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71" r:id="rId3"/>
    <p:sldId id="269" r:id="rId4"/>
    <p:sldId id="270" r:id="rId5"/>
    <p:sldId id="285" r:id="rId6"/>
    <p:sldId id="961" r:id="rId7"/>
    <p:sldId id="964" r:id="rId8"/>
    <p:sldId id="286" r:id="rId9"/>
    <p:sldId id="965" r:id="rId10"/>
    <p:sldId id="962" r:id="rId11"/>
    <p:sldId id="265" r:id="rId12"/>
    <p:sldId id="963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1"/>
    <p:restoredTop sz="95245"/>
  </p:normalViewPr>
  <p:slideViewPr>
    <p:cSldViewPr snapToGrid="0" snapToObjects="1">
      <p:cViewPr varScale="1">
        <p:scale>
          <a:sx n="89" d="100"/>
          <a:sy n="89" d="100"/>
        </p:scale>
        <p:origin x="1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5484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6" y="2541806"/>
            <a:ext cx="8389440" cy="1947460"/>
          </a:xfrm>
        </p:spPr>
        <p:txBody>
          <a:bodyPr>
            <a:noAutofit/>
          </a:bodyPr>
          <a:lstStyle/>
          <a:p>
            <a:r>
              <a:rPr lang="en-US" sz="3600" dirty="0"/>
              <a:t>The National Nuclear Data Center as a Public Reusable Research (</a:t>
            </a:r>
            <a:r>
              <a:rPr lang="en-US" sz="3600" dirty="0" err="1"/>
              <a:t>PuRe</a:t>
            </a:r>
            <a:r>
              <a:rPr lang="en-US" sz="3600" dirty="0"/>
              <a:t>) Data Resource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D554962-91A9-51B2-1788-EC009E295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2724" y="4945702"/>
            <a:ext cx="9121294" cy="1259607"/>
          </a:xfrm>
        </p:spPr>
        <p:txBody>
          <a:bodyPr/>
          <a:lstStyle/>
          <a:p>
            <a:r>
              <a:rPr lang="en-US" sz="1600" dirty="0"/>
              <a:t>Libby Ricard – on behalf of the National Nuclear Data Center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0314D4-0DE6-50DC-2FD3-54FCB463E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1" r="1217" b="21724"/>
          <a:stretch/>
        </p:blipFill>
        <p:spPr>
          <a:xfrm>
            <a:off x="742383" y="4501446"/>
            <a:ext cx="1074060" cy="107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B678C-53C2-3841-AA18-8794BE911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6F23F2-F3E2-8048-93CC-82E05460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-175610"/>
            <a:ext cx="110490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US" sz="4800" dirty="0"/>
              <a:t>Optimal Downsizing of Library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D26E84-47BA-BC43-98BE-E57A04EEB15B}"/>
              </a:ext>
            </a:extLst>
          </p:cNvPr>
          <p:cNvGrpSpPr/>
          <p:nvPr/>
        </p:nvGrpSpPr>
        <p:grpSpPr>
          <a:xfrm>
            <a:off x="998947" y="3282359"/>
            <a:ext cx="10229850" cy="2842495"/>
            <a:chOff x="614363" y="1254842"/>
            <a:chExt cx="10229850" cy="2842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1A08E1-C12B-2C4D-9D87-8B89A9845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5782" y="1254842"/>
              <a:ext cx="2478431" cy="24784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864CFC-783D-6543-93E6-8CDCCE00A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363" y="1300162"/>
              <a:ext cx="2310217" cy="27971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4E6C7C-371E-8645-9BED-8786BC709D25}"/>
                </a:ext>
              </a:extLst>
            </p:cNvPr>
            <p:cNvSpPr txBox="1"/>
            <p:nvPr/>
          </p:nvSpPr>
          <p:spPr>
            <a:xfrm>
              <a:off x="1244316" y="1367420"/>
              <a:ext cx="1314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NSR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1D2536-3EFC-044A-A077-BC6A1EB88734}"/>
                </a:ext>
              </a:extLst>
            </p:cNvPr>
            <p:cNvSpPr txBox="1"/>
            <p:nvPr/>
          </p:nvSpPr>
          <p:spPr>
            <a:xfrm>
              <a:off x="1059015" y="2024702"/>
              <a:ext cx="1500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Metadata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383E41-9829-404B-B3D6-F555895626A0}"/>
                </a:ext>
              </a:extLst>
            </p:cNvPr>
            <p:cNvSpPr txBox="1"/>
            <p:nvPr/>
          </p:nvSpPr>
          <p:spPr>
            <a:xfrm>
              <a:off x="1335791" y="2690439"/>
              <a:ext cx="1500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PDFs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902517FC-5E23-064E-96C0-02C906C6383D}"/>
                </a:ext>
              </a:extLst>
            </p:cNvPr>
            <p:cNvSpPr/>
            <p:nvPr/>
          </p:nvSpPr>
          <p:spPr>
            <a:xfrm>
              <a:off x="2558766" y="1914124"/>
              <a:ext cx="5691751" cy="682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96BEC6-FF90-4840-BDE6-19D6A08EC8B0}"/>
                </a:ext>
              </a:extLst>
            </p:cNvPr>
            <p:cNvSpPr txBox="1"/>
            <p:nvPr/>
          </p:nvSpPr>
          <p:spPr>
            <a:xfrm>
              <a:off x="4222711" y="1436461"/>
              <a:ext cx="2729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ALL metadata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506073C8-34A0-2A48-9B7E-D60CCE0B8349}"/>
                </a:ext>
              </a:extLst>
            </p:cNvPr>
            <p:cNvSpPr/>
            <p:nvPr/>
          </p:nvSpPr>
          <p:spPr>
            <a:xfrm>
              <a:off x="2558765" y="2705392"/>
              <a:ext cx="5574821" cy="352322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F55B1D-C300-7E41-9FB7-93A1EA83218D}"/>
                </a:ext>
              </a:extLst>
            </p:cNvPr>
            <p:cNvSpPr txBox="1"/>
            <p:nvPr/>
          </p:nvSpPr>
          <p:spPr>
            <a:xfrm>
              <a:off x="3929063" y="3089675"/>
              <a:ext cx="3643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Non-copyrighted pdfs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9E492DC-0647-C54F-957E-7E5C0F6B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29" y="1149447"/>
            <a:ext cx="1342653" cy="1548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189E3C-6A9A-7F4A-973F-0487BE8C6F84}"/>
              </a:ext>
            </a:extLst>
          </p:cNvPr>
          <p:cNvSpPr txBox="1"/>
          <p:nvPr/>
        </p:nvSpPr>
        <p:spPr>
          <a:xfrm>
            <a:off x="5696194" y="2765368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Stacy </a:t>
            </a:r>
            <a:r>
              <a:rPr lang="en-US" sz="2000" dirty="0" err="1"/>
              <a:t>Kuczewski</a:t>
            </a:r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F72A89-7DF5-D244-859B-4C3B00121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872" y="1208947"/>
            <a:ext cx="1510000" cy="151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22D62-14D5-2E47-8B81-34BF492F134C}"/>
              </a:ext>
            </a:extLst>
          </p:cNvPr>
          <p:cNvSpPr txBox="1"/>
          <p:nvPr/>
        </p:nvSpPr>
        <p:spPr>
          <a:xfrm>
            <a:off x="-375375" y="2726725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Cat Dunn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9EFF7-D9E3-4948-85CA-6BB08C92312E}"/>
              </a:ext>
            </a:extLst>
          </p:cNvPr>
          <p:cNvSpPr txBox="1"/>
          <p:nvPr/>
        </p:nvSpPr>
        <p:spPr>
          <a:xfrm>
            <a:off x="7692192" y="1418718"/>
            <a:ext cx="4594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Cataloged and searched &gt;2,000 books and conference proceedings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BNL librarian – effort at no cost to USNDP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7C5D48-0B6B-4542-BA88-3C468946589E}"/>
              </a:ext>
            </a:extLst>
          </p:cNvPr>
          <p:cNvSpPr txBox="1"/>
          <p:nvPr/>
        </p:nvSpPr>
        <p:spPr>
          <a:xfrm>
            <a:off x="1761283" y="1178667"/>
            <a:ext cx="4182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Cross referenced paper material with online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Downloaded pdfs of material available on-line, added to NSR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Scanned missing NSR refs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7B9C0-63C9-C044-B9D2-FE2AC2674F70}"/>
              </a:ext>
            </a:extLst>
          </p:cNvPr>
          <p:cNvSpPr txBox="1"/>
          <p:nvPr/>
        </p:nvSpPr>
        <p:spPr>
          <a:xfrm>
            <a:off x="716306" y="6207674"/>
            <a:ext cx="1090419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More than 2 year project – highly leveraged by support from BNL main library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D30130-E812-6048-B5C6-71D65A137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510" y="199120"/>
            <a:ext cx="2356792" cy="1022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8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65125"/>
            <a:ext cx="7565503" cy="1325563"/>
          </a:xfrm>
        </p:spPr>
        <p:txBody>
          <a:bodyPr/>
          <a:lstStyle/>
          <a:p>
            <a:r>
              <a:rPr lang="en-US" dirty="0"/>
              <a:t>Data management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AC4AD3-7684-2DF6-5CFB-124175BA6288}"/>
              </a:ext>
            </a:extLst>
          </p:cNvPr>
          <p:cNvSpPr txBox="1">
            <a:spLocks/>
          </p:cNvSpPr>
          <p:nvPr/>
        </p:nvSpPr>
        <p:spPr>
          <a:xfrm>
            <a:off x="571500" y="1690688"/>
            <a:ext cx="8372475" cy="489299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b="1" dirty="0">
                <a:solidFill>
                  <a:srgbClr val="0070C0"/>
                </a:solidFill>
              </a:rPr>
              <a:t>Robust cloud backup since Sep. 2021</a:t>
            </a:r>
          </a:p>
          <a:p>
            <a:r>
              <a:rPr lang="en-US" sz="2600" dirty="0"/>
              <a:t>One of a kind at BNL</a:t>
            </a:r>
          </a:p>
          <a:p>
            <a:r>
              <a:rPr lang="en-US" sz="2600" dirty="0"/>
              <a:t>Backup of up to 15 TB of data from on-premise, mission-critical servers to AWS GovCloud </a:t>
            </a:r>
          </a:p>
          <a:p>
            <a:r>
              <a:rPr lang="en-US" sz="2600" dirty="0"/>
              <a:t>Continuous replication</a:t>
            </a:r>
          </a:p>
          <a:p>
            <a:r>
              <a:rPr lang="en-US" sz="2600" dirty="0"/>
              <a:t>During a disaster: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200" dirty="0"/>
              <a:t>Server backup restored from AWS GovCloud to            create production-ready instance. 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200" dirty="0"/>
              <a:t>Accessible within 2 hours.</a:t>
            </a:r>
          </a:p>
          <a:p>
            <a:r>
              <a:rPr lang="en-US" sz="2600" dirty="0"/>
              <a:t>Annual cost: ~$30k fully burdened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633CB-112F-FBA2-36E6-F574F4E0E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4" t="7560" r="13360" b="8380"/>
          <a:stretch/>
        </p:blipFill>
        <p:spPr>
          <a:xfrm>
            <a:off x="8537052" y="150812"/>
            <a:ext cx="3483498" cy="2291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33A25-169A-9240-84A2-B4539EBE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869" y="3873935"/>
            <a:ext cx="3934129" cy="22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4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CB785-407C-3A4C-AFDF-6035C8F15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8323EC-63CF-A648-BACA-6D319825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0"/>
            <a:ext cx="110490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US" sz="5400" dirty="0"/>
              <a:t>Outreach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2AD089-DBC4-2344-9FAA-0CE6FDB7F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t="21457" r="10886" b="2571"/>
          <a:stretch/>
        </p:blipFill>
        <p:spPr>
          <a:xfrm>
            <a:off x="355257" y="1665137"/>
            <a:ext cx="5008432" cy="3652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1D2BC-DD5C-6443-8EC4-B9C2BBFA8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0" t="29374" r="43962" b="7860"/>
          <a:stretch/>
        </p:blipFill>
        <p:spPr>
          <a:xfrm>
            <a:off x="4296375" y="3491522"/>
            <a:ext cx="3166763" cy="319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9D2D5D-0201-8B47-A3FA-E0B6D63BC420}"/>
              </a:ext>
            </a:extLst>
          </p:cNvPr>
          <p:cNvSpPr txBox="1"/>
          <p:nvPr/>
        </p:nvSpPr>
        <p:spPr>
          <a:xfrm>
            <a:off x="398121" y="5991228"/>
            <a:ext cx="515971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Booth at April and October APS meetings</a:t>
            </a:r>
          </a:p>
          <a:p>
            <a:r>
              <a:rPr lang="en-US" sz="2000" dirty="0"/>
              <a:t>Virtual booths at ND2022, INMN, 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E5B39-B615-394A-BF2E-AE37E6E4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35" y="388262"/>
            <a:ext cx="3837942" cy="2763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754923-2AD6-E84C-A161-E2370D9CB42E}"/>
              </a:ext>
            </a:extLst>
          </p:cNvPr>
          <p:cNvSpPr txBox="1"/>
          <p:nvPr/>
        </p:nvSpPr>
        <p:spPr>
          <a:xfrm>
            <a:off x="7221484" y="2899251"/>
            <a:ext cx="396653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Host of Annual Nuclear Data Week including CSWEG and USNDP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F5E208-4EC5-0845-813B-E8F84DD7B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556" y="4006319"/>
            <a:ext cx="2972700" cy="1672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00DEEA-CDC9-A34A-8873-84139E4B3387}"/>
              </a:ext>
            </a:extLst>
          </p:cNvPr>
          <p:cNvSpPr txBox="1"/>
          <p:nvPr/>
        </p:nvSpPr>
        <p:spPr>
          <a:xfrm>
            <a:off x="7860506" y="3807771"/>
            <a:ext cx="4114799" cy="338554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www.youtube.com</a:t>
            </a:r>
            <a:r>
              <a:rPr lang="en-US" sz="1600" dirty="0"/>
              <a:t>/</a:t>
            </a:r>
            <a:r>
              <a:rPr lang="en-US" sz="1600" dirty="0" err="1"/>
              <a:t>watch?v</a:t>
            </a:r>
            <a:r>
              <a:rPr lang="en-US" sz="1600" dirty="0"/>
              <a:t>=PI7UnRYalVA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34FEB-7343-AF43-89C8-0A2BBD5AC2B6}"/>
              </a:ext>
            </a:extLst>
          </p:cNvPr>
          <p:cNvSpPr txBox="1"/>
          <p:nvPr/>
        </p:nvSpPr>
        <p:spPr>
          <a:xfrm>
            <a:off x="7860506" y="5634156"/>
            <a:ext cx="396653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 public science talks, summer school seminars, nuclear data colloquiums </a:t>
            </a:r>
          </a:p>
        </p:txBody>
      </p:sp>
    </p:spTree>
    <p:extLst>
      <p:ext uri="{BB962C8B-B14F-4D97-AF65-F5344CB8AC3E}">
        <p14:creationId xmlns:p14="http://schemas.microsoft.com/office/powerpoint/2010/main" val="61572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265194-EF84-84AF-2679-F6D15BDAD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A474E7-ACCF-2442-1666-EB1B6FA02374}"/>
              </a:ext>
            </a:extLst>
          </p:cNvPr>
          <p:cNvGrpSpPr/>
          <p:nvPr/>
        </p:nvGrpSpPr>
        <p:grpSpPr>
          <a:xfrm>
            <a:off x="451413" y="88140"/>
            <a:ext cx="11492696" cy="6681720"/>
            <a:chOff x="1200150" y="641350"/>
            <a:chExt cx="9791700" cy="55753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D22B1C-4A47-21DB-B845-B11F446FD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50" y="641350"/>
              <a:ext cx="9791700" cy="5575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2E5313-4EDD-2000-7822-C4F324BF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977" y="2335426"/>
              <a:ext cx="903751" cy="1010897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68836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F1BA-C4DF-9FBF-2F7D-882BC7A5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is </a:t>
            </a:r>
            <a:r>
              <a:rPr lang="en-US" dirty="0" err="1"/>
              <a:t>PuRe</a:t>
            </a:r>
            <a:r>
              <a:rPr lang="en-US" dirty="0"/>
              <a:t>?</a:t>
            </a:r>
            <a:br>
              <a:rPr lang="en-US" dirty="0"/>
            </a:br>
            <a:r>
              <a:rPr lang="en-US" sz="2000" dirty="0"/>
              <a:t>(https://</a:t>
            </a:r>
            <a:r>
              <a:rPr lang="en-US" sz="2000" dirty="0" err="1"/>
              <a:t>science.osti.gov</a:t>
            </a:r>
            <a:r>
              <a:rPr lang="en-US" sz="2000" dirty="0"/>
              <a:t>/Initiatives/</a:t>
            </a:r>
            <a:r>
              <a:rPr lang="en-US" sz="2000" dirty="0" err="1"/>
              <a:t>PuRe</a:t>
            </a:r>
            <a:r>
              <a:rPr lang="en-US" sz="2000" dirty="0"/>
              <a:t>-Data/Policies-and-Procedures/Definition)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CD70C-CF0C-DD5F-9699-16B65EE1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2109410"/>
            <a:ext cx="11292254" cy="4207185"/>
          </a:xfrm>
        </p:spPr>
        <p:txBody>
          <a:bodyPr wrap="square" lIns="91440" tIns="91440" rIns="91440">
            <a:normAutofit/>
          </a:bodyPr>
          <a:lstStyle/>
          <a:p>
            <a:pPr marL="457200" lvl="1" indent="0" algn="ctr">
              <a:buNone/>
            </a:pPr>
            <a:r>
              <a:rPr lang="en-US" sz="3200" dirty="0"/>
              <a:t>A Department of Energy Office of Science Public Reusable Research Data Resource (SC </a:t>
            </a:r>
            <a:r>
              <a:rPr lang="en-US" sz="3200" dirty="0" err="1"/>
              <a:t>PuRe</a:t>
            </a:r>
            <a:r>
              <a:rPr lang="en-US" sz="3200" dirty="0"/>
              <a:t> Data Resource) is a </a:t>
            </a:r>
            <a:r>
              <a:rPr lang="en-US" sz="3200" b="1" dirty="0">
                <a:solidFill>
                  <a:srgbClr val="0070C0"/>
                </a:solidFill>
              </a:rPr>
              <a:t>data repository</a:t>
            </a:r>
            <a:r>
              <a:rPr lang="en-US" sz="3200" dirty="0">
                <a:solidFill>
                  <a:srgbClr val="0070C0"/>
                </a:solidFill>
              </a:rPr>
              <a:t>, </a:t>
            </a:r>
            <a:r>
              <a:rPr lang="en-US" sz="3200" b="1" dirty="0">
                <a:solidFill>
                  <a:srgbClr val="0070C0"/>
                </a:solidFill>
              </a:rPr>
              <a:t>knowledge base</a:t>
            </a:r>
            <a:r>
              <a:rPr lang="en-US" sz="3200" dirty="0">
                <a:solidFill>
                  <a:srgbClr val="0070C0"/>
                </a:solidFill>
              </a:rPr>
              <a:t>, </a:t>
            </a:r>
            <a:r>
              <a:rPr lang="en-US" sz="3200" b="1" dirty="0">
                <a:solidFill>
                  <a:srgbClr val="0070C0"/>
                </a:solidFill>
              </a:rPr>
              <a:t>analysis platform</a:t>
            </a:r>
            <a:r>
              <a:rPr lang="en-US" sz="3200" dirty="0">
                <a:solidFill>
                  <a:srgbClr val="0070C0"/>
                </a:solidFill>
              </a:rPr>
              <a:t> or </a:t>
            </a:r>
            <a:r>
              <a:rPr lang="en-US" sz="3200" b="1" dirty="0">
                <a:solidFill>
                  <a:srgbClr val="0070C0"/>
                </a:solidFill>
              </a:rPr>
              <a:t>other such activity </a:t>
            </a:r>
            <a:r>
              <a:rPr lang="en-US" sz="3200" dirty="0"/>
              <a:t>sponsored by the Office of Science for the </a:t>
            </a:r>
            <a:r>
              <a:rPr lang="en-US" sz="3200" b="1" dirty="0">
                <a:solidFill>
                  <a:srgbClr val="0070C0"/>
                </a:solidFill>
              </a:rPr>
              <a:t>purpose of making data reusable and publicly available to advance scientific or technical knowledge</a:t>
            </a:r>
            <a:r>
              <a:rPr lang="en-US" sz="3200" dirty="0"/>
              <a:t>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F82DF-4B99-63DE-284C-C236AFF17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066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F1BA-C4DF-9FBF-2F7D-882BC7A5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155851"/>
          </a:xfrm>
        </p:spPr>
        <p:txBody>
          <a:bodyPr/>
          <a:lstStyle/>
          <a:p>
            <a:r>
              <a:rPr lang="en-US" dirty="0"/>
              <a:t>Initial cohort of </a:t>
            </a:r>
            <a:r>
              <a:rPr lang="en-US" dirty="0" err="1"/>
              <a:t>PuRe</a:t>
            </a:r>
            <a:r>
              <a:rPr lang="en-US" dirty="0"/>
              <a:t> data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F82DF-4B99-63DE-284C-C236AFF17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2FBB8-35CF-A482-89D6-A524309A7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4" y="1606096"/>
            <a:ext cx="5149771" cy="2042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34FE3C-94DD-C5BF-42F7-CFCF4D29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37" y="4094183"/>
            <a:ext cx="5550400" cy="1850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70BC3-5DC6-9A6F-4877-7EA798640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4" y="4132773"/>
            <a:ext cx="5037310" cy="1679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77394-E2D8-798A-4BAB-7C1823528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937" y="1708588"/>
            <a:ext cx="5550400" cy="1837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A7271-FD62-B9ED-4D93-8C7168EFE702}"/>
              </a:ext>
            </a:extLst>
          </p:cNvPr>
          <p:cNvSpPr txBox="1"/>
          <p:nvPr/>
        </p:nvSpPr>
        <p:spPr>
          <a:xfrm>
            <a:off x="3096709" y="6243585"/>
            <a:ext cx="55964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Most </a:t>
            </a:r>
            <a:r>
              <a:rPr lang="en-US" b="1" dirty="0" err="1"/>
              <a:t>PuRe</a:t>
            </a:r>
            <a:r>
              <a:rPr lang="en-US" b="1" dirty="0"/>
              <a:t> resources from DOE-BES &amp; DOE-BER</a:t>
            </a:r>
          </a:p>
        </p:txBody>
      </p:sp>
    </p:spTree>
    <p:extLst>
      <p:ext uri="{BB962C8B-B14F-4D97-AF65-F5344CB8AC3E}">
        <p14:creationId xmlns:p14="http://schemas.microsoft.com/office/powerpoint/2010/main" val="296779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F1BA-C4DF-9FBF-2F7D-882BC7A5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90" y="-162275"/>
            <a:ext cx="11049000" cy="1325563"/>
          </a:xfrm>
        </p:spPr>
        <p:txBody>
          <a:bodyPr/>
          <a:lstStyle/>
          <a:p>
            <a:r>
              <a:rPr lang="en-US" dirty="0"/>
              <a:t>Initial cohort of </a:t>
            </a:r>
            <a:r>
              <a:rPr lang="en-US" dirty="0" err="1"/>
              <a:t>PuRe</a:t>
            </a:r>
            <a:r>
              <a:rPr lang="en-US" dirty="0"/>
              <a:t> data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F82DF-4B99-63DE-284C-C236AFF17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E5523E-D0E3-FBD2-337A-2502864EB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44" y="1163288"/>
            <a:ext cx="6105357" cy="2035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F3F35-7F57-5059-757B-B6F55AEF3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96" y="4088627"/>
            <a:ext cx="6129905" cy="2193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431EAD-602C-24C6-9361-2A63F55B88C1}"/>
              </a:ext>
            </a:extLst>
          </p:cNvPr>
          <p:cNvSpPr txBox="1"/>
          <p:nvPr/>
        </p:nvSpPr>
        <p:spPr>
          <a:xfrm>
            <a:off x="7128555" y="4562786"/>
            <a:ext cx="480131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DOE-NP: National Nuclear Data Center</a:t>
            </a:r>
          </a:p>
          <a:p>
            <a:endParaRPr lang="en-US" dirty="0"/>
          </a:p>
          <a:p>
            <a:r>
              <a:rPr lang="en-US" dirty="0"/>
              <a:t>Nuclear structure (experimental &amp; evaluated)</a:t>
            </a:r>
          </a:p>
          <a:p>
            <a:r>
              <a:rPr lang="en-US" dirty="0"/>
              <a:t>Nuclear reactions (experimental &amp; evaluated)</a:t>
            </a:r>
          </a:p>
          <a:p>
            <a:r>
              <a:rPr lang="en-US" dirty="0"/>
              <a:t>Bibliographic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16EE4-4D23-56F2-BD97-B1306708ACEA}"/>
              </a:ext>
            </a:extLst>
          </p:cNvPr>
          <p:cNvSpPr txBox="1"/>
          <p:nvPr/>
        </p:nvSpPr>
        <p:spPr>
          <a:xfrm>
            <a:off x="7128555" y="1414186"/>
            <a:ext cx="436529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i="1" dirty="0"/>
              <a:t>DOE-HEP: Particle Data Group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Review of Particle Properties</a:t>
            </a:r>
          </a:p>
          <a:p>
            <a:r>
              <a:rPr lang="en-US" dirty="0"/>
              <a:t>Elementary particles &amp; hadron properties</a:t>
            </a:r>
          </a:p>
          <a:p>
            <a:r>
              <a:rPr lang="en-US" dirty="0"/>
              <a:t>Small overlap with ENSDF (n, 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5AEF8-B8BD-9646-B263-7EC48620CD43}"/>
              </a:ext>
            </a:extLst>
          </p:cNvPr>
          <p:cNvSpPr txBox="1"/>
          <p:nvPr/>
        </p:nvSpPr>
        <p:spPr>
          <a:xfrm>
            <a:off x="717196" y="3381907"/>
            <a:ext cx="1092805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In June 2021, the NNDC was designated as a </a:t>
            </a:r>
            <a:r>
              <a:rPr lang="en-US" sz="2800" dirty="0" err="1"/>
              <a:t>PuRe</a:t>
            </a:r>
            <a:r>
              <a:rPr lang="en-US" sz="2800" dirty="0"/>
              <a:t> data resource </a:t>
            </a:r>
          </a:p>
        </p:txBody>
      </p:sp>
    </p:spTree>
    <p:extLst>
      <p:ext uri="{BB962C8B-B14F-4D97-AF65-F5344CB8AC3E}">
        <p14:creationId xmlns:p14="http://schemas.microsoft.com/office/powerpoint/2010/main" val="416100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1CCB9-0BEE-9149-A750-D979C1970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85A75-0710-DB48-B718-9757688E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43" y="1531378"/>
            <a:ext cx="3117433" cy="4069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EA4F83-EE28-F047-B81C-796E7C4B9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-377825"/>
            <a:ext cx="11049000" cy="1155851"/>
          </a:xfrm>
        </p:spPr>
        <p:txBody>
          <a:bodyPr>
            <a:normAutofit/>
          </a:bodyPr>
          <a:lstStyle/>
          <a:p>
            <a:r>
              <a:rPr lang="en-US" sz="4000" dirty="0"/>
              <a:t>Data Metrics Document Available on </a:t>
            </a:r>
            <a:r>
              <a:rPr lang="en-US" sz="4000" dirty="0" err="1"/>
              <a:t>Indico</a:t>
            </a:r>
            <a:r>
              <a:rPr lang="en-US" sz="4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905ACF-5836-DD41-AFB6-5B5269FF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65" y="1114425"/>
            <a:ext cx="7221760" cy="3565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47278D-857A-1A4F-96BE-730FF89B52DA}"/>
              </a:ext>
            </a:extLst>
          </p:cNvPr>
          <p:cNvSpPr txBox="1"/>
          <p:nvPr/>
        </p:nvSpPr>
        <p:spPr>
          <a:xfrm>
            <a:off x="5522570" y="1825126"/>
            <a:ext cx="4814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Database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Download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Scientific impact </a:t>
            </a:r>
          </a:p>
          <a:p>
            <a:pPr lvl="1"/>
            <a:r>
              <a:rPr lang="en-US" sz="2000" dirty="0"/>
              <a:t>and highlights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FD5D2-B4D2-3E46-B085-7EBBD7D0BBD4}"/>
              </a:ext>
            </a:extLst>
          </p:cNvPr>
          <p:cNvSpPr txBox="1"/>
          <p:nvPr/>
        </p:nvSpPr>
        <p:spPr>
          <a:xfrm>
            <a:off x="5522571" y="4898217"/>
            <a:ext cx="566544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aspects will be covered in talks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Web Dissemination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DEI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Open Data </a:t>
            </a:r>
          </a:p>
        </p:txBody>
      </p:sp>
    </p:spTree>
    <p:extLst>
      <p:ext uri="{BB962C8B-B14F-4D97-AF65-F5344CB8AC3E}">
        <p14:creationId xmlns:p14="http://schemas.microsoft.com/office/powerpoint/2010/main" val="20730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6249-95CB-EFB1-5971-DFC4D735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65" y="-103475"/>
            <a:ext cx="110490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US" dirty="0"/>
              <a:t>Digital Object Identifiers (DOIs)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532ED-9505-CBAE-65A8-83E6336FD7AD}"/>
              </a:ext>
            </a:extLst>
          </p:cNvPr>
          <p:cNvSpPr txBox="1"/>
          <p:nvPr/>
        </p:nvSpPr>
        <p:spPr>
          <a:xfrm>
            <a:off x="570273" y="1010107"/>
            <a:ext cx="1142267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As a </a:t>
            </a:r>
            <a:r>
              <a:rPr lang="en-US" sz="2800" b="1" dirty="0"/>
              <a:t>Public Reusable Research (</a:t>
            </a:r>
            <a:r>
              <a:rPr lang="en-US" sz="2800" b="1" dirty="0" err="1"/>
              <a:t>PuRe</a:t>
            </a:r>
            <a:r>
              <a:rPr lang="en-US" sz="2800" b="1" dirty="0"/>
              <a:t>) Data Repository </a:t>
            </a:r>
            <a:r>
              <a:rPr lang="en-US" sz="2800" dirty="0"/>
              <a:t>the NNDC strives to make data publicly available to advance scientific knowledge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2F3D93-DB10-ABBE-4334-D5B479E4B3ED}"/>
              </a:ext>
            </a:extLst>
          </p:cNvPr>
          <p:cNvSpPr txBox="1"/>
          <p:nvPr/>
        </p:nvSpPr>
        <p:spPr>
          <a:xfrm>
            <a:off x="789586" y="2123689"/>
            <a:ext cx="383956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3 major libraries now have library-wide DOIs:</a:t>
            </a:r>
          </a:p>
          <a:p>
            <a:pPr indent="0"/>
            <a:endParaRPr lang="en-US" sz="2800" dirty="0"/>
          </a:p>
          <a:p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D3F6C-70ED-35BF-0921-76C3D6718F38}"/>
              </a:ext>
            </a:extLst>
          </p:cNvPr>
          <p:cNvSpPr txBox="1"/>
          <p:nvPr/>
        </p:nvSpPr>
        <p:spPr>
          <a:xfrm>
            <a:off x="1470640" y="3298725"/>
            <a:ext cx="2698545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ENSDF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XUNDL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NSR</a:t>
            </a:r>
          </a:p>
          <a:p>
            <a:r>
              <a:rPr lang="en-US" sz="2800" dirty="0"/>
              <a:t>ENDF is next!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2" name="Picture 22" descr="ensdfArchives.PNG">
            <a:extLst>
              <a:ext uri="{FF2B5EF4-FFF2-40B4-BE49-F238E27FC236}">
                <a16:creationId xmlns:a16="http://schemas.microsoft.com/office/drawing/2014/main" id="{F9A62728-0EF2-449F-D3A4-FA89E0E0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251" y="2077143"/>
            <a:ext cx="5924114" cy="42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978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F1741-82FA-0E4C-8BE7-A7F2AB6806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FDCA1-BF0F-DD43-B2B9-B1F85CBFC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" r="1115"/>
          <a:stretch/>
        </p:blipFill>
        <p:spPr>
          <a:xfrm>
            <a:off x="328613" y="999563"/>
            <a:ext cx="11730037" cy="51297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56BA9F-5C20-D14D-836D-41D480A5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65" y="-232066"/>
            <a:ext cx="110490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US" dirty="0"/>
              <a:t>Archival pages to move towards FAIR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9177A3-F584-104B-9578-3EE5185EB665}"/>
              </a:ext>
            </a:extLst>
          </p:cNvPr>
          <p:cNvGrpSpPr/>
          <p:nvPr/>
        </p:nvGrpSpPr>
        <p:grpSpPr>
          <a:xfrm>
            <a:off x="108565" y="2426291"/>
            <a:ext cx="6335098" cy="1003070"/>
            <a:chOff x="108565" y="2426291"/>
            <a:chExt cx="6335098" cy="10030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C6CE5-5C97-AB40-B54A-33071C94540D}"/>
                </a:ext>
              </a:extLst>
            </p:cNvPr>
            <p:cNvSpPr txBox="1"/>
            <p:nvPr/>
          </p:nvSpPr>
          <p:spPr>
            <a:xfrm>
              <a:off x="1408727" y="2426291"/>
              <a:ext cx="4257675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F</a:t>
              </a:r>
              <a:r>
                <a:rPr lang="en-US" sz="2400" dirty="0"/>
                <a:t>INDABLE : DOI assignment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762689-FD61-BE43-A633-3FB98C7DB653}"/>
                </a:ext>
              </a:extLst>
            </p:cNvPr>
            <p:cNvSpPr/>
            <p:nvPr/>
          </p:nvSpPr>
          <p:spPr>
            <a:xfrm>
              <a:off x="108565" y="2887956"/>
              <a:ext cx="6335098" cy="541405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045C6E-6A64-9A4F-854B-76A1D65012FC}"/>
              </a:ext>
            </a:extLst>
          </p:cNvPr>
          <p:cNvGrpSpPr/>
          <p:nvPr/>
        </p:nvGrpSpPr>
        <p:grpSpPr>
          <a:xfrm>
            <a:off x="4648128" y="3759239"/>
            <a:ext cx="6539886" cy="2922481"/>
            <a:chOff x="4648128" y="3759239"/>
            <a:chExt cx="6539886" cy="29224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52173C-79F4-2C46-B240-673D08641C6D}"/>
                </a:ext>
              </a:extLst>
            </p:cNvPr>
            <p:cNvSpPr txBox="1"/>
            <p:nvPr/>
          </p:nvSpPr>
          <p:spPr>
            <a:xfrm>
              <a:off x="4648128" y="6220055"/>
              <a:ext cx="6539886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ACCESSIBLE : Versioned files for download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57D232-A01E-034E-B458-B1E3C2DC7724}"/>
                </a:ext>
              </a:extLst>
            </p:cNvPr>
            <p:cNvSpPr/>
            <p:nvPr/>
          </p:nvSpPr>
          <p:spPr>
            <a:xfrm>
              <a:off x="6557963" y="3759239"/>
              <a:ext cx="2028825" cy="2557356"/>
            </a:xfrm>
            <a:prstGeom prst="ellipse">
              <a:avLst/>
            </a:prstGeom>
            <a:noFill/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5028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6788C-3F1C-E348-8849-C0287EB40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38749-EBAA-B74F-BB29-3E4F6362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4109969"/>
            <a:ext cx="3429001" cy="257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F3510-400C-6445-9D46-2B9FC0255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86" y="1544554"/>
            <a:ext cx="3545578" cy="26591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F829EDE-89ED-2B4E-A9F6-03B3195E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-175610"/>
            <a:ext cx="11049000" cy="1325563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US" sz="5400" dirty="0"/>
              <a:t>NNDC Library Transformation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3CF85-DFD7-B54B-B013-FC41C4AB9DF8}"/>
              </a:ext>
            </a:extLst>
          </p:cNvPr>
          <p:cNvSpPr txBox="1"/>
          <p:nvPr/>
        </p:nvSpPr>
        <p:spPr>
          <a:xfrm>
            <a:off x="793526" y="959779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Pre-COVID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F33C01-501A-A24A-B611-CF77E438FE01}"/>
              </a:ext>
            </a:extLst>
          </p:cNvPr>
          <p:cNvGrpSpPr/>
          <p:nvPr/>
        </p:nvGrpSpPr>
        <p:grpSpPr>
          <a:xfrm>
            <a:off x="6314375" y="895223"/>
            <a:ext cx="5570907" cy="5839602"/>
            <a:chOff x="6314375" y="895223"/>
            <a:chExt cx="5570907" cy="58396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BC5E43-F189-C94C-92A4-1BB725758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4375" y="1510965"/>
              <a:ext cx="2795377" cy="49690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3E82FF-FBD6-DE48-8F88-17E3BA317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7268" y="1938824"/>
              <a:ext cx="2698014" cy="4796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833A4D-8087-4443-8930-857668AF59D5}"/>
                </a:ext>
              </a:extLst>
            </p:cNvPr>
            <p:cNvSpPr txBox="1"/>
            <p:nvPr/>
          </p:nvSpPr>
          <p:spPr>
            <a:xfrm>
              <a:off x="7847380" y="895223"/>
              <a:ext cx="33406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During COVID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6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1BB88-6EF6-0948-99EC-0A94F44A0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5DC842-AA60-3349-91DF-46E7FFC3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10140"/>
            <a:ext cx="11049000" cy="1325563"/>
          </a:xfrm>
        </p:spPr>
        <p:txBody>
          <a:bodyPr lIns="45719" tIns="45720" rIns="45719" bIns="45720" anchor="ctr">
            <a:noAutofit/>
          </a:bodyPr>
          <a:lstStyle/>
          <a:p>
            <a:r>
              <a:rPr lang="en-US" sz="4400" dirty="0"/>
              <a:t>Library Disaster Solves 12 year old scientific 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FA404-FF98-984B-BCB5-920A1A4B3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13" y="1658105"/>
            <a:ext cx="4410825" cy="1878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36F78-504A-5444-A637-A236CFFD1F91}"/>
              </a:ext>
            </a:extLst>
          </p:cNvPr>
          <p:cNvSpPr txBox="1"/>
          <p:nvPr/>
        </p:nvSpPr>
        <p:spPr>
          <a:xfrm>
            <a:off x="234150" y="3672852"/>
            <a:ext cx="5214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ORNL reports by Dicken’s et al.,</a:t>
            </a:r>
          </a:p>
          <a:p>
            <a:r>
              <a:rPr lang="en-US" sz="2000" dirty="0"/>
              <a:t>Delayed gamma and electron data following thermal fission of </a:t>
            </a:r>
            <a:r>
              <a:rPr lang="en-US" sz="2000" baseline="30000" dirty="0"/>
              <a:t>235</a:t>
            </a:r>
            <a:r>
              <a:rPr lang="en-US" sz="2000" dirty="0"/>
              <a:t>U, and </a:t>
            </a:r>
            <a:r>
              <a:rPr lang="en-US" sz="2000" baseline="30000" dirty="0"/>
              <a:t>239,241</a:t>
            </a:r>
            <a:r>
              <a:rPr lang="en-US" sz="2000" dirty="0"/>
              <a:t>Pu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AD8459-4105-5E43-8087-B16E947DD26E}"/>
              </a:ext>
            </a:extLst>
          </p:cNvPr>
          <p:cNvGrpSpPr/>
          <p:nvPr/>
        </p:nvGrpSpPr>
        <p:grpSpPr>
          <a:xfrm>
            <a:off x="5078950" y="793597"/>
            <a:ext cx="3024937" cy="3082295"/>
            <a:chOff x="5078950" y="793597"/>
            <a:chExt cx="3024937" cy="30822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D7CF78-733C-5842-9F28-757ED217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730" y="793597"/>
              <a:ext cx="1987378" cy="29972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C2217B-7676-9044-A60C-9EB470B3BD63}"/>
                </a:ext>
              </a:extLst>
            </p:cNvPr>
            <p:cNvSpPr txBox="1"/>
            <p:nvPr/>
          </p:nvSpPr>
          <p:spPr>
            <a:xfrm>
              <a:off x="5078950" y="3168006"/>
              <a:ext cx="3024937" cy="70788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Digitized 260 tables !!</a:t>
              </a:r>
            </a:p>
            <a:p>
              <a:pPr algn="ctr"/>
              <a:r>
                <a:rPr lang="en-US" sz="2000" dirty="0"/>
                <a:t>Created EXFOR entries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3A999-691D-784F-BA06-CB3BE4995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376" y="4792785"/>
            <a:ext cx="5548312" cy="1888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B4FD7-DA4C-1541-8CBD-87B7717C1EAE}"/>
              </a:ext>
            </a:extLst>
          </p:cNvPr>
          <p:cNvGrpSpPr/>
          <p:nvPr/>
        </p:nvGrpSpPr>
        <p:grpSpPr>
          <a:xfrm>
            <a:off x="8042901" y="773833"/>
            <a:ext cx="4245939" cy="3935726"/>
            <a:chOff x="8042901" y="773833"/>
            <a:chExt cx="4245939" cy="39357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351EC3-E230-8C4C-9BD8-9470643F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2901" y="1358426"/>
              <a:ext cx="4245939" cy="33511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902F97-F59D-CB4F-A6BF-E31315AF3226}"/>
                </a:ext>
              </a:extLst>
            </p:cNvPr>
            <p:cNvSpPr txBox="1"/>
            <p:nvPr/>
          </p:nvSpPr>
          <p:spPr>
            <a:xfrm>
              <a:off x="8568700" y="773833"/>
              <a:ext cx="3539740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Summation calculations in good agreement with ORNL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2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8888</TotalTime>
  <Words>516</Words>
  <Application>Microsoft Macintosh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BNL</vt:lpstr>
      <vt:lpstr>The National Nuclear Data Center as a Public Reusable Research (PuRe) Data Resource </vt:lpstr>
      <vt:lpstr>What is PuRe? (https://science.osti.gov/Initiatives/PuRe-Data/Policies-and-Procedures/Definition)</vt:lpstr>
      <vt:lpstr>Initial cohort of PuRe data resources</vt:lpstr>
      <vt:lpstr>Initial cohort of PuRe data resources</vt:lpstr>
      <vt:lpstr>Data Metrics Document Available on Indico </vt:lpstr>
      <vt:lpstr>Digital Object Identifiers (DOIs)</vt:lpstr>
      <vt:lpstr>Archival pages to move towards FAIR</vt:lpstr>
      <vt:lpstr>NNDC Library Transformation</vt:lpstr>
      <vt:lpstr>Library Disaster Solves 12 year old scientific puzzle</vt:lpstr>
      <vt:lpstr>Optimal Downsizing of Library</vt:lpstr>
      <vt:lpstr>Data management plan</vt:lpstr>
      <vt:lpstr>Outreach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Brown, David</dc:creator>
  <cp:keywords/>
  <dc:description/>
  <cp:lastModifiedBy>Ricard-McCutchan, Elizabeth</cp:lastModifiedBy>
  <cp:revision>25</cp:revision>
  <cp:lastPrinted>2023-09-13T00:35:07Z</cp:lastPrinted>
  <dcterms:created xsi:type="dcterms:W3CDTF">2022-07-11T16:55:44Z</dcterms:created>
  <dcterms:modified xsi:type="dcterms:W3CDTF">2023-09-13T18:33:28Z</dcterms:modified>
  <cp:category/>
</cp:coreProperties>
</file>