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15"/>
  </p:notesMasterIdLst>
  <p:sldIdLst>
    <p:sldId id="730" r:id="rId2"/>
    <p:sldId id="291" r:id="rId3"/>
    <p:sldId id="728" r:id="rId4"/>
    <p:sldId id="308" r:id="rId5"/>
    <p:sldId id="325" r:id="rId6"/>
    <p:sldId id="1112" r:id="rId7"/>
    <p:sldId id="720" r:id="rId8"/>
    <p:sldId id="721" r:id="rId9"/>
    <p:sldId id="722" r:id="rId10"/>
    <p:sldId id="726" r:id="rId11"/>
    <p:sldId id="729" r:id="rId12"/>
    <p:sldId id="1110" r:id="rId13"/>
    <p:sldId id="327"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7" roundtripDataSignature="AMtx7mjQXKmv6XhyY9mvA+EoWslqsenmY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6"/>
    <p:restoredTop sz="82447"/>
  </p:normalViewPr>
  <p:slideViewPr>
    <p:cSldViewPr snapToGrid="0">
      <p:cViewPr>
        <p:scale>
          <a:sx n="91" d="100"/>
          <a:sy n="91" d="100"/>
        </p:scale>
        <p:origin x="152" y="16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59"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57" Type="http://customschemas.google.com/relationships/presentationmetadata" Target="metadata"/><Relationship Id="rId61" Type="http://schemas.openxmlformats.org/officeDocument/2006/relationships/tableStyles" Target="tableStyles.xml"/><Relationship Id="rId10" Type="http://schemas.openxmlformats.org/officeDocument/2006/relationships/slide" Target="slides/slide9.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Distributional_semantics" TargetMode="External"/><Relationship Id="rId7" Type="http://schemas.openxmlformats.org/officeDocument/2006/relationships/hyperlink" Target="https://en.wikipedia.org/wiki/Linear_classifier"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en.wikipedia.org/wiki/Binary_classifier" TargetMode="External"/><Relationship Id="rId5" Type="http://schemas.openxmlformats.org/officeDocument/2006/relationships/hyperlink" Target="https://en.wikipedia.org/wiki/Probabilistic_classification" TargetMode="External"/><Relationship Id="rId4" Type="http://schemas.openxmlformats.org/officeDocument/2006/relationships/hyperlink" Target="https://en.wikipedia.org/wiki/Singular_value_decomposition"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Binary_classificatio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Goal of </a:t>
            </a:r>
            <a:r>
              <a:rPr lang="en-US" dirty="0" err="1"/>
              <a:t>NucScholar</a:t>
            </a:r>
            <a:r>
              <a:rPr lang="en-US" dirty="0"/>
              <a:t> is to automate generation of NSR entries, increasing database volume, scope, and throughput. Named entity recognition gives metadata (author, journal, etc.) and most important nuclides. Topic modeling gives experiment v. theory paper, NSR categories (e.g., nuclear reactions, nuclear structure, etc.), NSR subject areas (e.g., alpha decay, cross section, etc.). Semantic similarity search and Question Answering tools provide automated summary generation.</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52652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Now we will show you some progress in topic modeling</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52229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2"/>
                </a:solidFill>
                <a:effectLst/>
                <a:latin typeface="Arial" panose="020B0604020202020204" pitchFamily="34" charset="0"/>
              </a:rPr>
              <a:t>LSA assumes that words that are close in meaning will occur in similar pieces of text (the </a:t>
            </a:r>
            <a:r>
              <a:rPr lang="en-US" b="0" i="0" u="none" strike="noStrike" dirty="0">
                <a:solidFill>
                  <a:srgbClr val="3366CC"/>
                </a:solidFill>
                <a:effectLst/>
                <a:latin typeface="Arial" panose="020B0604020202020204" pitchFamily="34" charset="0"/>
                <a:hlinkClick r:id="rId3" tooltip="Distributional semantics"/>
              </a:rPr>
              <a:t>distributional hypothesis</a:t>
            </a:r>
            <a:r>
              <a:rPr lang="en-US" b="0" i="0" dirty="0">
                <a:solidFill>
                  <a:srgbClr val="202122"/>
                </a:solidFill>
                <a:effectLst/>
                <a:latin typeface="Arial" panose="020B0604020202020204" pitchFamily="34" charset="0"/>
              </a:rPr>
              <a:t>). A matrix containing word counts per document (rows represent unique words and columns represent each document) is constructed from a large piece of text and a mathematical technique called </a:t>
            </a:r>
            <a:r>
              <a:rPr lang="en-US" b="0" i="0" u="none" strike="noStrike" dirty="0">
                <a:solidFill>
                  <a:srgbClr val="3366CC"/>
                </a:solidFill>
                <a:effectLst/>
                <a:latin typeface="Arial" panose="020B0604020202020204" pitchFamily="34" charset="0"/>
                <a:hlinkClick r:id="rId4" tooltip="Singular value decomposition"/>
              </a:rPr>
              <a:t>singular value decomposition</a:t>
            </a:r>
            <a:r>
              <a:rPr lang="en-US" b="0" i="0" dirty="0">
                <a:solidFill>
                  <a:srgbClr val="202122"/>
                </a:solidFill>
                <a:effectLst/>
                <a:latin typeface="Arial" panose="020B0604020202020204" pitchFamily="34" charset="0"/>
              </a:rPr>
              <a:t> (SVD) is used to reduce the number of rows while preserving the similarity structure among columns. </a:t>
            </a:r>
          </a:p>
          <a:p>
            <a:endParaRPr lang="en-US" b="0" i="0" dirty="0">
              <a:solidFill>
                <a:srgbClr val="202122"/>
              </a:solidFill>
              <a:effectLst/>
              <a:latin typeface="Arial" panose="020B0604020202020204" pitchFamily="34" charset="0"/>
            </a:endParaRPr>
          </a:p>
          <a:p>
            <a:r>
              <a:rPr lang="en-US" b="0" i="0" dirty="0">
                <a:solidFill>
                  <a:srgbClr val="202122"/>
                </a:solidFill>
                <a:effectLst/>
                <a:latin typeface="Arial" panose="020B0604020202020204" pitchFamily="34" charset="0"/>
              </a:rPr>
              <a:t>Given a set of training examples, each marked as belonging to one of two categories, an SVM training algorithm builds a model that assigns new examples to one category or the other, making it a non-</a:t>
            </a:r>
            <a:r>
              <a:rPr lang="en-US" b="0" i="0" u="none" strike="noStrike" dirty="0">
                <a:solidFill>
                  <a:srgbClr val="3366CC"/>
                </a:solidFill>
                <a:effectLst/>
                <a:latin typeface="Arial" panose="020B0604020202020204" pitchFamily="34" charset="0"/>
                <a:hlinkClick r:id="rId5" tooltip="Probabilistic classification"/>
              </a:rPr>
              <a:t>probabilistic</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6" tooltip="Binary classifier"/>
              </a:rPr>
              <a:t>binary</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7" tooltip="Linear classifier"/>
              </a:rPr>
              <a:t>linear classifier</a:t>
            </a:r>
            <a:r>
              <a:rPr lang="en-US" b="0" i="0" dirty="0">
                <a:solidFill>
                  <a:srgbClr val="202122"/>
                </a:solidFill>
                <a:effectLst/>
                <a:latin typeface="Arial" panose="020B0604020202020204" pitchFamily="34" charset="0"/>
              </a:rPr>
              <a:t> </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95253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we get access to the PRC/EPJ paper flow to the NNDC for XUNDL compilation</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25213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0" i="0" dirty="0">
                <a:solidFill>
                  <a:srgbClr val="283C46"/>
                </a:solidFill>
                <a:effectLst/>
                <a:latin typeface="-apple-system"/>
              </a:rPr>
              <a:t>This paper sits on the boundary of what NSR says (Radioactivity) and what the model says (Nuclear Structure). Both make sense to me.</a:t>
            </a:r>
          </a:p>
          <a:p>
            <a:endParaRPr lang="en-US" dirty="0"/>
          </a:p>
          <a:p>
            <a:r>
              <a:rPr lang="en-US" b="0" i="0" dirty="0">
                <a:solidFill>
                  <a:srgbClr val="283C46"/>
                </a:solidFill>
                <a:effectLst/>
                <a:latin typeface="-apple-system"/>
              </a:rPr>
              <a:t>Again, the model behaves reasonably (Nuclear Structure, vs Nuclear Moments for NSR). There is a lot of discussion of shell closures and single particle states so I am not surprised. </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59915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6225" y="146050"/>
            <a:ext cx="7472363" cy="4203700"/>
          </a:xfrm>
        </p:spPr>
      </p:sp>
      <p:sp>
        <p:nvSpPr>
          <p:cNvPr id="3" name="Notes Placeholder 2"/>
          <p:cNvSpPr>
            <a:spLocks noGrp="1"/>
          </p:cNvSpPr>
          <p:nvPr>
            <p:ph type="body" idx="1"/>
          </p:nvPr>
        </p:nvSpPr>
        <p:spPr/>
        <p:txBody>
          <a:bodyPr/>
          <a:lstStyle/>
          <a:p>
            <a:pPr marL="171450" indent="-171450">
              <a:buFont typeface="Arial" panose="020B0604020202020204"/>
              <a:buChar char="•"/>
            </a:pPr>
            <a:r>
              <a:rPr lang="en-US" b="0" i="0" dirty="0">
                <a:solidFill>
                  <a:srgbClr val="202122"/>
                </a:solidFill>
                <a:effectLst/>
                <a:latin typeface="Arial" panose="020B0604020202020204" pitchFamily="34" charset="0"/>
              </a:rPr>
              <a:t>F1 represents both precision and recall in one metric.  F1=2TP/(2TP+FP+FN)</a:t>
            </a:r>
          </a:p>
          <a:p>
            <a:pPr marL="171450" indent="-171450">
              <a:buFont typeface="Arial" panose="020B0604020202020204"/>
              <a:buChar char="•"/>
            </a:pPr>
            <a:r>
              <a:rPr lang="en-US" b="0" i="0" dirty="0">
                <a:solidFill>
                  <a:srgbClr val="202122"/>
                </a:solidFill>
                <a:effectLst/>
                <a:latin typeface="Arial" panose="020B0604020202020204" pitchFamily="34" charset="0"/>
              </a:rPr>
              <a:t>Precision is how many retrieved items are relevant.</a:t>
            </a:r>
          </a:p>
          <a:p>
            <a:pPr marL="171450" indent="-171450">
              <a:buFont typeface="Arial" panose="020B0604020202020204"/>
              <a:buChar char="•"/>
            </a:pPr>
            <a:r>
              <a:rPr lang="en-US" b="0" i="0" dirty="0">
                <a:solidFill>
                  <a:srgbClr val="202122"/>
                </a:solidFill>
                <a:effectLst/>
                <a:latin typeface="Arial" panose="020B0604020202020204" pitchFamily="34" charset="0"/>
              </a:rPr>
              <a:t>Recall is how many relevant items are retrieved.</a:t>
            </a:r>
          </a:p>
          <a:p>
            <a:pPr marL="171450" indent="-171450">
              <a:buFont typeface="Arial" panose="020B0604020202020204"/>
              <a:buChar char="•"/>
            </a:pPr>
            <a:r>
              <a:rPr lang="en-US" b="0" i="0" dirty="0">
                <a:solidFill>
                  <a:srgbClr val="202122"/>
                </a:solidFill>
                <a:effectLst/>
                <a:latin typeface="Arial" panose="020B0604020202020204" pitchFamily="34" charset="0"/>
              </a:rPr>
              <a:t>MCC is the Matthews Correlation Coefficient is used as a measure of the quality of binary (two-class) </a:t>
            </a:r>
            <a:r>
              <a:rPr lang="en-US" b="0" i="0" u="sng" dirty="0">
                <a:solidFill>
                  <a:srgbClr val="3366CC"/>
                </a:solidFill>
                <a:effectLst/>
                <a:latin typeface="Arial" panose="020B0604020202020204" pitchFamily="34" charset="0"/>
                <a:hlinkClick r:id="rId3"/>
              </a:rPr>
              <a:t>classifications</a:t>
            </a:r>
            <a:endParaRPr lang="en-US" b="0" i="0" u="sng" dirty="0">
              <a:solidFill>
                <a:srgbClr val="3366CC"/>
              </a:solidFill>
              <a:effectLst/>
              <a:latin typeface="Arial" panose="020B0604020202020204" pitchFamily="34" charset="0"/>
            </a:endParaRPr>
          </a:p>
          <a:p>
            <a:pPr marL="171450" indent="-171450">
              <a:buFont typeface="Arial" panose="020B0604020202020204"/>
              <a:buChar char="•"/>
            </a:pPr>
            <a:r>
              <a:rPr lang="en-US" b="0" i="0" u="none" dirty="0">
                <a:solidFill>
                  <a:srgbClr val="3366CC"/>
                </a:solidFill>
                <a:effectLst/>
                <a:latin typeface="Arial" panose="020B0604020202020204" pitchFamily="34" charset="0"/>
              </a:rPr>
              <a:t>TP, FP, TN, FN are true and false positives and true and false negatives</a:t>
            </a:r>
          </a:p>
          <a:p>
            <a:pPr marL="171450" indent="-171450">
              <a:buFont typeface="Arial" panose="020B0604020202020204"/>
              <a:buChar char="•"/>
            </a:pPr>
            <a:r>
              <a:rPr lang="en-US" b="0" i="0" u="none" dirty="0">
                <a:solidFill>
                  <a:srgbClr val="3366CC"/>
                </a:solidFill>
                <a:effectLst/>
                <a:latin typeface="Arial" panose="020B0604020202020204" pitchFamily="34" charset="0"/>
              </a:rPr>
              <a:t>BERT is a pre-trained language model trained on the Toronto Book Corpus and English Wikipedia.  It converts each english word into an integer code.  </a:t>
            </a:r>
            <a:endParaRPr lang="en-US" b="0" i="0" u="none" dirty="0">
              <a:solidFill>
                <a:srgbClr val="202122"/>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986DB872-6D72-491F-B56B-15F8A1682AC5}"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6225" y="146050"/>
            <a:ext cx="7472363" cy="4203700"/>
          </a:xfrm>
        </p:spPr>
      </p:sp>
      <p:sp>
        <p:nvSpPr>
          <p:cNvPr id="3" name="Notes Placeholder 2"/>
          <p:cNvSpPr>
            <a:spLocks noGrp="1"/>
          </p:cNvSpPr>
          <p:nvPr>
            <p:ph type="body" idx="1"/>
          </p:nvPr>
        </p:nvSpPr>
        <p:spPr/>
        <p:txBody>
          <a:bodyPr/>
          <a:lstStyle/>
          <a:p>
            <a:pPr marL="171450" indent="-171450">
              <a:buFont typeface="Arial" panose="020B0604020202020204"/>
              <a:buChar char="•"/>
            </a:pPr>
            <a:r>
              <a:rPr lang="en-US" dirty="0"/>
              <a:t>There are some errors in NSR classification.  </a:t>
            </a:r>
          </a:p>
          <a:p>
            <a:pPr marL="171450" indent="-171450">
              <a:buFont typeface="Arial" panose="020B0604020202020204"/>
              <a:buChar char="•"/>
            </a:pPr>
            <a:r>
              <a:rPr lang="en-US" dirty="0"/>
              <a:t>Emergent topics could be in the “Other”.  We need to let the papers tell us what the important tags should be.</a:t>
            </a:r>
          </a:p>
        </p:txBody>
      </p:sp>
      <p:sp>
        <p:nvSpPr>
          <p:cNvPr id="4" name="Slide Number Placeholder 3"/>
          <p:cNvSpPr>
            <a:spLocks noGrp="1"/>
          </p:cNvSpPr>
          <p:nvPr>
            <p:ph type="sldNum" sz="quarter" idx="10"/>
          </p:nvPr>
        </p:nvSpPr>
        <p:spPr/>
        <p:txBody>
          <a:bodyPr/>
          <a:lstStyle/>
          <a:p>
            <a:pPr>
              <a:defRPr/>
            </a:pPr>
            <a:fld id="{986DB872-6D72-491F-B56B-15F8A1682AC5}" type="slidenum">
              <a:rPr lang="en-US" smtClean="0"/>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6225" y="146050"/>
            <a:ext cx="7472363" cy="4203700"/>
          </a:xfrm>
        </p:spPr>
      </p:sp>
      <p:sp>
        <p:nvSpPr>
          <p:cNvPr id="3" name="Notes Placeholder 2"/>
          <p:cNvSpPr>
            <a:spLocks noGrp="1"/>
          </p:cNvSpPr>
          <p:nvPr>
            <p:ph type="body" idx="1"/>
          </p:nvPr>
        </p:nvSpPr>
        <p:spPr/>
        <p:txBody>
          <a:bodyPr/>
          <a:lstStyle/>
          <a:p>
            <a:pPr marL="171450" indent="-171450">
              <a:buFont typeface="Arial" panose="020B0604020202020204"/>
              <a:buChar char="•"/>
            </a:pPr>
            <a:r>
              <a:rPr lang="en-US" dirty="0"/>
              <a:t>How good are MCCs of 0.429 to 0.512?  How about F1 of 0.7 and 0.63?</a:t>
            </a:r>
          </a:p>
          <a:p>
            <a:pPr marL="171450" indent="-171450">
              <a:buFont typeface="Arial" panose="020B0604020202020204"/>
              <a:buChar char="•"/>
            </a:pPr>
            <a:r>
              <a:rPr lang="en-US" dirty="0"/>
              <a:t>SIGMA and DSIGMA are cross section and differential cross section; G-SPECTRA are </a:t>
            </a:r>
            <a:br>
              <a:rPr lang="el-GR" dirty="0">
                <a:effectLst/>
                <a:latin typeface="Arial" panose="020B0604020202020204" pitchFamily="34" charset="0"/>
              </a:rPr>
            </a:br>
            <a:r>
              <a:rPr lang="el-GR" dirty="0">
                <a:effectLst/>
                <a:latin typeface="Arial" panose="020B0604020202020204" pitchFamily="34" charset="0"/>
              </a:rPr>
              <a:t>γ </a:t>
            </a:r>
            <a:r>
              <a:rPr lang="en-US" dirty="0">
                <a:effectLst/>
                <a:latin typeface="Arial" panose="020B0604020202020204" pitchFamily="34" charset="0"/>
              </a:rPr>
              <a:t>spectra, E</a:t>
            </a:r>
            <a:r>
              <a:rPr lang="el-GR" dirty="0">
                <a:effectLst/>
                <a:latin typeface="Arial" panose="020B0604020202020204" pitchFamily="34" charset="0"/>
              </a:rPr>
              <a:t>γ, γγ-</a:t>
            </a:r>
            <a:r>
              <a:rPr lang="en-US" dirty="0">
                <a:effectLst/>
                <a:latin typeface="Arial" panose="020B0604020202020204" pitchFamily="34" charset="0"/>
              </a:rPr>
              <a:t>coin; PARAMETERS are parameters/form factors and OTHER</a:t>
            </a:r>
            <a:endParaRPr lang="en-US" dirty="0"/>
          </a:p>
        </p:txBody>
      </p:sp>
      <p:sp>
        <p:nvSpPr>
          <p:cNvPr id="4" name="Slide Number Placeholder 3"/>
          <p:cNvSpPr>
            <a:spLocks noGrp="1"/>
          </p:cNvSpPr>
          <p:nvPr>
            <p:ph type="sldNum" sz="quarter" idx="10"/>
          </p:nvPr>
        </p:nvSpPr>
        <p:spPr/>
        <p:txBody>
          <a:bodyPr/>
          <a:lstStyle/>
          <a:p>
            <a:pPr>
              <a:defRPr/>
            </a:pPr>
            <a:fld id="{986DB872-6D72-491F-B56B-15F8A1682AC5}" type="slidenum">
              <a:rPr lang="en-US" smtClean="0"/>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Minqqi</a:t>
            </a:r>
            <a:r>
              <a:rPr lang="en-US" dirty="0"/>
              <a:t> left to get a MS @ CMU</a:t>
            </a:r>
          </a:p>
          <a:p>
            <a:r>
              <a:rPr lang="en-US" dirty="0"/>
              <a:t>Walid is a retiree</a:t>
            </a:r>
          </a:p>
          <a:p>
            <a:r>
              <a:rPr lang="en-US" dirty="0"/>
              <a:t>Juan is a volunteer</a:t>
            </a:r>
          </a:p>
          <a:p>
            <a:endParaRPr lang="en-US" dirty="0"/>
          </a:p>
          <a:p>
            <a:r>
              <a:rPr lang="en-US" dirty="0"/>
              <a:t>We need a post-doc (preferred). Perhaps one who is interested in transitioning to Data Science from Nuclear Science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963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32"/>
          <p:cNvSpPr txBox="1">
            <a:spLocks noGrp="1"/>
          </p:cNvSpPr>
          <p:nvPr>
            <p:ph type="title"/>
          </p:nvPr>
        </p:nvSpPr>
        <p:spPr>
          <a:xfrm>
            <a:off x="7" y="3"/>
            <a:ext cx="12191999" cy="836613"/>
          </a:xfrm>
          <a:prstGeom prst="rect">
            <a:avLst/>
          </a:prstGeom>
          <a:solidFill>
            <a:srgbClr val="1F497D"/>
          </a:solidFill>
          <a:ln w="9525" cap="flat" cmpd="sng">
            <a:solidFill>
              <a:srgbClr val="1F497D"/>
            </a:solidFill>
            <a:prstDash val="solid"/>
            <a:miter lim="800000"/>
            <a:headEnd type="none" w="sm" len="sm"/>
            <a:tailEnd type="none" w="sm" len="sm"/>
          </a:ln>
        </p:spPr>
        <p:txBody>
          <a:bodyPr spcFirstLastPara="1" wrap="square" lIns="91400" tIns="45700" rIns="91400"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2"/>
          <p:cNvSpPr txBox="1">
            <a:spLocks noGrp="1"/>
          </p:cNvSpPr>
          <p:nvPr>
            <p:ph type="body" idx="1"/>
          </p:nvPr>
        </p:nvSpPr>
        <p:spPr>
          <a:xfrm>
            <a:off x="711200" y="1193800"/>
            <a:ext cx="10346267" cy="5130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900"/>
              </a:spcBef>
              <a:spcAft>
                <a:spcPts val="0"/>
              </a:spcAft>
              <a:buSzPts val="1400"/>
              <a:buNone/>
              <a:defRPr sz="2400" b="0" i="0" u="none" strike="noStrike" cap="none">
                <a:solidFill>
                  <a:srgbClr val="003366"/>
                </a:solidFill>
                <a:latin typeface="Arial"/>
                <a:ea typeface="Arial"/>
                <a:cs typeface="Arial"/>
                <a:sym typeface="Arial"/>
              </a:defRPr>
            </a:lvl1pPr>
            <a:lvl2pPr marL="914400" marR="0" lvl="1" indent="-358140" algn="l" rtl="0">
              <a:spcBef>
                <a:spcPts val="500"/>
              </a:spcBef>
              <a:spcAft>
                <a:spcPts val="0"/>
              </a:spcAft>
              <a:buClr>
                <a:srgbClr val="003366"/>
              </a:buClr>
              <a:buSzPts val="2040"/>
              <a:buFont typeface="Arial"/>
              <a:buChar char="–"/>
              <a:defRPr sz="2400" b="0" i="0" u="none" strike="noStrike" cap="none">
                <a:solidFill>
                  <a:srgbClr val="003366"/>
                </a:solidFill>
                <a:latin typeface="Arial"/>
                <a:ea typeface="Arial"/>
                <a:cs typeface="Arial"/>
                <a:sym typeface="Arial"/>
              </a:defRPr>
            </a:lvl2pPr>
            <a:lvl3pPr marL="1371600" marR="0" lvl="2" indent="-342900" algn="l" rtl="0">
              <a:spcBef>
                <a:spcPts val="400"/>
              </a:spcBef>
              <a:spcAft>
                <a:spcPts val="0"/>
              </a:spcAft>
              <a:buClr>
                <a:srgbClr val="003366"/>
              </a:buClr>
              <a:buSzPts val="1800"/>
              <a:buFont typeface="Merriweather Sans"/>
              <a:buChar char="–"/>
              <a:defRPr sz="2400" b="0" i="0" u="none" strike="noStrike" cap="none">
                <a:solidFill>
                  <a:srgbClr val="003366"/>
                </a:solidFill>
                <a:latin typeface="Arial"/>
                <a:ea typeface="Arial"/>
                <a:cs typeface="Arial"/>
                <a:sym typeface="Arial"/>
              </a:defRPr>
            </a:lvl3pPr>
            <a:lvl4pPr marL="1828800" marR="0" lvl="3" indent="-342900" algn="l" rtl="0">
              <a:spcBef>
                <a:spcPts val="480"/>
              </a:spcBef>
              <a:spcAft>
                <a:spcPts val="0"/>
              </a:spcAft>
              <a:buClr>
                <a:srgbClr val="003366"/>
              </a:buClr>
              <a:buSzPts val="1800"/>
              <a:buFont typeface="Merriweather Sans"/>
              <a:buChar char="–"/>
              <a:defRPr sz="2400" b="0" i="0" u="none" strike="noStrike" cap="none">
                <a:solidFill>
                  <a:srgbClr val="003366"/>
                </a:solidFill>
                <a:latin typeface="Arial"/>
                <a:ea typeface="Arial"/>
                <a:cs typeface="Arial"/>
                <a:sym typeface="Arial"/>
              </a:defRPr>
            </a:lvl4pPr>
            <a:lvl5pPr marL="2286000" marR="0" lvl="4" indent="-381000" algn="l" rtl="0">
              <a:spcBef>
                <a:spcPts val="480"/>
              </a:spcBef>
              <a:spcAft>
                <a:spcPts val="0"/>
              </a:spcAft>
              <a:buClr>
                <a:srgbClr val="003366"/>
              </a:buClr>
              <a:buSzPts val="2400"/>
              <a:buFont typeface="Arial"/>
              <a:buChar char="»"/>
              <a:defRPr sz="2400" b="0" i="0" u="none" strike="noStrike" cap="none">
                <a:solidFill>
                  <a:srgbClr val="003366"/>
                </a:solidFill>
                <a:latin typeface="Arial"/>
                <a:ea typeface="Arial"/>
                <a:cs typeface="Arial"/>
                <a:sym typeface="Arial"/>
              </a:defRPr>
            </a:lvl5pPr>
            <a:lvl6pPr marL="2743200" marR="0" lvl="5" indent="-355600" algn="l" rtl="0">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6pPr>
            <a:lvl7pPr marL="3200400" marR="0" lvl="6" indent="-355600" algn="l" rtl="0">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7pPr>
            <a:lvl8pPr marL="3657600" marR="0" lvl="7" indent="-355600" algn="l" rtl="0">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8pPr>
            <a:lvl9pPr marL="4114800" marR="0" lvl="8" indent="-355600" algn="l" rtl="0">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White">
  <p:cSld name="Section Header White">
    <p:spTree>
      <p:nvGrpSpPr>
        <p:cNvPr id="1" name="Shape 26"/>
        <p:cNvGrpSpPr/>
        <p:nvPr/>
      </p:nvGrpSpPr>
      <p:grpSpPr>
        <a:xfrm>
          <a:off x="0" y="0"/>
          <a:ext cx="0" cy="0"/>
          <a:chOff x="0" y="0"/>
          <a:chExt cx="0" cy="0"/>
        </a:xfrm>
      </p:grpSpPr>
      <p:sp>
        <p:nvSpPr>
          <p:cNvPr id="27" name="Google Shape;27;p33"/>
          <p:cNvSpPr txBox="1">
            <a:spLocks noGrp="1"/>
          </p:cNvSpPr>
          <p:nvPr>
            <p:ph type="title"/>
          </p:nvPr>
        </p:nvSpPr>
        <p:spPr>
          <a:xfrm>
            <a:off x="576074" y="1864179"/>
            <a:ext cx="10963079" cy="1362075"/>
          </a:xfrm>
          <a:prstGeom prst="rect">
            <a:avLst/>
          </a:prstGeom>
          <a:solidFill>
            <a:srgbClr val="1F497D"/>
          </a:solidFill>
          <a:ln w="9525" cap="flat" cmpd="sng">
            <a:solidFill>
              <a:srgbClr val="1F497D"/>
            </a:solidFill>
            <a:prstDash val="solid"/>
            <a:miter lim="800000"/>
            <a:headEnd type="none" w="sm" len="sm"/>
            <a:tailEnd type="none" w="sm" len="sm"/>
          </a:ln>
        </p:spPr>
        <p:txBody>
          <a:bodyPr spcFirstLastPara="1" wrap="square" lIns="91400" tIns="45700" rIns="91400" bIns="45700" anchor="b" anchorCtr="0">
            <a:noAutofit/>
          </a:bodyPr>
          <a:lstStyle>
            <a:lvl1pPr lvl="0" algn="ctr">
              <a:spcBef>
                <a:spcPts val="0"/>
              </a:spcBef>
              <a:spcAft>
                <a:spcPts val="0"/>
              </a:spcAft>
              <a:buSzPts val="1400"/>
              <a:buNone/>
              <a:defRPr sz="4050" b="1" i="0" cap="none">
                <a:solidFill>
                  <a:schemeClr val="accent2"/>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3"/>
          <p:cNvSpPr txBox="1">
            <a:spLocks noGrp="1"/>
          </p:cNvSpPr>
          <p:nvPr>
            <p:ph type="body" idx="1"/>
          </p:nvPr>
        </p:nvSpPr>
        <p:spPr>
          <a:xfrm>
            <a:off x="576074" y="3667126"/>
            <a:ext cx="10963079" cy="975895"/>
          </a:xfrm>
          <a:prstGeom prst="rect">
            <a:avLst/>
          </a:prstGeom>
          <a:noFill/>
          <a:ln>
            <a:noFill/>
          </a:ln>
        </p:spPr>
        <p:txBody>
          <a:bodyPr spcFirstLastPara="1" wrap="square" lIns="91425" tIns="45700" rIns="91425" bIns="45700" anchor="b" anchorCtr="0">
            <a:noAutofit/>
          </a:bodyPr>
          <a:lstStyle>
            <a:lvl1pPr marL="457200" marR="0" lvl="0" indent="-228600" algn="ctr" rtl="0">
              <a:spcBef>
                <a:spcPts val="900"/>
              </a:spcBef>
              <a:spcAft>
                <a:spcPts val="0"/>
              </a:spcAft>
              <a:buClr>
                <a:schemeClr val="dk2"/>
              </a:buClr>
              <a:buSzPts val="1600"/>
              <a:buFont typeface="Arial"/>
              <a:buNone/>
              <a:defRPr sz="1600" b="0" i="0" u="none" strike="noStrike" cap="none">
                <a:solidFill>
                  <a:schemeClr val="dk2"/>
                </a:solidFill>
                <a:latin typeface="Arial"/>
                <a:ea typeface="Arial"/>
                <a:cs typeface="Arial"/>
                <a:sym typeface="Arial"/>
              </a:defRPr>
            </a:lvl1pPr>
            <a:lvl2pPr marL="914400" marR="0" lvl="1" indent="-228600" algn="l" rtl="0">
              <a:spcBef>
                <a:spcPts val="500"/>
              </a:spcBef>
              <a:spcAft>
                <a:spcPts val="0"/>
              </a:spcAft>
              <a:buClr>
                <a:srgbClr val="888888"/>
              </a:buClr>
              <a:buSzPts val="1148"/>
              <a:buFont typeface="Arial"/>
              <a:buNone/>
              <a:defRPr sz="1350" b="0" i="0" u="none" strike="noStrike" cap="none">
                <a:solidFill>
                  <a:srgbClr val="888888"/>
                </a:solidFill>
                <a:latin typeface="Arial"/>
                <a:ea typeface="Arial"/>
                <a:cs typeface="Arial"/>
                <a:sym typeface="Arial"/>
              </a:defRPr>
            </a:lvl2pPr>
            <a:lvl3pPr marL="1371600" marR="0" lvl="2" indent="-228600" algn="l" rtl="0">
              <a:spcBef>
                <a:spcPts val="400"/>
              </a:spcBef>
              <a:spcAft>
                <a:spcPts val="0"/>
              </a:spcAft>
              <a:buClr>
                <a:srgbClr val="888888"/>
              </a:buClr>
              <a:buSzPts val="900"/>
              <a:buFont typeface="Merriweather Sans"/>
              <a:buNone/>
              <a:defRPr sz="1200" b="0" i="0" u="none" strike="noStrike" cap="none">
                <a:solidFill>
                  <a:srgbClr val="888888"/>
                </a:solidFill>
                <a:latin typeface="Arial"/>
                <a:ea typeface="Arial"/>
                <a:cs typeface="Arial"/>
                <a:sym typeface="Arial"/>
              </a:defRPr>
            </a:lvl3pPr>
            <a:lvl4pPr marL="1828800" marR="0" lvl="3" indent="-228600" algn="l" rtl="0">
              <a:spcBef>
                <a:spcPts val="210"/>
              </a:spcBef>
              <a:spcAft>
                <a:spcPts val="0"/>
              </a:spcAft>
              <a:buClr>
                <a:srgbClr val="888888"/>
              </a:buClr>
              <a:buSzPts val="788"/>
              <a:buFont typeface="Merriweather Sans"/>
              <a:buNone/>
              <a:defRPr sz="1050" b="0" i="0" u="none" strike="noStrike" cap="none">
                <a:solidFill>
                  <a:srgbClr val="888888"/>
                </a:solidFill>
                <a:latin typeface="Arial"/>
                <a:ea typeface="Arial"/>
                <a:cs typeface="Arial"/>
                <a:sym typeface="Arial"/>
              </a:defRPr>
            </a:lvl4pPr>
            <a:lvl5pPr marL="2286000" marR="0" lvl="4" indent="-228600" algn="l" rtl="0">
              <a:spcBef>
                <a:spcPts val="210"/>
              </a:spcBef>
              <a:spcAft>
                <a:spcPts val="0"/>
              </a:spcAft>
              <a:buClr>
                <a:srgbClr val="888888"/>
              </a:buClr>
              <a:buSzPts val="1050"/>
              <a:buFont typeface="Arial"/>
              <a:buNone/>
              <a:defRPr sz="1050" b="0" i="0" u="none" strike="noStrike" cap="none">
                <a:solidFill>
                  <a:srgbClr val="888888"/>
                </a:solidFill>
                <a:latin typeface="Arial"/>
                <a:ea typeface="Arial"/>
                <a:cs typeface="Arial"/>
                <a:sym typeface="Arial"/>
              </a:defRPr>
            </a:lvl5pPr>
            <a:lvl6pPr marL="2743200" marR="0" lvl="5" indent="-228600" algn="l" rtl="0">
              <a:spcBef>
                <a:spcPts val="210"/>
              </a:spcBef>
              <a:spcAft>
                <a:spcPts val="0"/>
              </a:spcAft>
              <a:buClr>
                <a:srgbClr val="888888"/>
              </a:buClr>
              <a:buSzPts val="1050"/>
              <a:buFont typeface="Arial"/>
              <a:buNone/>
              <a:defRPr sz="1050" b="0" i="0" u="none" strike="noStrike" cap="none">
                <a:solidFill>
                  <a:srgbClr val="888888"/>
                </a:solidFill>
                <a:latin typeface="Arial"/>
                <a:ea typeface="Arial"/>
                <a:cs typeface="Arial"/>
                <a:sym typeface="Arial"/>
              </a:defRPr>
            </a:lvl6pPr>
            <a:lvl7pPr marL="3200400" marR="0" lvl="6" indent="-228600" algn="l" rtl="0">
              <a:spcBef>
                <a:spcPts val="210"/>
              </a:spcBef>
              <a:spcAft>
                <a:spcPts val="0"/>
              </a:spcAft>
              <a:buClr>
                <a:srgbClr val="888888"/>
              </a:buClr>
              <a:buSzPts val="1050"/>
              <a:buFont typeface="Arial"/>
              <a:buNone/>
              <a:defRPr sz="1050" b="0" i="0" u="none" strike="noStrike" cap="none">
                <a:solidFill>
                  <a:srgbClr val="888888"/>
                </a:solidFill>
                <a:latin typeface="Arial"/>
                <a:ea typeface="Arial"/>
                <a:cs typeface="Arial"/>
                <a:sym typeface="Arial"/>
              </a:defRPr>
            </a:lvl7pPr>
            <a:lvl8pPr marL="3657600" marR="0" lvl="7" indent="-228600" algn="l" rtl="0">
              <a:spcBef>
                <a:spcPts val="210"/>
              </a:spcBef>
              <a:spcAft>
                <a:spcPts val="0"/>
              </a:spcAft>
              <a:buClr>
                <a:srgbClr val="888888"/>
              </a:buClr>
              <a:buSzPts val="1050"/>
              <a:buFont typeface="Arial"/>
              <a:buNone/>
              <a:defRPr sz="1050" b="0" i="0" u="none" strike="noStrike" cap="none">
                <a:solidFill>
                  <a:srgbClr val="888888"/>
                </a:solidFill>
                <a:latin typeface="Arial"/>
                <a:ea typeface="Arial"/>
                <a:cs typeface="Arial"/>
                <a:sym typeface="Arial"/>
              </a:defRPr>
            </a:lvl8pPr>
            <a:lvl9pPr marL="4114800" marR="0" lvl="8" indent="-228600" algn="l" rtl="0">
              <a:spcBef>
                <a:spcPts val="210"/>
              </a:spcBef>
              <a:spcAft>
                <a:spcPts val="0"/>
              </a:spcAft>
              <a:buClr>
                <a:srgbClr val="888888"/>
              </a:buClr>
              <a:buSzPts val="1050"/>
              <a:buFont typeface="Arial"/>
              <a:buNone/>
              <a:defRPr sz="1050" b="0" i="0" u="none" strike="noStrike" cap="none">
                <a:solidFill>
                  <a:srgbClr val="888888"/>
                </a:solidFill>
                <a:latin typeface="Arial"/>
                <a:ea typeface="Arial"/>
                <a:cs typeface="Arial"/>
                <a:sym typeface="Arial"/>
              </a:defRPr>
            </a:lvl9pPr>
          </a:lstStyle>
          <a:p>
            <a:endParaRPr/>
          </a:p>
        </p:txBody>
      </p:sp>
      <p:sp>
        <p:nvSpPr>
          <p:cNvPr id="29" name="Google Shape;29;p33"/>
          <p:cNvSpPr txBox="1">
            <a:spLocks noGrp="1"/>
          </p:cNvSpPr>
          <p:nvPr>
            <p:ph type="body" idx="2"/>
          </p:nvPr>
        </p:nvSpPr>
        <p:spPr>
          <a:xfrm>
            <a:off x="576073" y="5087822"/>
            <a:ext cx="10963079" cy="1268528"/>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110000"/>
              </a:lnSpc>
              <a:spcBef>
                <a:spcPts val="900"/>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1pPr>
            <a:lvl2pPr marL="914400" marR="0" lvl="1" indent="-273129" algn="l" rtl="0">
              <a:spcBef>
                <a:spcPts val="500"/>
              </a:spcBef>
              <a:spcAft>
                <a:spcPts val="0"/>
              </a:spcAft>
              <a:buClr>
                <a:schemeClr val="dk2"/>
              </a:buClr>
              <a:buSzPts val="701"/>
              <a:buFont typeface="Arial"/>
              <a:buChar char="–"/>
              <a:defRPr sz="825" b="0" i="0" u="none" strike="noStrike" cap="none">
                <a:solidFill>
                  <a:schemeClr val="dk2"/>
                </a:solidFill>
                <a:latin typeface="Arial"/>
                <a:ea typeface="Arial"/>
                <a:cs typeface="Arial"/>
                <a:sym typeface="Arial"/>
              </a:defRPr>
            </a:lvl2pPr>
            <a:lvl3pPr marL="1371600" marR="0" lvl="2" indent="-267890" algn="l" rtl="0">
              <a:spcBef>
                <a:spcPts val="400"/>
              </a:spcBef>
              <a:spcAft>
                <a:spcPts val="0"/>
              </a:spcAft>
              <a:buClr>
                <a:schemeClr val="dk2"/>
              </a:buClr>
              <a:buSzPts val="619"/>
              <a:buFont typeface="Merriweather Sans"/>
              <a:buChar char="–"/>
              <a:defRPr sz="825" b="0" i="0" u="none" strike="noStrike" cap="none">
                <a:solidFill>
                  <a:schemeClr val="dk2"/>
                </a:solidFill>
                <a:latin typeface="Arial"/>
                <a:ea typeface="Arial"/>
                <a:cs typeface="Arial"/>
                <a:sym typeface="Arial"/>
              </a:defRPr>
            </a:lvl3pPr>
            <a:lvl4pPr marL="1828800" marR="0" lvl="3" indent="-267890" algn="l" rtl="0">
              <a:spcBef>
                <a:spcPts val="165"/>
              </a:spcBef>
              <a:spcAft>
                <a:spcPts val="0"/>
              </a:spcAft>
              <a:buClr>
                <a:schemeClr val="dk2"/>
              </a:buClr>
              <a:buSzPts val="619"/>
              <a:buFont typeface="Merriweather Sans"/>
              <a:buChar char="–"/>
              <a:defRPr sz="825" b="0" i="0" u="none" strike="noStrike" cap="none">
                <a:solidFill>
                  <a:schemeClr val="dk2"/>
                </a:solidFill>
                <a:latin typeface="Arial"/>
                <a:ea typeface="Arial"/>
                <a:cs typeface="Arial"/>
                <a:sym typeface="Arial"/>
              </a:defRPr>
            </a:lvl4pPr>
            <a:lvl5pPr marL="2286000" marR="0" lvl="4" indent="-280987" algn="l" rtl="0">
              <a:spcBef>
                <a:spcPts val="165"/>
              </a:spcBef>
              <a:spcAft>
                <a:spcPts val="0"/>
              </a:spcAft>
              <a:buClr>
                <a:schemeClr val="dk2"/>
              </a:buClr>
              <a:buSzPts val="825"/>
              <a:buFont typeface="Arial"/>
              <a:buChar char="»"/>
              <a:defRPr sz="825" b="0" i="0" u="none" strike="noStrike" cap="none">
                <a:solidFill>
                  <a:schemeClr val="dk2"/>
                </a:solidFill>
                <a:latin typeface="Arial"/>
                <a:ea typeface="Arial"/>
                <a:cs typeface="Arial"/>
                <a:sym typeface="Arial"/>
              </a:defRPr>
            </a:lvl5pPr>
            <a:lvl6pPr marL="2743200" marR="0" lvl="5" indent="-355600" algn="l" rtl="0">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6pPr>
            <a:lvl7pPr marL="3200400" marR="0" lvl="6" indent="-355600" algn="l" rtl="0">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7pPr>
            <a:lvl8pPr marL="3657600" marR="0" lvl="7" indent="-355600" algn="l" rtl="0">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8pPr>
            <a:lvl9pPr marL="4114800" marR="0" lvl="8" indent="-355600" algn="l" rtl="0">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9pPr>
          </a:lstStyle>
          <a:p>
            <a:endParaRPr/>
          </a:p>
        </p:txBody>
      </p:sp>
      <p:cxnSp>
        <p:nvCxnSpPr>
          <p:cNvPr id="30" name="Google Shape;30;p33"/>
          <p:cNvCxnSpPr/>
          <p:nvPr/>
        </p:nvCxnSpPr>
        <p:spPr>
          <a:xfrm>
            <a:off x="614460" y="4931494"/>
            <a:ext cx="10963080" cy="0"/>
          </a:xfrm>
          <a:prstGeom prst="straightConnector1">
            <a:avLst/>
          </a:prstGeom>
          <a:noFill/>
          <a:ln w="9525" cap="flat" cmpd="sng">
            <a:solidFill>
              <a:schemeClr val="lt1"/>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1"/>
        <p:cNvGrpSpPr/>
        <p:nvPr/>
      </p:nvGrpSpPr>
      <p:grpSpPr>
        <a:xfrm>
          <a:off x="0" y="0"/>
          <a:ext cx="0" cy="0"/>
          <a:chOff x="0" y="0"/>
          <a:chExt cx="0" cy="0"/>
        </a:xfrm>
      </p:grpSpPr>
      <p:sp>
        <p:nvSpPr>
          <p:cNvPr id="32" name="Google Shape;32;p34"/>
          <p:cNvSpPr txBox="1">
            <a:spLocks noGrp="1"/>
          </p:cNvSpPr>
          <p:nvPr>
            <p:ph type="title"/>
          </p:nvPr>
        </p:nvSpPr>
        <p:spPr>
          <a:xfrm>
            <a:off x="0" y="-12440"/>
            <a:ext cx="12192000" cy="841248"/>
          </a:xfrm>
          <a:prstGeom prst="rect">
            <a:avLst/>
          </a:prstGeom>
          <a:solidFill>
            <a:srgbClr val="1F497D"/>
          </a:solidFill>
          <a:ln w="9525" cap="flat" cmpd="sng">
            <a:solidFill>
              <a:srgbClr val="1F497D"/>
            </a:solidFill>
            <a:prstDash val="solid"/>
            <a:miter lim="800000"/>
            <a:headEnd type="none" w="sm" len="sm"/>
            <a:tailEnd type="none" w="sm" len="sm"/>
          </a:ln>
        </p:spPr>
        <p:txBody>
          <a:bodyPr spcFirstLastPara="1" wrap="square" lIns="91425" tIns="91425" rIns="91425" bIns="91425" anchor="t" anchorCtr="0">
            <a:noAutofit/>
          </a:bodyPr>
          <a:lstStyle>
            <a:lvl1pPr lvl="0" algn="ctr">
              <a:spcBef>
                <a:spcPts val="0"/>
              </a:spcBef>
              <a:spcAft>
                <a:spcPts val="0"/>
              </a:spcAft>
              <a:buClr>
                <a:schemeClr val="lt1"/>
              </a:buClr>
              <a:buSzPts val="3600"/>
              <a:buFont typeface="Helvetica Neue Light"/>
              <a:buNone/>
              <a:defRPr>
                <a:latin typeface="Times New Roman"/>
                <a:ea typeface="Times New Roman"/>
                <a:cs typeface="Times New Roman"/>
                <a:sym typeface="Times New Roman"/>
              </a:defRPr>
            </a:lvl1pPr>
            <a:lvl2pPr lvl="1" algn="ctr">
              <a:spcBef>
                <a:spcPts val="0"/>
              </a:spcBef>
              <a:spcAft>
                <a:spcPts val="0"/>
              </a:spcAft>
              <a:buClr>
                <a:srgbClr val="003366"/>
              </a:buClr>
              <a:buSzPts val="2800"/>
              <a:buFont typeface="Arial"/>
              <a:buNone/>
              <a:defRPr/>
            </a:lvl2pPr>
            <a:lvl3pPr lvl="2" algn="ctr">
              <a:spcBef>
                <a:spcPts val="0"/>
              </a:spcBef>
              <a:spcAft>
                <a:spcPts val="0"/>
              </a:spcAft>
              <a:buClr>
                <a:srgbClr val="003366"/>
              </a:buClr>
              <a:buSzPts val="2800"/>
              <a:buFont typeface="Arial"/>
              <a:buNone/>
              <a:defRPr/>
            </a:lvl3pPr>
            <a:lvl4pPr lvl="3" algn="ctr">
              <a:spcBef>
                <a:spcPts val="0"/>
              </a:spcBef>
              <a:spcAft>
                <a:spcPts val="0"/>
              </a:spcAft>
              <a:buClr>
                <a:srgbClr val="003366"/>
              </a:buClr>
              <a:buSzPts val="2800"/>
              <a:buFont typeface="Arial"/>
              <a:buNone/>
              <a:defRPr/>
            </a:lvl4pPr>
            <a:lvl5pPr lvl="4" algn="ctr">
              <a:spcBef>
                <a:spcPts val="0"/>
              </a:spcBef>
              <a:spcAft>
                <a:spcPts val="0"/>
              </a:spcAft>
              <a:buClr>
                <a:srgbClr val="003366"/>
              </a:buClr>
              <a:buSzPts val="2800"/>
              <a:buFont typeface="Arial"/>
              <a:buNone/>
              <a:defRPr/>
            </a:lvl5pPr>
            <a:lvl6pPr lvl="5" algn="l">
              <a:spcBef>
                <a:spcPts val="0"/>
              </a:spcBef>
              <a:spcAft>
                <a:spcPts val="0"/>
              </a:spcAft>
              <a:buClr>
                <a:srgbClr val="2C5993"/>
              </a:buClr>
              <a:buSzPts val="2800"/>
              <a:buFont typeface="Arial"/>
              <a:buNone/>
              <a:defRPr/>
            </a:lvl6pPr>
            <a:lvl7pPr lvl="6" algn="l">
              <a:spcBef>
                <a:spcPts val="0"/>
              </a:spcBef>
              <a:spcAft>
                <a:spcPts val="0"/>
              </a:spcAft>
              <a:buClr>
                <a:srgbClr val="2C5993"/>
              </a:buClr>
              <a:buSzPts val="2800"/>
              <a:buFont typeface="Arial"/>
              <a:buNone/>
              <a:defRPr/>
            </a:lvl7pPr>
            <a:lvl8pPr lvl="7" algn="l">
              <a:spcBef>
                <a:spcPts val="0"/>
              </a:spcBef>
              <a:spcAft>
                <a:spcPts val="0"/>
              </a:spcAft>
              <a:buClr>
                <a:srgbClr val="2C5993"/>
              </a:buClr>
              <a:buSzPts val="2800"/>
              <a:buFont typeface="Arial"/>
              <a:buNone/>
              <a:defRPr/>
            </a:lvl8pPr>
            <a:lvl9pPr lvl="8" algn="l">
              <a:spcBef>
                <a:spcPts val="0"/>
              </a:spcBef>
              <a:spcAft>
                <a:spcPts val="0"/>
              </a:spcAft>
              <a:buClr>
                <a:srgbClr val="2C5993"/>
              </a:buClr>
              <a:buSzPts val="2800"/>
              <a:buFont typeface="Arial"/>
              <a:buNone/>
              <a:defRPr/>
            </a:lvl9pPr>
          </a:lstStyle>
          <a:p>
            <a:endParaRPr/>
          </a:p>
        </p:txBody>
      </p:sp>
      <p:sp>
        <p:nvSpPr>
          <p:cNvPr id="33" name="Google Shape;33;p34"/>
          <p:cNvSpPr txBox="1">
            <a:spLocks noGrp="1"/>
          </p:cNvSpPr>
          <p:nvPr>
            <p:ph type="body" idx="1"/>
          </p:nvPr>
        </p:nvSpPr>
        <p:spPr>
          <a:xfrm>
            <a:off x="415600" y="1264250"/>
            <a:ext cx="11360800" cy="4602900"/>
          </a:xfrm>
          <a:prstGeom prst="rect">
            <a:avLst/>
          </a:prstGeom>
          <a:noFill/>
          <a:ln>
            <a:noFill/>
          </a:ln>
        </p:spPr>
        <p:txBody>
          <a:bodyPr spcFirstLastPara="1" wrap="square" lIns="91425" tIns="91425" rIns="91425" bIns="91425" anchor="t" anchorCtr="0">
            <a:noAutofit/>
          </a:bodyPr>
          <a:lstStyle>
            <a:lvl1pPr marL="457200" marR="0" lvl="0" indent="-342900" algn="l" rtl="0">
              <a:spcBef>
                <a:spcPts val="0"/>
              </a:spcBef>
              <a:spcAft>
                <a:spcPts val="0"/>
              </a:spcAft>
              <a:buClr>
                <a:srgbClr val="003366"/>
              </a:buClr>
              <a:buSzPts val="1800"/>
              <a:buFont typeface="Arial"/>
              <a:buChar char="●"/>
              <a:defRPr sz="2400" b="0" i="0" u="none" strike="noStrike" cap="none">
                <a:solidFill>
                  <a:srgbClr val="003366"/>
                </a:solidFill>
                <a:latin typeface="Times New Roman"/>
                <a:ea typeface="Times New Roman"/>
                <a:cs typeface="Times New Roman"/>
                <a:sym typeface="Times New Roman"/>
              </a:defRPr>
            </a:lvl1pPr>
            <a:lvl2pPr marL="914400" marR="0" lvl="1" indent="-342900" algn="l" rtl="0">
              <a:spcBef>
                <a:spcPts val="600"/>
              </a:spcBef>
              <a:spcAft>
                <a:spcPts val="0"/>
              </a:spcAft>
              <a:buClr>
                <a:srgbClr val="003366"/>
              </a:buClr>
              <a:buSzPts val="1800"/>
              <a:buFont typeface="Arial"/>
              <a:buChar char="•"/>
              <a:defRPr sz="1800" b="0" i="0" u="none" strike="noStrike" cap="none">
                <a:solidFill>
                  <a:srgbClr val="003366"/>
                </a:solidFill>
                <a:latin typeface="Times New Roman"/>
                <a:ea typeface="Times New Roman"/>
                <a:cs typeface="Times New Roman"/>
                <a:sym typeface="Times New Roman"/>
              </a:defRPr>
            </a:lvl2pPr>
            <a:lvl3pPr marL="1371600" marR="0" lvl="2" indent="-342900" algn="l" rtl="0">
              <a:spcBef>
                <a:spcPts val="1600"/>
              </a:spcBef>
              <a:spcAft>
                <a:spcPts val="0"/>
              </a:spcAft>
              <a:buClr>
                <a:srgbClr val="003366"/>
              </a:buClr>
              <a:buSzPts val="1800"/>
              <a:buFont typeface="Merriweather Sans"/>
              <a:buChar char="■"/>
              <a:defRPr sz="2400" b="0" i="0" u="none" strike="noStrike" cap="none">
                <a:solidFill>
                  <a:srgbClr val="003366"/>
                </a:solidFill>
                <a:latin typeface="Arial"/>
                <a:ea typeface="Arial"/>
                <a:cs typeface="Arial"/>
                <a:sym typeface="Arial"/>
              </a:defRPr>
            </a:lvl3pPr>
            <a:lvl4pPr marL="1828800" marR="0" lvl="3" indent="-342900" algn="l" rtl="0">
              <a:spcBef>
                <a:spcPts val="1600"/>
              </a:spcBef>
              <a:spcAft>
                <a:spcPts val="0"/>
              </a:spcAft>
              <a:buClr>
                <a:srgbClr val="003366"/>
              </a:buClr>
              <a:buSzPts val="1800"/>
              <a:buFont typeface="Merriweather Sans"/>
              <a:buChar char="●"/>
              <a:defRPr sz="2400" b="0" i="0" u="none" strike="noStrike" cap="none">
                <a:solidFill>
                  <a:srgbClr val="003366"/>
                </a:solidFill>
                <a:latin typeface="Arial"/>
                <a:ea typeface="Arial"/>
                <a:cs typeface="Arial"/>
                <a:sym typeface="Arial"/>
              </a:defRPr>
            </a:lvl4pPr>
            <a:lvl5pPr marL="2286000" marR="0" lvl="4" indent="-342900" algn="l" rtl="0">
              <a:spcBef>
                <a:spcPts val="1600"/>
              </a:spcBef>
              <a:spcAft>
                <a:spcPts val="0"/>
              </a:spcAft>
              <a:buClr>
                <a:srgbClr val="003366"/>
              </a:buClr>
              <a:buSzPts val="1800"/>
              <a:buFont typeface="Arial"/>
              <a:buChar char="○"/>
              <a:defRPr sz="2400" b="0" i="0" u="none" strike="noStrike" cap="none">
                <a:solidFill>
                  <a:srgbClr val="003366"/>
                </a:solidFill>
                <a:latin typeface="Arial"/>
                <a:ea typeface="Arial"/>
                <a:cs typeface="Arial"/>
                <a:sym typeface="Arial"/>
              </a:defRPr>
            </a:lvl5pPr>
            <a:lvl6pPr marL="2743200" marR="0" lvl="5" indent="-342900" algn="l" rtl="0">
              <a:spcBef>
                <a:spcPts val="1600"/>
              </a:spcBef>
              <a:spcAft>
                <a:spcPts val="0"/>
              </a:spcAft>
              <a:buClr>
                <a:srgbClr val="2C5993"/>
              </a:buClr>
              <a:buSzPts val="1800"/>
              <a:buFont typeface="Arial"/>
              <a:buChar char="■"/>
              <a:defRPr sz="2000" b="0" i="0" u="none" strike="noStrike" cap="none">
                <a:solidFill>
                  <a:srgbClr val="2C5993"/>
                </a:solidFill>
                <a:latin typeface="Arial"/>
                <a:ea typeface="Arial"/>
                <a:cs typeface="Arial"/>
                <a:sym typeface="Arial"/>
              </a:defRPr>
            </a:lvl6pPr>
            <a:lvl7pPr marL="3200400" marR="0" lvl="6" indent="-342900" algn="l" rtl="0">
              <a:spcBef>
                <a:spcPts val="1600"/>
              </a:spcBef>
              <a:spcAft>
                <a:spcPts val="0"/>
              </a:spcAft>
              <a:buClr>
                <a:srgbClr val="2C5993"/>
              </a:buClr>
              <a:buSzPts val="1800"/>
              <a:buFont typeface="Arial"/>
              <a:buChar char="●"/>
              <a:defRPr sz="2000" b="0" i="0" u="none" strike="noStrike" cap="none">
                <a:solidFill>
                  <a:srgbClr val="2C5993"/>
                </a:solidFill>
                <a:latin typeface="Arial"/>
                <a:ea typeface="Arial"/>
                <a:cs typeface="Arial"/>
                <a:sym typeface="Arial"/>
              </a:defRPr>
            </a:lvl7pPr>
            <a:lvl8pPr marL="3657600" marR="0" lvl="7" indent="-342900" algn="l" rtl="0">
              <a:spcBef>
                <a:spcPts val="1600"/>
              </a:spcBef>
              <a:spcAft>
                <a:spcPts val="0"/>
              </a:spcAft>
              <a:buClr>
                <a:srgbClr val="2C5993"/>
              </a:buClr>
              <a:buSzPts val="1800"/>
              <a:buFont typeface="Arial"/>
              <a:buChar char="○"/>
              <a:defRPr sz="2000" b="0" i="0" u="none" strike="noStrike" cap="none">
                <a:solidFill>
                  <a:srgbClr val="2C5993"/>
                </a:solidFill>
                <a:latin typeface="Arial"/>
                <a:ea typeface="Arial"/>
                <a:cs typeface="Arial"/>
                <a:sym typeface="Arial"/>
              </a:defRPr>
            </a:lvl8pPr>
            <a:lvl9pPr marL="4114800" marR="0" lvl="8" indent="-342900" algn="l" rtl="0">
              <a:spcBef>
                <a:spcPts val="1600"/>
              </a:spcBef>
              <a:spcAft>
                <a:spcPts val="1600"/>
              </a:spcAft>
              <a:buClr>
                <a:srgbClr val="2C5993"/>
              </a:buClr>
              <a:buSzPts val="1800"/>
              <a:buFont typeface="Arial"/>
              <a:buChar char="■"/>
              <a:defRPr sz="2000" b="0" i="0" u="none" strike="noStrike" cap="none">
                <a:solidFill>
                  <a:srgbClr val="2C5993"/>
                </a:solidFill>
                <a:latin typeface="Arial"/>
                <a:ea typeface="Arial"/>
                <a:cs typeface="Arial"/>
                <a:sym typeface="Arial"/>
              </a:defRPr>
            </a:lvl9pPr>
          </a:lstStyle>
          <a:p>
            <a:endParaRPr/>
          </a:p>
        </p:txBody>
      </p:sp>
      <p:sp>
        <p:nvSpPr>
          <p:cNvPr id="34" name="Google Shape;34;p34"/>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Clr>
                <a:schemeClr val="dk1"/>
              </a:buClr>
              <a:buSzPts val="1800"/>
              <a:buFont typeface="Arial"/>
              <a:buNone/>
              <a:defRPr sz="1800">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Clr>
                <a:schemeClr val="dk1"/>
              </a:buClr>
              <a:buSzPts val="1800"/>
              <a:buFont typeface="Arial"/>
              <a:buNone/>
              <a:defRPr sz="1800">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Clr>
                <a:schemeClr val="dk1"/>
              </a:buClr>
              <a:buSzPts val="1800"/>
              <a:buFont typeface="Arial"/>
              <a:buNone/>
              <a:defRPr sz="1800">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Clr>
                <a:schemeClr val="dk1"/>
              </a:buClr>
              <a:buSzPts val="1800"/>
              <a:buFont typeface="Arial"/>
              <a:buNone/>
              <a:defRPr sz="1800">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Clr>
                <a:schemeClr val="dk1"/>
              </a:buClr>
              <a:buSzPts val="1800"/>
              <a:buFont typeface="Arial"/>
              <a:buNone/>
              <a:defRPr sz="1800">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Clr>
                <a:schemeClr val="dk1"/>
              </a:buClr>
              <a:buSzPts val="1800"/>
              <a:buFont typeface="Arial"/>
              <a:buNone/>
              <a:defRPr sz="1800">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Clr>
                <a:schemeClr val="dk1"/>
              </a:buClr>
              <a:buSzPts val="1800"/>
              <a:buFont typeface="Arial"/>
              <a:buNone/>
              <a:defRPr sz="1800">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Clr>
                <a:schemeClr val="dk1"/>
              </a:buClr>
              <a:buSzPts val="1800"/>
              <a:buFont typeface="Arial"/>
              <a:buNone/>
              <a:defRPr sz="1800">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Clr>
                <a:schemeClr val="dk1"/>
              </a:buClr>
              <a:buSzPts val="1800"/>
              <a:buFont typeface="Arial"/>
              <a:buNone/>
              <a:defRPr sz="1800">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Blank Slide">
  <p:cSld name="1_Blank Slide">
    <p:spTree>
      <p:nvGrpSpPr>
        <p:cNvPr id="1" name="Shape 35"/>
        <p:cNvGrpSpPr/>
        <p:nvPr/>
      </p:nvGrpSpPr>
      <p:grpSpPr>
        <a:xfrm>
          <a:off x="0" y="0"/>
          <a:ext cx="0" cy="0"/>
          <a:chOff x="0" y="0"/>
          <a:chExt cx="0" cy="0"/>
        </a:xfrm>
      </p:grpSpPr>
      <p:sp>
        <p:nvSpPr>
          <p:cNvPr id="36" name="Google Shape;36;p35"/>
          <p:cNvSpPr txBox="1">
            <a:spLocks noGrp="1"/>
          </p:cNvSpPr>
          <p:nvPr>
            <p:ph type="title"/>
          </p:nvPr>
        </p:nvSpPr>
        <p:spPr>
          <a:xfrm>
            <a:off x="7" y="3"/>
            <a:ext cx="12191999" cy="836613"/>
          </a:xfrm>
          <a:prstGeom prst="rect">
            <a:avLst/>
          </a:prstGeom>
          <a:solidFill>
            <a:srgbClr val="1F497D"/>
          </a:solidFill>
          <a:ln w="9525" cap="flat" cmpd="sng">
            <a:solidFill>
              <a:srgbClr val="1F497D"/>
            </a:solidFill>
            <a:prstDash val="solid"/>
            <a:miter lim="800000"/>
            <a:headEnd type="none" w="sm" len="sm"/>
            <a:tailEnd type="none" w="sm" len="sm"/>
          </a:ln>
        </p:spPr>
        <p:txBody>
          <a:bodyPr spcFirstLastPara="1" wrap="square" lIns="91400" tIns="45700" rIns="91400" bIns="45700" anchor="ctr" anchorCtr="0">
            <a:noAutofit/>
          </a:bodyPr>
          <a:lstStyle>
            <a:lvl1pPr lvl="0" algn="ctr">
              <a:spcBef>
                <a:spcPts val="0"/>
              </a:spcBef>
              <a:spcAft>
                <a:spcPts val="0"/>
              </a:spcAft>
              <a:buSzPts val="1400"/>
              <a:buNone/>
              <a:defRPr>
                <a:latin typeface="Times New Roman"/>
                <a:ea typeface="Times New Roman"/>
                <a:cs typeface="Times New Roman"/>
                <a:sym typeface="Times New Roman"/>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ubtitle and Content">
  <p:cSld name="Title, Subtitle and Content">
    <p:spTree>
      <p:nvGrpSpPr>
        <p:cNvPr id="1" name="Shape 780"/>
        <p:cNvGrpSpPr/>
        <p:nvPr/>
      </p:nvGrpSpPr>
      <p:grpSpPr>
        <a:xfrm>
          <a:off x="0" y="0"/>
          <a:ext cx="0" cy="0"/>
          <a:chOff x="0" y="0"/>
          <a:chExt cx="0" cy="0"/>
        </a:xfrm>
      </p:grpSpPr>
      <p:sp>
        <p:nvSpPr>
          <p:cNvPr id="781" name="Google Shape;781;p8"/>
          <p:cNvSpPr txBox="1">
            <a:spLocks noGrp="1"/>
          </p:cNvSpPr>
          <p:nvPr>
            <p:ph type="title"/>
          </p:nvPr>
        </p:nvSpPr>
        <p:spPr>
          <a:xfrm>
            <a:off x="612648" y="457200"/>
            <a:ext cx="10972800" cy="5487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313C5A"/>
              </a:buClr>
              <a:buSzPts val="3200"/>
              <a:buFont typeface="Arial"/>
              <a:buNone/>
              <a:defRPr sz="3200" b="1" i="0" cap="none">
                <a:solidFill>
                  <a:srgbClr val="313C5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2" name="Google Shape;782;p8"/>
          <p:cNvSpPr txBox="1">
            <a:spLocks noGrp="1"/>
          </p:cNvSpPr>
          <p:nvPr>
            <p:ph type="body" idx="1"/>
          </p:nvPr>
        </p:nvSpPr>
        <p:spPr>
          <a:xfrm>
            <a:off x="612648" y="1828800"/>
            <a:ext cx="10972800" cy="4343400"/>
          </a:xfrm>
          <a:prstGeom prst="rect">
            <a:avLst/>
          </a:prstGeom>
          <a:noFill/>
          <a:ln>
            <a:noFill/>
          </a:ln>
        </p:spPr>
        <p:txBody>
          <a:bodyPr spcFirstLastPara="1" wrap="square" lIns="91425" tIns="45700" rIns="91425" bIns="45700" anchor="t" anchorCtr="0">
            <a:noAutofit/>
          </a:bodyPr>
          <a:lstStyle>
            <a:lvl1pPr marL="457200" lvl="0" indent="-355600" algn="l">
              <a:lnSpc>
                <a:spcPct val="110000"/>
              </a:lnSpc>
              <a:spcBef>
                <a:spcPts val="800"/>
              </a:spcBef>
              <a:spcAft>
                <a:spcPts val="0"/>
              </a:spcAft>
              <a:buClr>
                <a:schemeClr val="accent2"/>
              </a:buClr>
              <a:buSzPts val="2000"/>
              <a:buChar char="•"/>
              <a:defRPr/>
            </a:lvl1pPr>
            <a:lvl2pPr marL="914400" lvl="1" indent="-355600" algn="l">
              <a:lnSpc>
                <a:spcPct val="110000"/>
              </a:lnSpc>
              <a:spcBef>
                <a:spcPts val="400"/>
              </a:spcBef>
              <a:spcAft>
                <a:spcPts val="0"/>
              </a:spcAft>
              <a:buClr>
                <a:schemeClr val="accent2"/>
              </a:buClr>
              <a:buSzPts val="2000"/>
              <a:buChar char="–"/>
              <a:defRPr/>
            </a:lvl2pPr>
            <a:lvl3pPr marL="1371600" lvl="2" indent="-336550" algn="l">
              <a:spcBef>
                <a:spcPts val="400"/>
              </a:spcBef>
              <a:spcAft>
                <a:spcPts val="0"/>
              </a:spcAft>
              <a:buClr>
                <a:schemeClr val="accent2"/>
              </a:buClr>
              <a:buSzPts val="1700"/>
              <a:buChar char="•"/>
              <a:defRPr/>
            </a:lvl3pPr>
            <a:lvl4pPr marL="1828800" lvl="3" indent="-336550" algn="l">
              <a:lnSpc>
                <a:spcPct val="110000"/>
              </a:lnSpc>
              <a:spcBef>
                <a:spcPts val="400"/>
              </a:spcBef>
              <a:spcAft>
                <a:spcPts val="0"/>
              </a:spcAft>
              <a:buClr>
                <a:schemeClr val="accent2"/>
              </a:buClr>
              <a:buSzPts val="1700"/>
              <a:buChar char="–"/>
              <a:defRPr/>
            </a:lvl4pPr>
            <a:lvl5pPr marL="2286000" lvl="4" indent="-355600" algn="l">
              <a:spcBef>
                <a:spcPts val="400"/>
              </a:spcBef>
              <a:spcAft>
                <a:spcPts val="0"/>
              </a:spcAft>
              <a:buClr>
                <a:schemeClr val="accent2"/>
              </a:buClr>
              <a:buSzPts val="20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83" name="Google Shape;783;p8"/>
          <p:cNvSpPr txBox="1">
            <a:spLocks noGrp="1"/>
          </p:cNvSpPr>
          <p:nvPr>
            <p:ph type="sldNum" idx="12"/>
          </p:nvPr>
        </p:nvSpPr>
        <p:spPr>
          <a:xfrm>
            <a:off x="10851411" y="6356349"/>
            <a:ext cx="70886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85" name="Google Shape;785;p8"/>
          <p:cNvSpPr txBox="1">
            <a:spLocks noGrp="1"/>
          </p:cNvSpPr>
          <p:nvPr>
            <p:ph type="subTitle" idx="2"/>
          </p:nvPr>
        </p:nvSpPr>
        <p:spPr>
          <a:xfrm>
            <a:off x="612648" y="1143000"/>
            <a:ext cx="10972800" cy="548700"/>
          </a:xfrm>
          <a:prstGeom prst="rect">
            <a:avLst/>
          </a:prstGeom>
        </p:spPr>
        <p:txBody>
          <a:bodyPr spcFirstLastPara="1" wrap="square" lIns="91425" tIns="45700" rIns="91425" bIns="45700" anchor="b" anchorCtr="0">
            <a:noAutofit/>
          </a:bodyPr>
          <a:lstStyle>
            <a:lvl1pPr lvl="0">
              <a:spcBef>
                <a:spcPts val="800"/>
              </a:spcBef>
              <a:spcAft>
                <a:spcPts val="0"/>
              </a:spcAft>
              <a:buSzPts val="2000"/>
              <a:buNone/>
              <a:defRPr>
                <a:solidFill>
                  <a:schemeClr val="accent2"/>
                </a:solidFill>
              </a:defRPr>
            </a:lvl1pPr>
            <a:lvl2pPr lvl="1">
              <a:spcBef>
                <a:spcPts val="400"/>
              </a:spcBef>
              <a:spcAft>
                <a:spcPts val="0"/>
              </a:spcAft>
              <a:buSzPts val="2000"/>
              <a:buNone/>
              <a:defRPr/>
            </a:lvl2pPr>
            <a:lvl3pPr lvl="2">
              <a:spcBef>
                <a:spcPts val="400"/>
              </a:spcBef>
              <a:spcAft>
                <a:spcPts val="0"/>
              </a:spcAft>
              <a:buSzPts val="1700"/>
              <a:buNone/>
              <a:defRPr/>
            </a:lvl3pPr>
            <a:lvl4pPr lvl="3">
              <a:spcBef>
                <a:spcPts val="400"/>
              </a:spcBef>
              <a:spcAft>
                <a:spcPts val="0"/>
              </a:spcAft>
              <a:buSzPts val="1700"/>
              <a:buNone/>
              <a:defRPr/>
            </a:lvl4pPr>
            <a:lvl5pPr lvl="4">
              <a:spcBef>
                <a:spcPts val="400"/>
              </a:spcBef>
              <a:spcAft>
                <a:spcPts val="0"/>
              </a:spcAft>
              <a:buSzPts val="2000"/>
              <a:buNone/>
              <a:defRPr/>
            </a:lvl5pPr>
            <a:lvl6pPr lvl="5">
              <a:spcBef>
                <a:spcPts val="400"/>
              </a:spcBef>
              <a:spcAft>
                <a:spcPts val="0"/>
              </a:spcAft>
              <a:buSzPts val="2000"/>
              <a:buNone/>
              <a:defRPr/>
            </a:lvl6pPr>
            <a:lvl7pPr lvl="6">
              <a:spcBef>
                <a:spcPts val="400"/>
              </a:spcBef>
              <a:spcAft>
                <a:spcPts val="0"/>
              </a:spcAft>
              <a:buSzPts val="2000"/>
              <a:buNone/>
              <a:defRPr/>
            </a:lvl7pPr>
            <a:lvl8pPr lvl="7">
              <a:spcBef>
                <a:spcPts val="400"/>
              </a:spcBef>
              <a:spcAft>
                <a:spcPts val="0"/>
              </a:spcAft>
              <a:buSzPts val="2000"/>
              <a:buNone/>
              <a:defRPr/>
            </a:lvl8pPr>
            <a:lvl9pPr lvl="8">
              <a:spcBef>
                <a:spcPts val="400"/>
              </a:spcBef>
              <a:spcAft>
                <a:spcPts val="0"/>
              </a:spcAft>
              <a:buSzPts val="2000"/>
              <a:buNone/>
              <a:defRPr/>
            </a:lvl9pPr>
          </a:lstStyle>
          <a:p>
            <a:endParaRPr/>
          </a:p>
        </p:txBody>
      </p:sp>
    </p:spTree>
    <p:extLst>
      <p:ext uri="{BB962C8B-B14F-4D97-AF65-F5344CB8AC3E}">
        <p14:creationId xmlns:p14="http://schemas.microsoft.com/office/powerpoint/2010/main" val="2105064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786"/>
        <p:cNvGrpSpPr/>
        <p:nvPr/>
      </p:nvGrpSpPr>
      <p:grpSpPr>
        <a:xfrm>
          <a:off x="0" y="0"/>
          <a:ext cx="0" cy="0"/>
          <a:chOff x="0" y="0"/>
          <a:chExt cx="0" cy="0"/>
        </a:xfrm>
      </p:grpSpPr>
      <p:sp>
        <p:nvSpPr>
          <p:cNvPr id="787" name="Google Shape;787;p9"/>
          <p:cNvSpPr txBox="1">
            <a:spLocks noGrp="1"/>
          </p:cNvSpPr>
          <p:nvPr>
            <p:ph type="title"/>
          </p:nvPr>
        </p:nvSpPr>
        <p:spPr>
          <a:xfrm>
            <a:off x="612648" y="457200"/>
            <a:ext cx="10972800" cy="5487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8" name="Google Shape;788;p9"/>
          <p:cNvSpPr txBox="1">
            <a:spLocks noGrp="1"/>
          </p:cNvSpPr>
          <p:nvPr>
            <p:ph type="sldNum" idx="12"/>
          </p:nvPr>
        </p:nvSpPr>
        <p:spPr>
          <a:xfrm>
            <a:off x="10851411" y="6356349"/>
            <a:ext cx="70886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37711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9"/>
          <p:cNvSpPr txBox="1">
            <a:spLocks noGrp="1"/>
          </p:cNvSpPr>
          <p:nvPr>
            <p:ph type="title"/>
          </p:nvPr>
        </p:nvSpPr>
        <p:spPr>
          <a:xfrm>
            <a:off x="7" y="3"/>
            <a:ext cx="12191999" cy="836613"/>
          </a:xfrm>
          <a:prstGeom prst="rect">
            <a:avLst/>
          </a:prstGeom>
          <a:solidFill>
            <a:srgbClr val="1F497D"/>
          </a:solidFill>
          <a:ln w="9525" cap="flat" cmpd="sng">
            <a:solidFill>
              <a:srgbClr val="1F497D"/>
            </a:solidFill>
            <a:prstDash val="solid"/>
            <a:miter lim="800000"/>
            <a:headEnd type="none" w="sm" len="sm"/>
            <a:tailEnd type="none" w="sm" len="sm"/>
          </a:ln>
        </p:spPr>
        <p:txBody>
          <a:bodyPr spcFirstLastPara="1" wrap="square" lIns="91400" tIns="45700" rIns="91400" bIns="45700" anchor="ctr" anchorCtr="0">
            <a:noAutofit/>
          </a:bodyPr>
          <a:lstStyle>
            <a:lvl1pPr marR="0" lvl="0" algn="ctr" rtl="0">
              <a:spcBef>
                <a:spcPts val="0"/>
              </a:spcBef>
              <a:spcAft>
                <a:spcPts val="0"/>
              </a:spcAft>
              <a:buSzPts val="1400"/>
              <a:buNone/>
              <a:defRPr sz="3000" b="0" i="0" u="none" strike="noStrike" cap="none">
                <a:solidFill>
                  <a:schemeClr val="lt1"/>
                </a:solidFill>
                <a:latin typeface="Times New Roman"/>
                <a:ea typeface="Times New Roman"/>
                <a:cs typeface="Times New Roman"/>
                <a:sym typeface="Times New Roman"/>
              </a:defRPr>
            </a:lvl1pPr>
            <a:lvl2pPr marR="0" lvl="1" algn="ctr" rtl="0">
              <a:spcBef>
                <a:spcPts val="0"/>
              </a:spcBef>
              <a:spcAft>
                <a:spcPts val="0"/>
              </a:spcAft>
              <a:buSzPts val="1400"/>
              <a:buNone/>
              <a:defRPr sz="3000" b="1" i="0" u="none" strike="noStrike" cap="none">
                <a:solidFill>
                  <a:srgbClr val="003366"/>
                </a:solidFill>
                <a:latin typeface="Arial"/>
                <a:ea typeface="Arial"/>
                <a:cs typeface="Arial"/>
                <a:sym typeface="Arial"/>
              </a:defRPr>
            </a:lvl2pPr>
            <a:lvl3pPr marR="0" lvl="2" algn="ctr" rtl="0">
              <a:spcBef>
                <a:spcPts val="0"/>
              </a:spcBef>
              <a:spcAft>
                <a:spcPts val="0"/>
              </a:spcAft>
              <a:buSzPts val="1400"/>
              <a:buNone/>
              <a:defRPr sz="3000" b="1" i="0" u="none" strike="noStrike" cap="none">
                <a:solidFill>
                  <a:srgbClr val="003366"/>
                </a:solidFill>
                <a:latin typeface="Arial"/>
                <a:ea typeface="Arial"/>
                <a:cs typeface="Arial"/>
                <a:sym typeface="Arial"/>
              </a:defRPr>
            </a:lvl3pPr>
            <a:lvl4pPr marR="0" lvl="3" algn="ctr" rtl="0">
              <a:spcBef>
                <a:spcPts val="0"/>
              </a:spcBef>
              <a:spcAft>
                <a:spcPts val="0"/>
              </a:spcAft>
              <a:buSzPts val="1400"/>
              <a:buNone/>
              <a:defRPr sz="3000" b="1" i="0" u="none" strike="noStrike" cap="none">
                <a:solidFill>
                  <a:srgbClr val="003366"/>
                </a:solidFill>
                <a:latin typeface="Arial"/>
                <a:ea typeface="Arial"/>
                <a:cs typeface="Arial"/>
                <a:sym typeface="Arial"/>
              </a:defRPr>
            </a:lvl4pPr>
            <a:lvl5pPr marR="0" lvl="4" algn="ctr" rtl="0">
              <a:spcBef>
                <a:spcPts val="0"/>
              </a:spcBef>
              <a:spcAft>
                <a:spcPts val="0"/>
              </a:spcAft>
              <a:buSzPts val="1400"/>
              <a:buNone/>
              <a:defRPr sz="3000" b="1" i="0" u="none" strike="noStrike" cap="none">
                <a:solidFill>
                  <a:srgbClr val="003366"/>
                </a:solidFill>
                <a:latin typeface="Arial"/>
                <a:ea typeface="Arial"/>
                <a:cs typeface="Arial"/>
                <a:sym typeface="Arial"/>
              </a:defRPr>
            </a:lvl5pPr>
            <a:lvl6pPr marR="0" lvl="5" algn="l" rtl="0">
              <a:spcBef>
                <a:spcPts val="0"/>
              </a:spcBef>
              <a:spcAft>
                <a:spcPts val="0"/>
              </a:spcAft>
              <a:buSzPts val="1400"/>
              <a:buNone/>
              <a:defRPr sz="3200" b="1" i="0" u="none" strike="noStrike" cap="none">
                <a:solidFill>
                  <a:srgbClr val="2C5993"/>
                </a:solidFill>
                <a:latin typeface="Arial"/>
                <a:ea typeface="Arial"/>
                <a:cs typeface="Arial"/>
                <a:sym typeface="Arial"/>
              </a:defRPr>
            </a:lvl6pPr>
            <a:lvl7pPr marR="0" lvl="6" algn="l" rtl="0">
              <a:spcBef>
                <a:spcPts val="0"/>
              </a:spcBef>
              <a:spcAft>
                <a:spcPts val="0"/>
              </a:spcAft>
              <a:buSzPts val="1400"/>
              <a:buNone/>
              <a:defRPr sz="3200" b="1" i="0" u="none" strike="noStrike" cap="none">
                <a:solidFill>
                  <a:srgbClr val="2C5993"/>
                </a:solidFill>
                <a:latin typeface="Arial"/>
                <a:ea typeface="Arial"/>
                <a:cs typeface="Arial"/>
                <a:sym typeface="Arial"/>
              </a:defRPr>
            </a:lvl7pPr>
            <a:lvl8pPr marR="0" lvl="7" algn="l" rtl="0">
              <a:spcBef>
                <a:spcPts val="0"/>
              </a:spcBef>
              <a:spcAft>
                <a:spcPts val="0"/>
              </a:spcAft>
              <a:buSzPts val="1400"/>
              <a:buNone/>
              <a:defRPr sz="3200" b="1" i="0" u="none" strike="noStrike" cap="none">
                <a:solidFill>
                  <a:srgbClr val="2C5993"/>
                </a:solidFill>
                <a:latin typeface="Arial"/>
                <a:ea typeface="Arial"/>
                <a:cs typeface="Arial"/>
                <a:sym typeface="Arial"/>
              </a:defRPr>
            </a:lvl8pPr>
            <a:lvl9pPr marR="0" lvl="8" algn="l" rtl="0">
              <a:spcBef>
                <a:spcPts val="0"/>
              </a:spcBef>
              <a:spcAft>
                <a:spcPts val="0"/>
              </a:spcAft>
              <a:buSzPts val="1400"/>
              <a:buNone/>
              <a:defRPr sz="3200" b="1" i="0" u="none" strike="noStrike" cap="none">
                <a:solidFill>
                  <a:srgbClr val="2C5993"/>
                </a:solidFill>
                <a:latin typeface="Arial"/>
                <a:ea typeface="Arial"/>
                <a:cs typeface="Arial"/>
                <a:sym typeface="Arial"/>
              </a:defRPr>
            </a:lvl9pPr>
          </a:lstStyle>
          <a:p>
            <a:endParaRPr/>
          </a:p>
        </p:txBody>
      </p:sp>
      <p:sp>
        <p:nvSpPr>
          <p:cNvPr id="11" name="Google Shape;11;p29"/>
          <p:cNvSpPr txBox="1"/>
          <p:nvPr/>
        </p:nvSpPr>
        <p:spPr>
          <a:xfrm>
            <a:off x="5848351" y="6581777"/>
            <a:ext cx="502688" cy="276995"/>
          </a:xfrm>
          <a:prstGeom prst="rect">
            <a:avLst/>
          </a:prstGeom>
          <a:noFill/>
          <a:ln>
            <a:noFill/>
          </a:ln>
        </p:spPr>
        <p:txBody>
          <a:bodyPr spcFirstLastPara="1" wrap="square" lIns="91400" tIns="45700" rIns="91400" bIns="45700" anchor="t" anchorCtr="0">
            <a:spAutoFit/>
          </a:bodyPr>
          <a:lstStyle/>
          <a:p>
            <a:pPr marL="0" marR="0" lvl="0" indent="0" algn="l" rtl="0">
              <a:spcBef>
                <a:spcPts val="0"/>
              </a:spcBef>
              <a:spcAft>
                <a:spcPts val="0"/>
              </a:spcAft>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pPr marL="0" marR="0" lvl="0" indent="0" algn="l" rtl="0">
                <a:spcBef>
                  <a:spcPts val="0"/>
                </a:spcBef>
                <a:spcAft>
                  <a:spcPts val="0"/>
                </a:spcAft>
                <a:buNone/>
              </a:pPr>
              <a:t>‹#›</a:t>
            </a:fld>
            <a:endParaRPr sz="1200" b="0" i="0" u="none" strike="noStrike" cap="none">
              <a:solidFill>
                <a:srgbClr val="FFFFFF"/>
              </a:solidFill>
              <a:latin typeface="Times New Roman"/>
              <a:ea typeface="Times New Roman"/>
              <a:cs typeface="Times New Roman"/>
              <a:sym typeface="Times New Roman"/>
            </a:endParaRPr>
          </a:p>
        </p:txBody>
      </p:sp>
      <p:sp>
        <p:nvSpPr>
          <p:cNvPr id="12" name="Google Shape;12;p29"/>
          <p:cNvSpPr/>
          <p:nvPr/>
        </p:nvSpPr>
        <p:spPr>
          <a:xfrm>
            <a:off x="0" y="6400800"/>
            <a:ext cx="12192000" cy="457200"/>
          </a:xfrm>
          <a:prstGeom prst="rect">
            <a:avLst/>
          </a:prstGeom>
          <a:solidFill>
            <a:srgbClr val="1F497D"/>
          </a:solidFill>
          <a:ln w="9525" cap="flat" cmpd="sng">
            <a:solidFill>
              <a:srgbClr val="4D72A9"/>
            </a:solidFill>
            <a:prstDash val="solid"/>
            <a:round/>
            <a:headEnd type="none" w="sm" len="sm"/>
            <a:tailEnd type="none" w="sm" len="sm"/>
          </a:ln>
        </p:spPr>
        <p:txBody>
          <a:bodyPr spcFirstLastPara="1" wrap="square" lIns="91400" tIns="45700" rIns="91400"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Times New Roman"/>
              <a:ea typeface="Times New Roman"/>
              <a:cs typeface="Times New Roman"/>
              <a:sym typeface="Times New Roman"/>
            </a:endParaRPr>
          </a:p>
          <a:p>
            <a:pPr marL="0" marR="0" lvl="0" indent="0" algn="ctr" rtl="0">
              <a:spcBef>
                <a:spcPts val="0"/>
              </a:spcBef>
              <a:spcAft>
                <a:spcPts val="0"/>
              </a:spcAft>
              <a:buNone/>
            </a:pPr>
            <a:endParaRPr sz="1800" b="0" i="0" u="none" strike="noStrike" cap="none">
              <a:solidFill>
                <a:srgbClr val="FFFFFF"/>
              </a:solidFill>
              <a:latin typeface="Times New Roman"/>
              <a:ea typeface="Times New Roman"/>
              <a:cs typeface="Times New Roman"/>
              <a:sym typeface="Times New Roman"/>
            </a:endParaRPr>
          </a:p>
        </p:txBody>
      </p:sp>
      <p:sp>
        <p:nvSpPr>
          <p:cNvPr id="13" name="Google Shape;13;p29"/>
          <p:cNvSpPr txBox="1"/>
          <p:nvPr/>
        </p:nvSpPr>
        <p:spPr>
          <a:xfrm>
            <a:off x="11633421" y="6486537"/>
            <a:ext cx="489844" cy="246199"/>
          </a:xfrm>
          <a:prstGeom prst="rect">
            <a:avLst/>
          </a:prstGeom>
          <a:noFill/>
          <a:ln>
            <a:noFill/>
          </a:ln>
        </p:spPr>
        <p:txBody>
          <a:bodyPr spcFirstLastPara="1" wrap="square" lIns="91400" tIns="45700" rIns="91400" bIns="45700" anchor="t" anchorCtr="0">
            <a:spAutoFit/>
          </a:bodyPr>
          <a:lstStyle/>
          <a:p>
            <a:pPr marL="0" marR="0" lvl="0" indent="0" algn="ctr" rtl="0">
              <a:spcBef>
                <a:spcPts val="0"/>
              </a:spcBef>
              <a:spcAft>
                <a:spcPts val="0"/>
              </a:spcAft>
              <a:buNone/>
            </a:pPr>
            <a:fld id="{00000000-1234-1234-1234-123412341234}" type="slidenum">
              <a:rPr lang="en-US" sz="1000" b="0" i="0" u="none" strike="noStrike" cap="none">
                <a:solidFill>
                  <a:srgbClr val="FFFFFF"/>
                </a:solidFill>
                <a:latin typeface="Times New Roman"/>
                <a:ea typeface="Times New Roman"/>
                <a:cs typeface="Times New Roman"/>
                <a:sym typeface="Times New Roman"/>
              </a:rPr>
              <a:pPr marL="0" marR="0" lvl="0" indent="0" algn="ctr" rtl="0">
                <a:spcBef>
                  <a:spcPts val="0"/>
                </a:spcBef>
                <a:spcAft>
                  <a:spcPts val="0"/>
                </a:spcAft>
                <a:buNone/>
              </a:pPr>
              <a:t>‹#›</a:t>
            </a:fld>
            <a:endParaRPr sz="1000" b="0" i="0" u="none" strike="noStrike" cap="none">
              <a:solidFill>
                <a:srgbClr val="FFFFFF"/>
              </a:solidFill>
              <a:latin typeface="Times New Roman"/>
              <a:ea typeface="Times New Roman"/>
              <a:cs typeface="Times New Roman"/>
              <a:sym typeface="Times New Roman"/>
            </a:endParaRPr>
          </a:p>
        </p:txBody>
      </p:sp>
      <p:cxnSp>
        <p:nvCxnSpPr>
          <p:cNvPr id="2" name="Straight Connector 1">
            <a:extLst>
              <a:ext uri="{FF2B5EF4-FFF2-40B4-BE49-F238E27FC236}">
                <a16:creationId xmlns:a16="http://schemas.microsoft.com/office/drawing/2014/main" id="{41D93D07-0E36-2FB2-C4DD-A8F5BAC62C16}"/>
              </a:ext>
            </a:extLst>
          </p:cNvPr>
          <p:cNvCxnSpPr/>
          <p:nvPr userDrawn="1"/>
        </p:nvCxnSpPr>
        <p:spPr>
          <a:xfrm>
            <a:off x="1626313" y="6448430"/>
            <a:ext cx="0" cy="366713"/>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3" name="Picture 12">
            <a:extLst>
              <a:ext uri="{FF2B5EF4-FFF2-40B4-BE49-F238E27FC236}">
                <a16:creationId xmlns:a16="http://schemas.microsoft.com/office/drawing/2014/main" id="{DF4D81EC-A729-1001-BAD5-5F36619A58CB}"/>
              </a:ext>
            </a:extLst>
          </p:cNvPr>
          <p:cNvPicPr>
            <a:picLocks noChangeAspect="1"/>
          </p:cNvPicPr>
          <p:nvPr userDrawn="1"/>
        </p:nvPicPr>
        <p:blipFill>
          <a:blip r:embed="rId8" cstate="print">
            <a:extLst>
              <a:ext uri="{28A0092B-C50C-407E-A947-70E740481C1C}">
                <a14:useLocalDpi xmlns:a14="http://schemas.microsoft.com/office/drawing/2010/main"/>
              </a:ext>
            </a:extLst>
          </a:blip>
          <a:srcRect l="6667" t="8601" r="7967" b="18398"/>
          <a:stretch>
            <a:fillRect/>
          </a:stretch>
        </p:blipFill>
        <p:spPr bwMode="auto">
          <a:xfrm>
            <a:off x="69852" y="6430441"/>
            <a:ext cx="534304" cy="3900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9FE8144D-AE41-5423-E75F-4D783F1F2B5E}"/>
              </a:ext>
            </a:extLst>
          </p:cNvPr>
          <p:cNvPicPr>
            <a:picLocks noChangeAspect="1"/>
          </p:cNvPicPr>
          <p:nvPr userDrawn="1"/>
        </p:nvPicPr>
        <p:blipFill>
          <a:blip r:embed="rId9"/>
          <a:stretch>
            <a:fillRect/>
          </a:stretch>
        </p:blipFill>
        <p:spPr>
          <a:xfrm>
            <a:off x="696657" y="6400801"/>
            <a:ext cx="457200" cy="457200"/>
          </a:xfrm>
          <a:prstGeom prst="rect">
            <a:avLst/>
          </a:prstGeom>
        </p:spPr>
      </p:pic>
      <p:sp>
        <p:nvSpPr>
          <p:cNvPr id="8" name="TextBox 7">
            <a:extLst>
              <a:ext uri="{FF2B5EF4-FFF2-40B4-BE49-F238E27FC236}">
                <a16:creationId xmlns:a16="http://schemas.microsoft.com/office/drawing/2014/main" id="{D537FA47-B717-451F-6DD5-D11746C34600}"/>
              </a:ext>
            </a:extLst>
          </p:cNvPr>
          <p:cNvSpPr txBox="1"/>
          <p:nvPr userDrawn="1"/>
        </p:nvSpPr>
        <p:spPr>
          <a:xfrm>
            <a:off x="3280712" y="6471559"/>
            <a:ext cx="6098344" cy="307777"/>
          </a:xfrm>
          <a:prstGeom prst="rect">
            <a:avLst/>
          </a:prstGeom>
          <a:noFill/>
        </p:spPr>
        <p:txBody>
          <a:bodyPr wrap="square">
            <a:spAutoFit/>
          </a:bodyPr>
          <a:lstStyle/>
          <a:p>
            <a:pPr algn="ctr"/>
            <a:r>
              <a:rPr lang="en-US" sz="1400" dirty="0">
                <a:solidFill>
                  <a:prstClr val="white"/>
                </a:solidFill>
                <a:latin typeface="Times New Roman" panose="02020603050405020304" pitchFamily="18" charset="0"/>
                <a:cs typeface="Times New Roman" panose="02020603050405020304" pitchFamily="18" charset="0"/>
              </a:rPr>
              <a:t>NDAC Meeting – September 13-14, 2023</a:t>
            </a: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6" r:id="rId5"/>
    <p:sldLayoutId id="2147483657"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piqsels.com/en/public-domain-photo-zkbiw"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png"/><Relationship Id="rId10" Type="http://schemas.openxmlformats.org/officeDocument/2006/relationships/image" Target="../media/image19.jpeg"/><Relationship Id="rId4" Type="http://schemas.openxmlformats.org/officeDocument/2006/relationships/image" Target="../media/image13.jpeg"/><Relationship Id="rId9" Type="http://schemas.openxmlformats.org/officeDocument/2006/relationships/image" Target="../media/image18.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piqsels.com/en/public-domain-photo-zkbiw"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piqsels.com/en/public-domain-photo-zkbiw"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AEE6C-7920-F730-AFE7-C43AFD35AD15}"/>
              </a:ext>
            </a:extLst>
          </p:cNvPr>
          <p:cNvSpPr>
            <a:spLocks noGrp="1"/>
          </p:cNvSpPr>
          <p:nvPr>
            <p:ph type="title"/>
          </p:nvPr>
        </p:nvSpPr>
        <p:spPr/>
        <p:txBody>
          <a:bodyPr/>
          <a:lstStyle/>
          <a:p>
            <a:r>
              <a:rPr lang="en-US" dirty="0" err="1">
                <a:solidFill>
                  <a:schemeClr val="bg1"/>
                </a:solidFill>
              </a:rPr>
              <a:t>NucScholar</a:t>
            </a:r>
            <a:r>
              <a:rPr lang="en-US" dirty="0">
                <a:solidFill>
                  <a:schemeClr val="bg1"/>
                </a:solidFill>
              </a:rPr>
              <a:t>: Natural Language Processing for Nuclear Science References</a:t>
            </a:r>
          </a:p>
        </p:txBody>
      </p:sp>
      <p:sp>
        <p:nvSpPr>
          <p:cNvPr id="3" name="Text Placeholder 2">
            <a:extLst>
              <a:ext uri="{FF2B5EF4-FFF2-40B4-BE49-F238E27FC236}">
                <a16:creationId xmlns:a16="http://schemas.microsoft.com/office/drawing/2014/main" id="{F86463D1-0A4A-5920-53BD-FC188404733B}"/>
              </a:ext>
            </a:extLst>
          </p:cNvPr>
          <p:cNvSpPr>
            <a:spLocks noGrp="1"/>
          </p:cNvSpPr>
          <p:nvPr>
            <p:ph type="body" idx="1"/>
          </p:nvPr>
        </p:nvSpPr>
        <p:spPr/>
        <p:txBody>
          <a:bodyPr/>
          <a:lstStyle/>
          <a:p>
            <a:endParaRPr lang="en-US" dirty="0"/>
          </a:p>
          <a:p>
            <a:endParaRPr lang="en-US" dirty="0"/>
          </a:p>
          <a:p>
            <a:endParaRPr lang="en-US" dirty="0"/>
          </a:p>
          <a:p>
            <a:r>
              <a:rPr lang="en-US" dirty="0"/>
              <a:t>Lee Bernstein for Bethany Goldblum</a:t>
            </a:r>
          </a:p>
          <a:p>
            <a:r>
              <a:rPr lang="en-US" dirty="0"/>
              <a:t>Nuclear Science Division</a:t>
            </a:r>
          </a:p>
          <a:p>
            <a:r>
              <a:rPr lang="en-US" dirty="0"/>
              <a:t>Lawrence Berkeley National Laboratory</a:t>
            </a:r>
          </a:p>
        </p:txBody>
      </p:sp>
      <p:sp>
        <p:nvSpPr>
          <p:cNvPr id="4" name="Text Placeholder 3">
            <a:extLst>
              <a:ext uri="{FF2B5EF4-FFF2-40B4-BE49-F238E27FC236}">
                <a16:creationId xmlns:a16="http://schemas.microsoft.com/office/drawing/2014/main" id="{1187462D-7996-7BE5-B2C8-12288A2241B4}"/>
              </a:ext>
            </a:extLst>
          </p:cNvPr>
          <p:cNvSpPr>
            <a:spLocks noGrp="1"/>
          </p:cNvSpPr>
          <p:nvPr>
            <p:ph type="body" idx="2"/>
          </p:nvPr>
        </p:nvSpPr>
        <p:spPr/>
        <p:txBody>
          <a:bodyPr/>
          <a:lstStyle/>
          <a:p>
            <a:r>
              <a:rPr lang="en-US" sz="1600" dirty="0"/>
              <a:t>September 13, 2023</a:t>
            </a:r>
          </a:p>
        </p:txBody>
      </p:sp>
    </p:spTree>
    <p:extLst>
      <p:ext uri="{BB962C8B-B14F-4D97-AF65-F5344CB8AC3E}">
        <p14:creationId xmlns:p14="http://schemas.microsoft.com/office/powerpoint/2010/main" val="2404104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C079F-1EC1-C7DF-0564-4B0C6CA84C2D}"/>
              </a:ext>
            </a:extLst>
          </p:cNvPr>
          <p:cNvSpPr>
            <a:spLocks noGrp="1"/>
          </p:cNvSpPr>
          <p:nvPr>
            <p:ph type="title"/>
          </p:nvPr>
        </p:nvSpPr>
        <p:spPr/>
        <p:txBody>
          <a:bodyPr/>
          <a:lstStyle/>
          <a:p>
            <a:r>
              <a:rPr lang="en-US" dirty="0" err="1"/>
              <a:t>NucScholar</a:t>
            </a:r>
            <a:r>
              <a:rPr lang="en-US" dirty="0"/>
              <a:t>: Natural Language Processing to accelerate Nuclear Science literature search</a:t>
            </a:r>
          </a:p>
        </p:txBody>
      </p:sp>
      <p:sp>
        <p:nvSpPr>
          <p:cNvPr id="5" name="Slide Number Placeholder 3">
            <a:extLst>
              <a:ext uri="{FF2B5EF4-FFF2-40B4-BE49-F238E27FC236}">
                <a16:creationId xmlns:a16="http://schemas.microsoft.com/office/drawing/2014/main" id="{6278F6B0-3AA0-7CEB-FD6C-FAAC56A83C0A}"/>
              </a:ext>
            </a:extLst>
          </p:cNvPr>
          <p:cNvSpPr txBox="1">
            <a:spLocks/>
          </p:cNvSpPr>
          <p:nvPr/>
        </p:nvSpPr>
        <p:spPr>
          <a:xfrm>
            <a:off x="13899411" y="6356350"/>
            <a:ext cx="708868"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fld id="{00000000-1234-1234-1234-123412341234}" type="slidenum">
              <a:rPr lang="en-US"/>
              <a:pPr algn="r"/>
              <a:t>10</a:t>
            </a:fld>
            <a:endParaRPr lang="en-US"/>
          </a:p>
        </p:txBody>
      </p:sp>
      <p:pic>
        <p:nvPicPr>
          <p:cNvPr id="7" name="Picture 6" descr="A person using a computer&#10;&#10;Description automatically generated with medium confidence">
            <a:extLst>
              <a:ext uri="{FF2B5EF4-FFF2-40B4-BE49-F238E27FC236}">
                <a16:creationId xmlns:a16="http://schemas.microsoft.com/office/drawing/2014/main" id="{0E81D0CD-F7FD-C81F-3161-5CD27DC52124}"/>
              </a:ext>
            </a:extLst>
          </p:cNvPr>
          <p:cNvPicPr>
            <a:picLocks noChangeAspect="1"/>
          </p:cNvPicPr>
          <p:nvPr/>
        </p:nvPicPr>
        <p:blipFill>
          <a:blip r:embed="rId2" cstate="hqprint">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5121040" y="4989891"/>
            <a:ext cx="1949920" cy="1300661"/>
          </a:xfrm>
          <a:prstGeom prst="rect">
            <a:avLst/>
          </a:prstGeom>
        </p:spPr>
      </p:pic>
      <p:cxnSp>
        <p:nvCxnSpPr>
          <p:cNvPr id="8" name="Straight Arrow Connector 7">
            <a:extLst>
              <a:ext uri="{FF2B5EF4-FFF2-40B4-BE49-F238E27FC236}">
                <a16:creationId xmlns:a16="http://schemas.microsoft.com/office/drawing/2014/main" id="{528C7854-8A32-DF2A-AF87-DCD3F29446E0}"/>
              </a:ext>
            </a:extLst>
          </p:cNvPr>
          <p:cNvCxnSpPr>
            <a:cxnSpLocks/>
            <a:stCxn id="7" idx="0"/>
            <a:endCxn id="12" idx="2"/>
          </p:cNvCxnSpPr>
          <p:nvPr/>
        </p:nvCxnSpPr>
        <p:spPr>
          <a:xfrm flipV="1">
            <a:off x="6096000" y="4187378"/>
            <a:ext cx="19526" cy="802513"/>
          </a:xfrm>
          <a:prstGeom prst="straightConnector1">
            <a:avLst/>
          </a:prstGeom>
          <a:ln w="38100">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CC7423E-9495-BE91-C45B-8A9EB47371AD}"/>
              </a:ext>
            </a:extLst>
          </p:cNvPr>
          <p:cNvSpPr txBox="1"/>
          <p:nvPr/>
        </p:nvSpPr>
        <p:spPr>
          <a:xfrm>
            <a:off x="6251463" y="4335308"/>
            <a:ext cx="1940419" cy="553998"/>
          </a:xfrm>
          <a:prstGeom prst="rect">
            <a:avLst/>
          </a:prstGeom>
          <a:noFill/>
        </p:spPr>
        <p:txBody>
          <a:bodyPr wrap="square" rtlCol="0">
            <a:spAutoFit/>
          </a:bodyPr>
          <a:lstStyle/>
          <a:p>
            <a:r>
              <a:rPr lang="en-US" sz="1500" dirty="0"/>
              <a:t>Keyword and natural language queries</a:t>
            </a:r>
          </a:p>
        </p:txBody>
      </p:sp>
      <p:sp>
        <p:nvSpPr>
          <p:cNvPr id="10" name="TextBox 9">
            <a:extLst>
              <a:ext uri="{FF2B5EF4-FFF2-40B4-BE49-F238E27FC236}">
                <a16:creationId xmlns:a16="http://schemas.microsoft.com/office/drawing/2014/main" id="{63DD8E18-428F-0FB1-CC84-FB0EE8E3041D}"/>
              </a:ext>
            </a:extLst>
          </p:cNvPr>
          <p:cNvSpPr txBox="1"/>
          <p:nvPr/>
        </p:nvSpPr>
        <p:spPr>
          <a:xfrm>
            <a:off x="5193150" y="5315709"/>
            <a:ext cx="676210" cy="323165"/>
          </a:xfrm>
          <a:prstGeom prst="rect">
            <a:avLst/>
          </a:prstGeom>
          <a:noFill/>
        </p:spPr>
        <p:txBody>
          <a:bodyPr wrap="square" rtlCol="0">
            <a:spAutoFit/>
          </a:bodyPr>
          <a:lstStyle/>
          <a:p>
            <a:r>
              <a:rPr lang="en-US" sz="1500" dirty="0">
                <a:solidFill>
                  <a:schemeClr val="accent6">
                    <a:lumMod val="50000"/>
                  </a:schemeClr>
                </a:solidFill>
              </a:rPr>
              <a:t>User</a:t>
            </a:r>
          </a:p>
        </p:txBody>
      </p:sp>
      <p:sp>
        <p:nvSpPr>
          <p:cNvPr id="12" name="Rectangle 11">
            <a:extLst>
              <a:ext uri="{FF2B5EF4-FFF2-40B4-BE49-F238E27FC236}">
                <a16:creationId xmlns:a16="http://schemas.microsoft.com/office/drawing/2014/main" id="{C52D22B9-3D27-1586-C906-32D9D0CA4C18}"/>
              </a:ext>
            </a:extLst>
          </p:cNvPr>
          <p:cNvSpPr/>
          <p:nvPr/>
        </p:nvSpPr>
        <p:spPr>
          <a:xfrm>
            <a:off x="1741728" y="1187737"/>
            <a:ext cx="8747597" cy="2999640"/>
          </a:xfrm>
          <a:prstGeom prst="rect">
            <a:avLst/>
          </a:prstGeom>
          <a:noFill/>
          <a:ln w="31750">
            <a:solidFill>
              <a:srgbClr val="00555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5D89803-084E-9F9E-B2EA-A122864CFD0F}"/>
              </a:ext>
            </a:extLst>
          </p:cNvPr>
          <p:cNvSpPr/>
          <p:nvPr/>
        </p:nvSpPr>
        <p:spPr>
          <a:xfrm>
            <a:off x="2741864" y="1327195"/>
            <a:ext cx="2893671" cy="544010"/>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pdf to text conversion</a:t>
            </a:r>
          </a:p>
        </p:txBody>
      </p:sp>
      <p:cxnSp>
        <p:nvCxnSpPr>
          <p:cNvPr id="14" name="Straight Connector 13">
            <a:extLst>
              <a:ext uri="{FF2B5EF4-FFF2-40B4-BE49-F238E27FC236}">
                <a16:creationId xmlns:a16="http://schemas.microsoft.com/office/drawing/2014/main" id="{39DDF9A8-56F4-DB53-66FB-985862DB61A1}"/>
              </a:ext>
            </a:extLst>
          </p:cNvPr>
          <p:cNvCxnSpPr>
            <a:stCxn id="13" idx="2"/>
            <a:endCxn id="19" idx="0"/>
          </p:cNvCxnSpPr>
          <p:nvPr/>
        </p:nvCxnSpPr>
        <p:spPr>
          <a:xfrm>
            <a:off x="4188699" y="1871205"/>
            <a:ext cx="0" cy="131442"/>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8184EBC-180B-2683-B2D8-6269970DDAFB}"/>
              </a:ext>
            </a:extLst>
          </p:cNvPr>
          <p:cNvCxnSpPr>
            <a:cxnSpLocks/>
            <a:stCxn id="19" idx="2"/>
            <a:endCxn id="20" idx="0"/>
          </p:cNvCxnSpPr>
          <p:nvPr/>
        </p:nvCxnSpPr>
        <p:spPr>
          <a:xfrm flipH="1">
            <a:off x="2835529" y="2546658"/>
            <a:ext cx="1353170" cy="599633"/>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A7326F3-0BAF-81E4-CB1F-73C82BD9F686}"/>
              </a:ext>
            </a:extLst>
          </p:cNvPr>
          <p:cNvCxnSpPr>
            <a:cxnSpLocks/>
            <a:stCxn id="19" idx="2"/>
            <a:endCxn id="21" idx="0"/>
          </p:cNvCxnSpPr>
          <p:nvPr/>
        </p:nvCxnSpPr>
        <p:spPr>
          <a:xfrm>
            <a:off x="4188700" y="2546658"/>
            <a:ext cx="813627" cy="599633"/>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6FDCA33-21AB-FAE3-AC45-B9D952492366}"/>
              </a:ext>
            </a:extLst>
          </p:cNvPr>
          <p:cNvCxnSpPr>
            <a:cxnSpLocks/>
            <a:stCxn id="19" idx="3"/>
            <a:endCxn id="24" idx="1"/>
          </p:cNvCxnSpPr>
          <p:nvPr/>
        </p:nvCxnSpPr>
        <p:spPr>
          <a:xfrm flipV="1">
            <a:off x="5635534" y="2267984"/>
            <a:ext cx="1565460" cy="6669"/>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A986A8-6C0B-382F-014E-DF5A7A718E83}"/>
              </a:ext>
            </a:extLst>
          </p:cNvPr>
          <p:cNvCxnSpPr>
            <a:cxnSpLocks/>
            <a:stCxn id="24" idx="2"/>
            <a:endCxn id="23" idx="0"/>
          </p:cNvCxnSpPr>
          <p:nvPr/>
        </p:nvCxnSpPr>
        <p:spPr>
          <a:xfrm>
            <a:off x="8243199" y="2771525"/>
            <a:ext cx="1092723" cy="384633"/>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DDF10FC-FEFC-82B0-CF87-47CD0A3E590E}"/>
              </a:ext>
            </a:extLst>
          </p:cNvPr>
          <p:cNvSpPr/>
          <p:nvPr/>
        </p:nvSpPr>
        <p:spPr>
          <a:xfrm>
            <a:off x="2741864" y="2002647"/>
            <a:ext cx="2893671" cy="544010"/>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preprocessing</a:t>
            </a:r>
          </a:p>
        </p:txBody>
      </p:sp>
      <p:sp>
        <p:nvSpPr>
          <p:cNvPr id="20" name="Rectangle 19">
            <a:extLst>
              <a:ext uri="{FF2B5EF4-FFF2-40B4-BE49-F238E27FC236}">
                <a16:creationId xmlns:a16="http://schemas.microsoft.com/office/drawing/2014/main" id="{83D75A23-FB3B-D5B0-D63A-C8CC09CAF540}"/>
              </a:ext>
            </a:extLst>
          </p:cNvPr>
          <p:cNvSpPr/>
          <p:nvPr/>
        </p:nvSpPr>
        <p:spPr>
          <a:xfrm>
            <a:off x="1921129" y="3146291"/>
            <a:ext cx="1828800" cy="789447"/>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named entity recognition</a:t>
            </a:r>
          </a:p>
        </p:txBody>
      </p:sp>
      <p:sp>
        <p:nvSpPr>
          <p:cNvPr id="21" name="Rectangle 20">
            <a:extLst>
              <a:ext uri="{FF2B5EF4-FFF2-40B4-BE49-F238E27FC236}">
                <a16:creationId xmlns:a16="http://schemas.microsoft.com/office/drawing/2014/main" id="{36E25DE5-507C-09FF-8CF5-987526A495F8}"/>
              </a:ext>
            </a:extLst>
          </p:cNvPr>
          <p:cNvSpPr/>
          <p:nvPr/>
        </p:nvSpPr>
        <p:spPr>
          <a:xfrm>
            <a:off x="4087926" y="3146291"/>
            <a:ext cx="1828800" cy="789447"/>
          </a:xfrm>
          <a:prstGeom prst="rect">
            <a:avLst/>
          </a:prstGeom>
          <a:noFill/>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topic</a:t>
            </a:r>
          </a:p>
          <a:p>
            <a:pPr algn="ctr"/>
            <a:r>
              <a:rPr lang="en-US" sz="1800" dirty="0"/>
              <a:t>modeling</a:t>
            </a:r>
          </a:p>
        </p:txBody>
      </p:sp>
      <p:sp>
        <p:nvSpPr>
          <p:cNvPr id="22" name="Rectangle 21">
            <a:extLst>
              <a:ext uri="{FF2B5EF4-FFF2-40B4-BE49-F238E27FC236}">
                <a16:creationId xmlns:a16="http://schemas.microsoft.com/office/drawing/2014/main" id="{74304FA8-9DE1-48A3-0897-491FE0D7E394}"/>
              </a:ext>
            </a:extLst>
          </p:cNvPr>
          <p:cNvSpPr/>
          <p:nvPr/>
        </p:nvSpPr>
        <p:spPr>
          <a:xfrm>
            <a:off x="6254723" y="3153593"/>
            <a:ext cx="1828800" cy="789447"/>
          </a:xfrm>
          <a:prstGeom prst="rect">
            <a:avLst/>
          </a:prstGeom>
          <a:solidFill>
            <a:srgbClr val="FFFF00"/>
          </a:solidFill>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semantic similarity search</a:t>
            </a:r>
          </a:p>
        </p:txBody>
      </p:sp>
      <p:sp>
        <p:nvSpPr>
          <p:cNvPr id="23" name="Rectangle 22">
            <a:extLst>
              <a:ext uri="{FF2B5EF4-FFF2-40B4-BE49-F238E27FC236}">
                <a16:creationId xmlns:a16="http://schemas.microsoft.com/office/drawing/2014/main" id="{D5E60822-9F37-B510-E5CF-FB33A3B022C6}"/>
              </a:ext>
            </a:extLst>
          </p:cNvPr>
          <p:cNvSpPr/>
          <p:nvPr/>
        </p:nvSpPr>
        <p:spPr>
          <a:xfrm>
            <a:off x="8421521" y="3156158"/>
            <a:ext cx="1828800" cy="789447"/>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question answering</a:t>
            </a:r>
          </a:p>
        </p:txBody>
      </p:sp>
      <p:sp>
        <p:nvSpPr>
          <p:cNvPr id="24" name="Rectangle 23">
            <a:extLst>
              <a:ext uri="{FF2B5EF4-FFF2-40B4-BE49-F238E27FC236}">
                <a16:creationId xmlns:a16="http://schemas.microsoft.com/office/drawing/2014/main" id="{BCC33D41-1AC5-4D52-8AE9-997BC4FEB92F}"/>
              </a:ext>
            </a:extLst>
          </p:cNvPr>
          <p:cNvSpPr/>
          <p:nvPr/>
        </p:nvSpPr>
        <p:spPr>
          <a:xfrm>
            <a:off x="7200995" y="1764442"/>
            <a:ext cx="2084407" cy="1007083"/>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transformer models</a:t>
            </a:r>
          </a:p>
        </p:txBody>
      </p:sp>
      <p:cxnSp>
        <p:nvCxnSpPr>
          <p:cNvPr id="25" name="Straight Connector 24">
            <a:extLst>
              <a:ext uri="{FF2B5EF4-FFF2-40B4-BE49-F238E27FC236}">
                <a16:creationId xmlns:a16="http://schemas.microsoft.com/office/drawing/2014/main" id="{4EDC6EA6-F74B-7ADB-9FA5-E759A9A2E84E}"/>
              </a:ext>
            </a:extLst>
          </p:cNvPr>
          <p:cNvCxnSpPr>
            <a:cxnSpLocks/>
            <a:stCxn id="24" idx="2"/>
            <a:endCxn id="22" idx="0"/>
          </p:cNvCxnSpPr>
          <p:nvPr/>
        </p:nvCxnSpPr>
        <p:spPr>
          <a:xfrm flipH="1">
            <a:off x="7169124" y="2771524"/>
            <a:ext cx="1074075" cy="382068"/>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79BF3E9-3E4D-1907-6E20-4E59600C5469}"/>
              </a:ext>
            </a:extLst>
          </p:cNvPr>
          <p:cNvSpPr txBox="1"/>
          <p:nvPr/>
        </p:nvSpPr>
        <p:spPr>
          <a:xfrm>
            <a:off x="2028497" y="4582510"/>
            <a:ext cx="2160202" cy="523220"/>
          </a:xfrm>
          <a:prstGeom prst="rect">
            <a:avLst/>
          </a:prstGeom>
          <a:noFill/>
        </p:spPr>
        <p:txBody>
          <a:bodyPr wrap="square" rtlCol="0">
            <a:spAutoFit/>
          </a:bodyPr>
          <a:lstStyle/>
          <a:p>
            <a:r>
              <a:rPr lang="en-US" dirty="0"/>
              <a:t>Current work focused on topic modeling</a:t>
            </a:r>
          </a:p>
        </p:txBody>
      </p:sp>
    </p:spTree>
    <p:extLst>
      <p:ext uri="{BB962C8B-B14F-4D97-AF65-F5344CB8AC3E}">
        <p14:creationId xmlns:p14="http://schemas.microsoft.com/office/powerpoint/2010/main" val="3914126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461A829-1915-0291-7487-725E218A55D8}"/>
              </a:ext>
            </a:extLst>
          </p:cNvPr>
          <p:cNvSpPr>
            <a:spLocks noGrp="1"/>
          </p:cNvSpPr>
          <p:nvPr>
            <p:ph type="title"/>
          </p:nvPr>
        </p:nvSpPr>
        <p:spPr>
          <a:xfrm>
            <a:off x="7" y="3"/>
            <a:ext cx="12191999" cy="1027731"/>
          </a:xfrm>
        </p:spPr>
        <p:txBody>
          <a:bodyPr/>
          <a:lstStyle/>
          <a:p>
            <a:r>
              <a:rPr lang="en-US" dirty="0"/>
              <a:t>Tailored training data for semantic search enables BERT model fine tuning for NSR summary generation</a:t>
            </a:r>
          </a:p>
        </p:txBody>
      </p:sp>
      <p:sp>
        <p:nvSpPr>
          <p:cNvPr id="7" name="Content Placeholder 2">
            <a:extLst>
              <a:ext uri="{FF2B5EF4-FFF2-40B4-BE49-F238E27FC236}">
                <a16:creationId xmlns:a16="http://schemas.microsoft.com/office/drawing/2014/main" id="{04E35C18-9EBD-9A39-636D-26C95199A0A4}"/>
              </a:ext>
            </a:extLst>
          </p:cNvPr>
          <p:cNvSpPr txBox="1">
            <a:spLocks/>
          </p:cNvSpPr>
          <p:nvPr/>
        </p:nvSpPr>
        <p:spPr>
          <a:xfrm>
            <a:off x="457201" y="994410"/>
            <a:ext cx="11355858" cy="275565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900"/>
              </a:spcBef>
              <a:spcAft>
                <a:spcPts val="0"/>
              </a:spcAft>
              <a:buClr>
                <a:srgbClr val="000000"/>
              </a:buClr>
              <a:buSzPts val="1400"/>
              <a:buFont typeface="Arial"/>
              <a:buNone/>
              <a:defRPr sz="2400" b="0" i="0" u="none" strike="noStrike" cap="none">
                <a:solidFill>
                  <a:srgbClr val="003366"/>
                </a:solidFill>
                <a:latin typeface="Arial"/>
                <a:ea typeface="Arial"/>
                <a:cs typeface="Arial"/>
                <a:sym typeface="Arial"/>
              </a:defRPr>
            </a:lvl1pPr>
            <a:lvl2pPr marL="914400" marR="0" lvl="1" indent="-358140" algn="l" rtl="0">
              <a:lnSpc>
                <a:spcPct val="100000"/>
              </a:lnSpc>
              <a:spcBef>
                <a:spcPts val="500"/>
              </a:spcBef>
              <a:spcAft>
                <a:spcPts val="0"/>
              </a:spcAft>
              <a:buClr>
                <a:srgbClr val="003366"/>
              </a:buClr>
              <a:buSzPts val="2040"/>
              <a:buFont typeface="Arial"/>
              <a:buChar char="–"/>
              <a:defRPr sz="2400" b="0" i="0" u="none" strike="noStrike" cap="none">
                <a:solidFill>
                  <a:srgbClr val="003366"/>
                </a:solidFill>
                <a:latin typeface="Arial"/>
                <a:ea typeface="Arial"/>
                <a:cs typeface="Arial"/>
                <a:sym typeface="Arial"/>
              </a:defRPr>
            </a:lvl2pPr>
            <a:lvl3pPr marL="1371600" marR="0" lvl="2" indent="-342900" algn="l" rtl="0">
              <a:lnSpc>
                <a:spcPct val="100000"/>
              </a:lnSpc>
              <a:spcBef>
                <a:spcPts val="400"/>
              </a:spcBef>
              <a:spcAft>
                <a:spcPts val="0"/>
              </a:spcAft>
              <a:buClr>
                <a:srgbClr val="003366"/>
              </a:buClr>
              <a:buSzPts val="1800"/>
              <a:buFont typeface="Merriweather Sans"/>
              <a:buChar char="–"/>
              <a:defRPr sz="2400" b="0" i="0" u="none" strike="noStrike" cap="none">
                <a:solidFill>
                  <a:srgbClr val="003366"/>
                </a:solidFill>
                <a:latin typeface="Arial"/>
                <a:ea typeface="Arial"/>
                <a:cs typeface="Arial"/>
                <a:sym typeface="Arial"/>
              </a:defRPr>
            </a:lvl3pPr>
            <a:lvl4pPr marL="1828800" marR="0" lvl="3" indent="-342900" algn="l" rtl="0">
              <a:lnSpc>
                <a:spcPct val="100000"/>
              </a:lnSpc>
              <a:spcBef>
                <a:spcPts val="480"/>
              </a:spcBef>
              <a:spcAft>
                <a:spcPts val="0"/>
              </a:spcAft>
              <a:buClr>
                <a:srgbClr val="003366"/>
              </a:buClr>
              <a:buSzPts val="1800"/>
              <a:buFont typeface="Merriweather Sans"/>
              <a:buChar char="–"/>
              <a:defRPr sz="2400" b="0" i="0" u="none" strike="noStrike" cap="none">
                <a:solidFill>
                  <a:srgbClr val="003366"/>
                </a:solidFill>
                <a:latin typeface="Arial"/>
                <a:ea typeface="Arial"/>
                <a:cs typeface="Arial"/>
                <a:sym typeface="Arial"/>
              </a:defRPr>
            </a:lvl4pPr>
            <a:lvl5pPr marL="2286000" marR="0" lvl="4" indent="-381000" algn="l" rtl="0">
              <a:lnSpc>
                <a:spcPct val="100000"/>
              </a:lnSpc>
              <a:spcBef>
                <a:spcPts val="480"/>
              </a:spcBef>
              <a:spcAft>
                <a:spcPts val="0"/>
              </a:spcAft>
              <a:buClr>
                <a:srgbClr val="003366"/>
              </a:buClr>
              <a:buSzPts val="2400"/>
              <a:buFont typeface="Arial"/>
              <a:buChar char="»"/>
              <a:defRPr sz="2400" b="0" i="0" u="none" strike="noStrike" cap="none">
                <a:solidFill>
                  <a:srgbClr val="003366"/>
                </a:solidFill>
                <a:latin typeface="Arial"/>
                <a:ea typeface="Arial"/>
                <a:cs typeface="Arial"/>
                <a:sym typeface="Arial"/>
              </a:defRPr>
            </a:lvl5pPr>
            <a:lvl6pPr marL="2743200" marR="0" lvl="5"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6pPr>
            <a:lvl7pPr marL="3200400" marR="0" lvl="6"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7pPr>
            <a:lvl8pPr marL="3657600" marR="0" lvl="7"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8pPr>
            <a:lvl9pPr marL="4114800" marR="0" lvl="8"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9pPr>
          </a:lstStyle>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Goal</a:t>
            </a:r>
            <a:r>
              <a:rPr lang="en-US" altLang="fr-CA" sz="2000" dirty="0">
                <a:solidFill>
                  <a:schemeClr val="tx1"/>
                </a:solidFill>
                <a:latin typeface="+mn-lt"/>
                <a:ea typeface="MS PGothic" panose="020B0600070205080204" pitchFamily="102" charset="-128"/>
                <a:cs typeface="MS PGothic" panose="020B0600070205080204" pitchFamily="102" charset="-128"/>
              </a:rPr>
              <a:t>: Generate nuclear physics specific training data to enable fine-tuning of BERT semantic search model</a:t>
            </a:r>
          </a:p>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Method</a:t>
            </a:r>
            <a:r>
              <a:rPr lang="en-US" altLang="fr-CA" sz="2000" dirty="0">
                <a:solidFill>
                  <a:schemeClr val="tx1"/>
                </a:solidFill>
                <a:latin typeface="+mn-lt"/>
                <a:ea typeface="MS PGothic" panose="020B0600070205080204" pitchFamily="102" charset="-128"/>
                <a:cs typeface="MS PGothic" panose="020B0600070205080204" pitchFamily="102" charset="-128"/>
              </a:rPr>
              <a:t>: Generate paraphrases using Large Language Models (LLMs)</a:t>
            </a:r>
          </a:p>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Data</a:t>
            </a:r>
            <a:r>
              <a:rPr lang="en-US" altLang="fr-CA" sz="2000" dirty="0">
                <a:solidFill>
                  <a:schemeClr val="tx1"/>
                </a:solidFill>
                <a:latin typeface="+mn-lt"/>
                <a:ea typeface="MS PGothic" panose="020B0600070205080204" pitchFamily="102" charset="-128"/>
                <a:cs typeface="MS PGothic" panose="020B0600070205080204" pitchFamily="102" charset="-128"/>
              </a:rPr>
              <a:t>: 5 sentences; Each paraphrased 5 times using each of Chat GPT3.5, Chat GPT4, Bing, Bard, Pegasus, and Parrot</a:t>
            </a:r>
          </a:p>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Performance metrics</a:t>
            </a:r>
            <a:r>
              <a:rPr lang="en-US" altLang="fr-CA" sz="2000" dirty="0">
                <a:solidFill>
                  <a:schemeClr val="tx1"/>
                </a:solidFill>
                <a:latin typeface="+mn-lt"/>
                <a:ea typeface="MS PGothic" panose="020B0600070205080204" pitchFamily="102" charset="-128"/>
                <a:cs typeface="MS PGothic" panose="020B0600070205080204" pitchFamily="102" charset="-128"/>
              </a:rPr>
              <a:t>: Levenshtein distance (</a:t>
            </a:r>
            <a:r>
              <a:rPr lang="en-US" altLang="fr-CA" sz="2000" b="1" dirty="0">
                <a:solidFill>
                  <a:schemeClr val="tx1"/>
                </a:solidFill>
                <a:latin typeface="+mn-lt"/>
                <a:ea typeface="MS PGothic" panose="020B0600070205080204" pitchFamily="102" charset="-128"/>
                <a:cs typeface="MS PGothic" panose="020B0600070205080204" pitchFamily="102" charset="-128"/>
              </a:rPr>
              <a:t>similarity in syntax</a:t>
            </a:r>
            <a:r>
              <a:rPr lang="en-US" altLang="fr-CA" sz="2000" dirty="0">
                <a:solidFill>
                  <a:schemeClr val="tx1"/>
                </a:solidFill>
                <a:latin typeface="+mn-lt"/>
                <a:ea typeface="MS PGothic" panose="020B0600070205080204" pitchFamily="102" charset="-128"/>
                <a:cs typeface="MS PGothic" panose="020B0600070205080204" pitchFamily="102" charset="-128"/>
              </a:rPr>
              <a:t>) and Semantic Similarity metric (</a:t>
            </a:r>
            <a:r>
              <a:rPr lang="en-US" altLang="fr-CA" sz="2000" b="1" dirty="0">
                <a:solidFill>
                  <a:schemeClr val="tx1"/>
                </a:solidFill>
                <a:latin typeface="+mn-lt"/>
                <a:ea typeface="MS PGothic" panose="020B0600070205080204" pitchFamily="102" charset="-128"/>
                <a:cs typeface="MS PGothic" panose="020B0600070205080204" pitchFamily="102" charset="-128"/>
              </a:rPr>
              <a:t>similarity in meaning</a:t>
            </a:r>
            <a:r>
              <a:rPr lang="en-US" altLang="fr-CA" sz="2000" dirty="0">
                <a:solidFill>
                  <a:schemeClr val="tx1"/>
                </a:solidFill>
                <a:latin typeface="+mn-lt"/>
                <a:ea typeface="MS PGothic" panose="020B0600070205080204" pitchFamily="102" charset="-128"/>
                <a:cs typeface="MS PGothic" panose="020B0600070205080204" pitchFamily="102" charset="-128"/>
              </a:rPr>
              <a:t>)</a:t>
            </a:r>
            <a:endParaRPr lang="en-US" dirty="0">
              <a:latin typeface="+mn-lt"/>
              <a:ea typeface="MS PGothic" panose="020B0600070205080204" pitchFamily="102" charset="-128"/>
              <a:cs typeface="MS PGothic" panose="020B0600070205080204" pitchFamily="102" charset="-128"/>
            </a:endParaRPr>
          </a:p>
          <a:p>
            <a:endParaRPr lang="en-US" dirty="0">
              <a:latin typeface="+mn-lt"/>
              <a:ea typeface="MS PGothic" panose="020B0600070205080204" pitchFamily="102" charset="-128"/>
              <a:cs typeface="MS PGothic" panose="020B0600070205080204" pitchFamily="102" charset="-128"/>
            </a:endParaRPr>
          </a:p>
        </p:txBody>
      </p:sp>
      <p:graphicFrame>
        <p:nvGraphicFramePr>
          <p:cNvPr id="8" name="Google Shape;202;p35">
            <a:extLst>
              <a:ext uri="{FF2B5EF4-FFF2-40B4-BE49-F238E27FC236}">
                <a16:creationId xmlns:a16="http://schemas.microsoft.com/office/drawing/2014/main" id="{1E8927EC-FC8C-9F90-6EA2-9A43E606E179}"/>
              </a:ext>
            </a:extLst>
          </p:cNvPr>
          <p:cNvGraphicFramePr/>
          <p:nvPr>
            <p:extLst>
              <p:ext uri="{D42A27DB-BD31-4B8C-83A1-F6EECF244321}">
                <p14:modId xmlns:p14="http://schemas.microsoft.com/office/powerpoint/2010/main" val="3376009205"/>
              </p:ext>
            </p:extLst>
          </p:nvPr>
        </p:nvGraphicFramePr>
        <p:xfrm>
          <a:off x="4009319" y="4083412"/>
          <a:ext cx="7970348" cy="1780178"/>
        </p:xfrm>
        <a:graphic>
          <a:graphicData uri="http://schemas.openxmlformats.org/drawingml/2006/table">
            <a:tbl>
              <a:tblPr>
                <a:tableStyleId>{8EC20E35-A176-4012-BC5E-935CFFF8708E}</a:tableStyleId>
              </a:tblPr>
              <a:tblGrid>
                <a:gridCol w="2802447">
                  <a:extLst>
                    <a:ext uri="{9D8B030D-6E8A-4147-A177-3AD203B41FA5}">
                      <a16:colId xmlns:a16="http://schemas.microsoft.com/office/drawing/2014/main" val="20000"/>
                    </a:ext>
                  </a:extLst>
                </a:gridCol>
                <a:gridCol w="986319">
                  <a:extLst>
                    <a:ext uri="{9D8B030D-6E8A-4147-A177-3AD203B41FA5}">
                      <a16:colId xmlns:a16="http://schemas.microsoft.com/office/drawing/2014/main" val="20001"/>
                    </a:ext>
                  </a:extLst>
                </a:gridCol>
                <a:gridCol w="986319">
                  <a:extLst>
                    <a:ext uri="{9D8B030D-6E8A-4147-A177-3AD203B41FA5}">
                      <a16:colId xmlns:a16="http://schemas.microsoft.com/office/drawing/2014/main" val="20002"/>
                    </a:ext>
                  </a:extLst>
                </a:gridCol>
                <a:gridCol w="719191">
                  <a:extLst>
                    <a:ext uri="{9D8B030D-6E8A-4147-A177-3AD203B41FA5}">
                      <a16:colId xmlns:a16="http://schemas.microsoft.com/office/drawing/2014/main" val="20003"/>
                    </a:ext>
                  </a:extLst>
                </a:gridCol>
                <a:gridCol w="688369">
                  <a:extLst>
                    <a:ext uri="{9D8B030D-6E8A-4147-A177-3AD203B41FA5}">
                      <a16:colId xmlns:a16="http://schemas.microsoft.com/office/drawing/2014/main" val="20004"/>
                    </a:ext>
                  </a:extLst>
                </a:gridCol>
                <a:gridCol w="955497">
                  <a:extLst>
                    <a:ext uri="{9D8B030D-6E8A-4147-A177-3AD203B41FA5}">
                      <a16:colId xmlns:a16="http://schemas.microsoft.com/office/drawing/2014/main" val="20005"/>
                    </a:ext>
                  </a:extLst>
                </a:gridCol>
                <a:gridCol w="832206">
                  <a:extLst>
                    <a:ext uri="{9D8B030D-6E8A-4147-A177-3AD203B41FA5}">
                      <a16:colId xmlns:a16="http://schemas.microsoft.com/office/drawing/2014/main" val="20006"/>
                    </a:ext>
                  </a:extLst>
                </a:gridCol>
              </a:tblGrid>
              <a:tr h="426900">
                <a:tc>
                  <a:txBody>
                    <a:bodyPr/>
                    <a:lstStyle/>
                    <a:p>
                      <a:pPr marL="0" lvl="0" indent="0" algn="l" rtl="0">
                        <a:spcBef>
                          <a:spcPts val="0"/>
                        </a:spcBef>
                        <a:spcAft>
                          <a:spcPts val="0"/>
                        </a:spcAft>
                        <a:buNone/>
                      </a:pPr>
                      <a:r>
                        <a:rPr lang="en" b="1" dirty="0"/>
                        <a:t>Model</a:t>
                      </a:r>
                      <a:endParaRPr b="1" dirty="0"/>
                    </a:p>
                  </a:txBody>
                  <a:tcPr marL="91425" marR="91425" marT="91425" marB="91425">
                    <a:lnB w="12700" cap="flat" cmpd="sng" algn="ctr">
                      <a:solidFill>
                        <a:schemeClr val="tx1"/>
                      </a:solidFill>
                      <a:prstDash val="solid"/>
                      <a:round/>
                      <a:headEnd type="none" w="med" len="med"/>
                      <a:tailEnd type="none" w="med" len="med"/>
                    </a:lnB>
                  </a:tcPr>
                </a:tc>
                <a:tc>
                  <a:txBody>
                    <a:bodyPr/>
                    <a:lstStyle/>
                    <a:p>
                      <a:pPr marL="0" lvl="0" indent="0" algn="ctr" rtl="0">
                        <a:spcBef>
                          <a:spcPts val="0"/>
                        </a:spcBef>
                        <a:spcAft>
                          <a:spcPts val="0"/>
                        </a:spcAft>
                        <a:buNone/>
                      </a:pPr>
                      <a:r>
                        <a:rPr lang="en" b="1" dirty="0"/>
                        <a:t>GPT4</a:t>
                      </a:r>
                      <a:endParaRPr b="1" dirty="0"/>
                    </a:p>
                  </a:txBody>
                  <a:tcPr marL="91425" marR="91425" marT="91425" marB="91425">
                    <a:lnB w="12700" cap="flat" cmpd="sng" algn="ctr">
                      <a:solidFill>
                        <a:schemeClr val="tx1"/>
                      </a:solidFill>
                      <a:prstDash val="solid"/>
                      <a:round/>
                      <a:headEnd type="none" w="med" len="med"/>
                      <a:tailEnd type="none" w="med" len="med"/>
                    </a:lnB>
                  </a:tcPr>
                </a:tc>
                <a:tc>
                  <a:txBody>
                    <a:bodyPr/>
                    <a:lstStyle/>
                    <a:p>
                      <a:pPr marL="0" lvl="0" indent="0" algn="ctr" rtl="0">
                        <a:spcBef>
                          <a:spcPts val="0"/>
                        </a:spcBef>
                        <a:spcAft>
                          <a:spcPts val="0"/>
                        </a:spcAft>
                        <a:buNone/>
                      </a:pPr>
                      <a:r>
                        <a:rPr lang="en" b="1" dirty="0"/>
                        <a:t>GPT3.5</a:t>
                      </a:r>
                      <a:endParaRPr b="1" dirty="0"/>
                    </a:p>
                  </a:txBody>
                  <a:tcPr marL="91425" marR="91425" marT="91425" marB="91425">
                    <a:lnB w="12700" cap="flat" cmpd="sng" algn="ctr">
                      <a:solidFill>
                        <a:schemeClr val="tx1"/>
                      </a:solidFill>
                      <a:prstDash val="solid"/>
                      <a:round/>
                      <a:headEnd type="none" w="med" len="med"/>
                      <a:tailEnd type="none" w="med" len="med"/>
                    </a:lnB>
                  </a:tcPr>
                </a:tc>
                <a:tc>
                  <a:txBody>
                    <a:bodyPr/>
                    <a:lstStyle/>
                    <a:p>
                      <a:pPr marL="0" lvl="0" indent="0" algn="ctr" rtl="0">
                        <a:spcBef>
                          <a:spcPts val="0"/>
                        </a:spcBef>
                        <a:spcAft>
                          <a:spcPts val="0"/>
                        </a:spcAft>
                        <a:buNone/>
                      </a:pPr>
                      <a:r>
                        <a:rPr lang="en" b="1" dirty="0"/>
                        <a:t>Bing</a:t>
                      </a:r>
                      <a:endParaRPr b="1" dirty="0"/>
                    </a:p>
                  </a:txBody>
                  <a:tcPr marL="91425" marR="91425" marT="91425" marB="91425">
                    <a:lnB w="12700" cap="flat" cmpd="sng" algn="ctr">
                      <a:solidFill>
                        <a:schemeClr val="tx1"/>
                      </a:solidFill>
                      <a:prstDash val="solid"/>
                      <a:round/>
                      <a:headEnd type="none" w="med" len="med"/>
                      <a:tailEnd type="none" w="med" len="med"/>
                    </a:lnB>
                  </a:tcPr>
                </a:tc>
                <a:tc>
                  <a:txBody>
                    <a:bodyPr/>
                    <a:lstStyle/>
                    <a:p>
                      <a:pPr marL="0" lvl="0" indent="0" algn="ctr" rtl="0">
                        <a:spcBef>
                          <a:spcPts val="0"/>
                        </a:spcBef>
                        <a:spcAft>
                          <a:spcPts val="0"/>
                        </a:spcAft>
                        <a:buNone/>
                      </a:pPr>
                      <a:r>
                        <a:rPr lang="en" b="1" dirty="0"/>
                        <a:t>Bard</a:t>
                      </a:r>
                      <a:endParaRPr b="1" dirty="0"/>
                    </a:p>
                  </a:txBody>
                  <a:tcPr marL="91425" marR="91425" marT="91425" marB="91425">
                    <a:lnB w="12700" cap="flat" cmpd="sng" algn="ctr">
                      <a:solidFill>
                        <a:schemeClr val="tx1"/>
                      </a:solidFill>
                      <a:prstDash val="solid"/>
                      <a:round/>
                      <a:headEnd type="none" w="med" len="med"/>
                      <a:tailEnd type="none" w="med" len="med"/>
                    </a:lnB>
                  </a:tcPr>
                </a:tc>
                <a:tc>
                  <a:txBody>
                    <a:bodyPr/>
                    <a:lstStyle/>
                    <a:p>
                      <a:pPr marL="0" lvl="0" indent="0" algn="ctr" rtl="0">
                        <a:spcBef>
                          <a:spcPts val="0"/>
                        </a:spcBef>
                        <a:spcAft>
                          <a:spcPts val="0"/>
                        </a:spcAft>
                        <a:buNone/>
                      </a:pPr>
                      <a:r>
                        <a:rPr lang="en" b="1" dirty="0"/>
                        <a:t>Pegasus</a:t>
                      </a:r>
                      <a:endParaRPr b="1" dirty="0"/>
                    </a:p>
                  </a:txBody>
                  <a:tcPr marL="91425" marR="91425" marT="91425" marB="91425">
                    <a:lnB w="12700" cap="flat" cmpd="sng" algn="ctr">
                      <a:solidFill>
                        <a:schemeClr val="tx1"/>
                      </a:solidFill>
                      <a:prstDash val="solid"/>
                      <a:round/>
                      <a:headEnd type="none" w="med" len="med"/>
                      <a:tailEnd type="none" w="med" len="med"/>
                    </a:lnB>
                  </a:tcPr>
                </a:tc>
                <a:tc>
                  <a:txBody>
                    <a:bodyPr/>
                    <a:lstStyle/>
                    <a:p>
                      <a:pPr marL="0" lvl="0" indent="0" algn="ctr" rtl="0">
                        <a:spcBef>
                          <a:spcPts val="0"/>
                        </a:spcBef>
                        <a:spcAft>
                          <a:spcPts val="0"/>
                        </a:spcAft>
                        <a:buNone/>
                      </a:pPr>
                      <a:r>
                        <a:rPr lang="en" b="1" dirty="0"/>
                        <a:t>Parrot</a:t>
                      </a:r>
                      <a:endParaRPr b="1" dirty="0"/>
                    </a:p>
                  </a:txBody>
                  <a:tcPr marL="91425" marR="91425" marT="91425" marB="91425">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0692">
                <a:tc>
                  <a:txBody>
                    <a:bodyPr/>
                    <a:lstStyle/>
                    <a:p>
                      <a:pPr marL="0" lvl="0" indent="0" algn="l" rtl="0">
                        <a:spcBef>
                          <a:spcPts val="0"/>
                        </a:spcBef>
                        <a:spcAft>
                          <a:spcPts val="0"/>
                        </a:spcAft>
                        <a:buClr>
                          <a:schemeClr val="dk1"/>
                        </a:buClr>
                        <a:buSzPts val="1100"/>
                        <a:buFont typeface="Arial"/>
                        <a:buNone/>
                      </a:pPr>
                      <a:r>
                        <a:rPr lang="en" b="1">
                          <a:solidFill>
                            <a:schemeClr val="dk1"/>
                          </a:solidFill>
                        </a:rPr>
                        <a:t>Average Levenshtein Ratio</a:t>
                      </a:r>
                      <a:endParaRPr b="1"/>
                    </a:p>
                  </a:txBody>
                  <a:tcPr marL="91425" marR="91425" marT="91425" marB="91425">
                    <a:lnT w="12700" cap="flat" cmpd="sng" algn="ctr">
                      <a:solidFill>
                        <a:schemeClr val="tx1"/>
                      </a:solidFill>
                      <a:prstDash val="solid"/>
                      <a:round/>
                      <a:headEnd type="none" w="med" len="med"/>
                      <a:tailEnd type="none" w="med" len="med"/>
                    </a:lnT>
                  </a:tcPr>
                </a:tc>
                <a:tc>
                  <a:txBody>
                    <a:bodyPr/>
                    <a:lstStyle/>
                    <a:p>
                      <a:pPr marL="0" lvl="0" indent="0" algn="ctr" rtl="0">
                        <a:spcBef>
                          <a:spcPts val="0"/>
                        </a:spcBef>
                        <a:spcAft>
                          <a:spcPts val="0"/>
                        </a:spcAft>
                        <a:buNone/>
                      </a:pPr>
                      <a:r>
                        <a:rPr lang="en" dirty="0">
                          <a:solidFill>
                            <a:schemeClr val="dk1"/>
                          </a:solidFill>
                        </a:rPr>
                        <a:t>0.878</a:t>
                      </a:r>
                      <a:endParaRPr dirty="0">
                        <a:solidFill>
                          <a:schemeClr val="dk1"/>
                        </a:solidFill>
                      </a:endParaRPr>
                    </a:p>
                  </a:txBody>
                  <a:tcPr marL="91425" marR="91425" marT="91425" marB="91425">
                    <a:lnT w="12700" cap="flat" cmpd="sng" algn="ctr">
                      <a:solidFill>
                        <a:schemeClr val="tx1"/>
                      </a:solidFill>
                      <a:prstDash val="solid"/>
                      <a:round/>
                      <a:headEnd type="none" w="med" len="med"/>
                      <a:tailEnd type="none" w="med" len="med"/>
                    </a:lnT>
                  </a:tcPr>
                </a:tc>
                <a:tc>
                  <a:txBody>
                    <a:bodyPr/>
                    <a:lstStyle/>
                    <a:p>
                      <a:pPr marL="0" lvl="0" indent="0" algn="ctr" rtl="0">
                        <a:spcBef>
                          <a:spcPts val="0"/>
                        </a:spcBef>
                        <a:spcAft>
                          <a:spcPts val="0"/>
                        </a:spcAft>
                        <a:buNone/>
                      </a:pPr>
                      <a:r>
                        <a:rPr lang="en" dirty="0">
                          <a:solidFill>
                            <a:schemeClr val="dk1"/>
                          </a:solidFill>
                        </a:rPr>
                        <a:t>0.884</a:t>
                      </a:r>
                      <a:endParaRPr dirty="0">
                        <a:solidFill>
                          <a:schemeClr val="dk1"/>
                        </a:solidFill>
                      </a:endParaRPr>
                    </a:p>
                  </a:txBody>
                  <a:tcPr marL="91425" marR="91425" marT="91425" marB="91425">
                    <a:lnT w="12700" cap="flat" cmpd="sng" algn="ctr">
                      <a:solidFill>
                        <a:schemeClr val="tx1"/>
                      </a:solidFill>
                      <a:prstDash val="solid"/>
                      <a:round/>
                      <a:headEnd type="none" w="med" len="med"/>
                      <a:tailEnd type="none" w="med" len="med"/>
                    </a:lnT>
                  </a:tcPr>
                </a:tc>
                <a:tc>
                  <a:txBody>
                    <a:bodyPr/>
                    <a:lstStyle/>
                    <a:p>
                      <a:pPr marL="0" lvl="0" indent="0" algn="ctr" rtl="0">
                        <a:spcBef>
                          <a:spcPts val="0"/>
                        </a:spcBef>
                        <a:spcAft>
                          <a:spcPts val="0"/>
                        </a:spcAft>
                        <a:buNone/>
                      </a:pPr>
                      <a:r>
                        <a:rPr lang="en" dirty="0">
                          <a:solidFill>
                            <a:schemeClr val="dk1"/>
                          </a:solidFill>
                        </a:rPr>
                        <a:t>0.854</a:t>
                      </a:r>
                      <a:endParaRPr dirty="0">
                        <a:solidFill>
                          <a:schemeClr val="dk1"/>
                        </a:solidFill>
                      </a:endParaRPr>
                    </a:p>
                  </a:txBody>
                  <a:tcPr marL="91425" marR="91425" marT="91425" marB="91425">
                    <a:lnT w="12700" cap="flat" cmpd="sng" algn="ctr">
                      <a:solidFill>
                        <a:schemeClr val="tx1"/>
                      </a:solidFill>
                      <a:prstDash val="solid"/>
                      <a:round/>
                      <a:headEnd type="none" w="med" len="med"/>
                      <a:tailEnd type="none" w="med" len="med"/>
                    </a:lnT>
                  </a:tcPr>
                </a:tc>
                <a:tc>
                  <a:txBody>
                    <a:bodyPr/>
                    <a:lstStyle/>
                    <a:p>
                      <a:pPr marL="0" lvl="0" indent="0" algn="ctr" rtl="0">
                        <a:spcBef>
                          <a:spcPts val="0"/>
                        </a:spcBef>
                        <a:spcAft>
                          <a:spcPts val="0"/>
                        </a:spcAft>
                        <a:buNone/>
                      </a:pPr>
                      <a:r>
                        <a:rPr lang="en" dirty="0">
                          <a:solidFill>
                            <a:schemeClr val="dk1"/>
                          </a:solidFill>
                        </a:rPr>
                        <a:t>0.867</a:t>
                      </a:r>
                      <a:endParaRPr dirty="0">
                        <a:solidFill>
                          <a:schemeClr val="dk1"/>
                        </a:solidFill>
                      </a:endParaRPr>
                    </a:p>
                  </a:txBody>
                  <a:tcPr marL="91425" marR="91425" marT="91425" marB="91425">
                    <a:lnT w="12700" cap="flat" cmpd="sng" algn="ctr">
                      <a:solidFill>
                        <a:schemeClr val="tx1"/>
                      </a:solidFill>
                      <a:prstDash val="solid"/>
                      <a:round/>
                      <a:headEnd type="none" w="med" len="med"/>
                      <a:tailEnd type="none" w="med" len="med"/>
                    </a:lnT>
                  </a:tcPr>
                </a:tc>
                <a:tc>
                  <a:txBody>
                    <a:bodyPr/>
                    <a:lstStyle/>
                    <a:p>
                      <a:pPr marL="0" lvl="0" indent="0" algn="ctr" rtl="0">
                        <a:spcBef>
                          <a:spcPts val="0"/>
                        </a:spcBef>
                        <a:spcAft>
                          <a:spcPts val="0"/>
                        </a:spcAft>
                        <a:buNone/>
                      </a:pPr>
                      <a:r>
                        <a:rPr lang="en" dirty="0">
                          <a:solidFill>
                            <a:schemeClr val="dk1"/>
                          </a:solidFill>
                        </a:rPr>
                        <a:t>0.877</a:t>
                      </a:r>
                      <a:endParaRPr dirty="0">
                        <a:solidFill>
                          <a:schemeClr val="dk1"/>
                        </a:solidFill>
                      </a:endParaRPr>
                    </a:p>
                  </a:txBody>
                  <a:tcPr marL="91425" marR="91425" marT="91425" marB="91425">
                    <a:lnT w="12700" cap="flat" cmpd="sng" algn="ctr">
                      <a:solidFill>
                        <a:schemeClr val="tx1"/>
                      </a:solidFill>
                      <a:prstDash val="solid"/>
                      <a:round/>
                      <a:headEnd type="none" w="med" len="med"/>
                      <a:tailEnd type="none" w="med" len="med"/>
                    </a:lnT>
                  </a:tcPr>
                </a:tc>
                <a:tc>
                  <a:txBody>
                    <a:bodyPr/>
                    <a:lstStyle/>
                    <a:p>
                      <a:pPr marL="0" lvl="0" indent="0" algn="ctr" rtl="0">
                        <a:spcBef>
                          <a:spcPts val="0"/>
                        </a:spcBef>
                        <a:spcAft>
                          <a:spcPts val="0"/>
                        </a:spcAft>
                        <a:buNone/>
                      </a:pPr>
                      <a:r>
                        <a:rPr lang="en" dirty="0">
                          <a:solidFill>
                            <a:schemeClr val="dk1"/>
                          </a:solidFill>
                        </a:rPr>
                        <a:t>0.891</a:t>
                      </a:r>
                      <a:endParaRPr dirty="0">
                        <a:solidFill>
                          <a:schemeClr val="dk1"/>
                        </a:solidFill>
                      </a:endParaRPr>
                    </a:p>
                  </a:txBody>
                  <a:tcPr marL="91425" marR="91425" marT="91425" marB="91425">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476293">
                <a:tc>
                  <a:txBody>
                    <a:bodyPr/>
                    <a:lstStyle/>
                    <a:p>
                      <a:pPr marL="0" lvl="0" indent="0" algn="l" rtl="0">
                        <a:spcBef>
                          <a:spcPts val="0"/>
                        </a:spcBef>
                        <a:spcAft>
                          <a:spcPts val="0"/>
                        </a:spcAft>
                        <a:buClr>
                          <a:schemeClr val="dk1"/>
                        </a:buClr>
                        <a:buSzPts val="1100"/>
                        <a:buFont typeface="Arial"/>
                        <a:buNone/>
                      </a:pPr>
                      <a:r>
                        <a:rPr lang="en-US" b="1" dirty="0"/>
                        <a:t>Variance of Levenshtein Ratio</a:t>
                      </a:r>
                      <a:endParaRPr b="1" dirty="0"/>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dirty="0">
                          <a:solidFill>
                            <a:schemeClr val="dk1"/>
                          </a:solidFill>
                        </a:rPr>
                        <a:t>TBD</a:t>
                      </a:r>
                      <a:endParaRPr dirty="0">
                        <a:solidFill>
                          <a:schemeClr val="dk1"/>
                        </a:solidFill>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dirty="0">
                          <a:solidFill>
                            <a:schemeClr val="dk1"/>
                          </a:solidFill>
                        </a:rPr>
                        <a:t>TBD</a:t>
                      </a:r>
                      <a:endParaRPr dirty="0">
                        <a:solidFill>
                          <a:schemeClr val="dk1"/>
                        </a:solidFill>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dirty="0">
                          <a:solidFill>
                            <a:schemeClr val="dk1"/>
                          </a:solidFill>
                        </a:rPr>
                        <a:t>TBD</a:t>
                      </a:r>
                      <a:endParaRPr dirty="0">
                        <a:solidFill>
                          <a:schemeClr val="dk1"/>
                        </a:solidFill>
                      </a:endParaRPr>
                    </a:p>
                  </a:txBody>
                  <a:tcPr marL="91425" marR="91425" marT="91425" marB="91425">
                    <a:solidFill>
                      <a:schemeClr val="bg1"/>
                    </a:solidFill>
                  </a:tcPr>
                </a:tc>
                <a:tc>
                  <a:txBody>
                    <a:bodyPr/>
                    <a:lstStyle/>
                    <a:p>
                      <a:pPr marL="0" lvl="0" indent="0" algn="ctr" rtl="0">
                        <a:spcBef>
                          <a:spcPts val="0"/>
                        </a:spcBef>
                        <a:spcAft>
                          <a:spcPts val="0"/>
                        </a:spcAft>
                        <a:buNone/>
                      </a:pPr>
                      <a:r>
                        <a:rPr lang="en-US" dirty="0">
                          <a:solidFill>
                            <a:schemeClr val="dk1"/>
                          </a:solidFill>
                        </a:rPr>
                        <a:t>TBD</a:t>
                      </a:r>
                      <a:endParaRPr dirty="0">
                        <a:solidFill>
                          <a:schemeClr val="dk1"/>
                        </a:solidFill>
                      </a:endParaRPr>
                    </a:p>
                  </a:txBody>
                  <a:tcPr marL="91425" marR="91425" marT="91425" marB="91425"/>
                </a:tc>
                <a:tc>
                  <a:txBody>
                    <a:bodyPr/>
                    <a:lstStyle/>
                    <a:p>
                      <a:pPr marL="0" lvl="0" indent="0" algn="ctr" rtl="0">
                        <a:spcBef>
                          <a:spcPts val="0"/>
                        </a:spcBef>
                        <a:spcAft>
                          <a:spcPts val="0"/>
                        </a:spcAft>
                        <a:buNone/>
                      </a:pPr>
                      <a:r>
                        <a:rPr lang="en-US" dirty="0">
                          <a:solidFill>
                            <a:schemeClr val="dk1"/>
                          </a:solidFill>
                        </a:rPr>
                        <a:t>TBD</a:t>
                      </a:r>
                      <a:endParaRPr dirty="0">
                        <a:solidFill>
                          <a:schemeClr val="dk1"/>
                        </a:solidFill>
                      </a:endParaRPr>
                    </a:p>
                  </a:txBody>
                  <a:tcPr marL="91425" marR="91425" marT="91425" marB="91425"/>
                </a:tc>
                <a:tc>
                  <a:txBody>
                    <a:bodyPr/>
                    <a:lstStyle/>
                    <a:p>
                      <a:pPr marL="0" lvl="0" indent="0" algn="ctr" rtl="0">
                        <a:spcBef>
                          <a:spcPts val="0"/>
                        </a:spcBef>
                        <a:spcAft>
                          <a:spcPts val="0"/>
                        </a:spcAft>
                        <a:buNone/>
                      </a:pPr>
                      <a:r>
                        <a:rPr lang="en-US" dirty="0">
                          <a:solidFill>
                            <a:schemeClr val="dk1"/>
                          </a:solidFill>
                        </a:rPr>
                        <a:t>TBD</a:t>
                      </a:r>
                      <a:endParaRPr dirty="0">
                        <a:solidFill>
                          <a:schemeClr val="dk1"/>
                        </a:solidFill>
                      </a:endParaRPr>
                    </a:p>
                  </a:txBody>
                  <a:tcPr marL="91425" marR="91425" marT="91425" marB="91425"/>
                </a:tc>
                <a:extLst>
                  <a:ext uri="{0D108BD9-81ED-4DB2-BD59-A6C34878D82A}">
                    <a16:rowId xmlns:a16="http://schemas.microsoft.com/office/drawing/2014/main" val="1067337453"/>
                  </a:ext>
                </a:extLst>
              </a:tr>
              <a:tr h="476293">
                <a:tc>
                  <a:txBody>
                    <a:bodyPr/>
                    <a:lstStyle/>
                    <a:p>
                      <a:pPr marL="0" lvl="0" indent="0" algn="l" rtl="0">
                        <a:spcBef>
                          <a:spcPts val="0"/>
                        </a:spcBef>
                        <a:spcAft>
                          <a:spcPts val="0"/>
                        </a:spcAft>
                        <a:buClr>
                          <a:schemeClr val="dk1"/>
                        </a:buClr>
                        <a:buSzPts val="1100"/>
                        <a:buFont typeface="Arial"/>
                        <a:buNone/>
                      </a:pPr>
                      <a:r>
                        <a:rPr lang="en" b="1" dirty="0">
                          <a:solidFill>
                            <a:schemeClr val="dk1"/>
                          </a:solidFill>
                        </a:rPr>
                        <a:t>Average Semantic Similarity</a:t>
                      </a:r>
                      <a:endParaRPr b="1" dirty="0"/>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 dirty="0">
                          <a:solidFill>
                            <a:schemeClr val="dk1"/>
                          </a:solidFill>
                        </a:rPr>
                        <a:t>0.968</a:t>
                      </a:r>
                      <a:endParaRPr dirty="0">
                        <a:solidFill>
                          <a:schemeClr val="dk1"/>
                        </a:solidFill>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 dirty="0">
                          <a:solidFill>
                            <a:schemeClr val="dk1"/>
                          </a:solidFill>
                        </a:rPr>
                        <a:t>0.971</a:t>
                      </a:r>
                      <a:endParaRPr dirty="0">
                        <a:solidFill>
                          <a:schemeClr val="dk1"/>
                        </a:solidFill>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 dirty="0">
                          <a:solidFill>
                            <a:schemeClr val="dk1"/>
                          </a:solidFill>
                        </a:rPr>
                        <a:t>0.984</a:t>
                      </a:r>
                      <a:endParaRPr dirty="0">
                        <a:solidFill>
                          <a:schemeClr val="dk1"/>
                        </a:solidFill>
                      </a:endParaRPr>
                    </a:p>
                  </a:txBody>
                  <a:tcPr marL="91425" marR="91425" marT="91425" marB="91425">
                    <a:solidFill>
                      <a:srgbClr val="92D050"/>
                    </a:solidFill>
                  </a:tcPr>
                </a:tc>
                <a:tc>
                  <a:txBody>
                    <a:bodyPr/>
                    <a:lstStyle/>
                    <a:p>
                      <a:pPr marL="0" lvl="0" indent="0" algn="ctr" rtl="0">
                        <a:spcBef>
                          <a:spcPts val="0"/>
                        </a:spcBef>
                        <a:spcAft>
                          <a:spcPts val="0"/>
                        </a:spcAft>
                        <a:buNone/>
                      </a:pPr>
                      <a:r>
                        <a:rPr lang="en" dirty="0">
                          <a:solidFill>
                            <a:schemeClr val="dk1"/>
                          </a:solidFill>
                        </a:rPr>
                        <a:t>0.932</a:t>
                      </a:r>
                      <a:endParaRPr dirty="0">
                        <a:solidFill>
                          <a:schemeClr val="dk1"/>
                        </a:solidFill>
                      </a:endParaRPr>
                    </a:p>
                  </a:txBody>
                  <a:tcPr marL="91425" marR="91425" marT="91425" marB="91425"/>
                </a:tc>
                <a:tc>
                  <a:txBody>
                    <a:bodyPr/>
                    <a:lstStyle/>
                    <a:p>
                      <a:pPr marL="0" lvl="0" indent="0" algn="ctr" rtl="0">
                        <a:spcBef>
                          <a:spcPts val="0"/>
                        </a:spcBef>
                        <a:spcAft>
                          <a:spcPts val="0"/>
                        </a:spcAft>
                        <a:buNone/>
                      </a:pPr>
                      <a:r>
                        <a:rPr lang="en" dirty="0">
                          <a:solidFill>
                            <a:schemeClr val="dk1"/>
                          </a:solidFill>
                        </a:rPr>
                        <a:t>0.917</a:t>
                      </a:r>
                      <a:endParaRPr dirty="0">
                        <a:solidFill>
                          <a:schemeClr val="dk1"/>
                        </a:solidFill>
                      </a:endParaRPr>
                    </a:p>
                  </a:txBody>
                  <a:tcPr marL="91425" marR="91425" marT="91425" marB="91425"/>
                </a:tc>
                <a:tc>
                  <a:txBody>
                    <a:bodyPr/>
                    <a:lstStyle/>
                    <a:p>
                      <a:pPr marL="0" lvl="0" indent="0" algn="ctr" rtl="0">
                        <a:spcBef>
                          <a:spcPts val="0"/>
                        </a:spcBef>
                        <a:spcAft>
                          <a:spcPts val="0"/>
                        </a:spcAft>
                        <a:buNone/>
                      </a:pPr>
                      <a:r>
                        <a:rPr lang="en" dirty="0">
                          <a:solidFill>
                            <a:schemeClr val="dk1"/>
                          </a:solidFill>
                        </a:rPr>
                        <a:t>0.954</a:t>
                      </a:r>
                      <a:endParaRPr dirty="0">
                        <a:solidFill>
                          <a:schemeClr val="dk1"/>
                        </a:solidFill>
                      </a:endParaRPr>
                    </a:p>
                  </a:txBody>
                  <a:tcPr marL="91425" marR="91425" marT="91425" marB="91425"/>
                </a:tc>
                <a:extLst>
                  <a:ext uri="{0D108BD9-81ED-4DB2-BD59-A6C34878D82A}">
                    <a16:rowId xmlns:a16="http://schemas.microsoft.com/office/drawing/2014/main" val="10003"/>
                  </a:ext>
                </a:extLst>
              </a:tr>
            </a:tbl>
          </a:graphicData>
        </a:graphic>
      </p:graphicFrame>
      <p:sp>
        <p:nvSpPr>
          <p:cNvPr id="9" name="Text Box 1">
            <a:extLst>
              <a:ext uri="{FF2B5EF4-FFF2-40B4-BE49-F238E27FC236}">
                <a16:creationId xmlns:a16="http://schemas.microsoft.com/office/drawing/2014/main" id="{6E789255-C0A7-AF8F-3F27-1B826B1A8BD0}"/>
              </a:ext>
            </a:extLst>
          </p:cNvPr>
          <p:cNvSpPr txBox="1"/>
          <p:nvPr/>
        </p:nvSpPr>
        <p:spPr>
          <a:xfrm>
            <a:off x="457201" y="4199050"/>
            <a:ext cx="2820255" cy="1631216"/>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en-US" sz="2000" dirty="0">
                <a:latin typeface="+mn-lt"/>
              </a:rPr>
              <a:t>Bing maximizes variation in syntax while also maximizing similarity in meaning. Plus, it’s free!</a:t>
            </a:r>
          </a:p>
        </p:txBody>
      </p:sp>
    </p:spTree>
    <p:extLst>
      <p:ext uri="{BB962C8B-B14F-4D97-AF65-F5344CB8AC3E}">
        <p14:creationId xmlns:p14="http://schemas.microsoft.com/office/powerpoint/2010/main" val="235497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FCA4B34-1E43-061F-35EF-2E0F1FDE6225}"/>
              </a:ext>
            </a:extLst>
          </p:cNvPr>
          <p:cNvPicPr>
            <a:picLocks noChangeAspect="1"/>
          </p:cNvPicPr>
          <p:nvPr/>
        </p:nvPicPr>
        <p:blipFill>
          <a:blip r:embed="rId2"/>
          <a:stretch>
            <a:fillRect/>
          </a:stretch>
        </p:blipFill>
        <p:spPr>
          <a:xfrm>
            <a:off x="631721" y="911391"/>
            <a:ext cx="10989310" cy="5440680"/>
          </a:xfrm>
          <a:prstGeom prst="rect">
            <a:avLst/>
          </a:prstGeom>
        </p:spPr>
      </p:pic>
      <p:sp>
        <p:nvSpPr>
          <p:cNvPr id="2" name="Title 1">
            <a:extLst>
              <a:ext uri="{FF2B5EF4-FFF2-40B4-BE49-F238E27FC236}">
                <a16:creationId xmlns:a16="http://schemas.microsoft.com/office/drawing/2014/main" id="{E8291E1B-A1E9-1071-CCFC-635FCAC8B798}"/>
              </a:ext>
            </a:extLst>
          </p:cNvPr>
          <p:cNvSpPr>
            <a:spLocks noGrp="1"/>
          </p:cNvSpPr>
          <p:nvPr>
            <p:ph type="title"/>
          </p:nvPr>
        </p:nvSpPr>
        <p:spPr/>
        <p:txBody>
          <a:bodyPr/>
          <a:lstStyle/>
          <a:p>
            <a:r>
              <a:rPr lang="en-US" dirty="0" err="1"/>
              <a:t>NucScholar</a:t>
            </a:r>
            <a:r>
              <a:rPr lang="en-US" dirty="0"/>
              <a:t> Training Engine</a:t>
            </a:r>
          </a:p>
        </p:txBody>
      </p:sp>
      <p:sp>
        <p:nvSpPr>
          <p:cNvPr id="8" name="Rectangle 7">
            <a:extLst>
              <a:ext uri="{FF2B5EF4-FFF2-40B4-BE49-F238E27FC236}">
                <a16:creationId xmlns:a16="http://schemas.microsoft.com/office/drawing/2014/main" id="{170DE2AA-DAC7-2B55-FF0E-247209F0E312}"/>
              </a:ext>
            </a:extLst>
          </p:cNvPr>
          <p:cNvSpPr/>
          <p:nvPr/>
        </p:nvSpPr>
        <p:spPr>
          <a:xfrm>
            <a:off x="7989498" y="2256573"/>
            <a:ext cx="3216347" cy="6848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t>nucscholar.lbl.gov</a:t>
            </a:r>
            <a:endParaRPr lang="en-US" sz="2400" b="1" dirty="0"/>
          </a:p>
        </p:txBody>
      </p:sp>
    </p:spTree>
    <p:extLst>
      <p:ext uri="{BB962C8B-B14F-4D97-AF65-F5344CB8AC3E}">
        <p14:creationId xmlns:p14="http://schemas.microsoft.com/office/powerpoint/2010/main" val="490609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6A9B8C1-4AF7-1A47-95EE-0F371594D49C}"/>
              </a:ext>
            </a:extLst>
          </p:cNvPr>
          <p:cNvSpPr>
            <a:spLocks noGrp="1"/>
          </p:cNvSpPr>
          <p:nvPr>
            <p:ph type="title"/>
          </p:nvPr>
        </p:nvSpPr>
        <p:spPr/>
        <p:txBody>
          <a:bodyPr/>
          <a:lstStyle/>
          <a:p>
            <a:r>
              <a:rPr lang="en-US" dirty="0"/>
              <a:t>Conclusions &amp; Acknowledgements</a:t>
            </a:r>
          </a:p>
        </p:txBody>
      </p:sp>
      <p:sp>
        <p:nvSpPr>
          <p:cNvPr id="11" name="Content Placeholder 2">
            <a:extLst>
              <a:ext uri="{FF2B5EF4-FFF2-40B4-BE49-F238E27FC236}">
                <a16:creationId xmlns:a16="http://schemas.microsoft.com/office/drawing/2014/main" id="{385C47A8-1F87-0B25-BBDC-9CF1BD47FCC9}"/>
              </a:ext>
            </a:extLst>
          </p:cNvPr>
          <p:cNvSpPr>
            <a:spLocks noGrp="1"/>
          </p:cNvSpPr>
          <p:nvPr>
            <p:ph idx="1"/>
          </p:nvPr>
        </p:nvSpPr>
        <p:spPr>
          <a:xfrm>
            <a:off x="325410" y="1029885"/>
            <a:ext cx="4758990" cy="2712275"/>
          </a:xfrm>
        </p:spPr>
        <p:txBody>
          <a:bodyPr/>
          <a:lstStyle/>
          <a:p>
            <a:pPr marL="285750" indent="-285750">
              <a:buFont typeface="Arial" panose="020B0604020202020204" pitchFamily="34" charset="0"/>
              <a:buChar char="•"/>
            </a:pPr>
            <a:r>
              <a:rPr lang="en-US" sz="2000" dirty="0"/>
              <a:t>The current NSR topics may not be the best fit to current literature (e.g., research/programmatic interests). </a:t>
            </a:r>
          </a:p>
          <a:p>
            <a:pPr marL="742950" lvl="1" indent="-285750">
              <a:buFont typeface="Arial" panose="020B0604020202020204" pitchFamily="34" charset="0"/>
              <a:buChar char="•"/>
            </a:pPr>
            <a:r>
              <a:rPr lang="en-US" sz="2000" dirty="0"/>
              <a:t>Even with this, we achieved an accuracy of 75% for the six topic areas. Decent performance for subject areas (including OTHER!)</a:t>
            </a:r>
          </a:p>
          <a:p>
            <a:pPr marL="457200" lvl="1" indent="0">
              <a:buNone/>
            </a:pPr>
            <a:endParaRPr lang="en-US" sz="1400" dirty="0"/>
          </a:p>
          <a:p>
            <a:pPr marL="12700" lvl="1" indent="0" algn="ctr">
              <a:buNone/>
            </a:pPr>
            <a:r>
              <a:rPr lang="en-US" i="1" dirty="0">
                <a:highlight>
                  <a:srgbClr val="FFFF00"/>
                </a:highlight>
              </a:rPr>
              <a:t>This project is at a cross-road. More resources are needed.</a:t>
            </a:r>
          </a:p>
          <a:p>
            <a:pPr marL="0" indent="0">
              <a:buNone/>
            </a:pPr>
            <a:endParaRPr lang="en-US" sz="1400" dirty="0"/>
          </a:p>
          <a:p>
            <a:pPr marL="0" indent="0">
              <a:buNone/>
            </a:pPr>
            <a:endParaRPr lang="en-US" sz="1200" dirty="0"/>
          </a:p>
          <a:p>
            <a:pPr marL="0" indent="0" algn="ctr">
              <a:buNone/>
            </a:pPr>
            <a:r>
              <a:rPr lang="en-US" sz="1600" dirty="0"/>
              <a:t>This work was performed under the auspices of the U.S. Department of Energy by Lawrence Berkeley National Laboratory under Contract DE-AC02-05CH11231. </a:t>
            </a:r>
            <a:endParaRPr lang="en-GB" sz="1600" dirty="0"/>
          </a:p>
        </p:txBody>
      </p:sp>
      <p:sp>
        <p:nvSpPr>
          <p:cNvPr id="3" name="Round Diagonal Corner Rectangle 3">
            <a:extLst>
              <a:ext uri="{FF2B5EF4-FFF2-40B4-BE49-F238E27FC236}">
                <a16:creationId xmlns:a16="http://schemas.microsoft.com/office/drawing/2014/main" id="{71407393-1466-EEA4-95E2-16A8549402DF}"/>
              </a:ext>
            </a:extLst>
          </p:cNvPr>
          <p:cNvSpPr/>
          <p:nvPr/>
        </p:nvSpPr>
        <p:spPr>
          <a:xfrm>
            <a:off x="5235077" y="1214668"/>
            <a:ext cx="6631513" cy="4921361"/>
          </a:xfrm>
          <a:prstGeom prst="round2DiagRect">
            <a:avLst>
              <a:gd name="adj1" fmla="val 6022"/>
              <a:gd name="adj2" fmla="val 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 person, indoor&#10;&#10;Description automatically generated">
            <a:extLst>
              <a:ext uri="{FF2B5EF4-FFF2-40B4-BE49-F238E27FC236}">
                <a16:creationId xmlns:a16="http://schemas.microsoft.com/office/drawing/2014/main" id="{87C1C864-0815-3083-C800-01748DAADE8B}"/>
              </a:ext>
            </a:extLst>
          </p:cNvPr>
          <p:cNvPicPr>
            <a:picLocks/>
          </p:cNvPicPr>
          <p:nvPr/>
        </p:nvPicPr>
        <p:blipFill rotWithShape="1">
          <a:blip r:embed="rId3" cstate="hqprint">
            <a:extLst>
              <a:ext uri="{28A0092B-C50C-407E-A947-70E740481C1C}">
                <a14:useLocalDpi xmlns:a14="http://schemas.microsoft.com/office/drawing/2010/main"/>
              </a:ext>
            </a:extLst>
          </a:blip>
          <a:srcRect/>
          <a:stretch>
            <a:fillRect/>
          </a:stretch>
        </p:blipFill>
        <p:spPr>
          <a:xfrm>
            <a:off x="6227926" y="1414536"/>
            <a:ext cx="1463040" cy="1463040"/>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pic>
        <p:nvPicPr>
          <p:cNvPr id="8" name="Picture 7" descr="A person in a suit smiling&#10;&#10;Description automatically generated with medium confidence">
            <a:extLst>
              <a:ext uri="{FF2B5EF4-FFF2-40B4-BE49-F238E27FC236}">
                <a16:creationId xmlns:a16="http://schemas.microsoft.com/office/drawing/2014/main" id="{17AC31E6-7CA4-F871-8DB5-C3D97053D9D9}"/>
              </a:ext>
            </a:extLst>
          </p:cNvPr>
          <p:cNvPicPr>
            <a:picLocks/>
          </p:cNvPicPr>
          <p:nvPr/>
        </p:nvPicPr>
        <p:blipFill rotWithShape="1">
          <a:blip r:embed="rId4" cstate="hqprint">
            <a:extLst>
              <a:ext uri="{28A0092B-C50C-407E-A947-70E740481C1C}">
                <a14:useLocalDpi xmlns:a14="http://schemas.microsoft.com/office/drawing/2010/main"/>
              </a:ext>
            </a:extLst>
          </a:blip>
          <a:srcRect/>
          <a:stretch>
            <a:fillRect/>
          </a:stretch>
        </p:blipFill>
        <p:spPr>
          <a:xfrm>
            <a:off x="9978018" y="1414536"/>
            <a:ext cx="1463040" cy="1463040"/>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pic>
        <p:nvPicPr>
          <p:cNvPr id="9" name="Picture 8" descr="A person smiling for the camera&#10;&#10;Description automatically generated with medium confidence">
            <a:extLst>
              <a:ext uri="{FF2B5EF4-FFF2-40B4-BE49-F238E27FC236}">
                <a16:creationId xmlns:a16="http://schemas.microsoft.com/office/drawing/2014/main" id="{E7BA28E9-2DE0-1A62-2679-AA922385A8C1}"/>
              </a:ext>
            </a:extLst>
          </p:cNvPr>
          <p:cNvPicPr>
            <a:picLocks/>
          </p:cNvPicPr>
          <p:nvPr/>
        </p:nvPicPr>
        <p:blipFill>
          <a:blip r:embed="rId5"/>
          <a:stretch>
            <a:fillRect/>
          </a:stretch>
        </p:blipFill>
        <p:spPr>
          <a:xfrm>
            <a:off x="8102972" y="1414536"/>
            <a:ext cx="1463040" cy="1463040"/>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sp>
        <p:nvSpPr>
          <p:cNvPr id="10" name="TextBox 9">
            <a:extLst>
              <a:ext uri="{FF2B5EF4-FFF2-40B4-BE49-F238E27FC236}">
                <a16:creationId xmlns:a16="http://schemas.microsoft.com/office/drawing/2014/main" id="{D6653556-27E4-DCF4-8171-7B07E1AE9937}"/>
              </a:ext>
            </a:extLst>
          </p:cNvPr>
          <p:cNvSpPr txBox="1"/>
          <p:nvPr/>
        </p:nvSpPr>
        <p:spPr>
          <a:xfrm>
            <a:off x="5895725" y="2970571"/>
            <a:ext cx="2127441" cy="523220"/>
          </a:xfrm>
          <a:prstGeom prst="rect">
            <a:avLst/>
          </a:prstGeom>
          <a:noFill/>
        </p:spPr>
        <p:txBody>
          <a:bodyPr wrap="square" rtlCol="0">
            <a:spAutoFit/>
          </a:bodyPr>
          <a:lstStyle/>
          <a:p>
            <a:pPr algn="ctr"/>
            <a:r>
              <a:rPr lang="en-US" sz="1400" b="1" dirty="0">
                <a:solidFill>
                  <a:schemeClr val="tx1"/>
                </a:solidFill>
              </a:rPr>
              <a:t>Bethany Goldblum</a:t>
            </a:r>
            <a:endParaRPr lang="en-US" sz="1400" dirty="0">
              <a:solidFill>
                <a:schemeClr val="tx1"/>
              </a:solidFill>
            </a:endParaRPr>
          </a:p>
          <a:p>
            <a:pPr algn="ctr"/>
            <a:r>
              <a:rPr lang="en-US" sz="1400" dirty="0">
                <a:solidFill>
                  <a:schemeClr val="tx1"/>
                </a:solidFill>
              </a:rPr>
              <a:t>Scientist (LBNL/UCB)</a:t>
            </a:r>
          </a:p>
        </p:txBody>
      </p:sp>
      <p:sp>
        <p:nvSpPr>
          <p:cNvPr id="12" name="TextBox 11">
            <a:extLst>
              <a:ext uri="{FF2B5EF4-FFF2-40B4-BE49-F238E27FC236}">
                <a16:creationId xmlns:a16="http://schemas.microsoft.com/office/drawing/2014/main" id="{F6004C76-35F6-9ABC-9A74-D463EA222DF3}"/>
              </a:ext>
            </a:extLst>
          </p:cNvPr>
          <p:cNvSpPr txBox="1"/>
          <p:nvPr/>
        </p:nvSpPr>
        <p:spPr>
          <a:xfrm>
            <a:off x="7770771" y="2970571"/>
            <a:ext cx="2127441" cy="523220"/>
          </a:xfrm>
          <a:prstGeom prst="rect">
            <a:avLst/>
          </a:prstGeom>
          <a:noFill/>
        </p:spPr>
        <p:txBody>
          <a:bodyPr wrap="square" rtlCol="0">
            <a:spAutoFit/>
          </a:bodyPr>
          <a:lstStyle/>
          <a:p>
            <a:pPr algn="ctr"/>
            <a:r>
              <a:rPr lang="en-US" sz="1400" b="1" dirty="0">
                <a:solidFill>
                  <a:schemeClr val="tx1"/>
                </a:solidFill>
              </a:rPr>
              <a:t>Walid Younes</a:t>
            </a:r>
            <a:endParaRPr lang="en-US" sz="1400" dirty="0">
              <a:solidFill>
                <a:schemeClr val="tx1"/>
              </a:solidFill>
            </a:endParaRPr>
          </a:p>
          <a:p>
            <a:pPr algn="ctr"/>
            <a:r>
              <a:rPr lang="en-US" sz="1400" dirty="0">
                <a:solidFill>
                  <a:schemeClr val="tx1"/>
                </a:solidFill>
              </a:rPr>
              <a:t>Consultant (LBNL)</a:t>
            </a:r>
          </a:p>
        </p:txBody>
      </p:sp>
      <p:sp>
        <p:nvSpPr>
          <p:cNvPr id="13" name="TextBox 12">
            <a:extLst>
              <a:ext uri="{FF2B5EF4-FFF2-40B4-BE49-F238E27FC236}">
                <a16:creationId xmlns:a16="http://schemas.microsoft.com/office/drawing/2014/main" id="{C2A0DDD1-300C-DA27-5FEC-0772CEA8E9A4}"/>
              </a:ext>
            </a:extLst>
          </p:cNvPr>
          <p:cNvSpPr txBox="1"/>
          <p:nvPr/>
        </p:nvSpPr>
        <p:spPr>
          <a:xfrm>
            <a:off x="9866927" y="2970571"/>
            <a:ext cx="1685222" cy="523220"/>
          </a:xfrm>
          <a:prstGeom prst="rect">
            <a:avLst/>
          </a:prstGeom>
          <a:noFill/>
        </p:spPr>
        <p:txBody>
          <a:bodyPr wrap="square" rtlCol="0">
            <a:spAutoFit/>
          </a:bodyPr>
          <a:lstStyle/>
          <a:p>
            <a:pPr algn="ctr"/>
            <a:r>
              <a:rPr lang="en-US" sz="1400" b="1" dirty="0">
                <a:solidFill>
                  <a:schemeClr val="tx1"/>
                </a:solidFill>
              </a:rPr>
              <a:t>Juan Manfredi</a:t>
            </a:r>
            <a:endParaRPr lang="en-US" sz="1400" dirty="0">
              <a:solidFill>
                <a:schemeClr val="tx1"/>
              </a:solidFill>
            </a:endParaRPr>
          </a:p>
          <a:p>
            <a:pPr algn="ctr"/>
            <a:r>
              <a:rPr lang="en-US" sz="1400" dirty="0">
                <a:solidFill>
                  <a:schemeClr val="tx1"/>
                </a:solidFill>
              </a:rPr>
              <a:t>Professor (AFIT)</a:t>
            </a:r>
          </a:p>
        </p:txBody>
      </p:sp>
      <p:pic>
        <p:nvPicPr>
          <p:cNvPr id="14" name="Picture 13" descr="A person standing on a bridge&#10;&#10;Description automatically generated with low confidence">
            <a:extLst>
              <a:ext uri="{FF2B5EF4-FFF2-40B4-BE49-F238E27FC236}">
                <a16:creationId xmlns:a16="http://schemas.microsoft.com/office/drawing/2014/main" id="{3258F3A5-B191-2063-B5F0-8208115FCDE2}"/>
              </a:ext>
            </a:extLst>
          </p:cNvPr>
          <p:cNvPicPr>
            <a:picLocks/>
          </p:cNvPicPr>
          <p:nvPr/>
        </p:nvPicPr>
        <p:blipFill rotWithShape="1">
          <a:blip r:embed="rId6" cstate="hqprint">
            <a:extLst>
              <a:ext uri="{28A0092B-C50C-407E-A947-70E740481C1C}">
                <a14:useLocalDpi xmlns:a14="http://schemas.microsoft.com/office/drawing/2010/main"/>
              </a:ext>
            </a:extLst>
          </a:blip>
          <a:srcRect/>
          <a:stretch>
            <a:fillRect/>
          </a:stretch>
        </p:blipFill>
        <p:spPr>
          <a:xfrm>
            <a:off x="5496406" y="3744819"/>
            <a:ext cx="1463040" cy="1463040"/>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sp>
        <p:nvSpPr>
          <p:cNvPr id="15" name="TextBox 14">
            <a:extLst>
              <a:ext uri="{FF2B5EF4-FFF2-40B4-BE49-F238E27FC236}">
                <a16:creationId xmlns:a16="http://schemas.microsoft.com/office/drawing/2014/main" id="{2D07521D-58EF-2ED6-86A5-16831319D95E}"/>
              </a:ext>
            </a:extLst>
          </p:cNvPr>
          <p:cNvSpPr txBox="1"/>
          <p:nvPr/>
        </p:nvSpPr>
        <p:spPr>
          <a:xfrm>
            <a:off x="5145769" y="5302612"/>
            <a:ext cx="2164313" cy="738664"/>
          </a:xfrm>
          <a:prstGeom prst="rect">
            <a:avLst/>
          </a:prstGeom>
          <a:noFill/>
        </p:spPr>
        <p:txBody>
          <a:bodyPr wrap="square" rtlCol="0">
            <a:spAutoFit/>
          </a:bodyPr>
          <a:lstStyle/>
          <a:p>
            <a:pPr algn="ctr"/>
            <a:r>
              <a:rPr lang="en-US" sz="1400" b="1" dirty="0">
                <a:solidFill>
                  <a:schemeClr val="tx1"/>
                </a:solidFill>
              </a:rPr>
              <a:t>Char </a:t>
            </a:r>
            <a:r>
              <a:rPr lang="en-US" sz="1400" b="1" dirty="0" err="1">
                <a:solidFill>
                  <a:schemeClr val="tx1"/>
                </a:solidFill>
              </a:rPr>
              <a:t>Juin</a:t>
            </a:r>
            <a:r>
              <a:rPr lang="en-US" sz="1400" b="1" dirty="0">
                <a:solidFill>
                  <a:schemeClr val="tx1"/>
                </a:solidFill>
              </a:rPr>
              <a:t> Chin</a:t>
            </a:r>
            <a:endParaRPr lang="en-US" sz="1400" dirty="0">
              <a:solidFill>
                <a:schemeClr val="tx1"/>
              </a:solidFill>
            </a:endParaRPr>
          </a:p>
          <a:p>
            <a:pPr algn="ctr"/>
            <a:r>
              <a:rPr lang="en-US" sz="1400" dirty="0">
                <a:solidFill>
                  <a:schemeClr val="tx1"/>
                </a:solidFill>
              </a:rPr>
              <a:t>CS &amp; Linguistics, </a:t>
            </a:r>
          </a:p>
          <a:p>
            <a:pPr algn="ctr"/>
            <a:r>
              <a:rPr lang="en-US" sz="1400" dirty="0">
                <a:solidFill>
                  <a:schemeClr val="tx1"/>
                </a:solidFill>
              </a:rPr>
              <a:t>UCB</a:t>
            </a:r>
          </a:p>
        </p:txBody>
      </p:sp>
      <p:sp>
        <p:nvSpPr>
          <p:cNvPr id="17" name="TextBox 16">
            <a:extLst>
              <a:ext uri="{FF2B5EF4-FFF2-40B4-BE49-F238E27FC236}">
                <a16:creationId xmlns:a16="http://schemas.microsoft.com/office/drawing/2014/main" id="{122C4646-5517-4278-1C87-3B98B7C25C97}"/>
              </a:ext>
            </a:extLst>
          </p:cNvPr>
          <p:cNvSpPr txBox="1"/>
          <p:nvPr/>
        </p:nvSpPr>
        <p:spPr>
          <a:xfrm>
            <a:off x="8908705" y="5302612"/>
            <a:ext cx="2074780" cy="738664"/>
          </a:xfrm>
          <a:prstGeom prst="rect">
            <a:avLst/>
          </a:prstGeom>
          <a:noFill/>
        </p:spPr>
        <p:txBody>
          <a:bodyPr wrap="square" rtlCol="0">
            <a:spAutoFit/>
          </a:bodyPr>
          <a:lstStyle/>
          <a:p>
            <a:pPr algn="ctr"/>
            <a:r>
              <a:rPr lang="en-US" sz="1400" b="1" dirty="0" err="1">
                <a:solidFill>
                  <a:schemeClr val="tx1"/>
                </a:solidFill>
              </a:rPr>
              <a:t>Mingqi</a:t>
            </a:r>
            <a:r>
              <a:rPr lang="en-US" sz="1400" b="1" dirty="0">
                <a:solidFill>
                  <a:schemeClr val="tx1"/>
                </a:solidFill>
              </a:rPr>
              <a:t> Zeng</a:t>
            </a:r>
            <a:endParaRPr lang="en-US" sz="1400" dirty="0">
              <a:solidFill>
                <a:schemeClr val="tx1"/>
              </a:solidFill>
            </a:endParaRPr>
          </a:p>
          <a:p>
            <a:pPr algn="ctr"/>
            <a:r>
              <a:rPr lang="en-US" dirty="0">
                <a:solidFill>
                  <a:schemeClr val="tx1"/>
                </a:solidFill>
              </a:rPr>
              <a:t>Data Science &amp; Econ</a:t>
            </a:r>
            <a:r>
              <a:rPr lang="en-US" sz="1400" dirty="0">
                <a:solidFill>
                  <a:schemeClr val="tx1"/>
                </a:solidFill>
              </a:rPr>
              <a:t>, </a:t>
            </a:r>
            <a:r>
              <a:rPr lang="en-US" dirty="0">
                <a:solidFill>
                  <a:schemeClr val="tx1"/>
                </a:solidFill>
              </a:rPr>
              <a:t>UCB</a:t>
            </a:r>
            <a:r>
              <a:rPr lang="en-US" sz="1400" dirty="0">
                <a:solidFill>
                  <a:schemeClr val="tx1"/>
                </a:solidFill>
              </a:rPr>
              <a:t> </a:t>
            </a:r>
          </a:p>
        </p:txBody>
      </p:sp>
      <p:pic>
        <p:nvPicPr>
          <p:cNvPr id="19" name="Picture 18">
            <a:extLst>
              <a:ext uri="{FF2B5EF4-FFF2-40B4-BE49-F238E27FC236}">
                <a16:creationId xmlns:a16="http://schemas.microsoft.com/office/drawing/2014/main" id="{5FA9EC2A-D62A-1D4F-A4E8-5AC0C5E0B5F1}"/>
              </a:ext>
            </a:extLst>
          </p:cNvPr>
          <p:cNvPicPr>
            <a:picLocks noChangeAspect="1"/>
          </p:cNvPicPr>
          <p:nvPr/>
        </p:nvPicPr>
        <p:blipFill rotWithShape="1">
          <a:blip r:embed="rId7" cstate="hqprint">
            <a:extLst>
              <a:ext uri="{28A0092B-C50C-407E-A947-70E740481C1C}">
                <a14:useLocalDpi xmlns:a14="http://schemas.microsoft.com/office/drawing/2010/main"/>
              </a:ext>
            </a:extLst>
          </a:blip>
          <a:srcRect/>
          <a:stretch>
            <a:fillRect/>
          </a:stretch>
        </p:blipFill>
        <p:spPr>
          <a:xfrm>
            <a:off x="9898212" y="1324381"/>
            <a:ext cx="845793" cy="294948"/>
          </a:xfrm>
          <a:prstGeom prst="rect">
            <a:avLst/>
          </a:prstGeom>
        </p:spPr>
      </p:pic>
      <p:pic>
        <p:nvPicPr>
          <p:cNvPr id="20" name="Picture 19" descr="Text, logo&#10;&#10;Description automatically generated">
            <a:extLst>
              <a:ext uri="{FF2B5EF4-FFF2-40B4-BE49-F238E27FC236}">
                <a16:creationId xmlns:a16="http://schemas.microsoft.com/office/drawing/2014/main" id="{1BE96836-B0DB-CC2C-48A9-9B0D854EB1F7}"/>
              </a:ext>
            </a:extLst>
          </p:cNvPr>
          <p:cNvPicPr>
            <a:picLocks noChangeAspect="1"/>
          </p:cNvPicPr>
          <p:nvPr/>
        </p:nvPicPr>
        <p:blipFill rotWithShape="1">
          <a:blip r:embed="rId8" cstate="hqprint">
            <a:extLst>
              <a:ext uri="{28A0092B-C50C-407E-A947-70E740481C1C}">
                <a14:useLocalDpi xmlns:a14="http://schemas.microsoft.com/office/drawing/2010/main"/>
              </a:ext>
            </a:extLst>
          </a:blip>
          <a:srcRect/>
          <a:stretch>
            <a:fillRect/>
          </a:stretch>
        </p:blipFill>
        <p:spPr>
          <a:xfrm>
            <a:off x="10956092" y="3910322"/>
            <a:ext cx="999663" cy="621501"/>
          </a:xfrm>
          <a:prstGeom prst="rect">
            <a:avLst/>
          </a:prstGeom>
        </p:spPr>
      </p:pic>
      <p:sp>
        <p:nvSpPr>
          <p:cNvPr id="22" name="TextBox 21">
            <a:extLst>
              <a:ext uri="{FF2B5EF4-FFF2-40B4-BE49-F238E27FC236}">
                <a16:creationId xmlns:a16="http://schemas.microsoft.com/office/drawing/2014/main" id="{8BBCAF7D-BA23-1514-04A2-B1DD55EED71F}"/>
              </a:ext>
            </a:extLst>
          </p:cNvPr>
          <p:cNvSpPr txBox="1"/>
          <p:nvPr/>
        </p:nvSpPr>
        <p:spPr>
          <a:xfrm>
            <a:off x="7124542" y="5302612"/>
            <a:ext cx="1969477" cy="738664"/>
          </a:xfrm>
          <a:prstGeom prst="rect">
            <a:avLst/>
          </a:prstGeom>
          <a:noFill/>
        </p:spPr>
        <p:txBody>
          <a:bodyPr wrap="square" rtlCol="0">
            <a:spAutoFit/>
          </a:bodyPr>
          <a:lstStyle/>
          <a:p>
            <a:pPr algn="ctr"/>
            <a:r>
              <a:rPr lang="en-US" sz="1400" b="1" dirty="0">
                <a:solidFill>
                  <a:schemeClr val="tx1"/>
                </a:solidFill>
              </a:rPr>
              <a:t>Shi Hao Lee</a:t>
            </a:r>
            <a:endParaRPr lang="en-US" sz="1400" dirty="0">
              <a:solidFill>
                <a:schemeClr val="tx1"/>
              </a:solidFill>
            </a:endParaRPr>
          </a:p>
          <a:p>
            <a:pPr algn="ctr"/>
            <a:r>
              <a:rPr lang="en-US" dirty="0">
                <a:solidFill>
                  <a:schemeClr val="tx1"/>
                </a:solidFill>
              </a:rPr>
              <a:t>CS &amp; Applied Math</a:t>
            </a:r>
            <a:r>
              <a:rPr lang="en-US" sz="1400" dirty="0">
                <a:solidFill>
                  <a:schemeClr val="tx1"/>
                </a:solidFill>
              </a:rPr>
              <a:t>, UCB</a:t>
            </a:r>
          </a:p>
        </p:txBody>
      </p:sp>
      <p:sp>
        <p:nvSpPr>
          <p:cNvPr id="5" name="TextBox 4">
            <a:extLst>
              <a:ext uri="{FF2B5EF4-FFF2-40B4-BE49-F238E27FC236}">
                <a16:creationId xmlns:a16="http://schemas.microsoft.com/office/drawing/2014/main" id="{3D186FD0-B851-7167-7194-73C24850B749}"/>
              </a:ext>
            </a:extLst>
          </p:cNvPr>
          <p:cNvSpPr txBox="1"/>
          <p:nvPr/>
        </p:nvSpPr>
        <p:spPr>
          <a:xfrm>
            <a:off x="2380369" y="4467255"/>
            <a:ext cx="3249038" cy="646331"/>
          </a:xfrm>
          <a:prstGeom prst="rect">
            <a:avLst/>
          </a:prstGeom>
          <a:noFill/>
        </p:spPr>
        <p:txBody>
          <a:bodyPr wrap="square" rtlCol="0">
            <a:spAutoFit/>
          </a:bodyPr>
          <a:lstStyle/>
          <a:p>
            <a:r>
              <a:rPr lang="en-US" sz="1800" b="1" dirty="0">
                <a:solidFill>
                  <a:schemeClr val="tx1"/>
                </a:solidFill>
              </a:rPr>
              <a:t>Suggestions?</a:t>
            </a:r>
          </a:p>
          <a:p>
            <a:r>
              <a:rPr lang="en-US" sz="1800" dirty="0" err="1">
                <a:solidFill>
                  <a:schemeClr val="tx1"/>
                </a:solidFill>
              </a:rPr>
              <a:t>bethany@lbl.gov</a:t>
            </a:r>
            <a:endParaRPr lang="en-US" sz="1800" dirty="0">
              <a:solidFill>
                <a:schemeClr val="tx1"/>
              </a:solidFill>
            </a:endParaRPr>
          </a:p>
        </p:txBody>
      </p:sp>
      <p:pic>
        <p:nvPicPr>
          <p:cNvPr id="26" name="Picture 25" descr="A person wearing glasses and a suit&#10;&#10;Description automatically generated">
            <a:extLst>
              <a:ext uri="{FF2B5EF4-FFF2-40B4-BE49-F238E27FC236}">
                <a16:creationId xmlns:a16="http://schemas.microsoft.com/office/drawing/2014/main" id="{39A93E82-E4AB-0707-D820-B774CE02BA20}"/>
              </a:ext>
            </a:extLst>
          </p:cNvPr>
          <p:cNvPicPr>
            <a:picLocks noChangeAspect="1"/>
          </p:cNvPicPr>
          <p:nvPr/>
        </p:nvPicPr>
        <p:blipFill>
          <a:blip r:embed="rId9"/>
          <a:stretch>
            <a:fillRect/>
          </a:stretch>
        </p:blipFill>
        <p:spPr>
          <a:xfrm>
            <a:off x="7505953" y="3742160"/>
            <a:ext cx="1244600" cy="151582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8" name="Picture 27" descr="A person holding a bouquet of white roses&#10;&#10;Description automatically generated">
            <a:extLst>
              <a:ext uri="{FF2B5EF4-FFF2-40B4-BE49-F238E27FC236}">
                <a16:creationId xmlns:a16="http://schemas.microsoft.com/office/drawing/2014/main" id="{27E7DF64-F68A-A187-54CB-E6DC090946E2}"/>
              </a:ext>
            </a:extLst>
          </p:cNvPr>
          <p:cNvPicPr>
            <a:picLocks noChangeAspect="1"/>
          </p:cNvPicPr>
          <p:nvPr/>
        </p:nvPicPr>
        <p:blipFill rotWithShape="1">
          <a:blip r:embed="rId10" cstate="hqprint">
            <a:extLst>
              <a:ext uri="{28A0092B-C50C-407E-A947-70E740481C1C}">
                <a14:useLocalDpi xmlns:a14="http://schemas.microsoft.com/office/drawing/2010/main"/>
              </a:ext>
            </a:extLst>
          </a:blip>
          <a:srcRect/>
          <a:stretch/>
        </p:blipFill>
        <p:spPr>
          <a:xfrm>
            <a:off x="9230322" y="3742160"/>
            <a:ext cx="1458275" cy="148015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91786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1EC2-4E6A-4441-B697-4C0FE825EE21}"/>
              </a:ext>
            </a:extLst>
          </p:cNvPr>
          <p:cNvSpPr>
            <a:spLocks noGrp="1"/>
          </p:cNvSpPr>
          <p:nvPr>
            <p:ph type="title"/>
          </p:nvPr>
        </p:nvSpPr>
        <p:spPr/>
        <p:txBody>
          <a:bodyPr/>
          <a:lstStyle/>
          <a:p>
            <a:r>
              <a:rPr lang="en-US" dirty="0" err="1"/>
              <a:t>NucScholar</a:t>
            </a:r>
            <a:r>
              <a:rPr lang="en-US" dirty="0"/>
              <a:t>: Natural Language Processing to accelerate nuclear science literature search</a:t>
            </a:r>
          </a:p>
        </p:txBody>
      </p:sp>
      <p:sp>
        <p:nvSpPr>
          <p:cNvPr id="4" name="Slide Number Placeholder 3">
            <a:extLst>
              <a:ext uri="{FF2B5EF4-FFF2-40B4-BE49-F238E27FC236}">
                <a16:creationId xmlns:a16="http://schemas.microsoft.com/office/drawing/2014/main" id="{69F142AD-05C7-4648-AA1F-F6870DC34693}"/>
              </a:ext>
            </a:extLst>
          </p:cNvPr>
          <p:cNvSpPr>
            <a:spLocks noGrp="1"/>
          </p:cNvSpPr>
          <p:nvPr>
            <p:ph type="sldNum" idx="4294967295"/>
          </p:nvPr>
        </p:nvSpPr>
        <p:spPr>
          <a:xfrm>
            <a:off x="11483975" y="6356350"/>
            <a:ext cx="708025" cy="365125"/>
          </a:xfrm>
          <a:prstGeom prst="rect">
            <a:avLst/>
          </a:prstGeom>
        </p:spPr>
        <p:txBody>
          <a:bodyPr/>
          <a:lstStyle/>
          <a:p>
            <a:pPr marL="0" lvl="0" indent="0" algn="r" rtl="0">
              <a:spcBef>
                <a:spcPts val="0"/>
              </a:spcBef>
              <a:spcAft>
                <a:spcPts val="0"/>
              </a:spcAft>
              <a:buNone/>
            </a:pPr>
            <a:fld id="{00000000-1234-1234-1234-123412341234}" type="slidenum">
              <a:rPr lang="en-US" smtClean="0"/>
              <a:t>2</a:t>
            </a:fld>
            <a:endParaRPr lang="en-US"/>
          </a:p>
        </p:txBody>
      </p:sp>
      <p:pic>
        <p:nvPicPr>
          <p:cNvPr id="8" name="Picture 7" descr="A person using a computer&#10;&#10;Description automatically generated with medium confidence">
            <a:extLst>
              <a:ext uri="{FF2B5EF4-FFF2-40B4-BE49-F238E27FC236}">
                <a16:creationId xmlns:a16="http://schemas.microsoft.com/office/drawing/2014/main" id="{2B670D50-3DA6-0F4A-AD9C-2BA3BE17807E}"/>
              </a:ext>
            </a:extLst>
          </p:cNvPr>
          <p:cNvPicPr>
            <a:picLocks noChangeAspect="1"/>
          </p:cNvPicPr>
          <p:nvPr/>
        </p:nvPicPr>
        <p:blipFill>
          <a:blip r:embed="rId3" cstate="hqprint">
            <a:extLst>
              <a:ext uri="{28A0092B-C50C-407E-A947-70E740481C1C}">
                <a14:useLocalDpi xmlns:a14="http://schemas.microsoft.com/office/drawing/2010/main"/>
              </a:ext>
              <a:ext uri="{837473B0-CC2E-450A-ABE3-18F120FF3D39}">
                <a1611:picAttrSrcUrl xmlns:a1611="http://schemas.microsoft.com/office/drawing/2016/11/main" r:id="rId4"/>
              </a:ext>
            </a:extLst>
          </a:blip>
          <a:stretch>
            <a:fillRect/>
          </a:stretch>
        </p:blipFill>
        <p:spPr>
          <a:xfrm>
            <a:off x="5166375" y="5000679"/>
            <a:ext cx="1949920" cy="1300661"/>
          </a:xfrm>
          <a:prstGeom prst="rect">
            <a:avLst/>
          </a:prstGeom>
        </p:spPr>
      </p:pic>
      <p:cxnSp>
        <p:nvCxnSpPr>
          <p:cNvPr id="16" name="Straight Arrow Connector 15">
            <a:extLst>
              <a:ext uri="{FF2B5EF4-FFF2-40B4-BE49-F238E27FC236}">
                <a16:creationId xmlns:a16="http://schemas.microsoft.com/office/drawing/2014/main" id="{3A2629F4-AFA3-7A4B-A823-085CF0B49A92}"/>
              </a:ext>
            </a:extLst>
          </p:cNvPr>
          <p:cNvCxnSpPr>
            <a:cxnSpLocks/>
            <a:stCxn id="8" idx="0"/>
            <a:endCxn id="6" idx="2"/>
          </p:cNvCxnSpPr>
          <p:nvPr/>
        </p:nvCxnSpPr>
        <p:spPr>
          <a:xfrm flipV="1">
            <a:off x="6141335" y="4198166"/>
            <a:ext cx="0" cy="802513"/>
          </a:xfrm>
          <a:prstGeom prst="straightConnector1">
            <a:avLst/>
          </a:prstGeom>
          <a:ln w="38100">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121C5A3-0B30-1847-954A-29899CA2C269}"/>
              </a:ext>
            </a:extLst>
          </p:cNvPr>
          <p:cNvSpPr txBox="1"/>
          <p:nvPr/>
        </p:nvSpPr>
        <p:spPr>
          <a:xfrm>
            <a:off x="6167375" y="4346097"/>
            <a:ext cx="1940419" cy="553998"/>
          </a:xfrm>
          <a:prstGeom prst="rect">
            <a:avLst/>
          </a:prstGeom>
          <a:noFill/>
        </p:spPr>
        <p:txBody>
          <a:bodyPr wrap="square" rtlCol="0">
            <a:spAutoFit/>
          </a:bodyPr>
          <a:lstStyle/>
          <a:p>
            <a:r>
              <a:rPr lang="en-US" sz="1500" dirty="0"/>
              <a:t>Keyword and natural language queries</a:t>
            </a:r>
          </a:p>
        </p:txBody>
      </p:sp>
      <p:sp>
        <p:nvSpPr>
          <p:cNvPr id="53" name="TextBox 52">
            <a:extLst>
              <a:ext uri="{FF2B5EF4-FFF2-40B4-BE49-F238E27FC236}">
                <a16:creationId xmlns:a16="http://schemas.microsoft.com/office/drawing/2014/main" id="{6EF7656F-622A-C14F-AF3A-03257B93DCBE}"/>
              </a:ext>
            </a:extLst>
          </p:cNvPr>
          <p:cNvSpPr txBox="1"/>
          <p:nvPr/>
        </p:nvSpPr>
        <p:spPr>
          <a:xfrm>
            <a:off x="5193145" y="5000679"/>
            <a:ext cx="676210" cy="323165"/>
          </a:xfrm>
          <a:prstGeom prst="rect">
            <a:avLst/>
          </a:prstGeom>
          <a:noFill/>
        </p:spPr>
        <p:txBody>
          <a:bodyPr wrap="square" rtlCol="0">
            <a:spAutoFit/>
          </a:bodyPr>
          <a:lstStyle/>
          <a:p>
            <a:r>
              <a:rPr lang="en-US" sz="1500" dirty="0">
                <a:solidFill>
                  <a:schemeClr val="accent6">
                    <a:lumMod val="50000"/>
                  </a:schemeClr>
                </a:solidFill>
              </a:rPr>
              <a:t>User</a:t>
            </a:r>
          </a:p>
        </p:txBody>
      </p:sp>
      <p:grpSp>
        <p:nvGrpSpPr>
          <p:cNvPr id="3" name="Group 2">
            <a:extLst>
              <a:ext uri="{FF2B5EF4-FFF2-40B4-BE49-F238E27FC236}">
                <a16:creationId xmlns:a16="http://schemas.microsoft.com/office/drawing/2014/main" id="{7AB7F8B2-1C1C-3363-E5A5-1085FCB12215}"/>
              </a:ext>
            </a:extLst>
          </p:cNvPr>
          <p:cNvGrpSpPr/>
          <p:nvPr/>
        </p:nvGrpSpPr>
        <p:grpSpPr>
          <a:xfrm>
            <a:off x="1205697" y="1198526"/>
            <a:ext cx="9871275" cy="2999640"/>
            <a:chOff x="1205697" y="1618660"/>
            <a:chExt cx="9871275" cy="2999640"/>
          </a:xfrm>
        </p:grpSpPr>
        <p:sp>
          <p:nvSpPr>
            <p:cNvPr id="6" name="Rectangle 5">
              <a:extLst>
                <a:ext uri="{FF2B5EF4-FFF2-40B4-BE49-F238E27FC236}">
                  <a16:creationId xmlns:a16="http://schemas.microsoft.com/office/drawing/2014/main" id="{CB8A0A38-AAB9-674C-922F-3FD0240DDEA9}"/>
                </a:ext>
              </a:extLst>
            </p:cNvPr>
            <p:cNvSpPr/>
            <p:nvPr/>
          </p:nvSpPr>
          <p:spPr>
            <a:xfrm>
              <a:off x="1205697" y="1618660"/>
              <a:ext cx="9871275" cy="2999640"/>
            </a:xfrm>
            <a:prstGeom prst="rect">
              <a:avLst/>
            </a:prstGeom>
            <a:noFill/>
            <a:ln w="31750">
              <a:solidFill>
                <a:srgbClr val="00555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07B253-248E-924F-9D12-ADAD3E3FDBA8}"/>
                </a:ext>
              </a:extLst>
            </p:cNvPr>
            <p:cNvSpPr/>
            <p:nvPr/>
          </p:nvSpPr>
          <p:spPr>
            <a:xfrm>
              <a:off x="3519616" y="1758118"/>
              <a:ext cx="2893671" cy="544010"/>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pdf to text conversion</a:t>
              </a:r>
            </a:p>
          </p:txBody>
        </p:sp>
        <p:cxnSp>
          <p:nvCxnSpPr>
            <p:cNvPr id="25" name="Straight Connector 24">
              <a:extLst>
                <a:ext uri="{FF2B5EF4-FFF2-40B4-BE49-F238E27FC236}">
                  <a16:creationId xmlns:a16="http://schemas.microsoft.com/office/drawing/2014/main" id="{81E85DB3-C1AB-624E-AC5E-948C420B5AAB}"/>
                </a:ext>
              </a:extLst>
            </p:cNvPr>
            <p:cNvCxnSpPr>
              <a:stCxn id="10" idx="2"/>
              <a:endCxn id="11" idx="0"/>
            </p:cNvCxnSpPr>
            <p:nvPr/>
          </p:nvCxnSpPr>
          <p:spPr>
            <a:xfrm>
              <a:off x="4966452" y="2302128"/>
              <a:ext cx="0" cy="131442"/>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82017DD-66B2-7B4E-889D-4F8E07529CCA}"/>
                </a:ext>
              </a:extLst>
            </p:cNvPr>
            <p:cNvCxnSpPr>
              <a:cxnSpLocks/>
              <a:stCxn id="11" idx="2"/>
              <a:endCxn id="12" idx="0"/>
            </p:cNvCxnSpPr>
            <p:nvPr/>
          </p:nvCxnSpPr>
          <p:spPr>
            <a:xfrm flipH="1">
              <a:off x="2528099" y="2977580"/>
              <a:ext cx="2438353" cy="599633"/>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A861766-799D-BC44-851A-6B48A3D779A3}"/>
                </a:ext>
              </a:extLst>
            </p:cNvPr>
            <p:cNvCxnSpPr>
              <a:cxnSpLocks/>
              <a:stCxn id="11" idx="2"/>
              <a:endCxn id="13" idx="0"/>
            </p:cNvCxnSpPr>
            <p:nvPr/>
          </p:nvCxnSpPr>
          <p:spPr>
            <a:xfrm>
              <a:off x="4966452" y="2977580"/>
              <a:ext cx="48" cy="599633"/>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2A9AE10-3E23-934D-9724-47F6D24BA2BD}"/>
                </a:ext>
              </a:extLst>
            </p:cNvPr>
            <p:cNvCxnSpPr>
              <a:cxnSpLocks/>
              <a:stCxn id="11" idx="3"/>
              <a:endCxn id="23" idx="1"/>
            </p:cNvCxnSpPr>
            <p:nvPr/>
          </p:nvCxnSpPr>
          <p:spPr>
            <a:xfrm flipV="1">
              <a:off x="6413287" y="2698906"/>
              <a:ext cx="1113521" cy="6669"/>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21B14AB-FB22-6E43-8DD6-D94359B7A271}"/>
                </a:ext>
              </a:extLst>
            </p:cNvPr>
            <p:cNvCxnSpPr>
              <a:cxnSpLocks/>
              <a:stCxn id="23" idx="2"/>
              <a:endCxn id="19" idx="0"/>
            </p:cNvCxnSpPr>
            <p:nvPr/>
          </p:nvCxnSpPr>
          <p:spPr>
            <a:xfrm>
              <a:off x="8569012" y="3202447"/>
              <a:ext cx="1195198" cy="384633"/>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0FAE9C5-DABC-054E-A6BD-76D92FD32E6F}"/>
                </a:ext>
              </a:extLst>
            </p:cNvPr>
            <p:cNvSpPr/>
            <p:nvPr/>
          </p:nvSpPr>
          <p:spPr>
            <a:xfrm>
              <a:off x="3519616" y="2433570"/>
              <a:ext cx="2893671" cy="544010"/>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preprocessing</a:t>
              </a:r>
            </a:p>
          </p:txBody>
        </p:sp>
        <p:sp>
          <p:nvSpPr>
            <p:cNvPr id="12" name="Rectangle 11">
              <a:extLst>
                <a:ext uri="{FF2B5EF4-FFF2-40B4-BE49-F238E27FC236}">
                  <a16:creationId xmlns:a16="http://schemas.microsoft.com/office/drawing/2014/main" id="{290D22DE-5E7A-984E-A5E2-68EF4880B704}"/>
                </a:ext>
              </a:extLst>
            </p:cNvPr>
            <p:cNvSpPr/>
            <p:nvPr/>
          </p:nvSpPr>
          <p:spPr>
            <a:xfrm>
              <a:off x="1385099" y="3577213"/>
              <a:ext cx="2286000" cy="789447"/>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named entity recognition</a:t>
              </a:r>
            </a:p>
          </p:txBody>
        </p:sp>
        <p:sp>
          <p:nvSpPr>
            <p:cNvPr id="13" name="Rectangle 12">
              <a:extLst>
                <a:ext uri="{FF2B5EF4-FFF2-40B4-BE49-F238E27FC236}">
                  <a16:creationId xmlns:a16="http://schemas.microsoft.com/office/drawing/2014/main" id="{861167E1-AD8C-D244-B385-A1EC51C371F8}"/>
                </a:ext>
              </a:extLst>
            </p:cNvPr>
            <p:cNvSpPr/>
            <p:nvPr/>
          </p:nvSpPr>
          <p:spPr>
            <a:xfrm>
              <a:off x="3823500" y="3577213"/>
              <a:ext cx="2286000" cy="789447"/>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topic</a:t>
              </a:r>
            </a:p>
            <a:p>
              <a:pPr algn="ctr"/>
              <a:r>
                <a:rPr lang="en-US" sz="1800" dirty="0"/>
                <a:t>modeling</a:t>
              </a:r>
            </a:p>
          </p:txBody>
        </p:sp>
        <p:sp>
          <p:nvSpPr>
            <p:cNvPr id="14" name="Rectangle 13">
              <a:extLst>
                <a:ext uri="{FF2B5EF4-FFF2-40B4-BE49-F238E27FC236}">
                  <a16:creationId xmlns:a16="http://schemas.microsoft.com/office/drawing/2014/main" id="{E0BB163D-EB42-504B-8F1A-D5CD6B620FA4}"/>
                </a:ext>
              </a:extLst>
            </p:cNvPr>
            <p:cNvSpPr/>
            <p:nvPr/>
          </p:nvSpPr>
          <p:spPr>
            <a:xfrm>
              <a:off x="6250327" y="3584515"/>
              <a:ext cx="2286000" cy="789447"/>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semantic similarity search</a:t>
              </a:r>
            </a:p>
          </p:txBody>
        </p:sp>
        <p:sp>
          <p:nvSpPr>
            <p:cNvPr id="19" name="Rectangle 18">
              <a:extLst>
                <a:ext uri="{FF2B5EF4-FFF2-40B4-BE49-F238E27FC236}">
                  <a16:creationId xmlns:a16="http://schemas.microsoft.com/office/drawing/2014/main" id="{E32CED94-8FC3-AF4F-8966-0F6A174B0264}"/>
                </a:ext>
              </a:extLst>
            </p:cNvPr>
            <p:cNvSpPr/>
            <p:nvPr/>
          </p:nvSpPr>
          <p:spPr>
            <a:xfrm>
              <a:off x="8621210" y="3587080"/>
              <a:ext cx="2286000" cy="789447"/>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question answering</a:t>
              </a:r>
            </a:p>
          </p:txBody>
        </p:sp>
        <p:sp>
          <p:nvSpPr>
            <p:cNvPr id="23" name="Rectangle 22">
              <a:extLst>
                <a:ext uri="{FF2B5EF4-FFF2-40B4-BE49-F238E27FC236}">
                  <a16:creationId xmlns:a16="http://schemas.microsoft.com/office/drawing/2014/main" id="{CFEDAEB0-1F35-F242-9972-30A8C8DB414E}"/>
                </a:ext>
              </a:extLst>
            </p:cNvPr>
            <p:cNvSpPr/>
            <p:nvPr/>
          </p:nvSpPr>
          <p:spPr>
            <a:xfrm>
              <a:off x="7526808" y="2195364"/>
              <a:ext cx="2084407" cy="1007083"/>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transformer models</a:t>
              </a:r>
            </a:p>
          </p:txBody>
        </p:sp>
      </p:grpSp>
      <p:cxnSp>
        <p:nvCxnSpPr>
          <p:cNvPr id="28" name="Straight Connector 27">
            <a:extLst>
              <a:ext uri="{FF2B5EF4-FFF2-40B4-BE49-F238E27FC236}">
                <a16:creationId xmlns:a16="http://schemas.microsoft.com/office/drawing/2014/main" id="{9A902751-03F8-2889-02BB-D3809682F838}"/>
              </a:ext>
            </a:extLst>
          </p:cNvPr>
          <p:cNvCxnSpPr>
            <a:cxnSpLocks/>
            <a:stCxn id="23" idx="2"/>
            <a:endCxn id="14" idx="0"/>
          </p:cNvCxnSpPr>
          <p:nvPr/>
        </p:nvCxnSpPr>
        <p:spPr>
          <a:xfrm flipH="1">
            <a:off x="7393327" y="2782313"/>
            <a:ext cx="1175685" cy="382068"/>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506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1EC2-4E6A-4441-B697-4C0FE825EE21}"/>
              </a:ext>
            </a:extLst>
          </p:cNvPr>
          <p:cNvSpPr>
            <a:spLocks noGrp="1"/>
          </p:cNvSpPr>
          <p:nvPr>
            <p:ph type="title"/>
          </p:nvPr>
        </p:nvSpPr>
        <p:spPr/>
        <p:txBody>
          <a:bodyPr/>
          <a:lstStyle/>
          <a:p>
            <a:r>
              <a:rPr lang="en-US" dirty="0" err="1"/>
              <a:t>NucScholar</a:t>
            </a:r>
            <a:r>
              <a:rPr lang="en-US" dirty="0"/>
              <a:t>: Natural Language Processing to accelerate nuclear science literature search</a:t>
            </a:r>
          </a:p>
        </p:txBody>
      </p:sp>
      <p:sp>
        <p:nvSpPr>
          <p:cNvPr id="4" name="Slide Number Placeholder 3">
            <a:extLst>
              <a:ext uri="{FF2B5EF4-FFF2-40B4-BE49-F238E27FC236}">
                <a16:creationId xmlns:a16="http://schemas.microsoft.com/office/drawing/2014/main" id="{69F142AD-05C7-4648-AA1F-F6870DC34693}"/>
              </a:ext>
            </a:extLst>
          </p:cNvPr>
          <p:cNvSpPr>
            <a:spLocks noGrp="1"/>
          </p:cNvSpPr>
          <p:nvPr>
            <p:ph type="sldNum" idx="4294967295"/>
          </p:nvPr>
        </p:nvSpPr>
        <p:spPr>
          <a:xfrm>
            <a:off x="11483975" y="6356350"/>
            <a:ext cx="708025" cy="365125"/>
          </a:xfrm>
          <a:prstGeom prst="rect">
            <a:avLst/>
          </a:prstGeom>
        </p:spPr>
        <p:txBody>
          <a:bodyPr/>
          <a:lstStyle/>
          <a:p>
            <a:pPr marL="0" lvl="0" indent="0" algn="r" rtl="0">
              <a:spcBef>
                <a:spcPts val="0"/>
              </a:spcBef>
              <a:spcAft>
                <a:spcPts val="0"/>
              </a:spcAft>
              <a:buNone/>
            </a:pPr>
            <a:fld id="{00000000-1234-1234-1234-123412341234}" type="slidenum">
              <a:rPr lang="en-US" smtClean="0"/>
              <a:t>3</a:t>
            </a:fld>
            <a:endParaRPr lang="en-US"/>
          </a:p>
        </p:txBody>
      </p:sp>
      <p:pic>
        <p:nvPicPr>
          <p:cNvPr id="8" name="Picture 7" descr="A person using a computer&#10;&#10;Description automatically generated with medium confidence">
            <a:extLst>
              <a:ext uri="{FF2B5EF4-FFF2-40B4-BE49-F238E27FC236}">
                <a16:creationId xmlns:a16="http://schemas.microsoft.com/office/drawing/2014/main" id="{2B670D50-3DA6-0F4A-AD9C-2BA3BE17807E}"/>
              </a:ext>
            </a:extLst>
          </p:cNvPr>
          <p:cNvPicPr>
            <a:picLocks noChangeAspect="1"/>
          </p:cNvPicPr>
          <p:nvPr/>
        </p:nvPicPr>
        <p:blipFill>
          <a:blip r:embed="rId3" cstate="hqprint">
            <a:extLst>
              <a:ext uri="{28A0092B-C50C-407E-A947-70E740481C1C}">
                <a14:useLocalDpi xmlns:a14="http://schemas.microsoft.com/office/drawing/2010/main"/>
              </a:ext>
              <a:ext uri="{837473B0-CC2E-450A-ABE3-18F120FF3D39}">
                <a1611:picAttrSrcUrl xmlns:a1611="http://schemas.microsoft.com/office/drawing/2016/11/main" r:id="rId4"/>
              </a:ext>
            </a:extLst>
          </a:blip>
          <a:stretch>
            <a:fillRect/>
          </a:stretch>
        </p:blipFill>
        <p:spPr>
          <a:xfrm>
            <a:off x="5166375" y="5000679"/>
            <a:ext cx="1949920" cy="1300661"/>
          </a:xfrm>
          <a:prstGeom prst="rect">
            <a:avLst/>
          </a:prstGeom>
        </p:spPr>
      </p:pic>
      <p:cxnSp>
        <p:nvCxnSpPr>
          <p:cNvPr id="16" name="Straight Arrow Connector 15">
            <a:extLst>
              <a:ext uri="{FF2B5EF4-FFF2-40B4-BE49-F238E27FC236}">
                <a16:creationId xmlns:a16="http://schemas.microsoft.com/office/drawing/2014/main" id="{3A2629F4-AFA3-7A4B-A823-085CF0B49A92}"/>
              </a:ext>
            </a:extLst>
          </p:cNvPr>
          <p:cNvCxnSpPr>
            <a:cxnSpLocks/>
            <a:stCxn id="8" idx="0"/>
            <a:endCxn id="6" idx="2"/>
          </p:cNvCxnSpPr>
          <p:nvPr/>
        </p:nvCxnSpPr>
        <p:spPr>
          <a:xfrm flipV="1">
            <a:off x="6141335" y="4198166"/>
            <a:ext cx="0" cy="802513"/>
          </a:xfrm>
          <a:prstGeom prst="straightConnector1">
            <a:avLst/>
          </a:prstGeom>
          <a:ln w="38100">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121C5A3-0B30-1847-954A-29899CA2C269}"/>
              </a:ext>
            </a:extLst>
          </p:cNvPr>
          <p:cNvSpPr txBox="1"/>
          <p:nvPr/>
        </p:nvSpPr>
        <p:spPr>
          <a:xfrm>
            <a:off x="6167375" y="4346097"/>
            <a:ext cx="1940419" cy="553998"/>
          </a:xfrm>
          <a:prstGeom prst="rect">
            <a:avLst/>
          </a:prstGeom>
          <a:noFill/>
        </p:spPr>
        <p:txBody>
          <a:bodyPr wrap="square" rtlCol="0">
            <a:spAutoFit/>
          </a:bodyPr>
          <a:lstStyle/>
          <a:p>
            <a:r>
              <a:rPr lang="en-US" sz="1500" dirty="0"/>
              <a:t>Keyword and natural language queries</a:t>
            </a:r>
          </a:p>
        </p:txBody>
      </p:sp>
      <p:sp>
        <p:nvSpPr>
          <p:cNvPr id="53" name="TextBox 52">
            <a:extLst>
              <a:ext uri="{FF2B5EF4-FFF2-40B4-BE49-F238E27FC236}">
                <a16:creationId xmlns:a16="http://schemas.microsoft.com/office/drawing/2014/main" id="{6EF7656F-622A-C14F-AF3A-03257B93DCBE}"/>
              </a:ext>
            </a:extLst>
          </p:cNvPr>
          <p:cNvSpPr txBox="1"/>
          <p:nvPr/>
        </p:nvSpPr>
        <p:spPr>
          <a:xfrm>
            <a:off x="5193145" y="5000679"/>
            <a:ext cx="676210" cy="323165"/>
          </a:xfrm>
          <a:prstGeom prst="rect">
            <a:avLst/>
          </a:prstGeom>
          <a:noFill/>
        </p:spPr>
        <p:txBody>
          <a:bodyPr wrap="square" rtlCol="0">
            <a:spAutoFit/>
          </a:bodyPr>
          <a:lstStyle/>
          <a:p>
            <a:r>
              <a:rPr lang="en-US" sz="1500" dirty="0">
                <a:solidFill>
                  <a:schemeClr val="accent6">
                    <a:lumMod val="50000"/>
                  </a:schemeClr>
                </a:solidFill>
              </a:rPr>
              <a:t>User</a:t>
            </a:r>
          </a:p>
        </p:txBody>
      </p:sp>
      <p:grpSp>
        <p:nvGrpSpPr>
          <p:cNvPr id="3" name="Group 2">
            <a:extLst>
              <a:ext uri="{FF2B5EF4-FFF2-40B4-BE49-F238E27FC236}">
                <a16:creationId xmlns:a16="http://schemas.microsoft.com/office/drawing/2014/main" id="{7AB7F8B2-1C1C-3363-E5A5-1085FCB12215}"/>
              </a:ext>
            </a:extLst>
          </p:cNvPr>
          <p:cNvGrpSpPr/>
          <p:nvPr/>
        </p:nvGrpSpPr>
        <p:grpSpPr>
          <a:xfrm>
            <a:off x="1205697" y="1198526"/>
            <a:ext cx="9871275" cy="2999640"/>
            <a:chOff x="1205697" y="1618660"/>
            <a:chExt cx="9871275" cy="2999640"/>
          </a:xfrm>
        </p:grpSpPr>
        <p:sp>
          <p:nvSpPr>
            <p:cNvPr id="6" name="Rectangle 5">
              <a:extLst>
                <a:ext uri="{FF2B5EF4-FFF2-40B4-BE49-F238E27FC236}">
                  <a16:creationId xmlns:a16="http://schemas.microsoft.com/office/drawing/2014/main" id="{CB8A0A38-AAB9-674C-922F-3FD0240DDEA9}"/>
                </a:ext>
              </a:extLst>
            </p:cNvPr>
            <p:cNvSpPr/>
            <p:nvPr/>
          </p:nvSpPr>
          <p:spPr>
            <a:xfrm>
              <a:off x="1205697" y="1618660"/>
              <a:ext cx="9871275" cy="2999640"/>
            </a:xfrm>
            <a:prstGeom prst="rect">
              <a:avLst/>
            </a:prstGeom>
            <a:noFill/>
            <a:ln w="31750">
              <a:solidFill>
                <a:srgbClr val="00555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07B253-248E-924F-9D12-ADAD3E3FDBA8}"/>
                </a:ext>
              </a:extLst>
            </p:cNvPr>
            <p:cNvSpPr/>
            <p:nvPr/>
          </p:nvSpPr>
          <p:spPr>
            <a:xfrm>
              <a:off x="3519616" y="1758118"/>
              <a:ext cx="2893671" cy="544010"/>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pdf to text conversion</a:t>
              </a:r>
            </a:p>
          </p:txBody>
        </p:sp>
        <p:cxnSp>
          <p:nvCxnSpPr>
            <p:cNvPr id="25" name="Straight Connector 24">
              <a:extLst>
                <a:ext uri="{FF2B5EF4-FFF2-40B4-BE49-F238E27FC236}">
                  <a16:creationId xmlns:a16="http://schemas.microsoft.com/office/drawing/2014/main" id="{81E85DB3-C1AB-624E-AC5E-948C420B5AAB}"/>
                </a:ext>
              </a:extLst>
            </p:cNvPr>
            <p:cNvCxnSpPr>
              <a:stCxn id="10" idx="2"/>
              <a:endCxn id="11" idx="0"/>
            </p:cNvCxnSpPr>
            <p:nvPr/>
          </p:nvCxnSpPr>
          <p:spPr>
            <a:xfrm>
              <a:off x="4966452" y="2302128"/>
              <a:ext cx="0" cy="131442"/>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82017DD-66B2-7B4E-889D-4F8E07529CCA}"/>
                </a:ext>
              </a:extLst>
            </p:cNvPr>
            <p:cNvCxnSpPr>
              <a:cxnSpLocks/>
              <a:stCxn id="11" idx="2"/>
              <a:endCxn id="12" idx="0"/>
            </p:cNvCxnSpPr>
            <p:nvPr/>
          </p:nvCxnSpPr>
          <p:spPr>
            <a:xfrm flipH="1">
              <a:off x="2528099" y="2977580"/>
              <a:ext cx="2438353" cy="599633"/>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A861766-799D-BC44-851A-6B48A3D779A3}"/>
                </a:ext>
              </a:extLst>
            </p:cNvPr>
            <p:cNvCxnSpPr>
              <a:cxnSpLocks/>
              <a:stCxn id="11" idx="2"/>
              <a:endCxn id="13" idx="0"/>
            </p:cNvCxnSpPr>
            <p:nvPr/>
          </p:nvCxnSpPr>
          <p:spPr>
            <a:xfrm>
              <a:off x="4966452" y="2977580"/>
              <a:ext cx="48" cy="599633"/>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2A9AE10-3E23-934D-9724-47F6D24BA2BD}"/>
                </a:ext>
              </a:extLst>
            </p:cNvPr>
            <p:cNvCxnSpPr>
              <a:cxnSpLocks/>
              <a:stCxn id="11" idx="3"/>
              <a:endCxn id="23" idx="1"/>
            </p:cNvCxnSpPr>
            <p:nvPr/>
          </p:nvCxnSpPr>
          <p:spPr>
            <a:xfrm flipV="1">
              <a:off x="6413287" y="2698906"/>
              <a:ext cx="1113521" cy="6669"/>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21B14AB-FB22-6E43-8DD6-D94359B7A271}"/>
                </a:ext>
              </a:extLst>
            </p:cNvPr>
            <p:cNvCxnSpPr>
              <a:cxnSpLocks/>
              <a:stCxn id="23" idx="2"/>
              <a:endCxn id="19" idx="0"/>
            </p:cNvCxnSpPr>
            <p:nvPr/>
          </p:nvCxnSpPr>
          <p:spPr>
            <a:xfrm>
              <a:off x="8569012" y="3202447"/>
              <a:ext cx="1195198" cy="384633"/>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0FAE9C5-DABC-054E-A6BD-76D92FD32E6F}"/>
                </a:ext>
              </a:extLst>
            </p:cNvPr>
            <p:cNvSpPr/>
            <p:nvPr/>
          </p:nvSpPr>
          <p:spPr>
            <a:xfrm>
              <a:off x="3519616" y="2433570"/>
              <a:ext cx="2893671" cy="544010"/>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preprocessing</a:t>
              </a:r>
            </a:p>
          </p:txBody>
        </p:sp>
        <p:sp>
          <p:nvSpPr>
            <p:cNvPr id="12" name="Rectangle 11">
              <a:extLst>
                <a:ext uri="{FF2B5EF4-FFF2-40B4-BE49-F238E27FC236}">
                  <a16:creationId xmlns:a16="http://schemas.microsoft.com/office/drawing/2014/main" id="{290D22DE-5E7A-984E-A5E2-68EF4880B704}"/>
                </a:ext>
              </a:extLst>
            </p:cNvPr>
            <p:cNvSpPr/>
            <p:nvPr/>
          </p:nvSpPr>
          <p:spPr>
            <a:xfrm>
              <a:off x="1385099" y="3577213"/>
              <a:ext cx="2286000" cy="789447"/>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named entity recognition</a:t>
              </a:r>
            </a:p>
          </p:txBody>
        </p:sp>
        <p:sp>
          <p:nvSpPr>
            <p:cNvPr id="13" name="Rectangle 12">
              <a:extLst>
                <a:ext uri="{FF2B5EF4-FFF2-40B4-BE49-F238E27FC236}">
                  <a16:creationId xmlns:a16="http://schemas.microsoft.com/office/drawing/2014/main" id="{861167E1-AD8C-D244-B385-A1EC51C371F8}"/>
                </a:ext>
              </a:extLst>
            </p:cNvPr>
            <p:cNvSpPr/>
            <p:nvPr/>
          </p:nvSpPr>
          <p:spPr>
            <a:xfrm>
              <a:off x="3823500" y="3577213"/>
              <a:ext cx="2286000" cy="789447"/>
            </a:xfrm>
            <a:prstGeom prst="rect">
              <a:avLst/>
            </a:prstGeom>
            <a:solidFill>
              <a:srgbClr val="FFFF00"/>
            </a:solidFill>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topic</a:t>
              </a:r>
            </a:p>
            <a:p>
              <a:pPr algn="ctr"/>
              <a:r>
                <a:rPr lang="en-US" sz="1800" dirty="0"/>
                <a:t>modeling</a:t>
              </a:r>
            </a:p>
          </p:txBody>
        </p:sp>
        <p:sp>
          <p:nvSpPr>
            <p:cNvPr id="14" name="Rectangle 13">
              <a:extLst>
                <a:ext uri="{FF2B5EF4-FFF2-40B4-BE49-F238E27FC236}">
                  <a16:creationId xmlns:a16="http://schemas.microsoft.com/office/drawing/2014/main" id="{E0BB163D-EB42-504B-8F1A-D5CD6B620FA4}"/>
                </a:ext>
              </a:extLst>
            </p:cNvPr>
            <p:cNvSpPr/>
            <p:nvPr/>
          </p:nvSpPr>
          <p:spPr>
            <a:xfrm>
              <a:off x="6250327" y="3584515"/>
              <a:ext cx="2286000" cy="789447"/>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semantic similarity search</a:t>
              </a:r>
            </a:p>
          </p:txBody>
        </p:sp>
        <p:sp>
          <p:nvSpPr>
            <p:cNvPr id="19" name="Rectangle 18">
              <a:extLst>
                <a:ext uri="{FF2B5EF4-FFF2-40B4-BE49-F238E27FC236}">
                  <a16:creationId xmlns:a16="http://schemas.microsoft.com/office/drawing/2014/main" id="{E32CED94-8FC3-AF4F-8966-0F6A174B0264}"/>
                </a:ext>
              </a:extLst>
            </p:cNvPr>
            <p:cNvSpPr/>
            <p:nvPr/>
          </p:nvSpPr>
          <p:spPr>
            <a:xfrm>
              <a:off x="8621210" y="3587080"/>
              <a:ext cx="2286000" cy="789447"/>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question answering</a:t>
              </a:r>
            </a:p>
          </p:txBody>
        </p:sp>
        <p:sp>
          <p:nvSpPr>
            <p:cNvPr id="23" name="Rectangle 22">
              <a:extLst>
                <a:ext uri="{FF2B5EF4-FFF2-40B4-BE49-F238E27FC236}">
                  <a16:creationId xmlns:a16="http://schemas.microsoft.com/office/drawing/2014/main" id="{CFEDAEB0-1F35-F242-9972-30A8C8DB414E}"/>
                </a:ext>
              </a:extLst>
            </p:cNvPr>
            <p:cNvSpPr/>
            <p:nvPr/>
          </p:nvSpPr>
          <p:spPr>
            <a:xfrm>
              <a:off x="7526808" y="2195364"/>
              <a:ext cx="2084407" cy="1007083"/>
            </a:xfrm>
            <a:prstGeom prst="rect">
              <a:avLst/>
            </a:prstGeom>
            <a:ln>
              <a:solidFill>
                <a:srgbClr val="00555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a:t>transformer models</a:t>
              </a:r>
            </a:p>
          </p:txBody>
        </p:sp>
      </p:grpSp>
      <p:cxnSp>
        <p:nvCxnSpPr>
          <p:cNvPr id="28" name="Straight Connector 27">
            <a:extLst>
              <a:ext uri="{FF2B5EF4-FFF2-40B4-BE49-F238E27FC236}">
                <a16:creationId xmlns:a16="http://schemas.microsoft.com/office/drawing/2014/main" id="{9A902751-03F8-2889-02BB-D3809682F838}"/>
              </a:ext>
            </a:extLst>
          </p:cNvPr>
          <p:cNvCxnSpPr>
            <a:cxnSpLocks/>
            <a:stCxn id="23" idx="2"/>
            <a:endCxn id="14" idx="0"/>
          </p:cNvCxnSpPr>
          <p:nvPr/>
        </p:nvCxnSpPr>
        <p:spPr>
          <a:xfrm flipH="1">
            <a:off x="7393327" y="2782313"/>
            <a:ext cx="1175685" cy="382068"/>
          </a:xfrm>
          <a:prstGeom prst="lin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53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6A9B8C1-4AF7-1A47-95EE-0F371594D49C}"/>
              </a:ext>
            </a:extLst>
          </p:cNvPr>
          <p:cNvSpPr>
            <a:spLocks noGrp="1"/>
          </p:cNvSpPr>
          <p:nvPr>
            <p:ph type="title"/>
          </p:nvPr>
        </p:nvSpPr>
        <p:spPr/>
        <p:txBody>
          <a:bodyPr/>
          <a:lstStyle/>
          <a:p>
            <a:r>
              <a:rPr lang="en-US" dirty="0"/>
              <a:t>AI/ML Classifier for </a:t>
            </a:r>
            <a:r>
              <a:rPr lang="en-US" u="sng" dirty="0"/>
              <a:t>NSR Topic Area</a:t>
            </a:r>
          </a:p>
        </p:txBody>
      </p:sp>
      <p:cxnSp>
        <p:nvCxnSpPr>
          <p:cNvPr id="4" name="Connector: Elbow 3">
            <a:extLst>
              <a:ext uri="{FF2B5EF4-FFF2-40B4-BE49-F238E27FC236}">
                <a16:creationId xmlns:a16="http://schemas.microsoft.com/office/drawing/2014/main" id="{728CBD1C-0A53-6B81-9C25-7D4ED855C53B}"/>
              </a:ext>
            </a:extLst>
          </p:cNvPr>
          <p:cNvCxnSpPr>
            <a:cxnSpLocks/>
            <a:stCxn id="24" idx="3"/>
            <a:endCxn id="37" idx="2"/>
          </p:cNvCxnSpPr>
          <p:nvPr/>
        </p:nvCxnSpPr>
        <p:spPr>
          <a:xfrm flipV="1">
            <a:off x="8655560" y="4873086"/>
            <a:ext cx="1633825" cy="675773"/>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or: Elbow 8">
            <a:extLst>
              <a:ext uri="{FF2B5EF4-FFF2-40B4-BE49-F238E27FC236}">
                <a16:creationId xmlns:a16="http://schemas.microsoft.com/office/drawing/2014/main" id="{CEE2749D-7FBB-894A-D793-929459E0FFC0}"/>
              </a:ext>
            </a:extLst>
          </p:cNvPr>
          <p:cNvCxnSpPr>
            <a:cxnSpLocks/>
            <a:stCxn id="21" idx="3"/>
            <a:endCxn id="37" idx="0"/>
          </p:cNvCxnSpPr>
          <p:nvPr/>
        </p:nvCxnSpPr>
        <p:spPr>
          <a:xfrm>
            <a:off x="8648258" y="3259829"/>
            <a:ext cx="1641127" cy="654120"/>
          </a:xfrm>
          <a:prstGeom prst="bentConnector2">
            <a:avLst/>
          </a:prstGeom>
          <a:ln w="190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451364D0-4332-4484-0B2D-8FAA793FD9C3}"/>
              </a:ext>
            </a:extLst>
          </p:cNvPr>
          <p:cNvGraphicFramePr>
            <a:graphicFrameLocks noGrp="1"/>
          </p:cNvGraphicFramePr>
          <p:nvPr>
            <p:extLst>
              <p:ext uri="{D42A27DB-BD31-4B8C-83A1-F6EECF244321}">
                <p14:modId xmlns:p14="http://schemas.microsoft.com/office/powerpoint/2010/main" val="2445862776"/>
              </p:ext>
            </p:extLst>
          </p:nvPr>
        </p:nvGraphicFramePr>
        <p:xfrm>
          <a:off x="8549516" y="2712366"/>
          <a:ext cx="182880" cy="914400"/>
        </p:xfrm>
        <a:graphic>
          <a:graphicData uri="http://schemas.openxmlformats.org/drawingml/2006/table">
            <a:tbl>
              <a:tblPr bandRow="1">
                <a:tableStyleId>{073A0DAA-6AF3-43AB-8588-CEC1D06C72B9}</a:tableStyleId>
              </a:tblPr>
              <a:tblGrid>
                <a:gridCol w="182880">
                  <a:extLst>
                    <a:ext uri="{9D8B030D-6E8A-4147-A177-3AD203B41FA5}">
                      <a16:colId xmlns:a16="http://schemas.microsoft.com/office/drawing/2014/main" val="3777543119"/>
                    </a:ext>
                  </a:extLst>
                </a:gridCol>
              </a:tblGrid>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60539565"/>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20279172"/>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49877747"/>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33347998"/>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1691566"/>
                  </a:ext>
                </a:extLst>
              </a:tr>
            </a:tbl>
          </a:graphicData>
        </a:graphic>
      </p:graphicFrame>
      <p:graphicFrame>
        <p:nvGraphicFramePr>
          <p:cNvPr id="11" name="Table 10">
            <a:extLst>
              <a:ext uri="{FF2B5EF4-FFF2-40B4-BE49-F238E27FC236}">
                <a16:creationId xmlns:a16="http://schemas.microsoft.com/office/drawing/2014/main" id="{6D7068B9-A676-5D43-90D4-B454FE32C088}"/>
              </a:ext>
            </a:extLst>
          </p:cNvPr>
          <p:cNvGraphicFramePr>
            <a:graphicFrameLocks noGrp="1"/>
          </p:cNvGraphicFramePr>
          <p:nvPr>
            <p:extLst>
              <p:ext uri="{D42A27DB-BD31-4B8C-83A1-F6EECF244321}">
                <p14:modId xmlns:p14="http://schemas.microsoft.com/office/powerpoint/2010/main" val="3046563161"/>
              </p:ext>
            </p:extLst>
          </p:nvPr>
        </p:nvGraphicFramePr>
        <p:xfrm>
          <a:off x="8507447" y="2757498"/>
          <a:ext cx="182880" cy="914400"/>
        </p:xfrm>
        <a:graphic>
          <a:graphicData uri="http://schemas.openxmlformats.org/drawingml/2006/table">
            <a:tbl>
              <a:tblPr bandRow="1">
                <a:tableStyleId>{073A0DAA-6AF3-43AB-8588-CEC1D06C72B9}</a:tableStyleId>
              </a:tblPr>
              <a:tblGrid>
                <a:gridCol w="182880">
                  <a:extLst>
                    <a:ext uri="{9D8B030D-6E8A-4147-A177-3AD203B41FA5}">
                      <a16:colId xmlns:a16="http://schemas.microsoft.com/office/drawing/2014/main" val="3777543119"/>
                    </a:ext>
                  </a:extLst>
                </a:gridCol>
              </a:tblGrid>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60539565"/>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20279172"/>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49877747"/>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33347998"/>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1691566"/>
                  </a:ext>
                </a:extLst>
              </a:tr>
            </a:tbl>
          </a:graphicData>
        </a:graphic>
      </p:graphicFrame>
      <p:sp>
        <p:nvSpPr>
          <p:cNvPr id="12" name="Flowchart: Multidocument 11">
            <a:extLst>
              <a:ext uri="{FF2B5EF4-FFF2-40B4-BE49-F238E27FC236}">
                <a16:creationId xmlns:a16="http://schemas.microsoft.com/office/drawing/2014/main" id="{7FFC08BF-0322-8E16-A827-779334D7A9D8}"/>
              </a:ext>
            </a:extLst>
          </p:cNvPr>
          <p:cNvSpPr/>
          <p:nvPr/>
        </p:nvSpPr>
        <p:spPr>
          <a:xfrm>
            <a:off x="990220" y="3829048"/>
            <a:ext cx="831850" cy="1128939"/>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a:extLst>
              <a:ext uri="{FF2B5EF4-FFF2-40B4-BE49-F238E27FC236}">
                <a16:creationId xmlns:a16="http://schemas.microsoft.com/office/drawing/2014/main" id="{7A4F3B26-4C96-114D-AE69-193EF56074FC}"/>
              </a:ext>
            </a:extLst>
          </p:cNvPr>
          <p:cNvCxnSpPr>
            <a:cxnSpLocks/>
            <a:stCxn id="12" idx="3"/>
          </p:cNvCxnSpPr>
          <p:nvPr/>
        </p:nvCxnSpPr>
        <p:spPr>
          <a:xfrm>
            <a:off x="1822070" y="4393518"/>
            <a:ext cx="73025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Flowchart: Multidocument 13">
            <a:extLst>
              <a:ext uri="{FF2B5EF4-FFF2-40B4-BE49-F238E27FC236}">
                <a16:creationId xmlns:a16="http://schemas.microsoft.com/office/drawing/2014/main" id="{445216EA-84D9-B668-E901-0171B750902B}"/>
              </a:ext>
            </a:extLst>
          </p:cNvPr>
          <p:cNvSpPr/>
          <p:nvPr/>
        </p:nvSpPr>
        <p:spPr>
          <a:xfrm>
            <a:off x="2552320" y="3829047"/>
            <a:ext cx="831850" cy="1128939"/>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lowchart: Multidocument 14">
            <a:extLst>
              <a:ext uri="{FF2B5EF4-FFF2-40B4-BE49-F238E27FC236}">
                <a16:creationId xmlns:a16="http://schemas.microsoft.com/office/drawing/2014/main" id="{E71EB1BA-7488-1D2A-3327-F303135FA12B}"/>
              </a:ext>
            </a:extLst>
          </p:cNvPr>
          <p:cNvSpPr/>
          <p:nvPr/>
        </p:nvSpPr>
        <p:spPr>
          <a:xfrm>
            <a:off x="4339468" y="2700108"/>
            <a:ext cx="1574800" cy="1128939"/>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Train</a:t>
            </a:r>
          </a:p>
        </p:txBody>
      </p:sp>
      <p:sp>
        <p:nvSpPr>
          <p:cNvPr id="16" name="Flowchart: Multidocument 15">
            <a:extLst>
              <a:ext uri="{FF2B5EF4-FFF2-40B4-BE49-F238E27FC236}">
                <a16:creationId xmlns:a16="http://schemas.microsoft.com/office/drawing/2014/main" id="{1FE3DBE7-0541-74B3-7C99-D9C48329D08F}"/>
              </a:ext>
            </a:extLst>
          </p:cNvPr>
          <p:cNvSpPr/>
          <p:nvPr/>
        </p:nvSpPr>
        <p:spPr>
          <a:xfrm>
            <a:off x="4339468" y="4957986"/>
            <a:ext cx="1574800" cy="1128939"/>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Validation</a:t>
            </a:r>
          </a:p>
        </p:txBody>
      </p:sp>
      <p:cxnSp>
        <p:nvCxnSpPr>
          <p:cNvPr id="17" name="Connector: Elbow 16">
            <a:extLst>
              <a:ext uri="{FF2B5EF4-FFF2-40B4-BE49-F238E27FC236}">
                <a16:creationId xmlns:a16="http://schemas.microsoft.com/office/drawing/2014/main" id="{BAD28B8C-9D80-8005-B958-1E4D13F3D087}"/>
              </a:ext>
            </a:extLst>
          </p:cNvPr>
          <p:cNvCxnSpPr>
            <a:cxnSpLocks/>
            <a:stCxn id="14" idx="3"/>
            <a:endCxn id="15" idx="1"/>
          </p:cNvCxnSpPr>
          <p:nvPr/>
        </p:nvCxnSpPr>
        <p:spPr>
          <a:xfrm flipV="1">
            <a:off x="3384170" y="3264578"/>
            <a:ext cx="955298" cy="1128939"/>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8A078824-337E-6106-6562-BF2CD32B796D}"/>
              </a:ext>
            </a:extLst>
          </p:cNvPr>
          <p:cNvCxnSpPr>
            <a:cxnSpLocks/>
            <a:stCxn id="14" idx="3"/>
            <a:endCxn id="16" idx="1"/>
          </p:cNvCxnSpPr>
          <p:nvPr/>
        </p:nvCxnSpPr>
        <p:spPr>
          <a:xfrm>
            <a:off x="3384170" y="4393517"/>
            <a:ext cx="955298" cy="1128939"/>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3CABC7F-6677-1A4B-69F9-D5D64B07D03B}"/>
              </a:ext>
            </a:extLst>
          </p:cNvPr>
          <p:cNvSpPr txBox="1"/>
          <p:nvPr/>
        </p:nvSpPr>
        <p:spPr>
          <a:xfrm>
            <a:off x="5017361" y="4027078"/>
            <a:ext cx="831850" cy="369332"/>
          </a:xfrm>
          <a:prstGeom prst="rect">
            <a:avLst/>
          </a:prstGeom>
          <a:noFill/>
          <a:ln>
            <a:noFill/>
          </a:ln>
        </p:spPr>
        <p:txBody>
          <a:bodyPr wrap="square" rtlCol="0">
            <a:spAutoFit/>
          </a:bodyPr>
          <a:lstStyle/>
          <a:p>
            <a:r>
              <a:rPr lang="en-US" b="1" dirty="0">
                <a:solidFill>
                  <a:srgbClr val="7030A0"/>
                </a:solidFill>
              </a:rPr>
              <a:t>Train</a:t>
            </a:r>
          </a:p>
        </p:txBody>
      </p:sp>
      <p:sp>
        <p:nvSpPr>
          <p:cNvPr id="20" name="TextBox 19">
            <a:extLst>
              <a:ext uri="{FF2B5EF4-FFF2-40B4-BE49-F238E27FC236}">
                <a16:creationId xmlns:a16="http://schemas.microsoft.com/office/drawing/2014/main" id="{3E3820C8-21A5-92DF-214F-DE01CDA732EB}"/>
              </a:ext>
            </a:extLst>
          </p:cNvPr>
          <p:cNvSpPr txBox="1"/>
          <p:nvPr/>
        </p:nvSpPr>
        <p:spPr>
          <a:xfrm>
            <a:off x="5927927" y="2802629"/>
            <a:ext cx="1561141" cy="400110"/>
          </a:xfrm>
          <a:prstGeom prst="rect">
            <a:avLst/>
          </a:prstGeom>
          <a:noFill/>
          <a:ln>
            <a:noFill/>
          </a:ln>
        </p:spPr>
        <p:txBody>
          <a:bodyPr wrap="square" rtlCol="0">
            <a:spAutoFit/>
          </a:bodyPr>
          <a:lstStyle/>
          <a:p>
            <a:r>
              <a:rPr lang="en-US" sz="2000" b="1" i="1" dirty="0">
                <a:solidFill>
                  <a:schemeClr val="accent1"/>
                </a:solidFill>
              </a:rPr>
              <a:t>Vectorize</a:t>
            </a:r>
            <a:endParaRPr lang="en-US" sz="1600" b="1" i="1" dirty="0">
              <a:solidFill>
                <a:schemeClr val="accent1"/>
              </a:solidFill>
            </a:endParaRPr>
          </a:p>
        </p:txBody>
      </p:sp>
      <p:graphicFrame>
        <p:nvGraphicFramePr>
          <p:cNvPr id="21" name="Table 20">
            <a:extLst>
              <a:ext uri="{FF2B5EF4-FFF2-40B4-BE49-F238E27FC236}">
                <a16:creationId xmlns:a16="http://schemas.microsoft.com/office/drawing/2014/main" id="{9892D1E5-84DB-4FF0-6B5A-87A3D9AE2FFF}"/>
              </a:ext>
            </a:extLst>
          </p:cNvPr>
          <p:cNvGraphicFramePr>
            <a:graphicFrameLocks noGrp="1"/>
          </p:cNvGraphicFramePr>
          <p:nvPr>
            <p:extLst>
              <p:ext uri="{D42A27DB-BD31-4B8C-83A1-F6EECF244321}">
                <p14:modId xmlns:p14="http://schemas.microsoft.com/office/powerpoint/2010/main" val="3635265236"/>
              </p:ext>
            </p:extLst>
          </p:nvPr>
        </p:nvGraphicFramePr>
        <p:xfrm>
          <a:off x="8465378" y="2802629"/>
          <a:ext cx="182880" cy="914400"/>
        </p:xfrm>
        <a:graphic>
          <a:graphicData uri="http://schemas.openxmlformats.org/drawingml/2006/table">
            <a:tbl>
              <a:tblPr bandRow="1">
                <a:tableStyleId>{073A0DAA-6AF3-43AB-8588-CEC1D06C72B9}</a:tableStyleId>
              </a:tblPr>
              <a:tblGrid>
                <a:gridCol w="182880">
                  <a:extLst>
                    <a:ext uri="{9D8B030D-6E8A-4147-A177-3AD203B41FA5}">
                      <a16:colId xmlns:a16="http://schemas.microsoft.com/office/drawing/2014/main" val="3777543119"/>
                    </a:ext>
                  </a:extLst>
                </a:gridCol>
              </a:tblGrid>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60539565"/>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20279172"/>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49877747"/>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33347998"/>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1691566"/>
                  </a:ext>
                </a:extLst>
              </a:tr>
            </a:tbl>
          </a:graphicData>
        </a:graphic>
      </p:graphicFrame>
      <p:graphicFrame>
        <p:nvGraphicFramePr>
          <p:cNvPr id="22" name="Table 21">
            <a:extLst>
              <a:ext uri="{FF2B5EF4-FFF2-40B4-BE49-F238E27FC236}">
                <a16:creationId xmlns:a16="http://schemas.microsoft.com/office/drawing/2014/main" id="{F6F445FC-6FFA-B4A7-8EE2-E41A73C5CF1A}"/>
              </a:ext>
            </a:extLst>
          </p:cNvPr>
          <p:cNvGraphicFramePr>
            <a:graphicFrameLocks noGrp="1"/>
          </p:cNvGraphicFramePr>
          <p:nvPr>
            <p:extLst>
              <p:ext uri="{D42A27DB-BD31-4B8C-83A1-F6EECF244321}">
                <p14:modId xmlns:p14="http://schemas.microsoft.com/office/powerpoint/2010/main" val="2634578826"/>
              </p:ext>
            </p:extLst>
          </p:nvPr>
        </p:nvGraphicFramePr>
        <p:xfrm>
          <a:off x="8556818" y="5001396"/>
          <a:ext cx="182880" cy="914400"/>
        </p:xfrm>
        <a:graphic>
          <a:graphicData uri="http://schemas.openxmlformats.org/drawingml/2006/table">
            <a:tbl>
              <a:tblPr bandRow="1">
                <a:tableStyleId>{073A0DAA-6AF3-43AB-8588-CEC1D06C72B9}</a:tableStyleId>
              </a:tblPr>
              <a:tblGrid>
                <a:gridCol w="182880">
                  <a:extLst>
                    <a:ext uri="{9D8B030D-6E8A-4147-A177-3AD203B41FA5}">
                      <a16:colId xmlns:a16="http://schemas.microsoft.com/office/drawing/2014/main" val="3777543119"/>
                    </a:ext>
                  </a:extLst>
                </a:gridCol>
              </a:tblGrid>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60539565"/>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20279172"/>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49877747"/>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33347998"/>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1691566"/>
                  </a:ext>
                </a:extLst>
              </a:tr>
            </a:tbl>
          </a:graphicData>
        </a:graphic>
      </p:graphicFrame>
      <p:graphicFrame>
        <p:nvGraphicFramePr>
          <p:cNvPr id="23" name="Table 22">
            <a:extLst>
              <a:ext uri="{FF2B5EF4-FFF2-40B4-BE49-F238E27FC236}">
                <a16:creationId xmlns:a16="http://schemas.microsoft.com/office/drawing/2014/main" id="{653080FA-2E14-3348-FB8B-8E99FD8E1C54}"/>
              </a:ext>
            </a:extLst>
          </p:cNvPr>
          <p:cNvGraphicFramePr>
            <a:graphicFrameLocks noGrp="1"/>
          </p:cNvGraphicFramePr>
          <p:nvPr>
            <p:extLst>
              <p:ext uri="{D42A27DB-BD31-4B8C-83A1-F6EECF244321}">
                <p14:modId xmlns:p14="http://schemas.microsoft.com/office/powerpoint/2010/main" val="2684055712"/>
              </p:ext>
            </p:extLst>
          </p:nvPr>
        </p:nvGraphicFramePr>
        <p:xfrm>
          <a:off x="8514749" y="5046528"/>
          <a:ext cx="182880" cy="914400"/>
        </p:xfrm>
        <a:graphic>
          <a:graphicData uri="http://schemas.openxmlformats.org/drawingml/2006/table">
            <a:tbl>
              <a:tblPr bandRow="1">
                <a:tableStyleId>{073A0DAA-6AF3-43AB-8588-CEC1D06C72B9}</a:tableStyleId>
              </a:tblPr>
              <a:tblGrid>
                <a:gridCol w="182880">
                  <a:extLst>
                    <a:ext uri="{9D8B030D-6E8A-4147-A177-3AD203B41FA5}">
                      <a16:colId xmlns:a16="http://schemas.microsoft.com/office/drawing/2014/main" val="3777543119"/>
                    </a:ext>
                  </a:extLst>
                </a:gridCol>
              </a:tblGrid>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60539565"/>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20279172"/>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49877747"/>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33347998"/>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1691566"/>
                  </a:ext>
                </a:extLst>
              </a:tr>
            </a:tbl>
          </a:graphicData>
        </a:graphic>
      </p:graphicFrame>
      <p:graphicFrame>
        <p:nvGraphicFramePr>
          <p:cNvPr id="24" name="Table 23">
            <a:extLst>
              <a:ext uri="{FF2B5EF4-FFF2-40B4-BE49-F238E27FC236}">
                <a16:creationId xmlns:a16="http://schemas.microsoft.com/office/drawing/2014/main" id="{5BADB662-ADF1-70FB-48D5-245CDF962365}"/>
              </a:ext>
            </a:extLst>
          </p:cNvPr>
          <p:cNvGraphicFramePr>
            <a:graphicFrameLocks noGrp="1"/>
          </p:cNvGraphicFramePr>
          <p:nvPr>
            <p:extLst>
              <p:ext uri="{D42A27DB-BD31-4B8C-83A1-F6EECF244321}">
                <p14:modId xmlns:p14="http://schemas.microsoft.com/office/powerpoint/2010/main" val="3327219906"/>
              </p:ext>
            </p:extLst>
          </p:nvPr>
        </p:nvGraphicFramePr>
        <p:xfrm>
          <a:off x="8472680" y="5091659"/>
          <a:ext cx="182880" cy="914400"/>
        </p:xfrm>
        <a:graphic>
          <a:graphicData uri="http://schemas.openxmlformats.org/drawingml/2006/table">
            <a:tbl>
              <a:tblPr bandRow="1">
                <a:tableStyleId>{073A0DAA-6AF3-43AB-8588-CEC1D06C72B9}</a:tableStyleId>
              </a:tblPr>
              <a:tblGrid>
                <a:gridCol w="182880">
                  <a:extLst>
                    <a:ext uri="{9D8B030D-6E8A-4147-A177-3AD203B41FA5}">
                      <a16:colId xmlns:a16="http://schemas.microsoft.com/office/drawing/2014/main" val="3777543119"/>
                    </a:ext>
                  </a:extLst>
                </a:gridCol>
              </a:tblGrid>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60539565"/>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20279172"/>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49877747"/>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33347998"/>
                  </a:ext>
                </a:extLst>
              </a:tr>
              <a:tr h="182880">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1691566"/>
                  </a:ext>
                </a:extLst>
              </a:tr>
            </a:tbl>
          </a:graphicData>
        </a:graphic>
      </p:graphicFrame>
      <p:cxnSp>
        <p:nvCxnSpPr>
          <p:cNvPr id="25" name="Connector: Elbow 24">
            <a:extLst>
              <a:ext uri="{FF2B5EF4-FFF2-40B4-BE49-F238E27FC236}">
                <a16:creationId xmlns:a16="http://schemas.microsoft.com/office/drawing/2014/main" id="{82D91AF5-B4E6-ED61-1EA5-9A99688FF131}"/>
              </a:ext>
            </a:extLst>
          </p:cNvPr>
          <p:cNvCxnSpPr>
            <a:cxnSpLocks/>
            <a:stCxn id="15" idx="2"/>
            <a:endCxn id="38" idx="1"/>
          </p:cNvCxnSpPr>
          <p:nvPr/>
        </p:nvCxnSpPr>
        <p:spPr>
          <a:xfrm rot="16200000" flipH="1">
            <a:off x="5458704" y="3344951"/>
            <a:ext cx="607224" cy="1489910"/>
          </a:xfrm>
          <a:prstGeom prst="bentConnector2">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BA2CA84-076B-C386-A318-B50A92BD8E02}"/>
              </a:ext>
            </a:extLst>
          </p:cNvPr>
          <p:cNvSpPr txBox="1"/>
          <p:nvPr/>
        </p:nvSpPr>
        <p:spPr>
          <a:xfrm>
            <a:off x="8744747" y="2894237"/>
            <a:ext cx="831850" cy="369332"/>
          </a:xfrm>
          <a:prstGeom prst="rect">
            <a:avLst/>
          </a:prstGeom>
          <a:noFill/>
          <a:ln>
            <a:noFill/>
          </a:ln>
        </p:spPr>
        <p:txBody>
          <a:bodyPr wrap="square" rtlCol="0">
            <a:spAutoFit/>
          </a:bodyPr>
          <a:lstStyle/>
          <a:p>
            <a:r>
              <a:rPr lang="en-US" b="1" dirty="0">
                <a:solidFill>
                  <a:schemeClr val="accent6">
                    <a:lumMod val="50000"/>
                  </a:schemeClr>
                </a:solidFill>
              </a:rPr>
              <a:t>Fit</a:t>
            </a:r>
          </a:p>
        </p:txBody>
      </p:sp>
      <p:sp>
        <p:nvSpPr>
          <p:cNvPr id="27" name="TextBox 26">
            <a:extLst>
              <a:ext uri="{FF2B5EF4-FFF2-40B4-BE49-F238E27FC236}">
                <a16:creationId xmlns:a16="http://schemas.microsoft.com/office/drawing/2014/main" id="{23C1B7BC-7B8A-6FCB-AE05-A27E30901DE0}"/>
              </a:ext>
            </a:extLst>
          </p:cNvPr>
          <p:cNvSpPr txBox="1"/>
          <p:nvPr/>
        </p:nvSpPr>
        <p:spPr>
          <a:xfrm>
            <a:off x="8737444" y="5184968"/>
            <a:ext cx="1650683" cy="307777"/>
          </a:xfrm>
          <a:prstGeom prst="rect">
            <a:avLst/>
          </a:prstGeom>
          <a:noFill/>
          <a:ln>
            <a:noFill/>
          </a:ln>
        </p:spPr>
        <p:txBody>
          <a:bodyPr wrap="square" rtlCol="0">
            <a:spAutoFit/>
          </a:bodyPr>
          <a:lstStyle/>
          <a:p>
            <a:r>
              <a:rPr lang="en-US" b="1" dirty="0">
                <a:solidFill>
                  <a:srgbClr val="FF0000"/>
                </a:solidFill>
              </a:rPr>
              <a:t>Test on NSR</a:t>
            </a:r>
          </a:p>
        </p:txBody>
      </p:sp>
      <p:sp>
        <p:nvSpPr>
          <p:cNvPr id="28" name="TextBox 27">
            <a:extLst>
              <a:ext uri="{FF2B5EF4-FFF2-40B4-BE49-F238E27FC236}">
                <a16:creationId xmlns:a16="http://schemas.microsoft.com/office/drawing/2014/main" id="{FC2AADAD-AED0-717C-E93E-354DEC9B0A79}"/>
              </a:ext>
            </a:extLst>
          </p:cNvPr>
          <p:cNvSpPr txBox="1"/>
          <p:nvPr/>
        </p:nvSpPr>
        <p:spPr>
          <a:xfrm>
            <a:off x="770351" y="5004016"/>
            <a:ext cx="1266031" cy="646331"/>
          </a:xfrm>
          <a:prstGeom prst="rect">
            <a:avLst/>
          </a:prstGeom>
          <a:noFill/>
        </p:spPr>
        <p:txBody>
          <a:bodyPr wrap="square" rtlCol="0">
            <a:spAutoFit/>
          </a:bodyPr>
          <a:lstStyle/>
          <a:p>
            <a:pPr algn="ctr"/>
            <a:r>
              <a:rPr lang="en-US" dirty="0"/>
              <a:t>Raw </a:t>
            </a:r>
          </a:p>
          <a:p>
            <a:pPr algn="ctr"/>
            <a:r>
              <a:rPr lang="en-US" dirty="0"/>
              <a:t>Papers</a:t>
            </a:r>
          </a:p>
        </p:txBody>
      </p:sp>
      <p:sp>
        <p:nvSpPr>
          <p:cNvPr id="29" name="TextBox 28">
            <a:extLst>
              <a:ext uri="{FF2B5EF4-FFF2-40B4-BE49-F238E27FC236}">
                <a16:creationId xmlns:a16="http://schemas.microsoft.com/office/drawing/2014/main" id="{DCA08641-7DA8-4764-F159-17472CEF3FE8}"/>
              </a:ext>
            </a:extLst>
          </p:cNvPr>
          <p:cNvSpPr txBox="1"/>
          <p:nvPr/>
        </p:nvSpPr>
        <p:spPr>
          <a:xfrm>
            <a:off x="2135124" y="5004016"/>
            <a:ext cx="1662551" cy="646331"/>
          </a:xfrm>
          <a:prstGeom prst="rect">
            <a:avLst/>
          </a:prstGeom>
          <a:noFill/>
        </p:spPr>
        <p:txBody>
          <a:bodyPr wrap="square" rtlCol="0">
            <a:spAutoFit/>
          </a:bodyPr>
          <a:lstStyle/>
          <a:p>
            <a:pPr algn="ctr"/>
            <a:r>
              <a:rPr lang="en-US" dirty="0"/>
              <a:t>Preprocessed </a:t>
            </a:r>
          </a:p>
          <a:p>
            <a:pPr algn="ctr"/>
            <a:r>
              <a:rPr lang="en-US" dirty="0"/>
              <a:t>Papers</a:t>
            </a:r>
          </a:p>
        </p:txBody>
      </p:sp>
      <p:sp>
        <p:nvSpPr>
          <p:cNvPr id="30" name="TextBox 29">
            <a:extLst>
              <a:ext uri="{FF2B5EF4-FFF2-40B4-BE49-F238E27FC236}">
                <a16:creationId xmlns:a16="http://schemas.microsoft.com/office/drawing/2014/main" id="{27DB466D-9187-6E7D-FCE1-635763636F02}"/>
              </a:ext>
            </a:extLst>
          </p:cNvPr>
          <p:cNvSpPr txBox="1"/>
          <p:nvPr/>
        </p:nvSpPr>
        <p:spPr>
          <a:xfrm>
            <a:off x="7965871" y="2359812"/>
            <a:ext cx="1266031" cy="369332"/>
          </a:xfrm>
          <a:prstGeom prst="rect">
            <a:avLst/>
          </a:prstGeom>
          <a:noFill/>
        </p:spPr>
        <p:txBody>
          <a:bodyPr wrap="square" rtlCol="0">
            <a:spAutoFit/>
          </a:bodyPr>
          <a:lstStyle/>
          <a:p>
            <a:pPr algn="ctr"/>
            <a:r>
              <a:rPr lang="en-US" dirty="0">
                <a:solidFill>
                  <a:schemeClr val="accent1"/>
                </a:solidFill>
              </a:rPr>
              <a:t>Train</a:t>
            </a:r>
          </a:p>
        </p:txBody>
      </p:sp>
      <p:sp>
        <p:nvSpPr>
          <p:cNvPr id="31" name="TextBox 30">
            <a:extLst>
              <a:ext uri="{FF2B5EF4-FFF2-40B4-BE49-F238E27FC236}">
                <a16:creationId xmlns:a16="http://schemas.microsoft.com/office/drawing/2014/main" id="{BE4963A5-4D06-6BAB-6A4F-DD966565B095}"/>
              </a:ext>
            </a:extLst>
          </p:cNvPr>
          <p:cNvSpPr txBox="1"/>
          <p:nvPr/>
        </p:nvSpPr>
        <p:spPr>
          <a:xfrm>
            <a:off x="7689033" y="6000618"/>
            <a:ext cx="1750173" cy="369332"/>
          </a:xfrm>
          <a:prstGeom prst="rect">
            <a:avLst/>
          </a:prstGeom>
          <a:noFill/>
        </p:spPr>
        <p:txBody>
          <a:bodyPr wrap="square" rtlCol="0">
            <a:spAutoFit/>
          </a:bodyPr>
          <a:lstStyle/>
          <a:p>
            <a:pPr algn="ctr"/>
            <a:r>
              <a:rPr lang="en-US" dirty="0">
                <a:solidFill>
                  <a:schemeClr val="accent1"/>
                </a:solidFill>
              </a:rPr>
              <a:t>Validation</a:t>
            </a:r>
          </a:p>
        </p:txBody>
      </p:sp>
      <p:cxnSp>
        <p:nvCxnSpPr>
          <p:cNvPr id="33" name="Connector: Elbow 32">
            <a:extLst>
              <a:ext uri="{FF2B5EF4-FFF2-40B4-BE49-F238E27FC236}">
                <a16:creationId xmlns:a16="http://schemas.microsoft.com/office/drawing/2014/main" id="{97F25997-72C2-DC92-616A-E09CD0A9F5C8}"/>
              </a:ext>
            </a:extLst>
          </p:cNvPr>
          <p:cNvCxnSpPr>
            <a:cxnSpLocks/>
            <a:stCxn id="16" idx="3"/>
          </p:cNvCxnSpPr>
          <p:nvPr/>
        </p:nvCxnSpPr>
        <p:spPr>
          <a:xfrm flipV="1">
            <a:off x="5914268" y="4675746"/>
            <a:ext cx="1125985" cy="846710"/>
          </a:xfrm>
          <a:prstGeom prst="bentConnector3">
            <a:avLst>
              <a:gd name="adj1" fmla="val 35112"/>
            </a:avLst>
          </a:prstGeom>
          <a:effectLst/>
        </p:spPr>
        <p:style>
          <a:lnRef idx="2">
            <a:schemeClr val="accent1"/>
          </a:lnRef>
          <a:fillRef idx="0">
            <a:schemeClr val="accent1"/>
          </a:fillRef>
          <a:effectRef idx="1">
            <a:schemeClr val="accent1"/>
          </a:effectRef>
          <a:fontRef idx="minor">
            <a:schemeClr val="tx1"/>
          </a:fontRef>
        </p:style>
      </p:cxnSp>
      <p:cxnSp>
        <p:nvCxnSpPr>
          <p:cNvPr id="34" name="Connector: Elbow 33">
            <a:extLst>
              <a:ext uri="{FF2B5EF4-FFF2-40B4-BE49-F238E27FC236}">
                <a16:creationId xmlns:a16="http://schemas.microsoft.com/office/drawing/2014/main" id="{3EF5C018-C422-9441-726E-ABA3247BDEC4}"/>
              </a:ext>
            </a:extLst>
          </p:cNvPr>
          <p:cNvCxnSpPr>
            <a:cxnSpLocks/>
            <a:stCxn id="15" idx="3"/>
          </p:cNvCxnSpPr>
          <p:nvPr/>
        </p:nvCxnSpPr>
        <p:spPr>
          <a:xfrm>
            <a:off x="5914268" y="3264578"/>
            <a:ext cx="1123120" cy="907305"/>
          </a:xfrm>
          <a:prstGeom prst="bentConnector3">
            <a:avLst>
              <a:gd name="adj1" fmla="val 35074"/>
            </a:avLst>
          </a:prstGeom>
          <a:effectLst/>
        </p:spPr>
        <p:style>
          <a:lnRef idx="2">
            <a:schemeClr val="accent1"/>
          </a:lnRef>
          <a:fillRef idx="0">
            <a:schemeClr val="accent1"/>
          </a:fillRef>
          <a:effectRef idx="1">
            <a:schemeClr val="accent1"/>
          </a:effectRef>
          <a:fontRef idx="minor">
            <a:schemeClr val="tx1"/>
          </a:fontRef>
        </p:style>
      </p:cxnSp>
      <p:cxnSp>
        <p:nvCxnSpPr>
          <p:cNvPr id="35" name="Connector: Elbow 34">
            <a:extLst>
              <a:ext uri="{FF2B5EF4-FFF2-40B4-BE49-F238E27FC236}">
                <a16:creationId xmlns:a16="http://schemas.microsoft.com/office/drawing/2014/main" id="{A9EB8992-A44A-7BB5-B824-C503B6B1C95F}"/>
              </a:ext>
            </a:extLst>
          </p:cNvPr>
          <p:cNvCxnSpPr>
            <a:cxnSpLocks/>
            <a:stCxn id="24" idx="1"/>
          </p:cNvCxnSpPr>
          <p:nvPr/>
        </p:nvCxnSpPr>
        <p:spPr>
          <a:xfrm rot="10800000">
            <a:off x="7036662" y="4675747"/>
            <a:ext cx="1436019" cy="873113"/>
          </a:xfrm>
          <a:prstGeom prst="bentConnector3">
            <a:avLst>
              <a:gd name="adj1" fmla="val 41510"/>
            </a:avLst>
          </a:prstGeom>
          <a:effectLst/>
        </p:spPr>
        <p:style>
          <a:lnRef idx="2">
            <a:schemeClr val="accent1"/>
          </a:lnRef>
          <a:fillRef idx="0">
            <a:schemeClr val="accent1"/>
          </a:fillRef>
          <a:effectRef idx="1">
            <a:schemeClr val="accent1"/>
          </a:effectRef>
          <a:fontRef idx="minor">
            <a:schemeClr val="tx1"/>
          </a:fontRef>
        </p:style>
      </p:cxnSp>
      <p:cxnSp>
        <p:nvCxnSpPr>
          <p:cNvPr id="36" name="Connector: Elbow 35">
            <a:extLst>
              <a:ext uri="{FF2B5EF4-FFF2-40B4-BE49-F238E27FC236}">
                <a16:creationId xmlns:a16="http://schemas.microsoft.com/office/drawing/2014/main" id="{8FAA7FD4-73B5-4A70-5FAD-78ABA4D7E584}"/>
              </a:ext>
            </a:extLst>
          </p:cNvPr>
          <p:cNvCxnSpPr>
            <a:cxnSpLocks/>
            <a:stCxn id="21" idx="1"/>
          </p:cNvCxnSpPr>
          <p:nvPr/>
        </p:nvCxnSpPr>
        <p:spPr>
          <a:xfrm rot="10800000" flipV="1">
            <a:off x="7037388" y="3259829"/>
            <a:ext cx="1427990" cy="912054"/>
          </a:xfrm>
          <a:prstGeom prst="bentConnector3">
            <a:avLst>
              <a:gd name="adj1" fmla="val 41596"/>
            </a:avLst>
          </a:prstGeom>
          <a:effectLst/>
        </p:spPr>
        <p:style>
          <a:lnRef idx="2">
            <a:schemeClr val="accent1"/>
          </a:lnRef>
          <a:fillRef idx="0">
            <a:schemeClr val="accent1"/>
          </a:fillRef>
          <a:effectRef idx="1">
            <a:schemeClr val="accent1"/>
          </a:effectRef>
          <a:fontRef idx="minor">
            <a:schemeClr val="tx1"/>
          </a:fontRef>
        </p:style>
      </p:cxnSp>
      <p:sp>
        <p:nvSpPr>
          <p:cNvPr id="37" name="Rectangle 36">
            <a:extLst>
              <a:ext uri="{FF2B5EF4-FFF2-40B4-BE49-F238E27FC236}">
                <a16:creationId xmlns:a16="http://schemas.microsoft.com/office/drawing/2014/main" id="{571550D1-DC46-051F-02B2-45232B2B8EB4}"/>
              </a:ext>
            </a:extLst>
          </p:cNvPr>
          <p:cNvSpPr/>
          <p:nvPr/>
        </p:nvSpPr>
        <p:spPr>
          <a:xfrm>
            <a:off x="9386415" y="3913949"/>
            <a:ext cx="1805940" cy="959137"/>
          </a:xfrm>
          <a:prstGeom prst="rect">
            <a:avLst/>
          </a:prstGeom>
          <a:solidFill>
            <a:schemeClr val="accent3">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Support Vector Machine</a:t>
            </a:r>
          </a:p>
          <a:p>
            <a:pPr algn="ctr"/>
            <a:r>
              <a:rPr lang="en-US" sz="1600" dirty="0">
                <a:solidFill>
                  <a:schemeClr val="bg1"/>
                </a:solidFill>
              </a:rPr>
              <a:t>(map to NSR items)</a:t>
            </a:r>
          </a:p>
        </p:txBody>
      </p:sp>
      <p:sp>
        <p:nvSpPr>
          <p:cNvPr id="38" name="Rectangle 37">
            <a:extLst>
              <a:ext uri="{FF2B5EF4-FFF2-40B4-BE49-F238E27FC236}">
                <a16:creationId xmlns:a16="http://schemas.microsoft.com/office/drawing/2014/main" id="{78232052-F39D-9BA1-F75B-EE1B32A59E48}"/>
              </a:ext>
            </a:extLst>
          </p:cNvPr>
          <p:cNvSpPr/>
          <p:nvPr/>
        </p:nvSpPr>
        <p:spPr>
          <a:xfrm>
            <a:off x="6507271" y="3913949"/>
            <a:ext cx="1222198" cy="959137"/>
          </a:xfrm>
          <a:prstGeom prst="rect">
            <a:avLst/>
          </a:prstGeom>
          <a:solidFill>
            <a:srgbClr val="FFC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Model (LSA worked best)</a:t>
            </a:r>
          </a:p>
        </p:txBody>
      </p:sp>
      <p:sp>
        <p:nvSpPr>
          <p:cNvPr id="2" name="Content Placeholder 2">
            <a:extLst>
              <a:ext uri="{FF2B5EF4-FFF2-40B4-BE49-F238E27FC236}">
                <a16:creationId xmlns:a16="http://schemas.microsoft.com/office/drawing/2014/main" id="{C6A9205F-BA2A-1007-02EA-19CD7DD054BE}"/>
              </a:ext>
            </a:extLst>
          </p:cNvPr>
          <p:cNvSpPr txBox="1">
            <a:spLocks/>
          </p:cNvSpPr>
          <p:nvPr/>
        </p:nvSpPr>
        <p:spPr>
          <a:xfrm>
            <a:off x="457201" y="994410"/>
            <a:ext cx="11355858" cy="128057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900"/>
              </a:spcBef>
              <a:spcAft>
                <a:spcPts val="0"/>
              </a:spcAft>
              <a:buClr>
                <a:srgbClr val="000000"/>
              </a:buClr>
              <a:buSzPts val="1400"/>
              <a:buFont typeface="Arial"/>
              <a:buNone/>
              <a:defRPr sz="2400" b="0" i="0" u="none" strike="noStrike" cap="none">
                <a:solidFill>
                  <a:srgbClr val="003366"/>
                </a:solidFill>
                <a:latin typeface="Arial"/>
                <a:ea typeface="Arial"/>
                <a:cs typeface="Arial"/>
                <a:sym typeface="Arial"/>
              </a:defRPr>
            </a:lvl1pPr>
            <a:lvl2pPr marL="914400" marR="0" lvl="1" indent="-358140" algn="l" rtl="0">
              <a:lnSpc>
                <a:spcPct val="100000"/>
              </a:lnSpc>
              <a:spcBef>
                <a:spcPts val="500"/>
              </a:spcBef>
              <a:spcAft>
                <a:spcPts val="0"/>
              </a:spcAft>
              <a:buClr>
                <a:srgbClr val="003366"/>
              </a:buClr>
              <a:buSzPts val="2040"/>
              <a:buFont typeface="Arial"/>
              <a:buChar char="–"/>
              <a:defRPr sz="2400" b="0" i="0" u="none" strike="noStrike" cap="none">
                <a:solidFill>
                  <a:srgbClr val="003366"/>
                </a:solidFill>
                <a:latin typeface="Arial"/>
                <a:ea typeface="Arial"/>
                <a:cs typeface="Arial"/>
                <a:sym typeface="Arial"/>
              </a:defRPr>
            </a:lvl2pPr>
            <a:lvl3pPr marL="1371600" marR="0" lvl="2" indent="-342900" algn="l" rtl="0">
              <a:lnSpc>
                <a:spcPct val="100000"/>
              </a:lnSpc>
              <a:spcBef>
                <a:spcPts val="400"/>
              </a:spcBef>
              <a:spcAft>
                <a:spcPts val="0"/>
              </a:spcAft>
              <a:buClr>
                <a:srgbClr val="003366"/>
              </a:buClr>
              <a:buSzPts val="1800"/>
              <a:buFont typeface="Merriweather Sans"/>
              <a:buChar char="–"/>
              <a:defRPr sz="2400" b="0" i="0" u="none" strike="noStrike" cap="none">
                <a:solidFill>
                  <a:srgbClr val="003366"/>
                </a:solidFill>
                <a:latin typeface="Arial"/>
                <a:ea typeface="Arial"/>
                <a:cs typeface="Arial"/>
                <a:sym typeface="Arial"/>
              </a:defRPr>
            </a:lvl3pPr>
            <a:lvl4pPr marL="1828800" marR="0" lvl="3" indent="-342900" algn="l" rtl="0">
              <a:lnSpc>
                <a:spcPct val="100000"/>
              </a:lnSpc>
              <a:spcBef>
                <a:spcPts val="480"/>
              </a:spcBef>
              <a:spcAft>
                <a:spcPts val="0"/>
              </a:spcAft>
              <a:buClr>
                <a:srgbClr val="003366"/>
              </a:buClr>
              <a:buSzPts val="1800"/>
              <a:buFont typeface="Merriweather Sans"/>
              <a:buChar char="–"/>
              <a:defRPr sz="2400" b="0" i="0" u="none" strike="noStrike" cap="none">
                <a:solidFill>
                  <a:srgbClr val="003366"/>
                </a:solidFill>
                <a:latin typeface="Arial"/>
                <a:ea typeface="Arial"/>
                <a:cs typeface="Arial"/>
                <a:sym typeface="Arial"/>
              </a:defRPr>
            </a:lvl4pPr>
            <a:lvl5pPr marL="2286000" marR="0" lvl="4" indent="-381000" algn="l" rtl="0">
              <a:lnSpc>
                <a:spcPct val="100000"/>
              </a:lnSpc>
              <a:spcBef>
                <a:spcPts val="480"/>
              </a:spcBef>
              <a:spcAft>
                <a:spcPts val="0"/>
              </a:spcAft>
              <a:buClr>
                <a:srgbClr val="003366"/>
              </a:buClr>
              <a:buSzPts val="2400"/>
              <a:buFont typeface="Arial"/>
              <a:buChar char="»"/>
              <a:defRPr sz="2400" b="0" i="0" u="none" strike="noStrike" cap="none">
                <a:solidFill>
                  <a:srgbClr val="003366"/>
                </a:solidFill>
                <a:latin typeface="Arial"/>
                <a:ea typeface="Arial"/>
                <a:cs typeface="Arial"/>
                <a:sym typeface="Arial"/>
              </a:defRPr>
            </a:lvl5pPr>
            <a:lvl6pPr marL="2743200" marR="0" lvl="5"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6pPr>
            <a:lvl7pPr marL="3200400" marR="0" lvl="6"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7pPr>
            <a:lvl8pPr marL="3657600" marR="0" lvl="7"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8pPr>
            <a:lvl9pPr marL="4114800" marR="0" lvl="8"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9pPr>
          </a:lstStyle>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Goal</a:t>
            </a:r>
            <a:r>
              <a:rPr lang="en-US" altLang="fr-CA" sz="2000" dirty="0">
                <a:solidFill>
                  <a:schemeClr val="tx1"/>
                </a:solidFill>
                <a:latin typeface="+mn-lt"/>
                <a:ea typeface="MS PGothic" panose="020B0600070205080204" pitchFamily="102" charset="-128"/>
                <a:cs typeface="MS PGothic" panose="020B0600070205080204" pitchFamily="102" charset="-128"/>
              </a:rPr>
              <a:t>: Sort papers into NSR topic area (e.g., ATOMIC MASSES, NUCLEAR REACTIONS, NUCLEAR STRUCTURE, etc.) using full text as input</a:t>
            </a:r>
          </a:p>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Method</a:t>
            </a:r>
            <a:r>
              <a:rPr lang="en-US" altLang="fr-CA" sz="2000" dirty="0">
                <a:solidFill>
                  <a:schemeClr val="tx1"/>
                </a:solidFill>
                <a:latin typeface="+mn-lt"/>
                <a:ea typeface="MS PGothic" panose="020B0600070205080204" pitchFamily="102" charset="-128"/>
                <a:cs typeface="MS PGothic" panose="020B0600070205080204" pitchFamily="102" charset="-128"/>
              </a:rPr>
              <a:t>: Latent Semantic Analysis (LSA) + Support Vector Machine (SVM) classification; Model maps each document from word frequency space to smaller LSA topic space </a:t>
            </a:r>
          </a:p>
          <a:p>
            <a:endParaRPr lang="en-US" dirty="0">
              <a:latin typeface="+mn-lt"/>
              <a:ea typeface="MS PGothic" panose="020B0600070205080204" pitchFamily="102" charset="-128"/>
              <a:cs typeface="MS PGothic" panose="020B0600070205080204" pitchFamily="102" charset="-128"/>
            </a:endParaRPr>
          </a:p>
        </p:txBody>
      </p:sp>
    </p:spTree>
    <p:extLst>
      <p:ext uri="{BB962C8B-B14F-4D97-AF65-F5344CB8AC3E}">
        <p14:creationId xmlns:p14="http://schemas.microsoft.com/office/powerpoint/2010/main" val="221305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6" grpId="0" animBg="1"/>
      <p:bldP spid="19" grpId="0"/>
      <p:bldP spid="20" grpId="0"/>
      <p:bldP spid="26" grpId="0"/>
      <p:bldP spid="27" grpId="0"/>
      <p:bldP spid="28" grpId="0"/>
      <p:bldP spid="29" grpId="0"/>
      <p:bldP spid="30" grpId="0"/>
      <p:bldP spid="31" grpId="0"/>
      <p:bldP spid="3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6A9B8C1-4AF7-1A47-95EE-0F371594D49C}"/>
              </a:ext>
            </a:extLst>
          </p:cNvPr>
          <p:cNvSpPr>
            <a:spLocks noGrp="1"/>
          </p:cNvSpPr>
          <p:nvPr>
            <p:ph type="title"/>
          </p:nvPr>
        </p:nvSpPr>
        <p:spPr/>
        <p:txBody>
          <a:bodyPr/>
          <a:lstStyle/>
          <a:p>
            <a:r>
              <a:rPr lang="en-US" dirty="0"/>
              <a:t>Classifier for NSR Topics: Good performance across 6 NSR Topic Areas</a:t>
            </a:r>
          </a:p>
        </p:txBody>
      </p:sp>
      <p:sp>
        <p:nvSpPr>
          <p:cNvPr id="5" name="Footer Placeholder 4">
            <a:extLst>
              <a:ext uri="{FF2B5EF4-FFF2-40B4-BE49-F238E27FC236}">
                <a16:creationId xmlns:a16="http://schemas.microsoft.com/office/drawing/2014/main" id="{DC0438A7-93CA-AC4A-BF3D-BAC940A5D4D9}"/>
              </a:ext>
            </a:extLst>
          </p:cNvPr>
          <p:cNvSpPr>
            <a:spLocks noGrp="1"/>
          </p:cNvSpPr>
          <p:nvPr>
            <p:ph type="ftr" sz="quarter" idx="11"/>
          </p:nvPr>
        </p:nvSpPr>
        <p:spPr>
          <a:xfrm>
            <a:off x="576072" y="6356350"/>
            <a:ext cx="9106596"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baseline="0">
                <a:solidFill>
                  <a:schemeClr val="tx1">
                    <a:tint val="75000"/>
                  </a:schemeClr>
                </a:solidFill>
                <a:latin typeface="Arial" panose="020B06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Presentation Title | BERKELEY LAB</a:t>
            </a:r>
            <a:endParaRPr lang="en-US" dirty="0"/>
          </a:p>
        </p:txBody>
      </p:sp>
      <p:sp>
        <p:nvSpPr>
          <p:cNvPr id="6" name="Slide Number Placeholder 5">
            <a:extLst>
              <a:ext uri="{FF2B5EF4-FFF2-40B4-BE49-F238E27FC236}">
                <a16:creationId xmlns:a16="http://schemas.microsoft.com/office/drawing/2014/main" id="{35450466-969C-6B4A-80D5-00353AA0E98E}"/>
              </a:ext>
            </a:extLst>
          </p:cNvPr>
          <p:cNvSpPr>
            <a:spLocks noGrp="1"/>
          </p:cNvSpPr>
          <p:nvPr>
            <p:ph type="sldNum" sz="quarter" idx="12"/>
          </p:nvPr>
        </p:nvSpPr>
        <p:spPr>
          <a:xfrm>
            <a:off x="10851411" y="6356349"/>
            <a:ext cx="70886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baseline="0">
                <a:solidFill>
                  <a:schemeClr val="tx1">
                    <a:tint val="75000"/>
                  </a:schemeClr>
                </a:solidFill>
                <a:latin typeface="Arial" panose="020B06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EF2EA88-E9D4-0C4F-A5DF-5FE49FAF8E2F}" type="slidenum">
              <a:rPr lang="en-US" smtClean="0"/>
              <a:pPr/>
              <a:t>5</a:t>
            </a:fld>
            <a:endParaRPr lang="en-US" dirty="0"/>
          </a:p>
        </p:txBody>
      </p:sp>
      <p:pic>
        <p:nvPicPr>
          <p:cNvPr id="22" name="Picture 21">
            <a:extLst>
              <a:ext uri="{FF2B5EF4-FFF2-40B4-BE49-F238E27FC236}">
                <a16:creationId xmlns:a16="http://schemas.microsoft.com/office/drawing/2014/main" id="{2AD49E7F-9AB2-A343-942F-F669DC34333A}"/>
              </a:ext>
            </a:extLst>
          </p:cNvPr>
          <p:cNvPicPr>
            <a:picLocks noChangeAspect="1"/>
          </p:cNvPicPr>
          <p:nvPr/>
        </p:nvPicPr>
        <p:blipFill>
          <a:blip r:embed="rId3"/>
          <a:srcRect/>
          <a:stretch/>
        </p:blipFill>
        <p:spPr>
          <a:xfrm>
            <a:off x="1212230" y="2758186"/>
            <a:ext cx="6026244" cy="3313956"/>
          </a:xfrm>
          <a:prstGeom prst="rect">
            <a:avLst/>
          </a:prstGeom>
        </p:spPr>
      </p:pic>
      <p:sp>
        <p:nvSpPr>
          <p:cNvPr id="8" name="Rectangle 7">
            <a:extLst>
              <a:ext uri="{FF2B5EF4-FFF2-40B4-BE49-F238E27FC236}">
                <a16:creationId xmlns:a16="http://schemas.microsoft.com/office/drawing/2014/main" id="{70F22A05-C88E-A012-D479-91014CE25798}"/>
              </a:ext>
            </a:extLst>
          </p:cNvPr>
          <p:cNvSpPr/>
          <p:nvPr/>
        </p:nvSpPr>
        <p:spPr>
          <a:xfrm>
            <a:off x="9229070" y="1390581"/>
            <a:ext cx="2609088" cy="230988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rPr>
              <a:t>NSR Topics</a:t>
            </a:r>
          </a:p>
          <a:p>
            <a:pPr marL="342900" indent="-342900">
              <a:buFont typeface="+mj-lt"/>
              <a:buAutoNum type="arabicPeriod"/>
            </a:pPr>
            <a:r>
              <a:rPr lang="en-US" sz="1800" dirty="0">
                <a:solidFill>
                  <a:schemeClr val="tx1"/>
                </a:solidFill>
              </a:rPr>
              <a:t>Atomic Masses</a:t>
            </a:r>
          </a:p>
          <a:p>
            <a:pPr marL="342900" indent="-342900">
              <a:buFont typeface="+mj-lt"/>
              <a:buAutoNum type="arabicPeriod"/>
            </a:pPr>
            <a:r>
              <a:rPr lang="en-US" sz="1800" dirty="0">
                <a:solidFill>
                  <a:schemeClr val="tx1"/>
                </a:solidFill>
              </a:rPr>
              <a:t>Atomic Physics</a:t>
            </a:r>
          </a:p>
          <a:p>
            <a:pPr marL="342900" indent="-342900">
              <a:buFont typeface="+mj-lt"/>
              <a:buAutoNum type="arabicPeriod"/>
            </a:pPr>
            <a:r>
              <a:rPr lang="en-US" sz="1800" dirty="0">
                <a:solidFill>
                  <a:schemeClr val="tx1"/>
                </a:solidFill>
              </a:rPr>
              <a:t>Nuclear Moments</a:t>
            </a:r>
          </a:p>
          <a:p>
            <a:pPr marL="342900" indent="-342900">
              <a:buFont typeface="+mj-lt"/>
              <a:buAutoNum type="arabicPeriod" startAt="4"/>
            </a:pPr>
            <a:r>
              <a:rPr lang="en-US" sz="1800" dirty="0">
                <a:solidFill>
                  <a:schemeClr val="tx1"/>
                </a:solidFill>
              </a:rPr>
              <a:t>Nuclear Reactions</a:t>
            </a:r>
          </a:p>
          <a:p>
            <a:pPr marL="342900" indent="-342900">
              <a:buFont typeface="+mj-lt"/>
              <a:buAutoNum type="arabicPeriod" startAt="4"/>
            </a:pPr>
            <a:r>
              <a:rPr lang="en-US" sz="1800" dirty="0">
                <a:solidFill>
                  <a:schemeClr val="tx1"/>
                </a:solidFill>
              </a:rPr>
              <a:t>Nuclear Structure</a:t>
            </a:r>
          </a:p>
          <a:p>
            <a:pPr marL="342900" indent="-342900">
              <a:buFont typeface="+mj-lt"/>
              <a:buAutoNum type="arabicPeriod" startAt="4"/>
            </a:pPr>
            <a:r>
              <a:rPr lang="en-US" sz="1800" dirty="0">
                <a:solidFill>
                  <a:schemeClr val="tx1"/>
                </a:solidFill>
              </a:rPr>
              <a:t>Radioactivity</a:t>
            </a:r>
          </a:p>
          <a:p>
            <a:pPr marL="342900" indent="-342900">
              <a:buFont typeface="+mj-lt"/>
              <a:buAutoNum type="arabicPeriod" startAt="4"/>
            </a:pPr>
            <a:r>
              <a:rPr lang="en-US" sz="1800" dirty="0">
                <a:solidFill>
                  <a:schemeClr val="tx1"/>
                </a:solidFill>
              </a:rPr>
              <a:t>Compilation</a:t>
            </a:r>
          </a:p>
        </p:txBody>
      </p:sp>
      <p:sp>
        <p:nvSpPr>
          <p:cNvPr id="2" name="Text Box 1">
            <a:extLst>
              <a:ext uri="{FF2B5EF4-FFF2-40B4-BE49-F238E27FC236}">
                <a16:creationId xmlns:a16="http://schemas.microsoft.com/office/drawing/2014/main" id="{A7ADDF1D-8EA1-0ADE-8783-891A70A6B53E}"/>
              </a:ext>
            </a:extLst>
          </p:cNvPr>
          <p:cNvSpPr txBox="1"/>
          <p:nvPr/>
        </p:nvSpPr>
        <p:spPr>
          <a:xfrm>
            <a:off x="8134211" y="3904120"/>
            <a:ext cx="2609088" cy="1323439"/>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en-US" altLang="fr-CA" sz="2000" dirty="0">
                <a:latin typeface="+mn-lt"/>
                <a:sym typeface="+mn-ea"/>
              </a:rPr>
              <a:t>Average accuracy of 75% across 5-fold segmentation and cross validation</a:t>
            </a:r>
            <a:endParaRPr lang="en-US" sz="2000" dirty="0">
              <a:latin typeface="+mn-lt"/>
            </a:endParaRPr>
          </a:p>
        </p:txBody>
      </p:sp>
      <p:sp>
        <p:nvSpPr>
          <p:cNvPr id="3" name="Content Placeholder 2">
            <a:extLst>
              <a:ext uri="{FF2B5EF4-FFF2-40B4-BE49-F238E27FC236}">
                <a16:creationId xmlns:a16="http://schemas.microsoft.com/office/drawing/2014/main" id="{0BFF9023-C2DC-0DE3-91A5-7A92C3387FFB}"/>
              </a:ext>
            </a:extLst>
          </p:cNvPr>
          <p:cNvSpPr txBox="1">
            <a:spLocks/>
          </p:cNvSpPr>
          <p:nvPr/>
        </p:nvSpPr>
        <p:spPr>
          <a:xfrm>
            <a:off x="111212" y="1117586"/>
            <a:ext cx="8260353" cy="128057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900"/>
              </a:spcBef>
              <a:spcAft>
                <a:spcPts val="0"/>
              </a:spcAft>
              <a:buClr>
                <a:srgbClr val="000000"/>
              </a:buClr>
              <a:buSzPts val="1400"/>
              <a:buFont typeface="Arial"/>
              <a:buNone/>
              <a:defRPr sz="2400" b="0" i="0" u="none" strike="noStrike" cap="none">
                <a:solidFill>
                  <a:srgbClr val="003366"/>
                </a:solidFill>
                <a:latin typeface="Arial"/>
                <a:ea typeface="Arial"/>
                <a:cs typeface="Arial"/>
                <a:sym typeface="Arial"/>
              </a:defRPr>
            </a:lvl1pPr>
            <a:lvl2pPr marL="914400" marR="0" lvl="1" indent="-358140" algn="l" rtl="0">
              <a:lnSpc>
                <a:spcPct val="100000"/>
              </a:lnSpc>
              <a:spcBef>
                <a:spcPts val="500"/>
              </a:spcBef>
              <a:spcAft>
                <a:spcPts val="0"/>
              </a:spcAft>
              <a:buClr>
                <a:srgbClr val="003366"/>
              </a:buClr>
              <a:buSzPts val="2040"/>
              <a:buFont typeface="Arial"/>
              <a:buChar char="–"/>
              <a:defRPr sz="2400" b="0" i="0" u="none" strike="noStrike" cap="none">
                <a:solidFill>
                  <a:srgbClr val="003366"/>
                </a:solidFill>
                <a:latin typeface="Arial"/>
                <a:ea typeface="Arial"/>
                <a:cs typeface="Arial"/>
                <a:sym typeface="Arial"/>
              </a:defRPr>
            </a:lvl2pPr>
            <a:lvl3pPr marL="1371600" marR="0" lvl="2" indent="-342900" algn="l" rtl="0">
              <a:lnSpc>
                <a:spcPct val="100000"/>
              </a:lnSpc>
              <a:spcBef>
                <a:spcPts val="400"/>
              </a:spcBef>
              <a:spcAft>
                <a:spcPts val="0"/>
              </a:spcAft>
              <a:buClr>
                <a:srgbClr val="003366"/>
              </a:buClr>
              <a:buSzPts val="1800"/>
              <a:buFont typeface="Merriweather Sans"/>
              <a:buChar char="–"/>
              <a:defRPr sz="2400" b="0" i="0" u="none" strike="noStrike" cap="none">
                <a:solidFill>
                  <a:srgbClr val="003366"/>
                </a:solidFill>
                <a:latin typeface="Arial"/>
                <a:ea typeface="Arial"/>
                <a:cs typeface="Arial"/>
                <a:sym typeface="Arial"/>
              </a:defRPr>
            </a:lvl3pPr>
            <a:lvl4pPr marL="1828800" marR="0" lvl="3" indent="-342900" algn="l" rtl="0">
              <a:lnSpc>
                <a:spcPct val="100000"/>
              </a:lnSpc>
              <a:spcBef>
                <a:spcPts val="480"/>
              </a:spcBef>
              <a:spcAft>
                <a:spcPts val="0"/>
              </a:spcAft>
              <a:buClr>
                <a:srgbClr val="003366"/>
              </a:buClr>
              <a:buSzPts val="1800"/>
              <a:buFont typeface="Merriweather Sans"/>
              <a:buChar char="–"/>
              <a:defRPr sz="2400" b="0" i="0" u="none" strike="noStrike" cap="none">
                <a:solidFill>
                  <a:srgbClr val="003366"/>
                </a:solidFill>
                <a:latin typeface="Arial"/>
                <a:ea typeface="Arial"/>
                <a:cs typeface="Arial"/>
                <a:sym typeface="Arial"/>
              </a:defRPr>
            </a:lvl4pPr>
            <a:lvl5pPr marL="2286000" marR="0" lvl="4" indent="-381000" algn="l" rtl="0">
              <a:lnSpc>
                <a:spcPct val="100000"/>
              </a:lnSpc>
              <a:spcBef>
                <a:spcPts val="480"/>
              </a:spcBef>
              <a:spcAft>
                <a:spcPts val="0"/>
              </a:spcAft>
              <a:buClr>
                <a:srgbClr val="003366"/>
              </a:buClr>
              <a:buSzPts val="2400"/>
              <a:buFont typeface="Arial"/>
              <a:buChar char="»"/>
              <a:defRPr sz="2400" b="0" i="0" u="none" strike="noStrike" cap="none">
                <a:solidFill>
                  <a:srgbClr val="003366"/>
                </a:solidFill>
                <a:latin typeface="Arial"/>
                <a:ea typeface="Arial"/>
                <a:cs typeface="Arial"/>
                <a:sym typeface="Arial"/>
              </a:defRPr>
            </a:lvl5pPr>
            <a:lvl6pPr marL="2743200" marR="0" lvl="5"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6pPr>
            <a:lvl7pPr marL="3200400" marR="0" lvl="6"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7pPr>
            <a:lvl8pPr marL="3657600" marR="0" lvl="7"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8pPr>
            <a:lvl9pPr marL="4114800" marR="0" lvl="8" indent="-355600" algn="l" rtl="0">
              <a:lnSpc>
                <a:spcPct val="100000"/>
              </a:lnSpc>
              <a:spcBef>
                <a:spcPts val="400"/>
              </a:spcBef>
              <a:spcAft>
                <a:spcPts val="0"/>
              </a:spcAft>
              <a:buClr>
                <a:srgbClr val="2C5993"/>
              </a:buClr>
              <a:buSzPts val="2000"/>
              <a:buFont typeface="Arial"/>
              <a:buChar char="»"/>
              <a:defRPr sz="2000" b="0" i="0" u="none" strike="noStrike" cap="none">
                <a:solidFill>
                  <a:srgbClr val="2C5993"/>
                </a:solidFill>
                <a:latin typeface="Arial"/>
                <a:ea typeface="Arial"/>
                <a:cs typeface="Arial"/>
                <a:sym typeface="Arial"/>
              </a:defRPr>
            </a:lvl9pPr>
          </a:lstStyle>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Data</a:t>
            </a:r>
            <a:r>
              <a:rPr lang="en-US" altLang="fr-CA" sz="2000" dirty="0">
                <a:solidFill>
                  <a:schemeClr val="tx1"/>
                </a:solidFill>
                <a:latin typeface="+mn-lt"/>
                <a:ea typeface="MS PGothic" panose="020B0600070205080204" pitchFamily="102" charset="-128"/>
                <a:cs typeface="MS PGothic" panose="020B0600070205080204" pitchFamily="102" charset="-128"/>
              </a:rPr>
              <a:t>: Topic area from NSR entries; </a:t>
            </a:r>
            <a:r>
              <a:rPr lang="en-US" altLang="fr-CA" sz="2000" dirty="0" err="1">
                <a:solidFill>
                  <a:schemeClr val="tx1"/>
                </a:solidFill>
                <a:latin typeface="+mn-lt"/>
                <a:ea typeface="MS PGothic" panose="020B0600070205080204" pitchFamily="102" charset="-128"/>
                <a:cs typeface="MS PGothic" panose="020B0600070205080204" pitchFamily="102" charset="-128"/>
              </a:rPr>
              <a:t>arXiv</a:t>
            </a:r>
            <a:r>
              <a:rPr lang="en-US" altLang="fr-CA" sz="2000" dirty="0">
                <a:solidFill>
                  <a:schemeClr val="tx1"/>
                </a:solidFill>
                <a:latin typeface="+mn-lt"/>
                <a:ea typeface="MS PGothic" panose="020B0600070205080204" pitchFamily="102" charset="-128"/>
                <a:cs typeface="MS PGothic" panose="020B0600070205080204" pitchFamily="102" charset="-128"/>
              </a:rPr>
              <a:t> paper text and category</a:t>
            </a:r>
          </a:p>
          <a:p>
            <a:pPr marL="1028700" lvl="1" indent="-342900">
              <a:buSzPct val="100000"/>
              <a:buFont typeface="Arial" panose="020B0604020202020204" pitchFamily="34" charset="0"/>
              <a:buChar char="•"/>
            </a:pPr>
            <a:r>
              <a:rPr lang="en-US" altLang="fr-CA" sz="2000" dirty="0">
                <a:solidFill>
                  <a:schemeClr val="tx1"/>
                </a:solidFill>
                <a:latin typeface="+mn-lt"/>
                <a:ea typeface="MS PGothic" panose="020B0600070205080204" pitchFamily="102" charset="-128"/>
                <a:cs typeface="MS PGothic" panose="020B0600070205080204" pitchFamily="102" charset="-128"/>
              </a:rPr>
              <a:t>240 papers total</a:t>
            </a:r>
          </a:p>
          <a:p>
            <a:pPr marL="1028700" lvl="1" indent="-342900">
              <a:buSzPct val="100000"/>
              <a:buFont typeface="Arial" panose="020B0604020202020204" pitchFamily="34" charset="0"/>
              <a:buChar char="•"/>
            </a:pPr>
            <a:r>
              <a:rPr lang="en-US" altLang="fr-CA" sz="2000" dirty="0">
                <a:solidFill>
                  <a:schemeClr val="tx1"/>
                </a:solidFill>
                <a:latin typeface="+mn-lt"/>
                <a:ea typeface="MS PGothic" panose="020B0600070205080204" pitchFamily="102" charset="-128"/>
                <a:cs typeface="MS PGothic" panose="020B0600070205080204" pitchFamily="102" charset="-128"/>
              </a:rPr>
              <a:t>40 papers per NSR subject area (excluding compilation)</a:t>
            </a:r>
          </a:p>
          <a:p>
            <a:endParaRPr lang="en-US" dirty="0">
              <a:latin typeface="+mn-lt"/>
              <a:ea typeface="MS PGothic" panose="020B0600070205080204" pitchFamily="102" charset="-128"/>
              <a:cs typeface="MS PGothic" panose="020B0600070205080204" pitchFamily="102" charset="-128"/>
            </a:endParaRPr>
          </a:p>
        </p:txBody>
      </p:sp>
      <p:grpSp>
        <p:nvGrpSpPr>
          <p:cNvPr id="13" name="Group 12">
            <a:extLst>
              <a:ext uri="{FF2B5EF4-FFF2-40B4-BE49-F238E27FC236}">
                <a16:creationId xmlns:a16="http://schemas.microsoft.com/office/drawing/2014/main" id="{CF84AAFC-B305-3478-0123-DD63D27EF565}"/>
              </a:ext>
            </a:extLst>
          </p:cNvPr>
          <p:cNvGrpSpPr/>
          <p:nvPr/>
        </p:nvGrpSpPr>
        <p:grpSpPr>
          <a:xfrm>
            <a:off x="3457576" y="5740414"/>
            <a:ext cx="5771494" cy="643109"/>
            <a:chOff x="3457576" y="5740414"/>
            <a:chExt cx="5771494" cy="643109"/>
          </a:xfrm>
        </p:grpSpPr>
        <p:sp>
          <p:nvSpPr>
            <p:cNvPr id="4" name="TextBox 3">
              <a:extLst>
                <a:ext uri="{FF2B5EF4-FFF2-40B4-BE49-F238E27FC236}">
                  <a16:creationId xmlns:a16="http://schemas.microsoft.com/office/drawing/2014/main" id="{6C040D9F-74D0-909C-0CBC-6CF3A30147A8}"/>
                </a:ext>
              </a:extLst>
            </p:cNvPr>
            <p:cNvSpPr txBox="1"/>
            <p:nvPr/>
          </p:nvSpPr>
          <p:spPr>
            <a:xfrm>
              <a:off x="5097811" y="6044969"/>
              <a:ext cx="4131259" cy="338554"/>
            </a:xfrm>
            <a:prstGeom prst="rect">
              <a:avLst/>
            </a:prstGeom>
            <a:noFill/>
          </p:spPr>
          <p:txBody>
            <a:bodyPr wrap="none" rtlCol="0">
              <a:spAutoFit/>
            </a:bodyPr>
            <a:lstStyle/>
            <a:p>
              <a:r>
                <a:rPr lang="en-US" sz="1600" i="1" dirty="0">
                  <a:solidFill>
                    <a:srgbClr val="FF0000"/>
                  </a:solidFill>
                </a:rPr>
                <a:t>Not NSR Topic (derived from many papers)</a:t>
              </a:r>
            </a:p>
          </p:txBody>
        </p:sp>
        <p:sp>
          <p:nvSpPr>
            <p:cNvPr id="9" name="Oval 8">
              <a:extLst>
                <a:ext uri="{FF2B5EF4-FFF2-40B4-BE49-F238E27FC236}">
                  <a16:creationId xmlns:a16="http://schemas.microsoft.com/office/drawing/2014/main" id="{55574E67-0D9D-AC19-B25A-DC6DD73F597E}"/>
                </a:ext>
              </a:extLst>
            </p:cNvPr>
            <p:cNvSpPr/>
            <p:nvPr/>
          </p:nvSpPr>
          <p:spPr>
            <a:xfrm>
              <a:off x="3457576" y="5740414"/>
              <a:ext cx="914400" cy="3651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Curved Connector 10">
              <a:extLst>
                <a:ext uri="{FF2B5EF4-FFF2-40B4-BE49-F238E27FC236}">
                  <a16:creationId xmlns:a16="http://schemas.microsoft.com/office/drawing/2014/main" id="{7F5F731F-FF54-5F30-65A9-90F2F7598D20}"/>
                </a:ext>
              </a:extLst>
            </p:cNvPr>
            <p:cNvCxnSpPr>
              <a:stCxn id="4" idx="1"/>
              <a:endCxn id="9" idx="4"/>
            </p:cNvCxnSpPr>
            <p:nvPr/>
          </p:nvCxnSpPr>
          <p:spPr>
            <a:xfrm rot="10800000">
              <a:off x="3914777" y="6105538"/>
              <a:ext cx="1183035" cy="108708"/>
            </a:xfrm>
            <a:prstGeom prst="curvedConnector2">
              <a:avLst/>
            </a:prstGeom>
            <a:ln w="412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2739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A78F90-473B-45D7-8768-A068FEFFE52C}"/>
              </a:ext>
            </a:extLst>
          </p:cNvPr>
          <p:cNvSpPr>
            <a:spLocks noGrp="1"/>
          </p:cNvSpPr>
          <p:nvPr>
            <p:ph type="title"/>
          </p:nvPr>
        </p:nvSpPr>
        <p:spPr>
          <a:xfrm>
            <a:off x="0" y="-12441"/>
            <a:ext cx="12192000" cy="1051313"/>
          </a:xfrm>
        </p:spPr>
        <p:txBody>
          <a:bodyPr/>
          <a:lstStyle/>
          <a:p>
            <a:r>
              <a:rPr lang="en-US" dirty="0"/>
              <a:t>Some example of misclassification</a:t>
            </a:r>
            <a:br>
              <a:rPr lang="en-US" dirty="0"/>
            </a:br>
            <a:r>
              <a:rPr lang="en-US" dirty="0"/>
              <a:t>“The Topic is in the eye of the beholder (NSR compiler)” – B. Goldblum</a:t>
            </a:r>
          </a:p>
        </p:txBody>
      </p:sp>
      <p:sp>
        <p:nvSpPr>
          <p:cNvPr id="6" name="Text Placeholder 5">
            <a:extLst>
              <a:ext uri="{FF2B5EF4-FFF2-40B4-BE49-F238E27FC236}">
                <a16:creationId xmlns:a16="http://schemas.microsoft.com/office/drawing/2014/main" id="{FAAEEA15-653C-D070-734B-A3608CE5FC80}"/>
              </a:ext>
            </a:extLst>
          </p:cNvPr>
          <p:cNvSpPr>
            <a:spLocks noGrp="1"/>
          </p:cNvSpPr>
          <p:nvPr>
            <p:ph type="body" idx="1"/>
          </p:nvPr>
        </p:nvSpPr>
        <p:spPr>
          <a:xfrm>
            <a:off x="415600" y="1038873"/>
            <a:ext cx="11360800" cy="4602900"/>
          </a:xfrm>
        </p:spPr>
        <p:txBody>
          <a:bodyPr/>
          <a:lstStyle/>
          <a:p>
            <a:pPr marL="114300" indent="0">
              <a:buNone/>
            </a:pPr>
            <a:r>
              <a:rPr lang="en-US" sz="1800" b="1" i="0" dirty="0">
                <a:solidFill>
                  <a:schemeClr val="tx1"/>
                </a:solidFill>
                <a:effectLst/>
                <a:latin typeface="-apple-system"/>
              </a:rPr>
              <a:t>Calculations of Gamow-Teller Transition Strengths in some </a:t>
            </a:r>
            <a:r>
              <a:rPr lang="en-US" sz="1800" b="1" i="0" dirty="0" err="1">
                <a:solidFill>
                  <a:schemeClr val="tx1"/>
                </a:solidFill>
                <a:effectLst/>
                <a:latin typeface="-apple-system"/>
              </a:rPr>
              <a:t>fp</a:t>
            </a:r>
            <a:r>
              <a:rPr lang="en-US" sz="1800" b="1" i="0" dirty="0">
                <a:solidFill>
                  <a:schemeClr val="tx1"/>
                </a:solidFill>
                <a:effectLst/>
                <a:latin typeface="-apple-system"/>
              </a:rPr>
              <a:t>-Shell Nuclei using Shell Model: </a:t>
            </a:r>
            <a:r>
              <a:rPr lang="en-US" sz="1800" b="0" i="0" dirty="0">
                <a:solidFill>
                  <a:schemeClr val="tx1"/>
                </a:solidFill>
                <a:effectLst/>
                <a:latin typeface="-apple-system"/>
              </a:rPr>
              <a:t>DOI: </a:t>
            </a:r>
            <a:r>
              <a:rPr lang="en-US" sz="1800" b="0" i="1" dirty="0">
                <a:solidFill>
                  <a:schemeClr val="tx1"/>
                </a:solidFill>
                <a:effectLst/>
                <a:latin typeface="-apple-system"/>
              </a:rPr>
              <a:t>10.1139/cjp-2019-0693</a:t>
            </a:r>
          </a:p>
          <a:p>
            <a:pPr marL="114300" indent="0">
              <a:buNone/>
            </a:pPr>
            <a:r>
              <a:rPr lang="en-US" sz="1800" b="0" i="0" dirty="0">
                <a:solidFill>
                  <a:schemeClr val="tx1"/>
                </a:solidFill>
                <a:effectLst/>
                <a:latin typeface="-apple-system"/>
              </a:rPr>
              <a:t>	</a:t>
            </a:r>
          </a:p>
          <a:p>
            <a:pPr marL="114300" indent="0">
              <a:buNone/>
            </a:pPr>
            <a:r>
              <a:rPr lang="en-US" sz="1800" dirty="0">
                <a:solidFill>
                  <a:schemeClr val="tx1"/>
                </a:solidFill>
                <a:latin typeface="-apple-system"/>
              </a:rPr>
              <a:t>	</a:t>
            </a:r>
            <a:r>
              <a:rPr lang="en-US" sz="1800" b="0" i="0" dirty="0">
                <a:solidFill>
                  <a:schemeClr val="tx1"/>
                </a:solidFill>
                <a:effectLst/>
                <a:latin typeface="-apple-system"/>
              </a:rPr>
              <a:t>NSR Topic: Radioactivity</a:t>
            </a:r>
            <a:br>
              <a:rPr lang="en-US" sz="1800" dirty="0">
                <a:solidFill>
                  <a:schemeClr val="tx1"/>
                </a:solidFill>
              </a:rPr>
            </a:br>
            <a:r>
              <a:rPr lang="en-US" sz="1800" dirty="0">
                <a:solidFill>
                  <a:schemeClr val="tx1"/>
                </a:solidFill>
              </a:rPr>
              <a:t>	</a:t>
            </a:r>
            <a:r>
              <a:rPr lang="en-US" sz="1800" b="1" i="0" dirty="0">
                <a:solidFill>
                  <a:schemeClr val="tx1"/>
                </a:solidFill>
                <a:effectLst/>
                <a:latin typeface="-apple-system"/>
              </a:rPr>
              <a:t>Predicted </a:t>
            </a:r>
            <a:r>
              <a:rPr lang="en-US" sz="1800" b="0" i="0" dirty="0">
                <a:solidFill>
                  <a:schemeClr val="tx1"/>
                </a:solidFill>
                <a:effectLst/>
                <a:latin typeface="-apple-system"/>
              </a:rPr>
              <a:t>NSR Topic: Nuclear Structure</a:t>
            </a:r>
            <a:endParaRPr lang="en-US" sz="1800" i="1" dirty="0">
              <a:solidFill>
                <a:schemeClr val="tx1"/>
              </a:solidFill>
              <a:latin typeface="-apple-system"/>
            </a:endParaRPr>
          </a:p>
          <a:p>
            <a:pPr marL="114300" indent="0">
              <a:buNone/>
            </a:pPr>
            <a:endParaRPr lang="en-US" sz="1800" b="1" i="1" dirty="0">
              <a:solidFill>
                <a:schemeClr val="tx1"/>
              </a:solidFill>
              <a:effectLst/>
              <a:latin typeface="-apple-system"/>
            </a:endParaRPr>
          </a:p>
          <a:p>
            <a:pPr marL="114300" indent="0">
              <a:buNone/>
            </a:pPr>
            <a:r>
              <a:rPr lang="en-US" sz="1800" b="1" i="0" dirty="0">
                <a:solidFill>
                  <a:schemeClr val="tx1"/>
                </a:solidFill>
                <a:effectLst/>
                <a:latin typeface="-apple-system"/>
              </a:rPr>
              <a:t>Laser Spectroscopy of Neutron-Rich 207;208Hg Isotopes: Illuminating the Kink and Odd-Even Staggering in Charge Radii across the N = 126 Shell Closure</a:t>
            </a:r>
            <a:br>
              <a:rPr lang="en-US" sz="1800" b="1" i="0" dirty="0">
                <a:solidFill>
                  <a:schemeClr val="tx1"/>
                </a:solidFill>
                <a:effectLst/>
                <a:latin typeface="-apple-system"/>
              </a:rPr>
            </a:br>
            <a:r>
              <a:rPr lang="en-US" sz="1800" b="0" i="0" dirty="0">
                <a:solidFill>
                  <a:schemeClr val="tx1"/>
                </a:solidFill>
                <a:effectLst/>
                <a:latin typeface="-apple-system"/>
              </a:rPr>
              <a:t>DOI: </a:t>
            </a:r>
            <a:r>
              <a:rPr lang="en-US" sz="1800" b="0" i="1" dirty="0">
                <a:solidFill>
                  <a:schemeClr val="tx1"/>
                </a:solidFill>
                <a:effectLst/>
                <a:latin typeface="-apple-system"/>
              </a:rPr>
              <a:t>10.1103/PhysRevLett.126.032502</a:t>
            </a:r>
            <a:endParaRPr lang="en-US" sz="1800" b="0" i="0" dirty="0">
              <a:solidFill>
                <a:schemeClr val="tx1"/>
              </a:solidFill>
              <a:effectLst/>
              <a:latin typeface="-apple-system"/>
            </a:endParaRPr>
          </a:p>
          <a:p>
            <a:endParaRPr lang="en-US" sz="1800" dirty="0">
              <a:solidFill>
                <a:schemeClr val="tx1"/>
              </a:solidFill>
            </a:endParaRPr>
          </a:p>
          <a:p>
            <a:pPr marL="114300" indent="0">
              <a:buNone/>
            </a:pPr>
            <a:r>
              <a:rPr lang="en-US" sz="1800" b="0" i="0" dirty="0">
                <a:solidFill>
                  <a:schemeClr val="tx1"/>
                </a:solidFill>
                <a:effectLst/>
                <a:latin typeface="-apple-system"/>
              </a:rPr>
              <a:t>	NSR Topic: Nuclear Moments</a:t>
            </a:r>
            <a:br>
              <a:rPr lang="en-US" sz="1800" dirty="0">
                <a:solidFill>
                  <a:schemeClr val="tx1"/>
                </a:solidFill>
              </a:rPr>
            </a:br>
            <a:r>
              <a:rPr lang="en-US" sz="1800" dirty="0">
                <a:solidFill>
                  <a:schemeClr val="tx1"/>
                </a:solidFill>
              </a:rPr>
              <a:t>	</a:t>
            </a:r>
            <a:r>
              <a:rPr lang="en-US" sz="1800" b="1" i="0" dirty="0">
                <a:solidFill>
                  <a:schemeClr val="tx1"/>
                </a:solidFill>
                <a:effectLst/>
                <a:latin typeface="-apple-system"/>
              </a:rPr>
              <a:t>Predicted </a:t>
            </a:r>
            <a:r>
              <a:rPr lang="en-US" sz="1800" b="0" i="0" dirty="0">
                <a:solidFill>
                  <a:schemeClr val="tx1"/>
                </a:solidFill>
                <a:effectLst/>
                <a:latin typeface="-apple-system"/>
              </a:rPr>
              <a:t>NSR Topic: Nuclear Structure</a:t>
            </a:r>
          </a:p>
          <a:p>
            <a:endParaRPr lang="en-US" sz="1800" dirty="0">
              <a:solidFill>
                <a:schemeClr val="tx1"/>
              </a:solidFill>
              <a:latin typeface="-apple-system"/>
            </a:endParaRPr>
          </a:p>
          <a:p>
            <a:pPr marL="114300" indent="0">
              <a:buNone/>
            </a:pPr>
            <a:r>
              <a:rPr lang="en-US" sz="1800" b="1" i="0" dirty="0">
                <a:solidFill>
                  <a:schemeClr val="tx1"/>
                </a:solidFill>
                <a:effectLst/>
                <a:latin typeface="-apple-system"/>
              </a:rPr>
              <a:t>Possible quenching of static neutron pairing near the N = 98 deformed shell gap: Rotational structures in 160,161Gd</a:t>
            </a:r>
            <a:br>
              <a:rPr lang="en-US" sz="1800" dirty="0">
                <a:solidFill>
                  <a:schemeClr val="tx1"/>
                </a:solidFill>
              </a:rPr>
            </a:br>
            <a:r>
              <a:rPr lang="en-US" sz="1800" b="0" i="0" dirty="0">
                <a:solidFill>
                  <a:schemeClr val="tx1"/>
                </a:solidFill>
                <a:effectLst/>
                <a:latin typeface="-apple-system"/>
              </a:rPr>
              <a:t>DOI: 10.1103/PhysRevC.103.034322</a:t>
            </a:r>
          </a:p>
          <a:p>
            <a:pPr marL="114300" indent="0">
              <a:buNone/>
            </a:pPr>
            <a:endParaRPr lang="en-US" sz="1800" dirty="0">
              <a:solidFill>
                <a:schemeClr val="tx1"/>
              </a:solidFill>
              <a:latin typeface="-apple-system"/>
            </a:endParaRPr>
          </a:p>
          <a:p>
            <a:pPr marL="114300" indent="0">
              <a:buNone/>
            </a:pPr>
            <a:r>
              <a:rPr lang="en-US" sz="1800" dirty="0">
                <a:solidFill>
                  <a:schemeClr val="tx1"/>
                </a:solidFill>
                <a:latin typeface="-apple-system"/>
              </a:rPr>
              <a:t>	NSR Topic: Nuclear Reactions</a:t>
            </a:r>
          </a:p>
          <a:p>
            <a:pPr marL="114300" indent="0">
              <a:buNone/>
            </a:pPr>
            <a:r>
              <a:rPr lang="en-US" sz="1800" b="0" i="0" dirty="0">
                <a:solidFill>
                  <a:schemeClr val="tx1"/>
                </a:solidFill>
                <a:effectLst/>
                <a:latin typeface="-apple-system"/>
              </a:rPr>
              <a:t>	</a:t>
            </a:r>
            <a:r>
              <a:rPr lang="en-US" sz="1800" b="1" i="0" dirty="0">
                <a:solidFill>
                  <a:schemeClr val="tx1"/>
                </a:solidFill>
                <a:effectLst/>
                <a:latin typeface="-apple-system"/>
              </a:rPr>
              <a:t>Predicted: </a:t>
            </a:r>
            <a:r>
              <a:rPr lang="en-US" sz="1800" b="0" i="0" dirty="0">
                <a:solidFill>
                  <a:schemeClr val="tx1"/>
                </a:solidFill>
                <a:effectLst/>
                <a:latin typeface="-apple-system"/>
              </a:rPr>
              <a:t>Nuclear Structure</a:t>
            </a:r>
            <a:br>
              <a:rPr lang="en-US" sz="1800" dirty="0">
                <a:solidFill>
                  <a:schemeClr val="tx1"/>
                </a:solidFill>
              </a:rPr>
            </a:br>
            <a:endParaRPr lang="en-US" sz="1800" dirty="0">
              <a:solidFill>
                <a:schemeClr val="tx1"/>
              </a:solidFill>
            </a:endParaRPr>
          </a:p>
        </p:txBody>
      </p:sp>
      <p:sp>
        <p:nvSpPr>
          <p:cNvPr id="2" name="TextBox 1">
            <a:extLst>
              <a:ext uri="{FF2B5EF4-FFF2-40B4-BE49-F238E27FC236}">
                <a16:creationId xmlns:a16="http://schemas.microsoft.com/office/drawing/2014/main" id="{105C8C98-7B05-6C69-9852-D66459555876}"/>
              </a:ext>
            </a:extLst>
          </p:cNvPr>
          <p:cNvSpPr txBox="1"/>
          <p:nvPr/>
        </p:nvSpPr>
        <p:spPr>
          <a:xfrm>
            <a:off x="5008100" y="5082397"/>
            <a:ext cx="4105611" cy="769441"/>
          </a:xfrm>
          <a:prstGeom prst="rect">
            <a:avLst/>
          </a:prstGeom>
          <a:noFill/>
        </p:spPr>
        <p:txBody>
          <a:bodyPr wrap="none" rtlCol="0">
            <a:spAutoFit/>
          </a:bodyPr>
          <a:lstStyle/>
          <a:p>
            <a:r>
              <a:rPr lang="en-US" sz="4400" b="1" i="1" dirty="0">
                <a:solidFill>
                  <a:srgbClr val="FF0000"/>
                </a:solidFill>
              </a:rPr>
              <a:t>Except here ;-)</a:t>
            </a:r>
          </a:p>
        </p:txBody>
      </p:sp>
    </p:spTree>
    <p:extLst>
      <p:ext uri="{BB962C8B-B14F-4D97-AF65-F5344CB8AC3E}">
        <p14:creationId xmlns:p14="http://schemas.microsoft.com/office/powerpoint/2010/main" val="183112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r>
              <a:rPr lang="en-US" altLang="fr-CA" dirty="0">
                <a:sym typeface="+mn-ea"/>
              </a:rPr>
              <a:t>AI/ML Classifier for </a:t>
            </a:r>
            <a:r>
              <a:rPr lang="en-US" altLang="fr-CA" u="sng" dirty="0">
                <a:sym typeface="+mn-ea"/>
              </a:rPr>
              <a:t>NSR Subject Area</a:t>
            </a:r>
            <a:endParaRPr lang="en-US" altLang="fr-CA" u="sng" dirty="0">
              <a:latin typeface="Arial Narrow" panose="020B0606020202030204" pitchFamily="48" charset="0"/>
              <a:ea typeface="MS PGothic" panose="020B0600070205080204" pitchFamily="102" charset="-128"/>
              <a:cs typeface="MS PGothic" panose="020B0600070205080204" pitchFamily="102" charset="-128"/>
            </a:endParaRPr>
          </a:p>
        </p:txBody>
      </p:sp>
      <mc:AlternateContent xmlns:mc="http://schemas.openxmlformats.org/markup-compatibility/2006">
        <mc:Choice xmlns:a14="http://schemas.microsoft.com/office/drawing/2010/main" Requires="a14">
          <p:sp>
            <p:nvSpPr>
              <p:cNvPr id="9218" name="Content Placeholder 2"/>
              <p:cNvSpPr>
                <a:spLocks noGrp="1"/>
              </p:cNvSpPr>
              <p:nvPr>
                <p:ph idx="1"/>
              </p:nvPr>
            </p:nvSpPr>
            <p:spPr>
              <a:xfrm>
                <a:off x="457201" y="994410"/>
                <a:ext cx="11355858" cy="4751482"/>
              </a:xfrm>
            </p:spPr>
            <p:txBody>
              <a:bodyPr/>
              <a:lstStyle/>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Goal</a:t>
                </a:r>
                <a:r>
                  <a:rPr lang="en-US" altLang="fr-CA" sz="2000" dirty="0">
                    <a:solidFill>
                      <a:schemeClr val="tx1"/>
                    </a:solidFill>
                    <a:latin typeface="+mn-lt"/>
                    <a:ea typeface="MS PGothic" panose="020B0600070205080204" pitchFamily="102" charset="-128"/>
                    <a:cs typeface="MS PGothic" panose="020B0600070205080204" pitchFamily="102" charset="-128"/>
                  </a:rPr>
                  <a:t>: Sort papers into NSR subject areas (e.g., “A-DECAY”, “FISSION”, “G-SPECTRA”, ...) using paper title and abstract as input</a:t>
                </a:r>
              </a:p>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Method</a:t>
                </a:r>
                <a:r>
                  <a:rPr lang="en-US" altLang="fr-CA" sz="2000" dirty="0">
                    <a:solidFill>
                      <a:schemeClr val="tx1"/>
                    </a:solidFill>
                    <a:latin typeface="+mn-lt"/>
                    <a:ea typeface="MS PGothic" panose="020B0600070205080204" pitchFamily="102" charset="-128"/>
                    <a:cs typeface="MS PGothic" panose="020B0600070205080204" pitchFamily="102" charset="-128"/>
                  </a:rPr>
                  <a:t>: Bidirectional Encoder Representations from Transformers (BERT) core + multilabel classification head</a:t>
                </a:r>
              </a:p>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Data</a:t>
                </a:r>
                <a:r>
                  <a:rPr lang="en-US" altLang="fr-CA" sz="2000" dirty="0">
                    <a:solidFill>
                      <a:schemeClr val="tx1"/>
                    </a:solidFill>
                    <a:latin typeface="+mn-lt"/>
                    <a:ea typeface="MS PGothic" panose="020B0600070205080204" pitchFamily="102" charset="-128"/>
                    <a:cs typeface="MS PGothic" panose="020B0600070205080204" pitchFamily="102" charset="-128"/>
                  </a:rPr>
                  <a:t>: Titles and subject areas from NSR entries; arXiv abstracts</a:t>
                </a:r>
              </a:p>
              <a:p>
                <a:pPr marL="571500" indent="-342900">
                  <a:buSzPct val="100000"/>
                  <a:buFont typeface="Arial" panose="020B0604020202020204" pitchFamily="34" charset="0"/>
                  <a:buChar char="•"/>
                </a:pPr>
                <a:r>
                  <a:rPr lang="en-US" altLang="fr-CA" sz="2000" u="sng" dirty="0">
                    <a:solidFill>
                      <a:schemeClr val="tx1"/>
                    </a:solidFill>
                    <a:latin typeface="+mn-lt"/>
                    <a:ea typeface="MS PGothic" panose="020B0600070205080204" pitchFamily="102" charset="-128"/>
                    <a:cs typeface="MS PGothic" panose="020B0600070205080204" pitchFamily="102" charset="-128"/>
                  </a:rPr>
                  <a:t>Performance metric</a:t>
                </a:r>
                <a:r>
                  <a:rPr lang="en-US" altLang="fr-CA" sz="2000" dirty="0">
                    <a:solidFill>
                      <a:schemeClr val="tx1"/>
                    </a:solidFill>
                    <a:latin typeface="+mn-lt"/>
                    <a:ea typeface="MS PGothic" panose="020B0600070205080204" pitchFamily="102" charset="-128"/>
                    <a:cs typeface="MS PGothic" panose="020B0600070205080204" pitchFamily="102" charset="-128"/>
                  </a:rPr>
                  <a:t>: F</a:t>
                </a:r>
                <a:r>
                  <a:rPr lang="en-US" altLang="fr-CA" sz="2000" baseline="-25000" dirty="0">
                    <a:solidFill>
                      <a:schemeClr val="tx1"/>
                    </a:solidFill>
                    <a:latin typeface="+mn-lt"/>
                    <a:ea typeface="MS PGothic" panose="020B0600070205080204" pitchFamily="102" charset="-128"/>
                    <a:cs typeface="MS PGothic" panose="020B0600070205080204" pitchFamily="102" charset="-128"/>
                  </a:rPr>
                  <a:t>1</a:t>
                </a:r>
                <a:r>
                  <a:rPr lang="en-US" altLang="fr-CA" sz="2000" dirty="0">
                    <a:solidFill>
                      <a:schemeClr val="tx1"/>
                    </a:solidFill>
                    <a:latin typeface="+mn-lt"/>
                    <a:ea typeface="MS PGothic" panose="020B0600070205080204" pitchFamily="102" charset="-128"/>
                    <a:cs typeface="MS PGothic" panose="020B0600070205080204" pitchFamily="102" charset="-128"/>
                  </a:rPr>
                  <a:t> score = harmonic mean of precision and recall; MCC = discrete Pearson correlation coefficient</a:t>
                </a:r>
              </a:p>
              <a:p>
                <a:pPr marL="228600" indent="0">
                  <a:spcBef>
                    <a:spcPts val="0"/>
                  </a:spcBef>
                  <a:buSzPct val="100000"/>
                </a:pPr>
                <a:endParaRPr lang="en-US" altLang="fr-CA" sz="2000" dirty="0">
                  <a:solidFill>
                    <a:schemeClr val="tx1"/>
                  </a:solidFill>
                  <a:latin typeface="+mn-lt"/>
                  <a:ea typeface="MS PGothic" panose="020B0600070205080204" pitchFamily="102" charset="-128"/>
                  <a:cs typeface="MS PGothic" panose="020B0600070205080204" pitchFamily="102" charset="-128"/>
                </a:endParaRPr>
              </a:p>
              <a:p>
                <a:pPr lvl="1"/>
                <a14:m>
                  <m:oMath xmlns:m="http://schemas.openxmlformats.org/officeDocument/2006/math">
                    <m:r>
                      <a:rPr lang="en-US" altLang="fr-CA" b="1" dirty="0">
                        <a:latin typeface="Cambria Math" panose="02040503050406030204" pitchFamily="18" charset="0"/>
                        <a:ea typeface="MS PGothic" panose="020B0600070205080204" pitchFamily="102" charset="-128"/>
                        <a:cs typeface="Cambria Math" panose="02040503050406030204" charset="0"/>
                      </a:rPr>
                      <m:t>𝐩𝐫𝐞𝐜𝐢𝐬𝐢𝐨𝐧</m:t>
                    </m:r>
                    <m:r>
                      <a:rPr lang="en-US" altLang="fr-CA" b="1" dirty="0">
                        <a:latin typeface="Cambria Math" panose="02040503050406030204" pitchFamily="18" charset="0"/>
                        <a:ea typeface="MS PGothic" panose="020B0600070205080204" pitchFamily="102" charset="-128"/>
                        <a:cs typeface="Cambria Math" panose="02040503050406030204" charset="0"/>
                      </a:rPr>
                      <m:t>≡</m:t>
                    </m:r>
                    <m:f>
                      <m:fPr>
                        <m:ctrlPr>
                          <a:rPr lang="en-US" altLang="fr-CA" b="1" i="1" dirty="0">
                            <a:latin typeface="Cambria Math" panose="02040503050406030204" pitchFamily="18" charset="0"/>
                            <a:ea typeface="MS PGothic" panose="020B0600070205080204" pitchFamily="102" charset="-128"/>
                            <a:cs typeface="Cambria Math" panose="02040503050406030204" charset="0"/>
                          </a:rPr>
                        </m:ctrlPr>
                      </m:fPr>
                      <m:num>
                        <m:r>
                          <a:rPr lang="en-US" altLang="fr-CA" b="1" i="0" dirty="0" smtClean="0">
                            <a:latin typeface="Cambria Math" panose="02040503050406030204" pitchFamily="18" charset="0"/>
                            <a:ea typeface="MS PGothic" panose="020B0600070205080204" pitchFamily="102" charset="-128"/>
                            <a:cs typeface="Cambria Math" panose="02040503050406030204" charset="0"/>
                          </a:rPr>
                          <m:t>𝐓𝐏</m:t>
                        </m:r>
                      </m:num>
                      <m:den>
                        <m:r>
                          <a:rPr lang="en-US" altLang="fr-CA" b="1" i="0" dirty="0" smtClean="0">
                            <a:latin typeface="Cambria Math" panose="02040503050406030204" pitchFamily="18" charset="0"/>
                            <a:ea typeface="MS PGothic" panose="020B0600070205080204" pitchFamily="102" charset="-128"/>
                            <a:cs typeface="Cambria Math" panose="02040503050406030204" charset="0"/>
                          </a:rPr>
                          <m:t>𝐓𝐏</m:t>
                        </m:r>
                        <m:r>
                          <a:rPr lang="en-US" altLang="fr-CA" b="1" i="0" dirty="0">
                            <a:latin typeface="Cambria Math" panose="02040503050406030204" pitchFamily="18" charset="0"/>
                            <a:ea typeface="MS PGothic" panose="020B0600070205080204" pitchFamily="102" charset="-128"/>
                            <a:cs typeface="Cambria Math" panose="02040503050406030204" charset="0"/>
                          </a:rPr>
                          <m:t> +</m:t>
                        </m:r>
                        <m:r>
                          <a:rPr lang="en-US" altLang="fr-CA" b="1" i="0" dirty="0" smtClean="0">
                            <a:latin typeface="Cambria Math" panose="02040503050406030204" pitchFamily="18" charset="0"/>
                            <a:ea typeface="MS PGothic" panose="020B0600070205080204" pitchFamily="102" charset="-128"/>
                            <a:cs typeface="Cambria Math" panose="02040503050406030204" charset="0"/>
                          </a:rPr>
                          <m:t>𝐅𝐏</m:t>
                        </m:r>
                      </m:den>
                    </m:f>
                  </m:oMath>
                </a14:m>
                <a:endParaRPr lang="en-US" altLang="fr-CA" b="1" dirty="0">
                  <a:latin typeface="+mn-lt"/>
                  <a:ea typeface="MS PGothic" panose="020B0600070205080204" pitchFamily="102" charset="-128"/>
                  <a:cs typeface="Cambria Math" panose="02040503050406030204" charset="0"/>
                </a:endParaRPr>
              </a:p>
              <a:p>
                <a:pPr lvl="1">
                  <a:spcBef>
                    <a:spcPts val="1100"/>
                  </a:spcBef>
                </a:pPr>
                <a14:m>
                  <m:oMath xmlns:m="http://schemas.openxmlformats.org/officeDocument/2006/math">
                    <m:r>
                      <a:rPr lang="en-US" altLang="fr-CA" b="1" dirty="0">
                        <a:latin typeface="Cambria Math" panose="02040503050406030204" pitchFamily="18" charset="0"/>
                        <a:ea typeface="MS PGothic" panose="020B0600070205080204" pitchFamily="102" charset="-128"/>
                        <a:cs typeface="Cambria Math" panose="02040503050406030204" charset="0"/>
                      </a:rPr>
                      <m:t>𝐫𝐞𝐜𝐚𝐥𝐥</m:t>
                    </m:r>
                    <m:r>
                      <a:rPr lang="en-US" altLang="fr-CA" b="1" i="1" dirty="0">
                        <a:latin typeface="Cambria Math" panose="02040503050406030204" pitchFamily="18" charset="0"/>
                        <a:ea typeface="MS PGothic" panose="020B0600070205080204" pitchFamily="102" charset="-128"/>
                        <a:cs typeface="Cambria Math" panose="02040503050406030204" charset="0"/>
                      </a:rPr>
                      <m:t>≡</m:t>
                    </m:r>
                    <m:f>
                      <m:fPr>
                        <m:ctrlPr>
                          <a:rPr lang="en-US" altLang="fr-CA" b="1" i="1" dirty="0">
                            <a:latin typeface="Cambria Math" panose="02040503050406030204" pitchFamily="18" charset="0"/>
                            <a:ea typeface="MS PGothic" panose="020B0600070205080204" pitchFamily="102" charset="-128"/>
                            <a:cs typeface="Cambria Math" panose="02040503050406030204" charset="0"/>
                          </a:rPr>
                        </m:ctrlPr>
                      </m:fPr>
                      <m:num>
                        <m:r>
                          <a:rPr lang="en-US" altLang="fr-CA" b="1" i="0" dirty="0" smtClean="0">
                            <a:latin typeface="Cambria Math" panose="02040503050406030204" pitchFamily="18" charset="0"/>
                            <a:ea typeface="MS PGothic" panose="020B0600070205080204" pitchFamily="102" charset="-128"/>
                            <a:cs typeface="Cambria Math" panose="02040503050406030204" charset="0"/>
                          </a:rPr>
                          <m:t>𝐓𝐏</m:t>
                        </m:r>
                      </m:num>
                      <m:den>
                        <m:r>
                          <a:rPr lang="en-US" altLang="fr-CA" b="1" i="0" dirty="0" smtClean="0">
                            <a:latin typeface="Cambria Math" panose="02040503050406030204" pitchFamily="18" charset="0"/>
                            <a:ea typeface="MS PGothic" panose="020B0600070205080204" pitchFamily="102" charset="-128"/>
                            <a:cs typeface="Cambria Math" panose="02040503050406030204" charset="0"/>
                          </a:rPr>
                          <m:t>𝐓𝐏</m:t>
                        </m:r>
                        <m:r>
                          <a:rPr lang="en-US" altLang="fr-CA" b="1" i="0" dirty="0">
                            <a:latin typeface="Cambria Math" panose="02040503050406030204" pitchFamily="18" charset="0"/>
                            <a:ea typeface="MS PGothic" panose="020B0600070205080204" pitchFamily="102" charset="-128"/>
                            <a:cs typeface="Cambria Math" panose="02040503050406030204" charset="0"/>
                          </a:rPr>
                          <m:t> +</m:t>
                        </m:r>
                        <m:r>
                          <a:rPr lang="en-US" altLang="fr-CA" b="1" i="0" dirty="0" smtClean="0">
                            <a:latin typeface="Cambria Math" panose="02040503050406030204" pitchFamily="18" charset="0"/>
                            <a:ea typeface="MS PGothic" panose="020B0600070205080204" pitchFamily="102" charset="-128"/>
                            <a:cs typeface="Cambria Math" panose="02040503050406030204" charset="0"/>
                          </a:rPr>
                          <m:t>𝐅𝐍</m:t>
                        </m:r>
                      </m:den>
                    </m:f>
                  </m:oMath>
                </a14:m>
                <a:endParaRPr lang="en-US" altLang="fr-CA" dirty="0">
                  <a:latin typeface="+mn-lt"/>
                  <a:ea typeface="MS PGothic" panose="020B0600070205080204" pitchFamily="102" charset="-128"/>
                  <a:cs typeface="MS PGothic" panose="020B0600070205080204" pitchFamily="102" charset="-128"/>
                </a:endParaRPr>
              </a:p>
              <a:p>
                <a:pPr lvl="1">
                  <a:spcBef>
                    <a:spcPts val="1100"/>
                  </a:spcBef>
                </a:pPr>
                <a14:m>
                  <m:oMath xmlns:m="http://schemas.openxmlformats.org/officeDocument/2006/math">
                    <m:r>
                      <a:rPr lang="en-US" altLang="fr-CA" b="1" i="0" dirty="0" smtClean="0">
                        <a:latin typeface="Cambria Math" panose="02040503050406030204" pitchFamily="18" charset="0"/>
                        <a:ea typeface="MS PGothic" panose="020B0600070205080204" pitchFamily="102" charset="-128"/>
                        <a:cs typeface="Cambria Math" panose="02040503050406030204" charset="0"/>
                      </a:rPr>
                      <m:t>𝐌𝐂𝐂</m:t>
                    </m:r>
                    <m:r>
                      <a:rPr lang="en-US" altLang="fr-CA" b="1" i="1" dirty="0">
                        <a:latin typeface="Cambria Math" panose="02040503050406030204" pitchFamily="18" charset="0"/>
                        <a:ea typeface="MS PGothic" panose="020B0600070205080204" pitchFamily="102" charset="-128"/>
                        <a:cs typeface="Cambria Math" panose="02040503050406030204" charset="0"/>
                      </a:rPr>
                      <m:t>≡</m:t>
                    </m:r>
                    <m:f>
                      <m:fPr>
                        <m:ctrlPr>
                          <a:rPr lang="en-US" altLang="fr-CA" b="1" i="1" dirty="0">
                            <a:latin typeface="Cambria Math" panose="02040503050406030204" pitchFamily="18" charset="0"/>
                            <a:ea typeface="MS PGothic" panose="020B0600070205080204" pitchFamily="102" charset="-128"/>
                            <a:cs typeface="Cambria Math" panose="02040503050406030204" charset="0"/>
                          </a:rPr>
                        </m:ctrlPr>
                      </m:fPr>
                      <m:num>
                        <m:r>
                          <a:rPr lang="en-US" altLang="fr-CA" b="1" i="0" dirty="0" smtClean="0">
                            <a:latin typeface="Cambria Math" panose="02040503050406030204" pitchFamily="18" charset="0"/>
                            <a:ea typeface="MS PGothic" panose="020B0600070205080204" pitchFamily="102" charset="-128"/>
                            <a:cs typeface="Cambria Math" panose="02040503050406030204" charset="0"/>
                          </a:rPr>
                          <m:t>𝐓𝐏</m:t>
                        </m:r>
                        <m:r>
                          <a:rPr lang="en-US" altLang="fr-CA" b="1" i="0" dirty="0" smtClean="0">
                            <a:latin typeface="Cambria Math" panose="02040503050406030204" pitchFamily="18" charset="0"/>
                            <a:ea typeface="Cambria Math" panose="02040503050406030204" pitchFamily="18" charset="0"/>
                            <a:cs typeface="Cambria Math" panose="02040503050406030204" charset="0"/>
                          </a:rPr>
                          <m:t>×</m:t>
                        </m:r>
                        <m:r>
                          <a:rPr lang="en-US" altLang="fr-CA" b="1" i="0" dirty="0" smtClean="0">
                            <a:latin typeface="Cambria Math" panose="02040503050406030204" pitchFamily="18" charset="0"/>
                            <a:ea typeface="MS PGothic" panose="020B0600070205080204" pitchFamily="102" charset="-128"/>
                            <a:cs typeface="Cambria Math" panose="02040503050406030204" charset="0"/>
                          </a:rPr>
                          <m:t>𝐓𝐍</m:t>
                        </m:r>
                        <m:r>
                          <a:rPr lang="en-US" altLang="fr-CA" b="1" i="0" dirty="0" smtClean="0">
                            <a:latin typeface="Cambria Math" panose="02040503050406030204" pitchFamily="18" charset="0"/>
                            <a:ea typeface="MS PGothic" panose="020B0600070205080204" pitchFamily="102" charset="-128"/>
                            <a:cs typeface="Cambria Math" panose="02040503050406030204" charset="0"/>
                          </a:rPr>
                          <m:t>−</m:t>
                        </m:r>
                        <m:r>
                          <a:rPr lang="en-US" altLang="fr-CA" b="1" i="0" dirty="0" smtClean="0">
                            <a:latin typeface="Cambria Math" panose="02040503050406030204" pitchFamily="18" charset="0"/>
                            <a:ea typeface="MS PGothic" panose="020B0600070205080204" pitchFamily="102" charset="-128"/>
                            <a:cs typeface="Cambria Math" panose="02040503050406030204" charset="0"/>
                          </a:rPr>
                          <m:t>𝐅𝐏</m:t>
                        </m:r>
                        <m:r>
                          <a:rPr lang="en-US" altLang="fr-CA" b="1" i="0" dirty="0" smtClean="0">
                            <a:latin typeface="Cambria Math" panose="02040503050406030204" pitchFamily="18" charset="0"/>
                            <a:ea typeface="Cambria Math" panose="02040503050406030204" pitchFamily="18" charset="0"/>
                            <a:cs typeface="Cambria Math" panose="02040503050406030204" charset="0"/>
                          </a:rPr>
                          <m:t>×</m:t>
                        </m:r>
                        <m:r>
                          <a:rPr lang="en-US" altLang="fr-CA" b="1" i="0" dirty="0" smtClean="0">
                            <a:latin typeface="Cambria Math" panose="02040503050406030204" pitchFamily="18" charset="0"/>
                            <a:ea typeface="MS PGothic" panose="020B0600070205080204" pitchFamily="102" charset="-128"/>
                            <a:cs typeface="Cambria Math" panose="02040503050406030204" charset="0"/>
                          </a:rPr>
                          <m:t>𝐅𝐍</m:t>
                        </m:r>
                      </m:num>
                      <m:den>
                        <m:rad>
                          <m:radPr>
                            <m:degHide m:val="on"/>
                            <m:ctrlPr>
                              <a:rPr lang="en-US" altLang="fr-CA" b="1" i="1" dirty="0" smtClean="0">
                                <a:latin typeface="Cambria Math" panose="02040503050406030204" pitchFamily="18" charset="0"/>
                                <a:ea typeface="MS PGothic" panose="020B0600070205080204" pitchFamily="102" charset="-128"/>
                              </a:rPr>
                            </m:ctrlPr>
                          </m:radPr>
                          <m:deg/>
                          <m:e>
                            <m:r>
                              <a:rPr lang="en-US" altLang="fr-CA" b="1" i="0" dirty="0" smtClean="0">
                                <a:latin typeface="Cambria Math" panose="02040503050406030204" pitchFamily="18" charset="0"/>
                                <a:ea typeface="MS PGothic" panose="020B0600070205080204" pitchFamily="102" charset="-128"/>
                              </a:rPr>
                              <m:t>(</m:t>
                            </m:r>
                            <m:r>
                              <a:rPr lang="en-US" altLang="fr-CA" b="1" i="0" dirty="0" smtClean="0">
                                <a:latin typeface="Cambria Math" panose="02040503050406030204" pitchFamily="18" charset="0"/>
                                <a:ea typeface="MS PGothic" panose="020B0600070205080204" pitchFamily="102" charset="-128"/>
                              </a:rPr>
                              <m:t>𝐓𝐏</m:t>
                            </m:r>
                            <m:r>
                              <a:rPr lang="en-US" altLang="fr-CA" b="1" i="0" dirty="0" smtClean="0">
                                <a:latin typeface="Cambria Math" panose="02040503050406030204" pitchFamily="18" charset="0"/>
                                <a:ea typeface="MS PGothic" panose="020B0600070205080204" pitchFamily="102" charset="-128"/>
                              </a:rPr>
                              <m:t>+</m:t>
                            </m:r>
                            <m:r>
                              <a:rPr lang="en-US" altLang="fr-CA" b="1" i="0" dirty="0" smtClean="0">
                                <a:latin typeface="Cambria Math" panose="02040503050406030204" pitchFamily="18" charset="0"/>
                                <a:ea typeface="MS PGothic" panose="020B0600070205080204" pitchFamily="102" charset="-128"/>
                              </a:rPr>
                              <m:t>𝐅𝐏</m:t>
                            </m:r>
                            <m:r>
                              <a:rPr lang="en-US" altLang="fr-CA" b="1" i="0" dirty="0" smtClean="0">
                                <a:latin typeface="Cambria Math" panose="02040503050406030204" pitchFamily="18" charset="0"/>
                                <a:ea typeface="MS PGothic" panose="020B0600070205080204" pitchFamily="102" charset="-128"/>
                              </a:rPr>
                              <m:t>)(</m:t>
                            </m:r>
                            <m:r>
                              <a:rPr lang="en-US" altLang="fr-CA" b="1" i="0" dirty="0" smtClean="0">
                                <a:latin typeface="Cambria Math" panose="02040503050406030204" pitchFamily="18" charset="0"/>
                                <a:ea typeface="MS PGothic" panose="020B0600070205080204" pitchFamily="102" charset="-128"/>
                              </a:rPr>
                              <m:t>𝐓𝐏</m:t>
                            </m:r>
                            <m:r>
                              <a:rPr lang="en-US" altLang="fr-CA" b="1" i="0" dirty="0" smtClean="0">
                                <a:latin typeface="Cambria Math" panose="02040503050406030204" pitchFamily="18" charset="0"/>
                                <a:ea typeface="MS PGothic" panose="020B0600070205080204" pitchFamily="102" charset="-128"/>
                              </a:rPr>
                              <m:t>+</m:t>
                            </m:r>
                            <m:r>
                              <a:rPr lang="en-US" altLang="fr-CA" b="1" i="0" dirty="0" smtClean="0">
                                <a:latin typeface="Cambria Math" panose="02040503050406030204" pitchFamily="18" charset="0"/>
                                <a:ea typeface="MS PGothic" panose="020B0600070205080204" pitchFamily="102" charset="-128"/>
                              </a:rPr>
                              <m:t>𝐅𝐍</m:t>
                            </m:r>
                            <m:r>
                              <a:rPr lang="en-US" altLang="fr-CA" b="1" i="0" dirty="0" smtClean="0">
                                <a:latin typeface="Cambria Math" panose="02040503050406030204" pitchFamily="18" charset="0"/>
                                <a:ea typeface="MS PGothic" panose="020B0600070205080204" pitchFamily="102" charset="-128"/>
                              </a:rPr>
                              <m:t>)(</m:t>
                            </m:r>
                            <m:r>
                              <a:rPr lang="en-US" altLang="fr-CA" b="1" i="0" dirty="0" smtClean="0">
                                <a:latin typeface="Cambria Math" panose="02040503050406030204" pitchFamily="18" charset="0"/>
                                <a:ea typeface="MS PGothic" panose="020B0600070205080204" pitchFamily="102" charset="-128"/>
                              </a:rPr>
                              <m:t>𝐓𝐍</m:t>
                            </m:r>
                            <m:r>
                              <a:rPr lang="en-US" altLang="fr-CA" b="1" i="0" dirty="0" smtClean="0">
                                <a:latin typeface="Cambria Math" panose="02040503050406030204" pitchFamily="18" charset="0"/>
                                <a:ea typeface="MS PGothic" panose="020B0600070205080204" pitchFamily="102" charset="-128"/>
                              </a:rPr>
                              <m:t>+</m:t>
                            </m:r>
                            <m:r>
                              <a:rPr lang="en-US" altLang="fr-CA" b="1" i="0" dirty="0" smtClean="0">
                                <a:latin typeface="Cambria Math" panose="02040503050406030204" pitchFamily="18" charset="0"/>
                                <a:ea typeface="MS PGothic" panose="020B0600070205080204" pitchFamily="102" charset="-128"/>
                              </a:rPr>
                              <m:t>𝐅𝐏</m:t>
                            </m:r>
                            <m:r>
                              <a:rPr lang="en-US" altLang="fr-CA" b="1" i="0" dirty="0" smtClean="0">
                                <a:latin typeface="Cambria Math" panose="02040503050406030204" pitchFamily="18" charset="0"/>
                                <a:ea typeface="MS PGothic" panose="020B0600070205080204" pitchFamily="102" charset="-128"/>
                              </a:rPr>
                              <m:t>)(</m:t>
                            </m:r>
                            <m:r>
                              <a:rPr lang="en-US" altLang="fr-CA" b="1" i="0" dirty="0" smtClean="0">
                                <a:latin typeface="Cambria Math" panose="02040503050406030204" pitchFamily="18" charset="0"/>
                                <a:ea typeface="MS PGothic" panose="020B0600070205080204" pitchFamily="102" charset="-128"/>
                              </a:rPr>
                              <m:t>𝐓𝐍</m:t>
                            </m:r>
                            <m:r>
                              <a:rPr lang="en-US" altLang="fr-CA" b="1" i="0" dirty="0" smtClean="0">
                                <a:latin typeface="Cambria Math" panose="02040503050406030204" pitchFamily="18" charset="0"/>
                                <a:ea typeface="MS PGothic" panose="020B0600070205080204" pitchFamily="102" charset="-128"/>
                              </a:rPr>
                              <m:t>+</m:t>
                            </m:r>
                            <m:r>
                              <a:rPr lang="en-US" altLang="fr-CA" b="1" i="0" dirty="0" smtClean="0">
                                <a:latin typeface="Cambria Math" panose="02040503050406030204" pitchFamily="18" charset="0"/>
                                <a:ea typeface="MS PGothic" panose="020B0600070205080204" pitchFamily="102" charset="-128"/>
                              </a:rPr>
                              <m:t>𝐅𝐍</m:t>
                            </m:r>
                            <m:r>
                              <a:rPr lang="en-US" altLang="fr-CA" b="1" i="0" dirty="0" smtClean="0">
                                <a:latin typeface="Cambria Math" panose="02040503050406030204" pitchFamily="18" charset="0"/>
                                <a:ea typeface="MS PGothic" panose="020B0600070205080204" pitchFamily="102" charset="-128"/>
                              </a:rPr>
                              <m:t>)</m:t>
                            </m:r>
                          </m:e>
                        </m:rad>
                      </m:den>
                    </m:f>
                  </m:oMath>
                </a14:m>
                <a:endParaRPr lang="en-US" altLang="fr-CA" dirty="0">
                  <a:latin typeface="+mn-lt"/>
                  <a:ea typeface="MS PGothic" panose="020B0600070205080204" pitchFamily="102" charset="-128"/>
                  <a:cs typeface="MS PGothic" panose="020B0600070205080204" pitchFamily="102" charset="-128"/>
                </a:endParaRPr>
              </a:p>
              <a:p>
                <a:endParaRPr lang="en-US" dirty="0">
                  <a:latin typeface="+mn-lt"/>
                  <a:ea typeface="MS PGothic" panose="020B0600070205080204" pitchFamily="102" charset="-128"/>
                  <a:cs typeface="MS PGothic" panose="020B0600070205080204" pitchFamily="102" charset="-128"/>
                </a:endParaRPr>
              </a:p>
              <a:p>
                <a:endParaRPr lang="en-US" dirty="0">
                  <a:latin typeface="+mn-lt"/>
                  <a:ea typeface="MS PGothic" panose="020B0600070205080204" pitchFamily="102" charset="-128"/>
                  <a:cs typeface="MS PGothic" panose="020B0600070205080204" pitchFamily="102" charset="-128"/>
                </a:endParaRPr>
              </a:p>
              <a:p>
                <a:endParaRPr lang="en-US" dirty="0">
                  <a:latin typeface="+mn-lt"/>
                  <a:ea typeface="MS PGothic" panose="020B0600070205080204" pitchFamily="102" charset="-128"/>
                  <a:cs typeface="MS PGothic" panose="020B0600070205080204" pitchFamily="102" charset="-128"/>
                </a:endParaRPr>
              </a:p>
              <a:p>
                <a:endParaRPr lang="en-US" dirty="0">
                  <a:latin typeface="+mn-lt"/>
                  <a:ea typeface="MS PGothic" panose="020B0600070205080204" pitchFamily="102" charset="-128"/>
                  <a:cs typeface="MS PGothic" panose="020B0600070205080204" pitchFamily="102" charset="-128"/>
                </a:endParaRPr>
              </a:p>
            </p:txBody>
          </p:sp>
        </mc:Choice>
        <mc:Fallback>
          <p:sp>
            <p:nvSpPr>
              <p:cNvPr id="9218" name="Content Placeholder 2"/>
              <p:cNvSpPr>
                <a:spLocks noGrp="1" noRot="1" noChangeAspect="1" noMove="1" noResize="1" noEditPoints="1" noAdjustHandles="1" noChangeArrowheads="1" noChangeShapeType="1" noTextEdit="1"/>
              </p:cNvSpPr>
              <p:nvPr>
                <p:ph idx="1"/>
              </p:nvPr>
            </p:nvSpPr>
            <p:spPr>
              <a:xfrm>
                <a:off x="457201" y="994410"/>
                <a:ext cx="11355858" cy="4751482"/>
              </a:xfrm>
              <a:blipFill>
                <a:blip r:embed="rId3"/>
                <a:stretch>
                  <a:fillRect b="-5867"/>
                </a:stretch>
              </a:blipFill>
            </p:spPr>
            <p:txBody>
              <a:bodyPr/>
              <a:lstStyle/>
              <a:p>
                <a:r>
                  <a:rPr lang="en-US">
                    <a:noFill/>
                  </a:rPr>
                  <a:t> </a:t>
                </a:r>
              </a:p>
            </p:txBody>
          </p:sp>
        </mc:Fallback>
      </mc:AlternateContent>
      <p:sp>
        <p:nvSpPr>
          <p:cNvPr id="2" name="Text Box 1"/>
          <p:cNvSpPr txBox="1"/>
          <p:nvPr/>
        </p:nvSpPr>
        <p:spPr>
          <a:xfrm>
            <a:off x="6635577" y="4205437"/>
            <a:ext cx="4464909" cy="707886"/>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r>
              <a:rPr lang="en-US" altLang="fr-CA" sz="2000" dirty="0">
                <a:latin typeface="+mn-lt"/>
                <a:sym typeface="+mn-ea"/>
              </a:rPr>
              <a:t>The closer F1 and MCC are to 1, the better the model performance</a:t>
            </a:r>
            <a:endParaRPr lang="en-US" sz="20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r>
              <a:rPr lang="en-US" altLang="fr-CA" dirty="0">
                <a:sym typeface="+mn-ea"/>
              </a:rPr>
              <a:t>NSR subjects sorted by available samples (title + arXiv abstract)</a:t>
            </a:r>
            <a:endParaRPr lang="en-US" altLang="fr-CA" dirty="0">
              <a:latin typeface="Arial Narrow" panose="020B0606020202030204" pitchFamily="48" charset="0"/>
              <a:ea typeface="MS PGothic" panose="020B0600070205080204" pitchFamily="102" charset="-128"/>
              <a:cs typeface="MS PGothic" panose="020B0600070205080204" pitchFamily="102" charset="-128"/>
            </a:endParaRPr>
          </a:p>
        </p:txBody>
      </p:sp>
      <p:pic>
        <p:nvPicPr>
          <p:cNvPr id="6" name="Content Placeholder 5" descr="subjects-hist"/>
          <p:cNvPicPr>
            <a:picLocks noGrp="1" noChangeAspect="1"/>
          </p:cNvPicPr>
          <p:nvPr>
            <p:ph idx="1"/>
          </p:nvPr>
        </p:nvPicPr>
        <p:blipFill>
          <a:blip r:embed="rId3"/>
          <a:stretch>
            <a:fillRect/>
          </a:stretch>
        </p:blipFill>
        <p:spPr>
          <a:xfrm>
            <a:off x="1718619" y="1287162"/>
            <a:ext cx="8754762" cy="4954148"/>
          </a:xfrm>
          <a:prstGeom prst="rect">
            <a:avLst/>
          </a:prstGeom>
        </p:spPr>
      </p:pic>
      <p:grpSp>
        <p:nvGrpSpPr>
          <p:cNvPr id="2" name="Group 1">
            <a:extLst>
              <a:ext uri="{FF2B5EF4-FFF2-40B4-BE49-F238E27FC236}">
                <a16:creationId xmlns:a16="http://schemas.microsoft.com/office/drawing/2014/main" id="{7C8E89BC-8876-EE54-6939-EFD72B183252}"/>
              </a:ext>
            </a:extLst>
          </p:cNvPr>
          <p:cNvGrpSpPr/>
          <p:nvPr/>
        </p:nvGrpSpPr>
        <p:grpSpPr>
          <a:xfrm>
            <a:off x="2300288" y="1539889"/>
            <a:ext cx="6818240" cy="3403586"/>
            <a:chOff x="3586163" y="5740414"/>
            <a:chExt cx="6818240" cy="3403586"/>
          </a:xfrm>
        </p:grpSpPr>
        <p:sp>
          <p:nvSpPr>
            <p:cNvPr id="3" name="TextBox 2">
              <a:extLst>
                <a:ext uri="{FF2B5EF4-FFF2-40B4-BE49-F238E27FC236}">
                  <a16:creationId xmlns:a16="http://schemas.microsoft.com/office/drawing/2014/main" id="{C7E3DBE9-C8F7-3A5F-092A-B8551FBBAA8B}"/>
                </a:ext>
              </a:extLst>
            </p:cNvPr>
            <p:cNvSpPr txBox="1"/>
            <p:nvPr/>
          </p:nvSpPr>
          <p:spPr>
            <a:xfrm>
              <a:off x="6869461" y="6059256"/>
              <a:ext cx="3534942" cy="584775"/>
            </a:xfrm>
            <a:prstGeom prst="rect">
              <a:avLst/>
            </a:prstGeom>
            <a:noFill/>
          </p:spPr>
          <p:txBody>
            <a:bodyPr wrap="none" rtlCol="0">
              <a:spAutoFit/>
            </a:bodyPr>
            <a:lstStyle/>
            <a:p>
              <a:r>
                <a:rPr lang="en-US" sz="1600" i="1" dirty="0">
                  <a:solidFill>
                    <a:srgbClr val="FF0000"/>
                  </a:solidFill>
                </a:rPr>
                <a:t>Emergent topics could be in this bin</a:t>
              </a:r>
            </a:p>
            <a:p>
              <a:r>
                <a:rPr lang="en-US" sz="1600" i="1" dirty="0">
                  <a:solidFill>
                    <a:srgbClr val="FF0000"/>
                  </a:solidFill>
                </a:rPr>
                <a:t>(Along with some mis-classifications)</a:t>
              </a:r>
            </a:p>
          </p:txBody>
        </p:sp>
        <p:sp>
          <p:nvSpPr>
            <p:cNvPr id="4" name="Oval 3">
              <a:extLst>
                <a:ext uri="{FF2B5EF4-FFF2-40B4-BE49-F238E27FC236}">
                  <a16:creationId xmlns:a16="http://schemas.microsoft.com/office/drawing/2014/main" id="{B8E4CFC5-538E-F88D-4228-D491B3CA2184}"/>
                </a:ext>
              </a:extLst>
            </p:cNvPr>
            <p:cNvSpPr/>
            <p:nvPr/>
          </p:nvSpPr>
          <p:spPr>
            <a:xfrm>
              <a:off x="3586163" y="5740414"/>
              <a:ext cx="385762" cy="34035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urved Connector 4">
              <a:extLst>
                <a:ext uri="{FF2B5EF4-FFF2-40B4-BE49-F238E27FC236}">
                  <a16:creationId xmlns:a16="http://schemas.microsoft.com/office/drawing/2014/main" id="{EC59CA7E-5339-0B49-41E3-A825790EA4DB}"/>
                </a:ext>
              </a:extLst>
            </p:cNvPr>
            <p:cNvCxnSpPr>
              <a:cxnSpLocks/>
              <a:stCxn id="3" idx="1"/>
            </p:cNvCxnSpPr>
            <p:nvPr/>
          </p:nvCxnSpPr>
          <p:spPr>
            <a:xfrm rot="10800000">
              <a:off x="3971925" y="6200776"/>
              <a:ext cx="2897536" cy="150869"/>
            </a:xfrm>
            <a:prstGeom prst="curvedConnector3">
              <a:avLst>
                <a:gd name="adj1" fmla="val 50000"/>
              </a:avLst>
            </a:prstGeom>
            <a:ln w="412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r>
              <a:rPr lang="en-US" altLang="fr-CA" dirty="0">
                <a:sym typeface="+mn-ea"/>
              </a:rPr>
              <a:t>Classifier for Top 5 NSR Subjects: Strong positive correlation but clearly room for improvement</a:t>
            </a:r>
            <a:endParaRPr lang="en-US" altLang="fr-CA" dirty="0">
              <a:latin typeface="Arial Narrow" panose="020B0606020202030204" pitchFamily="48" charset="0"/>
              <a:ea typeface="MS PGothic" panose="020B0600070205080204" pitchFamily="102" charset="-128"/>
              <a:cs typeface="MS PGothic" panose="020B0600070205080204" pitchFamily="102" charset="-128"/>
            </a:endParaRPr>
          </a:p>
        </p:txBody>
      </p:sp>
      <p:sp>
        <p:nvSpPr>
          <p:cNvPr id="9218" name="Content Placeholder 2"/>
          <p:cNvSpPr>
            <a:spLocks noGrp="1"/>
          </p:cNvSpPr>
          <p:nvPr>
            <p:ph idx="1"/>
          </p:nvPr>
        </p:nvSpPr>
        <p:spPr>
          <a:xfrm>
            <a:off x="278027" y="1027864"/>
            <a:ext cx="6539251" cy="3661805"/>
          </a:xfrm>
        </p:spPr>
        <p:txBody>
          <a:bodyPr/>
          <a:lstStyle/>
          <a:p>
            <a:pPr lvl="0"/>
            <a:r>
              <a:rPr lang="en-US" altLang="fr-CA" sz="2200" u="sng" dirty="0">
                <a:solidFill>
                  <a:schemeClr val="tx1"/>
                </a:solidFill>
                <a:latin typeface="+mn-lt"/>
                <a:ea typeface="MS PGothic" panose="020B0600070205080204" pitchFamily="102" charset="-128"/>
                <a:cs typeface="MS PGothic" panose="020B0600070205080204" pitchFamily="102" charset="-128"/>
              </a:rPr>
              <a:t>Data</a:t>
            </a:r>
            <a:r>
              <a:rPr lang="en-US" altLang="fr-CA" sz="2200" dirty="0">
                <a:solidFill>
                  <a:schemeClr val="tx1"/>
                </a:solidFill>
                <a:latin typeface="+mn-lt"/>
                <a:ea typeface="MS PGothic" panose="020B0600070205080204" pitchFamily="102" charset="-128"/>
                <a:cs typeface="MS PGothic" panose="020B0600070205080204" pitchFamily="102" charset="-128"/>
              </a:rPr>
              <a:t>: titles and subjects from NSR entries; arXiv abstracts</a:t>
            </a:r>
          </a:p>
          <a:p>
            <a:pPr lvl="1"/>
            <a:r>
              <a:rPr lang="en-US" altLang="fr-CA" sz="2200" dirty="0">
                <a:solidFill>
                  <a:schemeClr val="tx1"/>
                </a:solidFill>
                <a:latin typeface="+mn-lt"/>
                <a:ea typeface="MS PGothic" panose="020B0600070205080204" pitchFamily="102" charset="-128"/>
                <a:cs typeface="MS PGothic" panose="020B0600070205080204" pitchFamily="102" charset="-128"/>
              </a:rPr>
              <a:t>top 5 subjects: 'OTHER', 'SIGMA', 'DSIGMA', 'PARAMETERS', 'G-SPECTRA'</a:t>
            </a:r>
          </a:p>
          <a:p>
            <a:pPr lvl="1"/>
            <a:r>
              <a:rPr lang="en-US" altLang="fr-CA" sz="2200" dirty="0">
                <a:solidFill>
                  <a:schemeClr val="tx1"/>
                </a:solidFill>
                <a:latin typeface="+mn-lt"/>
                <a:ea typeface="MS PGothic" panose="020B0600070205080204" pitchFamily="102" charset="-128"/>
                <a:cs typeface="MS PGothic" panose="020B0600070205080204" pitchFamily="102" charset="-128"/>
              </a:rPr>
              <a:t>8109 samples for training</a:t>
            </a:r>
          </a:p>
          <a:p>
            <a:pPr lvl="1"/>
            <a:r>
              <a:rPr lang="en-US" altLang="fr-CA" sz="2200" dirty="0">
                <a:solidFill>
                  <a:schemeClr val="tx1"/>
                </a:solidFill>
                <a:latin typeface="+mn-lt"/>
                <a:ea typeface="MS PGothic" panose="020B0600070205080204" pitchFamily="102" charset="-128"/>
                <a:cs typeface="MS PGothic" panose="020B0600070205080204" pitchFamily="102" charset="-128"/>
              </a:rPr>
              <a:t>3444 samples for validation</a:t>
            </a:r>
          </a:p>
          <a:p>
            <a:pPr lvl="0"/>
            <a:r>
              <a:rPr lang="en-US" altLang="fr-CA" sz="2200" u="sng" dirty="0">
                <a:solidFill>
                  <a:schemeClr val="tx1"/>
                </a:solidFill>
                <a:latin typeface="+mn-lt"/>
                <a:ea typeface="MS PGothic" panose="020B0600070205080204" pitchFamily="102" charset="-128"/>
                <a:cs typeface="MS PGothic" panose="020B0600070205080204" pitchFamily="102" charset="-128"/>
              </a:rPr>
              <a:t>Performance metric after training</a:t>
            </a:r>
            <a:r>
              <a:rPr lang="en-US" altLang="fr-CA" sz="2200" dirty="0">
                <a:solidFill>
                  <a:schemeClr val="tx1"/>
                </a:solidFill>
                <a:latin typeface="+mn-lt"/>
                <a:ea typeface="MS PGothic" panose="020B0600070205080204" pitchFamily="102" charset="-128"/>
                <a:cs typeface="MS PGothic" panose="020B0600070205080204" pitchFamily="102" charset="-128"/>
              </a:rPr>
              <a:t>: </a:t>
            </a:r>
          </a:p>
          <a:p>
            <a:pPr lvl="1"/>
            <a:r>
              <a:rPr lang="en-US" altLang="fr-CA" sz="2200" dirty="0">
                <a:solidFill>
                  <a:schemeClr val="tx1"/>
                </a:solidFill>
                <a:latin typeface="+mn-lt"/>
                <a:ea typeface="MS PGothic" panose="020B0600070205080204" pitchFamily="102" charset="-128"/>
                <a:cs typeface="MS PGothic" panose="020B0600070205080204" pitchFamily="102" charset="-128"/>
              </a:rPr>
              <a:t>Training set: F</a:t>
            </a:r>
            <a:r>
              <a:rPr lang="en-US" altLang="fr-CA" sz="2200" baseline="-25000" dirty="0">
                <a:solidFill>
                  <a:schemeClr val="tx1"/>
                </a:solidFill>
                <a:latin typeface="+mn-lt"/>
                <a:ea typeface="MS PGothic" panose="020B0600070205080204" pitchFamily="102" charset="-128"/>
                <a:cs typeface="MS PGothic" panose="020B0600070205080204" pitchFamily="102" charset="-128"/>
              </a:rPr>
              <a:t>1</a:t>
            </a:r>
            <a:r>
              <a:rPr lang="en-US" altLang="fr-CA" sz="2200" dirty="0">
                <a:solidFill>
                  <a:schemeClr val="tx1"/>
                </a:solidFill>
                <a:latin typeface="+mn-lt"/>
                <a:ea typeface="MS PGothic" panose="020B0600070205080204" pitchFamily="102" charset="-128"/>
                <a:cs typeface="MS PGothic" panose="020B0600070205080204" pitchFamily="102" charset="-128"/>
              </a:rPr>
              <a:t> = 0.70 (model is barely capturing the information)</a:t>
            </a:r>
          </a:p>
          <a:p>
            <a:pPr lvl="1"/>
            <a:r>
              <a:rPr lang="en-US" altLang="fr-CA" sz="2200" dirty="0">
                <a:solidFill>
                  <a:schemeClr val="tx1"/>
                </a:solidFill>
                <a:latin typeface="+mn-lt"/>
                <a:ea typeface="MS PGothic" panose="020B0600070205080204" pitchFamily="102" charset="-128"/>
                <a:cs typeface="MS PGothic" panose="020B0600070205080204" pitchFamily="102" charset="-128"/>
              </a:rPr>
              <a:t>Validation set: F</a:t>
            </a:r>
            <a:r>
              <a:rPr lang="en-US" altLang="fr-CA" sz="2200" baseline="-25000" dirty="0">
                <a:solidFill>
                  <a:schemeClr val="tx1"/>
                </a:solidFill>
                <a:latin typeface="+mn-lt"/>
                <a:ea typeface="MS PGothic" panose="020B0600070205080204" pitchFamily="102" charset="-128"/>
                <a:cs typeface="MS PGothic" panose="020B0600070205080204" pitchFamily="102" charset="-128"/>
              </a:rPr>
              <a:t>1</a:t>
            </a:r>
            <a:r>
              <a:rPr lang="en-US" altLang="fr-CA" sz="2200" dirty="0">
                <a:solidFill>
                  <a:schemeClr val="tx1"/>
                </a:solidFill>
                <a:latin typeface="+mn-lt"/>
                <a:ea typeface="MS PGothic" panose="020B0600070205080204" pitchFamily="102" charset="-128"/>
                <a:cs typeface="MS PGothic" panose="020B0600070205080204" pitchFamily="102" charset="-128"/>
              </a:rPr>
              <a:t> = 0.63 (eh?)</a:t>
            </a:r>
            <a:endParaRPr lang="en-US" sz="2200" dirty="0">
              <a:solidFill>
                <a:schemeClr val="tx1"/>
              </a:solidFill>
              <a:latin typeface="+mn-lt"/>
              <a:ea typeface="MS PGothic" panose="020B0600070205080204" pitchFamily="102" charset="-128"/>
              <a:cs typeface="MS PGothic" panose="020B0600070205080204" pitchFamily="102" charset="-128"/>
            </a:endParaRPr>
          </a:p>
          <a:p>
            <a:endParaRPr lang="en-US" sz="2200" dirty="0">
              <a:solidFill>
                <a:schemeClr val="tx1"/>
              </a:solidFill>
              <a:latin typeface="+mn-lt"/>
              <a:ea typeface="MS PGothic" panose="020B0600070205080204" pitchFamily="102" charset="-128"/>
              <a:cs typeface="MS PGothic" panose="020B0600070205080204" pitchFamily="102" charset="-128"/>
            </a:endParaRPr>
          </a:p>
          <a:p>
            <a:endParaRPr lang="en-US" sz="2200" dirty="0">
              <a:solidFill>
                <a:schemeClr val="tx1"/>
              </a:solidFill>
              <a:latin typeface="+mn-lt"/>
              <a:ea typeface="MS PGothic" panose="020B0600070205080204" pitchFamily="102" charset="-128"/>
              <a:cs typeface="MS PGothic" panose="020B0600070205080204" pitchFamily="102" charset="-128"/>
            </a:endParaRPr>
          </a:p>
          <a:p>
            <a:endParaRPr lang="en-US" sz="2200" dirty="0">
              <a:solidFill>
                <a:schemeClr val="tx1"/>
              </a:solidFill>
              <a:latin typeface="+mn-lt"/>
              <a:ea typeface="MS PGothic" panose="020B0600070205080204" pitchFamily="102" charset="-128"/>
              <a:cs typeface="MS PGothic" panose="020B0600070205080204" pitchFamily="102" charset="-128"/>
            </a:endParaRPr>
          </a:p>
        </p:txBody>
      </p:sp>
      <p:sp>
        <p:nvSpPr>
          <p:cNvPr id="2" name="Text Box 1"/>
          <p:cNvSpPr txBox="1"/>
          <p:nvPr/>
        </p:nvSpPr>
        <p:spPr>
          <a:xfrm>
            <a:off x="467120" y="5122529"/>
            <a:ext cx="5760685" cy="1014730"/>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r>
              <a:rPr lang="en-US" altLang="fr-CA" sz="2000" dirty="0">
                <a:latin typeface="+mn-lt"/>
                <a:sym typeface="+mn-ea"/>
              </a:rPr>
              <a:t>Future Work:</a:t>
            </a:r>
          </a:p>
          <a:p>
            <a:pPr marL="342900" indent="-342900">
              <a:buFont typeface="Arial" panose="020B0604020202020204" pitchFamily="34" charset="0"/>
              <a:buChar char="•"/>
            </a:pPr>
            <a:r>
              <a:rPr lang="en-US" sz="2000" dirty="0">
                <a:latin typeface="+mn-lt"/>
              </a:rPr>
              <a:t>Improve performance for top 5 NSR subjects</a:t>
            </a:r>
          </a:p>
          <a:p>
            <a:pPr marL="342900" indent="-342900">
              <a:buFont typeface="Arial" panose="020B0604020202020204" pitchFamily="34" charset="0"/>
              <a:buChar char="•"/>
            </a:pPr>
            <a:r>
              <a:rPr lang="en-US" sz="2000" dirty="0">
                <a:latin typeface="+mn-lt"/>
              </a:rPr>
              <a:t>Extend model to all NSR subjects</a:t>
            </a:r>
          </a:p>
        </p:txBody>
      </p:sp>
      <p:pic>
        <p:nvPicPr>
          <p:cNvPr id="3" name="Content Placeholder 5" descr="confusion-other">
            <a:extLst>
              <a:ext uri="{FF2B5EF4-FFF2-40B4-BE49-F238E27FC236}">
                <a16:creationId xmlns:a16="http://schemas.microsoft.com/office/drawing/2014/main" id="{26383D7B-DB56-6946-2D7C-964A28B18354}"/>
              </a:ext>
            </a:extLst>
          </p:cNvPr>
          <p:cNvPicPr>
            <a:picLocks noChangeAspect="1"/>
          </p:cNvPicPr>
          <p:nvPr/>
        </p:nvPicPr>
        <p:blipFill>
          <a:blip r:embed="rId3"/>
          <a:stretch>
            <a:fillRect/>
          </a:stretch>
        </p:blipFill>
        <p:spPr>
          <a:xfrm>
            <a:off x="6817278" y="1258405"/>
            <a:ext cx="2633342" cy="2294890"/>
          </a:xfrm>
          <a:prstGeom prst="rect">
            <a:avLst/>
          </a:prstGeom>
          <a:noFill/>
          <a:ln>
            <a:noFill/>
          </a:ln>
        </p:spPr>
      </p:pic>
      <p:pic>
        <p:nvPicPr>
          <p:cNvPr id="4" name="Content Placeholder 6" descr="confusion-sigma">
            <a:extLst>
              <a:ext uri="{FF2B5EF4-FFF2-40B4-BE49-F238E27FC236}">
                <a16:creationId xmlns:a16="http://schemas.microsoft.com/office/drawing/2014/main" id="{FDAB3008-A14A-FB9A-98EA-08299E3FB2DA}"/>
              </a:ext>
            </a:extLst>
          </p:cNvPr>
          <p:cNvPicPr>
            <a:picLocks noChangeAspect="1"/>
          </p:cNvPicPr>
          <p:nvPr/>
        </p:nvPicPr>
        <p:blipFill>
          <a:blip r:embed="rId4"/>
          <a:stretch>
            <a:fillRect/>
          </a:stretch>
        </p:blipFill>
        <p:spPr>
          <a:xfrm>
            <a:off x="9450620" y="1258405"/>
            <a:ext cx="2633342" cy="2294890"/>
          </a:xfrm>
          <a:prstGeom prst="rect">
            <a:avLst/>
          </a:prstGeom>
        </p:spPr>
      </p:pic>
      <p:pic>
        <p:nvPicPr>
          <p:cNvPr id="5" name="Picture 4" descr="confusion-parameters">
            <a:extLst>
              <a:ext uri="{FF2B5EF4-FFF2-40B4-BE49-F238E27FC236}">
                <a16:creationId xmlns:a16="http://schemas.microsoft.com/office/drawing/2014/main" id="{AF09267C-2999-A2CD-1B14-4C795FD0818E}"/>
              </a:ext>
            </a:extLst>
          </p:cNvPr>
          <p:cNvPicPr>
            <a:picLocks noChangeAspect="1"/>
          </p:cNvPicPr>
          <p:nvPr/>
        </p:nvPicPr>
        <p:blipFill>
          <a:blip r:embed="rId5"/>
          <a:stretch>
            <a:fillRect/>
          </a:stretch>
        </p:blipFill>
        <p:spPr>
          <a:xfrm>
            <a:off x="6817275" y="3964013"/>
            <a:ext cx="2633345" cy="2294890"/>
          </a:xfrm>
          <a:prstGeom prst="rect">
            <a:avLst/>
          </a:prstGeom>
        </p:spPr>
      </p:pic>
      <p:pic>
        <p:nvPicPr>
          <p:cNvPr id="6" name="Picture 5" descr="confusion-gspectra">
            <a:extLst>
              <a:ext uri="{FF2B5EF4-FFF2-40B4-BE49-F238E27FC236}">
                <a16:creationId xmlns:a16="http://schemas.microsoft.com/office/drawing/2014/main" id="{3C0E9D39-D453-5E5D-3357-964947535670}"/>
              </a:ext>
            </a:extLst>
          </p:cNvPr>
          <p:cNvPicPr>
            <a:picLocks noChangeAspect="1"/>
          </p:cNvPicPr>
          <p:nvPr/>
        </p:nvPicPr>
        <p:blipFill>
          <a:blip r:embed="rId6"/>
          <a:stretch>
            <a:fillRect/>
          </a:stretch>
        </p:blipFill>
        <p:spPr>
          <a:xfrm>
            <a:off x="9450620" y="3975084"/>
            <a:ext cx="2633345" cy="2294890"/>
          </a:xfrm>
          <a:prstGeom prst="rect">
            <a:avLst/>
          </a:prstGeom>
        </p:spPr>
      </p:pic>
    </p:spTree>
  </p:cSld>
  <p:clrMapOvr>
    <a:masterClrMapping/>
  </p:clrMapOvr>
</p:sld>
</file>

<file path=ppt/theme/theme1.xml><?xml version="1.0" encoding="utf-8"?>
<a:theme xmlns:a="http://schemas.openxmlformats.org/drawingml/2006/main" name="4_LBNL_Template_03241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8084</TotalTime>
  <Words>1483</Words>
  <Application>Microsoft Macintosh PowerPoint</Application>
  <PresentationFormat>Widescreen</PresentationFormat>
  <Paragraphs>212</Paragraphs>
  <Slides>13</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-apple-system</vt:lpstr>
      <vt:lpstr>Arial</vt:lpstr>
      <vt:lpstr>Arial Narrow</vt:lpstr>
      <vt:lpstr>Calibri</vt:lpstr>
      <vt:lpstr>Cambria Math</vt:lpstr>
      <vt:lpstr>Helvetica Neue Light</vt:lpstr>
      <vt:lpstr>Merriweather Sans</vt:lpstr>
      <vt:lpstr>Times New Roman</vt:lpstr>
      <vt:lpstr>4_LBNL_Template_032411</vt:lpstr>
      <vt:lpstr>NucScholar: Natural Language Processing for Nuclear Science References</vt:lpstr>
      <vt:lpstr>NucScholar: Natural Language Processing to accelerate nuclear science literature search</vt:lpstr>
      <vt:lpstr>NucScholar: Natural Language Processing to accelerate nuclear science literature search</vt:lpstr>
      <vt:lpstr>AI/ML Classifier for NSR Topic Area</vt:lpstr>
      <vt:lpstr>Classifier for NSR Topics: Good performance across 6 NSR Topic Areas</vt:lpstr>
      <vt:lpstr>Some example of misclassification “The Topic is in the eye of the beholder (NSR compiler)” – B. Goldblum</vt:lpstr>
      <vt:lpstr>AI/ML Classifier for NSR Subject Area</vt:lpstr>
      <vt:lpstr>NSR subjects sorted by available samples (title + arXiv abstract)</vt:lpstr>
      <vt:lpstr>Classifier for Top 5 NSR Subjects: Strong positive correlation but clearly room for improvement</vt:lpstr>
      <vt:lpstr>NucScholar: Natural Language Processing to accelerate Nuclear Science literature search</vt:lpstr>
      <vt:lpstr>Tailored training data for semantic search enables BERT model fine tuning for NSR summary generation</vt:lpstr>
      <vt:lpstr>NucScholar Training Engine</vt:lpstr>
      <vt:lpstr>Conclusions &amp; 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NucScholar</dc:title>
  <dc:creator>Paul Fallon</dc:creator>
  <cp:lastModifiedBy>Lee Bernstein</cp:lastModifiedBy>
  <cp:revision>28</cp:revision>
  <dcterms:created xsi:type="dcterms:W3CDTF">2016-09-27T17:58:19Z</dcterms:created>
  <dcterms:modified xsi:type="dcterms:W3CDTF">2023-09-10T03:23:09Z</dcterms:modified>
</cp:coreProperties>
</file>