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sldIdLst>
    <p:sldId id="256" r:id="rId2"/>
    <p:sldId id="257" r:id="rId3"/>
    <p:sldId id="274" r:id="rId4"/>
    <p:sldId id="272" r:id="rId5"/>
    <p:sldId id="273" r:id="rId6"/>
    <p:sldId id="384" r:id="rId7"/>
    <p:sldId id="268" r:id="rId8"/>
    <p:sldId id="382" r:id="rId9"/>
    <p:sldId id="381" r:id="rId10"/>
    <p:sldId id="385" r:id="rId11"/>
    <p:sldId id="38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52"/>
    <p:restoredTop sz="94694"/>
  </p:normalViewPr>
  <p:slideViewPr>
    <p:cSldViewPr snapToGrid="0" snapToObjects="1">
      <p:cViewPr varScale="1">
        <p:scale>
          <a:sx n="128" d="100"/>
          <a:sy n="128" d="100"/>
        </p:scale>
        <p:origin x="1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borispritychenko\Desktop\X4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orispritychenko/Desktop/NDUQWM/Erro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Completeness of EXFOR</a:t>
            </a:r>
            <a:r>
              <a:rPr lang="en-US" baseline="0"/>
              <a:t> Coverage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Compiled Data</c:v>
          </c:tx>
          <c:spPr>
            <a:solidFill>
              <a:schemeClr val="accent1"/>
            </a:solidFill>
            <a:ln>
              <a:noFill/>
            </a:ln>
            <a:effectLst/>
            <a:sp3d/>
          </c:spPr>
          <c:invertIfNegative val="0"/>
          <c:cat>
            <c:strRef>
              <c:f>Sheet1!$A$3:$A$9</c:f>
              <c:strCache>
                <c:ptCount val="7"/>
                <c:pt idx="0">
                  <c:v>n</c:v>
                </c:pt>
                <c:pt idx="1">
                  <c:v>p</c:v>
                </c:pt>
                <c:pt idx="2">
                  <c:v>2H</c:v>
                </c:pt>
                <c:pt idx="3">
                  <c:v>3H</c:v>
                </c:pt>
                <c:pt idx="4">
                  <c:v>3He</c:v>
                </c:pt>
                <c:pt idx="5">
                  <c:v>4He</c:v>
                </c:pt>
                <c:pt idx="6">
                  <c:v>Gamma</c:v>
                </c:pt>
              </c:strCache>
            </c:strRef>
          </c:cat>
          <c:val>
            <c:numRef>
              <c:f>Sheet1!$B$3:$B$9</c:f>
              <c:numCache>
                <c:formatCode>General</c:formatCode>
                <c:ptCount val="7"/>
                <c:pt idx="0">
                  <c:v>11008</c:v>
                </c:pt>
                <c:pt idx="1">
                  <c:v>4649</c:v>
                </c:pt>
                <c:pt idx="2">
                  <c:v>2093</c:v>
                </c:pt>
                <c:pt idx="3">
                  <c:v>223</c:v>
                </c:pt>
                <c:pt idx="4">
                  <c:v>750</c:v>
                </c:pt>
                <c:pt idx="5">
                  <c:v>1898</c:v>
                </c:pt>
                <c:pt idx="6">
                  <c:v>1493</c:v>
                </c:pt>
              </c:numCache>
            </c:numRef>
          </c:val>
          <c:extLst>
            <c:ext xmlns:c16="http://schemas.microsoft.com/office/drawing/2014/chart" uri="{C3380CC4-5D6E-409C-BE32-E72D297353CC}">
              <c16:uniqueId val="{00000000-CCAF-4649-9EDE-8CF4723B2782}"/>
            </c:ext>
          </c:extLst>
        </c:ser>
        <c:ser>
          <c:idx val="1"/>
          <c:order val="1"/>
          <c:tx>
            <c:v>Missing Data</c:v>
          </c:tx>
          <c:spPr>
            <a:solidFill>
              <a:schemeClr val="accent2"/>
            </a:solidFill>
            <a:ln>
              <a:noFill/>
            </a:ln>
            <a:effectLst/>
            <a:sp3d/>
          </c:spPr>
          <c:invertIfNegative val="0"/>
          <c:cat>
            <c:strRef>
              <c:f>Sheet1!$A$3:$A$9</c:f>
              <c:strCache>
                <c:ptCount val="7"/>
                <c:pt idx="0">
                  <c:v>n</c:v>
                </c:pt>
                <c:pt idx="1">
                  <c:v>p</c:v>
                </c:pt>
                <c:pt idx="2">
                  <c:v>2H</c:v>
                </c:pt>
                <c:pt idx="3">
                  <c:v>3H</c:v>
                </c:pt>
                <c:pt idx="4">
                  <c:v>3He</c:v>
                </c:pt>
                <c:pt idx="5">
                  <c:v>4He</c:v>
                </c:pt>
                <c:pt idx="6">
                  <c:v>Gamma</c:v>
                </c:pt>
              </c:strCache>
            </c:strRef>
          </c:cat>
          <c:val>
            <c:numRef>
              <c:f>Sheet1!$C$3:$C$9</c:f>
              <c:numCache>
                <c:formatCode>General</c:formatCode>
                <c:ptCount val="7"/>
                <c:pt idx="0">
                  <c:v>1199</c:v>
                </c:pt>
                <c:pt idx="1">
                  <c:v>5994</c:v>
                </c:pt>
                <c:pt idx="2">
                  <c:v>2828</c:v>
                </c:pt>
                <c:pt idx="3">
                  <c:v>522</c:v>
                </c:pt>
                <c:pt idx="4">
                  <c:v>2167</c:v>
                </c:pt>
                <c:pt idx="5">
                  <c:v>3042</c:v>
                </c:pt>
                <c:pt idx="6">
                  <c:v>793</c:v>
                </c:pt>
              </c:numCache>
            </c:numRef>
          </c:val>
          <c:extLst>
            <c:ext xmlns:c16="http://schemas.microsoft.com/office/drawing/2014/chart" uri="{C3380CC4-5D6E-409C-BE32-E72D297353CC}">
              <c16:uniqueId val="{00000001-CCAF-4649-9EDE-8CF4723B2782}"/>
            </c:ext>
          </c:extLst>
        </c:ser>
        <c:dLbls>
          <c:showLegendKey val="0"/>
          <c:showVal val="0"/>
          <c:showCatName val="0"/>
          <c:showSerName val="0"/>
          <c:showPercent val="0"/>
          <c:showBubbleSize val="0"/>
        </c:dLbls>
        <c:gapWidth val="150"/>
        <c:shape val="box"/>
        <c:axId val="91187247"/>
        <c:axId val="91188879"/>
        <c:axId val="0"/>
      </c:bar3DChart>
      <c:catAx>
        <c:axId val="911872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88879"/>
        <c:crosses val="autoZero"/>
        <c:auto val="1"/>
        <c:lblAlgn val="ctr"/>
        <c:lblOffset val="100"/>
        <c:noMultiLvlLbl val="0"/>
      </c:catAx>
      <c:valAx>
        <c:axId val="91188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87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Uncertainties</a:t>
            </a:r>
            <a:r>
              <a:rPr lang="en-US" baseline="0"/>
              <a:t> in EXFOR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pattFill prst="pct5">
              <a:fgClr>
                <a:schemeClr val="accent2"/>
              </a:fgClr>
              <a:bgClr>
                <a:schemeClr val="bg1"/>
              </a:bgClr>
            </a:pattFill>
          </c:spPr>
          <c:dPt>
            <c:idx val="0"/>
            <c:bubble3D val="0"/>
            <c:explosion val="28"/>
            <c:spPr>
              <a:pattFill prst="pct90">
                <a:fgClr>
                  <a:srgbClr val="FF0000"/>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1-618E-144A-9873-8E828C89111C}"/>
              </c:ext>
            </c:extLst>
          </c:dPt>
          <c:dPt>
            <c:idx val="1"/>
            <c:bubble3D val="0"/>
            <c:spPr>
              <a:pattFill prst="pct90">
                <a:fgClr>
                  <a:schemeClr val="accent1">
                    <a:lumMod val="7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3-618E-144A-9873-8E828C89111C}"/>
              </c:ext>
            </c:extLst>
          </c:dPt>
          <c:dPt>
            <c:idx val="2"/>
            <c:bubble3D val="0"/>
            <c:spPr>
              <a:pattFill prst="pct90">
                <a:fgClr>
                  <a:srgbClr val="00B050"/>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5-618E-144A-9873-8E828C89111C}"/>
              </c:ext>
            </c:extLst>
          </c:dPt>
          <c:dPt>
            <c:idx val="3"/>
            <c:bubble3D val="0"/>
            <c:spPr>
              <a:pattFill prst="pct90">
                <a:fgClr>
                  <a:schemeClr val="accent2">
                    <a:lumMod val="7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7-618E-144A-9873-8E828C89111C}"/>
              </c:ext>
            </c:extLst>
          </c:dPt>
          <c:dPt>
            <c:idx val="4"/>
            <c:bubble3D val="0"/>
            <c:spPr>
              <a:pattFill prst="pct40">
                <a:fgClr>
                  <a:schemeClr val="bg1">
                    <a:lumMod val="7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9-618E-144A-9873-8E828C89111C}"/>
              </c:ext>
            </c:extLst>
          </c:dPt>
          <c:cat>
            <c:strRef>
              <c:f>Errors!$A$2:$A$6</c:f>
              <c:strCache>
                <c:ptCount val="5"/>
                <c:pt idx="0">
                  <c:v>DATA-ERR</c:v>
                </c:pt>
                <c:pt idx="1">
                  <c:v>ERR-T</c:v>
                </c:pt>
                <c:pt idx="2">
                  <c:v>ERR-S</c:v>
                </c:pt>
                <c:pt idx="3">
                  <c:v>ERR-SYS</c:v>
                </c:pt>
                <c:pt idx="4">
                  <c:v>No ERRORS</c:v>
                </c:pt>
              </c:strCache>
            </c:strRef>
          </c:cat>
          <c:val>
            <c:numRef>
              <c:f>Errors!$B$2:$B$6</c:f>
              <c:numCache>
                <c:formatCode>General</c:formatCode>
                <c:ptCount val="5"/>
                <c:pt idx="0">
                  <c:v>79447</c:v>
                </c:pt>
                <c:pt idx="1">
                  <c:v>32905</c:v>
                </c:pt>
                <c:pt idx="2">
                  <c:v>23328</c:v>
                </c:pt>
                <c:pt idx="3">
                  <c:v>3409</c:v>
                </c:pt>
                <c:pt idx="4">
                  <c:v>26214</c:v>
                </c:pt>
              </c:numCache>
            </c:numRef>
          </c:val>
          <c:extLst>
            <c:ext xmlns:c16="http://schemas.microsoft.com/office/drawing/2014/chart" uri="{C3380CC4-5D6E-409C-BE32-E72D297353CC}">
              <c16:uniqueId val="{0000000A-618E-144A-9873-8E828C89111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t>EXFOR Database Modernization</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September 14, 2023</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Presenter(s) Boris </a:t>
            </a:r>
            <a:r>
              <a:rPr lang="en-US" dirty="0" err="1"/>
              <a:t>Pritychenko</a:t>
            </a:r>
            <a:r>
              <a:rPr lang="en-US" dirty="0"/>
              <a:t> on behalf of USNDP</a:t>
            </a:r>
          </a:p>
          <a:p>
            <a:r>
              <a:rPr lang="en-US" dirty="0"/>
              <a:t>National Nuclear Data Center, Brookhaven National Laboratory</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E6C-C505-F645-85EC-2E82F802C891}"/>
              </a:ext>
            </a:extLst>
          </p:cNvPr>
          <p:cNvSpPr>
            <a:spLocks noGrp="1"/>
          </p:cNvSpPr>
          <p:nvPr>
            <p:ph type="title"/>
          </p:nvPr>
        </p:nvSpPr>
        <p:spPr/>
        <p:txBody>
          <a:bodyPr/>
          <a:lstStyle/>
          <a:p>
            <a:pPr algn="ctr"/>
            <a:r>
              <a:rPr lang="en-US" dirty="0"/>
              <a:t>EXFOR Modernization … (Continued)</a:t>
            </a:r>
          </a:p>
        </p:txBody>
      </p:sp>
      <p:sp>
        <p:nvSpPr>
          <p:cNvPr id="3" name="Content Placeholder 2">
            <a:extLst>
              <a:ext uri="{FF2B5EF4-FFF2-40B4-BE49-F238E27FC236}">
                <a16:creationId xmlns:a16="http://schemas.microsoft.com/office/drawing/2014/main" id="{35ADF595-2FBA-9E4E-AA70-0EDF91A1A532}"/>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sz="2300" dirty="0"/>
              <a:t>With a new modernized EXFOR we will be able to </a:t>
            </a:r>
          </a:p>
          <a:p>
            <a:pPr marL="800100" lvl="1" indent="-457200"/>
            <a:r>
              <a:rPr lang="en-US" sz="1900" dirty="0"/>
              <a:t>Create in tight collaboration with Subgroup 50 a parallel library to EXFOR that stores and incorporate corrections to data and uncertainties that were undertaken by evaluators. </a:t>
            </a:r>
          </a:p>
          <a:p>
            <a:pPr marL="800100" lvl="1" indent="-457200"/>
            <a:r>
              <a:rPr lang="en-US" sz="1900" dirty="0"/>
              <a:t>Store expert judgment on these data. Ensure strong interconnectivity with other USNDP databases, such as NSR, ENSDF and ENDF, which at the moment is quite deficient due to incompatible formats.  </a:t>
            </a:r>
          </a:p>
          <a:p>
            <a:pPr marL="800100" lvl="1" indent="-457200"/>
            <a:r>
              <a:rPr lang="en-US" sz="1900" dirty="0"/>
              <a:t>Assess uncertainties reported in EXFOR for several measurement types with respect to templates of expected measurement uncertainties developed by the CSEWG community. </a:t>
            </a:r>
          </a:p>
          <a:p>
            <a:pPr marL="800100" lvl="1" indent="-457200"/>
            <a:r>
              <a:rPr lang="en-US" sz="1900" dirty="0"/>
              <a:t>Use artificial-intelligence and machine-learning algorithms in conjunction with comprehensive physics models for outlier identification. </a:t>
            </a:r>
          </a:p>
          <a:p>
            <a:pPr marL="457200" indent="-457200">
              <a:buFont typeface="Arial" panose="020B0604020202020204" pitchFamily="34" charset="0"/>
              <a:buChar char="•"/>
            </a:pPr>
            <a:r>
              <a:rPr lang="en-US" sz="2300" dirty="0"/>
              <a:t>It is a multi-year project that requires considerable resources.</a:t>
            </a:r>
          </a:p>
        </p:txBody>
      </p:sp>
      <p:sp>
        <p:nvSpPr>
          <p:cNvPr id="4" name="Slide Number Placeholder 3">
            <a:extLst>
              <a:ext uri="{FF2B5EF4-FFF2-40B4-BE49-F238E27FC236}">
                <a16:creationId xmlns:a16="http://schemas.microsoft.com/office/drawing/2014/main" id="{2397E0D6-7083-594F-959C-014AAAB94801}"/>
              </a:ext>
            </a:extLst>
          </p:cNvPr>
          <p:cNvSpPr>
            <a:spLocks noGrp="1"/>
          </p:cNvSpPr>
          <p:nvPr>
            <p:ph type="sldNum" sz="quarter" idx="4"/>
          </p:nvPr>
        </p:nvSpPr>
        <p:spPr/>
        <p:txBody>
          <a:bodyPr/>
          <a:lstStyle/>
          <a:p>
            <a:fld id="{933A556B-7C63-244D-9B7C-B0EA8042B330}" type="slidenum">
              <a:rPr lang="en-US" smtClean="0"/>
              <a:pPr/>
              <a:t>10</a:t>
            </a:fld>
            <a:endParaRPr lang="en-US" sz="750" dirty="0"/>
          </a:p>
        </p:txBody>
      </p:sp>
    </p:spTree>
    <p:extLst>
      <p:ext uri="{BB962C8B-B14F-4D97-AF65-F5344CB8AC3E}">
        <p14:creationId xmlns:p14="http://schemas.microsoft.com/office/powerpoint/2010/main" val="101277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271A-C7BD-EC4E-A5C9-07DE18518DD7}"/>
              </a:ext>
            </a:extLst>
          </p:cNvPr>
          <p:cNvSpPr>
            <a:spLocks noGrp="1"/>
          </p:cNvSpPr>
          <p:nvPr>
            <p:ph type="title"/>
          </p:nvPr>
        </p:nvSpPr>
        <p:spPr/>
        <p:txBody>
          <a:bodyPr/>
          <a:lstStyle/>
          <a:p>
            <a:pPr algn="ctr"/>
            <a:r>
              <a:rPr lang="en-US" dirty="0"/>
              <a:t>Outlook</a:t>
            </a:r>
          </a:p>
        </p:txBody>
      </p:sp>
      <p:sp>
        <p:nvSpPr>
          <p:cNvPr id="3" name="Content Placeholder 2">
            <a:extLst>
              <a:ext uri="{FF2B5EF4-FFF2-40B4-BE49-F238E27FC236}">
                <a16:creationId xmlns:a16="http://schemas.microsoft.com/office/drawing/2014/main" id="{798AF24E-E35F-9148-ABDD-526A20E0D805}"/>
              </a:ext>
            </a:extLst>
          </p:cNvPr>
          <p:cNvSpPr>
            <a:spLocks noGrp="1"/>
          </p:cNvSpPr>
          <p:nvPr>
            <p:ph idx="1"/>
          </p:nvPr>
        </p:nvSpPr>
        <p:spPr>
          <a:xfrm>
            <a:off x="428625" y="1825626"/>
            <a:ext cx="8157814" cy="4207185"/>
          </a:xfrm>
        </p:spPr>
        <p:txBody>
          <a:bodyPr>
            <a:normAutofit/>
          </a:bodyPr>
          <a:lstStyle/>
          <a:p>
            <a:pPr marL="285750" indent="-285750">
              <a:buFont typeface="Arial" panose="020B0604020202020204" pitchFamily="34" charset="0"/>
              <a:buChar char="•"/>
            </a:pPr>
            <a:r>
              <a:rPr lang="en-US" sz="1600" dirty="0"/>
              <a:t>EXFOR and its data represent a big asset for  nuclear science and application developments  communities.</a:t>
            </a:r>
          </a:p>
          <a:p>
            <a:pPr marL="285750" indent="-285750">
              <a:buFont typeface="Arial" panose="020B0604020202020204" pitchFamily="34" charset="0"/>
              <a:buChar char="•"/>
            </a:pPr>
            <a:r>
              <a:rPr lang="en-US" sz="1600" dirty="0"/>
              <a:t>It was designed in 1970s, and many things are outdated.</a:t>
            </a:r>
          </a:p>
          <a:p>
            <a:pPr marL="285750" indent="-285750">
              <a:buFont typeface="Arial" panose="020B0604020202020204" pitchFamily="34" charset="0"/>
              <a:buChar char="•"/>
            </a:pPr>
            <a:r>
              <a:rPr lang="en-US" sz="1600" dirty="0"/>
              <a:t>EXFOR modernization is needed.</a:t>
            </a:r>
          </a:p>
          <a:p>
            <a:pPr marL="285750" indent="-285750">
              <a:buFont typeface="Arial" panose="020B0604020202020204" pitchFamily="34" charset="0"/>
              <a:buChar char="•"/>
            </a:pPr>
            <a:r>
              <a:rPr lang="en-US" sz="1600" dirty="0"/>
              <a:t>EXFOR modernization will complement the Open Data project.</a:t>
            </a:r>
          </a:p>
          <a:p>
            <a:pPr marL="285750" indent="-285750">
              <a:buFont typeface="Arial" panose="020B0604020202020204" pitchFamily="34" charset="0"/>
              <a:buChar char="•"/>
            </a:pPr>
            <a:r>
              <a:rPr lang="en-US" sz="1600" dirty="0"/>
              <a:t>Potential collaboration: BNL, Los Alamos, IAEA, LBNL, NEA-DB, LLNL, …</a:t>
            </a:r>
          </a:p>
        </p:txBody>
      </p:sp>
      <p:sp>
        <p:nvSpPr>
          <p:cNvPr id="4" name="Slide Number Placeholder 3">
            <a:extLst>
              <a:ext uri="{FF2B5EF4-FFF2-40B4-BE49-F238E27FC236}">
                <a16:creationId xmlns:a16="http://schemas.microsoft.com/office/drawing/2014/main" id="{873CA1A0-C4A0-FC40-AED3-6DD1DF70893A}"/>
              </a:ext>
            </a:extLst>
          </p:cNvPr>
          <p:cNvSpPr>
            <a:spLocks noGrp="1"/>
          </p:cNvSpPr>
          <p:nvPr>
            <p:ph type="sldNum" sz="quarter" idx="4"/>
          </p:nvPr>
        </p:nvSpPr>
        <p:spPr/>
        <p:txBody>
          <a:bodyPr/>
          <a:lstStyle/>
          <a:p>
            <a:fld id="{933A556B-7C63-244D-9B7C-B0EA8042B330}" type="slidenum">
              <a:rPr lang="en-US" smtClean="0"/>
              <a:pPr/>
              <a:t>11</a:t>
            </a:fld>
            <a:endParaRPr lang="en-US" sz="750" dirty="0"/>
          </a:p>
        </p:txBody>
      </p:sp>
    </p:spTree>
    <p:extLst>
      <p:ext uri="{BB962C8B-B14F-4D97-AF65-F5344CB8AC3E}">
        <p14:creationId xmlns:p14="http://schemas.microsoft.com/office/powerpoint/2010/main" val="389178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92690" y="171740"/>
            <a:ext cx="8286750" cy="1325563"/>
          </a:xfrm>
        </p:spPr>
        <p:txBody>
          <a:bodyPr/>
          <a:lstStyle/>
          <a:p>
            <a:pPr algn="ctr"/>
            <a:r>
              <a:rPr lang="en-US" dirty="0"/>
              <a:t>EXFOR Database</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348548"/>
            <a:ext cx="5024322" cy="3690591"/>
          </a:xfrm>
        </p:spPr>
        <p:txBody>
          <a:bodyPr>
            <a:normAutofit/>
          </a:bodyPr>
          <a:lstStyle/>
          <a:p>
            <a:pPr marL="285750" indent="-285750">
              <a:buFont typeface="Arial" panose="020B0604020202020204" pitchFamily="34" charset="0"/>
              <a:buChar char="•"/>
            </a:pPr>
            <a:r>
              <a:rPr lang="en-US" sz="1600" dirty="0"/>
              <a:t>The </a:t>
            </a:r>
            <a:r>
              <a:rPr lang="en-US" sz="1600" dirty="0" err="1"/>
              <a:t>EXchange</a:t>
            </a:r>
            <a:r>
              <a:rPr lang="en-US" sz="1600" dirty="0"/>
              <a:t> </a:t>
            </a:r>
            <a:r>
              <a:rPr lang="en-US" sz="1600" dirty="0" err="1"/>
              <a:t>FORmat</a:t>
            </a:r>
            <a:r>
              <a:rPr lang="en-US" sz="1600" dirty="0"/>
              <a:t> (EXFOR) experimental nuclear reaction database and format for low- and intermediate-energy physics (August 29, 2023)</a:t>
            </a:r>
          </a:p>
          <a:p>
            <a:pPr lvl="1"/>
            <a:r>
              <a:rPr lang="en-US" sz="1400" dirty="0"/>
              <a:t>24,683 compilations of experimental works</a:t>
            </a:r>
          </a:p>
          <a:p>
            <a:pPr lvl="1"/>
            <a:r>
              <a:rPr lang="en-US" sz="1400" dirty="0"/>
              <a:t>183,495 reaction data tables</a:t>
            </a:r>
          </a:p>
          <a:p>
            <a:pPr lvl="1"/>
            <a:r>
              <a:rPr lang="en-US" sz="1400" dirty="0"/>
              <a:t>Total and differential cross sections, resonance parameters, fission yields, thick-target and product yields, multiplicities, ….</a:t>
            </a:r>
          </a:p>
          <a:p>
            <a:pPr lvl="1"/>
            <a:r>
              <a:rPr lang="en-US" sz="1400" dirty="0"/>
              <a:t>Originally neutrons, charged particles and photonuclear reactions were added later.</a:t>
            </a:r>
          </a:p>
          <a:p>
            <a:pPr lvl="1"/>
            <a:r>
              <a:rPr lang="en-US" sz="1400" dirty="0"/>
              <a:t>All compilations go through a strict quality assurance process.</a:t>
            </a:r>
          </a:p>
          <a:p>
            <a:pPr marL="285750" indent="-285750">
              <a:buFont typeface="Arial" panose="020B0604020202020204" pitchFamily="34" charset="0"/>
              <a:buChar char="•"/>
            </a:pPr>
            <a:r>
              <a:rPr lang="en-US" sz="1600" dirty="0"/>
              <a:t>Main users: ENDF evaluators, nuclear model code developers, activation and TOF communities.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pic>
        <p:nvPicPr>
          <p:cNvPr id="8" name="Picture 7">
            <a:extLst>
              <a:ext uri="{FF2B5EF4-FFF2-40B4-BE49-F238E27FC236}">
                <a16:creationId xmlns:a16="http://schemas.microsoft.com/office/drawing/2014/main" id="{DBFE03FF-88E5-794C-B8A7-F08ED0835D4B}"/>
              </a:ext>
            </a:extLst>
          </p:cNvPr>
          <p:cNvPicPr>
            <a:picLocks noChangeAspect="1"/>
          </p:cNvPicPr>
          <p:nvPr/>
        </p:nvPicPr>
        <p:blipFill>
          <a:blip r:embed="rId2"/>
          <a:stretch>
            <a:fillRect/>
          </a:stretch>
        </p:blipFill>
        <p:spPr>
          <a:xfrm>
            <a:off x="5556149" y="1730454"/>
            <a:ext cx="3256229" cy="411480"/>
          </a:xfrm>
          <a:prstGeom prst="rect">
            <a:avLst/>
          </a:prstGeom>
        </p:spPr>
      </p:pic>
      <p:pic>
        <p:nvPicPr>
          <p:cNvPr id="10" name="Picture 9">
            <a:extLst>
              <a:ext uri="{FF2B5EF4-FFF2-40B4-BE49-F238E27FC236}">
                <a16:creationId xmlns:a16="http://schemas.microsoft.com/office/drawing/2014/main" id="{5A54CDAC-1D82-3B4F-A969-2853A887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153" y="2419451"/>
            <a:ext cx="3062222" cy="2286000"/>
          </a:xfrm>
          <a:prstGeom prst="rect">
            <a:avLst/>
          </a:prstGeom>
          <a:ln>
            <a:solidFill>
              <a:schemeClr val="bg1">
                <a:lumMod val="85000"/>
              </a:schemeClr>
            </a:solidFill>
          </a:ln>
        </p:spPr>
      </p:pic>
      <p:sp>
        <p:nvSpPr>
          <p:cNvPr id="3" name="TextBox 2">
            <a:extLst>
              <a:ext uri="{FF2B5EF4-FFF2-40B4-BE49-F238E27FC236}">
                <a16:creationId xmlns:a16="http://schemas.microsoft.com/office/drawing/2014/main" id="{2DE2727E-A083-6E5E-DC4E-BCF827256E8C}"/>
              </a:ext>
            </a:extLst>
          </p:cNvPr>
          <p:cNvSpPr txBox="1"/>
          <p:nvPr/>
        </p:nvSpPr>
        <p:spPr>
          <a:xfrm>
            <a:off x="496292" y="5153240"/>
            <a:ext cx="8283148" cy="1077218"/>
          </a:xfrm>
          <a:prstGeom prst="rect">
            <a:avLst/>
          </a:prstGeom>
          <a:solidFill>
            <a:schemeClr val="accent3">
              <a:lumMod val="20000"/>
              <a:lumOff val="80000"/>
            </a:schemeClr>
          </a:solidFill>
        </p:spPr>
        <p:txBody>
          <a:bodyPr wrap="square" rtlCol="0">
            <a:spAutoFit/>
          </a:bodyPr>
          <a:lstStyle/>
          <a:p>
            <a:pPr algn="ctr"/>
            <a:r>
              <a:rPr lang="en-US" sz="2000" dirty="0"/>
              <a:t>EXFOR is the best and the most complete collection of experimental nuclear reaction data worldwide.</a:t>
            </a:r>
          </a:p>
          <a:p>
            <a:pPr algn="ctr"/>
            <a:r>
              <a:rPr lang="en-US" sz="2400" dirty="0"/>
              <a:t>N</a:t>
            </a:r>
            <a:r>
              <a:rPr lang="en-US" sz="2000" dirty="0"/>
              <a:t>uclear data evaluation often starts from EXFOR library analysis.</a:t>
            </a:r>
          </a:p>
        </p:txBody>
      </p:sp>
    </p:spTree>
    <p:extLst>
      <p:ext uri="{BB962C8B-B14F-4D97-AF65-F5344CB8AC3E}">
        <p14:creationId xmlns:p14="http://schemas.microsoft.com/office/powerpoint/2010/main" val="1377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DB6B-99B6-C745-B786-BF6483553D4F}"/>
              </a:ext>
            </a:extLst>
          </p:cNvPr>
          <p:cNvSpPr>
            <a:spLocks noGrp="1"/>
          </p:cNvSpPr>
          <p:nvPr>
            <p:ph type="title"/>
          </p:nvPr>
        </p:nvSpPr>
        <p:spPr/>
        <p:txBody>
          <a:bodyPr/>
          <a:lstStyle/>
          <a:p>
            <a:pPr algn="ctr"/>
            <a:r>
              <a:rPr lang="en-US" dirty="0"/>
              <a:t>EXFOR Value</a:t>
            </a:r>
          </a:p>
        </p:txBody>
      </p:sp>
      <p:sp>
        <p:nvSpPr>
          <p:cNvPr id="3" name="Content Placeholder 2">
            <a:extLst>
              <a:ext uri="{FF2B5EF4-FFF2-40B4-BE49-F238E27FC236}">
                <a16:creationId xmlns:a16="http://schemas.microsoft.com/office/drawing/2014/main" id="{3628D5C7-A66F-834A-8979-8520BA9ED4F9}"/>
              </a:ext>
            </a:extLst>
          </p:cNvPr>
          <p:cNvSpPr>
            <a:spLocks noGrp="1"/>
          </p:cNvSpPr>
          <p:nvPr>
            <p:ph idx="1"/>
          </p:nvPr>
        </p:nvSpPr>
        <p:spPr>
          <a:xfrm>
            <a:off x="428625" y="1825626"/>
            <a:ext cx="3150916" cy="4088157"/>
          </a:xfrm>
        </p:spPr>
        <p:txBody>
          <a:bodyPr>
            <a:normAutofit/>
          </a:bodyPr>
          <a:lstStyle/>
          <a:p>
            <a:pPr marL="285750" indent="-285750">
              <a:buFont typeface="Arial" panose="020B0604020202020204" pitchFamily="34" charset="0"/>
              <a:buChar char="•"/>
            </a:pPr>
            <a:r>
              <a:rPr lang="en-US" sz="1600" dirty="0"/>
              <a:t>The price tag of a single experiment in $1 M brings the library lower value to $ 25 B.</a:t>
            </a:r>
          </a:p>
          <a:p>
            <a:pPr marL="285750" indent="-285750">
              <a:buFont typeface="Arial" panose="020B0604020202020204" pitchFamily="34" charset="0"/>
              <a:buChar char="•"/>
            </a:pPr>
            <a:r>
              <a:rPr lang="en-US" sz="1600" dirty="0"/>
              <a:t>Recent recovery of the previously missed data from the UC Davis Ph.D. Thesis of J.L. </a:t>
            </a:r>
            <a:r>
              <a:rPr lang="en-US" sz="1600" dirty="0" err="1"/>
              <a:t>Kammerdiener</a:t>
            </a:r>
            <a:r>
              <a:rPr lang="en-US" sz="1600" dirty="0"/>
              <a:t> increases its value for applications.</a:t>
            </a:r>
          </a:p>
          <a:p>
            <a:pPr marL="285750" indent="-285750">
              <a:buFont typeface="Arial" panose="020B0604020202020204" pitchFamily="34" charset="0"/>
              <a:buChar char="•"/>
            </a:pPr>
            <a:r>
              <a:rPr lang="en-US" sz="1600" dirty="0"/>
              <a:t>MCNP calculations would improve after inclusion of EXFOR compilation.  </a:t>
            </a:r>
          </a:p>
          <a:p>
            <a:pPr marL="285750" indent="-285750">
              <a:buFont typeface="Arial" panose="020B0604020202020204" pitchFamily="34" charset="0"/>
              <a:buChar char="•"/>
            </a:pPr>
            <a:r>
              <a:rPr lang="en-US" sz="1600" dirty="0" err="1"/>
              <a:t>Kammerdiener</a:t>
            </a:r>
            <a:r>
              <a:rPr lang="en-US" sz="1600" dirty="0"/>
              <a:t> data are now incorporated in ENDF/B-VIII.1 library.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110F573C-117E-1A42-A372-D9C034CE76C9}"/>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pic>
        <p:nvPicPr>
          <p:cNvPr id="5" name="Picture 4">
            <a:extLst>
              <a:ext uri="{FF2B5EF4-FFF2-40B4-BE49-F238E27FC236}">
                <a16:creationId xmlns:a16="http://schemas.microsoft.com/office/drawing/2014/main" id="{2E2E051D-6BA8-2448-945E-695522001351}"/>
              </a:ext>
            </a:extLst>
          </p:cNvPr>
          <p:cNvPicPr/>
          <p:nvPr/>
        </p:nvPicPr>
        <p:blipFill>
          <a:blip r:embed="rId2">
            <a:extLst>
              <a:ext uri="{FF2B5EF4-FFF2-40B4-BE49-F238E27FC236}">
                <a16:creationId xmlns:lc="http://schemas.openxmlformats.org/drawingml/2006/lockedCanvas" xmlns:a16="http://schemas.microsoft.com/office/drawing/2014/main" xmlns:c="http://schemas.openxmlformats.org/drawingml/2006/chart" xmlns:a14="http://schemas.microsoft.com/office/drawing/2010/main"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833FDB58-629C-D147-9E9E-0FA5FF8C15DA}"/>
              </a:ext>
            </a:extLst>
          </a:blip>
          <a:stretch>
            <a:fillRect/>
          </a:stretch>
        </p:blipFill>
        <p:spPr>
          <a:xfrm>
            <a:off x="3723538" y="1581358"/>
            <a:ext cx="5072592" cy="3889374"/>
          </a:xfrm>
          <a:prstGeom prst="rect">
            <a:avLst/>
          </a:prstGeom>
          <a:ln>
            <a:solidFill>
              <a:schemeClr val="bg1">
                <a:lumMod val="85000"/>
              </a:schemeClr>
            </a:solidFill>
          </a:ln>
        </p:spPr>
      </p:pic>
      <p:sp>
        <p:nvSpPr>
          <p:cNvPr id="6" name="TextBox 5">
            <a:extLst>
              <a:ext uri="{FF2B5EF4-FFF2-40B4-BE49-F238E27FC236}">
                <a16:creationId xmlns:a16="http://schemas.microsoft.com/office/drawing/2014/main" id="{7770A49C-6E27-B1BB-C365-36290530C1DD}"/>
              </a:ext>
            </a:extLst>
          </p:cNvPr>
          <p:cNvSpPr txBox="1"/>
          <p:nvPr/>
        </p:nvSpPr>
        <p:spPr>
          <a:xfrm>
            <a:off x="1007537" y="5729117"/>
            <a:ext cx="7545655" cy="369332"/>
          </a:xfrm>
          <a:prstGeom prst="rect">
            <a:avLst/>
          </a:prstGeom>
          <a:solidFill>
            <a:schemeClr val="accent3">
              <a:lumMod val="20000"/>
              <a:lumOff val="80000"/>
            </a:schemeClr>
          </a:solidFill>
        </p:spPr>
        <p:txBody>
          <a:bodyPr wrap="none" rtlCol="0">
            <a:spAutoFit/>
          </a:bodyPr>
          <a:lstStyle/>
          <a:p>
            <a:r>
              <a:rPr lang="en-US" sz="1800" dirty="0"/>
              <a:t>EXFOR database is a gold mine for nuclear physics, ML/AI applications.</a:t>
            </a:r>
          </a:p>
        </p:txBody>
      </p:sp>
    </p:spTree>
    <p:extLst>
      <p:ext uri="{BB962C8B-B14F-4D97-AF65-F5344CB8AC3E}">
        <p14:creationId xmlns:p14="http://schemas.microsoft.com/office/powerpoint/2010/main" val="16588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0170-18FB-2447-A3A8-076B37079724}"/>
              </a:ext>
            </a:extLst>
          </p:cNvPr>
          <p:cNvSpPr>
            <a:spLocks noGrp="1"/>
          </p:cNvSpPr>
          <p:nvPr>
            <p:ph type="title"/>
          </p:nvPr>
        </p:nvSpPr>
        <p:spPr>
          <a:xfrm>
            <a:off x="428625" y="0"/>
            <a:ext cx="8286750" cy="1325563"/>
          </a:xfrm>
        </p:spPr>
        <p:txBody>
          <a:bodyPr/>
          <a:lstStyle/>
          <a:p>
            <a:pPr algn="ctr"/>
            <a:r>
              <a:rPr lang="en-US" dirty="0"/>
              <a:t>Present State of EXFOR </a:t>
            </a:r>
          </a:p>
        </p:txBody>
      </p:sp>
      <p:sp>
        <p:nvSpPr>
          <p:cNvPr id="3" name="Content Placeholder 2">
            <a:extLst>
              <a:ext uri="{FF2B5EF4-FFF2-40B4-BE49-F238E27FC236}">
                <a16:creationId xmlns:a16="http://schemas.microsoft.com/office/drawing/2014/main" id="{77FECE0F-3130-2A44-917A-02AC5B703523}"/>
              </a:ext>
            </a:extLst>
          </p:cNvPr>
          <p:cNvSpPr>
            <a:spLocks noGrp="1"/>
          </p:cNvSpPr>
          <p:nvPr>
            <p:ph idx="1"/>
          </p:nvPr>
        </p:nvSpPr>
        <p:spPr>
          <a:xfrm>
            <a:off x="428625" y="1183515"/>
            <a:ext cx="4118503" cy="4490970"/>
          </a:xfrm>
        </p:spPr>
        <p:txBody>
          <a:bodyPr>
            <a:noAutofit/>
          </a:bodyPr>
          <a:lstStyle/>
          <a:p>
            <a:pPr marL="285750" indent="-285750">
              <a:buFont typeface="Arial" panose="020B0604020202020204" pitchFamily="34" charset="0"/>
              <a:buChar char="•"/>
            </a:pPr>
            <a:r>
              <a:rPr lang="en-US" sz="1600" dirty="0"/>
              <a:t>EXFOR format was designed in 1970s.</a:t>
            </a:r>
          </a:p>
          <a:p>
            <a:pPr marL="285750" indent="-285750">
              <a:buFont typeface="Arial" panose="020B0604020202020204" pitchFamily="34" charset="0"/>
              <a:buChar char="•"/>
            </a:pPr>
            <a:r>
              <a:rPr lang="en-US" sz="1600" dirty="0"/>
              <a:t>EXFOR compilation entry combines (groups) data from the all publications on a particular experiment.</a:t>
            </a:r>
          </a:p>
          <a:p>
            <a:pPr marL="285750" indent="-285750">
              <a:buFont typeface="Arial" panose="020B0604020202020204" pitchFamily="34" charset="0"/>
              <a:buChar char="•"/>
            </a:pPr>
            <a:r>
              <a:rPr lang="en-US" sz="1600" dirty="0"/>
              <a:t>EXFOR entry includes a unique identifier or accession number (14785), bibliographical information, keywords, record history, and cross section data.</a:t>
            </a:r>
          </a:p>
          <a:p>
            <a:pPr marL="285750" indent="-285750">
              <a:buFont typeface="Arial" panose="020B0604020202020204" pitchFamily="34" charset="0"/>
              <a:buChar char="•"/>
            </a:pPr>
            <a:r>
              <a:rPr lang="en-US" sz="1600" dirty="0"/>
              <a:t>EXFOR entry contains a wealth of data </a:t>
            </a:r>
            <a:r>
              <a:rPr lang="en-US" sz="1600"/>
              <a:t>while the format </a:t>
            </a:r>
            <a:r>
              <a:rPr lang="en-US" sz="1600" dirty="0"/>
              <a:t>is not very suitable for modern software and data mining tools. </a:t>
            </a:r>
          </a:p>
          <a:p>
            <a:pPr marL="342900" indent="-342900">
              <a:buFont typeface="Arial" panose="020B0604020202020204" pitchFamily="34" charset="0"/>
              <a:buChar char="•"/>
            </a:pPr>
            <a:r>
              <a:rPr lang="en-US" sz="1600" dirty="0"/>
              <a:t>Experiments and data compilations are produced by humans; humans and experimental techniques are not perfect and evolve.</a:t>
            </a:r>
          </a:p>
          <a:p>
            <a:pPr marL="342900" indent="-342900">
              <a:buFont typeface="Arial" panose="020B0604020202020204" pitchFamily="34" charset="0"/>
              <a:buChar char="•"/>
            </a:pPr>
            <a:r>
              <a:rPr lang="en-US" sz="1600" dirty="0"/>
              <a:t>This leads to errors, discrepant, and incomplete data sets in EXFOR.</a:t>
            </a:r>
          </a:p>
        </p:txBody>
      </p:sp>
      <p:sp>
        <p:nvSpPr>
          <p:cNvPr id="4" name="Slide Number Placeholder 3">
            <a:extLst>
              <a:ext uri="{FF2B5EF4-FFF2-40B4-BE49-F238E27FC236}">
                <a16:creationId xmlns:a16="http://schemas.microsoft.com/office/drawing/2014/main" id="{81333A8B-0250-9149-B26D-FAB9D25E612A}"/>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8" name="Picture 7">
            <a:extLst>
              <a:ext uri="{FF2B5EF4-FFF2-40B4-BE49-F238E27FC236}">
                <a16:creationId xmlns:a16="http://schemas.microsoft.com/office/drawing/2014/main" id="{C5DD49AE-3AE1-194C-A974-136391056F00}"/>
              </a:ext>
            </a:extLst>
          </p:cNvPr>
          <p:cNvPicPr>
            <a:picLocks noChangeAspect="1"/>
          </p:cNvPicPr>
          <p:nvPr/>
        </p:nvPicPr>
        <p:blipFill>
          <a:blip r:embed="rId2"/>
          <a:stretch>
            <a:fillRect/>
          </a:stretch>
        </p:blipFill>
        <p:spPr>
          <a:xfrm>
            <a:off x="4572000" y="1230315"/>
            <a:ext cx="4572000" cy="1747905"/>
          </a:xfrm>
          <a:prstGeom prst="rect">
            <a:avLst/>
          </a:prstGeom>
        </p:spPr>
      </p:pic>
      <p:pic>
        <p:nvPicPr>
          <p:cNvPr id="10" name="Picture 9">
            <a:extLst>
              <a:ext uri="{FF2B5EF4-FFF2-40B4-BE49-F238E27FC236}">
                <a16:creationId xmlns:a16="http://schemas.microsoft.com/office/drawing/2014/main" id="{D072E3E5-7F8E-FD49-8228-6F327DB2328A}"/>
              </a:ext>
            </a:extLst>
          </p:cNvPr>
          <p:cNvPicPr>
            <a:picLocks noChangeAspect="1"/>
          </p:cNvPicPr>
          <p:nvPr/>
        </p:nvPicPr>
        <p:blipFill>
          <a:blip r:embed="rId3"/>
          <a:stretch>
            <a:fillRect/>
          </a:stretch>
        </p:blipFill>
        <p:spPr>
          <a:xfrm>
            <a:off x="5923740" y="1325563"/>
            <a:ext cx="2816507" cy="5486400"/>
          </a:xfrm>
          <a:prstGeom prst="rect">
            <a:avLst/>
          </a:prstGeom>
          <a:ln>
            <a:solidFill>
              <a:schemeClr val="bg1">
                <a:lumMod val="85000"/>
              </a:schemeClr>
            </a:solidFill>
          </a:ln>
        </p:spPr>
      </p:pic>
      <p:sp>
        <p:nvSpPr>
          <p:cNvPr id="5" name="TextBox 4">
            <a:extLst>
              <a:ext uri="{FF2B5EF4-FFF2-40B4-BE49-F238E27FC236}">
                <a16:creationId xmlns:a16="http://schemas.microsoft.com/office/drawing/2014/main" id="{45C893A4-2424-7B6A-3438-B1D4A1CD508E}"/>
              </a:ext>
            </a:extLst>
          </p:cNvPr>
          <p:cNvSpPr txBox="1"/>
          <p:nvPr/>
        </p:nvSpPr>
        <p:spPr>
          <a:xfrm>
            <a:off x="685801" y="5532437"/>
            <a:ext cx="5029200" cy="646331"/>
          </a:xfrm>
          <a:prstGeom prst="rect">
            <a:avLst/>
          </a:prstGeom>
          <a:solidFill>
            <a:schemeClr val="accent3">
              <a:lumMod val="20000"/>
              <a:lumOff val="80000"/>
            </a:schemeClr>
          </a:solidFill>
        </p:spPr>
        <p:txBody>
          <a:bodyPr wrap="square" rtlCol="0">
            <a:spAutoFit/>
          </a:bodyPr>
          <a:lstStyle/>
          <a:p>
            <a:pPr algn="ctr"/>
            <a:r>
              <a:rPr lang="en-US" sz="1800" dirty="0"/>
              <a:t>In all evaluations, physicists often re-analyze the same data sets again and again.</a:t>
            </a:r>
          </a:p>
        </p:txBody>
      </p:sp>
    </p:spTree>
    <p:extLst>
      <p:ext uri="{BB962C8B-B14F-4D97-AF65-F5344CB8AC3E}">
        <p14:creationId xmlns:p14="http://schemas.microsoft.com/office/powerpoint/2010/main" val="36571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172A-A032-0046-A893-62AF84244E9D}"/>
              </a:ext>
            </a:extLst>
          </p:cNvPr>
          <p:cNvSpPr>
            <a:spLocks noGrp="1"/>
          </p:cNvSpPr>
          <p:nvPr>
            <p:ph type="title"/>
          </p:nvPr>
        </p:nvSpPr>
        <p:spPr/>
        <p:txBody>
          <a:bodyPr/>
          <a:lstStyle/>
          <a:p>
            <a:pPr algn="ctr"/>
            <a:r>
              <a:rPr lang="en-US" dirty="0"/>
              <a:t>Issues with EXFOR</a:t>
            </a:r>
          </a:p>
        </p:txBody>
      </p:sp>
      <p:sp>
        <p:nvSpPr>
          <p:cNvPr id="3" name="Content Placeholder 2">
            <a:extLst>
              <a:ext uri="{FF2B5EF4-FFF2-40B4-BE49-F238E27FC236}">
                <a16:creationId xmlns:a16="http://schemas.microsoft.com/office/drawing/2014/main" id="{2374200A-1143-4144-AB96-6C01179C84C1}"/>
              </a:ext>
            </a:extLst>
          </p:cNvPr>
          <p:cNvSpPr>
            <a:spLocks noGrp="1"/>
          </p:cNvSpPr>
          <p:nvPr>
            <p:ph idx="1"/>
          </p:nvPr>
        </p:nvSpPr>
        <p:spPr>
          <a:xfrm>
            <a:off x="428625" y="1825626"/>
            <a:ext cx="4572000" cy="4490970"/>
          </a:xfrm>
        </p:spPr>
        <p:txBody>
          <a:bodyPr>
            <a:normAutofit fontScale="92500" lnSpcReduction="10000"/>
          </a:bodyPr>
          <a:lstStyle/>
          <a:p>
            <a:pPr marL="342900" indent="-342900">
              <a:buFont typeface="Arial" panose="020B0604020202020204" pitchFamily="34" charset="0"/>
              <a:buChar char="•"/>
            </a:pPr>
            <a:r>
              <a:rPr lang="en-US" sz="1600" dirty="0"/>
              <a:t>Discrepant data sets: </a:t>
            </a:r>
            <a:r>
              <a:rPr lang="en-US" sz="1600" baseline="30000" dirty="0"/>
              <a:t>27</a:t>
            </a:r>
            <a:r>
              <a:rPr lang="en-US" sz="1600" dirty="0"/>
              <a:t>Al(</a:t>
            </a:r>
            <a:r>
              <a:rPr lang="en-US" sz="1600" dirty="0" err="1"/>
              <a:t>n,tot</a:t>
            </a:r>
            <a:r>
              <a:rPr lang="en-US" sz="1600" dirty="0"/>
              <a:t>) -137 cross section experiments in EXFOR.</a:t>
            </a:r>
          </a:p>
          <a:p>
            <a:pPr marL="342900" indent="-342900">
              <a:buFont typeface="Arial" panose="020B0604020202020204" pitchFamily="34" charset="0"/>
              <a:buChar char="•"/>
            </a:pPr>
            <a:r>
              <a:rPr lang="en-US" sz="1600" dirty="0"/>
              <a:t>Historical (changing library scope) and technological reasons are behind missing data sets in EXFOR.</a:t>
            </a:r>
          </a:p>
          <a:p>
            <a:pPr marL="342900" indent="-342900">
              <a:buFont typeface="Arial" panose="020B0604020202020204" pitchFamily="34" charset="0"/>
              <a:buChar char="•"/>
            </a:pPr>
            <a:r>
              <a:rPr lang="en-US" sz="1600" b="1" dirty="0"/>
              <a:t>DATA-ERR</a:t>
            </a:r>
            <a:r>
              <a:rPr lang="en-US" sz="1600" dirty="0"/>
              <a:t>: No details on sources of uncertainties, experimental errors, 48%. In the past, this header was used too often, uncertainties details were not compiled.</a:t>
            </a:r>
          </a:p>
          <a:p>
            <a:pPr marL="342900" indent="-342900">
              <a:buFont typeface="Arial" panose="020B0604020202020204" pitchFamily="34" charset="0"/>
              <a:buChar char="•"/>
            </a:pPr>
            <a:r>
              <a:rPr lang="en-US" sz="1600" b="1" dirty="0"/>
              <a:t>ERR-T</a:t>
            </a:r>
            <a:r>
              <a:rPr lang="en-US" sz="1600" dirty="0"/>
              <a:t>: Errors are clearly defined, 19.9%.</a:t>
            </a:r>
          </a:p>
          <a:p>
            <a:pPr marL="342900" indent="-342900">
              <a:buFont typeface="Arial" panose="020B0604020202020204" pitchFamily="34" charset="0"/>
              <a:buChar char="•"/>
            </a:pPr>
            <a:r>
              <a:rPr lang="en-US" sz="1600" b="1" dirty="0"/>
              <a:t>ERR-S</a:t>
            </a:r>
            <a:r>
              <a:rPr lang="en-US" sz="1600" dirty="0"/>
              <a:t>: Statistical errors, probable errors, 14.1%.</a:t>
            </a:r>
          </a:p>
          <a:p>
            <a:pPr marL="342900" indent="-342900">
              <a:buFont typeface="Arial" panose="020B0604020202020204" pitchFamily="34" charset="0"/>
              <a:buChar char="•"/>
            </a:pPr>
            <a:r>
              <a:rPr lang="en-US" sz="1600" b="1" dirty="0"/>
              <a:t>ERR-SYS</a:t>
            </a:r>
            <a:r>
              <a:rPr lang="en-US" sz="1600" dirty="0"/>
              <a:t>: Systematic errors, 2.1%.</a:t>
            </a:r>
          </a:p>
          <a:p>
            <a:pPr marL="342900" indent="-342900">
              <a:buFont typeface="Arial" panose="020B0604020202020204" pitchFamily="34" charset="0"/>
              <a:buChar char="•"/>
            </a:pPr>
            <a:r>
              <a:rPr lang="en-US" sz="1600" dirty="0"/>
              <a:t>No ERRORS, 15.9%.</a:t>
            </a:r>
          </a:p>
          <a:p>
            <a:pPr marL="214313" indent="-214313">
              <a:buFont typeface="Arial" panose="020B0604020202020204" pitchFamily="34" charset="0"/>
              <a:buChar char="•"/>
            </a:pPr>
            <a:r>
              <a:rPr lang="en-US" sz="1600" dirty="0"/>
              <a:t>~15% of EXFOR subentries do not have data uncertainties, and ~85% of EXFOR subentries do not have incident beam uncertainties (considering spontaneous fission subentries: Subentries:1,585 =&gt; 0.1447).</a:t>
            </a:r>
          </a:p>
          <a:p>
            <a:pPr marL="342900" indent="-342900">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7B4BF18E-1837-734F-8FB9-48CD76753FB5}"/>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pic>
        <p:nvPicPr>
          <p:cNvPr id="8" name="Picture 7">
            <a:extLst>
              <a:ext uri="{FF2B5EF4-FFF2-40B4-BE49-F238E27FC236}">
                <a16:creationId xmlns:a16="http://schemas.microsoft.com/office/drawing/2014/main" id="{489C91FD-8196-E846-98A8-A695A39056BE}"/>
              </a:ext>
            </a:extLst>
          </p:cNvPr>
          <p:cNvPicPr>
            <a:picLocks noChangeAspect="1"/>
          </p:cNvPicPr>
          <p:nvPr/>
        </p:nvPicPr>
        <p:blipFill>
          <a:blip r:embed="rId2"/>
          <a:stretch>
            <a:fillRect/>
          </a:stretch>
        </p:blipFill>
        <p:spPr>
          <a:xfrm>
            <a:off x="5294507" y="1690689"/>
            <a:ext cx="3426763" cy="2286000"/>
          </a:xfrm>
          <a:prstGeom prst="rect">
            <a:avLst/>
          </a:prstGeom>
        </p:spPr>
      </p:pic>
      <p:graphicFrame>
        <p:nvGraphicFramePr>
          <p:cNvPr id="11" name="Chart 10">
            <a:extLst>
              <a:ext uri="{FF2B5EF4-FFF2-40B4-BE49-F238E27FC236}">
                <a16:creationId xmlns:a16="http://schemas.microsoft.com/office/drawing/2014/main" id="{2B2074F5-DA30-A445-8AEB-40F219E6E3C4}"/>
              </a:ext>
            </a:extLst>
          </p:cNvPr>
          <p:cNvGraphicFramePr>
            <a:graphicFrameLocks noChangeAspect="1"/>
          </p:cNvGraphicFramePr>
          <p:nvPr>
            <p:extLst>
              <p:ext uri="{D42A27DB-BD31-4B8C-83A1-F6EECF244321}">
                <p14:modId xmlns:p14="http://schemas.microsoft.com/office/powerpoint/2010/main" val="3567583297"/>
              </p:ext>
            </p:extLst>
          </p:nvPr>
        </p:nvGraphicFramePr>
        <p:xfrm>
          <a:off x="5294507" y="3333757"/>
          <a:ext cx="3810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DDE1F66-C6A6-2047-9273-E696F677BF2C}"/>
              </a:ext>
            </a:extLst>
          </p:cNvPr>
          <p:cNvGraphicFramePr>
            <a:graphicFrameLocks noChangeAspect="1"/>
          </p:cNvGraphicFramePr>
          <p:nvPr>
            <p:extLst>
              <p:ext uri="{D42A27DB-BD31-4B8C-83A1-F6EECF244321}">
                <p14:modId xmlns:p14="http://schemas.microsoft.com/office/powerpoint/2010/main" val="2366689943"/>
              </p:ext>
            </p:extLst>
          </p:nvPr>
        </p:nvGraphicFramePr>
        <p:xfrm>
          <a:off x="6013713" y="5012394"/>
          <a:ext cx="3090794" cy="1828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18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7B4F-D353-723C-15F1-C4E1AF6FE73C}"/>
              </a:ext>
            </a:extLst>
          </p:cNvPr>
          <p:cNvSpPr>
            <a:spLocks noGrp="1"/>
          </p:cNvSpPr>
          <p:nvPr>
            <p:ph type="title"/>
          </p:nvPr>
        </p:nvSpPr>
        <p:spPr/>
        <p:txBody>
          <a:bodyPr/>
          <a:lstStyle/>
          <a:p>
            <a:r>
              <a:rPr lang="en-US" dirty="0"/>
              <a:t>SG-50 was the community’s first big attempt to address shortcomings</a:t>
            </a:r>
          </a:p>
        </p:txBody>
      </p:sp>
      <p:sp>
        <p:nvSpPr>
          <p:cNvPr id="3" name="Content Placeholder 2">
            <a:extLst>
              <a:ext uri="{FF2B5EF4-FFF2-40B4-BE49-F238E27FC236}">
                <a16:creationId xmlns:a16="http://schemas.microsoft.com/office/drawing/2014/main" id="{34B1B10C-C411-C2F6-BADA-9726F43FBDA6}"/>
              </a:ext>
            </a:extLst>
          </p:cNvPr>
          <p:cNvSpPr>
            <a:spLocks noGrp="1"/>
          </p:cNvSpPr>
          <p:nvPr>
            <p:ph idx="1"/>
          </p:nvPr>
        </p:nvSpPr>
        <p:spPr/>
        <p:txBody>
          <a:bodyPr/>
          <a:lstStyle/>
          <a:p>
            <a:pPr marL="285750" indent="-285750">
              <a:buFont typeface="Arial" panose="020B0604020202020204" pitchFamily="34" charset="0"/>
              <a:buChar char="•"/>
            </a:pPr>
            <a:r>
              <a:rPr lang="en-US" sz="2400" dirty="0"/>
              <a:t>EXFOR issues and needs for improvements were recognized by NEA-DB SG50.</a:t>
            </a:r>
          </a:p>
          <a:p>
            <a:pPr marL="285750" indent="-285750">
              <a:buFont typeface="Arial" panose="020B0604020202020204" pitchFamily="34" charset="0"/>
              <a:buChar char="•"/>
            </a:pPr>
            <a:r>
              <a:rPr lang="en-US" sz="2400" dirty="0"/>
              <a:t>SG50 (</a:t>
            </a:r>
            <a:r>
              <a:rPr lang="en-US" sz="2400" dirty="0" err="1"/>
              <a:t>SubGroup</a:t>
            </a:r>
            <a:r>
              <a:rPr lang="en-US" sz="2400" dirty="0"/>
              <a:t> 50) is an international collaboration of experts analyzing a problem and proposing the way forward. </a:t>
            </a:r>
          </a:p>
          <a:p>
            <a:pPr marL="285750" indent="-285750">
              <a:buFont typeface="Arial" panose="020B0604020202020204" pitchFamily="34" charset="0"/>
              <a:buChar char="•"/>
            </a:pPr>
            <a:r>
              <a:rPr lang="en-US" sz="2400" dirty="0"/>
              <a:t>The group recommendations imply the strong needs for EXFOR modernization.</a:t>
            </a:r>
          </a:p>
          <a:p>
            <a:endParaRPr lang="en-US" dirty="0"/>
          </a:p>
        </p:txBody>
      </p:sp>
      <p:sp>
        <p:nvSpPr>
          <p:cNvPr id="4" name="Slide Number Placeholder 3">
            <a:extLst>
              <a:ext uri="{FF2B5EF4-FFF2-40B4-BE49-F238E27FC236}">
                <a16:creationId xmlns:a16="http://schemas.microsoft.com/office/drawing/2014/main" id="{5C674A55-941F-41F5-D68C-B234E8E2F65E}"/>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233243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EFC0-66D5-D54D-889F-3A4DD4843E53}"/>
              </a:ext>
            </a:extLst>
          </p:cNvPr>
          <p:cNvSpPr>
            <a:spLocks noGrp="1"/>
          </p:cNvSpPr>
          <p:nvPr>
            <p:ph type="title"/>
          </p:nvPr>
        </p:nvSpPr>
        <p:spPr/>
        <p:txBody>
          <a:bodyPr>
            <a:normAutofit fontScale="90000"/>
          </a:bodyPr>
          <a:lstStyle/>
          <a:p>
            <a:pPr algn="ctr"/>
            <a:r>
              <a:rPr lang="en-US" dirty="0"/>
              <a:t>AIACHNE (AI/ML Informed </a:t>
            </a:r>
            <a:r>
              <a:rPr lang="en-US" dirty="0" err="1"/>
              <a:t>cAlifornium</a:t>
            </a:r>
            <a:r>
              <a:rPr lang="en-US" dirty="0"/>
              <a:t> </a:t>
            </a:r>
            <a:r>
              <a:rPr lang="en-US" dirty="0" err="1"/>
              <a:t>CHi</a:t>
            </a:r>
            <a:r>
              <a:rPr lang="en-US" dirty="0"/>
              <a:t> Nuclear data Experiment): Los Alamos/BNL</a:t>
            </a:r>
          </a:p>
        </p:txBody>
      </p:sp>
      <p:sp>
        <p:nvSpPr>
          <p:cNvPr id="3" name="Content Placeholder 2">
            <a:extLst>
              <a:ext uri="{FF2B5EF4-FFF2-40B4-BE49-F238E27FC236}">
                <a16:creationId xmlns:a16="http://schemas.microsoft.com/office/drawing/2014/main" id="{7FB5B710-DA05-9A46-85B0-97F1BC593271}"/>
              </a:ext>
            </a:extLst>
          </p:cNvPr>
          <p:cNvSpPr>
            <a:spLocks noGrp="1"/>
          </p:cNvSpPr>
          <p:nvPr>
            <p:ph idx="1"/>
          </p:nvPr>
        </p:nvSpPr>
        <p:spPr>
          <a:xfrm>
            <a:off x="428625" y="1825626"/>
            <a:ext cx="4920964" cy="4490970"/>
          </a:xfrm>
        </p:spPr>
        <p:txBody>
          <a:bodyPr>
            <a:noAutofit/>
          </a:bodyPr>
          <a:lstStyle/>
          <a:p>
            <a:pPr marL="342900" indent="-342900">
              <a:buFont typeface="Arial" panose="020B0604020202020204" pitchFamily="34" charset="0"/>
              <a:buChar char="•"/>
            </a:pPr>
            <a:r>
              <a:rPr lang="en-US" sz="1600" i="1" dirty="0"/>
              <a:t>Evaluation of the Cf-252 fission neutron spectrum between 0 MeV and 20 MeV</a:t>
            </a:r>
            <a:r>
              <a:rPr lang="en-US" sz="1600" dirty="0"/>
              <a:t>, W. </a:t>
            </a:r>
            <a:r>
              <a:rPr lang="en-US" sz="1600" dirty="0" err="1"/>
              <a:t>Mannhart</a:t>
            </a:r>
            <a:r>
              <a:rPr lang="en-US" sz="1600" dirty="0"/>
              <a:t> (Braunschweig (Germany, F.R.)).</a:t>
            </a:r>
          </a:p>
          <a:p>
            <a:pPr marL="285750" indent="-285750">
              <a:buFont typeface="Arial" panose="020B0604020202020204" pitchFamily="34" charset="0"/>
              <a:buChar char="•"/>
            </a:pPr>
            <a:r>
              <a:rPr lang="en-US" sz="1600" dirty="0" err="1"/>
              <a:t>Mannhart</a:t>
            </a:r>
            <a:r>
              <a:rPr lang="en-US" sz="1600" dirty="0"/>
              <a:t> evaluation is a unique artwork that cannot be reproduced and updated because of lost inputs and data sets.</a:t>
            </a:r>
          </a:p>
          <a:p>
            <a:pPr marL="285750" indent="-285750">
              <a:buFont typeface="Arial" panose="020B0604020202020204" pitchFamily="34" charset="0"/>
              <a:buChar char="•"/>
            </a:pPr>
            <a:r>
              <a:rPr lang="en-US" sz="1600" baseline="30000" dirty="0"/>
              <a:t>252</a:t>
            </a:r>
            <a:r>
              <a:rPr lang="en-US" sz="1600" dirty="0"/>
              <a:t>Cf(SF) is a neutron standard that used for detector calibrations.</a:t>
            </a:r>
          </a:p>
          <a:p>
            <a:pPr marL="285750" indent="-285750">
              <a:buFont typeface="Arial" panose="020B0604020202020204" pitchFamily="34" charset="0"/>
              <a:buChar char="•"/>
            </a:pPr>
            <a:r>
              <a:rPr lang="en-US" sz="1600" dirty="0"/>
              <a:t>EXFOR and </a:t>
            </a:r>
            <a:r>
              <a:rPr lang="en-US" sz="1600" dirty="0" err="1"/>
              <a:t>Mannhart</a:t>
            </a:r>
            <a:r>
              <a:rPr lang="en-US" sz="1600" dirty="0"/>
              <a:t> data can be recovered and re-analyzed.</a:t>
            </a:r>
          </a:p>
          <a:p>
            <a:pPr marL="285750" indent="-285750">
              <a:buFont typeface="Arial" panose="020B0604020202020204" pitchFamily="34" charset="0"/>
              <a:buChar char="•"/>
            </a:pPr>
            <a:r>
              <a:rPr lang="en-US" sz="1600" dirty="0"/>
              <a:t>New </a:t>
            </a:r>
            <a:r>
              <a:rPr lang="en-US" sz="1600" baseline="30000" dirty="0"/>
              <a:t>252</a:t>
            </a:r>
            <a:r>
              <a:rPr lang="en-US" sz="1600" dirty="0"/>
              <a:t>Cf measurement will capitalize on the project findings to resolve discrepancies.</a:t>
            </a:r>
          </a:p>
          <a:p>
            <a:pPr marL="285750" indent="-285750">
              <a:buFont typeface="Arial" panose="020B0604020202020204" pitchFamily="34" charset="0"/>
              <a:buChar char="•"/>
            </a:pPr>
            <a:r>
              <a:rPr lang="en-US" sz="1600" baseline="30000" dirty="0"/>
              <a:t>252</a:t>
            </a:r>
            <a:r>
              <a:rPr lang="en-US" sz="1600" dirty="0"/>
              <a:t>Cf(SF) evaluation will be transformed from an art to exact science because all inputs and methods will be preserved.</a:t>
            </a:r>
          </a:p>
          <a:p>
            <a:pPr marL="285750" indent="-285750">
              <a:buFont typeface="Arial" panose="020B0604020202020204" pitchFamily="34" charset="0"/>
              <a:buChar char="•"/>
            </a:pPr>
            <a:r>
              <a:rPr lang="en-US" sz="1600" dirty="0"/>
              <a:t>Verified EXFOR data sets for a parallel EXFOR library (NEA-DB SG50).</a:t>
            </a:r>
          </a:p>
        </p:txBody>
      </p:sp>
      <p:sp>
        <p:nvSpPr>
          <p:cNvPr id="4" name="Slide Number Placeholder 3">
            <a:extLst>
              <a:ext uri="{FF2B5EF4-FFF2-40B4-BE49-F238E27FC236}">
                <a16:creationId xmlns:a16="http://schemas.microsoft.com/office/drawing/2014/main" id="{046E00D1-B049-B540-A9CA-1DF3A864A240}"/>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6" name="Picture 5">
            <a:extLst>
              <a:ext uri="{FF2B5EF4-FFF2-40B4-BE49-F238E27FC236}">
                <a16:creationId xmlns:a16="http://schemas.microsoft.com/office/drawing/2014/main" id="{0EBE975E-A2EB-CE49-A22B-AF3DBCD077CB}"/>
              </a:ext>
            </a:extLst>
          </p:cNvPr>
          <p:cNvPicPr>
            <a:picLocks noChangeAspect="1"/>
          </p:cNvPicPr>
          <p:nvPr/>
        </p:nvPicPr>
        <p:blipFill>
          <a:blip r:embed="rId2"/>
          <a:stretch>
            <a:fillRect/>
          </a:stretch>
        </p:blipFill>
        <p:spPr>
          <a:xfrm>
            <a:off x="5349589" y="1825626"/>
            <a:ext cx="2653125" cy="4114800"/>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83208B7D-81E0-1B4C-BB77-3630CC22C3AD}"/>
              </a:ext>
            </a:extLst>
          </p:cNvPr>
          <p:cNvPicPr>
            <a:picLocks noChangeAspect="1"/>
          </p:cNvPicPr>
          <p:nvPr/>
        </p:nvPicPr>
        <p:blipFill>
          <a:blip r:embed="rId3"/>
          <a:stretch>
            <a:fillRect/>
          </a:stretch>
        </p:blipFill>
        <p:spPr>
          <a:xfrm>
            <a:off x="5841812" y="2874119"/>
            <a:ext cx="3076678" cy="2286000"/>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15DDD684-F923-324C-BAF5-917138D37A07}"/>
              </a:ext>
            </a:extLst>
          </p:cNvPr>
          <p:cNvPicPr>
            <a:picLocks noChangeAspect="1"/>
          </p:cNvPicPr>
          <p:nvPr/>
        </p:nvPicPr>
        <p:blipFill>
          <a:blip r:embed="rId4"/>
          <a:stretch>
            <a:fillRect/>
          </a:stretch>
        </p:blipFill>
        <p:spPr>
          <a:xfrm>
            <a:off x="6067322" y="4003642"/>
            <a:ext cx="3074643" cy="2286000"/>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27745D1C-04FB-124C-A44F-6FAEF8072998}"/>
              </a:ext>
            </a:extLst>
          </p:cNvPr>
          <p:cNvPicPr>
            <a:picLocks noChangeAspect="1"/>
          </p:cNvPicPr>
          <p:nvPr/>
        </p:nvPicPr>
        <p:blipFill>
          <a:blip r:embed="rId5"/>
          <a:stretch>
            <a:fillRect/>
          </a:stretch>
        </p:blipFill>
        <p:spPr>
          <a:xfrm>
            <a:off x="7739017" y="4572000"/>
            <a:ext cx="1303986" cy="2286000"/>
          </a:xfrm>
          <a:prstGeom prst="rect">
            <a:avLst/>
          </a:prstGeom>
          <a:ln>
            <a:solidFill>
              <a:schemeClr val="bg1">
                <a:lumMod val="85000"/>
              </a:schemeClr>
            </a:solidFill>
          </a:ln>
        </p:spPr>
      </p:pic>
    </p:spTree>
    <p:extLst>
      <p:ext uri="{BB962C8B-B14F-4D97-AF65-F5344CB8AC3E}">
        <p14:creationId xmlns:p14="http://schemas.microsoft.com/office/powerpoint/2010/main" val="228004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2466-C86B-8446-BEE6-5B7B46B7BD41}"/>
              </a:ext>
            </a:extLst>
          </p:cNvPr>
          <p:cNvSpPr>
            <a:spLocks noGrp="1"/>
          </p:cNvSpPr>
          <p:nvPr>
            <p:ph type="title"/>
          </p:nvPr>
        </p:nvSpPr>
        <p:spPr/>
        <p:txBody>
          <a:bodyPr/>
          <a:lstStyle/>
          <a:p>
            <a:pPr algn="ctr"/>
            <a:r>
              <a:rPr lang="en-US" dirty="0"/>
              <a:t>Modernization Needs</a:t>
            </a:r>
          </a:p>
        </p:txBody>
      </p:sp>
      <p:sp>
        <p:nvSpPr>
          <p:cNvPr id="3" name="Content Placeholder 2">
            <a:extLst>
              <a:ext uri="{FF2B5EF4-FFF2-40B4-BE49-F238E27FC236}">
                <a16:creationId xmlns:a16="http://schemas.microsoft.com/office/drawing/2014/main" id="{39079882-6249-CF4F-BBB2-180F813BE1A5}"/>
              </a:ext>
            </a:extLst>
          </p:cNvPr>
          <p:cNvSpPr>
            <a:spLocks noGrp="1"/>
          </p:cNvSpPr>
          <p:nvPr>
            <p:ph idx="1"/>
          </p:nvPr>
        </p:nvSpPr>
        <p:spPr>
          <a:xfrm>
            <a:off x="428625" y="1825626"/>
            <a:ext cx="4143375" cy="4490970"/>
          </a:xfrm>
        </p:spPr>
        <p:txBody>
          <a:bodyPr>
            <a:normAutofit/>
          </a:bodyPr>
          <a:lstStyle/>
          <a:p>
            <a:pPr marL="342900" indent="-342900">
              <a:buFont typeface="Arial" panose="020B0604020202020204" pitchFamily="34" charset="0"/>
              <a:buChar char="•"/>
            </a:pPr>
            <a:r>
              <a:rPr lang="en-US" sz="1600" dirty="0"/>
              <a:t>Automatization of the EXFOR life and production cycle.</a:t>
            </a:r>
          </a:p>
          <a:p>
            <a:pPr marL="342900" indent="-342900">
              <a:buFont typeface="Arial" panose="020B0604020202020204" pitchFamily="34" charset="0"/>
              <a:buChar char="•"/>
            </a:pPr>
            <a:r>
              <a:rPr lang="en-US" sz="1600" dirty="0"/>
              <a:t>Development of EXFOR Application Programming Interface (API): IAEA X4Pro, …</a:t>
            </a:r>
          </a:p>
          <a:p>
            <a:pPr marL="342900" indent="-342900">
              <a:buFont typeface="Arial" panose="020B0604020202020204" pitchFamily="34" charset="0"/>
              <a:buChar char="•"/>
            </a:pPr>
            <a:r>
              <a:rPr lang="en-US" sz="1600" dirty="0"/>
              <a:t>New data formats: JSON (JavaScript Object Notation) lightweight data interchange format for EXFOR is now in progress at the NNDC and IAEA-NDS. </a:t>
            </a:r>
          </a:p>
          <a:p>
            <a:pPr marL="342900" indent="-342900">
              <a:buFont typeface="Arial" panose="020B0604020202020204" pitchFamily="34" charset="0"/>
              <a:buChar char="•"/>
            </a:pPr>
            <a:r>
              <a:rPr lang="en-US" sz="1600" dirty="0"/>
              <a:t>Content verification with ENSDF database to flag deficient data sets.</a:t>
            </a:r>
          </a:p>
          <a:p>
            <a:pPr marL="342900" indent="-342900">
              <a:buFont typeface="Arial" panose="020B0604020202020204" pitchFamily="34" charset="0"/>
              <a:buChar char="•"/>
            </a:pPr>
            <a:r>
              <a:rPr lang="en-US" sz="1600" dirty="0"/>
              <a:t>Implementation of uncertainty templates developed by Denise </a:t>
            </a:r>
            <a:r>
              <a:rPr lang="en-US" sz="1600" dirty="0" err="1"/>
              <a:t>Neudecker</a:t>
            </a:r>
            <a:r>
              <a:rPr lang="en-US" sz="1600" dirty="0"/>
              <a:t> et al. (LANL) for resolving issues with missing uncertainties and covariances.</a:t>
            </a:r>
            <a:endParaRPr lang="en-US" dirty="0"/>
          </a:p>
          <a:p>
            <a:endParaRPr lang="en-US" dirty="0"/>
          </a:p>
        </p:txBody>
      </p:sp>
      <p:sp>
        <p:nvSpPr>
          <p:cNvPr id="4" name="Slide Number Placeholder 3">
            <a:extLst>
              <a:ext uri="{FF2B5EF4-FFF2-40B4-BE49-F238E27FC236}">
                <a16:creationId xmlns:a16="http://schemas.microsoft.com/office/drawing/2014/main" id="{7EC50C90-FCA4-C349-B1D1-891616E8A595}"/>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pic>
        <p:nvPicPr>
          <p:cNvPr id="6" name="Picture 5">
            <a:extLst>
              <a:ext uri="{FF2B5EF4-FFF2-40B4-BE49-F238E27FC236}">
                <a16:creationId xmlns:a16="http://schemas.microsoft.com/office/drawing/2014/main" id="{642ACFE3-B74B-204B-8EBA-CFDA5FE4F971}"/>
              </a:ext>
            </a:extLst>
          </p:cNvPr>
          <p:cNvPicPr>
            <a:picLocks noChangeAspect="1"/>
          </p:cNvPicPr>
          <p:nvPr/>
        </p:nvPicPr>
        <p:blipFill>
          <a:blip r:embed="rId2"/>
          <a:stretch>
            <a:fillRect/>
          </a:stretch>
        </p:blipFill>
        <p:spPr>
          <a:xfrm>
            <a:off x="4530654" y="1825626"/>
            <a:ext cx="4613346" cy="2743200"/>
          </a:xfrm>
          <a:prstGeom prst="rect">
            <a:avLst/>
          </a:prstGeom>
        </p:spPr>
      </p:pic>
      <p:pic>
        <p:nvPicPr>
          <p:cNvPr id="7" name="Picture 6">
            <a:extLst>
              <a:ext uri="{FF2B5EF4-FFF2-40B4-BE49-F238E27FC236}">
                <a16:creationId xmlns:a16="http://schemas.microsoft.com/office/drawing/2014/main" id="{241D44A1-2BAE-0649-B929-4CB059C47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493" y="2699511"/>
            <a:ext cx="3797723" cy="2743200"/>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B3825FD5-60B0-C143-93B5-471AB1A58D42}"/>
              </a:ext>
            </a:extLst>
          </p:cNvPr>
          <p:cNvPicPr/>
          <p:nvPr/>
        </p:nvPicPr>
        <p:blipFill>
          <a:blip r:embed="rId4">
            <a:extLst>
              <a:ext uri="{28A0092B-C50C-407E-A947-70E740481C1C}">
                <a14:useLocalDpi xmlns:a14="http://schemas.microsoft.com/office/drawing/2010/main" val="0"/>
              </a:ext>
            </a:extLst>
          </a:blip>
          <a:stretch>
            <a:fillRect/>
          </a:stretch>
        </p:blipFill>
        <p:spPr>
          <a:xfrm>
            <a:off x="4834914" y="4145996"/>
            <a:ext cx="2596515" cy="1828800"/>
          </a:xfrm>
          <a:prstGeom prst="rect">
            <a:avLst/>
          </a:prstGeom>
          <a:pattFill prst="ltVert">
            <a:fgClr>
              <a:schemeClr val="accent1"/>
            </a:fgClr>
            <a:bgClr>
              <a:schemeClr val="bg1"/>
            </a:bgClr>
          </a:pattFill>
        </p:spPr>
      </p:pic>
      <p:pic>
        <p:nvPicPr>
          <p:cNvPr id="9" name="Picture 8">
            <a:extLst>
              <a:ext uri="{FF2B5EF4-FFF2-40B4-BE49-F238E27FC236}">
                <a16:creationId xmlns:a16="http://schemas.microsoft.com/office/drawing/2014/main" id="{2330A519-19F8-F44A-A6CA-14FE47F179D3}"/>
              </a:ext>
            </a:extLst>
          </p:cNvPr>
          <p:cNvPicPr/>
          <p:nvPr/>
        </p:nvPicPr>
        <p:blipFill rotWithShape="1">
          <a:blip r:embed="rId5">
            <a:extLst>
              <a:ext uri="{28A0092B-C50C-407E-A947-70E740481C1C}">
                <a14:useLocalDpi xmlns:a14="http://schemas.microsoft.com/office/drawing/2010/main" val="0"/>
              </a:ext>
            </a:extLst>
          </a:blip>
          <a:srcRect l="825" t="947" r="628" b="584"/>
          <a:stretch/>
        </p:blipFill>
        <p:spPr bwMode="auto">
          <a:xfrm>
            <a:off x="5247493" y="3852891"/>
            <a:ext cx="3547745" cy="2743200"/>
          </a:xfrm>
          <a:prstGeom prst="rect">
            <a:avLst/>
          </a:prstGeom>
          <a:noFill/>
          <a:ln>
            <a:solidFill>
              <a:schemeClr val="bg1">
                <a:lumMod val="8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350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3213-2889-6D48-BB25-D1430CB813B6}"/>
              </a:ext>
            </a:extLst>
          </p:cNvPr>
          <p:cNvSpPr>
            <a:spLocks noGrp="1"/>
          </p:cNvSpPr>
          <p:nvPr>
            <p:ph type="title"/>
          </p:nvPr>
        </p:nvSpPr>
        <p:spPr/>
        <p:txBody>
          <a:bodyPr/>
          <a:lstStyle/>
          <a:p>
            <a:pPr algn="ctr"/>
            <a:r>
              <a:rPr lang="en-US" dirty="0"/>
              <a:t>EXFOR Modernization Proposal</a:t>
            </a:r>
          </a:p>
        </p:txBody>
      </p:sp>
      <p:sp>
        <p:nvSpPr>
          <p:cNvPr id="3" name="Content Placeholder 2">
            <a:extLst>
              <a:ext uri="{FF2B5EF4-FFF2-40B4-BE49-F238E27FC236}">
                <a16:creationId xmlns:a16="http://schemas.microsoft.com/office/drawing/2014/main" id="{E71AB8E4-3D06-C347-BB0C-AACAAFCC7333}"/>
              </a:ext>
            </a:extLst>
          </p:cNvPr>
          <p:cNvSpPr>
            <a:spLocks noGrp="1"/>
          </p:cNvSpPr>
          <p:nvPr>
            <p:ph idx="1"/>
          </p:nvPr>
        </p:nvSpPr>
        <p:spPr>
          <a:xfrm>
            <a:off x="428625" y="1825626"/>
            <a:ext cx="8286750" cy="4667248"/>
          </a:xfrm>
        </p:spPr>
        <p:txBody>
          <a:bodyPr>
            <a:normAutofit/>
          </a:bodyPr>
          <a:lstStyle/>
          <a:p>
            <a:pPr marL="457200" lvl="0" indent="-457200">
              <a:buFont typeface="Arial" panose="020B0604020202020204" pitchFamily="34" charset="0"/>
              <a:buChar char="•"/>
            </a:pPr>
            <a:r>
              <a:rPr lang="en-US" sz="2300" dirty="0"/>
              <a:t>USNDP wrote multiple EXFOR modernization proposals.</a:t>
            </a:r>
          </a:p>
          <a:p>
            <a:pPr marL="457200" lvl="0" indent="-457200">
              <a:buFont typeface="Arial" panose="020B0604020202020204" pitchFamily="34" charset="0"/>
              <a:buChar char="•"/>
            </a:pPr>
            <a:r>
              <a:rPr lang="en-US" sz="2300" dirty="0"/>
              <a:t>The latest proposal recommends:</a:t>
            </a:r>
          </a:p>
          <a:p>
            <a:pPr marL="800100" lvl="1" indent="-457200"/>
            <a:r>
              <a:rPr lang="en-US" sz="1900" dirty="0"/>
              <a:t>Modernize the EXFOR format with input from Subgroup 50 and in coordination with the NRDC to be easily automatically interpretable, indicate data that has been proven inaccurate as well as flag data that has been used in ENDF, JEFF or JENDL evaluations. </a:t>
            </a:r>
          </a:p>
          <a:p>
            <a:pPr marL="800100" lvl="1" indent="-457200"/>
            <a:r>
              <a:rPr lang="en-US" sz="1900" dirty="0"/>
              <a:t>Develop an API to facilitate code interfacing and provide an interface between experimentalists, compilers and evaluators.  </a:t>
            </a:r>
          </a:p>
          <a:p>
            <a:pPr marL="800100" lvl="1" indent="-457200"/>
            <a:r>
              <a:rPr lang="en-US" sz="1900" dirty="0"/>
              <a:t>Use tabular recognition being developed for the Evaluated Nuclear Structure Data File (ENSDF) modernization project to incorporate data from articles, including charged-particle reactions not included in the early years. </a:t>
            </a:r>
          </a:p>
          <a:p>
            <a:pPr marL="800100" lvl="1" indent="-457200"/>
            <a:r>
              <a:rPr lang="en-US" sz="1900" dirty="0"/>
              <a:t>Migrate to an object-oriented database and develop a new web interface as well as a stand-alone web application. </a:t>
            </a:r>
          </a:p>
          <a:p>
            <a:endParaRPr lang="en-US" dirty="0"/>
          </a:p>
        </p:txBody>
      </p:sp>
      <p:sp>
        <p:nvSpPr>
          <p:cNvPr id="4" name="Slide Number Placeholder 3">
            <a:extLst>
              <a:ext uri="{FF2B5EF4-FFF2-40B4-BE49-F238E27FC236}">
                <a16:creationId xmlns:a16="http://schemas.microsoft.com/office/drawing/2014/main" id="{E6163A89-1D43-7D48-8C40-693697485A21}"/>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Tree>
    <p:extLst>
      <p:ext uri="{BB962C8B-B14F-4D97-AF65-F5344CB8AC3E}">
        <p14:creationId xmlns:p14="http://schemas.microsoft.com/office/powerpoint/2010/main" val="3528505651"/>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1328</TotalTime>
  <Words>1098</Words>
  <Application>Microsoft Macintosh PowerPoint</Application>
  <PresentationFormat>On-screen Show (4:3)</PresentationFormat>
  <Paragraphs>87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BNL</vt:lpstr>
      <vt:lpstr>EXFOR Database Modernization </vt:lpstr>
      <vt:lpstr>EXFOR Database</vt:lpstr>
      <vt:lpstr>EXFOR Value</vt:lpstr>
      <vt:lpstr>Present State of EXFOR </vt:lpstr>
      <vt:lpstr>Issues with EXFOR</vt:lpstr>
      <vt:lpstr>SG-50 was the community’s first big attempt to address shortcomings</vt:lpstr>
      <vt:lpstr>AIACHNE (AI/ML Informed cAlifornium CHi Nuclear data Experiment): Los Alamos/BNL</vt:lpstr>
      <vt:lpstr>Modernization Needs</vt:lpstr>
      <vt:lpstr>EXFOR Modernization Proposal</vt:lpstr>
      <vt:lpstr>EXFOR Modernization … (Continued)</vt:lpstr>
      <vt:lpstr>Outlook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ENDF/B-VIII.1b2</dc:title>
  <dc:subject/>
  <dc:creator>Pritychenko, Boris</dc:creator>
  <cp:keywords/>
  <dc:description/>
  <cp:lastModifiedBy>Brown, David</cp:lastModifiedBy>
  <cp:revision>277</cp:revision>
  <dcterms:created xsi:type="dcterms:W3CDTF">2023-08-09T23:19:29Z</dcterms:created>
  <dcterms:modified xsi:type="dcterms:W3CDTF">2023-09-12T19:43:46Z</dcterms:modified>
  <cp:category/>
</cp:coreProperties>
</file>