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273" r:id="rId6"/>
    <p:sldId id="266" r:id="rId7"/>
    <p:sldId id="258" r:id="rId8"/>
    <p:sldId id="265" r:id="rId9"/>
    <p:sldId id="274" r:id="rId10"/>
    <p:sldId id="259" r:id="rId11"/>
    <p:sldId id="260" r:id="rId12"/>
    <p:sldId id="261" r:id="rId13"/>
    <p:sldId id="267" r:id="rId14"/>
    <p:sldId id="275" r:id="rId15"/>
    <p:sldId id="276" r:id="rId16"/>
    <p:sldId id="277" r:id="rId17"/>
    <p:sldId id="272" r:id="rId18"/>
    <p:sldId id="264" r:id="rId19"/>
    <p:sldId id="268" r:id="rId20"/>
    <p:sldId id="270" r:id="rId21"/>
    <p:sldId id="269" r:id="rId22"/>
    <p:sldId id="263" r:id="rId23"/>
    <p:sldId id="257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4A6B3-F6C0-38EE-204D-D1E36A84DF98}" v="39" dt="2023-09-12T19:34:48.933"/>
    <p1510:client id="{80F5E288-1103-A17A-C769-F1A636B3C008}" v="6" dt="2023-09-13T00:57:54.727"/>
    <p1510:client id="{8DC400F7-EBB6-FD95-6B93-1811F921B588}" v="4" dt="2023-09-13T13:01:47.099"/>
    <p1510:client id="{B1FDB0E5-47B0-4449-86F1-E170F3F299A6}" v="1" dt="2023-09-13T00:58:14.374"/>
    <p1510:client id="{B33BB4AC-C513-E5D5-5EF0-788DD4BB8B9F}" v="157" dt="2023-09-12T19:50:51.080"/>
    <p1510:client id="{B8FD26D4-105F-7F33-F3CC-18874B00801A}" v="108" dt="2023-09-12T18:29:52.933"/>
    <p1510:client id="{ECFD270A-BE26-9C3F-EF30-49B27A8FA1F9}" v="2" dt="2023-09-12T19:35:3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3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717698288_0_3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g1771769828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c6b8fab8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7c6b8fab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71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c6b8fab8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7c6b8fab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96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c5d72e74e_2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27c5d72e74e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717698288_0_3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g1771769828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76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c5d72e74e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g27c5d72e74e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c5d72e74e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7c5d72e74e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33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c5d72e74e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7c5d72e74e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687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c5d72e74e_3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g27c5d72e74e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c5d72e74e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7c5d72e74e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c6b8fab8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73" name="Google Shape;173;g27c6b8fab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c6b8fab8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7c6b8fab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56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Web Dissemination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September 14th,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Benjamin Shu, Donnie Mason, on behalf of the USNDP</a:t>
            </a:r>
            <a:endParaRPr lang="en-US">
              <a:cs typeface="Arial" panose="020B0604020202020204"/>
            </a:endParaRPr>
          </a:p>
          <a:p>
            <a:r>
              <a:rPr lang="en-US">
                <a:cs typeface="Arial" panose="020B0604020202020204"/>
              </a:rPr>
              <a:t>National Nuclear Data Center (NNDC)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NuDat 3.0 Features </a:t>
            </a: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10</a:t>
            </a:fld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79" name="Google Shape;179;p34"/>
          <p:cNvSpPr txBox="1"/>
          <p:nvPr/>
        </p:nvSpPr>
        <p:spPr>
          <a:xfrm>
            <a:off x="145033" y="1690733"/>
            <a:ext cx="5752800" cy="670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-US"/>
              <a:t>Responsive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Seamless pan/zoom controls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Synchronized plots </a:t>
            </a:r>
          </a:p>
          <a:p>
            <a:pPr marL="795847" lvl="1">
              <a:buSzPts val="1400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 b="1"/>
              <a:t>Advanced data filtering</a:t>
            </a:r>
          </a:p>
          <a:p>
            <a:pPr marL="609585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Export data as CSV/JSON</a:t>
            </a:r>
          </a:p>
          <a:p>
            <a:pPr marL="186262">
              <a:buSzPts val="1400"/>
            </a:pPr>
            <a:endParaRPr lang="en-US"/>
          </a:p>
          <a:p>
            <a:pPr marL="609585" lvl="2" indent="-423323">
              <a:buSzPts val="1400"/>
              <a:buChar char="●"/>
            </a:pPr>
            <a:r>
              <a:rPr lang="en-US"/>
              <a:t>Export chart or selection as PNG/SVG</a:t>
            </a:r>
          </a:p>
          <a:p>
            <a:pPr marL="609585" lvl="2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Upcoming features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Improved user interface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3D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Additional datasets</a:t>
            </a:r>
          </a:p>
          <a:p>
            <a:pPr marL="609585" lvl="2" indent="-423323">
              <a:buSzPts val="1400"/>
              <a:buChar char="●"/>
            </a:pPr>
            <a:endParaRPr lang="en-US"/>
          </a:p>
          <a:p>
            <a:pPr marL="609585" lvl="3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endParaRPr/>
          </a:p>
          <a:p>
            <a:pPr marL="609585"/>
            <a:endParaRPr/>
          </a:p>
          <a:p>
            <a:endParaRPr/>
          </a:p>
          <a:p>
            <a:pPr marL="609585"/>
            <a:endParaRPr/>
          </a:p>
          <a:p>
            <a:endParaRPr/>
          </a:p>
          <a:p>
            <a:endParaRPr/>
          </a:p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7C719-126E-3CA7-A16B-21555D54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935" y="1273270"/>
            <a:ext cx="5943320" cy="3985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6FEFF-A06F-8DB7-26EA-A5FDBF03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282" y="3999692"/>
            <a:ext cx="2887133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NuDat 3.0 Features </a:t>
            </a: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11</a:t>
            </a:fld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79" name="Google Shape;179;p34"/>
          <p:cNvSpPr txBox="1"/>
          <p:nvPr/>
        </p:nvSpPr>
        <p:spPr>
          <a:xfrm>
            <a:off x="145033" y="1690733"/>
            <a:ext cx="5752800" cy="744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-US"/>
              <a:t>Responsive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Seamless pan/zoom controls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Synchronized plots </a:t>
            </a:r>
          </a:p>
          <a:p>
            <a:pPr marL="795847" lvl="1">
              <a:buSzPts val="1400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Advanced data filtering</a:t>
            </a:r>
          </a:p>
          <a:p>
            <a:pPr marL="609585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 b="1"/>
              <a:t>Export data as CSV/JSON</a:t>
            </a:r>
          </a:p>
          <a:p>
            <a:pPr marL="186262">
              <a:buSzPts val="1400"/>
            </a:pPr>
            <a:endParaRPr lang="en-US"/>
          </a:p>
          <a:p>
            <a:pPr marL="609585" lvl="2" indent="-423323">
              <a:buSzPts val="1400"/>
              <a:buChar char="●"/>
            </a:pPr>
            <a:r>
              <a:rPr lang="en-US"/>
              <a:t>Export chart or selection as PNG/SVG</a:t>
            </a:r>
          </a:p>
          <a:p>
            <a:pPr marL="609585" lvl="2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Upcoming features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Improved user interface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3D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Additional datasets</a:t>
            </a:r>
          </a:p>
          <a:p>
            <a:pPr marL="609585" lvl="2" indent="-423323">
              <a:buSzPts val="1400"/>
              <a:buChar char="●"/>
            </a:pPr>
            <a:endParaRPr lang="en-US" sz="2400"/>
          </a:p>
          <a:p>
            <a:pPr marL="609585" lvl="3" indent="-423323">
              <a:buSzPts val="1400"/>
              <a:buChar char="●"/>
            </a:pPr>
            <a:endParaRPr lang="en-US" sz="2400"/>
          </a:p>
          <a:p>
            <a:pPr marL="609585" indent="-423323">
              <a:buSzPts val="1400"/>
              <a:buChar char="●"/>
            </a:pPr>
            <a:endParaRPr sz="2400"/>
          </a:p>
          <a:p>
            <a:pPr marL="609585"/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90DA14-B2DD-5C5A-E52F-87D1710C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25" y="735962"/>
            <a:ext cx="2812883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335D71A-0D1A-6FB6-3B53-3B9A82BF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97000"/>
            <a:ext cx="5524400" cy="24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5E89B-B1CA-6610-2582-98E7CB2E2D62}"/>
              </a:ext>
            </a:extLst>
          </p:cNvPr>
          <p:cNvSpPr txBox="1"/>
          <p:nvPr/>
        </p:nvSpPr>
        <p:spPr>
          <a:xfrm rot="20224544">
            <a:off x="7402661" y="4646643"/>
            <a:ext cx="3148180" cy="584775"/>
          </a:xfrm>
          <a:prstGeom prst="rect">
            <a:avLst/>
          </a:prstGeom>
          <a:solidFill>
            <a:srgbClr val="F2F2F2">
              <a:alpha val="4196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Lots of data…</a:t>
            </a:r>
          </a:p>
        </p:txBody>
      </p:sp>
    </p:spTree>
    <p:extLst>
      <p:ext uri="{BB962C8B-B14F-4D97-AF65-F5344CB8AC3E}">
        <p14:creationId xmlns:p14="http://schemas.microsoft.com/office/powerpoint/2010/main" val="43695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NuDat 3.0 Features </a:t>
            </a: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12</a:t>
            </a:fld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79" name="Google Shape;179;p34"/>
          <p:cNvSpPr txBox="1"/>
          <p:nvPr/>
        </p:nvSpPr>
        <p:spPr>
          <a:xfrm>
            <a:off x="145033" y="1690733"/>
            <a:ext cx="5752800" cy="72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-US" dirty="0"/>
              <a:t>Responsive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 dirty="0"/>
              <a:t>Seamless pan/zoom controls</a:t>
            </a:r>
          </a:p>
          <a:p>
            <a:pPr marL="1219170" lvl="1" indent="-423323">
              <a:buSzPts val="1400"/>
              <a:buChar char="○"/>
            </a:pPr>
            <a:r>
              <a:rPr lang="en-US" dirty="0"/>
              <a:t>Synchronized plots </a:t>
            </a:r>
          </a:p>
          <a:p>
            <a:pPr marL="795847" lvl="1">
              <a:buSzPts val="1400"/>
            </a:pPr>
            <a:endParaRPr lang="en-US" dirty="0"/>
          </a:p>
          <a:p>
            <a:pPr marL="609585" indent="-423323">
              <a:buSzPts val="1400"/>
              <a:buChar char="●"/>
            </a:pPr>
            <a:r>
              <a:rPr lang="en-US" dirty="0"/>
              <a:t>Advanced data filtering</a:t>
            </a:r>
          </a:p>
          <a:p>
            <a:pPr marL="609585" indent="-423323">
              <a:buSzPts val="1400"/>
              <a:buChar char="●"/>
            </a:pPr>
            <a:endParaRPr lang="en-US" dirty="0"/>
          </a:p>
          <a:p>
            <a:pPr marL="609585" indent="-423323">
              <a:buSzPts val="1400"/>
              <a:buChar char="●"/>
            </a:pPr>
            <a:r>
              <a:rPr lang="en-US" dirty="0"/>
              <a:t>Export data as CSV/JSON</a:t>
            </a:r>
          </a:p>
          <a:p>
            <a:pPr marL="186262">
              <a:buSzPts val="1400"/>
            </a:pPr>
            <a:endParaRPr lang="en-US" dirty="0"/>
          </a:p>
          <a:p>
            <a:pPr marL="609585" lvl="2" indent="-423323">
              <a:buSzPts val="1400"/>
              <a:buChar char="●"/>
            </a:pPr>
            <a:r>
              <a:rPr lang="en-US" dirty="0"/>
              <a:t>Export chart or selection as PNG/SVG</a:t>
            </a:r>
          </a:p>
          <a:p>
            <a:pPr marL="609585" lvl="2" indent="-423323">
              <a:buSzPts val="1400"/>
              <a:buChar char="●"/>
            </a:pPr>
            <a:endParaRPr lang="en-US" dirty="0"/>
          </a:p>
          <a:p>
            <a:pPr marL="609585" indent="-423323">
              <a:buSzPts val="1400"/>
              <a:buChar char="●"/>
            </a:pPr>
            <a:r>
              <a:rPr lang="en-US" b="1" dirty="0"/>
              <a:t>Upcoming features</a:t>
            </a:r>
          </a:p>
          <a:p>
            <a:pPr marL="1219170" lvl="1" indent="-423323">
              <a:buSzPts val="1400"/>
              <a:buChar char="○"/>
            </a:pPr>
            <a:r>
              <a:rPr lang="en-US" dirty="0"/>
              <a:t>Improved user interface</a:t>
            </a:r>
          </a:p>
          <a:p>
            <a:pPr marL="1219170" lvl="1" indent="-423323">
              <a:buSzPts val="1400"/>
              <a:buChar char="○"/>
            </a:pPr>
            <a:r>
              <a:rPr lang="en-US" dirty="0"/>
              <a:t>3D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 dirty="0"/>
              <a:t>Additional datasets</a:t>
            </a:r>
          </a:p>
          <a:p>
            <a:pPr marL="1219170" lvl="1" indent="-423323">
              <a:buSzPts val="1400"/>
              <a:buChar char="○"/>
            </a:pPr>
            <a:r>
              <a:rPr lang="en-US" b="1" dirty="0"/>
              <a:t>Additional color palettes</a:t>
            </a:r>
          </a:p>
          <a:p>
            <a:pPr marL="1676370" lvl="2" indent="-423323">
              <a:buSzPts val="1400"/>
              <a:buChar char="○"/>
            </a:pPr>
            <a:r>
              <a:rPr lang="en-US" b="1" dirty="0"/>
              <a:t>Accessibility </a:t>
            </a:r>
          </a:p>
          <a:p>
            <a:pPr marL="609585" lvl="2" indent="-423323">
              <a:buSzPts val="1400"/>
              <a:buChar char="●"/>
            </a:pPr>
            <a:endParaRPr lang="en-US" dirty="0"/>
          </a:p>
          <a:p>
            <a:pPr marL="609585" lvl="3" indent="-423323">
              <a:buSzPts val="1400"/>
              <a:buChar char="●"/>
            </a:pPr>
            <a:endParaRPr lang="en-US" dirty="0"/>
          </a:p>
          <a:p>
            <a:pPr marL="609585" indent="-423323">
              <a:buSzPts val="1400"/>
              <a:buChar char="●"/>
            </a:pPr>
            <a:endParaRPr dirty="0"/>
          </a:p>
          <a:p>
            <a:pPr marL="609585"/>
            <a:endParaRPr dirty="0"/>
          </a:p>
          <a:p>
            <a:endParaRPr dirty="0"/>
          </a:p>
          <a:p>
            <a:pPr marL="609585"/>
            <a:endParaRPr dirty="0"/>
          </a:p>
          <a:p>
            <a:endParaRPr dirty="0"/>
          </a:p>
          <a:p>
            <a:endParaRPr dirty="0"/>
          </a:p>
          <a:p>
            <a:endParaRPr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EA81BA-D677-A30F-968D-E0460ED8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3" r="2346" b="7010"/>
          <a:stretch/>
        </p:blipFill>
        <p:spPr bwMode="auto">
          <a:xfrm>
            <a:off x="5897833" y="3605275"/>
            <a:ext cx="6144790" cy="27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F3B0E68-7834-24A4-962E-33967074C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4" r="2053" b="7005"/>
          <a:stretch/>
        </p:blipFill>
        <p:spPr bwMode="auto">
          <a:xfrm>
            <a:off x="5897833" y="480833"/>
            <a:ext cx="6144790" cy="27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7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3D Chart of Nuclides (Coming soon)</a:t>
            </a:r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87" name="Google Shape;187;p35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13</a:t>
            </a:fld>
            <a:endParaRPr/>
          </a:p>
        </p:txBody>
      </p:sp>
      <p:pic>
        <p:nvPicPr>
          <p:cNvPr id="188" name="Google Shape;188;p35"/>
          <p:cNvPicPr preferRelativeResize="0"/>
          <p:nvPr/>
        </p:nvPicPr>
        <p:blipFill rotWithShape="1">
          <a:blip r:embed="rId3">
            <a:alphaModFix/>
          </a:blip>
          <a:srcRect t="10626" b="5035"/>
          <a:stretch/>
        </p:blipFill>
        <p:spPr>
          <a:xfrm>
            <a:off x="4978768" y="1690733"/>
            <a:ext cx="4607569" cy="2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 txBox="1">
            <a:spLocks noGrp="1"/>
          </p:cNvSpPr>
          <p:nvPr>
            <p:ph type="body" idx="1"/>
          </p:nvPr>
        </p:nvSpPr>
        <p:spPr>
          <a:xfrm>
            <a:off x="4978767" y="1690717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Half-life</a:t>
            </a:r>
            <a:endParaRPr sz="1600" b="1">
              <a:solidFill>
                <a:schemeClr val="lt2"/>
              </a:solidFill>
            </a:endParaRPr>
          </a:p>
        </p:txBody>
      </p:sp>
      <p:pic>
        <p:nvPicPr>
          <p:cNvPr id="190" name="Google Shape;190;p35"/>
          <p:cNvPicPr preferRelativeResize="0"/>
          <p:nvPr/>
        </p:nvPicPr>
        <p:blipFill rotWithShape="1">
          <a:blip r:embed="rId4">
            <a:alphaModFix/>
          </a:blip>
          <a:srcRect t="10481" b="4923"/>
          <a:stretch/>
        </p:blipFill>
        <p:spPr>
          <a:xfrm>
            <a:off x="304251" y="1690750"/>
            <a:ext cx="4607584" cy="2519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>
            <a:spLocks noGrp="1"/>
          </p:cNvSpPr>
          <p:nvPr>
            <p:ph type="body" idx="1"/>
          </p:nvPr>
        </p:nvSpPr>
        <p:spPr>
          <a:xfrm>
            <a:off x="784633" y="1690717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235U FY</a:t>
            </a:r>
            <a:endParaRPr sz="1600" b="1">
              <a:solidFill>
                <a:schemeClr val="lt2"/>
              </a:solidFill>
            </a:endParaRPr>
          </a:p>
        </p:txBody>
      </p:sp>
      <p:pic>
        <p:nvPicPr>
          <p:cNvPr id="192" name="Google Shape;192;p35"/>
          <p:cNvPicPr preferRelativeResize="0"/>
          <p:nvPr/>
        </p:nvPicPr>
        <p:blipFill rotWithShape="1">
          <a:blip r:embed="rId5">
            <a:alphaModFix/>
          </a:blip>
          <a:srcRect l="18443" t="12911" r="13296" b="27618"/>
          <a:stretch/>
        </p:blipFill>
        <p:spPr>
          <a:xfrm>
            <a:off x="304268" y="4285133"/>
            <a:ext cx="4607569" cy="245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368233" y="4285117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(BE-LDM Fit) / A</a:t>
            </a:r>
            <a:endParaRPr sz="1600" b="1">
              <a:solidFill>
                <a:schemeClr val="lt2"/>
              </a:solidFill>
            </a:endParaRPr>
          </a:p>
        </p:txBody>
      </p:sp>
      <p:pic>
        <p:nvPicPr>
          <p:cNvPr id="194" name="Google Shape;194;p35"/>
          <p:cNvPicPr preferRelativeResize="0"/>
          <p:nvPr/>
        </p:nvPicPr>
        <p:blipFill rotWithShape="1">
          <a:blip r:embed="rId6">
            <a:alphaModFix/>
          </a:blip>
          <a:srcRect l="12119" t="10769" r="11129" b="26027"/>
          <a:stretch/>
        </p:blipFill>
        <p:spPr>
          <a:xfrm>
            <a:off x="4978768" y="4285133"/>
            <a:ext cx="4607569" cy="245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4978767" y="4285117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Q(α)</a:t>
            </a:r>
            <a:endParaRPr sz="1600" b="1">
              <a:solidFill>
                <a:schemeClr val="lt2"/>
              </a:solidFill>
            </a:endParaRPr>
          </a:p>
        </p:txBody>
      </p:sp>
      <p:pic>
        <p:nvPicPr>
          <p:cNvPr id="196" name="Google Shape;196;p35"/>
          <p:cNvPicPr preferRelativeResize="0"/>
          <p:nvPr/>
        </p:nvPicPr>
        <p:blipFill rotWithShape="1">
          <a:blip r:embed="rId7">
            <a:alphaModFix/>
          </a:blip>
          <a:srcRect l="37174" t="10919" b="23810"/>
          <a:stretch/>
        </p:blipFill>
        <p:spPr>
          <a:xfrm>
            <a:off x="9653267" y="3392416"/>
            <a:ext cx="2437503" cy="1637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9653267" y="3462951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Q(ß+)</a:t>
            </a:r>
            <a:endParaRPr sz="1600" b="1">
              <a:solidFill>
                <a:schemeClr val="lt2"/>
              </a:solidFill>
            </a:endParaRPr>
          </a:p>
        </p:txBody>
      </p:sp>
      <p:pic>
        <p:nvPicPr>
          <p:cNvPr id="198" name="Google Shape;198;p35"/>
          <p:cNvPicPr preferRelativeResize="0"/>
          <p:nvPr/>
        </p:nvPicPr>
        <p:blipFill rotWithShape="1">
          <a:blip r:embed="rId8">
            <a:alphaModFix/>
          </a:blip>
          <a:srcRect l="15228" t="15491" r="8400" b="22886"/>
          <a:stretch/>
        </p:blipFill>
        <p:spPr>
          <a:xfrm>
            <a:off x="9653267" y="5101201"/>
            <a:ext cx="2437503" cy="16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5"/>
          <p:cNvPicPr preferRelativeResize="0"/>
          <p:nvPr/>
        </p:nvPicPr>
        <p:blipFill rotWithShape="1">
          <a:blip r:embed="rId9">
            <a:alphaModFix/>
          </a:blip>
          <a:srcRect l="15534" t="16247" r="11669" b="25351"/>
          <a:stretch/>
        </p:blipFill>
        <p:spPr>
          <a:xfrm>
            <a:off x="9653267" y="1690730"/>
            <a:ext cx="2437503" cy="1637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9653267" y="1690717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Q(ß-)</a:t>
            </a:r>
            <a:endParaRPr sz="1600" b="1">
              <a:solidFill>
                <a:schemeClr val="lt2"/>
              </a:solidFill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9653267" y="5094051"/>
            <a:ext cx="2568400" cy="5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" sz="1600" b="1">
                <a:solidFill>
                  <a:schemeClr val="lt2"/>
                </a:solidFill>
              </a:rPr>
              <a:t>ΔQ(α)</a:t>
            </a:r>
            <a:endParaRPr sz="1600"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Unified Web Design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New header/footer added to help users navigate</a:t>
            </a:r>
          </a:p>
          <a:p>
            <a:pPr marL="457200" lvl="1" indent="0"/>
            <a:r>
              <a:rPr lang="en-US"/>
              <a:t> Links to major data sources as well as new contact page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75" y="2759705"/>
            <a:ext cx="9505649" cy="750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296" y="3664930"/>
            <a:ext cx="9530929" cy="25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Unified Web Design (contd.)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Updated contact page to streamline user feedback</a:t>
            </a:r>
          </a:p>
          <a:p>
            <a:pPr marL="457200" lvl="1" indent="0"/>
            <a:r>
              <a:rPr lang="en-US"/>
              <a:t> Sends emails to NNDC staff based on selected library/website</a:t>
            </a:r>
          </a:p>
          <a:p>
            <a:pPr marL="457200" lvl="1" indent="0"/>
            <a:r>
              <a:rPr lang="en-US"/>
              <a:t> Has led to a noticeable increase in user emails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56" y="3128481"/>
            <a:ext cx="3413868" cy="304622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262" b="48675"/>
          <a:stretch/>
        </p:blipFill>
        <p:spPr>
          <a:xfrm>
            <a:off x="6187014" y="3121525"/>
            <a:ext cx="5340594" cy="304622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64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Ease-of-Access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51" y="1825624"/>
            <a:ext cx="2598417" cy="420718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1401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>
          <a:xfrm>
            <a:off x="3609302" y="3331622"/>
            <a:ext cx="1134889" cy="118911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Ease-of-Access Features (contd.)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51" y="1825624"/>
            <a:ext cx="2598417" cy="420718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554" y="1831698"/>
            <a:ext cx="2982891" cy="420718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0" name="Oval 19"/>
          <p:cNvSpPr/>
          <p:nvPr/>
        </p:nvSpPr>
        <p:spPr>
          <a:xfrm>
            <a:off x="5724895" y="4476997"/>
            <a:ext cx="742208" cy="26125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28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7543993" y="3331622"/>
            <a:ext cx="1134889" cy="118911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609302" y="3331622"/>
            <a:ext cx="1134889" cy="118911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Ease-of-Access Features (contd.)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51" y="1825624"/>
            <a:ext cx="2598417" cy="420718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554" y="1831698"/>
            <a:ext cx="2982891" cy="4207185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631" y="1825625"/>
            <a:ext cx="2267266" cy="4201111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7681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Web Servers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Replacing current web servers due to 5-year end-of-life</a:t>
            </a:r>
          </a:p>
          <a:p>
            <a:pPr marL="457200" lvl="1" indent="0"/>
            <a:r>
              <a:rPr lang="en-US"/>
              <a:t> New servers already present at BNL</a:t>
            </a:r>
            <a:endParaRPr lang="en-US">
              <a:cs typeface="Arial"/>
            </a:endParaRPr>
          </a:p>
          <a:p>
            <a:pPr marL="457200" lvl="1" indent="0"/>
            <a:r>
              <a:rPr lang="en-US"/>
              <a:t> Specifications:</a:t>
            </a:r>
          </a:p>
          <a:p>
            <a:pPr marL="914400" lvl="2" indent="0"/>
            <a:r>
              <a:rPr lang="en-US"/>
              <a:t> 1 CPU: Intel® Xeon® Gold, 28 cores, 2.6 GHz</a:t>
            </a:r>
            <a:endParaRPr lang="en-US" sz="1600"/>
          </a:p>
          <a:p>
            <a:pPr marL="914400" lvl="2" indent="0"/>
            <a:r>
              <a:rPr lang="en-US"/>
              <a:t> RAM: 384 GB, 12 x 32 GB, DDR4, 2933 MHz, ECC</a:t>
            </a:r>
          </a:p>
          <a:p>
            <a:pPr marL="914400" lvl="2" indent="0"/>
            <a:r>
              <a:rPr lang="en-US"/>
              <a:t> 2 Solid-State Drives (OS):  480 GB, M.2, PCIe </a:t>
            </a:r>
            <a:r>
              <a:rPr lang="en-US" err="1"/>
              <a:t>NVMe</a:t>
            </a:r>
            <a:r>
              <a:rPr lang="en-US"/>
              <a:t>, SSD, Class 40</a:t>
            </a:r>
          </a:p>
          <a:p>
            <a:pPr marL="914400" lvl="2" indent="0"/>
            <a:r>
              <a:rPr lang="en-US"/>
              <a:t> 8 Hard Drives (RAID-6) (Users): 2.4-TB, SAS 12Gbps 10kRPM, 512e 2.5in Hot-Plug</a:t>
            </a:r>
          </a:p>
          <a:p>
            <a:pPr marL="914400" lvl="2" indent="0"/>
            <a:r>
              <a:rPr lang="en-US"/>
              <a:t> 5-year Red Hat OS Subscription and Software Support</a:t>
            </a:r>
          </a:p>
          <a:p>
            <a:pPr marL="914400" lvl="2" indent="0"/>
            <a:r>
              <a:rPr lang="en-US"/>
              <a:t> 7-year ProSupport 7x24 Hardware Technical Support</a:t>
            </a:r>
            <a:endParaRPr lang="en-US" sz="2000"/>
          </a:p>
          <a:p>
            <a:pPr marL="914400" lvl="2" indent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1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Web Statistics</a:t>
            </a:r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33" name="Google Shape;133;p3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</a:t>
            </a:fld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pic>
        <p:nvPicPr>
          <p:cNvPr id="135" name="Google Shape;1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333" y="1335133"/>
            <a:ext cx="7281648" cy="49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0"/>
          <p:cNvSpPr txBox="1"/>
          <p:nvPr/>
        </p:nvSpPr>
        <p:spPr>
          <a:xfrm>
            <a:off x="145033" y="1690734"/>
            <a:ext cx="4590000" cy="609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/>
              <a:t>Consistent growth</a:t>
            </a:r>
          </a:p>
          <a:p>
            <a:pPr marL="186262">
              <a:buSzPts val="1400"/>
            </a:pPr>
            <a:endParaRPr lang="en"/>
          </a:p>
          <a:p>
            <a:pPr marL="609585" indent="-423323">
              <a:buSzPts val="1400"/>
              <a:buChar char="●"/>
            </a:pPr>
            <a:r>
              <a:rPr lang="en"/>
              <a:t>&gt;8 million retrievals in FY22</a:t>
            </a:r>
            <a:endParaRPr/>
          </a:p>
          <a:p>
            <a:endParaRPr/>
          </a:p>
          <a:p>
            <a:pPr marL="609585" indent="-423323">
              <a:buSzPts val="1400"/>
              <a:buChar char="●"/>
            </a:pPr>
            <a:r>
              <a:rPr lang="en"/>
              <a:t>Every web application saw growth, notably NuDat, ENSDF, Wallet Cards and NSR</a:t>
            </a:r>
          </a:p>
          <a:p>
            <a:pPr marL="186262">
              <a:buSzPts val="1400"/>
            </a:pPr>
            <a:endParaRPr lang="en"/>
          </a:p>
          <a:p>
            <a:pPr marL="609585" indent="-423323">
              <a:buSzPts val="1400"/>
              <a:buFont typeface="Arial"/>
              <a:buChar char="●"/>
            </a:pPr>
            <a:r>
              <a:rPr lang="en-US"/>
              <a:t>&gt;6 million retrievals from </a:t>
            </a:r>
            <a:r>
              <a:rPr lang="en-US" err="1"/>
              <a:t>NuDat</a:t>
            </a:r>
            <a:r>
              <a:rPr lang="en-US"/>
              <a:t> 3</a:t>
            </a:r>
            <a:endParaRPr lang="en"/>
          </a:p>
          <a:p>
            <a:pPr marL="609585" indent="-423323">
              <a:buSzPts val="1400"/>
              <a:buChar char="●"/>
            </a:pPr>
            <a:endParaRPr lang="en"/>
          </a:p>
          <a:p>
            <a:pPr marL="609585" indent="-423323">
              <a:buSzPts val="1400"/>
              <a:buChar char="●"/>
            </a:pPr>
            <a:r>
              <a:rPr lang="en-US"/>
              <a:t>Only a lower limit for the reach of our databases</a:t>
            </a:r>
          </a:p>
          <a:p>
            <a:pPr marL="186262" lvl="1">
              <a:buSzPts val="1400"/>
            </a:pPr>
            <a:endParaRPr sz="2000"/>
          </a:p>
          <a:p>
            <a:pPr marL="609585"/>
            <a:endParaRPr sz="2000"/>
          </a:p>
          <a:p>
            <a:endParaRPr sz="2000"/>
          </a:p>
          <a:p>
            <a:endParaRPr sz="2000"/>
          </a:p>
          <a:p>
            <a:pPr marL="609585"/>
            <a:endParaRPr sz="2000"/>
          </a:p>
          <a:p>
            <a:endParaRPr sz="2000"/>
          </a:p>
          <a:p>
            <a:endParaRPr sz="2000"/>
          </a:p>
          <a:p>
            <a:endParaRPr sz="240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F04B40D-B243-0743-7E5A-049F609D099F}"/>
              </a:ext>
            </a:extLst>
          </p:cNvPr>
          <p:cNvSpPr/>
          <p:nvPr/>
        </p:nvSpPr>
        <p:spPr>
          <a:xfrm rot="983712">
            <a:off x="9345961" y="2242699"/>
            <a:ext cx="2246973" cy="519020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Modernization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Containerization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All NNDC </a:t>
            </a:r>
            <a:r>
              <a:rPr lang="en-US" err="1"/>
              <a:t>webapps</a:t>
            </a:r>
            <a:r>
              <a:rPr lang="en-US"/>
              <a:t> have been converted into Docker containers</a:t>
            </a:r>
          </a:p>
          <a:p>
            <a:pPr marL="457200" lvl="1" indent="0"/>
            <a:r>
              <a:rPr lang="en-US"/>
              <a:t> </a:t>
            </a:r>
            <a:r>
              <a:rPr lang="en-US" b="1"/>
              <a:t>Security</a:t>
            </a:r>
            <a:r>
              <a:rPr lang="en-US"/>
              <a:t> – restricted access to servers and databases</a:t>
            </a:r>
          </a:p>
          <a:p>
            <a:pPr marL="457200" lvl="1" indent="0"/>
            <a:r>
              <a:rPr lang="en-US"/>
              <a:t> </a:t>
            </a:r>
            <a:r>
              <a:rPr lang="en-US" b="1"/>
              <a:t>Portability</a:t>
            </a:r>
            <a:r>
              <a:rPr lang="en-US"/>
              <a:t> – can be re-created on different machines</a:t>
            </a:r>
          </a:p>
          <a:p>
            <a:pPr marL="457200" lvl="1" indent="0"/>
            <a:r>
              <a:rPr lang="en-US"/>
              <a:t> </a:t>
            </a:r>
            <a:r>
              <a:rPr lang="en-US" b="1"/>
              <a:t>Robustness</a:t>
            </a:r>
            <a:r>
              <a:rPr lang="en-US"/>
              <a:t> – containers can be managed/restarted individually</a:t>
            </a:r>
          </a:p>
          <a:p>
            <a:pPr marL="457200" lvl="1" indent="0">
              <a:buNone/>
            </a:pPr>
            <a:endParaRPr lang="en-US"/>
          </a:p>
          <a:p>
            <a:pPr marL="0" indent="0"/>
            <a:r>
              <a:rPr lang="en-US"/>
              <a:t>Currently in use, and will be installed on new web servers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57" y="1541840"/>
            <a:ext cx="5406285" cy="13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26E1-CF7B-3718-E8FD-40C5E17B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Future Plans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441C6-7F7C-AB96-7E27-0C7DCA7B8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/>
          </a:p>
        </p:txBody>
      </p:sp>
      <p:sp>
        <p:nvSpPr>
          <p:cNvPr id="17" name="TextBox 16"/>
          <p:cNvSpPr txBox="1"/>
          <p:nvPr/>
        </p:nvSpPr>
        <p:spPr>
          <a:xfrm>
            <a:off x="1246171" y="4327565"/>
            <a:ext cx="195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Database APIs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0344" y="4322646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Linking Databases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57895" y="4321916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One-Stop Shop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341928" y="1684043"/>
            <a:ext cx="9508144" cy="2574847"/>
            <a:chOff x="2255540" y="2046849"/>
            <a:chExt cx="7680917" cy="20800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4AE4E6-55DD-5794-5148-5747687343C1}"/>
                </a:ext>
              </a:extLst>
            </p:cNvPr>
            <p:cNvSpPr/>
            <p:nvPr/>
          </p:nvSpPr>
          <p:spPr>
            <a:xfrm>
              <a:off x="3413919" y="3800295"/>
              <a:ext cx="2237092" cy="22435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4AE4E6-55DD-5794-5148-5747687343C1}"/>
                </a:ext>
              </a:extLst>
            </p:cNvPr>
            <p:cNvSpPr/>
            <p:nvPr/>
          </p:nvSpPr>
          <p:spPr>
            <a:xfrm>
              <a:off x="6540987" y="3800295"/>
              <a:ext cx="2237091" cy="22435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255540" y="3666991"/>
              <a:ext cx="1426783" cy="459114"/>
              <a:chOff x="2049772" y="3905417"/>
              <a:chExt cx="1241320" cy="399435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B7E9573-6972-8DF3-487B-A4997E1F6326}"/>
                  </a:ext>
                </a:extLst>
              </p:cNvPr>
              <p:cNvSpPr/>
              <p:nvPr/>
            </p:nvSpPr>
            <p:spPr>
              <a:xfrm>
                <a:off x="2049772" y="3905417"/>
                <a:ext cx="1241320" cy="39943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0B0435-8E41-EE93-F536-4295CB9942A0}"/>
                  </a:ext>
                </a:extLst>
              </p:cNvPr>
              <p:cNvSpPr/>
              <p:nvPr/>
            </p:nvSpPr>
            <p:spPr>
              <a:xfrm>
                <a:off x="2283287" y="3971786"/>
                <a:ext cx="774290" cy="19195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8509674" y="3667761"/>
              <a:ext cx="1426783" cy="459114"/>
              <a:chOff x="8900908" y="3906087"/>
              <a:chExt cx="1241320" cy="39943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A3A6CDD-B129-F159-773C-07B312A28B19}"/>
                  </a:ext>
                </a:extLst>
              </p:cNvPr>
              <p:cNvSpPr/>
              <p:nvPr/>
            </p:nvSpPr>
            <p:spPr>
              <a:xfrm>
                <a:off x="8900908" y="3906087"/>
                <a:ext cx="1241320" cy="39943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8378B1C-7DAF-BBD5-445D-87826A7A772A}"/>
                  </a:ext>
                </a:extLst>
              </p:cNvPr>
              <p:cNvSpPr/>
              <p:nvPr/>
            </p:nvSpPr>
            <p:spPr>
              <a:xfrm>
                <a:off x="9134423" y="3972456"/>
                <a:ext cx="774290" cy="19195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382607" y="3667761"/>
              <a:ext cx="1426783" cy="459114"/>
              <a:chOff x="5475340" y="3906087"/>
              <a:chExt cx="1241320" cy="399435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3A6CDD-B129-F159-773C-07B312A28B19}"/>
                  </a:ext>
                </a:extLst>
              </p:cNvPr>
              <p:cNvSpPr/>
              <p:nvPr/>
            </p:nvSpPr>
            <p:spPr>
              <a:xfrm>
                <a:off x="5475340" y="3906087"/>
                <a:ext cx="1241320" cy="39943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8378B1C-7DAF-BBD5-445D-87826A7A772A}"/>
                  </a:ext>
                </a:extLst>
              </p:cNvPr>
              <p:cNvSpPr/>
              <p:nvPr/>
            </p:nvSpPr>
            <p:spPr>
              <a:xfrm>
                <a:off x="5708855" y="3972456"/>
                <a:ext cx="774290" cy="19195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rot="207725">
              <a:off x="8710992" y="2046849"/>
              <a:ext cx="1130475" cy="1800782"/>
              <a:chOff x="5471018" y="1496129"/>
              <a:chExt cx="1238966" cy="197360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471018" y="1705679"/>
                <a:ext cx="1099670" cy="683057"/>
                <a:chOff x="5463926" y="3177975"/>
                <a:chExt cx="1099670" cy="683057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5463926" y="3177975"/>
                  <a:ext cx="1099670" cy="68305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8504">
                  <a:off x="5780336" y="3289320"/>
                  <a:ext cx="466852" cy="460368"/>
                </a:xfrm>
                <a:prstGeom prst="rect">
                  <a:avLst/>
                </a:prstGeom>
              </p:spPr>
            </p:pic>
          </p:grpSp>
          <p:sp>
            <p:nvSpPr>
              <p:cNvPr id="25" name="Freeform 24"/>
              <p:cNvSpPr/>
              <p:nvPr/>
            </p:nvSpPr>
            <p:spPr>
              <a:xfrm>
                <a:off x="6570687" y="1616686"/>
                <a:ext cx="65314" cy="1853045"/>
              </a:xfrm>
              <a:custGeom>
                <a:avLst/>
                <a:gdLst>
                  <a:gd name="connsiteX0" fmla="*/ 0 w 65314"/>
                  <a:gd name="connsiteY0" fmla="*/ 0 h 2487454"/>
                  <a:gd name="connsiteX1" fmla="*/ 65314 w 65314"/>
                  <a:gd name="connsiteY1" fmla="*/ 0 h 2487454"/>
                  <a:gd name="connsiteX2" fmla="*/ 65314 w 65314"/>
                  <a:gd name="connsiteY2" fmla="*/ 2464594 h 2487454"/>
                  <a:gd name="connsiteX3" fmla="*/ 32657 w 65314"/>
                  <a:gd name="connsiteY3" fmla="*/ 2487454 h 2487454"/>
                  <a:gd name="connsiteX4" fmla="*/ 0 w 65314"/>
                  <a:gd name="connsiteY4" fmla="*/ 2464594 h 248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314" h="2487454">
                    <a:moveTo>
                      <a:pt x="0" y="0"/>
                    </a:moveTo>
                    <a:lnTo>
                      <a:pt x="65314" y="0"/>
                    </a:lnTo>
                    <a:lnTo>
                      <a:pt x="65314" y="2464594"/>
                    </a:lnTo>
                    <a:cubicBezTo>
                      <a:pt x="65314" y="2477219"/>
                      <a:pt x="50693" y="2487454"/>
                      <a:pt x="32657" y="2487454"/>
                    </a:cubicBezTo>
                    <a:cubicBezTo>
                      <a:pt x="14621" y="2487454"/>
                      <a:pt x="0" y="2477219"/>
                      <a:pt x="0" y="246459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500434" y="1496129"/>
                <a:ext cx="209550" cy="20955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712048" y="2967786"/>
              <a:ext cx="923654" cy="832509"/>
              <a:chOff x="4541177" y="2863449"/>
              <a:chExt cx="1139030" cy="1026631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4623065" y="3165787"/>
                <a:ext cx="975254" cy="724293"/>
              </a:xfrm>
              <a:custGeom>
                <a:avLst/>
                <a:gdLst>
                  <a:gd name="connsiteX0" fmla="*/ 0 w 975254"/>
                  <a:gd name="connsiteY0" fmla="*/ 0 h 724293"/>
                  <a:gd name="connsiteX1" fmla="*/ 975254 w 975254"/>
                  <a:gd name="connsiteY1" fmla="*/ 0 h 724293"/>
                  <a:gd name="connsiteX2" fmla="*/ 975254 w 975254"/>
                  <a:gd name="connsiteY2" fmla="*/ 625163 h 724293"/>
                  <a:gd name="connsiteX3" fmla="*/ 973289 w 975254"/>
                  <a:gd name="connsiteY3" fmla="*/ 625163 h 724293"/>
                  <a:gd name="connsiteX4" fmla="*/ 975254 w 975254"/>
                  <a:gd name="connsiteY4" fmla="*/ 628974 h 724293"/>
                  <a:gd name="connsiteX5" fmla="*/ 487627 w 975254"/>
                  <a:gd name="connsiteY5" fmla="*/ 724293 h 724293"/>
                  <a:gd name="connsiteX6" fmla="*/ 0 w 975254"/>
                  <a:gd name="connsiteY6" fmla="*/ 628974 h 724293"/>
                  <a:gd name="connsiteX7" fmla="*/ 1966 w 975254"/>
                  <a:gd name="connsiteY7" fmla="*/ 625163 h 724293"/>
                  <a:gd name="connsiteX8" fmla="*/ 0 w 975254"/>
                  <a:gd name="connsiteY8" fmla="*/ 625163 h 72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5254" h="724293">
                    <a:moveTo>
                      <a:pt x="0" y="0"/>
                    </a:moveTo>
                    <a:lnTo>
                      <a:pt x="975254" y="0"/>
                    </a:lnTo>
                    <a:lnTo>
                      <a:pt x="975254" y="625163"/>
                    </a:lnTo>
                    <a:lnTo>
                      <a:pt x="973289" y="625163"/>
                    </a:lnTo>
                    <a:lnTo>
                      <a:pt x="975254" y="628974"/>
                    </a:lnTo>
                    <a:cubicBezTo>
                      <a:pt x="975254" y="681617"/>
                      <a:pt x="756936" y="724293"/>
                      <a:pt x="487627" y="724293"/>
                    </a:cubicBezTo>
                    <a:cubicBezTo>
                      <a:pt x="218318" y="724293"/>
                      <a:pt x="0" y="681617"/>
                      <a:pt x="0" y="628974"/>
                    </a:cubicBezTo>
                    <a:lnTo>
                      <a:pt x="1966" y="625163"/>
                    </a:lnTo>
                    <a:lnTo>
                      <a:pt x="0" y="62516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541177" y="2974774"/>
                <a:ext cx="1139030" cy="268666"/>
              </a:xfrm>
              <a:custGeom>
                <a:avLst/>
                <a:gdLst>
                  <a:gd name="connsiteX0" fmla="*/ 0 w 1139030"/>
                  <a:gd name="connsiteY0" fmla="*/ 0 h 268666"/>
                  <a:gd name="connsiteX1" fmla="*/ 1139030 w 1139030"/>
                  <a:gd name="connsiteY1" fmla="*/ 0 h 268666"/>
                  <a:gd name="connsiteX2" fmla="*/ 1139030 w 1139030"/>
                  <a:gd name="connsiteY2" fmla="*/ 157340 h 268666"/>
                  <a:gd name="connsiteX3" fmla="*/ 569515 w 1139030"/>
                  <a:gd name="connsiteY3" fmla="*/ 268666 h 268666"/>
                  <a:gd name="connsiteX4" fmla="*/ 0 w 1139030"/>
                  <a:gd name="connsiteY4" fmla="*/ 157340 h 268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030" h="268666">
                    <a:moveTo>
                      <a:pt x="0" y="0"/>
                    </a:moveTo>
                    <a:lnTo>
                      <a:pt x="1139030" y="0"/>
                    </a:lnTo>
                    <a:lnTo>
                      <a:pt x="1139030" y="157340"/>
                    </a:lnTo>
                    <a:cubicBezTo>
                      <a:pt x="1139030" y="218824"/>
                      <a:pt x="884049" y="268666"/>
                      <a:pt x="569515" y="268666"/>
                    </a:cubicBezTo>
                    <a:cubicBezTo>
                      <a:pt x="254981" y="268666"/>
                      <a:pt x="0" y="218824"/>
                      <a:pt x="0" y="1573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541177" y="2863449"/>
                <a:ext cx="1139030" cy="22265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703030" y="2895087"/>
                <a:ext cx="815325" cy="15937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" name="TextBox 63"/>
          <p:cNvSpPr txBox="1"/>
          <p:nvPr/>
        </p:nvSpPr>
        <p:spPr>
          <a:xfrm>
            <a:off x="1246171" y="4776051"/>
            <a:ext cx="8899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Done</a:t>
            </a:r>
          </a:p>
          <a:p>
            <a:r>
              <a:rPr lang="en-US" sz="1600"/>
              <a:t>ENSDF</a:t>
            </a:r>
          </a:p>
          <a:p>
            <a:r>
              <a:rPr lang="en-US" sz="1600"/>
              <a:t>EXFOR</a:t>
            </a:r>
          </a:p>
          <a:p>
            <a:r>
              <a:rPr lang="en-US" sz="1600"/>
              <a:t>ENDF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286559" y="4772755"/>
            <a:ext cx="946093" cy="110799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To Do</a:t>
            </a:r>
          </a:p>
          <a:p>
            <a:r>
              <a:rPr lang="en-US" sz="1600"/>
              <a:t>NSR</a:t>
            </a:r>
          </a:p>
          <a:p>
            <a:r>
              <a:rPr lang="en-US" sz="1600"/>
              <a:t>CSISRS</a:t>
            </a:r>
            <a:endParaRPr lang="en-US" sz="1600">
              <a:cs typeface="Arial"/>
            </a:endParaRPr>
          </a:p>
          <a:p>
            <a:r>
              <a:rPr lang="en-US" sz="1600"/>
              <a:t>Atlas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5359" y="4860667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Seamless transitions</a:t>
            </a:r>
          </a:p>
          <a:p>
            <a:r>
              <a:rPr lang="en-US"/>
              <a:t>across </a:t>
            </a:r>
            <a:r>
              <a:rPr lang="en-US" sz="1600"/>
              <a:t>databases</a:t>
            </a:r>
            <a:r>
              <a:rPr lang="en-US"/>
              <a:t> &amp;</a:t>
            </a:r>
          </a:p>
          <a:p>
            <a:r>
              <a:rPr lang="en-US"/>
              <a:t>web applications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8928" y="4860667"/>
            <a:ext cx="2254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ENSDF	&gt; ENDF</a:t>
            </a:r>
          </a:p>
          <a:p>
            <a:r>
              <a:rPr lang="en-US" sz="1600"/>
              <a:t>Atlas	&gt; ENDF</a:t>
            </a:r>
          </a:p>
          <a:p>
            <a:r>
              <a:rPr lang="en-US" sz="1600"/>
              <a:t>NSR	&gt; Everything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CAE515-6D3B-C1EA-7637-B8A4CD5BEC74}"/>
              </a:ext>
            </a:extLst>
          </p:cNvPr>
          <p:cNvGrpSpPr/>
          <p:nvPr/>
        </p:nvGrpSpPr>
        <p:grpSpPr>
          <a:xfrm>
            <a:off x="4077662" y="2090737"/>
            <a:ext cx="1343025" cy="1319666"/>
            <a:chOff x="3144212" y="2295525"/>
            <a:chExt cx="1343025" cy="131966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7D8A804-20DA-F0EF-3198-70931D430A90}"/>
                </a:ext>
              </a:extLst>
            </p:cNvPr>
            <p:cNvSpPr/>
            <p:nvPr/>
          </p:nvSpPr>
          <p:spPr>
            <a:xfrm rot="1740000">
              <a:off x="4215775" y="2398726"/>
              <a:ext cx="271462" cy="2047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93B6617-47BB-60A3-59DB-F13991B309DA}"/>
                </a:ext>
              </a:extLst>
            </p:cNvPr>
            <p:cNvSpPr/>
            <p:nvPr/>
          </p:nvSpPr>
          <p:spPr>
            <a:xfrm rot="-1680000">
              <a:off x="3815433" y="3137054"/>
              <a:ext cx="504824" cy="25241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F69A8D7-7A3A-D4AB-F2C9-6075F1A9B084}"/>
                </a:ext>
              </a:extLst>
            </p:cNvPr>
            <p:cNvSpPr/>
            <p:nvPr/>
          </p:nvSpPr>
          <p:spPr>
            <a:xfrm rot="960000">
              <a:off x="3428333" y="2734019"/>
              <a:ext cx="571500" cy="6000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1E7DCC-C249-8355-C33E-DD0EC789754E}"/>
                </a:ext>
              </a:extLst>
            </p:cNvPr>
            <p:cNvSpPr/>
            <p:nvPr/>
          </p:nvSpPr>
          <p:spPr>
            <a:xfrm>
              <a:off x="3390276" y="2392804"/>
              <a:ext cx="699540" cy="54339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A9C984F4-120E-886C-BD02-AECA676AE9D2}"/>
                </a:ext>
              </a:extLst>
            </p:cNvPr>
            <p:cNvSpPr/>
            <p:nvPr/>
          </p:nvSpPr>
          <p:spPr>
            <a:xfrm>
              <a:off x="3593243" y="2752386"/>
              <a:ext cx="522624" cy="120702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F1E0C2-1504-2BE3-BCE2-5C03BA24B3C4}"/>
                </a:ext>
              </a:extLst>
            </p:cNvPr>
            <p:cNvSpPr/>
            <p:nvPr/>
          </p:nvSpPr>
          <p:spPr>
            <a:xfrm>
              <a:off x="3715061" y="2630146"/>
              <a:ext cx="274820" cy="15614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52DA93B-21A5-1B6B-F184-9C17C74F5373}"/>
                </a:ext>
              </a:extLst>
            </p:cNvPr>
            <p:cNvGrpSpPr/>
            <p:nvPr/>
          </p:nvGrpSpPr>
          <p:grpSpPr>
            <a:xfrm>
              <a:off x="3405187" y="2295525"/>
              <a:ext cx="828675" cy="219075"/>
              <a:chOff x="3405187" y="2295525"/>
              <a:chExt cx="828675" cy="21907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5A0E8A18-E6D1-FD60-9306-2F3F40C79586}"/>
                  </a:ext>
                </a:extLst>
              </p:cNvPr>
              <p:cNvSpPr/>
              <p:nvPr/>
            </p:nvSpPr>
            <p:spPr>
              <a:xfrm>
                <a:off x="3405187" y="2295525"/>
                <a:ext cx="666750" cy="204788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F624B07-FDEE-E4AF-C1C5-97B8629C619E}"/>
                  </a:ext>
                </a:extLst>
              </p:cNvPr>
              <p:cNvSpPr/>
              <p:nvPr/>
            </p:nvSpPr>
            <p:spPr>
              <a:xfrm>
                <a:off x="3405187" y="2490787"/>
                <a:ext cx="828675" cy="2381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6398447-AA1A-2545-4905-30AB909D0056}"/>
                </a:ext>
              </a:extLst>
            </p:cNvPr>
            <p:cNvSpPr/>
            <p:nvPr/>
          </p:nvSpPr>
          <p:spPr>
            <a:xfrm rot="5700000">
              <a:off x="3139107" y="3238954"/>
              <a:ext cx="504824" cy="2476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0CBC489-73D2-685A-45AC-D2314745C23F}"/>
                </a:ext>
              </a:extLst>
            </p:cNvPr>
            <p:cNvSpPr/>
            <p:nvPr/>
          </p:nvSpPr>
          <p:spPr>
            <a:xfrm rot="7020000">
              <a:off x="3110875" y="2817825"/>
              <a:ext cx="271462" cy="2047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21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Database Users</a:t>
            </a:r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33" name="Google Shape;133;p30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</a:t>
            </a:fld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36" name="Google Shape;136;p30"/>
          <p:cNvSpPr txBox="1"/>
          <p:nvPr/>
        </p:nvSpPr>
        <p:spPr>
          <a:xfrm>
            <a:off x="145033" y="1497694"/>
            <a:ext cx="4590000" cy="670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lvl="1" indent="-423323">
              <a:buSzPts val="1400"/>
              <a:buChar char="●"/>
            </a:pPr>
            <a:r>
              <a:rPr lang="en-US"/>
              <a:t>Reactor design, simulation and licensing codes</a:t>
            </a:r>
          </a:p>
          <a:p>
            <a:pPr marL="186262" lvl="1">
              <a:buSzPts val="1400"/>
            </a:pPr>
            <a:endParaRPr lang="en-US"/>
          </a:p>
          <a:p>
            <a:pPr marL="609585" lvl="1" indent="-423323">
              <a:buSzPts val="1400"/>
              <a:buChar char="●"/>
            </a:pPr>
            <a:r>
              <a:rPr lang="en-US"/>
              <a:t>Nuclear waste and repositories</a:t>
            </a:r>
          </a:p>
          <a:p>
            <a:pPr marL="186262" lvl="1">
              <a:buSzPts val="1400"/>
            </a:pPr>
            <a:endParaRPr lang="en-US"/>
          </a:p>
          <a:p>
            <a:pPr marL="609585" lvl="1" indent="-423323">
              <a:buSzPts val="1400"/>
              <a:buChar char="●"/>
            </a:pPr>
            <a:r>
              <a:rPr lang="en-US"/>
              <a:t>Radiation spectroscopy, dose, detectors, and shielding</a:t>
            </a:r>
          </a:p>
          <a:p>
            <a:pPr marL="186262" lvl="1">
              <a:buSzPts val="1400"/>
            </a:pPr>
            <a:endParaRPr lang="en-US"/>
          </a:p>
          <a:p>
            <a:pPr marL="609585" lvl="1" indent="-423323">
              <a:buSzPts val="1400"/>
              <a:buChar char="●"/>
            </a:pPr>
            <a:r>
              <a:rPr lang="en-US"/>
              <a:t>Defense and CTBTO</a:t>
            </a:r>
          </a:p>
          <a:p>
            <a:pPr marL="609585" lvl="1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A few examples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Scale</a:t>
            </a:r>
          </a:p>
          <a:p>
            <a:pPr marL="1219170" lvl="1" indent="-423323">
              <a:buSzPts val="1400"/>
              <a:buChar char="○"/>
            </a:pPr>
            <a:r>
              <a:rPr lang="en-US" err="1"/>
              <a:t>Geant</a:t>
            </a:r>
            <a:endParaRPr lang="en-US"/>
          </a:p>
          <a:p>
            <a:pPr marL="1219170" lvl="1" indent="-423323">
              <a:buSzPts val="1400"/>
              <a:buChar char="○"/>
            </a:pPr>
            <a:r>
              <a:rPr lang="en-US" err="1"/>
              <a:t>Gadras</a:t>
            </a:r>
            <a:endParaRPr lang="en-US"/>
          </a:p>
          <a:p>
            <a:pPr marL="1219170" lvl="1" indent="-423323">
              <a:buSzPts val="1400"/>
              <a:buChar char="○"/>
            </a:pPr>
            <a:r>
              <a:rPr lang="en-US" err="1"/>
              <a:t>RadWare</a:t>
            </a:r>
            <a:endParaRPr lang="en-US"/>
          </a:p>
          <a:p>
            <a:pPr marL="1219170" lvl="1" indent="-423323">
              <a:buSzPts val="1400"/>
              <a:buChar char="○"/>
            </a:pPr>
            <a:r>
              <a:rPr lang="en-US"/>
              <a:t>And many more</a:t>
            </a:r>
          </a:p>
          <a:p>
            <a:pPr marL="609585"/>
            <a:endParaRPr/>
          </a:p>
          <a:p>
            <a:endParaRPr/>
          </a:p>
          <a:p>
            <a:endParaRPr/>
          </a:p>
          <a:p>
            <a:pPr marL="609585"/>
            <a:endParaRPr/>
          </a:p>
          <a:p>
            <a:endParaRPr/>
          </a:p>
          <a:p>
            <a:endParaRPr/>
          </a:p>
          <a:p>
            <a:endParaRPr sz="2400"/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00FA7ED7-81B2-DB2C-1A2F-2168E5CD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92" y="2923411"/>
            <a:ext cx="3708400" cy="11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BC86B3A9-6595-8BA4-181F-FA5FB053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92" y="4782455"/>
            <a:ext cx="36322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enDose">
            <a:extLst>
              <a:ext uri="{FF2B5EF4-FFF2-40B4-BE49-F238E27FC236}">
                <a16:creationId xmlns:a16="http://schemas.microsoft.com/office/drawing/2014/main" id="{75F3179B-D9B4-B00A-4DD1-2EC778D9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92" y="1027926"/>
            <a:ext cx="4165600" cy="139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D9D45DF-3FEE-6ADF-7D8E-2A3DF634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16" y="674730"/>
            <a:ext cx="2413000" cy="20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ie 2000 Software Family">
            <a:extLst>
              <a:ext uri="{FF2B5EF4-FFF2-40B4-BE49-F238E27FC236}">
                <a16:creationId xmlns:a16="http://schemas.microsoft.com/office/drawing/2014/main" id="{E9E93F85-8160-D184-17A5-9A046EC9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71" y="4516292"/>
            <a:ext cx="2413000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Logo&#10;&#10;Description automatically generated">
            <a:extLst>
              <a:ext uri="{FF2B5EF4-FFF2-40B4-BE49-F238E27FC236}">
                <a16:creationId xmlns:a16="http://schemas.microsoft.com/office/drawing/2014/main" id="{09057ECB-7C22-E16B-496E-EB1A1ED1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223895"/>
            <a:ext cx="28067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. Style Guide for OpenMC — OpenMC Documentation">
            <a:extLst>
              <a:ext uri="{FF2B5EF4-FFF2-40B4-BE49-F238E27FC236}">
                <a16:creationId xmlns:a16="http://schemas.microsoft.com/office/drawing/2014/main" id="{02FEF43B-A7E8-8887-5DD0-B62D1D0B2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733" y="1070206"/>
            <a:ext cx="30988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2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Google Analytics</a:t>
            </a:r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43" name="Google Shape;143;p3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4</a:t>
            </a:fld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45" name="Google Shape;145;p31"/>
          <p:cNvSpPr txBox="1"/>
          <p:nvPr/>
        </p:nvSpPr>
        <p:spPr>
          <a:xfrm>
            <a:off x="145033" y="1628588"/>
            <a:ext cx="4590000" cy="683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/>
              <a:t>Google analytics for broad overview</a:t>
            </a:r>
            <a:endParaRPr/>
          </a:p>
          <a:p>
            <a:pPr marL="609585"/>
            <a:endParaRPr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Overviews per web application</a:t>
            </a:r>
            <a:endParaRPr>
              <a:solidFill>
                <a:schemeClr val="dk1"/>
              </a:solidFill>
            </a:endParaRPr>
          </a:p>
          <a:p>
            <a:pPr marL="609585"/>
            <a:endParaRPr/>
          </a:p>
          <a:p>
            <a:pPr marL="609585" indent="-423323">
              <a:buSzPts val="1400"/>
              <a:buChar char="●"/>
            </a:pPr>
            <a:r>
              <a:rPr lang="en"/>
              <a:t>Focus modernization efforts</a:t>
            </a:r>
          </a:p>
          <a:p>
            <a:pPr marL="186262">
              <a:buSzPts val="1400"/>
            </a:pPr>
            <a:endParaRPr lang="en"/>
          </a:p>
          <a:p>
            <a:pPr marL="609585" indent="-423323">
              <a:buSzPts val="1400"/>
              <a:buChar char="●"/>
            </a:pPr>
            <a:r>
              <a:rPr lang="en"/>
              <a:t>Provide a better experience for the most users possible</a:t>
            </a:r>
            <a:endParaRPr/>
          </a:p>
          <a:p>
            <a:pPr marL="609585"/>
            <a:endParaRPr sz="2000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631" y="2082429"/>
            <a:ext cx="6891243" cy="408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282" y="4378899"/>
            <a:ext cx="4092132" cy="23638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31">
            <a:extLst>
              <a:ext uri="{FF2B5EF4-FFF2-40B4-BE49-F238E27FC236}">
                <a16:creationId xmlns:a16="http://schemas.microsoft.com/office/drawing/2014/main" id="{8CB4E434-DD30-EB9E-10D4-FFDF58DF8BB9}"/>
              </a:ext>
            </a:extLst>
          </p:cNvPr>
          <p:cNvSpPr txBox="1"/>
          <p:nvPr/>
        </p:nvSpPr>
        <p:spPr>
          <a:xfrm>
            <a:off x="5115282" y="1608324"/>
            <a:ext cx="6886896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8965" algn="ctr"/>
            <a:r>
              <a:rPr lang="en-US" sz="2000" b="1"/>
              <a:t>Real-time Geolocation data (09/12/23 9am EST)</a:t>
            </a:r>
            <a:endParaRPr lang="en-US" sz="2000">
              <a:cs typeface="Arial" panose="020B0604020202020204"/>
            </a:endParaRPr>
          </a:p>
          <a:p>
            <a:pPr marL="609585"/>
            <a:endParaRPr sz="24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  <p:sp>
        <p:nvSpPr>
          <p:cNvPr id="7" name="Google Shape;145;p31">
            <a:extLst>
              <a:ext uri="{FF2B5EF4-FFF2-40B4-BE49-F238E27FC236}">
                <a16:creationId xmlns:a16="http://schemas.microsoft.com/office/drawing/2014/main" id="{9CA28161-65DD-5FE4-6F59-652428DD2E04}"/>
              </a:ext>
            </a:extLst>
          </p:cNvPr>
          <p:cNvSpPr txBox="1"/>
          <p:nvPr/>
        </p:nvSpPr>
        <p:spPr>
          <a:xfrm>
            <a:off x="-125220" y="4101294"/>
            <a:ext cx="4860253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algn="ctr"/>
            <a:r>
              <a:rPr lang="en-US" sz="2000" b="1"/>
              <a:t>Life-time Geolocation data</a:t>
            </a:r>
            <a:endParaRPr sz="20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Google Analytics</a:t>
            </a:r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43" name="Google Shape;143;p3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5</a:t>
            </a:fld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45" name="Google Shape;145;p31"/>
          <p:cNvSpPr txBox="1"/>
          <p:nvPr/>
        </p:nvSpPr>
        <p:spPr>
          <a:xfrm>
            <a:off x="145033" y="1690734"/>
            <a:ext cx="4590000" cy="744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 sz="2000"/>
              <a:t>Google analytics for broad overview</a:t>
            </a:r>
            <a:endParaRPr sz="2000"/>
          </a:p>
          <a:p>
            <a:pPr marL="609585"/>
            <a:endParaRPr sz="200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>
                <a:solidFill>
                  <a:schemeClr val="dk1"/>
                </a:solidFill>
              </a:rPr>
              <a:t>Overviews per web application</a:t>
            </a:r>
            <a:endParaRPr sz="2000">
              <a:solidFill>
                <a:schemeClr val="dk1"/>
              </a:solidFill>
            </a:endParaRPr>
          </a:p>
          <a:p>
            <a:pPr marL="609585"/>
            <a:endParaRPr sz="2000"/>
          </a:p>
          <a:p>
            <a:pPr marL="609585" indent="-423323">
              <a:buSzPts val="1400"/>
              <a:buChar char="●"/>
            </a:pPr>
            <a:r>
              <a:rPr lang="en" sz="2000"/>
              <a:t>Focus modernization efforts</a:t>
            </a:r>
          </a:p>
          <a:p>
            <a:pPr marL="186262">
              <a:buSzPts val="1400"/>
            </a:pPr>
            <a:endParaRPr lang="en" sz="2000"/>
          </a:p>
          <a:p>
            <a:pPr marL="609585" indent="-423323">
              <a:buSzPts val="1400"/>
              <a:buChar char="●"/>
            </a:pPr>
            <a:r>
              <a:rPr lang="en" sz="2000"/>
              <a:t>Provide a better experience for the most users possible</a:t>
            </a:r>
            <a:endParaRPr sz="2000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6679" y="2098029"/>
            <a:ext cx="6189396" cy="3206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31">
            <a:extLst>
              <a:ext uri="{FF2B5EF4-FFF2-40B4-BE49-F238E27FC236}">
                <a16:creationId xmlns:a16="http://schemas.microsoft.com/office/drawing/2014/main" id="{AD260364-355E-221F-5C2F-26635B25BBD7}"/>
              </a:ext>
            </a:extLst>
          </p:cNvPr>
          <p:cNvSpPr txBox="1"/>
          <p:nvPr/>
        </p:nvSpPr>
        <p:spPr>
          <a:xfrm>
            <a:off x="5644002" y="1288089"/>
            <a:ext cx="5524500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algn="ctr"/>
            <a:r>
              <a:rPr lang="en-US" sz="2400" b="1"/>
              <a:t>Web browser</a:t>
            </a:r>
            <a:endParaRPr sz="2400" b="1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724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5780" y="2228643"/>
            <a:ext cx="4076597" cy="34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Google Analytics</a:t>
            </a:r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43" name="Google Shape;143;p31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6</a:t>
            </a:fld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45" name="Google Shape;145;p31"/>
          <p:cNvSpPr txBox="1"/>
          <p:nvPr/>
        </p:nvSpPr>
        <p:spPr>
          <a:xfrm>
            <a:off x="145033" y="1690734"/>
            <a:ext cx="4590000" cy="72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 sz="2000"/>
              <a:t>Google analytics for broad overview</a:t>
            </a:r>
            <a:endParaRPr sz="2000"/>
          </a:p>
          <a:p>
            <a:pPr marL="609585"/>
            <a:endParaRPr sz="200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>
                <a:solidFill>
                  <a:schemeClr val="dk1"/>
                </a:solidFill>
              </a:rPr>
              <a:t>Overviews per web application</a:t>
            </a:r>
            <a:endParaRPr sz="2000">
              <a:solidFill>
                <a:schemeClr val="dk1"/>
              </a:solidFill>
            </a:endParaRPr>
          </a:p>
          <a:p>
            <a:pPr marL="609585"/>
            <a:endParaRPr sz="2000"/>
          </a:p>
          <a:p>
            <a:pPr marL="609585" indent="-423323">
              <a:buSzPts val="1400"/>
              <a:buChar char="●"/>
            </a:pPr>
            <a:r>
              <a:rPr lang="en" sz="2000"/>
              <a:t>Focus modernization efforts</a:t>
            </a:r>
          </a:p>
          <a:p>
            <a:pPr marL="186262">
              <a:buSzPts val="1400"/>
            </a:pPr>
            <a:endParaRPr lang="en" sz="2000"/>
          </a:p>
          <a:p>
            <a:pPr marL="609585" indent="-423323">
              <a:buSzPts val="1400"/>
              <a:buChar char="●"/>
            </a:pPr>
            <a:r>
              <a:rPr lang="en" sz="2000"/>
              <a:t>Provide a better experience for the most users possible</a:t>
            </a:r>
            <a:endParaRPr sz="2000"/>
          </a:p>
          <a:p>
            <a:pPr marL="609585"/>
            <a:endParaRPr sz="2000"/>
          </a:p>
          <a:p>
            <a:pPr marL="609585"/>
            <a:endParaRPr sz="2000"/>
          </a:p>
          <a:p>
            <a:pPr marL="609585"/>
            <a:endParaRPr sz="20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  <p:pic>
        <p:nvPicPr>
          <p:cNvPr id="150" name="Google Shape;150;p31"/>
          <p:cNvPicPr preferRelativeResize="0"/>
          <p:nvPr/>
        </p:nvPicPr>
        <p:blipFill rotWithShape="1">
          <a:blip r:embed="rId4">
            <a:alphaModFix/>
          </a:blip>
          <a:srcRect t="12028"/>
          <a:stretch/>
        </p:blipFill>
        <p:spPr>
          <a:xfrm>
            <a:off x="8392008" y="2091331"/>
            <a:ext cx="3691165" cy="38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31">
            <a:extLst>
              <a:ext uri="{FF2B5EF4-FFF2-40B4-BE49-F238E27FC236}">
                <a16:creationId xmlns:a16="http://schemas.microsoft.com/office/drawing/2014/main" id="{F1187C8A-C772-2BA0-FD40-55333281724F}"/>
              </a:ext>
            </a:extLst>
          </p:cNvPr>
          <p:cNvSpPr txBox="1"/>
          <p:nvPr/>
        </p:nvSpPr>
        <p:spPr>
          <a:xfrm>
            <a:off x="5644002" y="1237290"/>
            <a:ext cx="5524500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algn="ctr"/>
            <a:r>
              <a:rPr lang="en-US" sz="2400" b="1"/>
              <a:t>Device type / Operating system</a:t>
            </a:r>
            <a:endParaRPr sz="2400" b="1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547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7</a:t>
            </a:fld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pic>
        <p:nvPicPr>
          <p:cNvPr id="2" name="webStats">
            <a:hlinkClick r:id="" action="ppaction://media"/>
            <a:extLst>
              <a:ext uri="{FF2B5EF4-FFF2-40B4-BE49-F238E27FC236}">
                <a16:creationId xmlns:a16="http://schemas.microsoft.com/office/drawing/2014/main" id="{E3A8A44E-5C4A-2422-8917-4A7FEBC63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4888" y="830920"/>
            <a:ext cx="6868249" cy="5006328"/>
          </a:xfrm>
          <a:prstGeom prst="rect">
            <a:avLst/>
          </a:prstGeom>
        </p:spPr>
      </p:pic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Custom Analytics</a:t>
            </a:r>
            <a:endParaRPr/>
          </a:p>
        </p:txBody>
      </p:sp>
      <p:sp>
        <p:nvSpPr>
          <p:cNvPr id="160" name="Google Shape;160;p32"/>
          <p:cNvSpPr txBox="1"/>
          <p:nvPr/>
        </p:nvSpPr>
        <p:spPr>
          <a:xfrm>
            <a:off x="145033" y="1690733"/>
            <a:ext cx="5524400" cy="880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 sz="2000"/>
              <a:t>Web application specific analytics</a:t>
            </a:r>
          </a:p>
          <a:p>
            <a:pPr marL="186262">
              <a:buSzPts val="1400"/>
            </a:pPr>
            <a:endParaRPr lang="en" sz="2000"/>
          </a:p>
          <a:p>
            <a:pPr marL="609585" indent="-423323">
              <a:buSzPts val="1400"/>
              <a:buChar char="●"/>
            </a:pPr>
            <a:r>
              <a:rPr lang="en" sz="2000"/>
              <a:t>NuDat 3 nuclide ‘popularity’ by date (right)</a:t>
            </a:r>
          </a:p>
          <a:p>
            <a:pPr marL="609585" indent="-423323">
              <a:buSzPts val="1400"/>
              <a:buChar char="●"/>
            </a:pPr>
            <a:endParaRPr lang="en" sz="2000"/>
          </a:p>
          <a:p>
            <a:pPr marL="609585" indent="-423323">
              <a:buSzPts val="1400"/>
              <a:buFont typeface="Arial"/>
              <a:buChar char="●"/>
            </a:pPr>
            <a:r>
              <a:rPr lang="en" sz="2000"/>
              <a:t>Physics insights</a:t>
            </a:r>
          </a:p>
          <a:p>
            <a:pPr marL="186262">
              <a:buSzPts val="1400"/>
            </a:pPr>
            <a:endParaRPr lang="en" sz="2000"/>
          </a:p>
          <a:p>
            <a:pPr marL="609585" indent="-423323">
              <a:buSzPts val="1400"/>
              <a:buChar char="●"/>
            </a:pPr>
            <a:r>
              <a:rPr lang="en" sz="2000"/>
              <a:t>Prioritization of evaluations</a:t>
            </a:r>
          </a:p>
          <a:p>
            <a:pPr marL="186262">
              <a:buSzPts val="1400"/>
            </a:pPr>
            <a:endParaRPr lang="en" sz="2000"/>
          </a:p>
          <a:p>
            <a:pPr marL="609585" indent="-423323">
              <a:buSzPts val="1400"/>
              <a:buChar char="●"/>
            </a:pPr>
            <a:r>
              <a:rPr lang="en" sz="2000"/>
              <a:t>Only possible due to modernization efforts</a:t>
            </a:r>
            <a:endParaRPr sz="2000"/>
          </a:p>
          <a:p>
            <a:pPr marL="609585"/>
            <a:endParaRPr sz="2400">
              <a:solidFill>
                <a:schemeClr val="dk1"/>
              </a:solidFill>
            </a:endParaRPr>
          </a:p>
          <a:p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609585"/>
            <a:endParaRPr sz="2400"/>
          </a:p>
          <a:p>
            <a:pPr marL="1219170"/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pPr marL="609585"/>
            <a:endParaRPr sz="2400"/>
          </a:p>
          <a:p>
            <a:endParaRPr sz="2400"/>
          </a:p>
          <a:p>
            <a:endParaRPr sz="2400"/>
          </a:p>
          <a:p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NuDat 3.0 </a:t>
            </a:r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67" name="Google Shape;167;p33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8</a:t>
            </a:fld>
            <a:endParaRPr/>
          </a:p>
        </p:txBody>
      </p:sp>
      <p:sp>
        <p:nvSpPr>
          <p:cNvPr id="168" name="Google Shape;168;p33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69" name="Google Shape;169;p33"/>
          <p:cNvSpPr txBox="1"/>
          <p:nvPr/>
        </p:nvSpPr>
        <p:spPr>
          <a:xfrm>
            <a:off x="145033" y="1507853"/>
            <a:ext cx="5752800" cy="670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"/>
              <a:t>Major overhaul to one of our most frequently visited web applications</a:t>
            </a:r>
            <a:endParaRPr/>
          </a:p>
          <a:p>
            <a:endParaRPr/>
          </a:p>
          <a:p>
            <a:pPr marL="609585" indent="-423323">
              <a:buSzPts val="1400"/>
              <a:buChar char="●"/>
            </a:pPr>
            <a:r>
              <a:rPr lang="en"/>
              <a:t>Transitioned from to server-side to client-side image generation</a:t>
            </a:r>
            <a:endParaRPr/>
          </a:p>
          <a:p>
            <a:pPr marL="1219170" lvl="1" indent="-423323">
              <a:buSzPts val="1400"/>
              <a:buChar char="○"/>
            </a:pPr>
            <a:r>
              <a:rPr lang="en"/>
              <a:t>Significant performance improvements</a:t>
            </a:r>
            <a:endParaRPr/>
          </a:p>
          <a:p>
            <a:pPr marL="1219170" lvl="1" indent="-423323">
              <a:buSzPts val="1400"/>
              <a:buChar char="○"/>
            </a:pPr>
            <a:r>
              <a:rPr lang="en"/>
              <a:t>Dramatically reduced load times</a:t>
            </a:r>
            <a:endParaRPr/>
          </a:p>
          <a:p>
            <a:pPr marL="1219170" lvl="1" indent="-423323">
              <a:buSzPts val="1400"/>
              <a:buChar char="○"/>
            </a:pPr>
            <a:r>
              <a:rPr lang="en"/>
              <a:t>Responsive visualizations for better UX</a:t>
            </a:r>
            <a:endParaRPr/>
          </a:p>
          <a:p>
            <a:pPr marL="609585"/>
            <a:r>
              <a:rPr lang="en"/>
              <a:t>	</a:t>
            </a:r>
            <a:endParaRPr/>
          </a:p>
          <a:p>
            <a:pPr marL="609585" indent="-423323">
              <a:buSzPts val="1400"/>
              <a:buChar char="●"/>
            </a:pPr>
            <a:r>
              <a:rPr lang="en"/>
              <a:t>Overwhelmingly positive user feedback</a:t>
            </a:r>
            <a:endParaRPr/>
          </a:p>
          <a:p>
            <a:pPr marL="609585"/>
            <a:endParaRPr/>
          </a:p>
          <a:p>
            <a:pPr marL="609585" indent="-423323">
              <a:buSzPts val="1400"/>
              <a:buChar char="●"/>
            </a:pPr>
            <a:r>
              <a:rPr lang="en"/>
              <a:t>Future plans</a:t>
            </a:r>
            <a:endParaRPr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Ongoing optimization</a:t>
            </a:r>
            <a:endParaRPr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Additional features</a:t>
            </a:r>
            <a:endParaRPr>
              <a:solidFill>
                <a:schemeClr val="dk1"/>
              </a:solidFill>
            </a:endParaRPr>
          </a:p>
          <a:p>
            <a:pPr marL="1219170" lvl="1" indent="-423323">
              <a:buSzPts val="1400"/>
              <a:buChar char="○"/>
            </a:pPr>
            <a:r>
              <a:rPr lang="en"/>
              <a:t>Similar modernization overhauls for other web applications</a:t>
            </a:r>
            <a:endParaRPr/>
          </a:p>
          <a:p>
            <a:pPr marL="609585"/>
            <a:endParaRPr/>
          </a:p>
          <a:p>
            <a:pPr marL="609585"/>
            <a:endParaRPr/>
          </a:p>
          <a:p>
            <a:endParaRPr/>
          </a:p>
          <a:p>
            <a:pPr marL="609585"/>
            <a:endParaRPr/>
          </a:p>
          <a:p>
            <a:endParaRPr/>
          </a:p>
          <a:p>
            <a:endParaRPr/>
          </a:p>
          <a:p>
            <a:endParaRPr sz="2400"/>
          </a:p>
        </p:txBody>
      </p:sp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7701" y="1752396"/>
            <a:ext cx="6111599" cy="3947104"/>
          </a:xfrm>
          <a:prstGeom prst="rect">
            <a:avLst/>
          </a:prstGeom>
          <a:noFill/>
          <a:ln w="9525" cap="flat" cmpd="sng">
            <a:solidFill>
              <a:srgbClr val="F1F1F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2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/>
              <a:t>NuDat 3.0 Features </a:t>
            </a: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808700" y="5394600"/>
            <a:ext cx="5524400" cy="92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391011" y="4737446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9</a:t>
            </a:fld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571500" y="1690733"/>
            <a:ext cx="3145600" cy="343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>
              <a:solidFill>
                <a:srgbClr val="434343"/>
              </a:solidFill>
            </a:endParaRPr>
          </a:p>
          <a:p>
            <a:pPr marL="0" indent="0">
              <a:spcBef>
                <a:spcPts val="1067"/>
              </a:spcBef>
            </a:pPr>
            <a:endParaRPr sz="2133">
              <a:solidFill>
                <a:srgbClr val="434343"/>
              </a:solidFill>
            </a:endParaRPr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533"/>
              </a:spcBef>
            </a:pPr>
            <a:endParaRPr sz="240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100"/>
            </a:pPr>
            <a:endParaRPr sz="2400"/>
          </a:p>
        </p:txBody>
      </p:sp>
      <p:sp>
        <p:nvSpPr>
          <p:cNvPr id="179" name="Google Shape;179;p34"/>
          <p:cNvSpPr txBox="1"/>
          <p:nvPr/>
        </p:nvSpPr>
        <p:spPr>
          <a:xfrm>
            <a:off x="145033" y="1690733"/>
            <a:ext cx="5752800" cy="670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Char char="●"/>
            </a:pPr>
            <a:r>
              <a:rPr lang="en-US" b="1"/>
              <a:t>Responsive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 b="1"/>
              <a:t>Seamless pan/zoom controls</a:t>
            </a:r>
          </a:p>
          <a:p>
            <a:pPr marL="1219170" lvl="1" indent="-423323">
              <a:buSzPts val="1400"/>
              <a:buChar char="○"/>
            </a:pPr>
            <a:r>
              <a:rPr lang="en-US" b="1"/>
              <a:t>Synchronized plots </a:t>
            </a:r>
          </a:p>
          <a:p>
            <a:pPr marL="795847" lvl="1">
              <a:buSzPts val="1400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Advanced data filtering</a:t>
            </a:r>
          </a:p>
          <a:p>
            <a:pPr marL="609585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Export data as CSV/JSON</a:t>
            </a:r>
          </a:p>
          <a:p>
            <a:pPr marL="186262">
              <a:buSzPts val="1400"/>
            </a:pPr>
            <a:endParaRPr lang="en-US"/>
          </a:p>
          <a:p>
            <a:pPr marL="609585" lvl="2" indent="-423323">
              <a:buSzPts val="1400"/>
              <a:buChar char="●"/>
            </a:pPr>
            <a:r>
              <a:rPr lang="en-US"/>
              <a:t>Export chart or selection as PNG/SVG</a:t>
            </a:r>
          </a:p>
          <a:p>
            <a:pPr marL="609585" lvl="2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r>
              <a:rPr lang="en-US"/>
              <a:t>Upcoming features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Improved user interface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3D visualizations</a:t>
            </a:r>
          </a:p>
          <a:p>
            <a:pPr marL="1219170" lvl="1" indent="-423323">
              <a:buSzPts val="1400"/>
              <a:buChar char="○"/>
            </a:pPr>
            <a:r>
              <a:rPr lang="en-US"/>
              <a:t>Additional datasets</a:t>
            </a:r>
          </a:p>
          <a:p>
            <a:pPr marL="609585" lvl="2" indent="-423323">
              <a:buSzPts val="1400"/>
              <a:buChar char="●"/>
            </a:pPr>
            <a:endParaRPr lang="en-US"/>
          </a:p>
          <a:p>
            <a:pPr marL="609585" lvl="3" indent="-423323">
              <a:buSzPts val="1400"/>
              <a:buChar char="●"/>
            </a:pPr>
            <a:endParaRPr lang="en-US"/>
          </a:p>
          <a:p>
            <a:pPr marL="609585" indent="-423323">
              <a:buSzPts val="1400"/>
              <a:buChar char="●"/>
            </a:pPr>
            <a:endParaRPr/>
          </a:p>
          <a:p>
            <a:pPr marL="609585"/>
            <a:endParaRPr/>
          </a:p>
          <a:p>
            <a:endParaRPr/>
          </a:p>
          <a:p>
            <a:pPr marL="609585"/>
            <a:endParaRPr/>
          </a:p>
          <a:p>
            <a:endParaRPr/>
          </a:p>
          <a:p>
            <a:endParaRPr/>
          </a:p>
          <a:p>
            <a:endParaRPr sz="24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7F56F8-FF37-C2F3-B8EF-DA1C90676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09" y="3475169"/>
            <a:ext cx="5357876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7C7BB0E-211C-10F1-76FB-DDB0A7F3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0707"/>
            <a:ext cx="5354884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606F80D2743E47A71CC7B2FE29FEDD" ma:contentTypeVersion="15" ma:contentTypeDescription="Create a new document." ma:contentTypeScope="" ma:versionID="6ce87f1a40e5fdbbd38e21e6fdca558d">
  <xsd:schema xmlns:xsd="http://www.w3.org/2001/XMLSchema" xmlns:xs="http://www.w3.org/2001/XMLSchema" xmlns:p="http://schemas.microsoft.com/office/2006/metadata/properties" xmlns:ns2="57c3c950-0fc3-4568-be18-0f6ac96b9b86" xmlns:ns3="0dadfa19-d7bc-43be-8d2c-0f6cd8065110" xmlns:ns4="3bfd71d5-c7ac-4dca-b865-a609d1eb4074" targetNamespace="http://schemas.microsoft.com/office/2006/metadata/properties" ma:root="true" ma:fieldsID="e3e96a5a4b37d5c6c52db894c03419f3" ns2:_="" ns3:_="" ns4:_="">
    <xsd:import namespace="57c3c950-0fc3-4568-be18-0f6ac96b9b86"/>
    <xsd:import namespace="0dadfa19-d7bc-43be-8d2c-0f6cd8065110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3c950-0fc3-4568-be18-0f6ac96b9b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dfa19-d7bc-43be-8d2c-0f6cd806511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cc21cae-e971-4dd6-aa8a-98e90154f47a}" ma:internalName="TaxCatchAll" ma:showField="CatchAllData" ma:web="0dadfa19-d7bc-43be-8d2c-0f6cd80651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7c3c950-0fc3-4568-be18-0f6ac96b9b86" xsi:nil="true"/>
    <SharedWithUsers xmlns="0dadfa19-d7bc-43be-8d2c-0f6cd8065110">
      <UserInfo>
        <DisplayName/>
        <AccountId xsi:nil="true"/>
        <AccountType/>
      </UserInfo>
    </SharedWithUsers>
    <lcf76f155ced4ddcb4097134ff3c332f xmlns="57c3c950-0fc3-4568-be18-0f6ac96b9b86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Props1.xml><?xml version="1.0" encoding="utf-8"?>
<ds:datastoreItem xmlns:ds="http://schemas.openxmlformats.org/officeDocument/2006/customXml" ds:itemID="{367C253C-42C6-4470-AD65-8445DCFDE73E}">
  <ds:schemaRefs>
    <ds:schemaRef ds:uri="0dadfa19-d7bc-43be-8d2c-0f6cd8065110"/>
    <ds:schemaRef ds:uri="3bfd71d5-c7ac-4dca-b865-a609d1eb4074"/>
    <ds:schemaRef ds:uri="57c3c950-0fc3-4568-be18-0f6ac96b9b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2792A53-5B27-457B-B8E7-E633A83A3E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D15FE6-07DB-41D2-9D26-135F850E5F48}">
  <ds:schemaRefs>
    <ds:schemaRef ds:uri="0dadfa19-d7bc-43be-8d2c-0f6cd8065110"/>
    <ds:schemaRef ds:uri="3bfd71d5-c7ac-4dca-b865-a609d1eb4074"/>
    <ds:schemaRef ds:uri="57c3c950-0fc3-4568-be18-0f6ac96b9b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</TotalTime>
  <Words>747</Words>
  <Application>Microsoft Office PowerPoint</Application>
  <PresentationFormat>Widescreen</PresentationFormat>
  <Paragraphs>383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BNL</vt:lpstr>
      <vt:lpstr>Web Dissemination</vt:lpstr>
      <vt:lpstr>Web Statistics</vt:lpstr>
      <vt:lpstr>Database Users</vt:lpstr>
      <vt:lpstr>Google Analytics</vt:lpstr>
      <vt:lpstr>Google Analytics</vt:lpstr>
      <vt:lpstr>Google Analytics</vt:lpstr>
      <vt:lpstr>Custom Analytics</vt:lpstr>
      <vt:lpstr>NuDat 3.0 </vt:lpstr>
      <vt:lpstr>NuDat 3.0 Features </vt:lpstr>
      <vt:lpstr>NuDat 3.0 Features </vt:lpstr>
      <vt:lpstr>NuDat 3.0 Features </vt:lpstr>
      <vt:lpstr>NuDat 3.0 Features </vt:lpstr>
      <vt:lpstr>3D Chart of Nuclides (Coming soon)</vt:lpstr>
      <vt:lpstr>Unified Web Design</vt:lpstr>
      <vt:lpstr>Unified Web Design (contd.)</vt:lpstr>
      <vt:lpstr>Ease-of-Access Features</vt:lpstr>
      <vt:lpstr>Ease-of-Access Features (contd.)</vt:lpstr>
      <vt:lpstr>Ease-of-Access Features (contd.)</vt:lpstr>
      <vt:lpstr>New Web Servers</vt:lpstr>
      <vt:lpstr>Containerization</vt:lpstr>
      <vt:lpstr>Future Plans</vt:lpstr>
    </vt:vector>
  </TitlesOfParts>
  <Manager/>
  <Company>BNL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Dissemination</dc:title>
  <dc:subject/>
  <dc:creator>Shu, Benjamin</dc:creator>
  <cp:keywords/>
  <dc:description/>
  <cp:lastModifiedBy>Mason, Donnie</cp:lastModifiedBy>
  <cp:revision>3</cp:revision>
  <dcterms:created xsi:type="dcterms:W3CDTF">2023-09-07T14:45:00Z</dcterms:created>
  <dcterms:modified xsi:type="dcterms:W3CDTF">2023-09-14T12:25:13Z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0x010100D1606F80D2743E47A71CC7B2FE29FEDD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