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5"/>
  </p:notesMasterIdLst>
  <p:sldIdLst>
    <p:sldId id="256" r:id="rId2"/>
    <p:sldId id="263" r:id="rId3"/>
    <p:sldId id="5789" r:id="rId4"/>
    <p:sldId id="5783" r:id="rId5"/>
    <p:sldId id="5804" r:id="rId6"/>
    <p:sldId id="5802" r:id="rId7"/>
    <p:sldId id="441" r:id="rId8"/>
    <p:sldId id="5808" r:id="rId9"/>
    <p:sldId id="5807" r:id="rId10"/>
    <p:sldId id="548" r:id="rId11"/>
    <p:sldId id="5792" r:id="rId12"/>
    <p:sldId id="5801" r:id="rId13"/>
    <p:sldId id="5806" r:id="rId14"/>
    <p:sldId id="549" r:id="rId15"/>
    <p:sldId id="559" r:id="rId16"/>
    <p:sldId id="555" r:id="rId17"/>
    <p:sldId id="5812" r:id="rId18"/>
    <p:sldId id="5813" r:id="rId19"/>
    <p:sldId id="5814" r:id="rId20"/>
    <p:sldId id="497" r:id="rId21"/>
    <p:sldId id="502" r:id="rId22"/>
    <p:sldId id="3854" r:id="rId23"/>
    <p:sldId id="3860" r:id="rId24"/>
    <p:sldId id="5819" r:id="rId25"/>
    <p:sldId id="5818" r:id="rId26"/>
    <p:sldId id="5811" r:id="rId27"/>
    <p:sldId id="5816" r:id="rId28"/>
    <p:sldId id="257" r:id="rId29"/>
    <p:sldId id="5794" r:id="rId30"/>
    <p:sldId id="5817" r:id="rId31"/>
    <p:sldId id="2267" r:id="rId32"/>
    <p:sldId id="5780" r:id="rId33"/>
    <p:sldId id="5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0432FF"/>
    <a:srgbClr val="FF4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15" autoAdjust="0"/>
    <p:restoredTop sz="94694"/>
  </p:normalViewPr>
  <p:slideViewPr>
    <p:cSldViewPr snapToGrid="0" snapToObjects="1">
      <p:cViewPr varScale="1">
        <p:scale>
          <a:sx n="63" d="100"/>
          <a:sy n="63" d="100"/>
        </p:scale>
        <p:origin x="568" y="56"/>
      </p:cViewPr>
      <p:guideLst/>
    </p:cSldViewPr>
  </p:slideViewPr>
  <p:notesTextViewPr>
    <p:cViewPr>
      <p:scale>
        <a:sx n="1" d="1"/>
        <a:sy n="1" d="1"/>
      </p:scale>
      <p:origin x="0" y="0"/>
    </p:cViewPr>
  </p:notesTextViewPr>
  <p:sorterViewPr>
    <p:cViewPr varScale="1">
      <p:scale>
        <a:sx n="100" d="100"/>
        <a:sy n="100" d="100"/>
      </p:scale>
      <p:origin x="0" y="-4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32</a:t>
            </a:fld>
            <a:endParaRPr lang="en-US"/>
          </a:p>
        </p:txBody>
      </p:sp>
    </p:spTree>
    <p:extLst>
      <p:ext uri="{BB962C8B-B14F-4D97-AF65-F5344CB8AC3E}">
        <p14:creationId xmlns:p14="http://schemas.microsoft.com/office/powerpoint/2010/main" val="3227837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60661984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20501" y="6492876"/>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583112" y="8710"/>
            <a:ext cx="11347413" cy="550755"/>
          </a:xfrm>
          <a:prstGeom prst="rect">
            <a:avLst/>
          </a:prstGeom>
        </p:spPr>
        <p:txBody>
          <a:bodyPr vert="horz" lIns="91440" tIns="45720" rIns="91440" bIns="45720" rtlCol="0" anchor="ctr">
            <a:normAutofit/>
          </a:bodyPr>
          <a:lstStyle/>
          <a:p>
            <a:endParaRPr lang="en-US" dirty="0"/>
          </a:p>
        </p:txBody>
      </p:sp>
      <p:sp>
        <p:nvSpPr>
          <p:cNvPr id="16" name="Text Placeholder 2">
            <a:extLst>
              <a:ext uri="{FF2B5EF4-FFF2-40B4-BE49-F238E27FC236}">
                <a16:creationId xmlns:a16="http://schemas.microsoft.com/office/drawing/2014/main" id="{A8804D3C-0186-7AFD-5990-11566D85ECF5}"/>
              </a:ext>
            </a:extLst>
          </p:cNvPr>
          <p:cNvSpPr>
            <a:spLocks noGrp="1"/>
          </p:cNvSpPr>
          <p:nvPr>
            <p:ph idx="1"/>
          </p:nvPr>
        </p:nvSpPr>
        <p:spPr>
          <a:xfrm>
            <a:off x="571501" y="617607"/>
            <a:ext cx="11005409" cy="5692457"/>
          </a:xfrm>
          <a:prstGeom prst="rect">
            <a:avLst/>
          </a:prstGeom>
        </p:spPr>
        <p:txBody>
          <a:bodyPr vert="horz" lIns="91440" tIns="45720" rIns="91440" bIns="45720" rtlCol="0">
            <a:normAutofit/>
          </a:bodyPr>
          <a:lstStyle>
            <a:lvl1pPr marL="171450" indent="-171450">
              <a:buClr>
                <a:srgbClr val="0096FF"/>
              </a:buClr>
              <a:buFont typeface="Wingdings" pitchFamily="2" charset="2"/>
              <a:buChar char="§"/>
              <a:defRPr/>
            </a:lvl1pPr>
            <a:lvl2pPr marL="514350" indent="-171450">
              <a:buClr>
                <a:srgbClr val="0096FF"/>
              </a:buClr>
              <a:buFont typeface="Wingdings" pitchFamily="2" charset="2"/>
              <a:buChar char="§"/>
              <a:defRPr/>
            </a:lvl2pPr>
            <a:lvl3pPr marL="857250" indent="-171450">
              <a:buClr>
                <a:srgbClr val="0096FF"/>
              </a:buClr>
              <a:buFont typeface="Wingdings" pitchFamily="2" charset="2"/>
              <a:buChar char="§"/>
              <a:defRPr/>
            </a:lvl3pPr>
            <a:lvl4pPr marL="1200150" indent="-171450">
              <a:buClr>
                <a:srgbClr val="0096FF"/>
              </a:buClr>
              <a:buFont typeface="Wingdings" pitchFamily="2" charset="2"/>
              <a:buChar char="§"/>
              <a:defRPr/>
            </a:lvl4pPr>
            <a:lvl5pPr marL="1543050" indent="-171450">
              <a:buClr>
                <a:srgbClr val="0096FF"/>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EAE7ABE9-D402-D243-A7BB-FE924DE50F86}"/>
              </a:ext>
            </a:extLst>
          </p:cNvPr>
          <p:cNvSpPr txBox="1"/>
          <p:nvPr userDrawn="1"/>
        </p:nvSpPr>
        <p:spPr>
          <a:xfrm>
            <a:off x="1002453" y="548640"/>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sz="1800" dirty="0">
              <a:solidFill>
                <a:srgbClr val="0096FF"/>
              </a:solidFill>
            </a:endParaRP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88277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30F741-9D79-A840-A1D9-E0BAB541CA6B}"/>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cxnSp>
        <p:nvCxnSpPr>
          <p:cNvPr id="3" name="Straight Connector 2">
            <a:extLst>
              <a:ext uri="{FF2B5EF4-FFF2-40B4-BE49-F238E27FC236}">
                <a16:creationId xmlns:a16="http://schemas.microsoft.com/office/drawing/2014/main" id="{BEFB08F1-022F-6249-AD85-B93B00BC7450}"/>
              </a:ext>
            </a:extLst>
          </p:cNvPr>
          <p:cNvCxnSpPr>
            <a:cxnSpLocks/>
          </p:cNvCxnSpPr>
          <p:nvPr userDrawn="1"/>
        </p:nvCxnSpPr>
        <p:spPr>
          <a:xfrm>
            <a:off x="571501"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E0E621-B046-414F-BEF5-7539FA0F990F}"/>
              </a:ext>
            </a:extLst>
          </p:cNvPr>
          <p:cNvSpPr txBox="1"/>
          <p:nvPr userDrawn="1"/>
        </p:nvSpPr>
        <p:spPr>
          <a:xfrm>
            <a:off x="487683" y="6577285"/>
            <a:ext cx="4214948" cy="246221"/>
          </a:xfrm>
          <a:prstGeom prst="rect">
            <a:avLst/>
          </a:prstGeom>
          <a:noFill/>
        </p:spPr>
        <p:txBody>
          <a:bodyPr wrap="square">
            <a:spAutoFit/>
          </a:bodyPr>
          <a:lstStyle/>
          <a:p>
            <a:pPr algn="l"/>
            <a:r>
              <a:rPr lang="en-US" sz="1000" dirty="0"/>
              <a:t>EIC RRB Meeting, December 7</a:t>
            </a:r>
            <a:r>
              <a:rPr lang="en-US" sz="1000" baseline="30000" dirty="0"/>
              <a:t>th</a:t>
            </a:r>
            <a:r>
              <a:rPr lang="en-US" sz="1000" dirty="0"/>
              <a:t> &amp; 8</a:t>
            </a:r>
            <a:r>
              <a:rPr lang="en-US" sz="1000" baseline="30000" dirty="0"/>
              <a:t>th</a:t>
            </a:r>
            <a:r>
              <a:rPr lang="en-US" sz="1000" dirty="0"/>
              <a:t>, 2023</a:t>
            </a:r>
          </a:p>
        </p:txBody>
      </p:sp>
      <p:sp>
        <p:nvSpPr>
          <p:cNvPr id="6" name="TextBox 5">
            <a:extLst>
              <a:ext uri="{FF2B5EF4-FFF2-40B4-BE49-F238E27FC236}">
                <a16:creationId xmlns:a16="http://schemas.microsoft.com/office/drawing/2014/main" id="{59E638AC-CA5E-3444-8837-8EFFB61F1B21}"/>
              </a:ext>
            </a:extLst>
          </p:cNvPr>
          <p:cNvSpPr txBox="1"/>
          <p:nvPr userDrawn="1"/>
        </p:nvSpPr>
        <p:spPr>
          <a:xfrm>
            <a:off x="4230139" y="6561754"/>
            <a:ext cx="3756147" cy="246221"/>
          </a:xfrm>
          <a:prstGeom prst="rect">
            <a:avLst/>
          </a:prstGeom>
          <a:noFill/>
        </p:spPr>
        <p:txBody>
          <a:bodyPr wrap="square">
            <a:spAutoFit/>
          </a:bodyPr>
          <a:lstStyle/>
          <a:p>
            <a:pPr algn="ctr"/>
            <a:r>
              <a:rPr lang="en-US" sz="1000" dirty="0"/>
              <a:t>E.C. </a:t>
            </a:r>
            <a:r>
              <a:rPr lang="en-US" sz="1000" dirty="0" err="1"/>
              <a:t>Aschenauer</a:t>
            </a:r>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571500" y="736986"/>
            <a:ext cx="1104900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4" name="Slide Number Placeholder 5">
            <a:extLst>
              <a:ext uri="{FF2B5EF4-FFF2-40B4-BE49-F238E27FC236}">
                <a16:creationId xmlns:a16="http://schemas.microsoft.com/office/drawing/2014/main" id="{90738F48-5ECD-C342-B85B-563293DDE982}"/>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55608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429231" y="6580224"/>
            <a:ext cx="2743200" cy="365125"/>
          </a:xfrm>
        </p:spPr>
        <p:txBody>
          <a:bodyPr/>
          <a:lstStyle>
            <a:lvl1pPr algn="r">
              <a:defRPr sz="1000">
                <a:latin typeface="Arial" panose="020B0604020202020204" pitchFamily="34" charset="0"/>
                <a:cs typeface="Arial" panose="020B0604020202020204" pitchFamily="34" charset="0"/>
              </a:defRPr>
            </a:lvl1pPr>
          </a:lstStyle>
          <a:p>
            <a:r>
              <a:rPr lang="en-US"/>
              <a:t>E.C. Aschenauer</a:t>
            </a:r>
            <a:endParaRPr lang="en-US" dirty="0"/>
          </a:p>
        </p:txBody>
      </p:sp>
      <p:sp>
        <p:nvSpPr>
          <p:cNvPr id="4" name="Footer Placeholder 3"/>
          <p:cNvSpPr>
            <a:spLocks noGrp="1"/>
          </p:cNvSpPr>
          <p:nvPr>
            <p:ph type="ftr" sz="quarter" idx="11"/>
          </p:nvPr>
        </p:nvSpPr>
        <p:spPr>
          <a:xfrm>
            <a:off x="4038600" y="6573624"/>
            <a:ext cx="4114800" cy="365125"/>
          </a:xfrm>
        </p:spPr>
        <p:txBody>
          <a:bodyPr/>
          <a:lstStyle>
            <a:lvl1pPr>
              <a:defRPr sz="1000">
                <a:latin typeface="Arial" panose="020B0604020202020204" pitchFamily="34" charset="0"/>
                <a:cs typeface="Arial" panose="020B0604020202020204" pitchFamily="34" charset="0"/>
              </a:defRPr>
            </a:lvl1pPr>
          </a:lstStyle>
          <a:p>
            <a:r>
              <a:rPr lang="en-US"/>
              <a:t>eRHIC Pre‐Conceptual Design Review</a:t>
            </a:r>
            <a:endParaRPr lang="en-US" dirty="0"/>
          </a:p>
        </p:txBody>
      </p:sp>
      <p:sp>
        <p:nvSpPr>
          <p:cNvPr id="5" name="Slide Number Placeholder 4"/>
          <p:cNvSpPr>
            <a:spLocks noGrp="1"/>
          </p:cNvSpPr>
          <p:nvPr>
            <p:ph type="sldNum" sz="quarter" idx="12"/>
          </p:nvPr>
        </p:nvSpPr>
        <p:spPr>
          <a:xfrm>
            <a:off x="0" y="6588684"/>
            <a:ext cx="2743200" cy="365125"/>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4"/>
            <a:ext cx="12192000" cy="584669"/>
          </a:xfrm>
        </p:spPr>
        <p:txBody>
          <a:bodyPr>
            <a:normAutofit/>
          </a:bodyPr>
          <a:lstStyle>
            <a:lvl1pPr algn="l">
              <a:defRPr sz="3200" b="0" i="1">
                <a:solidFill>
                  <a:srgbClr val="1200B4"/>
                </a:solidFill>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467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U Blank Slide">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xfrm>
            <a:off x="11844457" y="6486364"/>
            <a:ext cx="305719" cy="3495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021531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615091" y="0"/>
            <a:ext cx="11347413" cy="56101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615092" y="640083"/>
            <a:ext cx="11005409" cy="56568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638391" y="6484899"/>
            <a:ext cx="432487"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6" name="Straight Connector 5">
            <a:extLst>
              <a:ext uri="{FF2B5EF4-FFF2-40B4-BE49-F238E27FC236}">
                <a16:creationId xmlns:a16="http://schemas.microsoft.com/office/drawing/2014/main" id="{7F83A618-8545-DA46-A6B2-1A78663B6D12}"/>
              </a:ext>
            </a:extLst>
          </p:cNvPr>
          <p:cNvCxnSpPr>
            <a:cxnSpLocks/>
          </p:cNvCxnSpPr>
          <p:nvPr userDrawn="1"/>
        </p:nvCxnSpPr>
        <p:spPr>
          <a:xfrm>
            <a:off x="571501" y="577670"/>
            <a:ext cx="11620500" cy="0"/>
          </a:xfrm>
          <a:prstGeom prst="line">
            <a:avLst/>
          </a:prstGeom>
          <a:ln w="53975">
            <a:gradFill flip="none" rotWithShape="1">
              <a:gsLst>
                <a:gs pos="0">
                  <a:schemeClr val="tx2">
                    <a:lumMod val="60000"/>
                    <a:lumOff val="40000"/>
                  </a:schemeClr>
                </a:gs>
                <a:gs pos="49000">
                  <a:srgbClr val="011893"/>
                </a:gs>
                <a:gs pos="99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58FF82C-6280-D849-8E90-13047EAD0B85}"/>
              </a:ext>
            </a:extLst>
          </p:cNvPr>
          <p:cNvSpPr txBox="1"/>
          <p:nvPr userDrawn="1"/>
        </p:nvSpPr>
        <p:spPr>
          <a:xfrm>
            <a:off x="487683" y="6577285"/>
            <a:ext cx="4214948" cy="246221"/>
          </a:xfrm>
          <a:prstGeom prst="rect">
            <a:avLst/>
          </a:prstGeom>
          <a:noFill/>
        </p:spPr>
        <p:txBody>
          <a:bodyPr wrap="square">
            <a:spAutoFit/>
          </a:bodyPr>
          <a:lstStyle/>
          <a:p>
            <a:pPr algn="l"/>
            <a:r>
              <a:rPr lang="en-US" sz="1000" dirty="0" err="1"/>
              <a:t>ePIC</a:t>
            </a:r>
            <a:r>
              <a:rPr lang="en-US" sz="1000" dirty="0"/>
              <a:t> Collaboration Meeting, January 9-13, 2024</a:t>
            </a:r>
          </a:p>
        </p:txBody>
      </p:sp>
      <p:sp>
        <p:nvSpPr>
          <p:cNvPr id="8" name="TextBox 7">
            <a:extLst>
              <a:ext uri="{FF2B5EF4-FFF2-40B4-BE49-F238E27FC236}">
                <a16:creationId xmlns:a16="http://schemas.microsoft.com/office/drawing/2014/main" id="{8F117A80-A94C-8141-A433-7BBFC7250623}"/>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59889"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84B297-FC6B-E741-A8E7-ECB4A1D296D3}"/>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E.C. </a:t>
            </a:r>
            <a:r>
              <a:rPr lang="en-US" sz="1000" dirty="0" err="1"/>
              <a:t>Aschenauer</a:t>
            </a:r>
            <a:r>
              <a:rPr lang="en-US" sz="1000" dirty="0"/>
              <a:t> &amp; R. Ent</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68" r:id="rId3"/>
    <p:sldLayoutId id="2147483667" r:id="rId4"/>
    <p:sldLayoutId id="2147483670" r:id="rId5"/>
    <p:sldLayoutId id="2147483671" r:id="rId6"/>
    <p:sldLayoutId id="2147483673" r:id="rId7"/>
  </p:sldLayoutIdLst>
  <p:hf hdr="0" ftr="0" dt="0"/>
  <p:txStyles>
    <p:title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s://www.bnl.gov/eic-rrbmeeting/" TargetMode="Externa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lickr.com/photos/lac-bac/6483307775" TargetMode="External"/><Relationship Id="rId1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4.jpg"/><Relationship Id="rId17" Type="http://schemas.openxmlformats.org/officeDocument/2006/relationships/image" Target="../media/image38.png"/><Relationship Id="rId2" Type="http://schemas.openxmlformats.org/officeDocument/2006/relationships/image" Target="../media/image27.jpg"/><Relationship Id="rId16"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hyperlink" Target="https://en.wikipedia.org/wiki/Flag_of_the_United_Kingdom" TargetMode="External"/><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6.png"/><Relationship Id="rId10" Type="http://schemas.openxmlformats.org/officeDocument/2006/relationships/hyperlink" Target="https://www.publicdomainpictures.net/view-image.php?image=119665&amp;picture=&amp;jazyk=DE" TargetMode="External"/><Relationship Id="rId19" Type="http://schemas.openxmlformats.org/officeDocument/2006/relationships/image" Target="../media/image40.png"/><Relationship Id="rId4" Type="http://schemas.openxmlformats.org/officeDocument/2006/relationships/hyperlink" Target="https://en.wikipedia.org/wiki/Flag_of_Italy" TargetMode="External"/><Relationship Id="rId9" Type="http://schemas.openxmlformats.org/officeDocument/2006/relationships/image" Target="../media/image32.jp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publicdomainpictures.net/view-image.php?image=119665&amp;picture=&amp;jazyk=DE" TargetMode="External"/><Relationship Id="rId3" Type="http://schemas.openxmlformats.org/officeDocument/2006/relationships/image" Target="../media/image42.jpeg"/><Relationship Id="rId7" Type="http://schemas.openxmlformats.org/officeDocument/2006/relationships/image" Target="../media/image35.png"/><Relationship Id="rId12" Type="http://schemas.openxmlformats.org/officeDocument/2006/relationships/image" Target="../media/image32.jp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44.png"/><Relationship Id="rId10" Type="http://schemas.openxmlformats.org/officeDocument/2006/relationships/hyperlink" Target="https://en.wikipedia.org/wiki/Flag_of_the_United_Kingdom" TargetMode="External"/><Relationship Id="rId4" Type="http://schemas.openxmlformats.org/officeDocument/2006/relationships/image" Target="../media/image43.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iki.bnl.gov/EPIC/index.php?title=Background" TargetMode="External"/><Relationship Id="rId2" Type="http://schemas.openxmlformats.org/officeDocument/2006/relationships/hyperlink" Target="https://brookhavenlab.sharepoint.com/:x:/s/EICPublicSharingDocs/EaKgRMnPD4BFoKK-x05lUrQB4PiJyr8tVjc7LitCkW9khA?e=ztlOr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s://brookhavenlab.sharepoint.com/:x:/s/EICPublicSharingDocs/Edv2Aj3QqstEt5Ff9w1W7ZYBgIo4tEEiBZJen8HcQJb06A?e=XffNse" TargetMode="External"/><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brookhavenlab.sharepoint.com/:x:/s/EICPublicSharingDocs/EXkejbGPomdDlxYqWSgrjlMBEvrSbt2Kim4zo8xIzgx_kw?e=xYsyRi"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indico.bnl.gov/event/20113/" TargetMode="External"/><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hyperlink" Target="https://indico.bnl.gov/event/20481/" TargetMode="External"/><Relationship Id="rId4" Type="http://schemas.openxmlformats.org/officeDocument/2006/relationships/hyperlink" Target="https://indico.bnl.gov/event/1667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Experimental Program</a:t>
            </a:r>
          </a:p>
        </p:txBody>
      </p:sp>
      <p:sp>
        <p:nvSpPr>
          <p:cNvPr id="6" name="Text Placeholder 11">
            <a:extLst>
              <a:ext uri="{FF2B5EF4-FFF2-40B4-BE49-F238E27FC236}">
                <a16:creationId xmlns:a16="http://schemas.microsoft.com/office/drawing/2014/main" id="{22611969-DD89-AC5D-ED95-989348D61F16}"/>
              </a:ext>
            </a:extLst>
          </p:cNvPr>
          <p:cNvSpPr txBox="1">
            <a:spLocks/>
          </p:cNvSpPr>
          <p:nvPr/>
        </p:nvSpPr>
        <p:spPr>
          <a:xfrm>
            <a:off x="584200" y="4043916"/>
            <a:ext cx="10962105" cy="379542"/>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Clr>
                <a:srgbClr val="0096FF"/>
              </a:buClr>
              <a:buFontTx/>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EIC Detector Leads</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a:t>
            </a:r>
            <a:r>
              <a:rPr lang="en-US" dirty="0" err="1"/>
              <a:t>Colllaboration</a:t>
            </a:r>
            <a:r>
              <a:rPr lang="en-US" dirty="0"/>
              <a:t> Meeting</a:t>
            </a:r>
          </a:p>
          <a:p>
            <a:r>
              <a:rPr lang="en-US" dirty="0"/>
              <a:t>Argonne National Lab</a:t>
            </a:r>
          </a:p>
          <a:p>
            <a:r>
              <a:rPr lang="en-US" dirty="0"/>
              <a:t>January 9-13,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668562"/>
          </a:xfrm>
        </p:spPr>
        <p:txBody>
          <a:bodyPr/>
          <a:lstStyle/>
          <a:p>
            <a:r>
              <a:rPr lang="en-US" dirty="0"/>
              <a:t>Detector Advisory Committee </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756538"/>
            <a:ext cx="11499234" cy="5212080"/>
          </a:xfrm>
        </p:spPr>
        <p:txBody>
          <a:bodyPr>
            <a:noAutofit/>
          </a:bodyPr>
          <a:lstStyle/>
          <a:p>
            <a:r>
              <a:rPr lang="en-US" sz="1800" dirty="0"/>
              <a:t>We assembled the DAC in 2020</a:t>
            </a:r>
          </a:p>
          <a:p>
            <a:r>
              <a:rPr lang="en-US" sz="1800" dirty="0"/>
              <a:t>Per the charter, 1/3 of the committee was replaced early 2023, we are in the process of early 2024 changes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None/>
            </a:pPr>
            <a:r>
              <a:rPr lang="en-US" sz="1800" dirty="0"/>
              <a:t>Will replace in 2024: Heidi </a:t>
            </a:r>
            <a:r>
              <a:rPr lang="en-US" sz="1800" dirty="0" err="1"/>
              <a:t>Schellman</a:t>
            </a:r>
            <a:r>
              <a:rPr lang="en-US" sz="1800" dirty="0"/>
              <a:t>, Chi Yang and </a:t>
            </a:r>
            <a:r>
              <a:rPr lang="en-US" dirty="0" err="1"/>
              <a:t>Etiennette</a:t>
            </a:r>
            <a:r>
              <a:rPr lang="en-US" dirty="0"/>
              <a:t> </a:t>
            </a:r>
            <a:r>
              <a:rPr lang="en-US" dirty="0" err="1"/>
              <a:t>Auffray</a:t>
            </a:r>
            <a:endParaRPr lang="en-US" dirty="0">
              <a:solidFill>
                <a:srgbClr val="000000"/>
              </a:solidFill>
              <a:latin typeface="Calibri" panose="020F0502020204030204" pitchFamily="34" charset="0"/>
            </a:endParaRPr>
          </a:p>
          <a:p>
            <a:pPr marL="0" indent="0">
              <a:buNone/>
            </a:pPr>
            <a:r>
              <a:rPr lang="en-US" sz="1800" dirty="0"/>
              <a:t>Transition Chair from Ed Kinney to Andrew White</a:t>
            </a:r>
          </a:p>
          <a:p>
            <a:pPr marL="0" indent="0">
              <a:buNone/>
            </a:pPr>
            <a:endParaRPr lang="en-US" dirty="0"/>
          </a:p>
          <a:p>
            <a:pPr marL="0" indent="0">
              <a:buNone/>
            </a:pPr>
            <a:r>
              <a:rPr lang="en-US" sz="1800" dirty="0"/>
              <a:t>Meetings </a:t>
            </a:r>
            <a:r>
              <a:rPr lang="en-US" dirty="0"/>
              <a:t>2024 under planning:</a:t>
            </a:r>
          </a:p>
          <a:p>
            <a:pPr lvl="1"/>
            <a:r>
              <a:rPr lang="en-US" sz="1400" dirty="0"/>
              <a:t>~</a:t>
            </a:r>
            <a:r>
              <a:rPr lang="en-US" sz="1600" dirty="0"/>
              <a:t>April 2024: Project Status, Baseline Detector, International Engagement, Detector R&amp;D progress (expect 1+ day)</a:t>
            </a:r>
          </a:p>
          <a:p>
            <a:pPr lvl="1"/>
            <a:r>
              <a:rPr lang="en-US" sz="1600" dirty="0"/>
              <a:t>~August 2024: Detector R&amp;D annual review (expect 2 days) – deadline for submission July 1, 2024</a:t>
            </a:r>
          </a:p>
        </p:txBody>
      </p:sp>
      <p:pic>
        <p:nvPicPr>
          <p:cNvPr id="3" name="Picture 2" descr="Table&#10;&#10;Description automatically generated">
            <a:extLst>
              <a:ext uri="{FF2B5EF4-FFF2-40B4-BE49-F238E27FC236}">
                <a16:creationId xmlns:a16="http://schemas.microsoft.com/office/drawing/2014/main" id="{078FFEA4-6AE2-494D-629F-56DFAF4C2346}"/>
              </a:ext>
            </a:extLst>
          </p:cNvPr>
          <p:cNvPicPr>
            <a:picLocks noChangeAspect="1"/>
          </p:cNvPicPr>
          <p:nvPr/>
        </p:nvPicPr>
        <p:blipFill rotWithShape="1">
          <a:blip r:embed="rId2"/>
          <a:srcRect t="18310" r="59106"/>
          <a:stretch/>
        </p:blipFill>
        <p:spPr>
          <a:xfrm>
            <a:off x="2074085" y="1450682"/>
            <a:ext cx="3557400" cy="2539734"/>
          </a:xfrm>
          <a:prstGeom prst="rect">
            <a:avLst/>
          </a:prstGeom>
        </p:spPr>
      </p:pic>
      <p:graphicFrame>
        <p:nvGraphicFramePr>
          <p:cNvPr id="4" name="Table 3">
            <a:extLst>
              <a:ext uri="{FF2B5EF4-FFF2-40B4-BE49-F238E27FC236}">
                <a16:creationId xmlns:a16="http://schemas.microsoft.com/office/drawing/2014/main" id="{C0D209C0-9295-8440-0FB9-7B0DD95FAD7A}"/>
              </a:ext>
            </a:extLst>
          </p:cNvPr>
          <p:cNvGraphicFramePr>
            <a:graphicFrameLocks noGrp="1"/>
          </p:cNvGraphicFramePr>
          <p:nvPr>
            <p:extLst>
              <p:ext uri="{D42A27DB-BD31-4B8C-83A1-F6EECF244321}">
                <p14:modId xmlns:p14="http://schemas.microsoft.com/office/powerpoint/2010/main" val="3978366205"/>
              </p:ext>
            </p:extLst>
          </p:nvPr>
        </p:nvGraphicFramePr>
        <p:xfrm>
          <a:off x="6513178" y="1459134"/>
          <a:ext cx="3860800" cy="2438400"/>
        </p:xfrm>
        <a:graphic>
          <a:graphicData uri="http://schemas.openxmlformats.org/drawingml/2006/table">
            <a:tbl>
              <a:tblPr>
                <a:tableStyleId>{5C22544A-7EE6-4342-B048-85BDC9FD1C3A}</a:tableStyleId>
              </a:tblPr>
              <a:tblGrid>
                <a:gridCol w="1612900">
                  <a:extLst>
                    <a:ext uri="{9D8B030D-6E8A-4147-A177-3AD203B41FA5}">
                      <a16:colId xmlns:a16="http://schemas.microsoft.com/office/drawing/2014/main" val="3164695286"/>
                    </a:ext>
                  </a:extLst>
                </a:gridCol>
                <a:gridCol w="2247900">
                  <a:extLst>
                    <a:ext uri="{9D8B030D-6E8A-4147-A177-3AD203B41FA5}">
                      <a16:colId xmlns:a16="http://schemas.microsoft.com/office/drawing/2014/main" val="1729485861"/>
                    </a:ext>
                  </a:extLst>
                </a:gridCol>
              </a:tblGrid>
              <a:tr h="203200">
                <a:tc>
                  <a:txBody>
                    <a:bodyPr/>
                    <a:lstStyle/>
                    <a:p>
                      <a:pPr algn="l" fontAlgn="b"/>
                      <a:r>
                        <a:rPr lang="en-US" sz="1200" u="none" strike="noStrike" dirty="0">
                          <a:effectLst/>
                        </a:rPr>
                        <a:t>Edward Kinney (Chair)</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Boulder CO</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729602"/>
                  </a:ext>
                </a:extLst>
              </a:tr>
              <a:tr h="203200">
                <a:tc>
                  <a:txBody>
                    <a:bodyPr/>
                    <a:lstStyle/>
                    <a:p>
                      <a:pPr algn="l" fontAlgn="b"/>
                      <a:r>
                        <a:rPr lang="en-US" sz="1200" u="none" strike="noStrike" dirty="0">
                          <a:solidFill>
                            <a:srgbClr val="0000FF"/>
                          </a:solidFill>
                          <a:effectLst/>
                        </a:rPr>
                        <a:t>Ken Wyllie</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CERN</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573200"/>
                  </a:ext>
                </a:extLst>
              </a:tr>
              <a:tr h="203200">
                <a:tc>
                  <a:txBody>
                    <a:bodyPr/>
                    <a:lstStyle/>
                    <a:p>
                      <a:pPr algn="l" fontAlgn="b"/>
                      <a:r>
                        <a:rPr lang="en-US" sz="1200" u="none" strike="noStrike">
                          <a:solidFill>
                            <a:srgbClr val="0000FF"/>
                          </a:solidFill>
                          <a:effectLst/>
                        </a:rPr>
                        <a:t>Petra Merkel</a:t>
                      </a:r>
                      <a:endParaRPr lang="en-US" sz="1200" b="0" i="0" u="none" strike="noStrike">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0972189"/>
                  </a:ext>
                </a:extLst>
              </a:tr>
              <a:tr h="203200">
                <a:tc>
                  <a:txBody>
                    <a:bodyPr/>
                    <a:lstStyle/>
                    <a:p>
                      <a:pPr algn="l" fontAlgn="b"/>
                      <a:r>
                        <a:rPr lang="en-US" sz="1200" u="none" strike="noStrike" dirty="0" err="1">
                          <a:solidFill>
                            <a:srgbClr val="0000FF"/>
                          </a:solidFill>
                          <a:effectLst/>
                        </a:rPr>
                        <a:t>Antonis</a:t>
                      </a:r>
                      <a:r>
                        <a:rPr lang="en-US" sz="1200" u="none" strike="noStrike" dirty="0">
                          <a:solidFill>
                            <a:srgbClr val="0000FF"/>
                          </a:solidFill>
                          <a:effectLst/>
                        </a:rPr>
                        <a:t> </a:t>
                      </a:r>
                      <a:r>
                        <a:rPr lang="en-US" sz="1200" u="none" strike="noStrike" dirty="0" err="1">
                          <a:solidFill>
                            <a:srgbClr val="0000FF"/>
                          </a:solidFill>
                          <a:effectLst/>
                        </a:rPr>
                        <a:t>Papanestis</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Rutherford Appleton Laboratory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4376794"/>
                  </a:ext>
                </a:extLst>
              </a:tr>
              <a:tr h="203200">
                <a:tc>
                  <a:txBody>
                    <a:bodyPr/>
                    <a:lstStyle/>
                    <a:p>
                      <a:pPr algn="l" fontAlgn="b"/>
                      <a:r>
                        <a:rPr lang="en-US" sz="1200" u="none" strike="noStrike">
                          <a:effectLst/>
                        </a:rPr>
                        <a:t>Peter Krizan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 Ljubljana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2393774"/>
                  </a:ext>
                </a:extLst>
              </a:tr>
              <a:tr h="203200">
                <a:tc>
                  <a:txBody>
                    <a:bodyPr/>
                    <a:lstStyle/>
                    <a:p>
                      <a:pPr algn="l" fontAlgn="b"/>
                      <a:r>
                        <a:rPr lang="en-US" sz="1200" u="none" strike="noStrike">
                          <a:effectLst/>
                        </a:rPr>
                        <a:t>Ana Amelia Machado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University of Campinas, Brazil</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1435725"/>
                  </a:ext>
                </a:extLst>
              </a:tr>
              <a:tr h="203200">
                <a:tc>
                  <a:txBody>
                    <a:bodyPr/>
                    <a:lstStyle/>
                    <a:p>
                      <a:pPr algn="l" fontAlgn="b"/>
                      <a:r>
                        <a:rPr lang="en-US" sz="1200" u="none" strike="noStrike">
                          <a:effectLst/>
                        </a:rPr>
                        <a:t>Heidi Schellman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Oregon State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9816238"/>
                  </a:ext>
                </a:extLst>
              </a:tr>
              <a:tr h="203200">
                <a:tc>
                  <a:txBody>
                    <a:bodyPr/>
                    <a:lstStyle/>
                    <a:p>
                      <a:pPr algn="l" fontAlgn="b"/>
                      <a:r>
                        <a:rPr lang="en-US" sz="1200" u="none" strike="noStrike">
                          <a:effectLst/>
                        </a:rPr>
                        <a:t>Brigitte Vachon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McGill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3038426"/>
                  </a:ext>
                </a:extLst>
              </a:tr>
              <a:tr h="203200">
                <a:tc>
                  <a:txBody>
                    <a:bodyPr/>
                    <a:lstStyle/>
                    <a:p>
                      <a:pPr algn="l" fontAlgn="b"/>
                      <a:r>
                        <a:rPr lang="en-US" sz="1200" u="none" strike="noStrike" dirty="0">
                          <a:solidFill>
                            <a:srgbClr val="0000FF"/>
                          </a:solidFill>
                          <a:effectLst/>
                        </a:rPr>
                        <a:t>Stefano </a:t>
                      </a:r>
                      <a:r>
                        <a:rPr lang="en-US" sz="1200" u="none" strike="noStrike" dirty="0" err="1">
                          <a:solidFill>
                            <a:srgbClr val="0000FF"/>
                          </a:solidFill>
                          <a:effectLst/>
                        </a:rPr>
                        <a:t>Miscetti</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INFN Frascati</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0650455"/>
                  </a:ext>
                </a:extLst>
              </a:tr>
              <a:tr h="203200">
                <a:tc>
                  <a:txBody>
                    <a:bodyPr/>
                    <a:lstStyle/>
                    <a:p>
                      <a:pPr algn="l" fontAlgn="b"/>
                      <a:r>
                        <a:rPr lang="en-US" sz="1200" u="none" strike="noStrike" dirty="0" err="1">
                          <a:effectLst/>
                        </a:rPr>
                        <a:t>Etiennette</a:t>
                      </a:r>
                      <a:r>
                        <a:rPr lang="en-US" sz="1200" u="none" strike="noStrike" dirty="0">
                          <a:effectLst/>
                        </a:rPr>
                        <a:t> </a:t>
                      </a:r>
                      <a:r>
                        <a:rPr lang="en-US" sz="1200" u="none" strike="noStrike" dirty="0" err="1">
                          <a:effectLst/>
                        </a:rPr>
                        <a:t>Auffray</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CERN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00685"/>
                  </a:ext>
                </a:extLst>
              </a:tr>
              <a:tr h="203200">
                <a:tc>
                  <a:txBody>
                    <a:bodyPr/>
                    <a:lstStyle/>
                    <a:p>
                      <a:pPr algn="l" fontAlgn="b"/>
                      <a:r>
                        <a:rPr lang="en-US" sz="1200" u="none" strike="noStrike">
                          <a:effectLst/>
                        </a:rPr>
                        <a:t>Andrew White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 Texas Arlington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827609"/>
                  </a:ext>
                </a:extLst>
              </a:tr>
              <a:tr h="203200">
                <a:tc>
                  <a:txBody>
                    <a:bodyPr/>
                    <a:lstStyle/>
                    <a:p>
                      <a:pPr algn="l" fontAlgn="b"/>
                      <a:r>
                        <a:rPr lang="en-US" sz="1200" u="none" strike="noStrike" dirty="0">
                          <a:effectLst/>
                        </a:rPr>
                        <a:t>Chi Yang</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SDU China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3831402"/>
                  </a:ext>
                </a:extLst>
              </a:tr>
            </a:tbl>
          </a:graphicData>
        </a:graphic>
      </p:graphicFrame>
      <p:cxnSp>
        <p:nvCxnSpPr>
          <p:cNvPr id="6" name="Straight Arrow Connector 5">
            <a:extLst>
              <a:ext uri="{FF2B5EF4-FFF2-40B4-BE49-F238E27FC236}">
                <a16:creationId xmlns:a16="http://schemas.microsoft.com/office/drawing/2014/main" id="{414B8B5F-631F-4430-44DD-74C0AE23484A}"/>
              </a:ext>
            </a:extLst>
          </p:cNvPr>
          <p:cNvCxnSpPr>
            <a:cxnSpLocks/>
          </p:cNvCxnSpPr>
          <p:nvPr/>
        </p:nvCxnSpPr>
        <p:spPr>
          <a:xfrm>
            <a:off x="5743245" y="2678334"/>
            <a:ext cx="6614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419208-D30E-5844-AB34-8E16D700F041}"/>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Tree>
    <p:extLst>
      <p:ext uri="{BB962C8B-B14F-4D97-AF65-F5344CB8AC3E}">
        <p14:creationId xmlns:p14="http://schemas.microsoft.com/office/powerpoint/2010/main" val="2983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E185F79-30FB-B04B-8C5A-34397481FA0D}"/>
              </a:ext>
            </a:extLst>
          </p:cNvPr>
          <p:cNvPicPr>
            <a:picLocks noChangeAspect="1"/>
          </p:cNvPicPr>
          <p:nvPr/>
        </p:nvPicPr>
        <p:blipFill rotWithShape="1">
          <a:blip r:embed="rId2"/>
          <a:srcRect l="8075" t="4717" r="4528" b="3448"/>
          <a:stretch/>
        </p:blipFill>
        <p:spPr>
          <a:xfrm>
            <a:off x="6786465" y="522517"/>
            <a:ext cx="3371462" cy="6298163"/>
          </a:xfrm>
          <a:prstGeom prst="rect">
            <a:avLst/>
          </a:prstGeom>
        </p:spPr>
      </p:pic>
      <p:sp>
        <p:nvSpPr>
          <p:cNvPr id="3" name="Slide Number Placeholder 2">
            <a:extLst>
              <a:ext uri="{FF2B5EF4-FFF2-40B4-BE49-F238E27FC236}">
                <a16:creationId xmlns:a16="http://schemas.microsoft.com/office/drawing/2014/main" id="{8CD74ABB-280C-B049-90D8-79B4BE906B53}"/>
              </a:ext>
            </a:extLst>
          </p:cNvPr>
          <p:cNvSpPr>
            <a:spLocks noGrp="1"/>
          </p:cNvSpPr>
          <p:nvPr>
            <p:ph type="sldNum" sz="quarter" idx="4"/>
          </p:nvPr>
        </p:nvSpPr>
        <p:spPr/>
        <p:txBody>
          <a:bodyPr/>
          <a:lstStyle/>
          <a:p>
            <a:fld id="{893C5830-40F3-F04E-B2E3-10E6672BA8FF}" type="slidenum">
              <a:rPr lang="en-US" smtClean="0"/>
              <a:t>11</a:t>
            </a:fld>
            <a:endParaRPr lang="en-US" dirty="0"/>
          </a:p>
        </p:txBody>
      </p:sp>
      <p:sp>
        <p:nvSpPr>
          <p:cNvPr id="2" name="Title 1">
            <a:extLst>
              <a:ext uri="{FF2B5EF4-FFF2-40B4-BE49-F238E27FC236}">
                <a16:creationId xmlns:a16="http://schemas.microsoft.com/office/drawing/2014/main" id="{CE8D0EF3-18E8-1C45-A99D-47424CCD8DBC}"/>
              </a:ext>
            </a:extLst>
          </p:cNvPr>
          <p:cNvSpPr>
            <a:spLocks noGrp="1"/>
          </p:cNvSpPr>
          <p:nvPr>
            <p:ph type="title"/>
          </p:nvPr>
        </p:nvSpPr>
        <p:spPr/>
        <p:txBody>
          <a:bodyPr/>
          <a:lstStyle/>
          <a:p>
            <a:r>
              <a:rPr lang="en-US" dirty="0"/>
              <a:t>Integrating          collaboration in Project WBS </a:t>
            </a:r>
          </a:p>
        </p:txBody>
      </p:sp>
      <p:sp>
        <p:nvSpPr>
          <p:cNvPr id="13" name="Left Arrow 12">
            <a:extLst>
              <a:ext uri="{FF2B5EF4-FFF2-40B4-BE49-F238E27FC236}">
                <a16:creationId xmlns:a16="http://schemas.microsoft.com/office/drawing/2014/main" id="{E41D98B7-4D06-3740-874C-41DA5AD2E5CB}"/>
              </a:ext>
            </a:extLst>
          </p:cNvPr>
          <p:cNvSpPr/>
          <p:nvPr/>
        </p:nvSpPr>
        <p:spPr>
          <a:xfrm>
            <a:off x="4649104" y="3616036"/>
            <a:ext cx="1807114" cy="139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EE434C-143B-F843-8AEC-23723D75285E}"/>
              </a:ext>
            </a:extLst>
          </p:cNvPr>
          <p:cNvSpPr txBox="1"/>
          <p:nvPr/>
        </p:nvSpPr>
        <p:spPr>
          <a:xfrm>
            <a:off x="9244552" y="666392"/>
            <a:ext cx="1951175" cy="861774"/>
          </a:xfrm>
          <a:prstGeom prst="rect">
            <a:avLst/>
          </a:prstGeom>
          <a:noFill/>
        </p:spPr>
        <p:txBody>
          <a:bodyPr wrap="none" rtlCol="0">
            <a:spAutoFit/>
          </a:bodyPr>
          <a:lstStyle/>
          <a:p>
            <a:r>
              <a:rPr lang="en-US" sz="1000" dirty="0">
                <a:solidFill>
                  <a:srgbClr val="0432FF"/>
                </a:solidFill>
              </a:rPr>
              <a:t>DSL: </a:t>
            </a:r>
          </a:p>
          <a:p>
            <a:r>
              <a:rPr lang="en-US" sz="1000" dirty="0"/>
              <a:t>Detector Subsystem Leader </a:t>
            </a:r>
          </a:p>
          <a:p>
            <a:r>
              <a:rPr lang="en-US" sz="1000" dirty="0">
                <a:solidFill>
                  <a:srgbClr val="0432FF"/>
                </a:solidFill>
              </a:rPr>
              <a:t>DSTC: </a:t>
            </a:r>
          </a:p>
          <a:p>
            <a:r>
              <a:rPr lang="en-US" sz="1000" dirty="0"/>
              <a:t>Detector Subsystem Technical </a:t>
            </a:r>
          </a:p>
          <a:p>
            <a:r>
              <a:rPr lang="en-US" sz="1000" dirty="0"/>
              <a:t>Coordinator</a:t>
            </a:r>
          </a:p>
        </p:txBody>
      </p:sp>
      <p:sp>
        <p:nvSpPr>
          <p:cNvPr id="15" name="TextBox 14">
            <a:extLst>
              <a:ext uri="{FF2B5EF4-FFF2-40B4-BE49-F238E27FC236}">
                <a16:creationId xmlns:a16="http://schemas.microsoft.com/office/drawing/2014/main" id="{EE7F72E7-1805-784B-A02E-C9A6EB8139B2}"/>
              </a:ext>
            </a:extLst>
          </p:cNvPr>
          <p:cNvSpPr txBox="1"/>
          <p:nvPr/>
        </p:nvSpPr>
        <p:spPr>
          <a:xfrm>
            <a:off x="4563206" y="2857234"/>
            <a:ext cx="1837362" cy="1446550"/>
          </a:xfrm>
          <a:prstGeom prst="rect">
            <a:avLst/>
          </a:prstGeom>
          <a:noFill/>
        </p:spPr>
        <p:txBody>
          <a:bodyPr wrap="none" rtlCol="0">
            <a:spAutoFit/>
          </a:bodyPr>
          <a:lstStyle/>
          <a:p>
            <a:pPr algn="ctr"/>
            <a:r>
              <a:rPr lang="en-US" sz="1600" dirty="0"/>
              <a:t>Detector </a:t>
            </a:r>
          </a:p>
          <a:p>
            <a:pPr algn="ctr"/>
            <a:r>
              <a:rPr lang="en-US" sz="1600" dirty="0"/>
              <a:t>Subsystem</a:t>
            </a:r>
          </a:p>
          <a:p>
            <a:pPr algn="ctr"/>
            <a:r>
              <a:rPr lang="en-US" sz="1600" dirty="0"/>
              <a:t>Work Packages</a:t>
            </a:r>
          </a:p>
          <a:p>
            <a:pPr algn="ctr"/>
            <a:endParaRPr lang="en-US" sz="800" dirty="0"/>
          </a:p>
          <a:p>
            <a:pPr algn="ctr"/>
            <a:r>
              <a:rPr lang="en-US" sz="1600" dirty="0"/>
              <a:t>need to be </a:t>
            </a:r>
          </a:p>
          <a:p>
            <a:pPr algn="ctr"/>
            <a:r>
              <a:rPr lang="en-US" sz="1600" dirty="0"/>
              <a:t>integrated in WBS</a:t>
            </a:r>
          </a:p>
        </p:txBody>
      </p:sp>
      <p:pic>
        <p:nvPicPr>
          <p:cNvPr id="16" name="Picture 15">
            <a:extLst>
              <a:ext uri="{FF2B5EF4-FFF2-40B4-BE49-F238E27FC236}">
                <a16:creationId xmlns:a16="http://schemas.microsoft.com/office/drawing/2014/main" id="{BA4C2710-FA52-C744-8C5A-1D9E3B9DC70D}"/>
              </a:ext>
            </a:extLst>
          </p:cNvPr>
          <p:cNvPicPr>
            <a:picLocks noChangeAspect="1"/>
          </p:cNvPicPr>
          <p:nvPr/>
        </p:nvPicPr>
        <p:blipFill rotWithShape="1">
          <a:blip r:embed="rId3"/>
          <a:srcRect l="68563" t="32196" r="16435" b="12283"/>
          <a:stretch/>
        </p:blipFill>
        <p:spPr>
          <a:xfrm>
            <a:off x="1684867" y="555078"/>
            <a:ext cx="2806395" cy="5856260"/>
          </a:xfrm>
          <a:prstGeom prst="rect">
            <a:avLst/>
          </a:prstGeom>
        </p:spPr>
      </p:pic>
      <p:sp>
        <p:nvSpPr>
          <p:cNvPr id="17" name="Rectangle 16">
            <a:extLst>
              <a:ext uri="{FF2B5EF4-FFF2-40B4-BE49-F238E27FC236}">
                <a16:creationId xmlns:a16="http://schemas.microsoft.com/office/drawing/2014/main" id="{63278869-0E7F-8D46-9202-EF5EF4F024DD}"/>
              </a:ext>
            </a:extLst>
          </p:cNvPr>
          <p:cNvSpPr/>
          <p:nvPr/>
        </p:nvSpPr>
        <p:spPr>
          <a:xfrm>
            <a:off x="6814026" y="1648691"/>
            <a:ext cx="1510146" cy="1371600"/>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186342-2BD6-FE47-B49F-B3DE428D7601}"/>
              </a:ext>
            </a:extLst>
          </p:cNvPr>
          <p:cNvSpPr/>
          <p:nvPr/>
        </p:nvSpPr>
        <p:spPr>
          <a:xfrm>
            <a:off x="1726429" y="3878795"/>
            <a:ext cx="1340191" cy="581890"/>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E81FAC-3444-4041-9AC5-F045C8CB2A5D}"/>
              </a:ext>
            </a:extLst>
          </p:cNvPr>
          <p:cNvSpPr/>
          <p:nvPr/>
        </p:nvSpPr>
        <p:spPr>
          <a:xfrm>
            <a:off x="6814026" y="5424055"/>
            <a:ext cx="1510146" cy="459285"/>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62CDDDE-40D8-454A-81AB-03E17FCD7387}"/>
              </a:ext>
            </a:extLst>
          </p:cNvPr>
          <p:cNvSpPr/>
          <p:nvPr/>
        </p:nvSpPr>
        <p:spPr>
          <a:xfrm>
            <a:off x="8582496" y="5144671"/>
            <a:ext cx="1510146" cy="556474"/>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E711A9-2DE4-4147-9126-9DB45C826039}"/>
              </a:ext>
            </a:extLst>
          </p:cNvPr>
          <p:cNvSpPr/>
          <p:nvPr/>
        </p:nvSpPr>
        <p:spPr>
          <a:xfrm>
            <a:off x="1726429" y="3296134"/>
            <a:ext cx="1340191" cy="556474"/>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A6DC93-4CB7-C544-A557-EFD72D5E49FE}"/>
              </a:ext>
            </a:extLst>
          </p:cNvPr>
          <p:cNvSpPr/>
          <p:nvPr/>
        </p:nvSpPr>
        <p:spPr>
          <a:xfrm>
            <a:off x="8625034" y="1645918"/>
            <a:ext cx="1467609" cy="485039"/>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CE3E773-55C4-BA48-925C-3EB31F8608B7}"/>
              </a:ext>
            </a:extLst>
          </p:cNvPr>
          <p:cNvSpPr/>
          <p:nvPr/>
        </p:nvSpPr>
        <p:spPr>
          <a:xfrm>
            <a:off x="8617132" y="3020291"/>
            <a:ext cx="1467609" cy="315764"/>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4F322B-3C16-AE49-AC84-842F264E659D}"/>
              </a:ext>
            </a:extLst>
          </p:cNvPr>
          <p:cNvSpPr/>
          <p:nvPr/>
        </p:nvSpPr>
        <p:spPr>
          <a:xfrm>
            <a:off x="8631753" y="3884694"/>
            <a:ext cx="1467609" cy="657187"/>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7B714D-322A-9548-A0BF-C4CB4C24C88D}"/>
              </a:ext>
            </a:extLst>
          </p:cNvPr>
          <p:cNvSpPr/>
          <p:nvPr/>
        </p:nvSpPr>
        <p:spPr>
          <a:xfrm>
            <a:off x="1726429" y="5091069"/>
            <a:ext cx="1340191" cy="581891"/>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DA48DCB-4D30-3C42-8AF9-97C1880BA888}"/>
              </a:ext>
            </a:extLst>
          </p:cNvPr>
          <p:cNvSpPr/>
          <p:nvPr/>
        </p:nvSpPr>
        <p:spPr>
          <a:xfrm>
            <a:off x="1736143" y="4507781"/>
            <a:ext cx="1340191" cy="556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54B667-9A2E-EE41-8E63-9F256BFB78E6}"/>
              </a:ext>
            </a:extLst>
          </p:cNvPr>
          <p:cNvSpPr/>
          <p:nvPr/>
        </p:nvSpPr>
        <p:spPr>
          <a:xfrm>
            <a:off x="8617132" y="2166573"/>
            <a:ext cx="1467609" cy="838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2E5A21-F78F-F641-B826-DAEB2F96574D}"/>
              </a:ext>
            </a:extLst>
          </p:cNvPr>
          <p:cNvSpPr/>
          <p:nvPr/>
        </p:nvSpPr>
        <p:spPr>
          <a:xfrm>
            <a:off x="8617132" y="3351295"/>
            <a:ext cx="1467609" cy="518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A8AEF4D-FD6F-5B43-864C-B756A5660672}"/>
              </a:ext>
            </a:extLst>
          </p:cNvPr>
          <p:cNvSpPr/>
          <p:nvPr/>
        </p:nvSpPr>
        <p:spPr>
          <a:xfrm>
            <a:off x="6835295" y="5888470"/>
            <a:ext cx="1467609" cy="459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1E14DE0-2F18-3843-97FD-C115E99AFD66}"/>
              </a:ext>
            </a:extLst>
          </p:cNvPr>
          <p:cNvSpPr/>
          <p:nvPr/>
        </p:nvSpPr>
        <p:spPr>
          <a:xfrm>
            <a:off x="8595862" y="4578927"/>
            <a:ext cx="1510146" cy="550505"/>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57FBFCD-7536-5B4A-A5A7-4540261E55F7}"/>
              </a:ext>
            </a:extLst>
          </p:cNvPr>
          <p:cNvSpPr/>
          <p:nvPr/>
        </p:nvSpPr>
        <p:spPr>
          <a:xfrm>
            <a:off x="6820595" y="3070201"/>
            <a:ext cx="1467609" cy="2337866"/>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8B1499-5404-F142-842D-31DFCD9236EA}"/>
              </a:ext>
            </a:extLst>
          </p:cNvPr>
          <p:cNvSpPr/>
          <p:nvPr/>
        </p:nvSpPr>
        <p:spPr>
          <a:xfrm>
            <a:off x="3127138" y="3852608"/>
            <a:ext cx="1340192" cy="615004"/>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0D5236-E23E-9C49-A6FC-99C3207BF6CF}"/>
              </a:ext>
            </a:extLst>
          </p:cNvPr>
          <p:cNvSpPr/>
          <p:nvPr/>
        </p:nvSpPr>
        <p:spPr>
          <a:xfrm>
            <a:off x="3204665" y="5928938"/>
            <a:ext cx="1204336" cy="228930"/>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icon&#10;&#10;Description automatically generated">
            <a:extLst>
              <a:ext uri="{FF2B5EF4-FFF2-40B4-BE49-F238E27FC236}">
                <a16:creationId xmlns:a16="http://schemas.microsoft.com/office/drawing/2014/main" id="{C0FFF665-64AC-2349-BA92-48DF314181ED}"/>
              </a:ext>
            </a:extLst>
          </p:cNvPr>
          <p:cNvPicPr>
            <a:picLocks noChangeAspect="1"/>
          </p:cNvPicPr>
          <p:nvPr/>
        </p:nvPicPr>
        <p:blipFill>
          <a:blip r:embed="rId4"/>
          <a:stretch>
            <a:fillRect/>
          </a:stretch>
        </p:blipFill>
        <p:spPr>
          <a:xfrm>
            <a:off x="2752482" y="-72503"/>
            <a:ext cx="925806" cy="666065"/>
          </a:xfrm>
          <a:prstGeom prst="rect">
            <a:avLst/>
          </a:prstGeom>
        </p:spPr>
      </p:pic>
    </p:spTree>
    <p:extLst>
      <p:ext uri="{BB962C8B-B14F-4D97-AF65-F5344CB8AC3E}">
        <p14:creationId xmlns:p14="http://schemas.microsoft.com/office/powerpoint/2010/main" val="163091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D74ABB-280C-B049-90D8-79B4BE906B53}"/>
              </a:ext>
            </a:extLst>
          </p:cNvPr>
          <p:cNvSpPr>
            <a:spLocks noGrp="1"/>
          </p:cNvSpPr>
          <p:nvPr>
            <p:ph type="sldNum" sz="quarter" idx="4"/>
          </p:nvPr>
        </p:nvSpPr>
        <p:spPr/>
        <p:txBody>
          <a:bodyPr/>
          <a:lstStyle/>
          <a:p>
            <a:fld id="{893C5830-40F3-F04E-B2E3-10E6672BA8FF}" type="slidenum">
              <a:rPr lang="en-US" smtClean="0"/>
              <a:t>12</a:t>
            </a:fld>
            <a:endParaRPr lang="en-US" dirty="0"/>
          </a:p>
        </p:txBody>
      </p:sp>
      <p:sp>
        <p:nvSpPr>
          <p:cNvPr id="2" name="Title 1">
            <a:extLst>
              <a:ext uri="{FF2B5EF4-FFF2-40B4-BE49-F238E27FC236}">
                <a16:creationId xmlns:a16="http://schemas.microsoft.com/office/drawing/2014/main" id="{CE8D0EF3-18E8-1C45-A99D-47424CCD8DBC}"/>
              </a:ext>
            </a:extLst>
          </p:cNvPr>
          <p:cNvSpPr>
            <a:spLocks noGrp="1"/>
          </p:cNvSpPr>
          <p:nvPr>
            <p:ph type="title"/>
          </p:nvPr>
        </p:nvSpPr>
        <p:spPr/>
        <p:txBody>
          <a:bodyPr/>
          <a:lstStyle/>
          <a:p>
            <a:r>
              <a:rPr lang="en-US" dirty="0"/>
              <a:t>Integrating          collaboration in Project WBS </a:t>
            </a:r>
          </a:p>
        </p:txBody>
      </p:sp>
      <p:pic>
        <p:nvPicPr>
          <p:cNvPr id="129" name="Picture 128" descr="A picture containing icon&#10;&#10;Description automatically generated">
            <a:extLst>
              <a:ext uri="{FF2B5EF4-FFF2-40B4-BE49-F238E27FC236}">
                <a16:creationId xmlns:a16="http://schemas.microsoft.com/office/drawing/2014/main" id="{BC07702E-6B89-7645-B772-15ABE6FFA7F0}"/>
              </a:ext>
            </a:extLst>
          </p:cNvPr>
          <p:cNvPicPr>
            <a:picLocks noChangeAspect="1"/>
          </p:cNvPicPr>
          <p:nvPr/>
        </p:nvPicPr>
        <p:blipFill>
          <a:blip r:embed="rId2"/>
          <a:stretch>
            <a:fillRect/>
          </a:stretch>
        </p:blipFill>
        <p:spPr>
          <a:xfrm>
            <a:off x="2761437" y="-77247"/>
            <a:ext cx="925806" cy="666065"/>
          </a:xfrm>
          <a:prstGeom prst="rect">
            <a:avLst/>
          </a:prstGeom>
        </p:spPr>
      </p:pic>
      <p:pic>
        <p:nvPicPr>
          <p:cNvPr id="7" name="Picture 6">
            <a:extLst>
              <a:ext uri="{FF2B5EF4-FFF2-40B4-BE49-F238E27FC236}">
                <a16:creationId xmlns:a16="http://schemas.microsoft.com/office/drawing/2014/main" id="{8EA5D689-508A-0644-9F6B-A6899FC49456}"/>
              </a:ext>
            </a:extLst>
          </p:cNvPr>
          <p:cNvPicPr>
            <a:picLocks noChangeAspect="1"/>
          </p:cNvPicPr>
          <p:nvPr/>
        </p:nvPicPr>
        <p:blipFill>
          <a:blip r:embed="rId3"/>
          <a:srcRect/>
          <a:stretch/>
        </p:blipFill>
        <p:spPr>
          <a:xfrm>
            <a:off x="334537" y="855907"/>
            <a:ext cx="11857463" cy="4017364"/>
          </a:xfrm>
          <a:prstGeom prst="rect">
            <a:avLst/>
          </a:prstGeom>
        </p:spPr>
      </p:pic>
      <p:sp>
        <p:nvSpPr>
          <p:cNvPr id="4" name="TextBox 3">
            <a:extLst>
              <a:ext uri="{FF2B5EF4-FFF2-40B4-BE49-F238E27FC236}">
                <a16:creationId xmlns:a16="http://schemas.microsoft.com/office/drawing/2014/main" id="{082F45A0-583B-3C4B-AF2E-B41CC3DBCA2D}"/>
              </a:ext>
            </a:extLst>
          </p:cNvPr>
          <p:cNvSpPr txBox="1"/>
          <p:nvPr/>
        </p:nvSpPr>
        <p:spPr>
          <a:xfrm>
            <a:off x="2773058" y="5004700"/>
            <a:ext cx="6724510" cy="932804"/>
          </a:xfrm>
          <a:prstGeom prst="rect">
            <a:avLst/>
          </a:prstGeom>
        </p:spPr>
        <p:txBody>
          <a:bodyPr wrap="none" rtlCol="0">
            <a:noAutofit/>
          </a:bodyPr>
          <a:lstStyle/>
          <a:p>
            <a:pPr marL="0" indent="0" algn="ctr">
              <a:buClr>
                <a:srgbClr val="0096FF"/>
              </a:buClr>
              <a:buFont typeface="Arial" panose="020B0604020202020204" pitchFamily="34" charset="0"/>
              <a:buNone/>
            </a:pPr>
            <a:r>
              <a:rPr lang="en-US" dirty="0">
                <a:solidFill>
                  <a:srgbClr val="0096FF"/>
                </a:solidFill>
              </a:rPr>
              <a:t>Work-packages are implemented on Level-5 and lower.</a:t>
            </a:r>
          </a:p>
          <a:p>
            <a:pPr marL="0" indent="0" algn="ctr">
              <a:buClr>
                <a:srgbClr val="0096FF"/>
              </a:buClr>
              <a:buFont typeface="Arial" panose="020B0604020202020204" pitchFamily="34" charset="0"/>
              <a:buNone/>
            </a:pPr>
            <a:r>
              <a:rPr lang="en-US" dirty="0">
                <a:solidFill>
                  <a:srgbClr val="0096FF"/>
                </a:solidFill>
              </a:rPr>
              <a:t>Need to finalize in the next 6 month, please work with your CAM</a:t>
            </a:r>
          </a:p>
          <a:p>
            <a:pPr marL="0" indent="0" algn="ctr">
              <a:buClr>
                <a:srgbClr val="0096FF"/>
              </a:buClr>
              <a:buFont typeface="Arial" panose="020B0604020202020204" pitchFamily="34" charset="0"/>
              <a:buNone/>
            </a:pPr>
            <a:r>
              <a:rPr lang="en-US" dirty="0">
                <a:solidFill>
                  <a:srgbClr val="0096FF"/>
                </a:solidFill>
              </a:rPr>
              <a:t>Milestones cannot move and cost should not increase</a:t>
            </a:r>
          </a:p>
          <a:p>
            <a:pPr marL="0" indent="0" algn="ctr">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216032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96579" y="0"/>
            <a:ext cx="11603271" cy="560962"/>
          </a:xfrm>
        </p:spPr>
        <p:txBody>
          <a:bodyPr>
            <a:noAutofit/>
          </a:bodyPr>
          <a:lstStyle/>
          <a:p>
            <a:r>
              <a:rPr lang="en-US" sz="2800" dirty="0"/>
              <a:t>International Engagement: Resource Review Board (RRB) Meetings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496580" y="933805"/>
            <a:ext cx="5251077" cy="2311571"/>
          </a:xfrm>
        </p:spPr>
        <p:txBody>
          <a:bodyPr>
            <a:noAutofit/>
          </a:bodyPr>
          <a:lstStyle/>
          <a:p>
            <a:pPr marL="0" indent="0">
              <a:buNone/>
            </a:pPr>
            <a:r>
              <a:rPr lang="en-US" sz="1800" dirty="0"/>
              <a:t>DOE and the host labs promoting the EIC as a facility “fully international in character.”</a:t>
            </a:r>
          </a:p>
          <a:p>
            <a:pPr marL="0" indent="0">
              <a:buNone/>
            </a:pPr>
            <a:endParaRPr lang="en-US" sz="1200" dirty="0"/>
          </a:p>
          <a:p>
            <a:pPr marL="0" indent="0">
              <a:buNone/>
            </a:pPr>
            <a:r>
              <a:rPr lang="en-US" sz="1800" dirty="0"/>
              <a:t>Initial RRB Co-Chairs:</a:t>
            </a:r>
          </a:p>
          <a:p>
            <a:r>
              <a:rPr lang="en-US" sz="1800" dirty="0"/>
              <a:t>Haiyan Gao (BNL)</a:t>
            </a:r>
          </a:p>
          <a:p>
            <a:r>
              <a:rPr lang="en-US" sz="1800" dirty="0"/>
              <a:t>Diego </a:t>
            </a:r>
            <a:r>
              <a:rPr lang="en-US" sz="1800" dirty="0" err="1"/>
              <a:t>Bettoni</a:t>
            </a:r>
            <a:r>
              <a:rPr lang="en-US" sz="1800" dirty="0"/>
              <a:t> (INFN)</a:t>
            </a:r>
          </a:p>
          <a:p>
            <a:endParaRPr lang="en-US" sz="1200" dirty="0"/>
          </a:p>
          <a:p>
            <a:pPr marL="0" indent="0">
              <a:buNone/>
            </a:pPr>
            <a:r>
              <a:rPr lang="en-US" sz="1800" dirty="0">
                <a:hlinkClick r:id="rId2"/>
              </a:rPr>
              <a:t>https://www.bnl.gov/eic-rrbmeeting/</a:t>
            </a:r>
            <a:r>
              <a:rPr lang="en-US" sz="1800" dirty="0"/>
              <a:t> </a:t>
            </a:r>
          </a:p>
          <a:p>
            <a:pPr marL="0" indent="0">
              <a:buNone/>
            </a:pPr>
            <a:endParaRPr lang="en-US" sz="1200" dirty="0"/>
          </a:p>
          <a:p>
            <a:pPr marL="0" indent="0">
              <a:buNone/>
            </a:pPr>
            <a:r>
              <a:rPr lang="en-US" sz="1800" dirty="0"/>
              <a:t>1</a:t>
            </a:r>
            <a:r>
              <a:rPr lang="en-US" sz="1800" baseline="30000" dirty="0"/>
              <a:t>st</a:t>
            </a:r>
            <a:r>
              <a:rPr lang="en-US" sz="1800" dirty="0"/>
              <a:t> RRB meeting on April 3-4, 2023 at Stony Brook University.</a:t>
            </a:r>
          </a:p>
          <a:p>
            <a:pPr marL="0" indent="0">
              <a:buNone/>
            </a:pPr>
            <a:endParaRPr lang="en-US" sz="1200" dirty="0"/>
          </a:p>
          <a:p>
            <a:pPr marL="0" indent="0">
              <a:buNone/>
            </a:pPr>
            <a:r>
              <a:rPr lang="en-US" sz="1800" dirty="0"/>
              <a:t>2</a:t>
            </a:r>
            <a:r>
              <a:rPr lang="en-US" sz="1800" baseline="30000" dirty="0"/>
              <a:t>nd</a:t>
            </a:r>
            <a:r>
              <a:rPr lang="en-US" sz="1800" dirty="0"/>
              <a:t> RRB meeting on December 7 + 8 at Catholic University of America. </a:t>
            </a:r>
          </a:p>
          <a:p>
            <a:pPr marL="0" indent="0">
              <a:buNone/>
            </a:pPr>
            <a:endParaRPr lang="en-US" sz="1200" dirty="0"/>
          </a:p>
          <a:p>
            <a:pPr marL="0" indent="0">
              <a:buNone/>
            </a:pPr>
            <a:r>
              <a:rPr lang="en-US" sz="1800" dirty="0"/>
              <a:t>3</a:t>
            </a:r>
            <a:r>
              <a:rPr lang="en-US" sz="1800" baseline="30000" dirty="0"/>
              <a:t>rd</a:t>
            </a:r>
            <a:r>
              <a:rPr lang="en-US" sz="1800" dirty="0"/>
              <a:t> RRB meeting planned for June 3 + 4 hosted by INFN/Italy</a:t>
            </a:r>
          </a:p>
        </p:txBody>
      </p:sp>
      <p:pic>
        <p:nvPicPr>
          <p:cNvPr id="8" name="Picture 7">
            <a:extLst>
              <a:ext uri="{FF2B5EF4-FFF2-40B4-BE49-F238E27FC236}">
                <a16:creationId xmlns:a16="http://schemas.microsoft.com/office/drawing/2014/main" id="{AD56484B-CE50-3353-CE1C-0A970876444D}"/>
              </a:ext>
            </a:extLst>
          </p:cNvPr>
          <p:cNvPicPr>
            <a:picLocks noChangeAspect="1"/>
          </p:cNvPicPr>
          <p:nvPr/>
        </p:nvPicPr>
        <p:blipFill rotWithShape="1">
          <a:blip r:embed="rId3"/>
          <a:srcRect l="1295" t="28170" r="-1295" b="-1560"/>
          <a:stretch/>
        </p:blipFill>
        <p:spPr>
          <a:xfrm>
            <a:off x="6131433" y="3626317"/>
            <a:ext cx="5824381" cy="2670721"/>
          </a:xfrm>
          <a:prstGeom prst="rect">
            <a:avLst/>
          </a:prstGeom>
        </p:spPr>
      </p:pic>
      <p:pic>
        <p:nvPicPr>
          <p:cNvPr id="12" name="Picture 11">
            <a:extLst>
              <a:ext uri="{FF2B5EF4-FFF2-40B4-BE49-F238E27FC236}">
                <a16:creationId xmlns:a16="http://schemas.microsoft.com/office/drawing/2014/main" id="{06D90BE5-9378-1852-ACCC-B07416BEED25}"/>
              </a:ext>
            </a:extLst>
          </p:cNvPr>
          <p:cNvPicPr>
            <a:picLocks noChangeAspect="1"/>
          </p:cNvPicPr>
          <p:nvPr/>
        </p:nvPicPr>
        <p:blipFill rotWithShape="1">
          <a:blip r:embed="rId4"/>
          <a:srcRect t="18020" b="12045"/>
          <a:stretch/>
        </p:blipFill>
        <p:spPr>
          <a:xfrm>
            <a:off x="6131433" y="874335"/>
            <a:ext cx="5715000" cy="2664548"/>
          </a:xfrm>
          <a:prstGeom prst="rect">
            <a:avLst/>
          </a:prstGeom>
        </p:spPr>
      </p:pic>
    </p:spTree>
    <p:extLst>
      <p:ext uri="{BB962C8B-B14F-4D97-AF65-F5344CB8AC3E}">
        <p14:creationId xmlns:p14="http://schemas.microsoft.com/office/powerpoint/2010/main" val="113639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48640"/>
          </a:xfrm>
        </p:spPr>
        <p:txBody>
          <a:bodyPr/>
          <a:lstStyle/>
          <a:p>
            <a:r>
              <a:rPr lang="en-US" dirty="0"/>
              <a:t>Central Detector Non-DOE Interest &amp; In-Kind </a:t>
            </a:r>
          </a:p>
        </p:txBody>
      </p:sp>
      <p:pic>
        <p:nvPicPr>
          <p:cNvPr id="3" name="Picture 2">
            <a:extLst>
              <a:ext uri="{FF2B5EF4-FFF2-40B4-BE49-F238E27FC236}">
                <a16:creationId xmlns:a16="http://schemas.microsoft.com/office/drawing/2014/main" id="{7EC70DC2-48CD-6E06-2D80-2BCEFBE26112}"/>
              </a:ext>
            </a:extLst>
          </p:cNvPr>
          <p:cNvPicPr>
            <a:picLocks noChangeAspect="1"/>
          </p:cNvPicPr>
          <p:nvPr/>
        </p:nvPicPr>
        <p:blipFill rotWithShape="1">
          <a:blip r:embed="rId2"/>
          <a:srcRect l="10770" t="4752" r="20123" b="2859"/>
          <a:stretch/>
        </p:blipFill>
        <p:spPr>
          <a:xfrm>
            <a:off x="3460996" y="1748920"/>
            <a:ext cx="5151864" cy="3902927"/>
          </a:xfrm>
          <a:prstGeom prst="rect">
            <a:avLst/>
          </a:prstGeom>
        </p:spPr>
      </p:pic>
      <p:pic>
        <p:nvPicPr>
          <p:cNvPr id="4" name="Picture 3">
            <a:extLst>
              <a:ext uri="{FF2B5EF4-FFF2-40B4-BE49-F238E27FC236}">
                <a16:creationId xmlns:a16="http://schemas.microsoft.com/office/drawing/2014/main" id="{27DCBC39-29C8-CB81-B9FD-654FB57886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2137" y="1185764"/>
            <a:ext cx="951767" cy="599787"/>
          </a:xfrm>
          <a:prstGeom prst="rect">
            <a:avLst/>
          </a:prstGeom>
        </p:spPr>
      </p:pic>
      <p:cxnSp>
        <p:nvCxnSpPr>
          <p:cNvPr id="9" name="Straight Arrow Connector 8">
            <a:extLst>
              <a:ext uri="{FF2B5EF4-FFF2-40B4-BE49-F238E27FC236}">
                <a16:creationId xmlns:a16="http://schemas.microsoft.com/office/drawing/2014/main" id="{73050610-30C8-E518-73F4-5A6CD80F528A}"/>
              </a:ext>
            </a:extLst>
          </p:cNvPr>
          <p:cNvCxnSpPr>
            <a:cxnSpLocks/>
            <a:stCxn id="10" idx="2"/>
          </p:cNvCxnSpPr>
          <p:nvPr/>
        </p:nvCxnSpPr>
        <p:spPr>
          <a:xfrm>
            <a:off x="6154847" y="1458701"/>
            <a:ext cx="1118987" cy="12409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71462E-925A-B739-10D9-D959FFE8B69D}"/>
              </a:ext>
            </a:extLst>
          </p:cNvPr>
          <p:cNvSpPr txBox="1"/>
          <p:nvPr/>
        </p:nvSpPr>
        <p:spPr>
          <a:xfrm>
            <a:off x="5505471" y="935481"/>
            <a:ext cx="1298752" cy="523220"/>
          </a:xfrm>
          <a:prstGeom prst="rect">
            <a:avLst/>
          </a:prstGeom>
          <a:noFill/>
          <a:ln>
            <a:solidFill>
              <a:srgbClr val="0000FF"/>
            </a:solidFill>
          </a:ln>
        </p:spPr>
        <p:txBody>
          <a:bodyPr wrap="none" rtlCol="0">
            <a:spAutoFit/>
          </a:bodyPr>
          <a:lstStyle/>
          <a:p>
            <a:pPr algn="ctr"/>
            <a:r>
              <a:rPr lang="en-US" sz="1400" b="1" dirty="0"/>
              <a:t>Dual-radiator</a:t>
            </a:r>
          </a:p>
          <a:p>
            <a:pPr algn="ctr"/>
            <a:r>
              <a:rPr lang="en-US" sz="1400" b="1" dirty="0"/>
              <a:t>RICH</a:t>
            </a:r>
          </a:p>
        </p:txBody>
      </p:sp>
      <p:cxnSp>
        <p:nvCxnSpPr>
          <p:cNvPr id="11" name="Straight Arrow Connector 10">
            <a:extLst>
              <a:ext uri="{FF2B5EF4-FFF2-40B4-BE49-F238E27FC236}">
                <a16:creationId xmlns:a16="http://schemas.microsoft.com/office/drawing/2014/main" id="{F88BDEC2-FE00-A79F-4B1B-A222181A2455}"/>
              </a:ext>
            </a:extLst>
          </p:cNvPr>
          <p:cNvCxnSpPr>
            <a:cxnSpLocks/>
            <a:stCxn id="12" idx="1"/>
          </p:cNvCxnSpPr>
          <p:nvPr/>
        </p:nvCxnSpPr>
        <p:spPr>
          <a:xfrm flipH="1">
            <a:off x="6445162" y="1965535"/>
            <a:ext cx="3786908" cy="1326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586C617-9105-9207-1F49-3F9A3898D20E}"/>
              </a:ext>
            </a:extLst>
          </p:cNvPr>
          <p:cNvSpPr txBox="1"/>
          <p:nvPr/>
        </p:nvSpPr>
        <p:spPr>
          <a:xfrm>
            <a:off x="10232070" y="1703925"/>
            <a:ext cx="1010213" cy="523220"/>
          </a:xfrm>
          <a:prstGeom prst="rect">
            <a:avLst/>
          </a:prstGeom>
          <a:noFill/>
          <a:ln>
            <a:solidFill>
              <a:srgbClr val="0000FF"/>
            </a:solidFill>
          </a:ln>
        </p:spPr>
        <p:txBody>
          <a:bodyPr wrap="none" rtlCol="0">
            <a:spAutoFit/>
          </a:bodyPr>
          <a:lstStyle/>
          <a:p>
            <a:pPr algn="ctr"/>
            <a:r>
              <a:rPr lang="en-US" sz="1400" b="1" dirty="0"/>
              <a:t>Tracking</a:t>
            </a:r>
          </a:p>
          <a:p>
            <a:pPr algn="ctr"/>
            <a:r>
              <a:rPr lang="en-US" sz="1400" b="1" dirty="0"/>
              <a:t>Detectors</a:t>
            </a:r>
          </a:p>
        </p:txBody>
      </p:sp>
      <p:pic>
        <p:nvPicPr>
          <p:cNvPr id="13" name="Picture 12">
            <a:extLst>
              <a:ext uri="{FF2B5EF4-FFF2-40B4-BE49-F238E27FC236}">
                <a16:creationId xmlns:a16="http://schemas.microsoft.com/office/drawing/2014/main" id="{5C801CF3-3C0B-6482-0C0C-0F3317DBDDB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096639" y="2315346"/>
            <a:ext cx="828573" cy="574024"/>
          </a:xfrm>
          <a:prstGeom prst="rect">
            <a:avLst/>
          </a:prstGeom>
        </p:spPr>
      </p:pic>
      <p:pic>
        <p:nvPicPr>
          <p:cNvPr id="14" name="Picture 13">
            <a:extLst>
              <a:ext uri="{FF2B5EF4-FFF2-40B4-BE49-F238E27FC236}">
                <a16:creationId xmlns:a16="http://schemas.microsoft.com/office/drawing/2014/main" id="{3BB4E385-2395-DFEA-4FCB-2DECBA1137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82390" y="2315984"/>
            <a:ext cx="914400" cy="609600"/>
          </a:xfrm>
          <a:prstGeom prst="rect">
            <a:avLst/>
          </a:prstGeom>
        </p:spPr>
      </p:pic>
      <p:pic>
        <p:nvPicPr>
          <p:cNvPr id="15" name="Picture 14" descr="Chart&#10;&#10;Description automatically generated with medium confidence">
            <a:extLst>
              <a:ext uri="{FF2B5EF4-FFF2-40B4-BE49-F238E27FC236}">
                <a16:creationId xmlns:a16="http://schemas.microsoft.com/office/drawing/2014/main" id="{B62DF0D7-F9BE-517A-8571-2497E9383290}"/>
              </a:ext>
            </a:extLst>
          </p:cNvPr>
          <p:cNvPicPr>
            <a:picLocks noChangeAspect="1"/>
          </p:cNvPicPr>
          <p:nvPr/>
        </p:nvPicPr>
        <p:blipFill>
          <a:blip r:embed="rId7"/>
          <a:stretch>
            <a:fillRect/>
          </a:stretch>
        </p:blipFill>
        <p:spPr>
          <a:xfrm>
            <a:off x="10106678" y="2980071"/>
            <a:ext cx="807762" cy="599471"/>
          </a:xfrm>
          <a:prstGeom prst="rect">
            <a:avLst/>
          </a:prstGeom>
        </p:spPr>
      </p:pic>
      <p:pic>
        <p:nvPicPr>
          <p:cNvPr id="16" name="Picture 15" descr="Icon&#10;&#10;Description automatically generated">
            <a:extLst>
              <a:ext uri="{FF2B5EF4-FFF2-40B4-BE49-F238E27FC236}">
                <a16:creationId xmlns:a16="http://schemas.microsoft.com/office/drawing/2014/main" id="{CBDE7366-EFCD-4E91-6475-4292021602AD}"/>
              </a:ext>
            </a:extLst>
          </p:cNvPr>
          <p:cNvPicPr>
            <a:picLocks noChangeAspect="1"/>
          </p:cNvPicPr>
          <p:nvPr/>
        </p:nvPicPr>
        <p:blipFill>
          <a:blip r:embed="rId8"/>
          <a:stretch>
            <a:fillRect/>
          </a:stretch>
        </p:blipFill>
        <p:spPr>
          <a:xfrm>
            <a:off x="11045043" y="2980071"/>
            <a:ext cx="858183" cy="626142"/>
          </a:xfrm>
          <a:prstGeom prst="rect">
            <a:avLst/>
          </a:prstGeom>
        </p:spPr>
      </p:pic>
      <p:pic>
        <p:nvPicPr>
          <p:cNvPr id="17" name="Picture 16">
            <a:extLst>
              <a:ext uri="{FF2B5EF4-FFF2-40B4-BE49-F238E27FC236}">
                <a16:creationId xmlns:a16="http://schemas.microsoft.com/office/drawing/2014/main" id="{2D625DDB-ABA8-1683-4C2D-AC5B51B4893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443751" y="3634029"/>
            <a:ext cx="995839" cy="693039"/>
          </a:xfrm>
          <a:prstGeom prst="rect">
            <a:avLst/>
          </a:prstGeom>
        </p:spPr>
      </p:pic>
      <p:cxnSp>
        <p:nvCxnSpPr>
          <p:cNvPr id="18" name="Straight Arrow Connector 17">
            <a:extLst>
              <a:ext uri="{FF2B5EF4-FFF2-40B4-BE49-F238E27FC236}">
                <a16:creationId xmlns:a16="http://schemas.microsoft.com/office/drawing/2014/main" id="{1B34E10C-DA21-BAB5-5318-A652BB83546D}"/>
              </a:ext>
            </a:extLst>
          </p:cNvPr>
          <p:cNvCxnSpPr>
            <a:cxnSpLocks/>
            <a:stCxn id="19" idx="2"/>
          </p:cNvCxnSpPr>
          <p:nvPr/>
        </p:nvCxnSpPr>
        <p:spPr>
          <a:xfrm flipH="1">
            <a:off x="7567749" y="1435457"/>
            <a:ext cx="1912616" cy="11594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241571-3783-9EB9-483F-8CE06FD026AE}"/>
              </a:ext>
            </a:extLst>
          </p:cNvPr>
          <p:cNvSpPr txBox="1"/>
          <p:nvPr/>
        </p:nvSpPr>
        <p:spPr>
          <a:xfrm>
            <a:off x="8313218" y="912237"/>
            <a:ext cx="2334293" cy="523220"/>
          </a:xfrm>
          <a:prstGeom prst="rect">
            <a:avLst/>
          </a:prstGeom>
          <a:noFill/>
          <a:ln>
            <a:solidFill>
              <a:srgbClr val="0000FF"/>
            </a:solidFill>
          </a:ln>
        </p:spPr>
        <p:txBody>
          <a:bodyPr wrap="none" rtlCol="0">
            <a:spAutoFit/>
          </a:bodyPr>
          <a:lstStyle/>
          <a:p>
            <a:pPr algn="ctr"/>
            <a:r>
              <a:rPr lang="en-US" sz="1400" b="1" dirty="0"/>
              <a:t>Forward Electromagnetic</a:t>
            </a:r>
          </a:p>
          <a:p>
            <a:pPr algn="ctr"/>
            <a:r>
              <a:rPr lang="en-US" sz="1400" b="1" dirty="0"/>
              <a:t>Calorimeter</a:t>
            </a:r>
          </a:p>
        </p:txBody>
      </p:sp>
      <p:pic>
        <p:nvPicPr>
          <p:cNvPr id="20" name="Picture 19" descr="A red flag with a star&#10;&#10;Description automatically generated with low confidence">
            <a:extLst>
              <a:ext uri="{FF2B5EF4-FFF2-40B4-BE49-F238E27FC236}">
                <a16:creationId xmlns:a16="http://schemas.microsoft.com/office/drawing/2014/main" id="{76946E45-74FF-ACBC-1F12-4C7E17B87B8C}"/>
              </a:ext>
            </a:extLst>
          </p:cNvPr>
          <p:cNvPicPr>
            <a:picLocks noChangeAspect="1"/>
          </p:cNvPicPr>
          <p:nvPr/>
        </p:nvPicPr>
        <p:blipFill>
          <a:blip r:embed="rId11"/>
          <a:stretch>
            <a:fillRect/>
          </a:stretch>
        </p:blipFill>
        <p:spPr>
          <a:xfrm>
            <a:off x="10752559" y="879837"/>
            <a:ext cx="979448" cy="569679"/>
          </a:xfrm>
          <a:prstGeom prst="rect">
            <a:avLst/>
          </a:prstGeom>
        </p:spPr>
      </p:pic>
      <p:cxnSp>
        <p:nvCxnSpPr>
          <p:cNvPr id="21" name="Straight Arrow Connector 20">
            <a:extLst>
              <a:ext uri="{FF2B5EF4-FFF2-40B4-BE49-F238E27FC236}">
                <a16:creationId xmlns:a16="http://schemas.microsoft.com/office/drawing/2014/main" id="{2D77A442-E562-E229-8A6C-1A4C41E2E115}"/>
              </a:ext>
            </a:extLst>
          </p:cNvPr>
          <p:cNvCxnSpPr>
            <a:cxnSpLocks/>
            <a:stCxn id="22" idx="2"/>
          </p:cNvCxnSpPr>
          <p:nvPr/>
        </p:nvCxnSpPr>
        <p:spPr>
          <a:xfrm>
            <a:off x="3299833" y="1414539"/>
            <a:ext cx="2561099" cy="14500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5E8CD66-D4F4-4246-8BF2-26CD35C6F323}"/>
              </a:ext>
            </a:extLst>
          </p:cNvPr>
          <p:cNvSpPr txBox="1"/>
          <p:nvPr/>
        </p:nvSpPr>
        <p:spPr>
          <a:xfrm>
            <a:off x="2472523" y="891319"/>
            <a:ext cx="1654619" cy="523220"/>
          </a:xfrm>
          <a:prstGeom prst="rect">
            <a:avLst/>
          </a:prstGeom>
          <a:noFill/>
          <a:ln>
            <a:solidFill>
              <a:srgbClr val="0000FF"/>
            </a:solidFill>
          </a:ln>
        </p:spPr>
        <p:txBody>
          <a:bodyPr wrap="none" rtlCol="0">
            <a:spAutoFit/>
          </a:bodyPr>
          <a:lstStyle/>
          <a:p>
            <a:pPr algn="ctr"/>
            <a:r>
              <a:rPr lang="en-US" sz="1400" b="1" dirty="0"/>
              <a:t>Superconducting</a:t>
            </a:r>
          </a:p>
          <a:p>
            <a:pPr algn="ctr"/>
            <a:r>
              <a:rPr lang="en-US" sz="1400" b="1" dirty="0"/>
              <a:t>Solenoid</a:t>
            </a:r>
          </a:p>
        </p:txBody>
      </p:sp>
      <p:pic>
        <p:nvPicPr>
          <p:cNvPr id="23" name="Picture 22">
            <a:extLst>
              <a:ext uri="{FF2B5EF4-FFF2-40B4-BE49-F238E27FC236}">
                <a16:creationId xmlns:a16="http://schemas.microsoft.com/office/drawing/2014/main" id="{810DD968-F1DE-7845-31B8-EB3C312E84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39014" y="894020"/>
            <a:ext cx="820427" cy="504705"/>
          </a:xfrm>
          <a:prstGeom prst="rect">
            <a:avLst/>
          </a:prstGeom>
        </p:spPr>
      </p:pic>
      <p:pic>
        <p:nvPicPr>
          <p:cNvPr id="24" name="Picture 23">
            <a:extLst>
              <a:ext uri="{FF2B5EF4-FFF2-40B4-BE49-F238E27FC236}">
                <a16:creationId xmlns:a16="http://schemas.microsoft.com/office/drawing/2014/main" id="{9CC77562-F93D-CD9A-5884-B7545594E0A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218089" y="1342854"/>
            <a:ext cx="920231" cy="661078"/>
          </a:xfrm>
          <a:prstGeom prst="rect">
            <a:avLst/>
          </a:prstGeom>
        </p:spPr>
      </p:pic>
      <p:cxnSp>
        <p:nvCxnSpPr>
          <p:cNvPr id="25" name="Straight Arrow Connector 24">
            <a:extLst>
              <a:ext uri="{FF2B5EF4-FFF2-40B4-BE49-F238E27FC236}">
                <a16:creationId xmlns:a16="http://schemas.microsoft.com/office/drawing/2014/main" id="{3F40E574-13F9-344D-1E25-63D02F20762D}"/>
              </a:ext>
            </a:extLst>
          </p:cNvPr>
          <p:cNvCxnSpPr>
            <a:cxnSpLocks/>
            <a:stCxn id="26" idx="3"/>
          </p:cNvCxnSpPr>
          <p:nvPr/>
        </p:nvCxnSpPr>
        <p:spPr>
          <a:xfrm>
            <a:off x="2376273" y="1878611"/>
            <a:ext cx="2585110" cy="6961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6555E38-C9E7-11F8-D9CD-D2078FF07014}"/>
              </a:ext>
            </a:extLst>
          </p:cNvPr>
          <p:cNvSpPr txBox="1"/>
          <p:nvPr/>
        </p:nvSpPr>
        <p:spPr>
          <a:xfrm>
            <a:off x="748904" y="1509279"/>
            <a:ext cx="1627369" cy="738664"/>
          </a:xfrm>
          <a:prstGeom prst="rect">
            <a:avLst/>
          </a:prstGeom>
          <a:noFill/>
          <a:ln>
            <a:solidFill>
              <a:srgbClr val="0000FF"/>
            </a:solidFill>
          </a:ln>
        </p:spPr>
        <p:txBody>
          <a:bodyPr wrap="none" rtlCol="0">
            <a:spAutoFit/>
          </a:bodyPr>
          <a:lstStyle/>
          <a:p>
            <a:pPr algn="ctr"/>
            <a:r>
              <a:rPr lang="en-US" sz="1400" b="1" dirty="0"/>
              <a:t>Barrel</a:t>
            </a:r>
          </a:p>
          <a:p>
            <a:pPr algn="ctr"/>
            <a:r>
              <a:rPr lang="en-US" sz="1400" b="1" dirty="0"/>
              <a:t>Electromagnetic </a:t>
            </a:r>
          </a:p>
          <a:p>
            <a:pPr algn="ctr"/>
            <a:r>
              <a:rPr lang="en-US" sz="1400" b="1" dirty="0"/>
              <a:t>Calorimeter</a:t>
            </a:r>
          </a:p>
        </p:txBody>
      </p:sp>
      <p:pic>
        <p:nvPicPr>
          <p:cNvPr id="27" name="Picture 26">
            <a:extLst>
              <a:ext uri="{FF2B5EF4-FFF2-40B4-BE49-F238E27FC236}">
                <a16:creationId xmlns:a16="http://schemas.microsoft.com/office/drawing/2014/main" id="{201A7229-9639-3E4B-B1B5-67E6C965213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415" y="2305755"/>
            <a:ext cx="1085850" cy="55016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DABDA1DD-F601-E0A4-6570-80F806356139}"/>
              </a:ext>
            </a:extLst>
          </p:cNvPr>
          <p:cNvPicPr>
            <a:picLocks noChangeAspect="1"/>
          </p:cNvPicPr>
          <p:nvPr/>
        </p:nvPicPr>
        <p:blipFill>
          <a:blip r:embed="rId14"/>
          <a:stretch>
            <a:fillRect/>
          </a:stretch>
        </p:blipFill>
        <p:spPr>
          <a:xfrm>
            <a:off x="1404120" y="2882905"/>
            <a:ext cx="1095653" cy="681297"/>
          </a:xfrm>
          <a:prstGeom prst="rect">
            <a:avLst/>
          </a:prstGeom>
        </p:spPr>
      </p:pic>
      <p:cxnSp>
        <p:nvCxnSpPr>
          <p:cNvPr id="29" name="Straight Arrow Connector 28">
            <a:extLst>
              <a:ext uri="{FF2B5EF4-FFF2-40B4-BE49-F238E27FC236}">
                <a16:creationId xmlns:a16="http://schemas.microsoft.com/office/drawing/2014/main" id="{A819C4BA-F2D2-5F7F-006D-5BFAE6EE7F1C}"/>
              </a:ext>
            </a:extLst>
          </p:cNvPr>
          <p:cNvCxnSpPr>
            <a:cxnSpLocks/>
            <a:stCxn id="30" idx="3"/>
          </p:cNvCxnSpPr>
          <p:nvPr/>
        </p:nvCxnSpPr>
        <p:spPr>
          <a:xfrm flipV="1">
            <a:off x="2387351" y="3534665"/>
            <a:ext cx="2956809" cy="6491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04E4FEF-10F2-ECE6-2E66-FC930F8A4B44}"/>
              </a:ext>
            </a:extLst>
          </p:cNvPr>
          <p:cNvSpPr txBox="1"/>
          <p:nvPr/>
        </p:nvSpPr>
        <p:spPr>
          <a:xfrm>
            <a:off x="683511" y="3814497"/>
            <a:ext cx="1703840" cy="738664"/>
          </a:xfrm>
          <a:prstGeom prst="rect">
            <a:avLst/>
          </a:prstGeom>
          <a:noFill/>
          <a:ln>
            <a:solidFill>
              <a:srgbClr val="0000FF"/>
            </a:solidFill>
          </a:ln>
        </p:spPr>
        <p:txBody>
          <a:bodyPr wrap="square" rtlCol="0">
            <a:spAutoFit/>
          </a:bodyPr>
          <a:lstStyle/>
          <a:p>
            <a:pPr algn="ctr"/>
            <a:r>
              <a:rPr lang="en-US" sz="1400" b="1" dirty="0"/>
              <a:t>Backward</a:t>
            </a:r>
          </a:p>
          <a:p>
            <a:pPr algn="ctr"/>
            <a:r>
              <a:rPr lang="en-US" sz="1400" b="1" dirty="0"/>
              <a:t>Electromagnetic </a:t>
            </a:r>
          </a:p>
          <a:p>
            <a:pPr algn="ctr"/>
            <a:r>
              <a:rPr lang="en-US" sz="1400" b="1" dirty="0"/>
              <a:t>Calorimeter</a:t>
            </a:r>
          </a:p>
        </p:txBody>
      </p:sp>
      <p:pic>
        <p:nvPicPr>
          <p:cNvPr id="31" name="Picture 30">
            <a:extLst>
              <a:ext uri="{FF2B5EF4-FFF2-40B4-BE49-F238E27FC236}">
                <a16:creationId xmlns:a16="http://schemas.microsoft.com/office/drawing/2014/main" id="{CA2C2FFE-53EA-1AC3-AEBC-0A9896B8562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7734" y="4603862"/>
            <a:ext cx="870862" cy="625612"/>
          </a:xfrm>
          <a:prstGeom prst="rect">
            <a:avLst/>
          </a:prstGeom>
        </p:spPr>
      </p:pic>
      <p:pic>
        <p:nvPicPr>
          <p:cNvPr id="32" name="Picture 31" descr="Rectangle&#10;&#10;Description automatically generated">
            <a:extLst>
              <a:ext uri="{FF2B5EF4-FFF2-40B4-BE49-F238E27FC236}">
                <a16:creationId xmlns:a16="http://schemas.microsoft.com/office/drawing/2014/main" id="{AFFE255B-055A-CBC7-4006-794143F9CAA9}"/>
              </a:ext>
            </a:extLst>
          </p:cNvPr>
          <p:cNvPicPr>
            <a:picLocks noChangeAspect="1"/>
          </p:cNvPicPr>
          <p:nvPr/>
        </p:nvPicPr>
        <p:blipFill>
          <a:blip r:embed="rId15"/>
          <a:stretch>
            <a:fillRect/>
          </a:stretch>
        </p:blipFill>
        <p:spPr>
          <a:xfrm>
            <a:off x="1590123" y="4642893"/>
            <a:ext cx="803949" cy="541608"/>
          </a:xfrm>
          <a:prstGeom prst="rect">
            <a:avLst/>
          </a:prstGeom>
        </p:spPr>
      </p:pic>
      <p:pic>
        <p:nvPicPr>
          <p:cNvPr id="33" name="Picture 32" descr="Logo&#10;&#10;Description automatically generated">
            <a:extLst>
              <a:ext uri="{FF2B5EF4-FFF2-40B4-BE49-F238E27FC236}">
                <a16:creationId xmlns:a16="http://schemas.microsoft.com/office/drawing/2014/main" id="{3E264B52-0595-2260-B93B-3B2CA31949E4}"/>
              </a:ext>
            </a:extLst>
          </p:cNvPr>
          <p:cNvPicPr>
            <a:picLocks noChangeAspect="1"/>
          </p:cNvPicPr>
          <p:nvPr/>
        </p:nvPicPr>
        <p:blipFill>
          <a:blip r:embed="rId16"/>
          <a:stretch>
            <a:fillRect/>
          </a:stretch>
        </p:blipFill>
        <p:spPr>
          <a:xfrm>
            <a:off x="1671143" y="5229474"/>
            <a:ext cx="618700" cy="625613"/>
          </a:xfrm>
          <a:prstGeom prst="rect">
            <a:avLst/>
          </a:prstGeom>
        </p:spPr>
      </p:pic>
      <p:cxnSp>
        <p:nvCxnSpPr>
          <p:cNvPr id="34" name="Straight Arrow Connector 33">
            <a:extLst>
              <a:ext uri="{FF2B5EF4-FFF2-40B4-BE49-F238E27FC236}">
                <a16:creationId xmlns:a16="http://schemas.microsoft.com/office/drawing/2014/main" id="{7636808D-BD27-46D4-BAEB-757BC008800F}"/>
              </a:ext>
            </a:extLst>
          </p:cNvPr>
          <p:cNvCxnSpPr>
            <a:cxnSpLocks/>
            <a:stCxn id="35" idx="1"/>
          </p:cNvCxnSpPr>
          <p:nvPr/>
        </p:nvCxnSpPr>
        <p:spPr>
          <a:xfrm flipH="1" flipV="1">
            <a:off x="5860932" y="3215542"/>
            <a:ext cx="2902383" cy="10680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77E6BDE-2172-BFC2-AFF9-7FEB138C75F0}"/>
              </a:ext>
            </a:extLst>
          </p:cNvPr>
          <p:cNvSpPr txBox="1"/>
          <p:nvPr/>
        </p:nvSpPr>
        <p:spPr>
          <a:xfrm>
            <a:off x="8763315" y="4129698"/>
            <a:ext cx="1372427" cy="307777"/>
          </a:xfrm>
          <a:prstGeom prst="rect">
            <a:avLst/>
          </a:prstGeom>
          <a:noFill/>
          <a:ln>
            <a:solidFill>
              <a:srgbClr val="0000FF"/>
            </a:solidFill>
          </a:ln>
        </p:spPr>
        <p:txBody>
          <a:bodyPr wrap="none" rtlCol="0">
            <a:spAutoFit/>
          </a:bodyPr>
          <a:lstStyle/>
          <a:p>
            <a:pPr algn="ctr"/>
            <a:r>
              <a:rPr lang="en-US" sz="1400" b="1" dirty="0"/>
              <a:t>Time-of-Flight</a:t>
            </a:r>
          </a:p>
        </p:txBody>
      </p:sp>
      <p:pic>
        <p:nvPicPr>
          <p:cNvPr id="36" name="Picture 35" descr="A picture containing shape&#10;&#10;Description automatically generated">
            <a:extLst>
              <a:ext uri="{FF2B5EF4-FFF2-40B4-BE49-F238E27FC236}">
                <a16:creationId xmlns:a16="http://schemas.microsoft.com/office/drawing/2014/main" id="{2E087280-C8A7-AE37-6EF2-B114B2992C4D}"/>
              </a:ext>
            </a:extLst>
          </p:cNvPr>
          <p:cNvPicPr>
            <a:picLocks noChangeAspect="1"/>
          </p:cNvPicPr>
          <p:nvPr/>
        </p:nvPicPr>
        <p:blipFill>
          <a:blip r:embed="rId17"/>
          <a:stretch>
            <a:fillRect/>
          </a:stretch>
        </p:blipFill>
        <p:spPr>
          <a:xfrm>
            <a:off x="7189351" y="4521012"/>
            <a:ext cx="992387" cy="654918"/>
          </a:xfrm>
          <a:prstGeom prst="rect">
            <a:avLst/>
          </a:prstGeom>
          <a:ln w="6350">
            <a:solidFill>
              <a:schemeClr val="tx1"/>
            </a:solidFill>
          </a:ln>
        </p:spPr>
      </p:pic>
      <p:pic>
        <p:nvPicPr>
          <p:cNvPr id="37" name="Picture 36" descr="A picture containing logo&#10;&#10;Description automatically generated">
            <a:extLst>
              <a:ext uri="{FF2B5EF4-FFF2-40B4-BE49-F238E27FC236}">
                <a16:creationId xmlns:a16="http://schemas.microsoft.com/office/drawing/2014/main" id="{F90931DF-C8FE-EC83-B5A6-0EC2D76BE2FA}"/>
              </a:ext>
            </a:extLst>
          </p:cNvPr>
          <p:cNvPicPr>
            <a:picLocks noChangeAspect="1"/>
          </p:cNvPicPr>
          <p:nvPr/>
        </p:nvPicPr>
        <p:blipFill>
          <a:blip r:embed="rId18"/>
          <a:stretch>
            <a:fillRect/>
          </a:stretch>
        </p:blipFill>
        <p:spPr>
          <a:xfrm>
            <a:off x="8252215" y="4524325"/>
            <a:ext cx="1021794" cy="689711"/>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2187428A-38DE-98F4-A8F4-628BBDE91F6A}"/>
              </a:ext>
            </a:extLst>
          </p:cNvPr>
          <p:cNvPicPr>
            <a:picLocks noChangeAspect="1"/>
          </p:cNvPicPr>
          <p:nvPr/>
        </p:nvPicPr>
        <p:blipFill>
          <a:blip r:embed="rId14"/>
          <a:stretch>
            <a:fillRect/>
          </a:stretch>
        </p:blipFill>
        <p:spPr>
          <a:xfrm>
            <a:off x="9344486" y="4508010"/>
            <a:ext cx="1095653" cy="681297"/>
          </a:xfrm>
          <a:prstGeom prst="rect">
            <a:avLst/>
          </a:prstGeom>
        </p:spPr>
      </p:pic>
      <p:sp>
        <p:nvSpPr>
          <p:cNvPr id="39" name="TextBox 38">
            <a:extLst>
              <a:ext uri="{FF2B5EF4-FFF2-40B4-BE49-F238E27FC236}">
                <a16:creationId xmlns:a16="http://schemas.microsoft.com/office/drawing/2014/main" id="{5270C9DE-6708-3216-2A75-F1502920EFC9}"/>
              </a:ext>
            </a:extLst>
          </p:cNvPr>
          <p:cNvSpPr txBox="1"/>
          <p:nvPr/>
        </p:nvSpPr>
        <p:spPr>
          <a:xfrm>
            <a:off x="5870325" y="5586219"/>
            <a:ext cx="1604927" cy="523220"/>
          </a:xfrm>
          <a:prstGeom prst="rect">
            <a:avLst/>
          </a:prstGeom>
          <a:solidFill>
            <a:schemeClr val="bg1"/>
          </a:solidFill>
          <a:ln>
            <a:solidFill>
              <a:srgbClr val="0000FF"/>
            </a:solidFill>
          </a:ln>
        </p:spPr>
        <p:txBody>
          <a:bodyPr wrap="none" rtlCol="0">
            <a:spAutoFit/>
          </a:bodyPr>
          <a:lstStyle/>
          <a:p>
            <a:pPr algn="ctr"/>
            <a:r>
              <a:rPr lang="en-US" sz="1400" b="1" dirty="0"/>
              <a:t>Data-Acquisition</a:t>
            </a:r>
          </a:p>
          <a:p>
            <a:pPr algn="ctr"/>
            <a:r>
              <a:rPr lang="en-US" sz="1400" b="1" dirty="0"/>
              <a:t>Electronics</a:t>
            </a:r>
          </a:p>
        </p:txBody>
      </p:sp>
      <p:pic>
        <p:nvPicPr>
          <p:cNvPr id="40" name="Picture 39" descr="A picture containing shape&#10;&#10;Description automatically generated">
            <a:extLst>
              <a:ext uri="{FF2B5EF4-FFF2-40B4-BE49-F238E27FC236}">
                <a16:creationId xmlns:a16="http://schemas.microsoft.com/office/drawing/2014/main" id="{41D19F75-5193-8F22-0506-3B47CEC840E0}"/>
              </a:ext>
            </a:extLst>
          </p:cNvPr>
          <p:cNvPicPr>
            <a:picLocks noChangeAspect="1"/>
          </p:cNvPicPr>
          <p:nvPr/>
        </p:nvPicPr>
        <p:blipFill>
          <a:blip r:embed="rId17"/>
          <a:stretch>
            <a:fillRect/>
          </a:stretch>
        </p:blipFill>
        <p:spPr>
          <a:xfrm>
            <a:off x="7553667" y="5492746"/>
            <a:ext cx="992387" cy="654918"/>
          </a:xfrm>
          <a:prstGeom prst="rect">
            <a:avLst/>
          </a:prstGeom>
          <a:ln w="6350">
            <a:solidFill>
              <a:schemeClr val="tx1"/>
            </a:solidFill>
          </a:ln>
        </p:spPr>
      </p:pic>
      <p:pic>
        <p:nvPicPr>
          <p:cNvPr id="41" name="Picture 40">
            <a:extLst>
              <a:ext uri="{FF2B5EF4-FFF2-40B4-BE49-F238E27FC236}">
                <a16:creationId xmlns:a16="http://schemas.microsoft.com/office/drawing/2014/main" id="{0F369BAE-C2EA-7320-CF01-B9FF4FFD5AE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524335" y="5462676"/>
            <a:ext cx="1054418" cy="733806"/>
          </a:xfrm>
          <a:prstGeom prst="rect">
            <a:avLst/>
          </a:prstGeom>
        </p:spPr>
      </p:pic>
      <p:pic>
        <p:nvPicPr>
          <p:cNvPr id="42" name="Picture 41" descr="A picture containing logo&#10;&#10;Description automatically generated">
            <a:extLst>
              <a:ext uri="{FF2B5EF4-FFF2-40B4-BE49-F238E27FC236}">
                <a16:creationId xmlns:a16="http://schemas.microsoft.com/office/drawing/2014/main" id="{F01874B6-2A34-0F39-1F2E-39ADA025A222}"/>
              </a:ext>
            </a:extLst>
          </p:cNvPr>
          <p:cNvPicPr>
            <a:picLocks noChangeAspect="1"/>
          </p:cNvPicPr>
          <p:nvPr/>
        </p:nvPicPr>
        <p:blipFill>
          <a:blip r:embed="rId18"/>
          <a:stretch>
            <a:fillRect/>
          </a:stretch>
        </p:blipFill>
        <p:spPr>
          <a:xfrm>
            <a:off x="9592125" y="5492746"/>
            <a:ext cx="945970" cy="638530"/>
          </a:xfrm>
          <a:prstGeom prst="rect">
            <a:avLst/>
          </a:prstGeom>
        </p:spPr>
      </p:pic>
      <p:pic>
        <p:nvPicPr>
          <p:cNvPr id="43" name="Picture 42" descr="A picture containing company name&#10;&#10;Description automatically generated">
            <a:extLst>
              <a:ext uri="{FF2B5EF4-FFF2-40B4-BE49-F238E27FC236}">
                <a16:creationId xmlns:a16="http://schemas.microsoft.com/office/drawing/2014/main" id="{3A00A74E-6495-6B2F-7BAB-7D3C5447AAFE}"/>
              </a:ext>
            </a:extLst>
          </p:cNvPr>
          <p:cNvPicPr>
            <a:picLocks noChangeAspect="1"/>
          </p:cNvPicPr>
          <p:nvPr/>
        </p:nvPicPr>
        <p:blipFill>
          <a:blip r:embed="rId19"/>
          <a:stretch>
            <a:fillRect/>
          </a:stretch>
        </p:blipFill>
        <p:spPr>
          <a:xfrm>
            <a:off x="10582299" y="5486940"/>
            <a:ext cx="926861" cy="628941"/>
          </a:xfrm>
          <a:prstGeom prst="rect">
            <a:avLst/>
          </a:prstGeom>
        </p:spPr>
      </p:pic>
      <p:pic>
        <p:nvPicPr>
          <p:cNvPr id="44" name="Picture 43" descr="Chart&#10;&#10;Description automatically generated with medium confidence">
            <a:extLst>
              <a:ext uri="{FF2B5EF4-FFF2-40B4-BE49-F238E27FC236}">
                <a16:creationId xmlns:a16="http://schemas.microsoft.com/office/drawing/2014/main" id="{C8EB58B8-9BE1-AC6F-CDFB-4F0D3417596A}"/>
              </a:ext>
            </a:extLst>
          </p:cNvPr>
          <p:cNvPicPr>
            <a:picLocks noChangeAspect="1"/>
          </p:cNvPicPr>
          <p:nvPr/>
        </p:nvPicPr>
        <p:blipFill>
          <a:blip r:embed="rId7"/>
          <a:stretch>
            <a:fillRect/>
          </a:stretch>
        </p:blipFill>
        <p:spPr>
          <a:xfrm>
            <a:off x="722964" y="5265154"/>
            <a:ext cx="773474" cy="574025"/>
          </a:xfrm>
          <a:prstGeom prst="rect">
            <a:avLst/>
          </a:prstGeom>
        </p:spPr>
      </p:pic>
      <p:sp>
        <p:nvSpPr>
          <p:cNvPr id="45" name="TextBox 44">
            <a:extLst>
              <a:ext uri="{FF2B5EF4-FFF2-40B4-BE49-F238E27FC236}">
                <a16:creationId xmlns:a16="http://schemas.microsoft.com/office/drawing/2014/main" id="{2F4160F6-FA0C-6E7E-452E-E04800FEDE32}"/>
              </a:ext>
            </a:extLst>
          </p:cNvPr>
          <p:cNvSpPr txBox="1"/>
          <p:nvPr/>
        </p:nvSpPr>
        <p:spPr>
          <a:xfrm>
            <a:off x="2409549" y="5651847"/>
            <a:ext cx="2161558" cy="523220"/>
          </a:xfrm>
          <a:prstGeom prst="rect">
            <a:avLst/>
          </a:prstGeom>
          <a:solidFill>
            <a:schemeClr val="bg1"/>
          </a:solidFill>
          <a:ln>
            <a:solidFill>
              <a:srgbClr val="0000FF"/>
            </a:solidFill>
          </a:ln>
        </p:spPr>
        <p:txBody>
          <a:bodyPr wrap="square" rtlCol="0">
            <a:spAutoFit/>
          </a:bodyPr>
          <a:lstStyle/>
          <a:p>
            <a:pPr algn="ctr"/>
            <a:r>
              <a:rPr lang="en-US" sz="1400" b="1" dirty="0"/>
              <a:t>Backward Hadronic </a:t>
            </a:r>
          </a:p>
          <a:p>
            <a:pPr algn="ctr"/>
            <a:r>
              <a:rPr lang="en-US" sz="1400" b="1" dirty="0"/>
              <a:t>Calorimeter</a:t>
            </a:r>
          </a:p>
        </p:txBody>
      </p:sp>
      <p:cxnSp>
        <p:nvCxnSpPr>
          <p:cNvPr id="46" name="Straight Arrow Connector 45">
            <a:extLst>
              <a:ext uri="{FF2B5EF4-FFF2-40B4-BE49-F238E27FC236}">
                <a16:creationId xmlns:a16="http://schemas.microsoft.com/office/drawing/2014/main" id="{DE5723B2-48AF-8D03-B3B5-DE2E9E893EF1}"/>
              </a:ext>
            </a:extLst>
          </p:cNvPr>
          <p:cNvCxnSpPr>
            <a:cxnSpLocks/>
            <a:stCxn id="45" idx="0"/>
          </p:cNvCxnSpPr>
          <p:nvPr/>
        </p:nvCxnSpPr>
        <p:spPr>
          <a:xfrm flipV="1">
            <a:off x="3490328" y="4216959"/>
            <a:ext cx="721915" cy="14348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descr="Chart&#10;&#10;Description automatically generated with medium confidence">
            <a:extLst>
              <a:ext uri="{FF2B5EF4-FFF2-40B4-BE49-F238E27FC236}">
                <a16:creationId xmlns:a16="http://schemas.microsoft.com/office/drawing/2014/main" id="{FB8A3E08-A92D-995F-3131-D0FB3106328D}"/>
              </a:ext>
            </a:extLst>
          </p:cNvPr>
          <p:cNvPicPr>
            <a:picLocks noChangeAspect="1"/>
          </p:cNvPicPr>
          <p:nvPr/>
        </p:nvPicPr>
        <p:blipFill>
          <a:blip r:embed="rId7"/>
          <a:stretch>
            <a:fillRect/>
          </a:stretch>
        </p:blipFill>
        <p:spPr>
          <a:xfrm>
            <a:off x="3823829" y="5027298"/>
            <a:ext cx="773474" cy="574025"/>
          </a:xfrm>
          <a:prstGeom prst="rect">
            <a:avLst/>
          </a:prstGeom>
        </p:spPr>
      </p:pic>
      <p:sp>
        <p:nvSpPr>
          <p:cNvPr id="5" name="Slide Number Placeholder 4">
            <a:extLst>
              <a:ext uri="{FF2B5EF4-FFF2-40B4-BE49-F238E27FC236}">
                <a16:creationId xmlns:a16="http://schemas.microsoft.com/office/drawing/2014/main" id="{E81466A8-D552-3949-9287-A6415D1C11E7}"/>
              </a:ext>
            </a:extLst>
          </p:cNvPr>
          <p:cNvSpPr>
            <a:spLocks noGrp="1"/>
          </p:cNvSpPr>
          <p:nvPr>
            <p:ph type="sldNum" sz="quarter" idx="4"/>
          </p:nvPr>
        </p:nvSpPr>
        <p:spPr/>
        <p:txBody>
          <a:bodyPr/>
          <a:lstStyle/>
          <a:p>
            <a:fld id="{933A556B-7C63-244D-9B7C-B0EA8042B330}" type="slidenum">
              <a:rPr lang="en-US" smtClean="0"/>
              <a:pPr/>
              <a:t>14</a:t>
            </a:fld>
            <a:endParaRPr lang="en-US" dirty="0"/>
          </a:p>
        </p:txBody>
      </p:sp>
    </p:spTree>
    <p:extLst>
      <p:ext uri="{BB962C8B-B14F-4D97-AF65-F5344CB8AC3E}">
        <p14:creationId xmlns:p14="http://schemas.microsoft.com/office/powerpoint/2010/main" val="284309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39496"/>
          </a:xfrm>
        </p:spPr>
        <p:txBody>
          <a:bodyPr>
            <a:normAutofit/>
          </a:bodyPr>
          <a:lstStyle/>
          <a:p>
            <a:r>
              <a:rPr lang="en-US" sz="2800" dirty="0"/>
              <a:t>Far-Forward/Far-Backward Detectors Non-DOE Interest &amp; In-kind</a:t>
            </a:r>
          </a:p>
        </p:txBody>
      </p:sp>
      <p:sp>
        <p:nvSpPr>
          <p:cNvPr id="3" name="TextBox 2">
            <a:extLst>
              <a:ext uri="{FF2B5EF4-FFF2-40B4-BE49-F238E27FC236}">
                <a16:creationId xmlns:a16="http://schemas.microsoft.com/office/drawing/2014/main" id="{84C0BC02-D9E1-5D87-54D0-66FB4FA69B7B}"/>
              </a:ext>
            </a:extLst>
          </p:cNvPr>
          <p:cNvSpPr txBox="1"/>
          <p:nvPr/>
        </p:nvSpPr>
        <p:spPr>
          <a:xfrm>
            <a:off x="3492473" y="867368"/>
            <a:ext cx="5156476" cy="369332"/>
          </a:xfrm>
          <a:prstGeom prst="rect">
            <a:avLst/>
          </a:prstGeom>
          <a:noFill/>
        </p:spPr>
        <p:txBody>
          <a:bodyPr wrap="none" rtlCol="0">
            <a:spAutoFit/>
          </a:bodyPr>
          <a:lstStyle/>
          <a:p>
            <a:r>
              <a:rPr lang="en-US" b="1" dirty="0"/>
              <a:t>Detectors along the hadron and electron beam-lines</a:t>
            </a:r>
          </a:p>
        </p:txBody>
      </p:sp>
      <p:pic>
        <p:nvPicPr>
          <p:cNvPr id="4" name="Picture 3" descr="A close-up of a ship&#10;&#10;Description automatically generated with low confidence">
            <a:extLst>
              <a:ext uri="{FF2B5EF4-FFF2-40B4-BE49-F238E27FC236}">
                <a16:creationId xmlns:a16="http://schemas.microsoft.com/office/drawing/2014/main" id="{EB640943-B07B-7781-01A3-6453FD76EB98}"/>
              </a:ext>
            </a:extLst>
          </p:cNvPr>
          <p:cNvPicPr>
            <a:picLocks noChangeAspect="1"/>
          </p:cNvPicPr>
          <p:nvPr/>
        </p:nvPicPr>
        <p:blipFill rotWithShape="1">
          <a:blip r:embed="rId2"/>
          <a:srcRect l="21412" b="3185"/>
          <a:stretch/>
        </p:blipFill>
        <p:spPr>
          <a:xfrm>
            <a:off x="1510940" y="1299525"/>
            <a:ext cx="3524489" cy="2969496"/>
          </a:xfrm>
          <a:prstGeom prst="rect">
            <a:avLst/>
          </a:prstGeom>
        </p:spPr>
      </p:pic>
      <p:pic>
        <p:nvPicPr>
          <p:cNvPr id="6" name="b91b967d9718d69c291dbc1450acd76139b638c4599f50c570e92011ce1d297b copy.jpeg" descr="b91b967d9718d69c291dbc1450acd76139b638c4599f50c570e92011ce1d297b copy.jpeg">
            <a:extLst>
              <a:ext uri="{FF2B5EF4-FFF2-40B4-BE49-F238E27FC236}">
                <a16:creationId xmlns:a16="http://schemas.microsoft.com/office/drawing/2014/main" id="{6EDC1755-D1A4-6D3B-E2E1-57416256D436}"/>
              </a:ext>
            </a:extLst>
          </p:cNvPr>
          <p:cNvPicPr>
            <a:picLocks noChangeAspect="1"/>
          </p:cNvPicPr>
          <p:nvPr/>
        </p:nvPicPr>
        <p:blipFill rotWithShape="1">
          <a:blip r:embed="rId3"/>
          <a:srcRect l="7960"/>
          <a:stretch/>
        </p:blipFill>
        <p:spPr>
          <a:xfrm>
            <a:off x="1530240" y="4921275"/>
            <a:ext cx="3163560" cy="1252592"/>
          </a:xfrm>
          <a:prstGeom prst="rect">
            <a:avLst/>
          </a:prstGeom>
          <a:ln w="12700">
            <a:miter lim="400000"/>
          </a:ln>
        </p:spPr>
      </p:pic>
      <p:pic>
        <p:nvPicPr>
          <p:cNvPr id="7" name="Picture 6" descr="A picture containing diagram&#10;&#10;Description automatically generated">
            <a:extLst>
              <a:ext uri="{FF2B5EF4-FFF2-40B4-BE49-F238E27FC236}">
                <a16:creationId xmlns:a16="http://schemas.microsoft.com/office/drawing/2014/main" id="{22E3AE47-A9BA-751A-4B7C-F52CD74AC70A}"/>
              </a:ext>
            </a:extLst>
          </p:cNvPr>
          <p:cNvPicPr>
            <a:picLocks noChangeAspect="1"/>
          </p:cNvPicPr>
          <p:nvPr/>
        </p:nvPicPr>
        <p:blipFill>
          <a:blip r:embed="rId4"/>
          <a:stretch>
            <a:fillRect/>
          </a:stretch>
        </p:blipFill>
        <p:spPr>
          <a:xfrm>
            <a:off x="7451208" y="1344178"/>
            <a:ext cx="3275680" cy="3836497"/>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5A1AF924-358D-1B7E-40C4-F89A41E075DA}"/>
              </a:ext>
            </a:extLst>
          </p:cNvPr>
          <p:cNvPicPr>
            <a:picLocks noChangeAspect="1"/>
          </p:cNvPicPr>
          <p:nvPr/>
        </p:nvPicPr>
        <p:blipFill>
          <a:blip r:embed="rId5"/>
          <a:stretch>
            <a:fillRect/>
          </a:stretch>
        </p:blipFill>
        <p:spPr>
          <a:xfrm>
            <a:off x="4331120" y="2947462"/>
            <a:ext cx="995157" cy="629931"/>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A9293AB2-D675-C9DE-D864-277E3707A85A}"/>
              </a:ext>
            </a:extLst>
          </p:cNvPr>
          <p:cNvPicPr>
            <a:picLocks noChangeAspect="1"/>
          </p:cNvPicPr>
          <p:nvPr/>
        </p:nvPicPr>
        <p:blipFill>
          <a:blip r:embed="rId6"/>
          <a:stretch>
            <a:fillRect/>
          </a:stretch>
        </p:blipFill>
        <p:spPr>
          <a:xfrm>
            <a:off x="1783984" y="1030616"/>
            <a:ext cx="992387" cy="654918"/>
          </a:xfrm>
          <a:prstGeom prst="rect">
            <a:avLst/>
          </a:prstGeom>
          <a:ln w="6350">
            <a:solidFill>
              <a:schemeClr val="tx1"/>
            </a:solidFill>
          </a:ln>
        </p:spPr>
      </p:pic>
      <p:pic>
        <p:nvPicPr>
          <p:cNvPr id="10" name="Picture 9" descr="A picture containing text, clipart&#10;&#10;Description automatically generated">
            <a:extLst>
              <a:ext uri="{FF2B5EF4-FFF2-40B4-BE49-F238E27FC236}">
                <a16:creationId xmlns:a16="http://schemas.microsoft.com/office/drawing/2014/main" id="{FB709609-E1B4-451E-A68E-84AD71FB9E6C}"/>
              </a:ext>
            </a:extLst>
          </p:cNvPr>
          <p:cNvPicPr>
            <a:picLocks noChangeAspect="1"/>
          </p:cNvPicPr>
          <p:nvPr/>
        </p:nvPicPr>
        <p:blipFill>
          <a:blip r:embed="rId7"/>
          <a:stretch>
            <a:fillRect/>
          </a:stretch>
        </p:blipFill>
        <p:spPr>
          <a:xfrm>
            <a:off x="1753561" y="1729046"/>
            <a:ext cx="1053231" cy="654918"/>
          </a:xfrm>
          <a:prstGeom prst="rect">
            <a:avLst/>
          </a:prstGeom>
        </p:spPr>
      </p:pic>
      <p:pic>
        <p:nvPicPr>
          <p:cNvPr id="11" name="Picture 10" descr="Icon&#10;&#10;Description automatically generated">
            <a:extLst>
              <a:ext uri="{FF2B5EF4-FFF2-40B4-BE49-F238E27FC236}">
                <a16:creationId xmlns:a16="http://schemas.microsoft.com/office/drawing/2014/main" id="{FCE99CF7-F571-F294-5449-6711C4EB5822}"/>
              </a:ext>
            </a:extLst>
          </p:cNvPr>
          <p:cNvPicPr>
            <a:picLocks noChangeAspect="1"/>
          </p:cNvPicPr>
          <p:nvPr/>
        </p:nvPicPr>
        <p:blipFill>
          <a:blip r:embed="rId8"/>
          <a:stretch>
            <a:fillRect/>
          </a:stretch>
        </p:blipFill>
        <p:spPr>
          <a:xfrm>
            <a:off x="4399984" y="5360589"/>
            <a:ext cx="1127056" cy="803189"/>
          </a:xfrm>
          <a:prstGeom prst="rect">
            <a:avLst/>
          </a:prstGeom>
        </p:spPr>
      </p:pic>
      <p:sp>
        <p:nvSpPr>
          <p:cNvPr id="12" name="TextBox 11">
            <a:extLst>
              <a:ext uri="{FF2B5EF4-FFF2-40B4-BE49-F238E27FC236}">
                <a16:creationId xmlns:a16="http://schemas.microsoft.com/office/drawing/2014/main" id="{D8C9267D-4365-54D5-704E-7B292F301FA0}"/>
              </a:ext>
            </a:extLst>
          </p:cNvPr>
          <p:cNvSpPr txBox="1"/>
          <p:nvPr/>
        </p:nvSpPr>
        <p:spPr>
          <a:xfrm>
            <a:off x="1535596" y="4516952"/>
            <a:ext cx="5060266" cy="369332"/>
          </a:xfrm>
          <a:prstGeom prst="rect">
            <a:avLst/>
          </a:prstGeom>
          <a:noFill/>
        </p:spPr>
        <p:txBody>
          <a:bodyPr wrap="square" rtlCol="0">
            <a:spAutoFit/>
          </a:bodyPr>
          <a:lstStyle/>
          <a:p>
            <a:r>
              <a:rPr lang="en-US" b="1" dirty="0"/>
              <a:t>B0-Tracker &amp; Electromagnetic Calorimeter</a:t>
            </a:r>
          </a:p>
        </p:txBody>
      </p:sp>
      <p:pic>
        <p:nvPicPr>
          <p:cNvPr id="13" name="Picture 12">
            <a:extLst>
              <a:ext uri="{FF2B5EF4-FFF2-40B4-BE49-F238E27FC236}">
                <a16:creationId xmlns:a16="http://schemas.microsoft.com/office/drawing/2014/main" id="{4327D333-9E4B-D03C-4BCF-521B845523F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798232" y="2908572"/>
            <a:ext cx="828573" cy="574024"/>
          </a:xfrm>
          <a:prstGeom prst="rect">
            <a:avLst/>
          </a:prstGeom>
        </p:spPr>
      </p:pic>
      <p:pic>
        <p:nvPicPr>
          <p:cNvPr id="14" name="Picture 13">
            <a:extLst>
              <a:ext uri="{FF2B5EF4-FFF2-40B4-BE49-F238E27FC236}">
                <a16:creationId xmlns:a16="http://schemas.microsoft.com/office/drawing/2014/main" id="{13055B4B-EBA3-1EA3-5E3E-AFD45285449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293675" y="2334548"/>
            <a:ext cx="828573" cy="57402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1CF5B68C-FE7A-EEF7-644D-27173298E65A}"/>
              </a:ext>
            </a:extLst>
          </p:cNvPr>
          <p:cNvPicPr>
            <a:picLocks noChangeAspect="1"/>
          </p:cNvPicPr>
          <p:nvPr/>
        </p:nvPicPr>
        <p:blipFill>
          <a:blip r:embed="rId5"/>
          <a:stretch>
            <a:fillRect/>
          </a:stretch>
        </p:blipFill>
        <p:spPr>
          <a:xfrm>
            <a:off x="7156573" y="3920437"/>
            <a:ext cx="1156898" cy="732313"/>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0919BAE6-C4E0-E948-D632-E2FAA0DFEEBD}"/>
              </a:ext>
            </a:extLst>
          </p:cNvPr>
          <p:cNvPicPr>
            <a:picLocks noChangeAspect="1"/>
          </p:cNvPicPr>
          <p:nvPr/>
        </p:nvPicPr>
        <p:blipFill>
          <a:blip r:embed="rId11"/>
          <a:stretch>
            <a:fillRect/>
          </a:stretch>
        </p:blipFill>
        <p:spPr>
          <a:xfrm>
            <a:off x="1783984" y="2425599"/>
            <a:ext cx="1021794" cy="689711"/>
          </a:xfrm>
          <a:prstGeom prst="rect">
            <a:avLst/>
          </a:prstGeom>
        </p:spPr>
      </p:pic>
      <p:pic>
        <p:nvPicPr>
          <p:cNvPr id="17" name="Picture 16">
            <a:extLst>
              <a:ext uri="{FF2B5EF4-FFF2-40B4-BE49-F238E27FC236}">
                <a16:creationId xmlns:a16="http://schemas.microsoft.com/office/drawing/2014/main" id="{2F02FB42-BF44-C0D9-A47E-3614D73C60A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365409" y="3640218"/>
            <a:ext cx="1054418" cy="733806"/>
          </a:xfrm>
          <a:prstGeom prst="rect">
            <a:avLst/>
          </a:prstGeom>
        </p:spPr>
      </p:pic>
      <p:sp>
        <p:nvSpPr>
          <p:cNvPr id="5" name="Slide Number Placeholder 4">
            <a:extLst>
              <a:ext uri="{FF2B5EF4-FFF2-40B4-BE49-F238E27FC236}">
                <a16:creationId xmlns:a16="http://schemas.microsoft.com/office/drawing/2014/main" id="{CCF11C12-AD98-2248-AEC3-78FB8FB5B1B4}"/>
              </a:ext>
            </a:extLst>
          </p:cNvPr>
          <p:cNvSpPr>
            <a:spLocks noGrp="1"/>
          </p:cNvSpPr>
          <p:nvPr>
            <p:ph type="sldNum" sz="quarter" idx="4"/>
          </p:nvPr>
        </p:nvSpPr>
        <p:spPr/>
        <p:txBody>
          <a:bodyPr/>
          <a:lstStyle/>
          <a:p>
            <a:fld id="{933A556B-7C63-244D-9B7C-B0EA8042B330}" type="slidenum">
              <a:rPr lang="en-US" smtClean="0"/>
              <a:pPr/>
              <a:t>15</a:t>
            </a:fld>
            <a:endParaRPr lang="en-US" dirty="0"/>
          </a:p>
        </p:txBody>
      </p:sp>
    </p:spTree>
    <p:extLst>
      <p:ext uri="{BB962C8B-B14F-4D97-AF65-F5344CB8AC3E}">
        <p14:creationId xmlns:p14="http://schemas.microsoft.com/office/powerpoint/2010/main" val="285434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9144"/>
            <a:ext cx="11499234" cy="594360"/>
          </a:xfrm>
        </p:spPr>
        <p:txBody>
          <a:bodyPr/>
          <a:lstStyle/>
          <a:p>
            <a:r>
              <a:rPr lang="en-US" dirty="0"/>
              <a:t>Detector Non-DOE Interest &amp; In-Kind</a:t>
            </a:r>
          </a:p>
        </p:txBody>
      </p:sp>
      <p:graphicFrame>
        <p:nvGraphicFramePr>
          <p:cNvPr id="3" name="Table 2">
            <a:extLst>
              <a:ext uri="{FF2B5EF4-FFF2-40B4-BE49-F238E27FC236}">
                <a16:creationId xmlns:a16="http://schemas.microsoft.com/office/drawing/2014/main" id="{881B1A48-D2E1-F5EE-80B9-F4842F31A476}"/>
              </a:ext>
            </a:extLst>
          </p:cNvPr>
          <p:cNvGraphicFramePr>
            <a:graphicFrameLocks noGrp="1"/>
          </p:cNvGraphicFramePr>
          <p:nvPr>
            <p:extLst>
              <p:ext uri="{D42A27DB-BD31-4B8C-83A1-F6EECF244321}">
                <p14:modId xmlns:p14="http://schemas.microsoft.com/office/powerpoint/2010/main" val="707289521"/>
              </p:ext>
            </p:extLst>
          </p:nvPr>
        </p:nvGraphicFramePr>
        <p:xfrm>
          <a:off x="410817" y="711948"/>
          <a:ext cx="11571935" cy="5940647"/>
        </p:xfrm>
        <a:graphic>
          <a:graphicData uri="http://schemas.openxmlformats.org/drawingml/2006/table">
            <a:tbl>
              <a:tblPr firstRow="1" bandRow="1"/>
              <a:tblGrid>
                <a:gridCol w="1148142">
                  <a:extLst>
                    <a:ext uri="{9D8B030D-6E8A-4147-A177-3AD203B41FA5}">
                      <a16:colId xmlns:a16="http://schemas.microsoft.com/office/drawing/2014/main" val="1371435365"/>
                    </a:ext>
                  </a:extLst>
                </a:gridCol>
                <a:gridCol w="10423793">
                  <a:extLst>
                    <a:ext uri="{9D8B030D-6E8A-4147-A177-3AD203B41FA5}">
                      <a16:colId xmlns:a16="http://schemas.microsoft.com/office/drawing/2014/main" val="1383690832"/>
                    </a:ext>
                  </a:extLst>
                </a:gridCol>
              </a:tblGrid>
              <a:tr h="365612">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000" dirty="0">
                          <a:latin typeface="Arial" panose="020B0604020202020204" pitchFamily="34" charset="0"/>
                          <a:cs typeface="Arial" panose="020B0604020202020204" pitchFamily="34" charset="0"/>
                        </a:rPr>
                        <a:t>Entity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000" dirty="0">
                          <a:latin typeface="Arial" panose="020B0604020202020204" pitchFamily="34" charset="0"/>
                          <a:cs typeface="Arial" panose="020B0604020202020204" pitchFamily="34" charset="0"/>
                        </a:rPr>
                        <a:t>Interest and Important Facts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518196269"/>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NSF</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NSF-MSRI pre-proposal submitted by 10 US universities – aims at full scope of backward EM calorimetry (eECal). Armenia, Czech, France/IN2P3 as unfunded</a:t>
                      </a:r>
                      <a:r>
                        <a:rPr lang="en-US" sz="1000" baseline="0" dirty="0">
                          <a:solidFill>
                            <a:schemeClr val="tx1"/>
                          </a:solidFill>
                          <a:latin typeface="Arial" panose="020B0604020202020204" pitchFamily="34" charset="0"/>
                          <a:cs typeface="Arial" panose="020B0604020202020204" pitchFamily="34" charset="0"/>
                        </a:rPr>
                        <a:t> contributors. Invited to submit proposal. Final internal NSF review is ongoing.</a:t>
                      </a:r>
                      <a:endParaRPr lang="en-US" sz="1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943952053"/>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CERN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MAPS sensor design developed by CERN/ITS-3 Group providing synergy with ALICE. Synergy of gaseous-based Cherenkov detectors and photon-sensors with ALICE &amp; </a:t>
                      </a:r>
                      <a:r>
                        <a:rPr lang="en-US" sz="1000" dirty="0" err="1">
                          <a:solidFill>
                            <a:schemeClr val="tx1"/>
                          </a:solidFill>
                          <a:latin typeface="Arial" panose="020B0604020202020204" pitchFamily="34" charset="0"/>
                          <a:cs typeface="Arial" panose="020B0604020202020204" pitchFamily="34" charset="0"/>
                        </a:rPr>
                        <a:t>LHCb</a:t>
                      </a:r>
                      <a:r>
                        <a:rPr lang="en-US" sz="1000" dirty="0">
                          <a:solidFill>
                            <a:schemeClr val="tx1"/>
                          </a:solidFill>
                          <a:latin typeface="Arial" panose="020B0604020202020204" pitchFamily="34" charset="0"/>
                          <a:cs typeface="Arial" panose="020B0604020202020204" pitchFamily="34" charset="0"/>
                        </a:rPr>
                        <a:t>. Synergy of Forward AC-LGAD design with CMS endcap timing layer.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614360725"/>
                  </a:ext>
                </a:extLst>
              </a:tr>
              <a:tr h="27613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Armenia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Contributions, mainly labor to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and many EM calorimetry and particle id detectors component tests.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25158277"/>
                  </a:ext>
                </a:extLst>
              </a:tr>
              <a:tr h="27613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Canada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EIC included in</a:t>
                      </a:r>
                      <a:r>
                        <a:rPr lang="en-US" sz="1000" baseline="0" dirty="0">
                          <a:solidFill>
                            <a:schemeClr val="tx1"/>
                          </a:solidFill>
                          <a:latin typeface="Arial" panose="020B0604020202020204" pitchFamily="34" charset="0"/>
                          <a:cs typeface="Arial" panose="020B0604020202020204" pitchFamily="34" charset="0"/>
                        </a:rPr>
                        <a:t> 2022 </a:t>
                      </a:r>
                      <a:r>
                        <a:rPr lang="en-US" sz="1000" dirty="0">
                          <a:solidFill>
                            <a:schemeClr val="tx1"/>
                          </a:solidFill>
                          <a:latin typeface="Arial" panose="020B0604020202020204" pitchFamily="34" charset="0"/>
                          <a:cs typeface="Arial" panose="020B0604020202020204" pitchFamily="34" charset="0"/>
                        </a:rPr>
                        <a:t>Canadian</a:t>
                      </a:r>
                      <a:r>
                        <a:rPr lang="en-US" sz="1000" baseline="0" dirty="0">
                          <a:solidFill>
                            <a:schemeClr val="tx1"/>
                          </a:solidFill>
                          <a:latin typeface="Arial" panose="020B0604020202020204" pitchFamily="34" charset="0"/>
                          <a:cs typeface="Arial" panose="020B0604020202020204" pitchFamily="34" charset="0"/>
                        </a:rPr>
                        <a:t> Subatomic Physics</a:t>
                      </a:r>
                      <a:r>
                        <a:rPr lang="en-US" sz="1000" dirty="0">
                          <a:solidFill>
                            <a:schemeClr val="tx1"/>
                          </a:solidFill>
                          <a:latin typeface="Arial" panose="020B0604020202020204" pitchFamily="34" charset="0"/>
                          <a:cs typeface="Arial" panose="020B0604020202020204" pitchFamily="34" charset="0"/>
                        </a:rPr>
                        <a:t> Long-Range Plan; Interested in Compton Polarimetry, Barrel</a:t>
                      </a:r>
                      <a:r>
                        <a:rPr lang="en-US" sz="1000" dirty="0">
                          <a:solidFill>
                            <a:srgbClr val="FF000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Electromagnetic Calorimetry and Software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80669715"/>
                  </a:ext>
                </a:extLst>
              </a:tr>
              <a:tr h="27613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China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Forward EM Calorimeter – working on NSF-China proposal.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94486615"/>
                  </a:ext>
                </a:extLst>
              </a:tr>
              <a:tr h="26383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Czech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Working with funding agency; Interested in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(PbWO4 crystals and glass) and Silicon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49793005"/>
                  </a:ext>
                </a:extLst>
              </a:tr>
              <a:tr h="260743">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France/IRFU</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MPGD/racking, electronics. Provided in-kind contributions to SC magnet design and interested to continue labor oversight during magnet construction.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77812410"/>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France/IN2P3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International contribution to backward EM calorimetry (including</a:t>
                      </a:r>
                      <a:r>
                        <a:rPr lang="en-US" sz="1000" baseline="0" dirty="0">
                          <a:solidFill>
                            <a:schemeClr val="tx1"/>
                          </a:solidFill>
                          <a:latin typeface="Arial" panose="020B0604020202020204" pitchFamily="34" charset="0"/>
                          <a:cs typeface="Arial" panose="020B0604020202020204" pitchFamily="34" charset="0"/>
                        </a:rPr>
                        <a:t> in-kind design)</a:t>
                      </a:r>
                      <a:r>
                        <a:rPr lang="en-US" sz="1000" dirty="0">
                          <a:solidFill>
                            <a:schemeClr val="tx1"/>
                          </a:solidFill>
                          <a:latin typeface="Arial" panose="020B0604020202020204" pitchFamily="34" charset="0"/>
                          <a:cs typeface="Arial" panose="020B0604020202020204" pitchFamily="34" charset="0"/>
                        </a:rPr>
                        <a:t> and to readout electronics (two ASICs for AC-LGAD detectors and Calorimetry). IRFU &amp; IN2P3 discussing together for higher-level contributions.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4565651"/>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India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Consortium is working with Funding agency; Interested in detector</a:t>
                      </a:r>
                      <a:r>
                        <a:rPr lang="en-US" sz="1000" baseline="0" dirty="0">
                          <a:solidFill>
                            <a:schemeClr val="tx1"/>
                          </a:solidFill>
                          <a:latin typeface="Arial" panose="020B0604020202020204" pitchFamily="34" charset="0"/>
                          <a:cs typeface="Arial" panose="020B0604020202020204" pitchFamily="34" charset="0"/>
                        </a:rPr>
                        <a:t> s</a:t>
                      </a:r>
                      <a:r>
                        <a:rPr lang="en-US" sz="1000" dirty="0">
                          <a:solidFill>
                            <a:schemeClr val="tx1"/>
                          </a:solidFill>
                          <a:latin typeface="Arial" panose="020B0604020202020204" pitchFamily="34" charset="0"/>
                          <a:cs typeface="Arial" panose="020B0604020202020204" pitchFamily="34" charset="0"/>
                        </a:rPr>
                        <a:t>oftware (non-project scientific</a:t>
                      </a:r>
                      <a:r>
                        <a:rPr lang="en-US" sz="1000" baseline="0" dirty="0">
                          <a:solidFill>
                            <a:schemeClr val="tx1"/>
                          </a:solidFill>
                          <a:latin typeface="Arial" panose="020B0604020202020204" pitchFamily="34" charset="0"/>
                          <a:cs typeface="Arial" panose="020B0604020202020204" pitchFamily="34" charset="0"/>
                        </a:rPr>
                        <a:t> contribution),</a:t>
                      </a:r>
                      <a:r>
                        <a:rPr lang="en-US" sz="1000" dirty="0">
                          <a:solidFill>
                            <a:schemeClr val="tx1"/>
                          </a:solidFill>
                          <a:latin typeface="Arial" panose="020B0604020202020204" pitchFamily="34" charset="0"/>
                          <a:cs typeface="Arial" panose="020B0604020202020204" pitchFamily="34" charset="0"/>
                        </a:rPr>
                        <a:t> contributions to DAQ/slow controls. Investigating further hardware contributions (including possible links with Si groups and plants).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580117097"/>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Italy/INFN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of forward particle identification detector (</a:t>
                      </a:r>
                      <a:r>
                        <a:rPr lang="en-US" sz="1000" dirty="0" err="1">
                          <a:solidFill>
                            <a:schemeClr val="tx1"/>
                          </a:solidFill>
                          <a:latin typeface="Arial" panose="020B0604020202020204" pitchFamily="34" charset="0"/>
                          <a:cs typeface="Arial" panose="020B0604020202020204" pitchFamily="34" charset="0"/>
                        </a:rPr>
                        <a:t>dRICH</a:t>
                      </a:r>
                      <a:r>
                        <a:rPr lang="en-US" sz="1000" dirty="0">
                          <a:solidFill>
                            <a:schemeClr val="tx1"/>
                          </a:solidFill>
                          <a:latin typeface="Arial" panose="020B0604020202020204" pitchFamily="34" charset="0"/>
                          <a:cs typeface="Arial" panose="020B0604020202020204" pitchFamily="34" charset="0"/>
                        </a:rPr>
                        <a:t>), at (part of) the Si/MAPS tracker scope, and at photo-sensor contributions as well as contributions to the </a:t>
                      </a:r>
                      <a:r>
                        <a:rPr lang="en-US" sz="1000" dirty="0" err="1">
                          <a:solidFill>
                            <a:schemeClr val="tx1"/>
                          </a:solidFill>
                          <a:latin typeface="Symbol" pitchFamily="2" charset="2"/>
                          <a:cs typeface="Arial" panose="020B0604020202020204" pitchFamily="34" charset="0"/>
                        </a:rPr>
                        <a:t>m</a:t>
                      </a:r>
                      <a:r>
                        <a:rPr lang="en-US" sz="1000" dirty="0" err="1">
                          <a:solidFill>
                            <a:schemeClr val="tx1"/>
                          </a:solidFill>
                          <a:latin typeface="Arial" panose="020B0604020202020204" pitchFamily="34" charset="0"/>
                          <a:cs typeface="Arial" panose="020B0604020202020204" pitchFamily="34" charset="0"/>
                        </a:rPr>
                        <a:t>Rwell</a:t>
                      </a:r>
                      <a:r>
                        <a:rPr lang="en-US" sz="1000" dirty="0">
                          <a:solidFill>
                            <a:schemeClr val="tx1"/>
                          </a:solidFill>
                          <a:latin typeface="Arial" panose="020B0604020202020204" pitchFamily="34" charset="0"/>
                          <a:cs typeface="Arial" panose="020B0604020202020204" pitchFamily="34" charset="0"/>
                        </a:rPr>
                        <a:t>. tracker. Further investigating possible interest in EIC detector magnet scope.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75224923"/>
                  </a:ext>
                </a:extLst>
              </a:tr>
              <a:tr h="293335">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Israel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B0 Detectors (Si tracking and PbWO4)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96413477"/>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Japan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in a US-Japan agreement; Aims at full scope of Zero-Degree Calorimeter in collaboration with Taiwan/Korea. Pursuit of full scope of barrel AC-LGAD detector as EIC-Asia consortium. Contribution to DAQ/</a:t>
                      </a:r>
                      <a:r>
                        <a:rPr lang="en-US" sz="1000">
                          <a:solidFill>
                            <a:schemeClr val="tx1"/>
                          </a:solidFill>
                          <a:latin typeface="Arial" panose="020B0604020202020204" pitchFamily="34" charset="0"/>
                          <a:cs typeface="Arial" panose="020B0604020202020204" pitchFamily="34" charset="0"/>
                        </a:rPr>
                        <a:t>streaming.</a:t>
                      </a:r>
                      <a:endParaRPr lang="en-US" sz="1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67486306"/>
                  </a:ext>
                </a:extLst>
              </a:tr>
              <a:tr h="44129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Korea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for fiber-based barrel EM calorimeter,</a:t>
                      </a:r>
                      <a:r>
                        <a:rPr lang="en-US" sz="1000" baseline="0" dirty="0">
                          <a:solidFill>
                            <a:schemeClr val="tx1"/>
                          </a:solidFill>
                          <a:latin typeface="Arial" panose="020B0604020202020204" pitchFamily="34" charset="0"/>
                          <a:cs typeface="Arial" panose="020B0604020202020204" pitchFamily="34" charset="0"/>
                        </a:rPr>
                        <a:t> Also work packages for</a:t>
                      </a:r>
                      <a:r>
                        <a:rPr lang="en-US" sz="1000" dirty="0">
                          <a:solidFill>
                            <a:schemeClr val="tx1"/>
                          </a:solidFill>
                          <a:latin typeface="Arial" panose="020B0604020202020204" pitchFamily="34" charset="0"/>
                          <a:cs typeface="Arial" panose="020B0604020202020204" pitchFamily="34" charset="0"/>
                        </a:rPr>
                        <a:t> barrel AC-LGAD and Si-based hadronic calorimetry for ZDC.as part of EIC-Asia consortium (includes also </a:t>
                      </a:r>
                      <a:r>
                        <a:rPr lang="en-US" sz="1000" dirty="0" err="1">
                          <a:solidFill>
                            <a:schemeClr val="tx1"/>
                          </a:solidFill>
                          <a:latin typeface="Arial" panose="020B0604020202020204" pitchFamily="34" charset="0"/>
                          <a:cs typeface="Arial" panose="020B0604020202020204" pitchFamily="34" charset="0"/>
                        </a:rPr>
                        <a:t>Japan,Taiwan</a:t>
                      </a:r>
                      <a:r>
                        <a:rPr lang="en-US" sz="1000" dirty="0">
                          <a:solidFill>
                            <a:schemeClr val="tx1"/>
                          </a:solidFill>
                          <a:latin typeface="Arial" panose="020B0604020202020204" pitchFamily="34" charset="0"/>
                          <a:cs typeface="Arial" panose="020B0604020202020204" pitchFamily="34" charset="0"/>
                        </a:rPr>
                        <a:t>), Collaboration on Si tracking detector</a:t>
                      </a:r>
                      <a:r>
                        <a:rPr lang="en-US" sz="1000" baseline="0" dirty="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914002649"/>
                  </a:ext>
                </a:extLst>
              </a:tr>
              <a:tr h="260743">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Poland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Actively working with ministry/funding agency; Interested in detectors along the beam line (luminosity detector, Roman Pots)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408921962"/>
                  </a:ext>
                </a:extLst>
              </a:tr>
              <a:tr h="260743">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Taiwan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Pursuit of full scope of barrel AC-LGAD as part of EIC-Asia consortium. LYSO-based EM calorimeter for ZDC, Also optical readout/fiber. Possible later interest in PCBs. Computing.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97182557"/>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UK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STFC seed funding for UK detector R&amp;D (3M£). Interest in Si/MAPS tracker, polarimetry and detectors along the beams (Low-Q2/</a:t>
                      </a:r>
                      <a:r>
                        <a:rPr lang="en-US" sz="1000" dirty="0" err="1">
                          <a:solidFill>
                            <a:schemeClr val="tx1"/>
                          </a:solidFill>
                          <a:latin typeface="Arial" panose="020B0604020202020204" pitchFamily="34" charset="0"/>
                          <a:cs typeface="Arial" panose="020B0604020202020204" pitchFamily="34" charset="0"/>
                        </a:rPr>
                        <a:t>TimePix</a:t>
                      </a:r>
                      <a:r>
                        <a:rPr lang="en-US" sz="1000" dirty="0">
                          <a:solidFill>
                            <a:schemeClr val="tx1"/>
                          </a:solidFill>
                          <a:latin typeface="Arial" panose="020B0604020202020204" pitchFamily="34" charset="0"/>
                          <a:cs typeface="Arial" panose="020B0604020202020204" pitchFamily="34" charset="0"/>
                        </a:rPr>
                        <a:t>). Follow-up STFC/UKRI request for 5-7 years submitted early 2023 (includes accelerator part).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15060802"/>
                  </a:ext>
                </a:extLst>
              </a:tr>
            </a:tbl>
          </a:graphicData>
        </a:graphic>
      </p:graphicFrame>
      <p:sp>
        <p:nvSpPr>
          <p:cNvPr id="4" name="Slide Number Placeholder 3">
            <a:extLst>
              <a:ext uri="{FF2B5EF4-FFF2-40B4-BE49-F238E27FC236}">
                <a16:creationId xmlns:a16="http://schemas.microsoft.com/office/drawing/2014/main" id="{4D7E1B60-C2CE-B744-8F9C-1CA73F7B3684}"/>
              </a:ext>
            </a:extLst>
          </p:cNvPr>
          <p:cNvSpPr>
            <a:spLocks noGrp="1"/>
          </p:cNvSpPr>
          <p:nvPr>
            <p:ph type="sldNum" sz="quarter" idx="4"/>
          </p:nvPr>
        </p:nvSpPr>
        <p:spPr/>
        <p:txBody>
          <a:bodyPr/>
          <a:lstStyle/>
          <a:p>
            <a:fld id="{933A556B-7C63-244D-9B7C-B0EA8042B330}" type="slidenum">
              <a:rPr lang="en-US" smtClean="0"/>
              <a:pPr/>
              <a:t>16</a:t>
            </a:fld>
            <a:endParaRPr lang="en-US" dirty="0"/>
          </a:p>
        </p:txBody>
      </p:sp>
    </p:spTree>
    <p:extLst>
      <p:ext uri="{BB962C8B-B14F-4D97-AF65-F5344CB8AC3E}">
        <p14:creationId xmlns:p14="http://schemas.microsoft.com/office/powerpoint/2010/main" val="339062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7D56AB-2591-6943-98E4-1B4A5868B880}"/>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
        <p:nvSpPr>
          <p:cNvPr id="5" name="Title 4">
            <a:extLst>
              <a:ext uri="{FF2B5EF4-FFF2-40B4-BE49-F238E27FC236}">
                <a16:creationId xmlns:a16="http://schemas.microsoft.com/office/drawing/2014/main" id="{606E1E0B-DFDB-FE47-88C1-5C00EA406FE6}"/>
              </a:ext>
            </a:extLst>
          </p:cNvPr>
          <p:cNvSpPr>
            <a:spLocks noGrp="1"/>
          </p:cNvSpPr>
          <p:nvPr>
            <p:ph type="title"/>
          </p:nvPr>
        </p:nvSpPr>
        <p:spPr/>
        <p:txBody>
          <a:bodyPr/>
          <a:lstStyle/>
          <a:p>
            <a:r>
              <a:rPr lang="en-US" dirty="0"/>
              <a:t>EIC In-Kind CD-2 Expectations</a:t>
            </a:r>
          </a:p>
        </p:txBody>
      </p:sp>
      <p:sp>
        <p:nvSpPr>
          <p:cNvPr id="6" name="TextBox 5">
            <a:extLst>
              <a:ext uri="{FF2B5EF4-FFF2-40B4-BE49-F238E27FC236}">
                <a16:creationId xmlns:a16="http://schemas.microsoft.com/office/drawing/2014/main" id="{3086CB99-1E34-F443-8DF5-58C233CA2B13}"/>
              </a:ext>
            </a:extLst>
          </p:cNvPr>
          <p:cNvSpPr txBox="1"/>
          <p:nvPr/>
        </p:nvSpPr>
        <p:spPr>
          <a:xfrm>
            <a:off x="1851206" y="4707928"/>
            <a:ext cx="8510561" cy="1708160"/>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342900" indent="-342900" algn="l">
              <a:buFont typeface="Arial" panose="020B0604020202020204" pitchFamily="34" charset="0"/>
              <a:buChar char="•"/>
            </a:pPr>
            <a:r>
              <a:rPr lang="en-US" sz="2100" i="0" dirty="0">
                <a:solidFill>
                  <a:schemeClr val="tx2">
                    <a:lumMod val="50000"/>
                  </a:schemeClr>
                </a:solidFill>
              </a:rPr>
              <a:t>DOE agreements do not contain EIC Project IKC scope details.</a:t>
            </a:r>
          </a:p>
          <a:p>
            <a:pPr marL="342900" indent="-342900" algn="l">
              <a:buFont typeface="Arial" panose="020B0604020202020204" pitchFamily="34" charset="0"/>
              <a:buChar char="•"/>
            </a:pPr>
            <a:r>
              <a:rPr lang="en-US" sz="2100" i="0" dirty="0">
                <a:solidFill>
                  <a:schemeClr val="tx2">
                    <a:lumMod val="50000"/>
                  </a:schemeClr>
                </a:solidFill>
              </a:rPr>
              <a:t>Project Planning Documents (PPDs) contain IKC scope details.</a:t>
            </a:r>
          </a:p>
          <a:p>
            <a:pPr marL="342900" indent="-342900" algn="l">
              <a:buFont typeface="Arial" panose="020B0604020202020204" pitchFamily="34" charset="0"/>
              <a:buChar char="•"/>
            </a:pPr>
            <a:r>
              <a:rPr lang="en-US" sz="2100" i="0" dirty="0">
                <a:solidFill>
                  <a:schemeClr val="tx2">
                    <a:lumMod val="50000"/>
                  </a:schemeClr>
                </a:solidFill>
              </a:rPr>
              <a:t>PPDs are not required for all IKC.  EIC will have ~ 5-10.</a:t>
            </a:r>
          </a:p>
          <a:p>
            <a:pPr marL="342900" indent="-342900" algn="l">
              <a:buFont typeface="Arial" panose="020B0604020202020204" pitchFamily="34" charset="0"/>
              <a:buChar char="•"/>
            </a:pPr>
            <a:r>
              <a:rPr lang="en-US" sz="2100" i="0" dirty="0">
                <a:solidFill>
                  <a:schemeClr val="tx2">
                    <a:lumMod val="50000"/>
                  </a:schemeClr>
                </a:solidFill>
              </a:rPr>
              <a:t>Laboratory (BNL or JLab) iCRADA binding agreements are suggested for IKC items requiring a PPD.</a:t>
            </a:r>
          </a:p>
        </p:txBody>
      </p:sp>
      <p:grpSp>
        <p:nvGrpSpPr>
          <p:cNvPr id="7" name="Group 6">
            <a:extLst>
              <a:ext uri="{FF2B5EF4-FFF2-40B4-BE49-F238E27FC236}">
                <a16:creationId xmlns:a16="http://schemas.microsoft.com/office/drawing/2014/main" id="{3BD62A00-22A3-B24B-AA86-5AD8B59E88BC}"/>
              </a:ext>
            </a:extLst>
          </p:cNvPr>
          <p:cNvGrpSpPr/>
          <p:nvPr/>
        </p:nvGrpSpPr>
        <p:grpSpPr>
          <a:xfrm>
            <a:off x="1937375" y="875731"/>
            <a:ext cx="8330938" cy="3607818"/>
            <a:chOff x="1303391" y="875731"/>
            <a:chExt cx="8330938" cy="3607818"/>
          </a:xfrm>
        </p:grpSpPr>
        <p:cxnSp>
          <p:nvCxnSpPr>
            <p:cNvPr id="8" name="Straight Arrow Connector 7">
              <a:extLst>
                <a:ext uri="{FF2B5EF4-FFF2-40B4-BE49-F238E27FC236}">
                  <a16:creationId xmlns:a16="http://schemas.microsoft.com/office/drawing/2014/main" id="{460101E8-3DF7-AE4D-88D0-971BEA8EBF2C}"/>
                </a:ext>
              </a:extLst>
            </p:cNvPr>
            <p:cNvCxnSpPr/>
            <p:nvPr/>
          </p:nvCxnSpPr>
          <p:spPr>
            <a:xfrm>
              <a:off x="5440017" y="1931506"/>
              <a:ext cx="0" cy="397563"/>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D391AE4-58A7-2843-B68E-8494E9D15293}"/>
                </a:ext>
              </a:extLst>
            </p:cNvPr>
            <p:cNvCxnSpPr/>
            <p:nvPr/>
          </p:nvCxnSpPr>
          <p:spPr>
            <a:xfrm>
              <a:off x="4280452" y="1205951"/>
              <a:ext cx="0" cy="397563"/>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36260C5-A74E-434B-85BA-759424A41BED}"/>
                </a:ext>
              </a:extLst>
            </p:cNvPr>
            <p:cNvSpPr/>
            <p:nvPr/>
          </p:nvSpPr>
          <p:spPr>
            <a:xfrm>
              <a:off x="2133600" y="927654"/>
              <a:ext cx="4346713"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Government to Government</a:t>
              </a:r>
            </a:p>
            <a:p>
              <a:pPr algn="ctr"/>
              <a:r>
                <a:rPr lang="en-US" sz="1500" dirty="0"/>
                <a:t>Science &amp; Technology (S&amp;T) Agreement </a:t>
              </a:r>
            </a:p>
          </p:txBody>
        </p:sp>
        <p:sp>
          <p:nvSpPr>
            <p:cNvPr id="11" name="Rectangle 10">
              <a:extLst>
                <a:ext uri="{FF2B5EF4-FFF2-40B4-BE49-F238E27FC236}">
                  <a16:creationId xmlns:a16="http://schemas.microsoft.com/office/drawing/2014/main" id="{ADDCA126-112D-6042-A36C-2D8C85BA45E6}"/>
                </a:ext>
              </a:extLst>
            </p:cNvPr>
            <p:cNvSpPr/>
            <p:nvPr/>
          </p:nvSpPr>
          <p:spPr>
            <a:xfrm>
              <a:off x="2133600" y="1589774"/>
              <a:ext cx="4346713"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Agency to Agency</a:t>
              </a:r>
            </a:p>
            <a:p>
              <a:pPr algn="ctr"/>
              <a:r>
                <a:rPr lang="en-US" sz="1500" dirty="0"/>
                <a:t>Implementing Agreement </a:t>
              </a:r>
            </a:p>
          </p:txBody>
        </p:sp>
        <p:sp>
          <p:nvSpPr>
            <p:cNvPr id="12" name="Rectangle 11">
              <a:extLst>
                <a:ext uri="{FF2B5EF4-FFF2-40B4-BE49-F238E27FC236}">
                  <a16:creationId xmlns:a16="http://schemas.microsoft.com/office/drawing/2014/main" id="{FDE953C7-A673-9E48-87BC-36772F7D4577}"/>
                </a:ext>
              </a:extLst>
            </p:cNvPr>
            <p:cNvSpPr/>
            <p:nvPr/>
          </p:nvSpPr>
          <p:spPr>
            <a:xfrm>
              <a:off x="4518990" y="2322449"/>
              <a:ext cx="1961322"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Project Annex</a:t>
              </a:r>
            </a:p>
          </p:txBody>
        </p:sp>
        <p:sp>
          <p:nvSpPr>
            <p:cNvPr id="13" name="Rectangle 12">
              <a:extLst>
                <a:ext uri="{FF2B5EF4-FFF2-40B4-BE49-F238E27FC236}">
                  <a16:creationId xmlns:a16="http://schemas.microsoft.com/office/drawing/2014/main" id="{36AC00F1-FB34-9E48-B7BF-E5A3DC537F36}"/>
                </a:ext>
              </a:extLst>
            </p:cNvPr>
            <p:cNvSpPr/>
            <p:nvPr/>
          </p:nvSpPr>
          <p:spPr>
            <a:xfrm>
              <a:off x="2126974" y="2585839"/>
              <a:ext cx="1961322" cy="51683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Statement of Interest</a:t>
              </a:r>
            </a:p>
          </p:txBody>
        </p:sp>
        <p:sp>
          <p:nvSpPr>
            <p:cNvPr id="14" name="Rectangle 13">
              <a:extLst>
                <a:ext uri="{FF2B5EF4-FFF2-40B4-BE49-F238E27FC236}">
                  <a16:creationId xmlns:a16="http://schemas.microsoft.com/office/drawing/2014/main" id="{C166304D-0D98-E14D-B68D-9D43286A5A6F}"/>
                </a:ext>
              </a:extLst>
            </p:cNvPr>
            <p:cNvSpPr/>
            <p:nvPr/>
          </p:nvSpPr>
          <p:spPr>
            <a:xfrm>
              <a:off x="2133600" y="3622163"/>
              <a:ext cx="1961322"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iCRADA</a:t>
              </a:r>
            </a:p>
          </p:txBody>
        </p:sp>
        <p:sp>
          <p:nvSpPr>
            <p:cNvPr id="15" name="Rectangle 14">
              <a:extLst>
                <a:ext uri="{FF2B5EF4-FFF2-40B4-BE49-F238E27FC236}">
                  <a16:creationId xmlns:a16="http://schemas.microsoft.com/office/drawing/2014/main" id="{87DD543D-AEDE-5E4A-B793-5882D165B1C4}"/>
                </a:ext>
              </a:extLst>
            </p:cNvPr>
            <p:cNvSpPr/>
            <p:nvPr/>
          </p:nvSpPr>
          <p:spPr>
            <a:xfrm>
              <a:off x="4512364" y="3643947"/>
              <a:ext cx="1961322" cy="51683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Project Planning Documents (PPDs)</a:t>
              </a:r>
            </a:p>
          </p:txBody>
        </p:sp>
        <p:sp>
          <p:nvSpPr>
            <p:cNvPr id="16" name="Rectangle 15">
              <a:extLst>
                <a:ext uri="{FF2B5EF4-FFF2-40B4-BE49-F238E27FC236}">
                  <a16:creationId xmlns:a16="http://schemas.microsoft.com/office/drawing/2014/main" id="{57516532-489C-4044-B0A2-5D2F9D8C3CDE}"/>
                </a:ext>
              </a:extLst>
            </p:cNvPr>
            <p:cNvSpPr/>
            <p:nvPr/>
          </p:nvSpPr>
          <p:spPr>
            <a:xfrm rot="16200000">
              <a:off x="474301" y="1756746"/>
              <a:ext cx="2175020" cy="5168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DOE led/ signed </a:t>
              </a:r>
            </a:p>
          </p:txBody>
        </p:sp>
        <p:sp>
          <p:nvSpPr>
            <p:cNvPr id="17" name="Rectangle 16">
              <a:extLst>
                <a:ext uri="{FF2B5EF4-FFF2-40B4-BE49-F238E27FC236}">
                  <a16:creationId xmlns:a16="http://schemas.microsoft.com/office/drawing/2014/main" id="{27AD93FC-B2A6-A441-B640-47A6642553F6}"/>
                </a:ext>
              </a:extLst>
            </p:cNvPr>
            <p:cNvSpPr/>
            <p:nvPr/>
          </p:nvSpPr>
          <p:spPr>
            <a:xfrm rot="16200000">
              <a:off x="928519" y="3591842"/>
              <a:ext cx="1266579" cy="5168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US Lab led/ signed </a:t>
              </a:r>
            </a:p>
          </p:txBody>
        </p:sp>
        <p:cxnSp>
          <p:nvCxnSpPr>
            <p:cNvPr id="18" name="Straight Arrow Connector 17">
              <a:extLst>
                <a:ext uri="{FF2B5EF4-FFF2-40B4-BE49-F238E27FC236}">
                  <a16:creationId xmlns:a16="http://schemas.microsoft.com/office/drawing/2014/main" id="{4119BBF0-D720-184B-A437-98BF63D45A2E}"/>
                </a:ext>
              </a:extLst>
            </p:cNvPr>
            <p:cNvCxnSpPr>
              <a:cxnSpLocks/>
            </p:cNvCxnSpPr>
            <p:nvPr/>
          </p:nvCxnSpPr>
          <p:spPr>
            <a:xfrm>
              <a:off x="5440017" y="2852536"/>
              <a:ext cx="0" cy="782879"/>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7AB561-1EA6-6940-865F-7613FD877611}"/>
                </a:ext>
              </a:extLst>
            </p:cNvPr>
            <p:cNvCxnSpPr>
              <a:cxnSpLocks/>
            </p:cNvCxnSpPr>
            <p:nvPr/>
          </p:nvCxnSpPr>
          <p:spPr>
            <a:xfrm>
              <a:off x="3836504" y="3903267"/>
              <a:ext cx="682486" cy="0"/>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C43DFBC-A69A-9B40-A050-00321B7229D7}"/>
                </a:ext>
              </a:extLst>
            </p:cNvPr>
            <p:cNvSpPr/>
            <p:nvPr/>
          </p:nvSpPr>
          <p:spPr>
            <a:xfrm>
              <a:off x="7010400" y="934942"/>
              <a:ext cx="212035" cy="20474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Rectangle 20">
              <a:extLst>
                <a:ext uri="{FF2B5EF4-FFF2-40B4-BE49-F238E27FC236}">
                  <a16:creationId xmlns:a16="http://schemas.microsoft.com/office/drawing/2014/main" id="{2CCD6C7D-7475-304C-B516-6BFE7AE8ED3C}"/>
                </a:ext>
              </a:extLst>
            </p:cNvPr>
            <p:cNvSpPr/>
            <p:nvPr/>
          </p:nvSpPr>
          <p:spPr>
            <a:xfrm>
              <a:off x="7010399" y="1398391"/>
              <a:ext cx="212035" cy="204745"/>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2" name="TextBox 21">
              <a:extLst>
                <a:ext uri="{FF2B5EF4-FFF2-40B4-BE49-F238E27FC236}">
                  <a16:creationId xmlns:a16="http://schemas.microsoft.com/office/drawing/2014/main" id="{118E3AB0-9C01-C34F-9794-2EBF8A9BBA31}"/>
                </a:ext>
              </a:extLst>
            </p:cNvPr>
            <p:cNvSpPr txBox="1"/>
            <p:nvPr/>
          </p:nvSpPr>
          <p:spPr>
            <a:xfrm>
              <a:off x="7256257" y="875731"/>
              <a:ext cx="2378072" cy="323165"/>
            </a:xfrm>
            <a:prstGeom prst="rect">
              <a:avLst/>
            </a:prstGeom>
            <a:noFill/>
          </p:spPr>
          <p:txBody>
            <a:bodyPr wrap="square" rtlCol="0">
              <a:spAutoFit/>
            </a:bodyPr>
            <a:lstStyle/>
            <a:p>
              <a:r>
                <a:rPr lang="en-US" sz="1500" dirty="0"/>
                <a:t>binding (contractual)</a:t>
              </a:r>
            </a:p>
          </p:txBody>
        </p:sp>
        <p:sp>
          <p:nvSpPr>
            <p:cNvPr id="23" name="TextBox 22">
              <a:extLst>
                <a:ext uri="{FF2B5EF4-FFF2-40B4-BE49-F238E27FC236}">
                  <a16:creationId xmlns:a16="http://schemas.microsoft.com/office/drawing/2014/main" id="{EC076242-A72E-1943-A588-8C0F610A4349}"/>
                </a:ext>
              </a:extLst>
            </p:cNvPr>
            <p:cNvSpPr txBox="1"/>
            <p:nvPr/>
          </p:nvSpPr>
          <p:spPr>
            <a:xfrm>
              <a:off x="7256257" y="1367574"/>
              <a:ext cx="2378072" cy="323165"/>
            </a:xfrm>
            <a:prstGeom prst="rect">
              <a:avLst/>
            </a:prstGeom>
            <a:noFill/>
          </p:spPr>
          <p:txBody>
            <a:bodyPr wrap="square" rtlCol="0">
              <a:spAutoFit/>
            </a:bodyPr>
            <a:lstStyle/>
            <a:p>
              <a:r>
                <a:rPr lang="en-US" sz="1500" dirty="0"/>
                <a:t>not-binding</a:t>
              </a:r>
            </a:p>
          </p:txBody>
        </p:sp>
      </p:grpSp>
    </p:spTree>
    <p:extLst>
      <p:ext uri="{BB962C8B-B14F-4D97-AF65-F5344CB8AC3E}">
        <p14:creationId xmlns:p14="http://schemas.microsoft.com/office/powerpoint/2010/main" val="1929422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1C1B43-1B66-9440-8BBF-A659838E5ABD}"/>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
        <p:nvSpPr>
          <p:cNvPr id="3" name="Title 2">
            <a:extLst>
              <a:ext uri="{FF2B5EF4-FFF2-40B4-BE49-F238E27FC236}">
                <a16:creationId xmlns:a16="http://schemas.microsoft.com/office/drawing/2014/main" id="{23DC2EDB-9E48-2B4A-BF29-E7AC882396B6}"/>
              </a:ext>
            </a:extLst>
          </p:cNvPr>
          <p:cNvSpPr>
            <a:spLocks noGrp="1"/>
          </p:cNvSpPr>
          <p:nvPr>
            <p:ph type="title"/>
          </p:nvPr>
        </p:nvSpPr>
        <p:spPr/>
        <p:txBody>
          <a:bodyPr/>
          <a:lstStyle/>
          <a:p>
            <a:r>
              <a:rPr lang="en-US" dirty="0"/>
              <a:t>Why </a:t>
            </a:r>
            <a:r>
              <a:rPr lang="en-US" dirty="0" err="1"/>
              <a:t>iCRADA</a:t>
            </a:r>
            <a:r>
              <a:rPr lang="en-US" dirty="0"/>
              <a:t>?</a:t>
            </a:r>
          </a:p>
        </p:txBody>
      </p:sp>
      <p:sp>
        <p:nvSpPr>
          <p:cNvPr id="4" name="Text Placeholder 2">
            <a:extLst>
              <a:ext uri="{FF2B5EF4-FFF2-40B4-BE49-F238E27FC236}">
                <a16:creationId xmlns:a16="http://schemas.microsoft.com/office/drawing/2014/main" id="{F952D547-233D-DE4D-B974-B807F5A1534D}"/>
              </a:ext>
            </a:extLst>
          </p:cNvPr>
          <p:cNvSpPr txBox="1">
            <a:spLocks/>
          </p:cNvSpPr>
          <p:nvPr/>
        </p:nvSpPr>
        <p:spPr>
          <a:xfrm>
            <a:off x="571500" y="698626"/>
            <a:ext cx="8670936" cy="825178"/>
          </a:xfrm>
          <a:prstGeom prst="rect">
            <a:avLst/>
          </a:prstGeom>
        </p:spPr>
        <p:txBody>
          <a:bodyPr>
            <a:normAutofit/>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Wingdings" pitchFamily="2" charset="2"/>
              <a:buNone/>
            </a:pPr>
            <a:r>
              <a:rPr lang="en-US" sz="1900" i="1"/>
              <a:t>iCRADA = international Cooperative Research And Development Agreement.</a:t>
            </a:r>
            <a:endParaRPr lang="en-US" sz="1900" i="1" dirty="0"/>
          </a:p>
        </p:txBody>
      </p:sp>
      <p:pic>
        <p:nvPicPr>
          <p:cNvPr id="5" name="Picture 4">
            <a:extLst>
              <a:ext uri="{FF2B5EF4-FFF2-40B4-BE49-F238E27FC236}">
                <a16:creationId xmlns:a16="http://schemas.microsoft.com/office/drawing/2014/main" id="{17DB4906-8B21-314B-BC52-DE195B3F6493}"/>
              </a:ext>
            </a:extLst>
          </p:cNvPr>
          <p:cNvPicPr>
            <a:picLocks noChangeAspect="1"/>
          </p:cNvPicPr>
          <p:nvPr/>
        </p:nvPicPr>
        <p:blipFill>
          <a:blip r:embed="rId2"/>
          <a:stretch>
            <a:fillRect/>
          </a:stretch>
        </p:blipFill>
        <p:spPr>
          <a:xfrm>
            <a:off x="1711816" y="1087734"/>
            <a:ext cx="3169128" cy="4080092"/>
          </a:xfrm>
          <a:prstGeom prst="rect">
            <a:avLst/>
          </a:prstGeom>
          <a:ln>
            <a:solidFill>
              <a:schemeClr val="tx1"/>
            </a:solidFill>
          </a:ln>
        </p:spPr>
      </p:pic>
      <p:sp>
        <p:nvSpPr>
          <p:cNvPr id="6" name="Text Placeholder 2">
            <a:extLst>
              <a:ext uri="{FF2B5EF4-FFF2-40B4-BE49-F238E27FC236}">
                <a16:creationId xmlns:a16="http://schemas.microsoft.com/office/drawing/2014/main" id="{0A78599A-5D1D-B346-AE36-03789A5647E7}"/>
              </a:ext>
            </a:extLst>
          </p:cNvPr>
          <p:cNvSpPr txBox="1">
            <a:spLocks/>
          </p:cNvSpPr>
          <p:nvPr/>
        </p:nvSpPr>
        <p:spPr>
          <a:xfrm>
            <a:off x="1453752" y="5255109"/>
            <a:ext cx="3465800" cy="82517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400050" indent="-169863"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630238" indent="-173038"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857250" indent="-1698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087438" indent="-173038"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800" i="1" dirty="0">
                <a:solidFill>
                  <a:srgbClr val="00B050"/>
                </a:solidFill>
              </a:rPr>
              <a:t>Template posted on the RRB indico page</a:t>
            </a:r>
          </a:p>
        </p:txBody>
      </p:sp>
      <p:sp>
        <p:nvSpPr>
          <p:cNvPr id="7" name="TextBox 6">
            <a:extLst>
              <a:ext uri="{FF2B5EF4-FFF2-40B4-BE49-F238E27FC236}">
                <a16:creationId xmlns:a16="http://schemas.microsoft.com/office/drawing/2014/main" id="{B0856B01-2712-984B-BF99-194B95809C8A}"/>
              </a:ext>
            </a:extLst>
          </p:cNvPr>
          <p:cNvSpPr txBox="1"/>
          <p:nvPr/>
        </p:nvSpPr>
        <p:spPr>
          <a:xfrm>
            <a:off x="6096000" y="1028342"/>
            <a:ext cx="5524500" cy="5324535"/>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i="0" dirty="0">
                <a:solidFill>
                  <a:schemeClr val="tx2">
                    <a:lumMod val="50000"/>
                  </a:schemeClr>
                </a:solidFill>
              </a:rPr>
              <a:t>iCRADA is needed to carry out the cooperative activities set forth in the Annex.</a:t>
            </a:r>
          </a:p>
          <a:p>
            <a:pPr marL="342900" indent="-342900" algn="just">
              <a:buFont typeface="Arial" panose="020B0604020202020204" pitchFamily="34" charset="0"/>
              <a:buChar char="•"/>
            </a:pPr>
            <a:r>
              <a:rPr lang="en-US" sz="2000" i="0" dirty="0">
                <a:solidFill>
                  <a:schemeClr val="tx2">
                    <a:lumMod val="50000"/>
                  </a:schemeClr>
                </a:solidFill>
              </a:rPr>
              <a:t>iCRADA </a:t>
            </a:r>
            <a:r>
              <a:rPr lang="en-US" sz="2000" i="0" u="sng" dirty="0">
                <a:solidFill>
                  <a:schemeClr val="tx2">
                    <a:lumMod val="50000"/>
                  </a:schemeClr>
                </a:solidFill>
              </a:rPr>
              <a:t>first 8 pages can not be modified by the Parties i.e. the first 8 pages are not negotiable</a:t>
            </a:r>
            <a:r>
              <a:rPr lang="en-US" sz="2000" i="0" dirty="0">
                <a:solidFill>
                  <a:schemeClr val="tx2">
                    <a:lumMod val="50000"/>
                  </a:schemeClr>
                </a:solidFill>
              </a:rPr>
              <a:t> (Please note that the first 8 pages might look familiar too many of you.)</a:t>
            </a:r>
          </a:p>
          <a:p>
            <a:pPr marL="342900" indent="-342900" algn="just">
              <a:buFont typeface="Arial" panose="020B0604020202020204" pitchFamily="34" charset="0"/>
              <a:buChar char="•"/>
            </a:pPr>
            <a:r>
              <a:rPr lang="en-US" sz="2000" i="0" dirty="0">
                <a:solidFill>
                  <a:schemeClr val="tx2">
                    <a:lumMod val="50000"/>
                  </a:schemeClr>
                </a:solidFill>
              </a:rPr>
              <a:t>iCRADA Annex need to be develop with each EIC Partner with a preference to maintain separate the Detector and Accelerator scope.</a:t>
            </a:r>
          </a:p>
          <a:p>
            <a:pPr marL="342900" indent="-342900" algn="just">
              <a:buFont typeface="Arial" panose="020B0604020202020204" pitchFamily="34" charset="0"/>
              <a:buChar char="•"/>
            </a:pPr>
            <a:r>
              <a:rPr lang="en-US" sz="2000" i="0" dirty="0">
                <a:solidFill>
                  <a:schemeClr val="tx2">
                    <a:lumMod val="50000"/>
                  </a:schemeClr>
                </a:solidFill>
              </a:rPr>
              <a:t>iCRADA Annex contains a high level description of the EIC specific IKC scope from a EIC Partner.</a:t>
            </a:r>
          </a:p>
          <a:p>
            <a:pPr marL="342900" indent="-342900" algn="just">
              <a:buFont typeface="Arial" panose="020B0604020202020204" pitchFamily="34" charset="0"/>
              <a:buChar char="•"/>
            </a:pPr>
            <a:r>
              <a:rPr lang="en-US" sz="2000" i="0" dirty="0">
                <a:solidFill>
                  <a:schemeClr val="tx2">
                    <a:lumMod val="50000"/>
                  </a:schemeClr>
                </a:solidFill>
              </a:rPr>
              <a:t>iCRADA Annex contains an estimation of the IKC work “up to/do not exceed” US $ calculated as the IKC work will be performed by DOE $. </a:t>
            </a:r>
          </a:p>
        </p:txBody>
      </p:sp>
    </p:spTree>
    <p:extLst>
      <p:ext uri="{BB962C8B-B14F-4D97-AF65-F5344CB8AC3E}">
        <p14:creationId xmlns:p14="http://schemas.microsoft.com/office/powerpoint/2010/main" val="3813211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2AD0C0-4DFE-254B-963B-5128899C4BF4}"/>
              </a:ext>
            </a:extLst>
          </p:cNvPr>
          <p:cNvSpPr>
            <a:spLocks noGrp="1"/>
          </p:cNvSpPr>
          <p:nvPr>
            <p:ph type="sldNum" sz="quarter" idx="4"/>
          </p:nvPr>
        </p:nvSpPr>
        <p:spPr/>
        <p:txBody>
          <a:bodyPr/>
          <a:lstStyle/>
          <a:p>
            <a:fld id="{933A556B-7C63-244D-9B7C-B0EA8042B330}" type="slidenum">
              <a:rPr lang="en-US" smtClean="0"/>
              <a:pPr/>
              <a:t>19</a:t>
            </a:fld>
            <a:endParaRPr lang="en-US" dirty="0"/>
          </a:p>
        </p:txBody>
      </p:sp>
      <p:sp>
        <p:nvSpPr>
          <p:cNvPr id="3" name="Title 2">
            <a:extLst>
              <a:ext uri="{FF2B5EF4-FFF2-40B4-BE49-F238E27FC236}">
                <a16:creationId xmlns:a16="http://schemas.microsoft.com/office/drawing/2014/main" id="{9F672D43-AB5B-AD4B-B442-DF91A77C492D}"/>
              </a:ext>
            </a:extLst>
          </p:cNvPr>
          <p:cNvSpPr>
            <a:spLocks noGrp="1"/>
          </p:cNvSpPr>
          <p:nvPr>
            <p:ph type="title"/>
          </p:nvPr>
        </p:nvSpPr>
        <p:spPr/>
        <p:txBody>
          <a:bodyPr/>
          <a:lstStyle/>
          <a:p>
            <a:r>
              <a:rPr lang="en-US" dirty="0"/>
              <a:t>Why are PPDs needed</a:t>
            </a:r>
          </a:p>
        </p:txBody>
      </p:sp>
      <p:sp>
        <p:nvSpPr>
          <p:cNvPr id="4" name="Text Placeholder 6">
            <a:extLst>
              <a:ext uri="{FF2B5EF4-FFF2-40B4-BE49-F238E27FC236}">
                <a16:creationId xmlns:a16="http://schemas.microsoft.com/office/drawing/2014/main" id="{3D981F0A-0326-A140-B7E5-2344EACBA08E}"/>
              </a:ext>
            </a:extLst>
          </p:cNvPr>
          <p:cNvSpPr txBox="1">
            <a:spLocks/>
          </p:cNvSpPr>
          <p:nvPr/>
        </p:nvSpPr>
        <p:spPr>
          <a:xfrm>
            <a:off x="572146" y="749884"/>
            <a:ext cx="8509915" cy="5358231"/>
          </a:xfrm>
          <a:prstGeom prst="rect">
            <a:avLst/>
          </a:prstGeom>
        </p:spPr>
        <p:txBody>
          <a:bodyPr>
            <a:normAutofit/>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itchFamily="2" charset="2"/>
              <a:buNone/>
            </a:pPr>
            <a:r>
              <a:rPr lang="en-US" sz="2200"/>
              <a:t>The EIC Project requests PPDs for the following cases:</a:t>
            </a:r>
          </a:p>
          <a:p>
            <a:r>
              <a:rPr lang="en-US" sz="2200"/>
              <a:t>Technical complex items;</a:t>
            </a:r>
          </a:p>
          <a:p>
            <a:r>
              <a:rPr lang="en-US" sz="2200"/>
              <a:t>Critical technical items;</a:t>
            </a:r>
          </a:p>
          <a:p>
            <a:r>
              <a:rPr lang="en-US" sz="2200"/>
              <a:t>High-risk items;</a:t>
            </a:r>
          </a:p>
          <a:p>
            <a:r>
              <a:rPr lang="en-US" sz="2200"/>
              <a:t>High-cost items;</a:t>
            </a:r>
          </a:p>
          <a:p>
            <a:pPr marL="0" indent="0">
              <a:buFont typeface="Wingdings" pitchFamily="2" charset="2"/>
              <a:buNone/>
            </a:pPr>
            <a:r>
              <a:rPr lang="en-US" sz="2200"/>
              <a:t> </a:t>
            </a:r>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a:p>
          <a:p>
            <a:pPr marL="0" indent="0">
              <a:buFont typeface="Wingdings" pitchFamily="2" charset="2"/>
              <a:buNone/>
            </a:pPr>
            <a:endParaRPr lang="en-US" sz="2200" dirty="0"/>
          </a:p>
        </p:txBody>
      </p:sp>
      <p:pic>
        <p:nvPicPr>
          <p:cNvPr id="5" name="Picture 4">
            <a:extLst>
              <a:ext uri="{FF2B5EF4-FFF2-40B4-BE49-F238E27FC236}">
                <a16:creationId xmlns:a16="http://schemas.microsoft.com/office/drawing/2014/main" id="{1BD592D8-9C2E-5944-B156-2B50B22BBC09}"/>
              </a:ext>
            </a:extLst>
          </p:cNvPr>
          <p:cNvPicPr>
            <a:picLocks noChangeAspect="1"/>
          </p:cNvPicPr>
          <p:nvPr/>
        </p:nvPicPr>
        <p:blipFill>
          <a:blip r:embed="rId2"/>
          <a:stretch>
            <a:fillRect/>
          </a:stretch>
        </p:blipFill>
        <p:spPr>
          <a:xfrm rot="1428501">
            <a:off x="8399867" y="1231980"/>
            <a:ext cx="2376095" cy="3063315"/>
          </a:xfrm>
          <a:prstGeom prst="rect">
            <a:avLst/>
          </a:prstGeom>
          <a:ln>
            <a:solidFill>
              <a:schemeClr val="tx1"/>
            </a:solidFill>
          </a:ln>
        </p:spPr>
      </p:pic>
      <p:sp>
        <p:nvSpPr>
          <p:cNvPr id="6" name="TextBox 5">
            <a:extLst>
              <a:ext uri="{FF2B5EF4-FFF2-40B4-BE49-F238E27FC236}">
                <a16:creationId xmlns:a16="http://schemas.microsoft.com/office/drawing/2014/main" id="{81995C65-BA4C-5E43-AAEA-3CE66BE60749}"/>
              </a:ext>
            </a:extLst>
          </p:cNvPr>
          <p:cNvSpPr txBox="1"/>
          <p:nvPr/>
        </p:nvSpPr>
        <p:spPr>
          <a:xfrm>
            <a:off x="1863852" y="5364212"/>
            <a:ext cx="8510561" cy="738664"/>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2100" i="0" dirty="0">
                <a:solidFill>
                  <a:schemeClr val="tx2">
                    <a:lumMod val="50000"/>
                  </a:schemeClr>
                </a:solidFill>
              </a:rPr>
              <a:t>PPDs are needed to align step by step the IKC scope/expectation to the project requirements. </a:t>
            </a:r>
          </a:p>
        </p:txBody>
      </p:sp>
      <p:pic>
        <p:nvPicPr>
          <p:cNvPr id="7" name="Picture 6">
            <a:extLst>
              <a:ext uri="{FF2B5EF4-FFF2-40B4-BE49-F238E27FC236}">
                <a16:creationId xmlns:a16="http://schemas.microsoft.com/office/drawing/2014/main" id="{3E9E8020-B248-F440-946A-31AE02790C12}"/>
              </a:ext>
            </a:extLst>
          </p:cNvPr>
          <p:cNvPicPr>
            <a:picLocks noChangeAspect="1"/>
          </p:cNvPicPr>
          <p:nvPr/>
        </p:nvPicPr>
        <p:blipFill>
          <a:blip r:embed="rId3"/>
          <a:stretch>
            <a:fillRect/>
          </a:stretch>
        </p:blipFill>
        <p:spPr>
          <a:xfrm rot="20358270">
            <a:off x="6709020" y="1361478"/>
            <a:ext cx="2412382" cy="3117890"/>
          </a:xfrm>
          <a:prstGeom prst="rect">
            <a:avLst/>
          </a:prstGeom>
          <a:ln>
            <a:solidFill>
              <a:schemeClr val="tx1"/>
            </a:solidFill>
          </a:ln>
        </p:spPr>
      </p:pic>
      <p:sp>
        <p:nvSpPr>
          <p:cNvPr id="8" name="Text Placeholder 2">
            <a:extLst>
              <a:ext uri="{FF2B5EF4-FFF2-40B4-BE49-F238E27FC236}">
                <a16:creationId xmlns:a16="http://schemas.microsoft.com/office/drawing/2014/main" id="{85571803-3FCF-B145-A28F-19800EF2EC3F}"/>
              </a:ext>
            </a:extLst>
          </p:cNvPr>
          <p:cNvSpPr txBox="1">
            <a:spLocks/>
          </p:cNvSpPr>
          <p:nvPr/>
        </p:nvSpPr>
        <p:spPr>
          <a:xfrm>
            <a:off x="3753584" y="3429000"/>
            <a:ext cx="3465800" cy="825178"/>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400050" indent="-169863"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630238" indent="-173038"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857250" indent="-1698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087438" indent="-173038"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US" sz="2800" i="1" dirty="0">
                <a:solidFill>
                  <a:srgbClr val="00B050"/>
                </a:solidFill>
              </a:rPr>
              <a:t>Templates posted on the RRB indico page</a:t>
            </a:r>
          </a:p>
        </p:txBody>
      </p:sp>
    </p:spTree>
    <p:extLst>
      <p:ext uri="{BB962C8B-B14F-4D97-AF65-F5344CB8AC3E}">
        <p14:creationId xmlns:p14="http://schemas.microsoft.com/office/powerpoint/2010/main" val="67216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593DB3-A124-BD47-B862-95C8E1C78BF8}"/>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3" name="Title 2">
            <a:extLst>
              <a:ext uri="{FF2B5EF4-FFF2-40B4-BE49-F238E27FC236}">
                <a16:creationId xmlns:a16="http://schemas.microsoft.com/office/drawing/2014/main" id="{A5C8C818-C787-8446-8636-05F9C44C91C7}"/>
              </a:ext>
            </a:extLst>
          </p:cNvPr>
          <p:cNvSpPr>
            <a:spLocks noGrp="1"/>
          </p:cNvSpPr>
          <p:nvPr>
            <p:ph type="title"/>
          </p:nvPr>
        </p:nvSpPr>
        <p:spPr/>
        <p:txBody>
          <a:bodyPr/>
          <a:lstStyle/>
          <a:p>
            <a:r>
              <a:rPr lang="en-US" dirty="0"/>
              <a:t>Experimental Equipment Scope</a:t>
            </a:r>
          </a:p>
        </p:txBody>
      </p:sp>
      <p:sp>
        <p:nvSpPr>
          <p:cNvPr id="4" name="TextBox 3">
            <a:extLst>
              <a:ext uri="{FF2B5EF4-FFF2-40B4-BE49-F238E27FC236}">
                <a16:creationId xmlns:a16="http://schemas.microsoft.com/office/drawing/2014/main" id="{5AF75FD0-44C7-524C-9D94-A86976F620F5}"/>
              </a:ext>
            </a:extLst>
          </p:cNvPr>
          <p:cNvSpPr txBox="1"/>
          <p:nvPr/>
        </p:nvSpPr>
        <p:spPr>
          <a:xfrm>
            <a:off x="6281093" y="579121"/>
            <a:ext cx="5762224" cy="2369880"/>
          </a:xfrm>
          <a:prstGeom prst="rect">
            <a:avLst/>
          </a:prstGeom>
          <a:noFill/>
        </p:spPr>
        <p:txBody>
          <a:bodyPr wrap="square" rtlCol="0">
            <a:spAutoFit/>
          </a:bodyPr>
          <a:lstStyle/>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Science program required momentum resolution </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requires a large bore </a:t>
            </a:r>
            <a:r>
              <a:rPr lang="en-US" sz="1200" dirty="0">
                <a:latin typeface="Arial" panose="020B0604020202020204" pitchFamily="34" charset="0"/>
                <a:cs typeface="Arial" panose="020B0604020202020204" pitchFamily="34" charset="0"/>
              </a:rPr>
              <a:t>2T magnet </a:t>
            </a:r>
          </a:p>
          <a:p>
            <a:pPr>
              <a:buClr>
                <a:srgbClr val="0096FF"/>
              </a:buClr>
            </a:pPr>
            <a:r>
              <a:rPr lang="en-US" sz="1100" dirty="0">
                <a:latin typeface="Arial" panose="020B0604020202020204" pitchFamily="34" charset="0"/>
                <a:cs typeface="Arial" panose="020B0604020202020204" pitchFamily="34" charset="0"/>
              </a:rPr>
              <a:t>            (1.7 T magnet operation point, stretch goal 2T) </a:t>
            </a:r>
          </a:p>
          <a:p>
            <a:pPr>
              <a:buClr>
                <a:srgbClr val="0096FF"/>
              </a:buClr>
            </a:pPr>
            <a:r>
              <a:rPr lang="en-US" sz="1100" dirty="0">
                <a:latin typeface="Arial" panose="020B0604020202020204" pitchFamily="34" charset="0"/>
                <a:cs typeface="Arial" panose="020B0604020202020204" pitchFamily="34" charset="0"/>
              </a:rPr>
              <a:t>            that has same geometry as the BaBAR magnet.</a:t>
            </a:r>
            <a:endParaRPr lang="en-US" sz="700" dirty="0">
              <a:latin typeface="Arial" panose="020B0604020202020204" pitchFamily="34" charset="0"/>
              <a:cs typeface="Arial" panose="020B0604020202020204" pitchFamily="34" charset="0"/>
            </a:endParaRPr>
          </a:p>
          <a:p>
            <a:pPr marL="285750" indent="-285750">
              <a:buClr>
                <a:srgbClr val="0096FF"/>
              </a:buClr>
              <a:buFont typeface="Wingdings" pitchFamily="2" charset="2"/>
              <a:buChar char="§"/>
              <a:tabLst>
                <a:tab pos="6454775" algn="r"/>
              </a:tabLst>
              <a:defRPr/>
            </a:pPr>
            <a:r>
              <a:rPr lang="en-US" sz="1400" dirty="0">
                <a:latin typeface="Arial" panose="020B0604020202020204" pitchFamily="34" charset="0"/>
                <a:cs typeface="Arial" panose="020B0604020202020204" pitchFamily="34" charset="0"/>
              </a:rPr>
              <a:t>Imaging science program </a:t>
            </a:r>
            <a:r>
              <a:rPr lang="en-US" sz="1400" dirty="0">
                <a:solidFill>
                  <a:srgbClr val="0432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400" dirty="0">
                <a:solidFill>
                  <a:prstClr val="black"/>
                </a:solidFill>
                <a:latin typeface="Arial" charset="0"/>
                <a:cs typeface="Arial" charset="0"/>
              </a:rPr>
              <a:t>Large Ion Species Range:  </a:t>
            </a:r>
          </a:p>
          <a:p>
            <a:pPr>
              <a:buClr>
                <a:srgbClr val="0096FF"/>
              </a:buClr>
              <a:tabLst>
                <a:tab pos="6454775" algn="r"/>
              </a:tabLst>
              <a:defRPr/>
            </a:pPr>
            <a:r>
              <a:rPr lang="en-US" sz="1400" dirty="0">
                <a:solidFill>
                  <a:prstClr val="black"/>
                </a:solidFill>
                <a:latin typeface="Arial" charset="0"/>
                <a:cs typeface="Arial" charset="0"/>
              </a:rPr>
              <a:t>      protons to Uranium</a:t>
            </a:r>
          </a:p>
          <a:p>
            <a:pPr>
              <a:buClr>
                <a:srgbClr val="0096FF"/>
              </a:buClr>
            </a:pPr>
            <a:r>
              <a:rPr lang="en-US" sz="1400" dirty="0">
                <a:solidFill>
                  <a:prstClr val="black"/>
                </a:solidFill>
                <a:latin typeface="Arial" charset="0"/>
                <a:cs typeface="Arial" charset="0"/>
              </a:rPr>
              <a:t>    </a:t>
            </a:r>
            <a:r>
              <a:rPr lang="en-US" sz="1400" dirty="0">
                <a:solidFill>
                  <a:srgbClr val="0096FF"/>
                </a:solidFill>
                <a:latin typeface="Arial" charset="0"/>
                <a:cs typeface="Arial" charset="0"/>
                <a:sym typeface="Wingdings" pitchFamily="2" charset="2"/>
              </a:rPr>
              <a:t></a:t>
            </a:r>
            <a:r>
              <a:rPr lang="en-US" sz="1400" dirty="0">
                <a:solidFill>
                  <a:prstClr val="black"/>
                </a:solidFill>
                <a:latin typeface="Arial" charset="0"/>
                <a:cs typeface="Arial" charset="0"/>
                <a:sym typeface="Wingdings" pitchFamily="2" charset="2"/>
              </a:rPr>
              <a:t> </a:t>
            </a:r>
            <a:r>
              <a:rPr lang="en-US" sz="1200" dirty="0">
                <a:latin typeface="Arial" panose="020B0604020202020204" pitchFamily="34" charset="0"/>
                <a:cs typeface="Arial" panose="020B0604020202020204" pitchFamily="34" charset="0"/>
                <a:sym typeface="Wingdings" pitchFamily="2" charset="2"/>
              </a:rPr>
              <a:t>requires specialized detectors integrated </a:t>
            </a:r>
            <a:r>
              <a:rPr lang="en-US" sz="1200" dirty="0">
                <a:latin typeface="Arial" panose="020B0604020202020204" pitchFamily="34" charset="0"/>
                <a:cs typeface="Arial" panose="020B0604020202020204" pitchFamily="34" charset="0"/>
              </a:rPr>
              <a:t>in the Interaction Region over 80 m </a:t>
            </a:r>
          </a:p>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Streaming readout electronics model</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highest scientific flexibility</a:t>
            </a:r>
          </a:p>
          <a:p>
            <a:pPr marL="171450" indent="-171450">
              <a:buClr>
                <a:srgbClr val="0096FF"/>
              </a:buClr>
              <a:buFont typeface="Wingdings" pitchFamily="2" charset="2"/>
              <a:buChar char="§"/>
            </a:pPr>
            <a:r>
              <a:rPr lang="en-US" sz="1400" dirty="0">
                <a:latin typeface="Arial" panose="020B0604020202020204" pitchFamily="34" charset="0"/>
                <a:cs typeface="Arial" panose="020B0604020202020204" pitchFamily="34" charset="0"/>
                <a:sym typeface="Wingdings" pitchFamily="2" charset="2"/>
              </a:rPr>
              <a:t>very compact Detector </a:t>
            </a:r>
            <a:r>
              <a:rPr lang="en-US" sz="1400" dirty="0">
                <a:solidFill>
                  <a:srgbClr val="0096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400" b="1" dirty="0">
                <a:latin typeface="Arial" panose="020B0604020202020204" pitchFamily="34" charset="0"/>
                <a:cs typeface="Arial" panose="020B0604020202020204" pitchFamily="34" charset="0"/>
                <a:sym typeface="Wingdings" pitchFamily="2" charset="2"/>
              </a:rPr>
              <a:t>Integration</a:t>
            </a:r>
            <a:r>
              <a:rPr lang="en-US" sz="1400" dirty="0">
                <a:latin typeface="Arial" panose="020B0604020202020204" pitchFamily="34" charset="0"/>
                <a:cs typeface="Arial" panose="020B0604020202020204" pitchFamily="34" charset="0"/>
                <a:sym typeface="Wingdings" pitchFamily="2" charset="2"/>
              </a:rPr>
              <a:t> is key</a:t>
            </a:r>
            <a:endParaRPr lang="en-US" sz="1400" dirty="0">
              <a:solidFill>
                <a:prstClr val="black"/>
              </a:solidFill>
              <a:latin typeface="Arial" charset="0"/>
              <a:cs typeface="Arial" charset="0"/>
            </a:endParaRPr>
          </a:p>
          <a:p>
            <a:pPr marL="171450" indent="-171450">
              <a:buClr>
                <a:srgbClr val="0096FF"/>
              </a:buClr>
              <a:buFont typeface="Wingdings" pitchFamily="2" charset="2"/>
              <a:buChar char="§"/>
            </a:pPr>
            <a:r>
              <a:rPr lang="en-US" sz="1400" dirty="0">
                <a:solidFill>
                  <a:prstClr val="black"/>
                </a:solidFill>
                <a:latin typeface="Arial" charset="0"/>
                <a:cs typeface="Arial" charset="0"/>
              </a:rPr>
              <a:t>Good Background Conditions</a:t>
            </a:r>
          </a:p>
        </p:txBody>
      </p:sp>
      <p:pic>
        <p:nvPicPr>
          <p:cNvPr id="6" name="Picture 5" descr="A picture containing text, device, meter, gauge&#10;&#10;Description automatically generated">
            <a:extLst>
              <a:ext uri="{FF2B5EF4-FFF2-40B4-BE49-F238E27FC236}">
                <a16:creationId xmlns:a16="http://schemas.microsoft.com/office/drawing/2014/main" id="{E40A5751-3207-4740-AF90-4E82626B32D9}"/>
              </a:ext>
            </a:extLst>
          </p:cNvPr>
          <p:cNvPicPr>
            <a:picLocks noChangeAspect="1"/>
          </p:cNvPicPr>
          <p:nvPr/>
        </p:nvPicPr>
        <p:blipFill>
          <a:blip r:embed="rId2"/>
          <a:stretch>
            <a:fillRect/>
          </a:stretch>
        </p:blipFill>
        <p:spPr>
          <a:xfrm>
            <a:off x="1446712" y="2799805"/>
            <a:ext cx="1977208" cy="109995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6DC3D80-496C-A14B-932B-F25AC0D89BB3}"/>
              </a:ext>
            </a:extLst>
          </p:cNvPr>
          <p:cNvPicPr>
            <a:picLocks noChangeAspect="1"/>
          </p:cNvPicPr>
          <p:nvPr/>
        </p:nvPicPr>
        <p:blipFill rotWithShape="1">
          <a:blip r:embed="rId3"/>
          <a:srcRect l="3779" t="12669" r="15590" b="3104"/>
          <a:stretch/>
        </p:blipFill>
        <p:spPr>
          <a:xfrm>
            <a:off x="1537552" y="4593348"/>
            <a:ext cx="9116897" cy="2234708"/>
          </a:xfrm>
          <a:prstGeom prst="rect">
            <a:avLst/>
          </a:prstGeom>
        </p:spPr>
      </p:pic>
      <p:pic>
        <p:nvPicPr>
          <p:cNvPr id="8" name="Picture 7" descr="A picture containing printer, stationary, writing implement&#10;&#10;Description automatically generated">
            <a:extLst>
              <a:ext uri="{FF2B5EF4-FFF2-40B4-BE49-F238E27FC236}">
                <a16:creationId xmlns:a16="http://schemas.microsoft.com/office/drawing/2014/main" id="{7FF57BF7-83A2-DC40-BF23-83E612EBA2C7}"/>
              </a:ext>
            </a:extLst>
          </p:cNvPr>
          <p:cNvPicPr>
            <a:picLocks noChangeAspect="1"/>
          </p:cNvPicPr>
          <p:nvPr/>
        </p:nvPicPr>
        <p:blipFill rotWithShape="1">
          <a:blip r:embed="rId4"/>
          <a:srcRect l="4489" t="5000" r="4960" b="2512"/>
          <a:stretch/>
        </p:blipFill>
        <p:spPr>
          <a:xfrm>
            <a:off x="6586381" y="5155057"/>
            <a:ext cx="797432" cy="461540"/>
          </a:xfrm>
          <a:prstGeom prst="rect">
            <a:avLst/>
          </a:prstGeom>
        </p:spPr>
      </p:pic>
      <p:sp>
        <p:nvSpPr>
          <p:cNvPr id="9" name="TextBox 8">
            <a:extLst>
              <a:ext uri="{FF2B5EF4-FFF2-40B4-BE49-F238E27FC236}">
                <a16:creationId xmlns:a16="http://schemas.microsoft.com/office/drawing/2014/main" id="{BD747B9F-ABEE-F143-9766-D3787F566AE0}"/>
              </a:ext>
            </a:extLst>
          </p:cNvPr>
          <p:cNvSpPr txBox="1"/>
          <p:nvPr/>
        </p:nvSpPr>
        <p:spPr>
          <a:xfrm>
            <a:off x="7650071" y="4589524"/>
            <a:ext cx="1180058" cy="215444"/>
          </a:xfrm>
          <a:prstGeom prst="rect">
            <a:avLst/>
          </a:prstGeom>
          <a:solidFill>
            <a:srgbClr val="0432FF"/>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hadronic calorimeters </a:t>
            </a:r>
          </a:p>
        </p:txBody>
      </p:sp>
      <p:sp>
        <p:nvSpPr>
          <p:cNvPr id="10" name="TextBox 9">
            <a:extLst>
              <a:ext uri="{FF2B5EF4-FFF2-40B4-BE49-F238E27FC236}">
                <a16:creationId xmlns:a16="http://schemas.microsoft.com/office/drawing/2014/main" id="{C3890AE5-6A22-C349-B54D-9D26499BFC97}"/>
              </a:ext>
            </a:extLst>
          </p:cNvPr>
          <p:cNvSpPr txBox="1"/>
          <p:nvPr/>
        </p:nvSpPr>
        <p:spPr>
          <a:xfrm>
            <a:off x="7650072" y="5075741"/>
            <a:ext cx="954367" cy="215444"/>
          </a:xfrm>
          <a:prstGeom prst="rect">
            <a:avLst/>
          </a:prstGeom>
          <a:solidFill>
            <a:srgbClr val="FF0000"/>
          </a:solidFill>
          <a:ln w="9525">
            <a:solidFill>
              <a:srgbClr val="0432FF">
                <a:alpha val="63000"/>
              </a:srgb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e/m calorimeters      </a:t>
            </a:r>
          </a:p>
        </p:txBody>
      </p:sp>
      <p:sp>
        <p:nvSpPr>
          <p:cNvPr id="11" name="TextBox 10">
            <a:extLst>
              <a:ext uri="{FF2B5EF4-FFF2-40B4-BE49-F238E27FC236}">
                <a16:creationId xmlns:a16="http://schemas.microsoft.com/office/drawing/2014/main" id="{C87BC6FE-50A9-D547-BB55-807B826EC030}"/>
              </a:ext>
            </a:extLst>
          </p:cNvPr>
          <p:cNvSpPr txBox="1"/>
          <p:nvPr/>
        </p:nvSpPr>
        <p:spPr>
          <a:xfrm>
            <a:off x="8838676" y="4589525"/>
            <a:ext cx="886781"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defRPr/>
            </a:pPr>
            <a:r>
              <a:rPr lang="en-US" sz="800" dirty="0" err="1">
                <a:solidFill>
                  <a:prstClr val="black"/>
                </a:solidFill>
                <a:latin typeface="Arial" panose="020B0604020202020204" pitchFamily="34" charset="0"/>
                <a:cs typeface="Arial" panose="020B0604020202020204" pitchFamily="34" charset="0"/>
              </a:rPr>
              <a:t>Time.of.Flight</a:t>
            </a:r>
            <a:r>
              <a:rPr lang="en-US" sz="800" dirty="0">
                <a:solidFill>
                  <a:prstClr val="black"/>
                </a:solidFill>
                <a:latin typeface="Arial" panose="020B0604020202020204" pitchFamily="34" charset="0"/>
                <a:cs typeface="Arial" panose="020B0604020202020204" pitchFamily="34" charset="0"/>
              </a:rPr>
              <a:t>, </a:t>
            </a:r>
          </a:p>
          <a:p>
            <a:pPr algn="ctr">
              <a:defRPr/>
            </a:pPr>
            <a:r>
              <a:rPr lang="en-US" sz="800" dirty="0">
                <a:solidFill>
                  <a:prstClr val="black"/>
                </a:solidFill>
                <a:latin typeface="Arial" panose="020B0604020202020204" pitchFamily="34" charset="0"/>
                <a:cs typeface="Arial" panose="020B0604020202020204" pitchFamily="34" charset="0"/>
              </a:rPr>
              <a:t>DIRC,  </a:t>
            </a:r>
          </a:p>
          <a:p>
            <a:pPr algn="ctr">
              <a:defRPr/>
            </a:pPr>
            <a:r>
              <a:rPr lang="en-US" sz="800" dirty="0">
                <a:solidFill>
                  <a:prstClr val="black"/>
                </a:solidFill>
                <a:latin typeface="Arial" panose="020B0604020202020204" pitchFamily="34" charset="0"/>
                <a:cs typeface="Arial" panose="020B0604020202020204" pitchFamily="34" charset="0"/>
              </a:rPr>
              <a:t>RICH detectors</a:t>
            </a:r>
          </a:p>
        </p:txBody>
      </p:sp>
      <p:sp>
        <p:nvSpPr>
          <p:cNvPr id="12" name="TextBox 11">
            <a:extLst>
              <a:ext uri="{FF2B5EF4-FFF2-40B4-BE49-F238E27FC236}">
                <a16:creationId xmlns:a16="http://schemas.microsoft.com/office/drawing/2014/main" id="{E2A5A5B8-A891-4F4C-A1AC-E61C93E8FC84}"/>
              </a:ext>
            </a:extLst>
          </p:cNvPr>
          <p:cNvSpPr txBox="1"/>
          <p:nvPr/>
        </p:nvSpPr>
        <p:spPr>
          <a:xfrm>
            <a:off x="9755273" y="4820356"/>
            <a:ext cx="819455" cy="215444"/>
          </a:xfrm>
          <a:prstGeom prst="rect">
            <a:avLst/>
          </a:prstGeom>
          <a:solidFill>
            <a:srgbClr val="F2FF5F"/>
          </a:solidFill>
          <a:ln w="9525">
            <a:solidFill>
              <a:schemeClr val="bg2">
                <a:lumMod val="10000"/>
                <a:alpha val="63000"/>
              </a:schemeClr>
            </a:solidFill>
          </a:ln>
        </p:spPr>
        <p:txBody>
          <a:bodyPr wrap="none" rtlCol="0">
            <a:spAutoFit/>
          </a:bodyPr>
          <a:lstStyle/>
          <a:p>
            <a:pPr algn="ctr">
              <a:defRPr/>
            </a:pPr>
            <a:r>
              <a:rPr lang="en-US" sz="800" dirty="0">
                <a:solidFill>
                  <a:srgbClr val="1E1C11"/>
                </a:solidFill>
                <a:latin typeface="Arial" panose="020B0604020202020204" pitchFamily="34" charset="0"/>
                <a:cs typeface="Arial" panose="020B0604020202020204" pitchFamily="34" charset="0"/>
              </a:rPr>
              <a:t>MAPS tracker</a:t>
            </a:r>
          </a:p>
        </p:txBody>
      </p:sp>
      <p:sp>
        <p:nvSpPr>
          <p:cNvPr id="13" name="TextBox 12">
            <a:extLst>
              <a:ext uri="{FF2B5EF4-FFF2-40B4-BE49-F238E27FC236}">
                <a16:creationId xmlns:a16="http://schemas.microsoft.com/office/drawing/2014/main" id="{F21B2C12-6862-5D48-9B8C-4927A0E8C92B}"/>
              </a:ext>
            </a:extLst>
          </p:cNvPr>
          <p:cNvSpPr txBox="1"/>
          <p:nvPr/>
        </p:nvSpPr>
        <p:spPr>
          <a:xfrm>
            <a:off x="9734003" y="4589930"/>
            <a:ext cx="886781" cy="215444"/>
          </a:xfrm>
          <a:prstGeom prst="rect">
            <a:avLst/>
          </a:prstGeom>
          <a:solidFill>
            <a:srgbClr val="FFFF00"/>
          </a:solidFill>
          <a:ln w="9525">
            <a:solidFill>
              <a:schemeClr val="bg2">
                <a:lumMod val="10000"/>
                <a:alpha val="63000"/>
              </a:schemeClr>
            </a:solidFill>
          </a:ln>
        </p:spPr>
        <p:txBody>
          <a:bodyPr wrap="none" rtlCol="0">
            <a:spAutoFit/>
          </a:bodyPr>
          <a:lstStyle/>
          <a:p>
            <a:pPr>
              <a:defRPr/>
            </a:pPr>
            <a:r>
              <a:rPr lang="en-US" sz="800" dirty="0">
                <a:solidFill>
                  <a:srgbClr val="1E1C11"/>
                </a:solidFill>
                <a:latin typeface="Arial" panose="020B0604020202020204" pitchFamily="34" charset="0"/>
                <a:cs typeface="Arial" panose="020B0604020202020204" pitchFamily="34" charset="0"/>
              </a:rPr>
              <a:t>MPGD trackers</a:t>
            </a:r>
          </a:p>
        </p:txBody>
      </p:sp>
      <p:sp>
        <p:nvSpPr>
          <p:cNvPr id="14" name="TextBox 13">
            <a:extLst>
              <a:ext uri="{FF2B5EF4-FFF2-40B4-BE49-F238E27FC236}">
                <a16:creationId xmlns:a16="http://schemas.microsoft.com/office/drawing/2014/main" id="{D5D3B58A-7F38-A848-B325-64B8DB36B004}"/>
              </a:ext>
            </a:extLst>
          </p:cNvPr>
          <p:cNvSpPr txBox="1"/>
          <p:nvPr/>
        </p:nvSpPr>
        <p:spPr>
          <a:xfrm>
            <a:off x="7650071" y="4833670"/>
            <a:ext cx="1040670" cy="215444"/>
          </a:xfrm>
          <a:prstGeom prst="rect">
            <a:avLst/>
          </a:prstGeom>
          <a:solidFill>
            <a:srgbClr val="FF40FF"/>
          </a:solidFill>
          <a:ln w="9525">
            <a:solidFill>
              <a:schemeClr val="bg2">
                <a:lumMod val="10000"/>
                <a:alpha val="63000"/>
              </a:schemeClr>
            </a:solidFill>
          </a:ln>
        </p:spPr>
        <p:txBody>
          <a:bodyPr wrap="none" rtlCol="0">
            <a:spAutoFit/>
          </a:bodyPr>
          <a:lstStyle/>
          <a:p>
            <a:pPr>
              <a:defRPr/>
            </a:pPr>
            <a:r>
              <a:rPr lang="en-US" sz="800" dirty="0">
                <a:solidFill>
                  <a:prstClr val="white"/>
                </a:solidFill>
                <a:latin typeface="Arial" panose="020B0604020202020204" pitchFamily="34" charset="0"/>
                <a:cs typeface="Arial" panose="020B0604020202020204" pitchFamily="34" charset="0"/>
              </a:rPr>
              <a:t>Solenoidal Magnet</a:t>
            </a:r>
          </a:p>
        </p:txBody>
      </p:sp>
      <p:sp>
        <p:nvSpPr>
          <p:cNvPr id="15" name="TextBox 14">
            <a:extLst>
              <a:ext uri="{FF2B5EF4-FFF2-40B4-BE49-F238E27FC236}">
                <a16:creationId xmlns:a16="http://schemas.microsoft.com/office/drawing/2014/main" id="{48F3674A-E6A0-B24B-A925-E6B1748B35C2}"/>
              </a:ext>
            </a:extLst>
          </p:cNvPr>
          <p:cNvSpPr txBox="1"/>
          <p:nvPr/>
        </p:nvSpPr>
        <p:spPr>
          <a:xfrm>
            <a:off x="8668893" y="6228968"/>
            <a:ext cx="1553630" cy="276999"/>
          </a:xfrm>
          <a:prstGeom prst="rect">
            <a:avLst/>
          </a:prstGeom>
          <a:noFill/>
          <a:ln>
            <a:solidFill>
              <a:srgbClr val="0000FF"/>
            </a:solidFill>
          </a:ln>
        </p:spPr>
        <p:txBody>
          <a:bodyPr wrap="none" rtlCol="0">
            <a:spAutoFit/>
          </a:bodyPr>
          <a:lstStyle/>
          <a:p>
            <a:pPr>
              <a:defRPr/>
            </a:pPr>
            <a:r>
              <a:rPr lang="en-US" sz="1200" b="1" dirty="0">
                <a:solidFill>
                  <a:prstClr val="black"/>
                </a:solidFill>
                <a:latin typeface="Arial" panose="020B0604020202020204"/>
              </a:rPr>
              <a:t>e: 5 GeV to 18 GeV</a:t>
            </a:r>
          </a:p>
        </p:txBody>
      </p:sp>
      <p:sp>
        <p:nvSpPr>
          <p:cNvPr id="16" name="TextBox 15">
            <a:extLst>
              <a:ext uri="{FF2B5EF4-FFF2-40B4-BE49-F238E27FC236}">
                <a16:creationId xmlns:a16="http://schemas.microsoft.com/office/drawing/2014/main" id="{A2924C94-0A9D-1B45-BDBE-C359C97FF890}"/>
              </a:ext>
            </a:extLst>
          </p:cNvPr>
          <p:cNvSpPr txBox="1"/>
          <p:nvPr/>
        </p:nvSpPr>
        <p:spPr>
          <a:xfrm>
            <a:off x="3183050" y="6235963"/>
            <a:ext cx="2060500" cy="276999"/>
          </a:xfrm>
          <a:prstGeom prst="rect">
            <a:avLst/>
          </a:prstGeom>
          <a:noFill/>
          <a:ln>
            <a:solidFill>
              <a:srgbClr val="0000FF"/>
            </a:solidFill>
          </a:ln>
        </p:spPr>
        <p:txBody>
          <a:bodyPr wrap="none" rtlCol="0">
            <a:spAutoFit/>
          </a:bodyPr>
          <a:lstStyle/>
          <a:p>
            <a:pPr>
              <a:defRPr/>
            </a:pPr>
            <a:r>
              <a:rPr lang="en-US" sz="1200" b="1" dirty="0">
                <a:solidFill>
                  <a:prstClr val="black"/>
                </a:solidFill>
                <a:latin typeface="Arial" panose="020B0604020202020204"/>
              </a:rPr>
              <a:t>p: 41 GeV, 100 to 275 GeV</a:t>
            </a:r>
          </a:p>
        </p:txBody>
      </p:sp>
      <p:grpSp>
        <p:nvGrpSpPr>
          <p:cNvPr id="17" name="Group 16">
            <a:extLst>
              <a:ext uri="{FF2B5EF4-FFF2-40B4-BE49-F238E27FC236}">
                <a16:creationId xmlns:a16="http://schemas.microsoft.com/office/drawing/2014/main" id="{B20C4BBE-3077-2845-9D12-A7BC94835925}"/>
              </a:ext>
            </a:extLst>
          </p:cNvPr>
          <p:cNvGrpSpPr/>
          <p:nvPr/>
        </p:nvGrpSpPr>
        <p:grpSpPr>
          <a:xfrm>
            <a:off x="5216601" y="6196327"/>
            <a:ext cx="3464265" cy="402447"/>
            <a:chOff x="2850767" y="5975807"/>
            <a:chExt cx="3464265" cy="402447"/>
          </a:xfrm>
        </p:grpSpPr>
        <p:cxnSp>
          <p:nvCxnSpPr>
            <p:cNvPr id="18" name="Straight Arrow Connector 17">
              <a:extLst>
                <a:ext uri="{FF2B5EF4-FFF2-40B4-BE49-F238E27FC236}">
                  <a16:creationId xmlns:a16="http://schemas.microsoft.com/office/drawing/2014/main" id="{FDAEF042-F62D-2744-9E9A-D244EBBD9A8B}"/>
                </a:ext>
              </a:extLst>
            </p:cNvPr>
            <p:cNvCxnSpPr/>
            <p:nvPr/>
          </p:nvCxnSpPr>
          <p:spPr>
            <a:xfrm>
              <a:off x="2926540" y="6022053"/>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5C96D2-FA69-BF40-BF2D-CE9B5020CACD}"/>
                </a:ext>
              </a:extLst>
            </p:cNvPr>
            <p:cNvCxnSpPr>
              <a:cxnSpLocks/>
            </p:cNvCxnSpPr>
            <p:nvPr/>
          </p:nvCxnSpPr>
          <p:spPr>
            <a:xfrm flipH="1">
              <a:off x="4915600" y="6021519"/>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B59F69A-D342-C348-893B-8C43B40D1F65}"/>
                </a:ext>
              </a:extLst>
            </p:cNvPr>
            <p:cNvSpPr txBox="1"/>
            <p:nvPr/>
          </p:nvSpPr>
          <p:spPr>
            <a:xfrm>
              <a:off x="2850767" y="5975807"/>
              <a:ext cx="1159356" cy="369332"/>
            </a:xfrm>
            <a:prstGeom prst="rect">
              <a:avLst/>
            </a:prstGeom>
            <a:noFill/>
          </p:spPr>
          <p:txBody>
            <a:bodyPr wrap="none" rtlCol="0">
              <a:spAutoFit/>
            </a:bodyPr>
            <a:lstStyle/>
            <a:p>
              <a:pPr>
                <a:defRPr/>
              </a:pPr>
              <a:r>
                <a:rPr lang="en-US" dirty="0">
                  <a:solidFill>
                    <a:prstClr val="black"/>
                  </a:solidFill>
                  <a:latin typeface="Arial" panose="020B0604020202020204"/>
                </a:rPr>
                <a:t>p/A beam</a:t>
              </a:r>
            </a:p>
          </p:txBody>
        </p:sp>
        <p:sp>
          <p:nvSpPr>
            <p:cNvPr id="21" name="TextBox 20">
              <a:extLst>
                <a:ext uri="{FF2B5EF4-FFF2-40B4-BE49-F238E27FC236}">
                  <a16:creationId xmlns:a16="http://schemas.microsoft.com/office/drawing/2014/main" id="{E5264A86-2991-0E4E-BECB-46A54C5B124A}"/>
                </a:ext>
              </a:extLst>
            </p:cNvPr>
            <p:cNvSpPr txBox="1"/>
            <p:nvPr/>
          </p:nvSpPr>
          <p:spPr>
            <a:xfrm>
              <a:off x="5360925" y="6008922"/>
              <a:ext cx="954107" cy="369332"/>
            </a:xfrm>
            <a:prstGeom prst="rect">
              <a:avLst/>
            </a:prstGeom>
            <a:noFill/>
          </p:spPr>
          <p:txBody>
            <a:bodyPr wrap="none" rtlCol="0">
              <a:spAutoFit/>
            </a:bodyPr>
            <a:lstStyle/>
            <a:p>
              <a:pPr>
                <a:defRPr/>
              </a:pPr>
              <a:r>
                <a:rPr lang="en-US" dirty="0">
                  <a:solidFill>
                    <a:prstClr val="black"/>
                  </a:solidFill>
                  <a:latin typeface="Arial" panose="020B0604020202020204"/>
                </a:rPr>
                <a:t>e beam</a:t>
              </a:r>
            </a:p>
          </p:txBody>
        </p:sp>
      </p:grpSp>
      <p:cxnSp>
        <p:nvCxnSpPr>
          <p:cNvPr id="22" name="Straight Arrow Connector 21">
            <a:extLst>
              <a:ext uri="{FF2B5EF4-FFF2-40B4-BE49-F238E27FC236}">
                <a16:creationId xmlns:a16="http://schemas.microsoft.com/office/drawing/2014/main" id="{8BAF1DF1-59DE-084B-87AD-A6F5E5CE1BCB}"/>
              </a:ext>
            </a:extLst>
          </p:cNvPr>
          <p:cNvCxnSpPr>
            <a:cxnSpLocks/>
          </p:cNvCxnSpPr>
          <p:nvPr/>
        </p:nvCxnSpPr>
        <p:spPr>
          <a:xfrm flipV="1">
            <a:off x="4392840" y="4962059"/>
            <a:ext cx="417884" cy="32912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181E491-8600-BB49-A9BB-0162C53D7D72}"/>
              </a:ext>
            </a:extLst>
          </p:cNvPr>
          <p:cNvSpPr txBox="1"/>
          <p:nvPr/>
        </p:nvSpPr>
        <p:spPr>
          <a:xfrm>
            <a:off x="4818136" y="4635691"/>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local hadron polarimeter</a:t>
            </a:r>
          </a:p>
        </p:txBody>
      </p:sp>
      <p:cxnSp>
        <p:nvCxnSpPr>
          <p:cNvPr id="24" name="Straight Arrow Connector 23">
            <a:extLst>
              <a:ext uri="{FF2B5EF4-FFF2-40B4-BE49-F238E27FC236}">
                <a16:creationId xmlns:a16="http://schemas.microsoft.com/office/drawing/2014/main" id="{99E03A45-AB69-E740-A31C-4535F3F16D45}"/>
              </a:ext>
            </a:extLst>
          </p:cNvPr>
          <p:cNvCxnSpPr>
            <a:cxnSpLocks/>
          </p:cNvCxnSpPr>
          <p:nvPr/>
        </p:nvCxnSpPr>
        <p:spPr>
          <a:xfrm>
            <a:off x="4008000" y="5508707"/>
            <a:ext cx="275702" cy="25564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1402EC-DE49-E946-98AB-A1A8BDD511DE}"/>
              </a:ext>
            </a:extLst>
          </p:cNvPr>
          <p:cNvCxnSpPr>
            <a:cxnSpLocks/>
          </p:cNvCxnSpPr>
          <p:nvPr/>
        </p:nvCxnSpPr>
        <p:spPr>
          <a:xfrm flipH="1">
            <a:off x="4655152" y="5503675"/>
            <a:ext cx="252382" cy="26067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7A35454-05FB-004C-A772-C6B671C6DE09}"/>
              </a:ext>
            </a:extLst>
          </p:cNvPr>
          <p:cNvSpPr txBox="1"/>
          <p:nvPr/>
        </p:nvSpPr>
        <p:spPr>
          <a:xfrm>
            <a:off x="4034640" y="5752774"/>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low Q</a:t>
            </a:r>
            <a:r>
              <a:rPr lang="en-US" sz="800" baseline="30000" dirty="0">
                <a:solidFill>
                  <a:srgbClr val="FFFFFF"/>
                </a:solidFill>
                <a:latin typeface="Arial" panose="020B0604020202020204" pitchFamily="34" charset="0"/>
                <a:cs typeface="Arial" panose="020B0604020202020204" pitchFamily="34" charset="0"/>
              </a:rPr>
              <a:t>2 </a:t>
            </a:r>
            <a:r>
              <a:rPr lang="en-US" sz="800" dirty="0">
                <a:solidFill>
                  <a:srgbClr val="FFFFFF"/>
                </a:solidFill>
                <a:latin typeface="Arial" panose="020B0604020202020204" pitchFamily="34" charset="0"/>
                <a:cs typeface="Arial" panose="020B0604020202020204" pitchFamily="34" charset="0"/>
              </a:rPr>
              <a:t>electron-tagger</a:t>
            </a:r>
          </a:p>
        </p:txBody>
      </p:sp>
      <p:cxnSp>
        <p:nvCxnSpPr>
          <p:cNvPr id="27" name="Straight Arrow Connector 26">
            <a:extLst>
              <a:ext uri="{FF2B5EF4-FFF2-40B4-BE49-F238E27FC236}">
                <a16:creationId xmlns:a16="http://schemas.microsoft.com/office/drawing/2014/main" id="{A5C15608-53F3-6D41-9745-D31005A38B85}"/>
              </a:ext>
            </a:extLst>
          </p:cNvPr>
          <p:cNvCxnSpPr>
            <a:cxnSpLocks/>
          </p:cNvCxnSpPr>
          <p:nvPr/>
        </p:nvCxnSpPr>
        <p:spPr>
          <a:xfrm>
            <a:off x="1742663" y="5454287"/>
            <a:ext cx="791460" cy="310067"/>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A5023B-15C4-9647-9D66-F7F901D08040}"/>
              </a:ext>
            </a:extLst>
          </p:cNvPr>
          <p:cNvSpPr txBox="1"/>
          <p:nvPr/>
        </p:nvSpPr>
        <p:spPr>
          <a:xfrm>
            <a:off x="1990174" y="5733138"/>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Luminosity</a:t>
            </a:r>
          </a:p>
          <a:p>
            <a:pPr algn="ctr">
              <a:defRPr/>
            </a:pPr>
            <a:r>
              <a:rPr lang="en-US" sz="800" dirty="0">
                <a:solidFill>
                  <a:srgbClr val="FFFFFF"/>
                </a:solidFill>
                <a:latin typeface="Arial" panose="020B0604020202020204" pitchFamily="34" charset="0"/>
                <a:cs typeface="Arial" panose="020B0604020202020204" pitchFamily="34" charset="0"/>
              </a:rPr>
              <a:t>Monitor</a:t>
            </a:r>
          </a:p>
        </p:txBody>
      </p:sp>
      <p:cxnSp>
        <p:nvCxnSpPr>
          <p:cNvPr id="29" name="Straight Arrow Connector 28">
            <a:extLst>
              <a:ext uri="{FF2B5EF4-FFF2-40B4-BE49-F238E27FC236}">
                <a16:creationId xmlns:a16="http://schemas.microsoft.com/office/drawing/2014/main" id="{510459E4-C335-EC4F-A862-9C863F5943FC}"/>
              </a:ext>
            </a:extLst>
          </p:cNvPr>
          <p:cNvCxnSpPr>
            <a:cxnSpLocks/>
          </p:cNvCxnSpPr>
          <p:nvPr/>
        </p:nvCxnSpPr>
        <p:spPr>
          <a:xfrm>
            <a:off x="9970251" y="5454286"/>
            <a:ext cx="24276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4A8937F-23C7-984B-9793-2845A13B1B97}"/>
              </a:ext>
            </a:extLst>
          </p:cNvPr>
          <p:cNvSpPr txBox="1"/>
          <p:nvPr/>
        </p:nvSpPr>
        <p:spPr>
          <a:xfrm>
            <a:off x="9750901" y="5752849"/>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Zero-Degree</a:t>
            </a:r>
          </a:p>
          <a:p>
            <a:pPr algn="ctr">
              <a:defRPr/>
            </a:pPr>
            <a:r>
              <a:rPr lang="en-US" sz="800" dirty="0">
                <a:solidFill>
                  <a:srgbClr val="FFFFFF"/>
                </a:solidFill>
                <a:latin typeface="Arial" panose="020B0604020202020204" pitchFamily="34" charset="0"/>
                <a:cs typeface="Arial" panose="020B0604020202020204" pitchFamily="34" charset="0"/>
              </a:rPr>
              <a:t>Calorimeter</a:t>
            </a:r>
          </a:p>
        </p:txBody>
      </p:sp>
      <p:cxnSp>
        <p:nvCxnSpPr>
          <p:cNvPr id="31" name="Straight Arrow Connector 30">
            <a:extLst>
              <a:ext uri="{FF2B5EF4-FFF2-40B4-BE49-F238E27FC236}">
                <a16:creationId xmlns:a16="http://schemas.microsoft.com/office/drawing/2014/main" id="{782D7323-259C-F543-871C-324850857621}"/>
              </a:ext>
            </a:extLst>
          </p:cNvPr>
          <p:cNvCxnSpPr>
            <a:cxnSpLocks/>
          </p:cNvCxnSpPr>
          <p:nvPr/>
        </p:nvCxnSpPr>
        <p:spPr>
          <a:xfrm>
            <a:off x="9304775" y="5454211"/>
            <a:ext cx="24276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5252057-9840-7444-8FE9-831DE5BF4116}"/>
              </a:ext>
            </a:extLst>
          </p:cNvPr>
          <p:cNvSpPr txBox="1"/>
          <p:nvPr/>
        </p:nvSpPr>
        <p:spPr>
          <a:xfrm>
            <a:off x="9155388" y="5747087"/>
            <a:ext cx="537728"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Roman</a:t>
            </a:r>
          </a:p>
          <a:p>
            <a:pPr algn="ctr">
              <a:defRPr/>
            </a:pPr>
            <a:r>
              <a:rPr lang="en-US" sz="800" dirty="0">
                <a:solidFill>
                  <a:srgbClr val="FFFFFF"/>
                </a:solidFill>
                <a:latin typeface="Arial" panose="020B0604020202020204" pitchFamily="34" charset="0"/>
                <a:cs typeface="Arial" panose="020B0604020202020204" pitchFamily="34" charset="0"/>
              </a:rPr>
              <a:t>Pots</a:t>
            </a:r>
          </a:p>
        </p:txBody>
      </p:sp>
      <p:cxnSp>
        <p:nvCxnSpPr>
          <p:cNvPr id="33" name="Straight Arrow Connector 32">
            <a:extLst>
              <a:ext uri="{FF2B5EF4-FFF2-40B4-BE49-F238E27FC236}">
                <a16:creationId xmlns:a16="http://schemas.microsoft.com/office/drawing/2014/main" id="{0654C1E7-AA51-FC4F-B3FD-E0B4DAC1B3C4}"/>
              </a:ext>
            </a:extLst>
          </p:cNvPr>
          <p:cNvCxnSpPr>
            <a:cxnSpLocks/>
          </p:cNvCxnSpPr>
          <p:nvPr/>
        </p:nvCxnSpPr>
        <p:spPr>
          <a:xfrm flipH="1">
            <a:off x="8667927" y="5450348"/>
            <a:ext cx="34188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F2E5A73-4320-FB4C-A84D-8D2576531EF4}"/>
              </a:ext>
            </a:extLst>
          </p:cNvPr>
          <p:cNvSpPr txBox="1"/>
          <p:nvPr/>
        </p:nvSpPr>
        <p:spPr>
          <a:xfrm>
            <a:off x="7962752" y="5743224"/>
            <a:ext cx="850753"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off-Momentum</a:t>
            </a:r>
          </a:p>
          <a:p>
            <a:pPr algn="ctr">
              <a:defRPr/>
            </a:pPr>
            <a:r>
              <a:rPr lang="en-US" sz="800" dirty="0">
                <a:solidFill>
                  <a:srgbClr val="FFFFFF"/>
                </a:solidFill>
                <a:latin typeface="Arial" panose="020B0604020202020204" pitchFamily="34" charset="0"/>
                <a:cs typeface="Arial" panose="020B0604020202020204" pitchFamily="34" charset="0"/>
              </a:rPr>
              <a:t>taggers</a:t>
            </a:r>
          </a:p>
        </p:txBody>
      </p:sp>
      <p:sp>
        <p:nvSpPr>
          <p:cNvPr id="35" name="TextBox 34">
            <a:extLst>
              <a:ext uri="{FF2B5EF4-FFF2-40B4-BE49-F238E27FC236}">
                <a16:creationId xmlns:a16="http://schemas.microsoft.com/office/drawing/2014/main" id="{0EB7DD27-7CFA-9F4A-9197-B9DE9DE9D493}"/>
              </a:ext>
            </a:extLst>
          </p:cNvPr>
          <p:cNvSpPr txBox="1"/>
          <p:nvPr/>
        </p:nvSpPr>
        <p:spPr>
          <a:xfrm>
            <a:off x="7700958" y="6553201"/>
            <a:ext cx="2563522" cy="246221"/>
          </a:xfrm>
          <a:prstGeom prst="rect">
            <a:avLst/>
          </a:prstGeom>
          <a:noFill/>
        </p:spPr>
        <p:txBody>
          <a:bodyPr wrap="none" rtlCol="0">
            <a:spAutoFit/>
          </a:bodyPr>
          <a:lstStyle/>
          <a:p>
            <a:r>
              <a:rPr lang="en-US" sz="1000" dirty="0"/>
              <a:t>lepton and hadron polarimeters not shown</a:t>
            </a:r>
          </a:p>
        </p:txBody>
      </p:sp>
      <p:sp>
        <p:nvSpPr>
          <p:cNvPr id="36" name="Curved Right Arrow 35">
            <a:extLst>
              <a:ext uri="{FF2B5EF4-FFF2-40B4-BE49-F238E27FC236}">
                <a16:creationId xmlns:a16="http://schemas.microsoft.com/office/drawing/2014/main" id="{F9F3171E-84ED-3B43-B397-74FD6A4EAB1B}"/>
              </a:ext>
            </a:extLst>
          </p:cNvPr>
          <p:cNvSpPr/>
          <p:nvPr/>
        </p:nvSpPr>
        <p:spPr bwMode="auto">
          <a:xfrm>
            <a:off x="6328136" y="3279384"/>
            <a:ext cx="513333" cy="348583"/>
          </a:xfrm>
          <a:prstGeom prst="curvedRightArrow">
            <a:avLst/>
          </a:prstGeom>
          <a:gradFill flip="none" rotWithShape="1">
            <a:gsLst>
              <a:gs pos="0">
                <a:schemeClr val="bg1"/>
              </a:gs>
              <a:gs pos="100000">
                <a:srgbClr val="FFFFFF"/>
              </a:gs>
              <a:gs pos="50000">
                <a:srgbClr val="0096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latin typeface="Arial" pitchFamily="-112" charset="0"/>
              <a:ea typeface="ＭＳ Ｐゴシック" pitchFamily="-112" charset="-128"/>
              <a:cs typeface="ＭＳ Ｐゴシック" pitchFamily="-112" charset="-128"/>
            </a:endParaRPr>
          </a:p>
        </p:txBody>
      </p:sp>
      <p:sp>
        <p:nvSpPr>
          <p:cNvPr id="37" name="TextBox 36">
            <a:extLst>
              <a:ext uri="{FF2B5EF4-FFF2-40B4-BE49-F238E27FC236}">
                <a16:creationId xmlns:a16="http://schemas.microsoft.com/office/drawing/2014/main" id="{A798A356-4087-164D-84E4-0D007E4DDD53}"/>
              </a:ext>
            </a:extLst>
          </p:cNvPr>
          <p:cNvSpPr txBox="1"/>
          <p:nvPr/>
        </p:nvSpPr>
        <p:spPr>
          <a:xfrm>
            <a:off x="6869112" y="3319948"/>
            <a:ext cx="2917786" cy="369332"/>
          </a:xfrm>
          <a:prstGeom prst="rect">
            <a:avLst/>
          </a:prstGeom>
          <a:noFill/>
        </p:spPr>
        <p:txBody>
          <a:bodyPr wrap="none" rtlCol="0">
            <a:spAutoFit/>
          </a:bodyPr>
          <a:lstStyle/>
          <a:p>
            <a:r>
              <a:rPr lang="en-US" dirty="0">
                <a:solidFill>
                  <a:srgbClr val="0096FF"/>
                </a:solidFill>
              </a:rPr>
              <a:t>25 Subsystems </a:t>
            </a:r>
            <a:r>
              <a:rPr lang="en-US" sz="1200" dirty="0">
                <a:solidFill>
                  <a:srgbClr val="0096FF"/>
                </a:solidFill>
              </a:rPr>
              <a:t>incl. Polarimetry</a:t>
            </a:r>
          </a:p>
        </p:txBody>
      </p:sp>
      <p:sp>
        <p:nvSpPr>
          <p:cNvPr id="5" name="TextBox 4">
            <a:extLst>
              <a:ext uri="{FF2B5EF4-FFF2-40B4-BE49-F238E27FC236}">
                <a16:creationId xmlns:a16="http://schemas.microsoft.com/office/drawing/2014/main" id="{798F0758-F34C-8949-9FCE-141DBEE10ED2}"/>
              </a:ext>
            </a:extLst>
          </p:cNvPr>
          <p:cNvSpPr txBox="1"/>
          <p:nvPr/>
        </p:nvSpPr>
        <p:spPr>
          <a:xfrm>
            <a:off x="571500" y="568960"/>
            <a:ext cx="5524500" cy="4308872"/>
          </a:xfrm>
          <a:prstGeom prst="rect">
            <a:avLst/>
          </a:prstGeom>
          <a:noFill/>
        </p:spPr>
        <p:txBody>
          <a:bodyPr wrap="square">
            <a:spAutoFit/>
          </a:bodyPr>
          <a:lstStyle/>
          <a:p>
            <a:pPr marL="285750" indent="-285750">
              <a:buClr>
                <a:srgbClr val="0096FF"/>
              </a:buClr>
              <a:buFont typeface="Wingdings" pitchFamily="2" charset="2"/>
              <a:buChar char="§"/>
              <a:tabLst>
                <a:tab pos="6454775" algn="r"/>
              </a:tabLst>
              <a:defRPr/>
            </a:pPr>
            <a:r>
              <a:rPr lang="en-US" sz="1400" dirty="0">
                <a:solidFill>
                  <a:prstClr val="black"/>
                </a:solidFill>
                <a:latin typeface="Arial" panose="020B0604020202020204" pitchFamily="34" charset="0"/>
                <a:cs typeface="Arial" panose="020B0604020202020204" pitchFamily="34" charset="0"/>
              </a:rPr>
              <a:t>High Luminosity: L= 10</a:t>
            </a:r>
            <a:r>
              <a:rPr lang="en-US" sz="1400" baseline="30000" dirty="0">
                <a:solidFill>
                  <a:prstClr val="black"/>
                </a:solidFill>
                <a:latin typeface="Arial" panose="020B0604020202020204" pitchFamily="34" charset="0"/>
                <a:cs typeface="Arial" panose="020B0604020202020204" pitchFamily="34" charset="0"/>
              </a:rPr>
              <a:t>33</a:t>
            </a:r>
            <a:r>
              <a:rPr lang="en-US" sz="1400" dirty="0">
                <a:solidFill>
                  <a:prstClr val="black"/>
                </a:solidFill>
                <a:latin typeface="Arial" panose="020B0604020202020204" pitchFamily="34" charset="0"/>
                <a:cs typeface="Arial" panose="020B0604020202020204" pitchFamily="34" charset="0"/>
              </a:rPr>
              <a:t> – 10</a:t>
            </a:r>
            <a:r>
              <a:rPr lang="en-US" sz="1400" baseline="30000" dirty="0">
                <a:solidFill>
                  <a:prstClr val="black"/>
                </a:solidFill>
                <a:latin typeface="Arial" panose="020B0604020202020204" pitchFamily="34" charset="0"/>
                <a:cs typeface="Arial" panose="020B0604020202020204" pitchFamily="34" charset="0"/>
              </a:rPr>
              <a:t>34</a:t>
            </a:r>
            <a:r>
              <a:rPr lang="en-US" sz="1400" dirty="0">
                <a:solidFill>
                  <a:prstClr val="black"/>
                </a:solidFill>
                <a:latin typeface="Arial" panose="020B0604020202020204" pitchFamily="34" charset="0"/>
                <a:cs typeface="Arial" panose="020B0604020202020204" pitchFamily="34" charset="0"/>
              </a:rPr>
              <a:t>cm</a:t>
            </a:r>
            <a:r>
              <a:rPr lang="en-US" sz="1400" baseline="30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sec</a:t>
            </a:r>
            <a:r>
              <a:rPr lang="en-US" sz="1400" baseline="30000" dirty="0">
                <a:solidFill>
                  <a:prstClr val="black"/>
                </a:solidFill>
                <a:latin typeface="Arial" panose="020B0604020202020204" pitchFamily="34" charset="0"/>
                <a:cs typeface="Arial" panose="020B0604020202020204" pitchFamily="34" charset="0"/>
              </a:rPr>
              <a:t>-1</a:t>
            </a:r>
            <a:r>
              <a:rPr lang="en-US" sz="1400" dirty="0">
                <a:solidFill>
                  <a:prstClr val="black"/>
                </a:solidFill>
                <a:latin typeface="Arial" panose="020B0604020202020204" pitchFamily="34" charset="0"/>
                <a:cs typeface="Arial" panose="020B0604020202020204" pitchFamily="34" charset="0"/>
              </a:rPr>
              <a:t>, </a:t>
            </a:r>
          </a:p>
          <a:p>
            <a:pPr>
              <a:buClr>
                <a:srgbClr val="0096FF"/>
              </a:buClr>
              <a:tabLst>
                <a:tab pos="6454775" algn="r"/>
              </a:tabLst>
              <a:defRPr/>
            </a:pPr>
            <a:r>
              <a:rPr lang="en-US" sz="1400" dirty="0">
                <a:solidFill>
                  <a:prstClr val="black"/>
                </a:solidFill>
                <a:latin typeface="Arial" panose="020B0604020202020204" pitchFamily="34" charset="0"/>
                <a:cs typeface="Arial" panose="020B0604020202020204" pitchFamily="34" charset="0"/>
              </a:rPr>
              <a:t>     10 – 100 fb</a:t>
            </a:r>
            <a:r>
              <a:rPr lang="en-US" sz="1400" baseline="30000" dirty="0">
                <a:solidFill>
                  <a:prstClr val="black"/>
                </a:solidFill>
                <a:latin typeface="Arial" panose="020B0604020202020204" pitchFamily="34" charset="0"/>
                <a:cs typeface="Arial" panose="020B0604020202020204" pitchFamily="34" charset="0"/>
              </a:rPr>
              <a:t>-1</a:t>
            </a:r>
            <a:r>
              <a:rPr lang="en-US" sz="1400" dirty="0">
                <a:solidFill>
                  <a:prstClr val="black"/>
                </a:solidFill>
                <a:latin typeface="Arial" panose="020B0604020202020204" pitchFamily="34" charset="0"/>
                <a:cs typeface="Arial" panose="020B0604020202020204" pitchFamily="34" charset="0"/>
              </a:rPr>
              <a:t>/year</a:t>
            </a:r>
          </a:p>
          <a:p>
            <a:pPr marL="285750" indent="-285750">
              <a:buClr>
                <a:srgbClr val="0096FF"/>
              </a:buClr>
              <a:buFont typeface="Wingdings" pitchFamily="2" charset="2"/>
              <a:buChar char="§"/>
              <a:tabLst>
                <a:tab pos="6454775" algn="r"/>
              </a:tabLst>
              <a:defRPr/>
            </a:pPr>
            <a:r>
              <a:rPr lang="en-US" sz="1400" dirty="0">
                <a:solidFill>
                  <a:prstClr val="black"/>
                </a:solidFill>
                <a:latin typeface="Arial" panose="020B0604020202020204" pitchFamily="34" charset="0"/>
                <a:cs typeface="Arial" panose="020B0604020202020204" pitchFamily="34" charset="0"/>
              </a:rPr>
              <a:t>Highly Polarized Beams:  70%</a:t>
            </a:r>
          </a:p>
          <a:p>
            <a:pPr>
              <a:buClr>
                <a:srgbClr val="0096FF"/>
              </a:buClr>
              <a:tabLst>
                <a:tab pos="6454775" algn="r"/>
              </a:tabLst>
              <a:defRPr/>
            </a:pPr>
            <a:r>
              <a:rPr lang="en-US" dirty="0">
                <a:solidFill>
                  <a:prstClr val="black"/>
                </a:solidFill>
                <a:latin typeface="Arial" charset="0"/>
                <a:cs typeface="Arial" charset="0"/>
              </a:rPr>
              <a:t>    </a:t>
            </a:r>
            <a:r>
              <a:rPr lang="en-US" sz="1200" dirty="0">
                <a:solidFill>
                  <a:srgbClr val="0096FF"/>
                </a:solidFill>
                <a:latin typeface="Arial" charset="0"/>
                <a:cs typeface="Arial" charset="0"/>
                <a:sym typeface="Wingdings" pitchFamily="2" charset="2"/>
              </a:rPr>
              <a:t></a:t>
            </a:r>
            <a:r>
              <a:rPr lang="en-US" sz="1200" dirty="0">
                <a:solidFill>
                  <a:prstClr val="black"/>
                </a:solidFill>
                <a:latin typeface="Arial" charset="0"/>
                <a:cs typeface="Arial" charset="0"/>
                <a:sym typeface="Wingdings" pitchFamily="2" charset="2"/>
              </a:rPr>
              <a:t> requires high precision electron and hadron polarimetry</a:t>
            </a:r>
            <a:endParaRPr lang="en-US" sz="1200" dirty="0">
              <a:solidFill>
                <a:prstClr val="black"/>
              </a:solidFill>
              <a:latin typeface="Arial" charset="0"/>
              <a:cs typeface="Arial" charset="0"/>
            </a:endParaRPr>
          </a:p>
          <a:p>
            <a:pPr marL="285750" indent="-285750">
              <a:buClr>
                <a:srgbClr val="0096FF"/>
              </a:buClr>
              <a:buFont typeface="Wingdings" pitchFamily="2" charset="2"/>
              <a:buChar char="§"/>
              <a:tabLst>
                <a:tab pos="6454775" algn="r"/>
              </a:tabLst>
              <a:defRPr/>
            </a:pPr>
            <a:r>
              <a:rPr lang="en-US" sz="1400" dirty="0">
                <a:solidFill>
                  <a:prstClr val="black"/>
                </a:solidFill>
                <a:latin typeface="Arial" charset="0"/>
                <a:cs typeface="Arial" charset="0"/>
              </a:rPr>
              <a:t>Large Center of Mass Energy Range: </a:t>
            </a:r>
          </a:p>
          <a:p>
            <a:pPr>
              <a:buClr>
                <a:srgbClr val="0096FF"/>
              </a:buClr>
              <a:tabLst>
                <a:tab pos="6454775" algn="r"/>
              </a:tabLst>
              <a:defRPr/>
            </a:pPr>
            <a:r>
              <a:rPr lang="en-US" sz="1400" dirty="0">
                <a:solidFill>
                  <a:prstClr val="black"/>
                </a:solidFill>
                <a:latin typeface="Arial" charset="0"/>
                <a:cs typeface="Arial" charset="0"/>
              </a:rPr>
              <a:t>      </a:t>
            </a:r>
            <a:r>
              <a:rPr lang="en-US" sz="1400" dirty="0" err="1">
                <a:solidFill>
                  <a:prstClr val="black"/>
                </a:solidFill>
                <a:latin typeface="Arial" charset="0"/>
                <a:cs typeface="Arial" charset="0"/>
              </a:rPr>
              <a:t>E</a:t>
            </a:r>
            <a:r>
              <a:rPr lang="en-US" sz="1400" baseline="-25000" dirty="0" err="1">
                <a:solidFill>
                  <a:prstClr val="black"/>
                </a:solidFill>
                <a:latin typeface="Arial" charset="0"/>
                <a:cs typeface="Arial" charset="0"/>
              </a:rPr>
              <a:t>cm</a:t>
            </a:r>
            <a:r>
              <a:rPr lang="en-US" sz="1400" dirty="0">
                <a:solidFill>
                  <a:prstClr val="black"/>
                </a:solidFill>
                <a:latin typeface="Arial" charset="0"/>
                <a:cs typeface="Arial" charset="0"/>
              </a:rPr>
              <a:t> = 29 – 140 GeV</a:t>
            </a:r>
          </a:p>
          <a:p>
            <a:pPr>
              <a:buClr>
                <a:srgbClr val="0096FF"/>
              </a:buClr>
              <a:tabLst>
                <a:tab pos="6454775" algn="r"/>
              </a:tabLst>
              <a:defRPr/>
            </a:pPr>
            <a:r>
              <a:rPr lang="en-US" dirty="0">
                <a:solidFill>
                  <a:prstClr val="black"/>
                </a:solidFill>
                <a:latin typeface="Arial" charset="0"/>
                <a:cs typeface="Arial" charset="0"/>
              </a:rPr>
              <a:t>   </a:t>
            </a:r>
            <a:r>
              <a:rPr lang="en-US" sz="1200" dirty="0">
                <a:solidFill>
                  <a:prstClr val="black"/>
                </a:solidFill>
                <a:latin typeface="Arial" charset="0"/>
                <a:cs typeface="Arial" charset="0"/>
              </a:rPr>
              <a:t> </a:t>
            </a:r>
            <a:r>
              <a:rPr lang="en-US" sz="1200" dirty="0">
                <a:solidFill>
                  <a:srgbClr val="0096FF"/>
                </a:solidFill>
                <a:latin typeface="Arial" charset="0"/>
                <a:cs typeface="Arial" charset="0"/>
                <a:sym typeface="Wingdings" pitchFamily="2" charset="2"/>
              </a:rPr>
              <a:t></a:t>
            </a:r>
            <a:r>
              <a:rPr lang="en-US" sz="1200" dirty="0">
                <a:solidFill>
                  <a:prstClr val="black"/>
                </a:solidFill>
                <a:latin typeface="Arial" charset="0"/>
                <a:cs typeface="Arial" charset="0"/>
                <a:sym typeface="Wingdings" pitchFamily="2" charset="2"/>
              </a:rPr>
              <a:t> </a:t>
            </a:r>
            <a:r>
              <a:rPr lang="en-US" sz="1200" dirty="0">
                <a:solidFill>
                  <a:prstClr val="black"/>
                </a:solidFill>
                <a:latin typeface="Arial" charset="0"/>
                <a:cs typeface="Arial" charset="0"/>
              </a:rPr>
              <a:t>Large Detector Acceptance </a:t>
            </a:r>
          </a:p>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Asymmetric beam energies</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200" dirty="0">
                <a:latin typeface="Arial" panose="020B0604020202020204" pitchFamily="34" charset="0"/>
                <a:cs typeface="Arial" panose="020B0604020202020204" pitchFamily="34" charset="0"/>
                <a:sym typeface="Wingdings" pitchFamily="2" charset="2"/>
              </a:rPr>
              <a:t>require an asymmetric detector Barrel </a:t>
            </a:r>
          </a:p>
          <a:p>
            <a:pPr>
              <a:buClr>
                <a:srgbClr val="0096FF"/>
              </a:buClr>
            </a:pPr>
            <a:r>
              <a:rPr lang="en-US" sz="1200" dirty="0">
                <a:latin typeface="Arial" panose="020B0604020202020204" pitchFamily="34" charset="0"/>
                <a:cs typeface="Arial" panose="020B0604020202020204" pitchFamily="34" charset="0"/>
                <a:sym typeface="Wingdings" pitchFamily="2" charset="2"/>
              </a:rPr>
              <a:t>          with electron and hadron endcap </a:t>
            </a:r>
            <a:r>
              <a:rPr lang="en-US" sz="1200" dirty="0">
                <a:solidFill>
                  <a:srgbClr val="0070C0"/>
                </a:solidFill>
                <a:latin typeface="Arial" panose="020B0604020202020204" pitchFamily="34" charset="0"/>
                <a:cs typeface="Arial" panose="020B0604020202020204" pitchFamily="34" charset="0"/>
                <a:sym typeface="Wingdings" pitchFamily="2" charset="2"/>
              </a:rPr>
              <a:t> 9.5 m</a:t>
            </a: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800" dirty="0">
              <a:solidFill>
                <a:srgbClr val="0000FF"/>
              </a:solidFill>
              <a:latin typeface="Arial" panose="020B0604020202020204" pitchFamily="34" charset="0"/>
              <a:cs typeface="Arial" panose="020B0604020202020204" pitchFamily="34" charset="0"/>
              <a:sym typeface="Wingdings" pitchFamily="2" charset="2"/>
            </a:endParaRPr>
          </a:p>
          <a:p>
            <a:pPr>
              <a:buClr>
                <a:srgbClr val="0432FF"/>
              </a:buClr>
            </a:pPr>
            <a:r>
              <a:rPr lang="en-US" sz="12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equal coverage (-4 &lt; </a:t>
            </a:r>
            <a:r>
              <a:rPr lang="en-US" sz="1200" dirty="0">
                <a:solidFill>
                  <a:srgbClr val="0096FF"/>
                </a:solidFill>
                <a:latin typeface="Symbol" pitchFamily="2" charset="2"/>
                <a:cs typeface="Arial" panose="020B0604020202020204" pitchFamily="34" charset="0"/>
                <a:sym typeface="Wingdings" pitchFamily="2" charset="2"/>
              </a:rPr>
              <a:t>h</a:t>
            </a:r>
            <a:r>
              <a:rPr lang="en-US" sz="1200" dirty="0">
                <a:solidFill>
                  <a:srgbClr val="0096FF"/>
                </a:solidFill>
                <a:latin typeface="Arial" panose="020B0604020202020204" pitchFamily="34" charset="0"/>
                <a:cs typeface="Arial" panose="020B0604020202020204" pitchFamily="34" charset="0"/>
                <a:sym typeface="Wingdings" pitchFamily="2" charset="2"/>
              </a:rPr>
              <a:t> &lt; 4) </a:t>
            </a:r>
            <a:r>
              <a:rPr lang="en-US" sz="1200" dirty="0">
                <a:latin typeface="Arial" panose="020B0604020202020204" pitchFamily="34" charset="0"/>
                <a:cs typeface="Arial" panose="020B0604020202020204" pitchFamily="34" charset="0"/>
              </a:rPr>
              <a:t>Tracking, particle dentification, </a:t>
            </a:r>
          </a:p>
          <a:p>
            <a:pPr>
              <a:buClr>
                <a:srgbClr val="0432FF"/>
              </a:buClr>
            </a:pPr>
            <a:r>
              <a:rPr lang="en-US" sz="1200" dirty="0">
                <a:latin typeface="Arial" panose="020B0604020202020204" pitchFamily="34" charset="0"/>
                <a:cs typeface="Arial" panose="020B0604020202020204" pitchFamily="34" charset="0"/>
              </a:rPr>
              <a:t>         electromagnetic and hadronic calorimetry</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High precision low mass tracking</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good e/h separation critical for scattered electron identification</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separate e, </a:t>
            </a:r>
            <a:r>
              <a:rPr lang="en-US" sz="1200" dirty="0">
                <a:solidFill>
                  <a:srgbClr val="322F31"/>
                </a:solidFill>
                <a:latin typeface="Symbol" pitchFamily="2" charset="2"/>
                <a:ea typeface="Symbol" charset="2"/>
                <a:cs typeface="Symbol" charset="2"/>
              </a:rPr>
              <a:t>p</a:t>
            </a:r>
            <a:r>
              <a:rPr lang="en-US" sz="1200" dirty="0">
                <a:solidFill>
                  <a:srgbClr val="322F31"/>
                </a:solidFill>
                <a:ea typeface="Comic Sans MS" charset="0"/>
                <a:cs typeface="Comic Sans MS" charset="0"/>
              </a:rPr>
              <a:t>, K, p on track level</a:t>
            </a:r>
            <a:endParaRPr lang="en-US" sz="1200" dirty="0">
              <a:cs typeface="Arial" panose="020B0604020202020204" pitchFamily="34" charset="0"/>
            </a:endParaRPr>
          </a:p>
        </p:txBody>
      </p:sp>
    </p:spTree>
    <p:extLst>
      <p:ext uri="{BB962C8B-B14F-4D97-AF65-F5344CB8AC3E}">
        <p14:creationId xmlns:p14="http://schemas.microsoft.com/office/powerpoint/2010/main" val="2412270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354D-189E-4756-BC7E-CD10F5143E2B}"/>
              </a:ext>
            </a:extLst>
          </p:cNvPr>
          <p:cNvSpPr>
            <a:spLocks noGrp="1"/>
          </p:cNvSpPr>
          <p:nvPr>
            <p:ph type="title"/>
          </p:nvPr>
        </p:nvSpPr>
        <p:spPr/>
        <p:txBody>
          <a:bodyPr>
            <a:normAutofit/>
          </a:bodyPr>
          <a:lstStyle/>
          <a:p>
            <a:r>
              <a:rPr lang="en-US" dirty="0"/>
              <a:t>1</a:t>
            </a:r>
            <a:r>
              <a:rPr lang="en-US" baseline="30000" dirty="0"/>
              <a:t>st</a:t>
            </a:r>
            <a:r>
              <a:rPr lang="en-US" dirty="0"/>
              <a:t> Wave of Milestones for Detector IKC  </a:t>
            </a:r>
          </a:p>
        </p:txBody>
      </p:sp>
      <p:graphicFrame>
        <p:nvGraphicFramePr>
          <p:cNvPr id="4" name="Table 3">
            <a:extLst>
              <a:ext uri="{FF2B5EF4-FFF2-40B4-BE49-F238E27FC236}">
                <a16:creationId xmlns:a16="http://schemas.microsoft.com/office/drawing/2014/main" id="{B94E246F-F5E8-96E2-4364-FDA9AE766A73}"/>
              </a:ext>
            </a:extLst>
          </p:cNvPr>
          <p:cNvGraphicFramePr>
            <a:graphicFrameLocks noGrp="1"/>
          </p:cNvGraphicFramePr>
          <p:nvPr>
            <p:extLst>
              <p:ext uri="{D42A27DB-BD31-4B8C-83A1-F6EECF244321}">
                <p14:modId xmlns:p14="http://schemas.microsoft.com/office/powerpoint/2010/main" val="619172494"/>
              </p:ext>
            </p:extLst>
          </p:nvPr>
        </p:nvGraphicFramePr>
        <p:xfrm>
          <a:off x="571500" y="676415"/>
          <a:ext cx="8479970" cy="5505169"/>
        </p:xfrm>
        <a:graphic>
          <a:graphicData uri="http://schemas.openxmlformats.org/drawingml/2006/table">
            <a:tbl>
              <a:tblPr firstRow="1" bandRow="1">
                <a:tableStyleId>{5C22544A-7EE6-4342-B048-85BDC9FD1C3A}</a:tableStyleId>
              </a:tblPr>
              <a:tblGrid>
                <a:gridCol w="1747855">
                  <a:extLst>
                    <a:ext uri="{9D8B030D-6E8A-4147-A177-3AD203B41FA5}">
                      <a16:colId xmlns:a16="http://schemas.microsoft.com/office/drawing/2014/main" val="854600201"/>
                    </a:ext>
                  </a:extLst>
                </a:gridCol>
                <a:gridCol w="4723458">
                  <a:extLst>
                    <a:ext uri="{9D8B030D-6E8A-4147-A177-3AD203B41FA5}">
                      <a16:colId xmlns:a16="http://schemas.microsoft.com/office/drawing/2014/main" val="4117910086"/>
                    </a:ext>
                  </a:extLst>
                </a:gridCol>
                <a:gridCol w="2008657">
                  <a:extLst>
                    <a:ext uri="{9D8B030D-6E8A-4147-A177-3AD203B41FA5}">
                      <a16:colId xmlns:a16="http://schemas.microsoft.com/office/drawing/2014/main" val="4157596433"/>
                    </a:ext>
                  </a:extLst>
                </a:gridCol>
              </a:tblGrid>
              <a:tr h="323569">
                <a:tc>
                  <a:txBody>
                    <a:bodyPr/>
                    <a:lstStyle/>
                    <a:p>
                      <a:r>
                        <a:rPr lang="en-US" sz="1400" dirty="0"/>
                        <a:t>Agency</a:t>
                      </a:r>
                    </a:p>
                  </a:txBody>
                  <a:tcPr/>
                </a:tc>
                <a:tc>
                  <a:txBody>
                    <a:bodyPr/>
                    <a:lstStyle/>
                    <a:p>
                      <a:r>
                        <a:rPr lang="en-US" sz="1400" dirty="0"/>
                        <a:t>Milestone</a:t>
                      </a:r>
                    </a:p>
                  </a:txBody>
                  <a:tcPr/>
                </a:tc>
                <a:tc>
                  <a:txBody>
                    <a:bodyPr/>
                    <a:lstStyle/>
                    <a:p>
                      <a:r>
                        <a:rPr lang="en-US" sz="1400" dirty="0"/>
                        <a:t>Target Date</a:t>
                      </a:r>
                    </a:p>
                  </a:txBody>
                  <a:tcPr/>
                </a:tc>
                <a:extLst>
                  <a:ext uri="{0D108BD9-81ED-4DB2-BD59-A6C34878D82A}">
                    <a16:rowId xmlns:a16="http://schemas.microsoft.com/office/drawing/2014/main" val="1751845832"/>
                  </a:ext>
                </a:extLst>
              </a:tr>
              <a:tr h="294831">
                <a:tc>
                  <a:txBody>
                    <a:bodyPr/>
                    <a:lstStyle/>
                    <a:p>
                      <a:r>
                        <a:rPr lang="en-US" sz="1400" dirty="0"/>
                        <a:t>Italy-INFN</a:t>
                      </a:r>
                    </a:p>
                  </a:txBody>
                  <a:tcPr/>
                </a:tc>
                <a:tc>
                  <a:txBody>
                    <a:bodyPr/>
                    <a:lstStyle/>
                    <a:p>
                      <a:r>
                        <a:rPr lang="en-US" sz="1400" dirty="0"/>
                        <a:t>Outcome on detector solenoid funding (CD-3A scope)</a:t>
                      </a:r>
                    </a:p>
                  </a:txBody>
                  <a:tcPr/>
                </a:tc>
                <a:tc>
                  <a:txBody>
                    <a:bodyPr/>
                    <a:lstStyle/>
                    <a:p>
                      <a:r>
                        <a:rPr lang="en-US" sz="1400" dirty="0"/>
                        <a:t>December 2023</a:t>
                      </a:r>
                    </a:p>
                  </a:txBody>
                  <a:tcPr/>
                </a:tc>
                <a:extLst>
                  <a:ext uri="{0D108BD9-81ED-4DB2-BD59-A6C34878D82A}">
                    <a16:rowId xmlns:a16="http://schemas.microsoft.com/office/drawing/2014/main" val="3771445509"/>
                  </a:ext>
                </a:extLst>
              </a:tr>
              <a:tr h="294831">
                <a:tc>
                  <a:txBody>
                    <a:bodyPr/>
                    <a:lstStyle/>
                    <a:p>
                      <a:r>
                        <a:rPr lang="en-US" sz="1400" dirty="0"/>
                        <a:t>US-NSF</a:t>
                      </a:r>
                    </a:p>
                  </a:txBody>
                  <a:tcPr/>
                </a:tc>
                <a:tc>
                  <a:txBody>
                    <a:bodyPr/>
                    <a:lstStyle/>
                    <a:p>
                      <a:r>
                        <a:rPr lang="en-US" sz="1400" dirty="0"/>
                        <a:t>Outcome on MSRI funding (CD-3A scope)</a:t>
                      </a:r>
                    </a:p>
                  </a:txBody>
                  <a:tcPr/>
                </a:tc>
                <a:tc>
                  <a:txBody>
                    <a:bodyPr/>
                    <a:lstStyle/>
                    <a:p>
                      <a:r>
                        <a:rPr lang="en-US" sz="1400" dirty="0"/>
                        <a:t>January 2024</a:t>
                      </a:r>
                    </a:p>
                  </a:txBody>
                  <a:tcPr/>
                </a:tc>
                <a:extLst>
                  <a:ext uri="{0D108BD9-81ED-4DB2-BD59-A6C34878D82A}">
                    <a16:rowId xmlns:a16="http://schemas.microsoft.com/office/drawing/2014/main" val="2491044142"/>
                  </a:ext>
                </a:extLst>
              </a:tr>
              <a:tr h="294831">
                <a:tc>
                  <a:txBody>
                    <a:bodyPr/>
                    <a:lstStyle/>
                    <a:p>
                      <a:r>
                        <a:rPr lang="en-US" sz="1400" dirty="0"/>
                        <a:t>UK</a:t>
                      </a:r>
                    </a:p>
                  </a:txBody>
                  <a:tcPr/>
                </a:tc>
                <a:tc>
                  <a:txBody>
                    <a:bodyPr/>
                    <a:lstStyle/>
                    <a:p>
                      <a:r>
                        <a:rPr lang="en-US" sz="1400" dirty="0"/>
                        <a:t>UKRI outcome on funding proposal</a:t>
                      </a:r>
                    </a:p>
                  </a:txBody>
                  <a:tcPr/>
                </a:tc>
                <a:tc>
                  <a:txBody>
                    <a:bodyPr/>
                    <a:lstStyle/>
                    <a:p>
                      <a:r>
                        <a:rPr lang="en-US" sz="1400" dirty="0"/>
                        <a:t>January 2024</a:t>
                      </a:r>
                    </a:p>
                  </a:txBody>
                  <a:tcPr/>
                </a:tc>
                <a:extLst>
                  <a:ext uri="{0D108BD9-81ED-4DB2-BD59-A6C34878D82A}">
                    <a16:rowId xmlns:a16="http://schemas.microsoft.com/office/drawing/2014/main" val="4096227059"/>
                  </a:ext>
                </a:extLst>
              </a:tr>
              <a:tr h="294831">
                <a:tc>
                  <a:txBody>
                    <a:bodyPr/>
                    <a:lstStyle/>
                    <a:p>
                      <a:r>
                        <a:rPr lang="en-US" sz="1400" dirty="0"/>
                        <a:t>Italy-INFN</a:t>
                      </a:r>
                    </a:p>
                  </a:txBody>
                  <a:tcPr/>
                </a:tc>
                <a:tc>
                  <a:txBody>
                    <a:bodyPr/>
                    <a:lstStyle/>
                    <a:p>
                      <a:r>
                        <a:rPr lang="en-US" sz="1400" dirty="0"/>
                        <a:t>JLab iCRADA draft on magnet</a:t>
                      </a:r>
                    </a:p>
                  </a:txBody>
                  <a:tcPr/>
                </a:tc>
                <a:tc>
                  <a:txBody>
                    <a:bodyPr/>
                    <a:lstStyle/>
                    <a:p>
                      <a:r>
                        <a:rPr lang="en-US" sz="1400" dirty="0"/>
                        <a:t>February 2024</a:t>
                      </a:r>
                    </a:p>
                  </a:txBody>
                  <a:tcPr/>
                </a:tc>
                <a:extLst>
                  <a:ext uri="{0D108BD9-81ED-4DB2-BD59-A6C34878D82A}">
                    <a16:rowId xmlns:a16="http://schemas.microsoft.com/office/drawing/2014/main" val="524126607"/>
                  </a:ext>
                </a:extLst>
              </a:tr>
              <a:tr h="294831">
                <a:tc>
                  <a:txBody>
                    <a:bodyPr/>
                    <a:lstStyle/>
                    <a:p>
                      <a:r>
                        <a:rPr lang="en-US" sz="1400" dirty="0"/>
                        <a:t>Italy-INFN</a:t>
                      </a:r>
                    </a:p>
                  </a:txBody>
                  <a:tcPr/>
                </a:tc>
                <a:tc>
                  <a:txBody>
                    <a:bodyPr/>
                    <a:lstStyle/>
                    <a:p>
                      <a:r>
                        <a:rPr lang="en-US" sz="1400" dirty="0"/>
                        <a:t>BNL iCRADA draft on magnet</a:t>
                      </a:r>
                    </a:p>
                  </a:txBody>
                  <a:tcPr/>
                </a:tc>
                <a:tc>
                  <a:txBody>
                    <a:bodyPr/>
                    <a:lstStyle/>
                    <a:p>
                      <a:r>
                        <a:rPr lang="en-US" sz="1400" dirty="0"/>
                        <a:t>March 2024</a:t>
                      </a:r>
                    </a:p>
                  </a:txBody>
                  <a:tcPr/>
                </a:tc>
                <a:extLst>
                  <a:ext uri="{0D108BD9-81ED-4DB2-BD59-A6C34878D82A}">
                    <a16:rowId xmlns:a16="http://schemas.microsoft.com/office/drawing/2014/main" val="2800354400"/>
                  </a:ext>
                </a:extLst>
              </a:tr>
              <a:tr h="294831">
                <a:tc>
                  <a:txBody>
                    <a:bodyPr/>
                    <a:lstStyle/>
                    <a:p>
                      <a:r>
                        <a:rPr lang="en-US" sz="1400" dirty="0"/>
                        <a:t>Italy-INFN</a:t>
                      </a:r>
                    </a:p>
                  </a:txBody>
                  <a:tcPr/>
                </a:tc>
                <a:tc>
                  <a:txBody>
                    <a:bodyPr/>
                    <a:lstStyle/>
                    <a:p>
                      <a:r>
                        <a:rPr lang="en-US" sz="1400" dirty="0" err="1"/>
                        <a:t>iCRADAs</a:t>
                      </a:r>
                      <a:r>
                        <a:rPr lang="en-US" sz="1400" dirty="0"/>
                        <a:t> on magnet signed</a:t>
                      </a:r>
                    </a:p>
                  </a:txBody>
                  <a:tcPr/>
                </a:tc>
                <a:tc>
                  <a:txBody>
                    <a:bodyPr/>
                    <a:lstStyle/>
                    <a:p>
                      <a:r>
                        <a:rPr lang="en-US" sz="1400" dirty="0"/>
                        <a:t>May 2024</a:t>
                      </a:r>
                    </a:p>
                  </a:txBody>
                  <a:tcPr/>
                </a:tc>
                <a:extLst>
                  <a:ext uri="{0D108BD9-81ED-4DB2-BD59-A6C34878D82A}">
                    <a16:rowId xmlns:a16="http://schemas.microsoft.com/office/drawing/2014/main" val="3448570546"/>
                  </a:ext>
                </a:extLst>
              </a:tr>
              <a:tr h="294831">
                <a:tc>
                  <a:txBody>
                    <a:bodyPr/>
                    <a:lstStyle/>
                    <a:p>
                      <a:r>
                        <a:rPr lang="en-US" sz="1400" dirty="0"/>
                        <a:t>France-IN2P3</a:t>
                      </a:r>
                    </a:p>
                  </a:txBody>
                  <a:tcPr/>
                </a:tc>
                <a:tc>
                  <a:txBody>
                    <a:bodyPr/>
                    <a:lstStyle/>
                    <a:p>
                      <a:r>
                        <a:rPr lang="en-US" sz="1400" dirty="0"/>
                        <a:t>PPD draft</a:t>
                      </a:r>
                    </a:p>
                  </a:txBody>
                  <a:tcPr/>
                </a:tc>
                <a:tc>
                  <a:txBody>
                    <a:bodyPr/>
                    <a:lstStyle/>
                    <a:p>
                      <a:r>
                        <a:rPr lang="en-US" sz="1400" dirty="0"/>
                        <a:t>May 2024</a:t>
                      </a:r>
                    </a:p>
                  </a:txBody>
                  <a:tcPr/>
                </a:tc>
                <a:extLst>
                  <a:ext uri="{0D108BD9-81ED-4DB2-BD59-A6C34878D82A}">
                    <a16:rowId xmlns:a16="http://schemas.microsoft.com/office/drawing/2014/main" val="387692774"/>
                  </a:ext>
                </a:extLst>
              </a:tr>
              <a:tr h="294831">
                <a:tc>
                  <a:txBody>
                    <a:bodyPr/>
                    <a:lstStyle/>
                    <a:p>
                      <a:r>
                        <a:rPr lang="en-US" sz="1400" dirty="0"/>
                        <a:t>France-CEA</a:t>
                      </a:r>
                    </a:p>
                  </a:txBody>
                  <a:tcPr/>
                </a:tc>
                <a:tc>
                  <a:txBody>
                    <a:bodyPr/>
                    <a:lstStyle/>
                    <a:p>
                      <a:r>
                        <a:rPr lang="en-US" sz="1400" dirty="0"/>
                        <a:t>PPD draft</a:t>
                      </a:r>
                    </a:p>
                  </a:txBody>
                  <a:tcPr/>
                </a:tc>
                <a:tc>
                  <a:txBody>
                    <a:bodyPr/>
                    <a:lstStyle/>
                    <a:p>
                      <a:r>
                        <a:rPr lang="en-US" sz="1400" dirty="0"/>
                        <a:t>June 2024</a:t>
                      </a:r>
                    </a:p>
                  </a:txBody>
                  <a:tcPr/>
                </a:tc>
                <a:extLst>
                  <a:ext uri="{0D108BD9-81ED-4DB2-BD59-A6C34878D82A}">
                    <a16:rowId xmlns:a16="http://schemas.microsoft.com/office/drawing/2014/main" val="307776832"/>
                  </a:ext>
                </a:extLst>
              </a:tr>
              <a:tr h="294831">
                <a:tc>
                  <a:txBody>
                    <a:bodyPr/>
                    <a:lstStyle/>
                    <a:p>
                      <a:r>
                        <a:rPr lang="en-US" sz="1400" dirty="0"/>
                        <a:t>UK</a:t>
                      </a:r>
                    </a:p>
                  </a:txBody>
                  <a:tcPr/>
                </a:tc>
                <a:tc>
                  <a:txBody>
                    <a:bodyPr/>
                    <a:lstStyle/>
                    <a:p>
                      <a:r>
                        <a:rPr lang="en-US" sz="1400" dirty="0"/>
                        <a:t>PPD draft</a:t>
                      </a:r>
                    </a:p>
                  </a:txBody>
                  <a:tcPr/>
                </a:tc>
                <a:tc>
                  <a:txBody>
                    <a:bodyPr/>
                    <a:lstStyle/>
                    <a:p>
                      <a:r>
                        <a:rPr lang="en-US" sz="1400" dirty="0"/>
                        <a:t>August 2024</a:t>
                      </a:r>
                    </a:p>
                  </a:txBody>
                  <a:tcPr/>
                </a:tc>
                <a:extLst>
                  <a:ext uri="{0D108BD9-81ED-4DB2-BD59-A6C34878D82A}">
                    <a16:rowId xmlns:a16="http://schemas.microsoft.com/office/drawing/2014/main" val="2608995688"/>
                  </a:ext>
                </a:extLst>
              </a:tr>
              <a:tr h="294831">
                <a:tc>
                  <a:txBody>
                    <a:bodyPr/>
                    <a:lstStyle/>
                    <a:p>
                      <a:r>
                        <a:rPr lang="en-US" sz="1400" dirty="0"/>
                        <a:t>Italy-INFN</a:t>
                      </a:r>
                    </a:p>
                  </a:txBody>
                  <a:tcPr/>
                </a:tc>
                <a:tc>
                  <a:txBody>
                    <a:bodyPr/>
                    <a:lstStyle/>
                    <a:p>
                      <a:r>
                        <a:rPr lang="en-US" sz="1400" dirty="0"/>
                        <a:t>JLab iCRADA signed (excluding magnet scope)</a:t>
                      </a:r>
                    </a:p>
                  </a:txBody>
                  <a:tcPr/>
                </a:tc>
                <a:tc>
                  <a:txBody>
                    <a:bodyPr/>
                    <a:lstStyle/>
                    <a:p>
                      <a:r>
                        <a:rPr lang="en-US" sz="1400" dirty="0"/>
                        <a:t>August 2024</a:t>
                      </a:r>
                    </a:p>
                  </a:txBody>
                  <a:tcPr/>
                </a:tc>
                <a:extLst>
                  <a:ext uri="{0D108BD9-81ED-4DB2-BD59-A6C34878D82A}">
                    <a16:rowId xmlns:a16="http://schemas.microsoft.com/office/drawing/2014/main" val="1533430939"/>
                  </a:ext>
                </a:extLst>
              </a:tr>
              <a:tr h="294831">
                <a:tc>
                  <a:txBody>
                    <a:bodyPr/>
                    <a:lstStyle/>
                    <a:p>
                      <a:r>
                        <a:rPr lang="en-US" sz="1400" dirty="0"/>
                        <a:t>Italy-INFN</a:t>
                      </a:r>
                    </a:p>
                  </a:txBody>
                  <a:tcPr/>
                </a:tc>
                <a:tc>
                  <a:txBody>
                    <a:bodyPr/>
                    <a:lstStyle/>
                    <a:p>
                      <a:r>
                        <a:rPr lang="en-US" sz="1400" dirty="0"/>
                        <a:t>PPD draft / excluding magnet scope</a:t>
                      </a:r>
                    </a:p>
                  </a:txBody>
                  <a:tcPr/>
                </a:tc>
                <a:tc>
                  <a:txBody>
                    <a:bodyPr/>
                    <a:lstStyle/>
                    <a:p>
                      <a:r>
                        <a:rPr lang="en-US" sz="1400" dirty="0"/>
                        <a:t>August 2024</a:t>
                      </a:r>
                    </a:p>
                  </a:txBody>
                  <a:tcPr/>
                </a:tc>
                <a:extLst>
                  <a:ext uri="{0D108BD9-81ED-4DB2-BD59-A6C34878D82A}">
                    <a16:rowId xmlns:a16="http://schemas.microsoft.com/office/drawing/2014/main" val="3824593973"/>
                  </a:ext>
                </a:extLst>
              </a:tr>
              <a:tr h="294831">
                <a:tc>
                  <a:txBody>
                    <a:bodyPr/>
                    <a:lstStyle/>
                    <a:p>
                      <a:r>
                        <a:rPr lang="en-US" sz="1400" dirty="0"/>
                        <a:t>France-IN2P3</a:t>
                      </a:r>
                    </a:p>
                  </a:txBody>
                  <a:tcPr/>
                </a:tc>
                <a:tc>
                  <a:txBody>
                    <a:bodyPr/>
                    <a:lstStyle/>
                    <a:p>
                      <a:r>
                        <a:rPr lang="en-US" sz="1400" dirty="0"/>
                        <a:t>JLab iCRADA and BNL iCRADA signed (draft in Jun/Jul)</a:t>
                      </a:r>
                    </a:p>
                  </a:txBody>
                  <a:tcPr/>
                </a:tc>
                <a:tc>
                  <a:txBody>
                    <a:bodyPr/>
                    <a:lstStyle/>
                    <a:p>
                      <a:r>
                        <a:rPr lang="en-US" sz="1400" dirty="0"/>
                        <a:t>September 2024</a:t>
                      </a:r>
                    </a:p>
                  </a:txBody>
                  <a:tcPr/>
                </a:tc>
                <a:extLst>
                  <a:ext uri="{0D108BD9-81ED-4DB2-BD59-A6C34878D82A}">
                    <a16:rowId xmlns:a16="http://schemas.microsoft.com/office/drawing/2014/main" val="1134404888"/>
                  </a:ext>
                </a:extLst>
              </a:tr>
              <a:tr h="294831">
                <a:tc>
                  <a:txBody>
                    <a:bodyPr/>
                    <a:lstStyle/>
                    <a:p>
                      <a:r>
                        <a:rPr lang="en-US" sz="1400" dirty="0"/>
                        <a:t>France-CEA</a:t>
                      </a:r>
                    </a:p>
                  </a:txBody>
                  <a:tcPr/>
                </a:tc>
                <a:tc>
                  <a:txBody>
                    <a:bodyPr/>
                    <a:lstStyle/>
                    <a:p>
                      <a:r>
                        <a:rPr lang="en-US" sz="1400" dirty="0"/>
                        <a:t>JLab iCRADA signed (draft in Jun/Jul)</a:t>
                      </a:r>
                    </a:p>
                  </a:txBody>
                  <a:tcPr/>
                </a:tc>
                <a:tc>
                  <a:txBody>
                    <a:bodyPr/>
                    <a:lstStyle/>
                    <a:p>
                      <a:r>
                        <a:rPr lang="en-US" sz="1400" dirty="0"/>
                        <a:t>September 2024</a:t>
                      </a:r>
                    </a:p>
                  </a:txBody>
                  <a:tcPr/>
                </a:tc>
                <a:extLst>
                  <a:ext uri="{0D108BD9-81ED-4DB2-BD59-A6C34878D82A}">
                    <a16:rowId xmlns:a16="http://schemas.microsoft.com/office/drawing/2014/main" val="3547170059"/>
                  </a:ext>
                </a:extLst>
              </a:tr>
              <a:tr h="294831">
                <a:tc>
                  <a:txBody>
                    <a:bodyPr/>
                    <a:lstStyle/>
                    <a:p>
                      <a:r>
                        <a:rPr lang="en-US" sz="1400" dirty="0"/>
                        <a:t>UK</a:t>
                      </a:r>
                    </a:p>
                  </a:txBody>
                  <a:tcPr/>
                </a:tc>
                <a:tc>
                  <a:txBody>
                    <a:bodyPr/>
                    <a:lstStyle/>
                    <a:p>
                      <a:r>
                        <a:rPr lang="en-US" sz="1400" dirty="0"/>
                        <a:t>JLab iCRADA signed (draft in Jun/Jul)</a:t>
                      </a:r>
                    </a:p>
                  </a:txBody>
                  <a:tcPr/>
                </a:tc>
                <a:tc>
                  <a:txBody>
                    <a:bodyPr/>
                    <a:lstStyle/>
                    <a:p>
                      <a:r>
                        <a:rPr lang="en-US" sz="1400" dirty="0"/>
                        <a:t>September 2024</a:t>
                      </a:r>
                    </a:p>
                  </a:txBody>
                  <a:tcPr/>
                </a:tc>
                <a:extLst>
                  <a:ext uri="{0D108BD9-81ED-4DB2-BD59-A6C34878D82A}">
                    <a16:rowId xmlns:a16="http://schemas.microsoft.com/office/drawing/2014/main" val="3281354739"/>
                  </a:ext>
                </a:extLst>
              </a:tr>
              <a:tr h="294831">
                <a:tc>
                  <a:txBody>
                    <a:bodyPr/>
                    <a:lstStyle/>
                    <a:p>
                      <a:endParaRPr lang="en-US" sz="1400" dirty="0"/>
                    </a:p>
                  </a:txBody>
                  <a:tcPr/>
                </a:tc>
                <a:tc>
                  <a:txBody>
                    <a:bodyPr/>
                    <a:lstStyle/>
                    <a:p>
                      <a:r>
                        <a:rPr lang="en-US" sz="1400" b="1" dirty="0"/>
                        <a:t>CD-2/CD-3 Director’s Review </a:t>
                      </a:r>
                      <a:r>
                        <a:rPr lang="en-US" sz="1400" b="1" dirty="0">
                          <a:solidFill>
                            <a:schemeClr val="accent5"/>
                          </a:solidFill>
                        </a:rPr>
                        <a:t>/ All PPDs signed </a:t>
                      </a:r>
                    </a:p>
                  </a:txBody>
                  <a:tcPr/>
                </a:tc>
                <a:tc>
                  <a:txBody>
                    <a:bodyPr/>
                    <a:lstStyle/>
                    <a:p>
                      <a:r>
                        <a:rPr lang="en-US" sz="1400" b="1" dirty="0"/>
                        <a:t>November 2024</a:t>
                      </a:r>
                    </a:p>
                  </a:txBody>
                  <a:tcPr/>
                </a:tc>
                <a:extLst>
                  <a:ext uri="{0D108BD9-81ED-4DB2-BD59-A6C34878D82A}">
                    <a16:rowId xmlns:a16="http://schemas.microsoft.com/office/drawing/2014/main" val="3719428389"/>
                  </a:ext>
                </a:extLst>
              </a:tr>
              <a:tr h="294831">
                <a:tc>
                  <a:txBody>
                    <a:bodyPr/>
                    <a:lstStyle/>
                    <a:p>
                      <a:endParaRPr lang="en-US"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t>CD-2/3 OPA review</a:t>
                      </a:r>
                    </a:p>
                  </a:txBody>
                  <a:tcPr/>
                </a:tc>
                <a:tc>
                  <a:txBody>
                    <a:bodyPr/>
                    <a:lstStyle/>
                    <a:p>
                      <a:r>
                        <a:rPr lang="en-US" sz="1400" b="1" dirty="0"/>
                        <a:t>January 2025</a:t>
                      </a:r>
                    </a:p>
                  </a:txBody>
                  <a:tcPr/>
                </a:tc>
                <a:extLst>
                  <a:ext uri="{0D108BD9-81ED-4DB2-BD59-A6C34878D82A}">
                    <a16:rowId xmlns:a16="http://schemas.microsoft.com/office/drawing/2014/main" val="1795790393"/>
                  </a:ext>
                </a:extLst>
              </a:tr>
              <a:tr h="294831">
                <a:tc>
                  <a:txBody>
                    <a:bodyPr/>
                    <a:lstStyle/>
                    <a:p>
                      <a:endParaRPr lang="en-US"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t>CD-2/3 ESAAB</a:t>
                      </a:r>
                    </a:p>
                  </a:txBody>
                  <a:tcPr/>
                </a:tc>
                <a:tc>
                  <a:txBody>
                    <a:bodyPr/>
                    <a:lstStyle/>
                    <a:p>
                      <a:r>
                        <a:rPr lang="en-US" sz="1400" b="1" dirty="0"/>
                        <a:t>April 2025</a:t>
                      </a:r>
                    </a:p>
                  </a:txBody>
                  <a:tcPr/>
                </a:tc>
                <a:extLst>
                  <a:ext uri="{0D108BD9-81ED-4DB2-BD59-A6C34878D82A}">
                    <a16:rowId xmlns:a16="http://schemas.microsoft.com/office/drawing/2014/main" val="1084934382"/>
                  </a:ext>
                </a:extLst>
              </a:tr>
            </a:tbl>
          </a:graphicData>
        </a:graphic>
      </p:graphicFrame>
      <p:sp>
        <p:nvSpPr>
          <p:cNvPr id="3" name="TextBox 2">
            <a:extLst>
              <a:ext uri="{FF2B5EF4-FFF2-40B4-BE49-F238E27FC236}">
                <a16:creationId xmlns:a16="http://schemas.microsoft.com/office/drawing/2014/main" id="{4729A0B6-07AE-C006-116B-20AFC2C09F75}"/>
              </a:ext>
            </a:extLst>
          </p:cNvPr>
          <p:cNvSpPr txBox="1"/>
          <p:nvPr/>
        </p:nvSpPr>
        <p:spPr>
          <a:xfrm>
            <a:off x="9104848" y="4450546"/>
            <a:ext cx="2623856" cy="1569660"/>
          </a:xfrm>
          <a:prstGeom prst="rect">
            <a:avLst/>
          </a:prstGeom>
          <a:noFill/>
        </p:spPr>
        <p:txBody>
          <a:bodyPr wrap="square" rtlCol="0">
            <a:spAutoFit/>
          </a:bodyPr>
          <a:lstStyle/>
          <a:p>
            <a:r>
              <a:rPr lang="en-US" sz="1600" b="1" dirty="0">
                <a:solidFill>
                  <a:srgbClr val="0432FF"/>
                </a:solidFill>
              </a:rPr>
              <a:t>Note after review: </a:t>
            </a:r>
          </a:p>
          <a:p>
            <a:r>
              <a:rPr lang="en-US" sz="1600" dirty="0"/>
              <a:t>for magnet it makes more sense to constrain to:</a:t>
            </a:r>
          </a:p>
          <a:p>
            <a:pPr marL="285750" indent="-285750">
              <a:buFont typeface="Arial" panose="020B0604020202020204" pitchFamily="34" charset="0"/>
              <a:buChar char="•"/>
            </a:pPr>
            <a:r>
              <a:rPr lang="en-US" sz="1600" dirty="0" err="1"/>
              <a:t>JLab</a:t>
            </a:r>
            <a:r>
              <a:rPr lang="en-US" sz="1600" dirty="0"/>
              <a:t>-INFN </a:t>
            </a:r>
            <a:r>
              <a:rPr lang="en-US" sz="1600" dirty="0" err="1"/>
              <a:t>iCRADA</a:t>
            </a:r>
            <a:endParaRPr lang="en-US" sz="1600" dirty="0"/>
          </a:p>
          <a:p>
            <a:pPr marL="285750" indent="-285750">
              <a:buFont typeface="Arial" panose="020B0604020202020204" pitchFamily="34" charset="0"/>
              <a:buChar char="•"/>
            </a:pPr>
            <a:r>
              <a:rPr lang="en-US" sz="1600" dirty="0" err="1"/>
              <a:t>JLab</a:t>
            </a:r>
            <a:r>
              <a:rPr lang="en-US" sz="1600" dirty="0"/>
              <a:t>-CEA </a:t>
            </a:r>
            <a:r>
              <a:rPr lang="en-US" sz="1600" dirty="0" err="1"/>
              <a:t>iCRADA</a:t>
            </a:r>
            <a:endParaRPr lang="en-US" sz="1600" dirty="0"/>
          </a:p>
          <a:p>
            <a:pPr marL="285750" indent="-285750">
              <a:buFont typeface="Arial" panose="020B0604020202020204" pitchFamily="34" charset="0"/>
              <a:buChar char="•"/>
            </a:pPr>
            <a:r>
              <a:rPr lang="en-US" sz="1600" dirty="0"/>
              <a:t>Magnet PPD</a:t>
            </a:r>
          </a:p>
        </p:txBody>
      </p:sp>
      <p:sp>
        <p:nvSpPr>
          <p:cNvPr id="5" name="TextBox 4">
            <a:extLst>
              <a:ext uri="{FF2B5EF4-FFF2-40B4-BE49-F238E27FC236}">
                <a16:creationId xmlns:a16="http://schemas.microsoft.com/office/drawing/2014/main" id="{11A6776F-8D75-0748-9CD5-A86FE753A4B4}"/>
              </a:ext>
            </a:extLst>
          </p:cNvPr>
          <p:cNvSpPr txBox="1"/>
          <p:nvPr/>
        </p:nvSpPr>
        <p:spPr>
          <a:xfrm>
            <a:off x="9069564" y="780288"/>
            <a:ext cx="2927364" cy="4019118"/>
          </a:xfrm>
          <a:prstGeom prst="rect">
            <a:avLst/>
          </a:prstGeom>
        </p:spPr>
        <p:txBody>
          <a:bodyPr wrap="none" rtlCol="0">
            <a:noAutofit/>
          </a:bodyPr>
          <a:lstStyle/>
          <a:p>
            <a:pPr marL="0" indent="0" algn="l">
              <a:buClr>
                <a:srgbClr val="0096FF"/>
              </a:buClr>
              <a:buFont typeface="Arial" panose="020B0604020202020204" pitchFamily="34" charset="0"/>
              <a:buNone/>
            </a:pPr>
            <a:r>
              <a:rPr lang="en-US" sz="1600" dirty="0"/>
              <a:t>There will be amble opportunity </a:t>
            </a:r>
          </a:p>
          <a:p>
            <a:pPr marL="0" indent="0" algn="l">
              <a:buClr>
                <a:srgbClr val="0096FF"/>
              </a:buClr>
              <a:buFont typeface="Arial" panose="020B0604020202020204" pitchFamily="34" charset="0"/>
              <a:buNone/>
            </a:pPr>
            <a:r>
              <a:rPr lang="en-US" sz="1600" dirty="0"/>
              <a:t>to make in-kind contributions </a:t>
            </a:r>
          </a:p>
          <a:p>
            <a:pPr marL="0" indent="0" algn="l">
              <a:buClr>
                <a:srgbClr val="0096FF"/>
              </a:buClr>
              <a:buFont typeface="Arial" panose="020B0604020202020204" pitchFamily="34" charset="0"/>
              <a:buNone/>
            </a:pPr>
            <a:r>
              <a:rPr lang="en-US" sz="1600" dirty="0"/>
              <a:t>after CD-2 as fits best with</a:t>
            </a:r>
          </a:p>
          <a:p>
            <a:pPr marL="0" indent="0" algn="l">
              <a:buClr>
                <a:srgbClr val="0096FF"/>
              </a:buClr>
              <a:buFont typeface="Arial" panose="020B0604020202020204" pitchFamily="34" charset="0"/>
              <a:buNone/>
            </a:pPr>
            <a:r>
              <a:rPr lang="en-US" sz="1600" dirty="0"/>
              <a:t>your funding agency cycle.</a:t>
            </a:r>
          </a:p>
          <a:p>
            <a:pPr marL="0" indent="0" algn="l">
              <a:buClr>
                <a:srgbClr val="0096FF"/>
              </a:buClr>
              <a:buFont typeface="Arial" panose="020B0604020202020204" pitchFamily="34" charset="0"/>
              <a:buNone/>
            </a:pPr>
            <a:endParaRPr lang="en-US" sz="1600" dirty="0"/>
          </a:p>
          <a:p>
            <a:pPr marL="0" indent="0" algn="l">
              <a:buClr>
                <a:srgbClr val="0096FF"/>
              </a:buClr>
              <a:buFont typeface="Arial" panose="020B0604020202020204" pitchFamily="34" charset="0"/>
              <a:buNone/>
            </a:pPr>
            <a:r>
              <a:rPr lang="en-US" sz="1600" dirty="0"/>
              <a:t>To achieve these timelines, it</a:t>
            </a:r>
          </a:p>
          <a:p>
            <a:pPr marL="0" indent="0" algn="l">
              <a:buClr>
                <a:srgbClr val="0096FF"/>
              </a:buClr>
              <a:buFont typeface="Arial" panose="020B0604020202020204" pitchFamily="34" charset="0"/>
              <a:buNone/>
            </a:pPr>
            <a:r>
              <a:rPr lang="en-US" sz="1600" dirty="0"/>
              <a:t>will be critical to have a dedicated </a:t>
            </a:r>
          </a:p>
          <a:p>
            <a:pPr marL="0" indent="0" algn="l">
              <a:buClr>
                <a:srgbClr val="0096FF"/>
              </a:buClr>
              <a:buFont typeface="Arial" panose="020B0604020202020204" pitchFamily="34" charset="0"/>
              <a:buNone/>
            </a:pPr>
            <a:r>
              <a:rPr lang="en-US" sz="1600" dirty="0"/>
              <a:t>team from the in-kind partner </a:t>
            </a:r>
          </a:p>
          <a:p>
            <a:pPr marL="0" indent="0" algn="l">
              <a:buClr>
                <a:srgbClr val="0096FF"/>
              </a:buClr>
              <a:buFont typeface="Arial" panose="020B0604020202020204" pitchFamily="34" charset="0"/>
              <a:buNone/>
            </a:pPr>
            <a:r>
              <a:rPr lang="en-US" sz="1600" dirty="0"/>
              <a:t>and the project team working </a:t>
            </a:r>
          </a:p>
          <a:p>
            <a:pPr marL="0" indent="0" algn="l">
              <a:buClr>
                <a:srgbClr val="0096FF"/>
              </a:buClr>
              <a:buFont typeface="Arial" panose="020B0604020202020204" pitchFamily="34" charset="0"/>
              <a:buNone/>
            </a:pPr>
            <a:r>
              <a:rPr lang="en-US" sz="1600" dirty="0"/>
              <a:t>in sync to get the documents </a:t>
            </a:r>
          </a:p>
          <a:p>
            <a:pPr marL="0" indent="0" algn="l">
              <a:buClr>
                <a:srgbClr val="0096FF"/>
              </a:buClr>
              <a:buFont typeface="Arial" panose="020B0604020202020204" pitchFamily="34" charset="0"/>
              <a:buNone/>
            </a:pPr>
            <a:r>
              <a:rPr lang="en-US" sz="1600" dirty="0"/>
              <a:t>done and signed.</a:t>
            </a:r>
          </a:p>
          <a:p>
            <a:pPr marL="0" indent="0" algn="l">
              <a:buClr>
                <a:srgbClr val="0096FF"/>
              </a:buClr>
              <a:buFont typeface="Arial" panose="020B0604020202020204" pitchFamily="34" charset="0"/>
              <a:buNone/>
            </a:pPr>
            <a:endParaRPr lang="en-US" sz="1600" dirty="0"/>
          </a:p>
          <a:p>
            <a:pPr marL="0" indent="0" algn="l">
              <a:buClr>
                <a:srgbClr val="0096FF"/>
              </a:buClr>
              <a:buFont typeface="Arial" panose="020B0604020202020204" pitchFamily="34" charset="0"/>
              <a:buNone/>
            </a:pPr>
            <a:r>
              <a:rPr lang="en-US" sz="1600" dirty="0"/>
              <a:t>Would appreciate to get contact </a:t>
            </a:r>
          </a:p>
          <a:p>
            <a:pPr marL="0" indent="0" algn="l">
              <a:buClr>
                <a:srgbClr val="0096FF"/>
              </a:buClr>
              <a:buFont typeface="Arial" panose="020B0604020202020204" pitchFamily="34" charset="0"/>
              <a:buNone/>
            </a:pPr>
            <a:r>
              <a:rPr lang="en-US" sz="1600" dirty="0"/>
              <a:t>persons defined asap.</a:t>
            </a:r>
          </a:p>
        </p:txBody>
      </p:sp>
      <p:sp>
        <p:nvSpPr>
          <p:cNvPr id="6" name="Slide Number Placeholder 1">
            <a:extLst>
              <a:ext uri="{FF2B5EF4-FFF2-40B4-BE49-F238E27FC236}">
                <a16:creationId xmlns:a16="http://schemas.microsoft.com/office/drawing/2014/main" id="{1EA3CE92-59EE-FC58-7E0B-50274C897032}"/>
              </a:ext>
            </a:extLst>
          </p:cNvPr>
          <p:cNvSpPr>
            <a:spLocks noGrp="1"/>
          </p:cNvSpPr>
          <p:nvPr>
            <p:ph type="sldNum" sz="quarter" idx="4"/>
          </p:nvPr>
        </p:nvSpPr>
        <p:spPr>
          <a:xfrm>
            <a:off x="11632113" y="6492238"/>
            <a:ext cx="432487" cy="365125"/>
          </a:xfrm>
        </p:spPr>
        <p:txBody>
          <a:bodyPr/>
          <a:lstStyle/>
          <a:p>
            <a:fld id="{933A556B-7C63-244D-9B7C-B0EA8042B330}" type="slidenum">
              <a:rPr lang="en-US" smtClean="0"/>
              <a:pPr/>
              <a:t>20</a:t>
            </a:fld>
            <a:endParaRPr lang="en-US" dirty="0"/>
          </a:p>
        </p:txBody>
      </p:sp>
    </p:spTree>
    <p:extLst>
      <p:ext uri="{BB962C8B-B14F-4D97-AF65-F5344CB8AC3E}">
        <p14:creationId xmlns:p14="http://schemas.microsoft.com/office/powerpoint/2010/main" val="27885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354D-189E-4756-BC7E-CD10F5143E2B}"/>
              </a:ext>
            </a:extLst>
          </p:cNvPr>
          <p:cNvSpPr>
            <a:spLocks noGrp="1"/>
          </p:cNvSpPr>
          <p:nvPr>
            <p:ph type="title"/>
          </p:nvPr>
        </p:nvSpPr>
        <p:spPr/>
        <p:txBody>
          <a:bodyPr>
            <a:normAutofit/>
          </a:bodyPr>
          <a:lstStyle/>
          <a:p>
            <a:r>
              <a:rPr lang="en-US" dirty="0"/>
              <a:t>IKC Not Addressed in iCRADA / PPDs</a:t>
            </a:r>
          </a:p>
        </p:txBody>
      </p:sp>
      <p:sp>
        <p:nvSpPr>
          <p:cNvPr id="5" name="TextBox 4">
            <a:extLst>
              <a:ext uri="{FF2B5EF4-FFF2-40B4-BE49-F238E27FC236}">
                <a16:creationId xmlns:a16="http://schemas.microsoft.com/office/drawing/2014/main" id="{95AE64FB-443F-648A-7013-830F742C8844}"/>
              </a:ext>
            </a:extLst>
          </p:cNvPr>
          <p:cNvSpPr txBox="1"/>
          <p:nvPr/>
        </p:nvSpPr>
        <p:spPr>
          <a:xfrm>
            <a:off x="571500" y="839671"/>
            <a:ext cx="11049000" cy="2554545"/>
          </a:xfrm>
          <a:prstGeom prst="rect">
            <a:avLst/>
          </a:prstGeom>
          <a:noFill/>
        </p:spPr>
        <p:txBody>
          <a:bodyPr wrap="square">
            <a:spAutoFit/>
          </a:bodyPr>
          <a:lstStyle/>
          <a:p>
            <a:r>
              <a:rPr lang="en-US" sz="2000" dirty="0"/>
              <a:t>At the time of the DOE CD-2/3 Review, currently planned for early 2025, scope without identified IKC partners will be assumed as DOE scope, and pursued as opportunities.</a:t>
            </a:r>
          </a:p>
          <a:p>
            <a:endParaRPr lang="en-US" sz="2000" dirty="0"/>
          </a:p>
          <a:p>
            <a:r>
              <a:rPr lang="en-US" sz="2000" dirty="0"/>
              <a:t>IKC are expected to be identified and agreed upon at all stages of the EIC project, e.g., detector upgrades, accelerator installation and commissioning, and the timing of approval cycles in different countries (for example in the detector area, we would like to mention in this categories Countries with which we are already working such as Canada, Japan, Korea, Taiwan, etc.).</a:t>
            </a:r>
          </a:p>
          <a:p>
            <a:endParaRPr lang="en-US" sz="2000" dirty="0"/>
          </a:p>
        </p:txBody>
      </p:sp>
      <p:sp>
        <p:nvSpPr>
          <p:cNvPr id="3" name="Slide Number Placeholder 1">
            <a:extLst>
              <a:ext uri="{FF2B5EF4-FFF2-40B4-BE49-F238E27FC236}">
                <a16:creationId xmlns:a16="http://schemas.microsoft.com/office/drawing/2014/main" id="{FE77A008-3E7E-A5FA-5995-E01FA445121A}"/>
              </a:ext>
            </a:extLst>
          </p:cNvPr>
          <p:cNvSpPr>
            <a:spLocks noGrp="1"/>
          </p:cNvSpPr>
          <p:nvPr>
            <p:ph type="sldNum" sz="quarter" idx="4"/>
          </p:nvPr>
        </p:nvSpPr>
        <p:spPr>
          <a:xfrm>
            <a:off x="11632113" y="6492238"/>
            <a:ext cx="432487" cy="365125"/>
          </a:xfrm>
        </p:spPr>
        <p:txBody>
          <a:bodyPr/>
          <a:lstStyle/>
          <a:p>
            <a:fld id="{933A556B-7C63-244D-9B7C-B0EA8042B330}" type="slidenum">
              <a:rPr lang="en-US" smtClean="0"/>
              <a:pPr/>
              <a:t>21</a:t>
            </a:fld>
            <a:endParaRPr lang="en-US" dirty="0"/>
          </a:p>
        </p:txBody>
      </p:sp>
    </p:spTree>
    <p:extLst>
      <p:ext uri="{BB962C8B-B14F-4D97-AF65-F5344CB8AC3E}">
        <p14:creationId xmlns:p14="http://schemas.microsoft.com/office/powerpoint/2010/main" val="2352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6809551-C518-BA40-AD16-720ADF2ECFEE}"/>
              </a:ext>
            </a:extLst>
          </p:cNvPr>
          <p:cNvSpPr>
            <a:spLocks noGrp="1"/>
          </p:cNvSpPr>
          <p:nvPr>
            <p:ph idx="1"/>
          </p:nvPr>
        </p:nvSpPr>
        <p:spPr/>
        <p:txBody>
          <a:bodyPr>
            <a:normAutofit lnSpcReduction="10000"/>
          </a:bodyPr>
          <a:lstStyle/>
          <a:p>
            <a:pPr marL="0" indent="0">
              <a:buNone/>
            </a:pPr>
            <a:r>
              <a:rPr lang="en-US" sz="2000" dirty="0">
                <a:solidFill>
                  <a:srgbClr val="0096FF"/>
                </a:solidFill>
              </a:rPr>
              <a:t>Accelerator Changes impacting Beam Background</a:t>
            </a:r>
          </a:p>
          <a:p>
            <a:r>
              <a:rPr lang="en-US" sz="2000" dirty="0"/>
              <a:t>new incoming and outgoing electron beam lattice </a:t>
            </a:r>
            <a:r>
              <a:rPr lang="en-US" sz="2000" dirty="0">
                <a:sym typeface="Wingdings" pitchFamily="2" charset="2"/>
              </a:rPr>
              <a:t> SR and electron beam gas</a:t>
            </a:r>
          </a:p>
          <a:p>
            <a:r>
              <a:rPr lang="en-US" sz="2000" dirty="0">
                <a:sym typeface="Wingdings" pitchFamily="2" charset="2"/>
              </a:rPr>
              <a:t>potential changes in injection scheme of leptons  SR</a:t>
            </a:r>
          </a:p>
          <a:p>
            <a:pPr marL="0" indent="0">
              <a:buNone/>
            </a:pPr>
            <a:r>
              <a:rPr lang="en-US" sz="2000" dirty="0">
                <a:solidFill>
                  <a:srgbClr val="0096FF"/>
                </a:solidFill>
                <a:sym typeface="Wingdings" pitchFamily="2" charset="2"/>
              </a:rPr>
              <a:t>Impact on Detector Performance:</a:t>
            </a:r>
            <a:endParaRPr lang="en-US" sz="2000" dirty="0">
              <a:solidFill>
                <a:srgbClr val="0096FF"/>
              </a:solidFill>
            </a:endParaRPr>
          </a:p>
          <a:p>
            <a:r>
              <a:rPr lang="en-US" sz="2000" dirty="0"/>
              <a:t>Background hits will impact the track finding and reconstruction</a:t>
            </a:r>
          </a:p>
          <a:p>
            <a:pPr lvl="1"/>
            <a:r>
              <a:rPr lang="en-US" sz="1800" dirty="0">
                <a:latin typeface="Arial" panose="020B0604020202020204" pitchFamily="34" charset="0"/>
                <a:cs typeface="Arial" panose="020B0604020202020204" pitchFamily="34" charset="0"/>
              </a:rPr>
              <a:t>Embedding of beam background events in DIS signal event in MC simulations</a:t>
            </a:r>
          </a:p>
          <a:p>
            <a:pPr lvl="1"/>
            <a:r>
              <a:rPr lang="en-US" sz="1800" dirty="0">
                <a:latin typeface="Arial" panose="020B0604020202020204" pitchFamily="34" charset="0"/>
                <a:cs typeface="Arial" panose="020B0604020202020204" pitchFamily="34" charset="0"/>
              </a:rPr>
              <a:t> Impact depends on speed of subdetector readout speed, MAPS 2 </a:t>
            </a:r>
            <a:r>
              <a:rPr lang="en-US" sz="1800" dirty="0" err="1">
                <a:latin typeface="Symbol" pitchFamily="2" charset="2"/>
                <a:cs typeface="Arial" panose="020B0604020202020204" pitchFamily="34" charset="0"/>
              </a:rPr>
              <a:t>m</a:t>
            </a:r>
            <a:r>
              <a:rPr lang="en-US" sz="1800" dirty="0" err="1">
                <a:latin typeface="Arial" panose="020B0604020202020204" pitchFamily="34" charset="0"/>
                <a:cs typeface="Arial" panose="020B0604020202020204" pitchFamily="34" charset="0"/>
              </a:rPr>
              <a:t>s</a:t>
            </a:r>
            <a:r>
              <a:rPr lang="en-US" sz="1800" dirty="0">
                <a:latin typeface="Arial" panose="020B0604020202020204" pitchFamily="34" charset="0"/>
                <a:cs typeface="Arial" panose="020B0604020202020204" pitchFamily="34" charset="0"/>
              </a:rPr>
              <a:t>  AC-LGAD 30 </a:t>
            </a:r>
            <a:r>
              <a:rPr lang="en-US" sz="1800" dirty="0" err="1">
                <a:latin typeface="Arial" panose="020B0604020202020204" pitchFamily="34" charset="0"/>
                <a:cs typeface="Arial" panose="020B0604020202020204" pitchFamily="34" charset="0"/>
              </a:rPr>
              <a:t>ps</a:t>
            </a:r>
            <a:endParaRPr lang="en-US" sz="1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Background will impact of energy reconstruction in calorimeters</a:t>
            </a:r>
          </a:p>
          <a:p>
            <a:r>
              <a:rPr lang="en-US" sz="2000" dirty="0">
                <a:latin typeface="Arial" panose="020B0604020202020204" pitchFamily="34" charset="0"/>
                <a:cs typeface="Arial" panose="020B0604020202020204" pitchFamily="34" charset="0"/>
              </a:rPr>
              <a:t> Need to know the total rate per readout channel (== Background + DIS) for DAQ</a:t>
            </a:r>
          </a:p>
          <a:p>
            <a:pPr lvl="1"/>
            <a:r>
              <a:rPr lang="en-US" sz="1800" dirty="0">
                <a:latin typeface="Arial" panose="020B0604020202020204" pitchFamily="34" charset="0"/>
                <a:cs typeface="Arial" panose="020B0604020202020204" pitchFamily="34" charset="0"/>
              </a:rPr>
              <a:t>impact needed data rate capabilities</a:t>
            </a:r>
          </a:p>
          <a:p>
            <a:r>
              <a:rPr lang="en-US" sz="2000" dirty="0">
                <a:latin typeface="Arial" panose="020B0604020202020204" pitchFamily="34" charset="0"/>
                <a:cs typeface="Arial" panose="020B0604020202020204" pitchFamily="34" charset="0"/>
              </a:rPr>
              <a:t> Total Radiation (== Background + DIS) impact subdetector lifetimes</a:t>
            </a:r>
          </a:p>
          <a:p>
            <a:pPr marL="0" indent="0">
              <a:buNone/>
            </a:pPr>
            <a:endParaRPr lang="en-US" sz="900" dirty="0">
              <a:latin typeface="Arial" panose="020B0604020202020204" pitchFamily="34" charset="0"/>
              <a:cs typeface="Arial" panose="020B0604020202020204" pitchFamily="34" charset="0"/>
            </a:endParaRPr>
          </a:p>
          <a:p>
            <a:pPr marL="0" indent="0">
              <a:buNone/>
            </a:pPr>
            <a:r>
              <a:rPr lang="en-US" sz="2000" dirty="0">
                <a:solidFill>
                  <a:srgbClr val="0096FF"/>
                </a:solidFill>
                <a:latin typeface="Arial" panose="020B0604020202020204" pitchFamily="34" charset="0"/>
                <a:cs typeface="Arial" panose="020B0604020202020204" pitchFamily="34" charset="0"/>
                <a:sym typeface="Wingdings" pitchFamily="2" charset="2"/>
              </a:rPr>
              <a:t></a:t>
            </a:r>
            <a:r>
              <a:rPr lang="en-US" sz="2000" dirty="0">
                <a:latin typeface="Arial" panose="020B0604020202020204" pitchFamily="34" charset="0"/>
                <a:cs typeface="Arial" panose="020B0604020202020204" pitchFamily="34" charset="0"/>
                <a:sym typeface="Wingdings" pitchFamily="2" charset="2"/>
              </a:rPr>
              <a:t> need the thresholds per subdetector on hit level and summed energy, </a:t>
            </a:r>
          </a:p>
          <a:p>
            <a:pPr marL="0" indent="0">
              <a:buNone/>
            </a:pPr>
            <a:r>
              <a:rPr lang="en-US" sz="2000" dirty="0">
                <a:latin typeface="Arial" panose="020B0604020202020204" pitchFamily="34" charset="0"/>
                <a:cs typeface="Arial" panose="020B0604020202020204" pitchFamily="34" charset="0"/>
                <a:sym typeface="Wingdings" pitchFamily="2" charset="2"/>
              </a:rPr>
              <a:t>     see </a:t>
            </a:r>
            <a:r>
              <a:rPr lang="en-US" sz="2000" dirty="0">
                <a:hlinkClick r:id="rId2"/>
              </a:rPr>
              <a:t>EPIC Detector DigitizationModel.09.2023.xlsx</a:t>
            </a:r>
            <a:r>
              <a:rPr lang="en-US" sz="2000" dirty="0"/>
              <a:t>, </a:t>
            </a:r>
            <a:r>
              <a:rPr lang="en-US" sz="2000" dirty="0">
                <a:latin typeface="Arial" panose="020B0604020202020204" pitchFamily="34" charset="0"/>
                <a:cs typeface="Arial" panose="020B0604020202020204" pitchFamily="34" charset="0"/>
                <a:sym typeface="Wingdings" pitchFamily="2" charset="2"/>
              </a:rPr>
              <a:t>to get the correct rates </a:t>
            </a:r>
          </a:p>
          <a:p>
            <a:pPr marL="0" indent="0">
              <a:buNone/>
            </a:pPr>
            <a:r>
              <a:rPr lang="en-US" sz="2000" dirty="0">
                <a:solidFill>
                  <a:srgbClr val="0096FF"/>
                </a:solidFill>
                <a:latin typeface="Arial" panose="020B0604020202020204" pitchFamily="34" charset="0"/>
                <a:cs typeface="Arial" panose="020B0604020202020204" pitchFamily="34" charset="0"/>
                <a:sym typeface="Wingdings" pitchFamily="2" charset="2"/>
              </a:rPr>
              <a:t></a:t>
            </a:r>
            <a:r>
              <a:rPr lang="en-US" sz="2000" dirty="0">
                <a:latin typeface="Arial" panose="020B0604020202020204" pitchFamily="34" charset="0"/>
                <a:cs typeface="Arial" panose="020B0604020202020204" pitchFamily="34" charset="0"/>
                <a:sym typeface="Wingdings" pitchFamily="2" charset="2"/>
              </a:rPr>
              <a:t> </a:t>
            </a:r>
            <a:r>
              <a:rPr lang="en-US" sz="2000" dirty="0"/>
              <a:t>All implemented in December campaign</a:t>
            </a:r>
          </a:p>
          <a:p>
            <a:pPr marL="0" indent="0">
              <a:buNone/>
            </a:pPr>
            <a:r>
              <a:rPr lang="en-US" sz="2000" dirty="0">
                <a:solidFill>
                  <a:srgbClr val="0096FF"/>
                </a:solidFill>
                <a:sym typeface="Wingdings" pitchFamily="2" charset="2"/>
              </a:rPr>
              <a:t></a:t>
            </a:r>
            <a:r>
              <a:rPr lang="en-US" sz="2000" dirty="0">
                <a:sym typeface="Wingdings" pitchFamily="2" charset="2"/>
              </a:rPr>
              <a:t> Impact on backgrounds currently actively analyzed </a:t>
            </a:r>
          </a:p>
          <a:p>
            <a:pPr marL="0" indent="0">
              <a:buNone/>
            </a:pPr>
            <a:r>
              <a:rPr lang="en-US" sz="2000" dirty="0">
                <a:solidFill>
                  <a:srgbClr val="0096FF"/>
                </a:solidFill>
                <a:sym typeface="Wingdings" pitchFamily="2" charset="2"/>
              </a:rPr>
              <a:t>     </a:t>
            </a:r>
            <a:r>
              <a:rPr lang="en-US" sz="2000" dirty="0">
                <a:sym typeface="Wingdings" pitchFamily="2" charset="2"/>
              </a:rPr>
              <a:t> </a:t>
            </a:r>
            <a:r>
              <a:rPr lang="en-US" sz="2000" dirty="0">
                <a:sym typeface="Wingdings" pitchFamily="2" charset="2"/>
                <a:hlinkClick r:id="rId3"/>
              </a:rPr>
              <a:t>https://wiki.bnl.gov/EPIC/index.php?title=Background</a:t>
            </a:r>
            <a:r>
              <a:rPr lang="en-US" sz="2000" dirty="0">
                <a:sym typeface="Wingdings" pitchFamily="2" charset="2"/>
              </a:rPr>
              <a:t> will be updated</a:t>
            </a:r>
            <a:endParaRPr lang="en-US" sz="2000" dirty="0">
              <a:latin typeface="Arial" panose="020B0604020202020204" pitchFamily="34" charset="0"/>
              <a:cs typeface="Arial" panose="020B0604020202020204" pitchFamily="34" charset="0"/>
              <a:sym typeface="Wingdings" pitchFamily="2" charset="2"/>
            </a:endParaRPr>
          </a:p>
          <a:p>
            <a:pPr marL="0" indent="0">
              <a:buNone/>
            </a:pPr>
            <a:endParaRPr lang="en-US" sz="2000" dirty="0"/>
          </a:p>
        </p:txBody>
      </p:sp>
      <p:sp>
        <p:nvSpPr>
          <p:cNvPr id="2" name="Date Placeholder 1">
            <a:extLst>
              <a:ext uri="{FF2B5EF4-FFF2-40B4-BE49-F238E27FC236}">
                <a16:creationId xmlns:a16="http://schemas.microsoft.com/office/drawing/2014/main" id="{BA4A092D-E29D-F942-8036-3EDC5719A4C2}"/>
              </a:ext>
            </a:extLst>
          </p:cNvPr>
          <p:cNvSpPr>
            <a:spLocks noGrp="1"/>
          </p:cNvSpPr>
          <p:nvPr>
            <p:ph type="dt" sz="half" idx="10"/>
          </p:nvPr>
        </p:nvSpPr>
        <p:spPr>
          <a:xfrm>
            <a:off x="7086600" y="657362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
        <p:nvSpPr>
          <p:cNvPr id="3" name="Slide Number Placeholder 2">
            <a:extLst>
              <a:ext uri="{FF2B5EF4-FFF2-40B4-BE49-F238E27FC236}">
                <a16:creationId xmlns:a16="http://schemas.microsoft.com/office/drawing/2014/main" id="{203B4E94-90E7-3442-9538-4838FC3334C7}"/>
              </a:ext>
            </a:extLst>
          </p:cNvPr>
          <p:cNvSpPr>
            <a:spLocks noGrp="1"/>
          </p:cNvSpPr>
          <p:nvPr>
            <p:ph type="sldNum" sz="quarter" idx="12"/>
          </p:nvPr>
        </p:nvSpPr>
        <p:spPr>
          <a:xfrm>
            <a:off x="0" y="657362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22</a:t>
            </a:fld>
            <a:endParaRPr lang="en-US"/>
          </a:p>
        </p:txBody>
      </p:sp>
      <p:sp>
        <p:nvSpPr>
          <p:cNvPr id="4" name="Title 3">
            <a:extLst>
              <a:ext uri="{FF2B5EF4-FFF2-40B4-BE49-F238E27FC236}">
                <a16:creationId xmlns:a16="http://schemas.microsoft.com/office/drawing/2014/main" id="{CA022067-2C39-2D4E-A050-F094C452FE62}"/>
              </a:ext>
            </a:extLst>
          </p:cNvPr>
          <p:cNvSpPr>
            <a:spLocks noGrp="1"/>
          </p:cNvSpPr>
          <p:nvPr>
            <p:ph type="title"/>
          </p:nvPr>
        </p:nvSpPr>
        <p:spPr/>
        <p:txBody>
          <a:bodyPr>
            <a:normAutofit/>
          </a:bodyPr>
          <a:lstStyle/>
          <a:p>
            <a:r>
              <a:rPr lang="en-US" sz="2700" dirty="0"/>
              <a:t>Beam Background and Detector Performance</a:t>
            </a:r>
          </a:p>
        </p:txBody>
      </p:sp>
      <p:sp>
        <p:nvSpPr>
          <p:cNvPr id="5" name="Slide Number Placeholder 1">
            <a:extLst>
              <a:ext uri="{FF2B5EF4-FFF2-40B4-BE49-F238E27FC236}">
                <a16:creationId xmlns:a16="http://schemas.microsoft.com/office/drawing/2014/main" id="{BFF46DD4-E444-0F8A-349B-836C35CB3765}"/>
              </a:ext>
            </a:extLst>
          </p:cNvPr>
          <p:cNvSpPr>
            <a:spLocks noGrp="1"/>
          </p:cNvSpPr>
          <p:nvPr>
            <p:ph type="sldNum" sz="quarter" idx="4"/>
          </p:nvPr>
        </p:nvSpPr>
        <p:spPr>
          <a:xfrm>
            <a:off x="11632113" y="6492238"/>
            <a:ext cx="432487" cy="365125"/>
          </a:xfrm>
        </p:spPr>
        <p:txBody>
          <a:bodyPr/>
          <a:lstStyle/>
          <a:p>
            <a:fld id="{933A556B-7C63-244D-9B7C-B0EA8042B330}" type="slidenum">
              <a:rPr lang="en-US" smtClean="0"/>
              <a:pPr/>
              <a:t>22</a:t>
            </a:fld>
            <a:endParaRPr lang="en-US" dirty="0"/>
          </a:p>
        </p:txBody>
      </p:sp>
    </p:spTree>
    <p:extLst>
      <p:ext uri="{BB962C8B-B14F-4D97-AF65-F5344CB8AC3E}">
        <p14:creationId xmlns:p14="http://schemas.microsoft.com/office/powerpoint/2010/main" val="415500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20B8C5-F367-B444-9223-B5FE21CA928E}"/>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12F71DD4-1A39-1E48-B4BD-06B9E24927FC}"/>
              </a:ext>
            </a:extLst>
          </p:cNvPr>
          <p:cNvSpPr>
            <a:spLocks noGrp="1"/>
          </p:cNvSpPr>
          <p:nvPr>
            <p:ph type="sldNum" sz="quarter" idx="12"/>
          </p:nvPr>
        </p:nvSpPr>
        <p:spPr/>
        <p:txBody>
          <a:bodyPr/>
          <a:lstStyle/>
          <a:p>
            <a:fld id="{893C5830-40F3-F04E-B2E3-10E6672BA8FF}" type="slidenum">
              <a:rPr lang="en-US" smtClean="0"/>
              <a:pPr/>
              <a:t>23</a:t>
            </a:fld>
            <a:endParaRPr lang="en-US"/>
          </a:p>
        </p:txBody>
      </p:sp>
      <p:sp>
        <p:nvSpPr>
          <p:cNvPr id="5" name="Title 4">
            <a:extLst>
              <a:ext uri="{FF2B5EF4-FFF2-40B4-BE49-F238E27FC236}">
                <a16:creationId xmlns:a16="http://schemas.microsoft.com/office/drawing/2014/main" id="{8D7A0070-336F-694E-B5AB-D746F7781376}"/>
              </a:ext>
            </a:extLst>
          </p:cNvPr>
          <p:cNvSpPr>
            <a:spLocks noGrp="1"/>
          </p:cNvSpPr>
          <p:nvPr>
            <p:ph type="title"/>
          </p:nvPr>
        </p:nvSpPr>
        <p:spPr>
          <a:xfrm>
            <a:off x="580777" y="2284"/>
            <a:ext cx="11182865" cy="584669"/>
          </a:xfrm>
        </p:spPr>
        <p:txBody>
          <a:bodyPr/>
          <a:lstStyle/>
          <a:p>
            <a:r>
              <a:rPr lang="en-US" b="1" dirty="0">
                <a:solidFill>
                  <a:schemeClr val="tx1"/>
                </a:solidFill>
              </a:rPr>
              <a:t>Rates per Channel – first Results</a:t>
            </a:r>
          </a:p>
        </p:txBody>
      </p:sp>
      <p:sp>
        <p:nvSpPr>
          <p:cNvPr id="12" name="TextBox 11">
            <a:extLst>
              <a:ext uri="{FF2B5EF4-FFF2-40B4-BE49-F238E27FC236}">
                <a16:creationId xmlns:a16="http://schemas.microsoft.com/office/drawing/2014/main" id="{06261670-B3A3-6040-8B86-35FA292B5D44}"/>
              </a:ext>
            </a:extLst>
          </p:cNvPr>
          <p:cNvSpPr txBox="1"/>
          <p:nvPr/>
        </p:nvSpPr>
        <p:spPr>
          <a:xfrm>
            <a:off x="10145224" y="1701914"/>
            <a:ext cx="1475276" cy="400110"/>
          </a:xfrm>
          <a:prstGeom prst="rect">
            <a:avLst/>
          </a:prstGeom>
          <a:noFill/>
        </p:spPr>
        <p:txBody>
          <a:bodyPr wrap="none" rtlCol="0">
            <a:spAutoFit/>
          </a:bodyPr>
          <a:lstStyle/>
          <a:p>
            <a:pPr algn="l">
              <a:buClr>
                <a:srgbClr val="0000FF"/>
              </a:buClr>
            </a:pPr>
            <a:r>
              <a:rPr lang="en-US" sz="2000" dirty="0" err="1">
                <a:solidFill>
                  <a:srgbClr val="0000FF"/>
                </a:solidFill>
                <a:latin typeface="Arial" panose="020B0604020202020204" pitchFamily="34" charset="0"/>
                <a:cs typeface="Arial" panose="020B0604020202020204" pitchFamily="34" charset="0"/>
              </a:rPr>
              <a:t>eP</a:t>
            </a:r>
            <a:r>
              <a:rPr lang="en-US" sz="2000" dirty="0">
                <a:solidFill>
                  <a:srgbClr val="0000FF"/>
                </a:solidFill>
                <a:latin typeface="Arial" panose="020B0604020202020204" pitchFamily="34" charset="0"/>
                <a:cs typeface="Arial" panose="020B0604020202020204" pitchFamily="34" charset="0"/>
              </a:rPr>
              <a:t> – no Q2</a:t>
            </a:r>
          </a:p>
        </p:txBody>
      </p:sp>
      <p:sp>
        <p:nvSpPr>
          <p:cNvPr id="13" name="TextBox 12">
            <a:extLst>
              <a:ext uri="{FF2B5EF4-FFF2-40B4-BE49-F238E27FC236}">
                <a16:creationId xmlns:a16="http://schemas.microsoft.com/office/drawing/2014/main" id="{9B620BC9-B677-1A41-82E8-DD6C335E2A12}"/>
              </a:ext>
            </a:extLst>
          </p:cNvPr>
          <p:cNvSpPr txBox="1"/>
          <p:nvPr/>
        </p:nvSpPr>
        <p:spPr>
          <a:xfrm>
            <a:off x="9985033" y="4487545"/>
            <a:ext cx="2377574" cy="707886"/>
          </a:xfrm>
          <a:prstGeom prst="rect">
            <a:avLst/>
          </a:prstGeom>
          <a:noFill/>
        </p:spPr>
        <p:txBody>
          <a:bodyPr wrap="none" rtlCol="0">
            <a:spAutoFit/>
          </a:bodyPr>
          <a:lstStyle/>
          <a:p>
            <a:pPr algn="l">
              <a:buClr>
                <a:srgbClr val="0000FF"/>
              </a:buClr>
            </a:pPr>
            <a:r>
              <a:rPr lang="en-US" sz="2000" dirty="0">
                <a:solidFill>
                  <a:srgbClr val="0000FF"/>
                </a:solidFill>
                <a:latin typeface="Arial" panose="020B0604020202020204" pitchFamily="34" charset="0"/>
                <a:cs typeface="Arial" panose="020B0604020202020204" pitchFamily="34" charset="0"/>
              </a:rPr>
              <a:t>Hadron Beam Gas </a:t>
            </a:r>
          </a:p>
          <a:p>
            <a:pPr algn="l">
              <a:buClr>
                <a:srgbClr val="0000FF"/>
              </a:buClr>
            </a:pPr>
            <a:r>
              <a:rPr lang="en-US" sz="2000" dirty="0">
                <a:solidFill>
                  <a:srgbClr val="0000FF"/>
                </a:solidFill>
                <a:latin typeface="Arial" panose="020B0604020202020204" pitchFamily="34" charset="0"/>
                <a:cs typeface="Arial" panose="020B0604020202020204" pitchFamily="34" charset="0"/>
              </a:rPr>
              <a:t>– 275 GeV</a:t>
            </a:r>
          </a:p>
        </p:txBody>
      </p:sp>
      <p:pic>
        <p:nvPicPr>
          <p:cNvPr id="6" name="Picture 5" descr="Graphical user interface&#10;&#10;Description automatically generated">
            <a:extLst>
              <a:ext uri="{FF2B5EF4-FFF2-40B4-BE49-F238E27FC236}">
                <a16:creationId xmlns:a16="http://schemas.microsoft.com/office/drawing/2014/main" id="{CA73F8BB-340F-DB42-8B77-17F02B7DD255}"/>
              </a:ext>
            </a:extLst>
          </p:cNvPr>
          <p:cNvPicPr>
            <a:picLocks noChangeAspect="1"/>
          </p:cNvPicPr>
          <p:nvPr/>
        </p:nvPicPr>
        <p:blipFill>
          <a:blip r:embed="rId2"/>
          <a:stretch>
            <a:fillRect/>
          </a:stretch>
        </p:blipFill>
        <p:spPr>
          <a:xfrm>
            <a:off x="889000" y="609017"/>
            <a:ext cx="4178300" cy="2819983"/>
          </a:xfrm>
          <a:prstGeom prst="rect">
            <a:avLst/>
          </a:prstGeom>
        </p:spPr>
      </p:pic>
      <p:pic>
        <p:nvPicPr>
          <p:cNvPr id="8" name="Picture 7" descr="Chart, bar chart&#10;&#10;Description automatically generated">
            <a:extLst>
              <a:ext uri="{FF2B5EF4-FFF2-40B4-BE49-F238E27FC236}">
                <a16:creationId xmlns:a16="http://schemas.microsoft.com/office/drawing/2014/main" id="{C1683595-5156-EC49-894D-4E33012944CC}"/>
              </a:ext>
            </a:extLst>
          </p:cNvPr>
          <p:cNvPicPr>
            <a:picLocks noChangeAspect="1"/>
          </p:cNvPicPr>
          <p:nvPr/>
        </p:nvPicPr>
        <p:blipFill rotWithShape="1">
          <a:blip r:embed="rId3"/>
          <a:srcRect t="7459" r="12544"/>
          <a:stretch/>
        </p:blipFill>
        <p:spPr>
          <a:xfrm>
            <a:off x="6096000" y="574771"/>
            <a:ext cx="4076700" cy="2758979"/>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2E2750E-99F8-C140-A62E-9D836CF5CAD8}"/>
              </a:ext>
            </a:extLst>
          </p:cNvPr>
          <p:cNvPicPr>
            <a:picLocks noChangeAspect="1"/>
          </p:cNvPicPr>
          <p:nvPr/>
        </p:nvPicPr>
        <p:blipFill>
          <a:blip r:embed="rId4"/>
          <a:stretch>
            <a:fillRect/>
          </a:stretch>
        </p:blipFill>
        <p:spPr>
          <a:xfrm>
            <a:off x="831850" y="3506075"/>
            <a:ext cx="4514850" cy="3047125"/>
          </a:xfrm>
          <a:prstGeom prst="rect">
            <a:avLst/>
          </a:prstGeom>
        </p:spPr>
      </p:pic>
      <p:pic>
        <p:nvPicPr>
          <p:cNvPr id="18" name="Picture 17" descr="Chart, bar chart&#10;&#10;Description automatically generated">
            <a:extLst>
              <a:ext uri="{FF2B5EF4-FFF2-40B4-BE49-F238E27FC236}">
                <a16:creationId xmlns:a16="http://schemas.microsoft.com/office/drawing/2014/main" id="{31F7E1C0-1681-A74B-8524-82E83FE4EBD8}"/>
              </a:ext>
            </a:extLst>
          </p:cNvPr>
          <p:cNvPicPr>
            <a:picLocks noChangeAspect="1"/>
          </p:cNvPicPr>
          <p:nvPr/>
        </p:nvPicPr>
        <p:blipFill rotWithShape="1">
          <a:blip r:embed="rId5"/>
          <a:srcRect t="7182" r="11661"/>
          <a:stretch/>
        </p:blipFill>
        <p:spPr>
          <a:xfrm>
            <a:off x="6096000" y="3780536"/>
            <a:ext cx="3937000" cy="2645664"/>
          </a:xfrm>
          <a:prstGeom prst="rect">
            <a:avLst/>
          </a:prstGeom>
        </p:spPr>
      </p:pic>
    </p:spTree>
    <p:extLst>
      <p:ext uri="{BB962C8B-B14F-4D97-AF65-F5344CB8AC3E}">
        <p14:creationId xmlns:p14="http://schemas.microsoft.com/office/powerpoint/2010/main" val="1808096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10;&#10;Description automatically generated">
            <a:extLst>
              <a:ext uri="{FF2B5EF4-FFF2-40B4-BE49-F238E27FC236}">
                <a16:creationId xmlns:a16="http://schemas.microsoft.com/office/drawing/2014/main" id="{B0EFAEFA-8E83-8E4B-BC7E-C0619DA844B6}"/>
              </a:ext>
            </a:extLst>
          </p:cNvPr>
          <p:cNvPicPr>
            <a:picLocks noChangeAspect="1"/>
          </p:cNvPicPr>
          <p:nvPr/>
        </p:nvPicPr>
        <p:blipFill>
          <a:blip r:embed="rId2"/>
          <a:stretch>
            <a:fillRect/>
          </a:stretch>
        </p:blipFill>
        <p:spPr>
          <a:xfrm>
            <a:off x="1133360" y="1641425"/>
            <a:ext cx="8527980" cy="4929378"/>
          </a:xfrm>
          <a:prstGeom prst="rect">
            <a:avLst/>
          </a:prstGeom>
        </p:spPr>
      </p:pic>
      <p:sp>
        <p:nvSpPr>
          <p:cNvPr id="2" name="Title 1">
            <a:extLst>
              <a:ext uri="{FF2B5EF4-FFF2-40B4-BE49-F238E27FC236}">
                <a16:creationId xmlns:a16="http://schemas.microsoft.com/office/drawing/2014/main" id="{A7F9354D-189E-4756-BC7E-CD10F5143E2B}"/>
              </a:ext>
            </a:extLst>
          </p:cNvPr>
          <p:cNvSpPr>
            <a:spLocks noGrp="1"/>
          </p:cNvSpPr>
          <p:nvPr>
            <p:ph type="title"/>
          </p:nvPr>
        </p:nvSpPr>
        <p:spPr/>
        <p:txBody>
          <a:bodyPr>
            <a:normAutofit/>
          </a:bodyPr>
          <a:lstStyle/>
          <a:p>
            <a:r>
              <a:rPr lang="en-US" dirty="0"/>
              <a:t>Request for Information – Readout and Controls</a:t>
            </a:r>
          </a:p>
        </p:txBody>
      </p:sp>
      <p:sp>
        <p:nvSpPr>
          <p:cNvPr id="5" name="TextBox 4">
            <a:extLst>
              <a:ext uri="{FF2B5EF4-FFF2-40B4-BE49-F238E27FC236}">
                <a16:creationId xmlns:a16="http://schemas.microsoft.com/office/drawing/2014/main" id="{95AE64FB-443F-648A-7013-830F742C8844}"/>
              </a:ext>
            </a:extLst>
          </p:cNvPr>
          <p:cNvSpPr txBox="1"/>
          <p:nvPr/>
        </p:nvSpPr>
        <p:spPr>
          <a:xfrm>
            <a:off x="589002" y="675409"/>
            <a:ext cx="11031497" cy="1015663"/>
          </a:xfrm>
          <a:prstGeom prst="rect">
            <a:avLst/>
          </a:prstGeom>
          <a:noFill/>
        </p:spPr>
        <p:txBody>
          <a:bodyPr wrap="square">
            <a:spAutoFit/>
          </a:bodyPr>
          <a:lstStyle/>
          <a:p>
            <a:r>
              <a:rPr lang="en-US" sz="2000" dirty="0">
                <a:solidFill>
                  <a:srgbClr val="0096FF"/>
                </a:solidFill>
              </a:rPr>
              <a:t>Need to start to pay attention on controls </a:t>
            </a:r>
            <a:r>
              <a:rPr lang="en-US" sz="2000" dirty="0">
                <a:solidFill>
                  <a:srgbClr val="0096FF"/>
                </a:solidFill>
                <a:sym typeface="Wingdings" pitchFamily="2" charset="2"/>
              </a:rPr>
              <a:t> </a:t>
            </a:r>
            <a:r>
              <a:rPr lang="en-US" sz="2000" dirty="0">
                <a:sym typeface="Wingdings" pitchFamily="2" charset="2"/>
              </a:rPr>
              <a:t>developed a survey</a:t>
            </a:r>
          </a:p>
          <a:p>
            <a:r>
              <a:rPr lang="en-US" sz="2000" dirty="0">
                <a:hlinkClick r:id="rId3"/>
              </a:rPr>
              <a:t>Slow Controls Survey.xlsx</a:t>
            </a:r>
            <a:r>
              <a:rPr lang="en-US" sz="2000" dirty="0"/>
              <a:t> click insert and on view survey in the pull-down menu from survey</a:t>
            </a:r>
          </a:p>
          <a:p>
            <a:r>
              <a:rPr lang="en-US" sz="2000" dirty="0">
                <a:sym typeface="Wingdings" pitchFamily="2" charset="2"/>
              </a:rPr>
              <a:t> will follow up with detailed email to all DSCs</a:t>
            </a:r>
            <a:endParaRPr lang="en-US" sz="2000" dirty="0"/>
          </a:p>
        </p:txBody>
      </p:sp>
      <p:sp>
        <p:nvSpPr>
          <p:cNvPr id="6" name="TextBox 5">
            <a:extLst>
              <a:ext uri="{FF2B5EF4-FFF2-40B4-BE49-F238E27FC236}">
                <a16:creationId xmlns:a16="http://schemas.microsoft.com/office/drawing/2014/main" id="{85428105-B5B8-904C-9FAA-2E78AD48E9DB}"/>
              </a:ext>
            </a:extLst>
          </p:cNvPr>
          <p:cNvSpPr txBox="1"/>
          <p:nvPr/>
        </p:nvSpPr>
        <p:spPr>
          <a:xfrm>
            <a:off x="9581635" y="1487961"/>
            <a:ext cx="2038865" cy="358346"/>
          </a:xfrm>
          <a:prstGeom prst="rect">
            <a:avLst/>
          </a:prstGeom>
        </p:spPr>
        <p:txBody>
          <a:bodyPr wrap="none" rtlCol="0">
            <a:noAutofit/>
          </a:bodyPr>
          <a:lstStyle/>
          <a:p>
            <a:pPr marL="0" indent="0" algn="l">
              <a:buClr>
                <a:srgbClr val="0096FF"/>
              </a:buClr>
              <a:buFont typeface="Arial" panose="020B0604020202020204" pitchFamily="34" charset="0"/>
              <a:buNone/>
            </a:pPr>
            <a:r>
              <a:rPr lang="en-US" dirty="0">
                <a:solidFill>
                  <a:srgbClr val="0096FF"/>
                </a:solidFill>
              </a:rPr>
              <a:t>thanks to Lee </a:t>
            </a:r>
            <a:r>
              <a:rPr lang="en-US" dirty="0" err="1">
                <a:solidFill>
                  <a:srgbClr val="0096FF"/>
                </a:solidFill>
              </a:rPr>
              <a:t>Flader</a:t>
            </a:r>
            <a:r>
              <a:rPr lang="en-US" dirty="0">
                <a:solidFill>
                  <a:srgbClr val="0096FF"/>
                </a:solidFill>
              </a:rPr>
              <a:t>,</a:t>
            </a:r>
          </a:p>
          <a:p>
            <a:pPr marL="0" indent="0" algn="l">
              <a:buClr>
                <a:srgbClr val="0096FF"/>
              </a:buClr>
              <a:buFont typeface="Arial" panose="020B0604020202020204" pitchFamily="34" charset="0"/>
              <a:buNone/>
            </a:pPr>
            <a:r>
              <a:rPr lang="en-US" dirty="0">
                <a:solidFill>
                  <a:srgbClr val="0096FF"/>
                </a:solidFill>
              </a:rPr>
              <a:t>Jeff and Dave</a:t>
            </a:r>
          </a:p>
        </p:txBody>
      </p:sp>
      <p:sp>
        <p:nvSpPr>
          <p:cNvPr id="3" name="Slide Number Placeholder 1">
            <a:extLst>
              <a:ext uri="{FF2B5EF4-FFF2-40B4-BE49-F238E27FC236}">
                <a16:creationId xmlns:a16="http://schemas.microsoft.com/office/drawing/2014/main" id="{B0DA88FD-97DC-09C0-68BD-277F63A620AC}"/>
              </a:ext>
            </a:extLst>
          </p:cNvPr>
          <p:cNvSpPr>
            <a:spLocks noGrp="1"/>
          </p:cNvSpPr>
          <p:nvPr>
            <p:ph type="sldNum" sz="quarter" idx="4"/>
          </p:nvPr>
        </p:nvSpPr>
        <p:spPr>
          <a:xfrm>
            <a:off x="11632113" y="6492238"/>
            <a:ext cx="432487" cy="365125"/>
          </a:xfrm>
        </p:spPr>
        <p:txBody>
          <a:bodyPr/>
          <a:lstStyle/>
          <a:p>
            <a:fld id="{933A556B-7C63-244D-9B7C-B0EA8042B330}" type="slidenum">
              <a:rPr lang="en-US" smtClean="0"/>
              <a:pPr/>
              <a:t>24</a:t>
            </a:fld>
            <a:endParaRPr lang="en-US" dirty="0"/>
          </a:p>
        </p:txBody>
      </p:sp>
    </p:spTree>
    <p:extLst>
      <p:ext uri="{BB962C8B-B14F-4D97-AF65-F5344CB8AC3E}">
        <p14:creationId xmlns:p14="http://schemas.microsoft.com/office/powerpoint/2010/main" val="3710265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3101A-B05F-9448-A66C-5C2F5E1F8ECA}"/>
              </a:ext>
            </a:extLst>
          </p:cNvPr>
          <p:cNvSpPr>
            <a:spLocks noGrp="1"/>
          </p:cNvSpPr>
          <p:nvPr>
            <p:ph type="sldNum" sz="quarter" idx="4"/>
          </p:nvPr>
        </p:nvSpPr>
        <p:spPr/>
        <p:txBody>
          <a:bodyPr/>
          <a:lstStyle/>
          <a:p>
            <a:fld id="{933A556B-7C63-244D-9B7C-B0EA8042B330}" type="slidenum">
              <a:rPr lang="en-US" smtClean="0"/>
              <a:pPr/>
              <a:t>25</a:t>
            </a:fld>
            <a:endParaRPr lang="en-US" dirty="0"/>
          </a:p>
        </p:txBody>
      </p:sp>
      <p:sp>
        <p:nvSpPr>
          <p:cNvPr id="3" name="Title 2">
            <a:extLst>
              <a:ext uri="{FF2B5EF4-FFF2-40B4-BE49-F238E27FC236}">
                <a16:creationId xmlns:a16="http://schemas.microsoft.com/office/drawing/2014/main" id="{B95CD005-CABB-6541-8079-3EF7FA89EEE0}"/>
              </a:ext>
            </a:extLst>
          </p:cNvPr>
          <p:cNvSpPr>
            <a:spLocks noGrp="1"/>
          </p:cNvSpPr>
          <p:nvPr>
            <p:ph type="title"/>
          </p:nvPr>
        </p:nvSpPr>
        <p:spPr/>
        <p:txBody>
          <a:bodyPr/>
          <a:lstStyle/>
          <a:p>
            <a:r>
              <a:rPr lang="en-US" dirty="0"/>
              <a:t>Request for Information – Readout and Controls</a:t>
            </a:r>
          </a:p>
        </p:txBody>
      </p:sp>
      <p:sp>
        <p:nvSpPr>
          <p:cNvPr id="4" name="TextBox 3">
            <a:extLst>
              <a:ext uri="{FF2B5EF4-FFF2-40B4-BE49-F238E27FC236}">
                <a16:creationId xmlns:a16="http://schemas.microsoft.com/office/drawing/2014/main" id="{10E9D1E2-6DA5-C043-8664-19F3363AE701}"/>
              </a:ext>
            </a:extLst>
          </p:cNvPr>
          <p:cNvSpPr txBox="1"/>
          <p:nvPr/>
        </p:nvSpPr>
        <p:spPr>
          <a:xfrm>
            <a:off x="589002" y="675409"/>
            <a:ext cx="11031497" cy="5816977"/>
          </a:xfrm>
          <a:prstGeom prst="rect">
            <a:avLst/>
          </a:prstGeom>
          <a:noFill/>
        </p:spPr>
        <p:txBody>
          <a:bodyPr wrap="square">
            <a:spAutoFit/>
          </a:bodyPr>
          <a:lstStyle/>
          <a:p>
            <a:r>
              <a:rPr lang="en-US" sz="2000" dirty="0">
                <a:solidFill>
                  <a:srgbClr val="0096FF"/>
                </a:solidFill>
              </a:rPr>
              <a:t>Need input from all DSCs to help the ASIC Designers</a:t>
            </a:r>
            <a:endParaRPr lang="en-US" sz="2000" dirty="0">
              <a:solidFill>
                <a:srgbClr val="0096FF"/>
              </a:solidFill>
              <a:sym typeface="Wingdings" pitchFamily="2" charset="2"/>
            </a:endParaRPr>
          </a:p>
          <a:p>
            <a:r>
              <a:rPr lang="en-US" sz="2000" dirty="0">
                <a:sym typeface="Wingdings" pitchFamily="2" charset="2"/>
              </a:rPr>
              <a:t>Document to be filled: </a:t>
            </a:r>
            <a:r>
              <a:rPr lang="en-US" sz="2000" dirty="0">
                <a:hlinkClick r:id="rId2"/>
              </a:rPr>
              <a:t>ePIC Detector Information Request.xlsx</a:t>
            </a:r>
            <a:endParaRPr lang="en-US" sz="2000" dirty="0"/>
          </a:p>
          <a:p>
            <a:endParaRPr lang="en-US" sz="2000" dirty="0"/>
          </a:p>
          <a:p>
            <a:r>
              <a:rPr lang="en-US" sz="2000" dirty="0"/>
              <a:t>Details have been discussed in Fernando’s email from December 12</a:t>
            </a:r>
            <a:r>
              <a:rPr lang="en-US" sz="2000" baseline="30000" dirty="0"/>
              <a:t>th</a:t>
            </a:r>
            <a:endParaRPr lang="en-US" sz="2000" dirty="0"/>
          </a:p>
          <a:p>
            <a:r>
              <a:rPr lang="en-US" sz="2000" dirty="0"/>
              <a:t>“</a:t>
            </a:r>
            <a:r>
              <a:rPr lang="en-US" dirty="0"/>
              <a:t>Hello Everyone,</a:t>
            </a:r>
          </a:p>
          <a:p>
            <a:r>
              <a:rPr lang="en-US" dirty="0"/>
              <a:t> </a:t>
            </a:r>
          </a:p>
          <a:p>
            <a:r>
              <a:rPr lang="en-US" dirty="0"/>
              <a:t>We need your help with some specifications for the Electronics &amp; DAQ, which will help the ASIC designers and SRO and further developments.</a:t>
            </a:r>
          </a:p>
          <a:p>
            <a:r>
              <a:rPr lang="en-US" dirty="0"/>
              <a:t>Please enter the requested information for </a:t>
            </a:r>
            <a:r>
              <a:rPr lang="en-US" dirty="0" err="1"/>
              <a:t>Qmin</a:t>
            </a:r>
            <a:r>
              <a:rPr lang="en-US" dirty="0"/>
              <a:t>, </a:t>
            </a:r>
            <a:r>
              <a:rPr lang="en-US" dirty="0" err="1"/>
              <a:t>Qmax</a:t>
            </a:r>
            <a:r>
              <a:rPr lang="en-US" dirty="0"/>
              <a:t> and Expression of Interest for the various electronics &amp; DAQ developments under each detector sub-system (a few entries are already filled). The Expression of Interest will let us know if resources (scientists, engineers, technicians) are already identified to address the design and implementation of the various parts of the readout (Adapters, FEBs, etc.)</a:t>
            </a:r>
          </a:p>
          <a:p>
            <a:r>
              <a:rPr lang="en-US" dirty="0"/>
              <a:t> </a:t>
            </a:r>
          </a:p>
          <a:p>
            <a:r>
              <a:rPr lang="en-US" dirty="0"/>
              <a:t>The maximum rate per channel, per detector, is another critical specification that will be available soon.</a:t>
            </a:r>
          </a:p>
          <a:p>
            <a:r>
              <a:rPr lang="en-US" dirty="0"/>
              <a:t>In advance, my apologies for the large distribution list but I wanted to keep everyone in the loop. In the event I missed some people, please feel free to forward this email, as well.</a:t>
            </a:r>
          </a:p>
          <a:p>
            <a:r>
              <a:rPr lang="en-US" dirty="0"/>
              <a:t> </a:t>
            </a:r>
          </a:p>
          <a:p>
            <a:r>
              <a:rPr lang="en-US" dirty="0"/>
              <a:t>Thanks for your support and best regards,</a:t>
            </a:r>
          </a:p>
          <a:p>
            <a:r>
              <a:rPr lang="en-US" dirty="0"/>
              <a:t>Fernando”</a:t>
            </a:r>
          </a:p>
          <a:p>
            <a:endParaRPr lang="en-US" sz="2000" dirty="0"/>
          </a:p>
        </p:txBody>
      </p:sp>
    </p:spTree>
    <p:extLst>
      <p:ext uri="{BB962C8B-B14F-4D97-AF65-F5344CB8AC3E}">
        <p14:creationId xmlns:p14="http://schemas.microsoft.com/office/powerpoint/2010/main" val="400228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354D-189E-4756-BC7E-CD10F5143E2B}"/>
              </a:ext>
            </a:extLst>
          </p:cNvPr>
          <p:cNvSpPr>
            <a:spLocks noGrp="1"/>
          </p:cNvSpPr>
          <p:nvPr>
            <p:ph type="title"/>
          </p:nvPr>
        </p:nvSpPr>
        <p:spPr/>
        <p:txBody>
          <a:bodyPr>
            <a:normAutofit/>
          </a:bodyPr>
          <a:lstStyle/>
          <a:p>
            <a:r>
              <a:rPr lang="en-US" dirty="0"/>
              <a:t>Needed Tools for Experiment</a:t>
            </a:r>
          </a:p>
        </p:txBody>
      </p:sp>
      <p:sp>
        <p:nvSpPr>
          <p:cNvPr id="5" name="TextBox 4">
            <a:extLst>
              <a:ext uri="{FF2B5EF4-FFF2-40B4-BE49-F238E27FC236}">
                <a16:creationId xmlns:a16="http://schemas.microsoft.com/office/drawing/2014/main" id="{95AE64FB-443F-648A-7013-830F742C8844}"/>
              </a:ext>
            </a:extLst>
          </p:cNvPr>
          <p:cNvSpPr txBox="1"/>
          <p:nvPr/>
        </p:nvSpPr>
        <p:spPr>
          <a:xfrm>
            <a:off x="571500" y="712479"/>
            <a:ext cx="11049000" cy="1938992"/>
          </a:xfrm>
          <a:prstGeom prst="rect">
            <a:avLst/>
          </a:prstGeom>
          <a:noFill/>
        </p:spPr>
        <p:txBody>
          <a:bodyPr wrap="square">
            <a:spAutoFit/>
          </a:bodyPr>
          <a:lstStyle/>
          <a:p>
            <a:r>
              <a:rPr lang="en-US" sz="2000" dirty="0"/>
              <a:t>Need to make sure we have all the tools available to efficiently store our information we collect over the next years</a:t>
            </a:r>
          </a:p>
          <a:p>
            <a:pPr marL="342900" indent="-342900">
              <a:buClr>
                <a:srgbClr val="0096FF"/>
              </a:buClr>
              <a:buFont typeface="Wingdings" pitchFamily="2" charset="2"/>
              <a:buChar char="§"/>
            </a:pPr>
            <a:r>
              <a:rPr lang="en-US" sz="2000" dirty="0"/>
              <a:t>Information and Data from test beams</a:t>
            </a:r>
          </a:p>
          <a:p>
            <a:pPr>
              <a:buClr>
                <a:srgbClr val="0096FF"/>
              </a:buClr>
            </a:pPr>
            <a:r>
              <a:rPr lang="en-US" sz="2000" dirty="0"/>
              <a:t>     </a:t>
            </a:r>
            <a:r>
              <a:rPr lang="en-US" sz="2000" dirty="0">
                <a:solidFill>
                  <a:srgbClr val="0096FF"/>
                </a:solidFill>
                <a:sym typeface="Wingdings" pitchFamily="2" charset="2"/>
              </a:rPr>
              <a:t></a:t>
            </a:r>
            <a:r>
              <a:rPr lang="en-US" sz="2000" dirty="0">
                <a:sym typeface="Wingdings" pitchFamily="2" charset="2"/>
              </a:rPr>
              <a:t> one common logbook for </a:t>
            </a:r>
            <a:r>
              <a:rPr lang="en-US" sz="2000" dirty="0" err="1">
                <a:sym typeface="Wingdings" pitchFamily="2" charset="2"/>
              </a:rPr>
              <a:t>ePIC</a:t>
            </a:r>
            <a:r>
              <a:rPr lang="en-US" sz="2000" dirty="0">
                <a:sym typeface="Wingdings" pitchFamily="2" charset="2"/>
              </a:rPr>
              <a:t> which has different “sections” for different subdetectors test </a:t>
            </a:r>
          </a:p>
          <a:p>
            <a:pPr>
              <a:buClr>
                <a:srgbClr val="0096FF"/>
              </a:buClr>
            </a:pPr>
            <a:r>
              <a:rPr lang="en-US" sz="2000" dirty="0">
                <a:sym typeface="Wingdings" pitchFamily="2" charset="2"/>
              </a:rPr>
              <a:t>          beam campaigns and so on</a:t>
            </a:r>
            <a:endParaRPr lang="en-US" sz="2000" dirty="0"/>
          </a:p>
          <a:p>
            <a:r>
              <a:rPr lang="en-US" sz="2000" dirty="0"/>
              <a:t>     </a:t>
            </a:r>
            <a:r>
              <a:rPr lang="en-US" sz="2000" dirty="0">
                <a:solidFill>
                  <a:srgbClr val="0096FF"/>
                </a:solidFill>
                <a:sym typeface="Wingdings" pitchFamily="2" charset="2"/>
              </a:rPr>
              <a:t></a:t>
            </a:r>
            <a:r>
              <a:rPr lang="en-US" sz="2000" dirty="0">
                <a:sym typeface="Wingdings" pitchFamily="2" charset="2"/>
              </a:rPr>
              <a:t> proposal use the existing RHIC logbook software and make it publicly available for </a:t>
            </a:r>
            <a:r>
              <a:rPr lang="en-US" sz="2000" dirty="0" err="1">
                <a:sym typeface="Wingdings" pitchFamily="2" charset="2"/>
              </a:rPr>
              <a:t>ePIC</a:t>
            </a:r>
            <a:endParaRPr lang="en-US" sz="2000" dirty="0"/>
          </a:p>
        </p:txBody>
      </p:sp>
      <p:pic>
        <p:nvPicPr>
          <p:cNvPr id="4" name="Picture 3" descr="Graphical user interface, text, application, email&#10;&#10;Description automatically generated">
            <a:extLst>
              <a:ext uri="{FF2B5EF4-FFF2-40B4-BE49-F238E27FC236}">
                <a16:creationId xmlns:a16="http://schemas.microsoft.com/office/drawing/2014/main" id="{AB07E892-7769-4A49-9B99-FDD95F379B46}"/>
              </a:ext>
            </a:extLst>
          </p:cNvPr>
          <p:cNvPicPr>
            <a:picLocks noChangeAspect="1"/>
          </p:cNvPicPr>
          <p:nvPr/>
        </p:nvPicPr>
        <p:blipFill>
          <a:blip r:embed="rId2"/>
          <a:stretch>
            <a:fillRect/>
          </a:stretch>
        </p:blipFill>
        <p:spPr>
          <a:xfrm>
            <a:off x="312008" y="3232917"/>
            <a:ext cx="6506291" cy="3625083"/>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F3C1BE2C-0354-4248-BA0E-8F14E51E0042}"/>
              </a:ext>
            </a:extLst>
          </p:cNvPr>
          <p:cNvPicPr>
            <a:picLocks noChangeAspect="1"/>
          </p:cNvPicPr>
          <p:nvPr/>
        </p:nvPicPr>
        <p:blipFill>
          <a:blip r:embed="rId3"/>
          <a:stretch>
            <a:fillRect/>
          </a:stretch>
        </p:blipFill>
        <p:spPr>
          <a:xfrm>
            <a:off x="6811868" y="2842054"/>
            <a:ext cx="5380132" cy="3330146"/>
          </a:xfrm>
          <a:prstGeom prst="rect">
            <a:avLst/>
          </a:prstGeom>
        </p:spPr>
      </p:pic>
      <p:sp>
        <p:nvSpPr>
          <p:cNvPr id="3" name="Slide Number Placeholder 1">
            <a:extLst>
              <a:ext uri="{FF2B5EF4-FFF2-40B4-BE49-F238E27FC236}">
                <a16:creationId xmlns:a16="http://schemas.microsoft.com/office/drawing/2014/main" id="{3F957582-516B-ABA4-648A-EC64FC651F1C}"/>
              </a:ext>
            </a:extLst>
          </p:cNvPr>
          <p:cNvSpPr>
            <a:spLocks noGrp="1"/>
          </p:cNvSpPr>
          <p:nvPr>
            <p:ph type="sldNum" sz="quarter" idx="4"/>
          </p:nvPr>
        </p:nvSpPr>
        <p:spPr>
          <a:xfrm>
            <a:off x="11632113" y="6492238"/>
            <a:ext cx="432487" cy="365125"/>
          </a:xfrm>
        </p:spPr>
        <p:txBody>
          <a:bodyPr/>
          <a:lstStyle/>
          <a:p>
            <a:fld id="{933A556B-7C63-244D-9B7C-B0EA8042B330}" type="slidenum">
              <a:rPr lang="en-US" smtClean="0"/>
              <a:pPr/>
              <a:t>26</a:t>
            </a:fld>
            <a:endParaRPr lang="en-US" dirty="0"/>
          </a:p>
        </p:txBody>
      </p:sp>
    </p:spTree>
    <p:extLst>
      <p:ext uri="{BB962C8B-B14F-4D97-AF65-F5344CB8AC3E}">
        <p14:creationId xmlns:p14="http://schemas.microsoft.com/office/powerpoint/2010/main" val="2826304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49222-31C2-3B45-B9C2-A5C8D89E2A59}"/>
              </a:ext>
            </a:extLst>
          </p:cNvPr>
          <p:cNvSpPr>
            <a:spLocks noGrp="1"/>
          </p:cNvSpPr>
          <p:nvPr>
            <p:ph type="sldNum" sz="quarter" idx="4"/>
          </p:nvPr>
        </p:nvSpPr>
        <p:spPr/>
        <p:txBody>
          <a:bodyPr/>
          <a:lstStyle/>
          <a:p>
            <a:fld id="{933A556B-7C63-244D-9B7C-B0EA8042B330}" type="slidenum">
              <a:rPr lang="en-US" smtClean="0"/>
              <a:pPr/>
              <a:t>27</a:t>
            </a:fld>
            <a:endParaRPr lang="en-US" dirty="0"/>
          </a:p>
        </p:txBody>
      </p:sp>
      <p:sp>
        <p:nvSpPr>
          <p:cNvPr id="6" name="Title 5">
            <a:extLst>
              <a:ext uri="{FF2B5EF4-FFF2-40B4-BE49-F238E27FC236}">
                <a16:creationId xmlns:a16="http://schemas.microsoft.com/office/drawing/2014/main" id="{EC00C574-CB28-6641-ACAF-96A5BB6A590B}"/>
              </a:ext>
            </a:extLst>
          </p:cNvPr>
          <p:cNvSpPr>
            <a:spLocks noGrp="1"/>
          </p:cNvSpPr>
          <p:nvPr>
            <p:ph type="title"/>
          </p:nvPr>
        </p:nvSpPr>
        <p:spPr/>
        <p:txBody>
          <a:bodyPr/>
          <a:lstStyle/>
          <a:p>
            <a:r>
              <a:rPr lang="en-US" dirty="0"/>
              <a:t>Needed Tools for Experiment</a:t>
            </a:r>
          </a:p>
        </p:txBody>
      </p:sp>
      <p:sp>
        <p:nvSpPr>
          <p:cNvPr id="7" name="Content Placeholder 6">
            <a:extLst>
              <a:ext uri="{FF2B5EF4-FFF2-40B4-BE49-F238E27FC236}">
                <a16:creationId xmlns:a16="http://schemas.microsoft.com/office/drawing/2014/main" id="{7EC7CC49-13B6-3141-8D8E-12565D18D940}"/>
              </a:ext>
            </a:extLst>
          </p:cNvPr>
          <p:cNvSpPr>
            <a:spLocks noGrp="1"/>
          </p:cNvSpPr>
          <p:nvPr>
            <p:ph idx="1"/>
          </p:nvPr>
        </p:nvSpPr>
        <p:spPr>
          <a:xfrm>
            <a:off x="571501" y="617607"/>
            <a:ext cx="11620499" cy="5935593"/>
          </a:xfrm>
          <a:solidFill>
            <a:schemeClr val="bg1"/>
          </a:solidFill>
        </p:spPr>
        <p:txBody>
          <a:bodyPr>
            <a:noAutofit/>
          </a:bodyPr>
          <a:lstStyle/>
          <a:p>
            <a:r>
              <a:rPr lang="en-US" dirty="0"/>
              <a:t>Need to document the Q&amp;A results of all our equipment each individual </a:t>
            </a:r>
            <a:r>
              <a:rPr lang="en-US" dirty="0" err="1"/>
              <a:t>SiPM</a:t>
            </a:r>
            <a:r>
              <a:rPr lang="en-US" dirty="0"/>
              <a:t>, CHIPs, FED, …. </a:t>
            </a:r>
          </a:p>
          <a:p>
            <a:pPr marL="0" indent="0">
              <a:buNone/>
            </a:pPr>
            <a:r>
              <a:rPr lang="en-US" dirty="0"/>
              <a:t>   </a:t>
            </a:r>
            <a:r>
              <a:rPr lang="en-US" dirty="0">
                <a:solidFill>
                  <a:srgbClr val="0096FF"/>
                </a:solidFill>
                <a:sym typeface="Wingdings" pitchFamily="2" charset="2"/>
              </a:rPr>
              <a:t></a:t>
            </a:r>
            <a:r>
              <a:rPr lang="en-US" dirty="0">
                <a:sym typeface="Wingdings" pitchFamily="2" charset="2"/>
              </a:rPr>
              <a:t> will have to have travelers for all equipment pieces and document each step of the production and Q&amp;A</a:t>
            </a:r>
          </a:p>
          <a:p>
            <a:pPr marL="0" indent="0">
              <a:buNone/>
            </a:pPr>
            <a:r>
              <a:rPr lang="en-US" dirty="0">
                <a:solidFill>
                  <a:srgbClr val="0096FF"/>
                </a:solidFill>
                <a:sym typeface="Wingdings" pitchFamily="2" charset="2"/>
              </a:rPr>
              <a:t>Common solution: </a:t>
            </a:r>
            <a:r>
              <a:rPr lang="en-US" dirty="0">
                <a:solidFill>
                  <a:srgbClr val="0096FF"/>
                </a:solidFill>
              </a:rPr>
              <a:t>Hardware/Assets Database for </a:t>
            </a:r>
            <a:r>
              <a:rPr lang="en-US" dirty="0" err="1">
                <a:solidFill>
                  <a:srgbClr val="0096FF"/>
                </a:solidFill>
              </a:rPr>
              <a:t>ePIC</a:t>
            </a:r>
            <a:endParaRPr lang="en-US" dirty="0">
              <a:solidFill>
                <a:srgbClr val="0096FF"/>
              </a:solidFill>
            </a:endParaRPr>
          </a:p>
          <a:p>
            <a:pPr marL="238125" marR="30956" lvl="1" indent="0">
              <a:spcBef>
                <a:spcPts val="350"/>
              </a:spcBef>
              <a:buNone/>
              <a:defRPr sz="3900" b="1"/>
            </a:pPr>
            <a:r>
              <a:rPr lang="en-US" sz="1800" dirty="0"/>
              <a:t>Purpose</a:t>
            </a:r>
          </a:p>
          <a:p>
            <a:pPr marL="714375" marR="30956" lvl="2" indent="-238125">
              <a:spcBef>
                <a:spcPts val="350"/>
              </a:spcBef>
              <a:defRPr sz="3600"/>
            </a:pPr>
            <a:r>
              <a:rPr lang="en-US" sz="1600" dirty="0"/>
              <a:t>Keep track of detector components, especially electronic components (power supplies, sensors, ASICs, boards)</a:t>
            </a:r>
          </a:p>
          <a:p>
            <a:pPr marL="714375" marR="30956" lvl="2" indent="-238125">
              <a:spcBef>
                <a:spcPts val="350"/>
              </a:spcBef>
              <a:defRPr sz="3600"/>
            </a:pPr>
            <a:r>
              <a:rPr lang="en-US" sz="1600" dirty="0"/>
              <a:t>Each component tracks: purchase (manufacturer, builder, delivery date), SN, installation details, repairs, problems, ,QA status, locations and more</a:t>
            </a:r>
          </a:p>
          <a:p>
            <a:pPr marL="714375" marR="30956" lvl="2" indent="-238125">
              <a:spcBef>
                <a:spcPts val="350"/>
              </a:spcBef>
              <a:defRPr sz="3600"/>
            </a:pPr>
            <a:r>
              <a:rPr lang="en-US" sz="1600" dirty="0"/>
              <a:t>Allows tracking problems, knowledge not tied to individuals</a:t>
            </a:r>
          </a:p>
          <a:p>
            <a:pPr marL="238125" marR="30956" lvl="1" indent="0">
              <a:spcBef>
                <a:spcPts val="350"/>
              </a:spcBef>
              <a:buNone/>
              <a:defRPr sz="3900" b="1"/>
            </a:pPr>
            <a:r>
              <a:rPr lang="en-US" sz="1800" dirty="0"/>
              <a:t>Past</a:t>
            </a:r>
          </a:p>
          <a:p>
            <a:pPr marL="714375" marR="30956" lvl="2" indent="-238125">
              <a:spcBef>
                <a:spcPts val="350"/>
              </a:spcBef>
              <a:defRPr sz="3600"/>
            </a:pPr>
            <a:r>
              <a:rPr lang="en-US" sz="1600" dirty="0"/>
              <a:t>HW databases not common in past at RHIC and </a:t>
            </a:r>
            <a:r>
              <a:rPr lang="en-US" sz="1600" dirty="0" err="1"/>
              <a:t>JLab</a:t>
            </a:r>
            <a:r>
              <a:rPr lang="en-US" sz="1600" dirty="0"/>
              <a:t> experiments</a:t>
            </a:r>
          </a:p>
          <a:p>
            <a:pPr marL="714375" marR="30956" lvl="2" indent="-238125">
              <a:spcBef>
                <a:spcPts val="350"/>
              </a:spcBef>
              <a:defRPr sz="3600"/>
            </a:pPr>
            <a:r>
              <a:rPr lang="en-US" sz="1600" dirty="0" err="1"/>
              <a:t>JLab</a:t>
            </a:r>
            <a:r>
              <a:rPr lang="en-US" sz="1600" dirty="0"/>
              <a:t> is using one for CEBAF machine (HW not RHIC)</a:t>
            </a:r>
          </a:p>
          <a:p>
            <a:pPr marL="238125" marR="30956" lvl="1" indent="0">
              <a:spcBef>
                <a:spcPts val="350"/>
              </a:spcBef>
              <a:buNone/>
              <a:defRPr sz="3900" b="1"/>
            </a:pPr>
            <a:r>
              <a:rPr lang="en-US" sz="1800" dirty="0"/>
              <a:t>Now</a:t>
            </a:r>
          </a:p>
          <a:p>
            <a:pPr marL="714375" marR="30956" lvl="2" indent="-238125">
              <a:spcBef>
                <a:spcPts val="350"/>
              </a:spcBef>
              <a:defRPr sz="3600"/>
            </a:pPr>
            <a:r>
              <a:rPr lang="en-US" sz="1600" dirty="0"/>
              <a:t>CERN/LHC https://</a:t>
            </a:r>
            <a:r>
              <a:rPr lang="en-US" sz="1600" dirty="0" err="1"/>
              <a:t>eam-opensource.web.cern.ch</a:t>
            </a:r>
            <a:r>
              <a:rPr lang="en-US" sz="1600" dirty="0"/>
              <a:t>/content/</a:t>
            </a:r>
            <a:r>
              <a:rPr lang="en-US" sz="1600" dirty="0" err="1"/>
              <a:t>eam</a:t>
            </a:r>
            <a:r>
              <a:rPr lang="en-US" sz="1600" dirty="0"/>
              <a:t>-light </a:t>
            </a:r>
          </a:p>
          <a:p>
            <a:pPr marL="714375" marR="30956" lvl="2" indent="-238125">
              <a:spcBef>
                <a:spcPts val="350"/>
              </a:spcBef>
              <a:defRPr sz="3600"/>
            </a:pPr>
            <a:r>
              <a:rPr lang="en-US" sz="1600" dirty="0" err="1"/>
              <a:t>sPHENIX</a:t>
            </a:r>
            <a:r>
              <a:rPr lang="en-US" sz="1600" dirty="0"/>
              <a:t> for some sub detectors (e.g. </a:t>
            </a:r>
            <a:r>
              <a:rPr lang="en-US" sz="1600" dirty="0" err="1"/>
              <a:t>EMCal</a:t>
            </a:r>
            <a:r>
              <a:rPr lang="en-US" sz="1600" dirty="0"/>
              <a:t>, TPC)</a:t>
            </a:r>
          </a:p>
          <a:p>
            <a:pPr marL="714375" marR="30956" lvl="2" indent="-238125">
              <a:spcBef>
                <a:spcPts val="350"/>
              </a:spcBef>
              <a:defRPr sz="3600"/>
            </a:pPr>
            <a:r>
              <a:rPr lang="en-US" sz="1600" dirty="0"/>
              <a:t>All LHC experiment </a:t>
            </a:r>
          </a:p>
          <a:p>
            <a:pPr marL="952500" marR="30956" lvl="3" indent="-238125">
              <a:spcBef>
                <a:spcPts val="350"/>
              </a:spcBef>
              <a:defRPr sz="3300"/>
            </a:pPr>
            <a:r>
              <a:rPr lang="en-US" sz="1600" dirty="0"/>
              <a:t>Example: ATLAS ITK - sophisticated complex DB build by Unicorn University, Prague</a:t>
            </a:r>
          </a:p>
          <a:p>
            <a:pPr marL="952500" marR="30956" lvl="3" indent="-238125">
              <a:spcBef>
                <a:spcPts val="350"/>
              </a:spcBef>
              <a:defRPr sz="3300"/>
            </a:pPr>
            <a:r>
              <a:rPr lang="en-US" sz="1600" dirty="0"/>
              <a:t>Example: ALICE - Hardware Database build by Peter </a:t>
            </a:r>
            <a:r>
              <a:rPr lang="en-US" sz="1600" dirty="0" err="1"/>
              <a:t>Glässel</a:t>
            </a:r>
            <a:r>
              <a:rPr lang="en-US" sz="1600" dirty="0"/>
              <a:t> (used by </a:t>
            </a:r>
            <a:r>
              <a:rPr lang="en-US" sz="1600" dirty="0" err="1"/>
              <a:t>sPHENIX</a:t>
            </a:r>
            <a:r>
              <a:rPr lang="en-US" sz="1600" dirty="0"/>
              <a:t>)</a:t>
            </a:r>
          </a:p>
          <a:p>
            <a:pPr marL="238125" marR="30956" lvl="1" indent="0">
              <a:spcBef>
                <a:spcPts val="350"/>
              </a:spcBef>
              <a:buNone/>
              <a:defRPr sz="3900" b="1"/>
            </a:pPr>
            <a:r>
              <a:rPr lang="en-US" sz="1800" dirty="0"/>
              <a:t>Potential Solutions for </a:t>
            </a:r>
            <a:r>
              <a:rPr lang="en-US" sz="1800" dirty="0" err="1"/>
              <a:t>ePIC</a:t>
            </a:r>
            <a:endParaRPr lang="en-US" sz="1800" dirty="0"/>
          </a:p>
          <a:p>
            <a:pPr marL="714375" marR="30956" lvl="2" indent="-238125">
              <a:spcBef>
                <a:spcPts val="350"/>
              </a:spcBef>
              <a:defRPr sz="3600"/>
            </a:pPr>
            <a:r>
              <a:rPr lang="en-US" sz="1600" dirty="0"/>
              <a:t>Reuse existing HW database software (e.g. ALICE, ATLAS, CMS version) and tune for our purpose</a:t>
            </a:r>
          </a:p>
          <a:p>
            <a:pPr marL="714375" marR="30956" lvl="2" indent="-238125">
              <a:spcBef>
                <a:spcPts val="350"/>
              </a:spcBef>
              <a:defRPr sz="3600"/>
            </a:pPr>
            <a:r>
              <a:rPr lang="en-US" sz="1600" dirty="0"/>
              <a:t>Build own version - needs new group, substantial effort</a:t>
            </a:r>
          </a:p>
          <a:p>
            <a:pPr marL="714375" marR="30956" lvl="2" indent="-238125">
              <a:spcBef>
                <a:spcPts val="350"/>
              </a:spcBef>
              <a:defRPr sz="3600"/>
            </a:pPr>
            <a:r>
              <a:rPr lang="en-US" sz="1600" dirty="0"/>
              <a:t>Use “RHIC logbook” equivalent instead</a:t>
            </a:r>
          </a:p>
          <a:p>
            <a:pPr marL="0" indent="0">
              <a:buNone/>
            </a:pPr>
            <a:endParaRPr lang="en-US" dirty="0">
              <a:solidFill>
                <a:srgbClr val="0096FF"/>
              </a:solidFill>
            </a:endParaRPr>
          </a:p>
        </p:txBody>
      </p:sp>
      <p:sp>
        <p:nvSpPr>
          <p:cNvPr id="9" name="TextBox 8">
            <a:extLst>
              <a:ext uri="{FF2B5EF4-FFF2-40B4-BE49-F238E27FC236}">
                <a16:creationId xmlns:a16="http://schemas.microsoft.com/office/drawing/2014/main" id="{CCE46A26-17A1-2842-82B9-90B64331B500}"/>
              </a:ext>
            </a:extLst>
          </p:cNvPr>
          <p:cNvSpPr txBox="1"/>
          <p:nvPr/>
        </p:nvSpPr>
        <p:spPr>
          <a:xfrm>
            <a:off x="8204884" y="1297461"/>
            <a:ext cx="2038865" cy="358346"/>
          </a:xfrm>
          <a:prstGeom prst="rect">
            <a:avLst/>
          </a:prstGeom>
        </p:spPr>
        <p:txBody>
          <a:bodyPr wrap="none" rtlCol="0">
            <a:noAutofit/>
          </a:bodyPr>
          <a:lstStyle/>
          <a:p>
            <a:pPr marL="0" indent="0" algn="l">
              <a:buClr>
                <a:srgbClr val="0096FF"/>
              </a:buClr>
              <a:buFont typeface="Arial" panose="020B0604020202020204" pitchFamily="34" charset="0"/>
              <a:buNone/>
            </a:pPr>
            <a:r>
              <a:rPr lang="en-US" dirty="0">
                <a:solidFill>
                  <a:srgbClr val="0096FF"/>
                </a:solidFill>
              </a:rPr>
              <a:t>thanks to Thomas</a:t>
            </a:r>
          </a:p>
        </p:txBody>
      </p:sp>
    </p:spTree>
    <p:extLst>
      <p:ext uri="{BB962C8B-B14F-4D97-AF65-F5344CB8AC3E}">
        <p14:creationId xmlns:p14="http://schemas.microsoft.com/office/powerpoint/2010/main" val="1849679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xfrm>
            <a:off x="11893899" y="6486364"/>
            <a:ext cx="206835" cy="3495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pic>
        <p:nvPicPr>
          <p:cNvPr id="65" name="Screenshot 2024-01-09 at 08.26.34.png" descr="Screenshot 2024-01-09 at 08.26.34.png"/>
          <p:cNvPicPr>
            <a:picLocks noChangeAspect="1"/>
          </p:cNvPicPr>
          <p:nvPr/>
        </p:nvPicPr>
        <p:blipFill>
          <a:blip r:embed="rId2"/>
          <a:stretch>
            <a:fillRect/>
          </a:stretch>
        </p:blipFill>
        <p:spPr>
          <a:xfrm>
            <a:off x="360860" y="139679"/>
            <a:ext cx="5241683" cy="3054919"/>
          </a:xfrm>
          <a:prstGeom prst="rect">
            <a:avLst/>
          </a:prstGeom>
          <a:ln w="25400"/>
        </p:spPr>
      </p:pic>
      <p:sp>
        <p:nvSpPr>
          <p:cNvPr id="66" name="Screenshots of ATLAS ITk database…"/>
          <p:cNvSpPr txBox="1"/>
          <p:nvPr/>
        </p:nvSpPr>
        <p:spPr>
          <a:xfrm>
            <a:off x="5712545" y="29514"/>
            <a:ext cx="4730013" cy="79508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500"/>
            </a:pPr>
            <a:r>
              <a:rPr sz="2250"/>
              <a:t>Screenshots of ATLAS ITk database</a:t>
            </a:r>
          </a:p>
          <a:p>
            <a:pPr>
              <a:defRPr sz="4500"/>
            </a:pPr>
            <a:r>
              <a:rPr sz="2250"/>
              <a:t>(here: ID, SN, Location)</a:t>
            </a:r>
          </a:p>
        </p:txBody>
      </p:sp>
      <p:sp>
        <p:nvSpPr>
          <p:cNvPr id="67" name="courtesy Alessandro Tricoli"/>
          <p:cNvSpPr txBox="1"/>
          <p:nvPr/>
        </p:nvSpPr>
        <p:spPr>
          <a:xfrm>
            <a:off x="8871182" y="405686"/>
            <a:ext cx="3226717" cy="41806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100">
                <a:solidFill>
                  <a:schemeClr val="accent2"/>
                </a:solidFill>
              </a:defRPr>
            </a:lvl1pPr>
          </a:lstStyle>
          <a:p>
            <a:r>
              <a:rPr sz="2050"/>
              <a:t>courtesy Alessandro Tricoli</a:t>
            </a:r>
          </a:p>
        </p:txBody>
      </p:sp>
      <p:pic>
        <p:nvPicPr>
          <p:cNvPr id="68" name="Screen Shot 2024-01-09 at 5.56.36 PM.png" descr="Screen Shot 2024-01-09 at 5.56.36 PM.png"/>
          <p:cNvPicPr>
            <a:picLocks noChangeAspect="1"/>
          </p:cNvPicPr>
          <p:nvPr/>
        </p:nvPicPr>
        <p:blipFill>
          <a:blip r:embed="rId3"/>
          <a:stretch>
            <a:fillRect/>
          </a:stretch>
        </p:blipFill>
        <p:spPr>
          <a:xfrm>
            <a:off x="5785800" y="2129728"/>
            <a:ext cx="6115051" cy="3048001"/>
          </a:xfrm>
          <a:prstGeom prst="rect">
            <a:avLst/>
          </a:prstGeom>
          <a:ln w="25400"/>
        </p:spPr>
      </p:pic>
      <p:sp>
        <p:nvSpPr>
          <p:cNvPr id="69" name="Screenshots of CMS database…"/>
          <p:cNvSpPr txBox="1"/>
          <p:nvPr/>
        </p:nvSpPr>
        <p:spPr>
          <a:xfrm>
            <a:off x="5712545" y="1393164"/>
            <a:ext cx="4013919" cy="79508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500"/>
            </a:pPr>
            <a:r>
              <a:rPr sz="2250" dirty="0"/>
              <a:t>Screenshots of CMS database</a:t>
            </a:r>
          </a:p>
          <a:p>
            <a:pPr>
              <a:defRPr sz="4500"/>
            </a:pPr>
            <a:r>
              <a:rPr sz="2250" dirty="0"/>
              <a:t>(here: production stat</a:t>
            </a:r>
            <a:r>
              <a:rPr lang="en-US" sz="2250" dirty="0"/>
              <a:t>i</a:t>
            </a:r>
            <a:r>
              <a:rPr sz="2250" dirty="0"/>
              <a:t>stics)</a:t>
            </a:r>
          </a:p>
        </p:txBody>
      </p:sp>
      <p:sp>
        <p:nvSpPr>
          <p:cNvPr id="70" name="courtesy Andreas Jung"/>
          <p:cNvSpPr txBox="1"/>
          <p:nvPr/>
        </p:nvSpPr>
        <p:spPr>
          <a:xfrm>
            <a:off x="9279599" y="1733400"/>
            <a:ext cx="2776337" cy="41806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100">
                <a:solidFill>
                  <a:schemeClr val="accent2"/>
                </a:solidFill>
              </a:defRPr>
            </a:lvl1pPr>
          </a:lstStyle>
          <a:p>
            <a:r>
              <a:rPr sz="2050"/>
              <a:t>courtesy Andreas Jung</a:t>
            </a:r>
          </a:p>
        </p:txBody>
      </p:sp>
      <p:pic>
        <p:nvPicPr>
          <p:cNvPr id="71" name="Image" descr="Image"/>
          <p:cNvPicPr>
            <a:picLocks noChangeAspect="1"/>
          </p:cNvPicPr>
          <p:nvPr/>
        </p:nvPicPr>
        <p:blipFill>
          <a:blip r:embed="rId4"/>
          <a:stretch>
            <a:fillRect/>
          </a:stretch>
        </p:blipFill>
        <p:spPr>
          <a:xfrm>
            <a:off x="571500" y="3677243"/>
            <a:ext cx="4937187" cy="2875957"/>
          </a:xfrm>
          <a:prstGeom prst="rect">
            <a:avLst/>
          </a:prstGeom>
          <a:ln w="25400"/>
        </p:spPr>
      </p:pic>
      <p:sp>
        <p:nvSpPr>
          <p:cNvPr id="72" name="Screenshots of sPHENIX TPC database…"/>
          <p:cNvSpPr txBox="1"/>
          <p:nvPr/>
        </p:nvSpPr>
        <p:spPr>
          <a:xfrm>
            <a:off x="5842641" y="5451648"/>
            <a:ext cx="5243038" cy="79508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500"/>
            </a:pPr>
            <a:r>
              <a:rPr sz="2250"/>
              <a:t>Screenshots of sPHENIX TPC database</a:t>
            </a:r>
          </a:p>
          <a:p>
            <a:pPr>
              <a:defRPr sz="4500"/>
            </a:pPr>
            <a:r>
              <a:rPr sz="2250"/>
              <a:t>(here: QA steps/table)</a:t>
            </a:r>
          </a:p>
        </p:txBody>
      </p:sp>
      <p:sp>
        <p:nvSpPr>
          <p:cNvPr id="73" name="courtesy Prakhar Garg"/>
          <p:cNvSpPr txBox="1"/>
          <p:nvPr/>
        </p:nvSpPr>
        <p:spPr>
          <a:xfrm>
            <a:off x="5875153" y="6175513"/>
            <a:ext cx="2822889" cy="41806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100">
                <a:solidFill>
                  <a:schemeClr val="accent2"/>
                </a:solidFill>
              </a:defRPr>
            </a:lvl1pPr>
          </a:lstStyle>
          <a:p>
            <a:r>
              <a:rPr sz="2050"/>
              <a:t>courtesy Prakhar Garg </a:t>
            </a:r>
          </a:p>
        </p:txBody>
      </p:sp>
      <p:sp>
        <p:nvSpPr>
          <p:cNvPr id="74" name="Line"/>
          <p:cNvSpPr/>
          <p:nvPr/>
        </p:nvSpPr>
        <p:spPr>
          <a:xfrm flipH="1">
            <a:off x="4543227" y="492589"/>
            <a:ext cx="1112798" cy="774347"/>
          </a:xfrm>
          <a:prstGeom prst="line">
            <a:avLst/>
          </a:prstGeom>
          <a:ln w="63500">
            <a:solidFill>
              <a:srgbClr val="000000"/>
            </a:solidFill>
            <a:tailEnd type="triangle"/>
          </a:ln>
        </p:spPr>
        <p:txBody>
          <a:bodyPr lIns="0" tIns="0" rIns="0" bIns="0"/>
          <a:lstStyle/>
          <a:p>
            <a:pPr marL="40640" marR="40640">
              <a:defRPr sz="4800">
                <a:uFill>
                  <a:solidFill>
                    <a:srgbClr val="000000"/>
                  </a:solidFill>
                </a:uFill>
                <a:latin typeface="Times New Roman"/>
                <a:ea typeface="Times New Roman"/>
                <a:cs typeface="Times New Roman"/>
                <a:sym typeface="Times New Roman"/>
              </a:defRPr>
            </a:pPr>
            <a:endParaRPr sz="2400"/>
          </a:p>
        </p:txBody>
      </p:sp>
      <p:sp>
        <p:nvSpPr>
          <p:cNvPr id="75" name="Line"/>
          <p:cNvSpPr/>
          <p:nvPr/>
        </p:nvSpPr>
        <p:spPr>
          <a:xfrm>
            <a:off x="6738233" y="2257550"/>
            <a:ext cx="157712" cy="662050"/>
          </a:xfrm>
          <a:prstGeom prst="line">
            <a:avLst/>
          </a:prstGeom>
          <a:ln w="63500">
            <a:solidFill>
              <a:srgbClr val="000000"/>
            </a:solidFill>
            <a:tailEnd type="triangle"/>
          </a:ln>
        </p:spPr>
        <p:txBody>
          <a:bodyPr lIns="0" tIns="0" rIns="0" bIns="0"/>
          <a:lstStyle/>
          <a:p>
            <a:pPr marL="40640" marR="40640">
              <a:defRPr sz="4800">
                <a:uFill>
                  <a:solidFill>
                    <a:srgbClr val="000000"/>
                  </a:solidFill>
                </a:uFill>
                <a:latin typeface="Times New Roman"/>
                <a:ea typeface="Times New Roman"/>
                <a:cs typeface="Times New Roman"/>
                <a:sym typeface="Times New Roman"/>
              </a:defRPr>
            </a:pPr>
            <a:endParaRPr sz="2400"/>
          </a:p>
        </p:txBody>
      </p:sp>
      <p:sp>
        <p:nvSpPr>
          <p:cNvPr id="76" name="Line"/>
          <p:cNvSpPr/>
          <p:nvPr/>
        </p:nvSpPr>
        <p:spPr>
          <a:xfrm flipH="1">
            <a:off x="3189218" y="5734810"/>
            <a:ext cx="2496271" cy="350057"/>
          </a:xfrm>
          <a:prstGeom prst="line">
            <a:avLst/>
          </a:prstGeom>
          <a:ln w="63500">
            <a:solidFill>
              <a:srgbClr val="000000"/>
            </a:solidFill>
            <a:tailEnd type="triangle"/>
          </a:ln>
        </p:spPr>
        <p:txBody>
          <a:bodyPr lIns="0" tIns="0" rIns="0" bIns="0"/>
          <a:lstStyle/>
          <a:p>
            <a:pPr marL="40640" marR="40640">
              <a:defRPr sz="4800">
                <a:uFill>
                  <a:solidFill>
                    <a:srgbClr val="000000"/>
                  </a:solidFill>
                </a:uFill>
                <a:latin typeface="Times New Roman"/>
                <a:ea typeface="Times New Roman"/>
                <a:cs typeface="Times New Roman"/>
                <a:sym typeface="Times New Roman"/>
              </a:defRPr>
            </a:pPr>
            <a:endParaRPr sz="2400"/>
          </a:p>
        </p:txBody>
      </p:sp>
    </p:spTree>
    <p:extLst>
      <p:ext uri="{BB962C8B-B14F-4D97-AF65-F5344CB8AC3E}">
        <p14:creationId xmlns:p14="http://schemas.microsoft.com/office/powerpoint/2010/main" val="10187167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04DDC-CD9A-8541-8530-1E9C900F96CB}"/>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29</a:t>
            </a:fld>
            <a:endParaRPr lang="en-US" dirty="0"/>
          </a:p>
        </p:txBody>
      </p:sp>
      <p:sp>
        <p:nvSpPr>
          <p:cNvPr id="2" name="Title 1">
            <a:extLst>
              <a:ext uri="{FF2B5EF4-FFF2-40B4-BE49-F238E27FC236}">
                <a16:creationId xmlns:a16="http://schemas.microsoft.com/office/drawing/2014/main" id="{CB3C91CB-DDF9-F641-8D78-C5D8A4352D59}"/>
              </a:ext>
            </a:extLst>
          </p:cNvPr>
          <p:cNvSpPr>
            <a:spLocks noGrp="1"/>
          </p:cNvSpPr>
          <p:nvPr>
            <p:ph type="title"/>
          </p:nvPr>
        </p:nvSpPr>
        <p:spPr/>
        <p:txBody>
          <a:bodyPr/>
          <a:lstStyle/>
          <a:p>
            <a:r>
              <a:rPr lang="en-US" dirty="0"/>
              <a:t>Summary</a:t>
            </a:r>
          </a:p>
        </p:txBody>
      </p:sp>
      <p:sp>
        <p:nvSpPr>
          <p:cNvPr id="5" name="TextBox 4">
            <a:extLst>
              <a:ext uri="{FF2B5EF4-FFF2-40B4-BE49-F238E27FC236}">
                <a16:creationId xmlns:a16="http://schemas.microsoft.com/office/drawing/2014/main" id="{3FF37B39-38B3-A747-B861-C2EBF2506E45}"/>
              </a:ext>
            </a:extLst>
          </p:cNvPr>
          <p:cNvSpPr txBox="1"/>
          <p:nvPr/>
        </p:nvSpPr>
        <p:spPr>
          <a:xfrm>
            <a:off x="571500" y="2038913"/>
            <a:ext cx="11049000" cy="2477601"/>
          </a:xfrm>
          <a:prstGeom prst="rect">
            <a:avLst/>
          </a:prstGeom>
          <a:noFill/>
        </p:spPr>
        <p:txBody>
          <a:bodyPr wrap="square" rtlCol="0">
            <a:spAutoFit/>
          </a:bodyPr>
          <a:lstStyle/>
          <a:p>
            <a:pPr algn="ctr">
              <a:spcAft>
                <a:spcPts val="600"/>
              </a:spcAft>
              <a:buClr>
                <a:srgbClr val="0096FF"/>
              </a:buClr>
            </a:pPr>
            <a:r>
              <a:rPr lang="en-US" sz="2800" dirty="0">
                <a:latin typeface="Arial" panose="020B0604020202020204" pitchFamily="34" charset="0"/>
                <a:cs typeface="Arial" panose="020B0604020202020204" pitchFamily="34" charset="0"/>
              </a:rPr>
              <a:t>2024 will not be different: A lot of work for all of us.</a:t>
            </a:r>
          </a:p>
          <a:p>
            <a:pPr algn="ctr">
              <a:spcAft>
                <a:spcPts val="600"/>
              </a:spcAft>
              <a:buClr>
                <a:srgbClr val="0096FF"/>
              </a:buClr>
            </a:pPr>
            <a:r>
              <a:rPr lang="en-US" sz="2800" dirty="0">
                <a:latin typeface="Arial" panose="020B0604020202020204" pitchFamily="34" charset="0"/>
                <a:cs typeface="Arial" panose="020B0604020202020204" pitchFamily="34" charset="0"/>
              </a:rPr>
              <a:t>We need all to be engaged and responsive</a:t>
            </a:r>
          </a:p>
          <a:p>
            <a:pPr algn="ctr">
              <a:spcAft>
                <a:spcPts val="600"/>
              </a:spcAft>
              <a:buClr>
                <a:srgbClr val="0096FF"/>
              </a:buClr>
            </a:pPr>
            <a:r>
              <a:rPr lang="en-US" sz="2800" dirty="0">
                <a:latin typeface="Arial" panose="020B0604020202020204" pitchFamily="34" charset="0"/>
                <a:cs typeface="Arial" panose="020B0604020202020204" pitchFamily="34" charset="0"/>
              </a:rPr>
              <a:t>as individual responses impact the progress of others.</a:t>
            </a:r>
          </a:p>
          <a:p>
            <a:pPr algn="ctr">
              <a:spcAft>
                <a:spcPts val="600"/>
              </a:spcAft>
              <a:buClr>
                <a:srgbClr val="0096FF"/>
              </a:buClr>
            </a:pPr>
            <a:r>
              <a:rPr lang="en-US" sz="2800" dirty="0">
                <a:latin typeface="Arial" panose="020B0604020202020204" pitchFamily="34" charset="0"/>
                <a:cs typeface="Arial" panose="020B0604020202020204" pitchFamily="34" charset="0"/>
              </a:rPr>
              <a:t>This is just the nature of the high integration level of the EIC detector and science.  </a:t>
            </a:r>
          </a:p>
        </p:txBody>
      </p:sp>
      <p:sp>
        <p:nvSpPr>
          <p:cNvPr id="6" name="Slide Number Placeholder 2">
            <a:extLst>
              <a:ext uri="{FF2B5EF4-FFF2-40B4-BE49-F238E27FC236}">
                <a16:creationId xmlns:a16="http://schemas.microsoft.com/office/drawing/2014/main" id="{8B5471F6-E669-8D40-A34F-7BBE12B05B01}"/>
              </a:ext>
            </a:extLst>
          </p:cNvPr>
          <p:cNvSpPr txBox="1">
            <a:spLocks/>
          </p:cNvSpPr>
          <p:nvPr/>
        </p:nvSpPr>
        <p:spPr>
          <a:xfrm>
            <a:off x="11628451" y="6492875"/>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29</a:t>
            </a:fld>
            <a:endParaRPr lang="en-US" dirty="0"/>
          </a:p>
        </p:txBody>
      </p:sp>
    </p:spTree>
    <p:extLst>
      <p:ext uri="{BB962C8B-B14F-4D97-AF65-F5344CB8AC3E}">
        <p14:creationId xmlns:p14="http://schemas.microsoft.com/office/powerpoint/2010/main" val="1715068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3</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EIC Schedule</a:t>
            </a:r>
          </a:p>
        </p:txBody>
      </p:sp>
      <p:pic>
        <p:nvPicPr>
          <p:cNvPr id="56" name="Picture 55">
            <a:extLst>
              <a:ext uri="{FF2B5EF4-FFF2-40B4-BE49-F238E27FC236}">
                <a16:creationId xmlns:a16="http://schemas.microsoft.com/office/drawing/2014/main" id="{BE2A984C-7B03-7244-8599-792CB2DB41D2}"/>
              </a:ext>
            </a:extLst>
          </p:cNvPr>
          <p:cNvPicPr>
            <a:picLocks noChangeAspect="1"/>
          </p:cNvPicPr>
          <p:nvPr/>
        </p:nvPicPr>
        <p:blipFill>
          <a:blip r:embed="rId2"/>
          <a:srcRect/>
          <a:stretch/>
        </p:blipFill>
        <p:spPr>
          <a:xfrm>
            <a:off x="4000720" y="2822715"/>
            <a:ext cx="7322306" cy="3454842"/>
          </a:xfrm>
          <a:prstGeom prst="rect">
            <a:avLst/>
          </a:prstGeom>
        </p:spPr>
      </p:pic>
      <p:cxnSp>
        <p:nvCxnSpPr>
          <p:cNvPr id="48" name="Straight Connector 47">
            <a:extLst>
              <a:ext uri="{FF2B5EF4-FFF2-40B4-BE49-F238E27FC236}">
                <a16:creationId xmlns:a16="http://schemas.microsoft.com/office/drawing/2014/main" id="{77765623-F16C-4941-BC2D-C4D86401C8B1}"/>
              </a:ext>
            </a:extLst>
          </p:cNvPr>
          <p:cNvCxnSpPr>
            <a:cxnSpLocks/>
          </p:cNvCxnSpPr>
          <p:nvPr/>
        </p:nvCxnSpPr>
        <p:spPr>
          <a:xfrm flipH="1">
            <a:off x="7185982" y="299095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008F39B-A02C-AE46-B443-DB317A873C08}"/>
              </a:ext>
            </a:extLst>
          </p:cNvPr>
          <p:cNvSpPr txBox="1"/>
          <p:nvPr/>
        </p:nvSpPr>
        <p:spPr>
          <a:xfrm>
            <a:off x="7458082" y="3633125"/>
            <a:ext cx="1093568" cy="400110"/>
          </a:xfrm>
          <a:prstGeom prst="rect">
            <a:avLst/>
          </a:prstGeom>
          <a:noFill/>
          <a:ln>
            <a:noFill/>
          </a:ln>
        </p:spPr>
        <p:txBody>
          <a:bodyPr wrap="none" rtlCol="0">
            <a:spAutoFit/>
          </a:bodyPr>
          <a:lstStyle/>
          <a:p>
            <a:pPr algn="ctr"/>
            <a:r>
              <a:rPr lang="en-US" sz="1000" dirty="0">
                <a:solidFill>
                  <a:srgbClr val="0432FF"/>
                </a:solidFill>
              </a:rPr>
              <a:t>Conclusion of</a:t>
            </a:r>
          </a:p>
          <a:p>
            <a:pPr algn="ctr"/>
            <a:r>
              <a:rPr lang="en-US" sz="1000" dirty="0">
                <a:solidFill>
                  <a:srgbClr val="0432FF"/>
                </a:solidFill>
              </a:rPr>
              <a:t>RHIC Operation</a:t>
            </a:r>
          </a:p>
        </p:txBody>
      </p:sp>
      <p:cxnSp>
        <p:nvCxnSpPr>
          <p:cNvPr id="53" name="Straight Arrow Connector 52">
            <a:extLst>
              <a:ext uri="{FF2B5EF4-FFF2-40B4-BE49-F238E27FC236}">
                <a16:creationId xmlns:a16="http://schemas.microsoft.com/office/drawing/2014/main" id="{AA8CB1C4-937C-9242-A288-EDB6B523DF7D}"/>
              </a:ext>
            </a:extLst>
          </p:cNvPr>
          <p:cNvCxnSpPr>
            <a:cxnSpLocks/>
            <a:stCxn id="50" idx="1"/>
          </p:cNvCxnSpPr>
          <p:nvPr/>
        </p:nvCxnSpPr>
        <p:spPr>
          <a:xfrm flipH="1" flipV="1">
            <a:off x="7194822" y="370352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840066F-8A04-344E-94C1-127885769F37}"/>
              </a:ext>
            </a:extLst>
          </p:cNvPr>
          <p:cNvSpPr txBox="1"/>
          <p:nvPr/>
        </p:nvSpPr>
        <p:spPr>
          <a:xfrm>
            <a:off x="7618468" y="331128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52" name="TextBox 51">
            <a:extLst>
              <a:ext uri="{FF2B5EF4-FFF2-40B4-BE49-F238E27FC236}">
                <a16:creationId xmlns:a16="http://schemas.microsoft.com/office/drawing/2014/main" id="{E04290A8-6EB3-A646-8F2E-F59080F74AF2}"/>
              </a:ext>
            </a:extLst>
          </p:cNvPr>
          <p:cNvSpPr txBox="1"/>
          <p:nvPr/>
        </p:nvSpPr>
        <p:spPr>
          <a:xfrm>
            <a:off x="10062376" y="366493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51" name="TextBox 50">
            <a:extLst>
              <a:ext uri="{FF2B5EF4-FFF2-40B4-BE49-F238E27FC236}">
                <a16:creationId xmlns:a16="http://schemas.microsoft.com/office/drawing/2014/main" id="{1CDC8137-FF7B-D743-94F4-4B8C313F411E}"/>
              </a:ext>
            </a:extLst>
          </p:cNvPr>
          <p:cNvSpPr txBox="1"/>
          <p:nvPr/>
        </p:nvSpPr>
        <p:spPr>
          <a:xfrm>
            <a:off x="672339" y="1308938"/>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EIC 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January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57" name="TextBox 56">
            <a:extLst>
              <a:ext uri="{FF2B5EF4-FFF2-40B4-BE49-F238E27FC236}">
                <a16:creationId xmlns:a16="http://schemas.microsoft.com/office/drawing/2014/main" id="{3B315F23-1345-5B4F-976A-F3CDB10B17E0}"/>
              </a:ext>
            </a:extLst>
          </p:cNvPr>
          <p:cNvSpPr txBox="1"/>
          <p:nvPr/>
        </p:nvSpPr>
        <p:spPr>
          <a:xfrm>
            <a:off x="7650186" y="4094126"/>
            <a:ext cx="3469219" cy="430887"/>
          </a:xfrm>
          <a:prstGeom prst="rect">
            <a:avLst/>
          </a:prstGeom>
          <a:noFill/>
        </p:spPr>
        <p:txBody>
          <a:bodyPr wrap="none" rtlCol="0">
            <a:spAutoFit/>
          </a:bodyPr>
          <a:lstStyle/>
          <a:p>
            <a:r>
              <a:rPr lang="en-US" sz="1100" dirty="0">
                <a:solidFill>
                  <a:srgbClr val="0000FF"/>
                </a:solidFill>
                <a:cs typeface="Arial" panose="020B0604020202020204" pitchFamily="34" charset="0"/>
              </a:rPr>
              <a:t>The thinner bars indicate that R&amp;D and design </a:t>
            </a:r>
          </a:p>
          <a:p>
            <a:r>
              <a:rPr lang="en-US" sz="1100" dirty="0">
                <a:solidFill>
                  <a:srgbClr val="0000FF"/>
                </a:solidFill>
                <a:cs typeface="Arial" panose="020B0604020202020204" pitchFamily="34" charset="0"/>
              </a:rPr>
              <a:t>can continue at a small level beyond CD-2 and CD-3</a:t>
            </a:r>
          </a:p>
        </p:txBody>
      </p:sp>
      <p:pic>
        <p:nvPicPr>
          <p:cNvPr id="4" name="Picture 3" descr="Timeline&#10;&#10;Description automatically generated">
            <a:extLst>
              <a:ext uri="{FF2B5EF4-FFF2-40B4-BE49-F238E27FC236}">
                <a16:creationId xmlns:a16="http://schemas.microsoft.com/office/drawing/2014/main" id="{EF0456CA-3783-274A-921D-121C976B5B4F}"/>
              </a:ext>
            </a:extLst>
          </p:cNvPr>
          <p:cNvPicPr>
            <a:picLocks noChangeAspect="1"/>
          </p:cNvPicPr>
          <p:nvPr/>
        </p:nvPicPr>
        <p:blipFill>
          <a:blip r:embed="rId3"/>
          <a:stretch>
            <a:fillRect/>
          </a:stretch>
        </p:blipFill>
        <p:spPr>
          <a:xfrm>
            <a:off x="4380216" y="595200"/>
            <a:ext cx="6242361" cy="2217982"/>
          </a:xfrm>
          <a:prstGeom prst="rect">
            <a:avLst/>
          </a:prstGeom>
        </p:spPr>
      </p:pic>
      <p:sp>
        <p:nvSpPr>
          <p:cNvPr id="14" name="Slide Number Placeholder 2">
            <a:extLst>
              <a:ext uri="{FF2B5EF4-FFF2-40B4-BE49-F238E27FC236}">
                <a16:creationId xmlns:a16="http://schemas.microsoft.com/office/drawing/2014/main" id="{A5906F58-F5F9-2A4B-82F9-FE69374D239D}"/>
              </a:ext>
            </a:extLst>
          </p:cNvPr>
          <p:cNvSpPr txBox="1">
            <a:spLocks/>
          </p:cNvSpPr>
          <p:nvPr/>
        </p:nvSpPr>
        <p:spPr>
          <a:xfrm>
            <a:off x="11635881" y="6489592"/>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3</a:t>
            </a:fld>
            <a:endParaRPr lang="en-US" dirty="0"/>
          </a:p>
        </p:txBody>
      </p:sp>
      <p:sp>
        <p:nvSpPr>
          <p:cNvPr id="15" name="TextBox 14">
            <a:extLst>
              <a:ext uri="{FF2B5EF4-FFF2-40B4-BE49-F238E27FC236}">
                <a16:creationId xmlns:a16="http://schemas.microsoft.com/office/drawing/2014/main" id="{67F68C01-098D-904E-A88C-55B3EC539C91}"/>
              </a:ext>
            </a:extLst>
          </p:cNvPr>
          <p:cNvSpPr txBox="1"/>
          <p:nvPr/>
        </p:nvSpPr>
        <p:spPr>
          <a:xfrm>
            <a:off x="571500" y="4782728"/>
            <a:ext cx="3224221"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6" name="TextBox 15">
            <a:extLst>
              <a:ext uri="{FF2B5EF4-FFF2-40B4-BE49-F238E27FC236}">
                <a16:creationId xmlns:a16="http://schemas.microsoft.com/office/drawing/2014/main" id="{D8DC2FDD-2E94-C54E-825F-055A2A457559}"/>
              </a:ext>
            </a:extLst>
          </p:cNvPr>
          <p:cNvSpPr txBox="1"/>
          <p:nvPr/>
        </p:nvSpPr>
        <p:spPr>
          <a:xfrm>
            <a:off x="571500" y="3038707"/>
            <a:ext cx="3203807" cy="1600438"/>
          </a:xfrm>
          <a:prstGeom prst="rect">
            <a:avLst/>
          </a:prstGeom>
          <a:noFill/>
        </p:spPr>
        <p:txBody>
          <a:bodyPr wrap="square" rtlCol="0">
            <a:spAutoFit/>
          </a:bodyPr>
          <a:lstStyle/>
          <a:p>
            <a:pPr algn="l"/>
            <a:r>
              <a:rPr lang="en-US" sz="1400" b="1" dirty="0">
                <a:solidFill>
                  <a:srgbClr val="0432FF"/>
                </a:solidFill>
              </a:rPr>
              <a:t>CD-2:</a:t>
            </a:r>
          </a:p>
          <a:p>
            <a:pPr algn="l"/>
            <a:r>
              <a:rPr lang="en-US" sz="1400" dirty="0"/>
              <a:t>Approve preliminary design for all subdetectors</a:t>
            </a:r>
          </a:p>
          <a:p>
            <a:r>
              <a:rPr lang="en-US" sz="1400" dirty="0"/>
              <a:t>Design Maturity: &gt;60%</a:t>
            </a:r>
          </a:p>
          <a:p>
            <a:r>
              <a:rPr lang="en-US" sz="1400" dirty="0"/>
              <a:t>Need “pre-”TDR</a:t>
            </a:r>
          </a:p>
          <a:p>
            <a:r>
              <a:rPr lang="en-US" sz="1400" dirty="0"/>
              <a:t>Baseline project in scope, cost, schedule</a:t>
            </a:r>
          </a:p>
        </p:txBody>
      </p:sp>
    </p:spTree>
    <p:extLst>
      <p:ext uri="{BB962C8B-B14F-4D97-AF65-F5344CB8AC3E}">
        <p14:creationId xmlns:p14="http://schemas.microsoft.com/office/powerpoint/2010/main" val="2718439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E116E-BE73-5A49-A842-F7FA9535B427}"/>
              </a:ext>
            </a:extLst>
          </p:cNvPr>
          <p:cNvSpPr>
            <a:spLocks noGrp="1"/>
          </p:cNvSpPr>
          <p:nvPr>
            <p:ph type="sldNum" sz="quarter" idx="4"/>
          </p:nvPr>
        </p:nvSpPr>
        <p:spPr/>
        <p:txBody>
          <a:bodyPr/>
          <a:lstStyle/>
          <a:p>
            <a:fld id="{893C5830-40F3-F04E-B2E3-10E6672BA8FF}" type="slidenum">
              <a:rPr lang="en-US" smtClean="0"/>
              <a:pPr/>
              <a:t>30</a:t>
            </a:fld>
            <a:endParaRPr lang="en-US"/>
          </a:p>
        </p:txBody>
      </p:sp>
      <p:pic>
        <p:nvPicPr>
          <p:cNvPr id="6" name="Picture 5">
            <a:extLst>
              <a:ext uri="{FF2B5EF4-FFF2-40B4-BE49-F238E27FC236}">
                <a16:creationId xmlns:a16="http://schemas.microsoft.com/office/drawing/2014/main" id="{67AEF7A2-9A72-4E42-A0F2-921812246062}"/>
              </a:ext>
            </a:extLst>
          </p:cNvPr>
          <p:cNvPicPr>
            <a:picLocks noChangeAspect="1"/>
          </p:cNvPicPr>
          <p:nvPr/>
        </p:nvPicPr>
        <p:blipFill rotWithShape="1">
          <a:blip r:embed="rId2"/>
          <a:srcRect l="10204" t="9576" r="9952" b="18644"/>
          <a:stretch/>
        </p:blipFill>
        <p:spPr>
          <a:xfrm>
            <a:off x="1253872" y="617835"/>
            <a:ext cx="9686450" cy="5418438"/>
          </a:xfrm>
          <a:prstGeom prst="rect">
            <a:avLst/>
          </a:prstGeom>
        </p:spPr>
      </p:pic>
    </p:spTree>
    <p:extLst>
      <p:ext uri="{BB962C8B-B14F-4D97-AF65-F5344CB8AC3E}">
        <p14:creationId xmlns:p14="http://schemas.microsoft.com/office/powerpoint/2010/main" val="106190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7F23-D0A7-9E48-8160-CE00418844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 y="3435685"/>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0211E89-43FB-7A41-A582-E0625A0F309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31</a:t>
            </a:fld>
            <a:endParaRPr lang="en-US" dirty="0"/>
          </a:p>
        </p:txBody>
      </p:sp>
    </p:spTree>
    <p:extLst>
      <p:ext uri="{BB962C8B-B14F-4D97-AF65-F5344CB8AC3E}">
        <p14:creationId xmlns:p14="http://schemas.microsoft.com/office/powerpoint/2010/main" val="409996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4"/>
          </p:nvPr>
        </p:nvSpPr>
        <p:spPr/>
        <p:txBody>
          <a:bodyPr/>
          <a:lstStyle/>
          <a:p>
            <a:fld id="{893C5830-40F3-F04E-B2E3-10E6672BA8FF}" type="slidenum">
              <a:rPr lang="en-US" smtClean="0"/>
              <a:t>32</a:t>
            </a:fld>
            <a:endParaRPr lang="en-US" dirty="0"/>
          </a:p>
        </p:txBody>
      </p:sp>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p:txBody>
          <a:bodyPr>
            <a:noAutofit/>
          </a:bodyPr>
          <a:lstStyle/>
          <a:p>
            <a:r>
              <a:rPr lang="en-US" dirty="0"/>
              <a:t>WBS 6.10 EIC Detector &amp; 6.10.01 Management</a:t>
            </a:r>
          </a:p>
        </p:txBody>
      </p:sp>
      <p:sp>
        <p:nvSpPr>
          <p:cNvPr id="3" name="TextBox 2">
            <a:extLst>
              <a:ext uri="{FF2B5EF4-FFF2-40B4-BE49-F238E27FC236}">
                <a16:creationId xmlns:a16="http://schemas.microsoft.com/office/drawing/2014/main" id="{8EB46BA8-2841-3F4E-8DEB-D143499D251E}"/>
              </a:ext>
            </a:extLst>
          </p:cNvPr>
          <p:cNvSpPr txBox="1"/>
          <p:nvPr/>
        </p:nvSpPr>
        <p:spPr>
          <a:xfrm>
            <a:off x="5063625" y="644806"/>
            <a:ext cx="6553229" cy="5863144"/>
          </a:xfrm>
          <a:prstGeom prst="rect">
            <a:avLst/>
          </a:prstGeom>
          <a:noFill/>
        </p:spPr>
        <p:txBody>
          <a:bodyPr wrap="square" rtlCol="0">
            <a:spAutoFit/>
          </a:bodyPr>
          <a:lstStyle/>
          <a:p>
            <a:r>
              <a:rPr lang="en-US" sz="1600" dirty="0">
                <a:solidFill>
                  <a:srgbClr val="0096FF"/>
                </a:solidFill>
                <a:latin typeface="Arial" panose="020B0604020202020204" pitchFamily="34" charset="0"/>
                <a:cs typeface="Arial" panose="020B0604020202020204" pitchFamily="34" charset="0"/>
              </a:rPr>
              <a:t>How We Work:</a:t>
            </a:r>
          </a:p>
          <a:p>
            <a:r>
              <a:rPr lang="en-US" sz="1500" dirty="0">
                <a:cs typeface="Arial" panose="020B0604020202020204" pitchFamily="34" charset="0"/>
              </a:rPr>
              <a:t>The highest-level detector management consists of:</a:t>
            </a:r>
          </a:p>
          <a:p>
            <a:r>
              <a:rPr lang="en-US" sz="1500" dirty="0">
                <a:cs typeface="Arial" panose="020B0604020202020204" pitchFamily="34" charset="0"/>
              </a:rPr>
              <a:t>Elke &amp; Rolf	L2 Leads</a:t>
            </a:r>
          </a:p>
          <a:p>
            <a:r>
              <a:rPr lang="en-US" sz="1500" dirty="0">
                <a:cs typeface="Arial" panose="020B0604020202020204" pitchFamily="34" charset="0"/>
              </a:rPr>
              <a:t>Walt Akers	6.10 Systems Engineer</a:t>
            </a:r>
          </a:p>
          <a:p>
            <a:r>
              <a:rPr lang="en-US" sz="1500" dirty="0">
                <a:cs typeface="Arial" panose="020B0604020202020204" pitchFamily="34" charset="0"/>
              </a:rPr>
              <a:t>Fernando Barbosa	Chief Electrical Engineer</a:t>
            </a:r>
          </a:p>
          <a:p>
            <a:r>
              <a:rPr lang="en-US" sz="1500" dirty="0">
                <a:cs typeface="Arial" panose="020B0604020202020204" pitchFamily="34" charset="0"/>
              </a:rPr>
              <a:t>Rahul Sharma	Chief Mechanical Engineer</a:t>
            </a:r>
          </a:p>
          <a:p>
            <a:endParaRPr lang="en-US" sz="1500" dirty="0">
              <a:cs typeface="Arial" panose="020B0604020202020204" pitchFamily="34" charset="0"/>
            </a:endParaRPr>
          </a:p>
          <a:p>
            <a:r>
              <a:rPr lang="en-US" sz="1500" dirty="0"/>
              <a:t>Do not use this CAM responsibility organization as Black and White, we work together as a scientific collaboration and use expertise from each lab as it fits independent of high-level responsibility</a:t>
            </a:r>
          </a:p>
          <a:p>
            <a:r>
              <a:rPr lang="en-US" sz="1500" dirty="0"/>
              <a:t>We include user efforts where it makes sense, and lean to more</a:t>
            </a:r>
          </a:p>
          <a:p>
            <a:endParaRPr lang="en-US" sz="1500" dirty="0">
              <a:cs typeface="Arial" panose="020B0604020202020204" pitchFamily="34" charset="0"/>
            </a:endParaRPr>
          </a:p>
          <a:p>
            <a:r>
              <a:rPr lang="en-US" sz="1500" dirty="0">
                <a:cs typeface="Arial" panose="020B0604020202020204" pitchFamily="34" charset="0"/>
              </a:rPr>
              <a:t>We have</a:t>
            </a:r>
          </a:p>
          <a:p>
            <a:pPr marL="285750" indent="-285750">
              <a:buClr>
                <a:srgbClr val="0096FF"/>
              </a:buClr>
              <a:buFont typeface="Wingdings" pitchFamily="2" charset="2"/>
              <a:buChar char="§"/>
            </a:pPr>
            <a:r>
              <a:rPr lang="en-US" sz="1500" dirty="0">
                <a:cs typeface="Arial" panose="020B0604020202020204" pitchFamily="34" charset="0"/>
              </a:rPr>
              <a:t>Weekly meetings with </a:t>
            </a:r>
            <a:r>
              <a:rPr lang="en-US" sz="1500" dirty="0" err="1">
                <a:cs typeface="Arial" panose="020B0604020202020204" pitchFamily="34" charset="0"/>
              </a:rPr>
              <a:t>ePIC</a:t>
            </a:r>
            <a:r>
              <a:rPr lang="en-US" sz="1500" dirty="0">
                <a:cs typeface="Arial" panose="020B0604020202020204" pitchFamily="34" charset="0"/>
              </a:rPr>
              <a:t> spokesperson and deputy</a:t>
            </a:r>
          </a:p>
          <a:p>
            <a:pPr marL="285750" indent="-285750">
              <a:buClr>
                <a:srgbClr val="0096FF"/>
              </a:buClr>
              <a:buFont typeface="Wingdings" pitchFamily="2" charset="2"/>
              <a:buChar char="§"/>
            </a:pPr>
            <a:r>
              <a:rPr lang="en-US" sz="1500" dirty="0">
                <a:cs typeface="Arial" panose="020B0604020202020204" pitchFamily="34" charset="0"/>
              </a:rPr>
              <a:t>Weekly meetings with the mechanical engineering team</a:t>
            </a:r>
          </a:p>
          <a:p>
            <a:pPr marL="285750" indent="-285750">
              <a:buClr>
                <a:srgbClr val="0096FF"/>
              </a:buClr>
              <a:buFont typeface="Wingdings" pitchFamily="2" charset="2"/>
              <a:buChar char="§"/>
            </a:pPr>
            <a:r>
              <a:rPr lang="en-US" sz="1500" dirty="0">
                <a:cs typeface="Arial" panose="020B0604020202020204" pitchFamily="34" charset="0"/>
              </a:rPr>
              <a:t>Biweekly meetings with the electrical engineering team</a:t>
            </a:r>
          </a:p>
          <a:p>
            <a:pPr marL="285750" indent="-285750">
              <a:buClr>
                <a:srgbClr val="0096FF"/>
              </a:buClr>
              <a:buFont typeface="Wingdings" pitchFamily="2" charset="2"/>
              <a:buChar char="§"/>
            </a:pPr>
            <a:r>
              <a:rPr lang="en-US" sz="1500" dirty="0">
                <a:cs typeface="Arial" panose="020B0604020202020204" pitchFamily="34" charset="0"/>
              </a:rPr>
              <a:t>Weekly meetings with the Detector Control Account Managers</a:t>
            </a:r>
          </a:p>
          <a:p>
            <a:pPr marL="285750" indent="-285750">
              <a:buClr>
                <a:srgbClr val="0096FF"/>
              </a:buClr>
              <a:buFont typeface="Wingdings" pitchFamily="2" charset="2"/>
              <a:buChar char="§"/>
            </a:pPr>
            <a:r>
              <a:rPr lang="en-US" sz="1500" dirty="0">
                <a:cs typeface="Arial" panose="020B0604020202020204" pitchFamily="34" charset="0"/>
              </a:rPr>
              <a:t>As needed meetings with various detector subsystems</a:t>
            </a:r>
          </a:p>
          <a:p>
            <a:pPr marL="285750" indent="-285750">
              <a:buClr>
                <a:srgbClr val="0096FF"/>
              </a:buClr>
              <a:buFont typeface="Wingdings" pitchFamily="2" charset="2"/>
              <a:buChar char="§"/>
            </a:pPr>
            <a:r>
              <a:rPr lang="en-US" sz="1500" dirty="0">
                <a:cs typeface="Arial" panose="020B0604020202020204" pitchFamily="34" charset="0"/>
              </a:rPr>
              <a:t>Walt, Fernando and Rahul have also separate meetings, for Walt with the Systems Engineering Group, for Rahul with also various non-BNL/non-</a:t>
            </a:r>
            <a:r>
              <a:rPr lang="en-US" sz="1500" dirty="0" err="1">
                <a:cs typeface="Arial" panose="020B0604020202020204" pitchFamily="34" charset="0"/>
              </a:rPr>
              <a:t>Jlab</a:t>
            </a:r>
            <a:r>
              <a:rPr lang="en-US" sz="1500" dirty="0">
                <a:cs typeface="Arial" panose="020B0604020202020204" pitchFamily="34" charset="0"/>
              </a:rPr>
              <a:t> engineers/designers, etc.</a:t>
            </a:r>
          </a:p>
          <a:p>
            <a:pPr marL="285750" indent="-285750">
              <a:buFont typeface="Wingdings" panose="05000000000000000000" pitchFamily="2" charset="2"/>
              <a:buChar char="v"/>
            </a:pPr>
            <a:endParaRPr lang="en-US" sz="1500" dirty="0">
              <a:cs typeface="Arial" panose="020B0604020202020204" pitchFamily="34" charset="0"/>
            </a:endParaRPr>
          </a:p>
          <a:p>
            <a:r>
              <a:rPr lang="en-US" sz="1500" dirty="0">
                <a:cs typeface="Arial" panose="020B0604020202020204" pitchFamily="34" charset="0"/>
              </a:rPr>
              <a:t>We report at the biweekly </a:t>
            </a:r>
            <a:r>
              <a:rPr lang="en-US" sz="1500" dirty="0" err="1">
                <a:cs typeface="Arial" panose="020B0604020202020204" pitchFamily="34" charset="0"/>
              </a:rPr>
              <a:t>ePIC</a:t>
            </a:r>
            <a:r>
              <a:rPr lang="en-US" sz="1500" dirty="0">
                <a:cs typeface="Arial" panose="020B0604020202020204" pitchFamily="34" charset="0"/>
              </a:rPr>
              <a:t> meetings and many other meetings on general detector progress or requested topics</a:t>
            </a:r>
          </a:p>
        </p:txBody>
      </p:sp>
      <p:grpSp>
        <p:nvGrpSpPr>
          <p:cNvPr id="8" name="Group 7">
            <a:extLst>
              <a:ext uri="{FF2B5EF4-FFF2-40B4-BE49-F238E27FC236}">
                <a16:creationId xmlns:a16="http://schemas.microsoft.com/office/drawing/2014/main" id="{3C5391D6-73A5-7843-873F-963A67FAC56A}"/>
              </a:ext>
            </a:extLst>
          </p:cNvPr>
          <p:cNvGrpSpPr/>
          <p:nvPr/>
        </p:nvGrpSpPr>
        <p:grpSpPr>
          <a:xfrm>
            <a:off x="734848" y="786668"/>
            <a:ext cx="2660255" cy="5380075"/>
            <a:chOff x="153122" y="872835"/>
            <a:chExt cx="2660255" cy="5380075"/>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t="1704" r="11506"/>
            <a:stretch/>
          </p:blipFill>
          <p:spPr>
            <a:xfrm>
              <a:off x="153123" y="872835"/>
              <a:ext cx="2660254" cy="5380075"/>
            </a:xfrm>
            <a:prstGeom prst="rect">
              <a:avLst/>
            </a:prstGeom>
          </p:spPr>
        </p:pic>
        <p:sp>
          <p:nvSpPr>
            <p:cNvPr id="2" name="Rectangle 1">
              <a:extLst>
                <a:ext uri="{FF2B5EF4-FFF2-40B4-BE49-F238E27FC236}">
                  <a16:creationId xmlns:a16="http://schemas.microsoft.com/office/drawing/2014/main" id="{0BE91E38-7F02-6C4B-9739-FAD454BF9E4A}"/>
                </a:ext>
              </a:extLst>
            </p:cNvPr>
            <p:cNvSpPr/>
            <p:nvPr/>
          </p:nvSpPr>
          <p:spPr>
            <a:xfrm>
              <a:off x="2607439" y="885999"/>
              <a:ext cx="205938" cy="800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2C7225-3264-9C43-94BB-5893A493CBF1}"/>
                </a:ext>
              </a:extLst>
            </p:cNvPr>
            <p:cNvSpPr/>
            <p:nvPr/>
          </p:nvSpPr>
          <p:spPr>
            <a:xfrm>
              <a:off x="153122" y="885999"/>
              <a:ext cx="205938" cy="800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9EE7F62-C9D1-2040-B198-06C2BD91DC98}"/>
              </a:ext>
            </a:extLst>
          </p:cNvPr>
          <p:cNvSpPr txBox="1"/>
          <p:nvPr/>
        </p:nvSpPr>
        <p:spPr>
          <a:xfrm flipH="1">
            <a:off x="2805961" y="811832"/>
            <a:ext cx="2013823" cy="461665"/>
          </a:xfrm>
          <a:prstGeom prst="rect">
            <a:avLst/>
          </a:prstGeom>
          <a:solidFill>
            <a:schemeClr val="bg1"/>
          </a:solidFill>
        </p:spPr>
        <p:txBody>
          <a:bodyPr wrap="square" rtlCol="0">
            <a:spAutoFit/>
          </a:bodyPr>
          <a:lstStyle/>
          <a:p>
            <a:r>
              <a:rPr lang="en-US" sz="1200" i="1" dirty="0">
                <a:solidFill>
                  <a:srgbClr val="0070C0"/>
                </a:solidFill>
                <a:latin typeface="Arial" panose="020B0604020202020204" pitchFamily="34" charset="0"/>
                <a:cs typeface="Arial" panose="020B0604020202020204" pitchFamily="34" charset="0"/>
              </a:rPr>
              <a:t>Blue</a:t>
            </a:r>
            <a:r>
              <a:rPr lang="en-US" sz="1200" i="1" dirty="0">
                <a:latin typeface="Arial" panose="020B0604020202020204" pitchFamily="34" charset="0"/>
                <a:cs typeface="Arial" panose="020B0604020202020204" pitchFamily="34" charset="0"/>
              </a:rPr>
              <a:t>/</a:t>
            </a:r>
            <a:r>
              <a:rPr lang="en-US" sz="1200" i="1" dirty="0">
                <a:solidFill>
                  <a:srgbClr val="00B050"/>
                </a:solidFill>
                <a:latin typeface="Arial" panose="020B0604020202020204" pitchFamily="34" charset="0"/>
                <a:cs typeface="Arial" panose="020B0604020202020204" pitchFamily="34" charset="0"/>
              </a:rPr>
              <a:t>Green</a:t>
            </a:r>
            <a:r>
              <a:rPr lang="en-US" sz="1200" i="1" dirty="0">
                <a:latin typeface="Arial" panose="020B0604020202020204" pitchFamily="34" charset="0"/>
                <a:cs typeface="Arial" panose="020B0604020202020204" pitchFamily="34" charset="0"/>
              </a:rPr>
              <a:t> show nominal BNL/JLAB responsibility</a:t>
            </a:r>
          </a:p>
        </p:txBody>
      </p:sp>
    </p:spTree>
    <p:extLst>
      <p:ext uri="{BB962C8B-B14F-4D97-AF65-F5344CB8AC3E}">
        <p14:creationId xmlns:p14="http://schemas.microsoft.com/office/powerpoint/2010/main" val="209833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354D-189E-4756-BC7E-CD10F5143E2B}"/>
              </a:ext>
            </a:extLst>
          </p:cNvPr>
          <p:cNvSpPr>
            <a:spLocks noGrp="1"/>
          </p:cNvSpPr>
          <p:nvPr>
            <p:ph type="title"/>
          </p:nvPr>
        </p:nvSpPr>
        <p:spPr/>
        <p:txBody>
          <a:bodyPr>
            <a:normAutofit/>
          </a:bodyPr>
          <a:lstStyle/>
          <a:p>
            <a:r>
              <a:rPr lang="en-US" dirty="0"/>
              <a:t>1</a:t>
            </a:r>
            <a:r>
              <a:rPr lang="en-US" baseline="30000" dirty="0"/>
              <a:t>st</a:t>
            </a:r>
            <a:r>
              <a:rPr lang="en-US" dirty="0"/>
              <a:t> Wave of Milestones for Accelerator IKC  </a:t>
            </a:r>
          </a:p>
        </p:txBody>
      </p:sp>
      <p:graphicFrame>
        <p:nvGraphicFramePr>
          <p:cNvPr id="4" name="Table 3">
            <a:extLst>
              <a:ext uri="{FF2B5EF4-FFF2-40B4-BE49-F238E27FC236}">
                <a16:creationId xmlns:a16="http://schemas.microsoft.com/office/drawing/2014/main" id="{B94E246F-F5E8-96E2-4364-FDA9AE766A73}"/>
              </a:ext>
            </a:extLst>
          </p:cNvPr>
          <p:cNvGraphicFramePr>
            <a:graphicFrameLocks noGrp="1"/>
          </p:cNvGraphicFramePr>
          <p:nvPr/>
        </p:nvGraphicFramePr>
        <p:xfrm>
          <a:off x="1681843" y="904009"/>
          <a:ext cx="8828314" cy="5246007"/>
        </p:xfrm>
        <a:graphic>
          <a:graphicData uri="http://schemas.openxmlformats.org/drawingml/2006/table">
            <a:tbl>
              <a:tblPr firstRow="1" bandRow="1">
                <a:tableStyleId>{5C22544A-7EE6-4342-B048-85BDC9FD1C3A}</a:tableStyleId>
              </a:tblPr>
              <a:tblGrid>
                <a:gridCol w="2035625">
                  <a:extLst>
                    <a:ext uri="{9D8B030D-6E8A-4147-A177-3AD203B41FA5}">
                      <a16:colId xmlns:a16="http://schemas.microsoft.com/office/drawing/2014/main" val="854600201"/>
                    </a:ext>
                  </a:extLst>
                </a:gridCol>
                <a:gridCol w="4585227">
                  <a:extLst>
                    <a:ext uri="{9D8B030D-6E8A-4147-A177-3AD203B41FA5}">
                      <a16:colId xmlns:a16="http://schemas.microsoft.com/office/drawing/2014/main" val="4117910086"/>
                    </a:ext>
                  </a:extLst>
                </a:gridCol>
                <a:gridCol w="2207462">
                  <a:extLst>
                    <a:ext uri="{9D8B030D-6E8A-4147-A177-3AD203B41FA5}">
                      <a16:colId xmlns:a16="http://schemas.microsoft.com/office/drawing/2014/main" val="4157596433"/>
                    </a:ext>
                  </a:extLst>
                </a:gridCol>
              </a:tblGrid>
              <a:tr h="369207">
                <a:tc>
                  <a:txBody>
                    <a:bodyPr/>
                    <a:lstStyle/>
                    <a:p>
                      <a:r>
                        <a:rPr lang="en-US" sz="1400" dirty="0"/>
                        <a:t>Agency</a:t>
                      </a:r>
                    </a:p>
                  </a:txBody>
                  <a:tcPr/>
                </a:tc>
                <a:tc>
                  <a:txBody>
                    <a:bodyPr/>
                    <a:lstStyle/>
                    <a:p>
                      <a:r>
                        <a:rPr lang="en-US" sz="1400" dirty="0"/>
                        <a:t>Milestone</a:t>
                      </a:r>
                    </a:p>
                  </a:txBody>
                  <a:tcPr/>
                </a:tc>
                <a:tc>
                  <a:txBody>
                    <a:bodyPr/>
                    <a:lstStyle/>
                    <a:p>
                      <a:r>
                        <a:rPr lang="en-US" sz="1400" dirty="0"/>
                        <a:t>Target Date</a:t>
                      </a:r>
                    </a:p>
                  </a:txBody>
                  <a:tcPr/>
                </a:tc>
                <a:extLst>
                  <a:ext uri="{0D108BD9-81ED-4DB2-BD59-A6C34878D82A}">
                    <a16:rowId xmlns:a16="http://schemas.microsoft.com/office/drawing/2014/main" val="1751845832"/>
                  </a:ext>
                </a:extLst>
              </a:tr>
              <a:tr h="248104">
                <a:tc>
                  <a:txBody>
                    <a:bodyPr/>
                    <a:lstStyle/>
                    <a:p>
                      <a:r>
                        <a:rPr lang="en-US" sz="1400" dirty="0"/>
                        <a:t>France – IN2P3</a:t>
                      </a:r>
                    </a:p>
                  </a:txBody>
                  <a:tcPr/>
                </a:tc>
                <a:tc>
                  <a:txBody>
                    <a:bodyPr/>
                    <a:lstStyle/>
                    <a:p>
                      <a:r>
                        <a:rPr lang="en-US" sz="1400" dirty="0"/>
                        <a:t>Proposed scope accelerator</a:t>
                      </a:r>
                    </a:p>
                  </a:txBody>
                  <a:tcPr/>
                </a:tc>
                <a:tc>
                  <a:txBody>
                    <a:bodyPr/>
                    <a:lstStyle/>
                    <a:p>
                      <a:r>
                        <a:rPr lang="en-US" sz="1400" dirty="0"/>
                        <a:t>End December 2023</a:t>
                      </a:r>
                    </a:p>
                  </a:txBody>
                  <a:tcPr/>
                </a:tc>
                <a:extLst>
                  <a:ext uri="{0D108BD9-81ED-4DB2-BD59-A6C34878D82A}">
                    <a16:rowId xmlns:a16="http://schemas.microsoft.com/office/drawing/2014/main" val="3771445509"/>
                  </a:ext>
                </a:extLst>
              </a:tr>
              <a:tr h="248104">
                <a:tc>
                  <a:txBody>
                    <a:bodyPr/>
                    <a:lstStyle/>
                    <a:p>
                      <a:r>
                        <a:rPr lang="en-US" sz="1400" dirty="0"/>
                        <a:t>UK</a:t>
                      </a:r>
                    </a:p>
                  </a:txBody>
                  <a:tcPr/>
                </a:tc>
                <a:tc>
                  <a:txBody>
                    <a:bodyPr/>
                    <a:lstStyle/>
                    <a:p>
                      <a:r>
                        <a:rPr lang="en-US" sz="1400" dirty="0"/>
                        <a:t>UKRI outcome on funding proposal</a:t>
                      </a:r>
                    </a:p>
                  </a:txBody>
                  <a:tcPr/>
                </a:tc>
                <a:tc>
                  <a:txBody>
                    <a:bodyPr/>
                    <a:lstStyle/>
                    <a:p>
                      <a:r>
                        <a:rPr lang="en-US" sz="1400" dirty="0"/>
                        <a:t>January 2024</a:t>
                      </a:r>
                    </a:p>
                  </a:txBody>
                  <a:tcPr/>
                </a:tc>
                <a:extLst>
                  <a:ext uri="{0D108BD9-81ED-4DB2-BD59-A6C34878D82A}">
                    <a16:rowId xmlns:a16="http://schemas.microsoft.com/office/drawing/2014/main" val="2491044142"/>
                  </a:ext>
                </a:extLst>
              </a:tr>
              <a:tr h="248104">
                <a:tc>
                  <a:txBody>
                    <a:bodyPr/>
                    <a:lstStyle/>
                    <a:p>
                      <a:r>
                        <a:rPr lang="en-US" sz="1400" dirty="0"/>
                        <a:t>France – CEA/IN2P3</a:t>
                      </a:r>
                    </a:p>
                  </a:txBody>
                  <a:tcPr/>
                </a:tc>
                <a:tc>
                  <a:txBody>
                    <a:bodyPr/>
                    <a:lstStyle/>
                    <a:p>
                      <a:r>
                        <a:rPr lang="en-US" sz="1400" dirty="0"/>
                        <a:t>Joint Proposal submitted to French Ministry</a:t>
                      </a:r>
                    </a:p>
                  </a:txBody>
                  <a:tcPr/>
                </a:tc>
                <a:tc>
                  <a:txBody>
                    <a:bodyPr/>
                    <a:lstStyle/>
                    <a:p>
                      <a:r>
                        <a:rPr lang="en-US" sz="1400" dirty="0"/>
                        <a:t>February 2024</a:t>
                      </a:r>
                    </a:p>
                  </a:txBody>
                  <a:tcPr/>
                </a:tc>
                <a:extLst>
                  <a:ext uri="{0D108BD9-81ED-4DB2-BD59-A6C34878D82A}">
                    <a16:rowId xmlns:a16="http://schemas.microsoft.com/office/drawing/2014/main" val="4096227059"/>
                  </a:ext>
                </a:extLst>
              </a:tr>
              <a:tr h="248104">
                <a:tc>
                  <a:txBody>
                    <a:bodyPr/>
                    <a:lstStyle/>
                    <a:p>
                      <a:r>
                        <a:rPr lang="en-US" sz="1400" dirty="0"/>
                        <a:t>Canada – TRIUMF</a:t>
                      </a:r>
                    </a:p>
                  </a:txBody>
                  <a:tcPr/>
                </a:tc>
                <a:tc>
                  <a:txBody>
                    <a:bodyPr/>
                    <a:lstStyle/>
                    <a:p>
                      <a:r>
                        <a:rPr lang="en-US" sz="1400" dirty="0"/>
                        <a:t>JLab iCRADA draft </a:t>
                      </a:r>
                    </a:p>
                  </a:txBody>
                  <a:tcPr/>
                </a:tc>
                <a:tc>
                  <a:txBody>
                    <a:bodyPr/>
                    <a:lstStyle/>
                    <a:p>
                      <a:r>
                        <a:rPr lang="en-US" sz="1400" dirty="0"/>
                        <a:t>February 2024</a:t>
                      </a:r>
                    </a:p>
                  </a:txBody>
                  <a:tcPr/>
                </a:tc>
                <a:extLst>
                  <a:ext uri="{0D108BD9-81ED-4DB2-BD59-A6C34878D82A}">
                    <a16:rowId xmlns:a16="http://schemas.microsoft.com/office/drawing/2014/main" val="524126607"/>
                  </a:ext>
                </a:extLst>
              </a:tr>
              <a:tr h="248104">
                <a:tc>
                  <a:txBody>
                    <a:bodyPr/>
                    <a:lstStyle/>
                    <a:p>
                      <a:r>
                        <a:rPr lang="en-US" sz="1400" dirty="0"/>
                        <a:t>Canada – TRIUMF</a:t>
                      </a:r>
                    </a:p>
                  </a:txBody>
                  <a:tcPr/>
                </a:tc>
                <a:tc>
                  <a:txBody>
                    <a:bodyPr/>
                    <a:lstStyle/>
                    <a:p>
                      <a:r>
                        <a:rPr lang="en-US" sz="1400" dirty="0"/>
                        <a:t>BNL iCRADA draft </a:t>
                      </a:r>
                    </a:p>
                  </a:txBody>
                  <a:tcPr/>
                </a:tc>
                <a:tc>
                  <a:txBody>
                    <a:bodyPr/>
                    <a:lstStyle/>
                    <a:p>
                      <a:r>
                        <a:rPr lang="en-US" sz="1400" dirty="0"/>
                        <a:t>March 2024</a:t>
                      </a:r>
                    </a:p>
                  </a:txBody>
                  <a:tcPr/>
                </a:tc>
                <a:extLst>
                  <a:ext uri="{0D108BD9-81ED-4DB2-BD59-A6C34878D82A}">
                    <a16:rowId xmlns:a16="http://schemas.microsoft.com/office/drawing/2014/main" val="2800354400"/>
                  </a:ext>
                </a:extLst>
              </a:tr>
              <a:tr h="248104">
                <a:tc>
                  <a:txBody>
                    <a:bodyPr/>
                    <a:lstStyle/>
                    <a:p>
                      <a:r>
                        <a:rPr lang="en-US" sz="1400" dirty="0"/>
                        <a:t>Canada – TRIUMF</a:t>
                      </a:r>
                    </a:p>
                  </a:txBody>
                  <a:tcPr/>
                </a:tc>
                <a:tc>
                  <a:txBody>
                    <a:bodyPr/>
                    <a:lstStyle/>
                    <a:p>
                      <a:r>
                        <a:rPr lang="en-US" sz="1400" dirty="0" err="1"/>
                        <a:t>iCRADAs</a:t>
                      </a:r>
                      <a:r>
                        <a:rPr lang="en-US" sz="1400" dirty="0"/>
                        <a:t> signed</a:t>
                      </a:r>
                    </a:p>
                  </a:txBody>
                  <a:tcPr/>
                </a:tc>
                <a:tc>
                  <a:txBody>
                    <a:bodyPr/>
                    <a:lstStyle/>
                    <a:p>
                      <a:r>
                        <a:rPr lang="en-US" sz="1400" dirty="0"/>
                        <a:t>May 2024</a:t>
                      </a:r>
                    </a:p>
                  </a:txBody>
                  <a:tcPr/>
                </a:tc>
                <a:extLst>
                  <a:ext uri="{0D108BD9-81ED-4DB2-BD59-A6C34878D82A}">
                    <a16:rowId xmlns:a16="http://schemas.microsoft.com/office/drawing/2014/main" val="3448570546"/>
                  </a:ext>
                </a:extLst>
              </a:tr>
              <a:tr h="248104">
                <a:tc>
                  <a:txBody>
                    <a:bodyPr/>
                    <a:lstStyle/>
                    <a:p>
                      <a:r>
                        <a:rPr lang="en-US" sz="1400" dirty="0"/>
                        <a:t>Canada – TRIUMF</a:t>
                      </a:r>
                    </a:p>
                  </a:txBody>
                  <a:tcPr/>
                </a:tc>
                <a:tc>
                  <a:txBody>
                    <a:bodyPr/>
                    <a:lstStyle/>
                    <a:p>
                      <a:r>
                        <a:rPr lang="en-US" sz="1400" dirty="0"/>
                        <a:t>PPD draft</a:t>
                      </a:r>
                    </a:p>
                  </a:txBody>
                  <a:tcPr/>
                </a:tc>
                <a:tc>
                  <a:txBody>
                    <a:bodyPr/>
                    <a:lstStyle/>
                    <a:p>
                      <a:r>
                        <a:rPr lang="en-US" sz="1400" dirty="0"/>
                        <a:t>June 2024</a:t>
                      </a:r>
                    </a:p>
                  </a:txBody>
                  <a:tcPr/>
                </a:tc>
                <a:extLst>
                  <a:ext uri="{0D108BD9-81ED-4DB2-BD59-A6C34878D82A}">
                    <a16:rowId xmlns:a16="http://schemas.microsoft.com/office/drawing/2014/main" val="387692774"/>
                  </a:ext>
                </a:extLst>
              </a:tr>
              <a:tr h="248104">
                <a:tc>
                  <a:txBody>
                    <a:bodyPr/>
                    <a:lstStyle/>
                    <a:p>
                      <a:r>
                        <a:rPr lang="en-US" sz="1400" dirty="0"/>
                        <a:t>France – CEA</a:t>
                      </a:r>
                    </a:p>
                  </a:txBody>
                  <a:tcPr/>
                </a:tc>
                <a:tc>
                  <a:txBody>
                    <a:bodyPr/>
                    <a:lstStyle/>
                    <a:p>
                      <a:r>
                        <a:rPr lang="en-US" sz="1400" dirty="0"/>
                        <a:t>BNL iCRADA draft</a:t>
                      </a:r>
                    </a:p>
                  </a:txBody>
                  <a:tcPr/>
                </a:tc>
                <a:tc>
                  <a:txBody>
                    <a:bodyPr/>
                    <a:lstStyle/>
                    <a:p>
                      <a:r>
                        <a:rPr lang="en-US" sz="1400" dirty="0"/>
                        <a:t>June/July 2024</a:t>
                      </a:r>
                    </a:p>
                  </a:txBody>
                  <a:tcPr/>
                </a:tc>
                <a:extLst>
                  <a:ext uri="{0D108BD9-81ED-4DB2-BD59-A6C34878D82A}">
                    <a16:rowId xmlns:a16="http://schemas.microsoft.com/office/drawing/2014/main" val="307776832"/>
                  </a:ext>
                </a:extLst>
              </a:tr>
              <a:tr h="248104">
                <a:tc>
                  <a:txBody>
                    <a:bodyPr/>
                    <a:lstStyle/>
                    <a:p>
                      <a:r>
                        <a:rPr lang="en-US" sz="1400" dirty="0"/>
                        <a:t>UK </a:t>
                      </a:r>
                    </a:p>
                  </a:txBody>
                  <a:tcPr/>
                </a:tc>
                <a:tc>
                  <a:txBody>
                    <a:bodyPr/>
                    <a:lstStyle/>
                    <a:p>
                      <a:r>
                        <a:rPr lang="en-US" sz="1400" dirty="0" err="1"/>
                        <a:t>Jlab</a:t>
                      </a:r>
                      <a:r>
                        <a:rPr lang="en-US" sz="1400" dirty="0"/>
                        <a:t> iCRADA draft</a:t>
                      </a:r>
                    </a:p>
                  </a:txBody>
                  <a:tcPr/>
                </a:tc>
                <a:tc>
                  <a:txBody>
                    <a:bodyPr/>
                    <a:lstStyle/>
                    <a:p>
                      <a:r>
                        <a:rPr lang="en-US" sz="1400" dirty="0"/>
                        <a:t>June/July 2024</a:t>
                      </a:r>
                    </a:p>
                  </a:txBody>
                  <a:tcPr/>
                </a:tc>
                <a:extLst>
                  <a:ext uri="{0D108BD9-81ED-4DB2-BD59-A6C34878D82A}">
                    <a16:rowId xmlns:a16="http://schemas.microsoft.com/office/drawing/2014/main" val="2608995688"/>
                  </a:ext>
                </a:extLst>
              </a:tr>
              <a:tr h="248104">
                <a:tc>
                  <a:txBody>
                    <a:bodyPr/>
                    <a:lstStyle/>
                    <a:p>
                      <a:r>
                        <a:rPr lang="en-US" sz="1400" dirty="0"/>
                        <a:t>France – CEA </a:t>
                      </a:r>
                    </a:p>
                  </a:txBody>
                  <a:tcPr/>
                </a:tc>
                <a:tc>
                  <a:txBody>
                    <a:bodyPr/>
                    <a:lstStyle/>
                    <a:p>
                      <a:r>
                        <a:rPr lang="en-US" sz="1400" dirty="0"/>
                        <a:t>PPD draft</a:t>
                      </a:r>
                    </a:p>
                  </a:txBody>
                  <a:tcPr/>
                </a:tc>
                <a:tc>
                  <a:txBody>
                    <a:bodyPr/>
                    <a:lstStyle/>
                    <a:p>
                      <a:r>
                        <a:rPr lang="en-US" sz="1400" dirty="0"/>
                        <a:t>August 2024</a:t>
                      </a:r>
                    </a:p>
                  </a:txBody>
                  <a:tcPr/>
                </a:tc>
                <a:extLst>
                  <a:ext uri="{0D108BD9-81ED-4DB2-BD59-A6C34878D82A}">
                    <a16:rowId xmlns:a16="http://schemas.microsoft.com/office/drawing/2014/main" val="3824593973"/>
                  </a:ext>
                </a:extLst>
              </a:tr>
              <a:tr h="0">
                <a:tc>
                  <a:txBody>
                    <a:bodyPr/>
                    <a:lstStyle/>
                    <a:p>
                      <a:r>
                        <a:rPr lang="en-US" sz="1400" dirty="0"/>
                        <a:t>UK</a:t>
                      </a:r>
                    </a:p>
                  </a:txBody>
                  <a:tcPr/>
                </a:tc>
                <a:tc>
                  <a:txBody>
                    <a:bodyPr/>
                    <a:lstStyle/>
                    <a:p>
                      <a:r>
                        <a:rPr lang="en-US" sz="1400" dirty="0"/>
                        <a:t>PPD draft</a:t>
                      </a:r>
                    </a:p>
                  </a:txBody>
                  <a:tcPr/>
                </a:tc>
                <a:tc>
                  <a:txBody>
                    <a:bodyPr/>
                    <a:lstStyle/>
                    <a:p>
                      <a:r>
                        <a:rPr lang="en-US" sz="1400" dirty="0"/>
                        <a:t>August 2024</a:t>
                      </a:r>
                    </a:p>
                  </a:txBody>
                  <a:tcPr/>
                </a:tc>
                <a:extLst>
                  <a:ext uri="{0D108BD9-81ED-4DB2-BD59-A6C34878D82A}">
                    <a16:rowId xmlns:a16="http://schemas.microsoft.com/office/drawing/2014/main" val="1134404888"/>
                  </a:ext>
                </a:extLst>
              </a:tr>
              <a:tr h="198120">
                <a:tc>
                  <a:txBody>
                    <a:bodyPr/>
                    <a:lstStyle/>
                    <a:p>
                      <a:r>
                        <a:rPr lang="en-US" sz="1400" dirty="0"/>
                        <a:t>France-CEA</a:t>
                      </a:r>
                    </a:p>
                  </a:txBody>
                  <a:tcPr/>
                </a:tc>
                <a:tc>
                  <a:txBody>
                    <a:bodyPr/>
                    <a:lstStyle/>
                    <a:p>
                      <a:r>
                        <a:rPr lang="en-US" sz="1400" dirty="0"/>
                        <a:t>BNL iCRADA signed</a:t>
                      </a:r>
                    </a:p>
                  </a:txBody>
                  <a:tcPr/>
                </a:tc>
                <a:tc>
                  <a:txBody>
                    <a:bodyPr/>
                    <a:lstStyle/>
                    <a:p>
                      <a:r>
                        <a:rPr lang="en-US" sz="1400" dirty="0"/>
                        <a:t>August 2024</a:t>
                      </a:r>
                    </a:p>
                  </a:txBody>
                  <a:tcPr/>
                </a:tc>
                <a:extLst>
                  <a:ext uri="{0D108BD9-81ED-4DB2-BD59-A6C34878D82A}">
                    <a16:rowId xmlns:a16="http://schemas.microsoft.com/office/drawing/2014/main" val="3547170059"/>
                  </a:ext>
                </a:extLst>
              </a:tr>
              <a:tr h="0">
                <a:tc>
                  <a:txBody>
                    <a:bodyPr/>
                    <a:lstStyle/>
                    <a:p>
                      <a:r>
                        <a:rPr lang="en-US" sz="1400" dirty="0"/>
                        <a:t>UK</a:t>
                      </a:r>
                    </a:p>
                  </a:txBody>
                  <a:tcPr/>
                </a:tc>
                <a:tc>
                  <a:txBody>
                    <a:bodyPr/>
                    <a:lstStyle/>
                    <a:p>
                      <a:r>
                        <a:rPr lang="en-US" sz="1400" dirty="0"/>
                        <a:t>JLab iCRADA signed</a:t>
                      </a:r>
                    </a:p>
                  </a:txBody>
                  <a:tcPr/>
                </a:tc>
                <a:tc>
                  <a:txBody>
                    <a:bodyPr/>
                    <a:lstStyle/>
                    <a:p>
                      <a:r>
                        <a:rPr lang="en-US" sz="1400" dirty="0"/>
                        <a:t>August 2024</a:t>
                      </a:r>
                    </a:p>
                  </a:txBody>
                  <a:tcPr/>
                </a:tc>
                <a:extLst>
                  <a:ext uri="{0D108BD9-81ED-4DB2-BD59-A6C34878D82A}">
                    <a16:rowId xmlns:a16="http://schemas.microsoft.com/office/drawing/2014/main" val="3281354739"/>
                  </a:ext>
                </a:extLst>
              </a:tr>
              <a:tr h="248104">
                <a:tc>
                  <a:txBody>
                    <a:bodyPr/>
                    <a:lstStyle/>
                    <a:p>
                      <a:endParaRPr lang="en-US" sz="1400" dirty="0"/>
                    </a:p>
                  </a:txBody>
                  <a:tcPr/>
                </a:tc>
                <a:tc>
                  <a:txBody>
                    <a:bodyPr/>
                    <a:lstStyle/>
                    <a:p>
                      <a:r>
                        <a:rPr lang="en-US" sz="1400" b="1" dirty="0"/>
                        <a:t>CD-2/CD-3 Director’s Review </a:t>
                      </a:r>
                      <a:r>
                        <a:rPr lang="en-US" sz="1400" b="1" dirty="0">
                          <a:solidFill>
                            <a:schemeClr val="accent5"/>
                          </a:solidFill>
                        </a:rPr>
                        <a:t>/ All PPDs signed </a:t>
                      </a:r>
                    </a:p>
                  </a:txBody>
                  <a:tcPr/>
                </a:tc>
                <a:tc>
                  <a:txBody>
                    <a:bodyPr/>
                    <a:lstStyle/>
                    <a:p>
                      <a:r>
                        <a:rPr lang="en-US" sz="1400" b="1" dirty="0"/>
                        <a:t>November 2024</a:t>
                      </a:r>
                    </a:p>
                  </a:txBody>
                  <a:tcPr/>
                </a:tc>
                <a:extLst>
                  <a:ext uri="{0D108BD9-81ED-4DB2-BD59-A6C34878D82A}">
                    <a16:rowId xmlns:a16="http://schemas.microsoft.com/office/drawing/2014/main" val="1937813382"/>
                  </a:ext>
                </a:extLst>
              </a:tr>
              <a:tr h="248104">
                <a:tc>
                  <a:txBody>
                    <a:bodyPr/>
                    <a:lstStyle/>
                    <a:p>
                      <a:endParaRPr lang="en-US" sz="1400" dirty="0"/>
                    </a:p>
                  </a:txBody>
                  <a:tcPr/>
                </a:tc>
                <a:tc>
                  <a:txBody>
                    <a:bodyPr/>
                    <a:lstStyle/>
                    <a:p>
                      <a:r>
                        <a:rPr lang="en-US" sz="1400" b="1" dirty="0"/>
                        <a:t>CD-2/3 OPA review</a:t>
                      </a:r>
                    </a:p>
                  </a:txBody>
                  <a:tcPr/>
                </a:tc>
                <a:tc>
                  <a:txBody>
                    <a:bodyPr/>
                    <a:lstStyle/>
                    <a:p>
                      <a:r>
                        <a:rPr lang="en-US" sz="1400" b="1" dirty="0"/>
                        <a:t>January 2025</a:t>
                      </a:r>
                    </a:p>
                  </a:txBody>
                  <a:tcPr/>
                </a:tc>
                <a:extLst>
                  <a:ext uri="{0D108BD9-81ED-4DB2-BD59-A6C34878D82A}">
                    <a16:rowId xmlns:a16="http://schemas.microsoft.com/office/drawing/2014/main" val="3719428389"/>
                  </a:ext>
                </a:extLst>
              </a:tr>
              <a:tr h="248104">
                <a:tc>
                  <a:txBody>
                    <a:bodyPr/>
                    <a:lstStyle/>
                    <a:p>
                      <a:endParaRPr lang="en-US" sz="1400" dirty="0"/>
                    </a:p>
                  </a:txBody>
                  <a:tcPr/>
                </a:tc>
                <a:tc>
                  <a:txBody>
                    <a:bodyPr/>
                    <a:lstStyle/>
                    <a:p>
                      <a:r>
                        <a:rPr lang="en-US" sz="1400" b="1" dirty="0"/>
                        <a:t>CD-2/3 ESAAB</a:t>
                      </a:r>
                    </a:p>
                  </a:txBody>
                  <a:tcPr/>
                </a:tc>
                <a:tc>
                  <a:txBody>
                    <a:bodyPr/>
                    <a:lstStyle/>
                    <a:p>
                      <a:r>
                        <a:rPr lang="en-US" sz="1400" b="1" dirty="0"/>
                        <a:t>April 2025</a:t>
                      </a:r>
                    </a:p>
                  </a:txBody>
                  <a:tcPr/>
                </a:tc>
                <a:extLst>
                  <a:ext uri="{0D108BD9-81ED-4DB2-BD59-A6C34878D82A}">
                    <a16:rowId xmlns:a16="http://schemas.microsoft.com/office/drawing/2014/main" val="330466025"/>
                  </a:ext>
                </a:extLst>
              </a:tr>
            </a:tbl>
          </a:graphicData>
        </a:graphic>
      </p:graphicFrame>
    </p:spTree>
    <p:extLst>
      <p:ext uri="{BB962C8B-B14F-4D97-AF65-F5344CB8AC3E}">
        <p14:creationId xmlns:p14="http://schemas.microsoft.com/office/powerpoint/2010/main" val="3047308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A90A1F-1238-AE43-80E5-4FA95188560A}"/>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panose="020B0604020202020204" pitchFamily="34" charset="0"/>
                <a:cs typeface="Arial" panose="020B0604020202020204" pitchFamily="34" charset="0"/>
              </a:rPr>
              <a:pPr>
                <a:defRPr/>
              </a:pPr>
              <a:t>4</a:t>
            </a:fld>
            <a:endParaRPr lang="en-US" sz="1200" b="0" dirty="0">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4F0261D1-3520-6C4D-BF84-579B19C85F53}"/>
              </a:ext>
            </a:extLst>
          </p:cNvPr>
          <p:cNvSpPr>
            <a:spLocks noGrp="1"/>
          </p:cNvSpPr>
          <p:nvPr>
            <p:ph type="title"/>
          </p:nvPr>
        </p:nvSpPr>
        <p:spPr/>
        <p:txBody>
          <a:bodyPr/>
          <a:lstStyle/>
          <a:p>
            <a:pPr algn="l"/>
            <a:r>
              <a:rPr lang="en-US" dirty="0"/>
              <a:t>High Level Installation Schedule</a:t>
            </a:r>
          </a:p>
        </p:txBody>
      </p:sp>
      <p:sp>
        <p:nvSpPr>
          <p:cNvPr id="5" name="Right Arrow 4">
            <a:extLst>
              <a:ext uri="{FF2B5EF4-FFF2-40B4-BE49-F238E27FC236}">
                <a16:creationId xmlns:a16="http://schemas.microsoft.com/office/drawing/2014/main" id="{C3425D6D-33A5-984D-8619-65421FE6BDEA}"/>
              </a:ext>
            </a:extLst>
          </p:cNvPr>
          <p:cNvSpPr/>
          <p:nvPr/>
        </p:nvSpPr>
        <p:spPr>
          <a:xfrm>
            <a:off x="1737360" y="1469136"/>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a:endParaRPr>
          </a:p>
        </p:txBody>
      </p:sp>
      <p:cxnSp>
        <p:nvCxnSpPr>
          <p:cNvPr id="6" name="Straight Arrow Connector 5">
            <a:extLst>
              <a:ext uri="{FF2B5EF4-FFF2-40B4-BE49-F238E27FC236}">
                <a16:creationId xmlns:a16="http://schemas.microsoft.com/office/drawing/2014/main" id="{76AAAFFB-0F79-0B46-8133-1591B49C1171}"/>
              </a:ext>
            </a:extLst>
          </p:cNvPr>
          <p:cNvCxnSpPr>
            <a:cxnSpLocks/>
          </p:cNvCxnSpPr>
          <p:nvPr/>
        </p:nvCxnSpPr>
        <p:spPr>
          <a:xfrm>
            <a:off x="2160445" y="1260784"/>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1594C-A547-AB40-81EF-8B36AEBCD69C}"/>
              </a:ext>
            </a:extLst>
          </p:cNvPr>
          <p:cNvSpPr txBox="1"/>
          <p:nvPr/>
        </p:nvSpPr>
        <p:spPr>
          <a:xfrm>
            <a:off x="1798860" y="812678"/>
            <a:ext cx="737702" cy="461665"/>
          </a:xfrm>
          <a:prstGeom prst="rect">
            <a:avLst/>
          </a:prstGeom>
          <a:noFill/>
        </p:spPr>
        <p:txBody>
          <a:bodyPr wrap="none" rtlCol="0">
            <a:spAutoFit/>
          </a:bodyPr>
          <a:lstStyle/>
          <a:p>
            <a:pPr algn="ctr">
              <a:defRPr/>
            </a:pPr>
            <a:r>
              <a:rPr lang="en-US" sz="1200" dirty="0">
                <a:solidFill>
                  <a:prstClr val="black"/>
                </a:solidFill>
                <a:latin typeface="Arial"/>
              </a:rPr>
              <a:t>CD-3</a:t>
            </a:r>
          </a:p>
          <a:p>
            <a:pPr algn="ctr">
              <a:defRPr/>
            </a:pPr>
            <a:r>
              <a:rPr lang="en-US" sz="1200" dirty="0">
                <a:solidFill>
                  <a:prstClr val="black"/>
                </a:solidFill>
                <a:latin typeface="Arial"/>
              </a:rPr>
              <a:t>04/2025</a:t>
            </a:r>
          </a:p>
        </p:txBody>
      </p:sp>
      <p:cxnSp>
        <p:nvCxnSpPr>
          <p:cNvPr id="8" name="Straight Arrow Connector 7">
            <a:extLst>
              <a:ext uri="{FF2B5EF4-FFF2-40B4-BE49-F238E27FC236}">
                <a16:creationId xmlns:a16="http://schemas.microsoft.com/office/drawing/2014/main" id="{12A91625-F067-8A43-A38B-D55602887406}"/>
              </a:ext>
            </a:extLst>
          </p:cNvPr>
          <p:cNvCxnSpPr>
            <a:cxnSpLocks/>
          </p:cNvCxnSpPr>
          <p:nvPr/>
        </p:nvCxnSpPr>
        <p:spPr>
          <a:xfrm>
            <a:off x="8156509" y="127579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643BE1-BBBD-F644-B236-048599E96F19}"/>
              </a:ext>
            </a:extLst>
          </p:cNvPr>
          <p:cNvSpPr txBox="1"/>
          <p:nvPr/>
        </p:nvSpPr>
        <p:spPr>
          <a:xfrm>
            <a:off x="7512414" y="622001"/>
            <a:ext cx="1257074" cy="646331"/>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Milestone</a:t>
            </a:r>
          </a:p>
          <a:p>
            <a:pPr algn="ctr"/>
            <a:r>
              <a:rPr lang="en-US" sz="1200" dirty="0">
                <a:latin typeface="Arial" panose="020B0604020202020204" pitchFamily="34" charset="0"/>
                <a:cs typeface="Arial" panose="020B0604020202020204" pitchFamily="34" charset="0"/>
              </a:rPr>
              <a:t>PO_0305_0900</a:t>
            </a:r>
          </a:p>
          <a:p>
            <a:pPr algn="ctr"/>
            <a:r>
              <a:rPr lang="en-US" sz="1200" dirty="0">
                <a:latin typeface="Arial" panose="020B0604020202020204" pitchFamily="34" charset="0"/>
                <a:cs typeface="Arial" panose="020B0604020202020204" pitchFamily="34" charset="0"/>
              </a:rPr>
              <a:t>Apr. 2031</a:t>
            </a:r>
            <a:endParaRPr lang="en-US" sz="1200" dirty="0"/>
          </a:p>
        </p:txBody>
      </p:sp>
      <p:cxnSp>
        <p:nvCxnSpPr>
          <p:cNvPr id="10" name="Straight Arrow Connector 9">
            <a:extLst>
              <a:ext uri="{FF2B5EF4-FFF2-40B4-BE49-F238E27FC236}">
                <a16:creationId xmlns:a16="http://schemas.microsoft.com/office/drawing/2014/main" id="{62F0D8B2-DCE6-594B-9CCF-D8A09B547AB7}"/>
              </a:ext>
            </a:extLst>
          </p:cNvPr>
          <p:cNvCxnSpPr>
            <a:cxnSpLocks/>
          </p:cNvCxnSpPr>
          <p:nvPr/>
        </p:nvCxnSpPr>
        <p:spPr>
          <a:xfrm>
            <a:off x="9069958" y="1386964"/>
            <a:ext cx="0" cy="76281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46EF7A-36C7-EE4C-835B-EA706B15908A}"/>
              </a:ext>
            </a:extLst>
          </p:cNvPr>
          <p:cNvSpPr txBox="1"/>
          <p:nvPr/>
        </p:nvSpPr>
        <p:spPr>
          <a:xfrm>
            <a:off x="8611339" y="925298"/>
            <a:ext cx="917239" cy="461665"/>
          </a:xfrm>
          <a:prstGeom prst="rect">
            <a:avLst/>
          </a:prstGeom>
          <a:noFill/>
        </p:spPr>
        <p:txBody>
          <a:bodyPr wrap="none" rtlCol="0">
            <a:spAutoFit/>
          </a:bodyPr>
          <a:lstStyle/>
          <a:p>
            <a:pPr algn="ctr">
              <a:defRPr/>
            </a:pPr>
            <a:r>
              <a:rPr lang="en-US" sz="1200" dirty="0">
                <a:solidFill>
                  <a:prstClr val="black"/>
                </a:solidFill>
                <a:latin typeface="Arial"/>
              </a:rPr>
              <a:t>early CD-4</a:t>
            </a:r>
          </a:p>
          <a:p>
            <a:pPr algn="ctr">
              <a:defRPr/>
            </a:pPr>
            <a:r>
              <a:rPr lang="en-US" sz="1200" dirty="0">
                <a:solidFill>
                  <a:prstClr val="black"/>
                </a:solidFill>
                <a:latin typeface="Arial"/>
              </a:rPr>
              <a:t>10/2032</a:t>
            </a:r>
          </a:p>
        </p:txBody>
      </p:sp>
      <p:cxnSp>
        <p:nvCxnSpPr>
          <p:cNvPr id="12" name="Straight Arrow Connector 11">
            <a:extLst>
              <a:ext uri="{FF2B5EF4-FFF2-40B4-BE49-F238E27FC236}">
                <a16:creationId xmlns:a16="http://schemas.microsoft.com/office/drawing/2014/main" id="{06C31412-4391-3948-A62F-8E36A83C4EFD}"/>
              </a:ext>
            </a:extLst>
          </p:cNvPr>
          <p:cNvCxnSpPr>
            <a:cxnSpLocks/>
          </p:cNvCxnSpPr>
          <p:nvPr/>
        </p:nvCxnSpPr>
        <p:spPr>
          <a:xfrm>
            <a:off x="10245535" y="127297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D0184-F103-F84B-B925-60CBB8CAC7A9}"/>
              </a:ext>
            </a:extLst>
          </p:cNvPr>
          <p:cNvSpPr txBox="1"/>
          <p:nvPr/>
        </p:nvSpPr>
        <p:spPr>
          <a:xfrm>
            <a:off x="9883951" y="812678"/>
            <a:ext cx="737702" cy="461665"/>
          </a:xfrm>
          <a:prstGeom prst="rect">
            <a:avLst/>
          </a:prstGeom>
          <a:noFill/>
        </p:spPr>
        <p:txBody>
          <a:bodyPr wrap="none" rtlCol="0">
            <a:spAutoFit/>
          </a:bodyPr>
          <a:lstStyle/>
          <a:p>
            <a:pPr algn="ctr">
              <a:defRPr/>
            </a:pPr>
            <a:r>
              <a:rPr lang="en-US" sz="1200" dirty="0">
                <a:solidFill>
                  <a:prstClr val="black"/>
                </a:solidFill>
                <a:latin typeface="Arial"/>
              </a:rPr>
              <a:t>CD-4</a:t>
            </a:r>
          </a:p>
          <a:p>
            <a:pPr algn="ctr">
              <a:defRPr/>
            </a:pPr>
            <a:r>
              <a:rPr lang="en-US" sz="1200" dirty="0">
                <a:solidFill>
                  <a:prstClr val="black"/>
                </a:solidFill>
                <a:latin typeface="Arial"/>
              </a:rPr>
              <a:t>10/2034</a:t>
            </a:r>
          </a:p>
        </p:txBody>
      </p:sp>
      <p:sp>
        <p:nvSpPr>
          <p:cNvPr id="14" name="TextBox 13">
            <a:extLst>
              <a:ext uri="{FF2B5EF4-FFF2-40B4-BE49-F238E27FC236}">
                <a16:creationId xmlns:a16="http://schemas.microsoft.com/office/drawing/2014/main" id="{55F3FEDD-9DB2-664C-AAE3-78ADAD75CE2A}"/>
              </a:ext>
            </a:extLst>
          </p:cNvPr>
          <p:cNvSpPr txBox="1"/>
          <p:nvPr/>
        </p:nvSpPr>
        <p:spPr>
          <a:xfrm>
            <a:off x="7668927" y="2242206"/>
            <a:ext cx="1214186" cy="707886"/>
          </a:xfrm>
          <a:prstGeom prst="rect">
            <a:avLst/>
          </a:prstGeom>
          <a:noFill/>
        </p:spPr>
        <p:txBody>
          <a:bodyPr wrap="square" rtlCol="0">
            <a:spAutoFit/>
          </a:bodyPr>
          <a:lstStyle/>
          <a:p>
            <a:pPr algn="ctr"/>
            <a:r>
              <a:rPr lang="en-US" sz="1000" dirty="0"/>
              <a:t>Detector Assembled and Ready for Cosmic Data Taking </a:t>
            </a:r>
          </a:p>
        </p:txBody>
      </p:sp>
      <p:sp>
        <p:nvSpPr>
          <p:cNvPr id="15" name="TextBox 14">
            <a:extLst>
              <a:ext uri="{FF2B5EF4-FFF2-40B4-BE49-F238E27FC236}">
                <a16:creationId xmlns:a16="http://schemas.microsoft.com/office/drawing/2014/main" id="{E5150785-C612-6843-A6B4-90BCEEF1CEAF}"/>
              </a:ext>
            </a:extLst>
          </p:cNvPr>
          <p:cNvSpPr txBox="1"/>
          <p:nvPr/>
        </p:nvSpPr>
        <p:spPr>
          <a:xfrm>
            <a:off x="9848686" y="2316184"/>
            <a:ext cx="808235" cy="707886"/>
          </a:xfrm>
          <a:prstGeom prst="rect">
            <a:avLst/>
          </a:prstGeom>
          <a:noFill/>
        </p:spPr>
        <p:txBody>
          <a:bodyPr wrap="none" rtlCol="0">
            <a:spAutoFit/>
          </a:bodyPr>
          <a:lstStyle/>
          <a:p>
            <a:pPr algn="ctr">
              <a:defRPr/>
            </a:pPr>
            <a:r>
              <a:rPr lang="en-US" sz="1000" dirty="0">
                <a:solidFill>
                  <a:prstClr val="black"/>
                </a:solidFill>
                <a:latin typeface="Arial"/>
              </a:rPr>
              <a:t>Start of</a:t>
            </a:r>
          </a:p>
          <a:p>
            <a:pPr algn="ctr">
              <a:defRPr/>
            </a:pPr>
            <a:r>
              <a:rPr lang="en-US" sz="1000" dirty="0">
                <a:solidFill>
                  <a:prstClr val="black"/>
                </a:solidFill>
                <a:latin typeface="Arial"/>
              </a:rPr>
              <a:t>Operations</a:t>
            </a:r>
          </a:p>
          <a:p>
            <a:pPr algn="ctr">
              <a:defRPr/>
            </a:pPr>
            <a:r>
              <a:rPr lang="en-US" sz="1000" dirty="0">
                <a:solidFill>
                  <a:prstClr val="black"/>
                </a:solidFill>
                <a:latin typeface="Arial"/>
              </a:rPr>
              <a:t>&amp;</a:t>
            </a:r>
          </a:p>
          <a:p>
            <a:pPr algn="ctr">
              <a:defRPr/>
            </a:pPr>
            <a:r>
              <a:rPr lang="en-US" sz="1000" dirty="0">
                <a:solidFill>
                  <a:prstClr val="black"/>
                </a:solidFill>
                <a:latin typeface="Arial"/>
              </a:rPr>
              <a:t>Science</a:t>
            </a:r>
          </a:p>
        </p:txBody>
      </p:sp>
      <p:cxnSp>
        <p:nvCxnSpPr>
          <p:cNvPr id="17" name="Straight Arrow Connector 16">
            <a:extLst>
              <a:ext uri="{FF2B5EF4-FFF2-40B4-BE49-F238E27FC236}">
                <a16:creationId xmlns:a16="http://schemas.microsoft.com/office/drawing/2014/main" id="{8BAAA165-BBF4-D54D-8E49-6397E8B758B0}"/>
              </a:ext>
            </a:extLst>
          </p:cNvPr>
          <p:cNvCxnSpPr>
            <a:cxnSpLocks/>
          </p:cNvCxnSpPr>
          <p:nvPr/>
        </p:nvCxnSpPr>
        <p:spPr>
          <a:xfrm>
            <a:off x="2245648" y="1969671"/>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60753D-8BA1-8E4A-97D9-BF92BF2E70B1}"/>
              </a:ext>
            </a:extLst>
          </p:cNvPr>
          <p:cNvSpPr txBox="1"/>
          <p:nvPr/>
        </p:nvSpPr>
        <p:spPr>
          <a:xfrm>
            <a:off x="2730623" y="2016220"/>
            <a:ext cx="976549" cy="261610"/>
          </a:xfrm>
          <a:prstGeom prst="rect">
            <a:avLst/>
          </a:prstGeom>
          <a:noFill/>
        </p:spPr>
        <p:txBody>
          <a:bodyPr wrap="none" rtlCol="0">
            <a:spAutoFit/>
          </a:bodyPr>
          <a:lstStyle/>
          <a:p>
            <a:pPr algn="ctr">
              <a:defRPr/>
            </a:pPr>
            <a:r>
              <a:rPr lang="en-US" sz="1100" dirty="0">
                <a:solidFill>
                  <a:srgbClr val="FF40FF"/>
                </a:solidFill>
                <a:latin typeface="Arial"/>
              </a:rPr>
              <a:t>Construction</a:t>
            </a:r>
          </a:p>
        </p:txBody>
      </p:sp>
      <p:cxnSp>
        <p:nvCxnSpPr>
          <p:cNvPr id="19" name="Straight Arrow Connector 18">
            <a:extLst>
              <a:ext uri="{FF2B5EF4-FFF2-40B4-BE49-F238E27FC236}">
                <a16:creationId xmlns:a16="http://schemas.microsoft.com/office/drawing/2014/main" id="{762CD726-38F8-524B-862D-390468958082}"/>
              </a:ext>
            </a:extLst>
          </p:cNvPr>
          <p:cNvCxnSpPr>
            <a:cxnSpLocks/>
            <a:stCxn id="20" idx="2"/>
          </p:cNvCxnSpPr>
          <p:nvPr/>
        </p:nvCxnSpPr>
        <p:spPr>
          <a:xfrm flipH="1">
            <a:off x="4370894" y="850023"/>
            <a:ext cx="781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BE8D9D-ECF5-B34C-879F-EEED8EF00DC0}"/>
              </a:ext>
            </a:extLst>
          </p:cNvPr>
          <p:cNvSpPr txBox="1"/>
          <p:nvPr/>
        </p:nvSpPr>
        <p:spPr>
          <a:xfrm>
            <a:off x="3974593" y="573025"/>
            <a:ext cx="808235" cy="276999"/>
          </a:xfrm>
          <a:prstGeom prst="rect">
            <a:avLst/>
          </a:prstGeom>
          <a:noFill/>
        </p:spPr>
        <p:txBody>
          <a:bodyPr wrap="none" rtlCol="0">
            <a:spAutoFit/>
          </a:bodyPr>
          <a:lstStyle/>
          <a:p>
            <a:pPr>
              <a:defRPr/>
            </a:pPr>
            <a:r>
              <a:rPr lang="en-US" sz="1200" dirty="0">
                <a:solidFill>
                  <a:prstClr val="black"/>
                </a:solidFill>
                <a:latin typeface="Arial"/>
              </a:rPr>
              <a:t>Oct 2028</a:t>
            </a:r>
          </a:p>
        </p:txBody>
      </p:sp>
      <p:sp>
        <p:nvSpPr>
          <p:cNvPr id="21" name="TextBox 20">
            <a:extLst>
              <a:ext uri="{FF2B5EF4-FFF2-40B4-BE49-F238E27FC236}">
                <a16:creationId xmlns:a16="http://schemas.microsoft.com/office/drawing/2014/main" id="{719513F7-DA79-3942-A93A-36ACD4FDDA56}"/>
              </a:ext>
            </a:extLst>
          </p:cNvPr>
          <p:cNvSpPr txBox="1"/>
          <p:nvPr/>
        </p:nvSpPr>
        <p:spPr>
          <a:xfrm>
            <a:off x="3730753" y="2258080"/>
            <a:ext cx="1289135" cy="523220"/>
          </a:xfrm>
          <a:prstGeom prst="rect">
            <a:avLst/>
          </a:prstGeom>
          <a:noFill/>
        </p:spPr>
        <p:txBody>
          <a:bodyPr wrap="none" rtlCol="0">
            <a:spAutoFit/>
          </a:bodyPr>
          <a:lstStyle/>
          <a:p>
            <a:pPr algn="ctr">
              <a:defRPr/>
            </a:pPr>
            <a:r>
              <a:rPr lang="en-US" sz="1400" dirty="0">
                <a:solidFill>
                  <a:prstClr val="black"/>
                </a:solidFill>
                <a:latin typeface="Arial"/>
              </a:rPr>
              <a:t>IR-6 ready </a:t>
            </a:r>
          </a:p>
          <a:p>
            <a:pPr algn="ctr">
              <a:defRPr/>
            </a:pPr>
            <a:r>
              <a:rPr lang="en-US" sz="1400" dirty="0">
                <a:solidFill>
                  <a:prstClr val="black"/>
                </a:solidFill>
                <a:latin typeface="Arial"/>
              </a:rPr>
              <a:t>for installation</a:t>
            </a:r>
          </a:p>
        </p:txBody>
      </p:sp>
      <p:cxnSp>
        <p:nvCxnSpPr>
          <p:cNvPr id="22" name="Straight Arrow Connector 21">
            <a:extLst>
              <a:ext uri="{FF2B5EF4-FFF2-40B4-BE49-F238E27FC236}">
                <a16:creationId xmlns:a16="http://schemas.microsoft.com/office/drawing/2014/main" id="{8BB036C5-24EE-D14D-867B-D163D742D8A6}"/>
              </a:ext>
            </a:extLst>
          </p:cNvPr>
          <p:cNvCxnSpPr>
            <a:cxnSpLocks/>
            <a:stCxn id="30" idx="1"/>
          </p:cNvCxnSpPr>
          <p:nvPr/>
        </p:nvCxnSpPr>
        <p:spPr>
          <a:xfrm>
            <a:off x="4937761" y="979748"/>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929F12-896A-C842-B25C-4F8D9AFC8AC2}"/>
              </a:ext>
            </a:extLst>
          </p:cNvPr>
          <p:cNvSpPr txBox="1"/>
          <p:nvPr/>
        </p:nvSpPr>
        <p:spPr>
          <a:xfrm>
            <a:off x="4578097" y="688849"/>
            <a:ext cx="814647" cy="276999"/>
          </a:xfrm>
          <a:prstGeom prst="rect">
            <a:avLst/>
          </a:prstGeom>
          <a:noFill/>
        </p:spPr>
        <p:txBody>
          <a:bodyPr wrap="none" rtlCol="0">
            <a:spAutoFit/>
          </a:bodyPr>
          <a:lstStyle/>
          <a:p>
            <a:pPr>
              <a:defRPr/>
            </a:pPr>
            <a:r>
              <a:rPr lang="en-US" sz="1200" dirty="0">
                <a:solidFill>
                  <a:prstClr val="black"/>
                </a:solidFill>
                <a:latin typeface="Arial"/>
              </a:rPr>
              <a:t>Jan 2029</a:t>
            </a:r>
          </a:p>
        </p:txBody>
      </p:sp>
      <p:sp>
        <p:nvSpPr>
          <p:cNvPr id="24" name="TextBox 23">
            <a:extLst>
              <a:ext uri="{FF2B5EF4-FFF2-40B4-BE49-F238E27FC236}">
                <a16:creationId xmlns:a16="http://schemas.microsoft.com/office/drawing/2014/main" id="{1E1C21D1-6B49-2A41-BE41-D21A562F4849}"/>
              </a:ext>
            </a:extLst>
          </p:cNvPr>
          <p:cNvSpPr txBox="1"/>
          <p:nvPr/>
        </p:nvSpPr>
        <p:spPr>
          <a:xfrm>
            <a:off x="4331760" y="2800625"/>
            <a:ext cx="1050288" cy="1169551"/>
          </a:xfrm>
          <a:prstGeom prst="rect">
            <a:avLst/>
          </a:prstGeom>
          <a:noFill/>
        </p:spPr>
        <p:txBody>
          <a:bodyPr wrap="none" rtlCol="0">
            <a:spAutoFit/>
          </a:bodyPr>
          <a:lstStyle/>
          <a:p>
            <a:pPr algn="ctr">
              <a:defRPr/>
            </a:pPr>
            <a:r>
              <a:rPr lang="en-US" sz="1400" dirty="0">
                <a:solidFill>
                  <a:prstClr val="black"/>
                </a:solidFill>
                <a:latin typeface="Arial"/>
              </a:rPr>
              <a:t>lower half </a:t>
            </a:r>
          </a:p>
          <a:p>
            <a:pPr algn="ctr">
              <a:defRPr/>
            </a:pPr>
            <a:r>
              <a:rPr lang="en-US" sz="1400" dirty="0">
                <a:solidFill>
                  <a:prstClr val="black"/>
                </a:solidFill>
                <a:latin typeface="Arial"/>
              </a:rPr>
              <a:t>barrel </a:t>
            </a:r>
            <a:r>
              <a:rPr lang="en-US" sz="1400" dirty="0" err="1">
                <a:solidFill>
                  <a:prstClr val="black"/>
                </a:solidFill>
                <a:latin typeface="Arial"/>
              </a:rPr>
              <a:t>Hcal</a:t>
            </a:r>
            <a:endParaRPr lang="en-US" sz="1400" dirty="0">
              <a:solidFill>
                <a:prstClr val="black"/>
              </a:solidFill>
              <a:latin typeface="Arial"/>
            </a:endParaRPr>
          </a:p>
          <a:p>
            <a:pPr algn="ctr">
              <a:defRPr/>
            </a:pPr>
            <a:r>
              <a:rPr lang="en-US" sz="1400" dirty="0">
                <a:solidFill>
                  <a:prstClr val="black"/>
                </a:solidFill>
                <a:latin typeface="Arial"/>
              </a:rPr>
              <a:t>installed</a:t>
            </a:r>
          </a:p>
          <a:p>
            <a:pPr algn="ctr">
              <a:defRPr/>
            </a:pPr>
            <a:r>
              <a:rPr lang="en-US" sz="1400" dirty="0">
                <a:solidFill>
                  <a:prstClr val="black"/>
                </a:solidFill>
                <a:latin typeface="Arial"/>
              </a:rPr>
              <a:t>Solenoid </a:t>
            </a:r>
          </a:p>
          <a:p>
            <a:pPr algn="ctr">
              <a:defRPr/>
            </a:pPr>
            <a:r>
              <a:rPr lang="en-US" sz="1400" dirty="0">
                <a:solidFill>
                  <a:prstClr val="black"/>
                </a:solidFill>
                <a:latin typeface="Arial"/>
              </a:rPr>
              <a:t>delivered</a:t>
            </a:r>
          </a:p>
        </p:txBody>
      </p:sp>
      <p:cxnSp>
        <p:nvCxnSpPr>
          <p:cNvPr id="27" name="Straight Arrow Connector 26">
            <a:extLst>
              <a:ext uri="{FF2B5EF4-FFF2-40B4-BE49-F238E27FC236}">
                <a16:creationId xmlns:a16="http://schemas.microsoft.com/office/drawing/2014/main" id="{76082C10-3DC5-8A43-8B9D-062B685491E8}"/>
              </a:ext>
            </a:extLst>
          </p:cNvPr>
          <p:cNvCxnSpPr>
            <a:cxnSpLocks/>
          </p:cNvCxnSpPr>
          <p:nvPr/>
        </p:nvCxnSpPr>
        <p:spPr>
          <a:xfrm>
            <a:off x="5334061" y="1060704"/>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F24C9E-8C9A-584F-A08E-360731FF4DF3}"/>
              </a:ext>
            </a:extLst>
          </p:cNvPr>
          <p:cNvSpPr txBox="1"/>
          <p:nvPr/>
        </p:nvSpPr>
        <p:spPr>
          <a:xfrm>
            <a:off x="4552811" y="4562369"/>
            <a:ext cx="1449436" cy="1169551"/>
          </a:xfrm>
          <a:prstGeom prst="rect">
            <a:avLst/>
          </a:prstGeom>
          <a:noFill/>
        </p:spPr>
        <p:txBody>
          <a:bodyPr wrap="none" rtlCol="0">
            <a:spAutoFit/>
          </a:bodyPr>
          <a:lstStyle/>
          <a:p>
            <a:pPr algn="ctr">
              <a:defRPr/>
            </a:pPr>
            <a:r>
              <a:rPr lang="en-US" sz="1400" dirty="0">
                <a:solidFill>
                  <a:prstClr val="black"/>
                </a:solidFill>
                <a:latin typeface="Arial"/>
              </a:rPr>
              <a:t> Barrel </a:t>
            </a:r>
            <a:r>
              <a:rPr lang="en-US" sz="1400" dirty="0" err="1">
                <a:solidFill>
                  <a:prstClr val="black"/>
                </a:solidFill>
                <a:latin typeface="Arial"/>
              </a:rPr>
              <a:t>Hcal</a:t>
            </a:r>
            <a:endParaRPr lang="en-US" sz="1400" dirty="0">
              <a:solidFill>
                <a:prstClr val="black"/>
              </a:solidFill>
              <a:latin typeface="Arial"/>
            </a:endParaRPr>
          </a:p>
          <a:p>
            <a:pPr algn="ctr">
              <a:defRPr/>
            </a:pPr>
            <a:r>
              <a:rPr lang="en-US" sz="1400" dirty="0">
                <a:solidFill>
                  <a:prstClr val="black"/>
                </a:solidFill>
                <a:latin typeface="Arial"/>
              </a:rPr>
              <a:t>&amp; Solenoid </a:t>
            </a:r>
          </a:p>
          <a:p>
            <a:pPr algn="ctr">
              <a:defRPr/>
            </a:pPr>
            <a:r>
              <a:rPr lang="en-US" sz="1400" dirty="0">
                <a:solidFill>
                  <a:prstClr val="black"/>
                </a:solidFill>
                <a:latin typeface="Arial"/>
              </a:rPr>
              <a:t>installed</a:t>
            </a:r>
          </a:p>
          <a:p>
            <a:pPr algn="ctr">
              <a:defRPr/>
            </a:pPr>
            <a:r>
              <a:rPr lang="en-US" sz="1400" dirty="0">
                <a:solidFill>
                  <a:prstClr val="black"/>
                </a:solidFill>
                <a:latin typeface="Arial"/>
              </a:rPr>
              <a:t>followed by low </a:t>
            </a:r>
          </a:p>
          <a:p>
            <a:pPr algn="ctr">
              <a:defRPr/>
            </a:pPr>
            <a:r>
              <a:rPr lang="en-US" sz="1400" dirty="0">
                <a:solidFill>
                  <a:prstClr val="black"/>
                </a:solidFill>
                <a:latin typeface="Arial"/>
              </a:rPr>
              <a:t>power test</a:t>
            </a:r>
          </a:p>
        </p:txBody>
      </p:sp>
      <p:sp>
        <p:nvSpPr>
          <p:cNvPr id="30" name="TextBox 29">
            <a:extLst>
              <a:ext uri="{FF2B5EF4-FFF2-40B4-BE49-F238E27FC236}">
                <a16:creationId xmlns:a16="http://schemas.microsoft.com/office/drawing/2014/main" id="{B2A594E2-5C61-2544-BD4C-8942E9705682}"/>
              </a:ext>
            </a:extLst>
          </p:cNvPr>
          <p:cNvSpPr txBox="1"/>
          <p:nvPr/>
        </p:nvSpPr>
        <p:spPr>
          <a:xfrm>
            <a:off x="4937761" y="841249"/>
            <a:ext cx="873957" cy="276999"/>
          </a:xfrm>
          <a:prstGeom prst="rect">
            <a:avLst/>
          </a:prstGeom>
          <a:noFill/>
        </p:spPr>
        <p:txBody>
          <a:bodyPr wrap="none" rtlCol="0">
            <a:spAutoFit/>
          </a:bodyPr>
          <a:lstStyle/>
          <a:p>
            <a:pPr>
              <a:defRPr/>
            </a:pPr>
            <a:r>
              <a:rPr lang="en-US" sz="1200" dirty="0">
                <a:solidFill>
                  <a:prstClr val="black"/>
                </a:solidFill>
                <a:latin typeface="Arial"/>
              </a:rPr>
              <a:t>April 2029</a:t>
            </a:r>
          </a:p>
        </p:txBody>
      </p:sp>
      <p:cxnSp>
        <p:nvCxnSpPr>
          <p:cNvPr id="34" name="Straight Arrow Connector 33">
            <a:extLst>
              <a:ext uri="{FF2B5EF4-FFF2-40B4-BE49-F238E27FC236}">
                <a16:creationId xmlns:a16="http://schemas.microsoft.com/office/drawing/2014/main" id="{98E22759-E28A-D648-9FE6-2A3C5438DD7A}"/>
              </a:ext>
            </a:extLst>
          </p:cNvPr>
          <p:cNvCxnSpPr>
            <a:cxnSpLocks/>
          </p:cNvCxnSpPr>
          <p:nvPr/>
        </p:nvCxnSpPr>
        <p:spPr>
          <a:xfrm>
            <a:off x="6022909" y="1213104"/>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0D42CC-F4AD-F748-969C-C5F10830B934}"/>
              </a:ext>
            </a:extLst>
          </p:cNvPr>
          <p:cNvSpPr txBox="1"/>
          <p:nvPr/>
        </p:nvSpPr>
        <p:spPr>
          <a:xfrm>
            <a:off x="5361470" y="2781301"/>
            <a:ext cx="1380506" cy="954107"/>
          </a:xfrm>
          <a:prstGeom prst="rect">
            <a:avLst/>
          </a:prstGeom>
          <a:noFill/>
          <a:ln>
            <a:solidFill>
              <a:srgbClr val="0000FF"/>
            </a:solidFill>
          </a:ln>
        </p:spPr>
        <p:txBody>
          <a:bodyPr wrap="none" rtlCol="0">
            <a:spAutoFit/>
          </a:bodyPr>
          <a:lstStyle/>
          <a:p>
            <a:pPr algn="ctr">
              <a:defRPr/>
            </a:pPr>
            <a:r>
              <a:rPr lang="en-US" sz="1400" dirty="0">
                <a:solidFill>
                  <a:srgbClr val="0000FF"/>
                </a:solidFill>
                <a:latin typeface="Arial"/>
              </a:rPr>
              <a:t>Endcap </a:t>
            </a:r>
            <a:r>
              <a:rPr lang="en-US" sz="1400" dirty="0" err="1">
                <a:solidFill>
                  <a:srgbClr val="0000FF"/>
                </a:solidFill>
                <a:latin typeface="Arial"/>
              </a:rPr>
              <a:t>HCals</a:t>
            </a:r>
            <a:r>
              <a:rPr lang="en-US" sz="1400" dirty="0">
                <a:solidFill>
                  <a:srgbClr val="0000FF"/>
                </a:solidFill>
                <a:latin typeface="Arial"/>
              </a:rPr>
              <a:t> </a:t>
            </a:r>
          </a:p>
          <a:p>
            <a:pPr algn="ctr">
              <a:defRPr/>
            </a:pPr>
            <a:r>
              <a:rPr lang="en-US" sz="1400" dirty="0">
                <a:solidFill>
                  <a:srgbClr val="0000FF"/>
                </a:solidFill>
                <a:latin typeface="Arial"/>
              </a:rPr>
              <a:t>completed</a:t>
            </a:r>
          </a:p>
          <a:p>
            <a:pPr algn="ctr">
              <a:defRPr/>
            </a:pPr>
            <a:r>
              <a:rPr lang="en-US" sz="1400" dirty="0">
                <a:solidFill>
                  <a:srgbClr val="0000FF"/>
                </a:solidFill>
                <a:latin typeface="Arial"/>
              </a:rPr>
              <a:t>Solenoid </a:t>
            </a:r>
          </a:p>
          <a:p>
            <a:pPr algn="ctr">
              <a:defRPr/>
            </a:pPr>
            <a:r>
              <a:rPr lang="en-US" sz="1400" dirty="0">
                <a:solidFill>
                  <a:srgbClr val="0000FF"/>
                </a:solidFill>
                <a:latin typeface="Arial"/>
              </a:rPr>
              <a:t>Field mapping</a:t>
            </a:r>
          </a:p>
        </p:txBody>
      </p:sp>
      <p:sp>
        <p:nvSpPr>
          <p:cNvPr id="36" name="TextBox 35">
            <a:extLst>
              <a:ext uri="{FF2B5EF4-FFF2-40B4-BE49-F238E27FC236}">
                <a16:creationId xmlns:a16="http://schemas.microsoft.com/office/drawing/2014/main" id="{0440D0AC-F23C-654C-AC6B-CE2B8EB567A5}"/>
              </a:ext>
            </a:extLst>
          </p:cNvPr>
          <p:cNvSpPr txBox="1"/>
          <p:nvPr/>
        </p:nvSpPr>
        <p:spPr>
          <a:xfrm>
            <a:off x="5626609" y="932689"/>
            <a:ext cx="840295" cy="276999"/>
          </a:xfrm>
          <a:prstGeom prst="rect">
            <a:avLst/>
          </a:prstGeom>
          <a:noFill/>
        </p:spPr>
        <p:txBody>
          <a:bodyPr wrap="none" rtlCol="0">
            <a:spAutoFit/>
          </a:bodyPr>
          <a:lstStyle/>
          <a:p>
            <a:pPr>
              <a:defRPr/>
            </a:pPr>
            <a:r>
              <a:rPr lang="en-US" sz="1200" dirty="0">
                <a:solidFill>
                  <a:prstClr val="black"/>
                </a:solidFill>
                <a:latin typeface="Arial"/>
              </a:rPr>
              <a:t>Dec 2029</a:t>
            </a:r>
          </a:p>
        </p:txBody>
      </p:sp>
      <p:cxnSp>
        <p:nvCxnSpPr>
          <p:cNvPr id="39" name="Straight Arrow Connector 38">
            <a:extLst>
              <a:ext uri="{FF2B5EF4-FFF2-40B4-BE49-F238E27FC236}">
                <a16:creationId xmlns:a16="http://schemas.microsoft.com/office/drawing/2014/main" id="{E1852A47-563E-2F40-9887-D684197C47AD}"/>
              </a:ext>
            </a:extLst>
          </p:cNvPr>
          <p:cNvCxnSpPr>
            <a:cxnSpLocks/>
          </p:cNvCxnSpPr>
          <p:nvPr/>
        </p:nvCxnSpPr>
        <p:spPr>
          <a:xfrm>
            <a:off x="6662989" y="1377696"/>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9EF0541-07AC-6D43-856F-531DB2576B52}"/>
              </a:ext>
            </a:extLst>
          </p:cNvPr>
          <p:cNvSpPr txBox="1"/>
          <p:nvPr/>
        </p:nvSpPr>
        <p:spPr>
          <a:xfrm>
            <a:off x="5449830" y="3713988"/>
            <a:ext cx="1289135" cy="738664"/>
          </a:xfrm>
          <a:prstGeom prst="rect">
            <a:avLst/>
          </a:prstGeom>
          <a:noFill/>
        </p:spPr>
        <p:txBody>
          <a:bodyPr wrap="none" rtlCol="0">
            <a:spAutoFit/>
          </a:bodyPr>
          <a:lstStyle/>
          <a:p>
            <a:pPr algn="ctr">
              <a:defRPr/>
            </a:pPr>
            <a:r>
              <a:rPr lang="en-US" sz="1400" dirty="0">
                <a:solidFill>
                  <a:prstClr val="black"/>
                </a:solidFill>
                <a:latin typeface="Arial"/>
              </a:rPr>
              <a:t>Barrel </a:t>
            </a:r>
            <a:r>
              <a:rPr lang="en-US" sz="1400" dirty="0" err="1">
                <a:solidFill>
                  <a:prstClr val="black"/>
                </a:solidFill>
                <a:latin typeface="Arial"/>
              </a:rPr>
              <a:t>Ecal</a:t>
            </a:r>
            <a:endParaRPr lang="en-US" sz="1400" dirty="0">
              <a:solidFill>
                <a:prstClr val="black"/>
              </a:solidFill>
              <a:latin typeface="Arial"/>
            </a:endParaRPr>
          </a:p>
          <a:p>
            <a:pPr algn="ctr">
              <a:defRPr/>
            </a:pPr>
            <a:r>
              <a:rPr lang="en-US" sz="1400" dirty="0">
                <a:solidFill>
                  <a:prstClr val="black"/>
                </a:solidFill>
                <a:latin typeface="Arial"/>
              </a:rPr>
              <a:t>ready</a:t>
            </a:r>
          </a:p>
          <a:p>
            <a:pPr algn="ctr">
              <a:defRPr/>
            </a:pPr>
            <a:r>
              <a:rPr lang="en-US" sz="1400" dirty="0">
                <a:solidFill>
                  <a:prstClr val="black"/>
                </a:solidFill>
                <a:latin typeface="Arial"/>
              </a:rPr>
              <a:t>for installation</a:t>
            </a:r>
          </a:p>
        </p:txBody>
      </p:sp>
      <p:sp>
        <p:nvSpPr>
          <p:cNvPr id="41" name="TextBox 40">
            <a:extLst>
              <a:ext uri="{FF2B5EF4-FFF2-40B4-BE49-F238E27FC236}">
                <a16:creationId xmlns:a16="http://schemas.microsoft.com/office/drawing/2014/main" id="{FA5565D0-7989-C945-96DC-C0FAB310DA6B}"/>
              </a:ext>
            </a:extLst>
          </p:cNvPr>
          <p:cNvSpPr txBox="1"/>
          <p:nvPr/>
        </p:nvSpPr>
        <p:spPr>
          <a:xfrm>
            <a:off x="6156961" y="1085089"/>
            <a:ext cx="899605" cy="276999"/>
          </a:xfrm>
          <a:prstGeom prst="rect">
            <a:avLst/>
          </a:prstGeom>
          <a:noFill/>
        </p:spPr>
        <p:txBody>
          <a:bodyPr wrap="none" rtlCol="0">
            <a:spAutoFit/>
          </a:bodyPr>
          <a:lstStyle/>
          <a:p>
            <a:pPr>
              <a:defRPr/>
            </a:pPr>
            <a:r>
              <a:rPr lang="en-US" sz="1200" dirty="0">
                <a:solidFill>
                  <a:prstClr val="black"/>
                </a:solidFill>
                <a:latin typeface="Arial"/>
              </a:rPr>
              <a:t>June 2030</a:t>
            </a:r>
          </a:p>
        </p:txBody>
      </p:sp>
      <p:sp>
        <p:nvSpPr>
          <p:cNvPr id="45" name="TextBox 44">
            <a:extLst>
              <a:ext uri="{FF2B5EF4-FFF2-40B4-BE49-F238E27FC236}">
                <a16:creationId xmlns:a16="http://schemas.microsoft.com/office/drawing/2014/main" id="{E2C90A4A-D0F5-1345-9AE5-685022C200BE}"/>
              </a:ext>
            </a:extLst>
          </p:cNvPr>
          <p:cNvSpPr txBox="1"/>
          <p:nvPr/>
        </p:nvSpPr>
        <p:spPr>
          <a:xfrm>
            <a:off x="5949696" y="4608577"/>
            <a:ext cx="1527982" cy="954107"/>
          </a:xfrm>
          <a:prstGeom prst="rect">
            <a:avLst/>
          </a:prstGeom>
          <a:noFill/>
        </p:spPr>
        <p:txBody>
          <a:bodyPr wrap="none" rtlCol="0">
            <a:spAutoFit/>
          </a:bodyPr>
          <a:lstStyle/>
          <a:p>
            <a:pPr algn="ctr">
              <a:defRPr/>
            </a:pPr>
            <a:r>
              <a:rPr lang="en-US" sz="1400" dirty="0">
                <a:solidFill>
                  <a:prstClr val="black"/>
                </a:solidFill>
                <a:latin typeface="Arial"/>
              </a:rPr>
              <a:t>Barrel Detectors </a:t>
            </a:r>
          </a:p>
          <a:p>
            <a:pPr algn="ctr">
              <a:defRPr/>
            </a:pPr>
            <a:r>
              <a:rPr lang="en-US" sz="1400" dirty="0">
                <a:solidFill>
                  <a:prstClr val="black"/>
                </a:solidFill>
                <a:latin typeface="Arial"/>
              </a:rPr>
              <a:t>installed</a:t>
            </a:r>
          </a:p>
          <a:p>
            <a:pPr algn="ctr">
              <a:defRPr/>
            </a:pPr>
            <a:r>
              <a:rPr lang="en-US" sz="1400" dirty="0" err="1">
                <a:solidFill>
                  <a:prstClr val="black"/>
                </a:solidFill>
                <a:latin typeface="Arial"/>
              </a:rPr>
              <a:t>ECal</a:t>
            </a:r>
            <a:r>
              <a:rPr lang="en-US" sz="1400" dirty="0">
                <a:solidFill>
                  <a:prstClr val="black"/>
                </a:solidFill>
                <a:latin typeface="Arial"/>
              </a:rPr>
              <a:t>, DIRC, </a:t>
            </a:r>
          </a:p>
          <a:p>
            <a:pPr algn="ctr">
              <a:defRPr/>
            </a:pPr>
            <a:r>
              <a:rPr lang="en-US" sz="1400" dirty="0" err="1">
                <a:solidFill>
                  <a:prstClr val="black"/>
                </a:solidFill>
                <a:latin typeface="Arial"/>
              </a:rPr>
              <a:t>ToF</a:t>
            </a:r>
            <a:r>
              <a:rPr lang="en-US" sz="1400" dirty="0">
                <a:solidFill>
                  <a:prstClr val="black"/>
                </a:solidFill>
                <a:latin typeface="Arial"/>
              </a:rPr>
              <a:t>, Trackers</a:t>
            </a:r>
          </a:p>
        </p:txBody>
      </p:sp>
      <p:cxnSp>
        <p:nvCxnSpPr>
          <p:cNvPr id="46" name="Straight Arrow Connector 45">
            <a:extLst>
              <a:ext uri="{FF2B5EF4-FFF2-40B4-BE49-F238E27FC236}">
                <a16:creationId xmlns:a16="http://schemas.microsoft.com/office/drawing/2014/main" id="{46D58754-D7AC-6A40-A785-374FCB5C5255}"/>
              </a:ext>
            </a:extLst>
          </p:cNvPr>
          <p:cNvCxnSpPr>
            <a:cxnSpLocks/>
          </p:cNvCxnSpPr>
          <p:nvPr/>
        </p:nvCxnSpPr>
        <p:spPr>
          <a:xfrm>
            <a:off x="7229917" y="1456944"/>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71D2829-9582-B64D-ABC3-A1A8CC1D833C}"/>
              </a:ext>
            </a:extLst>
          </p:cNvPr>
          <p:cNvSpPr txBox="1"/>
          <p:nvPr/>
        </p:nvSpPr>
        <p:spPr>
          <a:xfrm>
            <a:off x="6723889" y="1249681"/>
            <a:ext cx="808235" cy="276999"/>
          </a:xfrm>
          <a:prstGeom prst="rect">
            <a:avLst/>
          </a:prstGeom>
          <a:noFill/>
        </p:spPr>
        <p:txBody>
          <a:bodyPr wrap="none" rtlCol="0">
            <a:spAutoFit/>
          </a:bodyPr>
          <a:lstStyle/>
          <a:p>
            <a:pPr>
              <a:defRPr/>
            </a:pPr>
            <a:r>
              <a:rPr lang="en-US" sz="1200" dirty="0">
                <a:solidFill>
                  <a:prstClr val="black"/>
                </a:solidFill>
                <a:latin typeface="Arial"/>
              </a:rPr>
              <a:t>Oct 2030</a:t>
            </a:r>
          </a:p>
        </p:txBody>
      </p:sp>
      <p:sp>
        <p:nvSpPr>
          <p:cNvPr id="48" name="TextBox 47">
            <a:extLst>
              <a:ext uri="{FF2B5EF4-FFF2-40B4-BE49-F238E27FC236}">
                <a16:creationId xmlns:a16="http://schemas.microsoft.com/office/drawing/2014/main" id="{6269F3C8-4920-A444-A7D7-29AD22C9BE8D}"/>
              </a:ext>
            </a:extLst>
          </p:cNvPr>
          <p:cNvSpPr txBox="1"/>
          <p:nvPr/>
        </p:nvSpPr>
        <p:spPr>
          <a:xfrm>
            <a:off x="6573536" y="3041905"/>
            <a:ext cx="1511696" cy="1169551"/>
          </a:xfrm>
          <a:prstGeom prst="rect">
            <a:avLst/>
          </a:prstGeom>
          <a:noFill/>
        </p:spPr>
        <p:txBody>
          <a:bodyPr wrap="none" rtlCol="0">
            <a:spAutoFit/>
          </a:bodyPr>
          <a:lstStyle/>
          <a:p>
            <a:pPr algn="ctr">
              <a:defRPr/>
            </a:pPr>
            <a:r>
              <a:rPr lang="en-US" sz="1400" dirty="0">
                <a:solidFill>
                  <a:prstClr val="black"/>
                </a:solidFill>
                <a:latin typeface="Arial"/>
              </a:rPr>
              <a:t>Hadron Endcap</a:t>
            </a:r>
          </a:p>
          <a:p>
            <a:pPr algn="ctr">
              <a:defRPr/>
            </a:pPr>
            <a:r>
              <a:rPr lang="en-US" sz="1400" dirty="0">
                <a:solidFill>
                  <a:prstClr val="black"/>
                </a:solidFill>
                <a:latin typeface="Arial"/>
              </a:rPr>
              <a:t>Detectors </a:t>
            </a:r>
          </a:p>
          <a:p>
            <a:pPr algn="ctr">
              <a:defRPr/>
            </a:pPr>
            <a:r>
              <a:rPr lang="en-US" sz="1400" dirty="0">
                <a:solidFill>
                  <a:prstClr val="black"/>
                </a:solidFill>
                <a:latin typeface="Arial"/>
              </a:rPr>
              <a:t>installed</a:t>
            </a:r>
          </a:p>
          <a:p>
            <a:pPr algn="ctr">
              <a:defRPr/>
            </a:pPr>
            <a:r>
              <a:rPr lang="en-US" sz="1400" dirty="0">
                <a:solidFill>
                  <a:prstClr val="black"/>
                </a:solidFill>
                <a:latin typeface="Arial"/>
              </a:rPr>
              <a:t>Trackers, </a:t>
            </a:r>
            <a:r>
              <a:rPr lang="en-US" sz="1400" dirty="0" err="1">
                <a:solidFill>
                  <a:prstClr val="black"/>
                </a:solidFill>
                <a:latin typeface="Arial"/>
              </a:rPr>
              <a:t>dRICH</a:t>
            </a:r>
            <a:endParaRPr lang="en-US" sz="1400" dirty="0">
              <a:solidFill>
                <a:prstClr val="black"/>
              </a:solidFill>
              <a:latin typeface="Arial"/>
            </a:endParaRPr>
          </a:p>
          <a:p>
            <a:pPr algn="ctr">
              <a:defRPr/>
            </a:pPr>
            <a:r>
              <a:rPr lang="en-US" sz="1400" dirty="0" err="1">
                <a:solidFill>
                  <a:prstClr val="black"/>
                </a:solidFill>
                <a:latin typeface="Arial"/>
              </a:rPr>
              <a:t>ECal</a:t>
            </a:r>
            <a:endParaRPr lang="en-US" sz="1400" dirty="0">
              <a:solidFill>
                <a:prstClr val="black"/>
              </a:solidFill>
              <a:latin typeface="Arial"/>
            </a:endParaRPr>
          </a:p>
        </p:txBody>
      </p:sp>
      <p:cxnSp>
        <p:nvCxnSpPr>
          <p:cNvPr id="53" name="Straight Arrow Connector 52">
            <a:extLst>
              <a:ext uri="{FF2B5EF4-FFF2-40B4-BE49-F238E27FC236}">
                <a16:creationId xmlns:a16="http://schemas.microsoft.com/office/drawing/2014/main" id="{D5E134D4-5958-8243-8C86-EC74823C99A3}"/>
              </a:ext>
            </a:extLst>
          </p:cNvPr>
          <p:cNvCxnSpPr>
            <a:cxnSpLocks/>
          </p:cNvCxnSpPr>
          <p:nvPr/>
        </p:nvCxnSpPr>
        <p:spPr>
          <a:xfrm>
            <a:off x="7821229" y="1548384"/>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BBC85EC-D301-D241-ADEA-E7EC1D511209}"/>
              </a:ext>
            </a:extLst>
          </p:cNvPr>
          <p:cNvSpPr txBox="1"/>
          <p:nvPr/>
        </p:nvSpPr>
        <p:spPr>
          <a:xfrm>
            <a:off x="7315201" y="1341121"/>
            <a:ext cx="814647" cy="276999"/>
          </a:xfrm>
          <a:prstGeom prst="rect">
            <a:avLst/>
          </a:prstGeom>
          <a:noFill/>
        </p:spPr>
        <p:txBody>
          <a:bodyPr wrap="none" rtlCol="0">
            <a:spAutoFit/>
          </a:bodyPr>
          <a:lstStyle/>
          <a:p>
            <a:pPr>
              <a:defRPr/>
            </a:pPr>
            <a:r>
              <a:rPr lang="en-US" sz="1200" dirty="0">
                <a:solidFill>
                  <a:prstClr val="black"/>
                </a:solidFill>
                <a:latin typeface="Arial"/>
              </a:rPr>
              <a:t>Jan 2031</a:t>
            </a:r>
          </a:p>
        </p:txBody>
      </p:sp>
      <p:sp>
        <p:nvSpPr>
          <p:cNvPr id="56" name="TextBox 55">
            <a:extLst>
              <a:ext uri="{FF2B5EF4-FFF2-40B4-BE49-F238E27FC236}">
                <a16:creationId xmlns:a16="http://schemas.microsoft.com/office/drawing/2014/main" id="{96113558-CF23-8843-B8FD-1D847091B806}"/>
              </a:ext>
            </a:extLst>
          </p:cNvPr>
          <p:cNvSpPr txBox="1"/>
          <p:nvPr/>
        </p:nvSpPr>
        <p:spPr>
          <a:xfrm>
            <a:off x="7445265" y="4450081"/>
            <a:ext cx="1511697" cy="1169551"/>
          </a:xfrm>
          <a:prstGeom prst="rect">
            <a:avLst/>
          </a:prstGeom>
          <a:noFill/>
        </p:spPr>
        <p:txBody>
          <a:bodyPr wrap="none" rtlCol="0">
            <a:spAutoFit/>
          </a:bodyPr>
          <a:lstStyle/>
          <a:p>
            <a:pPr algn="ctr">
              <a:defRPr/>
            </a:pPr>
            <a:r>
              <a:rPr lang="en-US" sz="1400" dirty="0">
                <a:solidFill>
                  <a:prstClr val="black"/>
                </a:solidFill>
                <a:latin typeface="Arial"/>
              </a:rPr>
              <a:t>Lepton Endcap</a:t>
            </a:r>
          </a:p>
          <a:p>
            <a:pPr algn="ctr">
              <a:defRPr/>
            </a:pPr>
            <a:r>
              <a:rPr lang="en-US" sz="1400" dirty="0">
                <a:solidFill>
                  <a:prstClr val="black"/>
                </a:solidFill>
                <a:latin typeface="Arial"/>
              </a:rPr>
              <a:t>Detectors </a:t>
            </a:r>
          </a:p>
          <a:p>
            <a:pPr algn="ctr">
              <a:defRPr/>
            </a:pPr>
            <a:r>
              <a:rPr lang="en-US" sz="1400" dirty="0">
                <a:solidFill>
                  <a:prstClr val="black"/>
                </a:solidFill>
                <a:latin typeface="Arial"/>
              </a:rPr>
              <a:t>installed</a:t>
            </a:r>
          </a:p>
          <a:p>
            <a:pPr algn="ctr">
              <a:defRPr/>
            </a:pPr>
            <a:r>
              <a:rPr lang="en-US" sz="1400" dirty="0">
                <a:solidFill>
                  <a:prstClr val="black"/>
                </a:solidFill>
                <a:latin typeface="Arial"/>
              </a:rPr>
              <a:t>Trackers, </a:t>
            </a:r>
            <a:r>
              <a:rPr lang="en-US" sz="1400" dirty="0" err="1">
                <a:solidFill>
                  <a:prstClr val="black"/>
                </a:solidFill>
                <a:latin typeface="Arial"/>
              </a:rPr>
              <a:t>bRICH</a:t>
            </a:r>
            <a:endParaRPr lang="en-US" sz="1400" dirty="0">
              <a:solidFill>
                <a:prstClr val="black"/>
              </a:solidFill>
              <a:latin typeface="Arial"/>
            </a:endParaRPr>
          </a:p>
          <a:p>
            <a:pPr algn="ctr">
              <a:defRPr/>
            </a:pPr>
            <a:r>
              <a:rPr lang="en-US" sz="1400" dirty="0" err="1">
                <a:solidFill>
                  <a:prstClr val="black"/>
                </a:solidFill>
                <a:latin typeface="Arial"/>
              </a:rPr>
              <a:t>ECal</a:t>
            </a:r>
            <a:endParaRPr lang="en-US" sz="1400" dirty="0">
              <a:solidFill>
                <a:prstClr val="black"/>
              </a:solidFill>
              <a:latin typeface="Arial"/>
            </a:endParaRPr>
          </a:p>
        </p:txBody>
      </p:sp>
      <p:sp>
        <p:nvSpPr>
          <p:cNvPr id="57" name="Rectangle 56">
            <a:extLst>
              <a:ext uri="{FF2B5EF4-FFF2-40B4-BE49-F238E27FC236}">
                <a16:creationId xmlns:a16="http://schemas.microsoft.com/office/drawing/2014/main" id="{9A60EA40-854D-2D48-A445-C99D9F62FBF8}"/>
              </a:ext>
            </a:extLst>
          </p:cNvPr>
          <p:cNvSpPr/>
          <p:nvPr/>
        </p:nvSpPr>
        <p:spPr>
          <a:xfrm>
            <a:off x="1817509" y="3123780"/>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a:endParaRPr>
          </a:p>
        </p:txBody>
      </p:sp>
      <p:sp>
        <p:nvSpPr>
          <p:cNvPr id="58" name="TextBox 57">
            <a:extLst>
              <a:ext uri="{FF2B5EF4-FFF2-40B4-BE49-F238E27FC236}">
                <a16:creationId xmlns:a16="http://schemas.microsoft.com/office/drawing/2014/main" id="{95291048-C931-4B40-8B2E-ECE2ABA6B84A}"/>
              </a:ext>
            </a:extLst>
          </p:cNvPr>
          <p:cNvSpPr txBox="1"/>
          <p:nvPr/>
        </p:nvSpPr>
        <p:spPr>
          <a:xfrm>
            <a:off x="2206638" y="3050629"/>
            <a:ext cx="1935145" cy="307777"/>
          </a:xfrm>
          <a:prstGeom prst="rect">
            <a:avLst/>
          </a:prstGeom>
          <a:noFill/>
        </p:spPr>
        <p:txBody>
          <a:bodyPr wrap="none" rtlCol="0">
            <a:spAutoFit/>
          </a:bodyPr>
          <a:lstStyle/>
          <a:p>
            <a:pPr>
              <a:defRPr/>
            </a:pPr>
            <a:r>
              <a:rPr lang="en-US" sz="1400" dirty="0">
                <a:solidFill>
                  <a:prstClr val="black"/>
                </a:solidFill>
                <a:latin typeface="Arial"/>
              </a:rPr>
              <a:t>done in beam position</a:t>
            </a:r>
          </a:p>
        </p:txBody>
      </p:sp>
      <p:sp>
        <p:nvSpPr>
          <p:cNvPr id="59" name="Rectangle 58">
            <a:extLst>
              <a:ext uri="{FF2B5EF4-FFF2-40B4-BE49-F238E27FC236}">
                <a16:creationId xmlns:a16="http://schemas.microsoft.com/office/drawing/2014/main" id="{FD2A3610-0135-7B44-A7B2-1CF8923E8F7C}"/>
              </a:ext>
            </a:extLst>
          </p:cNvPr>
          <p:cNvSpPr/>
          <p:nvPr/>
        </p:nvSpPr>
        <p:spPr>
          <a:xfrm>
            <a:off x="1804555" y="3513162"/>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a:endParaRPr>
          </a:p>
        </p:txBody>
      </p:sp>
      <p:sp>
        <p:nvSpPr>
          <p:cNvPr id="60" name="TextBox 59">
            <a:extLst>
              <a:ext uri="{FF2B5EF4-FFF2-40B4-BE49-F238E27FC236}">
                <a16:creationId xmlns:a16="http://schemas.microsoft.com/office/drawing/2014/main" id="{B4C978DD-A283-8347-B266-CED169F81915}"/>
              </a:ext>
            </a:extLst>
          </p:cNvPr>
          <p:cNvSpPr txBox="1"/>
          <p:nvPr/>
        </p:nvSpPr>
        <p:spPr>
          <a:xfrm>
            <a:off x="2212734" y="3459061"/>
            <a:ext cx="1947713" cy="307777"/>
          </a:xfrm>
          <a:prstGeom prst="rect">
            <a:avLst/>
          </a:prstGeom>
          <a:noFill/>
        </p:spPr>
        <p:txBody>
          <a:bodyPr wrap="none" rtlCol="0">
            <a:spAutoFit/>
          </a:bodyPr>
          <a:lstStyle/>
          <a:p>
            <a:pPr>
              <a:defRPr/>
            </a:pPr>
            <a:r>
              <a:rPr lang="en-US" sz="1400" dirty="0">
                <a:solidFill>
                  <a:prstClr val="black"/>
                </a:solidFill>
                <a:latin typeface="Arial"/>
              </a:rPr>
              <a:t>done in Assembly Hall</a:t>
            </a:r>
          </a:p>
        </p:txBody>
      </p:sp>
      <p:sp>
        <p:nvSpPr>
          <p:cNvPr id="16" name="TextBox 15">
            <a:extLst>
              <a:ext uri="{FF2B5EF4-FFF2-40B4-BE49-F238E27FC236}">
                <a16:creationId xmlns:a16="http://schemas.microsoft.com/office/drawing/2014/main" id="{DA590BDB-9576-D745-89D6-D604FBDC6F52}"/>
              </a:ext>
            </a:extLst>
          </p:cNvPr>
          <p:cNvSpPr txBox="1"/>
          <p:nvPr/>
        </p:nvSpPr>
        <p:spPr>
          <a:xfrm>
            <a:off x="3217018" y="5530449"/>
            <a:ext cx="7962900" cy="1200329"/>
          </a:xfrm>
          <a:prstGeom prst="rect">
            <a:avLst/>
          </a:prstGeom>
          <a:noFill/>
        </p:spPr>
        <p:txBody>
          <a:bodyPr wrap="square" rtlCol="0">
            <a:spAutoFit/>
          </a:bodyPr>
          <a:lstStyle/>
          <a:p>
            <a:pPr>
              <a:buClr>
                <a:srgbClr val="0096FF"/>
              </a:buClr>
              <a:defRPr/>
            </a:pPr>
            <a:r>
              <a:rPr lang="en-US" dirty="0">
                <a:solidFill>
                  <a:srgbClr val="0096FF"/>
                </a:solidFill>
                <a:latin typeface="Arial"/>
              </a:rPr>
              <a:t>Take Away: </a:t>
            </a:r>
          </a:p>
          <a:p>
            <a:pPr marL="285750" indent="-285750">
              <a:buClr>
                <a:srgbClr val="0096FF"/>
              </a:buClr>
              <a:buFont typeface="Wingdings" pitchFamily="2" charset="2"/>
              <a:buChar char="§"/>
              <a:defRPr/>
            </a:pPr>
            <a:r>
              <a:rPr lang="en-US" dirty="0">
                <a:solidFill>
                  <a:prstClr val="black"/>
                </a:solidFill>
                <a:latin typeface="Arial"/>
              </a:rPr>
              <a:t>Solenoid and Barrel </a:t>
            </a:r>
            <a:r>
              <a:rPr lang="en-US" dirty="0" err="1">
                <a:solidFill>
                  <a:prstClr val="black"/>
                </a:solidFill>
                <a:latin typeface="Arial"/>
              </a:rPr>
              <a:t>HCal</a:t>
            </a:r>
            <a:r>
              <a:rPr lang="en-US" dirty="0">
                <a:solidFill>
                  <a:prstClr val="black"/>
                </a:solidFill>
                <a:latin typeface="Arial"/>
              </a:rPr>
              <a:t> need to be ready by Jan 2029</a:t>
            </a:r>
          </a:p>
          <a:p>
            <a:pPr marL="285750" indent="-285750">
              <a:buClr>
                <a:srgbClr val="0096FF"/>
              </a:buClr>
              <a:buFont typeface="Wingdings" pitchFamily="2" charset="2"/>
              <a:buChar char="§"/>
              <a:defRPr/>
            </a:pPr>
            <a:r>
              <a:rPr lang="en-US" dirty="0">
                <a:solidFill>
                  <a:prstClr val="black"/>
                </a:solidFill>
                <a:latin typeface="Arial"/>
              </a:rPr>
              <a:t>all other subdetectors need to be ready between 06/29 to 06/30 depending on their location in the detector</a:t>
            </a:r>
          </a:p>
        </p:txBody>
      </p:sp>
      <p:pic>
        <p:nvPicPr>
          <p:cNvPr id="49" name="Picture 48">
            <a:extLst>
              <a:ext uri="{FF2B5EF4-FFF2-40B4-BE49-F238E27FC236}">
                <a16:creationId xmlns:a16="http://schemas.microsoft.com/office/drawing/2014/main" id="{CD4B94E9-A861-1249-B395-2386EF362B17}"/>
              </a:ext>
            </a:extLst>
          </p:cNvPr>
          <p:cNvPicPr/>
          <p:nvPr/>
        </p:nvPicPr>
        <p:blipFill>
          <a:blip r:embed="rId2"/>
          <a:srcRect/>
          <a:stretch/>
        </p:blipFill>
        <p:spPr>
          <a:xfrm>
            <a:off x="9893876" y="5080884"/>
            <a:ext cx="2139098" cy="1146976"/>
          </a:xfrm>
          <a:prstGeom prst="rect">
            <a:avLst/>
          </a:prstGeom>
        </p:spPr>
      </p:pic>
      <p:sp>
        <p:nvSpPr>
          <p:cNvPr id="50" name="TextBox 49">
            <a:extLst>
              <a:ext uri="{FF2B5EF4-FFF2-40B4-BE49-F238E27FC236}">
                <a16:creationId xmlns:a16="http://schemas.microsoft.com/office/drawing/2014/main" id="{91A664FD-6C32-B04E-B0E1-8ED441A2BF96}"/>
              </a:ext>
            </a:extLst>
          </p:cNvPr>
          <p:cNvSpPr txBox="1"/>
          <p:nvPr/>
        </p:nvSpPr>
        <p:spPr>
          <a:xfrm>
            <a:off x="8610534" y="2232427"/>
            <a:ext cx="901209" cy="707886"/>
          </a:xfrm>
          <a:prstGeom prst="rect">
            <a:avLst/>
          </a:prstGeom>
          <a:noFill/>
        </p:spPr>
        <p:txBody>
          <a:bodyPr wrap="none" rtlCol="0">
            <a:spAutoFit/>
          </a:bodyPr>
          <a:lstStyle/>
          <a:p>
            <a:pPr algn="ctr">
              <a:defRPr/>
            </a:pPr>
            <a:r>
              <a:rPr lang="en-US" sz="1000" dirty="0">
                <a:solidFill>
                  <a:prstClr val="black"/>
                </a:solidFill>
                <a:latin typeface="Arial"/>
              </a:rPr>
              <a:t>Early start of</a:t>
            </a:r>
          </a:p>
          <a:p>
            <a:pPr algn="ctr">
              <a:defRPr/>
            </a:pPr>
            <a:r>
              <a:rPr lang="en-US" sz="1000" dirty="0">
                <a:solidFill>
                  <a:prstClr val="black"/>
                </a:solidFill>
                <a:latin typeface="Arial"/>
              </a:rPr>
              <a:t>Operations</a:t>
            </a:r>
          </a:p>
          <a:p>
            <a:pPr algn="ctr">
              <a:defRPr/>
            </a:pPr>
            <a:r>
              <a:rPr lang="en-US" sz="1000" dirty="0">
                <a:solidFill>
                  <a:prstClr val="black"/>
                </a:solidFill>
                <a:latin typeface="Arial"/>
              </a:rPr>
              <a:t>&amp;</a:t>
            </a:r>
          </a:p>
          <a:p>
            <a:pPr algn="ctr">
              <a:defRPr/>
            </a:pPr>
            <a:r>
              <a:rPr lang="en-US" sz="1000" dirty="0">
                <a:solidFill>
                  <a:prstClr val="black"/>
                </a:solidFill>
                <a:latin typeface="Arial"/>
              </a:rPr>
              <a:t>Science</a:t>
            </a:r>
          </a:p>
        </p:txBody>
      </p:sp>
      <p:cxnSp>
        <p:nvCxnSpPr>
          <p:cNvPr id="25" name="Straight Arrow Connector 24">
            <a:extLst>
              <a:ext uri="{FF2B5EF4-FFF2-40B4-BE49-F238E27FC236}">
                <a16:creationId xmlns:a16="http://schemas.microsoft.com/office/drawing/2014/main" id="{3B06F722-1392-BA4F-B440-29B2CA5DB0EA}"/>
              </a:ext>
            </a:extLst>
          </p:cNvPr>
          <p:cNvCxnSpPr/>
          <p:nvPr/>
        </p:nvCxnSpPr>
        <p:spPr>
          <a:xfrm>
            <a:off x="8156510" y="1950720"/>
            <a:ext cx="913449" cy="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96FA23-EE4B-AC4A-9A54-88D2DCB1EFEE}"/>
              </a:ext>
            </a:extLst>
          </p:cNvPr>
          <p:cNvCxnSpPr>
            <a:cxnSpLocks/>
          </p:cNvCxnSpPr>
          <p:nvPr/>
        </p:nvCxnSpPr>
        <p:spPr>
          <a:xfrm flipH="1" flipV="1">
            <a:off x="9083493" y="1949124"/>
            <a:ext cx="1162043" cy="1597"/>
          </a:xfrm>
          <a:prstGeom prst="straightConnector1">
            <a:avLst/>
          </a:prstGeom>
          <a:ln w="127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FDB8A09-7940-BF4F-9A0C-D04941094D01}"/>
              </a:ext>
            </a:extLst>
          </p:cNvPr>
          <p:cNvSpPr txBox="1"/>
          <p:nvPr/>
        </p:nvSpPr>
        <p:spPr>
          <a:xfrm>
            <a:off x="8236073" y="1941584"/>
            <a:ext cx="748923" cy="261610"/>
          </a:xfrm>
          <a:prstGeom prst="rect">
            <a:avLst/>
          </a:prstGeom>
          <a:noFill/>
        </p:spPr>
        <p:txBody>
          <a:bodyPr wrap="none" rtlCol="0">
            <a:spAutoFit/>
          </a:bodyPr>
          <a:lstStyle/>
          <a:p>
            <a:pPr algn="ctr">
              <a:defRPr/>
            </a:pPr>
            <a:r>
              <a:rPr lang="en-US" sz="1100" dirty="0" err="1">
                <a:solidFill>
                  <a:srgbClr val="FF0000"/>
                </a:solidFill>
                <a:latin typeface="Arial"/>
              </a:rPr>
              <a:t>Pre-OPS</a:t>
            </a:r>
            <a:endParaRPr lang="en-US" sz="1100" dirty="0">
              <a:solidFill>
                <a:srgbClr val="FF0000"/>
              </a:solidFill>
              <a:latin typeface="Arial"/>
            </a:endParaRPr>
          </a:p>
        </p:txBody>
      </p:sp>
      <p:sp>
        <p:nvSpPr>
          <p:cNvPr id="44" name="Curved Right Arrow 43">
            <a:extLst>
              <a:ext uri="{FF2B5EF4-FFF2-40B4-BE49-F238E27FC236}">
                <a16:creationId xmlns:a16="http://schemas.microsoft.com/office/drawing/2014/main" id="{AE89C0DE-5864-CD46-A0AC-212D39681D76}"/>
              </a:ext>
            </a:extLst>
          </p:cNvPr>
          <p:cNvSpPr/>
          <p:nvPr/>
        </p:nvSpPr>
        <p:spPr bwMode="auto">
          <a:xfrm>
            <a:off x="2762337" y="5460271"/>
            <a:ext cx="513333" cy="348583"/>
          </a:xfrm>
          <a:prstGeom prst="curvedRightArrow">
            <a:avLst/>
          </a:prstGeom>
          <a:gradFill flip="none" rotWithShape="1">
            <a:gsLst>
              <a:gs pos="0">
                <a:schemeClr val="bg1"/>
              </a:gs>
              <a:gs pos="100000">
                <a:srgbClr val="FFFFFF"/>
              </a:gs>
              <a:gs pos="50000">
                <a:srgbClr val="0096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800">
              <a:solidFill>
                <a:prstClr val="black"/>
              </a:solidFill>
              <a:latin typeface="Arial" pitchFamily="-112" charset="0"/>
              <a:ea typeface="ＭＳ Ｐゴシック" pitchFamily="-112" charset="-128"/>
              <a:cs typeface="ＭＳ Ｐゴシック" pitchFamily="-112" charset="-128"/>
            </a:endParaRPr>
          </a:p>
        </p:txBody>
      </p:sp>
      <p:sp>
        <p:nvSpPr>
          <p:cNvPr id="55" name="Slide Number Placeholder 2">
            <a:extLst>
              <a:ext uri="{FF2B5EF4-FFF2-40B4-BE49-F238E27FC236}">
                <a16:creationId xmlns:a16="http://schemas.microsoft.com/office/drawing/2014/main" id="{DD65AA9F-B91E-CB48-AC45-320E5724DCF5}"/>
              </a:ext>
            </a:extLst>
          </p:cNvPr>
          <p:cNvSpPr txBox="1">
            <a:spLocks/>
          </p:cNvSpPr>
          <p:nvPr/>
        </p:nvSpPr>
        <p:spPr>
          <a:xfrm>
            <a:off x="11636402" y="6489592"/>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4</a:t>
            </a:fld>
            <a:endParaRPr lang="en-US" dirty="0"/>
          </a:p>
        </p:txBody>
      </p:sp>
    </p:spTree>
    <p:extLst>
      <p:ext uri="{BB962C8B-B14F-4D97-AF65-F5344CB8AC3E}">
        <p14:creationId xmlns:p14="http://schemas.microsoft.com/office/powerpoint/2010/main" val="223984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EDE460D-800A-EB55-A7B1-EFE99C45EEE1}"/>
              </a:ext>
            </a:extLst>
          </p:cNvPr>
          <p:cNvPicPr>
            <a:picLocks noChangeAspect="1"/>
          </p:cNvPicPr>
          <p:nvPr/>
        </p:nvPicPr>
        <p:blipFill>
          <a:blip r:embed="rId2"/>
          <a:stretch>
            <a:fillRect/>
          </a:stretch>
        </p:blipFill>
        <p:spPr>
          <a:xfrm>
            <a:off x="6644360" y="1035111"/>
            <a:ext cx="5426018" cy="2491563"/>
          </a:xfrm>
          <a:prstGeom prst="rect">
            <a:avLst/>
          </a:prstGeom>
          <a:ln>
            <a:solidFill>
              <a:srgbClr val="00B0F0"/>
            </a:solidFill>
          </a:ln>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48639" y="0"/>
            <a:ext cx="11412557" cy="558800"/>
          </a:xfrm>
        </p:spPr>
        <p:txBody>
          <a:bodyPr/>
          <a:lstStyle/>
          <a:p>
            <a:r>
              <a:rPr lang="en-US" dirty="0"/>
              <a:t>Design Review Progress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461963" y="897616"/>
            <a:ext cx="11499234" cy="5212080"/>
          </a:xfrm>
        </p:spPr>
        <p:txBody>
          <a:bodyPr>
            <a:noAutofit/>
          </a:bodyPr>
          <a:lstStyle/>
          <a:p>
            <a:r>
              <a:rPr lang="en-US" sz="1800" dirty="0"/>
              <a:t>Preliminary Design Reviews:</a:t>
            </a:r>
          </a:p>
          <a:p>
            <a:pPr lvl="1"/>
            <a:r>
              <a:rPr lang="en-US" sz="1400" dirty="0"/>
              <a:t>Magnet (6.10.07) – 30% design, Feb. 23, 2022</a:t>
            </a:r>
          </a:p>
          <a:p>
            <a:pPr lvl="1"/>
            <a:r>
              <a:rPr lang="en-US" sz="1400" dirty="0"/>
              <a:t>IR Integration and Ancillary Detectors (6.10.11) – April 27, 2022</a:t>
            </a:r>
          </a:p>
          <a:p>
            <a:pPr lvl="1"/>
            <a:r>
              <a:rPr lang="en-US" sz="1400" dirty="0"/>
              <a:t>Electronics/Computing Subsystems (6.10.08 &amp; 6.10.09) – August 29-30, 2022</a:t>
            </a:r>
          </a:p>
          <a:p>
            <a:pPr lvl="1"/>
            <a:r>
              <a:rPr lang="en-US" sz="1400" dirty="0"/>
              <a:t>Magnet (6.10.07) – 60% design, October 18-19, 2022</a:t>
            </a:r>
          </a:p>
          <a:p>
            <a:pPr lvl="1"/>
            <a:r>
              <a:rPr lang="en-US" sz="1400" dirty="0"/>
              <a:t>Calorimetry (6.10.05 &amp; 6.10.06) – December 6-8, 2022</a:t>
            </a:r>
          </a:p>
          <a:p>
            <a:pPr lvl="1"/>
            <a:r>
              <a:rPr lang="en-US" sz="1400" dirty="0"/>
              <a:t>Polarimetry (6.10.14) – January 17-18, 2023</a:t>
            </a:r>
          </a:p>
          <a:p>
            <a:pPr lvl="1"/>
            <a:r>
              <a:rPr lang="en-US" sz="1400" dirty="0"/>
              <a:t>Particle Identification Detectors (6.10.04) – July 5-6, 2023</a:t>
            </a:r>
          </a:p>
          <a:p>
            <a:r>
              <a:rPr lang="en-US" sz="1800" dirty="0"/>
              <a:t>Final Design Reviews (for CD-3A scope):</a:t>
            </a:r>
          </a:p>
          <a:p>
            <a:pPr lvl="1"/>
            <a:r>
              <a:rPr lang="en-US" sz="1400" dirty="0"/>
              <a:t>PbWO4 Crystals (6.10.05) – July 14, 2023</a:t>
            </a:r>
          </a:p>
          <a:p>
            <a:pPr lvl="1"/>
            <a:r>
              <a:rPr lang="en-US" sz="1400" dirty="0"/>
              <a:t>Scintillating Fibers (6.10.05) – September 13, 2023</a:t>
            </a:r>
          </a:p>
          <a:p>
            <a:pPr lvl="1"/>
            <a:r>
              <a:rPr lang="en-US" sz="1400" dirty="0"/>
              <a:t>Silicon Photomultipliers (6.10.06, 6.10.05, 6.10.04) – September 14, 2023</a:t>
            </a:r>
          </a:p>
          <a:p>
            <a:pPr lvl="1"/>
            <a:r>
              <a:rPr lang="en-US" sz="1400" dirty="0"/>
              <a:t>Forward Hadron Calorimeter Steel and Tungsten (6.10.06) – September 25, 2023</a:t>
            </a:r>
          </a:p>
          <a:p>
            <a:pPr lvl="1"/>
            <a:r>
              <a:rPr lang="en-US" sz="1400" dirty="0"/>
              <a:t>Magnet (6.10.07) – October 5-6, 2023</a:t>
            </a:r>
          </a:p>
          <a:p>
            <a:r>
              <a:rPr lang="en-US" sz="1800" dirty="0"/>
              <a:t>Project detector R&amp;D (6.10.02) is annually reviewed by the DAC</a:t>
            </a:r>
          </a:p>
          <a:p>
            <a:pPr lvl="1"/>
            <a:r>
              <a:rPr lang="en-US" sz="1400" dirty="0"/>
              <a:t>Last one was August 28+31, 2023; Details: </a:t>
            </a:r>
            <a:r>
              <a:rPr lang="en-US" sz="1400" dirty="0">
                <a:hlinkClick r:id="rId3"/>
              </a:rPr>
              <a:t>https://indico.bnl.gov/event/20113/</a:t>
            </a:r>
            <a:r>
              <a:rPr lang="en-US" sz="1400" dirty="0"/>
              <a:t> </a:t>
            </a:r>
          </a:p>
          <a:p>
            <a:r>
              <a:rPr lang="en-US" sz="1800" dirty="0"/>
              <a:t>Scientific computing &amp; associated infrastructure is a dependency for the EIC</a:t>
            </a:r>
          </a:p>
          <a:p>
            <a:pPr lvl="1"/>
            <a:r>
              <a:rPr lang="en-US" sz="1400" dirty="0"/>
              <a:t>EIC Detector Software Infrastructure Review, in collaboration with host labs (</a:t>
            </a:r>
            <a:r>
              <a:rPr lang="en-US" sz="1400" dirty="0">
                <a:hlinkClick r:id="rId4"/>
              </a:rPr>
              <a:t>https://indico.bnl.gov/event/16676/</a:t>
            </a:r>
            <a:r>
              <a:rPr lang="en-US" sz="1400" dirty="0"/>
              <a:t>) – August 22-23, 2022</a:t>
            </a:r>
          </a:p>
          <a:p>
            <a:pPr lvl="1"/>
            <a:r>
              <a:rPr lang="en-US" sz="1400" dirty="0" err="1"/>
              <a:t>ePIC</a:t>
            </a:r>
            <a:r>
              <a:rPr lang="en-US" sz="1400" dirty="0"/>
              <a:t> Computing &amp; Software review by host labs (</a:t>
            </a:r>
            <a:r>
              <a:rPr lang="en-US" sz="1400" dirty="0">
                <a:hlinkClick r:id="rId5"/>
              </a:rPr>
              <a:t>https://indico.bnl.gov/event/20481/</a:t>
            </a:r>
            <a:r>
              <a:rPr lang="en-US" sz="1400" dirty="0"/>
              <a:t>) –  October 19-20, 2023</a:t>
            </a:r>
          </a:p>
        </p:txBody>
      </p:sp>
    </p:spTree>
    <p:extLst>
      <p:ext uri="{BB962C8B-B14F-4D97-AF65-F5344CB8AC3E}">
        <p14:creationId xmlns:p14="http://schemas.microsoft.com/office/powerpoint/2010/main" val="370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94360"/>
          </a:xfrm>
        </p:spPr>
        <p:txBody>
          <a:bodyPr/>
          <a:lstStyle/>
          <a:p>
            <a:r>
              <a:rPr lang="en-US" dirty="0"/>
              <a:t>Design Review Progress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82752"/>
            <a:ext cx="11499234" cy="5212080"/>
          </a:xfrm>
        </p:spPr>
        <p:txBody>
          <a:bodyPr>
            <a:noAutofit/>
          </a:bodyPr>
          <a:lstStyle/>
          <a:p>
            <a:r>
              <a:rPr lang="en-US" sz="1800" dirty="0"/>
              <a:t>Global Project Reviews:</a:t>
            </a:r>
          </a:p>
          <a:p>
            <a:pPr lvl="1"/>
            <a:r>
              <a:rPr lang="en-US" dirty="0"/>
              <a:t>DOE CD-3A Design Review by DAC August 29 + 30, 2023	</a:t>
            </a:r>
          </a:p>
          <a:p>
            <a:pPr lvl="1">
              <a:lnSpc>
                <a:spcPct val="120000"/>
              </a:lnSpc>
              <a:spcBef>
                <a:spcPts val="300"/>
              </a:spcBef>
            </a:pPr>
            <a:r>
              <a:rPr lang="en-US" dirty="0"/>
              <a:t>DOE CD-3A Director’s Review October 10-12, 2023</a:t>
            </a:r>
          </a:p>
          <a:p>
            <a:pPr marL="287338" lvl="1" indent="0">
              <a:lnSpc>
                <a:spcPct val="120000"/>
              </a:lnSpc>
              <a:spcBef>
                <a:spcPts val="300"/>
              </a:spcBef>
              <a:buNone/>
            </a:pPr>
            <a:r>
              <a:rPr lang="en-US" sz="1400" dirty="0"/>
              <a:t>     Integrated Design Review reports of DAC, MAC, Infrastructure Committee, Focus on CD-3A Long Lead Procurement Items</a:t>
            </a:r>
          </a:p>
          <a:p>
            <a:pPr lvl="1">
              <a:lnSpc>
                <a:spcPct val="120000"/>
              </a:lnSpc>
              <a:spcBef>
                <a:spcPts val="300"/>
              </a:spcBef>
            </a:pPr>
            <a:r>
              <a:rPr lang="en-US" b="1" dirty="0">
                <a:solidFill>
                  <a:srgbClr val="0096FF"/>
                </a:solidFill>
              </a:rPr>
              <a:t>DOE CD-3A Independent Project Review </a:t>
            </a:r>
            <a:r>
              <a:rPr lang="en-US" sz="1600" b="1" dirty="0">
                <a:solidFill>
                  <a:srgbClr val="0096FF"/>
                </a:solidFill>
              </a:rPr>
              <a:t>November 14-16, 2023</a:t>
            </a:r>
            <a:endParaRPr lang="en-US" b="1" dirty="0">
              <a:solidFill>
                <a:srgbClr val="0096FF"/>
              </a:solidFill>
            </a:endParaRPr>
          </a:p>
          <a:p>
            <a:pPr lvl="1">
              <a:lnSpc>
                <a:spcPct val="120000"/>
              </a:lnSpc>
              <a:spcBef>
                <a:spcPts val="300"/>
              </a:spcBef>
            </a:pPr>
            <a:endParaRPr lang="en-US" sz="1400" dirty="0"/>
          </a:p>
          <a:p>
            <a:pPr lvl="1"/>
            <a:endParaRPr lang="en-US" dirty="0"/>
          </a:p>
          <a:p>
            <a:endParaRPr lang="en-US" sz="1800" dirty="0"/>
          </a:p>
        </p:txBody>
      </p:sp>
      <p:pic>
        <p:nvPicPr>
          <p:cNvPr id="4" name="Picture 3" descr="Text&#10;&#10;Description automatically generated with medium confidence">
            <a:extLst>
              <a:ext uri="{FF2B5EF4-FFF2-40B4-BE49-F238E27FC236}">
                <a16:creationId xmlns:a16="http://schemas.microsoft.com/office/drawing/2014/main" id="{9C1B5092-EB95-E745-A5BC-45DAF18C9FAF}"/>
              </a:ext>
            </a:extLst>
          </p:cNvPr>
          <p:cNvPicPr>
            <a:picLocks noChangeAspect="1"/>
          </p:cNvPicPr>
          <p:nvPr/>
        </p:nvPicPr>
        <p:blipFill>
          <a:blip r:embed="rId2"/>
          <a:stretch>
            <a:fillRect/>
          </a:stretch>
        </p:blipFill>
        <p:spPr>
          <a:xfrm>
            <a:off x="314012" y="2176272"/>
            <a:ext cx="4435180" cy="3337560"/>
          </a:xfrm>
          <a:prstGeom prst="rect">
            <a:avLst/>
          </a:prstGeom>
        </p:spPr>
      </p:pic>
      <p:pic>
        <p:nvPicPr>
          <p:cNvPr id="7" name="Picture 6" descr="Text&#10;&#10;Description automatically generated">
            <a:extLst>
              <a:ext uri="{FF2B5EF4-FFF2-40B4-BE49-F238E27FC236}">
                <a16:creationId xmlns:a16="http://schemas.microsoft.com/office/drawing/2014/main" id="{D9D02B88-2C6C-9942-B06F-6B215ABE920C}"/>
              </a:ext>
            </a:extLst>
          </p:cNvPr>
          <p:cNvPicPr>
            <a:picLocks noChangeAspect="1"/>
          </p:cNvPicPr>
          <p:nvPr/>
        </p:nvPicPr>
        <p:blipFill>
          <a:blip r:embed="rId3"/>
          <a:stretch>
            <a:fillRect/>
          </a:stretch>
        </p:blipFill>
        <p:spPr>
          <a:xfrm>
            <a:off x="3505928" y="2688336"/>
            <a:ext cx="4458496" cy="3348870"/>
          </a:xfrm>
          <a:prstGeom prst="rect">
            <a:avLst/>
          </a:prstGeom>
        </p:spPr>
      </p:pic>
      <p:pic>
        <p:nvPicPr>
          <p:cNvPr id="9" name="Picture 8" descr="Text&#10;&#10;Description automatically generated">
            <a:extLst>
              <a:ext uri="{FF2B5EF4-FFF2-40B4-BE49-F238E27FC236}">
                <a16:creationId xmlns:a16="http://schemas.microsoft.com/office/drawing/2014/main" id="{99926FCE-C3E0-5A43-86B0-825880814816}"/>
              </a:ext>
            </a:extLst>
          </p:cNvPr>
          <p:cNvPicPr>
            <a:picLocks noChangeAspect="1"/>
          </p:cNvPicPr>
          <p:nvPr/>
        </p:nvPicPr>
        <p:blipFill>
          <a:blip r:embed="rId4"/>
          <a:stretch>
            <a:fillRect/>
          </a:stretch>
        </p:blipFill>
        <p:spPr>
          <a:xfrm>
            <a:off x="7539781" y="3275573"/>
            <a:ext cx="4493723" cy="3374075"/>
          </a:xfrm>
          <a:prstGeom prst="rect">
            <a:avLst/>
          </a:prstGeom>
        </p:spPr>
      </p:pic>
      <p:sp>
        <p:nvSpPr>
          <p:cNvPr id="3" name="Slide Number Placeholder 2">
            <a:extLst>
              <a:ext uri="{FF2B5EF4-FFF2-40B4-BE49-F238E27FC236}">
                <a16:creationId xmlns:a16="http://schemas.microsoft.com/office/drawing/2014/main" id="{4D5C59EB-BDC5-F144-A74B-503F0EC29108}"/>
              </a:ext>
            </a:extLst>
          </p:cNvPr>
          <p:cNvSpPr>
            <a:spLocks noGrp="1"/>
          </p:cNvSpPr>
          <p:nvPr>
            <p:ph type="sldNum" sz="quarter" idx="4"/>
          </p:nvPr>
        </p:nvSpPr>
        <p:spPr/>
        <p:txBody>
          <a:bodyPr/>
          <a:lstStyle/>
          <a:p>
            <a:fld id="{933A556B-7C63-244D-9B7C-B0EA8042B330}" type="slidenum">
              <a:rPr lang="en-US" smtClean="0"/>
              <a:pPr/>
              <a:t>6</a:t>
            </a:fld>
            <a:endParaRPr lang="en-US" dirty="0"/>
          </a:p>
        </p:txBody>
      </p:sp>
    </p:spTree>
    <p:extLst>
      <p:ext uri="{BB962C8B-B14F-4D97-AF65-F5344CB8AC3E}">
        <p14:creationId xmlns:p14="http://schemas.microsoft.com/office/powerpoint/2010/main" val="30350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CFBC-7864-0EC2-1454-36F5D7938C83}"/>
              </a:ext>
            </a:extLst>
          </p:cNvPr>
          <p:cNvSpPr>
            <a:spLocks noGrp="1"/>
          </p:cNvSpPr>
          <p:nvPr>
            <p:ph type="title"/>
          </p:nvPr>
        </p:nvSpPr>
        <p:spPr/>
        <p:txBody>
          <a:bodyPr/>
          <a:lstStyle/>
          <a:p>
            <a:r>
              <a:rPr lang="en-US" dirty="0"/>
              <a:t>CD-3A Scope Overview for Detector Systems</a:t>
            </a:r>
          </a:p>
        </p:txBody>
      </p:sp>
      <p:sp>
        <p:nvSpPr>
          <p:cNvPr id="3" name="Text Placeholder 2">
            <a:extLst>
              <a:ext uri="{FF2B5EF4-FFF2-40B4-BE49-F238E27FC236}">
                <a16:creationId xmlns:a16="http://schemas.microsoft.com/office/drawing/2014/main" id="{6480005B-9BCC-E409-DA6F-CC362146A28F}"/>
              </a:ext>
            </a:extLst>
          </p:cNvPr>
          <p:cNvSpPr>
            <a:spLocks noGrp="1"/>
          </p:cNvSpPr>
          <p:nvPr>
            <p:ph type="body" sz="quarter" idx="10"/>
          </p:nvPr>
        </p:nvSpPr>
        <p:spPr>
          <a:xfrm>
            <a:off x="498539" y="715234"/>
            <a:ext cx="9861613" cy="5212080"/>
          </a:xfrm>
        </p:spPr>
        <p:txBody>
          <a:bodyPr>
            <a:noAutofit/>
          </a:bodyPr>
          <a:lstStyle/>
          <a:p>
            <a:r>
              <a:rPr lang="en-US" sz="1600" dirty="0"/>
              <a:t>Detector Systems CD-3A Scope</a:t>
            </a:r>
          </a:p>
          <a:p>
            <a:pPr lvl="1"/>
            <a:r>
              <a:rPr lang="en-US" sz="1600" dirty="0"/>
              <a:t>WBS 6.10.05: </a:t>
            </a:r>
            <a:r>
              <a:rPr lang="en-US" sz="1600" dirty="0">
                <a:effectLst/>
                <a:ea typeface="Times New Roman" panose="02020603050405020304" pitchFamily="18" charset="0"/>
              </a:rPr>
              <a:t>Lead Tungstate Crystals for the Detector Backward EM Calorimeter</a:t>
            </a:r>
          </a:p>
          <a:p>
            <a:pPr lvl="2"/>
            <a:r>
              <a:rPr lang="en-US" sz="1400" dirty="0"/>
              <a:t>CD-3A scope is first two years of procurements (1500 pieces)</a:t>
            </a:r>
          </a:p>
          <a:p>
            <a:pPr lvl="1"/>
            <a:r>
              <a:rPr lang="en-US" sz="1600" dirty="0"/>
              <a:t>WBS 6.10.05: </a:t>
            </a:r>
            <a:r>
              <a:rPr lang="en-US" sz="1600" dirty="0">
                <a:effectLst/>
                <a:ea typeface="Times New Roman" panose="02020603050405020304" pitchFamily="18" charset="0"/>
              </a:rPr>
              <a:t>Scintillating Fibers for the Detector Barrel and Forward EM Calorimeters</a:t>
            </a:r>
          </a:p>
          <a:p>
            <a:pPr lvl="2"/>
            <a:r>
              <a:rPr lang="en-US" sz="1400" dirty="0"/>
              <a:t>CD-3A scope is 1875 km first of four phases</a:t>
            </a:r>
          </a:p>
          <a:p>
            <a:pPr lvl="1"/>
            <a:r>
              <a:rPr lang="en-US" sz="1600" dirty="0">
                <a:effectLst/>
                <a:ea typeface="Times New Roman" panose="02020603050405020304" pitchFamily="18" charset="0"/>
              </a:rPr>
              <a:t>WBS 6.</a:t>
            </a:r>
            <a:r>
              <a:rPr lang="en-US" sz="1600" dirty="0">
                <a:ea typeface="Times New Roman" panose="02020603050405020304" pitchFamily="18" charset="0"/>
              </a:rPr>
              <a:t>10.06</a:t>
            </a:r>
            <a:r>
              <a:rPr lang="en-US" sz="1600" dirty="0">
                <a:effectLst/>
                <a:ea typeface="Times New Roman" panose="02020603050405020304" pitchFamily="18" charset="0"/>
              </a:rPr>
              <a:t>: Silicon Photomultipliers for the Detector </a:t>
            </a:r>
            <a:r>
              <a:rPr lang="en-US" sz="1600" dirty="0" err="1">
                <a:effectLst/>
                <a:ea typeface="Times New Roman" panose="02020603050405020304" pitchFamily="18" charset="0"/>
              </a:rPr>
              <a:t>Foward</a:t>
            </a:r>
            <a:r>
              <a:rPr lang="en-US" sz="1600" dirty="0">
                <a:effectLst/>
                <a:ea typeface="Times New Roman" panose="02020603050405020304" pitchFamily="18" charset="0"/>
              </a:rPr>
              <a:t> Hadronic Calorimeter</a:t>
            </a:r>
          </a:p>
          <a:p>
            <a:pPr lvl="2"/>
            <a:r>
              <a:rPr lang="en-US" sz="1400" dirty="0"/>
              <a:t>CD-3A scope is one phase (320K </a:t>
            </a:r>
            <a:r>
              <a:rPr lang="en-US" sz="1400" dirty="0" err="1"/>
              <a:t>SiPMs</a:t>
            </a:r>
            <a:r>
              <a:rPr lang="en-US" sz="1400" dirty="0"/>
              <a:t>) out of two for the forward Hadron Calorimeter</a:t>
            </a:r>
          </a:p>
          <a:p>
            <a:pPr lvl="1"/>
            <a:r>
              <a:rPr lang="en-US" sz="1600" dirty="0"/>
              <a:t>WBS 6.10.06: </a:t>
            </a:r>
            <a:r>
              <a:rPr lang="en-US" sz="1600" dirty="0">
                <a:effectLst/>
                <a:ea typeface="Times New Roman" panose="02020603050405020304" pitchFamily="18" charset="0"/>
              </a:rPr>
              <a:t>Steel and Tungsten Plates for the Detector Forward Hadronic Calorimeter</a:t>
            </a:r>
            <a:endParaRPr lang="en-US" sz="1600" dirty="0">
              <a:ea typeface="Times New Roman" panose="02020603050405020304" pitchFamily="18" charset="0"/>
            </a:endParaRPr>
          </a:p>
          <a:p>
            <a:pPr lvl="2"/>
            <a:r>
              <a:rPr lang="en-US" sz="1400" dirty="0"/>
              <a:t>CD-3A scope is first of two phases (~50%)</a:t>
            </a:r>
          </a:p>
          <a:p>
            <a:pPr lvl="1"/>
            <a:r>
              <a:rPr lang="en-US" sz="1600" dirty="0"/>
              <a:t>WBS 6.10.07: </a:t>
            </a:r>
            <a:r>
              <a:rPr lang="en-US" sz="1600" dirty="0">
                <a:effectLst/>
                <a:ea typeface="Times New Roman" panose="02020603050405020304" pitchFamily="18" charset="0"/>
              </a:rPr>
              <a:t>Detector Solenoid Magnet Design and Fabrication and Conductor </a:t>
            </a:r>
          </a:p>
          <a:p>
            <a:pPr lvl="2"/>
            <a:r>
              <a:rPr lang="en-US" sz="1400" dirty="0"/>
              <a:t>CD-3A scope is for the conductor and the full magnet construction.</a:t>
            </a:r>
          </a:p>
          <a:p>
            <a:endParaRPr lang="en-US" sz="800" dirty="0"/>
          </a:p>
          <a:p>
            <a:r>
              <a:rPr lang="en-US" sz="1600" dirty="0"/>
              <a:t>Designs driving CD-3A Detector Systems scope are stable – final design reviews are completed for all LLP scope. Review committees concurred there is minimal risk of change that could impact CD-3A LLPs following contract award.</a:t>
            </a:r>
          </a:p>
          <a:p>
            <a:pPr marL="0" indent="0">
              <a:buNone/>
            </a:pPr>
            <a:endParaRPr lang="en-US" sz="800" dirty="0"/>
          </a:p>
          <a:p>
            <a:r>
              <a:rPr lang="en-US" sz="1600" dirty="0"/>
              <a:t>CD-3A Detector System scope justifications are based on:</a:t>
            </a:r>
          </a:p>
          <a:p>
            <a:pPr lvl="1"/>
            <a:r>
              <a:rPr lang="en-US" sz="1400" dirty="0"/>
              <a:t>Reduction of cost and technical risk</a:t>
            </a:r>
          </a:p>
          <a:p>
            <a:pPr lvl="1"/>
            <a:r>
              <a:rPr lang="en-US" sz="1400" dirty="0"/>
              <a:t>Limited world-wide vendors</a:t>
            </a:r>
          </a:p>
          <a:p>
            <a:pPr lvl="1"/>
            <a:r>
              <a:rPr lang="en-US" sz="1400" dirty="0"/>
              <a:t>Production times and capability and/or labor-intensive manufacturing tasks</a:t>
            </a:r>
          </a:p>
          <a:p>
            <a:pPr lvl="1"/>
            <a:r>
              <a:rPr lang="en-US" sz="1400" dirty="0"/>
              <a:t>Evade competition by other projects around the world </a:t>
            </a:r>
          </a:p>
          <a:p>
            <a:pPr lvl="1"/>
            <a:endParaRPr lang="en-US" sz="1600" dirty="0">
              <a:solidFill>
                <a:srgbClr val="FF0000"/>
              </a:solidFill>
            </a:endParaRPr>
          </a:p>
        </p:txBody>
      </p:sp>
      <p:pic>
        <p:nvPicPr>
          <p:cNvPr id="5" name="Picture 4" descr="Diagram of a structure with text&#10;&#10;Description automatically generated with medium confidence">
            <a:extLst>
              <a:ext uri="{FF2B5EF4-FFF2-40B4-BE49-F238E27FC236}">
                <a16:creationId xmlns:a16="http://schemas.microsoft.com/office/drawing/2014/main" id="{5EEFB5BB-2C02-2C4B-81CA-AFB2EDB43BE4}"/>
              </a:ext>
            </a:extLst>
          </p:cNvPr>
          <p:cNvPicPr>
            <a:picLocks noChangeAspect="1"/>
          </p:cNvPicPr>
          <p:nvPr/>
        </p:nvPicPr>
        <p:blipFill>
          <a:blip r:embed="rId2"/>
          <a:stretch>
            <a:fillRect/>
          </a:stretch>
        </p:blipFill>
        <p:spPr>
          <a:xfrm>
            <a:off x="9053151" y="658368"/>
            <a:ext cx="2208763" cy="1883664"/>
          </a:xfrm>
          <a:prstGeom prst="rect">
            <a:avLst/>
          </a:prstGeom>
        </p:spPr>
      </p:pic>
      <p:grpSp>
        <p:nvGrpSpPr>
          <p:cNvPr id="9" name="Group 8">
            <a:extLst>
              <a:ext uri="{FF2B5EF4-FFF2-40B4-BE49-F238E27FC236}">
                <a16:creationId xmlns:a16="http://schemas.microsoft.com/office/drawing/2014/main" id="{67C79C01-C219-B945-841A-1A5BA6B64B09}"/>
              </a:ext>
            </a:extLst>
          </p:cNvPr>
          <p:cNvGrpSpPr/>
          <p:nvPr/>
        </p:nvGrpSpPr>
        <p:grpSpPr>
          <a:xfrm>
            <a:off x="9398849" y="4405793"/>
            <a:ext cx="2793151" cy="2452207"/>
            <a:chOff x="611389" y="1870399"/>
            <a:chExt cx="5021328" cy="4287801"/>
          </a:xfrm>
        </p:grpSpPr>
        <p:pic>
          <p:nvPicPr>
            <p:cNvPr id="10" name="Picture 9">
              <a:extLst>
                <a:ext uri="{FF2B5EF4-FFF2-40B4-BE49-F238E27FC236}">
                  <a16:creationId xmlns:a16="http://schemas.microsoft.com/office/drawing/2014/main" id="{32B45277-C69D-0B42-8391-EF3EFA6A721E}"/>
                </a:ext>
              </a:extLst>
            </p:cNvPr>
            <p:cNvPicPr>
              <a:picLocks noChangeAspect="1"/>
            </p:cNvPicPr>
            <p:nvPr/>
          </p:nvPicPr>
          <p:blipFill>
            <a:blip r:embed="rId3"/>
            <a:stretch>
              <a:fillRect/>
            </a:stretch>
          </p:blipFill>
          <p:spPr>
            <a:xfrm>
              <a:off x="611389" y="1870399"/>
              <a:ext cx="5021328" cy="4287801"/>
            </a:xfrm>
            <a:prstGeom prst="rect">
              <a:avLst/>
            </a:prstGeom>
          </p:spPr>
        </p:pic>
        <p:sp>
          <p:nvSpPr>
            <p:cNvPr id="11" name="Oval 10">
              <a:extLst>
                <a:ext uri="{FF2B5EF4-FFF2-40B4-BE49-F238E27FC236}">
                  <a16:creationId xmlns:a16="http://schemas.microsoft.com/office/drawing/2014/main" id="{3677B4F1-3489-7947-8A30-974FAC67D8F4}"/>
                </a:ext>
              </a:extLst>
            </p:cNvPr>
            <p:cNvSpPr/>
            <p:nvPr/>
          </p:nvSpPr>
          <p:spPr>
            <a:xfrm>
              <a:off x="3737502" y="2743199"/>
              <a:ext cx="405740" cy="266330"/>
            </a:xfrm>
            <a:prstGeom prst="ellipse">
              <a:avLst/>
            </a:prstGeom>
            <a:noFill/>
            <a:ln w="38100">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A2112F5-B5FE-F248-A017-6AEA2C729EED}"/>
                </a:ext>
              </a:extLst>
            </p:cNvPr>
            <p:cNvSpPr/>
            <p:nvPr/>
          </p:nvSpPr>
          <p:spPr>
            <a:xfrm>
              <a:off x="3895981" y="4771957"/>
              <a:ext cx="1133514" cy="24857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4DF4E2-B36F-0D4D-B1B4-8A8A48D68386}"/>
                </a:ext>
              </a:extLst>
            </p:cNvPr>
            <p:cNvSpPr/>
            <p:nvPr/>
          </p:nvSpPr>
          <p:spPr>
            <a:xfrm>
              <a:off x="734210" y="4958809"/>
              <a:ext cx="1133514" cy="24857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lose-up of a device&#10;&#10;Description automatically generated with low confidence">
            <a:extLst>
              <a:ext uri="{FF2B5EF4-FFF2-40B4-BE49-F238E27FC236}">
                <a16:creationId xmlns:a16="http://schemas.microsoft.com/office/drawing/2014/main" id="{C22B060C-55D5-DB42-9087-0EC1E3F93650}"/>
              </a:ext>
            </a:extLst>
          </p:cNvPr>
          <p:cNvPicPr>
            <a:picLocks noChangeAspect="1"/>
          </p:cNvPicPr>
          <p:nvPr/>
        </p:nvPicPr>
        <p:blipFill>
          <a:blip r:embed="rId4"/>
          <a:stretch>
            <a:fillRect/>
          </a:stretch>
        </p:blipFill>
        <p:spPr>
          <a:xfrm>
            <a:off x="9328314" y="2679193"/>
            <a:ext cx="2761794" cy="1691640"/>
          </a:xfrm>
          <a:prstGeom prst="rect">
            <a:avLst/>
          </a:prstGeom>
        </p:spPr>
      </p:pic>
      <p:pic>
        <p:nvPicPr>
          <p:cNvPr id="18" name="Picture 17" descr="A picture containing schematic&#10;&#10;Description automatically generated">
            <a:extLst>
              <a:ext uri="{FF2B5EF4-FFF2-40B4-BE49-F238E27FC236}">
                <a16:creationId xmlns:a16="http://schemas.microsoft.com/office/drawing/2014/main" id="{C87C7BE5-3264-874C-81B2-392122AC0928}"/>
              </a:ext>
            </a:extLst>
          </p:cNvPr>
          <p:cNvPicPr>
            <a:picLocks noChangeAspect="1"/>
          </p:cNvPicPr>
          <p:nvPr/>
        </p:nvPicPr>
        <p:blipFill>
          <a:blip r:embed="rId5"/>
          <a:stretch>
            <a:fillRect/>
          </a:stretch>
        </p:blipFill>
        <p:spPr>
          <a:xfrm>
            <a:off x="7040880" y="4343399"/>
            <a:ext cx="2281011" cy="1851536"/>
          </a:xfrm>
          <a:prstGeom prst="rect">
            <a:avLst/>
          </a:prstGeom>
        </p:spPr>
      </p:pic>
      <p:grpSp>
        <p:nvGrpSpPr>
          <p:cNvPr id="19" name="Group 18">
            <a:extLst>
              <a:ext uri="{FF2B5EF4-FFF2-40B4-BE49-F238E27FC236}">
                <a16:creationId xmlns:a16="http://schemas.microsoft.com/office/drawing/2014/main" id="{E9926738-ACE9-254F-9839-5021EE79C78D}"/>
              </a:ext>
            </a:extLst>
          </p:cNvPr>
          <p:cNvGrpSpPr>
            <a:grpSpLocks noChangeAspect="1"/>
          </p:cNvGrpSpPr>
          <p:nvPr/>
        </p:nvGrpSpPr>
        <p:grpSpPr>
          <a:xfrm>
            <a:off x="9253122" y="4258001"/>
            <a:ext cx="1228761" cy="1914199"/>
            <a:chOff x="4150761" y="3092521"/>
            <a:chExt cx="2045272" cy="3186184"/>
          </a:xfrm>
        </p:grpSpPr>
        <p:pic>
          <p:nvPicPr>
            <p:cNvPr id="20" name="Picture 19">
              <a:extLst>
                <a:ext uri="{FF2B5EF4-FFF2-40B4-BE49-F238E27FC236}">
                  <a16:creationId xmlns:a16="http://schemas.microsoft.com/office/drawing/2014/main" id="{81EDAFF5-88AF-2848-BAE7-A9812CFB5FB4}"/>
                </a:ext>
              </a:extLst>
            </p:cNvPr>
            <p:cNvPicPr>
              <a:picLocks noChangeAspect="1"/>
            </p:cNvPicPr>
            <p:nvPr/>
          </p:nvPicPr>
          <p:blipFill rotWithShape="1">
            <a:blip r:embed="rId6"/>
            <a:srcRect l="38234" t="3071" r="26790"/>
            <a:stretch/>
          </p:blipFill>
          <p:spPr>
            <a:xfrm>
              <a:off x="4150761" y="3092521"/>
              <a:ext cx="2045272" cy="3186184"/>
            </a:xfrm>
            <a:prstGeom prst="rect">
              <a:avLst/>
            </a:prstGeom>
          </p:spPr>
        </p:pic>
        <p:sp>
          <p:nvSpPr>
            <p:cNvPr id="21" name="Rectangle 20">
              <a:extLst>
                <a:ext uri="{FF2B5EF4-FFF2-40B4-BE49-F238E27FC236}">
                  <a16:creationId xmlns:a16="http://schemas.microsoft.com/office/drawing/2014/main" id="{DCD7FEDE-73DE-D94B-B612-14E7F94C599D}"/>
                </a:ext>
              </a:extLst>
            </p:cNvPr>
            <p:cNvSpPr/>
            <p:nvPr/>
          </p:nvSpPr>
          <p:spPr>
            <a:xfrm>
              <a:off x="4161034" y="3309563"/>
              <a:ext cx="287676" cy="238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209CF76-DDCC-7F4E-B261-C287FA8CAF2D}"/>
              </a:ext>
            </a:extLst>
          </p:cNvPr>
          <p:cNvSpPr txBox="1"/>
          <p:nvPr/>
        </p:nvSpPr>
        <p:spPr>
          <a:xfrm>
            <a:off x="8202168" y="4733544"/>
            <a:ext cx="658368" cy="304800"/>
          </a:xfrm>
          <a:prstGeom prst="rect">
            <a:avLst/>
          </a:prstGeom>
        </p:spPr>
        <p:txBody>
          <a:bodyPr wrap="none" rtlCol="0">
            <a:noAutofit/>
          </a:bodyPr>
          <a:lstStyle/>
          <a:p>
            <a:pPr marL="0" indent="0" algn="l">
              <a:buClr>
                <a:srgbClr val="0096FF"/>
              </a:buClr>
              <a:buFont typeface="Arial" panose="020B0604020202020204" pitchFamily="34" charset="0"/>
              <a:buNone/>
            </a:pPr>
            <a:r>
              <a:rPr lang="en-US" sz="1200" dirty="0" err="1">
                <a:solidFill>
                  <a:schemeClr val="bg1"/>
                </a:solidFill>
              </a:rPr>
              <a:t>SciFi</a:t>
            </a:r>
            <a:endParaRPr lang="en-US" sz="1200" dirty="0">
              <a:solidFill>
                <a:schemeClr val="bg1"/>
              </a:solidFill>
            </a:endParaRPr>
          </a:p>
        </p:txBody>
      </p:sp>
      <p:cxnSp>
        <p:nvCxnSpPr>
          <p:cNvPr id="24" name="Straight Arrow Connector 23">
            <a:extLst>
              <a:ext uri="{FF2B5EF4-FFF2-40B4-BE49-F238E27FC236}">
                <a16:creationId xmlns:a16="http://schemas.microsoft.com/office/drawing/2014/main" id="{A26DFE41-F44F-FE45-A3FE-2169BD96D0E5}"/>
              </a:ext>
            </a:extLst>
          </p:cNvPr>
          <p:cNvCxnSpPr>
            <a:cxnSpLocks/>
          </p:cNvCxnSpPr>
          <p:nvPr/>
        </p:nvCxnSpPr>
        <p:spPr>
          <a:xfrm flipV="1">
            <a:off x="8650224" y="4636008"/>
            <a:ext cx="91440" cy="2377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1843A1D-9D3F-4648-B3F7-261C2DE94563}"/>
              </a:ext>
            </a:extLst>
          </p:cNvPr>
          <p:cNvSpPr>
            <a:spLocks noGrp="1"/>
          </p:cNvSpPr>
          <p:nvPr>
            <p:ph type="sldNum" sz="quarter" idx="4"/>
          </p:nvPr>
        </p:nvSpPr>
        <p:spPr/>
        <p:txBody>
          <a:bodyPr/>
          <a:lstStyle/>
          <a:p>
            <a:fld id="{933A556B-7C63-244D-9B7C-B0EA8042B330}" type="slidenum">
              <a:rPr lang="en-US" smtClean="0"/>
              <a:pPr/>
              <a:t>7</a:t>
            </a:fld>
            <a:endParaRPr lang="en-US" dirty="0"/>
          </a:p>
        </p:txBody>
      </p:sp>
      <p:sp>
        <p:nvSpPr>
          <p:cNvPr id="23" name="TextBox 22">
            <a:extLst>
              <a:ext uri="{FF2B5EF4-FFF2-40B4-BE49-F238E27FC236}">
                <a16:creationId xmlns:a16="http://schemas.microsoft.com/office/drawing/2014/main" id="{519A0999-297C-EF42-AFAC-3AF4C80624D7}"/>
              </a:ext>
            </a:extLst>
          </p:cNvPr>
          <p:cNvSpPr txBox="1"/>
          <p:nvPr/>
        </p:nvSpPr>
        <p:spPr>
          <a:xfrm rot="21188715">
            <a:off x="558564" y="2300190"/>
            <a:ext cx="11035137" cy="2109752"/>
          </a:xfrm>
          <a:prstGeom prst="rect">
            <a:avLst/>
          </a:prstGeom>
          <a:solidFill>
            <a:schemeClr val="bg1">
              <a:lumMod val="75000"/>
            </a:schemeClr>
          </a:solidFill>
          <a:ln>
            <a:solidFill>
              <a:schemeClr val="bg1">
                <a:lumMod val="50000"/>
              </a:schemeClr>
            </a:solidFill>
          </a:ln>
          <a:effectLst>
            <a:outerShdw blurRad="101600" dist="127000" dir="2700000" algn="tl" rotWithShape="0">
              <a:prstClr val="black">
                <a:alpha val="40000"/>
              </a:prstClr>
            </a:outerShdw>
          </a:effectLst>
        </p:spPr>
        <p:txBody>
          <a:bodyPr wrap="none" rtlCol="0">
            <a:noAutofit/>
          </a:bodyPr>
          <a:lstStyle/>
          <a:p>
            <a:pPr marL="0" indent="0" algn="l">
              <a:buClr>
                <a:srgbClr val="0096FF"/>
              </a:buClr>
              <a:buFont typeface="Arial" panose="020B0604020202020204" pitchFamily="34" charset="0"/>
              <a:buNone/>
            </a:pPr>
            <a:r>
              <a:rPr lang="en-US" sz="2800" dirty="0">
                <a:solidFill>
                  <a:srgbClr val="FF0000"/>
                </a:solidFill>
              </a:rPr>
              <a:t>Critical:</a:t>
            </a:r>
          </a:p>
          <a:p>
            <a:pPr marL="0" indent="0" algn="l">
              <a:buClr>
                <a:srgbClr val="0096FF"/>
              </a:buClr>
              <a:buFont typeface="Arial" panose="020B0604020202020204" pitchFamily="34" charset="0"/>
              <a:buNone/>
            </a:pPr>
            <a:r>
              <a:rPr lang="en-US" sz="2400" dirty="0"/>
              <a:t>To close all LLP FDR recommendations </a:t>
            </a:r>
          </a:p>
          <a:p>
            <a:pPr marL="0" indent="0" algn="l">
              <a:buClr>
                <a:srgbClr val="0096FF"/>
              </a:buClr>
              <a:buFont typeface="Arial" panose="020B0604020202020204" pitchFamily="34" charset="0"/>
              <a:buNone/>
            </a:pPr>
            <a:r>
              <a:rPr lang="en-US" sz="2400" dirty="0">
                <a:solidFill>
                  <a:srgbClr val="FF0000"/>
                </a:solidFill>
                <a:sym typeface="Wingdings" pitchFamily="2" charset="2"/>
              </a:rPr>
              <a:t></a:t>
            </a:r>
            <a:r>
              <a:rPr lang="en-US" sz="2400" dirty="0">
                <a:sym typeface="Wingdings" pitchFamily="2" charset="2"/>
              </a:rPr>
              <a:t> t</a:t>
            </a:r>
            <a:r>
              <a:rPr lang="en-US" sz="2400" dirty="0"/>
              <a:t>ake missing decisions by end of January </a:t>
            </a:r>
          </a:p>
          <a:p>
            <a:pPr marL="0" indent="0" algn="l">
              <a:buClr>
                <a:srgbClr val="0096FF"/>
              </a:buClr>
              <a:buFont typeface="Arial" panose="020B0604020202020204" pitchFamily="34" charset="0"/>
              <a:buNone/>
            </a:pPr>
            <a:r>
              <a:rPr lang="en-US" sz="2400" dirty="0"/>
              <a:t>It is critical to keep the trust of DOE to keep the timeline of the LLP procurements</a:t>
            </a:r>
          </a:p>
          <a:p>
            <a:pPr marL="0" indent="0" algn="l">
              <a:buClr>
                <a:srgbClr val="0096FF"/>
              </a:buClr>
              <a:buFont typeface="Arial" panose="020B0604020202020204" pitchFamily="34" charset="0"/>
              <a:buNone/>
            </a:pPr>
            <a:r>
              <a:rPr lang="en-US" sz="2400" dirty="0">
                <a:solidFill>
                  <a:srgbClr val="FF0000"/>
                </a:solidFill>
                <a:sym typeface="Wingdings" pitchFamily="2" charset="2"/>
              </a:rPr>
              <a:t></a:t>
            </a:r>
            <a:r>
              <a:rPr lang="en-US" sz="2400" dirty="0">
                <a:sym typeface="Wingdings" pitchFamily="2" charset="2"/>
              </a:rPr>
              <a:t> </a:t>
            </a:r>
            <a:r>
              <a:rPr lang="en-US" sz="2400" dirty="0"/>
              <a:t>need you to work with us</a:t>
            </a:r>
          </a:p>
        </p:txBody>
      </p:sp>
    </p:spTree>
    <p:extLst>
      <p:ext uri="{BB962C8B-B14F-4D97-AF65-F5344CB8AC3E}">
        <p14:creationId xmlns:p14="http://schemas.microsoft.com/office/powerpoint/2010/main" val="40722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89279" y="0"/>
            <a:ext cx="11371917" cy="589280"/>
          </a:xfrm>
        </p:spPr>
        <p:txBody>
          <a:bodyPr/>
          <a:lstStyle/>
          <a:p>
            <a:r>
              <a:rPr lang="en-US" dirty="0"/>
              <a:t>Goals for 2024 (towards CD-2!)</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77342"/>
            <a:ext cx="11499234" cy="5494857"/>
          </a:xfrm>
        </p:spPr>
        <p:txBody>
          <a:bodyPr>
            <a:noAutofit/>
          </a:bodyPr>
          <a:lstStyle/>
          <a:p>
            <a:r>
              <a:rPr lang="en-US" sz="1400" dirty="0"/>
              <a:t>DAC meetings in ~April (topics: detector status, international engagement, R&amp;D status) and ~August (topic: Detector R&amp;D advise)</a:t>
            </a:r>
          </a:p>
          <a:p>
            <a:pPr lvl="1"/>
            <a:r>
              <a:rPr lang="en-US" sz="1200" dirty="0"/>
              <a:t>Completion of Non-Si R&amp;D</a:t>
            </a:r>
          </a:p>
          <a:p>
            <a:pPr lvl="1"/>
            <a:r>
              <a:rPr lang="en-US" sz="1200" dirty="0"/>
              <a:t>Advise on follow-up of MAPS/ITS3, ASICs, and AC-LGAD</a:t>
            </a:r>
          </a:p>
          <a:p>
            <a:r>
              <a:rPr lang="en-US" sz="1400" dirty="0"/>
              <a:t>Quantify (time, cost, performance) and document, before CD2, mitigation plans for the possibility that some R&amp;D components will not meet expectations</a:t>
            </a:r>
          </a:p>
          <a:p>
            <a:pPr lvl="1"/>
            <a:r>
              <a:rPr lang="en-US" sz="1200" dirty="0"/>
              <a:t>Tracking layout with branching points defined and documented</a:t>
            </a:r>
          </a:p>
          <a:p>
            <a:pPr lvl="1"/>
            <a:r>
              <a:rPr lang="en-US" sz="1200" dirty="0"/>
              <a:t>HRPPD backup option documented, etc.</a:t>
            </a:r>
          </a:p>
          <a:p>
            <a:r>
              <a:rPr lang="en-US" sz="1400" dirty="0"/>
              <a:t>Ensure good project progress</a:t>
            </a:r>
          </a:p>
          <a:p>
            <a:pPr lvl="1"/>
            <a:r>
              <a:rPr lang="en-US" sz="1200" dirty="0"/>
              <a:t>Implement procurements for CD-3A scope and manage progress</a:t>
            </a:r>
          </a:p>
          <a:p>
            <a:pPr lvl="1"/>
            <a:r>
              <a:rPr lang="en-US" sz="1200" dirty="0"/>
              <a:t>Continue work on design maturity for all (non-CD-3A) systems.</a:t>
            </a:r>
          </a:p>
          <a:p>
            <a:pPr lvl="1"/>
            <a:r>
              <a:rPr lang="en-US" sz="1200" dirty="0"/>
              <a:t>Define CD-3B needs: next phases of CD-3A, magnet power supply, perhaps </a:t>
            </a:r>
            <a:r>
              <a:rPr lang="en-US" sz="1200" dirty="0" err="1"/>
              <a:t>VTRx</a:t>
            </a:r>
            <a:r>
              <a:rPr lang="en-US" sz="1200" dirty="0"/>
              <a:t>+ optical transceivers, perhaps magnet steel</a:t>
            </a:r>
          </a:p>
          <a:p>
            <a:pPr lvl="1"/>
            <a:r>
              <a:rPr lang="en-US" sz="1200" dirty="0"/>
              <a:t>PDRs of Tracking, Far-Forward/Far-Backward, Electronics/DAQ, Particle Identification</a:t>
            </a:r>
          </a:p>
          <a:p>
            <a:pPr lvl="1"/>
            <a:r>
              <a:rPr lang="en-US" sz="1200" dirty="0"/>
              <a:t>FDRs of Magnet Power Supply, Calorimetry</a:t>
            </a:r>
          </a:p>
          <a:p>
            <a:r>
              <a:rPr lang="en-US" sz="1400" dirty="0"/>
              <a:t>Continue work on integration aspects, e.g., service needs of various detectors, cable routing, electronic rack layouts, survey &amp; alignment planning, monitoring systems, controls needs.</a:t>
            </a:r>
          </a:p>
          <a:p>
            <a:pPr lvl="1"/>
            <a:r>
              <a:rPr lang="en-US" sz="1200" dirty="0"/>
              <a:t>System engineering for electrical and services (per DOE/OPA recommendation)</a:t>
            </a:r>
          </a:p>
          <a:p>
            <a:pPr lvl="1"/>
            <a:r>
              <a:rPr lang="en-US" sz="1200" dirty="0"/>
              <a:t>Document controls needs</a:t>
            </a:r>
          </a:p>
          <a:p>
            <a:pPr lvl="1"/>
            <a:r>
              <a:rPr lang="en-US" sz="1200" dirty="0"/>
              <a:t>Collect interfaces beyond CD-3A scope, and document towards ICDs</a:t>
            </a:r>
          </a:p>
          <a:p>
            <a:r>
              <a:rPr lang="en-US" sz="1400" dirty="0"/>
              <a:t>Simulations with Full Materials, Background and Reconstruction</a:t>
            </a:r>
          </a:p>
          <a:p>
            <a:r>
              <a:rPr lang="en-US" sz="1400" dirty="0"/>
              <a:t>Draft Technical Design Report in collaboration with </a:t>
            </a:r>
            <a:r>
              <a:rPr lang="en-US" sz="1400" dirty="0" err="1"/>
              <a:t>ePIC</a:t>
            </a:r>
            <a:endParaRPr lang="en-US" sz="1400" dirty="0"/>
          </a:p>
          <a:p>
            <a:r>
              <a:rPr lang="en-US" sz="1400" dirty="0"/>
              <a:t>Formalize in-kind agreements in form of high-level agreements and project planning documents, as appropriate: Italy/INFN (Detector, Magnet), France/IN2P3, France/IRFU, UK/STFC, perhaps NSF, other</a:t>
            </a:r>
          </a:p>
        </p:txBody>
      </p:sp>
    </p:spTree>
    <p:extLst>
      <p:ext uri="{BB962C8B-B14F-4D97-AF65-F5344CB8AC3E}">
        <p14:creationId xmlns:p14="http://schemas.microsoft.com/office/powerpoint/2010/main" val="1567467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Design Review 2024 Plans - </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1800" dirty="0"/>
              <a:t>Design Reviews</a:t>
            </a:r>
          </a:p>
          <a:p>
            <a:pPr lvl="1"/>
            <a:r>
              <a:rPr lang="en-US" sz="1400" dirty="0"/>
              <a:t>PDR2: IR Integration and Auxiliary Detectors – February 12, 2024 – main emphasis on baseline choices and progress</a:t>
            </a:r>
          </a:p>
          <a:p>
            <a:pPr lvl="1"/>
            <a:r>
              <a:rPr lang="en-US" sz="1400" dirty="0"/>
              <a:t>PDR1: Tracking Detectors – 2</a:t>
            </a:r>
            <a:r>
              <a:rPr lang="en-US" sz="1400" baseline="30000" dirty="0"/>
              <a:t>nd</a:t>
            </a:r>
            <a:r>
              <a:rPr lang="en-US" sz="1400" dirty="0"/>
              <a:t> half of March 2024 – main emphasis on baseline tracking layout, if we are on track and plans</a:t>
            </a:r>
          </a:p>
          <a:p>
            <a:pPr lvl="1"/>
            <a:r>
              <a:rPr lang="en-US" sz="1400" dirty="0"/>
              <a:t>PDR2: Electronics/DAQ – May 2024? – continuation of PDR1 to ensure we are on track and show progress</a:t>
            </a:r>
          </a:p>
          <a:p>
            <a:pPr lvl="1"/>
            <a:r>
              <a:rPr lang="en-US" sz="1400" dirty="0"/>
              <a:t>PDR: Integration, Infrastructure and Installation – Summer/Autumn 2024? – includes detector support structures</a:t>
            </a:r>
          </a:p>
          <a:p>
            <a:pPr lvl="1"/>
            <a:r>
              <a:rPr lang="en-US" sz="1400" dirty="0"/>
              <a:t>PDR2: Particle Identification Detectors – Summer 2024?</a:t>
            </a:r>
          </a:p>
          <a:p>
            <a:pPr lvl="1"/>
            <a:r>
              <a:rPr lang="en-US" sz="1400" dirty="0"/>
              <a:t>PDR2: Barrel EM Cal – Summer/Fall 2024 – emphasis on mechanical design &amp; </a:t>
            </a:r>
            <a:r>
              <a:rPr lang="en-US" sz="1400" dirty="0" err="1"/>
              <a:t>AstroPix</a:t>
            </a:r>
            <a:r>
              <a:rPr lang="en-US" sz="1400" dirty="0"/>
              <a:t> readiness</a:t>
            </a:r>
          </a:p>
          <a:p>
            <a:pPr lvl="1"/>
            <a:r>
              <a:rPr lang="en-US" sz="1400" dirty="0"/>
              <a:t>FDR: Backward &amp; Forward EM Calorimetry, Barrel &amp; Forward HCAL – Fall 2024</a:t>
            </a:r>
          </a:p>
          <a:p>
            <a:pPr lvl="1"/>
            <a:r>
              <a:rPr lang="en-US" sz="1400" dirty="0"/>
              <a:t>PDR2: Polarimetry – timescale TBD (but before CD-2)</a:t>
            </a:r>
          </a:p>
          <a:p>
            <a:pPr lvl="1"/>
            <a:r>
              <a:rPr lang="en-US" sz="1400" dirty="0"/>
              <a:t>FDR for any potential CD-3B scope: Magnet Power Supply, perhaps </a:t>
            </a:r>
            <a:r>
              <a:rPr lang="en-US" sz="1400" dirty="0" err="1"/>
              <a:t>VTRx</a:t>
            </a:r>
            <a:r>
              <a:rPr lang="en-US" sz="1400" dirty="0"/>
              <a:t>+/</a:t>
            </a:r>
            <a:r>
              <a:rPr lang="en-US" sz="1400" dirty="0" err="1"/>
              <a:t>lpGBT</a:t>
            </a:r>
            <a:r>
              <a:rPr lang="en-US" sz="1400" dirty="0"/>
              <a:t>, perhaps magnet steel – see NOTE</a:t>
            </a:r>
          </a:p>
          <a:p>
            <a:pPr lvl="1"/>
            <a:r>
              <a:rPr lang="en-US" sz="1400" dirty="0"/>
              <a:t>FDR Magnet Power Supply – Spring 2024; Magnet Steel perhaps Summer 2024; </a:t>
            </a:r>
            <a:r>
              <a:rPr lang="en-US" sz="1400" dirty="0" err="1"/>
              <a:t>VTRx</a:t>
            </a:r>
            <a:r>
              <a:rPr lang="en-US" sz="1400" dirty="0"/>
              <a:t>+/</a:t>
            </a:r>
            <a:r>
              <a:rPr lang="en-US" sz="1400" dirty="0" err="1"/>
              <a:t>lpGBT</a:t>
            </a:r>
            <a:r>
              <a:rPr lang="en-US" sz="1400" dirty="0"/>
              <a:t> add ½ day to electronics/DAQ PDR2 </a:t>
            </a:r>
          </a:p>
          <a:p>
            <a:r>
              <a:rPr lang="en-US" sz="1800" dirty="0"/>
              <a:t>Detector R&amp;D Day - late March? – check R&amp;D progress and outlook to FY25</a:t>
            </a:r>
          </a:p>
          <a:p>
            <a:pPr lvl="1"/>
            <a:r>
              <a:rPr lang="en-US" sz="1400" dirty="0"/>
              <a:t>Recall that completion of Non-Si R&amp;D is expected well before baselining (i.e., in 2024)</a:t>
            </a:r>
          </a:p>
          <a:p>
            <a:pPr lvl="1"/>
            <a:r>
              <a:rPr lang="en-US" sz="1400" dirty="0"/>
              <a:t>MAPS/ITS3, ASICs, and AC-LGAD are expected to continue although we may do later engineering runs as PED effort</a:t>
            </a:r>
          </a:p>
          <a:p>
            <a:r>
              <a:rPr lang="en-US" sz="1800" dirty="0"/>
              <a:t>Next </a:t>
            </a:r>
            <a:r>
              <a:rPr lang="en-US" sz="1800" dirty="0" err="1"/>
              <a:t>ePIC</a:t>
            </a:r>
            <a:r>
              <a:rPr lang="en-US" sz="1800" dirty="0"/>
              <a:t> Computing &amp; Software review by host labs  –  Late Summer 2024?</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ED518925-FB55-2CE9-2678-52DB8E8D4289}"/>
              </a:ext>
            </a:extLst>
          </p:cNvPr>
          <p:cNvSpPr txBox="1"/>
          <p:nvPr/>
        </p:nvSpPr>
        <p:spPr>
          <a:xfrm>
            <a:off x="2745423" y="5525869"/>
            <a:ext cx="8875077" cy="646331"/>
          </a:xfrm>
          <a:prstGeom prst="rect">
            <a:avLst/>
          </a:prstGeom>
          <a:solidFill>
            <a:srgbClr val="FFFF00"/>
          </a:solidFill>
        </p:spPr>
        <p:txBody>
          <a:bodyPr wrap="square">
            <a:spAutoFit/>
          </a:bodyPr>
          <a:lstStyle/>
          <a:p>
            <a:r>
              <a:rPr lang="en-US" sz="1800" dirty="0"/>
              <a:t>NOTE: CD-3B for detector will include continuation phases for </a:t>
            </a:r>
            <a:r>
              <a:rPr lang="en-US" sz="1800" dirty="0" err="1"/>
              <a:t>SiPMs</a:t>
            </a:r>
            <a:r>
              <a:rPr lang="en-US" sz="1800" dirty="0"/>
              <a:t>, </a:t>
            </a:r>
            <a:r>
              <a:rPr lang="en-US" sz="1800" dirty="0" err="1"/>
              <a:t>SciFi</a:t>
            </a:r>
            <a:r>
              <a:rPr lang="en-US" sz="1800" dirty="0"/>
              <a:t>, PbWO4, Forward HCAL. </a:t>
            </a:r>
            <a:r>
              <a:rPr lang="en-US" dirty="0"/>
              <a:t>Further scope has to be known essentially now and needs FDRs.</a:t>
            </a:r>
            <a:endParaRPr lang="en-US" sz="1800" dirty="0"/>
          </a:p>
        </p:txBody>
      </p:sp>
    </p:spTree>
    <p:extLst>
      <p:ext uri="{BB962C8B-B14F-4D97-AF65-F5344CB8AC3E}">
        <p14:creationId xmlns:p14="http://schemas.microsoft.com/office/powerpoint/2010/main" val="3333204898"/>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marL="0" indent="0" algn="l">
          <a:buClr>
            <a:srgbClr val="0096FF"/>
          </a:buClr>
          <a:buFont typeface="Arial" panose="020B0604020202020204" pitchFamily="34" charset="0"/>
          <a:buNone/>
          <a:defRPr dirty="0" smtClean="0">
            <a:solidFill>
              <a:srgbClr val="0096FF"/>
            </a:solidFill>
          </a:defRPr>
        </a:defPPr>
      </a:lstStyle>
    </a:txDef>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5590</TotalTime>
  <Words>4457</Words>
  <Application>Microsoft Office PowerPoint</Application>
  <PresentationFormat>Widescreen</PresentationFormat>
  <Paragraphs>679</Paragraphs>
  <Slides>33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 Black</vt:lpstr>
      <vt:lpstr>Calibri</vt:lpstr>
      <vt:lpstr>Symbol</vt:lpstr>
      <vt:lpstr>Times New Roman</vt:lpstr>
      <vt:lpstr>Wingdings</vt:lpstr>
      <vt:lpstr>BNL</vt:lpstr>
      <vt:lpstr>EIC Project News</vt:lpstr>
      <vt:lpstr>Experimental Equipment Scope</vt:lpstr>
      <vt:lpstr>EIC Schedule</vt:lpstr>
      <vt:lpstr>High Level Installation Schedule</vt:lpstr>
      <vt:lpstr>Design Review Progress</vt:lpstr>
      <vt:lpstr>Design Review Progress</vt:lpstr>
      <vt:lpstr>CD-3A Scope Overview for Detector Systems</vt:lpstr>
      <vt:lpstr>Goals for 2024 (towards CD-2!)</vt:lpstr>
      <vt:lpstr>Design Review 2024 Plans - </vt:lpstr>
      <vt:lpstr>Detector Advisory Committee </vt:lpstr>
      <vt:lpstr>Integrating          collaboration in Project WBS </vt:lpstr>
      <vt:lpstr>Integrating          collaboration in Project WBS </vt:lpstr>
      <vt:lpstr>International Engagement: Resource Review Board (RRB) Meetings</vt:lpstr>
      <vt:lpstr>Central Detector Non-DOE Interest &amp; In-Kind </vt:lpstr>
      <vt:lpstr>Far-Forward/Far-Backward Detectors Non-DOE Interest &amp; In-kind</vt:lpstr>
      <vt:lpstr>Detector Non-DOE Interest &amp; In-Kind</vt:lpstr>
      <vt:lpstr>EIC In-Kind CD-2 Expectations</vt:lpstr>
      <vt:lpstr>Why iCRADA?</vt:lpstr>
      <vt:lpstr>Why are PPDs needed</vt:lpstr>
      <vt:lpstr>1st Wave of Milestones for Detector IKC  </vt:lpstr>
      <vt:lpstr>IKC Not Addressed in iCRADA / PPDs</vt:lpstr>
      <vt:lpstr>Beam Background and Detector Performance</vt:lpstr>
      <vt:lpstr>Rates per Channel – first Results</vt:lpstr>
      <vt:lpstr>Request for Information – Readout and Controls</vt:lpstr>
      <vt:lpstr>Request for Information – Readout and Controls</vt:lpstr>
      <vt:lpstr>Needed Tools for Experiment</vt:lpstr>
      <vt:lpstr>Needed Tools for Experiment</vt:lpstr>
      <vt:lpstr>PowerPoint Presentation</vt:lpstr>
      <vt:lpstr>Summary</vt:lpstr>
      <vt:lpstr>PowerPoint Presentation</vt:lpstr>
      <vt:lpstr>PowerPoint Presentation</vt:lpstr>
      <vt:lpstr>WBS 6.10 EIC Detector &amp; 6.10.01 Management</vt:lpstr>
      <vt:lpstr>1st Wave of Milestones for Accelerator IKC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Rolf Ent</cp:lastModifiedBy>
  <cp:revision>357</cp:revision>
  <dcterms:created xsi:type="dcterms:W3CDTF">2023-09-11T13:49:26Z</dcterms:created>
  <dcterms:modified xsi:type="dcterms:W3CDTF">2024-01-12T16:07:21Z</dcterms:modified>
  <cp:category/>
</cp:coreProperties>
</file>