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104" r:id="rId6"/>
    <p:sldId id="2096" r:id="rId7"/>
    <p:sldId id="2105" r:id="rId8"/>
    <p:sldId id="2315" r:id="rId9"/>
    <p:sldId id="2106" r:id="rId10"/>
    <p:sldId id="3920" r:id="rId11"/>
    <p:sldId id="3921" r:id="rId12"/>
    <p:sldId id="266" r:id="rId13"/>
    <p:sldId id="2107" r:id="rId14"/>
    <p:sldId id="2108" r:id="rId15"/>
    <p:sldId id="280" r:id="rId16"/>
    <p:sldId id="2317" r:id="rId17"/>
    <p:sldId id="484" r:id="rId18"/>
    <p:sldId id="461" r:id="rId19"/>
    <p:sldId id="472" r:id="rId20"/>
    <p:sldId id="39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24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1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7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76707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and IR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Christoph Montag, BNL</a:t>
            </a:r>
          </a:p>
          <a:p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5BC54-8A41-051A-18CE-3FA04BDB7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11E94D-C78A-1B70-70B6-1A4168F5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9FF46-E742-04A0-2C98-F6F488E715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Dipole field is limited to ~0.2 T at 18 GeV to limit synchrotron radiation power</a:t>
            </a:r>
          </a:p>
          <a:p>
            <a:r>
              <a:rPr lang="en-US" dirty="0"/>
              <a:t>At 400 MeV injection energy, this results in only ~50 G – just about 100 times the Earth magnetic field</a:t>
            </a:r>
          </a:p>
          <a:p>
            <a:r>
              <a:rPr lang="en-US" dirty="0"/>
              <a:t>It is unclear how μ of the steel actually behaves at these low fields – is the field quality preserved?</a:t>
            </a:r>
          </a:p>
          <a:p>
            <a:r>
              <a:rPr lang="en-US" dirty="0"/>
              <a:t>Potential remedy: use non-magnetic laminations sandwiched between steel laminations in magnet yokes (LEP dipoles used concrete!)</a:t>
            </a:r>
          </a:p>
          <a:p>
            <a:r>
              <a:rPr lang="en-US" dirty="0"/>
              <a:t>Longitudinal field variation between steel and non-magnetic material averages out to ~0.2 T at beam location while pole tip field with some 0.8 T in steel</a:t>
            </a:r>
          </a:p>
          <a:p>
            <a:r>
              <a:rPr lang="en-US" dirty="0"/>
              <a:t>Increased quadrupole apertures to raise pole tip field to ~0.8 T at 18 GeV</a:t>
            </a:r>
          </a:p>
          <a:p>
            <a:r>
              <a:rPr lang="en-US" dirty="0"/>
              <a:t>Stray fields in the tunnel are another concern; considering </a:t>
            </a:r>
            <a:r>
              <a:rPr lang="el-GR" dirty="0"/>
              <a:t>μ</a:t>
            </a:r>
            <a:r>
              <a:rPr lang="en-US" dirty="0"/>
              <a:t>-metal shielding in field-free drift section</a:t>
            </a:r>
          </a:p>
        </p:txBody>
      </p:sp>
    </p:spTree>
    <p:extLst>
      <p:ext uri="{BB962C8B-B14F-4D97-AF65-F5344CB8AC3E}">
        <p14:creationId xmlns:p14="http://schemas.microsoft.com/office/powerpoint/2010/main" val="1205430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C237C-5538-2A8D-EAA1-4F4001690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FA8695-D122-90B1-1B02-FAC49495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3F2BD-2301-4866-6CB2-87958CB1D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ESR spin rotator solenoids have high field, 8.5 T</a:t>
            </a:r>
          </a:p>
          <a:p>
            <a:r>
              <a:rPr lang="en-US" dirty="0"/>
              <a:t>High field means bulky return yoke – large cryostat diameter</a:t>
            </a:r>
          </a:p>
          <a:p>
            <a:r>
              <a:rPr lang="en-US" dirty="0"/>
              <a:t>Possible interference with RCS magnets underneath, as well as tunnel wall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Working on reducing solenoid field to ~7 T by lengthening the magnets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FA10C0-1E5D-C9D4-AFA2-75A10E57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187" y="2770347"/>
            <a:ext cx="11732317" cy="25771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1B8F1E-B0EE-9A62-2250-B82C04D8938F}"/>
              </a:ext>
            </a:extLst>
          </p:cNvPr>
          <p:cNvCxnSpPr>
            <a:cxnSpLocks/>
          </p:cNvCxnSpPr>
          <p:nvPr/>
        </p:nvCxnSpPr>
        <p:spPr>
          <a:xfrm>
            <a:off x="7876182" y="3680039"/>
            <a:ext cx="510493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B7A06D-73A5-47E9-A670-7A321930AED2}"/>
              </a:ext>
            </a:extLst>
          </p:cNvPr>
          <p:cNvCxnSpPr>
            <a:cxnSpLocks/>
          </p:cNvCxnSpPr>
          <p:nvPr/>
        </p:nvCxnSpPr>
        <p:spPr>
          <a:xfrm flipH="1">
            <a:off x="6669088" y="3680039"/>
            <a:ext cx="814406" cy="663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5F0D39-D453-6F87-3D60-8205B911A551}"/>
              </a:ext>
            </a:extLst>
          </p:cNvPr>
          <p:cNvSpPr txBox="1"/>
          <p:nvPr/>
        </p:nvSpPr>
        <p:spPr>
          <a:xfrm>
            <a:off x="7110245" y="32882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solenoids</a:t>
            </a:r>
          </a:p>
        </p:txBody>
      </p:sp>
    </p:spTree>
    <p:extLst>
      <p:ext uri="{BB962C8B-B14F-4D97-AF65-F5344CB8AC3E}">
        <p14:creationId xmlns:p14="http://schemas.microsoft.com/office/powerpoint/2010/main" val="422733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28610" y="61708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B2ER Relocation</a:t>
            </a:r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1283C8FF-25DE-44D6-B4B9-0FEEDDA0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608" y="912866"/>
            <a:ext cx="6545816" cy="470682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952DDE-3ABE-F435-10FF-A69BD3E930C6}"/>
              </a:ext>
            </a:extLst>
          </p:cNvPr>
          <p:cNvCxnSpPr>
            <a:cxnSpLocks/>
          </p:cNvCxnSpPr>
          <p:nvPr/>
        </p:nvCxnSpPr>
        <p:spPr>
          <a:xfrm flipV="1">
            <a:off x="8094964" y="3368527"/>
            <a:ext cx="311539" cy="141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1C690B-0E53-DE0D-FA7D-EE644BAE873A}"/>
              </a:ext>
            </a:extLst>
          </p:cNvPr>
          <p:cNvSpPr txBox="1"/>
          <p:nvPr/>
        </p:nvSpPr>
        <p:spPr>
          <a:xfrm>
            <a:off x="7701266" y="477508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B2ER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CF83BFA-999F-F21A-1041-DE1B3F67D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10" y="1148160"/>
            <a:ext cx="4654860" cy="459068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B2ER is the only superconducting dipole in the ESR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Weak dipole, but inside the same cryostat as cold HSR IR magnets – needs to be cold as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 wind magnets with only 60 amps, vs. ~1000 amps for arc dipoles – B2ER cannot be connected to the same power supply to relax PS stability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Working on a scheme based on a warm B2ER “behind” the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Preliminary results look promising, only minor mechanical interferences</a:t>
            </a:r>
          </a:p>
        </p:txBody>
      </p:sp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8A2B-AAE2-D97A-0461-98495CF9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 and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3DE34-E992-73DF-0D6E-8E76327CF827}"/>
              </a:ext>
            </a:extLst>
          </p:cNvPr>
          <p:cNvSpPr txBox="1"/>
          <p:nvPr/>
        </p:nvSpPr>
        <p:spPr>
          <a:xfrm>
            <a:off x="9585792" y="1443841"/>
            <a:ext cx="24795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milestones: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CD-0: mission need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CD-1: alternative selection, cost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CD-2: project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CD-3: start of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CD-4: project completion, start of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CD-3A, CD-3B: early procurements</a:t>
            </a:r>
          </a:p>
        </p:txBody>
      </p:sp>
      <p:pic>
        <p:nvPicPr>
          <p:cNvPr id="6" name="Picture 5" descr="A screenshot of a project management chart&#10;&#10;Description automatically generated">
            <a:extLst>
              <a:ext uri="{FF2B5EF4-FFF2-40B4-BE49-F238E27FC236}">
                <a16:creationId xmlns:a16="http://schemas.microsoft.com/office/drawing/2014/main" id="{B5151DE7-D8FE-580A-0A98-346AD54C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3" y="1329917"/>
            <a:ext cx="9311289" cy="417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0DE8-77FA-47EE-8B70-FC59D0AC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CD-3A Review, November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EE6CE-D1E3-41F4-8BC9-C96DFDFA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85" y="1721329"/>
            <a:ext cx="10448830" cy="3975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863FA-38E2-435F-B272-D4701EFE34C3}"/>
              </a:ext>
            </a:extLst>
          </p:cNvPr>
          <p:cNvSpPr txBox="1"/>
          <p:nvPr/>
        </p:nvSpPr>
        <p:spPr>
          <a:xfrm>
            <a:off x="448687" y="951888"/>
            <a:ext cx="11294626" cy="769441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The EIC project requested authority to execute ~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$90M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in Long Lead Procurements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Arial"/>
                <a:ea typeface="Times New Roman" panose="02020603050405020304" pitchFamily="18" charset="0"/>
                <a:cs typeface="Arial"/>
              </a:rPr>
              <a:t>, including 35% contingency.</a:t>
            </a:r>
            <a:endParaRPr lang="en-US" sz="2200" i="0" dirty="0">
              <a:solidFill>
                <a:schemeClr val="tx2">
                  <a:lumMod val="50000"/>
                </a:schemeClr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34D8EA-07F3-22FF-887D-2685F3725D12}"/>
              </a:ext>
            </a:extLst>
          </p:cNvPr>
          <p:cNvSpPr/>
          <p:nvPr/>
        </p:nvSpPr>
        <p:spPr>
          <a:xfrm>
            <a:off x="10038663" y="5378204"/>
            <a:ext cx="1223217" cy="231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63CCF-81E4-5D21-94B6-4E84C925C791}"/>
              </a:ext>
            </a:extLst>
          </p:cNvPr>
          <p:cNvSpPr txBox="1"/>
          <p:nvPr/>
        </p:nvSpPr>
        <p:spPr>
          <a:xfrm>
            <a:off x="2597345" y="5906112"/>
            <a:ext cx="675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Successful Review, unanimous recommendation to grant CD-3A</a:t>
            </a:r>
          </a:p>
        </p:txBody>
      </p:sp>
    </p:spTree>
    <p:extLst>
      <p:ext uri="{BB962C8B-B14F-4D97-AF65-F5344CB8AC3E}">
        <p14:creationId xmlns:p14="http://schemas.microsoft.com/office/powerpoint/2010/main" val="61432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13B6-5C3D-46BD-9318-EFF453D8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Accelerator 5 LLP Items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B12CF-3052-4483-8A73-887E28D3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517" y="987340"/>
            <a:ext cx="3103633" cy="2001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77AE8-D86C-4AD2-9C21-5FCEB176D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079" r="1260" b="11011"/>
          <a:stretch/>
        </p:blipFill>
        <p:spPr>
          <a:xfrm>
            <a:off x="1038117" y="873658"/>
            <a:ext cx="2861148" cy="186673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8B5D73E-1286-421D-980C-BD76A7B95FEB}"/>
              </a:ext>
            </a:extLst>
          </p:cNvPr>
          <p:cNvSpPr txBox="1">
            <a:spLocks/>
          </p:cNvSpPr>
          <p:nvPr/>
        </p:nvSpPr>
        <p:spPr>
          <a:xfrm>
            <a:off x="8743789" y="2924583"/>
            <a:ext cx="4408235" cy="440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rgbClr val="212121"/>
                </a:solidFill>
                <a:effectLst/>
              </a:rPr>
              <a:t>HSR BPM Buttons at Cryogenic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rgbClr val="212121"/>
                </a:solidFill>
                <a:effectLst/>
              </a:rPr>
              <a:t>Temperatures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45D92-7F87-451D-8DAB-D639FF89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034" y="3811788"/>
            <a:ext cx="3651755" cy="122327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E8088EA-675A-4EFB-8E1C-6273878AD8DA}"/>
              </a:ext>
            </a:extLst>
          </p:cNvPr>
          <p:cNvSpPr txBox="1">
            <a:spLocks/>
          </p:cNvSpPr>
          <p:nvPr/>
        </p:nvSpPr>
        <p:spPr>
          <a:xfrm>
            <a:off x="5012675" y="5163621"/>
            <a:ext cx="4100328" cy="440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0" u="none" strike="noStrike">
                <a:solidFill>
                  <a:srgbClr val="212121"/>
                </a:solidFill>
                <a:effectLst/>
              </a:rPr>
              <a:t>Strands for Superconducting IR Magnets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FDEA5C5-76A5-4F48-BBAE-7F15A7044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541" y="2776850"/>
            <a:ext cx="4491636" cy="306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i="0" u="none" strike="noStrike">
                <a:solidFill>
                  <a:srgbClr val="212121"/>
                </a:solidFill>
                <a:effectLst/>
              </a:rPr>
              <a:t>591 MHz Single </a:t>
            </a:r>
            <a:r>
              <a:rPr lang="en-US" sz="1600">
                <a:solidFill>
                  <a:srgbClr val="212121"/>
                </a:solidFill>
              </a:rPr>
              <a:t>C</a:t>
            </a:r>
            <a:r>
              <a:rPr lang="en-US" sz="1600" i="0" u="none" strike="noStrike">
                <a:solidFill>
                  <a:srgbClr val="212121"/>
                </a:solidFill>
                <a:effectLst/>
              </a:rPr>
              <a:t>ell </a:t>
            </a:r>
            <a:r>
              <a:rPr lang="en-US" sz="1600">
                <a:solidFill>
                  <a:srgbClr val="212121"/>
                </a:solidFill>
              </a:rPr>
              <a:t>C</a:t>
            </a:r>
            <a:r>
              <a:rPr lang="en-US" sz="1600" i="0" u="none" strike="noStrike">
                <a:solidFill>
                  <a:srgbClr val="212121"/>
                </a:solidFill>
                <a:effectLst/>
              </a:rPr>
              <a:t>ryomodule </a:t>
            </a:r>
            <a:r>
              <a:rPr lang="en-US" sz="1600">
                <a:solidFill>
                  <a:srgbClr val="212121"/>
                </a:solidFill>
              </a:rPr>
              <a:t>F</a:t>
            </a:r>
            <a:r>
              <a:rPr lang="en-US" sz="1600" i="0" u="none" strike="noStrike">
                <a:solidFill>
                  <a:srgbClr val="212121"/>
                </a:solidFill>
                <a:effectLst/>
              </a:rPr>
              <a:t>irst </a:t>
            </a:r>
            <a:r>
              <a:rPr lang="en-US" sz="1600">
                <a:solidFill>
                  <a:srgbClr val="212121"/>
                </a:solidFill>
              </a:rPr>
              <a:t>A</a:t>
            </a:r>
            <a:r>
              <a:rPr lang="en-US" sz="1600" i="0" u="none" strike="noStrike">
                <a:solidFill>
                  <a:srgbClr val="212121"/>
                </a:solidFill>
                <a:effectLst/>
              </a:rPr>
              <a:t>rticle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409977-66A8-4C3B-A1EE-305A8301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02" y="3292790"/>
            <a:ext cx="3767853" cy="228845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C7C0B5-1C5A-4815-8B21-4AE832489017}"/>
              </a:ext>
            </a:extLst>
          </p:cNvPr>
          <p:cNvSpPr txBox="1">
            <a:spLocks/>
          </p:cNvSpPr>
          <p:nvPr/>
        </p:nvSpPr>
        <p:spPr>
          <a:xfrm>
            <a:off x="893738" y="5686030"/>
            <a:ext cx="3611468" cy="343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0" u="none" strike="noStrike">
                <a:solidFill>
                  <a:srgbClr val="212121"/>
                </a:solidFill>
                <a:effectLst/>
              </a:rPr>
              <a:t>Cryogenic 2K Satellite Plant for IR 10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06BEC0-0C83-4B86-ACF8-83A10F088855}"/>
              </a:ext>
            </a:extLst>
          </p:cNvPr>
          <p:cNvSpPr txBox="1">
            <a:spLocks/>
          </p:cNvSpPr>
          <p:nvPr/>
        </p:nvSpPr>
        <p:spPr>
          <a:xfrm>
            <a:off x="5012675" y="2776850"/>
            <a:ext cx="2687691" cy="269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600">
                <a:solidFill>
                  <a:srgbClr val="212121"/>
                </a:solidFill>
              </a:rPr>
              <a:t>HSR Beam Screen Material</a:t>
            </a:r>
          </a:p>
        </p:txBody>
      </p:sp>
      <p:pic>
        <p:nvPicPr>
          <p:cNvPr id="13" name="Picture 2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AE005590-FDF8-46BB-97C0-D69591C7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16" y="917806"/>
            <a:ext cx="3113849" cy="18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07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F4A96-9079-4D11-A85F-43F96087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 DOE Funding Profile- V4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87C4AF-7FDB-485E-9A3E-E656F33DD506}"/>
              </a:ext>
            </a:extLst>
          </p:cNvPr>
          <p:cNvGrpSpPr/>
          <p:nvPr/>
        </p:nvGrpSpPr>
        <p:grpSpPr>
          <a:xfrm>
            <a:off x="917254" y="1739822"/>
            <a:ext cx="8126333" cy="3552458"/>
            <a:chOff x="794657" y="1134877"/>
            <a:chExt cx="7772400" cy="30887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31101E-4107-4304-A179-FBB03AC39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657" y="1134877"/>
              <a:ext cx="7772400" cy="30887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8883E4-BAF3-43A0-9760-3DAD03D3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1" y="3370986"/>
              <a:ext cx="6030686" cy="39181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E273C9F-760E-41C0-89EC-1FAFCE1B0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21137" y="923703"/>
            <a:ext cx="8718568" cy="753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F7B81D-EA58-42C8-991A-8BA25B5B6364}"/>
              </a:ext>
            </a:extLst>
          </p:cNvPr>
          <p:cNvSpPr txBox="1"/>
          <p:nvPr/>
        </p:nvSpPr>
        <p:spPr>
          <a:xfrm>
            <a:off x="482885" y="5089179"/>
            <a:ext cx="1170911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/>
              <a:t>Total EIC funding commitments through FY2024 are expected to be $492.5M:  1) DOE funding through FY2023, including $138M of IRA funding = $294M; 2) FY2024 President’s Budget Request = $98.5M; and, 3) Pending NYS commitment = $100M.</a:t>
            </a:r>
          </a:p>
          <a:p>
            <a:endParaRPr lang="en-US" sz="1500"/>
          </a:p>
          <a:p>
            <a:r>
              <a:rPr lang="en-US" sz="1500"/>
              <a:t>Significant RHIC operations funding is reprioritized to EIC construction starting in FY2025 reaching ~$150M/year.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5278F-9EC5-4F6D-859F-5DC3A26D1637}"/>
              </a:ext>
            </a:extLst>
          </p:cNvPr>
          <p:cNvSpPr txBox="1"/>
          <p:nvPr/>
        </p:nvSpPr>
        <p:spPr>
          <a:xfrm>
            <a:off x="9219896" y="2031300"/>
            <a:ext cx="2795794" cy="2185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/>
              <a:t>Funding Profile Scenarios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700"/>
              <a:t>V4 (Version 4) is based on actuals through FY23 and forecasts.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700"/>
              <a:t>V5 will use FY24 actual and revised forecasts.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700"/>
              <a:t>V6 will be the CD-2 Performance Baseline.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C16D9D-D350-4F37-8FB9-6DEF247F66F1}"/>
              </a:ext>
            </a:extLst>
          </p:cNvPr>
          <p:cNvSpPr txBox="1"/>
          <p:nvPr/>
        </p:nvSpPr>
        <p:spPr>
          <a:xfrm>
            <a:off x="6337442" y="3259723"/>
            <a:ext cx="2424593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/>
              <a:t>Transition to Operations</a:t>
            </a:r>
          </a:p>
        </p:txBody>
      </p:sp>
    </p:spTree>
    <p:extLst>
      <p:ext uri="{BB962C8B-B14F-4D97-AF65-F5344CB8AC3E}">
        <p14:creationId xmlns:p14="http://schemas.microsoft.com/office/powerpoint/2010/main" val="75195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4677-9770-40F0-9F03-02989C92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886C-DB81-435D-A81A-83DAB698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7" y="908852"/>
            <a:ext cx="11498620" cy="2520148"/>
          </a:xfrm>
        </p:spPr>
        <p:txBody>
          <a:bodyPr>
            <a:normAutofit/>
          </a:bodyPr>
          <a:lstStyle/>
          <a:p>
            <a:r>
              <a:rPr lang="en-US" dirty="0"/>
              <a:t>The EIC design is making steady progress</a:t>
            </a:r>
          </a:p>
          <a:p>
            <a:r>
              <a:rPr lang="en-US" dirty="0"/>
              <a:t>The level of detail of the remaining design issues shows hos mature the design actually is</a:t>
            </a:r>
          </a:p>
          <a:p>
            <a:r>
              <a:rPr lang="en-US" dirty="0"/>
              <a:t>We are working on cost-effective solutions for the remaining challenges</a:t>
            </a:r>
          </a:p>
          <a:p>
            <a:r>
              <a:rPr lang="en-US" dirty="0"/>
              <a:t>Design maturity has been recognized by reviewers during the CD-3A review, resulting in unanimous recommendation to grant CD-3A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043F6-6F87-E781-DBA3-7F4C520B8B86}"/>
              </a:ext>
            </a:extLst>
          </p:cNvPr>
          <p:cNvSpPr txBox="1"/>
          <p:nvPr/>
        </p:nvSpPr>
        <p:spPr>
          <a:xfrm>
            <a:off x="4775200" y="4577976"/>
            <a:ext cx="196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0867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Facility layout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349" y="972671"/>
            <a:ext cx="55540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Hadron Storage Ring comprised of “Blue” and “Yellow” RHIC arcs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Layout breaks RHIC symmetry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Retaining RHIC injector chain, using “Blue” arc as transfer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Hadron Cooling in IR12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complex to be installed in existing RHIC tunnel – cost effective</a:t>
            </a:r>
          </a:p>
        </p:txBody>
      </p:sp>
      <p:pic>
        <p:nvPicPr>
          <p:cNvPr id="6" name="Picture 5" descr="A map of a circuit&#10;&#10;Description automatically generated">
            <a:extLst>
              <a:ext uri="{FF2B5EF4-FFF2-40B4-BE49-F238E27FC236}">
                <a16:creationId xmlns:a16="http://schemas.microsoft.com/office/drawing/2014/main" id="{44E61E0C-5001-3507-19C9-1FD8D289A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961" y="897571"/>
            <a:ext cx="4070859" cy="5258194"/>
          </a:xfrm>
          <a:prstGeom prst="rect">
            <a:avLst/>
          </a:prstGeom>
        </p:spPr>
      </p:pic>
      <p:pic>
        <p:nvPicPr>
          <p:cNvPr id="5" name="Content Placeholder 10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9440E3A5-B2B9-0C98-BF5C-7C1E8E905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7896" y="3890681"/>
            <a:ext cx="1733301" cy="2238567"/>
          </a:xfrm>
        </p:spPr>
      </p:pic>
    </p:spTree>
    <p:extLst>
      <p:ext uri="{BB962C8B-B14F-4D97-AF65-F5344CB8AC3E}">
        <p14:creationId xmlns:p14="http://schemas.microsoft.com/office/powerpoint/2010/main" val="224707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B40A-00C6-466E-AC9F-E927D1A8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Tunnel Cross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54972-24A5-44EE-8D43-EFE019C8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85" y="1074465"/>
            <a:ext cx="4385609" cy="4627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All accelerators fit into the existing tunnel</a:t>
            </a:r>
          </a:p>
          <a:p>
            <a:r>
              <a:rPr lang="en-US" dirty="0"/>
              <a:t>ESR at same height as RHIC, tilted by 200 urad around axis through IPs 6 and 6 to simplify cross-overs in IRs 4 and 12</a:t>
            </a:r>
          </a:p>
          <a:p>
            <a:r>
              <a:rPr lang="en-US" dirty="0"/>
              <a:t>RCS at ~60 cm above tunnel floor, underneath ESR in three arcs (not shown here) </a:t>
            </a:r>
          </a:p>
        </p:txBody>
      </p:sp>
      <p:pic>
        <p:nvPicPr>
          <p:cNvPr id="8" name="Picture 7" descr="A large room with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CAC325E1-78FD-9172-79F6-5B6A0766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40" y="1472648"/>
            <a:ext cx="6600166" cy="47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5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FB746B-EC67-99FE-E76E-7D7147CCF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920D96-F9AF-BC97-0682-14B3D7213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 Updates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1A574E2-A75D-216B-795D-F12895F081C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11499850" cy="508874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Orbit stability at the interaction point is an issue – need to stabilize beam position to within 2.5 percent of the RMS beam size (also in HSR – relative motion matters)</a:t>
                </a:r>
              </a:p>
              <a:p>
                <a:r>
                  <a:rPr lang="en-US" dirty="0"/>
                  <a:t>With our initial power supply scheme, dipole power supplies would need to be stable to 0.5 ppm (or 5*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– more than an order of magnitude beyond state-of-the-art</a:t>
                </a:r>
              </a:p>
              <a:p>
                <a:r>
                  <a:rPr lang="en-US" dirty="0"/>
                  <a:t>If ALL dipoles are connected to a SINGLE power supply, any power supply ripple translates into a beam energy ripple, but no orbit change – circumference is fixed by RF frequency</a:t>
                </a:r>
              </a:p>
              <a:p>
                <a:r>
                  <a:rPr lang="en-US" dirty="0"/>
                  <a:t>Strong, reverse bends in D2 super-bend dipoles make this challenging, but special coil configuration with additional taps, plus small back-leg windings, would allow this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1A574E2-A75D-216B-795D-F12895F081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11499850" cy="5088745"/>
              </a:xfrm>
              <a:blipFill>
                <a:blip r:embed="rId2"/>
                <a:stretch>
                  <a:fillRect l="-742" t="-1557" r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ED18293-8A70-6D70-4722-313D746E8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89" y="5018714"/>
            <a:ext cx="3067911" cy="18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8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07B3-8D8D-2F48-D41F-3ECF957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45"/>
            <a:ext cx="10515600" cy="5900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Recycling APS </a:t>
            </a:r>
            <a:r>
              <a:rPr lang="en-US" kern="1200" dirty="0">
                <a:latin typeface="Arial" charset="0"/>
                <a:ea typeface="Arial" charset="0"/>
                <a:cs typeface="Arial" charset="0"/>
              </a:rPr>
              <a:t>Magnets for the ESR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0A725-175D-01CA-25BB-EF08785776F2}"/>
              </a:ext>
            </a:extLst>
          </p:cNvPr>
          <p:cNvSpPr txBox="1"/>
          <p:nvPr/>
        </p:nvSpPr>
        <p:spPr>
          <a:xfrm>
            <a:off x="770882" y="1502040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400 Quadrupoles and 280 </a:t>
            </a:r>
            <a:r>
              <a:rPr lang="en-US" sz="2800" dirty="0" err="1">
                <a:latin typeface="Arial" charset="0"/>
                <a:cs typeface="Arial" charset="0"/>
              </a:rPr>
              <a:t>Sextupoles</a:t>
            </a:r>
            <a:r>
              <a:rPr lang="en-US" sz="2800" dirty="0">
                <a:latin typeface="Arial" charset="0"/>
                <a:cs typeface="Arial" charset="0"/>
              </a:rPr>
              <a:t> from the Advanced Photon Source at ANL to be repurposed for ESR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~ $7M cost savings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All girders have been shipped to BNL and TJNAF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Disassembly well underway at BNL, recently started at TJNAF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062AE-15BB-E7B3-6D02-84C5003C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93C5830-40F3-F04E-B2E3-10E6672BA8FF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8" name="Content Placeholder 8" descr="A red and yellow machine&#10;&#10;Description automatically generated">
            <a:extLst>
              <a:ext uri="{FF2B5EF4-FFF2-40B4-BE49-F238E27FC236}">
                <a16:creationId xmlns:a16="http://schemas.microsoft.com/office/drawing/2014/main" id="{FFC42EE6-5E46-AD06-ED96-A07D274E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74" y="1502040"/>
            <a:ext cx="4268351" cy="2845567"/>
          </a:xfrm>
          <a:prstGeom prst="rect">
            <a:avLst/>
          </a:prstGeom>
        </p:spPr>
      </p:pic>
      <p:pic>
        <p:nvPicPr>
          <p:cNvPr id="9" name="Picture 8" descr="A large machine in a warehouse&#10;&#10;Description automatically generated">
            <a:extLst>
              <a:ext uri="{FF2B5EF4-FFF2-40B4-BE49-F238E27FC236}">
                <a16:creationId xmlns:a16="http://schemas.microsoft.com/office/drawing/2014/main" id="{5A2BD335-D58C-7326-E4B7-EE1F8C2F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180" y="4020285"/>
            <a:ext cx="3526492" cy="2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DC9E2-E0FF-1855-6FE8-6D40501E5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A9DF6B-2781-4CA5-9ACE-55280613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HSR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F6F17-2462-86D7-F95A-6127E300F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54" y="1368152"/>
            <a:ext cx="11499850" cy="5065713"/>
          </a:xfrm>
        </p:spPr>
        <p:txBody>
          <a:bodyPr/>
          <a:lstStyle/>
          <a:p>
            <a:r>
              <a:rPr lang="en-US" dirty="0"/>
              <a:t>Current design assumes that “Blue” arc between IR6 and IR4 will be utilized as a transfer line to the new injection area in IR4</a:t>
            </a:r>
          </a:p>
          <a:p>
            <a:r>
              <a:rPr lang="en-US" dirty="0"/>
              <a:t>Tunnel space is tight, especially near the IR6 end due to ESR spin rotator solenoids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Warm transfer line, partially built from unused “Blue” injection line (“X-arc”) magnets, along the outer tunnel wall would free up valuable tunnel space</a:t>
            </a:r>
          </a:p>
          <a:p>
            <a:r>
              <a:rPr lang="en-US" dirty="0"/>
              <a:t>Developed a preliminary design, working on cost estimate to compare with “cold” scheme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4680808-ED32-C80B-1C25-F22461E85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" y="2879446"/>
            <a:ext cx="11733008" cy="17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0EA8D-5A5A-872A-BDBB-FAF1450D5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6E5763-6057-C64D-7D63-3AA99B19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Transition Crossing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1D2C83B-DB29-56FC-1B91-10D0118F6C0B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11499850" cy="526826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Relativistic effect: </a:t>
                </a:r>
              </a:p>
              <a:p>
                <a:pPr lvl="1"/>
                <a:r>
                  <a:rPr lang="en-US" dirty="0"/>
                  <a:t>At low energy, a particle with excess energy </a:t>
                </a:r>
                <a:r>
                  <a:rPr lang="en-US" dirty="0" err="1"/>
                  <a:t>dE</a:t>
                </a:r>
                <a:r>
                  <a:rPr lang="en-US" dirty="0"/>
                  <a:t>/E &gt; 0 arrives at the RF cavities early due to higher velocity </a:t>
                </a:r>
              </a:p>
              <a:p>
                <a:pPr lvl="1"/>
                <a:r>
                  <a:rPr lang="en-US" dirty="0"/>
                  <a:t>At high energy, a particle with excess energy </a:t>
                </a:r>
                <a:r>
                  <a:rPr lang="en-US" dirty="0" err="1"/>
                  <a:t>dE</a:t>
                </a:r>
                <a:r>
                  <a:rPr lang="en-US" dirty="0"/>
                  <a:t>/E &gt; 0 arrives at the RF cavities late due to increased mass at “fixed” velocity v=c</a:t>
                </a:r>
              </a:p>
              <a:p>
                <a:pPr lvl="1"/>
                <a:r>
                  <a:rPr lang="en-US" dirty="0"/>
                  <a:t>Border between these two energy regimes is called “transition energy”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), which is defined by the accelerator optics</a:t>
                </a:r>
              </a:p>
              <a:p>
                <a:r>
                  <a:rPr lang="en-US" dirty="0"/>
                  <a:t>To cross transition, the accelerator optics has to change rapidly to drop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below the beam energy </a:t>
                </a:r>
                <a:r>
                  <a:rPr lang="el-GR" dirty="0"/>
                  <a:t>γ</a:t>
                </a:r>
                <a:r>
                  <a:rPr lang="en-US" dirty="0"/>
                  <a:t> as energy is ramped up</a:t>
                </a:r>
              </a:p>
              <a:p>
                <a:r>
                  <a:rPr lang="en-US" dirty="0"/>
                  <a:t>RHIC has 48 special quadrupoles around the machine that allow this rapid change</a:t>
                </a:r>
              </a:p>
              <a:p>
                <a:r>
                  <a:rPr lang="en-US" dirty="0"/>
                  <a:t>Due to new interaction region(s), about a third of those quadrupoles will be removed from the HSR</a:t>
                </a:r>
              </a:p>
              <a:p>
                <a:r>
                  <a:rPr lang="en-US" dirty="0"/>
                  <a:t>Need to ensure that transition crossing still works with reduced number of magnets</a:t>
                </a:r>
              </a:p>
              <a:p>
                <a:r>
                  <a:rPr lang="en-US" dirty="0"/>
                  <a:t>More exotic solutions are being investigated in parallel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41D2C83B-DB29-56FC-1B91-10D0118F6C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81075"/>
                <a:ext cx="11499850" cy="5268260"/>
              </a:xfrm>
              <a:blipFill>
                <a:blip r:embed="rId2"/>
                <a:stretch>
                  <a:fillRect l="-636" t="-1389" r="-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1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90D488-5226-13A9-1B9D-8E02531FC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0C00E4-AC43-6F0D-10D1-E60A30D9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Hadron Cooling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562D9-F4F7-D968-4B05-3D13D6645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 continues on Strong Hadron Cooling, both the Coherent electron Cooling (</a:t>
            </a:r>
            <a:r>
              <a:rPr lang="en-US" dirty="0" err="1"/>
              <a:t>CeC</a:t>
            </a:r>
            <a:r>
              <a:rPr lang="en-US" dirty="0"/>
              <a:t>) approach and a backup solution based on a ring cooler</a:t>
            </a:r>
          </a:p>
          <a:p>
            <a:r>
              <a:rPr lang="en-US" dirty="0"/>
              <a:t>Both approaches were reviewed in summer, no show stoppers found in either one</a:t>
            </a:r>
          </a:p>
          <a:p>
            <a:r>
              <a:rPr lang="en-US" dirty="0" err="1"/>
              <a:t>Downselect</a:t>
            </a:r>
            <a:r>
              <a:rPr lang="en-US" dirty="0"/>
              <a:t> planned for fall 2024</a:t>
            </a:r>
          </a:p>
          <a:p>
            <a:endParaRPr lang="en-US" dirty="0"/>
          </a:p>
          <a:p>
            <a:r>
              <a:rPr lang="en-US" dirty="0"/>
              <a:t>Pre-cooling at injection energy needed, so Strong Hadron Cooling only has to maintain emittances, not cool the beam to achieve them</a:t>
            </a:r>
          </a:p>
          <a:p>
            <a:r>
              <a:rPr lang="en-US" dirty="0"/>
              <a:t>Incorporated pre-cooler </a:t>
            </a:r>
            <a:r>
              <a:rPr lang="en-US"/>
              <a:t>into IR2 cooler </a:t>
            </a:r>
            <a:r>
              <a:rPr lang="en-US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9544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64323D-D818-A2DB-CF42-F9784F8D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6223"/>
            <a:ext cx="11499925" cy="825178"/>
          </a:xfrm>
        </p:spPr>
        <p:txBody>
          <a:bodyPr>
            <a:noAutofit/>
          </a:bodyPr>
          <a:lstStyle/>
          <a:p>
            <a:r>
              <a:rPr lang="en-US" sz="3600" dirty="0"/>
              <a:t>Demonstration of Flat Beams in RHIC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B10AC-37D9-FDAB-B7A7-826C4B923815}"/>
              </a:ext>
            </a:extLst>
          </p:cNvPr>
          <p:cNvSpPr txBox="1"/>
          <p:nvPr/>
        </p:nvSpPr>
        <p:spPr>
          <a:xfrm>
            <a:off x="9477121" y="1528512"/>
            <a:ext cx="75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E73EF-D5F4-1AA0-C044-6B05E5C5FE1A}"/>
              </a:ext>
            </a:extLst>
          </p:cNvPr>
          <p:cNvSpPr txBox="1"/>
          <p:nvPr/>
        </p:nvSpPr>
        <p:spPr>
          <a:xfrm>
            <a:off x="8562828" y="4586800"/>
            <a:ext cx="134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Hadron 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282C1-95F9-C60A-DC5B-DA1738DB64B3}"/>
                  </a:ext>
                </a:extLst>
              </p:cNvPr>
              <p:cNvSpPr txBox="1"/>
              <p:nvPr/>
            </p:nvSpPr>
            <p:spPr>
              <a:xfrm>
                <a:off x="6976445" y="935982"/>
                <a:ext cx="4701882" cy="134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70C0"/>
                    </a:solidFill>
                  </a:rPr>
                  <a:t>Feasibility of EIC Design Parameters: </a:t>
                </a:r>
                <a:br>
                  <a:rPr lang="en-US" sz="1800" dirty="0">
                    <a:solidFill>
                      <a:srgbClr val="0070C0"/>
                    </a:solidFill>
                  </a:rPr>
                </a:br>
                <a:r>
                  <a:rPr lang="en-US" sz="1800" dirty="0">
                    <a:solidFill>
                      <a:srgbClr val="0070C0"/>
                    </a:solidFill>
                  </a:rPr>
                  <a:t>Generation of &amp; collisions with flat </a:t>
                </a:r>
                <a:r>
                  <a:rPr lang="en-US" dirty="0">
                    <a:solidFill>
                      <a:srgbClr val="0070C0"/>
                    </a:solidFill>
                  </a:rPr>
                  <a:t>h</a:t>
                </a:r>
                <a:r>
                  <a:rPr lang="en-US" sz="1800" dirty="0">
                    <a:solidFill>
                      <a:srgbClr val="0070C0"/>
                    </a:solidFill>
                  </a:rPr>
                  <a:t>adron </a:t>
                </a:r>
                <a:r>
                  <a:rPr lang="en-US" dirty="0">
                    <a:solidFill>
                      <a:srgbClr val="0070C0"/>
                    </a:solidFill>
                  </a:rPr>
                  <a:t>b</a:t>
                </a:r>
                <a:r>
                  <a:rPr lang="en-US" sz="1800" dirty="0">
                    <a:solidFill>
                      <a:srgbClr val="0070C0"/>
                    </a:solidFill>
                  </a:rPr>
                  <a:t>eam demonstrated in RHIC, emittance ratio</a:t>
                </a:r>
                <a:r>
                  <a:rPr lang="en-US" sz="18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=0.09 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C282C1-95F9-C60A-DC5B-DA1738DB6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445" y="935982"/>
                <a:ext cx="4701882" cy="1345112"/>
              </a:xfrm>
              <a:prstGeom prst="rect">
                <a:avLst/>
              </a:prstGeom>
              <a:blipFill>
                <a:blip r:embed="rId2"/>
                <a:stretch>
                  <a:fillRect l="-1036" t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mparison of different colored lines&#10;&#10;Description automatically generated">
            <a:extLst>
              <a:ext uri="{FF2B5EF4-FFF2-40B4-BE49-F238E27FC236}">
                <a16:creationId xmlns:a16="http://schemas.microsoft.com/office/drawing/2014/main" id="{ACE7B7D6-5089-EAB0-04EC-95449A3C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818" y="2382243"/>
            <a:ext cx="5039509" cy="353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62C490-6DCA-14BD-CCEA-B928E087C9FE}"/>
                  </a:ext>
                </a:extLst>
              </p:cNvPr>
              <p:cNvSpPr txBox="1"/>
              <p:nvPr/>
            </p:nvSpPr>
            <p:spPr>
              <a:xfrm>
                <a:off x="712447" y="1329525"/>
                <a:ext cx="5834208" cy="3007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achieve maximum luminosity performance, EIC needs “flat” hadron beams with unequal emittances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Required emittance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b="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Hadron beams with unequal emittances are a novelty – </a:t>
                </a:r>
                <a:r>
                  <a:rPr lang="en-US" dirty="0" err="1"/>
                  <a:t>SppS</a:t>
                </a:r>
                <a:r>
                  <a:rPr lang="en-US" dirty="0"/>
                  <a:t>, TEVATRON, HERA, RHIC, LHC, … all had “round” hadron beams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Achieving unequal emittances requires careful decupling of the two transverse planes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Demonstrated during APEX in RHIC in 2023 – great achievement!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62C490-6DCA-14BD-CCEA-B928E087C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47" y="1329525"/>
                <a:ext cx="5834208" cy="3007105"/>
              </a:xfrm>
              <a:prstGeom prst="rect">
                <a:avLst/>
              </a:prstGeom>
              <a:blipFill>
                <a:blip r:embed="rId4"/>
                <a:stretch>
                  <a:fillRect l="-731" t="-1014" r="-104" b="-2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69734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DC25A386985D4D9C8290A9164CEF14" ma:contentTypeVersion="3" ma:contentTypeDescription="Create a new document." ma:contentTypeScope="" ma:versionID="4733f5963f51fac17c4a7581402530f4">
  <xsd:schema xmlns:xsd="http://www.w3.org/2001/XMLSchema" xmlns:xs="http://www.w3.org/2001/XMLSchema" xmlns:p="http://schemas.microsoft.com/office/2006/metadata/properties" xmlns:ns2="529a15d4-1790-4751-ae5d-38613b265d38" targetNamespace="http://schemas.microsoft.com/office/2006/metadata/properties" ma:root="true" ma:fieldsID="d044e8944dcdc3d347e2a6707ccad318" ns2:_="">
    <xsd:import namespace="529a15d4-1790-4751-ae5d-38613b265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a15d4-1790-4751-ae5d-38613b265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155C97-93AE-4177-A39C-ECB812270D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9a15d4-1790-4751-ae5d-38613b265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EIC_PPT_Template_Widescreen_0923</Template>
  <TotalTime>158</TotalTime>
  <Words>1278</Words>
  <Application>Microsoft Office PowerPoint</Application>
  <PresentationFormat>Widescreen</PresentationFormat>
  <Paragraphs>128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Cambria Math</vt:lpstr>
      <vt:lpstr>BNL</vt:lpstr>
      <vt:lpstr>Accelerator and IR Update</vt:lpstr>
      <vt:lpstr>Facility layout</vt:lpstr>
      <vt:lpstr>Tunnel Cross Section</vt:lpstr>
      <vt:lpstr>ESR Updates</vt:lpstr>
      <vt:lpstr>Recycling APS Magnets for the ESR</vt:lpstr>
      <vt:lpstr>HSR Updates</vt:lpstr>
      <vt:lpstr>Transition Crossing</vt:lpstr>
      <vt:lpstr>Strong Hadron Cooling</vt:lpstr>
      <vt:lpstr>Demonstration of Flat Beams in RHIC </vt:lpstr>
      <vt:lpstr>RCS Updates</vt:lpstr>
      <vt:lpstr>IR Updates</vt:lpstr>
      <vt:lpstr>PowerPoint Presentation</vt:lpstr>
      <vt:lpstr>Project Status and Schedule</vt:lpstr>
      <vt:lpstr>CD-3A Review, November 2023</vt:lpstr>
      <vt:lpstr>Accelerator 5 LLP Items </vt:lpstr>
      <vt:lpstr>Reference DOE Funding Profile- V4</vt:lpstr>
      <vt:lpstr>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Thelen, Mary Ellen</dc:creator>
  <cp:keywords/>
  <dc:description/>
  <cp:lastModifiedBy>Montag, Christoph</cp:lastModifiedBy>
  <cp:revision>29</cp:revision>
  <dcterms:created xsi:type="dcterms:W3CDTF">2023-09-12T20:39:44Z</dcterms:created>
  <dcterms:modified xsi:type="dcterms:W3CDTF">2024-01-11T03:59:21Z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