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96" r:id="rId5"/>
  </p:sldMasterIdLst>
  <p:notesMasterIdLst>
    <p:notesMasterId r:id="rId32"/>
  </p:notesMasterIdLst>
  <p:sldIdLst>
    <p:sldId id="316" r:id="rId6"/>
    <p:sldId id="3821" r:id="rId7"/>
    <p:sldId id="3774" r:id="rId8"/>
    <p:sldId id="3902" r:id="rId9"/>
    <p:sldId id="3792" r:id="rId10"/>
    <p:sldId id="3672" r:id="rId11"/>
    <p:sldId id="3962" r:id="rId12"/>
    <p:sldId id="3948" r:id="rId13"/>
    <p:sldId id="3976" r:id="rId14"/>
    <p:sldId id="3968" r:id="rId15"/>
    <p:sldId id="3963" r:id="rId16"/>
    <p:sldId id="3947" r:id="rId17"/>
    <p:sldId id="3975" r:id="rId18"/>
    <p:sldId id="3945" r:id="rId19"/>
    <p:sldId id="3974" r:id="rId20"/>
    <p:sldId id="3965" r:id="rId21"/>
    <p:sldId id="3956" r:id="rId22"/>
    <p:sldId id="260" r:id="rId23"/>
    <p:sldId id="3904" r:id="rId24"/>
    <p:sldId id="3973" r:id="rId25"/>
    <p:sldId id="3978" r:id="rId26"/>
    <p:sldId id="3977" r:id="rId27"/>
    <p:sldId id="3966" r:id="rId28"/>
    <p:sldId id="3959" r:id="rId29"/>
    <p:sldId id="3972" r:id="rId30"/>
    <p:sldId id="3964" r:id="rId31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07B"/>
    <a:srgbClr val="30519D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46"/>
  </p:normalViewPr>
  <p:slideViewPr>
    <p:cSldViewPr snapToGrid="0" snapToObjects="1">
      <p:cViewPr varScale="1">
        <p:scale>
          <a:sx n="111" d="100"/>
          <a:sy n="111" d="100"/>
        </p:scale>
        <p:origin x="15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002_PROJECT_EIC_K\001_MARCO\Definition%20conducteur%20Marco%206%20couches_base_donne%20V5_1.5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53704682674383"/>
          <c:y val="5.5435073504305057E-2"/>
          <c:w val="0.75311730095140494"/>
          <c:h val="0.78148437695691797"/>
        </c:manualLayout>
      </c:layout>
      <c:scatterChart>
        <c:scatterStyle val="smoothMarker"/>
        <c:varyColors val="0"/>
        <c:ser>
          <c:idx val="1"/>
          <c:order val="0"/>
          <c:tx>
            <c:v>Jc @ 4.7K</c:v>
          </c:tx>
          <c:spPr>
            <a:ln w="9525">
              <a:solidFill>
                <a:schemeClr val="tx1"/>
              </a:solidFill>
              <a:prstDash val="solid"/>
            </a:ln>
          </c:spPr>
          <c:marker>
            <c:symbol val="none"/>
          </c:marker>
          <c:xVal>
            <c:numRef>
              <c:f>Supra!$R$33:$R$42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Supra!$T$33:$T$42</c:f>
              <c:numCache>
                <c:formatCode>0</c:formatCode>
                <c:ptCount val="10"/>
                <c:pt idx="0">
                  <c:v>7360.1711420416113</c:v>
                </c:pt>
                <c:pt idx="1">
                  <c:v>4905.6453135529446</c:v>
                </c:pt>
                <c:pt idx="2">
                  <c:v>3646.4253694460363</c:v>
                </c:pt>
                <c:pt idx="3">
                  <c:v>2796.8281242610919</c:v>
                </c:pt>
                <c:pt idx="4">
                  <c:v>2147.8738461161938</c:v>
                </c:pt>
                <c:pt idx="5">
                  <c:v>1614.8925533122942</c:v>
                </c:pt>
                <c:pt idx="6">
                  <c:v>1154.8952093444034</c:v>
                </c:pt>
                <c:pt idx="7">
                  <c:v>741.71399135345314</c:v>
                </c:pt>
                <c:pt idx="8">
                  <c:v>354.29962103667913</c:v>
                </c:pt>
                <c:pt idx="9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357-432B-9153-971E8635EF73}"/>
            </c:ext>
          </c:extLst>
        </c:ser>
        <c:ser>
          <c:idx val="2"/>
          <c:order val="1"/>
          <c:tx>
            <c:v>Load line</c:v>
          </c:tx>
          <c:spPr>
            <a:ln w="9525">
              <a:solidFill>
                <a:srgbClr val="FF0000"/>
              </a:solidFill>
              <a:prstDash val="dash"/>
            </a:ln>
          </c:spPr>
          <c:marker>
            <c:symbol val="none"/>
          </c:marker>
          <c:xVal>
            <c:numRef>
              <c:f>Supra!$O$23:$O$26</c:f>
              <c:numCache>
                <c:formatCode>0.00</c:formatCode>
                <c:ptCount val="4"/>
                <c:pt idx="0" formatCode="General">
                  <c:v>0</c:v>
                </c:pt>
                <c:pt idx="1">
                  <c:v>1.925</c:v>
                </c:pt>
                <c:pt idx="2">
                  <c:v>4.9000000000001904</c:v>
                </c:pt>
                <c:pt idx="3" formatCode="General">
                  <c:v>14</c:v>
                </c:pt>
              </c:numCache>
            </c:numRef>
          </c:xVal>
          <c:yVal>
            <c:numRef>
              <c:f>Supra!$Q$23:$Q$26</c:f>
              <c:numCache>
                <c:formatCode>0</c:formatCode>
                <c:ptCount val="4"/>
                <c:pt idx="0" formatCode="General">
                  <c:v>0</c:v>
                </c:pt>
                <c:pt idx="1">
                  <c:v>870.10620259746622</c:v>
                </c:pt>
                <c:pt idx="2">
                  <c:v>2206.605838356747</c:v>
                </c:pt>
                <c:pt idx="3">
                  <c:v>6328.0451097997548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357-432B-9153-971E8635EF73}"/>
            </c:ext>
          </c:extLst>
        </c:ser>
        <c:ser>
          <c:idx val="0"/>
          <c:order val="2"/>
          <c:tx>
            <c:v>B0 = 2T</c:v>
          </c:tx>
          <c:spPr>
            <a:ln>
              <a:noFill/>
            </a:ln>
          </c:spPr>
          <c:marker>
            <c:symbol val="square"/>
            <c:size val="5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5-2357-432B-9153-971E8635EF73}"/>
              </c:ext>
            </c:extLst>
          </c:dPt>
          <c:xVal>
            <c:numLit>
              <c:formatCode>General</c:formatCode>
              <c:ptCount val="1"/>
              <c:pt idx="0">
                <c:v>2.6</c:v>
              </c:pt>
            </c:numLit>
          </c:xVal>
          <c:yVal>
            <c:numLit>
              <c:formatCode>General</c:formatCode>
              <c:ptCount val="1"/>
              <c:pt idx="0">
                <c:v>1175</c:v>
              </c:pt>
            </c:numLit>
          </c:yVal>
          <c:smooth val="1"/>
          <c:extLst>
            <c:ext xmlns:c16="http://schemas.microsoft.com/office/drawing/2014/chart" uri="{C3380CC4-5D6E-409C-BE32-E72D297353CC}">
              <c16:uniqueId val="{00000002-2357-432B-9153-971E8635EF73}"/>
            </c:ext>
          </c:extLst>
        </c:ser>
        <c:ser>
          <c:idx val="3"/>
          <c:order val="3"/>
          <c:tx>
            <c:v>B0 = 1.7T</c:v>
          </c:tx>
          <c:spPr>
            <a:ln>
              <a:noFill/>
            </a:ln>
          </c:spPr>
          <c:marker>
            <c:symbol val="square"/>
            <c:size val="5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marker>
          <c:xVal>
            <c:numLit>
              <c:formatCode>General</c:formatCode>
              <c:ptCount val="1"/>
              <c:pt idx="0">
                <c:v>2.19</c:v>
              </c:pt>
            </c:numLit>
          </c:xVal>
          <c:yVal>
            <c:numLit>
              <c:formatCode>General</c:formatCode>
              <c:ptCount val="1"/>
              <c:pt idx="0">
                <c:v>987</c:v>
              </c:pt>
            </c:numLit>
          </c:yVal>
          <c:smooth val="1"/>
          <c:extLst>
            <c:ext xmlns:c16="http://schemas.microsoft.com/office/drawing/2014/chart" uri="{C3380CC4-5D6E-409C-BE32-E72D297353CC}">
              <c16:uniqueId val="{00000003-2357-432B-9153-971E8635EF73}"/>
            </c:ext>
          </c:extLst>
        </c:ser>
        <c:ser>
          <c:idx val="4"/>
          <c:order val="4"/>
          <c:tx>
            <c:v>B0 = 1.5T</c:v>
          </c:tx>
          <c:spPr>
            <a:ln>
              <a:noFill/>
            </a:ln>
          </c:spPr>
          <c:marker>
            <c:symbol val="square"/>
            <c:size val="5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marker>
          <c:xVal>
            <c:numLit>
              <c:formatCode>General</c:formatCode>
              <c:ptCount val="1"/>
              <c:pt idx="0">
                <c:v>1.93</c:v>
              </c:pt>
            </c:numLit>
          </c:xVal>
          <c:yVal>
            <c:numLit>
              <c:formatCode>General</c:formatCode>
              <c:ptCount val="1"/>
              <c:pt idx="0">
                <c:v>870</c:v>
              </c:pt>
            </c:numLit>
          </c:yVal>
          <c:smooth val="1"/>
          <c:extLst>
            <c:ext xmlns:c16="http://schemas.microsoft.com/office/drawing/2014/chart" uri="{C3380CC4-5D6E-409C-BE32-E72D297353CC}">
              <c16:uniqueId val="{00000004-2357-432B-9153-971E8635EF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6776104"/>
        <c:axId val="1"/>
      </c:scatterChart>
      <c:valAx>
        <c:axId val="396776104"/>
        <c:scaling>
          <c:orientation val="minMax"/>
          <c:max val="9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sz="1400" dirty="0" err="1"/>
                  <a:t>B</a:t>
                </a:r>
                <a:r>
                  <a:rPr lang="fr-FR" sz="1400" baseline="-25000" dirty="0" err="1"/>
                  <a:t>peak</a:t>
                </a:r>
                <a:r>
                  <a:rPr lang="fr-FR" sz="1400" dirty="0"/>
                  <a:t> [T]</a:t>
                </a:r>
              </a:p>
            </c:rich>
          </c:tx>
          <c:layout>
            <c:manualLayout>
              <c:xMode val="edge"/>
              <c:yMode val="edge"/>
              <c:x val="0.46961158572109607"/>
              <c:y val="0.9284572516338445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crossBetween val="midCat"/>
        <c:majorUnit val="1"/>
      </c:valAx>
      <c:valAx>
        <c:axId val="1"/>
        <c:scaling>
          <c:orientation val="minMax"/>
          <c:max val="5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sz="1400" dirty="0" err="1"/>
                  <a:t>J</a:t>
                </a:r>
                <a:r>
                  <a:rPr lang="fr-FR" sz="1400" baseline="-25000" dirty="0" err="1"/>
                  <a:t>c</a:t>
                </a:r>
                <a:r>
                  <a:rPr lang="fr-FR" sz="1400" dirty="0"/>
                  <a:t> [A/mm2]</a:t>
                </a:r>
              </a:p>
            </c:rich>
          </c:tx>
          <c:layout>
            <c:manualLayout>
              <c:xMode val="edge"/>
              <c:yMode val="edge"/>
              <c:x val="7.3923308522189719E-4"/>
              <c:y val="0.28060108605230927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96776104"/>
        <c:crosses val="autoZero"/>
        <c:crossBetween val="midCat"/>
      </c:valAx>
      <c:spPr>
        <a:solidFill>
          <a:schemeClr val="bg1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325716513087839"/>
          <c:y val="7.975605547733039E-2"/>
          <c:w val="0.2390053075833512"/>
          <c:h val="0.31669077040105365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CFAD0DF-F63F-4951-88B8-7E7D2CB1BA02}" type="datetimeFigureOut">
              <a:rPr lang="en-US" smtClean="0"/>
              <a:t>1/11/2024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8010FB5-4D6F-42F5-A809-7A1093A9D7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142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185" y="2790092"/>
            <a:ext cx="4741984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39"/>
            <a:ext cx="4741984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53152-72A3-4E51-9052-E668A15E0F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266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EB3EF-69BA-4C90-8816-4087FEEEA9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158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7EE34-FF3E-41A9-8C61-2FF22AB918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15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0000"/>
            <a:ext cx="4038600" cy="5199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0000"/>
            <a:ext cx="4038600" cy="5199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BEACC-FC6F-481F-9234-97316E17F7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118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3EEFA-B39C-4333-B4FD-6A7CED793B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275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D4095-D540-48AD-94B6-7453DEF2C9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889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92B61-0C54-457C-800C-EC0CAFC5DE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867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AF899-A79F-462A-9A37-6AD431D81E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22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1922E-1211-4A2B-B3CB-6C0A89193B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510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45AEB-4125-4207-80A5-5F3E8C6A6A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749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1925"/>
            <a:ext cx="2057400" cy="63071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1925"/>
            <a:ext cx="6019800" cy="63071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A46B1-FD2B-4CB7-95B4-1D92A74C66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1024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1650" y="161925"/>
            <a:ext cx="5165725" cy="723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270000"/>
            <a:ext cx="8229600" cy="51990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E492E-BFA1-4111-8CFD-BD4DB55FB0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593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33676" y="161925"/>
            <a:ext cx="6410324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0000"/>
            <a:ext cx="822960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6175" y="6619875"/>
            <a:ext cx="3778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6487E022-1EC3-4521-9677-4586954CF0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7877" name="Rectangle 5"/>
          <p:cNvSpPr>
            <a:spLocks noChangeArrowheads="1"/>
          </p:cNvSpPr>
          <p:nvPr userDrawn="1"/>
        </p:nvSpPr>
        <p:spPr bwMode="auto">
          <a:xfrm>
            <a:off x="0" y="987425"/>
            <a:ext cx="9144000" cy="42863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5558" tIns="42028" rIns="85558" bIns="42028"/>
          <a:lstStyle/>
          <a:p>
            <a:pPr algn="ctr" defTabSz="866775" eaLnBrk="0" hangingPunct="0">
              <a:lnSpc>
                <a:spcPct val="85000"/>
              </a:lnSpc>
              <a:defRPr/>
            </a:pPr>
            <a:endParaRPr lang="en-US" sz="2200" i="1" dirty="0"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</a:endParaRPr>
          </a:p>
        </p:txBody>
      </p:sp>
      <p:pic>
        <p:nvPicPr>
          <p:cNvPr id="1030" name="Picture 6" descr="New_DOE_Logo_Color_042808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1925" y="171450"/>
            <a:ext cx="2563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0371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b="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Char char="–"/>
        <a:defRPr b="0">
          <a:solidFill>
            <a:schemeClr val="tx1"/>
          </a:solidFill>
          <a:latin typeface="Arial Narrow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0">
          <a:solidFill>
            <a:schemeClr val="tx1"/>
          </a:solidFill>
          <a:latin typeface="Arial Narrow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0">
          <a:solidFill>
            <a:schemeClr val="tx1"/>
          </a:solidFill>
          <a:latin typeface="Arial Narrow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0">
          <a:solidFill>
            <a:schemeClr val="tx1"/>
          </a:solidFill>
          <a:latin typeface="Arial Narrow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7925" y="1285335"/>
            <a:ext cx="6492278" cy="1811547"/>
          </a:xfrm>
        </p:spPr>
        <p:txBody>
          <a:bodyPr>
            <a:noAutofit/>
          </a:bodyPr>
          <a:lstStyle/>
          <a:p>
            <a:r>
              <a:rPr lang="en-US" sz="2800" dirty="0"/>
              <a:t>Detector Solenoid Design Overview and Status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Renuka Rajput-Ghoshal (JLab)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26280" y="3614468"/>
            <a:ext cx="5735186" cy="1345302"/>
          </a:xfrm>
        </p:spPr>
        <p:txBody>
          <a:bodyPr>
            <a:normAutofit/>
          </a:bodyPr>
          <a:lstStyle/>
          <a:p>
            <a:r>
              <a:rPr lang="en-US" sz="2800" dirty="0"/>
              <a:t>EIC UG Meeting</a:t>
            </a:r>
          </a:p>
          <a:p>
            <a:r>
              <a:rPr lang="en-US" sz="2800" dirty="0"/>
              <a:t>January 12,  2024</a:t>
            </a:r>
          </a:p>
        </p:txBody>
      </p:sp>
    </p:spTree>
    <p:extLst>
      <p:ext uri="{BB962C8B-B14F-4D97-AF65-F5344CB8AC3E}">
        <p14:creationId xmlns:p14="http://schemas.microsoft.com/office/powerpoint/2010/main" val="700661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3D050-CA7D-4FF2-97A4-F4A1AE6B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69" y="182474"/>
            <a:ext cx="7886700" cy="665150"/>
          </a:xfrm>
        </p:spPr>
        <p:txBody>
          <a:bodyPr>
            <a:normAutofit fontScale="90000"/>
          </a:bodyPr>
          <a:lstStyle/>
          <a:p>
            <a:r>
              <a:rPr lang="en-US" dirty="0"/>
              <a:t>Magnet Assembly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35FBE-334C-4C12-B039-99629B0AF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97699" y="3795800"/>
            <a:ext cx="2827870" cy="25863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25401" y="3650880"/>
            <a:ext cx="10871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Radial Tie-Rods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62935" y="3486270"/>
            <a:ext cx="11386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Thermal Shield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75937" y="9719132"/>
            <a:ext cx="149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Axial Tie-Rods</a:t>
            </a:r>
          </a:p>
        </p:txBody>
      </p:sp>
      <p:cxnSp>
        <p:nvCxnSpPr>
          <p:cNvPr id="14" name="Straight Arrow Connector 13"/>
          <p:cNvCxnSpPr>
            <a:stCxn id="13" idx="0"/>
          </p:cNvCxnSpPr>
          <p:nvPr/>
        </p:nvCxnSpPr>
        <p:spPr>
          <a:xfrm flipV="1">
            <a:off x="4621526" y="8937005"/>
            <a:ext cx="1034329" cy="782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11332" y="3592525"/>
            <a:ext cx="1724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Conductor, Plumbing and Instrumentation</a:t>
            </a:r>
          </a:p>
          <a:p>
            <a:r>
              <a:rPr lang="en-US" sz="1100" b="1" dirty="0"/>
              <a:t>Exiting magnet and routing to Chimney</a:t>
            </a:r>
          </a:p>
        </p:txBody>
      </p:sp>
      <p:cxnSp>
        <p:nvCxnSpPr>
          <p:cNvPr id="16" name="Straight Arrow Connector 15"/>
          <p:cNvCxnSpPr>
            <a:stCxn id="15" idx="2"/>
          </p:cNvCxnSpPr>
          <p:nvPr/>
        </p:nvCxnSpPr>
        <p:spPr>
          <a:xfrm>
            <a:off x="5473443" y="4361966"/>
            <a:ext cx="668565" cy="382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2"/>
          </p:cNvCxnSpPr>
          <p:nvPr/>
        </p:nvCxnSpPr>
        <p:spPr>
          <a:xfrm>
            <a:off x="6932278" y="3747880"/>
            <a:ext cx="0" cy="633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2"/>
          </p:cNvCxnSpPr>
          <p:nvPr/>
        </p:nvCxnSpPr>
        <p:spPr>
          <a:xfrm flipH="1">
            <a:off x="7962243" y="3912490"/>
            <a:ext cx="506737" cy="467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61206" y="6156036"/>
            <a:ext cx="10118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Axial Tie-Rods</a:t>
            </a:r>
          </a:p>
        </p:txBody>
      </p:sp>
      <p:cxnSp>
        <p:nvCxnSpPr>
          <p:cNvPr id="25" name="Straight Arrow Connector 24"/>
          <p:cNvCxnSpPr>
            <a:stCxn id="24" idx="0"/>
          </p:cNvCxnSpPr>
          <p:nvPr/>
        </p:nvCxnSpPr>
        <p:spPr>
          <a:xfrm flipV="1">
            <a:off x="5367114" y="5915124"/>
            <a:ext cx="539973" cy="240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6352" y="3744160"/>
            <a:ext cx="3110283" cy="268418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52979" y="3707431"/>
            <a:ext cx="9925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Current Leads</a:t>
            </a:r>
          </a:p>
        </p:txBody>
      </p:sp>
      <p:cxnSp>
        <p:nvCxnSpPr>
          <p:cNvPr id="32" name="Straight Arrow Connector 31"/>
          <p:cNvCxnSpPr>
            <a:stCxn id="31" idx="2"/>
          </p:cNvCxnSpPr>
          <p:nvPr/>
        </p:nvCxnSpPr>
        <p:spPr>
          <a:xfrm>
            <a:off x="649269" y="3969041"/>
            <a:ext cx="660419" cy="250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774375" y="5034284"/>
            <a:ext cx="10342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Helium Supply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06352" y="3592525"/>
            <a:ext cx="10390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Helium Return</a:t>
            </a:r>
          </a:p>
          <a:p>
            <a:pPr algn="ctr"/>
            <a:r>
              <a:rPr lang="en-US" sz="1100" b="1" dirty="0"/>
              <a:t>(Primary)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02373" y="4688745"/>
            <a:ext cx="10390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Helium Return</a:t>
            </a:r>
          </a:p>
          <a:p>
            <a:r>
              <a:rPr lang="en-US" sz="1100" b="1" dirty="0"/>
              <a:t>(Redundant)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1301" y="4443174"/>
            <a:ext cx="10342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Helium Supply</a:t>
            </a:r>
          </a:p>
          <a:p>
            <a:pPr algn="ctr"/>
            <a:r>
              <a:rPr lang="en-US" sz="1100" b="1" dirty="0"/>
              <a:t>(Redundant)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93788" y="5126617"/>
            <a:ext cx="10342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Helium Supply</a:t>
            </a:r>
          </a:p>
          <a:p>
            <a:pPr algn="ctr"/>
            <a:r>
              <a:rPr lang="en-US" sz="1100" b="1" dirty="0"/>
              <a:t>(Primary)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6799" y="5295894"/>
            <a:ext cx="1143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Instrumentation</a:t>
            </a:r>
          </a:p>
        </p:txBody>
      </p:sp>
      <p:cxnSp>
        <p:nvCxnSpPr>
          <p:cNvPr id="39" name="Straight Arrow Connector 38"/>
          <p:cNvCxnSpPr>
            <a:stCxn id="38" idx="2"/>
          </p:cNvCxnSpPr>
          <p:nvPr/>
        </p:nvCxnSpPr>
        <p:spPr>
          <a:xfrm>
            <a:off x="628430" y="5557504"/>
            <a:ext cx="752695" cy="252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6" idx="2"/>
          </p:cNvCxnSpPr>
          <p:nvPr/>
        </p:nvCxnSpPr>
        <p:spPr>
          <a:xfrm>
            <a:off x="628430" y="4874061"/>
            <a:ext cx="876520" cy="657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3" idx="0"/>
          </p:cNvCxnSpPr>
          <p:nvPr/>
        </p:nvCxnSpPr>
        <p:spPr>
          <a:xfrm flipH="1" flipV="1">
            <a:off x="2133600" y="4794847"/>
            <a:ext cx="157904" cy="239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7" idx="1"/>
          </p:cNvCxnSpPr>
          <p:nvPr/>
        </p:nvCxnSpPr>
        <p:spPr>
          <a:xfrm flipH="1">
            <a:off x="2466975" y="5342061"/>
            <a:ext cx="426813" cy="615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5" idx="1"/>
          </p:cNvCxnSpPr>
          <p:nvPr/>
        </p:nvCxnSpPr>
        <p:spPr>
          <a:xfrm flipH="1" flipV="1">
            <a:off x="3276600" y="4643438"/>
            <a:ext cx="225773" cy="260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4" idx="2"/>
          </p:cNvCxnSpPr>
          <p:nvPr/>
        </p:nvCxnSpPr>
        <p:spPr>
          <a:xfrm>
            <a:off x="1725886" y="4023412"/>
            <a:ext cx="407714" cy="665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9760" y="1091020"/>
            <a:ext cx="2803488" cy="2376200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2412972" y="845571"/>
            <a:ext cx="15921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Helium Phase Separator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412972" y="1259443"/>
            <a:ext cx="12698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Cryostat Assembly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52979" y="2411224"/>
            <a:ext cx="6992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Chimney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99035" y="793393"/>
            <a:ext cx="9925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Current Leads</a:t>
            </a:r>
          </a:p>
        </p:txBody>
      </p:sp>
      <p:cxnSp>
        <p:nvCxnSpPr>
          <p:cNvPr id="75" name="Straight Arrow Connector 74"/>
          <p:cNvCxnSpPr>
            <a:stCxn id="73" idx="0"/>
          </p:cNvCxnSpPr>
          <p:nvPr/>
        </p:nvCxnSpPr>
        <p:spPr>
          <a:xfrm flipV="1">
            <a:off x="502594" y="1998107"/>
            <a:ext cx="535631" cy="413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1" idx="1"/>
          </p:cNvCxnSpPr>
          <p:nvPr/>
        </p:nvCxnSpPr>
        <p:spPr>
          <a:xfrm flipH="1">
            <a:off x="2133600" y="976376"/>
            <a:ext cx="279372" cy="343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74" idx="2"/>
          </p:cNvCxnSpPr>
          <p:nvPr/>
        </p:nvCxnSpPr>
        <p:spPr>
          <a:xfrm>
            <a:off x="695325" y="1055003"/>
            <a:ext cx="377895" cy="264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72" idx="2"/>
          </p:cNvCxnSpPr>
          <p:nvPr/>
        </p:nvCxnSpPr>
        <p:spPr>
          <a:xfrm flipH="1">
            <a:off x="2808632" y="1521053"/>
            <a:ext cx="239290" cy="477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5" name="Picture 8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31934" y="534173"/>
            <a:ext cx="2851017" cy="2326043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4158778" y="1613386"/>
            <a:ext cx="14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Conductor and Current Lead exit currently being developed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875937" y="2856473"/>
            <a:ext cx="15733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Final Chimney geometry and design TBD</a:t>
            </a:r>
          </a:p>
        </p:txBody>
      </p:sp>
      <p:cxnSp>
        <p:nvCxnSpPr>
          <p:cNvPr id="88" name="Straight Arrow Connector 87"/>
          <p:cNvCxnSpPr>
            <a:stCxn id="87" idx="0"/>
          </p:cNvCxnSpPr>
          <p:nvPr/>
        </p:nvCxnSpPr>
        <p:spPr>
          <a:xfrm flipV="1">
            <a:off x="4662634" y="2317037"/>
            <a:ext cx="704480" cy="539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420265" y="2926760"/>
            <a:ext cx="2541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/>
              <a:t>Chimney Components - In Work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861206" y="367470"/>
            <a:ext cx="9925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Current Leads</a:t>
            </a:r>
          </a:p>
        </p:txBody>
      </p:sp>
      <p:cxnSp>
        <p:nvCxnSpPr>
          <p:cNvPr id="91" name="Straight Arrow Connector 90"/>
          <p:cNvCxnSpPr>
            <a:stCxn id="90" idx="2"/>
          </p:cNvCxnSpPr>
          <p:nvPr/>
        </p:nvCxnSpPr>
        <p:spPr>
          <a:xfrm>
            <a:off x="5357496" y="629080"/>
            <a:ext cx="140203" cy="216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034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FA533-5335-4038-99A9-F257F5C3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149071"/>
              </p:ext>
            </p:extLst>
          </p:nvPr>
        </p:nvGraphicFramePr>
        <p:xfrm>
          <a:off x="438824" y="1100365"/>
          <a:ext cx="3041610" cy="48463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191950">
                  <a:extLst>
                    <a:ext uri="{9D8B030D-6E8A-4147-A177-3AD203B41FA5}">
                      <a16:colId xmlns:a16="http://schemas.microsoft.com/office/drawing/2014/main" val="4223182797"/>
                    </a:ext>
                  </a:extLst>
                </a:gridCol>
                <a:gridCol w="1019493">
                  <a:extLst>
                    <a:ext uri="{9D8B030D-6E8A-4147-A177-3AD203B41FA5}">
                      <a16:colId xmlns:a16="http://schemas.microsoft.com/office/drawing/2014/main" val="4082738898"/>
                    </a:ext>
                  </a:extLst>
                </a:gridCol>
                <a:gridCol w="830167">
                  <a:extLst>
                    <a:ext uri="{9D8B030D-6E8A-4147-A177-3AD203B41FA5}">
                      <a16:colId xmlns:a16="http://schemas.microsoft.com/office/drawing/2014/main" val="853091411"/>
                    </a:ext>
                  </a:extLst>
                </a:gridCol>
              </a:tblGrid>
              <a:tr h="269465">
                <a:tc>
                  <a:txBody>
                    <a:bodyPr/>
                    <a:lstStyle/>
                    <a:p>
                      <a:r>
                        <a:rPr lang="fr-FR" sz="1200" dirty="0" err="1"/>
                        <a:t>Parameter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V7.6.2.2.10</a:t>
                      </a:r>
                    </a:p>
                    <a:p>
                      <a:pPr algn="ctr"/>
                      <a:r>
                        <a:rPr lang="fr-FR" sz="1200" dirty="0"/>
                        <a:t>3D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/>
                        <a:t>Units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231109"/>
                  </a:ext>
                </a:extLst>
              </a:tr>
              <a:tr h="269465">
                <a:tc>
                  <a:txBody>
                    <a:bodyPr/>
                    <a:lstStyle/>
                    <a:p>
                      <a:r>
                        <a:rPr lang="fr-FR" sz="1200" b="1" dirty="0" err="1">
                          <a:solidFill>
                            <a:srgbClr val="00B050"/>
                          </a:solidFill>
                        </a:rPr>
                        <a:t>Current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00B050"/>
                          </a:solidFill>
                        </a:rPr>
                        <a:t>3924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00B050"/>
                          </a:solidFill>
                        </a:rPr>
                        <a:t>A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669555"/>
                  </a:ext>
                </a:extLst>
              </a:tr>
              <a:tr h="269465">
                <a:tc>
                  <a:txBody>
                    <a:bodyPr/>
                    <a:lstStyle/>
                    <a:p>
                      <a:r>
                        <a:rPr lang="fr-FR" sz="1200" dirty="0"/>
                        <a:t>#</a:t>
                      </a:r>
                      <a:r>
                        <a:rPr lang="fr-FR" sz="1200" baseline="0" dirty="0"/>
                        <a:t> </a:t>
                      </a:r>
                      <a:r>
                        <a:rPr lang="fr-FR" sz="1200" baseline="0" dirty="0" err="1"/>
                        <a:t>turns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1668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143361"/>
                  </a:ext>
                </a:extLst>
              </a:tr>
              <a:tr h="269465">
                <a:tc>
                  <a:txBody>
                    <a:bodyPr/>
                    <a:lstStyle/>
                    <a:p>
                      <a:pPr marL="0" marR="0" lvl="0" indent="0" algn="l" defTabSz="957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</a:rPr>
                        <a:t>B</a:t>
                      </a:r>
                      <a:r>
                        <a:rPr lang="fr-FR" sz="1200" b="1" baseline="-25000" dirty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00B050"/>
                          </a:solidFill>
                        </a:rPr>
                        <a:t>2.000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00B050"/>
                          </a:solidFill>
                        </a:rPr>
                        <a:t>T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947983"/>
                  </a:ext>
                </a:extLst>
              </a:tr>
              <a:tr h="269465">
                <a:tc>
                  <a:txBody>
                    <a:bodyPr/>
                    <a:lstStyle/>
                    <a:p>
                      <a:pPr marL="0" marR="0" lvl="0" indent="0" algn="l" defTabSz="957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err="1">
                          <a:solidFill>
                            <a:srgbClr val="00B050"/>
                          </a:solidFill>
                        </a:rPr>
                        <a:t>Homogeneity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00B050"/>
                          </a:solidFill>
                        </a:rPr>
                        <a:t>12.7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00B050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349918"/>
                  </a:ext>
                </a:extLst>
              </a:tr>
              <a:tr h="269465">
                <a:tc>
                  <a:txBody>
                    <a:bodyPr/>
                    <a:lstStyle/>
                    <a:p>
                      <a:pPr marL="0" marR="0" lvl="0" indent="0" algn="l" defTabSz="957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</a:rPr>
                        <a:t>Projectivity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00B050"/>
                          </a:solidFill>
                        </a:rPr>
                        <a:t>3.28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00B050"/>
                          </a:solidFill>
                        </a:rPr>
                        <a:t>Tmm²/A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025170"/>
                  </a:ext>
                </a:extLst>
              </a:tr>
              <a:tr h="269465">
                <a:tc>
                  <a:txBody>
                    <a:bodyPr/>
                    <a:lstStyle/>
                    <a:p>
                      <a:pPr marL="0" marR="0" lvl="0" indent="0" algn="l" defTabSz="957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/>
                        <a:t>Bpeak</a:t>
                      </a:r>
                      <a:r>
                        <a:rPr lang="fr-FR" sz="1200" dirty="0"/>
                        <a:t> (MOD 3)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2.671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953965"/>
                  </a:ext>
                </a:extLst>
              </a:tr>
              <a:tr h="269465">
                <a:tc>
                  <a:txBody>
                    <a:bodyPr/>
                    <a:lstStyle/>
                    <a:p>
                      <a:r>
                        <a:rPr lang="fr-FR" sz="1200" b="1" dirty="0" err="1">
                          <a:solidFill>
                            <a:srgbClr val="00B050"/>
                          </a:solidFill>
                        </a:rPr>
                        <a:t>Energy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00B050"/>
                          </a:solidFill>
                        </a:rPr>
                        <a:t>45.010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00B050"/>
                          </a:solidFill>
                        </a:rPr>
                        <a:t>MJ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527761"/>
                  </a:ext>
                </a:extLst>
              </a:tr>
              <a:tr h="269465">
                <a:tc>
                  <a:txBody>
                    <a:bodyPr/>
                    <a:lstStyle/>
                    <a:p>
                      <a:r>
                        <a:rPr lang="fr-FR" sz="1200" dirty="0"/>
                        <a:t>Inductance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5.846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H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551756"/>
                  </a:ext>
                </a:extLst>
              </a:tr>
              <a:tr h="269465">
                <a:tc>
                  <a:txBody>
                    <a:bodyPr/>
                    <a:lstStyle/>
                    <a:p>
                      <a:r>
                        <a:rPr lang="fr-FR" sz="1200" dirty="0" err="1"/>
                        <a:t>Fz</a:t>
                      </a:r>
                      <a:r>
                        <a:rPr lang="fr-FR" sz="1200" dirty="0"/>
                        <a:t> MOD 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11.88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MN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077566"/>
                  </a:ext>
                </a:extLst>
              </a:tr>
              <a:tr h="269465">
                <a:tc>
                  <a:txBody>
                    <a:bodyPr/>
                    <a:lstStyle/>
                    <a:p>
                      <a:r>
                        <a:rPr lang="fr-FR" sz="1200" dirty="0" err="1"/>
                        <a:t>Fz</a:t>
                      </a:r>
                      <a:r>
                        <a:rPr lang="fr-FR" sz="1200" baseline="0" dirty="0"/>
                        <a:t> MOD 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57.5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/>
                        <a:t>kN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563722"/>
                  </a:ext>
                </a:extLst>
              </a:tr>
              <a:tr h="269465">
                <a:tc>
                  <a:txBody>
                    <a:bodyPr/>
                    <a:lstStyle/>
                    <a:p>
                      <a:r>
                        <a:rPr lang="fr-FR" sz="1200" dirty="0" err="1"/>
                        <a:t>Fz</a:t>
                      </a:r>
                      <a:r>
                        <a:rPr lang="fr-FR" sz="1200" dirty="0"/>
                        <a:t> MOD 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-11.97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MN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377666"/>
                  </a:ext>
                </a:extLst>
              </a:tr>
              <a:tr h="269465">
                <a:tc>
                  <a:txBody>
                    <a:bodyPr/>
                    <a:lstStyle/>
                    <a:p>
                      <a:r>
                        <a:rPr lang="fr-FR" sz="1200" b="1" dirty="0" err="1">
                          <a:solidFill>
                            <a:srgbClr val="00B050"/>
                          </a:solidFill>
                        </a:rPr>
                        <a:t>Fz</a:t>
                      </a:r>
                      <a:r>
                        <a:rPr lang="fr-FR" sz="1200" b="1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fr-FR" sz="1200" b="1" dirty="0" err="1">
                          <a:solidFill>
                            <a:srgbClr val="00B050"/>
                          </a:solidFill>
                        </a:rPr>
                        <a:t>tot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00B050"/>
                          </a:solidFill>
                        </a:rPr>
                        <a:t>-32.4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err="1">
                          <a:solidFill>
                            <a:srgbClr val="00B050"/>
                          </a:solidFill>
                        </a:rPr>
                        <a:t>kN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91155"/>
                  </a:ext>
                </a:extLst>
              </a:tr>
              <a:tr h="269465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00B050"/>
                          </a:solidFill>
                        </a:rPr>
                        <a:t>Fr </a:t>
                      </a:r>
                      <a:r>
                        <a:rPr lang="fr-FR" sz="1200" b="1" dirty="0" err="1">
                          <a:solidFill>
                            <a:srgbClr val="00B050"/>
                          </a:solidFill>
                        </a:rPr>
                        <a:t>Tot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00B050"/>
                          </a:solidFill>
                        </a:rPr>
                        <a:t>112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00B050"/>
                          </a:solidFill>
                        </a:rPr>
                        <a:t>N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146661"/>
                  </a:ext>
                </a:extLst>
              </a:tr>
              <a:tr h="269465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30519D"/>
                          </a:solidFill>
                        </a:rPr>
                        <a:t>B5300</a:t>
                      </a:r>
                      <a:endParaRPr lang="en-US" sz="1200" b="1" dirty="0">
                        <a:solidFill>
                          <a:srgbClr val="30519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30519D"/>
                          </a:solidFill>
                        </a:rPr>
                        <a:t>15.3</a:t>
                      </a:r>
                      <a:endParaRPr lang="en-US" sz="1200" b="1" dirty="0">
                        <a:solidFill>
                          <a:srgbClr val="30519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solidFill>
                            <a:srgbClr val="30519D"/>
                          </a:solidFill>
                        </a:rPr>
                        <a:t>G</a:t>
                      </a:r>
                      <a:endParaRPr lang="en-US" sz="1200" b="0" dirty="0">
                        <a:solidFill>
                          <a:srgbClr val="30519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035503"/>
                  </a:ext>
                </a:extLst>
              </a:tr>
              <a:tr h="269465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30519D"/>
                          </a:solidFill>
                        </a:rPr>
                        <a:t>B7200</a:t>
                      </a:r>
                      <a:endParaRPr lang="en-US" sz="1200" dirty="0">
                        <a:solidFill>
                          <a:srgbClr val="30519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30519D"/>
                          </a:solidFill>
                        </a:rPr>
                        <a:t>10.9</a:t>
                      </a:r>
                      <a:endParaRPr lang="en-US" sz="1200" b="1" dirty="0">
                        <a:solidFill>
                          <a:srgbClr val="30519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30519D"/>
                          </a:solidFill>
                        </a:rPr>
                        <a:t>G</a:t>
                      </a:r>
                      <a:endParaRPr lang="en-US" sz="1200" dirty="0">
                        <a:solidFill>
                          <a:srgbClr val="30519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90341"/>
                  </a:ext>
                </a:extLst>
              </a:tr>
              <a:tr h="269465">
                <a:tc>
                  <a:txBody>
                    <a:bodyPr/>
                    <a:lstStyle/>
                    <a:p>
                      <a:r>
                        <a:rPr lang="fr-FR" sz="1200" dirty="0"/>
                        <a:t>B3400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00B050"/>
                          </a:solidFill>
                        </a:rPr>
                        <a:t>2.4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G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197830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735" y="1034229"/>
            <a:ext cx="3824370" cy="273749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B27D1FD-E817-4437-B00C-F4C1DA429865}"/>
              </a:ext>
            </a:extLst>
          </p:cNvPr>
          <p:cNvSpPr txBox="1">
            <a:spLocks/>
          </p:cNvSpPr>
          <p:nvPr/>
        </p:nvSpPr>
        <p:spPr>
          <a:xfrm>
            <a:off x="125730" y="140923"/>
            <a:ext cx="6938010" cy="61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sz="3200" dirty="0" err="1">
                <a:sym typeface="Wingdings" panose="05000000000000000000" pitchFamily="2" charset="2"/>
              </a:rPr>
              <a:t>Magnetic</a:t>
            </a:r>
            <a:r>
              <a:rPr lang="fr-FR" sz="3200" dirty="0">
                <a:sym typeface="Wingdings" panose="05000000000000000000" pitchFamily="2" charset="2"/>
              </a:rPr>
              <a:t> Design </a:t>
            </a:r>
            <a:r>
              <a:rPr lang="fr-FR" sz="3200" dirty="0" err="1">
                <a:sym typeface="Wingdings" panose="05000000000000000000" pitchFamily="2" charset="2"/>
              </a:rPr>
              <a:t>Results</a:t>
            </a:r>
            <a:endParaRPr lang="en-US" sz="32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07C716C-CAA7-4FA2-AD41-C32940CCCB6A}"/>
              </a:ext>
            </a:extLst>
          </p:cNvPr>
          <p:cNvSpPr/>
          <p:nvPr/>
        </p:nvSpPr>
        <p:spPr>
          <a:xfrm>
            <a:off x="1802921" y="4631425"/>
            <a:ext cx="1250830" cy="23291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DB3366-9DDF-4279-8FB9-9BBC0A9415C8}"/>
              </a:ext>
            </a:extLst>
          </p:cNvPr>
          <p:cNvSpPr txBox="1"/>
          <p:nvPr/>
        </p:nvSpPr>
        <p:spPr>
          <a:xfrm>
            <a:off x="3594059" y="5009057"/>
            <a:ext cx="2487563" cy="954107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Note: Mitigation of higher stray field on lepton is in progress, latest model B5300 &lt;10G, verification is in progress</a:t>
            </a:r>
            <a:endParaRPr lang="en-US" sz="1400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012E2E-7523-4558-B178-F5FF5B50EE61}"/>
              </a:ext>
            </a:extLst>
          </p:cNvPr>
          <p:cNvSpPr txBox="1"/>
          <p:nvPr/>
        </p:nvSpPr>
        <p:spPr>
          <a:xfrm>
            <a:off x="4892128" y="3704904"/>
            <a:ext cx="2138855" cy="307777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Magnet is 10 cm off center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1ACE85D-AB46-4548-B489-C4B335E32308}"/>
              </a:ext>
            </a:extLst>
          </p:cNvPr>
          <p:cNvCxnSpPr>
            <a:cxnSpLocks/>
          </p:cNvCxnSpPr>
          <p:nvPr/>
        </p:nvCxnSpPr>
        <p:spPr>
          <a:xfrm flipH="1" flipV="1">
            <a:off x="5506920" y="2402978"/>
            <a:ext cx="316425" cy="1304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FEBFED6-D981-4A04-8511-EA9EEAB63CA5}"/>
              </a:ext>
            </a:extLst>
          </p:cNvPr>
          <p:cNvCxnSpPr>
            <a:stCxn id="3" idx="1"/>
            <a:endCxn id="2" idx="6"/>
          </p:cNvCxnSpPr>
          <p:nvPr/>
        </p:nvCxnSpPr>
        <p:spPr>
          <a:xfrm flipH="1">
            <a:off x="3053751" y="3858793"/>
            <a:ext cx="1838377" cy="889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1C95088-7981-402A-AE6B-9FF6A6D7A22A}"/>
              </a:ext>
            </a:extLst>
          </p:cNvPr>
          <p:cNvSpPr txBox="1"/>
          <p:nvPr/>
        </p:nvSpPr>
        <p:spPr>
          <a:xfrm>
            <a:off x="6555515" y="750967"/>
            <a:ext cx="2226175" cy="52322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Coil is divided in 3 module</a:t>
            </a:r>
          </a:p>
          <a:p>
            <a:r>
              <a:rPr lang="en-US" sz="1400" dirty="0"/>
              <a:t>Each module has 6 layers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40B53A7-34DB-42E9-BFD8-6C8CDD83562E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5926349" y="1274187"/>
            <a:ext cx="1742254" cy="956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02D6ADC-0065-49BA-8B96-8A2679E41A38}"/>
              </a:ext>
            </a:extLst>
          </p:cNvPr>
          <p:cNvSpPr txBox="1"/>
          <p:nvPr/>
        </p:nvSpPr>
        <p:spPr>
          <a:xfrm>
            <a:off x="6555516" y="4240051"/>
            <a:ext cx="2423311" cy="1169551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3 modules are chosen, mainly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Feasible single length conductor manufacture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Ease of coil manufacturing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Magnet quench protection</a:t>
            </a:r>
          </a:p>
        </p:txBody>
      </p:sp>
    </p:spTree>
    <p:extLst>
      <p:ext uri="{BB962C8B-B14F-4D97-AF65-F5344CB8AC3E}">
        <p14:creationId xmlns:p14="http://schemas.microsoft.com/office/powerpoint/2010/main" val="2146010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FA533-5335-4038-99A9-F257F5C3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27D1FD-E817-4437-B00C-F4C1DA429865}"/>
              </a:ext>
            </a:extLst>
          </p:cNvPr>
          <p:cNvSpPr txBox="1">
            <a:spLocks/>
          </p:cNvSpPr>
          <p:nvPr/>
        </p:nvSpPr>
        <p:spPr>
          <a:xfrm>
            <a:off x="458831" y="140923"/>
            <a:ext cx="7209064" cy="523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Magnetic Circuit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9BD132-4B42-4509-A10E-5CD4D4184A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4437" y="787287"/>
            <a:ext cx="6872775" cy="5006726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F694CB-0746-424B-AABF-2C97C2371D4B}"/>
              </a:ext>
            </a:extLst>
          </p:cNvPr>
          <p:cNvSpPr txBox="1"/>
          <p:nvPr/>
        </p:nvSpPr>
        <p:spPr>
          <a:xfrm>
            <a:off x="7096687" y="905381"/>
            <a:ext cx="1858449" cy="477053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Any deviation from the above layout and simplifications must be approved by the responsible magnet engineers as subject matter experts before it can be implemented.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Any addition of magnetic material in this layout must also be approved first. </a:t>
            </a:r>
          </a:p>
        </p:txBody>
      </p:sp>
    </p:spTree>
    <p:extLst>
      <p:ext uri="{BB962C8B-B14F-4D97-AF65-F5344CB8AC3E}">
        <p14:creationId xmlns:p14="http://schemas.microsoft.com/office/powerpoint/2010/main" val="110507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FA533-5335-4038-99A9-F257F5C3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27D1FD-E817-4437-B00C-F4C1DA429865}"/>
              </a:ext>
            </a:extLst>
          </p:cNvPr>
          <p:cNvSpPr txBox="1">
            <a:spLocks/>
          </p:cNvSpPr>
          <p:nvPr/>
        </p:nvSpPr>
        <p:spPr>
          <a:xfrm>
            <a:off x="458831" y="140923"/>
            <a:ext cx="7209064" cy="523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Conductor Definition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281583" y="949847"/>
          <a:ext cx="3898532" cy="51842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7011">
                  <a:extLst>
                    <a:ext uri="{9D8B030D-6E8A-4147-A177-3AD203B41FA5}">
                      <a16:colId xmlns:a16="http://schemas.microsoft.com/office/drawing/2014/main" val="1674236309"/>
                    </a:ext>
                  </a:extLst>
                </a:gridCol>
                <a:gridCol w="2317956">
                  <a:extLst>
                    <a:ext uri="{9D8B030D-6E8A-4147-A177-3AD203B41FA5}">
                      <a16:colId xmlns:a16="http://schemas.microsoft.com/office/drawing/2014/main" val="3688867688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928709068"/>
                    </a:ext>
                  </a:extLst>
                </a:gridCol>
                <a:gridCol w="579665">
                  <a:extLst>
                    <a:ext uri="{9D8B030D-6E8A-4147-A177-3AD203B41FA5}">
                      <a16:colId xmlns:a16="http://schemas.microsoft.com/office/drawing/2014/main" val="2078368589"/>
                    </a:ext>
                  </a:extLst>
                </a:gridCol>
              </a:tblGrid>
              <a:tr h="304956">
                <a:tc>
                  <a:txBody>
                    <a:bodyPr/>
                    <a:lstStyle/>
                    <a:p>
                      <a:endParaRPr lang="en-US" sz="13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Parameters</a:t>
                      </a:r>
                    </a:p>
                  </a:txBody>
                  <a:tcPr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6584781"/>
                  </a:ext>
                </a:extLst>
              </a:tr>
              <a:tr h="304956">
                <a:tc rowSpan="5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300" b="1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Strand</a:t>
                      </a:r>
                    </a:p>
                  </a:txBody>
                  <a:tcPr marL="72000" marR="7620" marT="7620" marB="0" vert="vert27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30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Strand diameter</a:t>
                      </a:r>
                    </a:p>
                  </a:txBody>
                  <a:tcPr marL="72000" marR="3600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57925" rtl="0" eaLnBrk="1" fontAlgn="b" latinLnBrk="0" hangingPunct="1"/>
                      <a:r>
                        <a:rPr lang="en-US" sz="130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mm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010045442"/>
                  </a:ext>
                </a:extLst>
              </a:tr>
              <a:tr h="30495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Cu/</a:t>
                      </a:r>
                      <a:r>
                        <a:rPr lang="en-US" sz="1300" kern="1200" noProof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NbTi</a:t>
                      </a:r>
                      <a:endParaRPr lang="en-US" sz="1300" kern="12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000" marR="3600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300" kern="1200" noProof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815781932"/>
                  </a:ext>
                </a:extLst>
              </a:tr>
              <a:tr h="30495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Ic @ 2.6T &amp; 4.7K</a:t>
                      </a:r>
                    </a:p>
                  </a:txBody>
                  <a:tcPr marL="72000" marR="7200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&gt; 680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30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808861696"/>
                  </a:ext>
                </a:extLst>
              </a:tr>
              <a:tr h="30495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Filament</a:t>
                      </a:r>
                      <a:r>
                        <a:rPr lang="en-US" sz="1300" kern="1200" baseline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diameter</a:t>
                      </a:r>
                      <a:endParaRPr lang="en-US" sz="1300" kern="12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000" marR="3600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&lt; </a:t>
                      </a:r>
                      <a:r>
                        <a:rPr lang="en-US" sz="1300" strike="noStrike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30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µm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747994735"/>
                  </a:ext>
                </a:extLst>
              </a:tr>
              <a:tr h="30495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trike="noStrike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RRR Cu</a:t>
                      </a:r>
                    </a:p>
                  </a:txBody>
                  <a:tcPr marL="72000" marR="3600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trike="noStrike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&gt; 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300" strike="sngStrike" kern="1200" noProof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5191200"/>
                  </a:ext>
                </a:extLst>
              </a:tr>
              <a:tr h="30495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Cable</a:t>
                      </a:r>
                    </a:p>
                  </a:txBody>
                  <a:tcPr marL="72000" marR="7620" marT="7620" marB="0" vert="vert27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30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NbTi strands</a:t>
                      </a:r>
                    </a:p>
                  </a:txBody>
                  <a:tcPr marL="72000" marR="3600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300" kern="1200" noProof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937452617"/>
                  </a:ext>
                </a:extLst>
              </a:tr>
              <a:tr h="3049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30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Transposition pitch</a:t>
                      </a:r>
                    </a:p>
                  </a:txBody>
                  <a:tcPr marL="72000" marR="3600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30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mm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6937355"/>
                  </a:ext>
                </a:extLst>
              </a:tr>
              <a:tr h="30495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300" b="1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Channel</a:t>
                      </a:r>
                    </a:p>
                  </a:txBody>
                  <a:tcPr marL="72000" marR="7620" marT="7620" marB="0" vert="vert27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trike="noStrike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RRR Cu</a:t>
                      </a:r>
                    </a:p>
                  </a:txBody>
                  <a:tcPr marL="72000" marR="3600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trike="noStrike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&gt; 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strike="sng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716433889"/>
                  </a:ext>
                </a:extLst>
              </a:tr>
              <a:tr h="30495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Copper section (Final)</a:t>
                      </a:r>
                    </a:p>
                  </a:txBody>
                  <a:tcPr marL="72000" marR="7200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43.7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30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mm²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37438596"/>
                  </a:ext>
                </a:extLst>
              </a:tr>
              <a:tr h="304956">
                <a:tc rowSpan="7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300" b="1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Conductor</a:t>
                      </a:r>
                    </a:p>
                  </a:txBody>
                  <a:tcPr marL="72000" marR="7620" marT="7620" marB="0" vert="vert27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Nominal</a:t>
                      </a:r>
                      <a:r>
                        <a:rPr lang="en-US" sz="1300" kern="1200" baseline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current</a:t>
                      </a:r>
                      <a:endParaRPr lang="en-US" sz="1300" kern="12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000" marR="3600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3924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30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186553645"/>
                  </a:ext>
                </a:extLst>
              </a:tr>
              <a:tr h="3049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RRR conductor</a:t>
                      </a:r>
                    </a:p>
                  </a:txBody>
                  <a:tcPr marL="72000" marR="3600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&gt; 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300" kern="1200" noProof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604354899"/>
                  </a:ext>
                </a:extLst>
              </a:tr>
              <a:tr h="3049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baseline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Temp. margin </a:t>
                      </a:r>
                      <a:r>
                        <a:rPr lang="en-US" sz="130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@ 2.6T &amp; 4.7K</a:t>
                      </a:r>
                    </a:p>
                  </a:txBody>
                  <a:tcPr marL="72000" marR="7200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22596711"/>
                  </a:ext>
                </a:extLst>
              </a:tr>
              <a:tr h="3049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Hot spot Temperature</a:t>
                      </a:r>
                    </a:p>
                  </a:txBody>
                  <a:tcPr marL="72000" marR="3600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71.4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30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62181406"/>
                  </a:ext>
                </a:extLst>
              </a:tr>
              <a:tr h="3049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3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</a:t>
                      </a:r>
                      <a:r>
                        <a:rPr lang="fr-FR" sz="1300" baseline="-25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0.2% </a:t>
                      </a:r>
                      <a:r>
                        <a:rPr lang="en-US" sz="130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@ 293K </a:t>
                      </a:r>
                      <a:endParaRPr lang="en-US" sz="1300" baseline="-25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3600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</a:t>
                      </a:r>
                      <a:r>
                        <a:rPr lang="en-US" sz="13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165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30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MPa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470996018"/>
                  </a:ext>
                </a:extLst>
              </a:tr>
              <a:tr h="3049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Unit length </a:t>
                      </a:r>
                      <a:r>
                        <a:rPr lang="en-US" sz="1300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(supposed) </a:t>
                      </a:r>
                    </a:p>
                  </a:txBody>
                  <a:tcPr marL="72000" marR="36000" marT="7620" marB="0" anchor="ctr"/>
                </a:tc>
                <a:tc>
                  <a:txBody>
                    <a:bodyPr/>
                    <a:lstStyle/>
                    <a:p>
                      <a:pPr marL="0" algn="ctr" defTabSz="957925" rtl="0" eaLnBrk="1" latinLnBrk="0" hangingPunct="1"/>
                      <a:r>
                        <a:rPr lang="en-US" sz="130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1.05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km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866525628"/>
                  </a:ext>
                </a:extLst>
              </a:tr>
              <a:tr h="3049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strike="noStrike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Total length (supposed)</a:t>
                      </a:r>
                    </a:p>
                  </a:txBody>
                  <a:tcPr marL="72000" marR="36000" marT="7620" marB="0" anchor="ctr"/>
                </a:tc>
                <a:tc>
                  <a:txBody>
                    <a:bodyPr/>
                    <a:lstStyle/>
                    <a:p>
                      <a:pPr marL="0" algn="ctr" defTabSz="957925" rtl="0" eaLnBrk="1" latinLnBrk="0" hangingPunct="1"/>
                      <a:r>
                        <a:rPr lang="en-US" sz="1300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18.9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km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518742655"/>
                  </a:ext>
                </a:extLst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4572000" y="3805174"/>
            <a:ext cx="4361732" cy="206210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B050"/>
                </a:solidFill>
              </a:rPr>
              <a:t>Order of conductor samples put in place based on these specifications 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B050"/>
                </a:solidFill>
              </a:rPr>
              <a:t>Working on sample conductor qualification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B050"/>
                </a:solidFill>
              </a:rPr>
              <a:t>Discussed with test facilities around the world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B050"/>
                </a:solidFill>
              </a:rPr>
              <a:t>Bid is out for sample test characterization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B050"/>
                </a:solidFill>
              </a:rPr>
              <a:t>Conductor is similar to the conductor used for 11.7 T MRI magnet at CEA, </a:t>
            </a:r>
            <a:r>
              <a:rPr lang="en-US" sz="1600" i="1" dirty="0" err="1">
                <a:solidFill>
                  <a:srgbClr val="00B050"/>
                </a:solidFill>
              </a:rPr>
              <a:t>Saclay</a:t>
            </a:r>
            <a:endParaRPr lang="en-US" sz="1600" i="1" dirty="0">
              <a:solidFill>
                <a:srgbClr val="00B05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000880-C730-4A3C-9095-CD14588BE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49847"/>
            <a:ext cx="4361732" cy="263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1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FA533-5335-4038-99A9-F257F5C3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27D1FD-E817-4437-B00C-F4C1DA429865}"/>
              </a:ext>
            </a:extLst>
          </p:cNvPr>
          <p:cNvSpPr txBox="1">
            <a:spLocks/>
          </p:cNvSpPr>
          <p:nvPr/>
        </p:nvSpPr>
        <p:spPr>
          <a:xfrm>
            <a:off x="628650" y="140923"/>
            <a:ext cx="7886700" cy="523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Conductor Margin @ 4.7 K</a:t>
            </a:r>
          </a:p>
        </p:txBody>
      </p:sp>
      <p:graphicFrame>
        <p:nvGraphicFramePr>
          <p:cNvPr id="72" name="Graphique 68"/>
          <p:cNvGraphicFramePr>
            <a:graphicFrameLocks noGrp="1"/>
          </p:cNvGraphicFramePr>
          <p:nvPr/>
        </p:nvGraphicFramePr>
        <p:xfrm>
          <a:off x="3346451" y="3175596"/>
          <a:ext cx="5391150" cy="3034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58775" y="3398282"/>
            <a:ext cx="255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fr-FR" dirty="0" err="1"/>
              <a:t>Bottura</a:t>
            </a:r>
            <a:r>
              <a:rPr lang="fr-FR" dirty="0"/>
              <a:t> </a:t>
            </a:r>
            <a:r>
              <a:rPr lang="fr-FR" dirty="0" err="1"/>
              <a:t>scaling</a:t>
            </a:r>
            <a:r>
              <a:rPr lang="fr-FR" dirty="0"/>
              <a:t> </a:t>
            </a:r>
            <a:r>
              <a:rPr lang="fr-FR" dirty="0" err="1"/>
              <a:t>law</a:t>
            </a:r>
            <a:r>
              <a:rPr lang="fr-FR" dirty="0"/>
              <a:t> [1]</a:t>
            </a:r>
          </a:p>
        </p:txBody>
      </p:sp>
      <p:graphicFrame>
        <p:nvGraphicFramePr>
          <p:cNvPr id="73" name="Tableau 105"/>
          <p:cNvGraphicFramePr>
            <a:graphicFrameLocks noGrp="1"/>
          </p:cNvGraphicFramePr>
          <p:nvPr/>
        </p:nvGraphicFramePr>
        <p:xfrm>
          <a:off x="348153" y="5096205"/>
          <a:ext cx="2374901" cy="666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1">
                  <a:extLst>
                    <a:ext uri="{9D8B030D-6E8A-4147-A177-3AD203B41FA5}">
                      <a16:colId xmlns:a16="http://schemas.microsoft.com/office/drawing/2014/main" val="404854493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3764012750"/>
                    </a:ext>
                  </a:extLst>
                </a:gridCol>
              </a:tblGrid>
              <a:tr h="222251">
                <a:tc>
                  <a:txBody>
                    <a:bodyPr/>
                    <a:lstStyle/>
                    <a:p>
                      <a:pPr algn="r"/>
                      <a:r>
                        <a:rPr lang="fr-FR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Iseult</a:t>
                      </a:r>
                      <a:r>
                        <a:rPr lang="fr-FR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10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conductor</a:t>
                      </a:r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57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 </a:t>
                      </a:r>
                      <a:r>
                        <a:rPr lang="en-GB" sz="11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degradation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891009616"/>
                  </a:ext>
                </a:extLst>
              </a:tr>
              <a:tr h="222251">
                <a:tc>
                  <a:txBody>
                    <a:bodyPr/>
                    <a:lstStyle/>
                    <a:p>
                      <a:pPr algn="r"/>
                      <a:r>
                        <a:rPr lang="en-GB" sz="11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Cabling process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&lt;5%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292408078"/>
                  </a:ext>
                </a:extLst>
              </a:tr>
              <a:tr h="222251">
                <a:tc>
                  <a:txBody>
                    <a:bodyPr/>
                    <a:lstStyle/>
                    <a:p>
                      <a:pPr algn="r"/>
                      <a:r>
                        <a:rPr lang="en-GB" sz="11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Soldering process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&lt;5%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758286960"/>
                  </a:ext>
                </a:extLst>
              </a:tr>
            </a:tbl>
          </a:graphicData>
        </a:graphic>
      </p:graphicFrame>
      <p:sp>
        <p:nvSpPr>
          <p:cNvPr id="74" name="ZoneTexte 21"/>
          <p:cNvSpPr txBox="1"/>
          <p:nvPr/>
        </p:nvSpPr>
        <p:spPr>
          <a:xfrm>
            <a:off x="358775" y="3734832"/>
            <a:ext cx="22952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Parameters for the fit (C.R. Spencer)</a:t>
            </a:r>
          </a:p>
        </p:txBody>
      </p:sp>
      <p:graphicFrame>
        <p:nvGraphicFramePr>
          <p:cNvPr id="75" name="Tableau 22"/>
          <p:cNvGraphicFramePr>
            <a:graphicFrameLocks noGrp="1"/>
          </p:cNvGraphicFramePr>
          <p:nvPr/>
        </p:nvGraphicFramePr>
        <p:xfrm>
          <a:off x="525066" y="3981053"/>
          <a:ext cx="2021075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1584">
                  <a:extLst>
                    <a:ext uri="{9D8B030D-6E8A-4147-A177-3AD203B41FA5}">
                      <a16:colId xmlns:a16="http://schemas.microsoft.com/office/drawing/2014/main" val="151655596"/>
                    </a:ext>
                  </a:extLst>
                </a:gridCol>
                <a:gridCol w="875799">
                  <a:extLst>
                    <a:ext uri="{9D8B030D-6E8A-4147-A177-3AD203B41FA5}">
                      <a16:colId xmlns:a16="http://schemas.microsoft.com/office/drawing/2014/main" val="1734718196"/>
                    </a:ext>
                  </a:extLst>
                </a:gridCol>
                <a:gridCol w="269477">
                  <a:extLst>
                    <a:ext uri="{9D8B030D-6E8A-4147-A177-3AD203B41FA5}">
                      <a16:colId xmlns:a16="http://schemas.microsoft.com/office/drawing/2014/main" val="1019775294"/>
                    </a:ext>
                  </a:extLst>
                </a:gridCol>
                <a:gridCol w="404215">
                  <a:extLst>
                    <a:ext uri="{9D8B030D-6E8A-4147-A177-3AD203B41FA5}">
                      <a16:colId xmlns:a16="http://schemas.microsoft.com/office/drawing/2014/main" val="1034990363"/>
                    </a:ext>
                  </a:extLst>
                </a:gridCol>
              </a:tblGrid>
              <a:tr h="117802"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Bc20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14.5 [T]</a:t>
                      </a:r>
                      <a:endParaRPr lang="fr-FR" sz="800" b="0" i="0" u="none" strike="noStrike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>
                          <a:effectLst/>
                        </a:rPr>
                        <a:t>α</a:t>
                      </a:r>
                      <a:endParaRPr lang="el-G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effectLst/>
                          <a:latin typeface="+mn-lt"/>
                        </a:rPr>
                        <a:t>0.57</a:t>
                      </a:r>
                      <a:endParaRPr lang="fr-F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98792797"/>
                  </a:ext>
                </a:extLst>
              </a:tr>
              <a:tr h="117802"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Tc0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9.2 [K]</a:t>
                      </a:r>
                      <a:endParaRPr lang="fr-FR" sz="800" b="0" i="0" u="none" strike="noStrike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>
                          <a:effectLst/>
                        </a:rPr>
                        <a:t>β</a:t>
                      </a:r>
                      <a:endParaRPr lang="el-G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effectLst/>
                          <a:latin typeface="+mn-lt"/>
                        </a:rPr>
                        <a:t>0.9</a:t>
                      </a:r>
                      <a:endParaRPr lang="fr-F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83914194"/>
                  </a:ext>
                </a:extLst>
              </a:tr>
              <a:tr h="117802"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n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1.7</a:t>
                      </a:r>
                      <a:endParaRPr lang="fr-F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>
                          <a:effectLst/>
                        </a:rPr>
                        <a:t>γ</a:t>
                      </a:r>
                      <a:endParaRPr lang="el-G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1.9</a:t>
                      </a:r>
                      <a:endParaRPr lang="fr-F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69922093"/>
                  </a:ext>
                </a:extLst>
              </a:tr>
              <a:tr h="117802"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C0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u="none" strike="noStrike" dirty="0">
                          <a:effectLst/>
                        </a:rPr>
                        <a:t>73000 [TA/mm²</a:t>
                      </a:r>
                      <a:r>
                        <a:rPr lang="fr-FR" sz="800" b="0" i="0" u="none" strike="noStrike" dirty="0"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09493288"/>
                  </a:ext>
                </a:extLst>
              </a:tr>
            </a:tbl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348153" y="4692650"/>
            <a:ext cx="2305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GB" dirty="0"/>
              <a:t>I</a:t>
            </a:r>
            <a:r>
              <a:rPr lang="en-GB" baseline="-25000" dirty="0"/>
              <a:t>c</a:t>
            </a:r>
            <a:r>
              <a:rPr lang="en-GB" dirty="0"/>
              <a:t> degradation: 15%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2184" y="6200439"/>
            <a:ext cx="64654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[1] </a:t>
            </a:r>
            <a:r>
              <a:rPr lang="en-US" sz="800" dirty="0"/>
              <a:t>Luca Bottura. A practical fit for the critical surface of NbTi. </a:t>
            </a:r>
            <a:r>
              <a:rPr lang="en-US" sz="800" i="1" dirty="0"/>
              <a:t>IEEE </a:t>
            </a:r>
            <a:r>
              <a:rPr lang="fr-FR" sz="800" i="1" dirty="0"/>
              <a:t>transactions on applied superconductivity</a:t>
            </a:r>
            <a:r>
              <a:rPr lang="fr-FR" sz="800" dirty="0"/>
              <a:t>, 10(1):1054–1057, 2000. </a:t>
            </a:r>
          </a:p>
        </p:txBody>
      </p:sp>
      <p:sp>
        <p:nvSpPr>
          <p:cNvPr id="12" name="ZoneTexte 81"/>
          <p:cNvSpPr txBox="1"/>
          <p:nvPr/>
        </p:nvSpPr>
        <p:spPr>
          <a:xfrm>
            <a:off x="5616086" y="1991847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617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7234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5851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4468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3085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1702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0319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08936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rgbClr val="00B050"/>
                </a:solidFill>
              </a:rPr>
              <a:t>&gt; 1.5 K</a:t>
            </a:r>
          </a:p>
        </p:txBody>
      </p:sp>
      <p:sp>
        <p:nvSpPr>
          <p:cNvPr id="13" name="ZoneTexte 81">
            <a:extLst>
              <a:ext uri="{FF2B5EF4-FFF2-40B4-BE49-F238E27FC236}">
                <a16:creationId xmlns:a16="http://schemas.microsoft.com/office/drawing/2014/main" id="{3EDBD181-56E7-4A2D-9492-B737C3BA7790}"/>
              </a:ext>
            </a:extLst>
          </p:cNvPr>
          <p:cNvSpPr txBox="1"/>
          <p:nvPr/>
        </p:nvSpPr>
        <p:spPr>
          <a:xfrm>
            <a:off x="5616086" y="2555219"/>
            <a:ext cx="625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617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7234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5851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4468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3085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1702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0319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08936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rgbClr val="00B050"/>
                </a:solidFill>
              </a:rPr>
              <a:t>&lt;30 %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D88AC6-6E06-4DBD-89F3-8AD034D9CD98}"/>
              </a:ext>
            </a:extLst>
          </p:cNvPr>
          <p:cNvSpPr txBox="1"/>
          <p:nvPr/>
        </p:nvSpPr>
        <p:spPr>
          <a:xfrm>
            <a:off x="6680201" y="2032737"/>
            <a:ext cx="2057400" cy="58477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Robust and safe operating parameters</a:t>
            </a:r>
          </a:p>
        </p:txBody>
      </p:sp>
      <p:graphicFrame>
        <p:nvGraphicFramePr>
          <p:cNvPr id="15" name="Table 6">
            <a:extLst>
              <a:ext uri="{FF2B5EF4-FFF2-40B4-BE49-F238E27FC236}">
                <a16:creationId xmlns:a16="http://schemas.microsoft.com/office/drawing/2014/main" id="{C890DB96-B8BA-476B-AF2A-4501B4B671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568220"/>
              </p:ext>
            </p:extLst>
          </p:nvPr>
        </p:nvGraphicFramePr>
        <p:xfrm>
          <a:off x="1256344" y="844770"/>
          <a:ext cx="4180213" cy="20269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26641">
                  <a:extLst>
                    <a:ext uri="{9D8B030D-6E8A-4147-A177-3AD203B41FA5}">
                      <a16:colId xmlns:a16="http://schemas.microsoft.com/office/drawing/2014/main" val="216481373"/>
                    </a:ext>
                  </a:extLst>
                </a:gridCol>
                <a:gridCol w="658678">
                  <a:extLst>
                    <a:ext uri="{9D8B030D-6E8A-4147-A177-3AD203B41FA5}">
                      <a16:colId xmlns:a16="http://schemas.microsoft.com/office/drawing/2014/main" val="4125464049"/>
                    </a:ext>
                  </a:extLst>
                </a:gridCol>
                <a:gridCol w="732965">
                  <a:extLst>
                    <a:ext uri="{9D8B030D-6E8A-4147-A177-3AD203B41FA5}">
                      <a16:colId xmlns:a16="http://schemas.microsoft.com/office/drawing/2014/main" val="972109708"/>
                    </a:ext>
                  </a:extLst>
                </a:gridCol>
                <a:gridCol w="777729">
                  <a:extLst>
                    <a:ext uri="{9D8B030D-6E8A-4147-A177-3AD203B41FA5}">
                      <a16:colId xmlns:a16="http://schemas.microsoft.com/office/drawing/2014/main" val="4052059768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4262563710"/>
                    </a:ext>
                  </a:extLst>
                </a:gridCol>
              </a:tblGrid>
              <a:tr h="286323">
                <a:tc>
                  <a:txBody>
                    <a:bodyPr/>
                    <a:lstStyle/>
                    <a:p>
                      <a:pPr algn="r"/>
                      <a:r>
                        <a:rPr lang="fr-FR" sz="1300" dirty="0"/>
                        <a:t>B</a:t>
                      </a:r>
                      <a:r>
                        <a:rPr lang="fr-FR" sz="1300" baseline="-25000" dirty="0"/>
                        <a:t>0</a:t>
                      </a:r>
                      <a:endParaRPr lang="en-US" sz="13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1.5 T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1.7 T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1" dirty="0"/>
                        <a:t>2.0 T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Units</a:t>
                      </a:r>
                      <a:endParaRPr lang="en-US" sz="13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565006"/>
                  </a:ext>
                </a:extLst>
              </a:tr>
              <a:tr h="286323">
                <a:tc>
                  <a:txBody>
                    <a:bodyPr/>
                    <a:lstStyle/>
                    <a:p>
                      <a:pPr algn="r"/>
                      <a:r>
                        <a:rPr lang="fr-FR" sz="1300" dirty="0" err="1"/>
                        <a:t>Current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2942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3335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/>
                        <a:t>3924</a:t>
                      </a:r>
                      <a:endParaRPr lang="en-US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A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662463"/>
                  </a:ext>
                </a:extLst>
              </a:tr>
              <a:tr h="286323"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T</a:t>
                      </a:r>
                      <a:r>
                        <a:rPr lang="en-US" sz="1300" baseline="-25000" dirty="0"/>
                        <a:t>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/>
                        <a:t>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835507"/>
                  </a:ext>
                </a:extLst>
              </a:tr>
              <a:tr h="286323">
                <a:tc>
                  <a:txBody>
                    <a:bodyPr/>
                    <a:lstStyle/>
                    <a:p>
                      <a:pPr algn="r"/>
                      <a:r>
                        <a:rPr lang="fr-FR" sz="1300" dirty="0" err="1"/>
                        <a:t>B</a:t>
                      </a:r>
                      <a:r>
                        <a:rPr lang="fr-FR" sz="1300" baseline="-25000" dirty="0" err="1"/>
                        <a:t>peak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2.00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2.27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1" dirty="0"/>
                        <a:t>2.67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T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950116"/>
                  </a:ext>
                </a:extLst>
              </a:tr>
              <a:tr h="286323"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Temp.</a:t>
                      </a:r>
                      <a:r>
                        <a:rPr lang="en-US" sz="1300" baseline="0" dirty="0"/>
                        <a:t> margin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3.06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2.45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874965"/>
                  </a:ext>
                </a:extLst>
              </a:tr>
              <a:tr h="286323"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Load line margin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59.6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54.2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46.1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870296"/>
                  </a:ext>
                </a:extLst>
              </a:tr>
              <a:tr h="28632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noProof="0" dirty="0"/>
                        <a:t>I / </a:t>
                      </a:r>
                      <a:r>
                        <a:rPr lang="en-US" sz="1300" noProof="0" dirty="0" err="1"/>
                        <a:t>Ic</a:t>
                      </a:r>
                      <a:r>
                        <a:rPr lang="en-US" sz="1300" noProof="0" dirty="0"/>
                        <a:t>(</a:t>
                      </a:r>
                      <a:r>
                        <a:rPr lang="en-US" sz="1300" noProof="0" dirty="0" err="1"/>
                        <a:t>T</a:t>
                      </a:r>
                      <a:r>
                        <a:rPr lang="en-US" sz="1300" baseline="0" noProof="0" dirty="0" err="1"/>
                        <a:t>,</a:t>
                      </a:r>
                      <a:r>
                        <a:rPr lang="en-US" sz="1300" noProof="0" dirty="0" err="1"/>
                        <a:t>B</a:t>
                      </a:r>
                      <a:r>
                        <a:rPr lang="en-US" sz="1300" baseline="-25000" noProof="0" dirty="0" err="1"/>
                        <a:t>peak</a:t>
                      </a:r>
                      <a:r>
                        <a:rPr lang="en-US" sz="1300" noProof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17.9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29.3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865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74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FA533-5335-4038-99A9-F257F5C3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3B27D1FD-E817-4437-B00C-F4C1DA429865}"/>
              </a:ext>
            </a:extLst>
          </p:cNvPr>
          <p:cNvSpPr txBox="1">
            <a:spLocks/>
          </p:cNvSpPr>
          <p:nvPr/>
        </p:nvSpPr>
        <p:spPr>
          <a:xfrm>
            <a:off x="125730" y="140923"/>
            <a:ext cx="6938010" cy="61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sz="3200" dirty="0">
                <a:sym typeface="Wingdings" panose="05000000000000000000" pitchFamily="2" charset="2"/>
              </a:rPr>
              <a:t>Mechanical Design</a:t>
            </a:r>
            <a:endParaRPr lang="en-US" sz="3200" dirty="0"/>
          </a:p>
        </p:txBody>
      </p:sp>
      <p:pic>
        <p:nvPicPr>
          <p:cNvPr id="15" name="Image 1">
            <a:extLst>
              <a:ext uri="{FF2B5EF4-FFF2-40B4-BE49-F238E27FC236}">
                <a16:creationId xmlns:a16="http://schemas.microsoft.com/office/drawing/2014/main" id="{FC6BD84A-3F7D-442D-AC07-B2D69730E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918" y="936571"/>
            <a:ext cx="2920959" cy="2698044"/>
          </a:xfrm>
          <a:prstGeom prst="snipRoundRect">
            <a:avLst>
              <a:gd name="adj1" fmla="val 16667"/>
              <a:gd name="adj2" fmla="val 25145"/>
            </a:avLst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5E883C9A-051B-4FFF-B473-8F203E03C45D}"/>
              </a:ext>
            </a:extLst>
          </p:cNvPr>
          <p:cNvGrpSpPr/>
          <p:nvPr/>
        </p:nvGrpSpPr>
        <p:grpSpPr>
          <a:xfrm>
            <a:off x="779491" y="3634615"/>
            <a:ext cx="3070133" cy="2722728"/>
            <a:chOff x="-3034693" y="2269652"/>
            <a:chExt cx="6218467" cy="4118335"/>
          </a:xfrm>
        </p:grpSpPr>
        <p:pic>
          <p:nvPicPr>
            <p:cNvPr id="17" name="Image 4">
              <a:extLst>
                <a:ext uri="{FF2B5EF4-FFF2-40B4-BE49-F238E27FC236}">
                  <a16:creationId xmlns:a16="http://schemas.microsoft.com/office/drawing/2014/main" id="{B72B5E43-6B75-4123-B092-9273762BE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73" y="2269652"/>
              <a:ext cx="3099901" cy="4118335"/>
            </a:xfrm>
            <a:prstGeom prst="rect">
              <a:avLst/>
            </a:prstGeom>
          </p:spPr>
        </p:pic>
        <p:sp>
          <p:nvSpPr>
            <p:cNvPr id="18" name="ZoneTexte 14">
              <a:extLst>
                <a:ext uri="{FF2B5EF4-FFF2-40B4-BE49-F238E27FC236}">
                  <a16:creationId xmlns:a16="http://schemas.microsoft.com/office/drawing/2014/main" id="{BC74EFB7-4E91-4CE6-80FE-E8CB78460BCC}"/>
                </a:ext>
              </a:extLst>
            </p:cNvPr>
            <p:cNvSpPr txBox="1"/>
            <p:nvPr/>
          </p:nvSpPr>
          <p:spPr>
            <a:xfrm>
              <a:off x="-3034693" y="3840006"/>
              <a:ext cx="2911611" cy="558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Radial tie rod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80DE7399-8E41-4343-BCCD-DD1D34566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125" y="4683113"/>
            <a:ext cx="4270248" cy="1555692"/>
          </a:xfrm>
          <a:prstGeom prst="rect">
            <a:avLst/>
          </a:prstGeom>
        </p:spPr>
      </p:pic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7FDF8E47-E8F2-45BD-A66D-303AB1D97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19" y="975365"/>
            <a:ext cx="5098233" cy="2453635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/>
              <a:t>2D and 3D simulations were done on the overall magnet assembly, coils, mandrel and tie-rods.</a:t>
            </a:r>
          </a:p>
          <a:p>
            <a:r>
              <a:rPr lang="en-US" sz="1600" dirty="0"/>
              <a:t>Analysis is done for</a:t>
            </a:r>
          </a:p>
          <a:p>
            <a:pPr lvl="1"/>
            <a:r>
              <a:rPr lang="en-US" sz="1600" dirty="0"/>
              <a:t>Gravitational load</a:t>
            </a:r>
          </a:p>
          <a:p>
            <a:pPr lvl="1"/>
            <a:r>
              <a:rPr lang="en-US" sz="1600" dirty="0"/>
              <a:t>Cool down</a:t>
            </a:r>
          </a:p>
          <a:p>
            <a:pPr lvl="1"/>
            <a:r>
              <a:rPr lang="en-US" sz="1600" dirty="0"/>
              <a:t>Transportation load</a:t>
            </a:r>
          </a:p>
          <a:p>
            <a:pPr lvl="1"/>
            <a:r>
              <a:rPr lang="en-US" sz="1600" dirty="0"/>
              <a:t>Seismic load</a:t>
            </a:r>
          </a:p>
          <a:p>
            <a:pPr lvl="1"/>
            <a:r>
              <a:rPr lang="en-US" sz="1600" dirty="0"/>
              <a:t>Energization loads</a:t>
            </a:r>
          </a:p>
          <a:p>
            <a:r>
              <a:rPr lang="en-US" sz="1600" dirty="0"/>
              <a:t>All the stresses, displacement are well within the acceptable limits.</a:t>
            </a:r>
          </a:p>
        </p:txBody>
      </p:sp>
    </p:spTree>
    <p:extLst>
      <p:ext uri="{BB962C8B-B14F-4D97-AF65-F5344CB8AC3E}">
        <p14:creationId xmlns:p14="http://schemas.microsoft.com/office/powerpoint/2010/main" val="4144626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FA533-5335-4038-99A9-F257F5C3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329" y="1522068"/>
            <a:ext cx="2444214" cy="2833818"/>
          </a:xfrm>
          <a:prstGeom prst="rect">
            <a:avLst/>
          </a:prstGeom>
        </p:spPr>
      </p:pic>
      <p:pic>
        <p:nvPicPr>
          <p:cNvPr id="4098" name="Image 6" descr="image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660" y="203250"/>
            <a:ext cx="3512731" cy="229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435" y="2640617"/>
            <a:ext cx="2604956" cy="22988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0966" y="64749"/>
            <a:ext cx="980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err="1"/>
              <a:t>Bottom</a:t>
            </a:r>
            <a:r>
              <a:rPr lang="fr-FR" sz="1200" i="1" dirty="0"/>
              <a:t> </a:t>
            </a:r>
            <a:r>
              <a:rPr lang="fr-FR" sz="1200" i="1" dirty="0" err="1"/>
              <a:t>view</a:t>
            </a:r>
            <a:endParaRPr lang="en-US" sz="12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20103" y="3010142"/>
            <a:ext cx="726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Top </a:t>
            </a:r>
            <a:r>
              <a:rPr lang="fr-FR" sz="1200" i="1" dirty="0" err="1"/>
              <a:t>view</a:t>
            </a:r>
            <a:endParaRPr lang="en-US" sz="1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614824" y="5316466"/>
            <a:ext cx="3174459" cy="36933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2 thermosiphons (main + </a:t>
            </a:r>
            <a:r>
              <a:rPr lang="fr-FR" dirty="0" err="1"/>
              <a:t>spare</a:t>
            </a:r>
            <a:r>
              <a:rPr lang="fr-FR" dirty="0"/>
              <a:t>)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B27D1FD-E817-4437-B00C-F4C1DA429865}"/>
              </a:ext>
            </a:extLst>
          </p:cNvPr>
          <p:cNvSpPr txBox="1">
            <a:spLocks/>
          </p:cNvSpPr>
          <p:nvPr/>
        </p:nvSpPr>
        <p:spPr>
          <a:xfrm>
            <a:off x="125730" y="140923"/>
            <a:ext cx="6938010" cy="61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sz="3200" dirty="0" err="1">
                <a:sym typeface="Wingdings" panose="05000000000000000000" pitchFamily="2" charset="2"/>
              </a:rPr>
              <a:t>Cryogenics</a:t>
            </a:r>
            <a:r>
              <a:rPr lang="fr-FR" sz="3200" dirty="0">
                <a:sym typeface="Wingdings" panose="05000000000000000000" pitchFamily="2" charset="2"/>
              </a:rPr>
              <a:t> Design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8E2944-D459-4FAD-9612-7C512CB7B332}"/>
              </a:ext>
            </a:extLst>
          </p:cNvPr>
          <p:cNvSpPr txBox="1"/>
          <p:nvPr/>
        </p:nvSpPr>
        <p:spPr>
          <a:xfrm>
            <a:off x="6148047" y="5062686"/>
            <a:ext cx="2759731" cy="92333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Redundant cooling system to ensure thermosiphon working properly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8CA531-8F20-45A9-B711-09603D55ED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792" y="925382"/>
            <a:ext cx="2793595" cy="404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32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1B50C-5A27-42BC-8DD5-FB481A47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73" y="147968"/>
            <a:ext cx="7886700" cy="596916"/>
          </a:xfrm>
        </p:spPr>
        <p:txBody>
          <a:bodyPr>
            <a:normAutofit fontScale="90000"/>
          </a:bodyPr>
          <a:lstStyle/>
          <a:p>
            <a:r>
              <a:rPr lang="en-US" dirty="0"/>
              <a:t>FEA Thermal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ABD6B-F66E-494F-9588-A36F6C8D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17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B8B4A6-A406-4ABE-95BD-680B0A2CE080}"/>
              </a:ext>
            </a:extLst>
          </p:cNvPr>
          <p:cNvSpPr txBox="1"/>
          <p:nvPr/>
        </p:nvSpPr>
        <p:spPr>
          <a:xfrm>
            <a:off x="309473" y="931900"/>
            <a:ext cx="4623458" cy="267765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Detailed analysis were performed that show the temperature gradient across coil and helium flow path is acceptable during: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Operation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Ramp up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Cool-down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Steady State and Transient analysis were completed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Fluid density variation during operation was validated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Magnet can be ramped to full field at 1A/s (total ramp up time 1 </a:t>
            </a:r>
            <a:r>
              <a:rPr lang="en-US" sz="1400" b="1" dirty="0" err="1"/>
              <a:t>hr</a:t>
            </a:r>
            <a:r>
              <a:rPr lang="en-US" sz="1400" b="1" dirty="0"/>
              <a:t> 15 minutes)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Estimated time to cool down magnet from room temperature to operating temperature 8-10 days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2CA4B57-B480-4D48-9A5F-D9DD2747A3E3}"/>
              </a:ext>
            </a:extLst>
          </p:cNvPr>
          <p:cNvGrpSpPr/>
          <p:nvPr/>
        </p:nvGrpSpPr>
        <p:grpSpPr>
          <a:xfrm>
            <a:off x="5703442" y="1147332"/>
            <a:ext cx="2767000" cy="2677668"/>
            <a:chOff x="5262965" y="244633"/>
            <a:chExt cx="3272975" cy="3185564"/>
          </a:xfrm>
        </p:grpSpPr>
        <p:pic>
          <p:nvPicPr>
            <p:cNvPr id="17" name="Content Placeholder 4">
              <a:extLst>
                <a:ext uri="{FF2B5EF4-FFF2-40B4-BE49-F238E27FC236}">
                  <a16:creationId xmlns:a16="http://schemas.microsoft.com/office/drawing/2014/main" id="{26F646C1-3AAC-4A23-A41A-5774F2B40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21340" y="244633"/>
              <a:ext cx="2514600" cy="318556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6BBAAA8-A78C-491D-8C44-7B447232775A}"/>
                </a:ext>
              </a:extLst>
            </p:cNvPr>
            <p:cNvSpPr txBox="1"/>
            <p:nvPr/>
          </p:nvSpPr>
          <p:spPr>
            <a:xfrm>
              <a:off x="5262965" y="2688504"/>
              <a:ext cx="1734247" cy="6224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Current Ramp mode Coil Temp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8338FF1-6201-4DA6-844F-34DB8643C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404" y="4085989"/>
            <a:ext cx="3270510" cy="22703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3D7CF97-9DC0-4163-BDA5-0B0AF9925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744" y="4209415"/>
            <a:ext cx="4275274" cy="171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26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7D1FD-E817-4437-B00C-F4C1DA429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0923"/>
            <a:ext cx="7886700" cy="523311"/>
          </a:xfrm>
        </p:spPr>
        <p:txBody>
          <a:bodyPr>
            <a:normAutofit fontScale="90000"/>
          </a:bodyPr>
          <a:lstStyle/>
          <a:p>
            <a:r>
              <a:rPr lang="en-US" dirty="0"/>
              <a:t>Instrumentation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FA533-5335-4038-99A9-F257F5C3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0" name="ZoneTexte 69"/>
          <p:cNvSpPr txBox="1"/>
          <p:nvPr/>
        </p:nvSpPr>
        <p:spPr>
          <a:xfrm>
            <a:off x="291615" y="813478"/>
            <a:ext cx="4018788" cy="5047536"/>
          </a:xfrm>
          <a:prstGeom prst="rect">
            <a:avLst/>
          </a:prstGeom>
          <a:noFill/>
          <a:ln w="19050">
            <a:solidFill>
              <a:srgbClr val="30519D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Voltage </a:t>
            </a:r>
            <a:r>
              <a:rPr lang="fr-FR" sz="1400" dirty="0" err="1"/>
              <a:t>taps</a:t>
            </a:r>
            <a:r>
              <a:rPr lang="fr-FR" sz="1400" dirty="0"/>
              <a:t> (</a:t>
            </a:r>
            <a:r>
              <a:rPr lang="fr-FR" sz="1400" dirty="0" err="1"/>
              <a:t>eventually</a:t>
            </a:r>
            <a:r>
              <a:rPr lang="fr-FR" sz="1400" dirty="0"/>
              <a:t> double for </a:t>
            </a:r>
            <a:r>
              <a:rPr lang="fr-FR" sz="1400" dirty="0" err="1"/>
              <a:t>redundancy</a:t>
            </a:r>
            <a:r>
              <a:rPr lang="fr-FR" sz="14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36 for the </a:t>
            </a:r>
            <a:r>
              <a:rPr lang="fr-FR" sz="1400" dirty="0" err="1"/>
              <a:t>solenoids</a:t>
            </a:r>
            <a:r>
              <a:rPr lang="fr-FR" sz="1400" dirty="0"/>
              <a:t> (18 DP)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4 for the </a:t>
            </a:r>
            <a:r>
              <a:rPr lang="fr-FR" sz="1400" dirty="0" err="1"/>
              <a:t>busbars</a:t>
            </a:r>
            <a:r>
              <a:rPr lang="fr-FR" sz="1400" dirty="0"/>
              <a:t> (2 DP)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4 for the </a:t>
            </a:r>
            <a:r>
              <a:rPr lang="fr-FR" sz="1400" dirty="0" err="1"/>
              <a:t>current</a:t>
            </a:r>
            <a:r>
              <a:rPr lang="fr-FR" sz="1400" dirty="0"/>
              <a:t> leads (2 DP)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2 for </a:t>
            </a:r>
            <a:r>
              <a:rPr lang="fr-FR" sz="1400" dirty="0" err="1"/>
              <a:t>Utot</a:t>
            </a:r>
            <a:r>
              <a:rPr lang="fr-FR" sz="1400" dirty="0"/>
              <a:t> (1 DP)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2 DCCT (1 for PS and one for </a:t>
            </a:r>
            <a:r>
              <a:rPr lang="fr-FR" sz="1400" dirty="0" err="1"/>
              <a:t>magnet</a:t>
            </a:r>
            <a:r>
              <a:rPr lang="fr-FR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3 </a:t>
            </a:r>
            <a:r>
              <a:rPr lang="fr-FR" sz="1400" dirty="0" err="1"/>
              <a:t>Heaters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2 Vacuum gages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PT 100 thermal </a:t>
            </a:r>
            <a:r>
              <a:rPr lang="fr-FR" sz="1400" dirty="0" err="1"/>
              <a:t>sensors</a:t>
            </a:r>
            <a:r>
              <a:rPr lang="fr-FR" sz="14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10 on the thermal </a:t>
            </a:r>
            <a:r>
              <a:rPr lang="fr-FR" sz="1400" dirty="0" err="1"/>
              <a:t>shield</a:t>
            </a:r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6 on the </a:t>
            </a:r>
            <a:r>
              <a:rPr lang="fr-FR" sz="1400" dirty="0" err="1"/>
              <a:t>current</a:t>
            </a:r>
            <a:r>
              <a:rPr lang="fr-FR" sz="1400" dirty="0"/>
              <a:t> leads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Flow </a:t>
            </a:r>
            <a:r>
              <a:rPr lang="fr-FR" sz="1400" dirty="0" err="1"/>
              <a:t>meter</a:t>
            </a:r>
            <a:r>
              <a:rPr lang="fr-FR" sz="14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2 for the </a:t>
            </a:r>
            <a:r>
              <a:rPr lang="fr-FR" sz="1400" dirty="0" err="1"/>
              <a:t>current</a:t>
            </a:r>
            <a:r>
              <a:rPr lang="fr-FR" sz="1400" dirty="0"/>
              <a:t> leads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2 to 4 for the thermosiphons </a:t>
            </a:r>
            <a:r>
              <a:rPr lang="fr-FR" sz="1400" dirty="0" err="1"/>
              <a:t>inlet</a:t>
            </a:r>
            <a:r>
              <a:rPr lang="fr-FR" sz="1400" dirty="0"/>
              <a:t> and </a:t>
            </a:r>
            <a:r>
              <a:rPr lang="fr-FR" sz="1400" dirty="0" err="1"/>
              <a:t>outlet</a:t>
            </a:r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2 for the 50 K </a:t>
            </a:r>
            <a:r>
              <a:rPr lang="fr-FR" sz="1400" dirty="0" err="1"/>
              <a:t>shield</a:t>
            </a:r>
            <a:r>
              <a:rPr lang="fr-FR" sz="1400" dirty="0"/>
              <a:t> </a:t>
            </a:r>
            <a:r>
              <a:rPr lang="fr-FR" sz="1400" dirty="0" err="1"/>
              <a:t>inlet</a:t>
            </a:r>
            <a:r>
              <a:rPr lang="fr-FR" sz="1400" dirty="0"/>
              <a:t> and </a:t>
            </a:r>
            <a:r>
              <a:rPr lang="fr-FR" sz="1400" dirty="0" err="1"/>
              <a:t>outlet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2 He </a:t>
            </a:r>
            <a:r>
              <a:rPr lang="fr-FR" sz="1400" dirty="0" err="1"/>
              <a:t>level</a:t>
            </a:r>
            <a:r>
              <a:rPr lang="fr-FR" sz="1400" dirty="0"/>
              <a:t> gages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2 </a:t>
            </a:r>
            <a:r>
              <a:rPr lang="fr-FR" sz="1400" dirty="0" err="1"/>
              <a:t>Manometer</a:t>
            </a:r>
            <a:r>
              <a:rPr lang="fr-FR" sz="1400" dirty="0"/>
              <a:t> (pressure </a:t>
            </a:r>
            <a:r>
              <a:rPr lang="fr-FR" sz="1400" dirty="0" err="1"/>
              <a:t>sensor</a:t>
            </a:r>
            <a:r>
              <a:rPr lang="fr-FR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One </a:t>
            </a:r>
            <a:r>
              <a:rPr lang="fr-FR" sz="1400" dirty="0" err="1"/>
              <a:t>load</a:t>
            </a:r>
            <a:r>
              <a:rPr lang="fr-FR" sz="1400" dirty="0"/>
              <a:t> </a:t>
            </a:r>
            <a:r>
              <a:rPr lang="fr-FR" sz="1400" dirty="0" err="1"/>
              <a:t>sensor</a:t>
            </a:r>
            <a:r>
              <a:rPr lang="fr-FR" sz="1400" dirty="0"/>
              <a:t> by </a:t>
            </a:r>
            <a:r>
              <a:rPr lang="fr-FR" sz="1400" dirty="0" err="1"/>
              <a:t>tie-rods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CERNOX thermal </a:t>
            </a:r>
            <a:r>
              <a:rPr lang="fr-FR" sz="1400" dirty="0" err="1"/>
              <a:t>sensors</a:t>
            </a:r>
            <a:r>
              <a:rPr lang="fr-FR" sz="14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12 </a:t>
            </a:r>
            <a:r>
              <a:rPr lang="fr-FR" sz="1400" dirty="0" err="1"/>
              <a:t>distributed</a:t>
            </a:r>
            <a:r>
              <a:rPr lang="fr-FR" sz="1400" dirty="0"/>
              <a:t> on the </a:t>
            </a:r>
            <a:r>
              <a:rPr lang="fr-FR" sz="1400" dirty="0" err="1"/>
              <a:t>magnet</a:t>
            </a:r>
            <a:r>
              <a:rPr lang="fr-FR" sz="1400" dirty="0"/>
              <a:t> and the </a:t>
            </a:r>
            <a:r>
              <a:rPr lang="fr-FR" sz="1400" dirty="0" err="1"/>
              <a:t>shell</a:t>
            </a:r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6 on the phase </a:t>
            </a:r>
            <a:r>
              <a:rPr lang="fr-FR" sz="1400" dirty="0" err="1"/>
              <a:t>separator</a:t>
            </a:r>
            <a:r>
              <a:rPr lang="fr-FR" sz="1400" dirty="0"/>
              <a:t> and  thermosiphon </a:t>
            </a:r>
            <a:r>
              <a:rPr lang="fr-FR" sz="1400" dirty="0" err="1"/>
              <a:t>inlet</a:t>
            </a:r>
            <a:r>
              <a:rPr lang="fr-FR" sz="1400" dirty="0"/>
              <a:t> and </a:t>
            </a:r>
            <a:r>
              <a:rPr lang="fr-FR" sz="1400" dirty="0" err="1"/>
              <a:t>outlet</a:t>
            </a:r>
            <a:endParaRPr lang="fr-FR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A5D51E-B36B-4520-8838-13AF830F8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321" y="664234"/>
            <a:ext cx="4018788" cy="3086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35B381-2563-4287-B411-91CC6F86B029}"/>
              </a:ext>
            </a:extLst>
          </p:cNvPr>
          <p:cNvSpPr txBox="1"/>
          <p:nvPr/>
        </p:nvSpPr>
        <p:spPr>
          <a:xfrm>
            <a:off x="4771597" y="3750334"/>
            <a:ext cx="2225615" cy="120032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Magnet is well instrumented with proper redundancy in instrumentation</a:t>
            </a:r>
          </a:p>
        </p:txBody>
      </p:sp>
    </p:spTree>
    <p:extLst>
      <p:ext uri="{BB962C8B-B14F-4D97-AF65-F5344CB8AC3E}">
        <p14:creationId xmlns:p14="http://schemas.microsoft.com/office/powerpoint/2010/main" val="293155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7D1FD-E817-4437-B00C-F4C1DA429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69" y="140924"/>
            <a:ext cx="8758105" cy="575068"/>
          </a:xfrm>
        </p:spPr>
        <p:txBody>
          <a:bodyPr>
            <a:noAutofit/>
          </a:bodyPr>
          <a:lstStyle/>
          <a:p>
            <a:pPr algn="just"/>
            <a:r>
              <a:rPr lang="en-US" sz="3600" dirty="0"/>
              <a:t>Magnet Interface document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11F04E-E6A4-4514-BA42-7CF23AD7D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880" y="781065"/>
            <a:ext cx="7226004" cy="536494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FA533-5335-4038-99A9-F257F5C3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EDDF5B-EA95-EB23-501B-1463B6111471}"/>
              </a:ext>
            </a:extLst>
          </p:cNvPr>
          <p:cNvSpPr txBox="1"/>
          <p:nvPr/>
        </p:nvSpPr>
        <p:spPr>
          <a:xfrm>
            <a:off x="3447874" y="2828835"/>
            <a:ext cx="54864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Note that all magnet interfaces are presently frozen.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required to start the construction contract.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Any change in interface needs now to follow a sign-off process by the magnet team and others.</a:t>
            </a:r>
          </a:p>
        </p:txBody>
      </p:sp>
    </p:spTree>
    <p:extLst>
      <p:ext uri="{BB962C8B-B14F-4D97-AF65-F5344CB8AC3E}">
        <p14:creationId xmlns:p14="http://schemas.microsoft.com/office/powerpoint/2010/main" val="290349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2161A-DD4A-401C-88CE-1B38858B8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92" y="136523"/>
            <a:ext cx="7886700" cy="534113"/>
          </a:xfrm>
        </p:spPr>
        <p:txBody>
          <a:bodyPr>
            <a:normAutofit fontScale="90000"/>
          </a:bodyPr>
          <a:lstStyle/>
          <a:p>
            <a:r>
              <a:rPr lang="en-US" dirty="0"/>
              <a:t>Outline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74D2A-0341-4BF1-A42D-B65D80C24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292" y="670636"/>
            <a:ext cx="8405792" cy="5781439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en-US" sz="5600" dirty="0"/>
              <a:t>Team Members</a:t>
            </a:r>
          </a:p>
          <a:p>
            <a:pPr lvl="0"/>
            <a:r>
              <a:rPr lang="en-US" sz="5600" dirty="0"/>
              <a:t>How we work</a:t>
            </a:r>
          </a:p>
          <a:p>
            <a:pPr lvl="0"/>
            <a:r>
              <a:rPr lang="en-US" sz="5600" dirty="0"/>
              <a:t>Timeline</a:t>
            </a:r>
          </a:p>
          <a:p>
            <a:pPr lvl="0"/>
            <a:r>
              <a:rPr lang="en-US" sz="5600" dirty="0"/>
              <a:t>High Level View</a:t>
            </a:r>
          </a:p>
          <a:p>
            <a:pPr lvl="0"/>
            <a:r>
              <a:rPr lang="en-US" sz="5600" dirty="0" err="1"/>
              <a:t>ePIC</a:t>
            </a:r>
            <a:r>
              <a:rPr lang="en-US" sz="5600" dirty="0"/>
              <a:t> Detector Solenoid (MARCO) Overview</a:t>
            </a:r>
          </a:p>
          <a:p>
            <a:pPr lvl="0"/>
            <a:r>
              <a:rPr lang="en-US" sz="5600" dirty="0"/>
              <a:t>Magnet Specification</a:t>
            </a:r>
          </a:p>
          <a:p>
            <a:pPr lvl="0"/>
            <a:r>
              <a:rPr lang="en-US" sz="5600" dirty="0"/>
              <a:t>News from RRB</a:t>
            </a:r>
          </a:p>
          <a:p>
            <a:pPr lvl="0"/>
            <a:r>
              <a:rPr lang="en-US" sz="5600" dirty="0"/>
              <a:t>News from the EIC Resource Review Board</a:t>
            </a:r>
          </a:p>
          <a:p>
            <a:pPr lvl="0"/>
            <a:r>
              <a:rPr lang="en-US" sz="5600" dirty="0"/>
              <a:t>Magnet Assembly </a:t>
            </a:r>
          </a:p>
          <a:p>
            <a:pPr lvl="0"/>
            <a:r>
              <a:rPr lang="en-US" sz="5600" dirty="0"/>
              <a:t>Magnetic Design Results </a:t>
            </a:r>
          </a:p>
          <a:p>
            <a:pPr lvl="0"/>
            <a:r>
              <a:rPr lang="en-US" sz="5600" dirty="0"/>
              <a:t>Magnetic Circuit</a:t>
            </a:r>
          </a:p>
          <a:p>
            <a:pPr lvl="0"/>
            <a:r>
              <a:rPr lang="en-US" sz="5600" dirty="0"/>
              <a:t>Conductor Definition, Conductor Margin, </a:t>
            </a:r>
          </a:p>
          <a:p>
            <a:pPr lvl="0"/>
            <a:r>
              <a:rPr lang="en-US" sz="5600" dirty="0"/>
              <a:t>Mechanical, Cryogenic and Thermal Analysis</a:t>
            </a:r>
          </a:p>
          <a:p>
            <a:pPr lvl="0"/>
            <a:r>
              <a:rPr lang="en-US" sz="5600" dirty="0"/>
              <a:t>Instrumentation</a:t>
            </a:r>
          </a:p>
          <a:p>
            <a:pPr lvl="0"/>
            <a:r>
              <a:rPr lang="en-US" sz="5600" dirty="0"/>
              <a:t>Magnet Interface document</a:t>
            </a:r>
          </a:p>
          <a:p>
            <a:pPr lvl="0"/>
            <a:r>
              <a:rPr lang="en-US" sz="5600" dirty="0"/>
              <a:t>Advance Procurement Plan</a:t>
            </a:r>
          </a:p>
          <a:p>
            <a:pPr lvl="0"/>
            <a:r>
              <a:rPr lang="en-US" sz="5600" dirty="0"/>
              <a:t>Plans for 2024</a:t>
            </a:r>
          </a:p>
          <a:p>
            <a:pPr lvl="0"/>
            <a:r>
              <a:rPr lang="en-US" sz="5600" dirty="0"/>
              <a:t>Summary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91D02-99A0-46D0-A54B-02A96E796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52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6A3264-F94A-4421-893D-8ED249363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819" y="750370"/>
            <a:ext cx="3719853" cy="48080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71B50C-5A27-42BC-8DD5-FB481A47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43" y="197182"/>
            <a:ext cx="7886700" cy="613702"/>
          </a:xfrm>
        </p:spPr>
        <p:txBody>
          <a:bodyPr>
            <a:normAutofit fontScale="90000"/>
          </a:bodyPr>
          <a:lstStyle/>
          <a:p>
            <a:r>
              <a:rPr lang="en-US" dirty="0"/>
              <a:t>Advance Procurement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ABD6B-F66E-494F-9588-A36F6C8D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D3A577-95E2-4031-A6E8-09554DF525EC}"/>
              </a:ext>
            </a:extLst>
          </p:cNvPr>
          <p:cNvSpPr txBox="1"/>
          <p:nvPr/>
        </p:nvSpPr>
        <p:spPr>
          <a:xfrm>
            <a:off x="6928200" y="1060986"/>
            <a:ext cx="2057399" cy="4247317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According to current APP Magnet Contract is awarded by Mid-July 2024.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Plan is to keep the same schedule with INFN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Complete magnet system delivery date according to the project plan is August 2029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8836E9-95B8-495C-8045-330CF181B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8" y="730123"/>
            <a:ext cx="3676775" cy="480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55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1B50C-5A27-42BC-8DD5-FB481A47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43" y="197182"/>
            <a:ext cx="7886700" cy="613702"/>
          </a:xfrm>
        </p:spPr>
        <p:txBody>
          <a:bodyPr>
            <a:normAutofit fontScale="90000"/>
          </a:bodyPr>
          <a:lstStyle/>
          <a:p>
            <a:r>
              <a:rPr lang="en-US" dirty="0"/>
              <a:t>Plans for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ABD6B-F66E-494F-9588-A36F6C8D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21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5D087A-367B-4533-8FCB-4B89E8244C2E}"/>
              </a:ext>
            </a:extLst>
          </p:cNvPr>
          <p:cNvSpPr txBox="1"/>
          <p:nvPr/>
        </p:nvSpPr>
        <p:spPr>
          <a:xfrm>
            <a:off x="629728" y="1015904"/>
            <a:ext cx="775514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Working on implementing local measures to further reduce fringe field,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Finalize the sample conductor testing plan and facility, award contract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Finalize the Final Magnet Design Report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Finalize the reference drawings for the magnet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Finalize Acceptance and quality plan for the magnet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Final design review for Magnet power supply (tentatively April 2024)- Magnet power supply is being considered to be included in CD-3B package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Initiate the magnet construction phase (August 2024)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Finalize documents for the overall conductor procurement  (June 2024)</a:t>
            </a:r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1813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1B50C-5A27-42BC-8DD5-FB481A47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43" y="197182"/>
            <a:ext cx="7886700" cy="613702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 and What Next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ABD6B-F66E-494F-9588-A36F6C8D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22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5D087A-367B-4533-8FCB-4B89E8244C2E}"/>
              </a:ext>
            </a:extLst>
          </p:cNvPr>
          <p:cNvSpPr txBox="1"/>
          <p:nvPr/>
        </p:nvSpPr>
        <p:spPr>
          <a:xfrm>
            <a:off x="599536" y="1231565"/>
            <a:ext cx="7686136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Magnet design to initiate vendor design-built contract is complete.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Magnet RFI was done in April 2023, received 5 responses, 2 responses looks very reasonable.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Working on the final design report and quality documents to initiate procurement.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Sample conductor order was placed 04-21-2023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Sample conductor qualification work is progressing well.</a:t>
            </a:r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2483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7AABA-554F-4315-8790-B5E88938B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68379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B4016-6589-4661-892D-4F6AF8381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05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1B50C-5A27-42BC-8DD5-FB481A47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24" y="197182"/>
            <a:ext cx="8833448" cy="613702"/>
          </a:xfrm>
        </p:spPr>
        <p:txBody>
          <a:bodyPr>
            <a:normAutofit fontScale="90000"/>
          </a:bodyPr>
          <a:lstStyle/>
          <a:p>
            <a:r>
              <a:rPr lang="en-US" dirty="0"/>
              <a:t>ESH &amp;Q- Electrical &amp; Pressure Vessel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ABD6B-F66E-494F-9588-A36F6C8D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24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508D9A-90FB-47D2-B241-0A751AB63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241" y="1089207"/>
            <a:ext cx="7653528" cy="4988821"/>
          </a:xfrm>
        </p:spPr>
        <p:txBody>
          <a:bodyPr/>
          <a:lstStyle/>
          <a:p>
            <a:r>
              <a:rPr lang="en-US" sz="2000" dirty="0"/>
              <a:t>Magnet Power supply, electrical and Instrumentation feedthroughs will comply as per 6210 Electrical Safety Manual </a:t>
            </a:r>
          </a:p>
          <a:p>
            <a:pPr marL="514350" lvl="2">
              <a:spcBef>
                <a:spcPts val="750"/>
              </a:spcBef>
            </a:pPr>
            <a:r>
              <a:rPr lang="en-US" sz="1850" dirty="0"/>
              <a:t>NFPA 70E, 2015 - Standards for Electrical Safety in the Workplace</a:t>
            </a:r>
          </a:p>
          <a:p>
            <a:pPr marL="514350" lvl="2">
              <a:spcBef>
                <a:spcPts val="750"/>
              </a:spcBef>
            </a:pPr>
            <a:r>
              <a:rPr lang="en-US" sz="1850" dirty="0"/>
              <a:t>National Electric Code (NEC) Handbook</a:t>
            </a:r>
          </a:p>
          <a:p>
            <a:pPr marL="514350" lvl="2">
              <a:spcBef>
                <a:spcPts val="750"/>
              </a:spcBef>
            </a:pPr>
            <a:r>
              <a:rPr lang="en-US" sz="1850" dirty="0"/>
              <a:t>DOE–HDBK-1092, 2013 – Department of Energy Electrical Safety Handbook</a:t>
            </a:r>
          </a:p>
          <a:p>
            <a:pPr marL="514350" lvl="2">
              <a:spcBef>
                <a:spcPts val="750"/>
              </a:spcBef>
            </a:pPr>
            <a:r>
              <a:rPr lang="en-US" sz="1850" dirty="0"/>
              <a:t>ES&amp;H Manual 6230 Electrical Safety Manual</a:t>
            </a:r>
          </a:p>
          <a:p>
            <a:pPr marL="514350" lvl="2">
              <a:spcBef>
                <a:spcPts val="750"/>
              </a:spcBef>
            </a:pPr>
            <a:r>
              <a:rPr lang="en-US" sz="1850" dirty="0"/>
              <a:t>JLAB-6220 AC Electrical Equipment Safe Work Program</a:t>
            </a:r>
          </a:p>
          <a:p>
            <a:r>
              <a:rPr lang="en-US" sz="2000" dirty="0"/>
              <a:t>All the vessel are designed according to the requirements of ASME codes</a:t>
            </a:r>
          </a:p>
          <a:p>
            <a:r>
              <a:rPr lang="en-US" sz="2000" dirty="0"/>
              <a:t>Pressure piping is governed by ASMEB31.3</a:t>
            </a:r>
          </a:p>
        </p:txBody>
      </p:sp>
    </p:spTree>
    <p:extLst>
      <p:ext uri="{BB962C8B-B14F-4D97-AF65-F5344CB8AC3E}">
        <p14:creationId xmlns:p14="http://schemas.microsoft.com/office/powerpoint/2010/main" val="15322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1B50C-5A27-42BC-8DD5-FB481A47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24" y="197182"/>
            <a:ext cx="8833448" cy="613702"/>
          </a:xfrm>
        </p:spPr>
        <p:txBody>
          <a:bodyPr>
            <a:normAutofit fontScale="90000"/>
          </a:bodyPr>
          <a:lstStyle/>
          <a:p>
            <a:r>
              <a:rPr lang="en-US" dirty="0"/>
              <a:t>FMEA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ABD6B-F66E-494F-9588-A36F6C8D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25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508D9A-90FB-47D2-B241-0A751AB63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241" y="1089207"/>
            <a:ext cx="7653528" cy="498882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Focused on the following categories: </a:t>
            </a: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Magnet design -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Electro-magnetic, electro-mechanical, magnet protection, magnetic field mapping</a:t>
            </a: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Mechanical design –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coil manufacturing, tooling, magnet or coil assembly, alignment, coil support and magnet support structure, vacuum, pressure, Cryo-thermal design and safety</a:t>
            </a: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Electrical design –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electrical insulation, power requirements, electrical faults and safety</a:t>
            </a: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Controls -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instrumentation, interface with other sub-systems, firmware, software, hardware, and electronics</a:t>
            </a: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number of risks identified for analysis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the categories are-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-Roman"/>
              <a:buAutoNum type="alphaLcPeriod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Magnet design - 41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-Roman"/>
              <a:buAutoNum type="alphaLcPeriod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Mechanical design - 51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-Roman"/>
              <a:buAutoNum type="alphaLcPeriod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Electrical design - 44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-Roman"/>
              <a:buAutoNum type="alphaLcPeriod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Controls – 28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32579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FA533-5335-4038-99A9-F257F5C3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3B27D1FD-E817-4437-B00C-F4C1DA429865}"/>
              </a:ext>
            </a:extLst>
          </p:cNvPr>
          <p:cNvSpPr txBox="1">
            <a:spLocks/>
          </p:cNvSpPr>
          <p:nvPr/>
        </p:nvSpPr>
        <p:spPr>
          <a:xfrm>
            <a:off x="125730" y="140923"/>
            <a:ext cx="6938010" cy="61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sz="3200" dirty="0" err="1">
                <a:sym typeface="Wingdings" panose="05000000000000000000" pitchFamily="2" charset="2"/>
              </a:rPr>
              <a:t>Quench</a:t>
            </a:r>
            <a:r>
              <a:rPr lang="fr-FR" sz="3200" dirty="0">
                <a:sym typeface="Wingdings" panose="05000000000000000000" pitchFamily="2" charset="2"/>
              </a:rPr>
              <a:t> </a:t>
            </a:r>
            <a:r>
              <a:rPr lang="fr-FR" sz="3200" dirty="0" err="1">
                <a:sym typeface="Wingdings" panose="05000000000000000000" pitchFamily="2" charset="2"/>
              </a:rPr>
              <a:t>Analysis</a:t>
            </a:r>
            <a:endParaRPr lang="en-US" sz="3200" dirty="0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7FDF8E47-E8F2-45BD-A66D-303AB1D97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19" y="975366"/>
            <a:ext cx="8208228" cy="2337178"/>
          </a:xfrm>
        </p:spPr>
        <p:txBody>
          <a:bodyPr>
            <a:noAutofit/>
          </a:bodyPr>
          <a:lstStyle/>
          <a:p>
            <a:r>
              <a:rPr lang="en-US" sz="1600" dirty="0"/>
              <a:t>Single coil quench analysis</a:t>
            </a:r>
          </a:p>
          <a:p>
            <a:pPr lvl="1"/>
            <a:r>
              <a:rPr lang="en-US" sz="1600" dirty="0"/>
              <a:t>Single coil quench analysis shows hot spot temperature and maximum temperature well below the accepted limits</a:t>
            </a:r>
          </a:p>
          <a:p>
            <a:pPr lvl="1"/>
            <a:r>
              <a:rPr lang="en-US" sz="1600" dirty="0"/>
              <a:t>MIITS calculations were done with and without dump resistor, with dump resistor magnet is in safe quench limits.</a:t>
            </a:r>
          </a:p>
          <a:p>
            <a:r>
              <a:rPr lang="en-US" sz="1600" dirty="0"/>
              <a:t>The transient analysis shows the effect of mandrel in </a:t>
            </a:r>
            <a:r>
              <a:rPr lang="en-US" sz="1600" dirty="0" err="1"/>
              <a:t>quenchback</a:t>
            </a:r>
            <a:endParaRPr lang="en-US" sz="1600" dirty="0"/>
          </a:p>
          <a:p>
            <a:r>
              <a:rPr lang="en-US" sz="1600" dirty="0"/>
              <a:t>Quench Analysis was also done using COMSOL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19FFA60-C0DA-4EDA-A46A-14E41F908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871" y="3988830"/>
            <a:ext cx="5328182" cy="189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95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7D1FD-E817-4437-B00C-F4C1DA429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21" y="136525"/>
            <a:ext cx="8044841" cy="794654"/>
          </a:xfrm>
        </p:spPr>
        <p:txBody>
          <a:bodyPr/>
          <a:lstStyle/>
          <a:p>
            <a:r>
              <a:rPr lang="en-US" dirty="0"/>
              <a:t>Team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050FF-D63E-456B-92F0-D0DE01332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079" y="949951"/>
            <a:ext cx="8044842" cy="5605740"/>
          </a:xfrm>
        </p:spPr>
        <p:txBody>
          <a:bodyPr>
            <a:noAutofit/>
          </a:bodyPr>
          <a:lstStyle/>
          <a:p>
            <a:pPr lvl="0"/>
            <a:r>
              <a:rPr lang="en-US" sz="1800" dirty="0"/>
              <a:t>JLab</a:t>
            </a:r>
          </a:p>
          <a:p>
            <a:pPr lvl="1"/>
            <a:r>
              <a:rPr lang="en-US" sz="1800" dirty="0"/>
              <a:t>Renuka Rajput-Ghoshal, Probir Ghoshal, Eric Sun, Sandesh Gopinath, Dan Young, Rachel Reese and </a:t>
            </a:r>
            <a:r>
              <a:rPr lang="en-US" sz="1800" dirty="0" err="1"/>
              <a:t>Kaiyi</a:t>
            </a:r>
            <a:r>
              <a:rPr lang="en-US" sz="1800" dirty="0"/>
              <a:t> Hall- JLab Magnet Group</a:t>
            </a:r>
          </a:p>
          <a:p>
            <a:pPr lvl="1"/>
            <a:r>
              <a:rPr lang="en-US" sz="1800" dirty="0"/>
              <a:t>Mitch Laney, Giuseppina (Jessie) </a:t>
            </a:r>
            <a:r>
              <a:rPr lang="en-US" sz="1800" dirty="0" err="1"/>
              <a:t>Tenbusch</a:t>
            </a:r>
            <a:r>
              <a:rPr lang="en-US" sz="1800" dirty="0"/>
              <a:t>, and </a:t>
            </a:r>
            <a:r>
              <a:rPr lang="en-US" sz="1800" dirty="0" err="1"/>
              <a:t>DeAnn</a:t>
            </a:r>
            <a:r>
              <a:rPr lang="en-US" sz="1800" dirty="0"/>
              <a:t> Maddox- Procurement  </a:t>
            </a:r>
          </a:p>
          <a:p>
            <a:pPr lvl="1"/>
            <a:r>
              <a:rPr lang="en-US" sz="1800" dirty="0"/>
              <a:t>Rolf Ent- Co-Associate Director for the Experimental Program, Detector Management</a:t>
            </a:r>
          </a:p>
          <a:p>
            <a:pPr lvl="0"/>
            <a:r>
              <a:rPr lang="en-US" sz="1800" dirty="0"/>
              <a:t>CEA, Saclay</a:t>
            </a:r>
          </a:p>
          <a:p>
            <a:pPr lvl="1"/>
            <a:r>
              <a:rPr lang="en-US" sz="1800" dirty="0"/>
              <a:t>Valerio </a:t>
            </a:r>
            <a:r>
              <a:rPr lang="en-US" sz="1800" dirty="0" err="1"/>
              <a:t>Calvelli</a:t>
            </a:r>
            <a:r>
              <a:rPr lang="en-US" sz="1800" dirty="0"/>
              <a:t>, Hugo </a:t>
            </a:r>
            <a:r>
              <a:rPr lang="en-US" sz="1800" dirty="0" err="1"/>
              <a:t>Reymond</a:t>
            </a:r>
            <a:r>
              <a:rPr lang="en-US" sz="1800" dirty="0"/>
              <a:t>, Michel </a:t>
            </a:r>
            <a:r>
              <a:rPr lang="en-US" sz="1800" dirty="0" err="1"/>
              <a:t>Segreti</a:t>
            </a:r>
            <a:r>
              <a:rPr lang="en-US" sz="1800" dirty="0"/>
              <a:t>, Jean-Pierre </a:t>
            </a:r>
            <a:r>
              <a:rPr lang="en-US" sz="1800" dirty="0" err="1"/>
              <a:t>Lottin</a:t>
            </a:r>
            <a:r>
              <a:rPr lang="en-US" sz="1800" dirty="0"/>
              <a:t>, Christophe </a:t>
            </a:r>
            <a:r>
              <a:rPr lang="en-US" sz="1800" dirty="0" err="1"/>
              <a:t>Berriaud</a:t>
            </a:r>
            <a:r>
              <a:rPr lang="en-US" sz="1800" dirty="0"/>
              <a:t>, Francesco </a:t>
            </a:r>
            <a:r>
              <a:rPr lang="en-US" sz="1800" dirty="0" err="1"/>
              <a:t>Stacchi</a:t>
            </a:r>
            <a:r>
              <a:rPr lang="en-US" sz="1800" dirty="0"/>
              <a:t>, Francois-Paul </a:t>
            </a:r>
            <a:r>
              <a:rPr lang="en-US" sz="1800" dirty="0" err="1"/>
              <a:t>Juster</a:t>
            </a:r>
            <a:r>
              <a:rPr lang="en-US" sz="1800" dirty="0"/>
              <a:t>, and Damien Simon</a:t>
            </a:r>
          </a:p>
          <a:p>
            <a:pPr lvl="1"/>
            <a:r>
              <a:rPr lang="en-US" sz="1800" dirty="0"/>
              <a:t>Lionel Quettier- Resource manager and Expert Engineer</a:t>
            </a:r>
          </a:p>
          <a:p>
            <a:pPr lvl="0"/>
            <a:r>
              <a:rPr lang="en-US" sz="1800" dirty="0"/>
              <a:t>BNL</a:t>
            </a:r>
          </a:p>
          <a:p>
            <a:pPr lvl="1"/>
            <a:r>
              <a:rPr lang="en-US" sz="1800" dirty="0"/>
              <a:t>Rahul Sharma, Roberto Than, Alexander Kiselev, and Roland </a:t>
            </a:r>
            <a:r>
              <a:rPr lang="en-US" sz="1800" dirty="0" err="1"/>
              <a:t>Wimmer</a:t>
            </a:r>
            <a:endParaRPr lang="en-US" sz="1800" dirty="0"/>
          </a:p>
          <a:p>
            <a:pPr lvl="1"/>
            <a:r>
              <a:rPr lang="en-US" sz="1800" dirty="0"/>
              <a:t>Elke </a:t>
            </a:r>
            <a:r>
              <a:rPr lang="en-US" sz="1800" dirty="0" err="1"/>
              <a:t>Aschenauer</a:t>
            </a:r>
            <a:r>
              <a:rPr lang="en-US" sz="1800" dirty="0"/>
              <a:t>- Co-Associate Director for the Experimental Program, Detector Management</a:t>
            </a:r>
          </a:p>
          <a:p>
            <a:pPr marL="0" indent="0">
              <a:buNone/>
            </a:pPr>
            <a:br>
              <a:rPr lang="it-IT" dirty="0"/>
            </a:br>
            <a:endParaRPr lang="it-IT" dirty="0"/>
          </a:p>
          <a:p>
            <a:pPr lvl="0"/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FA533-5335-4038-99A9-F257F5C3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724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7D1FD-E817-4437-B00C-F4C1DA429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0924"/>
            <a:ext cx="7886700" cy="583696"/>
          </a:xfrm>
        </p:spPr>
        <p:txBody>
          <a:bodyPr>
            <a:normAutofit fontScale="90000"/>
          </a:bodyPr>
          <a:lstStyle/>
          <a:p>
            <a:r>
              <a:rPr lang="en-US" dirty="0"/>
              <a:t>How we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050FF-D63E-456B-92F0-D0DE01332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388" y="957532"/>
            <a:ext cx="7746521" cy="4761781"/>
          </a:xfrm>
        </p:spPr>
        <p:txBody>
          <a:bodyPr>
            <a:noAutofit/>
          </a:bodyPr>
          <a:lstStyle/>
          <a:p>
            <a:pPr algn="just"/>
            <a:r>
              <a:rPr lang="en-US" sz="2000" dirty="0"/>
              <a:t>Collaboration of Jefferson Lab, CEA </a:t>
            </a:r>
            <a:r>
              <a:rPr lang="en-US" sz="2000" dirty="0" err="1"/>
              <a:t>Saclay</a:t>
            </a:r>
            <a:r>
              <a:rPr lang="en-US" sz="2000" dirty="0"/>
              <a:t> and Brookhaven National Lab</a:t>
            </a:r>
          </a:p>
          <a:p>
            <a:pPr algn="just"/>
            <a:r>
              <a:rPr lang="en-US" sz="2000" dirty="0"/>
              <a:t>30% Design done as in-kind contribution by CEA </a:t>
            </a:r>
            <a:r>
              <a:rPr lang="en-US" sz="2000" dirty="0" err="1"/>
              <a:t>Saclay</a:t>
            </a:r>
            <a:r>
              <a:rPr lang="en-US" sz="2000" dirty="0"/>
              <a:t> in collaboration with Jefferson Lab Magnet Group</a:t>
            </a:r>
          </a:p>
          <a:p>
            <a:pPr algn="just"/>
            <a:r>
              <a:rPr lang="en-US" sz="2000" dirty="0"/>
              <a:t>BNL provides subject matter expert information on infrastructure and integration</a:t>
            </a:r>
          </a:p>
          <a:p>
            <a:pPr algn="just"/>
            <a:r>
              <a:rPr lang="en-US" sz="2000" dirty="0"/>
              <a:t>60% and 90% design done as contract with CEA </a:t>
            </a:r>
            <a:r>
              <a:rPr lang="en-US" sz="2000" dirty="0" err="1"/>
              <a:t>Saclay</a:t>
            </a:r>
            <a:r>
              <a:rPr lang="en-US" sz="2000" dirty="0"/>
              <a:t> augmented with Jefferson Lab work and further in-kind contributions of CEA </a:t>
            </a:r>
            <a:r>
              <a:rPr lang="en-US" sz="2000" dirty="0" err="1"/>
              <a:t>Saclay</a:t>
            </a:r>
            <a:r>
              <a:rPr lang="en-US" sz="2000" dirty="0"/>
              <a:t>.</a:t>
            </a:r>
          </a:p>
          <a:p>
            <a:pPr algn="just"/>
            <a:r>
              <a:rPr lang="en-US" sz="2000" dirty="0"/>
              <a:t>Expectation is that magnet construction follows a similar pattern for vendor oversight. Final design review committee also commented “The collaboration between CEA-</a:t>
            </a:r>
            <a:r>
              <a:rPr lang="en-US" sz="2000" dirty="0" err="1"/>
              <a:t>Saclay</a:t>
            </a:r>
            <a:r>
              <a:rPr lang="en-US" sz="2000" dirty="0"/>
              <a:t>, JLab and BNL has continued to make excellent progress and the review committee strongly supports extending this collaboration into the procurement, fabrication and commissioning phases”</a:t>
            </a:r>
          </a:p>
          <a:p>
            <a:pPr marL="0" indent="0">
              <a:buNone/>
            </a:pPr>
            <a:r>
              <a:rPr lang="en-US" sz="2000" dirty="0"/>
              <a:t>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FA533-5335-4038-99A9-F257F5C3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43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7D1FD-E817-4437-B00C-F4C1DA429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0924"/>
            <a:ext cx="7886700" cy="428419"/>
          </a:xfrm>
        </p:spPr>
        <p:txBody>
          <a:bodyPr>
            <a:normAutofit fontScale="90000"/>
          </a:bodyPr>
          <a:lstStyle/>
          <a:p>
            <a:r>
              <a:rPr lang="en-US" dirty="0"/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050FF-D63E-456B-92F0-D0DE01332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935" y="569343"/>
            <a:ext cx="8144415" cy="5883215"/>
          </a:xfrm>
        </p:spPr>
        <p:txBody>
          <a:bodyPr>
            <a:noAutofit/>
          </a:bodyPr>
          <a:lstStyle/>
          <a:p>
            <a:pPr lvl="0"/>
            <a:r>
              <a:rPr lang="en-US" sz="1600" dirty="0"/>
              <a:t>CD-0 Approval					December 2019</a:t>
            </a:r>
          </a:p>
          <a:p>
            <a:pPr lvl="0"/>
            <a:r>
              <a:rPr lang="en-US" sz="1600" dirty="0"/>
              <a:t>CD-1 Approval					June 2021</a:t>
            </a:r>
          </a:p>
          <a:p>
            <a:pPr lvl="0"/>
            <a:r>
              <a:rPr lang="en-US" sz="1600" dirty="0"/>
              <a:t>Incremental (30%) Design and Safety Review		February 2022</a:t>
            </a:r>
          </a:p>
          <a:p>
            <a:pPr lvl="0"/>
            <a:r>
              <a:rPr lang="en-US" sz="1600" dirty="0"/>
              <a:t>DPAP closeout report – led to reduced field (&lt; 3 T) 	March 2022</a:t>
            </a:r>
          </a:p>
          <a:p>
            <a:pPr lvl="0"/>
            <a:r>
              <a:rPr lang="en-US" sz="1600" dirty="0"/>
              <a:t>60% design team formation and kick off meeting		May 3, 2022</a:t>
            </a:r>
          </a:p>
          <a:p>
            <a:pPr lvl="0"/>
            <a:r>
              <a:rPr lang="en-US" sz="1600" dirty="0"/>
              <a:t>60% Mid-Project Progress meeting 			June 28, 2022</a:t>
            </a:r>
          </a:p>
          <a:p>
            <a:pPr lvl="0"/>
            <a:r>
              <a:rPr lang="en-US" sz="1600" dirty="0"/>
              <a:t>Point design adjusted to stretch goal of 2 T 		August 10, 2022</a:t>
            </a:r>
          </a:p>
          <a:p>
            <a:pPr lvl="0"/>
            <a:r>
              <a:rPr lang="en-US" sz="1600" dirty="0"/>
              <a:t>60% Design and safety Review			October 18, 2022</a:t>
            </a:r>
          </a:p>
          <a:p>
            <a:pPr lvl="0"/>
            <a:r>
              <a:rPr lang="en-US" sz="1600" dirty="0"/>
              <a:t>90% design contract with CEA, </a:t>
            </a:r>
            <a:r>
              <a:rPr lang="en-US" sz="1600" dirty="0" err="1"/>
              <a:t>Saclay</a:t>
            </a:r>
            <a:r>
              <a:rPr lang="en-US" sz="1600" dirty="0"/>
              <a:t> in place		December 2022</a:t>
            </a:r>
          </a:p>
          <a:p>
            <a:r>
              <a:rPr lang="en-US" sz="1600" dirty="0"/>
              <a:t>Found qualified vendor willing to make conductor	January 2023</a:t>
            </a:r>
          </a:p>
          <a:p>
            <a:pPr lvl="0"/>
            <a:r>
              <a:rPr lang="en-US" sz="1600" dirty="0"/>
              <a:t>Magnet RFI out					March 2, 2023</a:t>
            </a:r>
          </a:p>
          <a:p>
            <a:pPr lvl="0"/>
            <a:r>
              <a:rPr lang="en-US" sz="1600" dirty="0"/>
              <a:t>Sample Conductor order				April 14, 2023</a:t>
            </a:r>
          </a:p>
          <a:p>
            <a:r>
              <a:rPr lang="en-US" sz="1600" dirty="0"/>
              <a:t>90% Mid-Project Progress meeting 			April 18, 2023</a:t>
            </a:r>
          </a:p>
          <a:p>
            <a:r>
              <a:rPr lang="en-US" sz="1600" dirty="0"/>
              <a:t>Long Lead Procurement Review			June 26, 2023</a:t>
            </a:r>
          </a:p>
          <a:p>
            <a:pPr lvl="0"/>
            <a:r>
              <a:rPr lang="en-US" sz="1600" b="1" dirty="0"/>
              <a:t>90% Design completion and review			October 5-6,  2023</a:t>
            </a:r>
          </a:p>
          <a:p>
            <a:pPr lvl="0"/>
            <a:r>
              <a:rPr lang="en-US" sz="1600" dirty="0"/>
              <a:t>CD-3A Review					November 14-16,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FA533-5335-4038-99A9-F257F5C3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16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5D1E3-3897-498B-A1AB-D2C2ADA9B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8" y="43421"/>
            <a:ext cx="9093992" cy="543175"/>
          </a:xfrm>
        </p:spPr>
        <p:txBody>
          <a:bodyPr>
            <a:noAutofit/>
          </a:bodyPr>
          <a:lstStyle/>
          <a:p>
            <a:r>
              <a:rPr lang="en-US" dirty="0"/>
              <a:t>High Level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752BD-F1FB-467F-8E72-0700DA5B6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155" y="734459"/>
            <a:ext cx="8873457" cy="575841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Arial"/>
                <a:cs typeface="Arial"/>
              </a:rPr>
              <a:t>Magnet Design is ready for long lead procurement, the two most important design parameters are conservative: large temperature margin and large critical current margin.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US" sz="1600" dirty="0"/>
              <a:t>Sample Conductor order is placed, and we located the possible sample conductor test facility. 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US" sz="1600" dirty="0"/>
              <a:t>The conductor will be “Government Furnished Item” to the magnet manufacturing vendor.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US" sz="1600" dirty="0"/>
              <a:t>Magnet RFI was out last year in April, 5 responses received for magnet RFI, 2 response are very reasonable. </a:t>
            </a:r>
          </a:p>
          <a:p>
            <a:pPr lvl="0">
              <a:defRPr/>
            </a:pPr>
            <a:r>
              <a:rPr lang="en-US" sz="1600" dirty="0"/>
              <a:t>30% Design Review- February 23,  2022</a:t>
            </a:r>
          </a:p>
          <a:p>
            <a:pPr lvl="1"/>
            <a:r>
              <a:rPr lang="en-US" sz="1600" dirty="0"/>
              <a:t>Reviewers:  Ruben Fair (PPPL) - Chair, Vladimir </a:t>
            </a:r>
            <a:r>
              <a:rPr lang="en-US" sz="1600" dirty="0" err="1"/>
              <a:t>Kashikhin</a:t>
            </a:r>
            <a:r>
              <a:rPr lang="en-US" sz="1600" dirty="0"/>
              <a:t> (FNAL), Gianluca </a:t>
            </a:r>
            <a:r>
              <a:rPr lang="en-US" sz="1600" dirty="0" err="1"/>
              <a:t>Sabbi</a:t>
            </a:r>
            <a:r>
              <a:rPr lang="en-US" sz="1600" dirty="0"/>
              <a:t> (LBNL)</a:t>
            </a:r>
          </a:p>
          <a:p>
            <a:pPr lvl="0">
              <a:defRPr/>
            </a:pPr>
            <a:r>
              <a:rPr lang="en-US" sz="1600" dirty="0"/>
              <a:t>60% Design Review- October 18-19, 2022</a:t>
            </a:r>
          </a:p>
          <a:p>
            <a:pPr lvl="1">
              <a:spcBef>
                <a:spcPts val="1000"/>
              </a:spcBef>
              <a:defRPr/>
            </a:pPr>
            <a:r>
              <a:rPr lang="en-US" sz="1600" dirty="0"/>
              <a:t>Reviewers:  Ruben Fair (PPPL) - Chair, Vladimir </a:t>
            </a:r>
            <a:r>
              <a:rPr lang="en-US" sz="1600" dirty="0" err="1"/>
              <a:t>Kashikhin</a:t>
            </a:r>
            <a:r>
              <a:rPr lang="en-US" sz="1600" dirty="0"/>
              <a:t> (FNAL), Gianluca </a:t>
            </a:r>
            <a:r>
              <a:rPr lang="en-US" sz="1600" dirty="0" err="1"/>
              <a:t>Sabbi</a:t>
            </a:r>
            <a:r>
              <a:rPr lang="en-US" sz="1600" dirty="0"/>
              <a:t> (LBNL)</a:t>
            </a:r>
          </a:p>
          <a:p>
            <a:pPr lvl="0">
              <a:defRPr/>
            </a:pPr>
            <a:r>
              <a:rPr lang="en-US" sz="1600" b="1" dirty="0"/>
              <a:t>Final Design Review - October 5 and 6, 2023</a:t>
            </a:r>
          </a:p>
          <a:p>
            <a:pPr lvl="1">
              <a:spcBef>
                <a:spcPts val="1000"/>
              </a:spcBef>
              <a:defRPr/>
            </a:pPr>
            <a:r>
              <a:rPr lang="en-US" sz="1600" dirty="0"/>
              <a:t>Gianluca </a:t>
            </a:r>
            <a:r>
              <a:rPr lang="en-US" sz="1600" dirty="0" err="1"/>
              <a:t>Sabbi</a:t>
            </a:r>
            <a:r>
              <a:rPr lang="en-US" sz="1600" dirty="0"/>
              <a:t> (LBL)- Chair, Ruben Fair (JLab), Vladimir </a:t>
            </a:r>
            <a:r>
              <a:rPr lang="en-US" sz="1600" dirty="0" err="1"/>
              <a:t>Kashikhin</a:t>
            </a:r>
            <a:r>
              <a:rPr lang="en-US" sz="1600" dirty="0"/>
              <a:t> (FNAL),</a:t>
            </a:r>
            <a:br>
              <a:rPr lang="en-US" sz="1600" dirty="0"/>
            </a:br>
            <a:r>
              <a:rPr lang="en-US" sz="1600" dirty="0"/>
              <a:t>William Schneider (JLab‐retired)</a:t>
            </a:r>
          </a:p>
          <a:p>
            <a:pPr lvl="1">
              <a:defRPr/>
            </a:pPr>
            <a:r>
              <a:rPr lang="en-US" sz="1600" dirty="0"/>
              <a:t>FDR is 90% magnet design review, equivalent to 100% for “Vendor Design-Build” procurement)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3C477-F0B0-4866-A319-68468C29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66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57C57-EF00-41C4-B75C-2206C78F8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5" y="157820"/>
            <a:ext cx="8407401" cy="540920"/>
          </a:xfrm>
        </p:spPr>
        <p:txBody>
          <a:bodyPr>
            <a:noAutofit/>
          </a:bodyPr>
          <a:lstStyle/>
          <a:p>
            <a:r>
              <a:rPr lang="en-US" sz="3100" dirty="0" err="1"/>
              <a:t>ePIC</a:t>
            </a:r>
            <a:r>
              <a:rPr lang="en-US" sz="3100" dirty="0"/>
              <a:t> Detector Solenoid (MARCO) Overview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386AB9B-DDAB-4FAD-8E11-8E2212BD8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392" y="1041546"/>
            <a:ext cx="4123137" cy="2478031"/>
          </a:xfrm>
          <a:ln w="1905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600" b="1" dirty="0"/>
          </a:p>
          <a:p>
            <a:pPr marL="0" indent="0" algn="ctr">
              <a:lnSpc>
                <a:spcPct val="0"/>
              </a:lnSpc>
              <a:spcBef>
                <a:spcPts val="0"/>
              </a:spcBef>
              <a:buNone/>
            </a:pPr>
            <a:r>
              <a:rPr lang="en-US" sz="1600" b="1" dirty="0"/>
              <a:t>Superconducting Detector Solenoid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600" b="1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/>
              <a:t>3.5 m long coil, 2.84 m room temperature bore diameter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/>
              <a:t>2 T on-axis field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/>
              <a:t>Operating Temperature  4.5 K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/>
              <a:t>Conductor: Copper Cladded, Rutherford Cable made with NbTi superconducting strands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6E59921-321E-4D27-A86C-4B4BFE8D4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638" y="3957549"/>
            <a:ext cx="3548290" cy="208646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AutoShape 2" descr="data:image/png;base64,iVBORw0KGgoAAAANSUhEUgAAAlgAAAHCCAIAAAHLFhClAAAAAXNSR0IArs4c6QAAAARnQU1BAACxjwv8YQUAAAAJcEhZcwAAEnQAABJ0Ad5mH3gAANisSURBVHhe7P0HTBxZ2u8Br0aj0Wi+0Wo12rt3tfe9q9Hc0Wq02m/ufPvOnZ3gHDDOgMk555xzzjnnnMHkZDDGJGNMMtmAScYYY8AJx7E99nxP1Tk0TQNN00B305yfHpVOnQpdp57+979OdYU//C7skBbufoS2hU+fPkWF7W+hmJiYq6trQUEBHt8mPnz4kF9ZjUc44MmTJ6iw/S389NNPz5w589lnn+Hx7cDNzc3BwcHazk5BQR5XbcQOtnAnsLOzc3d319TUxOMcwK6F8B1bD3M7e5hh7sGD8tICNQMjND8P0Le2j4qM9I1LwuMcwK6Ff/gDu8R6R8S6G6osLi529w/iKl4xdW8GlziAXQtDQ0NxaRVWVlbBQUHnz5/X0NCIjooKDAzEE3jC7YlJXOIAdi1MTU3FpVV4eHiEpWXDryW0MLGoPDMzE0/gCX1DI7i0iuzquoH+fjxCw2ULHR0dw9KzUQ553MJEZ7V0d3VUrrzeXn7j5uWeW1cHR5tGJq+N3m0Zn26dmLlx5z6aAeCyhU5OTh7BYalll/KuNPK4hdA8iKaRO9dGp66j9kzev3Fntg1i6kH73Qcdd+c6781XVVWh+dm1MDs7G5dW4eXlBTnkfQslZHUOHzv+85Fj8vLyzO3pmlnomX3cN/908OGz4Scvby++Hnv+Bi3CroUlJSW4tAprL7/I7PyMqiuFDdehnXbuXnjCDnPoqKi0mqaitp6qoQk0crk9z96MP38z/uLt2LNfbz99NfTwWd/sI7QIpy189+4dLjFh7embdekKHtl5oqKijOydzJzdrdy9bb39tU3MGe3pnX3UOTXbOjrVMHj78s2Bihs3i5taCy5ehKW4zCECWpjJwxaqqqq6hUV5R8cHJKSGpGZFZl/UNbKv7UbtuZF3pQk2Br5QCYVlMXlFEZl55o4usBS7FtbX1+PSOvC4hYWFhSmlVfCJ+Veby6531HT1wxcVtycrD9ocmJjqG5voFRnrHhblEhSmrq8PS221hVnVVxireP/+PSrsHB137nffmx9cWIQvJ2gPWugVGQeJdQkKd/QPtvMJgE2ydPOCb7KxvfP16y2wCLsWboi1pw8vcwjIycnB78rQ4xf9C4s9Dx5DCy3dvan2ODjr29jrWNhomlioGhgr6ujLqmuhRTZoYXBwMC6tBY+/pQA0qf3uXPvUg7apWbD1c+el4EeVao+GtqSympic4mlJaZFz4odET/1y5ChaZIMWtrRQiV4POKDx9/fHI7wCGtk4NHGlfwQKpyVloD2HRU/tP35i/zERiH1Hj3d1d+NZadi1sHvlrCwUBurl+GhD4HEeAm0Dft63D5rUeqMN164DuxaOj4/j0lqoS4rwq4Wbgl0LJyfZdVIKA3AOY3ML4dh364HXuw7nuIX7FmZ4aqIWgsmGJKe3jE2vjLtLsbrMmAcHHEbDEK93x9h0CxlkVNZ2z8xTh/arAg752QeaLSw9B4Z4dTvGGi1k5Jc90fk1cIy/9cCr2zHYtRAOCA1p2trW+OGCbnXH9NzWA69ux+A+hzk1V7vuLWw98Op2jDVayCE51XVd0/MbB/RTWWpWBl7djsF9CzMra25M3GOJ1onppTKjgINpElPl+D28uh2D+xaa+haCB1ztH+E6/GITYYhXtwQcUX311Vfsj6s2BfctNHTLLmluLbveyXWcU7GHIV7djsF9C11DE7Nr6rceeHU7BvctdA8Ng442jqLy5fImA69ux+C+hbZeviflzOG4JCw9G4ah6dmbDXE1exji1e0Y3LfQxMFZXF7ROyreiw4oeEfThWhcYI7lSYyaqHh5DS2owavbMbhvobaZpb1v4NYDr27H4L6Fitp6RvbOWw+8uh2D+xZKyCup6BurGBhTQy4CFqSXxavbMbhv4SEJUzE5xeWQZypvJvDqdgzuW/jLocMHREQPnDh5EEJEFAc9emhVoHqWOallRU7i1e0Y3Lfwx+Pyupa26FQXd6Ftbg1DvLodg/sW/nzwEPPmch14dTvGGi10dubo920Xt1DIIC3cAn//+9//+c9/fvnllwcOHMBV/GAHW3js2DFJSUl0Kh5X8QPyLd39bGcL/0DDKLu6uqIywtbWtr6+XlFRMTk5+euvv/7000/fvHkTGhoKc3700UdQX1JS4u3t7evrixfYJkgON8nY2Fh19fKVvEFBQQcPHpyamoIUmZmZwQ/Pvn37oB4KUKmrqwt5fvfu3X/+8x+oNDExgRoO/zXhHJLD3Q9p4e6HtJCvsDgq5zBsGdhEC9lc/80APP39+/fNzc14fGswWvjq1WsY9g1ucFkDAy5byObaYQZr/lvMNYwWKigouLq4eHp6amhooBr2cNnCDa/o23YYLYSCT2yikrIyGt0Qdi2Eda1HV1eXg2+gR2iEvY9/VWWpracPXmbHgA9FBWtra5+YRJ+YBDS6IVzm8MmTJ/k1dQvz8/B1vTs1xYOLLhktBDwiYnCJA7hsoaGhoaODvZWVVWpKiqamZmRkJJ6wY6xoYfjOt9DNzU3P0sbazj6zug5aGBgYgCfsGMwtdA+PxqVVLDx5mlJ6CY/QcNlCd3d31+AIOPyPLyiFFrpwdtJxKzC3kHE7yeKLF4VNNy519V/pG2kYGm++TV06dn3iXuvk8l1R3LdQXFyMus3i0pXc2gY/Pz88YQuwv3aH0UJ5eXloIQyZ23Pjzn3q6rGp2XbqDoy5jun5pqExND/331KX4PClFtYHBGzDRbSctHB0dBT8cN+RY/uPHIVG5tY2ovZ0zSx033/YO/dkYGHx1qMXI9Ql4L+i7iWXLTS0d3IPi04pu5RT21BQf83OwxtP2ALs+7uohdAqSWVVOU0dZT1DKXkFaAxqz+izX8eevxl//nb8+ZvRxdcjj18MzD3pnqEusuKyhYxrXEDWC48eo/IWYX/dDKOFJo4uFq6e1p6+9r6BMLrcnnvz7ZMz14Yn6nqHLnX0lLa0FzRQ129vvYVVvGyhrKysZ2Ssb1xSUHJ6eEauvILC1b7h6s7espaOgvqW7Jr69IrLScUVcRdLorIvhqVRlz5w2ULGNyqlbNtayP5IELUQRJhWUZNzub6osbWyrTu1pAJ+C6j25FwMT88JTs7wj0/2jo4Hw3QNiXAKpLoHXLYQfhXQwTfK4bYcpjJuplsTxre0c2q2/8Hj4ccv4Ldk6s1vzO2x9wuy9fa38vAxd/UwcXQ1tHOCRbhvISps47eU/T1WqIWKiopjz94MP3k1+PB539zTiNQMK0/fpfY46lnZaZlZqhuZwe+QvJaujBp1v/e6LczKyoLuz7/+9S9YKa5ai21sIfseGWohICcn1373QdvUAzBASKm6MbTHCNojraYhoah8VlpOVPzC0dNn9x87geZft4USEhKqqqrw9WP/I+7l5XX79m08sjU4bKGMjIyamlr9rbGy1i5o4UlxyaOnzx04Lsr4m/WUuASaE8HltxSBLtTfrntm2J83YLQQYPyNJSpvf+LceVy7DgLUQvYwt3BTbEMLAwICWG4M4S6CgoLwetcCfALfH7J58Cq4biFsGborZGWw3EiCgrkezbYcPj47fqJg0y1kgO4KYQS6T4Qx3DBgtpruW9v+X9pquG8h810hXIeH5zYcvrOHXQsNDQ1hGBcXh0ZZYLkxhLsQ6Byy3BjCXQh2C1feGLJ23NvgjpJtOVHAHu5byHJvyIoYZ7p5hLm8KgQ3h4YWVsz3hnAXCQUlMgoKeI00//jHPz755BMxMbEvv/wSV20Z7nNYdr2zvLWLcXsIFxGcVuLu5oZXt2Nw30Lmu0I4isuramrq3QS5hSw3hmwQ69xywvWRJ+dw38LQ9OywDHQ7CeutIhsGug/FJSjMyYnqku8o3LcQ3RWCbg+hyuieEaYyI6ibTVbVU5XR8Q4ODnh1Owb3LWS+K4T7sKceALejcN9ClhtDuAsbGxu8uh2D+xYy3xWycayeja6xsrLCq9sxuG/hihtDuL2dxNzcHK9ux+C+hQcZt5OsvE8EAt1CssYdJUyz0beTiJqYmODV7Rjct5BxnovrOCcjZ2IiwPc9sWwud6Gnv+MP0NyghV9//TUurYJlW7kLgf6WbgvPnz/HpR2Dzy1k/x/wtkBauAUWFxdfv6auuGOD8OeQB5AWbgY/Pz90E5eYmBh8/dCFb+iv4ujo6G+++ebNmzd/+tOflJWVU1NT0X+jhw4dkpSU/MMf/gD1MAqLbPsVkCSHm6G/vx8ygE5M3Lt3Dwrq6tSlWqKiolCAjtLDhw9hHnre39Ext66uLrpb6NixYzD64cMH5htStgWSw92P8LdQ6CEp3PWQFHIPOBscoPAY/NlMkBRyz3r/uPz2/r2RjX1Vw/bcF8UMHNuu7ortVAr/1//6X/B50MjVuHAAOvaG4zkoTE5OFhcXo9WiCycAPJ+LC14pV8AWomNK7oA14BLN8PBwYWlZX1/fzZvdVlZW/uGRjoaKrdmR799/wHNsGZ6mcMPn8gsBLCm0t7eHGnc3N/fwaL+4pFM0eNo2wdMUtra24pLwsjqF8Kvg5ORUWlpaWF7pE83pPXacw30KYUlc4hh0eXFWGXWnVVJR+YvJ3OcvXqZGOzzoS/7tt9/gOICea3fDkkLA3tVNx9LG3Nnd0Nbh+o0buHb74D6FnNzbvCaDY+NpFdU2Do4HDx48LnpKUlLywoUL7+FI7sO22QMfWZ1ChEdEzKZeusU5PE2hG42ylm5Yera1nf358+czq+s0NDQ0NTUTi8oDAwJ4/JqvnWC9FIIX9q7/VrGtwH0K2d8LsSaQP0dHR5eQcJRCMTExlEIAUhgQ4C/EKVTQ1L5y9SoeWYfHz56VX2srbLpR3tZ9qav/cs+tK/0jVwdHG4bGqberrfMaBV6nEFqobWoRnpETX1By9uzZzEtXpGXlKBUWVwhxCmMdVNB74YquUe+8w+npG7k6MNpwi0pP8+071PvvxqhX4FH3+E7MULf5Ui+OW3p3HMQU9Qa5q0OsL3nkdQrh2Mw1JDIsLRtkl1p2CVKYd6Ux93IDjPr7+QlIClfvEc5hSaGMjIy8vHyYtQJKIbpvCTKxIj1Ubqj00HdkQ8xRr8Wbnkdvxrs587D7/qOe2ce9D57Qr8h7PvhoxT//3KeQi06ega2Dpbu3a3AE/JCuSGFtPYz6+voISArZ35jHHuYUooQdPnn6+NnzouIXTkvKnJOVF1dQhkplFW2/2ET6ZvOl9Mw97V9YHHz47NajF8NPXo48fXV78dele7Wp27UnXlAB5bFnvzbduoM/g8cpZMHa0zeltCrr0pXtuhlzu9iWFL569QpSpWZkomFspmVmqWNhrWdlB19iI3snE0dXmKSvp4fTQ+eGkZ7Rp69Hnrwcfvzi1sNnA3NPemcfdd+b75yabYdf19Gpa8MTDYO363qH0KcA259CVVXV9e4BYbnvHKUQhChoKWR/fzx7GCnU0tKCPNl6+9v5Bjr4BTsFhjoHh7uGRsKhqWdkrHd0PEy90n+ne2a+C348J1ek5/LNgUsdvRU3bpa2tFPvo6y/Br9V2TVXYV+lV1xOKb3UOHjb1BJflMp9Crm4WoDl202lkP4tFbQUctE0BowU6ujoyMnJhqRmhmfkRmZfjMktjLtYAn4B39q0ihpotYq6urS0VEF9S96VppyaepQeMJekksqEwjKYOSavKCr7YkRmXlh6TkhqVlByRmBiqn98sm9sInwDjO3w1e/8TqFAqnBbUvju3TvQWVlLR2Vbd01XP2irYXD02sjkjfFp+FUE8Q0uLMIMkB6/uOTglenxiozzCI9xC4tyDYlwCQoHBTv6B9v7Bdn5BICsYb/JaWgrKKmiD+JpCuGT9PX14SMhl7Ozs7QKq7KqcQqV13oK2YaXvO0EW7F5lsOZpIzMm3cfjD17A7a3HM/e3F58PUCnENLjwJQeGy9fKw8fSzcvc1cPM2d3cE1jB2dDO0d9G3uwUh0LGy0zK00Tc3UjM/wZW0nh1hFYFRYVFeHS5mFOIQBJ6ro3Dwec3bOPoHvQdW8BegvQZ4Ceg7SUlIKCwlJ6bOn0WGqaWqgbm6kamijrGSrq6Mtr6cpqaEuraUgqq0koKIvJKZ6VljstKd3c3IQ/gOsUioiIjI+Ph4aGwsLQMce1m8Te2w9SmFxSiccFBi66vAxYUghAFg2MzKCrTsXEDPTcW8amLZ2coV5KWR2nR5FKzzkZKj2i4pIi58SPnj57SPQU9WKQpZfEopBSxr+fDPijQsZrZlHw/o267OH6DD6wOoUAqO38uTOQMxkZaShDAdh35Oi+o8eZ0wMBNSfOibW2teMlOYD7FG7lyDvZVW1PpZBBbm5uaWkpHtkmuE/hVvq/3iYyLCnMLC6r7ei+wjZgBjbBMvN6Udu+HGvU06tKTk7GG7p52KdwJ+BPChnvekYREBCQVFzRODzBLoboYKncmfD23vghKrKysmueDnz//v1vPAd/NhM7nkLVC8fS3dWzvDSddMRzvDV9fX3TK2vA7T2Cw1on7zMFfQiw44E/zszJubKjH2p48CyjnYajFK4W71ZIKLrcNvWga5p+jhyfwjsytn16Hgo8eITKTsNNClVVqYPdP9LAj0l6evrLly9ramrQ1A3JulQHXSUBiT2qQubbV9HD8hsbG9EoJ8RcrKX+IROM2KMq3CKZVXVLj/NaehoWj2L5MWKM4MHTtnYajlK4vWRX1XZMPVg/ZnkV1MftFRVuI4VXGlJKKptHJpuGJ2DI+7iGhrfvoFEbl3WftbW4uPjxxx9HRkaiZ6eJiYn9+9//TklJQVMFBz6oMCb7YnVX/43JGRjyKyIy8y5ebYaCl5cX3qxV1NbWfvHFF99+++0//vEPGEXPwduulwBtI3xIYVBiakFDi4CEh4cH3qxdCx9S6BkRnVZezVXUrKrhIlashPcnybYdPqTQ0S8oOrfAJTAEhhtF4aoaNgEzMwfL1BURmpaFZuPw/duCDB9SaOnqEZCYKqGoHJiYBgW+hIKWrqW7FxR48NjJnYYPKTSwtnUJjlg3QuhgqeQ2qAtS2KwtJIIHz9XcafiQwsPKcRZuXgISPHis5k7DhxTKqqpqm1txENararYerOu0trbGm7Vr4UMKz0pKy6prCULIqGtZWFjgzdq18CGFR06cEBWTEBW7AMMTVIEKKPAlzMyWL/HbpfAhhT8fOLD/mIiupQ3ztUA8DnUjs6Mnz0CBB49F3Wn4kcKDh2DfHTgpz9ihvA9RJe+Dx6nCXknhHzb/uAQ2oBQKSOgbbPz45c8//xyXBJINchMaGuq6reD1ErYPPvyQChTb+282XyApJCncPLW1tczm+ubNm0mOQYv8/e9/h+Gnn34KQ21tbboOU89EKltgJbAZ2/WCVD5CVEhUSOA3AppC+IlDfP/99zBENYwhG9Cj6NcD3RDKuC00PDx8zRVu/fEQvERAU/gRDXTI4uLi/v3vf6NKU1PTTz75BHa6t7e3srLy7OwsqkdpOHLkCBr9+OOPoaalpUVSUvKf//ynn59fVVWVtbX1N998A+VHjx7BKFqksLAQCjA/MlRwZcb8aIZDhw7BEJUFFsHdOH19fVxan/PnWd8mrq6u/v79ewMDA0gGjN67d49lPTdv3sQlJmxtbWEIR0BodHch0N+vzeLu7o5LbNnUGYa3b9/ikqAiVCncm5AU7npICnc9JIW7HpLCXQ9J4a6HpJB7qPfv8JY1H0tPUsglfDllU15ejktMkBRyyZopBJWk5xeoaeuGp2bgqm2lsLAQl5gQ6BSiezNdXV2Tk5NNTU2/+uor9E+hILA6hb39A3MLC67B4VDuu7X8KN9thKcphBYC9OUyK0DvytoQvBaawMBAGFpbW4+PjzPegoTn28Jrt9AWorVxwepl6+sbCsqrLNw8L168aGRmXl1dXZgb09eWhCdvB7tPhQCkDb0DGZCWloa9g8p8Z3UKTUxMNDU14cvh6elpYG4pJiampKSEp20TuzKFAsvqFMJPgp+fn3NQmF9csp2dnZWV1bNnz/C0bYKkcDthk0L/+BRRUdHTp8/gCdsHSeF2sl4Krdy8Ki5dis3I8o3dThdEcJPCyMhIZP6bBZY1dXI1sXd6/vx5WVmpmr5hRm7+zMxMUWmZjadPcdka/ZvdxeoU6hgYOjo4OAeGwg+pV1Scb0winrB98FqFnb19qHC7OSIplv4zdr7k1atXERm5dPXuZnUKb7S1K+nomzm6ghBd/QJw7bbCZQpzc3PZX1O0Hl19A9DVffjwYceN608XF4uLi63UZRfm5+MLtvlZuXxhdQoRBraOvrHbrz8Er1X48sXLly9f+cfEgberqamJnDq1f/9+34BA31juH8QrOAh/Ci0tLR0dHXx9fCIjI+Tk5CwsLJKTk06fPu0f4B8aGhIaGtrf349n3Z2sl0J9WwdhSOFvv/3m7e199ISolbt3TF4RSmF6eTWkMCAk1D00En6c19yaXcS6KbSBFG7/i5gRvEvhu3fvIIVHRE54hEfHrpPCgoICPPfuZP0U2nOnws5bI1mX68MT2LkMr1N4WETELzaJOYVnzpwRehWek5JW0dn4Ctje0fG8uubS1s7Kjt7qmwO1vUNXB27X3xprHJ5oGrkTFByM51sJz1N4XAS+j5BCeXl5SGFkRg5WYViUsKpwcvw2eoWol7E0rqIZnLiTCwm7vnbCmkenrqH3wo7fu06/F7Z18r7/WlnkgwoPHj4CKZSRlgHlZdfUQwr1jE2E+If0zsQ4SmGKiwpKWA2dsLrVCRtbkbDVL4ttvj0F/TG83iX4kMKffvoJUphcUplWcTn7cn1+XVNGZa2w/pCOjIzIykijFPqbydg6uVAJu72GwjZ4u+809XbfS519N+8/wqtegg8p9I6KW05hTX3elcaMysvuYUKYQjgIB7+Qk5VBKYy2VYRRNTV1KmFUtpgTxsjWgw6UMPTc8JmFm/cfds8+6nnwuG/uSf/84sDDZ1dqa/EH0PAuhahTASlEXrgyhbUohUL2QwoJU1CQ//GA6P6jx34+fOznI8fQO7cCQsMhZ/Qr8JYVhhM2QyWsl0rYUyphC89uPXo+9PjF8JNXtxdfo7cz98//ij+AhncpBCxcPW28/HzhiDSXKYXUD6kQqvD9+/eQrX1HJI6ePidyXvyUhNRZaVkxOUWURfg9vNw9iBK2pLCnTAl7efspnTD63ZWrX9mMP4OGpym08vCx9QkISExLKCyD/GXVXM2/2lzU2AqOGJ6R6+jtl3NReFQoLS0NqZJQVJFSUZdV15LX0lXSNVDRN1YzMoV6ZSWlwUfPWRTGkjMqIGGLv44+fUW9Y/vR88GFxf4Hj3vvP4yLi8cfsxMpHB0dxSW2TN6dDk/PARWGCcV/FAjmFFL5k5BQ0TfSNLXQNrfStbTVt7Y3tHM0dnDWNrWAqeilsOPPqVRR8nrxlnoj+uLr2ysT1gO/rtNzHWCc49Mttyebbo3V94+Ut3bij9mJFLL4wXowUgj6w1X8eHPc9sKSQil5BSN7Z1MnN3MXD0s3L/gRAh+x8wlw8AuCqZ5BSegt9rdZE/aAJWFXegZruvqq2rvLr3eWNLcVNlyHXy/8MTuRwu+++w6X2LIXUgjejxLmGBDiHBjmGhLhFhblERHjFRUnC0eqcnLwk0gpbOp+24qE3arp6mdJWG5tQ1Z1HRw0pJZXp5RdAifCH7MTKeQwDZDCsAwhT6F7WDRKmE9Mon98cmBSWnBKZlh6dkRmXmx+McxQP8BIWA/8NpZcaytsvH6RkbCq2rTy6uTSqsSi8viCUlgkOrcgMisf9piOuRX+GL6nMIc+kMFVQpdC/8TssPQcSFh0TgEkIKGgNKmkEmQEucmuuapragGHchfrr0HCslckrGIpYYUoYaFp2ZD7wKT0gIQUv7gkn5gE+Frgj+FvCmHjhFuFLpHF6RU18OuXXX0Vur8FDS2gs4obXZc6e2u7B+GQ1TssYuTR4nLCsi8yEha0MmGeETHu4VFuIZEuweHOQWGO/ssnS/mWwjtUCnNQdwJXCV0K7Rwdci/XX+qgEgYm1zw0fn10qn1yBvwPXBBm0DM0gB/YkDUSFuseHu0WupSwgBAH/2B730DoksEBkbWnr7mrJ/4Y/qYQXIGRQnQQhJb9+OOPoZuPdkdsbCzzfhFwmDf1woUL0Iu/fvsOStjA/JOhh8+gtwDdBjgQhf4fpFBRSZGDhPlYunvDkZGZiwcc3Jo4uhjZOxnYLr8MhacpfPnyJTSyt7eXevgdSiH8kGZSKYR6mMpYtrKyEob//Oc/a2pqPvnkE1Qp+DCn8NatW5AkRsJQLxDF6OKvI09fwVQpaWnHgNB1EuYOCTN2QAlz0Le2g56ltrm1lqmlhrGZuJwC/pidSKHLyvtX1oP2QmE+nAEgSTfG7kC2IIafvLz16PnAwrP++ae9D570zD6GqQqq6qLiFyzcsMKYEmaPEqZpagEJUzM0UdE3UtI1UNDWk9PUkVHTnJmZwZ/BxxRSP6Rpyz+kwgFLCqHnB8csfXNUwrrvP+qaWei6N98BHcG7EA8ghboWNswKwwkzMlXRN2ZOmJSK+gUlFXF5pXOy8mekZE9JSOIPoNlcCuvr6xcWFtzd3WHLUM3g4CAqMNhECpm8UDhgSeGHDx8gT9BJb7sz247f2039u3TjzqyDpzdM0jAxpxJmgBMmDwlT16ITpgoJO48TJnXivMSxs+ePnDpzUET04ImT79+/xx9As7kUwiY6OjqiMtLyP/7xD5ZHBHKYQsAnNhG6RDnlVXh898OSQgDyBLTffXCDfk3/9YmZ6+P3ro3dhUo42JFlJEwBEqZAJeyC1AkxieNn6ISdOHng+In9EEvPfT98WvYF02uvEZtLIeS/vLxclQbViImJoQIDDv2sp6fH3t7e398fhrhq97M6hQDKYvPo3YZb41cHRmt7h+Xl5KDmyImTOGFIYShhTA/qR/HD/oPe/gFrPhMBsf1eyEkKc3y0GZHnq4Nrdz9rpvDBgwenJTQgZyA7GfofKFTed/QYS7YgIGFuXj6//fYbXpgDBCCFfrq4dvezZgoB6C+hzDGAbJ2VUYGEOXt4bvG5ivxPobOBDK7d/ayXQsTc3Jy3t/cuuMt3sym0UGN9AuzuhX0Kdwj+pzDXV6ehoaG2oxviCttA86wXLDOvGbXty7FGPb2eolruHwO8d1MYlpJ+ueeWgATzH+JsWDNbdnZ253jOms9952kK8/10vEIjGocn2MUQ03CHo6ChBW8lW9YTHBxM8hiWnj6Cpyn0NZOTVVJpGZuGgD2ICusHddX6UgEFc5kRaB7GJObCuhGQkALD4mvteCvZwkkz+cjOp9Bb00lXIstLM9tL01DhZHl5eevkzOWeIY/Q8FbqLAYKdKX6Tgfj4+67+/tDTSnTxWFs2OspZAFS2HZntrZnqKqNOp24ZuBr11cGVG4lWNY28/otDMtvrPHCg9UIcwq5gErh1IOOewsphaX0uWD+xNybdzAsbOrCm8UWksIVxCZdRHeECEJk1+35H1Jgbm6upqZmcXERj29EaWl5O3WPiEBERVs33iy2CHkKR0dHh4aGnJ2Xr+9gT0VFBfVHqGBEZfteTSG6r6yoqAiGra2tMGxp4aiDBUAKO6fnBSSyaokXbh5IIXV3nWBEVUcv3iy2CHMKU1NTcYljVqZwnrfB+FwcRdc4+iENDQ3FJYGEHymcnt+2QLlhqeQ4qtp78GaxhaRwBdThDPQL141ZHsaDSs669gLOllLIxQtTqRNsE/ducBCt49OtE9MrKsdXjuKYZq6HRViXWj/Kr3fgzdrN8DqFkelZzSOTjLjGVOZl1PWNwLCoqbW48TreslWgF9CiFy2Ym5vDUFRUlJogYPA6hfKq6lf7R3IvNxTUX4MCv6J//hkMbSOvahqZ4C1bBeMtGWhUYF+fzusUlpaWVnf1Fza2Vnb0QIFfMfT0FQwzq1Y81YWFH3/88f379xISEnhcKFXIxfuLi4qKyq53hmdX6thFQYFfUT8wAkMTv0t4s3YzvE4hCLegoUVAIu4iR78i3d0cdR/5Ba9TWFxcnF1Tv25cXlWzk+GfxNG7Z7jwC16ypRRy8fWEH9K08mquomZVzVYjNDULbxZbSApXAClMKCwTkAhOSsGbxRaSwhUUFhZG50IUBCWnw5Bt4Dk3E2iRjZcKz8iBoXf08sMk2EBSuIKCgoLQ9Gz3sCgNc++w9JywdOpZH0vDHJi0E4HWDJ/CGD2t7A4Ft9BIvFlsEeYUTk5O4hLHQAoDElNtvfyM7JygwK+Q1dCGoVPA2o/AZoGLozZewusU5ufne0XF+8QkyKpqeEfFQ8Aoc1CV0VTgUbqM5mRUrg40Cc3JqGEeZQRaFaQQyrbefniz2EJSuAJIoUtIhEvw+hES4cp+hk0F21VZunngzWKLMKeQi9OGeXl59r6BAhLGDhxd8kNSuILc3FwLN08LNy9BiONa2Xiz2ML5lUF8gQ8pNLJ3FpDQMDbDm8UWYT7B9vLlS1zimJycHG1zK87CelXNNoeKDkf3/gtzCrkgOztbRd+YCoOlQKPbFexXuPJDZdQ08GaxhaRwBVlZWbLqWgIS4vKKeLPYQlK4gszMTDE5BTE5xTVCng6Wyp2Mw9J2eLPYwkXfiZfwOoUZGRmiYhKiYhdgeIIOehSXeRxHT53Cm8UWksIVpKenHzxx8qCI6IETJyGoMgoR0VWxPPUQUzCPspRXBCzOukLqqWbocw8cPwGj+48cw5vFFpLCFUAK9x8T+eXwETufAMZzkHgf5i4eMPzl0CG8WWwhKVwBncLjx8+edwwIZd6nPA6Uwp9OqODNYgtJ4QqQCg8cP77vgjdjh/I+DkrYw/Dn4/J4s9gisJcfInidwsjoZOZdyd+A33O8WWwRhhRu45OOklPSWPYjH4PDFPLlQU+cw9HGWVpa4tJKPvroI1ziGPRDKiDBYQqTk9m95ZrvbJBC1+0Gr5ewffD6J0LA79XbjZAU7npICnc9JIW7nl2Zwo8//hj6ap9//vn333//5ZdfSkpKRkVF4Wl7Dz6kEHY6c09rcjOgRdDNm+fOnfP19f3b3/5WUlJyaOlsZ/0SqRsB2/Djjz+ipXY1u0+FXV1dkMKkpKR//vOff/nLX06dOoVG8eS9B/HCXQ+vU0jYdkgKdz0khbseAU0h45AVFf785z8zymvyr3/9CxXYzGNqasoYImBm5hc8Iphn2BUIaApRJyE/Px+N/ulPf4JeIHpwraen54EDB2DvswCTsrOz4XAJehRv3rz55ptvamtroQwpqayshBoovH79GoZ//OMf0fyoc/Lu3bveXuqRiIz5YWpgYCAMHR0dYfj111/DVIFFQFOIdjGj8Pe//x32KRQgE/r6+vLy8p988glM+uijjwwNDb/99tu//vWvMBW6/DBsaWmBzj5aEIa2trbopggooFEooxc+wOjIyAgUBgcHmedvbm7+7rvvoAzfGyjDECYJLAKaQgLnCG4KtbS0cImGzZOXzp9ffpuXjY0NeoWjmJhYTU0NFECRMIRfSGoyx2x2fj4iuCksKipydXXNycmBHAQEBEAKc3NzX758CT90MFpXVzc3NwezgZOpq6tDYd++ffRyv8OP6pMnTyCRKHk///zzf/7zH0gJrO3gwYNQPzk5CTOMjY1BJfN1Mbq6uubm5sHBwWCN/f39MAlGYQPwZEFFeH5IOX+oAefvgdwVlxkQL9z1kBTuekgKdz0khQQCnyEiJBD4DBEhgcBniAgJBD5DREgg8BkiQgKv+cOe4c6dO2/evMHNXh8iQgKvgW8nd3/BvuP4L15BAJpZWFjIfDXBehAREngNJyJUNzDWs7T59c2b9p6+CwpKRSWlUJlZVKKmo5udz9H7mfiO0IoQ3RAFFm9sbIxq+AW6DQ5d4Ja68l3Gf//733Hp998F89rTH374oa2tDY/wHE5EeGd6urGpqarm8sLCgpm9U0//wPj4eHV945WGxpT8QpjhwwfqYdT9PTdGR0fRIoKG0IoQfd1HRkYOHDiAavjC1NSUKg3zRa3o8nAxMTE0ihDM9416e3vjEj/YUIT+/v5lZWW1tbV9NK4hETC08/T1CI/p6Oxsamq8f3/WTl2q+3r86MhIRFjQs2fP8JKChNCKsKioCJcIu5YNRejg4AAzAD6Ar4+Vu5elq4dfXLJvXJJvWIShoaGIiAgMjx49ihcQSIRWhAL+8jkCJ2woQjs7OxcXF5jHz8/Pw93dOSjMJzbRPz4ZylJSUmpqajBMS0vDcwsqQivCXXSTEWE9NiVCdxBhYCiIEJxQXlXdKyrOOzreJyYRzyrACK0I0btaXr3+9XJjc3Z+/vPXv6J6xNyjJ1m5ec0dXdQ9hUy09fSnZWbenprG4wS+sqEI7e3tYQbQIYjQyckJnNDBN8Dc0dnA1ExbV8/W2w+OS/GsAgwfRMib05XowWv1zc0SCkqK2rpOXj6ovqD+momBmoKCoo+bvqK2HrS8oiBKWkYmIdLt/fv3Z6Vl5bW0oR7d8kvgLxuKUNXAyNjB2dDOydrDxzko3DMiBqwP9Qm9o+J8YhJcgsLxrAIMH0QIH5mZmYlHdoypqSlUuNk3cPFy/evXrxW1dF+//nX2/v3iBOvWcr+YMM+UlJTi4uL8tIDO6sDaLKe7U1NxeYXxBaXosRYEvrOhCFkwsHX0iIjxjU2cusf6VCBBhg8i5M0jDRlNamlrT7pY9PLlq7SKmrqrV0VERZqbm8bHRn19vCHBcnJyIYH+Y6Oj9fVXf/n554Yb7cFJaZzfUk/YUYgIWdhlImTgHRBo7uD88uXLlLJLgbEJtg6OILzz589bWFjkXG7wi03U0NA4ffo0DD28vGzdPU0dnG8ND+OFCXxlsyLUt3HwCKdEeHtCoF93xoJwivDdu3dubm5eXl6+vr5HRE4cOHTYKzIuPD0nLq/Y2s4ORCgmJgYizKq5ml5Rg0SoqakZEBKaVFzhER4FW5iXl5ebm0v+bOQvXIkw2jc24fbEHVy1G+CDCHnwIqrffvsNROjt7Q3DwyIiriERfrFJYenZsXlF1nb2DCfMrK5Lr6gGEZ45cwaJMLGo3D00MiDAHxQIHVfYNXiNBH6weRHa0yJM7B3aTccyfBAhy/WTOwFyQhChu7v74eMi7mHRLCIUFxfHIiynRIgORxki9PfzQyIsKCjAayTwg82KUE1bR05NA2JhYQFXbR+PFp91D4+WNF7PvdJc1NxWer2zvK27qqP3Uld/Tffg5Z5btb1Ddf0jycVVw5vszgi5CD08PMAJXYIj4NcxLC07JpcSoby8PHLClLLqtLJLq53Q19cnJycnIyODiJC/cC7C6bt3QjxsbPWVzdUvGCidczJW1ZM/jadxwNNnz3tvj5dfu5Fb11zYdIMW2M1KWmDVNweQwK70jdQN3L46OFp/a6xhaLxxeKJxeLJp5E7z7TvNo1PXRu+2jEFMt4xPXx+/1zpxz9s/AK99I4RWhOCBTCIMZzihurY2Ohw1NzfPqq7LqW0A+aE+oYeXF3ZCf3w4SkTIXzgX4Z2J8Wh7lXR3dUaEWcmhSYvPXwyMT1a2tNMCa0UCQw5WfRM7GCWw/iWB3RpvHGIS2G1KYNcogd2lBUZp7PoEyGyGikkqbkzep+IOI2Yh2u7Mtk/NcXJaQcidEFIIIjwBceKEmq5+bG4RyCyltCq1vDqt4nLmpSvZl+vz6posnd2U1dTSKy8jEfr5+pI+IQvoBRE8hkMR3n8wp6mlyaxAiGg7xYr2blpgwysEhh1ssgkLbAoLbMnEQGBYY7TAVmkMCwzHFCMeQLSjuIvDI6Ywt64tNHGDf8WFXITghEdEToiJiYEIQV3ghCCz5JLK1LJLyyK80giRW9uQUVmLREhOzKyGk6/ItrOhCAcHBxUUFKB/IScrE2OvxCxCP1MZqAeUlZVBSEwCW3awLQhsDqIDYpqKzun5znvzXfcWqJhZuDnz8Ob9h933H/U8eFzU0NI3v1jSfBNv8VoIpwh/++03dDjq4uKy1CfEh6OsIqxhFiHthGFUn5AcjrIggCKUlpY+eVoCBIhEGOegzFBghod6mpsqEiHC0NAIxLN5gc2vJ7Du2Uc9s497H0A86Zt72jf/tH9+cWBhceDhs8GHz289gngx9PjF8JOXw09ejTx9VdZ4DW/3KvggQh7cZAQi1NXTMzQCjPcdOOgKfcI4WoT04ehaImzKra1niJD0CVeDXsrCY9iIUEpKCqkLnPA/B8/tPyYCceD4iQMioodETx05debo6bPHz4qJnBNHswGysrKXuwdAYOaeUZd7hhgOhjW2psDmOBLY7cXXtxd/HX1GxdizN2PPqRh//nb8BRUTS5GYsrb9CKcIAQNbRwtXT0t3bxsvX4YTxiyLcKlPSIswv25JhMUVIMLwsDByOMoC403kvGQ9ESYkJCBdycnJnbogfUZK5qy03HlZBTF5RXEF5QtKqpLKalKqGjJqmrIa2nKaOrJqmmh+IDK9CI4PG2+NgsCQxvpBYyCwBRDYs0EQ2OOVAnsKAnu9JDBmjaFYITNqFKbSc47CUrDs01cjT16OwDofPacKa/17Ibgi7O/vhwQAcEi5JmjqaoqLi2HxnPyLELkXC3ILCvOLigtLSovLK0oqqkqrLqVm5xjYONj7BLiFRHhHxnpFxjr6BReUlZdX18DUkorK0spLxWXlUHjAj59/wUSgRIjkBB4opaKuoKWrqKOvpGugrGeoom+samiiZmSqYWyuaWKhZWapbW6lY2Gta2mjZ20nK4N7iRmldWs5GC0wWmOrBUZ5GrO6YEFYHERFC2z40fOhh89ugZLnn/SDf4KRgqPOzN+cnuu6O9tx53775L0b49OtY1PhKXm4DUzsDif805/+hEscw+Zs3uTdaWtP3/D0nJTSS+CEWZeuhGfkLjx6jCczERMTg0t7HsER4Y0bN5CWTp4+DwLTNrfWs7LTt7Y3sHUwtHM0sncydnAxcXQxdXIzc3Y3d/Ewd/W0cPOCYyIrDx8ZaWlYEI5Lu6dnGfZFaYwSGKUxJoFhBwOB3QKHBIHNIYE97JlZ6L4HAnvQOYUENoME1nL7zrXhiaahsYbB0fr+kbq+oSs9ty7fHKjp6rvU0VvV3l1x42bp9Z67d/H9PQx2gQjt7e1hK9GbjjkH3dS7JkwirGIvwjV/hvcmbPbnzrGmCG1tbUFIYIPaZpYWbtDjwAKDnNp4+dl6+9v5BNj5Btr7BTn4BzsGhDgFhDoHhrkEhbuGRLiHR9P6ldfU0Bh9+orJwZ6CwPrAwWYe0gIDB3uABNZGC+w6Fth4IwhsYORq3zAIrLYbBNZ/qZMSWOWNm+WtnWUtHSXX2oqbbhQ1Xi+ov3bxajN9uqEh53J99uX6/un7mZdqnV3ccUuW2B1OyIUYOBch9AyJCDdEcESorq4OKoLeINIYQ2CuoZFuYVEgM4+IGE/oZSw93sI3Lsk/PjkgITUwMS0oOd3exx/pMDXvImcC6wEHYxZYISWwFmaBZVVfhW9RRlVtesXl1PLqlLJLySVVScUViUXlCYVl8QWlcRdLYvOKzJxcApKLlfRYWyS0IhwcHMSlVSARhmUQEW4CwRGhpiZ1lgUOKalHqtGPdWIILDglMzQ1Kyw9GxIakZkXmX0xOqcgJrcwNr8YZAB6AFUkFVeig1IlRcXqzl72AoOvRzaTwNLKq1PLLsHXJqmkcoXA8otj8oqicwuicgois/Pho2EDwtJzQtOyQ1KzYKuCkjOCktIDE1MDElLUzVifIskHEXLxCCYuxMCmD7MswrJL8DNGRMgJfHlw1poi9PPzAwmBE0LWkLqYBUZdDkX9/1QDsoHMZtdczbnckHelEXRV0NBS1NQKYnP29Rc3SFRQ14/NvQh+VdRwjRZYDeVgIDBwsOLVAiuMyrkYmbW2wAKT0pDA4BfBj/5p8IlJAB8GNwZP9oyI8QiPdg+LBqN2C43UMLbGLVli74ownBIhcUJOERwRDgwMUEeT8vJBcUkgMEhfPgisvqWokRJY2fWOihtd0EkDl7t8s7+2e7Cud6i+f6RhcLR5eLxlZLJ1dKph4DZag5WDIwjMOSjaJz5vPYExHGx9gcUggcHxMBwVuwSHOweFOQeGOgWGwtEyHDM7+AVBB9XeN1DZ0EFC2VBWURG3ZAmhFeHs7CwureIOcsL0bOpwlGMnnJub+/zzz48cOQLlv/71r7Dj/uu//gvKxsbGn3zyCV9OHvISwREhgCRkaKAHAitpukEJbIgS2PXRqRvj0+2TM51TszenH/TMLPTOPux/8Hhg/ungwuLQo2fDj1+MPHk5+eodWoO8oiocx8LRrH98CnuBgYMxCSwMCcyRSWB2PgG23v4QNl5+8O2y9vSx8vC2dPe2cPOycPU0d/Uwd/E4flbM1MltdYuEVoTQJG9vb2ge4sslkH44xMDAAK/u999//vnnrq4uU1NT0Nu///3vr7/+GjonUEZvOECCFGK46MlvHUjBmql3cHAABcERacPA2OD801sPnw09xAK7/fTV6OJr9Ice438/lph89RvSoLicwZKDRbI4GDuBeawUmIuHmYu7mbM7CMzE0dXY0cXI3tnI3snQztHA1kHfxl7P2k7PylbX0kbHAsLqt99+w81YApoptCLEJRrmB6jhPiFyQnQ4mrmxEzo7O4eHh//jH/+AsqKiIpRBllD+9NNPAwMDo6Ki6LmEFoESIYBUpKSsAbZ269EzFpmB9m4v/np78fUIdcHKq+HHL4cev7j16MXgo+eDD5/VdPaixc/I29n5Bp5XMtE0c6IERmvMCjTm7m0JAnMDB6M1tiQwEwcXYwdnIzssMAMbe31KYHa6lrYgMG1zay0zKy1TCw0Tcw1jc3UjMzUjU1UDYxUDY2U9IyVdAyUdPTUNLdwAJvggQi5wcXHBJY5h88rF5T7hRoejnLy3cY8gaCJsbGxEQjK39QeBdc8sgMAGHj4bWFjsn1/sm3tKXZX24HHP7GPqWtD7D2/OPOyaoS7C7rw3r6alhZZV0rMGjcmoaVICc6QFtuRgtMDsVwtMEwvMVM3QVNXQWEUfBGYIAlPU0VfQ1pPX0qWuklPXklHTklbTkFJRl1RWu6CkIqGgLC6vdEhEBG/9SoRWhGzAfcK0jfuEBAY8uPdlNWxECKCDUkDHxBsE1jpxr5PWWMc0BHUbBH0/BH1jBH2TBH3DxOyNO/fRUjIyMnCgCEeJIDBtcystM0tN2sTUjWkHMzRhONgKgWlog8akVZkEpkgJTExO8bys/FlpuTNSsqclpU9JSJ0Uv3BCTELknNixs+ePnj77w0+/4O1exc6K8OOPP56enmb2E/QCMOhBoWeuffvtt3T1Bj+02yvC6Xszh48eO3ZC9OTZc6fPi0nIyp09LzY/P48nE9ZCAEUImJmZIUUpKiqB/PDdSfRtgXTQdwnSdwyiuwdBitCTRIuInjqtrGuoqGvAEJichrbMCoGpMglMgVlgogyBnaEEdvjk6UOipw6KiB44fgLdz8EIEPAvR47dm2b3YoWdFeEXX3wBQ+g+wVBbW/vRo0dQaG1thYzCXmDk1d2d9UIeFthnYrOMTUyoGxg7+AR4hEV5R8WFJGfY+wTcf/AATyashWCKEEDfJYSVjU3rBHX/bsvY9LWxu9dGp5pvQ9xpGplsHJqouNGN55OXP3X67AqBySwJ7AItsPPLAjty8gwlsBMnqfuk6Ni/Smksse/o8R/2Hzxx9tyVurqHDzd+5NTOinC72BYRRtkqZHqqp7qpmquezfHRyvHWMlQ4lempke2tCTU+Pr54PsJa8PiRzQhORAh8+PBBVlYWy4u+mMbG3b+m51ZVZ19FW3d5W7e1izueRnPuHHWr4dEz546cOnOYSWAsWlozQGD/OXDopJi4T0Bge2fn6lOdXLCHRKguKZLjo71mGCmd9ff3x/MR1kKQRYiYmZmRlVOUl8P3K63Hf376ef9x6iiRRV0QSGAiZ865enq1tLby7G0IfBAhF1chbosIQ6wUWLTHiEwvLSJC9gi+CBlkZGRI01eHMiMjLf39z78cOXnawdWtoan5zZsVr8rjL3tIhIWBeizaY0Surw4RIXt24nG6G8KdCHcdfBAhF1d4ERHuTYgIWdj1IkxxU2fRHiPcjWRAhKWlJRGZuRXtPTjauvd6LO2KzOorHh4eeD9uGc6fVwDfzj3CXhGhkvgxFu0xwkTlXEBAQGRaZkJB6dXB0eUYoIO5ZhuDzcrZfy6aymaG7Y6iplYvLy+8H7cGfNXgO4dHNuLNmzejo6Nde4CRkZFff924m7rrReiqf4FFe4yAw9HAwEBTW4eU0kr6yec7EdQfVrs0Cptavb1Zb0XlDsi+qanpzMxueomn4LD7+4QBuizaYwSIMDg46LjoyfTyGvQU9KqOXgkVMynDODS6QYzTwVK5m0Nc3VXRJLLkWhsaLbnW4eODX/q/dfZCN2+H4KcInZ2dcWknKS8vD0mvQtc6Xekb7pqeq7xxE1/6tMciIjNv9te3l3tuodG40htEhILAtomQi0MR3qQNRJh1qRZdf5h3pbF7ZqHyRmfH9By+InEvhV9s4v1f36aWX0Kjle03fX237YoiIkKu2TYRcnIWiC9QIqy6gl9LQIIpKm4QEQoEPBLh9PR0PQ0azc7OfvfuHRS6u7tBJKiysbGxrq4OlbcRWH9OzZWlt4KQWA7ihAICj0SoqqpqbGzc398PZXNzcxjCKAyhJykpKfnmzZv3799//fXXX331FTX3tlJRUeEaW0W9jofEyvDLavX1JX1C/sMjEaLTNt9//z0MP//8cxh+9tln6OEUMJSVldXU1IQCYG3N+ui4LQIizK6uo97UQ2JlVLb3ECcUBIS/T0iJsKYOvSuLBHNUdRARCgR7QoT5V+rx6yCpd9YJfqBN3fGoudm3jSIkl+lyzbaJkAt4c1s3iDCn5uqqLzoJygn9/PzwbtoyfLkrSjjYEyJUcy7uol7gOtd5l8N4wFQQhGBs2EaBmslZqLlf3UYnJCLkmj0hwszKy+137pNgifLWrm0UIYFr+ClC3jz0srKiIq2s6vrY3eujEFMkcIzdLWluIyIUBIRchHHZ+S4B4UlFZY23xiCahycahyY8QiPQ6F4Ln8jYgYfPm0cm0WhB/TUjC+vY7It4Z20SSN/z589ZjkLDw8PFxMSggA5zPv74Y7qawA4hF2FnV1dkVFRcXmFtzy2IpKLylrG75Te6rvQOoZo9FYGJaf0Li9G5BWg05/JVK2v7luuteGdtHnt7e1SAY/7Xr1+jO1kBqElPT4chESEn8FOEXLy+ggtKS0sjM3Mr27sh4vKKLl4bzKi+jkb3Wph7JhW0TmVWXUajaeXVnp6eeDcR+IfwixD8NiQ5vbi5rbj5BgyPnzrjGhRKl3ci4FNYgmWGNYNlEQiWGbYngpPTfzpwsORaOxpNLCzbxsdbELhG+EVYXFwclJCUV9dEgiXi8gs2fEo65/DmXLdQIvwiLCoq8o6Kzaiqpd+0XJsBQZWp95XzN/i+MeEZOW5ubng3bRnenOsWSvgpQi4eVcoFhYWFjgHRySWVySVV2xylq2r4GJvfGN+4zG284JOIkGv2hAidA0Ji84tJsIRfbNI2vhiLiJBrhF+EBQUFimbxEVl5EVn5jkEJFxSV1U2cIrPyYXSbAtbMg0AfxPhEVNhcqJoFyKiq2wfA3oDRPF3Xi9v4mB8iQq7hpwi5eDYUF4AIrd29glMyIHxjky4oqRg7uKDRvRYqBsayGtreMfFo1CU43MnJCe+mLbMTT0XYIwi/CC9evChlGOUblwRh7xMATqhtbukXlwSBKteMNWdgvwgfA20tm81DU6VV1EGEFi7uqFLaPMvR0RHvpi3Dm9NsQonwizA/P9/I1tE9PBoF/PyjggdTMKYKayy1NMbRP5hRaeXu7eDggHfTliEi5Bp+inCa7duGtwsQoa6ltVNgKAmWMHNyZVx3tnWICLmGnyLkzc34eXl5msZm1l6+VHiyho0XhB8askziV6y7MagJdCvobV6O5UmbCQMbezs7O7ybtgwRIdcIvwhzc3NV9AxNndy2O9yZYs16N1NnOpgLfAiWzVveEm0zS1tbW7ybtgxvznULJcIvwpycHDl1XX1rezrsUEGPCrvdE9TWoo1fWb+pQK1eXpWKvqmNjQ3eTVuGiJBr+ClC3pCdnS2ppKJubLa9oUHH6vJ2xU6vH0JeU2cbHzBJRMg1e0KEp2QMFbR1FbT1uA7FVTVCEGeVbC0tLfFu2jJEhFwj/CLMyso6JX7hgpKqpDIdUFBShdHdEtu4tajtaD/A6FlpWQsLC7ybtgwRIdcIvwgzMjKOnT5zRkpmnZDdZLAsvmZsdv7NBvP6OQmWxXGcOC9mZmaGd9OW4c2/vkLJnhDhvhNyR0+fJcES+08pm5qa4t20ZYgIuUb4RZienv7zIZH9x0T2Hz+x/9gJPUubsxekqFFu4gS1kqU4wFGIHhDZ7oB1sn7KcixvIevGixw6fsLCzYsx+vPRMyYmJng3bRkiQq7ZGyI8eAh97Y6fPa9raesYEML4Iu6p0Da3MnfxOCcth0Z/OXyEiFAQ2FsiPCR6RkxGTlZVA43utbigoCKpoCQqLolGt1eEAvsyEsFH+EWYmprGECHEvsNH9x89zhjdU3HguMgvTLsCRGhkRL0lclsgIuQa4RdhWtqyE5JgDhAhelXr1vnyyy///ve/Dw4O4nHCZtg2ETKe+so5XCzCBcyHoySY45fDR7frcDQxMfGzzz7DI4RNsp0aQK+h55zg4OCamho8smNUVFSoaGiq6+iRYAlVTW3GSwVdd4bZ2Vm0fgIbhP9wlEAQcIRfhOS9eWwgZ1MEASLCPQ0RoSBARLinISIUBIgI9zREhILA3hLhzMwMLvGD3t7e0dFR9Gyl2tra169ff/fdd2gS4Eo/kf6LL75AozsH7JA3b96gMhGhILBXRJidnQ3fbx78LckebW1tJDxQYHJyMqqUkJCAIfq34L/+67/ouh0ENkBeXn5xcRHKRISCADkc3dMQEQoCwi9CAhs2e30FYScgIiQQ+AwRIYHAZ4gIhZO5ubnXr1+vLnPH1tdAYAMR4SZgPrkK5ZmZGZZbB/70pz+ZmprW1ta+efPm2LFjMA90umAILC4uDg4OonJRUREMP/74Y3QuVFVVFUZdXV2PHDkChX//+99obcBHNFCAFcKkTz/9lFGAyr/+9a9QHhoaMjc39/b2hnJGRgYMm5ubYTNERESg3N3dDeWSkhIoo0Wo9dLnq9CfIgBM+v7779EMaIj+KWGsH62htbUVRj/55BM027/+9S80c2NjIxqFMoELlr9VhA1B3zkElJ8/f45q3r9/jypBhDCESlQPw4KCAvQNhm/8jz/+6OvrC99pNIlliGAuw9f9EA2qBBkzF0DqsGZ6xt/RR9TX16OaL7/8EgqxsbFPnjz585//jKaCMr/77jtdXV20CIsIYQi/BaDY6OhoKACr149mc3d3Dw8PhzJ4o6WlZWRkJKoncA3ZfZwCX3H41m4F+LKeO3cOnM3e3h5X8RbYAFzaMmuuirwThjuICAkEPkNEuGn6+/t/+OGH2dlZ+O1/9uyZkpJSW1ubsrKygoICHKFBJfQGYTZtbW0VFRUo2NjYnDp1Cgpo6uTkJBzFnT17Vl1dHV3FlpWV5ebmBqNTU1OOjo7FxcVwrLhv3z44yoVKWAo+JTg4GL03QlJSEo4zoXD69Onjx49DAbYHOpNQKC8vhzWDHaGNQSuHdcIk6DTCEeb+/fthcRhlbDyjRlZW9qeffmJeyS+//AJrdnJySkpKgqnp6ekwNS8vDyoZS6HVoj0AowTuICLcNPD1hW/qhw8fQDmgKBh9+/ZtS0sL9I7Q1JycHChATWBgIBTguw79K2rJpQtEYSmYB3pZIAboYkENrApGnz59CuXMzEz46qNrWaASLQIrgSF8LozCzGNjYzCK6ufm5tAoyBW2AVaONgatHNYJ9TD1xIkTsDgqMzaeUePp6QlLMa8EJsEofBxqLHyKn58f1EABLYUWhNXCPLAHoEzgDiJCAoHPEBESCHyGiJBA4DNEhAQCnyEiJBD4DBEhgcBniAgJBD5DREgg8BkiQgKBzxAREgh8hoiQQOAzRIQEAp8hIiQQ+AwRIYEPvN8bfPjwATeYLUSEBJ4C38s/7A2MjIweP37MiQ6JCAk8BfwBvqB4RHiBNkpISPT39//222+4an2ICAk8hWsRvufg2yw4QBvPnz/f09NDREgQODgX4atXr2A4dmfK1S8AllI3MNK1sI7LK0RTBRwiQoLgwokIoxMSLF08rNy9Fh4+lJCRlVBQhMorTdcm70xJKVGP7RF8hFaEAvUKoba2NvRl+vLLL11dXT09PaEMBQDqX79+HRwc/OOPPzLeBCiYuLi44BKv4NAJrdw8XUMioNDV25tSUAKFqy3XYRgYl0RNFniEX4S1tbXOzs6ozC8OHDjAECGqQYDq4uPjUTkxMfH58+eoLDgcOnQIfilQWWBF6BMdr6itt7i4ODEx4RYWPT4+3tPX/+uvv5o5e6AZ5ufnYViYn4oKgobQirCrq+ujjz6C5gHfffcdsh32wJdsG8HbQT/qD4awGTCcnZ2dnJxED6sHvv/+e1SAT//qq6+YRYjXwgTaSB4DvxpoH/7xj380MTHBG8crOBFhU1OTd2iEnV9wf39/Z1dXcGR0X1+fnb19fFycopZua2vrwOAtdXXVZ8+eJwcYDnTk48UECWijcIoQvuuo4O/vr6mpicp8gX5OPPUCCfR0Q+CHH35ABfRATgaMJ8kLDmZmZvDlRmX4IUAFnrGhCMXExDo7O5OSkmAjQXs9vb1d3d2Dg4M2Xn6eUfH19fVKSkoVqVHZsW6FWUFPHj9uqL+KlxQkhF+EAgIYHQyPHDkCltLY2Ahlb29vegplj3/5y18YriiwCKAI7e3tnZycNDQ0VFRULC0tHR0dKft2cXFydjE2tzBzcLKxsfnl558VFORFRUUF7SvBQGhF2Nvbi0uEbUIARdjR0UGLzsXDw8PPz8/A1FxGSdk3LskvLtknJtHNzU1CQkJXVxeG1dXVeBnBQ2hF2N3djUuEbQK+7rjEKzYUIRyLIhF6enqGhoZq6OgaWpgjEfoGBKipqZ05cwb6AtLS0ngBgYSIkMApAihC6P6BApEIQ0JCtPX0vaPjQYT2Xn4mJiYiIiIwPHr0KJ5bUBFaEZI3b207gi9CTV097yhKhCYWluCBjv5Bp0+fNjQ1w3MLKkSEBE4RZBFCnxBEqGdsgkToFRWnrmcArmjh4qFPRMgvLl26hEuEbUIwRYj6hEiE+sbGUdHRlZculVZWZRWWmDg4+8QkahsY4rkFFaEVYUkJdfkSMHHvfmpGxujde2iUQd31G5m5eY8WV1ykMv/ocVZePsSLXwX6CjK+IIAivHnzJrMIwQkd/IJsPX2MrGx0DYx8/XwpEeoTETIB+4tnyMnJwSfOPnigZmBs6+lr4+nTeI16pZ6Vs1tDQ+3du3fz8vMdfANNHajT7hkZGVNTUwP9fYpaOqaOLlS9I5+vdBNAYK/iEq/YUITPX7zQNDQxMzd3cHAAKeoaGqHDUfQXBZRhqGdCXbEkyPDHCUdHR3Fpx0hNTUWFs1Iycuqa8lo6aDQsLauyKF5GRsbTzVZOQ0fH1OLDh9+1NVWUlVWyMpIdPb0lFVWUdPTs3PBlhwQGAijCp4uLxg4uRvbOpk5u4IEeETEMEfrSIoRCYDj1PlZBhg8ihON49MbmHYUhQiAkNQuXfv89PC0rxNfyw3zJve7E8HTqOjJwxfvdiY+GM/19KeH5hEWmFlfQ8xJWIIAiBF69epWclqFjbKZpYm5k72Tu7Gbl7m3h4mHt5pmYlv74sQDdTLMefBAh45aCHSU5ORmXfv89Nr8Yhpr6Bn4xCdBxz0sPv1HhV5Fi9+jhw8XFxXv3ZsoSrJuKvGKiwsPiEq09fLKr8AurCcwIpgiZqbpy1cbbzy8uySOCelP/boEPIoSPBHb63rnQ0FBc+v33GFqEN7pu9t8ez8rMfPr0qb7s2YGb7Q8fPmxsbITh1ZqqYAfTx48fp6Sl+UbGZFXWoAUJzOwGEdYtiTAGV+0GoI186BPy4I5bZhEGJKZ++PAhNCW9d3j0yLFjft6eQ7duXW9pOXjw4Nu3b2VlZdvb28fHxlxdXSTlFb1CwmOzBfGGF76zO0ToRUTIGTwQIfNHRGbmIRH2DN2Oyr4oKyO7f//+M2fOODk7HxE5YWxsLCoqevjwYV1d3YtXGrp6+wdHx/GSBCaICHcIoRUhgxfPX5g6OA+PjISnZfYOjcTmFWlpaYEC1dTUfP39Y/OKjU1MZGRkxMXFraysLFzclbV0NAyN8cIEJgRfhFebr9l4EhFyBg9EWF9fb25uDrqyAaytPT09/f38wsPDoqKiQIRnz54FEfp4e6emppqZmTFEGBcbGxkRER5GERwc7OXlhVdH2CUitPbyJSLkCB6IEEkoMDDQxcVVRkXNys0rOCUDjkXjC0qWRejnn11Tb0qLUEJCwtraOq3iclxB6RmJC4WFhRcvXszMzMSrI+wWEXoSEXIGD0To6+sLIvTx8bGxtT0qevLkebGg5IzI7Py4i8WampoMEWZVX0UiBCcEEaZW1MRdLDktLpGUlJSdnZ2SkoJXR9gNIqxDIowFEZK/KDZiamoKl3YMhgjt7O2N7Z09I2ODktIjs9YVIXJChghzcnKICFkQfBE232gnIuQUHjztg1mEEvIK5s5uLCJUV1f38fMjIuSc3SDCNhChL69E+OubtxMzs2WNLWmVlzOrr8bmFmTn5sE248kcI7QiBPkhETo6ORk7ICdMo0SYzypCdGIGRGhlZZVaXh1XQES4NoIvwomJiQvyisraegZmFrhq+3j77t2d+w/qOrovXm3Or79e0tJRduNmZXtPVWdf9c2Bmu5btb1DV/qG62+Nefn64WU4Q/hFaGfHOBxdJUJfWoTm5itESJxwHQRfhJVVVVKKyuoGxkqa2riKW0ByU7NzjTf7LtZfy69voSTX2sUkucHLPZTk6vpHrg7crh8ca7g13jg00Tg82TQy2Xz7zsW6psXFRbyujRB+Edo7OFBOGMEqQlVVVU9vbxChiYkpEqGNjU1qOTkcXRcBF6Hs+RM2proSp44qSJzSVTjnZ6WekpSAp23EO3C52QcNXb20y4Hk2lklR7scs+QaKMlNIMk13566Ngpxt2Xsbsv49HUq7l0dGL1//z7+ALYIvwjd3N0ZThiVlR+ZlccQoZOzM4hQS1OTpU94RuICEeFqBFyE0qf2p7urMyLDQyM9dfkifmZ+++399Nz8tZ4BcLm8+msl1yjJVaztcqNMkqNcromS3J1lyY1N06q7R8XEvdaJmdZJFPdvTN4HlXLih8IvQursKFOfkPmKGQtHSoTaevogwgsXLoAIQYHECddDwEV4QXTfChFC0CKEbzZIrrmnvwAkd/Va8bX28huskqtdIbmxhqFx7HIjK12OIbkJiBkWyVFxB8UsRBsdnNyRsydEaOLgcvjYMVU9AxBh/MUSPVPz06dOiUtIZFRdARGmV15mHI5mVNYSEa6HgItQ6uQKJ4Rw8/EBydEu101Jrqt/5YElSG4UJNfIkBzLgeVql1tS3WrJMVTXNsWIBxBVHb1BYeF4E9dB+EXo7OysrGtw4sSJkydPRucUgAiTiitSy6sh0itrQYS5tQ1JReXScvK2Ht4pZZeICNcjODgYl3gF5yK0dfPUlRFZIUIPdVsHe9DbkstBX260nsnlmiiXu9MMkhu7C7EkOWx0zJJjY3QskoNoR3GXiq6Zhajssu4HTzo7O/GGroXwi9DGxtbY3vGXX34RFRWlLlujRQhiYxZhfl1T3pXGrOq6lFIiwnVhvjuMN3AoQuhfyMvLa0mtECEcjmqoKsMxTlV7LzuXow4s2bgcO8kx642OuQ6IaRTznfeo8I1JgA/Nr2H3IhrhFyEcjuqaW4ITnj5zZlmEpUSEm0YwRQgyAwUCahLHVojQA0SoBPVycnKJF6vWO7DELse15LDq5jtp1XXdWwD3uznzkIr7D7vvPyq51gbfrpv3HxcVrvvubqEVIeOKGWcXF2MHZ+egsOBk6oqZNUWYV9eUW4tEWEVEuB4CKEJLS0ukQEBZ7OgKEVJOSIkQAB2mFFVtweXmmFyOSW8Myd2nJTf7CKLnwePeB0965570zT3tn3/av7A4sLA4+PBZ2bWbeKNXIfwitLaxYZwdZeOESyIkTrgugibC+/fvy8opisnoIaXB4Si4X4aHBj2kRKippowmAaDDgoZOLlwOSW5Nl+uZfbye5AYfPr/16PnQ4xdDj18OP3k58vTV7cVf29va8KavhD8iHBkZwaUdgyFCBwcH5gu4NzgcJSdm1kfQRHjhwgU5BbWzUjqgsXPnzu4/euzgseP7jxz7+fCxn2F45Ni+o8fFxMWRCAE5WVlKhJTY5q70DrFKju7LsUgOqQ70tr7kQG/PBh+xSm7k6evbi69HF38dffbr2LM3Y8+pCEvMxZu+Ev6IkAevTALtGRgaGhkba2ppmTq6LouwgEWEdSv7hORwdF2io6NxiVewESHYINaWvLyUlOT+4yf2HxOBOHD8xEGRk4dPnj566uyxM+dFzomdPncezycvb2FhAZJrGb+fV9vEfGzZufLYkllyfaslR7kc6G0DyY1T8Xb8BRUTdIy/eMP8RnQGQivChpZWMxd3S3cvK3dvB78gJhGWsj0xg0WYmZlJRMgC86NceQMbEerp4aNQRQX5QyfOHKEkdw4kd0JM4qSE5OkL0mekZM7KyJ2XVRCTVzoncQHNDGSUX+558KSg/hrVkVuSHNWXmwXJPUYu1weSm1/nwPIJSA6OLbHk1lQdkhwWHtTAVJgHZl58XVhQgBvAhNCKsL7l+lZEmJeXR0TIgkCJEEtKXn7fgYOnJUFysudk5EFy4vJKEooqkkqqUirq0qoasupachra8po6kpKSaH5lJaXeuadJhWVl1ztZJDeADyxZXG6V5NZXHeV7TJKDuA2LPwXpvhyGdT58lllYhBvAhPA64fVWczcPa09fGy8/p8BQn5iE0LTsmLyipJLKtPIakF/mpbrsy/W5dU0F9S1Fja2FjdfzrzRlVNYmFpUb2Ng7+fg7ePlaOvH6GhFBRnBEODs7ixQFiCuqX1BSlVRWA8nJqGkiySlo6ynq6CvpGqjoG6kaGKsZmqgbm+MF5OXzq2rWO33CfGBJS47F6JaFR+sNSY6abVlyYJVYcs9vwaeAwkHq4LGzD3tmFtonpz98+ICbsYRAi9CVhnr93DqgGVYDy46OjecXFeVeLIDIKywqKC4pKisvLq8srawqq6rWsbA2d3F3CQrzCI/2iY53DQ639wmoqL5cdqm6pLKqtOpScXkFNX9ZOdoSAiA4IgwPD0dyOn78GEgOgpacofKy5Mw0TMw1TS20zKy0za11LG30rGyVtfERrIqqJihtLcmxdTm6kpIczA9LURYHkns58vgFJTmwUIbkZh/13qckd/PefNfdB51Tsx2TM20T91rH7kL09vTgZiwhtE7IHmNHV4/wmMTCMrDEvCtNCQWlwclpeBphHQRHhEhLgJi01GrJ6dKS07e2M7BxMLR1NLJzMrZ3NnF0MXVylV36Z7+hp5+N3pglR0kUH1VSFrckuWe3Hq6S3PQcLbn77UuSuz5659rIZPPQeOOt0YaB21f7hq/03oqIYH1Bze4QYWZm5rt37/AIZ8zMzODSWhARcoHgiHCpgyenaWoFLqdrZatnbadvY29g62ho52Rk72zs4GLi6Grq7Gbm7G7u6mHh6kmdHfDw1rWwoheUd3J0XFNy+MCS4XLowHLZ5R4jyXXPzG8suf7hut5btd2Dl2/2V3f2VrX3VLbdrGjtsnAKwc1YYneI8IsvvjA23twDeRkvCV0TJMKEwrKMKkqE8QWlQUSEG8F+l+4E7J1QSkoKxAbaM2FIzoWWnBuWnLWnj42nr623n623v51PgL1voIN/sJycHCwrIyM9/GRlX442OuxyKw8sV0vuBpbcBIvLgeRqulZIrux6R+m19uLmG9R5h4brF69ei8yg3gXGzO4QIWzlmslgAwcijAYR0k7YSETICYImQrHzYiA5ONRkSA6dh1uWnF+Qo3+wY0CIU2Coc1CYS3C4a0iEsqY2Wry8vhm73MNnILkBdPqEPrDsZvTl7tynJDcOkptqAZcbHm+6NbbkckNLLtd3qQMk111xg5ZcS3tJcxtDcujEe87l+uyaq7G5hfBN80isxs1YAtoo6CJ8/fq1Kg0e5wwOnRCJMO4iiDAdTyOsg6CJUEJC3Mbbz9LNi1lyTisl5xYa6R4WBT+4nhGxXpFx3tHx3jEJaHE9Y5dlyU2vOH2yZl+OcjkkOdrlylldroV6NAZ1/WMDklzmpTo4zkqvvJxWXpNadimltAo2r2lwJKm4kuV2+10gQu5g/40xcnRhFmF8QRkR4YYIiAjhm4pUBD1DcDnwvbUkF0NJLireJzrBNzbRLy7ZPz4lIDE1KCk9ODkDnZ5RUFAA4W3G5TqxyzXRkqtf4XJZDMlVgOSqQXLJJZVJxRUJReXwNYu7WBKbXxyTV1R0tTUko3x8fAw3hoaIEPUJiQg3RkBE+O7dOyRCBWVVkBz4HnY56g31S5JLSAlMTA2kJReSmhmalh2WnhORmReZlR+Vc1FFXRMWV1RQKL/ejSR3pQckN7BacsUrJNecyyS5TIbkypcll1hUDgec8UuSi8ktjMopiMq+CJ8bnpkXlpGjbWoRnpHb1dWFG0MjtCLMz2f3jkEQIeQPREifmGmMJ4ejHCBoTqimqQWScwuNYnY5JsnlUpLLvhidWwh6iLtYDPKAjCcWV/jFJqI1RKdlrJTcDWaXoyXXQEmuel3JwQpBcnH5xbG05KKXJAeCB7GFpWeHpmXBJgWnZMAXLDAxLSAh1S8+tbm5CTeGhj8irK+vx6Udg/359CURlsKepQ9HyYmZjeFB1lhg3ycUV7CC77dvTCJILpxFcvnLkgPBpJRdAv1ArjMvXaEv2W+UlJL2Cou2sHagTp8sH1iuKblLy5Ir4FhySVhy8AMBzuwbm+QTk+gdneAVFe8VFVdaWopbQrN3RUifHUUihMPREuKEGyJoIlRT1wDJwWEn9LhYJUddmXg5k3qQV112TT2oDmQGYitsvA52V97aqaiuYenmpaqiAjPUtHUtS66MSXIbuFzOapdbQ3KRcZ6RsR4RMe7h0fC7D71W15DIa83NuCU0e9gJiQg3ieCIED3SQk5BI6W0MjQ1k7oWv+Iy9CyWJEddkY8l13QDjjPLr3dWtt2sau+BXh/0/a703JKRlqZ0LCcHx5bOASFggJTkCkopyVHduU27nA8luThKchGxHuEx8BO/JLkI15Bwl+Bw56Aw6L460OdvOzo6cEto9rITohMz6HCUiHBjBEeEFy5QtyYpyMvn1DZAEteU3KWOnpouLLmrfcMNg7ebbo1dG564fvtO69hdaVqEMrKyIDz/hJT4gnomyeVwcmDpvbbLRbgEQ2DJOQaEOPqHgPAc/ILsfQPt/YJEzsna+QTcuXMHt4Rmj4pw1f+ERIQbIzgiVFFRAQmBkMpvdJatcjlKcgOU5JqHJ1poybVNTHfcud9190H3vfme+wt9s4/UNKkTpLKysuFZeXBgKa+hvUJyicuSgz4nllwUltySy0W5YtVhyYHFgeqw5PwC7XwDQW+23v42EF5+1p6+elZ2J86Lm7kFvn37FreERmhFGBvL7uVYlAgjNi1CCQkJ2F+PHj2CMhQAKMAX5dNPP/3555/pWYQZwRFhREQESAgobrwOkmscHEWSQy7XNnFvSXJzPfcfguT6554Mzj+99fDZ0KPnI49f3H7yUkObeigGiNAvnpZcQopffLJv3EqXgwPL9V1uheQovS1JzssPSc7Kw8fS3Rt6nhZunuaunuYuHko6+oa2Dvo29rgZS0AbhVOEzA9EefLkiZiYGB6hMXZYIUL67CgWIewRe3v7N2/eoFEGUFNXVweFzz77DIaM8/XffPMNDEdHRwcHB1GNsNK2znOKdo71RAh7G4kwNi0DJFffPwySu0lJjnI5Vsk9fTW6+HpskbpSFN+s9OyNpo4uEqEn/Qfj5lwOJLfscsuSswLJuYPkvCxoyZk5u5s6u5k6uZo4uho7uBjZOxvaORnaOp6VM8XNWEKYRTgyMvLjjz9CCxFfLoHHOeBf//oXXh3NgQMHoEsN9VA+dOjQRx99xPwtYX8ALATw4N9dFtYTIYBEaGhiPfDgSePgbZDc8JLLjT6lrslelhx9vxJLaGInlHEOjkZnLDmSHJPLUZLDLuexSnLORvZOIDkDW0cDGwd9a3s4ENW1stWxtNGxsJaVl8dtWALaKMxOWFlZ+dVXX0EjgckloN7IAZ2YKc2oqs1FTpi07IR/+tOfiouL0ehq/vznP+PS7797enrC/FB49+5dY2MjqhRWBEqE6NyMjIzMxIu3KyS3juogRp/9epu6YYK6nVdBCT8XGMTmFBAKGlstOaQ6FpdDB5bruRyWnDUlOV1actrmVlpmlpqmFhom5urGZupGpqWrrnmANgr/4Sjw+vVrXKKh/6JgFmFJ8JII2RAZGQkGCH3C5ORkKH/77bdwjHrx4kV3d/e//OUveCbhRaBE6O3tDSpSUFBILLkBArv16Bmz3iCom+WXJDdM3aP0cujxi1uPng8+fD6wsCglRd2RKCcrY+cbZOXhte+4OC05Xyw56M5RLrd0YOnibkZJzo3hckYMydlQLqe3juTUjEzVDE1UDYxV9I2U9QyVdA1ktGxwA5jgjwh5APuHZDJEuPwXRRK5YmYDBEqEz58/BxUB0IEHyUFXkOFyILmhxy9vYck9G1h41j+/2Df/tHfuSe+DJ/RT1Z7IycJRIXV+1drLT1nXANSylstRz27n3OVYJaejr6itp6ClK6+pI6ehLauuJaOmeUTkBG4AE0IrQvYHh8z/EyInJCLcEIESISAlJYWE1Hz7AZPLPetfoCTXhyT34DH1dPr7j9CTs6nn+d5buDn7iNYvtSy4nOh5CVNnd8aB5QqXs17X5eDAkpacyZLkDFZLTkpVQ1JF7YKSqoSiiriCsri8Usu1a3jrmRBaEbKH6abey7m1jfEXiQg3pre3F5d4BXsRJibi67Bd3dzB5VpGp8DlsOTuY711UkE94beDCupJ2+135zKrLqMFz549vSy5TbmcroGijj6L5KRV1aWWJackJq94XlbhnIz8WWnZ05Iypy5I/3LkFN70lexRERo5EBFuGnROi5ewFyGAtCQnJ1s3MNEFRrcsOaw3/KB7+lUT6LUTbVOzisrUf/2AmISErqWtjoUNs+Q0ll1upeS09VZKTgMkJ7nkcsySO0NJTuqkuKSo2AWR8+LHz4odO3PuyOlzAwMDeLtXsuMi/Pzzz+HwfXx8PDMzs7+//6uvvkL1+/bt++6776Dwt7/9bXFxkeXPgJ1mtQiDiQg3QgBFaG6OnyZqYmIMwmu7c3+V6ui3vtAvgUHvYAJvBNWipWQ1TTl2OVpyyhxL7tSZwydPHzpx8sBx0SMnT+8/JqKuoYE3ehU7K8KXL19CR4L5MAY9rwlk2dzcjETo7e0Nw08//ZSazCtU1dQOHT124vSZU+fOnz5/XuTkaR1tbTyNsA4CKMIPHz4gOSkoKMSkZYDero9PM0lu6RVok/dbqaBeS+gdHoUWkZWVVdE35tTl5JgPLKVOSqwhuYMnTh4UET2w9FYMFCfFJGC1R48fx1u8FjsrQpBfbS314vyvv/4ahu/evVNUVITCF198AUMkQk1NzW+++QYME8o8482bN9aevjF5helVtbm1DWEZa78uh8CMAIoQcHNzY4gqvbYXJEe/AJSWHK066l284/daxqdbxu5CDcMGRUROMElOHVzugpKKBCU5JUpysiA5uTNSVF8OSe7EkuSOnj6LXA5JjlLdSuExh6SyloW1Nd7WddhZEQLx8fEw/PLLL2H47bff0nXUxSXA3//+d8ZLahiTeIO8lq6uuZW9j79vTIJPZKxLUJilmxeeRlgHwRQhwHhZr5ycXEXbTUpyY5Tkro3ebR6dar59p2lksnF4onFoQlFp+Y2FJyWUVrqc3LLLiYPkJFgOLDmRHCN+OnTkPwcPm1la1V2lLnVkz46LMDw8XFdXFwpZWVnooWlDQ0Nokru7OwzhB8zW1hbV8Aw4eoEDY9gAX1/fwMBA+DU1MjLC0wjrILAiZFxKCsjKysTm5DcOTzYMjTfcGq8fHK0buH2lb7i2d0jXyBjPJC8vJnb+jJTsaWaXO8fscqfwgSWlN44k98uRY+q6eoUlJXPz83izOGbHRSg4uNuZZXioGymcyvJUz/bSMlU+m+mpkeOjZaEmluWpoShx8t69e3hWwlo8efIEl3gFhyIEfHx8kLoU5KmjTepWw5qGyz2Dle09FW3dWTVXGW4JwE/wgaPHjp05jyUneurAqr4cm/jx0JGfjxzT1DMoKC6Zm9u05Fazh0To6WSV46O9XiheOMX+yfkEQRYhQN9kKHdBQgJLjf7rAt9Bv5KjR4+C5E5JSLKoa834+fBRCGVNrdyLBdsiudXsJRE6WmV4arJoD0Wer47oscNEhOwRcBEC6urq56S0sNTW4cKFCyAtZT1DkfPizGJD8dPho3BsCZLLys27d49H3wf+iJD3D88D2DuhAnHCjRB8EQIhISFYbWshJSVFie3oUXF55X1Hj4PFgepAcjn5+dP864zsJRE6WmZ5a7FojxHy4qJEhOzZFSIEFhcXFRUVseyWgH7gvv37fzx4RE5ZNTUjc2JyAs8tAOwhEXqt74S5vjrnRI8SEbJnt4iQQUNDQ3x8fGpqKsvTzQSNveSE5MTMbmOLItwt8EeE6el8eLSZl6NVmrsGi/ZQ5PnpnCAnZgQPIsLVbNvugCMEXOIhxAl3HUSEq9n1ImRzYkaOPjGTmJhY29HNiCvcBvNKNhvMK2GUuQtqhe1rxao5UayeDQVMSkpKxvuRhxARrmZ3i9DLySp7HRHm+uqcP3ns3r17fn5+Fe09ONq6STD2Rgjbx4XsEEiEewFyOEoFHI5e7rkVEhwMQxKrIywsDO/HLRMcHNzf349H2AIiNDQ0FBcXPyfs2Nra9vb27gknTF3/xIzIsUNX+0fCw8OvDo4uxwAdzDXbG+utH9Wz+egNZ9jugD2D9+OW+fjjjw8cOIBH2PLhw4eFhQWwiC5hB9o4NzcH7cUtXx8hd8Ks6rroqKimYfq2F+5iiA5GmVHPXWx9DdsWkxEREXg/bhl0AIZHNgK+l+APewFOFAjsehFmeq17YkZWTNQ1JCImJhrdgbYzsXNr3uEYnYqKisL7cWu8e/dukgaPEzbJrj8czfZm1R6KXF9t8dPHpVTU4+Pj6VuwqQDNhKVnozK3cZcpVleuV2YfjPWgWD1pdQ03EZKcDnsAj45Px8TE4P1I4CtCfjj6759+SUxIwA9EmLgnphUqZxyZX9eMRjeI8VU1W4+dWCdnUdd/W0RCU8UqBY3CPomISsD7kcBXdrcIPRwsUtzU3A2lsrw0Mz01XPQlc7y1oOyqJxHnqKwgLnrv3r24uDjqISX040lM7R0DIqNqugfpB5asDvoRJsIQLO2i4srAaGhSmltwGJoH9klsXBzejwS+srtFyAkgwoZh6jsHEZScfv/1m8pO6tlBey3qB0d7Zx+VXW9Ho81j96NiqGcFEfiO8IsQ+oTUwyrpZ+YFJ6fP/vq2or0HjXIeN1bVQKCHXq6u4WOwbAzz6JW+4d7ZhxWtnbhm6gF6YBeB72ybCAU2o/Hxce138RNjPcKiZl6/jckrxA+Q3UuRXlHdM/uw9Fob9UTdqVnYJ7Bn8D4i8JVtEyH7Vybxkbj4hBtT8LWjHt4cmpI5+/otdJDQ6J6K9rtz3fcfxmTlodEbdx7ExZETMwKB8IswISGBeocB/RB16jnqd2YZ5b0csE9gz+B9ROAre0GEidfGqKMvEszROvkgKiYR7yMCX+GRCOtpFhcXodzb29vW1obqU1NT37x5A4X3799D+d27d6h+G0lIiIdeEMtXkATsE9gzeB8R+AqPRKiqqooKjY2Nk5OTc3NzhYWFzc3NUPPxxx/D8I9//CMMd+IdMomJiR3T8/QrtUgsB+wTcjgqIPBIhN99952/vz8Uzpw5g2pOnaLertjV1fXvf/8bCqKiouCEbm5u9MTtJCY2+crgLHSBSDBH4+3Z8Gg+3NRLWA1P+4SgN6Q9QEJCAhW++eYbGP71r399+fLlZ599hiq3EXDCznv0KyZJMEXn9DzsGbyPCHyFFyKE/h4MQWPa2trl5eVwODo6OgrdQuglQv25c+dgiO5G+/nnn2G4vdAiXIDvHIkVcY+IUFDgkRNCVxCOPFG5v79/cHAQCu/evcvPz0cnY968eVNUVITkur3Exae2TlA//CSY48bkXEycgF7ktNfg6eEoX0hOTu6aod97ToIpYJ8kJSXhfUTgK3tChDdnHnbdWyDBHDdnFpJTyIkZgUD4RZiSktx9nyHCeYGPZZ3saMAPU2rqtokQOvy4RNg8/BQhbx6IkJKS2sXqhCzfeyEL5pauG53T4IQpeB9tGd6/00KY2DYRurq64hLH8EaEqSkpcOi16pu61wP2SQoRoWCwJ0RI/fZPzwtcsAiDZeoOx81780SEAoLwizA0MrWg9W4n9ff0XOddDuMBU4HvwdiqjQK1kbOo7p0JCM/E+2jLEBFuBeEXYXJyMnxBO6YebD5mhTSo1oG8k5LJXxQCgfCLMDExsf3OfRKrg1wxIyDwU4Td3d24tJMkJiS0Tc60TkzfmLi3XdE6Pr3BCsdhKoefSM9Jzc9SjwM+iIr1Z+Ai0MaTuygEBOEXYXx83PWxu1SMTpHAMQZxN448Y0YwEGYRvnr5sufBk7jY2Gu37zSPTEJAobZnEJWp0aWCsAZLAxsGRxll2BUxMbG984sPHszi/cUxX3755alTp3R1daH8ySefwCjjMV8wCsNHjx794x//QGXChgizCF+/elXa0hkTHd04NN54awwiMCFl4OEzxuieiqbhiZbRKbegMFwzNB4VFV12vXN+bg7vr03y0UcfwfC7775Do4CIiIipqSkU/uu//guGb968qampoacQ2CHMIoQvgbaFjW9ATGHL8NX+EQiPsKiBhWeR6dlodE9FYUPL9fHpnNp6NFraNuzlH69tbv3o4UO8vzgmNzf3s88+Ky8vhzLkXVZW1t/fH/Z2XV0dEiHjDU3b+PY1IUbI+4RN11rCw8Ku9N6q7bl1pXfILy4JRJhYVAajey1SSqquj02X3+iq6xtGNWFhYU3XWt++fYt31iZhvvkTXPHAgQPoBWmffvrpX/7yF6h8+fJlY2MjmoHABiEXIRAcHFzT1V9NR2hq1q0nLy5ebUajeypyaxtvTN6vbO+uuUnX3OyHPYP30SYBmZ07d05eXh7KcDj69ddfoxtEAeSEk5OT//znP//0pz+hSgJ7+ClCdGf9ThMQEFDZ3gNfPghzj4i8axMppZVodE9FTM7FrPqhpLJrSzU9sGfwPiLwFeEXobunf+qlzrLrVJxScLzSM+AVdxGN7qmIya8pudamZhlR3toFo7lXO129tu1NvYStIPwi9Pb2Lm5uK26+ARGZmfefn3+B7yIa3YGANbMEywxrBssiECwzbENAq385cNA5IHSpps3H2wfvIwJfEX4Renp6FjRcL2hoIbEyrnt6euF9tGXIBdxbYQ8cjrq55V9tyqsjwRoeHu54H20Z3lwGLKwIvwidnJwzLjVk19RzE5dX1fArYEu2dWMyq+udnTedsvXgzYluYWUviNAp89KVjKpaiMxLtRkQVBnX8DGojaEKfNsSJ2cnvI+2DBHhVuCnCEtKSnBpJ7G3t0+rqEkrr+ZVwGfx8uPYB7uNcXBwwPtoyxARbgXhF6GNjW1i0aXkkqptjtJVNXyMzW9MYnGVtS0RoUAg/CK0trZOKipLKOQ4ispZa/gYO7YxiUVlNjY2eB9tGSLCrSD8IrS0tIy7WBKbX0yCJaysrPA+2jJEhFtB+EVobm4enVtIR0FYek5icTkUthxohdQ6dyAYK2cJltk2HWEZOUFJ6XSZWpuFhQXeR1uGiHArCL8I9QwsfBKLI7LyIrLyFQ1cZVRUbfzioLxNAavlQTA+i6WwibD2TxaTlVfUt4+kRvMCUwq0DOzxPtoyRIRbQfhFaGxsDAYYmp4Nwwsa9mfUvJwCQqC8FFDPEngSLLK7gnmbWbYfRl2Cwk7K6KuZ+zEmmZiY4H20ZYgItwI/RZiayotXcxkYGASnZAanZECoGprIqmv5xCSi0T0VPjEJEgrKJo6ujBojIyO8j7YMb/7yFVaEX4T6+voBiako5LV0ZdS1rD19GDV7J+x8AkCExg7OgUlpqAZ+nvA+2jJEhFtB+EWoqmnhGJbtF5fkG5ckqaQKTmhs5wSjqGbNQFNZZmC/CH+D/bahqfYgQkVlTVMLVOMaka6mRd2Auy0QEW4F4RehlpaWd3S8VxQVyjp6chra3lHxjED1bALPGb0crFOXKpdnowvMs3EYeFlGmR5lnYERS3OyDzQbhE90griCkryGFmOSjo4O3kdbhohwKwi/CDU0NDzCY9zDoyE8wqOdAkJRgTnQVGENRhudAkMZuwJCS1MT76MtQ0S4FYRfhGpqqq4hES7BES5ouNmApUIi8BoELKit2vyGobbAUENDHe+jLUNEuBX4KULevAtBWVnZKTAETIDEyghRVVXF+2jLEBFuBX6KkDdv2FZSVLT3C7T3JcEa8POE99GWISLcCsIvQjk5ORsvP2svXyo8V4SNF4QfI1im8ivW3hK0/UtNWLHZjEmbDAUFBbyPtgwR4VYQfhGKy+joOMZYuHmRYA59p1AJOUO8j7YMedz9VhB+EUpJSpo5u5s6uW13wDpRrFlPl53pQAU8lcex1hYubYyMjAzeR1uGN1cgCivCL0IJCQkje2cSq0NKSgrvoy1DRLgVhF+E58+L6Vk76lvb61vb0UN7PRx2uyTw1i5tPMtUDgOthAq0H/Ss7CUkJPE+2jJEhFuBnyL09/fHpZ3k7NkzOuaW2uZW2xTWS8FSL2ix4RZaip0/j/fRliEi3Ar8FCEXi3DBqVOn1E3M1Y3Ntjc06Fhd5iJWL7uNK2cTZ8+exftoyxARbgXhF6HoiRMqBsYq+kwBoyzBPFWgYovbxtxG1lUZwc8T3kdbhohwKwi/CI+KnJfTNlPQ1uM6FFfVCEHIaxufED2N99GWISLcCsIvwsOHD8uqa5FgCRl1rePHj+N9tGWICLeC8Ivw4MGDF5RUISSVVSVhSAeq2RWxjVuLm6+MR48cOYL30ZYhItwKwi/CXw6eOKNgKCanuImQZwqWScISZ+U1Dxw5g/fRluHNDTHCivCL8KeffjojJbN+yG4yWBZfHZuamYtgXj8nwbL4cuzfvx/voy1DRLgVhF+EP/zw/0TPi4uKSdBxYakgcYIOxiijZs+EOPw84X20ZYgIt4Lwi/Df3//nyFnZo6fPkmCOI2ckfvjPL3gfbRkiwq0g/CL87rvvDp44SYWIKAwPHD9xAIZLgScthyg128bBshSOQ6tivXoI9ouwC9aNWSfomZkbe4CqRFOplXz//X/jfbRliAi3gvCL8Nv/+//bf/zs/uMn9h8TOXj0mIWb1/6jx6HMTcBKmILS88YhCl/9bQ7Wj1iO5c1j2XI69KztzklJL42e/O/vf8D7aMsQEW6FPSDCb/+/jG+hmqGxmYvHsVNnGDV7J/YdOapnZWvnHcCo+e9//xvvoy1DRLgV9oIIv2V87XQsbECEEgrKjJq9E8dOnwMROgWGMmqICAWEbROhi4sLLnEMz0S4TxQfg2ERKu5JEZ45p0uJMAzXiJz77/9H/qIQCPaECBlfxAuKquekZI6eucCo2TtxUPTs2QuS+tZ2jJptdELe3BoqrOwtEYrIORy44HzwGLcnZnZz7Dt6/NAZtaMKS4ejx0//97+37ewoEeFW2FsihC/iT/sPMEb3Wvxy8DB1BnVplDihgCD8Ivy//3dZhCSYg4hQQNhbTkiCObZLhO7u7l988cWXX36JxwmbZHtEKCoq+oc//AGGeJwziAj5G//eJhG+fv0asq+rq4vHCZtke0Q4PT0NaRgfH8fjHCAhIQGLBAcH4/Edg4hwvdguEQKQSpAiHiFskm07HIU04BJnLCwsbHYR7iAiXC+2sU+4jXreg2ybDOC7jkscwxsRSklJqevokVgdcrKyaBd1d3dD12AnQOsnsGdLMsB7mltERERwaWeYnZ3FG0ogCDC88CICgcAG4RfhkydPcImwkszMTFwi8BUiwr0L+YddQCAi3LsQEQoIRIR7FyJCAYGIcO9CRCggEBHuXYgIBQQiwr0LEaGAQES4dyEiFBCICHnBoUOHfv75Z01NTSh/++23YmJi1tbWUEZ3AD1//vzdu3dQ/vTTT+nZeQQRoYCwt0TI3yv90bWy33//PQw///xzGDJkcODAARi+f/8+OTkZ1ewctbW1qEBEKCAIvwjn5uYMDQ1BAMDk5CSuZQIqd4LGxkb8Ab//XldXB59eWloK5ZaWFigvLi5C2djY+Ouvv56amvr444/pGX+3tLREBaB+LfLz81O3Br0nKA4fPow/icBX9oQTPnr0SF5eHr52oA1cyw/gKBSGvr6+MPzzn/9M11Goqqp+8803qJydnY0KO8ef/vQn9CnECQUE0ifkBZ999hkoDR2IQtnc3ByOP8Ee4acB1PjmzRsww3//+99//OMf0fy8gYhQQCAi3LsQEQoIRIR7FyJCAUH4RUhYj/7+flwi8BUiQgKBzxAREgh8hoiQQOAzRIQEAp8hIiQQ+AwRoXBSX1+PSyvL3LH1NRDYQETIKeHh4eiSy5mZmT/96U9QAwVUY2tri+aBsqOjIxS6urqgvNmr5IyNjefm5vDI77+/efMGVjI6OorHNwMsiEsrywygEoHH2cLhbATuIDuXU0JDQ12XHimNRAhfzYWFBVSD+PLLL9H39S9/+YuYmBiI8NixY1CDnhL/1VdfQRkwNzf39vaGAggMKQ1dwE1PXM6IrKxsR0fHP//5TyifOXMGJsEKGYXGxkYo/Otf/4KpUIA1wPq/+OILdH8GqoFRVIaNgfnfv3/PuGYVKlFhcXFRWloaRuGnRFRUtLW19d27d7D9LOuH4ddffw2FoKAgWERZWRnK6urqUP/Xv/4VykNDQ9TqCJuHiJBTQISgsUOHDkGZIUJ6yjIwA/D8+fNPP/0UiRAqBwcH0Zx/+9vfwDxNaZKTk/v7+yUkJPbt21dbW+vp6Qnrh5UzmydaijHMy8tjKcBRIghj9ZyM4SeffILKL1++BPmB+GtqaqAGVcLH+fn5PXnyBNSLamZnZ7/55htLS8vKykoYZV7/pUuX0HuXoMy8CGy8oqIizIn2CYELqFQROGG1E3722WeFhYVQYLyOChTY3d0NX/3S0lIkQviagrHAEKZ+9913YIBQABGWlJTAVJgHRMi4sA5sc2RkBJXBY0E2oBMYtrS0QA1owNnZmVFA60Sg8uohw2DREBUQjDJ8OmwYo4aeCxeoyTRQrqioALGhMiwCLUVlECE0h56LwCXLO5rAHtAbfOcA0Mnf//53VAkFqGlubkaj6NARamAoLy8PvgdHj6BJdMs8DGEUDhfhwK+qqmp6ehqOA+FwFOphEXAhEDBaFgCTRAd48HH/+Mc/4MDyo48+ev36NaMAHwozMw4+GUP0WSA/KCDfRvW+vr5w3AgFBKwE6mEIvv3DDz9ADZoNthDNtnr93377LRTgFwE5IZTT0tKgHloNZTBVKBO4gNq5BE6g3zHDPYaGhuCc0OkCeeAq3gJSgU4mHtka8CMCQsUjTOA9RdgkRIQEAp8hIiQQ+AwR4eZQV1e3sbF5//49Hl8F4yzLhrD8A77mH+L6+vpaWlpQEBcXh+HU1BQc9bW1tUH5f//v/w1D2B5nZ+e3b99CGWD8Y8kAdQs5gbEBq1fC4Pz587hE2D6ICDcHfOlfv3797NkzBwcH6OCNjo7a29tDDWhjcnJSUlJST08PZgOVOjk5FRUVaWpquri4IJEoKysrKChkZGSgNfT39yspKYGi/uu//guN7t+/H9YAc5qbm6uqqkIBKtFZk/Ly8rq6OhAhlH19fV+9evX48WMoo+1Br0OFLt9PP/3E2Bi0clhhaGjovn37oMbR0bG4uBjmRBsPa0M1sHJLS0skQrSSmzdvmpmZZWZmKioqTkxMQL2Ojk5wcDB8HGMptNrh4WHYAzADgWuICDcHfAthCF9QkBN8BaF88ODBgIAA+N6DSHJzc5ETQg2ahHwMfb9BD+jsxf/5P/8HhiCwnJyc6urq//znP2hUV1cXFv/w4QOIEDSDKkHJIANY8IsvvkAi/P777zU0NKAGPBC2BwQJIn/37h1MAhNjbAxaOXwobCdoCS0L2oMh2nhGDdoA2EjGSkCEUPDy8gLbh8Lly5dBcvC7gESIlkKrhTI0E4YEriEi3BwlJSVISBEREdeuXQMLcnd3h1FUWVtb29vbS81H14AflpWVQRkpqqWlJTIyEtYA5TkamAf0A0uBE8IoOBL4GAAznDhxAq0EKtHDSMfGxp4+fQo1MDNUQg3Uo7WhUU9PT/SPItoYtPK8vDzwZNA2LAuV6MWgaOMZNfCJsGFoI9FKkLX29fWh7Yf5oS3wufBxjKXQahl7gMA1RISCCNIPHtkyoJyd0MkOrXYPQkRIIPAZIkICgc8QERIIfIaIkEDgM0SEBAKfISIkEPgMESGBQCAQ9jTECAkEAoGwpyFGSCAQCIQ9DTFCAoFAIOxpiBESCAQCYU9DjJBAIBAIexpihAQCgUDY0xAjJBAIBMKehhghgUAgEPY0xAgJBAKBsKchRkggEIScPxCEC3t7e/T6KzbvptwUxAgJBIIwA7+V6Nfz0KFDroRdDkqloqLitWvXxsfHnz9/vi1eSIyQQCAIMwwjhJ9RXEXYtaBUnj9/vqioqKen58mTJ7/99huetgWIERIIBGGGN0b44cMHVLg1Oh6bnR+dmXujp+/NmzcvXryAaWgSYeugVIIRFhYWEiMkEAgEjtguI3z+4mVeZXXyxaKiS5cl5RQePXoMlfdnHxja2AclpvrHJ10sLYealtZWaSUVWRU1VW1deXUtHTMLKSXVO1N36XUQtgpKJTHCXcO7d+9GR0fxCGElgYGBqqqqjP3j7e0Nowh1dXU4joZKZ2dnXLVEf38/1Dc2NioqKh46dEhfX39kZIReAYFLYmJicEl42S4jHBoeFpeVOy8lo29m4RQYsvDw4d3paf/ouODkDG1TC+/QCDzf77/XNbfklldBoWdgMDo9G1UStgWUSmKEuwbIUGhoKB4hLAG/Sj/88ENOTg58m+vr61Hll19+mZqaispr4u/v/69//QuV4QgDFVpbW2ElxAs54fnz57i0EhcXF1wSXrbx1Oidu/e8ImPhl9c9NOr+3Dyu/f33iJR0fUubmdlZNJqale0XHgkFMELngJCotIyni8/QpNW8ffsWlwgcgFJJjHDXgIxwYWEhPT1dWlr6888/RymEng2eY++xuLj417/+tbu7G8qwKxhG+PXXX//5z38GO9y3b19KSgqqZACuCVNfvnyJRgcHB+EXTVlZ+R//+Ed5OXUyirAh0IFGXz/gb3/7G3S7i4uLwR2JEXIO/OBeu95qbO+cnpPnHByRU1QCh2IdNHbuXna+gXUNjVDu7OzUNTRS1NK5dOlSaXm5ubNbRELy/Dzlmvem7+anend2tPf199/s6kqOCrI0046NjR3ou4k+grAhKJXECHcNk5OTiYmJdXV15ubm8EOP8gfsWSOcmpr65JNPAgMDofMHwK6wtbVFpsgMeKG+vj4eoU+Efvzxx7AsHmcCfse/+uorb29vPE5YH4YRwh4zNTWFryXqWBMj5ITS0tK2traBgYH4hERZda2CwsLyysqOzo4+mrKyMsfA0KCwcCiDNR48fERCTl5cVv6Xg4cTk5I0dHTV9AydnZyePXs20dHgqSx660b8s5ni9qZyN7lDLoYqs0OZ432pk+PD+MMIbEGpJEa4awAjXPN0H+PM3h4Hvs2oRwheCDsKrG5ubs7T0xPMsre3F80zOjr60UcfNTc3o1EAfmhgHugUPnr0KC0tDWZmdCsJXECMcEPgd1ZeXl5TUxOG9vb28K2rrq6+fv36zZs3wfnAHYGolLSe3t4hmotFxQFh4aEx8VHxCTBnVlZWWFiYiYmJspLi/fv3X7561d/Xd0FS6vCRI/Z2dnBcuPpYkMAGlEpihLuG9YyQQBAciBFyQnt7u4ODAyyOcKJxdnYBX/T19VVSU7f28NExt3IMCHEJjvCIiPGKiveJS/KLT/aOSfALCnFwdNTS0jp79qyoqKi5uTkqnzx58t69e/gDCByDUkmMcNcAB3olJSV4hEAQSIgRckJHRwd4HnJB2GMw9PT09PPzCw0NdXd31zEwdA4KcwkO94lJ8AX/i0uGgIJvdJyXtxc4n5yc3IkTJ2RlZS0sLKAsIiICa8CrJmwSlEpihLsGYoQEwWcv/CJv3QgHBwft7OzAAhEMIwwJCQEj1NI3ACO08vD2iopjGKFPUIiLs7Ouri78ZIPzmZiY6OjoQPnYsWPoLiACd6BUEiPcNbS0tNTU1OARAkEgIUbICeyNUFNPH4zQOyreJzYRjDAgIdXC1t7G2lpJSUlUVPS8mDi4oKKiIpRhSG6W2CIolcQIdw31NHiEQBBIiBFyAnsj1DUydgmOYDLCFH1Tc3Fx8ePHj+uamkONspbO0SNHTOwcTSyt8RoJ3IJSSYxw10CMkCD4ECPkBGSEsDjDCD08PBhGaGBqBj1C9/BoX/o/QrBDn9gkv/gU39gkr6g4yiBjEnxioDLRyNIKr5HALSiVxAh3DSUlJeTCaIKAQ4yQExhGCCAvZBihk5OTnrGJqYOTgYG+hbm5nZ2tm5sbTAoLC4uPj7eztdXT1TWxdwIjBI/U0jfAayRwC0olMcJdA4sR1tRdNbBxCIhPjsjISSosCU5OC01ccXPFUxooPHv2rLikxNLR2cbDJzw9Jz6/ODo7zykg5OFj6iG/Hz58mJ6ebmtr6+jooB5sTz+iycbdy9jeiV55bmJhaVhqpl9U3LZ8PwjCDdfesIvYuhHev3/fxMwMFgeTc3Z2dnR0hLKvry8YIZiitr6Bc2Ao3fNLhF6gf3yyf3yKf0KqX1yyV3S8a2iUL/QRqUmJhuaWeI0EbkGpFH4jFJoHVefn58OBJCovPnsWGBKqoKVjbOto5epp5+lr6eJuYuc4eOsWmuHXN2/0zC1lVdRz0oITYsPu3r1779691MSI8EBrsENrNy9Da7tLly9/+PB7WV54wcXcmZkZmKeuKicrPam5+ZqKtq6Slq6Rjb2Vq4edpw+s3MjGrqGhAa2cQFgPYoSc8Pz5C0M7RyMHZ2NHF31bBx0Lax0zS10zCz0zCwt7B1CfS3A4NkLm2ydiEr2ZTo2CR2oZGOE1ErgFpVL4jfCrr74KDg7GI7uZ1NTUyclJPEL35Gbu38/Jz9c2t3L18b89Ovr8xYrnIIelZeZerq8uTeptijAzUNJSk+lpio4OtTd3cmttbX1EdweBa5dTijNctdSkHay0xtric7KobuXLly+HhofN7Rz0rWxdfemVr/OQZQKBGWKEHPHhQ1V1jaKmtqKOPrigga2DmbO7taevg1+wc1CYW1iUZ0QMGB70+XxpF/RPgB5hil9ckldkLHiklYePoY19THIK/GrjFRK4BaVSyI0wMDAQGvnxxx8/evQIV+1aWIwQcbN/IDa/+OJlfBENuFd2QWF1fSOUvcKjMrKyirLD3j0o/n2u5Pf5knfzJZdL4qJiYvv6+qiZh26Vl5XXFEW8mSn8fb70twfF7+aKoyJCkhITLl+5cmf6XkB0XHxBaXZVLSifXj2BsAHECLkDjmufPn06++DBwOBgQlo6HN2aOLrYevs7+gc7+AU6BoTcun2b/DexE6BUCrMRQpPAAlE7ZWVlce2uJTQ0dPUBYFffshFC/uqamt2Dwoqrqufm5i5VVcL8KcnJEieOnvzl+7P7/5/k6RMxUVFPnzypKC+7fv16e1vbo0ePQ0NCzhzeJ/rTf58/+IPU2VM1NTWwVHJy8sLCQ6/QCDDCrMoaYoQEDiFGuHWqrtQZ2DraePt5RMRALxD6hVCYujeDJxO2FZRKYTbCtLQ0VVXVH374QV5eHgrj4+N4wu5kHSPsj71Ykl9TB+WXL18GJaREZOV33xp58eLF6dOnOzraHz569PAhIx7CGq41Nf7nP/8ZHBz8+aefbt8eWQDHQ/NQw4dwWFpVWXn6vNilhmb/qNj4wjJihATOIUa4dbARehEj5AUolcL/H+Ga/rEbWbMhIVExVq4e9j4BD+YXXr58FZqSnlZR0zN028Uv0DUkXFxScv+B/XAo8OOPP/78889oKKegUFpZNTo62tTUdOLEif0HqRl++uknNMORI0dU1NSzKqrv3b+vZWxm4uBs7+N/b/YB/jwCgS3ECLfOmkY4dmeNF4cRtg5KJTHC3c2bN28i0rOHJ+5AGXqEYakZKWWXeodGAmMTYnILbR2op9RDh/js2bNiYmJqamoWFha+/v65V5riLpYExCUZm5hoaGjIyspC91FCQgJmtrKycnR0UlBVKygp7R0a9o5OHBjd3T1pAi8hRrh1auob9G0cKCMMXzbC2xOs1wcQtgWUSmKEuwZoxdDQ0DATAwMDBiZmehY2Ukqq5ZWVPb29jr4BfnHJVbVX7D29PcKire3swdvk5OTACCHTyAi9fXxDU7M8w2PsvHyNjY3BCGVkZMAIxcXFNTU1wQhdXN3U9A21DIxOnhPXs7SRUlSuvHQJf+QSz549w5tFIDBBjHDrXG2+pm/rYO3lS4yQB6BUEiPcHYD2QHWqqqrgVYC6urqOjg443E+/7JNWVlUzMNYyMdcxs9S3tDG0sTe2czR1cDFzcjExM1tthB6enjaePnZefvZevqampgwjRD1Ca2trD29vS1dPCxd3M0cXVT2DA0eOXLhwAT5RUVERNkBFRQUK8fHxeMsIBCaIEW4dZIQ2y0aYQBshddaHsO2gVBIj3B1Abnx8fNzc3Ly8vLxpPDw87O0djp4QPXz0mKN/CPTb7H0CgpLTw9KzI7PyY3OL4i4WW9vZrTZCHz//zOq6rOqr6eXVpmZmzEYIFgtGGBASmlpRk1hUHnexxD008rS4RHhYWF5eXm5ubnZ2dmZmZkpKCnxp8JYRCEwQI9w6lBHaOFh7+rqHRxMj3GlQKokR7g4gN76+vu7u7sgIwRQdHR2dXVwOi4gYOzhbgj9GxfnHJy8bYR4yQnvwNk6M8MyZM6xGWFzBMEJ/f/+cnBxihIQNIUa4depbriMj9AAjjEVGGNs7NIwnE7YVlErhN8I170Pfdbx79w6MkNEjBCN0cnKysrI+InJC28zSxMHZO5p6DkVQUnpY2tpGyLhYhoseIXwcixEWFBTgLSMQmCBGuHWab7Tr29ijHqEvZYSJtBGO4MnCxds3b+YXFianpibvTN2ZnHy2uIgn8AqUSmKEuwMwQuZTo1B2dna2s7eHHqG6obGChrapkwtthGnLPcL8FUYoLi6urq5OG6EfGyO0srKijLC8mtkIAwJYe4TECAlrQoxw61TXXdW3dbT19veMjA1ISA1ISPGIiGm7uSvfPPP27btHT59NzMx2DY3WdfSUNt3Ir2vOrWu+2HC9qLmtpKWjrLWz/MbNirbuyvaeqo7eS519l3tuVXX1JVws8QsOaaivh58+vK6dAaWSGOHuABkh86lRFxcXZITG9s6uIRGgGb/YpBVGuKpHuNoIzVaeGoXyCiMsIEZI2BzECLdOe2eXroWNsaOLW2ikX1wySNvK3atvED9PX3B4++7d48VnU7NzvaMTjTf7Kq61FdRfy6trzq9vKWqiTK70OmVy5Uwmd6mrv/rmQM3NwZruQTC82p6h2t6hK33DV/pG6vpHrvbfvjpw++rgaD3ErbEGiOEJKIQmpsIvz7b402pQKokR7g5WGyGUnZ1dDh+n/iN0DV7LCKkeoR2zEaqqqlJG6OuXeWnJCM3N1/6PkNEjDAMjvODj7U3+IyRwAjHCrfBs8UlF8cVAfx8FBQVlZSUdHV1DQ0MDAwM9Pb3cvLz2jo7bt0dfvnyJ595JaJN7fuf+g97b4w1dveXX2i5ehZ5cE5hcYdONkpZ2MLmyVmRy3ZUdvVXLJjeATO5yLza5OmRy4HADtymHGxzDJjc03ggxPNE4PNk0guJO820UU82jU9eouEvF2N3r49PV3UNunl53797Fm7hNoFQSI9wdrP6PEIwQ9wgdnF1oI/RdMsIo2gijcwqMjI3B29AN9ZBpZITuHh7UE0Srr8bmFhjo63NghORiGQKnECPkmsmxEbnTB5KcVTI9NDI9cWRAeSmgDFMzUpPxAtzy7rffnjx7fvfBXP8Y1ZMDk4OeXC7Vk7tGmdw1ZHJd1BnL9h5scp191V0DlM8hk1vZk6ujTW5FT25onPI5yuQmmlh9bgqCNjnK51rGIKaXY5yK6+P3cEygmGlFMTlT2zfm4eM7M7NtD5xDqSRGuDtY3SMEU2ScGnUJDqeNcMV/hJGZedo6usgIwecg02pqapaWlvqGhujUKNihto4O4z/CCxcuICP0DQhMLq1i/o/Qz8+XnBolcAIxQq65MzEue/pAqqtaurv6ehHvqJyRxs4If3v/fvHFi+kH8wPjd5p7BiqvtxfUt9CnK2mTQz25G13Qk6tY7smByfUzenLgcLW94HDDV8DhlkyO7slRJld/i3K4JZObXO7M4Z4c5XMMk4Oe3AqfoxxuyeSww93DDkebHFPcv8Ecd1ZE29RsYdPNiIioN2/e4GZvAZRKYoS7gzVPjbq4ulKnRun/CD3oF5iFpGSEpecgI0wsLDN3coFeoJycHDJCdXV1OXl5sLfMS1fACHNrGxx9/FVUVJiN0AawswePZBjhGYkLHh7uYIHECAkbQoyQa8AIFc4ezPLUYDE/RmR4qAdZyMXERN+anGru6a9sAZOjenJ5VymTK2b05NqgJwcm17PUk6PPWC6bHFNPjvpPbpTjnhyrya3wOdyTY/G5JZPbjM/duDPLiDaWmFqOzpmFyJT09rY2vPu4BaWSGOHuABkh86lRR0dHG1tb6BEa2NgfPnr0BM2hQ4csXT2isi+CEcZfLAEzg/AMj9Yzs7Bx94ovLE2vqk2vrEVGmF1Tn3ulMaGwTEpGVvTECTBCLS0tAwMDr4iY1LJLzPcR+vn5kR4hgROIEXLHq1evpu5MgBEmOKmw+B8jMjw0vI0kvQIDwdtWmxzjP7k1Tleiv+WQyQ1RJsfoyTWvY3KbcDg2JseVwy3FA+ZoZ4rOe/PBKdluIbG5Vzuqu/qSkpIgI3g/bh6USmKEu4PVPUIwQls7O8oIre0PHjx4jGbfvn1OfoGUEeZiI0wqrkguqUwpuwTellpenVZxedkIL9dDpzDvSmN+XRMcWmbXXE0tvZRcUpVRWZtSeon51Ojqq0bJf4SE1cCPSGhoKB4RXrbXCBcXF03NLKSkpGRlpJXFjkTbKbH4HyOgRxhmJa8gI6Wiqh6bU0CdqGS68KQBHI42uaVuHPvTlVz25HbC55hNrv0uS8yh6GDE9BwYYXZNXWRWXm33ANTUDd4Ni4iAIwm8QzcJSiUxwt3B6h6hh4eHk7PzEZETmsZmkpKS0B0UFRU9c/q0nbsnc4+QQyPMuwLRmFtbn1Vdt2yES7dPrO4REiMkrIYY4abo7u4G/5NfQk5WRk3iWLyjMov/rQxVTTVlvIC8vKaWVn5tA9jYytOVzP/J0fa27HBM/8mtMDluHQ6CS4eDYHW4pZjvnJ6nhveoAjWkYqELYmY5nPyDm26NXe0f6b7/qHPmUUBYHHdvAkCpJEa4O1jTCNGpURMHF2UdPbDBM+fO6ZpZhGfkRmblx1D3ETIZYelaRlhDGWHulcY8ygjBBSEaaCO8DMbJ3CP09aWeLAOAEWZkZJBTo4Q1IUbIIbOzs2pqatjNlgAj1JISyfJY/z9Cd/U4ByUN1WUjRKiqqqQXl4NLrfC5ZZOjfG7Z5Dblc6wmB8Ghz63syS05HDI5VntjcribMw9x3Keim4pH3bNU9Mw+7nlARe+DJxD9C4uFDdcKrzb3zT3tn3/a//BZZFz8/Pw83sUcg1JJjHB3ALlhuX0CjHC92yfQxTIreoTrG+FSj3ClETKuGqVvnyCnRgmcQIyQE0BE0tIy8vKKCtjIMGCE6heOp6x/1Sh1sYy5jIaqEl6ACTk5OXU1tYzSKvAeTk0OYltMjsnnVprcPDa5dXyOcrh1TK537kkfFU+xyc0vQgwsoHg2+BDF81uPULwYekxF/cjDiOjYFy9e4B3NGSiVxAh3B8gImf8jBOzsGLdPICNccfsEV0a4dGqU0SOkjTAwMIDFCEmPkLAaYoQbAhIG35KSktJQVzspekJBAbshFCQvSKhJHAuzko+xV4q0VXQ3uJDgpOxuKB1ho+hlJO1tLB1oLuukIyErLSkrI4uWYgHs0MbWruHWGIvDgXu1QeykyTE7HDY57HBrmhzlcH2Uw9Emt+RwbExu6PHL4ScoXo08RfH6NsQiFaOLv44+o2Jg/klySsqmnAylUviNsKSkpLt7Vz6mjxnIDTifp6cn2KG/v39AQAAU7OzsjoicoG6foO8j9IuDHuHy2yfiC9gbYd1KI2T+j5C1R+jvT64aJWwMMUL2eHh4YMsC5GRlFfDZ0VOnTv24b//+YyLs4viJAxAiogdFRA+Jnjp04uSpM2fB+tAamFFX14zNLuu8t4CsrnVixsDexyEovWX8PqvPYZPb2Oe6mHyO0ZNbx+Ron9uqyb1abXIQY8/eUPF8OcapeEvFCyomXr67PjxWtJnzVSiVxAh3DVcam3UtbY0dnE2dXM2c3c1cPMydPcxdPBz8gpZuqGcywtwNjZClR8jOCMmpUQInTE5Opqam4hHhhTsjTEtLk5GRwWa1BHQNf/jppwPHRJZN7sTJw6Knjpw8c/TUmaOnzx07c/742fMi58ROnBcXFZMQFb9wUkLy1AWp0xekT0vKnJGSPX1eHK+LCVlZWa/A8La7C2ByN+8/8oqMq+sbutw9CJa2bmeO0ZPDJvd4hcnNrd2To31uG3pyY+ua3Aqfw263TtBzvpl8+TY8reL2bU5f1oFSSYxw11Dfct3A1tHMxd3C1dPS3cvS3dvK3dvGy5c2QsZ/hMxGSN0Uz6ERLp0dXcsIJS4EBQWlp6cTIySwhxjhesAvrKSkJLapJc6ePXvg+GmRc+JgcifWMDmZs9Jy52TkzsnKn5dTEJNTFJNXEldQllBQvqCockFJVVJZTUpFXUpVHYbiFyRZ/nGUlpZ2cXO7Pj4NnblLnX3ws1A/MNJ25/7SGct1fW6d/+Sec21yHFgdq9uxOhxlcssz0+tBK6RilPosOqh+JBWwSTHxCRw+lBWlkhjhrmFNI7T2pIwQvX1ihRFSp0a5McLs6qvYCPEN9REnz4t5e3llZWVlZ2UlJCQkJibGxsTk5eXhzSIQliBGuB56enrYoJY4eUby+DnZ87IKK0wOHG7Z5Cifk1bVkFHTlFHXlFXXktXQltPUkYfQ0lXQ1lOE0NFX0jVQ1jVU0TeSUVWXk13x3yF0QC1sXNruzCCTq+7obRqeYOrJMUyO454c7XC3weHWM7l1fQ5i3Y4d6snhYDK51Q4HMfLk5ciTFyOPXww/fj70iI6Hz24tLA5CzD8dmHsC0f/gcVRBR3V1Fd77bEGpJEa4ayivuiQuryghryAmKycuKy8hq0CFvKKkorKMipq8uqaiprayjp6qnqG6gbGmkamWsZm2ibmOqYWumaW+pY0BCisbQytbQ2tbI2s7Ixs7YxsHE1sHEztHU3tHEzsHQ2s7AytbfQtrWETb1ELT2EzD0AQCVqhmYKSmbwQrV9HVl1PXau/swptFICxBjHBNrl69Cv0z7E40YmJioufEpMHh1DTB7cDk5FhMTkcfmZySnqEyiE7fSEXfWNXAWNXQRM3QVM3IVB20aWyuYWKuCTo1tdAys9Qys4KCpNSKDwIvdHKBfuEsONwtVodb0+RYe3Ic+xzECp/DsWRyDHsbo3wUOxzD3m7DllAORwdlci+GkcOtZXIQfbOPeu8/7IGYWei+Nw9xc3qu6+6DzqnZzqn7HXfud03PhcfELSws4BysD0olMULh587daWNHV2svP8+I2PCM3ISicugdZlRdybnckF/XnF1dl1BYFp6ZG5yc/vDxY7wMgbB5iBGuiampKfYlGjk5mcPnTRR1TZV0Dan+nD74HMPkTCiTMwKTM6NMzmTZ5LTNIax1LCBsdC1tdK1s9azs9Kzt9K3t9W3sDWwdDG0dDe0cjeydLjDdpA+ABwcEBQ8uPKN8bqXDoVjf4Zb7cIzeG3Mwmdyyz602uWWHYzY56H1SPrdkcrTPUQ734HHvSpO7uWRyyOfA5DruzLRPzrRN3Gsbn74xdrd1bOr66FTL7TstI5PXhieah8ebhsYaBkfjCupLiotwDtYHpZIY4TYAxx3Kysp4RPCYREbo6esRHhOenpNYWJZSWpVeWZtdU593pSnr0pWEgtKwDDDCtIVHxAgJ3EOMcDWjo6MSEhLYlOjbJM6cPq2opUuZnJkluN0KkwOHs7RdaXIOYHIGyOTsnMDnjO2djR2cTRxcTBxdTZ0g3Eyd3eir5+gL6Fw9LN295BRX3GsoJycbGJ0z8fIdS6eNxdiYA5kc5YurHG75ROVKh0Mmt8bpyvkn/XNL3bjZh5TJgcPN4G7czSWHQyYHDodM7sb4dOvYXXC468jhRsDhJpqHxptujTUOgs/drh8Yqe8fudo3XNc7dKX31pWeW7XdA5dvDlzu6q/u7KvupN4D7Onj8+uvv+JMrANKJTHCbQC+arAr6+rq8PjOwHVD1jJC6BGuMELoKW7KCDn/d4Swd+jv798L99VsyghLS0uZLxYFTzohoadn7UiZHB24J7dscuBwa5icOW1yFq6eFm6elm5e+CoBDx8Ia08IXxsvPyq8/Wy9/W19AqRX3lihoaFR2dRy59VvDJNb1ZPb4IwloyfH8p9cP+rJUSZH9+Qok6N7cmBy0ytMrmPJ5NbuyYHJDY013hptHBxtGLiNTO5q31AdNrlByuRu9td0gcn1XerovdTeU9XeXdl2s+IGRFd5a2fZ9Y7Slo7Sa+0l19qKm28UN7X5hMd037yJM7EOKJXECLdKc3Mz2pVffvklrtoZtsMIo8EIE1YYYSMYYTxthEHECAlbA76f8C3FI8LLpozQ29sbexGNhIS4qq4BZXLObvrWdqtNzmLZ5CifQybH8DnK5Lz97XwCqPANtIfwC3KA8A+GcIQICHEKDIWAsszKa2csrWw7Ju6tsLqlztwKk2OcrmSY3INlk8OnK5dMrusus8ndY3+6ku7MLZlcPzK5IWxyVGcOTI7qzFEm14FMrpvZ5MpWmNyNosbWwsbrhQ0tBfUtF69ey7/ajG4DSy+vzr5Um1PbAL9viQUl8fHxOBPrgFJJjHCrfPvtt2hXAu7u7rh2B9iuHiFthIxTo8xGmE6MkLAViBGuRltbGxsRfV5U9KyCpm04mBzoETp8TA6HenLY5CiHYzI57HBUUCbnHBQG4RIcDuEaEgHhFhpJRViUO0R4NCjdIyLG2sOb+SIdKMckJoDnsfwnhy48wZ05pgtPlv+Tm6TOWKLTlZTJjYLJ3QGTu7ZeTw6bHEtPbsnkcE9ulcm1sJpcAavJNaLHQOZcroffruyaq1nVdZmXrkDAYX1G5eX0ystQCEpKG338DCrpNw1UOTo7Q75wMtYCpZIY4fbAA2PYihEaObqsZ4TwjYkvKCNGSNg6xAhXo6WlhY2IfgTahQsXbLz9kclZe/is6MnRnTln2udcgiiTW/I52uRCaZMLA5OLBpPzhIiM9YyM84qK846K946O94lJ8IlJ9I1N9ItL8otL9o9PDkxK0zZacZ2Onq5OedN15HPY5Di48GTzPbkVpyuZTK5tdU/u4lJPjmFytM+ByS35HGVytWBy6RU1aRDl1all1WBy8COWDFFSmVRcAZFYVJ5YWAY/bj7RCXH5xb33ZqOyL8KoqbUN+2tHUSqJEW4PxAgJBGKELLx79475LRNycrLn5K0cAyPB4cDt7HwD1jC5cGxyXhCrTM53yeT8E1ICElIDElMDE9OCktJBvMHJGcEpmSGpEFmhadlh6TkQgUnpskwnSKFT6Obl1zR8h21PbsnkWP6TYza51k2drlyjJ5d1acnkqFeFc2ByReXwwwURX1Aad7GEivzi2PzimLwiKnILo3MKoiCyL0ZlF1h4RenZ+PhGp0Vl55va2PX19eF8rAVKJTHC7WFXGCGILSwDGyHjP0LaCMmpUcI2QIyQBTBCVVVV7EL0k8/UNLXA3sDkPCNinYPCNzQ5cLJVJod9DjQbnpkbkZkXmZUfmZ1PeUBOQXRuIbgCeAOYBFgFiN3C0RkcGG2AgoKClpZmdtVl5HOoJ0ddYEmZXE9lW3cl7sl1lYPJUdeegMm1l0BPrvlGUVMr5XPI5OpRT66ZyeSQzzH35KgzlpTJVV6mTa4mlfI5MLlLSyZH+RyLycUzmVwsbXLQIjA52ufA5C5Sjc3Kh1ZD22EPwA8a7IrQ9GzYJ7BnYP/AXoJ9RZczg5IzjGzdW69fx/lYC5RK4TfCurq6xsZGPLJj8MAYUrl9jcYqIyyFYy74dsIXFxvhRWKEhG2go6OjoqICjwgvXP9HKCsro6Kh45+QBiYHAY642uTC0rNBpJTJZTBMjurlUGZAmVwR2ANtciVxBSXgHMhCKDuBzlNJJf0YqSrqMVJl1dDBgp4WTKXf+kSdmJUDK5aRNneOKL/RtXFPrq4xl/K5lT05FpOje3K0w63dk0ugTY5yuKWeHOVwuCdXSJlcLm1y4HBMJkf5HLUHKJODHUKZHOVwWSEplMnBHoP9Bv3gwKQ0OFagdmZCKhw9+MdDJMPBhF9ckm8sBHV4YWrvWFrK7uAMpVL4jbCeBo/sGLvECKPXNkJy1ShhO+CN1vjOpozQysoKuSAANqSiqgo/6yA36MPBjzV9Kg/15AqYe3JgGMg8lk2OflYi2AyIF5kcOBCoGAwpo4q6YAQsCrwKRA0B7gXSBjODfltxc5uukYmSppasgXd1R4+iurGevj4sBTPAnBXXWhMKSqHAMDlY29J/cqgnxzA5Rk9uhckhn0Mmx9yTQ6crkckx9+Qi6J7cCpNDPbklkwumTS6INjnK56BzvJbJ0T3pBO9oiHjvqHiqnx0VR/9vSvW2PSJiPMJj3MNjVEy8y4gRArwR5+4wwvBo+AoyjJA+NdpEG2EJbYSkR0jYErzRGt/ZlBGGhYVhG6RRVlaGX3/kcOAElKMsmRx0p9ibXDZlcg0Mk4N+28X6awUNLYUN14uaWqFvV9LcBv28susd5a2d5a1dFW03q9q7L3X0BickS1yQ1LWwOiMlLyUtLSuv6hBakF5JdRZTS6sGHiwkFsEGrHu6Erqea/Xklv+WA1Nf2ZPLZTY5ujNHm1wK9OSozlwg3ZlD3eKlzhyLyVE+x+xwXpG0ySGHo0wuGn7N6D9Wo9xCISJdIegLaNFFRi5B1L+wEFrGZteam3Ey1gKlkhjh9rArjJC6WAb9R1hWRYyQsO3wRmt8Z1NGWFdXx3wPg6KickB8GjK56OyLMMQ9uZplk8tb0+SutZW2YJOraO2qvIFMrqe6s7e6s6+mq/9y90Bt9+CVnlt1vUNX+4br+0fqB243Do423Rora2ln3gY5OTlHLx8wYAgrd6qbWNJ4DewN+xxHJpcTxvSfHN2Zg57cWmcsqZ5cCjI52uewyfkw9+SQyTH15Bg+50b5HHU9kWvICp9DJuccGIZumnQKCHFEQV+Fa+sb5BwY7hwQYu0dKq5s3dvD7tIKlEpihNuDIBshftbo2kZInRqFwz1ihIStwxut8Z1NGeH9+/elmB7+CSbkGRhSRN8kl1fbCP7H0pNbNrn2nuqO3howuZv9l2+ymlzDksk1D403D0+0jExev32ndXTqxtjdG+PTbRP32idnOu7c75yaRbe9K6suX7wqJXlBUd8X3A5MLjq3QFLdJjrzom9cGsPk2PfkVv4tt2ZPjjI5L2aTY+3J0Sa3Zk9u2eSQwy2ZHH2TCXW3CX1vpT0EfaulHQR95yV61ACEpZuXnLrmwVPy0hpmtt4BsorKjx49wslYC5RKYoTbw24xQviWU0aIbp9Y+o+QGCFhW+CN1vjOpowQMDMzwxZEIadq6JffcPNSRy/YW35d05WewTVNrpE2uWvDE9dok7s+OtW6lsndnJ7rvjffPbPQQ98U3zf7qP/B4/65JwPzTwfnn95aWLz18Nno4q9qmsu3M8rKyqqqawTjv+Wonhx1geX6PTlmk9u4J4dMbmVPzoWznhzyuTVMbsnn0MMHIODXjA4f9JA56NdaUkE9lEfVwPikhKSKvpG5q4eRo6+mti5OwzqgVBIj3B54YAyhoaGQJDyyGZaNMAKMMJtDI3z37t3MzAweWcV67RUTExMREXn+/Dls6vfff894Fjl81eLj48HIAcZq/f39v/zyy6GhoTdv3sCc3333Haon7FJ4ozW+s1kjrK6uZu4Uaqir51Zdbh6mTA76fI2Dt9cxudmu6bmblMnN99xf6J2lTK7vweMBiLknYHKDlMktoodcD9PPvB558vI2xNNXo0/xU0PRc0Snfv1N18AQfzx9O6Okool3NDpXSZmc7+qeHOVzlMPRAZ056h5H5s4c1ZMLpXpyriFLPbnglSYXGLpkciErTI72OTsfbHJ2PrgnZ7Pkc9ZelMlZgc9RDudj6bFkcm5e9CPoPM1d6XDxMKPC3dQZwo16ap2jq4mjq4GNA7igsYOLsYOzmoFhakoKTsM6oFQSI9weeG+E09PT0dHRx44d+/jjj1Eu8YRVUP8ROtD/ES4ZYWRmHhwGQu8QCqFpmXCUB4ds8DWtvHQJ7S6gvLwcrRbx+eefg8nFxsaOj4/DOtds78uXL2FOxsPHu7u7YRS2E8pQ8PT07OjoYJymeP36NVRCDRoFPvvss7KyMjxC2IXw5p5dvrNZI3z79q2ioiJ2IfqudifPkOtjs9CTgz5cQ/8w5XB0Tw4cjrknN/To2fAaJveKcrhF/LBsOtDjs5cCvTWCKe68/k1LRxd/PH16Vl5BAZxsw54c44zlBj05v/V6cksmx9KTQ904Dx/a4bxph6NNbsnhaJNzpx7ECg5HmRzlc2ByJo5gb5TDQRjZOxvZORlS4Who60i9o8PGQd8GPcrcTs/KDspnxcXv3LmD07AOKJXECLcH3hhhbm4u9Lc+/fRTlDyu+ez/8/mf/+f//B//86//469/heGf//KXL/7H//jiz3/+4YcfDjGB514CjEpSUjIzM3NxcXG99k5NTYHm//nPfx44cMDY2BiWYulWtra2gnNfvHgR6mFqb28vnvD773//+9+hgXiEsAshRrgeeXl5zE940dbWqmhqoR51/fhFx50Z6PAx9+TGlnpya/jcKpPbIJ69oV86+EZNUxN/Nm2EUjIKToFhLsG0zy1dYMlJT26Fz63sydnQPTmqM4d9jrkn50U9UpzyuSWTo32OxeRMKJNzMQaHo8KJ9rllkzNgmBztc7pWttR7GS1tdCwgrLXNIazodzdCUO9xlNd3cXR0wglYH5RKYoTbA2+MkLlHiID+GfQLT506BS61eiqC0SN0p/4jhB5haUoZfrJMLuM+wszcoCTW/wg1NTVramrevHmDx5nYsL3wYyEqKgpeiMeXgI2EzmV+fj6UwXetra1RfWlp6RdffLHmZxF2C8QI1wOd/MdGRP9L5+zs3DOzAEY1/vwtdA3Hnr9l9bCNAr9Zd/FX9Gb5kacQ1Ovmh59AUC+gH3oMQb2Yvm1yRprp3KysrJy0jDQ2Of9gU0d3v5gEWy+/tUxu7Z4c/k9urZ6cOfue3LLDUSZnsFZPTg8cjjY5nbVMDhwOQsMEwlzD2Fzd2EzdiHplP/XifkMTVQMTFQNjFX0j6p/Cs+fY/LnDAKVS+I0Q/S+FR3YMFxcXXNoxuP6PkOk+QnTVaGlKKYsRltBGuA031BcXF4N9qqurh4eHP3/+HFUuLCz4+/urqqpqa2snJiYyu11jY6OpqSn4ZWVlJa4i7FqIEbIBvurM/xSCF0YnJEy8egeWNv7ibd+DxzBkmNxSTw5Mjva5JZMbWWlylM89gng+CPHw2QDEAsRi/zzE0z6IOSryaxulJCXxB8vLy8jIyCrIgeeB1YHfSCgoHz6jaO7itbInx+Jz1Iui0H9yTD05N9rkln1unZ4c9jnUk6N8zpL2uRUmR/ucKe1zK0zObNnkKJ+jTA5CWQ+Cer8/hKKOPoSCtp6Clq48hKYOxFkpuczMTLzr2YJSKfxGyBt2lRGii2WYnyxDXyyzGSPc0RdOEXYpxAjZ4+npib2IBvqIhdWXx168BYcDS+u5/4hyOKaeHDa5h7TJIYdbaXK9c096H1DR8+BxzywV3bOPuu9TcfP+QypmHsJsDp4r3okoJSWtqGkIVgfdOHBBUTEJMLal/+SwyZlgk0MOt3y6clVPzoHuyW1scpprmRzVmVvqyTGZnCF7k5PT0JaFUNeSUdeUUdOUVtWAkFJRl1JRk1RWk1RSOa+gbWRsgnf6RqBUEiPcHnhghFzDdPtENNNVo5ezqUcxcWmEBMJqiBGy5+3bt8zP4AY0NdRK65vA88DnwMw6ph4w9eSeIJ9b2+RmcHTNLHTdw9F5b56KaSo6pudQNAyNM78iX0FB4fy5c1qmFsjndCxtoOu2Uz05yudYenIrTQ4cjsnk5JhNTm2FyUnSJndBSfWCkoqEogr4tziEvJKYvKKYnOJ5OYVzsgrnZOTPSsudkZJVUlaGHOGdvhEolcQItwcBN0IjhyUjTFvLCNHtE8QICVuD61tddxdcGyEwNTUlyXSWEmxJTVU1r6q2d+4pOByYWfvULMPnKJNb8rnONX3uLhXty/FgOaao6Jp56OTtjz+MRkFB/qSYqp61I/pPbvlvOdrkaJ/DJof/lkMmR/0tt7InZ2RKORw2OcrnuO7JsZqcIqvJnZeVp0xORu6stCz43BkpmdOS0qcuSJ+SkDopISkqfkFU7MIJMQmR8+LHz56HfvaHDx/w7uYAlMpdbISVlZXffvvtxx9//Pnnn8fExEDN9PQ0fMk+++yzTz/9VFRUlOWf0q6urq+++urMmTNo9N27d87Ozn/7298++uijffv2jYyMoHruEAIjDCZGSNgaxAg5ob29ndkLAUUFhaScvJv3HyGfuz4+3QFWt8LkWB0Oom1FzK6IOzjyrzRJSa34rAuAnDxY3Sb/k2Ppya0wuXV6cuqUySmv7skprezJrTC505LI5MDhpE6KI5OTQCYnck4MfO74mfPHzpw7evrskVNnDp88fVj01KETpw6eOHlQRPSnA4ciIiLwXuYYlMrdaoQHDhxg/y309/f/5ptv8Mjvv2dkZHz33XfBwcGMu7Z//PFHxh9d4+PjsC/6+/vRKBcIshFO3LmjaWZlZOdk5+XnFRkTnJwWlpYVmZkXk1sYl18UlZUXmJjqHRXnERo5//AhXobw/2/vTGCqONf/bxpjGmMaY5rGmKZpGtPbGHOv13q1VVRkUxEQEJFVENlkk11ABIrsu4gsyib7onAQBBERERERASkibkgpIiLtNbblT9Xrz/9zzjuMwxz25TBzeD75hrzbzLwz73ve73nmHOYgkweNcILU19czvzgD6Ozb53w08NqDHmJyNzuejWtyoFsf9fyjOimVN91jPmKUsGPnTrA06jM5kc/tF/ncxCI5oc9pHxj2mZzI5IxHieREtyvpSG7I5MQjOSU1DUU1dQVV2uQon5MV+pzQ5LaAFLeDNoMUlEAy8orbVXcbWlpBrYy80vadO1++fEld38lAhpKXRgjRG3T922+/BVeDv5999llRURFVJ6K/v3/ZsmV0oaenJ3nESVRUFG2EVlZWECA2NzfDSzcxMXHRokXwMiZVU4DLRgi8fffuaFDokYDg4ITkhHxBavGljEuV5AH2yUWlJzNy80rLqaYIMlXQCCfOnTt3IDaj3EmErq6umalpTnllQ3cfmNzNpz1CPxvF5EB1QvVQekrp5tNnQnU8q2hpp36Nl4G6xh7VvYbgc0KTMxsWyemM/MUTocntGcnkRonkRrhdOZ7J7RSanMjnhCbHsLoxJCOvABEtmLSwA2q7nz17Rl3WyUOGkpdGSP4Xmw7gKisrP/nkE5KGOQqet3HjxsHBQVJib2+/cuVKYxHr168Hg4REX18fqSXAycMOp3N3dDovidnmr4EBQVGR8SErI0srK+cjTt6+7v5BnkFh3qERIK+wSAdPb6+AoNLS0oGBAWobBJk8aIST4pdffmHdIwX27dOxd3S6fLcNbG+4w4lMroNSbUd37RPQrzdAj4m6ah6BfoFEWkm5eCyoo6OjoKREfSwnvGP50eSEdywn/5nc9hFMToUVyTGDuY8h3QSsbmz9sFVuq4qpvlXQ/yb6nZhRIUPJ11ujMAWXL1+ekZERHR29dOnSFNED5UJCQuCULC0toZbQ1dVF2hOYEWF6enpsbKxAIIDQcPHixXV1daR8asCxqBT3aGxs1NDQ0NXRMTExsbGxcXJ0dHF2PuLq6u7u7uHh4e7u5uDgYGNtDe8P7t+/T22DIJMHjXCywPt1WK8op2JgYKBvYHa0uK4ZPA+MTWhyIp+7/uiX6w9BndUPQE+vtXdcu99Rdf9JVduTq22Pr957fKX1ofHBjw+RYbJNTg7COOHtSqHPgckJv2D50eSEH8tpCT+WG25yipTJqcmzIrnto5vc9HxORl7xR1m5DVtkN8kpKGtomlnbhIRHnisUVNfUPOno+Pvvv6lrN0OQoeTxl2U4BUeMsLmp8VJx4aUSAai4qKBMlI6Pi9VSV9HT1tDeq2VuYnjI3MTIyOiwtbm9jaWttZW9jYW1hckhUyOozczMxGe7IFMmPj6+t7eXykgvM2iEBFiCWR8ZMjBwdPctvtUItld571Fl68MrPz+oaGm/fLf9cnNbeXPbpcbWssZWSKQILhruN9LTFb8hCrZqsFVuxw51zSGT0xxucqpskyORHO1tYl41ZRGTW79ZdqPI5EytrP1DQvMLCu80Nr3o65sRB5osZCjRCGcGjhihn6ezo7Fqur9pdqB5bpA5/BUlLMZO5ASax7gb6mvuhJB6Ig8lQpARmfIzH/jFjBsh8NdffzF/rUlbR19Zy1JXz5Bk9fX1dXV1tLW1TczM7I/6+52ICU9MDTuTciwo1NzGdt++fbqMB5my0NfT+2GTrBz1BUuI5ETfPZk9k9siCwlldc2DllYBoWHnBYIGMLkXfXDRqFPlGGQo0QhnBq4Y4TGXcyGWxOQmLjDC014HtdW2oxEi0wGNcJpAPG1iYgLupampYWFuukPLTl9vVIebCKqqqj9s2gwuJau0Q9v4oKb+fnAppntNULDVxm3yYHJgdUqqu/ebmXv7+efkn7t1u6Hn+fO3b99SJ8BDyFBKvxHC3Gpvb6cyswZ3jDAvmIr2JiXYymCPMhohMh3QCGeE/v5+Jycn5uNgpgCEjz9u3ERsTFV73wFb+/2WNsIocLjDEf0oMjmwOjA5w4NmPn7+2Xl5N+tu/drd/Y7PJjcRyFBKvxE2NzcLBAIqM2twxAj9j7m4m6lnBpixfG5s5QZbmO7bpSgni0aITAc0wpnlypUrxsbG4t//HAN9fX2IAn8URYEgEslt2b5bZqeRorqJnvEBdy/v1IzM2rpbz3p6eB3JzRRkKNEIZwbuRITnQid9axQEXogRITJN0AhnidevX2dmZlpbW+vq6mppacFfAGyPJPbs2QPho+H+/S5ubslp6deu13Q87aT/fwwZGzKUaIQzA1eM0NPlkJ5yup/wyzITV06Q+SmP/Zq7FNEIkemARojwDjKUaIQzA3ciwvOhh1g+N65yAs3jPI337cYvyyDI+KARShNkKKXfCDs7O6fz7LQJwh0jzPSf3AeERHhrFEEmCBqhNEGGEo1wZuDIS8L/mIuP1Z40v4Msnxtb4IIHtXcqyuOXZRBkfNAIpQkylGiEMwN3IsIp3BoFMSNCgUAQ4O8fmZIuuHG7cDqqmZTqC2+MJrE9z5VIP4d1e3SxtqXFaja+4IgjitVMImKdy5CSCksCAwOPHz9OTcQhoqKi4KUxt3h6elKp8cjOzqb6PSZohNIEGUo0wpmBIy8JP0+XA1pKZ49PLiLMCTKPdNVXV1YIDQ0tvdUYeTopPCwsNiv/UtO9MtEDnKapS2JiNUBJTLM0EOmlV8LCwvz9/amJyBk6Ojq+/vprKjND0EaISA1ohDMDV4zwmEtB2FQiwrTjproaO8AIr7Q+PJmacSIqKiGvkDzYkMuqYIhVhZKcWh9mX74WGRnJQSOUk5ODZS4oKIjKzwRghH/99dfTp0+vX78uEAjyEf5TWFh49erVR48e/fHHHzC+1EhPAzTCuQSMcLLhIFFeiPDWKBjhxdt3IxNTYk6eTDx/gXqwPQo1jjryrtZER0cHBARQE5EbZGVlkff7Cxcu/P3336nSmQDWyr///hsWzf/+97+wZ4TvwDjCaA4ODs5IOAigEc4l/sdcvK200ib5f4S5wRa2hqo7FLaFhYWezMj18A+KjY1NFlwkP/iCQo2rCzfvwJxJT0+nJiIHePfu3dKlS4kRAnp6elQFgsw+aIRzyTS/LBMWFmbjfszUxi4hPj71QpnwZz+p3/z8KNHvgnazCrkh4c+2icQqn1nN9v65K/KTsKxCEMyTwpp6MMLAwEBqInIJjrw2kXkFGuFcAkZoqKFw1neyX5axCHfWV9upEB4evm3nLlUNzTNnTp8tvnSzo4esfUR1T3tSikpPZeZmXihJL70s/NXsju4hfWzGKJwnYp77RDS1reZUT58lCy4m5JwvrKpKLLggGvphDQQ3bsfFxaERIggBjXAuASMsDLfKGbK3IZ+jDY9O0FVUIsnHhHxGmJ2XFxkZlZCQkFZSXtf5HJY8WjnXH+i4lV1/+Pxe30Bc0b3owqa6zo+1EtNNkZhpOisBSfJY3FFqxf0DPpW1T/rafx+MLWqLL2kZNvSdPUU3G+Lj49EIEYSARjiXXCwWREcE5ySdzE0+GRgQkHnmBCQiQoOyEqNzkk+GBQdmJ0VnnYkODPCHNpCGKijPTYnJSzl5IiI0PT39zz//LC4uBiNMv3j51i+9tzqf0yq70xp8Oqml9/e+v9+W3m4qqKlnNUBJq0rq70amZrT1/9H/9n/FdQ3nr9cNG/pfei/UNcYnJKARIggBjZD3gBGePn06Lv9SzRPhGkfrys8PI5LTmp697AUjrG8qvdPCrEXNvmA4ho2IxFTV9uRkRi68B+r5++2Fm7cv321n1t582ptRcTs+/vTM/pfCTIFGiEgeNELeQ4wwo7TidteL+q5eWgXX64LjE5t7+p8Pvi1raM6pqL7967AGKGkVjHVwQvLd3t+ei94DpV+saOjuo2thnhTfaoI5g0aIIATOGeGrV6+ioqKoDDIBwAhPxSYFJl6suPdMZHWUypvb/KPjmp/39wy+EVy/CYsjXTVVkZWUVcgStdpySaweSr/Km+/7RsXc7f0djDCjpDyr/CqztvrR8xM5N6NjktEIEYSARsh7wAjPnDmTUXrl9q/wrv/jegeqantyqaGl9sGTa+0d9WK1KClWRcuDCzduX2n6+dr9J6wqmCcQEcKcQSNEEAIaIe+5eLEEFrXM0isNv/bdhmUOhRpTME9K0AgRhAEaIe8BIzwVl+wWceFqe8/tX+H9Pgo1lqofPg/PvBl5MgWNEEEIUmWEpqamS5Ys+XqImpoaUm5vb//5559raWl9+eWXampqb968gUJzc/NvvvlGR0dnxYoVK1euhONC4bt372RlZdesWWNsbLxq1ap169YNDAyI9sFdiouLEyEiLLvS0P3yNgSFKNSYaujuK6lvxogQQWikygjBvQAqM4SVlZW6ujqV+fAB0iYmJlRGxODg4KJFi86dOwfpioqKxYsX9/X1Qbqnp2fhwoUtLS2iVtwlJf18UlJiZlnlGEbYIBIrTRLSrTFOk1yNiWiy7TkumCfECH1+4tyvTwBohIjkkSojLCsrg1cRoKmpCR6Wm5sLhRDheXl5kQYARIdQAgkI9SAi/OqrryCIDAgIIGEi0NnZCYEjWCOEidx3QaCkpCQuPjk6u/zGE+HHPyjU2Lr59MXpovr4hESMCBGEILWfEfr5+a1atQoS5ubmysrKpBCAtLOzM5UZIiQkZPXq1ZCAYFFHR4cUAtCYFT5yEDDCxMTErEuVd569bOgW3vhCocYQzJOLt5thzqARIghBeowQIrylS5euX78eAr7ly5fLyMj8LvpJs3fv3mlpaUEVlC9btszb2xsKIf6DWBAiQiiEyO+7777r7u6G8vb2dggHwUHJZ4Tgjv39/cK9cxgwwqQkoRE2Puu/0/0ShRpbME9Kb9+FOYNGiCAEqY0I5w/CW6MJqZ6nSivu98Kb/clJbJVEzbxY13yuVf3ohX9a3cm4s2iECEJAI+Q9YITJycnZ5Vebevobn8H7fRRqLME8KW24m5yCT5ZBEAo0Qt7DMMLfGp+BF7LEXgfnsVhXZp4K5klpQwsaIYLQzFMjbG5uhgNRGZ5z4cKF2PhUWz9B+c/PRUGhuFh+gJpDsYZmDlR5/4VT5PWQE+kBAQHUHOIM+D4YmRM4Z4Tv37/39fWlMrNGampqZ2cnleE5EBGmpqSMfmuUuQiyqlDSJ+ZwE7EakFujLSkpKcHBwdQc4gxohMicwDkjBCRwb2Q+GSEKNUzkM0I0QgShQSPkPeQzwpxy4f8R3unuQ6HGVuOzvtLbzdz8jBCNEJkT0Ah5DxhhSkpyXkVlExjhry/GUIMk1cXQiIUo+rJIRPQ0ACOsaGyGOYNGiCAENELeA0aYlJSUWVoBa+tt4e+Pc1QNYiVT0S8ohlgXZ2KCgSi51ZiUnMTNb40iiOSZp0aYkZHx+PFjKsNzwAgTExMzSi7Xdz6v7+xBocbT8+Kbdzj7iDUEkTzz1AgFAkFzczOV4TnFxcVRJ884hwgK657e6uiue/LrTa6qTtg9Sqwq/gouOH1SHD8v0sPLLV0ukVVRXP09QgSRPGiEfOXvwUFB5bWGp89OJp9NSEhILbpY+7jrxqNfUKixBfOk8Pqt+Ph416PHGjqfldXW//H6NTWrZpM3b97U1NSkpaU1NjZSRR8+vH79uopBT08PVSFiYGAACtvb26m8aCf19fUFBQVdXV1UEYJMGzRCvvL/BgbyyivvdPcFxaXFx8clFxbXPHh6fbhKbzdX3L0Pf7PLr9Y87IQGMy7WEVFzJTIW1Ii0d5Q1tJTcaipvas2vrBEfpvPXamNj45yPejf1/JZXca3vxQtqVs0aYGnV1dUknZiYuGDBArBASEdFRa1Zs4aUswD/W758uYGBAf17os7Ozlu2bHn//j2kk5KSli5dOjg4SKoQZDqgEfIViAiPh5+ISMmwd/eMi4tNKii6dv/xtTahqkR/wQI9AkNudnTf63999kLZuaobpHY2BEckYpWPJlZ7OstZjdZJ8XMZV3T7iW8yWcHQe4dF1XU8u9f/R+qFsqIb9awG+VdrTp2KMT1kBfPHJzyq/+VLalbNJuCFnZ2dZWVlq1atsre3J4VghOB28JIPCwurq6sjhUBhYeHq1avfvXsHLYkRQhrss7a2ljQAvvzyy4yMDCqDINMAjZCvvH37VmPvvo3yCooq+6Kj40KTzpc1tlf+/IBWiuDi8ejY2ie/wmpYVNsQl33uautDZoPZEfSBrSuSV8soYjXjksQuIzM7OcXnng9JSL75pLv15evCG/VxOeeZQ3+pqT06pzIyKnrX7n0yirsUlFXID5ZJjNzc3EWLFlVVVVH5IcALlyxZAgGfn58fHQXSRvjmzRtxI8zKyqIyCDIN0Ah5T1FRUWRkZFx2/uXme+VNQl0WKbOsMuR0cu3jX1v7Xxffakq9UHq5uY00mKDIfig1jyzWJhPR9PcgTWJdjY+ir7xIrK3GVnJhSVjSWTDCn18Khz6psKTibptwP+RqN7dlll2BOePv70/NodkHYsHe3l6S7u7uXrZsGfEw8jugAPifgYHBunXrSJaGNkLA2NhYVlaW3BpNSEhYsWIFSSPINJmnRlhWVsa8D8NrwAjDw8JOZeaW3fm5tKGF1rmq2sMex7xDIwJj4oLizmRfrmLWoqRYBddvOXh6B8cmeIeEu/kFnqu6MazBnZa0i5fDwsMlaYRAX19fcXHxuXPnmF9+GRwcLC8vT01NhVAPYj6qlEFHR0dbWxuVEX25prKy8uLFi6+k5aH5CBeYp0Yo+oYa+84MT4HoNig4JDI5S3CjqfhWI63cK9e36kXLqexX1HLdoBF+MquYWctSyS1qW1GCEqTp8iFRhWLlwg1FhaNtiBKKeZXEy4eq2OVD7T9eVToxojLLr2/RPam020Bhj/0PmpGncsuZ7S/cbDp9rjQoOMzPz4+aQwgyv0Ej5D1CIwwKjD6bUXSzQVB7m9b56pu2Hn77La2ND9nYuv+Udfkqs3ZWVVTbQDRmCdGwQj5K7LzEz1TS55h/9YaxnaeBmcVB28PWR7xzK6uhkO4DzJPUopKg4MDjx49TcwhB5jdohLwHjNDf3z8i6WzB9brz1cNUWHMr72pNcmGJ4Ab4IrtWmlQgEqtwDE22Pe9UWFOfXloBQ194o55VBSd+5lxRgL8/GiGCENAIeU9hYaGvr2/omZT8qhtge9IrODvpPsGpaQqX5UZ8bgG4oAR++HOydHZ2pqamUhkEkRRohLwHjNDD08/AKf1U/o2cimtzp2qxEhQRt65M4oXrFj7Fh10DOWiE7e3tOTk5VAZBJAUaIe8pKCjw8vIKjD2deelq5qXKGRXscMb3KQXi/WU5mZHr5e39008/UXOIMzQ3NwsEAiqDIJJinhphQ0NDSUkJleE5EBEePXrUPyYu7eJlFGoiOnE2y9PTUwIvtMmCRojMCfPUCKXp9QYRobu7u++JUykXylCoiSgiOd3DwwONEEEIaIS8Jz8/38HJU9v2bEhqRVJhcVJhCQo1hk5klekfEdg6+R47doyaQ5wBjRCZE9AIec/58+ddXFy8wqJOnytCoSaikIRkV1dXb29vag5xBjRCZE5AI+Q9YIROTk7HQiLicwvjcgtYikhKi0zJiBcrR0m3YMRjMvNGG/qg2DPOzs5ohAhCQCPkPefOnXNwsPcMDj2VnX8qKz8mi/obnZ5t7uzp5PVTfHa+e0BERHIaFEpG0AEiVrl0iHlqrDRJsETajFY7GzpxNtPC6WhATNzJs5kuviFhiSnDG+RBlZOjg5eXFzWHOAMaITInoBHyHjBCG1t7B5+IE2m50ek5tAJOnd6gHrpL23y9/IHNe0O8IhLAGpkNUNIqv/hcmT1BiurG6zerbVA77h0ezayNSsv1DDttawdGiJ8RIoiQeWqE0vQACzBCW1vbI8cDo85mRqZ+VHBCsqqWtsJOZSUVVV0TU/9Tp5m1U1MUS2cZYpUzs0wxNxkS6yio0URfRlY5LXKFQ8+kaOrpb1PcDqOvZ2oeFJ/IavZT5Ek7Ozv8sgyCENAIeQ8YobW1tctPfuHJaWFJaeFJwr8g3+hYAwurPQb795mY2Xp4eYefgAZQO0GRnbDEasMRsTo5tljbTlmzsU8i5p5psdqMraPB4frmhzT1hUN/+JgPZCOS05n78QqLsrGx4aARStOTLhAegUbIe/Lz880t7aw9ggLjz4acTh5SiuvxwH0HDoIR6piYWR3xsD/mE3ImhdGAajZcrFpxTaoxapbEHAWiYQ2cfY7rHjTXFA69ufURD0dv39AzqXRtYHyqk1+MxSEHT09Pag5xBjRCZE5AI+Q9QiM0N3fw9A6MO8NUQOxpDV39PYZGYIRGVjYQBLAaoKRVfjHxant1NA2MwA6NrGy9w0+wGngEhlhYWqIRIggBjZD35OXlmZqa2nkc849JAMEiSMsr/ISeqYW2sckRvyBm+ZyLdHUiGm1DZgkzzaplidWA2ZJVJV4+tlhbzbmOhUXtNTqwx8DIdfjQk97CfIA3T0ePHqXmEGdAI0TmBDRC3gNGaGJiYnPEw/fEqZ9mT1HzQ6yzllK5+PofPHgQjRBBCGiEvAeMUEffXOVgglNgsld4FESBKNQYOhKUoG2Xrm1of/SoBzWHOAMaITInzFMjfPXqVVRUFJXhObm5uYaGhhaOLkdDIlCoieiwp7eRkZGHBxohgghBI+Q9YIT6+npmhx3dA0PdAkJQc6xAMbEacEC27p7w5snd3Z2aQ5wBjRCZE9AIeQ8Yoa7OPjM7W1e/AJfjgSjUeAqwOeKqr6eHRoggBDRC3pOTk6O9V9vI6rCjz3FHb0kJjsUUqxbFYTl4H7dwPKKjo+vm5kbNIc4gEAiam5upDIJICjRC3gNGuGfPnv0WVoc9fQ57eqNQ48r0sOPevXvRCBGEgEbIe8AINTQ09E0tbNw8rd2OoigdEYlOTEesHfJfJjaH4c3TkSNHqDnEGdAIkTkBjZD3ZGVlqezWl9M/ZehwwtL5iKWz21TkwhCrCiVdOuDop2CSpqJp6uLiQs0hzoBGiMwJ89QIAckcRQJkZ2erqOzS3n/A1MHZ1F7qBCclkplI7FrUiBrvWhmYH1JTU3N1daXmEGdAI0TmBDRC3gMR4c6dO/foGx6wOYxCTUS6Jqa7VFQwIkQQAhoh78nKylTcsXu7rouupZuhpZWhpTUKNYZ0LV12GIUoqRi6ODtTc4gzoBEicwIaIe/JzMyUl5dX09bRNbVAocaVnqm5pr7hdiUlZzRCBBGBRsh7wAi3bdumsmevtvFBFGoi2q2jr6Cg4OTkRM0hzoBGiMwJaIS8JyMjQ2brdkUNU3V94Tt9Tf39KNQY0tA/uFPbSlZexdHRkZpDnCEtLa2jo4PKIIikQCPkPWCEGzduVFJRVdunK0XSGy5hoSpqSPSFGp6lLhfdjCV6qx3qmlu2bOGgEaampnZ2dlIZBJEUaIS8Jz09fcOGDfI7lXdqak1Bypp7RxSrGUusxrRYzTggDnZpBjTaNR+tnCVFVbVNmzY5ODhQc4gzoBEicwIaIe8BI1z3g5yMip28pq2SqpqSmjqK+1IUiVUoGSmoG2zW9Nkgs8PBwZ6aQ5wBjRCZE9AIeQ8Y4b///W8ZOfltO3ehUBPRFgWl//znP/b2aIQIIgSNkPekpaX985//3LhVdovidpF2kMRmkLyipr6h1n4jsMnNCkpTFNnVSBo64vQFfd6xRWlC2spVsfo5TEODMlmxLrhQCiCxMRKTjLyihp7hHoP9MnIKsAlrt5u2yX///feHDx+m5hBnQCNE5gQ0Qt4jNMLvt/6oaCyzQ4+5FMJip210wNLZzcH7uJ2H18at25i1nBZr6WeItaBLt1jnTol1rUYSDP0+Y5NDLm6OPn7WRzw2bZMb1kBJ48ddTt+v24hGiCAENELeQ0eEwxY7BSW5HbvMHVwsnY+AER4NiVDV0p7gMoriu+SVVc0cXIRG6H3cMzRKWWMPa+jBGr9fuxaNEEEIXDRCb29vKjWbSJkR/rht12YlVeZip6i628JJ+GMUYISwGmoa7GfWoqRYCipq5o6uxAiPhUWp7dMd1kBx50Z5te/XbUAjRBACGiHvGS0ilFdWMXeEsMDd0cfPMzRyt86wG6coKda2HbvMHJwPubo7+fgdC4tW1dZhNeBsRJiYmNjd3U1lEERSoBHyntGMcLOy3i7rc6aOR+08/Q75ZG1SsWI3QEmpNu4yU7E+b+Z41PZY8KGfcjftPMBqwFkjjIqKevXqFZVBEEmBRsh7UlPPjmyECkoKyrv27jc2trIxPeywWV6RVYuSYilraGoZGBkdstYy3L9ZgT30xAhtbe2oOcQZ0AiROQGNkPecPpP6r3+NbISU8DsyqOEiRmhjg0aIIELQCHlPWOSZf/3rX2MZIQo1XJu2ya9du9bCwoaaQ5wBjRCZE7hlhEFBQeBPsrKy8BfSVOnsIDVGGB2bPE5EiEINF4kIrbkUEZaVlS0YYsWKFe/fv6cqEGT24ZYRxsbGUi+FBQuio6Op0hllcHBw8eLF1DEWLJCTk6MqeMuoX5ZBoUYRN78so6amRl6VxcXFVBGCSATO3Rpdu3YtvBJWr15N5WeB1NRU8noD2tvbqVLegkaImqy4aYQ9PT2ffPKJpqYmlUcQScE5I2xsbAR/qq6upvKzw5YtW+Aodnac+7LAFEAjRE1W3DRCwMfHp6+vj8ogiKTg4pdlqqqqqNSs8fjx4yVLlgwODlJ5BEEQZL7CRSOUDAMDA1QKQRAEmcfMXyOUGiC6fffuHZVBEARBJgkaIe/Bf71CpgBOGwShQSPkPbiiIVMApw2C0KAR8h5c0ZApgNMGQWjQCHkPrmjIFMBpgyA0aIS8B1c0ZArgtEEQGjRC3oMrGjIFcNogCA0aIe/BFQ2ZAjhtEIQGjZD34IrGpL29vaqqqrW1lcqLeP/+fWNjI5R3dHRQRR8+QBpKCLW1tVSpiM7OTij8/fffqbw0gtMGQWjQCHkPrmg02dnZ5Od7cnNzFyxYQGwvKCho3bp1pLy8vBzKX79+Dek1a9bApYMEk5iYmG+//ZY0KCwsXLhwobQ++hKnDYLQoBHyHtaK1tLS4uvr+8MPP8CKD5ENVTo/ALeDU4ZwUFZWVkVFhRR2d3cvX75cR0fn/PnzK1asSElJIeVghOrq6gEBAXl5ecT5AGiQk5ND0sDGjRv9/PyoDG+BM4XJsGTJEi0treTkZGLtaIQIQoNGyHtgRYOgZ8uWLRC+wHrHxN7e3mcCgBmk8orKykrq5EcC7BAiwk8//RRCOshCYzDCzMxMCBCVlJRWrVr1559/kpaEwcHBlStXOjs7Q3rZsmVZWVmkHAAjHO0Hosk91YnQ1tYG9jyHwClTE2LBgkWLFsnJyUVHR7u4uKARIggBjZD3iL+1Byeorq728PDo7e2liuYB/f399Pm+efPmu+++A4OHNCTA7En5wMDA559/DiEgmB/92yOw4RdffBETEwNpsMP169eTZ7dWVFSAm9LBIn9pbm4WfxotRoQIQoNGyHtwRaPp7u6GeA5CRvAw8qEgoaurKyMjgxVKtra2pqWlQSH4BFUkAi5mUVFRTk7Ow4cPqSJpBKcNgtCgEfIeXNGQKYDTBkFo0Ah5T2JiIutDLwQZFzRCBKFBI0QQBEHmNWiECIIgyLwGjRBBEASZ16ARIgiCIPMaNEIEQRBkXoNGiCAIgsxr0AiRmaezs5M8vI2GPJ8lIiLC19eXtAHevHmTnJxsY2NjbGx8+vRp+lEvhOzsbNgwKCiI9c8h6enpUB4SEiL+tBQJAz2BnkeJPbl79rC3t1+wYIFAIKDyQ4xWLs5oQzN9Jt4HBOEaaITIzAPeAGsiLLJUfoilS5dCOUlraWlBWkVFpb+/H7KFhYUJCQmkigCNv/rqq+XLl69YsYJ+TAystp988sn69ethW1jTSWF3d3dVVRXrQTDgsm1tbc3NzcKnbXZ2wh7AUKElVEGisbGR5bvQjfr6etoVXr16RR5cXlNTM+LvMRUVFUHt6tWr4S/rwdwdHR2wFfO/9MRLwMVbWlqYfaa7B32oq6uD/pPC2tpaule02fT29jY0NJA2zHI4RFdXFykEoOesX88YbWjg0OQNB1w00g0ArgmdBiDb09ND0uL9FzdCOGu4zgMDA1SecRQoZ+4ZEN8hgkgMNEJk5iGr7ddffy0r4sSJE6ScNkLwLUisXbuWlI8INIY9gA1ASwMDAygBs4Q0BJHq6uqQAHsDM9PU1MzPz29tbTUxMYHC2NhYaAkuu2zZMrCKs2fPQqGlpSVYAlmplyxZEhAQoKysDGlHR0doDHEqpIODg2GHxJ7BESsqKr777jtIh4WFXbx4UdghBrCaL168GE4N0hs3boRmsIhDuri4GNKurq6wK4howYTES2BbsPZvv/0W+lxZWblo0SLoDGxLdw+CXRkZGUgDdnZ2VlZWkNixYwfdBq4MXGG4JpBmbgsmlJGRAQk4XygE64U0XBZI04w4NGCfUAgoKCjA1YBTW7hwIVwxuJhQ6ObmBm2qq6shDRHw2P2HPkADeAcDO4EoH4YM0vDeBcaCPgoMH+z5888/hzRY/mg7RBCJgUaIzDzjRoQQEEAClmNSPiLECCEBLgKNwZBgddbW1oYSphHq6emRn9344osv4C85KDSG9MqVK2EVhoUVVmEopFdqSMO2kIb9QBqOAmn4S5Oeng7l4BNQDi0hzYL4KBg5tIG/ZHMStvr6+n766adQAis7iZ9YJampqZAmZ0dYt24dNGN2j7xRgBJIA5CGZpBgtgG+/PJLyMJFYJabmppCGsz7m2++AbNh3UAecWiIRa1Zs4Zkwe0gSx7BSi5Ce3s7XEzoM8Sg4/Y/Pj4eEvQ98Ly8PMg6OzuzjpKYmAhZcNnRdoggEgONEJl5yGoLSx4sqQAszeTuIix2UE7awAoIafAwCMJsbGxWrVoFLUkVgayMJA0WAo0hyCM3A2kjJIusmppaeXm5nJwcpMkSD8EcRCTgmrBP8FESrjHdgmmExDVVVFQKCgqysrIgnCLmB9uSNhAkQZaGtdADEGJCCYRuRUVFHh4eYGOw7kNJdHS0eAkEQMuXL//ss89gtyUlJfAXglHYCbN7Yxsh2CpcMRI1kuCPuS0ApgVZAPZDSmhGHJoxjLC3txfiOQBKSGQ8bv+hARgwjCyMBVxbiHGhMYTCdES4fv16uBpwFvAepaura7QdIojEQCNE5hhYB5kfI00BWMqZH/iB7cFqC6s5ydJ3O0l2DLq7u2GxpjJD0J+KTRzwUfrTO4J4CQAnThx3CsC25L3FiJAYi/bRWWLc/kMDgMoMjztHvKrj7hBBZgk0QmSGgSgEQgEuAOEORB5UZj5hbm4OcTCV4RIQNIM9U5kxEY9lEWT2QCNEEARB5jVohAjXGRwczMjIoDLzjIqKCsnfLRzxoHPSEwSRDGiEyOxiYmLS2toKCXV19SdPnpDCSfHq1SvyzwOzx7t37zZs2EBlJoz4qT19+tTKymr79u1v376FbFdXl5aWFiSampr2798PCcDc3PzkyZP0v5TQO7G1tRX/INPNzU3yNwlHPOic9ARBJAMaITK7wEIP3uDj46OhocEMKcjCmpaWRr73CECa2ENNTU1gYGBBQQHJgrsoKCiImnxs8/79+++//x6CxYMHDxITYhoJa1f/93//p6mpqaamduXKFSgk3sM8NNMISS14GLGuFy9ewIZwuN27d0O2vLw8JiZG1JB9anCUrVu3/vbbb9CG+B/sZNWqVdDAwsKCfBMSqhwcHKCljIzMzz//TO9EUVExOztbuNMPH6CWtlI4O3KVmKfD7DnxWlb3WJ0XNfwIufKsNuIHhYR4ITg6OTUa8jYFWiorK8Nw2NnZ7d27F/qjr68PVRO5mMzTQZA5AY0QmV3IUggJPz+/pKSkuLg4WNNhKZSXl4eF9erVq7DOEnsAG4PG0LK3txc2aWxsBIOBbEREhKzoX9eBe/fukX8lvHv3rq6uLiTMzMyePXsGCWbIwtrVo0ePYLGuq6sj25IuMQ/9v//9b9OmTdAruhbWbrI6k4V+YGBg/fr1wm9x+PjQds46tePHj+fm5pIqcGVIE5eCLHQDPPLly5dwIuQoPT0969atgzS9E1dX1+LiYuHGohATLAe2+sc//gEnxTodZs/JIVjdY3VetMsPrCsv3oZ1UNFG7EJIk63giq1duxa6UVlZSd6mwPsVFRWV5ORkGDgwRXIpJnIxmacDbRBE8qARIsj4PHjwgLgyeCqJZjgFx7vHgl+9ReYDaIQIgiDIvAaNEEEQBJnXoBEiCIIg8xo0QgRBEGReg0aIIAiCzGvQCBEEQZB5DRohgiAIMo/58OH/A8wZtOdWnQxc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119" y="698740"/>
            <a:ext cx="3472537" cy="30390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801BAC-6AE1-4812-AD18-2F6B74322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75" y="3737742"/>
            <a:ext cx="3735490" cy="288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09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7D1FD-E817-4437-B00C-F4C1DA429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39" y="77544"/>
            <a:ext cx="7886700" cy="652707"/>
          </a:xfrm>
        </p:spPr>
        <p:txBody>
          <a:bodyPr>
            <a:normAutofit fontScale="90000"/>
          </a:bodyPr>
          <a:lstStyle/>
          <a:p>
            <a:r>
              <a:rPr lang="en-US" sz="3200" dirty="0" err="1"/>
              <a:t>ePIC</a:t>
            </a:r>
            <a:r>
              <a:rPr lang="en-US" sz="3200" dirty="0"/>
              <a:t> Detector Solenoid Magnet Specifications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FA533-5335-4038-99A9-F257F5C3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A221F6-E3A6-4733-8E82-A1AC5318B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59" y="911471"/>
            <a:ext cx="7109460" cy="562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15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7D1FD-E817-4437-B00C-F4C1DA429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0924"/>
            <a:ext cx="7886700" cy="583696"/>
          </a:xfrm>
        </p:spPr>
        <p:txBody>
          <a:bodyPr>
            <a:normAutofit fontScale="90000"/>
          </a:bodyPr>
          <a:lstStyle/>
          <a:p>
            <a:r>
              <a:rPr lang="en-US" dirty="0"/>
              <a:t>News from the December RRB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050FF-D63E-456B-92F0-D0DE01332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57532"/>
            <a:ext cx="8058150" cy="4761781"/>
          </a:xfrm>
        </p:spPr>
        <p:txBody>
          <a:bodyPr>
            <a:noAutofit/>
          </a:bodyPr>
          <a:lstStyle/>
          <a:p>
            <a:r>
              <a:rPr lang="en-US" sz="2400" dirty="0"/>
              <a:t>Italy/INFN and France/CEA affirmed early December that the EIC detector solenoid magnet construction can be done as in-kind. Work has started on drafting the needed in-kind agreement documentation between </a:t>
            </a:r>
            <a:r>
              <a:rPr lang="en-US" sz="2400" dirty="0" err="1"/>
              <a:t>JLab</a:t>
            </a:r>
            <a:r>
              <a:rPr lang="en-US" sz="2400" dirty="0"/>
              <a:t>,  Italy, and France. </a:t>
            </a:r>
          </a:p>
          <a:p>
            <a:r>
              <a:rPr lang="en-US" sz="2400" dirty="0"/>
              <a:t>This agreement is with </a:t>
            </a:r>
            <a:r>
              <a:rPr lang="en-US" sz="2400" dirty="0" err="1"/>
              <a:t>JLab</a:t>
            </a:r>
            <a:r>
              <a:rPr lang="en-US" sz="2400" dirty="0"/>
              <a:t> as </a:t>
            </a:r>
            <a:r>
              <a:rPr lang="en-US" sz="2400" dirty="0" err="1"/>
              <a:t>JLab</a:t>
            </a:r>
            <a:r>
              <a:rPr lang="en-US" sz="2400" dirty="0"/>
              <a:t> will be responsible for accepting the magnet (in close collaboration with BNL subject matter experts).</a:t>
            </a:r>
          </a:p>
          <a:p>
            <a:r>
              <a:rPr lang="en-US" sz="2400" dirty="0"/>
              <a:t>Model is that the conductor is provided as government-furnished equipment, Italy implements the magnet construction contract, and CEA and </a:t>
            </a:r>
            <a:r>
              <a:rPr lang="en-US" sz="2400" dirty="0" err="1"/>
              <a:t>JLab</a:t>
            </a:r>
            <a:r>
              <a:rPr lang="en-US" sz="2400" dirty="0"/>
              <a:t> continue their successful working model to provide the vendor oversight, quality assurance and testing.</a:t>
            </a:r>
          </a:p>
          <a:p>
            <a:pPr marL="0" indent="0">
              <a:buNone/>
            </a:pP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FA533-5335-4038-99A9-F257F5C3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62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P-BNL-TJNAF March 11 Meeting DRAFTv3.pptx" id="{46AF6D6A-4294-4B22-94CD-AA52460A2916}" vid="{4162AC15-BCCC-4400-91DD-5CAEFA6AE184}"/>
    </a:ext>
  </a:ext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96135556151749976174593EF1583E" ma:contentTypeVersion="13" ma:contentTypeDescription="Create a new document." ma:contentTypeScope="" ma:versionID="802125393ad4bd57c40af54514edb426">
  <xsd:schema xmlns:xsd="http://www.w3.org/2001/XMLSchema" xmlns:xs="http://www.w3.org/2001/XMLSchema" xmlns:p="http://schemas.microsoft.com/office/2006/metadata/properties" xmlns:ns3="12b18b47-b922-4793-b213-c235a2fd6f50" xmlns:ns4="386ca7e9-653b-4ec4-b2a2-cca846a77d12" targetNamespace="http://schemas.microsoft.com/office/2006/metadata/properties" ma:root="true" ma:fieldsID="85a0a8073cf7824ae1f4d67fd0c03ba9" ns3:_="" ns4:_="">
    <xsd:import namespace="12b18b47-b922-4793-b213-c235a2fd6f50"/>
    <xsd:import namespace="386ca7e9-653b-4ec4-b2a2-cca846a77d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b18b47-b922-4793-b213-c235a2fd6f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6ca7e9-653b-4ec4-b2a2-cca846a77d1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2b18b47-b922-4793-b213-c235a2fd6f50" xsi:nil="true"/>
  </documentManagement>
</p:properties>
</file>

<file path=customXml/itemProps1.xml><?xml version="1.0" encoding="utf-8"?>
<ds:datastoreItem xmlns:ds="http://schemas.openxmlformats.org/officeDocument/2006/customXml" ds:itemID="{9DF5CC8D-D5D4-46AE-BC87-A9F5EE92E8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5437F4-E2C7-4FA4-AA36-9D0F0787B0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b18b47-b922-4793-b213-c235a2fd6f50"/>
    <ds:schemaRef ds:uri="386ca7e9-653b-4ec4-b2a2-cca846a77d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E98C05-5760-4FD2-B85E-2A9CB1A90B2B}">
  <ds:schemaRefs>
    <ds:schemaRef ds:uri="12b18b47-b922-4793-b213-c235a2fd6f50"/>
    <ds:schemaRef ds:uri="http://purl.org/dc/elements/1.1/"/>
    <ds:schemaRef ds:uri="http://www.w3.org/XML/1998/namespace"/>
    <ds:schemaRef ds:uri="http://schemas.microsoft.com/office/infopath/2007/PartnerControls"/>
    <ds:schemaRef ds:uri="386ca7e9-653b-4ec4-b2a2-cca846a77d12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43704</TotalTime>
  <Words>2208</Words>
  <Application>Microsoft Office PowerPoint</Application>
  <PresentationFormat>On-screen Show (4:3)</PresentationFormat>
  <Paragraphs>417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 Narrow</vt:lpstr>
      <vt:lpstr>Book Antiqua</vt:lpstr>
      <vt:lpstr>Calibri</vt:lpstr>
      <vt:lpstr>Times New Roman</vt:lpstr>
      <vt:lpstr>Times-Roman</vt:lpstr>
      <vt:lpstr>Wingdings</vt:lpstr>
      <vt:lpstr>Office Theme</vt:lpstr>
      <vt:lpstr>2_Default Design</vt:lpstr>
      <vt:lpstr>Detector Solenoid Design Overview and Status  Renuka Rajput-Ghoshal (JLab)</vt:lpstr>
      <vt:lpstr>Outline</vt:lpstr>
      <vt:lpstr>Team Members</vt:lpstr>
      <vt:lpstr>How we work</vt:lpstr>
      <vt:lpstr>Timeline</vt:lpstr>
      <vt:lpstr>High Level View</vt:lpstr>
      <vt:lpstr>ePIC Detector Solenoid (MARCO) Overview</vt:lpstr>
      <vt:lpstr>ePIC Detector Solenoid Magnet Specifications</vt:lpstr>
      <vt:lpstr>News from the December RRB</vt:lpstr>
      <vt:lpstr>Magnet Assembly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FEA Thermal</vt:lpstr>
      <vt:lpstr>Instrumentation</vt:lpstr>
      <vt:lpstr>Magnet Interface document</vt:lpstr>
      <vt:lpstr>Advance Procurement Plan</vt:lpstr>
      <vt:lpstr>Plans for 2024</vt:lpstr>
      <vt:lpstr>Summary and What Next</vt:lpstr>
      <vt:lpstr>Questions?</vt:lpstr>
      <vt:lpstr>ESH &amp;Q- Electrical &amp; Pressure Vessel</vt:lpstr>
      <vt:lpstr>FMEA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for EIC Project Support Division</dc:title>
  <dc:creator>Hatton, Diane</dc:creator>
  <cp:lastModifiedBy>Renuka Rajput-Ghoshal</cp:lastModifiedBy>
  <cp:revision>341</cp:revision>
  <dcterms:created xsi:type="dcterms:W3CDTF">2020-09-28T13:10:10Z</dcterms:created>
  <dcterms:modified xsi:type="dcterms:W3CDTF">2024-01-12T01:41:58Z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0x0101001696135556151749976174593EF1583E</vt:lpwstr>
  </property>
  <property fmtid="{D5CDD505-2E9C-101B-9397-08002B2CF9AE}" pid="3" name="MediaServiceImageTags">
    <vt:lpwstr/>
  </property>
  <property fmtid="{D5CDD505-2E9C-101B-9397-08002B2CF9AE}" pid="4" name="Order">
    <vt:r8>6600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</Properties>
</file>