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g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1111" r:id="rId2"/>
    <p:sldId id="3702" r:id="rId3"/>
    <p:sldId id="3845" r:id="rId4"/>
    <p:sldId id="2099" r:id="rId5"/>
    <p:sldId id="3846" r:id="rId6"/>
    <p:sldId id="3847" r:id="rId7"/>
    <p:sldId id="3855" r:id="rId8"/>
    <p:sldId id="3848" r:id="rId9"/>
    <p:sldId id="3703" r:id="rId10"/>
    <p:sldId id="3854" r:id="rId11"/>
    <p:sldId id="3859" r:id="rId12"/>
    <p:sldId id="3851" r:id="rId13"/>
    <p:sldId id="3867" r:id="rId14"/>
    <p:sldId id="3866" r:id="rId15"/>
    <p:sldId id="3868" r:id="rId16"/>
    <p:sldId id="3869" r:id="rId17"/>
    <p:sldId id="3870" r:id="rId18"/>
    <p:sldId id="3871" r:id="rId19"/>
    <p:sldId id="3872" r:id="rId20"/>
    <p:sldId id="3873" r:id="rId21"/>
    <p:sldId id="3876" r:id="rId22"/>
    <p:sldId id="3865" r:id="rId23"/>
    <p:sldId id="3874" r:id="rId24"/>
    <p:sldId id="3875" r:id="rId25"/>
    <p:sldId id="3864" r:id="rId26"/>
    <p:sldId id="268" r:id="rId27"/>
    <p:sldId id="3849" r:id="rId28"/>
    <p:sldId id="3844" r:id="rId29"/>
    <p:sldId id="3856" r:id="rId30"/>
    <p:sldId id="3858" r:id="rId31"/>
    <p:sldId id="385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00"/>
    <a:srgbClr val="0000FF"/>
    <a:srgbClr val="0432FF"/>
    <a:srgbClr val="0000DB"/>
    <a:srgbClr val="FF9300"/>
    <a:srgbClr val="FF40FF"/>
    <a:srgbClr val="1200B4"/>
    <a:srgbClr val="0096FF"/>
    <a:srgbClr val="00FA00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4"/>
    <p:restoredTop sz="96327"/>
  </p:normalViewPr>
  <p:slideViewPr>
    <p:cSldViewPr snapToGrid="0" snapToObjects="1">
      <p:cViewPr varScale="1">
        <p:scale>
          <a:sx n="111" d="100"/>
          <a:sy n="111" d="100"/>
        </p:scale>
        <p:origin x="808" y="200"/>
      </p:cViewPr>
      <p:guideLst>
        <p:guide orient="horz" pos="256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68C7C-DE0D-7744-9A0A-5A58AFDE7EDC}" type="datetimeFigureOut">
              <a:rPr lang="en-US" smtClean="0"/>
              <a:t>1/11/24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E1642-F6EB-3F47-A209-1B38F78E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BA3CD-AB20-5043-9DFD-E54294A03D31}" type="datetimeFigureOut">
              <a:rPr lang="en-US" smtClean="0"/>
              <a:t>1/11/24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45EDC-326A-DC46-A236-B4FC4FF83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0750" y="2235148"/>
            <a:ext cx="5657609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493" y="4642339"/>
            <a:ext cx="5414866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6952"/>
            <a:ext cx="9144000" cy="5886054"/>
          </a:xfrm>
          <a:effectLst/>
        </p:spPr>
        <p:txBody>
          <a:bodyPr/>
          <a:lstStyle>
            <a:lvl1pPr marL="228600" indent="-228600">
              <a:buClr>
                <a:srgbClr val="0432FF"/>
              </a:buClr>
              <a:buFont typeface="Wingdings" charset="2"/>
              <a:buChar char="q"/>
              <a:defRPr sz="1800">
                <a:latin typeface="+mj-lt"/>
                <a:ea typeface="Arial" charset="0"/>
                <a:cs typeface="Comic Sans MS"/>
              </a:defRPr>
            </a:lvl1pPr>
            <a:lvl2pPr marL="685800" indent="-228600">
              <a:buClr>
                <a:srgbClr val="0432FF"/>
              </a:buClr>
              <a:buFont typeface="Wingdings" charset="2"/>
              <a:buChar char="Ø"/>
              <a:defRPr sz="1600">
                <a:latin typeface="+mj-lt"/>
                <a:ea typeface="Arial" charset="0"/>
                <a:cs typeface="Comic Sans MS"/>
              </a:defRPr>
            </a:lvl2pPr>
            <a:lvl3pPr marL="1143000" indent="-228600">
              <a:buClr>
                <a:srgbClr val="0432FF"/>
              </a:buClr>
              <a:buFont typeface="Arial"/>
              <a:buChar char="•"/>
              <a:defRPr sz="1400">
                <a:latin typeface="+mj-lt"/>
                <a:ea typeface="Arial" charset="0"/>
                <a:cs typeface="Comic Sans MS"/>
              </a:defRPr>
            </a:lvl3pPr>
            <a:lvl4pPr marL="1600200" indent="-228600">
              <a:buClr>
                <a:srgbClr val="0432FF"/>
              </a:buClr>
              <a:buFont typeface="Wingdings" charset="2"/>
              <a:buChar char="ü"/>
              <a:defRPr sz="1200">
                <a:latin typeface="+mj-lt"/>
                <a:ea typeface="Arial" charset="0"/>
                <a:cs typeface="Comic Sans MS"/>
              </a:defRPr>
            </a:lvl4pPr>
            <a:lvl5pPr marL="2057400" indent="-228600">
              <a:buClr>
                <a:srgbClr val="0432FF"/>
              </a:buClr>
              <a:buFont typeface="Wingdings" charset="2"/>
              <a:buChar char="§"/>
              <a:defRPr sz="1000">
                <a:latin typeface="+mj-lt"/>
                <a:ea typeface="Arial" charset="0"/>
                <a:cs typeface="Comic Sans M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6573623"/>
            <a:ext cx="2057400" cy="365125"/>
          </a:xfrm>
        </p:spPr>
        <p:txBody>
          <a:bodyPr/>
          <a:lstStyle>
            <a:lvl1pPr algn="r"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73623"/>
            <a:ext cx="3086100" cy="365125"/>
          </a:xfrm>
        </p:spPr>
        <p:txBody>
          <a:bodyPr/>
          <a:lstStyle>
            <a:lvl1pPr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K. Kauder Background + Tracking WF Report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73623"/>
            <a:ext cx="2057400" cy="365125"/>
          </a:xfrm>
        </p:spPr>
        <p:txBody>
          <a:bodyPr/>
          <a:lstStyle>
            <a:lvl1pPr algn="l">
              <a:defRPr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  <a:effectLst/>
        </p:spPr>
        <p:txBody>
          <a:bodyPr>
            <a:normAutofit/>
          </a:bodyPr>
          <a:lstStyle>
            <a:lvl1pPr algn="l">
              <a:defRPr sz="3200" b="0" i="1">
                <a:solidFill>
                  <a:srgbClr val="1200B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71923" y="6580223"/>
            <a:ext cx="2057400" cy="365125"/>
          </a:xfr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73623"/>
            <a:ext cx="3086100" cy="365125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K. Kauder Background + Tracking WF Report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8683"/>
            <a:ext cx="2057400" cy="365125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l">
              <a:defRPr sz="3200" b="0" i="1">
                <a:solidFill>
                  <a:srgbClr val="1200B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7086600" y="6584295"/>
            <a:ext cx="2057400" cy="365125"/>
          </a:xfr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1/13/2023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73623"/>
            <a:ext cx="3086100" cy="365125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K. Kauder Background + Tracking WF Report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4295"/>
            <a:ext cx="2057400" cy="365125"/>
          </a:xfr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K. Kauder Background + Tracking WF Report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brookhavenlab.sharepoint.com/:x:/s/EICPublicSharingDocs/EaKgRMnPD4BFoKK-x05lUrQB4PiJyr8tVjc7LitCkW9khA?e=ztlOrX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category/461/" TargetMode="External"/><Relationship Id="rId2" Type="http://schemas.openxmlformats.org/officeDocument/2006/relationships/hyperlink" Target="https://wiki.bnl.gov/EPIC/index.php?title=Background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18368/contributions/73607/attachments/46169/78083/tracking_022323.pdf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bnl.gov/event/20473/sessions/6748/#20240111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ic/EICrecon/pull/1213" TargetMode="External"/><Relationship Id="rId2" Type="http://schemas.openxmlformats.org/officeDocument/2006/relationships/hyperlink" Target="https://github.com/eic/EICrecon/pull/1185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ithub.com/eic/EICrecon/pull/1214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3ABDE55-EEAC-324A-93F3-7DB08F00F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20" y="1079198"/>
            <a:ext cx="9118359" cy="2041443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Report on the Joint</a:t>
            </a:r>
            <a:b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Background TF &amp; Tracking Meeting</a:t>
            </a:r>
            <a:b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0524F23-F0C2-EB46-A2B7-B22FC1120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0900" y="3429000"/>
            <a:ext cx="5740279" cy="13982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Elke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Aschenauer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(BNL), </a:t>
            </a:r>
            <a:r>
              <a:rPr lang="en-US" sz="20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Kolja</a:t>
            </a:r>
            <a:r>
              <a:rPr lang="en-US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Kauder</a:t>
            </a:r>
            <a:r>
              <a:rPr lang="en-US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(BNL),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Shujie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 (LBNL), Barak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Schmookler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(UCR)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Minjung Kim,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Benjamen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Sterwerf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(UC Berkeley)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Collaboration Meeting, Argonne</a:t>
            </a:r>
          </a:p>
          <a:p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January 13</a:t>
            </a:r>
            <a:r>
              <a:rPr lang="en-US" sz="12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2024</a:t>
            </a: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9CF095-FBCC-454C-B2D8-B8BEE2C24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84"/>
          <a:stretch/>
        </p:blipFill>
        <p:spPr>
          <a:xfrm>
            <a:off x="5524299" y="6010384"/>
            <a:ext cx="3556482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75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6809551-C518-BA40-AD16-720ADF2EC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 Background hits will impact the track finding and reconstruction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Embedding of beam background events in DIS signal event in MC simulations</a:t>
            </a:r>
          </a:p>
          <a:p>
            <a:pPr lvl="1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Impact depends on speed of subdetector readout speed, MAPS 2 </a:t>
            </a:r>
            <a:r>
              <a:rPr lang="en-US" sz="1800" b="1" dirty="0" err="1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 AC-LGAD 30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Background will impact of energy reconstruction in calorimeters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Need to know the total rate per readout channel (== Background + DIS) for DAQ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impact needed data rate capabilities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Total Radiation (== Background + DIS) impact subdetector lifetimes</a:t>
            </a:r>
          </a:p>
          <a:p>
            <a:pPr marL="0" indent="0">
              <a:buNone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need the thresholds per subdetector on hit level and summed energy, see </a:t>
            </a:r>
            <a:r>
              <a:rPr lang="en-US" sz="2000" dirty="0">
                <a:hlinkClick r:id="rId2"/>
              </a:rPr>
              <a:t>EPIC Detector DigitizationModel.09.2023.xlsx</a:t>
            </a:r>
            <a:r>
              <a:rPr lang="en-US" sz="2000" dirty="0"/>
              <a:t>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to get the correct rates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000" dirty="0"/>
              <a:t>All implemented in December campaign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2000" dirty="0">
                <a:sym typeface="Wingdings" pitchFamily="2" charset="2"/>
              </a:rPr>
              <a:t> Impact on backgrounds currently analyzed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4A092D-E29D-F942-8036-3EDC5719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3B4E94-90E7-3442-9538-4838FC333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022067-2C39-2D4E-A050-F094C452F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Impact of Beam Background on Detector Performance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94E93-91BB-B228-F2A8-7316947B9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ED79C-2B96-5A81-5553-9B105091EDD1}"/>
              </a:ext>
            </a:extLst>
          </p:cNvPr>
          <p:cNvSpPr txBox="1"/>
          <p:nvPr/>
        </p:nvSpPr>
        <p:spPr>
          <a:xfrm>
            <a:off x="7220513" y="6225050"/>
            <a:ext cx="17602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Elke </a:t>
            </a:r>
            <a:r>
              <a:rPr lang="en-US" sz="1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Aschenauer</a:t>
            </a:r>
            <a:endParaRPr lang="en-US" sz="16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848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9500-6FF5-7345-B6EF-AAE3DB76E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CC03C9-0174-7F40-AFA4-93C0551C2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2B0D3D-4D21-AC4A-A668-0410F0B3F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2283"/>
            <a:ext cx="10477949" cy="584669"/>
          </a:xfrm>
        </p:spPr>
        <p:txBody>
          <a:bodyPr>
            <a:normAutofit/>
          </a:bodyPr>
          <a:lstStyle/>
          <a:p>
            <a:r>
              <a:rPr lang="en-US" sz="2800" dirty="0"/>
              <a:t>Impact of Beam Background on Detector Performance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DBF495-352B-EC4F-9B46-D75E20CCB4FD}"/>
              </a:ext>
            </a:extLst>
          </p:cNvPr>
          <p:cNvSpPr txBox="1"/>
          <p:nvPr/>
        </p:nvSpPr>
        <p:spPr>
          <a:xfrm>
            <a:off x="96819" y="516368"/>
            <a:ext cx="68387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need to start thinking how to deal with background in our data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timing of hits will be key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need a good time of the collision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</a:t>
            </a:r>
            <a:r>
              <a:rPr lang="en-US" sz="16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vertex will give excellent 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</a:t>
            </a:r>
            <a:r>
              <a:rPr lang="en-US" sz="1600" b="1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0</a:t>
            </a:r>
            <a:endParaRPr lang="en-US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need to integrate in our software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nline Media 6" descr="movie.mp4">
            <a:hlinkClick r:id="" action="ppaction://media"/>
            <a:extLst>
              <a:ext uri="{FF2B5EF4-FFF2-40B4-BE49-F238E27FC236}">
                <a16:creationId xmlns:a16="http://schemas.microsoft.com/office/drawing/2014/main" id="{4B9DE8D7-8C28-4B49-B8E2-147C05A28F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0860" y="1644872"/>
            <a:ext cx="5348282" cy="521312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4BAC4-A755-0234-08D1-2A7D5FEE1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D93F72-64E8-23C0-50ED-DFA9A1A7369B}"/>
              </a:ext>
            </a:extLst>
          </p:cNvPr>
          <p:cNvSpPr txBox="1"/>
          <p:nvPr/>
        </p:nvSpPr>
        <p:spPr>
          <a:xfrm>
            <a:off x="7220513" y="6225050"/>
            <a:ext cx="17602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Elke </a:t>
            </a:r>
            <a:r>
              <a:rPr lang="en-US" sz="1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Aschenauer</a:t>
            </a:r>
            <a:endParaRPr lang="en-US" sz="16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70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37BE46-DA40-6643-BA80-C34D5ADEB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 All background sources are understood and simulated</a:t>
            </a:r>
          </a:p>
          <a:p>
            <a:pPr lvl="1"/>
            <a:r>
              <a:rPr lang="en-US" sz="1800" dirty="0"/>
              <a:t>well documented on the wiki: </a:t>
            </a:r>
            <a:r>
              <a:rPr lang="en-US" sz="1800" dirty="0">
                <a:hlinkClick r:id="rId2"/>
              </a:rPr>
              <a:t>https://wiki.bnl.gov/EPIC/index.php?title=Background</a:t>
            </a:r>
            <a:endParaRPr lang="en-US" sz="1800" dirty="0"/>
          </a:p>
          <a:p>
            <a:pPr lvl="1"/>
            <a:r>
              <a:rPr lang="en-US" sz="1800" dirty="0"/>
              <a:t>good vacuum is critical to keep beam gas related backgrounds under control</a:t>
            </a:r>
          </a:p>
          <a:p>
            <a:pPr marL="457200" lvl="1" indent="0">
              <a:buNone/>
            </a:pPr>
            <a:endParaRPr lang="en-US" sz="1200" dirty="0"/>
          </a:p>
          <a:p>
            <a:r>
              <a:rPr lang="en-US" sz="2000" dirty="0"/>
              <a:t> Impact of SR and beam gas events on detector performance understudy</a:t>
            </a:r>
          </a:p>
          <a:p>
            <a:pPr lvl="1"/>
            <a:r>
              <a:rPr lang="en-US" sz="1800" dirty="0"/>
              <a:t>embedding of beam backgrounds in DIS events under way</a:t>
            </a:r>
          </a:p>
          <a:p>
            <a:pPr marL="457200" lvl="1" indent="0">
              <a:buNone/>
            </a:pPr>
            <a:endParaRPr lang="en-US" sz="1200" dirty="0"/>
          </a:p>
          <a:p>
            <a:r>
              <a:rPr lang="en-US" sz="2000" dirty="0">
                <a:sym typeface="Wingdings" pitchFamily="2" charset="2"/>
              </a:rPr>
              <a:t> Next studies</a:t>
            </a:r>
          </a:p>
          <a:p>
            <a:pPr lvl="1"/>
            <a:r>
              <a:rPr lang="en-US" sz="1800" dirty="0">
                <a:sym typeface="Wingdings" pitchFamily="2" charset="2"/>
              </a:rPr>
              <a:t>determine rated per readout channel (tower, pixel, or stave)</a:t>
            </a:r>
          </a:p>
          <a:p>
            <a:pPr lvl="1"/>
            <a:r>
              <a:rPr lang="en-US" sz="1800" dirty="0">
                <a:sym typeface="Wingdings" pitchFamily="2" charset="2"/>
              </a:rPr>
              <a:t>update all background numbers with new based on new simulation input and new lattice setups</a:t>
            </a:r>
          </a:p>
          <a:p>
            <a:pPr marL="457200" lvl="1" indent="0">
              <a:buNone/>
            </a:pPr>
            <a:endParaRPr lang="en-US" sz="18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 Information:</a:t>
            </a:r>
          </a:p>
          <a:p>
            <a:pPr lvl="1"/>
            <a:r>
              <a:rPr lang="en-US" sz="1800" dirty="0">
                <a:sym typeface="Wingdings" pitchFamily="2" charset="2"/>
              </a:rPr>
              <a:t>wiki: </a:t>
            </a:r>
            <a:r>
              <a:rPr lang="en-US" sz="1800" dirty="0">
                <a:sym typeface="Wingdings" pitchFamily="2" charset="2"/>
                <a:hlinkClick r:id="rId2"/>
              </a:rPr>
              <a:t>https://wiki.bnl.gov/EPIC/index.php?title=Background</a:t>
            </a:r>
            <a:endParaRPr lang="en-US" sz="1800" dirty="0">
              <a:sym typeface="Wingdings" pitchFamily="2" charset="2"/>
            </a:endParaRPr>
          </a:p>
          <a:p>
            <a:pPr lvl="1"/>
            <a:r>
              <a:rPr lang="en-US" sz="1800" dirty="0">
                <a:sym typeface="Wingdings" pitchFamily="2" charset="2"/>
              </a:rPr>
              <a:t>email-list: </a:t>
            </a:r>
            <a:r>
              <a:rPr lang="en-US" dirty="0" err="1"/>
              <a:t>eic-projdet-background-l@lists.bnl.gov</a:t>
            </a:r>
            <a:r>
              <a:rPr lang="en-US" dirty="0"/>
              <a:t> </a:t>
            </a:r>
            <a:br>
              <a:rPr lang="en-US" sz="1800" dirty="0"/>
            </a:br>
            <a:r>
              <a:rPr lang="en-US" dirty="0"/>
              <a:t>Indigo: </a:t>
            </a:r>
            <a:r>
              <a:rPr lang="en-US" dirty="0">
                <a:hlinkClick r:id="rId3"/>
              </a:rPr>
              <a:t>https://indico.bnl.gov/category/461/</a:t>
            </a:r>
            <a:r>
              <a:rPr lang="en-US" dirty="0"/>
              <a:t> </a:t>
            </a:r>
            <a:br>
              <a:rPr lang="en-US" sz="1800" dirty="0"/>
            </a:br>
            <a:r>
              <a:rPr lang="en-US" dirty="0"/>
              <a:t>Meetings: bi-weekly Tuesday at 1:00 pm to 2:00 pm</a:t>
            </a:r>
            <a:endParaRPr lang="en-US" sz="1800" dirty="0">
              <a:sym typeface="Wingdings" pitchFamily="2" charset="2"/>
            </a:endParaRPr>
          </a:p>
          <a:p>
            <a:pPr lvl="1"/>
            <a:endParaRPr lang="en-US" sz="18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C51EC-3B62-D64B-A117-106AAC9F8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634D8F-F3B5-DE4C-9BD1-EBF0160F1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C2AD5D-BED0-884C-A630-C878E704A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Backgrounds Summary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F828A-AC61-01C7-04AD-3E5A23EBD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14CF0C-FCBF-C13B-D8A8-720670BC7392}"/>
              </a:ext>
            </a:extLst>
          </p:cNvPr>
          <p:cNvSpPr txBox="1"/>
          <p:nvPr/>
        </p:nvSpPr>
        <p:spPr>
          <a:xfrm>
            <a:off x="7220513" y="6225050"/>
            <a:ext cx="17602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Elke </a:t>
            </a:r>
            <a:r>
              <a:rPr lang="en-US" sz="1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Aschenauer</a:t>
            </a:r>
            <a:endParaRPr lang="en-US" sz="16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092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Tracking: A Wish List for Performance Improvements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01F76-FFFD-A01C-3A6C-46327C002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6934B-F8D5-CFDF-D56E-F2438DBD4742}"/>
              </a:ext>
            </a:extLst>
          </p:cNvPr>
          <p:cNvSpPr txBox="1"/>
          <p:nvPr/>
        </p:nvSpPr>
        <p:spPr>
          <a:xfrm>
            <a:off x="7604567" y="6225050"/>
            <a:ext cx="13761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Minjung Kim</a:t>
            </a:r>
          </a:p>
        </p:txBody>
      </p:sp>
      <p:pic>
        <p:nvPicPr>
          <p:cNvPr id="8" name="Picture 7" descr="A white text with black text&#10;&#10;Description automatically generated">
            <a:extLst>
              <a:ext uri="{FF2B5EF4-FFF2-40B4-BE49-F238E27FC236}">
                <a16:creationId xmlns:a16="http://schemas.microsoft.com/office/drawing/2014/main" id="{A02565F1-7DAB-EDC0-180A-93F81B97F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74448"/>
            <a:ext cx="8981967" cy="36994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A5ED4E-1757-C812-CC02-068575933AF9}"/>
              </a:ext>
            </a:extLst>
          </p:cNvPr>
          <p:cNvSpPr/>
          <p:nvPr/>
        </p:nvSpPr>
        <p:spPr>
          <a:xfrm>
            <a:off x="231494" y="849789"/>
            <a:ext cx="82643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bullet supported by studies in great detail, see Minjung’s slides!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388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 generated hits on single layer (</a:t>
            </a:r>
            <a:r>
              <a:rPr lang="en-US" dirty="0" err="1"/>
              <a:t>npsim</a:t>
            </a:r>
            <a:r>
              <a:rPr lang="en-US" dirty="0"/>
              <a:t>)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01F76-FFFD-A01C-3A6C-46327C002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6934B-F8D5-CFDF-D56E-F2438DBD4742}"/>
              </a:ext>
            </a:extLst>
          </p:cNvPr>
          <p:cNvSpPr txBox="1"/>
          <p:nvPr/>
        </p:nvSpPr>
        <p:spPr>
          <a:xfrm>
            <a:off x="7604567" y="6225050"/>
            <a:ext cx="13761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Minjung Kim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67B489-4856-8897-8F4E-39CA4FBEB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62"/>
          <a:stretch/>
        </p:blipFill>
        <p:spPr>
          <a:xfrm>
            <a:off x="-1" y="1082084"/>
            <a:ext cx="8949633" cy="39297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1984569-9266-242A-D38C-20BBDEE5A565}"/>
              </a:ext>
            </a:extLst>
          </p:cNvPr>
          <p:cNvSpPr/>
          <p:nvPr/>
        </p:nvSpPr>
        <p:spPr>
          <a:xfrm>
            <a:off x="104172" y="509897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Important to consider quality==0, see Barak’s investigation at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https://indico.bnl.gov/event/18368/contributions/73607/attachments/46169/78083/tracking_022323.pdf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08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Look at Tracking Efficiency, Ideal Conditions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01F76-FFFD-A01C-3A6C-46327C002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6934B-F8D5-CFDF-D56E-F2438DBD4742}"/>
              </a:ext>
            </a:extLst>
          </p:cNvPr>
          <p:cNvSpPr txBox="1"/>
          <p:nvPr/>
        </p:nvSpPr>
        <p:spPr>
          <a:xfrm>
            <a:off x="7604567" y="6225050"/>
            <a:ext cx="13761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Minjung Kim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441D18-84C0-7164-33D2-42988FFC29AE}"/>
              </a:ext>
            </a:extLst>
          </p:cNvPr>
          <p:cNvSpPr/>
          <p:nvPr/>
        </p:nvSpPr>
        <p:spPr>
          <a:xfrm>
            <a:off x="163266" y="4856506"/>
            <a:ext cx="4408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ealistic seeding, looking very good!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graph of a yellow flame&#10;&#10;Description automatically generated">
            <a:extLst>
              <a:ext uri="{FF2B5EF4-FFF2-40B4-BE49-F238E27FC236}">
                <a16:creationId xmlns:a16="http://schemas.microsoft.com/office/drawing/2014/main" id="{502F4C57-6CC2-8BE4-8B70-B1B303B82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61" y="1600769"/>
            <a:ext cx="4639278" cy="3046690"/>
          </a:xfrm>
          <a:prstGeom prst="rect">
            <a:avLst/>
          </a:prstGeom>
        </p:spPr>
      </p:pic>
      <p:pic>
        <p:nvPicPr>
          <p:cNvPr id="14" name="Picture 13" descr="A graph with blue dots and numbers&#10;&#10;Description automatically generated">
            <a:extLst>
              <a:ext uri="{FF2B5EF4-FFF2-40B4-BE49-F238E27FC236}">
                <a16:creationId xmlns:a16="http://schemas.microsoft.com/office/drawing/2014/main" id="{4BFF0FDA-68D5-F024-8E57-55B557F47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117" y="641800"/>
            <a:ext cx="3970116" cy="2759016"/>
          </a:xfrm>
          <a:prstGeom prst="rect">
            <a:avLst/>
          </a:prstGeom>
        </p:spPr>
      </p:pic>
      <p:pic>
        <p:nvPicPr>
          <p:cNvPr id="16" name="Picture 15" descr="A graph with red dots&#10;&#10;Description automatically generated">
            <a:extLst>
              <a:ext uri="{FF2B5EF4-FFF2-40B4-BE49-F238E27FC236}">
                <a16:creationId xmlns:a16="http://schemas.microsoft.com/office/drawing/2014/main" id="{71365847-581F-A3D4-1E03-C8CBAA4A5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056" y="3393363"/>
            <a:ext cx="3702677" cy="26018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61A555-BB1E-3D37-B2AE-A7500C800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67" y="854012"/>
            <a:ext cx="4003715" cy="3568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1B4DDF-5313-A5F6-1F26-A338DB4471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32" y="1264889"/>
            <a:ext cx="4236602" cy="42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26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 is More Challenging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01F76-FFFD-A01C-3A6C-46327C002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6934B-F8D5-CFDF-D56E-F2438DBD4742}"/>
              </a:ext>
            </a:extLst>
          </p:cNvPr>
          <p:cNvSpPr txBox="1"/>
          <p:nvPr/>
        </p:nvSpPr>
        <p:spPr>
          <a:xfrm>
            <a:off x="7604567" y="6225050"/>
            <a:ext cx="13761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Minjung Kim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441D18-84C0-7164-33D2-42988FFC29AE}"/>
              </a:ext>
            </a:extLst>
          </p:cNvPr>
          <p:cNvSpPr/>
          <p:nvPr/>
        </p:nvSpPr>
        <p:spPr>
          <a:xfrm>
            <a:off x="159649" y="4202997"/>
            <a:ext cx="4203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ealistic seeding seems to not work all that great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9E9B79F1-0E23-81A2-3FFE-93B159276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66" y="1015677"/>
            <a:ext cx="4203180" cy="3081761"/>
          </a:xfrm>
          <a:prstGeom prst="rect">
            <a:avLst/>
          </a:prstGeom>
        </p:spPr>
      </p:pic>
      <p:pic>
        <p:nvPicPr>
          <p:cNvPr id="12" name="Picture 11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DD131E4-5033-5005-7F3E-AF4DD1773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800" y="756715"/>
            <a:ext cx="4620523" cy="277231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21F28C2-2BAF-AAEE-D5F4-8B0F42E5447F}"/>
              </a:ext>
            </a:extLst>
          </p:cNvPr>
          <p:cNvSpPr/>
          <p:nvPr/>
        </p:nvSpPr>
        <p:spPr>
          <a:xfrm>
            <a:off x="4508800" y="3604162"/>
            <a:ext cx="42031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But beware what you compare!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Larger entries in true seeding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w.r.t.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MC particles in true seeding, with seeds in B0 acceptance 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True seeding takes PYTHIA generated charged particle with min.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doesn’t guarantee whether they are really trackable in the detector! </a:t>
            </a:r>
          </a:p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study is on-going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pples Versus Oranges: Which One Is Healthier?">
            <a:extLst>
              <a:ext uri="{FF2B5EF4-FFF2-40B4-BE49-F238E27FC236}">
                <a16:creationId xmlns:a16="http://schemas.microsoft.com/office/drawing/2014/main" id="{27420C63-F3CC-1E0F-2132-7F182D729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353" y="1770815"/>
            <a:ext cx="2214447" cy="124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45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Look at DIS + Proton Gas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01F76-FFFD-A01C-3A6C-46327C002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6934B-F8D5-CFDF-D56E-F2438DBD4742}"/>
              </a:ext>
            </a:extLst>
          </p:cNvPr>
          <p:cNvSpPr txBox="1"/>
          <p:nvPr/>
        </p:nvSpPr>
        <p:spPr>
          <a:xfrm>
            <a:off x="6923333" y="6225050"/>
            <a:ext cx="2057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Benjamen</a:t>
            </a:r>
            <a:r>
              <a:rPr lang="en-US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Sterwerf</a:t>
            </a:r>
            <a:endParaRPr lang="en-US" sz="16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aph showing the full pion electron&#10;&#10;Description automatically generated with medium confidence">
            <a:extLst>
              <a:ext uri="{FF2B5EF4-FFF2-40B4-BE49-F238E27FC236}">
                <a16:creationId xmlns:a16="http://schemas.microsoft.com/office/drawing/2014/main" id="{E154687A-BDE8-C356-8886-FD6852E70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" y="2787651"/>
            <a:ext cx="3048000" cy="2286000"/>
          </a:xfrm>
          <a:prstGeom prst="rect">
            <a:avLst/>
          </a:prstGeom>
        </p:spPr>
      </p:pic>
      <p:pic>
        <p:nvPicPr>
          <p:cNvPr id="10" name="Picture 9" descr="A graph showing the full proton electron&#10;&#10;Description automatically generated with medium confidence">
            <a:extLst>
              <a:ext uri="{FF2B5EF4-FFF2-40B4-BE49-F238E27FC236}">
                <a16:creationId xmlns:a16="http://schemas.microsoft.com/office/drawing/2014/main" id="{CFEFD753-C2C9-8F4B-8B05-CA0CE5521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968" y="2830302"/>
            <a:ext cx="3048000" cy="2286000"/>
          </a:xfrm>
          <a:prstGeom prst="rect">
            <a:avLst/>
          </a:prstGeom>
        </p:spPr>
      </p:pic>
      <p:pic>
        <p:nvPicPr>
          <p:cNvPr id="11" name="Picture 10" descr="A graph showing the full proton electron&#10;&#10;Description automatically generated with medium confidence">
            <a:extLst>
              <a:ext uri="{FF2B5EF4-FFF2-40B4-BE49-F238E27FC236}">
                <a16:creationId xmlns:a16="http://schemas.microsoft.com/office/drawing/2014/main" id="{BD964F24-CF43-33CD-8EA0-4148DF371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33" y="2787651"/>
            <a:ext cx="3048000" cy="2286000"/>
          </a:xfrm>
          <a:prstGeom prst="rect">
            <a:avLst/>
          </a:prstGeom>
        </p:spPr>
      </p:pic>
      <p:pic>
        <p:nvPicPr>
          <p:cNvPr id="13" name="Picture 12" descr="A graph showing the full pion electron&#10;&#10;Description automatically generated with medium confidence">
            <a:extLst>
              <a:ext uri="{FF2B5EF4-FFF2-40B4-BE49-F238E27FC236}">
                <a16:creationId xmlns:a16="http://schemas.microsoft.com/office/drawing/2014/main" id="{88747886-B39E-4531-2B13-9B77A0670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" y="544302"/>
            <a:ext cx="3048000" cy="2286000"/>
          </a:xfrm>
          <a:prstGeom prst="rect">
            <a:avLst/>
          </a:prstGeom>
        </p:spPr>
      </p:pic>
      <p:pic>
        <p:nvPicPr>
          <p:cNvPr id="14" name="Picture 13" descr="A graph showing the full proton electron&#10;&#10;Description automatically generated with medium confidence">
            <a:extLst>
              <a:ext uri="{FF2B5EF4-FFF2-40B4-BE49-F238E27FC236}">
                <a16:creationId xmlns:a16="http://schemas.microsoft.com/office/drawing/2014/main" id="{BB96F10A-4793-8490-152C-8F62C363C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968" y="544302"/>
            <a:ext cx="3048000" cy="2286000"/>
          </a:xfrm>
          <a:prstGeom prst="rect">
            <a:avLst/>
          </a:prstGeom>
        </p:spPr>
      </p:pic>
      <p:pic>
        <p:nvPicPr>
          <p:cNvPr id="16" name="Picture 15" descr="A graph showing the full pion proton electron&#10;&#10;Description automatically generated">
            <a:extLst>
              <a:ext uri="{FF2B5EF4-FFF2-40B4-BE49-F238E27FC236}">
                <a16:creationId xmlns:a16="http://schemas.microsoft.com/office/drawing/2014/main" id="{9985ED4F-BCE3-7A0E-BEC7-BA3C7F284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33" y="544302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94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Not Reconstructed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01F76-FFFD-A01C-3A6C-46327C002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6934B-F8D5-CFDF-D56E-F2438DBD4742}"/>
              </a:ext>
            </a:extLst>
          </p:cNvPr>
          <p:cNvSpPr txBox="1"/>
          <p:nvPr/>
        </p:nvSpPr>
        <p:spPr>
          <a:xfrm>
            <a:off x="6923333" y="6225050"/>
            <a:ext cx="2057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Benjamen</a:t>
            </a:r>
            <a:r>
              <a:rPr lang="en-US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Sterwerf</a:t>
            </a:r>
            <a:endParaRPr lang="en-US" sz="16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77673F-94F3-5896-96C3-14AD81293C22}"/>
              </a:ext>
            </a:extLst>
          </p:cNvPr>
          <p:cNvSpPr txBox="1"/>
          <p:nvPr/>
        </p:nvSpPr>
        <p:spPr>
          <a:xfrm>
            <a:off x="231698" y="1145676"/>
            <a:ext cx="38947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see that the majority of not reconstructed MC particles are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pions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except in low eta regime where there is a strong electron peak</a:t>
            </a:r>
            <a:endParaRPr lang="en-US" dirty="0">
              <a:solidFill>
                <a:schemeClr val="accent1">
                  <a:lumMod val="7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Blue=Reconstructed Particles that do not get matched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Yellow=Reconstructed Particles that get matched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Green=MC Particles that get Reconstructed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Red=MC Particles that do not get Reconstructed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graph showing a number of events&#10;&#10;Description automatically generated">
            <a:extLst>
              <a:ext uri="{FF2B5EF4-FFF2-40B4-BE49-F238E27FC236}">
                <a16:creationId xmlns:a16="http://schemas.microsoft.com/office/drawing/2014/main" id="{E4F54F6F-F7DE-8D57-832B-20C8B55AF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178" y="2077954"/>
            <a:ext cx="3036398" cy="2277299"/>
          </a:xfrm>
          <a:prstGeom prst="rect">
            <a:avLst/>
          </a:prstGeom>
        </p:spPr>
      </p:pic>
      <p:pic>
        <p:nvPicPr>
          <p:cNvPr id="12" name="Picture 11" descr="A graph showing a number of events&#10;&#10;Description automatically generated">
            <a:extLst>
              <a:ext uri="{FF2B5EF4-FFF2-40B4-BE49-F238E27FC236}">
                <a16:creationId xmlns:a16="http://schemas.microsoft.com/office/drawing/2014/main" id="{FBA58636-DE0C-5727-79C4-B9A19A933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614" y="44282"/>
            <a:ext cx="3036398" cy="2277298"/>
          </a:xfrm>
          <a:prstGeom prst="rect">
            <a:avLst/>
          </a:prstGeom>
        </p:spPr>
      </p:pic>
      <p:pic>
        <p:nvPicPr>
          <p:cNvPr id="15" name="Picture 14" descr="A graph showing a graph of data&#10;&#10;Description automatically generated with medium confidence">
            <a:extLst>
              <a:ext uri="{FF2B5EF4-FFF2-40B4-BE49-F238E27FC236}">
                <a16:creationId xmlns:a16="http://schemas.microsoft.com/office/drawing/2014/main" id="{66345EAD-32CF-44AA-FF00-28DCCA9F4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178" y="4135544"/>
            <a:ext cx="2786008" cy="208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66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Truth vs Realistic Seeding; Vertex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01F76-FFFD-A01C-3A6C-46327C002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6934B-F8D5-CFDF-D56E-F2438DBD4742}"/>
              </a:ext>
            </a:extLst>
          </p:cNvPr>
          <p:cNvSpPr txBox="1"/>
          <p:nvPr/>
        </p:nvSpPr>
        <p:spPr>
          <a:xfrm>
            <a:off x="6923333" y="6225050"/>
            <a:ext cx="2057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Benjamen</a:t>
            </a:r>
            <a:r>
              <a:rPr lang="en-US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Sterwerf</a:t>
            </a:r>
            <a:endParaRPr lang="en-US" sz="16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aph showing the results of a long time period&#10;&#10;Description automatically generated with medium confidence">
            <a:extLst>
              <a:ext uri="{FF2B5EF4-FFF2-40B4-BE49-F238E27FC236}">
                <a16:creationId xmlns:a16="http://schemas.microsoft.com/office/drawing/2014/main" id="{D752AEED-C47F-6CF7-FC67-10692DB04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04" y="634840"/>
            <a:ext cx="3140534" cy="2355401"/>
          </a:xfrm>
          <a:prstGeom prst="rect">
            <a:avLst/>
          </a:prstGeom>
        </p:spPr>
      </p:pic>
      <p:pic>
        <p:nvPicPr>
          <p:cNvPr id="10" name="Picture 9" descr="A graph showing the truth eta sig events&#10;&#10;Description automatically generated">
            <a:extLst>
              <a:ext uri="{FF2B5EF4-FFF2-40B4-BE49-F238E27FC236}">
                <a16:creationId xmlns:a16="http://schemas.microsoft.com/office/drawing/2014/main" id="{B54891DB-17D5-094E-A0EC-08D2F28E5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1" y="634840"/>
            <a:ext cx="3140533" cy="2355400"/>
          </a:xfrm>
          <a:prstGeom prst="rect">
            <a:avLst/>
          </a:prstGeom>
        </p:spPr>
      </p:pic>
      <p:pic>
        <p:nvPicPr>
          <p:cNvPr id="11" name="Picture 10" descr="A graph of a line and a line&#10;&#10;Description automatically generated with medium confidence">
            <a:extLst>
              <a:ext uri="{FF2B5EF4-FFF2-40B4-BE49-F238E27FC236}">
                <a16:creationId xmlns:a16="http://schemas.microsoft.com/office/drawing/2014/main" id="{80195367-164D-98FB-07C7-ABACE3CE9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858" r="1519" b="1785"/>
          <a:stretch/>
        </p:blipFill>
        <p:spPr>
          <a:xfrm>
            <a:off x="1231707" y="3219379"/>
            <a:ext cx="2808433" cy="23554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100D067-36CF-F71B-945A-E19579398106}"/>
              </a:ext>
            </a:extLst>
          </p:cNvPr>
          <p:cNvSpPr/>
          <p:nvPr/>
        </p:nvSpPr>
        <p:spPr>
          <a:xfrm>
            <a:off x="6115050" y="1409146"/>
            <a:ext cx="3130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Important not to fool ourselves with truth seeding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859317-DFF9-9C5A-0806-138744E5B5BD}"/>
              </a:ext>
            </a:extLst>
          </p:cNvPr>
          <p:cNvSpPr/>
          <p:nvPr/>
        </p:nvSpPr>
        <p:spPr>
          <a:xfrm>
            <a:off x="4821743" y="3994684"/>
            <a:ext cx="33615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True minus reconstructed vertex-z: curious, broad shape.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be investigated</a:t>
            </a:r>
          </a:p>
        </p:txBody>
      </p:sp>
    </p:spTree>
    <p:extLst>
      <p:ext uri="{BB962C8B-B14F-4D97-AF65-F5344CB8AC3E}">
        <p14:creationId xmlns:p14="http://schemas.microsoft.com/office/powerpoint/2010/main" val="2813665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Overarching Background Goals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8BF4BF-AD2E-D145-B2AB-3DDC8ADAADC8}"/>
              </a:ext>
            </a:extLst>
          </p:cNvPr>
          <p:cNvSpPr/>
          <p:nvPr/>
        </p:nvSpPr>
        <p:spPr>
          <a:xfrm>
            <a:off x="0" y="530763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Embed physics event(s) into backgrounds from multiple sources ✅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Action Item: Convert merger to C++ for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hepmc.root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support, speedup, and better memory control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Action Item: Far Backward region requires more fine-grained correlation of background event times with beam crossings, WIP with Simon Gardner</a:t>
            </a:r>
          </a:p>
          <a:p>
            <a:pPr>
              <a:buClr>
                <a:srgbClr val="0000FF"/>
              </a:buClr>
            </a:pPr>
            <a:endParaRPr lang="en-US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b="1" dirty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advantage of faster detectors to separate background from signal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v"/>
            </a:pPr>
            <a:r>
              <a:rPr lang="en-US" b="1" dirty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focus on tracking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v"/>
            </a:pPr>
            <a:endParaRPr lang="en-US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Prerequisite: Support of timing and time resolution in digitization of simulated hits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Note that time in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hepmc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implemented (modulo FB) and propagation through Geant4/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npsim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automatic</a:t>
            </a:r>
          </a:p>
          <a:p>
            <a:pPr>
              <a:buClr>
                <a:srgbClr val="0000FF"/>
              </a:buClr>
            </a:pPr>
            <a:endParaRPr lang="en-US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Agenda: </a:t>
            </a: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https://indico.bnl.gov/event/20473/sessions/6748/#20240111</a:t>
            </a:r>
            <a:endParaRPr lang="en-US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BE0CD-6098-8C93-5C58-A2EAEB763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68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Observations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01F76-FFFD-A01C-3A6C-46327C002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6934B-F8D5-CFDF-D56E-F2438DBD4742}"/>
              </a:ext>
            </a:extLst>
          </p:cNvPr>
          <p:cNvSpPr txBox="1"/>
          <p:nvPr/>
        </p:nvSpPr>
        <p:spPr>
          <a:xfrm>
            <a:off x="6923333" y="6225050"/>
            <a:ext cx="2057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Benjamen</a:t>
            </a:r>
            <a:r>
              <a:rPr lang="en-US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Sterwerf</a:t>
            </a:r>
            <a:endParaRPr lang="en-US" sz="16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3BD6BA-6FD2-A957-9DB8-D41DAC811E00}"/>
              </a:ext>
            </a:extLst>
          </p:cNvPr>
          <p:cNvSpPr/>
          <p:nvPr/>
        </p:nvSpPr>
        <p:spPr>
          <a:xfrm>
            <a:off x="0" y="530763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 look at reconstruction with a single background source looks promising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Note that this is in a sense the worst case – no timing information was used to separate BG from signal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Multiple observables and separation of PID allows fine-grained studies</a:t>
            </a:r>
            <a:endParaRPr lang="en-US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Caveats: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Only a single background source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Reminder: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F91F196A-B806-0A7D-B449-4E6C2A926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839087"/>
            <a:ext cx="8763000" cy="1943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0459A3-FCF7-D34E-68A4-ED8A76F4C474}"/>
              </a:ext>
            </a:extLst>
          </p:cNvPr>
          <p:cNvSpPr/>
          <p:nvPr/>
        </p:nvSpPr>
        <p:spPr>
          <a:xfrm>
            <a:off x="4386806" y="2839087"/>
            <a:ext cx="1284790" cy="1179828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D8FF5C-B78B-C504-EBBB-FEF235B5B0F6}"/>
              </a:ext>
            </a:extLst>
          </p:cNvPr>
          <p:cNvSpPr/>
          <p:nvPr/>
        </p:nvSpPr>
        <p:spPr>
          <a:xfrm>
            <a:off x="1028700" y="4949620"/>
            <a:ext cx="7852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Soon: Studies of all other sources, look at only affected events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07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Recent updates to real-seeded tracking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01F76-FFFD-A01C-3A6C-46327C002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6934B-F8D5-CFDF-D56E-F2438DBD4742}"/>
              </a:ext>
            </a:extLst>
          </p:cNvPr>
          <p:cNvSpPr txBox="1"/>
          <p:nvPr/>
        </p:nvSpPr>
        <p:spPr>
          <a:xfrm>
            <a:off x="7071923" y="6225050"/>
            <a:ext cx="190881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Barak </a:t>
            </a:r>
            <a:r>
              <a:rPr lang="en-US" sz="1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Schmookler</a:t>
            </a:r>
            <a:endParaRPr lang="en-US" sz="16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3BD6BA-6FD2-A957-9DB8-D41DAC811E00}"/>
              </a:ext>
            </a:extLst>
          </p:cNvPr>
          <p:cNvSpPr/>
          <p:nvPr/>
        </p:nvSpPr>
        <p:spPr>
          <a:xfrm>
            <a:off x="0" y="530763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plan to repeat single-particle track reconstruction studies with embedded background from September ’23 incorporating recent changes to the real seeded tracking. 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These changes include: </a:t>
            </a:r>
          </a:p>
          <a:p>
            <a:pPr lvl="1">
              <a:buFont typeface="+mj-lt"/>
              <a:buAutoNum type="arabicPeriod"/>
            </a:pPr>
            <a:r>
              <a:rPr lang="en-US" b="1" dirty="0">
                <a:solidFill>
                  <a:srgbClr val="00AF4F"/>
                </a:solidFill>
                <a:effectLst/>
                <a:latin typeface="+mj-lt"/>
              </a:rPr>
              <a:t>Update of ACTS version </a:t>
            </a:r>
          </a:p>
          <a:p>
            <a:pPr lvl="1">
              <a:buFont typeface="+mj-lt"/>
              <a:buAutoNum type="arabicPeriod"/>
            </a:pPr>
            <a:r>
              <a:rPr lang="en-US" b="1" dirty="0">
                <a:solidFill>
                  <a:srgbClr val="00AF4F"/>
                </a:solidFill>
                <a:effectLst/>
                <a:latin typeface="+mj-lt"/>
              </a:rPr>
              <a:t>Fix to </a:t>
            </a:r>
            <a:r>
              <a:rPr lang="en-US" b="1" dirty="0" err="1">
                <a:solidFill>
                  <a:srgbClr val="00AF4F"/>
                </a:solidFill>
                <a:effectLst/>
                <a:latin typeface="+mj-lt"/>
              </a:rPr>
              <a:t>globalToLocal</a:t>
            </a:r>
            <a:r>
              <a:rPr lang="en-US" b="1" dirty="0">
                <a:solidFill>
                  <a:srgbClr val="00AF4F"/>
                </a:solidFill>
                <a:effectLst/>
                <a:latin typeface="+mj-lt"/>
              </a:rPr>
              <a:t> seed conversion. </a:t>
            </a:r>
            <a:r>
              <a:rPr lang="en-US" b="1" dirty="0" err="1">
                <a:solidFill>
                  <a:srgbClr val="00AF4F"/>
                </a:solidFill>
                <a:effectLst/>
                <a:latin typeface="+mj-lt"/>
              </a:rPr>
              <a:t>EICRecon</a:t>
            </a:r>
            <a:r>
              <a:rPr lang="en-US" b="1" dirty="0">
                <a:solidFill>
                  <a:srgbClr val="00AF4F"/>
                </a:solidFill>
                <a:effectLst/>
                <a:latin typeface="+mj-lt"/>
              </a:rPr>
              <a:t> PR </a:t>
            </a:r>
            <a:r>
              <a:rPr lang="en-US" b="1" dirty="0">
                <a:solidFill>
                  <a:srgbClr val="0260BF"/>
                </a:solidFill>
                <a:effectLst/>
                <a:latin typeface="+mj-lt"/>
                <a:hlinkClick r:id="rId2"/>
              </a:rPr>
              <a:t>#1185 </a:t>
            </a:r>
            <a:endParaRPr lang="en-US" b="1" dirty="0">
              <a:solidFill>
                <a:srgbClr val="00AF4F"/>
              </a:solidFill>
              <a:effectLst/>
              <a:latin typeface="+mj-lt"/>
            </a:endParaRPr>
          </a:p>
          <a:p>
            <a:pPr lvl="1">
              <a:buFont typeface="+mj-lt"/>
              <a:buAutoNum type="arabicPeriod"/>
            </a:pPr>
            <a:r>
              <a:rPr lang="en-US" b="1" dirty="0">
                <a:solidFill>
                  <a:srgbClr val="00AF4F"/>
                </a:solidFill>
                <a:effectLst/>
                <a:latin typeface="+mj-lt"/>
              </a:rPr>
              <a:t>Fix to seed charge calculation. </a:t>
            </a:r>
            <a:r>
              <a:rPr lang="en-US" b="1" dirty="0" err="1">
                <a:solidFill>
                  <a:srgbClr val="00AF4F"/>
                </a:solidFill>
                <a:effectLst/>
                <a:latin typeface="+mj-lt"/>
              </a:rPr>
              <a:t>EICRecon</a:t>
            </a:r>
            <a:r>
              <a:rPr lang="en-US" b="1" dirty="0">
                <a:solidFill>
                  <a:srgbClr val="00AF4F"/>
                </a:solidFill>
                <a:effectLst/>
                <a:latin typeface="+mj-lt"/>
              </a:rPr>
              <a:t> PRs </a:t>
            </a:r>
            <a:r>
              <a:rPr lang="en-US" b="1" dirty="0">
                <a:solidFill>
                  <a:srgbClr val="0260BF"/>
                </a:solidFill>
                <a:effectLst/>
                <a:latin typeface="+mj-lt"/>
                <a:hlinkClick r:id="rId3"/>
              </a:rPr>
              <a:t>#1213</a:t>
            </a:r>
            <a:r>
              <a:rPr lang="en-US" b="1" dirty="0">
                <a:solidFill>
                  <a:srgbClr val="00AF4F"/>
                </a:solidFill>
                <a:effectLst/>
                <a:latin typeface="+mj-lt"/>
              </a:rPr>
              <a:t>, </a:t>
            </a:r>
            <a:r>
              <a:rPr lang="en-US" b="1" dirty="0">
                <a:solidFill>
                  <a:srgbClr val="0260BF"/>
                </a:solidFill>
                <a:effectLst/>
                <a:latin typeface="+mj-lt"/>
                <a:hlinkClick r:id="rId4"/>
              </a:rPr>
              <a:t>#1214 </a:t>
            </a:r>
            <a:endParaRPr lang="en-US" b="1" dirty="0">
              <a:solidFill>
                <a:srgbClr val="00AF4F"/>
              </a:solidFill>
              <a:effectLst/>
              <a:latin typeface="+mj-lt"/>
            </a:endParaRPr>
          </a:p>
          <a:p>
            <a:pPr lvl="1">
              <a:buFont typeface="+mj-lt"/>
              <a:buAutoNum type="arabicPeriod"/>
            </a:pPr>
            <a:r>
              <a:rPr lang="en-US" b="1" dirty="0">
                <a:solidFill>
                  <a:srgbClr val="FFBF00"/>
                </a:solidFill>
                <a:effectLst/>
                <a:latin typeface="+mj-lt"/>
              </a:rPr>
              <a:t>Updates to seed covariance matrix. In progress. </a:t>
            </a:r>
          </a:p>
          <a:p>
            <a:pPr lvl="1">
              <a:buFont typeface="+mj-lt"/>
              <a:buAutoNum type="arabicPeriod"/>
            </a:pPr>
            <a:r>
              <a:rPr lang="en-US" b="1" dirty="0">
                <a:solidFill>
                  <a:srgbClr val="FFBF00"/>
                </a:solidFill>
                <a:effectLst/>
                <a:latin typeface="+mj-lt"/>
              </a:rPr>
              <a:t>Removal of seed duplicates. In progress; see Minjung’s talk.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50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Workfest</a:t>
            </a:r>
            <a:r>
              <a:rPr lang="en-US" dirty="0"/>
              <a:t> </a:t>
            </a:r>
            <a:r>
              <a:rPr lang="en-US"/>
              <a:t>Starting Point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8BF4BF-AD2E-D145-B2AB-3DDC8ADAADC8}"/>
              </a:ext>
            </a:extLst>
          </p:cNvPr>
          <p:cNvSpPr/>
          <p:nvPr/>
        </p:nvSpPr>
        <p:spPr>
          <a:xfrm>
            <a:off x="0" y="530763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SiliconTrackerDigi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CalorimeterHitDigi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integrate over the entire slice time and assign just one time value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problematic for length ~2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00FF"/>
              </a:buClr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Time resolutions exist, currently only used for</a:t>
            </a:r>
          </a:p>
          <a:p>
            <a:pPr marL="800100" lvl="1" indent="-342900">
              <a:buClr>
                <a:srgbClr val="0000FF"/>
              </a:buClr>
              <a:buFont typeface="Wingdings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smearing in silicon</a:t>
            </a:r>
          </a:p>
          <a:p>
            <a:pPr marL="800100" lvl="1" indent="-342900">
              <a:buClr>
                <a:srgbClr val="0000FF"/>
              </a:buClr>
              <a:buFont typeface="Wingdings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ADC resolution in calorimeters (similar in spirit)</a:t>
            </a:r>
          </a:p>
          <a:p>
            <a:pPr marL="342900" indent="-342900">
              <a:buClr>
                <a:srgbClr val="0000FF"/>
              </a:buClr>
              <a:buFont typeface="+mj-lt"/>
              <a:buAutoNum type="arabicPeriod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TrackerHitReconstruction.cc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Clr>
                <a:srgbClr val="0000FF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0000FF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Raw Hits do have timing resolution information (not as covariance)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(Calorimeter Raw Hits do have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timeResolution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field, currently unfilled)</a:t>
            </a:r>
          </a:p>
          <a:p>
            <a:pPr>
              <a:buClr>
                <a:srgbClr val="0000FF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01F76-FFFD-A01C-3A6C-46327C002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  <p:pic>
        <p:nvPicPr>
          <p:cNvPr id="14" name="Picture 13" descr="A computer code with text&#10;&#10;Description automatically generated">
            <a:extLst>
              <a:ext uri="{FF2B5EF4-FFF2-40B4-BE49-F238E27FC236}">
                <a16:creationId xmlns:a16="http://schemas.microsoft.com/office/drawing/2014/main" id="{F6A1C09F-FF32-FE80-FF12-80A569034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87" y="2674487"/>
            <a:ext cx="7772400" cy="176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39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Questions/Tasks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8BF4BF-AD2E-D145-B2AB-3DDC8ADAADC8}"/>
              </a:ext>
            </a:extLst>
          </p:cNvPr>
          <p:cNvSpPr/>
          <p:nvPr/>
        </p:nvSpPr>
        <p:spPr>
          <a:xfrm>
            <a:off x="0" y="530763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actually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the integration time? Every time I think I know, somebody tells me I don’t.</a:t>
            </a:r>
          </a:p>
          <a:p>
            <a:pPr marL="342900" indent="-342900">
              <a:buClr>
                <a:srgbClr val="0000FF"/>
              </a:buClr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need to start a new time bucket after the integration time (inside a slice).</a:t>
            </a:r>
          </a:p>
          <a:p>
            <a:pPr marL="800100" lvl="1" indent="-342900">
              <a:buClr>
                <a:srgbClr val="0000FF"/>
              </a:buClr>
              <a:buFont typeface="Wingdings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triggers such a new bucket?</a:t>
            </a:r>
          </a:p>
          <a:p>
            <a:pPr marL="800100" lvl="1" indent="-342900">
              <a:buClr>
                <a:srgbClr val="0000FF"/>
              </a:buClr>
              <a:buFont typeface="Wingdings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time should it have (the exact time at the beginning? In the middle? The beginning == end of previous bucket?</a:t>
            </a:r>
          </a:p>
          <a:p>
            <a:pPr marL="342900" indent="-342900">
              <a:buClr>
                <a:srgbClr val="0000FF"/>
              </a:buClr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Apart from the far backward region, do we need to take beam crossing times, and offsets due to z-position, into account?</a:t>
            </a:r>
          </a:p>
          <a:p>
            <a:pPr marL="342900" indent="-342900">
              <a:buClr>
                <a:srgbClr val="0000FF"/>
              </a:buClr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does the time resolution included in the raw tracker hits currently enter into ACTS? How should it?</a:t>
            </a:r>
          </a:p>
          <a:p>
            <a:pPr marL="342900" indent="-342900">
              <a:buClr>
                <a:srgbClr val="0000FF"/>
              </a:buClr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Any reason to use a 4-covariance in raw hits already?</a:t>
            </a:r>
          </a:p>
          <a:p>
            <a:pPr marL="342900" indent="-342900">
              <a:buClr>
                <a:srgbClr val="0000FF"/>
              </a:buClr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00FF"/>
              </a:buClr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Future, not now: A full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daq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length slice almost must be pre-processed into candidate events, especially if seeding cannot use time information.</a:t>
            </a:r>
          </a:p>
          <a:p>
            <a:pPr>
              <a:buClr>
                <a:srgbClr val="0000FF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01F76-FFFD-A01C-3A6C-46327C002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20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1.5+ Hours Later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8BF4BF-AD2E-D145-B2AB-3DDC8ADAADC8}"/>
              </a:ext>
            </a:extLst>
          </p:cNvPr>
          <p:cNvSpPr/>
          <p:nvPr/>
        </p:nvSpPr>
        <p:spPr>
          <a:xfrm>
            <a:off x="0" y="530763"/>
            <a:ext cx="9144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actually is the integration time?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one-size-fits-all explanation, but a great deal of clarification from the MAPS and readout perspective</a:t>
            </a:r>
          </a:p>
          <a:p>
            <a:pPr marL="342900" indent="-342900">
              <a:buClr>
                <a:srgbClr val="0000FF"/>
              </a:buClr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need to start a new time bucket after the integration time (inside a slice).</a:t>
            </a:r>
          </a:p>
          <a:p>
            <a:pPr marL="800100" lvl="1" indent="-34290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triggers such a new bucket?</a:t>
            </a:r>
          </a:p>
          <a:p>
            <a:pPr marL="800100" lvl="1" indent="-34290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time should it have (the exact time at the beginning? In the middle? The beginning == end of previous bucket?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 runs continuously, end == new beginning. Otherwise: first hit in the middle of the bucket</a:t>
            </a:r>
          </a:p>
          <a:p>
            <a:pPr marL="342900" indent="-342900">
              <a:buClr>
                <a:srgbClr val="0000FF"/>
              </a:buClr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Apart from the far backward region, do we need to take beam crossing times, and offsets due to z-position, into account?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Almost certainly not. Can’t hurt though once we have it for FB anyway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00FF"/>
              </a:buClr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does the time resolution included in the raw tracker hits currently enter into ACTS? How should it?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does not. Major takeaway: It should not. Instead of combining fast and slow in the fit and use a chi^2 (which would be close to meaningless due to the slow detectors), match all slow candidates to fast hits to determine precise trajectory time, also use t</a:t>
            </a:r>
            <a:r>
              <a:rPr lang="en-US" baseline="-25000" dirty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00FF"/>
              </a:buClr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Any reason to use a 4-covariance in raw hits already? </a:t>
            </a:r>
            <a:r>
              <a:rPr lang="en-US" dirty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see above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Bonus: </a:t>
            </a:r>
            <a:r>
              <a:rPr lang="en-US" dirty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full </a:t>
            </a:r>
            <a:r>
              <a:rPr lang="en-US" dirty="0" err="1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daq</a:t>
            </a:r>
            <a:r>
              <a:rPr lang="en-US" dirty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length slice is naturally divided by MAPS, and can start on a crossing</a:t>
            </a:r>
          </a:p>
          <a:p>
            <a:pPr>
              <a:buClr>
                <a:srgbClr val="0000FF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01F76-FFFD-A01C-3A6C-46327C002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724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8BF4BF-AD2E-D145-B2AB-3DDC8ADAADC8}"/>
              </a:ext>
            </a:extLst>
          </p:cNvPr>
          <p:cNvSpPr/>
          <p:nvPr/>
        </p:nvSpPr>
        <p:spPr>
          <a:xfrm>
            <a:off x="0" y="530763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Great opportunity to touch base, get a comprehensive BG overview, and see the great progress of tracking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After-talk discussions already triggered multiple work plans before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workfest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part started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Workfest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was a great success in clarifying requirements, and in reducing the actual work needed!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Workfest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doesn’t mean that we all gather around a text editor and spurn out C++ code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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endParaRPr lang="en-US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01F76-FFFD-A01C-3A6C-46327C002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085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765C5C-CD67-4374-0B09-5D48C9A8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</a:p>
        </p:txBody>
      </p:sp>
    </p:spTree>
    <p:extLst>
      <p:ext uri="{BB962C8B-B14F-4D97-AF65-F5344CB8AC3E}">
        <p14:creationId xmlns:p14="http://schemas.microsoft.com/office/powerpoint/2010/main" val="246500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9E31CC-52D2-2041-AF52-AF38A2929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44EDD9-826F-014C-B2DF-B99DDB14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0142CA-A003-4E49-9697-EF242E2A6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 and Beam Gas Background Rates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7CAA7E-A681-A543-AFA9-C606F3250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4" t="10636"/>
          <a:stretch/>
        </p:blipFill>
        <p:spPr>
          <a:xfrm rot="5400000">
            <a:off x="5376121" y="2901863"/>
            <a:ext cx="3033657" cy="4502101"/>
          </a:xfrm>
          <a:prstGeom prst="rect">
            <a:avLst/>
          </a:prstGeom>
        </p:spPr>
      </p:pic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252E0B4A-94E8-B940-A445-E991FD4AA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9081"/>
            <a:ext cx="4572000" cy="24979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2D9DD5-01B4-8546-9105-0C071A3DEC76}"/>
              </a:ext>
            </a:extLst>
          </p:cNvPr>
          <p:cNvSpPr txBox="1"/>
          <p:nvPr/>
        </p:nvSpPr>
        <p:spPr>
          <a:xfrm>
            <a:off x="6865338" y="2777715"/>
            <a:ext cx="2556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Hadron Beam Gas 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protons: 275 GeV 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vacuum after 10000 Ah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B20036-DA21-B142-9D10-F5531893CE95}"/>
              </a:ext>
            </a:extLst>
          </p:cNvPr>
          <p:cNvSpPr txBox="1"/>
          <p:nvPr/>
        </p:nvSpPr>
        <p:spPr>
          <a:xfrm>
            <a:off x="0" y="3013501"/>
            <a:ext cx="2556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 Beam Gas 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 GeV 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vacuum after 10000 Ah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7D3EE8-7023-6F45-AF2B-739A094D60B3}"/>
              </a:ext>
            </a:extLst>
          </p:cNvPr>
          <p:cNvSpPr txBox="1"/>
          <p:nvPr/>
        </p:nvSpPr>
        <p:spPr>
          <a:xfrm>
            <a:off x="150606" y="6273225"/>
            <a:ext cx="4281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FF"/>
              </a:buClr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update with the new subdetector </a:t>
            </a:r>
          </a:p>
          <a:p>
            <a:pPr algn="ctr">
              <a:buClr>
                <a:srgbClr val="0000FF"/>
              </a:buClr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 thresholds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EBA7C2-D522-8947-8793-4CEFD39AD2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19" t="11569" b="1530"/>
          <a:stretch/>
        </p:blipFill>
        <p:spPr>
          <a:xfrm rot="5400000">
            <a:off x="2930183" y="-219250"/>
            <a:ext cx="3057728" cy="4507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26CCA7-8BE2-354C-9A77-CCF5350B82A2}"/>
              </a:ext>
            </a:extLst>
          </p:cNvPr>
          <p:cNvSpPr txBox="1"/>
          <p:nvPr/>
        </p:nvSpPr>
        <p:spPr>
          <a:xfrm>
            <a:off x="2700168" y="527124"/>
            <a:ext cx="3141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ep: 18x275 GeV Q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&lt; 1 GeV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0C327-10CB-FEFA-8F64-BD961743A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741C5C-E471-3DAC-D03C-4972A68A2662}"/>
              </a:ext>
            </a:extLst>
          </p:cNvPr>
          <p:cNvSpPr txBox="1"/>
          <p:nvPr/>
        </p:nvSpPr>
        <p:spPr>
          <a:xfrm>
            <a:off x="7263259" y="125340"/>
            <a:ext cx="17602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Elke </a:t>
            </a:r>
            <a:r>
              <a:rPr lang="en-US" sz="1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Aschenauer</a:t>
            </a:r>
            <a:endParaRPr lang="en-US" sz="16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591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5E3C63-0C67-0A46-8425-8C5597083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DF125A-51E0-CB4C-9094-D598CEBC0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5F0826-2302-8148-A3F9-EC3226721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Beam Parameters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05F186-5848-A547-B8DA-3DDF5B58E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43" y="519572"/>
            <a:ext cx="8082314" cy="4741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2682F1-B45D-2C41-956E-A3193A04ECA1}"/>
              </a:ext>
            </a:extLst>
          </p:cNvPr>
          <p:cNvSpPr txBox="1"/>
          <p:nvPr/>
        </p:nvSpPr>
        <p:spPr>
          <a:xfrm>
            <a:off x="1" y="5290019"/>
            <a:ext cx="9088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 beam current and energy impact electron beam gas background and synchrotron radiation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Radiated SR power: P(kW)=88.46 E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(GeV)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 r(m)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 (A)</a:t>
            </a:r>
            <a:endParaRPr lang="en-US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hadron beam current impacts hadron beam gas 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 energies and luminosity impact the radiation and neutron fluence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707991-8018-3748-ABF1-B3B8E5B8445B}"/>
              </a:ext>
            </a:extLst>
          </p:cNvPr>
          <p:cNvSpPr/>
          <p:nvPr/>
        </p:nvSpPr>
        <p:spPr>
          <a:xfrm>
            <a:off x="675341" y="1709271"/>
            <a:ext cx="7631953" cy="2091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7EF151-84EF-A34A-B0E1-993D7952B2A3}"/>
              </a:ext>
            </a:extLst>
          </p:cNvPr>
          <p:cNvSpPr/>
          <p:nvPr/>
        </p:nvSpPr>
        <p:spPr>
          <a:xfrm>
            <a:off x="675341" y="850763"/>
            <a:ext cx="7631953" cy="2091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965195-8E39-F543-A8C1-FEF179464CF2}"/>
              </a:ext>
            </a:extLst>
          </p:cNvPr>
          <p:cNvSpPr/>
          <p:nvPr/>
        </p:nvSpPr>
        <p:spPr>
          <a:xfrm>
            <a:off x="675340" y="4926105"/>
            <a:ext cx="7631953" cy="2091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C5D15B-1F8C-0114-D7B9-1636DE35C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82E6B-D5C3-F3D3-F0E1-6F7EE386FAB2}"/>
              </a:ext>
            </a:extLst>
          </p:cNvPr>
          <p:cNvSpPr txBox="1"/>
          <p:nvPr/>
        </p:nvSpPr>
        <p:spPr>
          <a:xfrm>
            <a:off x="7220513" y="6225050"/>
            <a:ext cx="17602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Elke </a:t>
            </a:r>
            <a:r>
              <a:rPr lang="en-US" sz="1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Aschenauer</a:t>
            </a:r>
            <a:endParaRPr lang="en-US" sz="16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526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3C8832-8F14-714D-B9FF-4487AF9DE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7C79AF-B019-0D4B-B9CF-73D28209D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A17CAD-D59A-DD43-95CF-7FDC50AC4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Far-Forward and Backward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C51C0-7EEC-C54F-92F8-955EC3B296AB}"/>
              </a:ext>
            </a:extLst>
          </p:cNvPr>
          <p:cNvSpPr txBox="1"/>
          <p:nvPr/>
        </p:nvSpPr>
        <p:spPr>
          <a:xfrm>
            <a:off x="0" y="642437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Far-Forward: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”no” contribution from synchrotron radiation and electron beam gas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hadron beam gas contribution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good vacuum in hadron beam pipe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acceptance only for limited region along beam pipe</a:t>
            </a:r>
          </a:p>
          <a:p>
            <a:pPr>
              <a:buClr>
                <a:srgbClr val="0000FF"/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Far-Backward: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”no” contribution from hadron beam gas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 beam gas contribution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vacuum level good in this part of electron beam pipe – 5 x 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mbar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Need still to simulate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synchrotron radiation for this region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low-Q2 tagger sees large rate from process used to measure luminosity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Bethe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Heitler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ep 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e’p’</a:t>
            </a:r>
            <a:r>
              <a:rPr lang="en-US" sz="1600" dirty="0" err="1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g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lepton goes to the low-Q2 taggers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/var/folders/88/4yywdmbx463b9wnzk2b_cr5c0000gn/T/com.microsoft.Powerpoint/WebArchiveCopyPasteTempFiles/Z">
            <a:extLst>
              <a:ext uri="{FF2B5EF4-FFF2-40B4-BE49-F238E27FC236}">
                <a16:creationId xmlns:a16="http://schemas.microsoft.com/office/drawing/2014/main" id="{2FEF72F6-1DF2-F740-98AC-472FF071F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04" y="4276870"/>
            <a:ext cx="2680927" cy="257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/var/folders/88/4yywdmbx463b9wnzk2b_cr5c0000gn/T/com.microsoft.Powerpoint/WebArchiveCopyPasteTempFiles/2Q==">
            <a:extLst>
              <a:ext uri="{FF2B5EF4-FFF2-40B4-BE49-F238E27FC236}">
                <a16:creationId xmlns:a16="http://schemas.microsoft.com/office/drawing/2014/main" id="{0EF671A3-61D3-5D4B-B5F8-802C4B126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88" y="3744910"/>
            <a:ext cx="2594354" cy="251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6A8424-546E-E248-894F-CC123AB9683C}"/>
              </a:ext>
            </a:extLst>
          </p:cNvPr>
          <p:cNvSpPr txBox="1"/>
          <p:nvPr/>
        </p:nvSpPr>
        <p:spPr>
          <a:xfrm>
            <a:off x="5883093" y="3627464"/>
            <a:ext cx="307788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Total cross section for elastic bremsstrahlung and for two models for inelastic ep scattering​</a:t>
            </a:r>
          </a:p>
          <a:p>
            <a:pPr marL="171450" indent="-171450" fontAlgn="base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Large bremsstrahlung cross section implies a pile-up interaction in each bunch crossing​</a:t>
            </a:r>
          </a:p>
          <a:p>
            <a:pPr marL="171450" indent="-171450" fontAlgn="base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The bremsstrahlung makes a background in photoproduction measurement​</a:t>
            </a:r>
          </a:p>
          <a:p>
            <a:pPr marL="171450" indent="-171450" fontAlgn="base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Reconstructed Q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shown for bremsstrahlung and photoproduction </a:t>
            </a:r>
          </a:p>
          <a:p>
            <a:pPr marL="171450" indent="-171450" fontAlgn="base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True Q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for bremsstrahlung in consistent with zero​</a:t>
            </a:r>
          </a:p>
          <a:p>
            <a:pPr marL="171450" indent="-171450" fontAlgn="base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Distributions are normalized to event rates​</a:t>
            </a:r>
          </a:p>
          <a:p>
            <a:pPr marL="171450" indent="-171450" fontAlgn="base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Opportunity to extract clean photoproduction signal over a limited interval in Q^2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4148B-57E5-9937-5F32-EF658AE35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6354A1-78BF-A04A-C90E-2197BAAC7B20}"/>
              </a:ext>
            </a:extLst>
          </p:cNvPr>
          <p:cNvSpPr txBox="1"/>
          <p:nvPr/>
        </p:nvSpPr>
        <p:spPr>
          <a:xfrm>
            <a:off x="7220513" y="6225050"/>
            <a:ext cx="17602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Elke </a:t>
            </a:r>
            <a:r>
              <a:rPr lang="en-US" sz="1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Aschenauer</a:t>
            </a:r>
            <a:endParaRPr lang="en-US" sz="16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115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663CE1A-C4CE-C447-A340-0DCF6AC30C6B}"/>
              </a:ext>
            </a:extLst>
          </p:cNvPr>
          <p:cNvSpPr txBox="1"/>
          <p:nvPr/>
        </p:nvSpPr>
        <p:spPr>
          <a:xfrm>
            <a:off x="21513" y="562656"/>
            <a:ext cx="908629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beam: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Synchrotron radiation 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extensive simulations by of SR accelerator background WG group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SynRad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+ modeling software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solidFill>
                  <a:srgbClr val="0432FF"/>
                </a:solidFill>
                <a:latin typeface="+mj-lt"/>
              </a:rPr>
              <a:t>Input: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3D model of beampipe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 emittance, current Magnet locations and fields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bunch geometry – core and tails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Output: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Synchrotron Radiation – Position, Flux, Energy, Direction</a:t>
            </a:r>
          </a:p>
          <a:p>
            <a:pPr lvl="1">
              <a:buClr>
                <a:srgbClr val="0000FF"/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b="1" dirty="0">
                <a:solidFill>
                  <a:srgbClr val="008F00"/>
                </a:solidFill>
                <a:latin typeface="+mj-lt"/>
              </a:rPr>
              <a:t>Synchrotron Radiation Mitigation:</a:t>
            </a:r>
          </a:p>
          <a:p>
            <a:pPr lvl="1"/>
            <a:r>
              <a:rPr lang="en-US" sz="1600" dirty="0">
                <a:latin typeface="+mj-lt"/>
              </a:rPr>
              <a:t>Photon absorber configuration: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+mj-lt"/>
              </a:rPr>
              <a:t>Horizontal plane only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+mj-lt"/>
              </a:rPr>
              <a:t>Annular configuration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+mj-lt"/>
              </a:rPr>
              <a:t>Length, diameter, position </a:t>
            </a:r>
          </a:p>
          <a:p>
            <a:pPr lvl="1"/>
            <a:r>
              <a:rPr lang="en-US" sz="1600" dirty="0">
                <a:latin typeface="+mj-lt"/>
              </a:rPr>
              <a:t>Beamline dimensions: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Wider beam pipe for 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13.5 </a:t>
            </a:r>
            <a:r>
              <a:rPr lang="en-US" sz="1600" b="1" dirty="0">
                <a:latin typeface="Symbol" pitchFamily="2" charset="2"/>
              </a:rPr>
              <a:t>s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clearance in x 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23 </a:t>
            </a:r>
            <a:r>
              <a:rPr lang="en-US" sz="1600" dirty="0">
                <a:latin typeface="Symbol" pitchFamily="2" charset="2"/>
              </a:rPr>
              <a:t>s</a:t>
            </a:r>
            <a:r>
              <a:rPr lang="en-US" sz="1600" dirty="0">
                <a:latin typeface="+mj-lt"/>
              </a:rPr>
              <a:t> clearance in y </a:t>
            </a:r>
          </a:p>
          <a:p>
            <a:pPr lvl="1"/>
            <a:r>
              <a:rPr lang="en-US" sz="1600" dirty="0">
                <a:latin typeface="+mj-lt"/>
              </a:rPr>
              <a:t>Beampipe material/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2-5 </a:t>
            </a:r>
            <a:r>
              <a:rPr lang="en-US" sz="1600" dirty="0">
                <a:latin typeface="Symbol" pitchFamily="2" charset="2"/>
              </a:rPr>
              <a:t>m</a:t>
            </a:r>
            <a:r>
              <a:rPr lang="en-US" sz="1600" dirty="0">
                <a:latin typeface="+mj-lt"/>
              </a:rPr>
              <a:t>m Au coating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Sawtooth/ridge texture for photon absorption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Source: Synchrotron Radiation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EB922-2D70-D640-88DB-50BE2B426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711" y="1698599"/>
            <a:ext cx="3461612" cy="31623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79119-C16B-C748-AB2F-762070CDD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B76677-8EC2-96D6-5DF9-69461DBF70BB}"/>
              </a:ext>
            </a:extLst>
          </p:cNvPr>
          <p:cNvSpPr txBox="1"/>
          <p:nvPr/>
        </p:nvSpPr>
        <p:spPr>
          <a:xfrm>
            <a:off x="7220513" y="6225050"/>
            <a:ext cx="17602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Elke </a:t>
            </a:r>
            <a:r>
              <a:rPr lang="en-US" sz="1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Aschenauer</a:t>
            </a:r>
            <a:endParaRPr lang="en-US" sz="16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155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065A6A-1E38-D14D-A95A-9ADBF0510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19E07F-97AA-A848-8FD7-9930A2BE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C2F7BF-5982-B64B-86EB-7EBF91DEB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Far-Forward and Backward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FA0C9BB-759F-D443-B913-D1C31FE8F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621811"/>
            <a:ext cx="8394700" cy="47980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57F753-5AFD-C441-A445-F08B1DA8134D}"/>
              </a:ext>
            </a:extLst>
          </p:cNvPr>
          <p:cNvSpPr txBox="1"/>
          <p:nvPr/>
        </p:nvSpPr>
        <p:spPr>
          <a:xfrm>
            <a:off x="209774" y="683708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6482C1-92F6-8149-B3A2-43E9512AD2B5}"/>
              </a:ext>
            </a:extLst>
          </p:cNvPr>
          <p:cNvSpPr txBox="1"/>
          <p:nvPr/>
        </p:nvSpPr>
        <p:spPr>
          <a:xfrm>
            <a:off x="211567" y="2880062"/>
            <a:ext cx="2260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New Layout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E95700-18EA-5344-8926-269B55A1856D}"/>
              </a:ext>
            </a:extLst>
          </p:cNvPr>
          <p:cNvSpPr txBox="1"/>
          <p:nvPr/>
        </p:nvSpPr>
        <p:spPr>
          <a:xfrm>
            <a:off x="215153" y="5507916"/>
            <a:ext cx="775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Will have to redo all background estimated for Far-Backward and iterate location of 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low-Q2 tagger position and maybe luminosity monitor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F3360-28C2-B041-D269-0365769FE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994106-B4C6-E0BE-F609-0F576C1BAAB6}"/>
              </a:ext>
            </a:extLst>
          </p:cNvPr>
          <p:cNvSpPr txBox="1"/>
          <p:nvPr/>
        </p:nvSpPr>
        <p:spPr>
          <a:xfrm>
            <a:off x="7220513" y="6225050"/>
            <a:ext cx="17602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Elke </a:t>
            </a:r>
            <a:r>
              <a:rPr lang="en-US" sz="1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Aschenauer</a:t>
            </a:r>
            <a:endParaRPr lang="en-US" sz="16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021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HERA II upgrade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0A57E-281D-F944-9D4F-38A0ADE2B99B}" type="slidenum">
              <a:rPr lang="en-US" smtClean="0"/>
              <a:t>31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87" y="813284"/>
            <a:ext cx="9142413" cy="4575933"/>
          </a:xfrm>
        </p:spPr>
        <p:txBody>
          <a:bodyPr>
            <a:noAutofit/>
          </a:bodyPr>
          <a:lstStyle/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+mj-lt"/>
              </a:rPr>
              <a:t> HERA performed an upgrade to increase luminosity by a factor of 5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Mainly by squeezing the beam more at the IP by redesign of the IR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+mj-lt"/>
              </a:rPr>
              <a:t> The upgrade increased backgrounds dramatically </a:t>
            </a:r>
            <a:r>
              <a:rPr lang="en-US" sz="2000" dirty="0">
                <a:solidFill>
                  <a:srgbClr val="0000FF"/>
                </a:solidFill>
                <a:latin typeface="+mj-lt"/>
                <a:sym typeface="Wingdings"/>
              </a:rPr>
              <a:t></a:t>
            </a:r>
            <a:r>
              <a:rPr lang="en-US" sz="2000" dirty="0">
                <a:latin typeface="+mj-lt"/>
                <a:sym typeface="Wingdings"/>
              </a:rPr>
              <a:t> </a:t>
            </a:r>
            <a:r>
              <a:rPr lang="en-US" sz="2000" dirty="0">
                <a:latin typeface="+mj-lt"/>
              </a:rPr>
              <a:t>Several month    shutdown to implement improvements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+mj-lt"/>
              </a:rPr>
              <a:t> Main culprits: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 no careful simulations prior to the upgrade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 Proton beam-gas interactions most severe background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+mj-lt"/>
              </a:rPr>
              <a:t>Needed an extremely good vacuum to mitigate this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 Synchrotron radiation background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+mj-lt"/>
              </a:rPr>
              <a:t>Background to detectors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+mj-lt"/>
              </a:rPr>
              <a:t>Excess heating of beam pipe</a:t>
            </a:r>
          </a:p>
          <a:p>
            <a:pPr lvl="3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+mj-lt"/>
              </a:rPr>
              <a:t>Can damage flanges, etc.</a:t>
            </a:r>
          </a:p>
          <a:p>
            <a:pPr lvl="3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+mj-lt"/>
              </a:rPr>
              <a:t>Can heat beam pipe, decreasing vacuum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 Electron beam-gas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FD9C9-552F-794C-B3B7-3132BCE0C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FB677-177E-7370-2DA3-EA7668FB3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9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0001B-0CFD-4C8F-9572-D95E2281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2CA4A-E82E-4E11-B269-D9FF81129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SR-Mitigation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Crossing 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33FA0-935C-4186-A244-7F7CFBE07C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582485"/>
            <a:ext cx="4902010" cy="56119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 Brings focusing magnets close to IP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latin typeface="+mj-lt"/>
                <a:sym typeface="Wingdings" pitchFamily="2" charset="2"/>
              </a:rPr>
              <a:t>    </a:t>
            </a:r>
            <a:r>
              <a:rPr lang="en-US" sz="18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800" dirty="0">
                <a:latin typeface="+mj-lt"/>
                <a:sym typeface="Wingdings" pitchFamily="2" charset="2"/>
              </a:rPr>
              <a:t> high luminosity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Beam separation without separation dipoles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latin typeface="+mj-lt"/>
                <a:sym typeface="Wingdings" pitchFamily="2" charset="2"/>
              </a:rPr>
              <a:t>   </a:t>
            </a:r>
            <a:r>
              <a:rPr lang="en-US" sz="18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800" dirty="0">
                <a:latin typeface="+mj-lt"/>
              </a:rPr>
              <a:t> </a:t>
            </a:r>
            <a:r>
              <a:rPr lang="en-US" sz="1800" b="1" dirty="0">
                <a:latin typeface="+mj-lt"/>
              </a:rPr>
              <a:t>reduced synchrotron radiation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b="1" dirty="0">
                <a:latin typeface="+mj-lt"/>
              </a:rPr>
              <a:t>        background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2400" dirty="0">
                <a:solidFill>
                  <a:srgbClr val="0432FF"/>
                </a:solidFill>
                <a:latin typeface="+mj-lt"/>
              </a:rPr>
              <a:t>But significant loss of luminosity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latin typeface="+mj-lt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solidFill>
                  <a:srgbClr val="0432FF"/>
                </a:solidFill>
                <a:latin typeface="+mj-lt"/>
              </a:rPr>
              <a:t>Solution: Crab crossing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Head-on collision geometry is restored by rotating the bunches before colliding (“crab crossing”)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Bunch rotation (“crabbing”) is accomplished by transversely deflecting RF resonators (“crab cavities”)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Actual collision point moves laterally during bunch interaction</a:t>
            </a:r>
          </a:p>
        </p:txBody>
      </p:sp>
      <p:pic>
        <p:nvPicPr>
          <p:cNvPr id="7" name="304F1C63-7B50-4584-B5A2-403EFD9B7CC3">
            <a:extLst>
              <a:ext uri="{FF2B5EF4-FFF2-40B4-BE49-F238E27FC236}">
                <a16:creationId xmlns:a16="http://schemas.microsoft.com/office/drawing/2014/main" id="{8F82F127-722A-4832-BECF-6519EA97C62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92" y="2359762"/>
            <a:ext cx="4344908" cy="2456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DCAF5BFF-1B62-4D6A-A20F-FD22EFE40FF4">
            <a:extLst>
              <a:ext uri="{FF2B5EF4-FFF2-40B4-BE49-F238E27FC236}">
                <a16:creationId xmlns:a16="http://schemas.microsoft.com/office/drawing/2014/main" id="{BCE0E935-91AE-42C4-9891-AB6CC567513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92" y="2359762"/>
            <a:ext cx="4246560" cy="24561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22CD9A-8A80-BE45-8A03-FB000981F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9" name="Curved Right Arrow 8">
            <a:extLst>
              <a:ext uri="{FF2B5EF4-FFF2-40B4-BE49-F238E27FC236}">
                <a16:creationId xmlns:a16="http://schemas.microsoft.com/office/drawing/2014/main" id="{A51059B3-DF88-2949-BE80-CA9638C131F7}"/>
              </a:ext>
            </a:extLst>
          </p:cNvPr>
          <p:cNvSpPr/>
          <p:nvPr/>
        </p:nvSpPr>
        <p:spPr bwMode="auto">
          <a:xfrm>
            <a:off x="149583" y="5246661"/>
            <a:ext cx="402045" cy="392218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F56EC6-1E52-E74B-98E4-ACA8979C2561}"/>
              </a:ext>
            </a:extLst>
          </p:cNvPr>
          <p:cNvSpPr txBox="1"/>
          <p:nvPr/>
        </p:nvSpPr>
        <p:spPr>
          <a:xfrm>
            <a:off x="551628" y="5319065"/>
            <a:ext cx="4445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Completely new concept for a collider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C776EDC-7A18-D2B2-30C6-F132B45D0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E28088-30C8-6585-C574-ECC488C4B2B8}"/>
              </a:ext>
            </a:extLst>
          </p:cNvPr>
          <p:cNvSpPr txBox="1"/>
          <p:nvPr/>
        </p:nvSpPr>
        <p:spPr>
          <a:xfrm>
            <a:off x="7220513" y="6225050"/>
            <a:ext cx="17602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Elke </a:t>
            </a:r>
            <a:r>
              <a:rPr lang="en-US" sz="1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Aschenauer</a:t>
            </a:r>
            <a:endParaRPr lang="en-US" sz="16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94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47628-C5EB-144E-AE44-6F20DF3B6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48CE6F-8289-E64E-AA7C-5D7147C7E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43B32C-FADE-B645-BBB9-9B8CD14FE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Synchrotron Radiation Results</a:t>
            </a: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0A9531F6-1150-E146-B774-2868DACEF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271"/>
            <a:ext cx="4626739" cy="2106202"/>
          </a:xfrm>
          <a:prstGeom prst="rect">
            <a:avLst/>
          </a:prstGeom>
        </p:spPr>
      </p:pic>
      <p:pic>
        <p:nvPicPr>
          <p:cNvPr id="8" name="Picture 7" descr="Chart, bubble chart&#10;&#10;Description automatically generated">
            <a:extLst>
              <a:ext uri="{FF2B5EF4-FFF2-40B4-BE49-F238E27FC236}">
                <a16:creationId xmlns:a16="http://schemas.microsoft.com/office/drawing/2014/main" id="{92FB5BF2-639C-624B-B828-D88F108C0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739" y="1268387"/>
            <a:ext cx="4253502" cy="1886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06A932-8EBE-3B48-8CC4-A1899BE495D4}"/>
              </a:ext>
            </a:extLst>
          </p:cNvPr>
          <p:cNvSpPr txBox="1"/>
          <p:nvPr/>
        </p:nvSpPr>
        <p:spPr>
          <a:xfrm>
            <a:off x="304131" y="649834"/>
            <a:ext cx="3023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Rates in different subdetectors: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35A72A-CA83-7A4B-9937-E8EA0C67D846}"/>
              </a:ext>
            </a:extLst>
          </p:cNvPr>
          <p:cNvSpPr txBox="1"/>
          <p:nvPr/>
        </p:nvSpPr>
        <p:spPr>
          <a:xfrm>
            <a:off x="4890499" y="634791"/>
            <a:ext cx="3270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Effect of gold coating on SR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Example </a:t>
            </a:r>
            <a:r>
              <a:rPr lang="en-US" sz="1600" dirty="0" err="1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m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vertex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MAPS layers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3ED7E4-B206-AB41-9F90-8A2073C2C3BE}"/>
              </a:ext>
            </a:extLst>
          </p:cNvPr>
          <p:cNvSpPr txBox="1"/>
          <p:nvPr/>
        </p:nvSpPr>
        <p:spPr>
          <a:xfrm>
            <a:off x="6115050" y="3226169"/>
            <a:ext cx="28287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repeat all synchrotron radiation studies due to recent lattice change</a:t>
            </a:r>
          </a:p>
          <a:p>
            <a:pPr algn="l">
              <a:buClr>
                <a:srgbClr val="0000FF"/>
              </a:buClr>
            </a:pPr>
            <a:endParaRPr 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0000FF"/>
              </a:buClr>
            </a:pPr>
            <a:r>
              <a:rPr lang="en-US" sz="1600" b="1" dirty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fully in Geant4, with big advantages for framework integration, flexibility, …</a:t>
            </a:r>
          </a:p>
          <a:p>
            <a:pPr algn="l">
              <a:buClr>
                <a:srgbClr val="0000FF"/>
              </a:buClr>
            </a:pP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On-going but delayed by visa issues – write to your congressperson!</a:t>
            </a:r>
          </a:p>
          <a:p>
            <a:pPr algn="l">
              <a:buClr>
                <a:srgbClr val="0000FF"/>
              </a:buClr>
            </a:pPr>
            <a:endParaRPr 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A26E4D-5862-D145-9AD7-02B9DA1BB5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22" b="22413"/>
          <a:stretch/>
        </p:blipFill>
        <p:spPr>
          <a:xfrm>
            <a:off x="-1" y="3684437"/>
            <a:ext cx="6013525" cy="317356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659B-918F-59F5-F117-14D093A4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B1693E-8CA8-A3E3-31E5-20C51B2A525F}"/>
              </a:ext>
            </a:extLst>
          </p:cNvPr>
          <p:cNvSpPr txBox="1"/>
          <p:nvPr/>
        </p:nvSpPr>
        <p:spPr>
          <a:xfrm>
            <a:off x="7120021" y="137188"/>
            <a:ext cx="17602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Elke </a:t>
            </a:r>
            <a:r>
              <a:rPr lang="en-US" sz="1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Aschenauer</a:t>
            </a:r>
            <a:endParaRPr lang="en-US" sz="16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550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Source: Beam Gas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AF7D9C-EC27-644A-B35F-79026B99D042}"/>
              </a:ext>
            </a:extLst>
          </p:cNvPr>
          <p:cNvSpPr txBox="1"/>
          <p:nvPr/>
        </p:nvSpPr>
        <p:spPr>
          <a:xfrm>
            <a:off x="5961948" y="3941394"/>
            <a:ext cx="951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GEANT4</a:t>
            </a:r>
          </a:p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CE1A-C4CE-C447-A340-0DCF6AC30C6B}"/>
              </a:ext>
            </a:extLst>
          </p:cNvPr>
          <p:cNvSpPr txBox="1"/>
          <p:nvPr/>
        </p:nvSpPr>
        <p:spPr>
          <a:xfrm>
            <a:off x="0" y="461748"/>
            <a:ext cx="90862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beam: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 gas interactions 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generation of non-gaussian tails 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accounted in accelerator simulations</a:t>
            </a:r>
          </a:p>
          <a:p>
            <a:pPr marL="1200150" lvl="2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Off momentum electrons  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will be shielded by collimators 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simulations of collimation system underway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Big contribution for detector background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Bethe-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Heitler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process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restgas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e’ + 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+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restgas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Kinematics: fixed target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particles boosted towards outgoing electron direction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Generate real tracks not random hit pattern like SR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Mitigation: excellent vacuum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EC47C8-71BD-DC45-8A46-EC4F4B62F024}"/>
              </a:ext>
            </a:extLst>
          </p:cNvPr>
          <p:cNvSpPr txBox="1"/>
          <p:nvPr/>
        </p:nvSpPr>
        <p:spPr>
          <a:xfrm>
            <a:off x="0" y="3176317"/>
            <a:ext cx="912932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000FF"/>
                </a:solidFill>
                <a:latin typeface="+mj-lt"/>
                <a:cs typeface="Comic Sans MS"/>
              </a:rPr>
              <a:t>Proton beam: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800" dirty="0">
              <a:latin typeface="+mj-lt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+mj-lt"/>
                <a:cs typeface="Comic Sans MS"/>
              </a:rPr>
              <a:t>Low beam lifetime during injection and ramping </a:t>
            </a:r>
            <a:r>
              <a:rPr lang="en-US" b="0" dirty="0">
                <a:solidFill>
                  <a:srgbClr val="0432FF"/>
                </a:solidFill>
                <a:latin typeface="+mj-lt"/>
                <a:cs typeface="Comic Sans MS"/>
                <a:sym typeface="Wingdings" pitchFamily="2" charset="2"/>
              </a:rPr>
              <a:t></a:t>
            </a:r>
            <a:r>
              <a:rPr lang="en-US" b="0" dirty="0">
                <a:latin typeface="+mj-lt"/>
                <a:cs typeface="Comic Sans MS"/>
                <a:sym typeface="Wingdings" pitchFamily="2" charset="2"/>
              </a:rPr>
              <a:t> collimator setup </a:t>
            </a:r>
            <a:r>
              <a:rPr lang="en-US" b="0" dirty="0">
                <a:solidFill>
                  <a:srgbClr val="0432FF"/>
                </a:solidFill>
                <a:latin typeface="+mj-lt"/>
                <a:cs typeface="Comic Sans MS"/>
                <a:sym typeface="Wingdings" pitchFamily="2" charset="2"/>
              </a:rPr>
              <a:t></a:t>
            </a:r>
            <a:r>
              <a:rPr lang="en-US" b="0" dirty="0">
                <a:latin typeface="+mj-lt"/>
                <a:cs typeface="Comic Sans MS"/>
                <a:sym typeface="Wingdings" pitchFamily="2" charset="2"/>
              </a:rPr>
              <a:t> simulation by accelerator colleagues, but ample experience for 21 y of RHIC running</a:t>
            </a:r>
            <a:endParaRPr lang="en-US" b="0" dirty="0">
              <a:latin typeface="+mj-lt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+mj-lt"/>
                <a:cs typeface="Comic Sans MS"/>
              </a:rPr>
              <a:t>Beam gas interactions 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+mj-lt"/>
                <a:cs typeface="Comic Sans MS"/>
              </a:rPr>
              <a:t>     concern: </a:t>
            </a:r>
            <a:r>
              <a:rPr lang="en-US" b="1" dirty="0">
                <a:latin typeface="+mj-lt"/>
                <a:cs typeface="Comic Sans MS"/>
              </a:rPr>
              <a:t>large hadronic cross section </a:t>
            </a:r>
            <a:r>
              <a:rPr lang="en-US" b="0" dirty="0">
                <a:latin typeface="+mj-lt"/>
                <a:cs typeface="Comic Sans MS"/>
              </a:rPr>
              <a:t>p/A +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restgas</a:t>
            </a:r>
            <a:endParaRPr lang="en-US" b="0" dirty="0">
              <a:latin typeface="+mj-lt"/>
              <a:cs typeface="Comic Sans MS"/>
            </a:endParaRP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  <a:cs typeface="Comic Sans MS"/>
              </a:rPr>
              <a:t>Secondary interactions with aperture limitations, i.e. magnets, beam pipe, masks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Beam-gas interactions are also a source of neutrons that thermalize within the detector hall and can cause damage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need still to model it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Kinematics: fixed target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particles boosted towards outgoing hadron direction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Generate real tracks not random hit pattern like SR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Mitigation: excellent vacuum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B5651-1603-2061-F422-57FAAC9EB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805ACF-DB47-B764-5EF0-B1397F7F3EAC}"/>
              </a:ext>
            </a:extLst>
          </p:cNvPr>
          <p:cNvSpPr txBox="1"/>
          <p:nvPr/>
        </p:nvSpPr>
        <p:spPr>
          <a:xfrm>
            <a:off x="7220513" y="6225050"/>
            <a:ext cx="17602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Elke </a:t>
            </a:r>
            <a:r>
              <a:rPr lang="en-US" sz="1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Aschenauer</a:t>
            </a:r>
            <a:endParaRPr lang="en-US" sz="16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132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73FB38-046E-7F4C-9FC0-28823FB6E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6952"/>
            <a:ext cx="5943600" cy="588605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Remember: </a:t>
            </a:r>
            <a:r>
              <a:rPr lang="en-US" dirty="0">
                <a:cs typeface="Times New Roman" panose="02020603050405020304" pitchFamily="18" charset="0"/>
              </a:rPr>
              <a:t>limited installation and maintenance possible in Collider Hall due to space constrains</a:t>
            </a:r>
          </a:p>
          <a:p>
            <a:r>
              <a:rPr lang="en-US" dirty="0">
                <a:cs typeface="Times New Roman" panose="02020603050405020304" pitchFamily="18" charset="0"/>
              </a:rPr>
              <a:t>Will have to break vacuum each time we roll into the assembly hall for maintenance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will have separation valves around the detector</a:t>
            </a:r>
          </a:p>
          <a:p>
            <a:pPr lvl="2"/>
            <a:r>
              <a:rPr lang="en-US" dirty="0">
                <a:cs typeface="Times New Roman" panose="02020603050405020304" pitchFamily="18" charset="0"/>
              </a:rPr>
              <a:t>no pumping over 9.5 m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will vent under nitrogen and keep beam pipe rolling </a:t>
            </a:r>
          </a:p>
          <a:p>
            <a:pPr marL="457200" lvl="1" indent="0">
              <a:buNone/>
            </a:pPr>
            <a:r>
              <a:rPr lang="en-US" dirty="0">
                <a:cs typeface="Times New Roman" panose="02020603050405020304" pitchFamily="18" charset="0"/>
              </a:rPr>
              <a:t>    with detector under nitrogen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will need to bake-out beam pipe integrated in central detector</a:t>
            </a:r>
          </a:p>
          <a:p>
            <a:pPr marL="457200" lvl="1" indent="0">
              <a:buNone/>
            </a:pPr>
            <a:endParaRPr lang="en-US" sz="800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 Considerations for central beam pipe bake-out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1</a:t>
            </a:r>
            <a:r>
              <a:rPr lang="en-US" baseline="30000" dirty="0">
                <a:cs typeface="Times New Roman" panose="02020603050405020304" pitchFamily="18" charset="0"/>
              </a:rPr>
              <a:t>st</a:t>
            </a:r>
            <a:r>
              <a:rPr lang="en-US" dirty="0">
                <a:cs typeface="Times New Roman" panose="02020603050405020304" pitchFamily="18" charset="0"/>
              </a:rPr>
              <a:t> MAPS </a:t>
            </a:r>
            <a:r>
              <a:rPr lang="en-US" dirty="0" err="1">
                <a:latin typeface="Symbol" pitchFamily="2" charset="2"/>
                <a:cs typeface="Times New Roman" panose="02020603050405020304" pitchFamily="18" charset="0"/>
              </a:rPr>
              <a:t>m</a:t>
            </a:r>
            <a:r>
              <a:rPr lang="en-US" dirty="0" err="1">
                <a:cs typeface="Times New Roman" panose="02020603050405020304" pitchFamily="18" charset="0"/>
              </a:rPr>
              <a:t>vertex</a:t>
            </a:r>
            <a:r>
              <a:rPr lang="en-US" dirty="0">
                <a:cs typeface="Times New Roman" panose="02020603050405020304" pitchFamily="18" charset="0"/>
              </a:rPr>
              <a:t> tracker sits at 36 mm radius, so 5 mm from the beam pipe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MAPS sensor cannot go higher as 30</a:t>
            </a:r>
            <a:r>
              <a:rPr lang="en-US" baseline="30000" dirty="0">
                <a:cs typeface="Times New Roman" panose="02020603050405020304" pitchFamily="18" charset="0"/>
              </a:rPr>
              <a:t>o</a:t>
            </a:r>
            <a:r>
              <a:rPr lang="en-US" dirty="0">
                <a:cs typeface="Times New Roman" panose="02020603050405020304" pitchFamily="18" charset="0"/>
              </a:rPr>
              <a:t>C</a:t>
            </a:r>
          </a:p>
          <a:p>
            <a:pPr lvl="2"/>
            <a:r>
              <a:rPr lang="en-US" dirty="0">
                <a:cs typeface="Times New Roman" panose="02020603050405020304" pitchFamily="18" charset="0"/>
              </a:rPr>
              <a:t>rules out std. bake-out methods and NEC</a:t>
            </a:r>
          </a:p>
          <a:p>
            <a:pPr marL="914400" lvl="2" indent="0">
              <a:buNone/>
            </a:pPr>
            <a:r>
              <a:rPr lang="en-US" dirty="0">
                <a:cs typeface="Times New Roman" panose="02020603050405020304" pitchFamily="18" charset="0"/>
              </a:rPr>
              <a:t>    pumping</a:t>
            </a:r>
          </a:p>
          <a:p>
            <a:pPr lvl="2"/>
            <a:r>
              <a:rPr lang="en-US" dirty="0">
                <a:cs typeface="Times New Roman" panose="02020603050405020304" pitchFamily="18" charset="0"/>
              </a:rPr>
              <a:t>want to cool with air to keep material budget</a:t>
            </a:r>
          </a:p>
          <a:p>
            <a:pPr marL="914400" lvl="2" indent="0">
              <a:buNone/>
            </a:pPr>
            <a:r>
              <a:rPr lang="en-US" dirty="0">
                <a:cs typeface="Times New Roman" panose="02020603050405020304" pitchFamily="18" charset="0"/>
              </a:rPr>
              <a:t>     as low as possible 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Investigate baking out the central beam pipe</a:t>
            </a:r>
          </a:p>
          <a:p>
            <a:pPr marL="457200" lvl="1" indent="0">
              <a:buNone/>
            </a:pPr>
            <a:r>
              <a:rPr lang="en-US" dirty="0">
                <a:cs typeface="Times New Roman" panose="02020603050405020304" pitchFamily="18" charset="0"/>
              </a:rPr>
              <a:t>    with hot gas at &gt; 100</a:t>
            </a:r>
            <a:r>
              <a:rPr lang="en-US" baseline="30000" dirty="0">
                <a:cs typeface="Times New Roman" panose="02020603050405020304" pitchFamily="18" charset="0"/>
              </a:rPr>
              <a:t>o</a:t>
            </a:r>
            <a:r>
              <a:rPr lang="en-US" dirty="0">
                <a:cs typeface="Times New Roman" panose="02020603050405020304" pitchFamily="18" charset="0"/>
              </a:rPr>
              <a:t>C to break water bonds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43DC2A-8C41-414C-B35E-BBA99E4FA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905966-ED3B-0D44-91EC-B1F01D7E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A809A1-05B3-BE45-B370-CFE780F89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Pipe Bake-Out</a:t>
            </a:r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CBC9EB66-6F8E-FC4A-9A1D-02203F8B0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073" y="2486589"/>
            <a:ext cx="2484181" cy="2446664"/>
          </a:xfrm>
          <a:prstGeom prst="rect">
            <a:avLst/>
          </a:prstGeom>
        </p:spPr>
      </p:pic>
      <p:pic>
        <p:nvPicPr>
          <p:cNvPr id="12" name="Picture 11" descr="A picture containing text, scoreboard&#10;&#10;Description automatically generated">
            <a:extLst>
              <a:ext uri="{FF2B5EF4-FFF2-40B4-BE49-F238E27FC236}">
                <a16:creationId xmlns:a16="http://schemas.microsoft.com/office/drawing/2014/main" id="{00B30AED-1F14-F840-8DEA-EC70AC4167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61" t="8559" r="10708" b="11765"/>
          <a:stretch/>
        </p:blipFill>
        <p:spPr>
          <a:xfrm>
            <a:off x="4873811" y="4514410"/>
            <a:ext cx="2808717" cy="2313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9EC62-ACDF-6549-8C61-1679693618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99" y="600633"/>
            <a:ext cx="3735841" cy="207214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444D89-12FA-894F-845C-2CC315A397C1}"/>
              </a:ext>
            </a:extLst>
          </p:cNvPr>
          <p:cNvCxnSpPr/>
          <p:nvPr/>
        </p:nvCxnSpPr>
        <p:spPr>
          <a:xfrm flipV="1">
            <a:off x="5252137" y="4185222"/>
            <a:ext cx="0" cy="264268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93B240-7C22-7444-AE60-31BE44E21B60}"/>
              </a:ext>
            </a:extLst>
          </p:cNvPr>
          <p:cNvCxnSpPr/>
          <p:nvPr/>
        </p:nvCxnSpPr>
        <p:spPr>
          <a:xfrm flipV="1">
            <a:off x="7107831" y="4206415"/>
            <a:ext cx="0" cy="264268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402F5DA-91CC-494F-9142-87DA7451CC52}"/>
              </a:ext>
            </a:extLst>
          </p:cNvPr>
          <p:cNvSpPr txBox="1"/>
          <p:nvPr/>
        </p:nvSpPr>
        <p:spPr>
          <a:xfrm>
            <a:off x="5452031" y="4111179"/>
            <a:ext cx="1425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rolling to </a:t>
            </a:r>
          </a:p>
          <a:p>
            <a:pPr algn="ctr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assembly hall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B1F9AC3-0E2F-AC43-817A-FD73E191AC12}"/>
              </a:ext>
            </a:extLst>
          </p:cNvPr>
          <p:cNvCxnSpPr/>
          <p:nvPr/>
        </p:nvCxnSpPr>
        <p:spPr>
          <a:xfrm>
            <a:off x="5252137" y="4403566"/>
            <a:ext cx="1855694" cy="0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82E2A6F-7318-1C5C-EF13-E6889E548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3972B-842C-FCA1-F0F6-2542E118FDAA}"/>
              </a:ext>
            </a:extLst>
          </p:cNvPr>
          <p:cNvSpPr txBox="1"/>
          <p:nvPr/>
        </p:nvSpPr>
        <p:spPr>
          <a:xfrm>
            <a:off x="7220513" y="6225050"/>
            <a:ext cx="17602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Elke </a:t>
            </a:r>
            <a:r>
              <a:rPr lang="en-US" sz="1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Aschenauer</a:t>
            </a:r>
            <a:endParaRPr lang="en-US" sz="16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D156A0-A5D1-3536-23DA-9E8A7E4653CE}"/>
              </a:ext>
            </a:extLst>
          </p:cNvPr>
          <p:cNvSpPr txBox="1"/>
          <p:nvPr/>
        </p:nvSpPr>
        <p:spPr>
          <a:xfrm>
            <a:off x="4271068" y="77779"/>
            <a:ext cx="4810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dirty="0">
                <a:cs typeface="Comic Sans MS"/>
              </a:rPr>
              <a:t>10000 Ah correspond to 5month @ 10</a:t>
            </a:r>
            <a:r>
              <a:rPr lang="en-US" b="1" baseline="30000" dirty="0">
                <a:cs typeface="Comic Sans MS"/>
              </a:rPr>
              <a:t>34</a:t>
            </a:r>
            <a:r>
              <a:rPr lang="en-US" b="1" dirty="0">
                <a:cs typeface="Comic Sans MS"/>
              </a:rPr>
              <a:t> cm</a:t>
            </a:r>
            <a:r>
              <a:rPr lang="en-US" b="1" baseline="30000" dirty="0">
                <a:cs typeface="Comic Sans MS"/>
              </a:rPr>
              <a:t>2</a:t>
            </a:r>
            <a:r>
              <a:rPr lang="en-US" b="1" dirty="0">
                <a:cs typeface="Comic Sans MS"/>
              </a:rPr>
              <a:t>s</a:t>
            </a:r>
            <a:r>
              <a:rPr lang="en-US" b="1" baseline="30000" dirty="0">
                <a:cs typeface="Comic Sans MS"/>
              </a:rPr>
              <a:t>-1</a:t>
            </a:r>
            <a:endParaRPr lang="en-US" b="1" dirty="0"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95202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4FDFCF-7D05-8F4F-8DDB-A519D49DA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12ACAA-8BCF-4342-937E-FA3FA177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4FA0B7-97BB-D948-871A-53C6ECE28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705" y="13815"/>
            <a:ext cx="9144000" cy="584669"/>
          </a:xfrm>
        </p:spPr>
        <p:txBody>
          <a:bodyPr/>
          <a:lstStyle/>
          <a:p>
            <a:r>
              <a:rPr lang="en-US" dirty="0"/>
              <a:t>Cross Section and Rate Comparisons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236699B8-9851-8C48-A4F4-C561960D2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77" y="670530"/>
            <a:ext cx="9144000" cy="1303376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F1645BA2-6D3D-0B4A-9DBD-A31E74F18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2" y="4772250"/>
            <a:ext cx="8763000" cy="1943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2757CE-232B-2A44-A251-75396E8E7AD8}"/>
              </a:ext>
            </a:extLst>
          </p:cNvPr>
          <p:cNvSpPr txBox="1"/>
          <p:nvPr/>
        </p:nvSpPr>
        <p:spPr>
          <a:xfrm>
            <a:off x="29527" y="3571776"/>
            <a:ext cx="9088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Remember: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 beam current and energy impact electron beam gas background and synchrotron radiation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hadron beam current impacts hadron beam gas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ACEAE6-6FAD-9F42-B9D5-A7BBC9438988}"/>
              </a:ext>
            </a:extLst>
          </p:cNvPr>
          <p:cNvSpPr txBox="1"/>
          <p:nvPr/>
        </p:nvSpPr>
        <p:spPr>
          <a:xfrm>
            <a:off x="152053" y="2197889"/>
            <a:ext cx="88730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Different to hadron-hadron colliders beam related background cross-sections are larger than signal cross-section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“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minbias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” DIS simulations it is critical to ensure the correct PDFs are used and the MC 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    settings are correct see my email from December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0DAF89-0EAD-D746-90CA-B3C4CCECCD42}"/>
              </a:ext>
            </a:extLst>
          </p:cNvPr>
          <p:cNvSpPr txBox="1"/>
          <p:nvPr/>
        </p:nvSpPr>
        <p:spPr>
          <a:xfrm>
            <a:off x="115060" y="1046298"/>
            <a:ext cx="72224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Total ep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BC61DC-72BC-3CC9-332A-6A54C5B2D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792C45-45B8-2D3A-19AB-FBBE1E87C575}"/>
              </a:ext>
            </a:extLst>
          </p:cNvPr>
          <p:cNvSpPr txBox="1"/>
          <p:nvPr/>
        </p:nvSpPr>
        <p:spPr>
          <a:xfrm>
            <a:off x="7220513" y="112051"/>
            <a:ext cx="17602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Elke </a:t>
            </a:r>
            <a:r>
              <a:rPr lang="en-US" sz="1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Aschenauer</a:t>
            </a:r>
            <a:endParaRPr lang="en-US" sz="16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409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72AC49-3564-D240-86CC-FDB42B98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1/13/2023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177449-73C0-4940-A3AD-8304704D1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04ED96-F66A-3940-829C-01B6D28CF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4" y="8426"/>
            <a:ext cx="9144000" cy="584669"/>
          </a:xfrm>
        </p:spPr>
        <p:txBody>
          <a:bodyPr/>
          <a:lstStyle/>
          <a:p>
            <a:r>
              <a:rPr lang="en-US" dirty="0"/>
              <a:t>More Studies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DAA24A-1882-FF40-97E3-C06374F9B0AA}"/>
              </a:ext>
            </a:extLst>
          </p:cNvPr>
          <p:cNvSpPr/>
          <p:nvPr/>
        </p:nvSpPr>
        <p:spPr>
          <a:xfrm>
            <a:off x="18134" y="474234"/>
            <a:ext cx="8766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Please see Elke’s presentations many more studies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ionizing radiation, low energy neutron fluence, SR effect on vacuum, first results on rates per channel, DIS and beam gas background rates, more sources determined to be negligible, etc.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4825956E-B1A6-7340-B33C-AF46C1AC8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437" y="1586373"/>
            <a:ext cx="4954380" cy="195524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00D68-9096-721B-F81D-B441C513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 Kauder Background + Tracking WF Report</a:t>
            </a:r>
            <a:endParaRPr lang="en-US" dirty="0"/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18501576-9C34-C67C-610E-71959922A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787" y="3541612"/>
            <a:ext cx="2466739" cy="1955240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7D41033-6565-31B5-2469-6238BCBC0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724" y="3541613"/>
            <a:ext cx="2577762" cy="19552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E7CBB5-D766-C5B8-B53E-FF8481ECFE6F}"/>
              </a:ext>
            </a:extLst>
          </p:cNvPr>
          <p:cNvSpPr txBox="1"/>
          <p:nvPr/>
        </p:nvSpPr>
        <p:spPr>
          <a:xfrm>
            <a:off x="7220513" y="6225050"/>
            <a:ext cx="17602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Elke </a:t>
            </a:r>
            <a:r>
              <a:rPr lang="en-US" sz="16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Aschenauer</a:t>
            </a:r>
            <a:endParaRPr lang="en-US" sz="16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DB2B93-39A5-BBEE-E532-9ACCFB75C7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15" t="12508" r="21393" b="10137"/>
          <a:stretch/>
        </p:blipFill>
        <p:spPr>
          <a:xfrm>
            <a:off x="5029797" y="1546749"/>
            <a:ext cx="2741100" cy="1894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9FF539-1F39-CAA9-D3BF-CC5FD9291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034898" y="3572074"/>
            <a:ext cx="1851571" cy="27410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378F2F-8201-BF8F-DA1F-80570C8FE2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13" t="11160"/>
          <a:stretch/>
        </p:blipFill>
        <p:spPr>
          <a:xfrm rot="5400000">
            <a:off x="6694328" y="2622634"/>
            <a:ext cx="1955241" cy="29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73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buClr>
            <a:srgbClr val="0000FF"/>
          </a:buClr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EditableTextLogos" id="{00FAD509-D349-8A47-998B-D6A9B09DAFE7}" vid="{C82AAD2E-8960-DB40-8700-990D4EEA0A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10538</TotalTime>
  <Words>2885</Words>
  <Application>Microsoft Macintosh PowerPoint</Application>
  <PresentationFormat>On-screen Show (4:3)</PresentationFormat>
  <Paragraphs>404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Comic Sans MS</vt:lpstr>
      <vt:lpstr>Symbol</vt:lpstr>
      <vt:lpstr>Times New Roman</vt:lpstr>
      <vt:lpstr>Wingdings</vt:lpstr>
      <vt:lpstr>Office Theme</vt:lpstr>
      <vt:lpstr>Report on the Joint Background TF &amp; Tracking Meeting </vt:lpstr>
      <vt:lpstr>Overarching Background Goals</vt:lpstr>
      <vt:lpstr>Background Source: Synchrotron Radiation</vt:lpstr>
      <vt:lpstr>SR-Mitigation  Crossing Angle</vt:lpstr>
      <vt:lpstr>Synchrotron Radiation Results</vt:lpstr>
      <vt:lpstr>Background Source: Beam Gas</vt:lpstr>
      <vt:lpstr>Beam Pipe Bake-Out</vt:lpstr>
      <vt:lpstr>Cross Section and Rate Comparisons</vt:lpstr>
      <vt:lpstr>More Studies</vt:lpstr>
      <vt:lpstr>Impact of Beam Background on Detector Performance</vt:lpstr>
      <vt:lpstr>Impact of Beam Background on Detector Performance</vt:lpstr>
      <vt:lpstr>Backgrounds Summary</vt:lpstr>
      <vt:lpstr>Tracking: A Wish List for Performance Improvements</vt:lpstr>
      <vt:lpstr>Multiple generated hits on single layer (npsim) </vt:lpstr>
      <vt:lpstr>First Look at Tracking Efficiency, Ideal Conditions </vt:lpstr>
      <vt:lpstr>DIS is More Challenging</vt:lpstr>
      <vt:lpstr>First Look at DIS + Proton Gas</vt:lpstr>
      <vt:lpstr>Not Reconstructed</vt:lpstr>
      <vt:lpstr>Truth vs Realistic Seeding; Vertex</vt:lpstr>
      <vt:lpstr>Observations</vt:lpstr>
      <vt:lpstr>Recent updates to real-seeded tracking </vt:lpstr>
      <vt:lpstr>Workfest Starting Point</vt:lpstr>
      <vt:lpstr>Questions/Tasks</vt:lpstr>
      <vt:lpstr>1.5+ Hours Later</vt:lpstr>
      <vt:lpstr>Final Thoughts</vt:lpstr>
      <vt:lpstr>PowerPoint Presentation</vt:lpstr>
      <vt:lpstr>DIS and Beam Gas Background Rates</vt:lpstr>
      <vt:lpstr>EIC Beam Parameters</vt:lpstr>
      <vt:lpstr>Notes on Far-Forward and Backward</vt:lpstr>
      <vt:lpstr>Notes on Far-Forward and Backward</vt:lpstr>
      <vt:lpstr>Lessons from HERA II upgrade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EIC: A collider to map initial and final state correlations with high precision</dc:title>
  <dc:creator>Aschenauer, Elke</dc:creator>
  <cp:lastModifiedBy>Kauder, Kolja</cp:lastModifiedBy>
  <cp:revision>810</cp:revision>
  <dcterms:created xsi:type="dcterms:W3CDTF">2019-04-29T20:50:32Z</dcterms:created>
  <dcterms:modified xsi:type="dcterms:W3CDTF">2024-01-13T00:28:51Z</dcterms:modified>
</cp:coreProperties>
</file>