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81" r:id="rId7"/>
    <p:sldId id="258" r:id="rId8"/>
    <p:sldId id="278" r:id="rId9"/>
    <p:sldId id="279" r:id="rId10"/>
    <p:sldId id="280" r:id="rId11"/>
    <p:sldId id="276" r:id="rId12"/>
    <p:sldId id="282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pos="5568">
          <p15:clr>
            <a:srgbClr val="A4A3A4"/>
          </p15:clr>
        </p15:guide>
        <p15:guide id="3" pos="144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2628">
          <p15:clr>
            <a:srgbClr val="A4A3A4"/>
          </p15:clr>
        </p15:guide>
        <p15:guide id="7" orient="horz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751F3-D366-428B-B2DC-FC5A71923A24}" v="7" dt="2024-01-08T23:12:34.620"/>
  </p1510:revLst>
</p1510:revInfo>
</file>

<file path=ppt/tableStyles.xml><?xml version="1.0" encoding="utf-8"?>
<a:tblStyleLst xmlns:a="http://schemas.openxmlformats.org/drawingml/2006/main" def="{BC4D102C-BF2F-46CF-A949-1B09D626DDCB}">
  <a:tblStyle styleId="{BC4D102C-BF2F-46CF-A949-1B09D626DD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3E6"/>
          </a:solidFill>
        </a:fill>
      </a:tcStyle>
    </a:wholeTbl>
    <a:band1H>
      <a:tcTxStyle/>
      <a:tcStyle>
        <a:tcBdr/>
        <a:fill>
          <a:solidFill>
            <a:srgbClr val="D6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AF064B-6869-4A23-A0C0-9C300036D5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" y="154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102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EFBCF-9ADB-1427-2286-09179212C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9701E-E01F-1581-0123-5A207B600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A7E57-3364-4591-92B6-B16CE43F043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03A6-A8FD-A147-1AFE-6B1FA4FCE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7064-6DD7-0B05-01EA-655583ECA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EDE9-88DA-4E73-A54B-045EC0A2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21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6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B">
  <p:cSld name="*Cover Option B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8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" y="153714"/>
            <a:ext cx="58515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*Columns-TWO w/boxed head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Vertical">
  <p:cSld name="*TWO IMAGES - Vertical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03575" y="1417872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495680" y="1417871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495680" y="3203316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5"/>
          </p:nvPr>
        </p:nvSpPr>
        <p:spPr>
          <a:xfrm>
            <a:off x="4503575" y="3193094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 - vertical">
  <p:cSld name="*THREE IMAGES -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45309" y="1451045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489394" y="1442711"/>
            <a:ext cx="20238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487015" y="262020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5"/>
          </p:nvPr>
        </p:nvSpPr>
        <p:spPr>
          <a:xfrm>
            <a:off x="3045309" y="2630976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6"/>
          </p:nvPr>
        </p:nvSpPr>
        <p:spPr>
          <a:xfrm>
            <a:off x="487014" y="380713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body" idx="7"/>
          </p:nvPr>
        </p:nvSpPr>
        <p:spPr>
          <a:xfrm>
            <a:off x="3045309" y="3794491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top horizontal">
  <p:cSld name="*TWO IMAGES - top horizonta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88732" y="3141637"/>
            <a:ext cx="41148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4716216" y="3141637"/>
            <a:ext cx="40977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4"/>
          </p:nvPr>
        </p:nvSpPr>
        <p:spPr>
          <a:xfrm>
            <a:off x="495679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0" name="Google Shape;110;p14"/>
          <p:cNvSpPr>
            <a:spLocks noGrp="1"/>
          </p:cNvSpPr>
          <p:nvPr>
            <p:ph type="pic" idx="5"/>
          </p:nvPr>
        </p:nvSpPr>
        <p:spPr>
          <a:xfrm>
            <a:off x="4709050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Bottom horizontal">
  <p:cSld name="*TWO IMAGES - Bottom horizonta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1" y="1016890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57200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4716215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4"/>
          </p:nvPr>
        </p:nvSpPr>
        <p:spPr>
          <a:xfrm>
            <a:off x="464146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15"/>
          <p:cNvSpPr>
            <a:spLocks noGrp="1"/>
          </p:cNvSpPr>
          <p:nvPr>
            <p:ph type="pic" idx="5"/>
          </p:nvPr>
        </p:nvSpPr>
        <p:spPr>
          <a:xfrm>
            <a:off x="4730864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6"/>
          </p:nvPr>
        </p:nvSpPr>
        <p:spPr>
          <a:xfrm>
            <a:off x="476266" y="4434669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7"/>
          </p:nvPr>
        </p:nvSpPr>
        <p:spPr>
          <a:xfrm>
            <a:off x="4750290" y="4444194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LRG IMAGES - top horizontal">
  <p:cSld name="*TWO LRG IMAGES - top horizont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8732" y="4106864"/>
            <a:ext cx="411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716216" y="4106864"/>
            <a:ext cx="40977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3"/>
          </p:nvPr>
        </p:nvSpPr>
        <p:spPr>
          <a:xfrm>
            <a:off x="495679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1" name="Google Shape;131;p16"/>
          <p:cNvSpPr>
            <a:spLocks noGrp="1"/>
          </p:cNvSpPr>
          <p:nvPr>
            <p:ph type="pic" idx="4"/>
          </p:nvPr>
        </p:nvSpPr>
        <p:spPr>
          <a:xfrm>
            <a:off x="4709050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5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TWO images">
  <p:cSld name="*PICS/caption - TWO imag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676630" y="1417046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676630" y="4256434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>
            <a:spLocks noGrp="1"/>
          </p:cNvSpPr>
          <p:nvPr>
            <p:ph type="pic" idx="4"/>
          </p:nvPr>
        </p:nvSpPr>
        <p:spPr>
          <a:xfrm>
            <a:off x="4765130" y="1416462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17"/>
          <p:cNvSpPr txBox="1">
            <a:spLocks noGrp="1"/>
          </p:cNvSpPr>
          <p:nvPr>
            <p:ph type="body" idx="5"/>
          </p:nvPr>
        </p:nvSpPr>
        <p:spPr>
          <a:xfrm>
            <a:off x="4765130" y="4255850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">
  <p:cSld name="*THREE IMAGE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495879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3"/>
          </p:nvPr>
        </p:nvSpPr>
        <p:spPr>
          <a:xfrm>
            <a:off x="3381086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>
            <a:spLocks noGrp="1"/>
          </p:cNvSpPr>
          <p:nvPr>
            <p:ph type="pic" idx="4"/>
          </p:nvPr>
        </p:nvSpPr>
        <p:spPr>
          <a:xfrm>
            <a:off x="503079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5"/>
          </p:nvPr>
        </p:nvSpPr>
        <p:spPr>
          <a:xfrm>
            <a:off x="3388286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6"/>
          </p:nvPr>
        </p:nvSpPr>
        <p:spPr>
          <a:xfrm>
            <a:off x="6261696" y="2856834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7"/>
          </p:nvPr>
        </p:nvSpPr>
        <p:spPr>
          <a:xfrm>
            <a:off x="6268896" y="1417569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s/bullets - FOUR Images">
  <p:cSld name="*PICS/captions/bullets - FOUR Image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pic" idx="2"/>
          </p:nvPr>
        </p:nvSpPr>
        <p:spPr>
          <a:xfrm>
            <a:off x="218127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0" name="Google Shape;160;p19"/>
          <p:cNvSpPr>
            <a:spLocks noGrp="1"/>
          </p:cNvSpPr>
          <p:nvPr>
            <p:ph type="pic" idx="3"/>
          </p:nvPr>
        </p:nvSpPr>
        <p:spPr>
          <a:xfrm>
            <a:off x="2453235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1" name="Google Shape;161;p19"/>
          <p:cNvSpPr>
            <a:spLocks noGrp="1"/>
          </p:cNvSpPr>
          <p:nvPr>
            <p:ph type="pic" idx="4"/>
          </p:nvPr>
        </p:nvSpPr>
        <p:spPr>
          <a:xfrm>
            <a:off x="4688341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19"/>
          <p:cNvSpPr>
            <a:spLocks noGrp="1"/>
          </p:cNvSpPr>
          <p:nvPr>
            <p:ph type="pic" idx="5"/>
          </p:nvPr>
        </p:nvSpPr>
        <p:spPr>
          <a:xfrm>
            <a:off x="6906022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9900" y="3672521"/>
            <a:ext cx="84345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6"/>
          </p:nvPr>
        </p:nvSpPr>
        <p:spPr>
          <a:xfrm>
            <a:off x="218128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7"/>
          </p:nvPr>
        </p:nvSpPr>
        <p:spPr>
          <a:xfrm>
            <a:off x="2442595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8"/>
          </p:nvPr>
        </p:nvSpPr>
        <p:spPr>
          <a:xfrm>
            <a:off x="4681064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9"/>
          </p:nvPr>
        </p:nvSpPr>
        <p:spPr>
          <a:xfrm>
            <a:off x="6905532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FOUR images">
  <p:cSld name="*PICS/caption - FOUR image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>
            <a:spLocks noGrp="1"/>
          </p:cNvSpPr>
          <p:nvPr>
            <p:ph type="pic" idx="2"/>
          </p:nvPr>
        </p:nvSpPr>
        <p:spPr>
          <a:xfrm>
            <a:off x="487437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9" name="Google Shape;179;p20"/>
          <p:cNvSpPr txBox="1">
            <a:spLocks noGrp="1"/>
          </p:cNvSpPr>
          <p:nvPr>
            <p:ph type="body" idx="3"/>
          </p:nvPr>
        </p:nvSpPr>
        <p:spPr>
          <a:xfrm>
            <a:off x="487437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4"/>
          </p:nvPr>
        </p:nvSpPr>
        <p:spPr>
          <a:xfrm>
            <a:off x="4912432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1" name="Google Shape;181;p20"/>
          <p:cNvSpPr txBox="1">
            <a:spLocks noGrp="1"/>
          </p:cNvSpPr>
          <p:nvPr>
            <p:ph type="body" idx="5"/>
          </p:nvPr>
        </p:nvSpPr>
        <p:spPr>
          <a:xfrm>
            <a:off x="4912432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>
            <a:spLocks noGrp="1"/>
          </p:cNvSpPr>
          <p:nvPr>
            <p:ph type="pic" idx="6"/>
          </p:nvPr>
        </p:nvSpPr>
        <p:spPr>
          <a:xfrm>
            <a:off x="487437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3" name="Google Shape;183;p20"/>
          <p:cNvSpPr txBox="1">
            <a:spLocks noGrp="1"/>
          </p:cNvSpPr>
          <p:nvPr>
            <p:ph type="body" idx="7"/>
          </p:nvPr>
        </p:nvSpPr>
        <p:spPr>
          <a:xfrm>
            <a:off x="487437" y="4502674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>
            <a:spLocks noGrp="1"/>
          </p:cNvSpPr>
          <p:nvPr>
            <p:ph type="pic" idx="8"/>
          </p:nvPr>
        </p:nvSpPr>
        <p:spPr>
          <a:xfrm>
            <a:off x="4912432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5" name="Google Shape;185;p20"/>
          <p:cNvSpPr txBox="1">
            <a:spLocks noGrp="1"/>
          </p:cNvSpPr>
          <p:nvPr>
            <p:ph type="body" idx="9"/>
          </p:nvPr>
        </p:nvSpPr>
        <p:spPr>
          <a:xfrm>
            <a:off x="4912432" y="4505517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">
  <p:cSld name="*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7201" y="-6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1" y="1395284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457201" y="579118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Video">
  <p:cSld name="*Vide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-5043"/>
            <a:ext cx="9144000" cy="514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457201" y="386954"/>
            <a:ext cx="8373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A">
  <p:cSld name="*Cover Option A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68796" y="574696"/>
            <a:ext cx="5685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sz="18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3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C">
  <p:cSld name="*Cover Option C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8316" y="58557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469901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2"/>
          </p:nvPr>
        </p:nvSpPr>
        <p:spPr>
          <a:xfrm>
            <a:off x="469901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3"/>
          </p:nvPr>
        </p:nvSpPr>
        <p:spPr>
          <a:xfrm>
            <a:off x="3417372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4"/>
          </p:nvPr>
        </p:nvSpPr>
        <p:spPr>
          <a:xfrm>
            <a:off x="3417372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>
            <a:spLocks noGrp="1"/>
          </p:cNvSpPr>
          <p:nvPr>
            <p:ph type="pic" idx="5"/>
          </p:nvPr>
        </p:nvSpPr>
        <p:spPr>
          <a:xfrm>
            <a:off x="218127" y="674681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469900" y="2794775"/>
            <a:ext cx="84528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6"/>
          </p:nvPr>
        </p:nvSpPr>
        <p:spPr>
          <a:xfrm>
            <a:off x="6360197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7"/>
          </p:nvPr>
        </p:nvSpPr>
        <p:spPr>
          <a:xfrm>
            <a:off x="6360197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8"/>
          </p:nvPr>
        </p:nvSpPr>
        <p:spPr>
          <a:xfrm>
            <a:off x="469900" y="344193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9"/>
          </p:nvPr>
        </p:nvSpPr>
        <p:spPr>
          <a:xfrm>
            <a:off x="2" y="674680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3"/>
          </p:nvPr>
        </p:nvSpPr>
        <p:spPr>
          <a:xfrm>
            <a:off x="503238" y="300961"/>
            <a:ext cx="5984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 cap="none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4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D">
  <p:cSld name="*Cover Option D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2888" y="139139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469901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2"/>
          </p:nvPr>
        </p:nvSpPr>
        <p:spPr>
          <a:xfrm>
            <a:off x="469901" y="3719301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3"/>
          </p:nvPr>
        </p:nvSpPr>
        <p:spPr>
          <a:xfrm>
            <a:off x="3417372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4"/>
          </p:nvPr>
        </p:nvSpPr>
        <p:spPr>
          <a:xfrm>
            <a:off x="3417372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5"/>
          </p:nvPr>
        </p:nvSpPr>
        <p:spPr>
          <a:xfrm>
            <a:off x="218127" y="1261205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469901" y="82770"/>
            <a:ext cx="67761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6"/>
          </p:nvPr>
        </p:nvSpPr>
        <p:spPr>
          <a:xfrm>
            <a:off x="6360197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7"/>
          </p:nvPr>
        </p:nvSpPr>
        <p:spPr>
          <a:xfrm>
            <a:off x="6360197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8"/>
          </p:nvPr>
        </p:nvSpPr>
        <p:spPr>
          <a:xfrm>
            <a:off x="469900" y="92219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9"/>
          </p:nvPr>
        </p:nvSpPr>
        <p:spPr>
          <a:xfrm>
            <a:off x="2" y="1261204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ONE Image">
  <p:cSld name="*Pic - ONE Image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2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>
            <a:spLocks noGrp="1"/>
          </p:cNvSpPr>
          <p:nvPr>
            <p:ph type="pic" idx="3"/>
          </p:nvPr>
        </p:nvSpPr>
        <p:spPr>
          <a:xfrm>
            <a:off x="218127" y="-1"/>
            <a:ext cx="8925900" cy="27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WO images">
  <p:cSld name="*Pic - TWO images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>
            <a:spLocks noGrp="1"/>
          </p:cNvSpPr>
          <p:nvPr>
            <p:ph type="pic" idx="2"/>
          </p:nvPr>
        </p:nvSpPr>
        <p:spPr>
          <a:xfrm>
            <a:off x="218127" y="0"/>
            <a:ext cx="4480500" cy="274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p29"/>
          <p:cNvSpPr>
            <a:spLocks noGrp="1"/>
          </p:cNvSpPr>
          <p:nvPr>
            <p:ph type="pic" idx="3"/>
          </p:nvPr>
        </p:nvSpPr>
        <p:spPr>
          <a:xfrm>
            <a:off x="4682525" y="0"/>
            <a:ext cx="4480500" cy="274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469900" y="3255513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4"/>
          </p:nvPr>
        </p:nvSpPr>
        <p:spPr>
          <a:xfrm>
            <a:off x="469900" y="388411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5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HREE Images">
  <p:cSld name="*Pic - THREE Images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>
            <a:spLocks noGrp="1"/>
          </p:cNvSpPr>
          <p:nvPr>
            <p:ph type="pic" idx="2"/>
          </p:nvPr>
        </p:nvSpPr>
        <p:spPr>
          <a:xfrm>
            <a:off x="218127" y="0"/>
            <a:ext cx="29901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30"/>
          <p:cNvSpPr>
            <a:spLocks noGrp="1"/>
          </p:cNvSpPr>
          <p:nvPr>
            <p:ph type="pic" idx="3"/>
          </p:nvPr>
        </p:nvSpPr>
        <p:spPr>
          <a:xfrm>
            <a:off x="3194237" y="0"/>
            <a:ext cx="2990100" cy="2755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6" name="Google Shape;276;p30"/>
          <p:cNvSpPr>
            <a:spLocks noGrp="1"/>
          </p:cNvSpPr>
          <p:nvPr>
            <p:ph type="pic" idx="4"/>
          </p:nvPr>
        </p:nvSpPr>
        <p:spPr>
          <a:xfrm>
            <a:off x="6186112" y="0"/>
            <a:ext cx="29580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7" name="Google Shape;277;p30"/>
          <p:cNvSpPr txBox="1">
            <a:spLocks noGrp="1"/>
          </p:cNvSpPr>
          <p:nvPr>
            <p:ph type="body" idx="5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6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OUR Images">
  <p:cSld name="*Pic - FOUR Images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>
            <a:spLocks noGrp="1"/>
          </p:cNvSpPr>
          <p:nvPr>
            <p:ph type="pic" idx="2"/>
          </p:nvPr>
        </p:nvSpPr>
        <p:spPr>
          <a:xfrm>
            <a:off x="218127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6" name="Google Shape;286;p31"/>
          <p:cNvSpPr>
            <a:spLocks noGrp="1"/>
          </p:cNvSpPr>
          <p:nvPr>
            <p:ph type="pic" idx="3"/>
          </p:nvPr>
        </p:nvSpPr>
        <p:spPr>
          <a:xfrm>
            <a:off x="2453235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7" name="Google Shape;287;p31"/>
          <p:cNvSpPr>
            <a:spLocks noGrp="1"/>
          </p:cNvSpPr>
          <p:nvPr>
            <p:ph type="pic" idx="4"/>
          </p:nvPr>
        </p:nvSpPr>
        <p:spPr>
          <a:xfrm>
            <a:off x="4688341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8" name="Google Shape;288;p31"/>
          <p:cNvSpPr>
            <a:spLocks noGrp="1"/>
          </p:cNvSpPr>
          <p:nvPr>
            <p:ph type="pic" idx="5"/>
          </p:nvPr>
        </p:nvSpPr>
        <p:spPr>
          <a:xfrm>
            <a:off x="6906022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9" name="Google Shape;289;p31"/>
          <p:cNvSpPr txBox="1">
            <a:spLocks noGrp="1"/>
          </p:cNvSpPr>
          <p:nvPr>
            <p:ph type="body" idx="6"/>
          </p:nvPr>
        </p:nvSpPr>
        <p:spPr>
          <a:xfrm>
            <a:off x="469900" y="348406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7"/>
          </p:nvPr>
        </p:nvSpPr>
        <p:spPr>
          <a:xfrm>
            <a:off x="218128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8"/>
          </p:nvPr>
        </p:nvSpPr>
        <p:spPr>
          <a:xfrm>
            <a:off x="2442595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9"/>
          </p:nvPr>
        </p:nvSpPr>
        <p:spPr>
          <a:xfrm>
            <a:off x="4681064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13"/>
          </p:nvPr>
        </p:nvSpPr>
        <p:spPr>
          <a:xfrm>
            <a:off x="6905532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ftr" idx="11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1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">
  <p:cSld name="*Columns-TW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1" y="1020763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57200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4700588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">
  <p:cSld name="*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457201" y="36790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_AND_BOD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84364" y="217799"/>
            <a:ext cx="8304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body" idx="1"/>
          </p:nvPr>
        </p:nvSpPr>
        <p:spPr>
          <a:xfrm>
            <a:off x="84363" y="816599"/>
            <a:ext cx="8877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1200"/>
              <a:buChar char="▪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–"/>
              <a:defRPr/>
            </a:lvl2pPr>
            <a:lvl3pPr marL="1371600" lvl="2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500"/>
              <a:buChar char="๏"/>
              <a:defRPr/>
            </a:lvl3pPr>
            <a:lvl4pPr marL="1828800" lvl="3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400"/>
              <a:buChar char="❖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»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761185" y="4890643"/>
            <a:ext cx="200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7F7F7F"/>
              </a:solidFill>
            </a:endParaRPr>
          </a:p>
        </p:txBody>
      </p:sp>
      <p:pic>
        <p:nvPicPr>
          <p:cNvPr id="310" name="Google Shape;310;p33" descr="image2.png"/>
          <p:cNvPicPr preferRelativeResize="0"/>
          <p:nvPr/>
        </p:nvPicPr>
        <p:blipFill rotWithShape="1">
          <a:blip r:embed="rId2">
            <a:alphaModFix/>
          </a:blip>
          <a:srcRect t="19" b="19"/>
          <a:stretch/>
        </p:blipFill>
        <p:spPr>
          <a:xfrm>
            <a:off x="4073257" y="6137197"/>
            <a:ext cx="557703" cy="70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Blue">
  <p:cSld name="*Section Break_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Red">
  <p:cSld name="*Section Break_Re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Green">
  <p:cSld name="*Section Break_Gre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448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 amt="80000"/>
          </a:blip>
          <a:srcRect t="-240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91440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_">
  <p:cSld name="*Title Only_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*Title_Table">
  <p:cSld name="1_*Title_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3" name="Google Shape;73;p10"/>
          <p:cNvGraphicFramePr/>
          <p:nvPr/>
        </p:nvGraphicFramePr>
        <p:xfrm>
          <a:off x="457200" y="15182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{BC4D102C-BF2F-46CF-A949-1B09D626DDCB}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A close up of a sign&#10;&#10;Description automatically generated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860665" y="4794647"/>
            <a:ext cx="1044942" cy="29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1" y="1393826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"/>
          <p:cNvSpPr/>
          <p:nvPr/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57201" y="4827084"/>
            <a:ext cx="1418752" cy="1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5568">
          <p15:clr>
            <a:srgbClr val="F26B43"/>
          </p15:clr>
        </p15:guide>
        <p15:guide id="3" orient="horz" pos="2964">
          <p15:clr>
            <a:srgbClr val="F26B43"/>
          </p15:clr>
        </p15:guide>
        <p15:guide id="4" orient="horz" pos="1720">
          <p15:clr>
            <a:srgbClr val="F26B43"/>
          </p15:clr>
        </p15:guide>
        <p15:guide id="5" orient="horz" pos="876">
          <p15:clr>
            <a:srgbClr val="F26B43"/>
          </p15:clr>
        </p15:guide>
        <p15:guide id="6" orient="horz" pos="3180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156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0" y="1270716"/>
            <a:ext cx="91440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ePIC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Collaboration Meeting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0" y="153725"/>
            <a:ext cx="89622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January 11, 2024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</a:pPr>
            <a:endParaRPr/>
          </a:p>
        </p:txBody>
      </p:sp>
      <p:sp>
        <p:nvSpPr>
          <p:cNvPr id="324" name="Google Shape;324;p35"/>
          <p:cNvSpPr txBox="1"/>
          <p:nvPr/>
        </p:nvSpPr>
        <p:spPr>
          <a:xfrm>
            <a:off x="396718" y="3819292"/>
            <a:ext cx="90342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BIC Mechanical Design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9338553" y="46757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8" t="1334" r="8817" b="4836"/>
          <a:stretch/>
        </p:blipFill>
        <p:spPr>
          <a:xfrm>
            <a:off x="1672281" y="551935"/>
            <a:ext cx="5712019" cy="43211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BIC, Single Sector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1AB07-8A06-FAD8-3FA6-362DD241B6B0}"/>
              </a:ext>
            </a:extLst>
          </p:cNvPr>
          <p:cNvSpPr txBox="1"/>
          <p:nvPr/>
        </p:nvSpPr>
        <p:spPr>
          <a:xfrm>
            <a:off x="3092823" y="4249110"/>
            <a:ext cx="117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5mm inner plate for internal detectors not shown!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3DDD8-0F58-78B0-62CC-1A4005937CAB}"/>
              </a:ext>
            </a:extLst>
          </p:cNvPr>
          <p:cNvCxnSpPr>
            <a:cxnSpLocks/>
          </p:cNvCxnSpPr>
          <p:nvPr/>
        </p:nvCxnSpPr>
        <p:spPr>
          <a:xfrm flipV="1">
            <a:off x="4150659" y="3899647"/>
            <a:ext cx="346440" cy="46616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6" t="3692" r="8754"/>
          <a:stretch/>
        </p:blipFill>
        <p:spPr>
          <a:xfrm>
            <a:off x="1672282" y="711499"/>
            <a:ext cx="5624990" cy="41615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8"/>
            <a:ext cx="8373000" cy="470509"/>
          </a:xfrm>
        </p:spPr>
        <p:txBody>
          <a:bodyPr/>
          <a:lstStyle/>
          <a:p>
            <a:r>
              <a:rPr lang="en-US" b="0" dirty="0"/>
              <a:t>BIC, Single Sector</a:t>
            </a:r>
          </a:p>
          <a:p>
            <a:r>
              <a:rPr lang="en-US" sz="1100" b="0" dirty="0"/>
              <a:t>(sector weight = 1829 pounds)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53786" y="1183404"/>
            <a:ext cx="7658213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Increased inner radius by 3.2cm to accommodate inner detectors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Increased (longitudinal) space for services by 5cm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Reduced Astropix shelf height from 2cm to 1.5cm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Additional Al sheets for imaging Pb/SciFi layers.  2mm thick – for now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Increased Pb/SciFi thickness to match fiber/glue geometry</a:t>
            </a:r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r>
              <a:rPr lang="en-US" sz="1500" dirty="0"/>
              <a:t>	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>
                <a:solidFill>
                  <a:srgbClr val="30519D"/>
                </a:solidFill>
              </a:rPr>
              <a:t>BIC design changes since June 2023:</a:t>
            </a:r>
            <a:endParaRPr sz="2000" dirty="0">
              <a:solidFill>
                <a:srgbClr val="30519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4" t="1480" r="10055" b="1998"/>
          <a:stretch/>
        </p:blipFill>
        <p:spPr>
          <a:xfrm>
            <a:off x="1302500" y="481955"/>
            <a:ext cx="5840964" cy="445965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/>
              <a:t>BIC Imaging Region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28E93-6371-4E03-12BD-E2970EBB5E6B}"/>
              </a:ext>
            </a:extLst>
          </p:cNvPr>
          <p:cNvSpPr/>
          <p:nvPr/>
        </p:nvSpPr>
        <p:spPr>
          <a:xfrm>
            <a:off x="1978090" y="839755"/>
            <a:ext cx="961053" cy="158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6BCBD-7B06-0CE4-0DBE-5F59107EE2A8}"/>
              </a:ext>
            </a:extLst>
          </p:cNvPr>
          <p:cNvSpPr txBox="1"/>
          <p:nvPr/>
        </p:nvSpPr>
        <p:spPr>
          <a:xfrm>
            <a:off x="5940982" y="4534503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5mm inner plate for internal detectors not shown!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90D6FB-8A3C-16CF-5B36-E74AC889372A}"/>
              </a:ext>
            </a:extLst>
          </p:cNvPr>
          <p:cNvCxnSpPr>
            <a:cxnSpLocks/>
          </p:cNvCxnSpPr>
          <p:nvPr/>
        </p:nvCxnSpPr>
        <p:spPr>
          <a:xfrm flipH="1" flipV="1">
            <a:off x="6167718" y="4240306"/>
            <a:ext cx="80682" cy="29419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0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8" t="1754" r="11076"/>
          <a:stretch/>
        </p:blipFill>
        <p:spPr>
          <a:xfrm>
            <a:off x="1302500" y="601561"/>
            <a:ext cx="5617284" cy="438143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Imaging Layer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28E93-6371-4E03-12BD-E2970EBB5E6B}"/>
              </a:ext>
            </a:extLst>
          </p:cNvPr>
          <p:cNvSpPr/>
          <p:nvPr/>
        </p:nvSpPr>
        <p:spPr>
          <a:xfrm>
            <a:off x="1978090" y="839755"/>
            <a:ext cx="961053" cy="158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0" t="21246" r="27618" b="5991"/>
          <a:stretch/>
        </p:blipFill>
        <p:spPr>
          <a:xfrm>
            <a:off x="2388972" y="730449"/>
            <a:ext cx="4020065" cy="39486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Non-Imaging Layer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72038" y="1170247"/>
            <a:ext cx="7658213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5mm plate on inside of inner </a:t>
            </a:r>
            <a:r>
              <a:rPr lang="en-US" sz="1500" dirty="0" err="1"/>
              <a:t>astropix</a:t>
            </a:r>
            <a:r>
              <a:rPr lang="en-US" sz="1500" dirty="0"/>
              <a:t> layer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Outer MPGD and DIRC Boxes mounted to sides of support rail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Carbon Fiber tube mounted to support rail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Inner detectors mounted to carbon tube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Design saves space and takes advantage of rigid BIC to support inner detectors (not end mounted)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endParaRPr lang="en-US" sz="2000" dirty="0">
              <a:solidFill>
                <a:srgbClr val="30519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0519D"/>
                </a:solidFill>
              </a:rPr>
              <a:t>Inner Detector Mounting:</a:t>
            </a:r>
            <a:endParaRPr sz="2000" dirty="0">
              <a:solidFill>
                <a:srgbClr val="30519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349767-12BA-B985-CF77-FB183D0F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22" r="12622"/>
          <a:stretch/>
        </p:blipFill>
        <p:spPr>
          <a:xfrm>
            <a:off x="2929829" y="2468615"/>
            <a:ext cx="3284341" cy="2541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706A0-8440-4872-7CFD-6DBC6C5C72AE}"/>
              </a:ext>
            </a:extLst>
          </p:cNvPr>
          <p:cNvSpPr txBox="1"/>
          <p:nvPr/>
        </p:nvSpPr>
        <p:spPr>
          <a:xfrm>
            <a:off x="1759699" y="3973253"/>
            <a:ext cx="908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Carbon Fiber</a:t>
            </a:r>
          </a:p>
          <a:p>
            <a:r>
              <a:rPr lang="en-US" sz="800" dirty="0"/>
              <a:t>Tube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BFFF1C-02D2-A3DF-FD9D-AD89898FCADB}"/>
              </a:ext>
            </a:extLst>
          </p:cNvPr>
          <p:cNvCxnSpPr>
            <a:cxnSpLocks/>
          </p:cNvCxnSpPr>
          <p:nvPr/>
        </p:nvCxnSpPr>
        <p:spPr>
          <a:xfrm>
            <a:off x="2402541" y="4142530"/>
            <a:ext cx="699247" cy="16927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6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72038" y="1170247"/>
            <a:ext cx="765821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Actual thickness of aluminum skins (less than 2mm if possible)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Sector assembly procedure (assemble machined components vs. machining complete assembly)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Rail/carriage parts for Astropix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Where to install 5mm inner plate (probably Argonne)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Actual length of services section (15cm?)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Barrel assembly procedure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endParaRPr lang="en-US" sz="2000" dirty="0">
              <a:solidFill>
                <a:srgbClr val="30519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0519D"/>
                </a:solidFill>
              </a:rPr>
              <a:t>Open Questions: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44267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7f8294-370a-4aed-920a-4e0f038c6a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6710268A474DA2863D4634666AC7" ma:contentTypeVersion="11" ma:contentTypeDescription="Create a new document." ma:contentTypeScope="" ma:versionID="49d1315e2aaeeb0b335a1cdde7097473">
  <xsd:schema xmlns:xsd="http://www.w3.org/2001/XMLSchema" xmlns:xs="http://www.w3.org/2001/XMLSchema" xmlns:p="http://schemas.microsoft.com/office/2006/metadata/properties" xmlns:ns3="cd7f8294-370a-4aed-920a-4e0f038c6a95" xmlns:ns4="5e72cee1-0b0c-4c72-9171-6e19a6c421d8" targetNamespace="http://schemas.microsoft.com/office/2006/metadata/properties" ma:root="true" ma:fieldsID="55142802f5477572b7e9767d94ebe5d2" ns3:_="" ns4:_="">
    <xsd:import namespace="cd7f8294-370a-4aed-920a-4e0f038c6a95"/>
    <xsd:import namespace="5e72cee1-0b0c-4c72-9171-6e19a6c421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f8294-370a-4aed-920a-4e0f038c6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2cee1-0b0c-4c72-9171-6e19a6c42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79A324-EB9F-4296-9FF6-65D1F4FDCBAF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5e72cee1-0b0c-4c72-9171-6e19a6c421d8"/>
    <ds:schemaRef ds:uri="cd7f8294-370a-4aed-920a-4e0f038c6a95"/>
  </ds:schemaRefs>
</ds:datastoreItem>
</file>

<file path=customXml/itemProps2.xml><?xml version="1.0" encoding="utf-8"?>
<ds:datastoreItem xmlns:ds="http://schemas.openxmlformats.org/officeDocument/2006/customXml" ds:itemID="{E96DC931-C49F-41B7-ABA6-3E57AB5B2E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CE2D7-8510-4F6B-A796-42ADA9B81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f8294-370a-4aed-920a-4e0f038c6a95"/>
    <ds:schemaRef ds:uri="5e72cee1-0b0c-4c72-9171-6e19a6c42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238</Words>
  <Application>Microsoft Office PowerPoint</Application>
  <PresentationFormat>On-screen Show (16:9)</PresentationFormat>
  <Paragraphs>47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Roboto</vt:lpstr>
      <vt:lpstr>Noto Sans Symbols</vt:lpstr>
      <vt:lpstr>Arial</vt:lpstr>
      <vt:lpstr>1_presentation_16x9</vt:lpstr>
      <vt:lpstr>ePIC Collaboration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Barrel ECAL</dc:title>
  <dc:creator>O'Connor, Thomas P.</dc:creator>
  <cp:lastModifiedBy>O'Connor, Thomas P.</cp:lastModifiedBy>
  <cp:revision>48</cp:revision>
  <dcterms:modified xsi:type="dcterms:W3CDTF">2024-01-11T01:13:07Z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0x010100A2CE6710268A474DA2863D4634666AC7</vt:lpwstr>
  </property>
</Properties>
</file>