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  <p:ext uri="GoogleSlidesCustomDataVersion2">
      <go:slidesCustomData xmlns:go="http://customooxmlschemas.google.com/" r:id="rId51" roundtripDataSignature="AMtx7mgWfOTmSv82mQT7JuUm1PgSEeEN/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Maria Żurek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9A0F272-9473-4257-AF3A-E8CF83628A9C}">
  <a:tblStyle styleId="{49A0F272-9473-4257-AF3A-E8CF83628A9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CF3E6"/>
          </a:solidFill>
        </a:fill>
      </a:tcStyle>
    </a:wholeTbl>
    <a:band1H>
      <a:tcTxStyle/>
      <a:tcStyle>
        <a:fill>
          <a:solidFill>
            <a:srgbClr val="D6E6CA"/>
          </a:solidFill>
        </a:fill>
      </a:tcStyle>
    </a:band1H>
    <a:band2H>
      <a:tcTxStyle/>
    </a:band2H>
    <a:band1V>
      <a:tcTxStyle/>
      <a:tcStyle>
        <a:fill>
          <a:solidFill>
            <a:srgbClr val="D6E6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1" orient="horz"/>
        <p:guide pos="3092" orient="horz"/>
        <p:guide pos="517" orient="horz"/>
        <p:guide pos="895" orient="horz"/>
        <p:guide pos="2387" orient="horz"/>
        <p:guide pos="5565"/>
        <p:guide pos="317"/>
        <p:guide pos="15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customschemas.google.com/relationships/presentationmetadata" Target="metadata"/><Relationship Id="rId50" Type="http://schemas.openxmlformats.org/officeDocument/2006/relationships/slide" Target="slides/slide4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1-09T20:04:04.242">
    <p:pos x="151" y="271"/>
    <p:text>If the sum of the 2 clusters known well, splitting with AstroPix Energy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C6F3qRo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653a95290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653a9529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2653a952906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2653a952906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2653a95290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g2653a952906_0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2653a952906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2653a9529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g2653a952906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652fa1d50e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652fa1d50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2652fa1d50e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653a952906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653a95290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2653a952906_0_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Cover Option A" showMasterSp="0">
  <p:cSld name="*Cover Option A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0"/>
          <p:cNvSpPr txBox="1"/>
          <p:nvPr>
            <p:ph idx="1" type="body"/>
          </p:nvPr>
        </p:nvSpPr>
        <p:spPr>
          <a:xfrm>
            <a:off x="468796" y="574696"/>
            <a:ext cx="5685350" cy="3046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800"/>
              <a:buNone/>
              <a:defRPr b="1" sz="1800" cap="none">
                <a:solidFill>
                  <a:srgbClr val="47484A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228600" lvl="2" marL="13716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C:\Users\amiesen\Desktop\anlrgbpptlogo.png" id="18" name="Google Shape;1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77314" y="408441"/>
            <a:ext cx="1786846" cy="64370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0"/>
          <p:cNvSpPr/>
          <p:nvPr>
            <p:ph idx="2" type="pic"/>
          </p:nvPr>
        </p:nvSpPr>
        <p:spPr>
          <a:xfrm>
            <a:off x="4863726" y="1266825"/>
            <a:ext cx="4280275" cy="202996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0" name="Google Shape;20;p40"/>
          <p:cNvSpPr txBox="1"/>
          <p:nvPr>
            <p:ph type="title"/>
          </p:nvPr>
        </p:nvSpPr>
        <p:spPr>
          <a:xfrm>
            <a:off x="1" y="1266825"/>
            <a:ext cx="4863724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457200" spcFirstLastPara="1" rIns="91425" wrap="square" tIns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0"/>
          <p:cNvSpPr txBox="1"/>
          <p:nvPr>
            <p:ph idx="3" type="body"/>
          </p:nvPr>
        </p:nvSpPr>
        <p:spPr>
          <a:xfrm>
            <a:off x="-1" y="1266825"/>
            <a:ext cx="239714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40"/>
          <p:cNvSpPr txBox="1"/>
          <p:nvPr>
            <p:ph idx="4" type="body"/>
          </p:nvPr>
        </p:nvSpPr>
        <p:spPr>
          <a:xfrm>
            <a:off x="469901" y="343721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b="1" sz="1400" cap="none">
                <a:solidFill>
                  <a:srgbClr val="47484A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228600" lvl="2" marL="13716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5" type="body"/>
          </p:nvPr>
        </p:nvSpPr>
        <p:spPr>
          <a:xfrm>
            <a:off x="469901" y="3720288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indent="-228600" lvl="1" marL="9144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6" type="body"/>
          </p:nvPr>
        </p:nvSpPr>
        <p:spPr>
          <a:xfrm>
            <a:off x="3417372" y="343721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b="1" sz="1400" cap="none">
                <a:solidFill>
                  <a:srgbClr val="47484A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228600" lvl="2" marL="13716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0"/>
          <p:cNvSpPr txBox="1"/>
          <p:nvPr>
            <p:ph idx="7" type="body"/>
          </p:nvPr>
        </p:nvSpPr>
        <p:spPr>
          <a:xfrm>
            <a:off x="3417372" y="3720288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indent="-228600" lvl="1" marL="9144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0"/>
          <p:cNvSpPr txBox="1"/>
          <p:nvPr>
            <p:ph idx="8" type="body"/>
          </p:nvPr>
        </p:nvSpPr>
        <p:spPr>
          <a:xfrm>
            <a:off x="6360197" y="343721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b="1" sz="1400" cap="none">
                <a:solidFill>
                  <a:srgbClr val="47484A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228600" lvl="2" marL="13716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0"/>
          <p:cNvSpPr txBox="1"/>
          <p:nvPr>
            <p:ph idx="9" type="body"/>
          </p:nvPr>
        </p:nvSpPr>
        <p:spPr>
          <a:xfrm>
            <a:off x="6360197" y="3720288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indent="-228600" lvl="1" marL="9144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0"/>
          <p:cNvSpPr txBox="1"/>
          <p:nvPr>
            <p:ph idx="13" type="body"/>
          </p:nvPr>
        </p:nvSpPr>
        <p:spPr>
          <a:xfrm>
            <a:off x="6360197" y="4570711"/>
            <a:ext cx="2692872" cy="3865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indent="-228600" lvl="1" marL="9144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0"/>
          <p:cNvSpPr txBox="1"/>
          <p:nvPr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Suggested line of text (optional):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START WITH YES.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121" y="4702076"/>
            <a:ext cx="2046368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TWO IMAGES - top horizontal">
  <p:cSld name="*TWO IMAGES - top horizontal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9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49"/>
          <p:cNvSpPr txBox="1"/>
          <p:nvPr>
            <p:ph idx="1" type="body"/>
          </p:nvPr>
        </p:nvSpPr>
        <p:spPr>
          <a:xfrm>
            <a:off x="457201" y="1019437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b="1" sz="2000">
                <a:solidFill>
                  <a:srgbClr val="0065A2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49"/>
          <p:cNvSpPr txBox="1"/>
          <p:nvPr>
            <p:ph idx="2" type="body"/>
          </p:nvPr>
        </p:nvSpPr>
        <p:spPr>
          <a:xfrm>
            <a:off x="488732" y="3141637"/>
            <a:ext cx="4114800" cy="1596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914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49"/>
          <p:cNvSpPr txBox="1"/>
          <p:nvPr>
            <p:ph idx="3" type="body"/>
          </p:nvPr>
        </p:nvSpPr>
        <p:spPr>
          <a:xfrm>
            <a:off x="4716216" y="3141637"/>
            <a:ext cx="4097585" cy="1596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914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49"/>
          <p:cNvSpPr/>
          <p:nvPr>
            <p:ph idx="4" type="pic"/>
          </p:nvPr>
        </p:nvSpPr>
        <p:spPr>
          <a:xfrm>
            <a:off x="495679" y="1417871"/>
            <a:ext cx="402336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1" name="Google Shape;91;p49"/>
          <p:cNvSpPr/>
          <p:nvPr>
            <p:ph idx="5" type="pic"/>
          </p:nvPr>
        </p:nvSpPr>
        <p:spPr>
          <a:xfrm>
            <a:off x="4709050" y="1417871"/>
            <a:ext cx="402336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2" name="Google Shape;92;p49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9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TWO IMAGES - Bottom horizontal">
  <p:cSld name="*TWO IMAGES - Bottom horizontal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0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50"/>
          <p:cNvSpPr txBox="1"/>
          <p:nvPr>
            <p:ph idx="1" type="body"/>
          </p:nvPr>
        </p:nvSpPr>
        <p:spPr>
          <a:xfrm>
            <a:off x="457201" y="1016890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b="1" sz="2000">
                <a:solidFill>
                  <a:srgbClr val="0065A2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50"/>
          <p:cNvSpPr txBox="1"/>
          <p:nvPr>
            <p:ph idx="2" type="body"/>
          </p:nvPr>
        </p:nvSpPr>
        <p:spPr>
          <a:xfrm>
            <a:off x="457200" y="1408347"/>
            <a:ext cx="4114800" cy="12878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50"/>
          <p:cNvSpPr txBox="1"/>
          <p:nvPr>
            <p:ph idx="3" type="body"/>
          </p:nvPr>
        </p:nvSpPr>
        <p:spPr>
          <a:xfrm>
            <a:off x="4716215" y="1408347"/>
            <a:ext cx="4114800" cy="12878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50"/>
          <p:cNvSpPr/>
          <p:nvPr>
            <p:ph idx="4" type="pic"/>
          </p:nvPr>
        </p:nvSpPr>
        <p:spPr>
          <a:xfrm>
            <a:off x="464146" y="2711336"/>
            <a:ext cx="402336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00" name="Google Shape;100;p50"/>
          <p:cNvSpPr/>
          <p:nvPr>
            <p:ph idx="5" type="pic"/>
          </p:nvPr>
        </p:nvSpPr>
        <p:spPr>
          <a:xfrm>
            <a:off x="4730864" y="2711336"/>
            <a:ext cx="402336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01" name="Google Shape;101;p50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0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0"/>
          <p:cNvSpPr txBox="1"/>
          <p:nvPr>
            <p:ph idx="6" type="body"/>
          </p:nvPr>
        </p:nvSpPr>
        <p:spPr>
          <a:xfrm>
            <a:off x="476266" y="4434669"/>
            <a:ext cx="3995723" cy="359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200"/>
              <a:buNone/>
              <a:defRPr sz="12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50"/>
          <p:cNvSpPr txBox="1"/>
          <p:nvPr>
            <p:ph idx="7" type="body"/>
          </p:nvPr>
        </p:nvSpPr>
        <p:spPr>
          <a:xfrm>
            <a:off x="4750290" y="4444194"/>
            <a:ext cx="3995723" cy="359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200"/>
              <a:buNone/>
              <a:defRPr sz="12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TWO LRG IMAGES - top horizontal">
  <p:cSld name="*TWO LRG IMAGES - top horizontal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1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51"/>
          <p:cNvSpPr txBox="1"/>
          <p:nvPr>
            <p:ph idx="1" type="body"/>
          </p:nvPr>
        </p:nvSpPr>
        <p:spPr>
          <a:xfrm>
            <a:off x="488732" y="4106864"/>
            <a:ext cx="4114800" cy="686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914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51"/>
          <p:cNvSpPr txBox="1"/>
          <p:nvPr>
            <p:ph idx="2" type="body"/>
          </p:nvPr>
        </p:nvSpPr>
        <p:spPr>
          <a:xfrm>
            <a:off x="4716216" y="4106864"/>
            <a:ext cx="4097585" cy="686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914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51"/>
          <p:cNvSpPr/>
          <p:nvPr>
            <p:ph idx="3" type="pic"/>
          </p:nvPr>
        </p:nvSpPr>
        <p:spPr>
          <a:xfrm>
            <a:off x="495679" y="1420813"/>
            <a:ext cx="4023360" cy="268605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0" name="Google Shape;110;p51"/>
          <p:cNvSpPr/>
          <p:nvPr>
            <p:ph idx="4" type="pic"/>
          </p:nvPr>
        </p:nvSpPr>
        <p:spPr>
          <a:xfrm>
            <a:off x="4709050" y="1420813"/>
            <a:ext cx="4023360" cy="268605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1" name="Google Shape;111;p51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51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1"/>
          <p:cNvSpPr txBox="1"/>
          <p:nvPr>
            <p:ph idx="5" type="body"/>
          </p:nvPr>
        </p:nvSpPr>
        <p:spPr>
          <a:xfrm>
            <a:off x="457201" y="1009912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b="1" sz="2000">
                <a:solidFill>
                  <a:srgbClr val="0065A2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PICS/caption - TWO images">
  <p:cSld name="*PICS/caption - TWO image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2"/>
          <p:cNvSpPr/>
          <p:nvPr>
            <p:ph idx="2" type="pic"/>
          </p:nvPr>
        </p:nvSpPr>
        <p:spPr>
          <a:xfrm>
            <a:off x="676630" y="1417046"/>
            <a:ext cx="3790374" cy="280811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6" name="Google Shape;116;p52"/>
          <p:cNvSpPr txBox="1"/>
          <p:nvPr>
            <p:ph idx="1" type="body"/>
          </p:nvPr>
        </p:nvSpPr>
        <p:spPr>
          <a:xfrm>
            <a:off x="676630" y="4256434"/>
            <a:ext cx="3840480" cy="4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b="0" sz="1200" cap="none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52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52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52"/>
          <p:cNvSpPr txBox="1"/>
          <p:nvPr>
            <p:ph idx="3" type="body"/>
          </p:nvPr>
        </p:nvSpPr>
        <p:spPr>
          <a:xfrm>
            <a:off x="457201" y="1009912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b="1" sz="2000">
                <a:solidFill>
                  <a:srgbClr val="0065A2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52"/>
          <p:cNvSpPr/>
          <p:nvPr>
            <p:ph idx="4" type="pic"/>
          </p:nvPr>
        </p:nvSpPr>
        <p:spPr>
          <a:xfrm>
            <a:off x="4765130" y="1416462"/>
            <a:ext cx="3790374" cy="280811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1" name="Google Shape;121;p52"/>
          <p:cNvSpPr txBox="1"/>
          <p:nvPr>
            <p:ph idx="5" type="body"/>
          </p:nvPr>
        </p:nvSpPr>
        <p:spPr>
          <a:xfrm>
            <a:off x="4765130" y="4255850"/>
            <a:ext cx="3840480" cy="4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b="0" sz="1200" cap="none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52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THREE IMAGES">
  <p:cSld name="*THREE IMAGE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3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53"/>
          <p:cNvSpPr txBox="1"/>
          <p:nvPr>
            <p:ph idx="1" type="body"/>
          </p:nvPr>
        </p:nvSpPr>
        <p:spPr>
          <a:xfrm>
            <a:off x="457201" y="1019437"/>
            <a:ext cx="8372901" cy="36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b="1" sz="2000">
                <a:solidFill>
                  <a:srgbClr val="0065A2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53"/>
          <p:cNvSpPr txBox="1"/>
          <p:nvPr>
            <p:ph idx="2" type="body"/>
          </p:nvPr>
        </p:nvSpPr>
        <p:spPr>
          <a:xfrm>
            <a:off x="495879" y="2854960"/>
            <a:ext cx="2465584" cy="1609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indent="-3048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53"/>
          <p:cNvSpPr txBox="1"/>
          <p:nvPr>
            <p:ph idx="3" type="body"/>
          </p:nvPr>
        </p:nvSpPr>
        <p:spPr>
          <a:xfrm>
            <a:off x="3381086" y="2854960"/>
            <a:ext cx="2465584" cy="1609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indent="-3048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53"/>
          <p:cNvSpPr/>
          <p:nvPr>
            <p:ph idx="4" type="pic"/>
          </p:nvPr>
        </p:nvSpPr>
        <p:spPr>
          <a:xfrm>
            <a:off x="503079" y="1415695"/>
            <a:ext cx="2361244" cy="136543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9" name="Google Shape;129;p53"/>
          <p:cNvSpPr/>
          <p:nvPr>
            <p:ph idx="5" type="pic"/>
          </p:nvPr>
        </p:nvSpPr>
        <p:spPr>
          <a:xfrm>
            <a:off x="3388286" y="1415695"/>
            <a:ext cx="2361244" cy="136543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0" name="Google Shape;130;p53"/>
          <p:cNvSpPr txBox="1"/>
          <p:nvPr>
            <p:ph idx="6" type="body"/>
          </p:nvPr>
        </p:nvSpPr>
        <p:spPr>
          <a:xfrm>
            <a:off x="6261696" y="2856834"/>
            <a:ext cx="2465584" cy="1609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indent="-3048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53"/>
          <p:cNvSpPr/>
          <p:nvPr>
            <p:ph idx="7" type="pic"/>
          </p:nvPr>
        </p:nvSpPr>
        <p:spPr>
          <a:xfrm>
            <a:off x="6268896" y="1417569"/>
            <a:ext cx="2361244" cy="136543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2" name="Google Shape;132;p53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3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PICS/captions/bullets - FOUR Images">
  <p:cSld name="*PICS/captions/bullets - FOUR Image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4"/>
          <p:cNvSpPr/>
          <p:nvPr>
            <p:ph idx="2" type="pic"/>
          </p:nvPr>
        </p:nvSpPr>
        <p:spPr>
          <a:xfrm>
            <a:off x="218127" y="1418980"/>
            <a:ext cx="2240280" cy="167871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6" name="Google Shape;136;p54"/>
          <p:cNvSpPr/>
          <p:nvPr>
            <p:ph idx="3" type="pic"/>
          </p:nvPr>
        </p:nvSpPr>
        <p:spPr>
          <a:xfrm>
            <a:off x="2453235" y="1418980"/>
            <a:ext cx="2240280" cy="167871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37" name="Google Shape;137;p54"/>
          <p:cNvSpPr/>
          <p:nvPr>
            <p:ph idx="4" type="pic"/>
          </p:nvPr>
        </p:nvSpPr>
        <p:spPr>
          <a:xfrm>
            <a:off x="4688341" y="1418980"/>
            <a:ext cx="2240280" cy="167871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8" name="Google Shape;138;p54"/>
          <p:cNvSpPr/>
          <p:nvPr>
            <p:ph idx="5" type="pic"/>
          </p:nvPr>
        </p:nvSpPr>
        <p:spPr>
          <a:xfrm>
            <a:off x="6906022" y="1418980"/>
            <a:ext cx="2240280" cy="167871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39" name="Google Shape;139;p54"/>
          <p:cNvSpPr txBox="1"/>
          <p:nvPr>
            <p:ph idx="1" type="body"/>
          </p:nvPr>
        </p:nvSpPr>
        <p:spPr>
          <a:xfrm>
            <a:off x="469900" y="3672521"/>
            <a:ext cx="8434552" cy="1086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91425">
            <a:noAutofit/>
          </a:bodyPr>
          <a:lstStyle>
            <a:lvl1pPr indent="-355600" lvl="0" marL="45720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▪"/>
              <a:defRPr sz="2000">
                <a:solidFill>
                  <a:srgbClr val="000000"/>
                </a:solidFill>
              </a:defRPr>
            </a:lvl1pPr>
            <a:lvl2pPr indent="-355600" lvl="1" marL="914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>
                <a:solidFill>
                  <a:srgbClr val="000000"/>
                </a:solidFill>
              </a:defRPr>
            </a:lvl2pPr>
            <a:lvl3pPr indent="-355600" lvl="2" marL="1371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>
                <a:solidFill>
                  <a:srgbClr val="000000"/>
                </a:solidFill>
              </a:defRPr>
            </a:lvl3pPr>
            <a:lvl4pPr indent="-355600" lvl="3" marL="1828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>
                <a:solidFill>
                  <a:srgbClr val="000000"/>
                </a:solidFill>
              </a:defRPr>
            </a:lvl4pPr>
            <a:lvl5pPr indent="-355600" lvl="4" marL="228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 sz="2000">
                <a:solidFill>
                  <a:srgbClr val="000000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54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 i="0" sz="2800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54"/>
          <p:cNvSpPr txBox="1"/>
          <p:nvPr>
            <p:ph idx="6" type="body"/>
          </p:nvPr>
        </p:nvSpPr>
        <p:spPr>
          <a:xfrm>
            <a:off x="218128" y="3127171"/>
            <a:ext cx="2238469" cy="358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b="0" sz="1200">
                <a:solidFill>
                  <a:srgbClr val="000000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54"/>
          <p:cNvSpPr txBox="1"/>
          <p:nvPr>
            <p:ph idx="7" type="body"/>
          </p:nvPr>
        </p:nvSpPr>
        <p:spPr>
          <a:xfrm>
            <a:off x="2442595" y="3127171"/>
            <a:ext cx="2238469" cy="358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b="0" sz="1200">
                <a:solidFill>
                  <a:srgbClr val="000000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54"/>
          <p:cNvSpPr txBox="1"/>
          <p:nvPr>
            <p:ph idx="8" type="body"/>
          </p:nvPr>
        </p:nvSpPr>
        <p:spPr>
          <a:xfrm>
            <a:off x="4681064" y="3127171"/>
            <a:ext cx="2238469" cy="358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b="0" sz="1200">
                <a:solidFill>
                  <a:srgbClr val="000000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54"/>
          <p:cNvSpPr txBox="1"/>
          <p:nvPr>
            <p:ph idx="9" type="body"/>
          </p:nvPr>
        </p:nvSpPr>
        <p:spPr>
          <a:xfrm>
            <a:off x="6905532" y="3127171"/>
            <a:ext cx="2238469" cy="358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b="0" sz="1200">
                <a:solidFill>
                  <a:srgbClr val="000000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54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4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54"/>
          <p:cNvSpPr txBox="1"/>
          <p:nvPr>
            <p:ph idx="13" type="body"/>
          </p:nvPr>
        </p:nvSpPr>
        <p:spPr>
          <a:xfrm>
            <a:off x="457201" y="1019437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b="1" sz="2000">
                <a:solidFill>
                  <a:srgbClr val="0065A2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PICS/caption - FOUR images">
  <p:cSld name="*PICS/caption - FOUR images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5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5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55"/>
          <p:cNvSpPr txBox="1"/>
          <p:nvPr>
            <p:ph idx="1" type="body"/>
          </p:nvPr>
        </p:nvSpPr>
        <p:spPr>
          <a:xfrm>
            <a:off x="457201" y="1019437"/>
            <a:ext cx="8372901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b="1" sz="2000">
                <a:solidFill>
                  <a:srgbClr val="0065A2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55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5"/>
          <p:cNvSpPr/>
          <p:nvPr>
            <p:ph idx="2" type="pic"/>
          </p:nvPr>
        </p:nvSpPr>
        <p:spPr>
          <a:xfrm>
            <a:off x="487437" y="1420813"/>
            <a:ext cx="3790374" cy="138342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4" name="Google Shape;154;p55"/>
          <p:cNvSpPr txBox="1"/>
          <p:nvPr>
            <p:ph idx="3" type="body"/>
          </p:nvPr>
        </p:nvSpPr>
        <p:spPr>
          <a:xfrm>
            <a:off x="487437" y="2822383"/>
            <a:ext cx="3840480" cy="276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b="0" sz="1200" cap="none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55"/>
          <p:cNvSpPr/>
          <p:nvPr>
            <p:ph idx="4" type="pic"/>
          </p:nvPr>
        </p:nvSpPr>
        <p:spPr>
          <a:xfrm>
            <a:off x="4912432" y="1420813"/>
            <a:ext cx="3790374" cy="138342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6" name="Google Shape;156;p55"/>
          <p:cNvSpPr txBox="1"/>
          <p:nvPr>
            <p:ph idx="5" type="body"/>
          </p:nvPr>
        </p:nvSpPr>
        <p:spPr>
          <a:xfrm>
            <a:off x="4912432" y="2822383"/>
            <a:ext cx="3840480" cy="276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b="0" sz="1200" cap="none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55"/>
          <p:cNvSpPr/>
          <p:nvPr>
            <p:ph idx="6" type="pic"/>
          </p:nvPr>
        </p:nvSpPr>
        <p:spPr>
          <a:xfrm>
            <a:off x="487437" y="3097650"/>
            <a:ext cx="3790374" cy="138342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8" name="Google Shape;158;p55"/>
          <p:cNvSpPr txBox="1"/>
          <p:nvPr>
            <p:ph idx="7" type="body"/>
          </p:nvPr>
        </p:nvSpPr>
        <p:spPr>
          <a:xfrm>
            <a:off x="487437" y="4502674"/>
            <a:ext cx="3840480" cy="276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b="0" sz="1200" cap="none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55"/>
          <p:cNvSpPr/>
          <p:nvPr>
            <p:ph idx="8" type="pic"/>
          </p:nvPr>
        </p:nvSpPr>
        <p:spPr>
          <a:xfrm>
            <a:off x="4912432" y="3097650"/>
            <a:ext cx="3790374" cy="138342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0" name="Google Shape;160;p55"/>
          <p:cNvSpPr txBox="1"/>
          <p:nvPr>
            <p:ph idx="9" type="body"/>
          </p:nvPr>
        </p:nvSpPr>
        <p:spPr>
          <a:xfrm>
            <a:off x="4912432" y="4505517"/>
            <a:ext cx="3840480" cy="276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b="0" sz="1200" cap="none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Charts, Graphs, Tables">
  <p:cSld name="*Charts, Graphs, Tables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6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6"/>
          <p:cNvSpPr txBox="1"/>
          <p:nvPr>
            <p:ph idx="1" type="body"/>
          </p:nvPr>
        </p:nvSpPr>
        <p:spPr>
          <a:xfrm>
            <a:off x="457201" y="1417579"/>
            <a:ext cx="8372901" cy="3022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56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56"/>
          <p:cNvSpPr txBox="1"/>
          <p:nvPr>
            <p:ph idx="2" type="body"/>
          </p:nvPr>
        </p:nvSpPr>
        <p:spPr>
          <a:xfrm>
            <a:off x="457201" y="1019437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b="1" sz="2000">
                <a:solidFill>
                  <a:srgbClr val="0065A2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56"/>
          <p:cNvSpPr txBox="1"/>
          <p:nvPr>
            <p:ph idx="3" type="body"/>
          </p:nvPr>
        </p:nvSpPr>
        <p:spPr>
          <a:xfrm>
            <a:off x="443573" y="4457863"/>
            <a:ext cx="3711039" cy="2407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50"/>
              <a:buNone/>
              <a:defRPr sz="105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Closing slide" showMasterSp="0">
  <p:cSld name="*Closing slid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miesen\Desktop\anlrgbpptlogo.png" id="168" name="Google Shape;168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9754" y="4562475"/>
            <a:ext cx="1540844" cy="5550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erial view of Argonne with APS in front 5730-00068.jpg" id="169" name="Google Shape;169;p57"/>
          <p:cNvPicPr preferRelativeResize="0"/>
          <p:nvPr/>
        </p:nvPicPr>
        <p:blipFill rotWithShape="1">
          <a:blip r:embed="rId3">
            <a:alphaModFix/>
          </a:blip>
          <a:srcRect b="7135" l="0" r="0" t="10681"/>
          <a:stretch/>
        </p:blipFill>
        <p:spPr>
          <a:xfrm>
            <a:off x="0" y="0"/>
            <a:ext cx="9144000" cy="44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7"/>
          <p:cNvSpPr txBox="1"/>
          <p:nvPr>
            <p:ph idx="1" type="body"/>
          </p:nvPr>
        </p:nvSpPr>
        <p:spPr>
          <a:xfrm>
            <a:off x="0" y="-10684"/>
            <a:ext cx="9143999" cy="4499372"/>
          </a:xfrm>
          <a:prstGeom prst="rect">
            <a:avLst/>
          </a:prstGeom>
          <a:solidFill>
            <a:schemeClr val="accent2">
              <a:alpha val="89803"/>
            </a:schemeClr>
          </a:solidFill>
          <a:ln>
            <a:noFill/>
          </a:ln>
        </p:spPr>
        <p:txBody>
          <a:bodyPr anchorCtr="0" anchor="ctr" bIns="457200" lIns="45720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57"/>
          <p:cNvSpPr txBox="1"/>
          <p:nvPr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Suggested</a:t>
            </a: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closing statement (optional):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START WITH YES.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END WITH THANK YOU.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YOU HAVE ANY BIG QUESTIONS?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121" y="4702076"/>
            <a:ext cx="2046368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Video" showMasterSp="0">
  <p:cSld name="*Video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8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8"/>
          <p:cNvSpPr txBox="1"/>
          <p:nvPr>
            <p:ph type="title"/>
          </p:nvPr>
        </p:nvSpPr>
        <p:spPr>
          <a:xfrm>
            <a:off x="457201" y="386954"/>
            <a:ext cx="8372901" cy="60451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Title and Content">
  <p:cSld name="*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1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1"/>
          <p:cNvSpPr txBox="1"/>
          <p:nvPr>
            <p:ph idx="1" type="body"/>
          </p:nvPr>
        </p:nvSpPr>
        <p:spPr>
          <a:xfrm>
            <a:off x="457201" y="1408346"/>
            <a:ext cx="8372901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1"/>
          <p:cNvSpPr txBox="1"/>
          <p:nvPr>
            <p:ph idx="2" type="body"/>
          </p:nvPr>
        </p:nvSpPr>
        <p:spPr>
          <a:xfrm>
            <a:off x="457201" y="1009912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1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Blank" showMasterSp="0" type="blank">
  <p:cSld name="BLAN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Cover Option B" showMasterSp="0">
  <p:cSld name="*Cover Option B"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miesen\Desktop\anlrgbpptlogo.png" id="178" name="Google Shape;178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7976" y="4545002"/>
            <a:ext cx="1557337" cy="561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erial view of Argonne with APS in front 5730-00068.jpg" id="179" name="Google Shape;179;p60"/>
          <p:cNvPicPr preferRelativeResize="0"/>
          <p:nvPr/>
        </p:nvPicPr>
        <p:blipFill rotWithShape="1">
          <a:blip r:embed="rId3">
            <a:alphaModFix/>
          </a:blip>
          <a:srcRect b="7135" l="0" r="0" t="10681"/>
          <a:stretch/>
        </p:blipFill>
        <p:spPr>
          <a:xfrm>
            <a:off x="0" y="-20265"/>
            <a:ext cx="9144000" cy="450895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0"/>
          <p:cNvSpPr txBox="1"/>
          <p:nvPr>
            <p:ph idx="1" type="body"/>
          </p:nvPr>
        </p:nvSpPr>
        <p:spPr>
          <a:xfrm>
            <a:off x="0" y="-20265"/>
            <a:ext cx="9144000" cy="4508954"/>
          </a:xfrm>
          <a:prstGeom prst="rect">
            <a:avLst/>
          </a:prstGeom>
          <a:solidFill>
            <a:schemeClr val="accent2">
              <a:alpha val="84705"/>
            </a:schemeClr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60"/>
          <p:cNvSpPr/>
          <p:nvPr>
            <p:ph idx="2" type="pic"/>
          </p:nvPr>
        </p:nvSpPr>
        <p:spPr>
          <a:xfrm>
            <a:off x="4863726" y="1266825"/>
            <a:ext cx="4280275" cy="202996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2" name="Google Shape;182;p60"/>
          <p:cNvSpPr txBox="1"/>
          <p:nvPr>
            <p:ph type="title"/>
          </p:nvPr>
        </p:nvSpPr>
        <p:spPr>
          <a:xfrm>
            <a:off x="1" y="1266825"/>
            <a:ext cx="4863724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457200" spcFirstLastPara="1" rIns="91425" wrap="square" tIns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60"/>
          <p:cNvSpPr txBox="1"/>
          <p:nvPr>
            <p:ph idx="3" type="body"/>
          </p:nvPr>
        </p:nvSpPr>
        <p:spPr>
          <a:xfrm>
            <a:off x="1" y="153714"/>
            <a:ext cx="5851526" cy="969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27430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60"/>
          <p:cNvSpPr txBox="1"/>
          <p:nvPr>
            <p:ph idx="4" type="body"/>
          </p:nvPr>
        </p:nvSpPr>
        <p:spPr>
          <a:xfrm>
            <a:off x="469901" y="343721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228600" lvl="2" marL="13716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60"/>
          <p:cNvSpPr txBox="1"/>
          <p:nvPr>
            <p:ph idx="5" type="body"/>
          </p:nvPr>
        </p:nvSpPr>
        <p:spPr>
          <a:xfrm>
            <a:off x="469901" y="3720288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60"/>
          <p:cNvSpPr txBox="1"/>
          <p:nvPr>
            <p:ph idx="6" type="body"/>
          </p:nvPr>
        </p:nvSpPr>
        <p:spPr>
          <a:xfrm>
            <a:off x="3417372" y="343721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sz="1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228600" lvl="2" marL="13716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60"/>
          <p:cNvSpPr txBox="1"/>
          <p:nvPr>
            <p:ph idx="7" type="body"/>
          </p:nvPr>
        </p:nvSpPr>
        <p:spPr>
          <a:xfrm>
            <a:off x="3417372" y="3720288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60"/>
          <p:cNvSpPr txBox="1"/>
          <p:nvPr>
            <p:ph idx="8" type="body"/>
          </p:nvPr>
        </p:nvSpPr>
        <p:spPr>
          <a:xfrm>
            <a:off x="6360197" y="343721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sz="1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228600" lvl="2" marL="13716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60"/>
          <p:cNvSpPr txBox="1"/>
          <p:nvPr>
            <p:ph idx="9" type="body"/>
          </p:nvPr>
        </p:nvSpPr>
        <p:spPr>
          <a:xfrm>
            <a:off x="6360197" y="3720288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60"/>
          <p:cNvSpPr txBox="1"/>
          <p:nvPr>
            <p:ph idx="13" type="body"/>
          </p:nvPr>
        </p:nvSpPr>
        <p:spPr>
          <a:xfrm>
            <a:off x="-1" y="1266825"/>
            <a:ext cx="239714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60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121" y="4702076"/>
            <a:ext cx="2046368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Cover Option C" showMasterSp="0">
  <p:cSld name="*Cover Option C"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miesen\Desktop\anlrgbpptlogo.png" id="194" name="Google Shape;194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7976" y="82331"/>
            <a:ext cx="1557337" cy="56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1"/>
          <p:cNvSpPr txBox="1"/>
          <p:nvPr>
            <p:ph idx="1" type="body"/>
          </p:nvPr>
        </p:nvSpPr>
        <p:spPr>
          <a:xfrm>
            <a:off x="469901" y="3709174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b="1" sz="1400" cap="none">
                <a:solidFill>
                  <a:srgbClr val="47484A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228600" lvl="2" marL="13716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61"/>
          <p:cNvSpPr txBox="1"/>
          <p:nvPr>
            <p:ph idx="2" type="body"/>
          </p:nvPr>
        </p:nvSpPr>
        <p:spPr>
          <a:xfrm>
            <a:off x="469901" y="3992251"/>
            <a:ext cx="2692871" cy="560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indent="-228600" lvl="1" marL="9144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61"/>
          <p:cNvSpPr txBox="1"/>
          <p:nvPr>
            <p:ph idx="3" type="body"/>
          </p:nvPr>
        </p:nvSpPr>
        <p:spPr>
          <a:xfrm>
            <a:off x="3417372" y="3709174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b="1" sz="1400" cap="none">
                <a:solidFill>
                  <a:srgbClr val="47484A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228600" lvl="2" marL="13716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61"/>
          <p:cNvSpPr txBox="1"/>
          <p:nvPr>
            <p:ph idx="4" type="body"/>
          </p:nvPr>
        </p:nvSpPr>
        <p:spPr>
          <a:xfrm>
            <a:off x="3417372" y="3992251"/>
            <a:ext cx="2692871" cy="560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indent="-228600" lvl="1" marL="9144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61"/>
          <p:cNvSpPr/>
          <p:nvPr>
            <p:ph idx="5" type="pic"/>
          </p:nvPr>
        </p:nvSpPr>
        <p:spPr>
          <a:xfrm>
            <a:off x="218127" y="674681"/>
            <a:ext cx="8925874" cy="207115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00" name="Google Shape;200;p61"/>
          <p:cNvSpPr txBox="1"/>
          <p:nvPr>
            <p:ph type="title"/>
          </p:nvPr>
        </p:nvSpPr>
        <p:spPr>
          <a:xfrm>
            <a:off x="469900" y="2794775"/>
            <a:ext cx="8452904" cy="64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>
                <a:solidFill>
                  <a:srgbClr val="23242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61"/>
          <p:cNvSpPr txBox="1"/>
          <p:nvPr>
            <p:ph idx="6" type="body"/>
          </p:nvPr>
        </p:nvSpPr>
        <p:spPr>
          <a:xfrm>
            <a:off x="6360197" y="3709174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b="1" sz="1400" cap="none">
                <a:solidFill>
                  <a:srgbClr val="47484A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228600" lvl="2" marL="13716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61"/>
          <p:cNvSpPr txBox="1"/>
          <p:nvPr>
            <p:ph idx="7" type="body"/>
          </p:nvPr>
        </p:nvSpPr>
        <p:spPr>
          <a:xfrm>
            <a:off x="6360197" y="3992251"/>
            <a:ext cx="2692871" cy="560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indent="-228600" lvl="1" marL="9144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61"/>
          <p:cNvSpPr txBox="1"/>
          <p:nvPr>
            <p:ph idx="8" type="body"/>
          </p:nvPr>
        </p:nvSpPr>
        <p:spPr>
          <a:xfrm>
            <a:off x="469900" y="3441935"/>
            <a:ext cx="8484914" cy="248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61"/>
          <p:cNvSpPr txBox="1"/>
          <p:nvPr>
            <p:ph idx="9" type="body"/>
          </p:nvPr>
        </p:nvSpPr>
        <p:spPr>
          <a:xfrm>
            <a:off x="2" y="674680"/>
            <a:ext cx="224589" cy="2071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61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1"/>
          <p:cNvSpPr txBox="1"/>
          <p:nvPr>
            <p:ph idx="13" type="body"/>
          </p:nvPr>
        </p:nvSpPr>
        <p:spPr>
          <a:xfrm>
            <a:off x="503238" y="300961"/>
            <a:ext cx="5984648" cy="331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 cap="none">
                <a:solidFill>
                  <a:schemeClr val="dk1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61"/>
          <p:cNvSpPr txBox="1"/>
          <p:nvPr>
            <p:ph idx="14" type="body"/>
          </p:nvPr>
        </p:nvSpPr>
        <p:spPr>
          <a:xfrm>
            <a:off x="6360197" y="4570711"/>
            <a:ext cx="2692872" cy="3865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indent="-228600" lvl="1" marL="9144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8" name="Google Shape;20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121" y="4702076"/>
            <a:ext cx="2046368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Cover Option D" showMasterSp="0">
  <p:cSld name="*Cover Option D"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miesen\Desktop\anlrgbpptlogo.png" id="210" name="Google Shape;210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7976" y="170633"/>
            <a:ext cx="1557337" cy="56102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62"/>
          <p:cNvSpPr txBox="1"/>
          <p:nvPr>
            <p:ph idx="1" type="body"/>
          </p:nvPr>
        </p:nvSpPr>
        <p:spPr>
          <a:xfrm>
            <a:off x="469901" y="3436223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b="1" sz="1400" cap="none">
                <a:solidFill>
                  <a:srgbClr val="47484A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228600" lvl="2" marL="13716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62"/>
          <p:cNvSpPr txBox="1"/>
          <p:nvPr>
            <p:ph idx="2" type="body"/>
          </p:nvPr>
        </p:nvSpPr>
        <p:spPr>
          <a:xfrm>
            <a:off x="469901" y="3719301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indent="-228600" lvl="1" marL="9144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62"/>
          <p:cNvSpPr txBox="1"/>
          <p:nvPr>
            <p:ph idx="3" type="body"/>
          </p:nvPr>
        </p:nvSpPr>
        <p:spPr>
          <a:xfrm>
            <a:off x="3417372" y="3436223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b="1" sz="1400" cap="none">
                <a:solidFill>
                  <a:srgbClr val="47484A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228600" lvl="2" marL="13716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62"/>
          <p:cNvSpPr txBox="1"/>
          <p:nvPr>
            <p:ph idx="4" type="body"/>
          </p:nvPr>
        </p:nvSpPr>
        <p:spPr>
          <a:xfrm>
            <a:off x="3417372" y="3719301"/>
            <a:ext cx="2692871" cy="560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indent="-228600" lvl="1" marL="9144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62"/>
          <p:cNvSpPr/>
          <p:nvPr>
            <p:ph idx="5" type="pic"/>
          </p:nvPr>
        </p:nvSpPr>
        <p:spPr>
          <a:xfrm>
            <a:off x="218127" y="1261205"/>
            <a:ext cx="8925874" cy="207115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16" name="Google Shape;216;p62"/>
          <p:cNvSpPr txBox="1"/>
          <p:nvPr>
            <p:ph type="title"/>
          </p:nvPr>
        </p:nvSpPr>
        <p:spPr>
          <a:xfrm>
            <a:off x="469901" y="82770"/>
            <a:ext cx="6776128" cy="83942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>
                <a:solidFill>
                  <a:srgbClr val="23242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62"/>
          <p:cNvSpPr txBox="1"/>
          <p:nvPr>
            <p:ph idx="6" type="body"/>
          </p:nvPr>
        </p:nvSpPr>
        <p:spPr>
          <a:xfrm>
            <a:off x="6360197" y="3436223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b="1" sz="1400" cap="none">
                <a:solidFill>
                  <a:srgbClr val="47484A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228600" lvl="2" marL="13716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62"/>
          <p:cNvSpPr txBox="1"/>
          <p:nvPr>
            <p:ph idx="7" type="body"/>
          </p:nvPr>
        </p:nvSpPr>
        <p:spPr>
          <a:xfrm>
            <a:off x="6360197" y="3719301"/>
            <a:ext cx="2692871" cy="560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indent="-228600" lvl="1" marL="9144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p62"/>
          <p:cNvSpPr txBox="1"/>
          <p:nvPr>
            <p:ph idx="8" type="body"/>
          </p:nvPr>
        </p:nvSpPr>
        <p:spPr>
          <a:xfrm>
            <a:off x="469900" y="922195"/>
            <a:ext cx="8484914" cy="248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62"/>
          <p:cNvSpPr txBox="1"/>
          <p:nvPr>
            <p:ph idx="9" type="body"/>
          </p:nvPr>
        </p:nvSpPr>
        <p:spPr>
          <a:xfrm>
            <a:off x="2" y="1261204"/>
            <a:ext cx="224589" cy="2071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62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62"/>
          <p:cNvSpPr txBox="1"/>
          <p:nvPr>
            <p:ph idx="13" type="body"/>
          </p:nvPr>
        </p:nvSpPr>
        <p:spPr>
          <a:xfrm>
            <a:off x="6360197" y="4570711"/>
            <a:ext cx="2692872" cy="3865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indent="-228600" lvl="1" marL="914400" algn="l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3" name="Google Shape;22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121" y="4702076"/>
            <a:ext cx="2046368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Pic - Full Frame" showMasterSp="0">
  <p:cSld name="*Pic - Full Frame"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3"/>
          <p:cNvSpPr/>
          <p:nvPr>
            <p:ph idx="2" type="pic"/>
          </p:nvPr>
        </p:nvSpPr>
        <p:spPr>
          <a:xfrm>
            <a:off x="218127" y="6978"/>
            <a:ext cx="8925873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" name="Google Shape;226;p63"/>
          <p:cNvSpPr txBox="1"/>
          <p:nvPr>
            <p:ph idx="1" type="body"/>
          </p:nvPr>
        </p:nvSpPr>
        <p:spPr>
          <a:xfrm>
            <a:off x="0" y="3581400"/>
            <a:ext cx="9144000" cy="1562100"/>
          </a:xfrm>
          <a:prstGeom prst="rect">
            <a:avLst/>
          </a:prstGeom>
          <a:solidFill>
            <a:schemeClr val="dk2">
              <a:alpha val="90980"/>
            </a:schemeClr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63"/>
          <p:cNvSpPr txBox="1"/>
          <p:nvPr>
            <p:ph type="title"/>
          </p:nvPr>
        </p:nvSpPr>
        <p:spPr>
          <a:xfrm>
            <a:off x="469901" y="3782231"/>
            <a:ext cx="8321040" cy="1030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63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63"/>
          <p:cNvSpPr txBox="1"/>
          <p:nvPr>
            <p:ph idx="3" type="body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p63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Pic - ONE Image" showMasterSp="0">
  <p:cSld name="*Pic - ONE Image"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4"/>
          <p:cNvSpPr txBox="1"/>
          <p:nvPr>
            <p:ph idx="1" type="body"/>
          </p:nvPr>
        </p:nvSpPr>
        <p:spPr>
          <a:xfrm>
            <a:off x="0" y="2742091"/>
            <a:ext cx="9144000" cy="24014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64"/>
          <p:cNvSpPr txBox="1"/>
          <p:nvPr>
            <p:ph idx="2" type="body"/>
          </p:nvPr>
        </p:nvSpPr>
        <p:spPr>
          <a:xfrm>
            <a:off x="469900" y="3893639"/>
            <a:ext cx="8434552" cy="1359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91425">
            <a:noAutofit/>
          </a:bodyPr>
          <a:lstStyle>
            <a:lvl1pPr indent="-381000" lvl="0" marL="4572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indent="-381000" lvl="1" marL="9144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indent="-355600" lvl="2" marL="1371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indent="-355600" lvl="3" marL="18288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indent="-355600" lvl="4" marL="22860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64"/>
          <p:cNvSpPr/>
          <p:nvPr>
            <p:ph idx="3" type="pic"/>
          </p:nvPr>
        </p:nvSpPr>
        <p:spPr>
          <a:xfrm>
            <a:off x="218127" y="-1"/>
            <a:ext cx="8925873" cy="274201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5" name="Google Shape;235;p64"/>
          <p:cNvSpPr txBox="1"/>
          <p:nvPr>
            <p:ph type="title"/>
          </p:nvPr>
        </p:nvSpPr>
        <p:spPr>
          <a:xfrm>
            <a:off x="469900" y="3265038"/>
            <a:ext cx="8674100" cy="5903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64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p64"/>
          <p:cNvSpPr txBox="1"/>
          <p:nvPr>
            <p:ph idx="4" type="body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64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Pic - TWO images" showMasterSp="0">
  <p:cSld name="*Pic - TWO images"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 txBox="1"/>
          <p:nvPr>
            <p:ph idx="1" type="body"/>
          </p:nvPr>
        </p:nvSpPr>
        <p:spPr>
          <a:xfrm>
            <a:off x="0" y="2742091"/>
            <a:ext cx="9144000" cy="24014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65"/>
          <p:cNvSpPr/>
          <p:nvPr>
            <p:ph idx="2" type="pic"/>
          </p:nvPr>
        </p:nvSpPr>
        <p:spPr>
          <a:xfrm>
            <a:off x="218127" y="0"/>
            <a:ext cx="4480560" cy="274796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2" name="Google Shape;242;p65"/>
          <p:cNvSpPr/>
          <p:nvPr>
            <p:ph idx="3" type="pic"/>
          </p:nvPr>
        </p:nvSpPr>
        <p:spPr>
          <a:xfrm>
            <a:off x="4682525" y="0"/>
            <a:ext cx="4480560" cy="274796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43" name="Google Shape;243;p65"/>
          <p:cNvSpPr txBox="1"/>
          <p:nvPr>
            <p:ph type="title"/>
          </p:nvPr>
        </p:nvSpPr>
        <p:spPr>
          <a:xfrm>
            <a:off x="469900" y="3255513"/>
            <a:ext cx="8674100" cy="5903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65"/>
          <p:cNvSpPr txBox="1"/>
          <p:nvPr>
            <p:ph idx="4" type="body"/>
          </p:nvPr>
        </p:nvSpPr>
        <p:spPr>
          <a:xfrm>
            <a:off x="469900" y="3884114"/>
            <a:ext cx="8434552" cy="1359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91425">
            <a:noAutofit/>
          </a:bodyPr>
          <a:lstStyle>
            <a:lvl1pPr indent="-381000" lvl="0" marL="4572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indent="-381000" lvl="1" marL="9144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indent="-355600" lvl="2" marL="1371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indent="-355600" lvl="3" marL="18288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indent="-355600" lvl="4" marL="22860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65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" name="Google Shape;246;p65"/>
          <p:cNvSpPr txBox="1"/>
          <p:nvPr>
            <p:ph idx="5" type="body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65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Pic - THREE Images" showMasterSp="0">
  <p:cSld name="*Pic - THREE Images"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6"/>
          <p:cNvSpPr txBox="1"/>
          <p:nvPr>
            <p:ph idx="1" type="body"/>
          </p:nvPr>
        </p:nvSpPr>
        <p:spPr>
          <a:xfrm>
            <a:off x="0" y="2742091"/>
            <a:ext cx="9144000" cy="24014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p66"/>
          <p:cNvSpPr/>
          <p:nvPr>
            <p:ph idx="2" type="pic"/>
          </p:nvPr>
        </p:nvSpPr>
        <p:spPr>
          <a:xfrm>
            <a:off x="218127" y="0"/>
            <a:ext cx="2990088" cy="275523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1" name="Google Shape;251;p66"/>
          <p:cNvSpPr/>
          <p:nvPr>
            <p:ph idx="3" type="pic"/>
          </p:nvPr>
        </p:nvSpPr>
        <p:spPr>
          <a:xfrm>
            <a:off x="3194237" y="0"/>
            <a:ext cx="2990088" cy="275523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52" name="Google Shape;252;p66"/>
          <p:cNvSpPr/>
          <p:nvPr>
            <p:ph idx="4" type="pic"/>
          </p:nvPr>
        </p:nvSpPr>
        <p:spPr>
          <a:xfrm>
            <a:off x="6186112" y="0"/>
            <a:ext cx="2957888" cy="275523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3" name="Google Shape;253;p66"/>
          <p:cNvSpPr txBox="1"/>
          <p:nvPr>
            <p:ph idx="5" type="body"/>
          </p:nvPr>
        </p:nvSpPr>
        <p:spPr>
          <a:xfrm>
            <a:off x="469900" y="3893639"/>
            <a:ext cx="8434552" cy="1359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91425">
            <a:noAutofit/>
          </a:bodyPr>
          <a:lstStyle>
            <a:lvl1pPr indent="-381000" lvl="0" marL="4572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indent="-381000" lvl="1" marL="9144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indent="-355600" lvl="2" marL="1371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indent="-355600" lvl="3" marL="18288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indent="-355600" lvl="4" marL="22860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" name="Google Shape;254;p66"/>
          <p:cNvSpPr txBox="1"/>
          <p:nvPr>
            <p:ph type="title"/>
          </p:nvPr>
        </p:nvSpPr>
        <p:spPr>
          <a:xfrm>
            <a:off x="469900" y="3265038"/>
            <a:ext cx="8674100" cy="5903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66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66"/>
          <p:cNvSpPr txBox="1"/>
          <p:nvPr>
            <p:ph idx="6" type="body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66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Pic - FOUR Images" showMasterSp="0">
  <p:cSld name="*Pic - FOUR Images"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7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67"/>
          <p:cNvSpPr/>
          <p:nvPr>
            <p:ph idx="2" type="pic"/>
          </p:nvPr>
        </p:nvSpPr>
        <p:spPr>
          <a:xfrm>
            <a:off x="218127" y="1240631"/>
            <a:ext cx="2240280" cy="167871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61" name="Google Shape;261;p67"/>
          <p:cNvSpPr/>
          <p:nvPr>
            <p:ph idx="3" type="pic"/>
          </p:nvPr>
        </p:nvSpPr>
        <p:spPr>
          <a:xfrm>
            <a:off x="2453235" y="1240631"/>
            <a:ext cx="2240280" cy="167871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2" name="Google Shape;262;p67"/>
          <p:cNvSpPr/>
          <p:nvPr>
            <p:ph idx="4" type="pic"/>
          </p:nvPr>
        </p:nvSpPr>
        <p:spPr>
          <a:xfrm>
            <a:off x="4688341" y="1240631"/>
            <a:ext cx="2240280" cy="167871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63" name="Google Shape;263;p67"/>
          <p:cNvSpPr/>
          <p:nvPr>
            <p:ph idx="5" type="pic"/>
          </p:nvPr>
        </p:nvSpPr>
        <p:spPr>
          <a:xfrm>
            <a:off x="6906022" y="1240631"/>
            <a:ext cx="2240280" cy="167871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4" name="Google Shape;264;p67"/>
          <p:cNvSpPr txBox="1"/>
          <p:nvPr>
            <p:ph idx="6" type="body"/>
          </p:nvPr>
        </p:nvSpPr>
        <p:spPr>
          <a:xfrm>
            <a:off x="469900" y="3484064"/>
            <a:ext cx="8434552" cy="1359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91425">
            <a:noAutofit/>
          </a:bodyPr>
          <a:lstStyle>
            <a:lvl1pPr indent="-381000" lvl="0" marL="4572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indent="-381000" lvl="1" marL="9144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indent="-355600" lvl="2" marL="1371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indent="-355600" lvl="3" marL="18288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indent="-355600" lvl="4" marL="22860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p67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67"/>
          <p:cNvSpPr txBox="1"/>
          <p:nvPr>
            <p:ph idx="7" type="body"/>
          </p:nvPr>
        </p:nvSpPr>
        <p:spPr>
          <a:xfrm>
            <a:off x="218128" y="2948823"/>
            <a:ext cx="2238469" cy="358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67"/>
          <p:cNvSpPr txBox="1"/>
          <p:nvPr>
            <p:ph idx="8" type="body"/>
          </p:nvPr>
        </p:nvSpPr>
        <p:spPr>
          <a:xfrm>
            <a:off x="2442595" y="2948823"/>
            <a:ext cx="2238469" cy="358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67"/>
          <p:cNvSpPr txBox="1"/>
          <p:nvPr>
            <p:ph idx="9" type="body"/>
          </p:nvPr>
        </p:nvSpPr>
        <p:spPr>
          <a:xfrm>
            <a:off x="4681064" y="2948823"/>
            <a:ext cx="2238469" cy="358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67"/>
          <p:cNvSpPr txBox="1"/>
          <p:nvPr>
            <p:ph idx="13" type="body"/>
          </p:nvPr>
        </p:nvSpPr>
        <p:spPr>
          <a:xfrm>
            <a:off x="6905532" y="2948823"/>
            <a:ext cx="2238469" cy="358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p67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1" name="Google Shape;271;p67"/>
          <p:cNvSpPr txBox="1"/>
          <p:nvPr>
            <p:ph idx="11" type="ftr"/>
          </p:nvPr>
        </p:nvSpPr>
        <p:spPr>
          <a:xfrm>
            <a:off x="0" y="-1"/>
            <a:ext cx="2286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2" name="Google Shape;272;p67"/>
          <p:cNvSpPr txBox="1"/>
          <p:nvPr>
            <p:ph idx="14" type="body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p67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1-Line Hed &amp; Paragraph">
  <p:cSld name="1_1-Line Hed &amp; Paragraph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2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42"/>
          <p:cNvSpPr/>
          <p:nvPr/>
        </p:nvSpPr>
        <p:spPr>
          <a:xfrm>
            <a:off x="461357" y="4544983"/>
            <a:ext cx="1253144" cy="584807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2"/>
          <p:cNvSpPr/>
          <p:nvPr/>
        </p:nvSpPr>
        <p:spPr>
          <a:xfrm>
            <a:off x="582801" y="3960177"/>
            <a:ext cx="7868255" cy="584807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2"/>
          <p:cNvSpPr/>
          <p:nvPr/>
        </p:nvSpPr>
        <p:spPr>
          <a:xfrm>
            <a:off x="582800" y="150019"/>
            <a:ext cx="2796194" cy="517624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Section Break" showMasterSp="0">
  <p:cSld name="*Section Brea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miesen\Desktop\anlrgbpptlogo.png" id="42" name="Google Shape;42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9754" y="4562475"/>
            <a:ext cx="1540844" cy="5550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erial view of Argonne with APS in front 5730-00068.jpg" id="43" name="Google Shape;43;p43"/>
          <p:cNvPicPr preferRelativeResize="0"/>
          <p:nvPr/>
        </p:nvPicPr>
        <p:blipFill rotWithShape="1">
          <a:blip r:embed="rId3">
            <a:alphaModFix/>
          </a:blip>
          <a:srcRect b="7135" l="0" r="0" t="10681"/>
          <a:stretch/>
        </p:blipFill>
        <p:spPr>
          <a:xfrm>
            <a:off x="0" y="0"/>
            <a:ext cx="9144000" cy="44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3"/>
          <p:cNvSpPr txBox="1"/>
          <p:nvPr>
            <p:ph idx="1" type="body"/>
          </p:nvPr>
        </p:nvSpPr>
        <p:spPr>
          <a:xfrm>
            <a:off x="0" y="-10684"/>
            <a:ext cx="9143999" cy="4499372"/>
          </a:xfrm>
          <a:prstGeom prst="rect">
            <a:avLst/>
          </a:prstGeom>
          <a:solidFill>
            <a:schemeClr val="accent2">
              <a:alpha val="89803"/>
            </a:schemeClr>
          </a:solidFill>
          <a:ln>
            <a:noFill/>
          </a:ln>
        </p:spPr>
        <p:txBody>
          <a:bodyPr anchorCtr="0" anchor="ctr" bIns="457200" lIns="45720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5" name="Google Shape;4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121" y="4702076"/>
            <a:ext cx="2046368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Title Only">
  <p:cSld name="*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4"/>
          <p:cNvSpPr txBox="1"/>
          <p:nvPr>
            <p:ph type="title"/>
          </p:nvPr>
        </p:nvSpPr>
        <p:spPr>
          <a:xfrm>
            <a:off x="457201" y="367903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4"/>
          <p:cNvSpPr txBox="1"/>
          <p:nvPr>
            <p:ph idx="1" type="body"/>
          </p:nvPr>
        </p:nvSpPr>
        <p:spPr>
          <a:xfrm>
            <a:off x="457201" y="1019437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b="1" sz="2000">
                <a:solidFill>
                  <a:srgbClr val="0065A2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44"/>
          <p:cNvSpPr txBox="1"/>
          <p:nvPr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4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Columns-TWO">
  <p:cSld name="*Columns-TWO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5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45"/>
          <p:cNvSpPr txBox="1"/>
          <p:nvPr>
            <p:ph idx="1" type="body"/>
          </p:nvPr>
        </p:nvSpPr>
        <p:spPr>
          <a:xfrm>
            <a:off x="457201" y="1030288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b="1" sz="2000">
                <a:solidFill>
                  <a:srgbClr val="0065A2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45"/>
          <p:cNvSpPr txBox="1"/>
          <p:nvPr>
            <p:ph idx="2" type="body"/>
          </p:nvPr>
        </p:nvSpPr>
        <p:spPr>
          <a:xfrm>
            <a:off x="457200" y="1428723"/>
            <a:ext cx="4023360" cy="331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45"/>
          <p:cNvSpPr txBox="1"/>
          <p:nvPr>
            <p:ph idx="3" type="body"/>
          </p:nvPr>
        </p:nvSpPr>
        <p:spPr>
          <a:xfrm>
            <a:off x="4700588" y="1418007"/>
            <a:ext cx="4023360" cy="331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Columns-TWO w/boxed heads">
  <p:cSld name="*Columns-TWO w/boxed head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6"/>
          <p:cNvSpPr txBox="1"/>
          <p:nvPr>
            <p:ph idx="1" type="body"/>
          </p:nvPr>
        </p:nvSpPr>
        <p:spPr>
          <a:xfrm>
            <a:off x="460895" y="1840702"/>
            <a:ext cx="4114800" cy="2876912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46"/>
          <p:cNvSpPr txBox="1"/>
          <p:nvPr>
            <p:ph idx="2" type="body"/>
          </p:nvPr>
        </p:nvSpPr>
        <p:spPr>
          <a:xfrm>
            <a:off x="4714875" y="1840702"/>
            <a:ext cx="4114800" cy="2876912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3" type="body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182875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 cap="none">
                <a:solidFill>
                  <a:schemeClr val="lt1"/>
                </a:solidFill>
              </a:defRPr>
            </a:lvl1pPr>
            <a:lvl2pPr indent="-3302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400"/>
              <a:buChar char="•"/>
              <a:defRPr sz="1400"/>
            </a:lvl3pPr>
            <a:lvl4pPr indent="-3048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46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46"/>
          <p:cNvSpPr txBox="1"/>
          <p:nvPr>
            <p:ph idx="4" type="body"/>
          </p:nvPr>
        </p:nvSpPr>
        <p:spPr>
          <a:xfrm>
            <a:off x="457201" y="1019437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b="1" sz="2000">
                <a:solidFill>
                  <a:srgbClr val="0065A2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46"/>
          <p:cNvSpPr txBox="1"/>
          <p:nvPr>
            <p:ph idx="5" type="body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182875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 cap="none">
                <a:solidFill>
                  <a:schemeClr val="lt1"/>
                </a:solidFill>
              </a:defRPr>
            </a:lvl1pPr>
            <a:lvl2pPr indent="-3302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400"/>
              <a:buChar char="•"/>
              <a:defRPr sz="1400"/>
            </a:lvl3pPr>
            <a:lvl4pPr indent="-3048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46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TWO IMAGES - Vertical">
  <p:cSld name="*TWO IMAGES - Vertical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47"/>
          <p:cNvSpPr txBox="1"/>
          <p:nvPr>
            <p:ph idx="1" type="body"/>
          </p:nvPr>
        </p:nvSpPr>
        <p:spPr>
          <a:xfrm>
            <a:off x="4503575" y="1417872"/>
            <a:ext cx="4319750" cy="154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47"/>
          <p:cNvSpPr/>
          <p:nvPr>
            <p:ph idx="2" type="pic"/>
          </p:nvPr>
        </p:nvSpPr>
        <p:spPr>
          <a:xfrm>
            <a:off x="495680" y="1417871"/>
            <a:ext cx="3729481" cy="156588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69" name="Google Shape;69;p47"/>
          <p:cNvSpPr/>
          <p:nvPr>
            <p:ph idx="3" type="pic"/>
          </p:nvPr>
        </p:nvSpPr>
        <p:spPr>
          <a:xfrm>
            <a:off x="495680" y="3203316"/>
            <a:ext cx="3729481" cy="156588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0" name="Google Shape;70;p47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4" type="body"/>
          </p:nvPr>
        </p:nvSpPr>
        <p:spPr>
          <a:xfrm>
            <a:off x="457201" y="1019437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b="1" sz="2000">
                <a:solidFill>
                  <a:srgbClr val="0065A2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47"/>
          <p:cNvSpPr txBox="1"/>
          <p:nvPr>
            <p:ph idx="5" type="body"/>
          </p:nvPr>
        </p:nvSpPr>
        <p:spPr>
          <a:xfrm>
            <a:off x="4503575" y="3193094"/>
            <a:ext cx="4319750" cy="154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47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THREE IMAGES - vertical">
  <p:cSld name="*THREE IMAGES - vertical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8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48"/>
          <p:cNvSpPr txBox="1"/>
          <p:nvPr>
            <p:ph idx="1" type="body"/>
          </p:nvPr>
        </p:nvSpPr>
        <p:spPr>
          <a:xfrm>
            <a:off x="3045309" y="1451045"/>
            <a:ext cx="5814912" cy="977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8"/>
          <p:cNvSpPr/>
          <p:nvPr>
            <p:ph idx="2" type="pic"/>
          </p:nvPr>
        </p:nvSpPr>
        <p:spPr>
          <a:xfrm>
            <a:off x="489394" y="1442711"/>
            <a:ext cx="2023746" cy="89010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8" name="Google Shape;78;p48"/>
          <p:cNvSpPr/>
          <p:nvPr>
            <p:ph idx="3" type="pic"/>
          </p:nvPr>
        </p:nvSpPr>
        <p:spPr>
          <a:xfrm>
            <a:off x="487015" y="2620206"/>
            <a:ext cx="2028507" cy="89010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9" name="Google Shape;79;p48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8"/>
          <p:cNvSpPr txBox="1"/>
          <p:nvPr>
            <p:ph idx="4" type="body"/>
          </p:nvPr>
        </p:nvSpPr>
        <p:spPr>
          <a:xfrm>
            <a:off x="457201" y="1028962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b="1" sz="2000">
                <a:solidFill>
                  <a:srgbClr val="0065A2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8"/>
          <p:cNvSpPr txBox="1"/>
          <p:nvPr>
            <p:ph idx="5" type="body"/>
          </p:nvPr>
        </p:nvSpPr>
        <p:spPr>
          <a:xfrm>
            <a:off x="3045309" y="2630976"/>
            <a:ext cx="5814912" cy="977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48"/>
          <p:cNvSpPr/>
          <p:nvPr>
            <p:ph idx="6" type="pic"/>
          </p:nvPr>
        </p:nvSpPr>
        <p:spPr>
          <a:xfrm>
            <a:off x="487014" y="3807136"/>
            <a:ext cx="2028507" cy="89010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3" name="Google Shape;83;p48"/>
          <p:cNvSpPr txBox="1"/>
          <p:nvPr>
            <p:ph idx="7" type="body"/>
          </p:nvPr>
        </p:nvSpPr>
        <p:spPr>
          <a:xfrm>
            <a:off x="3045309" y="3794491"/>
            <a:ext cx="5814912" cy="977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48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26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5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29" Type="http://schemas.openxmlformats.org/officeDocument/2006/relationships/slideLayout" Target="../slideLayouts/slideLayout27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miesen\Desktop\anlrgbpptlogo.png" id="10" name="Google Shape;10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111490" y="4799992"/>
            <a:ext cx="775768" cy="2794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9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39"/>
          <p:cNvSpPr txBox="1"/>
          <p:nvPr>
            <p:ph idx="1" type="body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9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39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1" y="4827084"/>
            <a:ext cx="1418753" cy="18044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</p:sldLayoutIdLst>
  <mc:AlternateContent>
    <mc:Choice Requires="p14">
      <p:transition p14:dur="250">
        <p:fade/>
      </p:transition>
    </mc:Choice>
    <mc:Fallback>
      <p:transition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Relationship Id="rId6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5.png"/><Relationship Id="rId4" Type="http://schemas.openxmlformats.org/officeDocument/2006/relationships/image" Target="../media/image24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4.png"/><Relationship Id="rId4" Type="http://schemas.openxmlformats.org/officeDocument/2006/relationships/image" Target="../media/image60.png"/><Relationship Id="rId5" Type="http://schemas.openxmlformats.org/officeDocument/2006/relationships/image" Target="../media/image4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Relationship Id="rId4" Type="http://schemas.openxmlformats.org/officeDocument/2006/relationships/image" Target="../media/image31.png"/><Relationship Id="rId5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Relationship Id="rId4" Type="http://schemas.openxmlformats.org/officeDocument/2006/relationships/image" Target="../media/image59.png"/><Relationship Id="rId5" Type="http://schemas.openxmlformats.org/officeDocument/2006/relationships/image" Target="../media/image36.png"/><Relationship Id="rId6" Type="http://schemas.openxmlformats.org/officeDocument/2006/relationships/image" Target="../media/image6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Relationship Id="rId4" Type="http://schemas.openxmlformats.org/officeDocument/2006/relationships/image" Target="../media/image31.png"/><Relationship Id="rId5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indico.cern.ch/event/861104/contributions/4503088/attachments/2307335/3925673/20210911_CHUNG_AMS100-TOF_v2.pdf" TargetMode="External"/><Relationship Id="rId4" Type="http://schemas.openxmlformats.org/officeDocument/2006/relationships/image" Target="../media/image46.png"/><Relationship Id="rId5" Type="http://schemas.openxmlformats.org/officeDocument/2006/relationships/image" Target="../media/image6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6.png"/><Relationship Id="rId4" Type="http://schemas.openxmlformats.org/officeDocument/2006/relationships/image" Target="../media/image6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6.png"/><Relationship Id="rId4" Type="http://schemas.openxmlformats.org/officeDocument/2006/relationships/image" Target="../media/image7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4" Type="http://schemas.openxmlformats.org/officeDocument/2006/relationships/image" Target="../media/image9.png"/><Relationship Id="rId5" Type="http://schemas.openxmlformats.org/officeDocument/2006/relationships/hyperlink" Target="https://halldweb.jlab.org/DocDB/0017/001795/002/The%20BCAL%20SiPM%20Array%20Readout.pdf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6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1.png"/><Relationship Id="rId4" Type="http://schemas.openxmlformats.org/officeDocument/2006/relationships/image" Target="../media/image7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png"/><Relationship Id="rId4" Type="http://schemas.openxmlformats.org/officeDocument/2006/relationships/image" Target="../media/image5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3.png"/><Relationship Id="rId4" Type="http://schemas.openxmlformats.org/officeDocument/2006/relationships/image" Target="../media/image70.png"/><Relationship Id="rId5" Type="http://schemas.openxmlformats.org/officeDocument/2006/relationships/image" Target="../media/image5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7.png"/><Relationship Id="rId4" Type="http://schemas.openxmlformats.org/officeDocument/2006/relationships/hyperlink" Target="https://www.ncbi.nlm.nih.gov/pmc/articles/PMC10090016/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6.png"/><Relationship Id="rId4" Type="http://schemas.openxmlformats.org/officeDocument/2006/relationships/hyperlink" Target="https://www.ncbi.nlm.nih.gov/pmc/articles/PMC10090016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11.png"/><Relationship Id="rId7" Type="http://schemas.openxmlformats.org/officeDocument/2006/relationships/image" Target="../media/image35.png"/><Relationship Id="rId8" Type="http://schemas.openxmlformats.org/officeDocument/2006/relationships/image" Target="../media/image1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4.png"/><Relationship Id="rId4" Type="http://schemas.openxmlformats.org/officeDocument/2006/relationships/image" Target="../media/image7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9.png"/><Relationship Id="rId4" Type="http://schemas.openxmlformats.org/officeDocument/2006/relationships/image" Target="../media/image7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77.png"/><Relationship Id="rId6" Type="http://schemas.openxmlformats.org/officeDocument/2006/relationships/image" Target="../media/image10.png"/><Relationship Id="rId7" Type="http://schemas.openxmlformats.org/officeDocument/2006/relationships/image" Target="../media/image7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"/>
          <p:cNvSpPr txBox="1"/>
          <p:nvPr>
            <p:ph idx="1" type="body"/>
          </p:nvPr>
        </p:nvSpPr>
        <p:spPr>
          <a:xfrm>
            <a:off x="468796" y="574696"/>
            <a:ext cx="5685350" cy="3046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79" name="Google Shape;279;p1"/>
          <p:cNvSpPr txBox="1"/>
          <p:nvPr>
            <p:ph type="title"/>
          </p:nvPr>
        </p:nvSpPr>
        <p:spPr>
          <a:xfrm>
            <a:off x="1" y="1266825"/>
            <a:ext cx="922351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457200" spcFirstLastPara="1" rIns="91425" wrap="square" tIns="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SIPM READOUT CHOICE INTRO</a:t>
            </a:r>
            <a:endParaRPr/>
          </a:p>
        </p:txBody>
      </p:sp>
      <p:sp>
        <p:nvSpPr>
          <p:cNvPr id="280" name="Google Shape;280;p1"/>
          <p:cNvSpPr txBox="1"/>
          <p:nvPr>
            <p:ph idx="3" type="body"/>
          </p:nvPr>
        </p:nvSpPr>
        <p:spPr>
          <a:xfrm>
            <a:off x="-1" y="1266825"/>
            <a:ext cx="239714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</a:pPr>
            <a:r>
              <a:rPr lang="en-US"/>
              <a:t>y</a:t>
            </a:r>
            <a:endParaRPr/>
          </a:p>
        </p:txBody>
      </p:sp>
      <p:sp>
        <p:nvSpPr>
          <p:cNvPr id="281" name="Google Shape;281;p1"/>
          <p:cNvSpPr txBox="1"/>
          <p:nvPr>
            <p:ph idx="4" type="body"/>
          </p:nvPr>
        </p:nvSpPr>
        <p:spPr>
          <a:xfrm>
            <a:off x="469901" y="343721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</a:pPr>
            <a:r>
              <a:rPr lang="en-US"/>
              <a:t>HENRY KLEST</a:t>
            </a:r>
            <a:endParaRPr/>
          </a:p>
        </p:txBody>
      </p:sp>
      <p:sp>
        <p:nvSpPr>
          <p:cNvPr id="282" name="Google Shape;282;p1"/>
          <p:cNvSpPr txBox="1"/>
          <p:nvPr>
            <p:ph idx="5" type="body"/>
          </p:nvPr>
        </p:nvSpPr>
        <p:spPr>
          <a:xfrm>
            <a:off x="469901" y="3720288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1"/>
          <p:cNvSpPr txBox="1"/>
          <p:nvPr>
            <p:ph idx="6" type="body"/>
          </p:nvPr>
        </p:nvSpPr>
        <p:spPr>
          <a:xfrm>
            <a:off x="3417372" y="343721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</a:pPr>
            <a:r>
              <a:rPr lang="en-US"/>
              <a:t>ZISIS PAPANDREOU</a:t>
            </a:r>
            <a:endParaRPr/>
          </a:p>
        </p:txBody>
      </p:sp>
      <p:sp>
        <p:nvSpPr>
          <p:cNvPr id="284" name="Google Shape;284;p1"/>
          <p:cNvSpPr txBox="1"/>
          <p:nvPr>
            <p:ph idx="13" type="body"/>
          </p:nvPr>
        </p:nvSpPr>
        <p:spPr>
          <a:xfrm>
            <a:off x="6360197" y="4570711"/>
            <a:ext cx="2692872" cy="3865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285" name="Google Shape;285;p1"/>
          <p:cNvGrpSpPr/>
          <p:nvPr/>
        </p:nvGrpSpPr>
        <p:grpSpPr>
          <a:xfrm>
            <a:off x="5623559" y="3720288"/>
            <a:ext cx="3460282" cy="1423212"/>
            <a:chOff x="6610149" y="4217512"/>
            <a:chExt cx="2473692" cy="925988"/>
          </a:xfrm>
        </p:grpSpPr>
        <p:pic>
          <p:nvPicPr>
            <p:cNvPr descr="Bic (company) - Wikipedia" id="286" name="Google Shape;286;p1"/>
            <p:cNvPicPr preferRelativeResize="0"/>
            <p:nvPr/>
          </p:nvPicPr>
          <p:blipFill rotWithShape="1">
            <a:blip r:embed="rId3">
              <a:alphaModFix/>
            </a:blip>
            <a:srcRect b="0" l="0" r="8138" t="0"/>
            <a:stretch/>
          </p:blipFill>
          <p:spPr>
            <a:xfrm>
              <a:off x="6610149" y="4217512"/>
              <a:ext cx="2473692" cy="9259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omic nucleus - Wikipedia" id="287" name="Google Shape;287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99320" y="4229709"/>
              <a:ext cx="388879" cy="3888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1"/>
            <p:cNvSpPr/>
            <p:nvPr/>
          </p:nvSpPr>
          <p:spPr>
            <a:xfrm rot="1719341">
              <a:off x="7754431" y="4431952"/>
              <a:ext cx="187947" cy="441113"/>
            </a:xfrm>
            <a:prstGeom prst="rect">
              <a:avLst/>
            </a:prstGeom>
            <a:solidFill>
              <a:srgbClr val="F49831"/>
            </a:solidFill>
            <a:ln cap="flat" cmpd="sng" w="9525">
              <a:solidFill>
                <a:srgbClr val="F498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4983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 rot="1719341">
              <a:off x="7711376" y="4513256"/>
              <a:ext cx="187947" cy="441113"/>
            </a:xfrm>
            <a:prstGeom prst="rect">
              <a:avLst/>
            </a:prstGeom>
            <a:solidFill>
              <a:srgbClr val="F49831"/>
            </a:solidFill>
            <a:ln cap="flat" cmpd="sng" w="9525">
              <a:solidFill>
                <a:srgbClr val="F498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4983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 rot="1719341">
              <a:off x="7746407" y="4516167"/>
              <a:ext cx="187947" cy="441113"/>
            </a:xfrm>
            <a:prstGeom prst="rect">
              <a:avLst/>
            </a:prstGeom>
            <a:solidFill>
              <a:srgbClr val="F49831"/>
            </a:solidFill>
            <a:ln cap="flat" cmpd="sng" w="9525">
              <a:solidFill>
                <a:srgbClr val="F498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4983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 rot="825591">
              <a:off x="7648617" y="4508852"/>
              <a:ext cx="419617" cy="520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4600" cap="none">
                  <a:solidFill>
                    <a:srgbClr val="232425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8"/>
          <p:cNvPicPr preferRelativeResize="0"/>
          <p:nvPr/>
        </p:nvPicPr>
        <p:blipFill rotWithShape="1">
          <a:blip r:embed="rId3">
            <a:alphaModFix/>
          </a:blip>
          <a:srcRect b="0" l="0" r="0" t="88825"/>
          <a:stretch/>
        </p:blipFill>
        <p:spPr>
          <a:xfrm>
            <a:off x="4740053" y="4140602"/>
            <a:ext cx="4326718" cy="271141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8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7" name="Google Shape;387;p8"/>
          <p:cNvSpPr txBox="1"/>
          <p:nvPr/>
        </p:nvSpPr>
        <p:spPr>
          <a:xfrm>
            <a:off x="314147" y="797658"/>
            <a:ext cx="4089802" cy="398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85750" lvl="1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550"/>
              <a:buFont typeface="Noto Sans Symbols"/>
              <a:buChar char="▪"/>
            </a:pPr>
            <a:r>
              <a:rPr b="0" i="0" lang="en-US" sz="15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Determine necessary SciFi resolution in Z</a:t>
            </a:r>
            <a:endParaRPr b="0" i="0" sz="950" u="none" cap="none" strike="noStrike">
              <a:solidFill>
                <a:srgbClr val="2324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0024" lvl="2" marL="46315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rgbClr val="2324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991" lvl="1" marL="17899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425"/>
              </a:buClr>
              <a:buSzPts val="1550"/>
              <a:buFont typeface="Noto Sans Symbols"/>
              <a:buChar char="▪"/>
            </a:pPr>
            <a:r>
              <a:rPr b="0" i="0" lang="en-US" sz="15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Most challenging for us will probably be jets at very high Q</a:t>
            </a:r>
            <a:r>
              <a:rPr b="0" baseline="30000" i="0" lang="en-US" sz="15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285749" lvl="2" marL="46315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425"/>
              </a:buClr>
              <a:buSzPts val="1350"/>
              <a:buFont typeface="Noto Sans Symbols"/>
              <a:buChar char="▪"/>
            </a:pPr>
            <a:r>
              <a:rPr b="0" i="0" lang="en-US" sz="13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High multiplicity &amp; likelihood to be in the barrel</a:t>
            </a:r>
            <a:endParaRPr/>
          </a:p>
          <a:p>
            <a:pPr indent="-200024" lvl="2" marL="46315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rgbClr val="2324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991" lvl="1" marL="17899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425"/>
              </a:buClr>
              <a:buSzPts val="1550"/>
              <a:buFont typeface="Noto Sans Symbols"/>
              <a:buChar char="▪"/>
            </a:pPr>
            <a:r>
              <a:rPr b="0" i="0" lang="en-US" sz="15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Pythia 8.303 + Dire </a:t>
            </a:r>
            <a:endParaRPr/>
          </a:p>
          <a:p>
            <a:pPr indent="-285749" lvl="2" marL="46315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425"/>
              </a:buClr>
              <a:buSzPts val="1350"/>
              <a:buFont typeface="Noto Sans Symbols"/>
              <a:buChar char="▪"/>
            </a:pPr>
            <a:r>
              <a:rPr b="0" i="0" lang="en-US" sz="13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Used in HERA high Q</a:t>
            </a:r>
            <a:r>
              <a:rPr b="0" baseline="30000" i="0" lang="en-US" sz="13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3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 event shape analysis</a:t>
            </a:r>
            <a:endParaRPr/>
          </a:p>
          <a:p>
            <a:pPr indent="-285749" lvl="2" marL="46315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425"/>
              </a:buClr>
              <a:buSzPts val="1350"/>
              <a:buFont typeface="Noto Sans Symbols"/>
              <a:buChar char="▪"/>
            </a:pPr>
            <a:r>
              <a:rPr b="0" i="0" lang="en-US" sz="13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Acceptable to first order, but fewer multi-jet events than in data</a:t>
            </a:r>
            <a:endParaRPr/>
          </a:p>
          <a:p>
            <a:pPr indent="-285749" lvl="2" marL="46315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425"/>
              </a:buClr>
              <a:buSzPts val="1350"/>
              <a:buFont typeface="Noto Sans Symbols"/>
              <a:buChar char="▪"/>
            </a:pPr>
            <a:r>
              <a:rPr b="0" i="0" lang="en-US" sz="13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Non-radiative, lepton PDF off</a:t>
            </a:r>
            <a:endParaRPr/>
          </a:p>
          <a:p>
            <a:pPr indent="-200024" lvl="2" marL="46315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rgbClr val="2324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991" lvl="1" marL="17899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425"/>
              </a:buClr>
              <a:buSzPts val="1550"/>
              <a:buFont typeface="Noto Sans Symbols"/>
              <a:buChar char="▪"/>
            </a:pPr>
            <a:r>
              <a:rPr b="0" i="0" lang="en-US" sz="15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Study Q</a:t>
            </a:r>
            <a:r>
              <a:rPr b="0" baseline="30000" i="0" lang="en-US" sz="15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5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 &gt; </a:t>
            </a:r>
            <a:r>
              <a:rPr lang="en-US" sz="1550">
                <a:solidFill>
                  <a:srgbClr val="232425"/>
                </a:solidFill>
              </a:rPr>
              <a:t>5</a:t>
            </a:r>
            <a:r>
              <a:rPr b="0" i="0" lang="en-US" sz="15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00 GeV</a:t>
            </a:r>
            <a:r>
              <a:rPr b="0" baseline="30000" i="0" lang="en-US" sz="15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285749" lvl="2" marL="46315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425"/>
              </a:buClr>
              <a:buSzPts val="1350"/>
              <a:buFont typeface="Noto Sans Symbols"/>
              <a:buChar char="▪"/>
            </a:pPr>
            <a:r>
              <a:rPr b="0" i="0" lang="en-US" sz="13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Cross section of ~280 pb</a:t>
            </a:r>
            <a:endParaRPr/>
          </a:p>
          <a:p>
            <a:pPr indent="-285749" lvl="2" marL="46315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425"/>
              </a:buClr>
              <a:buSzPts val="1350"/>
              <a:buFont typeface="Noto Sans Symbols"/>
              <a:buChar char="▪"/>
            </a:pPr>
            <a:r>
              <a:rPr b="0" i="0" lang="en-US" sz="13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10M events simulated, corresponds to something like </a:t>
            </a:r>
            <a:r>
              <a:rPr b="0" i="0" lang="en-US" sz="13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r>
              <a:rPr b="0" i="0" lang="en-US" sz="13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 fb</a:t>
            </a:r>
            <a:r>
              <a:rPr b="0" baseline="30000" i="0" lang="en-US" sz="13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b="0" i="0" sz="1350" u="none" cap="none" strike="noStrike">
              <a:solidFill>
                <a:srgbClr val="2324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8"/>
          <p:cNvSpPr txBox="1"/>
          <p:nvPr/>
        </p:nvSpPr>
        <p:spPr>
          <a:xfrm>
            <a:off x="370701" y="4596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b="1" i="0" lang="en-US" sz="2800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GOALS &amp; SETUP</a:t>
            </a:r>
            <a:endParaRPr/>
          </a:p>
        </p:txBody>
      </p:sp>
      <p:sp>
        <p:nvSpPr>
          <p:cNvPr id="389" name="Google Shape;389;p8"/>
          <p:cNvSpPr/>
          <p:nvPr/>
        </p:nvSpPr>
        <p:spPr>
          <a:xfrm>
            <a:off x="1437613" y="4628720"/>
            <a:ext cx="508543" cy="46881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8"/>
          <p:cNvPicPr preferRelativeResize="0"/>
          <p:nvPr/>
        </p:nvPicPr>
        <p:blipFill rotWithShape="1">
          <a:blip r:embed="rId3">
            <a:alphaModFix/>
          </a:blip>
          <a:srcRect b="11558" l="20499" r="21075" t="0"/>
          <a:stretch/>
        </p:blipFill>
        <p:spPr>
          <a:xfrm>
            <a:off x="4530590" y="264181"/>
            <a:ext cx="4469144" cy="37937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1" name="Google Shape;391;p8"/>
          <p:cNvCxnSpPr/>
          <p:nvPr/>
        </p:nvCxnSpPr>
        <p:spPr>
          <a:xfrm>
            <a:off x="5076404" y="1536068"/>
            <a:ext cx="3654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9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7" name="Google Shape;397;p9"/>
          <p:cNvSpPr txBox="1"/>
          <p:nvPr/>
        </p:nvSpPr>
        <p:spPr>
          <a:xfrm>
            <a:off x="314146" y="797658"/>
            <a:ext cx="4356707" cy="3988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615" r="-3197" t="-22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98" name="Google Shape;398;p9"/>
          <p:cNvSpPr txBox="1"/>
          <p:nvPr/>
        </p:nvSpPr>
        <p:spPr>
          <a:xfrm>
            <a:off x="370701" y="4596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b="1" i="0" lang="en-US" sz="2800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MOTIVATION</a:t>
            </a:r>
            <a:endParaRPr/>
          </a:p>
        </p:txBody>
      </p:sp>
      <p:sp>
        <p:nvSpPr>
          <p:cNvPr id="399" name="Google Shape;399;p9"/>
          <p:cNvSpPr/>
          <p:nvPr/>
        </p:nvSpPr>
        <p:spPr>
          <a:xfrm>
            <a:off x="1437613" y="4628720"/>
            <a:ext cx="508543" cy="46881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9"/>
          <p:cNvSpPr txBox="1"/>
          <p:nvPr/>
        </p:nvSpPr>
        <p:spPr>
          <a:xfrm>
            <a:off x="7018638" y="430015"/>
            <a:ext cx="196225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Pulse 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Pulse 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Summed Pulses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0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6" name="Google Shape;406;p10"/>
          <p:cNvSpPr txBox="1"/>
          <p:nvPr/>
        </p:nvSpPr>
        <p:spPr>
          <a:xfrm>
            <a:off x="370701" y="4596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b="1" i="0" lang="en-US" sz="2800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KINEMATICS</a:t>
            </a:r>
            <a:endParaRPr/>
          </a:p>
        </p:txBody>
      </p:sp>
      <p:sp>
        <p:nvSpPr>
          <p:cNvPr id="407" name="Google Shape;407;p10"/>
          <p:cNvSpPr/>
          <p:nvPr/>
        </p:nvSpPr>
        <p:spPr>
          <a:xfrm>
            <a:off x="1437613" y="4628720"/>
            <a:ext cx="508543" cy="46881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591" y="2822681"/>
            <a:ext cx="2787581" cy="2169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0592" y="501946"/>
            <a:ext cx="2902820" cy="22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0"/>
          <p:cNvPicPr preferRelativeResize="0"/>
          <p:nvPr/>
        </p:nvPicPr>
        <p:blipFill rotWithShape="1">
          <a:blip r:embed="rId5">
            <a:alphaModFix/>
          </a:blip>
          <a:srcRect b="11558" l="20499" r="21075" t="0"/>
          <a:stretch/>
        </p:blipFill>
        <p:spPr>
          <a:xfrm>
            <a:off x="5383930" y="222757"/>
            <a:ext cx="2902820" cy="2464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Google Shape;411;p10"/>
          <p:cNvGrpSpPr/>
          <p:nvPr/>
        </p:nvGrpSpPr>
        <p:grpSpPr>
          <a:xfrm>
            <a:off x="4138047" y="2682619"/>
            <a:ext cx="5137689" cy="2309823"/>
            <a:chOff x="1416050" y="416109"/>
            <a:chExt cx="9359900" cy="5445828"/>
          </a:xfrm>
        </p:grpSpPr>
        <p:pic>
          <p:nvPicPr>
            <p:cNvPr id="412" name="Google Shape;412;p10"/>
            <p:cNvPicPr preferRelativeResize="0"/>
            <p:nvPr/>
          </p:nvPicPr>
          <p:blipFill rotWithShape="1">
            <a:blip r:embed="rId6">
              <a:alphaModFix/>
            </a:blip>
            <a:srcRect b="9625" l="0" r="0" t="0"/>
            <a:stretch/>
          </p:blipFill>
          <p:spPr>
            <a:xfrm>
              <a:off x="1416050" y="416109"/>
              <a:ext cx="9359900" cy="544582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13" name="Google Shape;413;p10"/>
            <p:cNvCxnSpPr/>
            <p:nvPr/>
          </p:nvCxnSpPr>
          <p:spPr>
            <a:xfrm rot="10800000">
              <a:off x="4305301" y="1966212"/>
              <a:ext cx="4419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414" name="Google Shape;414;p10"/>
          <p:cNvCxnSpPr/>
          <p:nvPr/>
        </p:nvCxnSpPr>
        <p:spPr>
          <a:xfrm>
            <a:off x="5726624" y="973044"/>
            <a:ext cx="2355742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1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0" name="Google Shape;420;p11"/>
          <p:cNvSpPr txBox="1"/>
          <p:nvPr/>
        </p:nvSpPr>
        <p:spPr>
          <a:xfrm>
            <a:off x="400050" y="1127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b="1" i="0" lang="en-US" sz="2800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KINEMATICS</a:t>
            </a:r>
            <a:endParaRPr/>
          </a:p>
        </p:txBody>
      </p:sp>
      <p:sp>
        <p:nvSpPr>
          <p:cNvPr id="421" name="Google Shape;421;p11"/>
          <p:cNvSpPr/>
          <p:nvPr/>
        </p:nvSpPr>
        <p:spPr>
          <a:xfrm>
            <a:off x="1437613" y="4628720"/>
            <a:ext cx="508543" cy="46881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11"/>
          <p:cNvPicPr preferRelativeResize="0"/>
          <p:nvPr/>
        </p:nvPicPr>
        <p:blipFill rotWithShape="1">
          <a:blip r:embed="rId3">
            <a:alphaModFix/>
          </a:blip>
          <a:srcRect b="11558" l="20499" r="21075" t="0"/>
          <a:stretch/>
        </p:blipFill>
        <p:spPr>
          <a:xfrm>
            <a:off x="5383930" y="222757"/>
            <a:ext cx="2902820" cy="2464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0183" y="543053"/>
            <a:ext cx="2902820" cy="22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0182" y="2803381"/>
            <a:ext cx="2902819" cy="22594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5" name="Google Shape;425;p11"/>
          <p:cNvGrpSpPr/>
          <p:nvPr/>
        </p:nvGrpSpPr>
        <p:grpSpPr>
          <a:xfrm>
            <a:off x="4138047" y="2682619"/>
            <a:ext cx="5137689" cy="2309823"/>
            <a:chOff x="1416050" y="416109"/>
            <a:chExt cx="9359900" cy="5445828"/>
          </a:xfrm>
        </p:grpSpPr>
        <p:pic>
          <p:nvPicPr>
            <p:cNvPr id="426" name="Google Shape;426;p11"/>
            <p:cNvPicPr preferRelativeResize="0"/>
            <p:nvPr/>
          </p:nvPicPr>
          <p:blipFill rotWithShape="1">
            <a:blip r:embed="rId6">
              <a:alphaModFix/>
            </a:blip>
            <a:srcRect b="9625" l="0" r="0" t="0"/>
            <a:stretch/>
          </p:blipFill>
          <p:spPr>
            <a:xfrm>
              <a:off x="1416050" y="416109"/>
              <a:ext cx="9359900" cy="544582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7" name="Google Shape;427;p11"/>
            <p:cNvCxnSpPr/>
            <p:nvPr/>
          </p:nvCxnSpPr>
          <p:spPr>
            <a:xfrm rot="10800000">
              <a:off x="4305301" y="1966212"/>
              <a:ext cx="4419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428" name="Google Shape;428;p11"/>
          <p:cNvCxnSpPr/>
          <p:nvPr/>
        </p:nvCxnSpPr>
        <p:spPr>
          <a:xfrm>
            <a:off x="5726624" y="973044"/>
            <a:ext cx="2355742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653a952906_0_0"/>
          <p:cNvSpPr txBox="1"/>
          <p:nvPr>
            <p:ph idx="12" type="sldNum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5" name="Google Shape;435;g2653a952906_0_0"/>
          <p:cNvSpPr txBox="1"/>
          <p:nvPr>
            <p:ph type="title"/>
          </p:nvPr>
        </p:nvSpPr>
        <p:spPr>
          <a:xfrm>
            <a:off x="457200" y="-15979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SAME-CELL HITS</a:t>
            </a:r>
            <a:endParaRPr/>
          </a:p>
        </p:txBody>
      </p:sp>
      <p:sp>
        <p:nvSpPr>
          <p:cNvPr id="436" name="Google Shape;436;g2653a952906_0_0"/>
          <p:cNvSpPr txBox="1"/>
          <p:nvPr>
            <p:ph idx="1" type="body"/>
          </p:nvPr>
        </p:nvSpPr>
        <p:spPr>
          <a:xfrm>
            <a:off x="457200" y="820750"/>
            <a:ext cx="8017500" cy="3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73037" lvl="0" marL="173037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Impact of same-cell hits on physics</a:t>
            </a:r>
            <a:endParaRPr/>
          </a:p>
          <a:p>
            <a:pPr indent="-236537" lvl="1" marL="5207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Compared to GlueX, KLOE, much higher </a:t>
            </a:r>
            <a:endParaRPr/>
          </a:p>
          <a:p>
            <a:pPr indent="0" lvl="0" marL="520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multiplicities expected</a:t>
            </a:r>
            <a:endParaRPr/>
          </a:p>
          <a:p>
            <a:pPr indent="0" lvl="0" marL="5207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3037" lvl="0" marL="173037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Most challenging events are at high Q²</a:t>
            </a:r>
            <a:endParaRPr/>
          </a:p>
          <a:p>
            <a:pPr indent="-211137" lvl="1" marL="5207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Use Pythia8: Q² &gt; 500 GeV²</a:t>
            </a:r>
            <a:endParaRPr sz="1400"/>
          </a:p>
          <a:p>
            <a:pPr indent="-211137" lvl="1" marL="5207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Typically collimated single-jet events</a:t>
            </a:r>
            <a:endParaRPr sz="1400"/>
          </a:p>
          <a:p>
            <a:pPr indent="-211137" lvl="1" marL="5207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Kinematically favored to be in the barrel</a:t>
            </a:r>
            <a:endParaRPr sz="1400"/>
          </a:p>
          <a:p>
            <a:pPr indent="0" lvl="0" marL="5207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173037" lvl="0" marL="173037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In ~60% of Q² &gt; 500 GeV² events, there will be at least two particles in the same phi cell</a:t>
            </a:r>
            <a:endParaRPr/>
          </a:p>
          <a:p>
            <a:pPr indent="-211137" lvl="1" marL="5207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In ~50% of events, those two particles will be photons &lt;E&gt; ~ 1.5 GeV</a:t>
            </a:r>
            <a:endParaRPr sz="1400"/>
          </a:p>
          <a:p>
            <a:pPr indent="-211137" lvl="1" marL="5207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In ~25% of events, those photons will be within Δz = 20 cm of each other </a:t>
            </a:r>
            <a:endParaRPr sz="1400"/>
          </a:p>
          <a:p>
            <a:pPr indent="-161925" lvl="2" marL="803275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Δz = 20 cm ~ 1 ns Δt, very challenging to resolve</a:t>
            </a:r>
            <a:endParaRPr sz="1400"/>
          </a:p>
          <a:p>
            <a:pPr indent="-211137" lvl="1" marL="5207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This ignores the physical size of the showers</a:t>
            </a:r>
            <a:endParaRPr sz="1400"/>
          </a:p>
          <a:p>
            <a:pPr indent="-211137" lvl="1" marL="5207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For 15% of Q² &gt; 5 GeV² events, have two photons in same phi cell</a:t>
            </a:r>
            <a:endParaRPr sz="1400"/>
          </a:p>
        </p:txBody>
      </p:sp>
      <p:sp>
        <p:nvSpPr>
          <p:cNvPr id="437" name="Google Shape;437;g2653a952906_0_0"/>
          <p:cNvSpPr txBox="1"/>
          <p:nvPr>
            <p:ph type="title"/>
          </p:nvPr>
        </p:nvSpPr>
        <p:spPr>
          <a:xfrm>
            <a:off x="457200" y="-15979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SAME-CELL HITS</a:t>
            </a:r>
            <a:endParaRPr/>
          </a:p>
        </p:txBody>
      </p:sp>
      <p:pic>
        <p:nvPicPr>
          <p:cNvPr id="438" name="Google Shape;438;g2653a952906_0_0"/>
          <p:cNvPicPr preferRelativeResize="0"/>
          <p:nvPr/>
        </p:nvPicPr>
        <p:blipFill rotWithShape="1">
          <a:blip r:embed="rId3">
            <a:alphaModFix/>
          </a:blip>
          <a:srcRect b="20063" l="17308" r="23376" t="26702"/>
          <a:stretch/>
        </p:blipFill>
        <p:spPr>
          <a:xfrm>
            <a:off x="5747117" y="206733"/>
            <a:ext cx="3396883" cy="26700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9" name="Google Shape;439;g2653a952906_0_0"/>
          <p:cNvCxnSpPr/>
          <p:nvPr/>
        </p:nvCxnSpPr>
        <p:spPr>
          <a:xfrm rot="10800000">
            <a:off x="6663136" y="1256164"/>
            <a:ext cx="564600" cy="285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40" name="Google Shape;440;g2653a952906_0_0"/>
          <p:cNvCxnSpPr/>
          <p:nvPr/>
        </p:nvCxnSpPr>
        <p:spPr>
          <a:xfrm rot="10800000">
            <a:off x="6830236" y="1240264"/>
            <a:ext cx="397500" cy="301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2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6" name="Google Shape;446;p12"/>
          <p:cNvSpPr txBox="1"/>
          <p:nvPr/>
        </p:nvSpPr>
        <p:spPr>
          <a:xfrm>
            <a:off x="370701" y="4596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b="1" i="0" lang="en-US" sz="2800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SIMULATION</a:t>
            </a:r>
            <a:endParaRPr/>
          </a:p>
        </p:txBody>
      </p:sp>
      <p:sp>
        <p:nvSpPr>
          <p:cNvPr id="447" name="Google Shape;447;p12"/>
          <p:cNvSpPr/>
          <p:nvPr/>
        </p:nvSpPr>
        <p:spPr>
          <a:xfrm>
            <a:off x="1437613" y="4628720"/>
            <a:ext cx="508543" cy="46881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2"/>
          <p:cNvSpPr txBox="1"/>
          <p:nvPr/>
        </p:nvSpPr>
        <p:spPr>
          <a:xfrm>
            <a:off x="451719" y="693037"/>
            <a:ext cx="3794064" cy="398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85750" lvl="1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350"/>
              <a:buFont typeface="Noto Sans Symbols"/>
              <a:buChar char="▪"/>
            </a:pPr>
            <a:r>
              <a:rPr b="0" i="0" lang="en-US" sz="13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For these high Q</a:t>
            </a:r>
            <a:r>
              <a:rPr b="0" baseline="30000" i="0" lang="en-US" sz="13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3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 events, how likely are we to have two photons in the same event registered by the same SiPM*</a:t>
            </a:r>
            <a:endParaRPr/>
          </a:p>
          <a:p>
            <a:pPr indent="-285750" lvl="2" marL="56991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425"/>
              </a:buClr>
              <a:buSzPts val="1150"/>
              <a:buFont typeface="Noto Sans Symbols"/>
              <a:buChar char="▪"/>
            </a:pPr>
            <a:r>
              <a:rPr b="0" i="0" lang="en-US" sz="11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48 Modules, 5 SiPMs wide, each SiPM covers 1/240</a:t>
            </a:r>
            <a:r>
              <a:rPr b="0" baseline="30000" i="0" lang="en-US" sz="11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1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 of the azimuth</a:t>
            </a:r>
            <a:endParaRPr/>
          </a:p>
          <a:p>
            <a:pPr indent="-212725" lvl="2" marL="56991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Noto Sans Symbols"/>
              <a:buNone/>
            </a:pPr>
            <a:r>
              <a:t/>
            </a:r>
            <a:endParaRPr b="0" i="0" sz="1150" u="none" cap="none" strike="noStrike">
              <a:solidFill>
                <a:srgbClr val="2324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2857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425"/>
              </a:buClr>
              <a:buSzPts val="1350"/>
              <a:buFont typeface="Noto Sans Symbols"/>
              <a:buChar char="▪"/>
            </a:pPr>
            <a:r>
              <a:rPr b="0" i="0" lang="en-US" sz="13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Assume for now that particles striking the same phi slice are integrated</a:t>
            </a:r>
            <a:endParaRPr/>
          </a:p>
          <a:p>
            <a:pPr indent="-200025" lvl="1" marL="2857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rgbClr val="2324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2857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425"/>
              </a:buClr>
              <a:buSzPts val="1350"/>
              <a:buFont typeface="Noto Sans Symbols"/>
              <a:buChar char="▪"/>
            </a:pPr>
            <a:r>
              <a:rPr b="0" i="0" lang="en-US" sz="13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Charged particles will have energy well measured by inner detectors, likely to deposit only MIP energy</a:t>
            </a:r>
            <a:endParaRPr/>
          </a:p>
          <a:p>
            <a:pPr indent="-285750" lvl="2" marL="56991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425"/>
              </a:buClr>
              <a:buSzPts val="1150"/>
              <a:buFont typeface="Noto Sans Symbols"/>
              <a:buChar char="▪"/>
            </a:pPr>
            <a:r>
              <a:rPr b="0" i="0" lang="en-US" sz="11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Can subtract tracker energy from total measured in Ecal</a:t>
            </a:r>
            <a:endParaRPr b="0" i="0" sz="1150" u="none" cap="none" strike="noStrike">
              <a:solidFill>
                <a:srgbClr val="2324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2725" lvl="2" marL="56991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Noto Sans Symbols"/>
              <a:buNone/>
            </a:pPr>
            <a:r>
              <a:t/>
            </a:r>
            <a:endParaRPr b="0" i="0" sz="1150" u="none" cap="none" strike="noStrike">
              <a:solidFill>
                <a:srgbClr val="2324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2857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425"/>
              </a:buClr>
              <a:buSzPts val="1350"/>
              <a:buFont typeface="Noto Sans Symbols"/>
              <a:buChar char="▪"/>
            </a:pPr>
            <a:r>
              <a:rPr b="0" i="0" lang="en-US" sz="13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Big worry is neutrals, especially photons</a:t>
            </a:r>
            <a:endParaRPr/>
          </a:p>
          <a:p>
            <a:pPr indent="-212725" lvl="2" marL="56991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Noto Sans Symbols"/>
              <a:buNone/>
            </a:pPr>
            <a:r>
              <a:t/>
            </a:r>
            <a:endParaRPr b="0" i="0" sz="1150" u="none" cap="none" strike="noStrike">
              <a:solidFill>
                <a:srgbClr val="2324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4993" y="543053"/>
            <a:ext cx="3628588" cy="36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2"/>
          <p:cNvSpPr txBox="1"/>
          <p:nvPr/>
        </p:nvSpPr>
        <p:spPr>
          <a:xfrm>
            <a:off x="4245783" y="4295491"/>
            <a:ext cx="49229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*If signals are too slow, could even have photons from different events overlapping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3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6" name="Google Shape;456;p13"/>
          <p:cNvSpPr txBox="1"/>
          <p:nvPr/>
        </p:nvSpPr>
        <p:spPr>
          <a:xfrm>
            <a:off x="370701" y="4596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b="1" i="0" lang="en-US" sz="2800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MULTIPLICITIES IN BARREL</a:t>
            </a:r>
            <a:endParaRPr/>
          </a:p>
        </p:txBody>
      </p:sp>
      <p:pic>
        <p:nvPicPr>
          <p:cNvPr id="457" name="Google Shape;4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8973" y="635001"/>
            <a:ext cx="4062698" cy="287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438" y="555629"/>
            <a:ext cx="4165849" cy="295148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13"/>
          <p:cNvSpPr txBox="1"/>
          <p:nvPr/>
        </p:nvSpPr>
        <p:spPr>
          <a:xfrm>
            <a:off x="5699760" y="1198880"/>
            <a:ext cx="1935480" cy="64633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3460" l="-2596" r="0" t="-38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460" name="Google Shape;46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72760" y="3459217"/>
            <a:ext cx="2390361" cy="1693557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13"/>
          <p:cNvSpPr txBox="1"/>
          <p:nvPr/>
        </p:nvSpPr>
        <p:spPr>
          <a:xfrm>
            <a:off x="497840" y="3870420"/>
            <a:ext cx="364236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Peaks at 0 could be an artifact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Barrel defined as pseudorapidities between -1.7 and 1.3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4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7" name="Google Shape;467;p14"/>
          <p:cNvSpPr txBox="1"/>
          <p:nvPr/>
        </p:nvSpPr>
        <p:spPr>
          <a:xfrm>
            <a:off x="370701" y="4596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t/>
            </a:r>
            <a:endParaRPr b="1" i="0" sz="2800" cap="none">
              <a:solidFill>
                <a:srgbClr val="2324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1437613" y="4628720"/>
            <a:ext cx="508543" cy="46881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4"/>
          <p:cNvSpPr txBox="1"/>
          <p:nvPr/>
        </p:nvSpPr>
        <p:spPr>
          <a:xfrm>
            <a:off x="400050" y="1127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b="1" i="0" lang="en-US" sz="2800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PARTICLES IN </a:t>
            </a:r>
            <a:r>
              <a:rPr b="1" i="0" lang="en-US" sz="4000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SAME PHI SLICE</a:t>
            </a:r>
            <a:endParaRPr/>
          </a:p>
        </p:txBody>
      </p:sp>
      <p:pic>
        <p:nvPicPr>
          <p:cNvPr id="470" name="Google Shape;47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3444" y="714010"/>
            <a:ext cx="2738634" cy="2120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8973" y="714010"/>
            <a:ext cx="2738634" cy="2120419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14"/>
          <p:cNvSpPr txBox="1"/>
          <p:nvPr/>
        </p:nvSpPr>
        <p:spPr>
          <a:xfrm>
            <a:off x="370701" y="3103228"/>
            <a:ext cx="7188339" cy="398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85750" lvl="1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550"/>
              <a:buFont typeface="Noto Sans Symbols"/>
              <a:buChar char="▪"/>
            </a:pPr>
            <a:r>
              <a:rPr b="0" i="0" lang="en-US" sz="15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Unfortunately, particles in the same phi slice tend to also be close in Z</a:t>
            </a:r>
            <a:endParaRPr/>
          </a:p>
          <a:p>
            <a:pPr indent="-285750" lvl="2" marL="56991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425"/>
              </a:buClr>
              <a:buSzPts val="1350"/>
              <a:buFont typeface="Noto Sans Symbols"/>
              <a:buChar char="▪"/>
            </a:pPr>
            <a:r>
              <a:rPr b="0" i="0" lang="en-US" sz="135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Imagine a Gaussian jet in x,y space</a:t>
            </a:r>
            <a:endParaRPr/>
          </a:p>
        </p:txBody>
      </p:sp>
      <p:pic>
        <p:nvPicPr>
          <p:cNvPr id="473" name="Google Shape;47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0321" y="714010"/>
            <a:ext cx="2992853" cy="212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9" name="Google Shape;479;p15"/>
          <p:cNvPicPr preferRelativeResize="0"/>
          <p:nvPr/>
        </p:nvPicPr>
        <p:blipFill rotWithShape="1">
          <a:blip r:embed="rId3">
            <a:alphaModFix/>
          </a:blip>
          <a:srcRect b="0" l="0" r="0" t="999"/>
          <a:stretch/>
        </p:blipFill>
        <p:spPr>
          <a:xfrm>
            <a:off x="1122679" y="926308"/>
            <a:ext cx="6182361" cy="4129633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15"/>
          <p:cNvSpPr txBox="1"/>
          <p:nvPr/>
        </p:nvSpPr>
        <p:spPr>
          <a:xfrm>
            <a:off x="400050" y="1127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b="1" i="0" lang="en-US" sz="2800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LIKELIHOOD THAT AN EVENT HAS TWO PHOTONS IN THE SAME PHI SLICE</a:t>
            </a:r>
            <a:endParaRPr/>
          </a:p>
        </p:txBody>
      </p:sp>
      <p:sp>
        <p:nvSpPr>
          <p:cNvPr id="481" name="Google Shape;481;p15"/>
          <p:cNvSpPr txBox="1"/>
          <p:nvPr/>
        </p:nvSpPr>
        <p:spPr>
          <a:xfrm>
            <a:off x="5308600" y="2418080"/>
            <a:ext cx="8483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~50%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6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7" name="Google Shape;487;p16"/>
          <p:cNvSpPr txBox="1"/>
          <p:nvPr/>
        </p:nvSpPr>
        <p:spPr>
          <a:xfrm>
            <a:off x="400050" y="1127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b="1" i="0" lang="en-US" sz="2800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ENERGY OF THOSE TWO PHOTONS IN THE SAME PHI SLICE</a:t>
            </a:r>
            <a:endParaRPr/>
          </a:p>
        </p:txBody>
      </p:sp>
      <p:pic>
        <p:nvPicPr>
          <p:cNvPr id="488" name="Google Shape;48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6999" y="980386"/>
            <a:ext cx="6153515" cy="415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"/>
          <p:cNvSpPr txBox="1"/>
          <p:nvPr>
            <p:ph type="title"/>
          </p:nvPr>
        </p:nvSpPr>
        <p:spPr>
          <a:xfrm>
            <a:off x="457201" y="-133812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READOUT CONSIDERATIONS</a:t>
            </a:r>
            <a:endParaRPr/>
          </a:p>
        </p:txBody>
      </p:sp>
      <p:sp>
        <p:nvSpPr>
          <p:cNvPr id="297" name="Google Shape;297;p2"/>
          <p:cNvSpPr txBox="1"/>
          <p:nvPr>
            <p:ph idx="1" type="body"/>
          </p:nvPr>
        </p:nvSpPr>
        <p:spPr>
          <a:xfrm>
            <a:off x="457200" y="586822"/>
            <a:ext cx="6307986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73038" lvl="0" marL="173038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5760 Readout channels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Each channel sees the summed signals of 4 or 16 SiPMs</a:t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High dynamic range desirable, few N</a:t>
            </a:r>
            <a:r>
              <a:rPr baseline="-25000" lang="en-US"/>
              <a:t>pe</a:t>
            </a:r>
            <a:r>
              <a:rPr lang="en-US"/>
              <a:t> to ~20k</a:t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Application slightly different than the other ePIC calorimeters due to the time-projection aspect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Real signals can arrive fairly late w.r.t a bunch crossing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Travel time for light from one side to the other is ~20 ns</a:t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Signal ToA is important to know well for matching hits in SciFi to hits in AstroPix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Also important for attenuation length correction</a:t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Power dissipation (and fluctuations thereof) of electronics should not affect the SiPM &amp; AstroPix temperature during stable running</a:t>
            </a:r>
            <a:endParaRPr/>
          </a:p>
          <a:p>
            <a:pPr indent="-841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298" name="Google Shape;298;p2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9" name="Google Shape;299;p2"/>
          <p:cNvPicPr preferRelativeResize="0"/>
          <p:nvPr/>
        </p:nvPicPr>
        <p:blipFill rotWithShape="1">
          <a:blip r:embed="rId3">
            <a:alphaModFix/>
          </a:blip>
          <a:srcRect b="14024" l="32234" r="30202" t="20485"/>
          <a:stretch/>
        </p:blipFill>
        <p:spPr>
          <a:xfrm>
            <a:off x="7375524" y="971921"/>
            <a:ext cx="1556126" cy="271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7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4" name="Google Shape;494;p17"/>
          <p:cNvSpPr txBox="1"/>
          <p:nvPr/>
        </p:nvSpPr>
        <p:spPr>
          <a:xfrm>
            <a:off x="400050" y="1127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Font typeface="Arial"/>
              <a:buNone/>
            </a:pPr>
            <a:r>
              <a:rPr b="1" i="0" lang="en-US" sz="2400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LIKELIHOOD THAT AN EVENT HAS A PHOTON IN THE SAME PHI SLICE AS THE DIS ELECTRON</a:t>
            </a:r>
            <a:endParaRPr/>
          </a:p>
        </p:txBody>
      </p:sp>
      <p:pic>
        <p:nvPicPr>
          <p:cNvPr id="495" name="Google Shape;49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4760" y="908152"/>
            <a:ext cx="6348664" cy="423042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7"/>
          <p:cNvSpPr txBox="1"/>
          <p:nvPr/>
        </p:nvSpPr>
        <p:spPr>
          <a:xfrm>
            <a:off x="5308600" y="2418080"/>
            <a:ext cx="8483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1%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8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2" name="Google Shape;502;p18"/>
          <p:cNvSpPr txBox="1"/>
          <p:nvPr/>
        </p:nvSpPr>
        <p:spPr>
          <a:xfrm>
            <a:off x="314146" y="797658"/>
            <a:ext cx="7168693" cy="398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85750" lvl="1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High Q</a:t>
            </a:r>
            <a:r>
              <a:rPr b="0" baseline="30000" i="0" lang="en-US" sz="20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0" i="0" lang="en-US" sz="20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 will be challenging on the SciFi</a:t>
            </a:r>
            <a:endParaRPr b="0" i="0" sz="2000" u="none" cap="none" strike="noStrike">
              <a:solidFill>
                <a:srgbClr val="2324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56991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Considering here only impact position, no spreading of showers between SiPMs which will certainly happen, real case is likely worse</a:t>
            </a:r>
            <a:endParaRPr/>
          </a:p>
          <a:p>
            <a:pPr indent="-158750" lvl="1" marL="2857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2324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2857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425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Would be nice if we could somehow distinguish two hits in the same phi slice</a:t>
            </a:r>
            <a:endParaRPr/>
          </a:p>
          <a:p>
            <a:pPr indent="-285750" lvl="2" marL="56991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Faster SiPM? Faster scintillation? Higher refractive index fiber?</a:t>
            </a:r>
            <a:endParaRPr/>
          </a:p>
          <a:p>
            <a:pPr indent="-285750" lvl="2" marL="56991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Which factor dominated the GlueX pulse width?</a:t>
            </a:r>
            <a:endParaRPr/>
          </a:p>
        </p:txBody>
      </p:sp>
      <p:sp>
        <p:nvSpPr>
          <p:cNvPr id="503" name="Google Shape;503;p18"/>
          <p:cNvSpPr txBox="1"/>
          <p:nvPr/>
        </p:nvSpPr>
        <p:spPr>
          <a:xfrm>
            <a:off x="370701" y="4596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b="1" i="0" lang="en-US" sz="2800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/>
          </a:p>
        </p:txBody>
      </p:sp>
      <p:sp>
        <p:nvSpPr>
          <p:cNvPr id="504" name="Google Shape;504;p18"/>
          <p:cNvSpPr/>
          <p:nvPr/>
        </p:nvSpPr>
        <p:spPr>
          <a:xfrm>
            <a:off x="1437613" y="4628720"/>
            <a:ext cx="508543" cy="46881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9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10" name="Google Shape;510;p19"/>
          <p:cNvSpPr txBox="1"/>
          <p:nvPr>
            <p:ph idx="1" type="body"/>
          </p:nvPr>
        </p:nvSpPr>
        <p:spPr>
          <a:xfrm>
            <a:off x="457201" y="1408346"/>
            <a:ext cx="8372901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58737" lvl="0" marL="173038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11" name="Google Shape;511;p19"/>
          <p:cNvSpPr txBox="1"/>
          <p:nvPr>
            <p:ph idx="2" type="body"/>
          </p:nvPr>
        </p:nvSpPr>
        <p:spPr>
          <a:xfrm>
            <a:off x="457201" y="1009912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12" name="Google Shape;512;p19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3" name="Google Shape;51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2232" y="1702716"/>
            <a:ext cx="3681246" cy="3440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0"/>
          <p:cNvSpPr txBox="1"/>
          <p:nvPr>
            <p:ph type="title"/>
          </p:nvPr>
        </p:nvSpPr>
        <p:spPr>
          <a:xfrm>
            <a:off x="457201" y="17263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NOISE</a:t>
            </a:r>
            <a:endParaRPr/>
          </a:p>
        </p:txBody>
      </p:sp>
      <p:sp>
        <p:nvSpPr>
          <p:cNvPr id="519" name="Google Shape;519;p20"/>
          <p:cNvSpPr txBox="1"/>
          <p:nvPr>
            <p:ph idx="1" type="body"/>
          </p:nvPr>
        </p:nvSpPr>
        <p:spPr>
          <a:xfrm>
            <a:off x="457201" y="761751"/>
            <a:ext cx="3886199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73038" lvl="0" marL="173038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Dark count rate (DCR) determines threshold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MIPs at midrapidity will generate 3-6 N</a:t>
            </a:r>
            <a:r>
              <a:rPr baseline="-25000" lang="en-US"/>
              <a:t>pe</a:t>
            </a:r>
            <a:r>
              <a:rPr lang="en-US"/>
              <a:t> on average</a:t>
            </a:r>
            <a:endParaRPr/>
          </a:p>
          <a:p>
            <a:pPr indent="-187325" lvl="2" marL="803275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</a:pPr>
            <a:r>
              <a:rPr lang="en-US"/>
              <a:t>Would be good to have threshold slightly below MIP</a:t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 DCR above a few 10s of MHz will endanger the MIP</a:t>
            </a:r>
            <a:endParaRPr/>
          </a:p>
        </p:txBody>
      </p:sp>
      <p:sp>
        <p:nvSpPr>
          <p:cNvPr id="520" name="Google Shape;520;p20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1" name="Google Shape;52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3988" y="3423590"/>
            <a:ext cx="2851957" cy="171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454" y="3444044"/>
            <a:ext cx="2890041" cy="1701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1427" y="3440222"/>
            <a:ext cx="2963238" cy="17032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4" name="Google Shape;524;p20"/>
          <p:cNvGraphicFramePr/>
          <p:nvPr/>
        </p:nvGraphicFramePr>
        <p:xfrm>
          <a:off x="4643651" y="616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{49A0F272-9473-4257-AF3A-E8CF83628A9C}</a:tableStyleId>
              </a:tblPr>
              <a:tblGrid>
                <a:gridCol w="1433100"/>
                <a:gridCol w="1433100"/>
                <a:gridCol w="14331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Specification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S13360-3050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(3x3 mm)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S14160-3050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(3x3 mm)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DCR (Typ.)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500 kHz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 MHz***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Crosstalk (%)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525" name="Google Shape;525;p20"/>
          <p:cNvSpPr txBox="1"/>
          <p:nvPr/>
        </p:nvSpPr>
        <p:spPr>
          <a:xfrm>
            <a:off x="5037220" y="1265458"/>
            <a:ext cx="37399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*** Differing values in literature</a:t>
            </a:r>
            <a:endParaRPr/>
          </a:p>
        </p:txBody>
      </p:sp>
      <p:sp>
        <p:nvSpPr>
          <p:cNvPr id="526" name="Google Shape;526;p20"/>
          <p:cNvSpPr txBox="1"/>
          <p:nvPr/>
        </p:nvSpPr>
        <p:spPr>
          <a:xfrm>
            <a:off x="4736969" y="1598900"/>
            <a:ext cx="3886199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73038" lvl="0" marL="173038" marR="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Signal will gang 1.2 cm x 1.2 cm area (16 3x3 mm or 4 6x6 mm)</a:t>
            </a:r>
            <a:endParaRPr/>
          </a:p>
          <a:p>
            <a:pPr indent="-236538" lvl="1" marL="520700" marR="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DCR for one BIC channel will be ~16x value in table</a:t>
            </a:r>
            <a:endParaRPr/>
          </a:p>
          <a:p>
            <a:pPr indent="-173038" lvl="0" marL="173038" marR="0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Plan to test S14160 SiPMs at ANL &amp; Regina</a:t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1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2" name="Google Shape;53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5328" y="2868096"/>
            <a:ext cx="3385739" cy="2275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8260" y="592692"/>
            <a:ext cx="3385739" cy="2275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20793" y="2952205"/>
            <a:ext cx="3511602" cy="219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83726" y="595837"/>
            <a:ext cx="3511602" cy="2314313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21"/>
          <p:cNvSpPr txBox="1"/>
          <p:nvPr/>
        </p:nvSpPr>
        <p:spPr>
          <a:xfrm>
            <a:off x="2781946" y="151058"/>
            <a:ext cx="27664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S13360-3050 (3x3 mm)</a:t>
            </a:r>
            <a:endParaRPr/>
          </a:p>
        </p:txBody>
      </p:sp>
      <p:sp>
        <p:nvSpPr>
          <p:cNvPr id="537" name="Google Shape;537;p21"/>
          <p:cNvSpPr txBox="1"/>
          <p:nvPr/>
        </p:nvSpPr>
        <p:spPr>
          <a:xfrm>
            <a:off x="6004973" y="161318"/>
            <a:ext cx="27664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S14160-3050 (3x3 mm)</a:t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2"/>
          <p:cNvSpPr txBox="1"/>
          <p:nvPr>
            <p:ph type="title"/>
          </p:nvPr>
        </p:nvSpPr>
        <p:spPr>
          <a:xfrm>
            <a:off x="457200" y="65522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PULSE SHAPE</a:t>
            </a:r>
            <a:endParaRPr/>
          </a:p>
        </p:txBody>
      </p:sp>
      <p:sp>
        <p:nvSpPr>
          <p:cNvPr id="543" name="Google Shape;543;p22"/>
          <p:cNvSpPr txBox="1"/>
          <p:nvPr>
            <p:ph idx="1" type="body"/>
          </p:nvPr>
        </p:nvSpPr>
        <p:spPr>
          <a:xfrm>
            <a:off x="457199" y="750620"/>
            <a:ext cx="3417377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73038" lvl="0" marL="173038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Pulse shape strongly defined by how signals are handled</a:t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S14160 has faster rise time, slower fall time</a:t>
            </a:r>
            <a:endParaRPr/>
          </a:p>
        </p:txBody>
      </p:sp>
      <p:sp>
        <p:nvSpPr>
          <p:cNvPr id="544" name="Google Shape;544;p22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5" name="Google Shape;5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1200" y="2479729"/>
            <a:ext cx="2704910" cy="2663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7487" y="2729293"/>
            <a:ext cx="3422614" cy="2338307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22"/>
          <p:cNvSpPr txBox="1"/>
          <p:nvPr/>
        </p:nvSpPr>
        <p:spPr>
          <a:xfrm>
            <a:off x="4401517" y="748597"/>
            <a:ext cx="4602998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73038" lvl="0" marL="173038" marR="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Larger SiPMs (6x6 mm) have ~2x longer fall times due to capacitance</a:t>
            </a:r>
            <a:endParaRPr/>
          </a:p>
          <a:p>
            <a:pPr indent="-236538" lvl="1" marL="520700" marR="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Can we mitigate this in our ganging scheme?</a:t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3"/>
          <p:cNvSpPr txBox="1"/>
          <p:nvPr>
            <p:ph type="title"/>
          </p:nvPr>
        </p:nvSpPr>
        <p:spPr>
          <a:xfrm>
            <a:off x="457201" y="17263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NOISE</a:t>
            </a:r>
            <a:endParaRPr/>
          </a:p>
        </p:txBody>
      </p:sp>
      <p:sp>
        <p:nvSpPr>
          <p:cNvPr id="553" name="Google Shape;553;p23"/>
          <p:cNvSpPr txBox="1"/>
          <p:nvPr>
            <p:ph idx="1" type="body"/>
          </p:nvPr>
        </p:nvSpPr>
        <p:spPr>
          <a:xfrm>
            <a:off x="457201" y="761751"/>
            <a:ext cx="3886199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73038" lvl="0" marL="173038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Dark count rate (DCR) determines threshold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MIPs at midrapidity will generate 3-6 N</a:t>
            </a:r>
            <a:r>
              <a:rPr baseline="-25000" lang="en-US"/>
              <a:t>pe</a:t>
            </a:r>
            <a:r>
              <a:rPr lang="en-US"/>
              <a:t> on average</a:t>
            </a:r>
            <a:endParaRPr/>
          </a:p>
          <a:p>
            <a:pPr indent="-187325" lvl="2" marL="803275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</a:pPr>
            <a:r>
              <a:rPr lang="en-US"/>
              <a:t>Would be good to have threshold slightly below MIP</a:t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 DCR above a few 10s of MHz at the readout will swamp the MIP</a:t>
            </a:r>
            <a:endParaRPr/>
          </a:p>
        </p:txBody>
      </p:sp>
      <p:sp>
        <p:nvSpPr>
          <p:cNvPr id="554" name="Google Shape;554;p23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5" name="Google Shape;5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3988" y="3423590"/>
            <a:ext cx="2851957" cy="171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454" y="3444044"/>
            <a:ext cx="2890041" cy="1701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1427" y="3440222"/>
            <a:ext cx="2963238" cy="1703278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23"/>
          <p:cNvSpPr txBox="1"/>
          <p:nvPr/>
        </p:nvSpPr>
        <p:spPr>
          <a:xfrm>
            <a:off x="4988564" y="585039"/>
            <a:ext cx="3886199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73038" lvl="0" marL="173038" marR="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Literature seems divided on noise characteristics of S14160 series</a:t>
            </a:r>
            <a:endParaRPr/>
          </a:p>
          <a:p>
            <a:pPr indent="-236538" lvl="1" marL="520700" marR="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Plan to test S14160 SiPMs at ANL &amp; Regina</a:t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4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WAVEFORMS</a:t>
            </a:r>
            <a:endParaRPr/>
          </a:p>
        </p:txBody>
      </p:sp>
      <p:sp>
        <p:nvSpPr>
          <p:cNvPr id="564" name="Google Shape;564;p24"/>
          <p:cNvSpPr txBox="1"/>
          <p:nvPr>
            <p:ph idx="1" type="body"/>
          </p:nvPr>
        </p:nvSpPr>
        <p:spPr>
          <a:xfrm>
            <a:off x="457202" y="1408346"/>
            <a:ext cx="4740206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73038" lvl="0" marL="173038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Parameterize S14161 waveform based on presentation from AMS-100 (</a:t>
            </a:r>
            <a:r>
              <a:rPr lang="en-US" u="sng">
                <a:solidFill>
                  <a:srgbClr val="00487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-US"/>
              <a:t>)</a:t>
            </a:r>
            <a:endParaRPr/>
          </a:p>
          <a:p>
            <a:pPr indent="-58737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Exponential rise and exponential fall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Different time constants</a:t>
            </a:r>
            <a:endParaRPr/>
          </a:p>
          <a:p>
            <a:pPr indent="-1222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Pulse height around 0.045 mV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Take this as 1 Npe</a:t>
            </a:r>
            <a:endParaRPr/>
          </a:p>
          <a:p>
            <a:pPr indent="-58737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65" name="Google Shape;565;p24"/>
          <p:cNvSpPr txBox="1"/>
          <p:nvPr>
            <p:ph idx="2" type="body"/>
          </p:nvPr>
        </p:nvSpPr>
        <p:spPr>
          <a:xfrm>
            <a:off x="457201" y="1009912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66" name="Google Shape;566;p24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7" name="Google Shape;56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5309826" y="2710658"/>
            <a:ext cx="3721756" cy="245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3250" y="-8561"/>
            <a:ext cx="3825476" cy="3019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5"/>
          <p:cNvSpPr txBox="1"/>
          <p:nvPr>
            <p:ph type="title"/>
          </p:nvPr>
        </p:nvSpPr>
        <p:spPr>
          <a:xfrm>
            <a:off x="468776" y="-15979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WAVEFORMS</a:t>
            </a:r>
            <a:endParaRPr/>
          </a:p>
        </p:txBody>
      </p:sp>
      <p:sp>
        <p:nvSpPr>
          <p:cNvPr id="574" name="Google Shape;574;p25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5" name="Google Shape;57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2466352" y="1022477"/>
            <a:ext cx="5199713" cy="3427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7596" y="497711"/>
            <a:ext cx="5513836" cy="4352816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25"/>
          <p:cNvSpPr txBox="1"/>
          <p:nvPr>
            <p:ph idx="1" type="body"/>
          </p:nvPr>
        </p:nvSpPr>
        <p:spPr>
          <a:xfrm>
            <a:off x="468776" y="760164"/>
            <a:ext cx="1869309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73038" lvl="0" marL="173038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Agreement not good but also not so terrible</a:t>
            </a:r>
            <a:endParaRPr/>
          </a:p>
          <a:p>
            <a:pPr indent="-58737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Tail a bit wider in the data</a:t>
            </a:r>
            <a:endParaRPr/>
          </a:p>
          <a:p>
            <a:pPr indent="-58737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Good enough for now</a:t>
            </a:r>
            <a:endParaRPr/>
          </a:p>
          <a:p>
            <a:pPr indent="-58737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6"/>
          <p:cNvSpPr txBox="1"/>
          <p:nvPr>
            <p:ph type="title"/>
          </p:nvPr>
        </p:nvSpPr>
        <p:spPr>
          <a:xfrm>
            <a:off x="468776" y="-15979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WAVEFORMS</a:t>
            </a:r>
            <a:endParaRPr/>
          </a:p>
        </p:txBody>
      </p:sp>
      <p:sp>
        <p:nvSpPr>
          <p:cNvPr id="583" name="Google Shape;583;p26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4" name="Google Shape;58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2466352" y="1022477"/>
            <a:ext cx="5199713" cy="3427083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26"/>
          <p:cNvSpPr txBox="1"/>
          <p:nvPr>
            <p:ph idx="1" type="body"/>
          </p:nvPr>
        </p:nvSpPr>
        <p:spPr>
          <a:xfrm>
            <a:off x="468776" y="760164"/>
            <a:ext cx="1869309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73038" lvl="0" marL="173038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Agreement not good but also not so terrible</a:t>
            </a:r>
            <a:endParaRPr/>
          </a:p>
          <a:p>
            <a:pPr indent="-58737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Tail a bit wider in the data</a:t>
            </a:r>
            <a:endParaRPr/>
          </a:p>
          <a:p>
            <a:pPr indent="-58737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Good enough for now</a:t>
            </a:r>
            <a:endParaRPr/>
          </a:p>
          <a:p>
            <a:pPr indent="-58737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586" name="Google Shape;58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6034" y="752480"/>
            <a:ext cx="5501768" cy="4300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"/>
          <p:cNvSpPr txBox="1"/>
          <p:nvPr>
            <p:ph type="title"/>
          </p:nvPr>
        </p:nvSpPr>
        <p:spPr>
          <a:xfrm>
            <a:off x="457201" y="-133812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GLUEX READOUT</a:t>
            </a:r>
            <a:endParaRPr/>
          </a:p>
        </p:txBody>
      </p:sp>
      <p:sp>
        <p:nvSpPr>
          <p:cNvPr id="305" name="Google Shape;305;p3"/>
          <p:cNvSpPr txBox="1"/>
          <p:nvPr>
            <p:ph idx="1" type="body"/>
          </p:nvPr>
        </p:nvSpPr>
        <p:spPr>
          <a:xfrm>
            <a:off x="457200" y="586822"/>
            <a:ext cx="4850649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73038" lvl="0" marL="173038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One array = 4x4 3mm SiPMs in parallel</a:t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GlueX scheme used JLab 250 MHz fADCs as well as TDCs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Achieved time resolution of O(few 100) ps and intrinsic risetime of ~5 ns</a:t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Readout electronics were in racks, not on-detector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Helps maintain thermal stability of SiPMs &amp; electronics</a:t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Summed signals from multiple arrays into a single readout channel, 16 ADCs per sector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4 arrays for back (green), 3 arrays for 2</a:t>
            </a:r>
            <a:r>
              <a:rPr baseline="30000" lang="en-US"/>
              <a:t>nd</a:t>
            </a:r>
            <a:r>
              <a:rPr lang="en-US"/>
              <a:t> to back (blue), etc.</a:t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Exclude single-side hits</a:t>
            </a:r>
            <a:endParaRPr/>
          </a:p>
          <a:p>
            <a:pPr indent="-841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06" name="Google Shape;306;p3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7" name="Google Shape;3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795" y="2210938"/>
            <a:ext cx="3023326" cy="22200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3"/>
          <p:cNvGrpSpPr/>
          <p:nvPr/>
        </p:nvGrpSpPr>
        <p:grpSpPr>
          <a:xfrm>
            <a:off x="5396357" y="73548"/>
            <a:ext cx="1398379" cy="2128246"/>
            <a:chOff x="3807748" y="2249777"/>
            <a:chExt cx="1804825" cy="2746833"/>
          </a:xfrm>
        </p:grpSpPr>
        <p:pic>
          <p:nvPicPr>
            <p:cNvPr id="309" name="Google Shape;309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07748" y="2249777"/>
              <a:ext cx="1804825" cy="2746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3"/>
            <p:cNvSpPr/>
            <p:nvPr/>
          </p:nvSpPr>
          <p:spPr>
            <a:xfrm>
              <a:off x="3815550" y="2462650"/>
              <a:ext cx="692025" cy="2344175"/>
            </a:xfrm>
            <a:custGeom>
              <a:rect b="b" l="l" r="r" t="t"/>
              <a:pathLst>
                <a:path extrusionOk="0" h="93767" w="27681">
                  <a:moveTo>
                    <a:pt x="997" y="997"/>
                  </a:moveTo>
                  <a:lnTo>
                    <a:pt x="0" y="93767"/>
                  </a:lnTo>
                  <a:lnTo>
                    <a:pt x="27681" y="91772"/>
                  </a:lnTo>
                  <a:lnTo>
                    <a:pt x="26933" y="47632"/>
                  </a:lnTo>
                  <a:lnTo>
                    <a:pt x="16209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1" name="Google Shape;311;p3"/>
          <p:cNvSpPr txBox="1"/>
          <p:nvPr/>
        </p:nvSpPr>
        <p:spPr>
          <a:xfrm>
            <a:off x="5307849" y="4449275"/>
            <a:ext cx="25319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https://halldweb.jlab.org/DocDB/0017/001795/002/The%20BCAL%20SiPM%20Array%20Readout.pdf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83244" y="492926"/>
            <a:ext cx="2203451" cy="175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3225" y="453983"/>
            <a:ext cx="2203450" cy="173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7"/>
          <p:cNvSpPr txBox="1"/>
          <p:nvPr>
            <p:ph type="title"/>
          </p:nvPr>
        </p:nvSpPr>
        <p:spPr>
          <a:xfrm>
            <a:off x="468776" y="-15979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WAVEFORMS</a:t>
            </a:r>
            <a:endParaRPr/>
          </a:p>
        </p:txBody>
      </p:sp>
      <p:sp>
        <p:nvSpPr>
          <p:cNvPr id="592" name="Google Shape;592;p27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3" name="Google Shape;593;p27"/>
          <p:cNvSpPr txBox="1"/>
          <p:nvPr>
            <p:ph idx="1" type="body"/>
          </p:nvPr>
        </p:nvSpPr>
        <p:spPr>
          <a:xfrm>
            <a:off x="468776" y="760164"/>
            <a:ext cx="1869309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73038" lvl="0" marL="173038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Agreement not good but also not so terrible</a:t>
            </a:r>
            <a:endParaRPr/>
          </a:p>
          <a:p>
            <a:pPr indent="-58737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Tail a bit wider in the data</a:t>
            </a:r>
            <a:endParaRPr/>
          </a:p>
          <a:p>
            <a:pPr indent="-58737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Good enough for now</a:t>
            </a:r>
            <a:endParaRPr/>
          </a:p>
          <a:p>
            <a:pPr indent="-58737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594" name="Google Shape;59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1174697" y="885317"/>
            <a:ext cx="5117616" cy="323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4631" y="554547"/>
            <a:ext cx="5501768" cy="4300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8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01" name="Google Shape;601;p28"/>
          <p:cNvSpPr txBox="1"/>
          <p:nvPr>
            <p:ph idx="1" type="body"/>
          </p:nvPr>
        </p:nvSpPr>
        <p:spPr>
          <a:xfrm>
            <a:off x="457201" y="1408346"/>
            <a:ext cx="8372901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58737" lvl="0" marL="173038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02" name="Google Shape;602;p28"/>
          <p:cNvSpPr txBox="1"/>
          <p:nvPr>
            <p:ph idx="2" type="body"/>
          </p:nvPr>
        </p:nvSpPr>
        <p:spPr>
          <a:xfrm>
            <a:off x="457201" y="1009912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03" name="Google Shape;603;p28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4" name="Google Shape;60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692" y="0"/>
            <a:ext cx="752861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6245" y="-155581"/>
            <a:ext cx="7772400" cy="4695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9"/>
          <p:cNvSpPr txBox="1"/>
          <p:nvPr>
            <p:ph type="title"/>
          </p:nvPr>
        </p:nvSpPr>
        <p:spPr>
          <a:xfrm>
            <a:off x="468776" y="-15979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WAVEFORMS</a:t>
            </a:r>
            <a:endParaRPr/>
          </a:p>
        </p:txBody>
      </p:sp>
      <p:sp>
        <p:nvSpPr>
          <p:cNvPr id="611" name="Google Shape;611;p29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2" name="Google Shape;612;p29"/>
          <p:cNvSpPr txBox="1"/>
          <p:nvPr>
            <p:ph idx="1" type="body"/>
          </p:nvPr>
        </p:nvSpPr>
        <p:spPr>
          <a:xfrm>
            <a:off x="329099" y="532928"/>
            <a:ext cx="3340075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73038" lvl="0" marL="173038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Monte Carlo throwing signals with expected rate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32 MHz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1 microsecond</a:t>
            </a:r>
            <a:endParaRPr/>
          </a:p>
          <a:p>
            <a:pPr indent="-58737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Crosstalk probability of 7% included (should it be, or is it included in the number from Hamamatsu?)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Up to two crosstalk hits </a:t>
            </a:r>
            <a:endParaRPr/>
          </a:p>
          <a:p>
            <a:pPr indent="-187325" lvl="2" marL="803275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</a:pPr>
            <a:r>
              <a:rPr lang="en-US"/>
              <a:t>3 and greater is a less than 1% effect</a:t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Line drawn at 3 * single photoelectron peak</a:t>
            </a:r>
            <a:endParaRPr/>
          </a:p>
          <a:p>
            <a:pPr indent="-58737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613" name="Google Shape;61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6349" y="869668"/>
            <a:ext cx="5624695" cy="3404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0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HITS IN HGCROC WINDOW</a:t>
            </a:r>
            <a:endParaRPr/>
          </a:p>
        </p:txBody>
      </p:sp>
      <p:sp>
        <p:nvSpPr>
          <p:cNvPr id="619" name="Google Shape;619;p30"/>
          <p:cNvSpPr txBox="1"/>
          <p:nvPr>
            <p:ph idx="1" type="body"/>
          </p:nvPr>
        </p:nvSpPr>
        <p:spPr>
          <a:xfrm>
            <a:off x="457201" y="1095830"/>
            <a:ext cx="2986810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73038" lvl="0" marL="173038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Take 25 ns window of HGCROC</a:t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Poissonian distribution with a mean of 0.8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25 ns * 32 MHz</a:t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If threshold is set to 3 * SPE pulse height, 4% of time bins will be triggered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4% of the channels of the detector will be active in ToT mode at any given time</a:t>
            </a:r>
            <a:endParaRPr/>
          </a:p>
        </p:txBody>
      </p:sp>
      <p:sp>
        <p:nvSpPr>
          <p:cNvPr id="620" name="Google Shape;620;p30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1" name="Google Shape;62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4011" y="1328576"/>
            <a:ext cx="5612615" cy="3396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1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7" name="Google Shape;62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665" y="1210438"/>
            <a:ext cx="3289730" cy="389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31"/>
          <p:cNvPicPr preferRelativeResize="0"/>
          <p:nvPr/>
        </p:nvPicPr>
        <p:blipFill rotWithShape="1">
          <a:blip r:embed="rId4">
            <a:alphaModFix/>
          </a:blip>
          <a:srcRect b="0" l="8699" r="4824" t="0"/>
          <a:stretch/>
        </p:blipFill>
        <p:spPr>
          <a:xfrm>
            <a:off x="3107261" y="1210438"/>
            <a:ext cx="2844801" cy="389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35133" y="1227372"/>
            <a:ext cx="3257550" cy="3856862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31"/>
          <p:cNvSpPr txBox="1"/>
          <p:nvPr>
            <p:ph idx="1" type="body"/>
          </p:nvPr>
        </p:nvSpPr>
        <p:spPr>
          <a:xfrm>
            <a:off x="252899" y="151058"/>
            <a:ext cx="8400034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73038" lvl="0" marL="173038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Threshold of 3 p.e. likely excluded if DCR reaches 100 MHz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This also poses an issue because we can’t get around it with timing cuts in the same way as the dRICH, the detector could have a signal at any time</a:t>
            </a:r>
            <a:endParaRPr/>
          </a:p>
          <a:p>
            <a:pPr indent="-187325" lvl="2" marL="803275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</a:pPr>
            <a:r>
              <a:rPr lang="en-US"/>
              <a:t>Bunch crossings every 10 ns, shorter than light propagation time</a:t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" name="Google Shape;635;p32"/>
          <p:cNvGraphicFramePr/>
          <p:nvPr/>
        </p:nvGraphicFramePr>
        <p:xfrm>
          <a:off x="385762" y="1510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{49A0F272-9473-4257-AF3A-E8CF83628A9C}</a:tableStyleId>
              </a:tblPr>
              <a:tblGrid>
                <a:gridCol w="1395425"/>
                <a:gridCol w="1395425"/>
                <a:gridCol w="1395425"/>
                <a:gridCol w="1395425"/>
                <a:gridCol w="1395425"/>
                <a:gridCol w="13954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Threshold (p.e.)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Prob. Above threshold @ 1 MHz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Prob. Above threshold @ 10 MHz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Prob. Above threshold @ 30 MHz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Prob. Above threshold @ 50 MHz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Prob. Above threshold @ 100 MHz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0.01%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29%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69%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99%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0.0005%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0.3%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36%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94%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0.04%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1.7%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14%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79%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0.005%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0.2%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57%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0%*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0.03%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1.1%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35%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0%*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0.005%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0.4%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17%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636" name="Google Shape;636;p32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7" name="Google Shape;637;p32"/>
          <p:cNvSpPr txBox="1"/>
          <p:nvPr/>
        </p:nvSpPr>
        <p:spPr>
          <a:xfrm>
            <a:off x="806824" y="4034118"/>
            <a:ext cx="37113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Numerical uncertainty of 0.03%</a:t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3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43" name="Google Shape;643;p33"/>
          <p:cNvSpPr txBox="1"/>
          <p:nvPr>
            <p:ph idx="1" type="body"/>
          </p:nvPr>
        </p:nvSpPr>
        <p:spPr>
          <a:xfrm>
            <a:off x="457201" y="1408346"/>
            <a:ext cx="8372901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58737" lvl="0" marL="173038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44" name="Google Shape;644;p33"/>
          <p:cNvSpPr txBox="1"/>
          <p:nvPr>
            <p:ph idx="2" type="body"/>
          </p:nvPr>
        </p:nvSpPr>
        <p:spPr>
          <a:xfrm>
            <a:off x="457201" y="1009912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45" name="Google Shape;645;p33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6" name="Google Shape;64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898" y="2710585"/>
            <a:ext cx="4114800" cy="2432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4"/>
          <p:cNvSpPr txBox="1"/>
          <p:nvPr>
            <p:ph type="title"/>
          </p:nvPr>
        </p:nvSpPr>
        <p:spPr>
          <a:xfrm>
            <a:off x="385549" y="-66534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TEMPERATURE DEPENDENCE</a:t>
            </a:r>
            <a:endParaRPr/>
          </a:p>
        </p:txBody>
      </p:sp>
      <p:sp>
        <p:nvSpPr>
          <p:cNvPr id="652" name="Google Shape;652;p34"/>
          <p:cNvSpPr txBox="1"/>
          <p:nvPr>
            <p:ph idx="1" type="body"/>
          </p:nvPr>
        </p:nvSpPr>
        <p:spPr>
          <a:xfrm>
            <a:off x="372071" y="759462"/>
            <a:ext cx="3651812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73038" lvl="0" marL="173038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Conventional wisdom is that DCR is halved for every decrease of 10° C</a:t>
            </a:r>
            <a:endParaRPr/>
          </a:p>
          <a:p>
            <a:pPr indent="-58737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“Single-channel” here refers to 1/16 of a 4x4 array (S14161-6050HS-04)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DCR numbers for ganged array should be 16x higher</a:t>
            </a:r>
            <a:endParaRPr/>
          </a:p>
          <a:p>
            <a:pPr indent="-58737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To reach the ~4 MHz of GlueX with S14161-6050HS-04, need to go to -20° C or lower</a:t>
            </a:r>
            <a:endParaRPr/>
          </a:p>
        </p:txBody>
      </p:sp>
      <p:sp>
        <p:nvSpPr>
          <p:cNvPr id="653" name="Google Shape;653;p34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4" name="Google Shape;65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3883" y="1600807"/>
            <a:ext cx="5120117" cy="293216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34"/>
          <p:cNvSpPr txBox="1"/>
          <p:nvPr/>
        </p:nvSpPr>
        <p:spPr>
          <a:xfrm>
            <a:off x="4109013" y="1027190"/>
            <a:ext cx="50349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Proton irradiation of SiPM arrays for POLAR-2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5"/>
          <p:cNvSpPr txBox="1"/>
          <p:nvPr>
            <p:ph type="title"/>
          </p:nvPr>
        </p:nvSpPr>
        <p:spPr>
          <a:xfrm>
            <a:off x="457201" y="0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TEMPERATURE DEPENDENCE</a:t>
            </a:r>
            <a:endParaRPr/>
          </a:p>
        </p:txBody>
      </p:sp>
      <p:sp>
        <p:nvSpPr>
          <p:cNvPr id="661" name="Google Shape;661;p35"/>
          <p:cNvSpPr txBox="1"/>
          <p:nvPr>
            <p:ph idx="1" type="body"/>
          </p:nvPr>
        </p:nvSpPr>
        <p:spPr>
          <a:xfrm>
            <a:off x="457201" y="663765"/>
            <a:ext cx="8571051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73038" lvl="0" marL="173038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The authors of this paper report that DCR of the S14161 is 60% higher than S13361 at 25° C, and a factor of 5 higher at -20° C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The DCR of the S14161 is apparently a much slower function of temperature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This is bad, because it renders less effective the only handle we have over the DCR 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On the flip side, probably the DCR increases less if we go above 25° C…</a:t>
            </a:r>
            <a:endParaRPr/>
          </a:p>
        </p:txBody>
      </p:sp>
      <p:sp>
        <p:nvSpPr>
          <p:cNvPr id="662" name="Google Shape;662;p35"/>
          <p:cNvSpPr txBox="1"/>
          <p:nvPr>
            <p:ph idx="12" type="sldNum"/>
          </p:nvPr>
        </p:nvSpPr>
        <p:spPr>
          <a:xfrm>
            <a:off x="7561162" y="4902168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3" name="Google Shape;663;p35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5018843" y="2316661"/>
            <a:ext cx="3893231" cy="212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35"/>
          <p:cNvPicPr preferRelativeResize="0"/>
          <p:nvPr/>
        </p:nvPicPr>
        <p:blipFill rotWithShape="1">
          <a:blip r:embed="rId3">
            <a:alphaModFix/>
          </a:blip>
          <a:srcRect b="0" l="50829" r="0" t="0"/>
          <a:stretch/>
        </p:blipFill>
        <p:spPr>
          <a:xfrm>
            <a:off x="986096" y="2316661"/>
            <a:ext cx="3828564" cy="21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35"/>
          <p:cNvSpPr txBox="1"/>
          <p:nvPr/>
        </p:nvSpPr>
        <p:spPr>
          <a:xfrm>
            <a:off x="1927467" y="4476324"/>
            <a:ext cx="66262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such a critical point, should consult an expert (Hamamatsu directly?) to see if this behavior is expected or not</a:t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6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RADIATION DAMAGE</a:t>
            </a:r>
            <a:endParaRPr/>
          </a:p>
        </p:txBody>
      </p:sp>
      <p:sp>
        <p:nvSpPr>
          <p:cNvPr id="671" name="Google Shape;671;p36"/>
          <p:cNvSpPr txBox="1"/>
          <p:nvPr>
            <p:ph idx="1" type="body"/>
          </p:nvPr>
        </p:nvSpPr>
        <p:spPr>
          <a:xfrm>
            <a:off x="457201" y="1158753"/>
            <a:ext cx="2372810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73038" lvl="0" marL="173038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Pre-radiation DCR around 3 MHz (single channel)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At 3V overvoltage</a:t>
            </a:r>
            <a:endParaRPr/>
          </a:p>
          <a:p>
            <a:pPr indent="-58737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After ~200 Rad of proton radiation (and two months of waiting), DCR larger by factor of 4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Half our expected dose</a:t>
            </a:r>
            <a:endParaRPr/>
          </a:p>
        </p:txBody>
      </p:sp>
      <p:sp>
        <p:nvSpPr>
          <p:cNvPr id="672" name="Google Shape;672;p36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3" name="Google Shape;67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9583" y="1158753"/>
            <a:ext cx="6201012" cy="3501748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36"/>
          <p:cNvSpPr txBox="1"/>
          <p:nvPr/>
        </p:nvSpPr>
        <p:spPr>
          <a:xfrm>
            <a:off x="4343400" y="789421"/>
            <a:ext cx="50349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Proton irradiation of SiPM arrays for POLAR-2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"/>
          <p:cNvSpPr txBox="1"/>
          <p:nvPr>
            <p:ph type="title"/>
          </p:nvPr>
        </p:nvSpPr>
        <p:spPr>
          <a:xfrm>
            <a:off x="457200" y="-15979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SAME-CELL HITS</a:t>
            </a:r>
            <a:endParaRPr/>
          </a:p>
        </p:txBody>
      </p:sp>
      <p:sp>
        <p:nvSpPr>
          <p:cNvPr id="319" name="Google Shape;319;p4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0" name="Google Shape;320;p4"/>
          <p:cNvPicPr preferRelativeResize="0"/>
          <p:nvPr/>
        </p:nvPicPr>
        <p:blipFill rotWithShape="1">
          <a:blip r:embed="rId4">
            <a:alphaModFix/>
          </a:blip>
          <a:srcRect b="20063" l="17308" r="23376" t="26702"/>
          <a:stretch/>
        </p:blipFill>
        <p:spPr>
          <a:xfrm>
            <a:off x="5747117" y="206733"/>
            <a:ext cx="3396883" cy="26700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1" name="Google Shape;321;p4"/>
          <p:cNvCxnSpPr/>
          <p:nvPr/>
        </p:nvCxnSpPr>
        <p:spPr>
          <a:xfrm rot="10800000">
            <a:off x="6663193" y="1256305"/>
            <a:ext cx="564543" cy="28545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2" name="Google Shape;322;p4"/>
          <p:cNvCxnSpPr/>
          <p:nvPr/>
        </p:nvCxnSpPr>
        <p:spPr>
          <a:xfrm rot="10800000">
            <a:off x="6830170" y="1240403"/>
            <a:ext cx="397566" cy="30136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3" name="Google Shape;323;p4"/>
          <p:cNvSpPr txBox="1"/>
          <p:nvPr/>
        </p:nvSpPr>
        <p:spPr>
          <a:xfrm>
            <a:off x="6110995" y="4191843"/>
            <a:ext cx="4572000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3330" l="0" r="0" t="-9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24" name="Google Shape;324;p4"/>
          <p:cNvSpPr txBox="1"/>
          <p:nvPr/>
        </p:nvSpPr>
        <p:spPr>
          <a:xfrm>
            <a:off x="7752525" y="4191843"/>
            <a:ext cx="4572000" cy="3693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3330" l="0" r="0" t="-9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325" name="Google Shape;325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9725" y="430213"/>
            <a:ext cx="4848391" cy="408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21750" y="2927475"/>
            <a:ext cx="3714650" cy="121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"/>
          <p:cNvSpPr txBox="1"/>
          <p:nvPr/>
        </p:nvSpPr>
        <p:spPr>
          <a:xfrm>
            <a:off x="3345350" y="4312200"/>
            <a:ext cx="30000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73037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32425"/>
                </a:solidFill>
              </a:rPr>
              <a:t>I</a:t>
            </a:r>
            <a:r>
              <a:rPr lang="en-US">
                <a:solidFill>
                  <a:srgbClr val="232425"/>
                </a:solidFill>
              </a:rPr>
              <a:t>f we can resolve properly the </a:t>
            </a:r>
            <a:r>
              <a:rPr i="1" lang="en-US">
                <a:solidFill>
                  <a:srgbClr val="232425"/>
                </a:solidFill>
              </a:rPr>
              <a:t>sum </a:t>
            </a:r>
            <a:r>
              <a:rPr lang="en-US">
                <a:solidFill>
                  <a:srgbClr val="232425"/>
                </a:solidFill>
              </a:rPr>
              <a:t>of the two clusters, can use AstroPix to split cluster energy</a:t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7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RADIATION DAMAGE</a:t>
            </a:r>
            <a:endParaRPr/>
          </a:p>
        </p:txBody>
      </p:sp>
      <p:sp>
        <p:nvSpPr>
          <p:cNvPr id="680" name="Google Shape;680;p37"/>
          <p:cNvSpPr txBox="1"/>
          <p:nvPr>
            <p:ph idx="1" type="body"/>
          </p:nvPr>
        </p:nvSpPr>
        <p:spPr>
          <a:xfrm>
            <a:off x="442733" y="1138383"/>
            <a:ext cx="3767558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73038" lvl="0" marL="173038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If we take the numbers provided in this paper seriously, expect 192 MHz of DCR after 200 Rad of radiation damage at room temperature</a:t>
            </a:r>
            <a:endParaRPr/>
          </a:p>
          <a:p>
            <a:pPr indent="-58737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This is clearly too large, likely would swamp the MIP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Threshold would need to be set at something like 9 Npe or higher</a:t>
            </a:r>
            <a:endParaRPr/>
          </a:p>
        </p:txBody>
      </p:sp>
      <p:sp>
        <p:nvSpPr>
          <p:cNvPr id="681" name="Google Shape;681;p37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2" name="Google Shape;68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72205"/>
            <a:ext cx="4572000" cy="284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5419" y="2796924"/>
            <a:ext cx="3767558" cy="234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8"/>
          <p:cNvSpPr txBox="1"/>
          <p:nvPr>
            <p:ph idx="1" type="body"/>
          </p:nvPr>
        </p:nvSpPr>
        <p:spPr>
          <a:xfrm>
            <a:off x="457201" y="1408346"/>
            <a:ext cx="8372901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58737" lvl="0" marL="173038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89" name="Google Shape;689;p38"/>
          <p:cNvSpPr txBox="1"/>
          <p:nvPr>
            <p:ph idx="2" type="body"/>
          </p:nvPr>
        </p:nvSpPr>
        <p:spPr>
          <a:xfrm>
            <a:off x="1788288" y="150890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en-US"/>
              <a:t>S14161</a:t>
            </a:r>
            <a:endParaRPr/>
          </a:p>
        </p:txBody>
      </p:sp>
      <p:sp>
        <p:nvSpPr>
          <p:cNvPr id="690" name="Google Shape;690;p38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1" name="Google Shape;69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1" y="699080"/>
            <a:ext cx="3977445" cy="374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9357" y="656767"/>
            <a:ext cx="3860996" cy="3787652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38"/>
          <p:cNvSpPr txBox="1"/>
          <p:nvPr/>
        </p:nvSpPr>
        <p:spPr>
          <a:xfrm>
            <a:off x="6142298" y="188365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S13361</a:t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2653a952906_0_11"/>
          <p:cNvSpPr txBox="1"/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g2653a952906_0_11"/>
          <p:cNvSpPr txBox="1"/>
          <p:nvPr>
            <p:ph idx="1" type="body"/>
          </p:nvPr>
        </p:nvSpPr>
        <p:spPr>
          <a:xfrm>
            <a:off x="457201" y="1408346"/>
            <a:ext cx="8373000" cy="33171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g2653a952906_0_11"/>
          <p:cNvSpPr txBox="1"/>
          <p:nvPr>
            <p:ph idx="2" type="body"/>
          </p:nvPr>
        </p:nvSpPr>
        <p:spPr>
          <a:xfrm>
            <a:off x="457201" y="1009912"/>
            <a:ext cx="8373000" cy="3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g2653a952906_0_11"/>
          <p:cNvSpPr txBox="1"/>
          <p:nvPr>
            <p:ph idx="12" type="sldNum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3" name="Google Shape;703;g2653a952906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476" y="0"/>
            <a:ext cx="57970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653a952906_0_20"/>
          <p:cNvSpPr txBox="1"/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g2653a952906_0_20"/>
          <p:cNvSpPr txBox="1"/>
          <p:nvPr>
            <p:ph idx="1" type="body"/>
          </p:nvPr>
        </p:nvSpPr>
        <p:spPr>
          <a:xfrm>
            <a:off x="457201" y="1408346"/>
            <a:ext cx="8373000" cy="33171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g2653a952906_0_20"/>
          <p:cNvSpPr txBox="1"/>
          <p:nvPr>
            <p:ph idx="2" type="body"/>
          </p:nvPr>
        </p:nvSpPr>
        <p:spPr>
          <a:xfrm>
            <a:off x="457201" y="1009912"/>
            <a:ext cx="8373000" cy="3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g2653a952906_0_20"/>
          <p:cNvSpPr txBox="1"/>
          <p:nvPr>
            <p:ph idx="12" type="sldNum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3" name="Google Shape;713;g2653a952906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476" y="0"/>
            <a:ext cx="57970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652fa1d50e_0_10"/>
          <p:cNvSpPr txBox="1"/>
          <p:nvPr>
            <p:ph idx="12" type="sldNum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4" name="Google Shape;334;g2652fa1d50e_0_10"/>
          <p:cNvSpPr txBox="1"/>
          <p:nvPr>
            <p:ph type="title"/>
          </p:nvPr>
        </p:nvSpPr>
        <p:spPr>
          <a:xfrm>
            <a:off x="457200" y="-15979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SAME-CELL HITS</a:t>
            </a:r>
            <a:endParaRPr/>
          </a:p>
        </p:txBody>
      </p:sp>
      <p:sp>
        <p:nvSpPr>
          <p:cNvPr id="335" name="Google Shape;335;g2652fa1d50e_0_10"/>
          <p:cNvSpPr txBox="1"/>
          <p:nvPr>
            <p:ph idx="1" type="body"/>
          </p:nvPr>
        </p:nvSpPr>
        <p:spPr>
          <a:xfrm>
            <a:off x="457200" y="820750"/>
            <a:ext cx="5195100" cy="39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73037" lvl="0" marL="173037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Impact of same-cell hits on physics</a:t>
            </a:r>
            <a:endParaRPr/>
          </a:p>
          <a:p>
            <a:pPr indent="-211137" lvl="1" marL="5207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Compared to GlueX, KLOE, much higher </a:t>
            </a:r>
            <a:endParaRPr sz="1400"/>
          </a:p>
          <a:p>
            <a:pPr indent="0" lvl="0" marL="520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multiplicities expected</a:t>
            </a:r>
            <a:endParaRPr sz="1400"/>
          </a:p>
          <a:p>
            <a:pPr indent="-173037" lvl="0" marL="173037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Most challenging events are at high Q²</a:t>
            </a:r>
            <a:endParaRPr/>
          </a:p>
          <a:p>
            <a:pPr indent="-211137" lvl="1" marL="5207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Use Pythia8: </a:t>
            </a:r>
            <a:r>
              <a:rPr lang="en-US" sz="1400"/>
              <a:t>Q² &gt; 500 GeV²</a:t>
            </a:r>
            <a:endParaRPr sz="1400"/>
          </a:p>
          <a:p>
            <a:pPr indent="-161925" lvl="2" marL="803275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Benchmarked against H1 data, provides a reasonable description of the hadronic final state for these events</a:t>
            </a:r>
            <a:endParaRPr sz="1400"/>
          </a:p>
          <a:p>
            <a:pPr indent="-211137" lvl="1" marL="5207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Typically collimated single-jet events</a:t>
            </a:r>
            <a:endParaRPr sz="1400"/>
          </a:p>
          <a:p>
            <a:pPr indent="-211137" lvl="1" marL="5207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Kinematically favored to be in the barrel</a:t>
            </a:r>
            <a:endParaRPr sz="1400"/>
          </a:p>
          <a:p>
            <a:pPr indent="-173037" lvl="0" marL="173037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Currently just looking at azimuthal angle of particle production</a:t>
            </a:r>
            <a:endParaRPr/>
          </a:p>
          <a:p>
            <a:pPr indent="-211137" lvl="1" marL="5207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Ignoring shower size</a:t>
            </a:r>
            <a:endParaRPr sz="1400"/>
          </a:p>
          <a:p>
            <a:pPr indent="-173037" lvl="0" marL="173037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t/>
            </a:r>
            <a:endParaRPr/>
          </a:p>
          <a:p>
            <a:pPr indent="0" lvl="0" marL="5207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173037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36" name="Google Shape;336;g2652fa1d50e_0_10"/>
          <p:cNvSpPr txBox="1"/>
          <p:nvPr>
            <p:ph type="title"/>
          </p:nvPr>
        </p:nvSpPr>
        <p:spPr>
          <a:xfrm>
            <a:off x="457200" y="-15979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SAME-CELL HITS</a:t>
            </a:r>
            <a:endParaRPr/>
          </a:p>
        </p:txBody>
      </p:sp>
      <p:pic>
        <p:nvPicPr>
          <p:cNvPr id="337" name="Google Shape;337;g2652fa1d50e_0_10"/>
          <p:cNvPicPr preferRelativeResize="0"/>
          <p:nvPr/>
        </p:nvPicPr>
        <p:blipFill rotWithShape="1">
          <a:blip r:embed="rId3">
            <a:alphaModFix/>
          </a:blip>
          <a:srcRect b="20063" l="17308" r="23376" t="26702"/>
          <a:stretch/>
        </p:blipFill>
        <p:spPr>
          <a:xfrm>
            <a:off x="5747117" y="206733"/>
            <a:ext cx="3396883" cy="26700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g2652fa1d50e_0_10"/>
          <p:cNvCxnSpPr/>
          <p:nvPr/>
        </p:nvCxnSpPr>
        <p:spPr>
          <a:xfrm rot="10800000">
            <a:off x="6663136" y="1256164"/>
            <a:ext cx="564600" cy="285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39" name="Google Shape;339;g2652fa1d50e_0_10"/>
          <p:cNvCxnSpPr/>
          <p:nvPr/>
        </p:nvCxnSpPr>
        <p:spPr>
          <a:xfrm rot="10800000">
            <a:off x="6830236" y="1240264"/>
            <a:ext cx="397500" cy="301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653a952906_0_41"/>
          <p:cNvSpPr txBox="1"/>
          <p:nvPr>
            <p:ph idx="12" type="sldNum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6" name="Google Shape;346;g2653a952906_0_41"/>
          <p:cNvSpPr txBox="1"/>
          <p:nvPr>
            <p:ph type="title"/>
          </p:nvPr>
        </p:nvSpPr>
        <p:spPr>
          <a:xfrm>
            <a:off x="457200" y="-15979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SAME-CELL HITS</a:t>
            </a:r>
            <a:endParaRPr/>
          </a:p>
        </p:txBody>
      </p:sp>
      <p:sp>
        <p:nvSpPr>
          <p:cNvPr id="347" name="Google Shape;347;g2653a952906_0_41"/>
          <p:cNvSpPr txBox="1"/>
          <p:nvPr>
            <p:ph idx="1" type="body"/>
          </p:nvPr>
        </p:nvSpPr>
        <p:spPr>
          <a:xfrm>
            <a:off x="356950" y="538675"/>
            <a:ext cx="3950100" cy="3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173037" lvl="0" marL="173037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In ~60% of Q² &gt; 500 GeV² events, there will be at least two particles in the same phi cell</a:t>
            </a:r>
            <a:endParaRPr/>
          </a:p>
          <a:p>
            <a:pPr indent="-211137" lvl="1" marL="5207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In ~40% of events, those two particles will be photons with &lt;E&gt; ~ 1.5 GeV</a:t>
            </a:r>
            <a:endParaRPr sz="1400"/>
          </a:p>
          <a:p>
            <a:pPr indent="-211137" lvl="1" marL="5207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For ~15% of Q² &gt; 5 GeV² events, have two photons in same phi cell</a:t>
            </a:r>
            <a:endParaRPr sz="1400"/>
          </a:p>
          <a:p>
            <a:pPr indent="-211137" lvl="1" marL="5207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In either case, this is a non-trivial occurrence rate</a:t>
            </a:r>
            <a:endParaRPr sz="1400"/>
          </a:p>
          <a:p>
            <a:pPr indent="-161925" lvl="2" marL="803275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Driven largely by decays</a:t>
            </a:r>
            <a:endParaRPr/>
          </a:p>
          <a:p>
            <a:pPr indent="0" lvl="0" marL="5207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48" name="Google Shape;348;g2653a952906_0_41"/>
          <p:cNvSpPr txBox="1"/>
          <p:nvPr>
            <p:ph type="title"/>
          </p:nvPr>
        </p:nvSpPr>
        <p:spPr>
          <a:xfrm>
            <a:off x="457200" y="-15979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SAME-CELL HITS</a:t>
            </a:r>
            <a:endParaRPr/>
          </a:p>
        </p:txBody>
      </p:sp>
      <p:pic>
        <p:nvPicPr>
          <p:cNvPr id="349" name="Google Shape;349;g2653a952906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3400" y="2051873"/>
            <a:ext cx="2387748" cy="14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2653a952906_0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7918" y="3738875"/>
            <a:ext cx="2387758" cy="144570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2653a952906_0_41"/>
          <p:cNvSpPr txBox="1"/>
          <p:nvPr/>
        </p:nvSpPr>
        <p:spPr>
          <a:xfrm>
            <a:off x="4940925" y="2394075"/>
            <a:ext cx="17784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73037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32425"/>
                </a:solidFill>
              </a:rPr>
              <a:t>&lt;Δz&gt; ~ 20 cm</a:t>
            </a:r>
            <a:endParaRPr>
              <a:solidFill>
                <a:srgbClr val="232425"/>
              </a:solidFill>
            </a:endParaRPr>
          </a:p>
        </p:txBody>
      </p:sp>
      <p:sp>
        <p:nvSpPr>
          <p:cNvPr id="352" name="Google Shape;352;g2653a952906_0_41"/>
          <p:cNvSpPr txBox="1"/>
          <p:nvPr/>
        </p:nvSpPr>
        <p:spPr>
          <a:xfrm>
            <a:off x="7513225" y="3878225"/>
            <a:ext cx="17784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73037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32425"/>
                </a:solidFill>
              </a:rPr>
              <a:t>&lt;Δz&gt; ~ 200 cm</a:t>
            </a:r>
            <a:endParaRPr>
              <a:solidFill>
                <a:srgbClr val="232425"/>
              </a:solidFill>
            </a:endParaRPr>
          </a:p>
        </p:txBody>
      </p:sp>
      <p:pic>
        <p:nvPicPr>
          <p:cNvPr id="353" name="Google Shape;353;g2653a952906_0_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3519" y="3570650"/>
            <a:ext cx="3135805" cy="161130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2653a952906_0_41"/>
          <p:cNvSpPr txBox="1"/>
          <p:nvPr/>
        </p:nvSpPr>
        <p:spPr>
          <a:xfrm>
            <a:off x="3951050" y="37893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73037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2425"/>
                </a:solidFill>
              </a:rPr>
              <a:t>Q² &gt; 500 GeV²</a:t>
            </a:r>
            <a:endParaRPr/>
          </a:p>
        </p:txBody>
      </p:sp>
      <p:pic>
        <p:nvPicPr>
          <p:cNvPr id="355" name="Google Shape;355;g2653a952906_0_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550" y="3570647"/>
            <a:ext cx="3253048" cy="153439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2653a952906_0_41"/>
          <p:cNvSpPr txBox="1"/>
          <p:nvPr/>
        </p:nvSpPr>
        <p:spPr>
          <a:xfrm>
            <a:off x="1159100" y="39326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73037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2425"/>
                </a:solidFill>
              </a:rPr>
              <a:t>Q² &gt; 5 GeV²</a:t>
            </a:r>
            <a:endParaRPr/>
          </a:p>
        </p:txBody>
      </p:sp>
      <p:sp>
        <p:nvSpPr>
          <p:cNvPr id="357" name="Google Shape;357;g2653a952906_0_41"/>
          <p:cNvSpPr txBox="1"/>
          <p:nvPr>
            <p:ph idx="1" type="body"/>
          </p:nvPr>
        </p:nvSpPr>
        <p:spPr>
          <a:xfrm>
            <a:off x="4412925" y="-63600"/>
            <a:ext cx="46620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173037" lvl="0" marL="173037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In ~25% of Q² &gt; 500 GeV² events, those same-cell photons will be within Δz = 20 cm (&lt;Δz&gt; = 32 cm)</a:t>
            </a:r>
            <a:endParaRPr/>
          </a:p>
          <a:p>
            <a:pPr indent="-211137" lvl="1" marL="5207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Δz = 20 cm ~ 1 ns of Δt</a:t>
            </a:r>
            <a:endParaRPr sz="1400"/>
          </a:p>
          <a:p>
            <a:pPr indent="-211137" lvl="1" marL="5207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Fastest we could imagine digitizing a waveform is probably ~ 1 GHz (HDSoc), still need 3 ns ~ 60 cm to actually resolve the two pulse heights</a:t>
            </a:r>
            <a:endParaRPr sz="1400"/>
          </a:p>
          <a:p>
            <a:pPr indent="0" lvl="0" marL="5207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5207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358" name="Google Shape;358;g2653a952906_0_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37423" y="2096225"/>
            <a:ext cx="2205600" cy="13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2653a952906_0_41"/>
          <p:cNvSpPr txBox="1"/>
          <p:nvPr/>
        </p:nvSpPr>
        <p:spPr>
          <a:xfrm>
            <a:off x="7367275" y="2166150"/>
            <a:ext cx="17784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73037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32425"/>
                </a:solidFill>
              </a:rPr>
              <a:t>&lt;Δz&gt; ~ 60 cm</a:t>
            </a:r>
            <a:endParaRPr>
              <a:solidFill>
                <a:srgbClr val="23242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"/>
          <p:cNvSpPr txBox="1"/>
          <p:nvPr>
            <p:ph type="title"/>
          </p:nvPr>
        </p:nvSpPr>
        <p:spPr>
          <a:xfrm>
            <a:off x="457200" y="107216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OPEN/DISCUSSION QUESTIONS</a:t>
            </a:r>
            <a:endParaRPr/>
          </a:p>
        </p:txBody>
      </p:sp>
      <p:sp>
        <p:nvSpPr>
          <p:cNvPr id="365" name="Google Shape;365;p5"/>
          <p:cNvSpPr txBox="1"/>
          <p:nvPr>
            <p:ph idx="1" type="body"/>
          </p:nvPr>
        </p:nvSpPr>
        <p:spPr>
          <a:xfrm>
            <a:off x="457199" y="796876"/>
            <a:ext cx="8546556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73038" lvl="0" marL="173038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Do we want to use HGCROC?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What do we gain/lose if we do?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Are there other options? HDSoC?</a:t>
            </a:r>
            <a:endParaRPr/>
          </a:p>
          <a:p>
            <a:pPr indent="-1222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Can we use “templated” readout?</a:t>
            </a:r>
            <a:endParaRPr/>
          </a:p>
          <a:p>
            <a:pPr indent="0" lvl="1" marL="284162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Is trading precise ToA for more precise waveform digitizing worth it?</a:t>
            </a:r>
            <a:endParaRPr/>
          </a:p>
          <a:p>
            <a:pPr indent="-58737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Will we require hits on both sides?</a:t>
            </a:r>
            <a:endParaRPr/>
          </a:p>
          <a:p>
            <a:pPr indent="-58737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  <a:p>
            <a:pPr indent="-173038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</a:pPr>
            <a:r>
              <a:rPr lang="en-US"/>
              <a:t>How much bandwidth will we have &amp; what does streaming readout look like for us?</a:t>
            </a:r>
            <a:endParaRPr/>
          </a:p>
          <a:p>
            <a:pPr indent="-236538" lvl="1" marL="520700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</a:pPr>
            <a:r>
              <a:rPr lang="en-US"/>
              <a:t>At what step in the readout chain will we analyze the waveforms?</a:t>
            </a:r>
            <a:endParaRPr/>
          </a:p>
          <a:p>
            <a:pPr indent="-58737" lvl="0" marL="173038" rtl="0" algn="l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66" name="Google Shape;366;p5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"/>
          <p:cNvSpPr txBox="1"/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US"/>
              <a:t>BACKUP</a:t>
            </a:r>
            <a:endParaRPr/>
          </a:p>
        </p:txBody>
      </p:sp>
      <p:sp>
        <p:nvSpPr>
          <p:cNvPr id="372" name="Google Shape;372;p6"/>
          <p:cNvSpPr txBox="1"/>
          <p:nvPr>
            <p:ph idx="1" type="body"/>
          </p:nvPr>
        </p:nvSpPr>
        <p:spPr>
          <a:xfrm>
            <a:off x="457201" y="1408346"/>
            <a:ext cx="8372901" cy="33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58737" lvl="0" marL="173038" rtl="0" algn="l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73" name="Google Shape;373;p6"/>
          <p:cNvSpPr txBox="1"/>
          <p:nvPr>
            <p:ph idx="2" type="body"/>
          </p:nvPr>
        </p:nvSpPr>
        <p:spPr>
          <a:xfrm>
            <a:off x="457201" y="1009912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74" name="Google Shape;374;p6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"/>
          <p:cNvSpPr txBox="1"/>
          <p:nvPr>
            <p:ph idx="12" type="sldNum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0" name="Google Shape;38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950610"/>
            <a:ext cx="7772400" cy="2622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2023-12-11T17:56:10Z</dcterms:created>
  <dc:creator>Klest, Henry</dc:creator>
</cp:coreProperties>
</file>