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3" r:id="rId1"/>
  </p:sldMasterIdLst>
  <p:notesMasterIdLst>
    <p:notesMasterId r:id="rId29"/>
  </p:notesMasterIdLst>
  <p:sldIdLst>
    <p:sldId id="1251" r:id="rId2"/>
    <p:sldId id="1274" r:id="rId3"/>
    <p:sldId id="1277" r:id="rId4"/>
    <p:sldId id="1275" r:id="rId5"/>
    <p:sldId id="1283" r:id="rId6"/>
    <p:sldId id="1284" r:id="rId7"/>
    <p:sldId id="1276" r:id="rId8"/>
    <p:sldId id="1278" r:id="rId9"/>
    <p:sldId id="1279" r:id="rId10"/>
    <p:sldId id="1269" r:id="rId11"/>
    <p:sldId id="262" r:id="rId12"/>
    <p:sldId id="1255" r:id="rId13"/>
    <p:sldId id="1256" r:id="rId14"/>
    <p:sldId id="1270" r:id="rId15"/>
    <p:sldId id="1271" r:id="rId16"/>
    <p:sldId id="1273" r:id="rId17"/>
    <p:sldId id="1258" r:id="rId18"/>
    <p:sldId id="1272" r:id="rId19"/>
    <p:sldId id="257" r:id="rId20"/>
    <p:sldId id="258" r:id="rId21"/>
    <p:sldId id="266" r:id="rId22"/>
    <p:sldId id="267" r:id="rId23"/>
    <p:sldId id="268" r:id="rId24"/>
    <p:sldId id="269" r:id="rId25"/>
    <p:sldId id="270" r:id="rId26"/>
    <p:sldId id="271" r:id="rId27"/>
    <p:sldId id="272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852" userDrawn="1">
          <p15:clr>
            <a:srgbClr val="A4A3A4"/>
          </p15:clr>
        </p15:guide>
        <p15:guide id="6" pos="5568" userDrawn="1">
          <p15:clr>
            <a:srgbClr val="A4A3A4"/>
          </p15:clr>
        </p15:guide>
        <p15:guide id="8" pos="144" userDrawn="1">
          <p15:clr>
            <a:srgbClr val="A4A3A4"/>
          </p15:clr>
        </p15:guide>
        <p15:guide id="11" orient="horz" pos="468" userDrawn="1">
          <p15:clr>
            <a:srgbClr val="A4A3A4"/>
          </p15:clr>
        </p15:guide>
        <p15:guide id="12" orient="horz" pos="2916" userDrawn="1">
          <p15:clr>
            <a:srgbClr val="A4A3A4"/>
          </p15:clr>
        </p15:guide>
        <p15:guide id="13" orient="horz" pos="2628" userDrawn="1">
          <p15:clr>
            <a:srgbClr val="A4A3A4"/>
          </p15:clr>
        </p15:guide>
        <p15:guide id="14" orient="horz" pos="10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  <p:cmAuthor id="1" name="Hotz, Cara Carpenter" initials="HCC" lastIdx="1" clrIdx="1">
    <p:extLst>
      <p:ext uri="{19B8F6BF-5375-455C-9EA6-DF929625EA0E}">
        <p15:presenceInfo xmlns:p15="http://schemas.microsoft.com/office/powerpoint/2012/main" userId="S::chotz@anl.gov::33414e8c-15b9-45dc-a1d3-d646a0d47c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22327"/>
    <a:srgbClr val="DE8D00"/>
    <a:srgbClr val="F1AD02"/>
    <a:srgbClr val="FF40FF"/>
    <a:srgbClr val="0B1D8A"/>
    <a:srgbClr val="0B1F8F"/>
    <a:srgbClr val="01516D"/>
    <a:srgbClr val="00AFAC"/>
    <a:srgbClr val="131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 autoAdjust="0"/>
    <p:restoredTop sz="95872" autoAdjust="0"/>
  </p:normalViewPr>
  <p:slideViewPr>
    <p:cSldViewPr snapToGrid="0" showGuides="1">
      <p:cViewPr varScale="1">
        <p:scale>
          <a:sx n="144" d="100"/>
          <a:sy n="144" d="100"/>
        </p:scale>
        <p:origin x="1280" y="192"/>
      </p:cViewPr>
      <p:guideLst>
        <p:guide orient="horz" pos="852"/>
        <p:guide pos="5568"/>
        <p:guide pos="144"/>
        <p:guide orient="horz" pos="468"/>
        <p:guide orient="horz" pos="2916"/>
        <p:guide orient="horz" pos="2628"/>
        <p:guide orient="horz" pos="10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4" d="100"/>
        <a:sy n="64" d="100"/>
      </p:scale>
      <p:origin x="0" y="-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8080A489-9093-C54A-B1C3-374F661A0010}" type="datetimeFigureOut">
              <a:rPr lang="en-US" smtClean="0"/>
              <a:pPr/>
              <a:t>1/4/24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3EAA7A1A-8011-3A42-91B8-EE1BD44E44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295a5438c5f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g295a5438c5f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g295a5438c5f_0_3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25cf06c524d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8" name="Google Shape;1438;g25cf06c524d_0_1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2936836d44a_1_7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7" name="Google Shape;1007;g2936836d44a_1_7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8" name="Google Shape;1008;g2936836d44a_1_7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/>
              <a:t>19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2936836d44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g2936836d44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6" name="Google Shape;1166;g2936836d44a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50" tIns="45700" rIns="91450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/>
              <a:t>20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g25cf06c524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45" name="Google Shape;1345;g25cf06c524d_0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-228600" algn="l" rtl="0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25cf06c524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0" name="Google Shape;1370;g25cf06c524d_0_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25cf06c524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8" name="Google Shape;1388;g25cf06c524d_0_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25cf06c524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8" name="Google Shape;1398;g25cf06c524d_0_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137160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00FF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25cf06c524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1" name="Google Shape;1421;g25cf06c524d_0_8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25cf06c524d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0" name="Google Shape;1430;g25cf06c524d_0_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"/>
            <a:ext cx="9143999" cy="4488688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3A0AD6-33FE-814B-87A9-4E608B8F74A5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0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308E4-C478-8B4F-9CF3-FE905CC5EAE2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C047F-7504-6040-9A50-9037B6706A1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9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428104-5CD7-CF40-A1CE-EA92AC64A19C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5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72CC85-1438-5F42-9179-3C81994D43C3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44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948071-63C1-4747-86E2-6482665F5BC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9CC6B-2983-0D4D-82B9-F1A10E59F7C8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4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6864AA-5B21-8540-84EC-C73D123264E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5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949AAE-F040-DC4F-B49E-873371F2F039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7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7382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27449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5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33A2C4E-B105-AD4E-8FDE-BD99A5886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122"/>
          <a:stretch/>
        </p:blipFill>
        <p:spPr>
          <a:xfrm>
            <a:off x="7301252" y="416524"/>
            <a:ext cx="1751816" cy="641776"/>
          </a:xfrm>
          <a:prstGeom prst="rect">
            <a:avLst/>
          </a:prstGeom>
        </p:spPr>
      </p:pic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rgbClr val="92D050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06F20EC-1191-F34E-9A74-6242A6193671}"/>
              </a:ext>
            </a:extLst>
          </p:cNvPr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62DF68-E9A6-3A4D-8807-FED708872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Month Day, 2021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E42203-03B0-9B44-A4A6-421ACB9CC571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3ED98465-142B-874D-9BEF-93A1086E7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761542-C518-9E4E-BE7F-FE23A2605B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2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7E2FAC2F-5DA3-DF47-A636-2A95DC125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316" y="58557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5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F98DCACE-65A7-5044-AE4A-0380388C9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2888" y="139139"/>
            <a:ext cx="2201070" cy="571529"/>
          </a:xfrm>
          <a:prstGeom prst="rect">
            <a:avLst/>
          </a:prstGeom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0B74B2-E6E3-1F42-960D-D93F5F6DFFD7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37AC7-5779-EA49-A0D7-9D1B49DA1F37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64664-6AC5-4D43-A5BA-3C65A0CD272B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0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BD6018-DDBA-E84D-A7DB-865142558636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97FFC8-1032-3A40-A0C9-227A67AABE6E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7902345-CDF3-E24C-86E4-4C9E2CC4D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9"/>
          <a:stretch/>
        </p:blipFill>
        <p:spPr>
          <a:xfrm>
            <a:off x="0" y="-10684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0684"/>
            <a:ext cx="9143999" cy="4499371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5BFF999-B145-1C46-8778-9949300170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A24FD3-8F0E-DF4F-8C2E-F6970F4CAF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3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AstroPix, Jessica Metcalfe</a:t>
            </a:r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615DA8-4650-8A4E-B3B2-622DC8056A60}"/>
              </a:ext>
            </a:extLst>
          </p:cNvPr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38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79"/>
          <p:cNvSpPr/>
          <p:nvPr/>
        </p:nvSpPr>
        <p:spPr>
          <a:xfrm>
            <a:off x="7480800" y="4767275"/>
            <a:ext cx="1493700" cy="27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7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7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3" name="Google Shape;673;p79"/>
          <p:cNvSpPr txBox="1">
            <a:spLocks noGrp="1"/>
          </p:cNvSpPr>
          <p:nvPr>
            <p:ph type="sldNum" idx="12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4" name="Google Shape;674;p79"/>
          <p:cNvSpPr/>
          <p:nvPr/>
        </p:nvSpPr>
        <p:spPr>
          <a:xfrm>
            <a:off x="429150" y="4748600"/>
            <a:ext cx="1493700" cy="27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2187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Title and Content 5">
  <p:cSld name="*Title and Content 5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8"/>
          <p:cNvSpPr/>
          <p:nvPr/>
        </p:nvSpPr>
        <p:spPr>
          <a:xfrm>
            <a:off x="8117825" y="4786075"/>
            <a:ext cx="863400" cy="294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48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L="0" marR="0" lvl="0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1" name="Google Shape;391;p48"/>
          <p:cNvSpPr txBox="1"/>
          <p:nvPr/>
        </p:nvSpPr>
        <p:spPr>
          <a:xfrm>
            <a:off x="3215550" y="4780050"/>
            <a:ext cx="2856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r>
              <a:rPr lang="en-US" sz="900">
                <a:solidFill>
                  <a:srgbClr val="888888"/>
                </a:solidFill>
              </a:rPr>
              <a:t>Integration</a:t>
            </a:r>
            <a:endParaRPr sz="9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8"/>
          <p:cNvSpPr/>
          <p:nvPr/>
        </p:nvSpPr>
        <p:spPr>
          <a:xfrm>
            <a:off x="396275" y="4753875"/>
            <a:ext cx="1563000" cy="29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7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4CFF5-2A2E-8945-9027-39964E4B3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0684"/>
            <a:ext cx="9144000" cy="449937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9143999" cy="4478002"/>
          </a:xfrm>
          <a:noFill/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C0D23278-3667-1F4A-8304-61669185B1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918" y="4535386"/>
            <a:ext cx="2242075" cy="5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0244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395284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61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5857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3" name="Group 22" hidden="1">
            <a:extLst>
              <a:ext uri="{FF2B5EF4-FFF2-40B4-BE49-F238E27FC236}">
                <a16:creationId xmlns:a16="http://schemas.microsoft.com/office/drawing/2014/main" id="{9CDC428E-DBB5-1649-8291-2FA82A5C9E82}"/>
              </a:ext>
            </a:extLst>
          </p:cNvPr>
          <p:cNvGrpSpPr/>
          <p:nvPr/>
        </p:nvGrpSpPr>
        <p:grpSpPr>
          <a:xfrm>
            <a:off x="419099" y="1390650"/>
            <a:ext cx="8269876" cy="3314700"/>
            <a:chOff x="419099" y="1390650"/>
            <a:chExt cx="8269876" cy="33147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F1F8818-1FE6-2341-BE7A-993CECC5541D}"/>
                </a:ext>
              </a:extLst>
            </p:cNvPr>
            <p:cNvSpPr/>
            <p:nvPr userDrawn="1"/>
          </p:nvSpPr>
          <p:spPr>
            <a:xfrm>
              <a:off x="419100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SPONSOR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B991B3-C8CA-5842-83B0-825B25C421FB}"/>
                </a:ext>
              </a:extLst>
            </p:cNvPr>
            <p:cNvSpPr/>
            <p:nvPr userDrawn="1"/>
          </p:nvSpPr>
          <p:spPr>
            <a:xfrm>
              <a:off x="4643651" y="1390650"/>
              <a:ext cx="4045324" cy="22290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FUNDING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CDC5DB-87A9-9449-8FD5-702421FEB657}"/>
                </a:ext>
              </a:extLst>
            </p:cNvPr>
            <p:cNvSpPr/>
            <p:nvPr userDrawn="1"/>
          </p:nvSpPr>
          <p:spPr>
            <a:xfrm>
              <a:off x="419099" y="1765436"/>
              <a:ext cx="3493227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DESCRIPTION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Current projects exploring: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Identification and fingerprinting of electronic control units using ML/DL/AI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vehicle simulation testbed 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Creation of a automotive mobility testbed to safely test resilience measures such as sensor fusion</a:t>
              </a:r>
            </a:p>
            <a:p>
              <a:pPr marL="120650" indent="-1206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Threat modeling, </a:t>
              </a:r>
              <a:r>
                <a:rPr lang="en-US" sz="1200" dirty="0" err="1">
                  <a:solidFill>
                    <a:schemeClr val="tx1"/>
                  </a:solidFill>
                </a:rPr>
                <a:t>pentesting</a:t>
              </a:r>
              <a:r>
                <a:rPr lang="en-US" sz="1200" dirty="0">
                  <a:solidFill>
                    <a:schemeClr val="tx1"/>
                  </a:solidFill>
                </a:rPr>
                <a:t>, and risk analysis of vehicle to grid infrastructure (EVSE/</a:t>
              </a:r>
              <a:r>
                <a:rPr lang="en-US" sz="1200" dirty="0" err="1">
                  <a:solidFill>
                    <a:schemeClr val="tx1"/>
                  </a:solidFill>
                </a:rPr>
                <a:t>xFC</a:t>
              </a:r>
              <a:r>
                <a:rPr lang="en-US" sz="1200" dirty="0">
                  <a:solidFill>
                    <a:schemeClr val="tx1"/>
                  </a:solidFill>
                </a:rPr>
                <a:t>)</a:t>
              </a:r>
            </a:p>
            <a:p>
              <a:endParaRPr lang="en-US" sz="1200" b="1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433469-4EFE-E542-978B-1448E472CC26}"/>
                </a:ext>
              </a:extLst>
            </p:cNvPr>
            <p:cNvSpPr/>
            <p:nvPr userDrawn="1"/>
          </p:nvSpPr>
          <p:spPr>
            <a:xfrm>
              <a:off x="4054358" y="1765436"/>
              <a:ext cx="2185332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RESULTS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Deliverables include simulation testbed software, physical testbed, industry papers, DOE white papers</a:t>
              </a:r>
            </a:p>
            <a:p>
              <a:pPr marL="114300" indent="-11430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chemeClr val="tx1"/>
                  </a:solidFill>
                </a:rPr>
                <a:t>Results will impact current charging infrastructure deployment and shape secure architectures and policy</a:t>
              </a:r>
            </a:p>
            <a:p>
              <a:endParaRPr lang="en-US" sz="1200" b="1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654D32-AD25-E741-99D1-1FFB7CFA218F}"/>
                </a:ext>
              </a:extLst>
            </p:cNvPr>
            <p:cNvSpPr/>
            <p:nvPr userDrawn="1"/>
          </p:nvSpPr>
          <p:spPr>
            <a:xfrm>
              <a:off x="6392591" y="1765436"/>
              <a:ext cx="2296383" cy="2179547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sz="1200" b="1" dirty="0"/>
                <a:t>CONTRIBUTION</a:t>
              </a:r>
            </a:p>
            <a:p>
              <a:r>
                <a:rPr lang="en-US" sz="1200" dirty="0">
                  <a:solidFill>
                    <a:schemeClr val="tx1"/>
                  </a:solidFill>
                </a:rPr>
                <a:t>Techniques and tools developed apply to heavy vehicles which impact critical infrastructure, military operations, and commerce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35AC7-582F-7D4E-ADFB-FDB003388826}"/>
                </a:ext>
              </a:extLst>
            </p:cNvPr>
            <p:cNvSpPr/>
            <p:nvPr userDrawn="1"/>
          </p:nvSpPr>
          <p:spPr>
            <a:xfrm>
              <a:off x="419100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ARGONNE CAPABILITIES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2101D9A-0D44-9848-B7BE-578BE7238C03}"/>
                </a:ext>
              </a:extLst>
            </p:cNvPr>
            <p:cNvSpPr/>
            <p:nvPr userDrawn="1"/>
          </p:nvSpPr>
          <p:spPr>
            <a:xfrm>
              <a:off x="4643651" y="4098842"/>
              <a:ext cx="4045324" cy="606508"/>
            </a:xfrm>
            <a:prstGeom prst="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/>
                <a:t>FUTURE OUTLOOK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1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*Titl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5857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6A010B-81D1-D941-BDE7-50CB6BFE5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859176"/>
              </p:ext>
            </p:extLst>
          </p:nvPr>
        </p:nvGraphicFramePr>
        <p:xfrm>
          <a:off x="457200" y="1518245"/>
          <a:ext cx="8372900" cy="3204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3225">
                  <a:extLst>
                    <a:ext uri="{9D8B030D-6E8A-4147-A177-3AD203B41FA5}">
                      <a16:colId xmlns:a16="http://schemas.microsoft.com/office/drawing/2014/main" val="953177877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184500041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3933062838"/>
                    </a:ext>
                  </a:extLst>
                </a:gridCol>
                <a:gridCol w="2093225">
                  <a:extLst>
                    <a:ext uri="{9D8B030D-6E8A-4147-A177-3AD203B41FA5}">
                      <a16:colId xmlns:a16="http://schemas.microsoft.com/office/drawing/2014/main" val="434370605"/>
                    </a:ext>
                  </a:extLst>
                </a:gridCol>
              </a:tblGrid>
              <a:tr h="10681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385294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4461716"/>
                  </a:ext>
                </a:extLst>
              </a:tr>
              <a:tr h="10681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38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9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0763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397181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397181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6271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033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D251620B-FC18-4146-9BF7-244077EE7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8815" b="-10613"/>
          <a:stretch/>
        </p:blipFill>
        <p:spPr>
          <a:xfrm>
            <a:off x="7973568" y="4813988"/>
            <a:ext cx="886967" cy="3934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8451" y="490477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9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6" r:id="rId2"/>
    <p:sldLayoutId id="2147483827" r:id="rId3"/>
    <p:sldLayoutId id="2147483828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9" r:id="rId31"/>
    <p:sldLayoutId id="2147483830" r:id="rId3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564">
          <p15:clr>
            <a:srgbClr val="F26B43"/>
          </p15:clr>
        </p15:guide>
        <p15:guide id="4" pos="5568">
          <p15:clr>
            <a:srgbClr val="F26B43"/>
          </p15:clr>
        </p15:guide>
        <p15:guide id="5" orient="horz" pos="2964">
          <p15:clr>
            <a:srgbClr val="F26B43"/>
          </p15:clr>
        </p15:guide>
        <p15:guide id="6" orient="horz" pos="1720">
          <p15:clr>
            <a:srgbClr val="F26B43"/>
          </p15:clr>
        </p15:guide>
        <p15:guide id="7" orient="horz" pos="876">
          <p15:clr>
            <a:srgbClr val="F26B43"/>
          </p15:clr>
        </p15:guide>
        <p15:guide id="8" orient="horz" pos="3180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orient="horz" pos="3156" userDrawn="1">
          <p15:clr>
            <a:srgbClr val="F26B43"/>
          </p15:clr>
        </p15:guide>
        <p15:guide id="11" pos="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www.sciencedirect.com/science/article/pii/S0168900221007804?via%3Dihub" TargetMode="External"/><Relationship Id="rId7" Type="http://schemas.openxmlformats.org/officeDocument/2006/relationships/image" Target="../media/image38.jpg"/><Relationship Id="rId12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image" Target="../media/image34.png"/><Relationship Id="rId5" Type="http://schemas.openxmlformats.org/officeDocument/2006/relationships/hyperlink" Target="https://pos.sissa.it/444/644/pdf" TargetMode="External"/><Relationship Id="rId10" Type="http://schemas.openxmlformats.org/officeDocument/2006/relationships/image" Target="../media/image33.png"/><Relationship Id="rId4" Type="http://schemas.openxmlformats.org/officeDocument/2006/relationships/hyperlink" Target="https://www.spiedigitallibrary.org/conference-proceedings-of-spie/12181/2630405/AstroPix--novel-monolithic-active-pixel-silicon-sensors-for-future/10.1117/12.2630405.full" TargetMode="External"/><Relationship Id="rId9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255624/contributions/5445272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spirehep.net/literature/773801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arxiv.org/abs/2109.1340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png"/><Relationship Id="rId5" Type="http://schemas.openxmlformats.org/officeDocument/2006/relationships/image" Target="../media/image54.png"/><Relationship Id="rId4" Type="http://schemas.openxmlformats.org/officeDocument/2006/relationships/hyperlink" Target="https://arxiv.org/abs/2109.13409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2702E-9796-CC4D-BA4E-E0C572E4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66825"/>
            <a:ext cx="6173678" cy="2029968"/>
          </a:xfrm>
        </p:spPr>
        <p:txBody>
          <a:bodyPr/>
          <a:lstStyle/>
          <a:p>
            <a:r>
              <a:rPr lang="en-US" dirty="0" err="1"/>
              <a:t>AstroPix</a:t>
            </a:r>
            <a:r>
              <a:rPr lang="en-US" dirty="0"/>
              <a:t> tracker production model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9C86D6-875F-5F43-8E6C-A29B5D4363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266825"/>
            <a:ext cx="239714" cy="2029968"/>
          </a:xfrm>
          <a:ln>
            <a:solidFill>
              <a:srgbClr val="92D050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3ECF8B-4113-334A-987F-CDBC7E6114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Jessica </a:t>
            </a:r>
            <a:r>
              <a:rPr lang="en-US" dirty="0" err="1"/>
              <a:t>metcalfe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9A01DA-0128-EDA0-EE02-2438285D681C}"/>
              </a:ext>
            </a:extLst>
          </p:cNvPr>
          <p:cNvSpPr txBox="1"/>
          <p:nvPr/>
        </p:nvSpPr>
        <p:spPr>
          <a:xfrm>
            <a:off x="5843017" y="4434840"/>
            <a:ext cx="3182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January 10, 2024</a:t>
            </a:r>
          </a:p>
          <a:p>
            <a:r>
              <a:rPr lang="en-US" sz="1400" dirty="0"/>
              <a:t>EIC Users Collaboration Meeting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D3020-8233-D2B5-A19B-78F8DDB72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678" y="1266825"/>
            <a:ext cx="2970321" cy="20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A5FC0-47FD-8D35-E932-79BEB67F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9" y="84253"/>
            <a:ext cx="8731019" cy="4579187"/>
          </a:xfrm>
        </p:spPr>
        <p:txBody>
          <a:bodyPr anchor="ctr"/>
          <a:lstStyle/>
          <a:p>
            <a:pPr algn="ctr"/>
            <a:r>
              <a:rPr lang="en-US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14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124"/>
          <p:cNvSpPr txBox="1"/>
          <p:nvPr/>
        </p:nvSpPr>
        <p:spPr>
          <a:xfrm rot="5400000">
            <a:off x="-299275" y="3065901"/>
            <a:ext cx="14103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Korea</a:t>
            </a:r>
            <a:endParaRPr b="1"/>
          </a:p>
        </p:txBody>
      </p:sp>
      <p:sp>
        <p:nvSpPr>
          <p:cNvPr id="1265" name="Google Shape;1265;p124"/>
          <p:cNvSpPr txBox="1"/>
          <p:nvPr/>
        </p:nvSpPr>
        <p:spPr>
          <a:xfrm rot="5400000">
            <a:off x="-128775" y="1820551"/>
            <a:ext cx="10632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Canada</a:t>
            </a:r>
            <a:endParaRPr b="1"/>
          </a:p>
        </p:txBody>
      </p:sp>
      <p:sp>
        <p:nvSpPr>
          <p:cNvPr id="1266" name="Google Shape;1266;p124"/>
          <p:cNvSpPr txBox="1"/>
          <p:nvPr/>
        </p:nvSpPr>
        <p:spPr>
          <a:xfrm rot="5400000">
            <a:off x="-195475" y="4375402"/>
            <a:ext cx="1202700" cy="3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Germany</a:t>
            </a:r>
            <a:endParaRPr b="1"/>
          </a:p>
        </p:txBody>
      </p:sp>
      <p:sp>
        <p:nvSpPr>
          <p:cNvPr id="1267" name="Google Shape;1267;p124"/>
          <p:cNvSpPr txBox="1"/>
          <p:nvPr/>
        </p:nvSpPr>
        <p:spPr>
          <a:xfrm rot="5400000">
            <a:off x="-333175" y="524350"/>
            <a:ext cx="1478100" cy="3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USA</a:t>
            </a:r>
            <a:endParaRPr b="1"/>
          </a:p>
        </p:txBody>
      </p:sp>
      <p:pic>
        <p:nvPicPr>
          <p:cNvPr id="1268" name="Google Shape;1268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2864" y="566537"/>
            <a:ext cx="749725" cy="7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225" y="640376"/>
            <a:ext cx="1706786" cy="5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37252" y="640375"/>
            <a:ext cx="1150572" cy="5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50200" y="372163"/>
            <a:ext cx="1150600" cy="11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1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15675" y="748267"/>
            <a:ext cx="1262825" cy="363519"/>
          </a:xfrm>
          <a:prstGeom prst="rect">
            <a:avLst/>
          </a:prstGeom>
          <a:noFill/>
          <a:ln>
            <a:noFill/>
          </a:ln>
        </p:spPr>
      </p:pic>
      <p:sp>
        <p:nvSpPr>
          <p:cNvPr id="1273" name="Google Shape;1273;p124"/>
          <p:cNvSpPr txBox="1"/>
          <p:nvPr/>
        </p:nvSpPr>
        <p:spPr>
          <a:xfrm>
            <a:off x="582275" y="61075"/>
            <a:ext cx="17067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Argonne National Laboratory</a:t>
            </a:r>
            <a:endParaRPr sz="1200" b="1"/>
          </a:p>
        </p:txBody>
      </p:sp>
      <p:sp>
        <p:nvSpPr>
          <p:cNvPr id="1274" name="Google Shape;1274;p124"/>
          <p:cNvSpPr txBox="1"/>
          <p:nvPr/>
        </p:nvSpPr>
        <p:spPr>
          <a:xfrm>
            <a:off x="2218738" y="61075"/>
            <a:ext cx="19185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NASA Goddard Space Flight Center</a:t>
            </a:r>
            <a:endParaRPr sz="1200" b="1"/>
          </a:p>
        </p:txBody>
      </p:sp>
      <p:sp>
        <p:nvSpPr>
          <p:cNvPr id="1275" name="Google Shape;1275;p124"/>
          <p:cNvSpPr txBox="1"/>
          <p:nvPr/>
        </p:nvSpPr>
        <p:spPr>
          <a:xfrm>
            <a:off x="3753275" y="61075"/>
            <a:ext cx="19185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Oklahome State University</a:t>
            </a:r>
            <a:endParaRPr sz="1200" b="1"/>
          </a:p>
        </p:txBody>
      </p:sp>
      <p:sp>
        <p:nvSpPr>
          <p:cNvPr id="1276" name="Google Shape;1276;p124"/>
          <p:cNvSpPr txBox="1"/>
          <p:nvPr/>
        </p:nvSpPr>
        <p:spPr>
          <a:xfrm>
            <a:off x="5548234" y="61075"/>
            <a:ext cx="13977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University of Connecticut</a:t>
            </a:r>
            <a:endParaRPr sz="1200" b="1"/>
          </a:p>
        </p:txBody>
      </p:sp>
      <p:sp>
        <p:nvSpPr>
          <p:cNvPr id="1277" name="Google Shape;1277;p124"/>
          <p:cNvSpPr txBox="1"/>
          <p:nvPr/>
        </p:nvSpPr>
        <p:spPr>
          <a:xfrm>
            <a:off x="6898126" y="33025"/>
            <a:ext cx="17592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University of California Santa Cruz</a:t>
            </a:r>
            <a:endParaRPr sz="1200" b="1"/>
          </a:p>
        </p:txBody>
      </p:sp>
      <p:pic>
        <p:nvPicPr>
          <p:cNvPr id="1278" name="Google Shape;1278;p1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04889" y="1807698"/>
            <a:ext cx="1512552" cy="5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p1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0324" y="1778770"/>
            <a:ext cx="1236900" cy="5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Google Shape;1280;p124"/>
          <p:cNvSpPr txBox="1"/>
          <p:nvPr/>
        </p:nvSpPr>
        <p:spPr>
          <a:xfrm>
            <a:off x="565438" y="1379400"/>
            <a:ext cx="19185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University of Manitoba</a:t>
            </a:r>
            <a:endParaRPr sz="1200" b="1"/>
          </a:p>
        </p:txBody>
      </p:sp>
      <p:sp>
        <p:nvSpPr>
          <p:cNvPr id="1281" name="Google Shape;1281;p124"/>
          <p:cNvSpPr txBox="1"/>
          <p:nvPr/>
        </p:nvSpPr>
        <p:spPr>
          <a:xfrm>
            <a:off x="2307813" y="1379400"/>
            <a:ext cx="17067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University of Regina</a:t>
            </a:r>
            <a:endParaRPr sz="1200" b="1"/>
          </a:p>
        </p:txBody>
      </p:sp>
      <p:pic>
        <p:nvPicPr>
          <p:cNvPr id="1282" name="Google Shape;1282;p1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49063" y="1958700"/>
            <a:ext cx="1344578" cy="3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3" name="Google Shape;1283;p124"/>
          <p:cNvSpPr txBox="1"/>
          <p:nvPr/>
        </p:nvSpPr>
        <p:spPr>
          <a:xfrm>
            <a:off x="3968000" y="1379400"/>
            <a:ext cx="17067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Mount Allison University</a:t>
            </a:r>
            <a:endParaRPr sz="1200" b="1"/>
          </a:p>
        </p:txBody>
      </p:sp>
      <p:pic>
        <p:nvPicPr>
          <p:cNvPr id="1284" name="Google Shape;1284;p124"/>
          <p:cNvPicPr preferRelativeResize="0"/>
          <p:nvPr/>
        </p:nvPicPr>
        <p:blipFill rotWithShape="1">
          <a:blip r:embed="rId11">
            <a:alphaModFix/>
          </a:blip>
          <a:srcRect t="8932" b="4591"/>
          <a:stretch/>
        </p:blipFill>
        <p:spPr>
          <a:xfrm>
            <a:off x="5674713" y="1796195"/>
            <a:ext cx="1344575" cy="544455"/>
          </a:xfrm>
          <a:prstGeom prst="rect">
            <a:avLst/>
          </a:prstGeom>
          <a:noFill/>
          <a:ln>
            <a:noFill/>
          </a:ln>
        </p:spPr>
      </p:pic>
      <p:sp>
        <p:nvSpPr>
          <p:cNvPr id="1285" name="Google Shape;1285;p124"/>
          <p:cNvSpPr txBox="1"/>
          <p:nvPr/>
        </p:nvSpPr>
        <p:spPr>
          <a:xfrm>
            <a:off x="5493638" y="1379400"/>
            <a:ext cx="17067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NSERC</a:t>
            </a:r>
            <a:endParaRPr sz="1200" b="1"/>
          </a:p>
        </p:txBody>
      </p:sp>
      <p:pic>
        <p:nvPicPr>
          <p:cNvPr id="1286" name="Google Shape;1286;p1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00363" y="1885419"/>
            <a:ext cx="1706775" cy="423855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124"/>
          <p:cNvSpPr txBox="1"/>
          <p:nvPr/>
        </p:nvSpPr>
        <p:spPr>
          <a:xfrm>
            <a:off x="7158788" y="1379400"/>
            <a:ext cx="17067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Canada Fund for Innovation</a:t>
            </a:r>
            <a:endParaRPr sz="1200" b="1"/>
          </a:p>
        </p:txBody>
      </p:sp>
      <p:pic>
        <p:nvPicPr>
          <p:cNvPr id="1288" name="Google Shape;1288;p124"/>
          <p:cNvPicPr preferRelativeResize="0"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8560" y="4487829"/>
            <a:ext cx="1110639" cy="5384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9" name="Google Shape;1289;p124"/>
          <p:cNvCxnSpPr/>
          <p:nvPr/>
        </p:nvCxnSpPr>
        <p:spPr>
          <a:xfrm>
            <a:off x="239713" y="1443388"/>
            <a:ext cx="8918100" cy="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0" name="Google Shape;1290;p124"/>
          <p:cNvCxnSpPr/>
          <p:nvPr/>
        </p:nvCxnSpPr>
        <p:spPr>
          <a:xfrm>
            <a:off x="239713" y="2515663"/>
            <a:ext cx="8918100" cy="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1" name="Google Shape;1291;p124"/>
          <p:cNvCxnSpPr/>
          <p:nvPr/>
        </p:nvCxnSpPr>
        <p:spPr>
          <a:xfrm>
            <a:off x="239713" y="3932888"/>
            <a:ext cx="8918100" cy="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2" name="Google Shape;1292;p124"/>
          <p:cNvSpPr txBox="1"/>
          <p:nvPr/>
        </p:nvSpPr>
        <p:spPr>
          <a:xfrm>
            <a:off x="565438" y="3932875"/>
            <a:ext cx="19185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Karlsruhe Institute of Technology</a:t>
            </a:r>
            <a:endParaRPr sz="1200" b="1" dirty="0"/>
          </a:p>
        </p:txBody>
      </p:sp>
      <p:pic>
        <p:nvPicPr>
          <p:cNvPr id="1293" name="Google Shape;1293;p1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434126" y="4557564"/>
            <a:ext cx="1150575" cy="416432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24"/>
          <p:cNvSpPr txBox="1"/>
          <p:nvPr/>
        </p:nvSpPr>
        <p:spPr>
          <a:xfrm>
            <a:off x="2275188" y="3932875"/>
            <a:ext cx="1557211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University of Giessen</a:t>
            </a:r>
            <a:endParaRPr sz="1200" b="1" dirty="0"/>
          </a:p>
        </p:txBody>
      </p:sp>
      <p:pic>
        <p:nvPicPr>
          <p:cNvPr id="1295" name="Google Shape;1295;p124"/>
          <p:cNvPicPr preferRelativeResize="0"/>
          <p:nvPr/>
        </p:nvPicPr>
        <p:blipFill rotWithShape="1">
          <a:blip r:embed="rId15">
            <a:alphaModFix/>
          </a:blip>
          <a:srcRect l="24725" r="63055"/>
          <a:stretch/>
        </p:blipFill>
        <p:spPr>
          <a:xfrm>
            <a:off x="2780225" y="3154588"/>
            <a:ext cx="654101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124"/>
          <p:cNvPicPr preferRelativeResize="0"/>
          <p:nvPr/>
        </p:nvPicPr>
        <p:blipFill rotWithShape="1">
          <a:blip r:embed="rId15">
            <a:alphaModFix/>
          </a:blip>
          <a:srcRect l="49930" r="36698"/>
          <a:stretch/>
        </p:blipFill>
        <p:spPr>
          <a:xfrm>
            <a:off x="4602128" y="3179113"/>
            <a:ext cx="715774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124"/>
          <p:cNvPicPr preferRelativeResize="0"/>
          <p:nvPr/>
        </p:nvPicPr>
        <p:blipFill rotWithShape="1">
          <a:blip r:embed="rId15">
            <a:alphaModFix/>
          </a:blip>
          <a:srcRect l="11936" r="74691"/>
          <a:stretch/>
        </p:blipFill>
        <p:spPr>
          <a:xfrm>
            <a:off x="896626" y="3167163"/>
            <a:ext cx="7158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124"/>
          <p:cNvPicPr preferRelativeResize="0"/>
          <p:nvPr/>
        </p:nvPicPr>
        <p:blipFill rotWithShape="1">
          <a:blip r:embed="rId15">
            <a:alphaModFix/>
          </a:blip>
          <a:srcRect r="87961"/>
          <a:stretch/>
        </p:blipFill>
        <p:spPr>
          <a:xfrm>
            <a:off x="1825438" y="3119244"/>
            <a:ext cx="715800" cy="708858"/>
          </a:xfrm>
          <a:prstGeom prst="rect">
            <a:avLst/>
          </a:prstGeom>
          <a:noFill/>
          <a:ln>
            <a:noFill/>
          </a:ln>
        </p:spPr>
      </p:pic>
      <p:sp>
        <p:nvSpPr>
          <p:cNvPr id="1299" name="Google Shape;1299;p124"/>
          <p:cNvSpPr txBox="1"/>
          <p:nvPr/>
        </p:nvSpPr>
        <p:spPr>
          <a:xfrm>
            <a:off x="582225" y="2566400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Kyungpook National University</a:t>
            </a:r>
            <a:endParaRPr sz="1200" b="1"/>
          </a:p>
        </p:txBody>
      </p:sp>
      <p:sp>
        <p:nvSpPr>
          <p:cNvPr id="1300" name="Google Shape;1300;p124"/>
          <p:cNvSpPr txBox="1"/>
          <p:nvPr/>
        </p:nvSpPr>
        <p:spPr>
          <a:xfrm>
            <a:off x="1537013" y="2561325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Yonsei University</a:t>
            </a:r>
            <a:endParaRPr sz="1200" b="1"/>
          </a:p>
        </p:txBody>
      </p:sp>
      <p:pic>
        <p:nvPicPr>
          <p:cNvPr id="1301" name="Google Shape;1301;p124"/>
          <p:cNvPicPr preferRelativeResize="0"/>
          <p:nvPr/>
        </p:nvPicPr>
        <p:blipFill rotWithShape="1">
          <a:blip r:embed="rId15">
            <a:alphaModFix/>
          </a:blip>
          <a:srcRect l="37849" r="49930"/>
          <a:stretch/>
        </p:blipFill>
        <p:spPr>
          <a:xfrm>
            <a:off x="3735002" y="3183488"/>
            <a:ext cx="654101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124"/>
          <p:cNvSpPr txBox="1"/>
          <p:nvPr/>
        </p:nvSpPr>
        <p:spPr>
          <a:xfrm>
            <a:off x="2434963" y="2549075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University </a:t>
            </a:r>
            <a:endParaRPr sz="12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of Seoul</a:t>
            </a:r>
            <a:endParaRPr sz="1200" b="1"/>
          </a:p>
        </p:txBody>
      </p:sp>
      <p:sp>
        <p:nvSpPr>
          <p:cNvPr id="1303" name="Google Shape;1303;p124"/>
          <p:cNvSpPr txBox="1"/>
          <p:nvPr/>
        </p:nvSpPr>
        <p:spPr>
          <a:xfrm>
            <a:off x="3415713" y="2561338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Pusan </a:t>
            </a:r>
            <a:br>
              <a:rPr lang="en-US" sz="1200" b="1"/>
            </a:br>
            <a:r>
              <a:rPr lang="en-US" sz="1200" b="1"/>
              <a:t>National University</a:t>
            </a:r>
            <a:endParaRPr sz="1200" b="1"/>
          </a:p>
        </p:txBody>
      </p:sp>
      <p:pic>
        <p:nvPicPr>
          <p:cNvPr id="1304" name="Google Shape;1304;p124"/>
          <p:cNvPicPr preferRelativeResize="0"/>
          <p:nvPr/>
        </p:nvPicPr>
        <p:blipFill rotWithShape="1">
          <a:blip r:embed="rId15">
            <a:alphaModFix/>
          </a:blip>
          <a:srcRect l="63869" r="23911"/>
          <a:stretch/>
        </p:blipFill>
        <p:spPr>
          <a:xfrm>
            <a:off x="5576176" y="3185300"/>
            <a:ext cx="654101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124"/>
          <p:cNvPicPr preferRelativeResize="0"/>
          <p:nvPr/>
        </p:nvPicPr>
        <p:blipFill rotWithShape="1">
          <a:blip r:embed="rId15">
            <a:alphaModFix/>
          </a:blip>
          <a:srcRect l="76409" r="11371"/>
          <a:stretch/>
        </p:blipFill>
        <p:spPr>
          <a:xfrm>
            <a:off x="6579726" y="3179125"/>
            <a:ext cx="654101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124"/>
          <p:cNvSpPr txBox="1"/>
          <p:nvPr/>
        </p:nvSpPr>
        <p:spPr>
          <a:xfrm>
            <a:off x="4302450" y="2555363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Korea University</a:t>
            </a:r>
            <a:endParaRPr sz="1200" b="1"/>
          </a:p>
        </p:txBody>
      </p:sp>
      <p:sp>
        <p:nvSpPr>
          <p:cNvPr id="1307" name="Google Shape;1307;p124"/>
          <p:cNvSpPr txBox="1"/>
          <p:nvPr/>
        </p:nvSpPr>
        <p:spPr>
          <a:xfrm>
            <a:off x="5245663" y="2572813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Sungkyunkwan University</a:t>
            </a:r>
            <a:endParaRPr sz="1200" b="1"/>
          </a:p>
        </p:txBody>
      </p:sp>
      <p:sp>
        <p:nvSpPr>
          <p:cNvPr id="1308" name="Google Shape;1308;p124"/>
          <p:cNvSpPr txBox="1"/>
          <p:nvPr/>
        </p:nvSpPr>
        <p:spPr>
          <a:xfrm>
            <a:off x="6249213" y="2564113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 err="1"/>
              <a:t>Hanyang</a:t>
            </a:r>
            <a:r>
              <a:rPr lang="en-US" sz="1200" b="1" dirty="0"/>
              <a:t> University</a:t>
            </a:r>
            <a:endParaRPr sz="1200" b="1" dirty="0"/>
          </a:p>
        </p:txBody>
      </p:sp>
      <p:pic>
        <p:nvPicPr>
          <p:cNvPr id="1309" name="Google Shape;1309;p12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559375" y="3124308"/>
            <a:ext cx="715775" cy="698730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p124"/>
          <p:cNvSpPr txBox="1"/>
          <p:nvPr/>
        </p:nvSpPr>
        <p:spPr>
          <a:xfrm>
            <a:off x="7244963" y="2572800"/>
            <a:ext cx="1344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Gangneung-</a:t>
            </a:r>
            <a:br>
              <a:rPr lang="en-US" sz="1200" b="1"/>
            </a:br>
            <a:r>
              <a:rPr lang="en-US" sz="1200" b="1"/>
              <a:t>Wonju National University</a:t>
            </a:r>
            <a:endParaRPr sz="1200" b="1"/>
          </a:p>
        </p:txBody>
      </p:sp>
      <p:sp>
        <p:nvSpPr>
          <p:cNvPr id="1311" name="Google Shape;1311;p124"/>
          <p:cNvSpPr txBox="1"/>
          <p:nvPr/>
        </p:nvSpPr>
        <p:spPr>
          <a:xfrm>
            <a:off x="3627664" y="3957400"/>
            <a:ext cx="1709738" cy="1203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chemeClr val="lt1"/>
                </a:solidFill>
              </a:rPr>
              <a:t>ePIC</a:t>
            </a:r>
            <a:r>
              <a:rPr lang="en-US" b="1" dirty="0">
                <a:solidFill>
                  <a:schemeClr val="lt1"/>
                </a:solidFill>
              </a:rPr>
              <a:t> BIC Detector Subsystem Collaboration</a:t>
            </a:r>
            <a:endParaRPr b="1" dirty="0">
              <a:solidFill>
                <a:schemeClr val="l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52FD07-DD75-43DD-35FE-1600E681AA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08525" y="4289942"/>
            <a:ext cx="9017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31E19-F8BA-CA1F-2477-D6F7ADD669AF}"/>
              </a:ext>
            </a:extLst>
          </p:cNvPr>
          <p:cNvSpPr txBox="1"/>
          <p:nvPr/>
        </p:nvSpPr>
        <p:spPr>
          <a:xfrm>
            <a:off x="5312862" y="3957400"/>
            <a:ext cx="1767098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AstroPix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Collaboration: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Google Shape;1308;p124">
            <a:extLst>
              <a:ext uri="{FF2B5EF4-FFF2-40B4-BE49-F238E27FC236}">
                <a16:creationId xmlns:a16="http://schemas.microsoft.com/office/drawing/2014/main" id="{94B53D80-7D5C-CA65-1DB0-5613F34B303F}"/>
              </a:ext>
            </a:extLst>
          </p:cNvPr>
          <p:cNvSpPr txBox="1"/>
          <p:nvPr/>
        </p:nvSpPr>
        <p:spPr>
          <a:xfrm>
            <a:off x="6943433" y="4071116"/>
            <a:ext cx="1344600" cy="24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Hiroshima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University</a:t>
            </a:r>
            <a:endParaRPr sz="12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1900B8-2B4C-E9CD-2996-A490CC51D32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38790" y="4392144"/>
            <a:ext cx="1131078" cy="646330"/>
          </a:xfrm>
          <a:prstGeom prst="rect">
            <a:avLst/>
          </a:prstGeom>
        </p:spPr>
      </p:pic>
      <p:sp>
        <p:nvSpPr>
          <p:cNvPr id="9" name="Google Shape;1308;p124">
            <a:extLst>
              <a:ext uri="{FF2B5EF4-FFF2-40B4-BE49-F238E27FC236}">
                <a16:creationId xmlns:a16="http://schemas.microsoft.com/office/drawing/2014/main" id="{C534AFA8-FD35-6195-84F3-904F7C49A6DB}"/>
              </a:ext>
            </a:extLst>
          </p:cNvPr>
          <p:cNvSpPr txBox="1"/>
          <p:nvPr/>
        </p:nvSpPr>
        <p:spPr>
          <a:xfrm>
            <a:off x="7872809" y="4096689"/>
            <a:ext cx="1344600" cy="241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Nagoya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University</a:t>
            </a:r>
            <a:endParaRPr sz="1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39B891-6F4B-822A-60EC-0B09B1463FB0}"/>
              </a:ext>
            </a:extLst>
          </p:cNvPr>
          <p:cNvSpPr/>
          <p:nvPr/>
        </p:nvSpPr>
        <p:spPr>
          <a:xfrm>
            <a:off x="7117669" y="3984832"/>
            <a:ext cx="1962323" cy="114534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576A96-7488-ED59-E3AE-E8998D553C6D}"/>
              </a:ext>
            </a:extLst>
          </p:cNvPr>
          <p:cNvSpPr/>
          <p:nvPr/>
        </p:nvSpPr>
        <p:spPr>
          <a:xfrm>
            <a:off x="585617" y="59011"/>
            <a:ext cx="3478529" cy="1379302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C75B77-6F68-2E59-DC49-685EA5F92B0E}"/>
              </a:ext>
            </a:extLst>
          </p:cNvPr>
          <p:cNvSpPr/>
          <p:nvPr/>
        </p:nvSpPr>
        <p:spPr>
          <a:xfrm>
            <a:off x="658710" y="3946514"/>
            <a:ext cx="1709737" cy="1247014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7A784A-5444-B16B-040F-7C37578012D1}"/>
              </a:ext>
            </a:extLst>
          </p:cNvPr>
          <p:cNvSpPr/>
          <p:nvPr/>
        </p:nvSpPr>
        <p:spPr>
          <a:xfrm>
            <a:off x="6971218" y="38754"/>
            <a:ext cx="1709738" cy="1382551"/>
          </a:xfrm>
          <a:prstGeom prst="rect">
            <a:avLst/>
          </a:prstGeom>
          <a:noFill/>
          <a:ln w="571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A0AAA-AA36-B54C-3EB7-20DAE0F63FB7}"/>
              </a:ext>
            </a:extLst>
          </p:cNvPr>
          <p:cNvSpPr txBox="1"/>
          <p:nvPr/>
        </p:nvSpPr>
        <p:spPr>
          <a:xfrm>
            <a:off x="3420890" y="1922147"/>
            <a:ext cx="3367600" cy="830997"/>
          </a:xfrm>
          <a:prstGeom prst="rect">
            <a:avLst/>
          </a:prstGeom>
          <a:solidFill>
            <a:schemeClr val="bg1">
              <a:alpha val="68373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b="1" dirty="0"/>
              <a:t>Thank You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Google Shape;152;p23">
            <a:extLst>
              <a:ext uri="{FF2B5EF4-FFF2-40B4-BE49-F238E27FC236}">
                <a16:creationId xmlns:a16="http://schemas.microsoft.com/office/drawing/2014/main" id="{B41EA078-7354-89F6-F3D6-502F06938CE8}"/>
              </a:ext>
            </a:extLst>
          </p:cNvPr>
          <p:cNvSpPr txBox="1">
            <a:spLocks/>
          </p:cNvSpPr>
          <p:nvPr/>
        </p:nvSpPr>
        <p:spPr>
          <a:xfrm>
            <a:off x="294109" y="3131850"/>
            <a:ext cx="9018000" cy="16413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Font typeface="Wingdings" pitchFamily="2" charset="2"/>
              <a:buNone/>
            </a:pPr>
            <a:r>
              <a:rPr lang="en-US" sz="1400" dirty="0"/>
              <a:t>100 </a:t>
            </a:r>
            <a:r>
              <a:rPr lang="el-GR" sz="1400" dirty="0"/>
              <a:t>μ</a:t>
            </a:r>
            <a:r>
              <a:rPr lang="en-US" sz="1400" dirty="0"/>
              <a:t>m thick wafer		-----------------------------------------720 </a:t>
            </a:r>
            <a:r>
              <a:rPr lang="el-GR" sz="1400" dirty="0"/>
              <a:t>μ</a:t>
            </a:r>
            <a:r>
              <a:rPr lang="en-US" sz="1400" dirty="0"/>
              <a:t>m thick wafer -------------------------------------------</a:t>
            </a:r>
          </a:p>
          <a:p>
            <a:pPr marL="0" indent="0">
              <a:spcBef>
                <a:spcPts val="1200"/>
              </a:spcBef>
              <a:buFont typeface="Wingdings" pitchFamily="2" charset="2"/>
              <a:buNone/>
            </a:pPr>
            <a:r>
              <a:rPr lang="en-US" sz="1400" dirty="0"/>
              <a:t>40 x 130 </a:t>
            </a:r>
            <a:r>
              <a:rPr lang="el-GR" sz="1400" dirty="0"/>
              <a:t>μ</a:t>
            </a:r>
            <a:r>
              <a:rPr lang="en-US" sz="1400" dirty="0"/>
              <a:t>m</a:t>
            </a:r>
            <a:r>
              <a:rPr lang="en-US" sz="1400" baseline="30000" dirty="0"/>
              <a:t>2</a:t>
            </a:r>
            <a:r>
              <a:rPr lang="en-US" sz="1400" dirty="0"/>
              <a:t> pitch		175 x 175 </a:t>
            </a:r>
            <a:r>
              <a:rPr lang="el-GR" sz="1400" dirty="0"/>
              <a:t>μ</a:t>
            </a:r>
            <a:r>
              <a:rPr lang="en-US" sz="1400" dirty="0"/>
              <a:t>m</a:t>
            </a:r>
            <a:r>
              <a:rPr lang="en-US" sz="1400" baseline="30000" dirty="0"/>
              <a:t>2</a:t>
            </a:r>
            <a:r>
              <a:rPr lang="en-US" sz="1400" dirty="0"/>
              <a:t> pitch		250 x 250 </a:t>
            </a:r>
            <a:r>
              <a:rPr lang="el-GR" sz="1400" dirty="0"/>
              <a:t>μ</a:t>
            </a:r>
            <a:r>
              <a:rPr lang="en-US" sz="1400" dirty="0"/>
              <a:t>m</a:t>
            </a:r>
            <a:r>
              <a:rPr lang="en-US" sz="1400" baseline="30000" dirty="0"/>
              <a:t>2</a:t>
            </a:r>
            <a:r>
              <a:rPr lang="en-US" sz="1400" dirty="0"/>
              <a:t> pitch		500 x 500 </a:t>
            </a:r>
            <a:r>
              <a:rPr lang="el-GR" sz="1400" dirty="0"/>
              <a:t>μ</a:t>
            </a:r>
            <a:r>
              <a:rPr lang="en-US" sz="1400" dirty="0"/>
              <a:t>m</a:t>
            </a:r>
            <a:r>
              <a:rPr lang="en-US" sz="1400" baseline="30000" dirty="0"/>
              <a:t>2</a:t>
            </a:r>
            <a:r>
              <a:rPr lang="en-US" sz="1400" dirty="0"/>
              <a:t> pitch</a:t>
            </a:r>
          </a:p>
          <a:p>
            <a:pPr marL="0" indent="0">
              <a:spcBef>
                <a:spcPts val="1200"/>
              </a:spcBef>
              <a:buFont typeface="Wingdings" pitchFamily="2" charset="2"/>
              <a:buNone/>
            </a:pPr>
            <a:r>
              <a:rPr lang="en-US" sz="1400" dirty="0"/>
              <a:t>0.3 x 1.6 cm</a:t>
            </a:r>
            <a:r>
              <a:rPr lang="en-US" sz="1400" baseline="30000" dirty="0"/>
              <a:t>2  </a:t>
            </a:r>
            <a:r>
              <a:rPr lang="en-US" sz="1400" dirty="0"/>
              <a:t>chip		 0.5 x 0.5 cm</a:t>
            </a:r>
            <a:r>
              <a:rPr lang="en-US" sz="1400" baseline="30000" dirty="0"/>
              <a:t>2  </a:t>
            </a:r>
            <a:r>
              <a:rPr lang="en-US" sz="1400" dirty="0"/>
              <a:t>chip		1 x 1 cm</a:t>
            </a:r>
            <a:r>
              <a:rPr lang="en-US" sz="1400" baseline="30000" dirty="0"/>
              <a:t>2  </a:t>
            </a:r>
            <a:r>
              <a:rPr lang="en-US" sz="1400" dirty="0"/>
              <a:t>chip			2 x 2  cm</a:t>
            </a:r>
            <a:r>
              <a:rPr lang="en-US" sz="1400" baseline="30000" dirty="0"/>
              <a:t>2  </a:t>
            </a:r>
            <a:r>
              <a:rPr lang="en-US" sz="1400" dirty="0"/>
              <a:t>chip</a:t>
            </a:r>
          </a:p>
          <a:p>
            <a:pPr marL="0" indent="0">
              <a:spcBef>
                <a:spcPts val="1200"/>
              </a:spcBef>
              <a:buFont typeface="Wingdings" pitchFamily="2" charset="2"/>
              <a:buNone/>
            </a:pPr>
            <a:r>
              <a:rPr lang="en-US" sz="1400" dirty="0"/>
              <a:t>150 </a:t>
            </a:r>
            <a:r>
              <a:rPr lang="en-US" sz="1400" dirty="0" err="1"/>
              <a:t>mW</a:t>
            </a:r>
            <a:r>
              <a:rPr lang="en-US" sz="1400" dirty="0"/>
              <a:t>/cm</a:t>
            </a:r>
            <a:r>
              <a:rPr lang="en-US" sz="1400" baseline="30000" dirty="0"/>
              <a:t>2</a:t>
            </a:r>
            <a:r>
              <a:rPr lang="en-US" sz="1400" dirty="0"/>
              <a:t>			14.7 </a:t>
            </a:r>
            <a:r>
              <a:rPr lang="en-US" sz="1400" dirty="0" err="1"/>
              <a:t>mW</a:t>
            </a:r>
            <a:r>
              <a:rPr lang="en-US" sz="1400" dirty="0"/>
              <a:t>/cm</a:t>
            </a:r>
            <a:r>
              <a:rPr lang="en-US" sz="1400" baseline="30000" dirty="0"/>
              <a:t>2 			</a:t>
            </a:r>
            <a:r>
              <a:rPr lang="en-US" sz="1400" dirty="0"/>
              <a:t>3.4 </a:t>
            </a:r>
            <a:r>
              <a:rPr lang="en-US" sz="1400" dirty="0" err="1"/>
              <a:t>mW</a:t>
            </a:r>
            <a:r>
              <a:rPr lang="en-US" sz="1400" dirty="0"/>
              <a:t>/cm</a:t>
            </a:r>
            <a:r>
              <a:rPr lang="en-US" sz="1400" baseline="30000" dirty="0"/>
              <a:t>2 </a:t>
            </a:r>
            <a:r>
              <a:rPr lang="en-US" sz="1400" dirty="0"/>
              <a:t>			1.06 </a:t>
            </a:r>
            <a:r>
              <a:rPr lang="en-US" sz="1400" dirty="0" err="1"/>
              <a:t>mW</a:t>
            </a:r>
            <a:r>
              <a:rPr lang="en-US" sz="1400" dirty="0"/>
              <a:t>/cm</a:t>
            </a:r>
            <a:r>
              <a:rPr lang="en-US" sz="1400" baseline="30000" dirty="0"/>
              <a:t>2 </a:t>
            </a:r>
            <a:endParaRPr lang="en-US" sz="1400" dirty="0"/>
          </a:p>
        </p:txBody>
      </p:sp>
      <p:pic>
        <p:nvPicPr>
          <p:cNvPr id="5" name="Google Shape;154;p23">
            <a:extLst>
              <a:ext uri="{FF2B5EF4-FFF2-40B4-BE49-F238E27FC236}">
                <a16:creationId xmlns:a16="http://schemas.microsoft.com/office/drawing/2014/main" id="{EA7C419F-8596-56EA-A22E-69A8B903884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16150" y="832104"/>
            <a:ext cx="184343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5;p23">
            <a:extLst>
              <a:ext uri="{FF2B5EF4-FFF2-40B4-BE49-F238E27FC236}">
                <a16:creationId xmlns:a16="http://schemas.microsoft.com/office/drawing/2014/main" id="{7E570145-73A2-CBFA-AC7D-9EE7CA67A99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6776" y="832104"/>
            <a:ext cx="2435963" cy="2194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6;p23">
            <a:extLst>
              <a:ext uri="{FF2B5EF4-FFF2-40B4-BE49-F238E27FC236}">
                <a16:creationId xmlns:a16="http://schemas.microsoft.com/office/drawing/2014/main" id="{12DEC9DE-F847-4673-9598-EBAB6867D6E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8000" y="832104"/>
            <a:ext cx="2128723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7;p23">
            <a:extLst>
              <a:ext uri="{FF2B5EF4-FFF2-40B4-BE49-F238E27FC236}">
                <a16:creationId xmlns:a16="http://schemas.microsoft.com/office/drawing/2014/main" id="{15F72FA1-5866-D82C-4610-6C24D9DB77E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0532" b="34132"/>
          <a:stretch/>
        </p:blipFill>
        <p:spPr>
          <a:xfrm>
            <a:off x="229465" y="832104"/>
            <a:ext cx="1766621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2;p23">
            <a:extLst>
              <a:ext uri="{FF2B5EF4-FFF2-40B4-BE49-F238E27FC236}">
                <a16:creationId xmlns:a16="http://schemas.microsoft.com/office/drawing/2014/main" id="{C79ABD5C-F925-04B5-B472-2C816B500CA0}"/>
              </a:ext>
            </a:extLst>
          </p:cNvPr>
          <p:cNvSpPr txBox="1">
            <a:spLocks/>
          </p:cNvSpPr>
          <p:nvPr/>
        </p:nvSpPr>
        <p:spPr>
          <a:xfrm>
            <a:off x="126000" y="459882"/>
            <a:ext cx="9018000" cy="4830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>
              <a:spcBef>
                <a:spcPts val="0"/>
              </a:spcBef>
              <a:buFont typeface="Wingdings" pitchFamily="2" charset="2"/>
              <a:buNone/>
            </a:pPr>
            <a:r>
              <a:rPr lang="en-US" b="1" dirty="0" err="1"/>
              <a:t>ATLASPix</a:t>
            </a:r>
            <a:r>
              <a:rPr lang="en-US" b="1" dirty="0"/>
              <a:t>		   AstroPix_v1		   AstroPix_v2		     AstroPix_v3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4F2828-5B64-3411-350B-F7541B6042BB}"/>
              </a:ext>
            </a:extLst>
          </p:cNvPr>
          <p:cNvSpPr txBox="1"/>
          <p:nvPr/>
        </p:nvSpPr>
        <p:spPr>
          <a:xfrm>
            <a:off x="1552058" y="4635293"/>
            <a:ext cx="6502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(Power numbers represent </a:t>
            </a:r>
            <a:r>
              <a:rPr lang="en-US" sz="1000" dirty="0" err="1"/>
              <a:t>amplifier+comparator</a:t>
            </a:r>
            <a:r>
              <a:rPr lang="en-US" sz="1000" dirty="0"/>
              <a:t> only, not full digital power. Full v3 power draw = 4.12 </a:t>
            </a:r>
            <a:r>
              <a:rPr lang="en-US" sz="1000" dirty="0" err="1"/>
              <a:t>mW</a:t>
            </a:r>
            <a:r>
              <a:rPr lang="en-US" sz="1000" dirty="0"/>
              <a:t>/cm</a:t>
            </a:r>
            <a:r>
              <a:rPr lang="en-US" sz="1000" baseline="30000" dirty="0"/>
              <a:t>2</a:t>
            </a:r>
            <a:r>
              <a:rPr lang="en-US" sz="1000" dirty="0"/>
              <a:t>)</a:t>
            </a:r>
          </a:p>
          <a:p>
            <a:endParaRPr lang="en-US" sz="1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3A7F52-ED00-3648-9523-710A343DCB30}"/>
              </a:ext>
            </a:extLst>
          </p:cNvPr>
          <p:cNvSpPr txBox="1">
            <a:spLocks/>
          </p:cNvSpPr>
          <p:nvPr/>
        </p:nvSpPr>
        <p:spPr>
          <a:xfrm>
            <a:off x="266557" y="-49755"/>
            <a:ext cx="8372901" cy="6217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/>
              <a:t>AstroPix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13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6062D6A-FD69-BD9D-73DB-2D81DE9B8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47" b="-1"/>
          <a:stretch/>
        </p:blipFill>
        <p:spPr>
          <a:xfrm>
            <a:off x="6932216" y="3173748"/>
            <a:ext cx="2144507" cy="1744614"/>
          </a:xfrm>
          <a:prstGeom prst="rect">
            <a:avLst/>
          </a:prstGeom>
        </p:spPr>
      </p:pic>
      <p:sp>
        <p:nvSpPr>
          <p:cNvPr id="18" name="Google Shape;177;p24">
            <a:extLst>
              <a:ext uri="{FF2B5EF4-FFF2-40B4-BE49-F238E27FC236}">
                <a16:creationId xmlns:a16="http://schemas.microsoft.com/office/drawing/2014/main" id="{743C1873-4F7A-5DD7-2CD6-E0FE484F5095}"/>
              </a:ext>
            </a:extLst>
          </p:cNvPr>
          <p:cNvSpPr txBox="1"/>
          <p:nvPr/>
        </p:nvSpPr>
        <p:spPr>
          <a:xfrm>
            <a:off x="62075" y="4781475"/>
            <a:ext cx="1899000" cy="35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u="sng" dirty="0">
                <a:solidFill>
                  <a:schemeClr val="hlink"/>
                </a:solidFill>
                <a:hlinkClick r:id="rId3"/>
              </a:rPr>
              <a:t>I. Brewer </a:t>
            </a:r>
            <a:r>
              <a:rPr lang="en" sz="1100" b="1" i="1" u="sng" dirty="0">
                <a:solidFill>
                  <a:schemeClr val="hlink"/>
                </a:solidFill>
                <a:hlinkClick r:id="rId3"/>
              </a:rPr>
              <a:t>et al</a:t>
            </a:r>
            <a:r>
              <a:rPr lang="en" sz="1100" b="1" u="sng" dirty="0">
                <a:solidFill>
                  <a:schemeClr val="hlink"/>
                </a:solidFill>
                <a:hlinkClick r:id="rId3"/>
              </a:rPr>
              <a:t>, 2021</a:t>
            </a:r>
            <a:endParaRPr sz="1100" b="1" dirty="0"/>
          </a:p>
        </p:txBody>
      </p:sp>
      <p:sp>
        <p:nvSpPr>
          <p:cNvPr id="19" name="Google Shape;178;p24">
            <a:extLst>
              <a:ext uri="{FF2B5EF4-FFF2-40B4-BE49-F238E27FC236}">
                <a16:creationId xmlns:a16="http://schemas.microsoft.com/office/drawing/2014/main" id="{BE6B18E0-93BF-32C8-4107-B7E0EBA8B768}"/>
              </a:ext>
            </a:extLst>
          </p:cNvPr>
          <p:cNvSpPr txBox="1"/>
          <p:nvPr/>
        </p:nvSpPr>
        <p:spPr>
          <a:xfrm>
            <a:off x="2097650" y="4831400"/>
            <a:ext cx="2270700" cy="35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u="sng" dirty="0">
                <a:solidFill>
                  <a:schemeClr val="hlink"/>
                </a:solidFill>
                <a:hlinkClick r:id="rId4"/>
              </a:rPr>
              <a:t>A. Steinhebel </a:t>
            </a:r>
            <a:r>
              <a:rPr lang="en" sz="1100" b="1" i="1" u="sng" dirty="0">
                <a:solidFill>
                  <a:schemeClr val="hlink"/>
                </a:solidFill>
                <a:hlinkClick r:id="rId4"/>
              </a:rPr>
              <a:t>et al</a:t>
            </a:r>
            <a:r>
              <a:rPr lang="en" sz="1100" b="1" u="sng" dirty="0">
                <a:solidFill>
                  <a:schemeClr val="hlink"/>
                </a:solidFill>
                <a:hlinkClick r:id="rId4"/>
              </a:rPr>
              <a:t>, 2022</a:t>
            </a:r>
            <a:endParaRPr sz="1100" b="1" dirty="0"/>
          </a:p>
        </p:txBody>
      </p:sp>
      <p:sp>
        <p:nvSpPr>
          <p:cNvPr id="20" name="Google Shape;179;p24">
            <a:extLst>
              <a:ext uri="{FF2B5EF4-FFF2-40B4-BE49-F238E27FC236}">
                <a16:creationId xmlns:a16="http://schemas.microsoft.com/office/drawing/2014/main" id="{67F75AD8-4BD6-2783-80EB-C5271CD4668D}"/>
              </a:ext>
            </a:extLst>
          </p:cNvPr>
          <p:cNvSpPr txBox="1"/>
          <p:nvPr/>
        </p:nvSpPr>
        <p:spPr>
          <a:xfrm>
            <a:off x="4970650" y="4796395"/>
            <a:ext cx="1899000" cy="353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u="sng" dirty="0">
                <a:solidFill>
                  <a:schemeClr val="hlink"/>
                </a:solidFill>
                <a:hlinkClick r:id="rId5"/>
              </a:rPr>
              <a:t>Y. Suda </a:t>
            </a:r>
            <a:r>
              <a:rPr lang="en" sz="1100" b="1" i="1" u="sng" dirty="0">
                <a:solidFill>
                  <a:schemeClr val="hlink"/>
                </a:solidFill>
                <a:hlinkClick r:id="rId5"/>
              </a:rPr>
              <a:t>et al</a:t>
            </a:r>
            <a:r>
              <a:rPr lang="en" sz="1100" b="1" u="sng" dirty="0">
                <a:solidFill>
                  <a:schemeClr val="hlink"/>
                </a:solidFill>
                <a:hlinkClick r:id="rId5"/>
              </a:rPr>
              <a:t>, 2023</a:t>
            </a:r>
            <a:endParaRPr sz="1100" b="1" dirty="0"/>
          </a:p>
        </p:txBody>
      </p:sp>
      <p:pic>
        <p:nvPicPr>
          <p:cNvPr id="9" name="Google Shape;168;p24">
            <a:extLst>
              <a:ext uri="{FF2B5EF4-FFF2-40B4-BE49-F238E27FC236}">
                <a16:creationId xmlns:a16="http://schemas.microsoft.com/office/drawing/2014/main" id="{30D924D6-AF57-A158-E092-9101C41DBF3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572"/>
          <a:stretch/>
        </p:blipFill>
        <p:spPr>
          <a:xfrm>
            <a:off x="46951" y="3132600"/>
            <a:ext cx="2023151" cy="167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69;p24">
            <a:extLst>
              <a:ext uri="{FF2B5EF4-FFF2-40B4-BE49-F238E27FC236}">
                <a16:creationId xmlns:a16="http://schemas.microsoft.com/office/drawing/2014/main" id="{134BFD32-EBED-AB3C-3BEA-EB8679CD16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250" t="9999" r="250"/>
          <a:stretch/>
        </p:blipFill>
        <p:spPr>
          <a:xfrm>
            <a:off x="2191173" y="2929668"/>
            <a:ext cx="2194560" cy="1975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1;p24">
            <a:extLst>
              <a:ext uri="{FF2B5EF4-FFF2-40B4-BE49-F238E27FC236}">
                <a16:creationId xmlns:a16="http://schemas.microsoft.com/office/drawing/2014/main" id="{572BF5C9-33B0-1F61-90B9-23F20C788CF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53008" y="3107968"/>
            <a:ext cx="2346793" cy="17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EA5FC0-47FD-8D35-E932-79BEB67F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57" y="-49755"/>
            <a:ext cx="8372901" cy="621711"/>
          </a:xfrm>
        </p:spPr>
        <p:txBody>
          <a:bodyPr anchor="ctr"/>
          <a:lstStyle/>
          <a:p>
            <a:pPr>
              <a:spcBef>
                <a:spcPts val="0"/>
              </a:spcBef>
            </a:pPr>
            <a:r>
              <a:rPr lang="en-US" dirty="0" err="1"/>
              <a:t>AstroPix</a:t>
            </a:r>
            <a:r>
              <a:rPr lang="en-US" dirty="0"/>
              <a:t>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7" name="Google Shape;176;p24">
            <a:extLst>
              <a:ext uri="{FF2B5EF4-FFF2-40B4-BE49-F238E27FC236}">
                <a16:creationId xmlns:a16="http://schemas.microsoft.com/office/drawing/2014/main" id="{115B25CE-5EB4-CB25-0231-DAFD8673E838}"/>
              </a:ext>
            </a:extLst>
          </p:cNvPr>
          <p:cNvSpPr txBox="1"/>
          <p:nvPr/>
        </p:nvSpPr>
        <p:spPr>
          <a:xfrm>
            <a:off x="7233944" y="4462100"/>
            <a:ext cx="104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0000FF"/>
                </a:solidFill>
              </a:rPr>
              <a:t>Preliminary</a:t>
            </a:r>
            <a:endParaRPr sz="1200" b="1" dirty="0">
              <a:solidFill>
                <a:srgbClr val="0000FF"/>
              </a:solidFill>
            </a:endParaRPr>
          </a:p>
        </p:txBody>
      </p:sp>
      <p:pic>
        <p:nvPicPr>
          <p:cNvPr id="31" name="Google Shape;154;p23">
            <a:extLst>
              <a:ext uri="{FF2B5EF4-FFF2-40B4-BE49-F238E27FC236}">
                <a16:creationId xmlns:a16="http://schemas.microsoft.com/office/drawing/2014/main" id="{70E34218-2708-CE36-B3C8-3447B8EB7E7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16150" y="832104"/>
            <a:ext cx="184343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55;p23">
            <a:extLst>
              <a:ext uri="{FF2B5EF4-FFF2-40B4-BE49-F238E27FC236}">
                <a16:creationId xmlns:a16="http://schemas.microsoft.com/office/drawing/2014/main" id="{3713F569-5812-A1EC-8DBC-E0F29DE494F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86776" y="832104"/>
            <a:ext cx="2435963" cy="2194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56;p23">
            <a:extLst>
              <a:ext uri="{FF2B5EF4-FFF2-40B4-BE49-F238E27FC236}">
                <a16:creationId xmlns:a16="http://schemas.microsoft.com/office/drawing/2014/main" id="{FEDA8C79-FB11-28C9-5FF1-E9B2F14EB2AB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48000" y="832104"/>
            <a:ext cx="2128723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57;p23">
            <a:extLst>
              <a:ext uri="{FF2B5EF4-FFF2-40B4-BE49-F238E27FC236}">
                <a16:creationId xmlns:a16="http://schemas.microsoft.com/office/drawing/2014/main" id="{8AF1E45A-95F9-6E4C-27E2-BA62A97AB78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60532" b="34132"/>
          <a:stretch/>
        </p:blipFill>
        <p:spPr>
          <a:xfrm>
            <a:off x="229465" y="832104"/>
            <a:ext cx="1766621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52;p23">
            <a:extLst>
              <a:ext uri="{FF2B5EF4-FFF2-40B4-BE49-F238E27FC236}">
                <a16:creationId xmlns:a16="http://schemas.microsoft.com/office/drawing/2014/main" id="{06F87AA1-8A04-E7C6-6EEE-547DBAA3CA73}"/>
              </a:ext>
            </a:extLst>
          </p:cNvPr>
          <p:cNvSpPr txBox="1">
            <a:spLocks/>
          </p:cNvSpPr>
          <p:nvPr/>
        </p:nvSpPr>
        <p:spPr>
          <a:xfrm>
            <a:off x="126000" y="459882"/>
            <a:ext cx="9018000" cy="4830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>
              <a:spcBef>
                <a:spcPts val="0"/>
              </a:spcBef>
              <a:buFont typeface="Wingdings" pitchFamily="2" charset="2"/>
              <a:buNone/>
            </a:pPr>
            <a:r>
              <a:rPr lang="en-US" b="1" dirty="0" err="1"/>
              <a:t>ATLASPix</a:t>
            </a:r>
            <a:r>
              <a:rPr lang="en-US" b="1" dirty="0"/>
              <a:t>		   AstroPix_v1		   AstroPix_v2		     AstroPix_v3</a:t>
            </a:r>
            <a:endParaRPr lang="en-US" sz="1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3D9760-097E-E9A6-4BA8-D5245A0BAC83}"/>
              </a:ext>
            </a:extLst>
          </p:cNvPr>
          <p:cNvSpPr txBox="1"/>
          <p:nvPr/>
        </p:nvSpPr>
        <p:spPr>
          <a:xfrm>
            <a:off x="2451274" y="2516176"/>
            <a:ext cx="1563451" cy="523220"/>
          </a:xfrm>
          <a:prstGeom prst="rect">
            <a:avLst/>
          </a:prstGeom>
          <a:solidFill>
            <a:schemeClr val="bg1">
              <a:alpha val="6549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Analog data from a single pixel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288DD0-1DF9-9CEA-24A4-C728B5508E03}"/>
              </a:ext>
            </a:extLst>
          </p:cNvPr>
          <p:cNvSpPr txBox="1"/>
          <p:nvPr/>
        </p:nvSpPr>
        <p:spPr>
          <a:xfrm>
            <a:off x="4766349" y="2900313"/>
            <a:ext cx="1563451" cy="523220"/>
          </a:xfrm>
          <a:prstGeom prst="rect">
            <a:avLst/>
          </a:prstGeom>
          <a:solidFill>
            <a:schemeClr val="bg1">
              <a:alpha val="6549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Digital data from a single pixel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5FA417-C6DA-7A95-9330-BC9993C33662}"/>
              </a:ext>
            </a:extLst>
          </p:cNvPr>
          <p:cNvSpPr txBox="1"/>
          <p:nvPr/>
        </p:nvSpPr>
        <p:spPr>
          <a:xfrm>
            <a:off x="7329508" y="2944351"/>
            <a:ext cx="1291935" cy="523220"/>
          </a:xfrm>
          <a:prstGeom prst="rect">
            <a:avLst/>
          </a:prstGeom>
          <a:solidFill>
            <a:schemeClr val="bg1">
              <a:alpha val="6549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Beam Spot (FTBF)</a:t>
            </a:r>
          </a:p>
        </p:txBody>
      </p:sp>
    </p:spTree>
    <p:extLst>
      <p:ext uri="{BB962C8B-B14F-4D97-AF65-F5344CB8AC3E}">
        <p14:creationId xmlns:p14="http://schemas.microsoft.com/office/powerpoint/2010/main" val="9406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A5FC0-47FD-8D35-E932-79BEB67F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9" y="84253"/>
            <a:ext cx="8372901" cy="621711"/>
          </a:xfrm>
        </p:spPr>
        <p:txBody>
          <a:bodyPr anchor="ctr"/>
          <a:lstStyle/>
          <a:p>
            <a:pPr>
              <a:spcBef>
                <a:spcPts val="0"/>
              </a:spcBef>
              <a:buClr>
                <a:schemeClr val="hlink"/>
              </a:buClr>
              <a:buSzPts val="1100"/>
              <a:buFont typeface="Arial"/>
              <a:buNone/>
            </a:pPr>
            <a:r>
              <a:rPr lang="en-US" dirty="0" err="1"/>
              <a:t>AstroPix</a:t>
            </a:r>
            <a:r>
              <a:rPr lang="en-US" dirty="0"/>
              <a:t>: v4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Google Shape;403;p48">
            <a:extLst>
              <a:ext uri="{FF2B5EF4-FFF2-40B4-BE49-F238E27FC236}">
                <a16:creationId xmlns:a16="http://schemas.microsoft.com/office/drawing/2014/main" id="{49D853C4-ED2A-DDFD-1851-6F06DA82ACD0}"/>
              </a:ext>
            </a:extLst>
          </p:cNvPr>
          <p:cNvSpPr txBox="1"/>
          <p:nvPr/>
        </p:nvSpPr>
        <p:spPr>
          <a:xfrm>
            <a:off x="231625" y="658250"/>
            <a:ext cx="4696992" cy="383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sz="1300" b="1" dirty="0" err="1">
                <a:solidFill>
                  <a:schemeClr val="hlink"/>
                </a:solidFill>
              </a:rPr>
              <a:t>AstroPix</a:t>
            </a:r>
            <a:r>
              <a:rPr lang="en-US" sz="1300" b="1" dirty="0">
                <a:solidFill>
                  <a:schemeClr val="hlink"/>
                </a:solidFill>
              </a:rPr>
              <a:t> Features (v4):</a:t>
            </a:r>
            <a:endParaRPr sz="1300" b="1" dirty="0">
              <a:solidFill>
                <a:schemeClr val="hlink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00"/>
              <a:buChar char="●"/>
            </a:pPr>
            <a:r>
              <a:rPr lang="en-US" sz="1300" dirty="0">
                <a:solidFill>
                  <a:schemeClr val="hlink"/>
                </a:solidFill>
              </a:rPr>
              <a:t>Potentially the final design in small size 1 cm x 1 cm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00"/>
              <a:buChar char="●"/>
            </a:pPr>
            <a:r>
              <a:rPr lang="en-US" sz="1300" dirty="0">
                <a:solidFill>
                  <a:schemeClr val="hlink"/>
                </a:solidFill>
              </a:rPr>
              <a:t>500 um pixel pitch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00"/>
              <a:buChar char="●"/>
            </a:pPr>
            <a:r>
              <a:rPr lang="en-US" sz="1300" dirty="0">
                <a:solidFill>
                  <a:schemeClr val="hlink"/>
                </a:solidFill>
              </a:rPr>
              <a:t>Wafers recently delivered by foundry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00"/>
              <a:buChar char="●"/>
            </a:pPr>
            <a:r>
              <a:rPr lang="en-US" sz="1300" dirty="0">
                <a:solidFill>
                  <a:schemeClr val="hlink"/>
                </a:solidFill>
              </a:rPr>
              <a:t>Previous versions needed to meet certain ’flyable’ specifications like low power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00"/>
              <a:buChar char="●"/>
            </a:pPr>
            <a:r>
              <a:rPr lang="en-US" sz="1300" dirty="0">
                <a:solidFill>
                  <a:schemeClr val="hlink"/>
                </a:solidFill>
              </a:rPr>
              <a:t>Implement more features for better performance</a:t>
            </a:r>
          </a:p>
          <a:p>
            <a:pPr marL="1460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00"/>
            </a:pPr>
            <a:endParaRPr lang="en-US" sz="1300" dirty="0">
              <a:solidFill>
                <a:schemeClr val="hlink"/>
              </a:solidFill>
            </a:endParaRPr>
          </a:p>
          <a:p>
            <a:pPr marL="14605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00"/>
            </a:pPr>
            <a:r>
              <a:rPr lang="en-US" sz="1300" b="1" dirty="0">
                <a:solidFill>
                  <a:schemeClr val="hlink"/>
                </a:solidFill>
              </a:rPr>
              <a:t>Features: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00"/>
              <a:buChar char="●"/>
            </a:pPr>
            <a:r>
              <a:rPr lang="en-US" sz="1300" dirty="0">
                <a:solidFill>
                  <a:schemeClr val="hlink"/>
                </a:solidFill>
              </a:rPr>
              <a:t>Time stamp w/ 3.125 ns time resolution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00"/>
              <a:buChar char="●"/>
            </a:pPr>
            <a:r>
              <a:rPr lang="en-US" sz="1300" dirty="0">
                <a:solidFill>
                  <a:schemeClr val="hlink"/>
                </a:solidFill>
              </a:rPr>
              <a:t>Row &amp; Column from individual pixel </a:t>
            </a:r>
            <a:r>
              <a:rPr lang="en-US" sz="1300" dirty="0" err="1">
                <a:solidFill>
                  <a:schemeClr val="hlink"/>
                </a:solidFill>
              </a:rPr>
              <a:t>hitbuffer</a:t>
            </a:r>
            <a:endParaRPr sz="1300" dirty="0">
              <a:solidFill>
                <a:schemeClr val="hlink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00"/>
              <a:buChar char="●"/>
            </a:pPr>
            <a:r>
              <a:rPr lang="en-US" sz="1300" dirty="0">
                <a:solidFill>
                  <a:schemeClr val="hlink"/>
                </a:solidFill>
              </a:rPr>
              <a:t>Increase Time-Over-Threshold (</a:t>
            </a:r>
            <a:r>
              <a:rPr lang="en-US" sz="1300" dirty="0" err="1">
                <a:solidFill>
                  <a:schemeClr val="hlink"/>
                </a:solidFill>
              </a:rPr>
              <a:t>ToT</a:t>
            </a:r>
            <a:r>
              <a:rPr lang="en-US" sz="1300" dirty="0">
                <a:solidFill>
                  <a:schemeClr val="hlink"/>
                </a:solidFill>
              </a:rPr>
              <a:t>) bits</a:t>
            </a:r>
            <a:endParaRPr sz="1300" dirty="0">
              <a:solidFill>
                <a:schemeClr val="hlink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00"/>
              <a:buChar char="●"/>
            </a:pPr>
            <a:r>
              <a:rPr lang="en-US" sz="1300" dirty="0">
                <a:solidFill>
                  <a:schemeClr val="hlink"/>
                </a:solidFill>
              </a:rPr>
              <a:t>Improve Threshold tuning (5-bit)</a:t>
            </a:r>
            <a:endParaRPr sz="1300" dirty="0">
              <a:solidFill>
                <a:schemeClr val="hlink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00"/>
              <a:buChar char="●"/>
            </a:pPr>
            <a:r>
              <a:rPr lang="en-US" sz="1300" dirty="0">
                <a:solidFill>
                  <a:schemeClr val="hlink"/>
                </a:solidFill>
              </a:rPr>
              <a:t>Mask noisy pixels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00"/>
              <a:buChar char="●"/>
            </a:pPr>
            <a:r>
              <a:rPr lang="en-US" sz="1300" dirty="0">
                <a:solidFill>
                  <a:schemeClr val="hlink"/>
                </a:solidFill>
              </a:rPr>
              <a:t>Pass hits to next chip (daisy chain)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300"/>
              <a:buChar char="●"/>
            </a:pPr>
            <a:r>
              <a:rPr lang="en-US" sz="1300" dirty="0">
                <a:solidFill>
                  <a:schemeClr val="hlink"/>
                </a:solidFill>
              </a:rPr>
              <a:t>Self-triggered (only read out active hits)</a:t>
            </a:r>
            <a:endParaRPr lang="en-US" sz="1300" dirty="0"/>
          </a:p>
        </p:txBody>
      </p:sp>
      <p:pic>
        <p:nvPicPr>
          <p:cNvPr id="3" name="Google Shape;227;p28">
            <a:extLst>
              <a:ext uri="{FF2B5EF4-FFF2-40B4-BE49-F238E27FC236}">
                <a16:creationId xmlns:a16="http://schemas.microsoft.com/office/drawing/2014/main" id="{937751B3-CA8D-F86B-4ACB-5E96A99AE03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05541" y="2443749"/>
            <a:ext cx="2311930" cy="18657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28;p28">
            <a:extLst>
              <a:ext uri="{FF2B5EF4-FFF2-40B4-BE49-F238E27FC236}">
                <a16:creationId xmlns:a16="http://schemas.microsoft.com/office/drawing/2014/main" id="{74DDAFEC-1CF2-05D4-775C-E5692B46D51F}"/>
              </a:ext>
            </a:extLst>
          </p:cNvPr>
          <p:cNvSpPr txBox="1"/>
          <p:nvPr/>
        </p:nvSpPr>
        <p:spPr>
          <a:xfrm>
            <a:off x="6119110" y="4505205"/>
            <a:ext cx="25479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 dirty="0">
                <a:solidFill>
                  <a:schemeClr val="hlink"/>
                </a:solidFill>
                <a:hlinkClick r:id="rId3"/>
              </a:rPr>
              <a:t>N. Striebig </a:t>
            </a:r>
            <a:r>
              <a:rPr lang="en" sz="1200" b="1" i="1" u="sng" dirty="0">
                <a:solidFill>
                  <a:schemeClr val="hlink"/>
                </a:solidFill>
                <a:hlinkClick r:id="rId3"/>
              </a:rPr>
              <a:t>et al</a:t>
            </a:r>
            <a:r>
              <a:rPr lang="en" sz="1200" b="1" u="sng" dirty="0">
                <a:solidFill>
                  <a:schemeClr val="hlink"/>
                </a:solidFill>
                <a:hlinkClick r:id="rId3"/>
              </a:rPr>
              <a:t>, in prep</a:t>
            </a:r>
            <a:endParaRPr sz="1200" b="1" dirty="0"/>
          </a:p>
        </p:txBody>
      </p:sp>
      <p:cxnSp>
        <p:nvCxnSpPr>
          <p:cNvPr id="7" name="Google Shape;1347;p128">
            <a:extLst>
              <a:ext uri="{FF2B5EF4-FFF2-40B4-BE49-F238E27FC236}">
                <a16:creationId xmlns:a16="http://schemas.microsoft.com/office/drawing/2014/main" id="{C9486319-4DC8-1656-781B-6FE7CC71C76C}"/>
              </a:ext>
            </a:extLst>
          </p:cNvPr>
          <p:cNvCxnSpPr>
            <a:cxnSpLocks/>
          </p:cNvCxnSpPr>
          <p:nvPr/>
        </p:nvCxnSpPr>
        <p:spPr>
          <a:xfrm flipV="1">
            <a:off x="6055399" y="323408"/>
            <a:ext cx="2012215" cy="8585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8" name="Google Shape;1348;p128">
            <a:extLst>
              <a:ext uri="{FF2B5EF4-FFF2-40B4-BE49-F238E27FC236}">
                <a16:creationId xmlns:a16="http://schemas.microsoft.com/office/drawing/2014/main" id="{2831C09C-FD83-20E9-8BF1-E1C3A16E72C9}"/>
              </a:ext>
            </a:extLst>
          </p:cNvPr>
          <p:cNvSpPr txBox="1"/>
          <p:nvPr/>
        </p:nvSpPr>
        <p:spPr>
          <a:xfrm>
            <a:off x="6826056" y="210342"/>
            <a:ext cx="836153" cy="2433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~1 cm </a:t>
            </a:r>
            <a:endParaRPr/>
          </a:p>
        </p:txBody>
      </p:sp>
      <p:cxnSp>
        <p:nvCxnSpPr>
          <p:cNvPr id="9" name="Google Shape;1349;p128">
            <a:extLst>
              <a:ext uri="{FF2B5EF4-FFF2-40B4-BE49-F238E27FC236}">
                <a16:creationId xmlns:a16="http://schemas.microsoft.com/office/drawing/2014/main" id="{31A162F4-CC8D-87FD-5493-BBA562B6F504}"/>
              </a:ext>
            </a:extLst>
          </p:cNvPr>
          <p:cNvCxnSpPr>
            <a:cxnSpLocks/>
          </p:cNvCxnSpPr>
          <p:nvPr/>
        </p:nvCxnSpPr>
        <p:spPr>
          <a:xfrm>
            <a:off x="8130037" y="453644"/>
            <a:ext cx="0" cy="1852222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0" name="Google Shape;1350;p128">
            <a:extLst>
              <a:ext uri="{FF2B5EF4-FFF2-40B4-BE49-F238E27FC236}">
                <a16:creationId xmlns:a16="http://schemas.microsoft.com/office/drawing/2014/main" id="{1BFFC099-F794-4599-293E-BC9BE50A9E1E}"/>
              </a:ext>
            </a:extLst>
          </p:cNvPr>
          <p:cNvSpPr txBox="1"/>
          <p:nvPr/>
        </p:nvSpPr>
        <p:spPr>
          <a:xfrm>
            <a:off x="8067614" y="975838"/>
            <a:ext cx="826969" cy="2433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~1 cm</a:t>
            </a:r>
            <a:endParaRPr dirty="0"/>
          </a:p>
        </p:txBody>
      </p:sp>
      <p:pic>
        <p:nvPicPr>
          <p:cNvPr id="11" name="Google Shape;1367;p128" descr="Image">
            <a:extLst>
              <a:ext uri="{FF2B5EF4-FFF2-40B4-BE49-F238E27FC236}">
                <a16:creationId xmlns:a16="http://schemas.microsoft.com/office/drawing/2014/main" id="{8987F32F-56CF-B670-EEE7-CC72E3BCB5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5399" y="436475"/>
            <a:ext cx="1980973" cy="19195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74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A5FC0-47FD-8D35-E932-79BEB67F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9" y="84253"/>
            <a:ext cx="8372901" cy="621711"/>
          </a:xfrm>
        </p:spPr>
        <p:txBody>
          <a:bodyPr anchor="ctr"/>
          <a:lstStyle/>
          <a:p>
            <a:pPr>
              <a:spcBef>
                <a:spcPts val="0"/>
              </a:spcBef>
              <a:buClr>
                <a:schemeClr val="hlink"/>
              </a:buClr>
              <a:buSzPts val="1100"/>
              <a:buFont typeface="Arial"/>
              <a:buNone/>
            </a:pPr>
            <a:r>
              <a:rPr lang="en-US" dirty="0" err="1"/>
              <a:t>AstroPix</a:t>
            </a:r>
            <a:r>
              <a:rPr lang="en-US" dirty="0"/>
              <a:t>: 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Google Shape;403;p48">
            <a:extLst>
              <a:ext uri="{FF2B5EF4-FFF2-40B4-BE49-F238E27FC236}">
                <a16:creationId xmlns:a16="http://schemas.microsoft.com/office/drawing/2014/main" id="{49D853C4-ED2A-DDFD-1851-6F06DA82ACD0}"/>
              </a:ext>
            </a:extLst>
          </p:cNvPr>
          <p:cNvSpPr txBox="1"/>
          <p:nvPr/>
        </p:nvSpPr>
        <p:spPr>
          <a:xfrm>
            <a:off x="294109" y="753560"/>
            <a:ext cx="4758600" cy="315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en-US" sz="1400" b="1" dirty="0">
                <a:solidFill>
                  <a:schemeClr val="hlink"/>
                </a:solidFill>
              </a:rPr>
              <a:t>Several Features to Validate Performance: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hlink"/>
                </a:solidFill>
              </a:rPr>
              <a:t>Daisy chain readout</a:t>
            </a:r>
          </a:p>
          <a:p>
            <a:pPr marL="742950" lvl="1" indent="-285750">
              <a:lnSpc>
                <a:spcPct val="115000"/>
              </a:lnSpc>
              <a:buClr>
                <a:schemeClr val="hlink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hlink"/>
                </a:solidFill>
              </a:rPr>
              <a:t>Multi-chip module read-out board</a:t>
            </a:r>
          </a:p>
          <a:p>
            <a:pPr marL="742950" lvl="1" indent="-285750">
              <a:lnSpc>
                <a:spcPct val="115000"/>
              </a:lnSpc>
              <a:buClr>
                <a:schemeClr val="hlink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hlink"/>
                </a:solidFill>
              </a:rPr>
              <a:t>Check for data loss/max occupancy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hlink"/>
                </a:solidFill>
              </a:rPr>
              <a:t>Sensor efficiency between pixels, depth</a:t>
            </a:r>
          </a:p>
          <a:p>
            <a:pPr marL="742950" lvl="1" indent="-285750">
              <a:lnSpc>
                <a:spcPct val="115000"/>
              </a:lnSpc>
              <a:buClr>
                <a:schemeClr val="hlink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hlink"/>
                </a:solidFill>
              </a:rPr>
              <a:t>Preparing for edge-TCT measurements</a:t>
            </a:r>
          </a:p>
          <a:p>
            <a:pPr marL="742950" lvl="1" indent="-285750">
              <a:lnSpc>
                <a:spcPct val="115000"/>
              </a:lnSpc>
              <a:buClr>
                <a:schemeClr val="hlink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hlink"/>
                </a:solidFill>
              </a:rPr>
              <a:t>Charge collection efficiency</a:t>
            </a:r>
          </a:p>
          <a:p>
            <a:pPr marL="285750" indent="-285750">
              <a:lnSpc>
                <a:spcPct val="115000"/>
              </a:lnSpc>
              <a:buClr>
                <a:schemeClr val="hlink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hlink"/>
                </a:solidFill>
              </a:rPr>
              <a:t>Flex bus tape design</a:t>
            </a:r>
          </a:p>
          <a:p>
            <a:pPr marL="285750" indent="-285750">
              <a:lnSpc>
                <a:spcPct val="115000"/>
              </a:lnSpc>
              <a:buClr>
                <a:schemeClr val="hlink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hlink"/>
                </a:solidFill>
              </a:rPr>
              <a:t>DAQ development </a:t>
            </a:r>
          </a:p>
          <a:p>
            <a:pPr marL="285750" indent="-285750">
              <a:lnSpc>
                <a:spcPct val="115000"/>
              </a:lnSpc>
              <a:buClr>
                <a:schemeClr val="hlink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hlink"/>
                </a:solidFill>
              </a:rPr>
              <a:t>Update previous results with v4</a:t>
            </a:r>
          </a:p>
          <a:p>
            <a:pPr marL="742950" lvl="1" indent="-285750">
              <a:lnSpc>
                <a:spcPct val="115000"/>
              </a:lnSpc>
              <a:buClr>
                <a:schemeClr val="hlink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hlink"/>
                </a:solidFill>
              </a:rPr>
              <a:t>Test Beam</a:t>
            </a:r>
          </a:p>
          <a:p>
            <a:pPr marL="742950" lvl="1" indent="-285750">
              <a:lnSpc>
                <a:spcPct val="115000"/>
              </a:lnSpc>
              <a:buClr>
                <a:schemeClr val="hlink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hlink"/>
                </a:solidFill>
              </a:rPr>
              <a:t>Irradiation: SEU, LET, Total Dose</a:t>
            </a:r>
            <a:endParaRPr sz="1400" dirty="0"/>
          </a:p>
        </p:txBody>
      </p:sp>
      <p:pic>
        <p:nvPicPr>
          <p:cNvPr id="3" name="Google Shape;211;p27">
            <a:extLst>
              <a:ext uri="{FF2B5EF4-FFF2-40B4-BE49-F238E27FC236}">
                <a16:creationId xmlns:a16="http://schemas.microsoft.com/office/drawing/2014/main" id="{3EA925DA-B5FD-96B6-9937-E200C16421A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3189" t="10291" r="6979" b="12937"/>
          <a:stretch/>
        </p:blipFill>
        <p:spPr>
          <a:xfrm>
            <a:off x="7627731" y="2609814"/>
            <a:ext cx="1425130" cy="216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3;p27">
            <a:extLst>
              <a:ext uri="{FF2B5EF4-FFF2-40B4-BE49-F238E27FC236}">
                <a16:creationId xmlns:a16="http://schemas.microsoft.com/office/drawing/2014/main" id="{0FB3E461-D91B-8DDE-14BD-2E803B5F7EB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843" y="2609814"/>
            <a:ext cx="1915105" cy="243211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456;p51">
            <a:extLst>
              <a:ext uri="{FF2B5EF4-FFF2-40B4-BE49-F238E27FC236}">
                <a16:creationId xmlns:a16="http://schemas.microsoft.com/office/drawing/2014/main" id="{CE41E220-D3CF-8F9E-4FF7-1EC1D768974F}"/>
              </a:ext>
            </a:extLst>
          </p:cNvPr>
          <p:cNvSpPr txBox="1"/>
          <p:nvPr/>
        </p:nvSpPr>
        <p:spPr>
          <a:xfrm>
            <a:off x="5082251" y="1654513"/>
            <a:ext cx="4233984" cy="1218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-US" sz="1200" dirty="0">
                <a:solidFill>
                  <a:schemeClr val="hlink"/>
                </a:solidFill>
              </a:rPr>
              <a:t>Command/Power is distributed through a bus tape</a:t>
            </a:r>
            <a:endParaRPr sz="1200" dirty="0">
              <a:solidFill>
                <a:schemeClr val="hlink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-US" sz="1200" dirty="0">
                <a:solidFill>
                  <a:schemeClr val="hlink"/>
                </a:solidFill>
              </a:rPr>
              <a:t>Wire bonded from bust tape </a:t>
            </a:r>
            <a:endParaRPr sz="1200" dirty="0">
              <a:solidFill>
                <a:schemeClr val="hlink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Char char="●"/>
            </a:pPr>
            <a:r>
              <a:rPr lang="en-US" sz="1200" dirty="0">
                <a:solidFill>
                  <a:schemeClr val="hlink"/>
                </a:solidFill>
              </a:rPr>
              <a:t>Signals are digitized and routed out to the neighbor chip via wire bonds</a:t>
            </a:r>
            <a:endParaRPr sz="1200"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pic>
        <p:nvPicPr>
          <p:cNvPr id="10" name="Google Shape;457;p51">
            <a:extLst>
              <a:ext uri="{FF2B5EF4-FFF2-40B4-BE49-F238E27FC236}">
                <a16:creationId xmlns:a16="http://schemas.microsoft.com/office/drawing/2014/main" id="{4DED359A-0675-9F6D-880B-57F79B5AEB8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0473" y="84253"/>
            <a:ext cx="4413527" cy="1710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27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21;p127">
            <a:extLst>
              <a:ext uri="{FF2B5EF4-FFF2-40B4-BE49-F238E27FC236}">
                <a16:creationId xmlns:a16="http://schemas.microsoft.com/office/drawing/2014/main" id="{C6207A3C-10E1-62C9-5F3A-F99328864766}"/>
              </a:ext>
            </a:extLst>
          </p:cNvPr>
          <p:cNvSpPr txBox="1">
            <a:spLocks/>
          </p:cNvSpPr>
          <p:nvPr/>
        </p:nvSpPr>
        <p:spPr>
          <a:xfrm>
            <a:off x="385500" y="583028"/>
            <a:ext cx="8373000" cy="374700"/>
          </a:xfrm>
          <a:prstGeom prst="rect">
            <a:avLst/>
          </a:prstGeom>
        </p:spPr>
        <p:txBody>
          <a:bodyPr spcFirstLastPara="1" vert="horz" wrap="square" lIns="0" tIns="0" rIns="0" bIns="45700" rtlCol="0" anchor="t" anchorCtr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b="1" dirty="0">
                <a:solidFill>
                  <a:schemeClr val="accent2"/>
                </a:solidFill>
              </a:rPr>
              <a:t>Addressing the unique challenges for the barrel region in </a:t>
            </a:r>
            <a:r>
              <a:rPr lang="en-US" b="1" dirty="0" err="1">
                <a:solidFill>
                  <a:schemeClr val="accent2"/>
                </a:solidFill>
              </a:rPr>
              <a:t>ePIC</a:t>
            </a:r>
            <a:endParaRPr lang="en-US" b="1" dirty="0">
              <a:solidFill>
                <a:schemeClr val="accent2"/>
              </a:solidFill>
            </a:endParaRPr>
          </a:p>
          <a:p>
            <a:pPr marL="0" indent="0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6" name="Google Shape;1133;p127">
            <a:extLst>
              <a:ext uri="{FF2B5EF4-FFF2-40B4-BE49-F238E27FC236}">
                <a16:creationId xmlns:a16="http://schemas.microsoft.com/office/drawing/2014/main" id="{5B4EE0AB-28C5-4795-D681-32187A3DA600}"/>
              </a:ext>
            </a:extLst>
          </p:cNvPr>
          <p:cNvSpPr txBox="1"/>
          <p:nvPr/>
        </p:nvSpPr>
        <p:spPr>
          <a:xfrm>
            <a:off x="385499" y="867116"/>
            <a:ext cx="5132700" cy="407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Hybrid concept: </a:t>
            </a:r>
            <a:r>
              <a:rPr lang="en-US" dirty="0"/>
              <a:t>6(4 now) layers of </a:t>
            </a:r>
            <a:r>
              <a:rPr lang="en-US" dirty="0" err="1"/>
              <a:t>Astropix</a:t>
            </a:r>
            <a:r>
              <a:rPr lang="en-US" dirty="0"/>
              <a:t> interleaved with the first 5 Pb/</a:t>
            </a:r>
            <a:r>
              <a:rPr lang="en-US" dirty="0" err="1"/>
              <a:t>ScFi</a:t>
            </a:r>
            <a:r>
              <a:rPr lang="en-US" dirty="0"/>
              <a:t> layers, followed by a large volume with the rest of the Pb/</a:t>
            </a:r>
            <a:r>
              <a:rPr lang="en-US" dirty="0" err="1"/>
              <a:t>ScFi</a:t>
            </a:r>
            <a:r>
              <a:rPr lang="en-US" dirty="0"/>
              <a:t> layers</a:t>
            </a:r>
            <a:endParaRPr dirty="0"/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SzPts val="1300"/>
              <a:buChar char="✓"/>
            </a:pPr>
            <a:r>
              <a:rPr lang="en-US" sz="1300" dirty="0"/>
              <a:t>Deep calorimeter (</a:t>
            </a:r>
            <a:r>
              <a:rPr lang="en-US" sz="1300" dirty="0">
                <a:solidFill>
                  <a:schemeClr val="hlink"/>
                </a:solidFill>
              </a:rPr>
              <a:t>21 X</a:t>
            </a:r>
            <a:r>
              <a:rPr lang="en-US" sz="1300" baseline="-25000" dirty="0">
                <a:solidFill>
                  <a:schemeClr val="hlink"/>
                </a:solidFill>
              </a:rPr>
              <a:t>0</a:t>
            </a:r>
            <a:r>
              <a:rPr lang="en-US" sz="1300" dirty="0"/>
              <a:t>) but still very compact at ~ 40 cm</a:t>
            </a:r>
            <a:endParaRPr sz="1300" dirty="0">
              <a:solidFill>
                <a:schemeClr val="hlink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hlink"/>
              </a:buClr>
              <a:buSzPts val="1300"/>
              <a:buChar char="✓"/>
            </a:pPr>
            <a:r>
              <a:rPr lang="en-US" sz="1300" dirty="0">
                <a:solidFill>
                  <a:schemeClr val="hlink"/>
                </a:solidFill>
              </a:rPr>
              <a:t>Excellent energy resolution (5.2% /√𝑬 ⨁ 1.0%)</a:t>
            </a:r>
            <a:endParaRPr sz="1300" dirty="0">
              <a:solidFill>
                <a:schemeClr val="hlink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hlink"/>
              </a:buClr>
              <a:buSzPts val="1300"/>
              <a:buChar char="✓"/>
            </a:pPr>
            <a:r>
              <a:rPr lang="en-US" sz="1300" dirty="0">
                <a:solidFill>
                  <a:schemeClr val="hlink"/>
                </a:solidFill>
              </a:rPr>
              <a:t>Unrivaled low-energy electron-pion separation by combining the energy measurement with shower imaging </a:t>
            </a:r>
            <a:endParaRPr sz="1300" dirty="0">
              <a:solidFill>
                <a:schemeClr val="hlink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hlink"/>
              </a:buClr>
              <a:buSzPts val="1300"/>
              <a:buChar char="✓"/>
            </a:pPr>
            <a:r>
              <a:rPr lang="en-US" sz="1300" dirty="0">
                <a:solidFill>
                  <a:schemeClr val="hlink"/>
                </a:solidFill>
              </a:rPr>
              <a:t>Unrivaled position resolution due to the silicon layers</a:t>
            </a:r>
            <a:endParaRPr sz="1300" dirty="0">
              <a:solidFill>
                <a:schemeClr val="hlink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hlink"/>
              </a:buClr>
              <a:buSzPts val="1300"/>
              <a:buChar char="✓"/>
            </a:pPr>
            <a:r>
              <a:rPr lang="en-US" sz="1300" dirty="0">
                <a:solidFill>
                  <a:schemeClr val="hlink"/>
                </a:solidFill>
              </a:rPr>
              <a:t>Deep enough to serve as inner </a:t>
            </a:r>
            <a:r>
              <a:rPr lang="en-US" sz="1300" dirty="0" err="1">
                <a:solidFill>
                  <a:schemeClr val="hlink"/>
                </a:solidFill>
              </a:rPr>
              <a:t>HCal</a:t>
            </a:r>
            <a:endParaRPr sz="1300" dirty="0">
              <a:solidFill>
                <a:schemeClr val="hlink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hlink"/>
              </a:buClr>
              <a:buSzPts val="1300"/>
              <a:buChar char="✓"/>
            </a:pPr>
            <a:r>
              <a:rPr lang="en-US" sz="1300" dirty="0">
                <a:solidFill>
                  <a:schemeClr val="hlink"/>
                </a:solidFill>
              </a:rPr>
              <a:t>Very good low-energy performance </a:t>
            </a:r>
            <a:endParaRPr sz="1300" dirty="0">
              <a:solidFill>
                <a:schemeClr val="hlink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0"/>
              </a:spcAft>
              <a:buClr>
                <a:schemeClr val="hlink"/>
              </a:buClr>
              <a:buSzPts val="1300"/>
              <a:buChar char="✓"/>
            </a:pPr>
            <a:r>
              <a:rPr lang="en-US" sz="1300" dirty="0">
                <a:solidFill>
                  <a:schemeClr val="hlink"/>
                </a:solidFill>
              </a:rPr>
              <a:t>Wealth of information enables new measurements, ideally suited for particle-flow</a:t>
            </a:r>
            <a:endParaRPr sz="1300" dirty="0">
              <a:solidFill>
                <a:schemeClr val="hlink"/>
              </a:solidFill>
            </a:endParaRPr>
          </a:p>
          <a:p>
            <a:pPr marL="457200" lvl="0" indent="-311150" algn="l" rtl="0">
              <a:spcBef>
                <a:spcPts val="500"/>
              </a:spcBef>
              <a:spcAft>
                <a:spcPts val="500"/>
              </a:spcAft>
              <a:buClr>
                <a:schemeClr val="hlink"/>
              </a:buClr>
              <a:buSzPts val="1300"/>
              <a:buChar char="✓"/>
            </a:pPr>
            <a:r>
              <a:rPr lang="en-US" sz="1300" dirty="0">
                <a:solidFill>
                  <a:schemeClr val="hlink"/>
                </a:solidFill>
              </a:rPr>
              <a:t>Makes the tracking MPGD layer behind the DIRC unnecessary</a:t>
            </a:r>
            <a:endParaRPr sz="1300" dirty="0">
              <a:solidFill>
                <a:schemeClr val="hlink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EA5FC0-47FD-8D35-E932-79BEB67F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9" y="84253"/>
            <a:ext cx="8372901" cy="621711"/>
          </a:xfrm>
        </p:spPr>
        <p:txBody>
          <a:bodyPr anchor="ctr"/>
          <a:lstStyle/>
          <a:p>
            <a:r>
              <a:rPr lang="en-US" dirty="0"/>
              <a:t>BIC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9" name="Google Shape;1123;p127">
            <a:extLst>
              <a:ext uri="{FF2B5EF4-FFF2-40B4-BE49-F238E27FC236}">
                <a16:creationId xmlns:a16="http://schemas.microsoft.com/office/drawing/2014/main" id="{DDF02334-F2A7-3037-C71B-733C65F945FA}"/>
              </a:ext>
            </a:extLst>
          </p:cNvPr>
          <p:cNvGrpSpPr/>
          <p:nvPr/>
        </p:nvGrpSpPr>
        <p:grpSpPr>
          <a:xfrm>
            <a:off x="5237673" y="1390670"/>
            <a:ext cx="3135323" cy="3464700"/>
            <a:chOff x="1327412" y="1161200"/>
            <a:chExt cx="4272139" cy="4510154"/>
          </a:xfrm>
        </p:grpSpPr>
        <p:pic>
          <p:nvPicPr>
            <p:cNvPr id="10" name="Google Shape;1124;p127">
              <a:extLst>
                <a:ext uri="{FF2B5EF4-FFF2-40B4-BE49-F238E27FC236}">
                  <a16:creationId xmlns:a16="http://schemas.microsoft.com/office/drawing/2014/main" id="{2F3D0F17-66A1-629F-0C2D-C6F8B362446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7308" t="14109" r="23376" b="13457"/>
            <a:stretch/>
          </p:blipFill>
          <p:spPr>
            <a:xfrm>
              <a:off x="1327412" y="1252792"/>
              <a:ext cx="4272139" cy="44185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125;p127">
              <a:extLst>
                <a:ext uri="{FF2B5EF4-FFF2-40B4-BE49-F238E27FC236}">
                  <a16:creationId xmlns:a16="http://schemas.microsoft.com/office/drawing/2014/main" id="{DE69CA1F-91B4-C92C-A7AD-ACDDC6E05BD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5500" t="11925" r="16655"/>
            <a:stretch/>
          </p:blipFill>
          <p:spPr>
            <a:xfrm>
              <a:off x="4223450" y="3950950"/>
              <a:ext cx="1200201" cy="1361500"/>
            </a:xfrm>
            <a:prstGeom prst="rect">
              <a:avLst/>
            </a:prstGeom>
            <a:noFill/>
            <a:ln w="28575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2" name="Google Shape;1126;p127">
              <a:extLst>
                <a:ext uri="{FF2B5EF4-FFF2-40B4-BE49-F238E27FC236}">
                  <a16:creationId xmlns:a16="http://schemas.microsoft.com/office/drawing/2014/main" id="{A67B676D-6A5D-CE9B-2DD1-B70C91CE7A5D}"/>
                </a:ext>
              </a:extLst>
            </p:cNvPr>
            <p:cNvSpPr/>
            <p:nvPr/>
          </p:nvSpPr>
          <p:spPr>
            <a:xfrm>
              <a:off x="3438350" y="4774750"/>
              <a:ext cx="168600" cy="103800"/>
            </a:xfrm>
            <a:prstGeom prst="rect">
              <a:avLst/>
            </a:prstGeom>
            <a:noFill/>
            <a:ln w="28575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" name="Google Shape;1127;p127">
              <a:extLst>
                <a:ext uri="{FF2B5EF4-FFF2-40B4-BE49-F238E27FC236}">
                  <a16:creationId xmlns:a16="http://schemas.microsoft.com/office/drawing/2014/main" id="{92117024-C86C-F355-2EB2-7956B8EB8C37}"/>
                </a:ext>
              </a:extLst>
            </p:cNvPr>
            <p:cNvCxnSpPr/>
            <p:nvPr/>
          </p:nvCxnSpPr>
          <p:spPr>
            <a:xfrm rot="10800000" flipH="1">
              <a:off x="3606950" y="3931450"/>
              <a:ext cx="603300" cy="843300"/>
            </a:xfrm>
            <a:prstGeom prst="straightConnector1">
              <a:avLst/>
            </a:prstGeom>
            <a:noFill/>
            <a:ln w="28575" cap="flat" cmpd="sng">
              <a:solidFill>
                <a:srgbClr val="0B539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128;p127">
              <a:extLst>
                <a:ext uri="{FF2B5EF4-FFF2-40B4-BE49-F238E27FC236}">
                  <a16:creationId xmlns:a16="http://schemas.microsoft.com/office/drawing/2014/main" id="{0A8033D9-2C03-4F4A-C29E-0B46644D1F60}"/>
                </a:ext>
              </a:extLst>
            </p:cNvPr>
            <p:cNvCxnSpPr/>
            <p:nvPr/>
          </p:nvCxnSpPr>
          <p:spPr>
            <a:xfrm>
              <a:off x="3606950" y="4878550"/>
              <a:ext cx="609900" cy="454200"/>
            </a:xfrm>
            <a:prstGeom prst="straightConnector1">
              <a:avLst/>
            </a:prstGeom>
            <a:noFill/>
            <a:ln w="28575" cap="flat" cmpd="sng">
              <a:solidFill>
                <a:srgbClr val="0B539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" name="Google Shape;1129;p127">
              <a:extLst>
                <a:ext uri="{FF2B5EF4-FFF2-40B4-BE49-F238E27FC236}">
                  <a16:creationId xmlns:a16="http://schemas.microsoft.com/office/drawing/2014/main" id="{19BA5972-31FF-452D-CC72-81B81F192B6D}"/>
                </a:ext>
              </a:extLst>
            </p:cNvPr>
            <p:cNvSpPr/>
            <p:nvPr/>
          </p:nvSpPr>
          <p:spPr>
            <a:xfrm>
              <a:off x="2669500" y="2650100"/>
              <a:ext cx="168600" cy="103800"/>
            </a:xfrm>
            <a:prstGeom prst="rect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" name="Google Shape;1130;p127">
              <a:extLst>
                <a:ext uri="{FF2B5EF4-FFF2-40B4-BE49-F238E27FC236}">
                  <a16:creationId xmlns:a16="http://schemas.microsoft.com/office/drawing/2014/main" id="{753990D3-5C11-F1CA-B21C-B286C0A3213C}"/>
                </a:ext>
              </a:extLst>
            </p:cNvPr>
            <p:cNvCxnSpPr/>
            <p:nvPr/>
          </p:nvCxnSpPr>
          <p:spPr>
            <a:xfrm rot="10800000" flipH="1">
              <a:off x="2838100" y="1161200"/>
              <a:ext cx="766800" cy="1488900"/>
            </a:xfrm>
            <a:prstGeom prst="straightConnector1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131;p127">
              <a:extLst>
                <a:ext uri="{FF2B5EF4-FFF2-40B4-BE49-F238E27FC236}">
                  <a16:creationId xmlns:a16="http://schemas.microsoft.com/office/drawing/2014/main" id="{CCEC0AAF-6BBA-1140-C9F4-F324C128427B}"/>
                </a:ext>
              </a:extLst>
            </p:cNvPr>
            <p:cNvCxnSpPr/>
            <p:nvPr/>
          </p:nvCxnSpPr>
          <p:spPr>
            <a:xfrm rot="10800000" flipH="1">
              <a:off x="2838100" y="2452400"/>
              <a:ext cx="786300" cy="301500"/>
            </a:xfrm>
            <a:prstGeom prst="straightConnector1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8" name="Google Shape;1132;p127">
              <a:extLst>
                <a:ext uri="{FF2B5EF4-FFF2-40B4-BE49-F238E27FC236}">
                  <a16:creationId xmlns:a16="http://schemas.microsoft.com/office/drawing/2014/main" id="{55102907-91C9-D714-1C6F-1FE215C5738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452" t="6676" r="7859" b="1865"/>
            <a:stretch/>
          </p:blipFill>
          <p:spPr>
            <a:xfrm>
              <a:off x="3617825" y="1172775"/>
              <a:ext cx="1174225" cy="1279450"/>
            </a:xfrm>
            <a:prstGeom prst="rect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9" name="Google Shape;1135;p127">
            <a:extLst>
              <a:ext uri="{FF2B5EF4-FFF2-40B4-BE49-F238E27FC236}">
                <a16:creationId xmlns:a16="http://schemas.microsoft.com/office/drawing/2014/main" id="{82BECCAB-3A4D-2F92-73EC-7B7970998792}"/>
              </a:ext>
            </a:extLst>
          </p:cNvPr>
          <p:cNvSpPr txBox="1"/>
          <p:nvPr/>
        </p:nvSpPr>
        <p:spPr>
          <a:xfrm>
            <a:off x="7812775" y="1352550"/>
            <a:ext cx="1193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AstroPix: silicon sensor with </a:t>
            </a:r>
            <a:r>
              <a:rPr lang="en-US" sz="900">
                <a:solidFill>
                  <a:schemeClr val="hlink"/>
                </a:solidFill>
              </a:rPr>
              <a:t>500x500μm</a:t>
            </a:r>
            <a:r>
              <a:rPr lang="en-US" sz="900" baseline="30000">
                <a:solidFill>
                  <a:schemeClr val="hlink"/>
                </a:solidFill>
              </a:rPr>
              <a:t>2</a:t>
            </a:r>
            <a:r>
              <a:rPr lang="en-US" sz="900">
                <a:solidFill>
                  <a:schemeClr val="hlink"/>
                </a:solidFill>
              </a:rPr>
              <a:t> pixel size </a:t>
            </a:r>
            <a:r>
              <a:rPr lang="en-US" sz="900"/>
              <a:t>developed for the Amego-X NASA mission</a:t>
            </a:r>
            <a:endParaRPr sz="900"/>
          </a:p>
        </p:txBody>
      </p:sp>
      <p:sp>
        <p:nvSpPr>
          <p:cNvPr id="20" name="Google Shape;1136;p127">
            <a:extLst>
              <a:ext uri="{FF2B5EF4-FFF2-40B4-BE49-F238E27FC236}">
                <a16:creationId xmlns:a16="http://schemas.microsoft.com/office/drawing/2014/main" id="{6BBD2854-A57E-0860-41A3-DC197D6B4D80}"/>
              </a:ext>
            </a:extLst>
          </p:cNvPr>
          <p:cNvSpPr txBox="1"/>
          <p:nvPr/>
        </p:nvSpPr>
        <p:spPr>
          <a:xfrm>
            <a:off x="8263875" y="3784225"/>
            <a:ext cx="945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ScFi Layers with two-sided SiPM readout</a:t>
            </a:r>
            <a:endParaRPr sz="9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09F08F-5968-1EA8-7A2B-6AA8B47A163A}"/>
              </a:ext>
            </a:extLst>
          </p:cNvPr>
          <p:cNvSpPr txBox="1"/>
          <p:nvPr/>
        </p:nvSpPr>
        <p:spPr>
          <a:xfrm>
            <a:off x="3017520" y="-201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D106DE-5787-4D55-1900-883D3C438BE8}"/>
              </a:ext>
            </a:extLst>
          </p:cNvPr>
          <p:cNvSpPr txBox="1"/>
          <p:nvPr/>
        </p:nvSpPr>
        <p:spPr>
          <a:xfrm>
            <a:off x="2395728" y="1591056"/>
            <a:ext cx="4169664" cy="2585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BIC Tracker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~100 m</a:t>
            </a:r>
            <a:r>
              <a:rPr lang="en-US" baseline="30000" dirty="0"/>
              <a:t>2</a:t>
            </a:r>
            <a:r>
              <a:rPr lang="en-US" dirty="0"/>
              <a:t> of silicon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~5,000 wafers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~250,000 chips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Optimize the design &amp; building procedures for industrial scale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module flavor x31,200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stave flavor x2,400</a:t>
            </a:r>
          </a:p>
        </p:txBody>
      </p:sp>
    </p:spTree>
    <p:extLst>
      <p:ext uri="{BB962C8B-B14F-4D97-AF65-F5344CB8AC3E}">
        <p14:creationId xmlns:p14="http://schemas.microsoft.com/office/powerpoint/2010/main" val="252666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Google Shape;390;p47">
            <a:extLst>
              <a:ext uri="{FF2B5EF4-FFF2-40B4-BE49-F238E27FC236}">
                <a16:creationId xmlns:a16="http://schemas.microsoft.com/office/drawing/2014/main" id="{3208D178-AFC5-BD6E-7A21-99FD2FE5DB45}"/>
              </a:ext>
            </a:extLst>
          </p:cNvPr>
          <p:cNvSpPr txBox="1">
            <a:spLocks/>
          </p:cNvSpPr>
          <p:nvPr/>
        </p:nvSpPr>
        <p:spPr>
          <a:xfrm>
            <a:off x="457200" y="0"/>
            <a:ext cx="8373000" cy="895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hlink"/>
              </a:buClr>
              <a:buSzPts val="1100"/>
              <a:buFont typeface="Arial"/>
              <a:buNone/>
            </a:pPr>
            <a:r>
              <a:rPr lang="en-US" dirty="0"/>
              <a:t>Sensors: Monolithic HVCMOS </a:t>
            </a:r>
          </a:p>
          <a:p>
            <a:pPr>
              <a:spcBef>
                <a:spcPts val="0"/>
              </a:spcBef>
              <a:buClr>
                <a:schemeClr val="hlink"/>
              </a:buClr>
              <a:buSzPts val="1100"/>
              <a:buFont typeface="Arial"/>
              <a:buNone/>
            </a:pPr>
            <a:r>
              <a:rPr lang="en-US" sz="2000" dirty="0"/>
              <a:t>(</a:t>
            </a:r>
            <a:r>
              <a:rPr lang="en-US" sz="2000" dirty="0" err="1"/>
              <a:t>Monolithics</a:t>
            </a:r>
            <a:r>
              <a:rPr lang="en-US" sz="2000" dirty="0"/>
              <a:t> Active Pixel Sensor (MAPS)</a:t>
            </a:r>
          </a:p>
        </p:txBody>
      </p:sp>
      <p:pic>
        <p:nvPicPr>
          <p:cNvPr id="5" name="Google Shape;391;p47">
            <a:extLst>
              <a:ext uri="{FF2B5EF4-FFF2-40B4-BE49-F238E27FC236}">
                <a16:creationId xmlns:a16="http://schemas.microsoft.com/office/drawing/2014/main" id="{6F2C4EA6-F9A3-69A9-7F00-6E302916C69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05100" y="546275"/>
            <a:ext cx="3401126" cy="214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92;p47">
            <a:extLst>
              <a:ext uri="{FF2B5EF4-FFF2-40B4-BE49-F238E27FC236}">
                <a16:creationId xmlns:a16="http://schemas.microsoft.com/office/drawing/2014/main" id="{8C280D6B-ED68-FD8C-EB91-B9F43CEB353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625" y="2730500"/>
            <a:ext cx="1621125" cy="22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93;p47">
            <a:extLst>
              <a:ext uri="{FF2B5EF4-FFF2-40B4-BE49-F238E27FC236}">
                <a16:creationId xmlns:a16="http://schemas.microsoft.com/office/drawing/2014/main" id="{D0BF8301-3CB5-6C52-5374-205F5CFE886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0750" y="2827112"/>
            <a:ext cx="1846925" cy="191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94;p47">
            <a:extLst>
              <a:ext uri="{FF2B5EF4-FFF2-40B4-BE49-F238E27FC236}">
                <a16:creationId xmlns:a16="http://schemas.microsoft.com/office/drawing/2014/main" id="{3B221AFB-D30D-D0AF-8051-1D84F1FF2E5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2863" y="2508550"/>
            <a:ext cx="873725" cy="12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95;p47">
            <a:extLst>
              <a:ext uri="{FF2B5EF4-FFF2-40B4-BE49-F238E27FC236}">
                <a16:creationId xmlns:a16="http://schemas.microsoft.com/office/drawing/2014/main" id="{5C43DA1D-AF4E-B226-CEC6-8572BCA22618}"/>
              </a:ext>
            </a:extLst>
          </p:cNvPr>
          <p:cNvSpPr txBox="1"/>
          <p:nvPr/>
        </p:nvSpPr>
        <p:spPr>
          <a:xfrm>
            <a:off x="457200" y="1007250"/>
            <a:ext cx="4758600" cy="365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hlink"/>
                </a:solidFill>
              </a:rPr>
              <a:t>Monolithic:</a:t>
            </a:r>
            <a:r>
              <a:rPr lang="en-US" sz="1400" dirty="0">
                <a:solidFill>
                  <a:schemeClr val="hlink"/>
                </a:solidFill>
              </a:rPr>
              <a:t> combines a traditional silicon pixel sensor wafer and the Front-End ASIC in a single wafer</a:t>
            </a:r>
            <a:endParaRPr sz="1400" dirty="0">
              <a:solidFill>
                <a:schemeClr val="hlink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</a:pPr>
            <a:r>
              <a:rPr lang="en-US" sz="1400" dirty="0">
                <a:solidFill>
                  <a:schemeClr val="hlink"/>
                </a:solidFill>
              </a:rPr>
              <a:t>Each pixel has it’s own amplifier in a deep n-well</a:t>
            </a:r>
            <a:endParaRPr sz="1400" dirty="0">
              <a:solidFill>
                <a:schemeClr val="hlink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</a:pPr>
            <a:r>
              <a:rPr lang="en-US" sz="1400" dirty="0">
                <a:solidFill>
                  <a:schemeClr val="hlink"/>
                </a:solidFill>
              </a:rPr>
              <a:t>High-resistivity substrates enable sensor depletion for collection via drift rather than diffusion</a:t>
            </a:r>
            <a:endParaRPr sz="1400" dirty="0">
              <a:solidFill>
                <a:schemeClr val="hlink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</a:pPr>
            <a:r>
              <a:rPr lang="en-US" sz="1400" dirty="0">
                <a:solidFill>
                  <a:schemeClr val="hlink"/>
                </a:solidFill>
              </a:rPr>
              <a:t>Technology uses more typical CMOS wafer processing for cost effective production</a:t>
            </a:r>
            <a:endParaRPr sz="1400" dirty="0">
              <a:solidFill>
                <a:schemeClr val="hlink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</a:pPr>
            <a:r>
              <a:rPr lang="en-US" sz="1400" dirty="0">
                <a:solidFill>
                  <a:schemeClr val="hlink"/>
                </a:solidFill>
              </a:rPr>
              <a:t>Single wafer enables shorter design cycle</a:t>
            </a:r>
            <a:endParaRPr sz="1400" dirty="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hlink"/>
                </a:solidFill>
              </a:rPr>
              <a:t>History:</a:t>
            </a:r>
            <a:r>
              <a:rPr lang="en-US" sz="1400" b="1" dirty="0">
                <a:solidFill>
                  <a:schemeClr val="hlink"/>
                </a:solidFill>
                <a:uFill>
                  <a:noFill/>
                </a:uFill>
                <a:hlinkClick r:id="rId6"/>
              </a:rPr>
              <a:t> </a:t>
            </a:r>
            <a:r>
              <a:rPr lang="en-US" sz="1400" u="sng" dirty="0">
                <a:solidFill>
                  <a:schemeClr val="hlink"/>
                </a:solidFill>
                <a:hlinkClick r:id="rId6"/>
              </a:rPr>
              <a:t>HVCMOS</a:t>
            </a:r>
            <a:r>
              <a:rPr lang="en-US" sz="1400" dirty="0">
                <a:solidFill>
                  <a:schemeClr val="hlink"/>
                </a:solidFill>
              </a:rPr>
              <a:t> developed by Ivan </a:t>
            </a:r>
            <a:r>
              <a:rPr lang="en-US" sz="1400" dirty="0" err="1">
                <a:solidFill>
                  <a:schemeClr val="hlink"/>
                </a:solidFill>
              </a:rPr>
              <a:t>Peric</a:t>
            </a:r>
            <a:r>
              <a:rPr lang="en-US" sz="1400" dirty="0">
                <a:solidFill>
                  <a:schemeClr val="hlink"/>
                </a:solidFill>
              </a:rPr>
              <a:t> at Karlsruhe Institute of Technology (KIT). He has designed </a:t>
            </a:r>
            <a:r>
              <a:rPr lang="en-US" sz="1400" dirty="0" err="1">
                <a:solidFill>
                  <a:schemeClr val="hlink"/>
                </a:solidFill>
              </a:rPr>
              <a:t>MuPix</a:t>
            </a:r>
            <a:r>
              <a:rPr lang="en-US" sz="1400" dirty="0">
                <a:solidFill>
                  <a:schemeClr val="hlink"/>
                </a:solidFill>
              </a:rPr>
              <a:t>, </a:t>
            </a:r>
            <a:r>
              <a:rPr lang="en-US" sz="1400" dirty="0" err="1">
                <a:solidFill>
                  <a:schemeClr val="hlink"/>
                </a:solidFill>
              </a:rPr>
              <a:t>ATLASPix</a:t>
            </a:r>
            <a:r>
              <a:rPr lang="en-US" sz="1400" dirty="0">
                <a:solidFill>
                  <a:schemeClr val="hlink"/>
                </a:solidFill>
              </a:rPr>
              <a:t>, </a:t>
            </a:r>
            <a:r>
              <a:rPr lang="en-US" sz="1400" dirty="0" err="1">
                <a:solidFill>
                  <a:schemeClr val="hlink"/>
                </a:solidFill>
              </a:rPr>
              <a:t>AstroPix</a:t>
            </a:r>
            <a:r>
              <a:rPr lang="en-US" sz="1400" dirty="0">
                <a:solidFill>
                  <a:schemeClr val="hlink"/>
                </a:solidFill>
              </a:rPr>
              <a:t>, etc.</a:t>
            </a:r>
            <a:endParaRPr sz="1400" dirty="0">
              <a:solidFill>
                <a:schemeClr val="hlink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hlink"/>
                </a:solidFill>
              </a:rPr>
              <a:t>AstroPix</a:t>
            </a:r>
            <a:r>
              <a:rPr lang="en-US" sz="1400" dirty="0">
                <a:solidFill>
                  <a:schemeClr val="hlink"/>
                </a:solidFill>
              </a:rPr>
              <a:t>: initially for space-based applications</a:t>
            </a:r>
            <a:endParaRPr sz="1400" dirty="0">
              <a:solidFill>
                <a:schemeClr val="hlink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400"/>
              <a:buChar char="●"/>
            </a:pPr>
            <a:r>
              <a:rPr lang="en-US" sz="1400" dirty="0">
                <a:solidFill>
                  <a:schemeClr val="hlink"/>
                </a:solidFill>
              </a:rPr>
              <a:t>Upgrade to the next generation Fermi Telescope—AMEGO-X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60107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A5FC0-47FD-8D35-E932-79BEB67F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09" y="84253"/>
            <a:ext cx="8372901" cy="621711"/>
          </a:xfrm>
        </p:spPr>
        <p:txBody>
          <a:bodyPr anchor="ctr"/>
          <a:lstStyle/>
          <a:p>
            <a:r>
              <a:rPr lang="en-US" dirty="0" err="1"/>
              <a:t>Astropix</a:t>
            </a:r>
            <a:r>
              <a:rPr lang="en-US" dirty="0"/>
              <a:t> timeline &amp;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Google Shape;467;p52">
            <a:extLst>
              <a:ext uri="{FF2B5EF4-FFF2-40B4-BE49-F238E27FC236}">
                <a16:creationId xmlns:a16="http://schemas.microsoft.com/office/drawing/2014/main" id="{CAF48BCE-7E37-A816-1F3F-4245EA189863}"/>
              </a:ext>
            </a:extLst>
          </p:cNvPr>
          <p:cNvSpPr txBox="1"/>
          <p:nvPr/>
        </p:nvSpPr>
        <p:spPr>
          <a:xfrm>
            <a:off x="294109" y="493560"/>
            <a:ext cx="4668900" cy="44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/>
              <a:t>AstroPix versions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v1 early prototype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v2 current test bench &amp; test beam studies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extensive test bench characterization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higher noise due to larger pixel size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LET radiation testing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first test beam run a few weeks ago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v3 full size chip 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minor fixes from v2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OR’d rows &amp; columns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just received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v4 new features for better performance (MPW)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‘final version’, but smaller chip (1 cm x 1 cm)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plan to submit in May 2023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better noise/threshold performance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per pixel hitbuffer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/>
              <a:t>v5 full size chip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fix any bugs from v4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Final production version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/>
              <a:t>chips available November 2024</a:t>
            </a:r>
            <a:endParaRPr sz="1400"/>
          </a:p>
        </p:txBody>
      </p:sp>
      <p:sp>
        <p:nvSpPr>
          <p:cNvPr id="5" name="Google Shape;468;p52">
            <a:extLst>
              <a:ext uri="{FF2B5EF4-FFF2-40B4-BE49-F238E27FC236}">
                <a16:creationId xmlns:a16="http://schemas.microsoft.com/office/drawing/2014/main" id="{41772DC4-3D95-099E-5654-898CBDB49995}"/>
              </a:ext>
            </a:extLst>
          </p:cNvPr>
          <p:cNvSpPr txBox="1"/>
          <p:nvPr/>
        </p:nvSpPr>
        <p:spPr>
          <a:xfrm>
            <a:off x="4963008" y="587535"/>
            <a:ext cx="4180991" cy="44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Design Validation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test bench characterization complete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LET irradiations done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test beam measurements on-going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multi-chip DAQ development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daisy chain readout validation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compare-1 NASA balloon test Fall 2023</a:t>
            </a:r>
          </a:p>
          <a:p>
            <a:pPr marL="914400" lvl="1" indent="-317500">
              <a:buSzPts val="1400"/>
              <a:buChar char="●"/>
            </a:pPr>
            <a:r>
              <a:rPr lang="en-US" sz="1400" dirty="0"/>
              <a:t>DSSD’s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A-STEP sounding rocket January 2025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ComPair-2 balloon launch 2026</a:t>
            </a:r>
            <a:endParaRPr sz="14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Multi-layer calorimeter prototype (ANL)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full scale prototype to be built and tested w/ v3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DAQ development joint with NASA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Production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fabrication by TSI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400" dirty="0"/>
              <a:t>AMS is a backup, but need a large order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4881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19"/>
          <p:cNvSpPr/>
          <p:nvPr/>
        </p:nvSpPr>
        <p:spPr>
          <a:xfrm>
            <a:off x="5046375" y="621600"/>
            <a:ext cx="868800" cy="2444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FY25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p119"/>
          <p:cNvSpPr/>
          <p:nvPr/>
        </p:nvSpPr>
        <p:spPr>
          <a:xfrm>
            <a:off x="4177575" y="621600"/>
            <a:ext cx="868800" cy="244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FY24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119"/>
          <p:cNvSpPr/>
          <p:nvPr/>
        </p:nvSpPr>
        <p:spPr>
          <a:xfrm>
            <a:off x="4232150" y="1438038"/>
            <a:ext cx="895500" cy="204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Test</a:t>
            </a:r>
            <a:endParaRPr sz="1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3" name="Google Shape;1013;p119"/>
          <p:cNvSpPr/>
          <p:nvPr/>
        </p:nvSpPr>
        <p:spPr>
          <a:xfrm>
            <a:off x="4236375" y="1660463"/>
            <a:ext cx="884100" cy="2040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Test</a:t>
            </a:r>
            <a:endParaRPr sz="1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14" name="Google Shape;1014;p119"/>
          <p:cNvCxnSpPr/>
          <p:nvPr/>
        </p:nvCxnSpPr>
        <p:spPr>
          <a:xfrm rot="10800000">
            <a:off x="4237225" y="625050"/>
            <a:ext cx="6600" cy="2437800"/>
          </a:xfrm>
          <a:prstGeom prst="straightConnector1">
            <a:avLst/>
          </a:prstGeom>
          <a:noFill/>
          <a:ln w="9525" cap="flat" cmpd="sng">
            <a:solidFill>
              <a:srgbClr val="A61C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5" name="Google Shape;1015;p119"/>
          <p:cNvSpPr/>
          <p:nvPr/>
        </p:nvSpPr>
        <p:spPr>
          <a:xfrm>
            <a:off x="4177575" y="847275"/>
            <a:ext cx="1620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119"/>
          <p:cNvSpPr txBox="1"/>
          <p:nvPr/>
        </p:nvSpPr>
        <p:spPr>
          <a:xfrm>
            <a:off x="3885725" y="3493850"/>
            <a:ext cx="1621200" cy="16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/>
          <a:p>
            <a:pPr marL="45720" marR="457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AstroPix v3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i="1">
                <a:latin typeface="Calibri"/>
                <a:ea typeface="Calibri"/>
                <a:cs typeface="Calibri"/>
                <a:sym typeface="Calibri"/>
              </a:rPr>
              <a:t>First full-size chip</a:t>
            </a:r>
            <a:endParaRPr sz="800" i="1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2 x 2 cm</a:t>
            </a:r>
            <a:r>
              <a:rPr lang="en-US" sz="800" baseline="30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 chip, 500 µm pixel pitch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Row/column readout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Power dissipation &lt;1 mW/cm</a:t>
            </a:r>
            <a:r>
              <a:rPr lang="en-US" sz="800" baseline="30000">
                <a:latin typeface="Calibri"/>
                <a:ea typeface="Calibri"/>
                <a:cs typeface="Calibri"/>
                <a:sym typeface="Calibri"/>
              </a:rPr>
              <a:t>2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2.5 MHz timestamp, 200 MHz ToT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7" name="Google Shape;1017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7664" y="3493708"/>
            <a:ext cx="734124" cy="699417"/>
          </a:xfrm>
          <a:prstGeom prst="rect">
            <a:avLst/>
          </a:prstGeom>
          <a:noFill/>
          <a:ln>
            <a:noFill/>
          </a:ln>
        </p:spPr>
      </p:pic>
      <p:sp>
        <p:nvSpPr>
          <p:cNvPr id="1018" name="Google Shape;1018;p119"/>
          <p:cNvSpPr txBox="1"/>
          <p:nvPr/>
        </p:nvSpPr>
        <p:spPr>
          <a:xfrm>
            <a:off x="292275" y="3149300"/>
            <a:ext cx="1921500" cy="19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/>
          <a:p>
            <a:pPr marL="45720" marR="457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AstroPix v1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i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HV-CMOS MAPS </a:t>
            </a:r>
            <a:r>
              <a:rPr lang="en-US" sz="800" i="1">
                <a:latin typeface="Calibri"/>
                <a:ea typeface="Calibri"/>
                <a:cs typeface="Calibri"/>
                <a:sym typeface="Calibri"/>
              </a:rPr>
              <a:t>based on ATLASPix3, designed for the AMEGO-X NASA mission, optimized for power dissipation and energy resolution </a:t>
            </a:r>
            <a:br>
              <a:rPr lang="en-US" sz="800" i="1">
                <a:latin typeface="Calibri"/>
                <a:ea typeface="Calibri"/>
                <a:cs typeface="Calibri"/>
                <a:sym typeface="Calibri"/>
              </a:rPr>
            </a:br>
            <a:r>
              <a:rPr lang="en-US" sz="800" i="1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Nucl.Instrum.Meth.A 1019 (2021) 165795</a:t>
            </a:r>
            <a:endParaRPr sz="800" i="1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0.45 x 0.45 cm</a:t>
            </a:r>
            <a:r>
              <a:rPr lang="en-US" sz="800" baseline="30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 chip, 175 µm pixel pitch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18 x 18 pixel matrix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Power dissipation 14.7 mW/cm</a:t>
            </a:r>
            <a:r>
              <a:rPr lang="en-US" sz="800" baseline="30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119"/>
          <p:cNvSpPr/>
          <p:nvPr/>
        </p:nvSpPr>
        <p:spPr>
          <a:xfrm>
            <a:off x="239225" y="621600"/>
            <a:ext cx="463200" cy="2444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FY19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0" name="Google Shape;1020;p119"/>
          <p:cNvSpPr/>
          <p:nvPr/>
        </p:nvSpPr>
        <p:spPr>
          <a:xfrm>
            <a:off x="702375" y="621600"/>
            <a:ext cx="868800" cy="244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FY20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1" name="Google Shape;1021;p119"/>
          <p:cNvSpPr/>
          <p:nvPr/>
        </p:nvSpPr>
        <p:spPr>
          <a:xfrm>
            <a:off x="1571175" y="621600"/>
            <a:ext cx="868800" cy="2444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FY21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2" name="Google Shape;1022;p119"/>
          <p:cNvSpPr/>
          <p:nvPr/>
        </p:nvSpPr>
        <p:spPr>
          <a:xfrm>
            <a:off x="2439975" y="621600"/>
            <a:ext cx="868800" cy="244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FY22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3" name="Google Shape;1023;p119"/>
          <p:cNvSpPr/>
          <p:nvPr/>
        </p:nvSpPr>
        <p:spPr>
          <a:xfrm>
            <a:off x="3308775" y="621600"/>
            <a:ext cx="868800" cy="2444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FY23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" name="Google Shape;1024;p119"/>
          <p:cNvSpPr/>
          <p:nvPr/>
        </p:nvSpPr>
        <p:spPr>
          <a:xfrm>
            <a:off x="5915175" y="621600"/>
            <a:ext cx="868800" cy="244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FY26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119"/>
          <p:cNvSpPr/>
          <p:nvPr/>
        </p:nvSpPr>
        <p:spPr>
          <a:xfrm>
            <a:off x="6783975" y="621600"/>
            <a:ext cx="868800" cy="2444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FY27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6" name="Google Shape;1026;p119"/>
          <p:cNvSpPr/>
          <p:nvPr/>
        </p:nvSpPr>
        <p:spPr>
          <a:xfrm>
            <a:off x="7652775" y="621600"/>
            <a:ext cx="868800" cy="244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FY28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7" name="Google Shape;1027;p119"/>
          <p:cNvSpPr/>
          <p:nvPr/>
        </p:nvSpPr>
        <p:spPr>
          <a:xfrm>
            <a:off x="8521575" y="621600"/>
            <a:ext cx="622200" cy="24447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457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FY29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8" name="Google Shape;1028;p119"/>
          <p:cNvCxnSpPr/>
          <p:nvPr/>
        </p:nvCxnSpPr>
        <p:spPr>
          <a:xfrm>
            <a:off x="228725" y="2842463"/>
            <a:ext cx="8869800" cy="9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29" name="Google Shape;1029;p119"/>
          <p:cNvSpPr/>
          <p:nvPr/>
        </p:nvSpPr>
        <p:spPr>
          <a:xfrm>
            <a:off x="606975" y="2764750"/>
            <a:ext cx="95400" cy="165000"/>
          </a:xfrm>
          <a:prstGeom prst="diamond">
            <a:avLst/>
          </a:prstGeom>
          <a:solidFill>
            <a:srgbClr val="D4572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119"/>
          <p:cNvSpPr/>
          <p:nvPr/>
        </p:nvSpPr>
        <p:spPr>
          <a:xfrm>
            <a:off x="1957875" y="2764750"/>
            <a:ext cx="95400" cy="165000"/>
          </a:xfrm>
          <a:prstGeom prst="diamond">
            <a:avLst/>
          </a:prstGeom>
          <a:solidFill>
            <a:srgbClr val="D4572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p119"/>
          <p:cNvSpPr/>
          <p:nvPr/>
        </p:nvSpPr>
        <p:spPr>
          <a:xfrm>
            <a:off x="4466700" y="2764750"/>
            <a:ext cx="95400" cy="165000"/>
          </a:xfrm>
          <a:prstGeom prst="diamond">
            <a:avLst/>
          </a:prstGeom>
          <a:solidFill>
            <a:srgbClr val="D4572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2" name="Google Shape;1032;p119"/>
          <p:cNvSpPr/>
          <p:nvPr/>
        </p:nvSpPr>
        <p:spPr>
          <a:xfrm>
            <a:off x="5547850" y="2764775"/>
            <a:ext cx="95400" cy="165000"/>
          </a:xfrm>
          <a:prstGeom prst="diamond">
            <a:avLst/>
          </a:prstGeom>
          <a:solidFill>
            <a:srgbClr val="D4572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3" name="Google Shape;1033;p119"/>
          <p:cNvSpPr/>
          <p:nvPr/>
        </p:nvSpPr>
        <p:spPr>
          <a:xfrm>
            <a:off x="8893000" y="2764775"/>
            <a:ext cx="95400" cy="165000"/>
          </a:xfrm>
          <a:prstGeom prst="diamond">
            <a:avLst/>
          </a:prstGeom>
          <a:solidFill>
            <a:srgbClr val="FCE5CD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4" name="Google Shape;1034;p119"/>
          <p:cNvSpPr txBox="1"/>
          <p:nvPr/>
        </p:nvSpPr>
        <p:spPr>
          <a:xfrm>
            <a:off x="521313" y="2929725"/>
            <a:ext cx="266700" cy="1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CD0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5" name="Google Shape;1035;p119"/>
          <p:cNvSpPr txBox="1"/>
          <p:nvPr/>
        </p:nvSpPr>
        <p:spPr>
          <a:xfrm>
            <a:off x="1872213" y="2929725"/>
            <a:ext cx="266700" cy="1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CD1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6" name="Google Shape;1036;p119"/>
          <p:cNvSpPr txBox="1"/>
          <p:nvPr/>
        </p:nvSpPr>
        <p:spPr>
          <a:xfrm>
            <a:off x="4344675" y="2920388"/>
            <a:ext cx="357300" cy="1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CD3a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Google Shape;1037;p119"/>
          <p:cNvSpPr txBox="1"/>
          <p:nvPr/>
        </p:nvSpPr>
        <p:spPr>
          <a:xfrm>
            <a:off x="5403825" y="2920400"/>
            <a:ext cx="357300" cy="1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CD2/3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119"/>
          <p:cNvSpPr txBox="1"/>
          <p:nvPr/>
        </p:nvSpPr>
        <p:spPr>
          <a:xfrm>
            <a:off x="8320525" y="3100025"/>
            <a:ext cx="8376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" marR="457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Start of BIC installation at BNL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p119"/>
          <p:cNvSpPr/>
          <p:nvPr/>
        </p:nvSpPr>
        <p:spPr>
          <a:xfrm>
            <a:off x="1818525" y="1019263"/>
            <a:ext cx="703200" cy="20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Test</a:t>
            </a: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0" name="Google Shape;1040;p119"/>
          <p:cNvSpPr/>
          <p:nvPr/>
        </p:nvSpPr>
        <p:spPr>
          <a:xfrm>
            <a:off x="1010025" y="1019263"/>
            <a:ext cx="808500" cy="204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Design &amp; Fabr.</a:t>
            </a: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1" name="Google Shape;1041;p119"/>
          <p:cNvSpPr/>
          <p:nvPr/>
        </p:nvSpPr>
        <p:spPr>
          <a:xfrm>
            <a:off x="4941788" y="2764675"/>
            <a:ext cx="95400" cy="165000"/>
          </a:xfrm>
          <a:prstGeom prst="diamond">
            <a:avLst/>
          </a:prstGeom>
          <a:solidFill>
            <a:srgbClr val="D4572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2" name="Google Shape;1042;p119"/>
          <p:cNvSpPr txBox="1"/>
          <p:nvPr/>
        </p:nvSpPr>
        <p:spPr>
          <a:xfrm>
            <a:off x="4795825" y="2929713"/>
            <a:ext cx="357300" cy="1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CD3b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3" name="Google Shape;1043;p119"/>
          <p:cNvSpPr/>
          <p:nvPr/>
        </p:nvSpPr>
        <p:spPr>
          <a:xfrm>
            <a:off x="1776825" y="2764775"/>
            <a:ext cx="95400" cy="165000"/>
          </a:xfrm>
          <a:prstGeom prst="diamond">
            <a:avLst/>
          </a:prstGeom>
          <a:solidFill>
            <a:srgbClr val="00909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44" name="Google Shape;1044;p119"/>
          <p:cNvGrpSpPr/>
          <p:nvPr/>
        </p:nvGrpSpPr>
        <p:grpSpPr>
          <a:xfrm>
            <a:off x="674525" y="847275"/>
            <a:ext cx="868800" cy="165000"/>
            <a:chOff x="861550" y="1050025"/>
            <a:chExt cx="868800" cy="165000"/>
          </a:xfrm>
        </p:grpSpPr>
        <p:sp>
          <p:nvSpPr>
            <p:cNvPr id="1045" name="Google Shape;1045;p119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119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047;p119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119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9" name="Google Shape;1049;p119"/>
          <p:cNvGrpSpPr/>
          <p:nvPr/>
        </p:nvGrpSpPr>
        <p:grpSpPr>
          <a:xfrm>
            <a:off x="1543325" y="847275"/>
            <a:ext cx="868800" cy="165000"/>
            <a:chOff x="861550" y="1050025"/>
            <a:chExt cx="868800" cy="165000"/>
          </a:xfrm>
        </p:grpSpPr>
        <p:sp>
          <p:nvSpPr>
            <p:cNvPr id="1050" name="Google Shape;1050;p119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119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119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053;p119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4" name="Google Shape;1054;p119"/>
          <p:cNvGrpSpPr/>
          <p:nvPr/>
        </p:nvGrpSpPr>
        <p:grpSpPr>
          <a:xfrm>
            <a:off x="2412125" y="847275"/>
            <a:ext cx="868800" cy="165000"/>
            <a:chOff x="861550" y="1050025"/>
            <a:chExt cx="868800" cy="165000"/>
          </a:xfrm>
        </p:grpSpPr>
        <p:sp>
          <p:nvSpPr>
            <p:cNvPr id="1055" name="Google Shape;1055;p119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119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119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119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9" name="Google Shape;1059;p119"/>
          <p:cNvGrpSpPr/>
          <p:nvPr/>
        </p:nvGrpSpPr>
        <p:grpSpPr>
          <a:xfrm>
            <a:off x="3280925" y="847275"/>
            <a:ext cx="868800" cy="165000"/>
            <a:chOff x="861550" y="1050025"/>
            <a:chExt cx="868800" cy="165000"/>
          </a:xfrm>
        </p:grpSpPr>
        <p:sp>
          <p:nvSpPr>
            <p:cNvPr id="1060" name="Google Shape;1060;p119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061;p119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119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119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4" name="Google Shape;1064;p119"/>
          <p:cNvGrpSpPr/>
          <p:nvPr/>
        </p:nvGrpSpPr>
        <p:grpSpPr>
          <a:xfrm>
            <a:off x="4149725" y="847275"/>
            <a:ext cx="868800" cy="165000"/>
            <a:chOff x="861550" y="1050025"/>
            <a:chExt cx="868800" cy="165000"/>
          </a:xfrm>
        </p:grpSpPr>
        <p:sp>
          <p:nvSpPr>
            <p:cNvPr id="1065" name="Google Shape;1065;p119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119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119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119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9" name="Google Shape;1069;p119"/>
          <p:cNvGrpSpPr/>
          <p:nvPr/>
        </p:nvGrpSpPr>
        <p:grpSpPr>
          <a:xfrm>
            <a:off x="5018525" y="852100"/>
            <a:ext cx="868800" cy="165000"/>
            <a:chOff x="861550" y="1050025"/>
            <a:chExt cx="868800" cy="165000"/>
          </a:xfrm>
        </p:grpSpPr>
        <p:sp>
          <p:nvSpPr>
            <p:cNvPr id="1070" name="Google Shape;1070;p119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119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119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119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4" name="Google Shape;1074;p119"/>
          <p:cNvGrpSpPr/>
          <p:nvPr/>
        </p:nvGrpSpPr>
        <p:grpSpPr>
          <a:xfrm>
            <a:off x="5887325" y="847275"/>
            <a:ext cx="868800" cy="165000"/>
            <a:chOff x="861550" y="1050025"/>
            <a:chExt cx="868800" cy="165000"/>
          </a:xfrm>
        </p:grpSpPr>
        <p:sp>
          <p:nvSpPr>
            <p:cNvPr id="1075" name="Google Shape;1075;p119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119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119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119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9" name="Google Shape;1079;p119"/>
          <p:cNvGrpSpPr/>
          <p:nvPr/>
        </p:nvGrpSpPr>
        <p:grpSpPr>
          <a:xfrm>
            <a:off x="6756125" y="852100"/>
            <a:ext cx="868800" cy="165000"/>
            <a:chOff x="861550" y="1050025"/>
            <a:chExt cx="868800" cy="165000"/>
          </a:xfrm>
        </p:grpSpPr>
        <p:sp>
          <p:nvSpPr>
            <p:cNvPr id="1080" name="Google Shape;1080;p119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119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119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119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4" name="Google Shape;1084;p119"/>
          <p:cNvGrpSpPr/>
          <p:nvPr/>
        </p:nvGrpSpPr>
        <p:grpSpPr>
          <a:xfrm>
            <a:off x="7624925" y="852100"/>
            <a:ext cx="868800" cy="165000"/>
            <a:chOff x="861550" y="1050025"/>
            <a:chExt cx="868800" cy="165000"/>
          </a:xfrm>
        </p:grpSpPr>
        <p:sp>
          <p:nvSpPr>
            <p:cNvPr id="1085" name="Google Shape;1085;p119"/>
            <p:cNvSpPr/>
            <p:nvPr/>
          </p:nvSpPr>
          <p:spPr>
            <a:xfrm>
              <a:off x="8615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Q1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119"/>
            <p:cNvSpPr/>
            <p:nvPr/>
          </p:nvSpPr>
          <p:spPr>
            <a:xfrm>
              <a:off x="10811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Q2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119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119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9" name="Google Shape;1089;p119"/>
          <p:cNvGrpSpPr/>
          <p:nvPr/>
        </p:nvGrpSpPr>
        <p:grpSpPr>
          <a:xfrm>
            <a:off x="240125" y="847275"/>
            <a:ext cx="434400" cy="165000"/>
            <a:chOff x="1295950" y="1050025"/>
            <a:chExt cx="434400" cy="165000"/>
          </a:xfrm>
        </p:grpSpPr>
        <p:sp>
          <p:nvSpPr>
            <p:cNvPr id="1090" name="Google Shape;1090;p119"/>
            <p:cNvSpPr/>
            <p:nvPr/>
          </p:nvSpPr>
          <p:spPr>
            <a:xfrm>
              <a:off x="12959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119"/>
            <p:cNvSpPr/>
            <p:nvPr/>
          </p:nvSpPr>
          <p:spPr>
            <a:xfrm>
              <a:off x="1510750" y="1050025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Q4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2" name="Google Shape;1092;p119"/>
          <p:cNvSpPr/>
          <p:nvPr/>
        </p:nvSpPr>
        <p:spPr>
          <a:xfrm>
            <a:off x="2479800" y="2764750"/>
            <a:ext cx="95400" cy="165000"/>
          </a:xfrm>
          <a:prstGeom prst="diamond">
            <a:avLst/>
          </a:prstGeom>
          <a:solidFill>
            <a:srgbClr val="00909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3" name="Google Shape;1093;p1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1925" y="3227076"/>
            <a:ext cx="622202" cy="549798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119"/>
          <p:cNvSpPr/>
          <p:nvPr/>
        </p:nvSpPr>
        <p:spPr>
          <a:xfrm>
            <a:off x="3580700" y="2764750"/>
            <a:ext cx="95400" cy="165000"/>
          </a:xfrm>
          <a:prstGeom prst="diamond">
            <a:avLst/>
          </a:prstGeom>
          <a:solidFill>
            <a:srgbClr val="00909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5" name="Google Shape;1095;p119"/>
          <p:cNvSpPr/>
          <p:nvPr/>
        </p:nvSpPr>
        <p:spPr>
          <a:xfrm>
            <a:off x="4082175" y="2764750"/>
            <a:ext cx="95400" cy="165000"/>
          </a:xfrm>
          <a:prstGeom prst="diamond">
            <a:avLst/>
          </a:prstGeom>
          <a:solidFill>
            <a:srgbClr val="00909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6" name="Google Shape;1096;p119"/>
          <p:cNvSpPr/>
          <p:nvPr/>
        </p:nvSpPr>
        <p:spPr>
          <a:xfrm>
            <a:off x="5343788" y="2764775"/>
            <a:ext cx="95400" cy="165000"/>
          </a:xfrm>
          <a:prstGeom prst="diamond">
            <a:avLst/>
          </a:prstGeom>
          <a:solidFill>
            <a:srgbClr val="00909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7" name="Google Shape;1097;p119"/>
          <p:cNvSpPr txBox="1"/>
          <p:nvPr/>
        </p:nvSpPr>
        <p:spPr>
          <a:xfrm>
            <a:off x="2239150" y="3493900"/>
            <a:ext cx="1621200" cy="16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/>
          <a:p>
            <a:pPr marL="45720" marR="457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AstroPix v2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1 x 1 cm</a:t>
            </a:r>
            <a:r>
              <a:rPr lang="en-US" sz="800" baseline="30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 chip, 250 µm pixel pitch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35 x 35 pixel matrix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Row/column readout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Power dissipation 3.4 mW/cm</a:t>
            </a:r>
            <a:r>
              <a:rPr lang="en-US" sz="800" baseline="30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8" name="Google Shape;1098;p119"/>
          <p:cNvPicPr preferRelativeResize="0"/>
          <p:nvPr/>
        </p:nvPicPr>
        <p:blipFill rotWithShape="1">
          <a:blip r:embed="rId6">
            <a:alphaModFix/>
          </a:blip>
          <a:srcRect l="5580"/>
          <a:stretch/>
        </p:blipFill>
        <p:spPr>
          <a:xfrm>
            <a:off x="2668300" y="3495662"/>
            <a:ext cx="762900" cy="695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119"/>
          <p:cNvSpPr txBox="1"/>
          <p:nvPr/>
        </p:nvSpPr>
        <p:spPr>
          <a:xfrm>
            <a:off x="5489100" y="3493700"/>
            <a:ext cx="1757400" cy="16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/>
          <a:p>
            <a:pPr marL="45720" marR="457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AstroPix v4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i="1">
                <a:latin typeface="Calibri"/>
                <a:ea typeface="Calibri"/>
                <a:cs typeface="Calibri"/>
                <a:sym typeface="Calibri"/>
              </a:rPr>
              <a:t>Final design but smaller size</a:t>
            </a:r>
            <a:endParaRPr sz="800" i="1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1 x 1 cm</a:t>
            </a:r>
            <a:r>
              <a:rPr lang="en-US" sz="800" baseline="30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 chip, 500 µm pixel pitch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Individual pixel readout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3 timestamps, 3.25ns time resolution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TuneDAC for pixel-by-pixel thresholds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0" name="Google Shape;1100;p1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6700" y="3538458"/>
            <a:ext cx="622200" cy="645316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p119"/>
          <p:cNvSpPr txBox="1"/>
          <p:nvPr/>
        </p:nvSpPr>
        <p:spPr>
          <a:xfrm>
            <a:off x="7367525" y="4171950"/>
            <a:ext cx="1731000" cy="9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b" anchorCtr="0">
            <a:noAutofit/>
          </a:bodyPr>
          <a:lstStyle/>
          <a:p>
            <a:pPr marL="45720" marR="457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AstroPix v5</a:t>
            </a:r>
            <a:endParaRPr sz="1000" b="1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i="1">
                <a:latin typeface="Calibri"/>
                <a:ea typeface="Calibri"/>
                <a:cs typeface="Calibri"/>
                <a:sym typeface="Calibri"/>
              </a:rPr>
              <a:t>Full-size production chip</a:t>
            </a:r>
            <a:endParaRPr sz="800" i="1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2 x 2 cm</a:t>
            </a:r>
            <a:r>
              <a:rPr lang="en-US" sz="800" baseline="30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 chip, 500 µm pixel pitch 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Calibri"/>
                <a:ea typeface="Calibri"/>
                <a:cs typeface="Calibri"/>
                <a:sym typeface="Calibri"/>
              </a:rPr>
              <a:t>Design identical to v4 (with bug fixes)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marL="45720" marR="4572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02" name="Google Shape;1102;p119"/>
          <p:cNvCxnSpPr>
            <a:stCxn id="1094" idx="2"/>
            <a:endCxn id="1016" idx="0"/>
          </p:cNvCxnSpPr>
          <p:nvPr/>
        </p:nvCxnSpPr>
        <p:spPr>
          <a:xfrm rot="-5400000" flipH="1">
            <a:off x="3880400" y="2677750"/>
            <a:ext cx="564000" cy="1068000"/>
          </a:xfrm>
          <a:prstGeom prst="bentConnector3">
            <a:avLst>
              <a:gd name="adj1" fmla="val 80488"/>
            </a:avLst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03" name="Google Shape;1103;p119"/>
          <p:cNvCxnSpPr>
            <a:stCxn id="1043" idx="2"/>
            <a:endCxn id="1018" idx="0"/>
          </p:cNvCxnSpPr>
          <p:nvPr/>
        </p:nvCxnSpPr>
        <p:spPr>
          <a:xfrm rot="5400000">
            <a:off x="1428975" y="2753825"/>
            <a:ext cx="219600" cy="571500"/>
          </a:xfrm>
          <a:prstGeom prst="bentConnector3">
            <a:avLst>
              <a:gd name="adj1" fmla="val 49983"/>
            </a:avLst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04" name="Google Shape;1104;p119"/>
          <p:cNvCxnSpPr>
            <a:stCxn id="1095" idx="2"/>
            <a:endCxn id="1099" idx="0"/>
          </p:cNvCxnSpPr>
          <p:nvPr/>
        </p:nvCxnSpPr>
        <p:spPr>
          <a:xfrm rot="-5400000" flipH="1">
            <a:off x="4966875" y="2092750"/>
            <a:ext cx="564000" cy="2238000"/>
          </a:xfrm>
          <a:prstGeom prst="bentConnector3">
            <a:avLst>
              <a:gd name="adj1" fmla="val 63954"/>
            </a:avLst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05" name="Google Shape;1105;p119"/>
          <p:cNvCxnSpPr>
            <a:stCxn id="1092" idx="2"/>
            <a:endCxn id="1097" idx="0"/>
          </p:cNvCxnSpPr>
          <p:nvPr/>
        </p:nvCxnSpPr>
        <p:spPr>
          <a:xfrm rot="-5400000" flipH="1">
            <a:off x="2506500" y="2950750"/>
            <a:ext cx="564300" cy="522300"/>
          </a:xfrm>
          <a:prstGeom prst="bentConnector3">
            <a:avLst>
              <a:gd name="adj1" fmla="val 49987"/>
            </a:avLst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06" name="Google Shape;1106;p119"/>
          <p:cNvCxnSpPr>
            <a:stCxn id="1096" idx="2"/>
            <a:endCxn id="1101" idx="0"/>
          </p:cNvCxnSpPr>
          <p:nvPr/>
        </p:nvCxnSpPr>
        <p:spPr>
          <a:xfrm rot="-5400000" flipH="1">
            <a:off x="6191138" y="2130125"/>
            <a:ext cx="1242300" cy="2841600"/>
          </a:xfrm>
          <a:prstGeom prst="bentConnector3">
            <a:avLst>
              <a:gd name="adj1" fmla="val 19919"/>
            </a:avLst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07" name="Google Shape;1107;p119"/>
          <p:cNvSpPr/>
          <p:nvPr/>
        </p:nvSpPr>
        <p:spPr>
          <a:xfrm>
            <a:off x="4177575" y="2499913"/>
            <a:ext cx="1620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119"/>
          <p:cNvSpPr/>
          <p:nvPr/>
        </p:nvSpPr>
        <p:spPr>
          <a:xfrm>
            <a:off x="4177575" y="1935538"/>
            <a:ext cx="162000" cy="13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09" name="Google Shape;1109;p119"/>
          <p:cNvCxnSpPr/>
          <p:nvPr/>
        </p:nvCxnSpPr>
        <p:spPr>
          <a:xfrm>
            <a:off x="8757850" y="389000"/>
            <a:ext cx="365700" cy="1134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10" name="Google Shape;1110;p119"/>
          <p:cNvSpPr txBox="1"/>
          <p:nvPr/>
        </p:nvSpPr>
        <p:spPr>
          <a:xfrm>
            <a:off x="7720000" y="84375"/>
            <a:ext cx="1268400" cy="5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Not shown:</a:t>
            </a:r>
            <a:br>
              <a:rPr lang="en-US" sz="1000" b="1">
                <a:latin typeface="Calibri"/>
                <a:ea typeface="Calibri"/>
                <a:cs typeface="Calibri"/>
                <a:sym typeface="Calibri"/>
              </a:rPr>
            </a:b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Early CD4 (Oct 2032)</a:t>
            </a:r>
            <a:br>
              <a:rPr lang="en-US" sz="10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CD4 (Oct 2034)</a:t>
            </a:r>
            <a:br>
              <a:rPr lang="en-US" sz="1000">
                <a:latin typeface="Calibri"/>
                <a:ea typeface="Calibri"/>
                <a:cs typeface="Calibri"/>
                <a:sym typeface="Calibri"/>
              </a:rPr>
            </a:b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1" name="Google Shape;1111;p119"/>
          <p:cNvSpPr txBox="1">
            <a:spLocks noGrp="1"/>
          </p:cNvSpPr>
          <p:nvPr>
            <p:ph type="title"/>
          </p:nvPr>
        </p:nvSpPr>
        <p:spPr>
          <a:xfrm>
            <a:off x="466725" y="0"/>
            <a:ext cx="5901300" cy="621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AstroPix Development Schedule</a:t>
            </a:r>
            <a:endParaRPr/>
          </a:p>
        </p:txBody>
      </p:sp>
      <p:sp>
        <p:nvSpPr>
          <p:cNvPr id="1112" name="Google Shape;1112;p119"/>
          <p:cNvSpPr/>
          <p:nvPr/>
        </p:nvSpPr>
        <p:spPr>
          <a:xfrm>
            <a:off x="1029650" y="1229900"/>
            <a:ext cx="7248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AstroPix v2</a:t>
            </a: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3" name="Google Shape;1113;p119"/>
          <p:cNvSpPr/>
          <p:nvPr/>
        </p:nvSpPr>
        <p:spPr>
          <a:xfrm>
            <a:off x="1752050" y="1229888"/>
            <a:ext cx="762900" cy="204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Design &amp; Fabr.</a:t>
            </a: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Google Shape;1114;p119"/>
          <p:cNvSpPr/>
          <p:nvPr/>
        </p:nvSpPr>
        <p:spPr>
          <a:xfrm>
            <a:off x="286550" y="1019250"/>
            <a:ext cx="7248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AstroPix v1</a:t>
            </a: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5" name="Google Shape;1115;p119"/>
          <p:cNvSpPr/>
          <p:nvPr/>
        </p:nvSpPr>
        <p:spPr>
          <a:xfrm>
            <a:off x="2514950" y="1229900"/>
            <a:ext cx="1268400" cy="20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Test</a:t>
            </a: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6" name="Google Shape;1116;p119"/>
          <p:cNvSpPr/>
          <p:nvPr/>
        </p:nvSpPr>
        <p:spPr>
          <a:xfrm>
            <a:off x="1677800" y="1440563"/>
            <a:ext cx="7248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AstroPix v3</a:t>
            </a: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7" name="Google Shape;1117;p119"/>
          <p:cNvSpPr/>
          <p:nvPr/>
        </p:nvSpPr>
        <p:spPr>
          <a:xfrm>
            <a:off x="3570300" y="1440563"/>
            <a:ext cx="666000" cy="20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Test</a:t>
            </a: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8" name="Google Shape;1118;p119"/>
          <p:cNvSpPr/>
          <p:nvPr/>
        </p:nvSpPr>
        <p:spPr>
          <a:xfrm>
            <a:off x="3104400" y="1660470"/>
            <a:ext cx="1047900" cy="204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Design &amp; Fabr.</a:t>
            </a: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9" name="Google Shape;1119;p119"/>
          <p:cNvSpPr/>
          <p:nvPr/>
        </p:nvSpPr>
        <p:spPr>
          <a:xfrm>
            <a:off x="2392600" y="1665107"/>
            <a:ext cx="7248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AstroPix v4</a:t>
            </a: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0" name="Google Shape;1120;p119"/>
          <p:cNvSpPr/>
          <p:nvPr/>
        </p:nvSpPr>
        <p:spPr>
          <a:xfrm>
            <a:off x="4140975" y="1660470"/>
            <a:ext cx="95400" cy="20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1" name="Google Shape;1121;p119"/>
          <p:cNvSpPr/>
          <p:nvPr/>
        </p:nvSpPr>
        <p:spPr>
          <a:xfrm>
            <a:off x="2402600" y="1440563"/>
            <a:ext cx="1188600" cy="204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Design &amp; Fabr.</a:t>
            </a: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2" name="Google Shape;1122;p119"/>
          <p:cNvSpPr/>
          <p:nvPr/>
        </p:nvSpPr>
        <p:spPr>
          <a:xfrm>
            <a:off x="3676100" y="1884657"/>
            <a:ext cx="7248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AstroPix v5</a:t>
            </a: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3" name="Google Shape;1123;p119"/>
          <p:cNvSpPr/>
          <p:nvPr/>
        </p:nvSpPr>
        <p:spPr>
          <a:xfrm>
            <a:off x="4401925" y="1882900"/>
            <a:ext cx="1146000" cy="204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Design &amp; Fabr.</a:t>
            </a: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24" name="Google Shape;1124;p119"/>
          <p:cNvGrpSpPr/>
          <p:nvPr/>
        </p:nvGrpSpPr>
        <p:grpSpPr>
          <a:xfrm>
            <a:off x="8493725" y="852100"/>
            <a:ext cx="658800" cy="165000"/>
            <a:chOff x="8493725" y="852100"/>
            <a:chExt cx="658800" cy="165000"/>
          </a:xfrm>
        </p:grpSpPr>
        <p:grpSp>
          <p:nvGrpSpPr>
            <p:cNvPr id="1125" name="Google Shape;1125;p119"/>
            <p:cNvGrpSpPr/>
            <p:nvPr/>
          </p:nvGrpSpPr>
          <p:grpSpPr>
            <a:xfrm>
              <a:off x="8493725" y="852100"/>
              <a:ext cx="439200" cy="165000"/>
              <a:chOff x="861550" y="1050025"/>
              <a:chExt cx="439200" cy="165000"/>
            </a:xfrm>
          </p:grpSpPr>
          <p:sp>
            <p:nvSpPr>
              <p:cNvPr id="1126" name="Google Shape;1126;p119"/>
              <p:cNvSpPr/>
              <p:nvPr/>
            </p:nvSpPr>
            <p:spPr>
              <a:xfrm>
                <a:off x="861550" y="1050025"/>
                <a:ext cx="2196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1">
                    <a:latin typeface="Calibri"/>
                    <a:ea typeface="Calibri"/>
                    <a:cs typeface="Calibri"/>
                    <a:sym typeface="Calibri"/>
                  </a:rPr>
                  <a:t>Q1</a:t>
                </a:r>
                <a:endParaRPr sz="800" b="1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119"/>
              <p:cNvSpPr/>
              <p:nvPr/>
            </p:nvSpPr>
            <p:spPr>
              <a:xfrm>
                <a:off x="1081150" y="1050025"/>
                <a:ext cx="2196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1">
                    <a:latin typeface="Calibri"/>
                    <a:ea typeface="Calibri"/>
                    <a:cs typeface="Calibri"/>
                    <a:sym typeface="Calibri"/>
                  </a:rPr>
                  <a:t>Q2</a:t>
                </a:r>
                <a:endParaRPr sz="800" b="1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8" name="Google Shape;1128;p119"/>
            <p:cNvSpPr/>
            <p:nvPr/>
          </p:nvSpPr>
          <p:spPr>
            <a:xfrm>
              <a:off x="8932925" y="852100"/>
              <a:ext cx="2196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1">
                  <a:latin typeface="Calibri"/>
                  <a:ea typeface="Calibri"/>
                  <a:cs typeface="Calibri"/>
                  <a:sym typeface="Calibri"/>
                </a:rPr>
                <a:t>Q3</a:t>
              </a:r>
              <a:endParaRPr sz="800" b="1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129" name="Google Shape;1129;p119"/>
          <p:cNvCxnSpPr>
            <a:stCxn id="1033" idx="2"/>
            <a:endCxn id="1038" idx="0"/>
          </p:cNvCxnSpPr>
          <p:nvPr/>
        </p:nvCxnSpPr>
        <p:spPr>
          <a:xfrm rot="5400000">
            <a:off x="8755000" y="2914175"/>
            <a:ext cx="170100" cy="201300"/>
          </a:xfrm>
          <a:prstGeom prst="bentConnector3">
            <a:avLst>
              <a:gd name="adj1" fmla="val 50044"/>
            </a:avLst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30" name="Google Shape;1130;p119"/>
          <p:cNvSpPr txBox="1"/>
          <p:nvPr/>
        </p:nvSpPr>
        <p:spPr>
          <a:xfrm>
            <a:off x="5430200" y="1034138"/>
            <a:ext cx="37074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v3 has comprehensive test program: benchtop and testbeam, irradiation, quad-chip readout for NASA payload mission (A-STEP), integration with Pb/SciFi for ePIC (R&amp;D studies and test article production)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1" name="Google Shape;1131;p119"/>
          <p:cNvSpPr txBox="1"/>
          <p:nvPr/>
        </p:nvSpPr>
        <p:spPr>
          <a:xfrm>
            <a:off x="5795322" y="1581913"/>
            <a:ext cx="19773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first v5 wafers used for preproduction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32" name="Google Shape;1132;p119"/>
          <p:cNvCxnSpPr>
            <a:stCxn id="1130" idx="1"/>
            <a:endCxn id="1012" idx="3"/>
          </p:cNvCxnSpPr>
          <p:nvPr/>
        </p:nvCxnSpPr>
        <p:spPr>
          <a:xfrm flipH="1">
            <a:off x="5127500" y="1229138"/>
            <a:ext cx="302700" cy="310800"/>
          </a:xfrm>
          <a:prstGeom prst="bentConnector3">
            <a:avLst>
              <a:gd name="adj1" fmla="val 49975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33" name="Google Shape;1133;p119"/>
          <p:cNvCxnSpPr>
            <a:stCxn id="1131" idx="1"/>
            <a:endCxn id="1123" idx="3"/>
          </p:cNvCxnSpPr>
          <p:nvPr/>
        </p:nvCxnSpPr>
        <p:spPr>
          <a:xfrm flipH="1">
            <a:off x="5547822" y="1651213"/>
            <a:ext cx="247500" cy="333600"/>
          </a:xfrm>
          <a:prstGeom prst="bentConnector3">
            <a:avLst>
              <a:gd name="adj1" fmla="val 4997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34" name="Google Shape;1134;p119"/>
          <p:cNvSpPr/>
          <p:nvPr/>
        </p:nvSpPr>
        <p:spPr>
          <a:xfrm>
            <a:off x="5269700" y="2106400"/>
            <a:ext cx="11886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AstroPix v5 (production)</a:t>
            </a: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119"/>
          <p:cNvSpPr/>
          <p:nvPr/>
        </p:nvSpPr>
        <p:spPr>
          <a:xfrm>
            <a:off x="7595800" y="312800"/>
            <a:ext cx="95400" cy="165000"/>
          </a:xfrm>
          <a:prstGeom prst="diamond">
            <a:avLst/>
          </a:prstGeom>
          <a:solidFill>
            <a:srgbClr val="D45726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6" name="Google Shape;1136;p119"/>
          <p:cNvGrpSpPr/>
          <p:nvPr/>
        </p:nvGrpSpPr>
        <p:grpSpPr>
          <a:xfrm>
            <a:off x="292263" y="1766738"/>
            <a:ext cx="1366725" cy="454500"/>
            <a:chOff x="290500" y="1869400"/>
            <a:chExt cx="1366725" cy="454500"/>
          </a:xfrm>
        </p:grpSpPr>
        <p:sp>
          <p:nvSpPr>
            <p:cNvPr id="1137" name="Google Shape;1137;p119"/>
            <p:cNvSpPr/>
            <p:nvPr/>
          </p:nvSpPr>
          <p:spPr>
            <a:xfrm>
              <a:off x="290500" y="1869400"/>
              <a:ext cx="1328400" cy="4545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1C1C1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8" name="Google Shape;1138;p119"/>
            <p:cNvGrpSpPr/>
            <p:nvPr/>
          </p:nvGrpSpPr>
          <p:grpSpPr>
            <a:xfrm>
              <a:off x="328825" y="1904888"/>
              <a:ext cx="1328400" cy="383500"/>
              <a:chOff x="328825" y="1904888"/>
              <a:chExt cx="1328400" cy="383500"/>
            </a:xfrm>
          </p:grpSpPr>
          <p:sp>
            <p:nvSpPr>
              <p:cNvPr id="1139" name="Google Shape;1139;p119"/>
              <p:cNvSpPr/>
              <p:nvPr/>
            </p:nvSpPr>
            <p:spPr>
              <a:xfrm>
                <a:off x="328825" y="1904888"/>
                <a:ext cx="95400" cy="165000"/>
              </a:xfrm>
              <a:prstGeom prst="diamond">
                <a:avLst/>
              </a:prstGeom>
              <a:solidFill>
                <a:srgbClr val="D45726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0" name="Google Shape;1140;p119"/>
              <p:cNvSpPr/>
              <p:nvPr/>
            </p:nvSpPr>
            <p:spPr>
              <a:xfrm>
                <a:off x="328825" y="2123388"/>
                <a:ext cx="95400" cy="165000"/>
              </a:xfrm>
              <a:prstGeom prst="diamond">
                <a:avLst/>
              </a:prstGeom>
              <a:solidFill>
                <a:srgbClr val="009090"/>
              </a:solidFill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1" name="Google Shape;1141;p119"/>
              <p:cNvSpPr txBox="1"/>
              <p:nvPr/>
            </p:nvSpPr>
            <p:spPr>
              <a:xfrm>
                <a:off x="430825" y="1925900"/>
                <a:ext cx="12264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0" rIns="91425" bIns="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 b="1">
                    <a:latin typeface="Calibri"/>
                    <a:ea typeface="Calibri"/>
                    <a:cs typeface="Calibri"/>
                    <a:sym typeface="Calibri"/>
                  </a:rPr>
                  <a:t>EIC Project Milestone</a:t>
                </a: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2" name="Google Shape;1142;p119"/>
              <p:cNvSpPr txBox="1"/>
              <p:nvPr/>
            </p:nvSpPr>
            <p:spPr>
              <a:xfrm>
                <a:off x="430825" y="2144400"/>
                <a:ext cx="1226400" cy="13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0" rIns="91425" bIns="0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 b="1">
                    <a:latin typeface="Calibri"/>
                    <a:ea typeface="Calibri"/>
                    <a:cs typeface="Calibri"/>
                    <a:sym typeface="Calibri"/>
                  </a:rPr>
                  <a:t>New AstroPix version</a:t>
                </a:r>
                <a:endParaRPr sz="900" b="1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43" name="Google Shape;1143;p119"/>
          <p:cNvSpPr txBox="1"/>
          <p:nvPr/>
        </p:nvSpPr>
        <p:spPr>
          <a:xfrm>
            <a:off x="6630275" y="1780825"/>
            <a:ext cx="2513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Calibri"/>
                <a:ea typeface="Calibri"/>
                <a:cs typeface="Calibri"/>
                <a:sym typeface="Calibri"/>
              </a:rPr>
              <a:t>Start of production driven by project fund availability (estimated ~ 1 year after CD2/3)</a:t>
            </a:r>
            <a:endParaRPr sz="9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4" name="Google Shape;1144;p119"/>
          <p:cNvCxnSpPr>
            <a:stCxn id="1143" idx="1"/>
          </p:cNvCxnSpPr>
          <p:nvPr/>
        </p:nvCxnSpPr>
        <p:spPr>
          <a:xfrm flipH="1">
            <a:off x="6468275" y="1919425"/>
            <a:ext cx="162000" cy="112500"/>
          </a:xfrm>
          <a:prstGeom prst="bentConnector3">
            <a:avLst>
              <a:gd name="adj1" fmla="val 99923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45" name="Google Shape;1145;p119"/>
          <p:cNvSpPr/>
          <p:nvPr/>
        </p:nvSpPr>
        <p:spPr>
          <a:xfrm>
            <a:off x="854100" y="2387400"/>
            <a:ext cx="1047900" cy="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latin typeface="Calibri"/>
                <a:ea typeface="Calibri"/>
                <a:cs typeface="Calibri"/>
                <a:sym typeface="Calibri"/>
              </a:rPr>
              <a:t>ePIC BIC Timeline</a:t>
            </a:r>
            <a:endParaRPr sz="1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6" name="Google Shape;1146;p119"/>
          <p:cNvSpPr/>
          <p:nvPr/>
        </p:nvSpPr>
        <p:spPr>
          <a:xfrm>
            <a:off x="3846738" y="2447050"/>
            <a:ext cx="1413600" cy="1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7" name="Google Shape;1147;p119"/>
          <p:cNvGrpSpPr/>
          <p:nvPr/>
        </p:nvGrpSpPr>
        <p:grpSpPr>
          <a:xfrm>
            <a:off x="1922475" y="2421125"/>
            <a:ext cx="7019150" cy="274650"/>
            <a:chOff x="1922475" y="2421125"/>
            <a:chExt cx="7019150" cy="274650"/>
          </a:xfrm>
        </p:grpSpPr>
        <p:grpSp>
          <p:nvGrpSpPr>
            <p:cNvPr id="1148" name="Google Shape;1148;p119"/>
            <p:cNvGrpSpPr/>
            <p:nvPr/>
          </p:nvGrpSpPr>
          <p:grpSpPr>
            <a:xfrm>
              <a:off x="5102825" y="2519263"/>
              <a:ext cx="1413600" cy="127688"/>
              <a:chOff x="5102825" y="2519263"/>
              <a:chExt cx="1413600" cy="127688"/>
            </a:xfrm>
          </p:grpSpPr>
          <p:sp>
            <p:nvSpPr>
              <p:cNvPr id="1149" name="Google Shape;1149;p119"/>
              <p:cNvSpPr/>
              <p:nvPr/>
            </p:nvSpPr>
            <p:spPr>
              <a:xfrm>
                <a:off x="5102825" y="2533550"/>
                <a:ext cx="1413600" cy="11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>
                    <a:latin typeface="Calibri"/>
                    <a:ea typeface="Calibri"/>
                    <a:cs typeface="Calibri"/>
                    <a:sym typeface="Calibri"/>
                  </a:rPr>
                  <a:t>BIC Preproduction</a:t>
                </a:r>
                <a:endParaRPr sz="9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150" name="Google Shape;1150;p119"/>
              <p:cNvCxnSpPr/>
              <p:nvPr/>
            </p:nvCxnSpPr>
            <p:spPr>
              <a:xfrm>
                <a:off x="5102825" y="2519263"/>
                <a:ext cx="1363800" cy="36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A64D7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51" name="Google Shape;1151;p119"/>
            <p:cNvGrpSpPr/>
            <p:nvPr/>
          </p:nvGrpSpPr>
          <p:grpSpPr>
            <a:xfrm>
              <a:off x="1922475" y="2421125"/>
              <a:ext cx="2255100" cy="125850"/>
              <a:chOff x="1922475" y="2419350"/>
              <a:chExt cx="2255100" cy="125850"/>
            </a:xfrm>
          </p:grpSpPr>
          <p:sp>
            <p:nvSpPr>
              <p:cNvPr id="1152" name="Google Shape;1152;p119"/>
              <p:cNvSpPr/>
              <p:nvPr/>
            </p:nvSpPr>
            <p:spPr>
              <a:xfrm>
                <a:off x="1922475" y="2435400"/>
                <a:ext cx="1413600" cy="109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>
                    <a:latin typeface="Calibri"/>
                    <a:ea typeface="Calibri"/>
                    <a:cs typeface="Calibri"/>
                    <a:sym typeface="Calibri"/>
                  </a:rPr>
                  <a:t>Design and generic R&amp;D</a:t>
                </a:r>
                <a:endParaRPr sz="9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153" name="Google Shape;1153;p119"/>
              <p:cNvCxnSpPr/>
              <p:nvPr/>
            </p:nvCxnSpPr>
            <p:spPr>
              <a:xfrm>
                <a:off x="1922475" y="2419350"/>
                <a:ext cx="2255100" cy="147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9595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54" name="Google Shape;1154;p119"/>
            <p:cNvGrpSpPr/>
            <p:nvPr/>
          </p:nvGrpSpPr>
          <p:grpSpPr>
            <a:xfrm>
              <a:off x="6466625" y="2561250"/>
              <a:ext cx="2475000" cy="134525"/>
              <a:chOff x="6466625" y="2561250"/>
              <a:chExt cx="2475000" cy="134525"/>
            </a:xfrm>
          </p:grpSpPr>
          <p:sp>
            <p:nvSpPr>
              <p:cNvPr id="1155" name="Google Shape;1155;p119"/>
              <p:cNvSpPr/>
              <p:nvPr/>
            </p:nvSpPr>
            <p:spPr>
              <a:xfrm>
                <a:off x="6466625" y="2584175"/>
                <a:ext cx="1413600" cy="11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>
                    <a:latin typeface="Calibri"/>
                    <a:ea typeface="Calibri"/>
                    <a:cs typeface="Calibri"/>
                    <a:sym typeface="Calibri"/>
                  </a:rPr>
                  <a:t>BIC Production</a:t>
                </a:r>
                <a:endParaRPr sz="9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156" name="Google Shape;1156;p119"/>
              <p:cNvCxnSpPr/>
              <p:nvPr/>
            </p:nvCxnSpPr>
            <p:spPr>
              <a:xfrm rot="10800000" flipH="1">
                <a:off x="6466625" y="2561250"/>
                <a:ext cx="2475000" cy="12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674EA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57" name="Google Shape;1157;p119"/>
            <p:cNvGrpSpPr/>
            <p:nvPr/>
          </p:nvGrpSpPr>
          <p:grpSpPr>
            <a:xfrm>
              <a:off x="3851800" y="2473088"/>
              <a:ext cx="1726800" cy="132688"/>
              <a:chOff x="3851800" y="2471313"/>
              <a:chExt cx="1726800" cy="132688"/>
            </a:xfrm>
          </p:grpSpPr>
          <p:sp>
            <p:nvSpPr>
              <p:cNvPr id="1158" name="Google Shape;1158;p119"/>
              <p:cNvSpPr/>
              <p:nvPr/>
            </p:nvSpPr>
            <p:spPr>
              <a:xfrm>
                <a:off x="3851800" y="2490600"/>
                <a:ext cx="1413600" cy="11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00">
                    <a:latin typeface="Calibri"/>
                    <a:ea typeface="Calibri"/>
                    <a:cs typeface="Calibri"/>
                    <a:sym typeface="Calibri"/>
                  </a:rPr>
                  <a:t>Final design and EIC R&amp;D</a:t>
                </a:r>
                <a:endParaRPr sz="9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159" name="Google Shape;1159;p119"/>
              <p:cNvCxnSpPr/>
              <p:nvPr/>
            </p:nvCxnSpPr>
            <p:spPr>
              <a:xfrm>
                <a:off x="3851800" y="2471313"/>
                <a:ext cx="1726800" cy="930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45818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60" name="Google Shape;1160;p119"/>
          <p:cNvSpPr/>
          <p:nvPr/>
        </p:nvSpPr>
        <p:spPr>
          <a:xfrm>
            <a:off x="6466500" y="2118313"/>
            <a:ext cx="1651200" cy="2040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Calibri"/>
                <a:ea typeface="Calibri"/>
                <a:cs typeface="Calibri"/>
                <a:sym typeface="Calibri"/>
              </a:rPr>
              <a:t>Production Fab.</a:t>
            </a:r>
            <a:endParaRPr sz="9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61" name="Google Shape;1161;p119"/>
          <p:cNvCxnSpPr/>
          <p:nvPr/>
        </p:nvCxnSpPr>
        <p:spPr>
          <a:xfrm rot="10800000">
            <a:off x="6470375" y="2037625"/>
            <a:ext cx="0" cy="527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162" name="Google Shape;1162;p119"/>
          <p:cNvSpPr txBox="1"/>
          <p:nvPr/>
        </p:nvSpPr>
        <p:spPr>
          <a:xfrm>
            <a:off x="3792413" y="488875"/>
            <a:ext cx="837600" cy="1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" marR="4572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We are here</a:t>
            </a:r>
            <a:endParaRPr sz="1000"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3A7F52-ED00-3648-9523-710A343DCB30}"/>
              </a:ext>
            </a:extLst>
          </p:cNvPr>
          <p:cNvSpPr txBox="1">
            <a:spLocks/>
          </p:cNvSpPr>
          <p:nvPr/>
        </p:nvSpPr>
        <p:spPr>
          <a:xfrm>
            <a:off x="266557" y="-49755"/>
            <a:ext cx="8372901" cy="6217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err="1"/>
              <a:t>AstroPix</a:t>
            </a:r>
            <a:r>
              <a:rPr lang="en-US" dirty="0"/>
              <a:t> tracker production</a:t>
            </a:r>
          </a:p>
        </p:txBody>
      </p:sp>
      <p:grpSp>
        <p:nvGrpSpPr>
          <p:cNvPr id="2" name="Google Shape;1123;p127">
            <a:extLst>
              <a:ext uri="{FF2B5EF4-FFF2-40B4-BE49-F238E27FC236}">
                <a16:creationId xmlns:a16="http://schemas.microsoft.com/office/drawing/2014/main" id="{E3613239-9516-F86E-4D49-9CBD433C0ED9}"/>
              </a:ext>
            </a:extLst>
          </p:cNvPr>
          <p:cNvGrpSpPr/>
          <p:nvPr/>
        </p:nvGrpSpPr>
        <p:grpSpPr>
          <a:xfrm>
            <a:off x="5281537" y="929031"/>
            <a:ext cx="3135323" cy="3464700"/>
            <a:chOff x="1327412" y="1161200"/>
            <a:chExt cx="4272139" cy="4510154"/>
          </a:xfrm>
        </p:grpSpPr>
        <p:pic>
          <p:nvPicPr>
            <p:cNvPr id="11" name="Google Shape;1124;p127">
              <a:extLst>
                <a:ext uri="{FF2B5EF4-FFF2-40B4-BE49-F238E27FC236}">
                  <a16:creationId xmlns:a16="http://schemas.microsoft.com/office/drawing/2014/main" id="{CA861864-87A1-05BB-B92C-CC26B95C8E8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7308" t="14109" r="23376" b="13457"/>
            <a:stretch/>
          </p:blipFill>
          <p:spPr>
            <a:xfrm>
              <a:off x="1327412" y="1252792"/>
              <a:ext cx="4272139" cy="44185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125;p127">
              <a:extLst>
                <a:ext uri="{FF2B5EF4-FFF2-40B4-BE49-F238E27FC236}">
                  <a16:creationId xmlns:a16="http://schemas.microsoft.com/office/drawing/2014/main" id="{0720786E-8ECD-1B66-C3C2-CBD8A67B151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5500" t="11925" r="16655"/>
            <a:stretch/>
          </p:blipFill>
          <p:spPr>
            <a:xfrm>
              <a:off x="4223450" y="3950950"/>
              <a:ext cx="1200201" cy="1361500"/>
            </a:xfrm>
            <a:prstGeom prst="rect">
              <a:avLst/>
            </a:prstGeom>
            <a:noFill/>
            <a:ln w="28575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4" name="Google Shape;1126;p127">
              <a:extLst>
                <a:ext uri="{FF2B5EF4-FFF2-40B4-BE49-F238E27FC236}">
                  <a16:creationId xmlns:a16="http://schemas.microsoft.com/office/drawing/2014/main" id="{E251A478-7AE6-D60F-1101-AA1963179FED}"/>
                </a:ext>
              </a:extLst>
            </p:cNvPr>
            <p:cNvSpPr/>
            <p:nvPr/>
          </p:nvSpPr>
          <p:spPr>
            <a:xfrm>
              <a:off x="3438350" y="4774750"/>
              <a:ext cx="168600" cy="103800"/>
            </a:xfrm>
            <a:prstGeom prst="rect">
              <a:avLst/>
            </a:prstGeom>
            <a:noFill/>
            <a:ln w="28575" cap="flat" cmpd="sng">
              <a:solidFill>
                <a:srgbClr val="0B539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5" name="Google Shape;1127;p127">
              <a:extLst>
                <a:ext uri="{FF2B5EF4-FFF2-40B4-BE49-F238E27FC236}">
                  <a16:creationId xmlns:a16="http://schemas.microsoft.com/office/drawing/2014/main" id="{C6743AF2-AF30-1F7F-CC0B-55FEEAC65B94}"/>
                </a:ext>
              </a:extLst>
            </p:cNvPr>
            <p:cNvCxnSpPr/>
            <p:nvPr/>
          </p:nvCxnSpPr>
          <p:spPr>
            <a:xfrm rot="10800000" flipH="1">
              <a:off x="3606950" y="3931450"/>
              <a:ext cx="603300" cy="843300"/>
            </a:xfrm>
            <a:prstGeom prst="straightConnector1">
              <a:avLst/>
            </a:prstGeom>
            <a:noFill/>
            <a:ln w="28575" cap="flat" cmpd="sng">
              <a:solidFill>
                <a:srgbClr val="0B539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128;p127">
              <a:extLst>
                <a:ext uri="{FF2B5EF4-FFF2-40B4-BE49-F238E27FC236}">
                  <a16:creationId xmlns:a16="http://schemas.microsoft.com/office/drawing/2014/main" id="{931367AD-E621-3522-334D-73CDC0A194C2}"/>
                </a:ext>
              </a:extLst>
            </p:cNvPr>
            <p:cNvCxnSpPr/>
            <p:nvPr/>
          </p:nvCxnSpPr>
          <p:spPr>
            <a:xfrm>
              <a:off x="3606950" y="4878550"/>
              <a:ext cx="609900" cy="454200"/>
            </a:xfrm>
            <a:prstGeom prst="straightConnector1">
              <a:avLst/>
            </a:prstGeom>
            <a:noFill/>
            <a:ln w="28575" cap="flat" cmpd="sng">
              <a:solidFill>
                <a:srgbClr val="0B539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" name="Google Shape;1129;p127">
              <a:extLst>
                <a:ext uri="{FF2B5EF4-FFF2-40B4-BE49-F238E27FC236}">
                  <a16:creationId xmlns:a16="http://schemas.microsoft.com/office/drawing/2014/main" id="{AC003FDE-2BFD-7360-4BC8-5DE71A38BC23}"/>
                </a:ext>
              </a:extLst>
            </p:cNvPr>
            <p:cNvSpPr/>
            <p:nvPr/>
          </p:nvSpPr>
          <p:spPr>
            <a:xfrm>
              <a:off x="2669500" y="2650100"/>
              <a:ext cx="168600" cy="103800"/>
            </a:xfrm>
            <a:prstGeom prst="rect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" name="Google Shape;1130;p127">
              <a:extLst>
                <a:ext uri="{FF2B5EF4-FFF2-40B4-BE49-F238E27FC236}">
                  <a16:creationId xmlns:a16="http://schemas.microsoft.com/office/drawing/2014/main" id="{070C379E-39F4-4EA3-0F75-B6F820D87C45}"/>
                </a:ext>
              </a:extLst>
            </p:cNvPr>
            <p:cNvCxnSpPr/>
            <p:nvPr/>
          </p:nvCxnSpPr>
          <p:spPr>
            <a:xfrm rot="10800000" flipH="1">
              <a:off x="2838100" y="1161200"/>
              <a:ext cx="766800" cy="1488900"/>
            </a:xfrm>
            <a:prstGeom prst="straightConnector1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131;p127">
              <a:extLst>
                <a:ext uri="{FF2B5EF4-FFF2-40B4-BE49-F238E27FC236}">
                  <a16:creationId xmlns:a16="http://schemas.microsoft.com/office/drawing/2014/main" id="{174D63D0-B7B9-DB81-27E2-0DEFD06BDE5F}"/>
                </a:ext>
              </a:extLst>
            </p:cNvPr>
            <p:cNvCxnSpPr/>
            <p:nvPr/>
          </p:nvCxnSpPr>
          <p:spPr>
            <a:xfrm rot="10800000" flipH="1">
              <a:off x="2838100" y="2452400"/>
              <a:ext cx="786300" cy="301500"/>
            </a:xfrm>
            <a:prstGeom prst="straightConnector1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0" name="Google Shape;1132;p127">
              <a:extLst>
                <a:ext uri="{FF2B5EF4-FFF2-40B4-BE49-F238E27FC236}">
                  <a16:creationId xmlns:a16="http://schemas.microsoft.com/office/drawing/2014/main" id="{CFA0BC65-52EF-97B6-D7A0-ECCF2C8918E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452" t="6676" r="7859" b="1865"/>
            <a:stretch/>
          </p:blipFill>
          <p:spPr>
            <a:xfrm>
              <a:off x="3617825" y="1172775"/>
              <a:ext cx="1174225" cy="1279450"/>
            </a:xfrm>
            <a:prstGeom prst="rect">
              <a:avLst/>
            </a:prstGeom>
            <a:noFill/>
            <a:ln w="28575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8632E12-19F7-62B5-65FF-692573ADA9B1}"/>
              </a:ext>
            </a:extLst>
          </p:cNvPr>
          <p:cNvSpPr txBox="1"/>
          <p:nvPr/>
        </p:nvSpPr>
        <p:spPr>
          <a:xfrm>
            <a:off x="727140" y="1461031"/>
            <a:ext cx="4169664" cy="258532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BIC Tracker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~100 m</a:t>
            </a:r>
            <a:r>
              <a:rPr lang="en-US" baseline="30000" dirty="0"/>
              <a:t>2</a:t>
            </a:r>
            <a:r>
              <a:rPr lang="en-US" dirty="0"/>
              <a:t> of silicon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~5,000 wafers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~250,000 chips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Optimize the design &amp; building procedures for industrial scale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module flavor x31,200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stave flavor x2,400</a:t>
            </a:r>
          </a:p>
        </p:txBody>
      </p:sp>
    </p:spTree>
    <p:extLst>
      <p:ext uri="{BB962C8B-B14F-4D97-AF65-F5344CB8AC3E}">
        <p14:creationId xmlns:p14="http://schemas.microsoft.com/office/powerpoint/2010/main" val="20345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120"/>
          <p:cNvSpPr txBox="1"/>
          <p:nvPr/>
        </p:nvSpPr>
        <p:spPr>
          <a:xfrm>
            <a:off x="304075" y="1722725"/>
            <a:ext cx="3435000" cy="3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/>
              <a:t>P</a:t>
            </a:r>
            <a:r>
              <a:rPr lang="en-US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rototype R&amp;D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/>
              <a:t>Final D</a:t>
            </a:r>
            <a:r>
              <a:rPr lang="en-US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esign/PED 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Pre-production 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/>
              <a:t>Scintillating Fiber Fabrication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Production SciFi/local support layers and testing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Production wafer fabrication v5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Wafer testing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/>
              <a:t>Sectors/Trays p</a:t>
            </a:r>
            <a:r>
              <a:rPr lang="en-US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roduction assembly and testing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Integration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Delivery</a:t>
            </a:r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1"/>
              <a:t>Sector Assembly in a Barrel and Integration with Si Trays</a:t>
            </a:r>
            <a:endParaRPr sz="9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9" name="Google Shape;1169;p120"/>
          <p:cNvCxnSpPr/>
          <p:nvPr/>
        </p:nvCxnSpPr>
        <p:spPr>
          <a:xfrm>
            <a:off x="1344100" y="2144750"/>
            <a:ext cx="167520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170" name="Google Shape;1170;p120"/>
          <p:cNvCxnSpPr>
            <a:endCxn id="1171" idx="1"/>
          </p:cNvCxnSpPr>
          <p:nvPr/>
        </p:nvCxnSpPr>
        <p:spPr>
          <a:xfrm rot="10800000" flipH="1">
            <a:off x="2068525" y="2700625"/>
            <a:ext cx="1413300" cy="81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172" name="Google Shape;1172;p120"/>
          <p:cNvCxnSpPr>
            <a:endCxn id="1173" idx="1"/>
          </p:cNvCxnSpPr>
          <p:nvPr/>
        </p:nvCxnSpPr>
        <p:spPr>
          <a:xfrm>
            <a:off x="863650" y="4381500"/>
            <a:ext cx="555480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174" name="Google Shape;1174;p120"/>
          <p:cNvCxnSpPr/>
          <p:nvPr/>
        </p:nvCxnSpPr>
        <p:spPr>
          <a:xfrm>
            <a:off x="2950075" y="3813900"/>
            <a:ext cx="272070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175" name="Google Shape;1175;p120"/>
          <p:cNvCxnSpPr>
            <a:endCxn id="1176" idx="1"/>
          </p:cNvCxnSpPr>
          <p:nvPr/>
        </p:nvCxnSpPr>
        <p:spPr>
          <a:xfrm rot="10800000" flipH="1">
            <a:off x="987450" y="4085000"/>
            <a:ext cx="5273700" cy="114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177" name="Google Shape;1177;p120"/>
          <p:cNvSpPr/>
          <p:nvPr/>
        </p:nvSpPr>
        <p:spPr>
          <a:xfrm>
            <a:off x="954375" y="1086350"/>
            <a:ext cx="7871400" cy="292500"/>
          </a:xfrm>
          <a:prstGeom prst="rect">
            <a:avLst/>
          </a:prstGeom>
          <a:solidFill>
            <a:srgbClr val="1C4587"/>
          </a:solidFill>
          <a:ln w="9525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8" name="Google Shape;1178;p120"/>
          <p:cNvCxnSpPr/>
          <p:nvPr/>
        </p:nvCxnSpPr>
        <p:spPr>
          <a:xfrm>
            <a:off x="1921505" y="1115306"/>
            <a:ext cx="0" cy="2553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79" name="Google Shape;1179;p120"/>
          <p:cNvCxnSpPr/>
          <p:nvPr/>
        </p:nvCxnSpPr>
        <p:spPr>
          <a:xfrm>
            <a:off x="2925242" y="1115306"/>
            <a:ext cx="0" cy="2553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0" name="Google Shape;1180;p120"/>
          <p:cNvCxnSpPr/>
          <p:nvPr/>
        </p:nvCxnSpPr>
        <p:spPr>
          <a:xfrm>
            <a:off x="3898795" y="1115306"/>
            <a:ext cx="0" cy="2553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1" name="Google Shape;1181;p120"/>
          <p:cNvCxnSpPr/>
          <p:nvPr/>
        </p:nvCxnSpPr>
        <p:spPr>
          <a:xfrm>
            <a:off x="4890061" y="1123560"/>
            <a:ext cx="0" cy="2553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2" name="Google Shape;1182;p120"/>
          <p:cNvCxnSpPr/>
          <p:nvPr/>
        </p:nvCxnSpPr>
        <p:spPr>
          <a:xfrm>
            <a:off x="5883755" y="1123560"/>
            <a:ext cx="0" cy="2553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3" name="Google Shape;1183;p120"/>
          <p:cNvCxnSpPr/>
          <p:nvPr/>
        </p:nvCxnSpPr>
        <p:spPr>
          <a:xfrm>
            <a:off x="6867377" y="1115306"/>
            <a:ext cx="0" cy="2553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84" name="Google Shape;1184;p120"/>
          <p:cNvCxnSpPr/>
          <p:nvPr/>
        </p:nvCxnSpPr>
        <p:spPr>
          <a:xfrm>
            <a:off x="7856035" y="1115306"/>
            <a:ext cx="0" cy="2553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85" name="Google Shape;1185;p120"/>
          <p:cNvSpPr txBox="1"/>
          <p:nvPr/>
        </p:nvSpPr>
        <p:spPr>
          <a:xfrm>
            <a:off x="954363" y="1099422"/>
            <a:ext cx="41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6" name="Google Shape;1186;p120"/>
          <p:cNvSpPr txBox="1"/>
          <p:nvPr/>
        </p:nvSpPr>
        <p:spPr>
          <a:xfrm>
            <a:off x="2035045" y="1101854"/>
            <a:ext cx="41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2023</a:t>
            </a: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120"/>
          <p:cNvSpPr txBox="1"/>
          <p:nvPr/>
        </p:nvSpPr>
        <p:spPr>
          <a:xfrm>
            <a:off x="2879543" y="1099422"/>
            <a:ext cx="41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120"/>
          <p:cNvSpPr txBox="1"/>
          <p:nvPr/>
        </p:nvSpPr>
        <p:spPr>
          <a:xfrm>
            <a:off x="3904687" y="1091169"/>
            <a:ext cx="41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120"/>
          <p:cNvSpPr txBox="1"/>
          <p:nvPr/>
        </p:nvSpPr>
        <p:spPr>
          <a:xfrm>
            <a:off x="4894227" y="1099422"/>
            <a:ext cx="41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2026</a:t>
            </a: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120"/>
          <p:cNvSpPr txBox="1"/>
          <p:nvPr/>
        </p:nvSpPr>
        <p:spPr>
          <a:xfrm>
            <a:off x="5880809" y="1099422"/>
            <a:ext cx="41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2027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120"/>
          <p:cNvSpPr txBox="1"/>
          <p:nvPr/>
        </p:nvSpPr>
        <p:spPr>
          <a:xfrm>
            <a:off x="6868429" y="1091169"/>
            <a:ext cx="41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2028</a:t>
            </a: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120"/>
          <p:cNvSpPr txBox="1"/>
          <p:nvPr/>
        </p:nvSpPr>
        <p:spPr>
          <a:xfrm>
            <a:off x="7856048" y="1091169"/>
            <a:ext cx="418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2029</a:t>
            </a:r>
            <a:endParaRPr sz="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120"/>
          <p:cNvSpPr/>
          <p:nvPr/>
        </p:nvSpPr>
        <p:spPr>
          <a:xfrm>
            <a:off x="2977974" y="1041025"/>
            <a:ext cx="82500" cy="82500"/>
          </a:xfrm>
          <a:prstGeom prst="diamond">
            <a:avLst/>
          </a:prstGeom>
          <a:solidFill>
            <a:srgbClr val="ECAA00"/>
          </a:solidFill>
          <a:ln w="9525" cap="flat" cmpd="sng">
            <a:solidFill>
              <a:srgbClr val="ECA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120"/>
          <p:cNvSpPr/>
          <p:nvPr/>
        </p:nvSpPr>
        <p:spPr>
          <a:xfrm>
            <a:off x="4180998" y="1041025"/>
            <a:ext cx="82500" cy="82500"/>
          </a:xfrm>
          <a:prstGeom prst="diamond">
            <a:avLst/>
          </a:prstGeom>
          <a:solidFill>
            <a:srgbClr val="ECAA00"/>
          </a:solidFill>
          <a:ln w="9525" cap="flat" cmpd="sng">
            <a:solidFill>
              <a:srgbClr val="ECA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120"/>
          <p:cNvSpPr/>
          <p:nvPr/>
        </p:nvSpPr>
        <p:spPr>
          <a:xfrm>
            <a:off x="8282458" y="1031025"/>
            <a:ext cx="82500" cy="82500"/>
          </a:xfrm>
          <a:prstGeom prst="diamond">
            <a:avLst/>
          </a:prstGeom>
          <a:solidFill>
            <a:srgbClr val="ECAA00"/>
          </a:solidFill>
          <a:ln w="9525" cap="flat" cmpd="sng">
            <a:solidFill>
              <a:srgbClr val="ECA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6" name="Google Shape;1196;p120"/>
          <p:cNvCxnSpPr>
            <a:stCxn id="1193" idx="0"/>
          </p:cNvCxnSpPr>
          <p:nvPr/>
        </p:nvCxnSpPr>
        <p:spPr>
          <a:xfrm rot="10800000">
            <a:off x="3019224" y="890725"/>
            <a:ext cx="0" cy="1503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97" name="Google Shape;1197;p120"/>
          <p:cNvCxnSpPr/>
          <p:nvPr/>
        </p:nvCxnSpPr>
        <p:spPr>
          <a:xfrm rot="10800000">
            <a:off x="4222266" y="890725"/>
            <a:ext cx="0" cy="1503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98" name="Google Shape;1198;p120"/>
          <p:cNvCxnSpPr/>
          <p:nvPr/>
        </p:nvCxnSpPr>
        <p:spPr>
          <a:xfrm rot="10800000">
            <a:off x="8323726" y="880725"/>
            <a:ext cx="0" cy="1503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99" name="Google Shape;1199;p120"/>
          <p:cNvSpPr txBox="1"/>
          <p:nvPr/>
        </p:nvSpPr>
        <p:spPr>
          <a:xfrm>
            <a:off x="2695647" y="501950"/>
            <a:ext cx="685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CD-3a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Jan 24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120"/>
          <p:cNvSpPr txBox="1"/>
          <p:nvPr/>
        </p:nvSpPr>
        <p:spPr>
          <a:xfrm>
            <a:off x="3920000" y="501950"/>
            <a:ext cx="604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CD-2/3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 25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120"/>
          <p:cNvSpPr txBox="1"/>
          <p:nvPr/>
        </p:nvSpPr>
        <p:spPr>
          <a:xfrm>
            <a:off x="7609800" y="272600"/>
            <a:ext cx="145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/>
              <a:t>Barrel </a:t>
            </a:r>
            <a:endParaRPr sz="1000" b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Installation in BNL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/>
              <a:t>Jun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29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120"/>
          <p:cNvSpPr/>
          <p:nvPr/>
        </p:nvSpPr>
        <p:spPr>
          <a:xfrm>
            <a:off x="956824" y="1324931"/>
            <a:ext cx="1025400" cy="456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120"/>
          <p:cNvSpPr/>
          <p:nvPr/>
        </p:nvSpPr>
        <p:spPr>
          <a:xfrm rot="10800000" flipH="1">
            <a:off x="1941063" y="1238767"/>
            <a:ext cx="82500" cy="82500"/>
          </a:xfrm>
          <a:prstGeom prst="triangle">
            <a:avLst>
              <a:gd name="adj" fmla="val 50000"/>
            </a:avLst>
          </a:prstGeom>
          <a:solidFill>
            <a:srgbClr val="E06666"/>
          </a:solidFill>
          <a:ln w="952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120"/>
          <p:cNvSpPr txBox="1"/>
          <p:nvPr/>
        </p:nvSpPr>
        <p:spPr>
          <a:xfrm>
            <a:off x="444951" y="829425"/>
            <a:ext cx="604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120"/>
          <p:cNvSpPr/>
          <p:nvPr/>
        </p:nvSpPr>
        <p:spPr>
          <a:xfrm>
            <a:off x="2068525" y="2073375"/>
            <a:ext cx="1739400" cy="150300"/>
          </a:xfrm>
          <a:prstGeom prst="homePlate">
            <a:avLst>
              <a:gd name="adj" fmla="val 50000"/>
            </a:avLst>
          </a:prstGeom>
          <a:solidFill>
            <a:srgbClr val="E97079"/>
          </a:solidFill>
          <a:ln w="9525" cap="flat" cmpd="sng">
            <a:solidFill>
              <a:srgbClr val="E970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120"/>
          <p:cNvSpPr/>
          <p:nvPr/>
        </p:nvSpPr>
        <p:spPr>
          <a:xfrm>
            <a:off x="3716625" y="2346500"/>
            <a:ext cx="1391400" cy="150300"/>
          </a:xfrm>
          <a:prstGeom prst="homePlate">
            <a:avLst>
              <a:gd name="adj" fmla="val 50000"/>
            </a:avLst>
          </a:prstGeom>
          <a:solidFill>
            <a:srgbClr val="E97079"/>
          </a:solidFill>
          <a:ln w="9525" cap="flat" cmpd="sng">
            <a:solidFill>
              <a:srgbClr val="E970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120"/>
          <p:cNvSpPr/>
          <p:nvPr/>
        </p:nvSpPr>
        <p:spPr>
          <a:xfrm>
            <a:off x="3481825" y="2625475"/>
            <a:ext cx="2772300" cy="150300"/>
          </a:xfrm>
          <a:prstGeom prst="homePlate">
            <a:avLst>
              <a:gd name="adj" fmla="val 50000"/>
            </a:avLst>
          </a:prstGeom>
          <a:solidFill>
            <a:srgbClr val="E97079"/>
          </a:solidFill>
          <a:ln w="9525" cap="flat" cmpd="sng">
            <a:solidFill>
              <a:srgbClr val="E970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120"/>
          <p:cNvSpPr/>
          <p:nvPr/>
        </p:nvSpPr>
        <p:spPr>
          <a:xfrm>
            <a:off x="5728250" y="3734100"/>
            <a:ext cx="2057400" cy="150300"/>
          </a:xfrm>
          <a:prstGeom prst="homePlate">
            <a:avLst>
              <a:gd name="adj" fmla="val 50000"/>
            </a:avLst>
          </a:prstGeom>
          <a:solidFill>
            <a:srgbClr val="E97079"/>
          </a:solidFill>
          <a:ln w="9525" cap="flat" cmpd="sng">
            <a:solidFill>
              <a:srgbClr val="E970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120"/>
          <p:cNvSpPr/>
          <p:nvPr/>
        </p:nvSpPr>
        <p:spPr>
          <a:xfrm>
            <a:off x="6261150" y="4009850"/>
            <a:ext cx="1830600" cy="150300"/>
          </a:xfrm>
          <a:prstGeom prst="homePlate">
            <a:avLst>
              <a:gd name="adj" fmla="val 50000"/>
            </a:avLst>
          </a:prstGeom>
          <a:solidFill>
            <a:srgbClr val="E97079"/>
          </a:solidFill>
          <a:ln w="9525" cap="flat" cmpd="sng">
            <a:solidFill>
              <a:srgbClr val="E970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120"/>
          <p:cNvSpPr/>
          <p:nvPr/>
        </p:nvSpPr>
        <p:spPr>
          <a:xfrm>
            <a:off x="6418450" y="4306350"/>
            <a:ext cx="1863900" cy="150300"/>
          </a:xfrm>
          <a:prstGeom prst="homePlate">
            <a:avLst>
              <a:gd name="adj" fmla="val 50000"/>
            </a:avLst>
          </a:prstGeom>
          <a:solidFill>
            <a:srgbClr val="E97079"/>
          </a:solidFill>
          <a:ln w="9525" cap="flat" cmpd="sng">
            <a:solidFill>
              <a:srgbClr val="E970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8" name="Google Shape;1208;p120"/>
          <p:cNvCxnSpPr/>
          <p:nvPr/>
        </p:nvCxnSpPr>
        <p:spPr>
          <a:xfrm>
            <a:off x="1218625" y="1877225"/>
            <a:ext cx="96300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209" name="Google Shape;1209;p120"/>
          <p:cNvCxnSpPr>
            <a:endCxn id="1206" idx="1"/>
          </p:cNvCxnSpPr>
          <p:nvPr/>
        </p:nvCxnSpPr>
        <p:spPr>
          <a:xfrm rot="10800000" flipH="1">
            <a:off x="1194525" y="2421650"/>
            <a:ext cx="2522100" cy="108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210" name="Google Shape;1210;p120"/>
          <p:cNvCxnSpPr>
            <a:endCxn id="1211" idx="1"/>
          </p:cNvCxnSpPr>
          <p:nvPr/>
        </p:nvCxnSpPr>
        <p:spPr>
          <a:xfrm rot="10800000" flipH="1">
            <a:off x="3050475" y="2968675"/>
            <a:ext cx="2010000" cy="30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212" name="Google Shape;1212;p120"/>
          <p:cNvCxnSpPr/>
          <p:nvPr/>
        </p:nvCxnSpPr>
        <p:spPr>
          <a:xfrm>
            <a:off x="2105177" y="3256500"/>
            <a:ext cx="324360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213" name="Google Shape;1213;p120"/>
          <p:cNvCxnSpPr>
            <a:endCxn id="1214" idx="1"/>
          </p:cNvCxnSpPr>
          <p:nvPr/>
        </p:nvCxnSpPr>
        <p:spPr>
          <a:xfrm rot="10800000" flipH="1">
            <a:off x="1098975" y="3523100"/>
            <a:ext cx="4402500" cy="27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215" name="Google Shape;1215;p120"/>
          <p:cNvSpPr/>
          <p:nvPr/>
        </p:nvSpPr>
        <p:spPr>
          <a:xfrm>
            <a:off x="2027267" y="1041025"/>
            <a:ext cx="82500" cy="82500"/>
          </a:xfrm>
          <a:prstGeom prst="diamond">
            <a:avLst/>
          </a:prstGeom>
          <a:solidFill>
            <a:srgbClr val="ECAA00"/>
          </a:solidFill>
          <a:ln w="9525" cap="flat" cmpd="sng">
            <a:solidFill>
              <a:srgbClr val="ECA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6" name="Google Shape;1216;p120"/>
          <p:cNvCxnSpPr>
            <a:stCxn id="1215" idx="0"/>
          </p:cNvCxnSpPr>
          <p:nvPr/>
        </p:nvCxnSpPr>
        <p:spPr>
          <a:xfrm rot="10800000">
            <a:off x="2068517" y="890725"/>
            <a:ext cx="0" cy="1503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17" name="Google Shape;1217;p120"/>
          <p:cNvSpPr txBox="1"/>
          <p:nvPr/>
        </p:nvSpPr>
        <p:spPr>
          <a:xfrm>
            <a:off x="1420871" y="425750"/>
            <a:ext cx="1512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>
                <a:solidFill>
                  <a:srgbClr val="990000"/>
                </a:solidFill>
              </a:rPr>
              <a:t>ePIC d</a:t>
            </a:r>
            <a:r>
              <a:rPr lang="en-US" sz="1000" b="1" i="0" u="none" strike="noStrike" cap="non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ecision about Barrel ECAL</a:t>
            </a:r>
            <a:endParaRPr sz="1000" b="1" i="0" u="none" strike="noStrike" cap="none">
              <a:solidFill>
                <a:srgbClr val="99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/>
              <a:t>April</a:t>
            </a: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120"/>
          <p:cNvSpPr/>
          <p:nvPr/>
        </p:nvSpPr>
        <p:spPr>
          <a:xfrm>
            <a:off x="3731210" y="1370650"/>
            <a:ext cx="82500" cy="825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45818E"/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5818E"/>
              </a:solidFill>
              <a:highlight>
                <a:srgbClr val="45818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120"/>
          <p:cNvSpPr/>
          <p:nvPr/>
        </p:nvSpPr>
        <p:spPr>
          <a:xfrm>
            <a:off x="2792122" y="1370650"/>
            <a:ext cx="82500" cy="825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45818E"/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5818E"/>
              </a:solidFill>
              <a:highlight>
                <a:srgbClr val="45818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120"/>
          <p:cNvSpPr/>
          <p:nvPr/>
        </p:nvSpPr>
        <p:spPr>
          <a:xfrm>
            <a:off x="1942362" y="1386620"/>
            <a:ext cx="82500" cy="8250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45818E"/>
          </a:solidFill>
          <a:ln w="9525" cap="flat" cmpd="sng">
            <a:solidFill>
              <a:srgbClr val="4581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5818E"/>
              </a:solidFill>
              <a:highlight>
                <a:srgbClr val="45818E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20"/>
          <p:cNvSpPr txBox="1"/>
          <p:nvPr/>
        </p:nvSpPr>
        <p:spPr>
          <a:xfrm>
            <a:off x="1760475" y="1409000"/>
            <a:ext cx="6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/>
              <a:t>AstroPix</a:t>
            </a:r>
            <a:r>
              <a:rPr lang="en-US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v3</a:t>
            </a:r>
            <a:endParaRPr sz="14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Feb 2023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120"/>
          <p:cNvSpPr txBox="1"/>
          <p:nvPr/>
        </p:nvSpPr>
        <p:spPr>
          <a:xfrm>
            <a:off x="2577302" y="1408747"/>
            <a:ext cx="68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/>
              <a:t>AstroPix</a:t>
            </a:r>
            <a:r>
              <a:rPr lang="en-US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v4</a:t>
            </a:r>
            <a:endParaRPr sz="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 2023</a:t>
            </a:r>
            <a:endParaRPr sz="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120"/>
          <p:cNvSpPr txBox="1"/>
          <p:nvPr/>
        </p:nvSpPr>
        <p:spPr>
          <a:xfrm>
            <a:off x="3279381" y="1409600"/>
            <a:ext cx="99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/>
              <a:t>AstroPix</a:t>
            </a:r>
            <a:r>
              <a:rPr lang="en-US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v5</a:t>
            </a:r>
            <a:endParaRPr sz="14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</a:t>
            </a:r>
            <a:r>
              <a:rPr lang="en-US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2024 </a:t>
            </a:r>
            <a:endParaRPr sz="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120"/>
          <p:cNvSpPr/>
          <p:nvPr/>
        </p:nvSpPr>
        <p:spPr>
          <a:xfrm>
            <a:off x="5060475" y="2893525"/>
            <a:ext cx="2725200" cy="150300"/>
          </a:xfrm>
          <a:prstGeom prst="homePlate">
            <a:avLst>
              <a:gd name="adj" fmla="val 50000"/>
            </a:avLst>
          </a:prstGeom>
          <a:solidFill>
            <a:srgbClr val="E97079"/>
          </a:solidFill>
          <a:ln w="9525" cap="flat" cmpd="sng">
            <a:solidFill>
              <a:srgbClr val="E970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120"/>
          <p:cNvSpPr/>
          <p:nvPr/>
        </p:nvSpPr>
        <p:spPr>
          <a:xfrm>
            <a:off x="5501475" y="3447950"/>
            <a:ext cx="1915200" cy="150300"/>
          </a:xfrm>
          <a:prstGeom prst="homePlate">
            <a:avLst>
              <a:gd name="adj" fmla="val 50000"/>
            </a:avLst>
          </a:prstGeom>
          <a:solidFill>
            <a:srgbClr val="E97079"/>
          </a:solidFill>
          <a:ln w="9525" cap="flat" cmpd="sng">
            <a:solidFill>
              <a:srgbClr val="E970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120"/>
          <p:cNvSpPr/>
          <p:nvPr/>
        </p:nvSpPr>
        <p:spPr>
          <a:xfrm>
            <a:off x="5060475" y="3167125"/>
            <a:ext cx="2130300" cy="150300"/>
          </a:xfrm>
          <a:prstGeom prst="homePlate">
            <a:avLst>
              <a:gd name="adj" fmla="val 50000"/>
            </a:avLst>
          </a:prstGeom>
          <a:solidFill>
            <a:srgbClr val="E97079"/>
          </a:solidFill>
          <a:ln w="9525" cap="flat" cmpd="sng">
            <a:solidFill>
              <a:srgbClr val="E970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120"/>
          <p:cNvSpPr/>
          <p:nvPr/>
        </p:nvSpPr>
        <p:spPr>
          <a:xfrm>
            <a:off x="2068516" y="1819513"/>
            <a:ext cx="1725300" cy="132300"/>
          </a:xfrm>
          <a:prstGeom prst="homePlate">
            <a:avLst>
              <a:gd name="adj" fmla="val 50000"/>
            </a:avLst>
          </a:prstGeom>
          <a:solidFill>
            <a:srgbClr val="E97079"/>
          </a:solidFill>
          <a:ln w="9525" cap="flat" cmpd="sng">
            <a:solidFill>
              <a:srgbClr val="E970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120"/>
          <p:cNvSpPr txBox="1">
            <a:spLocks noGrp="1"/>
          </p:cNvSpPr>
          <p:nvPr>
            <p:ph type="title" idx="4294967295"/>
          </p:nvPr>
        </p:nvSpPr>
        <p:spPr>
          <a:xfrm>
            <a:off x="452741" y="23616"/>
            <a:ext cx="53517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/>
              <a:t>BIC High-level Schedule</a:t>
            </a:r>
            <a:endParaRPr/>
          </a:p>
        </p:txBody>
      </p:sp>
      <p:cxnSp>
        <p:nvCxnSpPr>
          <p:cNvPr id="1227" name="Google Shape;1227;p120"/>
          <p:cNvCxnSpPr/>
          <p:nvPr/>
        </p:nvCxnSpPr>
        <p:spPr>
          <a:xfrm>
            <a:off x="3553225" y="4618400"/>
            <a:ext cx="485070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228" name="Google Shape;1228;p120"/>
          <p:cNvSpPr/>
          <p:nvPr/>
        </p:nvSpPr>
        <p:spPr>
          <a:xfrm>
            <a:off x="8323725" y="4543250"/>
            <a:ext cx="373500" cy="150300"/>
          </a:xfrm>
          <a:prstGeom prst="homePlate">
            <a:avLst>
              <a:gd name="adj" fmla="val 50000"/>
            </a:avLst>
          </a:prstGeom>
          <a:solidFill>
            <a:srgbClr val="E97079"/>
          </a:solidFill>
          <a:ln w="9525" cap="flat" cmpd="sng">
            <a:solidFill>
              <a:srgbClr val="E970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120"/>
          <p:cNvSpPr txBox="1">
            <a:spLocks noGrp="1"/>
          </p:cNvSpPr>
          <p:nvPr>
            <p:ph type="sldNum" idx="12"/>
          </p:nvPr>
        </p:nvSpPr>
        <p:spPr>
          <a:xfrm>
            <a:off x="6917100" y="4906188"/>
            <a:ext cx="2057400" cy="207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7" name="Google Shape;1347;p128"/>
          <p:cNvCxnSpPr/>
          <p:nvPr/>
        </p:nvCxnSpPr>
        <p:spPr>
          <a:xfrm>
            <a:off x="7232794" y="2966000"/>
            <a:ext cx="1346400" cy="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348" name="Google Shape;1348;p128"/>
          <p:cNvSpPr txBox="1"/>
          <p:nvPr/>
        </p:nvSpPr>
        <p:spPr>
          <a:xfrm>
            <a:off x="7600189" y="2852934"/>
            <a:ext cx="573600" cy="17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~1 cm </a:t>
            </a:r>
            <a:endParaRPr/>
          </a:p>
        </p:txBody>
      </p:sp>
      <p:cxnSp>
        <p:nvCxnSpPr>
          <p:cNvPr id="1349" name="Google Shape;1349;p128"/>
          <p:cNvCxnSpPr/>
          <p:nvPr/>
        </p:nvCxnSpPr>
        <p:spPr>
          <a:xfrm rot="10800000">
            <a:off x="8641617" y="3058415"/>
            <a:ext cx="0" cy="1337700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350" name="Google Shape;1350;p128"/>
          <p:cNvSpPr txBox="1"/>
          <p:nvPr/>
        </p:nvSpPr>
        <p:spPr>
          <a:xfrm>
            <a:off x="8609788" y="3582122"/>
            <a:ext cx="567300" cy="17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~1 cm</a:t>
            </a:r>
            <a:endParaRPr/>
          </a:p>
        </p:txBody>
      </p:sp>
      <p:grpSp>
        <p:nvGrpSpPr>
          <p:cNvPr id="1351" name="Google Shape;1351;p128"/>
          <p:cNvGrpSpPr/>
          <p:nvPr/>
        </p:nvGrpSpPr>
        <p:grpSpPr>
          <a:xfrm>
            <a:off x="5670573" y="362117"/>
            <a:ext cx="3356389" cy="2370245"/>
            <a:chOff x="-43095" y="0"/>
            <a:chExt cx="3356389" cy="2370245"/>
          </a:xfrm>
        </p:grpSpPr>
        <p:pic>
          <p:nvPicPr>
            <p:cNvPr id="1352" name="Google Shape;1352;p128" descr="Image"/>
            <p:cNvPicPr preferRelativeResize="0"/>
            <p:nvPr/>
          </p:nvPicPr>
          <p:blipFill rotWithShape="1">
            <a:blip r:embed="rId3">
              <a:alphaModFix/>
            </a:blip>
            <a:srcRect l="45250"/>
            <a:stretch/>
          </p:blipFill>
          <p:spPr>
            <a:xfrm>
              <a:off x="2115" y="0"/>
              <a:ext cx="3311179" cy="22820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3" name="Google Shape;1353;p128" descr="Image"/>
            <p:cNvPicPr preferRelativeResize="0"/>
            <p:nvPr/>
          </p:nvPicPr>
          <p:blipFill rotWithShape="1">
            <a:blip r:embed="rId3">
              <a:alphaModFix/>
            </a:blip>
            <a:srcRect l="45250" t="86144" r="51483"/>
            <a:stretch/>
          </p:blipFill>
          <p:spPr>
            <a:xfrm>
              <a:off x="18626" y="982872"/>
              <a:ext cx="197449" cy="3161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4" name="Google Shape;1354;p128"/>
            <p:cNvSpPr/>
            <p:nvPr/>
          </p:nvSpPr>
          <p:spPr>
            <a:xfrm>
              <a:off x="-43095" y="629345"/>
              <a:ext cx="145500" cy="1740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7484A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p128"/>
          <p:cNvSpPr txBox="1"/>
          <p:nvPr/>
        </p:nvSpPr>
        <p:spPr>
          <a:xfrm>
            <a:off x="457200" y="497484"/>
            <a:ext cx="5543100" cy="4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HV-CMOS Monolithic Active Pixel Sensor (</a:t>
            </a:r>
            <a:r>
              <a:rPr lang="en-US" sz="1400" b="1" i="0" u="none" strike="noStrike" cap="none">
                <a:solidFill>
                  <a:srgbClr val="005493"/>
                </a:solidFill>
                <a:latin typeface="Arial"/>
                <a:ea typeface="Arial"/>
                <a:cs typeface="Arial"/>
                <a:sym typeface="Arial"/>
              </a:rPr>
              <a:t>MAPS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):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Combination of silicon pixel &amp; Front-End ASIC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On-pixel charge amplification and digitization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Technology uses more typical CMOS wafer processing         for cost effective mass production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Fabrication on single wafer enables shorter design cycle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need to bump-bond to each pixel - improves yield 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>
                <a:srgbClr val="30519D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0519D"/>
                </a:solidFill>
                <a:latin typeface="Arial"/>
                <a:ea typeface="Arial"/>
                <a:cs typeface="Arial"/>
                <a:sym typeface="Arial"/>
              </a:rPr>
              <a:t>AstroPix </a:t>
            </a: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based on</a:t>
            </a: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ATLASPix3  </a:t>
            </a:r>
            <a:r>
              <a:rPr lang="en-US" sz="12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arXiv:2109.13409</a:t>
            </a: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400" b="0" i="0" u="none" strike="noStrike" cap="none">
              <a:solidFill>
                <a:srgbClr val="30519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180nm HV-CMOS MAPS sensor                                                  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designed at KIT (also designed ATLASPix, MuPix, etc.)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Developed for AMEGO-X GSFC/NASA mission                                                                                             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(Upgrade to the Fermi’s LAT)</a:t>
            </a:r>
            <a:endParaRPr/>
          </a:p>
          <a:p>
            <a:pPr marL="412750" marR="0" lvl="0" indent="-26670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ower consumption &lt;1.5 mW/cm</a:t>
            </a:r>
            <a:r>
              <a:rPr lang="en-US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 resolution target of 2% @ 662keV</a:t>
            </a:r>
            <a:endParaRPr/>
          </a:p>
        </p:txBody>
      </p:sp>
      <p:sp>
        <p:nvSpPr>
          <p:cNvPr id="1356" name="Google Shape;1356;p128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1357" name="Google Shape;1357;p128"/>
          <p:cNvSpPr txBox="1">
            <a:spLocks noGrp="1"/>
          </p:cNvSpPr>
          <p:nvPr>
            <p:ph type="title" idx="4294967295"/>
          </p:nvPr>
        </p:nvSpPr>
        <p:spPr>
          <a:xfrm>
            <a:off x="457201" y="-6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AstroPix</a:t>
            </a:r>
            <a:endParaRPr/>
          </a:p>
        </p:txBody>
      </p:sp>
      <p:grpSp>
        <p:nvGrpSpPr>
          <p:cNvPr id="1358" name="Google Shape;1358;p128"/>
          <p:cNvGrpSpPr/>
          <p:nvPr/>
        </p:nvGrpSpPr>
        <p:grpSpPr>
          <a:xfrm>
            <a:off x="4902921" y="3057605"/>
            <a:ext cx="2235816" cy="2062884"/>
            <a:chOff x="0" y="0"/>
            <a:chExt cx="2235816" cy="2062884"/>
          </a:xfrm>
        </p:grpSpPr>
        <p:pic>
          <p:nvPicPr>
            <p:cNvPr id="1359" name="Google Shape;1359;p128" descr="SingleChip_W2_12_2D_20230303_121104.jpg"/>
            <p:cNvPicPr preferRelativeResize="0"/>
            <p:nvPr/>
          </p:nvPicPr>
          <p:blipFill rotWithShape="1">
            <a:blip r:embed="rId5">
              <a:alphaModFix/>
            </a:blip>
            <a:srcRect l="1465" t="951" r="1456" b="951"/>
            <a:stretch/>
          </p:blipFill>
          <p:spPr>
            <a:xfrm>
              <a:off x="0" y="209846"/>
              <a:ext cx="1639318" cy="16937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0" name="Google Shape;1360;p128"/>
            <p:cNvSpPr txBox="1"/>
            <p:nvPr/>
          </p:nvSpPr>
          <p:spPr>
            <a:xfrm>
              <a:off x="24529" y="0"/>
              <a:ext cx="2130300" cy="19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7484A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47484A"/>
                  </a:solidFill>
                  <a:latin typeface="Arial"/>
                  <a:ea typeface="Arial"/>
                  <a:cs typeface="Arial"/>
                  <a:sym typeface="Arial"/>
                </a:rPr>
                <a:t>AstroPix v3  </a:t>
              </a:r>
              <a:r>
                <a:rPr lang="en-US" sz="1400" b="0" i="0" u="none" strike="noStrike" cap="none">
                  <a:solidFill>
                    <a:srgbClr val="47484A"/>
                  </a:solidFill>
                  <a:latin typeface="Arial"/>
                  <a:ea typeface="Arial"/>
                  <a:cs typeface="Arial"/>
                  <a:sym typeface="Arial"/>
                </a:rPr>
                <a:t>(Under test)</a:t>
              </a:r>
              <a:endParaRPr/>
            </a:p>
          </p:txBody>
        </p:sp>
        <p:cxnSp>
          <p:nvCxnSpPr>
            <p:cNvPr id="1361" name="Google Shape;1361;p128"/>
            <p:cNvCxnSpPr/>
            <p:nvPr/>
          </p:nvCxnSpPr>
          <p:spPr>
            <a:xfrm rot="10800000">
              <a:off x="1700345" y="239705"/>
              <a:ext cx="0" cy="163380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1362" name="Google Shape;1362;p128"/>
            <p:cNvCxnSpPr/>
            <p:nvPr/>
          </p:nvCxnSpPr>
          <p:spPr>
            <a:xfrm>
              <a:off x="46876" y="1965650"/>
              <a:ext cx="154560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1363" name="Google Shape;1363;p128"/>
            <p:cNvSpPr txBox="1"/>
            <p:nvPr/>
          </p:nvSpPr>
          <p:spPr>
            <a:xfrm>
              <a:off x="1668516" y="970612"/>
              <a:ext cx="567300" cy="17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~2 cm</a:t>
              </a:r>
              <a:endParaRPr/>
            </a:p>
          </p:txBody>
        </p:sp>
        <p:sp>
          <p:nvSpPr>
            <p:cNvPr id="1364" name="Google Shape;1364;p128"/>
            <p:cNvSpPr txBox="1"/>
            <p:nvPr/>
          </p:nvSpPr>
          <p:spPr>
            <a:xfrm>
              <a:off x="579372" y="1890684"/>
              <a:ext cx="573600" cy="172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~2 cm </a:t>
              </a:r>
              <a:endParaRPr/>
            </a:p>
          </p:txBody>
        </p:sp>
      </p:grpSp>
      <p:sp>
        <p:nvSpPr>
          <p:cNvPr id="1365" name="Google Shape;1365;p128"/>
          <p:cNvSpPr txBox="1"/>
          <p:nvPr/>
        </p:nvSpPr>
        <p:spPr>
          <a:xfrm>
            <a:off x="7251924" y="4412469"/>
            <a:ext cx="144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AstroPix v4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(MPW - delivered)</a:t>
            </a:r>
            <a:endParaRPr/>
          </a:p>
        </p:txBody>
      </p:sp>
      <p:sp>
        <p:nvSpPr>
          <p:cNvPr id="1366" name="Google Shape;1366;p128"/>
          <p:cNvSpPr txBox="1"/>
          <p:nvPr/>
        </p:nvSpPr>
        <p:spPr>
          <a:xfrm>
            <a:off x="6806003" y="3528009"/>
            <a:ext cx="21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&amp;</a:t>
            </a:r>
            <a:endParaRPr/>
          </a:p>
        </p:txBody>
      </p:sp>
      <p:pic>
        <p:nvPicPr>
          <p:cNvPr id="1367" name="Google Shape;1367;p128" descr="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26454" y="3045755"/>
            <a:ext cx="1358946" cy="1358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" name="Google Shape;1372;p129" descr="Image"/>
          <p:cNvPicPr preferRelativeResize="0"/>
          <p:nvPr/>
        </p:nvPicPr>
        <p:blipFill rotWithShape="1">
          <a:blip r:embed="rId3">
            <a:alphaModFix/>
          </a:blip>
          <a:srcRect t="3670"/>
          <a:stretch/>
        </p:blipFill>
        <p:spPr>
          <a:xfrm rot="-5400000">
            <a:off x="5736624" y="1728127"/>
            <a:ext cx="2484632" cy="3748655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129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1374" name="Google Shape;1374;p129"/>
          <p:cNvSpPr txBox="1">
            <a:spLocks noGrp="1"/>
          </p:cNvSpPr>
          <p:nvPr>
            <p:ph type="title" idx="4294967295"/>
          </p:nvPr>
        </p:nvSpPr>
        <p:spPr>
          <a:xfrm>
            <a:off x="457201" y="-6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AstroPix Developments</a:t>
            </a:r>
            <a:endParaRPr/>
          </a:p>
        </p:txBody>
      </p:sp>
      <p:sp>
        <p:nvSpPr>
          <p:cNvPr id="1375" name="Google Shape;1375;p129"/>
          <p:cNvSpPr txBox="1"/>
          <p:nvPr/>
        </p:nvSpPr>
        <p:spPr>
          <a:xfrm>
            <a:off x="457200" y="497484"/>
            <a:ext cx="5015400" cy="4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AstroPix v1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- January 2021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0.45 ⨉ 0.45 cm</a:t>
            </a:r>
            <a:r>
              <a:rPr lang="en-US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chip, 175 μm pixel pitch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 ⨉ 18 pixel matrix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 dissipation ~14.7 mW/cm</a:t>
            </a:r>
            <a:r>
              <a:rPr lang="en-US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AstroPix v2 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December 2021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⨉ 1 cm</a:t>
            </a:r>
            <a:r>
              <a:rPr lang="en-US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chip with 250 μm pixel pitch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 ⨉ 35 pixel matrix 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Hit identification with Row/Column readout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 dissipation ~3.4 mW/cm</a:t>
            </a:r>
            <a:r>
              <a:rPr lang="en-US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AstroPix v3 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February 2023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⨉ 2 cm</a:t>
            </a:r>
            <a:r>
              <a:rPr lang="en-US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chip with 500 μm pixel pitch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 dissipation &lt;1 mW/cm</a:t>
            </a:r>
            <a:r>
              <a:rPr lang="en-US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(targeted)</a:t>
            </a:r>
            <a:endParaRPr sz="1400" b="0" i="0" u="none" strike="noStrike" cap="none" baseline="30000">
              <a:solidFill>
                <a:srgbClr val="4748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Timestamp clock 2.5MHz, ToT 200 MHz 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byte data frame per hit</a:t>
            </a:r>
            <a:endParaRPr/>
          </a:p>
        </p:txBody>
      </p:sp>
      <p:grpSp>
        <p:nvGrpSpPr>
          <p:cNvPr id="1376" name="Google Shape;1376;p129"/>
          <p:cNvGrpSpPr/>
          <p:nvPr/>
        </p:nvGrpSpPr>
        <p:grpSpPr>
          <a:xfrm>
            <a:off x="4335225" y="257621"/>
            <a:ext cx="2348283" cy="2115570"/>
            <a:chOff x="0" y="0"/>
            <a:chExt cx="2348283" cy="2115570"/>
          </a:xfrm>
        </p:grpSpPr>
        <p:pic>
          <p:nvPicPr>
            <p:cNvPr id="1377" name="Google Shape;1377;p129" descr="Google Shape;81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2348283" cy="21155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8" name="Google Shape;1378;p129"/>
            <p:cNvSpPr txBox="1"/>
            <p:nvPr/>
          </p:nvSpPr>
          <p:spPr>
            <a:xfrm rot="-5400000">
              <a:off x="-303892" y="1333751"/>
              <a:ext cx="1005900" cy="21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7484A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47484A"/>
                  </a:solidFill>
                  <a:latin typeface="Arial"/>
                  <a:ea typeface="Arial"/>
                  <a:cs typeface="Arial"/>
                  <a:sym typeface="Arial"/>
                </a:rPr>
                <a:t>AstroPix v2</a:t>
              </a:r>
              <a:endParaRPr/>
            </a:p>
          </p:txBody>
        </p:sp>
      </p:grpSp>
      <p:sp>
        <p:nvSpPr>
          <p:cNvPr id="1379" name="Google Shape;1379;p129"/>
          <p:cNvSpPr txBox="1"/>
          <p:nvPr/>
        </p:nvSpPr>
        <p:spPr>
          <a:xfrm rot="723062">
            <a:off x="7549778" y="4496908"/>
            <a:ext cx="741440" cy="18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Quad Chip</a:t>
            </a:r>
            <a:endParaRPr/>
          </a:p>
        </p:txBody>
      </p:sp>
      <p:grpSp>
        <p:nvGrpSpPr>
          <p:cNvPr id="1380" name="Google Shape;1380;p129"/>
          <p:cNvGrpSpPr/>
          <p:nvPr/>
        </p:nvGrpSpPr>
        <p:grpSpPr>
          <a:xfrm>
            <a:off x="6792241" y="210685"/>
            <a:ext cx="2258695" cy="2209445"/>
            <a:chOff x="0" y="0"/>
            <a:chExt cx="2258695" cy="2209445"/>
          </a:xfrm>
        </p:grpSpPr>
        <p:pic>
          <p:nvPicPr>
            <p:cNvPr id="1381" name="Google Shape;1381;p129" descr="AstroPixV3_ChipCarrierBoard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370" y="0"/>
              <a:ext cx="2181325" cy="2209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82" name="Google Shape;1382;p129"/>
            <p:cNvCxnSpPr/>
            <p:nvPr/>
          </p:nvCxnSpPr>
          <p:spPr>
            <a:xfrm rot="10800000" flipH="1">
              <a:off x="0" y="824411"/>
              <a:ext cx="1269900" cy="1269900"/>
            </a:xfrm>
            <a:prstGeom prst="straightConnector1">
              <a:avLst/>
            </a:prstGeom>
            <a:noFill/>
            <a:ln>
              <a:noFill/>
            </a:ln>
          </p:spPr>
        </p:cxnSp>
      </p:grpSp>
      <p:pic>
        <p:nvPicPr>
          <p:cNvPr id="1383" name="Google Shape;1383;p129" descr="QuadChip_W2_11_3D_1_20230303_121104.png"/>
          <p:cNvPicPr preferRelativeResize="0"/>
          <p:nvPr/>
        </p:nvPicPr>
        <p:blipFill rotWithShape="1">
          <a:blip r:embed="rId6">
            <a:alphaModFix/>
          </a:blip>
          <a:srcRect l="20872" t="15580" r="16467" b="15573"/>
          <a:stretch/>
        </p:blipFill>
        <p:spPr>
          <a:xfrm flipH="1">
            <a:off x="7101218" y="3284734"/>
            <a:ext cx="1672200" cy="1377983"/>
          </a:xfrm>
          <a:prstGeom prst="rect">
            <a:avLst/>
          </a:prstGeom>
          <a:noFill/>
          <a:ln>
            <a:noFill/>
          </a:ln>
        </p:spPr>
      </p:pic>
      <p:sp>
        <p:nvSpPr>
          <p:cNvPr id="1384" name="Google Shape;1384;p129"/>
          <p:cNvSpPr txBox="1"/>
          <p:nvPr/>
        </p:nvSpPr>
        <p:spPr>
          <a:xfrm>
            <a:off x="5440673" y="4834413"/>
            <a:ext cx="2898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AstroPix v3 Quad-chip Carrier Board</a:t>
            </a:r>
            <a:endParaRPr/>
          </a:p>
        </p:txBody>
      </p:sp>
      <p:sp>
        <p:nvSpPr>
          <p:cNvPr id="1385" name="Google Shape;1385;p129"/>
          <p:cNvSpPr txBox="1"/>
          <p:nvPr/>
        </p:nvSpPr>
        <p:spPr>
          <a:xfrm>
            <a:off x="7028860" y="2383742"/>
            <a:ext cx="185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Will be available this week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130"/>
          <p:cNvSpPr txBox="1"/>
          <p:nvPr/>
        </p:nvSpPr>
        <p:spPr>
          <a:xfrm>
            <a:off x="457200" y="497484"/>
            <a:ext cx="6705000" cy="46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AstroPix v4 : Final design version will small size 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Chip size 1 ⨉ 1 cm</a:t>
            </a:r>
            <a:r>
              <a:rPr lang="en-US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;  Thickness 700 μm, V</a:t>
            </a:r>
            <a:r>
              <a:rPr lang="en-US" sz="14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BD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~ 400V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Pixel pitch 500 μm with pixel size 300 μm, 16 ⨉ 16 pixel matrix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Individual pixel readout with individual hit buffer</a:t>
            </a:r>
            <a:endParaRPr/>
          </a:p>
          <a:p>
            <a:pPr marL="615950" marR="0" lvl="1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identification issue due to ghost hits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Timestamps - 2.5MHz (TS), 20 MHz (Fine TS), and 16 bit Flash TDC</a:t>
            </a:r>
            <a:endParaRPr/>
          </a:p>
          <a:p>
            <a:pPr marL="615950" marR="0" lvl="1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Fast ToT and Timestamp with 3.125 ns time resolution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TuneDACs - Pixel-by-pixel threshold tuning and pixel masking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Daisy Chain readout - pass hits to next chip through QSPI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Self-triggered (reads out active hits)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AstroPix v5 : Full size final design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planned design changes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Fix any bug from v4 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Full size chip - 2 ⨉ 2 cm</a:t>
            </a:r>
            <a:r>
              <a:rPr lang="en-US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4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pixel pitch 500 μm, 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 ⨉ 35 pixel matrix → 1225 hit buffers</a:t>
            </a:r>
            <a:endParaRPr/>
          </a:p>
        </p:txBody>
      </p:sp>
      <p:sp>
        <p:nvSpPr>
          <p:cNvPr id="1391" name="Google Shape;1391;p130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1392" name="Google Shape;1392;p130"/>
          <p:cNvSpPr txBox="1">
            <a:spLocks noGrp="1"/>
          </p:cNvSpPr>
          <p:nvPr>
            <p:ph type="title" idx="4294967295"/>
          </p:nvPr>
        </p:nvSpPr>
        <p:spPr>
          <a:xfrm>
            <a:off x="457201" y="-6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AstroPix v4/v5</a:t>
            </a:r>
            <a:endParaRPr/>
          </a:p>
        </p:txBody>
      </p:sp>
      <p:sp>
        <p:nvSpPr>
          <p:cNvPr id="1393" name="Google Shape;1393;p130"/>
          <p:cNvSpPr txBox="1"/>
          <p:nvPr/>
        </p:nvSpPr>
        <p:spPr>
          <a:xfrm>
            <a:off x="7498496" y="376718"/>
            <a:ext cx="912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AstroPix v4</a:t>
            </a:r>
            <a:endParaRPr/>
          </a:p>
        </p:txBody>
      </p:sp>
      <p:pic>
        <p:nvPicPr>
          <p:cNvPr id="1394" name="Google Shape;1394;p130" descr="Image"/>
          <p:cNvPicPr preferRelativeResize="0"/>
          <p:nvPr/>
        </p:nvPicPr>
        <p:blipFill rotWithShape="1">
          <a:blip r:embed="rId3">
            <a:alphaModFix/>
          </a:blip>
          <a:srcRect l="5962" r="5962" b="4589"/>
          <a:stretch/>
        </p:blipFill>
        <p:spPr>
          <a:xfrm>
            <a:off x="6894547" y="2610034"/>
            <a:ext cx="1913657" cy="201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130" descr="Imag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4547" y="591000"/>
            <a:ext cx="1913732" cy="1913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0" name="Google Shape;1400;p131" descr="Image"/>
          <p:cNvPicPr preferRelativeResize="0"/>
          <p:nvPr/>
        </p:nvPicPr>
        <p:blipFill rotWithShape="1">
          <a:blip r:embed="rId3">
            <a:alphaModFix/>
          </a:blip>
          <a:srcRect l="5784"/>
          <a:stretch/>
        </p:blipFill>
        <p:spPr>
          <a:xfrm>
            <a:off x="5222871" y="413383"/>
            <a:ext cx="3959672" cy="1650521"/>
          </a:xfrm>
          <a:prstGeom prst="rect">
            <a:avLst/>
          </a:prstGeom>
          <a:noFill/>
          <a:ln>
            <a:noFill/>
          </a:ln>
        </p:spPr>
      </p:pic>
      <p:sp>
        <p:nvSpPr>
          <p:cNvPr id="1401" name="Google Shape;1401;p131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1402" name="Google Shape;1402;p131"/>
          <p:cNvSpPr txBox="1">
            <a:spLocks noGrp="1"/>
          </p:cNvSpPr>
          <p:nvPr>
            <p:ph type="title" idx="4294967295"/>
          </p:nvPr>
        </p:nvSpPr>
        <p:spPr>
          <a:xfrm>
            <a:off x="457201" y="-6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AstroPix Readout</a:t>
            </a:r>
            <a:endParaRPr/>
          </a:p>
        </p:txBody>
      </p:sp>
      <p:sp>
        <p:nvSpPr>
          <p:cNvPr id="1403" name="Google Shape;1403;p131"/>
          <p:cNvSpPr txBox="1"/>
          <p:nvPr/>
        </p:nvSpPr>
        <p:spPr>
          <a:xfrm>
            <a:off x="457200" y="497484"/>
            <a:ext cx="5682300" cy="47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457200" marR="0" lvl="0" indent="-3111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 bytes data per hit - header (chipID, payload), row/column, timestamp, ToT</a:t>
            </a:r>
            <a:endParaRPr sz="1400" b="1" i="0" u="none" strike="noStrike" cap="none">
              <a:solidFill>
                <a:srgbClr val="1C1C1C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SPI I/O daisy chained - chip-to-chip signal transfer </a:t>
            </a:r>
            <a:endParaRPr/>
          </a:p>
          <a:p>
            <a:pPr marL="615950" marR="0" lvl="1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signals are digitized &amp; routed out to the neighboring           chip using 5 SPI lines via wire bond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Power/Logic I/O distribution on the module (through a bus tape)</a:t>
            </a:r>
            <a:endParaRPr/>
          </a:p>
          <a:p>
            <a:pPr marL="615950" marR="0" lvl="1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 power lines (LV, HV), ~20 Logic I/O (SPI, clk, timestamp, interrupt, digital Injection, etc.)</a:t>
            </a:r>
            <a:endParaRPr/>
          </a:p>
          <a:p>
            <a:pPr marL="615950" marR="0" lvl="1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HV, VDDA/VDDD(1.8V), VSSA(1.2V), Vminuspix(0.7V) </a:t>
            </a:r>
            <a:endParaRPr/>
          </a:p>
          <a:p>
            <a:pPr marL="615950" marR="0" lvl="1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power distribution can be controlled using voltage regulators</a:t>
            </a:r>
            <a:endParaRPr/>
          </a:p>
          <a:p>
            <a:pPr marL="615950" marR="0" lvl="1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mostly part of end of the stave services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will be received by FPGA at the end of stave</a:t>
            </a:r>
            <a:endParaRPr/>
          </a:p>
          <a:p>
            <a:pPr marL="615950" marR="0" lvl="1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FPGA aggregates data before sending off-detector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 heat load at chip, only cooling of end of the stave card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Operational temperature for AstroPix is at room temperature and considered to be operated at 22 ℃</a:t>
            </a:r>
            <a:endParaRPr/>
          </a:p>
        </p:txBody>
      </p:sp>
      <p:grpSp>
        <p:nvGrpSpPr>
          <p:cNvPr id="1404" name="Google Shape;1404;p131"/>
          <p:cNvGrpSpPr/>
          <p:nvPr/>
        </p:nvGrpSpPr>
        <p:grpSpPr>
          <a:xfrm>
            <a:off x="6169998" y="2305612"/>
            <a:ext cx="2714647" cy="1999639"/>
            <a:chOff x="0" y="0"/>
            <a:chExt cx="2714647" cy="1999639"/>
          </a:xfrm>
        </p:grpSpPr>
        <p:pic>
          <p:nvPicPr>
            <p:cNvPr id="1405" name="Google Shape;1405;p131" descr="Google Shape;81;p16"/>
            <p:cNvPicPr preferRelativeResize="0"/>
            <p:nvPr/>
          </p:nvPicPr>
          <p:blipFill rotWithShape="1">
            <a:blip r:embed="rId4">
              <a:alphaModFix/>
            </a:blip>
            <a:srcRect t="3234" b="1062"/>
            <a:stretch/>
          </p:blipFill>
          <p:spPr>
            <a:xfrm>
              <a:off x="0" y="0"/>
              <a:ext cx="2714647" cy="199963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06" name="Google Shape;1406;p131"/>
            <p:cNvCxnSpPr/>
            <p:nvPr/>
          </p:nvCxnSpPr>
          <p:spPr>
            <a:xfrm>
              <a:off x="1337871" y="846831"/>
              <a:ext cx="0" cy="328800"/>
            </a:xfrm>
            <a:prstGeom prst="straightConnector1">
              <a:avLst/>
            </a:prstGeom>
            <a:noFill/>
            <a:ln w="38100" cap="flat" cmpd="sng">
              <a:solidFill>
                <a:srgbClr val="4A86E8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407" name="Google Shape;1407;p131"/>
            <p:cNvCxnSpPr/>
            <p:nvPr/>
          </p:nvCxnSpPr>
          <p:spPr>
            <a:xfrm>
              <a:off x="1517325" y="1400630"/>
              <a:ext cx="408900" cy="0"/>
            </a:xfrm>
            <a:prstGeom prst="straightConnector1">
              <a:avLst/>
            </a:prstGeom>
            <a:noFill/>
            <a:ln w="38100" cap="flat" cmpd="sng">
              <a:solidFill>
                <a:srgbClr val="4A86E8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408" name="Google Shape;1408;p131"/>
            <p:cNvCxnSpPr/>
            <p:nvPr/>
          </p:nvCxnSpPr>
          <p:spPr>
            <a:xfrm rot="10800000">
              <a:off x="2005058" y="828816"/>
              <a:ext cx="0" cy="311100"/>
            </a:xfrm>
            <a:prstGeom prst="straightConnector1">
              <a:avLst/>
            </a:prstGeom>
            <a:noFill/>
            <a:ln w="38100" cap="flat" cmpd="sng">
              <a:solidFill>
                <a:srgbClr val="4A86E8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409" name="Google Shape;1409;p131"/>
            <p:cNvSpPr/>
            <p:nvPr/>
          </p:nvSpPr>
          <p:spPr>
            <a:xfrm>
              <a:off x="982772" y="325073"/>
              <a:ext cx="1411500" cy="1324200"/>
            </a:xfrm>
            <a:prstGeom prst="rect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19050" dir="5400000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31"/>
            <p:cNvSpPr/>
            <p:nvPr/>
          </p:nvSpPr>
          <p:spPr>
            <a:xfrm>
              <a:off x="1096099" y="442233"/>
              <a:ext cx="568200" cy="515700"/>
            </a:xfrm>
            <a:prstGeom prst="rect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19050" dir="5400000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31"/>
            <p:cNvSpPr/>
            <p:nvPr/>
          </p:nvSpPr>
          <p:spPr>
            <a:xfrm>
              <a:off x="1096092" y="1016345"/>
              <a:ext cx="568200" cy="515700"/>
            </a:xfrm>
            <a:prstGeom prst="rect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19050" dir="5400000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31"/>
            <p:cNvSpPr/>
            <p:nvPr/>
          </p:nvSpPr>
          <p:spPr>
            <a:xfrm>
              <a:off x="1722927" y="442233"/>
              <a:ext cx="568200" cy="515700"/>
            </a:xfrm>
            <a:prstGeom prst="rect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19050" dir="5400000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31"/>
            <p:cNvSpPr/>
            <p:nvPr/>
          </p:nvSpPr>
          <p:spPr>
            <a:xfrm>
              <a:off x="1722927" y="1016345"/>
              <a:ext cx="568200" cy="515700"/>
            </a:xfrm>
            <a:prstGeom prst="rect">
              <a:avLst/>
            </a:prstGeom>
            <a:noFill/>
            <a:ln w="28575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dist="19050" dir="5400000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31"/>
            <p:cNvSpPr txBox="1"/>
            <p:nvPr/>
          </p:nvSpPr>
          <p:spPr>
            <a:xfrm>
              <a:off x="1063162" y="473140"/>
              <a:ext cx="705300" cy="3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Chip 0</a:t>
              </a:r>
              <a:endParaRPr/>
            </a:p>
          </p:txBody>
        </p:sp>
        <p:sp>
          <p:nvSpPr>
            <p:cNvPr id="1415" name="Google Shape;1415;p131"/>
            <p:cNvSpPr txBox="1"/>
            <p:nvPr/>
          </p:nvSpPr>
          <p:spPr>
            <a:xfrm>
              <a:off x="1071318" y="1063710"/>
              <a:ext cx="759600" cy="3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Chip 1</a:t>
              </a:r>
              <a:endParaRPr/>
            </a:p>
          </p:txBody>
        </p:sp>
        <p:sp>
          <p:nvSpPr>
            <p:cNvPr id="1416" name="Google Shape;1416;p131"/>
            <p:cNvSpPr txBox="1"/>
            <p:nvPr/>
          </p:nvSpPr>
          <p:spPr>
            <a:xfrm>
              <a:off x="1689989" y="495837"/>
              <a:ext cx="678600" cy="36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Chip 3</a:t>
              </a:r>
              <a:endParaRPr/>
            </a:p>
          </p:txBody>
        </p:sp>
        <p:sp>
          <p:nvSpPr>
            <p:cNvPr id="1417" name="Google Shape;1417;p131"/>
            <p:cNvSpPr txBox="1"/>
            <p:nvPr/>
          </p:nvSpPr>
          <p:spPr>
            <a:xfrm>
              <a:off x="1721062" y="1072765"/>
              <a:ext cx="671400" cy="3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Chip 2</a:t>
              </a:r>
              <a:endParaRPr/>
            </a:p>
          </p:txBody>
        </p:sp>
      </p:grpSp>
      <p:sp>
        <p:nvSpPr>
          <p:cNvPr id="1418" name="Google Shape;1418;p131"/>
          <p:cNvSpPr txBox="1"/>
          <p:nvPr/>
        </p:nvSpPr>
        <p:spPr>
          <a:xfrm>
            <a:off x="6127568" y="4323200"/>
            <a:ext cx="2799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AstroPix v3 quad-chip carrier board</a:t>
            </a:r>
            <a:endParaRPr/>
          </a:p>
          <a:p>
            <a:pPr marL="140368" marR="0" lvl="0" indent="-1403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Demonstrate required services</a:t>
            </a:r>
            <a:endParaRPr/>
          </a:p>
          <a:p>
            <a:pPr marL="140368" marR="0" lvl="0" indent="-1403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Daisy chaining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132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1424" name="Google Shape;1424;p132"/>
          <p:cNvSpPr txBox="1">
            <a:spLocks noGrp="1"/>
          </p:cNvSpPr>
          <p:nvPr>
            <p:ph type="title" idx="4294967295"/>
          </p:nvPr>
        </p:nvSpPr>
        <p:spPr>
          <a:xfrm>
            <a:off x="457201" y="-6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AstroPix at ePIC</a:t>
            </a:r>
            <a:endParaRPr/>
          </a:p>
        </p:txBody>
      </p:sp>
      <p:sp>
        <p:nvSpPr>
          <p:cNvPr id="1425" name="Google Shape;1425;p132"/>
          <p:cNvSpPr txBox="1"/>
          <p:nvPr/>
        </p:nvSpPr>
        <p:spPr>
          <a:xfrm>
            <a:off x="457200" y="497484"/>
            <a:ext cx="5015400" cy="43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 Rates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expected hit rate for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imaging layers together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well below &lt; 3 ⨉ 10</a:t>
            </a:r>
            <a:r>
              <a:rPr lang="en-US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Hz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translates to a maximum hit rate per tracker 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stave (1 x 104 chips) &lt; 36 kHz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Zero-suppression below threshold 20 keV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(4 ⨉ noise floor)  well suited for EIC electromagnetic showers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Timing requirement: 3.125 ns (v4/v5) -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driven by 10 ns bunch crossing 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Low Ionization radiation dose and neutron flux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maximum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ionizing radiation dose &lt; 1 kRad/year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barrel region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 neutron flux - order of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-US" sz="14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14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equivalent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/cm</a:t>
            </a:r>
            <a:r>
              <a:rPr lang="en-US" sz="14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 year</a:t>
            </a:r>
            <a:endParaRPr/>
          </a:p>
        </p:txBody>
      </p:sp>
      <p:pic>
        <p:nvPicPr>
          <p:cNvPr id="1426" name="Google Shape;1426;p13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8375" y="1430100"/>
            <a:ext cx="3518644" cy="3237487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Google Shape;1427;p132"/>
          <p:cNvSpPr txBox="1"/>
          <p:nvPr/>
        </p:nvSpPr>
        <p:spPr>
          <a:xfrm>
            <a:off x="5701279" y="969772"/>
            <a:ext cx="29913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Dynamic range (see plot for 2 GeV e</a:t>
            </a:r>
            <a:r>
              <a:rPr lang="en-US" sz="14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~ 3 MeV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133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1433" name="Google Shape;1433;p133"/>
          <p:cNvSpPr txBox="1">
            <a:spLocks noGrp="1"/>
          </p:cNvSpPr>
          <p:nvPr>
            <p:ph type="title" idx="4294967295"/>
          </p:nvPr>
        </p:nvSpPr>
        <p:spPr>
          <a:xfrm>
            <a:off x="457201" y="-6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AstroPix Assembly</a:t>
            </a:r>
            <a:endParaRPr/>
          </a:p>
        </p:txBody>
      </p:sp>
      <p:pic>
        <p:nvPicPr>
          <p:cNvPr id="1434" name="Google Shape;1434;p133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788" y="1210495"/>
            <a:ext cx="5319187" cy="2961460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133"/>
          <p:cNvSpPr txBox="1"/>
          <p:nvPr/>
        </p:nvSpPr>
        <p:spPr>
          <a:xfrm>
            <a:off x="5384082" y="507004"/>
            <a:ext cx="3693300" cy="47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Module Strategy 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QC testing with wafer probing + Module and stave level QC testing and tuning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“Baseline” model of Modules on Stave</a:t>
            </a:r>
            <a:endParaRPr/>
          </a:p>
          <a:p>
            <a:pPr marL="615950" marR="0" lvl="2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Module - 8 single chips </a:t>
            </a:r>
            <a:endParaRPr/>
          </a:p>
          <a:p>
            <a:pPr marL="615950" marR="0" lvl="2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Stave - 13 Modules - 104 chips</a:t>
            </a:r>
            <a:endParaRPr/>
          </a:p>
          <a:p>
            <a:pPr marL="615950" marR="0" lvl="2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 or 14 Staves per AstroPix layer per Calorimeter Sector</a:t>
            </a:r>
            <a:endParaRPr/>
          </a:p>
          <a:p>
            <a:pPr marL="615950" marR="0" lvl="2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249600 chips</a:t>
            </a:r>
            <a:endParaRPr/>
          </a:p>
          <a:p>
            <a:pPr marL="311150" marR="0" lvl="1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staves are identical and gets combined in a separate production step</a:t>
            </a:r>
            <a:endParaRPr/>
          </a:p>
          <a:p>
            <a:pPr marL="311150" marR="0" lvl="1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transmitted to end of the Stave card using flex base tape</a:t>
            </a:r>
            <a:endParaRPr/>
          </a:p>
          <a:p>
            <a:pPr marL="311150" marR="0" lvl="1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Institutions - ANL, GSFC/NASA, KIT ,UCSC, Korea, Oklahoma State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p134"/>
          <p:cNvSpPr txBox="1">
            <a:spLocks noGrp="1"/>
          </p:cNvSpPr>
          <p:nvPr>
            <p:ph type="sldNum" idx="12"/>
          </p:nvPr>
        </p:nvSpPr>
        <p:spPr>
          <a:xfrm>
            <a:off x="8471125" y="4873057"/>
            <a:ext cx="4572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1441" name="Google Shape;1441;p134"/>
          <p:cNvSpPr txBox="1">
            <a:spLocks noGrp="1"/>
          </p:cNvSpPr>
          <p:nvPr>
            <p:ph type="title" idx="4294967295"/>
          </p:nvPr>
        </p:nvSpPr>
        <p:spPr>
          <a:xfrm>
            <a:off x="457201" y="-6"/>
            <a:ext cx="83730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232425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232425"/>
                </a:solidFill>
                <a:latin typeface="Arial"/>
                <a:ea typeface="Arial"/>
                <a:cs typeface="Arial"/>
                <a:sym typeface="Arial"/>
              </a:rPr>
              <a:t>AstroPix Timeline and Production</a:t>
            </a:r>
            <a:endParaRPr/>
          </a:p>
        </p:txBody>
      </p:sp>
      <p:sp>
        <p:nvSpPr>
          <p:cNvPr id="1442" name="Google Shape;1442;p134"/>
          <p:cNvSpPr txBox="1"/>
          <p:nvPr/>
        </p:nvSpPr>
        <p:spPr>
          <a:xfrm>
            <a:off x="5040879" y="2924960"/>
            <a:ext cx="4423500" cy="19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BIC@ePIC Timeline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Prototype R&amp;D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(v3) Ongoing - till Nov 24 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Pre-Production (v5) chips starts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 2024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/>
          </a:p>
          <a:p>
            <a:pPr marL="457200" marR="0" lvl="0" indent="-31115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Fabrication by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TSI - with a large production order, AMS is a backup</a:t>
            </a:r>
            <a:endParaRPr/>
          </a:p>
        </p:txBody>
      </p:sp>
      <p:sp>
        <p:nvSpPr>
          <p:cNvPr id="1443" name="Google Shape;1443;p134"/>
          <p:cNvSpPr txBox="1"/>
          <p:nvPr/>
        </p:nvSpPr>
        <p:spPr>
          <a:xfrm>
            <a:off x="457199" y="399516"/>
            <a:ext cx="4833000" cy="48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v3 full size chip (ongoing testing)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 bench characterization (ongoing)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Testbeam performance studies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Active and passive irradiation ~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en-US" sz="14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14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equivalent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/cm</a:t>
            </a:r>
            <a:r>
              <a:rPr lang="en-US" sz="14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Quad-chip readout (ready to test)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NASA’s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hosted payload mission (A-Step) -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January 2025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Integration with Pb/SciFi - FY2024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v4 new features for better performance (MWP) 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Final design version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smaller chip (1cm ⨉ 1cm)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Fabricated wafers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delivered last week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Chip carrier board design for bench test is ready for the PCB fabrication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v5 full size final chip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Fix any bugs from v4</a:t>
            </a:r>
            <a:endParaRPr/>
          </a:p>
          <a:p>
            <a:pPr marL="457200" marR="0" lvl="0" indent="-311150" algn="l" rtl="0">
              <a:lnSpc>
                <a:spcPct val="13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v5 chips available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November 2024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444" name="Google Shape;1444;p134" descr="cKyWm04q7oozcZLsVCC0iSisfukYErIWWJwL8sUFRcTH4VYt45rW3q5z8KFOJ51l8AIn3bKB1U6SaOKTwsIxtvOn3tb4T3n0zDBDaC2Qh09_7pdaMNDsD1rgur201lQ7iWpGaTJeI9owMQpojBe7tU2jhw=s204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8934" y="763269"/>
            <a:ext cx="4155087" cy="2116118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Google Shape;1445;p134"/>
          <p:cNvSpPr txBox="1"/>
          <p:nvPr/>
        </p:nvSpPr>
        <p:spPr>
          <a:xfrm>
            <a:off x="5733568" y="573138"/>
            <a:ext cx="3342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84A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47484A"/>
                </a:solidFill>
                <a:latin typeface="Arial"/>
                <a:ea typeface="Arial"/>
                <a:cs typeface="Arial"/>
                <a:sym typeface="Arial"/>
              </a:rPr>
              <a:t>GSFC/NASA ComPair-2 AstroPix  timeline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3A7F52-ED00-3648-9523-710A343DCB30}"/>
              </a:ext>
            </a:extLst>
          </p:cNvPr>
          <p:cNvSpPr txBox="1">
            <a:spLocks/>
          </p:cNvSpPr>
          <p:nvPr/>
        </p:nvSpPr>
        <p:spPr>
          <a:xfrm>
            <a:off x="266557" y="-49755"/>
            <a:ext cx="8372901" cy="6217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err="1"/>
              <a:t>AstroPix</a:t>
            </a:r>
            <a:r>
              <a:rPr lang="en-US" dirty="0"/>
              <a:t> chips</a:t>
            </a:r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E5F81CC5-B7DD-AEF0-A813-3F966DAB29EE}"/>
              </a:ext>
            </a:extLst>
          </p:cNvPr>
          <p:cNvSpPr/>
          <p:nvPr/>
        </p:nvSpPr>
        <p:spPr>
          <a:xfrm>
            <a:off x="4968345" y="1331308"/>
            <a:ext cx="2602882" cy="1069129"/>
          </a:xfrm>
          <a:prstGeom prst="cube">
            <a:avLst>
              <a:gd name="adj" fmla="val 86856"/>
            </a:avLst>
          </a:prstGeom>
          <a:solidFill>
            <a:schemeClr val="accent5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263566-29F4-DA9F-A15F-CED76BD27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757" y="1114105"/>
            <a:ext cx="2224598" cy="1520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19693C-48E6-A319-F337-C92AF7D8F78D}"/>
              </a:ext>
            </a:extLst>
          </p:cNvPr>
          <p:cNvSpPr txBox="1"/>
          <p:nvPr/>
        </p:nvSpPr>
        <p:spPr>
          <a:xfrm>
            <a:off x="4455165" y="1441647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87CE15-5F47-88C3-552A-04D55DB8FE9F}"/>
              </a:ext>
            </a:extLst>
          </p:cNvPr>
          <p:cNvSpPr txBox="1"/>
          <p:nvPr/>
        </p:nvSpPr>
        <p:spPr>
          <a:xfrm>
            <a:off x="189148" y="467774"/>
            <a:ext cx="1755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~5,000 wafers</a:t>
            </a:r>
          </a:p>
          <a:p>
            <a:r>
              <a:rPr lang="en-US" dirty="0"/>
              <a:t>~250,000 chips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042501-40AE-6BFC-0FD7-1FAB8F65661A}"/>
              </a:ext>
            </a:extLst>
          </p:cNvPr>
          <p:cNvSpPr txBox="1"/>
          <p:nvPr/>
        </p:nvSpPr>
        <p:spPr>
          <a:xfrm>
            <a:off x="504542" y="3053918"/>
            <a:ext cx="852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Probe wafers using a fully automated machine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Load a cartridge of 10 wafers, let the machine do the 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Identify failing chips (digital/analog) and failing bumps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Wafers are diced</a:t>
            </a:r>
          </a:p>
        </p:txBody>
      </p:sp>
    </p:spTree>
    <p:extLst>
      <p:ext uri="{BB962C8B-B14F-4D97-AF65-F5344CB8AC3E}">
        <p14:creationId xmlns:p14="http://schemas.microsoft.com/office/powerpoint/2010/main" val="332542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3A7F52-ED00-3648-9523-710A343DCB30}"/>
              </a:ext>
            </a:extLst>
          </p:cNvPr>
          <p:cNvSpPr txBox="1">
            <a:spLocks/>
          </p:cNvSpPr>
          <p:nvPr/>
        </p:nvSpPr>
        <p:spPr>
          <a:xfrm>
            <a:off x="266557" y="-49755"/>
            <a:ext cx="8372901" cy="6217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err="1"/>
              <a:t>AstroPix</a:t>
            </a:r>
            <a:r>
              <a:rPr lang="en-US" dirty="0"/>
              <a:t> Module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81EFD4-A3E5-CA91-48A1-C6790523D902}"/>
              </a:ext>
            </a:extLst>
          </p:cNvPr>
          <p:cNvGrpSpPr/>
          <p:nvPr/>
        </p:nvGrpSpPr>
        <p:grpSpPr>
          <a:xfrm>
            <a:off x="334365" y="1266648"/>
            <a:ext cx="6714502" cy="621711"/>
            <a:chOff x="360998" y="2234311"/>
            <a:chExt cx="3871059" cy="274179"/>
          </a:xfrm>
        </p:grpSpPr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B4B88ABF-8935-B05C-6A96-20F81AA5C768}"/>
                </a:ext>
              </a:extLst>
            </p:cNvPr>
            <p:cNvSpPr/>
            <p:nvPr/>
          </p:nvSpPr>
          <p:spPr>
            <a:xfrm>
              <a:off x="360998" y="2234311"/>
              <a:ext cx="3871059" cy="274179"/>
            </a:xfrm>
            <a:prstGeom prst="cube">
              <a:avLst>
                <a:gd name="adj" fmla="val 76860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367376E6-596F-3E20-64FE-364087CB145F}"/>
                </a:ext>
              </a:extLst>
            </p:cNvPr>
            <p:cNvSpPr/>
            <p:nvPr/>
          </p:nvSpPr>
          <p:spPr>
            <a:xfrm>
              <a:off x="423143" y="2234311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5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F22EFAD1-42E5-39FE-2845-40CB00B88895}"/>
                </a:ext>
              </a:extLst>
            </p:cNvPr>
            <p:cNvSpPr/>
            <p:nvPr/>
          </p:nvSpPr>
          <p:spPr>
            <a:xfrm>
              <a:off x="859191" y="2239353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5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7EDF7ED5-8550-5742-1AAE-1C79A6FCE110}"/>
                </a:ext>
              </a:extLst>
            </p:cNvPr>
            <p:cNvSpPr/>
            <p:nvPr/>
          </p:nvSpPr>
          <p:spPr>
            <a:xfrm>
              <a:off x="1300774" y="2239353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5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57A11B5F-CD1E-87FB-F6CB-A6A906EB1BC1}"/>
                </a:ext>
              </a:extLst>
            </p:cNvPr>
            <p:cNvSpPr/>
            <p:nvPr/>
          </p:nvSpPr>
          <p:spPr>
            <a:xfrm>
              <a:off x="1736822" y="2244395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5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EC240B97-2D53-6FF8-E82F-0430132CDA4F}"/>
                </a:ext>
              </a:extLst>
            </p:cNvPr>
            <p:cNvSpPr/>
            <p:nvPr/>
          </p:nvSpPr>
          <p:spPr>
            <a:xfrm>
              <a:off x="2178621" y="2245684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5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67924CD9-5CC2-819E-AC67-02FE7AD043BB}"/>
                </a:ext>
              </a:extLst>
            </p:cNvPr>
            <p:cNvSpPr/>
            <p:nvPr/>
          </p:nvSpPr>
          <p:spPr>
            <a:xfrm>
              <a:off x="2617328" y="2244557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5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6AB528A4-1EC8-4635-7585-46BCCF5896FB}"/>
                </a:ext>
              </a:extLst>
            </p:cNvPr>
            <p:cNvSpPr/>
            <p:nvPr/>
          </p:nvSpPr>
          <p:spPr>
            <a:xfrm>
              <a:off x="3060897" y="2249951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5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5739C80E-DB66-3399-BFBB-EAE185702A00}"/>
                </a:ext>
              </a:extLst>
            </p:cNvPr>
            <p:cNvSpPr/>
            <p:nvPr/>
          </p:nvSpPr>
          <p:spPr>
            <a:xfrm>
              <a:off x="3497834" y="2257148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5">
                <a:lumMod val="60000"/>
                <a:lumOff val="4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C8A076-EB9B-5FA7-5723-5818676A0986}"/>
              </a:ext>
            </a:extLst>
          </p:cNvPr>
          <p:cNvCxnSpPr>
            <a:endCxn id="20" idx="4"/>
          </p:cNvCxnSpPr>
          <p:nvPr/>
        </p:nvCxnSpPr>
        <p:spPr>
          <a:xfrm flipH="1" flipV="1">
            <a:off x="6571020" y="1816427"/>
            <a:ext cx="786407" cy="358602"/>
          </a:xfrm>
          <a:prstGeom prst="straightConnector1">
            <a:avLst/>
          </a:prstGeom>
          <a:ln w="5715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ACE115F-6216-A490-AAEB-558B805270E0}"/>
              </a:ext>
            </a:extLst>
          </p:cNvPr>
          <p:cNvSpPr txBox="1"/>
          <p:nvPr/>
        </p:nvSpPr>
        <p:spPr>
          <a:xfrm>
            <a:off x="7342563" y="1994416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Module PCB</a:t>
            </a:r>
          </a:p>
          <a:p>
            <a:r>
              <a:rPr lang="en-US" b="1" dirty="0">
                <a:solidFill>
                  <a:schemeClr val="accent3"/>
                </a:solidFill>
              </a:rPr>
              <a:t>8 chips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5FFBE5-C09C-2362-9FCA-18872D49B887}"/>
              </a:ext>
            </a:extLst>
          </p:cNvPr>
          <p:cNvCxnSpPr>
            <a:cxnSpLocks/>
          </p:cNvCxnSpPr>
          <p:nvPr/>
        </p:nvCxnSpPr>
        <p:spPr>
          <a:xfrm flipH="1">
            <a:off x="6633689" y="979978"/>
            <a:ext cx="708874" cy="411763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BB52D61-D79D-2F4B-8E7D-8078DFA56F07}"/>
              </a:ext>
            </a:extLst>
          </p:cNvPr>
          <p:cNvSpPr txBox="1"/>
          <p:nvPr/>
        </p:nvSpPr>
        <p:spPr>
          <a:xfrm>
            <a:off x="7287785" y="810484"/>
            <a:ext cx="171072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AstroPix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Chip</a:t>
            </a:r>
          </a:p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 cm x 2 cm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2B3D78-5131-2A97-E476-D29F4C871217}"/>
              </a:ext>
            </a:extLst>
          </p:cNvPr>
          <p:cNvSpPr txBox="1"/>
          <p:nvPr/>
        </p:nvSpPr>
        <p:spPr>
          <a:xfrm>
            <a:off x="442157" y="2370338"/>
            <a:ext cx="69152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model uses an 8 chip module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Mounted on a rigid </a:t>
            </a:r>
            <a:r>
              <a:rPr lang="en-US" dirty="0" err="1"/>
              <a:t>pcb</a:t>
            </a:r>
            <a:r>
              <a:rPr lang="en-US" dirty="0"/>
              <a:t> for easy handling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space and cooling reasons, the </a:t>
            </a:r>
            <a:r>
              <a:rPr lang="en-US" dirty="0" err="1"/>
              <a:t>pcb</a:t>
            </a:r>
            <a:r>
              <a:rPr lang="en-US" dirty="0"/>
              <a:t> may need to go on top of the chips…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Chips are mounted using an automatic pick-and-place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Chips are wire bonded to the </a:t>
            </a:r>
            <a:r>
              <a:rPr lang="en-US" dirty="0" err="1"/>
              <a:t>pcb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Chips undergo mechanical and electrical QC to verify they work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E8F839-57F0-41CF-67C0-DA15BE7047EA}"/>
              </a:ext>
            </a:extLst>
          </p:cNvPr>
          <p:cNvSpPr txBox="1"/>
          <p:nvPr/>
        </p:nvSpPr>
        <p:spPr>
          <a:xfrm>
            <a:off x="189148" y="467774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 ~31,200</a:t>
            </a:r>
          </a:p>
        </p:txBody>
      </p:sp>
    </p:spTree>
    <p:extLst>
      <p:ext uri="{BB962C8B-B14F-4D97-AF65-F5344CB8AC3E}">
        <p14:creationId xmlns:p14="http://schemas.microsoft.com/office/powerpoint/2010/main" val="70906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3A7F52-ED00-3648-9523-710A343DCB30}"/>
              </a:ext>
            </a:extLst>
          </p:cNvPr>
          <p:cNvSpPr txBox="1">
            <a:spLocks/>
          </p:cNvSpPr>
          <p:nvPr/>
        </p:nvSpPr>
        <p:spPr>
          <a:xfrm>
            <a:off x="266557" y="-49755"/>
            <a:ext cx="8372901" cy="6217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err="1"/>
              <a:t>AstroPix</a:t>
            </a:r>
            <a:r>
              <a:rPr lang="en-US" dirty="0"/>
              <a:t> stave(Step 1)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9E05D9-C75F-4B50-D05E-6CBD71E948E5}"/>
              </a:ext>
            </a:extLst>
          </p:cNvPr>
          <p:cNvGrpSpPr/>
          <p:nvPr/>
        </p:nvGrpSpPr>
        <p:grpSpPr>
          <a:xfrm>
            <a:off x="293592" y="1125173"/>
            <a:ext cx="8922059" cy="233595"/>
            <a:chOff x="159797" y="3897614"/>
            <a:chExt cx="5708343" cy="87637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6F4CBF70-69A6-32A9-A273-09B59E6FC538}"/>
                </a:ext>
              </a:extLst>
            </p:cNvPr>
            <p:cNvSpPr/>
            <p:nvPr/>
          </p:nvSpPr>
          <p:spPr>
            <a:xfrm>
              <a:off x="159797" y="3915370"/>
              <a:ext cx="5708343" cy="69881"/>
            </a:xfrm>
            <a:prstGeom prst="cube">
              <a:avLst>
                <a:gd name="adj" fmla="val 86856"/>
              </a:avLst>
            </a:prstGeom>
            <a:solidFill>
              <a:schemeClr val="bg1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8C522F10-A89B-F49F-F1B7-2A43D357BBDE}"/>
                </a:ext>
              </a:extLst>
            </p:cNvPr>
            <p:cNvSpPr/>
            <p:nvPr/>
          </p:nvSpPr>
          <p:spPr>
            <a:xfrm>
              <a:off x="288526" y="3897614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BDB89520-70E2-3EB9-A40C-8C70EC64E1A3}"/>
                </a:ext>
              </a:extLst>
            </p:cNvPr>
            <p:cNvSpPr/>
            <p:nvPr/>
          </p:nvSpPr>
          <p:spPr>
            <a:xfrm>
              <a:off x="648069" y="3897614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6F278059-E6AD-F11E-E27D-0090D909D8A7}"/>
                </a:ext>
              </a:extLst>
            </p:cNvPr>
            <p:cNvSpPr/>
            <p:nvPr/>
          </p:nvSpPr>
          <p:spPr>
            <a:xfrm>
              <a:off x="1007612" y="39067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62B3A629-0535-BEE7-1D52-0178F72E2DF4}"/>
                </a:ext>
              </a:extLst>
            </p:cNvPr>
            <p:cNvSpPr/>
            <p:nvPr/>
          </p:nvSpPr>
          <p:spPr>
            <a:xfrm>
              <a:off x="1367155" y="39067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4603F26D-4DB5-BF19-E1DE-6162E0C1C812}"/>
                </a:ext>
              </a:extLst>
            </p:cNvPr>
            <p:cNvSpPr/>
            <p:nvPr/>
          </p:nvSpPr>
          <p:spPr>
            <a:xfrm>
              <a:off x="1726698" y="39067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F489CC9-3C07-DAA4-8603-FAA889374732}"/>
                </a:ext>
              </a:extLst>
            </p:cNvPr>
            <p:cNvSpPr/>
            <p:nvPr/>
          </p:nvSpPr>
          <p:spPr>
            <a:xfrm>
              <a:off x="2130630" y="39067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B318128D-B34E-0366-FBBC-62433DDA8A57}"/>
                </a:ext>
              </a:extLst>
            </p:cNvPr>
            <p:cNvSpPr/>
            <p:nvPr/>
          </p:nvSpPr>
          <p:spPr>
            <a:xfrm>
              <a:off x="2526342" y="39061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F706A44A-356C-4FC5-B6AA-82EEDD0687E9}"/>
                </a:ext>
              </a:extLst>
            </p:cNvPr>
            <p:cNvSpPr/>
            <p:nvPr/>
          </p:nvSpPr>
          <p:spPr>
            <a:xfrm>
              <a:off x="2885885" y="39061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AB9AE8C5-04BE-8763-264D-E837E40E1F4A}"/>
                </a:ext>
              </a:extLst>
            </p:cNvPr>
            <p:cNvSpPr/>
            <p:nvPr/>
          </p:nvSpPr>
          <p:spPr>
            <a:xfrm>
              <a:off x="3245428" y="3915370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D972D661-FA64-4255-E690-2158B88BBF8E}"/>
                </a:ext>
              </a:extLst>
            </p:cNvPr>
            <p:cNvSpPr/>
            <p:nvPr/>
          </p:nvSpPr>
          <p:spPr>
            <a:xfrm>
              <a:off x="3604971" y="3915370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8BCE656F-BBC9-1E9D-8CA2-FF4B9659025B}"/>
                </a:ext>
              </a:extLst>
            </p:cNvPr>
            <p:cNvSpPr/>
            <p:nvPr/>
          </p:nvSpPr>
          <p:spPr>
            <a:xfrm>
              <a:off x="3964514" y="3915370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3A2DEB1F-54E1-BAC4-DBCA-0BDB6ED49532}"/>
                </a:ext>
              </a:extLst>
            </p:cNvPr>
            <p:cNvSpPr/>
            <p:nvPr/>
          </p:nvSpPr>
          <p:spPr>
            <a:xfrm>
              <a:off x="4368446" y="3915370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8B31DDD5-B8A8-2850-AAED-EBED0A69D0C9}"/>
                </a:ext>
              </a:extLst>
            </p:cNvPr>
            <p:cNvSpPr/>
            <p:nvPr/>
          </p:nvSpPr>
          <p:spPr>
            <a:xfrm>
              <a:off x="4781888" y="3915370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5656691-E0D4-F1A9-C996-508A8FCE32BA}"/>
              </a:ext>
            </a:extLst>
          </p:cNvPr>
          <p:cNvCxnSpPr>
            <a:cxnSpLocks/>
          </p:cNvCxnSpPr>
          <p:nvPr/>
        </p:nvCxnSpPr>
        <p:spPr>
          <a:xfrm flipV="1">
            <a:off x="7207322" y="1311440"/>
            <a:ext cx="1238369" cy="53571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93B2E56-99D2-643F-DCAD-7C54D951DB5A}"/>
              </a:ext>
            </a:extLst>
          </p:cNvPr>
          <p:cNvSpPr txBox="1"/>
          <p:nvPr/>
        </p:nvSpPr>
        <p:spPr>
          <a:xfrm>
            <a:off x="6397529" y="1691038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Stave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13 modules</a:t>
            </a:r>
          </a:p>
        </p:txBody>
      </p:sp>
      <p:sp>
        <p:nvSpPr>
          <p:cNvPr id="35" name="Left Brace 34">
            <a:extLst>
              <a:ext uri="{FF2B5EF4-FFF2-40B4-BE49-F238E27FC236}">
                <a16:creationId xmlns:a16="http://schemas.microsoft.com/office/drawing/2014/main" id="{DA81842F-CF0B-4605-D098-A337AAAFFE49}"/>
              </a:ext>
            </a:extLst>
          </p:cNvPr>
          <p:cNvSpPr/>
          <p:nvPr/>
        </p:nvSpPr>
        <p:spPr>
          <a:xfrm rot="16200000">
            <a:off x="4108641" y="-2186475"/>
            <a:ext cx="350863" cy="751168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59D840-6D74-8516-BC78-94358C9251AC}"/>
              </a:ext>
            </a:extLst>
          </p:cNvPr>
          <p:cNvSpPr txBox="1"/>
          <p:nvPr/>
        </p:nvSpPr>
        <p:spPr>
          <a:xfrm>
            <a:off x="3170505" y="1691038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~208 cm </a:t>
            </a:r>
            <a:r>
              <a:rPr lang="en-US" dirty="0">
                <a:sym typeface="Wingdings" pitchFamily="2" charset="2"/>
              </a:rPr>
              <a:t> 2 meters!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6F7176-6230-5E14-1548-1D125373D148}"/>
              </a:ext>
            </a:extLst>
          </p:cNvPr>
          <p:cNvSpPr txBox="1"/>
          <p:nvPr/>
        </p:nvSpPr>
        <p:spPr>
          <a:xfrm>
            <a:off x="189148" y="467774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 ~2,400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7B382E-2C95-963D-5F99-38CAD1CC7258}"/>
              </a:ext>
            </a:extLst>
          </p:cNvPr>
          <p:cNvSpPr txBox="1"/>
          <p:nvPr/>
        </p:nvSpPr>
        <p:spPr>
          <a:xfrm>
            <a:off x="528229" y="2337369"/>
            <a:ext cx="70621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model has 13 modules on a stave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This will be frozen ASAP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 to use Aluminum staves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Nice to have some easy screw mounting to the staves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Or could use tooling similar to SLAC for ATLAS Pixels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Or could be automated with pick-and-place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Metrology QC is done at this stage</a:t>
            </a:r>
          </a:p>
        </p:txBody>
      </p:sp>
    </p:spTree>
    <p:extLst>
      <p:ext uri="{BB962C8B-B14F-4D97-AF65-F5344CB8AC3E}">
        <p14:creationId xmlns:p14="http://schemas.microsoft.com/office/powerpoint/2010/main" val="5256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3A7F52-ED00-3648-9523-710A343DCB30}"/>
              </a:ext>
            </a:extLst>
          </p:cNvPr>
          <p:cNvSpPr txBox="1">
            <a:spLocks/>
          </p:cNvSpPr>
          <p:nvPr/>
        </p:nvSpPr>
        <p:spPr>
          <a:xfrm>
            <a:off x="266557" y="-49755"/>
            <a:ext cx="8372901" cy="6217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err="1"/>
              <a:t>AstroPix</a:t>
            </a:r>
            <a:r>
              <a:rPr lang="en-US" dirty="0"/>
              <a:t> </a:t>
            </a:r>
            <a:r>
              <a:rPr lang="en-US" dirty="0" err="1"/>
              <a:t>stave+bus</a:t>
            </a:r>
            <a:r>
              <a:rPr lang="en-US" dirty="0"/>
              <a:t> tape (step 2)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3BE16B-EBA5-CBD1-D58A-98F1013CD89B}"/>
              </a:ext>
            </a:extLst>
          </p:cNvPr>
          <p:cNvGrpSpPr/>
          <p:nvPr/>
        </p:nvGrpSpPr>
        <p:grpSpPr>
          <a:xfrm>
            <a:off x="125756" y="1636553"/>
            <a:ext cx="8922059" cy="233595"/>
            <a:chOff x="159797" y="3897614"/>
            <a:chExt cx="5708343" cy="87637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1626B606-834A-79B1-7416-F5159643AE48}"/>
                </a:ext>
              </a:extLst>
            </p:cNvPr>
            <p:cNvSpPr/>
            <p:nvPr/>
          </p:nvSpPr>
          <p:spPr>
            <a:xfrm>
              <a:off x="159797" y="3915370"/>
              <a:ext cx="5708343" cy="69881"/>
            </a:xfrm>
            <a:prstGeom prst="cube">
              <a:avLst>
                <a:gd name="adj" fmla="val 86856"/>
              </a:avLst>
            </a:prstGeom>
            <a:solidFill>
              <a:schemeClr val="bg1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44897292-9CBE-4437-98AD-B65913D61EEE}"/>
                </a:ext>
              </a:extLst>
            </p:cNvPr>
            <p:cNvSpPr/>
            <p:nvPr/>
          </p:nvSpPr>
          <p:spPr>
            <a:xfrm>
              <a:off x="288526" y="3897614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1B105C6D-4429-B532-19AD-90358577FCC1}"/>
                </a:ext>
              </a:extLst>
            </p:cNvPr>
            <p:cNvSpPr/>
            <p:nvPr/>
          </p:nvSpPr>
          <p:spPr>
            <a:xfrm>
              <a:off x="648069" y="3897614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3BE386FE-8F5E-A424-4ADF-2A09F9C43DE5}"/>
                </a:ext>
              </a:extLst>
            </p:cNvPr>
            <p:cNvSpPr/>
            <p:nvPr/>
          </p:nvSpPr>
          <p:spPr>
            <a:xfrm>
              <a:off x="1007612" y="39067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225BC58C-EFF3-D702-F532-CDBE8A829F8E}"/>
                </a:ext>
              </a:extLst>
            </p:cNvPr>
            <p:cNvSpPr/>
            <p:nvPr/>
          </p:nvSpPr>
          <p:spPr>
            <a:xfrm>
              <a:off x="1367155" y="39067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4611BD75-F672-20E4-494F-482E6C613C69}"/>
                </a:ext>
              </a:extLst>
            </p:cNvPr>
            <p:cNvSpPr/>
            <p:nvPr/>
          </p:nvSpPr>
          <p:spPr>
            <a:xfrm>
              <a:off x="1726698" y="39067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EADB21EB-A6E2-9666-B9C2-740CB52DC724}"/>
                </a:ext>
              </a:extLst>
            </p:cNvPr>
            <p:cNvSpPr/>
            <p:nvPr/>
          </p:nvSpPr>
          <p:spPr>
            <a:xfrm>
              <a:off x="2130630" y="39067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E5D206F1-D9FF-D081-0C04-B5C10DA419D7}"/>
                </a:ext>
              </a:extLst>
            </p:cNvPr>
            <p:cNvSpPr/>
            <p:nvPr/>
          </p:nvSpPr>
          <p:spPr>
            <a:xfrm>
              <a:off x="2526342" y="39061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8A975B40-4E20-B8CF-C6EB-A78CA3764AD2}"/>
                </a:ext>
              </a:extLst>
            </p:cNvPr>
            <p:cNvSpPr/>
            <p:nvPr/>
          </p:nvSpPr>
          <p:spPr>
            <a:xfrm>
              <a:off x="2885885" y="39061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7CC30FF1-2CC3-3DE4-7A6D-503A5460A2A3}"/>
                </a:ext>
              </a:extLst>
            </p:cNvPr>
            <p:cNvSpPr/>
            <p:nvPr/>
          </p:nvSpPr>
          <p:spPr>
            <a:xfrm>
              <a:off x="3245428" y="3915370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45AF2921-8F25-9846-933C-10D1848BD33D}"/>
                </a:ext>
              </a:extLst>
            </p:cNvPr>
            <p:cNvSpPr/>
            <p:nvPr/>
          </p:nvSpPr>
          <p:spPr>
            <a:xfrm>
              <a:off x="3604971" y="3915370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54E2676D-86F7-ADD6-A749-BC6B531AEB57}"/>
                </a:ext>
              </a:extLst>
            </p:cNvPr>
            <p:cNvSpPr/>
            <p:nvPr/>
          </p:nvSpPr>
          <p:spPr>
            <a:xfrm>
              <a:off x="3964514" y="3915370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E4A46972-95CB-3E45-02D0-E5BD99FAFD3D}"/>
                </a:ext>
              </a:extLst>
            </p:cNvPr>
            <p:cNvSpPr/>
            <p:nvPr/>
          </p:nvSpPr>
          <p:spPr>
            <a:xfrm>
              <a:off x="4368446" y="3915370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D06701A-7C57-9547-3BD5-1B34E2601E7B}"/>
                </a:ext>
              </a:extLst>
            </p:cNvPr>
            <p:cNvSpPr/>
            <p:nvPr/>
          </p:nvSpPr>
          <p:spPr>
            <a:xfrm>
              <a:off x="4781888" y="3915370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873720-F547-E7DC-20B5-745BC9D08F8D}"/>
              </a:ext>
            </a:extLst>
          </p:cNvPr>
          <p:cNvCxnSpPr>
            <a:cxnSpLocks/>
          </p:cNvCxnSpPr>
          <p:nvPr/>
        </p:nvCxnSpPr>
        <p:spPr>
          <a:xfrm>
            <a:off x="2653522" y="1177303"/>
            <a:ext cx="203110" cy="56656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4862CAE-4860-FC08-B7D4-BD3C2F83B5BD}"/>
              </a:ext>
            </a:extLst>
          </p:cNvPr>
          <p:cNvSpPr txBox="1"/>
          <p:nvPr/>
        </p:nvSpPr>
        <p:spPr>
          <a:xfrm>
            <a:off x="1956196" y="619284"/>
            <a:ext cx="3762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Bus Tape</a:t>
            </a:r>
          </a:p>
          <a:p>
            <a:r>
              <a:rPr lang="en-US" b="1" dirty="0">
                <a:solidFill>
                  <a:schemeClr val="accent4"/>
                </a:solidFill>
              </a:rPr>
              <a:t>Power/data lines to each module</a:t>
            </a:r>
          </a:p>
        </p:txBody>
      </p:sp>
      <p:sp>
        <p:nvSpPr>
          <p:cNvPr id="22" name="Left Brace 21">
            <a:extLst>
              <a:ext uri="{FF2B5EF4-FFF2-40B4-BE49-F238E27FC236}">
                <a16:creationId xmlns:a16="http://schemas.microsoft.com/office/drawing/2014/main" id="{1E3D6307-8052-E2AE-5126-4E345BABC70C}"/>
              </a:ext>
            </a:extLst>
          </p:cNvPr>
          <p:cNvSpPr/>
          <p:nvPr/>
        </p:nvSpPr>
        <p:spPr>
          <a:xfrm rot="16200000">
            <a:off x="3940805" y="-1675095"/>
            <a:ext cx="350863" cy="751168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FFA8E4-815C-BD87-A5B4-70968AB09D9A}"/>
              </a:ext>
            </a:extLst>
          </p:cNvPr>
          <p:cNvSpPr txBox="1"/>
          <p:nvPr/>
        </p:nvSpPr>
        <p:spPr>
          <a:xfrm>
            <a:off x="3002669" y="2202418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~208 cm </a:t>
            </a:r>
            <a:r>
              <a:rPr lang="en-US" dirty="0">
                <a:sym typeface="Wingdings" pitchFamily="2" charset="2"/>
              </a:rPr>
              <a:t> 2 meters!</a:t>
            </a:r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250D795B-860F-1A11-476E-98A95D42003C}"/>
              </a:ext>
            </a:extLst>
          </p:cNvPr>
          <p:cNvSpPr/>
          <p:nvPr/>
        </p:nvSpPr>
        <p:spPr>
          <a:xfrm>
            <a:off x="360393" y="1731311"/>
            <a:ext cx="7917462" cy="71647"/>
          </a:xfrm>
          <a:prstGeom prst="cube">
            <a:avLst>
              <a:gd name="adj" fmla="val 76860"/>
            </a:avLst>
          </a:prstGeom>
          <a:solidFill>
            <a:schemeClr val="accent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9B1988-AFDB-1E14-5427-B54C70C28001}"/>
              </a:ext>
            </a:extLst>
          </p:cNvPr>
          <p:cNvSpPr txBox="1"/>
          <p:nvPr/>
        </p:nvSpPr>
        <p:spPr>
          <a:xfrm>
            <a:off x="189148" y="467774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 ~2,400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6DE377-F05F-ADE7-872C-79F5332CD501}"/>
              </a:ext>
            </a:extLst>
          </p:cNvPr>
          <p:cNvSpPr txBox="1"/>
          <p:nvPr/>
        </p:nvSpPr>
        <p:spPr>
          <a:xfrm>
            <a:off x="504542" y="2867487"/>
            <a:ext cx="84882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 the modules to the bust tape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 tape will provide power, command, data, and any types of monitoring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Easiest to have a connector(s) on each module that connects to the bus tape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Also used for module testing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46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3A7F52-ED00-3648-9523-710A343DCB30}"/>
              </a:ext>
            </a:extLst>
          </p:cNvPr>
          <p:cNvSpPr txBox="1">
            <a:spLocks/>
          </p:cNvSpPr>
          <p:nvPr/>
        </p:nvSpPr>
        <p:spPr>
          <a:xfrm>
            <a:off x="266557" y="-49755"/>
            <a:ext cx="8372901" cy="6217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err="1"/>
              <a:t>AstroPix</a:t>
            </a:r>
            <a:r>
              <a:rPr lang="en-US" dirty="0"/>
              <a:t> </a:t>
            </a:r>
            <a:r>
              <a:rPr lang="en-US" dirty="0" err="1"/>
              <a:t>stave+bus</a:t>
            </a:r>
            <a:r>
              <a:rPr lang="en-US" dirty="0"/>
              <a:t> </a:t>
            </a:r>
            <a:r>
              <a:rPr lang="en-US" dirty="0" err="1"/>
              <a:t>tape+EOS</a:t>
            </a:r>
            <a:r>
              <a:rPr lang="en-US" dirty="0"/>
              <a:t> (step 3)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3BE16B-EBA5-CBD1-D58A-98F1013CD89B}"/>
              </a:ext>
            </a:extLst>
          </p:cNvPr>
          <p:cNvGrpSpPr/>
          <p:nvPr/>
        </p:nvGrpSpPr>
        <p:grpSpPr>
          <a:xfrm>
            <a:off x="125756" y="1636553"/>
            <a:ext cx="8922059" cy="233595"/>
            <a:chOff x="159797" y="3897614"/>
            <a:chExt cx="5708343" cy="87637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1626B606-834A-79B1-7416-F5159643AE48}"/>
                </a:ext>
              </a:extLst>
            </p:cNvPr>
            <p:cNvSpPr/>
            <p:nvPr/>
          </p:nvSpPr>
          <p:spPr>
            <a:xfrm>
              <a:off x="159797" y="3915370"/>
              <a:ext cx="5708343" cy="69881"/>
            </a:xfrm>
            <a:prstGeom prst="cube">
              <a:avLst>
                <a:gd name="adj" fmla="val 86856"/>
              </a:avLst>
            </a:prstGeom>
            <a:solidFill>
              <a:schemeClr val="bg1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44897292-9CBE-4437-98AD-B65913D61EEE}"/>
                </a:ext>
              </a:extLst>
            </p:cNvPr>
            <p:cNvSpPr/>
            <p:nvPr/>
          </p:nvSpPr>
          <p:spPr>
            <a:xfrm>
              <a:off x="288526" y="3897614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1B105C6D-4429-B532-19AD-90358577FCC1}"/>
                </a:ext>
              </a:extLst>
            </p:cNvPr>
            <p:cNvSpPr/>
            <p:nvPr/>
          </p:nvSpPr>
          <p:spPr>
            <a:xfrm>
              <a:off x="648069" y="3897614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3BE386FE-8F5E-A424-4ADF-2A09F9C43DE5}"/>
                </a:ext>
              </a:extLst>
            </p:cNvPr>
            <p:cNvSpPr/>
            <p:nvPr/>
          </p:nvSpPr>
          <p:spPr>
            <a:xfrm>
              <a:off x="1007612" y="39067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225BC58C-EFF3-D702-F532-CDBE8A829F8E}"/>
                </a:ext>
              </a:extLst>
            </p:cNvPr>
            <p:cNvSpPr/>
            <p:nvPr/>
          </p:nvSpPr>
          <p:spPr>
            <a:xfrm>
              <a:off x="1367155" y="39067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4611BD75-F672-20E4-494F-482E6C613C69}"/>
                </a:ext>
              </a:extLst>
            </p:cNvPr>
            <p:cNvSpPr/>
            <p:nvPr/>
          </p:nvSpPr>
          <p:spPr>
            <a:xfrm>
              <a:off x="1726698" y="39067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EADB21EB-A6E2-9666-B9C2-740CB52DC724}"/>
                </a:ext>
              </a:extLst>
            </p:cNvPr>
            <p:cNvSpPr/>
            <p:nvPr/>
          </p:nvSpPr>
          <p:spPr>
            <a:xfrm>
              <a:off x="2130630" y="39067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E5D206F1-D9FF-D081-0C04-B5C10DA419D7}"/>
                </a:ext>
              </a:extLst>
            </p:cNvPr>
            <p:cNvSpPr/>
            <p:nvPr/>
          </p:nvSpPr>
          <p:spPr>
            <a:xfrm>
              <a:off x="2526342" y="39061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8A975B40-4E20-B8CF-C6EB-A78CA3764AD2}"/>
                </a:ext>
              </a:extLst>
            </p:cNvPr>
            <p:cNvSpPr/>
            <p:nvPr/>
          </p:nvSpPr>
          <p:spPr>
            <a:xfrm>
              <a:off x="2885885" y="3906192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7CC30FF1-2CC3-3DE4-7A6D-503A5460A2A3}"/>
                </a:ext>
              </a:extLst>
            </p:cNvPr>
            <p:cNvSpPr/>
            <p:nvPr/>
          </p:nvSpPr>
          <p:spPr>
            <a:xfrm>
              <a:off x="3245428" y="3915370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45AF2921-8F25-9846-933C-10D1848BD33D}"/>
                </a:ext>
              </a:extLst>
            </p:cNvPr>
            <p:cNvSpPr/>
            <p:nvPr/>
          </p:nvSpPr>
          <p:spPr>
            <a:xfrm>
              <a:off x="3604971" y="3915370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54E2676D-86F7-ADD6-A749-BC6B531AEB57}"/>
                </a:ext>
              </a:extLst>
            </p:cNvPr>
            <p:cNvSpPr/>
            <p:nvPr/>
          </p:nvSpPr>
          <p:spPr>
            <a:xfrm>
              <a:off x="3964514" y="3915370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E4A46972-95CB-3E45-02D0-E5BD99FAFD3D}"/>
                </a:ext>
              </a:extLst>
            </p:cNvPr>
            <p:cNvSpPr/>
            <p:nvPr/>
          </p:nvSpPr>
          <p:spPr>
            <a:xfrm>
              <a:off x="4368446" y="3915370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D06701A-7C57-9547-3BD5-1B34E2601E7B}"/>
                </a:ext>
              </a:extLst>
            </p:cNvPr>
            <p:cNvSpPr/>
            <p:nvPr/>
          </p:nvSpPr>
          <p:spPr>
            <a:xfrm>
              <a:off x="4781888" y="3915370"/>
              <a:ext cx="403932" cy="69881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873720-F547-E7DC-20B5-745BC9D08F8D}"/>
              </a:ext>
            </a:extLst>
          </p:cNvPr>
          <p:cNvCxnSpPr>
            <a:cxnSpLocks/>
          </p:cNvCxnSpPr>
          <p:nvPr/>
        </p:nvCxnSpPr>
        <p:spPr>
          <a:xfrm>
            <a:off x="2653522" y="1177303"/>
            <a:ext cx="203110" cy="56656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7C6D22-3B40-0408-07C1-19C09F3CC785}"/>
              </a:ext>
            </a:extLst>
          </p:cNvPr>
          <p:cNvCxnSpPr>
            <a:cxnSpLocks/>
          </p:cNvCxnSpPr>
          <p:nvPr/>
        </p:nvCxnSpPr>
        <p:spPr>
          <a:xfrm>
            <a:off x="8120567" y="911382"/>
            <a:ext cx="386210" cy="64535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Left Brace 21">
            <a:extLst>
              <a:ext uri="{FF2B5EF4-FFF2-40B4-BE49-F238E27FC236}">
                <a16:creationId xmlns:a16="http://schemas.microsoft.com/office/drawing/2014/main" id="{1E3D6307-8052-E2AE-5126-4E345BABC70C}"/>
              </a:ext>
            </a:extLst>
          </p:cNvPr>
          <p:cNvSpPr/>
          <p:nvPr/>
        </p:nvSpPr>
        <p:spPr>
          <a:xfrm rot="16200000">
            <a:off x="3940805" y="-1675095"/>
            <a:ext cx="350863" cy="751168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FFA8E4-815C-BD87-A5B4-70968AB09D9A}"/>
              </a:ext>
            </a:extLst>
          </p:cNvPr>
          <p:cNvSpPr txBox="1"/>
          <p:nvPr/>
        </p:nvSpPr>
        <p:spPr>
          <a:xfrm>
            <a:off x="3002669" y="2202418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~208 cm </a:t>
            </a:r>
            <a:r>
              <a:rPr lang="en-US" dirty="0">
                <a:sym typeface="Wingdings" pitchFamily="2" charset="2"/>
              </a:rPr>
              <a:t> 2 meters!</a:t>
            </a:r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1C809921-62A4-F979-81BB-A30543B4B985}"/>
              </a:ext>
            </a:extLst>
          </p:cNvPr>
          <p:cNvSpPr/>
          <p:nvPr/>
        </p:nvSpPr>
        <p:spPr>
          <a:xfrm>
            <a:off x="8120567" y="1615827"/>
            <a:ext cx="1095084" cy="229858"/>
          </a:xfrm>
          <a:prstGeom prst="cube">
            <a:avLst>
              <a:gd name="adj" fmla="val 86856"/>
            </a:avLst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719323-1262-43A0-9F0D-B66913C61E4E}"/>
              </a:ext>
            </a:extLst>
          </p:cNvPr>
          <p:cNvSpPr txBox="1"/>
          <p:nvPr/>
        </p:nvSpPr>
        <p:spPr>
          <a:xfrm>
            <a:off x="6072475" y="588122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End of Stave Card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45F1FB-0567-C756-4121-8FFF4D634150}"/>
              </a:ext>
            </a:extLst>
          </p:cNvPr>
          <p:cNvSpPr txBox="1"/>
          <p:nvPr/>
        </p:nvSpPr>
        <p:spPr>
          <a:xfrm>
            <a:off x="1956196" y="619284"/>
            <a:ext cx="3762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Bus Tape</a:t>
            </a:r>
          </a:p>
          <a:p>
            <a:r>
              <a:rPr lang="en-US" b="1" dirty="0">
                <a:solidFill>
                  <a:schemeClr val="accent4"/>
                </a:solidFill>
              </a:rPr>
              <a:t>Power/data lines to each module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2047C4-A997-26E3-1371-D2C56242A2E7}"/>
              </a:ext>
            </a:extLst>
          </p:cNvPr>
          <p:cNvSpPr txBox="1"/>
          <p:nvPr/>
        </p:nvSpPr>
        <p:spPr>
          <a:xfrm>
            <a:off x="189148" y="467774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 ~2,400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546EC1-5F2B-A0A5-08EA-67392BAB9ED4}"/>
              </a:ext>
            </a:extLst>
          </p:cNvPr>
          <p:cNvSpPr txBox="1"/>
          <p:nvPr/>
        </p:nvSpPr>
        <p:spPr>
          <a:xfrm>
            <a:off x="360393" y="2752078"/>
            <a:ext cx="86874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Stave will be connected to the end-of-stave card via the bus tape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End-of-stave card will interface to the </a:t>
            </a:r>
            <a:r>
              <a:rPr lang="en-US" dirty="0" err="1"/>
              <a:t>ePIC</a:t>
            </a:r>
            <a:r>
              <a:rPr lang="en-US" dirty="0"/>
              <a:t> DAQ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end-of-stave card is used for QC testing the stave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It could be the final EOS or one associated with a test stand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Assume that the modules are relatively easy to rework on a stave, then the majority of detailed electrical tests will happen at this stage</a:t>
            </a: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250D795B-860F-1A11-476E-98A95D42003C}"/>
              </a:ext>
            </a:extLst>
          </p:cNvPr>
          <p:cNvSpPr/>
          <p:nvPr/>
        </p:nvSpPr>
        <p:spPr>
          <a:xfrm>
            <a:off x="360393" y="1731311"/>
            <a:ext cx="7917462" cy="71647"/>
          </a:xfrm>
          <a:prstGeom prst="cube">
            <a:avLst>
              <a:gd name="adj" fmla="val 76860"/>
            </a:avLst>
          </a:prstGeom>
          <a:solidFill>
            <a:schemeClr val="accent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3A7F52-ED00-3648-9523-710A343DCB30}"/>
              </a:ext>
            </a:extLst>
          </p:cNvPr>
          <p:cNvSpPr txBox="1">
            <a:spLocks/>
          </p:cNvSpPr>
          <p:nvPr/>
        </p:nvSpPr>
        <p:spPr>
          <a:xfrm>
            <a:off x="266557" y="-49755"/>
            <a:ext cx="8372901" cy="6217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err="1"/>
              <a:t>AstroPix</a:t>
            </a:r>
            <a:r>
              <a:rPr lang="en-US" dirty="0"/>
              <a:t> Trays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67F31A-F169-0B0B-4DAF-473ADB1A932B}"/>
              </a:ext>
            </a:extLst>
          </p:cNvPr>
          <p:cNvGrpSpPr/>
          <p:nvPr/>
        </p:nvGrpSpPr>
        <p:grpSpPr>
          <a:xfrm>
            <a:off x="301653" y="685528"/>
            <a:ext cx="8922059" cy="3706408"/>
            <a:chOff x="-35701" y="170623"/>
            <a:chExt cx="8922059" cy="3706408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53B4C8DA-929A-E10F-0116-035D0CF1676D}"/>
                </a:ext>
              </a:extLst>
            </p:cNvPr>
            <p:cNvSpPr/>
            <p:nvPr/>
          </p:nvSpPr>
          <p:spPr>
            <a:xfrm rot="1586210">
              <a:off x="-35701" y="1968984"/>
              <a:ext cx="8922059" cy="186267"/>
            </a:xfrm>
            <a:prstGeom prst="cube">
              <a:avLst>
                <a:gd name="adj" fmla="val 86856"/>
              </a:avLst>
            </a:prstGeom>
            <a:solidFill>
              <a:schemeClr val="bg1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BD405F24-BEDE-FAB2-5F3F-DF5F913C3887}"/>
                </a:ext>
              </a:extLst>
            </p:cNvPr>
            <p:cNvSpPr/>
            <p:nvPr/>
          </p:nvSpPr>
          <p:spPr>
            <a:xfrm rot="1586210">
              <a:off x="599030" y="170623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D7803A4D-08A7-73DF-71E1-94D528D5597A}"/>
                </a:ext>
              </a:extLst>
            </p:cNvPr>
            <p:cNvSpPr/>
            <p:nvPr/>
          </p:nvSpPr>
          <p:spPr>
            <a:xfrm rot="1586210">
              <a:off x="1102224" y="420814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AC174D27-0102-9243-FAAA-46EE647D70E6}"/>
                </a:ext>
              </a:extLst>
            </p:cNvPr>
            <p:cNvSpPr/>
            <p:nvPr/>
          </p:nvSpPr>
          <p:spPr>
            <a:xfrm rot="1586210">
              <a:off x="1594526" y="692910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243D3B4E-8FC4-FCB2-130E-AF83AA9090E9}"/>
                </a:ext>
              </a:extLst>
            </p:cNvPr>
            <p:cNvSpPr/>
            <p:nvPr/>
          </p:nvSpPr>
          <p:spPr>
            <a:xfrm rot="1586210">
              <a:off x="2097720" y="943101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570A578A-75EB-1C67-B372-C1418240E2DA}"/>
                </a:ext>
              </a:extLst>
            </p:cNvPr>
            <p:cNvSpPr/>
            <p:nvPr/>
          </p:nvSpPr>
          <p:spPr>
            <a:xfrm rot="1586210">
              <a:off x="2600914" y="1193292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3BE6D2CC-B0F4-C63E-72F1-AD54C24AEA1A}"/>
                </a:ext>
              </a:extLst>
            </p:cNvPr>
            <p:cNvSpPr/>
            <p:nvPr/>
          </p:nvSpPr>
          <p:spPr>
            <a:xfrm rot="1586210">
              <a:off x="3166232" y="1474371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C98D2143-E746-9F9B-1086-44C80BA2E60D}"/>
                </a:ext>
              </a:extLst>
            </p:cNvPr>
            <p:cNvSpPr/>
            <p:nvPr/>
          </p:nvSpPr>
          <p:spPr>
            <a:xfrm rot="1586210">
              <a:off x="3720758" y="1748299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5A9C3E6E-1622-A26F-3F11-DA653130EC92}"/>
                </a:ext>
              </a:extLst>
            </p:cNvPr>
            <p:cNvSpPr/>
            <p:nvPr/>
          </p:nvSpPr>
          <p:spPr>
            <a:xfrm rot="1586210">
              <a:off x="4223952" y="1998490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76210890-7DCD-DA42-03AD-62EC715D1662}"/>
                </a:ext>
              </a:extLst>
            </p:cNvPr>
            <p:cNvSpPr/>
            <p:nvPr/>
          </p:nvSpPr>
          <p:spPr>
            <a:xfrm rot="1586210">
              <a:off x="4716254" y="2270586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A9901D71-422E-611F-D869-5F1AB1951989}"/>
                </a:ext>
              </a:extLst>
            </p:cNvPr>
            <p:cNvSpPr/>
            <p:nvPr/>
          </p:nvSpPr>
          <p:spPr>
            <a:xfrm rot="1586210">
              <a:off x="5219448" y="2520777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40B24F8E-08AC-9476-06C6-3B01820E6AF6}"/>
                </a:ext>
              </a:extLst>
            </p:cNvPr>
            <p:cNvSpPr/>
            <p:nvPr/>
          </p:nvSpPr>
          <p:spPr>
            <a:xfrm rot="1586210">
              <a:off x="5722642" y="2770968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9D64BD74-3DA8-A88D-957A-00A4D35E8818}"/>
                </a:ext>
              </a:extLst>
            </p:cNvPr>
            <p:cNvSpPr/>
            <p:nvPr/>
          </p:nvSpPr>
          <p:spPr>
            <a:xfrm rot="1586210">
              <a:off x="6287960" y="3052048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8BA2A315-D967-0114-0166-96BE594413BE}"/>
                </a:ext>
              </a:extLst>
            </p:cNvPr>
            <p:cNvSpPr/>
            <p:nvPr/>
          </p:nvSpPr>
          <p:spPr>
            <a:xfrm rot="1586210">
              <a:off x="6866588" y="3339745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ube 19">
              <a:extLst>
                <a:ext uri="{FF2B5EF4-FFF2-40B4-BE49-F238E27FC236}">
                  <a16:creationId xmlns:a16="http://schemas.microsoft.com/office/drawing/2014/main" id="{1D4DF46A-BBD8-B310-DE06-A1A10E59E575}"/>
                </a:ext>
              </a:extLst>
            </p:cNvPr>
            <p:cNvSpPr/>
            <p:nvPr/>
          </p:nvSpPr>
          <p:spPr>
            <a:xfrm rot="1586210">
              <a:off x="7352740" y="3647173"/>
              <a:ext cx="1095084" cy="229858"/>
            </a:xfrm>
            <a:prstGeom prst="cube">
              <a:avLst>
                <a:gd name="adj" fmla="val 86856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99A6F288-D639-69CA-30F3-53D4C6E1AA0D}"/>
                </a:ext>
              </a:extLst>
            </p:cNvPr>
            <p:cNvSpPr/>
            <p:nvPr/>
          </p:nvSpPr>
          <p:spPr>
            <a:xfrm rot="1586210">
              <a:off x="256767" y="1889351"/>
              <a:ext cx="7917462" cy="71647"/>
            </a:xfrm>
            <a:prstGeom prst="cube">
              <a:avLst>
                <a:gd name="adj" fmla="val 76860"/>
              </a:avLst>
            </a:prstGeom>
            <a:solidFill>
              <a:schemeClr val="accent4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AAD101-3723-A207-BD81-B30A836F9632}"/>
              </a:ext>
            </a:extLst>
          </p:cNvPr>
          <p:cNvGrpSpPr/>
          <p:nvPr/>
        </p:nvGrpSpPr>
        <p:grpSpPr>
          <a:xfrm>
            <a:off x="169952" y="776005"/>
            <a:ext cx="8922059" cy="3706408"/>
            <a:chOff x="-35701" y="170623"/>
            <a:chExt cx="8922059" cy="3706408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B9B915CE-C56B-A902-2706-01B279977F81}"/>
                </a:ext>
              </a:extLst>
            </p:cNvPr>
            <p:cNvSpPr/>
            <p:nvPr/>
          </p:nvSpPr>
          <p:spPr>
            <a:xfrm rot="1586210">
              <a:off x="-35701" y="1968984"/>
              <a:ext cx="8922059" cy="186267"/>
            </a:xfrm>
            <a:prstGeom prst="cube">
              <a:avLst>
                <a:gd name="adj" fmla="val 86856"/>
              </a:avLst>
            </a:prstGeom>
            <a:solidFill>
              <a:schemeClr val="bg1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28B7454A-C25C-2414-0BEC-5DB233DC61AC}"/>
                </a:ext>
              </a:extLst>
            </p:cNvPr>
            <p:cNvSpPr/>
            <p:nvPr/>
          </p:nvSpPr>
          <p:spPr>
            <a:xfrm rot="1586210">
              <a:off x="599030" y="170623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C97A8E5A-C5E0-B814-6D88-894F2A75D5D6}"/>
                </a:ext>
              </a:extLst>
            </p:cNvPr>
            <p:cNvSpPr/>
            <p:nvPr/>
          </p:nvSpPr>
          <p:spPr>
            <a:xfrm rot="1586210">
              <a:off x="1102224" y="420814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EFF04240-E232-0665-2CB8-237D4943D486}"/>
                </a:ext>
              </a:extLst>
            </p:cNvPr>
            <p:cNvSpPr/>
            <p:nvPr/>
          </p:nvSpPr>
          <p:spPr>
            <a:xfrm rot="1586210">
              <a:off x="1594526" y="692910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61229316-FF91-0777-4C5F-F07A00E5AA71}"/>
                </a:ext>
              </a:extLst>
            </p:cNvPr>
            <p:cNvSpPr/>
            <p:nvPr/>
          </p:nvSpPr>
          <p:spPr>
            <a:xfrm rot="1586210">
              <a:off x="2097720" y="943101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607A57E1-F714-5A99-A8FF-496A6645D55F}"/>
                </a:ext>
              </a:extLst>
            </p:cNvPr>
            <p:cNvSpPr/>
            <p:nvPr/>
          </p:nvSpPr>
          <p:spPr>
            <a:xfrm rot="1586210">
              <a:off x="2600914" y="1193292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93A9276A-DB16-ED24-959D-8A06C66D18E1}"/>
                </a:ext>
              </a:extLst>
            </p:cNvPr>
            <p:cNvSpPr/>
            <p:nvPr/>
          </p:nvSpPr>
          <p:spPr>
            <a:xfrm rot="1586210">
              <a:off x="3166232" y="1474371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ube 29">
              <a:extLst>
                <a:ext uri="{FF2B5EF4-FFF2-40B4-BE49-F238E27FC236}">
                  <a16:creationId xmlns:a16="http://schemas.microsoft.com/office/drawing/2014/main" id="{A6CBAD1A-B015-885E-0A12-66DC34A3BF58}"/>
                </a:ext>
              </a:extLst>
            </p:cNvPr>
            <p:cNvSpPr/>
            <p:nvPr/>
          </p:nvSpPr>
          <p:spPr>
            <a:xfrm rot="1586210">
              <a:off x="3720758" y="1748299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B084CE1B-A550-6CDD-7214-80F2E2696369}"/>
                </a:ext>
              </a:extLst>
            </p:cNvPr>
            <p:cNvSpPr/>
            <p:nvPr/>
          </p:nvSpPr>
          <p:spPr>
            <a:xfrm rot="1586210">
              <a:off x="4223952" y="1998490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DA352116-F3F6-FAF2-1C8F-83232091C56A}"/>
                </a:ext>
              </a:extLst>
            </p:cNvPr>
            <p:cNvSpPr/>
            <p:nvPr/>
          </p:nvSpPr>
          <p:spPr>
            <a:xfrm rot="1586210">
              <a:off x="4716254" y="2270586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9AB57ACE-9207-F77E-97CF-EFE8C36C02B6}"/>
                </a:ext>
              </a:extLst>
            </p:cNvPr>
            <p:cNvSpPr/>
            <p:nvPr/>
          </p:nvSpPr>
          <p:spPr>
            <a:xfrm rot="1586210">
              <a:off x="5219448" y="2520777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0A75FF91-9318-950C-48A5-0AAABFD2A53E}"/>
                </a:ext>
              </a:extLst>
            </p:cNvPr>
            <p:cNvSpPr/>
            <p:nvPr/>
          </p:nvSpPr>
          <p:spPr>
            <a:xfrm rot="1586210">
              <a:off x="5722642" y="2770968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ADA15561-AEB9-6606-BB4B-C5AF95F81601}"/>
                </a:ext>
              </a:extLst>
            </p:cNvPr>
            <p:cNvSpPr/>
            <p:nvPr/>
          </p:nvSpPr>
          <p:spPr>
            <a:xfrm rot="1586210">
              <a:off x="6287960" y="3052048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EFACBDDB-AD56-719D-DC21-8F5C8BB593B4}"/>
                </a:ext>
              </a:extLst>
            </p:cNvPr>
            <p:cNvSpPr/>
            <p:nvPr/>
          </p:nvSpPr>
          <p:spPr>
            <a:xfrm rot="1586210">
              <a:off x="6866588" y="3339745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B4532501-3E72-DE3F-1960-138026A5A05A}"/>
                </a:ext>
              </a:extLst>
            </p:cNvPr>
            <p:cNvSpPr/>
            <p:nvPr/>
          </p:nvSpPr>
          <p:spPr>
            <a:xfrm rot="1586210">
              <a:off x="7352740" y="3647173"/>
              <a:ext cx="1095084" cy="229858"/>
            </a:xfrm>
            <a:prstGeom prst="cube">
              <a:avLst>
                <a:gd name="adj" fmla="val 86856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912948D7-0394-3C94-6456-6861C743D363}"/>
                </a:ext>
              </a:extLst>
            </p:cNvPr>
            <p:cNvSpPr/>
            <p:nvPr/>
          </p:nvSpPr>
          <p:spPr>
            <a:xfrm rot="1586210">
              <a:off x="256767" y="1889351"/>
              <a:ext cx="7917462" cy="71647"/>
            </a:xfrm>
            <a:prstGeom prst="cube">
              <a:avLst>
                <a:gd name="adj" fmla="val 76860"/>
              </a:avLst>
            </a:prstGeom>
            <a:solidFill>
              <a:schemeClr val="accent4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19415D-C6DD-06A9-0111-47AC42D1477D}"/>
              </a:ext>
            </a:extLst>
          </p:cNvPr>
          <p:cNvGrpSpPr/>
          <p:nvPr/>
        </p:nvGrpSpPr>
        <p:grpSpPr>
          <a:xfrm>
            <a:off x="13573" y="891963"/>
            <a:ext cx="8922059" cy="3706408"/>
            <a:chOff x="-35701" y="170623"/>
            <a:chExt cx="8922059" cy="3706408"/>
          </a:xfrm>
        </p:grpSpPr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AA661201-20BF-628A-0830-897022B30A38}"/>
                </a:ext>
              </a:extLst>
            </p:cNvPr>
            <p:cNvSpPr/>
            <p:nvPr/>
          </p:nvSpPr>
          <p:spPr>
            <a:xfrm rot="1586210">
              <a:off x="-35701" y="1968984"/>
              <a:ext cx="8922059" cy="186267"/>
            </a:xfrm>
            <a:prstGeom prst="cube">
              <a:avLst>
                <a:gd name="adj" fmla="val 86856"/>
              </a:avLst>
            </a:prstGeom>
            <a:solidFill>
              <a:schemeClr val="bg1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21108F51-D951-A8EA-C3CE-9852ACFC80B4}"/>
                </a:ext>
              </a:extLst>
            </p:cNvPr>
            <p:cNvSpPr/>
            <p:nvPr/>
          </p:nvSpPr>
          <p:spPr>
            <a:xfrm rot="1586210">
              <a:off x="599030" y="170623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9D95CE65-A67E-F5C2-6C51-393B27DCBC76}"/>
                </a:ext>
              </a:extLst>
            </p:cNvPr>
            <p:cNvSpPr/>
            <p:nvPr/>
          </p:nvSpPr>
          <p:spPr>
            <a:xfrm rot="1586210">
              <a:off x="1102224" y="420814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6B7DECED-72B3-3C96-B88B-55969F2CC2B9}"/>
                </a:ext>
              </a:extLst>
            </p:cNvPr>
            <p:cNvSpPr/>
            <p:nvPr/>
          </p:nvSpPr>
          <p:spPr>
            <a:xfrm rot="1586210">
              <a:off x="1594526" y="692910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45CBEF65-1DA5-5D9A-51D0-2CE45BFF4B82}"/>
                </a:ext>
              </a:extLst>
            </p:cNvPr>
            <p:cNvSpPr/>
            <p:nvPr/>
          </p:nvSpPr>
          <p:spPr>
            <a:xfrm rot="1586210">
              <a:off x="2097720" y="943101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6AB69313-C3A9-9AE4-C426-6A4D29012DC5}"/>
                </a:ext>
              </a:extLst>
            </p:cNvPr>
            <p:cNvSpPr/>
            <p:nvPr/>
          </p:nvSpPr>
          <p:spPr>
            <a:xfrm rot="1586210">
              <a:off x="2600914" y="1193292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1091C6AD-D092-8704-E706-D87080B713D2}"/>
                </a:ext>
              </a:extLst>
            </p:cNvPr>
            <p:cNvSpPr/>
            <p:nvPr/>
          </p:nvSpPr>
          <p:spPr>
            <a:xfrm rot="1586210">
              <a:off x="3166232" y="1474371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2112F26A-F224-1A09-046F-0E23660A136A}"/>
                </a:ext>
              </a:extLst>
            </p:cNvPr>
            <p:cNvSpPr/>
            <p:nvPr/>
          </p:nvSpPr>
          <p:spPr>
            <a:xfrm rot="1586210">
              <a:off x="3720758" y="1748299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C5A25DAD-AE92-7CB2-DE26-5D52B9ABE822}"/>
                </a:ext>
              </a:extLst>
            </p:cNvPr>
            <p:cNvSpPr/>
            <p:nvPr/>
          </p:nvSpPr>
          <p:spPr>
            <a:xfrm rot="1586210">
              <a:off x="4223952" y="1998490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15F074A5-90C5-0C77-1734-4E03D89914D4}"/>
                </a:ext>
              </a:extLst>
            </p:cNvPr>
            <p:cNvSpPr/>
            <p:nvPr/>
          </p:nvSpPr>
          <p:spPr>
            <a:xfrm rot="1586210">
              <a:off x="4716254" y="2270586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D39DB298-BAE3-8367-6CAE-57419E81D051}"/>
                </a:ext>
              </a:extLst>
            </p:cNvPr>
            <p:cNvSpPr/>
            <p:nvPr/>
          </p:nvSpPr>
          <p:spPr>
            <a:xfrm rot="1586210">
              <a:off x="5219448" y="2520777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0A4AD058-992F-57EA-55F3-E35AB41B55E4}"/>
                </a:ext>
              </a:extLst>
            </p:cNvPr>
            <p:cNvSpPr/>
            <p:nvPr/>
          </p:nvSpPr>
          <p:spPr>
            <a:xfrm rot="1586210">
              <a:off x="5722642" y="2770968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439A0C7B-8CB0-D904-AE0C-859B6A448690}"/>
                </a:ext>
              </a:extLst>
            </p:cNvPr>
            <p:cNvSpPr/>
            <p:nvPr/>
          </p:nvSpPr>
          <p:spPr>
            <a:xfrm rot="1586210">
              <a:off x="6287960" y="3052048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4F939E47-70BF-4151-73D4-86E0DDB2ABDB}"/>
                </a:ext>
              </a:extLst>
            </p:cNvPr>
            <p:cNvSpPr/>
            <p:nvPr/>
          </p:nvSpPr>
          <p:spPr>
            <a:xfrm rot="1586210">
              <a:off x="6866588" y="3339745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6ED06767-01A8-A508-A6BB-B78DC111F6FB}"/>
                </a:ext>
              </a:extLst>
            </p:cNvPr>
            <p:cNvSpPr/>
            <p:nvPr/>
          </p:nvSpPr>
          <p:spPr>
            <a:xfrm rot="1586210">
              <a:off x="7352740" y="3647173"/>
              <a:ext cx="1095084" cy="229858"/>
            </a:xfrm>
            <a:prstGeom prst="cube">
              <a:avLst>
                <a:gd name="adj" fmla="val 86856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67F2235F-253F-56F3-E4E8-D1551769ADA9}"/>
                </a:ext>
              </a:extLst>
            </p:cNvPr>
            <p:cNvSpPr/>
            <p:nvPr/>
          </p:nvSpPr>
          <p:spPr>
            <a:xfrm rot="1586210">
              <a:off x="256767" y="1889351"/>
              <a:ext cx="7917462" cy="71647"/>
            </a:xfrm>
            <a:prstGeom prst="cube">
              <a:avLst>
                <a:gd name="adj" fmla="val 76860"/>
              </a:avLst>
            </a:prstGeom>
            <a:solidFill>
              <a:schemeClr val="accent4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FA73FA1-46E8-6723-98E2-B813E1DFB789}"/>
              </a:ext>
            </a:extLst>
          </p:cNvPr>
          <p:cNvGrpSpPr/>
          <p:nvPr/>
        </p:nvGrpSpPr>
        <p:grpSpPr>
          <a:xfrm>
            <a:off x="-129459" y="985894"/>
            <a:ext cx="8922059" cy="3706408"/>
            <a:chOff x="-35701" y="170623"/>
            <a:chExt cx="8922059" cy="3706408"/>
          </a:xfrm>
        </p:grpSpPr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14E90929-ED09-78EC-D9B7-C5BB7356F98D}"/>
                </a:ext>
              </a:extLst>
            </p:cNvPr>
            <p:cNvSpPr/>
            <p:nvPr/>
          </p:nvSpPr>
          <p:spPr>
            <a:xfrm rot="1586210">
              <a:off x="-35701" y="1968984"/>
              <a:ext cx="8922059" cy="186267"/>
            </a:xfrm>
            <a:prstGeom prst="cube">
              <a:avLst>
                <a:gd name="adj" fmla="val 86856"/>
              </a:avLst>
            </a:prstGeom>
            <a:solidFill>
              <a:schemeClr val="bg1">
                <a:lumMod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4AA97792-4D4D-928D-64ED-9E2E255636FF}"/>
                </a:ext>
              </a:extLst>
            </p:cNvPr>
            <p:cNvSpPr/>
            <p:nvPr/>
          </p:nvSpPr>
          <p:spPr>
            <a:xfrm rot="1586210">
              <a:off x="599030" y="170623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98F7F8E5-4CE6-3C24-77A7-0DBB73AE7C4F}"/>
                </a:ext>
              </a:extLst>
            </p:cNvPr>
            <p:cNvSpPr/>
            <p:nvPr/>
          </p:nvSpPr>
          <p:spPr>
            <a:xfrm rot="1586210">
              <a:off x="1102224" y="420814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Cube 59">
              <a:extLst>
                <a:ext uri="{FF2B5EF4-FFF2-40B4-BE49-F238E27FC236}">
                  <a16:creationId xmlns:a16="http://schemas.microsoft.com/office/drawing/2014/main" id="{0A0F9F5C-A1F7-EF44-D657-5779D11ED9C1}"/>
                </a:ext>
              </a:extLst>
            </p:cNvPr>
            <p:cNvSpPr/>
            <p:nvPr/>
          </p:nvSpPr>
          <p:spPr>
            <a:xfrm rot="1586210">
              <a:off x="1594526" y="692910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Cube 60">
              <a:extLst>
                <a:ext uri="{FF2B5EF4-FFF2-40B4-BE49-F238E27FC236}">
                  <a16:creationId xmlns:a16="http://schemas.microsoft.com/office/drawing/2014/main" id="{8235AE48-26FC-6334-FBFC-5F96A2E3AD11}"/>
                </a:ext>
              </a:extLst>
            </p:cNvPr>
            <p:cNvSpPr/>
            <p:nvPr/>
          </p:nvSpPr>
          <p:spPr>
            <a:xfrm rot="1586210">
              <a:off x="2097720" y="943101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ube 61">
              <a:extLst>
                <a:ext uri="{FF2B5EF4-FFF2-40B4-BE49-F238E27FC236}">
                  <a16:creationId xmlns:a16="http://schemas.microsoft.com/office/drawing/2014/main" id="{DCFE9618-3A04-CFE6-4E35-A9B5B859D74F}"/>
                </a:ext>
              </a:extLst>
            </p:cNvPr>
            <p:cNvSpPr/>
            <p:nvPr/>
          </p:nvSpPr>
          <p:spPr>
            <a:xfrm rot="1586210">
              <a:off x="2600914" y="1193292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Cube 62">
              <a:extLst>
                <a:ext uri="{FF2B5EF4-FFF2-40B4-BE49-F238E27FC236}">
                  <a16:creationId xmlns:a16="http://schemas.microsoft.com/office/drawing/2014/main" id="{F0F5A22B-75ED-0E3B-17E2-E5153225BE95}"/>
                </a:ext>
              </a:extLst>
            </p:cNvPr>
            <p:cNvSpPr/>
            <p:nvPr/>
          </p:nvSpPr>
          <p:spPr>
            <a:xfrm rot="1586210">
              <a:off x="3166232" y="1474371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ube 63">
              <a:extLst>
                <a:ext uri="{FF2B5EF4-FFF2-40B4-BE49-F238E27FC236}">
                  <a16:creationId xmlns:a16="http://schemas.microsoft.com/office/drawing/2014/main" id="{298871DB-B6FF-ED1D-CBF3-07E4E26F0CAD}"/>
                </a:ext>
              </a:extLst>
            </p:cNvPr>
            <p:cNvSpPr/>
            <p:nvPr/>
          </p:nvSpPr>
          <p:spPr>
            <a:xfrm rot="1586210">
              <a:off x="3720758" y="1748299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ube 64">
              <a:extLst>
                <a:ext uri="{FF2B5EF4-FFF2-40B4-BE49-F238E27FC236}">
                  <a16:creationId xmlns:a16="http://schemas.microsoft.com/office/drawing/2014/main" id="{4B36F1AE-A3BF-D8B3-A73C-99590FC428FF}"/>
                </a:ext>
              </a:extLst>
            </p:cNvPr>
            <p:cNvSpPr/>
            <p:nvPr/>
          </p:nvSpPr>
          <p:spPr>
            <a:xfrm rot="1586210">
              <a:off x="4223952" y="1998490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ube 65">
              <a:extLst>
                <a:ext uri="{FF2B5EF4-FFF2-40B4-BE49-F238E27FC236}">
                  <a16:creationId xmlns:a16="http://schemas.microsoft.com/office/drawing/2014/main" id="{D3E29A4C-B94A-7F79-3719-64660C6D3D61}"/>
                </a:ext>
              </a:extLst>
            </p:cNvPr>
            <p:cNvSpPr/>
            <p:nvPr/>
          </p:nvSpPr>
          <p:spPr>
            <a:xfrm rot="1586210">
              <a:off x="4716254" y="2270586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ube 66">
              <a:extLst>
                <a:ext uri="{FF2B5EF4-FFF2-40B4-BE49-F238E27FC236}">
                  <a16:creationId xmlns:a16="http://schemas.microsoft.com/office/drawing/2014/main" id="{3A81B6B9-D3E6-B3A4-1536-12E02B221888}"/>
                </a:ext>
              </a:extLst>
            </p:cNvPr>
            <p:cNvSpPr/>
            <p:nvPr/>
          </p:nvSpPr>
          <p:spPr>
            <a:xfrm rot="1586210">
              <a:off x="5219448" y="2520777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ube 67">
              <a:extLst>
                <a:ext uri="{FF2B5EF4-FFF2-40B4-BE49-F238E27FC236}">
                  <a16:creationId xmlns:a16="http://schemas.microsoft.com/office/drawing/2014/main" id="{FDB80CBD-526F-1F64-0578-1DB94899E64E}"/>
                </a:ext>
              </a:extLst>
            </p:cNvPr>
            <p:cNvSpPr/>
            <p:nvPr/>
          </p:nvSpPr>
          <p:spPr>
            <a:xfrm rot="1586210">
              <a:off x="5722642" y="2770968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Cube 68">
              <a:extLst>
                <a:ext uri="{FF2B5EF4-FFF2-40B4-BE49-F238E27FC236}">
                  <a16:creationId xmlns:a16="http://schemas.microsoft.com/office/drawing/2014/main" id="{D0861DF3-CB4F-7E0C-764C-15D767691062}"/>
                </a:ext>
              </a:extLst>
            </p:cNvPr>
            <p:cNvSpPr/>
            <p:nvPr/>
          </p:nvSpPr>
          <p:spPr>
            <a:xfrm rot="1586210">
              <a:off x="6287960" y="3052048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Cube 69">
              <a:extLst>
                <a:ext uri="{FF2B5EF4-FFF2-40B4-BE49-F238E27FC236}">
                  <a16:creationId xmlns:a16="http://schemas.microsoft.com/office/drawing/2014/main" id="{96C7BDF4-DEE9-867B-951F-B055A464D513}"/>
                </a:ext>
              </a:extLst>
            </p:cNvPr>
            <p:cNvSpPr/>
            <p:nvPr/>
          </p:nvSpPr>
          <p:spPr>
            <a:xfrm rot="1586210">
              <a:off x="6866588" y="3339745"/>
              <a:ext cx="631340" cy="186267"/>
            </a:xfrm>
            <a:prstGeom prst="cube">
              <a:avLst>
                <a:gd name="adj" fmla="val 86856"/>
              </a:avLst>
            </a:prstGeom>
            <a:solidFill>
              <a:schemeClr val="accent3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Cube 70">
              <a:extLst>
                <a:ext uri="{FF2B5EF4-FFF2-40B4-BE49-F238E27FC236}">
                  <a16:creationId xmlns:a16="http://schemas.microsoft.com/office/drawing/2014/main" id="{1B0C769B-FA6B-FAE9-E26A-0719C3CAFB83}"/>
                </a:ext>
              </a:extLst>
            </p:cNvPr>
            <p:cNvSpPr/>
            <p:nvPr/>
          </p:nvSpPr>
          <p:spPr>
            <a:xfrm rot="1586210">
              <a:off x="7352740" y="3647173"/>
              <a:ext cx="1095084" cy="229858"/>
            </a:xfrm>
            <a:prstGeom prst="cube">
              <a:avLst>
                <a:gd name="adj" fmla="val 86856"/>
              </a:avLst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Cube 71">
              <a:extLst>
                <a:ext uri="{FF2B5EF4-FFF2-40B4-BE49-F238E27FC236}">
                  <a16:creationId xmlns:a16="http://schemas.microsoft.com/office/drawing/2014/main" id="{B5C27649-70E9-A082-C10E-4ECF6278D8CF}"/>
                </a:ext>
              </a:extLst>
            </p:cNvPr>
            <p:cNvSpPr/>
            <p:nvPr/>
          </p:nvSpPr>
          <p:spPr>
            <a:xfrm rot="1586210">
              <a:off x="256767" y="1889351"/>
              <a:ext cx="7917462" cy="71647"/>
            </a:xfrm>
            <a:prstGeom prst="cube">
              <a:avLst>
                <a:gd name="adj" fmla="val 76860"/>
              </a:avLst>
            </a:prstGeom>
            <a:solidFill>
              <a:schemeClr val="accent4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D1BA82E4-3572-0B79-C500-0BA9E1E69E81}"/>
              </a:ext>
            </a:extLst>
          </p:cNvPr>
          <p:cNvSpPr txBox="1"/>
          <p:nvPr/>
        </p:nvSpPr>
        <p:spPr>
          <a:xfrm>
            <a:off x="234673" y="3150584"/>
            <a:ext cx="3927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Tray integration with 6 or 7 staves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Slightly overlapping for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Needs to slide into the shelf hole</a:t>
            </a:r>
          </a:p>
        </p:txBody>
      </p:sp>
      <p:sp>
        <p:nvSpPr>
          <p:cNvPr id="74" name="Cube 73">
            <a:extLst>
              <a:ext uri="{FF2B5EF4-FFF2-40B4-BE49-F238E27FC236}">
                <a16:creationId xmlns:a16="http://schemas.microsoft.com/office/drawing/2014/main" id="{CDB2388C-4D5C-7AF4-D0AE-71C560CA2841}"/>
              </a:ext>
            </a:extLst>
          </p:cNvPr>
          <p:cNvSpPr/>
          <p:nvPr/>
        </p:nvSpPr>
        <p:spPr>
          <a:xfrm rot="20218506">
            <a:off x="4806907" y="884272"/>
            <a:ext cx="1124742" cy="126212"/>
          </a:xfrm>
          <a:prstGeom prst="cube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ube 74">
            <a:extLst>
              <a:ext uri="{FF2B5EF4-FFF2-40B4-BE49-F238E27FC236}">
                <a16:creationId xmlns:a16="http://schemas.microsoft.com/office/drawing/2014/main" id="{21A3633B-A7B2-9E5A-D594-E5DE98BC4759}"/>
              </a:ext>
            </a:extLst>
          </p:cNvPr>
          <p:cNvSpPr/>
          <p:nvPr/>
        </p:nvSpPr>
        <p:spPr>
          <a:xfrm rot="21106722">
            <a:off x="5706306" y="810188"/>
            <a:ext cx="1124742" cy="126212"/>
          </a:xfrm>
          <a:prstGeom prst="cube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ube 75">
            <a:extLst>
              <a:ext uri="{FF2B5EF4-FFF2-40B4-BE49-F238E27FC236}">
                <a16:creationId xmlns:a16="http://schemas.microsoft.com/office/drawing/2014/main" id="{2FCD7FB5-E198-D644-8E2E-FDA08FC212C6}"/>
              </a:ext>
            </a:extLst>
          </p:cNvPr>
          <p:cNvSpPr/>
          <p:nvPr/>
        </p:nvSpPr>
        <p:spPr>
          <a:xfrm rot="822423">
            <a:off x="6619672" y="1021496"/>
            <a:ext cx="1124742" cy="126212"/>
          </a:xfrm>
          <a:prstGeom prst="cube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ube 76">
            <a:extLst>
              <a:ext uri="{FF2B5EF4-FFF2-40B4-BE49-F238E27FC236}">
                <a16:creationId xmlns:a16="http://schemas.microsoft.com/office/drawing/2014/main" id="{B1E6D7B8-D0D9-59E3-B427-2F6520DC7C63}"/>
              </a:ext>
            </a:extLst>
          </p:cNvPr>
          <p:cNvSpPr/>
          <p:nvPr/>
        </p:nvSpPr>
        <p:spPr>
          <a:xfrm rot="2334853">
            <a:off x="7259713" y="1587341"/>
            <a:ext cx="1124742" cy="126212"/>
          </a:xfrm>
          <a:prstGeom prst="cube">
            <a:avLst/>
          </a:prstGeom>
          <a:solidFill>
            <a:schemeClr val="bg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an 77">
            <a:extLst>
              <a:ext uri="{FF2B5EF4-FFF2-40B4-BE49-F238E27FC236}">
                <a16:creationId xmlns:a16="http://schemas.microsoft.com/office/drawing/2014/main" id="{B8049659-8C87-90B9-21FB-16FAA942A52F}"/>
              </a:ext>
            </a:extLst>
          </p:cNvPr>
          <p:cNvSpPr/>
          <p:nvPr/>
        </p:nvSpPr>
        <p:spPr>
          <a:xfrm rot="18399927">
            <a:off x="5772143" y="791323"/>
            <a:ext cx="87812" cy="1705996"/>
          </a:xfrm>
          <a:prstGeom prst="can">
            <a:avLst/>
          </a:prstGeom>
          <a:solidFill>
            <a:schemeClr val="tx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Can 78">
            <a:extLst>
              <a:ext uri="{FF2B5EF4-FFF2-40B4-BE49-F238E27FC236}">
                <a16:creationId xmlns:a16="http://schemas.microsoft.com/office/drawing/2014/main" id="{01B56CF9-AA1F-D5F9-8999-30843BC925A6}"/>
              </a:ext>
            </a:extLst>
          </p:cNvPr>
          <p:cNvSpPr/>
          <p:nvPr/>
        </p:nvSpPr>
        <p:spPr>
          <a:xfrm rot="20733166">
            <a:off x="6373913" y="923993"/>
            <a:ext cx="66416" cy="1254290"/>
          </a:xfrm>
          <a:prstGeom prst="can">
            <a:avLst/>
          </a:prstGeom>
          <a:solidFill>
            <a:schemeClr val="tx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an 79">
            <a:extLst>
              <a:ext uri="{FF2B5EF4-FFF2-40B4-BE49-F238E27FC236}">
                <a16:creationId xmlns:a16="http://schemas.microsoft.com/office/drawing/2014/main" id="{1B039925-BC83-256F-3C18-588EBCE1B7FA}"/>
              </a:ext>
            </a:extLst>
          </p:cNvPr>
          <p:cNvSpPr/>
          <p:nvPr/>
        </p:nvSpPr>
        <p:spPr>
          <a:xfrm rot="1201973">
            <a:off x="6770935" y="1058032"/>
            <a:ext cx="66416" cy="1254290"/>
          </a:xfrm>
          <a:prstGeom prst="can">
            <a:avLst/>
          </a:prstGeom>
          <a:solidFill>
            <a:schemeClr val="tx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Can 80">
            <a:extLst>
              <a:ext uri="{FF2B5EF4-FFF2-40B4-BE49-F238E27FC236}">
                <a16:creationId xmlns:a16="http://schemas.microsoft.com/office/drawing/2014/main" id="{9387B401-9F68-68A7-51D2-C6EE517628E5}"/>
              </a:ext>
            </a:extLst>
          </p:cNvPr>
          <p:cNvSpPr/>
          <p:nvPr/>
        </p:nvSpPr>
        <p:spPr>
          <a:xfrm rot="4052382">
            <a:off x="7175840" y="1328800"/>
            <a:ext cx="78798" cy="1329212"/>
          </a:xfrm>
          <a:prstGeom prst="can">
            <a:avLst/>
          </a:prstGeom>
          <a:solidFill>
            <a:schemeClr val="tx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ube 81">
            <a:extLst>
              <a:ext uri="{FF2B5EF4-FFF2-40B4-BE49-F238E27FC236}">
                <a16:creationId xmlns:a16="http://schemas.microsoft.com/office/drawing/2014/main" id="{7DBB6399-BB93-5796-FCC0-AB5752CA15EB}"/>
              </a:ext>
            </a:extLst>
          </p:cNvPr>
          <p:cNvSpPr/>
          <p:nvPr/>
        </p:nvSpPr>
        <p:spPr>
          <a:xfrm>
            <a:off x="6218497" y="2158841"/>
            <a:ext cx="718308" cy="336135"/>
          </a:xfrm>
          <a:prstGeom prst="cube">
            <a:avLst/>
          </a:prstGeom>
          <a:solidFill>
            <a:schemeClr val="tx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F97B47E-3E48-EFFF-784B-A48734AF8235}"/>
              </a:ext>
            </a:extLst>
          </p:cNvPr>
          <p:cNvCxnSpPr>
            <a:cxnSpLocks/>
          </p:cNvCxnSpPr>
          <p:nvPr/>
        </p:nvCxnSpPr>
        <p:spPr>
          <a:xfrm flipH="1" flipV="1">
            <a:off x="6785116" y="2517658"/>
            <a:ext cx="265061" cy="410937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9D8270AF-3096-0349-9CF0-49EA0D1E347E}"/>
              </a:ext>
            </a:extLst>
          </p:cNvPr>
          <p:cNvSpPr txBox="1"/>
          <p:nvPr/>
        </p:nvSpPr>
        <p:spPr>
          <a:xfrm>
            <a:off x="7031662" y="2713732"/>
            <a:ext cx="209544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Tray 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(very conceptual)</a:t>
            </a:r>
          </a:p>
        </p:txBody>
      </p:sp>
    </p:spTree>
    <p:extLst>
      <p:ext uri="{BB962C8B-B14F-4D97-AF65-F5344CB8AC3E}">
        <p14:creationId xmlns:p14="http://schemas.microsoft.com/office/powerpoint/2010/main" val="14896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094D7-4442-1AE1-BFEE-4BD89345C31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3A7F52-ED00-3648-9523-710A343DCB30}"/>
              </a:ext>
            </a:extLst>
          </p:cNvPr>
          <p:cNvSpPr txBox="1">
            <a:spLocks/>
          </p:cNvSpPr>
          <p:nvPr/>
        </p:nvSpPr>
        <p:spPr>
          <a:xfrm>
            <a:off x="266557" y="-49755"/>
            <a:ext cx="8372901" cy="6217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 err="1"/>
              <a:t>AstroPix</a:t>
            </a:r>
            <a:r>
              <a:rPr lang="en-US" dirty="0"/>
              <a:t> tracker production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80BC558-890A-67AB-969B-2DA164008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915356"/>
              </p:ext>
            </p:extLst>
          </p:nvPr>
        </p:nvGraphicFramePr>
        <p:xfrm>
          <a:off x="479394" y="699548"/>
          <a:ext cx="8279054" cy="388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6010">
                  <a:extLst>
                    <a:ext uri="{9D8B030D-6E8A-4147-A177-3AD203B41FA5}">
                      <a16:colId xmlns:a16="http://schemas.microsoft.com/office/drawing/2014/main" val="216042330"/>
                    </a:ext>
                  </a:extLst>
                </a:gridCol>
                <a:gridCol w="1126169">
                  <a:extLst>
                    <a:ext uri="{9D8B030D-6E8A-4147-A177-3AD203B41FA5}">
                      <a16:colId xmlns:a16="http://schemas.microsoft.com/office/drawing/2014/main" val="2335697313"/>
                    </a:ext>
                  </a:extLst>
                </a:gridCol>
                <a:gridCol w="789538">
                  <a:extLst>
                    <a:ext uri="{9D8B030D-6E8A-4147-A177-3AD203B41FA5}">
                      <a16:colId xmlns:a16="http://schemas.microsoft.com/office/drawing/2014/main" val="1310275857"/>
                    </a:ext>
                  </a:extLst>
                </a:gridCol>
                <a:gridCol w="1029957">
                  <a:extLst>
                    <a:ext uri="{9D8B030D-6E8A-4147-A177-3AD203B41FA5}">
                      <a16:colId xmlns:a16="http://schemas.microsoft.com/office/drawing/2014/main" val="2629230359"/>
                    </a:ext>
                  </a:extLst>
                </a:gridCol>
                <a:gridCol w="1355620">
                  <a:extLst>
                    <a:ext uri="{9D8B030D-6E8A-4147-A177-3AD203B41FA5}">
                      <a16:colId xmlns:a16="http://schemas.microsoft.com/office/drawing/2014/main" val="2353130178"/>
                    </a:ext>
                  </a:extLst>
                </a:gridCol>
                <a:gridCol w="970757">
                  <a:extLst>
                    <a:ext uri="{9D8B030D-6E8A-4147-A177-3AD203B41FA5}">
                      <a16:colId xmlns:a16="http://schemas.microsoft.com/office/drawing/2014/main" val="1637730493"/>
                    </a:ext>
                  </a:extLst>
                </a:gridCol>
                <a:gridCol w="1461003">
                  <a:extLst>
                    <a:ext uri="{9D8B030D-6E8A-4147-A177-3AD203B41FA5}">
                      <a16:colId xmlns:a16="http://schemas.microsoft.com/office/drawing/2014/main" val="1763535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On-Detector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to Build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Good After Yield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Hours/piece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Hours*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3954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wafers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4838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213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249,600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290,304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261,274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14,515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889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modules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32,659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32,006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6,858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196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2,462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2,437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044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726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Module PCB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34,378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32,659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67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Bus tape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2,736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2,462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0935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EOS cards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2,400?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82014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C72D77B-83A3-97C4-A440-B184361D8E2C}"/>
              </a:ext>
            </a:extLst>
          </p:cNvPr>
          <p:cNvSpPr txBox="1"/>
          <p:nvPr/>
        </p:nvSpPr>
        <p:spPr>
          <a:xfrm>
            <a:off x="2308194" y="4620280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*Total hours don’t reflect parallelization or people hours</a:t>
            </a:r>
          </a:p>
          <a:p>
            <a:r>
              <a:rPr lang="en-US" sz="1400" dirty="0"/>
              <a:t>All yields and times are a first assumption and will change</a:t>
            </a:r>
          </a:p>
        </p:txBody>
      </p:sp>
    </p:spTree>
    <p:extLst>
      <p:ext uri="{BB962C8B-B14F-4D97-AF65-F5344CB8AC3E}">
        <p14:creationId xmlns:p14="http://schemas.microsoft.com/office/powerpoint/2010/main" val="33449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presentation_16x9_DOE only</Template>
  <TotalTime>69251</TotalTime>
  <Words>2929</Words>
  <Application>Microsoft Macintosh PowerPoint</Application>
  <PresentationFormat>On-screen Show (16:9)</PresentationFormat>
  <Paragraphs>591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Regular</vt:lpstr>
      <vt:lpstr>Calibri</vt:lpstr>
      <vt:lpstr>Times</vt:lpstr>
      <vt:lpstr>Wingdings</vt:lpstr>
      <vt:lpstr>1_presentation_16x9</vt:lpstr>
      <vt:lpstr>AstroPix tracker production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AstroPix development</vt:lpstr>
      <vt:lpstr>AstroPix: v4</vt:lpstr>
      <vt:lpstr>AstroPix: NEXT Steps</vt:lpstr>
      <vt:lpstr>BIC</vt:lpstr>
      <vt:lpstr>PowerPoint Presentation</vt:lpstr>
      <vt:lpstr>Astropix timeline &amp; Production</vt:lpstr>
      <vt:lpstr>AstroPix Development Schedule</vt:lpstr>
      <vt:lpstr>BIC High-level Schedule</vt:lpstr>
      <vt:lpstr>AstroPix</vt:lpstr>
      <vt:lpstr>AstroPix Developments</vt:lpstr>
      <vt:lpstr>AstroPix v4/v5</vt:lpstr>
      <vt:lpstr>AstroPix Readout</vt:lpstr>
      <vt:lpstr>AstroPix at ePIC</vt:lpstr>
      <vt:lpstr>AstroPix Assembly</vt:lpstr>
      <vt:lpstr>AstroPix Timeline and Production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Jessica Metcalfe</cp:lastModifiedBy>
  <cp:revision>2057</cp:revision>
  <cp:lastPrinted>2020-10-21T19:23:01Z</cp:lastPrinted>
  <dcterms:created xsi:type="dcterms:W3CDTF">2018-05-02T14:57:07Z</dcterms:created>
  <dcterms:modified xsi:type="dcterms:W3CDTF">2024-01-10T14:23:02Z</dcterms:modified>
</cp:coreProperties>
</file>