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</p:sldMasterIdLst>
  <p:notesMasterIdLst>
    <p:notesMasterId r:id="rId25"/>
  </p:notesMasterIdLst>
  <p:sldIdLst>
    <p:sldId id="257" r:id="rId4"/>
    <p:sldId id="324" r:id="rId5"/>
    <p:sldId id="350" r:id="rId6"/>
    <p:sldId id="344" r:id="rId7"/>
    <p:sldId id="311" r:id="rId8"/>
    <p:sldId id="339" r:id="rId9"/>
    <p:sldId id="337" r:id="rId10"/>
    <p:sldId id="345" r:id="rId11"/>
    <p:sldId id="335" r:id="rId12"/>
    <p:sldId id="334" r:id="rId13"/>
    <p:sldId id="351" r:id="rId14"/>
    <p:sldId id="348" r:id="rId15"/>
    <p:sldId id="331" r:id="rId16"/>
    <p:sldId id="352" r:id="rId17"/>
    <p:sldId id="349" r:id="rId18"/>
    <p:sldId id="354" r:id="rId19"/>
    <p:sldId id="346" r:id="rId20"/>
    <p:sldId id="353" r:id="rId21"/>
    <p:sldId id="355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ED5"/>
    <a:srgbClr val="F08900"/>
    <a:srgbClr val="003088"/>
    <a:srgbClr val="FF6900"/>
    <a:srgbClr val="1E5DF8"/>
    <a:srgbClr val="626262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4574"/>
  </p:normalViewPr>
  <p:slideViewPr>
    <p:cSldViewPr snapToGrid="0" snapToObjects="1">
      <p:cViewPr varScale="1">
        <p:scale>
          <a:sx n="104" d="100"/>
          <a:sy n="104" d="100"/>
        </p:scale>
        <p:origin x="1170" y="11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Power Density</a:t>
            </a:r>
            <a:r>
              <a:rPr lang="en-GB" sz="2000" b="1" baseline="0"/>
              <a:t> vs. No. of RSUs for Various Conditions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Example!$B$2</c:f>
              <c:strCache>
                <c:ptCount val="1"/>
                <c:pt idx="0">
                  <c:v>Expected 25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Example!$A$3:$A$14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Example!$B$3:$B$14</c:f>
              <c:numCache>
                <c:formatCode>General</c:formatCode>
                <c:ptCount val="12"/>
                <c:pt idx="0">
                  <c:v>157</c:v>
                </c:pt>
                <c:pt idx="1">
                  <c:v>97.66</c:v>
                </c:pt>
                <c:pt idx="2">
                  <c:v>75.2</c:v>
                </c:pt>
                <c:pt idx="3">
                  <c:v>63.4</c:v>
                </c:pt>
                <c:pt idx="4">
                  <c:v>56.15</c:v>
                </c:pt>
                <c:pt idx="5">
                  <c:v>51.24</c:v>
                </c:pt>
                <c:pt idx="6">
                  <c:v>47.7</c:v>
                </c:pt>
                <c:pt idx="7">
                  <c:v>45</c:v>
                </c:pt>
                <c:pt idx="8">
                  <c:v>42.9</c:v>
                </c:pt>
                <c:pt idx="9">
                  <c:v>41.2</c:v>
                </c:pt>
                <c:pt idx="10">
                  <c:v>39.799999999999997</c:v>
                </c:pt>
                <c:pt idx="11">
                  <c:v>38.700000000000003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07-4357-AC0F-8C56F30CFC23}"/>
            </c:ext>
          </c:extLst>
        </c:ser>
        <c:ser>
          <c:idx val="1"/>
          <c:order val="1"/>
          <c:tx>
            <c:strRef>
              <c:f>Example!$C$2</c:f>
              <c:strCache>
                <c:ptCount val="1"/>
                <c:pt idx="0">
                  <c:v>Max 25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Example!$A$3:$A$14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Example!$C$3:$C$14</c:f>
              <c:numCache>
                <c:formatCode>General</c:formatCode>
                <c:ptCount val="12"/>
                <c:pt idx="0">
                  <c:v>171</c:v>
                </c:pt>
                <c:pt idx="1">
                  <c:v>112.4</c:v>
                </c:pt>
                <c:pt idx="2">
                  <c:v>90.5</c:v>
                </c:pt>
                <c:pt idx="3">
                  <c:v>78.900000000000006</c:v>
                </c:pt>
                <c:pt idx="4">
                  <c:v>71.8</c:v>
                </c:pt>
                <c:pt idx="5">
                  <c:v>67</c:v>
                </c:pt>
                <c:pt idx="6">
                  <c:v>63.5</c:v>
                </c:pt>
                <c:pt idx="7">
                  <c:v>60.9</c:v>
                </c:pt>
                <c:pt idx="8">
                  <c:v>58.8</c:v>
                </c:pt>
                <c:pt idx="9">
                  <c:v>57.2</c:v>
                </c:pt>
                <c:pt idx="10">
                  <c:v>55.8</c:v>
                </c:pt>
                <c:pt idx="11">
                  <c:v>54.7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07-4357-AC0F-8C56F30CFC23}"/>
            </c:ext>
          </c:extLst>
        </c:ser>
        <c:ser>
          <c:idx val="2"/>
          <c:order val="2"/>
          <c:tx>
            <c:strRef>
              <c:f>Example!$D$2</c:f>
              <c:strCache>
                <c:ptCount val="1"/>
                <c:pt idx="0">
                  <c:v>Max 45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Example!$A$3:$A$14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Example!$D$3:$D$14</c:f>
              <c:numCache>
                <c:formatCode>General</c:formatCode>
                <c:ptCount val="12"/>
                <c:pt idx="0">
                  <c:v>194</c:v>
                </c:pt>
                <c:pt idx="1">
                  <c:v>138</c:v>
                </c:pt>
                <c:pt idx="2">
                  <c:v>117</c:v>
                </c:pt>
                <c:pt idx="3">
                  <c:v>106</c:v>
                </c:pt>
                <c:pt idx="4">
                  <c:v>99</c:v>
                </c:pt>
                <c:pt idx="5">
                  <c:v>94.7</c:v>
                </c:pt>
                <c:pt idx="6">
                  <c:v>91.4</c:v>
                </c:pt>
                <c:pt idx="7">
                  <c:v>88.9</c:v>
                </c:pt>
                <c:pt idx="8">
                  <c:v>86.9</c:v>
                </c:pt>
                <c:pt idx="9">
                  <c:v>85.3</c:v>
                </c:pt>
                <c:pt idx="10">
                  <c:v>84</c:v>
                </c:pt>
                <c:pt idx="11">
                  <c:v>82.9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07-4357-AC0F-8C56F30CF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4576112"/>
        <c:axId val="1680999792"/>
      </c:scatterChart>
      <c:valAx>
        <c:axId val="195457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of RSUs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99792"/>
        <c:crosses val="autoZero"/>
        <c:crossBetween val="midCat"/>
      </c:valAx>
      <c:valAx>
        <c:axId val="168099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Power Density (mW/cm2)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576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dico.cern.ch/event/1339888/contribution%20s/5680443/attachments/2755393/4797584/2023%201120-ER2-Stitched-Senso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833051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and LAS</a:t>
            </a:r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2807061"/>
            <a:ext cx="69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F289D-C6A0-7B21-0EC9-39CD1599C2A7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Slow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CA661-DD60-D9F8-B2E4-DDF3EB1EDD3C}"/>
              </a:ext>
            </a:extLst>
          </p:cNvPr>
          <p:cNvSpPr/>
          <p:nvPr/>
        </p:nvSpPr>
        <p:spPr>
          <a:xfrm>
            <a:off x="403339" y="1146896"/>
            <a:ext cx="6551643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has 5 down links, 2 up links (and 1 spare down link)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in an application with multi-chip staves and low mass requirements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needed: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65nm? 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180nm? Separate support chip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multiplexer? I2C control? TBD</a:t>
            </a:r>
          </a:p>
          <a:p>
            <a:pPr fontAlgn="base">
              <a:spcAft>
                <a:spcPts val="1000"/>
              </a:spcAft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BD916-BCED-C6D3-5A19-69DF2545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28" y="1690254"/>
            <a:ext cx="2606668" cy="46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9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5258551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recent MOSAIX power numbers from here -</a:t>
            </a:r>
            <a:r>
              <a:rPr lang="en-GB" sz="2000" dirty="0">
                <a:hlinkClick r:id="rId2"/>
              </a:rPr>
              <a:t>https://indico.cern.ch/event/1339888/contribution s/5680443/attachments/2755393/4797584/2023 1120-ER2-Stitched-Sensor.pdf</a:t>
            </a:r>
            <a:r>
              <a:rPr lang="en-GB" sz="2000" dirty="0"/>
              <a:t>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will be powered directly. To reduce mass, we propose serial powering for EIC-LAS.</a:t>
            </a:r>
          </a:p>
          <a:p>
            <a:pPr fontAlgn="base">
              <a:spcAft>
                <a:spcPts val="1000"/>
              </a:spcAft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5C1D4-6073-CE6F-DA20-263A8DAAF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68" y="4606729"/>
            <a:ext cx="4733850" cy="1634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C8716-B478-EB34-F126-E85319AA1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7" r="3361"/>
          <a:stretch/>
        </p:blipFill>
        <p:spPr>
          <a:xfrm>
            <a:off x="6132945" y="1668719"/>
            <a:ext cx="4682835" cy="4598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E046C-E5F6-D69C-FBDC-B6D5AE9C229E}"/>
              </a:ext>
            </a:extLst>
          </p:cNvPr>
          <p:cNvSpPr txBox="1"/>
          <p:nvPr/>
        </p:nvSpPr>
        <p:spPr>
          <a:xfrm>
            <a:off x="7638589" y="649963"/>
            <a:ext cx="3574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https://indico.bnl.gov/event/21518/contributions/84437/attachments/51554/88190/23-12-12_SerialPoweringScheme_JGlover_r1.pdf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0B8E5-0F95-B40A-9591-9EB2B7CF7686}"/>
              </a:ext>
            </a:extLst>
          </p:cNvPr>
          <p:cNvSpPr txBox="1"/>
          <p:nvPr/>
        </p:nvSpPr>
        <p:spPr>
          <a:xfrm>
            <a:off x="9818515" y="3658634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227mA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D1129-4C77-2DC3-F8A5-6600403E9B94}"/>
              </a:ext>
            </a:extLst>
          </p:cNvPr>
          <p:cNvSpPr txBox="1"/>
          <p:nvPr/>
        </p:nvSpPr>
        <p:spPr>
          <a:xfrm>
            <a:off x="9818514" y="4237397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540mA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2342B-4B8A-CCAD-69C6-23709D935DD2}"/>
              </a:ext>
            </a:extLst>
          </p:cNvPr>
          <p:cNvSpPr txBox="1"/>
          <p:nvPr/>
        </p:nvSpPr>
        <p:spPr>
          <a:xfrm>
            <a:off x="9845643" y="4826969"/>
            <a:ext cx="9701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1369mA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28DE1-9BED-4F41-69B5-AFB1DCE69E78}"/>
              </a:ext>
            </a:extLst>
          </p:cNvPr>
          <p:cNvSpPr txBox="1"/>
          <p:nvPr/>
        </p:nvSpPr>
        <p:spPr>
          <a:xfrm>
            <a:off x="9845643" y="5393555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200mA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BE5D5E-289A-32A2-2C07-8BFD8DFEDCAA}"/>
              </a:ext>
            </a:extLst>
          </p:cNvPr>
          <p:cNvSpPr txBox="1"/>
          <p:nvPr/>
        </p:nvSpPr>
        <p:spPr>
          <a:xfrm>
            <a:off x="10744944" y="3612247"/>
            <a:ext cx="1342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Note: Numbers for 12RSUs. PVT variations not considered.</a:t>
            </a:r>
          </a:p>
        </p:txBody>
      </p:sp>
    </p:spTree>
    <p:extLst>
      <p:ext uri="{BB962C8B-B14F-4D97-AF65-F5344CB8AC3E}">
        <p14:creationId xmlns:p14="http://schemas.microsoft.com/office/powerpoint/2010/main" val="354400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7E3F6-6E73-650F-5650-62C6E646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10" y="949999"/>
            <a:ext cx="3789067" cy="5374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FA82D-9E6F-3C0D-B56C-60B85769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58" y="949999"/>
            <a:ext cx="3858349" cy="2478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C99BA-EF62-A83C-6414-3946B67FF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860" y="3845941"/>
            <a:ext cx="3849606" cy="24785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8E334E-665C-D93A-EEAA-7F14264E1C7C}"/>
              </a:ext>
            </a:extLst>
          </p:cNvPr>
          <p:cNvSpPr/>
          <p:nvPr/>
        </p:nvSpPr>
        <p:spPr>
          <a:xfrm>
            <a:off x="403340" y="949999"/>
            <a:ext cx="2773332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simulations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E059E-0120-3D89-E415-C0C8609E9D6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Power</a:t>
            </a:r>
          </a:p>
        </p:txBody>
      </p:sp>
    </p:spTree>
    <p:extLst>
      <p:ext uri="{BB962C8B-B14F-4D97-AF65-F5344CB8AC3E}">
        <p14:creationId xmlns:p14="http://schemas.microsoft.com/office/powerpoint/2010/main" val="9760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39" y="1114623"/>
            <a:ext cx="4741315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ITS3 plans envisaged fully separate domains to </a:t>
            </a:r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tile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SLDO design was intended to supply these - ~90mA (180mA for safety)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plan has single chip supply with switches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now 4 currents with a total value up to around 2.5A (12 RSUs)</a:t>
            </a:r>
          </a:p>
        </p:txBody>
      </p: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7A71C2CE-841A-9330-8B62-C4127B77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92670"/>
              </p:ext>
            </p:extLst>
          </p:nvPr>
        </p:nvGraphicFramePr>
        <p:xfrm>
          <a:off x="5361998" y="1209339"/>
          <a:ext cx="6230984" cy="2567736"/>
        </p:xfrm>
        <a:graphic>
          <a:graphicData uri="http://schemas.openxmlformats.org/drawingml/2006/table">
            <a:tbl>
              <a:tblPr firstRow="1" bandRow="1"/>
              <a:tblGrid>
                <a:gridCol w="2076450">
                  <a:extLst>
                    <a:ext uri="{9D8B030D-6E8A-4147-A177-3AD203B41FA5}">
                      <a16:colId xmlns:a16="http://schemas.microsoft.com/office/drawing/2014/main" val="1046944563"/>
                    </a:ext>
                  </a:extLst>
                </a:gridCol>
                <a:gridCol w="4154534">
                  <a:extLst>
                    <a:ext uri="{9D8B030D-6E8A-4147-A177-3AD203B41FA5}">
                      <a16:colId xmlns:a16="http://schemas.microsoft.com/office/drawing/2014/main" val="2369229330"/>
                    </a:ext>
                  </a:extLst>
                </a:gridCol>
              </a:tblGrid>
              <a:tr h="4133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rgbClr val="FFFFFF"/>
                          </a:solidFill>
                        </a:rPr>
                        <a:t>Specifications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38510"/>
                  </a:ext>
                </a:extLst>
              </a:tr>
              <a:tr h="41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Vin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2V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28539"/>
                  </a:ext>
                </a:extLst>
              </a:tr>
              <a:tr h="41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 err="1"/>
                        <a:t>Iin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200mA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11916"/>
                  </a:ext>
                </a:extLst>
              </a:tr>
              <a:tr h="41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 err="1"/>
                        <a:t>Iload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180mA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95580"/>
                  </a:ext>
                </a:extLst>
              </a:tr>
              <a:tr h="41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Cout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Simulated for 10pF (This needs to changed depends on the sensor module effective capacitance.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405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2029043-925F-0118-7322-A1F46FBEFAE7}"/>
              </a:ext>
            </a:extLst>
          </p:cNvPr>
          <p:cNvSpPr/>
          <p:nvPr/>
        </p:nvSpPr>
        <p:spPr>
          <a:xfrm>
            <a:off x="5361999" y="3917604"/>
            <a:ext cx="6446692" cy="249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65nm to 180nm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plan was to work in 65nm and add to ITS3 die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clear there will be space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prototyping runs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B39BC-7C7B-6122-7AB6-5BB40A687D53}"/>
              </a:ext>
            </a:extLst>
          </p:cNvPr>
          <p:cNvSpPr/>
          <p:nvPr/>
        </p:nvSpPr>
        <p:spPr>
          <a:xfrm>
            <a:off x="2540001" y="6457890"/>
            <a:ext cx="965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So…from single channel 65nm 200mA SLDO to 4 channel 180nm 2.5A SLDO…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CD87D-C52E-07AC-B9CD-907A11AFEB19}"/>
              </a:ext>
            </a:extLst>
          </p:cNvPr>
          <p:cNvSpPr txBox="1"/>
          <p:nvPr/>
        </p:nvSpPr>
        <p:spPr>
          <a:xfrm>
            <a:off x="403339" y="25517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A98AE-CEC6-9115-6D4D-AD11A01B69E6}"/>
              </a:ext>
            </a:extLst>
          </p:cNvPr>
          <p:cNvSpPr txBox="1"/>
          <p:nvPr/>
        </p:nvSpPr>
        <p:spPr>
          <a:xfrm rot="19495478">
            <a:off x="6583753" y="2412759"/>
            <a:ext cx="4500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Out of date</a:t>
            </a:r>
          </a:p>
        </p:txBody>
      </p:sp>
    </p:spTree>
    <p:extLst>
      <p:ext uri="{BB962C8B-B14F-4D97-AF65-F5344CB8AC3E}">
        <p14:creationId xmlns:p14="http://schemas.microsoft.com/office/powerpoint/2010/main" val="222626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Complete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525855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number of RSUs (probably 5 or 6)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data multiplexer to reduce to one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57740-6B46-F7FB-EAAE-E3EF72EF0DC9}"/>
              </a:ext>
            </a:extLst>
          </p:cNvPr>
          <p:cNvSpPr txBox="1"/>
          <p:nvPr/>
        </p:nvSpPr>
        <p:spPr>
          <a:xfrm>
            <a:off x="5559734" y="1146896"/>
            <a:ext cx="6694461" cy="1851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Chip </a:t>
            </a:r>
            <a:r>
              <a:rPr lang="en-GB" sz="28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 for outer barrel/discs)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 SLDO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PSUB Generation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 multiplexing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50A62-C04F-1F73-B6C0-78BB6815D88E}"/>
              </a:ext>
            </a:extLst>
          </p:cNvPr>
          <p:cNvGrpSpPr/>
          <p:nvPr/>
        </p:nvGrpSpPr>
        <p:grpSpPr>
          <a:xfrm>
            <a:off x="7105349" y="2834784"/>
            <a:ext cx="4827618" cy="3678034"/>
            <a:chOff x="5801204" y="2776923"/>
            <a:chExt cx="3772285" cy="387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7B2011-6371-408B-CF09-DACEB73C25D5}"/>
                </a:ext>
              </a:extLst>
            </p:cNvPr>
            <p:cNvSpPr/>
            <p:nvPr/>
          </p:nvSpPr>
          <p:spPr>
            <a:xfrm>
              <a:off x="6026727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B06471-2833-57D0-FB29-192202812B44}"/>
                </a:ext>
              </a:extLst>
            </p:cNvPr>
            <p:cNvSpPr/>
            <p:nvPr/>
          </p:nvSpPr>
          <p:spPr>
            <a:xfrm>
              <a:off x="6617854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C24752-78D3-393B-7DF8-3EEA6F443528}"/>
                </a:ext>
              </a:extLst>
            </p:cNvPr>
            <p:cNvSpPr/>
            <p:nvPr/>
          </p:nvSpPr>
          <p:spPr>
            <a:xfrm>
              <a:off x="7208981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299C38-E8D4-D09A-234E-B65AC3E4C761}"/>
                </a:ext>
              </a:extLst>
            </p:cNvPr>
            <p:cNvSpPr/>
            <p:nvPr/>
          </p:nvSpPr>
          <p:spPr>
            <a:xfrm>
              <a:off x="7800108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665401-2DC9-7764-E614-D42D29A18134}"/>
                </a:ext>
              </a:extLst>
            </p:cNvPr>
            <p:cNvSpPr/>
            <p:nvPr/>
          </p:nvSpPr>
          <p:spPr>
            <a:xfrm>
              <a:off x="8391235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D58BC6-7CC3-550B-1FAD-383E962136BB}"/>
                </a:ext>
              </a:extLst>
            </p:cNvPr>
            <p:cNvSpPr/>
            <p:nvPr/>
          </p:nvSpPr>
          <p:spPr>
            <a:xfrm>
              <a:off x="8982362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39C77F-F7D7-A46D-A523-15C61405D464}"/>
                </a:ext>
              </a:extLst>
            </p:cNvPr>
            <p:cNvSpPr/>
            <p:nvPr/>
          </p:nvSpPr>
          <p:spPr>
            <a:xfrm>
              <a:off x="5801204" y="2776923"/>
              <a:ext cx="229745" cy="3879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0F5245-95F1-79EB-AF9A-F13F628FC2A8}"/>
              </a:ext>
            </a:extLst>
          </p:cNvPr>
          <p:cNvCxnSpPr>
            <a:cxnSpLocks/>
          </p:cNvCxnSpPr>
          <p:nvPr/>
        </p:nvCxnSpPr>
        <p:spPr>
          <a:xfrm flipH="1">
            <a:off x="6683470" y="4110170"/>
            <a:ext cx="413885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F08832-C3D1-D8C6-4B37-504374C4E272}"/>
              </a:ext>
            </a:extLst>
          </p:cNvPr>
          <p:cNvSpPr txBox="1"/>
          <p:nvPr/>
        </p:nvSpPr>
        <p:spPr>
          <a:xfrm>
            <a:off x="5904953" y="5246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7658F5-A611-9E0A-4F31-47A231BB556C}"/>
              </a:ext>
            </a:extLst>
          </p:cNvPr>
          <p:cNvSpPr/>
          <p:nvPr/>
        </p:nvSpPr>
        <p:spPr>
          <a:xfrm>
            <a:off x="2670467" y="2899438"/>
            <a:ext cx="3497808" cy="3613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11B734-5112-CEEC-1EB8-B74EB24134D8}"/>
              </a:ext>
            </a:extLst>
          </p:cNvPr>
          <p:cNvSpPr/>
          <p:nvPr/>
        </p:nvSpPr>
        <p:spPr>
          <a:xfrm>
            <a:off x="3629603" y="3077898"/>
            <a:ext cx="1663980" cy="336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SLDO - Services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3F9FB4-31E9-BC4D-6B54-CD515BDFD6E0}"/>
              </a:ext>
            </a:extLst>
          </p:cNvPr>
          <p:cNvSpPr/>
          <p:nvPr/>
        </p:nvSpPr>
        <p:spPr>
          <a:xfrm>
            <a:off x="3627888" y="3625717"/>
            <a:ext cx="1663980" cy="336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SLDO - GDIG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EDC617-D138-1AA4-FD99-D37DE5B31551}"/>
              </a:ext>
            </a:extLst>
          </p:cNvPr>
          <p:cNvSpPr/>
          <p:nvPr/>
        </p:nvSpPr>
        <p:spPr>
          <a:xfrm>
            <a:off x="3630075" y="4175945"/>
            <a:ext cx="1663980" cy="336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SLDO - GANA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7385D1-B31F-3057-7C69-169D9E2BBB99}"/>
              </a:ext>
            </a:extLst>
          </p:cNvPr>
          <p:cNvSpPr/>
          <p:nvPr/>
        </p:nvSpPr>
        <p:spPr>
          <a:xfrm>
            <a:off x="3630075" y="4731456"/>
            <a:ext cx="1663980" cy="336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SLDO - Serial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6371D0-5806-6D07-DA3A-00C1374046D2}"/>
              </a:ext>
            </a:extLst>
          </p:cNvPr>
          <p:cNvSpPr/>
          <p:nvPr/>
        </p:nvSpPr>
        <p:spPr>
          <a:xfrm>
            <a:off x="3638017" y="5340303"/>
            <a:ext cx="1663980" cy="493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Slow Control MUX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6A8710-674D-9280-9B70-4C5035D69478}"/>
              </a:ext>
            </a:extLst>
          </p:cNvPr>
          <p:cNvCxnSpPr>
            <a:cxnSpLocks/>
          </p:cNvCxnSpPr>
          <p:nvPr/>
        </p:nvCxnSpPr>
        <p:spPr>
          <a:xfrm>
            <a:off x="5309425" y="5588068"/>
            <a:ext cx="1795924" cy="2811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1ADF7E-6E9F-0475-41FF-2334AA10FA66}"/>
              </a:ext>
            </a:extLst>
          </p:cNvPr>
          <p:cNvCxnSpPr>
            <a:cxnSpLocks/>
          </p:cNvCxnSpPr>
          <p:nvPr/>
        </p:nvCxnSpPr>
        <p:spPr>
          <a:xfrm>
            <a:off x="3154242" y="3232283"/>
            <a:ext cx="483775" cy="18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828C13-274E-61B1-95D1-46D7B708A32F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4459878" y="4511947"/>
            <a:ext cx="2187" cy="2195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909D4E-ED9B-918F-411B-1D18F2F5E5DA}"/>
              </a:ext>
            </a:extLst>
          </p:cNvPr>
          <p:cNvCxnSpPr>
            <a:cxnSpLocks/>
          </p:cNvCxnSpPr>
          <p:nvPr/>
        </p:nvCxnSpPr>
        <p:spPr>
          <a:xfrm flipV="1">
            <a:off x="4457691" y="3981566"/>
            <a:ext cx="2187" cy="2195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FAF4BE-55B1-ADDA-D513-3E210D940BB0}"/>
              </a:ext>
            </a:extLst>
          </p:cNvPr>
          <p:cNvCxnSpPr>
            <a:cxnSpLocks/>
          </p:cNvCxnSpPr>
          <p:nvPr/>
        </p:nvCxnSpPr>
        <p:spPr>
          <a:xfrm flipV="1">
            <a:off x="4455504" y="3390851"/>
            <a:ext cx="2187" cy="2195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D155CE-6BE1-598A-2047-C9205D0AB7BD}"/>
              </a:ext>
            </a:extLst>
          </p:cNvPr>
          <p:cNvSpPr txBox="1"/>
          <p:nvPr/>
        </p:nvSpPr>
        <p:spPr>
          <a:xfrm>
            <a:off x="2602142" y="3824108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Iin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92B687-6C40-2846-67DA-AF0D8A9ECDC7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670468" y="5586939"/>
            <a:ext cx="967549" cy="1095"/>
          </a:xfrm>
          <a:prstGeom prst="straightConnector1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50FDEB-85DA-5DF4-474E-3998633BD5E2}"/>
              </a:ext>
            </a:extLst>
          </p:cNvPr>
          <p:cNvSpPr/>
          <p:nvPr/>
        </p:nvSpPr>
        <p:spPr>
          <a:xfrm>
            <a:off x="3630075" y="5943449"/>
            <a:ext cx="1663980" cy="49327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PSUB (-</a:t>
            </a:r>
            <a:r>
              <a:rPr lang="en-GB" dirty="0" err="1">
                <a:solidFill>
                  <a:srgbClr val="C00000"/>
                </a:solidFill>
              </a:rPr>
              <a:t>ve</a:t>
            </a:r>
            <a:r>
              <a:rPr lang="en-GB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5F8100C-B127-0028-12F6-52232B3309C7}"/>
              </a:ext>
            </a:extLst>
          </p:cNvPr>
          <p:cNvCxnSpPr>
            <a:cxnSpLocks/>
          </p:cNvCxnSpPr>
          <p:nvPr/>
        </p:nvCxnSpPr>
        <p:spPr>
          <a:xfrm flipV="1">
            <a:off x="3154242" y="3809576"/>
            <a:ext cx="476134" cy="30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D88E583-A8E1-2382-8CD1-2D2DEA62B173}"/>
              </a:ext>
            </a:extLst>
          </p:cNvPr>
          <p:cNvCxnSpPr>
            <a:cxnSpLocks/>
          </p:cNvCxnSpPr>
          <p:nvPr/>
        </p:nvCxnSpPr>
        <p:spPr>
          <a:xfrm>
            <a:off x="3161919" y="4346836"/>
            <a:ext cx="464159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877A06-2426-8DEE-4F76-CB59B63EB641}"/>
              </a:ext>
            </a:extLst>
          </p:cNvPr>
          <p:cNvCxnSpPr>
            <a:cxnSpLocks/>
          </p:cNvCxnSpPr>
          <p:nvPr/>
        </p:nvCxnSpPr>
        <p:spPr>
          <a:xfrm>
            <a:off x="3146601" y="4910644"/>
            <a:ext cx="483775" cy="18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679AE9-F2FF-88E4-A44F-7AB4019733C1}"/>
              </a:ext>
            </a:extLst>
          </p:cNvPr>
          <p:cNvCxnSpPr>
            <a:cxnSpLocks/>
          </p:cNvCxnSpPr>
          <p:nvPr/>
        </p:nvCxnSpPr>
        <p:spPr>
          <a:xfrm>
            <a:off x="3177537" y="3226655"/>
            <a:ext cx="0" cy="1685846"/>
          </a:xfrm>
          <a:prstGeom prst="straightConnector1">
            <a:avLst/>
          </a:prstGeom>
          <a:ln w="476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BAF6F09-4758-A352-B62D-E5DCB44AB504}"/>
              </a:ext>
            </a:extLst>
          </p:cNvPr>
          <p:cNvCxnSpPr>
            <a:cxnSpLocks/>
          </p:cNvCxnSpPr>
          <p:nvPr/>
        </p:nvCxnSpPr>
        <p:spPr>
          <a:xfrm flipV="1">
            <a:off x="2659759" y="4159563"/>
            <a:ext cx="476134" cy="30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4AAEBE5-1FBB-0F5B-D9CD-C08D4027971E}"/>
              </a:ext>
            </a:extLst>
          </p:cNvPr>
          <p:cNvCxnSpPr>
            <a:cxnSpLocks/>
          </p:cNvCxnSpPr>
          <p:nvPr/>
        </p:nvCxnSpPr>
        <p:spPr>
          <a:xfrm>
            <a:off x="5166452" y="3230426"/>
            <a:ext cx="483775" cy="18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70750A2-D0B4-0384-77B8-099B5BCE9A49}"/>
              </a:ext>
            </a:extLst>
          </p:cNvPr>
          <p:cNvCxnSpPr>
            <a:cxnSpLocks/>
          </p:cNvCxnSpPr>
          <p:nvPr/>
        </p:nvCxnSpPr>
        <p:spPr>
          <a:xfrm flipV="1">
            <a:off x="5166452" y="3807719"/>
            <a:ext cx="476134" cy="30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2FAC965-37E0-4DD8-E87E-F2CEB9503E90}"/>
              </a:ext>
            </a:extLst>
          </p:cNvPr>
          <p:cNvCxnSpPr>
            <a:cxnSpLocks/>
          </p:cNvCxnSpPr>
          <p:nvPr/>
        </p:nvCxnSpPr>
        <p:spPr>
          <a:xfrm>
            <a:off x="5174129" y="4344979"/>
            <a:ext cx="464159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CFBE7BD-B18F-A51D-C3C8-AB619AAD5CAA}"/>
              </a:ext>
            </a:extLst>
          </p:cNvPr>
          <p:cNvCxnSpPr>
            <a:cxnSpLocks/>
          </p:cNvCxnSpPr>
          <p:nvPr/>
        </p:nvCxnSpPr>
        <p:spPr>
          <a:xfrm>
            <a:off x="5158811" y="4908787"/>
            <a:ext cx="483775" cy="18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D2D2E87-CF48-085A-91B4-82FA6200A120}"/>
              </a:ext>
            </a:extLst>
          </p:cNvPr>
          <p:cNvCxnSpPr>
            <a:cxnSpLocks/>
          </p:cNvCxnSpPr>
          <p:nvPr/>
        </p:nvCxnSpPr>
        <p:spPr>
          <a:xfrm>
            <a:off x="5655662" y="3222941"/>
            <a:ext cx="0" cy="1685846"/>
          </a:xfrm>
          <a:prstGeom prst="straightConnector1">
            <a:avLst/>
          </a:prstGeom>
          <a:ln w="4762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9C901B3-52FA-FFE0-5155-3F37C5BC7EAC}"/>
              </a:ext>
            </a:extLst>
          </p:cNvPr>
          <p:cNvSpPr txBox="1"/>
          <p:nvPr/>
        </p:nvSpPr>
        <p:spPr>
          <a:xfrm>
            <a:off x="5608031" y="3819312"/>
            <a:ext cx="59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Iout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078855C-AA76-FD03-8374-01346752C324}"/>
              </a:ext>
            </a:extLst>
          </p:cNvPr>
          <p:cNvCxnSpPr>
            <a:cxnSpLocks/>
          </p:cNvCxnSpPr>
          <p:nvPr/>
        </p:nvCxnSpPr>
        <p:spPr>
          <a:xfrm flipV="1">
            <a:off x="5665648" y="4154767"/>
            <a:ext cx="476134" cy="30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2D3684-F647-8070-80BC-DE87D4DFEEC9}"/>
              </a:ext>
            </a:extLst>
          </p:cNvPr>
          <p:cNvSpPr txBox="1"/>
          <p:nvPr/>
        </p:nvSpPr>
        <p:spPr>
          <a:xfrm>
            <a:off x="6116341" y="3782128"/>
            <a:ext cx="107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Single data link</a:t>
            </a:r>
          </a:p>
        </p:txBody>
      </p:sp>
    </p:spTree>
    <p:extLst>
      <p:ext uri="{BB962C8B-B14F-4D97-AF65-F5344CB8AC3E}">
        <p14:creationId xmlns:p14="http://schemas.microsoft.com/office/powerpoint/2010/main" val="129584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753B8-3741-4458-D670-A3D5AE2D8B5C}"/>
              </a:ext>
            </a:extLst>
          </p:cNvPr>
          <p:cNvSpPr/>
          <p:nvPr/>
        </p:nvSpPr>
        <p:spPr>
          <a:xfrm>
            <a:off x="403340" y="949999"/>
            <a:ext cx="3623715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work is needed?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status?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03156-5A38-EA9F-F0EA-13910F037F1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863DB8-1263-3298-53B8-FA6CE910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99212"/>
              </p:ext>
            </p:extLst>
          </p:nvPr>
        </p:nvGraphicFramePr>
        <p:xfrm>
          <a:off x="962430" y="2345266"/>
          <a:ext cx="10566400" cy="3134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158073561"/>
                    </a:ext>
                  </a:extLst>
                </a:gridCol>
                <a:gridCol w="2807854">
                  <a:extLst>
                    <a:ext uri="{9D8B030D-6E8A-4147-A177-3AD203B41FA5}">
                      <a16:colId xmlns:a16="http://schemas.microsoft.com/office/drawing/2014/main" val="1349425234"/>
                    </a:ext>
                  </a:extLst>
                </a:gridCol>
                <a:gridCol w="2475346">
                  <a:extLst>
                    <a:ext uri="{9D8B030D-6E8A-4147-A177-3AD203B41FA5}">
                      <a16:colId xmlns:a16="http://schemas.microsoft.com/office/drawing/2014/main" val="2748855897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09943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Requirement for </a:t>
                      </a:r>
                      <a:r>
                        <a:rPr lang="en-GB" dirty="0" err="1"/>
                        <a:t>ePIC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 currently under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Institutes involved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Contribute to ITS3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LLDFM logic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RAL, LBNL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2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Reduced number of 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 – requires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7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Multiplexing to single data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N/A – requires database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40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Multiplexed slow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Early 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Include in 180nm chip?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1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Serial powering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65nm first schematic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 to 180nm, increase current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RAL/Oxford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0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Negative bias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9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7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Density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A9C721-A2B9-2AF5-0E4D-AC8F170C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07" y="1288691"/>
            <a:ext cx="6378414" cy="1785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Density: MOSAIX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29779-7ECA-75C9-271F-A16E350A4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94"/>
          <a:stretch/>
        </p:blipFill>
        <p:spPr>
          <a:xfrm>
            <a:off x="2724727" y="2407631"/>
            <a:ext cx="8992342" cy="4263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0DFED-688A-76C7-9DE8-647C93B99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04"/>
          <a:stretch/>
        </p:blipFill>
        <p:spPr>
          <a:xfrm>
            <a:off x="916248" y="2887115"/>
            <a:ext cx="3838631" cy="2057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39" y="1146896"/>
            <a:ext cx="4556587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MOSAIX Numbers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consumption based on ITS3 estimates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 to determine current based on RSUs</a:t>
            </a:r>
          </a:p>
          <a:p>
            <a:pPr fontAlgn="base">
              <a:spcAft>
                <a:spcPts val="1000"/>
              </a:spcAft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81678A-E5CD-CA1B-C0DE-4A7B86C5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20887"/>
              </p:ext>
            </p:extLst>
          </p:nvPr>
        </p:nvGraphicFramePr>
        <p:xfrm>
          <a:off x="1117601" y="1114623"/>
          <a:ext cx="9812831" cy="514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889429-E502-79CA-BB87-DA441ED2894A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Density: Estimate for LAS Options</a:t>
            </a:r>
          </a:p>
        </p:txBody>
      </p:sp>
    </p:spTree>
    <p:extLst>
      <p:ext uri="{BB962C8B-B14F-4D97-AF65-F5344CB8AC3E}">
        <p14:creationId xmlns:p14="http://schemas.microsoft.com/office/powerpoint/2010/main" val="96595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89429-E502-79CA-BB87-DA441ED2894A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Density: Staves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33C6-47DD-3FE2-9F54-69769AE02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11528" r="612"/>
          <a:stretch/>
        </p:blipFill>
        <p:spPr>
          <a:xfrm>
            <a:off x="471055" y="1114623"/>
            <a:ext cx="11443854" cy="1509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60FE2-6100-6CA0-7A62-63D971BEB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" t="65815" r="72803" b="1"/>
          <a:stretch/>
        </p:blipFill>
        <p:spPr>
          <a:xfrm>
            <a:off x="1311564" y="3548362"/>
            <a:ext cx="9689684" cy="18163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2EEA12-E289-915F-4DC2-5C4AF98997DC}"/>
              </a:ext>
            </a:extLst>
          </p:cNvPr>
          <p:cNvCxnSpPr/>
          <p:nvPr/>
        </p:nvCxnSpPr>
        <p:spPr>
          <a:xfrm>
            <a:off x="738909" y="2447636"/>
            <a:ext cx="1671782" cy="1921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FD988E-4ED6-5A41-0C89-197CDF0B755A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3763818" y="2535359"/>
            <a:ext cx="7237430" cy="1921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AE3100-E2FC-2A12-8328-982F9EAEE52C}"/>
              </a:ext>
            </a:extLst>
          </p:cNvPr>
          <p:cNvSpPr txBox="1"/>
          <p:nvPr/>
        </p:nvSpPr>
        <p:spPr>
          <a:xfrm>
            <a:off x="4729018" y="3630136"/>
            <a:ext cx="9252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543mW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B804F-5A82-9D8D-AA4E-5F35152847E1}"/>
              </a:ext>
            </a:extLst>
          </p:cNvPr>
          <p:cNvSpPr txBox="1"/>
          <p:nvPr/>
        </p:nvSpPr>
        <p:spPr>
          <a:xfrm>
            <a:off x="4723222" y="3999468"/>
            <a:ext cx="92525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889mW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05E7A-993B-7B65-C198-DB9F591553D3}"/>
              </a:ext>
            </a:extLst>
          </p:cNvPr>
          <p:cNvSpPr txBox="1"/>
          <p:nvPr/>
        </p:nvSpPr>
        <p:spPr>
          <a:xfrm>
            <a:off x="2757114" y="5743377"/>
            <a:ext cx="13299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Expected 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F132B-DED6-4526-C692-742B6A192FE0}"/>
              </a:ext>
            </a:extLst>
          </p:cNvPr>
          <p:cNvSpPr txBox="1"/>
          <p:nvPr/>
        </p:nvSpPr>
        <p:spPr>
          <a:xfrm>
            <a:off x="2751318" y="6112709"/>
            <a:ext cx="13299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Max 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60680-DCBD-C7FA-E6F1-146FA05FC99A}"/>
              </a:ext>
            </a:extLst>
          </p:cNvPr>
          <p:cNvSpPr txBox="1"/>
          <p:nvPr/>
        </p:nvSpPr>
        <p:spPr>
          <a:xfrm>
            <a:off x="2555135" y="3630136"/>
            <a:ext cx="9252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696mW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9D76E-413C-ACE1-38E8-AE1322170131}"/>
              </a:ext>
            </a:extLst>
          </p:cNvPr>
          <p:cNvSpPr txBox="1"/>
          <p:nvPr/>
        </p:nvSpPr>
        <p:spPr>
          <a:xfrm>
            <a:off x="2549339" y="3999468"/>
            <a:ext cx="92525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696mW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9C0B21-7278-1035-D398-A0323F1362DF}"/>
              </a:ext>
            </a:extLst>
          </p:cNvPr>
          <p:cNvSpPr txBox="1"/>
          <p:nvPr/>
        </p:nvSpPr>
        <p:spPr>
          <a:xfrm>
            <a:off x="1339718" y="4322575"/>
            <a:ext cx="10406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~500mW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F58738-F4EC-CFF9-E4CD-1C09C8A8C2A6}"/>
              </a:ext>
            </a:extLst>
          </p:cNvPr>
          <p:cNvSpPr txBox="1"/>
          <p:nvPr/>
        </p:nvSpPr>
        <p:spPr>
          <a:xfrm>
            <a:off x="4260595" y="5743377"/>
            <a:ext cx="31328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Support Chip (very preliminary)</a:t>
            </a:r>
          </a:p>
        </p:txBody>
      </p:sp>
    </p:spTree>
    <p:extLst>
      <p:ext uri="{BB962C8B-B14F-4D97-AF65-F5344CB8AC3E}">
        <p14:creationId xmlns:p14="http://schemas.microsoft.com/office/powerpoint/2010/main" val="206665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409160-50C3-472A-4256-B7384A19F264}"/>
              </a:ext>
            </a:extLst>
          </p:cNvPr>
          <p:cNvSpPr/>
          <p:nvPr/>
        </p:nvSpPr>
        <p:spPr>
          <a:xfrm>
            <a:off x="403340" y="1251473"/>
            <a:ext cx="6136005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recap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to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an EIC-LAS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Multiplexing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Chip</a:t>
            </a:r>
          </a:p>
          <a:p>
            <a:pPr lvl="1" fontAlgn="base"/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Density</a:t>
            </a:r>
          </a:p>
          <a:p>
            <a:pPr marL="800100" lvl="1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thoughts</a:t>
            </a:r>
          </a:p>
          <a:p>
            <a:pPr marL="0" lvl="1" fontAlgn="base">
              <a:spcAft>
                <a:spcPts val="1000"/>
              </a:spcAft>
            </a:pPr>
            <a:endParaRPr lang="en-GB" sz="28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lice Members | ALICE Collaboration">
            <a:extLst>
              <a:ext uri="{FF2B5EF4-FFF2-40B4-BE49-F238E27FC236}">
                <a16:creationId xmlns:a16="http://schemas.microsoft.com/office/drawing/2014/main" id="{D5F48FB3-E7AC-6F45-CEF6-A9CAA7117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22" y="580794"/>
            <a:ext cx="1725930" cy="231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with a red arrow and blue circle&#10;&#10;Description automatically generated">
            <a:extLst>
              <a:ext uri="{FF2B5EF4-FFF2-40B4-BE49-F238E27FC236}">
                <a16:creationId xmlns:a16="http://schemas.microsoft.com/office/drawing/2014/main" id="{EF38712D-2F94-4116-44A5-D360212D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42" y="558569"/>
            <a:ext cx="3108325" cy="223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09A4D-9C60-F514-9EF1-8113D2CC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03" y="3862993"/>
            <a:ext cx="7056152" cy="1568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0A346-F2B9-46EA-BCDC-1E12139556DC}"/>
              </a:ext>
            </a:extLst>
          </p:cNvPr>
          <p:cNvSpPr txBox="1"/>
          <p:nvPr/>
        </p:nvSpPr>
        <p:spPr>
          <a:xfrm>
            <a:off x="6245630" y="5930099"/>
            <a:ext cx="42648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All numbers in these slides only preliminary</a:t>
            </a:r>
          </a:p>
        </p:txBody>
      </p:sp>
    </p:spTree>
    <p:extLst>
      <p:ext uri="{BB962C8B-B14F-4D97-AF65-F5344CB8AC3E}">
        <p14:creationId xmlns:p14="http://schemas.microsoft.com/office/powerpoint/2010/main" val="147736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29"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9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- MOSAIX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78257-A12A-F542-B79B-E0DDE9620043}"/>
              </a:ext>
            </a:extLst>
          </p:cNvPr>
          <p:cNvSpPr/>
          <p:nvPr/>
        </p:nvSpPr>
        <p:spPr>
          <a:xfrm>
            <a:off x="403340" y="1251473"/>
            <a:ext cx="5295495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Chip development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currently developing a new chip for the ITS3 upgrade of ALICE – MOSAIX</a:t>
            </a:r>
          </a:p>
          <a:p>
            <a:pPr lvl="1" fontAlgn="base"/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“wafer scale” – full length, one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reticle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wide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is to thin and bend them around the beampipe. Dicing to different width will give the three required layers.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B2A0-0861-3B7D-D81A-C7778DA07237}"/>
              </a:ext>
            </a:extLst>
          </p:cNvPr>
          <p:cNvSpPr txBox="1"/>
          <p:nvPr/>
        </p:nvSpPr>
        <p:spPr>
          <a:xfrm>
            <a:off x="6245630" y="6497429"/>
            <a:ext cx="5934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Most recent data from the ITS3 plenary: https://indico.cern.ch/event/1341665/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757AF-5BF1-A820-1568-66BA34BF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37" y="1251473"/>
            <a:ext cx="6128608" cy="48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- MOSAIX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0B23C-6F01-99A1-896B-AFAD49E5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9" y="1321156"/>
            <a:ext cx="11684581" cy="47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to </a:t>
            </a: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1BBB0D-41ED-EDC6-B82E-CEA1359E7A17}"/>
              </a:ext>
            </a:extLst>
          </p:cNvPr>
          <p:cNvGrpSpPr/>
          <p:nvPr/>
        </p:nvGrpSpPr>
        <p:grpSpPr>
          <a:xfrm>
            <a:off x="2943538" y="2424655"/>
            <a:ext cx="4893972" cy="4291804"/>
            <a:chOff x="3283438" y="1517531"/>
            <a:chExt cx="4893972" cy="4291804"/>
          </a:xfrm>
          <a:solidFill>
            <a:srgbClr val="FFFFFF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C6A891-FD80-0B9A-B2D9-F1265E43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3438" y="2257356"/>
              <a:ext cx="4851400" cy="2857500"/>
            </a:xfrm>
            <a:prstGeom prst="rect">
              <a:avLst/>
            </a:prstGeom>
            <a:grpFill/>
          </p:spPr>
        </p:pic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B1A1DCAA-10FE-BEEA-928C-B4CF20221523}"/>
                </a:ext>
              </a:extLst>
            </p:cNvPr>
            <p:cNvSpPr txBox="1"/>
            <p:nvPr/>
          </p:nvSpPr>
          <p:spPr>
            <a:xfrm>
              <a:off x="3308633" y="1517531"/>
              <a:ext cx="1647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Inner Barrel (IB)</a:t>
              </a:r>
            </a:p>
            <a:p>
              <a:pPr algn="ctr"/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3 curved layers</a:t>
              </a:r>
            </a:p>
          </p:txBody>
        </p:sp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AC29379D-633B-F9CD-2C2F-C06968A56839}"/>
                </a:ext>
              </a:extLst>
            </p:cNvPr>
            <p:cNvSpPr txBox="1"/>
            <p:nvPr/>
          </p:nvSpPr>
          <p:spPr>
            <a:xfrm>
              <a:off x="6192898" y="1533555"/>
              <a:ext cx="1984512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Outer Barrel (OB)</a:t>
              </a:r>
            </a:p>
            <a:p>
              <a:pPr algn="ctr"/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2 stave-based layers</a:t>
              </a:r>
            </a:p>
          </p:txBody>
        </p:sp>
        <p:sp>
          <p:nvSpPr>
            <p:cNvPr id="8" name="TextBox 25">
              <a:extLst>
                <a:ext uri="{FF2B5EF4-FFF2-40B4-BE49-F238E27FC236}">
                  <a16:creationId xmlns:a16="http://schemas.microsoft.com/office/drawing/2014/main" id="{319B1D2A-5505-FCC3-A4FA-D51CE697F41E}"/>
                </a:ext>
              </a:extLst>
            </p:cNvPr>
            <p:cNvSpPr txBox="1"/>
            <p:nvPr/>
          </p:nvSpPr>
          <p:spPr>
            <a:xfrm>
              <a:off x="4294918" y="5286115"/>
              <a:ext cx="32203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Electron/Hadron Endcaps (EE, HE)</a:t>
              </a:r>
            </a:p>
            <a:p>
              <a:pPr algn="ctr"/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5 disks on either side of the IP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31EF8F-1167-65E8-DA85-4340DF6DF7F9}"/>
                </a:ext>
              </a:extLst>
            </p:cNvPr>
            <p:cNvCxnSpPr>
              <a:cxnSpLocks/>
              <a:stCxn id="11" idx="1"/>
              <a:endCxn id="6" idx="2"/>
            </p:cNvCxnSpPr>
            <p:nvPr/>
          </p:nvCxnSpPr>
          <p:spPr bwMode="auto">
            <a:xfrm flipH="1" flipV="1">
              <a:off x="4132194" y="2040751"/>
              <a:ext cx="1011134" cy="1418478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79BDBBA-F33F-230D-BF4F-BD05A3E7EF94}"/>
                </a:ext>
              </a:extLst>
            </p:cNvPr>
            <p:cNvCxnSpPr>
              <a:cxnSpLocks/>
              <a:stCxn id="12" idx="3"/>
              <a:endCxn id="7" idx="2"/>
            </p:cNvCxnSpPr>
            <p:nvPr/>
          </p:nvCxnSpPr>
          <p:spPr bwMode="auto">
            <a:xfrm flipV="1">
              <a:off x="6058962" y="2056775"/>
              <a:ext cx="1126192" cy="854504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21B3A8-0681-5C36-BD56-E7F99788BE87}"/>
                </a:ext>
              </a:extLst>
            </p:cNvPr>
            <p:cNvSpPr/>
            <p:nvPr/>
          </p:nvSpPr>
          <p:spPr bwMode="auto">
            <a:xfrm>
              <a:off x="5143328" y="3205321"/>
              <a:ext cx="565810" cy="507815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88F8CC-324C-A927-81DE-2CD6F1D1D1CE}"/>
                </a:ext>
              </a:extLst>
            </p:cNvPr>
            <p:cNvSpPr/>
            <p:nvPr/>
          </p:nvSpPr>
          <p:spPr bwMode="auto">
            <a:xfrm>
              <a:off x="4783327" y="2703531"/>
              <a:ext cx="1275635" cy="415495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BA0074D0-7160-0460-DBD5-397D2C53C323}"/>
                </a:ext>
              </a:extLst>
            </p:cNvPr>
            <p:cNvSpPr/>
            <p:nvPr/>
          </p:nvSpPr>
          <p:spPr bwMode="auto">
            <a:xfrm rot="5400000">
              <a:off x="4392520" y="3518022"/>
              <a:ext cx="91285" cy="1257435"/>
            </a:xfrm>
            <a:prstGeom prst="rightBrac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05CBD197-5A07-E019-2878-807BF6467B13}"/>
                </a:ext>
              </a:extLst>
            </p:cNvPr>
            <p:cNvSpPr/>
            <p:nvPr/>
          </p:nvSpPr>
          <p:spPr bwMode="auto">
            <a:xfrm rot="5400000">
              <a:off x="6543574" y="3248668"/>
              <a:ext cx="170813" cy="1796143"/>
            </a:xfrm>
            <a:prstGeom prst="rightBrac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D87261-1F98-BFF1-8769-1500D89B3D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35509" y="4205627"/>
              <a:ext cx="631371" cy="1042304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2390CF1-D7EA-A032-BFC1-DD1242EE95F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72422" y="4226456"/>
              <a:ext cx="751114" cy="1053969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F04BD1-70C1-D801-4F6B-72FFE5D5ECA8}"/>
              </a:ext>
            </a:extLst>
          </p:cNvPr>
          <p:cNvGrpSpPr/>
          <p:nvPr/>
        </p:nvGrpSpPr>
        <p:grpSpPr>
          <a:xfrm flipV="1">
            <a:off x="1006073" y="1763183"/>
            <a:ext cx="5897890" cy="312554"/>
            <a:chOff x="5944368" y="1514763"/>
            <a:chExt cx="7320208" cy="387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5FE2A9-8A1A-BF91-FE13-DFF713D65BAD}"/>
                </a:ext>
              </a:extLst>
            </p:cNvPr>
            <p:cNvSpPr/>
            <p:nvPr/>
          </p:nvSpPr>
          <p:spPr>
            <a:xfrm>
              <a:off x="6169891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B065DE-483D-EB8D-9891-851109F5B06B}"/>
                </a:ext>
              </a:extLst>
            </p:cNvPr>
            <p:cNvSpPr/>
            <p:nvPr/>
          </p:nvSpPr>
          <p:spPr>
            <a:xfrm>
              <a:off x="6761018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A25CA8-058E-632A-3381-8A54BBBED873}"/>
                </a:ext>
              </a:extLst>
            </p:cNvPr>
            <p:cNvSpPr/>
            <p:nvPr/>
          </p:nvSpPr>
          <p:spPr>
            <a:xfrm>
              <a:off x="7352145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651E41-B06A-03F4-7095-1FA114040AFB}"/>
                </a:ext>
              </a:extLst>
            </p:cNvPr>
            <p:cNvSpPr/>
            <p:nvPr/>
          </p:nvSpPr>
          <p:spPr>
            <a:xfrm>
              <a:off x="7943272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C1F577-FBCC-E0A6-554E-D425B852E638}"/>
                </a:ext>
              </a:extLst>
            </p:cNvPr>
            <p:cNvSpPr/>
            <p:nvPr/>
          </p:nvSpPr>
          <p:spPr>
            <a:xfrm>
              <a:off x="8534399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011268-96DA-5BBB-F48B-1FBE243822F9}"/>
                </a:ext>
              </a:extLst>
            </p:cNvPr>
            <p:cNvSpPr/>
            <p:nvPr/>
          </p:nvSpPr>
          <p:spPr>
            <a:xfrm>
              <a:off x="9125526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260402-2EAD-B555-E483-E04A0F5ADBB1}"/>
                </a:ext>
              </a:extLst>
            </p:cNvPr>
            <p:cNvSpPr/>
            <p:nvPr/>
          </p:nvSpPr>
          <p:spPr>
            <a:xfrm>
              <a:off x="9716653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B3CB1B-5088-C157-5BD7-6A3A06EB799D}"/>
                </a:ext>
              </a:extLst>
            </p:cNvPr>
            <p:cNvSpPr/>
            <p:nvPr/>
          </p:nvSpPr>
          <p:spPr>
            <a:xfrm>
              <a:off x="10307780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2E52B6-7B28-80F2-ACBB-1E77EEBEE137}"/>
                </a:ext>
              </a:extLst>
            </p:cNvPr>
            <p:cNvSpPr/>
            <p:nvPr/>
          </p:nvSpPr>
          <p:spPr>
            <a:xfrm>
              <a:off x="10900068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52B12-4404-B098-088B-FBE43B771785}"/>
                </a:ext>
              </a:extLst>
            </p:cNvPr>
            <p:cNvSpPr/>
            <p:nvPr/>
          </p:nvSpPr>
          <p:spPr>
            <a:xfrm>
              <a:off x="11491195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0E8E67-5EB9-7F35-A048-92B16013064F}"/>
                </a:ext>
              </a:extLst>
            </p:cNvPr>
            <p:cNvSpPr/>
            <p:nvPr/>
          </p:nvSpPr>
          <p:spPr>
            <a:xfrm>
              <a:off x="12082322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6D76D1-AAC8-785A-E198-47B615CFF8DA}"/>
                </a:ext>
              </a:extLst>
            </p:cNvPr>
            <p:cNvSpPr/>
            <p:nvPr/>
          </p:nvSpPr>
          <p:spPr>
            <a:xfrm>
              <a:off x="12673449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4A7643-A33F-10EE-75D6-05B0612936C2}"/>
                </a:ext>
              </a:extLst>
            </p:cNvPr>
            <p:cNvSpPr/>
            <p:nvPr/>
          </p:nvSpPr>
          <p:spPr>
            <a:xfrm>
              <a:off x="5944368" y="1514763"/>
              <a:ext cx="229745" cy="3879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C0E2CC-46A3-2878-DFDD-1D75E1BA3646}"/>
              </a:ext>
            </a:extLst>
          </p:cNvPr>
          <p:cNvGrpSpPr/>
          <p:nvPr/>
        </p:nvGrpSpPr>
        <p:grpSpPr>
          <a:xfrm>
            <a:off x="8387139" y="1769313"/>
            <a:ext cx="3004038" cy="308925"/>
            <a:chOff x="5801204" y="2776923"/>
            <a:chExt cx="3772285" cy="3879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5D5C90-3006-673A-E833-A5D31565D98D}"/>
                </a:ext>
              </a:extLst>
            </p:cNvPr>
            <p:cNvSpPr/>
            <p:nvPr/>
          </p:nvSpPr>
          <p:spPr>
            <a:xfrm>
              <a:off x="6026727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3E6D5D-CE75-5D2F-E1BB-EFCA8BD7BE15}"/>
                </a:ext>
              </a:extLst>
            </p:cNvPr>
            <p:cNvSpPr/>
            <p:nvPr/>
          </p:nvSpPr>
          <p:spPr>
            <a:xfrm>
              <a:off x="6617854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1A55B4-421C-39FC-1F87-CEB7EC5128AF}"/>
                </a:ext>
              </a:extLst>
            </p:cNvPr>
            <p:cNvSpPr/>
            <p:nvPr/>
          </p:nvSpPr>
          <p:spPr>
            <a:xfrm>
              <a:off x="7208981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479473-DE05-A618-C6B1-F5F2A5B9B436}"/>
                </a:ext>
              </a:extLst>
            </p:cNvPr>
            <p:cNvSpPr/>
            <p:nvPr/>
          </p:nvSpPr>
          <p:spPr>
            <a:xfrm>
              <a:off x="7800108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28C11B9-CB47-61CE-67F8-0EA50FB6506A}"/>
                </a:ext>
              </a:extLst>
            </p:cNvPr>
            <p:cNvSpPr/>
            <p:nvPr/>
          </p:nvSpPr>
          <p:spPr>
            <a:xfrm>
              <a:off x="8391235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2A5CB4-5A9B-3D6A-0476-C9CB2306A83F}"/>
                </a:ext>
              </a:extLst>
            </p:cNvPr>
            <p:cNvSpPr/>
            <p:nvPr/>
          </p:nvSpPr>
          <p:spPr>
            <a:xfrm>
              <a:off x="8982362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C522D6-58A4-6909-5132-5CE2E9399C4C}"/>
                </a:ext>
              </a:extLst>
            </p:cNvPr>
            <p:cNvSpPr/>
            <p:nvPr/>
          </p:nvSpPr>
          <p:spPr>
            <a:xfrm>
              <a:off x="5801204" y="2776923"/>
              <a:ext cx="229745" cy="3879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C2711A6-D2B7-B17C-A107-CA4B0A10FDE3}"/>
              </a:ext>
            </a:extLst>
          </p:cNvPr>
          <p:cNvSpPr txBox="1"/>
          <p:nvPr/>
        </p:nvSpPr>
        <p:spPr>
          <a:xfrm>
            <a:off x="463853" y="2424655"/>
            <a:ext cx="250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Inner Barrel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MOSAIX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Requires supply agreement with CERN (in negotiation)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Planning difficult since design in flux – need to account for this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0FEA40-4947-E6A4-646E-DF1F1B5B64CA}"/>
              </a:ext>
            </a:extLst>
          </p:cNvPr>
          <p:cNvSpPr txBox="1"/>
          <p:nvPr/>
        </p:nvSpPr>
        <p:spPr>
          <a:xfrm>
            <a:off x="7898717" y="2353235"/>
            <a:ext cx="3980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Outer Barrel/Discs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 Yield – reduce number of RSUs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to reduce mass at system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Requires agreement for database access with CERN (in negotiation)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E5207-AEAE-06B9-A06D-9E5FC846A28A}"/>
              </a:ext>
            </a:extLst>
          </p:cNvPr>
          <p:cNvSpPr/>
          <p:nvPr/>
        </p:nvSpPr>
        <p:spPr>
          <a:xfrm>
            <a:off x="7858850" y="4197306"/>
            <a:ext cx="3980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EIC-LAS plus support chip for staves and discs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38409C-1768-6865-F8B3-1CE7344D20DF}"/>
              </a:ext>
            </a:extLst>
          </p:cNvPr>
          <p:cNvCxnSpPr>
            <a:cxnSpLocks/>
          </p:cNvCxnSpPr>
          <p:nvPr/>
        </p:nvCxnSpPr>
        <p:spPr>
          <a:xfrm>
            <a:off x="611667" y="1838036"/>
            <a:ext cx="39440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407D0F-96BD-6955-AFE9-5CD61166816A}"/>
              </a:ext>
            </a:extLst>
          </p:cNvPr>
          <p:cNvSpPr txBox="1"/>
          <p:nvPr/>
        </p:nvSpPr>
        <p:spPr>
          <a:xfrm>
            <a:off x="595290" y="1516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DAEC00-B391-85B1-7853-8766D8AB3E6B}"/>
              </a:ext>
            </a:extLst>
          </p:cNvPr>
          <p:cNvCxnSpPr>
            <a:cxnSpLocks/>
          </p:cNvCxnSpPr>
          <p:nvPr/>
        </p:nvCxnSpPr>
        <p:spPr>
          <a:xfrm flipH="1">
            <a:off x="595290" y="1988324"/>
            <a:ext cx="38537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D683057-927A-A359-A01B-FD5BECCF0676}"/>
              </a:ext>
            </a:extLst>
          </p:cNvPr>
          <p:cNvSpPr txBox="1"/>
          <p:nvPr/>
        </p:nvSpPr>
        <p:spPr>
          <a:xfrm>
            <a:off x="611667" y="1988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E35003-F200-06D8-2150-D8FF226BEF79}"/>
              </a:ext>
            </a:extLst>
          </p:cNvPr>
          <p:cNvCxnSpPr>
            <a:cxnSpLocks/>
          </p:cNvCxnSpPr>
          <p:nvPr/>
        </p:nvCxnSpPr>
        <p:spPr>
          <a:xfrm flipH="1">
            <a:off x="7993769" y="1977351"/>
            <a:ext cx="38537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DB4946D-3F27-65EE-CE33-AC346D4B11C8}"/>
              </a:ext>
            </a:extLst>
          </p:cNvPr>
          <p:cNvSpPr txBox="1"/>
          <p:nvPr/>
        </p:nvSpPr>
        <p:spPr>
          <a:xfrm>
            <a:off x="8053125" y="20002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341D64-329B-01A3-8C6D-109D5F213ADB}"/>
              </a:ext>
            </a:extLst>
          </p:cNvPr>
          <p:cNvCxnSpPr>
            <a:cxnSpLocks/>
          </p:cNvCxnSpPr>
          <p:nvPr/>
        </p:nvCxnSpPr>
        <p:spPr>
          <a:xfrm>
            <a:off x="764067" y="1990436"/>
            <a:ext cx="39440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AA9926A-8610-F07F-F0F5-E3BBE0E6233B}"/>
              </a:ext>
            </a:extLst>
          </p:cNvPr>
          <p:cNvSpPr txBox="1"/>
          <p:nvPr/>
        </p:nvSpPr>
        <p:spPr>
          <a:xfrm>
            <a:off x="7909318" y="1471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19FF022-FE12-208F-3D40-EE4BAE5A36AC}"/>
              </a:ext>
            </a:extLst>
          </p:cNvPr>
          <p:cNvCxnSpPr>
            <a:cxnSpLocks/>
          </p:cNvCxnSpPr>
          <p:nvPr/>
        </p:nvCxnSpPr>
        <p:spPr>
          <a:xfrm>
            <a:off x="7993769" y="1857324"/>
            <a:ext cx="39440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76A9917-74E2-9AF9-E12E-C2D7F8DF7D86}"/>
              </a:ext>
            </a:extLst>
          </p:cNvPr>
          <p:cNvSpPr/>
          <p:nvPr/>
        </p:nvSpPr>
        <p:spPr>
          <a:xfrm>
            <a:off x="7794938" y="1758163"/>
            <a:ext cx="182956" cy="3089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34494D-9844-9810-EC90-201EA15FAA42}"/>
              </a:ext>
            </a:extLst>
          </p:cNvPr>
          <p:cNvSpPr/>
          <p:nvPr/>
        </p:nvSpPr>
        <p:spPr>
          <a:xfrm>
            <a:off x="7865998" y="5302714"/>
            <a:ext cx="3980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up to date with MOSAIC developments (TDR next major release)</a:t>
            </a:r>
          </a:p>
        </p:txBody>
      </p:sp>
    </p:spTree>
    <p:extLst>
      <p:ext uri="{BB962C8B-B14F-4D97-AF65-F5344CB8AC3E}">
        <p14:creationId xmlns:p14="http://schemas.microsoft.com/office/powerpoint/2010/main" val="293063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an EIC-LAS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F04BD1-70C1-D801-4F6B-72FFE5D5ECA8}"/>
              </a:ext>
            </a:extLst>
          </p:cNvPr>
          <p:cNvGrpSpPr/>
          <p:nvPr/>
        </p:nvGrpSpPr>
        <p:grpSpPr>
          <a:xfrm flipV="1">
            <a:off x="721809" y="1431452"/>
            <a:ext cx="3803076" cy="201541"/>
            <a:chOff x="5944368" y="1514763"/>
            <a:chExt cx="7320208" cy="387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5FE2A9-8A1A-BF91-FE13-DFF713D65BAD}"/>
                </a:ext>
              </a:extLst>
            </p:cNvPr>
            <p:cNvSpPr/>
            <p:nvPr/>
          </p:nvSpPr>
          <p:spPr>
            <a:xfrm>
              <a:off x="6169891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B065DE-483D-EB8D-9891-851109F5B06B}"/>
                </a:ext>
              </a:extLst>
            </p:cNvPr>
            <p:cNvSpPr/>
            <p:nvPr/>
          </p:nvSpPr>
          <p:spPr>
            <a:xfrm>
              <a:off x="6761018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A25CA8-058E-632A-3381-8A54BBBED873}"/>
                </a:ext>
              </a:extLst>
            </p:cNvPr>
            <p:cNvSpPr/>
            <p:nvPr/>
          </p:nvSpPr>
          <p:spPr>
            <a:xfrm>
              <a:off x="7352145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651E41-B06A-03F4-7095-1FA114040AFB}"/>
                </a:ext>
              </a:extLst>
            </p:cNvPr>
            <p:cNvSpPr/>
            <p:nvPr/>
          </p:nvSpPr>
          <p:spPr>
            <a:xfrm>
              <a:off x="7943272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C1F577-FBCC-E0A6-554E-D425B852E638}"/>
                </a:ext>
              </a:extLst>
            </p:cNvPr>
            <p:cNvSpPr/>
            <p:nvPr/>
          </p:nvSpPr>
          <p:spPr>
            <a:xfrm>
              <a:off x="8534399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011268-96DA-5BBB-F48B-1FBE243822F9}"/>
                </a:ext>
              </a:extLst>
            </p:cNvPr>
            <p:cNvSpPr/>
            <p:nvPr/>
          </p:nvSpPr>
          <p:spPr>
            <a:xfrm>
              <a:off x="9125526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260402-2EAD-B555-E483-E04A0F5ADBB1}"/>
                </a:ext>
              </a:extLst>
            </p:cNvPr>
            <p:cNvSpPr/>
            <p:nvPr/>
          </p:nvSpPr>
          <p:spPr>
            <a:xfrm>
              <a:off x="9716653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B3CB1B-5088-C157-5BD7-6A3A06EB799D}"/>
                </a:ext>
              </a:extLst>
            </p:cNvPr>
            <p:cNvSpPr/>
            <p:nvPr/>
          </p:nvSpPr>
          <p:spPr>
            <a:xfrm>
              <a:off x="10307780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2E52B6-7B28-80F2-ACBB-1E77EEBEE137}"/>
                </a:ext>
              </a:extLst>
            </p:cNvPr>
            <p:cNvSpPr/>
            <p:nvPr/>
          </p:nvSpPr>
          <p:spPr>
            <a:xfrm>
              <a:off x="10900068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552B12-4404-B098-088B-FBE43B771785}"/>
                </a:ext>
              </a:extLst>
            </p:cNvPr>
            <p:cNvSpPr/>
            <p:nvPr/>
          </p:nvSpPr>
          <p:spPr>
            <a:xfrm>
              <a:off x="11491195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0E8E67-5EB9-7F35-A048-92B16013064F}"/>
                </a:ext>
              </a:extLst>
            </p:cNvPr>
            <p:cNvSpPr/>
            <p:nvPr/>
          </p:nvSpPr>
          <p:spPr>
            <a:xfrm>
              <a:off x="12082322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6D76D1-AAC8-785A-E198-47B615CFF8DA}"/>
                </a:ext>
              </a:extLst>
            </p:cNvPr>
            <p:cNvSpPr/>
            <p:nvPr/>
          </p:nvSpPr>
          <p:spPr>
            <a:xfrm>
              <a:off x="12673449" y="151476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4A7643-A33F-10EE-75D6-05B0612936C2}"/>
                </a:ext>
              </a:extLst>
            </p:cNvPr>
            <p:cNvSpPr/>
            <p:nvPr/>
          </p:nvSpPr>
          <p:spPr>
            <a:xfrm>
              <a:off x="5944368" y="1514763"/>
              <a:ext cx="229745" cy="3879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C0E2CC-46A3-2878-DFDD-1D75E1BA3646}"/>
              </a:ext>
            </a:extLst>
          </p:cNvPr>
          <p:cNvGrpSpPr/>
          <p:nvPr/>
        </p:nvGrpSpPr>
        <p:grpSpPr>
          <a:xfrm>
            <a:off x="8076382" y="1401223"/>
            <a:ext cx="2253762" cy="231769"/>
            <a:chOff x="5801204" y="2776923"/>
            <a:chExt cx="3772285" cy="3879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5D5C90-3006-673A-E833-A5D31565D98D}"/>
                </a:ext>
              </a:extLst>
            </p:cNvPr>
            <p:cNvSpPr/>
            <p:nvPr/>
          </p:nvSpPr>
          <p:spPr>
            <a:xfrm>
              <a:off x="6026727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3E6D5D-CE75-5D2F-E1BB-EFCA8BD7BE15}"/>
                </a:ext>
              </a:extLst>
            </p:cNvPr>
            <p:cNvSpPr/>
            <p:nvPr/>
          </p:nvSpPr>
          <p:spPr>
            <a:xfrm>
              <a:off x="6617854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1A55B4-421C-39FC-1F87-CEB7EC5128AF}"/>
                </a:ext>
              </a:extLst>
            </p:cNvPr>
            <p:cNvSpPr/>
            <p:nvPr/>
          </p:nvSpPr>
          <p:spPr>
            <a:xfrm>
              <a:off x="7208981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479473-DE05-A618-C6B1-F5F2A5B9B436}"/>
                </a:ext>
              </a:extLst>
            </p:cNvPr>
            <p:cNvSpPr/>
            <p:nvPr/>
          </p:nvSpPr>
          <p:spPr>
            <a:xfrm>
              <a:off x="7800108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28C11B9-CB47-61CE-67F8-0EA50FB6506A}"/>
                </a:ext>
              </a:extLst>
            </p:cNvPr>
            <p:cNvSpPr/>
            <p:nvPr/>
          </p:nvSpPr>
          <p:spPr>
            <a:xfrm>
              <a:off x="8391235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2A5CB4-5A9B-3D6A-0476-C9CB2306A83F}"/>
                </a:ext>
              </a:extLst>
            </p:cNvPr>
            <p:cNvSpPr/>
            <p:nvPr/>
          </p:nvSpPr>
          <p:spPr>
            <a:xfrm>
              <a:off x="8982362" y="2776924"/>
              <a:ext cx="591127" cy="387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C522D6-58A4-6909-5132-5CE2E9399C4C}"/>
                </a:ext>
              </a:extLst>
            </p:cNvPr>
            <p:cNvSpPr/>
            <p:nvPr/>
          </p:nvSpPr>
          <p:spPr>
            <a:xfrm>
              <a:off x="5801204" y="2776923"/>
              <a:ext cx="229745" cy="3879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C2711A6-D2B7-B17C-A107-CA4B0A10FDE3}"/>
              </a:ext>
            </a:extLst>
          </p:cNvPr>
          <p:cNvSpPr txBox="1"/>
          <p:nvPr/>
        </p:nvSpPr>
        <p:spPr>
          <a:xfrm>
            <a:off x="717679" y="1883221"/>
            <a:ext cx="2578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Inner Barrel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12 RSUs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8 data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7 slow control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Direct powering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0FEA40-4947-E6A4-646E-DF1F1B5B64CA}"/>
              </a:ext>
            </a:extLst>
          </p:cNvPr>
          <p:cNvSpPr txBox="1"/>
          <p:nvPr/>
        </p:nvSpPr>
        <p:spPr>
          <a:xfrm>
            <a:off x="8020742" y="1890463"/>
            <a:ext cx="31695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Outer Barrel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Reduced number of RSUs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Single data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Multiplex slow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Serial powering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528DB2-24E8-2F0B-EC50-8F6E0E9954C9}"/>
              </a:ext>
            </a:extLst>
          </p:cNvPr>
          <p:cNvCxnSpPr>
            <a:cxnSpLocks/>
          </p:cNvCxnSpPr>
          <p:nvPr/>
        </p:nvCxnSpPr>
        <p:spPr>
          <a:xfrm flipV="1">
            <a:off x="3295846" y="2717800"/>
            <a:ext cx="4275663" cy="39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3606BA-D469-6D92-6ACD-4D4C9B91FFCF}"/>
              </a:ext>
            </a:extLst>
          </p:cNvPr>
          <p:cNvSpPr txBox="1"/>
          <p:nvPr/>
        </p:nvSpPr>
        <p:spPr>
          <a:xfrm>
            <a:off x="4217776" y="2387600"/>
            <a:ext cx="192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Yield likely too low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41CE89-D859-470E-9807-59D6E69905CF}"/>
              </a:ext>
            </a:extLst>
          </p:cNvPr>
          <p:cNvCxnSpPr>
            <a:cxnSpLocks/>
          </p:cNvCxnSpPr>
          <p:nvPr/>
        </p:nvCxnSpPr>
        <p:spPr>
          <a:xfrm>
            <a:off x="3295846" y="3591511"/>
            <a:ext cx="43515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770188-DFC6-7F8A-A5AC-1D1461D1D08E}"/>
              </a:ext>
            </a:extLst>
          </p:cNvPr>
          <p:cNvSpPr txBox="1"/>
          <p:nvPr/>
        </p:nvSpPr>
        <p:spPr>
          <a:xfrm>
            <a:off x="3592472" y="3266489"/>
            <a:ext cx="368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Excess material for required data rate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E65513-013D-2447-BC9A-3D3E62D9D159}"/>
              </a:ext>
            </a:extLst>
          </p:cNvPr>
          <p:cNvCxnSpPr>
            <a:cxnSpLocks/>
          </p:cNvCxnSpPr>
          <p:nvPr/>
        </p:nvCxnSpPr>
        <p:spPr>
          <a:xfrm>
            <a:off x="3295846" y="4510562"/>
            <a:ext cx="43376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1B0992-0CD4-C1A4-43F6-F59DEB3186F9}"/>
              </a:ext>
            </a:extLst>
          </p:cNvPr>
          <p:cNvSpPr txBox="1"/>
          <p:nvPr/>
        </p:nvSpPr>
        <p:spPr>
          <a:xfrm>
            <a:off x="3673594" y="4185540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Excess material when built into stave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4A6905-E624-7BEB-2211-E6A65EB85501}"/>
              </a:ext>
            </a:extLst>
          </p:cNvPr>
          <p:cNvCxnSpPr>
            <a:cxnSpLocks/>
          </p:cNvCxnSpPr>
          <p:nvPr/>
        </p:nvCxnSpPr>
        <p:spPr>
          <a:xfrm>
            <a:off x="3346421" y="5481757"/>
            <a:ext cx="43376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1527E41-133C-FB9F-27E3-8D89A65A3FE9}"/>
              </a:ext>
            </a:extLst>
          </p:cNvPr>
          <p:cNvSpPr txBox="1"/>
          <p:nvPr/>
        </p:nvSpPr>
        <p:spPr>
          <a:xfrm>
            <a:off x="3724169" y="5156735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Excess material when built into stave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176D79-52D8-BA88-8792-A32CCF470AE0}"/>
              </a:ext>
            </a:extLst>
          </p:cNvPr>
          <p:cNvSpPr txBox="1"/>
          <p:nvPr/>
        </p:nvSpPr>
        <p:spPr>
          <a:xfrm>
            <a:off x="7934325" y="2524125"/>
            <a:ext cx="3539996" cy="146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9D2BCB-7A6F-A420-0277-9F191AE12CAF}"/>
              </a:ext>
            </a:extLst>
          </p:cNvPr>
          <p:cNvCxnSpPr>
            <a:cxnSpLocks/>
          </p:cNvCxnSpPr>
          <p:nvPr/>
        </p:nvCxnSpPr>
        <p:spPr>
          <a:xfrm>
            <a:off x="10725339" y="2524125"/>
            <a:ext cx="46498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57CBBAF-66A2-1C51-CC3F-13EFF3F317CD}"/>
              </a:ext>
            </a:extLst>
          </p:cNvPr>
          <p:cNvCxnSpPr>
            <a:cxnSpLocks/>
          </p:cNvCxnSpPr>
          <p:nvPr/>
        </p:nvCxnSpPr>
        <p:spPr>
          <a:xfrm>
            <a:off x="11190328" y="2524125"/>
            <a:ext cx="0" cy="1259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0E4AFA-07F3-AC56-EC4D-76AF7923F25C}"/>
              </a:ext>
            </a:extLst>
          </p:cNvPr>
          <p:cNvCxnSpPr>
            <a:cxnSpLocks/>
          </p:cNvCxnSpPr>
          <p:nvPr/>
        </p:nvCxnSpPr>
        <p:spPr>
          <a:xfrm>
            <a:off x="10725339" y="3776047"/>
            <a:ext cx="464988" cy="724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24B23F-2706-A379-4F70-1672AD1A35EB}"/>
              </a:ext>
            </a:extLst>
          </p:cNvPr>
          <p:cNvCxnSpPr>
            <a:cxnSpLocks/>
          </p:cNvCxnSpPr>
          <p:nvPr/>
        </p:nvCxnSpPr>
        <p:spPr>
          <a:xfrm>
            <a:off x="10725338" y="4405628"/>
            <a:ext cx="46498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6BEE16-D542-586E-F963-30E73C0A545E}"/>
              </a:ext>
            </a:extLst>
          </p:cNvPr>
          <p:cNvCxnSpPr>
            <a:cxnSpLocks/>
          </p:cNvCxnSpPr>
          <p:nvPr/>
        </p:nvCxnSpPr>
        <p:spPr>
          <a:xfrm>
            <a:off x="11190327" y="4405628"/>
            <a:ext cx="0" cy="1259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A3B6E2-1E2A-E4EC-1282-AD2A022887DD}"/>
              </a:ext>
            </a:extLst>
          </p:cNvPr>
          <p:cNvCxnSpPr>
            <a:cxnSpLocks/>
          </p:cNvCxnSpPr>
          <p:nvPr/>
        </p:nvCxnSpPr>
        <p:spPr>
          <a:xfrm>
            <a:off x="10725338" y="5657550"/>
            <a:ext cx="464988" cy="724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B3FCE67-8CDB-DA6D-9A93-4E4623159C5D}"/>
              </a:ext>
            </a:extLst>
          </p:cNvPr>
          <p:cNvSpPr txBox="1"/>
          <p:nvPr/>
        </p:nvSpPr>
        <p:spPr>
          <a:xfrm rot="5400000">
            <a:off x="10561591" y="2785261"/>
            <a:ext cx="188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Must be done on 65nm MOSAIX database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AB5AE0-5970-8E0B-0750-BE1ED21DE156}"/>
              </a:ext>
            </a:extLst>
          </p:cNvPr>
          <p:cNvSpPr txBox="1"/>
          <p:nvPr/>
        </p:nvSpPr>
        <p:spPr>
          <a:xfrm rot="5400000">
            <a:off x="10743485" y="4773600"/>
            <a:ext cx="152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Could be on support chip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EAA3FFE-A310-AC02-5750-744946B8E63B}"/>
              </a:ext>
            </a:extLst>
          </p:cNvPr>
          <p:cNvCxnSpPr>
            <a:cxnSpLocks/>
          </p:cNvCxnSpPr>
          <p:nvPr/>
        </p:nvCxnSpPr>
        <p:spPr>
          <a:xfrm flipH="1">
            <a:off x="7678862" y="1595430"/>
            <a:ext cx="38537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37CDCA-4D41-025A-E52E-2B626ABF36DA}"/>
              </a:ext>
            </a:extLst>
          </p:cNvPr>
          <p:cNvCxnSpPr>
            <a:cxnSpLocks/>
          </p:cNvCxnSpPr>
          <p:nvPr/>
        </p:nvCxnSpPr>
        <p:spPr>
          <a:xfrm>
            <a:off x="7678862" y="1475403"/>
            <a:ext cx="39440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A8C0F34-8D9F-5C86-7D47-FB3684E2DC90}"/>
              </a:ext>
            </a:extLst>
          </p:cNvPr>
          <p:cNvSpPr/>
          <p:nvPr/>
        </p:nvSpPr>
        <p:spPr>
          <a:xfrm>
            <a:off x="7480031" y="1376242"/>
            <a:ext cx="182956" cy="3089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0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F289D-C6A0-7B21-0EC9-39CD1599C2A7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EIC-LAS: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CA661-DD60-D9F8-B2E4-DDF3EB1EDD3C}"/>
              </a:ext>
            </a:extLst>
          </p:cNvPr>
          <p:cNvSpPr/>
          <p:nvPr/>
        </p:nvSpPr>
        <p:spPr>
          <a:xfrm>
            <a:off x="403340" y="1146896"/>
            <a:ext cx="413913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Multiplexing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requirements less than ITS3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mass reduction by reducing data channels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considering the risk of VTRX (or channel) failures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is to include redundant channels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edits to this could meet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</a:p>
          <a:p>
            <a:pPr fontAlgn="base">
              <a:spcAft>
                <a:spcPts val="1000"/>
              </a:spcAft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DE84F-4730-714F-4FFC-25F49629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70" y="932872"/>
            <a:ext cx="7246190" cy="52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3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6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5590</TotalTime>
  <Words>1048</Words>
  <Application>Microsoft Office PowerPoint</Application>
  <PresentationFormat>Widescreen</PresentationFormat>
  <Paragraphs>218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283</cp:revision>
  <cp:lastPrinted>2019-10-02T08:27:37Z</cp:lastPrinted>
  <dcterms:created xsi:type="dcterms:W3CDTF">2019-09-17T08:04:08Z</dcterms:created>
  <dcterms:modified xsi:type="dcterms:W3CDTF">2024-01-09T13:17:12Z</dcterms:modified>
</cp:coreProperties>
</file>