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42"/>
  </p:notesMasterIdLst>
  <p:handoutMasterIdLst>
    <p:handoutMasterId r:id="rId43"/>
  </p:handoutMasterIdLst>
  <p:sldIdLst>
    <p:sldId id="284" r:id="rId5"/>
    <p:sldId id="260" r:id="rId6"/>
    <p:sldId id="280" r:id="rId7"/>
    <p:sldId id="262" r:id="rId8"/>
    <p:sldId id="277" r:id="rId9"/>
    <p:sldId id="278" r:id="rId10"/>
    <p:sldId id="279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256" r:id="rId19"/>
    <p:sldId id="257" r:id="rId20"/>
    <p:sldId id="258" r:id="rId21"/>
    <p:sldId id="263" r:id="rId22"/>
    <p:sldId id="264" r:id="rId23"/>
    <p:sldId id="265" r:id="rId24"/>
    <p:sldId id="266" r:id="rId25"/>
    <p:sldId id="267" r:id="rId26"/>
    <p:sldId id="261" r:id="rId27"/>
    <p:sldId id="259" r:id="rId28"/>
    <p:sldId id="283" r:id="rId29"/>
    <p:sldId id="307" r:id="rId30"/>
    <p:sldId id="303" r:id="rId31"/>
    <p:sldId id="304" r:id="rId32"/>
    <p:sldId id="305" r:id="rId33"/>
    <p:sldId id="306" r:id="rId34"/>
    <p:sldId id="272" r:id="rId35"/>
    <p:sldId id="273" r:id="rId36"/>
    <p:sldId id="269" r:id="rId37"/>
    <p:sldId id="274" r:id="rId38"/>
    <p:sldId id="300" r:id="rId39"/>
    <p:sldId id="301" r:id="rId40"/>
    <p:sldId id="302" r:id="rId41"/>
  </p:sldIdLst>
  <p:sldSz cx="9144000" cy="54229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61CDA89-357E-4C9D-9CA0-5C90B85BF482}">
          <p14:sldIdLst>
            <p14:sldId id="284"/>
            <p14:sldId id="260"/>
            <p14:sldId id="280"/>
            <p14:sldId id="262"/>
            <p14:sldId id="277"/>
            <p14:sldId id="278"/>
            <p14:sldId id="279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  <p14:section name="Default Section" id="{10FCD745-659F-4412-B4D8-4A3EE07ECE79}">
          <p14:sldIdLst>
            <p14:sldId id="256"/>
            <p14:sldId id="257"/>
            <p14:sldId id="258"/>
            <p14:sldId id="263"/>
            <p14:sldId id="264"/>
            <p14:sldId id="265"/>
            <p14:sldId id="266"/>
            <p14:sldId id="267"/>
            <p14:sldId id="261"/>
            <p14:sldId id="259"/>
            <p14:sldId id="283"/>
          </p14:sldIdLst>
        </p14:section>
        <p14:section name="Untitled Section" id="{4B86E992-0B8C-4F3A-9551-B9A747005F82}">
          <p14:sldIdLst>
            <p14:sldId id="307"/>
            <p14:sldId id="303"/>
            <p14:sldId id="304"/>
            <p14:sldId id="305"/>
            <p14:sldId id="306"/>
            <p14:sldId id="272"/>
            <p14:sldId id="273"/>
            <p14:sldId id="269"/>
            <p14:sldId id="274"/>
          </p14:sldIdLst>
        </p14:section>
        <p14:section name="Common" id="{E8DD66A1-ECAD-4210-8D47-37628EE7FF64}">
          <p14:sldIdLst>
            <p14:sldId id="300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08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AxNO2vYqJwJaDiJR1HBj4a7AN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28" y="52"/>
      </p:cViewPr>
      <p:guideLst>
        <p:guide orient="horz" pos="17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70FB9-E3BF-2A43-80C9-A90F0F667BA0}" type="datetimeFigureOut">
              <a:rPr lang="it-IT" smtClean="0"/>
              <a:t>11/01/2024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A642-26B4-1848-965E-237329545E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982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784239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9c3e098d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a9c3e098d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aa4fec7c0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2aa4fec7c0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521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95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9c3e098d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a9c3e098d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a4fec7c0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aa4fec7c0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a4fec7c0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aa4fec7c0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163" y="685800"/>
            <a:ext cx="5781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684614"/>
            <a:ext cx="7772400" cy="116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371600" y="3072977"/>
            <a:ext cx="6400800" cy="138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396000" y="5026225"/>
            <a:ext cx="2715500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2857500" y="5026225"/>
            <a:ext cx="4914900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323580" y="5026225"/>
            <a:ext cx="698500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7" descr="EPIC-logo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2417" y="0"/>
            <a:ext cx="1661583" cy="119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LOGO_INFN_NEWS_sit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57" y="86593"/>
            <a:ext cx="901470" cy="5003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2782569" y="-1060025"/>
            <a:ext cx="35788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 rot="5400000">
            <a:off x="5344581" y="1501988"/>
            <a:ext cx="46270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 rot="5400000">
            <a:off x="1153581" y="-479213"/>
            <a:ext cx="4627039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167" y="1192640"/>
            <a:ext cx="6858000" cy="1887973"/>
          </a:xfrm>
        </p:spPr>
        <p:txBody>
          <a:bodyPr anchor="b"/>
          <a:lstStyle>
            <a:lvl1pPr algn="ctr">
              <a:defRPr sz="45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167" y="3153421"/>
            <a:ext cx="6858000" cy="1309278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206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82078" y="4462699"/>
            <a:ext cx="1931697" cy="1138667"/>
            <a:chOff x="-109438" y="5643694"/>
            <a:chExt cx="2575596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 userDrawn="1"/>
          </p:nvSpPr>
          <p:spPr>
            <a:xfrm>
              <a:off x="1441946" y="6014988"/>
              <a:ext cx="1024212" cy="729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5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31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0057" y="5026225"/>
            <a:ext cx="497048" cy="234609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2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318738"/>
            <a:ext cx="6772272" cy="587919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9018"/>
            <a:ext cx="7886700" cy="374535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0057" y="5026225"/>
            <a:ext cx="497048" cy="234609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41090" y="978686"/>
            <a:ext cx="8066015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41090" y="1038952"/>
            <a:ext cx="8066015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636AF2B-5CDB-4DCA-B86E-19B1098628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300" y="190492"/>
            <a:ext cx="1080742" cy="891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1E5915-3B0A-4EC3-B888-725823712332}"/>
              </a:ext>
            </a:extLst>
          </p:cNvPr>
          <p:cNvSpPr txBox="1"/>
          <p:nvPr userDrawn="1"/>
        </p:nvSpPr>
        <p:spPr>
          <a:xfrm>
            <a:off x="8073905" y="412180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5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FF07-C56C-404A-A4A8-562611FE1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87413"/>
            <a:ext cx="6858000" cy="1887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5E028-4D35-424B-ACB6-DB043300A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7975"/>
            <a:ext cx="6858000" cy="13096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A9529-3F46-4816-8DCF-D1EDD8DAC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B0DB-EA04-4EB9-AEA1-341C2998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2558A-4011-46B2-8944-664F44FB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29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F686-1751-48A9-AD95-2D27622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2962-31DB-4EBA-82B7-910D53257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F2C0D-309A-4F81-94FE-E16F82C5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BE455-2E5A-4C13-B813-3B5AA6DC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B687-4248-4042-95DC-1AD807C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64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BD74-D410-4BD5-B7E3-699D6891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52550"/>
            <a:ext cx="7886700" cy="2255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15EB2-5C36-45DC-9EC2-CCCD11C2A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29025"/>
            <a:ext cx="7886700" cy="11858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7D0B2-6574-4E39-8CC3-E93AFDA1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05BD8-2809-4AA4-A416-F7C38051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9D4D-C962-414A-9DA4-2CF3EC02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056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378D-99E8-45B7-8F9D-5FC354D0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BE71D-F50B-40F5-9C0F-371B99F71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43038"/>
            <a:ext cx="3867150" cy="3441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53F80-4C49-462F-9465-F67577C2B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43038"/>
            <a:ext cx="3867150" cy="3441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2F73A-1D01-4B75-9732-33EBE888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BA75B-1AC7-4C45-9A19-CB2FF224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9F64-F536-4FEE-A61E-18B2BA85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161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2B1BC-A242-4CCC-9C0E-BB43D0CD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88925"/>
            <a:ext cx="7886700" cy="1047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6A186-30B6-449F-94F2-DA6E5748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328738"/>
            <a:ext cx="3868737" cy="652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7E1F7-D1A4-4304-9BDC-ADF68B6CF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981200"/>
            <a:ext cx="3868737" cy="2913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367E3-C92C-4931-98EA-9C57D0D60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28738"/>
            <a:ext cx="3887788" cy="6524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B2834-93F9-4D8E-876F-94A76DE35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81200"/>
            <a:ext cx="3887788" cy="2913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4DC01-22ED-4C65-BBAB-397F9830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413C7-B60B-422F-BA1B-3C84EA83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A489DB-57B8-4A44-9D07-6B3B3FC1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365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8F2F-7DDF-4FDB-AC1B-7559C14F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E0F51-8CB1-4AAF-8A05-0E51700A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2EEE5-5E9B-41C0-80A6-C39B6B2A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2EEA5-84DE-4228-A3A4-C7B4A5B5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51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1265344"/>
            <a:ext cx="8229600" cy="357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328025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D0171-D42E-4BE9-9772-4EA64A47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E86F49-D692-46BD-9B43-5DC1308E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E00E2-D6D8-4ED4-A4FE-BE4CE2F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374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41B0-9BD5-471E-8306-6AFF59437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1950"/>
            <a:ext cx="2949575" cy="12652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1CF2-EC8C-4BD4-8993-5678EACC2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81050"/>
            <a:ext cx="4629150" cy="3852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485C7-EC9C-4BE1-80E3-24B37A7F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627188"/>
            <a:ext cx="2949575" cy="3013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16BDE-7DD7-4C19-9123-427AC4FE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BB233-5013-463C-A818-B78C8BCA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DBC5-2AB2-4022-A5D9-84B0716F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88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B5A5-D8C9-4F11-BAA5-A90415EE5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1950"/>
            <a:ext cx="2949575" cy="12652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36BF2-91BC-42D3-8284-4C17A66A7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81050"/>
            <a:ext cx="4629150" cy="38528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1DB68-62A2-4A79-9BDB-947411348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627188"/>
            <a:ext cx="2949575" cy="3013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B3B08-E13F-4EFF-8861-EED89FD0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85F17-4EFD-49E4-8416-D057F8DA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5579-910A-424E-9A54-F3C72278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308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72A5-5706-4443-8F6D-743316AF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A9A30-C43D-43AC-B463-3EAA0D2A0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5FA23-B7B6-4ABB-9779-8684A136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A8A54-4C45-4641-9323-C8F8BB27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3E3B5-708F-4375-99FB-E146D24F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14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CE0A5-C85F-4A82-B7E3-132DD70B6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88925"/>
            <a:ext cx="1971675" cy="4595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60D5A0-62F7-4D2D-ADE5-0FBABFE2F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88925"/>
            <a:ext cx="5762625" cy="45958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60EBA-F4A4-4DD3-A0E0-32499B6C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28CFC989-0232-40DC-8DDB-91809C8B9CD3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924D7-D5E1-4872-8E99-4CAD0A6D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026025"/>
            <a:ext cx="3086100" cy="288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3ED85-F0A8-4162-9698-CB7C56D8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26025"/>
            <a:ext cx="2057400" cy="288925"/>
          </a:xfrm>
          <a:prstGeom prst="rect">
            <a:avLst/>
          </a:prstGeom>
        </p:spPr>
        <p:txBody>
          <a:bodyPr/>
          <a:lstStyle/>
          <a:p>
            <a:fld id="{69BDDF29-EBA8-4577-AD24-9924DE1AC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73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69199"/>
            <a:ext cx="8520600" cy="603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15078"/>
            <a:ext cx="8520600" cy="3601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916528"/>
            <a:ext cx="548700" cy="414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0323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167" y="1192640"/>
            <a:ext cx="6858000" cy="1887973"/>
          </a:xfrm>
        </p:spPr>
        <p:txBody>
          <a:bodyPr anchor="b"/>
          <a:lstStyle>
            <a:lvl1pPr algn="ctr">
              <a:defRPr sz="45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8167" y="3153421"/>
            <a:ext cx="6858000" cy="1309278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206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356C3-1559-4CEC-9ADF-910395CF29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078" y="4462699"/>
            <a:ext cx="1379686" cy="113866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0057" y="5026225"/>
            <a:ext cx="497048" cy="234609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29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318738"/>
            <a:ext cx="7035259" cy="587919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9018"/>
            <a:ext cx="7886700" cy="374535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0057" y="5026225"/>
            <a:ext cx="497048" cy="234609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41090" y="978686"/>
            <a:ext cx="8066015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41090" y="1038952"/>
            <a:ext cx="8066015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636AF2B-5CDB-4DCA-B86E-19B1098628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168" y="176148"/>
            <a:ext cx="1080742" cy="8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22313" y="3484716"/>
            <a:ext cx="7772400" cy="107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722313" y="2298457"/>
            <a:ext cx="7772400" cy="118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8328024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457200" y="1265344"/>
            <a:ext cx="4038600" cy="357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4648200" y="1265344"/>
            <a:ext cx="4038600" cy="357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57200" y="1213876"/>
            <a:ext cx="4040188" cy="50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57200" y="1719762"/>
            <a:ext cx="4040188" cy="312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3"/>
          </p:nvPr>
        </p:nvSpPr>
        <p:spPr>
          <a:xfrm>
            <a:off x="4645026" y="1213876"/>
            <a:ext cx="4041775" cy="50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4"/>
          </p:nvPr>
        </p:nvSpPr>
        <p:spPr>
          <a:xfrm>
            <a:off x="4645026" y="1719762"/>
            <a:ext cx="4041775" cy="312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57201" y="215912"/>
            <a:ext cx="3008313" cy="9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575050" y="215912"/>
            <a:ext cx="5111750" cy="46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57201" y="1134792"/>
            <a:ext cx="3008313" cy="370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792288" y="3796030"/>
            <a:ext cx="5486400" cy="44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>
            <a:spLocks noGrp="1"/>
          </p:cNvSpPr>
          <p:nvPr>
            <p:ph type="pic" idx="2"/>
          </p:nvPr>
        </p:nvSpPr>
        <p:spPr>
          <a:xfrm>
            <a:off x="1792288" y="484546"/>
            <a:ext cx="5486400" cy="325374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792288" y="4244173"/>
            <a:ext cx="5486400" cy="63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457200" y="217167"/>
            <a:ext cx="8229600" cy="90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457200" y="1265344"/>
            <a:ext cx="8229600" cy="357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351370" y="5026225"/>
            <a:ext cx="2336796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2688166" y="5026225"/>
            <a:ext cx="4974165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it-IT"/>
              <a:t>ePIC Silicon Vertex Tracker and INFN R&amp;D</a:t>
            </a:r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7969250" y="5026225"/>
            <a:ext cx="717549" cy="2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8719"/>
            <a:ext cx="7886700" cy="104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43596"/>
            <a:ext cx="7886700" cy="3440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026225"/>
            <a:ext cx="20574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026225"/>
            <a:ext cx="30861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026225"/>
            <a:ext cx="20574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1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3D44F-E478-4350-ADDD-60795838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8925"/>
            <a:ext cx="7886700" cy="1047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F8EEB-F76F-46AC-80DB-3D54F0733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3038"/>
            <a:ext cx="7886700" cy="3441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2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88719"/>
            <a:ext cx="7886700" cy="1048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43596"/>
            <a:ext cx="7886700" cy="3440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026225"/>
            <a:ext cx="20574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026225"/>
            <a:ext cx="30861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026225"/>
            <a:ext cx="2057400" cy="288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6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4E62F8-6724-4BAA-9C22-E0B2F3930E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SVT IB design &amp; R&amp;D activities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59AD0E1-FDFC-4A7E-A161-B1F491500A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Domenico Elia for the INFN groups</a:t>
            </a:r>
          </a:p>
          <a:p>
            <a:r>
              <a:rPr lang="en-GB" dirty="0"/>
              <a:t>other institutes interested in the project: LBNL, MIT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DCAE-31AA-4469-A561-161FC53340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48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Plan to </a:t>
            </a:r>
            <a:r>
              <a:rPr lang="it-IT" sz="1600" dirty="0" err="1">
                <a:solidFill>
                  <a:schemeClr val="tx1"/>
                </a:solidFill>
              </a:rPr>
              <a:t>develop</a:t>
            </a:r>
            <a:r>
              <a:rPr lang="it-IT" sz="1600" dirty="0">
                <a:solidFill>
                  <a:schemeClr val="tx1"/>
                </a:solidFill>
              </a:rPr>
              <a:t> bending procedure for SVT </a:t>
            </a:r>
            <a:r>
              <a:rPr lang="it-IT" sz="1600" b="1" dirty="0">
                <a:solidFill>
                  <a:srgbClr val="0000FF"/>
                </a:solidFill>
              </a:rPr>
              <a:t>L0 (L1) </a:t>
            </a:r>
          </a:p>
        </p:txBody>
      </p:sp>
      <p:sp>
        <p:nvSpPr>
          <p:cNvPr id="12" name="Google Shape;218;g2aa4fec7c0e_0_125"/>
          <p:cNvSpPr txBox="1"/>
          <p:nvPr/>
        </p:nvSpPr>
        <p:spPr>
          <a:xfrm>
            <a:off x="386750" y="1535365"/>
            <a:ext cx="4291084" cy="71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</a:rPr>
              <a:t>1. </a:t>
            </a:r>
            <a:r>
              <a:rPr lang="it-IT" sz="1600" b="1" dirty="0" err="1">
                <a:solidFill>
                  <a:srgbClr val="FF0000"/>
                </a:solidFill>
              </a:rPr>
              <a:t>Embedding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strategy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maximizes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overlap</a:t>
            </a:r>
            <a:r>
              <a:rPr lang="it-IT" dirty="0">
                <a:solidFill>
                  <a:srgbClr val="141313"/>
                </a:solidFill>
              </a:rPr>
              <a:t> with ITS3 bending procedure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3" name="Google Shape;271;g2aa4fec7c0e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258" y="2411609"/>
            <a:ext cx="1895900" cy="16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72;g2aa4fec7c0e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734" y="4226407"/>
            <a:ext cx="3379100" cy="117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o 4"/>
          <p:cNvGrpSpPr/>
          <p:nvPr/>
        </p:nvGrpSpPr>
        <p:grpSpPr>
          <a:xfrm>
            <a:off x="158194" y="2328448"/>
            <a:ext cx="2424141" cy="1801988"/>
            <a:chOff x="200526" y="3471503"/>
            <a:chExt cx="2424141" cy="1801988"/>
          </a:xfrm>
        </p:grpSpPr>
        <p:pic>
          <p:nvPicPr>
            <p:cNvPr id="17" name="Google Shape;269;g2aa4fec7c0e_0_16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526" y="3471503"/>
              <a:ext cx="2424141" cy="1801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70;g2aa4fec7c0e_0_166"/>
            <p:cNvSpPr txBox="1"/>
            <p:nvPr/>
          </p:nvSpPr>
          <p:spPr>
            <a:xfrm>
              <a:off x="206217" y="3491663"/>
              <a:ext cx="1984533" cy="67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None/>
              </a:pPr>
              <a:r>
                <a:rPr lang="it-IT" sz="1000" i="1" dirty="0">
                  <a:solidFill>
                    <a:schemeClr val="bg1"/>
                  </a:solidFill>
                </a:rPr>
                <a:t>The MAPS </a:t>
              </a:r>
              <a:r>
                <a:rPr lang="it-IT" sz="1000" i="1" dirty="0" err="1">
                  <a:solidFill>
                    <a:schemeClr val="bg1"/>
                  </a:solidFill>
                </a:rPr>
                <a:t>foil</a:t>
              </a:r>
              <a:r>
                <a:rPr lang="it-IT" sz="1000" i="1" dirty="0">
                  <a:solidFill>
                    <a:schemeClr val="bg1"/>
                  </a:solidFill>
                </a:rPr>
                <a:t>, S. </a:t>
              </a:r>
              <a:r>
                <a:rPr lang="it-IT" sz="1000" i="1" dirty="0" err="1">
                  <a:solidFill>
                    <a:schemeClr val="bg1"/>
                  </a:solidFill>
                </a:rPr>
                <a:t>Beolè</a:t>
              </a:r>
              <a:r>
                <a:rPr lang="it-IT" sz="1000" i="1" dirty="0">
                  <a:solidFill>
                    <a:schemeClr val="bg1"/>
                  </a:solidFill>
                </a:rPr>
                <a:t> et al. </a:t>
              </a:r>
              <a:br>
                <a:rPr lang="it-IT" sz="800" i="1" dirty="0">
                  <a:solidFill>
                    <a:schemeClr val="bg1"/>
                  </a:solidFill>
                </a:rPr>
              </a:br>
              <a:r>
                <a:rPr lang="it-IT" sz="900" i="1" dirty="0">
                  <a:solidFill>
                    <a:schemeClr val="bg1"/>
                  </a:solidFill>
                </a:rPr>
                <a:t>(</a:t>
              </a:r>
              <a:r>
                <a:rPr lang="it-IT" sz="900" i="1" dirty="0" err="1">
                  <a:solidFill>
                    <a:schemeClr val="bg1"/>
                  </a:solidFill>
                </a:rPr>
                <a:t>https</a:t>
              </a:r>
              <a:r>
                <a:rPr lang="it-IT" sz="900" i="1" dirty="0">
                  <a:solidFill>
                    <a:schemeClr val="bg1"/>
                  </a:solidFill>
                </a:rPr>
                <a:t>://</a:t>
              </a:r>
              <a:r>
                <a:rPr lang="it-IT" sz="900" i="1" dirty="0" err="1">
                  <a:solidFill>
                    <a:schemeClr val="bg1"/>
                  </a:solidFill>
                </a:rPr>
                <a:t>doi.org</a:t>
              </a:r>
              <a:r>
                <a:rPr lang="it-IT" sz="900" i="1" dirty="0">
                  <a:solidFill>
                    <a:schemeClr val="bg1"/>
                  </a:solidFill>
                </a:rPr>
                <a:t>/10.1016/j.nima.2022.167673)</a:t>
              </a:r>
              <a:endParaRPr sz="9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Google Shape;218;g2aa4fec7c0e_0_125"/>
          <p:cNvSpPr txBox="1"/>
          <p:nvPr/>
        </p:nvSpPr>
        <p:spPr>
          <a:xfrm>
            <a:off x="4900083" y="1751261"/>
            <a:ext cx="4152901" cy="274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err="1">
                <a:solidFill>
                  <a:srgbClr val="FF0000"/>
                </a:solidFill>
              </a:rPr>
              <a:t>What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needs</a:t>
            </a:r>
            <a:r>
              <a:rPr lang="it-IT" b="1" dirty="0">
                <a:solidFill>
                  <a:srgbClr val="FF0000"/>
                </a:solidFill>
              </a:rPr>
              <a:t> to be </a:t>
            </a:r>
            <a:r>
              <a:rPr lang="it-IT" b="1" dirty="0" err="1">
                <a:solidFill>
                  <a:srgbClr val="FF0000"/>
                </a:solidFill>
              </a:rPr>
              <a:t>checked</a:t>
            </a:r>
            <a:r>
              <a:rPr lang="it-IT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200" dirty="0" err="1">
                <a:solidFill>
                  <a:srgbClr val="0000FF"/>
                </a:solidFill>
              </a:rPr>
              <a:t>embedding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as</a:t>
            </a:r>
            <a:r>
              <a:rPr lang="it-IT" sz="1200" dirty="0">
                <a:solidFill>
                  <a:srgbClr val="0000FF"/>
                </a:solidFill>
              </a:rPr>
              <a:t> a way to </a:t>
            </a:r>
            <a:r>
              <a:rPr lang="it-IT" sz="1200" dirty="0" err="1">
                <a:solidFill>
                  <a:srgbClr val="0000FF"/>
                </a:solidFill>
              </a:rPr>
              <a:t>held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mechanically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together</a:t>
            </a:r>
            <a:r>
              <a:rPr lang="it-IT" sz="1200" dirty="0">
                <a:solidFill>
                  <a:srgbClr val="0000FF"/>
                </a:solidFill>
              </a:rPr>
              <a:t> the </a:t>
            </a:r>
            <a:r>
              <a:rPr lang="it-IT" sz="1200" dirty="0" err="1">
                <a:solidFill>
                  <a:srgbClr val="0000FF"/>
                </a:solidFill>
              </a:rPr>
              <a:t>two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sensors</a:t>
            </a:r>
            <a:r>
              <a:rPr lang="it-IT" sz="1200" dirty="0">
                <a:solidFill>
                  <a:srgbClr val="0000FF"/>
                </a:solidFill>
              </a:rPr>
              <a:t> so to </a:t>
            </a:r>
            <a:r>
              <a:rPr lang="it-IT" sz="1200" dirty="0" err="1">
                <a:solidFill>
                  <a:srgbClr val="0000FF"/>
                </a:solidFill>
              </a:rPr>
              <a:t>avoid</a:t>
            </a:r>
            <a:r>
              <a:rPr lang="it-IT" sz="1200" dirty="0">
                <a:solidFill>
                  <a:srgbClr val="0000FF"/>
                </a:solidFill>
              </a:rPr>
              <a:t> bending </a:t>
            </a:r>
            <a:r>
              <a:rPr lang="it-IT" sz="1200" dirty="0" err="1">
                <a:solidFill>
                  <a:srgbClr val="0000FF"/>
                </a:solidFill>
              </a:rPr>
              <a:t>them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individually</a:t>
            </a:r>
            <a:r>
              <a:rPr lang="it-IT" sz="1200" dirty="0">
                <a:solidFill>
                  <a:srgbClr val="141313"/>
                </a:solidFill>
              </a:rPr>
              <a:t> (</a:t>
            </a:r>
            <a:r>
              <a:rPr lang="it-IT" sz="1200" dirty="0" err="1">
                <a:solidFill>
                  <a:srgbClr val="141313"/>
                </a:solidFill>
              </a:rPr>
              <a:t>stability</a:t>
            </a:r>
            <a:r>
              <a:rPr lang="it-IT" sz="1200" dirty="0">
                <a:solidFill>
                  <a:srgbClr val="141313"/>
                </a:solidFill>
              </a:rPr>
              <a:t>, </a:t>
            </a:r>
            <a:r>
              <a:rPr lang="it-IT" sz="1200" dirty="0" err="1">
                <a:solidFill>
                  <a:srgbClr val="141313"/>
                </a:solidFill>
              </a:rPr>
              <a:t>positioning</a:t>
            </a:r>
            <a:r>
              <a:rPr lang="it-IT" sz="1200" dirty="0">
                <a:solidFill>
                  <a:srgbClr val="141313"/>
                </a:solidFill>
              </a:rPr>
              <a:t>/</a:t>
            </a:r>
            <a:r>
              <a:rPr lang="it-IT" sz="1200" dirty="0" err="1">
                <a:solidFill>
                  <a:srgbClr val="141313"/>
                </a:solidFill>
              </a:rPr>
              <a:t>precision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issues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etc</a:t>
            </a:r>
            <a:r>
              <a:rPr lang="it-IT" sz="1200" dirty="0">
                <a:solidFill>
                  <a:srgbClr val="141313"/>
                </a:solidFill>
              </a:rPr>
              <a:t>)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200" dirty="0" err="1">
                <a:solidFill>
                  <a:schemeClr val="tx1"/>
                </a:solidFill>
              </a:rPr>
              <a:t>it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would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require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leaving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uncovered</a:t>
            </a:r>
            <a:r>
              <a:rPr lang="it-IT" sz="1200" dirty="0">
                <a:solidFill>
                  <a:schemeClr val="tx1"/>
                </a:solidFill>
              </a:rPr>
              <a:t> the </a:t>
            </a:r>
            <a:r>
              <a:rPr lang="it-IT" sz="1200" dirty="0" err="1">
                <a:solidFill>
                  <a:schemeClr val="tx1"/>
                </a:solidFill>
              </a:rPr>
              <a:t>periphery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region</a:t>
            </a:r>
            <a:r>
              <a:rPr lang="it-IT" sz="1200" dirty="0">
                <a:solidFill>
                  <a:schemeClr val="tx1"/>
                </a:solidFill>
              </a:rPr>
              <a:t> of </a:t>
            </a:r>
            <a:r>
              <a:rPr lang="it-IT" sz="1200" dirty="0" err="1">
                <a:solidFill>
                  <a:schemeClr val="tx1"/>
                </a:solidFill>
              </a:rPr>
              <a:t>each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sensor</a:t>
            </a:r>
            <a:r>
              <a:rPr lang="it-IT" sz="1200" dirty="0">
                <a:solidFill>
                  <a:schemeClr val="tx1"/>
                </a:solidFill>
              </a:rPr>
              <a:t> (i.e. </a:t>
            </a:r>
            <a:r>
              <a:rPr lang="it-IT" sz="1200" dirty="0" err="1">
                <a:solidFill>
                  <a:schemeClr val="tx1"/>
                </a:solidFill>
              </a:rPr>
              <a:t>at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least</a:t>
            </a:r>
            <a:r>
              <a:rPr lang="it-IT" sz="1200" dirty="0">
                <a:solidFill>
                  <a:schemeClr val="tx1"/>
                </a:solidFill>
              </a:rPr>
              <a:t> the top </a:t>
            </a:r>
            <a:r>
              <a:rPr lang="it-IT" sz="1200" dirty="0" err="1">
                <a:solidFill>
                  <a:schemeClr val="tx1"/>
                </a:solidFill>
              </a:rPr>
              <a:t>foil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should</a:t>
            </a:r>
            <a:r>
              <a:rPr lang="it-IT" sz="1200" dirty="0">
                <a:solidFill>
                  <a:schemeClr val="tx1"/>
                </a:solidFill>
              </a:rPr>
              <a:t> be </a:t>
            </a:r>
            <a:r>
              <a:rPr lang="it-IT" sz="1200" dirty="0" err="1">
                <a:solidFill>
                  <a:schemeClr val="tx1"/>
                </a:solidFill>
              </a:rPr>
              <a:t>smaller</a:t>
            </a:r>
            <a:r>
              <a:rPr lang="it-IT" sz="1200" dirty="0">
                <a:solidFill>
                  <a:schemeClr val="tx1"/>
                </a:solidFill>
              </a:rPr>
              <a:t>) to </a:t>
            </a:r>
            <a:r>
              <a:rPr lang="it-IT" sz="1200" dirty="0" err="1">
                <a:solidFill>
                  <a:schemeClr val="tx1"/>
                </a:solidFill>
              </a:rPr>
              <a:t>allow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wire-bonding</a:t>
            </a:r>
            <a:endParaRPr lang="it-IT" sz="1200" dirty="0">
              <a:solidFill>
                <a:schemeClr val="tx1"/>
              </a:solidFill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sz="1200" dirty="0" err="1">
                <a:solidFill>
                  <a:srgbClr val="0000FF"/>
                </a:solidFill>
              </a:rPr>
              <a:t>alternatively</a:t>
            </a:r>
            <a:r>
              <a:rPr lang="it-IT" sz="1200" dirty="0">
                <a:solidFill>
                  <a:srgbClr val="0000FF"/>
                </a:solidFill>
              </a:rPr>
              <a:t>, </a:t>
            </a:r>
            <a:r>
              <a:rPr lang="it-IT" sz="1200" dirty="0" err="1">
                <a:solidFill>
                  <a:srgbClr val="0000FF"/>
                </a:solidFill>
              </a:rPr>
              <a:t>if</a:t>
            </a:r>
            <a:r>
              <a:rPr lang="it-IT" sz="1200" dirty="0">
                <a:solidFill>
                  <a:srgbClr val="0000FF"/>
                </a:solidFill>
              </a:rPr>
              <a:t> a complete </a:t>
            </a:r>
            <a:r>
              <a:rPr lang="it-IT" sz="1200" dirty="0" err="1">
                <a:solidFill>
                  <a:srgbClr val="0000FF"/>
                </a:solidFill>
              </a:rPr>
              <a:t>kapton-embedded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silicon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technology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would</a:t>
            </a:r>
            <a:r>
              <a:rPr lang="it-IT" sz="1200" dirty="0">
                <a:solidFill>
                  <a:srgbClr val="0000FF"/>
                </a:solidFill>
              </a:rPr>
              <a:t> show to be </a:t>
            </a:r>
            <a:r>
              <a:rPr lang="it-IT" sz="1200" dirty="0" err="1">
                <a:solidFill>
                  <a:srgbClr val="0000FF"/>
                </a:solidFill>
              </a:rPr>
              <a:t>required</a:t>
            </a:r>
            <a:r>
              <a:rPr lang="it-IT" sz="1200" dirty="0">
                <a:solidFill>
                  <a:srgbClr val="0000FF"/>
                </a:solidFill>
              </a:rPr>
              <a:t>/</a:t>
            </a:r>
            <a:r>
              <a:rPr lang="it-IT" sz="1200" dirty="0" err="1">
                <a:solidFill>
                  <a:srgbClr val="0000FF"/>
                </a:solidFill>
              </a:rPr>
              <a:t>preferable</a:t>
            </a:r>
            <a:r>
              <a:rPr lang="it-IT" sz="1200" dirty="0">
                <a:solidFill>
                  <a:srgbClr val="0000FF"/>
                </a:solidFill>
              </a:rPr>
              <a:t>, </a:t>
            </a:r>
            <a:r>
              <a:rPr lang="it-IT" sz="1200" dirty="0" err="1">
                <a:solidFill>
                  <a:srgbClr val="0000FF"/>
                </a:solidFill>
              </a:rPr>
              <a:t>significant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dedicated</a:t>
            </a:r>
            <a:r>
              <a:rPr lang="it-IT" sz="1200" dirty="0">
                <a:solidFill>
                  <a:srgbClr val="0000FF"/>
                </a:solidFill>
              </a:rPr>
              <a:t> R&amp;D </a:t>
            </a:r>
            <a:r>
              <a:rPr lang="it-IT" sz="1200" dirty="0" err="1">
                <a:solidFill>
                  <a:srgbClr val="0000FF"/>
                </a:solidFill>
              </a:rPr>
              <a:t>would</a:t>
            </a:r>
            <a:r>
              <a:rPr lang="it-IT" sz="1200" dirty="0">
                <a:solidFill>
                  <a:srgbClr val="0000FF"/>
                </a:solidFill>
              </a:rPr>
              <a:t> be </a:t>
            </a:r>
            <a:r>
              <a:rPr lang="it-IT" sz="1200" dirty="0" err="1">
                <a:solidFill>
                  <a:srgbClr val="0000FF"/>
                </a:solidFill>
              </a:rPr>
              <a:t>needed</a:t>
            </a:r>
            <a:endParaRPr lang="it-IT" sz="1200" dirty="0">
              <a:solidFill>
                <a:srgbClr val="0000FF"/>
              </a:solidFill>
            </a:endParaRPr>
          </a:p>
          <a:p>
            <a:pPr lvl="3" algn="just">
              <a:lnSpc>
                <a:spcPct val="115000"/>
              </a:lnSpc>
            </a:pPr>
            <a:r>
              <a:rPr lang="it-IT" sz="1200" b="1" dirty="0">
                <a:solidFill>
                  <a:srgbClr val="0000FF"/>
                </a:solidFill>
              </a:rPr>
              <a:t>	</a:t>
            </a:r>
            <a:r>
              <a:rPr lang="it-IT" sz="1200" b="1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it-IT" sz="1200" b="1" dirty="0" err="1">
                <a:solidFill>
                  <a:srgbClr val="0000FF"/>
                </a:solidFill>
              </a:rPr>
              <a:t>activity</a:t>
            </a:r>
            <a:r>
              <a:rPr lang="it-IT" sz="1200" b="1" dirty="0">
                <a:solidFill>
                  <a:srgbClr val="0000FF"/>
                </a:solidFill>
              </a:rPr>
              <a:t> </a:t>
            </a:r>
            <a:r>
              <a:rPr lang="it-IT" sz="1200" b="1" dirty="0" err="1">
                <a:solidFill>
                  <a:srgbClr val="0000FF"/>
                </a:solidFill>
              </a:rPr>
              <a:t>within</a:t>
            </a:r>
            <a:r>
              <a:rPr lang="it-IT" sz="1200" b="1" dirty="0">
                <a:solidFill>
                  <a:srgbClr val="0000FF"/>
                </a:solidFill>
              </a:rPr>
              <a:t> </a:t>
            </a:r>
            <a:r>
              <a:rPr lang="it-IT" sz="1200" b="1" dirty="0" err="1">
                <a:solidFill>
                  <a:srgbClr val="0000FF"/>
                </a:solidFill>
              </a:rPr>
              <a:t>generic</a:t>
            </a:r>
            <a:r>
              <a:rPr lang="it-IT" sz="1200" b="1" dirty="0">
                <a:solidFill>
                  <a:srgbClr val="0000FF"/>
                </a:solidFill>
              </a:rPr>
              <a:t> R&amp;D </a:t>
            </a:r>
            <a:r>
              <a:rPr lang="it-IT" sz="1200" b="1" dirty="0" err="1">
                <a:solidFill>
                  <a:srgbClr val="0000FF"/>
                </a:solidFill>
              </a:rPr>
              <a:t>funding</a:t>
            </a:r>
            <a:r>
              <a:rPr lang="it-IT" sz="1200" b="1" dirty="0">
                <a:solidFill>
                  <a:srgbClr val="0000FF"/>
                </a:solidFill>
              </a:rPr>
              <a:t> </a:t>
            </a:r>
          </a:p>
          <a:p>
            <a:pPr lvl="2" algn="just">
              <a:lnSpc>
                <a:spcPct val="115000"/>
              </a:lnSpc>
            </a:pPr>
            <a:r>
              <a:rPr lang="it-IT" sz="1200" dirty="0">
                <a:solidFill>
                  <a:srgbClr val="0000FF"/>
                </a:solidFill>
              </a:rPr>
              <a:t>	(ORNL,  LBNL, INFN-TS </a:t>
            </a:r>
            <a:r>
              <a:rPr lang="it-IT" sz="1200" dirty="0" err="1">
                <a:solidFill>
                  <a:srgbClr val="0000FF"/>
                </a:solidFill>
              </a:rPr>
              <a:t>involved</a:t>
            </a:r>
            <a:r>
              <a:rPr lang="it-IT" sz="1200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989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11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Plan to </a:t>
            </a:r>
            <a:r>
              <a:rPr lang="it-IT" sz="1600" dirty="0" err="1">
                <a:solidFill>
                  <a:schemeClr val="tx1"/>
                </a:solidFill>
              </a:rPr>
              <a:t>develop</a:t>
            </a:r>
            <a:r>
              <a:rPr lang="it-IT" sz="1600" dirty="0">
                <a:solidFill>
                  <a:schemeClr val="tx1"/>
                </a:solidFill>
              </a:rPr>
              <a:t> bending procedure for SVT </a:t>
            </a:r>
            <a:r>
              <a:rPr lang="it-IT" sz="1600" b="1" dirty="0">
                <a:solidFill>
                  <a:srgbClr val="0000FF"/>
                </a:solidFill>
              </a:rPr>
              <a:t>L0 (L1) </a:t>
            </a:r>
          </a:p>
        </p:txBody>
      </p:sp>
      <p:sp>
        <p:nvSpPr>
          <p:cNvPr id="12" name="Google Shape;218;g2aa4fec7c0e_0_125"/>
          <p:cNvSpPr txBox="1"/>
          <p:nvPr/>
        </p:nvSpPr>
        <p:spPr>
          <a:xfrm>
            <a:off x="386750" y="1535363"/>
            <a:ext cx="4291084" cy="158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</a:rPr>
              <a:t>2. </a:t>
            </a:r>
            <a:r>
              <a:rPr lang="it-IT" sz="1600" b="1" dirty="0" err="1">
                <a:solidFill>
                  <a:srgbClr val="FF0000"/>
                </a:solidFill>
              </a:rPr>
              <a:t>Independent</a:t>
            </a:r>
            <a:r>
              <a:rPr lang="it-IT" sz="1600" b="1" dirty="0">
                <a:solidFill>
                  <a:srgbClr val="FF0000"/>
                </a:solidFill>
              </a:rPr>
              <a:t> bending </a:t>
            </a:r>
            <a:r>
              <a:rPr lang="it-IT" sz="1600" b="1" dirty="0" err="1">
                <a:solidFill>
                  <a:srgbClr val="FF0000"/>
                </a:solidFill>
              </a:rPr>
              <a:t>strategy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avoids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complications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connected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embedding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introduces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further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steps</a:t>
            </a:r>
            <a:r>
              <a:rPr lang="it-IT" dirty="0">
                <a:solidFill>
                  <a:srgbClr val="141313"/>
                </a:solidFill>
              </a:rPr>
              <a:t> and </a:t>
            </a:r>
            <a:r>
              <a:rPr lang="it-IT" dirty="0" err="1">
                <a:solidFill>
                  <a:srgbClr val="141313"/>
                </a:solidFill>
              </a:rPr>
              <a:t>potential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issues</a:t>
            </a:r>
            <a:r>
              <a:rPr lang="it-IT" dirty="0">
                <a:solidFill>
                  <a:srgbClr val="141313"/>
                </a:solidFill>
              </a:rPr>
              <a:t> on </a:t>
            </a:r>
            <a:r>
              <a:rPr lang="it-IT" dirty="0" err="1">
                <a:solidFill>
                  <a:srgbClr val="141313"/>
                </a:solidFill>
              </a:rPr>
              <a:t>positioning</a:t>
            </a:r>
            <a:r>
              <a:rPr lang="it-IT" dirty="0">
                <a:solidFill>
                  <a:srgbClr val="141313"/>
                </a:solidFill>
              </a:rPr>
              <a:t> procedure and </a:t>
            </a:r>
            <a:r>
              <a:rPr lang="it-IT" dirty="0" err="1">
                <a:solidFill>
                  <a:srgbClr val="141313"/>
                </a:solidFill>
              </a:rPr>
              <a:t>mechanical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stability</a:t>
            </a:r>
            <a:r>
              <a:rPr lang="it-IT" dirty="0">
                <a:solidFill>
                  <a:srgbClr val="141313"/>
                </a:solidFill>
              </a:rPr>
              <a:t> of the </a:t>
            </a:r>
            <a:r>
              <a:rPr lang="it-IT" dirty="0" err="1">
                <a:solidFill>
                  <a:srgbClr val="141313"/>
                </a:solidFill>
              </a:rPr>
              <a:t>bent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endParaRPr lang="it-IT" dirty="0">
              <a:solidFill>
                <a:srgbClr val="141313"/>
              </a:solidFill>
            </a:endParaRPr>
          </a:p>
        </p:txBody>
      </p:sp>
      <p:pic>
        <p:nvPicPr>
          <p:cNvPr id="2" name="Immagine 1" descr="Screenshot 2024-01-09 at 22.58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45" y="1464972"/>
            <a:ext cx="4412672" cy="30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12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Plan to </a:t>
            </a:r>
            <a:r>
              <a:rPr lang="it-IT" sz="1600" dirty="0" err="1">
                <a:solidFill>
                  <a:schemeClr val="tx1"/>
                </a:solidFill>
              </a:rPr>
              <a:t>develop</a:t>
            </a:r>
            <a:r>
              <a:rPr lang="it-IT" sz="1600" dirty="0">
                <a:solidFill>
                  <a:schemeClr val="tx1"/>
                </a:solidFill>
              </a:rPr>
              <a:t> bending procedure for SVT </a:t>
            </a:r>
            <a:r>
              <a:rPr lang="it-IT" sz="1600" b="1" dirty="0">
                <a:solidFill>
                  <a:srgbClr val="0000FF"/>
                </a:solidFill>
              </a:rPr>
              <a:t>L0 (L1) </a:t>
            </a:r>
          </a:p>
        </p:txBody>
      </p:sp>
      <p:sp>
        <p:nvSpPr>
          <p:cNvPr id="12" name="Google Shape;218;g2aa4fec7c0e_0_125"/>
          <p:cNvSpPr txBox="1"/>
          <p:nvPr/>
        </p:nvSpPr>
        <p:spPr>
          <a:xfrm>
            <a:off x="386750" y="1535362"/>
            <a:ext cx="4291084" cy="376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</a:rPr>
              <a:t>2. </a:t>
            </a:r>
            <a:r>
              <a:rPr lang="it-IT" sz="1600" b="1" dirty="0" err="1">
                <a:solidFill>
                  <a:srgbClr val="FF0000"/>
                </a:solidFill>
              </a:rPr>
              <a:t>Independent</a:t>
            </a:r>
            <a:r>
              <a:rPr lang="it-IT" sz="1600" b="1" dirty="0">
                <a:solidFill>
                  <a:srgbClr val="FF0000"/>
                </a:solidFill>
              </a:rPr>
              <a:t> bending </a:t>
            </a:r>
            <a:r>
              <a:rPr lang="it-IT" sz="1600" b="1" dirty="0" err="1">
                <a:solidFill>
                  <a:srgbClr val="FF0000"/>
                </a:solidFill>
              </a:rPr>
              <a:t>strategy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avoids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complications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connected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embedding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introduces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further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steps</a:t>
            </a:r>
            <a:r>
              <a:rPr lang="it-IT" dirty="0">
                <a:solidFill>
                  <a:srgbClr val="141313"/>
                </a:solidFill>
              </a:rPr>
              <a:t> and </a:t>
            </a:r>
            <a:r>
              <a:rPr lang="it-IT" dirty="0" err="1">
                <a:solidFill>
                  <a:srgbClr val="141313"/>
                </a:solidFill>
              </a:rPr>
              <a:t>potential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issues</a:t>
            </a:r>
            <a:r>
              <a:rPr lang="it-IT" dirty="0">
                <a:solidFill>
                  <a:srgbClr val="141313"/>
                </a:solidFill>
              </a:rPr>
              <a:t> on </a:t>
            </a:r>
            <a:r>
              <a:rPr lang="it-IT" dirty="0" err="1">
                <a:solidFill>
                  <a:srgbClr val="141313"/>
                </a:solidFill>
              </a:rPr>
              <a:t>positioning</a:t>
            </a:r>
            <a:r>
              <a:rPr lang="it-IT" dirty="0">
                <a:solidFill>
                  <a:srgbClr val="141313"/>
                </a:solidFill>
              </a:rPr>
              <a:t> procedure and </a:t>
            </a:r>
            <a:r>
              <a:rPr lang="it-IT" dirty="0" err="1">
                <a:solidFill>
                  <a:srgbClr val="141313"/>
                </a:solidFill>
              </a:rPr>
              <a:t>mechanical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stability</a:t>
            </a:r>
            <a:r>
              <a:rPr lang="it-IT" dirty="0">
                <a:solidFill>
                  <a:srgbClr val="141313"/>
                </a:solidFill>
              </a:rPr>
              <a:t> of the </a:t>
            </a:r>
            <a:r>
              <a:rPr lang="it-IT" dirty="0" err="1">
                <a:solidFill>
                  <a:srgbClr val="141313"/>
                </a:solidFill>
              </a:rPr>
              <a:t>bent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implies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that</a:t>
            </a:r>
            <a:r>
              <a:rPr lang="it-IT" dirty="0">
                <a:solidFill>
                  <a:srgbClr val="141313"/>
                </a:solidFill>
              </a:rPr>
              <a:t> the full detector (L0+L1+L2) </a:t>
            </a:r>
            <a:r>
              <a:rPr lang="it-IT" dirty="0" err="1">
                <a:solidFill>
                  <a:srgbClr val="141313"/>
                </a:solidFill>
              </a:rPr>
              <a:t>would</a:t>
            </a:r>
            <a:r>
              <a:rPr lang="it-IT" dirty="0">
                <a:solidFill>
                  <a:srgbClr val="141313"/>
                </a:solidFill>
              </a:rPr>
              <a:t> be </a:t>
            </a:r>
            <a:r>
              <a:rPr lang="it-IT" dirty="0" err="1">
                <a:solidFill>
                  <a:srgbClr val="141313"/>
                </a:solidFill>
              </a:rPr>
              <a:t>built</a:t>
            </a:r>
            <a:r>
              <a:rPr lang="it-IT" dirty="0">
                <a:solidFill>
                  <a:srgbClr val="141313"/>
                </a:solidFill>
              </a:rPr>
              <a:t> in </a:t>
            </a:r>
            <a:r>
              <a:rPr lang="it-IT" dirty="0" err="1">
                <a:solidFill>
                  <a:srgbClr val="141313"/>
                </a:solidFill>
              </a:rPr>
              <a:t>mechanically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independent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quarters</a:t>
            </a:r>
            <a:r>
              <a:rPr lang="it-IT" dirty="0">
                <a:solidFill>
                  <a:srgbClr val="141313"/>
                </a:solidFill>
              </a:rPr>
              <a:t> to be </a:t>
            </a:r>
            <a:r>
              <a:rPr lang="it-IT" dirty="0" err="1">
                <a:solidFill>
                  <a:srgbClr val="141313"/>
                </a:solidFill>
              </a:rPr>
              <a:t>precisely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positioned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together</a:t>
            </a:r>
            <a:r>
              <a:rPr lang="it-IT" dirty="0">
                <a:solidFill>
                  <a:srgbClr val="141313"/>
                </a:solidFill>
              </a:rPr>
              <a:t> in the </a:t>
            </a:r>
            <a:r>
              <a:rPr lang="it-IT" dirty="0" err="1">
                <a:solidFill>
                  <a:srgbClr val="141313"/>
                </a:solidFill>
              </a:rPr>
              <a:t>subsequent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final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assembly</a:t>
            </a:r>
            <a:r>
              <a:rPr lang="it-IT" dirty="0">
                <a:solidFill>
                  <a:srgbClr val="141313"/>
                </a:solidFill>
              </a:rPr>
              <a:t>*</a:t>
            </a:r>
          </a:p>
          <a:p>
            <a:pPr marL="285750" lvl="0" indent="-285750" algn="just" rtl="0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endParaRPr lang="it-IT" dirty="0">
              <a:solidFill>
                <a:srgbClr val="141313"/>
              </a:solidFill>
            </a:endParaRPr>
          </a:p>
          <a:p>
            <a:pPr lvl="0" algn="just" rtl="0">
              <a:spcBef>
                <a:spcPts val="600"/>
              </a:spcBef>
              <a:spcAft>
                <a:spcPts val="0"/>
              </a:spcAft>
            </a:pPr>
            <a:r>
              <a:rPr lang="it-IT" sz="1200" dirty="0">
                <a:solidFill>
                  <a:srgbClr val="141313"/>
                </a:solidFill>
              </a:rPr>
              <a:t>*</a:t>
            </a:r>
            <a:r>
              <a:rPr lang="it-IT" sz="1200" dirty="0" err="1">
                <a:solidFill>
                  <a:srgbClr val="141313"/>
                </a:solidFill>
              </a:rPr>
              <a:t>This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basically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follows</a:t>
            </a:r>
            <a:r>
              <a:rPr lang="it-IT" sz="1200" dirty="0">
                <a:solidFill>
                  <a:srgbClr val="141313"/>
                </a:solidFill>
              </a:rPr>
              <a:t> the </a:t>
            </a:r>
            <a:r>
              <a:rPr lang="it-IT" sz="1200" dirty="0" err="1">
                <a:solidFill>
                  <a:srgbClr val="141313"/>
                </a:solidFill>
              </a:rPr>
              <a:t>same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strategy</a:t>
            </a:r>
            <a:r>
              <a:rPr lang="it-IT" sz="1200" dirty="0">
                <a:solidFill>
                  <a:srgbClr val="141313"/>
                </a:solidFill>
              </a:rPr>
              <a:t> </a:t>
            </a:r>
            <a:r>
              <a:rPr lang="it-IT" sz="1200" dirty="0" err="1">
                <a:solidFill>
                  <a:srgbClr val="141313"/>
                </a:solidFill>
              </a:rPr>
              <a:t>used</a:t>
            </a:r>
            <a:r>
              <a:rPr lang="it-IT" sz="1200" dirty="0">
                <a:solidFill>
                  <a:srgbClr val="141313"/>
                </a:solidFill>
              </a:rPr>
              <a:t> by ITS3 for bending the single </a:t>
            </a:r>
            <a:r>
              <a:rPr lang="it-IT" sz="1200" dirty="0" err="1">
                <a:solidFill>
                  <a:srgbClr val="141313"/>
                </a:solidFill>
              </a:rPr>
              <a:t>sensors</a:t>
            </a:r>
            <a:r>
              <a:rPr lang="it-IT" sz="1200" dirty="0">
                <a:solidFill>
                  <a:srgbClr val="141313"/>
                </a:solidFill>
              </a:rPr>
              <a:t> (</a:t>
            </a:r>
            <a:r>
              <a:rPr lang="it-IT" sz="1200" dirty="0" err="1">
                <a:solidFill>
                  <a:srgbClr val="141313"/>
                </a:solidFill>
              </a:rPr>
              <a:t>kept</a:t>
            </a:r>
            <a:r>
              <a:rPr lang="it-IT" sz="1200" dirty="0">
                <a:solidFill>
                  <a:srgbClr val="141313"/>
                </a:solidFill>
              </a:rPr>
              <a:t> on the </a:t>
            </a:r>
            <a:r>
              <a:rPr lang="it-IT" sz="1200" dirty="0" err="1">
                <a:solidFill>
                  <a:srgbClr val="141313"/>
                </a:solidFill>
              </a:rPr>
              <a:t>mandrel</a:t>
            </a:r>
            <a:r>
              <a:rPr lang="it-IT" sz="1200" dirty="0">
                <a:solidFill>
                  <a:srgbClr val="141313"/>
                </a:solidFill>
              </a:rPr>
              <a:t> by </a:t>
            </a:r>
            <a:r>
              <a:rPr lang="it-IT" sz="1200" dirty="0" err="1">
                <a:solidFill>
                  <a:srgbClr val="141313"/>
                </a:solidFill>
              </a:rPr>
              <a:t>adhesive</a:t>
            </a:r>
            <a:r>
              <a:rPr lang="it-IT" sz="1200" dirty="0">
                <a:solidFill>
                  <a:srgbClr val="141313"/>
                </a:solidFill>
              </a:rPr>
              <a:t> tape) and </a:t>
            </a:r>
            <a:r>
              <a:rPr lang="it-IT" sz="1200" dirty="0" err="1">
                <a:solidFill>
                  <a:srgbClr val="141313"/>
                </a:solidFill>
              </a:rPr>
              <a:t>assemblying</a:t>
            </a:r>
            <a:r>
              <a:rPr lang="it-IT" sz="1200" dirty="0">
                <a:solidFill>
                  <a:srgbClr val="141313"/>
                </a:solidFill>
              </a:rPr>
              <a:t> the detector (</a:t>
            </a:r>
            <a:r>
              <a:rPr lang="it-IT" sz="1200" dirty="0" err="1">
                <a:solidFill>
                  <a:srgbClr val="141313"/>
                </a:solidFill>
              </a:rPr>
              <a:t>glueing</a:t>
            </a:r>
            <a:r>
              <a:rPr lang="it-IT" sz="1200" dirty="0">
                <a:solidFill>
                  <a:srgbClr val="141313"/>
                </a:solidFill>
              </a:rPr>
              <a:t> from </a:t>
            </a:r>
            <a:r>
              <a:rPr lang="it-IT" sz="1200" dirty="0" err="1">
                <a:solidFill>
                  <a:srgbClr val="141313"/>
                </a:solidFill>
              </a:rPr>
              <a:t>outermost</a:t>
            </a:r>
            <a:r>
              <a:rPr lang="it-IT" sz="1200" dirty="0">
                <a:solidFill>
                  <a:srgbClr val="141313"/>
                </a:solidFill>
              </a:rPr>
              <a:t> to </a:t>
            </a:r>
            <a:r>
              <a:rPr lang="it-IT" sz="1200" dirty="0" err="1">
                <a:solidFill>
                  <a:srgbClr val="141313"/>
                </a:solidFill>
              </a:rPr>
              <a:t>innermost</a:t>
            </a:r>
            <a:r>
              <a:rPr lang="it-IT" sz="1200" dirty="0">
                <a:solidFill>
                  <a:srgbClr val="141313"/>
                </a:solidFill>
              </a:rPr>
              <a:t>) </a:t>
            </a:r>
            <a:r>
              <a:rPr lang="it-IT" sz="1200" dirty="0">
                <a:solidFill>
                  <a:srgbClr val="0000FF"/>
                </a:solidFill>
                <a:sym typeface="Wingdings"/>
              </a:rPr>
              <a:t> the </a:t>
            </a:r>
            <a:r>
              <a:rPr lang="it-IT" sz="1200" dirty="0" err="1">
                <a:solidFill>
                  <a:srgbClr val="0000FF"/>
                </a:solidFill>
              </a:rPr>
              <a:t>assemby</a:t>
            </a:r>
            <a:r>
              <a:rPr lang="it-IT" sz="1200" dirty="0">
                <a:solidFill>
                  <a:srgbClr val="0000FF"/>
                </a:solidFill>
              </a:rPr>
              <a:t> of SVT IB </a:t>
            </a:r>
            <a:r>
              <a:rPr lang="it-IT" sz="1200" dirty="0" err="1">
                <a:solidFill>
                  <a:srgbClr val="0000FF"/>
                </a:solidFill>
              </a:rPr>
              <a:t>will</a:t>
            </a:r>
            <a:r>
              <a:rPr lang="it-IT" sz="1200" dirty="0">
                <a:solidFill>
                  <a:srgbClr val="0000FF"/>
                </a:solidFill>
              </a:rPr>
              <a:t> </a:t>
            </a:r>
            <a:r>
              <a:rPr lang="it-IT" sz="1200" dirty="0" err="1">
                <a:solidFill>
                  <a:srgbClr val="0000FF"/>
                </a:solidFill>
              </a:rPr>
              <a:t>proceed</a:t>
            </a:r>
            <a:r>
              <a:rPr lang="it-IT" sz="1200" dirty="0">
                <a:solidFill>
                  <a:srgbClr val="0000FF"/>
                </a:solidFill>
              </a:rPr>
              <a:t> in </a:t>
            </a:r>
            <a:r>
              <a:rPr lang="it-IT" sz="1200" dirty="0" err="1">
                <a:solidFill>
                  <a:srgbClr val="0000FF"/>
                </a:solidFill>
              </a:rPr>
              <a:t>quarters</a:t>
            </a:r>
            <a:r>
              <a:rPr lang="it-IT" sz="1200" dirty="0">
                <a:solidFill>
                  <a:srgbClr val="0000FF"/>
                </a:solidFill>
              </a:rPr>
              <a:t> of </a:t>
            </a:r>
            <a:r>
              <a:rPr lang="it-IT" sz="1200" dirty="0" err="1">
                <a:solidFill>
                  <a:srgbClr val="0000FF"/>
                </a:solidFill>
              </a:rPr>
              <a:t>layers</a:t>
            </a:r>
            <a:r>
              <a:rPr lang="it-IT" sz="1200" dirty="0">
                <a:solidFill>
                  <a:srgbClr val="0000FF"/>
                </a:solidFill>
              </a:rPr>
              <a:t> and </a:t>
            </a:r>
            <a:r>
              <a:rPr lang="it-IT" sz="1200" dirty="0" err="1">
                <a:solidFill>
                  <a:srgbClr val="0000FF"/>
                </a:solidFill>
              </a:rPr>
              <a:t>not</a:t>
            </a:r>
            <a:r>
              <a:rPr lang="it-IT" sz="1200" dirty="0">
                <a:solidFill>
                  <a:srgbClr val="0000FF"/>
                </a:solidFill>
              </a:rPr>
              <a:t> (</a:t>
            </a:r>
            <a:r>
              <a:rPr lang="it-IT" sz="1200" dirty="0" err="1">
                <a:solidFill>
                  <a:srgbClr val="0000FF"/>
                </a:solidFill>
              </a:rPr>
              <a:t>as</a:t>
            </a:r>
            <a:r>
              <a:rPr lang="it-IT" sz="1200" dirty="0">
                <a:solidFill>
                  <a:srgbClr val="0000FF"/>
                </a:solidFill>
              </a:rPr>
              <a:t> for ITS3) in </a:t>
            </a:r>
            <a:r>
              <a:rPr lang="it-IT" sz="1200" dirty="0" err="1">
                <a:solidFill>
                  <a:srgbClr val="0000FF"/>
                </a:solidFill>
              </a:rPr>
              <a:t>half-layers</a:t>
            </a:r>
            <a:endParaRPr lang="it-IT" sz="1200" dirty="0">
              <a:solidFill>
                <a:srgbClr val="0000FF"/>
              </a:solidFill>
            </a:endParaRPr>
          </a:p>
        </p:txBody>
      </p:sp>
      <p:pic>
        <p:nvPicPr>
          <p:cNvPr id="3" name="Immagine 2" descr="Screenshot 2024-01-09 at 22.58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7" y="1365315"/>
            <a:ext cx="3661833" cy="36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2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 err="1">
                <a:solidFill>
                  <a:schemeClr val="tx1"/>
                </a:solidFill>
              </a:rPr>
              <a:t>Different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approach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needed</a:t>
            </a:r>
            <a:r>
              <a:rPr lang="it-IT" sz="1600" dirty="0">
                <a:solidFill>
                  <a:schemeClr val="tx1"/>
                </a:solidFill>
              </a:rPr>
              <a:t> for </a:t>
            </a:r>
            <a:r>
              <a:rPr lang="it-IT" sz="1600" b="1" dirty="0">
                <a:solidFill>
                  <a:srgbClr val="0000FF"/>
                </a:solidFill>
              </a:rPr>
              <a:t>L2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wrt</a:t>
            </a:r>
            <a:r>
              <a:rPr lang="it-IT" sz="1600" dirty="0">
                <a:solidFill>
                  <a:schemeClr val="tx1"/>
                </a:solidFill>
              </a:rPr>
              <a:t> L0/L1 </a:t>
            </a:r>
            <a:endParaRPr lang="it-IT" sz="1600" dirty="0">
              <a:solidFill>
                <a:srgbClr val="141313"/>
              </a:solidFill>
            </a:endParaRPr>
          </a:p>
        </p:txBody>
      </p:sp>
      <p:pic>
        <p:nvPicPr>
          <p:cNvPr id="2" name="Immagine 1" descr="Schermata 2024-01-10 alle 04.57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/>
          <a:stretch/>
        </p:blipFill>
        <p:spPr>
          <a:xfrm>
            <a:off x="5132918" y="1104416"/>
            <a:ext cx="3604600" cy="42443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7513897">
            <a:off x="4540250" y="2233192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L2 </a:t>
            </a:r>
            <a:r>
              <a:rPr lang="it-IT" dirty="0" err="1"/>
              <a:t>sensor</a:t>
            </a:r>
            <a:r>
              <a:rPr lang="it-IT" dirty="0"/>
              <a:t> 1 </a:t>
            </a:r>
          </a:p>
        </p:txBody>
      </p:sp>
      <p:sp>
        <p:nvSpPr>
          <p:cNvPr id="7" name="CasellaDiTesto 6"/>
          <p:cNvSpPr txBox="1"/>
          <p:nvPr/>
        </p:nvSpPr>
        <p:spPr>
          <a:xfrm rot="20051063">
            <a:off x="5539315" y="1200201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L2 </a:t>
            </a:r>
            <a:r>
              <a:rPr lang="it-IT" dirty="0" err="1"/>
              <a:t>sensor</a:t>
            </a:r>
            <a:r>
              <a:rPr lang="it-IT" dirty="0"/>
              <a:t> 2 </a:t>
            </a:r>
          </a:p>
        </p:txBody>
      </p:sp>
      <p:sp>
        <p:nvSpPr>
          <p:cNvPr id="8" name="CasellaDiTesto 7"/>
          <p:cNvSpPr txBox="1"/>
          <p:nvPr/>
        </p:nvSpPr>
        <p:spPr>
          <a:xfrm rot="1642679">
            <a:off x="7141632" y="1215012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L2 </a:t>
            </a:r>
            <a:r>
              <a:rPr lang="it-IT" dirty="0" err="1"/>
              <a:t>sensor</a:t>
            </a:r>
            <a:r>
              <a:rPr lang="it-IT" dirty="0"/>
              <a:t> 3 </a:t>
            </a:r>
          </a:p>
        </p:txBody>
      </p:sp>
      <p:sp>
        <p:nvSpPr>
          <p:cNvPr id="9" name="CasellaDiTesto 8"/>
          <p:cNvSpPr txBox="1"/>
          <p:nvPr/>
        </p:nvSpPr>
        <p:spPr>
          <a:xfrm rot="4251627">
            <a:off x="8141141" y="2277624"/>
            <a:ext cx="112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L2 </a:t>
            </a:r>
            <a:r>
              <a:rPr lang="it-IT" dirty="0" err="1"/>
              <a:t>sensor</a:t>
            </a:r>
            <a:r>
              <a:rPr lang="it-IT" dirty="0"/>
              <a:t> 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714739" y="4909289"/>
            <a:ext cx="29640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L2 </a:t>
            </a:r>
            <a:r>
              <a:rPr lang="it-IT" dirty="0" err="1">
                <a:solidFill>
                  <a:srgbClr val="FF0000"/>
                </a:solidFill>
              </a:rPr>
              <a:t>sensors</a:t>
            </a:r>
            <a:r>
              <a:rPr lang="it-IT" dirty="0">
                <a:solidFill>
                  <a:srgbClr val="FF0000"/>
                </a:solidFill>
              </a:rPr>
              <a:t>: 5 x 12 RSU + </a:t>
            </a:r>
            <a:r>
              <a:rPr lang="it-IT" dirty="0" err="1">
                <a:solidFill>
                  <a:srgbClr val="FF0000"/>
                </a:solidFill>
              </a:rPr>
              <a:t>endcaps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sz="1200" dirty="0">
                <a:solidFill>
                  <a:srgbClr val="FF0000"/>
                </a:solidFill>
              </a:rPr>
              <a:t>(L0:  3 x 12 RSU, L1: 4 x 12 RSU)</a:t>
            </a:r>
          </a:p>
        </p:txBody>
      </p:sp>
      <p:sp>
        <p:nvSpPr>
          <p:cNvPr id="11" name="Google Shape;218;g2aa4fec7c0e_0_125"/>
          <p:cNvSpPr txBox="1"/>
          <p:nvPr/>
        </p:nvSpPr>
        <p:spPr>
          <a:xfrm>
            <a:off x="386750" y="1408355"/>
            <a:ext cx="4291084" cy="344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</a:rPr>
              <a:t>Bending procedure:</a:t>
            </a:r>
          </a:p>
          <a:p>
            <a:pPr marL="285750" lvl="0" indent="-285750" algn="just" rtl="0">
              <a:spcBef>
                <a:spcPts val="4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4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r>
              <a:rPr lang="it-IT" dirty="0">
                <a:solidFill>
                  <a:srgbClr val="141313"/>
                </a:solidFill>
              </a:rPr>
              <a:t> for </a:t>
            </a:r>
            <a:r>
              <a:rPr lang="it-IT" dirty="0" err="1">
                <a:solidFill>
                  <a:srgbClr val="141313"/>
                </a:solidFill>
              </a:rPr>
              <a:t>each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half-layer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 rtl="0">
              <a:spcBef>
                <a:spcPts val="4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chemeClr val="tx1"/>
                </a:solidFill>
              </a:rPr>
              <a:t>embedding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all</a:t>
            </a:r>
            <a:r>
              <a:rPr lang="it-IT" dirty="0">
                <a:solidFill>
                  <a:schemeClr val="tx1"/>
                </a:solidFill>
              </a:rPr>
              <a:t> 4 or just 2 </a:t>
            </a:r>
            <a:r>
              <a:rPr lang="it-IT" dirty="0" err="1">
                <a:solidFill>
                  <a:schemeClr val="tx1"/>
                </a:solidFill>
              </a:rPr>
              <a:t>sensors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well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independent</a:t>
            </a:r>
            <a:r>
              <a:rPr lang="it-IT" dirty="0">
                <a:solidFill>
                  <a:schemeClr val="tx1"/>
                </a:solidFill>
              </a:rPr>
              <a:t> (single </a:t>
            </a:r>
            <a:r>
              <a:rPr lang="it-IT" dirty="0" err="1">
                <a:solidFill>
                  <a:schemeClr val="tx1"/>
                </a:solidFill>
              </a:rPr>
              <a:t>sensor</a:t>
            </a:r>
            <a:r>
              <a:rPr lang="it-IT" dirty="0">
                <a:solidFill>
                  <a:schemeClr val="tx1"/>
                </a:solidFill>
              </a:rPr>
              <a:t>) bending, to be </a:t>
            </a:r>
            <a:r>
              <a:rPr lang="it-IT" dirty="0" err="1">
                <a:solidFill>
                  <a:schemeClr val="tx1"/>
                </a:solidFill>
              </a:rPr>
              <a:t>evaluated</a:t>
            </a:r>
            <a:r>
              <a:rPr lang="it-IT" dirty="0">
                <a:solidFill>
                  <a:schemeClr val="tx1"/>
                </a:solidFill>
              </a:rPr>
              <a:t> in connection with the </a:t>
            </a:r>
            <a:r>
              <a:rPr lang="it-IT" dirty="0" err="1">
                <a:solidFill>
                  <a:schemeClr val="tx1"/>
                </a:solidFill>
              </a:rPr>
              <a:t>next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point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lvl="0">
              <a:lnSpc>
                <a:spcPct val="115000"/>
              </a:lnSpc>
            </a:pPr>
            <a:endParaRPr lang="it-IT" b="1" dirty="0">
              <a:solidFill>
                <a:srgbClr val="FF0000"/>
              </a:solidFill>
            </a:endParaRPr>
          </a:p>
          <a:p>
            <a:pPr lvl="0">
              <a:lnSpc>
                <a:spcPct val="115000"/>
              </a:lnSpc>
            </a:pPr>
            <a:r>
              <a:rPr lang="it-IT" b="1" dirty="0">
                <a:solidFill>
                  <a:srgbClr val="FF0000"/>
                </a:solidFill>
              </a:rPr>
              <a:t>L2 </a:t>
            </a:r>
            <a:r>
              <a:rPr lang="it-IT" b="1" dirty="0" err="1">
                <a:solidFill>
                  <a:srgbClr val="FF0000"/>
                </a:solidFill>
              </a:rPr>
              <a:t>specific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issues</a:t>
            </a:r>
            <a:r>
              <a:rPr lang="it-IT" b="1" dirty="0">
                <a:solidFill>
                  <a:srgbClr val="FF0000"/>
                </a:solidFill>
              </a:rPr>
              <a:t> and </a:t>
            </a:r>
            <a:r>
              <a:rPr lang="it-IT" b="1" dirty="0" err="1">
                <a:solidFill>
                  <a:srgbClr val="FF0000"/>
                </a:solidFill>
              </a:rPr>
              <a:t>required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development</a:t>
            </a:r>
            <a:r>
              <a:rPr lang="it-IT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>
              <a:spcBef>
                <a:spcPts val="40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L2 </a:t>
            </a:r>
            <a:r>
              <a:rPr lang="it-IT" dirty="0" err="1">
                <a:solidFill>
                  <a:srgbClr val="141313"/>
                </a:solidFill>
              </a:rPr>
              <a:t>radius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quite</a:t>
            </a:r>
            <a:r>
              <a:rPr lang="it-IT" dirty="0">
                <a:solidFill>
                  <a:srgbClr val="141313"/>
                </a:solidFill>
              </a:rPr>
              <a:t> large (~120 mm) and far </a:t>
            </a:r>
            <a:r>
              <a:rPr lang="it-IT" dirty="0" err="1">
                <a:solidFill>
                  <a:srgbClr val="141313"/>
                </a:solidFill>
              </a:rPr>
              <a:t>away</a:t>
            </a:r>
            <a:r>
              <a:rPr lang="it-IT" dirty="0">
                <a:solidFill>
                  <a:srgbClr val="141313"/>
                </a:solidFill>
              </a:rPr>
              <a:t> from </a:t>
            </a:r>
            <a:r>
              <a:rPr lang="it-IT">
                <a:solidFill>
                  <a:srgbClr val="141313"/>
                </a:solidFill>
              </a:rPr>
              <a:t>L1 (~70 mm</a:t>
            </a:r>
            <a:r>
              <a:rPr lang="it-IT" dirty="0">
                <a:solidFill>
                  <a:srgbClr val="141313"/>
                </a:solidFill>
              </a:rPr>
              <a:t>, </a:t>
            </a:r>
            <a:r>
              <a:rPr lang="it-IT" dirty="0" err="1">
                <a:solidFill>
                  <a:srgbClr val="141313"/>
                </a:solidFill>
              </a:rPr>
              <a:t>compared</a:t>
            </a:r>
            <a:r>
              <a:rPr lang="it-IT" dirty="0">
                <a:solidFill>
                  <a:srgbClr val="141313"/>
                </a:solidFill>
              </a:rPr>
              <a:t> to L1-L0 ~6 mm)</a:t>
            </a:r>
          </a:p>
          <a:p>
            <a:pPr marL="285750" lvl="0" indent="-285750" algn="just">
              <a:spcBef>
                <a:spcPts val="400"/>
              </a:spcBef>
              <a:buFont typeface="Arial"/>
              <a:buChar char="•"/>
            </a:pPr>
            <a:r>
              <a:rPr lang="it-IT" dirty="0" err="1">
                <a:solidFill>
                  <a:schemeClr val="tx1"/>
                </a:solidFill>
              </a:rPr>
              <a:t>need</a:t>
            </a:r>
            <a:r>
              <a:rPr lang="it-IT" dirty="0">
                <a:solidFill>
                  <a:schemeClr val="tx1"/>
                </a:solidFill>
              </a:rPr>
              <a:t> to </a:t>
            </a:r>
            <a:r>
              <a:rPr lang="it-IT" dirty="0" err="1">
                <a:solidFill>
                  <a:schemeClr val="tx1"/>
                </a:solidFill>
              </a:rPr>
              <a:t>define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mechanical</a:t>
            </a:r>
            <a:r>
              <a:rPr lang="it-IT" dirty="0">
                <a:solidFill>
                  <a:srgbClr val="0000FF"/>
                </a:solidFill>
              </a:rPr>
              <a:t> connection to L1</a:t>
            </a:r>
          </a:p>
          <a:p>
            <a:pPr marL="285750" lvl="0" indent="-285750" algn="just">
              <a:spcBef>
                <a:spcPts val="400"/>
              </a:spcBef>
              <a:buFont typeface="Arial"/>
              <a:buChar char="•"/>
            </a:pPr>
            <a:r>
              <a:rPr lang="it-IT" dirty="0" err="1">
                <a:solidFill>
                  <a:schemeClr val="tx1"/>
                </a:solidFill>
              </a:rPr>
              <a:t>also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aspects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connected</a:t>
            </a:r>
            <a:r>
              <a:rPr lang="it-IT" dirty="0">
                <a:solidFill>
                  <a:schemeClr val="tx1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cooling</a:t>
            </a:r>
            <a:r>
              <a:rPr lang="it-IT" dirty="0">
                <a:solidFill>
                  <a:srgbClr val="0000FF"/>
                </a:solidFill>
              </a:rPr>
              <a:t> (in a </a:t>
            </a:r>
            <a:r>
              <a:rPr lang="it-IT" dirty="0" err="1">
                <a:solidFill>
                  <a:srgbClr val="0000FF"/>
                </a:solidFill>
              </a:rPr>
              <a:t>much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larger</a:t>
            </a:r>
            <a:r>
              <a:rPr lang="it-IT" dirty="0">
                <a:solidFill>
                  <a:srgbClr val="0000FF"/>
                </a:solidFill>
              </a:rPr>
              <a:t> volume) </a:t>
            </a:r>
            <a:r>
              <a:rPr lang="it-IT" dirty="0" err="1">
                <a:solidFill>
                  <a:srgbClr val="0000FF"/>
                </a:solidFill>
              </a:rPr>
              <a:t>will</a:t>
            </a:r>
            <a:r>
              <a:rPr lang="it-IT" dirty="0">
                <a:solidFill>
                  <a:srgbClr val="0000FF"/>
                </a:solidFill>
              </a:rPr>
              <a:t> be </a:t>
            </a:r>
            <a:r>
              <a:rPr lang="it-IT" dirty="0" err="1">
                <a:solidFill>
                  <a:srgbClr val="0000FF"/>
                </a:solidFill>
              </a:rPr>
              <a:t>completely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different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wrt</a:t>
            </a:r>
            <a:r>
              <a:rPr lang="it-IT" dirty="0">
                <a:solidFill>
                  <a:srgbClr val="0000FF"/>
                </a:solidFill>
              </a:rPr>
              <a:t> L0/L1 (and to ITS3) </a:t>
            </a:r>
            <a:r>
              <a:rPr lang="it-IT" dirty="0"/>
              <a:t>and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</a:t>
            </a:r>
            <a:r>
              <a:rPr lang="it-IT" dirty="0" err="1"/>
              <a:t>dedicated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  </a:t>
            </a:r>
          </a:p>
          <a:p>
            <a:pPr marL="285750" lvl="0" indent="-285750" algn="just" rtl="0">
              <a:spcBef>
                <a:spcPts val="400"/>
              </a:spcBef>
              <a:spcAft>
                <a:spcPts val="0"/>
              </a:spcAft>
              <a:buFont typeface="Arial"/>
              <a:buChar char="•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66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a4fec7c0e_0_37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14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2aa4fec7c0e_0_37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 err="1">
                <a:solidFill>
                  <a:srgbClr val="0000FF"/>
                </a:solidFill>
              </a:rPr>
              <a:t>Towards</a:t>
            </a:r>
            <a:r>
              <a:rPr lang="it-IT" sz="3200" dirty="0">
                <a:solidFill>
                  <a:srgbClr val="0000FF"/>
                </a:solidFill>
              </a:rPr>
              <a:t> TDR planning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6" name="Google Shape;159;g2aa4fec7c0e_0_76"/>
          <p:cNvSpPr txBox="1"/>
          <p:nvPr/>
        </p:nvSpPr>
        <p:spPr>
          <a:xfrm>
            <a:off x="395849" y="1045500"/>
            <a:ext cx="7308818" cy="324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320"/>
              </a:spcBef>
            </a:pPr>
            <a:r>
              <a:rPr lang="it-IT" sz="1800" b="1" dirty="0">
                <a:solidFill>
                  <a:srgbClr val="FF0000"/>
                </a:solidFill>
              </a:rPr>
              <a:t>List of </a:t>
            </a:r>
            <a:r>
              <a:rPr lang="it-IT" sz="1800" b="1" dirty="0" err="1">
                <a:solidFill>
                  <a:srgbClr val="FF0000"/>
                </a:solidFill>
              </a:rPr>
              <a:t>items</a:t>
            </a:r>
            <a:r>
              <a:rPr lang="it-IT" sz="1800" b="1" dirty="0">
                <a:solidFill>
                  <a:srgbClr val="FF0000"/>
                </a:solidFill>
              </a:rPr>
              <a:t> for SVT IB in the </a:t>
            </a:r>
            <a:r>
              <a:rPr lang="it-IT" sz="1800" b="1" dirty="0" err="1">
                <a:solidFill>
                  <a:srgbClr val="FF0000"/>
                </a:solidFill>
              </a:rPr>
              <a:t>ePIC</a:t>
            </a:r>
            <a:r>
              <a:rPr lang="it-IT" sz="1800" b="1" dirty="0">
                <a:solidFill>
                  <a:srgbClr val="FF0000"/>
                </a:solidFill>
              </a:rPr>
              <a:t> TDR: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>
                <a:solidFill>
                  <a:srgbClr val="141313"/>
                </a:solidFill>
              </a:rPr>
              <a:t>Detector </a:t>
            </a:r>
            <a:r>
              <a:rPr lang="it-IT" sz="1600" dirty="0" err="1">
                <a:solidFill>
                  <a:srgbClr val="141313"/>
                </a:solidFill>
              </a:rPr>
              <a:t>requirements</a:t>
            </a:r>
            <a:r>
              <a:rPr lang="it-IT" sz="1600" dirty="0">
                <a:solidFill>
                  <a:srgbClr val="141313"/>
                </a:solidFill>
              </a:rPr>
              <a:t> and </a:t>
            </a:r>
            <a:r>
              <a:rPr lang="it-IT" sz="1600" dirty="0" err="1">
                <a:solidFill>
                  <a:srgbClr val="141313"/>
                </a:solidFill>
              </a:rPr>
              <a:t>challenges</a:t>
            </a:r>
            <a:endParaRPr lang="it-IT" sz="1600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>
                <a:solidFill>
                  <a:srgbClr val="141313"/>
                </a:solidFill>
              </a:rPr>
              <a:t>Detector </a:t>
            </a:r>
            <a:r>
              <a:rPr lang="it-IT" sz="1600" dirty="0" err="1">
                <a:solidFill>
                  <a:srgbClr val="141313"/>
                </a:solidFill>
              </a:rPr>
              <a:t>layer</a:t>
            </a:r>
            <a:r>
              <a:rPr lang="it-IT" sz="1600" dirty="0">
                <a:solidFill>
                  <a:srgbClr val="141313"/>
                </a:solidFill>
              </a:rPr>
              <a:t> </a:t>
            </a:r>
            <a:r>
              <a:rPr lang="it-IT" sz="1600" dirty="0" err="1">
                <a:solidFill>
                  <a:srgbClr val="141313"/>
                </a:solidFill>
              </a:rPr>
              <a:t>components</a:t>
            </a:r>
            <a:endParaRPr lang="it-IT" sz="1600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 err="1">
                <a:solidFill>
                  <a:srgbClr val="141313"/>
                </a:solidFill>
              </a:rPr>
              <a:t>Mechanics</a:t>
            </a:r>
            <a:r>
              <a:rPr lang="it-IT" sz="1600" dirty="0">
                <a:solidFill>
                  <a:srgbClr val="141313"/>
                </a:solidFill>
              </a:rPr>
              <a:t> and </a:t>
            </a:r>
            <a:r>
              <a:rPr lang="it-IT" sz="1600" dirty="0" err="1">
                <a:solidFill>
                  <a:srgbClr val="141313"/>
                </a:solidFill>
              </a:rPr>
              <a:t>cooling</a:t>
            </a:r>
            <a:r>
              <a:rPr lang="it-IT" sz="1600" dirty="0">
                <a:solidFill>
                  <a:srgbClr val="141313"/>
                </a:solidFill>
              </a:rPr>
              <a:t>: design, </a:t>
            </a:r>
            <a:r>
              <a:rPr lang="it-IT" sz="1600" dirty="0" err="1">
                <a:solidFill>
                  <a:srgbClr val="141313"/>
                </a:solidFill>
              </a:rPr>
              <a:t>material</a:t>
            </a:r>
            <a:r>
              <a:rPr lang="it-IT" sz="1600" dirty="0">
                <a:solidFill>
                  <a:srgbClr val="141313"/>
                </a:solidFill>
              </a:rPr>
              <a:t> and production </a:t>
            </a:r>
            <a:r>
              <a:rPr lang="it-IT" sz="1600" dirty="0" err="1">
                <a:solidFill>
                  <a:srgbClr val="141313"/>
                </a:solidFill>
              </a:rPr>
              <a:t>process</a:t>
            </a:r>
            <a:endParaRPr lang="it-IT" sz="1600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>
                <a:solidFill>
                  <a:srgbClr val="141313"/>
                </a:solidFill>
              </a:rPr>
              <a:t>Detector </a:t>
            </a:r>
            <a:r>
              <a:rPr lang="it-IT" sz="1600" dirty="0" err="1">
                <a:solidFill>
                  <a:srgbClr val="141313"/>
                </a:solidFill>
              </a:rPr>
              <a:t>assembly</a:t>
            </a:r>
            <a:r>
              <a:rPr lang="it-IT" sz="1600" dirty="0">
                <a:solidFill>
                  <a:srgbClr val="141313"/>
                </a:solidFill>
              </a:rPr>
              <a:t> (“</a:t>
            </a:r>
            <a:r>
              <a:rPr lang="it-IT" sz="1600" dirty="0" err="1">
                <a:solidFill>
                  <a:srgbClr val="141313"/>
                </a:solidFill>
              </a:rPr>
              <a:t>half-layer</a:t>
            </a:r>
            <a:r>
              <a:rPr lang="it-IT" sz="1600" dirty="0">
                <a:solidFill>
                  <a:srgbClr val="141313"/>
                </a:solidFill>
              </a:rPr>
              <a:t>” and “</a:t>
            </a:r>
            <a:r>
              <a:rPr lang="it-IT" sz="1600" dirty="0" err="1">
                <a:solidFill>
                  <a:srgbClr val="141313"/>
                </a:solidFill>
              </a:rPr>
              <a:t>half-barrel</a:t>
            </a:r>
            <a:r>
              <a:rPr lang="it-IT" sz="1600" dirty="0">
                <a:solidFill>
                  <a:srgbClr val="141313"/>
                </a:solidFill>
              </a:rPr>
              <a:t>”)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 err="1">
                <a:solidFill>
                  <a:srgbClr val="141313"/>
                </a:solidFill>
              </a:rPr>
              <a:t>Interconnections</a:t>
            </a:r>
            <a:r>
              <a:rPr lang="it-IT" sz="1600" dirty="0">
                <a:solidFill>
                  <a:srgbClr val="141313"/>
                </a:solidFill>
              </a:rPr>
              <a:t> (</a:t>
            </a:r>
            <a:r>
              <a:rPr lang="it-IT" sz="1600" dirty="0" err="1">
                <a:solidFill>
                  <a:srgbClr val="141313"/>
                </a:solidFill>
              </a:rPr>
              <a:t>linked</a:t>
            </a:r>
            <a:r>
              <a:rPr lang="it-IT" sz="1600" dirty="0">
                <a:solidFill>
                  <a:srgbClr val="141313"/>
                </a:solidFill>
              </a:rPr>
              <a:t> to the FPC design) 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>
                <a:solidFill>
                  <a:srgbClr val="141313"/>
                </a:solidFill>
              </a:rPr>
              <a:t>Global </a:t>
            </a:r>
            <a:r>
              <a:rPr lang="it-IT" sz="1600" dirty="0" err="1">
                <a:solidFill>
                  <a:srgbClr val="141313"/>
                </a:solidFill>
              </a:rPr>
              <a:t>support</a:t>
            </a:r>
            <a:r>
              <a:rPr lang="it-IT" sz="1600" dirty="0">
                <a:solidFill>
                  <a:srgbClr val="141313"/>
                </a:solidFill>
              </a:rPr>
              <a:t> </a:t>
            </a:r>
            <a:r>
              <a:rPr lang="it-IT" sz="1600" dirty="0" err="1">
                <a:solidFill>
                  <a:srgbClr val="141313"/>
                </a:solidFill>
              </a:rPr>
              <a:t>structures</a:t>
            </a:r>
            <a:r>
              <a:rPr lang="it-IT" sz="1600" dirty="0">
                <a:solidFill>
                  <a:srgbClr val="141313"/>
                </a:solidFill>
              </a:rPr>
              <a:t>, </a:t>
            </a:r>
            <a:r>
              <a:rPr lang="it-IT" sz="1600" dirty="0" err="1">
                <a:solidFill>
                  <a:srgbClr val="141313"/>
                </a:solidFill>
              </a:rPr>
              <a:t>services</a:t>
            </a:r>
            <a:r>
              <a:rPr lang="it-IT" sz="1600" dirty="0">
                <a:solidFill>
                  <a:srgbClr val="141313"/>
                </a:solidFill>
              </a:rPr>
              <a:t> and </a:t>
            </a:r>
            <a:r>
              <a:rPr lang="it-IT" sz="1600" dirty="0" err="1">
                <a:solidFill>
                  <a:srgbClr val="141313"/>
                </a:solidFill>
              </a:rPr>
              <a:t>installation</a:t>
            </a:r>
            <a:endParaRPr lang="it-IT" sz="1600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endParaRPr lang="it-IT" sz="1600" dirty="0">
              <a:solidFill>
                <a:srgbClr val="141313"/>
              </a:solidFill>
            </a:endParaRPr>
          </a:p>
          <a:p>
            <a:pPr lvl="0" algn="just">
              <a:spcBef>
                <a:spcPts val="320"/>
              </a:spcBef>
            </a:pPr>
            <a:r>
              <a:rPr lang="it-IT" sz="1600" b="1" dirty="0" err="1">
                <a:solidFill>
                  <a:srgbClr val="FF0000"/>
                </a:solidFill>
              </a:rPr>
              <a:t>Specific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tasks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within</a:t>
            </a:r>
            <a:r>
              <a:rPr lang="it-IT" sz="1600" b="1" dirty="0">
                <a:solidFill>
                  <a:srgbClr val="FF0000"/>
                </a:solidFill>
              </a:rPr>
              <a:t> WP4 </a:t>
            </a:r>
            <a:r>
              <a:rPr lang="it-IT" sz="1600" b="1" dirty="0" err="1">
                <a:solidFill>
                  <a:srgbClr val="FF0000"/>
                </a:solidFill>
              </a:rPr>
              <a:t>where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additional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effort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is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needed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 err="1">
                <a:solidFill>
                  <a:srgbClr val="141313"/>
                </a:solidFill>
              </a:rPr>
              <a:t>Mechanics</a:t>
            </a:r>
            <a:r>
              <a:rPr lang="it-IT" sz="1600" dirty="0">
                <a:solidFill>
                  <a:srgbClr val="141313"/>
                </a:solidFill>
              </a:rPr>
              <a:t> and </a:t>
            </a:r>
            <a:r>
              <a:rPr lang="it-IT" sz="1600" dirty="0" err="1">
                <a:solidFill>
                  <a:srgbClr val="141313"/>
                </a:solidFill>
              </a:rPr>
              <a:t>cooling</a:t>
            </a:r>
            <a:r>
              <a:rPr lang="it-IT" sz="1600" dirty="0">
                <a:solidFill>
                  <a:srgbClr val="141313"/>
                </a:solidFill>
              </a:rPr>
              <a:t>: design, </a:t>
            </a:r>
            <a:r>
              <a:rPr lang="it-IT" sz="1600" dirty="0" err="1">
                <a:solidFill>
                  <a:srgbClr val="141313"/>
                </a:solidFill>
              </a:rPr>
              <a:t>material</a:t>
            </a:r>
            <a:r>
              <a:rPr lang="it-IT" sz="1600" dirty="0">
                <a:solidFill>
                  <a:srgbClr val="141313"/>
                </a:solidFill>
              </a:rPr>
              <a:t> and production </a:t>
            </a:r>
            <a:r>
              <a:rPr lang="it-IT" sz="1600" dirty="0" err="1">
                <a:solidFill>
                  <a:srgbClr val="141313"/>
                </a:solidFill>
              </a:rPr>
              <a:t>process</a:t>
            </a:r>
            <a:endParaRPr lang="it-IT" sz="1600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sz="1600" dirty="0">
                <a:solidFill>
                  <a:srgbClr val="141313"/>
                </a:solidFill>
              </a:rPr>
              <a:t>Detector </a:t>
            </a:r>
            <a:r>
              <a:rPr lang="it-IT" sz="1600" dirty="0" err="1">
                <a:solidFill>
                  <a:srgbClr val="141313"/>
                </a:solidFill>
              </a:rPr>
              <a:t>assembly</a:t>
            </a:r>
            <a:endParaRPr lang="it-IT" sz="1600" dirty="0">
              <a:solidFill>
                <a:srgbClr val="14131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2DE2-A038-469F-9158-B1A4E8F24D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First thoughts on SVT OB stave concept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440AB-913E-4AAE-9C41-7EC3C9F716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Glover, Adam Huddart, Adam Lowe, </a:t>
            </a:r>
            <a:r>
              <a:rPr lang="en-US" u="sng" dirty="0"/>
              <a:t>Georg Viehhauser</a:t>
            </a:r>
            <a:r>
              <a:rPr lang="en-US" dirty="0"/>
              <a:t>, Stephanie Yang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0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6A19-FAB2-41DF-A8FA-5921F4AD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idea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21A05-DE72-4010-9000-5A8CCCE9F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0034"/>
            <a:ext cx="7886700" cy="3760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Disclaimer: Nothing of this concept has been verified or optimized in any way</a:t>
            </a:r>
          </a:p>
          <a:p>
            <a:pPr lvl="1"/>
            <a:r>
              <a:rPr lang="en-US" dirty="0"/>
              <a:t>Will talk about the issues later</a:t>
            </a:r>
          </a:p>
          <a:p>
            <a:pPr lvl="1"/>
            <a:r>
              <a:rPr lang="en-US" dirty="0"/>
              <a:t>Dimensions are only indicative and need to be fine-tuned, but they are reasonably representative and internally consistent</a:t>
            </a:r>
          </a:p>
          <a:p>
            <a:r>
              <a:rPr lang="en-US" dirty="0"/>
              <a:t>Follow the ITS3 concept</a:t>
            </a:r>
          </a:p>
          <a:p>
            <a:pPr lvl="1"/>
            <a:r>
              <a:rPr lang="en-US" dirty="0"/>
              <a:t>Bent sensor supports itself</a:t>
            </a:r>
          </a:p>
          <a:p>
            <a:pPr lvl="1"/>
            <a:r>
              <a:rPr lang="en-US" dirty="0"/>
              <a:t>Only reinforced around perimeter</a:t>
            </a:r>
          </a:p>
          <a:p>
            <a:pPr lvl="2"/>
            <a:r>
              <a:rPr lang="en-US" dirty="0"/>
              <a:t>LEC has highest power density and foam there is good thermal conductor (K9)</a:t>
            </a:r>
          </a:p>
          <a:p>
            <a:pPr lvl="2"/>
            <a:r>
              <a:rPr lang="en-US" dirty="0"/>
              <a:t>Foam on edges (longerons) and REC are structural (3% foam)</a:t>
            </a:r>
          </a:p>
          <a:p>
            <a:pPr lvl="1"/>
            <a:r>
              <a:rPr lang="en-US" dirty="0"/>
              <a:t>Over most of the area silicon is in direct contact with air flow</a:t>
            </a:r>
          </a:p>
          <a:p>
            <a:r>
              <a:rPr lang="en-US" dirty="0"/>
              <a:t>Try to make each element fulfil more than one functions (active, mechanical, thermal, electrical, gas flow, etc.)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24942-6E40-4766-8095-D366CF81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16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5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F551-1B83-428A-BA6B-DAC8ED09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4D9C-AAF6-47CB-8783-2F2EF66E2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9306"/>
            <a:ext cx="7886700" cy="3552389"/>
          </a:xfrm>
        </p:spPr>
        <p:txBody>
          <a:bodyPr/>
          <a:lstStyle/>
          <a:p>
            <a:r>
              <a:rPr lang="en-US" dirty="0"/>
              <a:t>Sensor</a:t>
            </a:r>
            <a:r>
              <a:rPr lang="en-GB" dirty="0"/>
              <a:t> assembly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Core of stave is made of array of foam blocks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96B47-C20C-4025-BDED-3E639F52E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0" b="27728"/>
          <a:stretch/>
        </p:blipFill>
        <p:spPr>
          <a:xfrm>
            <a:off x="869985" y="1986670"/>
            <a:ext cx="3446083" cy="1070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5E698-8DC1-458D-B485-E46950E58E41}"/>
              </a:ext>
            </a:extLst>
          </p:cNvPr>
          <p:cNvSpPr txBox="1"/>
          <p:nvPr/>
        </p:nvSpPr>
        <p:spPr>
          <a:xfrm>
            <a:off x="4395808" y="1175895"/>
            <a:ext cx="1020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Twin sensor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7C613-2DFF-4DA3-954B-382E287CF740}"/>
              </a:ext>
            </a:extLst>
          </p:cNvPr>
          <p:cNvSpPr txBox="1"/>
          <p:nvPr/>
        </p:nvSpPr>
        <p:spPr>
          <a:xfrm>
            <a:off x="4665132" y="2825270"/>
            <a:ext cx="3897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Glued with Kapton strip and some runny, hard-curing glue (TBD)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Purpose of vertical strip later</a:t>
            </a:r>
          </a:p>
          <a:p>
            <a:pPr defTabSz="685800">
              <a:buClrTx/>
            </a:pP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F43B8-AA5A-4D42-8901-8A269C6AB32B}"/>
              </a:ext>
            </a:extLst>
          </p:cNvPr>
          <p:cNvSpPr txBox="1"/>
          <p:nvPr/>
        </p:nvSpPr>
        <p:spPr>
          <a:xfrm>
            <a:off x="983764" y="1627781"/>
            <a:ext cx="32665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Sensor geometry used (approximate 5RSUs)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554A8-3071-407C-A0F3-5D970C80F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53" b="32572"/>
          <a:stretch/>
        </p:blipFill>
        <p:spPr>
          <a:xfrm>
            <a:off x="4443019" y="1176323"/>
            <a:ext cx="4593276" cy="224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BBBE9-E9B0-4710-885C-D11ED4EC72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52" t="-1111" r="32723" b="30319"/>
          <a:stretch/>
        </p:blipFill>
        <p:spPr>
          <a:xfrm>
            <a:off x="84503" y="3823417"/>
            <a:ext cx="3260940" cy="1471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F0D4BB-5E25-4F40-A120-AED7D81BC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278" b="27469"/>
          <a:stretch/>
        </p:blipFill>
        <p:spPr>
          <a:xfrm>
            <a:off x="3672782" y="4219122"/>
            <a:ext cx="2125777" cy="1111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E2F89-6F9B-4A5F-ADE8-FA2116D6D693}"/>
              </a:ext>
            </a:extLst>
          </p:cNvPr>
          <p:cNvSpPr txBox="1"/>
          <p:nvPr/>
        </p:nvSpPr>
        <p:spPr>
          <a:xfrm>
            <a:off x="5627840" y="3829932"/>
            <a:ext cx="3566679" cy="14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Crossribs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are K9 </a:t>
            </a:r>
          </a:p>
          <a:p>
            <a:pPr marL="182563" indent="-182563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Central spar 3% RVC</a:t>
            </a:r>
          </a:p>
          <a:p>
            <a:pPr marL="449263" lvl="1" indent="-180975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Could be thinned to hourglass shape</a:t>
            </a:r>
          </a:p>
          <a:p>
            <a:pPr marL="449263" lvl="1" indent="-180975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Alternatively, carbon </a:t>
            </a:r>
            <a:r>
              <a:rPr lang="en-US" sz="12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fibre</a:t>
            </a: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I-bea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182563" indent="-182563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Edges are 3% RVC</a:t>
            </a:r>
          </a:p>
          <a:p>
            <a:pPr marL="449263" lvl="1" indent="-180975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Alternatively, 3% Al, if we want to run the power bus through this</a:t>
            </a:r>
            <a:endParaRPr lang="en-GB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717550" lvl="5" indent="-176213" defTabSz="685800">
              <a:lnSpc>
                <a:spcPct val="80000"/>
              </a:lnSpc>
              <a:buClrTx/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 that case the Al would be in shorter sections for serial powering 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A524A-7BAB-489E-8688-FCF362ABD402}"/>
              </a:ext>
            </a:extLst>
          </p:cNvPr>
          <p:cNvSpPr txBox="1"/>
          <p:nvPr/>
        </p:nvSpPr>
        <p:spPr>
          <a:xfrm>
            <a:off x="2396375" y="3850075"/>
            <a:ext cx="27582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Thickness and curvature arbitrary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More on optimization later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52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EE7A-CB00-4338-9FBC-81A252C1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tabLst>
                <a:tab pos="3228975" algn="ctr"/>
              </a:tabLst>
            </a:pPr>
            <a:r>
              <a:rPr lang="en-US" dirty="0"/>
              <a:t>	L4 stave foam skeleton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43479-9050-4CB0-B2A4-404F87518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849749"/>
            <a:ext cx="6797939" cy="236385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Sensors alternating on both sides, allow for 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Overlaps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Space for connections (interposers)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LEC areas (+ ancillary chips) are backed by K9 foam ribs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These would also mechanically support bond areas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Central spar will support joint between twin sensors                and maintain curvature of sensors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Edge blocks a through-going for structure,                                    to possibly contain liquid cooling pipe,                                          or possibly power bus 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AC7EE-BD23-4DF3-AAC9-4933C995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92C57-0227-4612-99D6-CA0F21717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08" b="30436"/>
          <a:stretch/>
        </p:blipFill>
        <p:spPr>
          <a:xfrm>
            <a:off x="31954" y="1170630"/>
            <a:ext cx="9144247" cy="1698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EBC59-A718-4FB0-A0E8-C2525539B8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876" y="2711450"/>
            <a:ext cx="4540170" cy="26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36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179B-87AC-494C-ABD4-E1F99EF2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 stave CF covers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EA319-9BA9-4558-9D0B-173DF512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08" y="1818289"/>
            <a:ext cx="8242024" cy="31932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Surface between sensors covered with CF skin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 Probably beneficial to have central, through-going strip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This could be reinforced by additional layers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 Material, lay-up and thickness needs to be optimized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We will start with UD K13C2U (45 </a:t>
            </a:r>
            <a:r>
              <a:rPr lang="en-US" dirty="0" err="1"/>
              <a:t>gsm</a:t>
            </a:r>
            <a:r>
              <a:rPr lang="en-US" dirty="0"/>
              <a:t>, 65</a:t>
            </a:r>
            <a:r>
              <a:rPr lang="el-GR" dirty="0"/>
              <a:t>μ</a:t>
            </a:r>
            <a:r>
              <a:rPr lang="en-US" dirty="0"/>
              <a:t>m per layer) as in ATLAS, but we have access to thinner material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Thinner material would give us the possibility to use several layers with different orientation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Ideally, we would like to co-cure the skins with the foam skeleton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Either use upper and lower </a:t>
            </a:r>
            <a:r>
              <a:rPr lang="en-US" dirty="0" err="1"/>
              <a:t>mould</a:t>
            </a:r>
            <a:r>
              <a:rPr lang="en-US" dirty="0"/>
              <a:t> that support the on the other side</a:t>
            </a:r>
          </a:p>
          <a:p>
            <a:pPr lvl="1"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Or use inflatable bags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Material will be cut to shape before cure</a:t>
            </a: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lang="en-US" dirty="0"/>
              <a:t>After co-cure/bonding this structure should be                                                                       self-supporting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56307-890D-44EC-AE8A-CA71DF1D2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11"/>
          <a:stretch/>
        </p:blipFill>
        <p:spPr>
          <a:xfrm>
            <a:off x="140390" y="1170803"/>
            <a:ext cx="8863220" cy="837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FF1DD-1224-4828-8507-07CD6AB0C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57" t="17249" r="22340" b="10873"/>
          <a:stretch/>
        </p:blipFill>
        <p:spPr>
          <a:xfrm>
            <a:off x="6024356" y="3097236"/>
            <a:ext cx="2979254" cy="2185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C7B9E-448B-4AF5-90E5-145B89ED284F}"/>
              </a:ext>
            </a:extLst>
          </p:cNvPr>
          <p:cNvSpPr txBox="1"/>
          <p:nvPr/>
        </p:nvSpPr>
        <p:spPr>
          <a:xfrm>
            <a:off x="7373035" y="4614747"/>
            <a:ext cx="18150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Preliminary CAD model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58C9D-1668-409E-928F-45613998510D}"/>
              </a:ext>
            </a:extLst>
          </p:cNvPr>
          <p:cNvSpPr txBox="1"/>
          <p:nvPr/>
        </p:nvSpPr>
        <p:spPr>
          <a:xfrm>
            <a:off x="6392596" y="4944831"/>
            <a:ext cx="28705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Probably skin will cover rib under REC 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7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9c3e098d9_0_22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a9c3e098d9_0_22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it-IT" sz="3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SVT IB layout and </a:t>
            </a:r>
            <a:r>
              <a:rPr lang="it-IT" sz="3200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concept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2a9c3e098d9_0_22" descr="Schermata 2023-06-19 alle 14.58.2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924" y="2127024"/>
            <a:ext cx="4100355" cy="29425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9;p3"/>
          <p:cNvSpPr txBox="1"/>
          <p:nvPr/>
        </p:nvSpPr>
        <p:spPr>
          <a:xfrm>
            <a:off x="396000" y="969479"/>
            <a:ext cx="8290800" cy="91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b="0" i="0" u="none" strike="noStrike" cap="none" dirty="0">
                <a:solidFill>
                  <a:schemeClr val="tx1"/>
                </a:solidFill>
                <a:sym typeface="Arial"/>
              </a:rPr>
              <a:t>Use the ITS3 wafer-scale </a:t>
            </a:r>
            <a:r>
              <a:rPr lang="it-IT" sz="1600" b="0" i="0" u="none" strike="noStrike" cap="none" dirty="0" err="1">
                <a:solidFill>
                  <a:schemeClr val="tx1"/>
                </a:solidFill>
                <a:sym typeface="Arial"/>
              </a:rPr>
              <a:t>sensor</a:t>
            </a:r>
            <a:endParaRPr lang="it-IT" sz="1600" dirty="0">
              <a:solidFill>
                <a:schemeClr val="tx1"/>
              </a:solidFill>
            </a:endParaRPr>
          </a:p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b="0" i="0" u="none" strike="noStrike" cap="none" dirty="0" err="1">
                <a:solidFill>
                  <a:schemeClr val="dk1"/>
                </a:solidFill>
                <a:sym typeface="Arial"/>
              </a:rPr>
              <a:t>Adapt</a:t>
            </a:r>
            <a:r>
              <a:rPr lang="it-IT" sz="1600" b="0" i="0" u="none" strike="noStrike" cap="none" dirty="0">
                <a:solidFill>
                  <a:schemeClr val="dk1"/>
                </a:solidFill>
                <a:sym typeface="Arial"/>
              </a:rPr>
              <a:t> ITS3 detector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sym typeface="Arial"/>
              </a:rPr>
              <a:t>concept</a:t>
            </a:r>
            <a:r>
              <a:rPr lang="it-IT" sz="1600" b="0" i="0" u="none" strike="noStrike" cap="none" dirty="0">
                <a:solidFill>
                  <a:schemeClr val="dk1"/>
                </a:solidFill>
                <a:sym typeface="Arial"/>
              </a:rPr>
              <a:t> to the (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sym typeface="Arial"/>
              </a:rPr>
              <a:t>larger</a:t>
            </a:r>
            <a:r>
              <a:rPr lang="it-IT" sz="1600" b="0" i="0" u="none" strike="noStrike" cap="none" dirty="0">
                <a:solidFill>
                  <a:schemeClr val="dk1"/>
                </a:solidFill>
                <a:sym typeface="Arial"/>
              </a:rPr>
              <a:t>) EIC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sym typeface="Arial"/>
              </a:rPr>
              <a:t>radii</a:t>
            </a:r>
            <a:r>
              <a:rPr lang="it-IT" sz="1600" dirty="0">
                <a:solidFill>
                  <a:schemeClr val="dk1"/>
                </a:solidFill>
              </a:rPr>
              <a:t> </a:t>
            </a:r>
            <a:r>
              <a:rPr lang="it-IT" sz="1600" dirty="0">
                <a:solidFill>
                  <a:schemeClr val="dk1"/>
                </a:solidFill>
                <a:sym typeface="Wingdings"/>
              </a:rPr>
              <a:t> </a:t>
            </a:r>
            <a:r>
              <a:rPr lang="it-IT" i="1" dirty="0" err="1">
                <a:solidFill>
                  <a:schemeClr val="dk1"/>
                </a:solidFill>
              </a:rPr>
              <a:t>m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echanics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cooling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SVT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inner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barrel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layers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lang="it-IT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endParaRPr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627" y="1884443"/>
            <a:ext cx="3833386" cy="32104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940B-D1D4-412A-8CCA-8931566D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 stave side covers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0851-94CF-4E97-BC04-6CE642277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5481"/>
            <a:ext cx="7886700" cy="26714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sides of the stave need to be covered</a:t>
            </a:r>
          </a:p>
          <a:p>
            <a:r>
              <a:rPr lang="en-US" dirty="0"/>
              <a:t>This could be a simple Kapton C-channel</a:t>
            </a:r>
          </a:p>
          <a:p>
            <a:r>
              <a:rPr lang="en-US" dirty="0"/>
              <a:t>But even better, this could be the FPC, with doglegs folding over</a:t>
            </a:r>
          </a:p>
          <a:p>
            <a:pPr lvl="1"/>
            <a:r>
              <a:rPr lang="en-US" dirty="0"/>
              <a:t>This will lead to interplay between FPC width and stave thickness</a:t>
            </a:r>
          </a:p>
          <a:p>
            <a:pPr lvl="1"/>
            <a:r>
              <a:rPr lang="en-US" dirty="0"/>
              <a:t>The ancillary chips should be on the dogleg and placed inline with the sensors </a:t>
            </a:r>
          </a:p>
          <a:p>
            <a:pPr lvl="2"/>
            <a:r>
              <a:rPr lang="en-US" dirty="0"/>
              <a:t>In this way they can share the backing with K9 foam for heat removal</a:t>
            </a:r>
          </a:p>
          <a:p>
            <a:r>
              <a:rPr lang="en-US" dirty="0"/>
              <a:t>Could also be part of the CF-foam skeleton co-cure (saves glue)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92F8D-9231-44C5-9F41-3C3B1C87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1D96F-86C7-43FE-8DDD-CC247E2C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820"/>
            <a:ext cx="9144000" cy="6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5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48E2-041E-4D3B-B4BF-B5909D8A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 sensor mounting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71639-9C4B-4EA3-93EB-CE8FBCD97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62363"/>
            <a:ext cx="7886700" cy="26612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Sensors are placed over empty gaps</a:t>
            </a:r>
          </a:p>
          <a:p>
            <a:pPr lvl="1"/>
            <a:r>
              <a:rPr lang="en-US" dirty="0"/>
              <a:t>Suspect that we will use a concave vacuum jig</a:t>
            </a:r>
          </a:p>
          <a:p>
            <a:pPr lvl="2"/>
            <a:r>
              <a:rPr lang="en-US" dirty="0"/>
              <a:t>Sensors will first mounted on matching convex jig and then transferred</a:t>
            </a:r>
          </a:p>
          <a:p>
            <a:pPr lvl="1"/>
            <a:r>
              <a:rPr lang="en-US" dirty="0"/>
              <a:t>Glued around perimeter with some runny (for wicking action), hard-curing glue</a:t>
            </a:r>
          </a:p>
          <a:p>
            <a:pPr lvl="2"/>
            <a:r>
              <a:rPr lang="en-US" dirty="0"/>
              <a:t>Under the LEC we will need some epoxy loaded for thermal conductivity</a:t>
            </a:r>
          </a:p>
          <a:p>
            <a:r>
              <a:rPr lang="en-US" dirty="0"/>
              <a:t>Sealing at the REC done with Kapton strip</a:t>
            </a:r>
          </a:p>
          <a:p>
            <a:pPr lvl="1"/>
            <a:r>
              <a:rPr lang="en-US" dirty="0"/>
              <a:t>This also will make a good mechanical bond </a:t>
            </a:r>
          </a:p>
          <a:p>
            <a:r>
              <a:rPr lang="en-US" dirty="0"/>
              <a:t>Need more thinking on LEC</a:t>
            </a:r>
          </a:p>
          <a:p>
            <a:pPr lvl="1"/>
            <a:r>
              <a:rPr lang="en-US" dirty="0"/>
              <a:t>Need to understand where the bond pads are, and how far from the edge and whether similar strip (possibly smaller) is possible…</a:t>
            </a:r>
          </a:p>
          <a:p>
            <a:r>
              <a:rPr lang="en-US" dirty="0"/>
              <a:t>Sensors will need to be electrically insulated from foam and carbon </a:t>
            </a:r>
            <a:r>
              <a:rPr lang="en-US" dirty="0" err="1"/>
              <a:t>fibre</a:t>
            </a:r>
            <a:endParaRPr lang="en-US" dirty="0"/>
          </a:p>
          <a:p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CC79E-C095-42F5-B5B0-4A067040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21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1E191-6D34-4C5D-BA96-F80B623290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20034"/>
            <a:ext cx="9144000" cy="12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39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3BCE-0937-446D-A70F-E56F747D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 cylinder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C6962-2FFB-46F6-A9C4-C7514616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4B4E1-ABA1-4C7E-B17D-CF5C3CA55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32" b="24223"/>
          <a:stretch/>
        </p:blipFill>
        <p:spPr>
          <a:xfrm>
            <a:off x="444167" y="1598352"/>
            <a:ext cx="8260634" cy="965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727EA-99D4-4D82-A407-E7E4B1FC0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619" b="11335"/>
          <a:stretch/>
        </p:blipFill>
        <p:spPr>
          <a:xfrm>
            <a:off x="444167" y="2943810"/>
            <a:ext cx="8260634" cy="949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C603B-8B39-45A0-A09D-BA8E4F0882B3}"/>
              </a:ext>
            </a:extLst>
          </p:cNvPr>
          <p:cNvSpPr txBox="1"/>
          <p:nvPr/>
        </p:nvSpPr>
        <p:spPr>
          <a:xfrm>
            <a:off x="441683" y="4267881"/>
            <a:ext cx="85216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Will investigate options for annular linking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Might be beneficial to couple staves with some damping material (soft foam) to dampen air-flow induced vibrations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025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4D8B9-D76B-49F5-ABEE-F056D3CA3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flow cooling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070B4-2872-47A8-B041-52A179E95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0034"/>
            <a:ext cx="7886700" cy="39094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 L3 stave (four 6-RSU LAS per length, 2 side-by-side): 20 W</a:t>
            </a:r>
          </a:p>
          <a:p>
            <a:pPr lvl="1"/>
            <a:r>
              <a:rPr lang="en-US" dirty="0"/>
              <a:t>Without ancillaries (shunt-LDO, etc.)</a:t>
            </a:r>
          </a:p>
          <a:p>
            <a:pPr lvl="1"/>
            <a:r>
              <a:rPr lang="en-US" dirty="0"/>
              <a:t>Requires 1.5 l/s </a:t>
            </a:r>
          </a:p>
          <a:p>
            <a:pPr lvl="2"/>
            <a:r>
              <a:rPr lang="en-US" dirty="0"/>
              <a:t>Isobaric volumetric heat capacity of air (</a:t>
            </a:r>
            <a:r>
              <a:rPr lang="es-ES" dirty="0"/>
              <a:t>Sea </a:t>
            </a:r>
            <a:r>
              <a:rPr lang="es-ES" dirty="0" err="1"/>
              <a:t>level</a:t>
            </a:r>
            <a:r>
              <a:rPr lang="es-ES" dirty="0"/>
              <a:t>, </a:t>
            </a:r>
            <a:r>
              <a:rPr lang="es-ES" dirty="0" err="1"/>
              <a:t>dry</a:t>
            </a:r>
            <a:r>
              <a:rPr lang="es-ES" dirty="0"/>
              <a:t>, 0 °C)</a:t>
            </a:r>
            <a:r>
              <a:rPr lang="en-US" dirty="0"/>
              <a:t> </a:t>
            </a:r>
            <a:r>
              <a:rPr lang="en-US" dirty="0" err="1"/>
              <a:t>c</a:t>
            </a:r>
            <a:r>
              <a:rPr lang="en-US" baseline="-25000" dirty="0" err="1"/>
              <a:t>P,v</a:t>
            </a:r>
            <a:r>
              <a:rPr lang="en-US" baseline="-25000" dirty="0"/>
              <a:t>  </a:t>
            </a:r>
            <a:r>
              <a:rPr lang="en-US" dirty="0"/>
              <a:t>= 0.001297 J/Kcm</a:t>
            </a:r>
            <a:r>
              <a:rPr lang="en-US" baseline="30000" dirty="0"/>
              <a:t>3 </a:t>
            </a:r>
            <a:r>
              <a:rPr lang="en-US" dirty="0"/>
              <a:t>(from Wikipedia) and </a:t>
            </a:r>
            <a:r>
              <a:rPr lang="el-GR" dirty="0"/>
              <a:t>Δ</a:t>
            </a:r>
            <a:r>
              <a:rPr lang="en-US" dirty="0"/>
              <a:t>T = 10 °C</a:t>
            </a:r>
          </a:p>
          <a:p>
            <a:pPr lvl="2"/>
            <a:r>
              <a:rPr lang="en-US" dirty="0"/>
              <a:t>Assuming the core has cross-section 40×5 mm</a:t>
            </a:r>
            <a:r>
              <a:rPr lang="en-US" baseline="30000" dirty="0"/>
              <a:t>2</a:t>
            </a:r>
            <a:r>
              <a:rPr lang="en-US" dirty="0"/>
              <a:t>, and is 540 mm long, that’s about 0.1 l, so we need 15 volume exchanges per s or a flow velocity of 7.5 m/s</a:t>
            </a:r>
          </a:p>
          <a:p>
            <a:r>
              <a:rPr lang="en-US" dirty="0"/>
              <a:t>For L4 assume 40 W per stave</a:t>
            </a:r>
          </a:p>
          <a:p>
            <a:pPr lvl="1"/>
            <a:r>
              <a:rPr lang="en-US" dirty="0"/>
              <a:t>Requires 3 l/s, and thus 15 m/s </a:t>
            </a:r>
          </a:p>
          <a:p>
            <a:r>
              <a:rPr lang="en-US" dirty="0"/>
              <a:t>Compared to ITS3 power for L4 is about 4× (excl. ancillaries)</a:t>
            </a:r>
          </a:p>
          <a:p>
            <a:r>
              <a:rPr lang="en-US" dirty="0"/>
              <a:t>Flow velocity can be decreased if stave becomes thicker</a:t>
            </a:r>
          </a:p>
          <a:p>
            <a:r>
              <a:rPr lang="en-US" dirty="0"/>
              <a:t>Suspect that K9 ribs will equalize temperatures and mix flow</a:t>
            </a:r>
          </a:p>
          <a:p>
            <a:pPr lvl="1"/>
            <a:r>
              <a:rPr lang="en-US" dirty="0"/>
              <a:t>But this will need to be verified with CFD and prototypes</a:t>
            </a:r>
          </a:p>
          <a:p>
            <a:r>
              <a:rPr lang="en-US" dirty="0"/>
              <a:t>It might be beneficial to use a counter-current air flow (to equalize temperatures)</a:t>
            </a:r>
          </a:p>
          <a:p>
            <a:pPr lvl="1"/>
            <a:r>
              <a:rPr lang="en-US" dirty="0"/>
              <a:t>In that case we need a central barrier (could be a carbon </a:t>
            </a:r>
            <a:r>
              <a:rPr lang="en-US" dirty="0" err="1"/>
              <a:t>fibre</a:t>
            </a:r>
            <a:r>
              <a:rPr lang="en-US" dirty="0"/>
              <a:t> spar, instead of foam backbone)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78B05-79F6-4AC9-95F5-FF2D9EEF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13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5819-EE0B-40B5-94F4-354C2964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318738"/>
            <a:ext cx="6625924" cy="587919"/>
          </a:xfrm>
        </p:spPr>
        <p:txBody>
          <a:bodyPr/>
          <a:lstStyle/>
          <a:p>
            <a:r>
              <a:rPr lang="en-US" dirty="0"/>
              <a:t>Issues and 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2E6C-E357-40C3-96FF-7811D37AA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62" y="1102138"/>
            <a:ext cx="8401050" cy="415869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Dimensions </a:t>
            </a:r>
          </a:p>
          <a:p>
            <a:pPr lvl="1"/>
            <a:r>
              <a:rPr lang="en-US" dirty="0"/>
              <a:t>In particular thickness</a:t>
            </a:r>
          </a:p>
          <a:p>
            <a:pPr lvl="2"/>
            <a:r>
              <a:rPr lang="en-US" dirty="0"/>
              <a:t>FPC, stiffness and air flow requirements will push for larger thickness, material (also overlaps) for lower</a:t>
            </a:r>
          </a:p>
          <a:p>
            <a:r>
              <a:rPr lang="en-US" dirty="0"/>
              <a:t>Sealing of air channel</a:t>
            </a:r>
          </a:p>
          <a:p>
            <a:pPr lvl="1"/>
            <a:r>
              <a:rPr lang="en-US" dirty="0"/>
              <a:t>In particular at the LEC </a:t>
            </a:r>
          </a:p>
          <a:p>
            <a:r>
              <a:rPr lang="en-US" dirty="0"/>
              <a:t>Can we wire-bond on curved surface? </a:t>
            </a:r>
          </a:p>
          <a:p>
            <a:pPr lvl="1"/>
            <a:r>
              <a:rPr lang="en-US" dirty="0"/>
              <a:t>Suspect that this should be possible, because ITS3 does require this, too…</a:t>
            </a:r>
          </a:p>
          <a:p>
            <a:r>
              <a:rPr lang="en-US" dirty="0"/>
              <a:t>Can we wire-bond on a backing of K9?</a:t>
            </a:r>
          </a:p>
          <a:p>
            <a:r>
              <a:rPr lang="en-US" dirty="0"/>
              <a:t>If we want to pursue the power bus through edge foam then electrical isolation is going to be interesting</a:t>
            </a:r>
          </a:p>
          <a:p>
            <a:pPr lvl="1"/>
            <a:r>
              <a:rPr lang="en-US" dirty="0"/>
              <a:t>Maybe anodizing is a solution, but then how do we maintain capability to connect</a:t>
            </a:r>
          </a:p>
          <a:p>
            <a:pPr lvl="1"/>
            <a:r>
              <a:rPr lang="en-US" dirty="0"/>
              <a:t>Not clear what length Al foam is available (might need 3 sections, how to electrically connect…)</a:t>
            </a:r>
          </a:p>
          <a:p>
            <a:r>
              <a:rPr lang="en-US" dirty="0"/>
              <a:t>How much will the structure wiggle when the sensors start to produce heat (due to differential CTE and non-uniform temperature)</a:t>
            </a:r>
          </a:p>
          <a:p>
            <a:r>
              <a:rPr lang="en-US" dirty="0"/>
              <a:t>If air cooling is insufficient we could introduce cooling pipes in either the central backbone or the edge blocks</a:t>
            </a:r>
          </a:p>
          <a:p>
            <a:r>
              <a:rPr lang="en-US" dirty="0"/>
              <a:t>What vibrations will the air flow introduce? What stiffness is required to keep stability at acceptable level?</a:t>
            </a:r>
          </a:p>
          <a:p>
            <a:r>
              <a:rPr lang="en-US" dirty="0"/>
              <a:t>And probably many more… Inputs welcome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864AD-F482-4D70-AD3D-4BAF39EB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24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869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35DB-D1E2-4C9F-B133-5CEC1AD7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26C93-8975-4A24-936A-04A76B850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9" y="1220034"/>
            <a:ext cx="7886700" cy="3909450"/>
          </a:xfrm>
        </p:spPr>
        <p:txBody>
          <a:bodyPr>
            <a:normAutofit/>
          </a:bodyPr>
          <a:lstStyle/>
          <a:p>
            <a:r>
              <a:rPr lang="en-US" dirty="0"/>
              <a:t>Immediate main activities</a:t>
            </a:r>
          </a:p>
          <a:p>
            <a:pPr lvl="1"/>
            <a:r>
              <a:rPr lang="en-US" dirty="0"/>
              <a:t>Further detailing of model</a:t>
            </a:r>
          </a:p>
          <a:p>
            <a:pPr lvl="2"/>
            <a:r>
              <a:rPr lang="en-US" dirty="0"/>
              <a:t>In particular integration with FPC </a:t>
            </a:r>
          </a:p>
          <a:p>
            <a:pPr lvl="1"/>
            <a:r>
              <a:rPr lang="en-US" dirty="0"/>
              <a:t>Design of tooling and development of production procedures</a:t>
            </a:r>
          </a:p>
          <a:p>
            <a:pPr lvl="1"/>
            <a:r>
              <a:rPr lang="en-US" dirty="0"/>
              <a:t>FEA of mechanical performance</a:t>
            </a:r>
          </a:p>
          <a:p>
            <a:pPr lvl="2"/>
            <a:r>
              <a:rPr lang="en-US" dirty="0"/>
              <a:t>This has started already, but too early to show</a:t>
            </a:r>
          </a:p>
          <a:p>
            <a:pPr lvl="2"/>
            <a:r>
              <a:rPr lang="en-US" dirty="0"/>
              <a:t>Benchmark is going to be the 1</a:t>
            </a:r>
            <a:r>
              <a:rPr lang="en-US" baseline="30000" dirty="0"/>
              <a:t>st</a:t>
            </a:r>
            <a:r>
              <a:rPr lang="en-US" dirty="0"/>
              <a:t> mode frequency</a:t>
            </a:r>
          </a:p>
          <a:p>
            <a:pPr lvl="1"/>
            <a:r>
              <a:rPr lang="en-US" dirty="0"/>
              <a:t>CFD of air flow and FEA of thermal performance</a:t>
            </a:r>
          </a:p>
          <a:p>
            <a:pPr lvl="1"/>
            <a:r>
              <a:rPr lang="en-US" dirty="0"/>
              <a:t>Get started on integration and global OB structures</a:t>
            </a:r>
          </a:p>
          <a:p>
            <a:pPr lvl="2"/>
            <a:r>
              <a:rPr lang="en-US" dirty="0"/>
              <a:t>This will include air flow distribution</a:t>
            </a:r>
          </a:p>
          <a:p>
            <a:r>
              <a:rPr lang="en-US" dirty="0"/>
              <a:t>Plan to build prototypes by early summer </a:t>
            </a:r>
          </a:p>
          <a:p>
            <a:pPr lvl="1"/>
            <a:r>
              <a:rPr lang="en-US" dirty="0"/>
              <a:t>We have secured first funding pots, so will be able to start procuring materials for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696C4-C3AF-4558-AE82-79FCE9BEA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CA36EEA-5A28-4A70-BCAC-0B68DA8D366C}" type="slidenum">
              <a:rPr lang="en-GB" kern="1200"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</a:t>
            </a:fld>
            <a:endParaRPr lang="en-GB" kern="1200" dirty="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183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C7ECC4-512E-41DD-9860-D96852AA6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Disks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0925BD-D184-4A7B-AD04-E70505365C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Nikki </a:t>
            </a:r>
            <a:r>
              <a:rPr lang="en-US" dirty="0" err="1"/>
              <a:t>Apadula</a:t>
            </a:r>
            <a:r>
              <a:rPr lang="en-US" dirty="0"/>
              <a:t>, Ernst </a:t>
            </a:r>
            <a:r>
              <a:rPr lang="en-US" dirty="0" err="1"/>
              <a:t>Sichtermann</a:t>
            </a:r>
            <a:r>
              <a:rPr lang="en-US" dirty="0"/>
              <a:t> and                                the LBNL engineering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86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5BEDEA-1C5A-46C5-9ADB-7331F2B7C2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6247FB6-8782-46CA-AFE2-9DEFC16320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AC16C-4114-461A-9D76-5656CFCE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0" y="269477"/>
            <a:ext cx="8672881" cy="48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6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84AA-70FF-4B99-B2F5-F8C17A4F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4C7A-EC0D-45FE-AA4F-50FD4AA51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7BA54-BA98-41D3-B2C7-0BC9301A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60" y="266126"/>
            <a:ext cx="8672881" cy="4890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22DEE-565D-BEC4-231A-126A2C7D48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1080" y="2993631"/>
            <a:ext cx="1787341" cy="1577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9B957-6112-8E10-7B09-E5A8F75CF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868" y="2982915"/>
            <a:ext cx="1787341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7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CCE0-04D7-4DB9-99D1-E03DDDC1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BE29-2948-43C1-ACF8-808C19954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CE30F-E58C-4991-82B9-F36D938271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11"/>
          <a:stretch/>
        </p:blipFill>
        <p:spPr>
          <a:xfrm>
            <a:off x="235560" y="253336"/>
            <a:ext cx="8672881" cy="49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8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a9c3e098d9_0_22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a9c3e098d9_0_22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ALICE ITS3 design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9;p3"/>
          <p:cNvSpPr txBox="1"/>
          <p:nvPr/>
        </p:nvSpPr>
        <p:spPr>
          <a:xfrm>
            <a:off x="396000" y="969479"/>
            <a:ext cx="8290800" cy="68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 err="1">
                <a:solidFill>
                  <a:schemeClr val="tx1"/>
                </a:solidFill>
              </a:rPr>
              <a:t>Half-layer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is</a:t>
            </a:r>
            <a:r>
              <a:rPr lang="it-IT" sz="1600" dirty="0">
                <a:solidFill>
                  <a:schemeClr val="tx1"/>
                </a:solidFill>
              </a:rPr>
              <a:t> the </a:t>
            </a:r>
            <a:r>
              <a:rPr lang="it-IT" sz="1600" dirty="0" err="1">
                <a:solidFill>
                  <a:schemeClr val="tx1"/>
                </a:solidFill>
              </a:rPr>
              <a:t>basic</a:t>
            </a:r>
            <a:r>
              <a:rPr lang="it-IT" sz="1600" dirty="0">
                <a:solidFill>
                  <a:schemeClr val="tx1"/>
                </a:solidFill>
              </a:rPr>
              <a:t> building </a:t>
            </a:r>
            <a:r>
              <a:rPr lang="it-IT" sz="1600" dirty="0" err="1">
                <a:solidFill>
                  <a:schemeClr val="tx1"/>
                </a:solidFill>
              </a:rPr>
              <a:t>block</a:t>
            </a:r>
            <a:endParaRPr lang="it-IT" sz="1600" dirty="0">
              <a:solidFill>
                <a:schemeClr val="tx1"/>
              </a:solidFill>
            </a:endParaRPr>
          </a:p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Three </a:t>
            </a:r>
            <a:r>
              <a:rPr lang="it-IT" sz="1600" dirty="0" err="1">
                <a:solidFill>
                  <a:schemeClr val="tx1"/>
                </a:solidFill>
              </a:rPr>
              <a:t>half-layers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assembled</a:t>
            </a:r>
            <a:r>
              <a:rPr lang="it-IT" sz="1600" dirty="0">
                <a:solidFill>
                  <a:schemeClr val="tx1"/>
                </a:solidFill>
              </a:rPr>
              <a:t> in a </a:t>
            </a:r>
            <a:r>
              <a:rPr lang="it-IT" sz="1600" dirty="0" err="1">
                <a:solidFill>
                  <a:schemeClr val="tx1"/>
                </a:solidFill>
              </a:rPr>
              <a:t>half-barrel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8" name="Google Shape;159;g2aa4fec7c0e_0_76"/>
          <p:cNvSpPr txBox="1"/>
          <p:nvPr/>
        </p:nvSpPr>
        <p:spPr>
          <a:xfrm>
            <a:off x="395849" y="1722866"/>
            <a:ext cx="4641818" cy="136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320"/>
              </a:spcBef>
            </a:pPr>
            <a:r>
              <a:rPr lang="it-IT" sz="1600" b="1" dirty="0">
                <a:solidFill>
                  <a:srgbClr val="FF0000"/>
                </a:solidFill>
              </a:rPr>
              <a:t>ITS3 </a:t>
            </a:r>
            <a:r>
              <a:rPr lang="it-IT" sz="1600" b="1" dirty="0" err="1">
                <a:solidFill>
                  <a:srgbClr val="FF0000"/>
                </a:solidFill>
              </a:rPr>
              <a:t>key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ingredients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Wafer-scale chips (up to ~27x10 cm, ≤ 50 </a:t>
            </a:r>
            <a:r>
              <a:rPr lang="it-IT" dirty="0" err="1">
                <a:solidFill>
                  <a:srgbClr val="141313"/>
                </a:solidFill>
              </a:rPr>
              <a:t>μm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thick</a:t>
            </a:r>
            <a:r>
              <a:rPr lang="it-IT" dirty="0">
                <a:solidFill>
                  <a:srgbClr val="141313"/>
                </a:solidFill>
              </a:rPr>
              <a:t>)</a:t>
            </a: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Chips </a:t>
            </a:r>
            <a:r>
              <a:rPr lang="it-IT" dirty="0" err="1">
                <a:solidFill>
                  <a:srgbClr val="141313"/>
                </a:solidFill>
              </a:rPr>
              <a:t>bent</a:t>
            </a:r>
            <a:r>
              <a:rPr lang="it-IT" dirty="0">
                <a:solidFill>
                  <a:srgbClr val="141313"/>
                </a:solidFill>
              </a:rPr>
              <a:t> in </a:t>
            </a:r>
            <a:r>
              <a:rPr lang="it-IT" dirty="0" err="1">
                <a:solidFill>
                  <a:srgbClr val="141313"/>
                </a:solidFill>
              </a:rPr>
              <a:t>cylindrical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shape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at</a:t>
            </a:r>
            <a:r>
              <a:rPr lang="it-IT" dirty="0">
                <a:solidFill>
                  <a:srgbClr val="141313"/>
                </a:solidFill>
              </a:rPr>
              <a:t> target </a:t>
            </a:r>
            <a:r>
              <a:rPr lang="it-IT" dirty="0" err="1">
                <a:solidFill>
                  <a:srgbClr val="141313"/>
                </a:solidFill>
              </a:rPr>
              <a:t>radii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Ultra-light carbon </a:t>
            </a:r>
            <a:r>
              <a:rPr lang="it-IT" dirty="0" err="1">
                <a:solidFill>
                  <a:srgbClr val="141313"/>
                </a:solidFill>
              </a:rPr>
              <a:t>foam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structures</a:t>
            </a:r>
            <a:endParaRPr lang="it-IT" dirty="0">
              <a:solidFill>
                <a:srgbClr val="141313"/>
              </a:solidFill>
            </a:endParaRPr>
          </a:p>
          <a:p>
            <a:pPr marL="285750" lvl="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Air </a:t>
            </a:r>
            <a:r>
              <a:rPr lang="it-IT" dirty="0" err="1">
                <a:solidFill>
                  <a:srgbClr val="141313"/>
                </a:solidFill>
              </a:rPr>
              <a:t>cooling</a:t>
            </a:r>
            <a:endParaRPr lang="it-IT" dirty="0">
              <a:solidFill>
                <a:srgbClr val="141313"/>
              </a:solidFill>
            </a:endParaRPr>
          </a:p>
        </p:txBody>
      </p:sp>
      <p:pic>
        <p:nvPicPr>
          <p:cNvPr id="9" name="Google Shape;245;g2a9c3e098d9_0_8"/>
          <p:cNvPicPr preferRelativeResize="0"/>
          <p:nvPr/>
        </p:nvPicPr>
        <p:blipFill rotWithShape="1">
          <a:blip r:embed="rId3">
            <a:alphaModFix/>
          </a:blip>
          <a:srcRect t="4813"/>
          <a:stretch/>
        </p:blipFill>
        <p:spPr>
          <a:xfrm>
            <a:off x="5027083" y="1188020"/>
            <a:ext cx="3965840" cy="21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5;g2aa4fec7c0e_0_4"/>
          <p:cNvPicPr preferRelativeResize="0"/>
          <p:nvPr/>
        </p:nvPicPr>
        <p:blipFill rotWithShape="1">
          <a:blip r:embed="rId4">
            <a:alphaModFix/>
          </a:blip>
          <a:srcRect l="5633" t="6507"/>
          <a:stretch/>
        </p:blipFill>
        <p:spPr>
          <a:xfrm>
            <a:off x="76425" y="3636832"/>
            <a:ext cx="2891024" cy="14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6;g2aa4fec7c0e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6474" y="3214458"/>
            <a:ext cx="2603401" cy="192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7;g2aa4fec7c0e_0_4"/>
          <p:cNvPicPr preferRelativeResize="0"/>
          <p:nvPr/>
        </p:nvPicPr>
        <p:blipFill rotWithShape="1">
          <a:blip r:embed="rId6">
            <a:alphaModFix/>
          </a:blip>
          <a:srcRect l="5373" r="5068"/>
          <a:stretch/>
        </p:blipFill>
        <p:spPr>
          <a:xfrm>
            <a:off x="5993150" y="3262757"/>
            <a:ext cx="3056999" cy="213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258;g2aa4fec7c0e_0_4"/>
          <p:cNvCxnSpPr/>
          <p:nvPr/>
        </p:nvCxnSpPr>
        <p:spPr>
          <a:xfrm>
            <a:off x="2027775" y="3883882"/>
            <a:ext cx="607475" cy="391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259;g2aa4fec7c0e_0_4"/>
          <p:cNvCxnSpPr/>
          <p:nvPr/>
        </p:nvCxnSpPr>
        <p:spPr>
          <a:xfrm>
            <a:off x="5526075" y="3883882"/>
            <a:ext cx="569925" cy="391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38998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186A-E42E-43E7-B003-9CC81B76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1D0A-FCB8-43AD-9B21-156962989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72E20-3764-4B10-8310-D6E9CBB4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60" y="190427"/>
            <a:ext cx="8672881" cy="50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50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A0FA19-4393-495E-C8FA-D792344D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 corrugated test piece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B0D32-4558-6BD4-945E-B117FB1A5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62968"/>
            <a:ext cx="8520600" cy="3416400"/>
          </a:xfrm>
        </p:spPr>
        <p:txBody>
          <a:bodyPr>
            <a:normAutofit fontScale="70000" lnSpcReduction="20000"/>
          </a:bodyPr>
          <a:lstStyle/>
          <a:p>
            <a:pPr marL="114297" indent="0">
              <a:lnSpc>
                <a:spcPct val="150000"/>
              </a:lnSpc>
              <a:buNone/>
            </a:pPr>
            <a:r>
              <a:rPr lang="en-US" dirty="0"/>
              <a:t>Many iterations over the past few months</a:t>
            </a:r>
          </a:p>
          <a:p>
            <a:pPr marL="425439" indent="-285743">
              <a:lnSpc>
                <a:spcPct val="150000"/>
              </a:lnSpc>
            </a:pPr>
            <a:r>
              <a:rPr lang="en-US" dirty="0"/>
              <a:t>45 </a:t>
            </a:r>
            <a:r>
              <a:rPr lang="en-US" dirty="0" err="1"/>
              <a:t>gsm</a:t>
            </a:r>
            <a:r>
              <a:rPr lang="en-US" dirty="0"/>
              <a:t> </a:t>
            </a:r>
            <a:r>
              <a:rPr lang="en-US" dirty="0" err="1"/>
              <a:t>uni</a:t>
            </a:r>
            <a:r>
              <a:rPr lang="en-US" dirty="0"/>
              <a:t>-directional (-45, 0, 45) </a:t>
            </a:r>
            <a:r>
              <a:rPr lang="en-US" dirty="0">
                <a:sym typeface="Wingdings" pitchFamily="2" charset="2"/>
              </a:rPr>
              <a:t> twisted</a:t>
            </a:r>
          </a:p>
          <a:p>
            <a:pPr marL="425439" indent="-285743"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  <a:p>
            <a:pPr marL="425439" indent="-285743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34 </a:t>
            </a:r>
            <a:r>
              <a:rPr lang="en-US" dirty="0" err="1">
                <a:sym typeface="Wingdings" pitchFamily="2" charset="2"/>
              </a:rPr>
              <a:t>gsm</a:t>
            </a:r>
            <a:r>
              <a:rPr lang="en-US" dirty="0">
                <a:sym typeface="Wingdings" pitchFamily="2" charset="2"/>
              </a:rPr>
              <a:t> veil with varied resin layers</a:t>
            </a:r>
          </a:p>
          <a:p>
            <a:pPr marL="882628" lvl="1" indent="-285743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Opted for 2 layers of veil + 5 layers resin</a:t>
            </a:r>
          </a:p>
          <a:p>
            <a:pPr marL="882628" lvl="1" indent="-285743"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  <a:p>
            <a:pPr marL="425439" indent="-285743"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Ongoing:  wet layup with                                                                                   epoxy resin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DD3AE-C5C7-45F6-FCEA-2417911C72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897864-84E9-306C-C8B9-E421A80E98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92092" y="139085"/>
            <a:ext cx="1575505" cy="2272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647C41-3C13-BC11-51DF-C6053B745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30743" y="3362474"/>
            <a:ext cx="1766100" cy="1761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7BE30-36BF-6E3B-F840-30A381D1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31180" y="2474219"/>
            <a:ext cx="2764289" cy="25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8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19D2-D9D0-9C5B-AE38-15DF60DDF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Corrugated prototype test pieces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0C518-BA7B-98B7-F6D4-D5ED53736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92175"/>
            <a:ext cx="6019960" cy="3416400"/>
          </a:xfrm>
        </p:spPr>
        <p:txBody>
          <a:bodyPr>
            <a:normAutofit fontScale="62500" lnSpcReduction="20000"/>
          </a:bodyPr>
          <a:lstStyle/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Each piece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2 layers 34 </a:t>
            </a:r>
            <a:r>
              <a:rPr lang="en-US" dirty="0" err="1"/>
              <a:t>gsm</a:t>
            </a:r>
            <a:r>
              <a:rPr lang="en-US" dirty="0"/>
              <a:t> veil + 5 layers resin </a:t>
            </a:r>
          </a:p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Face sheets glued with 9309 adhesive in 5 mm strips</a:t>
            </a:r>
          </a:p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Final size of prototype test piece = 22.4 cm x 20.2 cm</a:t>
            </a:r>
          </a:p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Final weight of prototype test piece = 22.5 g</a:t>
            </a:r>
          </a:p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Density = 497 </a:t>
            </a:r>
            <a:r>
              <a:rPr lang="en-US" dirty="0" err="1"/>
              <a:t>gsm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~ 0.12% X/X0</a:t>
            </a:r>
          </a:p>
          <a:p>
            <a:pPr marL="114297" indent="0">
              <a:lnSpc>
                <a:spcPct val="200000"/>
              </a:lnSpc>
              <a:buNone/>
            </a:pPr>
            <a:r>
              <a:rPr lang="en-US" dirty="0"/>
              <a:t>Silicon ~0.05% X/X0, adhesive 0.01-0.02% X/X0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C5D8F-50DE-1FBA-3BD5-71743D67B3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86BBE-0EC8-5EAD-88ED-1AFE93CE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06462" y="-52575"/>
            <a:ext cx="1939897" cy="268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1B4CA-BADB-6724-6541-894235542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24894" y="2859576"/>
            <a:ext cx="2772909" cy="1900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70A7B-6C53-D1EF-5B8C-B4C6535F69AE}"/>
              </a:ext>
            </a:extLst>
          </p:cNvPr>
          <p:cNvSpPr txBox="1"/>
          <p:nvPr/>
        </p:nvSpPr>
        <p:spPr>
          <a:xfrm>
            <a:off x="6740757" y="4700565"/>
            <a:ext cx="174118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First Prototype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853891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16CE7-CEE5-7960-094D-CA270313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Corrugated carbon fiber thermal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06E9A-A750-CA95-0CDC-A1C2C731E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39" y="1386517"/>
            <a:ext cx="4667908" cy="3416400"/>
          </a:xfrm>
        </p:spPr>
        <p:txBody>
          <a:bodyPr>
            <a:normAutofit fontScale="62500" lnSpcReduction="20000"/>
          </a:bodyPr>
          <a:lstStyle/>
          <a:p>
            <a:pPr marL="114297" indent="0">
              <a:lnSpc>
                <a:spcPct val="130000"/>
              </a:lnSpc>
              <a:buNone/>
            </a:pPr>
            <a:r>
              <a:rPr lang="en-US" dirty="0"/>
              <a:t>Two heaters with separate power zones for LEC (~1W/cm</a:t>
            </a:r>
            <a:r>
              <a:rPr lang="en-US" baseline="30000" dirty="0"/>
              <a:t>2</a:t>
            </a:r>
            <a:r>
              <a:rPr lang="en-US" dirty="0"/>
              <a:t>) &amp; matrix (~40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114297" indent="0">
              <a:lnSpc>
                <a:spcPct val="130000"/>
              </a:lnSpc>
              <a:buNone/>
            </a:pPr>
            <a:endParaRPr lang="en-US" dirty="0"/>
          </a:p>
          <a:p>
            <a:pPr marL="114297" indent="0">
              <a:lnSpc>
                <a:spcPct val="130000"/>
              </a:lnSpc>
              <a:buNone/>
            </a:pPr>
            <a:r>
              <a:rPr lang="en-US" dirty="0"/>
              <a:t>Using 3M 467MP double-sided tape, 60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thick (used to glue silicon for STAR HFT PXL)</a:t>
            </a:r>
          </a:p>
          <a:p>
            <a:pPr marL="114297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First step:  Put a tube in corrugated channel and blow air through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E5DB5-E228-3232-E79D-C58B70AD72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51EF7-4E1B-6F8C-46AD-C473B5515C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77116" y="987484"/>
            <a:ext cx="262486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9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1147-7086-7157-608A-0282B901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 disc design – not exhaustive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33903-561C-503C-BB30-E514D844B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7717"/>
            <a:ext cx="7886700" cy="36016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Corrugation</a:t>
            </a:r>
          </a:p>
          <a:p>
            <a:r>
              <a:rPr lang="en-US" dirty="0"/>
              <a:t>Refining the prototypes </a:t>
            </a:r>
            <a:r>
              <a:rPr lang="en-US" dirty="0">
                <a:sym typeface="Wingdings" pitchFamily="2" charset="2"/>
              </a:rPr>
              <a:t> different layups, different glues, different gluing techniques, etc.</a:t>
            </a:r>
          </a:p>
          <a:p>
            <a:r>
              <a:rPr lang="en-US" dirty="0">
                <a:sym typeface="Wingdings" pitchFamily="2" charset="2"/>
              </a:rPr>
              <a:t>Mechanical stress test &amp; FEA</a:t>
            </a:r>
          </a:p>
          <a:p>
            <a:r>
              <a:rPr lang="en-US" dirty="0">
                <a:sym typeface="Wingdings" pitchFamily="2" charset="2"/>
              </a:rPr>
              <a:t>Making a face sheet out of module sized pieces  what does this do to the structural integrity?  The cooling? </a:t>
            </a:r>
          </a:p>
          <a:p>
            <a:r>
              <a:rPr lang="en-US" dirty="0">
                <a:sym typeface="Wingdings" pitchFamily="2" charset="2"/>
              </a:rPr>
              <a:t>Finalize pitch and thickness of the corrugation  direct implications on the sensor overlap and acceptance</a:t>
            </a:r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Global mechanics</a:t>
            </a:r>
          </a:p>
          <a:p>
            <a:r>
              <a:rPr lang="en-US" dirty="0">
                <a:sym typeface="Wingdings" pitchFamily="2" charset="2"/>
              </a:rPr>
              <a:t>Models/design on connection to global support</a:t>
            </a:r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Services</a:t>
            </a:r>
          </a:p>
          <a:p>
            <a:r>
              <a:rPr lang="en-US" dirty="0">
                <a:sym typeface="Wingdings" pitchFamily="2" charset="2"/>
              </a:rPr>
              <a:t>Work with WP3 on FPC design  how it runs along the face sheet, how they come off the end of the disc</a:t>
            </a:r>
          </a:p>
          <a:p>
            <a:r>
              <a:rPr lang="en-US" dirty="0">
                <a:sym typeface="Wingdings" pitchFamily="2" charset="2"/>
              </a:rPr>
              <a:t>Cooling  modeling a “duct” system inside the corrugation.  Think about foam/water as necessary.  How affected are the discs by bake-out? </a:t>
            </a:r>
          </a:p>
          <a:p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3417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4CE7F0-8F67-476B-A752-DD3534F3D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Overlapping activities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711B187-A5D2-4BD4-9E1D-35280AAC6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85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9465-67CD-4D3B-9235-58926AC9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Thermo-mechanical dummy sensors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60C36-EE37-4298-93EA-40B892A05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9018"/>
            <a:ext cx="7886700" cy="42838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We all will need to build prototypes with sensors that behave mechanically and thermally (power load) realistically</a:t>
            </a:r>
            <a:endParaRPr lang="en-GB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B</a:t>
            </a:r>
            <a:r>
              <a:rPr lang="en-GB" dirty="0"/>
              <a:t>y using the same design we can also make results comparable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I</a:t>
            </a:r>
            <a:r>
              <a:rPr lang="en-GB" dirty="0"/>
              <a:t>TS3 (</a:t>
            </a:r>
            <a:r>
              <a:rPr lang="en-GB" dirty="0" err="1"/>
              <a:t>Corrado’s</a:t>
            </a:r>
            <a:r>
              <a:rPr lang="en-GB" dirty="0"/>
              <a:t> group) has such dummy sensors, and used them in their half-barrel ITS3 prototype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5</a:t>
            </a:r>
            <a:r>
              <a:rPr lang="en-GB" dirty="0"/>
              <a:t>0 </a:t>
            </a:r>
            <a:r>
              <a:rPr lang="en-GB" dirty="0" err="1"/>
              <a:t>μm</a:t>
            </a:r>
            <a:r>
              <a:rPr lang="en-GB" dirty="0"/>
              <a:t> Si, laminated to Kapton/Cu for heater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I</a:t>
            </a:r>
            <a:r>
              <a:rPr lang="en-GB" dirty="0"/>
              <a:t> think these have been supplied by Rui de Oliveira (CERN)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I have started to make enquiries whether we can get similar devices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With modifications of geometry to reflect latest sensor designs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Plan is to procure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For IB: enough for one half barrel (2 off L0, 2 off L1 and 4 off L2 + spares)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For disks: 20 off LAS with 5 RSU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For L4: enough for one stave + spares - 20 off LAS with 5 RSU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For L3: enough for one stave + spares - 12 off LAS with 6 RSU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On timescale of 2 to 3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81E39-4E13-4010-B282-5FD2FBC8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53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59B6-3257-462F-82BC-5CD5901C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Prototypes for TDR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F08C6-BA60-4C50-9628-86EB475C9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5796"/>
            <a:ext cx="7886700" cy="3745358"/>
          </a:xfrm>
        </p:spPr>
        <p:txBody>
          <a:bodyPr/>
          <a:lstStyle/>
          <a:p>
            <a:r>
              <a:rPr lang="en-US" dirty="0"/>
              <a:t>IB: </a:t>
            </a:r>
            <a:r>
              <a:rPr lang="en-US" dirty="0" err="1"/>
              <a:t>Protoype</a:t>
            </a:r>
            <a:r>
              <a:rPr lang="en-US" dirty="0"/>
              <a:t> half a barrel, although not necessarily together</a:t>
            </a:r>
          </a:p>
          <a:p>
            <a:pPr lvl="1"/>
            <a:r>
              <a:rPr lang="en-US" dirty="0"/>
              <a:t>L0 &amp; L1 to study assembly (double-sensor geometry) and heating equivalent to beampipe bake-out</a:t>
            </a:r>
          </a:p>
          <a:p>
            <a:pPr lvl="1"/>
            <a:r>
              <a:rPr lang="en-US" dirty="0"/>
              <a:t>L2 &amp; carbon </a:t>
            </a:r>
            <a:r>
              <a:rPr lang="en-US" dirty="0" err="1"/>
              <a:t>fibre</a:t>
            </a:r>
            <a:r>
              <a:rPr lang="en-US" dirty="0"/>
              <a:t> cylinder to study assembly and cooling</a:t>
            </a:r>
          </a:p>
          <a:p>
            <a:r>
              <a:rPr lang="en-US" dirty="0"/>
              <a:t>OB: Prototype a L4 stave</a:t>
            </a:r>
          </a:p>
          <a:p>
            <a:pPr lvl="1"/>
            <a:r>
              <a:rPr lang="en-US" dirty="0"/>
              <a:t>Study assembly, mechanical and thermal performance using air cooling</a:t>
            </a:r>
          </a:p>
          <a:p>
            <a:r>
              <a:rPr lang="en-US" dirty="0"/>
              <a:t>Disks: Prototype a suitable section </a:t>
            </a:r>
          </a:p>
          <a:p>
            <a:pPr lvl="1"/>
            <a:r>
              <a:rPr lang="en-US" dirty="0"/>
              <a:t>Study assembly and thermal performance using air cooling</a:t>
            </a:r>
          </a:p>
          <a:p>
            <a:pPr>
              <a:spcBef>
                <a:spcPts val="1800"/>
              </a:spcBef>
            </a:pPr>
            <a:r>
              <a:rPr lang="en-US" dirty="0"/>
              <a:t>I think the aim should be that these prototypes will be built during the summer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1811-ECA8-4840-8C2F-CD8F9D47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48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a4fec7c0e_0_59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aa4fec7c0e_0_59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>
                <a:solidFill>
                  <a:srgbClr val="0000FF"/>
                </a:solidFill>
              </a:rPr>
              <a:t>R&amp;D activity for ALICE ITS3</a:t>
            </a:r>
            <a:endParaRPr sz="3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2aa4fec7c0e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829" y="1515749"/>
            <a:ext cx="3354864" cy="355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aa4fec7c0e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68" y="2547503"/>
            <a:ext cx="2189347" cy="2009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aa4fec7c0e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0064" y="2545633"/>
            <a:ext cx="2189793" cy="202209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aa4fec7c0e_0_59"/>
          <p:cNvSpPr txBox="1"/>
          <p:nvPr/>
        </p:nvSpPr>
        <p:spPr>
          <a:xfrm>
            <a:off x="1010344" y="2182501"/>
            <a:ext cx="2554049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Handling </a:t>
            </a:r>
            <a:r>
              <a:rPr lang="it-IT" sz="1500" b="1" dirty="0" err="1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vacuum</a:t>
            </a:r>
            <a:r>
              <a:rPr lang="it-IT" sz="1500" b="1" dirty="0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tools</a:t>
            </a:r>
            <a:endParaRPr sz="1500" b="1" dirty="0">
              <a:solidFill>
                <a:srgbClr val="FF0000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  <p:sp>
        <p:nvSpPr>
          <p:cNvPr id="149" name="Google Shape;149;g2aa4fec7c0e_0_59"/>
          <p:cNvSpPr txBox="1"/>
          <p:nvPr/>
        </p:nvSpPr>
        <p:spPr>
          <a:xfrm>
            <a:off x="5591000" y="1163203"/>
            <a:ext cx="2295733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dirty="0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Bending-</a:t>
            </a:r>
            <a:r>
              <a:rPr lang="it-IT" sz="1500" b="1" dirty="0" err="1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bonding</a:t>
            </a:r>
            <a:r>
              <a:rPr lang="it-IT" sz="1500" b="1" dirty="0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highlight>
                  <a:schemeClr val="accent3"/>
                </a:highlight>
                <a:ea typeface="Calibri"/>
                <a:sym typeface="Calibri"/>
              </a:rPr>
              <a:t>tool</a:t>
            </a:r>
            <a:endParaRPr sz="1500" b="1" dirty="0">
              <a:solidFill>
                <a:srgbClr val="FF0000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  <p:sp>
        <p:nvSpPr>
          <p:cNvPr id="12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Large-</a:t>
            </a:r>
            <a:r>
              <a:rPr lang="it-IT" sz="1600" dirty="0" err="1">
                <a:solidFill>
                  <a:schemeClr val="tx1"/>
                </a:solidFill>
              </a:rPr>
              <a:t>dimension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silicon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sensor</a:t>
            </a:r>
            <a:r>
              <a:rPr lang="it-IT" sz="1600" dirty="0">
                <a:solidFill>
                  <a:schemeClr val="tx1"/>
                </a:solidFill>
              </a:rPr>
              <a:t> bending procedure 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>
                <a:solidFill>
                  <a:srgbClr val="0000FF"/>
                </a:solidFill>
              </a:rPr>
              <a:t>R&amp;D activity for ALICE ITS3</a:t>
            </a:r>
            <a:endParaRPr sz="3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aa4fec7c0e_0_76"/>
          <p:cNvSpPr txBox="1"/>
          <p:nvPr/>
        </p:nvSpPr>
        <p:spPr>
          <a:xfrm>
            <a:off x="406433" y="1447687"/>
            <a:ext cx="4622639" cy="176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0000"/>
                </a:solidFill>
              </a:rPr>
              <a:t>Procedure </a:t>
            </a:r>
            <a:r>
              <a:rPr lang="it-IT" sz="1600" b="1" dirty="0" err="1">
                <a:solidFill>
                  <a:srgbClr val="FF0000"/>
                </a:solidFill>
              </a:rPr>
              <a:t>blocks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  <a:endParaRPr sz="1600" b="1" dirty="0">
              <a:solidFill>
                <a:srgbClr val="FF0000"/>
              </a:solidFill>
            </a:endParaRPr>
          </a:p>
          <a:p>
            <a:pPr marL="444500" marR="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1600" dirty="0" err="1">
                <a:solidFill>
                  <a:schemeClr val="dk1"/>
                </a:solidFill>
              </a:rPr>
              <a:t>kapton</a:t>
            </a:r>
            <a:r>
              <a:rPr lang="it-IT" sz="1600" dirty="0">
                <a:solidFill>
                  <a:schemeClr val="dk1"/>
                </a:solidFill>
              </a:rPr>
              <a:t> tape </a:t>
            </a:r>
            <a:r>
              <a:rPr lang="it-IT" sz="1600" dirty="0" err="1">
                <a:solidFill>
                  <a:schemeClr val="dk1"/>
                </a:solidFill>
              </a:rPr>
              <a:t>positioning</a:t>
            </a:r>
            <a:r>
              <a:rPr lang="it-IT" sz="1600" dirty="0">
                <a:solidFill>
                  <a:schemeClr val="dk1"/>
                </a:solidFill>
              </a:rPr>
              <a:t> on the </a:t>
            </a:r>
            <a:r>
              <a:rPr lang="it-IT" sz="1600" dirty="0" err="1">
                <a:solidFill>
                  <a:schemeClr val="dk1"/>
                </a:solidFill>
              </a:rPr>
              <a:t>mandrel</a:t>
            </a:r>
            <a:endParaRPr lang="it-IT" sz="1600" dirty="0">
              <a:solidFill>
                <a:schemeClr val="dk1"/>
              </a:solidFill>
            </a:endParaRPr>
          </a:p>
          <a:p>
            <a:pPr marL="444500" marR="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1600" dirty="0" err="1">
                <a:solidFill>
                  <a:schemeClr val="dk1"/>
                </a:solidFill>
              </a:rPr>
              <a:t>kapton</a:t>
            </a:r>
            <a:r>
              <a:rPr lang="it-IT" sz="1600" dirty="0">
                <a:solidFill>
                  <a:schemeClr val="dk1"/>
                </a:solidFill>
              </a:rPr>
              <a:t> tape </a:t>
            </a:r>
            <a:r>
              <a:rPr lang="it-IT" sz="1600" dirty="0" err="1">
                <a:solidFill>
                  <a:schemeClr val="dk1"/>
                </a:solidFill>
              </a:rPr>
              <a:t>positioning</a:t>
            </a:r>
            <a:r>
              <a:rPr lang="it-IT" sz="1600" dirty="0">
                <a:solidFill>
                  <a:schemeClr val="dk1"/>
                </a:solidFill>
              </a:rPr>
              <a:t> on the </a:t>
            </a:r>
            <a:r>
              <a:rPr lang="it-IT" sz="1600" dirty="0" err="1">
                <a:solidFill>
                  <a:schemeClr val="dk1"/>
                </a:solidFill>
              </a:rPr>
              <a:t>sensor</a:t>
            </a:r>
            <a:endParaRPr lang="it-IT" sz="1600" dirty="0">
              <a:solidFill>
                <a:schemeClr val="dk1"/>
              </a:solidFill>
            </a:endParaRPr>
          </a:p>
          <a:p>
            <a:pPr marL="444500" marR="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1600" dirty="0" err="1">
                <a:solidFill>
                  <a:schemeClr val="dk1"/>
                </a:solidFill>
              </a:rPr>
              <a:t>alignment</a:t>
            </a:r>
            <a:r>
              <a:rPr lang="it-IT" sz="1600" dirty="0">
                <a:solidFill>
                  <a:schemeClr val="dk1"/>
                </a:solidFill>
              </a:rPr>
              <a:t> of the </a:t>
            </a:r>
            <a:r>
              <a:rPr lang="it-IT" sz="1600" dirty="0" err="1">
                <a:solidFill>
                  <a:schemeClr val="dk1"/>
                </a:solidFill>
              </a:rPr>
              <a:t>sensor</a:t>
            </a:r>
            <a:r>
              <a:rPr lang="it-IT" sz="1600" dirty="0">
                <a:solidFill>
                  <a:schemeClr val="dk1"/>
                </a:solidFill>
              </a:rPr>
              <a:t> to the </a:t>
            </a:r>
            <a:r>
              <a:rPr lang="it-IT" sz="1600" dirty="0" err="1">
                <a:solidFill>
                  <a:schemeClr val="dk1"/>
                </a:solidFill>
              </a:rPr>
              <a:t>mandrel</a:t>
            </a:r>
            <a:r>
              <a:rPr lang="it-IT" sz="1600" dirty="0">
                <a:solidFill>
                  <a:schemeClr val="dk1"/>
                </a:solidFill>
              </a:rPr>
              <a:t> and </a:t>
            </a:r>
            <a:r>
              <a:rPr lang="it-IT" sz="1600" dirty="0" err="1">
                <a:solidFill>
                  <a:schemeClr val="dk1"/>
                </a:solidFill>
              </a:rPr>
              <a:t>attaching</a:t>
            </a:r>
            <a:r>
              <a:rPr lang="it-IT" sz="1600" dirty="0">
                <a:solidFill>
                  <a:schemeClr val="dk1"/>
                </a:solidFill>
              </a:rPr>
              <a:t> to the </a:t>
            </a:r>
            <a:r>
              <a:rPr lang="it-IT" sz="1600" dirty="0" err="1">
                <a:solidFill>
                  <a:schemeClr val="dk1"/>
                </a:solidFill>
              </a:rPr>
              <a:t>kapton</a:t>
            </a:r>
            <a:r>
              <a:rPr lang="it-IT" sz="1600" dirty="0">
                <a:solidFill>
                  <a:schemeClr val="dk1"/>
                </a:solidFill>
              </a:rPr>
              <a:t> tape</a:t>
            </a:r>
          </a:p>
          <a:p>
            <a:pPr marL="444500" marR="0" lvl="0" indent="-342900" algn="just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it-IT" sz="1600" dirty="0">
                <a:solidFill>
                  <a:schemeClr val="dk1"/>
                </a:solidFill>
              </a:rPr>
              <a:t>bending of the chip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161" name="Google Shape;161;g2aa4fec7c0e_0_76"/>
          <p:cNvPicPr preferRelativeResize="0"/>
          <p:nvPr/>
        </p:nvPicPr>
        <p:blipFill rotWithShape="1">
          <a:blip r:embed="rId3">
            <a:alphaModFix/>
          </a:blip>
          <a:srcRect t="19517" b="25380"/>
          <a:stretch/>
        </p:blipFill>
        <p:spPr>
          <a:xfrm>
            <a:off x="168717" y="3748209"/>
            <a:ext cx="3293252" cy="1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aa4fec7c0e_0_76"/>
          <p:cNvPicPr preferRelativeResize="0"/>
          <p:nvPr/>
        </p:nvPicPr>
        <p:blipFill rotWithShape="1">
          <a:blip r:embed="rId4">
            <a:alphaModFix/>
          </a:blip>
          <a:srcRect l="21951" t="21204" r="32581" b="21175"/>
          <a:stretch/>
        </p:blipFill>
        <p:spPr>
          <a:xfrm>
            <a:off x="3592262" y="3133218"/>
            <a:ext cx="2362199" cy="174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aa4fec7c0e_0_76"/>
          <p:cNvPicPr preferRelativeResize="0"/>
          <p:nvPr/>
        </p:nvPicPr>
        <p:blipFill rotWithShape="1">
          <a:blip r:embed="rId5">
            <a:alphaModFix/>
          </a:blip>
          <a:srcRect l="27782" t="31935" r="5657" b="11710"/>
          <a:stretch/>
        </p:blipFill>
        <p:spPr>
          <a:xfrm rot="10800000">
            <a:off x="5059799" y="3902029"/>
            <a:ext cx="2161170" cy="14401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Large-</a:t>
            </a:r>
            <a:r>
              <a:rPr lang="it-IT" sz="1600" dirty="0" err="1">
                <a:solidFill>
                  <a:schemeClr val="tx1"/>
                </a:solidFill>
              </a:rPr>
              <a:t>dimension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silicon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sensor</a:t>
            </a:r>
            <a:r>
              <a:rPr lang="it-IT" sz="1600" dirty="0">
                <a:solidFill>
                  <a:schemeClr val="tx1"/>
                </a:solidFill>
              </a:rPr>
              <a:t> bending procedure 	</a:t>
            </a:r>
          </a:p>
        </p:txBody>
      </p:sp>
      <p:pic>
        <p:nvPicPr>
          <p:cNvPr id="13" name="Google Shape;160;g2aa4fec7c0e_0_76"/>
          <p:cNvPicPr preferRelativeResize="0"/>
          <p:nvPr/>
        </p:nvPicPr>
        <p:blipFill rotWithShape="1">
          <a:blip r:embed="rId6">
            <a:alphaModFix/>
          </a:blip>
          <a:srcRect l="62560" t="38778" r="19192" b="36317"/>
          <a:stretch/>
        </p:blipFill>
        <p:spPr>
          <a:xfrm>
            <a:off x="5756290" y="1024154"/>
            <a:ext cx="2222625" cy="1822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63;g2aa4fec7c0e_0_76"/>
          <p:cNvSpPr txBox="1"/>
          <p:nvPr/>
        </p:nvSpPr>
        <p:spPr>
          <a:xfrm>
            <a:off x="5841113" y="614297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highlight>
                  <a:schemeClr val="accent3"/>
                </a:highlight>
                <a:ea typeface="Calibri"/>
                <a:sym typeface="Calibri"/>
              </a:rPr>
              <a:t> 1.</a:t>
            </a:r>
            <a:endParaRPr sz="1800" dirty="0">
              <a:solidFill>
                <a:schemeClr val="tx1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  <p:sp>
        <p:nvSpPr>
          <p:cNvPr id="16" name="Google Shape;163;g2aa4fec7c0e_0_76"/>
          <p:cNvSpPr txBox="1"/>
          <p:nvPr/>
        </p:nvSpPr>
        <p:spPr>
          <a:xfrm>
            <a:off x="3678703" y="2722833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highlight>
                  <a:schemeClr val="accent3"/>
                </a:highlight>
                <a:ea typeface="Calibri"/>
                <a:sym typeface="Calibri"/>
              </a:rPr>
              <a:t> 3.</a:t>
            </a:r>
            <a:endParaRPr sz="1800" dirty="0">
              <a:solidFill>
                <a:schemeClr val="tx1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  <p:sp>
        <p:nvSpPr>
          <p:cNvPr id="17" name="Google Shape;163;g2aa4fec7c0e_0_76"/>
          <p:cNvSpPr txBox="1"/>
          <p:nvPr/>
        </p:nvSpPr>
        <p:spPr>
          <a:xfrm>
            <a:off x="205257" y="3346345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highlight>
                  <a:schemeClr val="accent3"/>
                </a:highlight>
                <a:ea typeface="Calibri"/>
                <a:sym typeface="Calibri"/>
              </a:rPr>
              <a:t>2.</a:t>
            </a:r>
            <a:endParaRPr sz="1800" dirty="0">
              <a:solidFill>
                <a:schemeClr val="tx1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  <p:pic>
        <p:nvPicPr>
          <p:cNvPr id="18" name="Google Shape;177;g2aa4fec7c0e_0_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8587" y="2970049"/>
            <a:ext cx="2663473" cy="1851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63;g2aa4fec7c0e_0_76"/>
          <p:cNvSpPr txBox="1"/>
          <p:nvPr/>
        </p:nvSpPr>
        <p:spPr>
          <a:xfrm>
            <a:off x="8318562" y="2569210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tx1"/>
                </a:solidFill>
                <a:highlight>
                  <a:schemeClr val="accent3"/>
                </a:highlight>
                <a:ea typeface="Calibri"/>
                <a:sym typeface="Calibri"/>
              </a:rPr>
              <a:t> 4.</a:t>
            </a:r>
            <a:endParaRPr sz="1800" dirty="0">
              <a:solidFill>
                <a:schemeClr val="tx1"/>
              </a:solidFill>
              <a:highlight>
                <a:schemeClr val="accent3"/>
              </a:highlight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96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>
                <a:solidFill>
                  <a:srgbClr val="0000FF"/>
                </a:solidFill>
              </a:rPr>
              <a:t>R&amp;D activity for ALICE ITS3</a:t>
            </a:r>
            <a:endParaRPr sz="3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aa4fec7c0e_0_76"/>
          <p:cNvSpPr txBox="1"/>
          <p:nvPr/>
        </p:nvSpPr>
        <p:spPr>
          <a:xfrm>
            <a:off x="406433" y="1447687"/>
            <a:ext cx="4284636" cy="20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320"/>
              </a:spcBef>
            </a:pPr>
            <a:r>
              <a:rPr lang="it-IT" sz="1600" b="1" dirty="0" err="1">
                <a:solidFill>
                  <a:srgbClr val="FF0000"/>
                </a:solidFill>
              </a:rPr>
              <a:t>Proof</a:t>
            </a:r>
            <a:r>
              <a:rPr lang="it-IT" sz="1600" b="1" dirty="0">
                <a:solidFill>
                  <a:srgbClr val="FF0000"/>
                </a:solidFill>
              </a:rPr>
              <a:t> of </a:t>
            </a:r>
            <a:r>
              <a:rPr lang="it-IT" sz="1600" b="1" dirty="0" err="1">
                <a:solidFill>
                  <a:srgbClr val="FF0000"/>
                </a:solidFill>
              </a:rPr>
              <a:t>concept</a:t>
            </a:r>
            <a:r>
              <a:rPr lang="it-IT" sz="1600" b="1" dirty="0">
                <a:solidFill>
                  <a:srgbClr val="FF0000"/>
                </a:solidFill>
              </a:rPr>
              <a:t> for large-</a:t>
            </a:r>
            <a:r>
              <a:rPr lang="it-IT" sz="1600" b="1" dirty="0" err="1">
                <a:solidFill>
                  <a:srgbClr val="FF0000"/>
                </a:solidFill>
              </a:rPr>
              <a:t>dimension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bent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silicon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sensor</a:t>
            </a:r>
            <a:r>
              <a:rPr lang="it-IT" sz="1600" b="1" dirty="0">
                <a:solidFill>
                  <a:srgbClr val="FF0000"/>
                </a:solidFill>
              </a:rPr>
              <a:t> detector:</a:t>
            </a: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while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waiting</a:t>
            </a:r>
            <a:r>
              <a:rPr lang="it-IT" dirty="0">
                <a:solidFill>
                  <a:srgbClr val="141313"/>
                </a:solidFill>
              </a:rPr>
              <a:t> for large-</a:t>
            </a:r>
            <a:r>
              <a:rPr lang="it-IT" dirty="0" err="1">
                <a:solidFill>
                  <a:srgbClr val="141313"/>
                </a:solidFill>
              </a:rPr>
              <a:t>dimension</a:t>
            </a:r>
            <a:r>
              <a:rPr lang="it-IT" dirty="0">
                <a:solidFill>
                  <a:srgbClr val="141313"/>
                </a:solidFill>
              </a:rPr>
              <a:t> ITS3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endParaRPr lang="it-IT" dirty="0">
              <a:solidFill>
                <a:srgbClr val="141313"/>
              </a:solidFill>
            </a:endParaRP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learn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how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handle</a:t>
            </a:r>
            <a:r>
              <a:rPr lang="it-IT" dirty="0">
                <a:solidFill>
                  <a:srgbClr val="141313"/>
                </a:solidFill>
              </a:rPr>
              <a:t> large-</a:t>
            </a:r>
            <a:r>
              <a:rPr lang="it-IT" dirty="0" err="1">
                <a:solidFill>
                  <a:srgbClr val="141313"/>
                </a:solidFill>
              </a:rPr>
              <a:t>dimension</a:t>
            </a:r>
            <a:r>
              <a:rPr lang="it-IT" dirty="0">
                <a:solidFill>
                  <a:srgbClr val="141313"/>
                </a:solidFill>
              </a:rPr>
              <a:t> chips</a:t>
            </a: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explore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wire-bonding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interconnection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flex</a:t>
            </a:r>
            <a:r>
              <a:rPr lang="it-IT" dirty="0">
                <a:solidFill>
                  <a:srgbClr val="141313"/>
                </a:solidFill>
              </a:rPr>
              <a:t> (for data/control/</a:t>
            </a:r>
            <a:r>
              <a:rPr lang="it-IT" dirty="0" err="1">
                <a:solidFill>
                  <a:srgbClr val="141313"/>
                </a:solidFill>
              </a:rPr>
              <a:t>powering</a:t>
            </a:r>
            <a:r>
              <a:rPr lang="it-IT" dirty="0">
                <a:solidFill>
                  <a:srgbClr val="141313"/>
                </a:solidFill>
              </a:rPr>
              <a:t>) and </a:t>
            </a:r>
            <a:r>
              <a:rPr lang="it-IT" dirty="0" err="1">
                <a:solidFill>
                  <a:srgbClr val="141313"/>
                </a:solidFill>
              </a:rPr>
              <a:t>encapsulation</a:t>
            </a:r>
            <a:endParaRPr lang="it-IT" dirty="0">
              <a:solidFill>
                <a:srgbClr val="141313"/>
              </a:solidFill>
            </a:endParaRP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explore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edge-flex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solutions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towards</a:t>
            </a:r>
            <a:r>
              <a:rPr lang="it-IT" dirty="0">
                <a:solidFill>
                  <a:srgbClr val="141313"/>
                </a:solidFill>
              </a:rPr>
              <a:t> the </a:t>
            </a:r>
            <a:r>
              <a:rPr lang="it-IT" dirty="0" err="1">
                <a:solidFill>
                  <a:srgbClr val="141313"/>
                </a:solidFill>
              </a:rPr>
              <a:t>final</a:t>
            </a:r>
            <a:r>
              <a:rPr lang="it-IT" dirty="0">
                <a:solidFill>
                  <a:srgbClr val="141313"/>
                </a:solidFill>
              </a:rPr>
              <a:t> detector</a:t>
            </a: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Super-ALPIDE </a:t>
            </a:r>
            <a:r>
              <a:rPr lang="it-IT" sz="1600" dirty="0" err="1">
                <a:solidFill>
                  <a:schemeClr val="tx1"/>
                </a:solidFill>
              </a:rPr>
              <a:t>project</a:t>
            </a:r>
            <a:endParaRPr lang="it-IT" sz="1600" dirty="0">
              <a:solidFill>
                <a:srgbClr val="141313"/>
              </a:solidFill>
            </a:endParaRPr>
          </a:p>
        </p:txBody>
      </p:sp>
      <p:pic>
        <p:nvPicPr>
          <p:cNvPr id="20" name="Google Shape;186;g2aa4fec7c0e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305" y="3471885"/>
            <a:ext cx="4926648" cy="184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7;g2aa4fec7c0e_0_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404" y="1307054"/>
            <a:ext cx="4136652" cy="2390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96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>
                <a:solidFill>
                  <a:srgbClr val="0000FF"/>
                </a:solidFill>
              </a:rPr>
              <a:t>R&amp;D activity for ALICE ITS3</a:t>
            </a:r>
            <a:endParaRPr sz="32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aa4fec7c0e_0_76"/>
          <p:cNvSpPr txBox="1"/>
          <p:nvPr/>
        </p:nvSpPr>
        <p:spPr>
          <a:xfrm>
            <a:off x="406433" y="1447687"/>
            <a:ext cx="4284636" cy="20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320"/>
              </a:spcBef>
            </a:pPr>
            <a:r>
              <a:rPr lang="it-IT" sz="1600" b="1" dirty="0" err="1">
                <a:solidFill>
                  <a:srgbClr val="FF0000"/>
                </a:solidFill>
              </a:rPr>
              <a:t>Proof</a:t>
            </a:r>
            <a:r>
              <a:rPr lang="it-IT" sz="1600" b="1" dirty="0">
                <a:solidFill>
                  <a:srgbClr val="FF0000"/>
                </a:solidFill>
              </a:rPr>
              <a:t> of </a:t>
            </a:r>
            <a:r>
              <a:rPr lang="it-IT" sz="1600" b="1" dirty="0" err="1">
                <a:solidFill>
                  <a:srgbClr val="FF0000"/>
                </a:solidFill>
              </a:rPr>
              <a:t>concept</a:t>
            </a:r>
            <a:r>
              <a:rPr lang="it-IT" sz="1600" b="1" dirty="0">
                <a:solidFill>
                  <a:srgbClr val="FF0000"/>
                </a:solidFill>
              </a:rPr>
              <a:t> for large-</a:t>
            </a:r>
            <a:r>
              <a:rPr lang="it-IT" sz="1600" b="1" dirty="0" err="1">
                <a:solidFill>
                  <a:srgbClr val="FF0000"/>
                </a:solidFill>
              </a:rPr>
              <a:t>dimension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bent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silicon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sensor</a:t>
            </a:r>
            <a:r>
              <a:rPr lang="it-IT" sz="1600" b="1" dirty="0">
                <a:solidFill>
                  <a:srgbClr val="FF0000"/>
                </a:solidFill>
              </a:rPr>
              <a:t> detector:</a:t>
            </a: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while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waiting</a:t>
            </a:r>
            <a:r>
              <a:rPr lang="it-IT" dirty="0">
                <a:solidFill>
                  <a:srgbClr val="141313"/>
                </a:solidFill>
              </a:rPr>
              <a:t> for large-</a:t>
            </a:r>
            <a:r>
              <a:rPr lang="it-IT" dirty="0" err="1">
                <a:solidFill>
                  <a:srgbClr val="141313"/>
                </a:solidFill>
              </a:rPr>
              <a:t>dimension</a:t>
            </a:r>
            <a:r>
              <a:rPr lang="it-IT" dirty="0">
                <a:solidFill>
                  <a:srgbClr val="141313"/>
                </a:solidFill>
              </a:rPr>
              <a:t> ITS3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endParaRPr lang="it-IT" dirty="0">
              <a:solidFill>
                <a:srgbClr val="141313"/>
              </a:solidFill>
            </a:endParaRP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learn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how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handle</a:t>
            </a:r>
            <a:r>
              <a:rPr lang="it-IT" dirty="0">
                <a:solidFill>
                  <a:srgbClr val="141313"/>
                </a:solidFill>
              </a:rPr>
              <a:t> large-</a:t>
            </a:r>
            <a:r>
              <a:rPr lang="it-IT" dirty="0" err="1">
                <a:solidFill>
                  <a:srgbClr val="141313"/>
                </a:solidFill>
              </a:rPr>
              <a:t>dimension</a:t>
            </a:r>
            <a:r>
              <a:rPr lang="it-IT" dirty="0">
                <a:solidFill>
                  <a:srgbClr val="141313"/>
                </a:solidFill>
              </a:rPr>
              <a:t> chips</a:t>
            </a: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explore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wire-bonding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interconnection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flex</a:t>
            </a:r>
            <a:r>
              <a:rPr lang="it-IT" dirty="0">
                <a:solidFill>
                  <a:srgbClr val="141313"/>
                </a:solidFill>
              </a:rPr>
              <a:t> (for data/control/</a:t>
            </a:r>
            <a:r>
              <a:rPr lang="it-IT" dirty="0" err="1">
                <a:solidFill>
                  <a:srgbClr val="141313"/>
                </a:solidFill>
              </a:rPr>
              <a:t>powering</a:t>
            </a:r>
            <a:r>
              <a:rPr lang="it-IT" dirty="0">
                <a:solidFill>
                  <a:srgbClr val="141313"/>
                </a:solidFill>
              </a:rPr>
              <a:t>) and </a:t>
            </a:r>
            <a:r>
              <a:rPr lang="it-IT" dirty="0" err="1">
                <a:solidFill>
                  <a:srgbClr val="141313"/>
                </a:solidFill>
              </a:rPr>
              <a:t>encapsulation</a:t>
            </a:r>
            <a:endParaRPr lang="it-IT" dirty="0">
              <a:solidFill>
                <a:srgbClr val="141313"/>
              </a:solidFill>
            </a:endParaRP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explore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edge-flex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solutions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towards</a:t>
            </a:r>
            <a:r>
              <a:rPr lang="it-IT" dirty="0">
                <a:solidFill>
                  <a:srgbClr val="141313"/>
                </a:solidFill>
              </a:rPr>
              <a:t> the </a:t>
            </a:r>
            <a:r>
              <a:rPr lang="it-IT" dirty="0" err="1">
                <a:solidFill>
                  <a:srgbClr val="141313"/>
                </a:solidFill>
              </a:rPr>
              <a:t>final</a:t>
            </a:r>
            <a:r>
              <a:rPr lang="it-IT" dirty="0">
                <a:solidFill>
                  <a:srgbClr val="141313"/>
                </a:solidFill>
              </a:rPr>
              <a:t> detector</a:t>
            </a: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Super-ALPIDE </a:t>
            </a:r>
            <a:r>
              <a:rPr lang="it-IT" sz="1600" dirty="0" err="1">
                <a:solidFill>
                  <a:schemeClr val="tx1"/>
                </a:solidFill>
              </a:rPr>
              <a:t>project</a:t>
            </a:r>
            <a:endParaRPr lang="it-IT" sz="1600" dirty="0">
              <a:solidFill>
                <a:srgbClr val="141313"/>
              </a:solidFill>
            </a:endParaRPr>
          </a:p>
        </p:txBody>
      </p:sp>
      <p:pic>
        <p:nvPicPr>
          <p:cNvPr id="8" name="Google Shape;217;g2aa4fec7c0e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433" y="2045670"/>
            <a:ext cx="4258076" cy="27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18;g2aa4fec7c0e_0_125"/>
          <p:cNvSpPr txBox="1"/>
          <p:nvPr/>
        </p:nvSpPr>
        <p:spPr>
          <a:xfrm>
            <a:off x="937083" y="3916728"/>
            <a:ext cx="3815441" cy="116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FF0000"/>
                </a:solidFill>
              </a:rPr>
              <a:t>Status and </a:t>
            </a:r>
            <a:r>
              <a:rPr lang="it-IT" dirty="0" err="1">
                <a:solidFill>
                  <a:srgbClr val="FF0000"/>
                </a:solidFill>
              </a:rPr>
              <a:t>plans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4400" lvl="0" indent="-285750" algn="l" rtl="0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Two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assemblies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using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blank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silicon</a:t>
            </a:r>
            <a:r>
              <a:rPr lang="it-IT" dirty="0">
                <a:solidFill>
                  <a:srgbClr val="141313"/>
                </a:solidFill>
              </a:rPr>
              <a:t> chips</a:t>
            </a:r>
          </a:p>
          <a:p>
            <a:pPr marL="284400" lvl="0" indent="-285750" algn="l" rtl="0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Assembly </a:t>
            </a:r>
            <a:r>
              <a:rPr lang="it-IT" dirty="0" err="1">
                <a:solidFill>
                  <a:srgbClr val="141313"/>
                </a:solidFill>
              </a:rPr>
              <a:t>using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working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requires</a:t>
            </a:r>
            <a:r>
              <a:rPr lang="it-IT" dirty="0">
                <a:solidFill>
                  <a:srgbClr val="141313"/>
                </a:solidFill>
              </a:rPr>
              <a:t> new </a:t>
            </a:r>
            <a:r>
              <a:rPr lang="it-IT" dirty="0" err="1">
                <a:solidFill>
                  <a:srgbClr val="141313"/>
                </a:solidFill>
              </a:rPr>
              <a:t>mandrel</a:t>
            </a:r>
            <a:r>
              <a:rPr lang="it-IT" dirty="0">
                <a:solidFill>
                  <a:srgbClr val="141313"/>
                </a:solidFill>
              </a:rPr>
              <a:t> → </a:t>
            </a:r>
            <a:r>
              <a:rPr lang="it-IT" dirty="0" err="1">
                <a:solidFill>
                  <a:srgbClr val="141313"/>
                </a:solidFill>
              </a:rPr>
              <a:t>beginning</a:t>
            </a:r>
            <a:r>
              <a:rPr lang="it-IT" dirty="0">
                <a:solidFill>
                  <a:srgbClr val="141313"/>
                </a:solidFill>
              </a:rPr>
              <a:t> of 2024</a:t>
            </a:r>
            <a:endParaRPr dirty="0">
              <a:solidFill>
                <a:srgbClr val="1413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4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aa4fec7c0e_0_76"/>
          <p:cNvSpPr txBox="1"/>
          <p:nvPr/>
        </p:nvSpPr>
        <p:spPr>
          <a:xfrm>
            <a:off x="406433" y="1447687"/>
            <a:ext cx="428463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spcBef>
                <a:spcPts val="320"/>
              </a:spcBef>
            </a:pPr>
            <a:r>
              <a:rPr lang="it-IT" sz="1600" b="1" dirty="0" err="1">
                <a:solidFill>
                  <a:srgbClr val="FF0000"/>
                </a:solidFill>
              </a:rPr>
              <a:t>Main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differences</a:t>
            </a:r>
            <a:r>
              <a:rPr lang="it-IT" sz="1600" b="1" dirty="0">
                <a:solidFill>
                  <a:srgbClr val="FF0000"/>
                </a:solidFill>
              </a:rPr>
              <a:t> &amp; </a:t>
            </a:r>
            <a:r>
              <a:rPr lang="it-IT" sz="1600" b="1" dirty="0" err="1">
                <a:solidFill>
                  <a:srgbClr val="FF0000"/>
                </a:solidFill>
              </a:rPr>
              <a:t>challenges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wrt</a:t>
            </a:r>
            <a:r>
              <a:rPr lang="it-IT" sz="1600" b="1" dirty="0">
                <a:solidFill>
                  <a:srgbClr val="FF0000"/>
                </a:solidFill>
              </a:rPr>
              <a:t> ITS3:</a:t>
            </a: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>
                <a:solidFill>
                  <a:srgbClr val="141313"/>
                </a:solidFill>
              </a:rPr>
              <a:t>x2 </a:t>
            </a:r>
            <a:r>
              <a:rPr lang="it-IT" dirty="0" err="1">
                <a:solidFill>
                  <a:srgbClr val="141313"/>
                </a:solidFill>
              </a:rPr>
              <a:t>larger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radius</a:t>
            </a:r>
            <a:r>
              <a:rPr lang="it-IT" dirty="0">
                <a:solidFill>
                  <a:srgbClr val="141313"/>
                </a:solidFill>
              </a:rPr>
              <a:t> (18 </a:t>
            </a:r>
            <a:r>
              <a:rPr lang="it-IT" dirty="0">
                <a:solidFill>
                  <a:srgbClr val="141313"/>
                </a:solidFill>
                <a:sym typeface="Wingdings"/>
              </a:rPr>
              <a:t> 36 mm)*</a:t>
            </a:r>
            <a:endParaRPr lang="it-IT" dirty="0">
              <a:solidFill>
                <a:srgbClr val="141313"/>
              </a:solidFill>
            </a:endParaRPr>
          </a:p>
          <a:p>
            <a:pPr marL="285750" indent="-285750" algn="just">
              <a:spcBef>
                <a:spcPts val="320"/>
              </a:spcBef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need</a:t>
            </a:r>
            <a:r>
              <a:rPr lang="it-IT" dirty="0">
                <a:solidFill>
                  <a:srgbClr val="141313"/>
                </a:solidFill>
              </a:rPr>
              <a:t> to </a:t>
            </a:r>
            <a:r>
              <a:rPr lang="it-IT" dirty="0" err="1">
                <a:solidFill>
                  <a:srgbClr val="141313"/>
                </a:solidFill>
              </a:rPr>
              <a:t>bend</a:t>
            </a:r>
            <a:r>
              <a:rPr lang="it-IT" dirty="0">
                <a:solidFill>
                  <a:srgbClr val="141313"/>
                </a:solidFill>
              </a:rPr>
              <a:t> 2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r>
              <a:rPr lang="it-IT" dirty="0">
                <a:solidFill>
                  <a:srgbClr val="141313"/>
                </a:solidFill>
              </a:rPr>
              <a:t> for </a:t>
            </a:r>
            <a:r>
              <a:rPr lang="it-IT" dirty="0" err="1">
                <a:solidFill>
                  <a:srgbClr val="141313"/>
                </a:solidFill>
              </a:rPr>
              <a:t>each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half-layer</a:t>
            </a:r>
            <a:endParaRPr lang="it-IT" dirty="0">
              <a:solidFill>
                <a:srgbClr val="141313"/>
              </a:solidFill>
            </a:endParaRPr>
          </a:p>
          <a:p>
            <a:pPr lvl="3" algn="just">
              <a:spcBef>
                <a:spcPts val="320"/>
              </a:spcBef>
            </a:pPr>
            <a:r>
              <a:rPr lang="it-IT" dirty="0">
                <a:solidFill>
                  <a:srgbClr val="141313"/>
                </a:solidFill>
              </a:rPr>
              <a:t>           </a:t>
            </a:r>
            <a:r>
              <a:rPr lang="it-IT" sz="1100" dirty="0">
                <a:solidFill>
                  <a:srgbClr val="141313"/>
                </a:solidFill>
              </a:rPr>
              <a:t> * </a:t>
            </a:r>
            <a:r>
              <a:rPr lang="it-IT" sz="1100" dirty="0" err="1">
                <a:solidFill>
                  <a:srgbClr val="141313"/>
                </a:solidFill>
              </a:rPr>
              <a:t>will</a:t>
            </a:r>
            <a:r>
              <a:rPr lang="it-IT" sz="1100" dirty="0">
                <a:solidFill>
                  <a:srgbClr val="141313"/>
                </a:solidFill>
              </a:rPr>
              <a:t> </a:t>
            </a:r>
            <a:r>
              <a:rPr lang="it-IT" sz="1100" dirty="0" err="1">
                <a:solidFill>
                  <a:srgbClr val="141313"/>
                </a:solidFill>
              </a:rPr>
              <a:t>increase</a:t>
            </a:r>
            <a:r>
              <a:rPr lang="it-IT" sz="1100" dirty="0">
                <a:solidFill>
                  <a:srgbClr val="141313"/>
                </a:solidFill>
              </a:rPr>
              <a:t> to ~19/~38 mm with ITS3 ER2/3 </a:t>
            </a:r>
            <a:r>
              <a:rPr lang="it-IT" sz="1100" dirty="0" err="1">
                <a:solidFill>
                  <a:srgbClr val="141313"/>
                </a:solidFill>
              </a:rPr>
              <a:t>sensors</a:t>
            </a:r>
            <a:endParaRPr lang="it-IT" sz="1100" dirty="0">
              <a:solidFill>
                <a:srgbClr val="141313"/>
              </a:solidFill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Plan to </a:t>
            </a:r>
            <a:r>
              <a:rPr lang="it-IT" sz="1600" dirty="0" err="1">
                <a:solidFill>
                  <a:schemeClr val="tx1"/>
                </a:solidFill>
              </a:rPr>
              <a:t>develop</a:t>
            </a:r>
            <a:r>
              <a:rPr lang="it-IT" sz="1600" dirty="0">
                <a:solidFill>
                  <a:schemeClr val="tx1"/>
                </a:solidFill>
              </a:rPr>
              <a:t> bending procedure for SVT </a:t>
            </a:r>
            <a:r>
              <a:rPr lang="it-IT" sz="1600" b="1" dirty="0">
                <a:solidFill>
                  <a:srgbClr val="0000FF"/>
                </a:solidFill>
              </a:rPr>
              <a:t>L0 (L1) </a:t>
            </a:r>
          </a:p>
        </p:txBody>
      </p:sp>
      <p:pic>
        <p:nvPicPr>
          <p:cNvPr id="10" name="Google Shape;267;g2aa4fec7c0e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508" y="1861445"/>
            <a:ext cx="2744075" cy="28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8;g2aa4fec7c0e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350" y="1436748"/>
            <a:ext cx="1659575" cy="18537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8;g2aa4fec7c0e_0_125"/>
          <p:cNvSpPr txBox="1"/>
          <p:nvPr/>
        </p:nvSpPr>
        <p:spPr>
          <a:xfrm>
            <a:off x="397333" y="2794839"/>
            <a:ext cx="4291084" cy="233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 err="1">
                <a:solidFill>
                  <a:srgbClr val="FF0000"/>
                </a:solidFill>
              </a:rPr>
              <a:t>Possible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strategies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3429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b="1" dirty="0" err="1">
                <a:solidFill>
                  <a:srgbClr val="141313"/>
                </a:solidFill>
              </a:rPr>
              <a:t>embedding</a:t>
            </a:r>
            <a:r>
              <a:rPr lang="it-IT" b="1" dirty="0">
                <a:solidFill>
                  <a:srgbClr val="141313"/>
                </a:solidFill>
              </a:rPr>
              <a:t> (2 </a:t>
            </a:r>
            <a:r>
              <a:rPr lang="it-IT" b="1" dirty="0" err="1">
                <a:solidFill>
                  <a:srgbClr val="141313"/>
                </a:solidFill>
              </a:rPr>
              <a:t>sensors</a:t>
            </a:r>
            <a:r>
              <a:rPr lang="it-IT" b="1" dirty="0">
                <a:solidFill>
                  <a:srgbClr val="141313"/>
                </a:solidFill>
              </a:rPr>
              <a:t>): </a:t>
            </a:r>
            <a:r>
              <a:rPr lang="it-IT" dirty="0" err="1">
                <a:solidFill>
                  <a:srgbClr val="141313"/>
                </a:solidFill>
              </a:rPr>
              <a:t>try</a:t>
            </a:r>
            <a:r>
              <a:rPr lang="it-IT" dirty="0">
                <a:solidFill>
                  <a:srgbClr val="141313"/>
                </a:solidFill>
              </a:rPr>
              <a:t> to exploit “</a:t>
            </a:r>
            <a:r>
              <a:rPr lang="it-IT" dirty="0" err="1">
                <a:solidFill>
                  <a:srgbClr val="141313"/>
                </a:solidFill>
              </a:rPr>
              <a:t>embedding</a:t>
            </a:r>
            <a:r>
              <a:rPr lang="it-IT" dirty="0">
                <a:solidFill>
                  <a:srgbClr val="141313"/>
                </a:solidFill>
              </a:rPr>
              <a:t>” the </a:t>
            </a:r>
            <a:r>
              <a:rPr lang="it-IT" dirty="0" err="1">
                <a:solidFill>
                  <a:srgbClr val="141313"/>
                </a:solidFill>
              </a:rPr>
              <a:t>two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r>
              <a:rPr lang="it-IT" dirty="0">
                <a:solidFill>
                  <a:srgbClr val="141313"/>
                </a:solidFill>
              </a:rPr>
              <a:t> in </a:t>
            </a:r>
            <a:r>
              <a:rPr lang="it-IT" dirty="0" err="1">
                <a:solidFill>
                  <a:srgbClr val="141313"/>
                </a:solidFill>
              </a:rPr>
              <a:t>kapton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foils</a:t>
            </a:r>
            <a:r>
              <a:rPr lang="it-IT" dirty="0">
                <a:solidFill>
                  <a:srgbClr val="141313"/>
                </a:solidFill>
              </a:rPr>
              <a:t> and </a:t>
            </a:r>
            <a:r>
              <a:rPr lang="it-IT" dirty="0" err="1">
                <a:solidFill>
                  <a:srgbClr val="141313"/>
                </a:solidFill>
              </a:rPr>
              <a:t>bend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them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as</a:t>
            </a:r>
            <a:r>
              <a:rPr lang="it-IT" dirty="0">
                <a:solidFill>
                  <a:srgbClr val="141313"/>
                </a:solidFill>
              </a:rPr>
              <a:t> a single </a:t>
            </a:r>
            <a:r>
              <a:rPr lang="it-IT" dirty="0" err="1">
                <a:solidFill>
                  <a:srgbClr val="141313"/>
                </a:solidFill>
              </a:rPr>
              <a:t>object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it-IT" b="1" dirty="0" err="1">
                <a:solidFill>
                  <a:srgbClr val="FF0000"/>
                </a:solidFill>
                <a:sym typeface="Wingdings"/>
              </a:rPr>
              <a:t>half-layer</a:t>
            </a:r>
            <a:endParaRPr lang="it-IT" b="1" dirty="0">
              <a:solidFill>
                <a:srgbClr val="FF0000"/>
              </a:solidFill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b="1" dirty="0" err="1">
                <a:solidFill>
                  <a:srgbClr val="141313"/>
                </a:solidFill>
              </a:rPr>
              <a:t>independent</a:t>
            </a:r>
            <a:r>
              <a:rPr lang="it-IT" b="1" dirty="0">
                <a:solidFill>
                  <a:srgbClr val="141313"/>
                </a:solidFill>
              </a:rPr>
              <a:t> bending: </a:t>
            </a:r>
            <a:r>
              <a:rPr lang="it-IT" dirty="0" err="1">
                <a:solidFill>
                  <a:srgbClr val="141313"/>
                </a:solidFill>
              </a:rPr>
              <a:t>bend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each</a:t>
            </a:r>
            <a:r>
              <a:rPr lang="it-IT" dirty="0">
                <a:solidFill>
                  <a:srgbClr val="141313"/>
                </a:solidFill>
              </a:rPr>
              <a:t> of the </a:t>
            </a:r>
            <a:r>
              <a:rPr lang="it-IT" dirty="0" err="1">
                <a:solidFill>
                  <a:srgbClr val="141313"/>
                </a:solidFill>
              </a:rPr>
              <a:t>two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sensors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separately</a:t>
            </a:r>
            <a:r>
              <a:rPr lang="it-IT" dirty="0">
                <a:solidFill>
                  <a:srgbClr val="141313"/>
                </a:solidFill>
              </a:rPr>
              <a:t> and </a:t>
            </a:r>
            <a:r>
              <a:rPr lang="it-IT" dirty="0" err="1">
                <a:solidFill>
                  <a:srgbClr val="141313"/>
                </a:solidFill>
              </a:rPr>
              <a:t>glue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them</a:t>
            </a:r>
            <a:r>
              <a:rPr lang="it-IT" dirty="0">
                <a:solidFill>
                  <a:srgbClr val="141313"/>
                </a:solidFill>
              </a:rPr>
              <a:t> on </a:t>
            </a:r>
            <a:r>
              <a:rPr lang="it-IT" dirty="0" err="1">
                <a:solidFill>
                  <a:srgbClr val="141313"/>
                </a:solidFill>
              </a:rPr>
              <a:t>independent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support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structures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it-IT" b="1" dirty="0" err="1">
                <a:solidFill>
                  <a:srgbClr val="FF0000"/>
                </a:solidFill>
                <a:sym typeface="Wingdings"/>
              </a:rPr>
              <a:t>quarter</a:t>
            </a:r>
            <a:r>
              <a:rPr lang="it-IT" b="1" dirty="0">
                <a:solidFill>
                  <a:srgbClr val="FF0000"/>
                </a:solidFill>
                <a:sym typeface="Wingdings"/>
              </a:rPr>
              <a:t> of </a:t>
            </a:r>
            <a:r>
              <a:rPr lang="it-IT" b="1" dirty="0" err="1">
                <a:solidFill>
                  <a:srgbClr val="FF0000"/>
                </a:solidFill>
                <a:sym typeface="Wingdings"/>
              </a:rPr>
              <a:t>layer</a:t>
            </a:r>
            <a:endParaRPr lang="it-IT" b="1" dirty="0">
              <a:solidFill>
                <a:srgbClr val="FF0000"/>
              </a:solidFill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5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a4fec7c0e_0_76"/>
          <p:cNvSpPr txBox="1">
            <a:spLocks noGrp="1"/>
          </p:cNvSpPr>
          <p:nvPr>
            <p:ph type="sldNum" idx="12"/>
          </p:nvPr>
        </p:nvSpPr>
        <p:spPr>
          <a:xfrm>
            <a:off x="7988300" y="5026225"/>
            <a:ext cx="6984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>
                <a:latin typeface="Arial"/>
                <a:ea typeface="Arial"/>
                <a:cs typeface="Arial"/>
                <a:sym typeface="Arial"/>
              </a:rPr>
              <a:t>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aa4fec7c0e_0_76"/>
          <p:cNvSpPr txBox="1"/>
          <p:nvPr/>
        </p:nvSpPr>
        <p:spPr>
          <a:xfrm>
            <a:off x="396000" y="269377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None/>
            </a:pPr>
            <a:r>
              <a:rPr lang="it-IT" sz="3200" dirty="0">
                <a:solidFill>
                  <a:srgbClr val="0000FF"/>
                </a:solidFill>
              </a:rPr>
              <a:t>From ITS3 to </a:t>
            </a:r>
            <a:r>
              <a:rPr lang="it-IT" sz="3200" dirty="0" err="1">
                <a:solidFill>
                  <a:srgbClr val="0000FF"/>
                </a:solidFill>
              </a:rPr>
              <a:t>ePIC</a:t>
            </a:r>
            <a:r>
              <a:rPr lang="it-IT" sz="3200" dirty="0">
                <a:solidFill>
                  <a:srgbClr val="0000FF"/>
                </a:solidFill>
              </a:rPr>
              <a:t> SVT IB</a:t>
            </a:r>
            <a:endParaRPr sz="3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9;p3"/>
          <p:cNvSpPr txBox="1"/>
          <p:nvPr/>
        </p:nvSpPr>
        <p:spPr>
          <a:xfrm>
            <a:off x="396000" y="969479"/>
            <a:ext cx="8290800" cy="35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rgbClr val="FF0000"/>
              </a:buClr>
              <a:buSzPts val="1700"/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Plan to </a:t>
            </a:r>
            <a:r>
              <a:rPr lang="it-IT" sz="1600" dirty="0" err="1">
                <a:solidFill>
                  <a:schemeClr val="tx1"/>
                </a:solidFill>
              </a:rPr>
              <a:t>develop</a:t>
            </a:r>
            <a:r>
              <a:rPr lang="it-IT" sz="1600" dirty="0">
                <a:solidFill>
                  <a:schemeClr val="tx1"/>
                </a:solidFill>
              </a:rPr>
              <a:t> bending procedure for SVT </a:t>
            </a:r>
            <a:r>
              <a:rPr lang="it-IT" sz="1600" b="1" dirty="0">
                <a:solidFill>
                  <a:srgbClr val="0000FF"/>
                </a:solidFill>
              </a:rPr>
              <a:t>L0 (L1) </a:t>
            </a:r>
          </a:p>
        </p:txBody>
      </p:sp>
      <p:sp>
        <p:nvSpPr>
          <p:cNvPr id="12" name="Google Shape;218;g2aa4fec7c0e_0_125"/>
          <p:cNvSpPr txBox="1"/>
          <p:nvPr/>
        </p:nvSpPr>
        <p:spPr>
          <a:xfrm>
            <a:off x="386750" y="1535365"/>
            <a:ext cx="4291084" cy="71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</a:rPr>
              <a:t>1. </a:t>
            </a:r>
            <a:r>
              <a:rPr lang="it-IT" sz="1600" b="1" dirty="0" err="1">
                <a:solidFill>
                  <a:srgbClr val="FF0000"/>
                </a:solidFill>
              </a:rPr>
              <a:t>Embedding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strategy</a:t>
            </a:r>
            <a:r>
              <a:rPr lang="it-IT" sz="1600" b="1" dirty="0">
                <a:solidFill>
                  <a:srgbClr val="FF0000"/>
                </a:solidFill>
              </a:rPr>
              <a:t>: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it-IT" dirty="0" err="1">
                <a:solidFill>
                  <a:srgbClr val="141313"/>
                </a:solidFill>
              </a:rPr>
              <a:t>maximizes</a:t>
            </a:r>
            <a:r>
              <a:rPr lang="it-IT" dirty="0">
                <a:solidFill>
                  <a:srgbClr val="141313"/>
                </a:solidFill>
              </a:rPr>
              <a:t> </a:t>
            </a:r>
            <a:r>
              <a:rPr lang="it-IT" dirty="0" err="1">
                <a:solidFill>
                  <a:srgbClr val="141313"/>
                </a:solidFill>
              </a:rPr>
              <a:t>overlap</a:t>
            </a:r>
            <a:r>
              <a:rPr lang="it-IT" dirty="0">
                <a:solidFill>
                  <a:srgbClr val="141313"/>
                </a:solidFill>
              </a:rPr>
              <a:t> with ITS3 bending procedure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3" name="Google Shape;271;g2aa4fec7c0e_0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258" y="2411609"/>
            <a:ext cx="1895900" cy="164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72;g2aa4fec7c0e_0_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734" y="4226407"/>
            <a:ext cx="3379100" cy="117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o 4"/>
          <p:cNvGrpSpPr/>
          <p:nvPr/>
        </p:nvGrpSpPr>
        <p:grpSpPr>
          <a:xfrm>
            <a:off x="158194" y="2328448"/>
            <a:ext cx="2424141" cy="1801988"/>
            <a:chOff x="200526" y="3471503"/>
            <a:chExt cx="2424141" cy="1801988"/>
          </a:xfrm>
        </p:grpSpPr>
        <p:pic>
          <p:nvPicPr>
            <p:cNvPr id="17" name="Google Shape;269;g2aa4fec7c0e_0_16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526" y="3471503"/>
              <a:ext cx="2424141" cy="1801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270;g2aa4fec7c0e_0_166"/>
            <p:cNvSpPr txBox="1"/>
            <p:nvPr/>
          </p:nvSpPr>
          <p:spPr>
            <a:xfrm>
              <a:off x="206217" y="3491663"/>
              <a:ext cx="1984533" cy="676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None/>
              </a:pPr>
              <a:r>
                <a:rPr lang="it-IT" sz="1000" i="1" dirty="0">
                  <a:solidFill>
                    <a:schemeClr val="bg1"/>
                  </a:solidFill>
                </a:rPr>
                <a:t>The MAPS </a:t>
              </a:r>
              <a:r>
                <a:rPr lang="it-IT" sz="1000" i="1" dirty="0" err="1">
                  <a:solidFill>
                    <a:schemeClr val="bg1"/>
                  </a:solidFill>
                </a:rPr>
                <a:t>foil</a:t>
              </a:r>
              <a:r>
                <a:rPr lang="it-IT" sz="1000" i="1" dirty="0">
                  <a:solidFill>
                    <a:schemeClr val="bg1"/>
                  </a:solidFill>
                </a:rPr>
                <a:t>, S. </a:t>
              </a:r>
              <a:r>
                <a:rPr lang="it-IT" sz="1000" i="1" dirty="0" err="1">
                  <a:solidFill>
                    <a:schemeClr val="bg1"/>
                  </a:solidFill>
                </a:rPr>
                <a:t>Beolè</a:t>
              </a:r>
              <a:r>
                <a:rPr lang="it-IT" sz="1000" i="1" dirty="0">
                  <a:solidFill>
                    <a:schemeClr val="bg1"/>
                  </a:solidFill>
                </a:rPr>
                <a:t> et al. </a:t>
              </a:r>
              <a:br>
                <a:rPr lang="it-IT" sz="800" i="1" dirty="0">
                  <a:solidFill>
                    <a:schemeClr val="bg1"/>
                  </a:solidFill>
                </a:rPr>
              </a:br>
              <a:r>
                <a:rPr lang="it-IT" sz="900" i="1" dirty="0">
                  <a:solidFill>
                    <a:schemeClr val="bg1"/>
                  </a:solidFill>
                </a:rPr>
                <a:t>(</a:t>
              </a:r>
              <a:r>
                <a:rPr lang="it-IT" sz="900" i="1" dirty="0" err="1">
                  <a:solidFill>
                    <a:schemeClr val="bg1"/>
                  </a:solidFill>
                </a:rPr>
                <a:t>https</a:t>
              </a:r>
              <a:r>
                <a:rPr lang="it-IT" sz="900" i="1" dirty="0">
                  <a:solidFill>
                    <a:schemeClr val="bg1"/>
                  </a:solidFill>
                </a:rPr>
                <a:t>://</a:t>
              </a:r>
              <a:r>
                <a:rPr lang="it-IT" sz="900" i="1" dirty="0" err="1">
                  <a:solidFill>
                    <a:schemeClr val="bg1"/>
                  </a:solidFill>
                </a:rPr>
                <a:t>doi.org</a:t>
              </a:r>
              <a:r>
                <a:rPr lang="it-IT" sz="900" i="1" dirty="0">
                  <a:solidFill>
                    <a:schemeClr val="bg1"/>
                  </a:solidFill>
                </a:rPr>
                <a:t>/10.1016/j.nima.2022.167673)</a:t>
              </a:r>
              <a:endParaRPr sz="9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476750" y="1534657"/>
            <a:ext cx="4677833" cy="2963524"/>
            <a:chOff x="4466167" y="1100720"/>
            <a:chExt cx="4677833" cy="2963524"/>
          </a:xfrm>
        </p:grpSpPr>
        <p:pic>
          <p:nvPicPr>
            <p:cNvPr id="2" name="Immagine 1" descr="cmp_dcaresol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028" y="1449986"/>
              <a:ext cx="2512180" cy="2046651"/>
            </a:xfrm>
            <a:prstGeom prst="rect">
              <a:avLst/>
            </a:prstGeom>
          </p:spPr>
        </p:pic>
        <p:pic>
          <p:nvPicPr>
            <p:cNvPr id="3" name="Immagine 2" descr="cmp_ptreso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751" y="2020796"/>
              <a:ext cx="2508249" cy="2043448"/>
            </a:xfrm>
            <a:prstGeom prst="rect">
              <a:avLst/>
            </a:prstGeom>
          </p:spPr>
        </p:pic>
        <p:sp>
          <p:nvSpPr>
            <p:cNvPr id="4" name="CasellaDiTesto 3"/>
            <p:cNvSpPr txBox="1"/>
            <p:nvPr/>
          </p:nvSpPr>
          <p:spPr>
            <a:xfrm>
              <a:off x="5609153" y="1100720"/>
              <a:ext cx="343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200" i="1" dirty="0"/>
                <a:t>Limited </a:t>
              </a:r>
              <a:r>
                <a:rPr lang="it-IT" sz="1200" i="1" dirty="0" err="1"/>
                <a:t>effect</a:t>
              </a:r>
              <a:r>
                <a:rPr lang="it-IT" sz="1200" i="1" dirty="0"/>
                <a:t> of the </a:t>
              </a:r>
              <a:r>
                <a:rPr lang="it-IT" sz="1200" i="1" dirty="0" err="1"/>
                <a:t>additional</a:t>
              </a:r>
              <a:r>
                <a:rPr lang="it-IT" sz="1200" i="1" dirty="0"/>
                <a:t> </a:t>
              </a:r>
              <a:r>
                <a:rPr lang="it-IT" sz="1200" i="1" dirty="0" err="1"/>
                <a:t>material</a:t>
              </a:r>
              <a:r>
                <a:rPr lang="it-IT" sz="1200" i="1" dirty="0"/>
                <a:t> budget due to </a:t>
              </a:r>
              <a:r>
                <a:rPr lang="it-IT" sz="1200" i="1" dirty="0" err="1"/>
                <a:t>kapton</a:t>
              </a:r>
              <a:r>
                <a:rPr lang="it-IT" sz="1200" i="1" dirty="0"/>
                <a:t> </a:t>
              </a:r>
              <a:r>
                <a:rPr lang="it-IT" sz="1200" i="1" dirty="0" err="1"/>
                <a:t>foils</a:t>
              </a:r>
              <a:r>
                <a:rPr lang="it-IT" sz="1200" i="1" dirty="0"/>
                <a:t> (S. Kumar et al.) 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25535" y="2804586"/>
              <a:ext cx="5952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ALPIDE</a:t>
              </a:r>
            </a:p>
          </p:txBody>
        </p:sp>
        <p:cxnSp>
          <p:nvCxnSpPr>
            <p:cNvPr id="22" name="Connettore 2 21"/>
            <p:cNvCxnSpPr/>
            <p:nvPr/>
          </p:nvCxnSpPr>
          <p:spPr>
            <a:xfrm flipV="1">
              <a:off x="4969933" y="3098800"/>
              <a:ext cx="292102" cy="39370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4466167" y="3509435"/>
              <a:ext cx="18269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65 nm MAPS </a:t>
              </a:r>
              <a:r>
                <a:rPr lang="it-IT" sz="900" dirty="0" err="1"/>
                <a:t>w</a:t>
              </a:r>
              <a:r>
                <a:rPr lang="it-IT" sz="900" dirty="0"/>
                <a:t>/ and </a:t>
              </a:r>
              <a:r>
                <a:rPr lang="it-IT" sz="900" dirty="0" err="1"/>
                <a:t>w</a:t>
              </a:r>
              <a:r>
                <a:rPr lang="it-IT" sz="900" dirty="0"/>
                <a:t>/o </a:t>
              </a:r>
              <a:r>
                <a:rPr lang="it-IT" sz="900" dirty="0" err="1"/>
                <a:t>kapton</a:t>
              </a:r>
              <a:endParaRPr lang="it-IT" sz="9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154335" y="2870201"/>
              <a:ext cx="5952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ALPIDE</a:t>
              </a:r>
            </a:p>
          </p:txBody>
        </p:sp>
        <p:cxnSp>
          <p:nvCxnSpPr>
            <p:cNvPr id="28" name="Connettore 2 27"/>
            <p:cNvCxnSpPr/>
            <p:nvPr/>
          </p:nvCxnSpPr>
          <p:spPr>
            <a:xfrm flipV="1">
              <a:off x="6985000" y="3386666"/>
              <a:ext cx="292102" cy="39370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57474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2825</Words>
  <Application>Microsoft Office PowerPoint</Application>
  <PresentationFormat>Custom</PresentationFormat>
  <Paragraphs>325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Palatino Linotype</vt:lpstr>
      <vt:lpstr>Symbol</vt:lpstr>
      <vt:lpstr>Verdana</vt:lpstr>
      <vt:lpstr>Wingdings</vt:lpstr>
      <vt:lpstr>Tema di Office</vt:lpstr>
      <vt:lpstr>Office Theme</vt:lpstr>
      <vt:lpstr>Custom Design</vt:lpstr>
      <vt:lpstr>1_Office Theme</vt:lpstr>
      <vt:lpstr>SVT IB design &amp; R&amp;D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thoughts on SVT OB stave concept</vt:lpstr>
      <vt:lpstr>General idea</vt:lpstr>
      <vt:lpstr>Concept</vt:lpstr>
      <vt:lpstr> L4 stave foam skeleton</vt:lpstr>
      <vt:lpstr>L4 stave CF covers</vt:lpstr>
      <vt:lpstr>L4 stave side covers</vt:lpstr>
      <vt:lpstr>L4 sensor mounting</vt:lpstr>
      <vt:lpstr>L4 cylinder</vt:lpstr>
      <vt:lpstr>Air flow cooling</vt:lpstr>
      <vt:lpstr>Issues and questions</vt:lpstr>
      <vt:lpstr>Next steps</vt:lpstr>
      <vt:lpstr>Disks</vt:lpstr>
      <vt:lpstr>PowerPoint Presentation</vt:lpstr>
      <vt:lpstr>PowerPoint Presentation</vt:lpstr>
      <vt:lpstr>PowerPoint Presentation</vt:lpstr>
      <vt:lpstr>PowerPoint Presentation</vt:lpstr>
      <vt:lpstr>Towards a corrugated test piece</vt:lpstr>
      <vt:lpstr>Corrugated prototype test pieces</vt:lpstr>
      <vt:lpstr>Corrugated carbon fiber thermal tests</vt:lpstr>
      <vt:lpstr>Towards a disc design – not exhaustive</vt:lpstr>
      <vt:lpstr>Overlapping activities</vt:lpstr>
      <vt:lpstr>Thermo-mechanical dummy sensors</vt:lpstr>
      <vt:lpstr>Prototypes for TDR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Domenico Elia</dc:creator>
  <cp:lastModifiedBy>Georg Viehhauser</cp:lastModifiedBy>
  <cp:revision>85</cp:revision>
  <dcterms:created xsi:type="dcterms:W3CDTF">2018-06-28T15:19:11Z</dcterms:created>
  <dcterms:modified xsi:type="dcterms:W3CDTF">2024-01-11T03:37:37Z</dcterms:modified>
</cp:coreProperties>
</file>