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70" r:id="rId2"/>
    <p:sldId id="322" r:id="rId3"/>
    <p:sldId id="321" r:id="rId4"/>
    <p:sldId id="285" r:id="rId5"/>
    <p:sldId id="302" r:id="rId6"/>
    <p:sldId id="301" r:id="rId7"/>
    <p:sldId id="290" r:id="rId8"/>
    <p:sldId id="304" r:id="rId9"/>
    <p:sldId id="286" r:id="rId10"/>
    <p:sldId id="291" r:id="rId11"/>
    <p:sldId id="296" r:id="rId12"/>
    <p:sldId id="298" r:id="rId13"/>
    <p:sldId id="299" r:id="rId14"/>
    <p:sldId id="288" r:id="rId15"/>
    <p:sldId id="309" r:id="rId16"/>
    <p:sldId id="314" r:id="rId17"/>
    <p:sldId id="307" r:id="rId18"/>
    <p:sldId id="335" r:id="rId19"/>
    <p:sldId id="323" r:id="rId20"/>
    <p:sldId id="330" r:id="rId21"/>
    <p:sldId id="331" r:id="rId22"/>
    <p:sldId id="339" r:id="rId23"/>
    <p:sldId id="332" r:id="rId24"/>
    <p:sldId id="333" r:id="rId25"/>
    <p:sldId id="325" r:id="rId26"/>
    <p:sldId id="324" r:id="rId27"/>
    <p:sldId id="334" r:id="rId28"/>
    <p:sldId id="327" r:id="rId29"/>
    <p:sldId id="337" r:id="rId30"/>
    <p:sldId id="338" r:id="rId31"/>
    <p:sldId id="342" r:id="rId32"/>
    <p:sldId id="343" r:id="rId33"/>
    <p:sldId id="336" r:id="rId34"/>
    <p:sldId id="277" r:id="rId35"/>
    <p:sldId id="289" r:id="rId36"/>
    <p:sldId id="284" r:id="rId37"/>
    <p:sldId id="278" r:id="rId38"/>
    <p:sldId id="271" r:id="rId39"/>
    <p:sldId id="281" r:id="rId40"/>
    <p:sldId id="27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726"/>
    <a:srgbClr val="0000FF"/>
    <a:srgbClr val="4D4E4E"/>
    <a:srgbClr val="FF00FF"/>
    <a:srgbClr val="4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856"/>
    <p:restoredTop sz="94694"/>
  </p:normalViewPr>
  <p:slideViewPr>
    <p:cSldViewPr snapToGrid="0">
      <p:cViewPr varScale="1">
        <p:scale>
          <a:sx n="121" d="100"/>
          <a:sy n="121" d="100"/>
        </p:scale>
        <p:origin x="8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BB5D16E-66C2-DA29-E1B0-D4ADB4C3FE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163B63-DCB6-7793-DFE8-2F42FD581C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B3428-A529-894C-9342-4A705A37EF87}" type="datetimeFigureOut">
              <a:t>1/10/24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4B5ECF-CC74-1F96-6689-5E8132EFE2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A1280A-BB87-B1FB-D555-D659964EA9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B0DF1-CBAD-0743-9BDE-5D7997BD275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8403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981AC2-EB4A-1B4B-B9D6-6CC3DC34AEDD}" type="datetimeFigureOut">
              <a:t>1/10/24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564ED-E8A9-E74D-ADB0-DD96C87FC38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6849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17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92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379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119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4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13" Type="http://schemas.openxmlformats.org/officeDocument/2006/relationships/image" Target="../media/image130.png"/><Relationship Id="rId3" Type="http://schemas.openxmlformats.org/officeDocument/2006/relationships/image" Target="../media/image60.emf"/><Relationship Id="rId7" Type="http://schemas.openxmlformats.org/officeDocument/2006/relationships/image" Target="../media/image64.emf"/><Relationship Id="rId12" Type="http://schemas.openxmlformats.org/officeDocument/2006/relationships/image" Target="../media/image12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emf"/><Relationship Id="rId11" Type="http://schemas.openxmlformats.org/officeDocument/2006/relationships/image" Target="../media/image68.jpg"/><Relationship Id="rId5" Type="http://schemas.openxmlformats.org/officeDocument/2006/relationships/image" Target="../media/image62.emf"/><Relationship Id="rId15" Type="http://schemas.openxmlformats.org/officeDocument/2006/relationships/image" Target="../media/image70.emf"/><Relationship Id="rId10" Type="http://schemas.openxmlformats.org/officeDocument/2006/relationships/image" Target="../media/image67.emf"/><Relationship Id="rId4" Type="http://schemas.openxmlformats.org/officeDocument/2006/relationships/image" Target="../media/image61.emf"/><Relationship Id="rId9" Type="http://schemas.openxmlformats.org/officeDocument/2006/relationships/image" Target="../media/image66.emf"/><Relationship Id="rId14" Type="http://schemas.openxmlformats.org/officeDocument/2006/relationships/image" Target="../media/image6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7" Type="http://schemas.openxmlformats.org/officeDocument/2006/relationships/image" Target="../media/image76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gif"/><Relationship Id="rId5" Type="http://schemas.openxmlformats.org/officeDocument/2006/relationships/image" Target="../media/image74.gif"/><Relationship Id="rId4" Type="http://schemas.openxmlformats.org/officeDocument/2006/relationships/image" Target="../media/image73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86430E9-104A-547A-D453-B2190484F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98" y="179590"/>
            <a:ext cx="11909682" cy="465327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7B86F7-3873-E2C1-794E-9AC92D15C3CF}"/>
              </a:ext>
            </a:extLst>
          </p:cNvPr>
          <p:cNvSpPr txBox="1"/>
          <p:nvPr/>
        </p:nvSpPr>
        <p:spPr>
          <a:xfrm>
            <a:off x="282318" y="231197"/>
            <a:ext cx="855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hpDIRC performance with particle backgrounds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CFAB69-6011-8B14-20D3-12479446599D}"/>
              </a:ext>
            </a:extLst>
          </p:cNvPr>
          <p:cNvSpPr txBox="1"/>
          <p:nvPr/>
        </p:nvSpPr>
        <p:spPr>
          <a:xfrm>
            <a:off x="282318" y="5108329"/>
            <a:ext cx="88312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outline: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 clean PID with an hpDIRC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 PID performance underneath pythia8 events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 PID performance with additional primaries hitting same bars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E9242A-6DAB-2201-A9A9-EDF80200A329}"/>
              </a:ext>
            </a:extLst>
          </p:cNvPr>
          <p:cNvSpPr txBox="1"/>
          <p:nvPr/>
        </p:nvSpPr>
        <p:spPr>
          <a:xfrm>
            <a:off x="10814332" y="4973377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i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w.j. llope</a:t>
            </a:r>
          </a:p>
          <a:p>
            <a:pPr algn="l"/>
            <a:r>
              <a:rPr lang="en-US" sz="1200" i="1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1/XX/2024</a:t>
            </a:r>
          </a:p>
        </p:txBody>
      </p:sp>
    </p:spTree>
    <p:extLst>
      <p:ext uri="{BB962C8B-B14F-4D97-AF65-F5344CB8AC3E}">
        <p14:creationId xmlns:p14="http://schemas.microsoft.com/office/powerpoint/2010/main" val="4275869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A8EEE5-5CA1-A83A-5860-4E53D27189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2880" y="640080"/>
            <a:ext cx="11887199" cy="57576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30C4DB-0754-46EB-2FFC-448948A06271}"/>
              </a:ext>
            </a:extLst>
          </p:cNvPr>
          <p:cNvSpPr txBox="1"/>
          <p:nvPr/>
        </p:nvSpPr>
        <p:spPr>
          <a:xfrm>
            <a:off x="322880" y="238980"/>
            <a:ext cx="4229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pythia, Zero Bias, 10M events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2C37645-3FCE-744A-4B36-704A86CA6486}"/>
                  </a:ext>
                </a:extLst>
              </p:cNvPr>
              <p:cNvSpPr txBox="1"/>
              <p:nvPr/>
            </p:nvSpPr>
            <p:spPr>
              <a:xfrm>
                <a:off x="2291249" y="955269"/>
                <a:ext cx="163962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>
                    <a:solidFill>
                      <a:schemeClr val="tx1"/>
                    </a:solidFill>
                    <a:ea typeface="Cambria Math" panose="02040503050406030204" pitchFamily="18" charset="0"/>
                    <a:cs typeface="Menlo" panose="020B0609030804020204" pitchFamily="49" charset="0"/>
                  </a:rPr>
                  <a:t>“CP”   :=  charged</a:t>
                </a:r>
                <a:r>
                  <a:rPr lang="en-US" sz="1400">
                    <a:solidFill>
                      <a:schemeClr val="tx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 </a:t>
                </a:r>
              </a:p>
              <a:p>
                <a:r>
                  <a:rPr lang="en-US" sz="1400">
                    <a:solidFill>
                      <a:schemeClr val="tx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   &amp;&amp; |</a:t>
                </a:r>
                <a:r>
                  <a:rPr lang="en-US" sz="1400">
                    <a:solidFill>
                      <a:schemeClr val="tx1"/>
                    </a:solidFill>
                    <a:latin typeface="Symbol" pitchFamily="2" charset="2"/>
                    <a:ea typeface="Menlo" panose="020B0609030804020204" pitchFamily="49" charset="0"/>
                    <a:cs typeface="Menlo" panose="020B0609030804020204" pitchFamily="49" charset="0"/>
                  </a:rPr>
                  <a:t>h</a:t>
                </a:r>
                <a:r>
                  <a:rPr lang="en-US" sz="1400">
                    <a:solidFill>
                      <a:schemeClr val="tx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|&lt;1.6 </a:t>
                </a:r>
              </a:p>
              <a:p>
                <a:r>
                  <a:rPr lang="en-US" sz="1400">
                    <a:solidFill>
                      <a:schemeClr val="tx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   &amp;&amp; </a:t>
                </a:r>
                <a:r>
                  <a:rPr lang="en-US" sz="1400">
                    <a:solidFill>
                      <a:schemeClr val="tx1"/>
                    </a:solidFill>
                    <a:latin typeface="Symbol" pitchFamily="2" charset="2"/>
                    <a:ea typeface="Menlo" panose="020B0609030804020204" pitchFamily="49" charset="0"/>
                    <a:cs typeface="Menlo" panose="020B0609030804020204" pitchFamily="49" charset="0"/>
                  </a:rPr>
                  <a:t>b</a:t>
                </a:r>
                <a:r>
                  <a:rPr lang="en-US" sz="1400">
                    <a:solidFill>
                      <a:schemeClr val="tx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&gt;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enlo" panose="020B0609030804020204" pitchFamily="49" charset="0"/>
                            <a:cs typeface="Menlo" panose="020B0609030804020204" pitchFamily="49" charset="0"/>
                          </a:rPr>
                        </m:ctrlPr>
                      </m:fPr>
                      <m:num>
                        <m:r>
                          <a:rPr lang="en-US" sz="1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enlo" panose="020B0609030804020204" pitchFamily="49" charset="0"/>
                            <a:cs typeface="Menlo" panose="020B0609030804020204" pitchFamily="49" charset="0"/>
                          </a:rPr>
                          <m:t>1</m:t>
                        </m:r>
                      </m:num>
                      <m:den>
                        <m:r>
                          <a:rPr lang="en-US" sz="1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enlo" panose="020B0609030804020204" pitchFamily="49" charset="0"/>
                            <a:cs typeface="Menlo" panose="020B0609030804020204" pitchFamily="49" charset="0"/>
                          </a:rPr>
                          <m:t>1.47</m:t>
                        </m:r>
                      </m:den>
                    </m:f>
                  </m:oMath>
                </a14:m>
                <a:endParaRPr lang="en-US" sz="1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2C37645-3FCE-744A-4B36-704A86CA6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1249" y="955269"/>
                <a:ext cx="1639620" cy="738664"/>
              </a:xfrm>
              <a:prstGeom prst="rect">
                <a:avLst/>
              </a:prstGeom>
              <a:blipFill>
                <a:blip r:embed="rId3"/>
                <a:stretch>
                  <a:fillRect l="-769" t="-1695" r="-3077" b="-69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8959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DB6010-2CD4-D844-E9FA-3CB84E0D49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2880" y="640080"/>
            <a:ext cx="11893579" cy="5760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FACDFC-AAE5-B98F-2611-06BD52070C96}"/>
              </a:ext>
            </a:extLst>
          </p:cNvPr>
          <p:cNvSpPr txBox="1"/>
          <p:nvPr/>
        </p:nvSpPr>
        <p:spPr>
          <a:xfrm>
            <a:off x="322880" y="238980"/>
            <a:ext cx="4229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pythia, Zero Bias, 10M events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3965E8-9CDC-E434-76B3-C1DFD5777C1E}"/>
              </a:ext>
            </a:extLst>
          </p:cNvPr>
          <p:cNvGrpSpPr/>
          <p:nvPr/>
        </p:nvGrpSpPr>
        <p:grpSpPr>
          <a:xfrm>
            <a:off x="7604539" y="3415566"/>
            <a:ext cx="3993092" cy="3191549"/>
            <a:chOff x="7604539" y="3546198"/>
            <a:chExt cx="3993092" cy="319154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418E3D-5DEE-6944-1125-B22636DBF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04539" y="3546198"/>
              <a:ext cx="2827348" cy="319154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4F0DA6-A808-478F-F847-1BC6B6872B9D}"/>
                </a:ext>
              </a:extLst>
            </p:cNvPr>
            <p:cNvSpPr txBox="1"/>
            <p:nvPr/>
          </p:nvSpPr>
          <p:spPr>
            <a:xfrm>
              <a:off x="8043620" y="3692472"/>
              <a:ext cx="463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e-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F2E1C0B-348D-5F64-862B-F7CD00BFFF30}"/>
                    </a:ext>
                  </a:extLst>
                </p:cNvPr>
                <p:cNvSpPr txBox="1"/>
                <p:nvPr/>
              </p:nvSpPr>
              <p:spPr>
                <a:xfrm>
                  <a:off x="9426844" y="6368415"/>
                  <a:ext cx="217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>
                      <a:latin typeface="Menlo" panose="020B0609030804020204" pitchFamily="49" charset="0"/>
                      <a:ea typeface="Menlo" panose="020B0609030804020204" pitchFamily="49" charset="0"/>
                      <a:cs typeface="Menlo" panose="020B0609030804020204" pitchFamily="49" charset="0"/>
                    </a:rPr>
                    <a:t>µ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Menlo" panose="020B0609030804020204" pitchFamily="49" charset="0"/>
                        </a:rPr>
                        <m:t>±</m:t>
                      </m:r>
                    </m:oMath>
                  </a14:m>
                  <a:r>
                    <a:rPr lang="en-US">
                      <a:latin typeface="Menlo" panose="020B0609030804020204" pitchFamily="49" charset="0"/>
                      <a:ea typeface="Menlo" panose="020B0609030804020204" pitchFamily="49" charset="0"/>
                      <a:cs typeface="Menlo" panose="020B0609030804020204" pitchFamily="49" charset="0"/>
                    </a:rPr>
                    <a:t> </a:t>
                  </a:r>
                  <a:r>
                    <a:rPr lang="en-US">
                      <a:solidFill>
                        <a:schemeClr val="bg1">
                          <a:lumMod val="75000"/>
                        </a:schemeClr>
                      </a:solidFill>
                      <a:latin typeface="Menlo" panose="020B0609030804020204" pitchFamily="49" charset="0"/>
                      <a:ea typeface="Menlo" panose="020B0609030804020204" pitchFamily="49" charset="0"/>
                      <a:cs typeface="Menlo" panose="020B0609030804020204" pitchFamily="49" charset="0"/>
                    </a:rPr>
                    <a:t>(π decays?)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F2E1C0B-348D-5F64-862B-F7CD00BFFF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6844" y="6368415"/>
                  <a:ext cx="2170787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339" t="-6667" r="-1754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3C9288E-5B94-3E89-0A89-9E0E488C076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51010" y="6021092"/>
              <a:ext cx="464949" cy="4494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FC4E3D1-C00D-1186-CB91-EF3C51A40A54}"/>
                </a:ext>
              </a:extLst>
            </p:cNvPr>
            <p:cNvSpPr txBox="1"/>
            <p:nvPr/>
          </p:nvSpPr>
          <p:spPr>
            <a:xfrm>
              <a:off x="9283484" y="4345474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π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B48E32-0708-E064-A8F3-2135C161E3DB}"/>
                </a:ext>
              </a:extLst>
            </p:cNvPr>
            <p:cNvSpPr txBox="1"/>
            <p:nvPr/>
          </p:nvSpPr>
          <p:spPr>
            <a:xfrm>
              <a:off x="9840087" y="4396229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B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3CD78E5-BE42-2277-45D5-F79B51D1F34A}"/>
                </a:ext>
              </a:extLst>
            </p:cNvPr>
            <p:cNvSpPr txBox="1"/>
            <p:nvPr/>
          </p:nvSpPr>
          <p:spPr>
            <a:xfrm>
              <a:off x="9515959" y="4546024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1606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9108015-57AA-D47F-6969-054700C2C520}"/>
                  </a:ext>
                </a:extLst>
              </p:cNvPr>
              <p:cNvSpPr txBox="1"/>
              <p:nvPr/>
            </p:nvSpPr>
            <p:spPr>
              <a:xfrm>
                <a:off x="322880" y="238980"/>
                <a:ext cx="113752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pythia, Minimum Bias, 10M events   </a:t>
                </a:r>
                <a:r>
                  <a:rPr lang="en-US">
                    <a:solidFill>
                      <a:srgbClr val="008726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87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enlo" panose="020B0609030804020204" pitchFamily="49" charset="0"/>
                      </a:rPr>
                      <m:t>≥</m:t>
                    </m:r>
                  </m:oMath>
                </a14:m>
                <a:r>
                  <a:rPr lang="en-US">
                    <a:solidFill>
                      <a:srgbClr val="008726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1 charged track with p&gt;0.25GeV/c &amp; |</a:t>
                </a:r>
                <a:r>
                  <a:rPr lang="en-US">
                    <a:solidFill>
                      <a:srgbClr val="008726"/>
                    </a:solidFill>
                    <a:latin typeface="Symbol" pitchFamily="2" charset="2"/>
                    <a:ea typeface="Menlo" panose="020B0609030804020204" pitchFamily="49" charset="0"/>
                    <a:cs typeface="Menlo" panose="020B0609030804020204" pitchFamily="49" charset="0"/>
                  </a:rPr>
                  <a:t>h</a:t>
                </a:r>
                <a:r>
                  <a:rPr lang="en-US">
                    <a:solidFill>
                      <a:srgbClr val="008726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|&lt;1.6)</a:t>
                </a:r>
                <a:endParaRPr lang="en-US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9108015-57AA-D47F-6969-054700C2C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80" y="238980"/>
                <a:ext cx="11375230" cy="369332"/>
              </a:xfrm>
              <a:prstGeom prst="rect">
                <a:avLst/>
              </a:prstGeom>
              <a:blipFill>
                <a:blip r:embed="rId3"/>
                <a:stretch>
                  <a:fillRect l="-446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A615FB1-E299-A6C8-3577-D69A19F5940A}"/>
                  </a:ext>
                </a:extLst>
              </p:cNvPr>
              <p:cNvSpPr txBox="1"/>
              <p:nvPr/>
            </p:nvSpPr>
            <p:spPr>
              <a:xfrm>
                <a:off x="2270228" y="2195489"/>
                <a:ext cx="163962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>
                    <a:solidFill>
                      <a:schemeClr val="tx1"/>
                    </a:solidFill>
                    <a:ea typeface="Cambria Math" panose="02040503050406030204" pitchFamily="18" charset="0"/>
                    <a:cs typeface="Menlo" panose="020B0609030804020204" pitchFamily="49" charset="0"/>
                  </a:rPr>
                  <a:t>“CP”   :=  charged</a:t>
                </a:r>
                <a:r>
                  <a:rPr lang="en-US" sz="1400">
                    <a:solidFill>
                      <a:schemeClr val="tx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 </a:t>
                </a:r>
              </a:p>
              <a:p>
                <a:r>
                  <a:rPr lang="en-US" sz="1400">
                    <a:solidFill>
                      <a:schemeClr val="tx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   &amp;&amp; |</a:t>
                </a:r>
                <a:r>
                  <a:rPr lang="en-US" sz="1400">
                    <a:solidFill>
                      <a:schemeClr val="tx1"/>
                    </a:solidFill>
                    <a:latin typeface="Symbol" pitchFamily="2" charset="2"/>
                    <a:ea typeface="Menlo" panose="020B0609030804020204" pitchFamily="49" charset="0"/>
                    <a:cs typeface="Menlo" panose="020B0609030804020204" pitchFamily="49" charset="0"/>
                  </a:rPr>
                  <a:t>h</a:t>
                </a:r>
                <a:r>
                  <a:rPr lang="en-US" sz="1400">
                    <a:solidFill>
                      <a:schemeClr val="tx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|&lt;1.6 </a:t>
                </a:r>
              </a:p>
              <a:p>
                <a:r>
                  <a:rPr lang="en-US" sz="1400">
                    <a:solidFill>
                      <a:schemeClr val="tx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   &amp;&amp; </a:t>
                </a:r>
                <a:r>
                  <a:rPr lang="en-US" sz="1400">
                    <a:solidFill>
                      <a:schemeClr val="tx1"/>
                    </a:solidFill>
                    <a:latin typeface="Symbol" pitchFamily="2" charset="2"/>
                    <a:ea typeface="Menlo" panose="020B0609030804020204" pitchFamily="49" charset="0"/>
                    <a:cs typeface="Menlo" panose="020B0609030804020204" pitchFamily="49" charset="0"/>
                  </a:rPr>
                  <a:t>b</a:t>
                </a:r>
                <a:r>
                  <a:rPr lang="en-US" sz="1400">
                    <a:solidFill>
                      <a:schemeClr val="tx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&gt;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enlo" panose="020B0609030804020204" pitchFamily="49" charset="0"/>
                            <a:cs typeface="Menlo" panose="020B0609030804020204" pitchFamily="49" charset="0"/>
                          </a:rPr>
                        </m:ctrlPr>
                      </m:fPr>
                      <m:num>
                        <m:r>
                          <a:rPr lang="en-US" sz="1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enlo" panose="020B0609030804020204" pitchFamily="49" charset="0"/>
                            <a:cs typeface="Menlo" panose="020B0609030804020204" pitchFamily="49" charset="0"/>
                          </a:rPr>
                          <m:t>1</m:t>
                        </m:r>
                      </m:num>
                      <m:den>
                        <m:r>
                          <a:rPr lang="en-US" sz="1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enlo" panose="020B0609030804020204" pitchFamily="49" charset="0"/>
                            <a:cs typeface="Menlo" panose="020B0609030804020204" pitchFamily="49" charset="0"/>
                          </a:rPr>
                          <m:t>1.47</m:t>
                        </m:r>
                      </m:den>
                    </m:f>
                  </m:oMath>
                </a14:m>
                <a:endParaRPr lang="en-US" sz="1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A615FB1-E299-A6C8-3577-D69A19F59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0228" y="2195489"/>
                <a:ext cx="1639620" cy="738664"/>
              </a:xfrm>
              <a:prstGeom prst="rect">
                <a:avLst/>
              </a:prstGeom>
              <a:blipFill>
                <a:blip r:embed="rId4"/>
                <a:stretch>
                  <a:fillRect l="-769" t="-1695" r="-3077" b="-71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70A032A-B7EA-008D-5C0F-20F60A9E58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82880" y="640080"/>
            <a:ext cx="11887199" cy="575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2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A5CA463-2AEF-A225-7179-7C29CC964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575" y="2514347"/>
            <a:ext cx="7374517" cy="3183831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093674-0DA1-273C-A197-551556071A69}"/>
              </a:ext>
            </a:extLst>
          </p:cNvPr>
          <p:cNvSpPr txBox="1"/>
          <p:nvPr/>
        </p:nvSpPr>
        <p:spPr>
          <a:xfrm>
            <a:off x="201947" y="335609"/>
            <a:ext cx="1103811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Scripts and macros developed to process entire directories of simulations: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loop over all subdirectories 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(mix, momentum, targetbar)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and,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regenerate the corrections rootfiles, or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		regenerate final PID results with different calibrations files.</a:t>
            </a:r>
          </a:p>
          <a:p>
            <a:pPr algn="l"/>
            <a:endParaRPr lang="en-US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2000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per-pmt and TI PDF calibrations for given pythia simulation taken from the clean (background-free) simulations of the same particle mix, momentum, &amp; target bar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C8D73E-15CE-DEC9-6848-B06CBF8D7C7D}"/>
              </a:ext>
            </a:extLst>
          </p:cNvPr>
          <p:cNvSpPr txBox="1"/>
          <p:nvPr/>
        </p:nvSpPr>
        <p:spPr>
          <a:xfrm>
            <a:off x="191437" y="5028524"/>
            <a:ext cx="4051109" cy="1169551"/>
          </a:xfrm>
          <a:prstGeom prst="rect">
            <a:avLst/>
          </a:prstGeom>
          <a:noFill/>
          <a:ln w="19050">
            <a:solidFill>
              <a:srgbClr val="4D4E4E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Event Activity, instrumented sector:</a:t>
            </a:r>
          </a:p>
          <a:p>
            <a:pPr algn="l"/>
            <a:r>
              <a:rPr lang="en-US" sz="140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A: clean		&lt;NCP&gt; ~ </a:t>
            </a:r>
            <a:r>
              <a:rPr lang="en-US" sz="1400">
                <a:solidFill>
                  <a:srgbClr val="FFFF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0.0</a:t>
            </a:r>
          </a:p>
          <a:p>
            <a:r>
              <a:rPr lang="en-US" sz="140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B: Pythia	&lt;NCP&gt; ~ </a:t>
            </a:r>
            <a:r>
              <a:rPr lang="en-US" sz="1400">
                <a:solidFill>
                  <a:srgbClr val="FFFF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0.36</a:t>
            </a:r>
          </a:p>
          <a:p>
            <a:r>
              <a:rPr lang="en-US" sz="140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C: Py + RotSect	&lt;NCP&gt; ~ </a:t>
            </a:r>
            <a:r>
              <a:rPr lang="en-US" sz="1400">
                <a:solidFill>
                  <a:srgbClr val="FFFF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1.4</a:t>
            </a:r>
          </a:p>
          <a:p>
            <a:r>
              <a:rPr lang="en-US" sz="140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D: Py + RotNCP	&lt;NCP&gt; ~ </a:t>
            </a:r>
            <a:r>
              <a:rPr lang="en-US" sz="1400">
                <a:solidFill>
                  <a:srgbClr val="FFFF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1.8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38E7AE-9064-193E-E43E-DDD2222C9920}"/>
                  </a:ext>
                </a:extLst>
              </p:cNvPr>
              <p:cNvSpPr txBox="1"/>
              <p:nvPr/>
            </p:nvSpPr>
            <p:spPr>
              <a:xfrm>
                <a:off x="215085" y="6193543"/>
                <a:ext cx="31726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enlo" panose="020B0609030804020204" pitchFamily="49" charset="0"/>
                      </a:rPr>
                      <m:t>→</m:t>
                    </m:r>
                  </m:oMath>
                </a14:m>
                <a:r>
                  <a:rPr lang="en-US">
                    <a:solidFill>
                      <a:schemeClr val="bg1">
                        <a:lumMod val="85000"/>
                      </a:schemeClr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look at PID N</a:t>
                </a:r>
                <a:r>
                  <a:rPr lang="en-US" b="1">
                    <a:solidFill>
                      <a:schemeClr val="bg1">
                        <a:lumMod val="85000"/>
                      </a:schemeClr>
                    </a:solidFill>
                    <a:latin typeface="Symbol" pitchFamily="2" charset="2"/>
                    <a:ea typeface="Menlo" panose="020B0609030804020204" pitchFamily="49" charset="0"/>
                    <a:cs typeface="Menlo" panose="020B0609030804020204" pitchFamily="49" charset="0"/>
                  </a:rPr>
                  <a:t>s</a:t>
                </a:r>
                <a:r>
                  <a:rPr lang="en-US">
                    <a:solidFill>
                      <a:schemeClr val="bg1">
                        <a:lumMod val="85000"/>
                      </a:schemeClr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 vs EA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38E7AE-9064-193E-E43E-DDD2222C9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85" y="6193543"/>
                <a:ext cx="3172663" cy="369332"/>
              </a:xfrm>
              <a:prstGeom prst="rect">
                <a:avLst/>
              </a:prstGeom>
              <a:blipFill>
                <a:blip r:embed="rId3"/>
                <a:stretch>
                  <a:fillRect t="-10000" r="-79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3561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850C30-7988-EEF3-55F3-B63A83E60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96" y="599550"/>
            <a:ext cx="10058400" cy="56588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199D36-6A55-BEAF-D483-77A52AE279C2}"/>
              </a:ext>
            </a:extLst>
          </p:cNvPr>
          <p:cNvSpPr txBox="1"/>
          <p:nvPr/>
        </p:nvSpPr>
        <p:spPr>
          <a:xfrm>
            <a:off x="437881" y="230218"/>
            <a:ext cx="2137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</a:t>
            </a:r>
            <a:r>
              <a:rPr lang="en-US"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s</a:t>
            </a:r>
            <a:r>
              <a:rPr lang="en-US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vs momentum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97F5D-3A61-8EC4-89CA-BEBC07B8A755}"/>
              </a:ext>
            </a:extLst>
          </p:cNvPr>
          <p:cNvSpPr txBox="1"/>
          <p:nvPr/>
        </p:nvSpPr>
        <p:spPr>
          <a:xfrm>
            <a:off x="8958329" y="6258449"/>
            <a:ext cx="2347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momentum (GeV)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42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C9ABBB-20A1-0C35-8A15-C3A36AB17F00}"/>
              </a:ext>
            </a:extLst>
          </p:cNvPr>
          <p:cNvSpPr txBox="1"/>
          <p:nvPr/>
        </p:nvSpPr>
        <p:spPr>
          <a:xfrm>
            <a:off x="258184" y="181981"/>
            <a:ext cx="381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Number of detected photons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9D2F7A-1A7F-4723-39ED-A82CE96BC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64" y="573084"/>
            <a:ext cx="10925321" cy="614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49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685AE4-8B5D-6483-6E9C-5914884CB1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99827" y="395155"/>
            <a:ext cx="11186156" cy="629338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A54C7B1-30DE-8E97-974D-A119A641D7F1}"/>
              </a:ext>
            </a:extLst>
          </p:cNvPr>
          <p:cNvGrpSpPr/>
          <p:nvPr/>
        </p:nvGrpSpPr>
        <p:grpSpPr>
          <a:xfrm>
            <a:off x="1880934" y="4999636"/>
            <a:ext cx="4092281" cy="830997"/>
            <a:chOff x="1796527" y="4410636"/>
            <a:chExt cx="4092281" cy="83099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27A3BB4-581A-6A5F-CF87-2B88039FA84E}"/>
                </a:ext>
              </a:extLst>
            </p:cNvPr>
            <p:cNvSpPr txBox="1"/>
            <p:nvPr/>
          </p:nvSpPr>
          <p:spPr>
            <a:xfrm>
              <a:off x="1796527" y="4410636"/>
              <a:ext cx="17652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plot together all</a:t>
              </a:r>
            </a:p>
            <a:p>
              <a:pPr algn="l"/>
              <a:r>
                <a:rPr lang="en-US" sz="120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- mixes (3-5)</a:t>
              </a:r>
            </a:p>
            <a:p>
              <a:pPr algn="l"/>
              <a:r>
                <a:rPr lang="en-US" sz="120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- momenta (10)</a:t>
              </a:r>
            </a:p>
            <a:p>
              <a:pPr algn="l"/>
              <a:r>
                <a:rPr lang="en-US" sz="120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- target bars (3)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8D2313-6638-6392-4D93-ECD8F10DFBF9}"/>
                </a:ext>
              </a:extLst>
            </p:cNvPr>
            <p:cNvSpPr txBox="1"/>
            <p:nvPr/>
          </p:nvSpPr>
          <p:spPr>
            <a:xfrm>
              <a:off x="3530470" y="4594171"/>
              <a:ext cx="23583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π</a:t>
              </a:r>
              <a:r>
                <a:rPr lang="en-US" sz="1200" b="1" baseline="300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+</a:t>
              </a:r>
              <a:r>
                <a:rPr lang="en-US" sz="12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e</a:t>
              </a:r>
              <a:r>
                <a:rPr lang="en-US" sz="1200" b="1" baseline="300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+</a:t>
              </a:r>
              <a:r>
                <a:rPr lang="en-US" sz="12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, π</a:t>
              </a:r>
              <a:r>
                <a:rPr lang="en-US" sz="1200" b="1" baseline="300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+</a:t>
              </a:r>
              <a:r>
                <a:rPr lang="en-US" sz="12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µ</a:t>
              </a:r>
              <a:r>
                <a:rPr lang="en-US" sz="1200" b="1" baseline="300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+</a:t>
              </a:r>
              <a:r>
                <a:rPr lang="en-US" sz="12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, π</a:t>
              </a:r>
              <a:r>
                <a:rPr lang="en-US" sz="1200" b="1" baseline="300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+</a:t>
              </a:r>
              <a:r>
                <a:rPr lang="en-US" sz="12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K</a:t>
              </a:r>
              <a:r>
                <a:rPr lang="en-US" sz="1200" b="1" baseline="300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+</a:t>
              </a:r>
              <a:r>
                <a:rPr lang="en-US" sz="12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, π</a:t>
              </a:r>
              <a:r>
                <a:rPr lang="en-US" sz="1200" b="1" baseline="300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+</a:t>
              </a:r>
              <a:r>
                <a:rPr lang="en-US" sz="12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p, K</a:t>
              </a:r>
              <a:r>
                <a:rPr lang="en-US" sz="1200" b="1" baseline="300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+</a:t>
              </a:r>
              <a:r>
                <a:rPr lang="en-US" sz="12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2DF87DC-0EC7-6FF7-FC32-C48DCCD383A8}"/>
                </a:ext>
              </a:extLst>
            </p:cNvPr>
            <p:cNvSpPr txBox="1"/>
            <p:nvPr/>
          </p:nvSpPr>
          <p:spPr>
            <a:xfrm>
              <a:off x="3530470" y="4773360"/>
              <a:ext cx="17652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1, 2, ..., 10 GeV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289642F-177A-35C7-9121-95DF5DFDA05C}"/>
                </a:ext>
              </a:extLst>
            </p:cNvPr>
            <p:cNvSpPr txBox="1"/>
            <p:nvPr/>
          </p:nvSpPr>
          <p:spPr>
            <a:xfrm>
              <a:off x="3535323" y="4959637"/>
              <a:ext cx="8354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0, 5, 9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4226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6CC2B6E-2163-D57F-2111-368F55175EDA}"/>
                  </a:ext>
                </a:extLst>
              </p:cNvPr>
              <p:cNvSpPr txBox="1"/>
              <p:nvPr/>
            </p:nvSpPr>
            <p:spPr>
              <a:xfrm>
                <a:off x="129111" y="171071"/>
                <a:ext cx="12041117" cy="6247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1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Pythia Summary</a:t>
                </a:r>
              </a:p>
              <a:p>
                <a:pPr algn="l"/>
                <a:endParaRPr lang="en-US" sz="1600" b="1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endParaRPr>
              </a:p>
              <a:p>
                <a:pPr algn="l"/>
                <a:r>
                  <a:rPr lang="en-US" sz="16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• Pythia8 events added to eicdirc “mix” simulations to study PID backgrounds.</a:t>
                </a:r>
              </a:p>
              <a:p>
                <a:pPr algn="l"/>
                <a:r>
                  <a:rPr lang="en-US" sz="16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• e-p collisions, 18x275GeV, default hpDIRC geometry, MARCO 1.7T</a:t>
                </a:r>
              </a:p>
              <a:p>
                <a:pPr algn="l"/>
                <a:endParaRPr lang="en-US" sz="16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endParaRPr>
              </a:p>
              <a:p>
                <a:pPr algn="l"/>
                <a:r>
                  <a:rPr lang="en-US" sz="16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• Pythia events in these simulations			</a:t>
                </a:r>
              </a:p>
              <a:p>
                <a:r>
                  <a:rPr lang="en-US" sz="14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     &lt;NCP/event&gt;		~ 3	zerobias      </a:t>
                </a:r>
                <a:r>
                  <a:rPr lang="en-US" sz="1400">
                    <a:solidFill>
                      <a:schemeClr val="bg1">
                        <a:lumMod val="65000"/>
                      </a:schemeClr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CP:= [ chg &amp;&amp; |</a:t>
                </a:r>
                <a:r>
                  <a:rPr lang="en-US" sz="1400">
                    <a:solidFill>
                      <a:schemeClr val="bg1">
                        <a:lumMod val="65000"/>
                      </a:schemeClr>
                    </a:solidFill>
                    <a:latin typeface="Symbol" pitchFamily="2" charset="2"/>
                    <a:ea typeface="Menlo" panose="020B0609030804020204" pitchFamily="49" charset="0"/>
                    <a:cs typeface="Menlo" panose="020B0609030804020204" pitchFamily="49" charset="0"/>
                  </a:rPr>
                  <a:t>h</a:t>
                </a:r>
                <a:r>
                  <a:rPr lang="en-US" sz="1400">
                    <a:solidFill>
                      <a:schemeClr val="bg1">
                        <a:lumMod val="65000"/>
                      </a:schemeClr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|&lt;1.6 &amp;&amp; </a:t>
                </a:r>
                <a:r>
                  <a:rPr lang="en-US" sz="1400">
                    <a:solidFill>
                      <a:schemeClr val="bg1">
                        <a:lumMod val="65000"/>
                      </a:schemeClr>
                    </a:solidFill>
                    <a:latin typeface="Symbol" pitchFamily="2" charset="2"/>
                    <a:ea typeface="Menlo" panose="020B0609030804020204" pitchFamily="49" charset="0"/>
                    <a:cs typeface="Menlo" panose="020B0609030804020204" pitchFamily="49" charset="0"/>
                  </a:rPr>
                  <a:t>b</a:t>
                </a:r>
                <a:r>
                  <a:rPr lang="en-US" sz="1400">
                    <a:solidFill>
                      <a:schemeClr val="bg1">
                        <a:lumMod val="65000"/>
                      </a:schemeClr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&gt;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14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Menlo" panose="020B0609030804020204" pitchFamily="49" charset="0"/>
                            <a:cs typeface="Menlo" panose="020B0609030804020204" pitchFamily="49" charset="0"/>
                          </a:rPr>
                        </m:ctrlPr>
                      </m:fPr>
                      <m:num>
                        <m:r>
                          <a:rPr lang="en-US" sz="1400" b="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Menlo" panose="020B0609030804020204" pitchFamily="49" charset="0"/>
                            <a:cs typeface="Menlo" panose="020B0609030804020204" pitchFamily="49" charset="0"/>
                          </a:rPr>
                          <m:t>1</m:t>
                        </m:r>
                      </m:num>
                      <m:den>
                        <m:r>
                          <a:rPr lang="en-US" sz="1400" b="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Menlo" panose="020B0609030804020204" pitchFamily="49" charset="0"/>
                            <a:cs typeface="Menlo" panose="020B0609030804020204" pitchFamily="49" charset="0"/>
                          </a:rPr>
                          <m:t>1.47</m:t>
                        </m:r>
                      </m:den>
                    </m:f>
                    <m:r>
                      <a:rPr lang="en-US" sz="1400" b="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Menlo" panose="020B0609030804020204" pitchFamily="49" charset="0"/>
                        <a:cs typeface="Menlo" panose="020B0609030804020204" pitchFamily="49" charset="0"/>
                      </a:rPr>
                      <m:t> ]</m:t>
                    </m:r>
                  </m:oMath>
                </a14:m>
                <a:endParaRPr lang="en-US" sz="14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endParaRPr>
              </a:p>
              <a:p>
                <a:r>
                  <a:rPr lang="en-US" sz="14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     &lt;NCP/sector/event&gt;	~ 0.25 	zerobias</a:t>
                </a:r>
              </a:p>
              <a:p>
                <a:r>
                  <a:rPr lang="en-US" sz="14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     &lt;NCP/event&gt;		~ 4.3	 minbias      </a:t>
                </a:r>
                <a:r>
                  <a:rPr lang="en-US" sz="1400">
                    <a:solidFill>
                      <a:schemeClr val="bg1">
                        <a:lumMod val="65000"/>
                      </a:schemeClr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minbias trigger:=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enlo" panose="020B0609030804020204" pitchFamily="49" charset="0"/>
                      </a:rPr>
                      <m:t>≥</m:t>
                    </m:r>
                    <m:r>
                      <a:rPr lang="en-US" sz="1400" b="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enlo" panose="020B0609030804020204" pitchFamily="49" charset="0"/>
                      </a:rPr>
                      <m:t>1</m:t>
                    </m:r>
                  </m:oMath>
                </a14:m>
                <a:r>
                  <a:rPr lang="en-US" sz="1400">
                    <a:solidFill>
                      <a:schemeClr val="bg1">
                        <a:lumMod val="65000"/>
                      </a:schemeClr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 track w/ [ chg &amp;&amp; |</a:t>
                </a:r>
                <a:r>
                  <a:rPr lang="en-US" sz="1400">
                    <a:solidFill>
                      <a:schemeClr val="bg1">
                        <a:lumMod val="65000"/>
                      </a:schemeClr>
                    </a:solidFill>
                    <a:latin typeface="Symbol" pitchFamily="2" charset="2"/>
                    <a:ea typeface="Menlo" panose="020B0609030804020204" pitchFamily="49" charset="0"/>
                    <a:cs typeface="Menlo" panose="020B0609030804020204" pitchFamily="49" charset="0"/>
                  </a:rPr>
                  <a:t>h</a:t>
                </a:r>
                <a:r>
                  <a:rPr lang="en-US" sz="1400">
                    <a:solidFill>
                      <a:schemeClr val="bg1">
                        <a:lumMod val="65000"/>
                      </a:schemeClr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|&lt;1.6 &amp;&amp; ptot&gt;0.25 ]</a:t>
                </a:r>
                <a:endParaRPr lang="en-US" sz="14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endParaRPr>
              </a:p>
              <a:p>
                <a:r>
                  <a:rPr lang="en-US" sz="14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     &lt;NCP/sector/event&gt;	~ 0.36 	 minbias</a:t>
                </a:r>
              </a:p>
              <a:p>
                <a:r>
                  <a:rPr lang="en-US" sz="14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     &lt;NCP/sector/event&gt;	~ 1.4 	 minbias, </a:t>
                </a:r>
                <a:r>
                  <a:rPr lang="en-US" sz="1400">
                    <a:solidFill>
                      <a:schemeClr val="bg1">
                        <a:lumMod val="65000"/>
                      </a:schemeClr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sector with highest-p</a:t>
                </a:r>
                <a:r>
                  <a:rPr lang="en-US" sz="1400" b="1" baseline="-25000">
                    <a:solidFill>
                      <a:schemeClr val="bg1">
                        <a:lumMod val="65000"/>
                      </a:schemeClr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T</a:t>
                </a:r>
                <a:r>
                  <a:rPr lang="en-US" sz="1400">
                    <a:solidFill>
                      <a:schemeClr val="bg1">
                        <a:lumMod val="65000"/>
                      </a:schemeClr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 track in each event (highest total activity)</a:t>
                </a:r>
              </a:p>
              <a:p>
                <a:r>
                  <a:rPr lang="en-US" sz="14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     &lt;NCP/sector/event&gt;	~ 1.8 	 minbias, </a:t>
                </a:r>
                <a:r>
                  <a:rPr lang="en-US" sz="1400">
                    <a:solidFill>
                      <a:schemeClr val="bg1">
                        <a:lumMod val="65000"/>
                      </a:schemeClr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sector with larget NCP in each event (high total activity)</a:t>
                </a:r>
              </a:p>
              <a:p>
                <a:r>
                  <a:rPr lang="en-US" sz="14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     π/K	 (|</a:t>
                </a:r>
                <a:r>
                  <a:rPr lang="en-US" sz="1400">
                    <a:solidFill>
                      <a:schemeClr val="bg1"/>
                    </a:solidFill>
                    <a:latin typeface="Symbol" pitchFamily="2" charset="2"/>
                    <a:ea typeface="Menlo" panose="020B0609030804020204" pitchFamily="49" charset="0"/>
                    <a:cs typeface="Menlo" panose="020B0609030804020204" pitchFamily="49" charset="0"/>
                  </a:rPr>
                  <a:t>h</a:t>
                </a:r>
                <a:r>
                  <a:rPr lang="en-US" sz="14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|&lt;1.6)	~ 10	 minbias</a:t>
                </a:r>
              </a:p>
              <a:p>
                <a:r>
                  <a:rPr lang="en-US" sz="14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     π/p	 (|</a:t>
                </a:r>
                <a:r>
                  <a:rPr lang="en-US" sz="1400">
                    <a:solidFill>
                      <a:schemeClr val="bg1"/>
                    </a:solidFill>
                    <a:latin typeface="Symbol" pitchFamily="2" charset="2"/>
                    <a:ea typeface="Menlo" panose="020B0609030804020204" pitchFamily="49" charset="0"/>
                    <a:cs typeface="Menlo" panose="020B0609030804020204" pitchFamily="49" charset="0"/>
                  </a:rPr>
                  <a:t>h</a:t>
                </a:r>
                <a:r>
                  <a:rPr lang="en-US" sz="14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|&lt;1.6)	~ 20	 minbias</a:t>
                </a:r>
              </a:p>
              <a:p>
                <a:pPr algn="l"/>
                <a:endParaRPr lang="en-US" sz="16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endParaRPr>
              </a:p>
              <a:p>
                <a:pPr algn="l"/>
                <a:r>
                  <a:rPr lang="en-US" sz="16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• New approach to set the phi in the Gun so the POI swims to the center of a specified bar.</a:t>
                </a:r>
              </a:p>
              <a:p>
                <a:pPr algn="l"/>
                <a:r>
                  <a:rPr lang="en-US" sz="16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• Modifications to eicdirc (pythia, workflow, histograms). Significant scripting developed.</a:t>
                </a:r>
              </a:p>
              <a:p>
                <a:pPr algn="l"/>
                <a:r>
                  <a:rPr lang="en-US" sz="16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• Simulations with BG use “clean” calibrations for same particles, momentum, and target bar.</a:t>
                </a:r>
              </a:p>
              <a:p>
                <a:pPr algn="l"/>
                <a:endParaRPr lang="en-US" sz="16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endParaRPr>
              </a:p>
              <a:p>
                <a:pPr algn="l"/>
                <a:r>
                  <a:rPr lang="en-US" sz="16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• Aside: studying the degradation to the PID this way is somewhat unfair. </a:t>
                </a:r>
              </a:p>
              <a:p>
                <a:pPr algn="l">
                  <a:tabLst>
                    <a:tab pos="504825" algn="l"/>
                  </a:tabLst>
                </a:pPr>
                <a:r>
                  <a:rPr lang="en-US" sz="16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	These pythia charged particles causing PID backgrounds </a:t>
                </a:r>
                <a:r>
                  <a:rPr lang="en-US" sz="1600" i="1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will be tracked </a:t>
                </a:r>
                <a:r>
                  <a:rPr lang="en-US" sz="16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in the experiment!</a:t>
                </a:r>
              </a:p>
              <a:p>
                <a:pPr algn="l">
                  <a:tabLst>
                    <a:tab pos="504825" algn="l"/>
                  </a:tabLst>
                </a:pPr>
                <a:r>
                  <a:rPr lang="en-US" sz="16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	We’d have additional information on these “BG” tracks that is not being used here.</a:t>
                </a:r>
              </a:p>
              <a:p>
                <a:pPr algn="l"/>
                <a:r>
                  <a:rPr lang="en-US" sz="16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• </a:t>
                </a:r>
                <a:r>
                  <a:rPr lang="en-US" sz="1600">
                    <a:solidFill>
                      <a:srgbClr val="008726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Consider this what happens if there are up to ~2 </a:t>
                </a:r>
                <a:r>
                  <a:rPr lang="en-US" sz="1600" i="1">
                    <a:solidFill>
                      <a:srgbClr val="008726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untracked</a:t>
                </a:r>
                <a:r>
                  <a:rPr lang="en-US" sz="1600">
                    <a:solidFill>
                      <a:srgbClr val="008726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 CP/sector/evt. </a:t>
                </a:r>
              </a:p>
              <a:p>
                <a:pPr algn="l"/>
                <a:endParaRPr lang="en-US" sz="16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endParaRPr>
              </a:p>
              <a:p>
                <a:pPr algn="l"/>
                <a:r>
                  <a:rPr lang="en-US" sz="16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• Degradation to dirc PID quantified by studying N</a:t>
                </a:r>
                <a:r>
                  <a:rPr lang="en-US" sz="1600">
                    <a:solidFill>
                      <a:schemeClr val="bg1"/>
                    </a:solidFill>
                    <a:latin typeface="Symbol" pitchFamily="2" charset="2"/>
                    <a:ea typeface="Menlo" panose="020B0609030804020204" pitchFamily="49" charset="0"/>
                    <a:cs typeface="Menlo" panose="020B0609030804020204" pitchFamily="49" charset="0"/>
                  </a:rPr>
                  <a:t>s</a:t>
                </a:r>
                <a:r>
                  <a:rPr lang="en-US" sz="16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 vs &lt;NCP/sector/evt&gt;, &amp; &lt;Nphotons&gt; detected</a:t>
                </a:r>
              </a:p>
              <a:p>
                <a:pPr algn="l"/>
                <a:r>
                  <a:rPr lang="en-US" sz="16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• </a:t>
                </a:r>
                <a:r>
                  <a:rPr lang="en-US" sz="1600">
                    <a:solidFill>
                      <a:srgbClr val="008726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TI N</a:t>
                </a:r>
                <a:r>
                  <a:rPr lang="en-US" sz="1600">
                    <a:solidFill>
                      <a:srgbClr val="008726"/>
                    </a:solidFill>
                    <a:latin typeface="Symbol" pitchFamily="2" charset="2"/>
                    <a:ea typeface="Menlo" panose="020B0609030804020204" pitchFamily="49" charset="0"/>
                    <a:cs typeface="Menlo" panose="020B0609030804020204" pitchFamily="49" charset="0"/>
                  </a:rPr>
                  <a:t>s</a:t>
                </a:r>
                <a:r>
                  <a:rPr lang="en-US" sz="1600">
                    <a:solidFill>
                      <a:srgbClr val="008726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 decreases by ~5% when there is ~2 (untracked) CP/sector/event besides the POI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6CC2B6E-2163-D57F-2111-368F55175E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11" y="171071"/>
                <a:ext cx="12041117" cy="6247864"/>
              </a:xfrm>
              <a:prstGeom prst="rect">
                <a:avLst/>
              </a:prstGeom>
              <a:blipFill>
                <a:blip r:embed="rId2"/>
                <a:stretch>
                  <a:fillRect l="-316" t="-203" b="-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008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C9397F-8DE3-9D73-7092-5C83B10B1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874" y="317771"/>
            <a:ext cx="6236239" cy="62224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D21AEF-BD3D-4CCD-03E2-AB38EE7784CD}"/>
              </a:ext>
            </a:extLst>
          </p:cNvPr>
          <p:cNvSpPr txBox="1"/>
          <p:nvPr/>
        </p:nvSpPr>
        <p:spPr>
          <a:xfrm>
            <a:off x="225777" y="326623"/>
            <a:ext cx="68788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Pythia events put “additional” CP on bars.</a:t>
            </a:r>
          </a:p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We’ve ignored that these particles were tracked.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PID degrades by ~5% in the hottest sector/event.</a:t>
            </a:r>
          </a:p>
          <a:p>
            <a:pPr algn="l"/>
            <a:endParaRPr lang="en-US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True, but not very specific, nor useful.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1DB37E-4FB3-0E4D-FD53-FDBACE16E651}"/>
              </a:ext>
            </a:extLst>
          </p:cNvPr>
          <p:cNvSpPr txBox="1"/>
          <p:nvPr/>
        </p:nvSpPr>
        <p:spPr>
          <a:xfrm>
            <a:off x="225777" y="2609709"/>
            <a:ext cx="674255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To get more direct information, 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control the BG</a:t>
            </a:r>
          </a:p>
          <a:p>
            <a:pPr algn="l"/>
            <a:endParaRPr lang="en-US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do single particle PID as before 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(“POI”)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p</a:t>
            </a:r>
            <a:r>
              <a:rPr lang="en-US" b="1" baseline="-250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POI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= 6 GeV/c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theta = 30, 90, 150 deg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”middle” bar in box (bar 5)</a:t>
            </a:r>
          </a:p>
          <a:p>
            <a:pPr algn="l"/>
            <a:endParaRPr lang="en-US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but now </a:t>
            </a:r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throw another particle from the PV</a:t>
            </a:r>
          </a:p>
          <a:p>
            <a:pPr algn="l"/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such that it hits the same bar as the POI.</a:t>
            </a:r>
          </a:p>
          <a:p>
            <a:pPr algn="l"/>
            <a:endParaRPr lang="en-US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study how the PID performance depends on the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relative momentum, </a:t>
            </a:r>
            <a:r>
              <a:rPr lang="en-US">
                <a:solidFill>
                  <a:schemeClr val="bg1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D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p, and pseudorapidity, </a:t>
            </a:r>
            <a:r>
              <a:rPr lang="en-US">
                <a:solidFill>
                  <a:schemeClr val="bg1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Dh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between the POI and this ”shadow” particle</a:t>
            </a:r>
          </a:p>
        </p:txBody>
      </p:sp>
    </p:spTree>
    <p:extLst>
      <p:ext uri="{BB962C8B-B14F-4D97-AF65-F5344CB8AC3E}">
        <p14:creationId xmlns:p14="http://schemas.microsoft.com/office/powerpoint/2010/main" val="808520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F48593-F0C8-73E3-5225-1FCC11C88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550" y="1519643"/>
            <a:ext cx="9206493" cy="3697778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E0668C-9E98-9402-2237-C087AC951751}"/>
              </a:ext>
            </a:extLst>
          </p:cNvPr>
          <p:cNvSpPr txBox="1"/>
          <p:nvPr/>
        </p:nvSpPr>
        <p:spPr>
          <a:xfrm>
            <a:off x="185055" y="163284"/>
            <a:ext cx="116204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“eta scan”: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 throw a </a:t>
            </a:r>
            <a:r>
              <a:rPr lang="en-US">
                <a:solidFill>
                  <a:srgbClr val="FF00FF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“shadow” particle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onto the same bar as the </a:t>
            </a:r>
            <a:r>
              <a:rPr lang="en-US">
                <a:solidFill>
                  <a:srgbClr val="0000FF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PID POI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 this particle has controlled momentum and pseudorapidity 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i="1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i.e.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it’s “tracked”!)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246C8A-BB17-13EB-AFDD-4452C8A5B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73" y="1269869"/>
            <a:ext cx="7835538" cy="1627442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3936D4-562F-6D08-88D5-5F3778BE3FB8}"/>
              </a:ext>
            </a:extLst>
          </p:cNvPr>
          <p:cNvSpPr txBox="1"/>
          <p:nvPr/>
        </p:nvSpPr>
        <p:spPr>
          <a:xfrm>
            <a:off x="442185" y="2178236"/>
            <a:ext cx="1858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30◦, 6 GeV/c</a:t>
            </a:r>
          </a:p>
          <a:p>
            <a:pPr algn="l"/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-1.4&lt;d</a:t>
            </a:r>
            <a:r>
              <a:rPr lang="en-US">
                <a:solidFill>
                  <a:srgbClr val="008726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&lt;0.3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53A1F0C-86FE-1178-AE69-D7987A9D3C46}"/>
              </a:ext>
            </a:extLst>
          </p:cNvPr>
          <p:cNvGrpSpPr/>
          <p:nvPr/>
        </p:nvGrpSpPr>
        <p:grpSpPr>
          <a:xfrm>
            <a:off x="294573" y="5424856"/>
            <a:ext cx="11602853" cy="1203655"/>
            <a:chOff x="900499" y="4043153"/>
            <a:chExt cx="11602853" cy="120365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0DFB37D-E1EF-FF93-6CE7-8C45E1DED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0499" y="4054443"/>
              <a:ext cx="5740804" cy="1192365"/>
            </a:xfrm>
            <a:prstGeom prst="rect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07CB4D8-AB53-6077-ECFB-60243DAC4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62548" y="4043153"/>
              <a:ext cx="5740804" cy="1192366"/>
            </a:xfrm>
            <a:prstGeom prst="rect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886025-C18B-37A8-43E4-1F72CA44EB85}"/>
                </a:ext>
              </a:extLst>
            </p:cNvPr>
            <p:cNvSpPr txBox="1"/>
            <p:nvPr/>
          </p:nvSpPr>
          <p:spPr>
            <a:xfrm>
              <a:off x="987488" y="4683297"/>
              <a:ext cx="14734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chemeClr val="bg1">
                      <a:lumMod val="65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90◦, 6 GeV/c</a:t>
              </a:r>
            </a:p>
            <a:p>
              <a:pPr algn="l"/>
              <a:r>
                <a:rPr lang="en-US" sz="1400">
                  <a:solidFill>
                    <a:srgbClr val="008726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-1.0&lt;d</a:t>
              </a:r>
              <a:r>
                <a:rPr lang="en-US" sz="1400">
                  <a:solidFill>
                    <a:srgbClr val="008726"/>
                  </a:solidFill>
                  <a:latin typeface="Symbol" pitchFamily="2" charset="2"/>
                  <a:ea typeface="Menlo" panose="020B0609030804020204" pitchFamily="49" charset="0"/>
                  <a:cs typeface="Menlo" panose="020B0609030804020204" pitchFamily="49" charset="0"/>
                </a:rPr>
                <a:t>h</a:t>
              </a:r>
              <a:r>
                <a:rPr lang="en-US" sz="1400">
                  <a:solidFill>
                    <a:srgbClr val="008726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&lt;1.0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B7D4DD-E9C2-986C-9FA2-5C54DA77C0FE}"/>
                </a:ext>
              </a:extLst>
            </p:cNvPr>
            <p:cNvSpPr txBox="1"/>
            <p:nvPr/>
          </p:nvSpPr>
          <p:spPr>
            <a:xfrm>
              <a:off x="6849538" y="4664050"/>
              <a:ext cx="15808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>
                  <a:solidFill>
                    <a:schemeClr val="bg1">
                      <a:lumMod val="65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150◦, 6 GeV/c</a:t>
              </a:r>
            </a:p>
            <a:p>
              <a:pPr algn="l"/>
              <a:r>
                <a:rPr lang="en-US" sz="1400">
                  <a:solidFill>
                    <a:srgbClr val="008726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-0.6&lt;d</a:t>
              </a:r>
              <a:r>
                <a:rPr lang="en-US" sz="1400">
                  <a:solidFill>
                    <a:srgbClr val="008726"/>
                  </a:solidFill>
                  <a:latin typeface="Symbol" pitchFamily="2" charset="2"/>
                  <a:ea typeface="Menlo" panose="020B0609030804020204" pitchFamily="49" charset="0"/>
                  <a:cs typeface="Menlo" panose="020B0609030804020204" pitchFamily="49" charset="0"/>
                </a:rPr>
                <a:t>h</a:t>
              </a:r>
              <a:r>
                <a:rPr lang="en-US" sz="1400">
                  <a:solidFill>
                    <a:srgbClr val="008726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&lt;1.4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3A212DB-0EC9-9F5C-FD4B-5C40DB998F78}"/>
              </a:ext>
            </a:extLst>
          </p:cNvPr>
          <p:cNvSpPr txBox="1"/>
          <p:nvPr/>
        </p:nvSpPr>
        <p:spPr>
          <a:xfrm>
            <a:off x="276053" y="2897311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yz 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68E56E-280F-77D7-6EB9-1A383A6089E3}"/>
              </a:ext>
            </a:extLst>
          </p:cNvPr>
          <p:cNvSpPr txBox="1"/>
          <p:nvPr/>
        </p:nvSpPr>
        <p:spPr>
          <a:xfrm>
            <a:off x="1524655" y="3982063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xy view</a:t>
            </a:r>
          </a:p>
        </p:txBody>
      </p:sp>
    </p:spTree>
    <p:extLst>
      <p:ext uri="{BB962C8B-B14F-4D97-AF65-F5344CB8AC3E}">
        <p14:creationId xmlns:p14="http://schemas.microsoft.com/office/powerpoint/2010/main" val="83368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9D708C1-77B6-1EA0-96A6-1BDF4650B7B7}"/>
              </a:ext>
            </a:extLst>
          </p:cNvPr>
          <p:cNvGrpSpPr/>
          <p:nvPr/>
        </p:nvGrpSpPr>
        <p:grpSpPr>
          <a:xfrm>
            <a:off x="3024851" y="3026101"/>
            <a:ext cx="8862349" cy="3559552"/>
            <a:chOff x="1889760" y="107308"/>
            <a:chExt cx="10058400" cy="403994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5D227E4-5DDA-1498-D919-BD3C097AB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9760" y="107308"/>
              <a:ext cx="10058400" cy="403994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546D5A-6969-0FD5-A767-962AE317F8E5}"/>
                </a:ext>
              </a:extLst>
            </p:cNvPr>
            <p:cNvSpPr txBox="1"/>
            <p:nvPr/>
          </p:nvSpPr>
          <p:spPr>
            <a:xfrm>
              <a:off x="8156196" y="254000"/>
              <a:ext cx="1128357" cy="3772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bar 9</a:t>
              </a:r>
            </a:p>
            <a:p>
              <a:pPr algn="r"/>
              <a:r>
                <a:rPr lang="en-US" sz="21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8</a:t>
              </a:r>
            </a:p>
            <a:p>
              <a:pPr algn="r"/>
              <a:r>
                <a:rPr lang="en-US" sz="21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7</a:t>
              </a:r>
            </a:p>
            <a:p>
              <a:pPr algn="r"/>
              <a:r>
                <a:rPr lang="en-US" sz="21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6</a:t>
              </a:r>
            </a:p>
            <a:p>
              <a:pPr algn="r"/>
              <a:r>
                <a:rPr lang="en-US" sz="21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5</a:t>
              </a:r>
            </a:p>
            <a:p>
              <a:pPr algn="r"/>
              <a:r>
                <a:rPr lang="en-US" sz="21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4</a:t>
              </a:r>
            </a:p>
            <a:p>
              <a:pPr algn="r"/>
              <a:r>
                <a:rPr lang="en-US" sz="21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3</a:t>
              </a:r>
            </a:p>
            <a:p>
              <a:pPr algn="r"/>
              <a:r>
                <a:rPr lang="en-US" sz="21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2</a:t>
              </a:r>
            </a:p>
            <a:p>
              <a:pPr algn="r"/>
              <a:r>
                <a:rPr lang="en-US" sz="21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1</a:t>
              </a:r>
            </a:p>
            <a:p>
              <a:pPr algn="r"/>
              <a:r>
                <a:rPr lang="en-US" sz="21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0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5C61540-DC88-94CE-8BF1-64092339A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37" y="125591"/>
            <a:ext cx="4503696" cy="44779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5649A7-BDCB-AC70-B146-5262C8020E00}"/>
              </a:ext>
            </a:extLst>
          </p:cNvPr>
          <p:cNvSpPr txBox="1"/>
          <p:nvPr/>
        </p:nvSpPr>
        <p:spPr>
          <a:xfrm>
            <a:off x="4278489" y="272347"/>
            <a:ext cx="381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hpDIRC simulation geometry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2B1C24-DE19-2C80-1F4E-31552E37CCED}"/>
              </a:ext>
            </a:extLst>
          </p:cNvPr>
          <p:cNvSpPr txBox="1"/>
          <p:nvPr/>
        </p:nvSpPr>
        <p:spPr>
          <a:xfrm>
            <a:off x="4785703" y="770928"/>
            <a:ext cx="45079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Rinner = 700mm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12 boxes, 10 bars per box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bar dimensions 35x17x4200mm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10 3-layer lenses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4x6 MCPs, 16x16 pixels (3x3mm)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9694FC-8A22-870A-0CF8-55E3ACD38A37}"/>
              </a:ext>
            </a:extLst>
          </p:cNvPr>
          <p:cNvSpPr txBox="1"/>
          <p:nvPr/>
        </p:nvSpPr>
        <p:spPr>
          <a:xfrm>
            <a:off x="4639733" y="4459111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0000FF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“POI”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4EB19B-28D1-4092-1EBA-1CC9BF3D94F2}"/>
              </a:ext>
            </a:extLst>
          </p:cNvPr>
          <p:cNvSpPr txBox="1"/>
          <p:nvPr/>
        </p:nvSpPr>
        <p:spPr>
          <a:xfrm>
            <a:off x="943627" y="5427555"/>
            <a:ext cx="7802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FF00FF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another track causing confusion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</a:p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(from pythia event, </a:t>
            </a:r>
          </a:p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 or at a controlled relative position/momentum)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F1C9C3-738A-75A7-A006-43A7F6B4E3B1}"/>
              </a:ext>
            </a:extLst>
          </p:cNvPr>
          <p:cNvCxnSpPr>
            <a:cxnSpLocks/>
          </p:cNvCxnSpPr>
          <p:nvPr/>
        </p:nvCxnSpPr>
        <p:spPr>
          <a:xfrm>
            <a:off x="4757351" y="2473856"/>
            <a:ext cx="3788790" cy="577795"/>
          </a:xfrm>
          <a:prstGeom prst="straightConnector1">
            <a:avLst/>
          </a:prstGeom>
          <a:ln w="31750">
            <a:solidFill>
              <a:schemeClr val="bg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70650E-EC1C-19C5-4E77-ED16BB81BC85}"/>
              </a:ext>
            </a:extLst>
          </p:cNvPr>
          <p:cNvSpPr txBox="1"/>
          <p:nvPr/>
        </p:nvSpPr>
        <p:spPr>
          <a:xfrm>
            <a:off x="9293668" y="1509888"/>
            <a:ext cx="27622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PMT time resn:  0.1 ns</a:t>
            </a:r>
          </a:p>
          <a:p>
            <a:pPr algn="l"/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time cut const: 0.2 ns</a:t>
            </a:r>
          </a:p>
          <a:p>
            <a:pPr algn="l"/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tracking resn:  0.5 mrad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5341F9-060E-3638-A544-AD653D80DFA1}"/>
              </a:ext>
            </a:extLst>
          </p:cNvPr>
          <p:cNvSpPr txBox="1"/>
          <p:nvPr/>
        </p:nvSpPr>
        <p:spPr>
          <a:xfrm>
            <a:off x="9454769" y="770928"/>
            <a:ext cx="2440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eicdirc: R. Dzhygadlo</a:t>
            </a:r>
          </a:p>
        </p:txBody>
      </p:sp>
    </p:spTree>
    <p:extLst>
      <p:ext uri="{BB962C8B-B14F-4D97-AF65-F5344CB8AC3E}">
        <p14:creationId xmlns:p14="http://schemas.microsoft.com/office/powerpoint/2010/main" val="2704533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679652-4826-C422-D532-482FA71E6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327" y="184676"/>
            <a:ext cx="6675959" cy="1386597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52A541-EF70-E6E3-DC82-42191F23D52D}"/>
              </a:ext>
            </a:extLst>
          </p:cNvPr>
          <p:cNvSpPr txBox="1"/>
          <p:nvPr/>
        </p:nvSpPr>
        <p:spPr>
          <a:xfrm>
            <a:off x="8970250" y="194801"/>
            <a:ext cx="25555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POI: 30◦, 6 GeV/c</a:t>
            </a:r>
          </a:p>
          <a:p>
            <a:pPr algn="l"/>
            <a:endParaRPr lang="en-US" sz="800">
              <a:solidFill>
                <a:schemeClr val="bg1">
                  <a:lumMod val="6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r>
              <a:rPr lang="en-US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Shadow: </a:t>
            </a:r>
          </a:p>
          <a:p>
            <a:pPr algn="l"/>
            <a:r>
              <a:rPr lang="en-US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</a:t>
            </a:r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dp=-5,-3,0</a:t>
            </a:r>
          </a:p>
          <a:p>
            <a:pPr algn="l"/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-1.4&lt;d</a:t>
            </a:r>
            <a:r>
              <a:rPr lang="en-US">
                <a:solidFill>
                  <a:srgbClr val="008726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&lt;0.3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24FD8A-7306-76F1-785B-2E07D72E88F4}"/>
              </a:ext>
            </a:extLst>
          </p:cNvPr>
          <p:cNvGrpSpPr/>
          <p:nvPr/>
        </p:nvGrpSpPr>
        <p:grpSpPr>
          <a:xfrm>
            <a:off x="161440" y="1641345"/>
            <a:ext cx="11932233" cy="4725730"/>
            <a:chOff x="161440" y="1821969"/>
            <a:chExt cx="11932233" cy="47257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0F3C5E-CD86-59F7-947A-319066BBC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8003" y="2157434"/>
              <a:ext cx="9939111" cy="419209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5EB0E58-F19A-A3DC-D222-C4E2DB3721EB}"/>
                </a:ext>
              </a:extLst>
            </p:cNvPr>
            <p:cNvSpPr txBox="1"/>
            <p:nvPr/>
          </p:nvSpPr>
          <p:spPr>
            <a:xfrm>
              <a:off x="161440" y="2101938"/>
              <a:ext cx="5565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N</a:t>
              </a:r>
              <a:r>
                <a:rPr lang="en-US" sz="2400">
                  <a:solidFill>
                    <a:schemeClr val="bg1"/>
                  </a:solidFill>
                  <a:latin typeface="Symbol" pitchFamily="2" charset="2"/>
                  <a:ea typeface="Menlo" panose="020B0609030804020204" pitchFamily="49" charset="0"/>
                  <a:cs typeface="Menlo" panose="020B0609030804020204" pitchFamily="49" charset="0"/>
                </a:rPr>
                <a:t>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609B30-8082-6D2E-5F37-5074D87B13A3}"/>
                </a:ext>
              </a:extLst>
            </p:cNvPr>
            <p:cNvSpPr txBox="1"/>
            <p:nvPr/>
          </p:nvSpPr>
          <p:spPr>
            <a:xfrm>
              <a:off x="10655511" y="6086034"/>
              <a:ext cx="5581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>
                  <a:solidFill>
                    <a:schemeClr val="bg1"/>
                  </a:solidFill>
                  <a:latin typeface="Symbol" pitchFamily="2" charset="2"/>
                  <a:ea typeface="Menlo" panose="020B0609030804020204" pitchFamily="49" charset="0"/>
                  <a:cs typeface="Menlo" panose="020B0609030804020204" pitchFamily="49" charset="0"/>
                </a:rPr>
                <a:t>Dh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7DFB56-E987-2818-AB41-351035D7F30D}"/>
                </a:ext>
              </a:extLst>
            </p:cNvPr>
            <p:cNvSpPr txBox="1"/>
            <p:nvPr/>
          </p:nvSpPr>
          <p:spPr>
            <a:xfrm>
              <a:off x="905516" y="1821969"/>
              <a:ext cx="827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shadow: π+                       K+                      p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9BB64B4-057C-7853-BC8B-1BD6017D0B48}"/>
                </a:ext>
              </a:extLst>
            </p:cNvPr>
            <p:cNvSpPr txBox="1"/>
            <p:nvPr/>
          </p:nvSpPr>
          <p:spPr>
            <a:xfrm>
              <a:off x="10653855" y="2416629"/>
              <a:ext cx="14398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</a:t>
              </a:r>
              <a:r>
                <a:rPr lang="en-US" b="1" baseline="-25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POI</a:t>
              </a:r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=6 GeV</a:t>
              </a:r>
            </a:p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</a:t>
              </a:r>
              <a:r>
                <a:rPr lang="en-US" b="1" baseline="-25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SHA</a:t>
              </a:r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=1 GeV</a:t>
              </a:r>
              <a:endParaRPr lang="en-US" b="1" baseline="-250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6B9D47-F09E-A6A3-C18A-048E28B068E6}"/>
                </a:ext>
              </a:extLst>
            </p:cNvPr>
            <p:cNvSpPr txBox="1"/>
            <p:nvPr/>
          </p:nvSpPr>
          <p:spPr>
            <a:xfrm>
              <a:off x="10653855" y="3811387"/>
              <a:ext cx="14398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</a:t>
              </a:r>
              <a:r>
                <a:rPr lang="en-US" b="1" baseline="-25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POI</a:t>
              </a:r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=6 GeV</a:t>
              </a:r>
            </a:p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</a:t>
              </a:r>
              <a:r>
                <a:rPr lang="en-US" b="1" baseline="-25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SHA</a:t>
              </a:r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=3 GeV</a:t>
              </a:r>
              <a:endParaRPr lang="en-US" b="1" baseline="-250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B3C5C1-695E-1577-1D07-4DF69BBB373C}"/>
                </a:ext>
              </a:extLst>
            </p:cNvPr>
            <p:cNvSpPr txBox="1"/>
            <p:nvPr/>
          </p:nvSpPr>
          <p:spPr>
            <a:xfrm>
              <a:off x="10653855" y="5255037"/>
              <a:ext cx="14398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</a:t>
              </a:r>
              <a:r>
                <a:rPr lang="en-US" b="1" baseline="-25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POI</a:t>
              </a:r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=6 GeV</a:t>
              </a:r>
            </a:p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</a:t>
              </a:r>
              <a:r>
                <a:rPr lang="en-US" b="1" baseline="-25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SHA</a:t>
              </a:r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=6 GeV</a:t>
              </a:r>
              <a:endParaRPr lang="en-US" b="1" baseline="-250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E54EC5E-C501-BA19-E6F4-617578279583}"/>
              </a:ext>
            </a:extLst>
          </p:cNvPr>
          <p:cNvSpPr txBox="1"/>
          <p:nvPr/>
        </p:nvSpPr>
        <p:spPr>
          <a:xfrm>
            <a:off x="695425" y="6281414"/>
            <a:ext cx="10049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dashed lines are N</a:t>
            </a:r>
            <a:r>
              <a:rPr lang="en-US">
                <a:solidFill>
                  <a:schemeClr val="bg1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s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for clean PID (no background particles) </a:t>
            </a:r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:= N</a:t>
            </a:r>
            <a:r>
              <a:rPr lang="en-US">
                <a:solidFill>
                  <a:srgbClr val="008726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s</a:t>
            </a:r>
            <a:r>
              <a:rPr lang="en-US" baseline="30000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CLEAN</a:t>
            </a:r>
          </a:p>
        </p:txBody>
      </p:sp>
    </p:spTree>
    <p:extLst>
      <p:ext uri="{BB962C8B-B14F-4D97-AF65-F5344CB8AC3E}">
        <p14:creationId xmlns:p14="http://schemas.microsoft.com/office/powerpoint/2010/main" val="3177555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679652-4826-C422-D532-482FA71E6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327" y="184676"/>
            <a:ext cx="6675959" cy="1386597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B24FD8A-7306-76F1-785B-2E07D72E88F4}"/>
              </a:ext>
            </a:extLst>
          </p:cNvPr>
          <p:cNvGrpSpPr/>
          <p:nvPr/>
        </p:nvGrpSpPr>
        <p:grpSpPr>
          <a:xfrm>
            <a:off x="205089" y="1652634"/>
            <a:ext cx="11888584" cy="4714441"/>
            <a:chOff x="205089" y="1833258"/>
            <a:chExt cx="11888584" cy="471444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0F3C5E-CD86-59F7-947A-319066BBC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18004" y="2157434"/>
              <a:ext cx="9939109" cy="419208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5EB0E58-F19A-A3DC-D222-C4E2DB3721EB}"/>
                </a:ext>
              </a:extLst>
            </p:cNvPr>
            <p:cNvSpPr txBox="1"/>
            <p:nvPr/>
          </p:nvSpPr>
          <p:spPr>
            <a:xfrm rot="16200000">
              <a:off x="-368946" y="2649658"/>
              <a:ext cx="16097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N</a:t>
              </a:r>
              <a:r>
                <a:rPr lang="en-US" sz="2400">
                  <a:solidFill>
                    <a:schemeClr val="bg1"/>
                  </a:solidFill>
                  <a:latin typeface="Symbol" pitchFamily="2" charset="2"/>
                  <a:ea typeface="Menlo" panose="020B0609030804020204" pitchFamily="49" charset="0"/>
                  <a:cs typeface="Menlo" panose="020B0609030804020204" pitchFamily="49" charset="0"/>
                </a:rPr>
                <a:t>s/N</a:t>
              </a:r>
              <a:r>
                <a:rPr lang="en-US" sz="2400" b="1" baseline="-25000">
                  <a:solidFill>
                    <a:schemeClr val="bg1"/>
                  </a:solidFill>
                  <a:latin typeface="Symbol" pitchFamily="2" charset="2"/>
                  <a:ea typeface="Menlo" panose="020B0609030804020204" pitchFamily="49" charset="0"/>
                  <a:cs typeface="Menlo" panose="020B0609030804020204" pitchFamily="49" charset="0"/>
                </a:rPr>
                <a:t>s</a:t>
              </a:r>
              <a:r>
                <a:rPr lang="en-US" sz="2400" baseline="30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CLEAN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609B30-8082-6D2E-5F37-5074D87B13A3}"/>
                </a:ext>
              </a:extLst>
            </p:cNvPr>
            <p:cNvSpPr txBox="1"/>
            <p:nvPr/>
          </p:nvSpPr>
          <p:spPr>
            <a:xfrm>
              <a:off x="10655511" y="6086034"/>
              <a:ext cx="5581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>
                  <a:solidFill>
                    <a:schemeClr val="bg1"/>
                  </a:solidFill>
                  <a:latin typeface="Symbol" pitchFamily="2" charset="2"/>
                  <a:ea typeface="Menlo" panose="020B0609030804020204" pitchFamily="49" charset="0"/>
                  <a:cs typeface="Menlo" panose="020B0609030804020204" pitchFamily="49" charset="0"/>
                </a:rPr>
                <a:t>Dh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7DFB56-E987-2818-AB41-351035D7F30D}"/>
                </a:ext>
              </a:extLst>
            </p:cNvPr>
            <p:cNvSpPr txBox="1"/>
            <p:nvPr/>
          </p:nvSpPr>
          <p:spPr>
            <a:xfrm>
              <a:off x="905516" y="1833258"/>
              <a:ext cx="827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shadow: π+                       K+                      p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9BB64B4-057C-7853-BC8B-1BD6017D0B48}"/>
                </a:ext>
              </a:extLst>
            </p:cNvPr>
            <p:cNvSpPr txBox="1"/>
            <p:nvPr/>
          </p:nvSpPr>
          <p:spPr>
            <a:xfrm>
              <a:off x="10653855" y="2416629"/>
              <a:ext cx="14398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</a:t>
              </a:r>
              <a:r>
                <a:rPr lang="en-US" b="1" baseline="-25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POI</a:t>
              </a:r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=6 GeV</a:t>
              </a:r>
            </a:p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</a:t>
              </a:r>
              <a:r>
                <a:rPr lang="en-US" b="1" baseline="-25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SHA</a:t>
              </a:r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=1 GeV</a:t>
              </a:r>
              <a:endParaRPr lang="en-US" b="1" baseline="-250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6B9D47-F09E-A6A3-C18A-048E28B068E6}"/>
                </a:ext>
              </a:extLst>
            </p:cNvPr>
            <p:cNvSpPr txBox="1"/>
            <p:nvPr/>
          </p:nvSpPr>
          <p:spPr>
            <a:xfrm>
              <a:off x="10653855" y="3811387"/>
              <a:ext cx="14398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</a:t>
              </a:r>
              <a:r>
                <a:rPr lang="en-US" b="1" baseline="-25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POI</a:t>
              </a:r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=6 GeV</a:t>
              </a:r>
            </a:p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</a:t>
              </a:r>
              <a:r>
                <a:rPr lang="en-US" b="1" baseline="-25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SHA</a:t>
              </a:r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=3 GeV</a:t>
              </a:r>
              <a:endParaRPr lang="en-US" b="1" baseline="-250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B3C5C1-695E-1577-1D07-4DF69BBB373C}"/>
                </a:ext>
              </a:extLst>
            </p:cNvPr>
            <p:cNvSpPr txBox="1"/>
            <p:nvPr/>
          </p:nvSpPr>
          <p:spPr>
            <a:xfrm>
              <a:off x="10653855" y="5255037"/>
              <a:ext cx="14398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</a:t>
              </a:r>
              <a:r>
                <a:rPr lang="en-US" b="1" baseline="-25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POI</a:t>
              </a:r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=6 GeV</a:t>
              </a:r>
            </a:p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</a:t>
              </a:r>
              <a:r>
                <a:rPr lang="en-US" b="1" baseline="-25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SHA</a:t>
              </a:r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=6 GeV</a:t>
              </a:r>
              <a:endParaRPr lang="en-US" b="1" baseline="-250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B4F2901-9F0E-9943-B9D8-23B808613E56}"/>
              </a:ext>
            </a:extLst>
          </p:cNvPr>
          <p:cNvSpPr txBox="1"/>
          <p:nvPr/>
        </p:nvSpPr>
        <p:spPr>
          <a:xfrm>
            <a:off x="1435581" y="6290997"/>
            <a:ext cx="6460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normalize every N</a:t>
            </a:r>
            <a:r>
              <a:rPr lang="en-US">
                <a:solidFill>
                  <a:schemeClr val="bg1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s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value by that w/ clean PID</a:t>
            </a:r>
            <a:endParaRPr lang="en-US" baseline="30000">
              <a:solidFill>
                <a:srgbClr val="008726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D86A6A-255B-5621-81D3-292FFB244EEF}"/>
              </a:ext>
            </a:extLst>
          </p:cNvPr>
          <p:cNvSpPr txBox="1"/>
          <p:nvPr/>
        </p:nvSpPr>
        <p:spPr>
          <a:xfrm>
            <a:off x="154985" y="1054905"/>
            <a:ext cx="2800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“PID degradation”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E53454A-2A6B-5C4E-1D52-E953DB138688}"/>
              </a:ext>
            </a:extLst>
          </p:cNvPr>
          <p:cNvCxnSpPr>
            <a:cxnSpLocks/>
          </p:cNvCxnSpPr>
          <p:nvPr/>
        </p:nvCxnSpPr>
        <p:spPr>
          <a:xfrm flipH="1">
            <a:off x="666755" y="1411711"/>
            <a:ext cx="238761" cy="380433"/>
          </a:xfrm>
          <a:prstGeom prst="straightConnector1">
            <a:avLst/>
          </a:prstGeom>
          <a:ln w="31750">
            <a:solidFill>
              <a:srgbClr val="00872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D07DB14-F15F-3B38-7AE7-BB9A86A6C60E}"/>
              </a:ext>
            </a:extLst>
          </p:cNvPr>
          <p:cNvSpPr txBox="1"/>
          <p:nvPr/>
        </p:nvSpPr>
        <p:spPr>
          <a:xfrm>
            <a:off x="8970250" y="194801"/>
            <a:ext cx="25555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POI: 30◦, 6 GeV/c</a:t>
            </a:r>
          </a:p>
          <a:p>
            <a:pPr algn="l"/>
            <a:endParaRPr lang="en-US" sz="800">
              <a:solidFill>
                <a:schemeClr val="bg1">
                  <a:lumMod val="6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r>
              <a:rPr lang="en-US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Shadow: </a:t>
            </a:r>
          </a:p>
          <a:p>
            <a:pPr algn="l"/>
            <a:r>
              <a:rPr lang="en-US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</a:t>
            </a:r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dp=-5,-3,0</a:t>
            </a:r>
          </a:p>
          <a:p>
            <a:pPr algn="l"/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-1.4&lt;d</a:t>
            </a:r>
            <a:r>
              <a:rPr lang="en-US">
                <a:solidFill>
                  <a:srgbClr val="008726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&lt;0.3</a:t>
            </a:r>
          </a:p>
        </p:txBody>
      </p:sp>
    </p:spTree>
    <p:extLst>
      <p:ext uri="{BB962C8B-B14F-4D97-AF65-F5344CB8AC3E}">
        <p14:creationId xmlns:p14="http://schemas.microsoft.com/office/powerpoint/2010/main" val="3023289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679652-4826-C422-D532-482FA71E6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327" y="184676"/>
            <a:ext cx="6675959" cy="1386597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9683BEB-43AB-26CB-112E-83614F97A084}"/>
              </a:ext>
            </a:extLst>
          </p:cNvPr>
          <p:cNvGrpSpPr/>
          <p:nvPr/>
        </p:nvGrpSpPr>
        <p:grpSpPr>
          <a:xfrm>
            <a:off x="209188" y="1663923"/>
            <a:ext cx="11884485" cy="4703152"/>
            <a:chOff x="209188" y="1663923"/>
            <a:chExt cx="11884485" cy="470315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B24FD8A-7306-76F1-785B-2E07D72E88F4}"/>
                </a:ext>
              </a:extLst>
            </p:cNvPr>
            <p:cNvGrpSpPr/>
            <p:nvPr/>
          </p:nvGrpSpPr>
          <p:grpSpPr>
            <a:xfrm>
              <a:off x="718004" y="1663923"/>
              <a:ext cx="11375669" cy="4703152"/>
              <a:chOff x="718004" y="1844547"/>
              <a:chExt cx="11375669" cy="470315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70F3C5E-CD86-59F7-947A-319066BBC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718004" y="2157434"/>
                <a:ext cx="9939109" cy="4192090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609B30-8082-6D2E-5F37-5074D87B13A3}"/>
                  </a:ext>
                </a:extLst>
              </p:cNvPr>
              <p:cNvSpPr txBox="1"/>
              <p:nvPr/>
            </p:nvSpPr>
            <p:spPr>
              <a:xfrm>
                <a:off x="10655511" y="6086034"/>
                <a:ext cx="5581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400">
                    <a:solidFill>
                      <a:schemeClr val="bg1"/>
                    </a:solidFill>
                    <a:latin typeface="Symbol" pitchFamily="2" charset="2"/>
                    <a:ea typeface="Menlo" panose="020B0609030804020204" pitchFamily="49" charset="0"/>
                    <a:cs typeface="Menlo" panose="020B0609030804020204" pitchFamily="49" charset="0"/>
                  </a:rPr>
                  <a:t>Dh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7DFB56-E987-2818-AB41-351035D7F30D}"/>
                  </a:ext>
                </a:extLst>
              </p:cNvPr>
              <p:cNvSpPr txBox="1"/>
              <p:nvPr/>
            </p:nvSpPr>
            <p:spPr>
              <a:xfrm>
                <a:off x="905516" y="1844547"/>
                <a:ext cx="82734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shadow: π+                       K+                      p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9BB64B4-057C-7853-BC8B-1BD6017D0B48}"/>
                  </a:ext>
                </a:extLst>
              </p:cNvPr>
              <p:cNvSpPr txBox="1"/>
              <p:nvPr/>
            </p:nvSpPr>
            <p:spPr>
              <a:xfrm>
                <a:off x="10653855" y="2416629"/>
                <a:ext cx="143981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p</a:t>
                </a:r>
                <a:r>
                  <a:rPr lang="en-US" b="1" baseline="-250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POI</a:t>
                </a:r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=6 GeV</a:t>
                </a:r>
              </a:p>
              <a:p>
                <a:pPr algn="l"/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p</a:t>
                </a:r>
                <a:r>
                  <a:rPr lang="en-US" b="1" baseline="-250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SHA</a:t>
                </a:r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=1 GeV</a:t>
                </a:r>
                <a:endParaRPr lang="en-US" b="1" baseline="-25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36B9D47-F09E-A6A3-C18A-048E28B068E6}"/>
                  </a:ext>
                </a:extLst>
              </p:cNvPr>
              <p:cNvSpPr txBox="1"/>
              <p:nvPr/>
            </p:nvSpPr>
            <p:spPr>
              <a:xfrm>
                <a:off x="10653855" y="3811387"/>
                <a:ext cx="143981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p</a:t>
                </a:r>
                <a:r>
                  <a:rPr lang="en-US" b="1" baseline="-250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POI</a:t>
                </a:r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=6 GeV</a:t>
                </a:r>
              </a:p>
              <a:p>
                <a:pPr algn="l"/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p</a:t>
                </a:r>
                <a:r>
                  <a:rPr lang="en-US" b="1" baseline="-250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SHA</a:t>
                </a:r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=3 GeV</a:t>
                </a:r>
                <a:endParaRPr lang="en-US" b="1" baseline="-25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B3C5C1-695E-1577-1D07-4DF69BBB373C}"/>
                  </a:ext>
                </a:extLst>
              </p:cNvPr>
              <p:cNvSpPr txBox="1"/>
              <p:nvPr/>
            </p:nvSpPr>
            <p:spPr>
              <a:xfrm>
                <a:off x="10653855" y="5255037"/>
                <a:ext cx="143981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p</a:t>
                </a:r>
                <a:r>
                  <a:rPr lang="en-US" b="1" baseline="-250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POI</a:t>
                </a:r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=6 GeV</a:t>
                </a:r>
              </a:p>
              <a:p>
                <a:pPr algn="l"/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p</a:t>
                </a:r>
                <a:r>
                  <a:rPr lang="en-US" b="1" baseline="-250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SHA</a:t>
                </a:r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=6 GeV</a:t>
                </a:r>
                <a:endParaRPr lang="en-US" b="1" baseline="-25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206BE2-3C40-00BB-9C51-8EBAFFEF5F49}"/>
                </a:ext>
              </a:extLst>
            </p:cNvPr>
            <p:cNvSpPr txBox="1"/>
            <p:nvPr/>
          </p:nvSpPr>
          <p:spPr>
            <a:xfrm rot="16200000">
              <a:off x="-364847" y="2471644"/>
              <a:ext cx="16097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N</a:t>
              </a:r>
              <a:r>
                <a:rPr lang="en-US" sz="2400">
                  <a:solidFill>
                    <a:schemeClr val="bg1"/>
                  </a:solidFill>
                  <a:latin typeface="Symbol" pitchFamily="2" charset="2"/>
                  <a:ea typeface="Menlo" panose="020B0609030804020204" pitchFamily="49" charset="0"/>
                  <a:cs typeface="Menlo" panose="020B0609030804020204" pitchFamily="49" charset="0"/>
                </a:rPr>
                <a:t>s/N</a:t>
              </a:r>
              <a:r>
                <a:rPr lang="en-US" sz="2400" b="1" baseline="-25000">
                  <a:solidFill>
                    <a:schemeClr val="bg1"/>
                  </a:solidFill>
                  <a:latin typeface="Symbol" pitchFamily="2" charset="2"/>
                  <a:ea typeface="Menlo" panose="020B0609030804020204" pitchFamily="49" charset="0"/>
                  <a:cs typeface="Menlo" panose="020B0609030804020204" pitchFamily="49" charset="0"/>
                </a:rPr>
                <a:t>s</a:t>
              </a:r>
              <a:r>
                <a:rPr lang="en-US" sz="2400" baseline="30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CLEAN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C9D06CC-E2A8-98BE-D8DE-8518A9A273DC}"/>
              </a:ext>
            </a:extLst>
          </p:cNvPr>
          <p:cNvSpPr txBox="1"/>
          <p:nvPr/>
        </p:nvSpPr>
        <p:spPr>
          <a:xfrm>
            <a:off x="1914178" y="6281414"/>
            <a:ext cx="576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(draw in gray all points in every frame)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1F7D0E-CFEA-938A-E450-16A2E54A3A3F}"/>
              </a:ext>
            </a:extLst>
          </p:cNvPr>
          <p:cNvSpPr txBox="1"/>
          <p:nvPr/>
        </p:nvSpPr>
        <p:spPr>
          <a:xfrm>
            <a:off x="8970250" y="194801"/>
            <a:ext cx="25555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POI: 30◦, 6 GeV/c</a:t>
            </a:r>
          </a:p>
          <a:p>
            <a:pPr algn="l"/>
            <a:endParaRPr lang="en-US" sz="800">
              <a:solidFill>
                <a:schemeClr val="bg1">
                  <a:lumMod val="6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r>
              <a:rPr lang="en-US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Shadow: </a:t>
            </a:r>
          </a:p>
          <a:p>
            <a:pPr algn="l"/>
            <a:r>
              <a:rPr lang="en-US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</a:t>
            </a:r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dp=-5,-3,0</a:t>
            </a:r>
          </a:p>
          <a:p>
            <a:pPr algn="l"/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-1.4&lt;d</a:t>
            </a:r>
            <a:r>
              <a:rPr lang="en-US">
                <a:solidFill>
                  <a:srgbClr val="008726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&lt;0.3</a:t>
            </a:r>
          </a:p>
        </p:txBody>
      </p:sp>
    </p:spTree>
    <p:extLst>
      <p:ext uri="{BB962C8B-B14F-4D97-AF65-F5344CB8AC3E}">
        <p14:creationId xmlns:p14="http://schemas.microsoft.com/office/powerpoint/2010/main" val="3211641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679652-4826-C422-D532-482FA71E61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50328" y="184676"/>
            <a:ext cx="6675957" cy="1386597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36DEC78-3767-BA99-64E3-435184A45175}"/>
              </a:ext>
            </a:extLst>
          </p:cNvPr>
          <p:cNvGrpSpPr/>
          <p:nvPr/>
        </p:nvGrpSpPr>
        <p:grpSpPr>
          <a:xfrm>
            <a:off x="209188" y="1675212"/>
            <a:ext cx="11884485" cy="4691863"/>
            <a:chOff x="209188" y="1675212"/>
            <a:chExt cx="11884485" cy="46918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0F3C5E-CD86-59F7-947A-319066BBC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18004" y="1976810"/>
              <a:ext cx="9939109" cy="419208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609B30-8082-6D2E-5F37-5074D87B13A3}"/>
                </a:ext>
              </a:extLst>
            </p:cNvPr>
            <p:cNvSpPr txBox="1"/>
            <p:nvPr/>
          </p:nvSpPr>
          <p:spPr>
            <a:xfrm>
              <a:off x="10655511" y="5905410"/>
              <a:ext cx="5581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>
                  <a:solidFill>
                    <a:schemeClr val="bg1"/>
                  </a:solidFill>
                  <a:latin typeface="Symbol" pitchFamily="2" charset="2"/>
                  <a:ea typeface="Menlo" panose="020B0609030804020204" pitchFamily="49" charset="0"/>
                  <a:cs typeface="Menlo" panose="020B0609030804020204" pitchFamily="49" charset="0"/>
                </a:rPr>
                <a:t>Dh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7DFB56-E987-2818-AB41-351035D7F30D}"/>
                </a:ext>
              </a:extLst>
            </p:cNvPr>
            <p:cNvSpPr txBox="1"/>
            <p:nvPr/>
          </p:nvSpPr>
          <p:spPr>
            <a:xfrm>
              <a:off x="905516" y="1675212"/>
              <a:ext cx="827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shadow: π+                       K+                      p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9BB64B4-057C-7853-BC8B-1BD6017D0B48}"/>
                </a:ext>
              </a:extLst>
            </p:cNvPr>
            <p:cNvSpPr txBox="1"/>
            <p:nvPr/>
          </p:nvSpPr>
          <p:spPr>
            <a:xfrm>
              <a:off x="10653855" y="2236005"/>
              <a:ext cx="14398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</a:t>
              </a:r>
              <a:r>
                <a:rPr lang="en-US" b="1" baseline="-25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POI</a:t>
              </a:r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=6 GeV</a:t>
              </a:r>
            </a:p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</a:t>
              </a:r>
              <a:r>
                <a:rPr lang="en-US" b="1" baseline="-25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SHA</a:t>
              </a:r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=1 GeV</a:t>
              </a:r>
              <a:endParaRPr lang="en-US" b="1" baseline="-250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6B9D47-F09E-A6A3-C18A-048E28B068E6}"/>
                </a:ext>
              </a:extLst>
            </p:cNvPr>
            <p:cNvSpPr txBox="1"/>
            <p:nvPr/>
          </p:nvSpPr>
          <p:spPr>
            <a:xfrm>
              <a:off x="10653855" y="3630763"/>
              <a:ext cx="14398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</a:t>
              </a:r>
              <a:r>
                <a:rPr lang="en-US" b="1" baseline="-25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POI</a:t>
              </a:r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=6 GeV</a:t>
              </a:r>
            </a:p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</a:t>
              </a:r>
              <a:r>
                <a:rPr lang="en-US" b="1" baseline="-25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SHA</a:t>
              </a:r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=3 GeV</a:t>
              </a:r>
              <a:endParaRPr lang="en-US" b="1" baseline="-250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B3C5C1-695E-1577-1D07-4DF69BBB373C}"/>
                </a:ext>
              </a:extLst>
            </p:cNvPr>
            <p:cNvSpPr txBox="1"/>
            <p:nvPr/>
          </p:nvSpPr>
          <p:spPr>
            <a:xfrm>
              <a:off x="10653855" y="5074413"/>
              <a:ext cx="14398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</a:t>
              </a:r>
              <a:r>
                <a:rPr lang="en-US" b="1" baseline="-25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POI</a:t>
              </a:r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=6 GeV</a:t>
              </a:r>
            </a:p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</a:t>
              </a:r>
              <a:r>
                <a:rPr lang="en-US" b="1" baseline="-25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SHA</a:t>
              </a:r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=6 GeV</a:t>
              </a:r>
              <a:endParaRPr lang="en-US" b="1" baseline="-250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864844A-1BBE-A668-AEF8-B3C70C86285A}"/>
                </a:ext>
              </a:extLst>
            </p:cNvPr>
            <p:cNvSpPr txBox="1"/>
            <p:nvPr/>
          </p:nvSpPr>
          <p:spPr>
            <a:xfrm rot="16200000">
              <a:off x="-364847" y="2471644"/>
              <a:ext cx="16097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N</a:t>
              </a:r>
              <a:r>
                <a:rPr lang="en-US" sz="2400">
                  <a:solidFill>
                    <a:schemeClr val="bg1"/>
                  </a:solidFill>
                  <a:latin typeface="Symbol" pitchFamily="2" charset="2"/>
                  <a:ea typeface="Menlo" panose="020B0609030804020204" pitchFamily="49" charset="0"/>
                  <a:cs typeface="Menlo" panose="020B0609030804020204" pitchFamily="49" charset="0"/>
                </a:rPr>
                <a:t>s/N</a:t>
              </a:r>
              <a:r>
                <a:rPr lang="en-US" sz="2400" b="1" baseline="-25000">
                  <a:solidFill>
                    <a:schemeClr val="bg1"/>
                  </a:solidFill>
                  <a:latin typeface="Symbol" pitchFamily="2" charset="2"/>
                  <a:ea typeface="Menlo" panose="020B0609030804020204" pitchFamily="49" charset="0"/>
                  <a:cs typeface="Menlo" panose="020B0609030804020204" pitchFamily="49" charset="0"/>
                </a:rPr>
                <a:t>s</a:t>
              </a:r>
              <a:r>
                <a:rPr lang="en-US" sz="2400" baseline="30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CLEAN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3F1F9D8-EB55-768C-1BE9-5274D0DCE85B}"/>
              </a:ext>
            </a:extLst>
          </p:cNvPr>
          <p:cNvSpPr txBox="1"/>
          <p:nvPr/>
        </p:nvSpPr>
        <p:spPr>
          <a:xfrm>
            <a:off x="8970250" y="194801"/>
            <a:ext cx="25555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POI: 90◦, 6 GeV/c</a:t>
            </a:r>
          </a:p>
          <a:p>
            <a:pPr algn="l"/>
            <a:endParaRPr lang="en-US" sz="800">
              <a:solidFill>
                <a:schemeClr val="bg1">
                  <a:lumMod val="6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r>
              <a:rPr lang="en-US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Shadow: </a:t>
            </a:r>
          </a:p>
          <a:p>
            <a:pPr algn="l"/>
            <a:r>
              <a:rPr lang="en-US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</a:t>
            </a:r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dp=-5,-3,0</a:t>
            </a:r>
          </a:p>
          <a:p>
            <a:pPr algn="l"/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-1.0&lt;d</a:t>
            </a:r>
            <a:r>
              <a:rPr lang="en-US">
                <a:solidFill>
                  <a:srgbClr val="008726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&lt;1.0</a:t>
            </a:r>
          </a:p>
        </p:txBody>
      </p:sp>
    </p:spTree>
    <p:extLst>
      <p:ext uri="{BB962C8B-B14F-4D97-AF65-F5344CB8AC3E}">
        <p14:creationId xmlns:p14="http://schemas.microsoft.com/office/powerpoint/2010/main" val="1181120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679652-4826-C422-D532-482FA71E61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50328" y="184676"/>
            <a:ext cx="6675957" cy="1386596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D029B-292E-2718-C093-8A7324050FB0}"/>
              </a:ext>
            </a:extLst>
          </p:cNvPr>
          <p:cNvGrpSpPr/>
          <p:nvPr/>
        </p:nvGrpSpPr>
        <p:grpSpPr>
          <a:xfrm>
            <a:off x="209188" y="1663923"/>
            <a:ext cx="11884485" cy="4703152"/>
            <a:chOff x="209188" y="1663923"/>
            <a:chExt cx="11884485" cy="47031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0F3C5E-CD86-59F7-947A-319066BBC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18005" y="1976810"/>
              <a:ext cx="9939107" cy="419208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609B30-8082-6D2E-5F37-5074D87B13A3}"/>
                </a:ext>
              </a:extLst>
            </p:cNvPr>
            <p:cNvSpPr txBox="1"/>
            <p:nvPr/>
          </p:nvSpPr>
          <p:spPr>
            <a:xfrm>
              <a:off x="10655511" y="5905410"/>
              <a:ext cx="5581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>
                  <a:solidFill>
                    <a:schemeClr val="bg1"/>
                  </a:solidFill>
                  <a:latin typeface="Symbol" pitchFamily="2" charset="2"/>
                  <a:ea typeface="Menlo" panose="020B0609030804020204" pitchFamily="49" charset="0"/>
                  <a:cs typeface="Menlo" panose="020B0609030804020204" pitchFamily="49" charset="0"/>
                </a:rPr>
                <a:t>Dh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7DFB56-E987-2818-AB41-351035D7F30D}"/>
                </a:ext>
              </a:extLst>
            </p:cNvPr>
            <p:cNvSpPr txBox="1"/>
            <p:nvPr/>
          </p:nvSpPr>
          <p:spPr>
            <a:xfrm>
              <a:off x="905516" y="1663923"/>
              <a:ext cx="827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shadow: π+                       K+                      p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9BB64B4-057C-7853-BC8B-1BD6017D0B48}"/>
                </a:ext>
              </a:extLst>
            </p:cNvPr>
            <p:cNvSpPr txBox="1"/>
            <p:nvPr/>
          </p:nvSpPr>
          <p:spPr>
            <a:xfrm>
              <a:off x="10653855" y="2236005"/>
              <a:ext cx="14398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</a:t>
              </a:r>
              <a:r>
                <a:rPr lang="en-US" b="1" baseline="-25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POI</a:t>
              </a:r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=6 GeV</a:t>
              </a:r>
            </a:p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</a:t>
              </a:r>
              <a:r>
                <a:rPr lang="en-US" b="1" baseline="-25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SHA</a:t>
              </a:r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=1 GeV</a:t>
              </a:r>
              <a:endParaRPr lang="en-US" b="1" baseline="-250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6B9D47-F09E-A6A3-C18A-048E28B068E6}"/>
                </a:ext>
              </a:extLst>
            </p:cNvPr>
            <p:cNvSpPr txBox="1"/>
            <p:nvPr/>
          </p:nvSpPr>
          <p:spPr>
            <a:xfrm>
              <a:off x="10653855" y="3630763"/>
              <a:ext cx="14398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</a:t>
              </a:r>
              <a:r>
                <a:rPr lang="en-US" b="1" baseline="-25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POI</a:t>
              </a:r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=6 GeV</a:t>
              </a:r>
            </a:p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</a:t>
              </a:r>
              <a:r>
                <a:rPr lang="en-US" b="1" baseline="-25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SHA</a:t>
              </a:r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=3 GeV</a:t>
              </a:r>
              <a:endParaRPr lang="en-US" b="1" baseline="-250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B3C5C1-695E-1577-1D07-4DF69BBB373C}"/>
                </a:ext>
              </a:extLst>
            </p:cNvPr>
            <p:cNvSpPr txBox="1"/>
            <p:nvPr/>
          </p:nvSpPr>
          <p:spPr>
            <a:xfrm>
              <a:off x="10653855" y="5074413"/>
              <a:ext cx="14398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</a:t>
              </a:r>
              <a:r>
                <a:rPr lang="en-US" b="1" baseline="-25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POI</a:t>
              </a:r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=6 GeV</a:t>
              </a:r>
            </a:p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</a:t>
              </a:r>
              <a:r>
                <a:rPr lang="en-US" b="1" baseline="-25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SHA</a:t>
              </a:r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=6 GeV</a:t>
              </a:r>
              <a:endParaRPr lang="en-US" b="1" baseline="-250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C47B25D-C4DE-9D52-63D3-8437532712A4}"/>
                </a:ext>
              </a:extLst>
            </p:cNvPr>
            <p:cNvSpPr txBox="1"/>
            <p:nvPr/>
          </p:nvSpPr>
          <p:spPr>
            <a:xfrm rot="16200000">
              <a:off x="-364847" y="2471644"/>
              <a:ext cx="16097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N</a:t>
              </a:r>
              <a:r>
                <a:rPr lang="en-US" sz="2400">
                  <a:solidFill>
                    <a:schemeClr val="bg1"/>
                  </a:solidFill>
                  <a:latin typeface="Symbol" pitchFamily="2" charset="2"/>
                  <a:ea typeface="Menlo" panose="020B0609030804020204" pitchFamily="49" charset="0"/>
                  <a:cs typeface="Menlo" panose="020B0609030804020204" pitchFamily="49" charset="0"/>
                </a:rPr>
                <a:t>s/N</a:t>
              </a:r>
              <a:r>
                <a:rPr lang="en-US" sz="2400" b="1" baseline="-25000">
                  <a:solidFill>
                    <a:schemeClr val="bg1"/>
                  </a:solidFill>
                  <a:latin typeface="Symbol" pitchFamily="2" charset="2"/>
                  <a:ea typeface="Menlo" panose="020B0609030804020204" pitchFamily="49" charset="0"/>
                  <a:cs typeface="Menlo" panose="020B0609030804020204" pitchFamily="49" charset="0"/>
                </a:rPr>
                <a:t>s</a:t>
              </a:r>
              <a:r>
                <a:rPr lang="en-US" sz="2400" baseline="30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CLEAN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BABDA8A-669C-3385-C4AD-09DCAE0E91E6}"/>
              </a:ext>
            </a:extLst>
          </p:cNvPr>
          <p:cNvSpPr txBox="1"/>
          <p:nvPr/>
        </p:nvSpPr>
        <p:spPr>
          <a:xfrm>
            <a:off x="8970250" y="194801"/>
            <a:ext cx="26949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POI: 150◦, 6 GeV/c</a:t>
            </a:r>
          </a:p>
          <a:p>
            <a:pPr algn="l"/>
            <a:endParaRPr lang="en-US" sz="800">
              <a:solidFill>
                <a:schemeClr val="bg1">
                  <a:lumMod val="6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r>
              <a:rPr lang="en-US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Shadow: </a:t>
            </a:r>
          </a:p>
          <a:p>
            <a:pPr algn="l"/>
            <a:r>
              <a:rPr lang="en-US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</a:t>
            </a:r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dp=-5,-3,0</a:t>
            </a:r>
          </a:p>
          <a:p>
            <a:pPr algn="l"/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-0.4&lt;d</a:t>
            </a:r>
            <a:r>
              <a:rPr lang="en-US">
                <a:solidFill>
                  <a:srgbClr val="008726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&lt;1.4</a:t>
            </a:r>
          </a:p>
        </p:txBody>
      </p:sp>
    </p:spTree>
    <p:extLst>
      <p:ext uri="{BB962C8B-B14F-4D97-AF65-F5344CB8AC3E}">
        <p14:creationId xmlns:p14="http://schemas.microsoft.com/office/powerpoint/2010/main" val="1074928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4B0400-105B-C155-8254-5ADEA52C2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574" y="2301868"/>
            <a:ext cx="10058400" cy="4039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F98D21-B8EA-F493-254C-45320D0772FE}"/>
              </a:ext>
            </a:extLst>
          </p:cNvPr>
          <p:cNvSpPr txBox="1"/>
          <p:nvPr/>
        </p:nvSpPr>
        <p:spPr>
          <a:xfrm>
            <a:off x="634408" y="1932536"/>
            <a:ext cx="10923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Now, two particles hitting same bar and at same </a:t>
            </a:r>
            <a:r>
              <a:rPr lang="en-US">
                <a:solidFill>
                  <a:schemeClr val="bg1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but vary relative momentum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166A51-21F9-97CB-0D7A-30288420F0E3}"/>
              </a:ext>
            </a:extLst>
          </p:cNvPr>
          <p:cNvSpPr txBox="1"/>
          <p:nvPr/>
        </p:nvSpPr>
        <p:spPr>
          <a:xfrm>
            <a:off x="893437" y="5366658"/>
            <a:ext cx="5570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POI:	  p</a:t>
            </a:r>
            <a:r>
              <a:rPr lang="en-US" b="1" baseline="-2500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POI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 6 GeV, theta=30deg, Bar 5</a:t>
            </a:r>
          </a:p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Shad:	</a:t>
            </a:r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1&lt;p</a:t>
            </a:r>
            <a:r>
              <a:rPr lang="en-US" b="1" baseline="-25000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SHA</a:t>
            </a:r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&lt;11 GeV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theta=30deg, Bar 5</a:t>
            </a:r>
            <a:endParaRPr lang="en-US" b="1" baseline="-25000">
              <a:solidFill>
                <a:schemeClr val="bg1">
                  <a:lumMod val="50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127E6E-B736-555C-AD95-83634B376F2A}"/>
              </a:ext>
            </a:extLst>
          </p:cNvPr>
          <p:cNvSpPr txBox="1"/>
          <p:nvPr/>
        </p:nvSpPr>
        <p:spPr>
          <a:xfrm>
            <a:off x="634408" y="422587"/>
            <a:ext cx="104070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hpDIRC PID performance near 6 GeV/c with a 2</a:t>
            </a:r>
            <a:r>
              <a:rPr lang="en-US" baseline="300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nd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particle hitting same bar: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PID “unaffected” by 2</a:t>
            </a:r>
            <a:r>
              <a:rPr lang="en-US" baseline="300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nd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hit if |</a:t>
            </a:r>
            <a:r>
              <a:rPr lang="en-US">
                <a:solidFill>
                  <a:schemeClr val="bg1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Dh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|&gt;~0.3 or 2</a:t>
            </a:r>
            <a:r>
              <a:rPr lang="en-US" baseline="300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nd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hit has low momentum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Worst degradation (2</a:t>
            </a:r>
            <a:r>
              <a:rPr lang="en-US" baseline="300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nd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hit </a:t>
            </a:r>
            <a:r>
              <a:rPr lang="en-US">
                <a:solidFill>
                  <a:schemeClr val="bg1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Dh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=0 and dp=0) of N</a:t>
            </a:r>
            <a:r>
              <a:rPr lang="en-US" b="1" baseline="-25000">
                <a:solidFill>
                  <a:schemeClr val="bg1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s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is 70%</a:t>
            </a:r>
          </a:p>
        </p:txBody>
      </p:sp>
    </p:spTree>
    <p:extLst>
      <p:ext uri="{BB962C8B-B14F-4D97-AF65-F5344CB8AC3E}">
        <p14:creationId xmlns:p14="http://schemas.microsoft.com/office/powerpoint/2010/main" val="3900455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E2C2D5-E856-58F7-B73D-521941D3E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0" y="1309460"/>
            <a:ext cx="11801479" cy="4239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8B1D2D-2E96-869B-CF18-33468B8AFEC2}"/>
              </a:ext>
            </a:extLst>
          </p:cNvPr>
          <p:cNvSpPr txBox="1"/>
          <p:nvPr/>
        </p:nvSpPr>
        <p:spPr>
          <a:xfrm>
            <a:off x="612577" y="671502"/>
            <a:ext cx="5570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POI:	  p</a:t>
            </a:r>
            <a:r>
              <a:rPr lang="en-US" b="1" baseline="-2500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POI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 6 GeV, theta=30deg, Bar 5</a:t>
            </a:r>
          </a:p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Shad:	</a:t>
            </a:r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1&lt;p</a:t>
            </a:r>
            <a:r>
              <a:rPr lang="en-US" b="1" baseline="-25000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SHA</a:t>
            </a:r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&lt;11 GeV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theta=30deg, Bar 5</a:t>
            </a:r>
            <a:endParaRPr lang="en-US" b="1" baseline="-25000">
              <a:solidFill>
                <a:schemeClr val="bg1">
                  <a:lumMod val="50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84111A-2365-5231-589B-6F952EA62F85}"/>
              </a:ext>
            </a:extLst>
          </p:cNvPr>
          <p:cNvSpPr txBox="1"/>
          <p:nvPr/>
        </p:nvSpPr>
        <p:spPr>
          <a:xfrm>
            <a:off x="150103" y="271219"/>
            <a:ext cx="11620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two particles hitting the same bar at the same </a:t>
            </a:r>
            <a:r>
              <a:rPr lang="en-US">
                <a:solidFill>
                  <a:schemeClr val="bg1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vary momentum of shadow particle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0F4BA-D6A8-123A-CE9D-C3AA06455FF2}"/>
              </a:ext>
            </a:extLst>
          </p:cNvPr>
          <p:cNvSpPr txBox="1"/>
          <p:nvPr/>
        </p:nvSpPr>
        <p:spPr>
          <a:xfrm>
            <a:off x="3710121" y="5782411"/>
            <a:ext cx="1439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</a:t>
            </a:r>
            <a:r>
              <a:rPr lang="en-US" b="1" baseline="-250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POI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=6 GeV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</a:t>
            </a:r>
            <a:r>
              <a:rPr lang="en-US" b="1" baseline="-250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SHA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=1 GeV</a:t>
            </a:r>
            <a:endParaRPr lang="en-US" b="1" baseline="-2500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6B500F-F329-4D1E-8592-814E20B21835}"/>
              </a:ext>
            </a:extLst>
          </p:cNvPr>
          <p:cNvSpPr txBox="1"/>
          <p:nvPr/>
        </p:nvSpPr>
        <p:spPr>
          <a:xfrm>
            <a:off x="5502592" y="5782410"/>
            <a:ext cx="1439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</a:t>
            </a:r>
            <a:r>
              <a:rPr lang="en-US" b="1" baseline="-250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POI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=6 GeV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</a:t>
            </a:r>
            <a:r>
              <a:rPr lang="en-US" b="1" baseline="-250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SHA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=6 GeV</a:t>
            </a:r>
            <a:endParaRPr lang="en-US" b="1" baseline="-2500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DC2481-5A5F-BC7D-BB74-3B12E8179EB1}"/>
              </a:ext>
            </a:extLst>
          </p:cNvPr>
          <p:cNvSpPr txBox="1"/>
          <p:nvPr/>
        </p:nvSpPr>
        <p:spPr>
          <a:xfrm>
            <a:off x="7247355" y="5782409"/>
            <a:ext cx="1579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</a:t>
            </a:r>
            <a:r>
              <a:rPr lang="en-US" b="1" baseline="-250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POI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 6 GeV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</a:t>
            </a:r>
            <a:r>
              <a:rPr lang="en-US" b="1" baseline="-250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SHA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=11 GeV</a:t>
            </a:r>
            <a:endParaRPr lang="en-US" b="1" baseline="-2500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B7D85C-891C-43B4-3087-485CF9DD2546}"/>
              </a:ext>
            </a:extLst>
          </p:cNvPr>
          <p:cNvCxnSpPr>
            <a:cxnSpLocks/>
          </p:cNvCxnSpPr>
          <p:nvPr/>
        </p:nvCxnSpPr>
        <p:spPr>
          <a:xfrm flipV="1">
            <a:off x="4442387" y="5360845"/>
            <a:ext cx="310235" cy="458637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9AD9588-32F6-BF47-9666-98AA1FBFACA6}"/>
              </a:ext>
            </a:extLst>
          </p:cNvPr>
          <p:cNvCxnSpPr/>
          <p:nvPr/>
        </p:nvCxnSpPr>
        <p:spPr>
          <a:xfrm flipV="1">
            <a:off x="5949337" y="5400255"/>
            <a:ext cx="310235" cy="458637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C939959-9741-0641-EC4D-1E1EA6AAA1A9}"/>
              </a:ext>
            </a:extLst>
          </p:cNvPr>
          <p:cNvCxnSpPr/>
          <p:nvPr/>
        </p:nvCxnSpPr>
        <p:spPr>
          <a:xfrm flipV="1">
            <a:off x="7565527" y="5373202"/>
            <a:ext cx="310235" cy="458637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705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E2C2D5-E856-58F7-B73D-521941D3E8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49671" y="268454"/>
            <a:ext cx="8695520" cy="31234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4F8D8F-F53A-4E72-3EAC-5DFDB3F4DB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49671" y="3466123"/>
            <a:ext cx="8695520" cy="31234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A33249-DC9E-89C0-4DBD-A84D4B3A1982}"/>
              </a:ext>
            </a:extLst>
          </p:cNvPr>
          <p:cNvSpPr txBox="1"/>
          <p:nvPr/>
        </p:nvSpPr>
        <p:spPr>
          <a:xfrm>
            <a:off x="246809" y="282176"/>
            <a:ext cx="283443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POI:	  </a:t>
            </a:r>
          </a:p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</a:t>
            </a:r>
            <a:r>
              <a:rPr lang="en-US" b="1" baseline="-2500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POI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 6 GeV</a:t>
            </a:r>
          </a:p>
          <a:p>
            <a:pPr algn="l"/>
            <a:endParaRPr lang="en-US">
              <a:solidFill>
                <a:schemeClr val="bg1">
                  <a:lumMod val="50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Shadow:	</a:t>
            </a:r>
          </a:p>
          <a:p>
            <a:pPr algn="l"/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1&lt;p</a:t>
            </a:r>
            <a:r>
              <a:rPr lang="en-US" b="1" baseline="-25000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SHA</a:t>
            </a:r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&lt;11 GeV</a:t>
            </a:r>
          </a:p>
          <a:p>
            <a:pPr algn="l"/>
            <a:endParaRPr lang="en-US">
              <a:solidFill>
                <a:srgbClr val="008726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endParaRPr lang="en-US">
              <a:solidFill>
                <a:srgbClr val="008726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endParaRPr lang="en-US">
              <a:solidFill>
                <a:srgbClr val="008726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theta=90deg, Bar 5</a:t>
            </a:r>
          </a:p>
          <a:p>
            <a:pPr algn="l"/>
            <a:endParaRPr lang="en-US">
              <a:solidFill>
                <a:schemeClr val="bg1">
                  <a:lumMod val="50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endParaRPr lang="en-US">
              <a:solidFill>
                <a:schemeClr val="bg1">
                  <a:lumMod val="50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endParaRPr lang="en-US">
              <a:solidFill>
                <a:schemeClr val="bg1">
                  <a:lumMod val="50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endParaRPr lang="en-US">
              <a:solidFill>
                <a:schemeClr val="bg1">
                  <a:lumMod val="50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endParaRPr lang="en-US">
              <a:solidFill>
                <a:schemeClr val="bg1">
                  <a:lumMod val="50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endParaRPr lang="en-US">
              <a:solidFill>
                <a:schemeClr val="bg1">
                  <a:lumMod val="50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theta=150deg, Bar 5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48F5BC4-E38E-AF3D-6135-24C8CD646353}"/>
              </a:ext>
            </a:extLst>
          </p:cNvPr>
          <p:cNvCxnSpPr>
            <a:cxnSpLocks/>
          </p:cNvCxnSpPr>
          <p:nvPr/>
        </p:nvCxnSpPr>
        <p:spPr>
          <a:xfrm>
            <a:off x="1173892" y="2854408"/>
            <a:ext cx="1907347" cy="0"/>
          </a:xfrm>
          <a:prstGeom prst="straightConnector1">
            <a:avLst/>
          </a:prstGeom>
          <a:ln w="31750">
            <a:solidFill>
              <a:schemeClr val="bg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81C2C96-3927-FB6B-6C57-C8CAA3144AF7}"/>
              </a:ext>
            </a:extLst>
          </p:cNvPr>
          <p:cNvCxnSpPr>
            <a:cxnSpLocks/>
          </p:cNvCxnSpPr>
          <p:nvPr/>
        </p:nvCxnSpPr>
        <p:spPr>
          <a:xfrm>
            <a:off x="1173892" y="4806491"/>
            <a:ext cx="1907347" cy="0"/>
          </a:xfrm>
          <a:prstGeom prst="straightConnector1">
            <a:avLst/>
          </a:prstGeom>
          <a:ln w="31750">
            <a:solidFill>
              <a:schemeClr val="bg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433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3A8DD0-790B-10DF-E78C-12F7DC9015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66800" y="2326592"/>
            <a:ext cx="10058400" cy="39904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47EBC8-96C5-1E58-1909-6DB00FBE3B4F}"/>
              </a:ext>
            </a:extLst>
          </p:cNvPr>
          <p:cNvSpPr txBox="1"/>
          <p:nvPr/>
        </p:nvSpPr>
        <p:spPr>
          <a:xfrm>
            <a:off x="634408" y="1932536"/>
            <a:ext cx="106442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Now, two particles 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(POI and shadow)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hitting different bars in the same box </a:t>
            </a:r>
          </a:p>
          <a:p>
            <a:pPr algn="l"/>
            <a:endParaRPr lang="en-US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and they have the same 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and p </a:t>
            </a:r>
          </a:p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Dh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=0 and dp=0)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26B76E-BCF1-BEA3-BD41-4D12F4ABC8B3}"/>
              </a:ext>
            </a:extLst>
          </p:cNvPr>
          <p:cNvSpPr txBox="1"/>
          <p:nvPr/>
        </p:nvSpPr>
        <p:spPr>
          <a:xfrm>
            <a:off x="634408" y="422587"/>
            <a:ext cx="112485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hpDIRC PID performance near 6 GeV/c with a 2</a:t>
            </a:r>
            <a:r>
              <a:rPr lang="en-US" baseline="300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nd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particle hitting exact same spot: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70% degradation of N</a:t>
            </a:r>
            <a:r>
              <a:rPr lang="en-US" b="1" baseline="-25000">
                <a:solidFill>
                  <a:schemeClr val="bg1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s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remains 70% for p</a:t>
            </a:r>
            <a:r>
              <a:rPr lang="en-US" baseline="-250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SHA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&gt;6 GeV/c</a:t>
            </a:r>
          </a:p>
          <a:p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If shadow particle has low momentum, PID recovers.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C7C989-3023-2835-CD3C-1B51252B6F92}"/>
              </a:ext>
            </a:extLst>
          </p:cNvPr>
          <p:cNvSpPr txBox="1"/>
          <p:nvPr/>
        </p:nvSpPr>
        <p:spPr>
          <a:xfrm>
            <a:off x="634408" y="5695482"/>
            <a:ext cx="5849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POI:	p</a:t>
            </a:r>
            <a:r>
              <a:rPr lang="en-US" b="1" baseline="-2500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POI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=6 GeV, theta=30 deg, Bar 5</a:t>
            </a:r>
          </a:p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Shad:	p</a:t>
            </a:r>
            <a:r>
              <a:rPr lang="en-US" b="1" baseline="-2500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SHA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=6 GeV, theta=30 deg, </a:t>
            </a:r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0&lt;=Bar&lt;=9</a:t>
            </a:r>
            <a:endParaRPr lang="en-US" b="1" baseline="-25000">
              <a:solidFill>
                <a:srgbClr val="008726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492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E2C2D5-E856-58F7-B73D-521941D3E8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261" y="1309460"/>
            <a:ext cx="11801477" cy="4239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8B1D2D-2E96-869B-CF18-33468B8AFEC2}"/>
              </a:ext>
            </a:extLst>
          </p:cNvPr>
          <p:cNvSpPr txBox="1"/>
          <p:nvPr/>
        </p:nvSpPr>
        <p:spPr>
          <a:xfrm>
            <a:off x="612577" y="671502"/>
            <a:ext cx="5431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POI:	p</a:t>
            </a:r>
            <a:r>
              <a:rPr lang="en-US" b="1" baseline="-2500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POI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=6 GeV, theta=30deg, Bar 5</a:t>
            </a:r>
          </a:p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Shad:	p</a:t>
            </a:r>
            <a:r>
              <a:rPr lang="en-US" b="1" baseline="-2500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SHA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=6 GeV, theta=30deg, </a:t>
            </a:r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0&lt;Bar&lt;9</a:t>
            </a:r>
            <a:endParaRPr lang="en-US" b="1" baseline="-25000">
              <a:solidFill>
                <a:srgbClr val="008726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84111A-2365-5231-589B-6F952EA62F85}"/>
              </a:ext>
            </a:extLst>
          </p:cNvPr>
          <p:cNvSpPr txBox="1"/>
          <p:nvPr/>
        </p:nvSpPr>
        <p:spPr>
          <a:xfrm>
            <a:off x="150103" y="271219"/>
            <a:ext cx="10923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two particles hitting two bars in the same box </a:t>
            </a:r>
            <a:r>
              <a:rPr lang="en-US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w/ the tracks at same p and </a:t>
            </a:r>
            <a:r>
              <a:rPr lang="en-US">
                <a:solidFill>
                  <a:schemeClr val="bg1">
                    <a:lumMod val="65000"/>
                  </a:schemeClr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0F4BA-D6A8-123A-CE9D-C3AA06455FF2}"/>
              </a:ext>
            </a:extLst>
          </p:cNvPr>
          <p:cNvSpPr txBox="1"/>
          <p:nvPr/>
        </p:nvSpPr>
        <p:spPr>
          <a:xfrm>
            <a:off x="2461100" y="5784907"/>
            <a:ext cx="2137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POI Bar = 5</a:t>
            </a:r>
          </a:p>
          <a:p>
            <a:pPr algn="r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Shadow Bar = 0</a:t>
            </a:r>
            <a:endParaRPr lang="en-US" b="1" baseline="-2500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6B500F-F329-4D1E-8592-814E20B21835}"/>
              </a:ext>
            </a:extLst>
          </p:cNvPr>
          <p:cNvSpPr txBox="1"/>
          <p:nvPr/>
        </p:nvSpPr>
        <p:spPr>
          <a:xfrm>
            <a:off x="5762239" y="5782410"/>
            <a:ext cx="324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5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5</a:t>
            </a:r>
            <a:endParaRPr lang="en-US" b="1" baseline="-2500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DC2481-5A5F-BC7D-BB74-3B12E8179EB1}"/>
              </a:ext>
            </a:extLst>
          </p:cNvPr>
          <p:cNvSpPr txBox="1"/>
          <p:nvPr/>
        </p:nvSpPr>
        <p:spPr>
          <a:xfrm>
            <a:off x="7382823" y="5782409"/>
            <a:ext cx="324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5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9</a:t>
            </a:r>
            <a:endParaRPr lang="en-US" b="1" baseline="-2500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B7D85C-891C-43B4-3087-485CF9DD2546}"/>
              </a:ext>
            </a:extLst>
          </p:cNvPr>
          <p:cNvCxnSpPr>
            <a:cxnSpLocks/>
          </p:cNvCxnSpPr>
          <p:nvPr/>
        </p:nvCxnSpPr>
        <p:spPr>
          <a:xfrm flipV="1">
            <a:off x="4442387" y="5360845"/>
            <a:ext cx="310235" cy="458637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9AD9588-32F6-BF47-9666-98AA1FBFACA6}"/>
              </a:ext>
            </a:extLst>
          </p:cNvPr>
          <p:cNvCxnSpPr/>
          <p:nvPr/>
        </p:nvCxnSpPr>
        <p:spPr>
          <a:xfrm flipV="1">
            <a:off x="5960626" y="5366388"/>
            <a:ext cx="310235" cy="458637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C939959-9741-0641-EC4D-1E1EA6AAA1A9}"/>
              </a:ext>
            </a:extLst>
          </p:cNvPr>
          <p:cNvCxnSpPr/>
          <p:nvPr/>
        </p:nvCxnSpPr>
        <p:spPr>
          <a:xfrm flipV="1">
            <a:off x="7565527" y="5373202"/>
            <a:ext cx="310235" cy="458637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693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F6A31B-7E54-8BD0-B203-E4AD6B0E1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186" y="2739678"/>
            <a:ext cx="2195558" cy="9051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C3D37-89FF-4613-A002-1E7314D07153}"/>
              </a:ext>
            </a:extLst>
          </p:cNvPr>
          <p:cNvSpPr txBox="1"/>
          <p:nvPr/>
        </p:nvSpPr>
        <p:spPr>
          <a:xfrm>
            <a:off x="118760" y="119810"/>
            <a:ext cx="4089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PID using the DIRC technique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6ED56B-CC1C-DC3D-3641-03268D7CE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561" y="1437155"/>
            <a:ext cx="3787611" cy="391900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A640CDB-EFEC-F0FA-B178-6E6102F12BDF}"/>
              </a:ext>
            </a:extLst>
          </p:cNvPr>
          <p:cNvGrpSpPr/>
          <p:nvPr/>
        </p:nvGrpSpPr>
        <p:grpSpPr>
          <a:xfrm>
            <a:off x="249501" y="3644786"/>
            <a:ext cx="5418084" cy="2286241"/>
            <a:chOff x="172560" y="2954867"/>
            <a:chExt cx="5418084" cy="228624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024AE3C-3165-B89A-EC24-00826D20A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3245" y="2985644"/>
              <a:ext cx="2317399" cy="2255464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F7D8A3C-41AB-52B0-07E5-380ED6645EF6}"/>
                </a:ext>
              </a:extLst>
            </p:cNvPr>
            <p:cNvGrpSpPr/>
            <p:nvPr/>
          </p:nvGrpSpPr>
          <p:grpSpPr>
            <a:xfrm>
              <a:off x="172560" y="2954867"/>
              <a:ext cx="2916696" cy="2166783"/>
              <a:chOff x="5301384" y="181899"/>
              <a:chExt cx="2916696" cy="2166783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644233F5-D6C7-69F5-A181-525B858CB7E4}"/>
                  </a:ext>
                </a:extLst>
              </p:cNvPr>
              <p:cNvGrpSpPr/>
              <p:nvPr/>
            </p:nvGrpSpPr>
            <p:grpSpPr>
              <a:xfrm>
                <a:off x="5301384" y="181899"/>
                <a:ext cx="2916696" cy="2166783"/>
                <a:chOff x="5505842" y="198833"/>
                <a:chExt cx="2916696" cy="2166783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6DB2ED34-F0B5-3065-5651-86D7ADA78B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505842" y="198833"/>
                  <a:ext cx="2916696" cy="2166783"/>
                </a:xfrm>
                <a:prstGeom prst="rect">
                  <a:avLst/>
                </a:prstGeom>
              </p:spPr>
            </p:pic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0C217A7-B484-F0D6-8F31-970ECF9F7900}"/>
                    </a:ext>
                  </a:extLst>
                </p:cNvPr>
                <p:cNvSpPr txBox="1"/>
                <p:nvPr/>
              </p:nvSpPr>
              <p:spPr>
                <a:xfrm>
                  <a:off x="5630692" y="229610"/>
                  <a:ext cx="99418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400">
                      <a:solidFill>
                        <a:schemeClr val="bg1"/>
                      </a:solidFill>
                      <a:latin typeface="Symbol" pitchFamily="2" charset="2"/>
                      <a:ea typeface="Menlo" panose="020B0609030804020204" pitchFamily="49" charset="0"/>
                      <a:cs typeface="Menlo" panose="020B0609030804020204" pitchFamily="49" charset="0"/>
                    </a:rPr>
                    <a:t>q</a:t>
                  </a:r>
                  <a:r>
                    <a:rPr lang="en-US" sz="1400" b="1" baseline="-25000">
                      <a:solidFill>
                        <a:schemeClr val="bg1"/>
                      </a:solidFill>
                      <a:latin typeface="Menlo" panose="020B0609030804020204" pitchFamily="49" charset="0"/>
                      <a:ea typeface="Menlo" panose="020B0609030804020204" pitchFamily="49" charset="0"/>
                      <a:cs typeface="Menlo" panose="020B0609030804020204" pitchFamily="49" charset="0"/>
                    </a:rPr>
                    <a:t>C</a:t>
                  </a:r>
                  <a:r>
                    <a:rPr lang="en-US" sz="1400">
                      <a:solidFill>
                        <a:schemeClr val="bg1"/>
                      </a:solidFill>
                      <a:latin typeface="Menlo" panose="020B0609030804020204" pitchFamily="49" charset="0"/>
                      <a:ea typeface="Menlo" panose="020B0609030804020204" pitchFamily="49" charset="0"/>
                      <a:cs typeface="Menlo" panose="020B0609030804020204" pitchFamily="49" charset="0"/>
                    </a:rPr>
                    <a:t> (deg)</a:t>
                  </a:r>
                  <a:endParaRPr lang="en-US" sz="1400" b="1" baseline="-250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9354F9B-8150-5E42-2389-5465CFA75A25}"/>
                    </a:ext>
                  </a:extLst>
                </p:cNvPr>
                <p:cNvSpPr txBox="1"/>
                <p:nvPr/>
              </p:nvSpPr>
              <p:spPr>
                <a:xfrm>
                  <a:off x="7441086" y="1889077"/>
                  <a:ext cx="93807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400">
                      <a:solidFill>
                        <a:schemeClr val="bg1"/>
                      </a:solidFill>
                      <a:latin typeface="Symbol" pitchFamily="2" charset="2"/>
                      <a:ea typeface="Menlo" panose="020B0609030804020204" pitchFamily="49" charset="0"/>
                      <a:cs typeface="Menlo" panose="020B0609030804020204" pitchFamily="49" charset="0"/>
                    </a:rPr>
                    <a:t>E</a:t>
                  </a:r>
                  <a:r>
                    <a:rPr lang="en-US" sz="1400">
                      <a:solidFill>
                        <a:schemeClr val="bg1"/>
                      </a:solidFill>
                      <a:latin typeface="Menlo" panose="020B0609030804020204" pitchFamily="49" charset="0"/>
                      <a:ea typeface="Menlo" panose="020B0609030804020204" pitchFamily="49" charset="0"/>
                      <a:cs typeface="Menlo" panose="020B0609030804020204" pitchFamily="49" charset="0"/>
                    </a:rPr>
                    <a:t> (GeV)</a:t>
                  </a:r>
                  <a:endParaRPr lang="en-US" sz="1400" b="1" baseline="-250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endParaRP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F07CDCC-094A-C122-0403-746B0198138B}"/>
                  </a:ext>
                </a:extLst>
              </p:cNvPr>
              <p:cNvSpPr txBox="1"/>
              <p:nvPr/>
            </p:nvSpPr>
            <p:spPr>
              <a:xfrm>
                <a:off x="5503599" y="551230"/>
                <a:ext cx="324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π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97D8BD-F40C-2C93-A155-0D57A0D20CEA}"/>
                  </a:ext>
                </a:extLst>
              </p:cNvPr>
              <p:cNvSpPr txBox="1"/>
              <p:nvPr/>
            </p:nvSpPr>
            <p:spPr>
              <a:xfrm>
                <a:off x="5827727" y="1137586"/>
                <a:ext cx="324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K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1A91BFA-C875-F98A-F696-B806113C349E}"/>
                  </a:ext>
                </a:extLst>
              </p:cNvPr>
              <p:cNvSpPr txBox="1"/>
              <p:nvPr/>
            </p:nvSpPr>
            <p:spPr>
              <a:xfrm>
                <a:off x="6335844" y="1502811"/>
                <a:ext cx="324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p</a:t>
                </a: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1AA6218-41F1-502A-EB4B-F4E07E844368}"/>
              </a:ext>
            </a:extLst>
          </p:cNvPr>
          <p:cNvSpPr txBox="1"/>
          <p:nvPr/>
        </p:nvSpPr>
        <p:spPr>
          <a:xfrm>
            <a:off x="544771" y="5858597"/>
            <a:ext cx="4507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chromaticity limits resolution 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of direct measurements of </a:t>
            </a:r>
            <a:r>
              <a:rPr lang="en-US">
                <a:solidFill>
                  <a:schemeClr val="bg1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q</a:t>
            </a:r>
            <a:r>
              <a:rPr lang="en-US" b="1" baseline="-250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1A4DE5-78DE-36B3-65FD-159CC832D980}"/>
              </a:ext>
            </a:extLst>
          </p:cNvPr>
          <p:cNvSpPr txBox="1"/>
          <p:nvPr/>
        </p:nvSpPr>
        <p:spPr>
          <a:xfrm>
            <a:off x="6493042" y="5479997"/>
            <a:ext cx="54322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Form library of PDFs of arrival times 	of OPs at pixels.</a:t>
            </a:r>
          </a:p>
          <a:p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Calculate LL over all lit pixels.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C12363-C931-B49A-DC25-2B25B1D717B8}"/>
              </a:ext>
            </a:extLst>
          </p:cNvPr>
          <p:cNvSpPr txBox="1"/>
          <p:nvPr/>
        </p:nvSpPr>
        <p:spPr>
          <a:xfrm>
            <a:off x="6303811" y="328368"/>
            <a:ext cx="5893605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Optical photons have different colors, </a:t>
            </a:r>
          </a:p>
          <a:p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which travel at different speeds in bars.</a:t>
            </a:r>
          </a:p>
          <a:p>
            <a:endParaRPr lang="en-US" sz="80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Time Imaging uses this info! </a:t>
            </a:r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i="1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hit time</a:t>
            </a:r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9C73BF4-8773-33CE-0D09-F2F127F08B45}"/>
              </a:ext>
            </a:extLst>
          </p:cNvPr>
          <p:cNvCxnSpPr>
            <a:cxnSpLocks/>
          </p:cNvCxnSpPr>
          <p:nvPr/>
        </p:nvCxnSpPr>
        <p:spPr>
          <a:xfrm>
            <a:off x="6136548" y="361244"/>
            <a:ext cx="0" cy="6030794"/>
          </a:xfrm>
          <a:prstGeom prst="line">
            <a:avLst/>
          </a:prstGeom>
          <a:ln w="34925">
            <a:solidFill>
              <a:srgbClr val="4D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7BC360B-A6C7-AD0D-7451-7515CE5CD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145" y="2818933"/>
            <a:ext cx="1916986" cy="7564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0A41EB-A77A-FE59-B53B-9FF955DF1F37}"/>
              </a:ext>
            </a:extLst>
          </p:cNvPr>
          <p:cNvGrpSpPr/>
          <p:nvPr/>
        </p:nvGrpSpPr>
        <p:grpSpPr>
          <a:xfrm>
            <a:off x="219617" y="477418"/>
            <a:ext cx="5734235" cy="2272540"/>
            <a:chOff x="264773" y="545152"/>
            <a:chExt cx="5734235" cy="227254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5533D99-3EB0-4A16-DA6D-52796ED9C081}"/>
                </a:ext>
              </a:extLst>
            </p:cNvPr>
            <p:cNvGrpSpPr/>
            <p:nvPr/>
          </p:nvGrpSpPr>
          <p:grpSpPr>
            <a:xfrm>
              <a:off x="264773" y="545152"/>
              <a:ext cx="4647305" cy="2255464"/>
              <a:chOff x="1208670" y="588466"/>
              <a:chExt cx="4647305" cy="2255464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81F0C234-20BF-7BEE-B91B-C2C56E9738AE}"/>
                  </a:ext>
                </a:extLst>
              </p:cNvPr>
              <p:cNvGrpSpPr/>
              <p:nvPr/>
            </p:nvGrpSpPr>
            <p:grpSpPr>
              <a:xfrm>
                <a:off x="1208670" y="588466"/>
                <a:ext cx="4647305" cy="2255464"/>
                <a:chOff x="308026" y="568166"/>
                <a:chExt cx="4647305" cy="2255464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13213371-0DC4-A560-48CE-2436A400A6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8026" y="568166"/>
                  <a:ext cx="4647305" cy="2255464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EA5D7FB4-55EB-A772-72E2-648BAFFA231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11215" y="2027673"/>
                      <a:ext cx="605807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⃗"/>
                                <m:ctrlPr>
                                  <a:rPr lang="en-US" sz="2800" i="1">
                                    <a:solidFill>
                                      <a:srgbClr val="008726"/>
                                    </a:solidFill>
                                    <a:latin typeface="Cambria Math" panose="02040503050406030204" pitchFamily="18" charset="0"/>
                                    <a:ea typeface="Menlo" panose="020B0609030804020204" pitchFamily="49" charset="0"/>
                                    <a:cs typeface="Menlo" panose="020B0609030804020204" pitchFamily="49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>
                                    <a:solidFill>
                                      <a:srgbClr val="008726"/>
                                    </a:solidFill>
                                    <a:latin typeface="Cambria Math" panose="02040503050406030204" pitchFamily="18" charset="0"/>
                                    <a:ea typeface="Menlo" panose="020B0609030804020204" pitchFamily="49" charset="0"/>
                                    <a:cs typeface="Menlo" panose="020B0609030804020204" pitchFamily="49" charset="0"/>
                                  </a:rPr>
                                  <m:t>𝑝</m:t>
                                </m:r>
                              </m:e>
                            </m:acc>
                          </m:oMath>
                        </m:oMathPara>
                      </a14:m>
                      <a:endParaRPr lang="en-US" sz="2800">
                        <a:solidFill>
                          <a:srgbClr val="008726"/>
                        </a:solidFill>
                        <a:latin typeface="Menlo" panose="020B0609030804020204" pitchFamily="49" charset="0"/>
                        <a:ea typeface="Menlo" panose="020B0609030804020204" pitchFamily="49" charset="0"/>
                        <a:cs typeface="Menlo" panose="020B0609030804020204" pitchFamily="49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EA5D7FB4-55EB-A772-72E2-648BAFFA231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11215" y="2027673"/>
                      <a:ext cx="605807" cy="523220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t="-21429" b="-1190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72C3E0AE-8812-D84D-C786-11E1F37AA4E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96928" y="2014353"/>
                      <a:ext cx="610360" cy="58689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⃗"/>
                                <m:ctrlPr>
                                  <a:rPr lang="en-US" sz="280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Menlo" panose="020B0609030804020204" pitchFamily="49" charset="0"/>
                                    <a:cs typeface="Menlo" panose="020B0609030804020204" pitchFamily="49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Menlo" panose="020B0609030804020204" pitchFamily="49" charset="0"/>
                                    <a:cs typeface="Menlo" panose="020B0609030804020204" pitchFamily="49" charset="0"/>
                                  </a:rPr>
                                  <m:t>𝑘</m:t>
                                </m:r>
                              </m:e>
                            </m:acc>
                          </m:oMath>
                        </m:oMathPara>
                      </a14:m>
                      <a:endParaRPr lang="en-US" sz="2800">
                        <a:solidFill>
                          <a:srgbClr val="00B0F0"/>
                        </a:solidFill>
                        <a:latin typeface="Menlo" panose="020B0609030804020204" pitchFamily="49" charset="0"/>
                        <a:ea typeface="Menlo" panose="020B0609030804020204" pitchFamily="49" charset="0"/>
                        <a:cs typeface="Menlo" panose="020B0609030804020204" pitchFamily="49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72C3E0AE-8812-D84D-C786-11E1F37AA4E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96928" y="2014353"/>
                      <a:ext cx="610360" cy="586892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6A0B21-258A-C2AE-E32B-5BB9D435D018}"/>
                  </a:ext>
                </a:extLst>
              </p:cNvPr>
              <p:cNvSpPr txBox="1"/>
              <p:nvPr/>
            </p:nvSpPr>
            <p:spPr>
              <a:xfrm>
                <a:off x="1525048" y="1600189"/>
                <a:ext cx="6030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bar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984B87-A48C-F50F-96F9-C12242430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400000">
              <a:off x="4243269" y="1061954"/>
              <a:ext cx="2082953" cy="1428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70901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E2C2D5-E856-58F7-B73D-521941D3E8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49671" y="268454"/>
            <a:ext cx="8695520" cy="31234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4F8D8F-F53A-4E72-3EAC-5DFDB3F4DB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49671" y="3466123"/>
            <a:ext cx="8695519" cy="31234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A33249-DC9E-89C0-4DBD-A84D4B3A1982}"/>
              </a:ext>
            </a:extLst>
          </p:cNvPr>
          <p:cNvSpPr txBox="1"/>
          <p:nvPr/>
        </p:nvSpPr>
        <p:spPr>
          <a:xfrm>
            <a:off x="246810" y="282176"/>
            <a:ext cx="28344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</a:t>
            </a:r>
            <a:r>
              <a:rPr lang="en-US" b="1" baseline="-2500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POI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=6 GeV</a:t>
            </a:r>
          </a:p>
          <a:p>
            <a:pPr algn="l"/>
            <a:endParaRPr lang="en-US">
              <a:solidFill>
                <a:schemeClr val="bg1">
                  <a:lumMod val="50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POI:     Bar 5</a:t>
            </a:r>
          </a:p>
          <a:p>
            <a:pPr algn="l"/>
            <a:endParaRPr lang="en-US">
              <a:solidFill>
                <a:schemeClr val="bg1">
                  <a:lumMod val="50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Shadow:  </a:t>
            </a:r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0&lt;=Bar&lt;=9</a:t>
            </a:r>
          </a:p>
          <a:p>
            <a:pPr algn="l"/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   </a:t>
            </a:r>
            <a:r>
              <a:rPr lang="en-US">
                <a:solidFill>
                  <a:schemeClr val="bg1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D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p=0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   </a:t>
            </a:r>
            <a:r>
              <a:rPr lang="en-US">
                <a:solidFill>
                  <a:schemeClr val="bg1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Dh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=0	</a:t>
            </a:r>
            <a:endParaRPr lang="en-US">
              <a:solidFill>
                <a:srgbClr val="008726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US">
              <a:solidFill>
                <a:srgbClr val="008726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r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theta=90deg</a:t>
            </a:r>
          </a:p>
          <a:p>
            <a:pPr algn="l"/>
            <a:endParaRPr lang="en-US">
              <a:solidFill>
                <a:schemeClr val="bg1">
                  <a:lumMod val="50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endParaRPr lang="en-US">
              <a:solidFill>
                <a:schemeClr val="bg1">
                  <a:lumMod val="50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endParaRPr lang="en-US">
              <a:solidFill>
                <a:schemeClr val="bg1">
                  <a:lumMod val="50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endParaRPr lang="en-US">
              <a:solidFill>
                <a:schemeClr val="bg1">
                  <a:lumMod val="50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endParaRPr lang="en-US">
              <a:solidFill>
                <a:schemeClr val="bg1">
                  <a:lumMod val="50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endParaRPr lang="en-US">
              <a:solidFill>
                <a:schemeClr val="bg1">
                  <a:lumMod val="50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r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theta=150deg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48F5BC4-E38E-AF3D-6135-24C8CD646353}"/>
              </a:ext>
            </a:extLst>
          </p:cNvPr>
          <p:cNvCxnSpPr>
            <a:cxnSpLocks/>
          </p:cNvCxnSpPr>
          <p:nvPr/>
        </p:nvCxnSpPr>
        <p:spPr>
          <a:xfrm>
            <a:off x="2280356" y="2854408"/>
            <a:ext cx="891195" cy="0"/>
          </a:xfrm>
          <a:prstGeom prst="straightConnector1">
            <a:avLst/>
          </a:prstGeom>
          <a:ln w="31750">
            <a:solidFill>
              <a:schemeClr val="bg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81C2C96-3927-FB6B-6C57-C8CAA3144AF7}"/>
              </a:ext>
            </a:extLst>
          </p:cNvPr>
          <p:cNvCxnSpPr>
            <a:cxnSpLocks/>
          </p:cNvCxnSpPr>
          <p:nvPr/>
        </p:nvCxnSpPr>
        <p:spPr>
          <a:xfrm>
            <a:off x="2144890" y="4783913"/>
            <a:ext cx="1026661" cy="0"/>
          </a:xfrm>
          <a:prstGeom prst="straightConnector1">
            <a:avLst/>
          </a:prstGeom>
          <a:ln w="31750">
            <a:solidFill>
              <a:schemeClr val="bg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6945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3A8DD0-790B-10DF-E78C-12F7DC9015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66800" y="1287157"/>
            <a:ext cx="10058400" cy="39831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47EBC8-96C5-1E58-1909-6DB00FBE3B4F}"/>
              </a:ext>
            </a:extLst>
          </p:cNvPr>
          <p:cNvSpPr txBox="1"/>
          <p:nvPr/>
        </p:nvSpPr>
        <p:spPr>
          <a:xfrm>
            <a:off x="374527" y="544573"/>
            <a:ext cx="6460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Now, two particles hitting the same bar, but 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POI is positively charged (as before) 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and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Shadow is negatively charged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C7C989-3023-2835-CD3C-1B51252B6F92}"/>
              </a:ext>
            </a:extLst>
          </p:cNvPr>
          <p:cNvSpPr txBox="1"/>
          <p:nvPr/>
        </p:nvSpPr>
        <p:spPr>
          <a:xfrm>
            <a:off x="374527" y="4947164"/>
            <a:ext cx="668644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POI:	p</a:t>
            </a:r>
            <a:r>
              <a:rPr lang="en-US" b="1" baseline="-2500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POI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=6 GeV, theta=30 deg, Bar 5, positive</a:t>
            </a:r>
          </a:p>
          <a:p>
            <a:pPr algn="l"/>
            <a:endParaRPr lang="en-US">
              <a:solidFill>
                <a:schemeClr val="bg1">
                  <a:lumMod val="50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Shad:	p</a:t>
            </a:r>
            <a:r>
              <a:rPr lang="en-US" b="1" baseline="-2500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SHA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=6 GeV, theta=30 deg, Bar 5, negative</a:t>
            </a:r>
          </a:p>
          <a:p>
            <a:pPr algn="l"/>
            <a:r>
              <a:rPr lang="en-US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			</a:t>
            </a:r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dp=-5,-3,0 &amp; -1.4&lt;d</a:t>
            </a:r>
            <a:r>
              <a:rPr lang="en-US">
                <a:solidFill>
                  <a:srgbClr val="008726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&lt;0.3</a:t>
            </a:r>
          </a:p>
          <a:p>
            <a:pPr algn="l"/>
            <a:endParaRPr lang="en-US" b="1" baseline="-25000">
              <a:solidFill>
                <a:schemeClr val="bg1">
                  <a:lumMod val="50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0646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679652-4826-C422-D532-482FA71E6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327" y="184676"/>
            <a:ext cx="6675959" cy="1386597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9683BEB-43AB-26CB-112E-83614F97A084}"/>
              </a:ext>
            </a:extLst>
          </p:cNvPr>
          <p:cNvGrpSpPr/>
          <p:nvPr/>
        </p:nvGrpSpPr>
        <p:grpSpPr>
          <a:xfrm>
            <a:off x="209188" y="1663923"/>
            <a:ext cx="11884485" cy="4703152"/>
            <a:chOff x="209188" y="1663923"/>
            <a:chExt cx="11884485" cy="470315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B24FD8A-7306-76F1-785B-2E07D72E88F4}"/>
                </a:ext>
              </a:extLst>
            </p:cNvPr>
            <p:cNvGrpSpPr/>
            <p:nvPr/>
          </p:nvGrpSpPr>
          <p:grpSpPr>
            <a:xfrm>
              <a:off x="718004" y="1663923"/>
              <a:ext cx="11375669" cy="4703152"/>
              <a:chOff x="718004" y="1844547"/>
              <a:chExt cx="11375669" cy="470315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70F3C5E-CD86-59F7-947A-319066BBC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718004" y="2157434"/>
                <a:ext cx="9939109" cy="4192089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609B30-8082-6D2E-5F37-5074D87B13A3}"/>
                  </a:ext>
                </a:extLst>
              </p:cNvPr>
              <p:cNvSpPr txBox="1"/>
              <p:nvPr/>
            </p:nvSpPr>
            <p:spPr>
              <a:xfrm>
                <a:off x="10655511" y="6086034"/>
                <a:ext cx="5581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400">
                    <a:solidFill>
                      <a:schemeClr val="bg1"/>
                    </a:solidFill>
                    <a:latin typeface="Symbol" pitchFamily="2" charset="2"/>
                    <a:ea typeface="Menlo" panose="020B0609030804020204" pitchFamily="49" charset="0"/>
                    <a:cs typeface="Menlo" panose="020B0609030804020204" pitchFamily="49" charset="0"/>
                  </a:rPr>
                  <a:t>Dh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7DFB56-E987-2818-AB41-351035D7F30D}"/>
                  </a:ext>
                </a:extLst>
              </p:cNvPr>
              <p:cNvSpPr txBox="1"/>
              <p:nvPr/>
            </p:nvSpPr>
            <p:spPr>
              <a:xfrm>
                <a:off x="905516" y="1844547"/>
                <a:ext cx="86918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shadow: π-                       K-                      pbar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9BB64B4-057C-7853-BC8B-1BD6017D0B48}"/>
                  </a:ext>
                </a:extLst>
              </p:cNvPr>
              <p:cNvSpPr txBox="1"/>
              <p:nvPr/>
            </p:nvSpPr>
            <p:spPr>
              <a:xfrm>
                <a:off x="10653855" y="2416629"/>
                <a:ext cx="143981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p</a:t>
                </a:r>
                <a:r>
                  <a:rPr lang="en-US" b="1" baseline="-250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POI</a:t>
                </a:r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=6 GeV</a:t>
                </a:r>
              </a:p>
              <a:p>
                <a:pPr algn="l"/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p</a:t>
                </a:r>
                <a:r>
                  <a:rPr lang="en-US" b="1" baseline="-250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SHA</a:t>
                </a:r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=1 GeV</a:t>
                </a:r>
                <a:endParaRPr lang="en-US" b="1" baseline="-25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36B9D47-F09E-A6A3-C18A-048E28B068E6}"/>
                  </a:ext>
                </a:extLst>
              </p:cNvPr>
              <p:cNvSpPr txBox="1"/>
              <p:nvPr/>
            </p:nvSpPr>
            <p:spPr>
              <a:xfrm>
                <a:off x="10653855" y="3811387"/>
                <a:ext cx="143981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p</a:t>
                </a:r>
                <a:r>
                  <a:rPr lang="en-US" b="1" baseline="-250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POI</a:t>
                </a:r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=6 GeV</a:t>
                </a:r>
              </a:p>
              <a:p>
                <a:pPr algn="l"/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p</a:t>
                </a:r>
                <a:r>
                  <a:rPr lang="en-US" b="1" baseline="-250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SHA</a:t>
                </a:r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=3 GeV</a:t>
                </a:r>
                <a:endParaRPr lang="en-US" b="1" baseline="-25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B3C5C1-695E-1577-1D07-4DF69BBB373C}"/>
                  </a:ext>
                </a:extLst>
              </p:cNvPr>
              <p:cNvSpPr txBox="1"/>
              <p:nvPr/>
            </p:nvSpPr>
            <p:spPr>
              <a:xfrm>
                <a:off x="10653855" y="5255037"/>
                <a:ext cx="143981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p</a:t>
                </a:r>
                <a:r>
                  <a:rPr lang="en-US" b="1" baseline="-250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POI</a:t>
                </a:r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=6 GeV</a:t>
                </a:r>
              </a:p>
              <a:p>
                <a:pPr algn="l"/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p</a:t>
                </a:r>
                <a:r>
                  <a:rPr lang="en-US" b="1" baseline="-250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SHA</a:t>
                </a:r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=6 GeV</a:t>
                </a:r>
                <a:endParaRPr lang="en-US" b="1" baseline="-25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206BE2-3C40-00BB-9C51-8EBAFFEF5F49}"/>
                </a:ext>
              </a:extLst>
            </p:cNvPr>
            <p:cNvSpPr txBox="1"/>
            <p:nvPr/>
          </p:nvSpPr>
          <p:spPr>
            <a:xfrm rot="16200000">
              <a:off x="-364847" y="2471644"/>
              <a:ext cx="16097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N</a:t>
              </a:r>
              <a:r>
                <a:rPr lang="en-US" sz="2400">
                  <a:solidFill>
                    <a:schemeClr val="bg1"/>
                  </a:solidFill>
                  <a:latin typeface="Symbol" pitchFamily="2" charset="2"/>
                  <a:ea typeface="Menlo" panose="020B0609030804020204" pitchFamily="49" charset="0"/>
                  <a:cs typeface="Menlo" panose="020B0609030804020204" pitchFamily="49" charset="0"/>
                </a:rPr>
                <a:t>s/N</a:t>
              </a:r>
              <a:r>
                <a:rPr lang="en-US" sz="2400" b="1" baseline="-25000">
                  <a:solidFill>
                    <a:schemeClr val="bg1"/>
                  </a:solidFill>
                  <a:latin typeface="Symbol" pitchFamily="2" charset="2"/>
                  <a:ea typeface="Menlo" panose="020B0609030804020204" pitchFamily="49" charset="0"/>
                  <a:cs typeface="Menlo" panose="020B0609030804020204" pitchFamily="49" charset="0"/>
                </a:rPr>
                <a:t>s</a:t>
              </a:r>
              <a:r>
                <a:rPr lang="en-US" sz="2400" baseline="30000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CLEAN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E1F7D0E-CFEA-938A-E450-16A2E54A3A3F}"/>
              </a:ext>
            </a:extLst>
          </p:cNvPr>
          <p:cNvSpPr txBox="1"/>
          <p:nvPr/>
        </p:nvSpPr>
        <p:spPr>
          <a:xfrm>
            <a:off x="8970250" y="194801"/>
            <a:ext cx="25555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POI: 30◦, 6 GeV/c</a:t>
            </a:r>
          </a:p>
          <a:p>
            <a:pPr algn="l"/>
            <a:endParaRPr lang="en-US" sz="800">
              <a:solidFill>
                <a:schemeClr val="bg1">
                  <a:lumMod val="65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r>
              <a:rPr lang="en-US" i="1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Negative</a:t>
            </a:r>
            <a:r>
              <a:rPr lang="en-US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Shadow: </a:t>
            </a:r>
          </a:p>
          <a:p>
            <a:pPr algn="l"/>
            <a:r>
              <a:rPr lang="en-US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</a:t>
            </a:r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dp=-5,-3,0</a:t>
            </a:r>
          </a:p>
          <a:p>
            <a:pPr algn="l"/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-1.4&lt;d</a:t>
            </a:r>
            <a:r>
              <a:rPr lang="en-US">
                <a:solidFill>
                  <a:srgbClr val="008726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&lt;0.3</a:t>
            </a:r>
          </a:p>
        </p:txBody>
      </p:sp>
    </p:spTree>
    <p:extLst>
      <p:ext uri="{BB962C8B-B14F-4D97-AF65-F5344CB8AC3E}">
        <p14:creationId xmlns:p14="http://schemas.microsoft.com/office/powerpoint/2010/main" val="16276230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B0B79D-1043-4E9C-8385-1B6FC31C3CAD}"/>
              </a:ext>
            </a:extLst>
          </p:cNvPr>
          <p:cNvSpPr txBox="1"/>
          <p:nvPr/>
        </p:nvSpPr>
        <p:spPr>
          <a:xfrm>
            <a:off x="547846" y="459335"/>
            <a:ext cx="11202106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Summary</a:t>
            </a:r>
          </a:p>
          <a:p>
            <a:pPr algn="l"/>
            <a:endParaRPr lang="en-US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Pythia8 events, as an untracked background to DIRC single-particle PID: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- PID performance (N</a:t>
            </a:r>
            <a:r>
              <a:rPr lang="en-US">
                <a:solidFill>
                  <a:schemeClr val="bg1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s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 unaffected on average.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- “hottest” sector in each event has ~2 CP hitting same bar box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PID performance (N</a:t>
            </a:r>
            <a:r>
              <a:rPr lang="en-US">
                <a:solidFill>
                  <a:schemeClr val="bg1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s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 degrades by ~5% in these boxes</a:t>
            </a:r>
          </a:p>
          <a:p>
            <a:pPr algn="l"/>
            <a:endParaRPr lang="en-US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More direct information on the PID degradation: throw “shadow” primary tracks.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These hit the same bar (or box), putting “extra” OPs on pixels, degrading N</a:t>
            </a:r>
            <a:r>
              <a:rPr lang="en-US">
                <a:solidFill>
                  <a:schemeClr val="bg1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s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</a:p>
          <a:p>
            <a:pPr algn="l"/>
            <a:endParaRPr lang="en-US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So far, I’ve concentrated on the performance for 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6 GeV/c π/K/p in Bar 5 at </a:t>
            </a:r>
            <a:r>
              <a:rPr lang="en-US">
                <a:solidFill>
                  <a:schemeClr val="bg1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q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= 30, 90, 150 deg.</a:t>
            </a:r>
          </a:p>
          <a:p>
            <a:pPr algn="l"/>
            <a:endParaRPr lang="en-US" sz="80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- PID performance (N</a:t>
            </a:r>
            <a:r>
              <a:rPr lang="en-US">
                <a:solidFill>
                  <a:schemeClr val="bg1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s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 is, at worst, 70% of the value for clean PID.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This 70% is for two tracks hitting same bar with same p and </a:t>
            </a:r>
            <a:r>
              <a:rPr lang="en-US">
                <a:solidFill>
                  <a:schemeClr val="bg1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</a:t>
            </a:r>
          </a:p>
          <a:p>
            <a:endParaRPr lang="en-US" sz="80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- If two tracks hit the same bar with |D</a:t>
            </a:r>
            <a:r>
              <a:rPr lang="en-US">
                <a:solidFill>
                  <a:schemeClr val="bg1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|&gt;~0.3, or if the 2</a:t>
            </a:r>
            <a:r>
              <a:rPr lang="en-US" baseline="300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nd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particle has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low momentum, then the PID performance is essentially unaffected.</a:t>
            </a:r>
          </a:p>
          <a:p>
            <a:endParaRPr lang="en-US" sz="80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- Two tracks hitting different bars (with same p and </a:t>
            </a:r>
            <a:r>
              <a:rPr lang="en-US">
                <a:solidFill>
                  <a:schemeClr val="bg1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 also studied.</a:t>
            </a:r>
          </a:p>
          <a:p>
            <a:pPr algn="l"/>
            <a:endParaRPr lang="en-US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DIRCs appear to be remarkably robust detectors!</a:t>
            </a:r>
          </a:p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Any interest in a dircPID fast simulator?</a:t>
            </a:r>
          </a:p>
        </p:txBody>
      </p:sp>
    </p:spTree>
    <p:extLst>
      <p:ext uri="{BB962C8B-B14F-4D97-AF65-F5344CB8AC3E}">
        <p14:creationId xmlns:p14="http://schemas.microsoft.com/office/powerpoint/2010/main" val="1821657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7B0372-9FF3-7118-599F-59969BDF569D}"/>
              </a:ext>
            </a:extLst>
          </p:cNvPr>
          <p:cNvSpPr txBox="1"/>
          <p:nvPr/>
        </p:nvSpPr>
        <p:spPr>
          <a:xfrm>
            <a:off x="3962400" y="4490720"/>
            <a:ext cx="47227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000" cap="small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 a c k u 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DA9483-E41C-EE06-1787-03B354085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0871" y="102870"/>
            <a:ext cx="3336693" cy="6593940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3848517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F9349668-898B-3A66-D29D-D05611140D60}"/>
              </a:ext>
            </a:extLst>
          </p:cNvPr>
          <p:cNvGrpSpPr/>
          <p:nvPr/>
        </p:nvGrpSpPr>
        <p:grpSpPr>
          <a:xfrm>
            <a:off x="8609175" y="956160"/>
            <a:ext cx="3472579" cy="5509788"/>
            <a:chOff x="8677830" y="273793"/>
            <a:chExt cx="3472579" cy="550978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9459CB7-5838-C970-E5BC-D1DE3BA9F51A}"/>
                </a:ext>
              </a:extLst>
            </p:cNvPr>
            <p:cNvGrpSpPr/>
            <p:nvPr/>
          </p:nvGrpSpPr>
          <p:grpSpPr>
            <a:xfrm>
              <a:off x="8805104" y="376325"/>
              <a:ext cx="3276600" cy="5319043"/>
              <a:chOff x="8881110" y="569749"/>
              <a:chExt cx="3276600" cy="531904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B8D7FC09-8B90-A99C-43F5-804E4D2DED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881110" y="1599505"/>
                <a:ext cx="3276600" cy="2819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1ADFE50-96CE-3563-A972-393E65EF4F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94850" y="2048184"/>
                <a:ext cx="1668780" cy="3352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19E9856-70BB-925A-8B9F-48D16E78E1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06280" y="2541682"/>
                <a:ext cx="1607820" cy="3352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63FD713-4581-2DA8-A585-CB400605D5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48165" y="3242118"/>
                <a:ext cx="1676400" cy="5715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BD215CF-9A20-864D-89CD-2746256240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48165" y="4708268"/>
                <a:ext cx="1676400" cy="5715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26FC895-07BD-FEBB-E97D-4AC4EE68C0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48165" y="569749"/>
                <a:ext cx="1905000" cy="3352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53A4C9C-F2B5-6986-9538-5E61E623B7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48165" y="3852953"/>
                <a:ext cx="1653540" cy="5715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2F4A9F1-B6B2-1E8D-F629-00BEF342A5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59595" y="5317292"/>
                <a:ext cx="1653540" cy="5715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BEDC7FA4-8732-86E7-CA8F-74A3956786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453880" y="1073197"/>
                <a:ext cx="1844040" cy="33528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38" name="Frame 37">
              <a:extLst>
                <a:ext uri="{FF2B5EF4-FFF2-40B4-BE49-F238E27FC236}">
                  <a16:creationId xmlns:a16="http://schemas.microsoft.com/office/drawing/2014/main" id="{A242AD14-0B77-3E66-4D82-5FD7E006873A}"/>
                </a:ext>
              </a:extLst>
            </p:cNvPr>
            <p:cNvSpPr/>
            <p:nvPr/>
          </p:nvSpPr>
          <p:spPr>
            <a:xfrm>
              <a:off x="8677830" y="273793"/>
              <a:ext cx="3472579" cy="5509788"/>
            </a:xfrm>
            <a:prstGeom prst="frame">
              <a:avLst>
                <a:gd name="adj1" fmla="val 0"/>
              </a:avLst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45845C1-6732-BB3F-16F9-9C8F37B74D80}"/>
              </a:ext>
            </a:extLst>
          </p:cNvPr>
          <p:cNvGrpSpPr/>
          <p:nvPr/>
        </p:nvGrpSpPr>
        <p:grpSpPr>
          <a:xfrm>
            <a:off x="-150685" y="712790"/>
            <a:ext cx="4619237" cy="6100100"/>
            <a:chOff x="-150685" y="712790"/>
            <a:chExt cx="4619237" cy="61001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70CCB0B-2D45-0722-099A-E5CF98D53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3227655">
              <a:off x="-996941" y="1559046"/>
              <a:ext cx="6100100" cy="4407587"/>
            </a:xfrm>
            <a:prstGeom prst="rect">
              <a:avLst/>
            </a:prstGeom>
          </p:spPr>
        </p:pic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8C1AB45-527F-1977-1789-C8B00C85858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366" y="4076030"/>
              <a:ext cx="2453771" cy="94174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9763EF7-746F-6CA5-53AC-48D16F1666BD}"/>
                </a:ext>
              </a:extLst>
            </p:cNvPr>
            <p:cNvCxnSpPr/>
            <p:nvPr/>
          </p:nvCxnSpPr>
          <p:spPr>
            <a:xfrm>
              <a:off x="1046733" y="4080510"/>
              <a:ext cx="3170937" cy="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4E2EFFC-A823-009E-E220-0799E2EB31FA}"/>
                </a:ext>
              </a:extLst>
            </p:cNvPr>
            <p:cNvSpPr txBox="1"/>
            <p:nvPr/>
          </p:nvSpPr>
          <p:spPr>
            <a:xfrm>
              <a:off x="3071532" y="4001990"/>
              <a:ext cx="47801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4400">
                  <a:solidFill>
                    <a:srgbClr val="FF0000"/>
                  </a:solidFill>
                  <a:latin typeface="Symbol" pitchFamily="2" charset="2"/>
                  <a:ea typeface="Menlo" panose="020B0609030804020204" pitchFamily="49" charset="0"/>
                  <a:cs typeface="Menlo" panose="020B0609030804020204" pitchFamily="49" charset="0"/>
                </a:rPr>
                <a:t>f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E02ED7E-A188-59D0-1ED6-5B17B3C041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6733" y="1600483"/>
              <a:ext cx="0" cy="249170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288FD9D2-24C9-D935-ACFC-6ABDAA7F0C89}"/>
                    </a:ext>
                  </a:extLst>
                </p:cNvPr>
                <p:cNvSpPr txBox="1"/>
                <p:nvPr/>
              </p:nvSpPr>
              <p:spPr>
                <a:xfrm>
                  <a:off x="3806576" y="3588448"/>
                  <a:ext cx="661976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Menlo" panose="020B0609030804020204" pitchFamily="49" charset="0"/>
                                <a:cs typeface="Menlo" panose="020B0609030804020204" pitchFamily="49" charset="0"/>
                              </a:rPr>
                            </m:ctrlPr>
                          </m:accPr>
                          <m:e>
                            <m:r>
                              <a:rPr lang="en-US" sz="32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Menlo" panose="020B0609030804020204" pitchFamily="49" charset="0"/>
                                <a:cs typeface="Menlo" panose="020B0609030804020204" pitchFamily="49" charset="0"/>
                              </a:rPr>
                              <m:t>𝑥</m:t>
                            </m:r>
                          </m:e>
                        </m:acc>
                      </m:oMath>
                    </m:oMathPara>
                  </a14:m>
                  <a:endParaRPr lang="en-US" sz="3200">
                    <a:solidFill>
                      <a:srgbClr val="FF0000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288FD9D2-24C9-D935-ACFC-6ABDAA7F0C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6576" y="3588448"/>
                  <a:ext cx="661976" cy="584775"/>
                </a:xfrm>
                <a:prstGeom prst="rect">
                  <a:avLst/>
                </a:prstGeom>
                <a:blipFill>
                  <a:blip r:embed="rId12"/>
                  <a:stretch>
                    <a:fillRect t="-85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AAD43F51-509F-0D4E-57CF-FB420680AFE9}"/>
                    </a:ext>
                  </a:extLst>
                </p:cNvPr>
                <p:cNvSpPr txBox="1"/>
                <p:nvPr/>
              </p:nvSpPr>
              <p:spPr>
                <a:xfrm>
                  <a:off x="865422" y="1429180"/>
                  <a:ext cx="667747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Menlo" panose="020B0609030804020204" pitchFamily="49" charset="0"/>
                                <a:cs typeface="Menlo" panose="020B0609030804020204" pitchFamily="49" charset="0"/>
                              </a:rPr>
                            </m:ctrlPr>
                          </m:accPr>
                          <m:e>
                            <m:r>
                              <a:rPr lang="en-US" sz="32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Menlo" panose="020B0609030804020204" pitchFamily="49" charset="0"/>
                                <a:cs typeface="Menlo" panose="020B0609030804020204" pitchFamily="49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3200">
                    <a:solidFill>
                      <a:srgbClr val="FF0000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AAD43F51-509F-0D4E-57CF-FB420680AF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5422" y="1429180"/>
                  <a:ext cx="667747" cy="584775"/>
                </a:xfrm>
                <a:prstGeom prst="rect">
                  <a:avLst/>
                </a:prstGeom>
                <a:blipFill>
                  <a:blip r:embed="rId13"/>
                  <a:stretch>
                    <a:fillRect t="-8511" b="-148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2B960E0-38E4-18FE-1AF3-F2442B3B926D}"/>
                </a:ext>
              </a:extLst>
            </p:cNvPr>
            <p:cNvSpPr txBox="1"/>
            <p:nvPr/>
          </p:nvSpPr>
          <p:spPr>
            <a:xfrm>
              <a:off x="1181898" y="2127271"/>
              <a:ext cx="112111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(x</a:t>
              </a:r>
              <a:r>
                <a:rPr lang="en-US" sz="1400" b="1" baseline="-2500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4</a:t>
              </a:r>
              <a:r>
                <a:rPr lang="en-US" sz="140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,y</a:t>
              </a:r>
              <a:r>
                <a:rPr lang="en-US" sz="1400" b="1" baseline="-2500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4</a:t>
              </a:r>
              <a:r>
                <a:rPr lang="en-US" sz="140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)</a:t>
              </a:r>
              <a:endParaRPr lang="en-US" sz="140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38884C5-7D42-FD04-52C0-A2FABD12C11C}"/>
                </a:ext>
              </a:extLst>
            </p:cNvPr>
            <p:cNvSpPr txBox="1"/>
            <p:nvPr/>
          </p:nvSpPr>
          <p:spPr>
            <a:xfrm>
              <a:off x="164676" y="3948976"/>
              <a:ext cx="8354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>
                  <a:solidFill>
                    <a:srgbClr val="008726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primary</a:t>
              </a:r>
            </a:p>
            <a:p>
              <a:pPr algn="l"/>
              <a:r>
                <a:rPr lang="en-US" sz="1200">
                  <a:solidFill>
                    <a:srgbClr val="008726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vertex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2B09A8C-343D-141B-79DE-8FE9D0FADB60}"/>
                </a:ext>
              </a:extLst>
            </p:cNvPr>
            <p:cNvSpPr txBox="1"/>
            <p:nvPr/>
          </p:nvSpPr>
          <p:spPr>
            <a:xfrm>
              <a:off x="3045907" y="3267869"/>
              <a:ext cx="9284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>
                  <a:solidFill>
                    <a:srgbClr val="008726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DIRC bar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EF9ACD9-9AD4-33E9-C7E6-791FD9702ECD}"/>
              </a:ext>
            </a:extLst>
          </p:cNvPr>
          <p:cNvSpPr txBox="1"/>
          <p:nvPr/>
        </p:nvSpPr>
        <p:spPr>
          <a:xfrm>
            <a:off x="3467737" y="1053802"/>
            <a:ext cx="42755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(x</a:t>
            </a:r>
            <a:r>
              <a:rPr lang="en-US" b="1" baseline="-250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</a:t>
            </a:r>
            <a:r>
              <a:rPr lang="en-US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,y</a:t>
            </a:r>
            <a:r>
              <a:rPr lang="en-US" b="1" baseline="-250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</a:t>
            </a:r>
            <a:r>
              <a:rPr lang="en-US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): Primary vertex</a:t>
            </a:r>
          </a:p>
          <a:p>
            <a:pPr algn="l"/>
            <a:r>
              <a:rPr lang="en-US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(x</a:t>
            </a:r>
            <a:r>
              <a:rPr lang="en-US" b="1" baseline="-250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2</a:t>
            </a:r>
            <a:r>
              <a:rPr lang="en-US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,y</a:t>
            </a:r>
            <a:r>
              <a:rPr lang="en-US" b="1" baseline="-250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2</a:t>
            </a:r>
            <a:r>
              <a:rPr lang="en-US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): center of target bar </a:t>
            </a:r>
          </a:p>
          <a:p>
            <a:pPr algn="l"/>
            <a:r>
              <a:rPr lang="en-US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@ mid-depth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84AC489-55AC-19A9-DD81-4D8E26F5F293}"/>
              </a:ext>
            </a:extLst>
          </p:cNvPr>
          <p:cNvSpPr txBox="1"/>
          <p:nvPr/>
        </p:nvSpPr>
        <p:spPr>
          <a:xfrm>
            <a:off x="3510136" y="2092879"/>
            <a:ext cx="4647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two solutions, corresponding to </a:t>
            </a:r>
          </a:p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the two charge signs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F1FDF9-43AA-CCFB-5A86-15D96B08EFC3}"/>
              </a:ext>
            </a:extLst>
          </p:cNvPr>
          <p:cNvSpPr txBox="1"/>
          <p:nvPr/>
        </p:nvSpPr>
        <p:spPr>
          <a:xfrm>
            <a:off x="4680895" y="4437396"/>
            <a:ext cx="32528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pos primary:</a:t>
            </a:r>
          </a:p>
          <a:p>
            <a:pPr algn="l"/>
            <a:r>
              <a:rPr lang="en-US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</a:t>
            </a:r>
            <a:r>
              <a:rPr lang="en-US">
                <a:solidFill>
                  <a:srgbClr val="0000FF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phi = -atan2(x</a:t>
            </a:r>
            <a:r>
              <a:rPr lang="en-US" b="1" baseline="-25000">
                <a:solidFill>
                  <a:srgbClr val="0000FF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4</a:t>
            </a:r>
            <a:r>
              <a:rPr lang="en-US">
                <a:solidFill>
                  <a:srgbClr val="0000FF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,y</a:t>
            </a:r>
            <a:r>
              <a:rPr lang="en-US" b="1" baseline="-25000">
                <a:solidFill>
                  <a:srgbClr val="0000FF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4</a:t>
            </a:r>
            <a:r>
              <a:rPr lang="en-US">
                <a:solidFill>
                  <a:srgbClr val="0000FF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neg primary:</a:t>
            </a:r>
          </a:p>
          <a:p>
            <a:pPr algn="l"/>
            <a:r>
              <a:rPr lang="en-US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phi = -atan2(x</a:t>
            </a:r>
            <a:r>
              <a:rPr lang="en-US" b="1" baseline="-250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3</a:t>
            </a:r>
            <a:r>
              <a:rPr lang="en-US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,y</a:t>
            </a:r>
            <a:r>
              <a:rPr lang="en-US" b="1" baseline="-250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3</a:t>
            </a:r>
            <a:r>
              <a:rPr lang="en-US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03FC957-EB21-953E-8F3B-7F3811EF3FC3}"/>
              </a:ext>
            </a:extLst>
          </p:cNvPr>
          <p:cNvSpPr txBox="1"/>
          <p:nvPr/>
        </p:nvSpPr>
        <p:spPr>
          <a:xfrm>
            <a:off x="3329869" y="5906836"/>
            <a:ext cx="52357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This calculation assumes a pure solenoid</a:t>
            </a:r>
          </a:p>
          <a:p>
            <a:pPr algn="r"/>
            <a:r>
              <a:rPr lang="en-US" sz="1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but MARCO </a:t>
            </a:r>
            <a:r>
              <a:rPr lang="en-US" sz="1400" i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radial</a:t>
            </a:r>
            <a:r>
              <a:rPr lang="en-US" sz="1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fields grow with |</a:t>
            </a:r>
            <a:r>
              <a:rPr lang="en-US" sz="1400"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  <a:r>
              <a:rPr lang="en-US" sz="1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|...</a:t>
            </a:r>
          </a:p>
          <a:p>
            <a:pPr algn="r"/>
            <a:r>
              <a:rPr lang="en-US" sz="1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Scale B</a:t>
            </a:r>
            <a:r>
              <a:rPr lang="en-US" sz="1400" baseline="-250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EFF</a:t>
            </a:r>
            <a:r>
              <a:rPr lang="en-US" sz="1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from 1.75 to 1.6 vs |</a:t>
            </a:r>
            <a:r>
              <a:rPr lang="en-US" sz="1400"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h</a:t>
            </a:r>
            <a:r>
              <a:rPr lang="en-US" sz="14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| to compensate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2D74B6-55D0-669D-9A58-A4A86B39A2CB}"/>
              </a:ext>
            </a:extLst>
          </p:cNvPr>
          <p:cNvSpPr txBox="1"/>
          <p:nvPr/>
        </p:nvSpPr>
        <p:spPr>
          <a:xfrm>
            <a:off x="1648255" y="227037"/>
            <a:ext cx="9150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Determine the equation of a circle </a:t>
            </a:r>
          </a:p>
          <a:p>
            <a:pPr algn="l"/>
            <a:r>
              <a:rPr lang="en-US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given two points on the circle and the circle’s radius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AE96E5-0886-7F1C-9088-E7DD6881E6F4}"/>
              </a:ext>
            </a:extLst>
          </p:cNvPr>
          <p:cNvGrpSpPr/>
          <p:nvPr/>
        </p:nvGrpSpPr>
        <p:grpSpPr>
          <a:xfrm>
            <a:off x="4680895" y="3025421"/>
            <a:ext cx="3510754" cy="1032735"/>
            <a:chOff x="4757097" y="2970991"/>
            <a:chExt cx="3510754" cy="103273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1EA039B-E9A5-D892-20C3-BBC75A1F8C21}"/>
                </a:ext>
              </a:extLst>
            </p:cNvPr>
            <p:cNvSpPr txBox="1"/>
            <p:nvPr/>
          </p:nvSpPr>
          <p:spPr>
            <a:xfrm>
              <a:off x="4757097" y="2970991"/>
              <a:ext cx="3392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Circle R from p</a:t>
              </a:r>
              <a:r>
                <a:rPr lang="en-US" b="1" baseline="-25000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T</a:t>
              </a:r>
              <a:r>
                <a:rPr lang="en-US"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 and B: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3286A0C-43F5-2E8A-3703-C16D698FC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891460" y="3365906"/>
              <a:ext cx="3108960" cy="26751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5684FC2-4AE2-92C3-C1D7-64FCBB9E8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884571" y="3729206"/>
              <a:ext cx="3383280" cy="27452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5E4C3C0-16F8-0003-5948-70C124099D60}"/>
              </a:ext>
            </a:extLst>
          </p:cNvPr>
          <p:cNvSpPr txBox="1"/>
          <p:nvPr/>
        </p:nvSpPr>
        <p:spPr>
          <a:xfrm>
            <a:off x="186448" y="5701322"/>
            <a:ext cx="1951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eicdirc:</a:t>
            </a:r>
          </a:p>
          <a:p>
            <a:pPr algn="l"/>
            <a:r>
              <a:rPr lang="en-US" sz="120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DIRC BARINNERR=70cm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CD346B-F6FE-C93E-638A-09A87E9960A4}"/>
              </a:ext>
            </a:extLst>
          </p:cNvPr>
          <p:cNvSpPr txBox="1"/>
          <p:nvPr/>
        </p:nvSpPr>
        <p:spPr>
          <a:xfrm>
            <a:off x="1046733" y="762905"/>
            <a:ext cx="742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CB3AE-0A60-7712-EC97-97EC658A68F9}"/>
              </a:ext>
            </a:extLst>
          </p:cNvPr>
          <p:cNvSpPr txBox="1"/>
          <p:nvPr/>
        </p:nvSpPr>
        <p:spPr>
          <a:xfrm>
            <a:off x="2472126" y="6178946"/>
            <a:ext cx="742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neg</a:t>
            </a:r>
          </a:p>
        </p:txBody>
      </p:sp>
    </p:spTree>
    <p:extLst>
      <p:ext uri="{BB962C8B-B14F-4D97-AF65-F5344CB8AC3E}">
        <p14:creationId xmlns:p14="http://schemas.microsoft.com/office/powerpoint/2010/main" val="11488421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0921AB3-E0D0-2C7D-A77B-1ACA647D41AA}"/>
              </a:ext>
            </a:extLst>
          </p:cNvPr>
          <p:cNvGrpSpPr>
            <a:grpSpLocks noChangeAspect="1"/>
          </p:cNvGrpSpPr>
          <p:nvPr/>
        </p:nvGrpSpPr>
        <p:grpSpPr>
          <a:xfrm>
            <a:off x="808991" y="4838700"/>
            <a:ext cx="4754880" cy="1857796"/>
            <a:chOff x="488950" y="1238250"/>
            <a:chExt cx="4114800" cy="16077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72E4B95-A44F-FDA0-2D39-C3AE0F627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8950" y="1238250"/>
              <a:ext cx="4114800" cy="1607708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BCF742B-58FB-05D0-F540-DA204D04C04A}"/>
                </a:ext>
              </a:extLst>
            </p:cNvPr>
            <p:cNvSpPr txBox="1"/>
            <p:nvPr/>
          </p:nvSpPr>
          <p:spPr>
            <a:xfrm>
              <a:off x="488950" y="1238250"/>
              <a:ext cx="223170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chemeClr val="bg1">
                      <a:lumMod val="95000"/>
                    </a:schemeClr>
                  </a:solidFill>
                </a:rPr>
                <a:t>e+, 1.0 GeV/c, Bar 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94317A-A7E0-1357-B1BA-85FDC3FDB8F6}"/>
              </a:ext>
            </a:extLst>
          </p:cNvPr>
          <p:cNvGrpSpPr>
            <a:grpSpLocks noChangeAspect="1"/>
          </p:cNvGrpSpPr>
          <p:nvPr/>
        </p:nvGrpSpPr>
        <p:grpSpPr>
          <a:xfrm>
            <a:off x="808991" y="2897498"/>
            <a:ext cx="4754880" cy="1857796"/>
            <a:chOff x="3426460" y="3208189"/>
            <a:chExt cx="4114800" cy="16077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FF718E-7B77-7EEF-0214-245A6150F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6460" y="3208189"/>
              <a:ext cx="4114800" cy="1607708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2BEEF29-F026-F8D7-3955-91353EDF9D72}"/>
                </a:ext>
              </a:extLst>
            </p:cNvPr>
            <p:cNvSpPr txBox="1"/>
            <p:nvPr/>
          </p:nvSpPr>
          <p:spPr>
            <a:xfrm>
              <a:off x="3426460" y="3208189"/>
              <a:ext cx="234600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chemeClr val="bg1">
                      <a:lumMod val="95000"/>
                    </a:schemeClr>
                  </a:solidFill>
                </a:rPr>
                <a:t>e+, 1.0 GeV/c, Bar 5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643235-3255-724F-386B-696655738B2B}"/>
              </a:ext>
            </a:extLst>
          </p:cNvPr>
          <p:cNvGrpSpPr>
            <a:grpSpLocks noChangeAspect="1"/>
          </p:cNvGrpSpPr>
          <p:nvPr/>
        </p:nvGrpSpPr>
        <p:grpSpPr>
          <a:xfrm>
            <a:off x="808991" y="944866"/>
            <a:ext cx="4754880" cy="1857796"/>
            <a:chOff x="488950" y="1238250"/>
            <a:chExt cx="4114800" cy="16077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6757A3B-0E94-C5B5-E551-177DE885B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8950" y="1238250"/>
              <a:ext cx="4114800" cy="1607708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C411C2-C3BA-6817-91B9-8C528ECF684E}"/>
                </a:ext>
              </a:extLst>
            </p:cNvPr>
            <p:cNvSpPr txBox="1"/>
            <p:nvPr/>
          </p:nvSpPr>
          <p:spPr>
            <a:xfrm>
              <a:off x="488950" y="1238250"/>
              <a:ext cx="232314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chemeClr val="bg1">
                      <a:lumMod val="95000"/>
                    </a:schemeClr>
                  </a:solidFill>
                </a:rPr>
                <a:t>e+, 1.0GeV/c, Bar 9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9967AAF-9F7A-7DC2-F7A4-13D6B8A58BEA}"/>
              </a:ext>
            </a:extLst>
          </p:cNvPr>
          <p:cNvGrpSpPr>
            <a:grpSpLocks noChangeAspect="1"/>
          </p:cNvGrpSpPr>
          <p:nvPr/>
        </p:nvGrpSpPr>
        <p:grpSpPr>
          <a:xfrm>
            <a:off x="6663753" y="4838700"/>
            <a:ext cx="4754880" cy="1857796"/>
            <a:chOff x="900430" y="3429000"/>
            <a:chExt cx="4114800" cy="16077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CB2091E-B4B5-6C2B-BC04-79CAD9AC6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0430" y="3429000"/>
              <a:ext cx="4114800" cy="1607708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ED7B34-E052-B2AE-6CAB-F16782D934D6}"/>
                </a:ext>
              </a:extLst>
            </p:cNvPr>
            <p:cNvSpPr txBox="1"/>
            <p:nvPr/>
          </p:nvSpPr>
          <p:spPr>
            <a:xfrm>
              <a:off x="900430" y="3429000"/>
              <a:ext cx="23072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chemeClr val="bg1">
                      <a:lumMod val="95000"/>
                    </a:schemeClr>
                  </a:solidFill>
                </a:rPr>
                <a:t>e+, 10.0 GeV/c, Bar 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D4FEE6D-D0E7-AC55-20B5-A778C3065211}"/>
              </a:ext>
            </a:extLst>
          </p:cNvPr>
          <p:cNvGrpSpPr>
            <a:grpSpLocks noChangeAspect="1"/>
          </p:cNvGrpSpPr>
          <p:nvPr/>
        </p:nvGrpSpPr>
        <p:grpSpPr>
          <a:xfrm>
            <a:off x="6663753" y="2897498"/>
            <a:ext cx="4754880" cy="1857796"/>
            <a:chOff x="488950" y="1238250"/>
            <a:chExt cx="4114800" cy="160770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C3F3FC1-4B32-0846-EA03-660DEB642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950" y="1238250"/>
              <a:ext cx="4114800" cy="1607708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EFC83D-F0BE-F4B4-19F9-55A70CD6173F}"/>
                </a:ext>
              </a:extLst>
            </p:cNvPr>
            <p:cNvSpPr txBox="1"/>
            <p:nvPr/>
          </p:nvSpPr>
          <p:spPr>
            <a:xfrm>
              <a:off x="488950" y="1238250"/>
              <a:ext cx="26276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chemeClr val="bg1">
                      <a:lumMod val="95000"/>
                    </a:schemeClr>
                  </a:solidFill>
                </a:rPr>
                <a:t>proton, 1.0 GeV/c, Bar 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DD7076A-5497-42E5-162D-FE11BAA7D740}"/>
              </a:ext>
            </a:extLst>
          </p:cNvPr>
          <p:cNvGrpSpPr>
            <a:grpSpLocks noChangeAspect="1"/>
          </p:cNvGrpSpPr>
          <p:nvPr/>
        </p:nvGrpSpPr>
        <p:grpSpPr>
          <a:xfrm>
            <a:off x="6663753" y="944866"/>
            <a:ext cx="4754880" cy="1857796"/>
            <a:chOff x="1906904" y="767582"/>
            <a:chExt cx="4114800" cy="160770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985D442-E241-E005-213B-978BA686E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06904" y="767582"/>
              <a:ext cx="4114800" cy="1607708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E119E19-D077-FBB8-8665-F099B68B6885}"/>
                </a:ext>
              </a:extLst>
            </p:cNvPr>
            <p:cNvSpPr txBox="1"/>
            <p:nvPr/>
          </p:nvSpPr>
          <p:spPr>
            <a:xfrm>
              <a:off x="1906904" y="767582"/>
              <a:ext cx="275145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chemeClr val="bg1">
                      <a:lumMod val="95000"/>
                    </a:schemeClr>
                  </a:solidFill>
                </a:rPr>
                <a:t>proton, 10.0 GeV/c, Bar 5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8E438A9-814F-CAD8-A497-53E7980AF585}"/>
              </a:ext>
            </a:extLst>
          </p:cNvPr>
          <p:cNvSpPr txBox="1"/>
          <p:nvPr/>
        </p:nvSpPr>
        <p:spPr>
          <a:xfrm>
            <a:off x="203583" y="161504"/>
            <a:ext cx="11949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simulation command line: </a:t>
            </a:r>
            <a:r>
              <a:rPr lang="en-US">
                <a:solidFill>
                  <a:schemeClr val="bg1"/>
                </a:solidFill>
                <a:latin typeface="Courier New" panose="02070309020205020404" pitchFamily="49" charset="0"/>
                <a:ea typeface="Menlo" panose="020B0609030804020204" pitchFamily="49" charset="0"/>
                <a:cs typeface="Courier New" panose="02070309020205020404" pitchFamily="49" charset="0"/>
              </a:rPr>
              <a:t>./eicdirc -p 1.0 -theta 30 </a:t>
            </a:r>
            <a:r>
              <a:rPr lang="en-US" b="1">
                <a:solidFill>
                  <a:srgbClr val="008726"/>
                </a:solidFill>
                <a:latin typeface="Courier New" panose="02070309020205020404" pitchFamily="49" charset="0"/>
                <a:ea typeface="Menlo" panose="020B0609030804020204" pitchFamily="49" charset="0"/>
                <a:cs typeface="Courier New" panose="02070309020205020404" pitchFamily="49" charset="0"/>
              </a:rPr>
              <a:t>-phi [990+Bar]</a:t>
            </a:r>
            <a:r>
              <a:rPr lang="en-US">
                <a:solidFill>
                  <a:srgbClr val="008726"/>
                </a:solidFill>
                <a:latin typeface="Courier New" panose="02070309020205020404" pitchFamily="49" charset="0"/>
                <a:ea typeface="Menlo" panose="020B0609030804020204" pitchFamily="49" charset="0"/>
                <a:cs typeface="Courier New" panose="02070309020205020404" pitchFamily="49" charset="0"/>
              </a:rPr>
              <a:t> </a:t>
            </a:r>
            <a:r>
              <a:rPr lang="en-US">
                <a:solidFill>
                  <a:schemeClr val="bg1"/>
                </a:solidFill>
                <a:latin typeface="Courier New" panose="02070309020205020404" pitchFamily="49" charset="0"/>
                <a:ea typeface="Menlo" panose="020B0609030804020204" pitchFamily="49" charset="0"/>
                <a:cs typeface="Courier New" panose="02070309020205020404" pitchFamily="49" charset="0"/>
              </a:rPr>
              <a:t>...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then the code calculates the </a:t>
            </a:r>
            <a:r>
              <a:rPr lang="en-US">
                <a:solidFill>
                  <a:schemeClr val="bg1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f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value to throw the primary POI:    </a:t>
            </a:r>
            <a:r>
              <a:rPr lang="en-US" sz="140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(this works for |</a:t>
            </a:r>
            <a:r>
              <a:rPr lang="en-US" sz="1400">
                <a:solidFill>
                  <a:schemeClr val="bg1">
                    <a:lumMod val="65000"/>
                  </a:schemeClr>
                </a:solidFill>
                <a:latin typeface="Symbol" pitchFamily="2" charset="2"/>
                <a:ea typeface="Menlo" panose="020B0609030804020204" pitchFamily="49" charset="0"/>
                <a:cs typeface="Sylfaen" panose="020F0502020204030204" pitchFamily="34" charset="0"/>
              </a:rPr>
              <a:t>h</a:t>
            </a:r>
            <a:r>
              <a:rPr lang="en-US" sz="140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|&lt;1.6)</a:t>
            </a:r>
          </a:p>
        </p:txBody>
      </p:sp>
    </p:spTree>
    <p:extLst>
      <p:ext uri="{BB962C8B-B14F-4D97-AF65-F5344CB8AC3E}">
        <p14:creationId xmlns:p14="http://schemas.microsoft.com/office/powerpoint/2010/main" val="8015394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D2DE38-A2C2-168B-10CF-8A685930E645}"/>
              </a:ext>
            </a:extLst>
          </p:cNvPr>
          <p:cNvSpPr txBox="1"/>
          <p:nvPr/>
        </p:nvSpPr>
        <p:spPr>
          <a:xfrm>
            <a:off x="321276" y="250314"/>
            <a:ext cx="104519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Results from eicdirc code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wDirc mother volume shadowed edge bars in neighboring boxes (fixed)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fRadius = 700.  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(to front face of “middle bar”, Rinner)</a:t>
            </a:r>
          </a:p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Nboxes = 12, NBars = 10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3E91A5-769E-6F8F-5C19-A34578B3F5E8}"/>
              </a:ext>
            </a:extLst>
          </p:cNvPr>
          <p:cNvGrpSpPr/>
          <p:nvPr/>
        </p:nvGrpSpPr>
        <p:grpSpPr>
          <a:xfrm>
            <a:off x="1506664" y="1433740"/>
            <a:ext cx="9104531" cy="5254697"/>
            <a:chOff x="1506664" y="1433740"/>
            <a:chExt cx="9104531" cy="52546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43A881C-FA3A-1313-FBBA-9FD1BF274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88283" y="1595745"/>
              <a:ext cx="7740307" cy="494759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12822EF-0666-82F1-2868-804F0A78040A}"/>
                </a:ext>
              </a:extLst>
            </p:cNvPr>
            <p:cNvSpPr txBox="1"/>
            <p:nvPr/>
          </p:nvSpPr>
          <p:spPr>
            <a:xfrm rot="16200000">
              <a:off x="1010163" y="1930241"/>
              <a:ext cx="13623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ea typeface="Menlo" panose="020B0609030804020204" pitchFamily="49" charset="0"/>
                  <a:cs typeface="Arial" panose="020B0604020202020204" pitchFamily="34" charset="0"/>
                </a:rPr>
                <a:t>efficiency</a:t>
              </a:r>
              <a:endParaRPr 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525362-9550-E325-3AD1-23EB6B95A5C2}"/>
                </a:ext>
              </a:extLst>
            </p:cNvPr>
            <p:cNvSpPr txBox="1"/>
            <p:nvPr/>
          </p:nvSpPr>
          <p:spPr>
            <a:xfrm>
              <a:off x="7390370" y="6319105"/>
              <a:ext cx="25115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ea typeface="Menlo" panose="020B0609030804020204" pitchFamily="49" charset="0"/>
                  <a:cs typeface="Arial" panose="020B0604020202020204" pitchFamily="34" charset="0"/>
                </a:rPr>
                <a:t>Momentum (GeV/c)</a:t>
              </a:r>
              <a:endParaRPr 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618BB4-8E27-CCCD-016B-96D4AD21A19F}"/>
                </a:ext>
              </a:extLst>
            </p:cNvPr>
            <p:cNvSpPr txBox="1"/>
            <p:nvPr/>
          </p:nvSpPr>
          <p:spPr>
            <a:xfrm>
              <a:off x="9450300" y="2248930"/>
              <a:ext cx="1160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~93.55%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96068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18E4D1-0FE0-ABF4-7B25-3266A3409EB6}"/>
              </a:ext>
            </a:extLst>
          </p:cNvPr>
          <p:cNvSpPr txBox="1"/>
          <p:nvPr/>
        </p:nvSpPr>
        <p:spPr>
          <a:xfrm>
            <a:off x="912138" y="453957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geometry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C1E845-CEDB-E43A-8E5A-895958DFE511}"/>
              </a:ext>
            </a:extLst>
          </p:cNvPr>
          <p:cNvGrpSpPr/>
          <p:nvPr/>
        </p:nvGrpSpPr>
        <p:grpSpPr>
          <a:xfrm>
            <a:off x="1902944" y="193239"/>
            <a:ext cx="8489087" cy="6430682"/>
            <a:chOff x="-611921" y="2031318"/>
            <a:chExt cx="3608874" cy="273380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FF44196-9CFB-BA52-C447-608898565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5353" y="2031318"/>
              <a:ext cx="1371600" cy="273380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0D4D7B-A2C4-E0D9-1E32-5AAD16B8EC76}"/>
                </a:ext>
              </a:extLst>
            </p:cNvPr>
            <p:cNvSpPr txBox="1"/>
            <p:nvPr/>
          </p:nvSpPr>
          <p:spPr>
            <a:xfrm>
              <a:off x="1865624" y="4621198"/>
              <a:ext cx="524191" cy="143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10 bars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5935E55-A4A0-2040-3534-F96AB78EB5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611921" y="2595298"/>
              <a:ext cx="3272677" cy="811933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04C7D3B-2A49-CDE2-3EDE-6565DF686E1B}"/>
                </a:ext>
              </a:extLst>
            </p:cNvPr>
            <p:cNvCxnSpPr>
              <a:cxnSpLocks/>
            </p:cNvCxnSpPr>
            <p:nvPr/>
          </p:nvCxnSpPr>
          <p:spPr>
            <a:xfrm>
              <a:off x="-611921" y="3401978"/>
              <a:ext cx="3315322" cy="0"/>
            </a:xfrm>
            <a:prstGeom prst="straightConnector1">
              <a:avLst/>
            </a:prstGeom>
            <a:ln w="34925">
              <a:solidFill>
                <a:schemeClr val="bg1">
                  <a:lumMod val="50000"/>
                </a:schemeClr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4F77D9-973E-FF01-285D-36159B9234B4}"/>
                </a:ext>
              </a:extLst>
            </p:cNvPr>
            <p:cNvSpPr txBox="1"/>
            <p:nvPr/>
          </p:nvSpPr>
          <p:spPr>
            <a:xfrm>
              <a:off x="-8611" y="3246464"/>
              <a:ext cx="1785164" cy="1570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SECTORDPHI/2 = π/NBOXES</a:t>
              </a:r>
              <a:endParaRPr lang="en-US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BB4A58A-F0DD-B0DE-C98F-FE3C7BD293A9}"/>
              </a:ext>
            </a:extLst>
          </p:cNvPr>
          <p:cNvCxnSpPr/>
          <p:nvPr/>
        </p:nvCxnSpPr>
        <p:spPr>
          <a:xfrm flipV="1">
            <a:off x="8312140" y="1845026"/>
            <a:ext cx="0" cy="1597105"/>
          </a:xfrm>
          <a:prstGeom prst="line">
            <a:avLst/>
          </a:prstGeom>
          <a:ln w="317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71E8F3C-3916-BC4E-2CD6-4411EEFD400D}"/>
              </a:ext>
            </a:extLst>
          </p:cNvPr>
          <p:cNvCxnSpPr>
            <a:cxnSpLocks/>
          </p:cNvCxnSpPr>
          <p:nvPr/>
        </p:nvCxnSpPr>
        <p:spPr>
          <a:xfrm flipH="1">
            <a:off x="8974169" y="1845026"/>
            <a:ext cx="7534" cy="1585777"/>
          </a:xfrm>
          <a:prstGeom prst="straightConnector1">
            <a:avLst/>
          </a:prstGeom>
          <a:ln w="28575">
            <a:solidFill>
              <a:schemeClr val="bg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01D5F28-B8F2-94C1-9FE3-26AB6404DB74}"/>
              </a:ext>
            </a:extLst>
          </p:cNvPr>
          <p:cNvSpPr txBox="1"/>
          <p:nvPr/>
        </p:nvSpPr>
        <p:spPr>
          <a:xfrm>
            <a:off x="3100396" y="4484042"/>
            <a:ext cx="1433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BARINNERR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516150-8FB3-4EA7-36CC-CE24D02D9D91}"/>
              </a:ext>
            </a:extLst>
          </p:cNvPr>
          <p:cNvSpPr txBox="1"/>
          <p:nvPr/>
        </p:nvSpPr>
        <p:spPr>
          <a:xfrm>
            <a:off x="8981703" y="1781942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SECTORY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905CBE9-C0D3-25D0-EB27-D1051B8FF326}"/>
              </a:ext>
            </a:extLst>
          </p:cNvPr>
          <p:cNvCxnSpPr>
            <a:cxnSpLocks/>
          </p:cNvCxnSpPr>
          <p:nvPr/>
        </p:nvCxnSpPr>
        <p:spPr>
          <a:xfrm>
            <a:off x="9143142" y="2157281"/>
            <a:ext cx="0" cy="1260822"/>
          </a:xfrm>
          <a:prstGeom prst="straightConnector1">
            <a:avLst/>
          </a:prstGeom>
          <a:ln w="28575">
            <a:solidFill>
              <a:srgbClr val="0000FF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F73CEC4-A039-FA06-BE0B-BD2276554582}"/>
              </a:ext>
            </a:extLst>
          </p:cNvPr>
          <p:cNvSpPr txBox="1"/>
          <p:nvPr/>
        </p:nvSpPr>
        <p:spPr>
          <a:xfrm>
            <a:off x="9196728" y="2214972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0000FF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BARPLANEY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FF57C6D-AA74-F347-BB47-985A7D9F9956}"/>
              </a:ext>
            </a:extLst>
          </p:cNvPr>
          <p:cNvCxnSpPr>
            <a:cxnSpLocks/>
          </p:cNvCxnSpPr>
          <p:nvPr/>
        </p:nvCxnSpPr>
        <p:spPr>
          <a:xfrm>
            <a:off x="1902944" y="3408580"/>
            <a:ext cx="6409196" cy="1552920"/>
          </a:xfrm>
          <a:prstGeom prst="straightConnector1">
            <a:avLst/>
          </a:prstGeom>
          <a:ln w="34925">
            <a:solidFill>
              <a:schemeClr val="bg1">
                <a:lumMod val="50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6AEB3FE-CDCE-EE00-BBBF-B56D8A86FB59}"/>
              </a:ext>
            </a:extLst>
          </p:cNvPr>
          <p:cNvCxnSpPr>
            <a:cxnSpLocks/>
          </p:cNvCxnSpPr>
          <p:nvPr/>
        </p:nvCxnSpPr>
        <p:spPr>
          <a:xfrm flipH="1">
            <a:off x="8204200" y="4675058"/>
            <a:ext cx="142875" cy="548984"/>
          </a:xfrm>
          <a:prstGeom prst="line">
            <a:avLst/>
          </a:prstGeom>
          <a:ln w="31750">
            <a:solidFill>
              <a:srgbClr val="00B05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BDBE1F0-1889-90AE-AD82-B20CEC9E43C6}"/>
              </a:ext>
            </a:extLst>
          </p:cNvPr>
          <p:cNvSpPr txBox="1"/>
          <p:nvPr/>
        </p:nvSpPr>
        <p:spPr>
          <a:xfrm>
            <a:off x="8312140" y="4834803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00872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SECTORGAP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A90E29A-C349-5720-22D5-9C312BC720EB}"/>
              </a:ext>
            </a:extLst>
          </p:cNvPr>
          <p:cNvCxnSpPr>
            <a:cxnSpLocks/>
          </p:cNvCxnSpPr>
          <p:nvPr/>
        </p:nvCxnSpPr>
        <p:spPr>
          <a:xfrm>
            <a:off x="1902944" y="4447143"/>
            <a:ext cx="6409196" cy="0"/>
          </a:xfrm>
          <a:prstGeom prst="straightConnector1">
            <a:avLst/>
          </a:prstGeom>
          <a:ln w="28575">
            <a:solidFill>
              <a:srgbClr val="008726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1134E0E-E32D-7B86-C846-884D756E10AA}"/>
              </a:ext>
            </a:extLst>
          </p:cNvPr>
          <p:cNvSpPr txBox="1"/>
          <p:nvPr/>
        </p:nvSpPr>
        <p:spPr>
          <a:xfrm>
            <a:off x="453531" y="2636417"/>
            <a:ext cx="1244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(“y is 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f</a:t>
            </a: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”)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A33C9D2-2911-FC32-C1C8-9E60035F2AA8}"/>
              </a:ext>
            </a:extLst>
          </p:cNvPr>
          <p:cNvGrpSpPr/>
          <p:nvPr/>
        </p:nvGrpSpPr>
        <p:grpSpPr>
          <a:xfrm>
            <a:off x="1361547" y="2595758"/>
            <a:ext cx="1381786" cy="1312936"/>
            <a:chOff x="669840" y="1468230"/>
            <a:chExt cx="1381786" cy="1312936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1679BD4-A8D0-2CE4-5C1F-9F86B4AE0C65}"/>
                </a:ext>
              </a:extLst>
            </p:cNvPr>
            <p:cNvCxnSpPr/>
            <p:nvPr/>
          </p:nvCxnSpPr>
          <p:spPr>
            <a:xfrm>
              <a:off x="1112114" y="2286870"/>
              <a:ext cx="902040" cy="0"/>
            </a:xfrm>
            <a:prstGeom prst="straightConnector1">
              <a:avLst/>
            </a:prstGeom>
            <a:ln w="31750">
              <a:solidFill>
                <a:srgbClr val="FFFF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77A0AE3C-2143-1F18-AD2E-83EAB48BFE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7443" y="1579420"/>
              <a:ext cx="0" cy="847493"/>
            </a:xfrm>
            <a:prstGeom prst="straightConnector1">
              <a:avLst/>
            </a:prstGeom>
            <a:ln w="31750">
              <a:solidFill>
                <a:srgbClr val="FFFF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3413499-50BF-4B80-F72A-043505648CF7}"/>
                </a:ext>
              </a:extLst>
            </p:cNvPr>
            <p:cNvSpPr txBox="1"/>
            <p:nvPr/>
          </p:nvSpPr>
          <p:spPr>
            <a:xfrm>
              <a:off x="1259600" y="1468230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rgbClr val="FFFF00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y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A6EFDC3-4B88-4538-75B9-578A237D6789}"/>
                </a:ext>
              </a:extLst>
            </p:cNvPr>
            <p:cNvSpPr txBox="1"/>
            <p:nvPr/>
          </p:nvSpPr>
          <p:spPr>
            <a:xfrm>
              <a:off x="1727498" y="2411834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rgbClr val="FFFF00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x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1C50640-6DF8-C6F7-906D-E08CF4D121A8}"/>
                </a:ext>
              </a:extLst>
            </p:cNvPr>
            <p:cNvSpPr txBox="1"/>
            <p:nvPr/>
          </p:nvSpPr>
          <p:spPr>
            <a:xfrm>
              <a:off x="669840" y="2324950"/>
              <a:ext cx="553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rgbClr val="FFFF00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z⦿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492B22A-69CD-6DF8-0E4D-57BB49F432C3}"/>
              </a:ext>
            </a:extLst>
          </p:cNvPr>
          <p:cNvSpPr txBox="1"/>
          <p:nvPr/>
        </p:nvSpPr>
        <p:spPr>
          <a:xfrm>
            <a:off x="1914904" y="5404990"/>
            <a:ext cx="36215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BARWIDTH=35.</a:t>
            </a:r>
          </a:p>
          <a:p>
            <a:pPr algn="l"/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BARGAP=0.15</a:t>
            </a:r>
          </a:p>
          <a:p>
            <a:pPr algn="l"/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BARDEPTH=17.</a:t>
            </a:r>
          </a:p>
          <a:p>
            <a:pPr algn="l"/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BARINNERR=BARCENTERR-BARDEPTH/2.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F130426-5356-D152-852A-EE6D5440B31A}"/>
              </a:ext>
            </a:extLst>
          </p:cNvPr>
          <p:cNvCxnSpPr>
            <a:cxnSpLocks/>
          </p:cNvCxnSpPr>
          <p:nvPr/>
        </p:nvCxnSpPr>
        <p:spPr>
          <a:xfrm>
            <a:off x="10636546" y="2155903"/>
            <a:ext cx="0" cy="2512805"/>
          </a:xfrm>
          <a:prstGeom prst="straightConnector1">
            <a:avLst/>
          </a:prstGeom>
          <a:ln w="28575">
            <a:solidFill>
              <a:srgbClr val="0000FF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63A40D-1A63-4B0B-404A-0B17B9722BFD}"/>
              </a:ext>
            </a:extLst>
          </p:cNvPr>
          <p:cNvSpPr txBox="1"/>
          <p:nvPr/>
        </p:nvSpPr>
        <p:spPr>
          <a:xfrm rot="16200000">
            <a:off x="9849181" y="3213803"/>
            <a:ext cx="199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rgbClr val="0000FF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BARPLANEWIDTH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2D6E6A-1E28-D9EB-F242-568FBE32260F}"/>
              </a:ext>
            </a:extLst>
          </p:cNvPr>
          <p:cNvCxnSpPr/>
          <p:nvPr/>
        </p:nvCxnSpPr>
        <p:spPr>
          <a:xfrm>
            <a:off x="8312140" y="1845026"/>
            <a:ext cx="7588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7BDD87-98C4-2983-8A20-E2FF13E39D90}"/>
              </a:ext>
            </a:extLst>
          </p:cNvPr>
          <p:cNvCxnSpPr/>
          <p:nvPr/>
        </p:nvCxnSpPr>
        <p:spPr>
          <a:xfrm>
            <a:off x="8505815" y="2151274"/>
            <a:ext cx="758835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250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5F2F93-9A78-E9CC-125F-3C57FBB57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558" y="474709"/>
            <a:ext cx="9537192" cy="60961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E1F169-2F8B-A8E7-077C-7F51A4471A69}"/>
              </a:ext>
            </a:extLst>
          </p:cNvPr>
          <p:cNvSpPr txBox="1"/>
          <p:nvPr/>
        </p:nvSpPr>
        <p:spPr>
          <a:xfrm>
            <a:off x="3280878" y="3678122"/>
            <a:ext cx="2276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B2a simulation</a:t>
            </a:r>
          </a:p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1M µ+, 10 GeV/c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34A943-C306-E6F4-C3A9-C402F0042772}"/>
              </a:ext>
            </a:extLst>
          </p:cNvPr>
          <p:cNvSpPr txBox="1"/>
          <p:nvPr/>
        </p:nvSpPr>
        <p:spPr>
          <a:xfrm>
            <a:off x="3280878" y="176596"/>
            <a:ext cx="2834430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angle ratio</a:t>
            </a:r>
          </a:p>
          <a:p>
            <a:pPr algn="l"/>
            <a:r>
              <a:rPr lang="en-US">
                <a:solidFill>
                  <a:srgbClr val="0000FF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circumference ratio</a:t>
            </a:r>
          </a:p>
        </p:txBody>
      </p:sp>
    </p:spTree>
    <p:extLst>
      <p:ext uri="{BB962C8B-B14F-4D97-AF65-F5344CB8AC3E}">
        <p14:creationId xmlns:p14="http://schemas.microsoft.com/office/powerpoint/2010/main" val="4114120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F2806B-9F05-819A-DC87-67A8D6D2A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649" y="216027"/>
            <a:ext cx="8338600" cy="4705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56D76A-1749-5E20-F6A7-929F6BC86150}"/>
              </a:ext>
            </a:extLst>
          </p:cNvPr>
          <p:cNvSpPr txBox="1"/>
          <p:nvPr/>
        </p:nvSpPr>
        <p:spPr>
          <a:xfrm>
            <a:off x="300361" y="267695"/>
            <a:ext cx="233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</a:t>
            </a:r>
            <a:r>
              <a:rPr lang="en-US" sz="2000"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s</a:t>
            </a:r>
            <a:r>
              <a:rPr lang="en-US" sz="20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calculation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298691-06EC-64E5-011A-F2F21A987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71" y="870796"/>
            <a:ext cx="2137123" cy="244242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2128279-F08C-F2EE-0DB2-0FC05153EDC9}"/>
              </a:ext>
            </a:extLst>
          </p:cNvPr>
          <p:cNvGrpSpPr/>
          <p:nvPr/>
        </p:nvGrpSpPr>
        <p:grpSpPr>
          <a:xfrm>
            <a:off x="116036" y="3340088"/>
            <a:ext cx="3484883" cy="2566726"/>
            <a:chOff x="102326" y="3101551"/>
            <a:chExt cx="4110387" cy="302743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200C0B9-9596-4189-5182-A9E32BC7E23A}"/>
                </a:ext>
              </a:extLst>
            </p:cNvPr>
            <p:cNvGrpSpPr/>
            <p:nvPr/>
          </p:nvGrpSpPr>
          <p:grpSpPr>
            <a:xfrm>
              <a:off x="102326" y="3101551"/>
              <a:ext cx="4110387" cy="3027431"/>
              <a:chOff x="248100" y="3108722"/>
              <a:chExt cx="4110387" cy="302743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51AAAD56-4268-202B-3589-F64EEC5CE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9900" y="3454154"/>
                <a:ext cx="2585326" cy="369332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6A6DCC7-13BB-BBDA-9D93-5134467C0E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3312" y="4229537"/>
                <a:ext cx="2585326" cy="369332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CF3361D-28BA-C40C-ECEF-E1752463DC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0501" y="5083788"/>
                <a:ext cx="1767215" cy="26212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F396D79-62ED-2989-5ECE-B3518217CA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0501" y="5766821"/>
                <a:ext cx="3877986" cy="369332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5CBCE21-BC97-9149-58CD-99FA95BECEB3}"/>
                  </a:ext>
                </a:extLst>
              </p:cNvPr>
              <p:cNvSpPr txBox="1"/>
              <p:nvPr/>
            </p:nvSpPr>
            <p:spPr>
              <a:xfrm>
                <a:off x="248100" y="3108722"/>
                <a:ext cx="30668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>
                    <a:solidFill>
                      <a:schemeClr val="bg1">
                        <a:lumMod val="50000"/>
                      </a:schemeClr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if RV X</a:t>
                </a:r>
                <a:r>
                  <a:rPr lang="en-US" b="1" baseline="-25000">
                    <a:solidFill>
                      <a:schemeClr val="bg1">
                        <a:lumMod val="50000"/>
                      </a:schemeClr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1</a:t>
                </a:r>
                <a:r>
                  <a:rPr lang="en-US">
                    <a:solidFill>
                      <a:schemeClr val="bg1">
                        <a:lumMod val="50000"/>
                      </a:schemeClr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 is Gaussian: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9B41EC-1A16-33D9-B28C-6422D2AC0B21}"/>
                  </a:ext>
                </a:extLst>
              </p:cNvPr>
              <p:cNvSpPr txBox="1"/>
              <p:nvPr/>
            </p:nvSpPr>
            <p:spPr>
              <a:xfrm>
                <a:off x="272273" y="3876318"/>
                <a:ext cx="32063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>
                    <a:solidFill>
                      <a:schemeClr val="bg1">
                        <a:lumMod val="50000"/>
                      </a:schemeClr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and RV X</a:t>
                </a:r>
                <a:r>
                  <a:rPr lang="en-US" b="1" baseline="-25000">
                    <a:solidFill>
                      <a:schemeClr val="bg1">
                        <a:lumMod val="50000"/>
                      </a:schemeClr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2</a:t>
                </a:r>
                <a:r>
                  <a:rPr lang="en-US">
                    <a:solidFill>
                      <a:schemeClr val="bg1">
                        <a:lumMod val="50000"/>
                      </a:schemeClr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 is Gaussian: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03A6CA-443D-63A4-E546-C12F3070D1D3}"/>
                  </a:ext>
                </a:extLst>
              </p:cNvPr>
              <p:cNvSpPr txBox="1"/>
              <p:nvPr/>
            </p:nvSpPr>
            <p:spPr>
              <a:xfrm>
                <a:off x="272273" y="4672922"/>
                <a:ext cx="32528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>
                    <a:solidFill>
                      <a:schemeClr val="bg1">
                        <a:lumMod val="50000"/>
                      </a:schemeClr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then their difference: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F4D6936-FCAE-2764-7525-09FCDB7AEA1C}"/>
                  </a:ext>
                </a:extLst>
              </p:cNvPr>
              <p:cNvSpPr txBox="1"/>
              <p:nvPr/>
            </p:nvSpPr>
            <p:spPr>
              <a:xfrm>
                <a:off x="272273" y="5400258"/>
                <a:ext cx="38106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>
                    <a:solidFill>
                      <a:schemeClr val="bg1">
                        <a:lumMod val="50000"/>
                      </a:schemeClr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is a Gaussian RV with pdf: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8162D5-7A64-ECE0-5F52-F6247EC7EC02}"/>
                </a:ext>
              </a:extLst>
            </p:cNvPr>
            <p:cNvSpPr/>
            <p:nvPr/>
          </p:nvSpPr>
          <p:spPr>
            <a:xfrm>
              <a:off x="3131252" y="3529271"/>
              <a:ext cx="163635" cy="162560"/>
            </a:xfrm>
            <a:prstGeom prst="rect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F2A2142-8411-6C15-9D63-B983ACC521DE}"/>
                </a:ext>
              </a:extLst>
            </p:cNvPr>
            <p:cNvSpPr/>
            <p:nvPr/>
          </p:nvSpPr>
          <p:spPr>
            <a:xfrm>
              <a:off x="3131251" y="4339317"/>
              <a:ext cx="163635" cy="162560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4F65A33-6630-8F8A-6F47-CF9AEAAD2487}"/>
              </a:ext>
            </a:extLst>
          </p:cNvPr>
          <p:cNvSpPr txBox="1"/>
          <p:nvPr/>
        </p:nvSpPr>
        <p:spPr>
          <a:xfrm>
            <a:off x="5896781" y="6361802"/>
            <a:ext cx="5984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quadrature sum vs arithmetic average in denominator...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FFA8B8-B769-435E-3370-5D4BC88194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6257" y="5378591"/>
            <a:ext cx="2648606" cy="9659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B72C43-43E1-F91F-2351-17349DC2DB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6265" y="5523549"/>
            <a:ext cx="2882681" cy="8128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ADDFE7-38F2-35E5-3991-86D9FB5CAE77}"/>
              </a:ext>
            </a:extLst>
          </p:cNvPr>
          <p:cNvSpPr txBox="1"/>
          <p:nvPr/>
        </p:nvSpPr>
        <p:spPr>
          <a:xfrm>
            <a:off x="8271655" y="5244507"/>
            <a:ext cx="3191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“Separation power” (eicdirc)</a:t>
            </a:r>
          </a:p>
        </p:txBody>
      </p:sp>
    </p:spTree>
    <p:extLst>
      <p:ext uri="{BB962C8B-B14F-4D97-AF65-F5344CB8AC3E}">
        <p14:creationId xmlns:p14="http://schemas.microsoft.com/office/powerpoint/2010/main" val="105058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1E1B69-42C0-2CC0-6EFF-3F1472F55486}"/>
              </a:ext>
            </a:extLst>
          </p:cNvPr>
          <p:cNvGrpSpPr/>
          <p:nvPr/>
        </p:nvGrpSpPr>
        <p:grpSpPr>
          <a:xfrm>
            <a:off x="1168400" y="829106"/>
            <a:ext cx="10202635" cy="5352188"/>
            <a:chOff x="1168400" y="964980"/>
            <a:chExt cx="10202635" cy="53521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C1E823F-B93E-366D-8BC6-8E10708E147F}"/>
                </a:ext>
              </a:extLst>
            </p:cNvPr>
            <p:cNvSpPr txBox="1"/>
            <p:nvPr/>
          </p:nvSpPr>
          <p:spPr>
            <a:xfrm>
              <a:off x="1452879" y="2069851"/>
              <a:ext cx="9499600" cy="42473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12   9		744.7	  158.1	80.1		15.0 12.0	 0.799</a:t>
              </a:r>
            </a:p>
            <a:p>
              <a:r>
                <a:rPr lang="en-US">
                  <a:solidFill>
                    <a:srgbClr val="FFFF00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12  10		744.7	  175.7	46.1		15.0 13.3	 0.885</a:t>
              </a:r>
            </a:p>
            <a:p>
              <a:pPr marL="11113">
                <a:buAutoNum type="arabicPlain" startAt="12"/>
              </a:pPr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  11		744.7	  193.2	12.2		15.0 14.5	 0.970</a:t>
              </a:r>
            </a:p>
            <a:p>
              <a:endPara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  <a:p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16   6		754.6	  105.4	87.7		11.3  7.9	 0.707</a:t>
              </a:r>
            </a:p>
            <a:p>
              <a:r>
                <a:rPr lang="en-US">
                  <a:solidFill>
                    <a:srgbClr val="FFFF00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16   7		754.6	  122.9	53.3		11.3  9.3	 0.823</a:t>
              </a:r>
            </a:p>
            <a:p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16   8		754.6	  140.5	18.8		11.3 10.5	 0.938</a:t>
              </a:r>
            </a:p>
            <a:p>
              <a:endPara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  <a:p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18   5		757.3	   87.8	90.1		10.0  6.6	 0.661</a:t>
              </a:r>
            </a:p>
            <a:p>
              <a:r>
                <a:rPr lang="en-US">
                  <a:solidFill>
                    <a:srgbClr val="FFFF00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18   6		757.3	  105.4	55.5		10.0  7.9	 0.792</a:t>
              </a:r>
            </a:p>
            <a:p>
              <a:pPr marL="11113">
                <a:buAutoNum type="arabicPlain" startAt="18"/>
              </a:pPr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   7		757.3	  122.9	20.8		10.0  9.2	 0.922</a:t>
              </a:r>
            </a:p>
            <a:p>
              <a:endPara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  <a:p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24   3		761.8	   52.6	94.5		 7.5  4.0	 0.527</a:t>
              </a:r>
            </a:p>
            <a:p>
              <a:r>
                <a:rPr lang="en-US">
                  <a:solidFill>
                    <a:srgbClr val="FFFF00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24   4		761.8	   70.2	59.6		 7.5  5.3	 0.702</a:t>
              </a:r>
            </a:p>
            <a:p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24   5 	761.8	   87.8	24.8		 7.5  6.6	 0.877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7D38304-62D4-0D34-11C6-A866F0081843}"/>
                </a:ext>
              </a:extLst>
            </p:cNvPr>
            <p:cNvSpPr txBox="1"/>
            <p:nvPr/>
          </p:nvSpPr>
          <p:spPr>
            <a:xfrm rot="19055533">
              <a:off x="7614248" y="964980"/>
              <a:ext cx="270490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rgbClr val="008726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SECTORDPHI/2 (deg)</a:t>
              </a:r>
              <a:endParaRPr lang="en-US">
                <a:solidFill>
                  <a:srgbClr val="008726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92C447-F36C-02FF-2A3C-0BE68312C24C}"/>
                </a:ext>
              </a:extLst>
            </p:cNvPr>
            <p:cNvSpPr txBox="1"/>
            <p:nvPr/>
          </p:nvSpPr>
          <p:spPr>
            <a:xfrm>
              <a:off x="1168400" y="1751149"/>
              <a:ext cx="77216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rgbClr val="008726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NBOX</a:t>
              </a:r>
              <a:endParaRPr lang="en-US">
                <a:solidFill>
                  <a:srgbClr val="008726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3C152E-3A1E-B0A4-67D6-54A4F7FB1795}"/>
                </a:ext>
              </a:extLst>
            </p:cNvPr>
            <p:cNvSpPr txBox="1"/>
            <p:nvPr/>
          </p:nvSpPr>
          <p:spPr>
            <a:xfrm>
              <a:off x="1920240" y="1751149"/>
              <a:ext cx="82296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rgbClr val="008726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NBAR</a:t>
              </a:r>
              <a:endParaRPr lang="en-US">
                <a:solidFill>
                  <a:srgbClr val="008726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36B9B7E-940F-9C12-388D-069BF2D344C5}"/>
                </a:ext>
              </a:extLst>
            </p:cNvPr>
            <p:cNvSpPr txBox="1"/>
            <p:nvPr/>
          </p:nvSpPr>
          <p:spPr>
            <a:xfrm rot="19035102">
              <a:off x="3225799" y="1143267"/>
              <a:ext cx="217424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rgbClr val="008726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BARINNERR (mm)</a:t>
              </a:r>
              <a:endParaRPr lang="en-US">
                <a:solidFill>
                  <a:srgbClr val="008726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51E5A95-B340-06B3-2FEC-98357769F53D}"/>
                </a:ext>
              </a:extLst>
            </p:cNvPr>
            <p:cNvSpPr txBox="1"/>
            <p:nvPr/>
          </p:nvSpPr>
          <p:spPr>
            <a:xfrm rot="19098384">
              <a:off x="4185025" y="1024025"/>
              <a:ext cx="25704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rgbClr val="008726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BARPLANEY (mm)</a:t>
              </a:r>
              <a:endParaRPr lang="en-US">
                <a:solidFill>
                  <a:srgbClr val="008726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8BEF37E-3E21-36F8-2976-2EB0FD0E06F5}"/>
                </a:ext>
              </a:extLst>
            </p:cNvPr>
            <p:cNvSpPr txBox="1"/>
            <p:nvPr/>
          </p:nvSpPr>
          <p:spPr>
            <a:xfrm rot="19115409">
              <a:off x="5812177" y="1162258"/>
              <a:ext cx="21650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rgbClr val="008726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SECTORGAP (mm)</a:t>
              </a:r>
              <a:endParaRPr lang="en-US">
                <a:solidFill>
                  <a:srgbClr val="008726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852E06-050A-9887-6C53-14BD5ECCC4B0}"/>
                </a:ext>
              </a:extLst>
            </p:cNvPr>
            <p:cNvSpPr txBox="1"/>
            <p:nvPr/>
          </p:nvSpPr>
          <p:spPr>
            <a:xfrm rot="19055533">
              <a:off x="8447891" y="992508"/>
              <a:ext cx="262326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rgbClr val="008726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PLANEDPHI/2 (deg)</a:t>
              </a:r>
              <a:endParaRPr lang="en-US">
                <a:solidFill>
                  <a:srgbClr val="008726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FD6434-0BE9-47A7-8809-4651DC812A2C}"/>
                </a:ext>
              </a:extLst>
            </p:cNvPr>
            <p:cNvSpPr txBox="1"/>
            <p:nvPr/>
          </p:nvSpPr>
          <p:spPr>
            <a:xfrm rot="19055533">
              <a:off x="9676848" y="1305794"/>
              <a:ext cx="16941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rgbClr val="008726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EFFICIENCY</a:t>
              </a:r>
              <a:endParaRPr lang="en-US">
                <a:solidFill>
                  <a:srgbClr val="008726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F72BCA5-DEA4-8EC9-D79C-03DE5BCDAA1C}"/>
              </a:ext>
            </a:extLst>
          </p:cNvPr>
          <p:cNvSpPr txBox="1"/>
          <p:nvPr/>
        </p:nvSpPr>
        <p:spPr>
          <a:xfrm>
            <a:off x="332959" y="357792"/>
            <a:ext cx="24400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µ+, p = 10 GeV/c</a:t>
            </a:r>
          </a:p>
          <a:p>
            <a:pPr algn="l"/>
            <a:endParaRPr lang="en-US" sz="800">
              <a:solidFill>
                <a:schemeClr val="bg1">
                  <a:lumMod val="50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l"/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BARWIDTH = 35.   mm</a:t>
            </a:r>
          </a:p>
          <a:p>
            <a:pPr algn="l"/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BARGAP   =  0.15 mm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6B91FD-F0AC-B90D-A6CD-B1DC1F77AB21}"/>
              </a:ext>
            </a:extLst>
          </p:cNvPr>
          <p:cNvSpPr txBox="1"/>
          <p:nvPr/>
        </p:nvSpPr>
        <p:spPr>
          <a:xfrm>
            <a:off x="590055" y="6346319"/>
            <a:ext cx="6736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>
                <a:solidFill>
                  <a:srgbClr val="FFFF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yellow rows</a:t>
            </a:r>
            <a:r>
              <a:rPr lang="en-US" sz="14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: same parameters as the columns in Jochen’s table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6499E8-0BCD-6F7B-E791-D77D93E35D83}"/>
              </a:ext>
            </a:extLst>
          </p:cNvPr>
          <p:cNvSpPr txBox="1"/>
          <p:nvPr/>
        </p:nvSpPr>
        <p:spPr>
          <a:xfrm>
            <a:off x="6782540" y="1661441"/>
            <a:ext cx="6495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total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33D650-C3E9-86F1-3D7C-19FAD7BC5EA7}"/>
              </a:ext>
            </a:extLst>
          </p:cNvPr>
          <p:cNvSpPr txBox="1"/>
          <p:nvPr/>
        </p:nvSpPr>
        <p:spPr>
          <a:xfrm>
            <a:off x="6782540" y="2559617"/>
            <a:ext cx="742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~5.7in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4F5390-38A9-5890-D53B-0EBA9BA874D2}"/>
              </a:ext>
            </a:extLst>
          </p:cNvPr>
          <p:cNvSpPr txBox="1"/>
          <p:nvPr/>
        </p:nvSpPr>
        <p:spPr>
          <a:xfrm>
            <a:off x="6782539" y="3662996"/>
            <a:ext cx="6495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~12in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16C837-D1A6-4D48-A4DD-F7174313541A}"/>
              </a:ext>
            </a:extLst>
          </p:cNvPr>
          <p:cNvSpPr txBox="1"/>
          <p:nvPr/>
        </p:nvSpPr>
        <p:spPr>
          <a:xfrm>
            <a:off x="6736052" y="4740112"/>
            <a:ext cx="835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~14.7in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4B4A5B-231A-D8FA-C25E-88FF9573EDE9}"/>
              </a:ext>
            </a:extLst>
          </p:cNvPr>
          <p:cNvSpPr txBox="1"/>
          <p:nvPr/>
        </p:nvSpPr>
        <p:spPr>
          <a:xfrm>
            <a:off x="6741168" y="5843491"/>
            <a:ext cx="835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~23.4in</a:t>
            </a:r>
          </a:p>
        </p:txBody>
      </p:sp>
    </p:spTree>
    <p:extLst>
      <p:ext uri="{BB962C8B-B14F-4D97-AF65-F5344CB8AC3E}">
        <p14:creationId xmlns:p14="http://schemas.microsoft.com/office/powerpoint/2010/main" val="78375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996C0B-3102-D69F-DDBF-6D13B85F0D70}"/>
              </a:ext>
            </a:extLst>
          </p:cNvPr>
          <p:cNvSpPr txBox="1"/>
          <p:nvPr/>
        </p:nvSpPr>
        <p:spPr>
          <a:xfrm rot="16200000">
            <a:off x="-1293728" y="3381117"/>
            <a:ext cx="4089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counts versus log-likelihood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13A1D1-24EF-F0FB-A07E-5BC5E1C729F4}"/>
              </a:ext>
            </a:extLst>
          </p:cNvPr>
          <p:cNvSpPr txBox="1"/>
          <p:nvPr/>
        </p:nvSpPr>
        <p:spPr>
          <a:xfrm>
            <a:off x="1244600" y="169573"/>
            <a:ext cx="10504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1GeV     2       3       4       5       6       7       8       9      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CC1255-6156-479B-1096-8C8018324F27}"/>
              </a:ext>
            </a:extLst>
          </p:cNvPr>
          <p:cNvSpPr txBox="1"/>
          <p:nvPr/>
        </p:nvSpPr>
        <p:spPr>
          <a:xfrm>
            <a:off x="42491" y="154417"/>
            <a:ext cx="8002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q</a:t>
            </a:r>
            <a:r>
              <a:rPr lang="en-US" sz="20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=30</a:t>
            </a:r>
          </a:p>
          <a:p>
            <a:pPr algn="l"/>
            <a:r>
              <a:rPr lang="en-US" sz="20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Bar5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526C6C-187B-D557-AED0-83570E747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729" y="508360"/>
            <a:ext cx="10972800" cy="616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15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AA9923C-6A32-A54D-3B1F-1EDBBAFED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31" y="474785"/>
            <a:ext cx="10515600" cy="59084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80E6C7-1453-C623-C2D1-0B485F5445A3}"/>
              </a:ext>
            </a:extLst>
          </p:cNvPr>
          <p:cNvSpPr txBox="1"/>
          <p:nvPr/>
        </p:nvSpPr>
        <p:spPr>
          <a:xfrm>
            <a:off x="70422" y="660400"/>
            <a:ext cx="1418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efficiency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E64299-F16C-8979-50E6-6F2D401D0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99" y="1003300"/>
            <a:ext cx="895755" cy="825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B530F0-C034-0FDD-AE05-14CFBB98B595}"/>
              </a:ext>
            </a:extLst>
          </p:cNvPr>
          <p:cNvSpPr txBox="1"/>
          <p:nvPr/>
        </p:nvSpPr>
        <p:spPr>
          <a:xfrm>
            <a:off x="69305" y="2578100"/>
            <a:ext cx="1418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background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CBEF22-3DB1-5ABD-1F75-A22F0187D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99" y="2944396"/>
            <a:ext cx="1165912" cy="82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2F2B5A-4812-FD20-291F-B9AA9F64B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99" y="4950996"/>
            <a:ext cx="406401" cy="2863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B72190-9B6A-02F8-6F7A-33D7D96CA13C}"/>
              </a:ext>
            </a:extLst>
          </p:cNvPr>
          <p:cNvSpPr txBox="1"/>
          <p:nvPr/>
        </p:nvSpPr>
        <p:spPr>
          <a:xfrm>
            <a:off x="84169" y="4593223"/>
            <a:ext cx="1542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performance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DA62AC-695F-3D12-6C70-66B04D55881C}"/>
              </a:ext>
            </a:extLst>
          </p:cNvPr>
          <p:cNvSpPr txBox="1"/>
          <p:nvPr/>
        </p:nvSpPr>
        <p:spPr>
          <a:xfrm>
            <a:off x="10054876" y="6286500"/>
            <a:ext cx="2137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momentum (GeV)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54ACEF-EB83-983C-1408-FA2539ACC4B7}"/>
              </a:ext>
            </a:extLst>
          </p:cNvPr>
          <p:cNvSpPr txBox="1"/>
          <p:nvPr/>
        </p:nvSpPr>
        <p:spPr>
          <a:xfrm>
            <a:off x="81980" y="88785"/>
            <a:ext cx="6647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Single particle PID (no backgrounds), Bar5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2CB8BA1-A1FE-F17A-9C3D-B36D9D210F76}"/>
                  </a:ext>
                </a:extLst>
              </p:cNvPr>
              <p:cNvSpPr txBox="1"/>
              <p:nvPr/>
            </p:nvSpPr>
            <p:spPr>
              <a:xfrm>
                <a:off x="237780" y="5260646"/>
                <a:ext cx="84350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000" b="0">
                    <a:solidFill>
                      <a:schemeClr val="bg1">
                        <a:lumMod val="50000"/>
                      </a:schemeClr>
                    </a:solidFill>
                    <a:ea typeface="Menlo" panose="020B0609030804020204" pitchFamily="49" charset="0"/>
                    <a:cs typeface="Menlo" panose="020B0609030804020204" pitchFamily="49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Menlo" panose="020B0609030804020204" pitchFamily="49" charset="0"/>
                        <a:cs typeface="Menlo" panose="020B0609030804020204" pitchFamily="49" charset="0"/>
                      </a:rPr>
                      <m:t>𝑁</m:t>
                    </m:r>
                    <m:r>
                      <a:rPr lang="en-US" sz="2000" b="1" i="1" baseline="-2500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Menlo" panose="020B0609030804020204" pitchFamily="49" charset="0"/>
                        <a:cs typeface="Menlo" panose="020B0609030804020204" pitchFamily="49" charset="0"/>
                      </a:rPr>
                      <m:t>𝒔𝒆𝒑</m:t>
                    </m:r>
                    <m:r>
                      <a:rPr lang="en-US" sz="2000" b="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Menlo" panose="020B0609030804020204" pitchFamily="49" charset="0"/>
                        <a:cs typeface="Menlo" panose="020B0609030804020204" pitchFamily="49" charset="0"/>
                      </a:rPr>
                      <m:t>)</m:t>
                    </m:r>
                  </m:oMath>
                </a14:m>
                <a:endParaRPr lang="en-US" sz="2000">
                  <a:solidFill>
                    <a:schemeClr val="bg1">
                      <a:lumMod val="50000"/>
                    </a:schemeClr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2CB8BA1-A1FE-F17A-9C3D-B36D9D210F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80" y="5260646"/>
                <a:ext cx="843501" cy="400110"/>
              </a:xfrm>
              <a:prstGeom prst="rect">
                <a:avLst/>
              </a:prstGeom>
              <a:blipFill>
                <a:blip r:embed="rId6"/>
                <a:stretch>
                  <a:fillRect l="-7463" t="-9375" r="-298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63BB07E-361C-E060-66AE-24F284315BD0}"/>
              </a:ext>
            </a:extLst>
          </p:cNvPr>
          <p:cNvSpPr txBox="1"/>
          <p:nvPr/>
        </p:nvSpPr>
        <p:spPr>
          <a:xfrm>
            <a:off x="1797957" y="503890"/>
            <a:ext cx="480930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CLEAN</a:t>
            </a:r>
          </a:p>
        </p:txBody>
      </p:sp>
    </p:spTree>
    <p:extLst>
      <p:ext uri="{BB962C8B-B14F-4D97-AF65-F5344CB8AC3E}">
        <p14:creationId xmlns:p14="http://schemas.microsoft.com/office/powerpoint/2010/main" val="1666877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C9D515B-9EB9-1DFB-891B-90C64B175748}"/>
                  </a:ext>
                </a:extLst>
              </p:cNvPr>
              <p:cNvSpPr txBox="1"/>
              <p:nvPr/>
            </p:nvSpPr>
            <p:spPr>
              <a:xfrm>
                <a:off x="206883" y="333172"/>
                <a:ext cx="6492803" cy="5909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Pythia 8.309: </a:t>
                </a:r>
                <a:r>
                  <a:rPr lang="en-US">
                    <a:solidFill>
                      <a:srgbClr val="0000FF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e+p, 18x275 GeV</a:t>
                </a:r>
              </a:p>
              <a:p>
                <a:pPr algn="l"/>
                <a:endPara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endParaRPr>
              </a:p>
              <a:p>
                <a:pPr algn="l"/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Beam incidence angles/divergence and</a:t>
                </a:r>
              </a:p>
              <a:p>
                <a:pPr algn="l"/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pythia physics flags taken from github </a:t>
                </a:r>
              </a:p>
              <a:p>
                <a:pPr algn="l">
                  <a:tabLst>
                    <a:tab pos="446088" algn="l"/>
                  </a:tabLst>
                </a:pPr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	</a:t>
                </a:r>
                <a:r>
                  <a:rPr lang="en-US" sz="1400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github:eic/SimuBeamEffects</a:t>
                </a:r>
                <a:r>
                  <a:rPr lang="en-US" sz="1400">
                    <a:solidFill>
                      <a:schemeClr val="bg1">
                        <a:lumMod val="50000"/>
                      </a:schemeClr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	(thanks Brian Page!)</a:t>
                </a:r>
              </a:p>
              <a:p>
                <a:pPr algn="l"/>
                <a:endPara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endParaRPr>
              </a:p>
              <a:p>
                <a:pPr algn="l"/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- pythia does the decays </a:t>
                </a:r>
                <a:r>
                  <a:rPr lang="en-US" sz="1400">
                    <a:solidFill>
                      <a:schemeClr val="bg1">
                        <a:lumMod val="50000"/>
                      </a:schemeClr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(</a:t>
                </a:r>
                <a:r>
                  <a:rPr lang="en-US" sz="1400">
                    <a:solidFill>
                      <a:schemeClr val="bg1">
                        <a:lumMod val="50000"/>
                      </a:schemeClr>
                    </a:solidFill>
                    <a:latin typeface="Symbol" pitchFamily="2" charset="2"/>
                    <a:ea typeface="Menlo" panose="020B0609030804020204" pitchFamily="49" charset="0"/>
                    <a:cs typeface="Menlo" panose="020B0609030804020204" pitchFamily="49" charset="0"/>
                  </a:rPr>
                  <a:t>L</a:t>
                </a:r>
                <a:r>
                  <a:rPr lang="en-US" sz="1400">
                    <a:solidFill>
                      <a:schemeClr val="bg1">
                        <a:lumMod val="50000"/>
                      </a:schemeClr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, K</a:t>
                </a:r>
                <a:r>
                  <a:rPr lang="en-US" sz="1400" b="1" baseline="-25000">
                    <a:solidFill>
                      <a:schemeClr val="bg1">
                        <a:lumMod val="50000"/>
                      </a:schemeClr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0S</a:t>
                </a:r>
                <a:r>
                  <a:rPr lang="en-US" sz="1400">
                    <a:solidFill>
                      <a:schemeClr val="bg1">
                        <a:lumMod val="50000"/>
                      </a:schemeClr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, </a:t>
                </a:r>
                <a:r>
                  <a:rPr lang="en-US" sz="1400" i="1">
                    <a:solidFill>
                      <a:schemeClr val="bg1">
                        <a:lumMod val="50000"/>
                      </a:schemeClr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etc</a:t>
                </a:r>
                <a:r>
                  <a:rPr lang="en-US" sz="1400">
                    <a:solidFill>
                      <a:schemeClr val="bg1">
                        <a:lumMod val="50000"/>
                      </a:schemeClr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)</a:t>
                </a:r>
              </a:p>
              <a:p>
                <a:pPr algn="l"/>
                <a:endPara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endParaRPr>
              </a:p>
              <a:p>
                <a:pPr algn="l"/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- FS particles added to G4 event at the </a:t>
                </a:r>
              </a:p>
              <a:p>
                <a:pPr algn="l">
                  <a:tabLst>
                    <a:tab pos="446088" algn="l"/>
                  </a:tabLst>
                </a:pPr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	pythia production points</a:t>
                </a:r>
              </a:p>
              <a:p>
                <a:pPr algn="l">
                  <a:tabLst>
                    <a:tab pos="446088" algn="l"/>
                  </a:tabLst>
                </a:pPr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	</a:t>
                </a:r>
                <a:r>
                  <a:rPr lang="en-US" sz="1400">
                    <a:solidFill>
                      <a:schemeClr val="bg1">
                        <a:lumMod val="50000"/>
                      </a:schemeClr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(V0 daughters properly added to G4 - next page)</a:t>
                </a:r>
              </a:p>
              <a:p>
                <a:pPr algn="l"/>
                <a:endPara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endParaRPr>
              </a:p>
              <a:p>
                <a:pPr algn="l"/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- zerobias </a:t>
                </a:r>
                <a:r>
                  <a:rPr lang="en-US" i="1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vs</a:t>
                </a:r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 ”minbias” event trigger</a:t>
                </a:r>
              </a:p>
              <a:p>
                <a:pPr>
                  <a:tabLst>
                    <a:tab pos="446088" algn="l"/>
                  </a:tabLst>
                </a:pPr>
                <a:endPara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endParaRPr>
              </a:p>
              <a:p>
                <a:pPr>
                  <a:tabLst>
                    <a:tab pos="446088" algn="l"/>
                  </a:tabLst>
                </a:pPr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- all DIRC studies done with trigger: </a:t>
                </a:r>
              </a:p>
              <a:p>
                <a:pPr>
                  <a:tabLst>
                    <a:tab pos="904875" algn="l"/>
                    <a:tab pos="1363663" algn="l"/>
                  </a:tabLst>
                </a:pPr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872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Menlo" panose="020B0609030804020204" pitchFamily="49" charset="0"/>
                      </a:rPr>
                      <m:t>≥</m:t>
                    </m:r>
                  </m:oMath>
                </a14:m>
                <a:r>
                  <a:rPr lang="en-US">
                    <a:solidFill>
                      <a:srgbClr val="008726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1 charged particle</a:t>
                </a:r>
                <a:endPara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endParaRPr>
              </a:p>
              <a:p>
                <a:pPr>
                  <a:tabLst>
                    <a:tab pos="446088" algn="l"/>
                    <a:tab pos="1247775" algn="l"/>
                  </a:tabLst>
                </a:pPr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	 with	</a:t>
                </a:r>
                <a:r>
                  <a:rPr lang="en-US">
                    <a:solidFill>
                      <a:srgbClr val="008726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|</a:t>
                </a:r>
                <a:r>
                  <a:rPr lang="en-US">
                    <a:solidFill>
                      <a:srgbClr val="008726"/>
                    </a:solidFill>
                    <a:latin typeface="Symbol" pitchFamily="2" charset="2"/>
                    <a:ea typeface="Menlo" panose="020B0609030804020204" pitchFamily="49" charset="0"/>
                    <a:cs typeface="Menlo" panose="020B0609030804020204" pitchFamily="49" charset="0"/>
                  </a:rPr>
                  <a:t>h</a:t>
                </a:r>
                <a:r>
                  <a:rPr lang="en-US">
                    <a:solidFill>
                      <a:srgbClr val="008726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|&lt;1.6 </a:t>
                </a:r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&amp;&amp;</a:t>
                </a:r>
                <a:r>
                  <a:rPr lang="en-US">
                    <a:solidFill>
                      <a:srgbClr val="008726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 ptot&gt;0.25 GeV/c</a:t>
                </a:r>
              </a:p>
              <a:p>
                <a:pPr>
                  <a:tabLst>
                    <a:tab pos="446088" algn="l"/>
                    <a:tab pos="1247775" algn="l"/>
                  </a:tabLst>
                </a:pPr>
                <a:endPara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endParaRPr>
              </a:p>
              <a:p>
                <a:pPr>
                  <a:tabLst>
                    <a:tab pos="446088" algn="l"/>
                    <a:tab pos="1247775" algn="l"/>
                  </a:tabLst>
                </a:pPr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- Each G4 event has </a:t>
                </a:r>
              </a:p>
              <a:p>
                <a:pPr>
                  <a:tabLst>
                    <a:tab pos="446088" algn="l"/>
                    <a:tab pos="1247775" algn="l"/>
                  </a:tabLst>
                </a:pPr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	a single POI</a:t>
                </a:r>
                <a:r>
                  <a:rPr lang="en-US">
                    <a:solidFill>
                      <a:schemeClr val="bg1">
                        <a:lumMod val="50000"/>
                      </a:schemeClr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(species,ptot,theta,targetbar)</a:t>
                </a:r>
              </a:p>
              <a:p>
                <a:pPr lvl="1">
                  <a:tabLst>
                    <a:tab pos="446088" algn="l"/>
                    <a:tab pos="1247775" algn="l"/>
                  </a:tabLst>
                </a:pPr>
                <a:r>
                  <a:rPr lang="en-US">
                    <a:solidFill>
                      <a:schemeClr val="bg1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plus one triggered pythia8 event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C9D515B-9EB9-1DFB-891B-90C64B175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883" y="333172"/>
                <a:ext cx="6492803" cy="5909310"/>
              </a:xfrm>
              <a:prstGeom prst="rect">
                <a:avLst/>
              </a:prstGeom>
              <a:blipFill>
                <a:blip r:embed="rId2"/>
                <a:stretch>
                  <a:fillRect l="-781" t="-429" b="-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7B5FD004-4510-A699-6A8B-94D14C797F58}"/>
              </a:ext>
            </a:extLst>
          </p:cNvPr>
          <p:cNvGrpSpPr/>
          <p:nvPr/>
        </p:nvGrpSpPr>
        <p:grpSpPr>
          <a:xfrm>
            <a:off x="7134940" y="306985"/>
            <a:ext cx="4850177" cy="6180963"/>
            <a:chOff x="7593353" y="425354"/>
            <a:chExt cx="4328703" cy="55164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4A779EF-3FDA-EDF1-E47D-0E14AD76E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93353" y="425354"/>
              <a:ext cx="4016006" cy="235397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4714DB-D1E9-9621-D71D-9BCF1BEBA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97925" y="2884573"/>
              <a:ext cx="4324131" cy="30571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2913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18A74D-AB87-5DD9-DE02-6CDDD70CB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94" y="936157"/>
            <a:ext cx="11894585" cy="464737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FF17F3-AED9-E048-63F8-C2A26EB618EE}"/>
              </a:ext>
            </a:extLst>
          </p:cNvPr>
          <p:cNvSpPr txBox="1"/>
          <p:nvPr/>
        </p:nvSpPr>
        <p:spPr>
          <a:xfrm>
            <a:off x="297415" y="509159"/>
            <a:ext cx="11481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pythia does the decays, G4 knows where they are, and daughters light up bars... </a:t>
            </a:r>
          </a:p>
        </p:txBody>
      </p:sp>
    </p:spTree>
    <p:extLst>
      <p:ext uri="{BB962C8B-B14F-4D97-AF65-F5344CB8AC3E}">
        <p14:creationId xmlns:p14="http://schemas.microsoft.com/office/powerpoint/2010/main" val="3062013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D9D5985-C67B-E7B0-036C-2CA0B0E5490C}"/>
              </a:ext>
            </a:extLst>
          </p:cNvPr>
          <p:cNvGrpSpPr>
            <a:grpSpLocks noChangeAspect="1"/>
          </p:cNvGrpSpPr>
          <p:nvPr/>
        </p:nvGrpSpPr>
        <p:grpSpPr>
          <a:xfrm>
            <a:off x="6849060" y="461280"/>
            <a:ext cx="5029200" cy="1982457"/>
            <a:chOff x="443230" y="1205925"/>
            <a:chExt cx="4160520" cy="164003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0C29797-3F51-1853-EE7A-B6D0FBE35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950" y="1238251"/>
              <a:ext cx="4114800" cy="1607707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BAA5B2-1D9D-7C2D-5099-D32CAA05A463}"/>
                </a:ext>
              </a:extLst>
            </p:cNvPr>
            <p:cNvSpPr txBox="1"/>
            <p:nvPr/>
          </p:nvSpPr>
          <p:spPr>
            <a:xfrm>
              <a:off x="443230" y="1205925"/>
              <a:ext cx="10214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Pythia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601B6C3-8557-9036-6B5A-659DC0043C4B}"/>
              </a:ext>
            </a:extLst>
          </p:cNvPr>
          <p:cNvGrpSpPr>
            <a:grpSpLocks noChangeAspect="1"/>
          </p:cNvGrpSpPr>
          <p:nvPr/>
        </p:nvGrpSpPr>
        <p:grpSpPr>
          <a:xfrm>
            <a:off x="6880922" y="2542399"/>
            <a:ext cx="5029200" cy="1981906"/>
            <a:chOff x="4015740" y="3939595"/>
            <a:chExt cx="4137660" cy="16305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293A53-2664-57CE-08EE-20EDF7280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8600" y="3962455"/>
              <a:ext cx="4114800" cy="1607708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19BDECF-B665-5126-2607-887F48D94BCE}"/>
                </a:ext>
              </a:extLst>
            </p:cNvPr>
            <p:cNvSpPr txBox="1"/>
            <p:nvPr/>
          </p:nvSpPr>
          <p:spPr>
            <a:xfrm>
              <a:off x="4015740" y="3939595"/>
              <a:ext cx="1758270" cy="3038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Pythia RotSect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70E44C8-5B9B-2F78-8041-2F9B02D38381}"/>
              </a:ext>
            </a:extLst>
          </p:cNvPr>
          <p:cNvGrpSpPr>
            <a:grpSpLocks noChangeAspect="1"/>
          </p:cNvGrpSpPr>
          <p:nvPr/>
        </p:nvGrpSpPr>
        <p:grpSpPr>
          <a:xfrm>
            <a:off x="6869660" y="4614555"/>
            <a:ext cx="5029200" cy="1968826"/>
            <a:chOff x="7075170" y="4335655"/>
            <a:chExt cx="4156710" cy="16272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D5BFD05-B62C-2A34-8F46-906A94EDA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17080" y="4369945"/>
              <a:ext cx="4114800" cy="159297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4FD3C99-F1F0-01A3-C9BC-0088CB6B7E37}"/>
                </a:ext>
              </a:extLst>
            </p:cNvPr>
            <p:cNvSpPr txBox="1"/>
            <p:nvPr/>
          </p:nvSpPr>
          <p:spPr>
            <a:xfrm>
              <a:off x="7075170" y="4335655"/>
              <a:ext cx="1997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solidFill>
                    <a:schemeClr val="bg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Pythia RotNCP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FAEDFB-90B5-31EF-3CDE-F4063AB0B674}"/>
              </a:ext>
            </a:extLst>
          </p:cNvPr>
          <p:cNvSpPr txBox="1"/>
          <p:nvPr/>
        </p:nvSpPr>
        <p:spPr>
          <a:xfrm>
            <a:off x="298523" y="333790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Adding pythia8 to the G4 event: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9D848D-6055-BE2C-43FD-BBC6FEB954EB}"/>
              </a:ext>
            </a:extLst>
          </p:cNvPr>
          <p:cNvSpPr txBox="1"/>
          <p:nvPr/>
        </p:nvSpPr>
        <p:spPr>
          <a:xfrm>
            <a:off x="146756" y="1120747"/>
            <a:ext cx="6702304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All triggered events</a:t>
            </a:r>
          </a:p>
          <a:p>
            <a:pPr algn="r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No rotations</a:t>
            </a:r>
          </a:p>
          <a:p>
            <a:pPr algn="r"/>
            <a:endParaRPr lang="en-US" sz="80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r"/>
            <a:endParaRPr lang="en-US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r"/>
            <a:endParaRPr lang="en-US" sz="80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r"/>
            <a:endParaRPr lang="en-US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r"/>
            <a:endParaRPr lang="en-US" sz="1000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r"/>
            <a:endParaRPr lang="en-US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Same, but with a rotation:</a:t>
            </a:r>
          </a:p>
          <a:p>
            <a:pPr algn="r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Find sector with highest-pT particle</a:t>
            </a:r>
          </a:p>
          <a:p>
            <a:pPr algn="r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Rotate event to put that sector at </a:t>
            </a:r>
            <a:r>
              <a:rPr lang="en-US">
                <a:solidFill>
                  <a:schemeClr val="bg1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f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=0deg</a:t>
            </a:r>
          </a:p>
          <a:p>
            <a:pPr algn="r"/>
            <a:endParaRPr lang="en-US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r"/>
            <a:endParaRPr lang="en-US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r"/>
            <a:endParaRPr lang="en-US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r"/>
            <a:endParaRPr lang="en-US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r"/>
            <a:endParaRPr lang="en-US">
              <a:solidFill>
                <a:schemeClr val="bg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>
                <a:solidFill>
                  <a:schemeClr val="bg1">
                    <a:lumMod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Same, but with a different rotation:</a:t>
            </a:r>
          </a:p>
          <a:p>
            <a:pPr algn="r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Find sector w/ most Cerenkov’ing Particles </a:t>
            </a:r>
            <a:r>
              <a:rPr lang="en-US" sz="140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(CP)</a:t>
            </a:r>
          </a:p>
          <a:p>
            <a:pPr algn="r"/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Rotate event to put that sector at </a:t>
            </a:r>
            <a:r>
              <a:rPr lang="en-US">
                <a:solidFill>
                  <a:schemeClr val="bg1"/>
                </a:solidFill>
                <a:latin typeface="Symbol" pitchFamily="2" charset="2"/>
                <a:ea typeface="Menlo" panose="020B0609030804020204" pitchFamily="49" charset="0"/>
                <a:cs typeface="Menlo" panose="020B0609030804020204" pitchFamily="49" charset="0"/>
              </a:rPr>
              <a:t>f=</a:t>
            </a:r>
            <a:r>
              <a:rPr lang="en-US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0deg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FC92A6-4934-11D6-403C-07F97B23C280}"/>
              </a:ext>
            </a:extLst>
          </p:cNvPr>
          <p:cNvSpPr txBox="1"/>
          <p:nvPr/>
        </p:nvSpPr>
        <p:spPr>
          <a:xfrm>
            <a:off x="6710230" y="179902"/>
            <a:ext cx="5232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6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these examples all have the primary POI @ Bar=0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F97A160-E5DD-91E5-C565-AAA7C908624D}"/>
                  </a:ext>
                </a:extLst>
              </p:cNvPr>
              <p:cNvSpPr txBox="1"/>
              <p:nvPr/>
            </p:nvSpPr>
            <p:spPr>
              <a:xfrm>
                <a:off x="525511" y="6210440"/>
                <a:ext cx="57051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>
                    <a:solidFill>
                      <a:srgbClr val="008726"/>
                    </a:solidFill>
                    <a:ea typeface="Cambria Math" panose="02040503050406030204" pitchFamily="18" charset="0"/>
                    <a:cs typeface="Menlo" panose="020B0609030804020204" pitchFamily="49" charset="0"/>
                  </a:rPr>
                  <a:t>“CP” :=  charged</a:t>
                </a:r>
                <a:r>
                  <a:rPr lang="en-US">
                    <a:solidFill>
                      <a:srgbClr val="008726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 &amp;&amp; |</a:t>
                </a:r>
                <a:r>
                  <a:rPr lang="en-US">
                    <a:solidFill>
                      <a:srgbClr val="008726"/>
                    </a:solidFill>
                    <a:latin typeface="Symbol" pitchFamily="2" charset="2"/>
                    <a:ea typeface="Menlo" panose="020B0609030804020204" pitchFamily="49" charset="0"/>
                    <a:cs typeface="Menlo" panose="020B0609030804020204" pitchFamily="49" charset="0"/>
                  </a:rPr>
                  <a:t>h</a:t>
                </a:r>
                <a:r>
                  <a:rPr lang="en-US">
                    <a:solidFill>
                      <a:srgbClr val="008726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|&lt;1.6 &amp;&amp; </a:t>
                </a:r>
                <a:r>
                  <a:rPr lang="en-US">
                    <a:solidFill>
                      <a:srgbClr val="008726"/>
                    </a:solidFill>
                    <a:latin typeface="Symbol" pitchFamily="2" charset="2"/>
                    <a:ea typeface="Menlo" panose="020B0609030804020204" pitchFamily="49" charset="0"/>
                    <a:cs typeface="Menlo" panose="020B0609030804020204" pitchFamily="49" charset="0"/>
                  </a:rPr>
                  <a:t>b</a:t>
                </a:r>
                <a:r>
                  <a:rPr lang="en-US">
                    <a:solidFill>
                      <a:srgbClr val="008726"/>
                    </a:solidFill>
                    <a:latin typeface="Menlo" panose="020B0609030804020204" pitchFamily="49" charset="0"/>
                    <a:ea typeface="Menlo" panose="020B0609030804020204" pitchFamily="49" charset="0"/>
                    <a:cs typeface="Menlo" panose="020B0609030804020204" pitchFamily="49" charset="0"/>
                  </a:rPr>
                  <a:t>&gt;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>
                            <a:solidFill>
                              <a:srgbClr val="008726"/>
                            </a:solidFill>
                            <a:latin typeface="Cambria Math" panose="02040503050406030204" pitchFamily="18" charset="0"/>
                            <a:ea typeface="Menlo" panose="020B0609030804020204" pitchFamily="49" charset="0"/>
                            <a:cs typeface="Menlo" panose="020B0609030804020204" pitchFamily="49" charset="0"/>
                          </a:rPr>
                        </m:ctrlPr>
                      </m:fPr>
                      <m:num>
                        <m:r>
                          <a:rPr lang="en-US" b="0" i="1">
                            <a:solidFill>
                              <a:srgbClr val="008726"/>
                            </a:solidFill>
                            <a:latin typeface="Cambria Math" panose="02040503050406030204" pitchFamily="18" charset="0"/>
                            <a:ea typeface="Menlo" panose="020B0609030804020204" pitchFamily="49" charset="0"/>
                            <a:cs typeface="Menlo" panose="020B0609030804020204" pitchFamily="49" charset="0"/>
                          </a:rPr>
                          <m:t>1</m:t>
                        </m:r>
                      </m:num>
                      <m:den>
                        <m:r>
                          <a:rPr lang="en-US" b="0" i="1">
                            <a:solidFill>
                              <a:srgbClr val="008726"/>
                            </a:solidFill>
                            <a:latin typeface="Cambria Math" panose="02040503050406030204" pitchFamily="18" charset="0"/>
                            <a:ea typeface="Menlo" panose="020B0609030804020204" pitchFamily="49" charset="0"/>
                            <a:cs typeface="Menlo" panose="020B0609030804020204" pitchFamily="49" charset="0"/>
                          </a:rPr>
                          <m:t>1.47</m:t>
                        </m:r>
                      </m:den>
                    </m:f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F97A160-E5DD-91E5-C565-AAA7C9086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511" y="6210440"/>
                <a:ext cx="5705100" cy="369332"/>
              </a:xfrm>
              <a:prstGeom prst="rect">
                <a:avLst/>
              </a:prstGeom>
              <a:blipFill>
                <a:blip r:embed="rId6"/>
                <a:stretch>
                  <a:fillRect l="-889" t="-117241" b="-175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5216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>
            <a:solidFill>
              <a:schemeClr val="bg1"/>
            </a:solidFill>
            <a:latin typeface="Menlo" panose="020B0609030804020204" pitchFamily="49" charset="0"/>
            <a:ea typeface="Menlo" panose="020B0609030804020204" pitchFamily="49" charset="0"/>
            <a:cs typeface="Menlo" panose="020B0609030804020204" pitchFamily="49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1496</TotalTime>
  <Words>3069</Words>
  <Application>Microsoft Macintosh PowerPoint</Application>
  <PresentationFormat>Widescreen</PresentationFormat>
  <Paragraphs>484</Paragraphs>
  <Slides>40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Cambria Math</vt:lpstr>
      <vt:lpstr>Courier New</vt:lpstr>
      <vt:lpstr>Menlo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Llope</dc:creator>
  <cp:lastModifiedBy>William Llope</cp:lastModifiedBy>
  <cp:revision>265</cp:revision>
  <cp:lastPrinted>2024-01-02T18:46:58Z</cp:lastPrinted>
  <dcterms:created xsi:type="dcterms:W3CDTF">2023-06-18T10:37:01Z</dcterms:created>
  <dcterms:modified xsi:type="dcterms:W3CDTF">2024-01-10T19:30:18Z</dcterms:modified>
</cp:coreProperties>
</file>