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B014D-DBAF-C984-5616-005C9B1A8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58268C-2CA4-22E6-7E50-D7B27E12C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87C88-33DE-8398-2C19-3ED5E4504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44C-E71D-46F9-B011-80C1FE473CD8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8CB9A-543C-017B-7B76-874EBA359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04ED0-E35C-2267-89FD-82100EBB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C95-0500-446D-A0BF-E6AB8DD5A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5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D95E5-1FB3-0B56-5FDF-64927F2E8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8981D-8439-F15F-B45B-0285F7EBC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DCF15-95B0-6BD8-3E25-47E82B1A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44C-E71D-46F9-B011-80C1FE473CD8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8D702-8816-D8C9-7BDB-F5FFE57DA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6171E-097D-3CE7-A5E0-E54FB9FB0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C95-0500-446D-A0BF-E6AB8DD5A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2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F172DB-9F36-87BB-7137-210AE2A53A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6CF5C-A758-4C30-E8BF-5237C462F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E0904-A264-5175-E7BD-AB674A19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44C-E71D-46F9-B011-80C1FE473CD8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B7DDD-8FD8-7E64-6621-C6960C8C3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5507E-D415-AECE-59AA-81A6C82B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C95-0500-446D-A0BF-E6AB8DD5A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4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40B6A-59CF-4717-039E-AFD972D9F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F0FB-C231-E9E0-2EE0-7EE1B8EF9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42918-4C13-7D55-0198-FC4F36061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44C-E71D-46F9-B011-80C1FE473CD8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8E92E-6C2B-CE48-A682-CFFFF2517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84036-FE8A-5DDE-776F-B638D0A2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C95-0500-446D-A0BF-E6AB8DD5A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5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44FB8-5B27-F1C2-0D6F-EBE6366D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BDD63-A4C6-E65B-C02C-718D547AC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55A92-3AC6-A5FF-3B5A-CECD1344C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44C-E71D-46F9-B011-80C1FE473CD8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081D3-7278-A94F-807B-380A0F922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DB5AB-7339-BF94-0738-10B99790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C95-0500-446D-A0BF-E6AB8DD5A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4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E0F7C-6F36-15E3-F464-5E1B3FF2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8BB2-9A08-1036-9B0C-9EBC7F5C5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51AC2-73CA-744D-F467-109CE7CB0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2E497-0ED2-8F5D-2FC4-73FB92FFB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44C-E71D-46F9-B011-80C1FE473CD8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32D01-8D51-B1D0-0ECF-065D38C1B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DF728-DD94-B8AD-85FA-00FD2FF97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C95-0500-446D-A0BF-E6AB8DD5A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DA054-ECB5-221F-EF00-B03649D26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BBF71-168C-DDE8-3CF4-44C612A8D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D3647-ED07-A0A4-308B-14379403F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897A8-FF83-00BE-5CF3-191B481AF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5A7AB-2D38-AC95-7C7A-09040CC88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BB7DD-0A1F-4570-A163-E23A821FD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44C-E71D-46F9-B011-80C1FE473CD8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5DFCB5-AB25-C6E6-2883-EC349DAA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1F4333-EFFB-BA3E-BDC8-572B65A0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C95-0500-446D-A0BF-E6AB8DD5A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0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B798-8A0E-1BFA-EBDD-C2801180A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5FB763-6515-ECBD-6C5D-C78016CA3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44C-E71D-46F9-B011-80C1FE473CD8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AF7B0-1096-AA21-B4CE-43816833B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E85B4-3CB8-BE76-49A5-D22434A01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C95-0500-446D-A0BF-E6AB8DD5A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A4942-0367-A870-C942-4D3D660CA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44C-E71D-46F9-B011-80C1FE473CD8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D63DA-6CD0-09D2-742A-FC0C00FD6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6B42C-EAA1-A943-E63F-292E5023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C95-0500-446D-A0BF-E6AB8DD5A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8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81B97-8775-D36F-20B1-175D7367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77B0A-2458-79A5-A10B-8A8E4CE84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F0279E-D6E5-B4E1-22A5-8D9D6DF98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E2135-C614-F240-A7C2-D45025EEA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44C-E71D-46F9-B011-80C1FE473CD8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E8E9D-913C-6AC8-116D-977702219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9184D-B821-BF6F-D02C-29A7E2AF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C95-0500-446D-A0BF-E6AB8DD5A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1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6B160-2E54-8591-1FB5-39D89AE28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483C59-D319-2325-F348-0055A0A76D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476C3-A529-FEA5-FC57-39D968550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4F864-0B2E-D2A2-0CEC-4A5675B6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844C-E71D-46F9-B011-80C1FE473CD8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70405-5976-02AC-614D-FC8EABFDE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F6762-5151-C67A-8BC1-02BE2921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1C95-0500-446D-A0BF-E6AB8DD5A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4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0F1EB0-713A-625A-0D95-25E400FE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F0172-184C-AFB0-48D4-CA40AAD6C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C0195-0300-1318-9AC1-61384C829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844C-E71D-46F9-B011-80C1FE473CD8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961C2-B2E7-EB1E-81E6-C736CD939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FAD80-6DDD-294D-C1F5-EFD3D3F8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F1C95-0500-446D-A0BF-E6AB8DD5A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9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96560-7AEC-C7F3-1A66-DC224301E7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Jet Benchmark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E6CD8-A275-ACA1-6AE9-526BFC29FE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Particle Flow and Jets &amp; HF </a:t>
            </a:r>
            <a:r>
              <a:rPr lang="en-US" dirty="0" err="1"/>
              <a:t>Workfest</a:t>
            </a:r>
            <a:r>
              <a:rPr lang="en-US" dirty="0"/>
              <a:t> Session</a:t>
            </a:r>
          </a:p>
          <a:p>
            <a:r>
              <a:rPr lang="en-US" dirty="0" err="1"/>
              <a:t>ePIC</a:t>
            </a:r>
            <a:r>
              <a:rPr lang="en-US" dirty="0"/>
              <a:t> Collaboration Meeting</a:t>
            </a:r>
          </a:p>
          <a:p>
            <a:r>
              <a:rPr lang="en-US" dirty="0"/>
              <a:t>January 11,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4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7D5410-6346-D502-F1C3-163D81A64FAD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Benchmark Status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5665E-5164-87BD-6A77-F0D2618CE9B6}"/>
              </a:ext>
            </a:extLst>
          </p:cNvPr>
          <p:cNvSpPr txBox="1"/>
          <p:nvPr/>
        </p:nvSpPr>
        <p:spPr>
          <a:xfrm>
            <a:off x="626533" y="1194485"/>
            <a:ext cx="109888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While official benchmark effort is ramping up, I have generated my own set of plots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Create plots for each campaign (23.09.1, 23.10.0, 23.11.0) for min Bias when available, minQ2=10, and minQ2=100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Also created a special instance of </a:t>
            </a:r>
            <a:r>
              <a:rPr lang="en-US" dirty="0" err="1"/>
              <a:t>ReconstructedChargedParticleJet</a:t>
            </a:r>
            <a:r>
              <a:rPr lang="en-US" dirty="0"/>
              <a:t> using real seeded tracks for minQ2=100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Look at generated and reconstructed kinematics, </a:t>
            </a:r>
            <a:r>
              <a:rPr lang="en-US" dirty="0" err="1"/>
              <a:t>reco</a:t>
            </a:r>
            <a:r>
              <a:rPr lang="en-US" dirty="0"/>
              <a:t>/gen matching efficiencies, resolutions, and duplicate tracks for charged and full jets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Next steps: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Complete plots for December campaign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Gather all plots into a coherent presentation (until automation is in place)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Start adding QA and duplicate removal to tracks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Need to begin producing _physics_ benchmarks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Have identified a number of necessary plots from YR and proposals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People are beginning to work on these</a:t>
            </a:r>
          </a:p>
        </p:txBody>
      </p:sp>
    </p:spTree>
    <p:extLst>
      <p:ext uri="{BB962C8B-B14F-4D97-AF65-F5344CB8AC3E}">
        <p14:creationId xmlns:p14="http://schemas.microsoft.com/office/powerpoint/2010/main" val="392549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F5E46C-3C98-0E22-502D-BF271382FF76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Generated Jet Kinematics</a:t>
            </a:r>
          </a:p>
        </p:txBody>
      </p:sp>
      <p:pic>
        <p:nvPicPr>
          <p:cNvPr id="4" name="Picture 3" descr="A group of graphs showing full jet energy&#10;&#10;Description automatically generated">
            <a:extLst>
              <a:ext uri="{FF2B5EF4-FFF2-40B4-BE49-F238E27FC236}">
                <a16:creationId xmlns:a16="http://schemas.microsoft.com/office/drawing/2014/main" id="{3DA48CFD-068D-3733-8BE2-16DE8FD41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68" y="1540677"/>
            <a:ext cx="5546897" cy="39829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3EE3C7-AF87-A171-5F92-6DE323B936B4}"/>
              </a:ext>
            </a:extLst>
          </p:cNvPr>
          <p:cNvSpPr txBox="1"/>
          <p:nvPr/>
        </p:nvSpPr>
        <p:spPr>
          <a:xfrm>
            <a:off x="568410" y="5675870"/>
            <a:ext cx="509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Full Jets (23.11.0 minQ2 = 10)</a:t>
            </a:r>
          </a:p>
        </p:txBody>
      </p:sp>
      <p:pic>
        <p:nvPicPr>
          <p:cNvPr id="7" name="Picture 6" descr="A group of graphs showing different types of jet energy&#10;&#10;Description automatically generated">
            <a:extLst>
              <a:ext uri="{FF2B5EF4-FFF2-40B4-BE49-F238E27FC236}">
                <a16:creationId xmlns:a16="http://schemas.microsoft.com/office/drawing/2014/main" id="{AE8B6622-8E2B-7943-4A2A-6D300BD1E2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137" y="1540677"/>
            <a:ext cx="5546897" cy="39829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A240B3-4902-610C-552B-ACB5B9F6516F}"/>
              </a:ext>
            </a:extLst>
          </p:cNvPr>
          <p:cNvSpPr txBox="1"/>
          <p:nvPr/>
        </p:nvSpPr>
        <p:spPr>
          <a:xfrm>
            <a:off x="6404918" y="5675870"/>
            <a:ext cx="509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Charged Jets (23.11.0 minQ2 = 10)</a:t>
            </a:r>
          </a:p>
        </p:txBody>
      </p:sp>
    </p:spTree>
    <p:extLst>
      <p:ext uri="{BB962C8B-B14F-4D97-AF65-F5344CB8AC3E}">
        <p14:creationId xmlns:p14="http://schemas.microsoft.com/office/powerpoint/2010/main" val="106183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graphs showing different types of jet energy&#10;&#10;Description automatically generated">
            <a:extLst>
              <a:ext uri="{FF2B5EF4-FFF2-40B4-BE49-F238E27FC236}">
                <a16:creationId xmlns:a16="http://schemas.microsoft.com/office/drawing/2014/main" id="{A6352B04-C839-7D3E-8F09-74BEEF1DF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135" y="1540677"/>
            <a:ext cx="5546897" cy="3982922"/>
          </a:xfrm>
          <a:prstGeom prst="rect">
            <a:avLst/>
          </a:prstGeom>
        </p:spPr>
      </p:pic>
      <p:pic>
        <p:nvPicPr>
          <p:cNvPr id="6" name="Picture 5" descr="A group of graphs showing different types of jet energy&#10;&#10;Description automatically generated">
            <a:extLst>
              <a:ext uri="{FF2B5EF4-FFF2-40B4-BE49-F238E27FC236}">
                <a16:creationId xmlns:a16="http://schemas.microsoft.com/office/drawing/2014/main" id="{9A92425B-D5CB-CA3E-B914-945ABEF600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68" y="1540677"/>
            <a:ext cx="5546897" cy="39829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F5E46C-3C98-0E22-502D-BF271382FF76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Reconstructed Jet Kinematics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3EE3C7-AF87-A171-5F92-6DE323B936B4}"/>
              </a:ext>
            </a:extLst>
          </p:cNvPr>
          <p:cNvSpPr txBox="1"/>
          <p:nvPr/>
        </p:nvSpPr>
        <p:spPr>
          <a:xfrm>
            <a:off x="568410" y="5675870"/>
            <a:ext cx="509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Full Jets (23.11.0 minQ2 = 10)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A240B3-4902-610C-552B-ACB5B9F6516F}"/>
              </a:ext>
            </a:extLst>
          </p:cNvPr>
          <p:cNvSpPr txBox="1"/>
          <p:nvPr/>
        </p:nvSpPr>
        <p:spPr>
          <a:xfrm>
            <a:off x="6404918" y="5675870"/>
            <a:ext cx="509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Charged Jets (23.11.0 minQ2 = 10)</a:t>
            </a:r>
          </a:p>
        </p:txBody>
      </p:sp>
    </p:spTree>
    <p:extLst>
      <p:ext uri="{BB962C8B-B14F-4D97-AF65-F5344CB8AC3E}">
        <p14:creationId xmlns:p14="http://schemas.microsoft.com/office/powerpoint/2010/main" val="211023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ollage of different colored graphs&#10;&#10;Description automatically generated with medium confidence">
            <a:extLst>
              <a:ext uri="{FF2B5EF4-FFF2-40B4-BE49-F238E27FC236}">
                <a16:creationId xmlns:a16="http://schemas.microsoft.com/office/drawing/2014/main" id="{7887E99C-F062-0E2A-791E-A4D4BEB24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135" y="1540676"/>
            <a:ext cx="5546898" cy="3982923"/>
          </a:xfrm>
          <a:prstGeom prst="rect">
            <a:avLst/>
          </a:prstGeom>
        </p:spPr>
      </p:pic>
      <p:pic>
        <p:nvPicPr>
          <p:cNvPr id="4" name="Picture 3" descr="A collage of graphs&#10;&#10;Description automatically generated">
            <a:extLst>
              <a:ext uri="{FF2B5EF4-FFF2-40B4-BE49-F238E27FC236}">
                <a16:creationId xmlns:a16="http://schemas.microsoft.com/office/drawing/2014/main" id="{596793CF-FFAC-D76B-0707-30989A671D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67" y="1540677"/>
            <a:ext cx="5546897" cy="39829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F5E46C-3C98-0E22-502D-BF271382FF76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Gen / </a:t>
            </a:r>
            <a:r>
              <a:rPr lang="en-US" sz="3600" dirty="0" err="1">
                <a:solidFill>
                  <a:srgbClr val="FF0000"/>
                </a:solidFill>
              </a:rPr>
              <a:t>Reco</a:t>
            </a:r>
            <a:r>
              <a:rPr lang="en-US" sz="3600" dirty="0">
                <a:solidFill>
                  <a:srgbClr val="FF0000"/>
                </a:solidFill>
              </a:rPr>
              <a:t> Matching Efficiency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3EE3C7-AF87-A171-5F92-6DE323B936B4}"/>
              </a:ext>
            </a:extLst>
          </p:cNvPr>
          <p:cNvSpPr txBox="1"/>
          <p:nvPr/>
        </p:nvSpPr>
        <p:spPr>
          <a:xfrm>
            <a:off x="568410" y="5675870"/>
            <a:ext cx="509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Full Jets (23.11.0 minQ2 = 10)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A240B3-4902-610C-552B-ACB5B9F6516F}"/>
              </a:ext>
            </a:extLst>
          </p:cNvPr>
          <p:cNvSpPr txBox="1"/>
          <p:nvPr/>
        </p:nvSpPr>
        <p:spPr>
          <a:xfrm>
            <a:off x="6404918" y="5675870"/>
            <a:ext cx="509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Charged Jets (23.11.0 minQ2 = 10)</a:t>
            </a:r>
          </a:p>
        </p:txBody>
      </p:sp>
    </p:spTree>
    <p:extLst>
      <p:ext uri="{BB962C8B-B14F-4D97-AF65-F5344CB8AC3E}">
        <p14:creationId xmlns:p14="http://schemas.microsoft.com/office/powerpoint/2010/main" val="2922194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F5E46C-3C98-0E22-502D-BF271382FF76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Jet Resolution Summary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A240B3-4902-610C-552B-ACB5B9F6516F}"/>
              </a:ext>
            </a:extLst>
          </p:cNvPr>
          <p:cNvSpPr txBox="1"/>
          <p:nvPr/>
        </p:nvSpPr>
        <p:spPr>
          <a:xfrm>
            <a:off x="3546389" y="6317212"/>
            <a:ext cx="509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(23.11.0 minQ2 = 10)</a:t>
            </a:r>
          </a:p>
        </p:txBody>
      </p:sp>
      <p:pic>
        <p:nvPicPr>
          <p:cNvPr id="6" name="Picture 5" descr="A collage of graphs&#10;&#10;Description automatically generated">
            <a:extLst>
              <a:ext uri="{FF2B5EF4-FFF2-40B4-BE49-F238E27FC236}">
                <a16:creationId xmlns:a16="http://schemas.microsoft.com/office/drawing/2014/main" id="{F8072EEC-39BC-9AFE-755B-80C125A7C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839" y="1196867"/>
            <a:ext cx="7120322" cy="511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26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ollage of graphs and charts&#10;&#10;Description automatically generated">
            <a:extLst>
              <a:ext uri="{FF2B5EF4-FFF2-40B4-BE49-F238E27FC236}">
                <a16:creationId xmlns:a16="http://schemas.microsoft.com/office/drawing/2014/main" id="{893968AA-C316-A5CC-FE0C-EE14EECED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135" y="1540677"/>
            <a:ext cx="5546897" cy="3982922"/>
          </a:xfrm>
          <a:prstGeom prst="rect">
            <a:avLst/>
          </a:prstGeom>
        </p:spPr>
      </p:pic>
      <p:pic>
        <p:nvPicPr>
          <p:cNvPr id="4" name="Picture 3" descr="A collage of different colored graphs&#10;&#10;Description automatically generated">
            <a:extLst>
              <a:ext uri="{FF2B5EF4-FFF2-40B4-BE49-F238E27FC236}">
                <a16:creationId xmlns:a16="http://schemas.microsoft.com/office/drawing/2014/main" id="{8AD0EFB5-3151-F2C0-FFE5-C14F7849C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68" y="1540677"/>
            <a:ext cx="5546897" cy="39829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F5E46C-3C98-0E22-502D-BF271382FF76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Jet Duplicate Track Summary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A240B3-4902-610C-552B-ACB5B9F6516F}"/>
              </a:ext>
            </a:extLst>
          </p:cNvPr>
          <p:cNvSpPr txBox="1"/>
          <p:nvPr/>
        </p:nvSpPr>
        <p:spPr>
          <a:xfrm>
            <a:off x="626533" y="5523599"/>
            <a:ext cx="509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(23.11.0 minQ2 = 100 Truth Seed)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B98DC1-BE94-9C07-9435-F7C65C984724}"/>
              </a:ext>
            </a:extLst>
          </p:cNvPr>
          <p:cNvSpPr txBox="1"/>
          <p:nvPr/>
        </p:nvSpPr>
        <p:spPr>
          <a:xfrm>
            <a:off x="6566972" y="5523599"/>
            <a:ext cx="509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(23.11.0 minQ2 = 100 Real Seed)</a:t>
            </a:r>
          </a:p>
        </p:txBody>
      </p:sp>
    </p:spTree>
    <p:extLst>
      <p:ext uri="{BB962C8B-B14F-4D97-AF65-F5344CB8AC3E}">
        <p14:creationId xmlns:p14="http://schemas.microsoft.com/office/powerpoint/2010/main" val="312866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238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Jet Benchmark Status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Benchmark Status</dc:title>
  <dc:creator>Page, Brian</dc:creator>
  <cp:lastModifiedBy>Page, Brian</cp:lastModifiedBy>
  <cp:revision>1</cp:revision>
  <dcterms:created xsi:type="dcterms:W3CDTF">2024-01-11T07:25:39Z</dcterms:created>
  <dcterms:modified xsi:type="dcterms:W3CDTF">2024-01-11T08:19:47Z</dcterms:modified>
</cp:coreProperties>
</file>