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34" r:id="rId2"/>
    <p:sldId id="437" r:id="rId3"/>
    <p:sldId id="436" r:id="rId4"/>
    <p:sldId id="419" r:id="rId5"/>
    <p:sldId id="438" r:id="rId6"/>
    <p:sldId id="432" r:id="rId7"/>
    <p:sldId id="422" r:id="rId8"/>
    <p:sldId id="421" r:id="rId9"/>
    <p:sldId id="420" r:id="rId10"/>
    <p:sldId id="431" r:id="rId11"/>
    <p:sldId id="425" r:id="rId12"/>
    <p:sldId id="439" r:id="rId13"/>
    <p:sldId id="435" r:id="rId14"/>
    <p:sldId id="433" r:id="rId15"/>
    <p:sldId id="423" r:id="rId16"/>
    <p:sldId id="427" r:id="rId17"/>
    <p:sldId id="426" r:id="rId18"/>
    <p:sldId id="429" r:id="rId19"/>
    <p:sldId id="430" r:id="rId20"/>
    <p:sldId id="42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50" d="100"/>
          <a:sy n="150" d="100"/>
        </p:scale>
        <p:origin x="318" y="-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93C1B-22C9-4E78-9D4B-E68613E2001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B4B48-7488-491C-A279-04153EF5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4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A97F7-A9C2-CB64-C5D0-3ED5B12EA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20872-F259-6F2E-0127-EBE8227B0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61280-25EB-3433-0279-6D6B9EE9A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9CE9-3BD9-41AD-803D-9F134E1A847C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1C609-5E5F-0C03-AE78-11E0BA5B8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3D510-28BA-386A-56C1-DC76CD35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52C1-9EC1-4ADF-AEDB-F508AE48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8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C74A-323C-6E3E-8D89-5494B518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BF70F-7B54-6D4C-77C0-419727270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AC4DA-0C06-856D-DCDC-0321FB330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29BC-8460-4C43-990C-E3DA38A59050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82DBC-EE69-1363-8141-F8373AF9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2411D-5168-2906-0FBE-BD19BCCE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52C1-9EC1-4ADF-AEDB-F508AE48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6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784E56-F3FD-9FF2-84E7-88DBE19E16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239F2-5881-3C16-81A1-A217A65AB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29E7F-7EF0-CE37-F8EE-34EEB5C7F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B149-B918-4C55-B5A6-B6F563661A8D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21659-39D0-64C2-DCB5-D8ED3F8E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AA102-1D8A-A48D-E494-83D931A5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52C1-9EC1-4ADF-AEDB-F508AE48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9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9C882-8AD2-B1D9-321D-D7A6A8EB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9C180-1C5D-8891-ED54-B939DF721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12E04-94B0-21A8-2169-C59A15C4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969E-8F84-40CE-9A55-2E4D0893042F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852D8-C815-7897-8A24-9FF90FD8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8DB30-918B-9D40-DFE7-8CEDE75C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52C1-9EC1-4ADF-AEDB-F508AE48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1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2818-76C6-1514-5399-A7403C3E7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F5F02-3EA3-FB92-CF10-3D8A4BA70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742DB-E206-2887-8A74-C2D0D39F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F8-51E8-4E80-9507-9D0AE7EA7F87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3FD04-8EE3-EC32-1159-90C9209C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40E15-355F-482C-6768-5831BAFE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52C1-9EC1-4ADF-AEDB-F508AE48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8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65FAC-FD94-9332-6F52-9011BA1CD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99B01-352C-0CFD-7958-93F3686FC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3DE9A-D79F-B552-B719-66462D2DE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CFEDD-D260-CC0A-A5C0-64B4B3B0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D3A8-C33E-48B8-AA3D-11E12256C0D8}" type="datetime1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87E2B-0F54-A297-14FA-B22F09A0E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F6FBD-8007-AF6F-3D3E-E1278BD7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52C1-9EC1-4ADF-AEDB-F508AE48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9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B1BA8-8381-318D-11F7-79036062D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C9419-EBBD-8D06-2F32-C57C5E8C5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F2307-FEFC-0250-D5FE-8366C6AD6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769E7-C1A7-394D-FF47-5E8672503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1B5613-9AB2-502A-7739-9D6B257DD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56C796-3F68-0176-F24A-1814B321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81F3-A931-4D55-940F-12CB75850000}" type="datetime1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8D3C93-0A77-2F38-F246-0F8F5715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32878E-5884-88AF-C91A-CD9A062F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52C1-9EC1-4ADF-AEDB-F508AE48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2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512B4-0E3D-C64B-EAB0-ABD704458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5B8238-60E7-18A8-7C40-19042CA22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A297-CBEE-4371-B0F8-5BA3E9B73EEE}" type="datetime1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65BF7-D05C-1D4F-6ED8-1D1B2633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074C4-C787-5EF4-DE29-E0CF525F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52C1-9EC1-4ADF-AEDB-F508AE48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0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E0C47-AA52-D27C-78B4-3754C448B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9BF6-68EE-424E-AC10-CF9815FDD00F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07804-E6D5-4E81-B712-315855B0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2F29D-6212-FD31-224A-CCAB964F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52C1-9EC1-4ADF-AEDB-F508AE48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7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A06BD-B179-3DCC-301C-B496557E3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4FA74-C817-37DB-5E10-545D7205C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0154C-D606-92F8-9B62-F2522EC86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03861-174B-0F27-F089-55580F53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7C64-4F66-4278-9483-0429F7D76659}" type="datetime1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9E078-3FDF-1702-E5F3-BDDD4AEE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B0C00-978C-9F05-5966-73D1821B4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52C1-9EC1-4ADF-AEDB-F508AE48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8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0AAE-7AB6-CDD9-DBC7-06D225A0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707DFE-95FF-226B-0751-4A9D46574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F819C-7B2D-0F89-12CC-B3BE95A43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A43C6-98B9-51A8-ADA2-77A3CAF0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A4BDB-1858-460C-B684-C42D830106CC}" type="datetime1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BB596-6568-B073-92F9-5D20A78B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4B211-ADE9-CBB1-4FDF-B0C9B50B1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52C1-9EC1-4ADF-AEDB-F508AE48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8DD498-5B1A-7409-F468-06CA68E9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A2E26-71B1-E217-B3E9-B089F5691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0FB51-DEF0-F50D-999B-ABF3CA043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0560F4-7E3C-48BC-BDDA-93C5475F4C22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68DBA-1A23-C14B-C333-4515B9488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AF896-653C-E03C-4B8C-7B7420AEC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2552C1-9EC1-4ADF-AEDB-F508AE48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tn01.sdcc.bnl.gov:9001/buckets" TargetMode="External"/><Relationship Id="rId2" Type="http://schemas.openxmlformats.org/officeDocument/2006/relationships/hyperlink" Target="https://github.com/eic/HEPMC_Merger/tree/koljadev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2D24-9DF8-6A61-2ADE-6A6AFEB75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Admixed Background Effects on Tracking Reconstruction </a:t>
            </a:r>
            <a:endParaRPr lang="es-MX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48E26-1E9A-BEE2-1D74-1526F0147F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Benjamen Sterwerf</a:t>
            </a:r>
            <a:endParaRPr lang="es-MX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34510-67F1-2F55-6994-A112D9AF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2CE9-C46C-431C-B766-2A71E3B8D71D}" type="datetime1">
              <a:rPr lang="es-MX" smtClean="0"/>
              <a:t>11/01/2024</a:t>
            </a:fld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74DE2-5800-ABBC-571C-099080C0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647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AC15F5F-B8B6-0239-B61C-FD1DFCEDFD02}"/>
              </a:ext>
            </a:extLst>
          </p:cNvPr>
          <p:cNvSpPr txBox="1"/>
          <p:nvPr/>
        </p:nvSpPr>
        <p:spPr>
          <a:xfrm>
            <a:off x="2109419" y="5096743"/>
            <a:ext cx="57626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Applying the Rudimentary Multiple Track Filtering we see that adding backgrounds occasionally changes the number of reconstructed tracks.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Fitted with a double Gaussian (left), exponential (right)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s-MX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AB0F3-8513-EB25-1FF5-F7A68E7E813F}"/>
              </a:ext>
            </a:extLst>
          </p:cNvPr>
          <p:cNvSpPr txBox="1"/>
          <p:nvPr/>
        </p:nvSpPr>
        <p:spPr>
          <a:xfrm>
            <a:off x="2833318" y="216313"/>
            <a:ext cx="645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Track Reconstruction Comparison Between Signal And Backgrounds</a:t>
            </a:r>
            <a:endParaRPr lang="es-MX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85C0FB-B838-EBAE-39C8-7EFEA53B6C06}"/>
              </a:ext>
            </a:extLst>
          </p:cNvPr>
          <p:cNvSpPr/>
          <p:nvPr/>
        </p:nvSpPr>
        <p:spPr>
          <a:xfrm>
            <a:off x="3156668" y="1669774"/>
            <a:ext cx="874643" cy="159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175E88-19A8-16AC-260A-E3AB7E8BA1AC}"/>
              </a:ext>
            </a:extLst>
          </p:cNvPr>
          <p:cNvSpPr/>
          <p:nvPr/>
        </p:nvSpPr>
        <p:spPr>
          <a:xfrm>
            <a:off x="2381250" y="2266072"/>
            <a:ext cx="1094137" cy="159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6396D-BDC0-AB3E-F88D-A5D6004BD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A6CF-21CD-484B-8762-B4F428A9E384}" type="datetime1">
              <a:rPr lang="es-MX" smtClean="0"/>
              <a:t>11/01/2024</a:t>
            </a:fld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0CBF0-A721-35D6-ED73-E8B48A53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10</a:t>
            </a:fld>
            <a:endParaRPr lang="es-MX"/>
          </a:p>
        </p:txBody>
      </p:sp>
      <p:pic>
        <p:nvPicPr>
          <p:cNvPr id="9" name="Picture 8" descr="A graph of a graph of a number of events&#10;&#10;Description automatically generated with medium confidence">
            <a:extLst>
              <a:ext uri="{FF2B5EF4-FFF2-40B4-BE49-F238E27FC236}">
                <a16:creationId xmlns:a16="http://schemas.microsoft.com/office/drawing/2014/main" id="{B3EE4311-9722-4EC5-99BF-CEF6F52C5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4539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11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0AB9-D82A-04BF-2BD5-2FDA5DA0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8BCC6-73D0-6249-2E0D-F03B49D09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running 100000 event files for all the different admixed background types (Hadron Gas, Electron Gas, Synchrotron Radiation, and All Admixed)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180D7-9D21-988A-5A98-D41BAD494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C34B-5A33-41A6-B408-3253836A93E3}" type="datetime1">
              <a:rPr lang="es-MX" smtClean="0"/>
              <a:t>11/01/2024</a:t>
            </a:fld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2624E-9439-0F81-F919-3C2047E1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4103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345B7-5136-0498-41E5-04D64507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95AB9-2A11-97DE-DA77-597E55BA2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C3E63-FA9E-308E-F9D9-8B4212E3B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52C1-9EC1-4ADF-AEDB-F508AE4805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75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0F69-147D-5A97-B107-CF1409358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Background Merger (HEPMC File Level)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32355-6455-A4DE-CE73-BE5816BC0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Signal        +         Background       =        Combo Event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200" dirty="0"/>
              <a:t>                p2                                                              bp2                                                                                                        p2</a:t>
            </a:r>
          </a:p>
          <a:p>
            <a:pPr marL="0" indent="0">
              <a:buNone/>
            </a:pPr>
            <a:r>
              <a:rPr lang="en-US" sz="1200" dirty="0"/>
              <a:t>              /                                                                 /                                                                                                            /       </a:t>
            </a:r>
          </a:p>
          <a:p>
            <a:pPr marL="0" indent="0">
              <a:buNone/>
            </a:pPr>
            <a:r>
              <a:rPr lang="en-US" sz="1200" dirty="0"/>
              <a:t>P1----v1----p3          p5           +             bp1-----bv1---bp3                                        =              central axis----p1-----v1-----p3               p5</a:t>
            </a:r>
          </a:p>
          <a:p>
            <a:pPr marL="0" indent="0">
              <a:buNone/>
            </a:pPr>
            <a:r>
              <a:rPr lang="en-US" sz="1200" dirty="0"/>
              <a:t>             \                /                                                \                                                                          \                                 \                      /   </a:t>
            </a:r>
          </a:p>
          <a:p>
            <a:pPr marL="0" indent="0">
              <a:buNone/>
            </a:pPr>
            <a:r>
              <a:rPr lang="en-US" sz="1200" dirty="0"/>
              <a:t>                p4----v2-----p6                                         bp4                                                                      \                                 p4----------v2  -----p6                                       </a:t>
            </a:r>
          </a:p>
          <a:p>
            <a:pPr marL="0" indent="0">
              <a:buNone/>
            </a:pPr>
            <a:r>
              <a:rPr lang="en-US" sz="1200" dirty="0"/>
              <a:t>                              \                                                                                                                                  \                                                   \                          </a:t>
            </a:r>
          </a:p>
          <a:p>
            <a:pPr marL="0" indent="0">
              <a:buNone/>
            </a:pPr>
            <a:r>
              <a:rPr lang="en-US" sz="1200" dirty="0"/>
              <a:t>                                p7                                                                                                                                \                                                   p7                   bp2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                                                                                                                 \                                                                    /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                                                                                                                    bp1---------------------------------------- bv1-----bp3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                                                                                                                                                                                       \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                                                                                                                                                                                          bp4              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B0EA4-CE2B-D77B-D437-CBCF9482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23AA-0E84-4C55-AF8D-A0AFD193928D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60D8A-9C97-1450-B861-CF1DFD17B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9098-8099-4BDE-B7E3-85B07238C5E3}" type="datetime1">
              <a:rPr lang="es-MX" smtClean="0"/>
              <a:t>11/01/2024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4826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A88C-091A-E22B-D56C-7BE2E252F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17470"/>
          </a:xfrm>
        </p:spPr>
        <p:txBody>
          <a:bodyPr>
            <a:normAutofit/>
          </a:bodyPr>
          <a:lstStyle/>
          <a:p>
            <a:r>
              <a:rPr lang="en-US" sz="2800" dirty="0"/>
              <a:t>Admixed Hadron Gas and DIS Signal vs Pure DIS Signal</a:t>
            </a:r>
          </a:p>
        </p:txBody>
      </p:sp>
      <p:pic>
        <p:nvPicPr>
          <p:cNvPr id="8" name="Picture 7" descr="A graph of an event&#10;&#10;Description automatically generated">
            <a:extLst>
              <a:ext uri="{FF2B5EF4-FFF2-40B4-BE49-F238E27FC236}">
                <a16:creationId xmlns:a16="http://schemas.microsoft.com/office/drawing/2014/main" id="{F8EA923F-B7B4-1D7D-0E33-7E98DBEEF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51" y="404348"/>
            <a:ext cx="4377849" cy="3283387"/>
          </a:xfrm>
          <a:prstGeom prst="rect">
            <a:avLst/>
          </a:prstGeom>
        </p:spPr>
      </p:pic>
      <p:pic>
        <p:nvPicPr>
          <p:cNvPr id="11" name="Picture 10" descr="A graph of a function&#10;&#10;Description automatically generated">
            <a:extLst>
              <a:ext uri="{FF2B5EF4-FFF2-40B4-BE49-F238E27FC236}">
                <a16:creationId xmlns:a16="http://schemas.microsoft.com/office/drawing/2014/main" id="{A7D10B93-DA52-4B02-3C87-26A85EB3C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51" y="3574613"/>
            <a:ext cx="4377849" cy="3283387"/>
          </a:xfrm>
          <a:prstGeom prst="rect">
            <a:avLst/>
          </a:prstGeom>
        </p:spPr>
      </p:pic>
      <p:pic>
        <p:nvPicPr>
          <p:cNvPr id="13" name="Picture 12" descr="A graph of a function&#10;&#10;Description automatically generated">
            <a:extLst>
              <a:ext uri="{FF2B5EF4-FFF2-40B4-BE49-F238E27FC236}">
                <a16:creationId xmlns:a16="http://schemas.microsoft.com/office/drawing/2014/main" id="{5484664F-48B4-5965-8AC6-7C4A008AF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74613"/>
            <a:ext cx="4377849" cy="32833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7C25A0-99D5-87BE-407A-B7ED2BF169E3}"/>
              </a:ext>
            </a:extLst>
          </p:cNvPr>
          <p:cNvSpPr txBox="1"/>
          <p:nvPr/>
        </p:nvSpPr>
        <p:spPr>
          <a:xfrm>
            <a:off x="209549" y="1034013"/>
            <a:ext cx="6943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Blue=Matched Admixed </a:t>
            </a:r>
            <a:r>
              <a:rPr lang="en-US" dirty="0" err="1"/>
              <a:t>MCParticles</a:t>
            </a:r>
            <a:r>
              <a:rPr lang="en-US" dirty="0"/>
              <a:t>/Matched Signal </a:t>
            </a:r>
            <a:r>
              <a:rPr lang="en-US" dirty="0" err="1"/>
              <a:t>MCParticles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Yellow= Admixed Reconstructed/Signal Reconstructed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C5801-5015-2A69-CE37-0A553C78A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E678-5072-4960-897A-C35B86864B34}" type="datetime1">
              <a:rPr lang="es-MX" smtClean="0"/>
              <a:t>11/01/2024</a:t>
            </a:fld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DEC3A-2C85-E5F1-8119-8B0B4F9D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097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2071E-C56B-B024-542A-953071A9B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Chi-squared</a:t>
            </a:r>
          </a:p>
        </p:txBody>
      </p:sp>
      <p:pic>
        <p:nvPicPr>
          <p:cNvPr id="7" name="Picture 6" descr="A graph of a graph showing the same number of tracks&#10;&#10;Description automatically generated with medium confidence">
            <a:extLst>
              <a:ext uri="{FF2B5EF4-FFF2-40B4-BE49-F238E27FC236}">
                <a16:creationId xmlns:a16="http://schemas.microsoft.com/office/drawing/2014/main" id="{1DE2B00D-1303-08D7-01AC-9A9723DE3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451256"/>
            <a:ext cx="5852160" cy="438912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84D27E-5DFC-46AA-FB37-9092CEEA1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B8D6-665D-43A5-999C-9773DFDE36D8}" type="datetime1">
              <a:rPr lang="es-MX" smtClean="0"/>
              <a:t>11/01/2024</a:t>
            </a:fld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27B21-A640-25FE-288E-2B516AD3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5599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00697-749A-A862-5C78-F56AFFC9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83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Reduced Chi-square Cut Analysis</a:t>
            </a:r>
            <a:endParaRPr lang="es-MX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9639AE-5223-2124-3D62-F2A3CE4E35A9}"/>
              </a:ext>
            </a:extLst>
          </p:cNvPr>
          <p:cNvSpPr txBox="1"/>
          <p:nvPr/>
        </p:nvSpPr>
        <p:spPr>
          <a:xfrm>
            <a:off x="8810625" y="2228850"/>
            <a:ext cx="29241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Signal Efficiency calculated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Nr/(</a:t>
            </a:r>
            <a:r>
              <a:rPr lang="en-US" dirty="0" err="1"/>
              <a:t>Ng+Nng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efficiency is still low due to the large amount of non- reconstructed generator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Additionally, just a placeholder until the chi2 calculations for EICRECON are sorted 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pic>
        <p:nvPicPr>
          <p:cNvPr id="6" name="Content Placeholder 5" descr="A graph of a reduced chi2 analysis&#10;&#10;Description automatically generated">
            <a:extLst>
              <a:ext uri="{FF2B5EF4-FFF2-40B4-BE49-F238E27FC236}">
                <a16:creationId xmlns:a16="http://schemas.microsoft.com/office/drawing/2014/main" id="{D4AAF106-C44F-9A1E-39F3-AEC1BE0C7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41" y="1651399"/>
            <a:ext cx="5801784" cy="4351338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CBE72-E2C7-BF23-E00E-26114645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575A-0C0E-4563-A4EA-89F1426F8138}" type="datetime1">
              <a:rPr lang="es-MX" smtClean="0"/>
              <a:t>11/01/2024</a:t>
            </a:fld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674FE-3B9A-E188-212D-5699D8C4D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8573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3161-F6D3-B9B5-D5C5-7BA8B8B5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Eta Distributions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78F52-5B93-AC38-8B0F-9228B565E5F6}"/>
              </a:ext>
            </a:extLst>
          </p:cNvPr>
          <p:cNvSpPr txBox="1"/>
          <p:nvPr/>
        </p:nvSpPr>
        <p:spPr>
          <a:xfrm>
            <a:off x="6466788" y="5126409"/>
            <a:ext cx="5630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Red=</a:t>
            </a:r>
            <a:r>
              <a:rPr lang="en-US" dirty="0" err="1"/>
              <a:t>MCParticles</a:t>
            </a:r>
            <a:r>
              <a:rPr lang="en-US" dirty="0"/>
              <a:t> that do not get Reconstructed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Yellow=Reconstructed Particles that get matched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Green=</a:t>
            </a:r>
            <a:r>
              <a:rPr lang="en-US" dirty="0" err="1">
                <a:highlight>
                  <a:srgbClr val="FFFF00"/>
                </a:highlight>
              </a:rPr>
              <a:t>MCParticles</a:t>
            </a:r>
            <a:r>
              <a:rPr lang="en-US" dirty="0">
                <a:highlight>
                  <a:srgbClr val="FFFF00"/>
                </a:highlight>
              </a:rPr>
              <a:t> that get Reconstructed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Blue=Reconstructed Particles that do not get matched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 descr="A graph showing the results of a long time period&#10;&#10;Description automatically generated with medium confidence">
            <a:extLst>
              <a:ext uri="{FF2B5EF4-FFF2-40B4-BE49-F238E27FC236}">
                <a16:creationId xmlns:a16="http://schemas.microsoft.com/office/drawing/2014/main" id="{BC923A52-AD81-3031-FE67-BC6A40AC4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3" y="1359297"/>
            <a:ext cx="4638616" cy="3478962"/>
          </a:xfrm>
          <a:prstGeom prst="rect">
            <a:avLst/>
          </a:prstGeom>
        </p:spPr>
      </p:pic>
      <p:pic>
        <p:nvPicPr>
          <p:cNvPr id="10" name="Picture 9" descr="A graph showing a number of events&#10;&#10;Description automatically generated">
            <a:extLst>
              <a:ext uri="{FF2B5EF4-FFF2-40B4-BE49-F238E27FC236}">
                <a16:creationId xmlns:a16="http://schemas.microsoft.com/office/drawing/2014/main" id="{98C0FD24-3AD0-8A27-6F4F-BB9703C25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87" y="1187431"/>
            <a:ext cx="4867771" cy="365082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DD096-15F6-DBFE-CCD7-D1AD319B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4BB9-ED9B-4C42-A6A8-51376524CEFB}" type="datetime1">
              <a:rPr lang="es-MX" smtClean="0"/>
              <a:t>11/01/2024</a:t>
            </a:fld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8997D-819C-9129-35E8-58D16737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6427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3161-F6D3-B9B5-D5C5-7BA8B8B5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 Distributions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78F52-5B93-AC38-8B0F-9228B565E5F6}"/>
              </a:ext>
            </a:extLst>
          </p:cNvPr>
          <p:cNvSpPr txBox="1"/>
          <p:nvPr/>
        </p:nvSpPr>
        <p:spPr>
          <a:xfrm>
            <a:off x="6466788" y="5126409"/>
            <a:ext cx="5630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Red=</a:t>
            </a:r>
            <a:r>
              <a:rPr lang="en-US" dirty="0" err="1"/>
              <a:t>MCParticles</a:t>
            </a:r>
            <a:r>
              <a:rPr lang="en-US" dirty="0"/>
              <a:t> that do not get Reconstructed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Yellow=Reconstructed Particles that get matched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Green=</a:t>
            </a:r>
            <a:r>
              <a:rPr lang="en-US" dirty="0" err="1">
                <a:highlight>
                  <a:srgbClr val="FFFF00"/>
                </a:highlight>
              </a:rPr>
              <a:t>MCParticles</a:t>
            </a:r>
            <a:r>
              <a:rPr lang="en-US" dirty="0">
                <a:highlight>
                  <a:srgbClr val="FFFF00"/>
                </a:highlight>
              </a:rPr>
              <a:t> that get Reconstructed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Blue=Reconstructed Particles that do not get matched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A graph showing the number of events&#10;&#10;Description automatically generated">
            <a:extLst>
              <a:ext uri="{FF2B5EF4-FFF2-40B4-BE49-F238E27FC236}">
                <a16:creationId xmlns:a16="http://schemas.microsoft.com/office/drawing/2014/main" id="{F6780AC9-D115-2951-4B10-8A5227713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7" y="1173749"/>
            <a:ext cx="5270212" cy="3952659"/>
          </a:xfrm>
          <a:prstGeom prst="rect">
            <a:avLst/>
          </a:prstGeom>
        </p:spPr>
      </p:pic>
      <p:pic>
        <p:nvPicPr>
          <p:cNvPr id="11" name="Picture 10" descr="A graph showing the number of events&#10;&#10;Description automatically generated">
            <a:extLst>
              <a:ext uri="{FF2B5EF4-FFF2-40B4-BE49-F238E27FC236}">
                <a16:creationId xmlns:a16="http://schemas.microsoft.com/office/drawing/2014/main" id="{429DA865-CDA0-8BEC-824E-94A46E456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61" y="1173749"/>
            <a:ext cx="5270212" cy="395265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3952C7-69A8-5DB5-8977-AA8D0D8F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083-1487-47F8-AF50-74E6357FEF1F}" type="datetime1">
              <a:rPr lang="es-MX" smtClean="0"/>
              <a:t>11/01/2024</a:t>
            </a:fld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EA0FB-957E-2430-9123-30110367F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7875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3161-F6D3-B9B5-D5C5-7BA8B8B5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 Distributions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78F52-5B93-AC38-8B0F-9228B565E5F6}"/>
              </a:ext>
            </a:extLst>
          </p:cNvPr>
          <p:cNvSpPr txBox="1"/>
          <p:nvPr/>
        </p:nvSpPr>
        <p:spPr>
          <a:xfrm>
            <a:off x="6466788" y="5126409"/>
            <a:ext cx="5630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Red=</a:t>
            </a:r>
            <a:r>
              <a:rPr lang="en-US" dirty="0" err="1"/>
              <a:t>MCParticles</a:t>
            </a:r>
            <a:r>
              <a:rPr lang="en-US" dirty="0"/>
              <a:t> that do not get Reconstructed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Yellow=Reconstructed Particles that get matched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Green=</a:t>
            </a:r>
            <a:r>
              <a:rPr lang="en-US" dirty="0" err="1">
                <a:highlight>
                  <a:srgbClr val="FFFF00"/>
                </a:highlight>
              </a:rPr>
              <a:t>MCParticles</a:t>
            </a:r>
            <a:r>
              <a:rPr lang="en-US" dirty="0">
                <a:highlight>
                  <a:srgbClr val="FFFF00"/>
                </a:highlight>
              </a:rPr>
              <a:t> that get Reconstructed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Blue=Reconstructed Particles that do not get matched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A graph showing the number of events&#10;&#10;Description automatically generated">
            <a:extLst>
              <a:ext uri="{FF2B5EF4-FFF2-40B4-BE49-F238E27FC236}">
                <a16:creationId xmlns:a16="http://schemas.microsoft.com/office/drawing/2014/main" id="{3B8A483D-1DCF-99B4-69C6-3177AC114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88" y="1470582"/>
            <a:ext cx="4657469" cy="3493102"/>
          </a:xfrm>
          <a:prstGeom prst="rect">
            <a:avLst/>
          </a:prstGeom>
        </p:spPr>
      </p:pic>
      <p:pic>
        <p:nvPicPr>
          <p:cNvPr id="11" name="Picture 10" descr="A graph showing the number of events&#10;&#10;Description automatically generated">
            <a:extLst>
              <a:ext uri="{FF2B5EF4-FFF2-40B4-BE49-F238E27FC236}">
                <a16:creationId xmlns:a16="http://schemas.microsoft.com/office/drawing/2014/main" id="{4FC7DC2A-38EB-C40E-AF7C-71788C39F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43" y="1470582"/>
            <a:ext cx="4657470" cy="349310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41D6E-83B1-9B12-31A6-11738CA5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4CA7-3438-4C51-9113-0C88D0FEF345}" type="datetime1">
              <a:rPr lang="es-MX" smtClean="0"/>
              <a:t>11/01/2024</a:t>
            </a:fld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C4C71-6255-97C9-0437-37B7DB2A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494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B73EF-C544-C4D2-9196-B9E3AEC29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4279-794F-34C5-D26D-0FF6C6B89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Analysis Pipeline</a:t>
            </a:r>
          </a:p>
          <a:p>
            <a:r>
              <a:rPr lang="en-US" dirty="0"/>
              <a:t>Observable Distributions (eta, phi, pt)</a:t>
            </a:r>
          </a:p>
          <a:p>
            <a:r>
              <a:rPr lang="en-US" dirty="0"/>
              <a:t>Analysis Plots (ACTs </a:t>
            </a:r>
            <a:r>
              <a:rPr lang="en-US" dirty="0" err="1"/>
              <a:t>Locb</a:t>
            </a:r>
            <a:r>
              <a:rPr lang="en-US" dirty="0"/>
              <a:t>, admixed compared to pure signal)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4B662-847F-A3E9-5E25-1DBFA0E17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106E-3C7C-4895-8D76-6183AF0CF67D}" type="datetime1">
              <a:rPr lang="es-MX" smtClean="0"/>
              <a:t>11/01/2024</a:t>
            </a:fld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460A5-604B-6BE9-4B9A-13933D2B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900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F7AB4-9666-C04B-3CD2-EBA87785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issue found while running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189E4-F747-5358-67FB-398D94CF5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Strange Disparities between the number of events processed by the EICRECON</a:t>
            </a:r>
          </a:p>
          <a:p>
            <a:pPr lvl="1"/>
            <a:r>
              <a:rPr lang="en-US" dirty="0"/>
              <a:t>Signal Events 9500/10000</a:t>
            </a:r>
          </a:p>
          <a:p>
            <a:pPr lvl="1"/>
            <a:r>
              <a:rPr lang="en-US" dirty="0"/>
              <a:t>Hadron 9100/10000</a:t>
            </a:r>
          </a:p>
          <a:p>
            <a:pPr lvl="1"/>
            <a:endParaRPr lang="en-US" dirty="0"/>
          </a:p>
          <a:p>
            <a:r>
              <a:rPr lang="en-US" dirty="0"/>
              <a:t>Determined to be the EICRECON Code because the GEANT files have the required 10000 events which then disappear following the EICRECON </a:t>
            </a:r>
          </a:p>
          <a:p>
            <a:r>
              <a:rPr lang="en-US" dirty="0"/>
              <a:t>Working around the issue by carefully matching the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0D324-F291-9896-34E9-782A88EA0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ACC3-3F33-4B6C-A42A-241A471738C0}" type="datetime1">
              <a:rPr lang="es-MX" smtClean="0"/>
              <a:t>11/01/2024</a:t>
            </a:fld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E878D-780C-8F82-6B72-3A2A3CE0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127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25D52-D8B8-49E7-0982-EE53C82D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Reconstruction Effects of Backgrounds</a:t>
            </a:r>
            <a:endParaRPr lang="es-MX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F2B6E-227D-A27E-C434-1D523802BA5A}"/>
              </a:ext>
            </a:extLst>
          </p:cNvPr>
          <p:cNvSpPr txBox="1"/>
          <p:nvPr/>
        </p:nvSpPr>
        <p:spPr>
          <a:xfrm>
            <a:off x="931653" y="1751162"/>
            <a:ext cx="1051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the HEPMC Admixing Code found at: </a:t>
            </a:r>
            <a:r>
              <a:rPr lang="en-US" dirty="0">
                <a:hlinkClick r:id="rId2"/>
              </a:rPr>
              <a:t>https://github.com/eic/HEPMC_Merger/tree/koljadev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DIS for the signal event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10x100 GeV^2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Min Q^2=10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Main Background Types included in the study: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Synchrotron Radiation, Hadron Beam Gas, and Electron Beam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Files obtained from:</a:t>
            </a:r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https://dtn01.sdcc.bnl.gov:9001/buckets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  <a:endParaRPr lang="es-MX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F978C-BFFA-1C2E-5747-F871CA54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A899-753D-4433-BD1F-F95D118EE1AE}" type="datetime1">
              <a:rPr lang="es-MX" smtClean="0"/>
              <a:t>11/01/2024</a:t>
            </a:fld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8E262-050F-1592-145D-8238F4BE5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3</a:t>
            </a:fld>
            <a:endParaRPr lang="es-MX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1795B-6158-B3C1-BBC3-282226A7FB31}"/>
              </a:ext>
            </a:extLst>
          </p:cNvPr>
          <p:cNvSpPr/>
          <p:nvPr/>
        </p:nvSpPr>
        <p:spPr>
          <a:xfrm>
            <a:off x="679457" y="4390846"/>
            <a:ext cx="1794295" cy="96615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Signal File(s)</a:t>
            </a:r>
            <a:endParaRPr lang="es-MX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3497B-BD81-5D3E-3920-B580C341240D}"/>
              </a:ext>
            </a:extLst>
          </p:cNvPr>
          <p:cNvSpPr/>
          <p:nvPr/>
        </p:nvSpPr>
        <p:spPr>
          <a:xfrm>
            <a:off x="679457" y="5891842"/>
            <a:ext cx="1794295" cy="9661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Background Files</a:t>
            </a:r>
            <a:endParaRPr lang="es-MX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2AD69D-844A-8DCF-CBC1-2F0501D4655F}"/>
              </a:ext>
            </a:extLst>
          </p:cNvPr>
          <p:cNvSpPr/>
          <p:nvPr/>
        </p:nvSpPr>
        <p:spPr>
          <a:xfrm>
            <a:off x="4058136" y="5112589"/>
            <a:ext cx="1794295" cy="96615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Merger Code</a:t>
            </a:r>
            <a:endParaRPr lang="es-MX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ED765E-8A9D-1C24-E643-08C992DA171D}"/>
              </a:ext>
            </a:extLst>
          </p:cNvPr>
          <p:cNvSpPr/>
          <p:nvPr/>
        </p:nvSpPr>
        <p:spPr>
          <a:xfrm>
            <a:off x="6956611" y="5112589"/>
            <a:ext cx="1912189" cy="96615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GEANT/EICRECON</a:t>
            </a:r>
            <a:endParaRPr lang="es-MX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B7C75-CAFE-0D93-FC3F-074FD2840242}"/>
              </a:ext>
            </a:extLst>
          </p:cNvPr>
          <p:cNvSpPr/>
          <p:nvPr/>
        </p:nvSpPr>
        <p:spPr>
          <a:xfrm>
            <a:off x="9924099" y="5112589"/>
            <a:ext cx="1794295" cy="96615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</a:t>
            </a:r>
            <a:endParaRPr lang="es-MX" dirty="0"/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6BE492A1-E113-544A-0624-0313F89E5A0C}"/>
              </a:ext>
            </a:extLst>
          </p:cNvPr>
          <p:cNvSpPr/>
          <p:nvPr/>
        </p:nvSpPr>
        <p:spPr>
          <a:xfrm rot="10800000" flipH="1" flipV="1">
            <a:off x="3362574" y="5399686"/>
            <a:ext cx="695562" cy="1135434"/>
          </a:xfrm>
          <a:prstGeom prst="bentArrow">
            <a:avLst>
              <a:gd name="adj1" fmla="val 32851"/>
              <a:gd name="adj2" fmla="val 30005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AC2396-7184-3B39-B932-48EF64472F83}"/>
              </a:ext>
            </a:extLst>
          </p:cNvPr>
          <p:cNvSpPr/>
          <p:nvPr/>
        </p:nvSpPr>
        <p:spPr>
          <a:xfrm>
            <a:off x="2473752" y="4767234"/>
            <a:ext cx="957532" cy="2705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A19B53-83F3-420D-34D8-EE4099C33F5D}"/>
              </a:ext>
            </a:extLst>
          </p:cNvPr>
          <p:cNvSpPr/>
          <p:nvPr/>
        </p:nvSpPr>
        <p:spPr>
          <a:xfrm>
            <a:off x="2473752" y="6254151"/>
            <a:ext cx="888820" cy="2809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9B2D9F9F-B988-5CBC-F895-E7D3F9B034B3}"/>
              </a:ext>
            </a:extLst>
          </p:cNvPr>
          <p:cNvSpPr/>
          <p:nvPr/>
        </p:nvSpPr>
        <p:spPr>
          <a:xfrm rot="10800000" flipH="1">
            <a:off x="3362573" y="4767234"/>
            <a:ext cx="695562" cy="1026467"/>
          </a:xfrm>
          <a:prstGeom prst="bentArrow">
            <a:avLst>
              <a:gd name="adj1" fmla="val 32851"/>
              <a:gd name="adj2" fmla="val 30005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79A3BBA-69F4-A454-09BF-C9E3B640DF3A}"/>
              </a:ext>
            </a:extLst>
          </p:cNvPr>
          <p:cNvSpPr/>
          <p:nvPr/>
        </p:nvSpPr>
        <p:spPr>
          <a:xfrm>
            <a:off x="5852431" y="5399686"/>
            <a:ext cx="1173192" cy="39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EF037E1-F977-EF50-8561-DC7D19E9D773}"/>
              </a:ext>
            </a:extLst>
          </p:cNvPr>
          <p:cNvSpPr/>
          <p:nvPr/>
        </p:nvSpPr>
        <p:spPr>
          <a:xfrm>
            <a:off x="8819918" y="5399686"/>
            <a:ext cx="1173192" cy="39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030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11474B-40B0-86B7-0531-2FD020A88C2E}"/>
              </a:ext>
            </a:extLst>
          </p:cNvPr>
          <p:cNvSpPr txBox="1"/>
          <p:nvPr/>
        </p:nvSpPr>
        <p:spPr>
          <a:xfrm>
            <a:off x="2746521" y="136525"/>
            <a:ext cx="67465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Cuts Applied and Geometry Used</a:t>
            </a:r>
            <a:endParaRPr lang="es-MX" sz="3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85D313-44E5-A206-EFCC-3763A3EC5B4E}"/>
              </a:ext>
            </a:extLst>
          </p:cNvPr>
          <p:cNvSpPr txBox="1"/>
          <p:nvPr/>
        </p:nvSpPr>
        <p:spPr>
          <a:xfrm>
            <a:off x="504823" y="709252"/>
            <a:ext cx="112299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Pt Cut=150 MeV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Rudimentary Multiple Track Filtering: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1600" dirty="0"/>
              <a:t>Parameters to reject duplicates: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600" dirty="0"/>
              <a:t>PDG=/=0 (Flag that the particle was not matched)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600" dirty="0"/>
              <a:t>Eta Difference between two candidates &gt;0.002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600" dirty="0"/>
              <a:t>Phi Difference between two candidates &gt;2 </a:t>
            </a:r>
            <a:r>
              <a:rPr lang="en-US" sz="1600" dirty="0" err="1"/>
              <a:t>mrad</a:t>
            </a:r>
            <a:endParaRPr lang="en-US" sz="1600" dirty="0"/>
          </a:p>
          <a:p>
            <a:pPr marL="1428750" lvl="2" indent="-514350">
              <a:buFont typeface="+mj-lt"/>
              <a:buAutoNum type="romanLcPeriod"/>
            </a:pPr>
            <a:r>
              <a:rPr lang="en-US" sz="1600" dirty="0" err="1"/>
              <a:t>pT</a:t>
            </a:r>
            <a:r>
              <a:rPr lang="en-US" sz="1600" dirty="0"/>
              <a:t> Difference between potential duplicates of &gt;10% of the matched </a:t>
            </a:r>
            <a:r>
              <a:rPr lang="en-US" sz="1600" dirty="0" err="1"/>
              <a:t>pT</a:t>
            </a:r>
            <a:endParaRPr lang="en-US" sz="1600" dirty="0"/>
          </a:p>
          <a:p>
            <a:pPr marL="1885950" lvl="3" indent="-514350">
              <a:buFont typeface="+mj-lt"/>
              <a:buAutoNum type="alphaLcPeriod"/>
            </a:pPr>
            <a:r>
              <a:rPr lang="en-US" sz="1600" dirty="0"/>
              <a:t>(pT2-pT1)/pT1 *100%</a:t>
            </a:r>
          </a:p>
          <a:p>
            <a:pPr marL="800100" lvl="1" indent="-342900">
              <a:buFont typeface="+mj-lt"/>
              <a:buAutoNum type="alphaU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Charge =/= 0 (Only Charged Particles)</a:t>
            </a:r>
            <a:endParaRPr lang="es-MX" sz="1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FFBBF7-3A22-59BA-198D-FEFB8253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F29F-12B2-4945-8D57-392A292B5F43}" type="datetime1">
              <a:rPr lang="es-MX" smtClean="0"/>
              <a:t>11/01/2024</a:t>
            </a:fld>
            <a:endParaRPr lang="es-MX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B90D5B-497F-CE12-A288-06EE62968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4</a:t>
            </a:fld>
            <a:endParaRPr lang="es-MX"/>
          </a:p>
        </p:txBody>
      </p:sp>
      <p:pic>
        <p:nvPicPr>
          <p:cNvPr id="9" name="Picture 8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43CAFC39-33EC-58D1-C6AD-C7BA614DF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15980" r="28191" b="36083"/>
          <a:stretch/>
        </p:blipFill>
        <p:spPr>
          <a:xfrm>
            <a:off x="3124200" y="3263796"/>
            <a:ext cx="5486400" cy="3340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9C461E-82B5-505C-2B3B-8988A802CA6E}"/>
                  </a:ext>
                </a:extLst>
              </p:cNvPr>
              <p:cNvSpPr txBox="1"/>
              <p:nvPr/>
            </p:nvSpPr>
            <p:spPr>
              <a:xfrm>
                <a:off x="8874370" y="3999145"/>
                <a:ext cx="3195351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η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arctanh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9C461E-82B5-505C-2B3B-8988A802C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370" y="3999145"/>
                <a:ext cx="3195351" cy="533929"/>
              </a:xfrm>
              <a:prstGeom prst="rect">
                <a:avLst/>
              </a:prstGeom>
              <a:blipFill>
                <a:blip r:embed="rId3"/>
                <a:stretch>
                  <a:fillRect l="-1718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0A78F1-8C6C-9E64-E707-B512E9DE079C}"/>
                  </a:ext>
                </a:extLst>
              </p:cNvPr>
              <p:cNvSpPr txBox="1"/>
              <p:nvPr/>
            </p:nvSpPr>
            <p:spPr>
              <a:xfrm>
                <a:off x="6759087" y="4611925"/>
                <a:ext cx="6097464" cy="644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0A78F1-8C6C-9E64-E707-B512E9DE0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087" y="4611925"/>
                <a:ext cx="6097464" cy="6444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368856-7BF9-1514-7238-5E86838ED681}"/>
                  </a:ext>
                </a:extLst>
              </p:cNvPr>
              <p:cNvSpPr txBox="1"/>
              <p:nvPr/>
            </p:nvSpPr>
            <p:spPr>
              <a:xfrm>
                <a:off x="6759087" y="5305020"/>
                <a:ext cx="6427176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368856-7BF9-1514-7238-5E86838ED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087" y="5305020"/>
                <a:ext cx="6427176" cy="656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51AC3B7-CACD-CE81-7791-F5A671E73E87}"/>
              </a:ext>
            </a:extLst>
          </p:cNvPr>
          <p:cNvCxnSpPr/>
          <p:nvPr/>
        </p:nvCxnSpPr>
        <p:spPr>
          <a:xfrm>
            <a:off x="3581400" y="6356350"/>
            <a:ext cx="17907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62ABB4-4729-1DA3-DE63-6685438D55D8}"/>
              </a:ext>
            </a:extLst>
          </p:cNvPr>
          <p:cNvCxnSpPr/>
          <p:nvPr/>
        </p:nvCxnSpPr>
        <p:spPr>
          <a:xfrm flipH="1">
            <a:off x="5867400" y="6356350"/>
            <a:ext cx="19685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3232223-71D1-DD4E-F40A-98FF379E45A9}"/>
              </a:ext>
            </a:extLst>
          </p:cNvPr>
          <p:cNvSpPr txBox="1"/>
          <p:nvPr/>
        </p:nvSpPr>
        <p:spPr>
          <a:xfrm>
            <a:off x="3829050" y="6300410"/>
            <a:ext cx="1225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Hadron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CE3741-DA82-62A2-02B8-C95E6FF3F0F1}"/>
              </a:ext>
            </a:extLst>
          </p:cNvPr>
          <p:cNvSpPr txBox="1"/>
          <p:nvPr/>
        </p:nvSpPr>
        <p:spPr>
          <a:xfrm>
            <a:off x="6564800" y="6300410"/>
            <a:ext cx="1225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Electron</a:t>
            </a:r>
          </a:p>
        </p:txBody>
      </p:sp>
      <p:pic>
        <p:nvPicPr>
          <p:cNvPr id="16" name="Picture 2" descr="Pseudorapidity – TikZ.net">
            <a:extLst>
              <a:ext uri="{FF2B5EF4-FFF2-40B4-BE49-F238E27FC236}">
                <a16:creationId xmlns:a16="http://schemas.microsoft.com/office/drawing/2014/main" id="{AB343508-BD7C-06B8-9C02-4F8AD2E2E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52" y="5226795"/>
            <a:ext cx="2652898" cy="11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00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F3AD7-0E07-1206-DCE0-7CAE6C96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0515600" cy="365126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Observables (eta, </a:t>
            </a:r>
            <a:r>
              <a:rPr lang="en-US" dirty="0" err="1"/>
              <a:t>pT</a:t>
            </a:r>
            <a:r>
              <a:rPr lang="en-US" dirty="0"/>
              <a:t>, phi)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BC117-A377-E1BA-F1E5-9B84FE945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9FF4-8C9D-4984-B66F-DE9F92F8132A}" type="datetime1">
              <a:rPr lang="es-MX" smtClean="0"/>
              <a:t>11/01/2024</a:t>
            </a:fld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28132-AF80-2C1D-A44C-B7198589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5</a:t>
            </a:fld>
            <a:endParaRPr lang="es-MX"/>
          </a:p>
        </p:txBody>
      </p:sp>
      <p:pic>
        <p:nvPicPr>
          <p:cNvPr id="7" name="Picture 6" descr="A graph showing the full pion electron&#10;&#10;Description automatically generated with medium confidence">
            <a:extLst>
              <a:ext uri="{FF2B5EF4-FFF2-40B4-BE49-F238E27FC236}">
                <a16:creationId xmlns:a16="http://schemas.microsoft.com/office/drawing/2014/main" id="{673DA96A-BE14-7D82-A411-667ADD185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4" y="3429000"/>
            <a:ext cx="3962402" cy="2971802"/>
          </a:xfrm>
          <a:prstGeom prst="rect">
            <a:avLst/>
          </a:prstGeom>
        </p:spPr>
      </p:pic>
      <p:pic>
        <p:nvPicPr>
          <p:cNvPr id="9" name="Picture 8" descr="A graph showing the full proton electron&#10;&#10;Description automatically generated with medium confidence">
            <a:extLst>
              <a:ext uri="{FF2B5EF4-FFF2-40B4-BE49-F238E27FC236}">
                <a16:creationId xmlns:a16="http://schemas.microsoft.com/office/drawing/2014/main" id="{DCA0D06A-0001-C335-47F0-988E22173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65" y="3429000"/>
            <a:ext cx="3962402" cy="2971802"/>
          </a:xfrm>
          <a:prstGeom prst="rect">
            <a:avLst/>
          </a:prstGeom>
        </p:spPr>
      </p:pic>
      <p:pic>
        <p:nvPicPr>
          <p:cNvPr id="11" name="Picture 10" descr="A graph showing the full proton electron&#10;&#10;Description automatically generated with medium confidence">
            <a:extLst>
              <a:ext uri="{FF2B5EF4-FFF2-40B4-BE49-F238E27FC236}">
                <a16:creationId xmlns:a16="http://schemas.microsoft.com/office/drawing/2014/main" id="{E8715942-2D1E-ACAF-B26B-D2074385C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28" y="3429000"/>
            <a:ext cx="3962403" cy="2971803"/>
          </a:xfrm>
          <a:prstGeom prst="rect">
            <a:avLst/>
          </a:prstGeom>
        </p:spPr>
      </p:pic>
      <p:pic>
        <p:nvPicPr>
          <p:cNvPr id="13" name="Picture 12" descr="A graph showing the full pion electron&#10;&#10;Description automatically generated with medium confidence">
            <a:extLst>
              <a:ext uri="{FF2B5EF4-FFF2-40B4-BE49-F238E27FC236}">
                <a16:creationId xmlns:a16="http://schemas.microsoft.com/office/drawing/2014/main" id="{551EA295-8DA1-0BA5-FD46-D5F64927F7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7" y="501651"/>
            <a:ext cx="3962405" cy="2971804"/>
          </a:xfrm>
          <a:prstGeom prst="rect">
            <a:avLst/>
          </a:prstGeom>
        </p:spPr>
      </p:pic>
      <p:pic>
        <p:nvPicPr>
          <p:cNvPr id="15" name="Picture 14" descr="A graph showing the full proton electron&#10;&#10;Description automatically generated with medium confidence">
            <a:extLst>
              <a:ext uri="{FF2B5EF4-FFF2-40B4-BE49-F238E27FC236}">
                <a16:creationId xmlns:a16="http://schemas.microsoft.com/office/drawing/2014/main" id="{C4293D8C-43A8-0B84-41F2-7CE924188F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65" y="501651"/>
            <a:ext cx="3962406" cy="2971805"/>
          </a:xfrm>
          <a:prstGeom prst="rect">
            <a:avLst/>
          </a:prstGeom>
        </p:spPr>
      </p:pic>
      <p:pic>
        <p:nvPicPr>
          <p:cNvPr id="17" name="Picture 16" descr="A graph showing the full pion proton electron&#10;&#10;Description automatically generated">
            <a:extLst>
              <a:ext uri="{FF2B5EF4-FFF2-40B4-BE49-F238E27FC236}">
                <a16:creationId xmlns:a16="http://schemas.microsoft.com/office/drawing/2014/main" id="{7964E013-A024-F73A-1ADD-BE8A3CD157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28" y="501651"/>
            <a:ext cx="3962407" cy="29718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12131F-5BE4-ECE0-4E14-180121EA2978}"/>
              </a:ext>
            </a:extLst>
          </p:cNvPr>
          <p:cNvSpPr txBox="1"/>
          <p:nvPr/>
        </p:nvSpPr>
        <p:spPr>
          <a:xfrm>
            <a:off x="9395059" y="538876"/>
            <a:ext cx="1250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Pure Signal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D25789-E92B-F910-A085-F53780D64419}"/>
              </a:ext>
            </a:extLst>
          </p:cNvPr>
          <p:cNvSpPr txBox="1"/>
          <p:nvPr/>
        </p:nvSpPr>
        <p:spPr>
          <a:xfrm>
            <a:off x="1600207" y="3445209"/>
            <a:ext cx="1429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Hadron Gas Admixed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0EE343-8F54-D0D6-0A65-7F19DC16B38D}"/>
              </a:ext>
            </a:extLst>
          </p:cNvPr>
          <p:cNvSpPr txBox="1"/>
          <p:nvPr/>
        </p:nvSpPr>
        <p:spPr>
          <a:xfrm>
            <a:off x="5365396" y="3473455"/>
            <a:ext cx="1429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Hadron Gas Admixed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70B85F-D642-A22F-A475-13102E133CD8}"/>
              </a:ext>
            </a:extLst>
          </p:cNvPr>
          <p:cNvSpPr txBox="1"/>
          <p:nvPr/>
        </p:nvSpPr>
        <p:spPr>
          <a:xfrm>
            <a:off x="9132807" y="3473454"/>
            <a:ext cx="1429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Hadron Gas Admixed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5911AE-CFE1-5B03-ACEB-5ACA306DC916}"/>
              </a:ext>
            </a:extLst>
          </p:cNvPr>
          <p:cNvSpPr txBox="1"/>
          <p:nvPr/>
        </p:nvSpPr>
        <p:spPr>
          <a:xfrm>
            <a:off x="1880326" y="538877"/>
            <a:ext cx="1250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Pure Signal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60E083-630F-407C-4320-BECD4B295BE2}"/>
              </a:ext>
            </a:extLst>
          </p:cNvPr>
          <p:cNvSpPr txBox="1"/>
          <p:nvPr/>
        </p:nvSpPr>
        <p:spPr>
          <a:xfrm>
            <a:off x="5656753" y="552674"/>
            <a:ext cx="1250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Pure Signal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47FBB-D740-87F0-BB72-56140A891F77}"/>
              </a:ext>
            </a:extLst>
          </p:cNvPr>
          <p:cNvSpPr/>
          <p:nvPr/>
        </p:nvSpPr>
        <p:spPr>
          <a:xfrm>
            <a:off x="145059" y="1504950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FA83BB-BABF-9DFD-A0F3-5F9E4FD75889}"/>
              </a:ext>
            </a:extLst>
          </p:cNvPr>
          <p:cNvSpPr/>
          <p:nvPr/>
        </p:nvSpPr>
        <p:spPr>
          <a:xfrm>
            <a:off x="165848" y="4425077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687714-5B72-5F3D-941D-F168BF4EDB22}"/>
              </a:ext>
            </a:extLst>
          </p:cNvPr>
          <p:cNvSpPr/>
          <p:nvPr/>
        </p:nvSpPr>
        <p:spPr>
          <a:xfrm>
            <a:off x="3919195" y="1504950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38799-5A40-A179-2025-06C004688215}"/>
              </a:ext>
            </a:extLst>
          </p:cNvPr>
          <p:cNvSpPr/>
          <p:nvPr/>
        </p:nvSpPr>
        <p:spPr>
          <a:xfrm>
            <a:off x="3908611" y="4464054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F53E57-E06C-2FFE-26CE-5231069F02B4}"/>
              </a:ext>
            </a:extLst>
          </p:cNvPr>
          <p:cNvSpPr/>
          <p:nvPr/>
        </p:nvSpPr>
        <p:spPr>
          <a:xfrm>
            <a:off x="7766293" y="4431428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6A8CF4-0CA2-EB9C-60F1-D88C37B80E39}"/>
              </a:ext>
            </a:extLst>
          </p:cNvPr>
          <p:cNvSpPr/>
          <p:nvPr/>
        </p:nvSpPr>
        <p:spPr>
          <a:xfrm>
            <a:off x="7766293" y="1504950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6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A88C-091A-E22B-D56C-7BE2E252F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17470"/>
          </a:xfrm>
        </p:spPr>
        <p:txBody>
          <a:bodyPr>
            <a:normAutofit/>
          </a:bodyPr>
          <a:lstStyle/>
          <a:p>
            <a:r>
              <a:rPr lang="en-US" sz="2800" dirty="0"/>
              <a:t>Admixed Hadron Gas and DIS Signal vs Pure DIS Signal</a:t>
            </a:r>
          </a:p>
        </p:txBody>
      </p:sp>
      <p:pic>
        <p:nvPicPr>
          <p:cNvPr id="5" name="Content Placeholder 4" descr="A graph showing a number of events&#10;&#10;Description automatically generated">
            <a:extLst>
              <a:ext uri="{FF2B5EF4-FFF2-40B4-BE49-F238E27FC236}">
                <a16:creationId xmlns:a16="http://schemas.microsoft.com/office/drawing/2014/main" id="{F5A2F8DB-DA1A-8730-D6CD-75978D25D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5" y="625891"/>
            <a:ext cx="4104637" cy="3078477"/>
          </a:xfrm>
        </p:spPr>
      </p:pic>
      <p:pic>
        <p:nvPicPr>
          <p:cNvPr id="7" name="Picture 6" descr="A graph showing the difference between hadron events and signal events&#10;&#10;Description automatically generated">
            <a:extLst>
              <a:ext uri="{FF2B5EF4-FFF2-40B4-BE49-F238E27FC236}">
                <a16:creationId xmlns:a16="http://schemas.microsoft.com/office/drawing/2014/main" id="{4BB9F14D-0E76-FCE5-64DE-F6B2A15D2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364" y="625890"/>
            <a:ext cx="4104636" cy="3078477"/>
          </a:xfrm>
          <a:prstGeom prst="rect">
            <a:avLst/>
          </a:prstGeom>
        </p:spPr>
      </p:pic>
      <p:pic>
        <p:nvPicPr>
          <p:cNvPr id="9" name="Picture 8" descr="A graph showing the same function&#10;&#10;Description automatically generated with medium confidence">
            <a:extLst>
              <a:ext uri="{FF2B5EF4-FFF2-40B4-BE49-F238E27FC236}">
                <a16:creationId xmlns:a16="http://schemas.microsoft.com/office/drawing/2014/main" id="{72FBE263-F939-7E73-D2DD-01AA6BF9D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240" y="3308808"/>
            <a:ext cx="4431226" cy="33234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C8358-28CD-66EF-7528-197E877229F5}"/>
              </a:ext>
            </a:extLst>
          </p:cNvPr>
          <p:cNvSpPr txBox="1"/>
          <p:nvPr/>
        </p:nvSpPr>
        <p:spPr>
          <a:xfrm>
            <a:off x="4195271" y="1215519"/>
            <a:ext cx="38014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Blue=Signal Reconstructed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Yellow=Admixed Reconstructed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Green=Matched Admixed MC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Red=Matched Signal MC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EF13CC-D0B9-574D-67A1-371097260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2FDD-8C23-4060-A942-E900B8FADD2A}" type="datetime1">
              <a:rPr lang="es-MX" smtClean="0"/>
              <a:t>11/01/2024</a:t>
            </a:fld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85CCB-987C-D8C2-1CA0-3AD79C447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6</a:t>
            </a:fld>
            <a:endParaRPr lang="es-MX"/>
          </a:p>
        </p:txBody>
      </p:sp>
      <p:pic>
        <p:nvPicPr>
          <p:cNvPr id="14" name="Picture 13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3CDB550B-101B-042C-1EEC-61A7971AF0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15980" r="28191" b="36083"/>
          <a:stretch/>
        </p:blipFill>
        <p:spPr>
          <a:xfrm>
            <a:off x="52500" y="3982423"/>
            <a:ext cx="3694606" cy="224968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F25057-5FD2-B37A-7D69-BE6CB99A0820}"/>
              </a:ext>
            </a:extLst>
          </p:cNvPr>
          <p:cNvCxnSpPr>
            <a:cxnSpLocks/>
          </p:cNvCxnSpPr>
          <p:nvPr/>
        </p:nvCxnSpPr>
        <p:spPr>
          <a:xfrm>
            <a:off x="83823" y="5985234"/>
            <a:ext cx="14592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60C65F-2879-15C2-D880-51288B3A46B8}"/>
              </a:ext>
            </a:extLst>
          </p:cNvPr>
          <p:cNvCxnSpPr>
            <a:cxnSpLocks/>
          </p:cNvCxnSpPr>
          <p:nvPr/>
        </p:nvCxnSpPr>
        <p:spPr>
          <a:xfrm flipH="1">
            <a:off x="2038350" y="5985234"/>
            <a:ext cx="15430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A7B4AB1-707E-219C-F0A7-F79ED94695FD}"/>
              </a:ext>
            </a:extLst>
          </p:cNvPr>
          <p:cNvSpPr txBox="1"/>
          <p:nvPr/>
        </p:nvSpPr>
        <p:spPr>
          <a:xfrm>
            <a:off x="0" y="5929294"/>
            <a:ext cx="1225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Hadron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52B99-AB5E-9868-7BBF-BC4D161E6415}"/>
              </a:ext>
            </a:extLst>
          </p:cNvPr>
          <p:cNvSpPr txBox="1"/>
          <p:nvPr/>
        </p:nvSpPr>
        <p:spPr>
          <a:xfrm>
            <a:off x="2735750" y="5929294"/>
            <a:ext cx="931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Electron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FAD284-B937-6986-D70A-05586F39E8C9}"/>
              </a:ext>
            </a:extLst>
          </p:cNvPr>
          <p:cNvSpPr/>
          <p:nvPr/>
        </p:nvSpPr>
        <p:spPr>
          <a:xfrm>
            <a:off x="165705" y="1695450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CCBFD5-0FA0-9837-ADFE-15432DD82724}"/>
              </a:ext>
            </a:extLst>
          </p:cNvPr>
          <p:cNvSpPr/>
          <p:nvPr/>
        </p:nvSpPr>
        <p:spPr>
          <a:xfrm>
            <a:off x="3747106" y="4493377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58841F-37D4-E49B-34B1-63E5296C36DD}"/>
              </a:ext>
            </a:extLst>
          </p:cNvPr>
          <p:cNvSpPr/>
          <p:nvPr/>
        </p:nvSpPr>
        <p:spPr>
          <a:xfrm>
            <a:off x="8087364" y="1691124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87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graph showing a number of events&#10;&#10;Description automatically generated">
            <a:extLst>
              <a:ext uri="{FF2B5EF4-FFF2-40B4-BE49-F238E27FC236}">
                <a16:creationId xmlns:a16="http://schemas.microsoft.com/office/drawing/2014/main" id="{3B0A9F23-BA6D-82FC-EE28-2EB87994B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14" y="3794985"/>
            <a:ext cx="3841160" cy="2880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88FA0B-EE68-35EB-F0E8-E484ED5FC4A3}"/>
              </a:ext>
            </a:extLst>
          </p:cNvPr>
          <p:cNvSpPr txBox="1"/>
          <p:nvPr/>
        </p:nvSpPr>
        <p:spPr>
          <a:xfrm>
            <a:off x="4305987" y="474345"/>
            <a:ext cx="38947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see that the majority of not reconstructed MC particles are </a:t>
            </a:r>
            <a:r>
              <a:rPr lang="en-US" dirty="0" err="1"/>
              <a:t>pions</a:t>
            </a:r>
            <a:r>
              <a:rPr lang="en-US" dirty="0"/>
              <a:t> except in low eta regime where there is a strong electron peak</a:t>
            </a:r>
            <a:endParaRPr lang="en-US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Blue=Reconstructed Particles that do not get matched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C00"/>
                </a:solidFill>
              </a:rPr>
              <a:t>Yellow=Reconstructed Particles that get matched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Green=MC Particles that get Reconstructed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Red=MC Particles that do not get Reconstructed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C8D55-FCE4-4F6B-403B-19DBB3CD336C}"/>
              </a:ext>
            </a:extLst>
          </p:cNvPr>
          <p:cNvSpPr txBox="1"/>
          <p:nvPr/>
        </p:nvSpPr>
        <p:spPr>
          <a:xfrm>
            <a:off x="4452796" y="39138"/>
            <a:ext cx="328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Breakdown By Particle Type</a:t>
            </a:r>
            <a:endParaRPr lang="es-MX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463A9D-1F2E-EEB4-D2A3-F0EC7CC17852}"/>
              </a:ext>
            </a:extLst>
          </p:cNvPr>
          <p:cNvSpPr/>
          <p:nvPr/>
        </p:nvSpPr>
        <p:spPr>
          <a:xfrm>
            <a:off x="1955800" y="157551"/>
            <a:ext cx="1282700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D32682-54C5-5226-30BC-1FF73C066902}"/>
              </a:ext>
            </a:extLst>
          </p:cNvPr>
          <p:cNvSpPr txBox="1"/>
          <p:nvPr/>
        </p:nvSpPr>
        <p:spPr>
          <a:xfrm>
            <a:off x="1964484" y="80207"/>
            <a:ext cx="12740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Sig eta events</a:t>
            </a:r>
            <a:endParaRPr lang="es-MX" sz="15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E3BC44-A47D-5E06-9F39-CD5BB4F9D38D}"/>
              </a:ext>
            </a:extLst>
          </p:cNvPr>
          <p:cNvSpPr/>
          <p:nvPr/>
        </p:nvSpPr>
        <p:spPr>
          <a:xfrm>
            <a:off x="9270999" y="319133"/>
            <a:ext cx="1602365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0A2CF3-8296-852D-15A5-64530E20DA16}"/>
              </a:ext>
            </a:extLst>
          </p:cNvPr>
          <p:cNvSpPr txBox="1"/>
          <p:nvPr/>
        </p:nvSpPr>
        <p:spPr>
          <a:xfrm>
            <a:off x="9279684" y="241789"/>
            <a:ext cx="2150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Sig eta events </a:t>
            </a:r>
            <a:r>
              <a:rPr lang="en-US" sz="1500" dirty="0" err="1"/>
              <a:t>Pions</a:t>
            </a:r>
            <a:endParaRPr lang="es-MX" sz="15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3E59D6-9447-DED3-0024-CFBF628324C6}"/>
              </a:ext>
            </a:extLst>
          </p:cNvPr>
          <p:cNvSpPr/>
          <p:nvPr/>
        </p:nvSpPr>
        <p:spPr>
          <a:xfrm>
            <a:off x="1485899" y="3461841"/>
            <a:ext cx="1985963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F648BE-6368-1C82-02A3-1E8925BD7E9C}"/>
              </a:ext>
            </a:extLst>
          </p:cNvPr>
          <p:cNvSpPr txBox="1"/>
          <p:nvPr/>
        </p:nvSpPr>
        <p:spPr>
          <a:xfrm>
            <a:off x="1494584" y="3384497"/>
            <a:ext cx="24932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Sig eta events Protons</a:t>
            </a:r>
            <a:endParaRPr lang="es-MX" sz="15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0ABC47-FF0F-A794-14F5-46069317DA3A}"/>
              </a:ext>
            </a:extLst>
          </p:cNvPr>
          <p:cNvSpPr/>
          <p:nvPr/>
        </p:nvSpPr>
        <p:spPr>
          <a:xfrm>
            <a:off x="8757412" y="3584206"/>
            <a:ext cx="1953229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6F526C-2D6D-7AF1-DCBF-D8A55108FDCD}"/>
              </a:ext>
            </a:extLst>
          </p:cNvPr>
          <p:cNvSpPr txBox="1"/>
          <p:nvPr/>
        </p:nvSpPr>
        <p:spPr>
          <a:xfrm>
            <a:off x="8766096" y="3506862"/>
            <a:ext cx="21072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Sig eta events Electrons</a:t>
            </a:r>
            <a:endParaRPr lang="es-MX" sz="15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3557F8-ED29-E07F-F578-219EB0A7A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8827-F829-4D1A-87D1-940F381D8210}" type="datetime1">
              <a:rPr lang="es-MX" smtClean="0"/>
              <a:t>11/01/2024</a:t>
            </a:fld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6C20B-BF3E-8C8D-9F02-96F5A95EA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7</a:t>
            </a:fld>
            <a:endParaRPr lang="es-MX"/>
          </a:p>
        </p:txBody>
      </p:sp>
      <p:pic>
        <p:nvPicPr>
          <p:cNvPr id="18" name="Picture 17" descr="A graph showing a number of events&#10;&#10;Description automatically generated">
            <a:extLst>
              <a:ext uri="{FF2B5EF4-FFF2-40B4-BE49-F238E27FC236}">
                <a16:creationId xmlns:a16="http://schemas.microsoft.com/office/drawing/2014/main" id="{18374C2F-5999-7E7E-FAFA-0D5A1B722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01" y="581143"/>
            <a:ext cx="3841159" cy="2880869"/>
          </a:xfrm>
          <a:prstGeom prst="rect">
            <a:avLst/>
          </a:prstGeom>
        </p:spPr>
      </p:pic>
      <p:pic>
        <p:nvPicPr>
          <p:cNvPr id="22" name="Picture 21" descr="A graph showing a graph of data&#10;&#10;Description automatically generated with medium confidence">
            <a:extLst>
              <a:ext uri="{FF2B5EF4-FFF2-40B4-BE49-F238E27FC236}">
                <a16:creationId xmlns:a16="http://schemas.microsoft.com/office/drawing/2014/main" id="{D7FBE6BE-770A-E67B-1234-175D60A04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1" y="3749640"/>
            <a:ext cx="3841159" cy="2880869"/>
          </a:xfrm>
          <a:prstGeom prst="rect">
            <a:avLst/>
          </a:prstGeom>
        </p:spPr>
      </p:pic>
      <p:pic>
        <p:nvPicPr>
          <p:cNvPr id="27" name="Picture 26" descr="A graph showing the results of a long time period&#10;&#10;Description automatically generated with medium confidence">
            <a:extLst>
              <a:ext uri="{FF2B5EF4-FFF2-40B4-BE49-F238E27FC236}">
                <a16:creationId xmlns:a16="http://schemas.microsoft.com/office/drawing/2014/main" id="{6A10FE7C-0E40-20E6-FD81-EFA6D7485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38" y="342594"/>
            <a:ext cx="3841159" cy="288086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7D06229-2811-1AF7-5546-FE000447F9D7}"/>
              </a:ext>
            </a:extLst>
          </p:cNvPr>
          <p:cNvSpPr/>
          <p:nvPr/>
        </p:nvSpPr>
        <p:spPr>
          <a:xfrm>
            <a:off x="765001" y="1308100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F8F1B9-045A-4CF3-25E6-28E7F4C624AF}"/>
              </a:ext>
            </a:extLst>
          </p:cNvPr>
          <p:cNvSpPr/>
          <p:nvPr/>
        </p:nvSpPr>
        <p:spPr>
          <a:xfrm>
            <a:off x="700023" y="4721226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D8BB80-5A44-04B4-7E33-BB0BBA90C639}"/>
              </a:ext>
            </a:extLst>
          </p:cNvPr>
          <p:cNvSpPr/>
          <p:nvPr/>
        </p:nvSpPr>
        <p:spPr>
          <a:xfrm>
            <a:off x="8118322" y="1582215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154381-9DAE-2B23-899B-96F9FC1F072F}"/>
              </a:ext>
            </a:extLst>
          </p:cNvPr>
          <p:cNvSpPr/>
          <p:nvPr/>
        </p:nvSpPr>
        <p:spPr>
          <a:xfrm>
            <a:off x="7815142" y="4746019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92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50DD-3585-A57E-729B-59FCBDF7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109"/>
            <a:ext cx="10515600" cy="1325563"/>
          </a:xfrm>
        </p:spPr>
        <p:txBody>
          <a:bodyPr/>
          <a:lstStyle/>
          <a:p>
            <a:r>
              <a:rPr lang="en-US" dirty="0"/>
              <a:t>Truth vs Realistic Seeding</a:t>
            </a:r>
          </a:p>
        </p:txBody>
      </p:sp>
      <p:pic>
        <p:nvPicPr>
          <p:cNvPr id="7" name="Picture 6" descr="A graph showing the results of a long time period&#10;&#10;Description automatically generated with medium confidence">
            <a:extLst>
              <a:ext uri="{FF2B5EF4-FFF2-40B4-BE49-F238E27FC236}">
                <a16:creationId xmlns:a16="http://schemas.microsoft.com/office/drawing/2014/main" id="{17C0DF1C-3061-534F-CF35-23DFE204D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01" y="1859537"/>
            <a:ext cx="3963424" cy="2972568"/>
          </a:xfrm>
          <a:prstGeom prst="rect">
            <a:avLst/>
          </a:prstGeom>
        </p:spPr>
      </p:pic>
      <p:pic>
        <p:nvPicPr>
          <p:cNvPr id="6" name="Picture 5" descr="A graph showing the truth eta sig events&#10;&#10;Description automatically generated">
            <a:extLst>
              <a:ext uri="{FF2B5EF4-FFF2-40B4-BE49-F238E27FC236}">
                <a16:creationId xmlns:a16="http://schemas.microsoft.com/office/drawing/2014/main" id="{CDE106B3-D4EE-9703-F358-28663FDEF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9537"/>
            <a:ext cx="3963424" cy="2972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6407-8531-3A47-75B2-3904A22EB829}"/>
              </a:ext>
            </a:extLst>
          </p:cNvPr>
          <p:cNvSpPr txBox="1"/>
          <p:nvPr/>
        </p:nvSpPr>
        <p:spPr>
          <a:xfrm>
            <a:off x="838200" y="5271062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the particle breakdown, we can see that the main difference between the two is the number of non-reconstructed electrons in the negative eta direction and the non-reconstructed </a:t>
            </a:r>
            <a:r>
              <a:rPr lang="en-US" dirty="0" err="1"/>
              <a:t>pions</a:t>
            </a:r>
            <a:r>
              <a:rPr lang="en-US" dirty="0"/>
              <a:t> at higher eta.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1D2C6-4A08-2BF0-8006-7C360A4F6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0793-7C5A-4AA9-A206-EDE7842F069D}" type="datetime1">
              <a:rPr lang="es-MX" smtClean="0"/>
              <a:t>11/01/2024</a:t>
            </a:fld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7F064-91FA-4965-58C2-28200F00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8</a:t>
            </a:fld>
            <a:endParaRPr lang="es-MX"/>
          </a:p>
        </p:txBody>
      </p:sp>
      <p:pic>
        <p:nvPicPr>
          <p:cNvPr id="9" name="Picture 2" descr="Pseudorapidity – TikZ.net">
            <a:extLst>
              <a:ext uri="{FF2B5EF4-FFF2-40B4-BE49-F238E27FC236}">
                <a16:creationId xmlns:a16="http://schemas.microsoft.com/office/drawing/2014/main" id="{EB3B5024-8094-F2D9-9389-9BEE6A46F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68" y="3543210"/>
            <a:ext cx="2652898" cy="11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67D100A0-4920-EFB2-6C2D-F0E3024816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15980" r="28191" b="36083"/>
          <a:stretch/>
        </p:blipFill>
        <p:spPr>
          <a:xfrm>
            <a:off x="4935200" y="2116372"/>
            <a:ext cx="2155698" cy="13126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B6ACAE-9F69-D57B-E79B-2EA27138D1A9}"/>
              </a:ext>
            </a:extLst>
          </p:cNvPr>
          <p:cNvSpPr/>
          <p:nvPr/>
        </p:nvSpPr>
        <p:spPr>
          <a:xfrm>
            <a:off x="769970" y="2876550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ED7D82-CCF2-109C-8AA9-6452B049DDE9}"/>
              </a:ext>
            </a:extLst>
          </p:cNvPr>
          <p:cNvSpPr/>
          <p:nvPr/>
        </p:nvSpPr>
        <p:spPr>
          <a:xfrm>
            <a:off x="7222166" y="2876550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82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59E50-B40B-BDDC-FB85-4F7789B0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87" y="0"/>
            <a:ext cx="10515600" cy="1325563"/>
          </a:xfrm>
        </p:spPr>
        <p:txBody>
          <a:bodyPr/>
          <a:lstStyle/>
          <a:p>
            <a:r>
              <a:rPr lang="en-US" dirty="0"/>
              <a:t>ACTs Location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988FF-E561-0BBD-EBB5-2C44CEDE0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887" y="881568"/>
            <a:ext cx="1051560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Z coordinates of the reconstructed central vertex</a:t>
            </a:r>
          </a:p>
          <a:p>
            <a:r>
              <a:rPr lang="en-US" sz="1800" dirty="0"/>
              <a:t>Delta Z= Loc B Reconstructed - Simulation Central Vertex </a:t>
            </a:r>
          </a:p>
          <a:p>
            <a:endParaRPr lang="en-US" sz="1800" dirty="0"/>
          </a:p>
        </p:txBody>
      </p:sp>
      <p:pic>
        <p:nvPicPr>
          <p:cNvPr id="7" name="Picture 6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5F33F929-AAD4-BE7F-E2A8-17C395758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23" y="1625094"/>
            <a:ext cx="5473831" cy="2463224"/>
          </a:xfrm>
          <a:prstGeom prst="rect">
            <a:avLst/>
          </a:prstGeom>
        </p:spPr>
      </p:pic>
      <p:pic>
        <p:nvPicPr>
          <p:cNvPr id="9" name="Picture 8" descr="A graph of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3D82B705-A2DB-6CDF-5136-5287A2966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5" y="1625094"/>
            <a:ext cx="5473831" cy="246322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B69B9-613B-3385-5F93-80E7D0092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2BE-4D1E-4DB4-9F21-E6263E36A886}" type="datetime1">
              <a:rPr lang="es-MX" smtClean="0"/>
              <a:t>11/01/2024</a:t>
            </a:fld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1E515-A37F-D8F7-0F47-50653294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9</a:t>
            </a:fld>
            <a:endParaRPr lang="es-MX"/>
          </a:p>
        </p:txBody>
      </p:sp>
      <p:pic>
        <p:nvPicPr>
          <p:cNvPr id="11" name="Picture 10" descr="A graph of different sizes and colors&#10;&#10;Description automatically generated with medium confidence">
            <a:extLst>
              <a:ext uri="{FF2B5EF4-FFF2-40B4-BE49-F238E27FC236}">
                <a16:creationId xmlns:a16="http://schemas.microsoft.com/office/drawing/2014/main" id="{73151453-5BB6-1632-3F1D-2D14EC6B8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644" y="4223606"/>
            <a:ext cx="5473832" cy="2463224"/>
          </a:xfrm>
          <a:prstGeom prst="rect">
            <a:avLst/>
          </a:prstGeom>
        </p:spPr>
      </p:pic>
      <p:pic>
        <p:nvPicPr>
          <p:cNvPr id="13" name="Picture 12" descr="A diagram of a graphing of a mathematical equation&#10;&#10;Description automatically generated with medium confidence">
            <a:extLst>
              <a:ext uri="{FF2B5EF4-FFF2-40B4-BE49-F238E27FC236}">
                <a16:creationId xmlns:a16="http://schemas.microsoft.com/office/drawing/2014/main" id="{124A0E37-EA7C-5769-1F5D-3D9619AB7D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5" t="16565" r="28990" b="36431"/>
          <a:stretch/>
        </p:blipFill>
        <p:spPr>
          <a:xfrm>
            <a:off x="394854" y="4201660"/>
            <a:ext cx="3186546" cy="195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7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823</Words>
  <Application>Microsoft Office PowerPoint</Application>
  <PresentationFormat>Widescreen</PresentationFormat>
  <Paragraphs>166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Cambria Math</vt:lpstr>
      <vt:lpstr>Office Theme</vt:lpstr>
      <vt:lpstr>Admixed Background Effects on Tracking Reconstruction </vt:lpstr>
      <vt:lpstr>Overview</vt:lpstr>
      <vt:lpstr>Tracking Reconstruction Effects of Backgrounds</vt:lpstr>
      <vt:lpstr>PowerPoint Presentation</vt:lpstr>
      <vt:lpstr>Observables (eta, pT, phi)</vt:lpstr>
      <vt:lpstr>Admixed Hadron Gas and DIS Signal vs Pure DIS Signal</vt:lpstr>
      <vt:lpstr>PowerPoint Presentation</vt:lpstr>
      <vt:lpstr>Truth vs Realistic Seeding</vt:lpstr>
      <vt:lpstr>ACTs Location B</vt:lpstr>
      <vt:lpstr>PowerPoint Presentation</vt:lpstr>
      <vt:lpstr>Next Steps</vt:lpstr>
      <vt:lpstr>Backup Slides</vt:lpstr>
      <vt:lpstr>New Background Merger (HEPMC File Level)</vt:lpstr>
      <vt:lpstr>Admixed Hadron Gas and DIS Signal vs Pure DIS Signal</vt:lpstr>
      <vt:lpstr>Reduced Chi-squared</vt:lpstr>
      <vt:lpstr>Reduced Chi-square Cut Analysis</vt:lpstr>
      <vt:lpstr>Eta Distributions</vt:lpstr>
      <vt:lpstr>Phi Distributions</vt:lpstr>
      <vt:lpstr>Pt Distributions</vt:lpstr>
      <vt:lpstr>Potential issue found while running 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Admixed Background Effects on Tracking Reconstruction </dc:title>
  <dc:creator>Benjamen Sterwerf</dc:creator>
  <cp:lastModifiedBy>Benjamen Sterwerf</cp:lastModifiedBy>
  <cp:revision>2</cp:revision>
  <dcterms:created xsi:type="dcterms:W3CDTF">2024-01-11T15:16:09Z</dcterms:created>
  <dcterms:modified xsi:type="dcterms:W3CDTF">2024-01-11T16:38:03Z</dcterms:modified>
</cp:coreProperties>
</file>