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1"/>
  </p:notesMasterIdLst>
  <p:sldIdLst>
    <p:sldId id="256" r:id="rId2"/>
    <p:sldId id="2274" r:id="rId3"/>
    <p:sldId id="2279" r:id="rId4"/>
    <p:sldId id="2280" r:id="rId5"/>
    <p:sldId id="2288" r:id="rId6"/>
    <p:sldId id="2286" r:id="rId7"/>
    <p:sldId id="2285" r:id="rId8"/>
    <p:sldId id="2283" r:id="rId9"/>
    <p:sldId id="2300" r:id="rId10"/>
    <p:sldId id="2284" r:id="rId11"/>
    <p:sldId id="2301" r:id="rId12"/>
    <p:sldId id="2302" r:id="rId13"/>
    <p:sldId id="2303" r:id="rId14"/>
    <p:sldId id="2304" r:id="rId15"/>
    <p:sldId id="2307" r:id="rId16"/>
    <p:sldId id="2308" r:id="rId17"/>
    <p:sldId id="2306" r:id="rId18"/>
    <p:sldId id="2272" r:id="rId19"/>
    <p:sldId id="2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163B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4CB0DD-2573-354C-BFC8-E74647C19789}" v="20" dt="2023-12-18T12:21:07.6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90000" autoAdjust="0"/>
  </p:normalViewPr>
  <p:slideViewPr>
    <p:cSldViewPr snapToGrid="0" snapToObjects="1">
      <p:cViewPr varScale="1">
        <p:scale>
          <a:sx n="110" d="100"/>
          <a:sy n="110" d="100"/>
        </p:scale>
        <p:origin x="304" y="184"/>
      </p:cViewPr>
      <p:guideLst/>
    </p:cSldViewPr>
  </p:slideViewPr>
  <p:notesTextViewPr>
    <p:cViewPr>
      <p:scale>
        <a:sx n="1" d="1"/>
        <a:sy n="1" d="1"/>
      </p:scale>
      <p:origin x="0" y="0"/>
    </p:cViewPr>
  </p:notesTextViewPr>
  <p:sorterViewPr>
    <p:cViewPr>
      <p:scale>
        <a:sx n="1" d="1"/>
        <a:sy n="1" d="1"/>
      </p:scale>
      <p:origin x="0" y="-28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scher, Wolfram" userId="99129c38-454d-40b3-bad3-fa13926f419c" providerId="ADAL" clId="{AAAF772B-4565-B842-885F-0AA505B9CAEA}"/>
    <pc:docChg chg="modSld">
      <pc:chgData name="Fischer, Wolfram" userId="99129c38-454d-40b3-bad3-fa13926f419c" providerId="ADAL" clId="{AAAF772B-4565-B842-885F-0AA505B9CAEA}" dt="2023-12-19T11:52:01.646" v="0" actId="20577"/>
      <pc:docMkLst>
        <pc:docMk/>
      </pc:docMkLst>
      <pc:sldChg chg="modSp mod">
        <pc:chgData name="Fischer, Wolfram" userId="99129c38-454d-40b3-bad3-fa13926f419c" providerId="ADAL" clId="{AAAF772B-4565-B842-885F-0AA505B9CAEA}" dt="2023-12-19T11:52:01.646" v="0" actId="20577"/>
        <pc:sldMkLst>
          <pc:docMk/>
          <pc:sldMk cId="2193738398" sldId="2273"/>
        </pc:sldMkLst>
        <pc:spChg chg="mod">
          <ac:chgData name="Fischer, Wolfram" userId="99129c38-454d-40b3-bad3-fa13926f419c" providerId="ADAL" clId="{AAAF772B-4565-B842-885F-0AA505B9CAEA}" dt="2023-12-19T11:52:01.646" v="0" actId="20577"/>
          <ac:spMkLst>
            <pc:docMk/>
            <pc:sldMk cId="2193738398" sldId="2273"/>
            <ac:spMk id="3" creationId="{25A24798-56EB-394A-AD20-A4E69A8FD5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 min =&gt; 10 slides</a:t>
            </a:r>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176756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3205647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102426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a:p>
        </p:txBody>
      </p:sp>
    </p:spTree>
    <p:extLst>
      <p:ext uri="{BB962C8B-B14F-4D97-AF65-F5344CB8AC3E}">
        <p14:creationId xmlns:p14="http://schemas.microsoft.com/office/powerpoint/2010/main" val="24909744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813175" y="2044557"/>
            <a:ext cx="10334625" cy="2315756"/>
          </a:xfrm>
        </p:spPr>
        <p:txBody>
          <a:bodyPr>
            <a:normAutofit fontScale="90000"/>
          </a:bodyPr>
          <a:lstStyle/>
          <a:p>
            <a:r>
              <a:rPr lang="en-US" dirty="0"/>
              <a:t>Collider-Accelerator Department</a:t>
            </a:r>
            <a:br>
              <a:rPr lang="en-US" dirty="0"/>
            </a:br>
            <a:r>
              <a:rPr lang="en-US" dirty="0"/>
              <a:t>Machine Advisory Committee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C-AD Machine Advisory Committee</a:t>
            </a:r>
          </a:p>
          <a:p>
            <a:r>
              <a:rPr lang="en-US" dirty="0"/>
              <a:t>19 December 2023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4" y="4360313"/>
            <a:ext cx="10334625" cy="1134408"/>
          </a:xfrm>
        </p:spPr>
        <p:txBody>
          <a:bodyPr/>
          <a:lstStyle/>
          <a:p>
            <a:r>
              <a:rPr lang="en-US" dirty="0"/>
              <a:t>Wolfram Fischer</a:t>
            </a:r>
            <a:br>
              <a:rPr lang="en-US" dirty="0"/>
            </a:br>
            <a:r>
              <a:rPr lang="en-US" dirty="0"/>
              <a:t>Deputy Associate Laboratory Director for Accelerators, NPP</a:t>
            </a:r>
            <a:br>
              <a:rPr lang="en-US" dirty="0"/>
            </a:br>
            <a:r>
              <a:rPr lang="en-US" dirty="0"/>
              <a:t>Chair, C-AD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D69E3-A2A1-0C44-A064-1812FFD3C80A}"/>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
        <p:nvSpPr>
          <p:cNvPr id="3" name="Title 2">
            <a:extLst>
              <a:ext uri="{FF2B5EF4-FFF2-40B4-BE49-F238E27FC236}">
                <a16:creationId xmlns:a16="http://schemas.microsoft.com/office/drawing/2014/main" id="{0B0DCB82-EAA3-0644-8132-963AEAE1C231}"/>
              </a:ext>
            </a:extLst>
          </p:cNvPr>
          <p:cNvSpPr>
            <a:spLocks noGrp="1"/>
          </p:cNvSpPr>
          <p:nvPr>
            <p:ph type="ctrTitle"/>
          </p:nvPr>
        </p:nvSpPr>
        <p:spPr/>
        <p:txBody>
          <a:bodyPr/>
          <a:lstStyle/>
          <a:p>
            <a:r>
              <a:rPr lang="en-US" dirty="0"/>
              <a:t>Recommendations</a:t>
            </a:r>
            <a:br>
              <a:rPr lang="en-US" dirty="0"/>
            </a:br>
            <a:r>
              <a:rPr lang="en-US" dirty="0"/>
              <a:t>from MAC-19</a:t>
            </a:r>
          </a:p>
        </p:txBody>
      </p:sp>
    </p:spTree>
    <p:extLst>
      <p:ext uri="{BB962C8B-B14F-4D97-AF65-F5344CB8AC3E}">
        <p14:creationId xmlns:p14="http://schemas.microsoft.com/office/powerpoint/2010/main" val="253421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F2E0-026C-E26A-663A-4D4E4222702D}"/>
              </a:ext>
            </a:extLst>
          </p:cNvPr>
          <p:cNvSpPr>
            <a:spLocks noGrp="1"/>
          </p:cNvSpPr>
          <p:nvPr>
            <p:ph type="title"/>
          </p:nvPr>
        </p:nvSpPr>
        <p:spPr/>
        <p:txBody>
          <a:bodyPr/>
          <a:lstStyle/>
          <a:p>
            <a:r>
              <a:rPr lang="en-US" dirty="0"/>
              <a:t>Recommendations from MAC-19</a:t>
            </a:r>
          </a:p>
        </p:txBody>
      </p:sp>
      <p:sp>
        <p:nvSpPr>
          <p:cNvPr id="3" name="Content Placeholder 2">
            <a:extLst>
              <a:ext uri="{FF2B5EF4-FFF2-40B4-BE49-F238E27FC236}">
                <a16:creationId xmlns:a16="http://schemas.microsoft.com/office/drawing/2014/main" id="{964D8B9F-A4FE-9F14-5E39-533146922377}"/>
              </a:ext>
            </a:extLst>
          </p:cNvPr>
          <p:cNvSpPr>
            <a:spLocks noGrp="1"/>
          </p:cNvSpPr>
          <p:nvPr>
            <p:ph idx="1"/>
          </p:nvPr>
        </p:nvSpPr>
        <p:spPr/>
        <p:txBody>
          <a:bodyPr>
            <a:normAutofit fontScale="92500" lnSpcReduction="20000"/>
          </a:bodyPr>
          <a:lstStyle/>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R1 (RHIC Performance): </a:t>
            </a:r>
            <a:r>
              <a:rPr lang="en-US" sz="1800" b="1" dirty="0">
                <a:solidFill>
                  <a:srgbClr val="0432FF"/>
                </a:solidFill>
                <a:effectLst/>
                <a:latin typeface="Calibri" panose="020F0502020204030204" pitchFamily="34" charset="0"/>
                <a:ea typeface="Calibri" panose="020F0502020204030204" pitchFamily="34" charset="0"/>
              </a:rPr>
              <a:t>Michiko Minty in MAC-20 presentation</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Plan in advance with facilities services to be ready for running with high energies in hot summer months.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Look for alternative funding resources to complete cryo upgrade.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R2 (Operation with sPHENIX): </a:t>
            </a:r>
            <a:r>
              <a:rPr lang="en-US" sz="1800" b="1" dirty="0">
                <a:solidFill>
                  <a:srgbClr val="0432FF"/>
                </a:solidFill>
                <a:effectLst/>
                <a:latin typeface="Calibri" panose="020F0502020204030204" pitchFamily="34" charset="0"/>
                <a:ea typeface="Calibri" panose="020F0502020204030204" pitchFamily="34" charset="0"/>
              </a:rPr>
              <a:t>Kiel Hock in MAC-20 presentation</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Clarify the consequences of a quench protection diode failure.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kern="100" dirty="0">
                <a:effectLst/>
                <a:latin typeface="Calibri" panose="020F0502020204030204" pitchFamily="34" charset="0"/>
                <a:ea typeface="Calibri" panose="020F0502020204030204" pitchFamily="34" charset="0"/>
                <a:cs typeface="Calibri" panose="020F0502020204030204" pitchFamily="34" charset="0"/>
              </a:rPr>
              <a:t>R3 (EBIS Status and Commissioning Plan): </a:t>
            </a:r>
            <a:r>
              <a:rPr lang="en-US" sz="18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Haixin Huang, here</a:t>
            </a:r>
            <a:endParaRPr lang="en-US" sz="1800"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For the next MAC review, the preparation schedule for polarized 3He for EIC should be presented.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R4 (CeC Status and Plan for 2023): </a:t>
            </a:r>
            <a:r>
              <a:rPr lang="en-US" sz="1800" b="1" dirty="0">
                <a:solidFill>
                  <a:srgbClr val="0432FF"/>
                </a:solidFill>
                <a:effectLst/>
                <a:latin typeface="Calibri" panose="020F0502020204030204" pitchFamily="34" charset="0"/>
                <a:ea typeface="Calibri" panose="020F0502020204030204" pitchFamily="34" charset="0"/>
              </a:rPr>
              <a:t>Vladimir Litvinenko and Alexei Fedotov, here</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100"/>
              </a:spcAft>
            </a:pPr>
            <a:r>
              <a:rPr lang="en-US" sz="1800" dirty="0">
                <a:solidFill>
                  <a:srgbClr val="000000"/>
                </a:solidFill>
                <a:effectLst/>
                <a:latin typeface="Calibri" panose="020F0502020204030204" pitchFamily="34" charset="0"/>
                <a:ea typeface="Calibri" panose="020F0502020204030204" pitchFamily="34" charset="0"/>
              </a:rPr>
              <a:t>● Develop a prioritized list of CeC accelerator upgrades and work on their implementation to demonstrate machine performance in accordance with the updated requirements.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Based on the 2022-23 results, prepare an updated plan for studies in 2024-25 compatible with the RHIC program and present at the 2023 MAC.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R5 (CeC Simulation with Realistic Distribution): </a:t>
            </a:r>
            <a:r>
              <a:rPr lang="en-US" sz="1800" b="1" dirty="0">
                <a:solidFill>
                  <a:srgbClr val="0432FF"/>
                </a:solidFill>
                <a:effectLst/>
                <a:latin typeface="Calibri" panose="020F0502020204030204" pitchFamily="34" charset="0"/>
                <a:ea typeface="Calibri" panose="020F0502020204030204" pitchFamily="34" charset="0"/>
              </a:rPr>
              <a:t>Alexei Fedotov, here</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Develop and carry out a realistic plan for generating quantitative predictions for the CeC experiments from the simulations.</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R6 (Polarization Increase in AGS with Skew Quads): </a:t>
            </a:r>
            <a:r>
              <a:rPr lang="en-US" sz="1800" b="1" dirty="0">
                <a:solidFill>
                  <a:srgbClr val="0432FF"/>
                </a:solidFill>
                <a:effectLst/>
                <a:latin typeface="Calibri" panose="020F0502020204030204" pitchFamily="34" charset="0"/>
                <a:ea typeface="Calibri" panose="020F0502020204030204" pitchFamily="34" charset="0"/>
              </a:rPr>
              <a:t>Vincent Schoefer in MAC-20 presentation</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Include measurement of driving terms for coupling in the optimization process of skew quadrupole settings.</a:t>
            </a:r>
            <a:endParaRPr lang="en-US" sz="1800" dirty="0">
              <a:solidFill>
                <a:srgbClr val="000000"/>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FBDCD655-9C2E-64E6-CCDA-665C35A416B2}"/>
              </a:ext>
            </a:extLst>
          </p:cNvPr>
          <p:cNvSpPr>
            <a:spLocks noGrp="1"/>
          </p:cNvSpPr>
          <p:nvPr>
            <p:ph type="sldNum" sz="quarter" idx="4"/>
          </p:nvPr>
        </p:nvSpPr>
        <p:spPr/>
        <p:txBody>
          <a:bodyPr/>
          <a:lstStyle/>
          <a:p>
            <a:fld id="{933A556B-7C63-244D-9B7C-B0EA8042B330}" type="slidenum">
              <a:rPr lang="en-US" smtClean="0"/>
              <a:pPr/>
              <a:t>11</a:t>
            </a:fld>
            <a:endParaRPr lang="en-US" sz="1000" dirty="0"/>
          </a:p>
        </p:txBody>
      </p:sp>
    </p:spTree>
    <p:extLst>
      <p:ext uri="{BB962C8B-B14F-4D97-AF65-F5344CB8AC3E}">
        <p14:creationId xmlns:p14="http://schemas.microsoft.com/office/powerpoint/2010/main" val="3056858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F2E0-026C-E26A-663A-4D4E4222702D}"/>
              </a:ext>
            </a:extLst>
          </p:cNvPr>
          <p:cNvSpPr>
            <a:spLocks noGrp="1"/>
          </p:cNvSpPr>
          <p:nvPr>
            <p:ph type="title"/>
          </p:nvPr>
        </p:nvSpPr>
        <p:spPr/>
        <p:txBody>
          <a:bodyPr/>
          <a:lstStyle/>
          <a:p>
            <a:r>
              <a:rPr lang="en-US" dirty="0"/>
              <a:t>Recommendations from MAC-19</a:t>
            </a:r>
          </a:p>
        </p:txBody>
      </p:sp>
      <p:sp>
        <p:nvSpPr>
          <p:cNvPr id="3" name="Content Placeholder 2">
            <a:extLst>
              <a:ext uri="{FF2B5EF4-FFF2-40B4-BE49-F238E27FC236}">
                <a16:creationId xmlns:a16="http://schemas.microsoft.com/office/drawing/2014/main" id="{964D8B9F-A4FE-9F14-5E39-533146922377}"/>
              </a:ext>
            </a:extLst>
          </p:cNvPr>
          <p:cNvSpPr>
            <a:spLocks noGrp="1"/>
          </p:cNvSpPr>
          <p:nvPr>
            <p:ph idx="1"/>
          </p:nvPr>
        </p:nvSpPr>
        <p:spPr/>
        <p:txBody>
          <a:bodyPr>
            <a:normAutofit fontScale="92500" lnSpcReduction="20000"/>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R7 (He-3 Polarization Preservation in Injectors): </a:t>
            </a:r>
            <a:r>
              <a:rPr lang="en-US" sz="1800" b="1" dirty="0">
                <a:solidFill>
                  <a:srgbClr val="0432FF"/>
                </a:solidFill>
                <a:effectLst/>
                <a:latin typeface="Calibri" panose="020F0502020204030204" pitchFamily="34" charset="0"/>
                <a:ea typeface="Calibri" panose="020F0502020204030204" pitchFamily="34" charset="0"/>
              </a:rPr>
              <a:t>Kiel Hock in MAC-20 presentation</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Consider testing the beam dynamics of this scheme with unpolarized He-3 beams.</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R8 (ML R&amp;D in C-AD Overview): </a:t>
            </a:r>
            <a:r>
              <a:rPr lang="en-US" sz="1800" b="1" dirty="0">
                <a:solidFill>
                  <a:srgbClr val="0432FF"/>
                </a:solidFill>
                <a:effectLst/>
                <a:latin typeface="Calibri" panose="020F0502020204030204" pitchFamily="34" charset="0"/>
                <a:ea typeface="Calibri" panose="020F0502020204030204" pitchFamily="34" charset="0"/>
              </a:rPr>
              <a:t>Georg Hoffstaetter in MAC-20 presentation</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100"/>
              </a:spcAft>
            </a:pPr>
            <a:r>
              <a:rPr lang="en-US" sz="1800" dirty="0">
                <a:solidFill>
                  <a:srgbClr val="000000"/>
                </a:solidFill>
                <a:effectLst/>
                <a:latin typeface="Calibri" panose="020F0502020204030204" pitchFamily="34" charset="0"/>
                <a:ea typeface="Calibri" panose="020F0502020204030204" pitchFamily="34" charset="0"/>
              </a:rPr>
              <a:t>● Consider prioritizing by estimating the resource costs (including beam testing time), benefit and risk of each item presented, and selecting several of the best to develop first. This would allow teams to concentrate and develop the most promising items more quickly.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We suggest one of the goals to be implementation in the control system of a process robust enough to be able to run independently for extended times without the need for intervention. Necessary interventions should be logged to allow identification of shortcomings.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R9: (ML for Luminosity Maximization): </a:t>
            </a:r>
            <a:r>
              <a:rPr lang="en-US" sz="1800" b="1" dirty="0">
                <a:solidFill>
                  <a:srgbClr val="0432FF"/>
                </a:solidFill>
                <a:effectLst/>
                <a:latin typeface="Calibri" panose="020F0502020204030204" pitchFamily="34" charset="0"/>
                <a:ea typeface="Calibri" panose="020F0502020204030204" pitchFamily="34" charset="0"/>
              </a:rPr>
              <a:t>Xiaofeng Guo in MAC-20 presentation</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Develop a plan and assess the resources needed to carry out the plan. The plan needs to have well-defined and achievable goals and include defined measures and actions to protect the machine and the detector. The protection measures need to be agreed upon with sPHENIX management.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Calibri" panose="020F0502020204030204" pitchFamily="34" charset="0"/>
                <a:ea typeface="Calibri" panose="020F0502020204030204" pitchFamily="34" charset="0"/>
              </a:rPr>
              <a:t>R10 (LEReC Concept for EIC pre-cooler): </a:t>
            </a:r>
            <a:r>
              <a:rPr lang="en-US" sz="1800" b="1" dirty="0">
                <a:solidFill>
                  <a:srgbClr val="0432FF"/>
                </a:solidFill>
                <a:effectLst/>
                <a:latin typeface="Calibri" panose="020F0502020204030204" pitchFamily="34" charset="0"/>
                <a:ea typeface="Calibri" panose="020F0502020204030204" pitchFamily="34" charset="0"/>
              </a:rPr>
              <a:t>Alexei Fedotov, here</a:t>
            </a:r>
            <a:endParaRPr lang="en-US" sz="1800" dirty="0">
              <a:solidFill>
                <a:srgbClr val="0432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Analyze the effect of the field of SHC quads on the angular spread of the precooler electron beam, including the possible remaining nonzero field of the quads, when they ramp down, and also the impact of their field on the magnetization of the neighboring mu-metal shield. Consider if an experimental magnetic measurement test may need to be performed.</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FBDCD655-9C2E-64E6-CCDA-665C35A416B2}"/>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Tree>
    <p:extLst>
      <p:ext uri="{BB962C8B-B14F-4D97-AF65-F5344CB8AC3E}">
        <p14:creationId xmlns:p14="http://schemas.microsoft.com/office/powerpoint/2010/main" val="414803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EB66-ADF1-3B9C-91EC-37A8A24A6183}"/>
              </a:ext>
            </a:extLst>
          </p:cNvPr>
          <p:cNvSpPr>
            <a:spLocks noGrp="1"/>
          </p:cNvSpPr>
          <p:nvPr>
            <p:ph type="title"/>
          </p:nvPr>
        </p:nvSpPr>
        <p:spPr/>
        <p:txBody>
          <a:bodyPr>
            <a:noAutofit/>
          </a:bodyPr>
          <a:lstStyle/>
          <a:p>
            <a:pPr marL="0" marR="0">
              <a:spcBef>
                <a:spcPts val="0"/>
              </a:spcBef>
              <a:spcAft>
                <a:spcPts val="0"/>
              </a:spcAft>
            </a:pPr>
            <a:r>
              <a:rPr lang="en-US" sz="2800" b="1" kern="100" dirty="0">
                <a:effectLst/>
                <a:latin typeface="Calibri" panose="020F0502020204030204" pitchFamily="34" charset="0"/>
                <a:ea typeface="Calibri" panose="020F0502020204030204" pitchFamily="34" charset="0"/>
                <a:cs typeface="Calibri" panose="020F0502020204030204" pitchFamily="34" charset="0"/>
              </a:rPr>
              <a:t>R3 (EBIS Status and Commissioning Plan): </a:t>
            </a:r>
            <a:r>
              <a:rPr lang="en-US" sz="28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Haixin Huang, here</a:t>
            </a:r>
            <a:br>
              <a:rPr lang="en-US" sz="2800"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br>
            <a:r>
              <a:rPr lang="en-US" sz="2800" b="0" kern="100" dirty="0">
                <a:effectLst/>
                <a:latin typeface="Calibri" panose="020F0502020204030204" pitchFamily="34" charset="0"/>
                <a:ea typeface="Calibri" panose="020F0502020204030204" pitchFamily="34" charset="0"/>
                <a:cs typeface="Calibri" panose="020F0502020204030204" pitchFamily="34" charset="0"/>
              </a:rPr>
              <a:t>For the next MAC review, the preparation schedule for polarized 3He for EIC should be presented.</a:t>
            </a:r>
            <a:endParaRPr lang="en-US" sz="2800" b="0" dirty="0"/>
          </a:p>
        </p:txBody>
      </p:sp>
      <p:sp>
        <p:nvSpPr>
          <p:cNvPr id="3" name="Content Placeholder 2">
            <a:extLst>
              <a:ext uri="{FF2B5EF4-FFF2-40B4-BE49-F238E27FC236}">
                <a16:creationId xmlns:a16="http://schemas.microsoft.com/office/drawing/2014/main" id="{66E24D63-FE6C-F6DE-DE4B-0BD388F18189}"/>
              </a:ext>
            </a:extLst>
          </p:cNvPr>
          <p:cNvSpPr>
            <a:spLocks noGrp="1"/>
          </p:cNvSpPr>
          <p:nvPr>
            <p:ph idx="1"/>
          </p:nvPr>
        </p:nvSpPr>
        <p:spPr>
          <a:xfrm>
            <a:off x="571500" y="1690689"/>
            <a:ext cx="11049000" cy="4342122"/>
          </a:xfrm>
        </p:spPr>
        <p:txBody>
          <a:bodyPr/>
          <a:lstStyle/>
          <a:p>
            <a:pPr marL="0" indent="0">
              <a:buClr>
                <a:srgbClr val="FF0000"/>
              </a:buClr>
              <a:buSzPct val="100000"/>
            </a:pPr>
            <a:r>
              <a:rPr lang="en-US" sz="2000" dirty="0">
                <a:latin typeface="Times New Roman"/>
                <a:cs typeface="Times New Roman"/>
              </a:rPr>
              <a:t>Schemes of Polarized He</a:t>
            </a:r>
            <a:r>
              <a:rPr lang="en-US" sz="2000" baseline="30000" dirty="0">
                <a:latin typeface="Times New Roman"/>
                <a:cs typeface="Times New Roman"/>
              </a:rPr>
              <a:t>3 </a:t>
            </a:r>
            <a:r>
              <a:rPr lang="en-US" sz="2000" dirty="0">
                <a:latin typeface="Times New Roman"/>
                <a:cs typeface="Times New Roman"/>
              </a:rPr>
              <a:t> in Injectors</a:t>
            </a:r>
            <a:endParaRPr lang="en-US" altLang="zh-CN" sz="2000" dirty="0">
              <a:latin typeface="Times New Roman" panose="02020603050405020304" pitchFamily="18" charset="0"/>
              <a:cs typeface="Times New Roman" panose="02020603050405020304" pitchFamily="18" charset="0"/>
            </a:endParaRPr>
          </a:p>
          <a:p>
            <a:pPr marL="342900" indent="-3429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Intrinsic resonances in the Booster are overcome by AC dipole.</a:t>
            </a:r>
          </a:p>
          <a:p>
            <a:pPr marL="342900" indent="-3429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Imperfection resonances in the Booster are overcome by harmonic orbit correction.</a:t>
            </a:r>
          </a:p>
          <a:p>
            <a:pPr marL="342900" indent="-3429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Betatron tunes in the AGS are put into spin tune gap generated by two partial snakes. Both intrinsic and imperfection resonances are avoided.</a:t>
            </a:r>
          </a:p>
          <a:p>
            <a:endParaRPr lang="en-US" dirty="0"/>
          </a:p>
        </p:txBody>
      </p:sp>
      <p:sp>
        <p:nvSpPr>
          <p:cNvPr id="4" name="Slide Number Placeholder 3">
            <a:extLst>
              <a:ext uri="{FF2B5EF4-FFF2-40B4-BE49-F238E27FC236}">
                <a16:creationId xmlns:a16="http://schemas.microsoft.com/office/drawing/2014/main" id="{40D012B4-CAEB-817A-6BCB-C2E9B3B02553}"/>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pic>
        <p:nvPicPr>
          <p:cNvPr id="5" name="Picture 4">
            <a:extLst>
              <a:ext uri="{FF2B5EF4-FFF2-40B4-BE49-F238E27FC236}">
                <a16:creationId xmlns:a16="http://schemas.microsoft.com/office/drawing/2014/main" id="{B01F51DB-05A7-B1EB-EB41-6F4F6338CBEA}"/>
              </a:ext>
            </a:extLst>
          </p:cNvPr>
          <p:cNvPicPr>
            <a:picLocks noChangeAspect="1"/>
          </p:cNvPicPr>
          <p:nvPr/>
        </p:nvPicPr>
        <p:blipFill>
          <a:blip r:embed="rId2"/>
          <a:stretch>
            <a:fillRect/>
          </a:stretch>
        </p:blipFill>
        <p:spPr>
          <a:xfrm>
            <a:off x="6832209" y="4231225"/>
            <a:ext cx="3745880" cy="2571798"/>
          </a:xfrm>
          <a:prstGeom prst="rect">
            <a:avLst/>
          </a:prstGeom>
        </p:spPr>
      </p:pic>
      <p:pic>
        <p:nvPicPr>
          <p:cNvPr id="6" name="Content Placeholder 9">
            <a:extLst>
              <a:ext uri="{FF2B5EF4-FFF2-40B4-BE49-F238E27FC236}">
                <a16:creationId xmlns:a16="http://schemas.microsoft.com/office/drawing/2014/main" id="{A3E26095-EBE9-E067-C10D-1E6B2A745265}"/>
              </a:ext>
            </a:extLst>
          </p:cNvPr>
          <p:cNvPicPr>
            <a:picLocks noChangeAspect="1"/>
          </p:cNvPicPr>
          <p:nvPr/>
        </p:nvPicPr>
        <p:blipFill>
          <a:blip r:embed="rId3"/>
          <a:stretch>
            <a:fillRect/>
          </a:stretch>
        </p:blipFill>
        <p:spPr>
          <a:xfrm>
            <a:off x="2432883" y="4304051"/>
            <a:ext cx="4399326" cy="2571798"/>
          </a:xfrm>
          <a:prstGeom prst="rect">
            <a:avLst/>
          </a:prstGeom>
        </p:spPr>
      </p:pic>
      <p:sp>
        <p:nvSpPr>
          <p:cNvPr id="7" name="TextBox 6">
            <a:extLst>
              <a:ext uri="{FF2B5EF4-FFF2-40B4-BE49-F238E27FC236}">
                <a16:creationId xmlns:a16="http://schemas.microsoft.com/office/drawing/2014/main" id="{F92743F5-5830-851A-3F5B-ABE6E38C47B9}"/>
              </a:ext>
            </a:extLst>
          </p:cNvPr>
          <p:cNvSpPr txBox="1"/>
          <p:nvPr/>
        </p:nvSpPr>
        <p:spPr>
          <a:xfrm>
            <a:off x="2432884" y="3494368"/>
            <a:ext cx="4149000" cy="646331"/>
          </a:xfrm>
          <a:prstGeom prst="rect">
            <a:avLst/>
          </a:prstGeom>
          <a:noFill/>
        </p:spPr>
        <p:txBody>
          <a:bodyPr wrap="square" rtlCol="0">
            <a:spAutoFit/>
          </a:bodyPr>
          <a:lstStyle/>
          <a:p>
            <a:r>
              <a:rPr lang="en-US" dirty="0"/>
              <a:t>AGS spin tune gap and vertical spin component</a:t>
            </a:r>
          </a:p>
        </p:txBody>
      </p:sp>
      <p:sp>
        <p:nvSpPr>
          <p:cNvPr id="8" name="TextBox 7">
            <a:extLst>
              <a:ext uri="{FF2B5EF4-FFF2-40B4-BE49-F238E27FC236}">
                <a16:creationId xmlns:a16="http://schemas.microsoft.com/office/drawing/2014/main" id="{7719472A-5954-29D9-0118-E54D03C5B7F4}"/>
              </a:ext>
            </a:extLst>
          </p:cNvPr>
          <p:cNvSpPr txBox="1"/>
          <p:nvPr/>
        </p:nvSpPr>
        <p:spPr>
          <a:xfrm>
            <a:off x="6721032" y="3562165"/>
            <a:ext cx="4399327" cy="369332"/>
          </a:xfrm>
          <a:prstGeom prst="rect">
            <a:avLst/>
          </a:prstGeom>
          <a:noFill/>
        </p:spPr>
        <p:txBody>
          <a:bodyPr wrap="square" rtlCol="0">
            <a:spAutoFit/>
          </a:bodyPr>
          <a:lstStyle/>
          <a:p>
            <a:r>
              <a:rPr lang="en-US" dirty="0"/>
              <a:t>Mechanical drawing of Booster AC dipole</a:t>
            </a:r>
          </a:p>
        </p:txBody>
      </p:sp>
    </p:spTree>
    <p:extLst>
      <p:ext uri="{BB962C8B-B14F-4D97-AF65-F5344CB8AC3E}">
        <p14:creationId xmlns:p14="http://schemas.microsoft.com/office/powerpoint/2010/main" val="1929105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6EB66-ADF1-3B9C-91EC-37A8A24A6183}"/>
              </a:ext>
            </a:extLst>
          </p:cNvPr>
          <p:cNvSpPr>
            <a:spLocks noGrp="1"/>
          </p:cNvSpPr>
          <p:nvPr>
            <p:ph type="title"/>
          </p:nvPr>
        </p:nvSpPr>
        <p:spPr/>
        <p:txBody>
          <a:bodyPr>
            <a:noAutofit/>
          </a:bodyPr>
          <a:lstStyle/>
          <a:p>
            <a:pPr marL="0" marR="0">
              <a:spcBef>
                <a:spcPts val="0"/>
              </a:spcBef>
              <a:spcAft>
                <a:spcPts val="0"/>
              </a:spcAft>
            </a:pPr>
            <a:r>
              <a:rPr lang="en-US" sz="2800" b="1" kern="100" dirty="0">
                <a:effectLst/>
                <a:latin typeface="Calibri" panose="020F0502020204030204" pitchFamily="34" charset="0"/>
                <a:ea typeface="Calibri" panose="020F0502020204030204" pitchFamily="34" charset="0"/>
                <a:cs typeface="Calibri" panose="020F0502020204030204" pitchFamily="34" charset="0"/>
              </a:rPr>
              <a:t>R3 (EBIS Status and Commissioning Plan): </a:t>
            </a:r>
            <a:r>
              <a:rPr lang="en-US" sz="2800" b="1" kern="100" dirty="0">
                <a:solidFill>
                  <a:srgbClr val="0432FF"/>
                </a:solidFill>
                <a:effectLst/>
                <a:latin typeface="Calibri" panose="020F0502020204030204" pitchFamily="34" charset="0"/>
                <a:ea typeface="Calibri" panose="020F0502020204030204" pitchFamily="34" charset="0"/>
                <a:cs typeface="Calibri" panose="020F0502020204030204" pitchFamily="34" charset="0"/>
              </a:rPr>
              <a:t>Haixin Huang, here</a:t>
            </a:r>
            <a:br>
              <a:rPr lang="en-US" sz="2800" kern="100" dirty="0">
                <a:solidFill>
                  <a:srgbClr val="0432FF"/>
                </a:solidFill>
                <a:effectLst/>
                <a:latin typeface="Calibri" panose="020F0502020204030204" pitchFamily="34" charset="0"/>
                <a:ea typeface="Calibri" panose="020F0502020204030204" pitchFamily="34" charset="0"/>
                <a:cs typeface="Times New Roman" panose="02020603050405020304" pitchFamily="18" charset="0"/>
              </a:rPr>
            </a:br>
            <a:r>
              <a:rPr lang="en-US" sz="2800" b="0" kern="100" dirty="0">
                <a:effectLst/>
                <a:latin typeface="Calibri" panose="020F0502020204030204" pitchFamily="34" charset="0"/>
                <a:ea typeface="Calibri" panose="020F0502020204030204" pitchFamily="34" charset="0"/>
                <a:cs typeface="Calibri" panose="020F0502020204030204" pitchFamily="34" charset="0"/>
              </a:rPr>
              <a:t>For the next MAC review, the preparation schedule for polarized 3He for EIC should be presented.</a:t>
            </a:r>
            <a:endParaRPr lang="en-US" sz="2800" b="0" dirty="0"/>
          </a:p>
        </p:txBody>
      </p:sp>
      <p:sp>
        <p:nvSpPr>
          <p:cNvPr id="3" name="Content Placeholder 2">
            <a:extLst>
              <a:ext uri="{FF2B5EF4-FFF2-40B4-BE49-F238E27FC236}">
                <a16:creationId xmlns:a16="http://schemas.microsoft.com/office/drawing/2014/main" id="{66E24D63-FE6C-F6DE-DE4B-0BD388F18189}"/>
              </a:ext>
            </a:extLst>
          </p:cNvPr>
          <p:cNvSpPr>
            <a:spLocks noGrp="1"/>
          </p:cNvSpPr>
          <p:nvPr>
            <p:ph idx="1"/>
          </p:nvPr>
        </p:nvSpPr>
        <p:spPr>
          <a:xfrm>
            <a:off x="571500" y="1690689"/>
            <a:ext cx="11049000" cy="4342122"/>
          </a:xfrm>
        </p:spPr>
        <p:txBody>
          <a:bodyPr/>
          <a:lstStyle/>
          <a:p>
            <a:pPr marL="0" indent="0">
              <a:buClr>
                <a:srgbClr val="FF0000"/>
              </a:buClr>
              <a:buSzPct val="100000"/>
            </a:pPr>
            <a:r>
              <a:rPr lang="en-US" sz="2000" b="1" dirty="0">
                <a:latin typeface="Times New Roman"/>
                <a:cs typeface="Times New Roman"/>
              </a:rPr>
              <a:t>Commissioning Plan of He</a:t>
            </a:r>
            <a:r>
              <a:rPr lang="en-US" sz="2000" b="1" baseline="30000" dirty="0">
                <a:latin typeface="Times New Roman"/>
                <a:cs typeface="Times New Roman"/>
              </a:rPr>
              <a:t>3 </a:t>
            </a:r>
            <a:r>
              <a:rPr lang="en-US" sz="2000" b="1" dirty="0">
                <a:latin typeface="Times New Roman"/>
                <a:cs typeface="Times New Roman"/>
              </a:rPr>
              <a:t> in Injectors</a:t>
            </a:r>
            <a:endParaRPr lang="en-US" altLang="zh-CN" sz="2000" b="1" dirty="0">
              <a:latin typeface="Times New Roman"/>
              <a:cs typeface="Times New Roman"/>
            </a:endParaRP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Unpolarized He</a:t>
            </a:r>
            <a:r>
              <a:rPr lang="en-US" altLang="zh-CN" sz="2000" baseline="30000" dirty="0">
                <a:solidFill>
                  <a:srgbClr val="002060"/>
                </a:solidFill>
                <a:latin typeface="Times New Roman" panose="02020603050405020304" pitchFamily="18" charset="0"/>
                <a:cs typeface="Times New Roman" panose="02020603050405020304" pitchFamily="18" charset="0"/>
              </a:rPr>
              <a:t>3</a:t>
            </a:r>
            <a:r>
              <a:rPr lang="en-US" altLang="zh-CN" sz="2000" dirty="0">
                <a:solidFill>
                  <a:srgbClr val="002060"/>
                </a:solidFill>
                <a:latin typeface="Times New Roman" panose="02020603050405020304" pitchFamily="18" charset="0"/>
                <a:cs typeface="Times New Roman" panose="02020603050405020304" pitchFamily="18" charset="0"/>
              </a:rPr>
              <a:t> was not available in 2023 for beam test in injectors. </a:t>
            </a: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Unpolarized He</a:t>
            </a:r>
            <a:r>
              <a:rPr lang="en-US" altLang="zh-CN" sz="2000" baseline="30000" dirty="0">
                <a:solidFill>
                  <a:srgbClr val="002060"/>
                </a:solidFill>
                <a:latin typeface="Times New Roman" panose="02020603050405020304" pitchFamily="18" charset="0"/>
                <a:cs typeface="Times New Roman" panose="02020603050405020304" pitchFamily="18" charset="0"/>
              </a:rPr>
              <a:t>3</a:t>
            </a:r>
            <a:r>
              <a:rPr lang="en-US" altLang="zh-CN" sz="2000" dirty="0">
                <a:solidFill>
                  <a:srgbClr val="002060"/>
                </a:solidFill>
                <a:latin typeface="Times New Roman" panose="02020603050405020304" pitchFamily="18" charset="0"/>
                <a:cs typeface="Times New Roman" panose="02020603050405020304" pitchFamily="18" charset="0"/>
              </a:rPr>
              <a:t> will be available in run 24 for RHIC He</a:t>
            </a:r>
            <a:r>
              <a:rPr lang="en-US" altLang="zh-CN" sz="2000" baseline="30000" dirty="0">
                <a:solidFill>
                  <a:srgbClr val="002060"/>
                </a:solidFill>
                <a:latin typeface="Times New Roman" panose="02020603050405020304" pitchFamily="18" charset="0"/>
                <a:cs typeface="Times New Roman" panose="02020603050405020304" pitchFamily="18" charset="0"/>
              </a:rPr>
              <a:t>3</a:t>
            </a:r>
            <a:r>
              <a:rPr lang="en-US" altLang="zh-CN" sz="2000" dirty="0">
                <a:solidFill>
                  <a:srgbClr val="002060"/>
                </a:solidFill>
                <a:latin typeface="Times New Roman" panose="02020603050405020304" pitchFamily="18" charset="0"/>
                <a:cs typeface="Times New Roman" panose="02020603050405020304" pitchFamily="18" charset="0"/>
              </a:rPr>
              <a:t> polarimetry test.</a:t>
            </a: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Setup AGS with both betatron tunes inside the spin tune gap (&gt;8.95) along the energy ramp.</a:t>
            </a: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Polarized He</a:t>
            </a:r>
            <a:r>
              <a:rPr lang="en-US" altLang="zh-CN" sz="2000" baseline="30000" dirty="0">
                <a:solidFill>
                  <a:srgbClr val="002060"/>
                </a:solidFill>
                <a:latin typeface="Times New Roman" panose="02020603050405020304" pitchFamily="18" charset="0"/>
                <a:cs typeface="Times New Roman" panose="02020603050405020304" pitchFamily="18" charset="0"/>
              </a:rPr>
              <a:t>3</a:t>
            </a:r>
            <a:r>
              <a:rPr lang="en-US" altLang="zh-CN" sz="2000" dirty="0">
                <a:solidFill>
                  <a:srgbClr val="002060"/>
                </a:solidFill>
                <a:latin typeface="Times New Roman" panose="02020603050405020304" pitchFamily="18" charset="0"/>
                <a:cs typeface="Times New Roman" panose="02020603050405020304" pitchFamily="18" charset="0"/>
              </a:rPr>
              <a:t> will be available in early 2025.</a:t>
            </a: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Test  polarized He</a:t>
            </a:r>
            <a:r>
              <a:rPr lang="en-US" altLang="zh-CN" sz="2000" baseline="30000" dirty="0">
                <a:solidFill>
                  <a:srgbClr val="002060"/>
                </a:solidFill>
                <a:latin typeface="Times New Roman" panose="02020603050405020304" pitchFamily="18" charset="0"/>
                <a:cs typeface="Times New Roman" panose="02020603050405020304" pitchFamily="18" charset="0"/>
              </a:rPr>
              <a:t>3</a:t>
            </a:r>
            <a:r>
              <a:rPr lang="en-US" altLang="zh-CN" sz="2000" dirty="0">
                <a:solidFill>
                  <a:srgbClr val="002060"/>
                </a:solidFill>
                <a:latin typeface="Times New Roman" panose="02020603050405020304" pitchFamily="18" charset="0"/>
                <a:cs typeface="Times New Roman" panose="02020603050405020304" pitchFamily="18" charset="0"/>
              </a:rPr>
              <a:t> beam with Booster AC dipole at AGS injection. Measure polarization as function of AC dipole amplitude.</a:t>
            </a:r>
          </a:p>
          <a:p>
            <a:pPr marL="457200" indent="-457200">
              <a:buClr>
                <a:srgbClr val="FF0000"/>
              </a:buClr>
              <a:buSzPct val="100000"/>
              <a:buFont typeface="Arial" panose="020B0604020202020204" pitchFamily="34" charset="0"/>
              <a:buChar char="•"/>
            </a:pPr>
            <a:r>
              <a:rPr lang="en-US" altLang="zh-CN" sz="2000" dirty="0">
                <a:solidFill>
                  <a:srgbClr val="002060"/>
                </a:solidFill>
                <a:latin typeface="Times New Roman" panose="02020603050405020304" pitchFamily="18" charset="0"/>
                <a:cs typeface="Times New Roman" panose="02020603050405020304" pitchFamily="18" charset="0"/>
              </a:rPr>
              <a:t>Set up AGS with both betatron tune into spin tune gap generated by two partial snakes. Measure polarization with this setup. Measure polarization on the energy ramp.</a:t>
            </a:r>
          </a:p>
        </p:txBody>
      </p:sp>
      <p:sp>
        <p:nvSpPr>
          <p:cNvPr id="4" name="Slide Number Placeholder 3">
            <a:extLst>
              <a:ext uri="{FF2B5EF4-FFF2-40B4-BE49-F238E27FC236}">
                <a16:creationId xmlns:a16="http://schemas.microsoft.com/office/drawing/2014/main" id="{40D012B4-CAEB-817A-6BCB-C2E9B3B02553}"/>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Tree>
    <p:extLst>
      <p:ext uri="{BB962C8B-B14F-4D97-AF65-F5344CB8AC3E}">
        <p14:creationId xmlns:p14="http://schemas.microsoft.com/office/powerpoint/2010/main" val="194052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2285-F467-F81B-F38B-94FFBEDE92CB}"/>
              </a:ext>
            </a:extLst>
          </p:cNvPr>
          <p:cNvSpPr>
            <a:spLocks noGrp="1"/>
          </p:cNvSpPr>
          <p:nvPr>
            <p:ph type="title"/>
          </p:nvPr>
        </p:nvSpPr>
        <p:spPr>
          <a:xfrm>
            <a:off x="571500" y="365125"/>
            <a:ext cx="11049000" cy="375655"/>
          </a:xfrm>
        </p:spPr>
        <p:txBody>
          <a:bodyPr>
            <a:noAutofit/>
          </a:bodyPr>
          <a:lstStyle/>
          <a:p>
            <a:pPr marL="0" marR="0">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rPr>
              <a:t>R4 (CeC Status and Plan for 2023): </a:t>
            </a:r>
            <a:r>
              <a:rPr lang="en-US" sz="2000" b="1" dirty="0">
                <a:solidFill>
                  <a:srgbClr val="0432FF"/>
                </a:solidFill>
                <a:effectLst/>
                <a:latin typeface="Calibri" panose="020F0502020204030204" pitchFamily="34" charset="0"/>
                <a:ea typeface="Calibri" panose="020F0502020204030204" pitchFamily="34" charset="0"/>
              </a:rPr>
              <a:t>Vladimir Litvinenko and Alexei Fedotov, here</a:t>
            </a:r>
            <a:endParaRPr lang="en-US" sz="2000" b="0" dirty="0"/>
          </a:p>
        </p:txBody>
      </p:sp>
      <p:sp>
        <p:nvSpPr>
          <p:cNvPr id="3" name="Content Placeholder 2">
            <a:extLst>
              <a:ext uri="{FF2B5EF4-FFF2-40B4-BE49-F238E27FC236}">
                <a16:creationId xmlns:a16="http://schemas.microsoft.com/office/drawing/2014/main" id="{404BF296-AB7F-E732-5933-F200944845C8}"/>
              </a:ext>
            </a:extLst>
          </p:cNvPr>
          <p:cNvSpPr>
            <a:spLocks noGrp="1"/>
          </p:cNvSpPr>
          <p:nvPr>
            <p:ph idx="1"/>
          </p:nvPr>
        </p:nvSpPr>
        <p:spPr>
          <a:xfrm>
            <a:off x="571500" y="740781"/>
            <a:ext cx="11049000" cy="5752094"/>
          </a:xfrm>
        </p:spPr>
        <p:txBody>
          <a:bodyPr>
            <a:normAutofit fontScale="62500" lnSpcReduction="20000"/>
          </a:bodyPr>
          <a:lstStyle/>
          <a:p>
            <a:pPr marL="0" marR="0">
              <a:spcBef>
                <a:spcPts val="0"/>
              </a:spcBef>
              <a:spcAft>
                <a:spcPts val="100"/>
              </a:spcAft>
            </a:pPr>
            <a:r>
              <a:rPr lang="en-US" sz="2800" dirty="0">
                <a:solidFill>
                  <a:srgbClr val="000000"/>
                </a:solidFill>
                <a:effectLst/>
                <a:latin typeface="Calibri" panose="020F0502020204030204" pitchFamily="34" charset="0"/>
                <a:ea typeface="Calibri" panose="020F0502020204030204" pitchFamily="34" charset="0"/>
              </a:rPr>
              <a:t>●</a:t>
            </a:r>
            <a:r>
              <a:rPr lang="en-US" sz="2800" b="0" dirty="0">
                <a:solidFill>
                  <a:srgbClr val="000000"/>
                </a:solidFill>
                <a:effectLst/>
                <a:latin typeface="Calibri" panose="020F0502020204030204" pitchFamily="34" charset="0"/>
                <a:ea typeface="Calibri" panose="020F0502020204030204" pitchFamily="34" charset="0"/>
              </a:rPr>
              <a:t> Develop a prioritized list of CeC accelerator upgrades and work on their implementation to </a:t>
            </a:r>
            <a:r>
              <a:rPr lang="en-US" sz="2800" dirty="0">
                <a:solidFill>
                  <a:srgbClr val="000000"/>
                </a:solidFill>
                <a:effectLst/>
                <a:latin typeface="Calibri" panose="020F0502020204030204" pitchFamily="34" charset="0"/>
                <a:ea typeface="Calibri" panose="020F0502020204030204" pitchFamily="34" charset="0"/>
              </a:rPr>
              <a:t> </a:t>
            </a:r>
            <a:endParaRPr lang="en-US" sz="2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10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CeC accelerator prioritizes demonstration of stable laser operation with laser pulse jitter less then 1% </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10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Installation and commissioning of new (symmetric) 500 MHz bunching cavity</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10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Establishing stable and repeatable parameters of electron beam</a:t>
            </a:r>
            <a:endParaRPr lang="en-US" sz="2800" dirty="0">
              <a:solidFill>
                <a:srgbClr val="0000FF"/>
              </a:solidFill>
              <a:effectLst/>
              <a:latin typeface="Arial" panose="020B0604020202020204" pitchFamily="34" charset="0"/>
              <a:ea typeface="Calibri" panose="020F0502020204030204" pitchFamily="34" charset="0"/>
            </a:endParaRPr>
          </a:p>
          <a:p>
            <a:pPr marL="457200" marR="0">
              <a:spcBef>
                <a:spcPts val="0"/>
              </a:spcBef>
              <a:spcAft>
                <a:spcPts val="100"/>
              </a:spcAft>
            </a:pPr>
            <a:r>
              <a:rPr lang="en-US" sz="2800" dirty="0">
                <a:solidFill>
                  <a:srgbClr val="0070C0"/>
                </a:solidFill>
                <a:effectLst/>
                <a:latin typeface="Calibri" panose="020F0502020204030204" pitchFamily="34" charset="0"/>
                <a:ea typeface="Calibri" panose="020F0502020204030204" pitchFamily="34" charset="0"/>
              </a:rPr>
              <a:t> </a:t>
            </a:r>
            <a:endParaRPr lang="en-US" sz="2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rPr>
              <a:t>● Based on the 2022-23 results, prepare an updated plan for studies in 2024-25 compatible with the RHIC program and present at the 2023 MAC. </a:t>
            </a:r>
            <a:endParaRPr lang="en-US" sz="2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2800" dirty="0">
                <a:solidFill>
                  <a:srgbClr val="0070C0"/>
                </a:solidFill>
                <a:effectLst/>
                <a:latin typeface="Calibri" panose="020F0502020204030204" pitchFamily="34" charset="0"/>
                <a:ea typeface="Calibri" panose="020F0502020204030204" pitchFamily="34" charset="0"/>
              </a:rPr>
              <a:t> </a:t>
            </a:r>
            <a:endParaRPr lang="en-US" sz="2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2800" dirty="0">
                <a:solidFill>
                  <a:srgbClr val="0000FF"/>
                </a:solidFill>
                <a:effectLst/>
                <a:latin typeface="Calibri" panose="020F0502020204030204" pitchFamily="34" charset="0"/>
                <a:ea typeface="Calibri" panose="020F0502020204030204" pitchFamily="34" charset="0"/>
              </a:rPr>
              <a:t>Since CeC no longer has dedicated portion of RHIC operation, scheduling is possible only for portion of the CeC program which does not require ion beam. Operation with ion beam could be possible as a portion of time allocated for RHIC APEX program.</a:t>
            </a:r>
            <a:endParaRPr lang="en-US" sz="2800" dirty="0">
              <a:solidFill>
                <a:srgbClr val="0000FF"/>
              </a:solidFill>
              <a:effectLst/>
              <a:latin typeface="Arial" panose="020B0604020202020204" pitchFamily="34" charset="0"/>
              <a:ea typeface="Calibri" panose="020F0502020204030204" pitchFamily="34" charset="0"/>
            </a:endParaRPr>
          </a:p>
          <a:p>
            <a:pPr marL="0" marR="0">
              <a:spcBef>
                <a:spcPts val="0"/>
              </a:spcBef>
              <a:spcAft>
                <a:spcPts val="0"/>
              </a:spcAft>
            </a:pPr>
            <a:endParaRPr lang="en-US" sz="2800" dirty="0">
              <a:solidFill>
                <a:srgbClr val="0000FF"/>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FF"/>
                </a:solidFill>
                <a:effectLst/>
                <a:latin typeface="Calibri" panose="020F0502020204030204" pitchFamily="34" charset="0"/>
                <a:ea typeface="Calibri" panose="020F0502020204030204" pitchFamily="34" charset="0"/>
              </a:rPr>
              <a:t>Key point in the plan:</a:t>
            </a:r>
            <a:endParaRPr lang="en-US" sz="2800" dirty="0">
              <a:solidFill>
                <a:srgbClr val="0000FF"/>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2800" dirty="0">
                <a:solidFill>
                  <a:srgbClr val="0000FF"/>
                </a:solidFill>
                <a:effectLst/>
                <a:latin typeface="Calibri" panose="020F0502020204030204" pitchFamily="34" charset="0"/>
                <a:ea typeface="Calibri" panose="020F0502020204030204" pitchFamily="34" charset="0"/>
              </a:rPr>
              <a:t>In parallel with RHIC operations:</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Optimize laser pulse shape necessary to expand uniform portion of electron bunches</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Reduce laser pulse energy jitter to below 1% RMS</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Demonstrate longitudinal uniform beam with desirable beam quality with new laser profile. </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Tune the CeC accelerator to design values of beam paramours: 50 A peak current; 2E-4 slice energy spread; 1.5 mm mrad normalized emittance (or better)</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Restore high gain in the Plasma-Cascade Amplifier in pulse e-beam mode</a:t>
            </a:r>
            <a:endParaRPr lang="en-US" sz="2800" dirty="0">
              <a:solidFill>
                <a:srgbClr val="0000FF"/>
              </a:solidFill>
              <a:effectLst/>
              <a:latin typeface="Arial" panose="020B0604020202020204" pitchFamily="34" charset="0"/>
              <a:ea typeface="Calibri" panose="020F0502020204030204" pitchFamily="34" charset="0"/>
            </a:endParaRPr>
          </a:p>
          <a:p>
            <a:pPr marL="0" marR="0">
              <a:spcBef>
                <a:spcPts val="0"/>
              </a:spcBef>
              <a:spcAft>
                <a:spcPts val="0"/>
              </a:spcAft>
            </a:pPr>
            <a:endParaRPr lang="en-US" sz="2800" dirty="0">
              <a:solidFill>
                <a:srgbClr val="0000FF"/>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0000FF"/>
                </a:solidFill>
                <a:effectLst/>
                <a:latin typeface="Calibri" panose="020F0502020204030204" pitchFamily="34" charset="0"/>
                <a:ea typeface="Calibri" panose="020F0502020204030204" pitchFamily="34" charset="0"/>
              </a:rPr>
              <a:t>In APEX deducted time – proceed as far as time allows with </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Restore RHIC setting with ion beam at 26.5 GeV/u in Yellow ring</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Establish CW e-beam in the common section</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Establish overlap of electron and ion beam and match their relativistic factors</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Restore high gain in the Plasma-Cascade Amplifier with CW e-beam</a:t>
            </a:r>
            <a:endParaRPr lang="en-US" sz="2800" dirty="0">
              <a:solidFill>
                <a:srgbClr val="0000FF"/>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2800" dirty="0">
                <a:solidFill>
                  <a:srgbClr val="0000FF"/>
                </a:solidFill>
                <a:effectLst/>
                <a:latin typeface="Calibri" panose="020F0502020204030204" pitchFamily="34" charset="0"/>
                <a:ea typeface="Calibri" panose="020F0502020204030204" pitchFamily="34" charset="0"/>
              </a:rPr>
              <a:t>Attempt to demonstrate longitudinal cooling.</a:t>
            </a:r>
            <a:endParaRPr lang="en-US" sz="2800" dirty="0">
              <a:solidFill>
                <a:srgbClr val="0000FF"/>
              </a:solidFill>
              <a:effectLst/>
              <a:latin typeface="Arial" panose="020B060402020202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0D1E18D1-C38E-45F8-A0B0-7C6B9031197B}"/>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Tree>
    <p:extLst>
      <p:ext uri="{BB962C8B-B14F-4D97-AF65-F5344CB8AC3E}">
        <p14:creationId xmlns:p14="http://schemas.microsoft.com/office/powerpoint/2010/main" val="4225809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52285-F467-F81B-F38B-94FFBEDE92CB}"/>
              </a:ext>
            </a:extLst>
          </p:cNvPr>
          <p:cNvSpPr>
            <a:spLocks noGrp="1"/>
          </p:cNvSpPr>
          <p:nvPr>
            <p:ph type="title"/>
          </p:nvPr>
        </p:nvSpPr>
        <p:spPr>
          <a:xfrm>
            <a:off x="571500" y="0"/>
            <a:ext cx="11049000" cy="989113"/>
          </a:xfrm>
        </p:spPr>
        <p:txBody>
          <a:bodyPr>
            <a:noAutofit/>
          </a:bodyPr>
          <a:lstStyle/>
          <a:p>
            <a:pPr marL="0" marR="0">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rPr>
              <a:t>R5 (CeC Simulation with Realistic Distribution): </a:t>
            </a:r>
            <a:r>
              <a:rPr lang="en-US" sz="2000" b="1" dirty="0">
                <a:solidFill>
                  <a:srgbClr val="0432FF"/>
                </a:solidFill>
                <a:effectLst/>
                <a:latin typeface="Calibri" panose="020F0502020204030204" pitchFamily="34" charset="0"/>
                <a:ea typeface="Calibri" panose="020F0502020204030204" pitchFamily="34" charset="0"/>
              </a:rPr>
              <a:t>Alexei Fedotov, here</a:t>
            </a:r>
            <a:br>
              <a:rPr lang="en-US" sz="2000" dirty="0">
                <a:solidFill>
                  <a:srgbClr val="0432FF"/>
                </a:solidFill>
                <a:effectLst/>
                <a:latin typeface="Arial" panose="020B0604020202020204" pitchFamily="34" charset="0"/>
                <a:ea typeface="Calibri" panose="020F0502020204030204" pitchFamily="34" charset="0"/>
              </a:rPr>
            </a:br>
            <a:r>
              <a:rPr lang="en-US" sz="2000" b="0" dirty="0">
                <a:solidFill>
                  <a:srgbClr val="000000"/>
                </a:solidFill>
                <a:effectLst/>
                <a:latin typeface="Calibri" panose="020F0502020204030204" pitchFamily="34" charset="0"/>
                <a:ea typeface="Calibri" panose="020F0502020204030204" pitchFamily="34" charset="0"/>
              </a:rPr>
              <a:t>Develop and carry out a realistic plan for generating quantitative predictions for the CeC experiments from the simulations.</a:t>
            </a:r>
            <a:endParaRPr lang="en-US" sz="2000" b="0" dirty="0"/>
          </a:p>
        </p:txBody>
      </p:sp>
      <p:sp>
        <p:nvSpPr>
          <p:cNvPr id="3" name="Content Placeholder 2">
            <a:extLst>
              <a:ext uri="{FF2B5EF4-FFF2-40B4-BE49-F238E27FC236}">
                <a16:creationId xmlns:a16="http://schemas.microsoft.com/office/drawing/2014/main" id="{404BF296-AB7F-E732-5933-F200944845C8}"/>
              </a:ext>
            </a:extLst>
          </p:cNvPr>
          <p:cNvSpPr>
            <a:spLocks noGrp="1"/>
          </p:cNvSpPr>
          <p:nvPr>
            <p:ph idx="1"/>
          </p:nvPr>
        </p:nvSpPr>
        <p:spPr>
          <a:xfrm>
            <a:off x="571500" y="989114"/>
            <a:ext cx="11049000" cy="5692606"/>
          </a:xfrm>
          <a:solidFill>
            <a:schemeClr val="bg1"/>
          </a:solidFill>
        </p:spPr>
        <p:txBody>
          <a:bodyPr>
            <a:noAutofit/>
          </a:bodyPr>
          <a:lstStyle/>
          <a:p>
            <a:pPr marL="0" marR="0">
              <a:lnSpc>
                <a:spcPct val="107000"/>
              </a:lnSpc>
              <a:spcBef>
                <a:spcPts val="0"/>
              </a:spcBef>
              <a:spcAft>
                <a:spcPts val="800"/>
              </a:spcAft>
            </a:pPr>
            <a:r>
              <a:rPr lang="en-US" sz="1400" dirty="0">
                <a:latin typeface="Arial" panose="020B0604020202020204" pitchFamily="34" charset="0"/>
                <a:ea typeface="Calibri" panose="020F0502020204030204" pitchFamily="34" charset="0"/>
                <a:cs typeface="Arial" panose="020B0604020202020204" pitchFamily="34" charset="0"/>
              </a:rPr>
              <a:t>Detailed simulations were developed which take into account that ions experience different kicks at difference slices of electron beam.</a:t>
            </a:r>
            <a:br>
              <a:rPr lang="en-US" sz="1400" dirty="0">
                <a:latin typeface="Arial" panose="020B0604020202020204" pitchFamily="34" charset="0"/>
                <a:ea typeface="Calibri" panose="020F0502020204030204" pitchFamily="34" charset="0"/>
                <a:cs typeface="Arial" panose="020B0604020202020204" pitchFamily="34" charset="0"/>
              </a:rPr>
            </a:br>
            <a:r>
              <a:rPr lang="en-US" sz="1400" dirty="0">
                <a:effectLst/>
                <a:latin typeface="Arial" panose="020B0604020202020204" pitchFamily="34" charset="0"/>
                <a:ea typeface="Calibri" panose="020F0502020204030204" pitchFamily="34" charset="0"/>
                <a:cs typeface="Arial" panose="020B0604020202020204" pitchFamily="34" charset="0"/>
              </a:rPr>
              <a:t>These simulations provide requirements on electron beam parameters and quantitative predictions for the CeC experiment.</a:t>
            </a:r>
            <a:br>
              <a:rPr lang="en-US" sz="1400" dirty="0">
                <a:effectLst/>
                <a:latin typeface="Arial" panose="020B0604020202020204" pitchFamily="34" charset="0"/>
                <a:ea typeface="Calibri" panose="020F050202020403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We are currently optimizing the electron accelerator and the cooling section magnets so that the followings can be achieved for the electron bunch:</a:t>
            </a:r>
          </a:p>
          <a:p>
            <a:pPr lvl="1">
              <a:buFont typeface="Courier New" panose="02070309020205020404" pitchFamily="49" charset="0"/>
              <a:buChar char="o"/>
            </a:pPr>
            <a:r>
              <a:rPr lang="en-US" sz="1400" dirty="0">
                <a:solidFill>
                  <a:srgbClr val="0000FF"/>
                </a:solidFill>
                <a:latin typeface="Arial" panose="020B0604020202020204" pitchFamily="34" charset="0"/>
                <a:cs typeface="Arial" panose="020B0604020202020204" pitchFamily="34" charset="0"/>
              </a:rPr>
              <a:t>Peak-to-peak variation of the instantaneous current stay below 10% over a duration of 15 </a:t>
            </a:r>
            <a:r>
              <a:rPr lang="en-US" sz="1400" dirty="0" err="1">
                <a:solidFill>
                  <a:srgbClr val="0000FF"/>
                </a:solidFill>
                <a:latin typeface="Arial" panose="020B0604020202020204" pitchFamily="34" charset="0"/>
                <a:cs typeface="Arial" panose="020B0604020202020204" pitchFamily="34" charset="0"/>
              </a:rPr>
              <a:t>ps</a:t>
            </a:r>
            <a:r>
              <a:rPr lang="en-US" sz="1400" dirty="0">
                <a:solidFill>
                  <a:srgbClr val="0000FF"/>
                </a:solidFill>
                <a:latin typeface="Arial" panose="020B0604020202020204" pitchFamily="34" charset="0"/>
                <a:cs typeface="Arial" panose="020B0604020202020204" pitchFamily="34" charset="0"/>
              </a:rPr>
              <a:t>;</a:t>
            </a:r>
          </a:p>
          <a:p>
            <a:pPr lvl="1">
              <a:buFont typeface="Courier New" panose="02070309020205020404" pitchFamily="49" charset="0"/>
              <a:buChar char="o"/>
            </a:pPr>
            <a:r>
              <a:rPr lang="en-US" sz="1400" dirty="0">
                <a:solidFill>
                  <a:srgbClr val="0000FF"/>
                </a:solidFill>
                <a:latin typeface="Arial" panose="020B0604020202020204" pitchFamily="34" charset="0"/>
                <a:cs typeface="Arial" panose="020B0604020202020204" pitchFamily="34" charset="0"/>
              </a:rPr>
              <a:t>The quality of the electrons with the 15 </a:t>
            </a:r>
            <a:r>
              <a:rPr lang="en-US" sz="1400" dirty="0" err="1">
                <a:solidFill>
                  <a:srgbClr val="0000FF"/>
                </a:solidFill>
                <a:latin typeface="Arial" panose="020B0604020202020204" pitchFamily="34" charset="0"/>
                <a:cs typeface="Arial" panose="020B0604020202020204" pitchFamily="34" charset="0"/>
              </a:rPr>
              <a:t>ps</a:t>
            </a:r>
            <a:r>
              <a:rPr lang="en-US" sz="1400" dirty="0">
                <a:solidFill>
                  <a:srgbClr val="0000FF"/>
                </a:solidFill>
                <a:latin typeface="Arial" panose="020B0604020202020204" pitchFamily="34" charset="0"/>
                <a:cs typeface="Arial" panose="020B0604020202020204" pitchFamily="34" charset="0"/>
              </a:rPr>
              <a:t> duration should be sufficient to generate cooling energy kick with amplitude of 1.5e-9 at the center of the bunch;</a:t>
            </a:r>
          </a:p>
          <a:p>
            <a:pPr lvl="1">
              <a:buFont typeface="Courier New" panose="02070309020205020404" pitchFamily="49" charset="0"/>
              <a:buChar char="o"/>
            </a:pPr>
            <a:r>
              <a:rPr lang="en-US" sz="1400" dirty="0">
                <a:solidFill>
                  <a:srgbClr val="0000FF"/>
                </a:solidFill>
                <a:latin typeface="Arial" panose="020B0604020202020204" pitchFamily="34" charset="0"/>
                <a:cs typeface="Arial" panose="020B0604020202020204" pitchFamily="34" charset="0"/>
              </a:rPr>
              <a:t>The transverse RMS size of the cooling force should not be smaller than the RMS size of the ion.</a:t>
            </a:r>
          </a:p>
          <a:p>
            <a:pPr lvl="2">
              <a:buFont typeface="Courier New" panose="02070309020205020404" pitchFamily="49" charset="0"/>
              <a:buChar char="o"/>
            </a:pPr>
            <a:endParaRPr lang="en-US" sz="1400" dirty="0">
              <a:solidFill>
                <a:schemeClr val="accent1"/>
              </a:solidFill>
              <a:latin typeface="Arial" panose="020B0604020202020204" pitchFamily="34" charset="0"/>
              <a:cs typeface="Arial" panose="020B0604020202020204" pitchFamily="34" charset="0"/>
            </a:endParaRP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e- beam part: Continue searching in parameter space for injector design to generate temporally uniform beam with low emittances. Study various effects’ (space charge, compression – potential linearizers (higher order cavities, vacuum chamber) impact on slice emittance and optimize the machine set up. Benchmark the simulation results with the experiment measurements. </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Ion tracking part: Since the electron bunch is more than two orders of magnitude shorter than the ion bunch and the cooling is more efficient for ions with small synchrotron amplitude than those with large synchrotron amplitude, the RMS bunch length is not a good quantity to observe cooling. We plan to use the amplitude of the longitudinal charge distribution of the ion bunch as measured from the wall current monitor as the observables for monitoring cooling effects quantitatively. Specifically, we will follow the following procedures for observing cooling:</a:t>
            </a:r>
          </a:p>
          <a:p>
            <a:pPr marL="0" marR="0">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 </a:t>
            </a:r>
            <a:endParaRPr lang="en-US" sz="1400" dirty="0">
              <a:solidFill>
                <a:srgbClr val="0432FF"/>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mj-lt"/>
              <a:buAutoNum type="arabicPeriod"/>
            </a:pPr>
            <a:r>
              <a:rPr lang="en-US" sz="1400" dirty="0">
                <a:solidFill>
                  <a:srgbClr val="0432FF"/>
                </a:solidFill>
                <a:effectLst/>
                <a:latin typeface="Arial" panose="020B0604020202020204" pitchFamily="34" charset="0"/>
                <a:ea typeface="Calibri" panose="020F0502020204030204" pitchFamily="34" charset="0"/>
                <a:cs typeface="Arial" panose="020B0604020202020204" pitchFamily="34" charset="0"/>
              </a:rPr>
              <a:t>inject 6 ion bunches with similar intensities. </a:t>
            </a:r>
          </a:p>
          <a:p>
            <a:pPr marL="342900" marR="0" lvl="0" indent="-342900">
              <a:spcBef>
                <a:spcPts val="0"/>
              </a:spcBef>
              <a:spcAft>
                <a:spcPts val="0"/>
              </a:spcAft>
              <a:buFont typeface="+mj-lt"/>
              <a:buAutoNum type="arabicPeriod"/>
            </a:pPr>
            <a:r>
              <a:rPr lang="en-US" sz="1400" dirty="0">
                <a:solidFill>
                  <a:srgbClr val="0432FF"/>
                </a:solidFill>
                <a:effectLst/>
                <a:latin typeface="Arial" panose="020B0604020202020204" pitchFamily="34" charset="0"/>
                <a:ea typeface="Calibri" panose="020F0502020204030204" pitchFamily="34" charset="0"/>
                <a:cs typeface="Arial" panose="020B0604020202020204" pitchFamily="34" charset="0"/>
              </a:rPr>
              <a:t>overlap one of the 6 ion bunches with the cooling electron bunch and use the other 5 bunches as reference bunches.</a:t>
            </a:r>
          </a:p>
          <a:p>
            <a:pPr marL="342900" marR="0" lvl="0" indent="-342900">
              <a:spcBef>
                <a:spcPts val="0"/>
              </a:spcBef>
              <a:spcAft>
                <a:spcPts val="0"/>
              </a:spcAft>
              <a:buFont typeface="+mj-lt"/>
              <a:buAutoNum type="arabicPeriod"/>
            </a:pPr>
            <a:r>
              <a:rPr lang="en-US" sz="1400" dirty="0">
                <a:solidFill>
                  <a:srgbClr val="0432FF"/>
                </a:solidFill>
                <a:effectLst/>
                <a:latin typeface="Arial" panose="020B0604020202020204" pitchFamily="34" charset="0"/>
                <a:ea typeface="Calibri" panose="020F0502020204030204" pitchFamily="34" charset="0"/>
                <a:cs typeface="Arial" panose="020B0604020202020204" pitchFamily="34" charset="0"/>
              </a:rPr>
              <a:t>measure the ion bunch longitudinal profile using the wall current monitor and remove the statistical noise by averaging all traces collected over a period much shorter that the expected cooling time (~1 hour). </a:t>
            </a:r>
          </a:p>
          <a:p>
            <a:pPr marL="342900" marR="0" lvl="0" indent="-342900">
              <a:spcBef>
                <a:spcPts val="0"/>
              </a:spcBef>
              <a:spcAft>
                <a:spcPts val="0"/>
              </a:spcAft>
              <a:buFont typeface="+mj-lt"/>
              <a:buAutoNum type="arabicPeriod"/>
            </a:pPr>
            <a:r>
              <a:rPr lang="en-US" sz="1400" dirty="0">
                <a:solidFill>
                  <a:srgbClr val="0432FF"/>
                </a:solidFill>
                <a:effectLst/>
                <a:latin typeface="Arial" panose="020B0604020202020204" pitchFamily="34" charset="0"/>
                <a:ea typeface="Calibri" panose="020F0502020204030204" pitchFamily="34" charset="0"/>
                <a:cs typeface="Arial" panose="020B0604020202020204" pitchFamily="34" charset="0"/>
              </a:rPr>
              <a:t>calculate the amplitudes of the ion bunch profiles for the cooled bunch and the reference bunch. The ratio of the amplitudes from the cooled bunch and that from the reference bunch will serve as the quantity to be compared with the ion tracking simulation.</a:t>
            </a:r>
          </a:p>
        </p:txBody>
      </p:sp>
      <p:sp>
        <p:nvSpPr>
          <p:cNvPr id="4" name="Slide Number Placeholder 3">
            <a:extLst>
              <a:ext uri="{FF2B5EF4-FFF2-40B4-BE49-F238E27FC236}">
                <a16:creationId xmlns:a16="http://schemas.microsoft.com/office/drawing/2014/main" id="{0D1E18D1-C38E-45F8-A0B0-7C6B9031197B}"/>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Tree>
    <p:extLst>
      <p:ext uri="{BB962C8B-B14F-4D97-AF65-F5344CB8AC3E}">
        <p14:creationId xmlns:p14="http://schemas.microsoft.com/office/powerpoint/2010/main" val="23696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E6A76-1A0D-35C1-2FA0-7B424D2CA269}"/>
              </a:ext>
            </a:extLst>
          </p:cNvPr>
          <p:cNvSpPr>
            <a:spLocks noGrp="1"/>
          </p:cNvSpPr>
          <p:nvPr>
            <p:ph type="title"/>
          </p:nvPr>
        </p:nvSpPr>
        <p:spPr/>
        <p:txBody>
          <a:bodyPr>
            <a:noAutofit/>
          </a:bodyPr>
          <a:lstStyle/>
          <a:p>
            <a:pPr marL="0" marR="0">
              <a:spcBef>
                <a:spcPts val="0"/>
              </a:spcBef>
              <a:spcAft>
                <a:spcPts val="0"/>
              </a:spcAft>
            </a:pPr>
            <a:r>
              <a:rPr lang="en-US" sz="2000" b="1" dirty="0">
                <a:solidFill>
                  <a:srgbClr val="000000"/>
                </a:solidFill>
                <a:effectLst/>
                <a:latin typeface="Calibri" panose="020F0502020204030204" pitchFamily="34" charset="0"/>
                <a:ea typeface="Calibri" panose="020F0502020204030204" pitchFamily="34" charset="0"/>
              </a:rPr>
              <a:t>R10 (LEReC Concept for EIC pre-cooler): </a:t>
            </a:r>
            <a:r>
              <a:rPr lang="en-US" sz="2000" b="1" dirty="0">
                <a:solidFill>
                  <a:srgbClr val="0432FF"/>
                </a:solidFill>
                <a:effectLst/>
                <a:latin typeface="Calibri" panose="020F0502020204030204" pitchFamily="34" charset="0"/>
                <a:ea typeface="Calibri" panose="020F0502020204030204" pitchFamily="34" charset="0"/>
              </a:rPr>
              <a:t>Alexei Fedotov, here</a:t>
            </a:r>
            <a:br>
              <a:rPr lang="en-US" sz="2000" dirty="0">
                <a:solidFill>
                  <a:srgbClr val="0432FF"/>
                </a:solidFill>
                <a:effectLst/>
                <a:latin typeface="Arial" panose="020B0604020202020204" pitchFamily="34" charset="0"/>
                <a:ea typeface="Calibri" panose="020F0502020204030204" pitchFamily="34" charset="0"/>
              </a:rPr>
            </a:br>
            <a:r>
              <a:rPr lang="en-US" sz="2000" b="0" dirty="0">
                <a:solidFill>
                  <a:srgbClr val="000000"/>
                </a:solidFill>
                <a:effectLst/>
                <a:latin typeface="Calibri" panose="020F0502020204030204" pitchFamily="34" charset="0"/>
                <a:ea typeface="Calibri" panose="020F0502020204030204" pitchFamily="34" charset="0"/>
              </a:rPr>
              <a:t>Analyze the effect of the field of SHC quads on the angular spread of the precooler electron beam, including the possible remaining nonzero field of the quads, when they ramp down, and also the impact of their field on the magnetization of the neighboring mu-metal shield. Consider if an experimental magnetic measurement test may need to be performed.</a:t>
            </a:r>
            <a:endParaRPr lang="en-US" sz="2000" b="0" dirty="0"/>
          </a:p>
        </p:txBody>
      </p:sp>
      <p:sp>
        <p:nvSpPr>
          <p:cNvPr id="3" name="Content Placeholder 2">
            <a:extLst>
              <a:ext uri="{FF2B5EF4-FFF2-40B4-BE49-F238E27FC236}">
                <a16:creationId xmlns:a16="http://schemas.microsoft.com/office/drawing/2014/main" id="{9A184551-22AA-2C5F-93B4-84CD6B21AACC}"/>
              </a:ext>
            </a:extLst>
          </p:cNvPr>
          <p:cNvSpPr>
            <a:spLocks noGrp="1"/>
          </p:cNvSpPr>
          <p:nvPr>
            <p:ph idx="1"/>
          </p:nvPr>
        </p:nvSpPr>
        <p:spPr>
          <a:xfrm>
            <a:off x="571500" y="2314937"/>
            <a:ext cx="11049000" cy="3717873"/>
          </a:xfrm>
        </p:spPr>
        <p:txBody>
          <a:bodyPr>
            <a:normAutofit/>
          </a:bodyPr>
          <a:lstStyle/>
          <a:p>
            <a:pPr indent="-457200">
              <a:lnSpc>
                <a:spcPct val="107000"/>
              </a:lnSpc>
              <a:spcBef>
                <a:spcPts val="0"/>
              </a:spcBef>
              <a:spcAft>
                <a:spcPts val="800"/>
              </a:spcAft>
              <a:buFont typeface="Arial" panose="020B0604020202020204" pitchFamily="34" charset="0"/>
              <a:buChar char="•"/>
            </a:pPr>
            <a:r>
              <a:rPr lang="en-US" sz="2000" dirty="0">
                <a:solidFill>
                  <a:srgbClr val="0432FF"/>
                </a:solidFill>
                <a:ea typeface="Calibri" panose="020F0502020204030204" pitchFamily="34" charset="0"/>
                <a:cs typeface="Times New Roman" panose="02020603050405020304" pitchFamily="18" charset="0"/>
              </a:rPr>
              <a:t>Precooler is now part of the EIC project. This concern is very important and will be addressed both by finding appropriate design and by performing magnetic measurements of chosen configuration.</a:t>
            </a:r>
          </a:p>
          <a:p>
            <a:pPr indent="-457200">
              <a:lnSpc>
                <a:spcPct val="107000"/>
              </a:lnSpc>
              <a:spcBef>
                <a:spcPts val="0"/>
              </a:spcBef>
              <a:spcAft>
                <a:spcPts val="800"/>
              </a:spcAft>
              <a:buFont typeface="Arial" panose="020B0604020202020204" pitchFamily="34" charset="0"/>
              <a:buChar char="•"/>
            </a:pPr>
            <a:r>
              <a:rPr lang="en-US" sz="2000" dirty="0">
                <a:solidFill>
                  <a:srgbClr val="0432FF"/>
                </a:solidFill>
                <a:ea typeface="Calibri" panose="020F0502020204030204" pitchFamily="34" charset="0"/>
                <a:cs typeface="Times New Roman" panose="02020603050405020304" pitchFamily="18" charset="0"/>
              </a:rPr>
              <a:t>Analysis of magnetic fields from SHC quads in the cooling sections in the presence of mu-metal shielding started. Present thinking is to have Panofsky-type SHC quadrupoles without iron which should satisfy requirement on remnant magnetic fields for the Precooler cooling sections.</a:t>
            </a:r>
          </a:p>
          <a:p>
            <a:endParaRPr lang="en-US" dirty="0"/>
          </a:p>
        </p:txBody>
      </p:sp>
      <p:sp>
        <p:nvSpPr>
          <p:cNvPr id="4" name="Slide Number Placeholder 3">
            <a:extLst>
              <a:ext uri="{FF2B5EF4-FFF2-40B4-BE49-F238E27FC236}">
                <a16:creationId xmlns:a16="http://schemas.microsoft.com/office/drawing/2014/main" id="{0357949A-D66B-B06B-4E4F-9C0F0503168F}"/>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spTree>
    <p:extLst>
      <p:ext uri="{BB962C8B-B14F-4D97-AF65-F5344CB8AC3E}">
        <p14:creationId xmlns:p14="http://schemas.microsoft.com/office/powerpoint/2010/main" val="22229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D69E3-A2A1-0C44-A064-1812FFD3C80A}"/>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
        <p:nvSpPr>
          <p:cNvPr id="3" name="Title 2">
            <a:extLst>
              <a:ext uri="{FF2B5EF4-FFF2-40B4-BE49-F238E27FC236}">
                <a16:creationId xmlns:a16="http://schemas.microsoft.com/office/drawing/2014/main" id="{0B0DCB82-EAA3-0644-8132-963AEAE1C231}"/>
              </a:ext>
            </a:extLst>
          </p:cNvPr>
          <p:cNvSpPr>
            <a:spLocks noGrp="1"/>
          </p:cNvSpPr>
          <p:nvPr>
            <p:ph type="ctrTitle"/>
          </p:nvPr>
        </p:nvSpPr>
        <p:spPr/>
        <p:txBody>
          <a:bodyPr/>
          <a:lstStyle/>
          <a:p>
            <a:r>
              <a:rPr lang="en-US" dirty="0"/>
              <a:t>MAC-20</a:t>
            </a:r>
          </a:p>
        </p:txBody>
      </p:sp>
    </p:spTree>
    <p:extLst>
      <p:ext uri="{BB962C8B-B14F-4D97-AF65-F5344CB8AC3E}">
        <p14:creationId xmlns:p14="http://schemas.microsoft.com/office/powerpoint/2010/main" val="3445195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A2B92-7221-5143-9B21-CA6806B014DD}"/>
              </a:ext>
            </a:extLst>
          </p:cNvPr>
          <p:cNvSpPr>
            <a:spLocks noGrp="1"/>
          </p:cNvSpPr>
          <p:nvPr>
            <p:ph type="title"/>
          </p:nvPr>
        </p:nvSpPr>
        <p:spPr>
          <a:xfrm>
            <a:off x="571500" y="365125"/>
            <a:ext cx="11049000" cy="653447"/>
          </a:xfrm>
        </p:spPr>
        <p:txBody>
          <a:bodyPr>
            <a:normAutofit fontScale="90000"/>
          </a:bodyPr>
          <a:lstStyle/>
          <a:p>
            <a:r>
              <a:rPr lang="en-US" dirty="0"/>
              <a:t>MAC-20 Charge</a:t>
            </a:r>
          </a:p>
        </p:txBody>
      </p:sp>
      <p:sp>
        <p:nvSpPr>
          <p:cNvPr id="3" name="Content Placeholder 2">
            <a:extLst>
              <a:ext uri="{FF2B5EF4-FFF2-40B4-BE49-F238E27FC236}">
                <a16:creationId xmlns:a16="http://schemas.microsoft.com/office/drawing/2014/main" id="{25A24798-56EB-394A-AD20-A4E69A8FD54C}"/>
              </a:ext>
            </a:extLst>
          </p:cNvPr>
          <p:cNvSpPr>
            <a:spLocks noGrp="1"/>
          </p:cNvSpPr>
          <p:nvPr>
            <p:ph idx="1"/>
          </p:nvPr>
        </p:nvSpPr>
        <p:spPr>
          <a:xfrm>
            <a:off x="571500" y="1138315"/>
            <a:ext cx="11049000" cy="5178280"/>
          </a:xfrm>
        </p:spPr>
        <p:txBody>
          <a:bodyPr>
            <a:normAutofit fontScale="92500" lnSpcReduction="10000"/>
          </a:bodyPr>
          <a:lstStyle/>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The Collider-Accelerator Department (C-AD) is preparing for two more years of running with the new sPHENIX and the upgraded STAR detectors. The most recent RHIC Run-23 was ended on 1 August 2023, 6 weeks early, because of a helium leak in a valve box and subsequent damage to a superconducting DX magnet. After completion of the RHIC program the C-AD will maintain the hadron accelerator complex in a ready state while transitioning the majority of the staff to the Electron Ion Collider (EIC) Project.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During this year’s MAC we request the committee’s review and advice on </a:t>
            </a:r>
            <a:r>
              <a:rPr lang="en-US" sz="1800" dirty="0">
                <a:solidFill>
                  <a:srgbClr val="0000FF"/>
                </a:solidFill>
                <a:effectLst/>
                <a:latin typeface="Times New Roman" panose="02020603050405020304" pitchFamily="18" charset="0"/>
                <a:ea typeface="Calibri" panose="020F0502020204030204" pitchFamily="34" charset="0"/>
              </a:rPr>
              <a:t>(</a:t>
            </a:r>
            <a:r>
              <a:rPr lang="en-US" sz="1800" dirty="0" err="1">
                <a:solidFill>
                  <a:srgbClr val="0000FF"/>
                </a:solidFill>
                <a:effectLst/>
                <a:latin typeface="Times New Roman" panose="02020603050405020304" pitchFamily="18" charset="0"/>
                <a:ea typeface="Calibri" panose="020F0502020204030204" pitchFamily="34" charset="0"/>
              </a:rPr>
              <a:t>i</a:t>
            </a:r>
            <a:r>
              <a:rPr lang="en-US" sz="1800" dirty="0">
                <a:solidFill>
                  <a:srgbClr val="0000FF"/>
                </a:solidFill>
                <a:effectLst/>
                <a:latin typeface="Times New Roman" panose="02020603050405020304" pitchFamily="18" charset="0"/>
                <a:ea typeface="Calibri" panose="020F0502020204030204" pitchFamily="34" charset="0"/>
              </a:rPr>
              <a:t>) the operation with sPHENIX and STAR, (ii) the plan to maintain the hadron injectors for EIC, </a:t>
            </a:r>
            <a:r>
              <a:rPr lang="en-US" sz="1800">
                <a:solidFill>
                  <a:srgbClr val="0000FF"/>
                </a:solidFill>
                <a:effectLst/>
                <a:latin typeface="Times New Roman" panose="02020603050405020304" pitchFamily="18" charset="0"/>
                <a:ea typeface="Calibri" panose="020F0502020204030204" pitchFamily="34" charset="0"/>
              </a:rPr>
              <a:t>and (iii</a:t>
            </a:r>
            <a:r>
              <a:rPr lang="en-US" sz="1800" dirty="0">
                <a:solidFill>
                  <a:srgbClr val="0000FF"/>
                </a:solidFill>
                <a:effectLst/>
                <a:latin typeface="Times New Roman" panose="02020603050405020304" pitchFamily="18" charset="0"/>
                <a:ea typeface="Calibri" panose="020F0502020204030204" pitchFamily="34" charset="0"/>
              </a:rPr>
              <a:t>) the presented R&amp;D initiatives.</a:t>
            </a:r>
            <a:endParaRPr lang="en-US" sz="1800" dirty="0">
              <a:solidFill>
                <a:srgbClr val="0000FF"/>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For item (</a:t>
            </a:r>
            <a:r>
              <a:rPr lang="en-US" sz="1800" dirty="0" err="1">
                <a:effectLst/>
                <a:latin typeface="Times New Roman" panose="02020603050405020304" pitchFamily="18" charset="0"/>
                <a:ea typeface="Calibri" panose="020F0502020204030204" pitchFamily="34" charset="0"/>
              </a:rPr>
              <a:t>i</a:t>
            </a:r>
            <a:r>
              <a:rPr lang="en-US" sz="1800" dirty="0">
                <a:effectLst/>
                <a:latin typeface="Times New Roman" panose="02020603050405020304" pitchFamily="18" charset="0"/>
                <a:ea typeface="Calibri" panose="020F0502020204030204" pitchFamily="34" charset="0"/>
              </a:rPr>
              <a:t>) and (ii), please address the following charge questions:</a:t>
            </a:r>
            <a:br>
              <a:rPr lang="en-US" sz="1800" dirty="0">
                <a:effectLst/>
                <a:latin typeface="Times New Roman" panose="02020603050405020304" pitchFamily="18"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Are the technical goals realistic and is the progress appropriate to meet the stated goals?</a:t>
            </a:r>
            <a:br>
              <a:rPr lang="en-US" sz="1800" dirty="0">
                <a:solidFill>
                  <a:srgbClr val="0000FF"/>
                </a:solidFill>
                <a:effectLst/>
                <a:latin typeface="Times New Roman" panose="02020603050405020304" pitchFamily="18" charset="0"/>
                <a:ea typeface="Calibri" panose="020F0502020204030204" pitchFamily="34" charset="0"/>
              </a:rPr>
            </a:br>
            <a:endParaRPr lang="en-US" sz="1800" dirty="0">
              <a:solidFill>
                <a:srgbClr val="0000FF"/>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Are there any technical issues that were missed and/or need additional attention by the team?</a:t>
            </a:r>
            <a:endParaRPr lang="en-US" sz="1800" dirty="0">
              <a:solidFill>
                <a:srgbClr val="0000FF"/>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For item (iii), please also address the following charge questions:</a:t>
            </a:r>
            <a:br>
              <a:rPr lang="en-US" sz="1800" dirty="0">
                <a:effectLst/>
                <a:latin typeface="Times New Roman" panose="02020603050405020304" pitchFamily="18" charset="0"/>
                <a:ea typeface="Calibri" panose="020F0502020204030204" pitchFamily="34" charset="0"/>
              </a:rPr>
            </a:b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LcParenR"/>
            </a:pPr>
            <a:r>
              <a:rPr lang="en-US" sz="1800" dirty="0">
                <a:solidFill>
                  <a:srgbClr val="0000FF"/>
                </a:solidFill>
                <a:effectLst/>
                <a:latin typeface="Times New Roman" panose="02020603050405020304" pitchFamily="18" charset="0"/>
                <a:ea typeface="Calibri" panose="020F0502020204030204" pitchFamily="34" charset="0"/>
              </a:rPr>
              <a:t>Is the accelerator R&amp;D effort well executed and future work well planned?</a:t>
            </a:r>
            <a:endParaRPr lang="en-US" sz="1800" dirty="0">
              <a:solidFill>
                <a:srgbClr val="0000FF"/>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Any other comments on the C-AD accelerator operation and R&amp;D are welcome.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rPr>
              <a:t>It is requested that a concise report responsive to this charge be forwarded to the C-AD Chair, Wolfram Fischer, by 5 January 2024.</a:t>
            </a:r>
            <a:endParaRPr lang="en-US" sz="1800" dirty="0">
              <a:effectLst/>
              <a:latin typeface="Calibri" panose="020F0502020204030204" pitchFamily="34" charset="0"/>
              <a:ea typeface="Calibri" panose="020F0502020204030204" pitchFamily="34" charset="0"/>
            </a:endParaRPr>
          </a:p>
        </p:txBody>
      </p:sp>
      <p:sp>
        <p:nvSpPr>
          <p:cNvPr id="4" name="Slide Number Placeholder 3">
            <a:extLst>
              <a:ext uri="{FF2B5EF4-FFF2-40B4-BE49-F238E27FC236}">
                <a16:creationId xmlns:a16="http://schemas.microsoft.com/office/drawing/2014/main" id="{7F4F8258-FE48-874A-8201-C9AD6D4BB855}"/>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Tree>
    <p:extLst>
      <p:ext uri="{BB962C8B-B14F-4D97-AF65-F5344CB8AC3E}">
        <p14:creationId xmlns:p14="http://schemas.microsoft.com/office/powerpoint/2010/main" val="2193738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E24F-AC3B-E648-87ED-354EF55AD047}"/>
              </a:ext>
            </a:extLst>
          </p:cNvPr>
          <p:cNvSpPr>
            <a:spLocks noGrp="1"/>
          </p:cNvSpPr>
          <p:nvPr>
            <p:ph type="title"/>
          </p:nvPr>
        </p:nvSpPr>
        <p:spPr/>
        <p:txBody>
          <a:bodyPr/>
          <a:lstStyle/>
          <a:p>
            <a:r>
              <a:rPr lang="en-US" dirty="0"/>
              <a:t>Committee Members (4-year terms)</a:t>
            </a:r>
          </a:p>
        </p:txBody>
      </p:sp>
      <p:sp>
        <p:nvSpPr>
          <p:cNvPr id="3" name="Content Placeholder 2">
            <a:extLst>
              <a:ext uri="{FF2B5EF4-FFF2-40B4-BE49-F238E27FC236}">
                <a16:creationId xmlns:a16="http://schemas.microsoft.com/office/drawing/2014/main" id="{D4B5E6F1-AFE2-1C40-9DB1-C020ACF01FA1}"/>
              </a:ext>
            </a:extLst>
          </p:cNvPr>
          <p:cNvSpPr>
            <a:spLocks noGrp="1"/>
          </p:cNvSpPr>
          <p:nvPr>
            <p:ph idx="1"/>
          </p:nvPr>
        </p:nvSpPr>
        <p:spPr/>
        <p:txBody>
          <a:bodyPr/>
          <a:lstStyle/>
          <a:p>
            <a:pPr marL="0" indent="0"/>
            <a:endParaRPr lang="en-US" dirty="0"/>
          </a:p>
          <a:p>
            <a:pPr marL="457200" indent="-457200">
              <a:buFont typeface="Arial" panose="020B0604020202020204" pitchFamily="34" charset="0"/>
              <a:buChar char="•"/>
            </a:pPr>
            <a:r>
              <a:rPr lang="en-US" dirty="0"/>
              <a:t>Andrei Seryi, JLab (2023) – Chair (remote)</a:t>
            </a:r>
          </a:p>
          <a:p>
            <a:pPr marL="457200" indent="-457200">
              <a:buFont typeface="Arial" panose="020B0604020202020204" pitchFamily="34" charset="0"/>
              <a:buChar char="•"/>
            </a:pPr>
            <a:r>
              <a:rPr lang="en-US" dirty="0"/>
              <a:t>Richard Scrivens, CERN (2023)</a:t>
            </a:r>
          </a:p>
          <a:p>
            <a:pPr marL="457200" indent="-457200">
              <a:buFont typeface="Arial" panose="020B0604020202020204" pitchFamily="34" charset="0"/>
              <a:buChar char="•"/>
            </a:pPr>
            <a:r>
              <a:rPr lang="en-US" dirty="0"/>
              <a:t>Andreas Lehrach, RWTH Aachen (2025)</a:t>
            </a:r>
          </a:p>
          <a:p>
            <a:pPr marL="457200" indent="-457200">
              <a:buFont typeface="Arial" panose="020B0604020202020204" pitchFamily="34" charset="0"/>
              <a:buChar char="•"/>
            </a:pPr>
            <a:r>
              <a:rPr lang="en-US" dirty="0"/>
              <a:t>Uli Wienands, ANL (2025)</a:t>
            </a:r>
          </a:p>
          <a:p>
            <a:pPr marL="457200" indent="-457200">
              <a:buFont typeface="Arial" panose="020B0604020202020204" pitchFamily="34" charset="0"/>
              <a:buChar char="•"/>
            </a:pPr>
            <a:r>
              <a:rPr lang="en-US" dirty="0"/>
              <a:t>Sasha Valishev, Fermilab (2025) – new Chair</a:t>
            </a:r>
          </a:p>
          <a:p>
            <a:pPr marL="457200" indent="-457200">
              <a:buFont typeface="Arial" panose="020B0604020202020204" pitchFamily="34" charset="0"/>
              <a:buChar char="•"/>
            </a:pPr>
            <a:r>
              <a:rPr lang="en-US" dirty="0"/>
              <a:t>Yoichi Sato, J-PARC/KEK (2026)</a:t>
            </a:r>
          </a:p>
        </p:txBody>
      </p:sp>
      <p:sp>
        <p:nvSpPr>
          <p:cNvPr id="4" name="Slide Number Placeholder 3">
            <a:extLst>
              <a:ext uri="{FF2B5EF4-FFF2-40B4-BE49-F238E27FC236}">
                <a16:creationId xmlns:a16="http://schemas.microsoft.com/office/drawing/2014/main" id="{D4336B35-46E7-A643-AFB1-79103876C54F}"/>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Tree>
    <p:extLst>
      <p:ext uri="{BB962C8B-B14F-4D97-AF65-F5344CB8AC3E}">
        <p14:creationId xmlns:p14="http://schemas.microsoft.com/office/powerpoint/2010/main" val="2718507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030BD-CBED-3745-A0AC-30EC3236C904}"/>
              </a:ext>
            </a:extLst>
          </p:cNvPr>
          <p:cNvSpPr>
            <a:spLocks noGrp="1"/>
          </p:cNvSpPr>
          <p:nvPr>
            <p:ph type="title"/>
          </p:nvPr>
        </p:nvSpPr>
        <p:spPr>
          <a:xfrm>
            <a:off x="571500" y="176281"/>
            <a:ext cx="11049000" cy="606758"/>
          </a:xfrm>
        </p:spPr>
        <p:txBody>
          <a:bodyPr>
            <a:normAutofit fontScale="90000"/>
          </a:bodyPr>
          <a:lstStyle/>
          <a:p>
            <a:r>
              <a:rPr lang="en-US" dirty="0"/>
              <a:t>Collider-Accelerator Department facilities </a:t>
            </a:r>
          </a:p>
        </p:txBody>
      </p:sp>
      <p:sp>
        <p:nvSpPr>
          <p:cNvPr id="3" name="Slide Number Placeholder 2">
            <a:extLst>
              <a:ext uri="{FF2B5EF4-FFF2-40B4-BE49-F238E27FC236}">
                <a16:creationId xmlns:a16="http://schemas.microsoft.com/office/drawing/2014/main" id="{DC6CE0EF-FF2B-B341-98F0-7C86AE8F5221}"/>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sp>
        <p:nvSpPr>
          <p:cNvPr id="5" name="TextBox 4">
            <a:extLst>
              <a:ext uri="{FF2B5EF4-FFF2-40B4-BE49-F238E27FC236}">
                <a16:creationId xmlns:a16="http://schemas.microsoft.com/office/drawing/2014/main" id="{04790FA1-2D75-0E49-ACC0-230A9E546D60}"/>
              </a:ext>
            </a:extLst>
          </p:cNvPr>
          <p:cNvSpPr txBox="1"/>
          <p:nvPr/>
        </p:nvSpPr>
        <p:spPr>
          <a:xfrm>
            <a:off x="186958" y="1438236"/>
            <a:ext cx="2860078" cy="5109091"/>
          </a:xfrm>
          <a:prstGeom prst="rect">
            <a:avLst/>
          </a:prstGeom>
          <a:noFill/>
        </p:spPr>
        <p:txBody>
          <a:bodyPr wrap="none" rtlCol="0">
            <a:spAutoFit/>
          </a:bodyPr>
          <a:lstStyle/>
          <a:p>
            <a:r>
              <a:rPr lang="en-US" dirty="0"/>
              <a:t> Uniquely flexible and </a:t>
            </a:r>
            <a:br>
              <a:rPr lang="en-US" dirty="0"/>
            </a:br>
            <a:r>
              <a:rPr lang="en-US" dirty="0"/>
              <a:t> only hadron collider in </a:t>
            </a:r>
            <a:br>
              <a:rPr lang="en-US" dirty="0"/>
            </a:br>
            <a:r>
              <a:rPr lang="en-US" dirty="0"/>
              <a:t> US for exploration of </a:t>
            </a:r>
            <a:br>
              <a:rPr lang="en-US" dirty="0"/>
            </a:br>
            <a:r>
              <a:rPr lang="en-US" dirty="0"/>
              <a:t> QCD phase diagram </a:t>
            </a:r>
            <a:br>
              <a:rPr lang="en-US" dirty="0"/>
            </a:br>
            <a:r>
              <a:rPr lang="en-US" dirty="0"/>
              <a:t> and proton spin</a:t>
            </a:r>
            <a:br>
              <a:rPr lang="en-US" dirty="0"/>
            </a:br>
            <a:endParaRPr lang="en-US" dirty="0"/>
          </a:p>
          <a:p>
            <a:r>
              <a:rPr lang="en-US" dirty="0"/>
              <a:t>Injectors also used for </a:t>
            </a:r>
            <a:br>
              <a:rPr lang="en-US" dirty="0"/>
            </a:br>
            <a:r>
              <a:rPr lang="en-US" dirty="0"/>
              <a:t>application programs:</a:t>
            </a:r>
            <a:br>
              <a:rPr lang="en-US" dirty="0">
                <a:solidFill>
                  <a:srgbClr val="0432FF"/>
                </a:solidFill>
              </a:rPr>
            </a:br>
            <a:r>
              <a:rPr lang="en-US" dirty="0">
                <a:solidFill>
                  <a:srgbClr val="0432FF"/>
                </a:solidFill>
              </a:rPr>
              <a:t>-</a:t>
            </a:r>
            <a:r>
              <a:rPr lang="en-US" dirty="0"/>
              <a:t> </a:t>
            </a:r>
            <a:r>
              <a:rPr lang="en-US" sz="1600" dirty="0">
                <a:solidFill>
                  <a:srgbClr val="0432FF"/>
                </a:solidFill>
              </a:rPr>
              <a:t>Linac/BLIP for</a:t>
            </a:r>
            <a:br>
              <a:rPr lang="en-US" sz="1600" dirty="0">
                <a:solidFill>
                  <a:srgbClr val="0432FF"/>
                </a:solidFill>
              </a:rPr>
            </a:br>
            <a:r>
              <a:rPr lang="en-US" sz="1600" dirty="0">
                <a:solidFill>
                  <a:srgbClr val="0432FF"/>
                </a:solidFill>
              </a:rPr>
              <a:t>  isotope production</a:t>
            </a:r>
            <a:br>
              <a:rPr lang="en-US" sz="600" dirty="0">
                <a:solidFill>
                  <a:srgbClr val="0432FF"/>
                </a:solidFill>
              </a:rPr>
            </a:br>
            <a:br>
              <a:rPr lang="en-US" sz="600" dirty="0">
                <a:solidFill>
                  <a:srgbClr val="0432FF"/>
                </a:solidFill>
              </a:rPr>
            </a:br>
            <a:r>
              <a:rPr lang="en-US" sz="1600" dirty="0">
                <a:solidFill>
                  <a:srgbClr val="0432FF"/>
                </a:solidFill>
              </a:rPr>
              <a:t>- Booster/NSRL for</a:t>
            </a:r>
            <a:br>
              <a:rPr lang="en-US" sz="1600" dirty="0">
                <a:solidFill>
                  <a:srgbClr val="0432FF"/>
                </a:solidFill>
              </a:rPr>
            </a:br>
            <a:r>
              <a:rPr lang="en-US" sz="1600" dirty="0">
                <a:solidFill>
                  <a:srgbClr val="0432FF"/>
                </a:solidFill>
              </a:rPr>
              <a:t>  space radiation studies</a:t>
            </a:r>
            <a:endParaRPr lang="en-US" sz="600" dirty="0">
              <a:solidFill>
                <a:srgbClr val="0432FF"/>
              </a:solidFill>
            </a:endParaRPr>
          </a:p>
          <a:p>
            <a:br>
              <a:rPr lang="en-US" sz="600" dirty="0">
                <a:solidFill>
                  <a:srgbClr val="0432FF"/>
                </a:solidFill>
              </a:rPr>
            </a:br>
            <a:r>
              <a:rPr lang="en-US" sz="1600" dirty="0">
                <a:solidFill>
                  <a:srgbClr val="0432FF"/>
                </a:solidFill>
              </a:rPr>
              <a:t>- Tandem for</a:t>
            </a:r>
            <a:br>
              <a:rPr lang="en-US" sz="1600" dirty="0">
                <a:solidFill>
                  <a:srgbClr val="0432FF"/>
                </a:solidFill>
              </a:rPr>
            </a:br>
            <a:r>
              <a:rPr lang="en-US" sz="1600" dirty="0">
                <a:solidFill>
                  <a:srgbClr val="0432FF"/>
                </a:solidFill>
              </a:rPr>
              <a:t>  industrial/academic users</a:t>
            </a:r>
          </a:p>
          <a:p>
            <a:pPr>
              <a:buFont typeface="Arial" panose="020B0604020202020204" pitchFamily="34" charset="0"/>
              <a:buChar char="•"/>
            </a:pPr>
            <a:endParaRPr lang="en-US" dirty="0"/>
          </a:p>
          <a:p>
            <a:r>
              <a:rPr lang="en-US" dirty="0"/>
              <a:t>R&amp;D for future facilities</a:t>
            </a:r>
            <a:br>
              <a:rPr lang="en-US" dirty="0"/>
            </a:br>
            <a:r>
              <a:rPr lang="en-US" dirty="0"/>
              <a:t>and application </a:t>
            </a:r>
            <a:br>
              <a:rPr lang="en-US" dirty="0"/>
            </a:br>
            <a:r>
              <a:rPr lang="en-US" sz="1400" dirty="0">
                <a:solidFill>
                  <a:srgbClr val="0432FF"/>
                </a:solidFill>
              </a:rPr>
              <a:t>sources, cooling, pol. beams, …</a:t>
            </a:r>
            <a:r>
              <a:rPr lang="en-US" dirty="0">
                <a:solidFill>
                  <a:srgbClr val="0432FF"/>
                </a:solidFill>
              </a:rPr>
              <a:t>  </a:t>
            </a:r>
          </a:p>
        </p:txBody>
      </p:sp>
      <p:pic>
        <p:nvPicPr>
          <p:cNvPr id="7" name="Picture 6" descr="Map&#10;&#10;Description automatically generated">
            <a:extLst>
              <a:ext uri="{FF2B5EF4-FFF2-40B4-BE49-F238E27FC236}">
                <a16:creationId xmlns:a16="http://schemas.microsoft.com/office/drawing/2014/main" id="{4E81B357-8887-CA4E-B6F9-6CF992BFA7CE}"/>
              </a:ext>
            </a:extLst>
          </p:cNvPr>
          <p:cNvPicPr>
            <a:picLocks noChangeAspect="1"/>
          </p:cNvPicPr>
          <p:nvPr/>
        </p:nvPicPr>
        <p:blipFill>
          <a:blip r:embed="rId2"/>
          <a:stretch>
            <a:fillRect/>
          </a:stretch>
        </p:blipFill>
        <p:spPr>
          <a:xfrm>
            <a:off x="2984300" y="983984"/>
            <a:ext cx="9207700" cy="5898682"/>
          </a:xfrm>
          <a:prstGeom prst="rect">
            <a:avLst/>
          </a:prstGeom>
        </p:spPr>
      </p:pic>
    </p:spTree>
    <p:extLst>
      <p:ext uri="{BB962C8B-B14F-4D97-AF65-F5344CB8AC3E}">
        <p14:creationId xmlns:p14="http://schemas.microsoft.com/office/powerpoint/2010/main" val="10673688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25949-6439-3A42-A220-90E06CE009C2}"/>
              </a:ext>
            </a:extLst>
          </p:cNvPr>
          <p:cNvSpPr>
            <a:spLocks noGrp="1"/>
          </p:cNvSpPr>
          <p:nvPr>
            <p:ph type="title"/>
          </p:nvPr>
        </p:nvSpPr>
        <p:spPr>
          <a:xfrm>
            <a:off x="571500" y="365126"/>
            <a:ext cx="11049000" cy="635310"/>
          </a:xfrm>
        </p:spPr>
        <p:txBody>
          <a:bodyPr>
            <a:normAutofit fontScale="90000"/>
          </a:bodyPr>
          <a:lstStyle/>
          <a:p>
            <a:r>
              <a:rPr lang="en-US" dirty="0"/>
              <a:t>Collider-Accelerator Department </a:t>
            </a:r>
          </a:p>
        </p:txBody>
      </p:sp>
      <p:sp>
        <p:nvSpPr>
          <p:cNvPr id="3" name="Content Placeholder 2">
            <a:extLst>
              <a:ext uri="{FF2B5EF4-FFF2-40B4-BE49-F238E27FC236}">
                <a16:creationId xmlns:a16="http://schemas.microsoft.com/office/drawing/2014/main" id="{AFE21142-4518-294D-A2F1-89670E142FBC}"/>
              </a:ext>
            </a:extLst>
          </p:cNvPr>
          <p:cNvSpPr>
            <a:spLocks noGrp="1"/>
          </p:cNvSpPr>
          <p:nvPr>
            <p:ph idx="1"/>
          </p:nvPr>
        </p:nvSpPr>
        <p:spPr>
          <a:xfrm>
            <a:off x="571500" y="1001167"/>
            <a:ext cx="11049000" cy="4207185"/>
          </a:xfrm>
        </p:spPr>
        <p:txBody>
          <a:bodyPr>
            <a:normAutofit/>
          </a:bodyPr>
          <a:lstStyle/>
          <a:p>
            <a:pPr marL="457200" indent="-457200">
              <a:buFont typeface="Arial" panose="020B0604020202020204" pitchFamily="34" charset="0"/>
              <a:buChar char="•"/>
            </a:pPr>
            <a:r>
              <a:rPr lang="en-US" sz="2400" dirty="0"/>
              <a:t>Mission: Design, develop, commission and operate state-of-the-art accelerators to carry out accelerator-based experiments in an environmentally responsible and safe manner. Perform accelerator R&amp;D towards the next generation of accelerator facilities and accelerator applications in support of national needs.</a:t>
            </a:r>
          </a:p>
          <a:p>
            <a:pPr marL="457200" indent="-457200">
              <a:buFont typeface="Arial" panose="020B0604020202020204" pitchFamily="34" charset="0"/>
              <a:buChar char="•"/>
            </a:pPr>
            <a:r>
              <a:rPr lang="en-US" sz="2400" dirty="0"/>
              <a:t>FY2023: 409 head,  411 FTE (324 RHIC NP)</a:t>
            </a:r>
          </a:p>
          <a:p>
            <a:pPr marL="457200" indent="-457200">
              <a:buFont typeface="Arial" panose="020B0604020202020204" pitchFamily="34" charset="0"/>
              <a:buChar char="•"/>
            </a:pPr>
            <a:r>
              <a:rPr lang="en-US" sz="2400" dirty="0"/>
              <a:t>Significant legacy infrastructure issues (AGS started operation in 1960) are being addressed through continuous renovation and replacement of obsolete equipment.</a:t>
            </a:r>
          </a:p>
          <a:p>
            <a:endParaRPr lang="en-US" dirty="0"/>
          </a:p>
        </p:txBody>
      </p:sp>
      <p:sp>
        <p:nvSpPr>
          <p:cNvPr id="4" name="Slide Number Placeholder 3">
            <a:extLst>
              <a:ext uri="{FF2B5EF4-FFF2-40B4-BE49-F238E27FC236}">
                <a16:creationId xmlns:a16="http://schemas.microsoft.com/office/drawing/2014/main" id="{6747059B-79AC-574D-B65F-3C9B5A8E771E}"/>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pic>
        <p:nvPicPr>
          <p:cNvPr id="5" name="Picture 4">
            <a:extLst>
              <a:ext uri="{FF2B5EF4-FFF2-40B4-BE49-F238E27FC236}">
                <a16:creationId xmlns:a16="http://schemas.microsoft.com/office/drawing/2014/main" id="{914F0650-8FE1-5B48-8646-6F5580858CD7}"/>
              </a:ext>
            </a:extLst>
          </p:cNvPr>
          <p:cNvPicPr>
            <a:picLocks noChangeAspect="1"/>
          </p:cNvPicPr>
          <p:nvPr/>
        </p:nvPicPr>
        <p:blipFill>
          <a:blip r:embed="rId2"/>
          <a:stretch>
            <a:fillRect/>
          </a:stretch>
        </p:blipFill>
        <p:spPr>
          <a:xfrm>
            <a:off x="2781995" y="3985625"/>
            <a:ext cx="9115036" cy="2330970"/>
          </a:xfrm>
          <a:prstGeom prst="rect">
            <a:avLst/>
          </a:prstGeom>
        </p:spPr>
      </p:pic>
    </p:spTree>
    <p:extLst>
      <p:ext uri="{BB962C8B-B14F-4D97-AF65-F5344CB8AC3E}">
        <p14:creationId xmlns:p14="http://schemas.microsoft.com/office/powerpoint/2010/main" val="1172899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2A6-1378-5CFA-5F12-F1AF9EB8549B}"/>
              </a:ext>
            </a:extLst>
          </p:cNvPr>
          <p:cNvSpPr>
            <a:spLocks noGrp="1"/>
          </p:cNvSpPr>
          <p:nvPr>
            <p:ph type="title"/>
          </p:nvPr>
        </p:nvSpPr>
        <p:spPr/>
        <p:txBody>
          <a:bodyPr/>
          <a:lstStyle/>
          <a:p>
            <a:r>
              <a:rPr lang="en-US" dirty="0"/>
              <a:t>C-AD themes</a:t>
            </a:r>
          </a:p>
        </p:txBody>
      </p:sp>
      <p:sp>
        <p:nvSpPr>
          <p:cNvPr id="3" name="Content Placeholder 2">
            <a:extLst>
              <a:ext uri="{FF2B5EF4-FFF2-40B4-BE49-F238E27FC236}">
                <a16:creationId xmlns:a16="http://schemas.microsoft.com/office/drawing/2014/main" id="{15E393BB-7A9D-74C6-70E5-8AF0AE99C430}"/>
              </a:ext>
            </a:extLst>
          </p:cNvPr>
          <p:cNvSpPr>
            <a:spLocks noGrp="1"/>
          </p:cNvSpPr>
          <p:nvPr>
            <p:ph idx="1"/>
          </p:nvPr>
        </p:nvSpPr>
        <p:spPr/>
        <p:txBody>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RHIC repair and completion of RHIC science mission</a:t>
            </a:r>
          </a:p>
          <a:p>
            <a:pPr marL="914400" lvl="1" indent="-457200"/>
            <a:r>
              <a:rPr lang="en-US" dirty="0">
                <a:solidFill>
                  <a:srgbClr val="0000FF"/>
                </a:solidFill>
              </a:rPr>
              <a:t>Run-24: p+p at 100 GeV beam energy</a:t>
            </a:r>
          </a:p>
          <a:p>
            <a:pPr marL="914400" lvl="1" indent="-457200"/>
            <a:r>
              <a:rPr lang="en-US" dirty="0">
                <a:solidFill>
                  <a:srgbClr val="0000FF"/>
                </a:solidFill>
              </a:rPr>
              <a:t>Run-25: Au+Au at 100/nucleon GeV beam energy</a:t>
            </a:r>
          </a:p>
          <a:p>
            <a:pPr marL="457200" indent="-457200">
              <a:buFont typeface="Arial" panose="020B0604020202020204" pitchFamily="34" charset="0"/>
              <a:buChar char="•"/>
            </a:pPr>
            <a:r>
              <a:rPr lang="en-US" dirty="0"/>
              <a:t>Transition to EIC </a:t>
            </a:r>
          </a:p>
          <a:p>
            <a:pPr marL="457200" indent="-457200">
              <a:buFont typeface="Arial" panose="020B0604020202020204" pitchFamily="34" charset="0"/>
              <a:buChar char="•"/>
            </a:pPr>
            <a:r>
              <a:rPr lang="en-US" dirty="0"/>
              <a:t>Support for growing Isotope Program, and NSRL</a:t>
            </a:r>
          </a:p>
          <a:p>
            <a:pPr marL="457200" indent="-457200">
              <a:buFont typeface="Arial" panose="020B0604020202020204" pitchFamily="34" charset="0"/>
              <a:buChar char="•"/>
            </a:pPr>
            <a:r>
              <a:rPr lang="en-US" dirty="0"/>
              <a:t>Electronics test facility proposal HEET</a:t>
            </a:r>
          </a:p>
          <a:p>
            <a:pPr marL="457200" indent="-457200">
              <a:buFont typeface="Arial" panose="020B0604020202020204" pitchFamily="34" charset="0"/>
              <a:buChar char="•"/>
            </a:pPr>
            <a:r>
              <a:rPr lang="en-US" dirty="0"/>
              <a:t>R&amp;D </a:t>
            </a:r>
          </a:p>
        </p:txBody>
      </p:sp>
      <p:sp>
        <p:nvSpPr>
          <p:cNvPr id="4" name="Slide Number Placeholder 3">
            <a:extLst>
              <a:ext uri="{FF2B5EF4-FFF2-40B4-BE49-F238E27FC236}">
                <a16:creationId xmlns:a16="http://schemas.microsoft.com/office/drawing/2014/main" id="{F32025BF-7D60-9F37-D0B9-28BAC50D3DB4}"/>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spTree>
    <p:extLst>
      <p:ext uri="{BB962C8B-B14F-4D97-AF65-F5344CB8AC3E}">
        <p14:creationId xmlns:p14="http://schemas.microsoft.com/office/powerpoint/2010/main" val="3291673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391064-47DC-8AA2-3BE7-C1743428B99E}"/>
              </a:ext>
            </a:extLst>
          </p:cNvPr>
          <p:cNvPicPr>
            <a:picLocks noChangeAspect="1"/>
          </p:cNvPicPr>
          <p:nvPr/>
        </p:nvPicPr>
        <p:blipFill>
          <a:blip r:embed="rId2"/>
          <a:stretch>
            <a:fillRect/>
          </a:stretch>
        </p:blipFill>
        <p:spPr>
          <a:xfrm>
            <a:off x="6498438" y="0"/>
            <a:ext cx="5546737" cy="3604591"/>
          </a:xfrm>
          <a:prstGeom prst="rect">
            <a:avLst/>
          </a:prstGeom>
        </p:spPr>
      </p:pic>
      <p:sp>
        <p:nvSpPr>
          <p:cNvPr id="2" name="Title 1">
            <a:extLst>
              <a:ext uri="{FF2B5EF4-FFF2-40B4-BE49-F238E27FC236}">
                <a16:creationId xmlns:a16="http://schemas.microsoft.com/office/drawing/2014/main" id="{CE239714-FC0E-9F9C-0AC1-372E8A9CA27F}"/>
              </a:ext>
            </a:extLst>
          </p:cNvPr>
          <p:cNvSpPr>
            <a:spLocks noGrp="1"/>
          </p:cNvSpPr>
          <p:nvPr>
            <p:ph type="title"/>
          </p:nvPr>
        </p:nvSpPr>
        <p:spPr>
          <a:xfrm>
            <a:off x="385969" y="216277"/>
            <a:ext cx="11049000" cy="1325563"/>
          </a:xfrm>
        </p:spPr>
        <p:txBody>
          <a:bodyPr>
            <a:normAutofit/>
          </a:bodyPr>
          <a:lstStyle/>
          <a:p>
            <a:r>
              <a:rPr lang="en-US" sz="4000" dirty="0"/>
              <a:t>Isotope Research and</a:t>
            </a:r>
            <a:br>
              <a:rPr lang="en-US" sz="4000" dirty="0"/>
            </a:br>
            <a:r>
              <a:rPr lang="en-US" sz="4000" dirty="0"/>
              <a:t>Production Department</a:t>
            </a:r>
          </a:p>
        </p:txBody>
      </p:sp>
      <p:sp>
        <p:nvSpPr>
          <p:cNvPr id="3" name="Content Placeholder 2">
            <a:extLst>
              <a:ext uri="{FF2B5EF4-FFF2-40B4-BE49-F238E27FC236}">
                <a16:creationId xmlns:a16="http://schemas.microsoft.com/office/drawing/2014/main" id="{B90615BE-1165-13BA-2094-CFDF53645FF2}"/>
              </a:ext>
            </a:extLst>
          </p:cNvPr>
          <p:cNvSpPr>
            <a:spLocks noGrp="1"/>
          </p:cNvSpPr>
          <p:nvPr>
            <p:ph idx="1"/>
          </p:nvPr>
        </p:nvSpPr>
        <p:spPr>
          <a:xfrm>
            <a:off x="571500" y="1541841"/>
            <a:ext cx="11049000" cy="5099882"/>
          </a:xfrm>
        </p:spPr>
        <p:txBody>
          <a:bodyPr>
            <a:normAutofit fontScale="92500" lnSpcReduction="10000"/>
          </a:bodyPr>
          <a:lstStyle/>
          <a:p>
            <a:pPr marL="457200" indent="-457200">
              <a:buFont typeface="Arial" panose="020B0604020202020204" pitchFamily="34" charset="0"/>
              <a:buChar char="•"/>
            </a:pPr>
            <a:r>
              <a:rPr lang="en-US" dirty="0"/>
              <a:t>Medical Isotope Research and </a:t>
            </a:r>
            <a:br>
              <a:rPr lang="en-US" dirty="0"/>
            </a:br>
            <a:r>
              <a:rPr lang="en-US" dirty="0"/>
              <a:t>Production (MIRP) was part of </a:t>
            </a:r>
            <a:br>
              <a:rPr lang="en-US" dirty="0"/>
            </a:br>
            <a:r>
              <a:rPr lang="en-US" dirty="0"/>
              <a:t>C-AD since 2010</a:t>
            </a:r>
          </a:p>
          <a:p>
            <a:pPr marL="457200" indent="-457200">
              <a:buFont typeface="Arial" panose="020B0604020202020204" pitchFamily="34" charset="0"/>
              <a:buChar char="•"/>
            </a:pPr>
            <a:r>
              <a:rPr lang="en-US" dirty="0">
                <a:solidFill>
                  <a:srgbClr val="0000FF"/>
                </a:solidFill>
              </a:rPr>
              <a:t>Became Department on 1 Oct 2023</a:t>
            </a:r>
          </a:p>
          <a:p>
            <a:pPr marL="457200" indent="-457200">
              <a:buFont typeface="Arial" panose="020B0604020202020204" pitchFamily="34" charset="0"/>
              <a:buChar char="•"/>
            </a:pPr>
            <a:r>
              <a:rPr lang="en-US" dirty="0"/>
              <a:t>Fastest growing program in DOE Office</a:t>
            </a:r>
            <a:br>
              <a:rPr lang="en-US" dirty="0"/>
            </a:br>
            <a:r>
              <a:rPr lang="en-US" dirty="0"/>
              <a:t>of Science</a:t>
            </a:r>
          </a:p>
          <a:p>
            <a:pPr marL="457200" indent="-457200">
              <a:buFont typeface="Arial" panose="020B0604020202020204" pitchFamily="34" charset="0"/>
              <a:buChar char="•"/>
            </a:pPr>
            <a:r>
              <a:rPr lang="en-US" dirty="0"/>
              <a:t>New DOE Accelerator Safety Order (420.2D)</a:t>
            </a:r>
          </a:p>
          <a:p>
            <a:pPr marL="914400" lvl="1" indent="-457200"/>
            <a:r>
              <a:rPr lang="en-US" dirty="0">
                <a:solidFill>
                  <a:srgbClr val="0000FF"/>
                </a:solidFill>
              </a:rPr>
              <a:t>target processing under accelerator order must move to nuclear order  </a:t>
            </a:r>
          </a:p>
          <a:p>
            <a:pPr marL="457200" indent="-457200">
              <a:buFont typeface="Arial" panose="020B0604020202020204" pitchFamily="34" charset="0"/>
              <a:buChar char="•"/>
            </a:pPr>
            <a:r>
              <a:rPr lang="en-US" dirty="0"/>
              <a:t>Little change of actual accelerator work: </a:t>
            </a:r>
          </a:p>
          <a:p>
            <a:pPr marL="914400" lvl="1" indent="-457200"/>
            <a:r>
              <a:rPr lang="en-US" dirty="0">
                <a:solidFill>
                  <a:srgbClr val="0000FF"/>
                </a:solidFill>
              </a:rPr>
              <a:t>Irradiation of targets at BLIP with H- beam from Linac</a:t>
            </a:r>
          </a:p>
          <a:p>
            <a:pPr marL="914400" lvl="1" indent="-457200"/>
            <a:r>
              <a:rPr lang="en-US" dirty="0">
                <a:solidFill>
                  <a:srgbClr val="0000FF"/>
                </a:solidFill>
              </a:rPr>
              <a:t>Engineering and other support for IP Department</a:t>
            </a:r>
          </a:p>
          <a:p>
            <a:pPr marL="914400" lvl="1" indent="-457200"/>
            <a:r>
              <a:rPr lang="en-US" dirty="0">
                <a:solidFill>
                  <a:srgbClr val="0000FF"/>
                </a:solidFill>
              </a:rPr>
              <a:t>LIUP2 – proposal for existing Linac intensity upgrade (short-term)</a:t>
            </a:r>
          </a:p>
          <a:p>
            <a:pPr marL="914400" lvl="1" indent="-457200"/>
            <a:r>
              <a:rPr lang="en-US" dirty="0">
                <a:solidFill>
                  <a:srgbClr val="0000FF"/>
                </a:solidFill>
              </a:rPr>
              <a:t>CLIP – proposal for new Linac(s) for isotope production (medium-term)</a:t>
            </a:r>
          </a:p>
        </p:txBody>
      </p:sp>
      <p:sp>
        <p:nvSpPr>
          <p:cNvPr id="4" name="Slide Number Placeholder 3">
            <a:extLst>
              <a:ext uri="{FF2B5EF4-FFF2-40B4-BE49-F238E27FC236}">
                <a16:creationId xmlns:a16="http://schemas.microsoft.com/office/drawing/2014/main" id="{33AA12D4-7738-7F69-ED0C-C736DA803F28}"/>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sp>
        <p:nvSpPr>
          <p:cNvPr id="6" name="Rectangle 5">
            <a:extLst>
              <a:ext uri="{FF2B5EF4-FFF2-40B4-BE49-F238E27FC236}">
                <a16:creationId xmlns:a16="http://schemas.microsoft.com/office/drawing/2014/main" id="{A8144A89-2D24-106B-0ED4-53C5B02164FA}"/>
              </a:ext>
            </a:extLst>
          </p:cNvPr>
          <p:cNvSpPr/>
          <p:nvPr/>
        </p:nvSpPr>
        <p:spPr>
          <a:xfrm>
            <a:off x="7304049" y="2877015"/>
            <a:ext cx="2843561" cy="72757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5346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D6802-394B-C80A-3569-85187A250969}"/>
              </a:ext>
            </a:extLst>
          </p:cNvPr>
          <p:cNvSpPr>
            <a:spLocks noGrp="1"/>
          </p:cNvSpPr>
          <p:nvPr>
            <p:ph type="title"/>
          </p:nvPr>
        </p:nvSpPr>
        <p:spPr>
          <a:xfrm>
            <a:off x="571500" y="365125"/>
            <a:ext cx="11049000" cy="638485"/>
          </a:xfrm>
        </p:spPr>
        <p:txBody>
          <a:bodyPr>
            <a:normAutofit fontScale="90000"/>
          </a:bodyPr>
          <a:lstStyle/>
          <a:p>
            <a:r>
              <a:rPr lang="en-US" dirty="0"/>
              <a:t>C-AD decadal timeline</a:t>
            </a:r>
          </a:p>
        </p:txBody>
      </p:sp>
      <p:sp>
        <p:nvSpPr>
          <p:cNvPr id="3" name="Slide Number Placeholder 2">
            <a:extLst>
              <a:ext uri="{FF2B5EF4-FFF2-40B4-BE49-F238E27FC236}">
                <a16:creationId xmlns:a16="http://schemas.microsoft.com/office/drawing/2014/main" id="{6155B97B-E880-B33D-28B8-4573244B7263}"/>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4" name="Picture 3">
            <a:extLst>
              <a:ext uri="{FF2B5EF4-FFF2-40B4-BE49-F238E27FC236}">
                <a16:creationId xmlns:a16="http://schemas.microsoft.com/office/drawing/2014/main" id="{E5DE3169-B2A7-A158-93DB-16CC092EC13A}"/>
              </a:ext>
            </a:extLst>
          </p:cNvPr>
          <p:cNvPicPr>
            <a:picLocks noChangeAspect="1"/>
          </p:cNvPicPr>
          <p:nvPr/>
        </p:nvPicPr>
        <p:blipFill>
          <a:blip r:embed="rId2"/>
          <a:stretch>
            <a:fillRect/>
          </a:stretch>
        </p:blipFill>
        <p:spPr>
          <a:xfrm>
            <a:off x="123970" y="1003610"/>
            <a:ext cx="12068030" cy="5239432"/>
          </a:xfrm>
          <a:prstGeom prst="rect">
            <a:avLst/>
          </a:prstGeom>
        </p:spPr>
      </p:pic>
    </p:spTree>
    <p:extLst>
      <p:ext uri="{BB962C8B-B14F-4D97-AF65-F5344CB8AC3E}">
        <p14:creationId xmlns:p14="http://schemas.microsoft.com/office/powerpoint/2010/main" val="3047260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D4BD-1A3B-5235-0491-E2AA2EFCAC0D}"/>
              </a:ext>
            </a:extLst>
          </p:cNvPr>
          <p:cNvSpPr>
            <a:spLocks noGrp="1"/>
          </p:cNvSpPr>
          <p:nvPr>
            <p:ph type="title"/>
          </p:nvPr>
        </p:nvSpPr>
        <p:spPr>
          <a:xfrm>
            <a:off x="571500" y="365126"/>
            <a:ext cx="11049000" cy="946840"/>
          </a:xfrm>
        </p:spPr>
        <p:txBody>
          <a:bodyPr>
            <a:normAutofit/>
          </a:bodyPr>
          <a:lstStyle/>
          <a:p>
            <a:r>
              <a:rPr lang="en-US" dirty="0"/>
              <a:t>Accelerator Safety, Readiness Reviews</a:t>
            </a:r>
          </a:p>
        </p:txBody>
      </p:sp>
      <p:sp>
        <p:nvSpPr>
          <p:cNvPr id="3" name="Content Placeholder 2">
            <a:extLst>
              <a:ext uri="{FF2B5EF4-FFF2-40B4-BE49-F238E27FC236}">
                <a16:creationId xmlns:a16="http://schemas.microsoft.com/office/drawing/2014/main" id="{4096EE6B-DE25-819F-739A-0B75775C8EDB}"/>
              </a:ext>
            </a:extLst>
          </p:cNvPr>
          <p:cNvSpPr>
            <a:spLocks noGrp="1"/>
          </p:cNvSpPr>
          <p:nvPr>
            <p:ph idx="1"/>
          </p:nvPr>
        </p:nvSpPr>
        <p:spPr>
          <a:xfrm>
            <a:off x="571500" y="1481559"/>
            <a:ext cx="11049000" cy="4551251"/>
          </a:xfrm>
        </p:spPr>
        <p:txBody>
          <a:bodyPr>
            <a:normAutofit fontScale="70000" lnSpcReduction="20000"/>
          </a:bodyPr>
          <a:lstStyle/>
          <a:p>
            <a:pPr marL="0" indent="0"/>
            <a:r>
              <a:rPr lang="en-US" sz="3400" b="1" dirty="0"/>
              <a:t>Major effort for department </a:t>
            </a:r>
          </a:p>
          <a:p>
            <a:pPr marL="0" indent="0"/>
            <a:r>
              <a:rPr lang="en-US" dirty="0"/>
              <a:t>All legacy accelerators must undergo Accelerator Readiness Reviews</a:t>
            </a:r>
          </a:p>
          <a:p>
            <a:pPr marL="0" indent="0"/>
            <a:endParaRPr lang="en-US" dirty="0"/>
          </a:p>
          <a:p>
            <a:pPr marL="0" indent="0"/>
            <a:r>
              <a:rPr lang="en-US" dirty="0">
                <a:solidFill>
                  <a:srgbClr val="00B050"/>
                </a:solidFill>
              </a:rPr>
              <a:t>ARR Tandem 					Nov 2022 – done </a:t>
            </a:r>
          </a:p>
          <a:p>
            <a:pPr marL="0" indent="0"/>
            <a:r>
              <a:rPr lang="en-US" dirty="0">
                <a:solidFill>
                  <a:srgbClr val="00B050"/>
                </a:solidFill>
              </a:rPr>
              <a:t>ARR AP Hot Cell (IP)				Dec 2022 – done </a:t>
            </a:r>
          </a:p>
          <a:p>
            <a:pPr marL="0" indent="0"/>
            <a:r>
              <a:rPr lang="en-US" dirty="0">
                <a:solidFill>
                  <a:srgbClr val="00B050"/>
                </a:solidFill>
              </a:rPr>
              <a:t>USI sPHENIX sc magnet (IRR w/ external)	Mar 2023 – done </a:t>
            </a:r>
          </a:p>
          <a:p>
            <a:pPr marL="0" indent="0"/>
            <a:r>
              <a:rPr lang="en-US" dirty="0">
                <a:solidFill>
                  <a:srgbClr val="0000FF"/>
                </a:solidFill>
              </a:rPr>
              <a:t>ASE Change for RHIC (ODH)			Feb 2024</a:t>
            </a:r>
          </a:p>
          <a:p>
            <a:pPr marL="0" indent="0"/>
            <a:r>
              <a:rPr lang="en-US" dirty="0">
                <a:solidFill>
                  <a:srgbClr val="0000FF"/>
                </a:solidFill>
              </a:rPr>
              <a:t>ARR IP Cyclotron (IP)				Feb 2024 </a:t>
            </a:r>
            <a:r>
              <a:rPr lang="en-US" sz="2600" dirty="0">
                <a:solidFill>
                  <a:srgbClr val="0000FF"/>
                </a:solidFill>
              </a:rPr>
              <a:t>(IRR 18-20 Dec 2023)</a:t>
            </a:r>
            <a:endParaRPr lang="en-US" dirty="0">
              <a:solidFill>
                <a:srgbClr val="0000FF"/>
              </a:solidFill>
            </a:endParaRPr>
          </a:p>
          <a:p>
            <a:pPr marL="0" indent="0"/>
            <a:r>
              <a:rPr lang="en-US" dirty="0">
                <a:solidFill>
                  <a:srgbClr val="0000FF"/>
                </a:solidFill>
              </a:rPr>
              <a:t>ARR ATF (in ATRO, assisting)			Nov 2024</a:t>
            </a:r>
          </a:p>
          <a:p>
            <a:pPr marL="0" indent="0"/>
            <a:r>
              <a:rPr lang="en-US" dirty="0">
                <a:solidFill>
                  <a:srgbClr val="0000FF"/>
                </a:solidFill>
              </a:rPr>
              <a:t>ARR Linac+Booster				</a:t>
            </a:r>
            <a:r>
              <a:rPr lang="en-US">
                <a:solidFill>
                  <a:srgbClr val="0000FF"/>
                </a:solidFill>
              </a:rPr>
              <a:t>Nov 2025</a:t>
            </a:r>
            <a:endParaRPr lang="en-US" dirty="0">
              <a:solidFill>
                <a:srgbClr val="0000FF"/>
              </a:solidFill>
            </a:endParaRPr>
          </a:p>
          <a:p>
            <a:pPr marL="0" indent="0"/>
            <a:r>
              <a:rPr lang="en-US" dirty="0">
                <a:solidFill>
                  <a:srgbClr val="0000FF"/>
                </a:solidFill>
              </a:rPr>
              <a:t>ARR AGS					Sep 2026</a:t>
            </a:r>
          </a:p>
          <a:p>
            <a:pPr marL="0" indent="0"/>
            <a:endParaRPr lang="en-US" dirty="0"/>
          </a:p>
          <a:p>
            <a:pPr marL="0" indent="0"/>
            <a:r>
              <a:rPr lang="en-US" dirty="0"/>
              <a:t>… then need to get ready for EIC ARRs</a:t>
            </a:r>
          </a:p>
          <a:p>
            <a:pPr marL="457200" indent="-4572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1CF609C2-BE75-4B93-00AE-F317BCBCC1B0}"/>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Tree>
    <p:extLst>
      <p:ext uri="{BB962C8B-B14F-4D97-AF65-F5344CB8AC3E}">
        <p14:creationId xmlns:p14="http://schemas.microsoft.com/office/powerpoint/2010/main" val="3771435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BB821-3D3C-D400-33C1-887004406964}"/>
              </a:ext>
            </a:extLst>
          </p:cNvPr>
          <p:cNvPicPr>
            <a:picLocks noChangeAspect="1"/>
          </p:cNvPicPr>
          <p:nvPr/>
        </p:nvPicPr>
        <p:blipFill>
          <a:blip r:embed="rId3"/>
          <a:stretch>
            <a:fillRect/>
          </a:stretch>
        </p:blipFill>
        <p:spPr>
          <a:xfrm>
            <a:off x="7627716" y="0"/>
            <a:ext cx="4564284" cy="3795368"/>
          </a:xfrm>
          <a:prstGeom prst="rect">
            <a:avLst/>
          </a:prstGeom>
        </p:spPr>
      </p:pic>
      <p:sp>
        <p:nvSpPr>
          <p:cNvPr id="2" name="Title 1">
            <a:extLst>
              <a:ext uri="{FF2B5EF4-FFF2-40B4-BE49-F238E27FC236}">
                <a16:creationId xmlns:a16="http://schemas.microsoft.com/office/drawing/2014/main" id="{7F8765AF-6A0D-CF6E-BE99-D1E618E62E46}"/>
              </a:ext>
            </a:extLst>
          </p:cNvPr>
          <p:cNvSpPr>
            <a:spLocks noGrp="1"/>
          </p:cNvSpPr>
          <p:nvPr>
            <p:ph type="title"/>
          </p:nvPr>
        </p:nvSpPr>
        <p:spPr>
          <a:xfrm>
            <a:off x="571500" y="365125"/>
            <a:ext cx="11049000" cy="1058561"/>
          </a:xfrm>
        </p:spPr>
        <p:txBody>
          <a:bodyPr/>
          <a:lstStyle/>
          <a:p>
            <a:r>
              <a:rPr lang="en-US" dirty="0"/>
              <a:t>C-AD and EIC</a:t>
            </a:r>
          </a:p>
        </p:txBody>
      </p:sp>
      <p:sp>
        <p:nvSpPr>
          <p:cNvPr id="3" name="Content Placeholder 2">
            <a:extLst>
              <a:ext uri="{FF2B5EF4-FFF2-40B4-BE49-F238E27FC236}">
                <a16:creationId xmlns:a16="http://schemas.microsoft.com/office/drawing/2014/main" id="{6C244CEE-0F32-A0FF-F45D-E7BE655EE2B3}"/>
              </a:ext>
            </a:extLst>
          </p:cNvPr>
          <p:cNvSpPr>
            <a:spLocks noGrp="1"/>
          </p:cNvSpPr>
          <p:nvPr>
            <p:ph idx="1"/>
          </p:nvPr>
        </p:nvSpPr>
        <p:spPr>
          <a:xfrm>
            <a:off x="412130" y="1686731"/>
            <a:ext cx="11049000" cy="4207185"/>
          </a:xfrm>
        </p:spPr>
        <p:txBody>
          <a:bodyPr>
            <a:normAutofit fontScale="85000" lnSpcReduction="20000"/>
          </a:bodyPr>
          <a:lstStyle/>
          <a:p>
            <a:pPr marL="0" indent="0"/>
            <a:endParaRPr lang="en-US" sz="3200" dirty="0"/>
          </a:p>
          <a:p>
            <a:pPr marL="0" indent="0"/>
            <a:r>
              <a:rPr lang="en-US" sz="3200" dirty="0"/>
              <a:t>EIC Project        has staff at BNL and JLab</a:t>
            </a:r>
            <a:br>
              <a:rPr lang="en-US" sz="3200" dirty="0"/>
            </a:br>
            <a:r>
              <a:rPr lang="en-US" sz="3200" dirty="0"/>
              <a:t>EIC Directorate  at BNL separate from NPP</a:t>
            </a:r>
            <a:br>
              <a:rPr lang="en-US" sz="3200" dirty="0"/>
            </a:br>
            <a:endParaRPr lang="en-US" dirty="0"/>
          </a:p>
          <a:p>
            <a:pPr marL="0" indent="0"/>
            <a:r>
              <a:rPr lang="en-US" dirty="0"/>
              <a:t>C-AD staff use for EIC in 3 forms:</a:t>
            </a:r>
          </a:p>
          <a:p>
            <a:pPr marL="457200" indent="-457200">
              <a:buFont typeface="Arial" panose="020B0604020202020204" pitchFamily="34" charset="0"/>
              <a:buChar char="•"/>
            </a:pPr>
            <a:r>
              <a:rPr lang="en-US" dirty="0"/>
              <a:t>Staff transfer</a:t>
            </a:r>
          </a:p>
          <a:p>
            <a:pPr marL="457200" indent="-457200">
              <a:buFont typeface="Arial" panose="020B0604020202020204" pitchFamily="34" charset="0"/>
              <a:buChar char="•"/>
            </a:pPr>
            <a:r>
              <a:rPr lang="en-US" dirty="0"/>
              <a:t>Matrixed staff with individual or group MOUs </a:t>
            </a:r>
            <a:r>
              <a:rPr lang="en-US" sz="2200" dirty="0"/>
              <a:t>(&gt;20%, ~70 people)</a:t>
            </a:r>
            <a:endParaRPr lang="en-US" dirty="0"/>
          </a:p>
          <a:p>
            <a:pPr marL="914400" lvl="1" indent="-457200"/>
            <a:r>
              <a:rPr lang="en-US" dirty="0">
                <a:solidFill>
                  <a:srgbClr val="0432FF"/>
                </a:solidFill>
              </a:rPr>
              <a:t>FY2021 – 17 FTE in C-AD on EIC </a:t>
            </a:r>
          </a:p>
          <a:p>
            <a:pPr marL="914400" lvl="1" indent="-457200"/>
            <a:r>
              <a:rPr lang="en-US" dirty="0">
                <a:solidFill>
                  <a:srgbClr val="0432FF"/>
                </a:solidFill>
              </a:rPr>
              <a:t>FY2022 – 15 FTE in C-AD on EIC </a:t>
            </a:r>
          </a:p>
          <a:p>
            <a:pPr marL="914400" lvl="1" indent="-457200"/>
            <a:r>
              <a:rPr lang="en-US" dirty="0">
                <a:solidFill>
                  <a:srgbClr val="0432FF"/>
                </a:solidFill>
              </a:rPr>
              <a:t>FY2023 – 26 FTE in C-AD on EIC </a:t>
            </a:r>
          </a:p>
          <a:p>
            <a:pPr marL="914400" lvl="1" indent="-457200"/>
            <a:r>
              <a:rPr lang="en-US" dirty="0">
                <a:solidFill>
                  <a:srgbClr val="0432FF"/>
                </a:solidFill>
              </a:rPr>
              <a:t>also have reversed MOU</a:t>
            </a:r>
          </a:p>
          <a:p>
            <a:pPr marL="457200" indent="-457200">
              <a:buFont typeface="Arial" panose="020B0604020202020204" pitchFamily="34" charset="0"/>
              <a:buChar char="•"/>
            </a:pPr>
            <a:r>
              <a:rPr lang="en-US" dirty="0"/>
              <a:t>EIC scope execution in C-AD with C-AD staff</a:t>
            </a:r>
          </a:p>
          <a:p>
            <a:pPr marL="457200" indent="-457200"/>
            <a:endParaRPr lang="en-US" dirty="0"/>
          </a:p>
          <a:p>
            <a:pPr marL="914400" lvl="1" indent="-457200"/>
            <a:endParaRPr lang="en-US" dirty="0"/>
          </a:p>
        </p:txBody>
      </p:sp>
      <p:sp>
        <p:nvSpPr>
          <p:cNvPr id="4" name="Slide Number Placeholder 3">
            <a:extLst>
              <a:ext uri="{FF2B5EF4-FFF2-40B4-BE49-F238E27FC236}">
                <a16:creationId xmlns:a16="http://schemas.microsoft.com/office/drawing/2014/main" id="{0FD5FB50-2FE3-D6F9-E222-CFAC9E333609}"/>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6" name="TextBox 5">
            <a:extLst>
              <a:ext uri="{FF2B5EF4-FFF2-40B4-BE49-F238E27FC236}">
                <a16:creationId xmlns:a16="http://schemas.microsoft.com/office/drawing/2014/main" id="{40974C79-2192-2BF3-874E-83A4D066B826}"/>
              </a:ext>
            </a:extLst>
          </p:cNvPr>
          <p:cNvSpPr txBox="1"/>
          <p:nvPr/>
        </p:nvSpPr>
        <p:spPr>
          <a:xfrm>
            <a:off x="2973922" y="6156961"/>
            <a:ext cx="6851556" cy="461665"/>
          </a:xfrm>
          <a:prstGeom prst="rect">
            <a:avLst/>
          </a:prstGeom>
          <a:noFill/>
        </p:spPr>
        <p:txBody>
          <a:bodyPr wrap="none" rtlCol="0">
            <a:spAutoFit/>
          </a:bodyPr>
          <a:lstStyle/>
          <a:p>
            <a:r>
              <a:rPr lang="en-US" sz="2400" b="1" dirty="0"/>
              <a:t>C-AD MAC does not review EIC project topics</a:t>
            </a:r>
          </a:p>
        </p:txBody>
      </p:sp>
    </p:spTree>
    <p:extLst>
      <p:ext uri="{BB962C8B-B14F-4D97-AF65-F5344CB8AC3E}">
        <p14:creationId xmlns:p14="http://schemas.microsoft.com/office/powerpoint/2010/main" val="368625038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(3)</Template>
  <TotalTime>26191</TotalTime>
  <Words>2555</Words>
  <Application>Microsoft Macintosh PowerPoint</Application>
  <PresentationFormat>Widescreen</PresentationFormat>
  <Paragraphs>201</Paragraphs>
  <Slides>19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Courier New</vt:lpstr>
      <vt:lpstr>Times New Roman</vt:lpstr>
      <vt:lpstr>BNL</vt:lpstr>
      <vt:lpstr>Collider-Accelerator Department Machine Advisory Committee</vt:lpstr>
      <vt:lpstr>Committee Members (4-year terms)</vt:lpstr>
      <vt:lpstr>Collider-Accelerator Department facilities </vt:lpstr>
      <vt:lpstr>Collider-Accelerator Department </vt:lpstr>
      <vt:lpstr>C-AD themes</vt:lpstr>
      <vt:lpstr>Isotope Research and Production Department</vt:lpstr>
      <vt:lpstr>C-AD decadal timeline</vt:lpstr>
      <vt:lpstr>Accelerator Safety, Readiness Reviews</vt:lpstr>
      <vt:lpstr>C-AD and EIC</vt:lpstr>
      <vt:lpstr>Recommendations from MAC-19</vt:lpstr>
      <vt:lpstr>Recommendations from MAC-19</vt:lpstr>
      <vt:lpstr>Recommendations from MAC-19</vt:lpstr>
      <vt:lpstr>R3 (EBIS Status and Commissioning Plan): Haixin Huang, here For the next MAC review, the preparation schedule for polarized 3He for EIC should be presented.</vt:lpstr>
      <vt:lpstr>R3 (EBIS Status and Commissioning Plan): Haixin Huang, here For the next MAC review, the preparation schedule for polarized 3He for EIC should be presented.</vt:lpstr>
      <vt:lpstr>R4 (CeC Status and Plan for 2023): Vladimir Litvinenko and Alexei Fedotov, here</vt:lpstr>
      <vt:lpstr>R5 (CeC Simulation with Realistic Distribution): Alexei Fedotov, here Develop and carry out a realistic plan for generating quantitative predictions for the CeC experiments from the simulations.</vt:lpstr>
      <vt:lpstr>R10 (LEReC Concept for EIC pre-cooler): Alexei Fedotov, here Analyze the effect of the field of SHC quads on the angular spread of the precooler electron beam, including the possible remaining nonzero field of the quads, when they ramp down, and also the impact of their field on the magnetization of the neighboring mu-metal shield. Consider if an experimental magnetic measurement test may need to be performed.</vt:lpstr>
      <vt:lpstr>MAC-20</vt:lpstr>
      <vt:lpstr>MAC-20 Charge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Operations</dc:title>
  <dc:subject/>
  <dc:creator>Minty, Michiko</dc:creator>
  <cp:keywords/>
  <dc:description/>
  <cp:lastModifiedBy>Fischer, Wolfram</cp:lastModifiedBy>
  <cp:revision>516</cp:revision>
  <dcterms:created xsi:type="dcterms:W3CDTF">2021-10-13T00:50:42Z</dcterms:created>
  <dcterms:modified xsi:type="dcterms:W3CDTF">2023-12-19T16:41:09Z</dcterms:modified>
  <cp:category/>
</cp:coreProperties>
</file>