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2"/>
  </p:notesMasterIdLst>
  <p:sldIdLst>
    <p:sldId id="256" r:id="rId2"/>
    <p:sldId id="257" r:id="rId3"/>
    <p:sldId id="263" r:id="rId4"/>
    <p:sldId id="1488" r:id="rId5"/>
    <p:sldId id="3408" r:id="rId6"/>
    <p:sldId id="1516" r:id="rId7"/>
    <p:sldId id="1481" r:id="rId8"/>
    <p:sldId id="1517" r:id="rId9"/>
    <p:sldId id="265" r:id="rId10"/>
    <p:sldId id="1491" r:id="rId11"/>
    <p:sldId id="3409" r:id="rId12"/>
    <p:sldId id="1528" r:id="rId13"/>
    <p:sldId id="3410" r:id="rId14"/>
    <p:sldId id="3411" r:id="rId15"/>
    <p:sldId id="3414" r:id="rId16"/>
    <p:sldId id="259" r:id="rId17"/>
    <p:sldId id="3419" r:id="rId18"/>
    <p:sldId id="3426" r:id="rId19"/>
    <p:sldId id="3421" r:id="rId20"/>
    <p:sldId id="279" r:id="rId21"/>
    <p:sldId id="3422" r:id="rId22"/>
    <p:sldId id="3427" r:id="rId23"/>
    <p:sldId id="3425" r:id="rId24"/>
    <p:sldId id="3430" r:id="rId25"/>
    <p:sldId id="3437" r:id="rId26"/>
    <p:sldId id="888" r:id="rId27"/>
    <p:sldId id="3436" r:id="rId28"/>
    <p:sldId id="3435" r:id="rId29"/>
    <p:sldId id="3424" r:id="rId30"/>
    <p:sldId id="3438"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52B568-D200-C763-A044-0ED5F5513B50}" name="Minty, Michiko" initials="MM" userId="S::minty@bnl.gov::2d409216-1370-40a0-9fc8-dc3649474a8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13E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08" autoAdjust="0"/>
    <p:restoredTop sz="94694"/>
  </p:normalViewPr>
  <p:slideViewPr>
    <p:cSldViewPr snapToGrid="0" snapToObjects="1">
      <p:cViewPr varScale="1">
        <p:scale>
          <a:sx n="167" d="100"/>
          <a:sy n="167" d="100"/>
        </p:scale>
        <p:origin x="150" y="18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adnas04\minty\DOE%20S&amp;T%20and%20Site%20Visit%20Reviews\2023%20RHIC%20NPP%20Site%20Visit\Performance\RHIC%20availability%20histor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inty\AppData\Local\Microsoft\Windows\INetCache\Content.Outlook\9VLSOTXJ\Apex-statistics-for-Michiko.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00FF"/>
            </a:solidFill>
            <a:ln>
              <a:solidFill>
                <a:srgbClr val="0000FF"/>
              </a:solidFill>
            </a:ln>
            <a:effectLst/>
          </c:spPr>
          <c:invertIfNegative val="0"/>
          <c:cat>
            <c:numRef>
              <c:f>FYavailability!$A$3:$A$24</c:f>
              <c:numCache>
                <c:formatCode>General</c:formatCod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numCache>
            </c:numRef>
          </c:cat>
          <c:val>
            <c:numRef>
              <c:f>FYavailability!$C$3:$C$24</c:f>
              <c:numCache>
                <c:formatCode>General</c:formatCode>
                <c:ptCount val="22"/>
                <c:pt idx="0">
                  <c:v>82</c:v>
                </c:pt>
                <c:pt idx="1">
                  <c:v>77.931749686961524</c:v>
                </c:pt>
                <c:pt idx="2">
                  <c:v>80.110636157907962</c:v>
                </c:pt>
                <c:pt idx="3">
                  <c:v>84.730144800351027</c:v>
                </c:pt>
                <c:pt idx="4">
                  <c:v>77.412280701754383</c:v>
                </c:pt>
                <c:pt idx="5">
                  <c:v>69.724090912253118</c:v>
                </c:pt>
                <c:pt idx="6">
                  <c:v>83.252214542976731</c:v>
                </c:pt>
                <c:pt idx="7">
                  <c:v>80.319505255892025</c:v>
                </c:pt>
                <c:pt idx="8">
                  <c:v>82.888136661360917</c:v>
                </c:pt>
                <c:pt idx="9">
                  <c:v>76.281587003224544</c:v>
                </c:pt>
                <c:pt idx="10">
                  <c:v>85.372291653931867</c:v>
                </c:pt>
                <c:pt idx="11">
                  <c:v>82.83116552441173</c:v>
                </c:pt>
                <c:pt idx="12">
                  <c:v>86.771291540142471</c:v>
                </c:pt>
                <c:pt idx="13">
                  <c:v>87.491739292057318</c:v>
                </c:pt>
                <c:pt idx="14">
                  <c:v>82.965091947514836</c:v>
                </c:pt>
                <c:pt idx="15">
                  <c:v>83.777361567668123</c:v>
                </c:pt>
                <c:pt idx="16">
                  <c:v>92.566452104935067</c:v>
                </c:pt>
                <c:pt idx="17">
                  <c:v>88.742718764317047</c:v>
                </c:pt>
                <c:pt idx="18">
                  <c:v>86.976102367374708</c:v>
                </c:pt>
                <c:pt idx="19">
                  <c:v>90.573725857905956</c:v>
                </c:pt>
                <c:pt idx="20">
                  <c:v>84.103355499105575</c:v>
                </c:pt>
                <c:pt idx="21">
                  <c:v>74.448148400117915</c:v>
                </c:pt>
              </c:numCache>
            </c:numRef>
          </c:val>
          <c:extLst>
            <c:ext xmlns:c16="http://schemas.microsoft.com/office/drawing/2014/chart" uri="{C3380CC4-5D6E-409C-BE32-E72D297353CC}">
              <c16:uniqueId val="{00000000-9114-4B2A-9344-A6E6603E4A1A}"/>
            </c:ext>
          </c:extLst>
        </c:ser>
        <c:dLbls>
          <c:showLegendKey val="0"/>
          <c:showVal val="0"/>
          <c:showCatName val="0"/>
          <c:showSerName val="0"/>
          <c:showPercent val="0"/>
          <c:showBubbleSize val="0"/>
        </c:dLbls>
        <c:gapWidth val="120"/>
        <c:overlap val="-8"/>
        <c:axId val="691754392"/>
        <c:axId val="691756912"/>
      </c:barChart>
      <c:catAx>
        <c:axId val="691754392"/>
        <c:scaling>
          <c:orientation val="minMax"/>
        </c:scaling>
        <c:delete val="0"/>
        <c:axPos val="b"/>
        <c:majorGridlines>
          <c:spPr>
            <a:ln w="9525" cap="flat" cmpd="sng" algn="ctr">
              <a:noFill/>
              <a:round/>
            </a:ln>
            <a:effectLst/>
          </c:spPr>
        </c:majorGridlines>
        <c:minorGridlines>
          <c:spPr>
            <a:ln w="9525" cap="flat" cmpd="sng" algn="ctr">
              <a:no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691756912"/>
        <c:crosses val="autoZero"/>
        <c:auto val="1"/>
        <c:lblAlgn val="ctr"/>
        <c:lblOffset val="100"/>
        <c:noMultiLvlLbl val="0"/>
      </c:catAx>
      <c:valAx>
        <c:axId val="691756912"/>
        <c:scaling>
          <c:orientation val="minMax"/>
        </c:scaling>
        <c:delete val="0"/>
        <c:axPos val="l"/>
        <c:majorGridlines>
          <c:spPr>
            <a:ln w="9525" cap="flat" cmpd="sng" algn="ctr">
              <a:solidFill>
                <a:schemeClr val="tx1">
                  <a:lumMod val="15000"/>
                  <a:lumOff val="85000"/>
                </a:schemeClr>
              </a:solidFill>
              <a:prstDash val="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691754392"/>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APEX</a:t>
            </a:r>
            <a:r>
              <a:rPr lang="en-US" baseline="0"/>
              <a:t> Beam Time (hours)</a:t>
            </a:r>
            <a:r>
              <a:rPr lang="en-US"/>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Sheet1!$C$20:$C$28</c:f>
              <c:strCache>
                <c:ptCount val="9"/>
                <c:pt idx="0">
                  <c:v>Run 15</c:v>
                </c:pt>
                <c:pt idx="1">
                  <c:v>Run 16</c:v>
                </c:pt>
                <c:pt idx="2">
                  <c:v>Run 17</c:v>
                </c:pt>
                <c:pt idx="3">
                  <c:v>Run 18</c:v>
                </c:pt>
                <c:pt idx="4">
                  <c:v>Run 19</c:v>
                </c:pt>
                <c:pt idx="5">
                  <c:v>Run 20</c:v>
                </c:pt>
                <c:pt idx="6">
                  <c:v>Run 21</c:v>
                </c:pt>
                <c:pt idx="7">
                  <c:v>Run 22</c:v>
                </c:pt>
                <c:pt idx="8">
                  <c:v>Run 23</c:v>
                </c:pt>
              </c:strCache>
            </c:strRef>
          </c:cat>
          <c:val>
            <c:numRef>
              <c:f>Sheet1!$D$20:$D$28</c:f>
              <c:numCache>
                <c:formatCode>General</c:formatCode>
                <c:ptCount val="9"/>
                <c:pt idx="0">
                  <c:v>72.5</c:v>
                </c:pt>
                <c:pt idx="1">
                  <c:v>121</c:v>
                </c:pt>
                <c:pt idx="2">
                  <c:v>121</c:v>
                </c:pt>
                <c:pt idx="3">
                  <c:v>94</c:v>
                </c:pt>
                <c:pt idx="4">
                  <c:v>15</c:v>
                </c:pt>
                <c:pt idx="5">
                  <c:v>0</c:v>
                </c:pt>
                <c:pt idx="6">
                  <c:v>112</c:v>
                </c:pt>
                <c:pt idx="7">
                  <c:v>66</c:v>
                </c:pt>
                <c:pt idx="8">
                  <c:v>44</c:v>
                </c:pt>
              </c:numCache>
            </c:numRef>
          </c:val>
          <c:extLst>
            <c:ext xmlns:c16="http://schemas.microsoft.com/office/drawing/2014/chart" uri="{C3380CC4-5D6E-409C-BE32-E72D297353CC}">
              <c16:uniqueId val="{00000000-57CD-42C1-981D-56A719AD9842}"/>
            </c:ext>
          </c:extLst>
        </c:ser>
        <c:dLbls>
          <c:showLegendKey val="0"/>
          <c:showVal val="0"/>
          <c:showCatName val="0"/>
          <c:showSerName val="0"/>
          <c:showPercent val="0"/>
          <c:showBubbleSize val="0"/>
        </c:dLbls>
        <c:gapWidth val="182"/>
        <c:axId val="665767512"/>
        <c:axId val="665767152"/>
      </c:barChart>
      <c:catAx>
        <c:axId val="665767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5767152"/>
        <c:crosses val="autoZero"/>
        <c:auto val="1"/>
        <c:lblAlgn val="ctr"/>
        <c:lblOffset val="100"/>
        <c:noMultiLvlLbl val="0"/>
      </c:catAx>
      <c:valAx>
        <c:axId val="6657671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5767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E36F475-F7F5-6C41-B37C-656C49194CAF}" type="datetimeFigureOut">
              <a:rPr lang="en-US" smtClean="0"/>
              <a:t>12/19/2023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2.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745976" y="2295944"/>
            <a:ext cx="8387976" cy="1947460"/>
          </a:xfrm>
        </p:spPr>
        <p:txBody>
          <a:bodyPr>
            <a:normAutofit/>
          </a:bodyPr>
          <a:lstStyle/>
          <a:p>
            <a:r>
              <a:rPr lang="en-US" sz="3400" b="0" dirty="0"/>
              <a:t>RHIC Performance and Repair Status</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838575" y="5970079"/>
            <a:ext cx="10334625" cy="746185"/>
          </a:xfrm>
        </p:spPr>
        <p:txBody>
          <a:bodyPr/>
          <a:lstStyle/>
          <a:p>
            <a:pPr>
              <a:spcBef>
                <a:spcPts val="0"/>
              </a:spcBef>
            </a:pPr>
            <a:r>
              <a:rPr lang="en-US" dirty="0"/>
              <a:t>C-AD MAC-20</a:t>
            </a:r>
          </a:p>
          <a:p>
            <a:pPr>
              <a:spcBef>
                <a:spcPts val="0"/>
              </a:spcBef>
            </a:pPr>
            <a:r>
              <a:rPr lang="en-US" dirty="0"/>
              <a:t>19 December 2023</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27087" y="3691507"/>
            <a:ext cx="10334625" cy="1259607"/>
          </a:xfrm>
        </p:spPr>
        <p:txBody>
          <a:bodyPr/>
          <a:lstStyle/>
          <a:p>
            <a:pPr>
              <a:spcBef>
                <a:spcPts val="0"/>
              </a:spcBef>
            </a:pPr>
            <a:r>
              <a:rPr lang="en-US" sz="2000" dirty="0"/>
              <a:t>Michiko Minty</a:t>
            </a:r>
          </a:p>
          <a:p>
            <a:pPr>
              <a:spcBef>
                <a:spcPts val="0"/>
              </a:spcBef>
            </a:pPr>
            <a:r>
              <a:rPr lang="en-US" sz="2000" dirty="0"/>
              <a:t>Associate Chair for Accelerators and Applications</a:t>
            </a:r>
          </a:p>
          <a:p>
            <a:pPr>
              <a:spcBef>
                <a:spcPts val="0"/>
              </a:spcBef>
            </a:pPr>
            <a:r>
              <a:rPr lang="en-US" sz="2000" dirty="0"/>
              <a:t>Accelerator Division Head, C-AD</a:t>
            </a:r>
            <a:r>
              <a:rPr lang="en-US" sz="1800" dirty="0"/>
              <a:t>	</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5B6B6E7-5418-DF2B-A4A6-B9A9E69A5A72}"/>
              </a:ext>
            </a:extLst>
          </p:cNvPr>
          <p:cNvGraphicFramePr>
            <a:graphicFrameLocks/>
          </p:cNvGraphicFramePr>
          <p:nvPr>
            <p:extLst>
              <p:ext uri="{D42A27DB-BD31-4B8C-83A1-F6EECF244321}">
                <p14:modId xmlns:p14="http://schemas.microsoft.com/office/powerpoint/2010/main" val="1597332882"/>
              </p:ext>
            </p:extLst>
          </p:nvPr>
        </p:nvGraphicFramePr>
        <p:xfrm>
          <a:off x="597730" y="785739"/>
          <a:ext cx="5201090" cy="3835792"/>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0EA0A3AF-6F7A-E826-6B1A-2083B4B1F6A5}"/>
              </a:ext>
            </a:extLst>
          </p:cNvPr>
          <p:cNvSpPr txBox="1">
            <a:spLocks/>
          </p:cNvSpPr>
          <p:nvPr/>
        </p:nvSpPr>
        <p:spPr>
          <a:xfrm>
            <a:off x="232284" y="73666"/>
            <a:ext cx="11959389" cy="761558"/>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200" b="0" dirty="0"/>
              <a:t>Recent APEX Overview</a:t>
            </a:r>
          </a:p>
        </p:txBody>
      </p:sp>
      <p:sp>
        <p:nvSpPr>
          <p:cNvPr id="5" name="Content Placeholder 2">
            <a:extLst>
              <a:ext uri="{FF2B5EF4-FFF2-40B4-BE49-F238E27FC236}">
                <a16:creationId xmlns:a16="http://schemas.microsoft.com/office/drawing/2014/main" id="{4CC76B78-549A-8D6A-889C-444DEB7EDFCC}"/>
              </a:ext>
            </a:extLst>
          </p:cNvPr>
          <p:cNvSpPr txBox="1">
            <a:spLocks/>
          </p:cNvSpPr>
          <p:nvPr/>
        </p:nvSpPr>
        <p:spPr>
          <a:xfrm>
            <a:off x="1619901" y="853585"/>
            <a:ext cx="2490436" cy="380668"/>
          </a:xfrm>
          <a:prstGeom prst="rect">
            <a:avLst/>
          </a:prstGeom>
          <a:solidFill>
            <a:schemeClr val="bg1"/>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APEX Beam Time (hours)</a:t>
            </a:r>
          </a:p>
        </p:txBody>
      </p:sp>
      <p:sp>
        <p:nvSpPr>
          <p:cNvPr id="8" name="Content Placeholder 2">
            <a:extLst>
              <a:ext uri="{FF2B5EF4-FFF2-40B4-BE49-F238E27FC236}">
                <a16:creationId xmlns:a16="http://schemas.microsoft.com/office/drawing/2014/main" id="{832BAD0A-7760-0EA0-916F-D2B87918E4A2}"/>
              </a:ext>
            </a:extLst>
          </p:cNvPr>
          <p:cNvSpPr txBox="1">
            <a:spLocks/>
          </p:cNvSpPr>
          <p:nvPr/>
        </p:nvSpPr>
        <p:spPr>
          <a:xfrm>
            <a:off x="1801914" y="2739380"/>
            <a:ext cx="2068179" cy="189722"/>
          </a:xfrm>
          <a:prstGeom prst="rect">
            <a:avLst/>
          </a:prstGeom>
          <a:solidFill>
            <a:schemeClr val="bg1"/>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Low Energy Au runs</a:t>
            </a:r>
          </a:p>
        </p:txBody>
      </p:sp>
      <p:sp>
        <p:nvSpPr>
          <p:cNvPr id="9" name="Content Placeholder 2">
            <a:extLst>
              <a:ext uri="{FF2B5EF4-FFF2-40B4-BE49-F238E27FC236}">
                <a16:creationId xmlns:a16="http://schemas.microsoft.com/office/drawing/2014/main" id="{066B24E4-04F2-2EE6-30A4-FABEE509F315}"/>
              </a:ext>
            </a:extLst>
          </p:cNvPr>
          <p:cNvSpPr txBox="1">
            <a:spLocks/>
          </p:cNvSpPr>
          <p:nvPr/>
        </p:nvSpPr>
        <p:spPr>
          <a:xfrm>
            <a:off x="1133584" y="2387545"/>
            <a:ext cx="2068179" cy="189722"/>
          </a:xfrm>
          <a:prstGeom prst="rect">
            <a:avLst/>
          </a:prstGeom>
          <a:solidFill>
            <a:schemeClr val="bg1"/>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(Low Energy Au runs, COVID)</a:t>
            </a:r>
          </a:p>
        </p:txBody>
      </p:sp>
      <p:cxnSp>
        <p:nvCxnSpPr>
          <p:cNvPr id="11" name="Straight Arrow Connector 10">
            <a:extLst>
              <a:ext uri="{FF2B5EF4-FFF2-40B4-BE49-F238E27FC236}">
                <a16:creationId xmlns:a16="http://schemas.microsoft.com/office/drawing/2014/main" id="{CFE8F1C7-4777-D8FC-9DB4-3BB62572ACDA}"/>
              </a:ext>
            </a:extLst>
          </p:cNvPr>
          <p:cNvCxnSpPr/>
          <p:nvPr/>
        </p:nvCxnSpPr>
        <p:spPr>
          <a:xfrm flipH="1">
            <a:off x="4840064" y="2112645"/>
            <a:ext cx="1043066"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3A8F918B-8BB2-A9E3-C415-2EF8E705F81A}"/>
              </a:ext>
            </a:extLst>
          </p:cNvPr>
          <p:cNvSpPr txBox="1">
            <a:spLocks/>
          </p:cNvSpPr>
          <p:nvPr/>
        </p:nvSpPr>
        <p:spPr>
          <a:xfrm>
            <a:off x="5913504" y="1981017"/>
            <a:ext cx="3223366" cy="38066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focus: beam cooling studies</a:t>
            </a:r>
          </a:p>
        </p:txBody>
      </p:sp>
      <p:sp>
        <p:nvSpPr>
          <p:cNvPr id="13" name="Content Placeholder 2">
            <a:extLst>
              <a:ext uri="{FF2B5EF4-FFF2-40B4-BE49-F238E27FC236}">
                <a16:creationId xmlns:a16="http://schemas.microsoft.com/office/drawing/2014/main" id="{136B3A84-A836-A8CD-F602-AB6C58F30E24}"/>
              </a:ext>
            </a:extLst>
          </p:cNvPr>
          <p:cNvSpPr txBox="1">
            <a:spLocks/>
          </p:cNvSpPr>
          <p:nvPr/>
        </p:nvSpPr>
        <p:spPr>
          <a:xfrm>
            <a:off x="5935980" y="1233218"/>
            <a:ext cx="4389610" cy="38066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focus: experiments to inform EIC design</a:t>
            </a:r>
          </a:p>
        </p:txBody>
      </p:sp>
      <p:cxnSp>
        <p:nvCxnSpPr>
          <p:cNvPr id="14" name="Straight Arrow Connector 13">
            <a:extLst>
              <a:ext uri="{FF2B5EF4-FFF2-40B4-BE49-F238E27FC236}">
                <a16:creationId xmlns:a16="http://schemas.microsoft.com/office/drawing/2014/main" id="{970F2C45-5DFF-ED20-CE52-10685AF1BEDB}"/>
              </a:ext>
            </a:extLst>
          </p:cNvPr>
          <p:cNvCxnSpPr>
            <a:cxnSpLocks/>
          </p:cNvCxnSpPr>
          <p:nvPr/>
        </p:nvCxnSpPr>
        <p:spPr>
          <a:xfrm flipH="1">
            <a:off x="3072224" y="1419225"/>
            <a:ext cx="2878996"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830A480-C952-53A1-274E-DF59CEA944C1}"/>
              </a:ext>
            </a:extLst>
          </p:cNvPr>
          <p:cNvCxnSpPr>
            <a:cxnSpLocks/>
          </p:cNvCxnSpPr>
          <p:nvPr/>
        </p:nvCxnSpPr>
        <p:spPr>
          <a:xfrm flipH="1">
            <a:off x="3604750" y="1773906"/>
            <a:ext cx="2270270"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9DDC7F2C-D296-1554-97F1-18D4BF139668}"/>
              </a:ext>
            </a:extLst>
          </p:cNvPr>
          <p:cNvSpPr txBox="1">
            <a:spLocks/>
          </p:cNvSpPr>
          <p:nvPr/>
        </p:nvSpPr>
        <p:spPr>
          <a:xfrm>
            <a:off x="5905884" y="1589021"/>
            <a:ext cx="5950836" cy="38066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focus: experiments to inform EIC design, beam cooling studies</a:t>
            </a:r>
          </a:p>
        </p:txBody>
      </p:sp>
      <p:grpSp>
        <p:nvGrpSpPr>
          <p:cNvPr id="7" name="Group 6">
            <a:extLst>
              <a:ext uri="{FF2B5EF4-FFF2-40B4-BE49-F238E27FC236}">
                <a16:creationId xmlns:a16="http://schemas.microsoft.com/office/drawing/2014/main" id="{A94FC927-ACC1-9E4D-41A5-BCCDA375C6F0}"/>
              </a:ext>
            </a:extLst>
          </p:cNvPr>
          <p:cNvGrpSpPr/>
          <p:nvPr/>
        </p:nvGrpSpPr>
        <p:grpSpPr>
          <a:xfrm>
            <a:off x="6494998" y="2762304"/>
            <a:ext cx="4720147" cy="3198487"/>
            <a:chOff x="2724150" y="731519"/>
            <a:chExt cx="6937344" cy="5697855"/>
          </a:xfrm>
        </p:grpSpPr>
        <p:pic>
          <p:nvPicPr>
            <p:cNvPr id="10" name="Picture 9">
              <a:extLst>
                <a:ext uri="{FF2B5EF4-FFF2-40B4-BE49-F238E27FC236}">
                  <a16:creationId xmlns:a16="http://schemas.microsoft.com/office/drawing/2014/main" id="{21F32D0C-CDC0-630F-50D4-59E6450277B8}"/>
                </a:ext>
              </a:extLst>
            </p:cNvPr>
            <p:cNvPicPr>
              <a:picLocks noChangeAspect="1"/>
            </p:cNvPicPr>
            <p:nvPr/>
          </p:nvPicPr>
          <p:blipFill>
            <a:blip r:embed="rId3"/>
            <a:stretch>
              <a:fillRect/>
            </a:stretch>
          </p:blipFill>
          <p:spPr>
            <a:xfrm>
              <a:off x="2724150" y="746759"/>
              <a:ext cx="4824556" cy="5682615"/>
            </a:xfrm>
            <a:prstGeom prst="rect">
              <a:avLst/>
            </a:prstGeom>
          </p:spPr>
        </p:pic>
        <p:pic>
          <p:nvPicPr>
            <p:cNvPr id="15" name="Picture 14">
              <a:extLst>
                <a:ext uri="{FF2B5EF4-FFF2-40B4-BE49-F238E27FC236}">
                  <a16:creationId xmlns:a16="http://schemas.microsoft.com/office/drawing/2014/main" id="{C7C09070-93C0-4661-E97E-760F12EE9388}"/>
                </a:ext>
              </a:extLst>
            </p:cNvPr>
            <p:cNvPicPr>
              <a:picLocks noChangeAspect="1"/>
            </p:cNvPicPr>
            <p:nvPr/>
          </p:nvPicPr>
          <p:blipFill>
            <a:blip r:embed="rId4"/>
            <a:stretch>
              <a:fillRect/>
            </a:stretch>
          </p:blipFill>
          <p:spPr>
            <a:xfrm>
              <a:off x="7567044" y="731519"/>
              <a:ext cx="2094450" cy="5682614"/>
            </a:xfrm>
            <a:prstGeom prst="rect">
              <a:avLst/>
            </a:prstGeom>
          </p:spPr>
        </p:pic>
      </p:grpSp>
      <p:sp>
        <p:nvSpPr>
          <p:cNvPr id="17" name="Title 1">
            <a:extLst>
              <a:ext uri="{FF2B5EF4-FFF2-40B4-BE49-F238E27FC236}">
                <a16:creationId xmlns:a16="http://schemas.microsoft.com/office/drawing/2014/main" id="{F1F93BA4-A806-1E74-1EB2-6D23D9AB0F3F}"/>
              </a:ext>
            </a:extLst>
          </p:cNvPr>
          <p:cNvSpPr txBox="1">
            <a:spLocks/>
          </p:cNvSpPr>
          <p:nvPr/>
        </p:nvSpPr>
        <p:spPr>
          <a:xfrm>
            <a:off x="5706528" y="2468201"/>
            <a:ext cx="5235267" cy="761558"/>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1800" b="0" dirty="0"/>
              <a:t>APEX experiments during Run 2023</a:t>
            </a:r>
          </a:p>
        </p:txBody>
      </p:sp>
      <p:sp>
        <p:nvSpPr>
          <p:cNvPr id="19" name="Content Placeholder 6">
            <a:extLst>
              <a:ext uri="{FF2B5EF4-FFF2-40B4-BE49-F238E27FC236}">
                <a16:creationId xmlns:a16="http://schemas.microsoft.com/office/drawing/2014/main" id="{DDAE8432-D643-5EFF-EAC7-CE4BEA6A4405}"/>
              </a:ext>
            </a:extLst>
          </p:cNvPr>
          <p:cNvSpPr txBox="1">
            <a:spLocks/>
          </p:cNvSpPr>
          <p:nvPr/>
        </p:nvSpPr>
        <p:spPr>
          <a:xfrm>
            <a:off x="6411206" y="5982828"/>
            <a:ext cx="4372610" cy="656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dirty="0"/>
              <a:t>Four experimental periods: </a:t>
            </a:r>
          </a:p>
          <a:p>
            <a:pPr marL="0" indent="0">
              <a:spcBef>
                <a:spcPts val="0"/>
              </a:spcBef>
              <a:buNone/>
            </a:pPr>
            <a:r>
              <a:rPr lang="en-US" sz="1600" dirty="0"/>
              <a:t>24 May, 14 June, 28 June, 26 July</a:t>
            </a:r>
          </a:p>
        </p:txBody>
      </p:sp>
      <p:sp>
        <p:nvSpPr>
          <p:cNvPr id="2" name="Slide Number Placeholder 3">
            <a:extLst>
              <a:ext uri="{FF2B5EF4-FFF2-40B4-BE49-F238E27FC236}">
                <a16:creationId xmlns:a16="http://schemas.microsoft.com/office/drawing/2014/main" id="{205360FD-485A-65A7-EF12-3FE4517A3019}"/>
              </a:ext>
            </a:extLst>
          </p:cNvPr>
          <p:cNvSpPr>
            <a:spLocks noGrp="1"/>
          </p:cNvSpPr>
          <p:nvPr>
            <p:ph type="sldNum" sz="quarter" idx="4"/>
          </p:nvPr>
        </p:nvSpPr>
        <p:spPr>
          <a:xfrm>
            <a:off x="11188014" y="6304579"/>
            <a:ext cx="432486" cy="365125"/>
          </a:xfrm>
        </p:spPr>
        <p:txBody>
          <a:bodyPr/>
          <a:lstStyle/>
          <a:p>
            <a:fld id="{933A556B-7C63-244D-9B7C-B0EA8042B330}" type="slidenum">
              <a:rPr lang="en-US" smtClean="0"/>
              <a:pPr/>
              <a:t>10</a:t>
            </a:fld>
            <a:endParaRPr lang="en-US" dirty="0">
              <a:solidFill>
                <a:schemeClr val="bg1"/>
              </a:solidFill>
            </a:endParaRPr>
          </a:p>
        </p:txBody>
      </p:sp>
      <p:sp>
        <p:nvSpPr>
          <p:cNvPr id="20" name="TextBox 19">
            <a:extLst>
              <a:ext uri="{FF2B5EF4-FFF2-40B4-BE49-F238E27FC236}">
                <a16:creationId xmlns:a16="http://schemas.microsoft.com/office/drawing/2014/main" id="{34D86DF3-CF37-67EC-EDA7-D99A5A1D38F5}"/>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Tree>
    <p:extLst>
      <p:ext uri="{BB962C8B-B14F-4D97-AF65-F5344CB8AC3E}">
        <p14:creationId xmlns:p14="http://schemas.microsoft.com/office/powerpoint/2010/main" val="3066922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BBA4-A017-DDD6-431B-92B4B4365959}"/>
              </a:ext>
            </a:extLst>
          </p:cNvPr>
          <p:cNvSpPr>
            <a:spLocks noGrp="1"/>
          </p:cNvSpPr>
          <p:nvPr>
            <p:ph type="title"/>
          </p:nvPr>
        </p:nvSpPr>
        <p:spPr>
          <a:xfrm>
            <a:off x="244260" y="25141"/>
            <a:ext cx="11616031" cy="758223"/>
          </a:xfrm>
        </p:spPr>
        <p:txBody>
          <a:bodyPr>
            <a:noAutofit/>
          </a:bodyPr>
          <a:lstStyle/>
          <a:p>
            <a:r>
              <a:rPr lang="en-US" sz="3200" b="0" dirty="0"/>
              <a:t>APEX - Precision Decoupling for Large Emittance Ratio</a:t>
            </a:r>
          </a:p>
        </p:txBody>
      </p:sp>
      <p:grpSp>
        <p:nvGrpSpPr>
          <p:cNvPr id="27" name="Group 26">
            <a:extLst>
              <a:ext uri="{FF2B5EF4-FFF2-40B4-BE49-F238E27FC236}">
                <a16:creationId xmlns:a16="http://schemas.microsoft.com/office/drawing/2014/main" id="{AA84AC11-36F7-DB99-D7C0-A7E035CD0D70}"/>
              </a:ext>
            </a:extLst>
          </p:cNvPr>
          <p:cNvGrpSpPr/>
          <p:nvPr/>
        </p:nvGrpSpPr>
        <p:grpSpPr>
          <a:xfrm>
            <a:off x="5459857" y="620884"/>
            <a:ext cx="6520749" cy="5254751"/>
            <a:chOff x="5030376" y="607712"/>
            <a:chExt cx="6915574" cy="5729996"/>
          </a:xfrm>
        </p:grpSpPr>
        <p:pic>
          <p:nvPicPr>
            <p:cNvPr id="23" name="Picture 22">
              <a:extLst>
                <a:ext uri="{FF2B5EF4-FFF2-40B4-BE49-F238E27FC236}">
                  <a16:creationId xmlns:a16="http://schemas.microsoft.com/office/drawing/2014/main" id="{026BA8AB-FD48-52C4-B8E5-E9FB6A22FB53}"/>
                </a:ext>
              </a:extLst>
            </p:cNvPr>
            <p:cNvPicPr>
              <a:picLocks noChangeAspect="1"/>
            </p:cNvPicPr>
            <p:nvPr/>
          </p:nvPicPr>
          <p:blipFill>
            <a:blip r:embed="rId2"/>
            <a:stretch>
              <a:fillRect/>
            </a:stretch>
          </p:blipFill>
          <p:spPr>
            <a:xfrm>
              <a:off x="5287825" y="3345818"/>
              <a:ext cx="6589383" cy="2516645"/>
            </a:xfrm>
            <a:prstGeom prst="rect">
              <a:avLst/>
            </a:prstGeom>
          </p:spPr>
        </p:pic>
        <p:sp>
          <p:nvSpPr>
            <p:cNvPr id="13" name="TextBox 12">
              <a:extLst>
                <a:ext uri="{FF2B5EF4-FFF2-40B4-BE49-F238E27FC236}">
                  <a16:creationId xmlns:a16="http://schemas.microsoft.com/office/drawing/2014/main" id="{8EE68378-8B1A-6256-2786-E179F2C03F32}"/>
                </a:ext>
              </a:extLst>
            </p:cNvPr>
            <p:cNvSpPr txBox="1"/>
            <p:nvPr/>
          </p:nvSpPr>
          <p:spPr>
            <a:xfrm>
              <a:off x="6942397" y="5968376"/>
              <a:ext cx="3403600" cy="369332"/>
            </a:xfrm>
            <a:prstGeom prst="rect">
              <a:avLst/>
            </a:prstGeom>
            <a:solidFill>
              <a:schemeClr val="bg1"/>
            </a:solidFill>
          </p:spPr>
          <p:txBody>
            <a:bodyPr wrap="square" rtlCol="0">
              <a:spAutoFit/>
            </a:bodyPr>
            <a:lstStyle/>
            <a:p>
              <a:pPr algn="ctr"/>
              <a:r>
                <a:rPr lang="en-US" dirty="0"/>
                <a:t>Time [</a:t>
              </a:r>
              <a:r>
                <a:rPr lang="en-US" dirty="0" err="1"/>
                <a:t>hr:min</a:t>
              </a:r>
              <a:r>
                <a:rPr lang="en-US" dirty="0"/>
                <a:t>]</a:t>
              </a:r>
            </a:p>
          </p:txBody>
        </p:sp>
        <p:sp>
          <p:nvSpPr>
            <p:cNvPr id="16" name="TextBox 15">
              <a:extLst>
                <a:ext uri="{FF2B5EF4-FFF2-40B4-BE49-F238E27FC236}">
                  <a16:creationId xmlns:a16="http://schemas.microsoft.com/office/drawing/2014/main" id="{02F53F89-EA4F-7406-04B3-F22AB6D0976F}"/>
                </a:ext>
              </a:extLst>
            </p:cNvPr>
            <p:cNvSpPr txBox="1"/>
            <p:nvPr/>
          </p:nvSpPr>
          <p:spPr>
            <a:xfrm>
              <a:off x="6364768" y="3837917"/>
              <a:ext cx="2152650" cy="338554"/>
            </a:xfrm>
            <a:prstGeom prst="rect">
              <a:avLst/>
            </a:prstGeom>
            <a:solidFill>
              <a:schemeClr val="bg1"/>
            </a:solidFill>
          </p:spPr>
          <p:txBody>
            <a:bodyPr wrap="square" rtlCol="0">
              <a:spAutoFit/>
            </a:bodyPr>
            <a:lstStyle/>
            <a:p>
              <a:pPr algn="ctr"/>
              <a:r>
                <a:rPr lang="en-US" sz="1600" dirty="0"/>
                <a:t>Emittance Ratio</a:t>
              </a:r>
            </a:p>
          </p:txBody>
        </p:sp>
        <p:sp>
          <p:nvSpPr>
            <p:cNvPr id="17" name="TextBox 16">
              <a:extLst>
                <a:ext uri="{FF2B5EF4-FFF2-40B4-BE49-F238E27FC236}">
                  <a16:creationId xmlns:a16="http://schemas.microsoft.com/office/drawing/2014/main" id="{9F2873FA-E8DA-0BAD-BFDB-481246D76EC7}"/>
                </a:ext>
              </a:extLst>
            </p:cNvPr>
            <p:cNvSpPr txBox="1"/>
            <p:nvPr/>
          </p:nvSpPr>
          <p:spPr>
            <a:xfrm rot="16200000">
              <a:off x="4258196" y="4345157"/>
              <a:ext cx="1964677" cy="369332"/>
            </a:xfrm>
            <a:prstGeom prst="rect">
              <a:avLst/>
            </a:prstGeom>
            <a:solidFill>
              <a:schemeClr val="bg1"/>
            </a:solidFill>
          </p:spPr>
          <p:txBody>
            <a:bodyPr wrap="square" rtlCol="0">
              <a:spAutoFit/>
            </a:bodyPr>
            <a:lstStyle/>
            <a:p>
              <a:pPr algn="ctr"/>
              <a:r>
                <a:rPr lang="en-US" dirty="0"/>
                <a:t>Ratio</a:t>
              </a:r>
            </a:p>
          </p:txBody>
        </p:sp>
        <p:pic>
          <p:nvPicPr>
            <p:cNvPr id="21" name="Picture 20">
              <a:extLst>
                <a:ext uri="{FF2B5EF4-FFF2-40B4-BE49-F238E27FC236}">
                  <a16:creationId xmlns:a16="http://schemas.microsoft.com/office/drawing/2014/main" id="{B0D76014-820D-F117-6E6B-2039F9D7FF24}"/>
                </a:ext>
              </a:extLst>
            </p:cNvPr>
            <p:cNvPicPr>
              <a:picLocks noChangeAspect="1"/>
            </p:cNvPicPr>
            <p:nvPr/>
          </p:nvPicPr>
          <p:blipFill>
            <a:blip r:embed="rId3"/>
            <a:stretch>
              <a:fillRect/>
            </a:stretch>
          </p:blipFill>
          <p:spPr>
            <a:xfrm>
              <a:off x="5165747" y="728161"/>
              <a:ext cx="6780203" cy="2622951"/>
            </a:xfrm>
            <a:prstGeom prst="rect">
              <a:avLst/>
            </a:prstGeom>
          </p:spPr>
        </p:pic>
        <p:sp>
          <p:nvSpPr>
            <p:cNvPr id="15" name="TextBox 14">
              <a:extLst>
                <a:ext uri="{FF2B5EF4-FFF2-40B4-BE49-F238E27FC236}">
                  <a16:creationId xmlns:a16="http://schemas.microsoft.com/office/drawing/2014/main" id="{3B810AD8-B46C-3CC7-1E87-59AD4A1B2FD1}"/>
                </a:ext>
              </a:extLst>
            </p:cNvPr>
            <p:cNvSpPr txBox="1"/>
            <p:nvPr/>
          </p:nvSpPr>
          <p:spPr>
            <a:xfrm rot="16200000">
              <a:off x="3952871" y="1685217"/>
              <a:ext cx="2555119" cy="400110"/>
            </a:xfrm>
            <a:prstGeom prst="rect">
              <a:avLst/>
            </a:prstGeom>
            <a:solidFill>
              <a:schemeClr val="bg1"/>
            </a:solidFill>
          </p:spPr>
          <p:txBody>
            <a:bodyPr wrap="square" rtlCol="0">
              <a:spAutoFit/>
            </a:bodyPr>
            <a:lstStyle/>
            <a:p>
              <a:pPr algn="ctr"/>
              <a:r>
                <a:rPr lang="en-US" dirty="0"/>
                <a:t>Emittance [</a:t>
              </a:r>
              <a:r>
                <a:rPr lang="en-US" sz="2000" dirty="0">
                  <a:latin typeface="Symbol" panose="05050102010706020507" pitchFamily="18" charset="2"/>
                </a:rPr>
                <a:t>m</a:t>
              </a:r>
              <a:r>
                <a:rPr lang="en-US" dirty="0"/>
                <a:t>m]</a:t>
              </a:r>
            </a:p>
          </p:txBody>
        </p:sp>
        <p:sp>
          <p:nvSpPr>
            <p:cNvPr id="18" name="TextBox 17">
              <a:extLst>
                <a:ext uri="{FF2B5EF4-FFF2-40B4-BE49-F238E27FC236}">
                  <a16:creationId xmlns:a16="http://schemas.microsoft.com/office/drawing/2014/main" id="{84DDA373-8E7B-433A-D5C6-CE0145A7A1BD}"/>
                </a:ext>
              </a:extLst>
            </p:cNvPr>
            <p:cNvSpPr txBox="1"/>
            <p:nvPr/>
          </p:nvSpPr>
          <p:spPr>
            <a:xfrm>
              <a:off x="8461236" y="1083804"/>
              <a:ext cx="960519" cy="307777"/>
            </a:xfrm>
            <a:prstGeom prst="rect">
              <a:avLst/>
            </a:prstGeom>
            <a:solidFill>
              <a:schemeClr val="bg1"/>
            </a:solidFill>
          </p:spPr>
          <p:txBody>
            <a:bodyPr wrap="none" rtlCol="0">
              <a:spAutoFit/>
            </a:bodyPr>
            <a:lstStyle/>
            <a:p>
              <a:r>
                <a:rPr lang="en-US" sz="1400" dirty="0">
                  <a:solidFill>
                    <a:srgbClr val="FF0000"/>
                  </a:solidFill>
                </a:rPr>
                <a:t>horizontal</a:t>
              </a:r>
            </a:p>
          </p:txBody>
        </p:sp>
        <p:sp>
          <p:nvSpPr>
            <p:cNvPr id="19" name="TextBox 18">
              <a:extLst>
                <a:ext uri="{FF2B5EF4-FFF2-40B4-BE49-F238E27FC236}">
                  <a16:creationId xmlns:a16="http://schemas.microsoft.com/office/drawing/2014/main" id="{D6FD33E9-6826-7DB1-63EF-91DC707E5D22}"/>
                </a:ext>
              </a:extLst>
            </p:cNvPr>
            <p:cNvSpPr txBox="1"/>
            <p:nvPr/>
          </p:nvSpPr>
          <p:spPr>
            <a:xfrm>
              <a:off x="8650821" y="2359500"/>
              <a:ext cx="752129" cy="307777"/>
            </a:xfrm>
            <a:prstGeom prst="rect">
              <a:avLst/>
            </a:prstGeom>
            <a:solidFill>
              <a:schemeClr val="bg1"/>
            </a:solidFill>
          </p:spPr>
          <p:txBody>
            <a:bodyPr wrap="none" rtlCol="0">
              <a:spAutoFit/>
            </a:bodyPr>
            <a:lstStyle/>
            <a:p>
              <a:r>
                <a:rPr lang="en-US" sz="1400" dirty="0">
                  <a:solidFill>
                    <a:srgbClr val="FF0000"/>
                  </a:solidFill>
                </a:rPr>
                <a:t>vertical</a:t>
              </a:r>
            </a:p>
          </p:txBody>
        </p:sp>
      </p:grpSp>
      <p:sp>
        <p:nvSpPr>
          <p:cNvPr id="25" name="Slide Number Placeholder 1">
            <a:extLst>
              <a:ext uri="{FF2B5EF4-FFF2-40B4-BE49-F238E27FC236}">
                <a16:creationId xmlns:a16="http://schemas.microsoft.com/office/drawing/2014/main" id="{DCB24DC3-3C4F-49D1-1A50-3943DDC8EDD7}"/>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11</a:t>
            </a:fld>
            <a:endParaRPr lang="en-US" sz="1000" dirty="0"/>
          </a:p>
        </p:txBody>
      </p:sp>
      <p:sp>
        <p:nvSpPr>
          <p:cNvPr id="26" name="TextBox 25">
            <a:extLst>
              <a:ext uri="{FF2B5EF4-FFF2-40B4-BE49-F238E27FC236}">
                <a16:creationId xmlns:a16="http://schemas.microsoft.com/office/drawing/2014/main" id="{7E64C4E4-0425-8345-6AE0-F586AA43DF55}"/>
              </a:ext>
            </a:extLst>
          </p:cNvPr>
          <p:cNvSpPr txBox="1"/>
          <p:nvPr/>
        </p:nvSpPr>
        <p:spPr>
          <a:xfrm>
            <a:off x="3152639" y="5986780"/>
            <a:ext cx="6031466" cy="369332"/>
          </a:xfrm>
          <a:prstGeom prst="rect">
            <a:avLst/>
          </a:prstGeom>
          <a:noFill/>
        </p:spPr>
        <p:txBody>
          <a:bodyPr wrap="square" rtlCol="0">
            <a:spAutoFit/>
          </a:bodyPr>
          <a:lstStyle/>
          <a:p>
            <a:r>
              <a:rPr lang="en-US" dirty="0"/>
              <a:t>Result: goal of &gt; 10:1 emittance ratio demonstrated.</a:t>
            </a:r>
          </a:p>
        </p:txBody>
      </p:sp>
      <p:sp>
        <p:nvSpPr>
          <p:cNvPr id="28" name="Content Placeholder 2">
            <a:extLst>
              <a:ext uri="{FF2B5EF4-FFF2-40B4-BE49-F238E27FC236}">
                <a16:creationId xmlns:a16="http://schemas.microsoft.com/office/drawing/2014/main" id="{15EBBB01-1E7A-FFBF-0F40-800505B94D1A}"/>
              </a:ext>
            </a:extLst>
          </p:cNvPr>
          <p:cNvSpPr>
            <a:spLocks noGrp="1"/>
          </p:cNvSpPr>
          <p:nvPr>
            <p:ph idx="1"/>
          </p:nvPr>
        </p:nvSpPr>
        <p:spPr>
          <a:xfrm>
            <a:off x="404886" y="1026516"/>
            <a:ext cx="4715754" cy="4413291"/>
          </a:xfrm>
        </p:spPr>
        <p:txBody>
          <a:bodyPr>
            <a:normAutofit fontScale="40000" lnSpcReduction="20000"/>
          </a:bodyPr>
          <a:lstStyle/>
          <a:p>
            <a:pPr>
              <a:lnSpc>
                <a:spcPct val="120000"/>
              </a:lnSpc>
            </a:pPr>
            <a:r>
              <a:rPr lang="en-US" sz="3400" dirty="0"/>
              <a:t>EIC luminosity is enhanced by large beam size ratio at the interaction point. </a:t>
            </a:r>
          </a:p>
          <a:p>
            <a:pPr>
              <a:lnSpc>
                <a:spcPct val="120000"/>
              </a:lnSpc>
            </a:pPr>
            <a:endParaRPr lang="en-US" sz="3400" dirty="0"/>
          </a:p>
          <a:p>
            <a:pPr>
              <a:lnSpc>
                <a:spcPct val="120000"/>
              </a:lnSpc>
            </a:pPr>
            <a:r>
              <a:rPr lang="en-US" sz="3400" dirty="0"/>
              <a:t>While flat electron beams are naturally produced by synchrotron radiation, the use of the flat hadron beam in storage rings is unusual.</a:t>
            </a:r>
          </a:p>
          <a:p>
            <a:pPr>
              <a:lnSpc>
                <a:spcPct val="120000"/>
              </a:lnSpc>
            </a:pPr>
            <a:endParaRPr lang="en-US" sz="3400" dirty="0"/>
          </a:p>
          <a:p>
            <a:pPr>
              <a:lnSpc>
                <a:spcPct val="120000"/>
              </a:lnSpc>
            </a:pPr>
            <a:r>
              <a:rPr lang="en-US" sz="3400" dirty="0"/>
              <a:t>Very good correction and control of betatron coupling is required to produce large hadron emittance ratio.</a:t>
            </a:r>
          </a:p>
          <a:p>
            <a:pPr>
              <a:lnSpc>
                <a:spcPct val="120000"/>
              </a:lnSpc>
            </a:pPr>
            <a:endParaRPr lang="en-US" sz="3400" dirty="0"/>
          </a:p>
          <a:p>
            <a:pPr>
              <a:lnSpc>
                <a:spcPct val="120000"/>
              </a:lnSpc>
            </a:pPr>
            <a:r>
              <a:rPr lang="en-US" sz="3400" dirty="0"/>
              <a:t>The experiment in RHIC intended to demonstrate feasibility of creating the flat hadron beam and the adequacy of present decoupling system for this task.</a:t>
            </a:r>
          </a:p>
          <a:p>
            <a:endParaRPr lang="en-US" dirty="0"/>
          </a:p>
        </p:txBody>
      </p:sp>
      <p:sp>
        <p:nvSpPr>
          <p:cNvPr id="4" name="TextBox 3">
            <a:extLst>
              <a:ext uri="{FF2B5EF4-FFF2-40B4-BE49-F238E27FC236}">
                <a16:creationId xmlns:a16="http://schemas.microsoft.com/office/drawing/2014/main" id="{4CDC160E-E329-7B7B-8EAD-DEDC7596CF05}"/>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Tree>
    <p:extLst>
      <p:ext uri="{BB962C8B-B14F-4D97-AF65-F5344CB8AC3E}">
        <p14:creationId xmlns:p14="http://schemas.microsoft.com/office/powerpoint/2010/main" val="3377522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AE46-B3D2-054A-9F92-273948CEEE54}"/>
              </a:ext>
            </a:extLst>
          </p:cNvPr>
          <p:cNvSpPr>
            <a:spLocks noGrp="1"/>
          </p:cNvSpPr>
          <p:nvPr>
            <p:ph type="title"/>
          </p:nvPr>
        </p:nvSpPr>
        <p:spPr>
          <a:xfrm>
            <a:off x="243435" y="8021"/>
            <a:ext cx="11049000" cy="765237"/>
          </a:xfrm>
        </p:spPr>
        <p:txBody>
          <a:bodyPr>
            <a:normAutofit/>
          </a:bodyPr>
          <a:lstStyle/>
          <a:p>
            <a:r>
              <a:rPr lang="en-US" sz="3200" b="0" dirty="0"/>
              <a:t>APEX - RHIC Snake Aperture Optimization</a:t>
            </a:r>
          </a:p>
        </p:txBody>
      </p:sp>
      <p:pic>
        <p:nvPicPr>
          <p:cNvPr id="17" name="Picture 16">
            <a:extLst>
              <a:ext uri="{FF2B5EF4-FFF2-40B4-BE49-F238E27FC236}">
                <a16:creationId xmlns:a16="http://schemas.microsoft.com/office/drawing/2014/main" id="{2D5DF335-EBA2-3846-8CDB-5BC613BE94C9}"/>
              </a:ext>
            </a:extLst>
          </p:cNvPr>
          <p:cNvPicPr>
            <a:picLocks noChangeAspect="1"/>
          </p:cNvPicPr>
          <p:nvPr/>
        </p:nvPicPr>
        <p:blipFill rotWithShape="1">
          <a:blip r:embed="rId2"/>
          <a:srcRect l="2003"/>
          <a:stretch/>
        </p:blipFill>
        <p:spPr>
          <a:xfrm>
            <a:off x="6665297" y="2492501"/>
            <a:ext cx="4739168" cy="3166865"/>
          </a:xfrm>
          <a:prstGeom prst="rect">
            <a:avLst/>
          </a:prstGeom>
        </p:spPr>
      </p:pic>
      <p:sp>
        <p:nvSpPr>
          <p:cNvPr id="19" name="TextBox 18">
            <a:extLst>
              <a:ext uri="{FF2B5EF4-FFF2-40B4-BE49-F238E27FC236}">
                <a16:creationId xmlns:a16="http://schemas.microsoft.com/office/drawing/2014/main" id="{3989468B-3B1F-004E-8126-FA23BF9AC248}"/>
              </a:ext>
            </a:extLst>
          </p:cNvPr>
          <p:cNvSpPr txBox="1"/>
          <p:nvPr/>
        </p:nvSpPr>
        <p:spPr>
          <a:xfrm>
            <a:off x="10256299" y="2803148"/>
            <a:ext cx="1729961" cy="261610"/>
          </a:xfrm>
          <a:prstGeom prst="rect">
            <a:avLst/>
          </a:prstGeom>
          <a:solidFill>
            <a:schemeClr val="accent2">
              <a:lumMod val="20000"/>
              <a:lumOff val="80000"/>
            </a:schemeClr>
          </a:solidFill>
          <a:ln>
            <a:solidFill>
              <a:schemeClr val="accent1"/>
            </a:solidFill>
          </a:ln>
        </p:spPr>
        <p:txBody>
          <a:bodyPr wrap="none" rtlCol="0">
            <a:spAutoFit/>
          </a:bodyPr>
          <a:lstStyle/>
          <a:p>
            <a:r>
              <a:rPr lang="en-US" sz="1100" dirty="0"/>
              <a:t>Loss signals during scan</a:t>
            </a:r>
          </a:p>
        </p:txBody>
      </p:sp>
      <p:sp>
        <p:nvSpPr>
          <p:cNvPr id="20" name="TextBox 19">
            <a:extLst>
              <a:ext uri="{FF2B5EF4-FFF2-40B4-BE49-F238E27FC236}">
                <a16:creationId xmlns:a16="http://schemas.microsoft.com/office/drawing/2014/main" id="{E3321109-775C-5C44-8765-D6389A1223EC}"/>
              </a:ext>
            </a:extLst>
          </p:cNvPr>
          <p:cNvSpPr txBox="1"/>
          <p:nvPr/>
        </p:nvSpPr>
        <p:spPr>
          <a:xfrm>
            <a:off x="410118" y="678178"/>
            <a:ext cx="10994347" cy="584775"/>
          </a:xfrm>
          <a:prstGeom prst="rect">
            <a:avLst/>
          </a:prstGeom>
          <a:noFill/>
        </p:spPr>
        <p:txBody>
          <a:bodyPr wrap="square" rtlCol="0">
            <a:spAutoFit/>
          </a:bodyPr>
          <a:lstStyle/>
          <a:p>
            <a:r>
              <a:rPr lang="en-US" sz="1600" dirty="0"/>
              <a:t>Proposed EIC beam screen design restricts aperture in the arcs.  New aperture would impinge on present RHIC beam envelope near snake locations (red envelopes).  New trajectory established (green envelope) and scanned.</a:t>
            </a:r>
          </a:p>
        </p:txBody>
      </p:sp>
      <p:sp>
        <p:nvSpPr>
          <p:cNvPr id="21" name="TextBox 20">
            <a:extLst>
              <a:ext uri="{FF2B5EF4-FFF2-40B4-BE49-F238E27FC236}">
                <a16:creationId xmlns:a16="http://schemas.microsoft.com/office/drawing/2014/main" id="{686146C8-29EE-4640-94D0-331058870623}"/>
              </a:ext>
            </a:extLst>
          </p:cNvPr>
          <p:cNvSpPr txBox="1"/>
          <p:nvPr/>
        </p:nvSpPr>
        <p:spPr>
          <a:xfrm>
            <a:off x="8817309" y="4249238"/>
            <a:ext cx="1606851" cy="338554"/>
          </a:xfrm>
          <a:prstGeom prst="rect">
            <a:avLst/>
          </a:prstGeom>
          <a:noFill/>
          <a:ln>
            <a:solidFill>
              <a:schemeClr val="accent1"/>
            </a:solidFill>
          </a:ln>
        </p:spPr>
        <p:txBody>
          <a:bodyPr wrap="square" rtlCol="0">
            <a:spAutoFit/>
          </a:bodyPr>
          <a:lstStyle/>
          <a:p>
            <a:r>
              <a:rPr lang="en-US" sz="800" dirty="0"/>
              <a:t>Centroid moveable +/- 5σ before scraping of beam edge </a:t>
            </a:r>
          </a:p>
        </p:txBody>
      </p:sp>
      <p:cxnSp>
        <p:nvCxnSpPr>
          <p:cNvPr id="23" name="Straight Arrow Connector 22">
            <a:extLst>
              <a:ext uri="{FF2B5EF4-FFF2-40B4-BE49-F238E27FC236}">
                <a16:creationId xmlns:a16="http://schemas.microsoft.com/office/drawing/2014/main" id="{A0CDD280-2592-3D4C-B6A6-8E72385928C5}"/>
              </a:ext>
            </a:extLst>
          </p:cNvPr>
          <p:cNvCxnSpPr>
            <a:cxnSpLocks/>
          </p:cNvCxnSpPr>
          <p:nvPr/>
        </p:nvCxnSpPr>
        <p:spPr>
          <a:xfrm flipV="1">
            <a:off x="10424160" y="4415742"/>
            <a:ext cx="439838" cy="2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48C73C8-6405-6E48-9B92-9FB7FBCBEEC3}"/>
              </a:ext>
            </a:extLst>
          </p:cNvPr>
          <p:cNvCxnSpPr>
            <a:cxnSpLocks/>
          </p:cNvCxnSpPr>
          <p:nvPr/>
        </p:nvCxnSpPr>
        <p:spPr>
          <a:xfrm flipH="1">
            <a:off x="8387016" y="4418515"/>
            <a:ext cx="4307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DD7D41B-2721-E113-0A56-5B36AEDE9E20}"/>
              </a:ext>
            </a:extLst>
          </p:cNvPr>
          <p:cNvGrpSpPr/>
          <p:nvPr/>
        </p:nvGrpSpPr>
        <p:grpSpPr>
          <a:xfrm>
            <a:off x="699856" y="2001272"/>
            <a:ext cx="5068079" cy="3406190"/>
            <a:chOff x="7374351" y="335613"/>
            <a:chExt cx="4822117" cy="3053545"/>
          </a:xfrm>
        </p:grpSpPr>
        <p:pic>
          <p:nvPicPr>
            <p:cNvPr id="5" name="Picture 4">
              <a:extLst>
                <a:ext uri="{FF2B5EF4-FFF2-40B4-BE49-F238E27FC236}">
                  <a16:creationId xmlns:a16="http://schemas.microsoft.com/office/drawing/2014/main" id="{9B15EFAB-D11D-7544-82AA-0655A83EB697}"/>
                </a:ext>
              </a:extLst>
            </p:cNvPr>
            <p:cNvPicPr>
              <a:picLocks/>
            </p:cNvPicPr>
            <p:nvPr/>
          </p:nvPicPr>
          <p:blipFill>
            <a:blip r:embed="rId3"/>
            <a:srcRect/>
            <a:stretch/>
          </p:blipFill>
          <p:spPr>
            <a:xfrm>
              <a:off x="7374351" y="690629"/>
              <a:ext cx="4191496" cy="2698529"/>
            </a:xfrm>
            <a:prstGeom prst="rect">
              <a:avLst/>
            </a:prstGeom>
          </p:spPr>
        </p:pic>
        <p:sp>
          <p:nvSpPr>
            <p:cNvPr id="12" name="TextBox 11">
              <a:extLst>
                <a:ext uri="{FF2B5EF4-FFF2-40B4-BE49-F238E27FC236}">
                  <a16:creationId xmlns:a16="http://schemas.microsoft.com/office/drawing/2014/main" id="{A928B557-72BF-8443-8063-54E6B65C70F5}"/>
                </a:ext>
              </a:extLst>
            </p:cNvPr>
            <p:cNvSpPr txBox="1"/>
            <p:nvPr/>
          </p:nvSpPr>
          <p:spPr>
            <a:xfrm>
              <a:off x="10770012" y="1310948"/>
              <a:ext cx="1426456" cy="338554"/>
            </a:xfrm>
            <a:prstGeom prst="rect">
              <a:avLst/>
            </a:prstGeom>
            <a:noFill/>
          </p:spPr>
          <p:txBody>
            <a:bodyPr wrap="square" rtlCol="0">
              <a:spAutoFit/>
            </a:bodyPr>
            <a:lstStyle/>
            <a:p>
              <a:r>
                <a:rPr lang="en-US" sz="800" dirty="0"/>
                <a:t>+/- 6𝞂 beam envelopes</a:t>
              </a:r>
            </a:p>
            <a:p>
              <a:r>
                <a:rPr lang="en-US" sz="800" dirty="0"/>
                <a:t>2.5 um norm rms emit.</a:t>
              </a:r>
            </a:p>
          </p:txBody>
        </p:sp>
        <p:sp>
          <p:nvSpPr>
            <p:cNvPr id="4" name="TextBox 3">
              <a:extLst>
                <a:ext uri="{FF2B5EF4-FFF2-40B4-BE49-F238E27FC236}">
                  <a16:creationId xmlns:a16="http://schemas.microsoft.com/office/drawing/2014/main" id="{D95CA70E-0374-3848-BE87-E2EC1A3FB8A9}"/>
                </a:ext>
              </a:extLst>
            </p:cNvPr>
            <p:cNvSpPr txBox="1"/>
            <p:nvPr/>
          </p:nvSpPr>
          <p:spPr>
            <a:xfrm>
              <a:off x="7763990" y="2799345"/>
              <a:ext cx="1640666" cy="338554"/>
            </a:xfrm>
            <a:prstGeom prst="rect">
              <a:avLst/>
            </a:prstGeom>
            <a:solidFill>
              <a:schemeClr val="bg1"/>
            </a:solidFill>
            <a:ln>
              <a:solidFill>
                <a:schemeClr val="accent1"/>
              </a:solidFill>
            </a:ln>
          </p:spPr>
          <p:txBody>
            <a:bodyPr wrap="square" rtlCol="0">
              <a:spAutoFit/>
            </a:bodyPr>
            <a:lstStyle/>
            <a:p>
              <a:r>
                <a:rPr lang="en-US" sz="800" dirty="0">
                  <a:solidFill>
                    <a:srgbClr val="FF0000"/>
                  </a:solidFill>
                </a:rPr>
                <a:t>RED      = Operational trajectory</a:t>
              </a:r>
            </a:p>
            <a:p>
              <a:r>
                <a:rPr lang="en-US" sz="800" dirty="0">
                  <a:solidFill>
                    <a:srgbClr val="92D050"/>
                  </a:solidFill>
                </a:rPr>
                <a:t>GREEN = Proposed trajectory</a:t>
              </a:r>
            </a:p>
          </p:txBody>
        </p:sp>
        <p:sp>
          <p:nvSpPr>
            <p:cNvPr id="18" name="TextBox 17">
              <a:extLst>
                <a:ext uri="{FF2B5EF4-FFF2-40B4-BE49-F238E27FC236}">
                  <a16:creationId xmlns:a16="http://schemas.microsoft.com/office/drawing/2014/main" id="{AB3DAD10-465F-7A45-8941-9FC8433824DA}"/>
                </a:ext>
              </a:extLst>
            </p:cNvPr>
            <p:cNvSpPr txBox="1"/>
            <p:nvPr/>
          </p:nvSpPr>
          <p:spPr>
            <a:xfrm>
              <a:off x="10202598" y="335613"/>
              <a:ext cx="1837362" cy="261610"/>
            </a:xfrm>
            <a:prstGeom prst="rect">
              <a:avLst/>
            </a:prstGeom>
            <a:solidFill>
              <a:schemeClr val="accent2">
                <a:lumMod val="20000"/>
                <a:lumOff val="80000"/>
              </a:schemeClr>
            </a:solidFill>
            <a:ln>
              <a:solidFill>
                <a:schemeClr val="accent1"/>
              </a:solidFill>
            </a:ln>
          </p:spPr>
          <p:txBody>
            <a:bodyPr wrap="none" rtlCol="0">
              <a:spAutoFit/>
            </a:bodyPr>
            <a:lstStyle/>
            <a:p>
              <a:r>
                <a:rPr lang="en-US" sz="1100" dirty="0"/>
                <a:t>Vertical trajectory in snake</a:t>
              </a:r>
            </a:p>
          </p:txBody>
        </p:sp>
        <p:sp>
          <p:nvSpPr>
            <p:cNvPr id="30" name="TextBox 29">
              <a:extLst>
                <a:ext uri="{FF2B5EF4-FFF2-40B4-BE49-F238E27FC236}">
                  <a16:creationId xmlns:a16="http://schemas.microsoft.com/office/drawing/2014/main" id="{316BEC7B-6727-5B4D-BD3B-7C405E30F9EE}"/>
                </a:ext>
              </a:extLst>
            </p:cNvPr>
            <p:cNvSpPr txBox="1"/>
            <p:nvPr/>
          </p:nvSpPr>
          <p:spPr>
            <a:xfrm>
              <a:off x="9371306" y="609603"/>
              <a:ext cx="543739" cy="215444"/>
            </a:xfrm>
            <a:prstGeom prst="rect">
              <a:avLst/>
            </a:prstGeom>
            <a:noFill/>
          </p:spPr>
          <p:txBody>
            <a:bodyPr wrap="none" rtlCol="0">
              <a:spAutoFit/>
            </a:bodyPr>
            <a:lstStyle/>
            <a:p>
              <a:r>
                <a:rPr lang="en-US" sz="800" dirty="0" err="1"/>
                <a:t>snk-blm</a:t>
              </a:r>
              <a:endParaRPr lang="en-US" sz="800" dirty="0"/>
            </a:p>
          </p:txBody>
        </p:sp>
        <p:sp>
          <p:nvSpPr>
            <p:cNvPr id="31" name="TextBox 30">
              <a:extLst>
                <a:ext uri="{FF2B5EF4-FFF2-40B4-BE49-F238E27FC236}">
                  <a16:creationId xmlns:a16="http://schemas.microsoft.com/office/drawing/2014/main" id="{1281B718-29A8-D143-A432-3D963C2620AB}"/>
                </a:ext>
              </a:extLst>
            </p:cNvPr>
            <p:cNvSpPr txBox="1"/>
            <p:nvPr/>
          </p:nvSpPr>
          <p:spPr>
            <a:xfrm>
              <a:off x="9862981" y="621179"/>
              <a:ext cx="498855" cy="215444"/>
            </a:xfrm>
            <a:prstGeom prst="rect">
              <a:avLst/>
            </a:prstGeom>
            <a:noFill/>
          </p:spPr>
          <p:txBody>
            <a:bodyPr wrap="none" rtlCol="0">
              <a:spAutoFit/>
            </a:bodyPr>
            <a:lstStyle/>
            <a:p>
              <a:r>
                <a:rPr lang="en-US" sz="800" dirty="0"/>
                <a:t>g9-lm8</a:t>
              </a:r>
            </a:p>
          </p:txBody>
        </p:sp>
        <p:sp>
          <p:nvSpPr>
            <p:cNvPr id="32" name="TextBox 31">
              <a:extLst>
                <a:ext uri="{FF2B5EF4-FFF2-40B4-BE49-F238E27FC236}">
                  <a16:creationId xmlns:a16="http://schemas.microsoft.com/office/drawing/2014/main" id="{80BE3496-E66A-C74A-A983-1B66C1A9579C}"/>
                </a:ext>
              </a:extLst>
            </p:cNvPr>
            <p:cNvSpPr txBox="1"/>
            <p:nvPr/>
          </p:nvSpPr>
          <p:spPr>
            <a:xfrm>
              <a:off x="10290822" y="621178"/>
              <a:ext cx="498855" cy="215444"/>
            </a:xfrm>
            <a:prstGeom prst="rect">
              <a:avLst/>
            </a:prstGeom>
            <a:noFill/>
          </p:spPr>
          <p:txBody>
            <a:bodyPr wrap="none" rtlCol="0">
              <a:spAutoFit/>
            </a:bodyPr>
            <a:lstStyle/>
            <a:p>
              <a:r>
                <a:rPr lang="en-US" sz="800" dirty="0"/>
                <a:t>g9-lm9</a:t>
              </a:r>
            </a:p>
          </p:txBody>
        </p:sp>
        <p:cxnSp>
          <p:nvCxnSpPr>
            <p:cNvPr id="34" name="Straight Arrow Connector 33">
              <a:extLst>
                <a:ext uri="{FF2B5EF4-FFF2-40B4-BE49-F238E27FC236}">
                  <a16:creationId xmlns:a16="http://schemas.microsoft.com/office/drawing/2014/main" id="{2C59D230-2287-A946-926D-8E725E73FC16}"/>
                </a:ext>
              </a:extLst>
            </p:cNvPr>
            <p:cNvCxnSpPr>
              <a:cxnSpLocks/>
            </p:cNvCxnSpPr>
            <p:nvPr/>
          </p:nvCxnSpPr>
          <p:spPr>
            <a:xfrm flipH="1">
              <a:off x="9620733" y="821234"/>
              <a:ext cx="1" cy="1114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F88237E-EC35-2346-9742-F4C84DB13DC0}"/>
                </a:ext>
              </a:extLst>
            </p:cNvPr>
            <p:cNvCxnSpPr>
              <a:cxnSpLocks/>
            </p:cNvCxnSpPr>
            <p:nvPr/>
          </p:nvCxnSpPr>
          <p:spPr>
            <a:xfrm flipH="1">
              <a:off x="9915045" y="842230"/>
              <a:ext cx="159659" cy="2389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1E69762-CF67-494D-A0A7-F11D5D8DB427}"/>
                </a:ext>
              </a:extLst>
            </p:cNvPr>
            <p:cNvCxnSpPr>
              <a:cxnSpLocks/>
            </p:cNvCxnSpPr>
            <p:nvPr/>
          </p:nvCxnSpPr>
          <p:spPr>
            <a:xfrm flipH="1">
              <a:off x="10290822" y="827842"/>
              <a:ext cx="229390" cy="2533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EEC6AF3-9111-D247-B69F-B847BEDBB3C4}"/>
                </a:ext>
              </a:extLst>
            </p:cNvPr>
            <p:cNvSpPr txBox="1"/>
            <p:nvPr/>
          </p:nvSpPr>
          <p:spPr>
            <a:xfrm>
              <a:off x="8869410" y="625921"/>
              <a:ext cx="498855" cy="215444"/>
            </a:xfrm>
            <a:prstGeom prst="rect">
              <a:avLst/>
            </a:prstGeom>
            <a:noFill/>
          </p:spPr>
          <p:txBody>
            <a:bodyPr wrap="none" rtlCol="0">
              <a:spAutoFit/>
            </a:bodyPr>
            <a:lstStyle/>
            <a:p>
              <a:r>
                <a:rPr lang="en-US" sz="800" dirty="0"/>
                <a:t>g9-lm7</a:t>
              </a:r>
            </a:p>
          </p:txBody>
        </p:sp>
        <p:cxnSp>
          <p:nvCxnSpPr>
            <p:cNvPr id="44" name="Straight Arrow Connector 43">
              <a:extLst>
                <a:ext uri="{FF2B5EF4-FFF2-40B4-BE49-F238E27FC236}">
                  <a16:creationId xmlns:a16="http://schemas.microsoft.com/office/drawing/2014/main" id="{0D822A30-2B41-D645-BB99-34DA1CC95E98}"/>
                </a:ext>
              </a:extLst>
            </p:cNvPr>
            <p:cNvCxnSpPr>
              <a:cxnSpLocks/>
            </p:cNvCxnSpPr>
            <p:nvPr/>
          </p:nvCxnSpPr>
          <p:spPr>
            <a:xfrm>
              <a:off x="9118837" y="876958"/>
              <a:ext cx="213845" cy="2041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E79B3DB5-E801-33C7-C469-DE0D387E133B}"/>
              </a:ext>
            </a:extLst>
          </p:cNvPr>
          <p:cNvSpPr txBox="1"/>
          <p:nvPr/>
        </p:nvSpPr>
        <p:spPr>
          <a:xfrm>
            <a:off x="410118" y="1504440"/>
            <a:ext cx="6096000" cy="338554"/>
          </a:xfrm>
          <a:prstGeom prst="rect">
            <a:avLst/>
          </a:prstGeom>
          <a:noFill/>
        </p:spPr>
        <p:txBody>
          <a:bodyPr wrap="square">
            <a:spAutoFit/>
          </a:bodyPr>
          <a:lstStyle/>
          <a:p>
            <a:r>
              <a:rPr lang="en-US" sz="1600" dirty="0"/>
              <a:t>Model: predicts ~9σ, with limiting aperture in snake body.   </a:t>
            </a:r>
          </a:p>
        </p:txBody>
      </p:sp>
      <p:sp>
        <p:nvSpPr>
          <p:cNvPr id="9" name="TextBox 8">
            <a:extLst>
              <a:ext uri="{FF2B5EF4-FFF2-40B4-BE49-F238E27FC236}">
                <a16:creationId xmlns:a16="http://schemas.microsoft.com/office/drawing/2014/main" id="{8DFE2C0A-B85E-D648-58E3-00589F18B9D7}"/>
              </a:ext>
            </a:extLst>
          </p:cNvPr>
          <p:cNvSpPr txBox="1"/>
          <p:nvPr/>
        </p:nvSpPr>
        <p:spPr>
          <a:xfrm>
            <a:off x="6233160" y="1465937"/>
            <a:ext cx="5807289" cy="1077218"/>
          </a:xfrm>
          <a:prstGeom prst="rect">
            <a:avLst/>
          </a:prstGeom>
          <a:noFill/>
        </p:spPr>
        <p:txBody>
          <a:bodyPr wrap="square">
            <a:spAutoFit/>
          </a:bodyPr>
          <a:lstStyle/>
          <a:p>
            <a:r>
              <a:rPr lang="en-US" sz="1600" dirty="0"/>
              <a:t>Experiment shows  +/- 5σ of centroid motion before beam edge at +/- 5-6σ contacts aperture.  Shows ~10σ clearance between beam centroid on central trajectory and aperture with loss signal consistent with primary scraping in snake body.</a:t>
            </a:r>
          </a:p>
        </p:txBody>
      </p:sp>
      <p:sp>
        <p:nvSpPr>
          <p:cNvPr id="10" name="TextBox 9">
            <a:extLst>
              <a:ext uri="{FF2B5EF4-FFF2-40B4-BE49-F238E27FC236}">
                <a16:creationId xmlns:a16="http://schemas.microsoft.com/office/drawing/2014/main" id="{03F1A0C0-DA72-3C40-4B54-7A8C3E184C9D}"/>
              </a:ext>
            </a:extLst>
          </p:cNvPr>
          <p:cNvSpPr txBox="1"/>
          <p:nvPr/>
        </p:nvSpPr>
        <p:spPr>
          <a:xfrm>
            <a:off x="775878" y="5761379"/>
            <a:ext cx="10994347" cy="646331"/>
          </a:xfrm>
          <a:prstGeom prst="rect">
            <a:avLst/>
          </a:prstGeom>
          <a:noFill/>
        </p:spPr>
        <p:txBody>
          <a:bodyPr wrap="square" rtlCol="0">
            <a:spAutoFit/>
          </a:bodyPr>
          <a:lstStyle/>
          <a:p>
            <a:r>
              <a:rPr lang="en-US" dirty="0"/>
              <a:t>Result: Trajectory exists with sufficient aperture to inject beam in EIC without modifying the screen design near the snake.  Assumes local EIC optics approximate RHIC optics.</a:t>
            </a:r>
          </a:p>
        </p:txBody>
      </p:sp>
      <p:cxnSp>
        <p:nvCxnSpPr>
          <p:cNvPr id="7" name="Straight Connector 6">
            <a:extLst>
              <a:ext uri="{FF2B5EF4-FFF2-40B4-BE49-F238E27FC236}">
                <a16:creationId xmlns:a16="http://schemas.microsoft.com/office/drawing/2014/main" id="{3A55EAE1-8B41-7F22-D9BD-B1F93893238F}"/>
              </a:ext>
            </a:extLst>
          </p:cNvPr>
          <p:cNvCxnSpPr>
            <a:cxnSpLocks/>
          </p:cNvCxnSpPr>
          <p:nvPr/>
        </p:nvCxnSpPr>
        <p:spPr>
          <a:xfrm flipH="1" flipV="1">
            <a:off x="6083502" y="1471402"/>
            <a:ext cx="12498" cy="4148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1">
            <a:extLst>
              <a:ext uri="{FF2B5EF4-FFF2-40B4-BE49-F238E27FC236}">
                <a16:creationId xmlns:a16="http://schemas.microsoft.com/office/drawing/2014/main" id="{63FEB06B-46AE-9925-1C4B-E09B96397F08}"/>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12</a:t>
            </a:fld>
            <a:endParaRPr lang="en-US" sz="1000" dirty="0"/>
          </a:p>
        </p:txBody>
      </p:sp>
      <p:sp>
        <p:nvSpPr>
          <p:cNvPr id="6" name="TextBox 5">
            <a:extLst>
              <a:ext uri="{FF2B5EF4-FFF2-40B4-BE49-F238E27FC236}">
                <a16:creationId xmlns:a16="http://schemas.microsoft.com/office/drawing/2014/main" id="{2BC2512B-C987-74FA-F174-48A0FC7540BC}"/>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Tree>
    <p:extLst>
      <p:ext uri="{BB962C8B-B14F-4D97-AF65-F5344CB8AC3E}">
        <p14:creationId xmlns:p14="http://schemas.microsoft.com/office/powerpoint/2010/main" val="1387988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BBA4-A017-DDD6-431B-92B4B4365959}"/>
              </a:ext>
            </a:extLst>
          </p:cNvPr>
          <p:cNvSpPr>
            <a:spLocks noGrp="1"/>
          </p:cNvSpPr>
          <p:nvPr>
            <p:ph type="title"/>
          </p:nvPr>
        </p:nvSpPr>
        <p:spPr>
          <a:xfrm>
            <a:off x="241072" y="7292"/>
            <a:ext cx="9717466" cy="758223"/>
          </a:xfrm>
        </p:spPr>
        <p:txBody>
          <a:bodyPr>
            <a:noAutofit/>
          </a:bodyPr>
          <a:lstStyle/>
          <a:p>
            <a:r>
              <a:rPr lang="en-US" sz="3200" b="0" dirty="0"/>
              <a:t>APEX - Advanced Beam Cooling</a:t>
            </a:r>
          </a:p>
        </p:txBody>
      </p:sp>
      <p:sp>
        <p:nvSpPr>
          <p:cNvPr id="25" name="Slide Number Placeholder 1">
            <a:extLst>
              <a:ext uri="{FF2B5EF4-FFF2-40B4-BE49-F238E27FC236}">
                <a16:creationId xmlns:a16="http://schemas.microsoft.com/office/drawing/2014/main" id="{DCB24DC3-3C4F-49D1-1A50-3943DDC8EDD7}"/>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13</a:t>
            </a:fld>
            <a:endParaRPr lang="en-US" sz="1000" dirty="0"/>
          </a:p>
        </p:txBody>
      </p:sp>
      <p:sp>
        <p:nvSpPr>
          <p:cNvPr id="8" name="TextBox 7">
            <a:extLst>
              <a:ext uri="{FF2B5EF4-FFF2-40B4-BE49-F238E27FC236}">
                <a16:creationId xmlns:a16="http://schemas.microsoft.com/office/drawing/2014/main" id="{AF9BE0B1-C56B-AC12-1F0C-1CC5987B1685}"/>
              </a:ext>
            </a:extLst>
          </p:cNvPr>
          <p:cNvSpPr txBox="1"/>
          <p:nvPr/>
        </p:nvSpPr>
        <p:spPr>
          <a:xfrm>
            <a:off x="1944640" y="4373175"/>
            <a:ext cx="5987834" cy="523220"/>
          </a:xfrm>
          <a:prstGeom prst="rect">
            <a:avLst/>
          </a:prstGeom>
          <a:noFill/>
        </p:spPr>
        <p:txBody>
          <a:bodyPr wrap="square">
            <a:spAutoFit/>
          </a:bodyPr>
          <a:lstStyle/>
          <a:p>
            <a:pPr algn="l"/>
            <a:r>
              <a:rPr lang="en-US" sz="1400" i="1" dirty="0"/>
              <a:t>S. Seletskiy, A. Fedotov, D. Kayran, “</a:t>
            </a:r>
            <a:r>
              <a:rPr lang="en-US" sz="1400" dirty="0"/>
              <a:t>Circular attractors as heating mechanism in coherent electron cooling” PRAB 25, 054403 (2022).</a:t>
            </a:r>
            <a:endParaRPr lang="en-US" sz="1400" i="1" dirty="0"/>
          </a:p>
        </p:txBody>
      </p:sp>
      <p:sp>
        <p:nvSpPr>
          <p:cNvPr id="9" name="TextBox 8">
            <a:extLst>
              <a:ext uri="{FF2B5EF4-FFF2-40B4-BE49-F238E27FC236}">
                <a16:creationId xmlns:a16="http://schemas.microsoft.com/office/drawing/2014/main" id="{3BD618B1-DDF7-47E5-0929-44746D825980}"/>
              </a:ext>
            </a:extLst>
          </p:cNvPr>
          <p:cNvSpPr txBox="1"/>
          <p:nvPr/>
        </p:nvSpPr>
        <p:spPr>
          <a:xfrm>
            <a:off x="439656" y="811729"/>
            <a:ext cx="11569463" cy="338554"/>
          </a:xfrm>
          <a:prstGeom prst="rect">
            <a:avLst/>
          </a:prstGeom>
          <a:noFill/>
        </p:spPr>
        <p:txBody>
          <a:bodyPr wrap="square" rtlCol="0">
            <a:spAutoFit/>
          </a:bodyPr>
          <a:lstStyle/>
          <a:p>
            <a:r>
              <a:rPr lang="en-US" sz="1600" dirty="0"/>
              <a:t>While both </a:t>
            </a:r>
            <a:r>
              <a:rPr lang="en-US" sz="1600" dirty="0" err="1"/>
              <a:t>LEReC</a:t>
            </a:r>
            <a:r>
              <a:rPr lang="en-US" sz="1600" dirty="0"/>
              <a:t> and </a:t>
            </a:r>
            <a:r>
              <a:rPr lang="en-US" sz="1600" dirty="0" err="1"/>
              <a:t>CeC</a:t>
            </a:r>
            <a:r>
              <a:rPr lang="en-US" sz="1600" dirty="0"/>
              <a:t> established electron beam operations, no beam cooling experiments took place in Run 2023.</a:t>
            </a:r>
          </a:p>
        </p:txBody>
      </p:sp>
      <p:sp>
        <p:nvSpPr>
          <p:cNvPr id="10" name="Content Placeholder 2">
            <a:extLst>
              <a:ext uri="{FF2B5EF4-FFF2-40B4-BE49-F238E27FC236}">
                <a16:creationId xmlns:a16="http://schemas.microsoft.com/office/drawing/2014/main" id="{5FB72629-984E-39E3-CE20-9944CCFE8B21}"/>
              </a:ext>
            </a:extLst>
          </p:cNvPr>
          <p:cNvSpPr txBox="1">
            <a:spLocks/>
          </p:cNvSpPr>
          <p:nvPr/>
        </p:nvSpPr>
        <p:spPr>
          <a:xfrm>
            <a:off x="439657" y="1728418"/>
            <a:ext cx="8192276" cy="588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t>LEReC</a:t>
            </a:r>
            <a:r>
              <a:rPr lang="en-US" sz="2400" dirty="0"/>
              <a:t> – advances in accelerator science</a:t>
            </a:r>
          </a:p>
        </p:txBody>
      </p:sp>
      <p:sp>
        <p:nvSpPr>
          <p:cNvPr id="11" name="TextBox 10">
            <a:extLst>
              <a:ext uri="{FF2B5EF4-FFF2-40B4-BE49-F238E27FC236}">
                <a16:creationId xmlns:a16="http://schemas.microsoft.com/office/drawing/2014/main" id="{0B931F0E-4A2F-309E-D900-6EB525C4C984}"/>
              </a:ext>
            </a:extLst>
          </p:cNvPr>
          <p:cNvSpPr txBox="1"/>
          <p:nvPr/>
        </p:nvSpPr>
        <p:spPr>
          <a:xfrm>
            <a:off x="940468" y="2190365"/>
            <a:ext cx="7825741"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t>Analyzed data from APEX 2022 and published (details in backup slides):  </a:t>
            </a:r>
          </a:p>
        </p:txBody>
      </p:sp>
      <p:sp>
        <p:nvSpPr>
          <p:cNvPr id="14" name="TextBox 13">
            <a:extLst>
              <a:ext uri="{FF2B5EF4-FFF2-40B4-BE49-F238E27FC236}">
                <a16:creationId xmlns:a16="http://schemas.microsoft.com/office/drawing/2014/main" id="{04810E61-2441-FBEA-E0FE-9B2EC1C0C446}"/>
              </a:ext>
            </a:extLst>
          </p:cNvPr>
          <p:cNvSpPr txBox="1"/>
          <p:nvPr/>
        </p:nvSpPr>
        <p:spPr>
          <a:xfrm>
            <a:off x="1875908" y="3157996"/>
            <a:ext cx="6230179" cy="523220"/>
          </a:xfrm>
          <a:prstGeom prst="rect">
            <a:avLst/>
          </a:prstGeom>
          <a:noFill/>
        </p:spPr>
        <p:txBody>
          <a:bodyPr wrap="square">
            <a:spAutoFit/>
          </a:bodyPr>
          <a:lstStyle/>
          <a:p>
            <a:r>
              <a:rPr lang="en-US" sz="1400" i="1" dirty="0"/>
              <a:t>S. Seletskiy, A. Fedotov, D. Kayran</a:t>
            </a:r>
            <a:r>
              <a:rPr lang="en-US" sz="1400" dirty="0"/>
              <a:t>, “Experimental studies of circular attractors in the first rf-based electron cooler”, PRAB 26, 024401 (2023).</a:t>
            </a:r>
          </a:p>
        </p:txBody>
      </p:sp>
      <p:pic>
        <p:nvPicPr>
          <p:cNvPr id="22" name="Picture 21" descr="Chart, line chart, histogram&#10;&#10;Description automatically generated">
            <a:extLst>
              <a:ext uri="{FF2B5EF4-FFF2-40B4-BE49-F238E27FC236}">
                <a16:creationId xmlns:a16="http://schemas.microsoft.com/office/drawing/2014/main" id="{7646ACC3-5D5F-E7E4-C787-6D2F90023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0252" y="1754397"/>
            <a:ext cx="3094497" cy="3185895"/>
          </a:xfrm>
          <a:prstGeom prst="rect">
            <a:avLst/>
          </a:prstGeom>
        </p:spPr>
      </p:pic>
      <p:sp>
        <p:nvSpPr>
          <p:cNvPr id="24" name="TextBox 23">
            <a:extLst>
              <a:ext uri="{FF2B5EF4-FFF2-40B4-BE49-F238E27FC236}">
                <a16:creationId xmlns:a16="http://schemas.microsoft.com/office/drawing/2014/main" id="{682B47C8-0EAD-FCFF-5107-772DB91EDFC9}"/>
              </a:ext>
            </a:extLst>
          </p:cNvPr>
          <p:cNvSpPr txBox="1"/>
          <p:nvPr/>
        </p:nvSpPr>
        <p:spPr>
          <a:xfrm>
            <a:off x="9011452" y="4841993"/>
            <a:ext cx="2989234" cy="523220"/>
          </a:xfrm>
          <a:prstGeom prst="rect">
            <a:avLst/>
          </a:prstGeom>
          <a:noFill/>
        </p:spPr>
        <p:txBody>
          <a:bodyPr wrap="square" rtlCol="0">
            <a:spAutoFit/>
          </a:bodyPr>
          <a:lstStyle/>
          <a:p>
            <a:r>
              <a:rPr lang="en-US" sz="1400" dirty="0"/>
              <a:t>Measured ion  bunch evolution in the presence of a circular attractor </a:t>
            </a:r>
          </a:p>
        </p:txBody>
      </p:sp>
      <p:sp>
        <p:nvSpPr>
          <p:cNvPr id="29" name="TextBox 28">
            <a:extLst>
              <a:ext uri="{FF2B5EF4-FFF2-40B4-BE49-F238E27FC236}">
                <a16:creationId xmlns:a16="http://schemas.microsoft.com/office/drawing/2014/main" id="{BE426703-8B92-F784-864D-AA719AC5E9C6}"/>
              </a:ext>
            </a:extLst>
          </p:cNvPr>
          <p:cNvSpPr txBox="1"/>
          <p:nvPr/>
        </p:nvSpPr>
        <p:spPr>
          <a:xfrm>
            <a:off x="964996" y="5453844"/>
            <a:ext cx="10875269"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Electron beams re-established in 2023 reproducing design beam parameters. </a:t>
            </a:r>
          </a:p>
          <a:p>
            <a:pPr marL="285750" indent="-285750">
              <a:buFont typeface="Arial" panose="020B0604020202020204" pitchFamily="34" charset="0"/>
              <a:buChar char="•"/>
            </a:pPr>
            <a:r>
              <a:rPr lang="en-US" sz="1600" dirty="0"/>
              <a:t>APEX for </a:t>
            </a:r>
            <a:r>
              <a:rPr lang="en-US" sz="1600" dirty="0" err="1"/>
              <a:t>LEReC</a:t>
            </a:r>
            <a:r>
              <a:rPr lang="en-US" sz="1600" dirty="0"/>
              <a:t> this year (10 hours) was devoted to establishing 3.85 GeV beam (with 100 GeV initial conditions). </a:t>
            </a:r>
          </a:p>
        </p:txBody>
      </p:sp>
      <p:sp>
        <p:nvSpPr>
          <p:cNvPr id="30" name="Rectangle 29">
            <a:extLst>
              <a:ext uri="{FF2B5EF4-FFF2-40B4-BE49-F238E27FC236}">
                <a16:creationId xmlns:a16="http://schemas.microsoft.com/office/drawing/2014/main" id="{7C433239-C35F-1D77-E2B1-E0874B4393EB}"/>
              </a:ext>
            </a:extLst>
          </p:cNvPr>
          <p:cNvSpPr/>
          <p:nvPr/>
        </p:nvSpPr>
        <p:spPr>
          <a:xfrm>
            <a:off x="8884920" y="1754398"/>
            <a:ext cx="3124200" cy="361081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817C068-F9AC-8353-665F-EE1ECFBE26F1}"/>
              </a:ext>
            </a:extLst>
          </p:cNvPr>
          <p:cNvSpPr txBox="1"/>
          <p:nvPr/>
        </p:nvSpPr>
        <p:spPr>
          <a:xfrm>
            <a:off x="1530016" y="2533909"/>
            <a:ext cx="5641451" cy="584775"/>
          </a:xfrm>
          <a:prstGeom prst="rect">
            <a:avLst/>
          </a:prstGeom>
          <a:noFill/>
        </p:spPr>
        <p:txBody>
          <a:bodyPr wrap="square" rtlCol="0">
            <a:spAutoFit/>
          </a:bodyPr>
          <a:lstStyle/>
          <a:p>
            <a:r>
              <a:rPr lang="en-US" sz="1600" dirty="0"/>
              <a:t>Experimental demonstration of circular attractor at relativistic energy using </a:t>
            </a:r>
            <a:r>
              <a:rPr lang="en-US" sz="1600" dirty="0" err="1"/>
              <a:t>LEReC</a:t>
            </a:r>
            <a:endParaRPr lang="en-US" sz="1600" dirty="0"/>
          </a:p>
        </p:txBody>
      </p:sp>
      <p:sp>
        <p:nvSpPr>
          <p:cNvPr id="33" name="TextBox 32">
            <a:extLst>
              <a:ext uri="{FF2B5EF4-FFF2-40B4-BE49-F238E27FC236}">
                <a16:creationId xmlns:a16="http://schemas.microsoft.com/office/drawing/2014/main" id="{E9B936E6-2600-9511-F564-E4FCB0B19464}"/>
              </a:ext>
            </a:extLst>
          </p:cNvPr>
          <p:cNvSpPr txBox="1"/>
          <p:nvPr/>
        </p:nvSpPr>
        <p:spPr>
          <a:xfrm>
            <a:off x="1583025" y="3948691"/>
            <a:ext cx="5641451" cy="338554"/>
          </a:xfrm>
          <a:prstGeom prst="rect">
            <a:avLst/>
          </a:prstGeom>
          <a:noFill/>
        </p:spPr>
        <p:txBody>
          <a:bodyPr wrap="square" rtlCol="0">
            <a:spAutoFit/>
          </a:bodyPr>
          <a:lstStyle/>
          <a:p>
            <a:r>
              <a:rPr lang="en-US" sz="1600" dirty="0"/>
              <a:t>Demonstrated influence of circular attractor on </a:t>
            </a:r>
            <a:r>
              <a:rPr lang="en-US" sz="1600" dirty="0" err="1"/>
              <a:t>CeC</a:t>
            </a:r>
            <a:r>
              <a:rPr lang="en-US" sz="1600" dirty="0"/>
              <a:t> </a:t>
            </a:r>
          </a:p>
        </p:txBody>
      </p:sp>
      <p:sp>
        <p:nvSpPr>
          <p:cNvPr id="4" name="TextBox 3">
            <a:extLst>
              <a:ext uri="{FF2B5EF4-FFF2-40B4-BE49-F238E27FC236}">
                <a16:creationId xmlns:a16="http://schemas.microsoft.com/office/drawing/2014/main" id="{FA2C9A1C-18EF-3F76-1EF8-B04DA527E978}"/>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Tree>
    <p:extLst>
      <p:ext uri="{BB962C8B-B14F-4D97-AF65-F5344CB8AC3E}">
        <p14:creationId xmlns:p14="http://schemas.microsoft.com/office/powerpoint/2010/main" val="529861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BBA4-A017-DDD6-431B-92B4B4365959}"/>
              </a:ext>
            </a:extLst>
          </p:cNvPr>
          <p:cNvSpPr>
            <a:spLocks noGrp="1"/>
          </p:cNvSpPr>
          <p:nvPr>
            <p:ph type="title"/>
          </p:nvPr>
        </p:nvSpPr>
        <p:spPr>
          <a:xfrm>
            <a:off x="241072" y="7292"/>
            <a:ext cx="9717466" cy="758223"/>
          </a:xfrm>
        </p:spPr>
        <p:txBody>
          <a:bodyPr>
            <a:noAutofit/>
          </a:bodyPr>
          <a:lstStyle/>
          <a:p>
            <a:r>
              <a:rPr lang="en-US" sz="3200" b="0" dirty="0"/>
              <a:t>APEX - Advanced Beam Cooling</a:t>
            </a:r>
          </a:p>
        </p:txBody>
      </p:sp>
      <p:sp>
        <p:nvSpPr>
          <p:cNvPr id="25" name="Slide Number Placeholder 1">
            <a:extLst>
              <a:ext uri="{FF2B5EF4-FFF2-40B4-BE49-F238E27FC236}">
                <a16:creationId xmlns:a16="http://schemas.microsoft.com/office/drawing/2014/main" id="{DCB24DC3-3C4F-49D1-1A50-3943DDC8EDD7}"/>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14</a:t>
            </a:fld>
            <a:endParaRPr lang="en-US" sz="1000" dirty="0"/>
          </a:p>
        </p:txBody>
      </p:sp>
      <p:sp>
        <p:nvSpPr>
          <p:cNvPr id="20" name="Content Placeholder 2">
            <a:extLst>
              <a:ext uri="{FF2B5EF4-FFF2-40B4-BE49-F238E27FC236}">
                <a16:creationId xmlns:a16="http://schemas.microsoft.com/office/drawing/2014/main" id="{A20DA83D-950D-4E50-15D9-0F0CABFA9D47}"/>
              </a:ext>
            </a:extLst>
          </p:cNvPr>
          <p:cNvSpPr txBox="1">
            <a:spLocks/>
          </p:cNvSpPr>
          <p:nvPr/>
        </p:nvSpPr>
        <p:spPr>
          <a:xfrm>
            <a:off x="660134" y="719765"/>
            <a:ext cx="7678682" cy="588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t>CeC</a:t>
            </a:r>
            <a:r>
              <a:rPr lang="en-US" sz="2400" dirty="0"/>
              <a:t> – advances in accelerator technology</a:t>
            </a:r>
          </a:p>
        </p:txBody>
      </p:sp>
      <p:sp>
        <p:nvSpPr>
          <p:cNvPr id="28" name="TextBox 27">
            <a:extLst>
              <a:ext uri="{FF2B5EF4-FFF2-40B4-BE49-F238E27FC236}">
                <a16:creationId xmlns:a16="http://schemas.microsoft.com/office/drawing/2014/main" id="{4CF512B6-756C-B46D-195E-ED28F79B7D1B}"/>
              </a:ext>
            </a:extLst>
          </p:cNvPr>
          <p:cNvSpPr txBox="1"/>
          <p:nvPr/>
        </p:nvSpPr>
        <p:spPr>
          <a:xfrm>
            <a:off x="946625" y="5888928"/>
            <a:ext cx="6082825"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t>New transfer system for photocathodes successfully tested. </a:t>
            </a:r>
          </a:p>
        </p:txBody>
      </p:sp>
      <p:sp>
        <p:nvSpPr>
          <p:cNvPr id="3" name="Content Placeholder 2">
            <a:extLst>
              <a:ext uri="{FF2B5EF4-FFF2-40B4-BE49-F238E27FC236}">
                <a16:creationId xmlns:a16="http://schemas.microsoft.com/office/drawing/2014/main" id="{908C44BB-6EB3-F2F5-D7B2-DA19C9236E61}"/>
              </a:ext>
            </a:extLst>
          </p:cNvPr>
          <p:cNvSpPr>
            <a:spLocks noGrp="1"/>
          </p:cNvSpPr>
          <p:nvPr>
            <p:ph idx="1"/>
          </p:nvPr>
        </p:nvSpPr>
        <p:spPr>
          <a:xfrm>
            <a:off x="698712" y="1146046"/>
            <a:ext cx="11247044" cy="1608122"/>
          </a:xfrm>
        </p:spPr>
        <p:txBody>
          <a:bodyPr>
            <a:normAutofit lnSpcReduction="10000"/>
          </a:bodyPr>
          <a:lstStyle/>
          <a:p>
            <a:pPr marL="285750" indent="-285750">
              <a:buFont typeface="Arial" panose="020B0604020202020204" pitchFamily="34" charset="0"/>
              <a:buChar char="•"/>
            </a:pPr>
            <a:r>
              <a:rPr lang="en-US" sz="1600" dirty="0"/>
              <a:t>Updated cooling simulation require the electron beam in cooling section to have uniform current distribution (&lt;10% peak-to-peak variation) as well as good quality over 15 </a:t>
            </a:r>
            <a:r>
              <a:rPr lang="en-US" sz="1600" dirty="0" err="1"/>
              <a:t>ps</a:t>
            </a:r>
            <a:r>
              <a:rPr lang="en-US" sz="1600" dirty="0"/>
              <a:t> duration</a:t>
            </a:r>
          </a:p>
          <a:p>
            <a:pPr marL="285750" indent="-285750">
              <a:buFont typeface="Arial" panose="020B0604020202020204" pitchFamily="34" charset="0"/>
              <a:buChar char="•"/>
            </a:pPr>
            <a:r>
              <a:rPr lang="en-US" sz="1600" dirty="0"/>
              <a:t>Beam dynamics simulations show that the uniform distribution can be achieved using a new (non-Gaussian) distribution of the laser pulse profile.</a:t>
            </a:r>
          </a:p>
          <a:p>
            <a:pPr marL="285750" indent="-285750">
              <a:buFont typeface="Arial" panose="020B0604020202020204" pitchFamily="34" charset="0"/>
              <a:buChar char="•"/>
            </a:pPr>
            <a:r>
              <a:rPr lang="en-US" sz="1600" dirty="0"/>
              <a:t>The laser system was upgraded to produce five overlapping Gaussian laser pulses (using five interferometers).  Efforts underway to ensure same laser profile at laser gun table. </a:t>
            </a:r>
          </a:p>
          <a:p>
            <a:pPr marL="0" indent="0"/>
            <a:endParaRPr lang="en-US" sz="1800" dirty="0"/>
          </a:p>
          <a:p>
            <a:endParaRPr lang="en-US" sz="1800" dirty="0"/>
          </a:p>
        </p:txBody>
      </p:sp>
      <p:sp>
        <p:nvSpPr>
          <p:cNvPr id="5" name="TextBox 4">
            <a:extLst>
              <a:ext uri="{FF2B5EF4-FFF2-40B4-BE49-F238E27FC236}">
                <a16:creationId xmlns:a16="http://schemas.microsoft.com/office/drawing/2014/main" id="{DA6D9E40-9505-8759-5B33-D6FEF773BCE4}"/>
              </a:ext>
            </a:extLst>
          </p:cNvPr>
          <p:cNvSpPr txBox="1"/>
          <p:nvPr/>
        </p:nvSpPr>
        <p:spPr>
          <a:xfrm>
            <a:off x="1711461" y="5137496"/>
            <a:ext cx="1413918" cy="307777"/>
          </a:xfrm>
          <a:prstGeom prst="rect">
            <a:avLst/>
          </a:prstGeom>
          <a:noFill/>
        </p:spPr>
        <p:txBody>
          <a:bodyPr wrap="square" rtlCol="0">
            <a:spAutoFit/>
          </a:bodyPr>
          <a:lstStyle/>
          <a:p>
            <a:r>
              <a:rPr lang="en-US" sz="1400" dirty="0"/>
              <a:t>at  gun</a:t>
            </a:r>
          </a:p>
        </p:txBody>
      </p:sp>
      <p:sp>
        <p:nvSpPr>
          <p:cNvPr id="15" name="TextBox 14">
            <a:extLst>
              <a:ext uri="{FF2B5EF4-FFF2-40B4-BE49-F238E27FC236}">
                <a16:creationId xmlns:a16="http://schemas.microsoft.com/office/drawing/2014/main" id="{63776FA5-19AE-D6CF-FF69-0A86A82D63AB}"/>
              </a:ext>
            </a:extLst>
          </p:cNvPr>
          <p:cNvSpPr txBox="1"/>
          <p:nvPr/>
        </p:nvSpPr>
        <p:spPr>
          <a:xfrm>
            <a:off x="1134333" y="2733359"/>
            <a:ext cx="4496445" cy="307777"/>
          </a:xfrm>
          <a:prstGeom prst="rect">
            <a:avLst/>
          </a:prstGeom>
          <a:noFill/>
        </p:spPr>
        <p:txBody>
          <a:bodyPr wrap="square" rtlCol="0">
            <a:spAutoFit/>
          </a:bodyPr>
          <a:lstStyle/>
          <a:p>
            <a:pPr algn="ctr"/>
            <a:r>
              <a:rPr lang="en-US" sz="1400" dirty="0"/>
              <a:t>simulation: electron current distribution (in </a:t>
            </a:r>
            <a:r>
              <a:rPr lang="en-US" sz="1400" dirty="0" err="1"/>
              <a:t>ps</a:t>
            </a:r>
            <a:r>
              <a:rPr lang="en-US" sz="1400" dirty="0"/>
              <a:t>)</a:t>
            </a:r>
          </a:p>
        </p:txBody>
      </p:sp>
      <p:pic>
        <p:nvPicPr>
          <p:cNvPr id="17" name="Picture 16">
            <a:extLst>
              <a:ext uri="{FF2B5EF4-FFF2-40B4-BE49-F238E27FC236}">
                <a16:creationId xmlns:a16="http://schemas.microsoft.com/office/drawing/2014/main" id="{5F82B50F-78CF-7EAF-C515-00327C239F4E}"/>
              </a:ext>
            </a:extLst>
          </p:cNvPr>
          <p:cNvPicPr>
            <a:picLocks noChangeAspect="1"/>
          </p:cNvPicPr>
          <p:nvPr/>
        </p:nvPicPr>
        <p:blipFill>
          <a:blip r:embed="rId2"/>
          <a:stretch>
            <a:fillRect/>
          </a:stretch>
        </p:blipFill>
        <p:spPr>
          <a:xfrm>
            <a:off x="2979209" y="3205736"/>
            <a:ext cx="2651570" cy="2069060"/>
          </a:xfrm>
          <a:prstGeom prst="rect">
            <a:avLst/>
          </a:prstGeom>
        </p:spPr>
      </p:pic>
      <p:pic>
        <p:nvPicPr>
          <p:cNvPr id="19" name="Picture 18">
            <a:extLst>
              <a:ext uri="{FF2B5EF4-FFF2-40B4-BE49-F238E27FC236}">
                <a16:creationId xmlns:a16="http://schemas.microsoft.com/office/drawing/2014/main" id="{FE6557B6-161D-4CF7-1ADB-0C39070683E5}"/>
              </a:ext>
            </a:extLst>
          </p:cNvPr>
          <p:cNvPicPr>
            <a:picLocks noChangeAspect="1"/>
          </p:cNvPicPr>
          <p:nvPr/>
        </p:nvPicPr>
        <p:blipFill>
          <a:blip r:embed="rId3"/>
          <a:stretch>
            <a:fillRect/>
          </a:stretch>
        </p:blipFill>
        <p:spPr>
          <a:xfrm>
            <a:off x="1246201" y="3263916"/>
            <a:ext cx="1695867" cy="1817812"/>
          </a:xfrm>
          <a:prstGeom prst="rect">
            <a:avLst/>
          </a:prstGeom>
          <a:ln>
            <a:solidFill>
              <a:schemeClr val="tx1"/>
            </a:solidFill>
          </a:ln>
        </p:spPr>
      </p:pic>
      <p:sp>
        <p:nvSpPr>
          <p:cNvPr id="21" name="Rectangle 20">
            <a:extLst>
              <a:ext uri="{FF2B5EF4-FFF2-40B4-BE49-F238E27FC236}">
                <a16:creationId xmlns:a16="http://schemas.microsoft.com/office/drawing/2014/main" id="{5BABAAB3-B410-6B3D-D144-AA035B7149FE}"/>
              </a:ext>
            </a:extLst>
          </p:cNvPr>
          <p:cNvSpPr/>
          <p:nvPr/>
        </p:nvSpPr>
        <p:spPr>
          <a:xfrm>
            <a:off x="1134334" y="2743182"/>
            <a:ext cx="4496445" cy="270209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D3D7B21-6D8A-4011-0691-4BC505BDBB7F}"/>
              </a:ext>
            </a:extLst>
          </p:cNvPr>
          <p:cNvSpPr txBox="1"/>
          <p:nvPr/>
        </p:nvSpPr>
        <p:spPr>
          <a:xfrm>
            <a:off x="3740201" y="5125073"/>
            <a:ext cx="1495839" cy="307777"/>
          </a:xfrm>
          <a:prstGeom prst="rect">
            <a:avLst/>
          </a:prstGeom>
          <a:solidFill>
            <a:schemeClr val="bg1"/>
          </a:solidFill>
        </p:spPr>
        <p:txBody>
          <a:bodyPr wrap="square" rtlCol="0">
            <a:spAutoFit/>
          </a:bodyPr>
          <a:lstStyle/>
          <a:p>
            <a:r>
              <a:rPr lang="en-US" sz="1400" dirty="0"/>
              <a:t>in cooling region</a:t>
            </a:r>
          </a:p>
        </p:txBody>
      </p:sp>
      <p:sp>
        <p:nvSpPr>
          <p:cNvPr id="35" name="Content Placeholder 2">
            <a:extLst>
              <a:ext uri="{FF2B5EF4-FFF2-40B4-BE49-F238E27FC236}">
                <a16:creationId xmlns:a16="http://schemas.microsoft.com/office/drawing/2014/main" id="{48E3651F-601B-14AA-F5E7-3C7729AE498C}"/>
              </a:ext>
            </a:extLst>
          </p:cNvPr>
          <p:cNvSpPr txBox="1">
            <a:spLocks/>
          </p:cNvSpPr>
          <p:nvPr/>
        </p:nvSpPr>
        <p:spPr>
          <a:xfrm>
            <a:off x="946625" y="5655073"/>
            <a:ext cx="11019172" cy="740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Manufacturing process has started for new 500 MHz bunching cavity. </a:t>
            </a:r>
          </a:p>
          <a:p>
            <a:pPr marL="0" indent="0"/>
            <a:endParaRPr lang="en-US" sz="1600" dirty="0"/>
          </a:p>
          <a:p>
            <a:endParaRPr lang="en-US" sz="1800" dirty="0"/>
          </a:p>
        </p:txBody>
      </p:sp>
      <p:pic>
        <p:nvPicPr>
          <p:cNvPr id="36" name="Picture 35">
            <a:extLst>
              <a:ext uri="{FF2B5EF4-FFF2-40B4-BE49-F238E27FC236}">
                <a16:creationId xmlns:a16="http://schemas.microsoft.com/office/drawing/2014/main" id="{1BF8317F-6F23-4FF3-97C8-91CFB5FC9963}"/>
              </a:ext>
            </a:extLst>
          </p:cNvPr>
          <p:cNvPicPr>
            <a:picLocks noChangeAspect="1"/>
          </p:cNvPicPr>
          <p:nvPr/>
        </p:nvPicPr>
        <p:blipFill>
          <a:blip r:embed="rId4"/>
          <a:stretch>
            <a:fillRect/>
          </a:stretch>
        </p:blipFill>
        <p:spPr>
          <a:xfrm>
            <a:off x="6932504" y="2928610"/>
            <a:ext cx="2006424" cy="1265162"/>
          </a:xfrm>
          <a:prstGeom prst="rect">
            <a:avLst/>
          </a:prstGeom>
        </p:spPr>
      </p:pic>
      <p:sp>
        <p:nvSpPr>
          <p:cNvPr id="39" name="TextBox 38">
            <a:extLst>
              <a:ext uri="{FF2B5EF4-FFF2-40B4-BE49-F238E27FC236}">
                <a16:creationId xmlns:a16="http://schemas.microsoft.com/office/drawing/2014/main" id="{41D01B41-EA86-6FF2-2F50-977B714DF689}"/>
              </a:ext>
            </a:extLst>
          </p:cNvPr>
          <p:cNvSpPr txBox="1"/>
          <p:nvPr/>
        </p:nvSpPr>
        <p:spPr>
          <a:xfrm>
            <a:off x="6131092" y="2683892"/>
            <a:ext cx="1087978" cy="738664"/>
          </a:xfrm>
          <a:prstGeom prst="rect">
            <a:avLst/>
          </a:prstGeom>
          <a:noFill/>
        </p:spPr>
        <p:txBody>
          <a:bodyPr wrap="square" rtlCol="0">
            <a:spAutoFit/>
          </a:bodyPr>
          <a:lstStyle/>
          <a:p>
            <a:r>
              <a:rPr lang="en-US" sz="1400" dirty="0"/>
              <a:t>proposed laser pulse shape</a:t>
            </a:r>
          </a:p>
        </p:txBody>
      </p:sp>
      <p:sp>
        <p:nvSpPr>
          <p:cNvPr id="4" name="TextBox 3">
            <a:extLst>
              <a:ext uri="{FF2B5EF4-FFF2-40B4-BE49-F238E27FC236}">
                <a16:creationId xmlns:a16="http://schemas.microsoft.com/office/drawing/2014/main" id="{87068B31-D15F-5562-6E65-75853DFA6D17}"/>
              </a:ext>
            </a:extLst>
          </p:cNvPr>
          <p:cNvSpPr txBox="1"/>
          <p:nvPr/>
        </p:nvSpPr>
        <p:spPr>
          <a:xfrm>
            <a:off x="6172199" y="4340707"/>
            <a:ext cx="2742928" cy="523220"/>
          </a:xfrm>
          <a:prstGeom prst="rect">
            <a:avLst/>
          </a:prstGeom>
          <a:noFill/>
        </p:spPr>
        <p:txBody>
          <a:bodyPr wrap="square" rtlCol="0">
            <a:spAutoFit/>
          </a:bodyPr>
          <a:lstStyle/>
          <a:p>
            <a:r>
              <a:rPr lang="en-US" sz="1400" dirty="0"/>
              <a:t>streak camera measurement</a:t>
            </a:r>
          </a:p>
          <a:p>
            <a:r>
              <a:rPr lang="en-US" sz="1400" dirty="0"/>
              <a:t>(laser trailer) </a:t>
            </a:r>
          </a:p>
        </p:txBody>
      </p:sp>
      <p:pic>
        <p:nvPicPr>
          <p:cNvPr id="9" name="Picture 8">
            <a:extLst>
              <a:ext uri="{FF2B5EF4-FFF2-40B4-BE49-F238E27FC236}">
                <a16:creationId xmlns:a16="http://schemas.microsoft.com/office/drawing/2014/main" id="{744699E0-390A-7AA4-2CE9-305CF5AB42A0}"/>
              </a:ext>
            </a:extLst>
          </p:cNvPr>
          <p:cNvPicPr>
            <a:picLocks noChangeAspect="1"/>
          </p:cNvPicPr>
          <p:nvPr/>
        </p:nvPicPr>
        <p:blipFill>
          <a:blip r:embed="rId5"/>
          <a:stretch>
            <a:fillRect/>
          </a:stretch>
        </p:blipFill>
        <p:spPr>
          <a:xfrm>
            <a:off x="9125191" y="2780669"/>
            <a:ext cx="2742928" cy="1383459"/>
          </a:xfrm>
          <a:prstGeom prst="rect">
            <a:avLst/>
          </a:prstGeom>
        </p:spPr>
      </p:pic>
      <p:pic>
        <p:nvPicPr>
          <p:cNvPr id="11" name="Picture 10">
            <a:extLst>
              <a:ext uri="{FF2B5EF4-FFF2-40B4-BE49-F238E27FC236}">
                <a16:creationId xmlns:a16="http://schemas.microsoft.com/office/drawing/2014/main" id="{281F5D29-9175-449C-BACF-3CD1E22F0A73}"/>
              </a:ext>
            </a:extLst>
          </p:cNvPr>
          <p:cNvPicPr>
            <a:picLocks noChangeAspect="1"/>
          </p:cNvPicPr>
          <p:nvPr/>
        </p:nvPicPr>
        <p:blipFill>
          <a:blip r:embed="rId6"/>
          <a:stretch>
            <a:fillRect/>
          </a:stretch>
        </p:blipFill>
        <p:spPr>
          <a:xfrm>
            <a:off x="9147289" y="4193772"/>
            <a:ext cx="2742928" cy="1555850"/>
          </a:xfrm>
          <a:prstGeom prst="rect">
            <a:avLst/>
          </a:prstGeom>
        </p:spPr>
      </p:pic>
      <p:sp>
        <p:nvSpPr>
          <p:cNvPr id="8" name="Rectangle 7">
            <a:extLst>
              <a:ext uri="{FF2B5EF4-FFF2-40B4-BE49-F238E27FC236}">
                <a16:creationId xmlns:a16="http://schemas.microsoft.com/office/drawing/2014/main" id="{A1FF0945-539C-2C5F-AD1E-18647375FE97}"/>
              </a:ext>
            </a:extLst>
          </p:cNvPr>
          <p:cNvSpPr/>
          <p:nvPr/>
        </p:nvSpPr>
        <p:spPr>
          <a:xfrm>
            <a:off x="4567501" y="3336105"/>
            <a:ext cx="862752" cy="1971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3B93E6E-30AF-C6C3-3841-7D07B06CAF15}"/>
              </a:ext>
            </a:extLst>
          </p:cNvPr>
          <p:cNvSpPr txBox="1"/>
          <p:nvPr/>
        </p:nvSpPr>
        <p:spPr>
          <a:xfrm>
            <a:off x="1153083" y="4947552"/>
            <a:ext cx="1826126" cy="215444"/>
          </a:xfrm>
          <a:prstGeom prst="rect">
            <a:avLst/>
          </a:prstGeom>
          <a:solidFill>
            <a:schemeClr val="bg1"/>
          </a:solidFill>
        </p:spPr>
        <p:txBody>
          <a:bodyPr wrap="square" rtlCol="0">
            <a:spAutoFit/>
          </a:bodyPr>
          <a:lstStyle/>
          <a:p>
            <a:r>
              <a:rPr lang="en-US" sz="800" dirty="0"/>
              <a:t>   -200    -100      0        100     200</a:t>
            </a:r>
          </a:p>
        </p:txBody>
      </p:sp>
      <p:sp>
        <p:nvSpPr>
          <p:cNvPr id="6" name="TextBox 5">
            <a:extLst>
              <a:ext uri="{FF2B5EF4-FFF2-40B4-BE49-F238E27FC236}">
                <a16:creationId xmlns:a16="http://schemas.microsoft.com/office/drawing/2014/main" id="{425A28F1-0BB6-D8EC-33A7-68083858C644}"/>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Tree>
    <p:extLst>
      <p:ext uri="{BB962C8B-B14F-4D97-AF65-F5344CB8AC3E}">
        <p14:creationId xmlns:p14="http://schemas.microsoft.com/office/powerpoint/2010/main" val="1934651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813175" y="2541806"/>
            <a:ext cx="10807325" cy="1947460"/>
          </a:xfrm>
        </p:spPr>
        <p:txBody>
          <a:bodyPr>
            <a:normAutofit/>
          </a:bodyPr>
          <a:lstStyle/>
          <a:p>
            <a:r>
              <a:rPr lang="en-US" sz="4400" b="0" dirty="0"/>
              <a:t>RHIC repair status</a:t>
            </a:r>
          </a:p>
        </p:txBody>
      </p:sp>
      <p:sp>
        <p:nvSpPr>
          <p:cNvPr id="5" name="Slide Number Placeholder 3">
            <a:extLst>
              <a:ext uri="{FF2B5EF4-FFF2-40B4-BE49-F238E27FC236}">
                <a16:creationId xmlns:a16="http://schemas.microsoft.com/office/drawing/2014/main" id="{6372DE40-C001-E7F8-30E0-77C16080BACC}"/>
              </a:ext>
            </a:extLst>
          </p:cNvPr>
          <p:cNvSpPr>
            <a:spLocks noGrp="1"/>
          </p:cNvSpPr>
          <p:nvPr>
            <p:ph type="sldNum" sz="quarter" idx="4"/>
          </p:nvPr>
        </p:nvSpPr>
        <p:spPr>
          <a:xfrm>
            <a:off x="11188014" y="6304579"/>
            <a:ext cx="432486" cy="365125"/>
          </a:xfrm>
        </p:spPr>
        <p:txBody>
          <a:bodyPr/>
          <a:lstStyle/>
          <a:p>
            <a:fld id="{933A556B-7C63-244D-9B7C-B0EA8042B330}" type="slidenum">
              <a:rPr lang="en-US" smtClean="0"/>
              <a:pPr/>
              <a:t>15</a:t>
            </a:fld>
            <a:endParaRPr lang="en-US" dirty="0">
              <a:solidFill>
                <a:schemeClr val="bg1"/>
              </a:solidFill>
            </a:endParaRPr>
          </a:p>
        </p:txBody>
      </p:sp>
    </p:spTree>
    <p:extLst>
      <p:ext uri="{BB962C8B-B14F-4D97-AF65-F5344CB8AC3E}">
        <p14:creationId xmlns:p14="http://schemas.microsoft.com/office/powerpoint/2010/main" val="3097999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1C41050-163E-BF40-43CC-39E5D71E3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869" y="1308265"/>
            <a:ext cx="5943820" cy="534148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97232B11-7885-C00F-785B-6EDBEA14216F}"/>
              </a:ext>
            </a:extLst>
          </p:cNvPr>
          <p:cNvSpPr/>
          <p:nvPr/>
        </p:nvSpPr>
        <p:spPr>
          <a:xfrm rot="5400000">
            <a:off x="4175396" y="3696729"/>
            <a:ext cx="5886531" cy="3190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Rectangle 2048">
            <a:extLst>
              <a:ext uri="{FF2B5EF4-FFF2-40B4-BE49-F238E27FC236}">
                <a16:creationId xmlns:a16="http://schemas.microsoft.com/office/drawing/2014/main" id="{531B084D-CF3E-31A0-DF6C-1070CAE2D9FE}"/>
              </a:ext>
            </a:extLst>
          </p:cNvPr>
          <p:cNvSpPr/>
          <p:nvPr/>
        </p:nvSpPr>
        <p:spPr>
          <a:xfrm rot="5400000">
            <a:off x="-1680801" y="3285863"/>
            <a:ext cx="5886531" cy="3190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E7D6CFA-04B1-EA95-DDA2-757A2734B3E3}"/>
              </a:ext>
            </a:extLst>
          </p:cNvPr>
          <p:cNvSpPr/>
          <p:nvPr/>
        </p:nvSpPr>
        <p:spPr>
          <a:xfrm>
            <a:off x="1041325" y="1206284"/>
            <a:ext cx="6360908" cy="2101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8D57B04-EE69-2EE2-2435-FF8F6C118431}"/>
              </a:ext>
            </a:extLst>
          </p:cNvPr>
          <p:cNvPicPr>
            <a:picLocks noChangeAspect="1"/>
          </p:cNvPicPr>
          <p:nvPr/>
        </p:nvPicPr>
        <p:blipFill>
          <a:blip r:embed="rId3"/>
          <a:stretch>
            <a:fillRect/>
          </a:stretch>
        </p:blipFill>
        <p:spPr>
          <a:xfrm>
            <a:off x="7429741" y="3202847"/>
            <a:ext cx="2510373" cy="2587445"/>
          </a:xfrm>
          <a:prstGeom prst="rect">
            <a:avLst/>
          </a:prstGeom>
        </p:spPr>
      </p:pic>
      <p:sp>
        <p:nvSpPr>
          <p:cNvPr id="6" name="TextBox 5">
            <a:extLst>
              <a:ext uri="{FF2B5EF4-FFF2-40B4-BE49-F238E27FC236}">
                <a16:creationId xmlns:a16="http://schemas.microsoft.com/office/drawing/2014/main" id="{3E2028C9-F5F0-4DCD-D962-86A890791F51}"/>
              </a:ext>
            </a:extLst>
          </p:cNvPr>
          <p:cNvSpPr txBox="1"/>
          <p:nvPr/>
        </p:nvSpPr>
        <p:spPr>
          <a:xfrm>
            <a:off x="7580451" y="2910708"/>
            <a:ext cx="2232320" cy="276999"/>
          </a:xfrm>
          <a:prstGeom prst="rect">
            <a:avLst/>
          </a:prstGeom>
          <a:noFill/>
        </p:spPr>
        <p:txBody>
          <a:bodyPr wrap="square" rtlCol="0">
            <a:spAutoFit/>
          </a:bodyPr>
          <a:lstStyle/>
          <a:p>
            <a:r>
              <a:rPr lang="en-US" sz="1200" dirty="0"/>
              <a:t>Helium venting at Bldg. 1004B</a:t>
            </a:r>
          </a:p>
        </p:txBody>
      </p:sp>
      <p:sp>
        <p:nvSpPr>
          <p:cNvPr id="8" name="TextBox 7">
            <a:extLst>
              <a:ext uri="{FF2B5EF4-FFF2-40B4-BE49-F238E27FC236}">
                <a16:creationId xmlns:a16="http://schemas.microsoft.com/office/drawing/2014/main" id="{EB6192C6-C203-75E7-AB58-C72F28E3D5C6}"/>
              </a:ext>
            </a:extLst>
          </p:cNvPr>
          <p:cNvSpPr txBox="1"/>
          <p:nvPr/>
        </p:nvSpPr>
        <p:spPr>
          <a:xfrm>
            <a:off x="232610" y="-950"/>
            <a:ext cx="4807440" cy="861774"/>
          </a:xfrm>
          <a:prstGeom prst="rect">
            <a:avLst/>
          </a:prstGeom>
          <a:noFill/>
        </p:spPr>
        <p:txBody>
          <a:bodyPr wrap="square" rtlCol="0">
            <a:spAutoFit/>
          </a:bodyPr>
          <a:lstStyle/>
          <a:p>
            <a:r>
              <a:rPr lang="en-US" sz="3200" dirty="0"/>
              <a:t>Event on 1 Aug 2023</a:t>
            </a:r>
          </a:p>
          <a:p>
            <a:endParaRPr lang="en-US" dirty="0"/>
          </a:p>
        </p:txBody>
      </p:sp>
      <p:pic>
        <p:nvPicPr>
          <p:cNvPr id="9" name="Picture 8">
            <a:extLst>
              <a:ext uri="{FF2B5EF4-FFF2-40B4-BE49-F238E27FC236}">
                <a16:creationId xmlns:a16="http://schemas.microsoft.com/office/drawing/2014/main" id="{6832C1B9-847C-892F-EA57-3D8FDB42767B}"/>
              </a:ext>
            </a:extLst>
          </p:cNvPr>
          <p:cNvPicPr>
            <a:picLocks noChangeAspect="1"/>
          </p:cNvPicPr>
          <p:nvPr/>
        </p:nvPicPr>
        <p:blipFill>
          <a:blip r:embed="rId4"/>
          <a:stretch>
            <a:fillRect/>
          </a:stretch>
        </p:blipFill>
        <p:spPr>
          <a:xfrm>
            <a:off x="9964423" y="3202847"/>
            <a:ext cx="1668162" cy="2563361"/>
          </a:xfrm>
          <a:prstGeom prst="rect">
            <a:avLst/>
          </a:prstGeom>
        </p:spPr>
      </p:pic>
      <p:sp>
        <p:nvSpPr>
          <p:cNvPr id="10" name="TextBox 9">
            <a:extLst>
              <a:ext uri="{FF2B5EF4-FFF2-40B4-BE49-F238E27FC236}">
                <a16:creationId xmlns:a16="http://schemas.microsoft.com/office/drawing/2014/main" id="{1329A32B-A742-1650-F412-9E5248ED4FA9}"/>
              </a:ext>
            </a:extLst>
          </p:cNvPr>
          <p:cNvSpPr txBox="1"/>
          <p:nvPr/>
        </p:nvSpPr>
        <p:spPr>
          <a:xfrm>
            <a:off x="10129375" y="2925848"/>
            <a:ext cx="1448676" cy="276999"/>
          </a:xfrm>
          <a:prstGeom prst="rect">
            <a:avLst/>
          </a:prstGeom>
          <a:noFill/>
        </p:spPr>
        <p:txBody>
          <a:bodyPr wrap="square" rtlCol="0">
            <a:spAutoFit/>
          </a:bodyPr>
          <a:lstStyle/>
          <a:p>
            <a:r>
              <a:rPr lang="en-US" sz="1200" dirty="0"/>
              <a:t>1004B Valve Box</a:t>
            </a:r>
            <a:endParaRPr lang="en-US" dirty="0"/>
          </a:p>
        </p:txBody>
      </p:sp>
      <p:sp>
        <p:nvSpPr>
          <p:cNvPr id="18" name="Rectangle 17">
            <a:extLst>
              <a:ext uri="{FF2B5EF4-FFF2-40B4-BE49-F238E27FC236}">
                <a16:creationId xmlns:a16="http://schemas.microsoft.com/office/drawing/2014/main" id="{10380DC5-8AAB-358D-8565-1096CBC2959D}"/>
              </a:ext>
            </a:extLst>
          </p:cNvPr>
          <p:cNvSpPr/>
          <p:nvPr/>
        </p:nvSpPr>
        <p:spPr>
          <a:xfrm>
            <a:off x="5176242" y="4020173"/>
            <a:ext cx="1293204" cy="6223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3EB20AD-ABAF-12B1-B110-277E537CD456}"/>
              </a:ext>
            </a:extLst>
          </p:cNvPr>
          <p:cNvSpPr/>
          <p:nvPr/>
        </p:nvSpPr>
        <p:spPr>
          <a:xfrm rot="21110132">
            <a:off x="1524000" y="2188410"/>
            <a:ext cx="4356100" cy="241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BC500948-982F-1F9A-B020-665226D3FF17}"/>
              </a:ext>
            </a:extLst>
          </p:cNvPr>
          <p:cNvCxnSpPr>
            <a:cxnSpLocks/>
          </p:cNvCxnSpPr>
          <p:nvPr/>
        </p:nvCxnSpPr>
        <p:spPr>
          <a:xfrm flipH="1">
            <a:off x="6136537" y="3763210"/>
            <a:ext cx="1316571" cy="3937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A49FC5B-345B-0B98-76B8-6F0E5EF0A6FB}"/>
              </a:ext>
            </a:extLst>
          </p:cNvPr>
          <p:cNvSpPr txBox="1"/>
          <p:nvPr/>
        </p:nvSpPr>
        <p:spPr>
          <a:xfrm>
            <a:off x="397460" y="634744"/>
            <a:ext cx="11722100" cy="1723549"/>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On 1 Aug 2023 the Blue Ring Quench Interlock (QLI) System commanded the RHIC energy extraction system to dissipate the stored energy in the Blue Ring. Due to uncertainties in the sequence of events and estimated time for recovery, RHIC Run 2023 was terminated six weeks early (on 4 Aug 2023).  </a:t>
            </a:r>
          </a:p>
          <a:p>
            <a:pPr marL="285750" indent="-285750">
              <a:spcBef>
                <a:spcPts val="600"/>
              </a:spcBef>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The DOE Office of Science has approved carryover of these six weeks into RHIC Run 2024.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unexpected release of Helium in Building 1004B through the valve box access port necessitates a USI (Unreviewed Safety Incident) requiring a change to the RHIC ASE. </a:t>
            </a:r>
          </a:p>
        </p:txBody>
      </p:sp>
      <p:sp>
        <p:nvSpPr>
          <p:cNvPr id="26" name="Rectangle 25">
            <a:extLst>
              <a:ext uri="{FF2B5EF4-FFF2-40B4-BE49-F238E27FC236}">
                <a16:creationId xmlns:a16="http://schemas.microsoft.com/office/drawing/2014/main" id="{8E816D56-238E-F6C7-EF58-DB2191490EF5}"/>
              </a:ext>
            </a:extLst>
          </p:cNvPr>
          <p:cNvSpPr/>
          <p:nvPr/>
        </p:nvSpPr>
        <p:spPr>
          <a:xfrm>
            <a:off x="1528941" y="2544010"/>
            <a:ext cx="850288" cy="17112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B7F17F22-B6E8-E7B9-5C96-4385566443C6}"/>
              </a:ext>
            </a:extLst>
          </p:cNvPr>
          <p:cNvCxnSpPr>
            <a:cxnSpLocks/>
            <a:endCxn id="10" idx="1"/>
          </p:cNvCxnSpPr>
          <p:nvPr/>
        </p:nvCxnSpPr>
        <p:spPr>
          <a:xfrm>
            <a:off x="8077200" y="2153339"/>
            <a:ext cx="2052175" cy="9110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48" name="Rectangle 2047">
            <a:extLst>
              <a:ext uri="{FF2B5EF4-FFF2-40B4-BE49-F238E27FC236}">
                <a16:creationId xmlns:a16="http://schemas.microsoft.com/office/drawing/2014/main" id="{2D5EEC9D-A419-EED9-5B04-A020433D8154}"/>
              </a:ext>
            </a:extLst>
          </p:cNvPr>
          <p:cNvSpPr/>
          <p:nvPr/>
        </p:nvSpPr>
        <p:spPr>
          <a:xfrm>
            <a:off x="939725" y="6423006"/>
            <a:ext cx="6360908" cy="2101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Rectangle 2057">
            <a:extLst>
              <a:ext uri="{FF2B5EF4-FFF2-40B4-BE49-F238E27FC236}">
                <a16:creationId xmlns:a16="http://schemas.microsoft.com/office/drawing/2014/main" id="{C9F7A1AA-6F94-5E1C-720F-5C247BCFEF1E}"/>
              </a:ext>
            </a:extLst>
          </p:cNvPr>
          <p:cNvSpPr/>
          <p:nvPr/>
        </p:nvSpPr>
        <p:spPr>
          <a:xfrm>
            <a:off x="503993" y="6045200"/>
            <a:ext cx="1159707" cy="6923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TextBox 2058">
            <a:extLst>
              <a:ext uri="{FF2B5EF4-FFF2-40B4-BE49-F238E27FC236}">
                <a16:creationId xmlns:a16="http://schemas.microsoft.com/office/drawing/2014/main" id="{B5DCFBA1-DBEF-B365-93A4-E5A51E8A1983}"/>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
        <p:nvSpPr>
          <p:cNvPr id="2060" name="Slide Number Placeholder 3">
            <a:extLst>
              <a:ext uri="{FF2B5EF4-FFF2-40B4-BE49-F238E27FC236}">
                <a16:creationId xmlns:a16="http://schemas.microsoft.com/office/drawing/2014/main" id="{C4BE15C6-A47E-AD70-7D4C-7F8B3D3C8E50}"/>
              </a:ext>
            </a:extLst>
          </p:cNvPr>
          <p:cNvSpPr>
            <a:spLocks noGrp="1"/>
          </p:cNvSpPr>
          <p:nvPr>
            <p:ph type="sldNum" sz="quarter" idx="4"/>
          </p:nvPr>
        </p:nvSpPr>
        <p:spPr>
          <a:xfrm>
            <a:off x="11188014" y="6304579"/>
            <a:ext cx="432486" cy="365125"/>
          </a:xfrm>
        </p:spPr>
        <p:txBody>
          <a:bodyPr/>
          <a:lstStyle/>
          <a:p>
            <a:fld id="{933A556B-7C63-244D-9B7C-B0EA8042B330}" type="slidenum">
              <a:rPr lang="en-US" smtClean="0"/>
              <a:pPr/>
              <a:t>16</a:t>
            </a:fld>
            <a:endParaRPr lang="en-US" dirty="0">
              <a:solidFill>
                <a:schemeClr val="bg1"/>
              </a:solidFill>
            </a:endParaRPr>
          </a:p>
        </p:txBody>
      </p:sp>
    </p:spTree>
    <p:extLst>
      <p:ext uri="{BB962C8B-B14F-4D97-AF65-F5344CB8AC3E}">
        <p14:creationId xmlns:p14="http://schemas.microsoft.com/office/powerpoint/2010/main" val="4085819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AB397-24A2-3341-66C9-F6B063BEAB04}"/>
              </a:ext>
            </a:extLst>
          </p:cNvPr>
          <p:cNvSpPr>
            <a:spLocks noGrp="1"/>
          </p:cNvSpPr>
          <p:nvPr>
            <p:ph type="sldNum" sz="quarter" idx="4"/>
          </p:nvPr>
        </p:nvSpPr>
        <p:spPr/>
        <p:txBody>
          <a:bodyPr/>
          <a:lstStyle/>
          <a:p>
            <a:fld id="{933A556B-7C63-244D-9B7C-B0EA8042B330}" type="slidenum">
              <a:rPr lang="en-US" smtClean="0"/>
              <a:pPr/>
              <a:t>17</a:t>
            </a:fld>
            <a:endParaRPr lang="en-US" sz="1000" dirty="0"/>
          </a:p>
        </p:txBody>
      </p:sp>
      <p:sp>
        <p:nvSpPr>
          <p:cNvPr id="3" name="TextBox 2">
            <a:extLst>
              <a:ext uri="{FF2B5EF4-FFF2-40B4-BE49-F238E27FC236}">
                <a16:creationId xmlns:a16="http://schemas.microsoft.com/office/drawing/2014/main" id="{F6CDB11E-401A-C46C-6A01-813800321DE9}"/>
              </a:ext>
            </a:extLst>
          </p:cNvPr>
          <p:cNvSpPr txBox="1"/>
          <p:nvPr/>
        </p:nvSpPr>
        <p:spPr>
          <a:xfrm>
            <a:off x="232610" y="3140"/>
            <a:ext cx="7260391" cy="861774"/>
          </a:xfrm>
          <a:prstGeom prst="rect">
            <a:avLst/>
          </a:prstGeom>
          <a:noFill/>
        </p:spPr>
        <p:txBody>
          <a:bodyPr wrap="square" rtlCol="0">
            <a:spAutoFit/>
          </a:bodyPr>
          <a:lstStyle/>
          <a:p>
            <a:r>
              <a:rPr lang="en-US" sz="3200" dirty="0"/>
              <a:t>Valve Box in Building 1004B</a:t>
            </a:r>
          </a:p>
          <a:p>
            <a:endParaRPr lang="en-US" dirty="0"/>
          </a:p>
        </p:txBody>
      </p:sp>
      <p:sp>
        <p:nvSpPr>
          <p:cNvPr id="6" name="TextBox 5">
            <a:extLst>
              <a:ext uri="{FF2B5EF4-FFF2-40B4-BE49-F238E27FC236}">
                <a16:creationId xmlns:a16="http://schemas.microsoft.com/office/drawing/2014/main" id="{2ABDA2F7-59BF-A2FF-0EAD-9D931B35D200}"/>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grpSp>
        <p:nvGrpSpPr>
          <p:cNvPr id="7" name="Group 6">
            <a:extLst>
              <a:ext uri="{FF2B5EF4-FFF2-40B4-BE49-F238E27FC236}">
                <a16:creationId xmlns:a16="http://schemas.microsoft.com/office/drawing/2014/main" id="{EB63671A-76B2-8378-43CF-D21091026E9A}"/>
              </a:ext>
            </a:extLst>
          </p:cNvPr>
          <p:cNvGrpSpPr/>
          <p:nvPr/>
        </p:nvGrpSpPr>
        <p:grpSpPr>
          <a:xfrm>
            <a:off x="5910879" y="1325331"/>
            <a:ext cx="2356056" cy="3586517"/>
            <a:chOff x="1318074" y="1426054"/>
            <a:chExt cx="3849873" cy="5255666"/>
          </a:xfrm>
        </p:grpSpPr>
        <p:pic>
          <p:nvPicPr>
            <p:cNvPr id="8" name="Picture 7">
              <a:extLst>
                <a:ext uri="{FF2B5EF4-FFF2-40B4-BE49-F238E27FC236}">
                  <a16:creationId xmlns:a16="http://schemas.microsoft.com/office/drawing/2014/main" id="{E33E3653-813C-294E-2233-884CCAC50A5E}"/>
                </a:ext>
              </a:extLst>
            </p:cNvPr>
            <p:cNvPicPr>
              <a:picLocks noChangeAspect="1"/>
            </p:cNvPicPr>
            <p:nvPr/>
          </p:nvPicPr>
          <p:blipFill rotWithShape="1">
            <a:blip r:embed="rId2"/>
            <a:srcRect l="47407" t="10661" b="12499"/>
            <a:stretch/>
          </p:blipFill>
          <p:spPr>
            <a:xfrm>
              <a:off x="1318074" y="1426054"/>
              <a:ext cx="3849873" cy="5255666"/>
            </a:xfrm>
            <a:prstGeom prst="rect">
              <a:avLst/>
            </a:prstGeom>
          </p:spPr>
        </p:pic>
        <p:grpSp>
          <p:nvGrpSpPr>
            <p:cNvPr id="9" name="Group 8">
              <a:extLst>
                <a:ext uri="{FF2B5EF4-FFF2-40B4-BE49-F238E27FC236}">
                  <a16:creationId xmlns:a16="http://schemas.microsoft.com/office/drawing/2014/main" id="{101B2917-B11E-8FE4-53F4-581136182CEE}"/>
                </a:ext>
              </a:extLst>
            </p:cNvPr>
            <p:cNvGrpSpPr/>
            <p:nvPr/>
          </p:nvGrpSpPr>
          <p:grpSpPr>
            <a:xfrm>
              <a:off x="3155950" y="4044950"/>
              <a:ext cx="139700" cy="2044700"/>
              <a:chOff x="3155950" y="4044950"/>
              <a:chExt cx="139700" cy="2044700"/>
            </a:xfrm>
          </p:grpSpPr>
          <p:cxnSp>
            <p:nvCxnSpPr>
              <p:cNvPr id="10" name="Straight Connector 9">
                <a:extLst>
                  <a:ext uri="{FF2B5EF4-FFF2-40B4-BE49-F238E27FC236}">
                    <a16:creationId xmlns:a16="http://schemas.microsoft.com/office/drawing/2014/main" id="{7D2E7539-4279-CDCD-C2AC-4DB45A0ECD7C}"/>
                  </a:ext>
                </a:extLst>
              </p:cNvPr>
              <p:cNvCxnSpPr/>
              <p:nvPr/>
            </p:nvCxnSpPr>
            <p:spPr>
              <a:xfrm>
                <a:off x="3155950" y="4044950"/>
                <a:ext cx="0" cy="20447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D26CD7C-FAF4-1099-EC85-47FB5E41C465}"/>
                  </a:ext>
                </a:extLst>
              </p:cNvPr>
              <p:cNvCxnSpPr/>
              <p:nvPr/>
            </p:nvCxnSpPr>
            <p:spPr>
              <a:xfrm flipV="1">
                <a:off x="3295650" y="4311650"/>
                <a:ext cx="0" cy="996950"/>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27" name="Group 26">
            <a:extLst>
              <a:ext uri="{FF2B5EF4-FFF2-40B4-BE49-F238E27FC236}">
                <a16:creationId xmlns:a16="http://schemas.microsoft.com/office/drawing/2014/main" id="{845BB6A9-DB9A-F49A-5641-55AC8713C087}"/>
              </a:ext>
            </a:extLst>
          </p:cNvPr>
          <p:cNvGrpSpPr/>
          <p:nvPr/>
        </p:nvGrpSpPr>
        <p:grpSpPr>
          <a:xfrm>
            <a:off x="357408" y="1015054"/>
            <a:ext cx="5301976" cy="5026239"/>
            <a:chOff x="637644" y="1056673"/>
            <a:chExt cx="5301976" cy="5026239"/>
          </a:xfrm>
        </p:grpSpPr>
        <p:grpSp>
          <p:nvGrpSpPr>
            <p:cNvPr id="12" name="Group 11">
              <a:extLst>
                <a:ext uri="{FF2B5EF4-FFF2-40B4-BE49-F238E27FC236}">
                  <a16:creationId xmlns:a16="http://schemas.microsoft.com/office/drawing/2014/main" id="{A263D890-EDBD-0EF4-0C37-67999C0D2590}"/>
                </a:ext>
              </a:extLst>
            </p:cNvPr>
            <p:cNvGrpSpPr/>
            <p:nvPr/>
          </p:nvGrpSpPr>
          <p:grpSpPr>
            <a:xfrm>
              <a:off x="637644" y="1056673"/>
              <a:ext cx="5301976" cy="5026239"/>
              <a:chOff x="504515" y="1172727"/>
              <a:chExt cx="5301976" cy="5026239"/>
            </a:xfrm>
          </p:grpSpPr>
          <p:pic>
            <p:nvPicPr>
              <p:cNvPr id="22" name="Picture 21">
                <a:extLst>
                  <a:ext uri="{FF2B5EF4-FFF2-40B4-BE49-F238E27FC236}">
                    <a16:creationId xmlns:a16="http://schemas.microsoft.com/office/drawing/2014/main" id="{D4A141FB-51D4-4707-58DA-A59A17B516FA}"/>
                  </a:ext>
                </a:extLst>
              </p:cNvPr>
              <p:cNvPicPr>
                <a:picLocks noChangeAspect="1"/>
              </p:cNvPicPr>
              <p:nvPr/>
            </p:nvPicPr>
            <p:blipFill rotWithShape="1">
              <a:blip r:embed="rId3"/>
              <a:srcRect t="16221" b="12960"/>
              <a:stretch/>
            </p:blipFill>
            <p:spPr>
              <a:xfrm>
                <a:off x="504515" y="1172727"/>
                <a:ext cx="5301976" cy="1915154"/>
              </a:xfrm>
              <a:prstGeom prst="rect">
                <a:avLst/>
              </a:prstGeom>
            </p:spPr>
          </p:pic>
          <p:pic>
            <p:nvPicPr>
              <p:cNvPr id="23" name="Picture 22">
                <a:extLst>
                  <a:ext uri="{FF2B5EF4-FFF2-40B4-BE49-F238E27FC236}">
                    <a16:creationId xmlns:a16="http://schemas.microsoft.com/office/drawing/2014/main" id="{52361B32-2EA2-75C5-2EBF-F41171ABE82D}"/>
                  </a:ext>
                </a:extLst>
              </p:cNvPr>
              <p:cNvPicPr>
                <a:picLocks noChangeAspect="1"/>
              </p:cNvPicPr>
              <p:nvPr/>
            </p:nvPicPr>
            <p:blipFill>
              <a:blip r:embed="rId4"/>
              <a:stretch>
                <a:fillRect/>
              </a:stretch>
            </p:blipFill>
            <p:spPr>
              <a:xfrm>
                <a:off x="510594" y="3236293"/>
                <a:ext cx="5295897" cy="2962673"/>
              </a:xfrm>
              <a:prstGeom prst="rect">
                <a:avLst/>
              </a:prstGeom>
            </p:spPr>
          </p:pic>
          <p:sp>
            <p:nvSpPr>
              <p:cNvPr id="24" name="TextBox 4">
                <a:extLst>
                  <a:ext uri="{FF2B5EF4-FFF2-40B4-BE49-F238E27FC236}">
                    <a16:creationId xmlns:a16="http://schemas.microsoft.com/office/drawing/2014/main" id="{82C19845-7314-159D-2824-1F79B73E0CFF}"/>
                  </a:ext>
                </a:extLst>
              </p:cNvPr>
              <p:cNvSpPr txBox="1"/>
              <p:nvPr/>
            </p:nvSpPr>
            <p:spPr>
              <a:xfrm>
                <a:off x="3658170" y="1263912"/>
                <a:ext cx="2044149" cy="230832"/>
              </a:xfrm>
              <a:prstGeom prst="rect">
                <a:avLst/>
              </a:prstGeom>
              <a:solidFill>
                <a:schemeClr val="bg1"/>
              </a:solidFill>
              <a:ln>
                <a:solidFill>
                  <a:schemeClr val="accent1">
                    <a:lumMod val="60000"/>
                    <a:lumOff val="40000"/>
                  </a:schemeClr>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a:t>1004B Blue Valve Box CAD model</a:t>
                </a:r>
              </a:p>
            </p:txBody>
          </p:sp>
          <p:sp>
            <p:nvSpPr>
              <p:cNvPr id="25" name="TextBox 5">
                <a:extLst>
                  <a:ext uri="{FF2B5EF4-FFF2-40B4-BE49-F238E27FC236}">
                    <a16:creationId xmlns:a16="http://schemas.microsoft.com/office/drawing/2014/main" id="{C8C1ECC5-5C13-6375-EE9A-FC44C0B7E9FA}"/>
                  </a:ext>
                </a:extLst>
              </p:cNvPr>
              <p:cNvSpPr txBox="1"/>
              <p:nvPr/>
            </p:nvSpPr>
            <p:spPr>
              <a:xfrm>
                <a:off x="3658169" y="5891053"/>
                <a:ext cx="2044149" cy="230832"/>
              </a:xfrm>
              <a:prstGeom prst="rect">
                <a:avLst/>
              </a:prstGeom>
              <a:solidFill>
                <a:schemeClr val="bg1"/>
              </a:solidFill>
              <a:ln>
                <a:solidFill>
                  <a:schemeClr val="accent1">
                    <a:lumMod val="60000"/>
                    <a:lumOff val="40000"/>
                  </a:schemeClr>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a:t>1004B Blue Valve Box CAD model</a:t>
                </a:r>
              </a:p>
            </p:txBody>
          </p:sp>
        </p:grpSp>
        <p:sp>
          <p:nvSpPr>
            <p:cNvPr id="13" name="TextBox 6">
              <a:extLst>
                <a:ext uri="{FF2B5EF4-FFF2-40B4-BE49-F238E27FC236}">
                  <a16:creationId xmlns:a16="http://schemas.microsoft.com/office/drawing/2014/main" id="{C1A594D1-AC8A-A0D5-76E3-F91C5A269A34}"/>
                </a:ext>
              </a:extLst>
            </p:cNvPr>
            <p:cNvSpPr txBox="1"/>
            <p:nvPr/>
          </p:nvSpPr>
          <p:spPr>
            <a:xfrm>
              <a:off x="3962463" y="3224287"/>
              <a:ext cx="918841" cy="261610"/>
            </a:xfrm>
            <a:prstGeom prst="rect">
              <a:avLst/>
            </a:prstGeom>
            <a:solidFill>
              <a:schemeClr val="bg1"/>
            </a:solidFill>
            <a:ln>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i="1"/>
                <a:t>M-line pipe</a:t>
              </a:r>
            </a:p>
          </p:txBody>
        </p:sp>
        <p:cxnSp>
          <p:nvCxnSpPr>
            <p:cNvPr id="14" name="Straight Arrow Connector 13">
              <a:extLst>
                <a:ext uri="{FF2B5EF4-FFF2-40B4-BE49-F238E27FC236}">
                  <a16:creationId xmlns:a16="http://schemas.microsoft.com/office/drawing/2014/main" id="{CE18CF33-C5AC-523B-479A-505129F7DF3C}"/>
                </a:ext>
              </a:extLst>
            </p:cNvPr>
            <p:cNvCxnSpPr>
              <a:cxnSpLocks/>
              <a:stCxn id="16" idx="2"/>
            </p:cNvCxnSpPr>
            <p:nvPr/>
          </p:nvCxnSpPr>
          <p:spPr>
            <a:xfrm flipH="1">
              <a:off x="3791300" y="3485897"/>
              <a:ext cx="630584" cy="8232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8">
              <a:extLst>
                <a:ext uri="{FF2B5EF4-FFF2-40B4-BE49-F238E27FC236}">
                  <a16:creationId xmlns:a16="http://schemas.microsoft.com/office/drawing/2014/main" id="{725B523B-9824-139A-C6FE-E02AC40CF2DA}"/>
                </a:ext>
              </a:extLst>
            </p:cNvPr>
            <p:cNvSpPr txBox="1"/>
            <p:nvPr/>
          </p:nvSpPr>
          <p:spPr>
            <a:xfrm>
              <a:off x="1292880" y="3363035"/>
              <a:ext cx="1010213" cy="253916"/>
            </a:xfrm>
            <a:prstGeom prst="rect">
              <a:avLst/>
            </a:prstGeom>
            <a:solidFill>
              <a:schemeClr val="bg1"/>
            </a:solidFill>
            <a:ln>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i="1"/>
                <a:t>Lead pot “A”</a:t>
              </a:r>
            </a:p>
          </p:txBody>
        </p:sp>
        <p:sp>
          <p:nvSpPr>
            <p:cNvPr id="16" name="TextBox 9">
              <a:extLst>
                <a:ext uri="{FF2B5EF4-FFF2-40B4-BE49-F238E27FC236}">
                  <a16:creationId xmlns:a16="http://schemas.microsoft.com/office/drawing/2014/main" id="{27B6850B-76FC-B4C0-EC15-0F3866699A16}"/>
                </a:ext>
              </a:extLst>
            </p:cNvPr>
            <p:cNvSpPr txBox="1"/>
            <p:nvPr/>
          </p:nvSpPr>
          <p:spPr>
            <a:xfrm>
              <a:off x="2399040" y="3354297"/>
              <a:ext cx="1111202" cy="253916"/>
            </a:xfrm>
            <a:prstGeom prst="rect">
              <a:avLst/>
            </a:prstGeom>
            <a:solidFill>
              <a:schemeClr val="bg1"/>
            </a:solidFill>
            <a:ln>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i="1"/>
                <a:t>Lead pot “BA”</a:t>
              </a:r>
            </a:p>
          </p:txBody>
        </p:sp>
        <p:cxnSp>
          <p:nvCxnSpPr>
            <p:cNvPr id="17" name="Straight Arrow Connector 16">
              <a:extLst>
                <a:ext uri="{FF2B5EF4-FFF2-40B4-BE49-F238E27FC236}">
                  <a16:creationId xmlns:a16="http://schemas.microsoft.com/office/drawing/2014/main" id="{B72C2164-299F-5DF5-3C20-BE315B24E172}"/>
                </a:ext>
              </a:extLst>
            </p:cNvPr>
            <p:cNvCxnSpPr/>
            <p:nvPr/>
          </p:nvCxnSpPr>
          <p:spPr>
            <a:xfrm flipV="1">
              <a:off x="1797987" y="2202608"/>
              <a:ext cx="270078" cy="11604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10F844F-6E94-423D-E41B-065BD1546E50}"/>
                </a:ext>
              </a:extLst>
            </p:cNvPr>
            <p:cNvCxnSpPr/>
            <p:nvPr/>
          </p:nvCxnSpPr>
          <p:spPr>
            <a:xfrm>
              <a:off x="1797987" y="3654066"/>
              <a:ext cx="319995" cy="6550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772910-EAED-5AA5-4301-0EB77E1990C8}"/>
                </a:ext>
              </a:extLst>
            </p:cNvPr>
            <p:cNvCxnSpPr/>
            <p:nvPr/>
          </p:nvCxnSpPr>
          <p:spPr>
            <a:xfrm flipH="1" flipV="1">
              <a:off x="2770193" y="2202608"/>
              <a:ext cx="184448" cy="11516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821F89D-BAA5-7E8B-C693-1038648F3C8C}"/>
                </a:ext>
              </a:extLst>
            </p:cNvPr>
            <p:cNvCxnSpPr/>
            <p:nvPr/>
          </p:nvCxnSpPr>
          <p:spPr>
            <a:xfrm flipH="1">
              <a:off x="2639565" y="3608213"/>
              <a:ext cx="315076" cy="8201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5E29FC-2B33-3A12-10C4-FF8DB1FB8812}"/>
                </a:ext>
              </a:extLst>
            </p:cNvPr>
            <p:cNvCxnSpPr>
              <a:stCxn id="16" idx="0"/>
            </p:cNvCxnSpPr>
            <p:nvPr/>
          </p:nvCxnSpPr>
          <p:spPr>
            <a:xfrm flipH="1" flipV="1">
              <a:off x="3962463" y="2074696"/>
              <a:ext cx="459421" cy="11495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10290ED7-3D9B-AA2C-7375-17A3A332DA59}"/>
              </a:ext>
            </a:extLst>
          </p:cNvPr>
          <p:cNvSpPr txBox="1"/>
          <p:nvPr/>
        </p:nvSpPr>
        <p:spPr>
          <a:xfrm>
            <a:off x="6125985" y="971164"/>
            <a:ext cx="1990271" cy="276999"/>
          </a:xfrm>
          <a:prstGeom prst="rect">
            <a:avLst/>
          </a:prstGeom>
          <a:noFill/>
        </p:spPr>
        <p:txBody>
          <a:bodyPr wrap="square" rtlCol="0">
            <a:spAutoFit/>
          </a:bodyPr>
          <a:lstStyle/>
          <a:p>
            <a:r>
              <a:rPr lang="en-US" sz="1200" dirty="0"/>
              <a:t>Feedthrough in lead pot</a:t>
            </a:r>
          </a:p>
        </p:txBody>
      </p:sp>
      <p:sp>
        <p:nvSpPr>
          <p:cNvPr id="29" name="TextBox 1">
            <a:extLst>
              <a:ext uri="{FF2B5EF4-FFF2-40B4-BE49-F238E27FC236}">
                <a16:creationId xmlns:a16="http://schemas.microsoft.com/office/drawing/2014/main" id="{45AB1B9F-AEBE-9E7B-4624-154D945A2642}"/>
              </a:ext>
            </a:extLst>
          </p:cNvPr>
          <p:cNvSpPr txBox="1"/>
          <p:nvPr/>
        </p:nvSpPr>
        <p:spPr>
          <a:xfrm>
            <a:off x="6013739" y="5420423"/>
            <a:ext cx="2087333" cy="646331"/>
          </a:xfrm>
          <a:prstGeom prst="rect">
            <a:avLst/>
          </a:prstGeom>
          <a:solidFill>
            <a:schemeClr val="bg1"/>
          </a:solidFill>
          <a:ln>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.025” wall feedthrough tube and bellows were ruptured by current lead arc failure</a:t>
            </a:r>
          </a:p>
        </p:txBody>
      </p:sp>
      <p:sp>
        <p:nvSpPr>
          <p:cNvPr id="30" name="Rectangle 29">
            <a:extLst>
              <a:ext uri="{FF2B5EF4-FFF2-40B4-BE49-F238E27FC236}">
                <a16:creationId xmlns:a16="http://schemas.microsoft.com/office/drawing/2014/main" id="{A4A046EB-E5C4-B4AA-A782-D4F060EEC0C9}"/>
              </a:ext>
            </a:extLst>
          </p:cNvPr>
          <p:cNvSpPr/>
          <p:nvPr/>
        </p:nvSpPr>
        <p:spPr>
          <a:xfrm>
            <a:off x="6367418" y="4452652"/>
            <a:ext cx="914400" cy="276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
            <a:extLst>
              <a:ext uri="{FF2B5EF4-FFF2-40B4-BE49-F238E27FC236}">
                <a16:creationId xmlns:a16="http://schemas.microsoft.com/office/drawing/2014/main" id="{2E3AB609-34DD-37E4-908B-8DB6384E8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7108" y="3648230"/>
            <a:ext cx="1516093" cy="168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 name="Picture 7">
            <a:extLst>
              <a:ext uri="{FF2B5EF4-FFF2-40B4-BE49-F238E27FC236}">
                <a16:creationId xmlns:a16="http://schemas.microsoft.com/office/drawing/2014/main" id="{FCEB1401-2058-41B2-F066-756BB8388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5919" y="1211718"/>
            <a:ext cx="1539676" cy="20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a:extLst>
              <a:ext uri="{FF2B5EF4-FFF2-40B4-BE49-F238E27FC236}">
                <a16:creationId xmlns:a16="http://schemas.microsoft.com/office/drawing/2014/main" id="{F4668F06-0C5E-78CA-4279-D363BB25FE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9409563" y="3726183"/>
            <a:ext cx="3413869" cy="1321059"/>
          </a:xfrm>
          <a:prstGeom prst="rect">
            <a:avLst/>
          </a:prstGeom>
          <a:noFill/>
          <a:extLst>
            <a:ext uri="{909E8E84-426E-40DD-AFC4-6F175D3DCCD1}">
              <a14:hiddenFill xmlns:a14="http://schemas.microsoft.com/office/drawing/2010/main">
                <a:solidFill>
                  <a:srgbClr val="FFFFFF"/>
                </a:solidFill>
              </a14:hiddenFill>
            </a:ext>
          </a:extLst>
        </p:spPr>
      </p:pic>
      <p:cxnSp>
        <p:nvCxnSpPr>
          <p:cNvPr id="7171" name="Straight Arrow Connector 7170">
            <a:extLst>
              <a:ext uri="{FF2B5EF4-FFF2-40B4-BE49-F238E27FC236}">
                <a16:creationId xmlns:a16="http://schemas.microsoft.com/office/drawing/2014/main" id="{82B38339-CDBC-0CEB-CDE4-DB9445D21649}"/>
              </a:ext>
            </a:extLst>
          </p:cNvPr>
          <p:cNvCxnSpPr>
            <a:cxnSpLocks/>
            <a:stCxn id="29" idx="0"/>
          </p:cNvCxnSpPr>
          <p:nvPr/>
        </p:nvCxnSpPr>
        <p:spPr>
          <a:xfrm flipH="1" flipV="1">
            <a:off x="7057405" y="4559956"/>
            <a:ext cx="1" cy="86046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77" name="TextBox 7176">
            <a:extLst>
              <a:ext uri="{FF2B5EF4-FFF2-40B4-BE49-F238E27FC236}">
                <a16:creationId xmlns:a16="http://schemas.microsoft.com/office/drawing/2014/main" id="{CD2D402B-3B4C-EA71-2DC6-F61130C2EFF2}"/>
              </a:ext>
            </a:extLst>
          </p:cNvPr>
          <p:cNvSpPr txBox="1"/>
          <p:nvPr/>
        </p:nvSpPr>
        <p:spPr>
          <a:xfrm>
            <a:off x="8460654" y="953615"/>
            <a:ext cx="1592266" cy="276999"/>
          </a:xfrm>
          <a:prstGeom prst="rect">
            <a:avLst/>
          </a:prstGeom>
          <a:noFill/>
        </p:spPr>
        <p:txBody>
          <a:bodyPr wrap="square" rtlCol="0">
            <a:spAutoFit/>
          </a:bodyPr>
          <a:lstStyle/>
          <a:p>
            <a:r>
              <a:rPr lang="en-US" sz="1200" dirty="0"/>
              <a:t>Feedthrough in situ</a:t>
            </a:r>
          </a:p>
        </p:txBody>
      </p:sp>
      <p:sp>
        <p:nvSpPr>
          <p:cNvPr id="7178" name="TextBox 7177">
            <a:extLst>
              <a:ext uri="{FF2B5EF4-FFF2-40B4-BE49-F238E27FC236}">
                <a16:creationId xmlns:a16="http://schemas.microsoft.com/office/drawing/2014/main" id="{09932311-78E0-A009-5A79-437F6CD0B6C2}"/>
              </a:ext>
            </a:extLst>
          </p:cNvPr>
          <p:cNvSpPr txBox="1"/>
          <p:nvPr/>
        </p:nvSpPr>
        <p:spPr>
          <a:xfrm>
            <a:off x="8550824" y="3396822"/>
            <a:ext cx="1489056" cy="276999"/>
          </a:xfrm>
          <a:prstGeom prst="rect">
            <a:avLst/>
          </a:prstGeom>
          <a:noFill/>
        </p:spPr>
        <p:txBody>
          <a:bodyPr wrap="square" rtlCol="0">
            <a:spAutoFit/>
          </a:bodyPr>
          <a:lstStyle/>
          <a:p>
            <a:r>
              <a:rPr lang="en-US" sz="1200" dirty="0"/>
              <a:t>Feedthrough pipe</a:t>
            </a:r>
          </a:p>
        </p:txBody>
      </p:sp>
      <p:sp>
        <p:nvSpPr>
          <p:cNvPr id="7179" name="TextBox 7178">
            <a:extLst>
              <a:ext uri="{FF2B5EF4-FFF2-40B4-BE49-F238E27FC236}">
                <a16:creationId xmlns:a16="http://schemas.microsoft.com/office/drawing/2014/main" id="{45B87F21-00D3-FD84-86D0-5B2EAE031F60}"/>
              </a:ext>
            </a:extLst>
          </p:cNvPr>
          <p:cNvSpPr txBox="1"/>
          <p:nvPr/>
        </p:nvSpPr>
        <p:spPr>
          <a:xfrm>
            <a:off x="10335258" y="956599"/>
            <a:ext cx="1592266" cy="276999"/>
          </a:xfrm>
          <a:prstGeom prst="rect">
            <a:avLst/>
          </a:prstGeom>
          <a:noFill/>
        </p:spPr>
        <p:txBody>
          <a:bodyPr wrap="square" rtlCol="0">
            <a:spAutoFit/>
          </a:bodyPr>
          <a:lstStyle/>
          <a:p>
            <a:r>
              <a:rPr lang="en-US" sz="1200" dirty="0"/>
              <a:t>Feedthrough in lab</a:t>
            </a:r>
          </a:p>
        </p:txBody>
      </p:sp>
      <p:sp>
        <p:nvSpPr>
          <p:cNvPr id="7180" name="Rectangle 7179">
            <a:extLst>
              <a:ext uri="{FF2B5EF4-FFF2-40B4-BE49-F238E27FC236}">
                <a16:creationId xmlns:a16="http://schemas.microsoft.com/office/drawing/2014/main" id="{D0AEFC29-7E6C-8C51-9D86-4FF339A2D386}"/>
              </a:ext>
            </a:extLst>
          </p:cNvPr>
          <p:cNvSpPr/>
          <p:nvPr/>
        </p:nvSpPr>
        <p:spPr>
          <a:xfrm>
            <a:off x="5828060" y="1226342"/>
            <a:ext cx="2399949" cy="410734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86" name="Picture 7185">
            <a:extLst>
              <a:ext uri="{FF2B5EF4-FFF2-40B4-BE49-F238E27FC236}">
                <a16:creationId xmlns:a16="http://schemas.microsoft.com/office/drawing/2014/main" id="{14391BC2-83FD-4E67-A31B-7A5AF5B5F830}"/>
              </a:ext>
            </a:extLst>
          </p:cNvPr>
          <p:cNvPicPr>
            <a:picLocks noChangeAspect="1"/>
          </p:cNvPicPr>
          <p:nvPr/>
        </p:nvPicPr>
        <p:blipFill>
          <a:blip r:embed="rId8"/>
          <a:stretch>
            <a:fillRect/>
          </a:stretch>
        </p:blipFill>
        <p:spPr>
          <a:xfrm>
            <a:off x="10184579" y="1241779"/>
            <a:ext cx="1812451" cy="1383258"/>
          </a:xfrm>
          <a:prstGeom prst="rect">
            <a:avLst/>
          </a:prstGeom>
        </p:spPr>
      </p:pic>
    </p:spTree>
    <p:extLst>
      <p:ext uri="{BB962C8B-B14F-4D97-AF65-F5344CB8AC3E}">
        <p14:creationId xmlns:p14="http://schemas.microsoft.com/office/powerpoint/2010/main" val="925732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602D59-4DE3-5B28-59F5-F21166B69CF7}"/>
              </a:ext>
            </a:extLst>
          </p:cNvPr>
          <p:cNvPicPr>
            <a:picLocks noChangeAspect="1"/>
          </p:cNvPicPr>
          <p:nvPr/>
        </p:nvPicPr>
        <p:blipFill>
          <a:blip r:embed="rId2"/>
          <a:stretch>
            <a:fillRect/>
          </a:stretch>
        </p:blipFill>
        <p:spPr>
          <a:xfrm>
            <a:off x="352425" y="633908"/>
            <a:ext cx="11487150" cy="6224092"/>
          </a:xfrm>
          <a:prstGeom prst="rect">
            <a:avLst/>
          </a:prstGeom>
        </p:spPr>
      </p:pic>
      <p:sp>
        <p:nvSpPr>
          <p:cNvPr id="2" name="Slide Number Placeholder 1">
            <a:extLst>
              <a:ext uri="{FF2B5EF4-FFF2-40B4-BE49-F238E27FC236}">
                <a16:creationId xmlns:a16="http://schemas.microsoft.com/office/drawing/2014/main" id="{2AF546E1-161A-108B-C030-893FF226979A}"/>
              </a:ext>
            </a:extLst>
          </p:cNvPr>
          <p:cNvSpPr>
            <a:spLocks noGrp="1"/>
          </p:cNvSpPr>
          <p:nvPr>
            <p:ph type="sldNum" sz="quarter" idx="4"/>
          </p:nvPr>
        </p:nvSpPr>
        <p:spPr/>
        <p:txBody>
          <a:bodyPr/>
          <a:lstStyle/>
          <a:p>
            <a:fld id="{933A556B-7C63-244D-9B7C-B0EA8042B330}" type="slidenum">
              <a:rPr lang="en-US" smtClean="0"/>
              <a:pPr/>
              <a:t>18</a:t>
            </a:fld>
            <a:endParaRPr lang="en-US" sz="1000" dirty="0"/>
          </a:p>
        </p:txBody>
      </p:sp>
      <p:sp>
        <p:nvSpPr>
          <p:cNvPr id="3" name="TextBox 2">
            <a:extLst>
              <a:ext uri="{FF2B5EF4-FFF2-40B4-BE49-F238E27FC236}">
                <a16:creationId xmlns:a16="http://schemas.microsoft.com/office/drawing/2014/main" id="{F2A08865-481D-D54D-45AD-AF6D942B47DF}"/>
              </a:ext>
            </a:extLst>
          </p:cNvPr>
          <p:cNvSpPr txBox="1"/>
          <p:nvPr/>
        </p:nvSpPr>
        <p:spPr>
          <a:xfrm>
            <a:off x="205716" y="1015"/>
            <a:ext cx="7260391" cy="861774"/>
          </a:xfrm>
          <a:prstGeom prst="rect">
            <a:avLst/>
          </a:prstGeom>
          <a:noFill/>
        </p:spPr>
        <p:txBody>
          <a:bodyPr wrap="square" rtlCol="0">
            <a:spAutoFit/>
          </a:bodyPr>
          <a:lstStyle/>
          <a:p>
            <a:r>
              <a:rPr lang="en-US" sz="3200" dirty="0"/>
              <a:t>DX Magnet Splice Cans</a:t>
            </a:r>
          </a:p>
          <a:p>
            <a:endParaRPr lang="en-US" dirty="0"/>
          </a:p>
        </p:txBody>
      </p:sp>
      <p:sp>
        <p:nvSpPr>
          <p:cNvPr id="7" name="TextBox 6">
            <a:extLst>
              <a:ext uri="{FF2B5EF4-FFF2-40B4-BE49-F238E27FC236}">
                <a16:creationId xmlns:a16="http://schemas.microsoft.com/office/drawing/2014/main" id="{37E9F814-5BD6-18ED-D6D6-C61E6AD1997B}"/>
              </a:ext>
            </a:extLst>
          </p:cNvPr>
          <p:cNvSpPr txBox="1"/>
          <p:nvPr/>
        </p:nvSpPr>
        <p:spPr>
          <a:xfrm>
            <a:off x="887628" y="2813973"/>
            <a:ext cx="1213922" cy="369332"/>
          </a:xfrm>
          <a:prstGeom prst="rect">
            <a:avLst/>
          </a:prstGeom>
          <a:noFill/>
        </p:spPr>
        <p:txBody>
          <a:bodyPr wrap="none" rtlCol="0">
            <a:spAutoFit/>
          </a:bodyPr>
          <a:lstStyle/>
          <a:p>
            <a:r>
              <a:rPr lang="en-US" dirty="0">
                <a:solidFill>
                  <a:srgbClr val="0000FF"/>
                </a:solidFill>
              </a:rPr>
              <a:t>DX magnet</a:t>
            </a:r>
          </a:p>
        </p:txBody>
      </p:sp>
      <p:sp>
        <p:nvSpPr>
          <p:cNvPr id="9" name="Rectangle 8">
            <a:extLst>
              <a:ext uri="{FF2B5EF4-FFF2-40B4-BE49-F238E27FC236}">
                <a16:creationId xmlns:a16="http://schemas.microsoft.com/office/drawing/2014/main" id="{9DA4F692-FDD5-D252-27F4-AD209D03293F}"/>
              </a:ext>
            </a:extLst>
          </p:cNvPr>
          <p:cNvSpPr/>
          <p:nvPr/>
        </p:nvSpPr>
        <p:spPr>
          <a:xfrm>
            <a:off x="302741" y="2427963"/>
            <a:ext cx="3150973" cy="31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5DFE9E-1B83-F86F-BEA2-02EBBA5BD8C6}"/>
              </a:ext>
            </a:extLst>
          </p:cNvPr>
          <p:cNvSpPr/>
          <p:nvPr/>
        </p:nvSpPr>
        <p:spPr>
          <a:xfrm>
            <a:off x="308919" y="633916"/>
            <a:ext cx="6060989" cy="1588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A55E55F-224A-C317-D30A-4724F72D56E5}"/>
              </a:ext>
            </a:extLst>
          </p:cNvPr>
          <p:cNvSpPr/>
          <p:nvPr/>
        </p:nvSpPr>
        <p:spPr>
          <a:xfrm>
            <a:off x="10884243" y="565054"/>
            <a:ext cx="998838" cy="1588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A7A44C-50B3-8048-FAB6-99960C454709}"/>
              </a:ext>
            </a:extLst>
          </p:cNvPr>
          <p:cNvSpPr/>
          <p:nvPr/>
        </p:nvSpPr>
        <p:spPr>
          <a:xfrm rot="5400000">
            <a:off x="8605899" y="3632682"/>
            <a:ext cx="6403248" cy="1588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10000000000</a:t>
            </a:r>
          </a:p>
        </p:txBody>
      </p:sp>
      <p:sp>
        <p:nvSpPr>
          <p:cNvPr id="17" name="TextBox 16">
            <a:extLst>
              <a:ext uri="{FF2B5EF4-FFF2-40B4-BE49-F238E27FC236}">
                <a16:creationId xmlns:a16="http://schemas.microsoft.com/office/drawing/2014/main" id="{9D2BED7A-265F-6EAA-954F-CACF9A6147D9}"/>
              </a:ext>
            </a:extLst>
          </p:cNvPr>
          <p:cNvSpPr txBox="1"/>
          <p:nvPr/>
        </p:nvSpPr>
        <p:spPr>
          <a:xfrm flipH="1">
            <a:off x="7444842" y="5224820"/>
            <a:ext cx="3214405" cy="584775"/>
          </a:xfrm>
          <a:prstGeom prst="rect">
            <a:avLst/>
          </a:prstGeom>
          <a:solidFill>
            <a:schemeClr val="bg1"/>
          </a:solidFill>
        </p:spPr>
        <p:txBody>
          <a:bodyPr wrap="square" rtlCol="0">
            <a:spAutoFit/>
          </a:bodyPr>
          <a:lstStyle/>
          <a:p>
            <a:r>
              <a:rPr lang="en-US" sz="1600" dirty="0">
                <a:solidFill>
                  <a:srgbClr val="0000FF"/>
                </a:solidFill>
              </a:rPr>
              <a:t>Location of electrical connections to 1004B valve box</a:t>
            </a:r>
          </a:p>
        </p:txBody>
      </p:sp>
      <p:sp>
        <p:nvSpPr>
          <p:cNvPr id="19" name="TextBox 18">
            <a:extLst>
              <a:ext uri="{FF2B5EF4-FFF2-40B4-BE49-F238E27FC236}">
                <a16:creationId xmlns:a16="http://schemas.microsoft.com/office/drawing/2014/main" id="{76FEB211-56E7-54FB-426F-E89DB6E63870}"/>
              </a:ext>
            </a:extLst>
          </p:cNvPr>
          <p:cNvSpPr txBox="1"/>
          <p:nvPr/>
        </p:nvSpPr>
        <p:spPr>
          <a:xfrm>
            <a:off x="7422584" y="409794"/>
            <a:ext cx="3466754" cy="553998"/>
          </a:xfrm>
          <a:prstGeom prst="rect">
            <a:avLst/>
          </a:prstGeom>
          <a:noFill/>
        </p:spPr>
        <p:txBody>
          <a:bodyPr wrap="square" rtlCol="0">
            <a:spAutoFit/>
          </a:bodyPr>
          <a:lstStyle/>
          <a:p>
            <a:r>
              <a:rPr lang="en-US" sz="1200" dirty="0"/>
              <a:t>Splice can #1 (no trouble found)</a:t>
            </a:r>
          </a:p>
          <a:p>
            <a:endParaRPr lang="en-US" dirty="0"/>
          </a:p>
        </p:txBody>
      </p:sp>
      <p:sp>
        <p:nvSpPr>
          <p:cNvPr id="20" name="TextBox 19">
            <a:extLst>
              <a:ext uri="{FF2B5EF4-FFF2-40B4-BE49-F238E27FC236}">
                <a16:creationId xmlns:a16="http://schemas.microsoft.com/office/drawing/2014/main" id="{907BD1F5-0921-AAAD-244F-C2C2DF49DB0F}"/>
              </a:ext>
            </a:extLst>
          </p:cNvPr>
          <p:cNvSpPr txBox="1"/>
          <p:nvPr/>
        </p:nvSpPr>
        <p:spPr>
          <a:xfrm>
            <a:off x="3243742" y="6278409"/>
            <a:ext cx="2181144" cy="276999"/>
          </a:xfrm>
          <a:prstGeom prst="rect">
            <a:avLst/>
          </a:prstGeom>
          <a:noFill/>
        </p:spPr>
        <p:txBody>
          <a:bodyPr wrap="square" rtlCol="0">
            <a:spAutoFit/>
          </a:bodyPr>
          <a:lstStyle/>
          <a:p>
            <a:r>
              <a:rPr lang="en-US" sz="1200" dirty="0"/>
              <a:t>Inside the RHIC tunnel</a:t>
            </a:r>
          </a:p>
        </p:txBody>
      </p:sp>
      <p:sp>
        <p:nvSpPr>
          <p:cNvPr id="21" name="TextBox 20">
            <a:extLst>
              <a:ext uri="{FF2B5EF4-FFF2-40B4-BE49-F238E27FC236}">
                <a16:creationId xmlns:a16="http://schemas.microsoft.com/office/drawing/2014/main" id="{B8848CC7-AF6A-AF8E-673E-19AD339621C1}"/>
              </a:ext>
            </a:extLst>
          </p:cNvPr>
          <p:cNvSpPr txBox="1"/>
          <p:nvPr/>
        </p:nvSpPr>
        <p:spPr>
          <a:xfrm>
            <a:off x="840860" y="6247781"/>
            <a:ext cx="984116" cy="307777"/>
          </a:xfrm>
          <a:prstGeom prst="rect">
            <a:avLst/>
          </a:prstGeom>
          <a:noFill/>
        </p:spPr>
        <p:txBody>
          <a:bodyPr wrap="none" rtlCol="0">
            <a:spAutoFit/>
          </a:bodyPr>
          <a:lstStyle/>
          <a:p>
            <a:r>
              <a:rPr lang="en-US" sz="1400" dirty="0">
                <a:solidFill>
                  <a:srgbClr val="0000FF"/>
                </a:solidFill>
              </a:rPr>
              <a:t>DX magnet</a:t>
            </a:r>
          </a:p>
        </p:txBody>
      </p:sp>
      <p:cxnSp>
        <p:nvCxnSpPr>
          <p:cNvPr id="22" name="Straight Arrow Connector 21">
            <a:extLst>
              <a:ext uri="{FF2B5EF4-FFF2-40B4-BE49-F238E27FC236}">
                <a16:creationId xmlns:a16="http://schemas.microsoft.com/office/drawing/2014/main" id="{BCD342B2-5E17-5E53-27FC-AA398699582A}"/>
              </a:ext>
            </a:extLst>
          </p:cNvPr>
          <p:cNvCxnSpPr>
            <a:cxnSpLocks/>
          </p:cNvCxnSpPr>
          <p:nvPr/>
        </p:nvCxnSpPr>
        <p:spPr>
          <a:xfrm flipV="1">
            <a:off x="1732535" y="5809595"/>
            <a:ext cx="478941" cy="49479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939C687-1723-D653-16BA-A727164CF5CD}"/>
              </a:ext>
            </a:extLst>
          </p:cNvPr>
          <p:cNvSpPr/>
          <p:nvPr/>
        </p:nvSpPr>
        <p:spPr>
          <a:xfrm flipV="1">
            <a:off x="423219" y="6575715"/>
            <a:ext cx="11638532" cy="2762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09D8409-A077-4382-5FE5-4AEB22D6243D}"/>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pic>
        <p:nvPicPr>
          <p:cNvPr id="11266" name="Picture 2">
            <a:extLst>
              <a:ext uri="{FF2B5EF4-FFF2-40B4-BE49-F238E27FC236}">
                <a16:creationId xmlns:a16="http://schemas.microsoft.com/office/drawing/2014/main" id="{920F330A-A52E-50B5-497F-CAD6BAEA7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3854" y="1026446"/>
            <a:ext cx="2238630" cy="100906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B67EA253-A458-0811-CD52-693478582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86" y="1037562"/>
            <a:ext cx="2505984" cy="100906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E20E620-6564-8764-16AB-23830F4AE33B}"/>
              </a:ext>
            </a:extLst>
          </p:cNvPr>
          <p:cNvSpPr txBox="1"/>
          <p:nvPr/>
        </p:nvSpPr>
        <p:spPr>
          <a:xfrm>
            <a:off x="1134338" y="781948"/>
            <a:ext cx="1320749" cy="276999"/>
          </a:xfrm>
          <a:prstGeom prst="rect">
            <a:avLst/>
          </a:prstGeom>
          <a:noFill/>
        </p:spPr>
        <p:txBody>
          <a:bodyPr wrap="square" rtlCol="0">
            <a:spAutoFit/>
          </a:bodyPr>
          <a:lstStyle/>
          <a:p>
            <a:r>
              <a:rPr lang="en-US" sz="1200" dirty="0"/>
              <a:t>Splice can #3</a:t>
            </a:r>
          </a:p>
        </p:txBody>
      </p:sp>
      <p:sp>
        <p:nvSpPr>
          <p:cNvPr id="25" name="TextBox 24">
            <a:extLst>
              <a:ext uri="{FF2B5EF4-FFF2-40B4-BE49-F238E27FC236}">
                <a16:creationId xmlns:a16="http://schemas.microsoft.com/office/drawing/2014/main" id="{1A83E44B-242D-8DB8-60E7-6A222144A58B}"/>
              </a:ext>
            </a:extLst>
          </p:cNvPr>
          <p:cNvSpPr txBox="1"/>
          <p:nvPr/>
        </p:nvSpPr>
        <p:spPr>
          <a:xfrm>
            <a:off x="3835912" y="758146"/>
            <a:ext cx="1320749" cy="276999"/>
          </a:xfrm>
          <a:prstGeom prst="rect">
            <a:avLst/>
          </a:prstGeom>
          <a:noFill/>
        </p:spPr>
        <p:txBody>
          <a:bodyPr wrap="square" rtlCol="0">
            <a:spAutoFit/>
          </a:bodyPr>
          <a:lstStyle/>
          <a:p>
            <a:r>
              <a:rPr lang="en-US" sz="1200" dirty="0"/>
              <a:t>Splice can #2</a:t>
            </a:r>
          </a:p>
        </p:txBody>
      </p:sp>
      <p:cxnSp>
        <p:nvCxnSpPr>
          <p:cNvPr id="27" name="Straight Arrow Connector 26">
            <a:extLst>
              <a:ext uri="{FF2B5EF4-FFF2-40B4-BE49-F238E27FC236}">
                <a16:creationId xmlns:a16="http://schemas.microsoft.com/office/drawing/2014/main" id="{B351C3BD-65DB-AB49-B124-A8DC7E22ED84}"/>
              </a:ext>
            </a:extLst>
          </p:cNvPr>
          <p:cNvCxnSpPr>
            <a:cxnSpLocks/>
          </p:cNvCxnSpPr>
          <p:nvPr/>
        </p:nvCxnSpPr>
        <p:spPr>
          <a:xfrm>
            <a:off x="694378" y="2115481"/>
            <a:ext cx="216991" cy="12241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05620E7-628D-F188-6F8A-8E2BD3F7207D}"/>
              </a:ext>
            </a:extLst>
          </p:cNvPr>
          <p:cNvCxnSpPr/>
          <p:nvPr/>
        </p:nvCxnSpPr>
        <p:spPr>
          <a:xfrm flipH="1">
            <a:off x="840860" y="3209036"/>
            <a:ext cx="102012" cy="86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64" name="Straight Arrow Connector 11263">
            <a:extLst>
              <a:ext uri="{FF2B5EF4-FFF2-40B4-BE49-F238E27FC236}">
                <a16:creationId xmlns:a16="http://schemas.microsoft.com/office/drawing/2014/main" id="{25CC2D40-EC75-B18C-B81B-B608870C6F0D}"/>
              </a:ext>
            </a:extLst>
          </p:cNvPr>
          <p:cNvCxnSpPr>
            <a:cxnSpLocks/>
          </p:cNvCxnSpPr>
          <p:nvPr/>
        </p:nvCxnSpPr>
        <p:spPr>
          <a:xfrm flipH="1">
            <a:off x="2708640" y="2060937"/>
            <a:ext cx="1070205" cy="12962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267" name="Rectangle 11266">
            <a:extLst>
              <a:ext uri="{FF2B5EF4-FFF2-40B4-BE49-F238E27FC236}">
                <a16:creationId xmlns:a16="http://schemas.microsoft.com/office/drawing/2014/main" id="{79CD4060-B2AF-4B7C-D9CD-09587020ED88}"/>
              </a:ext>
            </a:extLst>
          </p:cNvPr>
          <p:cNvSpPr/>
          <p:nvPr/>
        </p:nvSpPr>
        <p:spPr>
          <a:xfrm>
            <a:off x="2011730" y="2701893"/>
            <a:ext cx="375271" cy="2291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9" name="Rectangle 11268">
            <a:extLst>
              <a:ext uri="{FF2B5EF4-FFF2-40B4-BE49-F238E27FC236}">
                <a16:creationId xmlns:a16="http://schemas.microsoft.com/office/drawing/2014/main" id="{DDA087BD-A191-BA9D-FF3F-89AB8ED17684}"/>
              </a:ext>
            </a:extLst>
          </p:cNvPr>
          <p:cNvSpPr/>
          <p:nvPr/>
        </p:nvSpPr>
        <p:spPr>
          <a:xfrm>
            <a:off x="2340558" y="2926620"/>
            <a:ext cx="375271" cy="2291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890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8B223B-2EBB-3BFC-3C5F-BAFEAA71FF14}"/>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sp>
        <p:nvSpPr>
          <p:cNvPr id="3" name="TextBox 2">
            <a:extLst>
              <a:ext uri="{FF2B5EF4-FFF2-40B4-BE49-F238E27FC236}">
                <a16:creationId xmlns:a16="http://schemas.microsoft.com/office/drawing/2014/main" id="{D3F83B77-027C-56A2-4023-F61CFEBB2729}"/>
              </a:ext>
            </a:extLst>
          </p:cNvPr>
          <p:cNvSpPr txBox="1"/>
          <p:nvPr/>
        </p:nvSpPr>
        <p:spPr>
          <a:xfrm>
            <a:off x="243244" y="21530"/>
            <a:ext cx="11794292" cy="861774"/>
          </a:xfrm>
          <a:prstGeom prst="rect">
            <a:avLst/>
          </a:prstGeom>
          <a:noFill/>
        </p:spPr>
        <p:txBody>
          <a:bodyPr wrap="square" rtlCol="0">
            <a:spAutoFit/>
          </a:bodyPr>
          <a:lstStyle/>
          <a:p>
            <a:r>
              <a:rPr lang="en-US" sz="3200" dirty="0"/>
              <a:t>Causal analysis and “RHIC Recovery Review”  </a:t>
            </a:r>
          </a:p>
          <a:p>
            <a:endParaRPr lang="en-US" dirty="0"/>
          </a:p>
        </p:txBody>
      </p:sp>
      <p:sp>
        <p:nvSpPr>
          <p:cNvPr id="4" name="TextBox 3">
            <a:extLst>
              <a:ext uri="{FF2B5EF4-FFF2-40B4-BE49-F238E27FC236}">
                <a16:creationId xmlns:a16="http://schemas.microsoft.com/office/drawing/2014/main" id="{E35F23FF-DB07-0407-A9D8-3A58612FECA7}"/>
              </a:ext>
            </a:extLst>
          </p:cNvPr>
          <p:cNvSpPr txBox="1"/>
          <p:nvPr/>
        </p:nvSpPr>
        <p:spPr>
          <a:xfrm>
            <a:off x="916174" y="596181"/>
            <a:ext cx="9617444" cy="984885"/>
          </a:xfrm>
          <a:prstGeom prst="rect">
            <a:avLst/>
          </a:prstGeom>
          <a:noFill/>
        </p:spPr>
        <p:txBody>
          <a:bodyPr wrap="square">
            <a:spAutoFit/>
          </a:bodyPr>
          <a:lstStyle/>
          <a:p>
            <a:r>
              <a:rPr lang="en-US" sz="1600" dirty="0">
                <a:latin typeface="Helvetica" panose="020B0604020202020204" pitchFamily="34" charset="0"/>
                <a:cs typeface="Helvetica" panose="020B0604020202020204" pitchFamily="34" charset="0"/>
              </a:rPr>
              <a:t>External review (28 Nov 2023)</a:t>
            </a:r>
          </a:p>
          <a:p>
            <a:r>
              <a:rPr lang="en-US" sz="1400" dirty="0">
                <a:latin typeface="Helvetica" panose="020B0604020202020204" pitchFamily="34" charset="0"/>
                <a:cs typeface="Helvetica" panose="020B0604020202020204" pitchFamily="34" charset="0"/>
              </a:rPr>
              <a:t>       Marc Ross, chair (SLAC), Philippe Lebrun (CERN), </a:t>
            </a:r>
            <a:r>
              <a:rPr lang="en-US" sz="1400" dirty="0" err="1">
                <a:latin typeface="Helvetica" panose="020B0604020202020204" pitchFamily="34" charset="0"/>
                <a:cs typeface="Helvetica" panose="020B0604020202020204" pitchFamily="34" charset="0"/>
              </a:rPr>
              <a:t>Yuenian</a:t>
            </a:r>
            <a:r>
              <a:rPr lang="en-US" sz="1400" dirty="0">
                <a:latin typeface="Helvetica" panose="020B0604020202020204" pitchFamily="34" charset="0"/>
                <a:cs typeface="Helvetica" panose="020B0604020202020204" pitchFamily="34" charset="0"/>
              </a:rPr>
              <a:t> Huang (FNAL),  Renuka Rajput-</a:t>
            </a:r>
            <a:r>
              <a:rPr lang="en-US" sz="1400" dirty="0" err="1">
                <a:latin typeface="Helvetica" panose="020B0604020202020204" pitchFamily="34" charset="0"/>
                <a:cs typeface="Helvetica" panose="020B0604020202020204" pitchFamily="34" charset="0"/>
              </a:rPr>
              <a:t>Ghoshai</a:t>
            </a:r>
            <a:r>
              <a:rPr lang="en-US" sz="1400" dirty="0">
                <a:latin typeface="Helvetica" panose="020B0604020202020204" pitchFamily="34" charset="0"/>
                <a:cs typeface="Helvetica" panose="020B0604020202020204" pitchFamily="34" charset="0"/>
              </a:rPr>
              <a:t> (JLAB),</a:t>
            </a:r>
          </a:p>
          <a:p>
            <a:r>
              <a:rPr lang="en-US" sz="1400" dirty="0">
                <a:latin typeface="Helvetica" panose="020B0604020202020204" pitchFamily="34" charset="0"/>
                <a:cs typeface="Helvetica" panose="020B0604020202020204" pitchFamily="34" charset="0"/>
              </a:rPr>
              <a:t>       George Ganetis (BNL), George Mahler (BNL) </a:t>
            </a:r>
          </a:p>
          <a:p>
            <a:r>
              <a:rPr lang="en-US" sz="1400" dirty="0">
                <a:latin typeface="Helvetica" panose="020B0604020202020204" pitchFamily="34" charset="0"/>
                <a:cs typeface="Helvetica" panose="020B0604020202020204" pitchFamily="34" charset="0"/>
              </a:rPr>
              <a:t> </a:t>
            </a:r>
          </a:p>
        </p:txBody>
      </p:sp>
      <p:sp>
        <p:nvSpPr>
          <p:cNvPr id="5" name="TextBox 4">
            <a:extLst>
              <a:ext uri="{FF2B5EF4-FFF2-40B4-BE49-F238E27FC236}">
                <a16:creationId xmlns:a16="http://schemas.microsoft.com/office/drawing/2014/main" id="{2E165737-FA8B-836A-1861-F3161BEE9DD2}"/>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
        <p:nvSpPr>
          <p:cNvPr id="12" name="TextBox 11">
            <a:extLst>
              <a:ext uri="{FF2B5EF4-FFF2-40B4-BE49-F238E27FC236}">
                <a16:creationId xmlns:a16="http://schemas.microsoft.com/office/drawing/2014/main" id="{4D418293-6C13-E5D1-5E27-B6878C99452E}"/>
              </a:ext>
            </a:extLst>
          </p:cNvPr>
          <p:cNvSpPr txBox="1"/>
          <p:nvPr/>
        </p:nvSpPr>
        <p:spPr>
          <a:xfrm>
            <a:off x="2992780" y="5757441"/>
            <a:ext cx="7323522" cy="584775"/>
          </a:xfrm>
          <a:prstGeom prst="rect">
            <a:avLst/>
          </a:prstGeom>
          <a:noFill/>
        </p:spPr>
        <p:txBody>
          <a:bodyPr wrap="square">
            <a:spAutoFit/>
          </a:bodyPr>
          <a:lstStyle/>
          <a:p>
            <a:r>
              <a:rPr lang="en-US" sz="1600" dirty="0">
                <a:latin typeface="Helvetica" panose="020B0604020202020204" pitchFamily="34" charset="0"/>
                <a:cs typeface="Helvetica" panose="020B0604020202020204" pitchFamily="34" charset="0"/>
              </a:rPr>
              <a:t>Review committee which concurred with causal analysis and planned repairs, recommended more analysis of splice can failures.</a:t>
            </a:r>
          </a:p>
        </p:txBody>
      </p:sp>
      <p:pic>
        <p:nvPicPr>
          <p:cNvPr id="15" name="Picture 14">
            <a:extLst>
              <a:ext uri="{FF2B5EF4-FFF2-40B4-BE49-F238E27FC236}">
                <a16:creationId xmlns:a16="http://schemas.microsoft.com/office/drawing/2014/main" id="{23722397-1A49-97DB-DC47-56AA24B63F28}"/>
              </a:ext>
            </a:extLst>
          </p:cNvPr>
          <p:cNvPicPr>
            <a:picLocks noChangeAspect="1"/>
          </p:cNvPicPr>
          <p:nvPr/>
        </p:nvPicPr>
        <p:blipFill>
          <a:blip r:embed="rId2"/>
          <a:stretch>
            <a:fillRect/>
          </a:stretch>
        </p:blipFill>
        <p:spPr>
          <a:xfrm>
            <a:off x="396566" y="1656534"/>
            <a:ext cx="5614497" cy="3791781"/>
          </a:xfrm>
          <a:prstGeom prst="rect">
            <a:avLst/>
          </a:prstGeom>
        </p:spPr>
      </p:pic>
      <p:pic>
        <p:nvPicPr>
          <p:cNvPr id="16" name="Picture 15">
            <a:extLst>
              <a:ext uri="{FF2B5EF4-FFF2-40B4-BE49-F238E27FC236}">
                <a16:creationId xmlns:a16="http://schemas.microsoft.com/office/drawing/2014/main" id="{7D66A959-F279-E35D-F417-C2E6D67ADF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8009" y="1954312"/>
            <a:ext cx="1832646" cy="1825988"/>
          </a:xfrm>
          <a:prstGeom prst="rect">
            <a:avLst/>
          </a:prstGeom>
          <a:noFill/>
          <a:ln>
            <a:noFill/>
          </a:ln>
        </p:spPr>
      </p:pic>
      <p:pic>
        <p:nvPicPr>
          <p:cNvPr id="17" name="Picture 16">
            <a:extLst>
              <a:ext uri="{FF2B5EF4-FFF2-40B4-BE49-F238E27FC236}">
                <a16:creationId xmlns:a16="http://schemas.microsoft.com/office/drawing/2014/main" id="{FDA915F6-41AC-11DB-75C3-ECE1085BE878}"/>
              </a:ext>
            </a:extLst>
          </p:cNvPr>
          <p:cNvPicPr>
            <a:picLocks noChangeAspect="1"/>
          </p:cNvPicPr>
          <p:nvPr/>
        </p:nvPicPr>
        <p:blipFill>
          <a:blip r:embed="rId4"/>
          <a:stretch>
            <a:fillRect/>
          </a:stretch>
        </p:blipFill>
        <p:spPr>
          <a:xfrm>
            <a:off x="6947255" y="1967856"/>
            <a:ext cx="2374804" cy="1812444"/>
          </a:xfrm>
          <a:prstGeom prst="rect">
            <a:avLst/>
          </a:prstGeom>
        </p:spPr>
      </p:pic>
      <p:pic>
        <p:nvPicPr>
          <p:cNvPr id="22" name="Picture 21">
            <a:extLst>
              <a:ext uri="{FF2B5EF4-FFF2-40B4-BE49-F238E27FC236}">
                <a16:creationId xmlns:a16="http://schemas.microsoft.com/office/drawing/2014/main" id="{DB06F7D9-83A0-17A2-BABD-130CA0716446}"/>
              </a:ext>
            </a:extLst>
          </p:cNvPr>
          <p:cNvPicPr>
            <a:picLocks noChangeAspect="1"/>
          </p:cNvPicPr>
          <p:nvPr/>
        </p:nvPicPr>
        <p:blipFill>
          <a:blip r:embed="rId5"/>
          <a:stretch>
            <a:fillRect/>
          </a:stretch>
        </p:blipFill>
        <p:spPr>
          <a:xfrm>
            <a:off x="9603348" y="4129478"/>
            <a:ext cx="2400146" cy="1321429"/>
          </a:xfrm>
          <a:prstGeom prst="rect">
            <a:avLst/>
          </a:prstGeom>
        </p:spPr>
      </p:pic>
      <p:pic>
        <p:nvPicPr>
          <p:cNvPr id="24" name="Picture 23">
            <a:extLst>
              <a:ext uri="{FF2B5EF4-FFF2-40B4-BE49-F238E27FC236}">
                <a16:creationId xmlns:a16="http://schemas.microsoft.com/office/drawing/2014/main" id="{BDA1A0D8-F43C-6A61-D8C6-AB5E959A4B17}"/>
              </a:ext>
            </a:extLst>
          </p:cNvPr>
          <p:cNvPicPr>
            <a:picLocks noChangeAspect="1"/>
          </p:cNvPicPr>
          <p:nvPr/>
        </p:nvPicPr>
        <p:blipFill>
          <a:blip r:embed="rId6"/>
          <a:stretch>
            <a:fillRect/>
          </a:stretch>
        </p:blipFill>
        <p:spPr>
          <a:xfrm>
            <a:off x="6921914" y="4137664"/>
            <a:ext cx="2400145" cy="1301774"/>
          </a:xfrm>
          <a:prstGeom prst="rect">
            <a:avLst/>
          </a:prstGeom>
        </p:spPr>
      </p:pic>
      <p:sp>
        <p:nvSpPr>
          <p:cNvPr id="6" name="Arrow: Down 5">
            <a:extLst>
              <a:ext uri="{FF2B5EF4-FFF2-40B4-BE49-F238E27FC236}">
                <a16:creationId xmlns:a16="http://schemas.microsoft.com/office/drawing/2014/main" id="{93C4BCF5-A476-CF24-EF61-DC2FD196C5B1}"/>
              </a:ext>
            </a:extLst>
          </p:cNvPr>
          <p:cNvSpPr/>
          <p:nvPr/>
        </p:nvSpPr>
        <p:spPr>
          <a:xfrm rot="5400000">
            <a:off x="9161761" y="2582558"/>
            <a:ext cx="91009" cy="1239464"/>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7F47FBF-2D4A-B1F1-CA13-E207CCA308EF}"/>
              </a:ext>
            </a:extLst>
          </p:cNvPr>
          <p:cNvSpPr txBox="1"/>
          <p:nvPr/>
        </p:nvSpPr>
        <p:spPr>
          <a:xfrm>
            <a:off x="8412399" y="1660079"/>
            <a:ext cx="2920210" cy="307777"/>
          </a:xfrm>
          <a:prstGeom prst="rect">
            <a:avLst/>
          </a:prstGeom>
          <a:noFill/>
        </p:spPr>
        <p:txBody>
          <a:bodyPr wrap="square">
            <a:spAutoFit/>
          </a:bodyPr>
          <a:lstStyle/>
          <a:p>
            <a:r>
              <a:rPr lang="en-US" sz="1400" dirty="0">
                <a:latin typeface="Helvetica" panose="020B0604020202020204" pitchFamily="34" charset="0"/>
                <a:cs typeface="Helvetica" panose="020B0604020202020204" pitchFamily="34" charset="0"/>
              </a:rPr>
              <a:t>current lead feedthrough</a:t>
            </a:r>
          </a:p>
        </p:txBody>
      </p:sp>
      <p:sp>
        <p:nvSpPr>
          <p:cNvPr id="8" name="TextBox 7">
            <a:extLst>
              <a:ext uri="{FF2B5EF4-FFF2-40B4-BE49-F238E27FC236}">
                <a16:creationId xmlns:a16="http://schemas.microsoft.com/office/drawing/2014/main" id="{CFD4A4B3-A00B-CE02-74B7-944DF8089C9F}"/>
              </a:ext>
            </a:extLst>
          </p:cNvPr>
          <p:cNvSpPr txBox="1"/>
          <p:nvPr/>
        </p:nvSpPr>
        <p:spPr>
          <a:xfrm>
            <a:off x="8994152" y="3833294"/>
            <a:ext cx="2920210" cy="307777"/>
          </a:xfrm>
          <a:prstGeom prst="rect">
            <a:avLst/>
          </a:prstGeom>
          <a:noFill/>
        </p:spPr>
        <p:txBody>
          <a:bodyPr wrap="square">
            <a:spAutoFit/>
          </a:bodyPr>
          <a:lstStyle/>
          <a:p>
            <a:r>
              <a:rPr lang="en-US" sz="1400" dirty="0">
                <a:latin typeface="Helvetica" panose="020B0604020202020204" pitchFamily="34" charset="0"/>
                <a:cs typeface="Helvetica" panose="020B0604020202020204" pitchFamily="34" charset="0"/>
              </a:rPr>
              <a:t>current lead </a:t>
            </a:r>
          </a:p>
        </p:txBody>
      </p:sp>
    </p:spTree>
    <p:extLst>
      <p:ext uri="{BB962C8B-B14F-4D97-AF65-F5344CB8AC3E}">
        <p14:creationId xmlns:p14="http://schemas.microsoft.com/office/powerpoint/2010/main" val="1076120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241488" y="21297"/>
            <a:ext cx="3120190" cy="778640"/>
          </a:xfrm>
        </p:spPr>
        <p:txBody>
          <a:bodyPr>
            <a:normAutofit/>
          </a:bodyPr>
          <a:lstStyle/>
          <a:p>
            <a:r>
              <a:rPr lang="en-US" sz="4000" b="0" dirty="0"/>
              <a:t>  Outline</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1752153" y="1090083"/>
            <a:ext cx="8920301" cy="4752237"/>
          </a:xfrm>
        </p:spPr>
        <p:txBody>
          <a:bodyPr>
            <a:normAutofit fontScale="62500" lnSpcReduction="20000"/>
          </a:bodyPr>
          <a:lstStyle/>
          <a:p>
            <a:r>
              <a:rPr lang="en-US" dirty="0"/>
              <a:t>RHIC Performance </a:t>
            </a:r>
          </a:p>
          <a:p>
            <a:r>
              <a:rPr lang="en-US" dirty="0"/>
              <a:t>		RHIC Run 2023 timeline and achievements</a:t>
            </a:r>
          </a:p>
          <a:p>
            <a:r>
              <a:rPr lang="en-US" dirty="0"/>
              <a:t>		RHIC accelerator availability</a:t>
            </a:r>
          </a:p>
          <a:p>
            <a:r>
              <a:rPr lang="en-US" dirty="0"/>
              <a:t>		Operational challenges</a:t>
            </a:r>
          </a:p>
          <a:p>
            <a:endParaRPr lang="en-US" dirty="0"/>
          </a:p>
          <a:p>
            <a:r>
              <a:rPr lang="en-US" dirty="0"/>
              <a:t>APEX (Accelerator Physics Experiments) during Run 2023 </a:t>
            </a:r>
          </a:p>
          <a:p>
            <a:r>
              <a:rPr lang="en-US" dirty="0"/>
              <a:t>		</a:t>
            </a:r>
          </a:p>
          <a:p>
            <a:r>
              <a:rPr lang="en-US" dirty="0"/>
              <a:t>RHIC Repair Status</a:t>
            </a:r>
          </a:p>
          <a:p>
            <a:r>
              <a:rPr lang="en-US" dirty="0"/>
              <a:t>		Event on 1 August 2023</a:t>
            </a:r>
          </a:p>
          <a:p>
            <a:r>
              <a:rPr lang="en-US" dirty="0"/>
              <a:t>		Causal analysis and external “RHIC Recovery” review</a:t>
            </a:r>
          </a:p>
          <a:p>
            <a:r>
              <a:rPr lang="en-US" dirty="0"/>
              <a:t>		Repair status</a:t>
            </a:r>
          </a:p>
          <a:p>
            <a:endParaRPr lang="en-US" dirty="0"/>
          </a:p>
          <a:p>
            <a:r>
              <a:rPr lang="en-US" dirty="0"/>
              <a:t>Completing the RHIC physics science mission and APEX (FY24 and FY25)</a:t>
            </a:r>
          </a:p>
          <a:p>
            <a:endParaRPr lang="en-US" dirty="0"/>
          </a:p>
          <a:p>
            <a:r>
              <a:rPr lang="en-US" dirty="0"/>
              <a:t>Summary</a:t>
            </a:r>
          </a:p>
          <a:p>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2</a:t>
            </a:fld>
            <a:endParaRPr lang="en-US" dirty="0"/>
          </a:p>
        </p:txBody>
      </p:sp>
      <p:sp>
        <p:nvSpPr>
          <p:cNvPr id="3" name="TextBox 2">
            <a:extLst>
              <a:ext uri="{FF2B5EF4-FFF2-40B4-BE49-F238E27FC236}">
                <a16:creationId xmlns:a16="http://schemas.microsoft.com/office/drawing/2014/main" id="{12B9EB5F-FE0F-77BE-24C0-7E7814147E8F}"/>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Tree>
    <p:extLst>
      <p:ext uri="{BB962C8B-B14F-4D97-AF65-F5344CB8AC3E}">
        <p14:creationId xmlns:p14="http://schemas.microsoft.com/office/powerpoint/2010/main" val="3681362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A3AA-1324-48FB-91F7-AA41A11805E1}"/>
              </a:ext>
            </a:extLst>
          </p:cNvPr>
          <p:cNvSpPr>
            <a:spLocks noGrp="1"/>
          </p:cNvSpPr>
          <p:nvPr>
            <p:ph type="title"/>
          </p:nvPr>
        </p:nvSpPr>
        <p:spPr>
          <a:xfrm>
            <a:off x="241300" y="4831"/>
            <a:ext cx="11049000" cy="630170"/>
          </a:xfrm>
        </p:spPr>
        <p:txBody>
          <a:bodyPr>
            <a:normAutofit/>
          </a:bodyPr>
          <a:lstStyle/>
          <a:p>
            <a:r>
              <a:rPr lang="en-US" sz="3200" b="0" dirty="0"/>
              <a:t>RHIC recovery</a:t>
            </a:r>
          </a:p>
        </p:txBody>
      </p:sp>
      <p:sp>
        <p:nvSpPr>
          <p:cNvPr id="3" name="Slide Number Placeholder 2">
            <a:extLst>
              <a:ext uri="{FF2B5EF4-FFF2-40B4-BE49-F238E27FC236}">
                <a16:creationId xmlns:a16="http://schemas.microsoft.com/office/drawing/2014/main" id="{7BAD5118-9EB8-425D-89F5-2628A5CC922E}"/>
              </a:ext>
            </a:extLst>
          </p:cNvPr>
          <p:cNvSpPr>
            <a:spLocks noGrp="1"/>
          </p:cNvSpPr>
          <p:nvPr>
            <p:ph type="sldNum" sz="quarter" idx="4"/>
          </p:nvPr>
        </p:nvSpPr>
        <p:spPr/>
        <p:txBody>
          <a:bodyPr/>
          <a:lstStyle/>
          <a:p>
            <a:fld id="{933A556B-7C63-244D-9B7C-B0EA8042B330}" type="slidenum">
              <a:rPr lang="en-US" smtClean="0"/>
              <a:pPr/>
              <a:t>20</a:t>
            </a:fld>
            <a:endParaRPr lang="en-US" sz="1000"/>
          </a:p>
        </p:txBody>
      </p:sp>
      <p:sp>
        <p:nvSpPr>
          <p:cNvPr id="4" name="TextBox 3">
            <a:extLst>
              <a:ext uri="{FF2B5EF4-FFF2-40B4-BE49-F238E27FC236}">
                <a16:creationId xmlns:a16="http://schemas.microsoft.com/office/drawing/2014/main" id="{40C1630C-8702-4509-B622-00BFC21145D1}"/>
              </a:ext>
            </a:extLst>
          </p:cNvPr>
          <p:cNvSpPr txBox="1"/>
          <p:nvPr/>
        </p:nvSpPr>
        <p:spPr>
          <a:xfrm>
            <a:off x="1095937" y="989407"/>
            <a:ext cx="10427280" cy="5247924"/>
          </a:xfrm>
          <a:prstGeom prst="rect">
            <a:avLst/>
          </a:prstGeom>
          <a:noFill/>
        </p:spPr>
        <p:txBody>
          <a:bodyPr wrap="square" rtlCol="0">
            <a:spAutoFit/>
          </a:bodyPr>
          <a:lstStyle/>
          <a:p>
            <a:pPr marL="342900" indent="-342900">
              <a:buFont typeface="+mj-lt"/>
              <a:buAutoNum type="arabicPeriod"/>
            </a:pPr>
            <a:r>
              <a:rPr lang="en-US" sz="1700" b="1" dirty="0">
                <a:sym typeface="Wingdings" panose="05000000000000000000" pitchFamily="2" charset="2"/>
              </a:rPr>
              <a:t>We understand what happened</a:t>
            </a:r>
          </a:p>
          <a:p>
            <a:pPr lvl="1"/>
            <a:endParaRPr lang="en-US" sz="1700" dirty="0"/>
          </a:p>
          <a:p>
            <a:pPr marL="342900" indent="-342900">
              <a:buFont typeface="+mj-lt"/>
              <a:buAutoNum type="arabicPeriod"/>
            </a:pPr>
            <a:r>
              <a:rPr lang="en-US" sz="1700" b="1" dirty="0"/>
              <a:t>Broad </a:t>
            </a:r>
            <a:r>
              <a:rPr lang="en-US" sz="1700" b="1" dirty="0">
                <a:sym typeface="Wingdings" panose="05000000000000000000" pitchFamily="2" charset="2"/>
              </a:rPr>
              <a:t>BNL effort to repair RHIC and return to operations</a:t>
            </a:r>
            <a:endParaRPr lang="en-US" sz="1700" b="1" dirty="0"/>
          </a:p>
          <a:p>
            <a:pPr marL="800100" lvl="1" indent="-342900">
              <a:buFont typeface="+mj-lt"/>
              <a:buAutoNum type="alphaUcPeriod"/>
            </a:pPr>
            <a:r>
              <a:rPr lang="en-US" sz="1700" dirty="0"/>
              <a:t>1004B valve box mechanical repairs</a:t>
            </a:r>
          </a:p>
          <a:p>
            <a:pPr marL="800100" lvl="1" indent="-342900">
              <a:buFont typeface="+mj-lt"/>
              <a:buAutoNum type="alphaUcPeriod"/>
            </a:pPr>
            <a:r>
              <a:rPr lang="en-US" sz="1700" dirty="0"/>
              <a:t>Spare 12X150 current lead preparation and valve box electrical work</a:t>
            </a:r>
          </a:p>
          <a:p>
            <a:pPr marL="800100" lvl="1" indent="-342900">
              <a:buFont typeface="+mj-lt"/>
              <a:buAutoNum type="alphaUcPeriod"/>
            </a:pPr>
            <a:r>
              <a:rPr lang="en-US" sz="1700" dirty="0"/>
              <a:t>DX magnet and magnet bus repairs, mechanical and electrical work</a:t>
            </a:r>
          </a:p>
          <a:p>
            <a:pPr marL="800100" lvl="1" indent="-342900">
              <a:buFont typeface="+mj-lt"/>
              <a:buAutoNum type="alphaUcPeriod"/>
            </a:pPr>
            <a:r>
              <a:rPr lang="en-US" sz="1700" dirty="0"/>
              <a:t>DX magnet preparation and testing</a:t>
            </a:r>
          </a:p>
          <a:p>
            <a:pPr marL="800100" lvl="1" indent="-342900">
              <a:buFont typeface="+mj-lt"/>
              <a:buAutoNum type="alphaUcPeriod"/>
            </a:pPr>
            <a:r>
              <a:rPr lang="en-US" sz="1700" dirty="0"/>
              <a:t>ASE and USI documents and supporting ODH calculations</a:t>
            </a:r>
          </a:p>
          <a:p>
            <a:pPr marL="800100" lvl="1" indent="-342900">
              <a:buFont typeface="+mj-lt"/>
              <a:buAutoNum type="alphaUcPeriod"/>
            </a:pPr>
            <a:r>
              <a:rPr lang="en-US" sz="1700" dirty="0"/>
              <a:t>RHIC 4K cooldown by 4 Mar 2024</a:t>
            </a:r>
          </a:p>
          <a:p>
            <a:pPr lvl="1"/>
            <a:endParaRPr lang="en-US" sz="1700" dirty="0">
              <a:sym typeface="Wingdings" panose="05000000000000000000" pitchFamily="2" charset="2"/>
            </a:endParaRPr>
          </a:p>
          <a:p>
            <a:pPr marL="342900" indent="-342900">
              <a:buFont typeface="+mj-lt"/>
              <a:buAutoNum type="arabicPeriod"/>
            </a:pPr>
            <a:r>
              <a:rPr lang="en-US" sz="1700" b="1" dirty="0">
                <a:sym typeface="Wingdings" panose="05000000000000000000" pitchFamily="2" charset="2"/>
              </a:rPr>
              <a:t>Milestone tests to verify repair</a:t>
            </a:r>
          </a:p>
          <a:p>
            <a:pPr lvl="1"/>
            <a:r>
              <a:rPr lang="en-US" sz="1700" dirty="0">
                <a:sym typeface="Wingdings" panose="05000000000000000000" pitchFamily="2" charset="2"/>
              </a:rPr>
              <a:t>A.  M-line pressure test by 1/15/24</a:t>
            </a:r>
          </a:p>
          <a:p>
            <a:pPr lvl="1"/>
            <a:r>
              <a:rPr lang="en-US" sz="1700" dirty="0">
                <a:sym typeface="Wingdings" panose="05000000000000000000" pitchFamily="2" charset="2"/>
              </a:rPr>
              <a:t>B.  DX magnet and super-conducting bus cold testing starting in early March 2024</a:t>
            </a:r>
          </a:p>
          <a:p>
            <a:pPr lvl="1"/>
            <a:endParaRPr lang="en-US" sz="1700" b="1" dirty="0">
              <a:sym typeface="Wingdings" panose="05000000000000000000" pitchFamily="2" charset="2"/>
            </a:endParaRPr>
          </a:p>
          <a:p>
            <a:pPr marL="342900" indent="-342900">
              <a:buFont typeface="+mj-lt"/>
              <a:buAutoNum type="arabicPeriod"/>
            </a:pPr>
            <a:r>
              <a:rPr lang="en-US" sz="1700" b="1" dirty="0">
                <a:sym typeface="Wingdings" panose="05000000000000000000" pitchFamily="2" charset="2"/>
              </a:rPr>
              <a:t>Continuing to assess how to prevent recurrences and mitigate for EIC operations</a:t>
            </a:r>
          </a:p>
          <a:p>
            <a:pPr lvl="1"/>
            <a:r>
              <a:rPr lang="en-US" sz="1700" dirty="0">
                <a:sym typeface="Wingdings" panose="05000000000000000000" pitchFamily="2" charset="2"/>
              </a:rPr>
              <a:t>A.  12X150 current lead</a:t>
            </a:r>
          </a:p>
          <a:p>
            <a:pPr marL="1257300" lvl="2" indent="-342900">
              <a:buFont typeface="+mj-lt"/>
              <a:buAutoNum type="arabicPeriod"/>
            </a:pPr>
            <a:r>
              <a:rPr lang="en-US" sz="1700" dirty="0">
                <a:sym typeface="Wingdings" panose="05000000000000000000" pitchFamily="2" charset="2"/>
              </a:rPr>
              <a:t>Fabricating additional units based on current design</a:t>
            </a:r>
          </a:p>
          <a:p>
            <a:pPr marL="1257300" lvl="2" indent="-342900">
              <a:buFont typeface="+mj-lt"/>
              <a:buAutoNum type="arabicPeriod"/>
            </a:pPr>
            <a:r>
              <a:rPr lang="en-US" sz="1700" dirty="0">
                <a:sym typeface="Wingdings" panose="05000000000000000000" pitchFamily="2" charset="2"/>
              </a:rPr>
              <a:t>Developing improved design for EIC operations</a:t>
            </a:r>
          </a:p>
          <a:p>
            <a:pPr lvl="1"/>
            <a:r>
              <a:rPr lang="en-US" sz="1700" dirty="0">
                <a:sym typeface="Wingdings" panose="05000000000000000000" pitchFamily="2" charset="2"/>
              </a:rPr>
              <a:t>B.  Implementing improved current lead cooling-flow control</a:t>
            </a:r>
          </a:p>
        </p:txBody>
      </p:sp>
      <p:sp>
        <p:nvSpPr>
          <p:cNvPr id="5" name="TextBox 4">
            <a:extLst>
              <a:ext uri="{FF2B5EF4-FFF2-40B4-BE49-F238E27FC236}">
                <a16:creationId xmlns:a16="http://schemas.microsoft.com/office/drawing/2014/main" id="{B30EB4ED-F717-F234-0B6A-A1CEA23FC1D0}"/>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Tree>
    <p:extLst>
      <p:ext uri="{BB962C8B-B14F-4D97-AF65-F5344CB8AC3E}">
        <p14:creationId xmlns:p14="http://schemas.microsoft.com/office/powerpoint/2010/main" val="1971755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188826-7E98-70D3-655D-529884E39FAB}"/>
              </a:ext>
            </a:extLst>
          </p:cNvPr>
          <p:cNvSpPr>
            <a:spLocks noGrp="1"/>
          </p:cNvSpPr>
          <p:nvPr>
            <p:ph type="sldNum" sz="quarter" idx="4"/>
          </p:nvPr>
        </p:nvSpPr>
        <p:spPr/>
        <p:txBody>
          <a:bodyPr/>
          <a:lstStyle/>
          <a:p>
            <a:fld id="{933A556B-7C63-244D-9B7C-B0EA8042B330}" type="slidenum">
              <a:rPr lang="en-US" smtClean="0"/>
              <a:pPr/>
              <a:t>21</a:t>
            </a:fld>
            <a:endParaRPr lang="en-US" sz="1000" dirty="0"/>
          </a:p>
        </p:txBody>
      </p:sp>
      <p:sp>
        <p:nvSpPr>
          <p:cNvPr id="3" name="TextBox 2">
            <a:extLst>
              <a:ext uri="{FF2B5EF4-FFF2-40B4-BE49-F238E27FC236}">
                <a16:creationId xmlns:a16="http://schemas.microsoft.com/office/drawing/2014/main" id="{545710C3-F371-109D-BC34-0399899A91ED}"/>
              </a:ext>
            </a:extLst>
          </p:cNvPr>
          <p:cNvSpPr txBox="1"/>
          <p:nvPr/>
        </p:nvSpPr>
        <p:spPr>
          <a:xfrm>
            <a:off x="238958" y="21412"/>
            <a:ext cx="11794292" cy="861774"/>
          </a:xfrm>
          <a:prstGeom prst="rect">
            <a:avLst/>
          </a:prstGeom>
          <a:noFill/>
        </p:spPr>
        <p:txBody>
          <a:bodyPr wrap="square" rtlCol="0">
            <a:spAutoFit/>
          </a:bodyPr>
          <a:lstStyle/>
          <a:p>
            <a:r>
              <a:rPr lang="en-US" sz="3200" dirty="0"/>
              <a:t>Repair status – 1004B valve box </a:t>
            </a:r>
          </a:p>
          <a:p>
            <a:endParaRPr lang="en-US" dirty="0"/>
          </a:p>
        </p:txBody>
      </p:sp>
      <p:sp>
        <p:nvSpPr>
          <p:cNvPr id="4" name="TextBox 3">
            <a:extLst>
              <a:ext uri="{FF2B5EF4-FFF2-40B4-BE49-F238E27FC236}">
                <a16:creationId xmlns:a16="http://schemas.microsoft.com/office/drawing/2014/main" id="{DB397DB8-21FF-EFDC-15C0-52C4CD80D9B5}"/>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pic>
        <p:nvPicPr>
          <p:cNvPr id="5122" name="Picture 2" descr="Image preview">
            <a:extLst>
              <a:ext uri="{FF2B5EF4-FFF2-40B4-BE49-F238E27FC236}">
                <a16:creationId xmlns:a16="http://schemas.microsoft.com/office/drawing/2014/main" id="{70CCFC3D-DEAC-E0C6-27BF-F5E68038F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041" y="1363480"/>
            <a:ext cx="3811902" cy="28531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3DDFE45F-8904-9127-BE33-6C43E471E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379261"/>
            <a:ext cx="4822251" cy="28377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1082B4-C7B4-202D-F66C-52EDBCA68CF2}"/>
              </a:ext>
            </a:extLst>
          </p:cNvPr>
          <p:cNvSpPr txBox="1"/>
          <p:nvPr/>
        </p:nvSpPr>
        <p:spPr>
          <a:xfrm>
            <a:off x="288797" y="1047873"/>
            <a:ext cx="4994402" cy="338554"/>
          </a:xfrm>
          <a:prstGeom prst="rect">
            <a:avLst/>
          </a:prstGeom>
          <a:noFill/>
        </p:spPr>
        <p:txBody>
          <a:bodyPr wrap="square">
            <a:spAutoFit/>
          </a:bodyPr>
          <a:lstStyle/>
          <a:p>
            <a:r>
              <a:rPr lang="en-US" sz="1600" dirty="0">
                <a:latin typeface="Helvetica" panose="020B0604020202020204" pitchFamily="34" charset="0"/>
                <a:cs typeface="Helvetica" panose="020B0604020202020204" pitchFamily="34" charset="0"/>
              </a:rPr>
              <a:t>Feedthrough pressure and electrical tests completed</a:t>
            </a:r>
          </a:p>
        </p:txBody>
      </p:sp>
      <p:sp>
        <p:nvSpPr>
          <p:cNvPr id="9" name="TextBox 8">
            <a:extLst>
              <a:ext uri="{FF2B5EF4-FFF2-40B4-BE49-F238E27FC236}">
                <a16:creationId xmlns:a16="http://schemas.microsoft.com/office/drawing/2014/main" id="{A08FDB8C-5972-8742-0A8B-C8E37E382B3C}"/>
              </a:ext>
            </a:extLst>
          </p:cNvPr>
          <p:cNvSpPr txBox="1"/>
          <p:nvPr/>
        </p:nvSpPr>
        <p:spPr>
          <a:xfrm>
            <a:off x="5888910" y="1021657"/>
            <a:ext cx="5651499" cy="338554"/>
          </a:xfrm>
          <a:prstGeom prst="rect">
            <a:avLst/>
          </a:prstGeom>
          <a:noFill/>
        </p:spPr>
        <p:txBody>
          <a:bodyPr wrap="square">
            <a:spAutoFit/>
          </a:bodyPr>
          <a:lstStyle/>
          <a:p>
            <a:r>
              <a:rPr lang="en-US" sz="1600" dirty="0">
                <a:latin typeface="Helvetica" panose="020B0604020202020204" pitchFamily="34" charset="0"/>
                <a:cs typeface="Helvetica" panose="020B0604020202020204" pitchFamily="34" charset="0"/>
              </a:rPr>
              <a:t>Feedthrough, new feedthrough tube and bellows installed</a:t>
            </a:r>
          </a:p>
        </p:txBody>
      </p:sp>
      <p:sp>
        <p:nvSpPr>
          <p:cNvPr id="12" name="TextBox 11">
            <a:extLst>
              <a:ext uri="{FF2B5EF4-FFF2-40B4-BE49-F238E27FC236}">
                <a16:creationId xmlns:a16="http://schemas.microsoft.com/office/drawing/2014/main" id="{88EA9FA5-E82C-9495-E024-6AE9789A524C}"/>
              </a:ext>
            </a:extLst>
          </p:cNvPr>
          <p:cNvSpPr txBox="1"/>
          <p:nvPr/>
        </p:nvSpPr>
        <p:spPr>
          <a:xfrm>
            <a:off x="573154" y="4760941"/>
            <a:ext cx="11304588" cy="1323439"/>
          </a:xfrm>
          <a:prstGeom prst="rect">
            <a:avLst/>
          </a:prstGeom>
          <a:noFill/>
        </p:spPr>
        <p:txBody>
          <a:bodyPr wrap="square">
            <a:spAutoFit/>
          </a:bodyPr>
          <a:lstStyle/>
          <a:p>
            <a:r>
              <a:rPr lang="en-US" sz="1600" dirty="0">
                <a:latin typeface="Helvetica" panose="020B0604020202020204" pitchFamily="34" charset="0"/>
                <a:cs typeface="Helvetica" panose="020B0604020202020204" pitchFamily="34" charset="0"/>
              </a:rPr>
              <a:t>Next steps: feedthrough electrical testing</a:t>
            </a:r>
          </a:p>
          <a:p>
            <a:r>
              <a:rPr lang="en-US" sz="1600" dirty="0">
                <a:latin typeface="Helvetica" panose="020B0604020202020204" pitchFamily="34" charset="0"/>
                <a:cs typeface="Helvetica" panose="020B0604020202020204" pitchFamily="34" charset="0"/>
              </a:rPr>
              <a:t>                   close lead pots (weld)</a:t>
            </a:r>
          </a:p>
          <a:p>
            <a:r>
              <a:rPr lang="en-US" sz="1600" dirty="0">
                <a:latin typeface="Helvetica" panose="020B0604020202020204" pitchFamily="34" charset="0"/>
                <a:cs typeface="Helvetica" panose="020B0604020202020204" pitchFamily="34" charset="0"/>
              </a:rPr>
              <a:t>                   M-line pressure test (includes closure of all splice cans)</a:t>
            </a:r>
          </a:p>
          <a:p>
            <a:r>
              <a:rPr lang="en-US" sz="1600" dirty="0">
                <a:latin typeface="Helvetica" panose="020B0604020202020204" pitchFamily="34" charset="0"/>
                <a:cs typeface="Helvetica" panose="020B0604020202020204" pitchFamily="34" charset="0"/>
              </a:rPr>
              <a:t>                   </a:t>
            </a:r>
            <a:r>
              <a:rPr lang="en-US" sz="1600" dirty="0" err="1">
                <a:latin typeface="Helvetica" panose="020B0604020202020204" pitchFamily="34" charset="0"/>
                <a:cs typeface="Helvetica" panose="020B0604020202020204" pitchFamily="34" charset="0"/>
              </a:rPr>
              <a:t>Pumpdown</a:t>
            </a:r>
            <a:r>
              <a:rPr lang="en-US" sz="1600" dirty="0">
                <a:latin typeface="Helvetica" panose="020B0604020202020204" pitchFamily="34" charset="0"/>
                <a:cs typeface="Helvetica" panose="020B0604020202020204" pitchFamily="34" charset="0"/>
              </a:rPr>
              <a:t> valve box </a:t>
            </a:r>
          </a:p>
          <a:p>
            <a:r>
              <a:rPr lang="en-US" sz="1600" dirty="0">
                <a:latin typeface="Helvetica" panose="020B0604020202020204" pitchFamily="34" charset="0"/>
                <a:cs typeface="Helvetica" panose="020B0604020202020204" pitchFamily="34" charset="0"/>
              </a:rPr>
              <a:t>                   Modifications to </a:t>
            </a:r>
            <a:r>
              <a:rPr lang="en-US" sz="1600" dirty="0" err="1">
                <a:latin typeface="Helvetica" panose="020B0604020202020204" pitchFamily="34" charset="0"/>
                <a:cs typeface="Helvetica" panose="020B0604020202020204" pitchFamily="34" charset="0"/>
              </a:rPr>
              <a:t>cryo</a:t>
            </a:r>
            <a:r>
              <a:rPr lang="en-US" sz="1600" dirty="0">
                <a:latin typeface="Helvetica" panose="020B0604020202020204" pitchFamily="34" charset="0"/>
                <a:cs typeface="Helvetica" panose="020B0604020202020204" pitchFamily="34" charset="0"/>
              </a:rPr>
              <a:t> cooling control (for faster regulation and to avoid ‘overcooling’ to reduce thermal stresses  </a:t>
            </a:r>
          </a:p>
        </p:txBody>
      </p:sp>
      <p:pic>
        <p:nvPicPr>
          <p:cNvPr id="13" name="Picture 12">
            <a:extLst>
              <a:ext uri="{FF2B5EF4-FFF2-40B4-BE49-F238E27FC236}">
                <a16:creationId xmlns:a16="http://schemas.microsoft.com/office/drawing/2014/main" id="{780DC0CE-E791-B9A3-E77C-3DB006A46DA2}"/>
              </a:ext>
            </a:extLst>
          </p:cNvPr>
          <p:cNvPicPr>
            <a:picLocks noChangeAspect="1"/>
          </p:cNvPicPr>
          <p:nvPr/>
        </p:nvPicPr>
        <p:blipFill>
          <a:blip r:embed="rId4"/>
          <a:stretch>
            <a:fillRect/>
          </a:stretch>
        </p:blipFill>
        <p:spPr>
          <a:xfrm>
            <a:off x="5303247" y="1378914"/>
            <a:ext cx="2942160" cy="2841229"/>
          </a:xfrm>
          <a:prstGeom prst="rect">
            <a:avLst/>
          </a:prstGeom>
        </p:spPr>
      </p:pic>
    </p:spTree>
    <p:extLst>
      <p:ext uri="{BB962C8B-B14F-4D97-AF65-F5344CB8AC3E}">
        <p14:creationId xmlns:p14="http://schemas.microsoft.com/office/powerpoint/2010/main" val="418569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188826-7E98-70D3-655D-529884E39FAB}"/>
              </a:ext>
            </a:extLst>
          </p:cNvPr>
          <p:cNvSpPr>
            <a:spLocks noGrp="1"/>
          </p:cNvSpPr>
          <p:nvPr>
            <p:ph type="sldNum" sz="quarter" idx="4"/>
          </p:nvPr>
        </p:nvSpPr>
        <p:spPr/>
        <p:txBody>
          <a:bodyPr/>
          <a:lstStyle/>
          <a:p>
            <a:fld id="{933A556B-7C63-244D-9B7C-B0EA8042B330}" type="slidenum">
              <a:rPr lang="en-US" smtClean="0"/>
              <a:pPr/>
              <a:t>22</a:t>
            </a:fld>
            <a:endParaRPr lang="en-US" sz="1000" dirty="0"/>
          </a:p>
        </p:txBody>
      </p:sp>
      <p:sp>
        <p:nvSpPr>
          <p:cNvPr id="4" name="TextBox 3">
            <a:extLst>
              <a:ext uri="{FF2B5EF4-FFF2-40B4-BE49-F238E27FC236}">
                <a16:creationId xmlns:a16="http://schemas.microsoft.com/office/drawing/2014/main" id="{DB397DB8-21FF-EFDC-15C0-52C4CD80D9B5}"/>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
        <p:nvSpPr>
          <p:cNvPr id="5" name="TextBox 4">
            <a:extLst>
              <a:ext uri="{FF2B5EF4-FFF2-40B4-BE49-F238E27FC236}">
                <a16:creationId xmlns:a16="http://schemas.microsoft.com/office/drawing/2014/main" id="{83C7061A-E7B5-D6AC-7FA9-A3465F4601C1}"/>
              </a:ext>
            </a:extLst>
          </p:cNvPr>
          <p:cNvSpPr txBox="1"/>
          <p:nvPr/>
        </p:nvSpPr>
        <p:spPr>
          <a:xfrm>
            <a:off x="238958" y="21412"/>
            <a:ext cx="11794292" cy="861774"/>
          </a:xfrm>
          <a:prstGeom prst="rect">
            <a:avLst/>
          </a:prstGeom>
          <a:noFill/>
        </p:spPr>
        <p:txBody>
          <a:bodyPr wrap="square" rtlCol="0">
            <a:spAutoFit/>
          </a:bodyPr>
          <a:lstStyle/>
          <a:p>
            <a:r>
              <a:rPr lang="en-US" sz="3200" dirty="0"/>
              <a:t>Repair status – DX magnet and electrical splices</a:t>
            </a:r>
          </a:p>
          <a:p>
            <a:endParaRPr lang="en-US" dirty="0"/>
          </a:p>
        </p:txBody>
      </p:sp>
      <p:pic>
        <p:nvPicPr>
          <p:cNvPr id="3" name="Picture 2">
            <a:extLst>
              <a:ext uri="{FF2B5EF4-FFF2-40B4-BE49-F238E27FC236}">
                <a16:creationId xmlns:a16="http://schemas.microsoft.com/office/drawing/2014/main" id="{F61898B1-1FD0-5A6E-2849-917715A04903}"/>
              </a:ext>
            </a:extLst>
          </p:cNvPr>
          <p:cNvPicPr>
            <a:picLocks noChangeAspect="1"/>
          </p:cNvPicPr>
          <p:nvPr/>
        </p:nvPicPr>
        <p:blipFill>
          <a:blip r:embed="rId2"/>
          <a:stretch>
            <a:fillRect/>
          </a:stretch>
        </p:blipFill>
        <p:spPr>
          <a:xfrm>
            <a:off x="2411240" y="1013870"/>
            <a:ext cx="4230291" cy="1972298"/>
          </a:xfrm>
          <a:prstGeom prst="rect">
            <a:avLst/>
          </a:prstGeom>
        </p:spPr>
      </p:pic>
      <p:pic>
        <p:nvPicPr>
          <p:cNvPr id="7" name="Picture 6">
            <a:extLst>
              <a:ext uri="{FF2B5EF4-FFF2-40B4-BE49-F238E27FC236}">
                <a16:creationId xmlns:a16="http://schemas.microsoft.com/office/drawing/2014/main" id="{F55016CE-5C42-8F1A-4064-CE362A9B8EA1}"/>
              </a:ext>
            </a:extLst>
          </p:cNvPr>
          <p:cNvPicPr>
            <a:picLocks noChangeAspect="1"/>
          </p:cNvPicPr>
          <p:nvPr/>
        </p:nvPicPr>
        <p:blipFill>
          <a:blip r:embed="rId3"/>
          <a:stretch>
            <a:fillRect/>
          </a:stretch>
        </p:blipFill>
        <p:spPr>
          <a:xfrm>
            <a:off x="456009" y="1018647"/>
            <a:ext cx="1823104" cy="3123817"/>
          </a:xfrm>
          <a:prstGeom prst="rect">
            <a:avLst/>
          </a:prstGeom>
        </p:spPr>
      </p:pic>
      <p:sp>
        <p:nvSpPr>
          <p:cNvPr id="9" name="TextBox 8">
            <a:extLst>
              <a:ext uri="{FF2B5EF4-FFF2-40B4-BE49-F238E27FC236}">
                <a16:creationId xmlns:a16="http://schemas.microsoft.com/office/drawing/2014/main" id="{10A487FC-A6EF-9987-0028-1E4C41467B99}"/>
              </a:ext>
            </a:extLst>
          </p:cNvPr>
          <p:cNvSpPr txBox="1"/>
          <p:nvPr/>
        </p:nvSpPr>
        <p:spPr>
          <a:xfrm>
            <a:off x="1463751" y="659282"/>
            <a:ext cx="4994402" cy="338554"/>
          </a:xfrm>
          <a:prstGeom prst="rect">
            <a:avLst/>
          </a:prstGeom>
          <a:noFill/>
        </p:spPr>
        <p:txBody>
          <a:bodyPr wrap="square">
            <a:spAutoFit/>
          </a:bodyPr>
          <a:lstStyle/>
          <a:p>
            <a:r>
              <a:rPr lang="en-US" sz="1600" dirty="0">
                <a:latin typeface="Helvetica" panose="020B0604020202020204" pitchFamily="34" charset="0"/>
                <a:cs typeface="Helvetica" panose="020B0604020202020204" pitchFamily="34" charset="0"/>
              </a:rPr>
              <a:t>Electrical wiring of spare DX magnet completed</a:t>
            </a:r>
          </a:p>
        </p:txBody>
      </p:sp>
      <p:sp>
        <p:nvSpPr>
          <p:cNvPr id="10" name="TextBox 9">
            <a:extLst>
              <a:ext uri="{FF2B5EF4-FFF2-40B4-BE49-F238E27FC236}">
                <a16:creationId xmlns:a16="http://schemas.microsoft.com/office/drawing/2014/main" id="{9AA2D24E-0F11-4681-2C59-791D01E4523F}"/>
              </a:ext>
            </a:extLst>
          </p:cNvPr>
          <p:cNvSpPr txBox="1"/>
          <p:nvPr/>
        </p:nvSpPr>
        <p:spPr>
          <a:xfrm>
            <a:off x="9595424" y="662746"/>
            <a:ext cx="2401491" cy="338554"/>
          </a:xfrm>
          <a:prstGeom prst="rect">
            <a:avLst/>
          </a:prstGeom>
          <a:noFill/>
        </p:spPr>
        <p:txBody>
          <a:bodyPr wrap="square">
            <a:spAutoFit/>
          </a:bodyPr>
          <a:lstStyle/>
          <a:p>
            <a:r>
              <a:rPr lang="en-US" sz="1600" dirty="0">
                <a:latin typeface="Helvetica" panose="020B0604020202020204" pitchFamily="34" charset="0"/>
                <a:cs typeface="Helvetica" panose="020B0604020202020204" pitchFamily="34" charset="0"/>
              </a:rPr>
              <a:t>DX magnet re-installed</a:t>
            </a:r>
          </a:p>
        </p:txBody>
      </p:sp>
      <p:pic>
        <p:nvPicPr>
          <p:cNvPr id="12" name="Picture 11">
            <a:extLst>
              <a:ext uri="{FF2B5EF4-FFF2-40B4-BE49-F238E27FC236}">
                <a16:creationId xmlns:a16="http://schemas.microsoft.com/office/drawing/2014/main" id="{B932CABD-0B85-57F6-0392-AEAB226F9719}"/>
              </a:ext>
            </a:extLst>
          </p:cNvPr>
          <p:cNvPicPr>
            <a:picLocks noChangeAspect="1"/>
          </p:cNvPicPr>
          <p:nvPr/>
        </p:nvPicPr>
        <p:blipFill>
          <a:blip r:embed="rId4"/>
          <a:stretch>
            <a:fillRect/>
          </a:stretch>
        </p:blipFill>
        <p:spPr>
          <a:xfrm>
            <a:off x="6773658" y="997836"/>
            <a:ext cx="2575666" cy="1931750"/>
          </a:xfrm>
          <a:prstGeom prst="rect">
            <a:avLst/>
          </a:prstGeom>
        </p:spPr>
      </p:pic>
      <p:sp>
        <p:nvSpPr>
          <p:cNvPr id="13" name="TextBox 12">
            <a:extLst>
              <a:ext uri="{FF2B5EF4-FFF2-40B4-BE49-F238E27FC236}">
                <a16:creationId xmlns:a16="http://schemas.microsoft.com/office/drawing/2014/main" id="{4E9675A3-0BA1-E50A-C281-582A3C92FAE2}"/>
              </a:ext>
            </a:extLst>
          </p:cNvPr>
          <p:cNvSpPr txBox="1"/>
          <p:nvPr/>
        </p:nvSpPr>
        <p:spPr>
          <a:xfrm>
            <a:off x="6817053" y="652837"/>
            <a:ext cx="2722986" cy="338554"/>
          </a:xfrm>
          <a:prstGeom prst="rect">
            <a:avLst/>
          </a:prstGeom>
          <a:noFill/>
        </p:spPr>
        <p:txBody>
          <a:bodyPr wrap="square">
            <a:spAutoFit/>
          </a:bodyPr>
          <a:lstStyle/>
          <a:p>
            <a:r>
              <a:rPr lang="en-US" sz="1600" dirty="0">
                <a:latin typeface="Helvetica" panose="020B0604020202020204" pitchFamily="34" charset="0"/>
                <a:cs typeface="Helvetica" panose="020B0604020202020204" pitchFamily="34" charset="0"/>
              </a:rPr>
              <a:t>Magnetic fields measured</a:t>
            </a:r>
          </a:p>
        </p:txBody>
      </p:sp>
      <p:pic>
        <p:nvPicPr>
          <p:cNvPr id="19" name="Picture 18">
            <a:extLst>
              <a:ext uri="{FF2B5EF4-FFF2-40B4-BE49-F238E27FC236}">
                <a16:creationId xmlns:a16="http://schemas.microsoft.com/office/drawing/2014/main" id="{D9F9BFDC-9D81-1BEE-3CA0-D5110F939878}"/>
              </a:ext>
            </a:extLst>
          </p:cNvPr>
          <p:cNvPicPr>
            <a:picLocks noChangeAspect="1"/>
          </p:cNvPicPr>
          <p:nvPr/>
        </p:nvPicPr>
        <p:blipFill>
          <a:blip r:embed="rId5"/>
          <a:stretch>
            <a:fillRect/>
          </a:stretch>
        </p:blipFill>
        <p:spPr>
          <a:xfrm>
            <a:off x="3886199" y="3495675"/>
            <a:ext cx="2755331" cy="2072426"/>
          </a:xfrm>
          <a:prstGeom prst="rect">
            <a:avLst/>
          </a:prstGeom>
        </p:spPr>
      </p:pic>
      <p:sp>
        <p:nvSpPr>
          <p:cNvPr id="20" name="TextBox 19">
            <a:extLst>
              <a:ext uri="{FF2B5EF4-FFF2-40B4-BE49-F238E27FC236}">
                <a16:creationId xmlns:a16="http://schemas.microsoft.com/office/drawing/2014/main" id="{005D55D5-9E1C-456A-7830-A2CEDDD8A552}"/>
              </a:ext>
            </a:extLst>
          </p:cNvPr>
          <p:cNvSpPr txBox="1"/>
          <p:nvPr/>
        </p:nvSpPr>
        <p:spPr>
          <a:xfrm>
            <a:off x="3454476" y="3115973"/>
            <a:ext cx="7733538" cy="338554"/>
          </a:xfrm>
          <a:prstGeom prst="rect">
            <a:avLst/>
          </a:prstGeom>
          <a:noFill/>
        </p:spPr>
        <p:txBody>
          <a:bodyPr wrap="square">
            <a:spAutoFit/>
          </a:bodyPr>
          <a:lstStyle/>
          <a:p>
            <a:r>
              <a:rPr lang="en-US" sz="1600" dirty="0">
                <a:latin typeface="Helvetica" panose="020B0604020202020204" pitchFamily="34" charset="0"/>
                <a:cs typeface="Helvetica" panose="020B0604020202020204" pitchFamily="34" charset="0"/>
              </a:rPr>
              <a:t>Electrical wiring: 3 “splice cans” (SC) completed, 2 prepared to accept DX magnet </a:t>
            </a:r>
          </a:p>
        </p:txBody>
      </p:sp>
      <p:sp>
        <p:nvSpPr>
          <p:cNvPr id="21" name="TextBox 20">
            <a:extLst>
              <a:ext uri="{FF2B5EF4-FFF2-40B4-BE49-F238E27FC236}">
                <a16:creationId xmlns:a16="http://schemas.microsoft.com/office/drawing/2014/main" id="{F9D54712-0BCF-60B0-2BF7-7BB2ED5E425A}"/>
              </a:ext>
            </a:extLst>
          </p:cNvPr>
          <p:cNvSpPr txBox="1"/>
          <p:nvPr/>
        </p:nvSpPr>
        <p:spPr>
          <a:xfrm>
            <a:off x="5107317" y="4030387"/>
            <a:ext cx="474333" cy="215444"/>
          </a:xfrm>
          <a:prstGeom prst="rect">
            <a:avLst/>
          </a:prstGeom>
          <a:solidFill>
            <a:schemeClr val="bg1"/>
          </a:solidFill>
        </p:spPr>
        <p:txBody>
          <a:bodyPr wrap="square" rtlCol="0">
            <a:spAutoFit/>
          </a:bodyPr>
          <a:lstStyle/>
          <a:p>
            <a:r>
              <a:rPr lang="en-US" sz="800" dirty="0">
                <a:highlight>
                  <a:srgbClr val="FFFFFF"/>
                </a:highlight>
              </a:rPr>
              <a:t>SC #1</a:t>
            </a:r>
            <a:endParaRPr lang="en-US" sz="800" dirty="0">
              <a:highlight>
                <a:srgbClr val="FFFF00"/>
              </a:highlight>
            </a:endParaRPr>
          </a:p>
        </p:txBody>
      </p:sp>
      <p:sp>
        <p:nvSpPr>
          <p:cNvPr id="22" name="TextBox 21">
            <a:extLst>
              <a:ext uri="{FF2B5EF4-FFF2-40B4-BE49-F238E27FC236}">
                <a16:creationId xmlns:a16="http://schemas.microsoft.com/office/drawing/2014/main" id="{9E2B2121-02B5-3549-9659-A6EFC45BF52A}"/>
              </a:ext>
            </a:extLst>
          </p:cNvPr>
          <p:cNvSpPr txBox="1"/>
          <p:nvPr/>
        </p:nvSpPr>
        <p:spPr>
          <a:xfrm>
            <a:off x="4526385" y="4591680"/>
            <a:ext cx="496466" cy="215444"/>
          </a:xfrm>
          <a:prstGeom prst="rect">
            <a:avLst/>
          </a:prstGeom>
          <a:solidFill>
            <a:schemeClr val="bg1"/>
          </a:solidFill>
        </p:spPr>
        <p:txBody>
          <a:bodyPr wrap="square" rtlCol="0">
            <a:spAutoFit/>
          </a:bodyPr>
          <a:lstStyle/>
          <a:p>
            <a:r>
              <a:rPr lang="en-US" sz="800" dirty="0">
                <a:highlight>
                  <a:srgbClr val="FFFFFF"/>
                </a:highlight>
              </a:rPr>
              <a:t>SC #4</a:t>
            </a:r>
            <a:endParaRPr lang="en-US" sz="800" dirty="0">
              <a:highlight>
                <a:srgbClr val="FFFF00"/>
              </a:highlight>
            </a:endParaRPr>
          </a:p>
        </p:txBody>
      </p:sp>
      <p:pic>
        <p:nvPicPr>
          <p:cNvPr id="24" name="Picture 23">
            <a:extLst>
              <a:ext uri="{FF2B5EF4-FFF2-40B4-BE49-F238E27FC236}">
                <a16:creationId xmlns:a16="http://schemas.microsoft.com/office/drawing/2014/main" id="{9E5EAC4E-188C-048F-A9D7-104865B3819D}"/>
              </a:ext>
            </a:extLst>
          </p:cNvPr>
          <p:cNvPicPr>
            <a:picLocks noChangeAspect="1"/>
          </p:cNvPicPr>
          <p:nvPr/>
        </p:nvPicPr>
        <p:blipFill>
          <a:blip r:embed="rId6"/>
          <a:stretch>
            <a:fillRect/>
          </a:stretch>
        </p:blipFill>
        <p:spPr>
          <a:xfrm>
            <a:off x="6773658" y="3483887"/>
            <a:ext cx="4476750" cy="2078164"/>
          </a:xfrm>
          <a:prstGeom prst="rect">
            <a:avLst/>
          </a:prstGeom>
        </p:spPr>
      </p:pic>
      <p:sp>
        <p:nvSpPr>
          <p:cNvPr id="25" name="TextBox 24">
            <a:extLst>
              <a:ext uri="{FF2B5EF4-FFF2-40B4-BE49-F238E27FC236}">
                <a16:creationId xmlns:a16="http://schemas.microsoft.com/office/drawing/2014/main" id="{F17057D8-9468-02A8-1EBB-F337FE01F585}"/>
              </a:ext>
            </a:extLst>
          </p:cNvPr>
          <p:cNvSpPr txBox="1"/>
          <p:nvPr/>
        </p:nvSpPr>
        <p:spPr>
          <a:xfrm>
            <a:off x="7084078" y="3989565"/>
            <a:ext cx="474333" cy="215444"/>
          </a:xfrm>
          <a:prstGeom prst="rect">
            <a:avLst/>
          </a:prstGeom>
          <a:solidFill>
            <a:schemeClr val="bg1"/>
          </a:solidFill>
        </p:spPr>
        <p:txBody>
          <a:bodyPr wrap="square" rtlCol="0">
            <a:spAutoFit/>
          </a:bodyPr>
          <a:lstStyle/>
          <a:p>
            <a:r>
              <a:rPr lang="en-US" sz="800" dirty="0">
                <a:highlight>
                  <a:srgbClr val="FFFFFF"/>
                </a:highlight>
              </a:rPr>
              <a:t>SC #2</a:t>
            </a:r>
            <a:endParaRPr lang="en-US" sz="800" dirty="0">
              <a:highlight>
                <a:srgbClr val="FFFF00"/>
              </a:highlight>
            </a:endParaRPr>
          </a:p>
        </p:txBody>
      </p:sp>
      <p:sp>
        <p:nvSpPr>
          <p:cNvPr id="26" name="TextBox 25">
            <a:extLst>
              <a:ext uri="{FF2B5EF4-FFF2-40B4-BE49-F238E27FC236}">
                <a16:creationId xmlns:a16="http://schemas.microsoft.com/office/drawing/2014/main" id="{D64DE596-3130-2FEB-7D8E-7C0FD063BB3F}"/>
              </a:ext>
            </a:extLst>
          </p:cNvPr>
          <p:cNvSpPr txBox="1"/>
          <p:nvPr/>
        </p:nvSpPr>
        <p:spPr>
          <a:xfrm>
            <a:off x="10252728" y="4492664"/>
            <a:ext cx="474333" cy="215444"/>
          </a:xfrm>
          <a:prstGeom prst="rect">
            <a:avLst/>
          </a:prstGeom>
          <a:solidFill>
            <a:schemeClr val="bg1"/>
          </a:solidFill>
        </p:spPr>
        <p:txBody>
          <a:bodyPr wrap="square" rtlCol="0">
            <a:spAutoFit/>
          </a:bodyPr>
          <a:lstStyle/>
          <a:p>
            <a:r>
              <a:rPr lang="en-US" sz="800" dirty="0">
                <a:highlight>
                  <a:srgbClr val="FFFFFF"/>
                </a:highlight>
              </a:rPr>
              <a:t>SC #5</a:t>
            </a:r>
            <a:endParaRPr lang="en-US" sz="800" dirty="0">
              <a:highlight>
                <a:srgbClr val="FFFF00"/>
              </a:highlight>
            </a:endParaRPr>
          </a:p>
        </p:txBody>
      </p:sp>
      <p:sp>
        <p:nvSpPr>
          <p:cNvPr id="27" name="TextBox 26">
            <a:extLst>
              <a:ext uri="{FF2B5EF4-FFF2-40B4-BE49-F238E27FC236}">
                <a16:creationId xmlns:a16="http://schemas.microsoft.com/office/drawing/2014/main" id="{3F0675A6-5406-88B3-1F42-9FF39F082600}"/>
              </a:ext>
            </a:extLst>
          </p:cNvPr>
          <p:cNvSpPr txBox="1"/>
          <p:nvPr/>
        </p:nvSpPr>
        <p:spPr>
          <a:xfrm>
            <a:off x="8819316" y="5273483"/>
            <a:ext cx="474333" cy="215444"/>
          </a:xfrm>
          <a:prstGeom prst="rect">
            <a:avLst/>
          </a:prstGeom>
          <a:solidFill>
            <a:schemeClr val="bg1"/>
          </a:solidFill>
        </p:spPr>
        <p:txBody>
          <a:bodyPr wrap="square" rtlCol="0">
            <a:spAutoFit/>
          </a:bodyPr>
          <a:lstStyle/>
          <a:p>
            <a:r>
              <a:rPr lang="en-US" sz="800" dirty="0">
                <a:highlight>
                  <a:srgbClr val="FFFFFF"/>
                </a:highlight>
              </a:rPr>
              <a:t>SC #3</a:t>
            </a:r>
            <a:endParaRPr lang="en-US" sz="800" dirty="0">
              <a:highlight>
                <a:srgbClr val="FFFF00"/>
              </a:highlight>
            </a:endParaRPr>
          </a:p>
        </p:txBody>
      </p:sp>
      <p:sp>
        <p:nvSpPr>
          <p:cNvPr id="28" name="TextBox 27">
            <a:extLst>
              <a:ext uri="{FF2B5EF4-FFF2-40B4-BE49-F238E27FC236}">
                <a16:creationId xmlns:a16="http://schemas.microsoft.com/office/drawing/2014/main" id="{C07A7AD4-C0A4-6D60-DFB5-CC3D6178853F}"/>
              </a:ext>
            </a:extLst>
          </p:cNvPr>
          <p:cNvSpPr txBox="1"/>
          <p:nvPr/>
        </p:nvSpPr>
        <p:spPr>
          <a:xfrm>
            <a:off x="2231672" y="5667062"/>
            <a:ext cx="7209842" cy="830997"/>
          </a:xfrm>
          <a:prstGeom prst="rect">
            <a:avLst/>
          </a:prstGeom>
          <a:noFill/>
        </p:spPr>
        <p:txBody>
          <a:bodyPr wrap="square">
            <a:spAutoFit/>
          </a:bodyPr>
          <a:lstStyle/>
          <a:p>
            <a:r>
              <a:rPr lang="en-US" sz="1600" dirty="0">
                <a:latin typeface="Helvetica" panose="020B0604020202020204" pitchFamily="34" charset="0"/>
                <a:cs typeface="Helvetica" panose="020B0604020202020204" pitchFamily="34" charset="0"/>
              </a:rPr>
              <a:t>Next steps: electrical testing</a:t>
            </a:r>
          </a:p>
          <a:p>
            <a:r>
              <a:rPr lang="en-US" sz="1600" dirty="0">
                <a:latin typeface="Helvetica" panose="020B0604020202020204" pitchFamily="34" charset="0"/>
                <a:cs typeface="Helvetica" panose="020B0604020202020204" pitchFamily="34" charset="0"/>
              </a:rPr>
              <a:t>                   close all splice cans</a:t>
            </a:r>
          </a:p>
          <a:p>
            <a:r>
              <a:rPr lang="en-US" sz="1600" dirty="0">
                <a:latin typeface="Helvetica" panose="020B0604020202020204" pitchFamily="34" charset="0"/>
                <a:cs typeface="Helvetica" panose="020B0604020202020204" pitchFamily="34" charset="0"/>
              </a:rPr>
              <a:t>                   M-line pressure test</a:t>
            </a:r>
          </a:p>
        </p:txBody>
      </p:sp>
      <p:pic>
        <p:nvPicPr>
          <p:cNvPr id="30" name="Picture 29">
            <a:extLst>
              <a:ext uri="{FF2B5EF4-FFF2-40B4-BE49-F238E27FC236}">
                <a16:creationId xmlns:a16="http://schemas.microsoft.com/office/drawing/2014/main" id="{5823D4F3-6BCE-7AAD-8D5A-456903F7D05B}"/>
              </a:ext>
            </a:extLst>
          </p:cNvPr>
          <p:cNvPicPr>
            <a:picLocks noChangeAspect="1"/>
          </p:cNvPicPr>
          <p:nvPr/>
        </p:nvPicPr>
        <p:blipFill>
          <a:blip r:embed="rId7"/>
          <a:stretch>
            <a:fillRect/>
          </a:stretch>
        </p:blipFill>
        <p:spPr>
          <a:xfrm>
            <a:off x="9454138" y="978836"/>
            <a:ext cx="2598161" cy="1592253"/>
          </a:xfrm>
          <a:prstGeom prst="rect">
            <a:avLst/>
          </a:prstGeom>
        </p:spPr>
      </p:pic>
    </p:spTree>
    <p:extLst>
      <p:ext uri="{BB962C8B-B14F-4D97-AF65-F5344CB8AC3E}">
        <p14:creationId xmlns:p14="http://schemas.microsoft.com/office/powerpoint/2010/main" val="4138810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B0334A-98D7-54FA-B268-131FD70F6B5B}"/>
              </a:ext>
            </a:extLst>
          </p:cNvPr>
          <p:cNvSpPr>
            <a:spLocks noGrp="1"/>
          </p:cNvSpPr>
          <p:nvPr>
            <p:ph type="sldNum" sz="quarter" idx="4"/>
          </p:nvPr>
        </p:nvSpPr>
        <p:spPr/>
        <p:txBody>
          <a:bodyPr/>
          <a:lstStyle/>
          <a:p>
            <a:fld id="{933A556B-7C63-244D-9B7C-B0EA8042B330}" type="slidenum">
              <a:rPr lang="en-US" smtClean="0"/>
              <a:pPr/>
              <a:t>23</a:t>
            </a:fld>
            <a:endParaRPr lang="en-US" sz="1000" dirty="0"/>
          </a:p>
        </p:txBody>
      </p:sp>
      <p:sp>
        <p:nvSpPr>
          <p:cNvPr id="3" name="TextBox 2">
            <a:extLst>
              <a:ext uri="{FF2B5EF4-FFF2-40B4-BE49-F238E27FC236}">
                <a16:creationId xmlns:a16="http://schemas.microsoft.com/office/drawing/2014/main" id="{DAF901CE-E33D-50FF-1990-D9BE34425CC2}"/>
              </a:ext>
            </a:extLst>
          </p:cNvPr>
          <p:cNvSpPr txBox="1"/>
          <p:nvPr/>
        </p:nvSpPr>
        <p:spPr>
          <a:xfrm>
            <a:off x="232610" y="65"/>
            <a:ext cx="11794292" cy="923330"/>
          </a:xfrm>
          <a:prstGeom prst="rect">
            <a:avLst/>
          </a:prstGeom>
          <a:noFill/>
        </p:spPr>
        <p:txBody>
          <a:bodyPr wrap="square" rtlCol="0">
            <a:spAutoFit/>
          </a:bodyPr>
          <a:lstStyle/>
          <a:p>
            <a:r>
              <a:rPr lang="en-US" sz="3600" dirty="0"/>
              <a:t>RHIC recovery schedule</a:t>
            </a:r>
          </a:p>
          <a:p>
            <a:endParaRPr lang="en-US" dirty="0"/>
          </a:p>
        </p:txBody>
      </p:sp>
      <p:sp>
        <p:nvSpPr>
          <p:cNvPr id="4" name="TextBox 3">
            <a:extLst>
              <a:ext uri="{FF2B5EF4-FFF2-40B4-BE49-F238E27FC236}">
                <a16:creationId xmlns:a16="http://schemas.microsoft.com/office/drawing/2014/main" id="{C76905DB-5B55-7033-5708-880BCC6B7A6D}"/>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
        <p:nvSpPr>
          <p:cNvPr id="9" name="TextBox 8">
            <a:extLst>
              <a:ext uri="{FF2B5EF4-FFF2-40B4-BE49-F238E27FC236}">
                <a16:creationId xmlns:a16="http://schemas.microsoft.com/office/drawing/2014/main" id="{C3386BBC-7B5C-D909-6D8D-AE8553D6AD35}"/>
              </a:ext>
            </a:extLst>
          </p:cNvPr>
          <p:cNvSpPr txBox="1"/>
          <p:nvPr/>
        </p:nvSpPr>
        <p:spPr>
          <a:xfrm>
            <a:off x="503993" y="528953"/>
            <a:ext cx="8087557" cy="830997"/>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4K wave start no earlier than 4 Mar 2024</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45K wave requires approval of USIs (make existing ODH systems credited controls) and corresponding update of RHIC ASE</a:t>
            </a:r>
          </a:p>
        </p:txBody>
      </p:sp>
      <p:pic>
        <p:nvPicPr>
          <p:cNvPr id="6" name="Picture 5">
            <a:extLst>
              <a:ext uri="{FF2B5EF4-FFF2-40B4-BE49-F238E27FC236}">
                <a16:creationId xmlns:a16="http://schemas.microsoft.com/office/drawing/2014/main" id="{10EFD021-FB2A-756D-3876-E627D3826EDC}"/>
              </a:ext>
            </a:extLst>
          </p:cNvPr>
          <p:cNvPicPr>
            <a:picLocks noChangeAspect="1"/>
          </p:cNvPicPr>
          <p:nvPr/>
        </p:nvPicPr>
        <p:blipFill>
          <a:blip r:embed="rId2"/>
          <a:stretch>
            <a:fillRect/>
          </a:stretch>
        </p:blipFill>
        <p:spPr>
          <a:xfrm>
            <a:off x="867190" y="1296723"/>
            <a:ext cx="10575927" cy="4897467"/>
          </a:xfrm>
          <a:prstGeom prst="rect">
            <a:avLst/>
          </a:prstGeom>
        </p:spPr>
      </p:pic>
      <p:sp>
        <p:nvSpPr>
          <p:cNvPr id="7" name="Arrow: Down 6">
            <a:extLst>
              <a:ext uri="{FF2B5EF4-FFF2-40B4-BE49-F238E27FC236}">
                <a16:creationId xmlns:a16="http://schemas.microsoft.com/office/drawing/2014/main" id="{6DC331AC-87A8-1B5D-C3B2-A80009E0D8B7}"/>
              </a:ext>
            </a:extLst>
          </p:cNvPr>
          <p:cNvSpPr/>
          <p:nvPr/>
        </p:nvSpPr>
        <p:spPr>
          <a:xfrm>
            <a:off x="9182100" y="881024"/>
            <a:ext cx="104775" cy="427381"/>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1FC8915-6E72-CB54-DAD8-0BA8D3800B78}"/>
              </a:ext>
            </a:extLst>
          </p:cNvPr>
          <p:cNvSpPr txBox="1"/>
          <p:nvPr/>
        </p:nvSpPr>
        <p:spPr>
          <a:xfrm>
            <a:off x="8898877" y="563882"/>
            <a:ext cx="775996" cy="338554"/>
          </a:xfrm>
          <a:prstGeom prst="rect">
            <a:avLst/>
          </a:prstGeom>
          <a:noFill/>
        </p:spPr>
        <p:txBody>
          <a:bodyPr wrap="square">
            <a:spAutoFit/>
          </a:bodyPr>
          <a:lstStyle/>
          <a:p>
            <a:r>
              <a:rPr lang="en-US" sz="1600" dirty="0">
                <a:solidFill>
                  <a:srgbClr val="FF0000"/>
                </a:solidFill>
                <a:latin typeface="Helvetica" panose="020B0604020202020204" pitchFamily="34" charset="0"/>
                <a:cs typeface="Helvetica" panose="020B0604020202020204" pitchFamily="34" charset="0"/>
              </a:rPr>
              <a:t>today</a:t>
            </a:r>
          </a:p>
        </p:txBody>
      </p:sp>
    </p:spTree>
    <p:extLst>
      <p:ext uri="{BB962C8B-B14F-4D97-AF65-F5344CB8AC3E}">
        <p14:creationId xmlns:p14="http://schemas.microsoft.com/office/powerpoint/2010/main" val="3628065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495300" y="2541806"/>
            <a:ext cx="11696700" cy="1947460"/>
          </a:xfrm>
        </p:spPr>
        <p:txBody>
          <a:bodyPr>
            <a:normAutofit/>
          </a:bodyPr>
          <a:lstStyle/>
          <a:p>
            <a:r>
              <a:rPr lang="en-US" sz="4400" b="0" dirty="0"/>
              <a:t>Completing the RHIC physics science mission (FY24 and FY25)</a:t>
            </a:r>
          </a:p>
        </p:txBody>
      </p:sp>
      <p:sp>
        <p:nvSpPr>
          <p:cNvPr id="5" name="Slide Number Placeholder 3">
            <a:extLst>
              <a:ext uri="{FF2B5EF4-FFF2-40B4-BE49-F238E27FC236}">
                <a16:creationId xmlns:a16="http://schemas.microsoft.com/office/drawing/2014/main" id="{6372DE40-C001-E7F8-30E0-77C16080BACC}"/>
              </a:ext>
            </a:extLst>
          </p:cNvPr>
          <p:cNvSpPr>
            <a:spLocks noGrp="1"/>
          </p:cNvSpPr>
          <p:nvPr>
            <p:ph type="sldNum" sz="quarter" idx="4"/>
          </p:nvPr>
        </p:nvSpPr>
        <p:spPr>
          <a:xfrm>
            <a:off x="11188014" y="6304579"/>
            <a:ext cx="432486" cy="365125"/>
          </a:xfrm>
        </p:spPr>
        <p:txBody>
          <a:bodyPr/>
          <a:lstStyle/>
          <a:p>
            <a:fld id="{933A556B-7C63-244D-9B7C-B0EA8042B330}" type="slidenum">
              <a:rPr lang="en-US" smtClean="0"/>
              <a:pPr/>
              <a:t>24</a:t>
            </a:fld>
            <a:endParaRPr lang="en-US" dirty="0">
              <a:solidFill>
                <a:schemeClr val="bg1"/>
              </a:solidFill>
            </a:endParaRPr>
          </a:p>
        </p:txBody>
      </p:sp>
    </p:spTree>
    <p:extLst>
      <p:ext uri="{BB962C8B-B14F-4D97-AF65-F5344CB8AC3E}">
        <p14:creationId xmlns:p14="http://schemas.microsoft.com/office/powerpoint/2010/main" val="3268625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B0AEC0-BF76-1818-1333-0F1D8B32D453}"/>
              </a:ext>
            </a:extLst>
          </p:cNvPr>
          <p:cNvSpPr>
            <a:spLocks noGrp="1"/>
          </p:cNvSpPr>
          <p:nvPr>
            <p:ph type="sldNum" sz="quarter" idx="4"/>
          </p:nvPr>
        </p:nvSpPr>
        <p:spPr/>
        <p:txBody>
          <a:bodyPr/>
          <a:lstStyle/>
          <a:p>
            <a:fld id="{933A556B-7C63-244D-9B7C-B0EA8042B330}" type="slidenum">
              <a:rPr lang="en-US" smtClean="0"/>
              <a:pPr/>
              <a:t>25</a:t>
            </a:fld>
            <a:endParaRPr lang="en-US" sz="1000" dirty="0"/>
          </a:p>
        </p:txBody>
      </p:sp>
      <p:sp>
        <p:nvSpPr>
          <p:cNvPr id="6" name="TextBox 5">
            <a:extLst>
              <a:ext uri="{FF2B5EF4-FFF2-40B4-BE49-F238E27FC236}">
                <a16:creationId xmlns:a16="http://schemas.microsoft.com/office/drawing/2014/main" id="{5DF93CB8-926E-D4ED-F219-CE0C2D3947BE}"/>
              </a:ext>
            </a:extLst>
          </p:cNvPr>
          <p:cNvSpPr txBox="1"/>
          <p:nvPr/>
        </p:nvSpPr>
        <p:spPr>
          <a:xfrm>
            <a:off x="225488" y="14438"/>
            <a:ext cx="11794292" cy="584775"/>
          </a:xfrm>
          <a:prstGeom prst="rect">
            <a:avLst/>
          </a:prstGeom>
          <a:noFill/>
        </p:spPr>
        <p:txBody>
          <a:bodyPr wrap="square" rtlCol="0">
            <a:spAutoFit/>
          </a:bodyPr>
          <a:lstStyle/>
          <a:p>
            <a:r>
              <a:rPr lang="en-US" sz="3200" dirty="0"/>
              <a:t>Completing the RHIC physics science mission (FY24 and FY25) </a:t>
            </a:r>
          </a:p>
        </p:txBody>
      </p:sp>
      <p:pic>
        <p:nvPicPr>
          <p:cNvPr id="16" name="Picture 15">
            <a:extLst>
              <a:ext uri="{FF2B5EF4-FFF2-40B4-BE49-F238E27FC236}">
                <a16:creationId xmlns:a16="http://schemas.microsoft.com/office/drawing/2014/main" id="{553D1129-EE29-5C8D-8696-32C27D6BC89E}"/>
              </a:ext>
            </a:extLst>
          </p:cNvPr>
          <p:cNvPicPr>
            <a:picLocks noChangeAspect="1"/>
          </p:cNvPicPr>
          <p:nvPr/>
        </p:nvPicPr>
        <p:blipFill>
          <a:blip r:embed="rId2"/>
          <a:stretch>
            <a:fillRect/>
          </a:stretch>
        </p:blipFill>
        <p:spPr>
          <a:xfrm>
            <a:off x="363937" y="604979"/>
            <a:ext cx="4323472" cy="6251134"/>
          </a:xfrm>
          <a:prstGeom prst="rect">
            <a:avLst/>
          </a:prstGeom>
        </p:spPr>
      </p:pic>
      <p:sp>
        <p:nvSpPr>
          <p:cNvPr id="17" name="TextBox 16">
            <a:extLst>
              <a:ext uri="{FF2B5EF4-FFF2-40B4-BE49-F238E27FC236}">
                <a16:creationId xmlns:a16="http://schemas.microsoft.com/office/drawing/2014/main" id="{61AEC8B5-2232-4BDB-764A-A356DCDC188C}"/>
              </a:ext>
            </a:extLst>
          </p:cNvPr>
          <p:cNvSpPr txBox="1"/>
          <p:nvPr/>
        </p:nvSpPr>
        <p:spPr>
          <a:xfrm>
            <a:off x="4946414" y="782378"/>
            <a:ext cx="6923165" cy="584775"/>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Run-24 assumes 20 cryo-weeks (p</a:t>
            </a:r>
            <a:r>
              <a:rPr lang="en-US" sz="1600" b="1" dirty="0">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1600" dirty="0">
                <a:latin typeface="Helvetica" panose="020B0604020202020204" pitchFamily="34" charset="0"/>
                <a:cs typeface="Helvetica" panose="020B0604020202020204" pitchFamily="34" charset="0"/>
              </a:rPr>
              <a:t> + p</a:t>
            </a:r>
            <a:r>
              <a:rPr lang="en-US" sz="1600" b="1" dirty="0">
                <a:latin typeface="Helvetica" panose="020B0604020202020204" pitchFamily="34" charset="0"/>
                <a:ea typeface="ＭＳ Ｐゴシック" pitchFamily="-107" charset="-128"/>
                <a:cs typeface="Helvetica" panose="020B0604020202020204" pitchFamily="34" charset="0"/>
                <a:sym typeface="Symbol" pitchFamily="-107" charset="2"/>
              </a:rPr>
              <a:t>) </a:t>
            </a:r>
            <a:r>
              <a:rPr lang="en-US" sz="1600" dirty="0">
                <a:latin typeface="Helvetica" panose="020B0604020202020204" pitchFamily="34" charset="0"/>
                <a:cs typeface="Helvetica" panose="020B0604020202020204" pitchFamily="34" charset="0"/>
              </a:rPr>
              <a:t>in scenario 1 and a 6-week carryover (Au + Au).</a:t>
            </a:r>
          </a:p>
        </p:txBody>
      </p:sp>
      <p:sp>
        <p:nvSpPr>
          <p:cNvPr id="18" name="TextBox 17">
            <a:extLst>
              <a:ext uri="{FF2B5EF4-FFF2-40B4-BE49-F238E27FC236}">
                <a16:creationId xmlns:a16="http://schemas.microsoft.com/office/drawing/2014/main" id="{CC3EBDDE-19FC-8FA1-B1EB-0E1C3F764232}"/>
              </a:ext>
            </a:extLst>
          </p:cNvPr>
          <p:cNvSpPr txBox="1"/>
          <p:nvPr/>
        </p:nvSpPr>
        <p:spPr>
          <a:xfrm>
            <a:off x="5575202" y="1417527"/>
            <a:ext cx="5665586" cy="1323439"/>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Prior to Run-25, a 24-week shutdown is assumed to accommodate possible future requirements of the </a:t>
            </a:r>
            <a:r>
              <a:rPr lang="en-US" sz="1600" dirty="0" err="1">
                <a:latin typeface="Helvetica" panose="020B0604020202020204" pitchFamily="34" charset="0"/>
                <a:cs typeface="Helvetica" panose="020B0604020202020204" pitchFamily="34" charset="0"/>
              </a:rPr>
              <a:t>sPHENIX</a:t>
            </a:r>
            <a:r>
              <a:rPr lang="en-US" sz="1600" dirty="0">
                <a:latin typeface="Helvetica" panose="020B0604020202020204" pitchFamily="34" charset="0"/>
                <a:cs typeface="Helvetica" panose="020B0604020202020204" pitchFamily="34" charset="0"/>
              </a:rPr>
              <a:t> experiment and maintenance needed for Run-25.  Removal of equipment not needed for RHIC operations in Run-25 will also take place in preparation for the EIC.</a:t>
            </a:r>
          </a:p>
        </p:txBody>
      </p:sp>
      <p:sp>
        <p:nvSpPr>
          <p:cNvPr id="19" name="TextBox 18">
            <a:extLst>
              <a:ext uri="{FF2B5EF4-FFF2-40B4-BE49-F238E27FC236}">
                <a16:creationId xmlns:a16="http://schemas.microsoft.com/office/drawing/2014/main" id="{70433C82-3D35-DB89-7532-8558D3D84AC3}"/>
              </a:ext>
            </a:extLst>
          </p:cNvPr>
          <p:cNvSpPr txBox="1"/>
          <p:nvPr/>
        </p:nvSpPr>
        <p:spPr>
          <a:xfrm>
            <a:off x="4963812" y="2943234"/>
            <a:ext cx="6152822"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Run-25 assumes 24 cryo-weeks (Au + Au) in scenario 1.</a:t>
            </a:r>
          </a:p>
        </p:txBody>
      </p:sp>
      <p:pic>
        <p:nvPicPr>
          <p:cNvPr id="20" name="Picture 19">
            <a:extLst>
              <a:ext uri="{FF2B5EF4-FFF2-40B4-BE49-F238E27FC236}">
                <a16:creationId xmlns:a16="http://schemas.microsoft.com/office/drawing/2014/main" id="{D4D46FD3-3862-3A64-5B69-3213179A34BB}"/>
              </a:ext>
            </a:extLst>
          </p:cNvPr>
          <p:cNvPicPr>
            <a:picLocks noChangeAspect="1"/>
          </p:cNvPicPr>
          <p:nvPr/>
        </p:nvPicPr>
        <p:blipFill>
          <a:blip r:embed="rId3"/>
          <a:stretch>
            <a:fillRect/>
          </a:stretch>
        </p:blipFill>
        <p:spPr>
          <a:xfrm>
            <a:off x="4975990" y="4106481"/>
            <a:ext cx="7150907" cy="1744241"/>
          </a:xfrm>
          <a:prstGeom prst="rect">
            <a:avLst/>
          </a:prstGeom>
        </p:spPr>
      </p:pic>
      <p:sp>
        <p:nvSpPr>
          <p:cNvPr id="21" name="TextBox 20">
            <a:extLst>
              <a:ext uri="{FF2B5EF4-FFF2-40B4-BE49-F238E27FC236}">
                <a16:creationId xmlns:a16="http://schemas.microsoft.com/office/drawing/2014/main" id="{21FA6564-4553-7E8C-8B08-2AFCD4ECEBDD}"/>
              </a:ext>
            </a:extLst>
          </p:cNvPr>
          <p:cNvSpPr txBox="1"/>
          <p:nvPr/>
        </p:nvSpPr>
        <p:spPr>
          <a:xfrm>
            <a:off x="4924400" y="3817184"/>
            <a:ext cx="6967191" cy="338554"/>
          </a:xfrm>
          <a:prstGeom prst="rect">
            <a:avLst/>
          </a:prstGeom>
          <a:noFill/>
        </p:spPr>
        <p:txBody>
          <a:bodyPr wrap="square">
            <a:spAutoFit/>
          </a:bodyPr>
          <a:lstStyle/>
          <a:p>
            <a:r>
              <a:rPr lang="en-US" sz="1600" dirty="0">
                <a:latin typeface="Helvetica" panose="020B0604020202020204" pitchFamily="34" charset="0"/>
                <a:cs typeface="Helvetica" panose="020B0604020202020204" pitchFamily="34" charset="0"/>
              </a:rPr>
              <a:t>DOE Site Visit, Nov 2022 (includes more optimistic operating scenarios):</a:t>
            </a:r>
          </a:p>
        </p:txBody>
      </p:sp>
      <p:sp>
        <p:nvSpPr>
          <p:cNvPr id="22" name="TextBox 21">
            <a:extLst>
              <a:ext uri="{FF2B5EF4-FFF2-40B4-BE49-F238E27FC236}">
                <a16:creationId xmlns:a16="http://schemas.microsoft.com/office/drawing/2014/main" id="{B6DD9781-FE20-E14C-4C6A-645C6CC452CB}"/>
              </a:ext>
            </a:extLst>
          </p:cNvPr>
          <p:cNvSpPr txBox="1"/>
          <p:nvPr/>
        </p:nvSpPr>
        <p:spPr>
          <a:xfrm>
            <a:off x="4895249" y="5901096"/>
            <a:ext cx="7064307" cy="830997"/>
          </a:xfrm>
          <a:prstGeom prst="rect">
            <a:avLst/>
          </a:prstGeom>
          <a:noFill/>
        </p:spPr>
        <p:txBody>
          <a:bodyPr wrap="square">
            <a:spAutoFit/>
          </a:bodyPr>
          <a:lstStyle/>
          <a:p>
            <a:r>
              <a:rPr lang="en-US" sz="1600" dirty="0">
                <a:latin typeface="Helvetica" panose="020B0604020202020204" pitchFamily="34" charset="0"/>
                <a:cs typeface="Helvetica" panose="020B0604020202020204" pitchFamily="34" charset="0"/>
              </a:rPr>
              <a:t>Notes</a:t>
            </a:r>
          </a:p>
          <a:p>
            <a:pPr marL="28575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operating budgets for Run-24 and Run-25 still TBD</a:t>
            </a:r>
          </a:p>
          <a:p>
            <a:pPr marL="28575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scenarios 2 and 3 could enable p</a:t>
            </a:r>
            <a:r>
              <a:rPr lang="en-US" sz="1600" b="1" dirty="0">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1600" dirty="0">
                <a:latin typeface="Helvetica" panose="020B0604020202020204" pitchFamily="34" charset="0"/>
                <a:cs typeface="Helvetica" panose="020B0604020202020204" pitchFamily="34" charset="0"/>
              </a:rPr>
              <a:t> + Au</a:t>
            </a:r>
          </a:p>
        </p:txBody>
      </p:sp>
    </p:spTree>
    <p:extLst>
      <p:ext uri="{BB962C8B-B14F-4D97-AF65-F5344CB8AC3E}">
        <p14:creationId xmlns:p14="http://schemas.microsoft.com/office/powerpoint/2010/main" val="2202139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68629C-6103-78A7-093E-7A3477B1B229}"/>
              </a:ext>
            </a:extLst>
          </p:cNvPr>
          <p:cNvPicPr>
            <a:picLocks noChangeAspect="1"/>
          </p:cNvPicPr>
          <p:nvPr/>
        </p:nvPicPr>
        <p:blipFill>
          <a:blip r:embed="rId2"/>
          <a:stretch>
            <a:fillRect/>
          </a:stretch>
        </p:blipFill>
        <p:spPr>
          <a:xfrm>
            <a:off x="556510" y="2333450"/>
            <a:ext cx="5369825" cy="3165061"/>
          </a:xfrm>
          <a:prstGeom prst="rect">
            <a:avLst/>
          </a:prstGeom>
        </p:spPr>
      </p:pic>
      <p:sp>
        <p:nvSpPr>
          <p:cNvPr id="5" name="TextBox 4">
            <a:extLst>
              <a:ext uri="{FF2B5EF4-FFF2-40B4-BE49-F238E27FC236}">
                <a16:creationId xmlns:a16="http://schemas.microsoft.com/office/drawing/2014/main" id="{89BAF4A5-0A9D-722E-0E9A-66B2AB0F1BB0}"/>
              </a:ext>
            </a:extLst>
          </p:cNvPr>
          <p:cNvSpPr txBox="1"/>
          <p:nvPr/>
        </p:nvSpPr>
        <p:spPr>
          <a:xfrm>
            <a:off x="234846" y="775367"/>
            <a:ext cx="11722308" cy="1077218"/>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Siberian Snake, needed for polarized proton operation in Run-24, was damaged during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Run-22. Amazingly, Run-22 was completed with high polarization. </a:t>
            </a:r>
          </a:p>
          <a:p>
            <a:pPr marR="0">
              <a:spcBef>
                <a:spcPts val="0"/>
              </a:spcBef>
              <a:spcAft>
                <a:spcPts val="0"/>
              </a:spcAft>
            </a:pPr>
            <a:endParaRPr lang="en-US"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marR="0" indent="-285750">
              <a:spcBef>
                <a:spcPts val="0"/>
              </a:spcBef>
              <a:spcAft>
                <a:spcPts val="0"/>
              </a:spcAft>
              <a:buFont typeface="Arial" panose="020B0604020202020204" pitchFamily="34" charset="0"/>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Siberian Snake magnet repaired at the Magnet division. </a:t>
            </a:r>
            <a:endParaRPr lang="en-US"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C02A5DBA-7BA4-9856-1BAA-9F5EBD02192C}"/>
              </a:ext>
            </a:extLst>
          </p:cNvPr>
          <p:cNvSpPr txBox="1"/>
          <p:nvPr/>
        </p:nvSpPr>
        <p:spPr>
          <a:xfrm>
            <a:off x="1366604" y="2006473"/>
            <a:ext cx="4909279" cy="307777"/>
          </a:xfrm>
          <a:prstGeom prst="rect">
            <a:avLst/>
          </a:prstGeom>
          <a:noFill/>
        </p:spPr>
        <p:txBody>
          <a:bodyPr wrap="square">
            <a:spAutoFit/>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rPr>
              <a:t>Work on superconducting electrical connections</a:t>
            </a:r>
          </a:p>
        </p:txBody>
      </p:sp>
      <p:pic>
        <p:nvPicPr>
          <p:cNvPr id="7" name="Picture 6">
            <a:extLst>
              <a:ext uri="{FF2B5EF4-FFF2-40B4-BE49-F238E27FC236}">
                <a16:creationId xmlns:a16="http://schemas.microsoft.com/office/drawing/2014/main" id="{3F9B61E4-505A-D3E1-A3C4-A4B26E5427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9890" y="2314250"/>
            <a:ext cx="5633693" cy="3184261"/>
          </a:xfrm>
          <a:prstGeom prst="rect">
            <a:avLst/>
          </a:prstGeom>
          <a:noFill/>
          <a:ln>
            <a:noFill/>
          </a:ln>
        </p:spPr>
      </p:pic>
      <p:sp>
        <p:nvSpPr>
          <p:cNvPr id="8" name="TextBox 7">
            <a:extLst>
              <a:ext uri="{FF2B5EF4-FFF2-40B4-BE49-F238E27FC236}">
                <a16:creationId xmlns:a16="http://schemas.microsoft.com/office/drawing/2014/main" id="{523F651F-C4A4-E239-835A-CEE73183E069}"/>
              </a:ext>
            </a:extLst>
          </p:cNvPr>
          <p:cNvSpPr txBox="1"/>
          <p:nvPr/>
        </p:nvSpPr>
        <p:spPr>
          <a:xfrm>
            <a:off x="6903371" y="2006473"/>
            <a:ext cx="5053783" cy="307777"/>
          </a:xfrm>
          <a:prstGeom prst="rect">
            <a:avLst/>
          </a:prstGeom>
          <a:noFill/>
        </p:spPr>
        <p:txBody>
          <a:bodyPr wrap="square">
            <a:spAutoFit/>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rPr>
              <a:t>Utility lines completed and welded (10 o’clock side)</a:t>
            </a:r>
          </a:p>
        </p:txBody>
      </p:sp>
      <p:sp>
        <p:nvSpPr>
          <p:cNvPr id="9" name="Slide Number Placeholder 8">
            <a:extLst>
              <a:ext uri="{FF2B5EF4-FFF2-40B4-BE49-F238E27FC236}">
                <a16:creationId xmlns:a16="http://schemas.microsoft.com/office/drawing/2014/main" id="{71835068-9CE8-6D2A-068A-C08110776D2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C75ECF-C43E-4A4F-82DA-239BDCDDBC7E}" type="slidenum">
              <a:rPr lang="en-US" smtClean="0"/>
              <a:pPr/>
              <a:t>26</a:t>
            </a:fld>
            <a:endParaRPr lang="en-US"/>
          </a:p>
        </p:txBody>
      </p:sp>
      <p:sp>
        <p:nvSpPr>
          <p:cNvPr id="2" name="TextBox 1">
            <a:extLst>
              <a:ext uri="{FF2B5EF4-FFF2-40B4-BE49-F238E27FC236}">
                <a16:creationId xmlns:a16="http://schemas.microsoft.com/office/drawing/2014/main" id="{AD0E2739-9854-8683-41B7-619C77D6AB81}"/>
              </a:ext>
            </a:extLst>
          </p:cNvPr>
          <p:cNvSpPr txBox="1"/>
          <p:nvPr/>
        </p:nvSpPr>
        <p:spPr>
          <a:xfrm>
            <a:off x="232609" y="21412"/>
            <a:ext cx="12026065" cy="861774"/>
          </a:xfrm>
          <a:prstGeom prst="rect">
            <a:avLst/>
          </a:prstGeom>
          <a:noFill/>
        </p:spPr>
        <p:txBody>
          <a:bodyPr wrap="square" rtlCol="0">
            <a:spAutoFit/>
          </a:bodyPr>
          <a:lstStyle/>
          <a:p>
            <a:r>
              <a:rPr lang="en-US" sz="3200" dirty="0"/>
              <a:t>Siberian Snake</a:t>
            </a:r>
          </a:p>
          <a:p>
            <a:endParaRPr lang="en-US" dirty="0"/>
          </a:p>
        </p:txBody>
      </p:sp>
      <p:sp>
        <p:nvSpPr>
          <p:cNvPr id="4" name="TextBox 3">
            <a:extLst>
              <a:ext uri="{FF2B5EF4-FFF2-40B4-BE49-F238E27FC236}">
                <a16:creationId xmlns:a16="http://schemas.microsoft.com/office/drawing/2014/main" id="{29DBF334-7708-885F-40A9-CB38A8F31517}"/>
              </a:ext>
            </a:extLst>
          </p:cNvPr>
          <p:cNvSpPr txBox="1"/>
          <p:nvPr/>
        </p:nvSpPr>
        <p:spPr>
          <a:xfrm>
            <a:off x="2763681" y="5806288"/>
            <a:ext cx="6952417" cy="338554"/>
          </a:xfrm>
          <a:prstGeom prst="rect">
            <a:avLst/>
          </a:prstGeom>
          <a:noFill/>
        </p:spPr>
        <p:txBody>
          <a:bodyPr wrap="square">
            <a:spAutoFit/>
          </a:bodyPr>
          <a:lstStyle/>
          <a:p>
            <a:r>
              <a:rPr lang="en-US" sz="1600" dirty="0">
                <a:latin typeface="Helvetica" panose="020B0604020202020204" pitchFamily="34" charset="0"/>
                <a:cs typeface="Helvetica" panose="020B0604020202020204" pitchFamily="34" charset="0"/>
              </a:rPr>
              <a:t>The Siberian Snake magnet has been re-installed for RHIC Run-24. </a:t>
            </a:r>
          </a:p>
        </p:txBody>
      </p:sp>
      <p:sp>
        <p:nvSpPr>
          <p:cNvPr id="10" name="TextBox 9">
            <a:extLst>
              <a:ext uri="{FF2B5EF4-FFF2-40B4-BE49-F238E27FC236}">
                <a16:creationId xmlns:a16="http://schemas.microsoft.com/office/drawing/2014/main" id="{9C1C536F-F7CB-5E59-24B3-7E6AFFBBD967}"/>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Tree>
    <p:extLst>
      <p:ext uri="{BB962C8B-B14F-4D97-AF65-F5344CB8AC3E}">
        <p14:creationId xmlns:p14="http://schemas.microsoft.com/office/powerpoint/2010/main" val="3372016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6">
            <a:extLst>
              <a:ext uri="{FF2B5EF4-FFF2-40B4-BE49-F238E27FC236}">
                <a16:creationId xmlns:a16="http://schemas.microsoft.com/office/drawing/2014/main" id="{0EFB70AF-3A9F-E507-3A4A-811482C38C48}"/>
              </a:ext>
            </a:extLst>
          </p:cNvPr>
          <p:cNvSpPr txBox="1">
            <a:spLocks/>
          </p:cNvSpPr>
          <p:nvPr/>
        </p:nvSpPr>
        <p:spPr>
          <a:xfrm>
            <a:off x="246849" y="17215"/>
            <a:ext cx="11937467" cy="6643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Helvetica" panose="020B0604020202020204" pitchFamily="34" charset="0"/>
                <a:cs typeface="Helvetica" panose="020B0604020202020204" pitchFamily="34" charset="0"/>
              </a:rPr>
              <a:t>RHIC operations through hot summer months</a:t>
            </a:r>
          </a:p>
          <a:p>
            <a:pPr marL="0" indent="0">
              <a:buNone/>
            </a:pPr>
            <a:endParaRPr lang="en-US" dirty="0"/>
          </a:p>
          <a:p>
            <a:pPr marL="0" indent="0">
              <a:buNone/>
            </a:pPr>
            <a:endParaRPr lang="en-US" dirty="0"/>
          </a:p>
        </p:txBody>
      </p:sp>
      <p:sp>
        <p:nvSpPr>
          <p:cNvPr id="12" name="Content Placeholder 6">
            <a:extLst>
              <a:ext uri="{FF2B5EF4-FFF2-40B4-BE49-F238E27FC236}">
                <a16:creationId xmlns:a16="http://schemas.microsoft.com/office/drawing/2014/main" id="{BCAB7673-1139-1476-6844-548224880CBA}"/>
              </a:ext>
            </a:extLst>
          </p:cNvPr>
          <p:cNvSpPr txBox="1">
            <a:spLocks/>
          </p:cNvSpPr>
          <p:nvPr/>
        </p:nvSpPr>
        <p:spPr>
          <a:xfrm>
            <a:off x="106654" y="595592"/>
            <a:ext cx="7638172" cy="35488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600" dirty="0"/>
              <a:t>Dedicate weekend and holiday AC Mechanic support from F&amp;O</a:t>
            </a:r>
          </a:p>
          <a:p>
            <a:pPr lvl="1"/>
            <a:r>
              <a:rPr lang="en-US" sz="1600" dirty="0"/>
              <a:t>Service contracts through AC unit manufacturers</a:t>
            </a:r>
          </a:p>
          <a:p>
            <a:pPr lvl="1"/>
            <a:r>
              <a:rPr lang="en-US" sz="1600" dirty="0"/>
              <a:t>Tracking preventative maintenance of critical </a:t>
            </a:r>
            <a:r>
              <a:rPr lang="en-US" sz="1600"/>
              <a:t>AC systems prior </a:t>
            </a:r>
            <a:r>
              <a:rPr lang="en-US" sz="1600" dirty="0"/>
              <a:t>to RHIC run</a:t>
            </a:r>
          </a:p>
          <a:p>
            <a:pPr lvl="1"/>
            <a:r>
              <a:rPr lang="en-US" sz="1600" dirty="0"/>
              <a:t>Cleaning of critical water systems heat exchanges to optimize performance</a:t>
            </a:r>
          </a:p>
          <a:p>
            <a:pPr lvl="1"/>
            <a:r>
              <a:rPr lang="en-US" sz="1600" dirty="0"/>
              <a:t>Connect heat generating equipment to exhaust heat to the outside</a:t>
            </a:r>
          </a:p>
          <a:p>
            <a:pPr lvl="1"/>
            <a:r>
              <a:rPr lang="en-US" sz="1600" dirty="0"/>
              <a:t>Replace failed 1004B AC unit and purchase a spare</a:t>
            </a:r>
          </a:p>
          <a:p>
            <a:pPr lvl="1"/>
            <a:r>
              <a:rPr lang="en-US" sz="1600" dirty="0"/>
              <a:t>Purchase spare portable AC units for Service Buildings and additional spare portable AC units (air cooled and water cooled) for deployment as needed</a:t>
            </a:r>
          </a:p>
          <a:p>
            <a:pPr lvl="1"/>
            <a:r>
              <a:rPr lang="en-US" sz="1600" dirty="0"/>
              <a:t>Purchase of spare Split AC units for RHIC Alcoves</a:t>
            </a:r>
          </a:p>
          <a:p>
            <a:pPr lvl="1"/>
            <a:r>
              <a:rPr lang="en-US" sz="1600" dirty="0"/>
              <a:t>Purchase spare parts for (54) critical AC systems</a:t>
            </a:r>
          </a:p>
          <a:p>
            <a:pPr lvl="1"/>
            <a:r>
              <a:rPr lang="en-US" sz="1600" dirty="0"/>
              <a:t>Provide for standby spare large capacity monthly rental AC systems with generator power in the event of failure to major AC Systems</a:t>
            </a:r>
          </a:p>
          <a:p>
            <a:pPr marL="457200" lvl="1" indent="0">
              <a:buNone/>
            </a:pPr>
            <a:endParaRPr lang="en-US" sz="1800" dirty="0"/>
          </a:p>
        </p:txBody>
      </p:sp>
      <p:sp>
        <p:nvSpPr>
          <p:cNvPr id="15" name="Slide Number Placeholder 3">
            <a:extLst>
              <a:ext uri="{FF2B5EF4-FFF2-40B4-BE49-F238E27FC236}">
                <a16:creationId xmlns:a16="http://schemas.microsoft.com/office/drawing/2014/main" id="{54BA1158-498B-6A25-E063-B10573630F71}"/>
              </a:ext>
            </a:extLst>
          </p:cNvPr>
          <p:cNvSpPr txBox="1">
            <a:spLocks/>
          </p:cNvSpPr>
          <p:nvPr/>
        </p:nvSpPr>
        <p:spPr>
          <a:xfrm>
            <a:off x="11228984" y="6316596"/>
            <a:ext cx="391516" cy="324178"/>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F48355AE-9E4A-C2F4-3B2E-1DB7437660B1}"/>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pic>
        <p:nvPicPr>
          <p:cNvPr id="13" name="Picture 12" descr="A warehouse with boxes and equipment&#10;&#10;Description automatically generated with medium confidence">
            <a:extLst>
              <a:ext uri="{FF2B5EF4-FFF2-40B4-BE49-F238E27FC236}">
                <a16:creationId xmlns:a16="http://schemas.microsoft.com/office/drawing/2014/main" id="{5AE61373-E8FE-F966-B994-D6843131E106}"/>
              </a:ext>
            </a:extLst>
          </p:cNvPr>
          <p:cNvPicPr>
            <a:picLocks noChangeAspect="1"/>
          </p:cNvPicPr>
          <p:nvPr/>
        </p:nvPicPr>
        <p:blipFill>
          <a:blip r:embed="rId2"/>
          <a:stretch>
            <a:fillRect/>
          </a:stretch>
        </p:blipFill>
        <p:spPr>
          <a:xfrm>
            <a:off x="6018444" y="4272530"/>
            <a:ext cx="2457595" cy="1189605"/>
          </a:xfrm>
          <a:prstGeom prst="rect">
            <a:avLst/>
          </a:prstGeom>
        </p:spPr>
      </p:pic>
      <p:sp>
        <p:nvSpPr>
          <p:cNvPr id="14" name="TextBox 13">
            <a:extLst>
              <a:ext uri="{FF2B5EF4-FFF2-40B4-BE49-F238E27FC236}">
                <a16:creationId xmlns:a16="http://schemas.microsoft.com/office/drawing/2014/main" id="{CDE9DB8A-1BFD-D440-9456-CA98DB8A414A}"/>
              </a:ext>
            </a:extLst>
          </p:cNvPr>
          <p:cNvSpPr txBox="1"/>
          <p:nvPr/>
        </p:nvSpPr>
        <p:spPr>
          <a:xfrm>
            <a:off x="6183784" y="5616077"/>
            <a:ext cx="2113550" cy="646331"/>
          </a:xfrm>
          <a:prstGeom prst="rect">
            <a:avLst/>
          </a:prstGeom>
          <a:noFill/>
        </p:spPr>
        <p:txBody>
          <a:bodyPr wrap="square" rtlCol="0">
            <a:spAutoFit/>
          </a:bodyPr>
          <a:lstStyle/>
          <a:p>
            <a:pPr algn="ctr"/>
            <a:r>
              <a:rPr lang="en-US" u="sng" dirty="0"/>
              <a:t>Portable spare AC unit inventory</a:t>
            </a:r>
          </a:p>
        </p:txBody>
      </p:sp>
      <p:pic>
        <p:nvPicPr>
          <p:cNvPr id="17" name="Picture 16" descr="A warehouse with boxes and pallets&#10;&#10;Description automatically generated">
            <a:extLst>
              <a:ext uri="{FF2B5EF4-FFF2-40B4-BE49-F238E27FC236}">
                <a16:creationId xmlns:a16="http://schemas.microsoft.com/office/drawing/2014/main" id="{35E24177-F3E3-B65B-0BA1-2958ECB996A2}"/>
              </a:ext>
            </a:extLst>
          </p:cNvPr>
          <p:cNvPicPr>
            <a:picLocks noChangeAspect="1"/>
          </p:cNvPicPr>
          <p:nvPr/>
        </p:nvPicPr>
        <p:blipFill>
          <a:blip r:embed="rId3"/>
          <a:stretch>
            <a:fillRect/>
          </a:stretch>
        </p:blipFill>
        <p:spPr>
          <a:xfrm>
            <a:off x="9141578" y="3809198"/>
            <a:ext cx="1725389" cy="2116267"/>
          </a:xfrm>
          <a:prstGeom prst="rect">
            <a:avLst/>
          </a:prstGeom>
        </p:spPr>
      </p:pic>
      <p:sp>
        <p:nvSpPr>
          <p:cNvPr id="20" name="TextBox 19">
            <a:extLst>
              <a:ext uri="{FF2B5EF4-FFF2-40B4-BE49-F238E27FC236}">
                <a16:creationId xmlns:a16="http://schemas.microsoft.com/office/drawing/2014/main" id="{61BA3B55-D0D3-2E33-1B1C-3BDD2D335097}"/>
              </a:ext>
            </a:extLst>
          </p:cNvPr>
          <p:cNvSpPr txBox="1"/>
          <p:nvPr/>
        </p:nvSpPr>
        <p:spPr>
          <a:xfrm>
            <a:off x="8811590" y="5971788"/>
            <a:ext cx="2390398" cy="369332"/>
          </a:xfrm>
          <a:prstGeom prst="rect">
            <a:avLst/>
          </a:prstGeom>
          <a:noFill/>
        </p:spPr>
        <p:txBody>
          <a:bodyPr wrap="none" rtlCol="0">
            <a:spAutoFit/>
          </a:bodyPr>
          <a:lstStyle/>
          <a:p>
            <a:r>
              <a:rPr lang="en-US" u="sng" dirty="0"/>
              <a:t>Spare parts inventory</a:t>
            </a:r>
          </a:p>
        </p:txBody>
      </p:sp>
      <p:pic>
        <p:nvPicPr>
          <p:cNvPr id="22" name="Picture 21">
            <a:extLst>
              <a:ext uri="{FF2B5EF4-FFF2-40B4-BE49-F238E27FC236}">
                <a16:creationId xmlns:a16="http://schemas.microsoft.com/office/drawing/2014/main" id="{D5978FFF-4E53-FB4F-F716-3C5453FC81EE}"/>
              </a:ext>
            </a:extLst>
          </p:cNvPr>
          <p:cNvPicPr>
            <a:picLocks noChangeAspect="1"/>
          </p:cNvPicPr>
          <p:nvPr/>
        </p:nvPicPr>
        <p:blipFill>
          <a:blip r:embed="rId4"/>
          <a:stretch>
            <a:fillRect/>
          </a:stretch>
        </p:blipFill>
        <p:spPr>
          <a:xfrm>
            <a:off x="984481" y="4284297"/>
            <a:ext cx="2294541" cy="1177049"/>
          </a:xfrm>
          <a:prstGeom prst="rect">
            <a:avLst/>
          </a:prstGeom>
        </p:spPr>
      </p:pic>
      <p:pic>
        <p:nvPicPr>
          <p:cNvPr id="24" name="Picture 23">
            <a:extLst>
              <a:ext uri="{FF2B5EF4-FFF2-40B4-BE49-F238E27FC236}">
                <a16:creationId xmlns:a16="http://schemas.microsoft.com/office/drawing/2014/main" id="{1219C531-E4C1-AE5D-2337-0CBF32F4C948}"/>
              </a:ext>
            </a:extLst>
          </p:cNvPr>
          <p:cNvPicPr>
            <a:picLocks noChangeAspect="1"/>
          </p:cNvPicPr>
          <p:nvPr/>
        </p:nvPicPr>
        <p:blipFill>
          <a:blip r:embed="rId5"/>
          <a:stretch>
            <a:fillRect/>
          </a:stretch>
        </p:blipFill>
        <p:spPr>
          <a:xfrm>
            <a:off x="3380410" y="4274944"/>
            <a:ext cx="2294541" cy="1187191"/>
          </a:xfrm>
          <a:prstGeom prst="rect">
            <a:avLst/>
          </a:prstGeom>
        </p:spPr>
      </p:pic>
      <p:sp>
        <p:nvSpPr>
          <p:cNvPr id="25" name="TextBox 24">
            <a:extLst>
              <a:ext uri="{FF2B5EF4-FFF2-40B4-BE49-F238E27FC236}">
                <a16:creationId xmlns:a16="http://schemas.microsoft.com/office/drawing/2014/main" id="{9FB849A4-8D88-A7AE-106C-EAAC83F57466}"/>
              </a:ext>
            </a:extLst>
          </p:cNvPr>
          <p:cNvSpPr txBox="1"/>
          <p:nvPr/>
        </p:nvSpPr>
        <p:spPr>
          <a:xfrm>
            <a:off x="957851" y="5681631"/>
            <a:ext cx="4944534" cy="646331"/>
          </a:xfrm>
          <a:prstGeom prst="rect">
            <a:avLst/>
          </a:prstGeom>
          <a:noFill/>
        </p:spPr>
        <p:txBody>
          <a:bodyPr wrap="square" rtlCol="0">
            <a:spAutoFit/>
          </a:bodyPr>
          <a:lstStyle/>
          <a:p>
            <a:pPr algn="ctr"/>
            <a:r>
              <a:rPr lang="en-US" u="sng" dirty="0"/>
              <a:t>Removal of existing 1004B AC unit in preparation of new unit arrival</a:t>
            </a:r>
          </a:p>
        </p:txBody>
      </p:sp>
      <p:pic>
        <p:nvPicPr>
          <p:cNvPr id="27" name="Picture 26">
            <a:extLst>
              <a:ext uri="{FF2B5EF4-FFF2-40B4-BE49-F238E27FC236}">
                <a16:creationId xmlns:a16="http://schemas.microsoft.com/office/drawing/2014/main" id="{E43BC703-B74C-5324-6737-D30CAA035583}"/>
              </a:ext>
            </a:extLst>
          </p:cNvPr>
          <p:cNvPicPr>
            <a:picLocks noChangeAspect="1"/>
          </p:cNvPicPr>
          <p:nvPr/>
        </p:nvPicPr>
        <p:blipFill>
          <a:blip r:embed="rId6"/>
          <a:stretch>
            <a:fillRect/>
          </a:stretch>
        </p:blipFill>
        <p:spPr>
          <a:xfrm>
            <a:off x="7859576" y="405511"/>
            <a:ext cx="3931495" cy="2658533"/>
          </a:xfrm>
          <a:prstGeom prst="rect">
            <a:avLst/>
          </a:prstGeom>
        </p:spPr>
      </p:pic>
      <p:sp>
        <p:nvSpPr>
          <p:cNvPr id="28" name="TextBox 27">
            <a:extLst>
              <a:ext uri="{FF2B5EF4-FFF2-40B4-BE49-F238E27FC236}">
                <a16:creationId xmlns:a16="http://schemas.microsoft.com/office/drawing/2014/main" id="{7949958B-CB1F-0939-2C3A-AC25940784E5}"/>
              </a:ext>
            </a:extLst>
          </p:cNvPr>
          <p:cNvSpPr txBox="1"/>
          <p:nvPr/>
        </p:nvSpPr>
        <p:spPr>
          <a:xfrm>
            <a:off x="8166948" y="3098500"/>
            <a:ext cx="3504352" cy="646331"/>
          </a:xfrm>
          <a:prstGeom prst="rect">
            <a:avLst/>
          </a:prstGeom>
          <a:noFill/>
        </p:spPr>
        <p:txBody>
          <a:bodyPr wrap="square" rtlCol="0">
            <a:spAutoFit/>
          </a:bodyPr>
          <a:lstStyle/>
          <a:p>
            <a:pPr algn="ctr"/>
            <a:r>
              <a:rPr lang="en-US" u="sng" dirty="0"/>
              <a:t>Site map of location of (54) critical AC Units</a:t>
            </a:r>
          </a:p>
        </p:txBody>
      </p:sp>
    </p:spTree>
    <p:extLst>
      <p:ext uri="{BB962C8B-B14F-4D97-AF65-F5344CB8AC3E}">
        <p14:creationId xmlns:p14="http://schemas.microsoft.com/office/powerpoint/2010/main" val="535595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3E989F-A166-3D7B-9773-6134EA43022F}"/>
              </a:ext>
            </a:extLst>
          </p:cNvPr>
          <p:cNvSpPr>
            <a:spLocks noGrp="1"/>
          </p:cNvSpPr>
          <p:nvPr>
            <p:ph type="sldNum" sz="quarter" idx="4"/>
          </p:nvPr>
        </p:nvSpPr>
        <p:spPr/>
        <p:txBody>
          <a:bodyPr/>
          <a:lstStyle/>
          <a:p>
            <a:fld id="{933A556B-7C63-244D-9B7C-B0EA8042B330}" type="slidenum">
              <a:rPr lang="en-US" smtClean="0"/>
              <a:pPr/>
              <a:t>28</a:t>
            </a:fld>
            <a:endParaRPr lang="en-US" sz="1000" dirty="0"/>
          </a:p>
        </p:txBody>
      </p:sp>
      <p:sp>
        <p:nvSpPr>
          <p:cNvPr id="3" name="TextBox 2">
            <a:extLst>
              <a:ext uri="{FF2B5EF4-FFF2-40B4-BE49-F238E27FC236}">
                <a16:creationId xmlns:a16="http://schemas.microsoft.com/office/drawing/2014/main" id="{B7CED040-659C-BC8B-E117-4242C15BCD06}"/>
              </a:ext>
            </a:extLst>
          </p:cNvPr>
          <p:cNvSpPr txBox="1"/>
          <p:nvPr/>
        </p:nvSpPr>
        <p:spPr>
          <a:xfrm>
            <a:off x="258008" y="40462"/>
            <a:ext cx="11794292" cy="861774"/>
          </a:xfrm>
          <a:prstGeom prst="rect">
            <a:avLst/>
          </a:prstGeom>
          <a:noFill/>
        </p:spPr>
        <p:txBody>
          <a:bodyPr wrap="square" rtlCol="0">
            <a:spAutoFit/>
          </a:bodyPr>
          <a:lstStyle/>
          <a:p>
            <a:r>
              <a:rPr lang="en-US" sz="3200" dirty="0"/>
              <a:t>Completing Accelerator Physics Experiments (FY24 and FY25) </a:t>
            </a:r>
          </a:p>
          <a:p>
            <a:endParaRPr lang="en-US" dirty="0"/>
          </a:p>
        </p:txBody>
      </p:sp>
      <p:sp>
        <p:nvSpPr>
          <p:cNvPr id="4" name="TextBox 3">
            <a:extLst>
              <a:ext uri="{FF2B5EF4-FFF2-40B4-BE49-F238E27FC236}">
                <a16:creationId xmlns:a16="http://schemas.microsoft.com/office/drawing/2014/main" id="{5B215F93-A1A3-9314-02AF-1422840792C7}"/>
              </a:ext>
            </a:extLst>
          </p:cNvPr>
          <p:cNvSpPr txBox="1"/>
          <p:nvPr/>
        </p:nvSpPr>
        <p:spPr>
          <a:xfrm>
            <a:off x="816323" y="769071"/>
            <a:ext cx="10587934" cy="5262979"/>
          </a:xfrm>
          <a:prstGeom prst="rect">
            <a:avLst/>
          </a:prstGeom>
          <a:noFill/>
        </p:spPr>
        <p:txBody>
          <a:bodyPr wrap="square">
            <a:spAutoFit/>
          </a:bodyPr>
          <a:lstStyle/>
          <a:p>
            <a:r>
              <a:rPr lang="en-US" sz="1600" dirty="0">
                <a:latin typeface="Helvetica" panose="020B0604020202020204" pitchFamily="34" charset="0"/>
                <a:cs typeface="Helvetica" panose="020B0604020202020204" pitchFamily="34" charset="0"/>
              </a:rPr>
              <a:t>APEX proposals are reviewed and ranked by the APEX Steering Committee </a:t>
            </a:r>
          </a:p>
          <a:p>
            <a:endParaRPr lang="en-US" sz="1600" dirty="0">
              <a:latin typeface="Helvetica" panose="020B0604020202020204" pitchFamily="34" charset="0"/>
              <a:cs typeface="Helvetica" panose="020B0604020202020204" pitchFamily="34" charset="0"/>
            </a:endParaRPr>
          </a:p>
          <a:p>
            <a:r>
              <a:rPr lang="en-US" sz="1600" dirty="0">
                <a:latin typeface="Helvetica" panose="020B0604020202020204" pitchFamily="34" charset="0"/>
                <a:cs typeface="Helvetica" panose="020B0604020202020204" pitchFamily="34" charset="0"/>
              </a:rPr>
              <a:t>Criteria (Number/Letter): </a:t>
            </a:r>
          </a:p>
          <a:p>
            <a:endParaRPr lang="en-US" sz="1600" dirty="0">
              <a:latin typeface="Helvetica" panose="020B0604020202020204" pitchFamily="34" charset="0"/>
              <a:cs typeface="Helvetica" panose="020B0604020202020204" pitchFamily="34" charset="0"/>
            </a:endParaRPr>
          </a:p>
          <a:p>
            <a:r>
              <a:rPr lang="en-US" sz="1600" dirty="0">
                <a:latin typeface="Helvetica" panose="020B0604020202020204" pitchFamily="34" charset="0"/>
                <a:cs typeface="Helvetica" panose="020B0604020202020204" pitchFamily="34" charset="0"/>
              </a:rPr>
              <a:t>      0 -  has immediate benefit for improved accelerator performance</a:t>
            </a:r>
          </a:p>
          <a:p>
            <a:r>
              <a:rPr lang="en-US" sz="1600" dirty="0">
                <a:latin typeface="Helvetica" panose="020B0604020202020204" pitchFamily="34" charset="0"/>
                <a:cs typeface="Helvetica" panose="020B0604020202020204" pitchFamily="34" charset="0"/>
              </a:rPr>
              <a:t>      1 -  impacts near-term (e.g. planned future modes of) accelerator performance</a:t>
            </a:r>
          </a:p>
          <a:p>
            <a:r>
              <a:rPr lang="en-US" sz="1600" dirty="0">
                <a:latin typeface="Helvetica" panose="020B0604020202020204" pitchFamily="34" charset="0"/>
                <a:cs typeface="Helvetica" panose="020B0604020202020204" pitchFamily="34" charset="0"/>
              </a:rPr>
              <a:t>      2 -  advances accelerator science</a:t>
            </a:r>
          </a:p>
          <a:p>
            <a:r>
              <a:rPr lang="en-US" sz="1600" dirty="0">
                <a:latin typeface="Helvetica" panose="020B0604020202020204" pitchFamily="34" charset="0"/>
                <a:cs typeface="Helvetica" panose="020B0604020202020204" pitchFamily="34" charset="0"/>
              </a:rPr>
              <a:t>      </a:t>
            </a:r>
          </a:p>
          <a:p>
            <a:r>
              <a:rPr lang="en-US" sz="1600" dirty="0">
                <a:latin typeface="Helvetica" panose="020B0604020202020204" pitchFamily="34" charset="0"/>
                <a:cs typeface="Helvetica" panose="020B0604020202020204" pitchFamily="34" charset="0"/>
              </a:rPr>
              <a:t>      A (high priority), B (recommended), C (allowable if time permits), D (declined)  </a:t>
            </a:r>
          </a:p>
          <a:p>
            <a:endParaRPr lang="en-US" sz="1600" dirty="0">
              <a:latin typeface="Helvetica" panose="020B0604020202020204" pitchFamily="34" charset="0"/>
              <a:cs typeface="Helvetica" panose="020B0604020202020204" pitchFamily="34" charset="0"/>
            </a:endParaRPr>
          </a:p>
          <a:p>
            <a:endParaRPr lang="en-US" sz="1600" dirty="0">
              <a:latin typeface="Helvetica" panose="020B0604020202020204" pitchFamily="34" charset="0"/>
              <a:cs typeface="Helvetica" panose="020B0604020202020204" pitchFamily="34" charset="0"/>
            </a:endParaRPr>
          </a:p>
          <a:p>
            <a:r>
              <a:rPr lang="en-US" sz="1600" dirty="0">
                <a:latin typeface="Helvetica" panose="020B0604020202020204" pitchFamily="34" charset="0"/>
                <a:cs typeface="Helvetica" panose="020B0604020202020204" pitchFamily="34" charset="0"/>
              </a:rPr>
              <a:t>Through long-term agreement,  2 shifts of APEX experiments are performed every other week.</a:t>
            </a:r>
          </a:p>
          <a:p>
            <a:endParaRPr lang="en-US" sz="1600" dirty="0">
              <a:latin typeface="Helvetica" panose="020B0604020202020204" pitchFamily="34" charset="0"/>
              <a:cs typeface="Helvetica" panose="020B0604020202020204" pitchFamily="34" charset="0"/>
            </a:endParaRPr>
          </a:p>
          <a:p>
            <a:r>
              <a:rPr lang="en-US" sz="1600" dirty="0">
                <a:latin typeface="Helvetica" panose="020B0604020202020204" pitchFamily="34" charset="0"/>
                <a:cs typeface="Helvetica" panose="020B0604020202020204" pitchFamily="34" charset="0"/>
              </a:rPr>
              <a:t>As of December 2023, beam time requests through the end of RHIC operations amount to ~36 shifts, which can be accommodated with the long-term agreement (however more EIC-related proposals are anticipated as emphasized by the recent EIC CD3A review). </a:t>
            </a:r>
          </a:p>
          <a:p>
            <a:endParaRPr lang="en-US" sz="1600" dirty="0">
              <a:latin typeface="Helvetica" panose="020B0604020202020204" pitchFamily="34" charset="0"/>
              <a:cs typeface="Helvetica" panose="020B0604020202020204" pitchFamily="34" charset="0"/>
            </a:endParaRPr>
          </a:p>
          <a:p>
            <a:r>
              <a:rPr lang="en-US" sz="1600" dirty="0">
                <a:latin typeface="Helvetica" panose="020B0604020202020204" pitchFamily="34" charset="0"/>
                <a:cs typeface="Helvetica" panose="020B0604020202020204" pitchFamily="34" charset="0"/>
              </a:rPr>
              <a:t>Proposed APEX experiments are dominated by EIC-related developments</a:t>
            </a:r>
          </a:p>
          <a:p>
            <a:pPr marL="742950" lvl="1"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Bunched-beam electron cooling</a:t>
            </a:r>
          </a:p>
          <a:p>
            <a:pPr marL="742950" lvl="1"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Coherent electron cooling</a:t>
            </a:r>
          </a:p>
          <a:p>
            <a:pPr marL="742950" lvl="1"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Polarization (for protons and He3)</a:t>
            </a:r>
          </a:p>
        </p:txBody>
      </p:sp>
      <p:sp>
        <p:nvSpPr>
          <p:cNvPr id="5" name="TextBox 4">
            <a:extLst>
              <a:ext uri="{FF2B5EF4-FFF2-40B4-BE49-F238E27FC236}">
                <a16:creationId xmlns:a16="http://schemas.microsoft.com/office/drawing/2014/main" id="{6CE7442E-B813-CAF9-6A27-B04846B3E76E}"/>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Tree>
    <p:extLst>
      <p:ext uri="{BB962C8B-B14F-4D97-AF65-F5344CB8AC3E}">
        <p14:creationId xmlns:p14="http://schemas.microsoft.com/office/powerpoint/2010/main" val="1549402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813175" y="2541806"/>
            <a:ext cx="10807325" cy="1947460"/>
          </a:xfrm>
        </p:spPr>
        <p:txBody>
          <a:bodyPr>
            <a:normAutofit/>
          </a:bodyPr>
          <a:lstStyle/>
          <a:p>
            <a:r>
              <a:rPr lang="en-US" sz="4400" b="0" dirty="0"/>
              <a:t>Summary</a:t>
            </a:r>
          </a:p>
        </p:txBody>
      </p:sp>
      <p:sp>
        <p:nvSpPr>
          <p:cNvPr id="5" name="Slide Number Placeholder 3">
            <a:extLst>
              <a:ext uri="{FF2B5EF4-FFF2-40B4-BE49-F238E27FC236}">
                <a16:creationId xmlns:a16="http://schemas.microsoft.com/office/drawing/2014/main" id="{6372DE40-C001-E7F8-30E0-77C16080BACC}"/>
              </a:ext>
            </a:extLst>
          </p:cNvPr>
          <p:cNvSpPr>
            <a:spLocks noGrp="1"/>
          </p:cNvSpPr>
          <p:nvPr>
            <p:ph type="sldNum" sz="quarter" idx="4"/>
          </p:nvPr>
        </p:nvSpPr>
        <p:spPr>
          <a:xfrm>
            <a:off x="11188014" y="6304579"/>
            <a:ext cx="432486" cy="365125"/>
          </a:xfrm>
        </p:spPr>
        <p:txBody>
          <a:bodyPr/>
          <a:lstStyle/>
          <a:p>
            <a:fld id="{933A556B-7C63-244D-9B7C-B0EA8042B330}" type="slidenum">
              <a:rPr lang="en-US" smtClean="0"/>
              <a:pPr/>
              <a:t>29</a:t>
            </a:fld>
            <a:endParaRPr lang="en-US" dirty="0">
              <a:solidFill>
                <a:schemeClr val="bg1"/>
              </a:solidFill>
            </a:endParaRPr>
          </a:p>
        </p:txBody>
      </p:sp>
    </p:spTree>
    <p:extLst>
      <p:ext uri="{BB962C8B-B14F-4D97-AF65-F5344CB8AC3E}">
        <p14:creationId xmlns:p14="http://schemas.microsoft.com/office/powerpoint/2010/main" val="569480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3</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sz="4400" b="0" dirty="0"/>
              <a:t>RHIC Performance</a:t>
            </a:r>
          </a:p>
        </p:txBody>
      </p:sp>
    </p:spTree>
    <p:extLst>
      <p:ext uri="{BB962C8B-B14F-4D97-AF65-F5344CB8AC3E}">
        <p14:creationId xmlns:p14="http://schemas.microsoft.com/office/powerpoint/2010/main" val="830762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40EA7C-C587-1230-CEAD-B45C5EC2608B}"/>
              </a:ext>
            </a:extLst>
          </p:cNvPr>
          <p:cNvSpPr>
            <a:spLocks noGrp="1"/>
          </p:cNvSpPr>
          <p:nvPr>
            <p:ph type="sldNum" sz="quarter" idx="4"/>
          </p:nvPr>
        </p:nvSpPr>
        <p:spPr/>
        <p:txBody>
          <a:bodyPr/>
          <a:lstStyle/>
          <a:p>
            <a:fld id="{933A556B-7C63-244D-9B7C-B0EA8042B330}" type="slidenum">
              <a:rPr lang="en-US" smtClean="0"/>
              <a:pPr/>
              <a:t>30</a:t>
            </a:fld>
            <a:endParaRPr lang="en-US" sz="1000" dirty="0"/>
          </a:p>
        </p:txBody>
      </p:sp>
      <p:sp>
        <p:nvSpPr>
          <p:cNvPr id="3" name="TextBox 2">
            <a:extLst>
              <a:ext uri="{FF2B5EF4-FFF2-40B4-BE49-F238E27FC236}">
                <a16:creationId xmlns:a16="http://schemas.microsoft.com/office/drawing/2014/main" id="{E365F7C8-1384-0B9B-B6C0-1B5476FE79ED}"/>
              </a:ext>
            </a:extLst>
          </p:cNvPr>
          <p:cNvSpPr txBox="1"/>
          <p:nvPr/>
        </p:nvSpPr>
        <p:spPr>
          <a:xfrm>
            <a:off x="258008" y="19596"/>
            <a:ext cx="11794292" cy="923330"/>
          </a:xfrm>
          <a:prstGeom prst="rect">
            <a:avLst/>
          </a:prstGeom>
          <a:noFill/>
        </p:spPr>
        <p:txBody>
          <a:bodyPr wrap="square" rtlCol="0">
            <a:spAutoFit/>
          </a:bodyPr>
          <a:lstStyle/>
          <a:p>
            <a:r>
              <a:rPr lang="en-US" sz="3600" dirty="0"/>
              <a:t>Summary</a:t>
            </a:r>
          </a:p>
          <a:p>
            <a:endParaRPr lang="en-US" dirty="0"/>
          </a:p>
        </p:txBody>
      </p:sp>
      <p:sp>
        <p:nvSpPr>
          <p:cNvPr id="5" name="Content Placeholder 6">
            <a:extLst>
              <a:ext uri="{FF2B5EF4-FFF2-40B4-BE49-F238E27FC236}">
                <a16:creationId xmlns:a16="http://schemas.microsoft.com/office/drawing/2014/main" id="{19EF71F8-F546-74A7-BD5D-2D28A9203295}"/>
              </a:ext>
            </a:extLst>
          </p:cNvPr>
          <p:cNvSpPr txBox="1">
            <a:spLocks/>
          </p:cNvSpPr>
          <p:nvPr/>
        </p:nvSpPr>
        <p:spPr>
          <a:xfrm>
            <a:off x="817389" y="610226"/>
            <a:ext cx="11290088" cy="5529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latin typeface="Arial "/>
              </a:rPr>
              <a:t>RHIC performance in Run 2023</a:t>
            </a:r>
          </a:p>
          <a:p>
            <a:pPr marL="0" indent="0">
              <a:spcBef>
                <a:spcPts val="0"/>
              </a:spcBef>
              <a:buNone/>
            </a:pPr>
            <a:endParaRPr lang="en-US" sz="1800" dirty="0">
              <a:latin typeface="Arial "/>
            </a:endParaRPr>
          </a:p>
          <a:p>
            <a:pPr lvl="1">
              <a:spcBef>
                <a:spcPts val="0"/>
              </a:spcBef>
            </a:pPr>
            <a:r>
              <a:rPr lang="en-US" sz="1400" dirty="0">
                <a:latin typeface="Arial "/>
                <a:sym typeface="Wingdings" panose="05000000000000000000" pitchFamily="2" charset="2"/>
              </a:rPr>
              <a:t>w</a:t>
            </a:r>
            <a:r>
              <a:rPr lang="en-US" sz="1400" dirty="0">
                <a:latin typeface="Arial "/>
              </a:rPr>
              <a:t>ide variety of RHIC beam conditions successfully provided for </a:t>
            </a:r>
            <a:r>
              <a:rPr lang="en-US" sz="1400" dirty="0" err="1">
                <a:latin typeface="Arial "/>
              </a:rPr>
              <a:t>sPHENIX</a:t>
            </a:r>
            <a:r>
              <a:rPr lang="en-US" sz="1400" dirty="0">
                <a:latin typeface="Arial "/>
              </a:rPr>
              <a:t> commissioning and for physics at STAR </a:t>
            </a:r>
          </a:p>
          <a:p>
            <a:pPr lvl="1">
              <a:spcBef>
                <a:spcPts val="0"/>
              </a:spcBef>
            </a:pPr>
            <a:r>
              <a:rPr lang="en-US" sz="1400" dirty="0">
                <a:latin typeface="Arial "/>
                <a:sym typeface="Wingdings" panose="05000000000000000000" pitchFamily="2" charset="2"/>
              </a:rPr>
              <a:t>accelerator availability was low (74.4%), impacted by operation during the summer; 10-year average is 85.8%</a:t>
            </a:r>
            <a:endParaRPr lang="en-US" sz="1400" dirty="0">
              <a:latin typeface="Arial "/>
            </a:endParaRPr>
          </a:p>
          <a:p>
            <a:pPr lvl="1">
              <a:spcBef>
                <a:spcPts val="0"/>
              </a:spcBef>
            </a:pPr>
            <a:r>
              <a:rPr lang="en-US" sz="1400" dirty="0">
                <a:latin typeface="Arial "/>
                <a:sym typeface="Wingdings" panose="05000000000000000000" pitchFamily="2" charset="2"/>
              </a:rPr>
              <a:t>electricity rates lower than planned, however cost of </a:t>
            </a:r>
            <a:r>
              <a:rPr lang="en-US" sz="1400" dirty="0">
                <a:sym typeface="Wingdings" panose="05000000000000000000" pitchFamily="2" charset="2"/>
              </a:rPr>
              <a:t>liquid helium increased more than expected (factor 2) </a:t>
            </a:r>
          </a:p>
          <a:p>
            <a:pPr lvl="1">
              <a:spcBef>
                <a:spcPts val="0"/>
              </a:spcBef>
            </a:pPr>
            <a:r>
              <a:rPr lang="en-US" sz="1400" dirty="0">
                <a:latin typeface="Arial "/>
                <a:sym typeface="Wingdings" panose="05000000000000000000" pitchFamily="2" charset="2"/>
              </a:rPr>
              <a:t>RHIC run 2023 terminated early (1 Aug 2023) due to short in valve box (Blue Ring main dipole circuit)</a:t>
            </a:r>
            <a:endParaRPr lang="en-US" sz="1400" dirty="0">
              <a:sym typeface="Wingdings" panose="05000000000000000000" pitchFamily="2" charset="2"/>
            </a:endParaRPr>
          </a:p>
          <a:p>
            <a:pPr marL="0" indent="0">
              <a:spcBef>
                <a:spcPts val="0"/>
              </a:spcBef>
              <a:buNone/>
            </a:pPr>
            <a:endParaRPr lang="en-US" sz="1800" dirty="0">
              <a:solidFill>
                <a:srgbClr val="113EFF"/>
              </a:solidFill>
              <a:sym typeface="Wingdings" panose="05000000000000000000" pitchFamily="2" charset="2"/>
            </a:endParaRPr>
          </a:p>
          <a:p>
            <a:pPr marL="0" indent="0">
              <a:spcBef>
                <a:spcPts val="0"/>
              </a:spcBef>
              <a:buNone/>
            </a:pPr>
            <a:r>
              <a:rPr lang="en-US" sz="1800" dirty="0"/>
              <a:t>Accelerator Physics Experiments (APEX) during Run 2023  </a:t>
            </a:r>
          </a:p>
          <a:p>
            <a:pPr marL="0" indent="0">
              <a:spcBef>
                <a:spcPts val="0"/>
              </a:spcBef>
              <a:buNone/>
            </a:pPr>
            <a:endParaRPr lang="en-US" sz="1800" dirty="0"/>
          </a:p>
          <a:p>
            <a:pPr lvl="1">
              <a:spcBef>
                <a:spcPts val="0"/>
              </a:spcBef>
            </a:pPr>
            <a:r>
              <a:rPr lang="en-US" sz="1400" dirty="0"/>
              <a:t>successful completion of experiments informing EIC design </a:t>
            </a:r>
          </a:p>
          <a:p>
            <a:pPr lvl="1">
              <a:spcBef>
                <a:spcPts val="0"/>
              </a:spcBef>
            </a:pPr>
            <a:r>
              <a:rPr lang="en-US" sz="1400" dirty="0">
                <a:sym typeface="Wingdings" panose="05000000000000000000" pitchFamily="2" charset="2"/>
              </a:rPr>
              <a:t>no cooling experiments performed</a:t>
            </a:r>
            <a:endParaRPr lang="en-US" sz="1400" dirty="0"/>
          </a:p>
          <a:p>
            <a:pPr marL="0" indent="0">
              <a:spcBef>
                <a:spcPts val="0"/>
              </a:spcBef>
              <a:buNone/>
            </a:pPr>
            <a:endParaRPr lang="en-US" sz="1600" dirty="0">
              <a:solidFill>
                <a:srgbClr val="113EFF"/>
              </a:solidFill>
            </a:endParaRPr>
          </a:p>
          <a:p>
            <a:pPr marL="0" indent="0">
              <a:spcBef>
                <a:spcPts val="0"/>
              </a:spcBef>
              <a:buNone/>
            </a:pPr>
            <a:r>
              <a:rPr lang="en-US" sz="1800" dirty="0"/>
              <a:t>RHIC Repair Status </a:t>
            </a:r>
          </a:p>
          <a:p>
            <a:pPr marL="0" indent="0">
              <a:spcBef>
                <a:spcPts val="0"/>
              </a:spcBef>
              <a:buNone/>
            </a:pPr>
            <a:endParaRPr lang="en-US" sz="1800" dirty="0"/>
          </a:p>
          <a:p>
            <a:pPr lvl="1">
              <a:spcBef>
                <a:spcPts val="0"/>
              </a:spcBef>
            </a:pPr>
            <a:r>
              <a:rPr lang="en-US" sz="1400" dirty="0">
                <a:sym typeface="Wingdings" panose="05000000000000000000" pitchFamily="2" charset="2"/>
              </a:rPr>
              <a:t>causal analysis of 1 Aug 2023 event completed </a:t>
            </a:r>
          </a:p>
          <a:p>
            <a:pPr lvl="1">
              <a:spcBef>
                <a:spcPts val="0"/>
              </a:spcBef>
            </a:pPr>
            <a:r>
              <a:rPr lang="en-US" sz="1400" dirty="0">
                <a:sym typeface="Wingdings" panose="05000000000000000000" pitchFamily="2" charset="2"/>
              </a:rPr>
              <a:t>external “RHIC Recovery” review committee (28 Nov 2023) concurred</a:t>
            </a:r>
          </a:p>
          <a:p>
            <a:pPr lvl="1">
              <a:spcBef>
                <a:spcPts val="0"/>
              </a:spcBef>
            </a:pPr>
            <a:r>
              <a:rPr lang="en-US" sz="1400" dirty="0">
                <a:sym typeface="Wingdings" panose="05000000000000000000" pitchFamily="2" charset="2"/>
              </a:rPr>
              <a:t>repairs progressing well and on schedule for completion by early March 2024</a:t>
            </a:r>
          </a:p>
          <a:p>
            <a:pPr lvl="1">
              <a:spcBef>
                <a:spcPts val="0"/>
              </a:spcBef>
            </a:pPr>
            <a:r>
              <a:rPr lang="en-US" sz="1400" dirty="0">
                <a:sym typeface="Wingdings" panose="05000000000000000000" pitchFamily="2" charset="2"/>
              </a:rPr>
              <a:t>RHIC Run 2024 start date contingent on authorization by the Brookhaven Site Office and readiness of </a:t>
            </a:r>
            <a:r>
              <a:rPr lang="en-US" sz="1400" dirty="0" err="1">
                <a:sym typeface="Wingdings" panose="05000000000000000000" pitchFamily="2" charset="2"/>
              </a:rPr>
              <a:t>sPHENIX</a:t>
            </a:r>
            <a:endParaRPr lang="en-US" sz="1400" dirty="0">
              <a:sym typeface="Wingdings" panose="05000000000000000000" pitchFamily="2" charset="2"/>
            </a:endParaRPr>
          </a:p>
          <a:p>
            <a:pPr marL="0" indent="0">
              <a:spcBef>
                <a:spcPts val="0"/>
              </a:spcBef>
              <a:buNone/>
            </a:pPr>
            <a:endParaRPr lang="en-US" sz="1600" dirty="0">
              <a:solidFill>
                <a:srgbClr val="113EFF"/>
              </a:solidFill>
              <a:sym typeface="Wingdings" panose="05000000000000000000" pitchFamily="2" charset="2"/>
            </a:endParaRPr>
          </a:p>
          <a:p>
            <a:pPr marL="0" indent="0">
              <a:spcBef>
                <a:spcPts val="0"/>
              </a:spcBef>
              <a:buNone/>
            </a:pPr>
            <a:r>
              <a:rPr lang="en-US" sz="1800" dirty="0"/>
              <a:t>Completing the RHIC science mission (2024 – 2025)</a:t>
            </a:r>
          </a:p>
          <a:p>
            <a:pPr marL="0" indent="0">
              <a:spcBef>
                <a:spcPts val="0"/>
              </a:spcBef>
              <a:buNone/>
            </a:pPr>
            <a:endParaRPr lang="en-US" sz="1800" dirty="0"/>
          </a:p>
          <a:p>
            <a:pPr lvl="1">
              <a:spcBef>
                <a:spcPts val="0"/>
              </a:spcBef>
            </a:pPr>
            <a:r>
              <a:rPr lang="en-US" sz="1400" dirty="0">
                <a:sym typeface="Wingdings" panose="05000000000000000000" pitchFamily="2" charset="2"/>
              </a:rPr>
              <a:t>planning is based on scenario 1 of last DOE budget briefing meeting</a:t>
            </a:r>
          </a:p>
          <a:p>
            <a:pPr marL="457200" lvl="1" indent="0">
              <a:spcBef>
                <a:spcPts val="0"/>
              </a:spcBef>
              <a:buNone/>
            </a:pPr>
            <a:r>
              <a:rPr lang="en-US" sz="1400" dirty="0">
                <a:sym typeface="Wingdings" panose="05000000000000000000" pitchFamily="2" charset="2"/>
              </a:rPr>
              <a:t> 	Run-24: 20 cryo-weeks for </a:t>
            </a:r>
            <a:r>
              <a:rPr lang="en-US" sz="1400" dirty="0">
                <a:latin typeface="Helvetica" panose="020B0604020202020204" pitchFamily="34" charset="0"/>
                <a:cs typeface="Helvetica" panose="020B0604020202020204" pitchFamily="34" charset="0"/>
              </a:rPr>
              <a:t>p</a:t>
            </a:r>
            <a:r>
              <a:rPr lang="en-US" sz="1400" b="1" dirty="0">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1400" dirty="0">
                <a:latin typeface="Helvetica" panose="020B0604020202020204" pitchFamily="34" charset="0"/>
                <a:cs typeface="Helvetica" panose="020B0604020202020204" pitchFamily="34" charset="0"/>
              </a:rPr>
              <a:t> + p</a:t>
            </a:r>
            <a:r>
              <a:rPr lang="en-US" sz="1400" b="1" dirty="0">
                <a:latin typeface="Helvetica" panose="020B0604020202020204" pitchFamily="34" charset="0"/>
                <a:ea typeface="ＭＳ Ｐゴシック" pitchFamily="-107" charset="-128"/>
                <a:cs typeface="Helvetica" panose="020B0604020202020204" pitchFamily="34" charset="0"/>
                <a:sym typeface="Symbol" pitchFamily="-107" charset="2"/>
              </a:rPr>
              <a:t> </a:t>
            </a:r>
            <a:r>
              <a:rPr lang="en-US" sz="1400" dirty="0">
                <a:sym typeface="Wingdings" panose="05000000000000000000" pitchFamily="2" charset="2"/>
              </a:rPr>
              <a:t>and a 6-week carryover for </a:t>
            </a:r>
            <a:r>
              <a:rPr lang="en-US" sz="1400" dirty="0" err="1">
                <a:sym typeface="Wingdings" panose="05000000000000000000" pitchFamily="2" charset="2"/>
              </a:rPr>
              <a:t>sPHENIX</a:t>
            </a:r>
            <a:r>
              <a:rPr lang="en-US" sz="1400" dirty="0">
                <a:sym typeface="Wingdings" panose="05000000000000000000" pitchFamily="2" charset="2"/>
              </a:rPr>
              <a:t> with Au + Au</a:t>
            </a:r>
          </a:p>
          <a:p>
            <a:pPr marL="457200" lvl="1" indent="0">
              <a:spcBef>
                <a:spcPts val="0"/>
              </a:spcBef>
              <a:buNone/>
            </a:pPr>
            <a:r>
              <a:rPr lang="en-US" sz="1400" dirty="0">
                <a:sym typeface="Wingdings" panose="05000000000000000000" pitchFamily="2" charset="2"/>
              </a:rPr>
              <a:t>	Run-25: 24 cryo-weeks with </a:t>
            </a:r>
            <a:r>
              <a:rPr lang="en-US" sz="1400" dirty="0" err="1">
                <a:sym typeface="Wingdings" panose="05000000000000000000" pitchFamily="2" charset="2"/>
              </a:rPr>
              <a:t>Au+Au</a:t>
            </a:r>
            <a:endParaRPr lang="en-US" sz="1000" dirty="0">
              <a:sym typeface="Wingdings" panose="05000000000000000000" pitchFamily="2" charset="2"/>
            </a:endParaRPr>
          </a:p>
          <a:p>
            <a:pPr lvl="1">
              <a:spcBef>
                <a:spcPts val="0"/>
              </a:spcBef>
            </a:pPr>
            <a:r>
              <a:rPr lang="en-US" sz="1400" dirty="0">
                <a:sym typeface="Wingdings" panose="05000000000000000000" pitchFamily="2" charset="2"/>
              </a:rPr>
              <a:t>many APEX experiments are planned supporting both EIC and accelerator science</a:t>
            </a:r>
          </a:p>
        </p:txBody>
      </p:sp>
    </p:spTree>
    <p:extLst>
      <p:ext uri="{BB962C8B-B14F-4D97-AF65-F5344CB8AC3E}">
        <p14:creationId xmlns:p14="http://schemas.microsoft.com/office/powerpoint/2010/main" val="1879090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6">
            <a:extLst>
              <a:ext uri="{FF2B5EF4-FFF2-40B4-BE49-F238E27FC236}">
                <a16:creationId xmlns:a16="http://schemas.microsoft.com/office/drawing/2014/main" id="{0EFB70AF-3A9F-E507-3A4A-811482C38C48}"/>
              </a:ext>
            </a:extLst>
          </p:cNvPr>
          <p:cNvSpPr txBox="1">
            <a:spLocks/>
          </p:cNvSpPr>
          <p:nvPr/>
        </p:nvSpPr>
        <p:spPr>
          <a:xfrm>
            <a:off x="246849" y="17215"/>
            <a:ext cx="11937467" cy="6643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Helvetica" panose="020B0604020202020204" pitchFamily="34" charset="0"/>
                <a:cs typeface="Helvetica" panose="020B0604020202020204" pitchFamily="34" charset="0"/>
              </a:rPr>
              <a:t>RHIC Run-23 timeline and achievements</a:t>
            </a:r>
          </a:p>
          <a:p>
            <a:pPr marL="0" indent="0">
              <a:buNone/>
            </a:pPr>
            <a:endParaRPr lang="en-US" dirty="0"/>
          </a:p>
          <a:p>
            <a:pPr marL="0" indent="0">
              <a:buNone/>
            </a:pPr>
            <a:endParaRPr lang="en-US" dirty="0"/>
          </a:p>
        </p:txBody>
      </p:sp>
      <p:sp>
        <p:nvSpPr>
          <p:cNvPr id="12" name="Content Placeholder 6">
            <a:extLst>
              <a:ext uri="{FF2B5EF4-FFF2-40B4-BE49-F238E27FC236}">
                <a16:creationId xmlns:a16="http://schemas.microsoft.com/office/drawing/2014/main" id="{BCAB7673-1139-1476-6844-548224880CBA}"/>
              </a:ext>
            </a:extLst>
          </p:cNvPr>
          <p:cNvSpPr txBox="1">
            <a:spLocks/>
          </p:cNvSpPr>
          <p:nvPr/>
        </p:nvSpPr>
        <p:spPr>
          <a:xfrm>
            <a:off x="400928" y="595592"/>
            <a:ext cx="8460842" cy="45023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Timeline for </a:t>
            </a:r>
            <a:r>
              <a:rPr lang="en-US" sz="2000" dirty="0" err="1"/>
              <a:t>sPHENIX</a:t>
            </a:r>
            <a:r>
              <a:rPr lang="en-US" sz="2000" dirty="0"/>
              <a:t> commissioning with </a:t>
            </a:r>
            <a:r>
              <a:rPr lang="en-US" sz="2000" dirty="0" err="1"/>
              <a:t>Au+Au</a:t>
            </a:r>
            <a:r>
              <a:rPr lang="en-US" sz="2000" dirty="0"/>
              <a:t> (100 GeV/beam)</a:t>
            </a:r>
          </a:p>
          <a:p>
            <a:pPr marL="0" indent="0">
              <a:buNone/>
            </a:pPr>
            <a:r>
              <a:rPr lang="en-US" sz="2000" dirty="0"/>
              <a:t> </a:t>
            </a:r>
          </a:p>
          <a:p>
            <a:pPr lvl="1"/>
            <a:r>
              <a:rPr lang="en-US" sz="1600" dirty="0" err="1"/>
              <a:t>sPHENIX</a:t>
            </a:r>
            <a:r>
              <a:rPr lang="en-US" sz="1600" dirty="0"/>
              <a:t> MIE PD-4 project approval     12 Dec 2022</a:t>
            </a:r>
          </a:p>
          <a:p>
            <a:pPr lvl="1"/>
            <a:r>
              <a:rPr lang="en-US" sz="1600" dirty="0"/>
              <a:t>RHIC 4K cooldown		            5 May 2023</a:t>
            </a:r>
          </a:p>
          <a:p>
            <a:pPr lvl="1"/>
            <a:r>
              <a:rPr lang="en-US" sz="1600" dirty="0"/>
              <a:t>First beam injection		            8 May 2023 (Blue), 10 May 2023 (Yellow)</a:t>
            </a:r>
          </a:p>
          <a:p>
            <a:pPr lvl="1"/>
            <a:r>
              <a:rPr lang="en-US" sz="1600" dirty="0" err="1"/>
              <a:t>sPHENIX</a:t>
            </a:r>
            <a:r>
              <a:rPr lang="en-US" sz="1600" dirty="0"/>
              <a:t> approval to operate                18 May 2023        </a:t>
            </a:r>
          </a:p>
          <a:p>
            <a:pPr lvl="1"/>
            <a:r>
              <a:rPr lang="en-US" sz="1600" dirty="0" err="1"/>
              <a:t>sPHENIX</a:t>
            </a:r>
            <a:r>
              <a:rPr lang="en-US" sz="1600" dirty="0"/>
              <a:t> commissioning with beam      18 May 2023</a:t>
            </a:r>
          </a:p>
          <a:p>
            <a:pPr lvl="1"/>
            <a:r>
              <a:rPr lang="en-US" sz="1600" dirty="0"/>
              <a:t>STAR physics “declared”	           20</a:t>
            </a:r>
            <a:r>
              <a:rPr lang="en-US" sz="1600" dirty="0">
                <a:solidFill>
                  <a:srgbClr val="FF0000"/>
                </a:solidFill>
              </a:rPr>
              <a:t> </a:t>
            </a:r>
            <a:r>
              <a:rPr lang="en-US" sz="1600" dirty="0"/>
              <a:t>May 2023 </a:t>
            </a:r>
          </a:p>
          <a:p>
            <a:pPr lvl="1"/>
            <a:r>
              <a:rPr lang="en-US" sz="1600" dirty="0"/>
              <a:t>APEX and maintenance 	           alternating weeks starting 24 May 2023</a:t>
            </a:r>
          </a:p>
          <a:p>
            <a:pPr lvl="1"/>
            <a:r>
              <a:rPr lang="en-US" sz="1600" dirty="0"/>
              <a:t>Blue Ring 1004B valve box failure          1 August 2023</a:t>
            </a:r>
          </a:p>
          <a:p>
            <a:pPr lvl="1"/>
            <a:r>
              <a:rPr lang="en-US" sz="1600" dirty="0"/>
              <a:t>End of RHIC Run 2023	           4 August 2023</a:t>
            </a:r>
          </a:p>
          <a:p>
            <a:pPr marL="457200" lvl="1" indent="0">
              <a:buNone/>
            </a:pPr>
            <a:endParaRPr lang="en-US" sz="1800" dirty="0"/>
          </a:p>
          <a:p>
            <a:pPr marL="0" indent="0">
              <a:buNone/>
            </a:pPr>
            <a:r>
              <a:rPr lang="en-US" sz="2000" dirty="0"/>
              <a:t>Achievements </a:t>
            </a:r>
          </a:p>
          <a:p>
            <a:pPr lvl="1"/>
            <a:r>
              <a:rPr lang="en-US" sz="1600" dirty="0"/>
              <a:t>Provided wide variety of RHIC beam conditions (number of bunches, bunch intensities, up to 2 </a:t>
            </a:r>
            <a:r>
              <a:rPr lang="en-US" sz="1600" dirty="0" err="1"/>
              <a:t>mrad</a:t>
            </a:r>
            <a:r>
              <a:rPr lang="en-US" sz="1600" dirty="0"/>
              <a:t> crossing angles), met </a:t>
            </a:r>
            <a:r>
              <a:rPr lang="en-US" sz="1600" dirty="0" err="1"/>
              <a:t>sPHENIX</a:t>
            </a:r>
            <a:r>
              <a:rPr lang="en-US" sz="1600" dirty="0"/>
              <a:t> commissioning requirements per </a:t>
            </a:r>
            <a:r>
              <a:rPr lang="en-US" sz="1600" dirty="0" err="1"/>
              <a:t>sPHENIX</a:t>
            </a:r>
            <a:r>
              <a:rPr lang="en-US" sz="1600" dirty="0"/>
              <a:t> schedule. </a:t>
            </a:r>
          </a:p>
          <a:p>
            <a:pPr lvl="1"/>
            <a:r>
              <a:rPr lang="en-US" sz="1600" dirty="0"/>
              <a:t>Provided collisions also for STAR with 1 </a:t>
            </a:r>
            <a:r>
              <a:rPr lang="en-US" sz="1600" dirty="0" err="1"/>
              <a:t>mrad</a:t>
            </a:r>
            <a:r>
              <a:rPr lang="en-US" sz="1600" dirty="0"/>
              <a:t> crossing angle and luminosity-leveling; ~30% of minimum-bias goal (Run23+25) collected.  </a:t>
            </a:r>
          </a:p>
          <a:p>
            <a:pPr marL="0" indent="0">
              <a:buNone/>
            </a:pPr>
            <a:endParaRPr lang="en-US" sz="1800" dirty="0"/>
          </a:p>
        </p:txBody>
      </p:sp>
      <p:pic>
        <p:nvPicPr>
          <p:cNvPr id="8" name="Picture 7">
            <a:extLst>
              <a:ext uri="{FF2B5EF4-FFF2-40B4-BE49-F238E27FC236}">
                <a16:creationId xmlns:a16="http://schemas.microsoft.com/office/drawing/2014/main" id="{5019B9E3-7140-C486-7377-9BCBFB4D7A1F}"/>
              </a:ext>
            </a:extLst>
          </p:cNvPr>
          <p:cNvPicPr>
            <a:picLocks noChangeAspect="1"/>
          </p:cNvPicPr>
          <p:nvPr/>
        </p:nvPicPr>
        <p:blipFill>
          <a:blip r:embed="rId2"/>
          <a:stretch>
            <a:fillRect/>
          </a:stretch>
        </p:blipFill>
        <p:spPr>
          <a:xfrm>
            <a:off x="8648397" y="568490"/>
            <a:ext cx="3470697" cy="2882701"/>
          </a:xfrm>
          <a:prstGeom prst="rect">
            <a:avLst/>
          </a:prstGeom>
        </p:spPr>
      </p:pic>
      <p:pic>
        <p:nvPicPr>
          <p:cNvPr id="10" name="Picture 9">
            <a:extLst>
              <a:ext uri="{FF2B5EF4-FFF2-40B4-BE49-F238E27FC236}">
                <a16:creationId xmlns:a16="http://schemas.microsoft.com/office/drawing/2014/main" id="{B56360D2-BC83-A7DE-909C-C5B827E9B203}"/>
              </a:ext>
            </a:extLst>
          </p:cNvPr>
          <p:cNvPicPr>
            <a:picLocks noChangeAspect="1"/>
          </p:cNvPicPr>
          <p:nvPr/>
        </p:nvPicPr>
        <p:blipFill>
          <a:blip r:embed="rId3"/>
          <a:stretch>
            <a:fillRect/>
          </a:stretch>
        </p:blipFill>
        <p:spPr>
          <a:xfrm>
            <a:off x="8715375" y="3473449"/>
            <a:ext cx="3472424" cy="2809954"/>
          </a:xfrm>
          <a:prstGeom prst="rect">
            <a:avLst/>
          </a:prstGeom>
        </p:spPr>
      </p:pic>
      <p:sp>
        <p:nvSpPr>
          <p:cNvPr id="3" name="TextBox 2">
            <a:extLst>
              <a:ext uri="{FF2B5EF4-FFF2-40B4-BE49-F238E27FC236}">
                <a16:creationId xmlns:a16="http://schemas.microsoft.com/office/drawing/2014/main" id="{87ED7B61-BB3C-1176-D463-A705CA245EC0}"/>
              </a:ext>
            </a:extLst>
          </p:cNvPr>
          <p:cNvSpPr txBox="1"/>
          <p:nvPr/>
        </p:nvSpPr>
        <p:spPr>
          <a:xfrm>
            <a:off x="9357292" y="1299765"/>
            <a:ext cx="1024958" cy="276999"/>
          </a:xfrm>
          <a:prstGeom prst="rect">
            <a:avLst/>
          </a:prstGeom>
          <a:noFill/>
        </p:spPr>
        <p:txBody>
          <a:bodyPr wrap="square" rtlCol="0">
            <a:spAutoFit/>
          </a:bodyPr>
          <a:lstStyle/>
          <a:p>
            <a:r>
              <a:rPr lang="en-US" sz="1200" dirty="0"/>
              <a:t>preliminary</a:t>
            </a:r>
          </a:p>
        </p:txBody>
      </p:sp>
      <p:sp>
        <p:nvSpPr>
          <p:cNvPr id="5" name="TextBox 4">
            <a:extLst>
              <a:ext uri="{FF2B5EF4-FFF2-40B4-BE49-F238E27FC236}">
                <a16:creationId xmlns:a16="http://schemas.microsoft.com/office/drawing/2014/main" id="{EB9B3DC0-2DBB-BA7C-0AB0-1A33AFC4A610}"/>
              </a:ext>
            </a:extLst>
          </p:cNvPr>
          <p:cNvSpPr txBox="1"/>
          <p:nvPr/>
        </p:nvSpPr>
        <p:spPr>
          <a:xfrm>
            <a:off x="9414220" y="4150947"/>
            <a:ext cx="968030" cy="276999"/>
          </a:xfrm>
          <a:prstGeom prst="rect">
            <a:avLst/>
          </a:prstGeom>
          <a:noFill/>
        </p:spPr>
        <p:txBody>
          <a:bodyPr wrap="square" rtlCol="0">
            <a:spAutoFit/>
          </a:bodyPr>
          <a:lstStyle/>
          <a:p>
            <a:r>
              <a:rPr lang="en-US" sz="1200" dirty="0"/>
              <a:t>preliminary</a:t>
            </a:r>
          </a:p>
        </p:txBody>
      </p:sp>
      <p:sp>
        <p:nvSpPr>
          <p:cNvPr id="15" name="Slide Number Placeholder 3">
            <a:extLst>
              <a:ext uri="{FF2B5EF4-FFF2-40B4-BE49-F238E27FC236}">
                <a16:creationId xmlns:a16="http://schemas.microsoft.com/office/drawing/2014/main" id="{54BA1158-498B-6A25-E063-B10573630F71}"/>
              </a:ext>
            </a:extLst>
          </p:cNvPr>
          <p:cNvSpPr txBox="1">
            <a:spLocks/>
          </p:cNvSpPr>
          <p:nvPr/>
        </p:nvSpPr>
        <p:spPr>
          <a:xfrm>
            <a:off x="11228984" y="6316596"/>
            <a:ext cx="391516" cy="324178"/>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4</a:t>
            </a:fld>
            <a:endParaRPr lang="en-US" dirty="0"/>
          </a:p>
        </p:txBody>
      </p:sp>
      <p:sp>
        <p:nvSpPr>
          <p:cNvPr id="6" name="TextBox 5">
            <a:extLst>
              <a:ext uri="{FF2B5EF4-FFF2-40B4-BE49-F238E27FC236}">
                <a16:creationId xmlns:a16="http://schemas.microsoft.com/office/drawing/2014/main" id="{F48355AE-9E4A-C2F4-3B2E-1DB7437660B1}"/>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
        <p:nvSpPr>
          <p:cNvPr id="7" name="TextBox 6">
            <a:extLst>
              <a:ext uri="{FF2B5EF4-FFF2-40B4-BE49-F238E27FC236}">
                <a16:creationId xmlns:a16="http://schemas.microsoft.com/office/drawing/2014/main" id="{5BF91460-3AD1-95F5-F733-00C34FB32344}"/>
              </a:ext>
            </a:extLst>
          </p:cNvPr>
          <p:cNvSpPr txBox="1"/>
          <p:nvPr/>
        </p:nvSpPr>
        <p:spPr>
          <a:xfrm>
            <a:off x="10309671" y="10817"/>
            <a:ext cx="1872923" cy="584775"/>
          </a:xfrm>
          <a:prstGeom prst="rect">
            <a:avLst/>
          </a:prstGeom>
          <a:noFill/>
        </p:spPr>
        <p:txBody>
          <a:bodyPr wrap="square" rtlCol="0">
            <a:spAutoFit/>
          </a:bodyPr>
          <a:lstStyle/>
          <a:p>
            <a:r>
              <a:rPr lang="en-US" sz="1600" dirty="0"/>
              <a:t>Run Coordinator: Travis Shrey</a:t>
            </a:r>
          </a:p>
        </p:txBody>
      </p:sp>
    </p:spTree>
    <p:extLst>
      <p:ext uri="{BB962C8B-B14F-4D97-AF65-F5344CB8AC3E}">
        <p14:creationId xmlns:p14="http://schemas.microsoft.com/office/powerpoint/2010/main" val="2092390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BDA9FFA-5917-8D49-BD78-24CECE2D5EC1}"/>
              </a:ext>
            </a:extLst>
          </p:cNvPr>
          <p:cNvSpPr txBox="1"/>
          <p:nvPr/>
        </p:nvSpPr>
        <p:spPr>
          <a:xfrm>
            <a:off x="239221" y="4178773"/>
            <a:ext cx="11922864" cy="1600438"/>
          </a:xfrm>
          <a:prstGeom prst="rect">
            <a:avLst/>
          </a:prstGeom>
          <a:noFill/>
        </p:spPr>
        <p:txBody>
          <a:bodyPr wrap="square" rtlCol="0">
            <a:spAutoFit/>
          </a:bodyPr>
          <a:lstStyle/>
          <a:p>
            <a:pPr algn="ctr"/>
            <a:r>
              <a:rPr lang="en-US" sz="1600" dirty="0">
                <a:latin typeface="Helvetica"/>
                <a:cs typeface="Helvetica"/>
              </a:rPr>
              <a:t>Availability = beam time / scheduled beam time</a:t>
            </a:r>
            <a:br>
              <a:rPr lang="en-US" sz="1800" dirty="0">
                <a:latin typeface="Helvetica"/>
                <a:cs typeface="Helvetica"/>
              </a:rPr>
            </a:br>
            <a:r>
              <a:rPr lang="en-US" sz="1800" dirty="0">
                <a:latin typeface="Helvetica"/>
                <a:cs typeface="Helvetica"/>
              </a:rPr>
              <a:t>	           </a:t>
            </a:r>
            <a:r>
              <a:rPr lang="en-US" sz="1200" dirty="0">
                <a:latin typeface="Helvetica"/>
                <a:cs typeface="Helvetica"/>
              </a:rPr>
              <a:t> (denominator excludes scheduled maintenance)</a:t>
            </a:r>
            <a:endParaRPr lang="en-US" sz="1500" dirty="0">
              <a:latin typeface="Helvetica"/>
              <a:cs typeface="Helvetica"/>
            </a:endParaRPr>
          </a:p>
          <a:p>
            <a:r>
              <a:rPr lang="en-US" sz="1500" dirty="0">
                <a:latin typeface="Helvetica"/>
                <a:cs typeface="Helvetica"/>
              </a:rPr>
              <a:t>				  </a:t>
            </a:r>
            <a:r>
              <a:rPr lang="en-US" sz="1600" dirty="0">
                <a:latin typeface="Helvetica"/>
                <a:cs typeface="Helvetica"/>
              </a:rPr>
              <a:t>Availability goals:    82.5%    &lt; FY20, </a:t>
            </a:r>
          </a:p>
          <a:p>
            <a:r>
              <a:rPr lang="en-US" sz="1600" dirty="0">
                <a:latin typeface="Helvetica"/>
                <a:cs typeface="Helvetica"/>
              </a:rPr>
              <a:t>     					                 85%       FY21-FY22 </a:t>
            </a:r>
            <a:endParaRPr lang="en-US" sz="1600" dirty="0">
              <a:solidFill>
                <a:schemeClr val="tx2"/>
              </a:solidFill>
              <a:latin typeface="Helvetica"/>
              <a:cs typeface="Helvetica"/>
            </a:endParaRPr>
          </a:p>
          <a:p>
            <a:r>
              <a:rPr lang="en-US" sz="1600" dirty="0">
                <a:solidFill>
                  <a:schemeClr val="tx2"/>
                </a:solidFill>
                <a:latin typeface="Helvetica"/>
                <a:cs typeface="Helvetica"/>
              </a:rPr>
              <a:t>					                 </a:t>
            </a:r>
            <a:r>
              <a:rPr lang="en-US" sz="1600" dirty="0">
                <a:latin typeface="Helvetica"/>
                <a:cs typeface="Helvetica"/>
              </a:rPr>
              <a:t>82.5%    FY23</a:t>
            </a:r>
          </a:p>
          <a:p>
            <a:endParaRPr lang="en-US" sz="1600" dirty="0">
              <a:latin typeface="Helvetica"/>
              <a:cs typeface="Helvetica"/>
            </a:endParaRPr>
          </a:p>
        </p:txBody>
      </p:sp>
      <p:sp>
        <p:nvSpPr>
          <p:cNvPr id="2" name="Title 1">
            <a:extLst>
              <a:ext uri="{FF2B5EF4-FFF2-40B4-BE49-F238E27FC236}">
                <a16:creationId xmlns:a16="http://schemas.microsoft.com/office/drawing/2014/main" id="{31A0574A-DB0C-9E4F-8331-8076B62C9A4A}"/>
              </a:ext>
            </a:extLst>
          </p:cNvPr>
          <p:cNvSpPr>
            <a:spLocks noGrp="1"/>
          </p:cNvSpPr>
          <p:nvPr>
            <p:ph type="title"/>
          </p:nvPr>
        </p:nvSpPr>
        <p:spPr>
          <a:xfrm>
            <a:off x="224048" y="6382"/>
            <a:ext cx="11934415" cy="704355"/>
          </a:xfrm>
        </p:spPr>
        <p:txBody>
          <a:bodyPr>
            <a:normAutofit/>
          </a:bodyPr>
          <a:lstStyle/>
          <a:p>
            <a:r>
              <a:rPr lang="en-US" sz="3200" b="0" dirty="0">
                <a:latin typeface="Helvetica" panose="020B0604020202020204" pitchFamily="34" charset="0"/>
                <a:cs typeface="Helvetica" panose="020B0604020202020204" pitchFamily="34" charset="0"/>
              </a:rPr>
              <a:t>RHIC accelerator availability</a:t>
            </a:r>
          </a:p>
        </p:txBody>
      </p:sp>
      <p:sp>
        <p:nvSpPr>
          <p:cNvPr id="14" name="TextBox 13">
            <a:extLst>
              <a:ext uri="{FF2B5EF4-FFF2-40B4-BE49-F238E27FC236}">
                <a16:creationId xmlns:a16="http://schemas.microsoft.com/office/drawing/2014/main" id="{31878AC3-FC5B-420B-8C0C-594316670AE0}"/>
              </a:ext>
            </a:extLst>
          </p:cNvPr>
          <p:cNvSpPr txBox="1"/>
          <p:nvPr/>
        </p:nvSpPr>
        <p:spPr>
          <a:xfrm>
            <a:off x="260677" y="505505"/>
            <a:ext cx="11944851"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courtesy</a:t>
            </a:r>
            <a:r>
              <a:rPr lang="en-US" sz="1600" dirty="0"/>
              <a:t> Chris Naylor</a:t>
            </a:r>
          </a:p>
        </p:txBody>
      </p:sp>
      <p:sp>
        <p:nvSpPr>
          <p:cNvPr id="3" name="Slide Number Placeholder 2">
            <a:extLst>
              <a:ext uri="{FF2B5EF4-FFF2-40B4-BE49-F238E27FC236}">
                <a16:creationId xmlns:a16="http://schemas.microsoft.com/office/drawing/2014/main" id="{FDB74D55-F9D0-47AB-9CE5-B9A26AB8AF6D}"/>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sp>
        <p:nvSpPr>
          <p:cNvPr id="13" name="TextBox 12">
            <a:extLst>
              <a:ext uri="{FF2B5EF4-FFF2-40B4-BE49-F238E27FC236}">
                <a16:creationId xmlns:a16="http://schemas.microsoft.com/office/drawing/2014/main" id="{7FAF1FDE-05F9-4BF5-90AC-D335AAD7F33C}"/>
              </a:ext>
            </a:extLst>
          </p:cNvPr>
          <p:cNvSpPr txBox="1"/>
          <p:nvPr/>
        </p:nvSpPr>
        <p:spPr>
          <a:xfrm>
            <a:off x="277005" y="5559194"/>
            <a:ext cx="11945965" cy="769441"/>
          </a:xfrm>
          <a:prstGeom prst="rect">
            <a:avLst/>
          </a:prstGeom>
          <a:noFill/>
        </p:spPr>
        <p:txBody>
          <a:bodyPr wrap="square">
            <a:spAutoFit/>
          </a:bodyPr>
          <a:lstStyle/>
          <a:p>
            <a:pPr marL="342900" indent="-342900" algn="ctr"/>
            <a:r>
              <a:rPr lang="en-US" sz="2200" dirty="0">
                <a:latin typeface="Helvetica" panose="020B0604020202020204" pitchFamily="34" charset="0"/>
                <a:cs typeface="Helvetica" panose="020B0604020202020204" pitchFamily="34" charset="0"/>
              </a:rPr>
              <a:t>RHIC Run 2023: 74.4%</a:t>
            </a:r>
          </a:p>
          <a:p>
            <a:pPr marL="342900" indent="-342900" algn="ctr"/>
            <a:r>
              <a:rPr lang="en-US" sz="2200" dirty="0">
                <a:latin typeface="Helvetica" panose="020B0604020202020204" pitchFamily="34" charset="0"/>
                <a:cs typeface="Helvetica" panose="020B0604020202020204" pitchFamily="34" charset="0"/>
              </a:rPr>
              <a:t>Average over last 10 years: 85.8%</a:t>
            </a:r>
          </a:p>
        </p:txBody>
      </p:sp>
      <p:cxnSp>
        <p:nvCxnSpPr>
          <p:cNvPr id="16" name="Straight Arrow Connector 15">
            <a:extLst>
              <a:ext uri="{FF2B5EF4-FFF2-40B4-BE49-F238E27FC236}">
                <a16:creationId xmlns:a16="http://schemas.microsoft.com/office/drawing/2014/main" id="{CCDEB42A-884C-45E3-8A5D-F3625D13D74C}"/>
              </a:ext>
            </a:extLst>
          </p:cNvPr>
          <p:cNvCxnSpPr>
            <a:cxnSpLocks/>
          </p:cNvCxnSpPr>
          <p:nvPr/>
        </p:nvCxnSpPr>
        <p:spPr>
          <a:xfrm>
            <a:off x="10027239" y="921420"/>
            <a:ext cx="869361" cy="5644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16CB1D2-0971-468D-BA33-3BCA484898CE}"/>
              </a:ext>
            </a:extLst>
          </p:cNvPr>
          <p:cNvSpPr txBox="1"/>
          <p:nvPr/>
        </p:nvSpPr>
        <p:spPr>
          <a:xfrm>
            <a:off x="9489567" y="53483"/>
            <a:ext cx="880602" cy="343601"/>
          </a:xfrm>
          <a:prstGeom prst="rect">
            <a:avLst/>
          </a:prstGeom>
          <a:noFill/>
        </p:spPr>
        <p:txBody>
          <a:bodyPr wrap="square">
            <a:spAutoFit/>
          </a:bodyPr>
          <a:lstStyle/>
          <a:p>
            <a:r>
              <a:rPr lang="en-US" dirty="0"/>
              <a:t> p</a:t>
            </a:r>
            <a:r>
              <a:rPr lang="en-US" dirty="0">
                <a:latin typeface="Symbol" panose="05050102010706020507" pitchFamily="18" charset="2"/>
              </a:rPr>
              <a:t></a:t>
            </a:r>
            <a:r>
              <a:rPr lang="en-US" dirty="0"/>
              <a:t>+p</a:t>
            </a:r>
            <a:r>
              <a:rPr lang="en-US" dirty="0">
                <a:latin typeface="Symbol" panose="05050102010706020507" pitchFamily="18" charset="2"/>
              </a:rPr>
              <a:t> </a:t>
            </a:r>
            <a:endParaRPr lang="en-US" dirty="0"/>
          </a:p>
        </p:txBody>
      </p:sp>
      <p:sp>
        <p:nvSpPr>
          <p:cNvPr id="20" name="TextBox 19">
            <a:extLst>
              <a:ext uri="{FF2B5EF4-FFF2-40B4-BE49-F238E27FC236}">
                <a16:creationId xmlns:a16="http://schemas.microsoft.com/office/drawing/2014/main" id="{27E33B9E-629B-4BDF-840E-3EBA47A67936}"/>
              </a:ext>
            </a:extLst>
          </p:cNvPr>
          <p:cNvSpPr txBox="1"/>
          <p:nvPr/>
        </p:nvSpPr>
        <p:spPr>
          <a:xfrm>
            <a:off x="9458392" y="577819"/>
            <a:ext cx="1004344" cy="343601"/>
          </a:xfrm>
          <a:prstGeom prst="rect">
            <a:avLst/>
          </a:prstGeom>
          <a:noFill/>
        </p:spPr>
        <p:txBody>
          <a:bodyPr wrap="none" rtlCol="0">
            <a:spAutoFit/>
          </a:bodyPr>
          <a:lstStyle/>
          <a:p>
            <a:r>
              <a:rPr lang="en-US" dirty="0"/>
              <a:t>255 GeV</a:t>
            </a:r>
          </a:p>
        </p:txBody>
      </p:sp>
      <p:cxnSp>
        <p:nvCxnSpPr>
          <p:cNvPr id="8" name="Straight Connector 7">
            <a:extLst>
              <a:ext uri="{FF2B5EF4-FFF2-40B4-BE49-F238E27FC236}">
                <a16:creationId xmlns:a16="http://schemas.microsoft.com/office/drawing/2014/main" id="{C38B0C7C-EBBD-4B2B-A0FC-4A1853C42F91}"/>
              </a:ext>
            </a:extLst>
          </p:cNvPr>
          <p:cNvCxnSpPr>
            <a:cxnSpLocks/>
          </p:cNvCxnSpPr>
          <p:nvPr/>
        </p:nvCxnSpPr>
        <p:spPr>
          <a:xfrm>
            <a:off x="7052795" y="1534794"/>
            <a:ext cx="46280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49F1BDE-D5C0-49EC-8199-17AFFBF9E792}"/>
              </a:ext>
            </a:extLst>
          </p:cNvPr>
          <p:cNvSpPr txBox="1"/>
          <p:nvPr/>
        </p:nvSpPr>
        <p:spPr>
          <a:xfrm>
            <a:off x="6233102" y="1192505"/>
            <a:ext cx="2646878" cy="369332"/>
          </a:xfrm>
          <a:prstGeom prst="rect">
            <a:avLst/>
          </a:prstGeom>
          <a:noFill/>
        </p:spPr>
        <p:txBody>
          <a:bodyPr wrap="none" rtlCol="0">
            <a:spAutoFit/>
          </a:bodyPr>
          <a:lstStyle/>
          <a:p>
            <a:r>
              <a:rPr lang="en-US" b="1" dirty="0">
                <a:solidFill>
                  <a:srgbClr val="FF0000"/>
                </a:solidFill>
              </a:rPr>
              <a:t>85.8% 10-year average</a:t>
            </a:r>
          </a:p>
        </p:txBody>
      </p:sp>
      <p:sp>
        <p:nvSpPr>
          <p:cNvPr id="22" name="TextBox 21">
            <a:extLst>
              <a:ext uri="{FF2B5EF4-FFF2-40B4-BE49-F238E27FC236}">
                <a16:creationId xmlns:a16="http://schemas.microsoft.com/office/drawing/2014/main" id="{D30356A9-CC68-98CA-0527-6AC5827800D9}"/>
              </a:ext>
            </a:extLst>
          </p:cNvPr>
          <p:cNvSpPr txBox="1"/>
          <p:nvPr/>
        </p:nvSpPr>
        <p:spPr>
          <a:xfrm>
            <a:off x="10726167" y="659401"/>
            <a:ext cx="1189749" cy="307777"/>
          </a:xfrm>
          <a:prstGeom prst="rect">
            <a:avLst/>
          </a:prstGeom>
          <a:noFill/>
        </p:spPr>
        <p:txBody>
          <a:bodyPr wrap="none" rtlCol="0">
            <a:spAutoFit/>
          </a:bodyPr>
          <a:lstStyle/>
          <a:p>
            <a:r>
              <a:rPr lang="en-US" sz="1400" dirty="0">
                <a:solidFill>
                  <a:srgbClr val="FF0000"/>
                </a:solidFill>
              </a:rPr>
              <a:t> </a:t>
            </a:r>
            <a:r>
              <a:rPr lang="en-US" sz="1400" b="1" dirty="0">
                <a:solidFill>
                  <a:srgbClr val="FF0000"/>
                </a:solidFill>
              </a:rPr>
              <a:t>74.4% 2023</a:t>
            </a:r>
          </a:p>
        </p:txBody>
      </p:sp>
      <p:cxnSp>
        <p:nvCxnSpPr>
          <p:cNvPr id="23" name="Straight Arrow Connector 22">
            <a:extLst>
              <a:ext uri="{FF2B5EF4-FFF2-40B4-BE49-F238E27FC236}">
                <a16:creationId xmlns:a16="http://schemas.microsoft.com/office/drawing/2014/main" id="{9E8BDF79-D2CD-CBE6-B0EE-D6D7B6120F97}"/>
              </a:ext>
            </a:extLst>
          </p:cNvPr>
          <p:cNvCxnSpPr>
            <a:cxnSpLocks/>
          </p:cNvCxnSpPr>
          <p:nvPr/>
        </p:nvCxnSpPr>
        <p:spPr>
          <a:xfrm>
            <a:off x="11471111" y="942846"/>
            <a:ext cx="0" cy="7240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F4ADF47-5C90-B853-F8AC-5AA1D77D3551}"/>
              </a:ext>
            </a:extLst>
          </p:cNvPr>
          <p:cNvSpPr txBox="1"/>
          <p:nvPr/>
        </p:nvSpPr>
        <p:spPr>
          <a:xfrm>
            <a:off x="10759875" y="73918"/>
            <a:ext cx="1095172" cy="646331"/>
          </a:xfrm>
          <a:prstGeom prst="rect">
            <a:avLst/>
          </a:prstGeom>
          <a:noFill/>
        </p:spPr>
        <p:txBody>
          <a:bodyPr wrap="none" rtlCol="0">
            <a:spAutoFit/>
          </a:bodyPr>
          <a:lstStyle/>
          <a:p>
            <a:r>
              <a:rPr lang="en-US" dirty="0" err="1"/>
              <a:t>Au+Au</a:t>
            </a:r>
            <a:endParaRPr lang="en-US" dirty="0"/>
          </a:p>
          <a:p>
            <a:r>
              <a:rPr lang="en-US" dirty="0"/>
              <a:t>100 GeV</a:t>
            </a:r>
          </a:p>
        </p:txBody>
      </p:sp>
      <p:sp>
        <p:nvSpPr>
          <p:cNvPr id="47" name="TextBox 46">
            <a:extLst>
              <a:ext uri="{FF2B5EF4-FFF2-40B4-BE49-F238E27FC236}">
                <a16:creationId xmlns:a16="http://schemas.microsoft.com/office/drawing/2014/main" id="{1B5ADCCC-1AEA-2D4A-8B17-D853F42A599C}"/>
              </a:ext>
            </a:extLst>
          </p:cNvPr>
          <p:cNvSpPr txBox="1"/>
          <p:nvPr/>
        </p:nvSpPr>
        <p:spPr>
          <a:xfrm>
            <a:off x="638176" y="3866486"/>
            <a:ext cx="11016490" cy="307777"/>
          </a:xfrm>
          <a:prstGeom prst="rect">
            <a:avLst/>
          </a:prstGeom>
          <a:noFill/>
        </p:spPr>
        <p:txBody>
          <a:bodyPr wrap="square" rtlCol="0">
            <a:spAutoFit/>
          </a:bodyPr>
          <a:lstStyle/>
          <a:p>
            <a:pPr algn="ctr"/>
            <a:r>
              <a:rPr lang="en-US" sz="1400" dirty="0"/>
              <a:t>Time [Fiscal Year]</a:t>
            </a:r>
          </a:p>
        </p:txBody>
      </p:sp>
      <p:sp>
        <p:nvSpPr>
          <p:cNvPr id="48" name="TextBox 47">
            <a:extLst>
              <a:ext uri="{FF2B5EF4-FFF2-40B4-BE49-F238E27FC236}">
                <a16:creationId xmlns:a16="http://schemas.microsoft.com/office/drawing/2014/main" id="{2C91111F-E96C-AF62-5146-866F1F490965}"/>
              </a:ext>
            </a:extLst>
          </p:cNvPr>
          <p:cNvSpPr txBox="1"/>
          <p:nvPr/>
        </p:nvSpPr>
        <p:spPr>
          <a:xfrm rot="16200000">
            <a:off x="-866938" y="2126623"/>
            <a:ext cx="3124199" cy="307777"/>
          </a:xfrm>
          <a:prstGeom prst="rect">
            <a:avLst/>
          </a:prstGeom>
          <a:noFill/>
        </p:spPr>
        <p:txBody>
          <a:bodyPr wrap="square" rtlCol="0">
            <a:spAutoFit/>
          </a:bodyPr>
          <a:lstStyle/>
          <a:p>
            <a:pPr algn="ctr"/>
            <a:r>
              <a:rPr lang="en-US" sz="1400" dirty="0"/>
              <a:t>RHIC Availability [%]</a:t>
            </a:r>
          </a:p>
        </p:txBody>
      </p:sp>
      <p:graphicFrame>
        <p:nvGraphicFramePr>
          <p:cNvPr id="6" name="Chart 5">
            <a:extLst>
              <a:ext uri="{FF2B5EF4-FFF2-40B4-BE49-F238E27FC236}">
                <a16:creationId xmlns:a16="http://schemas.microsoft.com/office/drawing/2014/main" id="{FC194E67-9A14-898C-ED55-9C73E1D26BF2}"/>
              </a:ext>
            </a:extLst>
          </p:cNvPr>
          <p:cNvGraphicFramePr>
            <a:graphicFrameLocks/>
          </p:cNvGraphicFramePr>
          <p:nvPr>
            <p:extLst>
              <p:ext uri="{D42A27DB-BD31-4B8C-83A1-F6EECF244321}">
                <p14:modId xmlns:p14="http://schemas.microsoft.com/office/powerpoint/2010/main" val="3061049336"/>
              </p:ext>
            </p:extLst>
          </p:nvPr>
        </p:nvGraphicFramePr>
        <p:xfrm>
          <a:off x="838558" y="1035058"/>
          <a:ext cx="11016489" cy="2803515"/>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E2958620-A37E-BC42-5E09-DCB9AD1C42B6}"/>
              </a:ext>
            </a:extLst>
          </p:cNvPr>
          <p:cNvSpPr/>
          <p:nvPr/>
        </p:nvSpPr>
        <p:spPr>
          <a:xfrm>
            <a:off x="1234440" y="1205862"/>
            <a:ext cx="10446385" cy="26009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400888-ABE9-BD25-943C-520C18693F44}"/>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Tree>
    <p:extLst>
      <p:ext uri="{BB962C8B-B14F-4D97-AF65-F5344CB8AC3E}">
        <p14:creationId xmlns:p14="http://schemas.microsoft.com/office/powerpoint/2010/main" val="3910448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6328B0-6475-1146-AF94-D683CBAD30E3}"/>
              </a:ext>
            </a:extLst>
          </p:cNvPr>
          <p:cNvSpPr>
            <a:spLocks noGrp="1"/>
          </p:cNvSpPr>
          <p:nvPr>
            <p:ph idx="1"/>
          </p:nvPr>
        </p:nvSpPr>
        <p:spPr>
          <a:xfrm>
            <a:off x="2020527" y="1390218"/>
            <a:ext cx="1460500" cy="588327"/>
          </a:xfrm>
        </p:spPr>
        <p:txBody>
          <a:bodyPr>
            <a:normAutofit/>
          </a:bodyPr>
          <a:lstStyle/>
          <a:p>
            <a:pPr lvl="0"/>
            <a:r>
              <a:rPr lang="en-US" sz="1400" dirty="0"/>
              <a:t>Heat</a:t>
            </a:r>
          </a:p>
        </p:txBody>
      </p:sp>
      <p:sp>
        <p:nvSpPr>
          <p:cNvPr id="6" name="Title 3">
            <a:extLst>
              <a:ext uri="{FF2B5EF4-FFF2-40B4-BE49-F238E27FC236}">
                <a16:creationId xmlns:a16="http://schemas.microsoft.com/office/drawing/2014/main" id="{CD8640FE-F3EE-4026-8589-5173DF614A19}"/>
              </a:ext>
            </a:extLst>
          </p:cNvPr>
          <p:cNvSpPr>
            <a:spLocks noGrp="1"/>
          </p:cNvSpPr>
          <p:nvPr>
            <p:ph type="title"/>
          </p:nvPr>
        </p:nvSpPr>
        <p:spPr>
          <a:xfrm>
            <a:off x="232610" y="-13183"/>
            <a:ext cx="12045206" cy="829798"/>
          </a:xfrm>
        </p:spPr>
        <p:txBody>
          <a:bodyPr>
            <a:normAutofit/>
          </a:bodyPr>
          <a:lstStyle/>
          <a:p>
            <a:r>
              <a:rPr lang="en-US" sz="3100" b="0" dirty="0"/>
              <a:t>Primary challenge for Run 2023: operation during summer months</a:t>
            </a:r>
          </a:p>
        </p:txBody>
      </p:sp>
      <p:sp>
        <p:nvSpPr>
          <p:cNvPr id="7" name="Content Placeholder 2">
            <a:extLst>
              <a:ext uri="{FF2B5EF4-FFF2-40B4-BE49-F238E27FC236}">
                <a16:creationId xmlns:a16="http://schemas.microsoft.com/office/drawing/2014/main" id="{1727665A-6526-4B10-965B-39932722789C}"/>
              </a:ext>
            </a:extLst>
          </p:cNvPr>
          <p:cNvSpPr txBox="1">
            <a:spLocks/>
          </p:cNvSpPr>
          <p:nvPr/>
        </p:nvSpPr>
        <p:spPr>
          <a:xfrm>
            <a:off x="3348867" y="1380943"/>
            <a:ext cx="8300894" cy="14677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400" dirty="0"/>
              <a:t>Many support buildings not equipped to operate with sustained high temperatures</a:t>
            </a:r>
          </a:p>
          <a:p>
            <a:pPr marL="457200" lvl="1" indent="0">
              <a:buNone/>
            </a:pPr>
            <a:r>
              <a:rPr lang="en-US" sz="1400" dirty="0"/>
              <a:t>Many unique AC systems</a:t>
            </a:r>
          </a:p>
        </p:txBody>
      </p:sp>
      <p:sp>
        <p:nvSpPr>
          <p:cNvPr id="9" name="Content Placeholder 2">
            <a:extLst>
              <a:ext uri="{FF2B5EF4-FFF2-40B4-BE49-F238E27FC236}">
                <a16:creationId xmlns:a16="http://schemas.microsoft.com/office/drawing/2014/main" id="{616E32D9-06F0-4015-9940-30A05BE0F6BE}"/>
              </a:ext>
            </a:extLst>
          </p:cNvPr>
          <p:cNvSpPr txBox="1">
            <a:spLocks/>
          </p:cNvSpPr>
          <p:nvPr/>
        </p:nvSpPr>
        <p:spPr>
          <a:xfrm>
            <a:off x="2023131" y="2088166"/>
            <a:ext cx="1846580" cy="378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Humidity</a:t>
            </a:r>
          </a:p>
        </p:txBody>
      </p:sp>
      <p:sp>
        <p:nvSpPr>
          <p:cNvPr id="10" name="Content Placeholder 2">
            <a:extLst>
              <a:ext uri="{FF2B5EF4-FFF2-40B4-BE49-F238E27FC236}">
                <a16:creationId xmlns:a16="http://schemas.microsoft.com/office/drawing/2014/main" id="{35E6055F-C09E-4FC3-B9ED-DED9407CA8EC}"/>
              </a:ext>
            </a:extLst>
          </p:cNvPr>
          <p:cNvSpPr txBox="1">
            <a:spLocks/>
          </p:cNvSpPr>
          <p:nvPr/>
        </p:nvSpPr>
        <p:spPr>
          <a:xfrm>
            <a:off x="3331452" y="2109628"/>
            <a:ext cx="7653110" cy="829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400" dirty="0"/>
              <a:t>Reduced cooling tower efficiency, increased load on AC equipment</a:t>
            </a:r>
          </a:p>
          <a:p>
            <a:pPr marL="457200" lvl="1" indent="0">
              <a:buNone/>
            </a:pPr>
            <a:r>
              <a:rPr lang="en-US" sz="1400" dirty="0"/>
              <a:t>Condensation issues</a:t>
            </a:r>
          </a:p>
          <a:p>
            <a:endParaRPr lang="en-US" sz="1400" dirty="0"/>
          </a:p>
        </p:txBody>
      </p:sp>
      <p:sp>
        <p:nvSpPr>
          <p:cNvPr id="11" name="Content Placeholder 2">
            <a:extLst>
              <a:ext uri="{FF2B5EF4-FFF2-40B4-BE49-F238E27FC236}">
                <a16:creationId xmlns:a16="http://schemas.microsoft.com/office/drawing/2014/main" id="{5F20F59F-2EBB-47C3-885D-E917C6198628}"/>
              </a:ext>
            </a:extLst>
          </p:cNvPr>
          <p:cNvSpPr txBox="1">
            <a:spLocks/>
          </p:cNvSpPr>
          <p:nvPr/>
        </p:nvSpPr>
        <p:spPr>
          <a:xfrm>
            <a:off x="1038528" y="3856460"/>
            <a:ext cx="10127701" cy="1054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r>
              <a:rPr lang="en-US" sz="1400" dirty="0"/>
              <a:t>Maintenance </a:t>
            </a:r>
          </a:p>
          <a:p>
            <a:pPr lvl="3"/>
            <a:r>
              <a:rPr lang="en-US" sz="1400" dirty="0"/>
              <a:t>ensure existing systems are operable at full capacity</a:t>
            </a:r>
          </a:p>
          <a:p>
            <a:pPr lvl="3"/>
            <a:r>
              <a:rPr lang="en-US" sz="1400" dirty="0"/>
              <a:t>verify existing AC spares inventory (9 portable units, 6 portable high-volume fans)</a:t>
            </a:r>
          </a:p>
          <a:p>
            <a:pPr lvl="1"/>
            <a:endParaRPr lang="en-US" sz="1400" dirty="0"/>
          </a:p>
        </p:txBody>
      </p:sp>
      <p:sp>
        <p:nvSpPr>
          <p:cNvPr id="12" name="Content Placeholder 2">
            <a:extLst>
              <a:ext uri="{FF2B5EF4-FFF2-40B4-BE49-F238E27FC236}">
                <a16:creationId xmlns:a16="http://schemas.microsoft.com/office/drawing/2014/main" id="{8CBBB3C7-B426-4D09-911E-7BDF76515633}"/>
              </a:ext>
            </a:extLst>
          </p:cNvPr>
          <p:cNvSpPr txBox="1">
            <a:spLocks/>
          </p:cNvSpPr>
          <p:nvPr/>
        </p:nvSpPr>
        <p:spPr>
          <a:xfrm>
            <a:off x="395259" y="3866775"/>
            <a:ext cx="1846580" cy="588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Mitigation</a:t>
            </a:r>
          </a:p>
        </p:txBody>
      </p:sp>
      <p:sp>
        <p:nvSpPr>
          <p:cNvPr id="13" name="Content Placeholder 4">
            <a:extLst>
              <a:ext uri="{FF2B5EF4-FFF2-40B4-BE49-F238E27FC236}">
                <a16:creationId xmlns:a16="http://schemas.microsoft.com/office/drawing/2014/main" id="{B66E8D0A-F56F-44C1-AB7B-775D4C2847B1}"/>
              </a:ext>
            </a:extLst>
          </p:cNvPr>
          <p:cNvSpPr txBox="1">
            <a:spLocks/>
          </p:cNvSpPr>
          <p:nvPr/>
        </p:nvSpPr>
        <p:spPr>
          <a:xfrm>
            <a:off x="3375573" y="3290432"/>
            <a:ext cx="8468803" cy="503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400" dirty="0"/>
              <a:t>Aging equipment, some obsolete controls and parts</a:t>
            </a:r>
          </a:p>
        </p:txBody>
      </p:sp>
      <p:sp>
        <p:nvSpPr>
          <p:cNvPr id="14" name="Content Placeholder 2">
            <a:extLst>
              <a:ext uri="{FF2B5EF4-FFF2-40B4-BE49-F238E27FC236}">
                <a16:creationId xmlns:a16="http://schemas.microsoft.com/office/drawing/2014/main" id="{14EC8AF5-644A-47DE-B2F7-0CDF1A78F874}"/>
              </a:ext>
            </a:extLst>
          </p:cNvPr>
          <p:cNvSpPr txBox="1">
            <a:spLocks/>
          </p:cNvSpPr>
          <p:nvPr/>
        </p:nvSpPr>
        <p:spPr>
          <a:xfrm>
            <a:off x="2058947" y="3293937"/>
            <a:ext cx="1846580" cy="3970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Air Conditioning</a:t>
            </a:r>
          </a:p>
        </p:txBody>
      </p:sp>
      <p:sp>
        <p:nvSpPr>
          <p:cNvPr id="15" name="Content Placeholder 2">
            <a:extLst>
              <a:ext uri="{FF2B5EF4-FFF2-40B4-BE49-F238E27FC236}">
                <a16:creationId xmlns:a16="http://schemas.microsoft.com/office/drawing/2014/main" id="{B701EF9E-5251-447E-AFCA-CEC41CB08615}"/>
              </a:ext>
            </a:extLst>
          </p:cNvPr>
          <p:cNvSpPr txBox="1">
            <a:spLocks/>
          </p:cNvSpPr>
          <p:nvPr/>
        </p:nvSpPr>
        <p:spPr>
          <a:xfrm>
            <a:off x="1496134" y="5308242"/>
            <a:ext cx="8362241" cy="1054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400" dirty="0"/>
              <a:t>New procurements</a:t>
            </a:r>
          </a:p>
          <a:p>
            <a:pPr lvl="2"/>
            <a:r>
              <a:rPr lang="en-US" sz="1400" dirty="0"/>
              <a:t>spare AC systems for RHIC alcoves (5)</a:t>
            </a:r>
          </a:p>
          <a:p>
            <a:pPr lvl="2"/>
            <a:r>
              <a:rPr lang="en-US" sz="1400" dirty="0"/>
              <a:t>portable AC units for RHIC service buildings (6) for power supply quench detection racks</a:t>
            </a:r>
          </a:p>
        </p:txBody>
      </p:sp>
      <p:sp>
        <p:nvSpPr>
          <p:cNvPr id="17" name="Content Placeholder 2">
            <a:extLst>
              <a:ext uri="{FF2B5EF4-FFF2-40B4-BE49-F238E27FC236}">
                <a16:creationId xmlns:a16="http://schemas.microsoft.com/office/drawing/2014/main" id="{72539773-90DE-48D1-BC29-C30147DE84DC}"/>
              </a:ext>
            </a:extLst>
          </p:cNvPr>
          <p:cNvSpPr txBox="1">
            <a:spLocks/>
          </p:cNvSpPr>
          <p:nvPr/>
        </p:nvSpPr>
        <p:spPr>
          <a:xfrm>
            <a:off x="1496134" y="4869138"/>
            <a:ext cx="9652680" cy="3679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400" dirty="0"/>
              <a:t>AC ductwork modifications</a:t>
            </a:r>
          </a:p>
        </p:txBody>
      </p:sp>
      <p:sp>
        <p:nvSpPr>
          <p:cNvPr id="23" name="TextBox 22">
            <a:extLst>
              <a:ext uri="{FF2B5EF4-FFF2-40B4-BE49-F238E27FC236}">
                <a16:creationId xmlns:a16="http://schemas.microsoft.com/office/drawing/2014/main" id="{1E5CCFD3-6022-484C-8CA2-769E614348C9}"/>
              </a:ext>
            </a:extLst>
          </p:cNvPr>
          <p:cNvSpPr txBox="1"/>
          <p:nvPr/>
        </p:nvSpPr>
        <p:spPr>
          <a:xfrm>
            <a:off x="3348867" y="2707973"/>
            <a:ext cx="8714334" cy="307777"/>
          </a:xfrm>
          <a:prstGeom prst="rect">
            <a:avLst/>
          </a:prstGeom>
          <a:noFill/>
        </p:spPr>
        <p:txBody>
          <a:bodyPr wrap="square">
            <a:spAutoFit/>
          </a:bodyPr>
          <a:lstStyle/>
          <a:p>
            <a:pPr lvl="1"/>
            <a:r>
              <a:rPr lang="en-US" sz="1400" dirty="0"/>
              <a:t>More frequent power dips and/or outages (storm related), possible brown-outs</a:t>
            </a:r>
          </a:p>
        </p:txBody>
      </p:sp>
      <p:sp>
        <p:nvSpPr>
          <p:cNvPr id="24" name="Content Placeholder 2">
            <a:extLst>
              <a:ext uri="{FF2B5EF4-FFF2-40B4-BE49-F238E27FC236}">
                <a16:creationId xmlns:a16="http://schemas.microsoft.com/office/drawing/2014/main" id="{E9806823-D606-4956-814B-2048B0FAE4FB}"/>
              </a:ext>
            </a:extLst>
          </p:cNvPr>
          <p:cNvSpPr txBox="1">
            <a:spLocks/>
          </p:cNvSpPr>
          <p:nvPr/>
        </p:nvSpPr>
        <p:spPr>
          <a:xfrm>
            <a:off x="2037942" y="2720337"/>
            <a:ext cx="1846580" cy="588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Power</a:t>
            </a:r>
          </a:p>
        </p:txBody>
      </p:sp>
      <p:sp>
        <p:nvSpPr>
          <p:cNvPr id="19" name="Content Placeholder 2">
            <a:extLst>
              <a:ext uri="{FF2B5EF4-FFF2-40B4-BE49-F238E27FC236}">
                <a16:creationId xmlns:a16="http://schemas.microsoft.com/office/drawing/2014/main" id="{4C33747C-E8F4-415C-8797-C378B05826B0}"/>
              </a:ext>
            </a:extLst>
          </p:cNvPr>
          <p:cNvSpPr txBox="1">
            <a:spLocks/>
          </p:cNvSpPr>
          <p:nvPr/>
        </p:nvSpPr>
        <p:spPr>
          <a:xfrm>
            <a:off x="347623" y="1370607"/>
            <a:ext cx="1846580" cy="588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Concerns</a:t>
            </a:r>
          </a:p>
        </p:txBody>
      </p:sp>
      <p:sp>
        <p:nvSpPr>
          <p:cNvPr id="4" name="Rectangle 3">
            <a:extLst>
              <a:ext uri="{FF2B5EF4-FFF2-40B4-BE49-F238E27FC236}">
                <a16:creationId xmlns:a16="http://schemas.microsoft.com/office/drawing/2014/main" id="{BA351AC0-801C-F1FE-BB5D-08FFF94DA974}"/>
              </a:ext>
            </a:extLst>
          </p:cNvPr>
          <p:cNvSpPr/>
          <p:nvPr/>
        </p:nvSpPr>
        <p:spPr>
          <a:xfrm>
            <a:off x="354001" y="1321654"/>
            <a:ext cx="11581459" cy="47648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8" name="Straight Arrow Connector 7">
            <a:extLst>
              <a:ext uri="{FF2B5EF4-FFF2-40B4-BE49-F238E27FC236}">
                <a16:creationId xmlns:a16="http://schemas.microsoft.com/office/drawing/2014/main" id="{AE850673-E015-CC00-A46A-450EB280B063}"/>
              </a:ext>
            </a:extLst>
          </p:cNvPr>
          <p:cNvCxnSpPr/>
          <p:nvPr/>
        </p:nvCxnSpPr>
        <p:spPr>
          <a:xfrm flipH="1">
            <a:off x="7928415" y="4220241"/>
            <a:ext cx="16383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385828A-395C-5C2C-C60F-4166B66D94B4}"/>
              </a:ext>
            </a:extLst>
          </p:cNvPr>
          <p:cNvSpPr txBox="1"/>
          <p:nvPr/>
        </p:nvSpPr>
        <p:spPr>
          <a:xfrm>
            <a:off x="9625693" y="3778113"/>
            <a:ext cx="2309767" cy="923330"/>
          </a:xfrm>
          <a:prstGeom prst="rect">
            <a:avLst/>
          </a:prstGeom>
          <a:noFill/>
        </p:spPr>
        <p:txBody>
          <a:bodyPr wrap="square">
            <a:spAutoFit/>
          </a:bodyPr>
          <a:lstStyle/>
          <a:p>
            <a:r>
              <a:rPr lang="en-US" sz="1800" dirty="0">
                <a:solidFill>
                  <a:srgbClr val="FF0000"/>
                </a:solidFill>
              </a:rPr>
              <a:t>Not achieved, RHIC main magnet power supply building</a:t>
            </a:r>
          </a:p>
        </p:txBody>
      </p:sp>
      <p:sp>
        <p:nvSpPr>
          <p:cNvPr id="21" name="TextBox 20">
            <a:extLst>
              <a:ext uri="{FF2B5EF4-FFF2-40B4-BE49-F238E27FC236}">
                <a16:creationId xmlns:a16="http://schemas.microsoft.com/office/drawing/2014/main" id="{E14309B8-5E33-058A-A943-68FF73855F1C}"/>
              </a:ext>
            </a:extLst>
          </p:cNvPr>
          <p:cNvSpPr txBox="1"/>
          <p:nvPr/>
        </p:nvSpPr>
        <p:spPr>
          <a:xfrm>
            <a:off x="261909" y="1018842"/>
            <a:ext cx="11715567" cy="338554"/>
          </a:xfrm>
          <a:prstGeom prst="rect">
            <a:avLst/>
          </a:prstGeom>
          <a:noFill/>
        </p:spPr>
        <p:txBody>
          <a:bodyPr wrap="square">
            <a:spAutoFit/>
          </a:bodyPr>
          <a:lstStyle/>
          <a:p>
            <a:r>
              <a:rPr lang="en-US" sz="1600" dirty="0"/>
              <a:t>From DOE 2022 RHIC Science &amp; Technology Review:</a:t>
            </a:r>
          </a:p>
        </p:txBody>
      </p:sp>
      <p:sp>
        <p:nvSpPr>
          <p:cNvPr id="16" name="TextBox 15">
            <a:extLst>
              <a:ext uri="{FF2B5EF4-FFF2-40B4-BE49-F238E27FC236}">
                <a16:creationId xmlns:a16="http://schemas.microsoft.com/office/drawing/2014/main" id="{13404EFE-81A8-4A1B-13B8-1493AAD000C5}"/>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
        <p:nvSpPr>
          <p:cNvPr id="18" name="Slide Number Placeholder 2">
            <a:extLst>
              <a:ext uri="{FF2B5EF4-FFF2-40B4-BE49-F238E27FC236}">
                <a16:creationId xmlns:a16="http://schemas.microsoft.com/office/drawing/2014/main" id="{CBE5EB13-23B6-FE00-C9C5-1D68DC969239}"/>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6</a:t>
            </a:fld>
            <a:endParaRPr lang="en-US" sz="1000" dirty="0"/>
          </a:p>
        </p:txBody>
      </p:sp>
    </p:spTree>
    <p:extLst>
      <p:ext uri="{BB962C8B-B14F-4D97-AF65-F5344CB8AC3E}">
        <p14:creationId xmlns:p14="http://schemas.microsoft.com/office/powerpoint/2010/main" val="1160417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273BBD-F80B-2F83-2ACD-424063E3C0F3}"/>
              </a:ext>
            </a:extLst>
          </p:cNvPr>
          <p:cNvSpPr>
            <a:spLocks noGrp="1"/>
          </p:cNvSpPr>
          <p:nvPr>
            <p:ph type="title"/>
          </p:nvPr>
        </p:nvSpPr>
        <p:spPr>
          <a:xfrm>
            <a:off x="235599" y="1"/>
            <a:ext cx="11945964" cy="653818"/>
          </a:xfrm>
        </p:spPr>
        <p:txBody>
          <a:bodyPr>
            <a:normAutofit/>
          </a:bodyPr>
          <a:lstStyle/>
          <a:p>
            <a:r>
              <a:rPr lang="en-US" sz="3200" b="0" dirty="0"/>
              <a:t>Supply chain and inflation: Helium and Electrical Costs  </a:t>
            </a:r>
          </a:p>
        </p:txBody>
      </p:sp>
      <p:sp>
        <p:nvSpPr>
          <p:cNvPr id="6" name="Content Placeholder 4">
            <a:extLst>
              <a:ext uri="{FF2B5EF4-FFF2-40B4-BE49-F238E27FC236}">
                <a16:creationId xmlns:a16="http://schemas.microsoft.com/office/drawing/2014/main" id="{5D688BBD-9673-47B6-8313-115A5284354F}"/>
              </a:ext>
            </a:extLst>
          </p:cNvPr>
          <p:cNvSpPr txBox="1">
            <a:spLocks/>
          </p:cNvSpPr>
          <p:nvPr/>
        </p:nvSpPr>
        <p:spPr>
          <a:xfrm>
            <a:off x="808051" y="3255612"/>
            <a:ext cx="10515600" cy="9888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solidFill>
                <a:srgbClr val="FF0000"/>
              </a:solidFill>
            </a:endParaRPr>
          </a:p>
        </p:txBody>
      </p:sp>
      <p:sp>
        <p:nvSpPr>
          <p:cNvPr id="13" name="Content Placeholder 4">
            <a:extLst>
              <a:ext uri="{FF2B5EF4-FFF2-40B4-BE49-F238E27FC236}">
                <a16:creationId xmlns:a16="http://schemas.microsoft.com/office/drawing/2014/main" id="{2248A986-4AEE-4EA9-98B8-7CC87A704246}"/>
              </a:ext>
            </a:extLst>
          </p:cNvPr>
          <p:cNvSpPr txBox="1">
            <a:spLocks/>
          </p:cNvSpPr>
          <p:nvPr/>
        </p:nvSpPr>
        <p:spPr>
          <a:xfrm>
            <a:off x="1627655" y="629078"/>
            <a:ext cx="5094417" cy="24880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800" dirty="0"/>
              <a:t>no fixed price contract, price volatility</a:t>
            </a:r>
          </a:p>
          <a:p>
            <a:pPr marL="457200" lvl="1" indent="0">
              <a:buNone/>
            </a:pPr>
            <a:endParaRPr lang="en-US" sz="1800" dirty="0"/>
          </a:p>
          <a:p>
            <a:pPr marL="914400" lvl="2" indent="0">
              <a:buNone/>
            </a:pPr>
            <a:r>
              <a:rPr lang="en-US" sz="1600" dirty="0"/>
              <a:t>FY21: $41.4/MWh</a:t>
            </a:r>
          </a:p>
          <a:p>
            <a:pPr marL="914400" lvl="2" indent="0">
              <a:buNone/>
            </a:pPr>
            <a:r>
              <a:rPr lang="en-US" sz="1600" dirty="0"/>
              <a:t>FY22: $61.4/MWh</a:t>
            </a:r>
          </a:p>
          <a:p>
            <a:pPr marL="914400" lvl="2" indent="0">
              <a:buNone/>
            </a:pPr>
            <a:r>
              <a:rPr lang="en-US" sz="1600" dirty="0"/>
              <a:t>FY23: $47.3/MWh actual </a:t>
            </a:r>
          </a:p>
          <a:p>
            <a:pPr marL="914400" lvl="2" indent="0">
              <a:buNone/>
            </a:pPr>
            <a:r>
              <a:rPr lang="en-US" sz="1600" dirty="0"/>
              <a:t>           (had planned for $70.0/MWh)</a:t>
            </a:r>
          </a:p>
          <a:p>
            <a:pPr marL="914400" lvl="2" indent="0">
              <a:buNone/>
            </a:pPr>
            <a:r>
              <a:rPr lang="en-US" sz="1600" dirty="0"/>
              <a:t>FY24: planning for $82.4/MWh</a:t>
            </a:r>
          </a:p>
        </p:txBody>
      </p:sp>
      <p:sp>
        <p:nvSpPr>
          <p:cNvPr id="18" name="Content Placeholder 2">
            <a:extLst>
              <a:ext uri="{FF2B5EF4-FFF2-40B4-BE49-F238E27FC236}">
                <a16:creationId xmlns:a16="http://schemas.microsoft.com/office/drawing/2014/main" id="{0F59E53D-442C-45C2-9051-C340292359B1}"/>
              </a:ext>
            </a:extLst>
          </p:cNvPr>
          <p:cNvSpPr txBox="1">
            <a:spLocks/>
          </p:cNvSpPr>
          <p:nvPr/>
        </p:nvSpPr>
        <p:spPr>
          <a:xfrm>
            <a:off x="262547" y="629853"/>
            <a:ext cx="1846580" cy="588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Electrical costs </a:t>
            </a:r>
          </a:p>
        </p:txBody>
      </p:sp>
      <p:sp>
        <p:nvSpPr>
          <p:cNvPr id="19" name="Content Placeholder 2">
            <a:extLst>
              <a:ext uri="{FF2B5EF4-FFF2-40B4-BE49-F238E27FC236}">
                <a16:creationId xmlns:a16="http://schemas.microsoft.com/office/drawing/2014/main" id="{DF97F5C5-BDE3-44F8-A14B-715DAE3F4E27}"/>
              </a:ext>
            </a:extLst>
          </p:cNvPr>
          <p:cNvSpPr txBox="1">
            <a:spLocks/>
          </p:cNvSpPr>
          <p:nvPr/>
        </p:nvSpPr>
        <p:spPr>
          <a:xfrm>
            <a:off x="262547" y="3466275"/>
            <a:ext cx="1846580" cy="588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Cost of </a:t>
            </a:r>
            <a:r>
              <a:rPr lang="en-US" sz="1800" dirty="0" err="1"/>
              <a:t>LHe</a:t>
            </a:r>
            <a:endParaRPr lang="en-US" sz="1800" dirty="0"/>
          </a:p>
        </p:txBody>
      </p:sp>
      <p:sp>
        <p:nvSpPr>
          <p:cNvPr id="20" name="Content Placeholder 4">
            <a:extLst>
              <a:ext uri="{FF2B5EF4-FFF2-40B4-BE49-F238E27FC236}">
                <a16:creationId xmlns:a16="http://schemas.microsoft.com/office/drawing/2014/main" id="{5551F6A9-FAF8-4228-B73D-6307A0FFD27A}"/>
              </a:ext>
            </a:extLst>
          </p:cNvPr>
          <p:cNvSpPr txBox="1">
            <a:spLocks/>
          </p:cNvSpPr>
          <p:nvPr/>
        </p:nvSpPr>
        <p:spPr>
          <a:xfrm>
            <a:off x="2039862" y="4745017"/>
            <a:ext cx="4719282" cy="988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600" dirty="0"/>
              <a:t>FY21: $32.1/</a:t>
            </a:r>
            <a:r>
              <a:rPr lang="en-US" sz="1600" dirty="0" err="1"/>
              <a:t>LHe</a:t>
            </a:r>
            <a:r>
              <a:rPr lang="en-US" sz="1600" dirty="0"/>
              <a:t> gallon</a:t>
            </a:r>
          </a:p>
          <a:p>
            <a:pPr marL="457200" lvl="1" indent="0">
              <a:buNone/>
            </a:pPr>
            <a:r>
              <a:rPr lang="en-US" sz="1600" dirty="0"/>
              <a:t>FY22: ~$33.7/</a:t>
            </a:r>
            <a:r>
              <a:rPr lang="en-US" sz="1600" dirty="0" err="1"/>
              <a:t>LHe</a:t>
            </a:r>
            <a:r>
              <a:rPr lang="en-US" sz="1600" dirty="0"/>
              <a:t> gallon</a:t>
            </a:r>
          </a:p>
          <a:p>
            <a:pPr marL="457200" lvl="1" indent="0">
              <a:buNone/>
            </a:pPr>
            <a:r>
              <a:rPr lang="en-US" sz="1600" dirty="0"/>
              <a:t>FY23: $77.6/</a:t>
            </a:r>
            <a:r>
              <a:rPr lang="en-US" sz="1600" dirty="0" err="1"/>
              <a:t>LHe</a:t>
            </a:r>
            <a:r>
              <a:rPr lang="en-US" sz="1600" dirty="0"/>
              <a:t> gallon</a:t>
            </a:r>
          </a:p>
          <a:p>
            <a:pPr marL="457200" lvl="1" indent="0">
              <a:buNone/>
            </a:pPr>
            <a:r>
              <a:rPr lang="en-US" sz="1600" dirty="0"/>
              <a:t>          (had planned for $50/</a:t>
            </a:r>
            <a:r>
              <a:rPr lang="en-US" sz="1600" dirty="0" err="1"/>
              <a:t>LHe</a:t>
            </a:r>
            <a:r>
              <a:rPr lang="en-US" sz="1600" dirty="0"/>
              <a:t> gallon)</a:t>
            </a:r>
          </a:p>
          <a:p>
            <a:pPr marL="457200" lvl="1" indent="0">
              <a:buNone/>
            </a:pPr>
            <a:r>
              <a:rPr lang="en-US" sz="1600" dirty="0"/>
              <a:t>FY24: planning for $77.6/</a:t>
            </a:r>
            <a:r>
              <a:rPr lang="en-US" sz="1600" dirty="0" err="1"/>
              <a:t>LHe</a:t>
            </a:r>
            <a:r>
              <a:rPr lang="en-US" sz="1600" dirty="0"/>
              <a:t> gallon</a:t>
            </a:r>
          </a:p>
          <a:p>
            <a:pPr lvl="2"/>
            <a:endParaRPr lang="en-US" sz="1600" dirty="0"/>
          </a:p>
          <a:p>
            <a:pPr marL="457200" lvl="1" indent="0">
              <a:buFont typeface="Arial" panose="020B0604020202020204" pitchFamily="34" charset="0"/>
              <a:buNone/>
            </a:pPr>
            <a:endParaRPr lang="en-US" sz="1600" dirty="0"/>
          </a:p>
        </p:txBody>
      </p:sp>
      <p:sp>
        <p:nvSpPr>
          <p:cNvPr id="21" name="TextBox 20">
            <a:extLst>
              <a:ext uri="{FF2B5EF4-FFF2-40B4-BE49-F238E27FC236}">
                <a16:creationId xmlns:a16="http://schemas.microsoft.com/office/drawing/2014/main" id="{53BDE9F0-4E5B-4FA4-A1CE-35756FE5FCF9}"/>
              </a:ext>
            </a:extLst>
          </p:cNvPr>
          <p:cNvSpPr txBox="1"/>
          <p:nvPr/>
        </p:nvSpPr>
        <p:spPr>
          <a:xfrm>
            <a:off x="9381530" y="969891"/>
            <a:ext cx="1063112" cy="338554"/>
          </a:xfrm>
          <a:prstGeom prst="rect">
            <a:avLst/>
          </a:prstGeom>
          <a:noFill/>
        </p:spPr>
        <p:txBody>
          <a:bodyPr wrap="none" rtlCol="0">
            <a:spAutoFit/>
          </a:bodyPr>
          <a:lstStyle/>
          <a:p>
            <a:r>
              <a:rPr lang="en-US" sz="1600" dirty="0">
                <a:solidFill>
                  <a:srgbClr val="FF0000"/>
                </a:solidFill>
              </a:rPr>
              <a:t>$57/MWh</a:t>
            </a:r>
          </a:p>
        </p:txBody>
      </p:sp>
      <p:sp>
        <p:nvSpPr>
          <p:cNvPr id="15" name="Content Placeholder 2">
            <a:extLst>
              <a:ext uri="{FF2B5EF4-FFF2-40B4-BE49-F238E27FC236}">
                <a16:creationId xmlns:a16="http://schemas.microsoft.com/office/drawing/2014/main" id="{EF2AC630-8BD6-BBDA-F1F6-51B5801F590C}"/>
              </a:ext>
            </a:extLst>
          </p:cNvPr>
          <p:cNvSpPr txBox="1">
            <a:spLocks/>
          </p:cNvSpPr>
          <p:nvPr/>
        </p:nvSpPr>
        <p:spPr>
          <a:xfrm>
            <a:off x="2058396" y="3466275"/>
            <a:ext cx="5000733" cy="11675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FY23: no more “in-kind” pricing from Bureau of Land Management (BLM) Reserves due to 2013 Act eliminating Federal Helium Reserves </a:t>
            </a:r>
          </a:p>
        </p:txBody>
      </p:sp>
      <p:sp>
        <p:nvSpPr>
          <p:cNvPr id="24" name="Rectangle 23">
            <a:extLst>
              <a:ext uri="{FF2B5EF4-FFF2-40B4-BE49-F238E27FC236}">
                <a16:creationId xmlns:a16="http://schemas.microsoft.com/office/drawing/2014/main" id="{A8B3B2C4-841A-41A8-437A-C241D4FFC0B2}"/>
              </a:ext>
            </a:extLst>
          </p:cNvPr>
          <p:cNvSpPr/>
          <p:nvPr/>
        </p:nvSpPr>
        <p:spPr>
          <a:xfrm>
            <a:off x="7568514" y="3487192"/>
            <a:ext cx="4466966" cy="2863437"/>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6E06EBAF-2BBB-26D6-94DE-0952534CD2C1}"/>
              </a:ext>
            </a:extLst>
          </p:cNvPr>
          <p:cNvSpPr txBox="1">
            <a:spLocks/>
          </p:cNvSpPr>
          <p:nvPr/>
        </p:nvSpPr>
        <p:spPr>
          <a:xfrm>
            <a:off x="8812213" y="3508752"/>
            <a:ext cx="2511438" cy="339794"/>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Helium Pricing Trends</a:t>
            </a:r>
          </a:p>
        </p:txBody>
      </p:sp>
      <p:pic>
        <p:nvPicPr>
          <p:cNvPr id="11" name="Picture 10">
            <a:extLst>
              <a:ext uri="{FF2B5EF4-FFF2-40B4-BE49-F238E27FC236}">
                <a16:creationId xmlns:a16="http://schemas.microsoft.com/office/drawing/2014/main" id="{D7F5E863-D6DB-96B8-CA13-B5E24D5D6633}"/>
              </a:ext>
            </a:extLst>
          </p:cNvPr>
          <p:cNvPicPr>
            <a:picLocks noChangeAspect="1"/>
          </p:cNvPicPr>
          <p:nvPr/>
        </p:nvPicPr>
        <p:blipFill>
          <a:blip r:embed="rId2"/>
          <a:stretch>
            <a:fillRect/>
          </a:stretch>
        </p:blipFill>
        <p:spPr>
          <a:xfrm>
            <a:off x="7797852" y="678604"/>
            <a:ext cx="4098841" cy="2733137"/>
          </a:xfrm>
          <a:prstGeom prst="rect">
            <a:avLst/>
          </a:prstGeom>
        </p:spPr>
      </p:pic>
      <p:sp>
        <p:nvSpPr>
          <p:cNvPr id="12" name="Rectangle 11">
            <a:extLst>
              <a:ext uri="{FF2B5EF4-FFF2-40B4-BE49-F238E27FC236}">
                <a16:creationId xmlns:a16="http://schemas.microsoft.com/office/drawing/2014/main" id="{72C9ED0A-E75E-4BC9-2214-8A0F9CBF98D9}"/>
              </a:ext>
            </a:extLst>
          </p:cNvPr>
          <p:cNvSpPr/>
          <p:nvPr/>
        </p:nvSpPr>
        <p:spPr>
          <a:xfrm>
            <a:off x="7566455" y="629078"/>
            <a:ext cx="4469025" cy="2766226"/>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90811401-E44E-2021-A36E-CB59EEDDB644}"/>
              </a:ext>
            </a:extLst>
          </p:cNvPr>
          <p:cNvSpPr txBox="1">
            <a:spLocks/>
          </p:cNvSpPr>
          <p:nvPr/>
        </p:nvSpPr>
        <p:spPr>
          <a:xfrm>
            <a:off x="8989796" y="652915"/>
            <a:ext cx="1846580" cy="38066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Electricity Rates</a:t>
            </a:r>
          </a:p>
        </p:txBody>
      </p:sp>
      <p:pic>
        <p:nvPicPr>
          <p:cNvPr id="16" name="Picture 15">
            <a:extLst>
              <a:ext uri="{FF2B5EF4-FFF2-40B4-BE49-F238E27FC236}">
                <a16:creationId xmlns:a16="http://schemas.microsoft.com/office/drawing/2014/main" id="{4C9FC08E-E58D-37B5-04C0-E947418CCDC7}"/>
              </a:ext>
            </a:extLst>
          </p:cNvPr>
          <p:cNvPicPr>
            <a:picLocks noChangeAspect="1"/>
          </p:cNvPicPr>
          <p:nvPr/>
        </p:nvPicPr>
        <p:blipFill>
          <a:blip r:embed="rId3"/>
          <a:stretch>
            <a:fillRect/>
          </a:stretch>
        </p:blipFill>
        <p:spPr>
          <a:xfrm>
            <a:off x="7584762" y="989583"/>
            <a:ext cx="231624" cy="1822107"/>
          </a:xfrm>
          <a:prstGeom prst="rect">
            <a:avLst/>
          </a:prstGeom>
        </p:spPr>
      </p:pic>
      <p:cxnSp>
        <p:nvCxnSpPr>
          <p:cNvPr id="17" name="Straight Connector 16">
            <a:extLst>
              <a:ext uri="{FF2B5EF4-FFF2-40B4-BE49-F238E27FC236}">
                <a16:creationId xmlns:a16="http://schemas.microsoft.com/office/drawing/2014/main" id="{017118D4-8814-4BFA-9A98-5E1529BA34ED}"/>
              </a:ext>
            </a:extLst>
          </p:cNvPr>
          <p:cNvCxnSpPr>
            <a:cxnSpLocks/>
          </p:cNvCxnSpPr>
          <p:nvPr/>
        </p:nvCxnSpPr>
        <p:spPr>
          <a:xfrm>
            <a:off x="7963930" y="1445001"/>
            <a:ext cx="39350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17C858C-3C03-47EF-1583-3D7827196259}"/>
              </a:ext>
            </a:extLst>
          </p:cNvPr>
          <p:cNvSpPr txBox="1"/>
          <p:nvPr/>
        </p:nvSpPr>
        <p:spPr>
          <a:xfrm>
            <a:off x="10162550" y="1133507"/>
            <a:ext cx="1495922" cy="338554"/>
          </a:xfrm>
          <a:prstGeom prst="rect">
            <a:avLst/>
          </a:prstGeom>
          <a:noFill/>
        </p:spPr>
        <p:txBody>
          <a:bodyPr wrap="none" rtlCol="0">
            <a:spAutoFit/>
          </a:bodyPr>
          <a:lstStyle/>
          <a:p>
            <a:r>
              <a:rPr lang="en-US" sz="1600" dirty="0">
                <a:solidFill>
                  <a:srgbClr val="FF0000"/>
                </a:solidFill>
              </a:rPr>
              <a:t>$55.1 average</a:t>
            </a:r>
          </a:p>
        </p:txBody>
      </p:sp>
      <p:sp>
        <p:nvSpPr>
          <p:cNvPr id="33" name="Slide Number Placeholder 1">
            <a:extLst>
              <a:ext uri="{FF2B5EF4-FFF2-40B4-BE49-F238E27FC236}">
                <a16:creationId xmlns:a16="http://schemas.microsoft.com/office/drawing/2014/main" id="{2B3B6204-E6E4-F3DA-2F0B-E66359770A30}"/>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7</a:t>
            </a:fld>
            <a:endParaRPr lang="en-US" sz="1000" dirty="0"/>
          </a:p>
        </p:txBody>
      </p:sp>
      <p:pic>
        <p:nvPicPr>
          <p:cNvPr id="40" name="Picture 39">
            <a:extLst>
              <a:ext uri="{FF2B5EF4-FFF2-40B4-BE49-F238E27FC236}">
                <a16:creationId xmlns:a16="http://schemas.microsoft.com/office/drawing/2014/main" id="{3A868C49-DEE3-4BA9-4E80-070C9C224867}"/>
              </a:ext>
            </a:extLst>
          </p:cNvPr>
          <p:cNvPicPr>
            <a:picLocks noChangeAspect="1"/>
          </p:cNvPicPr>
          <p:nvPr/>
        </p:nvPicPr>
        <p:blipFill>
          <a:blip r:embed="rId4"/>
          <a:stretch>
            <a:fillRect/>
          </a:stretch>
        </p:blipFill>
        <p:spPr>
          <a:xfrm>
            <a:off x="7834771" y="3778890"/>
            <a:ext cx="4175847" cy="2533920"/>
          </a:xfrm>
          <a:prstGeom prst="rect">
            <a:avLst/>
          </a:prstGeom>
        </p:spPr>
      </p:pic>
      <p:pic>
        <p:nvPicPr>
          <p:cNvPr id="42" name="Picture 41">
            <a:extLst>
              <a:ext uri="{FF2B5EF4-FFF2-40B4-BE49-F238E27FC236}">
                <a16:creationId xmlns:a16="http://schemas.microsoft.com/office/drawing/2014/main" id="{D192E381-C19D-99E2-7501-8BF092C7CA97}"/>
              </a:ext>
            </a:extLst>
          </p:cNvPr>
          <p:cNvPicPr>
            <a:picLocks noChangeAspect="1"/>
          </p:cNvPicPr>
          <p:nvPr/>
        </p:nvPicPr>
        <p:blipFill>
          <a:blip r:embed="rId5"/>
          <a:stretch>
            <a:fillRect/>
          </a:stretch>
        </p:blipFill>
        <p:spPr>
          <a:xfrm>
            <a:off x="7604632" y="3808901"/>
            <a:ext cx="232143" cy="2430674"/>
          </a:xfrm>
          <a:prstGeom prst="rect">
            <a:avLst/>
          </a:prstGeom>
        </p:spPr>
      </p:pic>
      <p:sp>
        <p:nvSpPr>
          <p:cNvPr id="36" name="TextBox 35">
            <a:extLst>
              <a:ext uri="{FF2B5EF4-FFF2-40B4-BE49-F238E27FC236}">
                <a16:creationId xmlns:a16="http://schemas.microsoft.com/office/drawing/2014/main" id="{271B1E1B-A9B4-DA84-5D18-06A9301F8055}"/>
              </a:ext>
            </a:extLst>
          </p:cNvPr>
          <p:cNvSpPr txBox="1"/>
          <p:nvPr/>
        </p:nvSpPr>
        <p:spPr>
          <a:xfrm>
            <a:off x="10047591" y="3890926"/>
            <a:ext cx="631904" cy="307777"/>
          </a:xfrm>
          <a:prstGeom prst="rect">
            <a:avLst/>
          </a:prstGeom>
          <a:solidFill>
            <a:schemeClr val="bg1"/>
          </a:solidFill>
        </p:spPr>
        <p:txBody>
          <a:bodyPr wrap="none" rtlCol="0">
            <a:spAutoFit/>
          </a:bodyPr>
          <a:lstStyle/>
          <a:p>
            <a:r>
              <a:rPr lang="en-US" sz="1400" dirty="0">
                <a:solidFill>
                  <a:srgbClr val="FF0000"/>
                </a:solidFill>
              </a:rPr>
              <a:t>$77.6</a:t>
            </a:r>
          </a:p>
        </p:txBody>
      </p:sp>
      <p:cxnSp>
        <p:nvCxnSpPr>
          <p:cNvPr id="44" name="Straight Connector 43">
            <a:extLst>
              <a:ext uri="{FF2B5EF4-FFF2-40B4-BE49-F238E27FC236}">
                <a16:creationId xmlns:a16="http://schemas.microsoft.com/office/drawing/2014/main" id="{2D78DFF4-C54A-1511-4155-8C6D9B17278D}"/>
              </a:ext>
            </a:extLst>
          </p:cNvPr>
          <p:cNvCxnSpPr>
            <a:cxnSpLocks/>
          </p:cNvCxnSpPr>
          <p:nvPr/>
        </p:nvCxnSpPr>
        <p:spPr>
          <a:xfrm flipV="1">
            <a:off x="10667139" y="3941806"/>
            <a:ext cx="212484" cy="906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F02F260-A84A-A76C-27E9-CB06E951D3B3}"/>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Tree>
    <p:extLst>
      <p:ext uri="{BB962C8B-B14F-4D97-AF65-F5344CB8AC3E}">
        <p14:creationId xmlns:p14="http://schemas.microsoft.com/office/powerpoint/2010/main" val="2809774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5541F8-545D-54D1-677F-4E2ACFC834B4}"/>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sp>
        <p:nvSpPr>
          <p:cNvPr id="3" name="Title 3">
            <a:extLst>
              <a:ext uri="{FF2B5EF4-FFF2-40B4-BE49-F238E27FC236}">
                <a16:creationId xmlns:a16="http://schemas.microsoft.com/office/drawing/2014/main" id="{1E7F9EEE-302D-D688-BF03-C45DA8C78443}"/>
              </a:ext>
            </a:extLst>
          </p:cNvPr>
          <p:cNvSpPr txBox="1">
            <a:spLocks/>
          </p:cNvSpPr>
          <p:nvPr/>
        </p:nvSpPr>
        <p:spPr>
          <a:xfrm>
            <a:off x="256540" y="14419"/>
            <a:ext cx="11925024" cy="829798"/>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200" b="0" dirty="0"/>
              <a:t>Supply chain and inflation</a:t>
            </a:r>
          </a:p>
        </p:txBody>
      </p:sp>
      <p:sp>
        <p:nvSpPr>
          <p:cNvPr id="4" name="Content Placeholder 6">
            <a:extLst>
              <a:ext uri="{FF2B5EF4-FFF2-40B4-BE49-F238E27FC236}">
                <a16:creationId xmlns:a16="http://schemas.microsoft.com/office/drawing/2014/main" id="{5688FF7A-8D09-9A14-5841-2B4E2E9325CA}"/>
              </a:ext>
            </a:extLst>
          </p:cNvPr>
          <p:cNvSpPr txBox="1">
            <a:spLocks/>
          </p:cNvSpPr>
          <p:nvPr/>
        </p:nvSpPr>
        <p:spPr>
          <a:xfrm>
            <a:off x="256539" y="601048"/>
            <a:ext cx="7844723" cy="7336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Other impacts of supply chain on RHIC Operations during RHIC Run-23:</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1800" dirty="0"/>
          </a:p>
          <a:p>
            <a:pPr marL="0" indent="0">
              <a:buNone/>
            </a:pPr>
            <a:endParaRPr lang="en-US" sz="1800" dirty="0"/>
          </a:p>
        </p:txBody>
      </p:sp>
      <p:sp>
        <p:nvSpPr>
          <p:cNvPr id="6" name="Content Placeholder 6">
            <a:extLst>
              <a:ext uri="{FF2B5EF4-FFF2-40B4-BE49-F238E27FC236}">
                <a16:creationId xmlns:a16="http://schemas.microsoft.com/office/drawing/2014/main" id="{84DD3BE2-38CB-A64F-7443-C6A6862B9809}"/>
              </a:ext>
            </a:extLst>
          </p:cNvPr>
          <p:cNvSpPr txBox="1">
            <a:spLocks/>
          </p:cNvSpPr>
          <p:nvPr/>
        </p:nvSpPr>
        <p:spPr>
          <a:xfrm>
            <a:off x="944817" y="498966"/>
            <a:ext cx="8635894" cy="2963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200" dirty="0"/>
          </a:p>
          <a:p>
            <a:pPr marL="0" indent="0">
              <a:buNone/>
            </a:pPr>
            <a:endParaRPr lang="en-US" sz="2200" dirty="0"/>
          </a:p>
          <a:p>
            <a:pPr marL="0" indent="0">
              <a:buNone/>
            </a:pPr>
            <a:endParaRPr lang="en-US" sz="2200" dirty="0"/>
          </a:p>
          <a:p>
            <a:pPr marL="0" indent="0">
              <a:buNone/>
            </a:pPr>
            <a:r>
              <a:rPr lang="en-US" sz="2200" dirty="0"/>
              <a:t> </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1800" dirty="0"/>
          </a:p>
          <a:p>
            <a:pPr marL="0" indent="0">
              <a:buNone/>
            </a:pPr>
            <a:endParaRPr lang="en-US" sz="1800" dirty="0"/>
          </a:p>
        </p:txBody>
      </p:sp>
      <p:sp>
        <p:nvSpPr>
          <p:cNvPr id="10" name="Content Placeholder 6">
            <a:extLst>
              <a:ext uri="{FF2B5EF4-FFF2-40B4-BE49-F238E27FC236}">
                <a16:creationId xmlns:a16="http://schemas.microsoft.com/office/drawing/2014/main" id="{7016CE34-3521-5D52-3DF9-4CA588E40C09}"/>
              </a:ext>
            </a:extLst>
          </p:cNvPr>
          <p:cNvSpPr txBox="1">
            <a:spLocks/>
          </p:cNvSpPr>
          <p:nvPr/>
        </p:nvSpPr>
        <p:spPr>
          <a:xfrm>
            <a:off x="300930" y="4726792"/>
            <a:ext cx="9023384" cy="5241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Impacts of inflation on RHIC operations</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1800" dirty="0"/>
          </a:p>
          <a:p>
            <a:pPr marL="0" indent="0">
              <a:buNone/>
            </a:pPr>
            <a:endParaRPr lang="en-US" sz="1800" dirty="0"/>
          </a:p>
        </p:txBody>
      </p:sp>
      <p:sp>
        <p:nvSpPr>
          <p:cNvPr id="12" name="Content Placeholder 6">
            <a:extLst>
              <a:ext uri="{FF2B5EF4-FFF2-40B4-BE49-F238E27FC236}">
                <a16:creationId xmlns:a16="http://schemas.microsoft.com/office/drawing/2014/main" id="{6FF9B571-53E2-84FC-7D69-5DEE8F94234E}"/>
              </a:ext>
            </a:extLst>
          </p:cNvPr>
          <p:cNvSpPr txBox="1">
            <a:spLocks/>
          </p:cNvSpPr>
          <p:nvPr/>
        </p:nvSpPr>
        <p:spPr>
          <a:xfrm>
            <a:off x="883510" y="947332"/>
            <a:ext cx="10306130" cy="4215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u="sng" dirty="0"/>
              <a:t>highest impact</a:t>
            </a:r>
            <a:r>
              <a:rPr lang="en-US" sz="1600" dirty="0"/>
              <a:t>: air conditioning in RHIC main magnet power supply building </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1800" dirty="0"/>
          </a:p>
          <a:p>
            <a:pPr marL="0" indent="0">
              <a:buNone/>
            </a:pPr>
            <a:endParaRPr lang="en-US" sz="1800" dirty="0"/>
          </a:p>
        </p:txBody>
      </p:sp>
      <p:sp>
        <p:nvSpPr>
          <p:cNvPr id="15" name="TextBox 14">
            <a:extLst>
              <a:ext uri="{FF2B5EF4-FFF2-40B4-BE49-F238E27FC236}">
                <a16:creationId xmlns:a16="http://schemas.microsoft.com/office/drawing/2014/main" id="{61AD36C6-9F80-14CE-9825-B5329404D83E}"/>
              </a:ext>
            </a:extLst>
          </p:cNvPr>
          <p:cNvSpPr txBox="1"/>
          <p:nvPr/>
        </p:nvSpPr>
        <p:spPr>
          <a:xfrm>
            <a:off x="1744514" y="1248176"/>
            <a:ext cx="7836197" cy="1169551"/>
          </a:xfrm>
          <a:prstGeom prst="rect">
            <a:avLst/>
          </a:prstGeom>
          <a:noFill/>
        </p:spPr>
        <p:txBody>
          <a:bodyPr wrap="square">
            <a:spAutoFit/>
          </a:bodyPr>
          <a:lstStyle/>
          <a:p>
            <a:pPr marL="0" indent="0">
              <a:buNone/>
            </a:pPr>
            <a:r>
              <a:rPr lang="en-US" sz="1400" dirty="0"/>
              <a:t>unit #1 (25-ton) – OK</a:t>
            </a:r>
          </a:p>
          <a:p>
            <a:pPr marL="0" indent="0">
              <a:buNone/>
            </a:pPr>
            <a:r>
              <a:rPr lang="en-US" sz="1400" dirty="0"/>
              <a:t>unit #2 (25-ton) – OK</a:t>
            </a:r>
          </a:p>
          <a:p>
            <a:pPr marL="0" indent="0">
              <a:buNone/>
            </a:pPr>
            <a:r>
              <a:rPr lang="en-US" sz="1400" dirty="0"/>
              <a:t>unit #3 (2 25-ton stages) – 1 stage down, other stage awaiting parts (&gt;6 months)</a:t>
            </a:r>
          </a:p>
          <a:p>
            <a:pPr marL="0" indent="0">
              <a:buNone/>
            </a:pPr>
            <a:r>
              <a:rPr lang="en-US" sz="1400" dirty="0"/>
              <a:t>unit #4 (2 25-ton stages) – late arrival of parts, unsuccessful attempts at repair</a:t>
            </a:r>
          </a:p>
          <a:p>
            <a:pPr marL="0" indent="0">
              <a:buNone/>
            </a:pPr>
            <a:r>
              <a:rPr lang="en-US" sz="1400" dirty="0"/>
              <a:t>implemented multiple (3 10-ton) movable AC units during run</a:t>
            </a:r>
          </a:p>
        </p:txBody>
      </p:sp>
      <p:sp>
        <p:nvSpPr>
          <p:cNvPr id="16" name="Content Placeholder 6">
            <a:extLst>
              <a:ext uri="{FF2B5EF4-FFF2-40B4-BE49-F238E27FC236}">
                <a16:creationId xmlns:a16="http://schemas.microsoft.com/office/drawing/2014/main" id="{800FEE27-A6A3-5C32-A173-CBB54987BDF9}"/>
              </a:ext>
            </a:extLst>
          </p:cNvPr>
          <p:cNvSpPr txBox="1">
            <a:spLocks/>
          </p:cNvSpPr>
          <p:nvPr/>
        </p:nvSpPr>
        <p:spPr>
          <a:xfrm>
            <a:off x="803189" y="2417451"/>
            <a:ext cx="11269361" cy="1403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600" dirty="0"/>
              <a:t>Other impacts</a:t>
            </a:r>
          </a:p>
          <a:p>
            <a:pPr lvl="1">
              <a:spcBef>
                <a:spcPts val="600"/>
              </a:spcBef>
            </a:pPr>
            <a:r>
              <a:rPr lang="en-US" sz="1400" dirty="0"/>
              <a:t>air conditioning units on rooftop for </a:t>
            </a:r>
            <a:r>
              <a:rPr lang="en-US" sz="1400" dirty="0" err="1"/>
              <a:t>sPHENIX</a:t>
            </a:r>
            <a:r>
              <a:rPr lang="en-US" sz="1400" dirty="0"/>
              <a:t> delayed by 5 months (installed during run)</a:t>
            </a:r>
          </a:p>
          <a:p>
            <a:pPr lvl="1">
              <a:spcBef>
                <a:spcPts val="600"/>
              </a:spcBef>
            </a:pPr>
            <a:r>
              <a:rPr lang="en-US" sz="1400" dirty="0"/>
              <a:t>air conditioning for </a:t>
            </a:r>
            <a:r>
              <a:rPr lang="en-US" sz="1400" dirty="0" err="1"/>
              <a:t>LEReC</a:t>
            </a:r>
            <a:r>
              <a:rPr lang="en-US" sz="1400" dirty="0"/>
              <a:t> and </a:t>
            </a:r>
            <a:r>
              <a:rPr lang="en-US" sz="1400" dirty="0" err="1"/>
              <a:t>CeC</a:t>
            </a:r>
            <a:r>
              <a:rPr lang="en-US" sz="1400" dirty="0"/>
              <a:t>-X laser trailer resulted in 1 missed APEX opportunity</a:t>
            </a:r>
          </a:p>
          <a:p>
            <a:pPr lvl="1">
              <a:spcBef>
                <a:spcPts val="600"/>
              </a:spcBef>
            </a:pPr>
            <a:r>
              <a:rPr lang="en-US" sz="1400" dirty="0"/>
              <a:t>delayed delivery (6 months) of new AGS skew quadrupole power supply (no AGS beam tests for P+P in Run 2023)</a:t>
            </a:r>
          </a:p>
          <a:p>
            <a:pPr lvl="1">
              <a:spcBef>
                <a:spcPts val="600"/>
              </a:spcBef>
            </a:pPr>
            <a:r>
              <a:rPr lang="en-US" sz="1400" dirty="0"/>
              <a:t>delayed delivery (~ 6 months) of integrated circuits and isolation amplifiers) for machine protection enhancement</a:t>
            </a:r>
          </a:p>
          <a:p>
            <a:pPr lvl="1">
              <a:spcBef>
                <a:spcPts val="600"/>
              </a:spcBef>
            </a:pPr>
            <a:r>
              <a:rPr lang="en-US" sz="1400" dirty="0"/>
              <a:t>delayed delivery (~ 6 months) of CEC-X cooling section power supplies (although in time for Run 2023) </a:t>
            </a:r>
          </a:p>
          <a:p>
            <a:pPr>
              <a:spcBef>
                <a:spcPts val="600"/>
              </a:spcBef>
            </a:pPr>
            <a:r>
              <a:rPr lang="en-US" sz="1600" dirty="0"/>
              <a:t>other groups report no effect on RHIC operations owing to healthy spares inventories and/or work-arounds</a:t>
            </a:r>
          </a:p>
          <a:p>
            <a:pPr>
              <a:spcBef>
                <a:spcPts val="600"/>
              </a:spcBef>
            </a:pPr>
            <a:r>
              <a:rPr lang="en-US" sz="1600" dirty="0"/>
              <a:t>good news: most groups (except laser group) report delivery times trending towards those pre-COVID   </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1800" dirty="0"/>
          </a:p>
          <a:p>
            <a:pPr marL="0" indent="0">
              <a:buNone/>
            </a:pPr>
            <a:endParaRPr lang="en-US" sz="1800" dirty="0"/>
          </a:p>
        </p:txBody>
      </p:sp>
      <p:sp>
        <p:nvSpPr>
          <p:cNvPr id="19" name="Content Placeholder 6">
            <a:extLst>
              <a:ext uri="{FF2B5EF4-FFF2-40B4-BE49-F238E27FC236}">
                <a16:creationId xmlns:a16="http://schemas.microsoft.com/office/drawing/2014/main" id="{CAB07817-9566-05BA-1AFD-2A1B841ECF9E}"/>
              </a:ext>
            </a:extLst>
          </p:cNvPr>
          <p:cNvSpPr txBox="1">
            <a:spLocks/>
          </p:cNvSpPr>
          <p:nvPr/>
        </p:nvSpPr>
        <p:spPr>
          <a:xfrm>
            <a:off x="987061" y="5439932"/>
            <a:ext cx="11059297" cy="1403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p:txBody>
      </p:sp>
      <p:sp>
        <p:nvSpPr>
          <p:cNvPr id="20" name="Content Placeholder 6">
            <a:extLst>
              <a:ext uri="{FF2B5EF4-FFF2-40B4-BE49-F238E27FC236}">
                <a16:creationId xmlns:a16="http://schemas.microsoft.com/office/drawing/2014/main" id="{E0899CF6-F2E1-D799-B347-6D5FFEA766FB}"/>
              </a:ext>
            </a:extLst>
          </p:cNvPr>
          <p:cNvSpPr txBox="1">
            <a:spLocks/>
          </p:cNvSpPr>
          <p:nvPr/>
        </p:nvSpPr>
        <p:spPr>
          <a:xfrm>
            <a:off x="776997" y="5050693"/>
            <a:ext cx="11269361" cy="1403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600" dirty="0"/>
              <a:t>EBIS: (30-50)% for parts (diode pack, drift tube and smaller supplies, due to increased material costs)</a:t>
            </a:r>
          </a:p>
          <a:p>
            <a:pPr>
              <a:spcBef>
                <a:spcPts val="600"/>
              </a:spcBef>
            </a:pPr>
            <a:r>
              <a:rPr lang="en-US" sz="1600" dirty="0"/>
              <a:t>LINAC RF: DC blocking capacitor (350% increase since 2018)</a:t>
            </a:r>
          </a:p>
          <a:p>
            <a:pPr marL="0" indent="0">
              <a:spcBef>
                <a:spcPts val="0"/>
              </a:spcBef>
              <a:buNone/>
            </a:pPr>
            <a:r>
              <a:rPr lang="en-US" sz="1600" dirty="0"/>
              <a:t>                      5 kW amplifiers (160% increase since 2020)</a:t>
            </a:r>
          </a:p>
          <a:p>
            <a:pPr>
              <a:spcBef>
                <a:spcPts val="600"/>
              </a:spcBef>
            </a:pPr>
            <a:r>
              <a:rPr lang="en-US" sz="1600" dirty="0"/>
              <a:t>good news: most groups report costs reducing to pre-COVID levels</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1800" dirty="0"/>
          </a:p>
          <a:p>
            <a:pPr marL="0" indent="0">
              <a:buNone/>
            </a:pPr>
            <a:endParaRPr lang="en-US" sz="1800" dirty="0"/>
          </a:p>
        </p:txBody>
      </p:sp>
      <p:sp>
        <p:nvSpPr>
          <p:cNvPr id="7" name="TextBox 6">
            <a:extLst>
              <a:ext uri="{FF2B5EF4-FFF2-40B4-BE49-F238E27FC236}">
                <a16:creationId xmlns:a16="http://schemas.microsoft.com/office/drawing/2014/main" id="{C0C61A25-5F61-A24E-7D6F-C1086DD865BC}"/>
              </a:ext>
            </a:extLst>
          </p:cNvPr>
          <p:cNvSpPr txBox="1"/>
          <p:nvPr/>
        </p:nvSpPr>
        <p:spPr>
          <a:xfrm>
            <a:off x="232610" y="6561405"/>
            <a:ext cx="11959389" cy="276999"/>
          </a:xfrm>
          <a:prstGeom prst="rect">
            <a:avLst/>
          </a:prstGeom>
          <a:noFill/>
        </p:spPr>
        <p:txBody>
          <a:bodyPr wrap="square" rtlCol="0">
            <a:spAutoFit/>
          </a:bodyPr>
          <a:lstStyle/>
          <a:p>
            <a:pPr algn="ctr"/>
            <a:r>
              <a:rPr lang="en-US" sz="1200" dirty="0"/>
              <a:t>M. Minty C-AD MAC-20 (19-21 Dec 2023) </a:t>
            </a:r>
          </a:p>
        </p:txBody>
      </p:sp>
    </p:spTree>
    <p:extLst>
      <p:ext uri="{BB962C8B-B14F-4D97-AF65-F5344CB8AC3E}">
        <p14:creationId xmlns:p14="http://schemas.microsoft.com/office/powerpoint/2010/main" val="1600181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813175" y="2541806"/>
            <a:ext cx="10807325" cy="1947460"/>
          </a:xfrm>
        </p:spPr>
        <p:txBody>
          <a:bodyPr>
            <a:normAutofit/>
          </a:bodyPr>
          <a:lstStyle/>
          <a:p>
            <a:r>
              <a:rPr lang="en-US" sz="4400" b="0" dirty="0"/>
              <a:t>APEX (Accelerator Physics Experiments) during Run 2023</a:t>
            </a:r>
          </a:p>
        </p:txBody>
      </p:sp>
      <p:sp>
        <p:nvSpPr>
          <p:cNvPr id="5" name="Slide Number Placeholder 3">
            <a:extLst>
              <a:ext uri="{FF2B5EF4-FFF2-40B4-BE49-F238E27FC236}">
                <a16:creationId xmlns:a16="http://schemas.microsoft.com/office/drawing/2014/main" id="{6372DE40-C001-E7F8-30E0-77C16080BACC}"/>
              </a:ext>
            </a:extLst>
          </p:cNvPr>
          <p:cNvSpPr>
            <a:spLocks noGrp="1"/>
          </p:cNvSpPr>
          <p:nvPr>
            <p:ph type="sldNum" sz="quarter" idx="4"/>
          </p:nvPr>
        </p:nvSpPr>
        <p:spPr>
          <a:xfrm>
            <a:off x="11188014" y="6304579"/>
            <a:ext cx="432486" cy="365125"/>
          </a:xfrm>
        </p:spPr>
        <p:txBody>
          <a:bodyPr/>
          <a:lstStyle/>
          <a:p>
            <a:fld id="{933A556B-7C63-244D-9B7C-B0EA8042B330}" type="slidenum">
              <a:rPr lang="en-US" smtClean="0"/>
              <a:pPr/>
              <a:t>9</a:t>
            </a:fld>
            <a:endParaRPr lang="en-US" dirty="0">
              <a:solidFill>
                <a:schemeClr val="bg1"/>
              </a:solidFill>
            </a:endParaRPr>
          </a:p>
        </p:txBody>
      </p:sp>
    </p:spTree>
    <p:extLst>
      <p:ext uri="{BB962C8B-B14F-4D97-AF65-F5344CB8AC3E}">
        <p14:creationId xmlns:p14="http://schemas.microsoft.com/office/powerpoint/2010/main" val="731319038"/>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bnl_ppt_template_2021_widescreen_compressed (3)</Template>
  <TotalTime>17204</TotalTime>
  <Words>3173</Words>
  <Application>Microsoft Office PowerPoint</Application>
  <PresentationFormat>Widescreen</PresentationFormat>
  <Paragraphs>428</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vt:lpstr>
      <vt:lpstr>Calibri</vt:lpstr>
      <vt:lpstr>Helvetica</vt:lpstr>
      <vt:lpstr>Symbol</vt:lpstr>
      <vt:lpstr>Times New Roman</vt:lpstr>
      <vt:lpstr>BNL</vt:lpstr>
      <vt:lpstr>RHIC Performance and Repair Status</vt:lpstr>
      <vt:lpstr>  Outline</vt:lpstr>
      <vt:lpstr>RHIC Performance</vt:lpstr>
      <vt:lpstr>PowerPoint Presentation</vt:lpstr>
      <vt:lpstr>RHIC accelerator availability</vt:lpstr>
      <vt:lpstr>Primary challenge for Run 2023: operation during summer months</vt:lpstr>
      <vt:lpstr>Supply chain and inflation: Helium and Electrical Costs  </vt:lpstr>
      <vt:lpstr>PowerPoint Presentation</vt:lpstr>
      <vt:lpstr>APEX (Accelerator Physics Experiments) during Run 2023</vt:lpstr>
      <vt:lpstr>PowerPoint Presentation</vt:lpstr>
      <vt:lpstr>APEX - Precision Decoupling for Large Emittance Ratio</vt:lpstr>
      <vt:lpstr>APEX - RHIC Snake Aperture Optimization</vt:lpstr>
      <vt:lpstr>APEX - Advanced Beam Cooling</vt:lpstr>
      <vt:lpstr>APEX - Advanced Beam Cooling</vt:lpstr>
      <vt:lpstr>RHIC repair status</vt:lpstr>
      <vt:lpstr>PowerPoint Presentation</vt:lpstr>
      <vt:lpstr>PowerPoint Presentation</vt:lpstr>
      <vt:lpstr>PowerPoint Presentation</vt:lpstr>
      <vt:lpstr>PowerPoint Presentation</vt:lpstr>
      <vt:lpstr>RHIC recovery</vt:lpstr>
      <vt:lpstr>PowerPoint Presentation</vt:lpstr>
      <vt:lpstr>PowerPoint Presentation</vt:lpstr>
      <vt:lpstr>PowerPoint Presentation</vt:lpstr>
      <vt:lpstr>Completing the RHIC physics science mission (FY24 and FY25)</vt:lpstr>
      <vt:lpstr>PowerPoint Presentation</vt:lpstr>
      <vt:lpstr>PowerPoint Presentation</vt:lpstr>
      <vt:lpstr>PowerPoint Presentation</vt:lpstr>
      <vt:lpstr>PowerPoint Presentation</vt:lpstr>
      <vt:lpstr>Summary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Capasso, Frances</dc:creator>
  <cp:keywords/>
  <dc:description/>
  <cp:lastModifiedBy>Minty, Michiko</cp:lastModifiedBy>
  <cp:revision>750</cp:revision>
  <cp:lastPrinted>2023-12-19T13:34:56Z</cp:lastPrinted>
  <dcterms:created xsi:type="dcterms:W3CDTF">2023-01-06T14:54:33Z</dcterms:created>
  <dcterms:modified xsi:type="dcterms:W3CDTF">2023-12-19T13:42:30Z</dcterms:modified>
  <cp:category/>
</cp:coreProperties>
</file>