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sldIdLst>
    <p:sldId id="2304" r:id="rId2"/>
    <p:sldId id="2300" r:id="rId3"/>
    <p:sldId id="273" r:id="rId4"/>
    <p:sldId id="260" r:id="rId5"/>
    <p:sldId id="2301" r:id="rId6"/>
    <p:sldId id="277" r:id="rId7"/>
    <p:sldId id="2306" r:id="rId8"/>
    <p:sldId id="284" r:id="rId9"/>
    <p:sldId id="256" r:id="rId10"/>
    <p:sldId id="259" r:id="rId11"/>
    <p:sldId id="2303" r:id="rId12"/>
    <p:sldId id="262" r:id="rId13"/>
    <p:sldId id="261" r:id="rId14"/>
    <p:sldId id="2305" r:id="rId15"/>
    <p:sldId id="2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8C7C63-2453-BE42-8F02-D28190A53238}" v="6" dt="2023-12-20T11:36:58.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59" autoAdjust="0"/>
    <p:restoredTop sz="94694"/>
  </p:normalViewPr>
  <p:slideViewPr>
    <p:cSldViewPr snapToGrid="0" snapToObjects="1">
      <p:cViewPr varScale="1">
        <p:scale>
          <a:sx n="126" d="100"/>
          <a:sy n="126" d="100"/>
        </p:scale>
        <p:origin x="216" y="2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12/19/23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381000" y="685800"/>
            <a:ext cx="6096000" cy="3429000"/>
          </a:xfrm>
          <a:ln/>
        </p:spPr>
      </p:sp>
      <p:sp>
        <p:nvSpPr>
          <p:cNvPr id="25603" name="Rectangle 3"/>
          <p:cNvSpPr>
            <a:spLocks noGrp="1" noChangeArrowheads="1"/>
          </p:cNvSpPr>
          <p:nvPr>
            <p:ph type="body" idx="1"/>
          </p:nvPr>
        </p:nvSpPr>
        <p:spPr>
          <a:xfrm>
            <a:off x="686421" y="4344025"/>
            <a:ext cx="5485158" cy="4114488"/>
          </a:xfrm>
          <a:noFill/>
          <a:ln/>
        </p:spPr>
        <p:txBody>
          <a:bodyPr/>
          <a:lstStyle/>
          <a:p>
            <a:pPr eaLnBrk="1" hangingPunct="1"/>
            <a:endParaRPr lang="en-US" dirty="0"/>
          </a:p>
        </p:txBody>
      </p:sp>
    </p:spTree>
    <p:extLst>
      <p:ext uri="{BB962C8B-B14F-4D97-AF65-F5344CB8AC3E}">
        <p14:creationId xmlns:p14="http://schemas.microsoft.com/office/powerpoint/2010/main" val="132956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381000" y="685800"/>
            <a:ext cx="6096000" cy="3429000"/>
          </a:xfrm>
          <a:ln/>
        </p:spPr>
      </p:sp>
      <p:sp>
        <p:nvSpPr>
          <p:cNvPr id="25603" name="Rectangle 3"/>
          <p:cNvSpPr>
            <a:spLocks noGrp="1" noChangeArrowheads="1"/>
          </p:cNvSpPr>
          <p:nvPr>
            <p:ph type="body" idx="1"/>
          </p:nvPr>
        </p:nvSpPr>
        <p:spPr>
          <a:xfrm>
            <a:off x="686421" y="4344025"/>
            <a:ext cx="5485158" cy="4114488"/>
          </a:xfrm>
          <a:noFill/>
          <a:ln/>
        </p:spPr>
        <p:txBody>
          <a:bodyPr/>
          <a:lstStyle/>
          <a:p>
            <a:pPr eaLnBrk="1" hangingPunct="1"/>
            <a:endParaRPr lang="en-US" dirty="0"/>
          </a:p>
        </p:txBody>
      </p:sp>
    </p:spTree>
    <p:extLst>
      <p:ext uri="{BB962C8B-B14F-4D97-AF65-F5344CB8AC3E}">
        <p14:creationId xmlns:p14="http://schemas.microsoft.com/office/powerpoint/2010/main" val="1932133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userDrawn="1"/>
        </p:nvPicPr>
        <p:blipFill>
          <a:blip r:embed="rId3"/>
          <a:stretch>
            <a:fillRect/>
          </a:stretch>
        </p:blipFill>
        <p:spPr>
          <a:xfrm>
            <a:off x="8386083" y="5742910"/>
            <a:ext cx="3238500" cy="419100"/>
          </a:xfrm>
          <a:prstGeom prst="rect">
            <a:avLst/>
          </a:prstGeom>
        </p:spPr>
      </p:pic>
    </p:spTree>
    <p:extLst>
      <p:ext uri="{BB962C8B-B14F-4D97-AF65-F5344CB8AC3E}">
        <p14:creationId xmlns:p14="http://schemas.microsoft.com/office/powerpoint/2010/main" val="3440654292"/>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510744" y="115094"/>
            <a:ext cx="432486" cy="365125"/>
          </a:xfrm>
          <a:prstGeom prst="rect">
            <a:avLst/>
          </a:prstGeom>
        </p:spPr>
        <p:txBody>
          <a:bodyPr lIns="0" tIns="0" rIns="45720" bIns="0" anchor="ctr"/>
          <a:lstStyle>
            <a:lvl1pPr algn="r">
              <a:defRPr sz="2400"/>
            </a:lvl1pPr>
          </a:lstStyle>
          <a:p>
            <a:fld id="{933A556B-7C63-244D-9B7C-B0EA8042B330}" type="slidenum">
              <a:rPr lang="en-US" smtClean="0"/>
              <a:pPr/>
              <a:t>‹#›</a:t>
            </a:fld>
            <a:endParaRPr lang="en-US"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268697" y="202666"/>
            <a:ext cx="432486" cy="365125"/>
          </a:xfrm>
          <a:prstGeom prst="rect">
            <a:avLst/>
          </a:prstGeom>
        </p:spPr>
        <p:txBody>
          <a:bodyPr lIns="0" tIns="0" rIns="45720" bIns="0" anchor="ctr"/>
          <a:lstStyle>
            <a:lvl1pPr algn="r">
              <a:defRPr sz="24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0931557" y="247489"/>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17245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404257" y="182562"/>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317288" y="292313"/>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492814" y="182562"/>
            <a:ext cx="432486" cy="365125"/>
          </a:xfrm>
          <a:prstGeom prst="rect">
            <a:avLst/>
          </a:prstGeom>
        </p:spPr>
        <p:txBody>
          <a:bodyPr lIns="0" tIns="0" rIns="45720" bIns="0" anchor="ctr"/>
          <a:lstStyle>
            <a:lvl1pPr algn="r">
              <a:defRPr sz="2400"/>
            </a:lvl1pPr>
          </a:lstStyle>
          <a:p>
            <a:fld id="{933A556B-7C63-244D-9B7C-B0EA8042B330}" type="slidenum">
              <a:rPr lang="en-US" smtClean="0"/>
              <a:pPr/>
              <a:t>‹#›</a:t>
            </a:fld>
            <a:endParaRPr lang="en-US"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600"/>
            </a:lvl1pPr>
          </a:lstStyle>
          <a:p>
            <a:fld id="{933A556B-7C63-244D-9B7C-B0EA8042B330}" type="slidenum">
              <a:rPr lang="en-US" smtClean="0"/>
              <a:pPr/>
              <a:t>‹#›</a:t>
            </a:fld>
            <a:endParaRPr lang="en-US"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329700" y="1481540"/>
            <a:ext cx="10334625" cy="1947460"/>
          </a:xfrm>
        </p:spPr>
        <p:txBody>
          <a:bodyPr>
            <a:normAutofit fontScale="90000"/>
          </a:bodyPr>
          <a:lstStyle/>
          <a:p>
            <a:r>
              <a:rPr lang="en-US" dirty="0"/>
              <a:t>Homework Questions</a:t>
            </a:r>
            <a:br>
              <a:rPr lang="en-US" dirty="0"/>
            </a:br>
            <a:r>
              <a:rPr lang="en-US" dirty="0"/>
              <a:t>HW1</a:t>
            </a:r>
            <a:br>
              <a:rPr lang="en-US" sz="4400" dirty="0"/>
            </a:br>
            <a:r>
              <a:rPr lang="en-US" sz="4400" b="0" i="0" u="none" strike="noStrike" dirty="0">
                <a:effectLst/>
                <a:latin typeface="Calibri" panose="020F0502020204030204" pitchFamily="34" charset="0"/>
              </a:rPr>
              <a:t>Present simulation curves illustrating the answer to R5 from previous MAC</a:t>
            </a: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20 December 2023</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sz="3600" dirty="0"/>
              <a:t>Alexei Fedotov</a:t>
            </a:r>
          </a:p>
        </p:txBody>
      </p:sp>
    </p:spTree>
    <p:extLst>
      <p:ext uri="{BB962C8B-B14F-4D97-AF65-F5344CB8AC3E}">
        <p14:creationId xmlns:p14="http://schemas.microsoft.com/office/powerpoint/2010/main" val="51306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a:xfrm>
            <a:off x="317500" y="270934"/>
            <a:ext cx="11049000" cy="788276"/>
          </a:xfrm>
        </p:spPr>
        <p:txBody>
          <a:bodyPr>
            <a:normAutofit fontScale="90000"/>
          </a:bodyPr>
          <a:lstStyle/>
          <a:p>
            <a:r>
              <a:rPr lang="en-US" dirty="0"/>
              <a:t>HW3: Highest Demonstrated Intensity at RHIC</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10</a:t>
            </a:fld>
            <a:endParaRPr lang="en-US" sz="1000" dirty="0"/>
          </a:p>
        </p:txBody>
      </p:sp>
      <p:sp>
        <p:nvSpPr>
          <p:cNvPr id="4" name="TextBox 3">
            <a:extLst>
              <a:ext uri="{FF2B5EF4-FFF2-40B4-BE49-F238E27FC236}">
                <a16:creationId xmlns:a16="http://schemas.microsoft.com/office/drawing/2014/main" id="{7E116D52-1479-C14D-8BEB-634A17097D0F}"/>
              </a:ext>
            </a:extLst>
          </p:cNvPr>
          <p:cNvSpPr txBox="1"/>
          <p:nvPr/>
        </p:nvSpPr>
        <p:spPr>
          <a:xfrm>
            <a:off x="558509" y="1242047"/>
            <a:ext cx="9390745" cy="1077218"/>
          </a:xfrm>
          <a:prstGeom prst="rect">
            <a:avLst/>
          </a:prstGeom>
          <a:noFill/>
        </p:spPr>
        <p:txBody>
          <a:bodyPr wrap="square" lIns="91440" tIns="45720" rIns="91440" bIns="45720" rtlCol="0" anchor="t">
            <a:spAutoFit/>
          </a:bodyPr>
          <a:lstStyle/>
          <a:p>
            <a:r>
              <a:rPr lang="en-US" sz="2400" dirty="0"/>
              <a:t>The highest intensity demonstrated at RHIC for polarized protons was 2.38x10</a:t>
            </a:r>
            <a:r>
              <a:rPr lang="en-US" sz="2400" baseline="30000" dirty="0"/>
              <a:t>11</a:t>
            </a:r>
            <a:r>
              <a:rPr lang="en-US" sz="2400" dirty="0"/>
              <a:t>protons/bunch</a:t>
            </a:r>
            <a:endParaRPr lang="en-US" sz="2400">
              <a:cs typeface="Arial"/>
            </a:endParaRPr>
          </a:p>
          <a:p>
            <a:endParaRPr lang="en-US" sz="2400" baseline="30000" dirty="0">
              <a:cs typeface="Arial" panose="020B0604020202020204"/>
            </a:endParaRPr>
          </a:p>
        </p:txBody>
      </p:sp>
      <p:sp>
        <p:nvSpPr>
          <p:cNvPr id="6" name="TextBox 5">
            <a:extLst>
              <a:ext uri="{FF2B5EF4-FFF2-40B4-BE49-F238E27FC236}">
                <a16:creationId xmlns:a16="http://schemas.microsoft.com/office/drawing/2014/main" id="{D18C6F65-253B-4634-B752-714F5C70BFA5}"/>
              </a:ext>
            </a:extLst>
          </p:cNvPr>
          <p:cNvSpPr txBox="1"/>
          <p:nvPr/>
        </p:nvSpPr>
        <p:spPr>
          <a:xfrm>
            <a:off x="507709" y="2274980"/>
            <a:ext cx="4437745" cy="526297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t>This was during Run15 with 100 GeV Protons.</a:t>
            </a:r>
            <a:endParaRPr lang="en-US" sz="2400" dirty="0">
              <a:cs typeface="Arial"/>
            </a:endParaRPr>
          </a:p>
          <a:p>
            <a:pPr marL="285750" indent="-285750">
              <a:buFont typeface="Arial" panose="020B0604020202020204" pitchFamily="34" charset="0"/>
              <a:buChar char="•"/>
            </a:pPr>
            <a:r>
              <a:rPr lang="en-US" sz="2400" dirty="0">
                <a:cs typeface="Arial"/>
              </a:rPr>
              <a:t>Initial ramp up of intensity shown over the first several weeks.</a:t>
            </a:r>
          </a:p>
          <a:p>
            <a:pPr marL="285750" indent="-285750">
              <a:buFont typeface="Arial,Sans-Serif" panose="020B0604020202020204" pitchFamily="34" charset="0"/>
              <a:buChar char="•"/>
            </a:pPr>
            <a:r>
              <a:rPr lang="en-US" sz="2400" dirty="0">
                <a:cs typeface="Arial"/>
              </a:rPr>
              <a:t>Average end of run intensity 2.2x10</a:t>
            </a:r>
            <a:r>
              <a:rPr lang="en-US" sz="2400" baseline="30000" dirty="0">
                <a:cs typeface="Arial"/>
              </a:rPr>
              <a:t>11</a:t>
            </a:r>
            <a:r>
              <a:rPr lang="en-US" sz="2400" dirty="0">
                <a:cs typeface="Arial"/>
              </a:rPr>
              <a:t> protons/bunch.</a:t>
            </a:r>
          </a:p>
          <a:p>
            <a:pPr marL="285750" indent="-285750">
              <a:buFont typeface="Arial,Sans-Serif" panose="020B0604020202020204" pitchFamily="34" charset="0"/>
              <a:buChar char="•"/>
            </a:pPr>
            <a:r>
              <a:rPr lang="en-US" sz="2400" dirty="0">
                <a:cs typeface="Arial"/>
              </a:rPr>
              <a:t>Maximum intensities for Run17 and Run22 (255 GeV Protons) was 2.18x10</a:t>
            </a:r>
            <a:r>
              <a:rPr lang="en-US" sz="2400" baseline="30000" dirty="0">
                <a:cs typeface="Arial"/>
              </a:rPr>
              <a:t>11</a:t>
            </a:r>
            <a:r>
              <a:rPr lang="en-US" sz="2400" dirty="0">
                <a:cs typeface="Arial"/>
              </a:rPr>
              <a:t>  and 2.24x10</a:t>
            </a:r>
            <a:r>
              <a:rPr lang="en-US" sz="2400" baseline="30000" dirty="0">
                <a:cs typeface="Arial"/>
              </a:rPr>
              <a:t>11</a:t>
            </a:r>
            <a:r>
              <a:rPr lang="en-US" sz="2400" dirty="0">
                <a:cs typeface="Arial"/>
              </a:rPr>
              <a:t> protons/bunch.</a:t>
            </a:r>
          </a:p>
          <a:p>
            <a:pPr marL="285750" indent="-285750">
              <a:buFont typeface="Arial" panose="020B0604020202020204" pitchFamily="34" charset="0"/>
              <a:buChar char="•"/>
            </a:pPr>
            <a:endParaRPr lang="en-US" sz="2400" dirty="0">
              <a:cs typeface="Arial"/>
            </a:endParaRPr>
          </a:p>
          <a:p>
            <a:pPr marL="285750" indent="-285750">
              <a:buFont typeface="Arial" panose="020B0604020202020204" pitchFamily="34" charset="0"/>
              <a:buChar char="•"/>
            </a:pPr>
            <a:endParaRPr lang="en-US" sz="2400" dirty="0">
              <a:cs typeface="Arial"/>
            </a:endParaRPr>
          </a:p>
          <a:p>
            <a:endParaRPr lang="en-US" sz="2400" dirty="0">
              <a:cs typeface="Arial"/>
            </a:endParaRPr>
          </a:p>
        </p:txBody>
      </p:sp>
      <p:pic>
        <p:nvPicPr>
          <p:cNvPr id="8" name="Picture 7">
            <a:extLst>
              <a:ext uri="{FF2B5EF4-FFF2-40B4-BE49-F238E27FC236}">
                <a16:creationId xmlns:a16="http://schemas.microsoft.com/office/drawing/2014/main" id="{13CD929C-00E9-0A49-45A6-D2AB2623DD95}"/>
              </a:ext>
            </a:extLst>
          </p:cNvPr>
          <p:cNvPicPr>
            <a:picLocks noChangeAspect="1"/>
          </p:cNvPicPr>
          <p:nvPr/>
        </p:nvPicPr>
        <p:blipFill>
          <a:blip r:embed="rId2"/>
          <a:stretch>
            <a:fillRect/>
          </a:stretch>
        </p:blipFill>
        <p:spPr>
          <a:xfrm>
            <a:off x="5367867" y="2514600"/>
            <a:ext cx="5943600" cy="3987800"/>
          </a:xfrm>
          <a:prstGeom prst="rect">
            <a:avLst/>
          </a:prstGeom>
        </p:spPr>
      </p:pic>
    </p:spTree>
    <p:extLst>
      <p:ext uri="{BB962C8B-B14F-4D97-AF65-F5344CB8AC3E}">
        <p14:creationId xmlns:p14="http://schemas.microsoft.com/office/powerpoint/2010/main" val="138798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F60FA-B650-3616-DC00-DDCE3D3C1FE8}"/>
              </a:ext>
            </a:extLst>
          </p:cNvPr>
          <p:cNvSpPr>
            <a:spLocks noGrp="1"/>
          </p:cNvSpPr>
          <p:nvPr>
            <p:ph type="title"/>
          </p:nvPr>
        </p:nvSpPr>
        <p:spPr/>
        <p:txBody>
          <a:bodyPr/>
          <a:lstStyle/>
          <a:p>
            <a:r>
              <a:rPr lang="en-US">
                <a:cs typeface="Arial"/>
              </a:rPr>
              <a:t>HW4: Luminosity Leveling for </a:t>
            </a:r>
            <a:r>
              <a:rPr lang="en-US" err="1">
                <a:cs typeface="Arial"/>
              </a:rPr>
              <a:t>sPHENIX</a:t>
            </a:r>
            <a:endParaRPr lang="en-US" err="1"/>
          </a:p>
        </p:txBody>
      </p:sp>
      <p:sp>
        <p:nvSpPr>
          <p:cNvPr id="3" name="Slide Number Placeholder 2">
            <a:extLst>
              <a:ext uri="{FF2B5EF4-FFF2-40B4-BE49-F238E27FC236}">
                <a16:creationId xmlns:a16="http://schemas.microsoft.com/office/drawing/2014/main" id="{9EAC8BC9-A3D4-2D72-76A1-C7D318D1D738}"/>
              </a:ext>
            </a:extLst>
          </p:cNvPr>
          <p:cNvSpPr>
            <a:spLocks noGrp="1"/>
          </p:cNvSpPr>
          <p:nvPr>
            <p:ph type="sldNum" sz="quarter" idx="4"/>
          </p:nvPr>
        </p:nvSpPr>
        <p:spPr/>
        <p:txBody>
          <a:bodyPr/>
          <a:lstStyle/>
          <a:p>
            <a:fld id="{933A556B-7C63-244D-9B7C-B0EA8042B330}" type="slidenum">
              <a:rPr lang="en-US" smtClean="0"/>
              <a:pPr/>
              <a:t>11</a:t>
            </a:fld>
            <a:endParaRPr lang="en-US" sz="1000" dirty="0"/>
          </a:p>
        </p:txBody>
      </p:sp>
      <p:sp>
        <p:nvSpPr>
          <p:cNvPr id="4" name="TextBox 3">
            <a:extLst>
              <a:ext uri="{FF2B5EF4-FFF2-40B4-BE49-F238E27FC236}">
                <a16:creationId xmlns:a16="http://schemas.microsoft.com/office/drawing/2014/main" id="{67273065-D5B3-79F5-7E50-F664693A7E08}"/>
              </a:ext>
            </a:extLst>
          </p:cNvPr>
          <p:cNvSpPr txBox="1"/>
          <p:nvPr/>
        </p:nvSpPr>
        <p:spPr>
          <a:xfrm>
            <a:off x="821266" y="1778000"/>
            <a:ext cx="532553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Arial"/>
              </a:rPr>
              <a:t>Luminosity leveling for </a:t>
            </a:r>
            <a:r>
              <a:rPr lang="en-US" sz="2800" err="1">
                <a:cs typeface="Arial"/>
              </a:rPr>
              <a:t>sPHENIX</a:t>
            </a:r>
            <a:r>
              <a:rPr lang="en-US" sz="2800" dirty="0">
                <a:cs typeface="Arial"/>
              </a:rPr>
              <a:t> was considered</a:t>
            </a:r>
          </a:p>
          <a:p>
            <a:pPr marL="457200" indent="-457200">
              <a:buFont typeface="Arial"/>
              <a:buChar char="•"/>
            </a:pPr>
            <a:r>
              <a:rPr lang="en-US" sz="2800">
                <a:cs typeface="Arial"/>
              </a:rPr>
              <a:t>Initial leveling used the </a:t>
            </a:r>
            <a:r>
              <a:rPr lang="en-US" sz="2800" dirty="0">
                <a:cs typeface="Arial"/>
              </a:rPr>
              <a:t>crossing angle and considered the full luminous region which is incorrect as it would saturate the TPC and provide additional unusable collisions for the detector.</a:t>
            </a:r>
          </a:p>
        </p:txBody>
      </p:sp>
      <p:pic>
        <p:nvPicPr>
          <p:cNvPr id="5" name="Picture 4">
            <a:extLst>
              <a:ext uri="{FF2B5EF4-FFF2-40B4-BE49-F238E27FC236}">
                <a16:creationId xmlns:a16="http://schemas.microsoft.com/office/drawing/2014/main" id="{1149B29F-2A9B-8713-380A-764DE59C7C51}"/>
              </a:ext>
            </a:extLst>
          </p:cNvPr>
          <p:cNvPicPr>
            <a:picLocks noChangeAspect="1"/>
          </p:cNvPicPr>
          <p:nvPr/>
        </p:nvPicPr>
        <p:blipFill>
          <a:blip r:embed="rId2"/>
          <a:stretch>
            <a:fillRect/>
          </a:stretch>
        </p:blipFill>
        <p:spPr>
          <a:xfrm>
            <a:off x="6239933" y="1972733"/>
            <a:ext cx="5054600" cy="3369733"/>
          </a:xfrm>
          <a:prstGeom prst="rect">
            <a:avLst/>
          </a:prstGeom>
        </p:spPr>
      </p:pic>
    </p:spTree>
    <p:extLst>
      <p:ext uri="{BB962C8B-B14F-4D97-AF65-F5344CB8AC3E}">
        <p14:creationId xmlns:p14="http://schemas.microsoft.com/office/powerpoint/2010/main" val="354065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52BA2-AA34-E4E5-F6F0-84AEE5EA577B}"/>
              </a:ext>
            </a:extLst>
          </p:cNvPr>
          <p:cNvSpPr>
            <a:spLocks noGrp="1"/>
          </p:cNvSpPr>
          <p:nvPr>
            <p:ph type="title"/>
          </p:nvPr>
        </p:nvSpPr>
        <p:spPr/>
        <p:txBody>
          <a:bodyPr>
            <a:normAutofit fontScale="90000"/>
          </a:bodyPr>
          <a:lstStyle/>
          <a:p>
            <a:r>
              <a:rPr lang="en-US" sz="5000">
                <a:cs typeface="Arial"/>
              </a:rPr>
              <a:t>HW4: Luminosity Leveling for </a:t>
            </a:r>
            <a:br>
              <a:rPr lang="en-US" sz="5000" dirty="0">
                <a:cs typeface="Arial"/>
              </a:rPr>
            </a:br>
            <a:r>
              <a:rPr lang="en-US" sz="5000" dirty="0" err="1">
                <a:cs typeface="Arial"/>
              </a:rPr>
              <a:t>sPHENIX</a:t>
            </a:r>
            <a:r>
              <a:rPr lang="en-US" sz="5000" dirty="0">
                <a:cs typeface="Arial"/>
              </a:rPr>
              <a:t> II</a:t>
            </a:r>
            <a:endParaRPr lang="en-US" sz="5000" b="0" dirty="0">
              <a:cs typeface="Arial"/>
            </a:endParaRPr>
          </a:p>
        </p:txBody>
      </p:sp>
      <p:sp>
        <p:nvSpPr>
          <p:cNvPr id="3" name="Slide Number Placeholder 2">
            <a:extLst>
              <a:ext uri="{FF2B5EF4-FFF2-40B4-BE49-F238E27FC236}">
                <a16:creationId xmlns:a16="http://schemas.microsoft.com/office/drawing/2014/main" id="{7A44F4AC-EDAC-3BAF-5906-409B0C788D4E}"/>
              </a:ext>
            </a:extLst>
          </p:cNvPr>
          <p:cNvSpPr>
            <a:spLocks noGrp="1"/>
          </p:cNvSpPr>
          <p:nvPr>
            <p:ph type="sldNum" sz="quarter" idx="4"/>
          </p:nvPr>
        </p:nvSpPr>
        <p:spPr/>
        <p:txBody>
          <a:bodyPr/>
          <a:lstStyle/>
          <a:p>
            <a:fld id="{933A556B-7C63-244D-9B7C-B0EA8042B330}" type="slidenum">
              <a:rPr lang="en-US" smtClean="0"/>
              <a:pPr/>
              <a:t>12</a:t>
            </a:fld>
            <a:endParaRPr lang="en-US" sz="1000" dirty="0"/>
          </a:p>
        </p:txBody>
      </p:sp>
      <p:sp>
        <p:nvSpPr>
          <p:cNvPr id="4" name="TextBox 3">
            <a:extLst>
              <a:ext uri="{FF2B5EF4-FFF2-40B4-BE49-F238E27FC236}">
                <a16:creationId xmlns:a16="http://schemas.microsoft.com/office/drawing/2014/main" id="{96D253EF-EE75-CA61-7B30-05052985CA72}"/>
              </a:ext>
            </a:extLst>
          </p:cNvPr>
          <p:cNvSpPr txBox="1"/>
          <p:nvPr/>
        </p:nvSpPr>
        <p:spPr>
          <a:xfrm>
            <a:off x="762000" y="1913466"/>
            <a:ext cx="533400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Arial"/>
              </a:rPr>
              <a:t>Ramping the crossing angle down in a single step in the store would lead to an instantaneous increase of approximately 20% within the +-10 cm vertex.</a:t>
            </a:r>
          </a:p>
          <a:p>
            <a:pPr marL="342900" indent="-342900">
              <a:buFont typeface="Arial"/>
              <a:buChar char="•"/>
            </a:pPr>
            <a:r>
              <a:rPr lang="en-US" sz="2400" dirty="0">
                <a:cs typeface="Arial"/>
              </a:rPr>
              <a:t>This however would likely saturate the TPC as the number of collisions outside of the vertex would increase from ~33% to ~80%.</a:t>
            </a:r>
          </a:p>
        </p:txBody>
      </p:sp>
      <p:pic>
        <p:nvPicPr>
          <p:cNvPr id="5" name="Picture 4">
            <a:extLst>
              <a:ext uri="{FF2B5EF4-FFF2-40B4-BE49-F238E27FC236}">
                <a16:creationId xmlns:a16="http://schemas.microsoft.com/office/drawing/2014/main" id="{ED644715-94C7-F5AA-BC27-D72029C6973D}"/>
              </a:ext>
            </a:extLst>
          </p:cNvPr>
          <p:cNvPicPr>
            <a:picLocks noChangeAspect="1"/>
          </p:cNvPicPr>
          <p:nvPr/>
        </p:nvPicPr>
        <p:blipFill>
          <a:blip r:embed="rId2"/>
          <a:stretch>
            <a:fillRect/>
          </a:stretch>
        </p:blipFill>
        <p:spPr>
          <a:xfrm>
            <a:off x="6096001" y="1816100"/>
            <a:ext cx="5884333" cy="4411133"/>
          </a:xfrm>
          <a:prstGeom prst="rect">
            <a:avLst/>
          </a:prstGeom>
        </p:spPr>
      </p:pic>
    </p:spTree>
    <p:extLst>
      <p:ext uri="{BB962C8B-B14F-4D97-AF65-F5344CB8AC3E}">
        <p14:creationId xmlns:p14="http://schemas.microsoft.com/office/powerpoint/2010/main" val="68869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3128C-8940-49D2-9866-4995B9DA37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D0CA8C-C3CE-47CA-D8B2-B748A117C8BD}"/>
              </a:ext>
            </a:extLst>
          </p:cNvPr>
          <p:cNvSpPr>
            <a:spLocks noGrp="1"/>
          </p:cNvSpPr>
          <p:nvPr>
            <p:ph type="title"/>
          </p:nvPr>
        </p:nvSpPr>
        <p:spPr/>
        <p:txBody>
          <a:bodyPr>
            <a:normAutofit/>
          </a:bodyPr>
          <a:lstStyle/>
          <a:p>
            <a:r>
              <a:rPr lang="en-US">
                <a:cs typeface="Arial"/>
              </a:rPr>
              <a:t>HW4: Luminosity Leveling for </a:t>
            </a:r>
            <a:br>
              <a:rPr lang="en-US" dirty="0">
                <a:cs typeface="Arial"/>
              </a:rPr>
            </a:br>
            <a:r>
              <a:rPr lang="en-US" err="1">
                <a:cs typeface="Arial"/>
              </a:rPr>
              <a:t>sPHENIX</a:t>
            </a:r>
            <a:r>
              <a:rPr lang="en-US" dirty="0">
                <a:cs typeface="Arial"/>
              </a:rPr>
              <a:t> III</a:t>
            </a:r>
          </a:p>
        </p:txBody>
      </p:sp>
      <p:sp>
        <p:nvSpPr>
          <p:cNvPr id="3" name="Slide Number Placeholder 2">
            <a:extLst>
              <a:ext uri="{FF2B5EF4-FFF2-40B4-BE49-F238E27FC236}">
                <a16:creationId xmlns:a16="http://schemas.microsoft.com/office/drawing/2014/main" id="{1E5C32A6-4088-6070-B68F-0C4BEB7A3A0D}"/>
              </a:ext>
            </a:extLst>
          </p:cNvPr>
          <p:cNvSpPr>
            <a:spLocks noGrp="1"/>
          </p:cNvSpPr>
          <p:nvPr>
            <p:ph type="sldNum" sz="quarter" idx="4"/>
          </p:nvPr>
        </p:nvSpPr>
        <p:spPr/>
        <p:txBody>
          <a:bodyPr/>
          <a:lstStyle/>
          <a:p>
            <a:fld id="{933A556B-7C63-244D-9B7C-B0EA8042B330}" type="slidenum">
              <a:rPr lang="en-US" smtClean="0"/>
              <a:pPr/>
              <a:t>13</a:t>
            </a:fld>
            <a:endParaRPr lang="en-US" sz="1000" dirty="0"/>
          </a:p>
        </p:txBody>
      </p:sp>
      <p:sp>
        <p:nvSpPr>
          <p:cNvPr id="4" name="TextBox 3">
            <a:extLst>
              <a:ext uri="{FF2B5EF4-FFF2-40B4-BE49-F238E27FC236}">
                <a16:creationId xmlns:a16="http://schemas.microsoft.com/office/drawing/2014/main" id="{936566CE-261A-A852-B4D9-4FFCDCC7842C}"/>
              </a:ext>
            </a:extLst>
          </p:cNvPr>
          <p:cNvSpPr txBox="1"/>
          <p:nvPr/>
        </p:nvSpPr>
        <p:spPr>
          <a:xfrm>
            <a:off x="262466" y="1778000"/>
            <a:ext cx="5884333"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Arial"/>
              </a:rPr>
              <a:t>Ramping down the beta* throughout the store was done in Run22 to level the luminosity at STAR (shown on right for 255 GeV protons)</a:t>
            </a:r>
          </a:p>
          <a:p>
            <a:pPr marL="457200" indent="-457200">
              <a:buFont typeface="Arial"/>
              <a:buChar char="•"/>
            </a:pPr>
            <a:r>
              <a:rPr lang="en-US" sz="2400" dirty="0">
                <a:cs typeface="Arial"/>
              </a:rPr>
              <a:t>This is the intended method for Run24 with a ramp to squeeze the beta* at increments throughout the store.</a:t>
            </a:r>
          </a:p>
          <a:p>
            <a:pPr marL="457200" indent="-457200">
              <a:buFont typeface="Arial"/>
              <a:buChar char="•"/>
            </a:pPr>
            <a:r>
              <a:rPr lang="en-US" sz="2400" dirty="0">
                <a:cs typeface="Arial"/>
              </a:rPr>
              <a:t>Ramping the DX and triplets continuously has not been investigated.</a:t>
            </a:r>
          </a:p>
        </p:txBody>
      </p:sp>
      <p:pic>
        <p:nvPicPr>
          <p:cNvPr id="6" name="Picture 5">
            <a:extLst>
              <a:ext uri="{FF2B5EF4-FFF2-40B4-BE49-F238E27FC236}">
                <a16:creationId xmlns:a16="http://schemas.microsoft.com/office/drawing/2014/main" id="{24E5AC74-714B-5E37-C282-1A1BBB151ECE}"/>
              </a:ext>
            </a:extLst>
          </p:cNvPr>
          <p:cNvPicPr>
            <a:picLocks noChangeAspect="1"/>
          </p:cNvPicPr>
          <p:nvPr/>
        </p:nvPicPr>
        <p:blipFill>
          <a:blip r:embed="rId2"/>
          <a:stretch>
            <a:fillRect/>
          </a:stretch>
        </p:blipFill>
        <p:spPr>
          <a:xfrm>
            <a:off x="6096000" y="1325033"/>
            <a:ext cx="5833533" cy="4699000"/>
          </a:xfrm>
          <a:prstGeom prst="rect">
            <a:avLst/>
          </a:prstGeom>
        </p:spPr>
      </p:pic>
    </p:spTree>
    <p:extLst>
      <p:ext uri="{BB962C8B-B14F-4D97-AF65-F5344CB8AC3E}">
        <p14:creationId xmlns:p14="http://schemas.microsoft.com/office/powerpoint/2010/main" val="3925111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329700" y="1481540"/>
            <a:ext cx="10334625" cy="1947460"/>
          </a:xfrm>
        </p:spPr>
        <p:txBody>
          <a:bodyPr>
            <a:normAutofit fontScale="90000"/>
          </a:bodyPr>
          <a:lstStyle/>
          <a:p>
            <a:r>
              <a:rPr lang="en-US" dirty="0"/>
              <a:t>Homework Questions</a:t>
            </a:r>
            <a:br>
              <a:rPr lang="en-US" dirty="0"/>
            </a:br>
            <a:r>
              <a:rPr lang="en-US" dirty="0"/>
              <a:t>HW5</a:t>
            </a:r>
            <a:br>
              <a:rPr lang="en-US" dirty="0"/>
            </a:br>
            <a:r>
              <a:rPr lang="en-US" sz="3600" b="0" i="0" u="none" strike="noStrike" dirty="0">
                <a:effectLst/>
                <a:latin typeface="Calibri" panose="020F0502020204030204" pitchFamily="34" charset="0"/>
              </a:rPr>
              <a:t>Please describe the overall strategy for polarized He-3 together with a timeline including decision points and milestones of when and what needs to be tested with beam</a:t>
            </a:r>
            <a:br>
              <a:rPr lang="en-US" dirty="0"/>
            </a:b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20 December 2023</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sz="3600" dirty="0"/>
              <a:t>Haixin Huang</a:t>
            </a:r>
          </a:p>
        </p:txBody>
      </p:sp>
    </p:spTree>
    <p:extLst>
      <p:ext uri="{BB962C8B-B14F-4D97-AF65-F5344CB8AC3E}">
        <p14:creationId xmlns:p14="http://schemas.microsoft.com/office/powerpoint/2010/main" val="263576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4294967295"/>
          </p:nvPr>
        </p:nvSpPr>
        <p:spPr>
          <a:xfrm>
            <a:off x="5410200" y="6400800"/>
            <a:ext cx="2514600" cy="228600"/>
          </a:xfrm>
          <a:prstGeom prst="rect">
            <a:avLst/>
          </a:prstGeom>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xfrm>
            <a:off x="5067300" y="6337102"/>
            <a:ext cx="20574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6D9922-87B3-6043-9531-5184EA303DC1}" type="slidenum">
              <a:rPr lang="en-US" smtClean="0"/>
              <a:pPr/>
              <a:t>15</a:t>
            </a:fld>
            <a:endParaRPr lang="en-US" altLang="ja-JP">
              <a:latin typeface="Arial" pitchFamily="34" charset="0"/>
            </a:endParaRPr>
          </a:p>
        </p:txBody>
      </p:sp>
      <p:sp>
        <p:nvSpPr>
          <p:cNvPr id="9220" name="Rectangle 2"/>
          <p:cNvSpPr>
            <a:spLocks noGrp="1" noChangeArrowheads="1"/>
          </p:cNvSpPr>
          <p:nvPr>
            <p:ph type="title"/>
          </p:nvPr>
        </p:nvSpPr>
        <p:spPr>
          <a:xfrm>
            <a:off x="1752600" y="151190"/>
            <a:ext cx="8915400" cy="643941"/>
          </a:xfrm>
        </p:spPr>
        <p:txBody>
          <a:bodyPr>
            <a:noAutofit/>
          </a:bodyPr>
          <a:lstStyle/>
          <a:p>
            <a:pPr eaLnBrk="1" hangingPunct="1"/>
            <a:r>
              <a:rPr lang="en-US" sz="1900" b="0" dirty="0">
                <a:solidFill>
                  <a:srgbClr val="212121"/>
                </a:solidFill>
                <a:latin typeface="Times New Roman" panose="02020603050405020304" pitchFamily="18" charset="0"/>
                <a:cs typeface="Times New Roman" panose="02020603050405020304" pitchFamily="18" charset="0"/>
              </a:rPr>
              <a:t>Please describe the overall strategy for polarized He-3 together with a timeline including decision points and milestones of when and what needs to be tested with beam</a:t>
            </a:r>
            <a:endParaRPr lang="en-US" sz="1900" dirty="0">
              <a:solidFill>
                <a:srgbClr val="FF0000"/>
              </a:solidFill>
              <a:latin typeface="Times New Roman" panose="02020603050405020304" pitchFamily="18" charset="0"/>
              <a:cs typeface="Times New Roman" panose="02020603050405020304" pitchFamily="18" charset="0"/>
            </a:endParaRPr>
          </a:p>
        </p:txBody>
      </p:sp>
      <p:sp>
        <p:nvSpPr>
          <p:cNvPr id="9221" name="Rectangle 3"/>
          <p:cNvSpPr>
            <a:spLocks noGrp="1" noChangeArrowheads="1"/>
          </p:cNvSpPr>
          <p:nvPr>
            <p:ph type="body" idx="1"/>
          </p:nvPr>
        </p:nvSpPr>
        <p:spPr>
          <a:xfrm>
            <a:off x="1631950" y="784286"/>
            <a:ext cx="8928100" cy="6004140"/>
          </a:xfrm>
          <a:solidFill>
            <a:schemeClr val="bg1"/>
          </a:solidFill>
          <a:ln>
            <a:solidFill>
              <a:schemeClr val="bg1"/>
            </a:solidFill>
          </a:ln>
        </p:spPr>
        <p:txBody>
          <a:bodyPr>
            <a:normAutofit fontScale="85000" lnSpcReduction="20000"/>
          </a:bodyPr>
          <a:lstStyle/>
          <a:p>
            <a:r>
              <a:rPr lang="en-US" sz="2200" dirty="0">
                <a:solidFill>
                  <a:srgbClr val="002060"/>
                </a:solidFill>
                <a:latin typeface="Times New Roman" panose="02020603050405020304" pitchFamily="18" charset="0"/>
                <a:cs typeface="Times New Roman" panose="02020603050405020304" pitchFamily="18" charset="0"/>
              </a:rPr>
              <a:t>   </a:t>
            </a:r>
            <a:r>
              <a:rPr lang="en-US" altLang="zh-CN" sz="2400" dirty="0">
                <a:solidFill>
                  <a:srgbClr val="002060"/>
                </a:solidFill>
                <a:latin typeface="Times New Roman" panose="02020603050405020304" pitchFamily="18" charset="0"/>
                <a:cs typeface="Times New Roman" panose="02020603050405020304" pitchFamily="18" charset="0"/>
              </a:rPr>
              <a:t>Stronger partial snake would provide wider spin tune gap to push both </a:t>
            </a:r>
            <a:r>
              <a:rPr lang="en-US" altLang="zh-CN" sz="2400" dirty="0" err="1">
                <a:solidFill>
                  <a:srgbClr val="002060"/>
                </a:solidFill>
                <a:latin typeface="Times New Roman" panose="02020603050405020304" pitchFamily="18" charset="0"/>
                <a:cs typeface="Times New Roman" panose="02020603050405020304" pitchFamily="18" charset="0"/>
              </a:rPr>
              <a:t>betartron</a:t>
            </a:r>
            <a:r>
              <a:rPr lang="en-US" altLang="zh-CN" sz="2400" dirty="0">
                <a:solidFill>
                  <a:srgbClr val="002060"/>
                </a:solidFill>
                <a:latin typeface="Times New Roman" panose="02020603050405020304" pitchFamily="18" charset="0"/>
                <a:cs typeface="Times New Roman" panose="02020603050405020304" pitchFamily="18" charset="0"/>
              </a:rPr>
              <a:t> tune into the spin tune gap. But stronger partial snake would also cause large optical distortion near injection which affect the admittance. </a:t>
            </a:r>
            <a:r>
              <a:rPr lang="en-US" dirty="0">
                <a:solidFill>
                  <a:srgbClr val="002060"/>
                </a:solidFill>
                <a:effectLst/>
                <a:latin typeface="Times New Roman" panose="02020603050405020304" pitchFamily="18" charset="0"/>
                <a:cs typeface="Times New Roman" panose="02020603050405020304" pitchFamily="18" charset="0"/>
              </a:rPr>
              <a:t>Due to the reduced admittance at |G</a:t>
            </a:r>
            <a:r>
              <a:rPr lang="el-GR" dirty="0">
                <a:solidFill>
                  <a:srgbClr val="002060"/>
                </a:solidFill>
                <a:effectLst/>
                <a:latin typeface="Times New Roman" panose="02020603050405020304" pitchFamily="18" charset="0"/>
                <a:cs typeface="Times New Roman" panose="02020603050405020304" pitchFamily="18" charset="0"/>
              </a:rPr>
              <a:t>γ| = 7.5, </a:t>
            </a:r>
            <a:r>
              <a:rPr lang="en-US" dirty="0">
                <a:solidFill>
                  <a:srgbClr val="002060"/>
                </a:solidFill>
                <a:effectLst/>
                <a:latin typeface="Times New Roman" panose="02020603050405020304" pitchFamily="18" charset="0"/>
                <a:cs typeface="Times New Roman" panose="02020603050405020304" pitchFamily="18" charset="0"/>
              </a:rPr>
              <a:t>excessive beam loss will necessitate additional bunch merges compared to the |G</a:t>
            </a:r>
            <a:r>
              <a:rPr lang="el-GR" dirty="0">
                <a:solidFill>
                  <a:srgbClr val="002060"/>
                </a:solidFill>
                <a:effectLst/>
                <a:latin typeface="Times New Roman" panose="02020603050405020304" pitchFamily="18" charset="0"/>
                <a:cs typeface="Times New Roman" panose="02020603050405020304" pitchFamily="18" charset="0"/>
              </a:rPr>
              <a:t>γ| = 10.5 </a:t>
            </a:r>
            <a:r>
              <a:rPr lang="en-US" dirty="0">
                <a:solidFill>
                  <a:srgbClr val="002060"/>
                </a:solidFill>
                <a:effectLst/>
                <a:latin typeface="Times New Roman" panose="02020603050405020304" pitchFamily="18" charset="0"/>
                <a:cs typeface="Times New Roman" panose="02020603050405020304" pitchFamily="18" charset="0"/>
              </a:rPr>
              <a:t>case. To support |G</a:t>
            </a:r>
            <a:r>
              <a:rPr lang="el-GR" dirty="0">
                <a:solidFill>
                  <a:srgbClr val="002060"/>
                </a:solidFill>
                <a:effectLst/>
                <a:latin typeface="Times New Roman" panose="02020603050405020304" pitchFamily="18" charset="0"/>
                <a:cs typeface="Times New Roman" panose="02020603050405020304" pitchFamily="18" charset="0"/>
              </a:rPr>
              <a:t>γ| = 10.5 </a:t>
            </a:r>
            <a:r>
              <a:rPr lang="en-US" dirty="0">
                <a:solidFill>
                  <a:srgbClr val="002060"/>
                </a:solidFill>
                <a:effectLst/>
                <a:latin typeface="Times New Roman" panose="02020603050405020304" pitchFamily="18" charset="0"/>
                <a:cs typeface="Times New Roman" panose="02020603050405020304" pitchFamily="18" charset="0"/>
              </a:rPr>
              <a:t>injection, the Booster Main Magnet PS and AGS injection kicker need upgrades. </a:t>
            </a:r>
          </a:p>
          <a:p>
            <a:r>
              <a:rPr lang="en-US" dirty="0">
                <a:solidFill>
                  <a:srgbClr val="002060"/>
                </a:solidFill>
                <a:latin typeface="Times New Roman" panose="02020603050405020304" pitchFamily="18" charset="0"/>
                <a:cs typeface="Times New Roman" panose="02020603050405020304" pitchFamily="18" charset="0"/>
              </a:rPr>
              <a:t>   </a:t>
            </a:r>
            <a:r>
              <a:rPr lang="en-US" i="1" dirty="0">
                <a:solidFill>
                  <a:srgbClr val="002060"/>
                </a:solidFill>
                <a:latin typeface="Times New Roman" panose="02020603050405020304" pitchFamily="18" charset="0"/>
                <a:cs typeface="Times New Roman" panose="02020603050405020304" pitchFamily="18" charset="0"/>
              </a:rPr>
              <a:t>Roughly we would need 3 years for the upgrade and 2 years for the commissioning. We need to decide and locate fund for the upgrade by 2027.</a:t>
            </a:r>
            <a:endParaRPr lang="en-US" i="1" dirty="0">
              <a:solidFill>
                <a:srgbClr val="002060"/>
              </a:solidFill>
              <a:effectLst/>
              <a:latin typeface="Times New Roman" panose="02020603050405020304" pitchFamily="18" charset="0"/>
              <a:cs typeface="Times New Roman" panose="02020603050405020304" pitchFamily="18" charset="0"/>
            </a:endParaRPr>
          </a:p>
          <a:p>
            <a:endParaRPr lang="en-US" sz="2000" dirty="0">
              <a:solidFill>
                <a:srgbClr val="002060"/>
              </a:solidFill>
              <a:latin typeface="Times New Roman" panose="02020603050405020304" pitchFamily="18" charset="0"/>
              <a:cs typeface="Times New Roman" panose="02020603050405020304" pitchFamily="18" charset="0"/>
            </a:endParaRPr>
          </a:p>
          <a:p>
            <a:pPr marL="457200" indent="-457200">
              <a:buClr>
                <a:srgbClr val="FF0000"/>
              </a:buClr>
              <a:buSzPct val="100000"/>
              <a:buFont typeface="Arial" panose="020B0604020202020204" pitchFamily="34" charset="0"/>
              <a:buChar char="•"/>
            </a:pPr>
            <a:r>
              <a:rPr lang="en-US" altLang="zh-CN" sz="2600" dirty="0">
                <a:solidFill>
                  <a:srgbClr val="002060"/>
                </a:solidFill>
                <a:latin typeface="Times New Roman" panose="02020603050405020304" pitchFamily="18" charset="0"/>
                <a:cs typeface="Times New Roman" panose="02020603050405020304" pitchFamily="18" charset="0"/>
              </a:rPr>
              <a:t>2024 with </a:t>
            </a:r>
            <a:r>
              <a:rPr lang="en-US" altLang="zh-CN" sz="2600">
                <a:solidFill>
                  <a:srgbClr val="002060"/>
                </a:solidFill>
                <a:latin typeface="Times New Roman" panose="02020603050405020304" pitchFamily="18" charset="0"/>
                <a:cs typeface="Times New Roman" panose="02020603050405020304" pitchFamily="18" charset="0"/>
              </a:rPr>
              <a:t>unpolarized </a:t>
            </a:r>
            <a:r>
              <a:rPr lang="en-US" altLang="zh-CN" sz="2600" baseline="30000">
                <a:solidFill>
                  <a:srgbClr val="002060"/>
                </a:solidFill>
                <a:latin typeface="Times New Roman" panose="02020603050405020304" pitchFamily="18" charset="0"/>
                <a:cs typeface="Times New Roman" panose="02020603050405020304" pitchFamily="18" charset="0"/>
              </a:rPr>
              <a:t>3</a:t>
            </a:r>
            <a:r>
              <a:rPr lang="en-US" altLang="zh-CN" sz="2600">
                <a:solidFill>
                  <a:srgbClr val="002060"/>
                </a:solidFill>
                <a:latin typeface="Times New Roman" panose="02020603050405020304" pitchFamily="18" charset="0"/>
                <a:cs typeface="Times New Roman" panose="02020603050405020304" pitchFamily="18" charset="0"/>
              </a:rPr>
              <a:t>He </a:t>
            </a:r>
            <a:r>
              <a:rPr lang="en-US" altLang="zh-CN" sz="2600" dirty="0">
                <a:solidFill>
                  <a:srgbClr val="002060"/>
                </a:solidFill>
                <a:latin typeface="Times New Roman" panose="02020603050405020304" pitchFamily="18" charset="0"/>
                <a:cs typeface="Times New Roman" panose="02020603050405020304" pitchFamily="18" charset="0"/>
              </a:rPr>
              <a:t>test: setup AGS with both </a:t>
            </a:r>
            <a:r>
              <a:rPr lang="en-US" altLang="zh-CN" sz="2600" dirty="0" err="1">
                <a:solidFill>
                  <a:srgbClr val="002060"/>
                </a:solidFill>
                <a:latin typeface="Times New Roman" panose="02020603050405020304" pitchFamily="18" charset="0"/>
                <a:cs typeface="Times New Roman" panose="02020603050405020304" pitchFamily="18" charset="0"/>
              </a:rPr>
              <a:t>betatron</a:t>
            </a:r>
            <a:r>
              <a:rPr lang="en-US" altLang="zh-CN" sz="2600" dirty="0">
                <a:solidFill>
                  <a:srgbClr val="002060"/>
                </a:solidFill>
                <a:latin typeface="Times New Roman" panose="02020603050405020304" pitchFamily="18" charset="0"/>
                <a:cs typeface="Times New Roman" panose="02020603050405020304" pitchFamily="18" charset="0"/>
              </a:rPr>
              <a:t> tunes inside the spin tune gap (&gt;8.95) along the energy ramp.</a:t>
            </a:r>
          </a:p>
          <a:p>
            <a:pPr marL="457200" indent="-457200">
              <a:buClr>
                <a:srgbClr val="FF0000"/>
              </a:buClr>
              <a:buSzPct val="100000"/>
              <a:buFont typeface="Arial" panose="020B0604020202020204" pitchFamily="34" charset="0"/>
              <a:buChar char="•"/>
            </a:pPr>
            <a:r>
              <a:rPr lang="en-US" altLang="zh-CN" sz="2600" dirty="0">
                <a:solidFill>
                  <a:srgbClr val="002060"/>
                </a:solidFill>
                <a:latin typeface="Times New Roman" panose="02020603050405020304" pitchFamily="18" charset="0"/>
                <a:cs typeface="Times New Roman" panose="02020603050405020304" pitchFamily="18" charset="0"/>
              </a:rPr>
              <a:t>Polarized He</a:t>
            </a:r>
            <a:r>
              <a:rPr lang="en-US" altLang="zh-CN" sz="2600" baseline="30000" dirty="0">
                <a:solidFill>
                  <a:srgbClr val="002060"/>
                </a:solidFill>
                <a:latin typeface="Times New Roman" panose="02020603050405020304" pitchFamily="18" charset="0"/>
                <a:cs typeface="Times New Roman" panose="02020603050405020304" pitchFamily="18" charset="0"/>
              </a:rPr>
              <a:t>3</a:t>
            </a:r>
            <a:r>
              <a:rPr lang="en-US" altLang="zh-CN" sz="2600" dirty="0">
                <a:solidFill>
                  <a:srgbClr val="002060"/>
                </a:solidFill>
                <a:latin typeface="Times New Roman" panose="02020603050405020304" pitchFamily="18" charset="0"/>
                <a:cs typeface="Times New Roman" panose="02020603050405020304" pitchFamily="18" charset="0"/>
              </a:rPr>
              <a:t> test for booster(~2025): AGS injection polarization measurement to check  Booster polarization preservation scheme (AC dipole for intrinsic resonance and harmonic orbit correction for imperfection resonance). No partial snake is needed.</a:t>
            </a:r>
          </a:p>
          <a:p>
            <a:pPr marL="457200" indent="-457200">
              <a:buClr>
                <a:srgbClr val="FF0000"/>
              </a:buClr>
              <a:buSzPct val="100000"/>
              <a:buFont typeface="Arial" panose="020B0604020202020204" pitchFamily="34" charset="0"/>
              <a:buChar char="•"/>
            </a:pPr>
            <a:r>
              <a:rPr lang="en-US" altLang="zh-CN" sz="2600" dirty="0">
                <a:solidFill>
                  <a:srgbClr val="002060"/>
                </a:solidFill>
                <a:latin typeface="Times New Roman" panose="02020603050405020304" pitchFamily="18" charset="0"/>
                <a:cs typeface="Times New Roman" panose="02020603050405020304" pitchFamily="18" charset="0"/>
              </a:rPr>
              <a:t>Polarized He</a:t>
            </a:r>
            <a:r>
              <a:rPr lang="en-US" altLang="zh-CN" sz="2600" baseline="30000" dirty="0">
                <a:solidFill>
                  <a:srgbClr val="002060"/>
                </a:solidFill>
                <a:latin typeface="Times New Roman" panose="02020603050405020304" pitchFamily="18" charset="0"/>
                <a:cs typeface="Times New Roman" panose="02020603050405020304" pitchFamily="18" charset="0"/>
              </a:rPr>
              <a:t>3</a:t>
            </a:r>
            <a:r>
              <a:rPr lang="en-US" altLang="zh-CN" sz="2600" dirty="0">
                <a:solidFill>
                  <a:srgbClr val="002060"/>
                </a:solidFill>
                <a:latin typeface="Times New Roman" panose="02020603050405020304" pitchFamily="18" charset="0"/>
                <a:cs typeface="Times New Roman" panose="02020603050405020304" pitchFamily="18" charset="0"/>
              </a:rPr>
              <a:t> test for AGS(~2026 and later): Start with |</a:t>
            </a:r>
            <a:r>
              <a:rPr lang="en-US" dirty="0">
                <a:solidFill>
                  <a:srgbClr val="002060"/>
                </a:solidFill>
                <a:latin typeface="Times New Roman" panose="02020603050405020304" pitchFamily="18" charset="0"/>
                <a:cs typeface="Times New Roman" panose="02020603050405020304" pitchFamily="18" charset="0"/>
              </a:rPr>
              <a:t> G</a:t>
            </a:r>
            <a:r>
              <a:rPr lang="el-GR" dirty="0">
                <a:solidFill>
                  <a:srgbClr val="002060"/>
                </a:solidFill>
                <a:latin typeface="Times New Roman" panose="02020603050405020304" pitchFamily="18" charset="0"/>
                <a:cs typeface="Times New Roman" panose="02020603050405020304" pitchFamily="18" charset="0"/>
              </a:rPr>
              <a:t>γ| = 7.5</a:t>
            </a:r>
            <a:r>
              <a:rPr lang="en-US" dirty="0">
                <a:solidFill>
                  <a:srgbClr val="002060"/>
                </a:solidFill>
                <a:latin typeface="Times New Roman" panose="02020603050405020304" pitchFamily="18" charset="0"/>
                <a:cs typeface="Times New Roman" panose="02020603050405020304" pitchFamily="18" charset="0"/>
              </a:rPr>
              <a:t>.</a:t>
            </a:r>
            <a:r>
              <a:rPr lang="el-GR" dirty="0">
                <a:solidFill>
                  <a:srgbClr val="002060"/>
                </a:solidFill>
                <a:latin typeface="Times New Roman" panose="02020603050405020304" pitchFamily="18" charset="0"/>
                <a:cs typeface="Times New Roman" panose="02020603050405020304" pitchFamily="18" charset="0"/>
              </a:rPr>
              <a:t> </a:t>
            </a:r>
            <a:r>
              <a:rPr lang="en-US" altLang="zh-CN" sz="2600" dirty="0">
                <a:solidFill>
                  <a:srgbClr val="002060"/>
                </a:solidFill>
                <a:latin typeface="Times New Roman" panose="02020603050405020304" pitchFamily="18" charset="0"/>
                <a:cs typeface="Times New Roman" panose="02020603050405020304" pitchFamily="18" charset="0"/>
              </a:rPr>
              <a:t>Find out the minimum snake strength needed for polarization preservation. Check the intensity achievable at injection with this strength. Decide if higher injection energy is necessary. </a:t>
            </a:r>
          </a:p>
          <a:p>
            <a:pPr marL="0" indent="0">
              <a:buClr>
                <a:srgbClr val="FF0000"/>
              </a:buClr>
              <a:buSzPct val="100000"/>
            </a:pPr>
            <a:endParaRPr lang="en-US" altLang="zh-CN" sz="2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6201718"/>
      </p:ext>
    </p:extLst>
  </p:cSld>
  <p:clrMapOvr>
    <a:masterClrMapping/>
  </p:clrMapOvr>
  <p:transition advTm="492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Comparison_update.png">
            <a:extLst>
              <a:ext uri="{FF2B5EF4-FFF2-40B4-BE49-F238E27FC236}">
                <a16:creationId xmlns:a16="http://schemas.microsoft.com/office/drawing/2014/main" id="{8D560F9A-5F5B-21AA-F109-E6E3664ED13F}"/>
              </a:ext>
            </a:extLst>
          </p:cNvPr>
          <p:cNvPicPr>
            <a:picLocks noChangeAspect="1"/>
          </p:cNvPicPr>
          <p:nvPr/>
        </p:nvPicPr>
        <p:blipFill>
          <a:blip r:embed="rId2"/>
          <a:stretch>
            <a:fillRect/>
          </a:stretch>
        </p:blipFill>
        <p:spPr>
          <a:xfrm>
            <a:off x="8201286" y="3853197"/>
            <a:ext cx="3936635" cy="2939662"/>
          </a:xfrm>
          <a:prstGeom prst="rect">
            <a:avLst/>
          </a:prstGeom>
        </p:spPr>
      </p:pic>
      <p:sp>
        <p:nvSpPr>
          <p:cNvPr id="2" name="Title 1">
            <a:extLst>
              <a:ext uri="{FF2B5EF4-FFF2-40B4-BE49-F238E27FC236}">
                <a16:creationId xmlns:a16="http://schemas.microsoft.com/office/drawing/2014/main" id="{FFB90DF0-8D92-0614-9273-3673B8C45A58}"/>
              </a:ext>
            </a:extLst>
          </p:cNvPr>
          <p:cNvSpPr>
            <a:spLocks noGrp="1"/>
          </p:cNvSpPr>
          <p:nvPr>
            <p:ph type="title"/>
          </p:nvPr>
        </p:nvSpPr>
        <p:spPr>
          <a:xfrm>
            <a:off x="183761" y="141495"/>
            <a:ext cx="8389988" cy="820324"/>
          </a:xfrm>
        </p:spPr>
        <p:txBody>
          <a:bodyPr>
            <a:normAutofit/>
          </a:bodyPr>
          <a:lstStyle/>
          <a:p>
            <a:pPr algn="ctr"/>
            <a:r>
              <a:rPr lang="en-US" sz="3200" dirty="0">
                <a:cs typeface="Calibri Light"/>
              </a:rPr>
              <a:t>What has been done in the past...</a:t>
            </a:r>
            <a:endParaRPr lang="en-US" sz="3200" dirty="0"/>
          </a:p>
        </p:txBody>
      </p:sp>
      <p:sp>
        <p:nvSpPr>
          <p:cNvPr id="3" name="Content Placeholder 2">
            <a:extLst>
              <a:ext uri="{FF2B5EF4-FFF2-40B4-BE49-F238E27FC236}">
                <a16:creationId xmlns:a16="http://schemas.microsoft.com/office/drawing/2014/main" id="{133A399E-3005-A930-EFBB-D4E5756E9705}"/>
              </a:ext>
            </a:extLst>
          </p:cNvPr>
          <p:cNvSpPr>
            <a:spLocks noGrp="1"/>
          </p:cNvSpPr>
          <p:nvPr>
            <p:ph idx="1"/>
          </p:nvPr>
        </p:nvSpPr>
        <p:spPr>
          <a:xfrm>
            <a:off x="209370" y="1031822"/>
            <a:ext cx="7964864" cy="4351338"/>
          </a:xfrm>
        </p:spPr>
        <p:txBody>
          <a:bodyPr vert="horz" lIns="91440" tIns="45720" rIns="91440" bIns="45720" rtlCol="0" anchor="t">
            <a:normAutofit/>
          </a:bodyPr>
          <a:lstStyle/>
          <a:p>
            <a:r>
              <a:rPr lang="en-US" sz="2400" dirty="0">
                <a:cs typeface="Calibri"/>
              </a:rPr>
              <a:t>In the past, approach for predicting the cooling performance was the following:</a:t>
            </a:r>
          </a:p>
          <a:p>
            <a:pPr marL="0" indent="0">
              <a:buNone/>
            </a:pPr>
            <a:r>
              <a:rPr lang="en-US" dirty="0">
                <a:cs typeface="Calibri"/>
              </a:rPr>
              <a:t>   </a:t>
            </a:r>
          </a:p>
        </p:txBody>
      </p:sp>
      <p:sp>
        <p:nvSpPr>
          <p:cNvPr id="5" name="Rectangle 4">
            <a:extLst>
              <a:ext uri="{FF2B5EF4-FFF2-40B4-BE49-F238E27FC236}">
                <a16:creationId xmlns:a16="http://schemas.microsoft.com/office/drawing/2014/main" id="{BF29E977-BA78-0547-4D6A-E0C0D4ABC8A4}"/>
              </a:ext>
            </a:extLst>
          </p:cNvPr>
          <p:cNvSpPr/>
          <p:nvPr/>
        </p:nvSpPr>
        <p:spPr>
          <a:xfrm>
            <a:off x="124494" y="1860207"/>
            <a:ext cx="7810497" cy="1316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Calibri"/>
              </a:rPr>
              <a:t>Find a set of peak current, emittance and energy spread of the electrons (via 3D SPACE simulation) required to achieve the desired results for cooling (Modulation signal, PCA gain, cooling force)</a:t>
            </a:r>
          </a:p>
        </p:txBody>
      </p:sp>
      <p:sp>
        <p:nvSpPr>
          <p:cNvPr id="7" name="Rectangle 6">
            <a:extLst>
              <a:ext uri="{FF2B5EF4-FFF2-40B4-BE49-F238E27FC236}">
                <a16:creationId xmlns:a16="http://schemas.microsoft.com/office/drawing/2014/main" id="{107AD5FD-00BF-10E2-524E-3A85EA5962E6}"/>
              </a:ext>
            </a:extLst>
          </p:cNvPr>
          <p:cNvSpPr/>
          <p:nvPr/>
        </p:nvSpPr>
        <p:spPr>
          <a:xfrm>
            <a:off x="124494" y="3516729"/>
            <a:ext cx="7843628" cy="1416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cs typeface="Calibri"/>
              </a:rPr>
              <a:t>Find the proper settings for the electron accelerator (via beam dynamic simulations, IMPACT-T) so that the desired parameters can be achieved (or succeed) over a sufficient range (10ps~15ps) around the bunch center.</a:t>
            </a:r>
          </a:p>
        </p:txBody>
      </p:sp>
      <p:sp>
        <p:nvSpPr>
          <p:cNvPr id="8" name="Rectangle 7">
            <a:extLst>
              <a:ext uri="{FF2B5EF4-FFF2-40B4-BE49-F238E27FC236}">
                <a16:creationId xmlns:a16="http://schemas.microsoft.com/office/drawing/2014/main" id="{E9CC3364-0F59-00CD-58B5-B1562593E975}"/>
              </a:ext>
            </a:extLst>
          </p:cNvPr>
          <p:cNvSpPr/>
          <p:nvPr/>
        </p:nvSpPr>
        <p:spPr>
          <a:xfrm>
            <a:off x="124494" y="5300180"/>
            <a:ext cx="7843628" cy="1416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cs typeface="Calibri"/>
              </a:rPr>
              <a:t>Applying </a:t>
            </a:r>
            <a:r>
              <a:rPr lang="en-US" sz="2000" b="1" dirty="0">
                <a:solidFill>
                  <a:schemeClr val="bg1"/>
                </a:solidFill>
                <a:cs typeface="Calibri"/>
              </a:rPr>
              <a:t>the same cooling force from step 1 to all ions within the 15ps range </a:t>
            </a:r>
            <a:r>
              <a:rPr lang="en-US" sz="2000" dirty="0">
                <a:cs typeface="Calibri"/>
              </a:rPr>
              <a:t>where the electron beam parameters are equal to or better than the required parameters</a:t>
            </a:r>
          </a:p>
        </p:txBody>
      </p:sp>
      <p:sp>
        <p:nvSpPr>
          <p:cNvPr id="4" name="Arrow: Down 3">
            <a:extLst>
              <a:ext uri="{FF2B5EF4-FFF2-40B4-BE49-F238E27FC236}">
                <a16:creationId xmlns:a16="http://schemas.microsoft.com/office/drawing/2014/main" id="{F2A34CF9-FFFE-B53C-1721-DEEF41B27DAF}"/>
              </a:ext>
            </a:extLst>
          </p:cNvPr>
          <p:cNvSpPr/>
          <p:nvPr/>
        </p:nvSpPr>
        <p:spPr>
          <a:xfrm>
            <a:off x="3739147" y="3177140"/>
            <a:ext cx="341832" cy="3391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E500433A-07DD-3242-D42E-98900F319A0D}"/>
              </a:ext>
            </a:extLst>
          </p:cNvPr>
          <p:cNvSpPr/>
          <p:nvPr/>
        </p:nvSpPr>
        <p:spPr>
          <a:xfrm>
            <a:off x="3739147" y="4933469"/>
            <a:ext cx="341832" cy="3391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hart, line chart&#10;&#10;Description automatically generated">
            <a:extLst>
              <a:ext uri="{FF2B5EF4-FFF2-40B4-BE49-F238E27FC236}">
                <a16:creationId xmlns:a16="http://schemas.microsoft.com/office/drawing/2014/main" id="{0608ADD8-3786-4B8C-6CAD-32A1EE218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286" y="714760"/>
            <a:ext cx="3936635" cy="3124704"/>
          </a:xfrm>
          <a:prstGeom prst="rect">
            <a:avLst/>
          </a:prstGeom>
        </p:spPr>
      </p:pic>
      <p:sp>
        <p:nvSpPr>
          <p:cNvPr id="13" name="TextBox 12">
            <a:extLst>
              <a:ext uri="{FF2B5EF4-FFF2-40B4-BE49-F238E27FC236}">
                <a16:creationId xmlns:a16="http://schemas.microsoft.com/office/drawing/2014/main" id="{CFEB2E73-2802-3C41-25FE-7EF9EBE048F2}"/>
              </a:ext>
            </a:extLst>
          </p:cNvPr>
          <p:cNvSpPr txBox="1"/>
          <p:nvPr/>
        </p:nvSpPr>
        <p:spPr>
          <a:xfrm>
            <a:off x="8734629" y="2365810"/>
            <a:ext cx="1903724" cy="954107"/>
          </a:xfrm>
          <a:prstGeom prst="rect">
            <a:avLst/>
          </a:prstGeom>
          <a:noFill/>
        </p:spPr>
        <p:txBody>
          <a:bodyPr wrap="square" rtlCol="0">
            <a:spAutoFit/>
          </a:bodyPr>
          <a:lstStyle/>
          <a:p>
            <a:r>
              <a:rPr lang="en-US" sz="1400" dirty="0"/>
              <a:t>Peak current: 50A</a:t>
            </a:r>
          </a:p>
          <a:p>
            <a:r>
              <a:rPr lang="en-US" sz="1400" dirty="0"/>
              <a:t>Norm. emit.:  1.5 </a:t>
            </a:r>
            <a:r>
              <a:rPr lang="el-GR" sz="1400" dirty="0"/>
              <a:t>μ</a:t>
            </a:r>
            <a:r>
              <a:rPr lang="en-US" sz="1400" dirty="0"/>
              <a:t>m </a:t>
            </a:r>
          </a:p>
          <a:p>
            <a:r>
              <a:rPr lang="en-US" sz="1400" dirty="0"/>
              <a:t>RMS energy spread:  2e-4</a:t>
            </a:r>
          </a:p>
        </p:txBody>
      </p:sp>
      <p:sp>
        <p:nvSpPr>
          <p:cNvPr id="14" name="TextBox 13">
            <a:extLst>
              <a:ext uri="{FF2B5EF4-FFF2-40B4-BE49-F238E27FC236}">
                <a16:creationId xmlns:a16="http://schemas.microsoft.com/office/drawing/2014/main" id="{D11F40FC-267B-57B2-9E6D-AF70A65E370A}"/>
              </a:ext>
            </a:extLst>
          </p:cNvPr>
          <p:cNvSpPr txBox="1"/>
          <p:nvPr/>
        </p:nvSpPr>
        <p:spPr>
          <a:xfrm>
            <a:off x="8734629" y="4131434"/>
            <a:ext cx="1605464" cy="1169551"/>
          </a:xfrm>
          <a:prstGeom prst="rect">
            <a:avLst/>
          </a:prstGeom>
          <a:noFill/>
        </p:spPr>
        <p:txBody>
          <a:bodyPr wrap="square" rtlCol="0">
            <a:spAutoFit/>
          </a:bodyPr>
          <a:lstStyle/>
          <a:p>
            <a:r>
              <a:rPr lang="en-US" sz="1400" dirty="0"/>
              <a:t>Ion bunch profile after 40 minutes of cooling with </a:t>
            </a:r>
            <a:r>
              <a:rPr lang="en-US" sz="1400" b="1" dirty="0"/>
              <a:t>15 </a:t>
            </a:r>
            <a:r>
              <a:rPr lang="en-US" sz="1400" b="1" dirty="0" err="1"/>
              <a:t>ps</a:t>
            </a:r>
            <a:r>
              <a:rPr lang="en-US" sz="1400" b="1" dirty="0"/>
              <a:t> of effective cooling range</a:t>
            </a:r>
          </a:p>
        </p:txBody>
      </p:sp>
      <p:sp>
        <p:nvSpPr>
          <p:cNvPr id="12" name="TextBox 11">
            <a:extLst>
              <a:ext uri="{FF2B5EF4-FFF2-40B4-BE49-F238E27FC236}">
                <a16:creationId xmlns:a16="http://schemas.microsoft.com/office/drawing/2014/main" id="{52A317F2-1A6B-F7A1-7D69-2B1042219967}"/>
              </a:ext>
            </a:extLst>
          </p:cNvPr>
          <p:cNvSpPr txBox="1"/>
          <p:nvPr/>
        </p:nvSpPr>
        <p:spPr>
          <a:xfrm>
            <a:off x="8801770" y="349635"/>
            <a:ext cx="3276859" cy="338554"/>
          </a:xfrm>
          <a:prstGeom prst="rect">
            <a:avLst/>
          </a:prstGeom>
          <a:noFill/>
        </p:spPr>
        <p:txBody>
          <a:bodyPr wrap="none" rtlCol="0">
            <a:spAutoFit/>
          </a:bodyPr>
          <a:lstStyle/>
          <a:p>
            <a:r>
              <a:rPr lang="en-US" sz="1600" b="1" dirty="0"/>
              <a:t>Amplified energy kick on an ion</a:t>
            </a:r>
          </a:p>
        </p:txBody>
      </p:sp>
      <p:sp>
        <p:nvSpPr>
          <p:cNvPr id="15" name="Slide Number Placeholder 15">
            <a:extLst>
              <a:ext uri="{FF2B5EF4-FFF2-40B4-BE49-F238E27FC236}">
                <a16:creationId xmlns:a16="http://schemas.microsoft.com/office/drawing/2014/main" id="{58A0D4D9-F8C5-F2E8-3326-99FE11D734EE}"/>
              </a:ext>
            </a:extLst>
          </p:cNvPr>
          <p:cNvSpPr txBox="1">
            <a:spLocks/>
          </p:cNvSpPr>
          <p:nvPr/>
        </p:nvSpPr>
        <p:spPr>
          <a:xfrm>
            <a:off x="9335429" y="1264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A2A5A8-C6F8-4902-A4E6-D3514CFCEC88}" type="slidenum">
              <a:rPr lang="en-US" smtClean="0"/>
              <a:pPr/>
              <a:t>2</a:t>
            </a:fld>
            <a:endParaRPr lang="en-US" sz="2000" dirty="0"/>
          </a:p>
        </p:txBody>
      </p:sp>
    </p:spTree>
    <p:extLst>
      <p:ext uri="{BB962C8B-B14F-4D97-AF65-F5344CB8AC3E}">
        <p14:creationId xmlns:p14="http://schemas.microsoft.com/office/powerpoint/2010/main" val="1467829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7F7A7-9818-F7DE-81A8-5CC848DD0B0B}"/>
              </a:ext>
            </a:extLst>
          </p:cNvPr>
          <p:cNvSpPr>
            <a:spLocks noGrp="1"/>
          </p:cNvSpPr>
          <p:nvPr>
            <p:ph type="title"/>
          </p:nvPr>
        </p:nvSpPr>
        <p:spPr>
          <a:xfrm>
            <a:off x="255723" y="38043"/>
            <a:ext cx="11936277" cy="675558"/>
          </a:xfrm>
        </p:spPr>
        <p:txBody>
          <a:bodyPr>
            <a:normAutofit/>
          </a:bodyPr>
          <a:lstStyle/>
          <a:p>
            <a:r>
              <a:rPr lang="en-US" sz="3200" dirty="0">
                <a:ea typeface="+mj-lt"/>
                <a:cs typeface="+mj-lt"/>
              </a:rPr>
              <a:t>Electron beam distribution</a:t>
            </a:r>
            <a:endParaRPr lang="en-US" sz="3200" dirty="0">
              <a:cs typeface="Calibri Light"/>
            </a:endParaRPr>
          </a:p>
        </p:txBody>
      </p:sp>
      <p:pic>
        <p:nvPicPr>
          <p:cNvPr id="3" name="Picture 2">
            <a:extLst>
              <a:ext uri="{FF2B5EF4-FFF2-40B4-BE49-F238E27FC236}">
                <a16:creationId xmlns:a16="http://schemas.microsoft.com/office/drawing/2014/main" id="{C8A07EBE-F00B-4E6B-3724-CA32C9F9BFE5}"/>
              </a:ext>
            </a:extLst>
          </p:cNvPr>
          <p:cNvPicPr>
            <a:picLocks noChangeAspect="1"/>
          </p:cNvPicPr>
          <p:nvPr/>
        </p:nvPicPr>
        <p:blipFill>
          <a:blip r:embed="rId2"/>
          <a:stretch>
            <a:fillRect/>
          </a:stretch>
        </p:blipFill>
        <p:spPr>
          <a:xfrm>
            <a:off x="6386623" y="1101870"/>
            <a:ext cx="3052670" cy="2443638"/>
          </a:xfrm>
          <a:prstGeom prst="rect">
            <a:avLst/>
          </a:prstGeom>
        </p:spPr>
      </p:pic>
      <p:pic>
        <p:nvPicPr>
          <p:cNvPr id="10" name="Picture 9">
            <a:extLst>
              <a:ext uri="{FF2B5EF4-FFF2-40B4-BE49-F238E27FC236}">
                <a16:creationId xmlns:a16="http://schemas.microsoft.com/office/drawing/2014/main" id="{B667B8B8-7910-3AFE-42F0-F8B2F0C08742}"/>
              </a:ext>
            </a:extLst>
          </p:cNvPr>
          <p:cNvPicPr>
            <a:picLocks noChangeAspect="1"/>
          </p:cNvPicPr>
          <p:nvPr/>
        </p:nvPicPr>
        <p:blipFill rotWithShape="1">
          <a:blip r:embed="rId3"/>
          <a:srcRect b="8687"/>
          <a:stretch/>
        </p:blipFill>
        <p:spPr>
          <a:xfrm>
            <a:off x="867046" y="1149492"/>
            <a:ext cx="3455685" cy="2409131"/>
          </a:xfrm>
          <a:prstGeom prst="rect">
            <a:avLst/>
          </a:prstGeom>
        </p:spPr>
      </p:pic>
      <p:sp>
        <p:nvSpPr>
          <p:cNvPr id="11" name="TextBox 10">
            <a:extLst>
              <a:ext uri="{FF2B5EF4-FFF2-40B4-BE49-F238E27FC236}">
                <a16:creationId xmlns:a16="http://schemas.microsoft.com/office/drawing/2014/main" id="{796F0D81-1FA9-B5DF-5C21-E9317694AA61}"/>
              </a:ext>
            </a:extLst>
          </p:cNvPr>
          <p:cNvSpPr txBox="1"/>
          <p:nvPr/>
        </p:nvSpPr>
        <p:spPr>
          <a:xfrm>
            <a:off x="5957420" y="765624"/>
            <a:ext cx="4395355" cy="338554"/>
          </a:xfrm>
          <a:prstGeom prst="rect">
            <a:avLst/>
          </a:prstGeom>
          <a:noFill/>
        </p:spPr>
        <p:txBody>
          <a:bodyPr wrap="square" rtlCol="0">
            <a:spAutoFit/>
          </a:bodyPr>
          <a:lstStyle/>
          <a:p>
            <a:r>
              <a:rPr lang="en-US" sz="1600" b="1" dirty="0"/>
              <a:t>Current profile at the</a:t>
            </a:r>
            <a:r>
              <a:rPr lang="en-US" sz="1600" b="1" dirty="0">
                <a:solidFill>
                  <a:srgbClr val="00B0F0"/>
                </a:solidFill>
              </a:rPr>
              <a:t> </a:t>
            </a:r>
            <a:r>
              <a:rPr lang="en-US" sz="1600" b="1" dirty="0"/>
              <a:t>cooling section</a:t>
            </a:r>
          </a:p>
        </p:txBody>
      </p:sp>
      <p:sp>
        <p:nvSpPr>
          <p:cNvPr id="12" name="TextBox 11">
            <a:extLst>
              <a:ext uri="{FF2B5EF4-FFF2-40B4-BE49-F238E27FC236}">
                <a16:creationId xmlns:a16="http://schemas.microsoft.com/office/drawing/2014/main" id="{107996C6-9985-88CE-04CE-D0AE3F9EF20D}"/>
              </a:ext>
            </a:extLst>
          </p:cNvPr>
          <p:cNvSpPr txBox="1"/>
          <p:nvPr/>
        </p:nvSpPr>
        <p:spPr>
          <a:xfrm>
            <a:off x="1299437" y="810938"/>
            <a:ext cx="3159616" cy="338554"/>
          </a:xfrm>
          <a:prstGeom prst="rect">
            <a:avLst/>
          </a:prstGeom>
          <a:noFill/>
        </p:spPr>
        <p:txBody>
          <a:bodyPr wrap="square" rtlCol="0">
            <a:spAutoFit/>
          </a:bodyPr>
          <a:lstStyle/>
          <a:p>
            <a:r>
              <a:rPr lang="en-US" sz="1600" b="1" dirty="0"/>
              <a:t>Current profile out of the Gun</a:t>
            </a:r>
            <a:endParaRPr lang="en-US" sz="1600" dirty="0">
              <a:solidFill>
                <a:srgbClr val="00B0F0"/>
              </a:solidFill>
            </a:endParaRPr>
          </a:p>
        </p:txBody>
      </p:sp>
      <p:sp>
        <p:nvSpPr>
          <p:cNvPr id="13" name="TextBox 12">
            <a:extLst>
              <a:ext uri="{FF2B5EF4-FFF2-40B4-BE49-F238E27FC236}">
                <a16:creationId xmlns:a16="http://schemas.microsoft.com/office/drawing/2014/main" id="{9E18BC70-FBFC-BCA7-9D2C-9A2BFA3C1476}"/>
              </a:ext>
            </a:extLst>
          </p:cNvPr>
          <p:cNvSpPr txBox="1"/>
          <p:nvPr/>
        </p:nvSpPr>
        <p:spPr>
          <a:xfrm>
            <a:off x="6731568" y="1340327"/>
            <a:ext cx="1512914" cy="523220"/>
          </a:xfrm>
          <a:prstGeom prst="rect">
            <a:avLst/>
          </a:prstGeom>
          <a:noFill/>
        </p:spPr>
        <p:txBody>
          <a:bodyPr wrap="square" rtlCol="0">
            <a:spAutoFit/>
          </a:bodyPr>
          <a:lstStyle/>
          <a:p>
            <a:r>
              <a:rPr lang="en-US" sz="1400" dirty="0">
                <a:solidFill>
                  <a:srgbClr val="FF0000"/>
                </a:solidFill>
              </a:rPr>
              <a:t>~50% variation in the ~13ps range</a:t>
            </a:r>
          </a:p>
        </p:txBody>
      </p:sp>
      <p:sp>
        <p:nvSpPr>
          <p:cNvPr id="14" name="TextBox 13">
            <a:extLst>
              <a:ext uri="{FF2B5EF4-FFF2-40B4-BE49-F238E27FC236}">
                <a16:creationId xmlns:a16="http://schemas.microsoft.com/office/drawing/2014/main" id="{39933C01-0045-0115-8E09-68601C478701}"/>
              </a:ext>
            </a:extLst>
          </p:cNvPr>
          <p:cNvSpPr txBox="1"/>
          <p:nvPr/>
        </p:nvSpPr>
        <p:spPr>
          <a:xfrm>
            <a:off x="7420808" y="189130"/>
            <a:ext cx="4036969" cy="369332"/>
          </a:xfrm>
          <a:prstGeom prst="rect">
            <a:avLst/>
          </a:prstGeom>
          <a:noFill/>
        </p:spPr>
        <p:txBody>
          <a:bodyPr wrap="square" rtlCol="0">
            <a:spAutoFit/>
          </a:bodyPr>
          <a:lstStyle/>
          <a:p>
            <a:r>
              <a:rPr lang="en-US" dirty="0"/>
              <a:t>Courtesy to Y. Jing and J. Ma</a:t>
            </a:r>
          </a:p>
        </p:txBody>
      </p:sp>
      <p:sp>
        <p:nvSpPr>
          <p:cNvPr id="6" name="TextBox 5">
            <a:extLst>
              <a:ext uri="{FF2B5EF4-FFF2-40B4-BE49-F238E27FC236}">
                <a16:creationId xmlns:a16="http://schemas.microsoft.com/office/drawing/2014/main" id="{D22F52A4-2857-482D-7313-1C314A1EBE14}"/>
              </a:ext>
            </a:extLst>
          </p:cNvPr>
          <p:cNvSpPr txBox="1"/>
          <p:nvPr/>
        </p:nvSpPr>
        <p:spPr>
          <a:xfrm>
            <a:off x="1169582" y="3692147"/>
            <a:ext cx="8595358" cy="646331"/>
          </a:xfrm>
          <a:prstGeom prst="rect">
            <a:avLst/>
          </a:prstGeom>
          <a:noFill/>
        </p:spPr>
        <p:txBody>
          <a:bodyPr wrap="square" rtlCol="0">
            <a:spAutoFit/>
          </a:bodyPr>
          <a:lstStyle/>
          <a:p>
            <a:r>
              <a:rPr lang="en-US" dirty="0"/>
              <a:t>Presently, work is underway to produce more uniform longitudinal profile of electron beam </a:t>
            </a:r>
            <a:r>
              <a:rPr lang="en-US" b="1" dirty="0"/>
              <a:t>in the cooling section</a:t>
            </a:r>
            <a:r>
              <a:rPr lang="en-US" dirty="0"/>
              <a:t>, with required electron beam parameters.</a:t>
            </a:r>
          </a:p>
        </p:txBody>
      </p:sp>
      <p:pic>
        <p:nvPicPr>
          <p:cNvPr id="8" name="Picture 7">
            <a:extLst>
              <a:ext uri="{FF2B5EF4-FFF2-40B4-BE49-F238E27FC236}">
                <a16:creationId xmlns:a16="http://schemas.microsoft.com/office/drawing/2014/main" id="{46D4B778-94D0-AC6A-4C67-7C8301D185EC}"/>
              </a:ext>
            </a:extLst>
          </p:cNvPr>
          <p:cNvPicPr>
            <a:picLocks noChangeAspect="1"/>
          </p:cNvPicPr>
          <p:nvPr/>
        </p:nvPicPr>
        <p:blipFill>
          <a:blip r:embed="rId4"/>
          <a:stretch>
            <a:fillRect/>
          </a:stretch>
        </p:blipFill>
        <p:spPr>
          <a:xfrm>
            <a:off x="1472634" y="4485118"/>
            <a:ext cx="2836360" cy="2210316"/>
          </a:xfrm>
          <a:prstGeom prst="rect">
            <a:avLst/>
          </a:prstGeom>
        </p:spPr>
      </p:pic>
      <p:pic>
        <p:nvPicPr>
          <p:cNvPr id="16" name="Picture 15">
            <a:extLst>
              <a:ext uri="{FF2B5EF4-FFF2-40B4-BE49-F238E27FC236}">
                <a16:creationId xmlns:a16="http://schemas.microsoft.com/office/drawing/2014/main" id="{85BFD901-E702-545D-06DC-2A43B7AAC0D8}"/>
              </a:ext>
            </a:extLst>
          </p:cNvPr>
          <p:cNvPicPr>
            <a:picLocks noChangeAspect="1"/>
          </p:cNvPicPr>
          <p:nvPr/>
        </p:nvPicPr>
        <p:blipFill>
          <a:blip r:embed="rId5"/>
          <a:stretch>
            <a:fillRect/>
          </a:stretch>
        </p:blipFill>
        <p:spPr>
          <a:xfrm>
            <a:off x="6509536" y="4460118"/>
            <a:ext cx="2806844" cy="2235315"/>
          </a:xfrm>
          <a:prstGeom prst="rect">
            <a:avLst/>
          </a:prstGeom>
        </p:spPr>
      </p:pic>
      <p:sp>
        <p:nvSpPr>
          <p:cNvPr id="17" name="Slide Number Placeholder 15">
            <a:extLst>
              <a:ext uri="{FF2B5EF4-FFF2-40B4-BE49-F238E27FC236}">
                <a16:creationId xmlns:a16="http://schemas.microsoft.com/office/drawing/2014/main" id="{FE887885-0D25-9111-1268-2515128935AB}"/>
              </a:ext>
            </a:extLst>
          </p:cNvPr>
          <p:cNvSpPr txBox="1">
            <a:spLocks/>
          </p:cNvSpPr>
          <p:nvPr/>
        </p:nvSpPr>
        <p:spPr>
          <a:xfrm>
            <a:off x="9335429" y="1264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A2A5A8-C6F8-4902-A4E6-D3514CFCEC88}" type="slidenum">
              <a:rPr lang="en-US" smtClean="0"/>
              <a:pPr/>
              <a:t>3</a:t>
            </a:fld>
            <a:endParaRPr lang="en-US" sz="2000" dirty="0"/>
          </a:p>
        </p:txBody>
      </p:sp>
      <p:cxnSp>
        <p:nvCxnSpPr>
          <p:cNvPr id="19" name="Straight Arrow Connector 18">
            <a:extLst>
              <a:ext uri="{FF2B5EF4-FFF2-40B4-BE49-F238E27FC236}">
                <a16:creationId xmlns:a16="http://schemas.microsoft.com/office/drawing/2014/main" id="{8FA5748A-BB98-C0AA-95EE-B05F29470C6A}"/>
              </a:ext>
            </a:extLst>
          </p:cNvPr>
          <p:cNvCxnSpPr/>
          <p:nvPr/>
        </p:nvCxnSpPr>
        <p:spPr>
          <a:xfrm>
            <a:off x="4524292" y="2393343"/>
            <a:ext cx="1433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79C141B-1E0F-C9FC-A1F7-4C495B78646B}"/>
              </a:ext>
            </a:extLst>
          </p:cNvPr>
          <p:cNvCxnSpPr/>
          <p:nvPr/>
        </p:nvCxnSpPr>
        <p:spPr>
          <a:xfrm>
            <a:off x="4524292" y="5470497"/>
            <a:ext cx="13517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79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5EEC-B903-1AA7-5AE8-6A41A9523305}"/>
              </a:ext>
            </a:extLst>
          </p:cNvPr>
          <p:cNvSpPr>
            <a:spLocks noGrp="1"/>
          </p:cNvSpPr>
          <p:nvPr>
            <p:ph type="title"/>
          </p:nvPr>
        </p:nvSpPr>
        <p:spPr>
          <a:xfrm>
            <a:off x="615176" y="157250"/>
            <a:ext cx="10961648" cy="1021232"/>
          </a:xfrm>
        </p:spPr>
        <p:txBody>
          <a:bodyPr>
            <a:normAutofit fontScale="90000"/>
          </a:bodyPr>
          <a:lstStyle/>
          <a:p>
            <a:pPr algn="ctr"/>
            <a:r>
              <a:rPr lang="en-US" sz="2700" dirty="0">
                <a:cs typeface="Calibri Light"/>
              </a:rPr>
              <a:t>Dependance of the cooling force on the longitudinal position of the ion:</a:t>
            </a:r>
            <a:br>
              <a:rPr lang="en-US" sz="2700" dirty="0">
                <a:cs typeface="Calibri Light"/>
              </a:rPr>
            </a:br>
            <a:r>
              <a:rPr lang="en-US" dirty="0">
                <a:cs typeface="Calibri Light"/>
              </a:rPr>
              <a:t> </a:t>
            </a:r>
            <a:r>
              <a:rPr lang="en-US" sz="2700" dirty="0">
                <a:cs typeface="Calibri Light"/>
              </a:rPr>
              <a:t>Variation of the electrons' parameters</a:t>
            </a:r>
          </a:p>
        </p:txBody>
      </p:sp>
      <p:pic>
        <p:nvPicPr>
          <p:cNvPr id="4" name="Picture 4">
            <a:extLst>
              <a:ext uri="{FF2B5EF4-FFF2-40B4-BE49-F238E27FC236}">
                <a16:creationId xmlns:a16="http://schemas.microsoft.com/office/drawing/2014/main" id="{000FF1B9-F154-2479-D693-5A055C8AD260}"/>
              </a:ext>
            </a:extLst>
          </p:cNvPr>
          <p:cNvPicPr>
            <a:picLocks noChangeAspect="1"/>
          </p:cNvPicPr>
          <p:nvPr/>
        </p:nvPicPr>
        <p:blipFill>
          <a:blip r:embed="rId2"/>
          <a:stretch>
            <a:fillRect/>
          </a:stretch>
        </p:blipFill>
        <p:spPr>
          <a:xfrm>
            <a:off x="220049" y="1225078"/>
            <a:ext cx="3584581" cy="2908299"/>
          </a:xfrm>
          <a:prstGeom prst="rect">
            <a:avLst/>
          </a:prstGeom>
        </p:spPr>
      </p:pic>
      <p:pic>
        <p:nvPicPr>
          <p:cNvPr id="5" name="Picture 5">
            <a:extLst>
              <a:ext uri="{FF2B5EF4-FFF2-40B4-BE49-F238E27FC236}">
                <a16:creationId xmlns:a16="http://schemas.microsoft.com/office/drawing/2014/main" id="{D2D94E69-C63A-F264-D2B4-225F11BDDE53}"/>
              </a:ext>
            </a:extLst>
          </p:cNvPr>
          <p:cNvPicPr>
            <a:picLocks noChangeAspect="1"/>
          </p:cNvPicPr>
          <p:nvPr/>
        </p:nvPicPr>
        <p:blipFill>
          <a:blip r:embed="rId3"/>
          <a:stretch>
            <a:fillRect/>
          </a:stretch>
        </p:blipFill>
        <p:spPr>
          <a:xfrm>
            <a:off x="4285282" y="1321227"/>
            <a:ext cx="3543946" cy="2898189"/>
          </a:xfrm>
          <a:prstGeom prst="rect">
            <a:avLst/>
          </a:prstGeom>
        </p:spPr>
      </p:pic>
      <p:pic>
        <p:nvPicPr>
          <p:cNvPr id="6" name="Picture 6">
            <a:extLst>
              <a:ext uri="{FF2B5EF4-FFF2-40B4-BE49-F238E27FC236}">
                <a16:creationId xmlns:a16="http://schemas.microsoft.com/office/drawing/2014/main" id="{E73BB48C-0773-0C3B-FD77-2C5144DC8C8E}"/>
              </a:ext>
            </a:extLst>
          </p:cNvPr>
          <p:cNvPicPr>
            <a:picLocks noChangeAspect="1"/>
          </p:cNvPicPr>
          <p:nvPr/>
        </p:nvPicPr>
        <p:blipFill>
          <a:blip r:embed="rId4"/>
          <a:stretch>
            <a:fillRect/>
          </a:stretch>
        </p:blipFill>
        <p:spPr>
          <a:xfrm>
            <a:off x="8534400" y="1284699"/>
            <a:ext cx="3401877" cy="2893754"/>
          </a:xfrm>
          <a:prstGeom prst="rect">
            <a:avLst/>
          </a:prstGeom>
        </p:spPr>
      </p:pic>
      <p:pic>
        <p:nvPicPr>
          <p:cNvPr id="7" name="Picture 7">
            <a:extLst>
              <a:ext uri="{FF2B5EF4-FFF2-40B4-BE49-F238E27FC236}">
                <a16:creationId xmlns:a16="http://schemas.microsoft.com/office/drawing/2014/main" id="{8C617928-116C-7458-AB9A-17ACF08D7F42}"/>
              </a:ext>
            </a:extLst>
          </p:cNvPr>
          <p:cNvPicPr>
            <a:picLocks noChangeAspect="1"/>
          </p:cNvPicPr>
          <p:nvPr/>
        </p:nvPicPr>
        <p:blipFill>
          <a:blip r:embed="rId5"/>
          <a:stretch>
            <a:fillRect/>
          </a:stretch>
        </p:blipFill>
        <p:spPr>
          <a:xfrm>
            <a:off x="268637" y="4137292"/>
            <a:ext cx="3427708" cy="2716297"/>
          </a:xfrm>
          <a:prstGeom prst="rect">
            <a:avLst/>
          </a:prstGeom>
        </p:spPr>
      </p:pic>
      <p:pic>
        <p:nvPicPr>
          <p:cNvPr id="8" name="Picture 8">
            <a:extLst>
              <a:ext uri="{FF2B5EF4-FFF2-40B4-BE49-F238E27FC236}">
                <a16:creationId xmlns:a16="http://schemas.microsoft.com/office/drawing/2014/main" id="{25EFD223-52D9-19FE-97E3-44D9AB9BCC8A}"/>
              </a:ext>
            </a:extLst>
          </p:cNvPr>
          <p:cNvPicPr>
            <a:picLocks noChangeAspect="1"/>
          </p:cNvPicPr>
          <p:nvPr/>
        </p:nvPicPr>
        <p:blipFill>
          <a:blip r:embed="rId6"/>
          <a:stretch>
            <a:fillRect/>
          </a:stretch>
        </p:blipFill>
        <p:spPr>
          <a:xfrm>
            <a:off x="4479010" y="4224388"/>
            <a:ext cx="3350216" cy="2606681"/>
          </a:xfrm>
          <a:prstGeom prst="rect">
            <a:avLst/>
          </a:prstGeom>
        </p:spPr>
      </p:pic>
      <p:pic>
        <p:nvPicPr>
          <p:cNvPr id="9" name="Picture 9">
            <a:extLst>
              <a:ext uri="{FF2B5EF4-FFF2-40B4-BE49-F238E27FC236}">
                <a16:creationId xmlns:a16="http://schemas.microsoft.com/office/drawing/2014/main" id="{70076396-E936-0D76-2400-E97F10E6B3DD}"/>
              </a:ext>
            </a:extLst>
          </p:cNvPr>
          <p:cNvPicPr>
            <a:picLocks noChangeAspect="1"/>
          </p:cNvPicPr>
          <p:nvPr/>
        </p:nvPicPr>
        <p:blipFill>
          <a:blip r:embed="rId7"/>
          <a:stretch>
            <a:fillRect/>
          </a:stretch>
        </p:blipFill>
        <p:spPr>
          <a:xfrm>
            <a:off x="8443993" y="4189594"/>
            <a:ext cx="3350216" cy="2598777"/>
          </a:xfrm>
          <a:prstGeom prst="rect">
            <a:avLst/>
          </a:prstGeom>
        </p:spPr>
      </p:pic>
      <p:sp>
        <p:nvSpPr>
          <p:cNvPr id="3" name="TextBox 2">
            <a:extLst>
              <a:ext uri="{FF2B5EF4-FFF2-40B4-BE49-F238E27FC236}">
                <a16:creationId xmlns:a16="http://schemas.microsoft.com/office/drawing/2014/main" id="{FD362A31-E162-984D-13D1-F7A6510DA3EB}"/>
              </a:ext>
            </a:extLst>
          </p:cNvPr>
          <p:cNvSpPr txBox="1"/>
          <p:nvPr/>
        </p:nvSpPr>
        <p:spPr>
          <a:xfrm>
            <a:off x="2291716" y="1409574"/>
            <a:ext cx="1512914" cy="523220"/>
          </a:xfrm>
          <a:prstGeom prst="rect">
            <a:avLst/>
          </a:prstGeom>
          <a:noFill/>
        </p:spPr>
        <p:txBody>
          <a:bodyPr wrap="square" rtlCol="0">
            <a:spAutoFit/>
          </a:bodyPr>
          <a:lstStyle/>
          <a:p>
            <a:r>
              <a:rPr lang="en-US" sz="1400" dirty="0">
                <a:solidFill>
                  <a:srgbClr val="FF0000"/>
                </a:solidFill>
              </a:rPr>
              <a:t>~35% variation in the ~10ps range</a:t>
            </a:r>
          </a:p>
        </p:txBody>
      </p:sp>
      <p:sp>
        <p:nvSpPr>
          <p:cNvPr id="10" name="TextBox 9">
            <a:extLst>
              <a:ext uri="{FF2B5EF4-FFF2-40B4-BE49-F238E27FC236}">
                <a16:creationId xmlns:a16="http://schemas.microsoft.com/office/drawing/2014/main" id="{4B6AA25E-BA22-647F-95D9-2168E403BD0B}"/>
              </a:ext>
            </a:extLst>
          </p:cNvPr>
          <p:cNvSpPr txBox="1"/>
          <p:nvPr/>
        </p:nvSpPr>
        <p:spPr>
          <a:xfrm>
            <a:off x="5912443" y="1465502"/>
            <a:ext cx="1512914" cy="523220"/>
          </a:xfrm>
          <a:prstGeom prst="rect">
            <a:avLst/>
          </a:prstGeom>
          <a:noFill/>
        </p:spPr>
        <p:txBody>
          <a:bodyPr wrap="square" rtlCol="0">
            <a:spAutoFit/>
          </a:bodyPr>
          <a:lstStyle/>
          <a:p>
            <a:r>
              <a:rPr lang="en-US" sz="1400" dirty="0">
                <a:solidFill>
                  <a:srgbClr val="0070C0"/>
                </a:solidFill>
              </a:rPr>
              <a:t>~10% variation in the ~10ps range</a:t>
            </a:r>
          </a:p>
        </p:txBody>
      </p:sp>
      <p:sp>
        <p:nvSpPr>
          <p:cNvPr id="11" name="TextBox 10">
            <a:extLst>
              <a:ext uri="{FF2B5EF4-FFF2-40B4-BE49-F238E27FC236}">
                <a16:creationId xmlns:a16="http://schemas.microsoft.com/office/drawing/2014/main" id="{1863E335-091D-F8E1-0451-C58CFE12A3F8}"/>
              </a:ext>
            </a:extLst>
          </p:cNvPr>
          <p:cNvSpPr txBox="1"/>
          <p:nvPr/>
        </p:nvSpPr>
        <p:spPr>
          <a:xfrm>
            <a:off x="9756625" y="1712226"/>
            <a:ext cx="2037583" cy="523220"/>
          </a:xfrm>
          <a:prstGeom prst="rect">
            <a:avLst/>
          </a:prstGeom>
          <a:noFill/>
        </p:spPr>
        <p:txBody>
          <a:bodyPr wrap="square" rtlCol="0">
            <a:spAutoFit/>
          </a:bodyPr>
          <a:lstStyle/>
          <a:p>
            <a:r>
              <a:rPr lang="en-US" sz="1400" dirty="0">
                <a:solidFill>
                  <a:srgbClr val="FF0000"/>
                </a:solidFill>
              </a:rPr>
              <a:t>~a factor of 3 variation in the ~10ps range</a:t>
            </a:r>
          </a:p>
        </p:txBody>
      </p:sp>
      <p:sp>
        <p:nvSpPr>
          <p:cNvPr id="12" name="TextBox 11">
            <a:extLst>
              <a:ext uri="{FF2B5EF4-FFF2-40B4-BE49-F238E27FC236}">
                <a16:creationId xmlns:a16="http://schemas.microsoft.com/office/drawing/2014/main" id="{F80BC448-9D3B-A16C-F2F4-452066D3D3F5}"/>
              </a:ext>
            </a:extLst>
          </p:cNvPr>
          <p:cNvSpPr txBox="1"/>
          <p:nvPr/>
        </p:nvSpPr>
        <p:spPr>
          <a:xfrm>
            <a:off x="1902256" y="4443039"/>
            <a:ext cx="1512914" cy="523220"/>
          </a:xfrm>
          <a:prstGeom prst="rect">
            <a:avLst/>
          </a:prstGeom>
          <a:noFill/>
        </p:spPr>
        <p:txBody>
          <a:bodyPr wrap="square" rtlCol="0">
            <a:spAutoFit/>
          </a:bodyPr>
          <a:lstStyle/>
          <a:p>
            <a:r>
              <a:rPr lang="en-US" sz="1400" dirty="0">
                <a:solidFill>
                  <a:srgbClr val="0070C0"/>
                </a:solidFill>
              </a:rPr>
              <a:t>~3% variation in the ~10ps range</a:t>
            </a:r>
          </a:p>
        </p:txBody>
      </p:sp>
      <p:sp>
        <p:nvSpPr>
          <p:cNvPr id="13" name="TextBox 12">
            <a:extLst>
              <a:ext uri="{FF2B5EF4-FFF2-40B4-BE49-F238E27FC236}">
                <a16:creationId xmlns:a16="http://schemas.microsoft.com/office/drawing/2014/main" id="{D861F45E-0EE5-AD17-AC04-7E655A3EA76D}"/>
              </a:ext>
            </a:extLst>
          </p:cNvPr>
          <p:cNvSpPr txBox="1"/>
          <p:nvPr/>
        </p:nvSpPr>
        <p:spPr>
          <a:xfrm>
            <a:off x="5692665" y="5013553"/>
            <a:ext cx="1512914" cy="523220"/>
          </a:xfrm>
          <a:prstGeom prst="rect">
            <a:avLst/>
          </a:prstGeom>
          <a:noFill/>
        </p:spPr>
        <p:txBody>
          <a:bodyPr wrap="square" rtlCol="0">
            <a:spAutoFit/>
          </a:bodyPr>
          <a:lstStyle/>
          <a:p>
            <a:r>
              <a:rPr lang="en-US" sz="1400" dirty="0">
                <a:solidFill>
                  <a:srgbClr val="0070C0"/>
                </a:solidFill>
              </a:rPr>
              <a:t>~5% variation in the ~10ps range</a:t>
            </a:r>
          </a:p>
        </p:txBody>
      </p:sp>
      <p:sp>
        <p:nvSpPr>
          <p:cNvPr id="14" name="TextBox 13">
            <a:extLst>
              <a:ext uri="{FF2B5EF4-FFF2-40B4-BE49-F238E27FC236}">
                <a16:creationId xmlns:a16="http://schemas.microsoft.com/office/drawing/2014/main" id="{D5C345E4-1023-BB63-0AED-B3CE63F08EE9}"/>
              </a:ext>
            </a:extLst>
          </p:cNvPr>
          <p:cNvSpPr txBox="1"/>
          <p:nvPr/>
        </p:nvSpPr>
        <p:spPr>
          <a:xfrm>
            <a:off x="9319028" y="5145774"/>
            <a:ext cx="1832620" cy="523220"/>
          </a:xfrm>
          <a:prstGeom prst="rect">
            <a:avLst/>
          </a:prstGeom>
          <a:noFill/>
        </p:spPr>
        <p:txBody>
          <a:bodyPr wrap="square" rtlCol="0">
            <a:spAutoFit/>
          </a:bodyPr>
          <a:lstStyle/>
          <a:p>
            <a:r>
              <a:rPr lang="en-US" sz="1400" dirty="0">
                <a:solidFill>
                  <a:srgbClr val="FF0000"/>
                </a:solidFill>
              </a:rPr>
              <a:t>~0.035% variation in the ~10ps range</a:t>
            </a:r>
          </a:p>
        </p:txBody>
      </p:sp>
      <p:sp>
        <p:nvSpPr>
          <p:cNvPr id="15" name="TextBox 14">
            <a:extLst>
              <a:ext uri="{FF2B5EF4-FFF2-40B4-BE49-F238E27FC236}">
                <a16:creationId xmlns:a16="http://schemas.microsoft.com/office/drawing/2014/main" id="{87F242B6-3BD2-B077-5BDB-D6873246DB03}"/>
              </a:ext>
            </a:extLst>
          </p:cNvPr>
          <p:cNvSpPr txBox="1"/>
          <p:nvPr/>
        </p:nvSpPr>
        <p:spPr>
          <a:xfrm>
            <a:off x="8899071" y="1004340"/>
            <a:ext cx="3227568" cy="369332"/>
          </a:xfrm>
          <a:prstGeom prst="rect">
            <a:avLst/>
          </a:prstGeom>
          <a:noFill/>
        </p:spPr>
        <p:txBody>
          <a:bodyPr wrap="square" rtlCol="0">
            <a:spAutoFit/>
          </a:bodyPr>
          <a:lstStyle/>
          <a:p>
            <a:r>
              <a:rPr lang="en-US" dirty="0"/>
              <a:t>Courtesy to Y. Jing and J. Ma</a:t>
            </a:r>
          </a:p>
        </p:txBody>
      </p:sp>
      <p:sp>
        <p:nvSpPr>
          <p:cNvPr id="16" name="Slide Number Placeholder 15">
            <a:extLst>
              <a:ext uri="{FF2B5EF4-FFF2-40B4-BE49-F238E27FC236}">
                <a16:creationId xmlns:a16="http://schemas.microsoft.com/office/drawing/2014/main" id="{E49A61CF-758C-110B-14EA-4ECBC3830204}"/>
              </a:ext>
            </a:extLst>
          </p:cNvPr>
          <p:cNvSpPr>
            <a:spLocks noGrp="1"/>
          </p:cNvSpPr>
          <p:nvPr>
            <p:ph type="sldNum" sz="quarter" idx="12"/>
          </p:nvPr>
        </p:nvSpPr>
        <p:spPr>
          <a:xfrm>
            <a:off x="9335429" y="1264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A2A5A8-C6F8-4902-A4E6-D3514CFCEC88}" type="slidenum">
              <a:rPr lang="en-US" smtClean="0"/>
              <a:pPr/>
              <a:t>4</a:t>
            </a:fld>
            <a:endParaRPr lang="en-US" sz="2000" dirty="0"/>
          </a:p>
        </p:txBody>
      </p:sp>
    </p:spTree>
    <p:extLst>
      <p:ext uri="{BB962C8B-B14F-4D97-AF65-F5344CB8AC3E}">
        <p14:creationId xmlns:p14="http://schemas.microsoft.com/office/powerpoint/2010/main" val="364718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7F7A7-9818-F7DE-81A8-5CC848DD0B0B}"/>
              </a:ext>
            </a:extLst>
          </p:cNvPr>
          <p:cNvSpPr>
            <a:spLocks noGrp="1"/>
          </p:cNvSpPr>
          <p:nvPr>
            <p:ph type="title"/>
          </p:nvPr>
        </p:nvSpPr>
        <p:spPr>
          <a:xfrm>
            <a:off x="501783" y="-73350"/>
            <a:ext cx="11936277" cy="675558"/>
          </a:xfrm>
        </p:spPr>
        <p:txBody>
          <a:bodyPr>
            <a:normAutofit/>
          </a:bodyPr>
          <a:lstStyle/>
          <a:p>
            <a:r>
              <a:rPr lang="en-US" sz="3200" dirty="0">
                <a:ea typeface="+mj-lt"/>
                <a:cs typeface="+mj-lt"/>
              </a:rPr>
              <a:t>Energy kicks and cooling performance</a:t>
            </a:r>
            <a:endParaRPr lang="en-US" sz="3200" dirty="0">
              <a:cs typeface="Calibri Light"/>
            </a:endParaRPr>
          </a:p>
        </p:txBody>
      </p:sp>
      <p:sp>
        <p:nvSpPr>
          <p:cNvPr id="14" name="TextBox 13">
            <a:extLst>
              <a:ext uri="{FF2B5EF4-FFF2-40B4-BE49-F238E27FC236}">
                <a16:creationId xmlns:a16="http://schemas.microsoft.com/office/drawing/2014/main" id="{39933C01-0045-0115-8E09-68601C478701}"/>
              </a:ext>
            </a:extLst>
          </p:cNvPr>
          <p:cNvSpPr txBox="1"/>
          <p:nvPr/>
        </p:nvSpPr>
        <p:spPr>
          <a:xfrm>
            <a:off x="8041660" y="937857"/>
            <a:ext cx="4036969" cy="369332"/>
          </a:xfrm>
          <a:prstGeom prst="rect">
            <a:avLst/>
          </a:prstGeom>
          <a:noFill/>
        </p:spPr>
        <p:txBody>
          <a:bodyPr wrap="square" rtlCol="0">
            <a:spAutoFit/>
          </a:bodyPr>
          <a:lstStyle/>
          <a:p>
            <a:r>
              <a:rPr lang="en-US" dirty="0"/>
              <a:t>Courtesy of J. Ma and G. Wang</a:t>
            </a:r>
          </a:p>
        </p:txBody>
      </p:sp>
      <p:pic>
        <p:nvPicPr>
          <p:cNvPr id="7" name="Picture 6" descr="A graph of different colored lines&#10;&#10;Description automatically generated">
            <a:extLst>
              <a:ext uri="{FF2B5EF4-FFF2-40B4-BE49-F238E27FC236}">
                <a16:creationId xmlns:a16="http://schemas.microsoft.com/office/drawing/2014/main" id="{49758E35-E2E0-CBB2-2670-ECB82A6F1891}"/>
              </a:ext>
            </a:extLst>
          </p:cNvPr>
          <p:cNvPicPr>
            <a:picLocks noChangeAspect="1"/>
          </p:cNvPicPr>
          <p:nvPr/>
        </p:nvPicPr>
        <p:blipFill>
          <a:blip r:embed="rId2"/>
          <a:stretch>
            <a:fillRect/>
          </a:stretch>
        </p:blipFill>
        <p:spPr>
          <a:xfrm>
            <a:off x="320093" y="602208"/>
            <a:ext cx="3657547" cy="2742377"/>
          </a:xfrm>
          <a:prstGeom prst="rect">
            <a:avLst/>
          </a:prstGeom>
        </p:spPr>
      </p:pic>
      <p:pic>
        <p:nvPicPr>
          <p:cNvPr id="9" name="Picture 8" descr="A graph of different colored lines&#10;&#10;Description automatically generated">
            <a:extLst>
              <a:ext uri="{FF2B5EF4-FFF2-40B4-BE49-F238E27FC236}">
                <a16:creationId xmlns:a16="http://schemas.microsoft.com/office/drawing/2014/main" id="{8FC892D1-DD52-5ADC-6181-C6CFD09DCAE7}"/>
              </a:ext>
            </a:extLst>
          </p:cNvPr>
          <p:cNvPicPr>
            <a:picLocks noChangeAspect="1"/>
          </p:cNvPicPr>
          <p:nvPr/>
        </p:nvPicPr>
        <p:blipFill>
          <a:blip r:embed="rId3"/>
          <a:stretch>
            <a:fillRect/>
          </a:stretch>
        </p:blipFill>
        <p:spPr>
          <a:xfrm>
            <a:off x="3870290" y="602560"/>
            <a:ext cx="3803251" cy="2851624"/>
          </a:xfrm>
          <a:prstGeom prst="rect">
            <a:avLst/>
          </a:prstGeom>
        </p:spPr>
      </p:pic>
      <p:sp>
        <p:nvSpPr>
          <p:cNvPr id="16" name="TextBox 15">
            <a:extLst>
              <a:ext uri="{FF2B5EF4-FFF2-40B4-BE49-F238E27FC236}">
                <a16:creationId xmlns:a16="http://schemas.microsoft.com/office/drawing/2014/main" id="{D3804AAD-0AF3-9CC5-28D3-54F28547FCF7}"/>
              </a:ext>
            </a:extLst>
          </p:cNvPr>
          <p:cNvSpPr txBox="1"/>
          <p:nvPr/>
        </p:nvSpPr>
        <p:spPr>
          <a:xfrm>
            <a:off x="7132482" y="5555727"/>
            <a:ext cx="4946147" cy="1200329"/>
          </a:xfrm>
          <a:prstGeom prst="rect">
            <a:avLst/>
          </a:prstGeom>
          <a:noFill/>
        </p:spPr>
        <p:txBody>
          <a:bodyPr wrap="square" rtlCol="0">
            <a:spAutoFit/>
          </a:bodyPr>
          <a:lstStyle/>
          <a:p>
            <a:r>
              <a:rPr lang="en-US" dirty="0"/>
              <a:t>Simulated cooling performance, for baseline with energy kick </a:t>
            </a:r>
            <a:r>
              <a:rPr lang="en-US" dirty="0">
                <a:solidFill>
                  <a:srgbClr val="FF0000"/>
                </a:solidFill>
              </a:rPr>
              <a:t>1.2e-9 </a:t>
            </a:r>
            <a:r>
              <a:rPr lang="en-US" dirty="0"/>
              <a:t>within 15ps.</a:t>
            </a:r>
          </a:p>
          <a:p>
            <a:r>
              <a:rPr lang="en-US" dirty="0"/>
              <a:t>The goal is to establish setup close to the </a:t>
            </a:r>
            <a:r>
              <a:rPr lang="en-US" dirty="0">
                <a:solidFill>
                  <a:srgbClr val="00B050"/>
                </a:solidFill>
              </a:rPr>
              <a:t>green curve (new ideal case).</a:t>
            </a:r>
          </a:p>
        </p:txBody>
      </p:sp>
      <p:pic>
        <p:nvPicPr>
          <p:cNvPr id="18" name="Picture 17" descr="A diagram of a pyramid&#10;&#10;Description automatically generated">
            <a:extLst>
              <a:ext uri="{FF2B5EF4-FFF2-40B4-BE49-F238E27FC236}">
                <a16:creationId xmlns:a16="http://schemas.microsoft.com/office/drawing/2014/main" id="{72764480-3D2E-792C-BB2D-2858F29EFF23}"/>
              </a:ext>
            </a:extLst>
          </p:cNvPr>
          <p:cNvPicPr>
            <a:picLocks noChangeAspect="1"/>
          </p:cNvPicPr>
          <p:nvPr/>
        </p:nvPicPr>
        <p:blipFill>
          <a:blip r:embed="rId4"/>
          <a:stretch>
            <a:fillRect/>
          </a:stretch>
        </p:blipFill>
        <p:spPr>
          <a:xfrm>
            <a:off x="626485" y="3681805"/>
            <a:ext cx="4236138" cy="3176195"/>
          </a:xfrm>
          <a:prstGeom prst="rect">
            <a:avLst/>
          </a:prstGeom>
        </p:spPr>
      </p:pic>
      <p:sp>
        <p:nvSpPr>
          <p:cNvPr id="19" name="TextBox 18">
            <a:extLst>
              <a:ext uri="{FF2B5EF4-FFF2-40B4-BE49-F238E27FC236}">
                <a16:creationId xmlns:a16="http://schemas.microsoft.com/office/drawing/2014/main" id="{E774716A-E57A-3BE7-6EF5-AB5432E7DECB}"/>
              </a:ext>
            </a:extLst>
          </p:cNvPr>
          <p:cNvSpPr txBox="1"/>
          <p:nvPr/>
        </p:nvSpPr>
        <p:spPr>
          <a:xfrm>
            <a:off x="443798" y="3358639"/>
            <a:ext cx="3972257" cy="646331"/>
          </a:xfrm>
          <a:prstGeom prst="rect">
            <a:avLst/>
          </a:prstGeom>
          <a:noFill/>
        </p:spPr>
        <p:txBody>
          <a:bodyPr wrap="square" rtlCol="0">
            <a:spAutoFit/>
          </a:bodyPr>
          <a:lstStyle/>
          <a:p>
            <a:r>
              <a:rPr lang="en-US" dirty="0"/>
              <a:t>3D map of required electron beam parameters, </a:t>
            </a:r>
            <a:r>
              <a:rPr lang="en-US" dirty="0">
                <a:solidFill>
                  <a:srgbClr val="FF0000"/>
                </a:solidFill>
              </a:rPr>
              <a:t>under construction:</a:t>
            </a:r>
          </a:p>
        </p:txBody>
      </p:sp>
      <p:sp>
        <p:nvSpPr>
          <p:cNvPr id="20" name="Star: 5 Points 19">
            <a:extLst>
              <a:ext uri="{FF2B5EF4-FFF2-40B4-BE49-F238E27FC236}">
                <a16:creationId xmlns:a16="http://schemas.microsoft.com/office/drawing/2014/main" id="{2169830E-7DAA-C923-CE66-536E1A4AB322}"/>
              </a:ext>
            </a:extLst>
          </p:cNvPr>
          <p:cNvSpPr/>
          <p:nvPr/>
        </p:nvSpPr>
        <p:spPr>
          <a:xfrm>
            <a:off x="2862916" y="4768234"/>
            <a:ext cx="241852" cy="236202"/>
          </a:xfrm>
          <a:prstGeom prst="star5">
            <a:avLst>
              <a:gd name="adj" fmla="val 19098"/>
              <a:gd name="hf" fmla="val 105146"/>
              <a:gd name="vf" fmla="val 11055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15">
            <a:extLst>
              <a:ext uri="{FF2B5EF4-FFF2-40B4-BE49-F238E27FC236}">
                <a16:creationId xmlns:a16="http://schemas.microsoft.com/office/drawing/2014/main" id="{21767051-00BE-50B1-BA6D-64D08F75FA38}"/>
              </a:ext>
            </a:extLst>
          </p:cNvPr>
          <p:cNvSpPr txBox="1">
            <a:spLocks/>
          </p:cNvSpPr>
          <p:nvPr/>
        </p:nvSpPr>
        <p:spPr>
          <a:xfrm>
            <a:off x="9335429" y="1264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A2A5A8-C6F8-4902-A4E6-D3514CFCEC88}" type="slidenum">
              <a:rPr lang="en-US" smtClean="0"/>
              <a:pPr/>
              <a:t>5</a:t>
            </a:fld>
            <a:endParaRPr lang="en-US" sz="2000" dirty="0"/>
          </a:p>
        </p:txBody>
      </p:sp>
      <p:pic>
        <p:nvPicPr>
          <p:cNvPr id="24" name="Picture 23" descr="A graph of a function&#10;&#10;Description automatically generated">
            <a:extLst>
              <a:ext uri="{FF2B5EF4-FFF2-40B4-BE49-F238E27FC236}">
                <a16:creationId xmlns:a16="http://schemas.microsoft.com/office/drawing/2014/main" id="{F8B170F1-470A-ACD9-A603-AB0AD1FD970F}"/>
              </a:ext>
            </a:extLst>
          </p:cNvPr>
          <p:cNvPicPr>
            <a:picLocks noChangeAspect="1"/>
          </p:cNvPicPr>
          <p:nvPr/>
        </p:nvPicPr>
        <p:blipFill>
          <a:blip r:embed="rId5"/>
          <a:stretch>
            <a:fillRect/>
          </a:stretch>
        </p:blipFill>
        <p:spPr>
          <a:xfrm>
            <a:off x="7132482" y="1960983"/>
            <a:ext cx="4478752" cy="3359064"/>
          </a:xfrm>
          <a:prstGeom prst="rect">
            <a:avLst/>
          </a:prstGeom>
        </p:spPr>
      </p:pic>
    </p:spTree>
    <p:extLst>
      <p:ext uri="{BB962C8B-B14F-4D97-AF65-F5344CB8AC3E}">
        <p14:creationId xmlns:p14="http://schemas.microsoft.com/office/powerpoint/2010/main" val="474935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22EC9-8D94-6749-34FC-DF9BA9B863B4}"/>
              </a:ext>
            </a:extLst>
          </p:cNvPr>
          <p:cNvSpPr>
            <a:spLocks noGrp="1"/>
          </p:cNvSpPr>
          <p:nvPr>
            <p:ph type="title"/>
          </p:nvPr>
        </p:nvSpPr>
        <p:spPr>
          <a:xfrm>
            <a:off x="0" y="286992"/>
            <a:ext cx="11663422" cy="458293"/>
          </a:xfrm>
        </p:spPr>
        <p:txBody>
          <a:bodyPr>
            <a:noAutofit/>
          </a:bodyPr>
          <a:lstStyle/>
          <a:p>
            <a:pPr algn="ctr"/>
            <a:r>
              <a:rPr lang="en-US" sz="3200" dirty="0">
                <a:cs typeface="Calibri Light"/>
              </a:rPr>
              <a:t>Required electron beam quality</a:t>
            </a:r>
          </a:p>
        </p:txBody>
      </p:sp>
      <p:sp>
        <p:nvSpPr>
          <p:cNvPr id="20" name="TextBox 19">
            <a:extLst>
              <a:ext uri="{FF2B5EF4-FFF2-40B4-BE49-F238E27FC236}">
                <a16:creationId xmlns:a16="http://schemas.microsoft.com/office/drawing/2014/main" id="{ECF819A9-BF62-62B8-4039-76CDC5E30D70}"/>
              </a:ext>
            </a:extLst>
          </p:cNvPr>
          <p:cNvSpPr txBox="1"/>
          <p:nvPr/>
        </p:nvSpPr>
        <p:spPr>
          <a:xfrm>
            <a:off x="498544" y="3202540"/>
            <a:ext cx="11693456" cy="34163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00B0F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00B0F0"/>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B0F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00B0F0"/>
              </a:solidFill>
              <a:latin typeface="Arial" panose="020B0604020202020204"/>
            </a:endParaRPr>
          </a:p>
          <a:p>
            <a:pPr marL="1312863" lvl="3" algn="just"/>
            <a:endParaRPr lang="en-US" b="1" dirty="0">
              <a:solidFill>
                <a:srgbClr val="00B0F0"/>
              </a:solidFill>
              <a:latin typeface="Arial" panose="020B0604020202020204"/>
            </a:endParaRPr>
          </a:p>
          <a:p>
            <a:pPr marL="1312863" lvl="3" algn="just"/>
            <a:endParaRPr lang="en-US" dirty="0"/>
          </a:p>
          <a:p>
            <a:pPr marL="285750" indent="-285750">
              <a:buFont typeface="Arial" panose="020B0604020202020204" pitchFamily="34" charset="0"/>
              <a:buChar char="•"/>
              <a:defRPr/>
            </a:pPr>
            <a:r>
              <a:rPr lang="en-US" dirty="0"/>
              <a:t>The </a:t>
            </a:r>
            <a:r>
              <a:rPr lang="en-US" dirty="0">
                <a:solidFill>
                  <a:srgbClr val="FF0000"/>
                </a:solidFill>
              </a:rPr>
              <a:t>quality of the electrons within 15 </a:t>
            </a:r>
            <a:r>
              <a:rPr lang="en-US" dirty="0" err="1">
                <a:solidFill>
                  <a:srgbClr val="FF0000"/>
                </a:solidFill>
              </a:rPr>
              <a:t>ps</a:t>
            </a:r>
            <a:r>
              <a:rPr lang="en-US" dirty="0">
                <a:solidFill>
                  <a:srgbClr val="FF0000"/>
                </a:solidFill>
              </a:rPr>
              <a:t> duration </a:t>
            </a:r>
            <a:r>
              <a:rPr lang="en-US" dirty="0"/>
              <a:t>should be sufficient to generate cooling energy kick with amplitude of </a:t>
            </a:r>
            <a:r>
              <a:rPr lang="en-US" dirty="0">
                <a:solidFill>
                  <a:srgbClr val="FF0000"/>
                </a:solidFill>
              </a:rPr>
              <a:t>1.2e-9</a:t>
            </a:r>
            <a:r>
              <a:rPr lang="en-US" dirty="0"/>
              <a:t> at the center of the bunch. Presently, work is underway to produce such electron beam in the cooling section.</a:t>
            </a:r>
          </a:p>
          <a:p>
            <a:pPr marL="285750" indent="-285750">
              <a:buFont typeface="Arial" panose="020B0604020202020204" pitchFamily="34" charset="0"/>
              <a:buChar char="•"/>
              <a:defRPr/>
            </a:pPr>
            <a:r>
              <a:rPr lang="en-US" dirty="0"/>
              <a:t>The transverse RMS size of the cooling force should not be smaller than the RMS size of the ion.</a:t>
            </a:r>
          </a:p>
          <a:p>
            <a:pPr marR="0" lvl="0" algn="l" defTabSz="914400" rtl="0" eaLnBrk="1" fontAlgn="auto" latinLnBrk="0" hangingPunct="1">
              <a:lnSpc>
                <a:spcPct val="100000"/>
              </a:lnSpc>
              <a:spcBef>
                <a:spcPts val="0"/>
              </a:spcBef>
              <a:spcAft>
                <a:spcPts val="0"/>
              </a:spcAft>
              <a:buClrTx/>
              <a:buSzTx/>
              <a:tabLst/>
              <a:defRPr/>
            </a:pPr>
            <a:endParaRPr lang="en-US" dirty="0">
              <a:latin typeface="Arial" panose="020B0604020202020204"/>
            </a:endParaRPr>
          </a:p>
          <a:p>
            <a:pPr marL="1200150" lvl="2" indent="-285750">
              <a:buFont typeface="Wingdings" panose="05000000000000000000" pitchFamily="2" charset="2"/>
              <a:buChar char="Ø"/>
            </a:pPr>
            <a:endParaRPr kumimoji="0" lang="en-US" b="0" i="0" u="none" strike="noStrike" kern="1200" cap="none" spc="0" normalizeH="0" baseline="0" noProof="0" dirty="0">
              <a:ln>
                <a:noFill/>
              </a:ln>
              <a:effectLst/>
              <a:uLnTx/>
              <a:uFillTx/>
              <a:latin typeface="Arial" panose="020B0604020202020204"/>
              <a:ea typeface="+mn-ea"/>
              <a:cs typeface="+mn-cs"/>
            </a:endParaRPr>
          </a:p>
        </p:txBody>
      </p:sp>
      <p:graphicFrame>
        <p:nvGraphicFramePr>
          <p:cNvPr id="4" name="Table 4">
            <a:extLst>
              <a:ext uri="{FF2B5EF4-FFF2-40B4-BE49-F238E27FC236}">
                <a16:creationId xmlns:a16="http://schemas.microsoft.com/office/drawing/2014/main" id="{604CE7F1-ED85-ACD1-AB6E-AB812B42F64F}"/>
              </a:ext>
            </a:extLst>
          </p:cNvPr>
          <p:cNvGraphicFramePr>
            <a:graphicFrameLocks noGrp="1"/>
          </p:cNvGraphicFramePr>
          <p:nvPr>
            <p:extLst>
              <p:ext uri="{D42A27DB-BD31-4B8C-83A1-F6EECF244321}">
                <p14:modId xmlns:p14="http://schemas.microsoft.com/office/powerpoint/2010/main" val="1813049709"/>
              </p:ext>
            </p:extLst>
          </p:nvPr>
        </p:nvGraphicFramePr>
        <p:xfrm>
          <a:off x="677501" y="1282036"/>
          <a:ext cx="10836998" cy="3037840"/>
        </p:xfrm>
        <a:graphic>
          <a:graphicData uri="http://schemas.openxmlformats.org/drawingml/2006/table">
            <a:tbl>
              <a:tblPr firstRow="1" bandRow="1">
                <a:tableStyleId>{5C22544A-7EE6-4342-B048-85BDC9FD1C3A}</a:tableStyleId>
              </a:tblPr>
              <a:tblGrid>
                <a:gridCol w="4666917">
                  <a:extLst>
                    <a:ext uri="{9D8B030D-6E8A-4147-A177-3AD203B41FA5}">
                      <a16:colId xmlns:a16="http://schemas.microsoft.com/office/drawing/2014/main" val="1512289072"/>
                    </a:ext>
                  </a:extLst>
                </a:gridCol>
                <a:gridCol w="1717859">
                  <a:extLst>
                    <a:ext uri="{9D8B030D-6E8A-4147-A177-3AD203B41FA5}">
                      <a16:colId xmlns:a16="http://schemas.microsoft.com/office/drawing/2014/main" val="2546421357"/>
                    </a:ext>
                  </a:extLst>
                </a:gridCol>
                <a:gridCol w="3121362">
                  <a:extLst>
                    <a:ext uri="{9D8B030D-6E8A-4147-A177-3AD203B41FA5}">
                      <a16:colId xmlns:a16="http://schemas.microsoft.com/office/drawing/2014/main" val="2117829580"/>
                    </a:ext>
                  </a:extLst>
                </a:gridCol>
                <a:gridCol w="1330860">
                  <a:extLst>
                    <a:ext uri="{9D8B030D-6E8A-4147-A177-3AD203B41FA5}">
                      <a16:colId xmlns:a16="http://schemas.microsoft.com/office/drawing/2014/main" val="2231880994"/>
                    </a:ext>
                  </a:extLst>
                </a:gridCol>
              </a:tblGrid>
              <a:tr h="370840">
                <a:tc gridSpan="4">
                  <a:txBody>
                    <a:bodyPr/>
                    <a:lstStyle/>
                    <a:p>
                      <a:pPr algn="ctr"/>
                      <a:r>
                        <a:rPr lang="en-US" dirty="0"/>
                        <a:t>Required parameters for the electron beam in </a:t>
                      </a:r>
                      <a:r>
                        <a:rPr lang="en-US" dirty="0" err="1"/>
                        <a:t>CeC</a:t>
                      </a:r>
                      <a:r>
                        <a:rPr lang="en-US" dirty="0"/>
                        <a:t> X</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0841382"/>
                  </a:ext>
                </a:extLst>
              </a:tr>
              <a:tr h="370840">
                <a:tc>
                  <a:txBody>
                    <a:bodyPr/>
                    <a:lstStyle/>
                    <a:p>
                      <a:r>
                        <a:rPr lang="en-US" dirty="0" err="1"/>
                        <a:t>I</a:t>
                      </a:r>
                      <a:r>
                        <a:rPr lang="en-US" baseline="-25000" dirty="0" err="1"/>
                        <a:t>peak</a:t>
                      </a:r>
                      <a:r>
                        <a:rPr lang="en-US" baseline="0" dirty="0"/>
                        <a:t> (t</a:t>
                      </a:r>
                      <a:r>
                        <a:rPr lang="en-US" baseline="-25000" dirty="0"/>
                        <a:t>0</a:t>
                      </a:r>
                      <a:r>
                        <a:rPr lang="en-US" baseline="0" dirty="0"/>
                        <a:t>)</a:t>
                      </a:r>
                      <a:endParaRPr lang="en-US" dirty="0"/>
                    </a:p>
                  </a:txBody>
                  <a:tcPr/>
                </a:tc>
                <a:tc>
                  <a:txBody>
                    <a:bodyPr/>
                    <a:lstStyle/>
                    <a:p>
                      <a:r>
                        <a:rPr lang="en-US" dirty="0"/>
                        <a:t>50 Amp</a:t>
                      </a:r>
                    </a:p>
                  </a:txBody>
                  <a:tcPr/>
                </a:tc>
                <a:tc>
                  <a:txBody>
                    <a:bodyPr/>
                    <a:lstStyle/>
                    <a:p>
                      <a:r>
                        <a:rPr lang="el-GR" dirty="0"/>
                        <a:t>δ</a:t>
                      </a:r>
                      <a:r>
                        <a:rPr lang="en-US" dirty="0" err="1"/>
                        <a:t>E</a:t>
                      </a:r>
                      <a:r>
                        <a:rPr lang="en-US" baseline="-25000" dirty="0" err="1"/>
                        <a:t>amp,cool</a:t>
                      </a:r>
                      <a:r>
                        <a:rPr lang="en-US" baseline="0" dirty="0"/>
                        <a:t>(r=0)</a:t>
                      </a:r>
                      <a:r>
                        <a:rPr lang="en-US" dirty="0"/>
                        <a:t>/E</a:t>
                      </a:r>
                    </a:p>
                  </a:txBody>
                  <a:tcPr/>
                </a:tc>
                <a:tc>
                  <a:txBody>
                    <a:bodyPr/>
                    <a:lstStyle/>
                    <a:p>
                      <a:r>
                        <a:rPr lang="en-US" dirty="0"/>
                        <a:t>&gt;1.5e-9</a:t>
                      </a:r>
                    </a:p>
                  </a:txBody>
                  <a:tcPr/>
                </a:tc>
                <a:extLst>
                  <a:ext uri="{0D108BD9-81ED-4DB2-BD59-A6C34878D82A}">
                    <a16:rowId xmlns:a16="http://schemas.microsoft.com/office/drawing/2014/main" val="1236176997"/>
                  </a:ext>
                </a:extLst>
              </a:tr>
              <a:tr h="370840">
                <a:tc>
                  <a:txBody>
                    <a:bodyPr/>
                    <a:lstStyle/>
                    <a:p>
                      <a:r>
                        <a:rPr lang="en-US" dirty="0"/>
                        <a:t>Peak-to-Peak Variation of I(t) for duration of 15 </a:t>
                      </a:r>
                      <a:r>
                        <a:rPr lang="en-US" dirty="0" err="1"/>
                        <a:t>ps</a:t>
                      </a:r>
                      <a:endParaRPr lang="en-US" dirty="0"/>
                    </a:p>
                  </a:txBody>
                  <a:tcPr/>
                </a:tc>
                <a:tc>
                  <a:txBody>
                    <a:bodyPr/>
                    <a:lstStyle/>
                    <a:p>
                      <a:r>
                        <a:rPr lang="en-US" dirty="0"/>
                        <a:t>10 %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t>δ</a:t>
                      </a:r>
                      <a:r>
                        <a:rPr lang="en-US" err="1"/>
                        <a:t>E</a:t>
                      </a:r>
                      <a:r>
                        <a:rPr lang="en-US" baseline="-25000" err="1"/>
                        <a:t>amp,cool</a:t>
                      </a:r>
                      <a:r>
                        <a:rPr lang="en-US" baseline="0"/>
                        <a:t>(r=</a:t>
                      </a:r>
                      <a:r>
                        <a:rPr lang="el-GR"/>
                        <a:t>σ</a:t>
                      </a:r>
                      <a:r>
                        <a:rPr lang="en-US" baseline="-25000" err="1"/>
                        <a:t>x,y</a:t>
                      </a:r>
                      <a:r>
                        <a:rPr lang="en-US" baseline="0"/>
                        <a:t>)</a:t>
                      </a:r>
                      <a:r>
                        <a:rPr lang="en-US"/>
                        <a:t>/E</a:t>
                      </a:r>
                    </a:p>
                    <a:p>
                      <a:endParaRPr lang="en-US"/>
                    </a:p>
                  </a:txBody>
                  <a:tcPr/>
                </a:tc>
                <a:tc>
                  <a:txBody>
                    <a:bodyPr/>
                    <a:lstStyle/>
                    <a:p>
                      <a:r>
                        <a:rPr lang="en-US" dirty="0"/>
                        <a:t>&gt;0.75e-9</a:t>
                      </a:r>
                    </a:p>
                  </a:txBody>
                  <a:tcPr/>
                </a:tc>
                <a:extLst>
                  <a:ext uri="{0D108BD9-81ED-4DB2-BD59-A6C34878D82A}">
                    <a16:rowId xmlns:a16="http://schemas.microsoft.com/office/drawing/2014/main" val="3752026144"/>
                  </a:ext>
                </a:extLst>
              </a:tr>
              <a:tr h="370840">
                <a:tc>
                  <a:txBody>
                    <a:bodyPr/>
                    <a:lstStyle/>
                    <a:p>
                      <a:r>
                        <a:rPr lang="en-US" dirty="0"/>
                        <a:t>Slice norm. emittance (RMS)</a:t>
                      </a:r>
                    </a:p>
                  </a:txBody>
                  <a:tcPr/>
                </a:tc>
                <a:tc>
                  <a:txBody>
                    <a:bodyPr/>
                    <a:lstStyle/>
                    <a:p>
                      <a:r>
                        <a:rPr lang="en-US" dirty="0"/>
                        <a:t>&lt;1.5 </a:t>
                      </a:r>
                      <a:r>
                        <a:rPr lang="el-GR" dirty="0"/>
                        <a:t>μ</a:t>
                      </a:r>
                      <a:r>
                        <a:rPr lang="en-US" dirty="0" err="1"/>
                        <a:t>m.rad</a:t>
                      </a:r>
                      <a:endParaRPr lang="en-US" dirty="0"/>
                    </a:p>
                  </a:txBody>
                  <a:tcPr/>
                </a:tc>
                <a:tc>
                  <a:txBody>
                    <a:bodyPr/>
                    <a:lstStyle/>
                    <a:p>
                      <a:r>
                        <a:rPr lang="en-US" dirty="0"/>
                        <a:t>Relative energy jitter (RMS)</a:t>
                      </a:r>
                    </a:p>
                  </a:txBody>
                  <a:tcPr/>
                </a:tc>
                <a:tc>
                  <a:txBody>
                    <a:bodyPr/>
                    <a:lstStyle/>
                    <a:p>
                      <a:r>
                        <a:rPr lang="en-US" dirty="0"/>
                        <a:t>&lt;2e-4</a:t>
                      </a:r>
                    </a:p>
                  </a:txBody>
                  <a:tcPr/>
                </a:tc>
                <a:extLst>
                  <a:ext uri="{0D108BD9-81ED-4DB2-BD59-A6C34878D82A}">
                    <a16:rowId xmlns:a16="http://schemas.microsoft.com/office/drawing/2014/main" val="2769323163"/>
                  </a:ext>
                </a:extLst>
              </a:tr>
              <a:tr h="370840">
                <a:tc>
                  <a:txBody>
                    <a:bodyPr/>
                    <a:lstStyle/>
                    <a:p>
                      <a:r>
                        <a:rPr lang="en-US" dirty="0"/>
                        <a:t>Slice energy spread (RMS)</a:t>
                      </a:r>
                    </a:p>
                  </a:txBody>
                  <a:tcPr/>
                </a:tc>
                <a:tc>
                  <a:txBody>
                    <a:bodyPr/>
                    <a:lstStyle/>
                    <a:p>
                      <a:r>
                        <a:rPr lang="en-US" dirty="0"/>
                        <a:t>&lt;2e-4</a:t>
                      </a:r>
                    </a:p>
                  </a:txBody>
                  <a:tcPr/>
                </a:tc>
                <a:tc>
                  <a:txBody>
                    <a:bodyPr/>
                    <a:lstStyle/>
                    <a:p>
                      <a:r>
                        <a:rPr lang="en-US" dirty="0"/>
                        <a:t>Slice to slice variation of </a:t>
                      </a:r>
                      <a:r>
                        <a:rPr lang="el-GR" dirty="0"/>
                        <a:t>α</a:t>
                      </a:r>
                      <a:r>
                        <a:rPr lang="en-US" dirty="0"/>
                        <a:t>, </a:t>
                      </a:r>
                      <a:r>
                        <a:rPr lang="el-GR" dirty="0"/>
                        <a:t>β</a:t>
                      </a:r>
                      <a:r>
                        <a:rPr lang="en-US" dirty="0"/>
                        <a:t> and </a:t>
                      </a:r>
                      <a:r>
                        <a:rPr lang="el-GR" dirty="0"/>
                        <a:t>ε</a:t>
                      </a:r>
                      <a:r>
                        <a:rPr lang="en-US" dirty="0"/>
                        <a:t> within 15 </a:t>
                      </a:r>
                      <a:r>
                        <a:rPr lang="en-US" dirty="0" err="1"/>
                        <a:t>ps</a:t>
                      </a:r>
                      <a:r>
                        <a:rPr lang="en-US" dirty="0"/>
                        <a:t> around bunch center (peak-to-peak)</a:t>
                      </a:r>
                    </a:p>
                  </a:txBody>
                  <a:tcPr/>
                </a:tc>
                <a:tc>
                  <a:txBody>
                    <a:bodyPr/>
                    <a:lstStyle/>
                    <a:p>
                      <a:r>
                        <a:rPr lang="en-US" dirty="0"/>
                        <a:t>&lt;10 %</a:t>
                      </a:r>
                    </a:p>
                  </a:txBody>
                  <a:tcPr/>
                </a:tc>
                <a:extLst>
                  <a:ext uri="{0D108BD9-81ED-4DB2-BD59-A6C34878D82A}">
                    <a16:rowId xmlns:a16="http://schemas.microsoft.com/office/drawing/2014/main" val="1073127577"/>
                  </a:ext>
                </a:extLst>
              </a:tr>
              <a:tr h="370840">
                <a:tc>
                  <a:txBody>
                    <a:bodyPr/>
                    <a:lstStyle/>
                    <a:p>
                      <a:r>
                        <a:rPr lang="en-US" dirty="0" err="1"/>
                        <a:t>σ</a:t>
                      </a:r>
                      <a:r>
                        <a:rPr lang="en-US" baseline="-25000" dirty="0" err="1"/>
                        <a:t>x,y</a:t>
                      </a:r>
                      <a:r>
                        <a:rPr lang="en-US" baseline="0" dirty="0"/>
                        <a:t> at modulator/kicker</a:t>
                      </a:r>
                      <a:endParaRPr lang="en-US" dirty="0"/>
                    </a:p>
                  </a:txBody>
                  <a:tcPr/>
                </a:tc>
                <a:tc>
                  <a:txBody>
                    <a:bodyPr/>
                    <a:lstStyle/>
                    <a:p>
                      <a:r>
                        <a:rPr lang="en-US" dirty="0"/>
                        <a:t>&gt; </a:t>
                      </a:r>
                      <a:r>
                        <a:rPr lang="el-GR" dirty="0"/>
                        <a:t>σ</a:t>
                      </a:r>
                      <a:r>
                        <a:rPr lang="en-US" baseline="-25000" dirty="0" err="1"/>
                        <a:t>ion,x</a:t>
                      </a:r>
                      <a:r>
                        <a:rPr lang="en-US" baseline="0" dirty="0"/>
                        <a:t>, </a:t>
                      </a:r>
                      <a:r>
                        <a:rPr lang="el-GR" dirty="0"/>
                        <a:t>σ</a:t>
                      </a:r>
                      <a:r>
                        <a:rPr lang="en-US" baseline="-25000" dirty="0" err="1"/>
                        <a:t>ion,y</a:t>
                      </a:r>
                      <a:endParaRPr lang="en-US" dirty="0"/>
                    </a:p>
                  </a:txBody>
                  <a:tcPr/>
                </a:tc>
                <a:tc>
                  <a:txBody>
                    <a:bodyPr/>
                    <a:lstStyle/>
                    <a:p>
                      <a:r>
                        <a:rPr lang="en-US" dirty="0"/>
                        <a:t>Correlated energy chirp</a:t>
                      </a:r>
                    </a:p>
                  </a:txBody>
                  <a:tcPr/>
                </a:tc>
                <a:tc>
                  <a:txBody>
                    <a:bodyPr/>
                    <a:lstStyle/>
                    <a:p>
                      <a:r>
                        <a:rPr lang="en-US" dirty="0"/>
                        <a:t>&lt;2e-4</a:t>
                      </a:r>
                    </a:p>
                  </a:txBody>
                  <a:tcPr/>
                </a:tc>
                <a:extLst>
                  <a:ext uri="{0D108BD9-81ED-4DB2-BD59-A6C34878D82A}">
                    <a16:rowId xmlns:a16="http://schemas.microsoft.com/office/drawing/2014/main" val="2518774352"/>
                  </a:ext>
                </a:extLst>
              </a:tr>
            </a:tbl>
          </a:graphicData>
        </a:graphic>
      </p:graphicFrame>
      <p:sp>
        <p:nvSpPr>
          <p:cNvPr id="5" name="Slide Number Placeholder 15">
            <a:extLst>
              <a:ext uri="{FF2B5EF4-FFF2-40B4-BE49-F238E27FC236}">
                <a16:creationId xmlns:a16="http://schemas.microsoft.com/office/drawing/2014/main" id="{96C645CD-5069-3023-D640-79D50172D04C}"/>
              </a:ext>
            </a:extLst>
          </p:cNvPr>
          <p:cNvSpPr txBox="1">
            <a:spLocks/>
          </p:cNvSpPr>
          <p:nvPr/>
        </p:nvSpPr>
        <p:spPr>
          <a:xfrm>
            <a:off x="9335429" y="1264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A2A5A8-C6F8-4902-A4E6-D3514CFCEC88}" type="slidenum">
              <a:rPr lang="en-US" smtClean="0"/>
              <a:pPr/>
              <a:t>6</a:t>
            </a:fld>
            <a:endParaRPr lang="en-US" sz="2000" dirty="0"/>
          </a:p>
        </p:txBody>
      </p:sp>
    </p:spTree>
    <p:extLst>
      <p:ext uri="{BB962C8B-B14F-4D97-AF65-F5344CB8AC3E}">
        <p14:creationId xmlns:p14="http://schemas.microsoft.com/office/powerpoint/2010/main" val="1914505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329700" y="1481540"/>
            <a:ext cx="10334625" cy="1947460"/>
          </a:xfrm>
        </p:spPr>
        <p:txBody>
          <a:bodyPr>
            <a:normAutofit fontScale="90000"/>
          </a:bodyPr>
          <a:lstStyle/>
          <a:p>
            <a:r>
              <a:rPr lang="en-US" dirty="0"/>
              <a:t>Homework Questions</a:t>
            </a:r>
            <a:br>
              <a:rPr lang="en-US" dirty="0"/>
            </a:br>
            <a:r>
              <a:rPr lang="en-US" dirty="0"/>
              <a:t>HW2</a:t>
            </a:r>
            <a:br>
              <a:rPr lang="en-US" dirty="0"/>
            </a:br>
            <a:r>
              <a:rPr lang="en-US" sz="3600" b="0" i="0" u="none" strike="noStrike" dirty="0">
                <a:effectLst/>
                <a:latin typeface="Calibri" panose="020F0502020204030204" pitchFamily="34" charset="0"/>
              </a:rPr>
              <a:t>Describe ideas for use of AGS for beam studies or other developments when RHIC will be transitioning to EIC, and roughly estimate the needed resources and impacts</a:t>
            </a:r>
            <a:br>
              <a:rPr lang="en-US" dirty="0"/>
            </a:b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20 December 2023</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sz="3600" dirty="0"/>
              <a:t>Haixin Huang</a:t>
            </a:r>
          </a:p>
        </p:txBody>
      </p:sp>
    </p:spTree>
    <p:extLst>
      <p:ext uri="{BB962C8B-B14F-4D97-AF65-F5344CB8AC3E}">
        <p14:creationId xmlns:p14="http://schemas.microsoft.com/office/powerpoint/2010/main" val="4195156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4294967295"/>
          </p:nvPr>
        </p:nvSpPr>
        <p:spPr>
          <a:xfrm>
            <a:off x="5410200" y="6400800"/>
            <a:ext cx="2514600" cy="228600"/>
          </a:xfrm>
          <a:prstGeom prst="rect">
            <a:avLst/>
          </a:prstGeom>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xfrm>
            <a:off x="5067300" y="6337102"/>
            <a:ext cx="20574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6D9922-87B3-6043-9531-5184EA303DC1}" type="slidenum">
              <a:rPr lang="en-US" smtClean="0"/>
              <a:pPr/>
              <a:t>8</a:t>
            </a:fld>
            <a:endParaRPr lang="en-US" altLang="ja-JP">
              <a:latin typeface="Arial" pitchFamily="34" charset="0"/>
            </a:endParaRPr>
          </a:p>
        </p:txBody>
      </p:sp>
      <p:sp>
        <p:nvSpPr>
          <p:cNvPr id="9220" name="Rectangle 2"/>
          <p:cNvSpPr>
            <a:spLocks noGrp="1" noChangeArrowheads="1"/>
          </p:cNvSpPr>
          <p:nvPr>
            <p:ph type="title"/>
          </p:nvPr>
        </p:nvSpPr>
        <p:spPr>
          <a:xfrm>
            <a:off x="1752600" y="151189"/>
            <a:ext cx="8915400" cy="733394"/>
          </a:xfrm>
        </p:spPr>
        <p:txBody>
          <a:bodyPr>
            <a:noAutofit/>
          </a:bodyPr>
          <a:lstStyle/>
          <a:p>
            <a:pPr eaLnBrk="1" hangingPunct="1"/>
            <a:r>
              <a:rPr lang="en-US" sz="2000" b="0" dirty="0">
                <a:solidFill>
                  <a:srgbClr val="212121"/>
                </a:solidFill>
                <a:latin typeface="Times New Roman" panose="02020603050405020304" pitchFamily="18" charset="0"/>
                <a:cs typeface="Times New Roman" panose="02020603050405020304" pitchFamily="18" charset="0"/>
              </a:rPr>
              <a:t>Describe ideas for use of AGS for beam studies or other developments when RHIC will be transitioning to EIC, and roughly estimate the needed resources and impacts.</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9221" name="Rectangle 3"/>
          <p:cNvSpPr>
            <a:spLocks noGrp="1" noChangeArrowheads="1"/>
          </p:cNvSpPr>
          <p:nvPr>
            <p:ph type="body" idx="1"/>
          </p:nvPr>
        </p:nvSpPr>
        <p:spPr>
          <a:xfrm>
            <a:off x="1631950" y="948282"/>
            <a:ext cx="8928100" cy="5681118"/>
          </a:xfrm>
          <a:solidFill>
            <a:schemeClr val="bg1"/>
          </a:solidFill>
          <a:ln>
            <a:solidFill>
              <a:schemeClr val="bg1"/>
            </a:solidFill>
          </a:ln>
        </p:spPr>
        <p:txBody>
          <a:bodyPr>
            <a:normAutofit fontScale="92500" lnSpcReduction="10000"/>
          </a:bodyPr>
          <a:lstStyle/>
          <a:p>
            <a:pPr marL="457200" indent="-457200">
              <a:buClr>
                <a:srgbClr val="FF0000"/>
              </a:buClr>
              <a:buSzPct val="100000"/>
              <a:buFont typeface="Arial" panose="020B0604020202020204" pitchFamily="34" charset="0"/>
              <a:buChar char="•"/>
            </a:pPr>
            <a:r>
              <a:rPr lang="en-US" altLang="zh-CN" sz="2600" dirty="0">
                <a:solidFill>
                  <a:srgbClr val="002060"/>
                </a:solidFill>
                <a:latin typeface="Times New Roman" panose="02020603050405020304" pitchFamily="18" charset="0"/>
                <a:cs typeface="Times New Roman" panose="02020603050405020304" pitchFamily="18" charset="0"/>
              </a:rPr>
              <a:t>Polarized </a:t>
            </a:r>
            <a:r>
              <a:rPr lang="en-US" altLang="zh-CN" sz="2600" baseline="30000" dirty="0">
                <a:solidFill>
                  <a:srgbClr val="002060"/>
                </a:solidFill>
                <a:latin typeface="Times New Roman" panose="02020603050405020304" pitchFamily="18" charset="0"/>
                <a:cs typeface="Times New Roman" panose="02020603050405020304" pitchFamily="18" charset="0"/>
              </a:rPr>
              <a:t>3</a:t>
            </a:r>
            <a:r>
              <a:rPr lang="en-US" altLang="zh-CN" sz="2600" dirty="0">
                <a:solidFill>
                  <a:srgbClr val="002060"/>
                </a:solidFill>
                <a:latin typeface="Times New Roman" panose="02020603050405020304" pitchFamily="18" charset="0"/>
                <a:cs typeface="Times New Roman" panose="02020603050405020304" pitchFamily="18" charset="0"/>
              </a:rPr>
              <a:t>He development. This is to fulfil EIC needs. It is in the EIC baseline design, although it won’t be needed on day 1. The estimate is that we need to run AGS for 3-4 weeks/year for 3-4 years to get the required polarization and intensity. </a:t>
            </a:r>
          </a:p>
          <a:p>
            <a:pPr marL="457200" indent="-457200">
              <a:buClr>
                <a:srgbClr val="FF0000"/>
              </a:buClr>
              <a:buSzPct val="100000"/>
              <a:buFont typeface="Arial" panose="020B0604020202020204" pitchFamily="34" charset="0"/>
              <a:buChar char="•"/>
            </a:pPr>
            <a:r>
              <a:rPr lang="en-US" altLang="zh-CN" sz="2600" dirty="0">
                <a:solidFill>
                  <a:srgbClr val="002060"/>
                </a:solidFill>
                <a:latin typeface="Times New Roman" panose="02020603050405020304" pitchFamily="18" charset="0"/>
                <a:cs typeface="Times New Roman" panose="02020603050405020304" pitchFamily="18" charset="0"/>
              </a:rPr>
              <a:t>If needed, polarized proton development for high intensity (such as bunch merge) or higher polarization (skew quads) can continue in this period.</a:t>
            </a:r>
          </a:p>
          <a:p>
            <a:pPr marL="457200" indent="-457200">
              <a:buClr>
                <a:srgbClr val="FF0000"/>
              </a:buClr>
              <a:buSzPct val="100000"/>
              <a:buFont typeface="Arial" panose="020B0604020202020204" pitchFamily="34" charset="0"/>
              <a:buChar char="•"/>
            </a:pPr>
            <a:r>
              <a:rPr lang="en-US" altLang="zh-CN" sz="2600" dirty="0">
                <a:solidFill>
                  <a:srgbClr val="002060"/>
                </a:solidFill>
                <a:latin typeface="Times New Roman" panose="02020603050405020304" pitchFamily="18" charset="0"/>
                <a:cs typeface="Times New Roman" panose="02020603050405020304" pitchFamily="18" charset="0"/>
              </a:rPr>
              <a:t>EIC hadron ring requires different transition crossing scheme to avoid excessive beam loss. The new ideas will be tested in RHIC during APEX. If not finished, it is possible to carry out beam test for some candidate scheme in the AGS. 1-2 weeks beam time. This will improve EIC HSR ramping efficiency.</a:t>
            </a:r>
          </a:p>
          <a:p>
            <a:pPr marL="457200" indent="-457200">
              <a:buClr>
                <a:srgbClr val="FF0000"/>
              </a:buClr>
              <a:buSzPct val="100000"/>
              <a:buFont typeface="Arial" panose="020B0604020202020204" pitchFamily="34" charset="0"/>
              <a:buChar char="•"/>
            </a:pPr>
            <a:r>
              <a:rPr lang="en-US" altLang="zh-CN" sz="2600" dirty="0">
                <a:solidFill>
                  <a:srgbClr val="002060"/>
                </a:solidFill>
                <a:latin typeface="Times New Roman" panose="02020603050405020304" pitchFamily="18" charset="0"/>
                <a:cs typeface="Times New Roman" panose="02020603050405020304" pitchFamily="18" charset="0"/>
              </a:rPr>
              <a:t>Polarized jet target for AGS. An absolute polarization value at AGS extraction is important to distinguish any residual polarization loss in the AGS and EIC HSR ring. Price tag is about 2 million. It is still in early proposal stage. If it become reality, beam time is needed for  its commissioning and polarization measurement. </a:t>
            </a:r>
          </a:p>
          <a:p>
            <a:pPr marL="457200" indent="-457200">
              <a:buClr>
                <a:srgbClr val="FF0000"/>
              </a:buClr>
              <a:buSzPct val="100000"/>
              <a:buFont typeface="Arial" panose="020B0604020202020204" pitchFamily="34" charset="0"/>
              <a:buChar char="•"/>
            </a:pPr>
            <a:endParaRPr lang="en-US" altLang="zh-CN" sz="2600" dirty="0">
              <a:solidFill>
                <a:srgbClr val="002060"/>
              </a:solidFill>
              <a:latin typeface="Times New Roman" panose="02020603050405020304" pitchFamily="18" charset="0"/>
              <a:cs typeface="Times New Roman" panose="02020603050405020304" pitchFamily="18" charset="0"/>
            </a:endParaRPr>
          </a:p>
          <a:p>
            <a:pPr marL="0" indent="0">
              <a:buClr>
                <a:srgbClr val="FF0000"/>
              </a:buClr>
              <a:buSzPct val="100000"/>
            </a:pPr>
            <a:endParaRPr lang="en-US" altLang="zh-CN" sz="2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8951980"/>
      </p:ext>
    </p:extLst>
  </p:cSld>
  <p:clrMapOvr>
    <a:masterClrMapping/>
  </p:clrMapOvr>
  <p:transition advTm="492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339860" y="1096949"/>
            <a:ext cx="10334625" cy="1947460"/>
          </a:xfrm>
        </p:spPr>
        <p:txBody>
          <a:bodyPr>
            <a:normAutofit fontScale="90000"/>
          </a:bodyPr>
          <a:lstStyle/>
          <a:p>
            <a:r>
              <a:rPr lang="en-US" dirty="0"/>
              <a:t>Homework Questions</a:t>
            </a:r>
            <a:br>
              <a:rPr lang="en-US" dirty="0"/>
            </a:br>
            <a:r>
              <a:rPr lang="en-US" dirty="0"/>
              <a:t>HW3 and HW4</a:t>
            </a:r>
            <a:br>
              <a:rPr lang="en-US" dirty="0"/>
            </a:br>
            <a:r>
              <a:rPr lang="en-US" sz="3600" b="0" i="0" u="none" strike="noStrike" dirty="0">
                <a:effectLst/>
                <a:latin typeface="Calibri" panose="020F0502020204030204" pitchFamily="34" charset="0"/>
              </a:rPr>
              <a:t>Remind us what highest intensity was demonstrated at RHIC (</a:t>
            </a:r>
            <a:r>
              <a:rPr lang="en-US" sz="3600" b="0" i="1" u="none" strike="noStrike" dirty="0">
                <a:effectLst/>
                <a:latin typeface="Calibri" panose="020F0502020204030204" pitchFamily="34" charset="0"/>
              </a:rPr>
              <a:t>protons</a:t>
            </a:r>
            <a:r>
              <a:rPr lang="en-US" sz="3600" b="0" i="0" u="none" strike="noStrike" dirty="0">
                <a:effectLst/>
                <a:latin typeface="Calibri" panose="020F0502020204030204" pitchFamily="34" charset="0"/>
              </a:rPr>
              <a:t>)</a:t>
            </a:r>
            <a:br>
              <a:rPr lang="en-US" sz="3600" b="0" i="0" u="none" strike="noStrike" dirty="0">
                <a:effectLst/>
                <a:latin typeface="Calibri" panose="020F0502020204030204" pitchFamily="34" charset="0"/>
              </a:rPr>
            </a:br>
            <a:r>
              <a:rPr lang="en-US" sz="3600" b="0" i="0" u="none" strike="noStrike" dirty="0">
                <a:effectLst/>
                <a:latin typeface="Calibri" panose="020F0502020204030204" pitchFamily="34" charset="0"/>
              </a:rPr>
              <a:t>Has luminosity leveling for optimization of sPHENIX physics been investigated?</a:t>
            </a:r>
            <a:br>
              <a:rPr lang="en-US" dirty="0"/>
            </a:b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20 December 2023</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sz="3600" dirty="0"/>
              <a:t>Kiel Hock</a:t>
            </a:r>
          </a:p>
        </p:txBody>
      </p:sp>
    </p:spTree>
    <p:extLst>
      <p:ext uri="{BB962C8B-B14F-4D97-AF65-F5344CB8AC3E}">
        <p14:creationId xmlns:p14="http://schemas.microsoft.com/office/powerpoint/2010/main" val="224675592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Widescreen_Compressed_060121" id="{12E83E08-87E0-F644-89EB-87DEB220AE0B}" vid="{EBE5DD67-AF26-1345-A97E-9F8C3AF25A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bnl_ppt_template_2021_widescreen_compressed</Template>
  <TotalTime>8368</TotalTime>
  <Words>1461</Words>
  <Application>Microsoft Macintosh PowerPoint</Application>
  <PresentationFormat>Widescreen</PresentationFormat>
  <Paragraphs>114</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Arial,Sans-Serif</vt:lpstr>
      <vt:lpstr>Calibri</vt:lpstr>
      <vt:lpstr>Calibri Light</vt:lpstr>
      <vt:lpstr>Times New Roman</vt:lpstr>
      <vt:lpstr>Wingdings</vt:lpstr>
      <vt:lpstr>BNL</vt:lpstr>
      <vt:lpstr>Homework Questions HW1 Present simulation curves illustrating the answer to R5 from previous MAC</vt:lpstr>
      <vt:lpstr>What has been done in the past...</vt:lpstr>
      <vt:lpstr>Electron beam distribution</vt:lpstr>
      <vt:lpstr>Dependance of the cooling force on the longitudinal position of the ion:  Variation of the electrons' parameters</vt:lpstr>
      <vt:lpstr>Energy kicks and cooling performance</vt:lpstr>
      <vt:lpstr>Required electron beam quality</vt:lpstr>
      <vt:lpstr>Homework Questions HW2 Describe ideas for use of AGS for beam studies or other developments when RHIC will be transitioning to EIC, and roughly estimate the needed resources and impacts </vt:lpstr>
      <vt:lpstr>Describe ideas for use of AGS for beam studies or other developments when RHIC will be transitioning to EIC, and roughly estimate the needed resources and impacts.</vt:lpstr>
      <vt:lpstr>Homework Questions HW3 and HW4 Remind us what highest intensity was demonstrated at RHIC (protons) Has luminosity leveling for optimization of sPHENIX physics been investigated? </vt:lpstr>
      <vt:lpstr>HW3: Highest Demonstrated Intensity at RHIC</vt:lpstr>
      <vt:lpstr>HW4: Luminosity Leveling for sPHENIX</vt:lpstr>
      <vt:lpstr>HW4: Luminosity Leveling for  sPHENIX II</vt:lpstr>
      <vt:lpstr>HW4: Luminosity Leveling for  sPHENIX III</vt:lpstr>
      <vt:lpstr>Homework Questions HW5 Please describe the overall strategy for polarized He-3 together with a timeline including decision points and milestones of when and what needs to be tested with beam </vt:lpstr>
      <vt:lpstr>Please describe the overall strategy for polarized He-3 together with a timeline including decision points and milestones of when and what needs to be tested with beam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CeC simulation with realistic electron distributions</dc:title>
  <dc:subject/>
  <dc:creator>Wang, Gang</dc:creator>
  <cp:keywords/>
  <dc:description/>
  <cp:lastModifiedBy>Fischer, Wolfram</cp:lastModifiedBy>
  <cp:revision>40</cp:revision>
  <dcterms:created xsi:type="dcterms:W3CDTF">2022-12-07T19:40:06Z</dcterms:created>
  <dcterms:modified xsi:type="dcterms:W3CDTF">2023-12-20T12:10:43Z</dcterms:modified>
  <cp:category/>
</cp:coreProperties>
</file>