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524" r:id="rId3"/>
    <p:sldId id="527" r:id="rId4"/>
    <p:sldId id="450" r:id="rId5"/>
    <p:sldId id="531" r:id="rId6"/>
    <p:sldId id="468" r:id="rId7"/>
    <p:sldId id="532" r:id="rId8"/>
    <p:sldId id="472" r:id="rId9"/>
    <p:sldId id="533" r:id="rId10"/>
    <p:sldId id="537" r:id="rId11"/>
    <p:sldId id="469" r:id="rId12"/>
    <p:sldId id="538" r:id="rId13"/>
    <p:sldId id="467" r:id="rId14"/>
    <p:sldId id="548" r:id="rId15"/>
    <p:sldId id="447" r:id="rId16"/>
    <p:sldId id="539" r:id="rId17"/>
    <p:sldId id="523" r:id="rId18"/>
    <p:sldId id="514" r:id="rId19"/>
    <p:sldId id="525" r:id="rId20"/>
    <p:sldId id="476" r:id="rId21"/>
    <p:sldId id="421" r:id="rId22"/>
    <p:sldId id="424" r:id="rId23"/>
    <p:sldId id="550" r:id="rId24"/>
    <p:sldId id="257" r:id="rId25"/>
    <p:sldId id="543" r:id="rId26"/>
    <p:sldId id="475" r:id="rId27"/>
    <p:sldId id="455" r:id="rId28"/>
    <p:sldId id="268" r:id="rId29"/>
    <p:sldId id="508" r:id="rId30"/>
    <p:sldId id="258" r:id="rId31"/>
    <p:sldId id="549" r:id="rId32"/>
    <p:sldId id="545" r:id="rId33"/>
    <p:sldId id="546" r:id="rId34"/>
    <p:sldId id="547" r:id="rId35"/>
    <p:sldId id="517" r:id="rId36"/>
    <p:sldId id="528" r:id="rId37"/>
    <p:sldId id="529" r:id="rId38"/>
    <p:sldId id="522" r:id="rId39"/>
    <p:sldId id="53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3"/>
    <p:restoredTop sz="88590"/>
  </p:normalViewPr>
  <p:slideViewPr>
    <p:cSldViewPr snapToGrid="0" snapToObjects="1">
      <p:cViewPr varScale="1">
        <p:scale>
          <a:sx n="96" d="100"/>
          <a:sy n="96" d="100"/>
        </p:scale>
        <p:origin x="82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43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06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55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1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68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4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02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mailto:Georg.Hoffstaetter@cornell.edu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73B8B-475F-ECFA-6417-31D1EB34C824}"/>
              </a:ext>
            </a:extLst>
          </p:cNvPr>
          <p:cNvSpPr txBox="1"/>
          <p:nvPr userDrawn="1"/>
        </p:nvSpPr>
        <p:spPr>
          <a:xfrm>
            <a:off x="571500" y="6578445"/>
            <a:ext cx="11649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9"/>
              </a:rPr>
              <a:t>Georg.Hoffstaetter@cornell.edu</a:t>
            </a:r>
            <a:r>
              <a:rPr lang="en-US" sz="1400" dirty="0"/>
              <a:t>                                        C-AD MAC                                         20 December 2023.                                              </a:t>
            </a:r>
            <a:fld id="{61503C65-E41F-924F-A7D9-029E0AA7CADA}" type="slidenum">
              <a:rPr lang="en-US" sz="1400" smtClean="0"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509" y="2307167"/>
            <a:ext cx="10600585" cy="197022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ML for Beam Polarization Increase</a:t>
            </a:r>
            <a:br>
              <a:rPr lang="en-US" dirty="0"/>
            </a:br>
            <a:br>
              <a:rPr lang="en-US" dirty="0"/>
            </a:br>
            <a:r>
              <a:rPr lang="en-US" sz="3100" dirty="0"/>
              <a:t>Accepted ML / AI Proposal to DOE-NP FOA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4" y="5856357"/>
            <a:ext cx="10334625" cy="746185"/>
          </a:xfrm>
        </p:spPr>
        <p:txBody>
          <a:bodyPr/>
          <a:lstStyle/>
          <a:p>
            <a:r>
              <a:rPr lang="en-US" dirty="0"/>
              <a:t>CAD MAC 		 December 20, 2023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5509" y="4277387"/>
            <a:ext cx="10334625" cy="1259607"/>
          </a:xfrm>
        </p:spPr>
        <p:txBody>
          <a:bodyPr/>
          <a:lstStyle/>
          <a:p>
            <a:r>
              <a:rPr lang="en-US" dirty="0"/>
              <a:t>Georg Hoffstaetter de </a:t>
            </a:r>
            <a:r>
              <a:rPr lang="en-US" dirty="0" err="1"/>
              <a:t>Torquat</a:t>
            </a:r>
            <a:endParaRPr lang="en-US" dirty="0"/>
          </a:p>
          <a:p>
            <a:r>
              <a:rPr lang="en-US" dirty="0"/>
              <a:t>Collider-Accelerator Department, BNL and Cornell University</a:t>
            </a:r>
          </a:p>
          <a:p>
            <a:r>
              <a:rPr lang="en-US" dirty="0" err="1"/>
              <a:t>Georg.Hoffstaetter@cornell.edu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F9FC-6F76-4F8F-B0EE-55538528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33" y="-237994"/>
            <a:ext cx="11620500" cy="1325563"/>
          </a:xfrm>
        </p:spPr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to Booster transfer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3E035-484B-33DE-0AEA-C16ED494C82F}"/>
              </a:ext>
            </a:extLst>
          </p:cNvPr>
          <p:cNvSpPr txBox="1"/>
          <p:nvPr/>
        </p:nvSpPr>
        <p:spPr>
          <a:xfrm>
            <a:off x="430611" y="748364"/>
            <a:ext cx="11504590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400" b="1" dirty="0"/>
              <a:t>Parameters to vary: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Transfer line steers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Main Booster dipol90e field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Booster beta wave (stop-band quadrupoles) for tune toward ½ and minimum on the foil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Last two </a:t>
            </a:r>
            <a:r>
              <a:rPr lang="en-US" sz="2400" dirty="0" err="1"/>
              <a:t>linac</a:t>
            </a:r>
            <a:r>
              <a:rPr lang="en-US" sz="2400" dirty="0"/>
              <a:t> phases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Injection bump elements and their time profile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Scraper amplitudes</a:t>
            </a:r>
          </a:p>
          <a:p>
            <a:pPr>
              <a:spcBef>
                <a:spcPts val="1000"/>
              </a:spcBef>
            </a:pPr>
            <a:r>
              <a:rPr lang="en-US" sz="2400" b="1" dirty="0"/>
              <a:t>Observables to optimize: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Transfer efficiency </a:t>
            </a:r>
            <a:r>
              <a:rPr lang="en-US" sz="2400" dirty="0" err="1"/>
              <a:t>linac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 Booster early ramp (2% absolute)</a:t>
            </a:r>
            <a:endParaRPr lang="en-US" sz="2400" dirty="0"/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Emittance from multi wires of the AGS transfer line (5% relative)</a:t>
            </a:r>
          </a:p>
        </p:txBody>
      </p:sp>
    </p:spTree>
    <p:extLst>
      <p:ext uri="{BB962C8B-B14F-4D97-AF65-F5344CB8AC3E}">
        <p14:creationId xmlns:p14="http://schemas.microsoft.com/office/powerpoint/2010/main" val="431094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22557-B992-815A-905B-5C347DB5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606662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Ongoing project (a): Booter injection/capture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6FB6AA-0ED7-0E88-7289-0E6FC0775135}"/>
              </a:ext>
            </a:extLst>
          </p:cNvPr>
          <p:cNvGrpSpPr/>
          <p:nvPr/>
        </p:nvGrpSpPr>
        <p:grpSpPr>
          <a:xfrm>
            <a:off x="7518058" y="3074122"/>
            <a:ext cx="3886199" cy="3242473"/>
            <a:chOff x="7914043" y="1912171"/>
            <a:chExt cx="3886199" cy="32424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B32609-ED42-659F-C5DF-C1A195A5A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4043" y="1912171"/>
              <a:ext cx="3886199" cy="324247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388DAEE-1ECF-7000-2B9E-1A059A6C2D05}"/>
                </a:ext>
              </a:extLst>
            </p:cNvPr>
            <p:cNvGrpSpPr/>
            <p:nvPr/>
          </p:nvGrpSpPr>
          <p:grpSpPr>
            <a:xfrm>
              <a:off x="8652477" y="3845934"/>
              <a:ext cx="1338828" cy="369332"/>
              <a:chOff x="3736233" y="5190640"/>
              <a:chExt cx="1338828" cy="369332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6EA6CA2A-76EA-DCF5-36BA-4678BDE7B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6233" y="5559972"/>
                <a:ext cx="133882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5C165C-8D5A-7730-0AEB-14743FAB7D3A}"/>
                  </a:ext>
                </a:extLst>
              </p:cNvPr>
              <p:cNvSpPr txBox="1"/>
              <p:nvPr/>
            </p:nvSpPr>
            <p:spPr>
              <a:xfrm>
                <a:off x="3736233" y="5190640"/>
                <a:ext cx="133882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From Linac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294F3EB-EE49-B994-5EAA-EC52E67C82FF}"/>
                </a:ext>
              </a:extLst>
            </p:cNvPr>
            <p:cNvGrpSpPr/>
            <p:nvPr/>
          </p:nvGrpSpPr>
          <p:grpSpPr>
            <a:xfrm>
              <a:off x="10205185" y="3429000"/>
              <a:ext cx="982829" cy="658279"/>
              <a:chOff x="6505527" y="4735116"/>
              <a:chExt cx="982829" cy="658279"/>
            </a:xfrm>
          </p:grpSpPr>
          <p:sp>
            <p:nvSpPr>
              <p:cNvPr id="11" name="Bent Arrow 10">
                <a:extLst>
                  <a:ext uri="{FF2B5EF4-FFF2-40B4-BE49-F238E27FC236}">
                    <a16:creationId xmlns:a16="http://schemas.microsoft.com/office/drawing/2014/main" id="{3FC767E2-86F1-C862-0D06-51B714B9A45D}"/>
                  </a:ext>
                </a:extLst>
              </p:cNvPr>
              <p:cNvSpPr/>
              <p:nvPr/>
            </p:nvSpPr>
            <p:spPr>
              <a:xfrm rot="3978084" flipH="1">
                <a:off x="6941817" y="4846857"/>
                <a:ext cx="567559" cy="525518"/>
              </a:xfrm>
              <a:prstGeom prst="bentArrow">
                <a:avLst>
                  <a:gd name="adj1" fmla="val 11377"/>
                  <a:gd name="adj2" fmla="val 19618"/>
                  <a:gd name="adj3" fmla="val 37463"/>
                  <a:gd name="adj4" fmla="val 41919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A1723B66-831B-FEA8-4884-DE8FCBB46743}"/>
                      </a:ext>
                    </a:extLst>
                  </p:cNvPr>
                  <p:cNvSpPr txBox="1"/>
                  <p:nvPr/>
                </p:nvSpPr>
                <p:spPr>
                  <a:xfrm>
                    <a:off x="6505527" y="4735116"/>
                    <a:ext cx="720069" cy="6463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126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a14:m>
                    <a:r>
                      <a:rPr lang="en-US" dirty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bend</a:t>
                    </a: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A1723B66-831B-FEA8-4884-DE8FCBB467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05527" y="4735116"/>
                    <a:ext cx="720069" cy="64633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018" r="-3509" b="-1346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64B116-37FE-5F98-5756-78F6BFE8E8EA}"/>
                </a:ext>
              </a:extLst>
            </p:cNvPr>
            <p:cNvGrpSpPr/>
            <p:nvPr/>
          </p:nvGrpSpPr>
          <p:grpSpPr>
            <a:xfrm>
              <a:off x="9734803" y="2057801"/>
              <a:ext cx="683430" cy="1287597"/>
              <a:chOff x="5807953" y="2874017"/>
              <a:chExt cx="683430" cy="1287597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04BA080-93EA-EC19-F113-56F96F70C6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71649" y="2984819"/>
                <a:ext cx="619734" cy="76725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44FA79-67A1-C296-46F2-9A1EABA1C80C}"/>
                  </a:ext>
                </a:extLst>
              </p:cNvPr>
              <p:cNvSpPr txBox="1"/>
              <p:nvPr/>
            </p:nvSpPr>
            <p:spPr>
              <a:xfrm rot="3108907">
                <a:off x="5348820" y="3333150"/>
                <a:ext cx="128759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 Booster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F762713-B060-18C2-C96D-14D849858996}"/>
              </a:ext>
            </a:extLst>
          </p:cNvPr>
          <p:cNvSpPr txBox="1"/>
          <p:nvPr/>
        </p:nvSpPr>
        <p:spPr>
          <a:xfrm>
            <a:off x="571707" y="1501843"/>
            <a:ext cx="65916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Booster injection/early acceleration process sets maximum beam brightness for rest of acceleration though RHIC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Linac pulse of 300 us, H</a:t>
            </a:r>
            <a:r>
              <a:rPr lang="en-US" sz="2000" baseline="30000" dirty="0"/>
              <a:t>- </a:t>
            </a:r>
            <a:r>
              <a:rPr lang="en-US" sz="2000" dirty="0"/>
              <a:t>beam ~6-9x10</a:t>
            </a:r>
            <a:r>
              <a:rPr lang="en-US" sz="2000" baseline="30000" dirty="0"/>
              <a:t>11</a:t>
            </a:r>
            <a:r>
              <a:rPr lang="en-US" sz="2000" dirty="0"/>
              <a:t> protons, strip through a carbon foil. Intentional horizontal and vertical scraping reduce emittance (and intensity) to RHIC requirements ~2.5x10</a:t>
            </a:r>
            <a:r>
              <a:rPr lang="en-US" sz="2000" baseline="30000" dirty="0"/>
              <a:t>11</a:t>
            </a:r>
            <a:r>
              <a:rPr lang="en-US" sz="2000" dirty="0"/>
              <a:t>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Goal: minimize beam loss at scraper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Controls: Linac to Booster (LtB) transfer line optics, beam size on ionization foil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Method: Bayesian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Progress</a:t>
            </a:r>
            <a:r>
              <a:rPr lang="en-US" sz="2000" dirty="0"/>
              <a:t>: Setup injection model incl. foil, create </a:t>
            </a:r>
            <a:r>
              <a:rPr lang="en-US" sz="2000" dirty="0" err="1"/>
              <a:t>OpenAI</a:t>
            </a:r>
            <a:r>
              <a:rPr lang="en-US" sz="2000" dirty="0"/>
              <a:t> Gym function for optimization training.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3183DC0-F5BA-5FED-202A-1FE915B40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6" r="3004" b="19325"/>
          <a:stretch/>
        </p:blipFill>
        <p:spPr bwMode="auto">
          <a:xfrm>
            <a:off x="6788074" y="65385"/>
            <a:ext cx="5264411" cy="28792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531396-579F-A200-D1D0-6005C12036D5}"/>
              </a:ext>
            </a:extLst>
          </p:cNvPr>
          <p:cNvSpPr txBox="1"/>
          <p:nvPr/>
        </p:nvSpPr>
        <p:spPr>
          <a:xfrm>
            <a:off x="6866886" y="348490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Intensity</a:t>
            </a:r>
          </a:p>
          <a:p>
            <a:r>
              <a:rPr lang="en-US" dirty="0">
                <a:solidFill>
                  <a:srgbClr val="FF0000"/>
                </a:solidFill>
              </a:rPr>
              <a:t>Main mag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371E1CF-35BC-BF6D-82CE-DA32E7A2E470}"/>
              </a:ext>
            </a:extLst>
          </p:cNvPr>
          <p:cNvSpPr/>
          <p:nvPr/>
        </p:nvSpPr>
        <p:spPr>
          <a:xfrm>
            <a:off x="10047642" y="753035"/>
            <a:ext cx="565582" cy="1054250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584D30-75E9-9593-4C3A-EFB85909FA74}"/>
              </a:ext>
            </a:extLst>
          </p:cNvPr>
          <p:cNvSpPr txBox="1"/>
          <p:nvPr/>
        </p:nvSpPr>
        <p:spPr>
          <a:xfrm>
            <a:off x="10376207" y="4869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scrape</a:t>
            </a:r>
          </a:p>
        </p:txBody>
      </p:sp>
    </p:spTree>
    <p:extLst>
      <p:ext uri="{BB962C8B-B14F-4D97-AF65-F5344CB8AC3E}">
        <p14:creationId xmlns:p14="http://schemas.microsoft.com/office/powerpoint/2010/main" val="1404875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F9FC-6F76-4F8F-B0EE-55538528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33" y="-277673"/>
            <a:ext cx="11620500" cy="1325563"/>
          </a:xfrm>
        </p:spPr>
        <p:txBody>
          <a:bodyPr/>
          <a:lstStyle/>
          <a:p>
            <a:r>
              <a:rPr lang="en-US" dirty="0"/>
              <a:t>Ongoing project (b): AGS injection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36B3A-4F02-FBC8-CC44-735316166B70}"/>
              </a:ext>
            </a:extLst>
          </p:cNvPr>
          <p:cNvSpPr txBox="1"/>
          <p:nvPr/>
        </p:nvSpPr>
        <p:spPr>
          <a:xfrm>
            <a:off x="2016741" y="752470"/>
            <a:ext cx="10175259" cy="551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600" b="1" dirty="0"/>
              <a:t>Parameters to vary: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Transfer line steerers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Main AGS dipole field, RF phase, injection bumps, tunes.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Horizontal orbit in the snakes and their optics and orbit correction.</a:t>
            </a:r>
          </a:p>
          <a:p>
            <a:pPr>
              <a:spcBef>
                <a:spcPts val="1000"/>
              </a:spcBef>
            </a:pPr>
            <a:r>
              <a:rPr lang="en-US" sz="2600" b="1" dirty="0"/>
              <a:t>Observables to optimize: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Transfer efficiency Booster </a:t>
            </a:r>
            <a:r>
              <a:rPr lang="en-US" sz="2600" dirty="0">
                <a:sym typeface="Wingdings" pitchFamily="2" charset="2"/>
              </a:rPr>
              <a:t> AGS early ramp (2% absolute)</a:t>
            </a:r>
            <a:endParaRPr lang="en-US" sz="2600" dirty="0"/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Emittance from two IPMs (10% relative)</a:t>
            </a:r>
          </a:p>
          <a:p>
            <a:pPr>
              <a:spcBef>
                <a:spcPts val="1000"/>
              </a:spcBef>
            </a:pPr>
            <a:r>
              <a:rPr lang="en-US" sz="2600" b="1" dirty="0"/>
              <a:t>Progress</a:t>
            </a:r>
            <a:endParaRPr lang="en-US" sz="2600" dirty="0"/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Setup detailed injection and AGS model, including </a:t>
            </a:r>
            <a:r>
              <a:rPr lang="en-US" sz="2600" dirty="0" err="1"/>
              <a:t>symplectic</a:t>
            </a:r>
            <a:r>
              <a:rPr lang="en-US" sz="2600" dirty="0"/>
              <a:t> snake tracking </a:t>
            </a:r>
          </a:p>
        </p:txBody>
      </p:sp>
    </p:spTree>
    <p:extLst>
      <p:ext uri="{BB962C8B-B14F-4D97-AF65-F5344CB8AC3E}">
        <p14:creationId xmlns:p14="http://schemas.microsoft.com/office/powerpoint/2010/main" val="3497190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9730F647-9909-875D-A479-DFC504397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52" y="20748"/>
            <a:ext cx="110490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Ongoing project (c): Booster model calibration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1EA3A7F-D1CE-A0A6-086F-436695F92D5B}"/>
                  </a:ext>
                </a:extLst>
              </p:cNvPr>
              <p:cNvSpPr txBox="1"/>
              <p:nvPr/>
            </p:nvSpPr>
            <p:spPr>
              <a:xfrm>
                <a:off x="571500" y="2003152"/>
                <a:ext cx="11045952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Control: power supply currents of quadrupoles and correctors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Parameter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dirty="0"/>
                  <a:t>: parameters that affect the orbit but not in our control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(</a:t>
                </a:r>
                <a:r>
                  <a:rPr lang="en-US" sz="2000" u="sng" dirty="0"/>
                  <a:t>magnet misalignments</a:t>
                </a:r>
                <a:r>
                  <a:rPr lang="en-US" sz="2000" dirty="0"/>
                  <a:t>, </a:t>
                </a:r>
                <a:r>
                  <a:rPr lang="en-US" sz="2000" u="sng" dirty="0"/>
                  <a:t>magnet transfer functions</a:t>
                </a:r>
                <a:r>
                  <a:rPr lang="en-US" sz="2000" dirty="0"/>
                  <a:t>, etc.)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Output: orbit at the BPMs with certain current configuration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Invert from measured BPM data to simulation model parameters, update model for digital twin.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r>
                  <a:rPr lang="en-US" sz="2000" b="1" dirty="0"/>
                  <a:t>Progress</a:t>
                </a:r>
                <a:r>
                  <a:rPr lang="en-US" sz="2000" dirty="0"/>
                  <a:t>: Detailed Booster model, compared to survey data and BPM readings. Write system parameter search as </a:t>
                </a:r>
                <a:r>
                  <a:rPr lang="en-US" sz="2000" dirty="0" err="1"/>
                  <a:t>OpenAI</a:t>
                </a:r>
                <a:r>
                  <a:rPr lang="en-US" sz="2000" dirty="0"/>
                  <a:t> gym function for ML optimization.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1EA3A7F-D1CE-A0A6-086F-436695F92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003152"/>
                <a:ext cx="11045952" cy="3785652"/>
              </a:xfrm>
              <a:prstGeom prst="rect">
                <a:avLst/>
              </a:prstGeom>
              <a:blipFill>
                <a:blip r:embed="rId2"/>
                <a:stretch>
                  <a:fillRect l="-690" t="-667" r="-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B154E88-8B31-46BB-2829-450B33554284}"/>
              </a:ext>
            </a:extLst>
          </p:cNvPr>
          <p:cNvGrpSpPr/>
          <p:nvPr/>
        </p:nvGrpSpPr>
        <p:grpSpPr>
          <a:xfrm>
            <a:off x="1948659" y="1069196"/>
            <a:ext cx="8061886" cy="736815"/>
            <a:chOff x="1625540" y="1405588"/>
            <a:chExt cx="8061886" cy="7368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6785A34-E8F4-7096-3FA4-CE68325F160B}"/>
                    </a:ext>
                  </a:extLst>
                </p:cNvPr>
                <p:cNvSpPr txBox="1"/>
                <p:nvPr/>
              </p:nvSpPr>
              <p:spPr>
                <a:xfrm>
                  <a:off x="1625540" y="1501843"/>
                  <a:ext cx="8061886" cy="6405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𝑞𝑢𝑎𝑑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𝑐𝑜𝑟𝑟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⟸===⟹ 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𝐵𝑃𝑀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𝑞𝑢𝑎𝑑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𝑐𝑜𝑟𝑟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𝐵𝑃𝑀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𝑞𝑢𝑎𝑑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𝑐𝑜𝑟𝑟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,⋯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6785A34-E8F4-7096-3FA4-CE68325F16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540" y="1501843"/>
                  <a:ext cx="8061886" cy="640560"/>
                </a:xfrm>
                <a:prstGeom prst="rect">
                  <a:avLst/>
                </a:prstGeom>
                <a:blipFill>
                  <a:blip r:embed="rId3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29E0B0C-2E62-E73C-74ED-34D0BBF5CAE4}"/>
                    </a:ext>
                  </a:extLst>
                </p:cNvPr>
                <p:cNvSpPr txBox="1"/>
                <p:nvPr/>
              </p:nvSpPr>
              <p:spPr>
                <a:xfrm>
                  <a:off x="4055632" y="1405588"/>
                  <a:ext cx="11289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𝑚𝑜𝑑𝑒𝑙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29E0B0C-2E62-E73C-74ED-34D0BBF5CA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5632" y="1405588"/>
                  <a:ext cx="1128963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FDA9A1-FBE0-A10E-A8CB-97002A433C34}"/>
              </a:ext>
            </a:extLst>
          </p:cNvPr>
          <p:cNvGrpSpPr/>
          <p:nvPr/>
        </p:nvGrpSpPr>
        <p:grpSpPr>
          <a:xfrm>
            <a:off x="3490427" y="5601378"/>
            <a:ext cx="4978351" cy="897779"/>
            <a:chOff x="3397873" y="5601378"/>
            <a:chExt cx="4978351" cy="897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793D619-AC1B-ABF5-1320-77638966DA5C}"/>
                    </a:ext>
                  </a:extLst>
                </p:cNvPr>
                <p:cNvSpPr txBox="1"/>
                <p:nvPr/>
              </p:nvSpPr>
              <p:spPr>
                <a:xfrm>
                  <a:off x="3397873" y="5601378"/>
                  <a:ext cx="4978351" cy="3535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𝐵𝑃𝑀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𝑞𝑢𝑎𝑑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𝑐𝑜𝑟𝑟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793D619-AC1B-ABF5-1320-77638966DA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7873" y="5601378"/>
                  <a:ext cx="4978351" cy="353558"/>
                </a:xfrm>
                <a:prstGeom prst="rect">
                  <a:avLst/>
                </a:prstGeom>
                <a:blipFill>
                  <a:blip r:embed="rId5"/>
                  <a:stretch>
                    <a:fillRect l="-765" r="-1276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4401D42-2A48-7148-36FE-20E45C2FCBFC}"/>
                    </a:ext>
                  </a:extLst>
                </p:cNvPr>
                <p:cNvSpPr txBox="1"/>
                <p:nvPr/>
              </p:nvSpPr>
              <p:spPr>
                <a:xfrm>
                  <a:off x="3490427" y="6137520"/>
                  <a:ext cx="4793242" cy="3616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𝑞𝑢𝑎𝑑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𝑐𝑜𝑟𝑟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argmax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𝑞𝑢𝑎𝑑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𝑐𝑜𝑟𝑟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a14:m>
                  <a:r>
                    <a:rPr lang="en-US" sz="2000" dirty="0"/>
                    <a:t>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4401D42-2A48-7148-36FE-20E45C2FCB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0427" y="6137520"/>
                  <a:ext cx="4793242" cy="361637"/>
                </a:xfrm>
                <a:prstGeom prst="rect">
                  <a:avLst/>
                </a:prstGeom>
                <a:blipFill>
                  <a:blip r:embed="rId6"/>
                  <a:stretch>
                    <a:fillRect l="-1852" t="-13793" b="-344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89225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7958-BD2C-374F-C2BC-4AAFB75BD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Booster magnet misalignment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177-779E-5DF9-076D-E1BCDE55BA24}"/>
              </a:ext>
            </a:extLst>
          </p:cNvPr>
          <p:cNvSpPr txBox="1"/>
          <p:nvPr/>
        </p:nvSpPr>
        <p:spPr>
          <a:xfrm>
            <a:off x="571500" y="993482"/>
            <a:ext cx="1101455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Magnet location in real machine from 2015 and 2022 survey data for quadrupoles and dipoles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Trouble with making physics simulation with misalignment agree with measured orbit data</a:t>
            </a:r>
          </a:p>
        </p:txBody>
      </p:sp>
      <p:pic>
        <p:nvPicPr>
          <p:cNvPr id="6" name="Picture 5" descr="A graph of a magnet misalignment&#10;&#10;Description automatically generated">
            <a:extLst>
              <a:ext uri="{FF2B5EF4-FFF2-40B4-BE49-F238E27FC236}">
                <a16:creationId xmlns:a16="http://schemas.microsoft.com/office/drawing/2014/main" id="{5F0EEDD0-ED8C-5860-7883-6FAAE4361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493" y="1859467"/>
            <a:ext cx="7337701" cy="4437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6AFF5C-D107-2E25-8915-D6B51F27DEAE}"/>
              </a:ext>
            </a:extLst>
          </p:cNvPr>
          <p:cNvSpPr txBox="1"/>
          <p:nvPr/>
        </p:nvSpPr>
        <p:spPr>
          <a:xfrm>
            <a:off x="545963" y="6061696"/>
            <a:ext cx="964879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/>
          </a:p>
          <a:p>
            <a:r>
              <a:rPr lang="en-US" sz="2000" dirty="0"/>
              <a:t>Challenge: How well can we determine the alignment by orbit-response evaluation?</a:t>
            </a:r>
          </a:p>
        </p:txBody>
      </p:sp>
    </p:spTree>
    <p:extLst>
      <p:ext uri="{BB962C8B-B14F-4D97-AF65-F5344CB8AC3E}">
        <p14:creationId xmlns:p14="http://schemas.microsoft.com/office/powerpoint/2010/main" val="1856609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D436-151D-276F-FD40-65BFD3A9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993"/>
            <a:ext cx="11049000" cy="1325563"/>
          </a:xfrm>
        </p:spPr>
        <p:txBody>
          <a:bodyPr/>
          <a:lstStyle/>
          <a:p>
            <a:r>
              <a:rPr lang="en-US" dirty="0"/>
              <a:t>Where do we put AI/ML?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644F3-7B3C-4F14-E49A-CD2800E4A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28" y="1164084"/>
            <a:ext cx="11876690" cy="493609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ORM will give us</a:t>
            </a:r>
          </a:p>
          <a:p>
            <a:pPr marL="914400" lvl="1" indent="-457200"/>
            <a:r>
              <a:rPr lang="en-US" dirty="0"/>
              <a:t>BPM and Corrector Anomalies (Trust Analysis)</a:t>
            </a:r>
          </a:p>
          <a:p>
            <a:pPr marL="914400" lvl="1" indent="-457200"/>
            <a:r>
              <a:rPr lang="en-US" dirty="0"/>
              <a:t>Gradient errors for given conditions</a:t>
            </a:r>
          </a:p>
          <a:p>
            <a:pPr marL="914400" lvl="1" indent="-457200"/>
            <a:r>
              <a:rPr lang="en-US" dirty="0"/>
              <a:t>Beta-deviations from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Dispersion measurements give us </a:t>
            </a:r>
          </a:p>
          <a:p>
            <a:pPr marL="914400" lvl="1" indent="-457200"/>
            <a:r>
              <a:rPr lang="en-US" dirty="0"/>
              <a:t>BPM Consistency check for given </a:t>
            </a:r>
            <a:r>
              <a:rPr lang="en-US" dirty="0" err="1"/>
              <a:t>dp</a:t>
            </a:r>
            <a:r>
              <a:rPr lang="en-US" dirty="0"/>
              <a:t>/p (BPM Anomalies)</a:t>
            </a:r>
          </a:p>
          <a:p>
            <a:pPr marL="914400" lvl="1" indent="-457200"/>
            <a:r>
              <a:rPr lang="en-US" dirty="0"/>
              <a:t>Coupling through longitudinal motion (very slow, typically)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Tune measurements</a:t>
            </a:r>
          </a:p>
          <a:p>
            <a:pPr marL="914400" lvl="1" indent="-457200"/>
            <a:r>
              <a:rPr lang="en-US" dirty="0" err="1"/>
              <a:t>Betatron</a:t>
            </a:r>
            <a:r>
              <a:rPr lang="en-US" dirty="0"/>
              <a:t> tune and coupling = destructive measurement in Booster/AGS</a:t>
            </a:r>
          </a:p>
          <a:p>
            <a:pPr marL="914400" lvl="1" indent="-457200"/>
            <a:r>
              <a:rPr lang="en-US" dirty="0"/>
              <a:t>Tune, </a:t>
            </a:r>
            <a:r>
              <a:rPr lang="en-US" dirty="0" err="1"/>
              <a:t>Chrom</a:t>
            </a:r>
            <a:r>
              <a:rPr lang="en-US" dirty="0"/>
              <a:t>, coupling, emittance, </a:t>
            </a:r>
            <a:r>
              <a:rPr lang="en-US" dirty="0" err="1"/>
              <a:t>dp</a:t>
            </a:r>
            <a:r>
              <a:rPr lang="en-US" dirty="0"/>
              <a:t>/p from RHIC Schottky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Chromaticity measurements – need to change energy and measure tune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Orbit Measurements – parasitic = most are time averaged, some turn by turn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Linear model + small nonlinearities with NN model</a:t>
            </a:r>
          </a:p>
        </p:txBody>
      </p:sp>
    </p:spTree>
    <p:extLst>
      <p:ext uri="{BB962C8B-B14F-4D97-AF65-F5344CB8AC3E}">
        <p14:creationId xmlns:p14="http://schemas.microsoft.com/office/powerpoint/2010/main" val="3336377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F9FC-6F76-4F8F-B0EE-55538528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4" y="0"/>
            <a:ext cx="11954006" cy="1325563"/>
          </a:xfrm>
        </p:spPr>
        <p:txBody>
          <a:bodyPr/>
          <a:lstStyle/>
          <a:p>
            <a:r>
              <a:rPr lang="en-US" dirty="0"/>
              <a:t>Ongoing project (d): AGS model calibration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3E035-484B-33DE-0AEA-C16ED494C82F}"/>
              </a:ext>
            </a:extLst>
          </p:cNvPr>
          <p:cNvSpPr txBox="1"/>
          <p:nvPr/>
        </p:nvSpPr>
        <p:spPr>
          <a:xfrm>
            <a:off x="462702" y="1114463"/>
            <a:ext cx="11504590" cy="5406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700" b="1" dirty="0"/>
              <a:t>Parameters to vary:</a:t>
            </a:r>
          </a:p>
          <a:p>
            <a:pPr marL="457200" indent="-4572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700" dirty="0"/>
              <a:t>Corrector coils (24 per Booster plane)</a:t>
            </a:r>
          </a:p>
          <a:p>
            <a:pPr marL="457200" indent="-4572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700" dirty="0"/>
              <a:t>Corrector coils (48 per AGS plane)</a:t>
            </a:r>
          </a:p>
          <a:p>
            <a:pPr>
              <a:spcBef>
                <a:spcPts val="1600"/>
              </a:spcBef>
            </a:pPr>
            <a:r>
              <a:rPr lang="en-US" sz="2700" b="1" dirty="0"/>
              <a:t>Observables to optimize:</a:t>
            </a:r>
          </a:p>
          <a:p>
            <a:pPr marL="457200" indent="-4572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700" dirty="0"/>
              <a:t>BPM readings (24 </a:t>
            </a:r>
            <a:r>
              <a:rPr lang="en-US" sz="2700" dirty="0" err="1"/>
              <a:t>x&amp;y</a:t>
            </a:r>
            <a:r>
              <a:rPr lang="en-US" sz="2700" dirty="0"/>
              <a:t> in the Booster) (100um accuracy)</a:t>
            </a:r>
          </a:p>
          <a:p>
            <a:pPr marL="457200" indent="-4572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700" dirty="0"/>
              <a:t>BPM readings (72 </a:t>
            </a:r>
            <a:r>
              <a:rPr lang="en-US" sz="2700" dirty="0" err="1"/>
              <a:t>x&amp;y</a:t>
            </a:r>
            <a:r>
              <a:rPr lang="en-US" sz="2700" dirty="0"/>
              <a:t> in the AGS) (100um for 2mm size at 25GeV)</a:t>
            </a:r>
          </a:p>
          <a:p>
            <a:pPr>
              <a:spcBef>
                <a:spcPts val="1600"/>
              </a:spcBef>
            </a:pPr>
            <a:r>
              <a:rPr lang="en-US" sz="2700" b="1" dirty="0"/>
              <a:t>Progress:</a:t>
            </a:r>
          </a:p>
          <a:p>
            <a:pPr marL="457200" indent="-4572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700" dirty="0"/>
              <a:t>Detailed model of AGS incl. differentiable snakes, </a:t>
            </a:r>
            <a:r>
              <a:rPr lang="en-US" sz="2700" dirty="0" err="1"/>
              <a:t>symplectic</a:t>
            </a:r>
            <a:r>
              <a:rPr lang="en-US" sz="2700" dirty="0"/>
              <a:t> tracking, orbit and optics compensation of snakes for all energies.</a:t>
            </a:r>
          </a:p>
        </p:txBody>
      </p:sp>
    </p:spTree>
    <p:extLst>
      <p:ext uri="{BB962C8B-B14F-4D97-AF65-F5344CB8AC3E}">
        <p14:creationId xmlns:p14="http://schemas.microsoft.com/office/powerpoint/2010/main" val="190195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2F32-1DC8-48BA-8362-82F06CCFA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5" y="1"/>
            <a:ext cx="8286750" cy="638051"/>
          </a:xfrm>
        </p:spPr>
        <p:txBody>
          <a:bodyPr>
            <a:normAutofit fontScale="90000"/>
          </a:bodyPr>
          <a:lstStyle/>
          <a:p>
            <a:r>
              <a:rPr lang="en-US" dirty="0"/>
              <a:t>Space-charge emittance increase 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461FB000-6DC4-CF57-A267-F851FFCDE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13001"/>
            <a:ext cx="7456714" cy="53630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5C435-B718-43FD-52BC-AA6E47648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3604" y="5854838"/>
            <a:ext cx="6728396" cy="1003162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Splitting bunches before AGS acceleration can reduce the emittance.</a:t>
            </a:r>
          </a:p>
        </p:txBody>
      </p:sp>
    </p:spTree>
    <p:extLst>
      <p:ext uri="{BB962C8B-B14F-4D97-AF65-F5344CB8AC3E}">
        <p14:creationId xmlns:p14="http://schemas.microsoft.com/office/powerpoint/2010/main" val="3431959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9D968-4FEA-36B9-5634-01F7BDA01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0" y="-205524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Ongoing project (e): Bunch splitting / coalescing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30F49-4F36-3B1B-81EF-7FDDA9D686F1}"/>
              </a:ext>
            </a:extLst>
          </p:cNvPr>
          <p:cNvSpPr txBox="1"/>
          <p:nvPr/>
        </p:nvSpPr>
        <p:spPr>
          <a:xfrm>
            <a:off x="571500" y="5531102"/>
            <a:ext cx="1104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0" b="1" dirty="0"/>
              <a:t>Progress</a:t>
            </a:r>
            <a:r>
              <a:rPr lang="en-US" sz="2800" dirty="0"/>
              <a:t>: Setup </a:t>
            </a:r>
            <a:r>
              <a:rPr lang="en-US" sz="2800" dirty="0" err="1"/>
              <a:t>Bmad</a:t>
            </a:r>
            <a:r>
              <a:rPr lang="en-US" sz="2800" dirty="0"/>
              <a:t> model of bunch merging to find adiabatic parameters without emittance increase.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681B95F-8ACD-22F7-35F1-63B8CA45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220" y="926214"/>
            <a:ext cx="5860069" cy="3427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BF1950-C072-BAF9-2E00-29EFB55FE70F}"/>
              </a:ext>
            </a:extLst>
          </p:cNvPr>
          <p:cNvSpPr/>
          <p:nvPr/>
        </p:nvSpPr>
        <p:spPr>
          <a:xfrm>
            <a:off x="293711" y="4199549"/>
            <a:ext cx="620690" cy="17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5FC794-5ACA-4641-E346-A22A6B2B2D8C}"/>
              </a:ext>
            </a:extLst>
          </p:cNvPr>
          <p:cNvSpPr/>
          <p:nvPr/>
        </p:nvSpPr>
        <p:spPr>
          <a:xfrm>
            <a:off x="6131624" y="4933893"/>
            <a:ext cx="620690" cy="17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CAB94FC-EC15-0A05-7B6E-E32B15A4C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10" y="726419"/>
            <a:ext cx="5675638" cy="408206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5A5ECE-B216-3C52-3573-47133A0B26B4}"/>
              </a:ext>
            </a:extLst>
          </p:cNvPr>
          <p:cNvSpPr txBox="1">
            <a:spLocks/>
          </p:cNvSpPr>
          <p:nvPr/>
        </p:nvSpPr>
        <p:spPr>
          <a:xfrm>
            <a:off x="5386427" y="4501832"/>
            <a:ext cx="6728396" cy="10031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Splitting bunches before AGS acceleration can reduce the emittance.</a:t>
            </a:r>
          </a:p>
        </p:txBody>
      </p:sp>
    </p:spTree>
    <p:extLst>
      <p:ext uri="{BB962C8B-B14F-4D97-AF65-F5344CB8AC3E}">
        <p14:creationId xmlns:p14="http://schemas.microsoft.com/office/powerpoint/2010/main" val="94059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9D968-4FEA-36B9-5634-01F7BDA01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26" y="-239353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Future project (f): Timing of tune jumps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E5920-F8B1-BD4C-17D5-C8C077E04934}"/>
              </a:ext>
            </a:extLst>
          </p:cNvPr>
          <p:cNvSpPr txBox="1"/>
          <p:nvPr/>
        </p:nvSpPr>
        <p:spPr>
          <a:xfrm>
            <a:off x="559626" y="879277"/>
            <a:ext cx="110490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0" dirty="0"/>
              <a:t>The G-gamma meter and accurate energy vs. time</a:t>
            </a:r>
          </a:p>
          <a:p>
            <a:pPr marL="514350" indent="-514350">
              <a:spcBef>
                <a:spcPts val="1600"/>
              </a:spcBef>
              <a:buAutoNum type="arabicParenBoth"/>
            </a:pPr>
            <a:r>
              <a:rPr lang="en-US" sz="2800" dirty="0"/>
              <a:t>Measure the energy by orbit + revolution frequency measurement</a:t>
            </a:r>
          </a:p>
          <a:p>
            <a:pPr marL="514350" indent="-514350">
              <a:spcBef>
                <a:spcPts val="1600"/>
              </a:spcBef>
              <a:buFontTx/>
              <a:buAutoNum type="arabicParenBoth"/>
            </a:pPr>
            <a:r>
              <a:rPr lang="en-US" sz="2800" dirty="0"/>
              <a:t>Measure of energy by field + revolution frequency measurement</a:t>
            </a:r>
          </a:p>
          <a:p>
            <a:pPr marL="514350" indent="-514350">
              <a:spcBef>
                <a:spcPts val="1600"/>
              </a:spcBef>
              <a:buAutoNum type="arabicParenBoth"/>
            </a:pPr>
            <a:r>
              <a:rPr lang="en-US" sz="2800" dirty="0"/>
              <a:t>Measure energy by spin flip at every integer spin tune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6E6AEAB-2A94-50E2-8AB6-A4C1D14D8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86" y="3287640"/>
            <a:ext cx="7772400" cy="3570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226A36-4B0D-E455-6192-271C8B869BC3}"/>
              </a:ext>
            </a:extLst>
          </p:cNvPr>
          <p:cNvSpPr txBox="1"/>
          <p:nvPr/>
        </p:nvSpPr>
        <p:spPr>
          <a:xfrm>
            <a:off x="8333978" y="3716779"/>
            <a:ext cx="3847605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0" dirty="0"/>
              <a:t>Combined optimization</a:t>
            </a:r>
          </a:p>
          <a:p>
            <a:pPr marL="457200" indent="-457200">
              <a:spcBef>
                <a:spcPts val="1600"/>
              </a:spcBef>
              <a:buFont typeface="Wingdings" pitchFamily="2" charset="2"/>
              <a:buChar char="è"/>
            </a:pPr>
            <a:r>
              <a:rPr lang="en-US" sz="2800" dirty="0">
                <a:sym typeface="Wingdings" pitchFamily="2" charset="2"/>
              </a:rPr>
              <a:t>better timing</a:t>
            </a:r>
          </a:p>
          <a:p>
            <a:pPr>
              <a:spcBef>
                <a:spcPts val="1600"/>
              </a:spcBef>
            </a:pPr>
            <a:r>
              <a:rPr lang="en-US" sz="2800" dirty="0">
                <a:sym typeface="Wingdings" pitchFamily="2" charset="2"/>
              </a:rPr>
              <a:t> higher polarization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250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60FED-8B9D-454F-B0B5-404EE8334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56" y="-176832"/>
            <a:ext cx="11978243" cy="1325563"/>
          </a:xfrm>
        </p:spPr>
        <p:txBody>
          <a:bodyPr>
            <a:normAutofit/>
          </a:bodyPr>
          <a:lstStyle/>
          <a:p>
            <a:r>
              <a:rPr lang="en-US" sz="2200" b="1" dirty="0">
                <a:effectLst/>
                <a:latin typeface="TimesNewRomanPS"/>
              </a:rPr>
              <a:t>DE-FOA-0002875 : ARTIFICIAL INTELLIGENCE AND MACHINE LEARNING FOR AUTONOMOUS OPTIMIZATION AND CONTROL OF ACCELERATORS AND DETECTORS 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E5A9-23C0-EB45-A58E-6A1389A4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1148731"/>
            <a:ext cx="11978244" cy="5091752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</a:pPr>
            <a:r>
              <a:rPr lang="en-US" sz="2400" dirty="0"/>
              <a:t>Title: Higher RHIC polarization by Physics-informed Bayesian Learning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Budget: $1.5M, duration 2 years, start 09/01/2023 to BNL, Cornell, JLAB, SLAC, RPI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Funding through DOE-NP DE SC-0024287, contr.# </a:t>
            </a:r>
            <a:r>
              <a:rPr lang="en-US" sz="2400" dirty="0">
                <a:effectLst/>
              </a:rPr>
              <a:t>2023-BNL-AD060-FUND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Funding officer Manouchehr </a:t>
            </a:r>
            <a:r>
              <a:rPr lang="en-US" sz="2400" dirty="0" err="1"/>
              <a:t>Farkhondeh</a:t>
            </a:r>
            <a:endParaRPr lang="en-US" sz="2400" dirty="0"/>
          </a:p>
          <a:p>
            <a:pPr marL="0" indent="0">
              <a:spcBef>
                <a:spcPts val="1800"/>
              </a:spcBef>
            </a:pPr>
            <a:r>
              <a:rPr lang="en-US" sz="2400" b="1" dirty="0"/>
              <a:t>Requested topics: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Efficiently extract critical and strategic information from large complex data sets 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Address the challenges of autonomous control and experimentation 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</a:rPr>
              <a:t>Efficiency of operation of accelerators and scientific instruments 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AI for data reduction of large experimental data</a:t>
            </a:r>
          </a:p>
        </p:txBody>
      </p:sp>
    </p:spTree>
    <p:extLst>
      <p:ext uri="{BB962C8B-B14F-4D97-AF65-F5344CB8AC3E}">
        <p14:creationId xmlns:p14="http://schemas.microsoft.com/office/powerpoint/2010/main" val="722414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22557-B992-815A-905B-5C347DB5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606662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Ongoing project (g): AGS resonance compensation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762713-B060-18C2-C96D-14D849858996}"/>
              </a:ext>
            </a:extLst>
          </p:cNvPr>
          <p:cNvSpPr txBox="1"/>
          <p:nvPr/>
        </p:nvSpPr>
        <p:spPr>
          <a:xfrm>
            <a:off x="431809" y="1578203"/>
            <a:ext cx="710974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Partial snakes in the AGS keep the spin tune away from the integer (&gt;0.96), avoiding vertical resonances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Horizontal resonances remain, currently ‘jumped’ by moving the horizontal tune through the resonance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Each resonance is weak (~0.1% polarization</a:t>
            </a:r>
            <a:r>
              <a:rPr lang="zh-CN" altLang="en-US" sz="2000" dirty="0"/>
              <a:t> </a:t>
            </a:r>
            <a:r>
              <a:rPr lang="en-US" sz="2000" dirty="0"/>
              <a:t>loss)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But there are many of them (82)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Proposal to use 15 pulsed skew quadrupoles to eliminate residual resonances (as described by Vincent </a:t>
            </a:r>
            <a:r>
              <a:rPr lang="en-US" sz="2000" dirty="0" err="1"/>
              <a:t>Schoefer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Goal: minimize resonance strengths by timed skew quads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Method: </a:t>
            </a:r>
            <a:r>
              <a:rPr lang="en-US" altLang="zh-CN" sz="2000" dirty="0"/>
              <a:t>Reinforcement Learning / Bayesian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r>
              <a:rPr lang="en-US" sz="2000" b="1" dirty="0"/>
              <a:t>Progress</a:t>
            </a:r>
            <a:r>
              <a:rPr lang="en-US" sz="2000" dirty="0"/>
              <a:t>: detailed </a:t>
            </a:r>
            <a:r>
              <a:rPr lang="en-US" sz="2000" dirty="0" err="1"/>
              <a:t>Bmad</a:t>
            </a:r>
            <a:r>
              <a:rPr lang="en-US" sz="2000" dirty="0"/>
              <a:t> model incl. differentiable snake model, </a:t>
            </a:r>
            <a:r>
              <a:rPr lang="en-US" sz="2000" dirty="0" err="1"/>
              <a:t>symplectic</a:t>
            </a:r>
            <a:r>
              <a:rPr lang="en-US" sz="2000" dirty="0"/>
              <a:t> tracking, orbit and optics correction, and various methods of resonance strength evaluation.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9C1019-E31D-1042-D8F9-DD067C77B29D}"/>
              </a:ext>
            </a:extLst>
          </p:cNvPr>
          <p:cNvGrpSpPr/>
          <p:nvPr/>
        </p:nvGrpSpPr>
        <p:grpSpPr>
          <a:xfrm>
            <a:off x="7656756" y="3912711"/>
            <a:ext cx="3450053" cy="2786321"/>
            <a:chOff x="8495214" y="4029516"/>
            <a:chExt cx="3113517" cy="2538089"/>
          </a:xfrm>
        </p:grpSpPr>
        <p:pic>
          <p:nvPicPr>
            <p:cNvPr id="3" name="Picture 2" descr="Chart, radar chart&#10;&#10;Description automatically generated">
              <a:extLst>
                <a:ext uri="{FF2B5EF4-FFF2-40B4-BE49-F238E27FC236}">
                  <a16:creationId xmlns:a16="http://schemas.microsoft.com/office/drawing/2014/main" id="{5A272C1A-4C6A-AFD3-6BF0-733567C0A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79" t="9787" r="12685"/>
            <a:stretch/>
          </p:blipFill>
          <p:spPr>
            <a:xfrm>
              <a:off x="8495214" y="4393133"/>
              <a:ext cx="2737229" cy="21744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69465A-DD8C-EBF5-634E-DDD6BD946D93}"/>
                </a:ext>
              </a:extLst>
            </p:cNvPr>
            <p:cNvSpPr txBox="1"/>
            <p:nvPr/>
          </p:nvSpPr>
          <p:spPr>
            <a:xfrm>
              <a:off x="8977926" y="4029516"/>
              <a:ext cx="2254517" cy="532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Spin resonance terms from skew quads in AGS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AF477CA-6470-C27D-4535-7776CA80A744}"/>
                    </a:ext>
                  </a:extLst>
                </p:cNvPr>
                <p:cNvSpPr txBox="1"/>
                <p:nvPr/>
              </p:nvSpPr>
              <p:spPr>
                <a:xfrm>
                  <a:off x="10410474" y="5894717"/>
                  <a:ext cx="1198257" cy="336428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G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</m:oMath>
                  </a14:m>
                  <a:r>
                    <a:rPr lang="en-US" dirty="0"/>
                    <a:t> = 43.72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AF477CA-6470-C27D-4535-7776CA80A7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0474" y="5894717"/>
                  <a:ext cx="1198257" cy="336428"/>
                </a:xfrm>
                <a:prstGeom prst="rect">
                  <a:avLst/>
                </a:prstGeom>
                <a:blipFill>
                  <a:blip r:embed="rId3"/>
                  <a:stretch>
                    <a:fillRect l="-2804" t="-6452" r="-1869" b="-22581"/>
                  </a:stretch>
                </a:blip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993135-1A89-4637-EA37-FBD24D1C1C82}"/>
              </a:ext>
            </a:extLst>
          </p:cNvPr>
          <p:cNvGrpSpPr/>
          <p:nvPr/>
        </p:nvGrpSpPr>
        <p:grpSpPr>
          <a:xfrm>
            <a:off x="7446385" y="237163"/>
            <a:ext cx="4487854" cy="3574064"/>
            <a:chOff x="6590164" y="858742"/>
            <a:chExt cx="6129228" cy="4307312"/>
          </a:xfrm>
        </p:grpSpPr>
        <p:pic>
          <p:nvPicPr>
            <p:cNvPr id="5" name="Picture 4" descr="Chart, histogram&#10;&#10;Description automatically generated">
              <a:extLst>
                <a:ext uri="{FF2B5EF4-FFF2-40B4-BE49-F238E27FC236}">
                  <a16:creationId xmlns:a16="http://schemas.microsoft.com/office/drawing/2014/main" id="{53E6DF24-334D-F2BC-ED51-75F1040E2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0164" y="1397221"/>
              <a:ext cx="4717819" cy="3768833"/>
            </a:xfrm>
            <a:prstGeom prst="rect">
              <a:avLst/>
            </a:prstGeom>
          </p:spPr>
        </p:pic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680363B0-7793-A0BE-8D25-B7D4CBF67EBD}"/>
                </a:ext>
              </a:extLst>
            </p:cNvPr>
            <p:cNvSpPr/>
            <p:nvPr/>
          </p:nvSpPr>
          <p:spPr>
            <a:xfrm>
              <a:off x="11281012" y="1544295"/>
              <a:ext cx="184313" cy="268003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B15D75-57BB-844B-8B64-8E4228541982}"/>
                </a:ext>
              </a:extLst>
            </p:cNvPr>
            <p:cNvSpPr txBox="1"/>
            <p:nvPr/>
          </p:nvSpPr>
          <p:spPr>
            <a:xfrm>
              <a:off x="11515880" y="1418819"/>
              <a:ext cx="1203512" cy="5934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/>
                <a:t>Spin tune gap</a:t>
              </a:r>
            </a:p>
          </p:txBody>
        </p: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0ABA7F40-3A76-9E8E-F2F9-537A9338F5C7}"/>
                </a:ext>
              </a:extLst>
            </p:cNvPr>
            <p:cNvSpPr/>
            <p:nvPr/>
          </p:nvSpPr>
          <p:spPr>
            <a:xfrm>
              <a:off x="11307983" y="3147174"/>
              <a:ext cx="184313" cy="268925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B27A7D-2A49-FAAC-2806-B466D32B3146}"/>
                </a:ext>
              </a:extLst>
            </p:cNvPr>
            <p:cNvSpPr txBox="1"/>
            <p:nvPr/>
          </p:nvSpPr>
          <p:spPr>
            <a:xfrm>
              <a:off x="11518200" y="3036720"/>
              <a:ext cx="910414" cy="5934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/>
                <a:t>Tune jump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E9284D-97E5-AC41-C642-F0A1FBB7687E}"/>
                </a:ext>
              </a:extLst>
            </p:cNvPr>
            <p:cNvSpPr txBox="1"/>
            <p:nvPr/>
          </p:nvSpPr>
          <p:spPr>
            <a:xfrm>
              <a:off x="6590164" y="858742"/>
              <a:ext cx="5440625" cy="40801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Betatron and spin tunes during AGS ramp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1176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E6CF53-265C-ABE9-5603-6E287AACE564}"/>
              </a:ext>
            </a:extLst>
          </p:cNvPr>
          <p:cNvSpPr/>
          <p:nvPr/>
        </p:nvSpPr>
        <p:spPr>
          <a:xfrm>
            <a:off x="1138707" y="1022900"/>
            <a:ext cx="42883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Horizontal Phase Space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E9F6A6-80D4-EC4F-76C4-13317731AE37}"/>
              </a:ext>
            </a:extLst>
          </p:cNvPr>
          <p:cNvSpPr/>
          <p:nvPr/>
        </p:nvSpPr>
        <p:spPr>
          <a:xfrm>
            <a:off x="7305151" y="1022901"/>
            <a:ext cx="3823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Vertical Phase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9738E7-7221-13D9-D7A6-39AB8791DE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635" y="1607676"/>
            <a:ext cx="5652694" cy="3993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E572B9-4923-1663-C11A-CC4705840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4095" y="1607676"/>
            <a:ext cx="5701574" cy="39915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51762C-250E-103F-5D66-310F506EB7A4}"/>
              </a:ext>
            </a:extLst>
          </p:cNvPr>
          <p:cNvSpPr txBox="1"/>
          <p:nvPr/>
        </p:nvSpPr>
        <p:spPr>
          <a:xfrm>
            <a:off x="2439317" y="5999333"/>
            <a:ext cx="7313366" cy="36933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Note: All 10,000 turns of </a:t>
            </a:r>
            <a:r>
              <a:rPr lang="en-US" dirty="0" err="1"/>
              <a:t>symplectic</a:t>
            </a:r>
            <a:r>
              <a:rPr lang="en-US" dirty="0"/>
              <a:t> tracking were used in the green curve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D1E60E6-A315-84DB-F0F4-49E1E6B8DD55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44182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For ongoing project (g): Importance of snake modeling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377AE0-7C07-C9DD-05CB-E263A076A09C}"/>
              </a:ext>
            </a:extLst>
          </p:cNvPr>
          <p:cNvSpPr txBox="1"/>
          <p:nvPr/>
        </p:nvSpPr>
        <p:spPr>
          <a:xfrm>
            <a:off x="870693" y="1821642"/>
            <a:ext cx="392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Tracking with </a:t>
            </a:r>
            <a:r>
              <a:rPr lang="en-US" b="1" dirty="0" err="1">
                <a:solidFill>
                  <a:srgbClr val="FF0000"/>
                </a:solidFill>
              </a:rPr>
              <a:t>fied</a:t>
            </a:r>
            <a:r>
              <a:rPr lang="en-US" b="1" dirty="0">
                <a:solidFill>
                  <a:srgbClr val="FF0000"/>
                </a:solidFill>
              </a:rPr>
              <a:t> maps of snakes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47D2D-1161-CDF9-5866-1B9E5FC4690D}"/>
              </a:ext>
            </a:extLst>
          </p:cNvPr>
          <p:cNvSpPr txBox="1"/>
          <p:nvPr/>
        </p:nvSpPr>
        <p:spPr>
          <a:xfrm>
            <a:off x="870692" y="2190974"/>
            <a:ext cx="4403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Symplectic</a:t>
            </a:r>
            <a:r>
              <a:rPr lang="en-US" b="1" dirty="0">
                <a:solidFill>
                  <a:srgbClr val="00B050"/>
                </a:solidFill>
              </a:rPr>
              <a:t> tracking with </a:t>
            </a:r>
            <a:r>
              <a:rPr lang="en-US" b="1" dirty="0" err="1">
                <a:solidFill>
                  <a:srgbClr val="00B050"/>
                </a:solidFill>
              </a:rPr>
              <a:t>differentialbe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snake model</a:t>
            </a:r>
          </a:p>
        </p:txBody>
      </p:sp>
    </p:spTree>
    <p:extLst>
      <p:ext uri="{BB962C8B-B14F-4D97-AF65-F5344CB8AC3E}">
        <p14:creationId xmlns:p14="http://schemas.microsoft.com/office/powerpoint/2010/main" val="4017344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28F20-CE45-54E5-6B57-E4E08E782A8D}"/>
              </a:ext>
            </a:extLst>
          </p:cNvPr>
          <p:cNvSpPr txBox="1"/>
          <p:nvPr/>
        </p:nvSpPr>
        <p:spPr>
          <a:xfrm>
            <a:off x="1177787" y="1093305"/>
            <a:ext cx="10376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used a series expansion of solutions to Maxwell’s equations such that each term is an exact solution.</a:t>
            </a:r>
          </a:p>
          <a:p>
            <a:endParaRPr lang="en-US" dirty="0"/>
          </a:p>
          <a:p>
            <a:r>
              <a:rPr lang="en-US" dirty="0"/>
              <a:t>This allows me to truncate the expansion at any order and still precisely satisfy Maxwell’s equations.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following is an example of 1 term in such a series solution: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E01F8-801B-001E-25C0-E99738302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496" y="3093344"/>
            <a:ext cx="7060088" cy="1627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DEC8BD-0047-438B-CDA3-4DD071342577}"/>
              </a:ext>
            </a:extLst>
          </p:cNvPr>
          <p:cNvSpPr txBox="1"/>
          <p:nvPr/>
        </p:nvSpPr>
        <p:spPr>
          <a:xfrm>
            <a:off x="1177787" y="4721087"/>
            <a:ext cx="99987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fitting the field data to 300 such terms, I recover an expression that exactly solves Maxwell’s equations (i.e. satisfies </a:t>
            </a:r>
            <a:r>
              <a:rPr lang="en-US" dirty="0" err="1"/>
              <a:t>symplecticity</a:t>
            </a:r>
            <a:r>
              <a:rPr lang="en-US" dirty="0"/>
              <a:t> for any particle trajectory) and agrees with the simulated data with an </a:t>
            </a:r>
            <a:r>
              <a:rPr lang="en-US" dirty="0">
                <a:highlight>
                  <a:srgbClr val="FFFF00"/>
                </a:highlight>
              </a:rPr>
              <a:t>RMS deviation of 0.02 T</a:t>
            </a:r>
            <a:r>
              <a:rPr lang="en-US" dirty="0"/>
              <a:t> in the relevant region. Max field is 2T.</a:t>
            </a:r>
          </a:p>
          <a:p>
            <a:endParaRPr lang="en-US" dirty="0"/>
          </a:p>
          <a:p>
            <a:r>
              <a:rPr lang="en-US" dirty="0"/>
              <a:t>With a differentiable model, TPSA (DA) techniques become available, e.g. normal forms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61579-5E8D-BAA2-8D23-2CEBA76A4819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44182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For ongoing project (g): AGS snake modeling</a:t>
            </a:r>
          </a:p>
        </p:txBody>
      </p:sp>
    </p:spTree>
    <p:extLst>
      <p:ext uri="{BB962C8B-B14F-4D97-AF65-F5344CB8AC3E}">
        <p14:creationId xmlns:p14="http://schemas.microsoft.com/office/powerpoint/2010/main" val="2793437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392133-A794-BD2A-993B-1825DB5D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670"/>
            <a:ext cx="10515600" cy="1608954"/>
          </a:xfrm>
        </p:spPr>
        <p:txBody>
          <a:bodyPr>
            <a:noAutofit/>
          </a:bodyPr>
          <a:lstStyle/>
          <a:p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Tracking through a single horizontal spin resonance with very large emittance to visualize depolarization. 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is not the real case since each resonance is much weaker and causes less than 0.1% depolarization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en-US" sz="2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40D136-DA8B-EF10-C202-5023C615D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13" name="Picture 12" descr="A diagram of a graph">
            <a:extLst>
              <a:ext uri="{FF2B5EF4-FFF2-40B4-BE49-F238E27FC236}">
                <a16:creationId xmlns:a16="http://schemas.microsoft.com/office/drawing/2014/main" id="{3C8BB919-3C07-137C-80A7-65E84833F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8" y="1984652"/>
            <a:ext cx="9930851" cy="46672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DDAA99-2771-198F-ACD4-FE5CD370F8D8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44182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For ongoing project (g): AGS polarization tracking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3C8D9892-F9BF-1724-C515-F6A657FC7199}"/>
              </a:ext>
            </a:extLst>
          </p:cNvPr>
          <p:cNvSpPr txBox="1">
            <a:spLocks/>
          </p:cNvSpPr>
          <p:nvPr/>
        </p:nvSpPr>
        <p:spPr>
          <a:xfrm>
            <a:off x="2011017" y="2787256"/>
            <a:ext cx="2799522" cy="16089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432FF"/>
                </a:solidFill>
              </a:rPr>
              <a:t>15 skew quads</a:t>
            </a:r>
          </a:p>
          <a:p>
            <a:r>
              <a:rPr lang="en-US" sz="2400" dirty="0">
                <a:solidFill>
                  <a:srgbClr val="00B050"/>
                </a:solidFill>
              </a:rPr>
              <a:t>5 skew quads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0 skew quads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792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392133-A794-BD2A-993B-1825DB5D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52" y="781896"/>
            <a:ext cx="10515600" cy="3058642"/>
          </a:xfrm>
        </p:spPr>
        <p:txBody>
          <a:bodyPr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following, we track through a few resonances with realistic transverse emittance before transition energy (at Gγ~15). 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transverse emittance blows up due to vertical dispersion and optics errors after Gγ~13, decreasing polarization.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response to yesterday’s question, no problem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 yet been observed at 1/3 spin tune.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en-US" sz="2000" dirty="0"/>
          </a:p>
        </p:txBody>
      </p:sp>
      <p:pic>
        <p:nvPicPr>
          <p:cNvPr id="3" name="Content Placeholder 2" descr="A red line graph on a white background&#10;&#10;Description automatically generated">
            <a:extLst>
              <a:ext uri="{FF2B5EF4-FFF2-40B4-BE49-F238E27FC236}">
                <a16:creationId xmlns:a16="http://schemas.microsoft.com/office/drawing/2014/main" id="{ABAE322B-8DB7-38F0-1FF2-BBE872B30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87" y="3535741"/>
            <a:ext cx="5887927" cy="2716305"/>
          </a:xfrm>
        </p:spPr>
      </p:pic>
      <p:sp>
        <p:nvSpPr>
          <p:cNvPr id="10" name="AutoShape 5">
            <a:extLst>
              <a:ext uri="{FF2B5EF4-FFF2-40B4-BE49-F238E27FC236}">
                <a16:creationId xmlns:a16="http://schemas.microsoft.com/office/drawing/2014/main" id="{35EB982E-1FCC-369A-8D1A-59EC2737AA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4487863"/>
            <a:ext cx="535305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FD107-CC38-72E6-86CB-055C1C915F69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44182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For ongoing project (g): Need of optics correction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D1E67-73C8-9636-7365-17DC17C478D3}"/>
              </a:ext>
            </a:extLst>
          </p:cNvPr>
          <p:cNvSpPr txBox="1"/>
          <p:nvPr/>
        </p:nvSpPr>
        <p:spPr>
          <a:xfrm>
            <a:off x="6228520" y="2506647"/>
            <a:ext cx="161477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GeV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8B718-2C8E-FDFC-D2C5-8CC1125EA20B}"/>
              </a:ext>
            </a:extLst>
          </p:cNvPr>
          <p:cNvSpPr txBox="1"/>
          <p:nvPr/>
        </p:nvSpPr>
        <p:spPr>
          <a:xfrm>
            <a:off x="9790901" y="2600205"/>
            <a:ext cx="1686438" cy="329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Symplectic Fit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990DA2-2A14-4671-973B-EFE777097C69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678080" y="3222607"/>
            <a:ext cx="4799260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840549-46DD-D5C2-3A1F-BEA1CF40FFD4}"/>
              </a:ext>
            </a:extLst>
          </p:cNvPr>
          <p:cNvSpPr txBox="1"/>
          <p:nvPr/>
        </p:nvSpPr>
        <p:spPr>
          <a:xfrm>
            <a:off x="11477339" y="3057917"/>
            <a:ext cx="657845" cy="3293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50m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167FB4-EE33-3092-B016-DD2D27E9492C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6688740" y="4385132"/>
            <a:ext cx="4799260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648E86-1570-1BB4-7D63-1975449C9CB2}"/>
              </a:ext>
            </a:extLst>
          </p:cNvPr>
          <p:cNvSpPr txBox="1"/>
          <p:nvPr/>
        </p:nvSpPr>
        <p:spPr>
          <a:xfrm>
            <a:off x="11487999" y="4220441"/>
            <a:ext cx="657845" cy="3293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 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8F06E8-DD7E-7C0A-311B-EDFE25E4FB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520" y="2714602"/>
            <a:ext cx="5114273" cy="39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1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E5A9-23C0-EB45-A58E-6A1389A4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47" y="817652"/>
            <a:ext cx="11789053" cy="5378195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</a:pPr>
            <a:r>
              <a:rPr lang="en-US" sz="2400" dirty="0"/>
              <a:t>Kickoff Collaboration meeting @ Cornell, August 25, 2023 – successful in person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Weekly meetings Mondays 3:30pm of all collaborators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Interface with weekly meeting Wednesdays 11am on digital twins from </a:t>
            </a:r>
            <a:r>
              <a:rPr lang="en-US" sz="2400" dirty="0" err="1"/>
              <a:t>Linac</a:t>
            </a:r>
            <a:r>
              <a:rPr lang="en-US" sz="2400" dirty="0"/>
              <a:t> to AGS</a:t>
            </a:r>
            <a:endParaRPr lang="en-US" sz="2400" dirty="0">
              <a:effectLst/>
            </a:endParaRP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Semi-weekly ML/AI software meeting Friday’s on beam &amp; ML computer standards</a:t>
            </a:r>
          </a:p>
          <a:p>
            <a:pPr marL="0" indent="0">
              <a:spcBef>
                <a:spcPts val="1600"/>
              </a:spcBef>
            </a:pPr>
            <a:r>
              <a:rPr lang="en-US" sz="2400" dirty="0"/>
              <a:t>Teams have formed for projects</a:t>
            </a:r>
          </a:p>
          <a:p>
            <a:pPr marL="457200" indent="-457200">
              <a:spcBef>
                <a:spcPts val="1600"/>
              </a:spcBef>
              <a:buAutoNum type="alphaLcParenBoth"/>
            </a:pPr>
            <a:r>
              <a:rPr lang="en-US" sz="2400" dirty="0"/>
              <a:t>Booster injection, (b) AGS injection</a:t>
            </a:r>
          </a:p>
          <a:p>
            <a:pPr marL="0" indent="0">
              <a:spcBef>
                <a:spcPts val="1600"/>
              </a:spcBef>
            </a:pPr>
            <a:r>
              <a:rPr lang="en-US" sz="2400" dirty="0"/>
              <a:t>(c) Booster model calibration, (d) AGS model calibration</a:t>
            </a:r>
          </a:p>
          <a:p>
            <a:pPr marL="0" indent="0">
              <a:spcBef>
                <a:spcPts val="1600"/>
              </a:spcBef>
            </a:pPr>
            <a:r>
              <a:rPr lang="en-US" sz="2400" dirty="0"/>
              <a:t>(e) Bunch splitting/coalescing, </a:t>
            </a:r>
            <a:r>
              <a:rPr lang="en-US" sz="2400" i="1" dirty="0"/>
              <a:t>(f) Timing</a:t>
            </a:r>
          </a:p>
          <a:p>
            <a:pPr marL="0" indent="0">
              <a:spcBef>
                <a:spcPts val="1600"/>
              </a:spcBef>
            </a:pPr>
            <a:r>
              <a:rPr lang="en-US" sz="2400" dirty="0"/>
              <a:t>(g) Resonance minimization.</a:t>
            </a:r>
          </a:p>
          <a:p>
            <a:pPr marL="0" indent="0">
              <a:spcBef>
                <a:spcPts val="1600"/>
              </a:spcBef>
            </a:pPr>
            <a:r>
              <a:rPr lang="en-US" sz="2400" dirty="0"/>
              <a:t>(h) Combined and verified evaluation of existing emittance measurements (</a:t>
            </a:r>
            <a:r>
              <a:rPr lang="en-US" sz="2400" dirty="0" err="1"/>
              <a:t>Radiasoft</a:t>
            </a:r>
            <a:r>
              <a:rPr lang="en-US" sz="2400" dirty="0"/>
              <a:t>)</a:t>
            </a:r>
          </a:p>
          <a:p>
            <a:pPr marL="0" indent="0">
              <a:spcBef>
                <a:spcPts val="1600"/>
              </a:spcBef>
            </a:pP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186C1E-2232-C428-C795-C11775CC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-73500"/>
            <a:ext cx="11526591" cy="1325563"/>
          </a:xfrm>
        </p:spPr>
        <p:txBody>
          <a:bodyPr/>
          <a:lstStyle/>
          <a:p>
            <a:r>
              <a:rPr lang="en-US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3161915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74B22-9CCD-7431-CE00-A4456B447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1676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Future: Digital twin and Optimal control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FB8E49-C752-842B-8220-9401B1616A4D}"/>
              </a:ext>
            </a:extLst>
          </p:cNvPr>
          <p:cNvGrpSpPr/>
          <p:nvPr/>
        </p:nvGrpSpPr>
        <p:grpSpPr>
          <a:xfrm>
            <a:off x="481940" y="1277480"/>
            <a:ext cx="11406539" cy="5221677"/>
            <a:chOff x="540134" y="1298381"/>
            <a:chExt cx="11406539" cy="522167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8FCCD82-3A42-85A3-A51A-69E0FAB644F4}"/>
                </a:ext>
              </a:extLst>
            </p:cNvPr>
            <p:cNvGrpSpPr/>
            <p:nvPr/>
          </p:nvGrpSpPr>
          <p:grpSpPr>
            <a:xfrm>
              <a:off x="540134" y="1298381"/>
              <a:ext cx="11406539" cy="5221677"/>
              <a:chOff x="829429" y="1283384"/>
              <a:chExt cx="11406539" cy="522167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87ECB8B-7ADC-9792-EBF8-0F35DD4C4C7C}"/>
                  </a:ext>
                </a:extLst>
              </p:cNvPr>
              <p:cNvGrpSpPr/>
              <p:nvPr/>
            </p:nvGrpSpPr>
            <p:grpSpPr>
              <a:xfrm>
                <a:off x="829429" y="1283384"/>
                <a:ext cx="11406539" cy="5221677"/>
                <a:chOff x="412124" y="1501843"/>
                <a:chExt cx="11406539" cy="5221677"/>
              </a:xfrm>
            </p:grpSpPr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07DDC407-C061-CC2E-8D46-AEF981A538B6}"/>
                    </a:ext>
                  </a:extLst>
                </p:cNvPr>
                <p:cNvSpPr/>
                <p:nvPr/>
              </p:nvSpPr>
              <p:spPr>
                <a:xfrm>
                  <a:off x="412124" y="2228044"/>
                  <a:ext cx="2266684" cy="1200955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Control parameters + Environmental factors </a:t>
                  </a:r>
                </a:p>
              </p:txBody>
            </p: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18B87578-5B4D-AEFE-4A27-482E8FDF84E1}"/>
                    </a:ext>
                  </a:extLst>
                </p:cNvPr>
                <p:cNvCxnSpPr/>
                <p:nvPr/>
              </p:nvCxnSpPr>
              <p:spPr>
                <a:xfrm>
                  <a:off x="2833353" y="2828521"/>
                  <a:ext cx="953037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49046421-DC76-BEF6-47CF-E4D74F87B8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31995" y="2855351"/>
                  <a:ext cx="1174124" cy="1235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7FD67980-684B-AAC2-1B57-AF4B29559755}"/>
                    </a:ext>
                  </a:extLst>
                </p:cNvPr>
                <p:cNvSpPr/>
                <p:nvPr/>
              </p:nvSpPr>
              <p:spPr>
                <a:xfrm>
                  <a:off x="8871101" y="2247362"/>
                  <a:ext cx="2947562" cy="1162318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Evaluation / Analytic Metric (e.g., agreement with real measurements)</a:t>
                  </a:r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F4494685-5944-4E61-26BC-FE34FC15EC4D}"/>
                    </a:ext>
                  </a:extLst>
                </p:cNvPr>
                <p:cNvGrpSpPr/>
                <p:nvPr/>
              </p:nvGrpSpPr>
              <p:grpSpPr>
                <a:xfrm>
                  <a:off x="3940936" y="1501843"/>
                  <a:ext cx="3400023" cy="2477728"/>
                  <a:chOff x="3940936" y="1501843"/>
                  <a:chExt cx="3400023" cy="2477728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4F6980FB-0535-90B7-CBB3-0B3F0251C9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208949" y="1832458"/>
                    <a:ext cx="2806416" cy="2048256"/>
                  </a:xfrm>
                  <a:prstGeom prst="rect">
                    <a:avLst/>
                  </a:prstGeom>
                </p:spPr>
              </p:pic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9A8A52F9-BAA1-78A3-7D8A-5E6F4430B00E}"/>
                      </a:ext>
                    </a:extLst>
                  </p:cNvPr>
                  <p:cNvSpPr/>
                  <p:nvPr/>
                </p:nvSpPr>
                <p:spPr>
                  <a:xfrm>
                    <a:off x="3940936" y="1501843"/>
                    <a:ext cx="3400023" cy="2477728"/>
                  </a:xfrm>
                  <a:prstGeom prst="rect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E574183-5FF0-F56E-540B-446D573C9BB9}"/>
                      </a:ext>
                    </a:extLst>
                  </p:cNvPr>
                  <p:cNvSpPr txBox="1"/>
                  <p:nvPr/>
                </p:nvSpPr>
                <p:spPr>
                  <a:xfrm>
                    <a:off x="4999220" y="1524780"/>
                    <a:ext cx="146277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b="1" u="sng" dirty="0"/>
                      <a:t>Digital Twin</a:t>
                    </a:r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C43B4352-D2FD-7F58-5C5C-7109A9AF4ACB}"/>
                    </a:ext>
                  </a:extLst>
                </p:cNvPr>
                <p:cNvGrpSpPr/>
                <p:nvPr/>
              </p:nvGrpSpPr>
              <p:grpSpPr>
                <a:xfrm>
                  <a:off x="4111891" y="4245792"/>
                  <a:ext cx="5045931" cy="2477728"/>
                  <a:chOff x="2797302" y="4211384"/>
                  <a:chExt cx="5045931" cy="2477728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BC0F9C45-4887-6BDB-D4BF-A20BEB1917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206753" y="5217482"/>
                    <a:ext cx="2489854" cy="1105985"/>
                  </a:xfrm>
                  <a:prstGeom prst="rect">
                    <a:avLst/>
                  </a:prstGeom>
                </p:spPr>
              </p:pic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84692C97-5B7C-7118-2649-16EDC1F5BF26}"/>
                      </a:ext>
                    </a:extLst>
                  </p:cNvPr>
                  <p:cNvSpPr/>
                  <p:nvPr/>
                </p:nvSpPr>
                <p:spPr>
                  <a:xfrm>
                    <a:off x="2797302" y="4211384"/>
                    <a:ext cx="5045931" cy="2477728"/>
                  </a:xfrm>
                  <a:prstGeom prst="rect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7249884-B048-221B-7BC0-D96DC1E9DC59}"/>
                      </a:ext>
                    </a:extLst>
                  </p:cNvPr>
                  <p:cNvSpPr txBox="1"/>
                  <p:nvPr/>
                </p:nvSpPr>
                <p:spPr>
                  <a:xfrm>
                    <a:off x="3690540" y="4309646"/>
                    <a:ext cx="33480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b="1" u="sng" dirty="0"/>
                      <a:t>AI/ML Methods (RL, BO, etc.)</a:t>
                    </a:r>
                  </a:p>
                </p:txBody>
              </p:sp>
            </p:grpSp>
            <p:cxnSp>
              <p:nvCxnSpPr>
                <p:cNvPr id="17" name="Elbow Connector 16">
                  <a:extLst>
                    <a:ext uri="{FF2B5EF4-FFF2-40B4-BE49-F238E27FC236}">
                      <a16:creationId xmlns:a16="http://schemas.microsoft.com/office/drawing/2014/main" id="{292FD4DB-6611-F99B-0278-11D6B52EF3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731867" y="4128346"/>
                  <a:ext cx="2074836" cy="953038"/>
                </a:xfrm>
                <a:prstGeom prst="bentConnector3">
                  <a:avLst>
                    <a:gd name="adj1" fmla="val 99657"/>
                  </a:avLst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ounded Rectangle 32">
                  <a:extLst>
                    <a:ext uri="{FF2B5EF4-FFF2-40B4-BE49-F238E27FC236}">
                      <a16:creationId xmlns:a16="http://schemas.microsoft.com/office/drawing/2014/main" id="{80419233-97C2-A237-E333-51CD5BBC0A7B}"/>
                    </a:ext>
                  </a:extLst>
                </p:cNvPr>
                <p:cNvSpPr/>
                <p:nvPr/>
              </p:nvSpPr>
              <p:spPr>
                <a:xfrm>
                  <a:off x="1455820" y="4198654"/>
                  <a:ext cx="2266685" cy="906347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09051"/>
                      </a:solidFill>
                    </a:rPr>
                    <a:t>Find best settings for desired machine state</a:t>
                  </a: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4C3C801-A03C-A137-BBAA-A9D53292F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7775" y="4748558"/>
                <a:ext cx="2174247" cy="1652116"/>
              </a:xfrm>
              <a:prstGeom prst="rect">
                <a:avLst/>
              </a:prstGeom>
            </p:spPr>
          </p:pic>
        </p:grp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E9EAC2BC-EF1A-25FE-780F-289BEC8EB8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325442" y="3288781"/>
              <a:ext cx="2743504" cy="2300833"/>
            </a:xfrm>
            <a:prstGeom prst="bentConnector3">
              <a:avLst>
                <a:gd name="adj1" fmla="val 99994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2169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8872-7F50-0E02-F783-656EDA10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5984"/>
            <a:ext cx="11049000" cy="741972"/>
          </a:xfrm>
        </p:spPr>
        <p:txBody>
          <a:bodyPr>
            <a:normAutofit/>
          </a:bodyPr>
          <a:lstStyle/>
          <a:p>
            <a:r>
              <a:rPr lang="en-US" sz="4000" dirty="0"/>
              <a:t>Dominant Participants</a:t>
            </a:r>
          </a:p>
        </p:txBody>
      </p:sp>
      <p:pic>
        <p:nvPicPr>
          <p:cNvPr id="5" name="Picture 4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D24C0067-2A62-662C-3F33-EA929DFEF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278" y="648872"/>
            <a:ext cx="2559358" cy="642084"/>
          </a:xfrm>
          <a:prstGeom prst="rect">
            <a:avLst/>
          </a:prstGeom>
        </p:spPr>
      </p:pic>
      <p:pic>
        <p:nvPicPr>
          <p:cNvPr id="7" name="Picture 6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2FBACA26-185A-710F-1E14-0C2590C7B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846" y="1727607"/>
            <a:ext cx="2451782" cy="636138"/>
          </a:xfrm>
          <a:prstGeom prst="rect">
            <a:avLst/>
          </a:prstGeom>
        </p:spPr>
      </p:pic>
      <p:pic>
        <p:nvPicPr>
          <p:cNvPr id="9" name="Picture 8" descr="A picture containing logo, graphics, screenshot, font&#10;&#10;Description automatically generated">
            <a:extLst>
              <a:ext uri="{FF2B5EF4-FFF2-40B4-BE49-F238E27FC236}">
                <a16:creationId xmlns:a16="http://schemas.microsoft.com/office/drawing/2014/main" id="{620597F3-E3B7-A06F-390E-97002F32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707" y="2567582"/>
            <a:ext cx="3210385" cy="542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888F88-D116-8E28-3DB9-1A6A2896FC61}"/>
              </a:ext>
            </a:extLst>
          </p:cNvPr>
          <p:cNvSpPr txBox="1"/>
          <p:nvPr/>
        </p:nvSpPr>
        <p:spPr>
          <a:xfrm>
            <a:off x="4388000" y="618272"/>
            <a:ext cx="7232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Kevin Brown, </a:t>
            </a:r>
            <a:r>
              <a:rPr lang="en-US" sz="2000" dirty="0" err="1"/>
              <a:t>Bhawin</a:t>
            </a:r>
            <a:r>
              <a:rPr lang="en-US" sz="2000" dirty="0"/>
              <a:t> </a:t>
            </a:r>
            <a:r>
              <a:rPr lang="en-US" sz="2000" dirty="0" err="1"/>
              <a:t>Dhital</a:t>
            </a:r>
            <a:r>
              <a:rPr lang="en-US" sz="2000" dirty="0"/>
              <a:t>, Yuan Gao, Levente Hajdu, Kiel Hock, Natalie Isenberg, </a:t>
            </a:r>
            <a:r>
              <a:rPr lang="en-US" sz="2000" dirty="0" err="1"/>
              <a:t>Chuyu</a:t>
            </a:r>
            <a:r>
              <a:rPr lang="en-US" sz="2000" dirty="0"/>
              <a:t> Liu, Linh Nguyen, Vincent Schoefer, Nathan Urban, Keith Zeno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08277-04DF-FD2B-9A20-6CFB4C33BDA7}"/>
              </a:ext>
            </a:extLst>
          </p:cNvPr>
          <p:cNvSpPr txBox="1"/>
          <p:nvPr/>
        </p:nvSpPr>
        <p:spPr>
          <a:xfrm>
            <a:off x="4388000" y="1821603"/>
            <a:ext cx="7133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Eiad Hamwi, Georg Hoffstaetter de Torquat, David Sagan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155E2-E7CA-6D50-5C90-05B5D722A19B}"/>
              </a:ext>
            </a:extLst>
          </p:cNvPr>
          <p:cNvSpPr txBox="1"/>
          <p:nvPr/>
        </p:nvSpPr>
        <p:spPr>
          <a:xfrm>
            <a:off x="4388000" y="2627182"/>
            <a:ext cx="6130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Weining Dai, Bohong Huang, Thomas Robertazzi</a:t>
            </a:r>
          </a:p>
        </p:txBody>
      </p:sp>
      <p:pic>
        <p:nvPicPr>
          <p:cNvPr id="1026" name="Picture 2" descr="SLAC National Accelerator Laboratory logo">
            <a:extLst>
              <a:ext uri="{FF2B5EF4-FFF2-40B4-BE49-F238E27FC236}">
                <a16:creationId xmlns:a16="http://schemas.microsoft.com/office/drawing/2014/main" id="{236F6CF5-B2A6-5D04-6596-76576C685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77" y="4302811"/>
            <a:ext cx="2799245" cy="46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3D8CE2-163E-35A1-E78E-FF8BA976C65E}"/>
              </a:ext>
            </a:extLst>
          </p:cNvPr>
          <p:cNvSpPr txBox="1"/>
          <p:nvPr/>
        </p:nvSpPr>
        <p:spPr>
          <a:xfrm>
            <a:off x="4388000" y="4319260"/>
            <a:ext cx="6130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Auralee Edelen</a:t>
            </a:r>
          </a:p>
        </p:txBody>
      </p:sp>
      <p:pic>
        <p:nvPicPr>
          <p:cNvPr id="1032" name="Picture 8" descr="Communications Dept. Resources | Jefferson Lab">
            <a:extLst>
              <a:ext uri="{FF2B5EF4-FFF2-40B4-BE49-F238E27FC236}">
                <a16:creationId xmlns:a16="http://schemas.microsoft.com/office/drawing/2014/main" id="{1BA42FFF-C753-B3B4-ED50-F12009078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85" y="5059588"/>
            <a:ext cx="3255429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956BC6-F74A-E4BE-356E-784FA3B7202F}"/>
              </a:ext>
            </a:extLst>
          </p:cNvPr>
          <p:cNvSpPr txBox="1"/>
          <p:nvPr/>
        </p:nvSpPr>
        <p:spPr>
          <a:xfrm>
            <a:off x="4388000" y="5213476"/>
            <a:ext cx="6130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Malachi Schram</a:t>
            </a:r>
          </a:p>
        </p:txBody>
      </p:sp>
      <p:pic>
        <p:nvPicPr>
          <p:cNvPr id="1034" name="Picture 10" descr="Rensselaer Polytechnic Institute Logo [RPI] png">
            <a:extLst>
              <a:ext uri="{FF2B5EF4-FFF2-40B4-BE49-F238E27FC236}">
                <a16:creationId xmlns:a16="http://schemas.microsoft.com/office/drawing/2014/main" id="{BEF18E82-7A47-8BFE-63B5-048F0E5B5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5" b="24094"/>
          <a:stretch/>
        </p:blipFill>
        <p:spPr bwMode="auto">
          <a:xfrm>
            <a:off x="1366221" y="3199514"/>
            <a:ext cx="2572019" cy="85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2822FF-9DD0-91FA-2F5C-45EB41D35A7E}"/>
              </a:ext>
            </a:extLst>
          </p:cNvPr>
          <p:cNvSpPr txBox="1"/>
          <p:nvPr/>
        </p:nvSpPr>
        <p:spPr>
          <a:xfrm>
            <a:off x="4388000" y="3425044"/>
            <a:ext cx="6130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Yinan Wang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A3792-CAC9-7CAC-B33B-0B07B3C37A36}"/>
              </a:ext>
            </a:extLst>
          </p:cNvPr>
          <p:cNvSpPr txBox="1"/>
          <p:nvPr/>
        </p:nvSpPr>
        <p:spPr>
          <a:xfrm>
            <a:off x="4432855" y="5993471"/>
            <a:ext cx="6109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Radiasoft</a:t>
            </a:r>
            <a:r>
              <a:rPr lang="en-US" sz="2000" dirty="0"/>
              <a:t>: Nathan Cook, Jon Edelen, Chris Hall</a:t>
            </a:r>
          </a:p>
        </p:txBody>
      </p:sp>
      <p:pic>
        <p:nvPicPr>
          <p:cNvPr id="16" name="Picture 15" descr="A close-up of a logo&#10;&#10;Description automatically generated">
            <a:extLst>
              <a:ext uri="{FF2B5EF4-FFF2-40B4-BE49-F238E27FC236}">
                <a16:creationId xmlns:a16="http://schemas.microsoft.com/office/drawing/2014/main" id="{9A1F1D46-6B5D-8033-0708-5E2B0B55A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3714" y="5943427"/>
            <a:ext cx="2586408" cy="4378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26C1F9-D110-FCCE-8A67-691B719C594C}"/>
              </a:ext>
            </a:extLst>
          </p:cNvPr>
          <p:cNvSpPr/>
          <p:nvPr/>
        </p:nvSpPr>
        <p:spPr>
          <a:xfrm>
            <a:off x="1040707" y="5783240"/>
            <a:ext cx="3004815" cy="175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71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2F32-1DC8-48BA-8362-82F06CCFA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5" y="164347"/>
            <a:ext cx="8286750" cy="638051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D30CE3-2E17-234E-82DD-5021405DA1D2}"/>
              </a:ext>
            </a:extLst>
          </p:cNvPr>
          <p:cNvSpPr txBox="1">
            <a:spLocks/>
          </p:cNvSpPr>
          <p:nvPr/>
        </p:nvSpPr>
        <p:spPr>
          <a:xfrm>
            <a:off x="1646663" y="714408"/>
            <a:ext cx="10161709" cy="5780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A proposal to DOE-NP has been accepted for the enhancement of proton polarization using ML/AI. Goal: 5%.</a:t>
            </a:r>
          </a:p>
          <a:p>
            <a:endParaRPr lang="en-US" dirty="0"/>
          </a:p>
          <a:p>
            <a:r>
              <a:rPr lang="en-US" dirty="0"/>
              <a:t> Several accelerator optimizations can impact polarization. </a:t>
            </a:r>
          </a:p>
          <a:p>
            <a:endParaRPr lang="en-US" dirty="0"/>
          </a:p>
          <a:p>
            <a:r>
              <a:rPr lang="en-US" dirty="0"/>
              <a:t> These topics are of the type suitable for Bayesian Optimization</a:t>
            </a:r>
          </a:p>
          <a:p>
            <a:endParaRPr lang="en-US" dirty="0"/>
          </a:p>
          <a:p>
            <a:r>
              <a:rPr lang="en-US" dirty="0"/>
              <a:t> Excellent team has formed, items being addressed: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Emittance reduction (orbit, optics, bunch splitting)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More accurate timing of quadrupole jumps (G-gamma meter)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Reduction of resonance driving terms (Horizontal spin matching with skew quads)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Accelerator studies in the next run will be aimed to improve emittances and polarization toward the run-end already.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474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842A8-71A9-CC65-FCB4-C1952B8B5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14970"/>
            <a:ext cx="11049000" cy="530125"/>
          </a:xfrm>
        </p:spPr>
        <p:txBody>
          <a:bodyPr>
            <a:normAutofit/>
          </a:bodyPr>
          <a:lstStyle/>
          <a:p>
            <a:r>
              <a:rPr lang="en-US" sz="2800" dirty="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9FF8C-F428-BB1E-B7FB-1100EA291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456464"/>
            <a:ext cx="11934423" cy="6401535"/>
          </a:xfrm>
        </p:spPr>
        <p:txBody>
          <a:bodyPr>
            <a:noAutofit/>
          </a:bodyPr>
          <a:lstStyle/>
          <a:p>
            <a:pPr marL="0" indent="0"/>
            <a:r>
              <a:rPr lang="en-US" sz="1200" b="1" dirty="0"/>
              <a:t>ML/AI efforts at BNL/CAD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</a:rPr>
              <a:t>B. Huang, C. </a:t>
            </a:r>
            <a:r>
              <a:rPr lang="en-US" sz="1200" dirty="0" err="1">
                <a:effectLst/>
              </a:rPr>
              <a:t>González-Zacarías</a:t>
            </a:r>
            <a:r>
              <a:rPr lang="en-US" sz="1200" dirty="0">
                <a:effectLst/>
              </a:rPr>
              <a:t>, S. Sosa </a:t>
            </a:r>
            <a:r>
              <a:rPr lang="en-US" sz="1200" dirty="0" err="1">
                <a:effectLst/>
              </a:rPr>
              <a:t>Güitrón</a:t>
            </a:r>
            <a:r>
              <a:rPr lang="en-US" sz="1200" dirty="0">
                <a:effectLst/>
              </a:rPr>
              <a:t>, A. Aslam, S. G. </a:t>
            </a:r>
            <a:r>
              <a:rPr lang="en-US" sz="1200" dirty="0" err="1">
                <a:effectLst/>
              </a:rPr>
              <a:t>Biedron</a:t>
            </a:r>
            <a:r>
              <a:rPr lang="en-US" sz="1200" dirty="0">
                <a:effectLst/>
              </a:rPr>
              <a:t>, K. Brown, T. Bolin, </a:t>
            </a:r>
            <a:r>
              <a:rPr lang="en-US" sz="1200" i="1" dirty="0"/>
              <a:t>Artificial Intelligence-Assisted Design and Virtual Diagnostic for the Initial Condition of a Storage-Ring-Based Quantum Information System</a:t>
            </a:r>
            <a:r>
              <a:rPr lang="en-US" sz="1200" dirty="0"/>
              <a:t>, </a:t>
            </a:r>
            <a:r>
              <a:rPr lang="en-US" sz="1200" dirty="0">
                <a:effectLst/>
              </a:rPr>
              <a:t>IEEE Access, Volume 10, 2022, pp.14350-14358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Y. Gao, W. Lin, K. A. Brown, X. Gu, G. H. </a:t>
            </a:r>
            <a:r>
              <a:rPr lang="en-US" sz="1200" dirty="0" err="1"/>
              <a:t>Hoffstaetter</a:t>
            </a:r>
            <a:r>
              <a:rPr lang="en-US" sz="1200" dirty="0"/>
              <a:t>, J. Morris, and S. </a:t>
            </a:r>
            <a:r>
              <a:rPr lang="en-US" sz="1200" dirty="0" err="1"/>
              <a:t>Seletskiy</a:t>
            </a:r>
            <a:r>
              <a:rPr lang="en-US" sz="1200" dirty="0"/>
              <a:t>, </a:t>
            </a:r>
            <a:r>
              <a:rPr lang="en-US" sz="1200" i="1" dirty="0"/>
              <a:t>Bayesian optimization experiment for trajectory alignment at the low energy RHIC electron cooling system</a:t>
            </a:r>
            <a:r>
              <a:rPr lang="en-US" sz="1200" dirty="0"/>
              <a:t>, Phys. Rev. Accel. Beams 25, 014601 – Published 7 January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Y. Gao, J. Chen, T. </a:t>
            </a:r>
            <a:r>
              <a:rPr lang="en-US" sz="1200" dirty="0" err="1"/>
              <a:t>Robertazzi</a:t>
            </a:r>
            <a:r>
              <a:rPr lang="en-US" sz="1200" dirty="0"/>
              <a:t>, and K. A. Brown, </a:t>
            </a:r>
            <a:r>
              <a:rPr lang="en-US" sz="1200" i="1" dirty="0"/>
              <a:t>Reinforcement learning based schemes to manage client activities in large distributed control systems</a:t>
            </a:r>
            <a:r>
              <a:rPr lang="en-US" sz="1200" dirty="0"/>
              <a:t>, Phys. Rev. Accel. Beams 22, 014601 – Published 2 January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W. Lin, M. A. Sampson, Y.C. Jing, K. Shih, G. H. </a:t>
            </a:r>
            <a:r>
              <a:rPr lang="en-US" sz="1200" dirty="0" err="1"/>
              <a:t>Hoffstaetter</a:t>
            </a:r>
            <a:r>
              <a:rPr lang="en-US" sz="1200" dirty="0"/>
              <a:t>, J. A. Crittenden, </a:t>
            </a:r>
            <a:r>
              <a:rPr lang="en-US" sz="1200" i="1" dirty="0"/>
              <a:t>Simulation Studies and Machine Learning Applications at the Coherent Electron Cooling Experiment at RHIC</a:t>
            </a:r>
            <a:r>
              <a:rPr lang="en-US" sz="1200" dirty="0"/>
              <a:t>, IPAC2022, Bangkok, Thailand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Y. Gao, K. A. Brown, X. Gu, J. Morris, S. </a:t>
            </a:r>
            <a:r>
              <a:rPr lang="en-US" sz="1200" dirty="0" err="1"/>
              <a:t>Seletskiy</a:t>
            </a:r>
            <a:r>
              <a:rPr lang="en-US" sz="1200" dirty="0"/>
              <a:t>, W. Lin, G. H. </a:t>
            </a:r>
            <a:r>
              <a:rPr lang="en-US" sz="1200" dirty="0" err="1"/>
              <a:t>Hoffstaetter</a:t>
            </a:r>
            <a:r>
              <a:rPr lang="en-US" sz="1200" dirty="0"/>
              <a:t>, J. A. Crittenden, </a:t>
            </a:r>
            <a:r>
              <a:rPr lang="en-US" sz="1200" i="1" dirty="0"/>
              <a:t>Experiment Of Bayesian Optimization For Trajectory Alignment At Low Energy RHIC Electron Cooler, </a:t>
            </a:r>
            <a:r>
              <a:rPr lang="en-US" sz="1200" dirty="0"/>
              <a:t>IPAC2022, Bangkok, Thailand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Y. Gao, K. A. Brown, P. Dyer, S. </a:t>
            </a:r>
            <a:r>
              <a:rPr lang="en-US" sz="1200" dirty="0" err="1"/>
              <a:t>Seletskiy</a:t>
            </a:r>
            <a:r>
              <a:rPr lang="en-US" sz="1200" dirty="0"/>
              <a:t>, H. Zhao, </a:t>
            </a:r>
            <a:r>
              <a:rPr lang="en-US" sz="1200" i="1" dirty="0"/>
              <a:t>Applying Machine Learning to Optimization of Cooling Rate at Low Energy RHIC Electron Cooler,</a:t>
            </a:r>
            <a:r>
              <a:rPr lang="en-US" sz="1200" dirty="0"/>
              <a:t> IPAC2021, Campinas, SP, Brazil</a:t>
            </a:r>
          </a:p>
          <a:p>
            <a:pPr marL="0" indent="0"/>
            <a:r>
              <a:rPr lang="en-US" sz="1200" b="1" i="0" dirty="0">
                <a:effectLst/>
              </a:rPr>
              <a:t>Polarized proton beams at BNL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K. Zeno, An overview of Booster and AGS Polarized Proton Operations during Run 17, BNL-114742-2017-TECH (10/2017)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K. Zeno, </a:t>
            </a:r>
            <a:r>
              <a:rPr lang="en-US" sz="1200" b="0" i="0" dirty="0">
                <a:effectLst/>
              </a:rPr>
              <a:t>Run 16 Tandem gold performance in the injectors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and possible improvement with AGS type 6:3:1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bunch merge in the Booster, C-A/AP/576, (10/2016)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V. H. </a:t>
            </a:r>
            <a:r>
              <a:rPr lang="en-US" sz="1200" b="0" i="0" dirty="0" err="1">
                <a:effectLst/>
              </a:rPr>
              <a:t>Ranjbar</a:t>
            </a:r>
            <a:r>
              <a:rPr lang="en-US" sz="1200" dirty="0"/>
              <a:t>, </a:t>
            </a:r>
            <a:r>
              <a:rPr lang="en-US" sz="1200" b="0" i="0" dirty="0">
                <a:effectLst/>
              </a:rPr>
              <a:t>Approximations for crossing two nearby spin resonances</a:t>
            </a:r>
            <a:r>
              <a:rPr lang="en-US" sz="1200" dirty="0"/>
              <a:t>, </a:t>
            </a:r>
            <a:r>
              <a:rPr lang="en-US" sz="1200" b="0" i="0" dirty="0">
                <a:effectLst/>
              </a:rPr>
              <a:t>Phys. Rev. </a:t>
            </a:r>
            <a:r>
              <a:rPr lang="en-US" sz="1200" dirty="0"/>
              <a:t>ST-AB </a:t>
            </a:r>
            <a:r>
              <a:rPr lang="en-US" sz="1200" b="0" i="0" dirty="0">
                <a:effectLst/>
              </a:rPr>
              <a:t>18, 014001 (2015)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Y. </a:t>
            </a:r>
            <a:r>
              <a:rPr lang="en-US" sz="1200" b="0" i="0" dirty="0" err="1">
                <a:effectLst/>
              </a:rPr>
              <a:t>Dutheil</a:t>
            </a:r>
            <a:r>
              <a:rPr lang="en-US" sz="1200" b="0" i="0" dirty="0">
                <a:effectLst/>
              </a:rPr>
              <a:t>, L. Ahrens, H. Huang, F. </a:t>
            </a:r>
            <a:r>
              <a:rPr lang="en-US" sz="1200" b="0" i="0" dirty="0" err="1">
                <a:effectLst/>
              </a:rPr>
              <a:t>Méot</a:t>
            </a:r>
            <a:r>
              <a:rPr lang="en-US" sz="1200" b="0" i="0" dirty="0">
                <a:effectLst/>
              </a:rPr>
              <a:t>, A. </a:t>
            </a:r>
            <a:r>
              <a:rPr lang="en-US" sz="1200" b="0" i="0" dirty="0" err="1">
                <a:effectLst/>
              </a:rPr>
              <a:t>Poblaguev</a:t>
            </a:r>
            <a:r>
              <a:rPr lang="en-US" sz="1200" b="0" i="0" dirty="0">
                <a:effectLst/>
              </a:rPr>
              <a:t>, V. </a:t>
            </a:r>
            <a:r>
              <a:rPr lang="en-US" sz="1200" b="0" i="0" dirty="0" err="1">
                <a:effectLst/>
              </a:rPr>
              <a:t>Schoefer</a:t>
            </a:r>
            <a:r>
              <a:rPr lang="en-US" sz="1200" b="0" i="0" dirty="0">
                <a:effectLst/>
              </a:rPr>
              <a:t>, K. Yip</a:t>
            </a:r>
            <a:r>
              <a:rPr lang="en-US" sz="1200" dirty="0"/>
              <a:t>, </a:t>
            </a:r>
            <a:r>
              <a:rPr lang="en-US" sz="1200" b="0" i="0" dirty="0">
                <a:effectLst/>
              </a:rPr>
              <a:t>Energy Calibration and Tune Jumps Efficiency in the PP APS</a:t>
            </a:r>
            <a:r>
              <a:rPr lang="en-US" sz="1200" dirty="0"/>
              <a:t>, in Proc. </a:t>
            </a:r>
            <a:r>
              <a:rPr lang="en-US" sz="1200" b="0" i="0" dirty="0">
                <a:effectLst/>
              </a:rPr>
              <a:t>PAC2014, Dresden/Germany (2014)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V. H. </a:t>
            </a:r>
            <a:r>
              <a:rPr lang="en-US" sz="1200" b="0" i="0" dirty="0" err="1">
                <a:effectLst/>
              </a:rPr>
              <a:t>Ranjbar</a:t>
            </a:r>
            <a:r>
              <a:rPr lang="en-US" sz="1200" b="0" i="0" dirty="0">
                <a:effectLst/>
              </a:rPr>
              <a:t>, M. Bai, H. Huang, A. </a:t>
            </a:r>
            <a:r>
              <a:rPr lang="en-US" sz="1200" b="0" i="0" dirty="0" err="1">
                <a:effectLst/>
              </a:rPr>
              <a:t>Marusic</a:t>
            </a:r>
            <a:r>
              <a:rPr lang="en-US" sz="1200" b="0" i="0" dirty="0">
                <a:effectLst/>
              </a:rPr>
              <a:t>, M. Minty, V. </a:t>
            </a:r>
            <a:r>
              <a:rPr lang="en-US" sz="1200" b="0" i="0" dirty="0" err="1">
                <a:effectLst/>
              </a:rPr>
              <a:t>Ptitsyn</a:t>
            </a:r>
            <a:r>
              <a:rPr lang="en-US" sz="1200" b="0" i="0" dirty="0">
                <a:effectLst/>
              </a:rPr>
              <a:t>, Experimental Effects of Orbit on Polarization Loss in RHIC, Proc. IPAC2012, New Orleans/LA (2012)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V. </a:t>
            </a:r>
            <a:r>
              <a:rPr lang="en-US" sz="1200" b="0" i="0" dirty="0" err="1">
                <a:effectLst/>
              </a:rPr>
              <a:t>Schoefer</a:t>
            </a:r>
            <a:r>
              <a:rPr lang="en-US" sz="1200" b="0" i="0" dirty="0">
                <a:effectLst/>
              </a:rPr>
              <a:t>, L. Ahrens, K.A. Brown, J.W. Glenn, H. Huang, Optics Error Measurements in the AGS for Polarized Proton Operation, Proc. PAC2011, New York/NY (2011)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V. </a:t>
            </a:r>
            <a:r>
              <a:rPr lang="en-US" sz="1200" b="0" i="0" dirty="0" err="1">
                <a:effectLst/>
              </a:rPr>
              <a:t>Schoefer</a:t>
            </a:r>
            <a:r>
              <a:rPr lang="en-US" sz="1200" b="0" i="0" dirty="0">
                <a:effectLst/>
              </a:rPr>
              <a:t>, Using </a:t>
            </a:r>
            <a:r>
              <a:rPr lang="en-US" sz="1200" b="0" i="0" dirty="0" err="1">
                <a:effectLst/>
              </a:rPr>
              <a:t>betatron</a:t>
            </a:r>
            <a:r>
              <a:rPr lang="en-US" sz="1200" b="0" i="0" dirty="0">
                <a:effectLst/>
              </a:rPr>
              <a:t> coupling to suppress horizontal intrinsic spin resonances driven by partial snakes, Phys. Rev. AB 24, 031001 (2021)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V. </a:t>
            </a:r>
            <a:r>
              <a:rPr lang="en-US" sz="1200" dirty="0" err="1"/>
              <a:t>Schoefer</a:t>
            </a:r>
            <a:r>
              <a:rPr lang="en-US" sz="1200" dirty="0"/>
              <a:t>, </a:t>
            </a:r>
            <a:r>
              <a:rPr lang="en-US" sz="1200" b="0" i="0" dirty="0">
                <a:effectLst/>
              </a:rPr>
              <a:t>AGS Horizontal Resonance Compensation Overview, Presentation at BNL (2022)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3696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9F21F3C-E860-9F72-C32D-87D90E65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-73500"/>
            <a:ext cx="11526591" cy="1325563"/>
          </a:xfrm>
        </p:spPr>
        <p:txBody>
          <a:bodyPr/>
          <a:lstStyle/>
          <a:p>
            <a:r>
              <a:rPr lang="en-US" dirty="0"/>
              <a:t>Desired result: higher proton polarization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F0BCB-AF5F-5002-A488-454A4D32F730}"/>
              </a:ext>
            </a:extLst>
          </p:cNvPr>
          <p:cNvSpPr txBox="1">
            <a:spLocks/>
          </p:cNvSpPr>
          <p:nvPr/>
        </p:nvSpPr>
        <p:spPr>
          <a:xfrm>
            <a:off x="332704" y="540913"/>
            <a:ext cx="11526592" cy="6090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pPr>
              <a:spcBef>
                <a:spcPts val="2200"/>
              </a:spcBef>
            </a:pPr>
            <a:r>
              <a:rPr lang="en-US"/>
              <a:t>What high-impact operational challenge can be addressed by MI/AI? </a:t>
            </a:r>
            <a:r>
              <a:rPr lang="en-US">
                <a:sym typeface="Wingdings" pitchFamily="2" charset="2"/>
              </a:rPr>
              <a:t> Polarized protons.</a:t>
            </a:r>
            <a:endParaRPr lang="en-US"/>
          </a:p>
          <a:p>
            <a:pPr>
              <a:spcBef>
                <a:spcPts val="2200"/>
              </a:spcBef>
            </a:pPr>
            <a:r>
              <a:rPr lang="en-US"/>
              <a:t>From the source to high energy RHIC experiments, 20% polarization is lost.</a:t>
            </a:r>
          </a:p>
          <a:p>
            <a:pPr>
              <a:spcBef>
                <a:spcPts val="2200"/>
              </a:spcBef>
            </a:pPr>
            <a:r>
              <a:rPr lang="en-US"/>
              <a:t>Polarized luminosity for longitudinal collisions scales with P</a:t>
            </a:r>
            <a:r>
              <a:rPr lang="en-US" baseline="30000"/>
              <a:t>4</a:t>
            </a:r>
            <a:r>
              <a:rPr lang="en-US"/>
              <a:t>, i.e., a factor of 2 reduction!</a:t>
            </a:r>
          </a:p>
          <a:p>
            <a:pPr>
              <a:spcBef>
                <a:spcPts val="2200"/>
              </a:spcBef>
            </a:pPr>
            <a:r>
              <a:rPr lang="en-US"/>
              <a:t>The proton polarization chain depends on a hose of delicate accelerator settings form Linac to the Booster, the AGS, and the RHIC ramp.</a:t>
            </a:r>
          </a:p>
          <a:p>
            <a:pPr>
              <a:spcBef>
                <a:spcPts val="2200"/>
              </a:spcBef>
            </a:pPr>
            <a:r>
              <a:rPr lang="en-US"/>
              <a:t>Even 5% more polarization would be a significant achievement.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latin typeface="Arial" panose="020B0604020202020204" pitchFamily="34" charset="0"/>
            </a:endParaRP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79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687" y="3203368"/>
            <a:ext cx="10334625" cy="1947460"/>
          </a:xfrm>
        </p:spPr>
        <p:txBody>
          <a:bodyPr/>
          <a:lstStyle/>
          <a:p>
            <a:r>
              <a:rPr lang="en-US" dirty="0"/>
              <a:t>Thank you and Questions?</a:t>
            </a:r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687" y="3203368"/>
            <a:ext cx="10334625" cy="1947460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205318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E5A9-23C0-EB45-A58E-6A1389A4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1148731"/>
            <a:ext cx="11978244" cy="5091752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</a:pPr>
            <a:r>
              <a:rPr lang="en-US" sz="2400" dirty="0"/>
              <a:t>(a) Emittance reduction by </a:t>
            </a:r>
            <a:r>
              <a:rPr lang="en-US" sz="2400" dirty="0" err="1"/>
              <a:t>linac</a:t>
            </a:r>
            <a:r>
              <a:rPr lang="en-US" sz="2400" dirty="0"/>
              <a:t> 2 booster optimization:</a:t>
            </a:r>
          </a:p>
          <a:p>
            <a:pPr marL="971550" lvl="1" indent="-514350">
              <a:spcBef>
                <a:spcPts val="1800"/>
              </a:spcBef>
              <a:buAutoNum type="romanLcParenR"/>
            </a:pPr>
            <a:r>
              <a:rPr lang="en-US" sz="2000" dirty="0"/>
              <a:t>Adjust the model to hardware and alignment data for the L2B line</a:t>
            </a:r>
          </a:p>
          <a:p>
            <a:pPr marL="971550" lvl="1" indent="-514350">
              <a:spcBef>
                <a:spcPts val="1800"/>
              </a:spcBef>
              <a:buAutoNum type="romanLcParenR"/>
            </a:pPr>
            <a:r>
              <a:rPr lang="en-US" sz="2000" dirty="0"/>
              <a:t>Simulate scraping of beam in the Booster, including ionization foil with </a:t>
            </a:r>
            <a:r>
              <a:rPr lang="en-US" sz="2000" dirty="0" err="1"/>
              <a:t>Bmad</a:t>
            </a:r>
            <a:endParaRPr lang="en-US" sz="2000" dirty="0"/>
          </a:p>
          <a:p>
            <a:pPr marL="971550" lvl="1" indent="-514350">
              <a:spcBef>
                <a:spcPts val="1800"/>
              </a:spcBef>
              <a:buAutoNum type="romanLcParenR"/>
            </a:pPr>
            <a:r>
              <a:rPr lang="en-US" sz="2000" dirty="0"/>
              <a:t>Write Bmad function that produces loss rate vs. last two L2B correctors and bring to </a:t>
            </a:r>
            <a:r>
              <a:rPr lang="en-US" sz="2000" dirty="0" err="1"/>
              <a:t>OpenAI</a:t>
            </a:r>
            <a:r>
              <a:rPr lang="en-US" sz="2000" dirty="0"/>
              <a:t> Gym format.</a:t>
            </a:r>
          </a:p>
          <a:p>
            <a:pPr marL="971550" lvl="1" indent="-514350">
              <a:spcBef>
                <a:spcPts val="1800"/>
              </a:spcBef>
              <a:buAutoNum type="romanLcParenR"/>
            </a:pPr>
            <a:r>
              <a:rPr lang="en-US" sz="2000" dirty="0"/>
              <a:t>Apply established ML codes to this function.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(b) Emittance reduction by B2A transfer:</a:t>
            </a:r>
          </a:p>
          <a:p>
            <a:pPr marL="971550" lvl="1" indent="-514350">
              <a:spcBef>
                <a:spcPts val="1800"/>
              </a:spcBef>
              <a:buAutoNum type="romanLcParenR"/>
            </a:pPr>
            <a:r>
              <a:rPr lang="en-US" sz="2000" dirty="0"/>
              <a:t>Adjust the </a:t>
            </a:r>
            <a:r>
              <a:rPr lang="en-US" sz="2000" dirty="0" err="1"/>
              <a:t>Bmad</a:t>
            </a:r>
            <a:r>
              <a:rPr lang="en-US" sz="2000" dirty="0"/>
              <a:t> model to hardware and alignment data for the B2A line</a:t>
            </a:r>
          </a:p>
          <a:p>
            <a:pPr marL="971550" lvl="1" indent="-514350">
              <a:spcBef>
                <a:spcPts val="1800"/>
              </a:spcBef>
              <a:buAutoNum type="romanLcParenR"/>
            </a:pPr>
            <a:r>
              <a:rPr lang="en-US" sz="2000" dirty="0"/>
              <a:t>Simulate Booster phase space transfer through this line and compare to measured harp profiles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186C1E-2232-C428-C795-C11775CC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-73500"/>
            <a:ext cx="11526591" cy="1325563"/>
          </a:xfrm>
        </p:spPr>
        <p:txBody>
          <a:bodyPr/>
          <a:lstStyle/>
          <a:p>
            <a:r>
              <a:rPr lang="en-US" dirty="0"/>
              <a:t>Started Activities</a:t>
            </a:r>
          </a:p>
        </p:txBody>
      </p:sp>
    </p:spTree>
    <p:extLst>
      <p:ext uri="{BB962C8B-B14F-4D97-AF65-F5344CB8AC3E}">
        <p14:creationId xmlns:p14="http://schemas.microsoft.com/office/powerpoint/2010/main" val="1470425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E5A9-23C0-EB45-A58E-6A1389A4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883124"/>
            <a:ext cx="11978244" cy="5091752"/>
          </a:xfrm>
        </p:spPr>
        <p:txBody>
          <a:bodyPr>
            <a:noAutofit/>
          </a:bodyPr>
          <a:lstStyle/>
          <a:p>
            <a:pPr marL="0" indent="0">
              <a:spcBef>
                <a:spcPts val="1600"/>
              </a:spcBef>
            </a:pPr>
            <a:r>
              <a:rPr lang="en-US" sz="2400" dirty="0"/>
              <a:t>(c) Emittance reduction by booster optimization</a:t>
            </a:r>
          </a:p>
          <a:p>
            <a:pPr marL="971550" lvl="1" indent="-514350">
              <a:spcBef>
                <a:spcPts val="1800"/>
              </a:spcBef>
              <a:buAutoNum type="romanLcParenR"/>
            </a:pPr>
            <a:r>
              <a:rPr lang="en-US" sz="2000" dirty="0"/>
              <a:t>Compare </a:t>
            </a:r>
            <a:r>
              <a:rPr lang="en-US" sz="2000" dirty="0" err="1"/>
              <a:t>Bmad</a:t>
            </a:r>
            <a:r>
              <a:rPr lang="en-US" sz="2000" dirty="0"/>
              <a:t> to established </a:t>
            </a:r>
            <a:r>
              <a:rPr lang="en-US" sz="2000" dirty="0" err="1"/>
              <a:t>Zgoubi</a:t>
            </a:r>
            <a:r>
              <a:rPr lang="en-US" sz="2000" dirty="0"/>
              <a:t> results and compare to BPM/alignment measurements</a:t>
            </a:r>
          </a:p>
          <a:p>
            <a:pPr marL="971550" lvl="1" indent="-514350">
              <a:spcBef>
                <a:spcPts val="1800"/>
              </a:spcBef>
              <a:buAutoNum type="romanLcParenR"/>
            </a:pPr>
            <a:r>
              <a:rPr lang="en-US" sz="2000" dirty="0"/>
              <a:t>Establish booster-orbit response to corrector changes and produce function that gets minimized by optimizing system parameters, e.g. element alignments, bring into </a:t>
            </a:r>
            <a:r>
              <a:rPr lang="en-US" sz="2000" dirty="0" err="1"/>
              <a:t>OpenAI</a:t>
            </a:r>
            <a:r>
              <a:rPr lang="en-US" sz="2000" dirty="0"/>
              <a:t> gym format.</a:t>
            </a:r>
          </a:p>
          <a:p>
            <a:pPr marL="971550" lvl="1" indent="-514350">
              <a:spcBef>
                <a:spcPts val="1800"/>
              </a:spcBef>
              <a:buAutoNum type="romanLcParenR"/>
            </a:pPr>
            <a:r>
              <a:rPr lang="en-US" sz="2000" dirty="0"/>
              <a:t>Apply established ML codes to this function.</a:t>
            </a:r>
          </a:p>
          <a:p>
            <a:pPr marL="0" indent="0">
              <a:spcBef>
                <a:spcPts val="1800"/>
              </a:spcBef>
            </a:pPr>
            <a:endParaRPr lang="en-US" sz="2400" dirty="0"/>
          </a:p>
          <a:p>
            <a:pPr marL="0" indent="0">
              <a:spcBef>
                <a:spcPts val="1800"/>
              </a:spcBef>
            </a:pPr>
            <a:r>
              <a:rPr lang="en-US" sz="2400" dirty="0"/>
              <a:t>(d) Emittance reduction by re-bucketing</a:t>
            </a:r>
          </a:p>
          <a:p>
            <a:pPr marL="971550" lvl="1" indent="-514350">
              <a:spcBef>
                <a:spcPts val="1800"/>
              </a:spcBef>
              <a:buAutoNum type="romanLcParenR"/>
            </a:pPr>
            <a:r>
              <a:rPr lang="en-US" sz="2000" dirty="0"/>
              <a:t>Adapt Bmad bunch-merging code for the EIC’s RCS to the Booster (bunch splitting) and AGS (bunch merging)</a:t>
            </a:r>
          </a:p>
          <a:p>
            <a:pPr marL="971550" lvl="1" indent="-514350">
              <a:spcBef>
                <a:spcPts val="1800"/>
              </a:spcBef>
              <a:buAutoNum type="romanLcParenR"/>
            </a:pPr>
            <a:r>
              <a:rPr lang="en-US" sz="2000" dirty="0"/>
              <a:t>Compare Bmad to established Python re-bucketing code for Booster and AGS</a:t>
            </a:r>
          </a:p>
          <a:p>
            <a:pPr marL="971550" lvl="1" indent="-514350">
              <a:spcBef>
                <a:spcPts val="1800"/>
              </a:spcBef>
              <a:buAutoNum type="romanLcParenR"/>
            </a:pPr>
            <a:r>
              <a:rPr lang="en-US" sz="2000" dirty="0"/>
              <a:t>Write a function that characterizes bunch splitting/merging efficiency from RF parameters for ML/AI optimization.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186C1E-2232-C428-C795-C11775CC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-73500"/>
            <a:ext cx="11526591" cy="1325563"/>
          </a:xfrm>
        </p:spPr>
        <p:txBody>
          <a:bodyPr/>
          <a:lstStyle/>
          <a:p>
            <a:r>
              <a:rPr lang="en-US" dirty="0"/>
              <a:t>Started Activities</a:t>
            </a:r>
          </a:p>
        </p:txBody>
      </p:sp>
    </p:spTree>
    <p:extLst>
      <p:ext uri="{BB962C8B-B14F-4D97-AF65-F5344CB8AC3E}">
        <p14:creationId xmlns:p14="http://schemas.microsoft.com/office/powerpoint/2010/main" val="621171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8186C1E-2232-C428-C795-C11775CC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-73500"/>
            <a:ext cx="11526591" cy="1325563"/>
          </a:xfrm>
        </p:spPr>
        <p:txBody>
          <a:bodyPr/>
          <a:lstStyle/>
          <a:p>
            <a:r>
              <a:rPr lang="en-US" dirty="0"/>
              <a:t>Started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BAC619-4E49-6268-06AD-4A3F9CA180BA}"/>
              </a:ext>
            </a:extLst>
          </p:cNvPr>
          <p:cNvSpPr/>
          <p:nvPr/>
        </p:nvSpPr>
        <p:spPr>
          <a:xfrm>
            <a:off x="263047" y="6162805"/>
            <a:ext cx="5336087" cy="413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E5A9-23C0-EB45-A58E-6A1389A4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939452"/>
            <a:ext cx="11978244" cy="538871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</a:pPr>
            <a:r>
              <a:rPr lang="en-US" sz="2400" dirty="0"/>
              <a:t>(f) </a:t>
            </a:r>
            <a:r>
              <a:rPr lang="en-US" sz="2400" i="1" dirty="0"/>
              <a:t>Improved timing by combining 3 gamma meter measurements</a:t>
            </a:r>
          </a:p>
          <a:p>
            <a:pPr marL="0" indent="0">
              <a:spcBef>
                <a:spcPts val="1200"/>
              </a:spcBef>
            </a:pPr>
            <a:r>
              <a:rPr lang="en-US" sz="2400" dirty="0"/>
              <a:t>(g) Depolarization reduction by Skew-quad resonance minimization in the AGS: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sz="2000" dirty="0" err="1"/>
              <a:t>i</a:t>
            </a:r>
            <a:r>
              <a:rPr lang="en-US" sz="2000" dirty="0"/>
              <a:t>) Detailed Bmad model of the AGS at all energies overcoming:</a:t>
            </a:r>
          </a:p>
          <a:p>
            <a:pPr marL="1257300" lvl="2" indent="-342900">
              <a:spcBef>
                <a:spcPts val="1200"/>
              </a:spcBef>
              <a:buAutoNum type="arabicParenR"/>
            </a:pPr>
            <a:r>
              <a:rPr lang="en-US" sz="1600" dirty="0"/>
              <a:t>Non-</a:t>
            </a:r>
            <a:r>
              <a:rPr lang="en-US" sz="1600" dirty="0" err="1"/>
              <a:t>symplecticity</a:t>
            </a:r>
            <a:r>
              <a:rPr lang="en-US" sz="1600" dirty="0"/>
              <a:t> of tracking through field maps of snakes</a:t>
            </a:r>
          </a:p>
          <a:p>
            <a:pPr marL="1257300" lvl="2" indent="-342900">
              <a:spcBef>
                <a:spcPts val="1200"/>
              </a:spcBef>
              <a:buAutoNum type="arabicParenR"/>
            </a:pPr>
            <a:r>
              <a:rPr lang="en-US" sz="1600" dirty="0"/>
              <a:t>Introduce differentiable models of snake fields and match these to their field maps</a:t>
            </a:r>
          </a:p>
          <a:p>
            <a:pPr marL="1257300" lvl="2" indent="-342900">
              <a:spcBef>
                <a:spcPts val="1200"/>
              </a:spcBef>
              <a:buAutoNum type="arabicParenR"/>
            </a:pPr>
            <a:r>
              <a:rPr lang="en-US" sz="1600" dirty="0"/>
              <a:t>Compensate the closed orbit, optics, coupling, and dispersion (esp. vertical) for these maps at all energies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sz="2000" dirty="0"/>
              <a:t>ii) Compute resonance strength of the Bmad model and compare to established results</a:t>
            </a:r>
          </a:p>
          <a:p>
            <a:pPr marL="914400" lvl="2" indent="0">
              <a:spcBef>
                <a:spcPts val="1200"/>
              </a:spcBef>
              <a:buNone/>
            </a:pPr>
            <a:r>
              <a:rPr lang="en-US" sz="1600" dirty="0"/>
              <a:t>1) Compare resonance strength to previous measurements</a:t>
            </a:r>
          </a:p>
          <a:p>
            <a:pPr marL="914400" lvl="2" indent="0">
              <a:spcBef>
                <a:spcPts val="1200"/>
              </a:spcBef>
              <a:buNone/>
            </a:pPr>
            <a:r>
              <a:rPr lang="en-US" sz="1600" dirty="0"/>
              <a:t>2) Define optimized skew-quad compensation schemes at all 82 resonances, minimizing vertical dispersion, coupling, optics errors, and speed of skew-quad changes</a:t>
            </a:r>
          </a:p>
          <a:p>
            <a:pPr marL="0" indent="0">
              <a:spcBef>
                <a:spcPts val="1200"/>
              </a:spcBef>
            </a:pPr>
            <a:r>
              <a:rPr lang="en-US" sz="2400" dirty="0"/>
              <a:t>(h) Combined and verified evaluation of existing emittance measurement techniques (through </a:t>
            </a:r>
            <a:r>
              <a:rPr lang="en-US" sz="2400" dirty="0" err="1"/>
              <a:t>Radiasoft</a:t>
            </a:r>
            <a:r>
              <a:rPr lang="en-US" sz="2400" dirty="0"/>
              <a:t>)</a:t>
            </a:r>
          </a:p>
          <a:p>
            <a:pPr marL="914400" lvl="1" indent="-457200">
              <a:spcBef>
                <a:spcPts val="1200"/>
              </a:spcBef>
              <a:buAutoNum type="alphaLcParenR"/>
            </a:pPr>
            <a:r>
              <a:rPr lang="en-US" sz="2000" dirty="0"/>
              <a:t>Technique discussed, Team is formed</a:t>
            </a:r>
          </a:p>
          <a:p>
            <a:pPr marL="0" indent="0">
              <a:spcBef>
                <a:spcPts val="1800"/>
              </a:spcBef>
            </a:pPr>
            <a:endParaRPr lang="en-US" sz="2400" dirty="0"/>
          </a:p>
          <a:p>
            <a:pPr marL="914400" lvl="1" indent="-457200">
              <a:spcBef>
                <a:spcPts val="1800"/>
              </a:spcBef>
              <a:buAutoNum type="alphaLcParenR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7944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A35C8-51BF-6FCB-79CE-621CC880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89" y="0"/>
            <a:ext cx="11049000" cy="1325563"/>
          </a:xfrm>
        </p:spPr>
        <p:txBody>
          <a:bodyPr/>
          <a:lstStyle/>
          <a:p>
            <a:r>
              <a:rPr lang="en-US" dirty="0"/>
              <a:t>Optimizers for different applications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DBBFD9-CC1D-10E7-FB78-1CED55D65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8216" y="6316595"/>
            <a:ext cx="2155866" cy="3651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400" dirty="0"/>
              <a:t>Courtesy </a:t>
            </a:r>
            <a:r>
              <a:rPr lang="en-US" sz="1400" dirty="0" err="1"/>
              <a:t>Auralee</a:t>
            </a:r>
            <a:r>
              <a:rPr lang="en-US" sz="1400" dirty="0"/>
              <a:t> Edelen </a:t>
            </a:r>
          </a:p>
        </p:txBody>
      </p:sp>
      <p:pic>
        <p:nvPicPr>
          <p:cNvPr id="8" name="Picture 7" descr="Graphical user interface, diagram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B7064BBA-4DD0-B257-FC65-0E6AAB6A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75" y="1637222"/>
            <a:ext cx="11895263" cy="458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4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207C194-EB06-D278-2855-0C332A5B4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61" y="16653"/>
            <a:ext cx="11294771" cy="1325563"/>
          </a:xfrm>
        </p:spPr>
        <p:txBody>
          <a:bodyPr/>
          <a:lstStyle/>
          <a:p>
            <a:r>
              <a:rPr lang="en-US" dirty="0"/>
              <a:t>Characteristics of involved optimizations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08F1B2-71F6-7AB2-46E3-7DEC945B3879}"/>
              </a:ext>
            </a:extLst>
          </p:cNvPr>
          <p:cNvSpPr txBox="1">
            <a:spLocks/>
          </p:cNvSpPr>
          <p:nvPr/>
        </p:nvSpPr>
        <p:spPr>
          <a:xfrm>
            <a:off x="332704" y="226827"/>
            <a:ext cx="11526592" cy="6404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Optimal parameter settings are hard to find, and the optimum is difficult to maintain.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data to optimize on has significant uncertainties.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Models of the accelerator exist.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 history of much data is available and can be stored.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Is this type of problem suitable for Machine Learning?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Why would ML be better suited than other optimizers and feedbacks?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latin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</a:endParaRP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861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823AA1-E195-B12D-0B6C-DC14408B1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Acquisition Function</a:t>
            </a:r>
          </a:p>
        </p:txBody>
      </p:sp>
      <p:pic>
        <p:nvPicPr>
          <p:cNvPr id="5" name="Picture 2" descr="Shallow Understanding on Bayesian Optimization | by Ramraj Chandradevan |  Towards Data Science">
            <a:extLst>
              <a:ext uri="{FF2B5EF4-FFF2-40B4-BE49-F238E27FC236}">
                <a16:creationId xmlns:a16="http://schemas.microsoft.com/office/drawing/2014/main" id="{137DF01B-199B-B73F-48C4-EA77F8C6B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47" y="1138173"/>
            <a:ext cx="5247947" cy="517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9DC60D-6730-5927-8E01-C047C71480C4}"/>
              </a:ext>
            </a:extLst>
          </p:cNvPr>
          <p:cNvSpPr txBox="1">
            <a:spLocks/>
          </p:cNvSpPr>
          <p:nvPr/>
        </p:nvSpPr>
        <p:spPr>
          <a:xfrm>
            <a:off x="571500" y="1713087"/>
            <a:ext cx="5247947" cy="34318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</a:pPr>
            <a:r>
              <a:rPr lang="en-US" sz="2000" dirty="0"/>
              <a:t>Guide how input space should be explored during optimization</a:t>
            </a:r>
          </a:p>
          <a:p>
            <a:pPr marL="342900" indent="-342900">
              <a:lnSpc>
                <a:spcPct val="100000"/>
              </a:lnSpc>
            </a:pPr>
            <a:endParaRPr lang="en-US" sz="1000" dirty="0"/>
          </a:p>
          <a:p>
            <a:pPr marL="342900" indent="-342900">
              <a:lnSpc>
                <a:spcPct val="100000"/>
              </a:lnSpc>
            </a:pPr>
            <a:r>
              <a:rPr lang="en-US" sz="2000" dirty="0"/>
              <a:t>Combine predicted mean and variance from Gaussian Process model</a:t>
            </a:r>
          </a:p>
          <a:p>
            <a:pPr marL="800100" lvl="1" indent="-342900">
              <a:lnSpc>
                <a:spcPct val="100000"/>
              </a:lnSpc>
            </a:pPr>
            <a:endParaRPr lang="en-US" sz="5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Probability Improvement (PI)</a:t>
            </a:r>
          </a:p>
          <a:p>
            <a:pPr lvl="1">
              <a:lnSpc>
                <a:spcPct val="100000"/>
              </a:lnSpc>
            </a:pPr>
            <a:endParaRPr lang="en-US" sz="5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Expected Improvement (EI)</a:t>
            </a:r>
          </a:p>
          <a:p>
            <a:pPr lvl="1">
              <a:lnSpc>
                <a:spcPct val="100000"/>
              </a:lnSpc>
            </a:pPr>
            <a:endParaRPr lang="en-US" sz="500" dirty="0"/>
          </a:p>
          <a:p>
            <a:pPr lvl="1">
              <a:lnSpc>
                <a:spcPct val="100000"/>
              </a:lnSpc>
            </a:pPr>
            <a:r>
              <a:rPr lang="en-US" sz="2000" b="1" dirty="0"/>
              <a:t>Upper Confidence Bound (UCB)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A6FDF8-DDDF-7F21-0D9A-9B2FC8345160}"/>
                  </a:ext>
                </a:extLst>
              </p:cNvPr>
              <p:cNvSpPr txBox="1"/>
              <p:nvPr/>
            </p:nvSpPr>
            <p:spPr>
              <a:xfrm>
                <a:off x="1573937" y="5356156"/>
                <a:ext cx="3243072" cy="3077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𝐔𝐂𝐁</m:t>
                      </m:r>
                      <m:d>
                        <m:dPr>
                          <m:ctrlPr>
                            <a:rPr kumimoji="0" lang="en-US" sz="2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Franklin Gothic Book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Franklin Gothic Book"/>
                            </a:rPr>
                            <m:t>𝒙</m:t>
                          </m:r>
                        </m:e>
                      </m:d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=</m:t>
                      </m:r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𝝁</m:t>
                      </m:r>
                      <m:d>
                        <m:dPr>
                          <m:ctrlPr>
                            <a:rPr kumimoji="0" lang="en-US" sz="2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Franklin Gothic Book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Franklin Gothic Book"/>
                            </a:rPr>
                            <m:t>𝒙</m:t>
                          </m:r>
                        </m:e>
                      </m:d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+</m:t>
                      </m:r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𝜿𝝈</m:t>
                      </m:r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(</m:t>
                      </m:r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𝒙</m:t>
                      </m:r>
                      <m:r>
                        <a:rPr kumimoji="0" lang="en-US" sz="2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Franklin Gothic Book"/>
                        </a:rPr>
                        <m:t>)</m:t>
                      </m:r>
                    </m:oMath>
                  </m:oMathPara>
                </a14:m>
                <a:endPara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Franklin Gothic Book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A6FDF8-DDDF-7F21-0D9A-9B2FC8345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937" y="5356156"/>
                <a:ext cx="3243072" cy="307777"/>
              </a:xfrm>
              <a:prstGeom prst="rect">
                <a:avLst/>
              </a:prstGeom>
              <a:blipFill>
                <a:blip r:embed="rId4"/>
                <a:stretch>
                  <a:fillRect b="-36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7DEFE22-0A0F-09B0-0057-0D20CB985CA7}"/>
              </a:ext>
            </a:extLst>
          </p:cNvPr>
          <p:cNvSpPr txBox="1"/>
          <p:nvPr/>
        </p:nvSpPr>
        <p:spPr>
          <a:xfrm>
            <a:off x="10619040" y="83906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3594658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788A-8EB7-1825-5983-7ED2C38A9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54" y="0"/>
            <a:ext cx="11049000" cy="1325563"/>
          </a:xfrm>
        </p:spPr>
        <p:txBody>
          <a:bodyPr/>
          <a:lstStyle/>
          <a:p>
            <a:r>
              <a:rPr lang="en-US" dirty="0"/>
              <a:t>Advantages of Bayesian Optimization</a:t>
            </a:r>
          </a:p>
        </p:txBody>
      </p:sp>
      <p:pic>
        <p:nvPicPr>
          <p:cNvPr id="7" name="Picture 6" descr="Table, calendar&#10;&#10;Description automatically generated">
            <a:extLst>
              <a:ext uri="{FF2B5EF4-FFF2-40B4-BE49-F238E27FC236}">
                <a16:creationId xmlns:a16="http://schemas.microsoft.com/office/drawing/2014/main" id="{4CCC1B05-9532-F1C0-EC66-4C83491C7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324" y="2548720"/>
            <a:ext cx="5962811" cy="3265715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118AF890-62C7-295A-79EE-D3873C4CF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50" y="1223157"/>
            <a:ext cx="5936274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93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3EA2EC9-6AA1-145E-F765-AB916684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61" y="16653"/>
            <a:ext cx="11294771" cy="1325563"/>
          </a:xfrm>
        </p:spPr>
        <p:txBody>
          <a:bodyPr/>
          <a:lstStyle/>
          <a:p>
            <a:r>
              <a:rPr lang="en-US" dirty="0"/>
              <a:t>Why is Bayesian Optimization suitable?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6F5429-6FCE-29E0-DBFE-C67A7435F56B}"/>
              </a:ext>
            </a:extLst>
          </p:cNvPr>
          <p:cNvSpPr txBox="1">
            <a:spLocks/>
          </p:cNvSpPr>
          <p:nvPr/>
        </p:nvSpPr>
        <p:spPr>
          <a:xfrm>
            <a:off x="332704" y="1027638"/>
            <a:ext cx="11526592" cy="528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1. The data to optimize on has significant uncertainties</a:t>
            </a:r>
          </a:p>
          <a:p>
            <a:pPr>
              <a:buFont typeface="Wingdings" pitchFamily="2" charset="2"/>
              <a:buChar char="è"/>
            </a:pPr>
            <a:r>
              <a:rPr lang="en-US">
                <a:sym typeface="Wingdings" pitchFamily="2" charset="2"/>
              </a:rPr>
              <a:t> No derivatives have to be computed.</a:t>
            </a:r>
          </a:p>
          <a:p>
            <a:pPr>
              <a:buFont typeface="Wingdings" pitchFamily="2" charset="2"/>
              <a:buChar char="è"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2. Models of the accelerator exist</a:t>
            </a:r>
          </a:p>
          <a:p>
            <a:pPr>
              <a:buFont typeface="Wingdings" pitchFamily="2" charset="2"/>
              <a:buChar char="è"/>
            </a:pPr>
            <a:r>
              <a:rPr lang="en-US">
                <a:sym typeface="Wingdings" pitchFamily="2" charset="2"/>
              </a:rPr>
              <a:t> the expected functional form can be included in the function search (Physics-informed learning)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3. A history of much data is available and can be stored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ym typeface="Wingdings" pitchFamily="2" charset="2"/>
              </a:rPr>
              <a:t> All past data are included to model the function to be optimized.</a:t>
            </a:r>
            <a:endParaRPr lang="en-US" sz="2000">
              <a:latin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</a:endParaRP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68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1346B-4746-3CB9-7585-85F2CD05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0416"/>
            <a:ext cx="110490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B64DE-2039-B03B-68D8-1E3B0D9AB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129553"/>
            <a:ext cx="11356041" cy="518704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Objective of proposed work: higher proton polarization in RHIC and the EIC.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Polarized-proton acceleration chain.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Potential avenues toward higher proton polarization.</a:t>
            </a:r>
          </a:p>
          <a:p>
            <a:pPr marL="914400" lvl="1" indent="-457200">
              <a:spcBef>
                <a:spcPts val="1600"/>
              </a:spcBef>
              <a:buAutoNum type="arabicParenBoth"/>
            </a:pPr>
            <a:r>
              <a:rPr lang="en-US" dirty="0"/>
              <a:t>Emittance reduction</a:t>
            </a:r>
          </a:p>
          <a:p>
            <a:pPr marL="914400" lvl="1" indent="-457200">
              <a:spcBef>
                <a:spcPts val="1600"/>
              </a:spcBef>
              <a:buAutoNum type="arabicParenBoth"/>
            </a:pPr>
            <a:r>
              <a:rPr lang="en-US" dirty="0"/>
              <a:t>More accurate timing of timed elements</a:t>
            </a:r>
          </a:p>
          <a:p>
            <a:pPr marL="914400" lvl="1" indent="-457200">
              <a:spcBef>
                <a:spcPts val="1600"/>
              </a:spcBef>
              <a:buAutoNum type="arabicParenBoth"/>
            </a:pPr>
            <a:r>
              <a:rPr lang="en-US" dirty="0"/>
              <a:t>Reduction of resonance driving terms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Started Activities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Gaussian Process (GP) Bayesian Optimization (BO) and physics informed learning.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When is ML/AI better for accelerator operations than other feedbacks and optimizers?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155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8837F4-5223-EEE9-C1F0-BAD57E80F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97" y="1"/>
            <a:ext cx="11049000" cy="1027906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The polarized proton accelerator chain</a:t>
            </a:r>
          </a:p>
        </p:txBody>
      </p:sp>
      <p:pic>
        <p:nvPicPr>
          <p:cNvPr id="2" name="Picture 1" descr="A colorful wire with a black background&#10;&#10;Description automatically generated">
            <a:extLst>
              <a:ext uri="{FF2B5EF4-FFF2-40B4-BE49-F238E27FC236}">
                <a16:creationId xmlns:a16="http://schemas.microsoft.com/office/drawing/2014/main" id="{06A544CC-8A2B-5CF6-29D8-78FE743B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71" y="792600"/>
            <a:ext cx="4052436" cy="540324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FDE80D1-F0C8-1D68-C857-D17DF654AD47}"/>
              </a:ext>
            </a:extLst>
          </p:cNvPr>
          <p:cNvSpPr/>
          <p:nvPr/>
        </p:nvSpPr>
        <p:spPr>
          <a:xfrm>
            <a:off x="1061033" y="4954549"/>
            <a:ext cx="1904103" cy="1117600"/>
          </a:xfrm>
          <a:prstGeom prst="round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121E76-4C9F-AA62-BA6D-B863A8F1BED2}"/>
              </a:ext>
            </a:extLst>
          </p:cNvPr>
          <p:cNvSpPr txBox="1"/>
          <p:nvPr/>
        </p:nvSpPr>
        <p:spPr>
          <a:xfrm>
            <a:off x="2919793" y="5140415"/>
            <a:ext cx="136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Injector Compound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1157258-60A6-5B0E-4735-7895DDEB52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23" y="824132"/>
            <a:ext cx="5246204" cy="580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87" descr="B-7">
            <a:extLst>
              <a:ext uri="{FF2B5EF4-FFF2-40B4-BE49-F238E27FC236}">
                <a16:creationId xmlns:a16="http://schemas.microsoft.com/office/drawing/2014/main" id="{AC1DC19A-FFC2-45EC-CEF4-B8EF863B6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 l="21875" t="10417" b="18750"/>
          <a:stretch>
            <a:fillRect/>
          </a:stretch>
        </p:blipFill>
        <p:spPr bwMode="auto">
          <a:xfrm>
            <a:off x="9506227" y="3608067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2AD3A3AB-7889-F051-37CF-D370A1F464F4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>
            <a:off x="8939971" y="4487595"/>
            <a:ext cx="566256" cy="111073"/>
          </a:xfrm>
          <a:prstGeom prst="bentConnector3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86" descr="F-1">
            <a:extLst>
              <a:ext uri="{FF2B5EF4-FFF2-40B4-BE49-F238E27FC236}">
                <a16:creationId xmlns:a16="http://schemas.microsoft.com/office/drawing/2014/main" id="{D78DE642-656E-9243-9483-0894973F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 t="6250" r="33853" b="22487"/>
          <a:stretch>
            <a:fillRect/>
          </a:stretch>
        </p:blipFill>
        <p:spPr bwMode="auto">
          <a:xfrm>
            <a:off x="4569330" y="877204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8A8C9CEB-DE0F-3421-3384-2811E47D4114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6177676" y="2570858"/>
            <a:ext cx="568490" cy="1143582"/>
          </a:xfrm>
          <a:prstGeom prst="bentConnector2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green and black logo&#10;&#10;Description automatically generated">
            <a:extLst>
              <a:ext uri="{FF2B5EF4-FFF2-40B4-BE49-F238E27FC236}">
                <a16:creationId xmlns:a16="http://schemas.microsoft.com/office/drawing/2014/main" id="{67AF6D3E-2420-FC11-6C13-23FF8AB33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5590" y="4706485"/>
            <a:ext cx="166065" cy="136760"/>
          </a:xfrm>
          <a:prstGeom prst="rect">
            <a:avLst/>
          </a:prstGeom>
        </p:spPr>
      </p:pic>
      <p:pic>
        <p:nvPicPr>
          <p:cNvPr id="22" name="Picture 21" descr="A green and white arrow&#10;&#10;Description automatically generated">
            <a:extLst>
              <a:ext uri="{FF2B5EF4-FFF2-40B4-BE49-F238E27FC236}">
                <a16:creationId xmlns:a16="http://schemas.microsoft.com/office/drawing/2014/main" id="{A12CA993-E531-04CB-EF59-ACD1ABD23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3551" y="3669252"/>
            <a:ext cx="128626" cy="1615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1E720D1-F4B6-CAA4-DCA3-D532A0C215A3}"/>
              </a:ext>
            </a:extLst>
          </p:cNvPr>
          <p:cNvSpPr txBox="1"/>
          <p:nvPr/>
        </p:nvSpPr>
        <p:spPr>
          <a:xfrm>
            <a:off x="6696221" y="5796130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Partial snakes</a:t>
            </a:r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CD91AF1E-3B1B-BE4C-D4A0-0C1032E9328C}"/>
              </a:ext>
            </a:extLst>
          </p:cNvPr>
          <p:cNvCxnSpPr>
            <a:cxnSpLocks/>
            <a:stCxn id="23" idx="0"/>
          </p:cNvCxnSpPr>
          <p:nvPr/>
        </p:nvCxnSpPr>
        <p:spPr>
          <a:xfrm rot="5400000" flipH="1" flipV="1">
            <a:off x="7174900" y="5262409"/>
            <a:ext cx="952884" cy="114558"/>
          </a:xfrm>
          <a:prstGeom prst="bentConnector3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6E1DFE7-4E4E-55F4-F2E9-566F83F149AC}"/>
              </a:ext>
            </a:extLst>
          </p:cNvPr>
          <p:cNvCxnSpPr>
            <a:cxnSpLocks/>
            <a:stCxn id="23" idx="0"/>
          </p:cNvCxnSpPr>
          <p:nvPr/>
        </p:nvCxnSpPr>
        <p:spPr>
          <a:xfrm rot="5400000" flipH="1" flipV="1">
            <a:off x="7245350" y="4242891"/>
            <a:ext cx="1901952" cy="1204527"/>
          </a:xfrm>
          <a:prstGeom prst="bentConnector3">
            <a:avLst>
              <a:gd name="adj1" fmla="val 24852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30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9C02-D1E5-BC80-87E6-4ADB09E3D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Polarization at RHIC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F8BC1D-ED3E-F50B-7320-DC4436EFC0DD}"/>
              </a:ext>
            </a:extLst>
          </p:cNvPr>
          <p:cNvGraphicFramePr>
            <a:graphicFrameLocks noGrp="1"/>
          </p:cNvGraphicFramePr>
          <p:nvPr/>
        </p:nvGraphicFramePr>
        <p:xfrm>
          <a:off x="704877" y="1241495"/>
          <a:ext cx="6008756" cy="230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312">
                  <a:extLst>
                    <a:ext uri="{9D8B030D-6E8A-4147-A177-3AD203B41FA5}">
                      <a16:colId xmlns:a16="http://schemas.microsoft.com/office/drawing/2014/main" val="4204005720"/>
                    </a:ext>
                  </a:extLst>
                </a:gridCol>
                <a:gridCol w="1245022">
                  <a:extLst>
                    <a:ext uri="{9D8B030D-6E8A-4147-A177-3AD203B41FA5}">
                      <a16:colId xmlns:a16="http://schemas.microsoft.com/office/drawing/2014/main" val="197212488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170908918"/>
                    </a:ext>
                  </a:extLst>
                </a:gridCol>
                <a:gridCol w="1944755">
                  <a:extLst>
                    <a:ext uri="{9D8B030D-6E8A-4147-A177-3AD203B41FA5}">
                      <a16:colId xmlns:a16="http://schemas.microsoft.com/office/drawing/2014/main" val="1438622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 Energy</a:t>
                      </a:r>
                    </a:p>
                    <a:p>
                      <a:pPr algn="ctr"/>
                      <a:r>
                        <a:rPr lang="en-US" sz="1600" dirty="0"/>
                        <a:t>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Pol. At Max Energy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Polarimeter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/>
                        <a:t>Source+Linac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82-84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134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~80-84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844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67-70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p-Carbon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Jet, full store avg*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43024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AFA0BC6-D83C-9C85-1A3A-A69CC83D28BC}"/>
              </a:ext>
            </a:extLst>
          </p:cNvPr>
          <p:cNvGraphicFramePr>
            <a:graphicFrameLocks noGrp="1"/>
          </p:cNvGraphicFramePr>
          <p:nvPr/>
        </p:nvGraphicFramePr>
        <p:xfrm>
          <a:off x="1181300" y="4234476"/>
          <a:ext cx="5012879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693">
                  <a:extLst>
                    <a:ext uri="{9D8B030D-6E8A-4147-A177-3AD203B41FA5}">
                      <a16:colId xmlns:a16="http://schemas.microsoft.com/office/drawing/2014/main" val="4204005720"/>
                    </a:ext>
                  </a:extLst>
                </a:gridCol>
                <a:gridCol w="3122186">
                  <a:extLst>
                    <a:ext uri="{9D8B030D-6E8A-4147-A177-3AD203B41FA5}">
                      <a16:colId xmlns:a16="http://schemas.microsoft.com/office/drawing/2014/main" val="19721248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Relative Ramp Polarization Loss</a:t>
                      </a:r>
                    </a:p>
                    <a:p>
                      <a:pPr algn="ctr"/>
                      <a:r>
                        <a:rPr lang="en-US" dirty="0"/>
                        <a:t> (Run 17, full run avg)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17 %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430243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18824997-E37E-7EE0-54D8-CD6E0DA6FF86}"/>
              </a:ext>
            </a:extLst>
          </p:cNvPr>
          <p:cNvGrpSpPr/>
          <p:nvPr/>
        </p:nvGrpSpPr>
        <p:grpSpPr>
          <a:xfrm>
            <a:off x="6966179" y="132641"/>
            <a:ext cx="5078908" cy="3247501"/>
            <a:chOff x="3027413" y="879362"/>
            <a:chExt cx="9136868" cy="5842199"/>
          </a:xfrm>
        </p:grpSpPr>
        <p:pic>
          <p:nvPicPr>
            <p:cNvPr id="8" name="Picture 7" descr="2012-0710 RHIC complex aerial 3.jpg">
              <a:extLst>
                <a:ext uri="{FF2B5EF4-FFF2-40B4-BE49-F238E27FC236}">
                  <a16:creationId xmlns:a16="http://schemas.microsoft.com/office/drawing/2014/main" id="{AC56E9CF-380A-0921-FF9D-74BA47547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413" y="879362"/>
              <a:ext cx="9136868" cy="584219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EF9DF3-642F-2D36-A74B-2551D92E81D7}"/>
                </a:ext>
              </a:extLst>
            </p:cNvPr>
            <p:cNvSpPr/>
            <p:nvPr/>
          </p:nvSpPr>
          <p:spPr>
            <a:xfrm rot="20700000">
              <a:off x="10169611" y="5523471"/>
              <a:ext cx="308919" cy="12356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C54EB7-91D7-3530-B197-6015F60230D2}"/>
                </a:ext>
              </a:extLst>
            </p:cNvPr>
            <p:cNvSpPr/>
            <p:nvPr/>
          </p:nvSpPr>
          <p:spPr>
            <a:xfrm rot="20700000">
              <a:off x="10556792" y="5428734"/>
              <a:ext cx="308919" cy="12356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D3A7644-9E6E-A07B-0770-5F2A2D8EFF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2270" y="5263978"/>
              <a:ext cx="3580975" cy="7146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172404E-581A-F2C1-F4B0-08FA1CBD292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3245" y="5251621"/>
              <a:ext cx="88982" cy="12688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7E42DBA-99BB-B492-72DC-302CC17C72A5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10860448" y="5390862"/>
              <a:ext cx="143879" cy="5967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F8AA578-4C3E-8774-D461-9EDBE605E0D1}"/>
                </a:ext>
              </a:extLst>
            </p:cNvPr>
            <p:cNvCxnSpPr>
              <a:cxnSpLocks/>
            </p:cNvCxnSpPr>
            <p:nvPr/>
          </p:nvCxnSpPr>
          <p:spPr>
            <a:xfrm>
              <a:off x="5036580" y="4565436"/>
              <a:ext cx="2315690" cy="1413202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968D1A0-7107-F0AC-B854-A286BA391BDE}"/>
                </a:ext>
              </a:extLst>
            </p:cNvPr>
            <p:cNvCxnSpPr>
              <a:cxnSpLocks/>
            </p:cNvCxnSpPr>
            <p:nvPr/>
          </p:nvCxnSpPr>
          <p:spPr>
            <a:xfrm>
              <a:off x="4979773" y="4275438"/>
              <a:ext cx="56807" cy="289998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A33D80-D097-5D80-57D6-6235158FE348}"/>
                </a:ext>
              </a:extLst>
            </p:cNvPr>
            <p:cNvSpPr txBox="1"/>
            <p:nvPr/>
          </p:nvSpPr>
          <p:spPr>
            <a:xfrm>
              <a:off x="7614011" y="5846755"/>
              <a:ext cx="228312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Tandem van de Graaff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7845F35-1578-4826-98B3-E197E8254803}"/>
              </a:ext>
            </a:extLst>
          </p:cNvPr>
          <p:cNvSpPr txBox="1"/>
          <p:nvPr/>
        </p:nvSpPr>
        <p:spPr>
          <a:xfrm>
            <a:off x="7765697" y="3699183"/>
            <a:ext cx="316464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Polarimetry available 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End of Linac (200 MeV)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AGS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RHIC injection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RHIC flattop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u="sng" dirty="0"/>
              <a:t>No Booster polarimeter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E6DBFB-9F6D-CD0D-6660-8A10F59F45A4}"/>
              </a:ext>
            </a:extLst>
          </p:cNvPr>
          <p:cNvCxnSpPr>
            <a:cxnSpLocks/>
          </p:cNvCxnSpPr>
          <p:nvPr/>
        </p:nvCxnSpPr>
        <p:spPr>
          <a:xfrm>
            <a:off x="4572001" y="2181618"/>
            <a:ext cx="0" cy="15175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87E2B88-A9BC-7EB6-7E04-7EC4FB063885}"/>
              </a:ext>
            </a:extLst>
          </p:cNvPr>
          <p:cNvSpPr txBox="1"/>
          <p:nvPr/>
        </p:nvSpPr>
        <p:spPr>
          <a:xfrm>
            <a:off x="2677892" y="3650483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Loss in polarization along the chain</a:t>
            </a:r>
          </a:p>
        </p:txBody>
      </p:sp>
    </p:spTree>
    <p:extLst>
      <p:ext uri="{BB962C8B-B14F-4D97-AF65-F5344CB8AC3E}">
        <p14:creationId xmlns:p14="http://schemas.microsoft.com/office/powerpoint/2010/main" val="42719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61CADF-9070-72B5-B7E0-C76A40E1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/>
          <a:lstStyle/>
          <a:p>
            <a:r>
              <a:rPr lang="en-US" dirty="0"/>
              <a:t>Topics that can improve polarization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A57008-7B3F-F16F-466A-496C6994E0D3}"/>
              </a:ext>
            </a:extLst>
          </p:cNvPr>
          <p:cNvSpPr txBox="1"/>
          <p:nvPr/>
        </p:nvSpPr>
        <p:spPr>
          <a:xfrm>
            <a:off x="571500" y="1501843"/>
            <a:ext cx="8575719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0" dirty="0"/>
              <a:t>(1) Emittance reduction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(2) More accurate timing of tune jumps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(3) Reduction of resonance driving terms</a:t>
            </a:r>
          </a:p>
        </p:txBody>
      </p:sp>
    </p:spTree>
    <p:extLst>
      <p:ext uri="{BB962C8B-B14F-4D97-AF65-F5344CB8AC3E}">
        <p14:creationId xmlns:p14="http://schemas.microsoft.com/office/powerpoint/2010/main" val="4045919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8FCAFB-EF41-F57A-F602-E8CD1B89C0CF}"/>
              </a:ext>
            </a:extLst>
          </p:cNvPr>
          <p:cNvSpPr txBox="1">
            <a:spLocks/>
          </p:cNvSpPr>
          <p:nvPr/>
        </p:nvSpPr>
        <p:spPr>
          <a:xfrm>
            <a:off x="571500" y="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Improve Polarization at RHIC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A65572-B0BF-4E27-65D4-3D311FC28B92}"/>
                  </a:ext>
                </a:extLst>
              </p:cNvPr>
              <p:cNvSpPr txBox="1"/>
              <p:nvPr/>
            </p:nvSpPr>
            <p:spPr>
              <a:xfrm>
                <a:off x="571500" y="1292379"/>
                <a:ext cx="6142385" cy="4909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Figure-of-merits (FOM) for the project (“experimental outputs”): emittance, beam intensity, polarization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Trade-offs in optimizing </a:t>
                </a:r>
                <a:r>
                  <a:rPr lang="en-US" sz="2000" b="1" dirty="0">
                    <a:solidFill>
                      <a:schemeClr val="accent2"/>
                    </a:solidFill>
                  </a:rPr>
                  <a:t>FOMs</a:t>
                </a:r>
                <a:r>
                  <a:rPr lang="en-US" sz="2000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Emittance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sz="2000" dirty="0"/>
                  <a:t> Beam intensity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000" dirty="0"/>
                  <a:t> Polarization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Trade-offs between </a:t>
                </a:r>
                <a:r>
                  <a:rPr lang="en-US" sz="2000" b="1" dirty="0">
                    <a:solidFill>
                      <a:schemeClr val="accent2"/>
                    </a:solidFill>
                  </a:rPr>
                  <a:t>controls</a:t>
                </a:r>
                <a:r>
                  <a:rPr lang="en-US" sz="2000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Beam intensity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Emittance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3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Emittance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Polarization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Main areas to optimize:</a:t>
                </a:r>
              </a:p>
              <a:p>
                <a:pPr lvl="1"/>
                <a:endParaRPr lang="en-US" sz="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Booster injection / capture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3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AGS bunch splitting / merging scheme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3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AGS spin resonance compensation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A65572-B0BF-4E27-65D4-3D311FC28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292379"/>
                <a:ext cx="6142385" cy="4909036"/>
              </a:xfrm>
              <a:prstGeom prst="rect">
                <a:avLst/>
              </a:prstGeom>
              <a:blipFill>
                <a:blip r:embed="rId3"/>
                <a:stretch>
                  <a:fillRect l="-1033" t="-515" b="-1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AAD197C-D8E0-82FE-AE73-5514365986E8}"/>
              </a:ext>
            </a:extLst>
          </p:cNvPr>
          <p:cNvGrpSpPr/>
          <p:nvPr/>
        </p:nvGrpSpPr>
        <p:grpSpPr>
          <a:xfrm>
            <a:off x="6477102" y="1224233"/>
            <a:ext cx="5358666" cy="4609390"/>
            <a:chOff x="6477102" y="1224233"/>
            <a:chExt cx="5358666" cy="46093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F8152F-C94D-4639-9E82-DD5A5ED9FB24}"/>
                </a:ext>
              </a:extLst>
            </p:cNvPr>
            <p:cNvGrpSpPr/>
            <p:nvPr/>
          </p:nvGrpSpPr>
          <p:grpSpPr>
            <a:xfrm>
              <a:off x="6477102" y="1593565"/>
              <a:ext cx="5358666" cy="4240058"/>
              <a:chOff x="6843460" y="963591"/>
              <a:chExt cx="4985384" cy="3932500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24BC7262-97A8-8434-75A7-01C4FFD9BE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35" t="11769" r="3450" b="2110"/>
              <a:stretch/>
            </p:blipFill>
            <p:spPr bwMode="auto">
              <a:xfrm>
                <a:off x="6843460" y="963591"/>
                <a:ext cx="4985384" cy="393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012ADD-4C7B-838B-2F40-2DB7F62C643D}"/>
                  </a:ext>
                </a:extLst>
              </p:cNvPr>
              <p:cNvSpPr/>
              <p:nvPr/>
            </p:nvSpPr>
            <p:spPr>
              <a:xfrm>
                <a:off x="11404257" y="4537275"/>
                <a:ext cx="81023" cy="1388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56DA46E-38CE-BD99-788D-0AA26F2A3721}"/>
                </a:ext>
              </a:extLst>
            </p:cNvPr>
            <p:cNvSpPr txBox="1"/>
            <p:nvPr/>
          </p:nvSpPr>
          <p:spPr>
            <a:xfrm>
              <a:off x="7329422" y="1224233"/>
              <a:ext cx="3890809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AGS Polarization vs. Beam Intensity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9663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F9FC-6F76-4F8F-B0EE-55538528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80" y="176280"/>
            <a:ext cx="11620500" cy="1325563"/>
          </a:xfrm>
        </p:spPr>
        <p:txBody>
          <a:bodyPr/>
          <a:lstStyle/>
          <a:p>
            <a:r>
              <a:rPr lang="en-US" dirty="0"/>
              <a:t>Emittance reduction </a:t>
            </a:r>
            <a:r>
              <a:rPr lang="en-US" dirty="0">
                <a:sym typeface="Wingdings" pitchFamily="2" charset="2"/>
              </a:rPr>
              <a:t> less depolarization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3E035-484B-33DE-0AEA-C16ED494C82F}"/>
              </a:ext>
            </a:extLst>
          </p:cNvPr>
          <p:cNvSpPr txBox="1"/>
          <p:nvPr/>
        </p:nvSpPr>
        <p:spPr>
          <a:xfrm>
            <a:off x="687410" y="1815921"/>
            <a:ext cx="11504590" cy="3929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Optimized </a:t>
            </a:r>
            <a:r>
              <a:rPr lang="en-US" sz="2800" dirty="0" err="1"/>
              <a:t>Linac</a:t>
            </a:r>
            <a:r>
              <a:rPr lang="en-US" sz="2800" dirty="0"/>
              <a:t> to Booster transfer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Optimized Booster to AGS transfer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Optics and orbit correction in Booster and AGS</a:t>
            </a:r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Beam-based alignment 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&amp; calibration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from orbit response in Booster and AGS.</a:t>
            </a:r>
            <a:endParaRPr lang="en-US" sz="2800" dirty="0"/>
          </a:p>
          <a:p>
            <a:pPr marL="514350" indent="-5143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Bunch splitting in the Booster for space charge reduction and bunch re-coalescing at AGS top energy.</a:t>
            </a:r>
          </a:p>
        </p:txBody>
      </p:sp>
    </p:spTree>
    <p:extLst>
      <p:ext uri="{BB962C8B-B14F-4D97-AF65-F5344CB8AC3E}">
        <p14:creationId xmlns:p14="http://schemas.microsoft.com/office/powerpoint/2010/main" val="213855337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166040</TotalTime>
  <Words>3269</Words>
  <Application>Microsoft Macintosh PowerPoint</Application>
  <PresentationFormat>Widescreen</PresentationFormat>
  <Paragraphs>381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 Math</vt:lpstr>
      <vt:lpstr>Franklin Gothic Book</vt:lpstr>
      <vt:lpstr>TimesNewRomanPS</vt:lpstr>
      <vt:lpstr>Wingdings</vt:lpstr>
      <vt:lpstr>BNL</vt:lpstr>
      <vt:lpstr>ML for Beam Polarization Increase  Accepted ML / AI Proposal to DOE-NP FOA</vt:lpstr>
      <vt:lpstr>DE-FOA-0002875 : ARTIFICIAL INTELLIGENCE AND MACHINE LEARNING FOR AUTONOMOUS OPTIMIZATION AND CONTROL OF ACCELERATORS AND DETECTORS </vt:lpstr>
      <vt:lpstr>Desired result: higher proton polarization</vt:lpstr>
      <vt:lpstr>Outline</vt:lpstr>
      <vt:lpstr>The polarized proton accelerator chain</vt:lpstr>
      <vt:lpstr>Polarization at RHIC</vt:lpstr>
      <vt:lpstr>Topics that can improve polarization</vt:lpstr>
      <vt:lpstr>PowerPoint Presentation</vt:lpstr>
      <vt:lpstr>Emittance reduction  less depolarization</vt:lpstr>
      <vt:lpstr>Linac to Booster transfer</vt:lpstr>
      <vt:lpstr>Ongoing project (a): Booter injection/capture</vt:lpstr>
      <vt:lpstr>Ongoing project (b): AGS injection</vt:lpstr>
      <vt:lpstr>Ongoing project (c): Booster model calibration</vt:lpstr>
      <vt:lpstr>Booster magnet misalignment</vt:lpstr>
      <vt:lpstr>Where do we put AI/ML?</vt:lpstr>
      <vt:lpstr>Ongoing project (d): AGS model calibration</vt:lpstr>
      <vt:lpstr>Space-charge emittance increase </vt:lpstr>
      <vt:lpstr>Ongoing project (e): Bunch splitting / coalescing</vt:lpstr>
      <vt:lpstr>Future project (f): Timing of tune jumps</vt:lpstr>
      <vt:lpstr>Ongoing project (g): AGS resonance compensation</vt:lpstr>
      <vt:lpstr>PowerPoint Presentation</vt:lpstr>
      <vt:lpstr>PowerPoint Presentation</vt:lpstr>
      <vt:lpstr>Tracking through a single horizontal spin resonance with very large emittance to visualize depolarization. This is not the real case since each resonance is much weaker and causes less than 0.1% depolarization: </vt:lpstr>
      <vt:lpstr>In the following, we track through a few resonances with realistic transverse emittance before transition energy (at Gγ~15).   The transverse emittance blows up due to vertical dispersion and optics errors after Gγ~13, decreasing polarization.  In response to yesterday’s question, no problem has yet been observed at 1/3 spin tune. </vt:lpstr>
      <vt:lpstr>Activities</vt:lpstr>
      <vt:lpstr>Future: Digital twin and Optimal control</vt:lpstr>
      <vt:lpstr>Dominant Participants</vt:lpstr>
      <vt:lpstr>Summary </vt:lpstr>
      <vt:lpstr>Publications</vt:lpstr>
      <vt:lpstr>Thank you and Questions?</vt:lpstr>
      <vt:lpstr>Backup slides</vt:lpstr>
      <vt:lpstr>Started Activities</vt:lpstr>
      <vt:lpstr>Started Activities</vt:lpstr>
      <vt:lpstr>Started Activities</vt:lpstr>
      <vt:lpstr>Optimizers for different applications</vt:lpstr>
      <vt:lpstr>Characteristics of involved optimizations</vt:lpstr>
      <vt:lpstr>Acquisition Function</vt:lpstr>
      <vt:lpstr>Advantages of Bayesian Optimization</vt:lpstr>
      <vt:lpstr>Why is Bayesian Optimization suitable?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Abramowitz, Jennifer</dc:creator>
  <cp:keywords/>
  <dc:description/>
  <cp:lastModifiedBy>DiFilippo, Lynanne</cp:lastModifiedBy>
  <cp:revision>128</cp:revision>
  <cp:lastPrinted>2023-12-20T12:59:46Z</cp:lastPrinted>
  <dcterms:created xsi:type="dcterms:W3CDTF">2021-05-26T19:04:29Z</dcterms:created>
  <dcterms:modified xsi:type="dcterms:W3CDTF">2023-12-20T13:08:00Z</dcterms:modified>
  <cp:category/>
</cp:coreProperties>
</file>