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927" r:id="rId3"/>
    <p:sldId id="928" r:id="rId4"/>
    <p:sldId id="929" r:id="rId5"/>
    <p:sldId id="394" r:id="rId6"/>
    <p:sldId id="400" r:id="rId7"/>
    <p:sldId id="930" r:id="rId8"/>
    <p:sldId id="965" r:id="rId9"/>
    <p:sldId id="402" r:id="rId10"/>
    <p:sldId id="404" r:id="rId11"/>
    <p:sldId id="953" r:id="rId12"/>
    <p:sldId id="327" r:id="rId13"/>
    <p:sldId id="954" r:id="rId14"/>
    <p:sldId id="949" r:id="rId15"/>
    <p:sldId id="709" r:id="rId16"/>
    <p:sldId id="764" r:id="rId17"/>
    <p:sldId id="754" r:id="rId18"/>
    <p:sldId id="955" r:id="rId19"/>
    <p:sldId id="766" r:id="rId20"/>
    <p:sldId id="956" r:id="rId21"/>
    <p:sldId id="958" r:id="rId22"/>
    <p:sldId id="933" r:id="rId23"/>
    <p:sldId id="290" r:id="rId24"/>
    <p:sldId id="942" r:id="rId25"/>
    <p:sldId id="943" r:id="rId26"/>
    <p:sldId id="945" r:id="rId27"/>
    <p:sldId id="934" r:id="rId28"/>
    <p:sldId id="936" r:id="rId29"/>
    <p:sldId id="937" r:id="rId30"/>
    <p:sldId id="938" r:id="rId31"/>
    <p:sldId id="939" r:id="rId32"/>
    <p:sldId id="940" r:id="rId33"/>
    <p:sldId id="309" r:id="rId34"/>
    <p:sldId id="263" r:id="rId35"/>
    <p:sldId id="279" r:id="rId36"/>
    <p:sldId id="960" r:id="rId37"/>
    <p:sldId id="961" r:id="rId38"/>
    <p:sldId id="963" r:id="rId39"/>
    <p:sldId id="259" r:id="rId40"/>
    <p:sldId id="260" r:id="rId41"/>
    <p:sldId id="261" r:id="rId42"/>
    <p:sldId id="262" r:id="rId43"/>
    <p:sldId id="267" r:id="rId44"/>
    <p:sldId id="275" r:id="rId45"/>
    <p:sldId id="268" r:id="rId46"/>
    <p:sldId id="951" r:id="rId47"/>
    <p:sldId id="964" r:id="rId48"/>
    <p:sldId id="28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205" d="100"/>
          <a:sy n="205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01DF7-FEBB-E349-9A9F-EADBA611F6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42"/>
            <a:ext cx="834887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9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8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8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8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77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97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4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A366-00AD-9C5F-6FD5-D3A8F3F3E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3BF43-1AD9-1337-75E3-55619CDE8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2897-71E4-7D15-0867-76170934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B9F4-D36C-4D54-A9F8-9589EE2848CB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BA3DB-22A0-0FC2-FE49-0659A92F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2F1F-AEFD-031D-01A3-84190605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C084-324F-4AF4-B34E-2D4DF2ED8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3351CB-7F14-6FF4-4FA0-D103C7BFD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AD2627-E3AD-B6B3-0665-69548B02E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70EDE4-D0FD-4D3D-2D09-F572ECDAA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BE700-1CAA-5C4B-ABEC-1B84B5597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6" r:id="rId15"/>
    <p:sldLayoutId id="2147483677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1" y="2541806"/>
            <a:ext cx="8931683" cy="1947460"/>
          </a:xfrm>
        </p:spPr>
        <p:txBody>
          <a:bodyPr>
            <a:normAutofit/>
          </a:bodyPr>
          <a:lstStyle/>
          <a:p>
            <a:r>
              <a:rPr lang="en-US" sz="3600" dirty="0"/>
              <a:t>High current laser ion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Dec. 20,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8752779" cy="1259607"/>
          </a:xfrm>
        </p:spPr>
        <p:txBody>
          <a:bodyPr/>
          <a:lstStyle/>
          <a:p>
            <a:r>
              <a:rPr lang="en-US" dirty="0" err="1"/>
              <a:t>Maashiro</a:t>
            </a:r>
            <a:r>
              <a:rPr lang="en-US" dirty="0"/>
              <a:t> Okamura (BNL), Guy </a:t>
            </a:r>
            <a:r>
              <a:rPr lang="en-US" dirty="0" err="1"/>
              <a:t>Garty</a:t>
            </a:r>
            <a:r>
              <a:rPr lang="en-US" dirty="0"/>
              <a:t> (Columbia University)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5CD0-41A6-4F32-AB3E-8E3D81FD689B}"/>
              </a:ext>
            </a:extLst>
          </p:cNvPr>
          <p:cNvSpPr txBox="1"/>
          <p:nvPr/>
        </p:nvSpPr>
        <p:spPr>
          <a:xfrm>
            <a:off x="609881" y="3330870"/>
            <a:ext cx="5473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2"/>
                </a:solidFill>
                <a:effectLst/>
                <a:latin typeface="Google Sans"/>
              </a:rPr>
              <a:t>Funding Opportunity Announcement (FOA), FY23 &amp; FY24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98374" y="4566203"/>
            <a:ext cx="541020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HIAT Yokohama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470453"/>
            <a:ext cx="8763000" cy="4778456"/>
          </a:xfrm>
          <a:prstGeom prst="rect">
            <a:avLst/>
          </a:prstGeom>
        </p:spPr>
      </p:pic>
      <p:pic>
        <p:nvPicPr>
          <p:cNvPr id="4" name="Picture 2" descr="C:\Users\takeshi\Desktop\homework\20140801 seminar\external ion sou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" y="3329136"/>
            <a:ext cx="3487174" cy="19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8775" y="290885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EBIS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774" y="382325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4rod RFQ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5575" y="458525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IH DTL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475" y="2527854"/>
            <a:ext cx="1890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 ion source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(LION)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60574" y="2680253"/>
            <a:ext cx="5334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593574" y="1765853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70374" y="3442253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23D8B8-B051-1673-1027-007210627D41}"/>
              </a:ext>
            </a:extLst>
          </p:cNvPr>
          <p:cNvSpPr txBox="1"/>
          <p:nvPr/>
        </p:nvSpPr>
        <p:spPr>
          <a:xfrm>
            <a:off x="830056" y="5284597"/>
            <a:ext cx="819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2014, we have provided various ion beams without major maintenances.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D4085-F8D4-9223-F1DF-C4217EA2047F}"/>
              </a:ext>
            </a:extLst>
          </p:cNvPr>
          <p:cNvSpPr txBox="1"/>
          <p:nvPr/>
        </p:nvSpPr>
        <p:spPr>
          <a:xfrm>
            <a:off x="2305878" y="5832507"/>
            <a:ext cx="6058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Never opened the beam extractor assembly.</a:t>
            </a:r>
          </a:p>
          <a:p>
            <a:r>
              <a:rPr lang="en-US" dirty="0"/>
              <a:t>No need to change optical window or lens for laser beam.</a:t>
            </a:r>
          </a:p>
          <a:p>
            <a:r>
              <a:rPr lang="en-US" dirty="0"/>
              <a:t>Very good beam current reproducibility.</a:t>
            </a:r>
          </a:p>
        </p:txBody>
      </p:sp>
    </p:spTree>
    <p:extLst>
      <p:ext uri="{BB962C8B-B14F-4D97-AF65-F5344CB8AC3E}">
        <p14:creationId xmlns:p14="http://schemas.microsoft.com/office/powerpoint/2010/main" val="319399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1" name="Rectangle 15">
            <a:extLst>
              <a:ext uri="{FF2B5EF4-FFF2-40B4-BE49-F238E27FC236}">
                <a16:creationId xmlns:a16="http://schemas.microsoft.com/office/drawing/2014/main" id="{58F9B3FF-4904-07FE-CE51-F8CAA95C6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5467350"/>
            <a:ext cx="5410200" cy="979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5117788E-61EF-53BD-2E66-EAF6115F5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3175" y="5707063"/>
            <a:ext cx="838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F5B8AA47-AD48-F99C-EC75-8A2D2D68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5395913"/>
            <a:ext cx="3676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9900"/>
                </a:solidFill>
                <a:latin typeface="Gulim" charset="0"/>
                <a:ea typeface="Gulim" charset="0"/>
                <a:cs typeface="Gulim" charset="0"/>
              </a:rPr>
              <a:t>Expanding plasma</a:t>
            </a:r>
          </a:p>
        </p:txBody>
      </p:sp>
      <p:sp>
        <p:nvSpPr>
          <p:cNvPr id="19469" name="Line 13">
            <a:extLst>
              <a:ext uri="{FF2B5EF4-FFF2-40B4-BE49-F238E27FC236}">
                <a16:creationId xmlns:a16="http://schemas.microsoft.com/office/drawing/2014/main" id="{D76E775E-3E0D-3F51-D983-3E37BAEAA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3175" y="6172200"/>
            <a:ext cx="838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A361FD85-506D-BA5C-469A-CDA59816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5840413"/>
            <a:ext cx="2144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00"/>
                </a:solidFill>
                <a:latin typeface="Gulim" charset="0"/>
                <a:ea typeface="Gulim" charset="0"/>
                <a:cs typeface="Gulim" charset="0"/>
              </a:rPr>
              <a:t>Laser light</a:t>
            </a:r>
          </a:p>
        </p:txBody>
      </p:sp>
      <p:pic>
        <p:nvPicPr>
          <p:cNvPr id="40967" name="Picture 21" descr="laser-ablation_0p5mmpitchver2">
            <a:extLst>
              <a:ext uri="{FF2B5EF4-FFF2-40B4-BE49-F238E27FC236}">
                <a16:creationId xmlns:a16="http://schemas.microsoft.com/office/drawing/2014/main" id="{BEAB7641-8300-B2D8-D4F1-A98BF7996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606" y="1150936"/>
            <a:ext cx="426878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2EB45-AD1C-FCF8-2AA7-AADC30C61497}"/>
              </a:ext>
            </a:extLst>
          </p:cNvPr>
          <p:cNvSpPr txBox="1"/>
          <p:nvPr/>
        </p:nvSpPr>
        <p:spPr>
          <a:xfrm>
            <a:off x="2379711" y="583962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Direct Plasma Injection Scheme (DPIS)?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8664C-0B70-72D2-E1EF-59948D43E8F0}"/>
              </a:ext>
            </a:extLst>
          </p:cNvPr>
          <p:cNvSpPr txBox="1"/>
          <p:nvPr/>
        </p:nvSpPr>
        <p:spPr>
          <a:xfrm>
            <a:off x="2962275" y="4821019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Since the plasma start from solid state ( not gas ),</a:t>
            </a:r>
          </a:p>
          <a:p>
            <a:pPr algn="ctr"/>
            <a:r>
              <a:rPr lang="en-US" dirty="0"/>
              <a:t>the current density can be very high.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22" name="Group 290">
            <a:extLst>
              <a:ext uri="{FF2B5EF4-FFF2-40B4-BE49-F238E27FC236}">
                <a16:creationId xmlns:a16="http://schemas.microsoft.com/office/drawing/2014/main" id="{CDBA1D93-A6D9-EB0C-E533-9D7389553494}"/>
              </a:ext>
            </a:extLst>
          </p:cNvPr>
          <p:cNvGrpSpPr>
            <a:grpSpLocks/>
          </p:cNvGrpSpPr>
          <p:nvPr/>
        </p:nvGrpSpPr>
        <p:grpSpPr bwMode="auto">
          <a:xfrm>
            <a:off x="6742113" y="2076450"/>
            <a:ext cx="1730375" cy="2138363"/>
            <a:chOff x="4445" y="594"/>
            <a:chExt cx="1090" cy="1347"/>
          </a:xfrm>
        </p:grpSpPr>
        <p:sp>
          <p:nvSpPr>
            <p:cNvPr id="120918" name="Line 86">
              <a:extLst>
                <a:ext uri="{FF2B5EF4-FFF2-40B4-BE49-F238E27FC236}">
                  <a16:creationId xmlns:a16="http://schemas.microsoft.com/office/drawing/2014/main" id="{B242EA9A-FDB7-B182-BAF0-FA1E41D65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263"/>
              <a:ext cx="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9" name="Line 87">
              <a:extLst>
                <a:ext uri="{FF2B5EF4-FFF2-40B4-BE49-F238E27FC236}">
                  <a16:creationId xmlns:a16="http://schemas.microsoft.com/office/drawing/2014/main" id="{14FDB99B-692B-6BF8-AA68-2481DEEDC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242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1" name="Oval 59">
              <a:extLst>
                <a:ext uri="{FF2B5EF4-FFF2-40B4-BE49-F238E27FC236}">
                  <a16:creationId xmlns:a16="http://schemas.microsoft.com/office/drawing/2014/main" id="{B75266D9-B4AD-86BE-79BB-02E10364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5" y="1191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2" name="Oval 60">
              <a:extLst>
                <a:ext uri="{FF2B5EF4-FFF2-40B4-BE49-F238E27FC236}">
                  <a16:creationId xmlns:a16="http://schemas.microsoft.com/office/drawing/2014/main" id="{39A5FEEF-D835-BE17-FC36-F838C61D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" y="12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4" name="Rectangle 62">
              <a:extLst>
                <a:ext uri="{FF2B5EF4-FFF2-40B4-BE49-F238E27FC236}">
                  <a16:creationId xmlns:a16="http://schemas.microsoft.com/office/drawing/2014/main" id="{695D42CE-CD2E-07DC-FEAC-1D6C96079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1217"/>
              <a:ext cx="67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2" name="Rectangle 80">
              <a:extLst>
                <a:ext uri="{FF2B5EF4-FFF2-40B4-BE49-F238E27FC236}">
                  <a16:creationId xmlns:a16="http://schemas.microsoft.com/office/drawing/2014/main" id="{B6E4E89B-8121-90BC-7597-4FD3B1D3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823"/>
              <a:ext cx="132" cy="388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3" name="Rectangle 81">
              <a:extLst>
                <a:ext uri="{FF2B5EF4-FFF2-40B4-BE49-F238E27FC236}">
                  <a16:creationId xmlns:a16="http://schemas.microsoft.com/office/drawing/2014/main" id="{4F44F4DB-DF59-BE12-66FF-9F76C5069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1316"/>
              <a:ext cx="127" cy="372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4" name="AutoShape 82">
              <a:extLst>
                <a:ext uri="{FF2B5EF4-FFF2-40B4-BE49-F238E27FC236}">
                  <a16:creationId xmlns:a16="http://schemas.microsoft.com/office/drawing/2014/main" id="{72ABBE2B-B0B0-A302-ED9C-0334040F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753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RFQ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5" name="Rectangle 83">
              <a:extLst>
                <a:ext uri="{FF2B5EF4-FFF2-40B4-BE49-F238E27FC236}">
                  <a16:creationId xmlns:a16="http://schemas.microsoft.com/office/drawing/2014/main" id="{14982486-2073-EE8E-6812-50F44B7F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594"/>
              <a:ext cx="787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6" name="AutoShape 84">
              <a:extLst>
                <a:ext uri="{FF2B5EF4-FFF2-40B4-BE49-F238E27FC236}">
                  <a16:creationId xmlns:a16="http://schemas.microsoft.com/office/drawing/2014/main" id="{5314FF4A-1E43-0A6B-2A26-3A354718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1325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7" name="Rectangle 85">
              <a:extLst>
                <a:ext uri="{FF2B5EF4-FFF2-40B4-BE49-F238E27FC236}">
                  <a16:creationId xmlns:a16="http://schemas.microsoft.com/office/drawing/2014/main" id="{147DEA5A-0AA0-0EC1-4A99-5D2FAC260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1655"/>
              <a:ext cx="786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457" name="Group 96">
              <a:extLst>
                <a:ext uri="{FF2B5EF4-FFF2-40B4-BE49-F238E27FC236}">
                  <a16:creationId xmlns:a16="http://schemas.microsoft.com/office/drawing/2014/main" id="{A51A0D9B-74F2-50C6-9532-C5E1A5C7EF6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69" y="1207"/>
              <a:ext cx="83" cy="33"/>
              <a:chOff x="4083" y="1879"/>
              <a:chExt cx="227" cy="91"/>
            </a:xfrm>
          </p:grpSpPr>
          <p:sp>
            <p:nvSpPr>
              <p:cNvPr id="120929" name="Line 97">
                <a:extLst>
                  <a:ext uri="{FF2B5EF4-FFF2-40B4-BE49-F238E27FC236}">
                    <a16:creationId xmlns:a16="http://schemas.microsoft.com/office/drawing/2014/main" id="{6C164936-E775-C73D-001A-E651B5B6A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879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0" name="Line 98">
                <a:extLst>
                  <a:ext uri="{FF2B5EF4-FFF2-40B4-BE49-F238E27FC236}">
                    <a16:creationId xmlns:a16="http://schemas.microsoft.com/office/drawing/2014/main" id="{C2833E47-F280-2185-0D38-970B5CC0D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23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8" name="Rectangle 176">
              <a:extLst>
                <a:ext uri="{FF2B5EF4-FFF2-40B4-BE49-F238E27FC236}">
                  <a16:creationId xmlns:a16="http://schemas.microsoft.com/office/drawing/2014/main" id="{A3AA4A12-6F5F-FC5C-60AC-B3955865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680"/>
              <a:ext cx="295" cy="1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9" name="Rectangle 177">
              <a:extLst>
                <a:ext uri="{FF2B5EF4-FFF2-40B4-BE49-F238E27FC236}">
                  <a16:creationId xmlns:a16="http://schemas.microsoft.com/office/drawing/2014/main" id="{AF4D1D06-2FEF-F118-AC45-0E9DBA4D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872"/>
              <a:ext cx="770" cy="778"/>
            </a:xfrm>
            <a:prstGeom prst="rect">
              <a:avLst/>
            </a:prstGeom>
            <a:noFill/>
            <a:ln w="76200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2" name="Rectangle 280">
              <a:extLst>
                <a:ext uri="{FF2B5EF4-FFF2-40B4-BE49-F238E27FC236}">
                  <a16:creationId xmlns:a16="http://schemas.microsoft.com/office/drawing/2014/main" id="{2DCCAE00-3C27-7C12-47C8-D1236B56A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219"/>
              <a:ext cx="56" cy="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57" name="Oval 125">
              <a:extLst>
                <a:ext uri="{FF2B5EF4-FFF2-40B4-BE49-F238E27FC236}">
                  <a16:creationId xmlns:a16="http://schemas.microsoft.com/office/drawing/2014/main" id="{4C3C9637-8673-242A-BFC3-7AC7DDB20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1223"/>
              <a:ext cx="82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0837" name="Text Box 5">
            <a:extLst>
              <a:ext uri="{FF2B5EF4-FFF2-40B4-BE49-F238E27FC236}">
                <a16:creationId xmlns:a16="http://schemas.microsoft.com/office/drawing/2014/main" id="{F75E537D-CA00-AB92-96A2-99E9F110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70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solidFill>
                <a:srgbClr val="0000FF"/>
              </a:solidFill>
              <a:latin typeface="Gulim" charset="0"/>
              <a:ea typeface="Gulim" charset="0"/>
              <a:cs typeface="Gulim" charset="0"/>
            </a:endParaRPr>
          </a:p>
        </p:txBody>
      </p:sp>
      <p:sp>
        <p:nvSpPr>
          <p:cNvPr id="121011" name="Text Box 179">
            <a:extLst>
              <a:ext uri="{FF2B5EF4-FFF2-40B4-BE49-F238E27FC236}">
                <a16:creationId xmlns:a16="http://schemas.microsoft.com/office/drawing/2014/main" id="{DB244395-2CA0-0D39-FCA8-A2F717E9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4383088"/>
            <a:ext cx="1503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latin typeface="Gulim" charset="0"/>
                <a:ea typeface="Gulim" charset="0"/>
                <a:cs typeface="Gulim" charset="0"/>
              </a:rPr>
              <a:t>DPIS source</a:t>
            </a:r>
          </a:p>
        </p:txBody>
      </p:sp>
      <p:sp>
        <p:nvSpPr>
          <p:cNvPr id="120882" name="Text Box 50">
            <a:extLst>
              <a:ext uri="{FF2B5EF4-FFF2-40B4-BE49-F238E27FC236}">
                <a16:creationId xmlns:a16="http://schemas.microsoft.com/office/drawing/2014/main" id="{21E38064-017F-1249-54D7-C6B81196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5214907"/>
            <a:ext cx="82718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dirty="0">
                <a:latin typeface="Gulim" charset="0"/>
                <a:ea typeface="Gulim" charset="0"/>
                <a:cs typeface="Gulim" charset="0"/>
              </a:rPr>
              <a:t>Traditional injection scheme is not good for very high current beam</a:t>
            </a:r>
          </a:p>
        </p:txBody>
      </p:sp>
      <p:grpSp>
        <p:nvGrpSpPr>
          <p:cNvPr id="121123" name="Group 291">
            <a:extLst>
              <a:ext uri="{FF2B5EF4-FFF2-40B4-BE49-F238E27FC236}">
                <a16:creationId xmlns:a16="http://schemas.microsoft.com/office/drawing/2014/main" id="{93E44994-FB97-7C7A-C532-E507C7644152}"/>
              </a:ext>
            </a:extLst>
          </p:cNvPr>
          <p:cNvGrpSpPr>
            <a:grpSpLocks/>
          </p:cNvGrpSpPr>
          <p:nvPr/>
        </p:nvGrpSpPr>
        <p:grpSpPr bwMode="auto">
          <a:xfrm>
            <a:off x="700088" y="2341563"/>
            <a:ext cx="6065837" cy="1997075"/>
            <a:chOff x="441" y="1475"/>
            <a:chExt cx="3821" cy="1258"/>
          </a:xfrm>
        </p:grpSpPr>
        <p:sp>
          <p:nvSpPr>
            <p:cNvPr id="120839" name="Line 7">
              <a:extLst>
                <a:ext uri="{FF2B5EF4-FFF2-40B4-BE49-F238E27FC236}">
                  <a16:creationId xmlns:a16="http://schemas.microsoft.com/office/drawing/2014/main" id="{E0DE0774-058F-637E-8442-2E3C6D54A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" y="2611"/>
              <a:ext cx="1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40" name="Freeform 8">
              <a:extLst>
                <a:ext uri="{FF2B5EF4-FFF2-40B4-BE49-F238E27FC236}">
                  <a16:creationId xmlns:a16="http://schemas.microsoft.com/office/drawing/2014/main" id="{BEEE2873-7E80-57E1-2D7E-C1CD06CE0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311"/>
              <a:ext cx="1286" cy="335"/>
            </a:xfrm>
            <a:custGeom>
              <a:avLst/>
              <a:gdLst>
                <a:gd name="T0" fmla="*/ 0 w 2585"/>
                <a:gd name="T1" fmla="*/ 335 h 862"/>
                <a:gd name="T2" fmla="*/ 338 w 2585"/>
                <a:gd name="T3" fmla="*/ 0 h 862"/>
                <a:gd name="T4" fmla="*/ 654 w 2585"/>
                <a:gd name="T5" fmla="*/ 335 h 862"/>
                <a:gd name="T6" fmla="*/ 992 w 2585"/>
                <a:gd name="T7" fmla="*/ 0 h 862"/>
                <a:gd name="T8" fmla="*/ 1286 w 2585"/>
                <a:gd name="T9" fmla="*/ 335 h 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5" h="862">
                  <a:moveTo>
                    <a:pt x="0" y="862"/>
                  </a:moveTo>
                  <a:cubicBezTo>
                    <a:pt x="230" y="431"/>
                    <a:pt x="461" y="0"/>
                    <a:pt x="680" y="0"/>
                  </a:cubicBezTo>
                  <a:cubicBezTo>
                    <a:pt x="899" y="0"/>
                    <a:pt x="1096" y="862"/>
                    <a:pt x="1315" y="862"/>
                  </a:cubicBezTo>
                  <a:cubicBezTo>
                    <a:pt x="1534" y="862"/>
                    <a:pt x="1783" y="0"/>
                    <a:pt x="1995" y="0"/>
                  </a:cubicBezTo>
                  <a:cubicBezTo>
                    <a:pt x="2207" y="0"/>
                    <a:pt x="2396" y="431"/>
                    <a:pt x="2585" y="8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41" name="Rectangle 9">
              <a:extLst>
                <a:ext uri="{FF2B5EF4-FFF2-40B4-BE49-F238E27FC236}">
                  <a16:creationId xmlns:a16="http://schemas.microsoft.com/office/drawing/2014/main" id="{CF98F84B-8CCD-B44C-A29D-DDE080025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1628"/>
              <a:ext cx="1044" cy="65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44" name="Oval 12">
              <a:extLst>
                <a:ext uri="{FF2B5EF4-FFF2-40B4-BE49-F238E27FC236}">
                  <a16:creationId xmlns:a16="http://schemas.microsoft.com/office/drawing/2014/main" id="{1A5812D9-7901-23D8-E03B-059E4ED3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" y="1868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45" name="Oval 13">
              <a:extLst>
                <a:ext uri="{FF2B5EF4-FFF2-40B4-BE49-F238E27FC236}">
                  <a16:creationId xmlns:a16="http://schemas.microsoft.com/office/drawing/2014/main" id="{77F6D5E1-5DF9-FD47-729F-A03BBD3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098"/>
              <a:ext cx="58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46" name="Rectangle 14">
              <a:extLst>
                <a:ext uri="{FF2B5EF4-FFF2-40B4-BE49-F238E27FC236}">
                  <a16:creationId xmlns:a16="http://schemas.microsoft.com/office/drawing/2014/main" id="{AD5868B5-DEDF-89BE-5D78-61389BB6D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567"/>
              <a:ext cx="121" cy="123"/>
            </a:xfrm>
            <a:prstGeom prst="rect">
              <a:avLst/>
            </a:prstGeom>
            <a:solidFill>
              <a:srgbClr val="E4241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N</a:t>
              </a:r>
            </a:p>
          </p:txBody>
        </p:sp>
        <p:sp>
          <p:nvSpPr>
            <p:cNvPr id="120847" name="Rectangle 15">
              <a:extLst>
                <a:ext uri="{FF2B5EF4-FFF2-40B4-BE49-F238E27FC236}">
                  <a16:creationId xmlns:a16="http://schemas.microsoft.com/office/drawing/2014/main" id="{62F9B68C-452E-D37E-017C-16F9C0A8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" y="2559"/>
              <a:ext cx="121" cy="12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</a:t>
              </a:r>
            </a:p>
          </p:txBody>
        </p:sp>
        <p:sp>
          <p:nvSpPr>
            <p:cNvPr id="120848" name="Oval 16">
              <a:extLst>
                <a:ext uri="{FF2B5EF4-FFF2-40B4-BE49-F238E27FC236}">
                  <a16:creationId xmlns:a16="http://schemas.microsoft.com/office/drawing/2014/main" id="{F0EFD448-14C8-0947-C0CF-68D48B849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" y="1815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49" name="Oval 17">
              <a:extLst>
                <a:ext uri="{FF2B5EF4-FFF2-40B4-BE49-F238E27FC236}">
                  <a16:creationId xmlns:a16="http://schemas.microsoft.com/office/drawing/2014/main" id="{4450FF0D-B824-DE6F-3DC9-DA1248C3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" y="2045"/>
              <a:ext cx="57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50" name="Oval 18">
              <a:extLst>
                <a:ext uri="{FF2B5EF4-FFF2-40B4-BE49-F238E27FC236}">
                  <a16:creationId xmlns:a16="http://schemas.microsoft.com/office/drawing/2014/main" id="{97E09F48-C956-7BDE-B610-95E2B115E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9" y="2028"/>
              <a:ext cx="96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51" name="Oval 19">
              <a:extLst>
                <a:ext uri="{FF2B5EF4-FFF2-40B4-BE49-F238E27FC236}">
                  <a16:creationId xmlns:a16="http://schemas.microsoft.com/office/drawing/2014/main" id="{7FB5E59B-12CE-1C22-FD18-6CB49AA7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1780"/>
              <a:ext cx="57" cy="5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52" name="Oval 20">
              <a:extLst>
                <a:ext uri="{FF2B5EF4-FFF2-40B4-BE49-F238E27FC236}">
                  <a16:creationId xmlns:a16="http://schemas.microsoft.com/office/drawing/2014/main" id="{78F720AC-894E-8D56-768C-2C17C97FC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" y="1869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53" name="Line 21">
              <a:extLst>
                <a:ext uri="{FF2B5EF4-FFF2-40B4-BE49-F238E27FC236}">
                  <a16:creationId xmlns:a16="http://schemas.microsoft.com/office/drawing/2014/main" id="{9DCB2D0D-B7BA-FAAA-81FB-19824E7F4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" y="1922"/>
              <a:ext cx="76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4" name="Line 22">
              <a:extLst>
                <a:ext uri="{FF2B5EF4-FFF2-40B4-BE49-F238E27FC236}">
                  <a16:creationId xmlns:a16="http://schemas.microsoft.com/office/drawing/2014/main" id="{18581769-CE87-31D8-AE92-BCCB61111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2010"/>
              <a:ext cx="96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5" name="Line 23">
              <a:extLst>
                <a:ext uri="{FF2B5EF4-FFF2-40B4-BE49-F238E27FC236}">
                  <a16:creationId xmlns:a16="http://schemas.microsoft.com/office/drawing/2014/main" id="{5DF77014-BD9E-CA29-3A72-A7194CAB1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2055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6" name="Line 24">
              <a:extLst>
                <a:ext uri="{FF2B5EF4-FFF2-40B4-BE49-F238E27FC236}">
                  <a16:creationId xmlns:a16="http://schemas.microsoft.com/office/drawing/2014/main" id="{66E1061E-40D4-BF4F-E7B1-A1287B715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" y="1940"/>
              <a:ext cx="76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7" name="Line 25">
              <a:extLst>
                <a:ext uri="{FF2B5EF4-FFF2-40B4-BE49-F238E27FC236}">
                  <a16:creationId xmlns:a16="http://schemas.microsoft.com/office/drawing/2014/main" id="{97DE785A-69C8-401D-2516-76DBC84CF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" y="2037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8" name="Line 26">
              <a:extLst>
                <a:ext uri="{FF2B5EF4-FFF2-40B4-BE49-F238E27FC236}">
                  <a16:creationId xmlns:a16="http://schemas.microsoft.com/office/drawing/2014/main" id="{369540A3-F62B-0254-DED3-15F292B2A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9" y="2028"/>
              <a:ext cx="9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59" name="Oval 27">
              <a:extLst>
                <a:ext uri="{FF2B5EF4-FFF2-40B4-BE49-F238E27FC236}">
                  <a16:creationId xmlns:a16="http://schemas.microsoft.com/office/drawing/2014/main" id="{3E4AA90D-FFF0-88A9-5CEE-C1E715569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2002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0" name="Line 28">
              <a:extLst>
                <a:ext uri="{FF2B5EF4-FFF2-40B4-BE49-F238E27FC236}">
                  <a16:creationId xmlns:a16="http://schemas.microsoft.com/office/drawing/2014/main" id="{B825A2E9-00DC-0E70-B1B7-6F7156235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" y="1834"/>
              <a:ext cx="60" cy="6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1" name="Line 29">
              <a:extLst>
                <a:ext uri="{FF2B5EF4-FFF2-40B4-BE49-F238E27FC236}">
                  <a16:creationId xmlns:a16="http://schemas.microsoft.com/office/drawing/2014/main" id="{1A8CA2DB-69A9-3C69-BAEE-A4638E0A4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3" y="2050"/>
              <a:ext cx="60" cy="6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2" name="Oval 30">
              <a:extLst>
                <a:ext uri="{FF2B5EF4-FFF2-40B4-BE49-F238E27FC236}">
                  <a16:creationId xmlns:a16="http://schemas.microsoft.com/office/drawing/2014/main" id="{DA01B479-C8CF-86D6-D8DA-9B13A564D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" y="1995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3" name="Line 31">
              <a:extLst>
                <a:ext uri="{FF2B5EF4-FFF2-40B4-BE49-F238E27FC236}">
                  <a16:creationId xmlns:a16="http://schemas.microsoft.com/office/drawing/2014/main" id="{5A2E62BC-44D4-F08F-80D2-AB818A3277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0" y="1532"/>
              <a:ext cx="0" cy="8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4" name="Line 32">
              <a:extLst>
                <a:ext uri="{FF2B5EF4-FFF2-40B4-BE49-F238E27FC236}">
                  <a16:creationId xmlns:a16="http://schemas.microsoft.com/office/drawing/2014/main" id="{C99BA554-EB53-0581-EF73-04FAF497C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1532"/>
              <a:ext cx="0" cy="8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5" name="Oval 33">
              <a:extLst>
                <a:ext uri="{FF2B5EF4-FFF2-40B4-BE49-F238E27FC236}">
                  <a16:creationId xmlns:a16="http://schemas.microsoft.com/office/drawing/2014/main" id="{A97C6926-4C5D-DB81-38E0-D7C36FFE4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" y="1819"/>
              <a:ext cx="96" cy="89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66" name="Line 34">
              <a:extLst>
                <a:ext uri="{FF2B5EF4-FFF2-40B4-BE49-F238E27FC236}">
                  <a16:creationId xmlns:a16="http://schemas.microsoft.com/office/drawing/2014/main" id="{821A74E1-715C-48F7-74A4-58BB449BD7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" y="2311"/>
              <a:ext cx="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67" name="Text Box 35">
              <a:extLst>
                <a:ext uri="{FF2B5EF4-FFF2-40B4-BE49-F238E27FC236}">
                  <a16:creationId xmlns:a16="http://schemas.microsoft.com/office/drawing/2014/main" id="{D8B593A5-A8C3-BB20-306D-1C207BE5D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" y="2008"/>
              <a:ext cx="250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Confine field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grpSp>
          <p:nvGrpSpPr>
            <p:cNvPr id="52261" name="Group 36">
              <a:extLst>
                <a:ext uri="{FF2B5EF4-FFF2-40B4-BE49-F238E27FC236}">
                  <a16:creationId xmlns:a16="http://schemas.microsoft.com/office/drawing/2014/main" id="{B26D3ADE-3089-B8C8-7876-C9DCEE60EA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3" y="1837"/>
              <a:ext cx="83" cy="70"/>
              <a:chOff x="3371" y="1421"/>
              <a:chExt cx="166" cy="152"/>
            </a:xfrm>
          </p:grpSpPr>
          <p:sp>
            <p:nvSpPr>
              <p:cNvPr id="120869" name="Freeform 37">
                <a:extLst>
                  <a:ext uri="{FF2B5EF4-FFF2-40B4-BE49-F238E27FC236}">
                    <a16:creationId xmlns:a16="http://schemas.microsoft.com/office/drawing/2014/main" id="{DC4DC563-4D55-353C-90F9-2CC316171D7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6552">
                <a:off x="3385" y="1421"/>
                <a:ext cx="152" cy="76"/>
              </a:xfrm>
              <a:custGeom>
                <a:avLst/>
                <a:gdLst>
                  <a:gd name="T0" fmla="*/ 0 w 227"/>
                  <a:gd name="T1" fmla="*/ 76 h 91"/>
                  <a:gd name="T2" fmla="*/ 31 w 227"/>
                  <a:gd name="T3" fmla="*/ 0 h 91"/>
                  <a:gd name="T4" fmla="*/ 61 w 227"/>
                  <a:gd name="T5" fmla="*/ 76 h 91"/>
                  <a:gd name="T6" fmla="*/ 91 w 227"/>
                  <a:gd name="T7" fmla="*/ 0 h 91"/>
                  <a:gd name="T8" fmla="*/ 122 w 227"/>
                  <a:gd name="T9" fmla="*/ 76 h 91"/>
                  <a:gd name="T10" fmla="*/ 152 w 22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7" h="91">
                    <a:moveTo>
                      <a:pt x="0" y="91"/>
                    </a:moveTo>
                    <a:cubicBezTo>
                      <a:pt x="15" y="45"/>
                      <a:pt x="31" y="0"/>
                      <a:pt x="46" y="0"/>
                    </a:cubicBezTo>
                    <a:cubicBezTo>
                      <a:pt x="61" y="0"/>
                      <a:pt x="76" y="91"/>
                      <a:pt x="91" y="91"/>
                    </a:cubicBezTo>
                    <a:cubicBezTo>
                      <a:pt x="106" y="91"/>
                      <a:pt x="121" y="0"/>
                      <a:pt x="136" y="0"/>
                    </a:cubicBezTo>
                    <a:cubicBezTo>
                      <a:pt x="151" y="0"/>
                      <a:pt x="167" y="91"/>
                      <a:pt x="182" y="91"/>
                    </a:cubicBezTo>
                    <a:cubicBezTo>
                      <a:pt x="197" y="91"/>
                      <a:pt x="212" y="45"/>
                      <a:pt x="22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70" name="Freeform 38">
                <a:extLst>
                  <a:ext uri="{FF2B5EF4-FFF2-40B4-BE49-F238E27FC236}">
                    <a16:creationId xmlns:a16="http://schemas.microsoft.com/office/drawing/2014/main" id="{0C141353-AE91-40FA-7E39-E3438B7E131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6552">
                <a:off x="3371" y="1497"/>
                <a:ext cx="154" cy="76"/>
              </a:xfrm>
              <a:custGeom>
                <a:avLst/>
                <a:gdLst>
                  <a:gd name="T0" fmla="*/ 0 w 227"/>
                  <a:gd name="T1" fmla="*/ 76 h 91"/>
                  <a:gd name="T2" fmla="*/ 31 w 227"/>
                  <a:gd name="T3" fmla="*/ 0 h 91"/>
                  <a:gd name="T4" fmla="*/ 62 w 227"/>
                  <a:gd name="T5" fmla="*/ 76 h 91"/>
                  <a:gd name="T6" fmla="*/ 92 w 227"/>
                  <a:gd name="T7" fmla="*/ 0 h 91"/>
                  <a:gd name="T8" fmla="*/ 123 w 227"/>
                  <a:gd name="T9" fmla="*/ 76 h 91"/>
                  <a:gd name="T10" fmla="*/ 154 w 227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7" h="91">
                    <a:moveTo>
                      <a:pt x="0" y="91"/>
                    </a:moveTo>
                    <a:cubicBezTo>
                      <a:pt x="15" y="45"/>
                      <a:pt x="31" y="0"/>
                      <a:pt x="46" y="0"/>
                    </a:cubicBezTo>
                    <a:cubicBezTo>
                      <a:pt x="61" y="0"/>
                      <a:pt x="76" y="91"/>
                      <a:pt x="91" y="91"/>
                    </a:cubicBezTo>
                    <a:cubicBezTo>
                      <a:pt x="106" y="91"/>
                      <a:pt x="121" y="0"/>
                      <a:pt x="136" y="0"/>
                    </a:cubicBezTo>
                    <a:cubicBezTo>
                      <a:pt x="151" y="0"/>
                      <a:pt x="167" y="91"/>
                      <a:pt x="182" y="91"/>
                    </a:cubicBezTo>
                    <a:cubicBezTo>
                      <a:pt x="197" y="91"/>
                      <a:pt x="212" y="45"/>
                      <a:pt x="22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871" name="Rectangle 39">
              <a:extLst>
                <a:ext uri="{FF2B5EF4-FFF2-40B4-BE49-F238E27FC236}">
                  <a16:creationId xmlns:a16="http://schemas.microsoft.com/office/drawing/2014/main" id="{47F1456C-FEDE-94B5-A300-BA2F5C97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" y="1918"/>
              <a:ext cx="77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72" name="Rectangle 40">
              <a:extLst>
                <a:ext uri="{FF2B5EF4-FFF2-40B4-BE49-F238E27FC236}">
                  <a16:creationId xmlns:a16="http://schemas.microsoft.com/office/drawing/2014/main" id="{09E516B9-ADE0-E27B-512B-B7D3859EA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2567"/>
              <a:ext cx="122" cy="12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</a:t>
              </a:r>
            </a:p>
          </p:txBody>
        </p:sp>
        <p:sp>
          <p:nvSpPr>
            <p:cNvPr id="120873" name="Rectangle 41">
              <a:extLst>
                <a:ext uri="{FF2B5EF4-FFF2-40B4-BE49-F238E27FC236}">
                  <a16:creationId xmlns:a16="http://schemas.microsoft.com/office/drawing/2014/main" id="{9E55C4BE-D79C-80A4-BD5D-686622EC0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6" y="2567"/>
              <a:ext cx="122" cy="124"/>
            </a:xfrm>
            <a:prstGeom prst="rect">
              <a:avLst/>
            </a:prstGeom>
            <a:solidFill>
              <a:srgbClr val="E4241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N</a:t>
              </a:r>
            </a:p>
          </p:txBody>
        </p:sp>
        <p:sp>
          <p:nvSpPr>
            <p:cNvPr id="120874" name="Text Box 42">
              <a:extLst>
                <a:ext uri="{FF2B5EF4-FFF2-40B4-BE49-F238E27FC236}">
                  <a16:creationId xmlns:a16="http://schemas.microsoft.com/office/drawing/2014/main" id="{D6A3DFB3-5FC4-8940-ED4B-A33C95D02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8" y="1475"/>
              <a:ext cx="193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800">
                  <a:solidFill>
                    <a:schemeClr val="hlink"/>
                  </a:solidFill>
                  <a:latin typeface="Gulim" charset="0"/>
                  <a:ea typeface="Gulim" charset="0"/>
                  <a:cs typeface="Gulim" charset="0"/>
                </a:rPr>
                <a:t>Electrode</a:t>
              </a:r>
              <a:endParaRPr lang="en-US" sz="800">
                <a:solidFill>
                  <a:schemeClr val="hlink"/>
                </a:solidFill>
                <a:latin typeface="Gulim" charset="0"/>
                <a:ea typeface="Gulim" charset="0"/>
                <a:cs typeface="Gulim" charset="0"/>
              </a:endParaRPr>
            </a:p>
          </p:txBody>
        </p:sp>
        <p:grpSp>
          <p:nvGrpSpPr>
            <p:cNvPr id="52266" name="Group 276">
              <a:extLst>
                <a:ext uri="{FF2B5EF4-FFF2-40B4-BE49-F238E27FC236}">
                  <a16:creationId xmlns:a16="http://schemas.microsoft.com/office/drawing/2014/main" id="{0B83A967-F2B0-4E04-B628-AB047DFC0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" y="1628"/>
              <a:ext cx="669" cy="479"/>
              <a:chOff x="639" y="914"/>
              <a:chExt cx="669" cy="479"/>
            </a:xfrm>
          </p:grpSpPr>
          <p:sp>
            <p:nvSpPr>
              <p:cNvPr id="120876" name="AutoShape 44">
                <a:extLst>
                  <a:ext uri="{FF2B5EF4-FFF2-40B4-BE49-F238E27FC236}">
                    <a16:creationId xmlns:a16="http://schemas.microsoft.com/office/drawing/2014/main" id="{39B6143B-4023-95D3-16CF-243219F62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639" y="914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7" name="AutoShape 45">
                <a:extLst>
                  <a:ext uri="{FF2B5EF4-FFF2-40B4-BE49-F238E27FC236}">
                    <a16:creationId xmlns:a16="http://schemas.microsoft.com/office/drawing/2014/main" id="{5BF0B84E-788C-D3E9-B65D-8E4D88AB2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781" y="968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8" name="AutoShape 46">
                <a:extLst>
                  <a:ext uri="{FF2B5EF4-FFF2-40B4-BE49-F238E27FC236}">
                    <a16:creationId xmlns:a16="http://schemas.microsoft.com/office/drawing/2014/main" id="{74FE9512-51FC-B91C-4694-124417DAB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922" y="1023"/>
                <a:ext cx="158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79" name="AutoShape 47">
                <a:extLst>
                  <a:ext uri="{FF2B5EF4-FFF2-40B4-BE49-F238E27FC236}">
                    <a16:creationId xmlns:a16="http://schemas.microsoft.com/office/drawing/2014/main" id="{BBF88076-960A-7D13-1DF6-EB21CE285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2112">
                <a:off x="1065" y="1076"/>
                <a:ext cx="157" cy="214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880" name="AutoShape 48">
                <a:extLst>
                  <a:ext uri="{FF2B5EF4-FFF2-40B4-BE49-F238E27FC236}">
                    <a16:creationId xmlns:a16="http://schemas.microsoft.com/office/drawing/2014/main" id="{2006BD97-CC03-774B-AC4E-35DC97270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422112">
                <a:off x="1096" y="1181"/>
                <a:ext cx="329" cy="95"/>
              </a:xfrm>
              <a:prstGeom prst="triangle">
                <a:avLst>
                  <a:gd name="adj" fmla="val 50000"/>
                </a:avLst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0881" name="Text Box 49">
              <a:extLst>
                <a:ext uri="{FF2B5EF4-FFF2-40B4-BE49-F238E27FC236}">
                  <a16:creationId xmlns:a16="http://schemas.microsoft.com/office/drawing/2014/main" id="{171CB663-8236-6920-C91D-2EFA41FC5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179470">
              <a:off x="521" y="1523"/>
              <a:ext cx="8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1800">
                  <a:solidFill>
                    <a:srgbClr val="FF9900"/>
                  </a:solidFill>
                  <a:latin typeface="Gulim" charset="0"/>
                  <a:ea typeface="Gulim" charset="0"/>
                  <a:cs typeface="Gulim" charset="0"/>
                </a:rPr>
                <a:t>Microwave</a:t>
              </a:r>
            </a:p>
          </p:txBody>
        </p:sp>
        <p:sp>
          <p:nvSpPr>
            <p:cNvPr id="121034" name="Line 202">
              <a:extLst>
                <a:ext uri="{FF2B5EF4-FFF2-40B4-BE49-F238E27FC236}">
                  <a16:creationId xmlns:a16="http://schemas.microsoft.com/office/drawing/2014/main" id="{274AF86D-1AAF-FDBA-3FD3-02B367505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929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5" name="Line 203">
              <a:extLst>
                <a:ext uri="{FF2B5EF4-FFF2-40B4-BE49-F238E27FC236}">
                  <a16:creationId xmlns:a16="http://schemas.microsoft.com/office/drawing/2014/main" id="{279430B1-B355-4CB4-0215-568507BBDC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1911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6" name="Oval 204">
              <a:extLst>
                <a:ext uri="{FF2B5EF4-FFF2-40B4-BE49-F238E27FC236}">
                  <a16:creationId xmlns:a16="http://schemas.microsoft.com/office/drawing/2014/main" id="{2E0C3252-736E-7B54-3D0A-FBC780534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876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1037" name="Line 205">
              <a:extLst>
                <a:ext uri="{FF2B5EF4-FFF2-40B4-BE49-F238E27FC236}">
                  <a16:creationId xmlns:a16="http://schemas.microsoft.com/office/drawing/2014/main" id="{082392F2-7F1D-61D4-29DF-DCBFE3EFC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106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8" name="Line 206">
              <a:extLst>
                <a:ext uri="{FF2B5EF4-FFF2-40B4-BE49-F238E27FC236}">
                  <a16:creationId xmlns:a16="http://schemas.microsoft.com/office/drawing/2014/main" id="{FAAF0EF9-FA1B-FE17-1D5D-5C6FD52E8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088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39" name="Oval 207">
              <a:extLst>
                <a:ext uri="{FF2B5EF4-FFF2-40B4-BE49-F238E27FC236}">
                  <a16:creationId xmlns:a16="http://schemas.microsoft.com/office/drawing/2014/main" id="{9B859B97-1E9B-41C6-C2B0-AF15F665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" y="2053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1040" name="Line 208">
              <a:extLst>
                <a:ext uri="{FF2B5EF4-FFF2-40B4-BE49-F238E27FC236}">
                  <a16:creationId xmlns:a16="http://schemas.microsoft.com/office/drawing/2014/main" id="{E54CDC28-3D18-E5CA-113F-C1578288E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891"/>
              <a:ext cx="137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41" name="Line 209">
              <a:extLst>
                <a:ext uri="{FF2B5EF4-FFF2-40B4-BE49-F238E27FC236}">
                  <a16:creationId xmlns:a16="http://schemas.microsoft.com/office/drawing/2014/main" id="{4DAE1B57-D0B6-BF5F-05B6-53895AB63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870"/>
              <a:ext cx="131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42" name="Oval 210">
              <a:extLst>
                <a:ext uri="{FF2B5EF4-FFF2-40B4-BE49-F238E27FC236}">
                  <a16:creationId xmlns:a16="http://schemas.microsoft.com/office/drawing/2014/main" id="{89F43041-224D-552C-A9FD-F59ECA3DC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1885"/>
              <a:ext cx="95" cy="88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grpSp>
          <p:nvGrpSpPr>
            <p:cNvPr id="52277" name="Group 227">
              <a:extLst>
                <a:ext uri="{FF2B5EF4-FFF2-40B4-BE49-F238E27FC236}">
                  <a16:creationId xmlns:a16="http://schemas.microsoft.com/office/drawing/2014/main" id="{27FC7BBC-8E81-7FDC-EC1B-6B59E31CD488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1805" y="1750"/>
              <a:ext cx="263" cy="50"/>
              <a:chOff x="245" y="3082"/>
              <a:chExt cx="705" cy="118"/>
            </a:xfrm>
          </p:grpSpPr>
          <p:grpSp>
            <p:nvGrpSpPr>
              <p:cNvPr id="52317" name="Group 228">
                <a:extLst>
                  <a:ext uri="{FF2B5EF4-FFF2-40B4-BE49-F238E27FC236}">
                    <a16:creationId xmlns:a16="http://schemas.microsoft.com/office/drawing/2014/main" id="{A76CDC64-C97E-B507-2DA2-147F3479E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" y="3082"/>
                <a:ext cx="233" cy="117"/>
                <a:chOff x="245" y="3082"/>
                <a:chExt cx="233" cy="117"/>
              </a:xfrm>
            </p:grpSpPr>
            <p:sp>
              <p:nvSpPr>
                <p:cNvPr id="121061" name="Arc 229">
                  <a:extLst>
                    <a:ext uri="{FF2B5EF4-FFF2-40B4-BE49-F238E27FC236}">
                      <a16:creationId xmlns:a16="http://schemas.microsoft.com/office/drawing/2014/main" id="{A200CC35-C3AC-882B-D36E-DF2596DCC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2" name="Arc 230">
                  <a:extLst>
                    <a:ext uri="{FF2B5EF4-FFF2-40B4-BE49-F238E27FC236}">
                      <a16:creationId xmlns:a16="http://schemas.microsoft.com/office/drawing/2014/main" id="{05442481-07E9-18A8-4C4A-10ACB99BB5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3" name="Arc 231">
                  <a:extLst>
                    <a:ext uri="{FF2B5EF4-FFF2-40B4-BE49-F238E27FC236}">
                      <a16:creationId xmlns:a16="http://schemas.microsoft.com/office/drawing/2014/main" id="{262FDA1A-AF2E-3B44-534D-8EE2F8DC8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4" name="Arc 232">
                  <a:extLst>
                    <a:ext uri="{FF2B5EF4-FFF2-40B4-BE49-F238E27FC236}">
                      <a16:creationId xmlns:a16="http://schemas.microsoft.com/office/drawing/2014/main" id="{F94E7C34-F13C-31E1-57E1-91581C7C0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18" name="Group 233">
                <a:extLst>
                  <a:ext uri="{FF2B5EF4-FFF2-40B4-BE49-F238E27FC236}">
                    <a16:creationId xmlns:a16="http://schemas.microsoft.com/office/drawing/2014/main" id="{0A5F41BA-522B-974D-D75A-8B5B5D07E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" y="3082"/>
                <a:ext cx="233" cy="117"/>
                <a:chOff x="245" y="3082"/>
                <a:chExt cx="233" cy="117"/>
              </a:xfrm>
            </p:grpSpPr>
            <p:sp>
              <p:nvSpPr>
                <p:cNvPr id="121066" name="Arc 234">
                  <a:extLst>
                    <a:ext uri="{FF2B5EF4-FFF2-40B4-BE49-F238E27FC236}">
                      <a16:creationId xmlns:a16="http://schemas.microsoft.com/office/drawing/2014/main" id="{90D56C99-4A61-D570-CE83-9B846E695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7" name="Arc 235">
                  <a:extLst>
                    <a:ext uri="{FF2B5EF4-FFF2-40B4-BE49-F238E27FC236}">
                      <a16:creationId xmlns:a16="http://schemas.microsoft.com/office/drawing/2014/main" id="{31878A3E-2596-751C-AE19-A0FB05084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1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8" name="Arc 236">
                  <a:extLst>
                    <a:ext uri="{FF2B5EF4-FFF2-40B4-BE49-F238E27FC236}">
                      <a16:creationId xmlns:a16="http://schemas.microsoft.com/office/drawing/2014/main" id="{95A5CF8C-FF34-1F07-4A7B-A5B079872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2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69" name="Arc 237">
                  <a:extLst>
                    <a:ext uri="{FF2B5EF4-FFF2-40B4-BE49-F238E27FC236}">
                      <a16:creationId xmlns:a16="http://schemas.microsoft.com/office/drawing/2014/main" id="{E5EAB278-ACC0-A851-C4EC-66EBEF64F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19" name="Group 238">
                <a:extLst>
                  <a:ext uri="{FF2B5EF4-FFF2-40B4-BE49-F238E27FC236}">
                    <a16:creationId xmlns:a16="http://schemas.microsoft.com/office/drawing/2014/main" id="{FE658EE5-2B37-B0CC-2A29-DA29DA82C8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" y="3083"/>
                <a:ext cx="233" cy="117"/>
                <a:chOff x="245" y="3082"/>
                <a:chExt cx="233" cy="117"/>
              </a:xfrm>
            </p:grpSpPr>
            <p:sp>
              <p:nvSpPr>
                <p:cNvPr id="121071" name="Arc 239">
                  <a:extLst>
                    <a:ext uri="{FF2B5EF4-FFF2-40B4-BE49-F238E27FC236}">
                      <a16:creationId xmlns:a16="http://schemas.microsoft.com/office/drawing/2014/main" id="{3984EA65-3138-D0C8-3198-164F31314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2" name="Arc 240">
                  <a:extLst>
                    <a:ext uri="{FF2B5EF4-FFF2-40B4-BE49-F238E27FC236}">
                      <a16:creationId xmlns:a16="http://schemas.microsoft.com/office/drawing/2014/main" id="{F6676D8D-B6C8-61C7-A737-08171A6FE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3" name="Arc 241">
                  <a:extLst>
                    <a:ext uri="{FF2B5EF4-FFF2-40B4-BE49-F238E27FC236}">
                      <a16:creationId xmlns:a16="http://schemas.microsoft.com/office/drawing/2014/main" id="{EC9BF11B-8ECC-A566-116C-DB67E389F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0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4" name="Arc 242">
                  <a:extLst>
                    <a:ext uri="{FF2B5EF4-FFF2-40B4-BE49-F238E27FC236}">
                      <a16:creationId xmlns:a16="http://schemas.microsoft.com/office/drawing/2014/main" id="{C8C19A0F-4803-DF38-1D6A-4AB4B57FF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2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78" name="Group 243">
              <a:extLst>
                <a:ext uri="{FF2B5EF4-FFF2-40B4-BE49-F238E27FC236}">
                  <a16:creationId xmlns:a16="http://schemas.microsoft.com/office/drawing/2014/main" id="{575BB637-44EE-7187-6809-01856BDBDDA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09" y="2152"/>
              <a:ext cx="263" cy="50"/>
              <a:chOff x="245" y="3082"/>
              <a:chExt cx="705" cy="118"/>
            </a:xfrm>
          </p:grpSpPr>
          <p:grpSp>
            <p:nvGrpSpPr>
              <p:cNvPr id="52302" name="Group 244">
                <a:extLst>
                  <a:ext uri="{FF2B5EF4-FFF2-40B4-BE49-F238E27FC236}">
                    <a16:creationId xmlns:a16="http://schemas.microsoft.com/office/drawing/2014/main" id="{76DCE202-6E71-3073-E160-EC75280DB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" y="3082"/>
                <a:ext cx="233" cy="117"/>
                <a:chOff x="245" y="3082"/>
                <a:chExt cx="233" cy="117"/>
              </a:xfrm>
            </p:grpSpPr>
            <p:sp>
              <p:nvSpPr>
                <p:cNvPr id="121077" name="Arc 245">
                  <a:extLst>
                    <a:ext uri="{FF2B5EF4-FFF2-40B4-BE49-F238E27FC236}">
                      <a16:creationId xmlns:a16="http://schemas.microsoft.com/office/drawing/2014/main" id="{A3FE9159-3BD8-800B-8F2F-1E08B6918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8" name="Arc 246">
                  <a:extLst>
                    <a:ext uri="{FF2B5EF4-FFF2-40B4-BE49-F238E27FC236}">
                      <a16:creationId xmlns:a16="http://schemas.microsoft.com/office/drawing/2014/main" id="{EC1695BA-AE6F-E4A4-BF36-86BC63BA8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79" name="Arc 247">
                  <a:extLst>
                    <a:ext uri="{FF2B5EF4-FFF2-40B4-BE49-F238E27FC236}">
                      <a16:creationId xmlns:a16="http://schemas.microsoft.com/office/drawing/2014/main" id="{260AE0BD-9C3A-D53C-9470-44C687DA42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0" name="Arc 248">
                  <a:extLst>
                    <a:ext uri="{FF2B5EF4-FFF2-40B4-BE49-F238E27FC236}">
                      <a16:creationId xmlns:a16="http://schemas.microsoft.com/office/drawing/2014/main" id="{12357744-0C72-C91E-DF67-1C57650F3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03" name="Group 249">
                <a:extLst>
                  <a:ext uri="{FF2B5EF4-FFF2-40B4-BE49-F238E27FC236}">
                    <a16:creationId xmlns:a16="http://schemas.microsoft.com/office/drawing/2014/main" id="{40D4419D-D48E-6861-F0CA-AF35E952A2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" y="3082"/>
                <a:ext cx="233" cy="117"/>
                <a:chOff x="245" y="3082"/>
                <a:chExt cx="233" cy="117"/>
              </a:xfrm>
            </p:grpSpPr>
            <p:sp>
              <p:nvSpPr>
                <p:cNvPr id="121082" name="Arc 250">
                  <a:extLst>
                    <a:ext uri="{FF2B5EF4-FFF2-40B4-BE49-F238E27FC236}">
                      <a16:creationId xmlns:a16="http://schemas.microsoft.com/office/drawing/2014/main" id="{AB7015C1-3F88-C139-0375-4D8CEC186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3" name="Arc 251">
                  <a:extLst>
                    <a:ext uri="{FF2B5EF4-FFF2-40B4-BE49-F238E27FC236}">
                      <a16:creationId xmlns:a16="http://schemas.microsoft.com/office/drawing/2014/main" id="{E723FF25-9253-DD02-48B1-7D5647CAC7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1" y="3082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4" name="Arc 252">
                  <a:extLst>
                    <a:ext uri="{FF2B5EF4-FFF2-40B4-BE49-F238E27FC236}">
                      <a16:creationId xmlns:a16="http://schemas.microsoft.com/office/drawing/2014/main" id="{1B4A0F14-B5D6-EC8B-4C1B-32BB55BF7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2" y="3141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5" name="Arc 253">
                  <a:extLst>
                    <a:ext uri="{FF2B5EF4-FFF2-40B4-BE49-F238E27FC236}">
                      <a16:creationId xmlns:a16="http://schemas.microsoft.com/office/drawing/2014/main" id="{7C83E1DB-B74B-857B-8EEE-5D72E119B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3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304" name="Group 254">
                <a:extLst>
                  <a:ext uri="{FF2B5EF4-FFF2-40B4-BE49-F238E27FC236}">
                    <a16:creationId xmlns:a16="http://schemas.microsoft.com/office/drawing/2014/main" id="{736F79F9-8320-F725-19CF-BC5EC232A1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" y="3083"/>
                <a:ext cx="233" cy="117"/>
                <a:chOff x="245" y="3082"/>
                <a:chExt cx="233" cy="117"/>
              </a:xfrm>
            </p:grpSpPr>
            <p:sp>
              <p:nvSpPr>
                <p:cNvPr id="121087" name="Arc 255">
                  <a:extLst>
                    <a:ext uri="{FF2B5EF4-FFF2-40B4-BE49-F238E27FC236}">
                      <a16:creationId xmlns:a16="http://schemas.microsoft.com/office/drawing/2014/main" id="{8BBDF7DA-C825-0CA5-F438-E09279858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8" name="Arc 256">
                  <a:extLst>
                    <a:ext uri="{FF2B5EF4-FFF2-40B4-BE49-F238E27FC236}">
                      <a16:creationId xmlns:a16="http://schemas.microsoft.com/office/drawing/2014/main" id="{33328D2C-9BD0-CE88-BEEC-87DCA048B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22" y="3081"/>
                  <a:ext cx="56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89" name="Arc 257">
                  <a:extLst>
                    <a:ext uri="{FF2B5EF4-FFF2-40B4-BE49-F238E27FC236}">
                      <a16:creationId xmlns:a16="http://schemas.microsoft.com/office/drawing/2014/main" id="{EA14C58B-CCBA-E734-7713-EBE878A80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63" y="3140"/>
                  <a:ext cx="56" cy="59"/>
                </a:xfrm>
                <a:custGeom>
                  <a:avLst/>
                  <a:gdLst>
                    <a:gd name="T0" fmla="*/ 0 w 21600"/>
                    <a:gd name="T1" fmla="*/ 0 h 21600"/>
                    <a:gd name="T2" fmla="*/ 56 w 21600"/>
                    <a:gd name="T3" fmla="*/ 59 h 21600"/>
                    <a:gd name="T4" fmla="*/ 0 w 21600"/>
                    <a:gd name="T5" fmla="*/ 59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090" name="Arc 258">
                  <a:extLst>
                    <a:ext uri="{FF2B5EF4-FFF2-40B4-BE49-F238E27FC236}">
                      <a16:creationId xmlns:a16="http://schemas.microsoft.com/office/drawing/2014/main" id="{124FF0B0-04B3-70AE-6AE7-918A2113C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301" y="3142"/>
                  <a:ext cx="59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59 w 21600"/>
                    <a:gd name="T3" fmla="*/ 57 h 21600"/>
                    <a:gd name="T4" fmla="*/ 0 w 21600"/>
                    <a:gd name="T5" fmla="*/ 5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79" name="Group 261">
              <a:extLst>
                <a:ext uri="{FF2B5EF4-FFF2-40B4-BE49-F238E27FC236}">
                  <a16:creationId xmlns:a16="http://schemas.microsoft.com/office/drawing/2014/main" id="{55F59514-57CB-373D-ABE5-FEC87F1BF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" y="2182"/>
              <a:ext cx="183" cy="230"/>
              <a:chOff x="2694" y="1976"/>
              <a:chExt cx="183" cy="230"/>
            </a:xfrm>
          </p:grpSpPr>
          <p:sp>
            <p:nvSpPr>
              <p:cNvPr id="121029" name="Rectangle 197">
                <a:extLst>
                  <a:ext uri="{FF2B5EF4-FFF2-40B4-BE49-F238E27FC236}">
                    <a16:creationId xmlns:a16="http://schemas.microsoft.com/office/drawing/2014/main" id="{EEFBF830-2541-9F55-952A-D29EB576B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1" name="Line 259">
                <a:extLst>
                  <a:ext uri="{FF2B5EF4-FFF2-40B4-BE49-F238E27FC236}">
                    <a16:creationId xmlns:a16="http://schemas.microsoft.com/office/drawing/2014/main" id="{BBFCDF93-C07B-AD8F-BD04-838644B4A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2" name="Line 260">
                <a:extLst>
                  <a:ext uri="{FF2B5EF4-FFF2-40B4-BE49-F238E27FC236}">
                    <a16:creationId xmlns:a16="http://schemas.microsoft.com/office/drawing/2014/main" id="{BF276AC1-520B-BF33-7F88-75F7CD8BE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0" name="Group 264">
              <a:extLst>
                <a:ext uri="{FF2B5EF4-FFF2-40B4-BE49-F238E27FC236}">
                  <a16:creationId xmlns:a16="http://schemas.microsoft.com/office/drawing/2014/main" id="{1D154F6F-1174-6213-0128-63C3DB186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" y="1541"/>
              <a:ext cx="183" cy="230"/>
              <a:chOff x="2694" y="1976"/>
              <a:chExt cx="183" cy="230"/>
            </a:xfrm>
          </p:grpSpPr>
          <p:sp>
            <p:nvSpPr>
              <p:cNvPr id="121097" name="Rectangle 265">
                <a:extLst>
                  <a:ext uri="{FF2B5EF4-FFF2-40B4-BE49-F238E27FC236}">
                    <a16:creationId xmlns:a16="http://schemas.microsoft.com/office/drawing/2014/main" id="{26D3FC75-B23D-E4A5-84E8-2EBE8CA80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8" name="Line 266">
                <a:extLst>
                  <a:ext uri="{FF2B5EF4-FFF2-40B4-BE49-F238E27FC236}">
                    <a16:creationId xmlns:a16="http://schemas.microsoft.com/office/drawing/2014/main" id="{9D6481CC-A442-1EBB-676C-D0039D603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99" name="Line 267">
                <a:extLst>
                  <a:ext uri="{FF2B5EF4-FFF2-40B4-BE49-F238E27FC236}">
                    <a16:creationId xmlns:a16="http://schemas.microsoft.com/office/drawing/2014/main" id="{9F2AB54B-E5E8-B110-B392-1218E14E7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1" name="Group 268">
              <a:extLst>
                <a:ext uri="{FF2B5EF4-FFF2-40B4-BE49-F238E27FC236}">
                  <a16:creationId xmlns:a16="http://schemas.microsoft.com/office/drawing/2014/main" id="{68B6B76D-D5CC-12B4-6698-9E870583D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1" y="1538"/>
              <a:ext cx="183" cy="230"/>
              <a:chOff x="2694" y="1976"/>
              <a:chExt cx="183" cy="230"/>
            </a:xfrm>
          </p:grpSpPr>
          <p:sp>
            <p:nvSpPr>
              <p:cNvPr id="121101" name="Rectangle 269">
                <a:extLst>
                  <a:ext uri="{FF2B5EF4-FFF2-40B4-BE49-F238E27FC236}">
                    <a16:creationId xmlns:a16="http://schemas.microsoft.com/office/drawing/2014/main" id="{2C885654-525D-FBAC-F16F-B37BB32D1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2" name="Line 270">
                <a:extLst>
                  <a:ext uri="{FF2B5EF4-FFF2-40B4-BE49-F238E27FC236}">
                    <a16:creationId xmlns:a16="http://schemas.microsoft.com/office/drawing/2014/main" id="{CCBC15BE-9A03-C2EF-F396-42C4CEF2C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3" name="Line 271">
                <a:extLst>
                  <a:ext uri="{FF2B5EF4-FFF2-40B4-BE49-F238E27FC236}">
                    <a16:creationId xmlns:a16="http://schemas.microsoft.com/office/drawing/2014/main" id="{7793B883-012E-BE33-4FAC-E23C9AA46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282" name="Group 272">
              <a:extLst>
                <a:ext uri="{FF2B5EF4-FFF2-40B4-BE49-F238E27FC236}">
                  <a16:creationId xmlns:a16="http://schemas.microsoft.com/office/drawing/2014/main" id="{38A00F52-3A37-F900-4D4C-990097E4F9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2183"/>
              <a:ext cx="183" cy="230"/>
              <a:chOff x="2694" y="1976"/>
              <a:chExt cx="183" cy="230"/>
            </a:xfrm>
          </p:grpSpPr>
          <p:sp>
            <p:nvSpPr>
              <p:cNvPr id="121105" name="Rectangle 273">
                <a:extLst>
                  <a:ext uri="{FF2B5EF4-FFF2-40B4-BE49-F238E27FC236}">
                    <a16:creationId xmlns:a16="http://schemas.microsoft.com/office/drawing/2014/main" id="{5AB2795C-AC2C-567D-694B-FD5D7F038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976"/>
                <a:ext cx="183" cy="23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6" name="Line 274">
                <a:extLst>
                  <a:ext uri="{FF2B5EF4-FFF2-40B4-BE49-F238E27FC236}">
                    <a16:creationId xmlns:a16="http://schemas.microsoft.com/office/drawing/2014/main" id="{99ACDC44-D801-86E2-9E6A-8CE2F1A71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976"/>
                <a:ext cx="182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107" name="Line 275">
                <a:extLst>
                  <a:ext uri="{FF2B5EF4-FFF2-40B4-BE49-F238E27FC236}">
                    <a16:creationId xmlns:a16="http://schemas.microsoft.com/office/drawing/2014/main" id="{C53D3DF1-90A2-BD33-F8D2-1C7069071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94" y="1976"/>
                <a:ext cx="18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110" name="Line 278">
              <a:extLst>
                <a:ext uri="{FF2B5EF4-FFF2-40B4-BE49-F238E27FC236}">
                  <a16:creationId xmlns:a16="http://schemas.microsoft.com/office/drawing/2014/main" id="{FCCF79DB-A297-E8BF-E9F5-D5BF4D1DC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8" y="1799"/>
              <a:ext cx="21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1" name="Line 279">
              <a:extLst>
                <a:ext uri="{FF2B5EF4-FFF2-40B4-BE49-F238E27FC236}">
                  <a16:creationId xmlns:a16="http://schemas.microsoft.com/office/drawing/2014/main" id="{BD3831A9-E9EB-C0ED-54C6-3209DCA38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2151"/>
              <a:ext cx="21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285" name="Group 105">
              <a:extLst>
                <a:ext uri="{FF2B5EF4-FFF2-40B4-BE49-F238E27FC236}">
                  <a16:creationId xmlns:a16="http://schemas.microsoft.com/office/drawing/2014/main" id="{30CBF8DA-8922-9481-8CAA-4F8B014F5EE2}"/>
                </a:ext>
              </a:extLst>
            </p:cNvPr>
            <p:cNvGrpSpPr>
              <a:grpSpLocks/>
            </p:cNvGrpSpPr>
            <p:nvPr/>
          </p:nvGrpSpPr>
          <p:grpSpPr bwMode="auto">
            <a:xfrm rot="-592444">
              <a:off x="4179" y="1959"/>
              <a:ext cx="83" cy="33"/>
              <a:chOff x="4083" y="1879"/>
              <a:chExt cx="227" cy="91"/>
            </a:xfrm>
          </p:grpSpPr>
          <p:sp>
            <p:nvSpPr>
              <p:cNvPr id="120938" name="Line 106">
                <a:extLst>
                  <a:ext uri="{FF2B5EF4-FFF2-40B4-BE49-F238E27FC236}">
                    <a16:creationId xmlns:a16="http://schemas.microsoft.com/office/drawing/2014/main" id="{79EBB0A8-94B6-B3EA-9033-A447FF2C9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9" y="1878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9" name="Line 107">
                <a:extLst>
                  <a:ext uri="{FF2B5EF4-FFF2-40B4-BE49-F238E27FC236}">
                    <a16:creationId xmlns:a16="http://schemas.microsoft.com/office/drawing/2014/main" id="{8BBBEF9A-F59A-DB2F-C9B6-17F46E5CF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15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115" name="Text Box 283">
              <a:extLst>
                <a:ext uri="{FF2B5EF4-FFF2-40B4-BE49-F238E27FC236}">
                  <a16:creationId xmlns:a16="http://schemas.microsoft.com/office/drawing/2014/main" id="{F6690288-BE3C-8D1E-7C5E-A5CFE8DE6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" y="2194"/>
              <a:ext cx="250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Solenoid</a:t>
              </a:r>
            </a:p>
          </p:txBody>
        </p:sp>
        <p:sp>
          <p:nvSpPr>
            <p:cNvPr id="121116" name="Text Box 284">
              <a:extLst>
                <a:ext uri="{FF2B5EF4-FFF2-40B4-BE49-F238E27FC236}">
                  <a16:creationId xmlns:a16="http://schemas.microsoft.com/office/drawing/2014/main" id="{71D07374-6519-D557-E275-24EDFC820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2204"/>
              <a:ext cx="250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Solenoid</a:t>
              </a:r>
            </a:p>
          </p:txBody>
        </p:sp>
      </p:grpSp>
      <p:sp>
        <p:nvSpPr>
          <p:cNvPr id="121121" name="Text Box 289">
            <a:extLst>
              <a:ext uri="{FF2B5EF4-FFF2-40B4-BE49-F238E27FC236}">
                <a16:creationId xmlns:a16="http://schemas.microsoft.com/office/drawing/2014/main" id="{0A0BC053-652B-43BA-ECAF-70891813D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929" y="482601"/>
            <a:ext cx="76581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FF0000"/>
                </a:solidFill>
                <a:latin typeface="Gulim" panose="020B0600000101010101" pitchFamily="34" charset="-127"/>
              </a:rPr>
              <a:t>We can provide ultra high current, but,,</a:t>
            </a:r>
          </a:p>
          <a:p>
            <a:pPr algn="r" eaLnBrk="1" hangingPunct="1"/>
            <a:endParaRPr lang="en-US" altLang="en-US" dirty="0">
              <a:solidFill>
                <a:srgbClr val="FF0000"/>
              </a:solidFill>
              <a:latin typeface="Gulim" panose="020B0600000101010101" pitchFamily="34" charset="-127"/>
            </a:endParaRPr>
          </a:p>
          <a:p>
            <a:pPr algn="r" eaLnBrk="1" hangingPunct="1"/>
            <a:r>
              <a:rPr lang="en-US" altLang="en-US" sz="2000" dirty="0">
                <a:solidFill>
                  <a:srgbClr val="FF0000"/>
                </a:solidFill>
                <a:latin typeface="Gulim" panose="020B0600000101010101" pitchFamily="34" charset="-127"/>
              </a:rPr>
              <a:t>It</a:t>
            </a:r>
            <a:r>
              <a:rPr lang="ja-JP" altLang="en-US" sz="2000">
                <a:solidFill>
                  <a:srgbClr val="FF0000"/>
                </a:solidFill>
                <a:latin typeface="Gulim" panose="020B0600000101010101" pitchFamily="34" charset="-127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Gulim" panose="020B0600000101010101" pitchFamily="34" charset="-127"/>
              </a:rPr>
              <a:t>s not so easy to put it into an RFQ!!</a:t>
            </a:r>
            <a:endParaRPr lang="en-US" altLang="en-US" sz="2000" dirty="0">
              <a:solidFill>
                <a:srgbClr val="FF0000"/>
              </a:solidFill>
              <a:latin typeface="Gulim" panose="020B0600000101010101" pitchFamily="34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22" name="Group 290">
            <a:extLst>
              <a:ext uri="{FF2B5EF4-FFF2-40B4-BE49-F238E27FC236}">
                <a16:creationId xmlns:a16="http://schemas.microsoft.com/office/drawing/2014/main" id="{CDBA1D93-A6D9-EB0C-E533-9D7389553494}"/>
              </a:ext>
            </a:extLst>
          </p:cNvPr>
          <p:cNvGrpSpPr>
            <a:grpSpLocks/>
          </p:cNvGrpSpPr>
          <p:nvPr/>
        </p:nvGrpSpPr>
        <p:grpSpPr bwMode="auto">
          <a:xfrm>
            <a:off x="4782685" y="718797"/>
            <a:ext cx="1730375" cy="2138363"/>
            <a:chOff x="4445" y="594"/>
            <a:chExt cx="1090" cy="1347"/>
          </a:xfrm>
        </p:grpSpPr>
        <p:sp>
          <p:nvSpPr>
            <p:cNvPr id="120918" name="Line 86">
              <a:extLst>
                <a:ext uri="{FF2B5EF4-FFF2-40B4-BE49-F238E27FC236}">
                  <a16:creationId xmlns:a16="http://schemas.microsoft.com/office/drawing/2014/main" id="{B242EA9A-FDB7-B182-BAF0-FA1E41D65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3" y="1263"/>
              <a:ext cx="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9" name="Line 87">
              <a:extLst>
                <a:ext uri="{FF2B5EF4-FFF2-40B4-BE49-F238E27FC236}">
                  <a16:creationId xmlns:a16="http://schemas.microsoft.com/office/drawing/2014/main" id="{14FDB99B-692B-6BF8-AA68-2481DEEDC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242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1" name="Oval 59">
              <a:extLst>
                <a:ext uri="{FF2B5EF4-FFF2-40B4-BE49-F238E27FC236}">
                  <a16:creationId xmlns:a16="http://schemas.microsoft.com/office/drawing/2014/main" id="{B75266D9-B4AD-86BE-79BB-02E10364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5" y="1191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2" name="Oval 60">
              <a:extLst>
                <a:ext uri="{FF2B5EF4-FFF2-40B4-BE49-F238E27FC236}">
                  <a16:creationId xmlns:a16="http://schemas.microsoft.com/office/drawing/2014/main" id="{39A5FEEF-D835-BE17-FC36-F838C61D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" y="12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4" name="Rectangle 62">
              <a:extLst>
                <a:ext uri="{FF2B5EF4-FFF2-40B4-BE49-F238E27FC236}">
                  <a16:creationId xmlns:a16="http://schemas.microsoft.com/office/drawing/2014/main" id="{695D42CE-CD2E-07DC-FEAC-1D6C96079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1217"/>
              <a:ext cx="67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2" name="Rectangle 80">
              <a:extLst>
                <a:ext uri="{FF2B5EF4-FFF2-40B4-BE49-F238E27FC236}">
                  <a16:creationId xmlns:a16="http://schemas.microsoft.com/office/drawing/2014/main" id="{B6E4E89B-8121-90BC-7597-4FD3B1D3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823"/>
              <a:ext cx="132" cy="388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3" name="Rectangle 81">
              <a:extLst>
                <a:ext uri="{FF2B5EF4-FFF2-40B4-BE49-F238E27FC236}">
                  <a16:creationId xmlns:a16="http://schemas.microsoft.com/office/drawing/2014/main" id="{4F44F4DB-DF59-BE12-66FF-9F76C5069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1316"/>
              <a:ext cx="127" cy="372"/>
            </a:xfrm>
            <a:prstGeom prst="rect">
              <a:avLst/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sz="10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4" name="AutoShape 82">
              <a:extLst>
                <a:ext uri="{FF2B5EF4-FFF2-40B4-BE49-F238E27FC236}">
                  <a16:creationId xmlns:a16="http://schemas.microsoft.com/office/drawing/2014/main" id="{72ABBE2B-B0B0-A302-ED9C-0334040F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753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400">
                  <a:latin typeface="Gulim" charset="0"/>
                  <a:ea typeface="Gulim" charset="0"/>
                  <a:cs typeface="Gulim" charset="0"/>
                </a:rPr>
                <a:t>RFQ</a:t>
              </a:r>
              <a:endParaRPr kumimoji="1" lang="en-US" altLang="ja-JP" sz="1800">
                <a:latin typeface="Gulim" charset="0"/>
                <a:ea typeface="Gulim" charset="0"/>
                <a:cs typeface="Gulim" charset="0"/>
              </a:endParaRPr>
            </a:p>
          </p:txBody>
        </p:sp>
        <p:sp>
          <p:nvSpPr>
            <p:cNvPr id="120915" name="Rectangle 83">
              <a:extLst>
                <a:ext uri="{FF2B5EF4-FFF2-40B4-BE49-F238E27FC236}">
                  <a16:creationId xmlns:a16="http://schemas.microsoft.com/office/drawing/2014/main" id="{14982486-2073-EE8E-6812-50F44B7F8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594"/>
              <a:ext cx="787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6" name="AutoShape 84">
              <a:extLst>
                <a:ext uri="{FF2B5EF4-FFF2-40B4-BE49-F238E27FC236}">
                  <a16:creationId xmlns:a16="http://schemas.microsoft.com/office/drawing/2014/main" id="{5314FF4A-1E43-0A6B-2A26-3A354718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" y="1325"/>
              <a:ext cx="845" cy="464"/>
            </a:xfrm>
            <a:prstGeom prst="roundRect">
              <a:avLst>
                <a:gd name="adj" fmla="val 38676"/>
              </a:avLst>
            </a:prstGeom>
            <a:gradFill rotWithShape="1">
              <a:gsLst>
                <a:gs pos="0">
                  <a:srgbClr val="FD8459">
                    <a:gamma/>
                    <a:shade val="46275"/>
                    <a:invGamma/>
                  </a:srgbClr>
                </a:gs>
                <a:gs pos="50000">
                  <a:srgbClr val="FD8459"/>
                </a:gs>
                <a:gs pos="100000">
                  <a:srgbClr val="FD845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7" name="Rectangle 85">
              <a:extLst>
                <a:ext uri="{FF2B5EF4-FFF2-40B4-BE49-F238E27FC236}">
                  <a16:creationId xmlns:a16="http://schemas.microsoft.com/office/drawing/2014/main" id="{147DEA5A-0AA0-0EC1-4A99-5D2FAC260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1655"/>
              <a:ext cx="786" cy="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Gulim" charset="0"/>
                <a:cs typeface="Gulim" charset="0"/>
              </a:endParaRPr>
            </a:p>
          </p:txBody>
        </p:sp>
        <p:grpSp>
          <p:nvGrpSpPr>
            <p:cNvPr id="52457" name="Group 96">
              <a:extLst>
                <a:ext uri="{FF2B5EF4-FFF2-40B4-BE49-F238E27FC236}">
                  <a16:creationId xmlns:a16="http://schemas.microsoft.com/office/drawing/2014/main" id="{A51A0D9B-74F2-50C6-9532-C5E1A5C7EF6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69" y="1207"/>
              <a:ext cx="83" cy="33"/>
              <a:chOff x="4083" y="1879"/>
              <a:chExt cx="227" cy="91"/>
            </a:xfrm>
          </p:grpSpPr>
          <p:sp>
            <p:nvSpPr>
              <p:cNvPr id="120929" name="Line 97">
                <a:extLst>
                  <a:ext uri="{FF2B5EF4-FFF2-40B4-BE49-F238E27FC236}">
                    <a16:creationId xmlns:a16="http://schemas.microsoft.com/office/drawing/2014/main" id="{6C164936-E775-C73D-001A-E651B5B6A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879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30" name="Line 98">
                <a:extLst>
                  <a:ext uri="{FF2B5EF4-FFF2-40B4-BE49-F238E27FC236}">
                    <a16:creationId xmlns:a16="http://schemas.microsoft.com/office/drawing/2014/main" id="{C2833E47-F280-2185-0D38-970B5CC0D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1923"/>
                <a:ext cx="227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8" name="Rectangle 176">
              <a:extLst>
                <a:ext uri="{FF2B5EF4-FFF2-40B4-BE49-F238E27FC236}">
                  <a16:creationId xmlns:a16="http://schemas.microsoft.com/office/drawing/2014/main" id="{A3AA4A12-6F5F-FC5C-60AC-B3955865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680"/>
              <a:ext cx="295" cy="1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9" name="Rectangle 177">
              <a:extLst>
                <a:ext uri="{FF2B5EF4-FFF2-40B4-BE49-F238E27FC236}">
                  <a16:creationId xmlns:a16="http://schemas.microsoft.com/office/drawing/2014/main" id="{AF4D1D06-2FEF-F118-AC45-0E9DBA4D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872"/>
              <a:ext cx="770" cy="778"/>
            </a:xfrm>
            <a:prstGeom prst="rect">
              <a:avLst/>
            </a:prstGeom>
            <a:noFill/>
            <a:ln w="76200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112" name="Rectangle 280">
              <a:extLst>
                <a:ext uri="{FF2B5EF4-FFF2-40B4-BE49-F238E27FC236}">
                  <a16:creationId xmlns:a16="http://schemas.microsoft.com/office/drawing/2014/main" id="{2DCCAE00-3C27-7C12-47C8-D1236B56A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" y="1219"/>
              <a:ext cx="56" cy="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57" name="Oval 125">
              <a:extLst>
                <a:ext uri="{FF2B5EF4-FFF2-40B4-BE49-F238E27FC236}">
                  <a16:creationId xmlns:a16="http://schemas.microsoft.com/office/drawing/2014/main" id="{4C3C9637-8673-242A-BFC3-7AC7DDB20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1223"/>
              <a:ext cx="82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0837" name="Text Box 5">
            <a:extLst>
              <a:ext uri="{FF2B5EF4-FFF2-40B4-BE49-F238E27FC236}">
                <a16:creationId xmlns:a16="http://schemas.microsoft.com/office/drawing/2014/main" id="{F75E537D-CA00-AB92-96A2-99E9F110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70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solidFill>
                <a:srgbClr val="0000FF"/>
              </a:solidFill>
              <a:latin typeface="Gulim" charset="0"/>
              <a:ea typeface="Gulim" charset="0"/>
              <a:cs typeface="Gulim" charset="0"/>
            </a:endParaRPr>
          </a:p>
        </p:txBody>
      </p:sp>
      <p:grpSp>
        <p:nvGrpSpPr>
          <p:cNvPr id="121114" name="Group 282">
            <a:extLst>
              <a:ext uri="{FF2B5EF4-FFF2-40B4-BE49-F238E27FC236}">
                <a16:creationId xmlns:a16="http://schemas.microsoft.com/office/drawing/2014/main" id="{FD3A9CD2-BBDE-B942-95BB-9634239233CA}"/>
              </a:ext>
            </a:extLst>
          </p:cNvPr>
          <p:cNvGrpSpPr>
            <a:grpSpLocks/>
          </p:cNvGrpSpPr>
          <p:nvPr/>
        </p:nvGrpSpPr>
        <p:grpSpPr bwMode="auto">
          <a:xfrm>
            <a:off x="2936422" y="1282360"/>
            <a:ext cx="2286000" cy="1657350"/>
            <a:chOff x="4027" y="2910"/>
            <a:chExt cx="1440" cy="1044"/>
          </a:xfrm>
        </p:grpSpPr>
        <p:sp>
          <p:nvSpPr>
            <p:cNvPr id="120884" name="Rectangle 52">
              <a:extLst>
                <a:ext uri="{FF2B5EF4-FFF2-40B4-BE49-F238E27FC236}">
                  <a16:creationId xmlns:a16="http://schemas.microsoft.com/office/drawing/2014/main" id="{F3420762-88C5-551F-7597-6F75412FF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2913"/>
              <a:ext cx="1104" cy="6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20" name="Oval 88">
              <a:extLst>
                <a:ext uri="{FF2B5EF4-FFF2-40B4-BE49-F238E27FC236}">
                  <a16:creationId xmlns:a16="http://schemas.microsoft.com/office/drawing/2014/main" id="{4E465E44-8931-B335-87C8-700195F27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1" name="Oval 89">
              <a:extLst>
                <a:ext uri="{FF2B5EF4-FFF2-40B4-BE49-F238E27FC236}">
                  <a16:creationId xmlns:a16="http://schemas.microsoft.com/office/drawing/2014/main" id="{EAAD217A-4764-CA62-0137-A2A5438B7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" y="3192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5" name="Oval 53">
              <a:extLst>
                <a:ext uri="{FF2B5EF4-FFF2-40B4-BE49-F238E27FC236}">
                  <a16:creationId xmlns:a16="http://schemas.microsoft.com/office/drawing/2014/main" id="{AF84E8FA-ACB4-D708-425C-2AECC4F71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291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6" name="Oval 54">
              <a:extLst>
                <a:ext uri="{FF2B5EF4-FFF2-40B4-BE49-F238E27FC236}">
                  <a16:creationId xmlns:a16="http://schemas.microsoft.com/office/drawing/2014/main" id="{7A60D2EF-8004-ADF1-C2FF-EC4F2073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3374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87" name="Oval 55">
              <a:extLst>
                <a:ext uri="{FF2B5EF4-FFF2-40B4-BE49-F238E27FC236}">
                  <a16:creationId xmlns:a16="http://schemas.microsoft.com/office/drawing/2014/main" id="{894F351E-0F43-7921-47EE-5CA951A46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3076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88" name="Oval 56">
              <a:extLst>
                <a:ext uri="{FF2B5EF4-FFF2-40B4-BE49-F238E27FC236}">
                  <a16:creationId xmlns:a16="http://schemas.microsoft.com/office/drawing/2014/main" id="{B9A03A04-59DA-9C2A-9920-DAB21ADC6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3275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89" name="Oval 57">
              <a:extLst>
                <a:ext uri="{FF2B5EF4-FFF2-40B4-BE49-F238E27FC236}">
                  <a16:creationId xmlns:a16="http://schemas.microsoft.com/office/drawing/2014/main" id="{139FABBD-FF6B-1A9E-6ADC-440DF25F1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" y="3288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0" name="Oval 58">
              <a:extLst>
                <a:ext uri="{FF2B5EF4-FFF2-40B4-BE49-F238E27FC236}">
                  <a16:creationId xmlns:a16="http://schemas.microsoft.com/office/drawing/2014/main" id="{FCA29010-223D-E3E7-97DD-253E519F8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043"/>
              <a:ext cx="48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895" name="Rectangle 63">
              <a:extLst>
                <a:ext uri="{FF2B5EF4-FFF2-40B4-BE49-F238E27FC236}">
                  <a16:creationId xmlns:a16="http://schemas.microsoft.com/office/drawing/2014/main" id="{3C3CE5D7-435A-133E-2CE1-4E55EFC40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2930"/>
              <a:ext cx="149" cy="5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6" name="Line 64">
              <a:extLst>
                <a:ext uri="{FF2B5EF4-FFF2-40B4-BE49-F238E27FC236}">
                  <a16:creationId xmlns:a16="http://schemas.microsoft.com/office/drawing/2014/main" id="{25B8F571-9929-2671-D415-586AA5ADE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4" y="2943"/>
              <a:ext cx="99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7" name="Line 65">
              <a:extLst>
                <a:ext uri="{FF2B5EF4-FFF2-40B4-BE49-F238E27FC236}">
                  <a16:creationId xmlns:a16="http://schemas.microsoft.com/office/drawing/2014/main" id="{5E52AFBC-D85F-1092-75C5-1022C74D5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" y="3341"/>
              <a:ext cx="116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8" name="Oval 66">
              <a:extLst>
                <a:ext uri="{FF2B5EF4-FFF2-40B4-BE49-F238E27FC236}">
                  <a16:creationId xmlns:a16="http://schemas.microsoft.com/office/drawing/2014/main" id="{9DA97B1A-7AED-CC27-E597-DECBB8CAD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317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899" name="Oval 67">
              <a:extLst>
                <a:ext uri="{FF2B5EF4-FFF2-40B4-BE49-F238E27FC236}">
                  <a16:creationId xmlns:a16="http://schemas.microsoft.com/office/drawing/2014/main" id="{1C4776F8-00EC-59E2-A019-D3C38D47C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424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0" name="Oval 68">
              <a:extLst>
                <a:ext uri="{FF2B5EF4-FFF2-40B4-BE49-F238E27FC236}">
                  <a16:creationId xmlns:a16="http://schemas.microsoft.com/office/drawing/2014/main" id="{DD7EE717-C203-8B48-B668-CE224B879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1" name="Oval 69">
              <a:extLst>
                <a:ext uri="{FF2B5EF4-FFF2-40B4-BE49-F238E27FC236}">
                  <a16:creationId xmlns:a16="http://schemas.microsoft.com/office/drawing/2014/main" id="{5D9F7547-97C0-6FC6-C5DE-098A7505E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208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2" name="Oval 70">
              <a:extLst>
                <a:ext uri="{FF2B5EF4-FFF2-40B4-BE49-F238E27FC236}">
                  <a16:creationId xmlns:a16="http://schemas.microsoft.com/office/drawing/2014/main" id="{95DCCDB2-C9E9-3760-C0C5-CCB9173C9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3" name="Oval 71">
              <a:extLst>
                <a:ext uri="{FF2B5EF4-FFF2-40B4-BE49-F238E27FC236}">
                  <a16:creationId xmlns:a16="http://schemas.microsoft.com/office/drawing/2014/main" id="{3D4D55E0-AFE6-FF12-1A22-FC77BD9BB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374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4" name="Oval 72">
              <a:extLst>
                <a:ext uri="{FF2B5EF4-FFF2-40B4-BE49-F238E27FC236}">
                  <a16:creationId xmlns:a16="http://schemas.microsoft.com/office/drawing/2014/main" id="{64C4097A-7F93-3259-E9E3-FAFA9A6A3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3009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5" name="Oval 73">
              <a:extLst>
                <a:ext uri="{FF2B5EF4-FFF2-40B4-BE49-F238E27FC236}">
                  <a16:creationId xmlns:a16="http://schemas.microsoft.com/office/drawing/2014/main" id="{1723C4D4-92FD-1676-C37F-3AA9A5E6A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20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6" name="Oval 74">
              <a:extLst>
                <a:ext uri="{FF2B5EF4-FFF2-40B4-BE49-F238E27FC236}">
                  <a16:creationId xmlns:a16="http://schemas.microsoft.com/office/drawing/2014/main" id="{DE9F684B-735A-385A-3711-76B1A8AF9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2976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7" name="Oval 75">
              <a:extLst>
                <a:ext uri="{FF2B5EF4-FFF2-40B4-BE49-F238E27FC236}">
                  <a16:creationId xmlns:a16="http://schemas.microsoft.com/office/drawing/2014/main" id="{AA9C38C8-B9AD-8E42-C818-058D3F1BF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320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08" name="Oval 76">
              <a:extLst>
                <a:ext uri="{FF2B5EF4-FFF2-40B4-BE49-F238E27FC236}">
                  <a16:creationId xmlns:a16="http://schemas.microsoft.com/office/drawing/2014/main" id="{47FB593C-0D1D-7BA3-F036-377402F55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94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09" name="Oval 77">
              <a:extLst>
                <a:ext uri="{FF2B5EF4-FFF2-40B4-BE49-F238E27FC236}">
                  <a16:creationId xmlns:a16="http://schemas.microsoft.com/office/drawing/2014/main" id="{F9DD3A6F-C0D8-4573-283C-8BA559F1C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10" name="Line 78">
              <a:extLst>
                <a:ext uri="{FF2B5EF4-FFF2-40B4-BE49-F238E27FC236}">
                  <a16:creationId xmlns:a16="http://schemas.microsoft.com/office/drawing/2014/main" id="{1164C925-A954-6CBD-1870-710AAEE73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4" y="2910"/>
              <a:ext cx="99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11" name="Line 79">
              <a:extLst>
                <a:ext uri="{FF2B5EF4-FFF2-40B4-BE49-F238E27FC236}">
                  <a16:creationId xmlns:a16="http://schemas.microsoft.com/office/drawing/2014/main" id="{C0284F37-208A-719C-C284-0D40DB254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4" y="3357"/>
              <a:ext cx="11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22" name="Oval 90">
              <a:extLst>
                <a:ext uri="{FF2B5EF4-FFF2-40B4-BE49-F238E27FC236}">
                  <a16:creationId xmlns:a16="http://schemas.microsoft.com/office/drawing/2014/main" id="{390F59D5-98B4-74B1-DEC6-EF9710C0E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0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3" name="Oval 91">
              <a:extLst>
                <a:ext uri="{FF2B5EF4-FFF2-40B4-BE49-F238E27FC236}">
                  <a16:creationId xmlns:a16="http://schemas.microsoft.com/office/drawing/2014/main" id="{4747038D-6E93-DB04-B1B0-34A94198F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333"/>
              <a:ext cx="48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4" name="Oval 92">
              <a:extLst>
                <a:ext uri="{FF2B5EF4-FFF2-40B4-BE49-F238E27FC236}">
                  <a16:creationId xmlns:a16="http://schemas.microsoft.com/office/drawing/2014/main" id="{1583D63E-7AE0-1BED-6186-EEF1CA4F6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5" name="Oval 93">
              <a:extLst>
                <a:ext uri="{FF2B5EF4-FFF2-40B4-BE49-F238E27FC236}">
                  <a16:creationId xmlns:a16="http://schemas.microsoft.com/office/drawing/2014/main" id="{6D0A323A-491E-5D61-7B38-BFE729CB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26" name="Oval 94">
              <a:extLst>
                <a:ext uri="{FF2B5EF4-FFF2-40B4-BE49-F238E27FC236}">
                  <a16:creationId xmlns:a16="http://schemas.microsoft.com/office/drawing/2014/main" id="{E570350F-6CD5-1E7E-DA21-F4B5706F9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3291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27" name="Oval 95">
              <a:extLst>
                <a:ext uri="{FF2B5EF4-FFF2-40B4-BE49-F238E27FC236}">
                  <a16:creationId xmlns:a16="http://schemas.microsoft.com/office/drawing/2014/main" id="{CCBC62F2-2A0B-80FC-A1F1-BD8C49590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009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31" name="Rectangle 99">
              <a:extLst>
                <a:ext uri="{FF2B5EF4-FFF2-40B4-BE49-F238E27FC236}">
                  <a16:creationId xmlns:a16="http://schemas.microsoft.com/office/drawing/2014/main" id="{A4575C26-3098-1D53-5351-0F9137A6B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" y="3183"/>
              <a:ext cx="67" cy="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32" name="AutoShape 100">
              <a:extLst>
                <a:ext uri="{FF2B5EF4-FFF2-40B4-BE49-F238E27FC236}">
                  <a16:creationId xmlns:a16="http://schemas.microsoft.com/office/drawing/2014/main" id="{3520C763-1BE7-026C-FBDB-C781C2DE9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3136"/>
              <a:ext cx="211" cy="211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0420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933" name="Rectangle 101">
              <a:extLst>
                <a:ext uri="{FF2B5EF4-FFF2-40B4-BE49-F238E27FC236}">
                  <a16:creationId xmlns:a16="http://schemas.microsoft.com/office/drawing/2014/main" id="{F7890D45-505A-BDDA-B032-0CD7BE955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705"/>
              <a:ext cx="464" cy="24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000">
                  <a:solidFill>
                    <a:srgbClr val="FF0000"/>
                  </a:solidFill>
                  <a:latin typeface="Gulim" charset="0"/>
                  <a:ea typeface="Gulim" charset="0"/>
                  <a:cs typeface="Gulim" charset="0"/>
                </a:rPr>
                <a:t>Laser</a:t>
              </a:r>
            </a:p>
          </p:txBody>
        </p:sp>
        <p:sp>
          <p:nvSpPr>
            <p:cNvPr id="120935" name="AutoShape 103">
              <a:extLst>
                <a:ext uri="{FF2B5EF4-FFF2-40B4-BE49-F238E27FC236}">
                  <a16:creationId xmlns:a16="http://schemas.microsoft.com/office/drawing/2014/main" id="{EC808DCF-603D-D411-8EBB-DD22FF81D8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44442">
              <a:off x="4186" y="3464"/>
              <a:ext cx="428" cy="112"/>
            </a:xfrm>
            <a:custGeom>
              <a:avLst/>
              <a:gdLst>
                <a:gd name="T0" fmla="*/ 321 w 21600"/>
                <a:gd name="T1" fmla="*/ 0 h 21600"/>
                <a:gd name="T2" fmla="*/ 0 w 21600"/>
                <a:gd name="T3" fmla="*/ 56 h 21600"/>
                <a:gd name="T4" fmla="*/ 321 w 21600"/>
                <a:gd name="T5" fmla="*/ 112 h 21600"/>
                <a:gd name="T6" fmla="*/ 428 w 21600"/>
                <a:gd name="T7" fmla="*/ 5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00 h 21600"/>
                <a:gd name="T14" fmla="*/ 1892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936" name="Oval 104">
              <a:extLst>
                <a:ext uri="{FF2B5EF4-FFF2-40B4-BE49-F238E27FC236}">
                  <a16:creationId xmlns:a16="http://schemas.microsoft.com/office/drawing/2014/main" id="{C2AA7018-0ADD-51D2-E0DE-6533EF0B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312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0" name="Oval 108">
              <a:extLst>
                <a:ext uri="{FF2B5EF4-FFF2-40B4-BE49-F238E27FC236}">
                  <a16:creationId xmlns:a16="http://schemas.microsoft.com/office/drawing/2014/main" id="{EE42018D-ADAE-53CB-7BFB-FBC3D66B5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3258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1" name="Oval 109">
              <a:extLst>
                <a:ext uri="{FF2B5EF4-FFF2-40B4-BE49-F238E27FC236}">
                  <a16:creationId xmlns:a16="http://schemas.microsoft.com/office/drawing/2014/main" id="{F5E426EB-83A6-9407-4260-6AFDA60D2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3341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2" name="Oval 110">
              <a:extLst>
                <a:ext uri="{FF2B5EF4-FFF2-40B4-BE49-F238E27FC236}">
                  <a16:creationId xmlns:a16="http://schemas.microsoft.com/office/drawing/2014/main" id="{13B8568F-D167-B366-21EE-5DB78494D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3" y="309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3" name="Oval 111">
              <a:extLst>
                <a:ext uri="{FF2B5EF4-FFF2-40B4-BE49-F238E27FC236}">
                  <a16:creationId xmlns:a16="http://schemas.microsoft.com/office/drawing/2014/main" id="{7D9A5DC1-3A3E-0B72-C718-C6BB4781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" y="3142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4" name="Oval 112">
              <a:extLst>
                <a:ext uri="{FF2B5EF4-FFF2-40B4-BE49-F238E27FC236}">
                  <a16:creationId xmlns:a16="http://schemas.microsoft.com/office/drawing/2014/main" id="{C4647B9B-0C98-7267-1C15-AC7020EA8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3258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5" name="Oval 113">
              <a:extLst>
                <a:ext uri="{FF2B5EF4-FFF2-40B4-BE49-F238E27FC236}">
                  <a16:creationId xmlns:a16="http://schemas.microsoft.com/office/drawing/2014/main" id="{C7C49A3F-F783-403B-FDB8-FF8FEADCD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093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6" name="Oval 114">
              <a:extLst>
                <a:ext uri="{FF2B5EF4-FFF2-40B4-BE49-F238E27FC236}">
                  <a16:creationId xmlns:a16="http://schemas.microsoft.com/office/drawing/2014/main" id="{30F8388D-EA93-C486-4FEF-E18BECC23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41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7" name="Oval 115">
              <a:extLst>
                <a:ext uri="{FF2B5EF4-FFF2-40B4-BE49-F238E27FC236}">
                  <a16:creationId xmlns:a16="http://schemas.microsoft.com/office/drawing/2014/main" id="{50853DD7-7BF5-A33A-A128-DCE256596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225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48" name="Oval 116">
              <a:extLst>
                <a:ext uri="{FF2B5EF4-FFF2-40B4-BE49-F238E27FC236}">
                  <a16:creationId xmlns:a16="http://schemas.microsoft.com/office/drawing/2014/main" id="{0A802F65-0B0D-CBD7-F50B-B12E7B0A4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3125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49" name="Oval 117">
              <a:extLst>
                <a:ext uri="{FF2B5EF4-FFF2-40B4-BE49-F238E27FC236}">
                  <a16:creationId xmlns:a16="http://schemas.microsoft.com/office/drawing/2014/main" id="{E3B3E850-52F0-FC72-5055-70AA97C7B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407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0" name="Oval 118">
              <a:extLst>
                <a:ext uri="{FF2B5EF4-FFF2-40B4-BE49-F238E27FC236}">
                  <a16:creationId xmlns:a16="http://schemas.microsoft.com/office/drawing/2014/main" id="{2C770318-97CD-F703-D3C9-28F3D592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" y="299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1" name="Oval 119">
              <a:extLst>
                <a:ext uri="{FF2B5EF4-FFF2-40B4-BE49-F238E27FC236}">
                  <a16:creationId xmlns:a16="http://schemas.microsoft.com/office/drawing/2014/main" id="{63B53243-1F48-19AF-CF4F-410BB576D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34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2" name="Oval 120">
              <a:extLst>
                <a:ext uri="{FF2B5EF4-FFF2-40B4-BE49-F238E27FC236}">
                  <a16:creationId xmlns:a16="http://schemas.microsoft.com/office/drawing/2014/main" id="{E3FF48D9-1D16-3F74-6A63-070AB203C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3" name="Oval 121">
              <a:extLst>
                <a:ext uri="{FF2B5EF4-FFF2-40B4-BE49-F238E27FC236}">
                  <a16:creationId xmlns:a16="http://schemas.microsoft.com/office/drawing/2014/main" id="{B0CE4647-FC4E-1BFB-6865-1580E569D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" y="3304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4" name="Oval 122">
              <a:extLst>
                <a:ext uri="{FF2B5EF4-FFF2-40B4-BE49-F238E27FC236}">
                  <a16:creationId xmlns:a16="http://schemas.microsoft.com/office/drawing/2014/main" id="{23127325-8930-A6B7-E2D8-9F87B266C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" y="305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 dirty="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5" name="Oval 123">
              <a:extLst>
                <a:ext uri="{FF2B5EF4-FFF2-40B4-BE49-F238E27FC236}">
                  <a16:creationId xmlns:a16="http://schemas.microsoft.com/office/drawing/2014/main" id="{BD58AE53-AC99-2587-BB32-B1904E334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" y="3191"/>
              <a:ext cx="83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56" name="Oval 124">
              <a:extLst>
                <a:ext uri="{FF2B5EF4-FFF2-40B4-BE49-F238E27FC236}">
                  <a16:creationId xmlns:a16="http://schemas.microsoft.com/office/drawing/2014/main" id="{0238840C-08F1-289B-7AF2-D24E4501C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40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8" name="Oval 126">
              <a:extLst>
                <a:ext uri="{FF2B5EF4-FFF2-40B4-BE49-F238E27FC236}">
                  <a16:creationId xmlns:a16="http://schemas.microsoft.com/office/drawing/2014/main" id="{0D1CAD64-D1DA-4221-09FB-884CD3F80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310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59" name="Oval 127">
              <a:extLst>
                <a:ext uri="{FF2B5EF4-FFF2-40B4-BE49-F238E27FC236}">
                  <a16:creationId xmlns:a16="http://schemas.microsoft.com/office/drawing/2014/main" id="{3513275C-CE60-D54F-8529-F396263CA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3142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0" name="Oval 128">
              <a:extLst>
                <a:ext uri="{FF2B5EF4-FFF2-40B4-BE49-F238E27FC236}">
                  <a16:creationId xmlns:a16="http://schemas.microsoft.com/office/drawing/2014/main" id="{A0B4DECB-8E6F-3E74-8AE2-7B29CDEBF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" y="3109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1" name="Oval 129">
              <a:extLst>
                <a:ext uri="{FF2B5EF4-FFF2-40B4-BE49-F238E27FC236}">
                  <a16:creationId xmlns:a16="http://schemas.microsoft.com/office/drawing/2014/main" id="{D9295B72-1370-1EA1-23E0-FDA21ACB1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9" y="3367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2" name="Oval 130">
              <a:extLst>
                <a:ext uri="{FF2B5EF4-FFF2-40B4-BE49-F238E27FC236}">
                  <a16:creationId xmlns:a16="http://schemas.microsoft.com/office/drawing/2014/main" id="{A0F34D07-4890-66FC-664F-D667A1EE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" y="3367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3" name="Oval 131">
              <a:extLst>
                <a:ext uri="{FF2B5EF4-FFF2-40B4-BE49-F238E27FC236}">
                  <a16:creationId xmlns:a16="http://schemas.microsoft.com/office/drawing/2014/main" id="{0BCA83F7-D89F-4F46-5FEA-7A7DA83D5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225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4" name="Oval 132">
              <a:extLst>
                <a:ext uri="{FF2B5EF4-FFF2-40B4-BE49-F238E27FC236}">
                  <a16:creationId xmlns:a16="http://schemas.microsoft.com/office/drawing/2014/main" id="{9F3BD3E5-F655-E44E-EC4E-FADF8C3A3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3125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5" name="Oval 133">
              <a:extLst>
                <a:ext uri="{FF2B5EF4-FFF2-40B4-BE49-F238E27FC236}">
                  <a16:creationId xmlns:a16="http://schemas.microsoft.com/office/drawing/2014/main" id="{0B080744-4306-2274-6BB9-02AB8E3B5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" y="3291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6" name="Oval 134">
              <a:extLst>
                <a:ext uri="{FF2B5EF4-FFF2-40B4-BE49-F238E27FC236}">
                  <a16:creationId xmlns:a16="http://schemas.microsoft.com/office/drawing/2014/main" id="{501100DC-58C9-6426-649D-6495E4996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2993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67" name="Oval 135">
              <a:extLst>
                <a:ext uri="{FF2B5EF4-FFF2-40B4-BE49-F238E27FC236}">
                  <a16:creationId xmlns:a16="http://schemas.microsoft.com/office/drawing/2014/main" id="{8675E5D8-5584-C379-4CEB-3357FCE52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334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8" name="Oval 136">
              <a:extLst>
                <a:ext uri="{FF2B5EF4-FFF2-40B4-BE49-F238E27FC236}">
                  <a16:creationId xmlns:a16="http://schemas.microsoft.com/office/drawing/2014/main" id="{FB7403F9-C599-DC7E-D05A-F12153660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" y="3109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69" name="Oval 137">
              <a:extLst>
                <a:ext uri="{FF2B5EF4-FFF2-40B4-BE49-F238E27FC236}">
                  <a16:creationId xmlns:a16="http://schemas.microsoft.com/office/drawing/2014/main" id="{79C04043-D10F-8E85-614E-B8D84285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110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0" name="Oval 138">
              <a:extLst>
                <a:ext uri="{FF2B5EF4-FFF2-40B4-BE49-F238E27FC236}">
                  <a16:creationId xmlns:a16="http://schemas.microsoft.com/office/drawing/2014/main" id="{C1DD452B-93FE-6313-4000-EF1F8852D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3357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1" name="Oval 139">
              <a:extLst>
                <a:ext uri="{FF2B5EF4-FFF2-40B4-BE49-F238E27FC236}">
                  <a16:creationId xmlns:a16="http://schemas.microsoft.com/office/drawing/2014/main" id="{702CB504-BEF7-D496-4875-AB63C342D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" y="3125"/>
              <a:ext cx="50" cy="51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2" name="Oval 140">
              <a:extLst>
                <a:ext uri="{FF2B5EF4-FFF2-40B4-BE49-F238E27FC236}">
                  <a16:creationId xmlns:a16="http://schemas.microsoft.com/office/drawing/2014/main" id="{BD98F4D5-CB84-AC11-648C-7785EDAC2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3059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3" name="Oval 141">
              <a:extLst>
                <a:ext uri="{FF2B5EF4-FFF2-40B4-BE49-F238E27FC236}">
                  <a16:creationId xmlns:a16="http://schemas.microsoft.com/office/drawing/2014/main" id="{4D023FA0-3040-E364-F261-E6D7C43F0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3308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4" name="Oval 142">
              <a:extLst>
                <a:ext uri="{FF2B5EF4-FFF2-40B4-BE49-F238E27FC236}">
                  <a16:creationId xmlns:a16="http://schemas.microsoft.com/office/drawing/2014/main" id="{9470696D-9F49-D44E-4BB1-FA6E4A20E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" y="3241"/>
              <a:ext cx="84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5" name="Oval 143">
              <a:extLst>
                <a:ext uri="{FF2B5EF4-FFF2-40B4-BE49-F238E27FC236}">
                  <a16:creationId xmlns:a16="http://schemas.microsoft.com/office/drawing/2014/main" id="{2B55BC63-F1B4-19E3-F446-9B85D775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73"/>
              <a:ext cx="83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6" name="Oval 144">
              <a:extLst>
                <a:ext uri="{FF2B5EF4-FFF2-40B4-BE49-F238E27FC236}">
                  <a16:creationId xmlns:a16="http://schemas.microsoft.com/office/drawing/2014/main" id="{DBD32DC3-9832-10EE-C0D7-42920A24C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333"/>
              <a:ext cx="50" cy="4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7" name="Oval 145">
              <a:extLst>
                <a:ext uri="{FF2B5EF4-FFF2-40B4-BE49-F238E27FC236}">
                  <a16:creationId xmlns:a16="http://schemas.microsoft.com/office/drawing/2014/main" id="{3F12101F-BB57-F4E4-C211-E950A0D48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16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78" name="Oval 146">
              <a:extLst>
                <a:ext uri="{FF2B5EF4-FFF2-40B4-BE49-F238E27FC236}">
                  <a16:creationId xmlns:a16="http://schemas.microsoft.com/office/drawing/2014/main" id="{AFF3C811-6790-C5D1-4A8C-D1C46FE4A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1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79" name="Oval 147">
              <a:extLst>
                <a:ext uri="{FF2B5EF4-FFF2-40B4-BE49-F238E27FC236}">
                  <a16:creationId xmlns:a16="http://schemas.microsoft.com/office/drawing/2014/main" id="{736D57E6-E97F-BAA3-9B14-59433CDD8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8" y="3076"/>
              <a:ext cx="50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0" name="Oval 148">
              <a:extLst>
                <a:ext uri="{FF2B5EF4-FFF2-40B4-BE49-F238E27FC236}">
                  <a16:creationId xmlns:a16="http://schemas.microsoft.com/office/drawing/2014/main" id="{2B2539B2-516D-48C3-C5C3-BD309735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3"/>
              <a:ext cx="84" cy="84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1" name="Oval 149">
              <a:extLst>
                <a:ext uri="{FF2B5EF4-FFF2-40B4-BE49-F238E27FC236}">
                  <a16:creationId xmlns:a16="http://schemas.microsoft.com/office/drawing/2014/main" id="{E6C456AA-26AA-053C-0BE1-2841C43BD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927"/>
              <a:ext cx="84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2" name="Oval 150">
              <a:extLst>
                <a:ext uri="{FF2B5EF4-FFF2-40B4-BE49-F238E27FC236}">
                  <a16:creationId xmlns:a16="http://schemas.microsoft.com/office/drawing/2014/main" id="{6FB55324-76E3-389F-2173-6FCE2FB47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109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3" name="Oval 151">
              <a:extLst>
                <a:ext uri="{FF2B5EF4-FFF2-40B4-BE49-F238E27FC236}">
                  <a16:creationId xmlns:a16="http://schemas.microsoft.com/office/drawing/2014/main" id="{E5276198-B377-02FE-4964-E1F28768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076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4" name="Oval 152">
              <a:extLst>
                <a:ext uri="{FF2B5EF4-FFF2-40B4-BE49-F238E27FC236}">
                  <a16:creationId xmlns:a16="http://schemas.microsoft.com/office/drawing/2014/main" id="{694B183A-CF95-2828-2392-7921C2C5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324"/>
              <a:ext cx="50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5" name="Oval 153">
              <a:extLst>
                <a:ext uri="{FF2B5EF4-FFF2-40B4-BE49-F238E27FC236}">
                  <a16:creationId xmlns:a16="http://schemas.microsoft.com/office/drawing/2014/main" id="{99200FBB-F856-D782-D9A9-766CC71E9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0" y="3159"/>
              <a:ext cx="83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6" name="Oval 154">
              <a:extLst>
                <a:ext uri="{FF2B5EF4-FFF2-40B4-BE49-F238E27FC236}">
                  <a16:creationId xmlns:a16="http://schemas.microsoft.com/office/drawing/2014/main" id="{4BF10BE4-C0E3-6E6F-E197-6722CB78B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91"/>
              <a:ext cx="82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87" name="Oval 155">
              <a:extLst>
                <a:ext uri="{FF2B5EF4-FFF2-40B4-BE49-F238E27FC236}">
                  <a16:creationId xmlns:a16="http://schemas.microsoft.com/office/drawing/2014/main" id="{15175F95-4603-FF3E-F1BF-79A331A3B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" y="3349"/>
              <a:ext cx="49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8" name="Oval 156">
              <a:extLst>
                <a:ext uri="{FF2B5EF4-FFF2-40B4-BE49-F238E27FC236}">
                  <a16:creationId xmlns:a16="http://schemas.microsoft.com/office/drawing/2014/main" id="{F03F3382-65CF-2A54-7B53-4F219D16E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333"/>
              <a:ext cx="49" cy="4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89" name="Oval 157">
              <a:extLst>
                <a:ext uri="{FF2B5EF4-FFF2-40B4-BE49-F238E27FC236}">
                  <a16:creationId xmlns:a16="http://schemas.microsoft.com/office/drawing/2014/main" id="{4817FBE2-E04D-D25E-1EA0-6614E9CF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208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0" name="Oval 158">
              <a:extLst>
                <a:ext uri="{FF2B5EF4-FFF2-40B4-BE49-F238E27FC236}">
                  <a16:creationId xmlns:a16="http://schemas.microsoft.com/office/drawing/2014/main" id="{B0C826F3-FBF5-3D2A-2337-85CD4CE4A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092"/>
              <a:ext cx="48" cy="5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-</a:t>
              </a:r>
            </a:p>
          </p:txBody>
        </p:sp>
        <p:sp>
          <p:nvSpPr>
            <p:cNvPr id="120991" name="Oval 159">
              <a:extLst>
                <a:ext uri="{FF2B5EF4-FFF2-40B4-BE49-F238E27FC236}">
                  <a16:creationId xmlns:a16="http://schemas.microsoft.com/office/drawing/2014/main" id="{B0AB8978-82A3-4BDA-FD83-52E589F78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440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2" name="Oval 160">
              <a:extLst>
                <a:ext uri="{FF2B5EF4-FFF2-40B4-BE49-F238E27FC236}">
                  <a16:creationId xmlns:a16="http://schemas.microsoft.com/office/drawing/2014/main" id="{6D5133A3-98FE-2D49-2ADA-3BBFC39FD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2943"/>
              <a:ext cx="83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sp>
          <p:nvSpPr>
            <p:cNvPr id="120993" name="Oval 161">
              <a:extLst>
                <a:ext uri="{FF2B5EF4-FFF2-40B4-BE49-F238E27FC236}">
                  <a16:creationId xmlns:a16="http://schemas.microsoft.com/office/drawing/2014/main" id="{14C92D6B-F3C3-4E46-1C05-2000D9193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" y="3164"/>
              <a:ext cx="83" cy="82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  <p:grpSp>
          <p:nvGrpSpPr>
            <p:cNvPr id="52429" name="Group 162">
              <a:extLst>
                <a:ext uri="{FF2B5EF4-FFF2-40B4-BE49-F238E27FC236}">
                  <a16:creationId xmlns:a16="http://schemas.microsoft.com/office/drawing/2014/main" id="{82593532-8549-9B32-B459-48E4EE6A0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8" y="3043"/>
              <a:ext cx="164" cy="116"/>
              <a:chOff x="1610" y="1253"/>
              <a:chExt cx="454" cy="317"/>
            </a:xfrm>
          </p:grpSpPr>
          <p:sp>
            <p:nvSpPr>
              <p:cNvPr id="120995" name="Line 163">
                <a:extLst>
                  <a:ext uri="{FF2B5EF4-FFF2-40B4-BE49-F238E27FC236}">
                    <a16:creationId xmlns:a16="http://schemas.microsoft.com/office/drawing/2014/main" id="{A2480E62-7C11-E549-96B0-CA2CC2830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53"/>
                <a:ext cx="454" cy="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96" name="Line 164">
                <a:extLst>
                  <a:ext uri="{FF2B5EF4-FFF2-40B4-BE49-F238E27FC236}">
                    <a16:creationId xmlns:a16="http://schemas.microsoft.com/office/drawing/2014/main" id="{00E1D96E-B731-8FB8-838B-80E283258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97"/>
                <a:ext cx="454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0" name="Group 165">
              <a:extLst>
                <a:ext uri="{FF2B5EF4-FFF2-40B4-BE49-F238E27FC236}">
                  <a16:creationId xmlns:a16="http://schemas.microsoft.com/office/drawing/2014/main" id="{3FB41EB0-4225-CE82-86BA-834DEB8E5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" y="3043"/>
              <a:ext cx="416" cy="165"/>
              <a:chOff x="1746" y="1253"/>
              <a:chExt cx="1134" cy="453"/>
            </a:xfrm>
          </p:grpSpPr>
          <p:sp>
            <p:nvSpPr>
              <p:cNvPr id="120998" name="Line 166">
                <a:extLst>
                  <a:ext uri="{FF2B5EF4-FFF2-40B4-BE49-F238E27FC236}">
                    <a16:creationId xmlns:a16="http://schemas.microsoft.com/office/drawing/2014/main" id="{FFD16278-4EB7-EBF9-4A8C-C37124FE4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53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0999" name="Line 167">
                <a:extLst>
                  <a:ext uri="{FF2B5EF4-FFF2-40B4-BE49-F238E27FC236}">
                    <a16:creationId xmlns:a16="http://schemas.microsoft.com/office/drawing/2014/main" id="{28FA8859-4342-F6CD-EDEB-73DF70B28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97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1" name="Group 168">
              <a:extLst>
                <a:ext uri="{FF2B5EF4-FFF2-40B4-BE49-F238E27FC236}">
                  <a16:creationId xmlns:a16="http://schemas.microsoft.com/office/drawing/2014/main" id="{C5A7BBE4-DC5A-C04C-5169-6A508321071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356" y="3275"/>
              <a:ext cx="416" cy="165"/>
              <a:chOff x="1746" y="1253"/>
              <a:chExt cx="1134" cy="453"/>
            </a:xfrm>
          </p:grpSpPr>
          <p:sp>
            <p:nvSpPr>
              <p:cNvPr id="121001" name="Line 169">
                <a:extLst>
                  <a:ext uri="{FF2B5EF4-FFF2-40B4-BE49-F238E27FC236}">
                    <a16:creationId xmlns:a16="http://schemas.microsoft.com/office/drawing/2014/main" id="{D76B93B7-24B7-34EE-6F3B-038793053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53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02" name="Line 170">
                <a:extLst>
                  <a:ext uri="{FF2B5EF4-FFF2-40B4-BE49-F238E27FC236}">
                    <a16:creationId xmlns:a16="http://schemas.microsoft.com/office/drawing/2014/main" id="{97BCFD26-6B48-201F-C247-0593096C3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6" y="1297"/>
                <a:ext cx="113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grpSp>
          <p:nvGrpSpPr>
            <p:cNvPr id="52432" name="Group 171">
              <a:extLst>
                <a:ext uri="{FF2B5EF4-FFF2-40B4-BE49-F238E27FC236}">
                  <a16:creationId xmlns:a16="http://schemas.microsoft.com/office/drawing/2014/main" id="{05AF3367-4031-D608-EDD0-B073C5282B8D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308" y="3324"/>
              <a:ext cx="164" cy="116"/>
              <a:chOff x="1610" y="1253"/>
              <a:chExt cx="454" cy="317"/>
            </a:xfrm>
          </p:grpSpPr>
          <p:sp>
            <p:nvSpPr>
              <p:cNvPr id="121004" name="Line 172">
                <a:extLst>
                  <a:ext uri="{FF2B5EF4-FFF2-40B4-BE49-F238E27FC236}">
                    <a16:creationId xmlns:a16="http://schemas.microsoft.com/office/drawing/2014/main" id="{7A5340A2-E579-1F72-5F0B-1DE2D2BFA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53"/>
                <a:ext cx="454" cy="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121005" name="Line 173">
                <a:extLst>
                  <a:ext uri="{FF2B5EF4-FFF2-40B4-BE49-F238E27FC236}">
                    <a16:creationId xmlns:a16="http://schemas.microsoft.com/office/drawing/2014/main" id="{603937D2-209E-D7E1-A31A-B70CB40A5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0" y="1297"/>
                <a:ext cx="454" cy="2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</p:grpSp>
        <p:sp>
          <p:nvSpPr>
            <p:cNvPr id="121006" name="Line 174">
              <a:extLst>
                <a:ext uri="{FF2B5EF4-FFF2-40B4-BE49-F238E27FC236}">
                  <a16:creationId xmlns:a16="http://schemas.microsoft.com/office/drawing/2014/main" id="{939F13B2-6558-227C-AC9E-30B707D12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3251"/>
              <a:ext cx="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07" name="Line 175">
              <a:extLst>
                <a:ext uri="{FF2B5EF4-FFF2-40B4-BE49-F238E27FC236}">
                  <a16:creationId xmlns:a16="http://schemas.microsoft.com/office/drawing/2014/main" id="{776F8437-3276-B647-4184-15942BCF0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3" y="3235"/>
              <a:ext cx="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1010" name="Text Box 178">
              <a:extLst>
                <a:ext uri="{FF2B5EF4-FFF2-40B4-BE49-F238E27FC236}">
                  <a16:creationId xmlns:a16="http://schemas.microsoft.com/office/drawing/2014/main" id="{9B0987DA-7F9E-55C5-F6A0-30F8DD95C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7" y="2944"/>
              <a:ext cx="231" cy="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>
                <a:defRPr/>
              </a:pPr>
              <a:r>
                <a:rPr kumimoji="1" lang="en-US" altLang="ja-JP" sz="1200">
                  <a:solidFill>
                    <a:schemeClr val="bg1"/>
                  </a:solidFill>
                  <a:latin typeface="Gulim" charset="0"/>
                  <a:ea typeface="Gulim" charset="0"/>
                  <a:cs typeface="Gulim" charset="0"/>
                </a:rPr>
                <a:t>Solid target</a:t>
              </a:r>
            </a:p>
          </p:txBody>
        </p:sp>
        <p:sp>
          <p:nvSpPr>
            <p:cNvPr id="121113" name="Rectangle 281">
              <a:extLst>
                <a:ext uri="{FF2B5EF4-FFF2-40B4-BE49-F238E27FC236}">
                  <a16:creationId xmlns:a16="http://schemas.microsoft.com/office/drawing/2014/main" id="{E58F3CB4-CADC-6FA8-79E1-C285A0D8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3173"/>
              <a:ext cx="56" cy="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20893" name="Oval 61">
              <a:extLst>
                <a:ext uri="{FF2B5EF4-FFF2-40B4-BE49-F238E27FC236}">
                  <a16:creationId xmlns:a16="http://schemas.microsoft.com/office/drawing/2014/main" id="{2AAE15E8-2233-DB2D-743C-0157931B4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" y="3192"/>
              <a:ext cx="82" cy="83"/>
            </a:xfrm>
            <a:prstGeom prst="ellipse">
              <a:avLst/>
            </a:prstGeom>
            <a:gradFill rotWithShape="1">
              <a:gsLst>
                <a:gs pos="0">
                  <a:srgbClr val="FC5D24"/>
                </a:gs>
                <a:gs pos="100000">
                  <a:srgbClr val="FC5D24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kumimoji="1" lang="en-US" altLang="ja-JP" sz="1000">
                  <a:latin typeface="Gulim" charset="0"/>
                  <a:ea typeface="Gulim" charset="0"/>
                  <a:cs typeface="Gulim" charset="0"/>
                </a:rPr>
                <a:t>+</a:t>
              </a:r>
            </a:p>
          </p:txBody>
        </p:sp>
      </p:grpSp>
      <p:sp>
        <p:nvSpPr>
          <p:cNvPr id="121119" name="Rectangle 287">
            <a:extLst>
              <a:ext uri="{FF2B5EF4-FFF2-40B4-BE49-F238E27FC236}">
                <a16:creationId xmlns:a16="http://schemas.microsoft.com/office/drawing/2014/main" id="{84B9B0F6-6AA6-B3DD-D102-C66D1265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337" y="3149158"/>
            <a:ext cx="8351266" cy="147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9pPr>
          </a:lstStyle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Dense expanding plasma from solid targets.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Retaining high brightness, heavy ions can be delivered to RFQ.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Since ions in plasma state, space charge effect can be neglected.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No focusing lenses.</a:t>
            </a:r>
          </a:p>
          <a:p>
            <a:pPr algn="l" eaLnBrk="1" hangingPunct="1">
              <a:lnSpc>
                <a:spcPct val="115000"/>
              </a:lnSpc>
              <a:buFontTx/>
              <a:buChar char="•"/>
            </a:pPr>
            <a:r>
              <a:rPr kumimoji="1" lang="en-US" altLang="ja-JP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Gulim" panose="020B0600000101010101" pitchFamily="34" charset="-127"/>
              </a:rPr>
              <a:t>No high voltage cage, no isolating transformer.</a:t>
            </a:r>
          </a:p>
        </p:txBody>
      </p:sp>
      <p:sp>
        <p:nvSpPr>
          <p:cNvPr id="121120" name="Text Box 288">
            <a:extLst>
              <a:ext uri="{FF2B5EF4-FFF2-40B4-BE49-F238E27FC236}">
                <a16:creationId xmlns:a16="http://schemas.microsoft.com/office/drawing/2014/main" id="{3064DE54-68A8-5DCA-ACB6-AF9C116AF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267" y="344443"/>
            <a:ext cx="75898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0000FF"/>
                </a:solidFill>
                <a:latin typeface="Gulim" charset="0"/>
                <a:ea typeface="Gulim" charset="0"/>
                <a:cs typeface="Gulim" charset="0"/>
              </a:rPr>
              <a:t>Direct Plasma Injection Scheme (DPIS)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411B55-A2D5-3D49-450A-0475B1B3C692}"/>
              </a:ext>
            </a:extLst>
          </p:cNvPr>
          <p:cNvSpPr/>
          <p:nvPr/>
        </p:nvSpPr>
        <p:spPr>
          <a:xfrm>
            <a:off x="3709534" y="1157754"/>
            <a:ext cx="697149" cy="457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11519B-4ED0-E79A-C0E5-BA146779AC67}"/>
              </a:ext>
            </a:extLst>
          </p:cNvPr>
          <p:cNvSpPr/>
          <p:nvPr/>
        </p:nvSpPr>
        <p:spPr>
          <a:xfrm>
            <a:off x="3755218" y="2333374"/>
            <a:ext cx="697149" cy="457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CA547-CFEB-9FA2-5591-9AAAD861EB15}"/>
              </a:ext>
            </a:extLst>
          </p:cNvPr>
          <p:cNvSpPr txBox="1"/>
          <p:nvPr/>
        </p:nvSpPr>
        <p:spPr>
          <a:xfrm>
            <a:off x="4619282" y="2647694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Plasma guide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D10281-02B2-B104-3C99-43E2177AE4DA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373352" y="2409158"/>
            <a:ext cx="245930" cy="36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536C0E-0FD4-67BC-43C5-19325823C4CC}"/>
              </a:ext>
            </a:extLst>
          </p:cNvPr>
          <p:cNvSpPr txBox="1"/>
          <p:nvPr/>
        </p:nvSpPr>
        <p:spPr>
          <a:xfrm>
            <a:off x="1970493" y="5019916"/>
            <a:ext cx="6519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Performance of DPIS was verified by some limited species.</a:t>
            </a:r>
          </a:p>
          <a:p>
            <a:r>
              <a:rPr lang="en-US" dirty="0">
                <a:solidFill>
                  <a:srgbClr val="FF0000"/>
                </a:solidFill>
              </a:rPr>
              <a:t>We explore possibility to accelerate heavy ions with DPIS.</a:t>
            </a:r>
          </a:p>
          <a:p>
            <a:r>
              <a:rPr lang="en-US" dirty="0">
                <a:solidFill>
                  <a:srgbClr val="FF0000"/>
                </a:solidFill>
              </a:rPr>
              <a:t>This work will give a benchmark for future accelerator project.</a:t>
            </a:r>
          </a:p>
        </p:txBody>
      </p:sp>
    </p:spTree>
    <p:extLst>
      <p:ext uri="{BB962C8B-B14F-4D97-AF65-F5344CB8AC3E}">
        <p14:creationId xmlns:p14="http://schemas.microsoft.com/office/powerpoint/2010/main" val="282584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FDD6B3-6702-654A-6F89-5FCB09EF9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1DA9C-5521-C786-FF3F-62EAD82350A1}"/>
              </a:ext>
            </a:extLst>
          </p:cNvPr>
          <p:cNvSpPr txBox="1"/>
          <p:nvPr/>
        </p:nvSpPr>
        <p:spPr>
          <a:xfrm>
            <a:off x="2867201" y="1128442"/>
            <a:ext cx="488964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 Status (control milestones)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Subcontract with Columbia University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2022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22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Open call for a postdoc position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2022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Oct. 4 </a:t>
            </a:r>
            <a:r>
              <a:rPr lang="en-US" sz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Madhawa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joined Sep. 1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 first beam through the RFQ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Feb. 28, 2023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Feb. 10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FY2023-Q3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The second species acceleration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2023 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Design of new laser irradiation box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May 20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FY2023-Q4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Design of RFQ electrodes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 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Presentation at international conference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5 presentations at ICIS2023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Procurement of new electrodes type 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progress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third species acceleration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Dec. 31, 2023 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20 (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</a:t>
            </a:r>
            <a:r>
              <a:rPr lang="en-US" sz="12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9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4" y="1130379"/>
            <a:ext cx="3935896" cy="192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4" y="3095163"/>
            <a:ext cx="3816626" cy="207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10" y="1130379"/>
            <a:ext cx="2310577" cy="1927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10" y="3136523"/>
            <a:ext cx="2644439" cy="1927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6858" y="5238363"/>
            <a:ext cx="5783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 have demonstrated that 1.2x10</a:t>
            </a:r>
            <a:r>
              <a:rPr lang="en-US" sz="1200" baseline="30000" dirty="0"/>
              <a:t>11</a:t>
            </a:r>
            <a:r>
              <a:rPr lang="en-US" sz="1200" dirty="0"/>
              <a:t> of C</a:t>
            </a:r>
            <a:r>
              <a:rPr lang="en-US" sz="1200" baseline="30000" dirty="0"/>
              <a:t>4+</a:t>
            </a:r>
            <a:r>
              <a:rPr lang="en-US" sz="1200" dirty="0"/>
              <a:t> can be provided by a single laser shot.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7554E-B341-EC4D-A7C9-E38F011C10B1}"/>
              </a:ext>
            </a:extLst>
          </p:cNvPr>
          <p:cNvSpPr txBox="1"/>
          <p:nvPr/>
        </p:nvSpPr>
        <p:spPr>
          <a:xfrm>
            <a:off x="3034087" y="535394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Carbon beam, before FOA funded</a:t>
            </a:r>
          </a:p>
        </p:txBody>
      </p:sp>
    </p:spTree>
    <p:extLst>
      <p:ext uri="{BB962C8B-B14F-4D97-AF65-F5344CB8AC3E}">
        <p14:creationId xmlns:p14="http://schemas.microsoft.com/office/powerpoint/2010/main" val="176579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2E90B-AA93-3321-03A4-1C55C3A40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3" name="Google Shape;106;p3">
            <a:extLst>
              <a:ext uri="{FF2B5EF4-FFF2-40B4-BE49-F238E27FC236}">
                <a16:creationId xmlns:a16="http://schemas.microsoft.com/office/drawing/2014/main" id="{44034A35-F788-2DB2-99A1-023BE8CC6C2D}"/>
              </a:ext>
            </a:extLst>
          </p:cNvPr>
          <p:cNvSpPr txBox="1"/>
          <p:nvPr/>
        </p:nvSpPr>
        <p:spPr>
          <a:xfrm>
            <a:off x="892990" y="613053"/>
            <a:ext cx="772849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60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</a:t>
            </a:r>
            <a:r>
              <a:rPr lang="en-US" sz="1600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3+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beam, before FOA funded</a:t>
            </a:r>
          </a:p>
          <a:p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(parameters from target to FC were optimized for 7Li3+)</a:t>
            </a:r>
            <a:endParaRPr sz="1600" dirty="0"/>
          </a:p>
        </p:txBody>
      </p:sp>
      <p:pic>
        <p:nvPicPr>
          <p:cNvPr id="4" name="Google Shape;107;p3">
            <a:extLst>
              <a:ext uri="{FF2B5EF4-FFF2-40B4-BE49-F238E27FC236}">
                <a16:creationId xmlns:a16="http://schemas.microsoft.com/office/drawing/2014/main" id="{74D0C97D-9763-5275-E7E3-16D76CB061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788" y="1425301"/>
            <a:ext cx="5243114" cy="349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C6717D40-0D56-00D8-789E-BC2E9095E0F3}"/>
              </a:ext>
            </a:extLst>
          </p:cNvPr>
          <p:cNvSpPr txBox="1"/>
          <p:nvPr/>
        </p:nvSpPr>
        <p:spPr>
          <a:xfrm>
            <a:off x="2908739" y="5066479"/>
            <a:ext cx="175764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 peak : 43 mA, 95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peak : 35 mA, 74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FWHM : 2.0 us</a:t>
            </a:r>
            <a:endParaRPr sz="1350" dirty="0"/>
          </a:p>
        </p:txBody>
      </p:sp>
      <p:sp>
        <p:nvSpPr>
          <p:cNvPr id="6" name="Google Shape;109;p3">
            <a:extLst>
              <a:ext uri="{FF2B5EF4-FFF2-40B4-BE49-F238E27FC236}">
                <a16:creationId xmlns:a16="http://schemas.microsoft.com/office/drawing/2014/main" id="{7A341BC8-2BB0-02D1-BDAF-E50DA16B3B75}"/>
              </a:ext>
            </a:extLst>
          </p:cNvPr>
          <p:cNvSpPr txBox="1"/>
          <p:nvPr/>
        </p:nvSpPr>
        <p:spPr>
          <a:xfrm>
            <a:off x="5991598" y="1605819"/>
            <a:ext cx="3049778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Laser 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Thales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QS220 us, </a:t>
            </a:r>
            <a:endParaRPr sz="1350" dirty="0"/>
          </a:p>
          <a:p>
            <a:pPr marL="557213" lvl="1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 J at laser exit (~0.8 J at target)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Solenoid : 15 A (790 G)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Extraction voltage : 52 kV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 power : ~ 100 kW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Q1 : 8A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Q2 : 13.2 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Q3 : 6.8 A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Dipole : 110 A (2.7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kG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50" dirty="0"/>
          </a:p>
          <a:p>
            <a:pPr marL="214313" indent="-214313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Ring bias : -400 V</a:t>
            </a:r>
            <a:endParaRPr sz="1350" dirty="0"/>
          </a:p>
        </p:txBody>
      </p:sp>
      <p:pic>
        <p:nvPicPr>
          <p:cNvPr id="8" name="Picture 7" descr="A screenshot of a report&#10;&#10;Description automatically generated">
            <a:extLst>
              <a:ext uri="{FF2B5EF4-FFF2-40B4-BE49-F238E27FC236}">
                <a16:creationId xmlns:a16="http://schemas.microsoft.com/office/drawing/2014/main" id="{1FE253A2-A233-6DBB-8EB4-C0A60F159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45" y="4561810"/>
            <a:ext cx="2901820" cy="1701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A4B54-7326-D9DC-2609-BD148832C87C}"/>
              </a:ext>
            </a:extLst>
          </p:cNvPr>
          <p:cNvSpPr txBox="1"/>
          <p:nvPr/>
        </p:nvSpPr>
        <p:spPr>
          <a:xfrm>
            <a:off x="2413518" y="5840963"/>
            <a:ext cx="2999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Typical beam currents in other facilities are less than 100 </a:t>
            </a:r>
            <a:r>
              <a:rPr lang="en-US" sz="800" dirty="0">
                <a:latin typeface="Symbol" pitchFamily="2" charset="2"/>
              </a:rPr>
              <a:t>m</a:t>
            </a:r>
            <a:r>
              <a:rPr lang="en-US" sz="800" dirty="0"/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74761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CA51AAE-F215-C24E-B1AD-75FE125B65C0}"/>
              </a:ext>
            </a:extLst>
          </p:cNvPr>
          <p:cNvSpPr txBox="1"/>
          <p:nvPr/>
        </p:nvSpPr>
        <p:spPr>
          <a:xfrm>
            <a:off x="3681696" y="564344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Contamination ~ 2 %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F2F215B-7130-214B-8962-049FE335FAE8}"/>
              </a:ext>
            </a:extLst>
          </p:cNvPr>
          <p:cNvSpPr/>
          <p:nvPr/>
        </p:nvSpPr>
        <p:spPr>
          <a:xfrm rot="16200000">
            <a:off x="3277771" y="5581965"/>
            <a:ext cx="242539" cy="476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3463E-E145-D177-DDC8-0CC73397A1DD}"/>
              </a:ext>
            </a:extLst>
          </p:cNvPr>
          <p:cNvSpPr txBox="1"/>
          <p:nvPr/>
        </p:nvSpPr>
        <p:spPr>
          <a:xfrm>
            <a:off x="3773544" y="26415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Analyzed beam</a:t>
            </a:r>
          </a:p>
        </p:txBody>
      </p:sp>
      <p:pic>
        <p:nvPicPr>
          <p:cNvPr id="14" name="image5.png">
            <a:extLst>
              <a:ext uri="{FF2B5EF4-FFF2-40B4-BE49-F238E27FC236}">
                <a16:creationId xmlns:a16="http://schemas.microsoft.com/office/drawing/2014/main" id="{4F45E00B-68ED-6653-830C-F5CFA5DA3C0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77147" y="845228"/>
            <a:ext cx="7989706" cy="4750396"/>
          </a:xfrm>
          <a:prstGeom prst="rect">
            <a:avLst/>
          </a:prstGeom>
          <a:ln/>
        </p:spPr>
      </p:pic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BFCEFA-E750-D3B7-7A82-67A0C68E0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59" y="83409"/>
            <a:ext cx="1726349" cy="1701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A0E65-1D09-780E-2A7F-88756C475E3F}"/>
              </a:ext>
            </a:extLst>
          </p:cNvPr>
          <p:cNvSpPr txBox="1"/>
          <p:nvPr/>
        </p:nvSpPr>
        <p:spPr>
          <a:xfrm>
            <a:off x="2100054" y="6123959"/>
            <a:ext cx="7088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Collaboration with Nagaoka University of Technology, RIKEN and Nuclear Physics Institute of Czech</a:t>
            </a:r>
          </a:p>
          <a:p>
            <a:endParaRPr lang="en-US" sz="1000" dirty="0">
              <a:solidFill>
                <a:srgbClr val="0070C0"/>
              </a:solidFill>
            </a:endParaRPr>
          </a:p>
          <a:p>
            <a:r>
              <a:rPr lang="en-US" sz="1000" dirty="0">
                <a:solidFill>
                  <a:srgbClr val="0070C0"/>
                </a:solidFill>
              </a:rPr>
              <a:t>Now expanded to ANSTO, Wollongong University, </a:t>
            </a:r>
            <a:r>
              <a:rPr lang="en-US" sz="1000" dirty="0" err="1">
                <a:solidFill>
                  <a:srgbClr val="0070C0"/>
                </a:solidFill>
              </a:rPr>
              <a:t>Technische</a:t>
            </a:r>
            <a:r>
              <a:rPr lang="en-US" sz="1000" dirty="0">
                <a:solidFill>
                  <a:srgbClr val="0070C0"/>
                </a:solidFill>
              </a:rPr>
              <a:t> Universität Darmstadt and Tokyo Medical Dental University.</a:t>
            </a:r>
          </a:p>
        </p:txBody>
      </p:sp>
    </p:spTree>
    <p:extLst>
      <p:ext uri="{BB962C8B-B14F-4D97-AF65-F5344CB8AC3E}">
        <p14:creationId xmlns:p14="http://schemas.microsoft.com/office/powerpoint/2010/main" val="34672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1AEC3-E5E5-77DD-5393-B5D41A86D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pic>
        <p:nvPicPr>
          <p:cNvPr id="3" name="Picture 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F6C6ED3C-1912-5955-9A46-F9C51546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7" y="978115"/>
            <a:ext cx="4064000" cy="304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C06B73-4B35-BAFC-2A1A-35D97E24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36" y="4103747"/>
            <a:ext cx="4361859" cy="2501506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226DCC-16AE-F429-D647-542DBB1B2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1" y="1151635"/>
            <a:ext cx="3389611" cy="2541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91306-1220-FF05-8A0F-DCD983B9B689}"/>
              </a:ext>
            </a:extLst>
          </p:cNvPr>
          <p:cNvSpPr txBox="1"/>
          <p:nvPr/>
        </p:nvSpPr>
        <p:spPr>
          <a:xfrm>
            <a:off x="2286568" y="372125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Improvement of the accelerator system and R&amp;Ds</a:t>
            </a:r>
          </a:p>
        </p:txBody>
      </p:sp>
    </p:spTree>
    <p:extLst>
      <p:ext uri="{BB962C8B-B14F-4D97-AF65-F5344CB8AC3E}">
        <p14:creationId xmlns:p14="http://schemas.microsoft.com/office/powerpoint/2010/main" val="105132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8B932-C225-2097-D300-1921694E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427512"/>
            <a:ext cx="7772400" cy="5829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3D112E-3204-4485-92BA-3D6B630C6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EB175-54E3-F89E-18E0-F99412A72A0C}"/>
              </a:ext>
            </a:extLst>
          </p:cNvPr>
          <p:cNvSpPr txBox="1"/>
          <p:nvPr/>
        </p:nvSpPr>
        <p:spPr>
          <a:xfrm>
            <a:off x="2867891" y="601188"/>
            <a:ext cx="641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of new beam extraction structure</a:t>
            </a:r>
          </a:p>
        </p:txBody>
      </p:sp>
    </p:spTree>
    <p:extLst>
      <p:ext uri="{BB962C8B-B14F-4D97-AF65-F5344CB8AC3E}">
        <p14:creationId xmlns:p14="http://schemas.microsoft.com/office/powerpoint/2010/main" val="67651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919AAD-F87F-ED83-3DAD-703EF7125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38EF3-F356-86D3-54B8-0C5560E4FFD3}"/>
              </a:ext>
            </a:extLst>
          </p:cNvPr>
          <p:cNvSpPr txBox="1"/>
          <p:nvPr/>
        </p:nvSpPr>
        <p:spPr>
          <a:xfrm>
            <a:off x="3812818" y="122144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66DEE-5F83-1D6E-98B5-B628C844EB13}"/>
              </a:ext>
            </a:extLst>
          </p:cNvPr>
          <p:cNvSpPr txBox="1"/>
          <p:nvPr/>
        </p:nvSpPr>
        <p:spPr>
          <a:xfrm>
            <a:off x="896878" y="2126975"/>
            <a:ext cx="79624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Laser ion source (LIS) and Radio Frequency Quadrupole (RFQ).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high current and highly charged state ion beam will be delivered.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Direct Plasma Injection Scheme which was invented by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species are from light to medium mass ions.</a:t>
            </a:r>
          </a:p>
          <a:p>
            <a:pPr lvl="2"/>
            <a:r>
              <a:rPr lang="en-US" dirty="0"/>
              <a:t>		(before challenging heavier species)</a:t>
            </a:r>
          </a:p>
        </p:txBody>
      </p:sp>
    </p:spTree>
    <p:extLst>
      <p:ext uri="{BB962C8B-B14F-4D97-AF65-F5344CB8AC3E}">
        <p14:creationId xmlns:p14="http://schemas.microsoft.com/office/powerpoint/2010/main" val="571947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72B2-DF7B-91F5-C9F5-3B1AF0D54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AA9B1-C6F0-544E-3DF7-1272A5DC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65" y="1480458"/>
            <a:ext cx="5510135" cy="4077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D68AE-4009-3606-9924-7D013F2D609C}"/>
              </a:ext>
            </a:extLst>
          </p:cNvPr>
          <p:cNvSpPr txBox="1"/>
          <p:nvPr/>
        </p:nvSpPr>
        <p:spPr>
          <a:xfrm>
            <a:off x="2303800" y="5750444"/>
            <a:ext cx="5937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11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5+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beam was accelerated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Accelerated</a:t>
            </a:r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particle number reached 7.43E9 ions.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708BB-6C2D-10E9-A6B4-05752BC0326B}"/>
              </a:ext>
            </a:extLst>
          </p:cNvPr>
          <p:cNvSpPr txBox="1"/>
          <p:nvPr/>
        </p:nvSpPr>
        <p:spPr>
          <a:xfrm>
            <a:off x="2954694" y="6193485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Typically, conventional ion source provides less than 10 </a:t>
            </a:r>
            <a:r>
              <a:rPr lang="en-US" sz="1000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sz="1000" dirty="0">
                <a:solidFill>
                  <a:srgbClr val="0070C0"/>
                </a:solidFill>
              </a:rPr>
              <a:t>A.</a:t>
            </a:r>
          </a:p>
          <a:p>
            <a:r>
              <a:rPr lang="en-US" sz="1000" dirty="0">
                <a:solidFill>
                  <a:srgbClr val="0070C0"/>
                </a:solidFill>
              </a:rPr>
              <a:t> </a:t>
            </a:r>
            <a:r>
              <a:rPr lang="en-US" sz="1000" dirty="0" err="1">
                <a:solidFill>
                  <a:srgbClr val="0070C0"/>
                </a:solidFill>
              </a:rPr>
              <a:t>Jyväskylä</a:t>
            </a:r>
            <a:r>
              <a:rPr lang="en-US" sz="1000" dirty="0">
                <a:solidFill>
                  <a:srgbClr val="0070C0"/>
                </a:solidFill>
              </a:rPr>
              <a:t> ECR recorded 52 </a:t>
            </a:r>
            <a:r>
              <a:rPr lang="en-US" sz="1000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sz="1000" dirty="0">
                <a:solidFill>
                  <a:srgbClr val="0070C0"/>
                </a:solidFill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71278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E3FF3-0803-2CF8-4459-DC726F8AA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88C170D-C7E3-B3EA-2C7F-467767F9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5" y="1029780"/>
            <a:ext cx="4224020" cy="3168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08D11-F22A-41C6-7B8F-5383976DDA03}"/>
              </a:ext>
            </a:extLst>
          </p:cNvPr>
          <p:cNvSpPr txBox="1"/>
          <p:nvPr/>
        </p:nvSpPr>
        <p:spPr>
          <a:xfrm>
            <a:off x="410455" y="4525681"/>
            <a:ext cx="423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prevent magnetron discharge in the </a:t>
            </a:r>
          </a:p>
          <a:p>
            <a:r>
              <a:rPr lang="en-US" dirty="0"/>
              <a:t>solenoid, the space was filled by Teflon.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B3639-2C2A-552F-4A4C-41A5BDF4D78E}"/>
              </a:ext>
            </a:extLst>
          </p:cNvPr>
          <p:cNvSpPr txBox="1"/>
          <p:nvPr/>
        </p:nvSpPr>
        <p:spPr>
          <a:xfrm>
            <a:off x="5060436" y="4350892"/>
            <a:ext cx="4083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</a:t>
            </a:r>
            <a:r>
              <a:rPr lang="en-US" baseline="30000" dirty="0"/>
              <a:t>6</a:t>
            </a:r>
            <a:r>
              <a:rPr lang="en-US" dirty="0"/>
              <a:t> beam with the new ion source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1.58E10 ions (BNL EBIS: 2.5E9)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12.7 mA peak current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521AE-3C4B-775C-1831-7F79CCDB2BD1}"/>
              </a:ext>
            </a:extLst>
          </p:cNvPr>
          <p:cNvSpPr txBox="1"/>
          <p:nvPr/>
        </p:nvSpPr>
        <p:spPr>
          <a:xfrm>
            <a:off x="2913585" y="5932647"/>
            <a:ext cx="36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 far, we tested Li, B, C and Mg.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ADBB292-A643-DCC8-9732-FE27FE1EF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30" y="1029780"/>
            <a:ext cx="4203518" cy="32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1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4DB6C-BA70-0BC3-6AFC-BE0513DCCE96}"/>
              </a:ext>
            </a:extLst>
          </p:cNvPr>
          <p:cNvSpPr txBox="1"/>
          <p:nvPr/>
        </p:nvSpPr>
        <p:spPr>
          <a:xfrm>
            <a:off x="2006085" y="1009379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design of RFQ electrode (type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73F99-D547-4D64-2F0C-FAEE9CBB42CC}"/>
              </a:ext>
            </a:extLst>
          </p:cNvPr>
          <p:cNvSpPr txBox="1"/>
          <p:nvPr/>
        </p:nvSpPr>
        <p:spPr>
          <a:xfrm>
            <a:off x="2349682" y="2136338"/>
            <a:ext cx="54691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criteria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Max m/q = 7/3 (assuming </a:t>
            </a:r>
            <a:r>
              <a:rPr lang="en-US" baseline="30000" dirty="0"/>
              <a:t>7</a:t>
            </a:r>
            <a:r>
              <a:rPr lang="en-US" dirty="0"/>
              <a:t>Li</a:t>
            </a:r>
            <a:r>
              <a:rPr lang="en-US" baseline="30000" dirty="0"/>
              <a:t>3+</a:t>
            </a:r>
            <a:r>
              <a:rPr lang="en-US" dirty="0"/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Target output peak current &gt; 100 </a:t>
            </a:r>
            <a:r>
              <a:rPr lang="en-US" dirty="0" err="1"/>
              <a:t>emA</a:t>
            </a: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Extraction voltage ~50 kV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100 MHz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Transmission ~ 75% inter-vane voltage of 105 kV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Kilpatrick factor &lt;2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2 m long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Output energy  280 keV/n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B1941-FB8A-DBC7-6657-2103B8F1BF83}"/>
              </a:ext>
            </a:extLst>
          </p:cNvPr>
          <p:cNvSpPr txBox="1"/>
          <p:nvPr/>
        </p:nvSpPr>
        <p:spPr>
          <a:xfrm>
            <a:off x="2687216" y="5710121"/>
            <a:ext cx="4963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Collaboration with GSI, Tokyo Tech, Nagaoka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863627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7958-98C4-1F4B-8D4F-B58ED035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14" y="113580"/>
            <a:ext cx="2943967" cy="783008"/>
          </a:xfrm>
        </p:spPr>
        <p:txBody>
          <a:bodyPr>
            <a:normAutofit/>
          </a:bodyPr>
          <a:lstStyle/>
          <a:p>
            <a:r>
              <a:rPr lang="en-US" sz="1600" dirty="0"/>
              <a:t>BNL test RFQ for DPIS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4CF34F8-D6E6-9246-9A81-33F3D4F1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5280918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60523142-C0D0-E14E-AAF0-2C65150917F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/>
          <a:stretch/>
        </p:blipFill>
        <p:spPr>
          <a:xfrm>
            <a:off x="5852926" y="4207503"/>
            <a:ext cx="3148571" cy="2536917"/>
          </a:xfrm>
          <a:prstGeom prst="rect">
            <a:avLst/>
          </a:prstGeom>
        </p:spPr>
      </p:pic>
      <p:pic>
        <p:nvPicPr>
          <p:cNvPr id="8" name="Picture 7" descr="A picture containing indoor, steel, stainless, oven&#10;&#10;Description automatically generated">
            <a:extLst>
              <a:ext uri="{FF2B5EF4-FFF2-40B4-BE49-F238E27FC236}">
                <a16:creationId xmlns:a16="http://schemas.microsoft.com/office/drawing/2014/main" id="{809D84CB-476C-B618-E837-7E12801CB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3" y="718249"/>
            <a:ext cx="6654761" cy="49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A72E4-289D-6305-5A29-FCA740CD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5" y="965621"/>
            <a:ext cx="8487511" cy="49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92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7D338-EA6E-70C1-B8AA-7B30D9F4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98" y="1351722"/>
            <a:ext cx="8324979" cy="44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F1E39-DA18-0453-141E-D924C26A2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91" y="679256"/>
            <a:ext cx="8047418" cy="4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6B9B0-85F6-ED3E-1D60-CFCD5018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51" y="1470678"/>
            <a:ext cx="5786695" cy="3910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94DB6C-BA70-0BC3-6AFC-BE0513DCCE96}"/>
              </a:ext>
            </a:extLst>
          </p:cNvPr>
          <p:cNvSpPr txBox="1"/>
          <p:nvPr/>
        </p:nvSpPr>
        <p:spPr>
          <a:xfrm>
            <a:off x="2972042" y="1032097"/>
            <a:ext cx="352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Variable aperture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D742C-7D9F-14DD-0E3C-B9164731453B}"/>
              </a:ext>
            </a:extLst>
          </p:cNvPr>
          <p:cNvSpPr txBox="1"/>
          <p:nvPr/>
        </p:nvSpPr>
        <p:spPr>
          <a:xfrm rot="16200000">
            <a:off x="1517799" y="2954208"/>
            <a:ext cx="71365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r0 [cm]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82EC3-1027-433E-9F69-16884465322B}"/>
              </a:ext>
            </a:extLst>
          </p:cNvPr>
          <p:cNvSpPr txBox="1"/>
          <p:nvPr/>
        </p:nvSpPr>
        <p:spPr>
          <a:xfrm>
            <a:off x="1678651" y="5245191"/>
            <a:ext cx="72494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Larger aperture around injection to keep beam radius large until finishing bunch formation.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Property as a RF resonator need to be verified.</a:t>
            </a:r>
          </a:p>
        </p:txBody>
      </p:sp>
    </p:spTree>
    <p:extLst>
      <p:ext uri="{BB962C8B-B14F-4D97-AF65-F5344CB8AC3E}">
        <p14:creationId xmlns:p14="http://schemas.microsoft.com/office/powerpoint/2010/main" val="2622000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397BE-3CE8-3DE9-1E95-EA49BBB7F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2" y="1377352"/>
            <a:ext cx="8825477" cy="764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29AB8-22E0-10BF-0E07-1B0E5D93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9" y="2488981"/>
            <a:ext cx="4755602" cy="3259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7B4B6-0E20-D280-89F0-D1CBE3AD9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31" y="2488981"/>
            <a:ext cx="4315811" cy="34010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4536A5-C752-EC2B-F0E4-56B7D3B9A75B}"/>
              </a:ext>
            </a:extLst>
          </p:cNvPr>
          <p:cNvCxnSpPr/>
          <p:nvPr/>
        </p:nvCxnSpPr>
        <p:spPr>
          <a:xfrm flipH="1" flipV="1">
            <a:off x="520262" y="2023899"/>
            <a:ext cx="1095704" cy="88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DEEB37-A1E5-331D-5FDA-60A0944D903B}"/>
              </a:ext>
            </a:extLst>
          </p:cNvPr>
          <p:cNvCxnSpPr>
            <a:cxnSpLocks/>
          </p:cNvCxnSpPr>
          <p:nvPr/>
        </p:nvCxnSpPr>
        <p:spPr>
          <a:xfrm flipV="1">
            <a:off x="7748752" y="2047546"/>
            <a:ext cx="1049136" cy="780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63078C-DF0D-2E81-4F76-4E9867BA3EAE}"/>
              </a:ext>
            </a:extLst>
          </p:cNvPr>
          <p:cNvSpPr txBox="1"/>
          <p:nvPr/>
        </p:nvSpPr>
        <p:spPr>
          <a:xfrm>
            <a:off x="4346456" y="1223441"/>
            <a:ext cx="526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80FBB-6681-90EC-AFA4-D882F2627337}"/>
              </a:ext>
            </a:extLst>
          </p:cNvPr>
          <p:cNvSpPr txBox="1"/>
          <p:nvPr/>
        </p:nvSpPr>
        <p:spPr>
          <a:xfrm>
            <a:off x="96929" y="1307193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Injection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DCA1E-A2C2-268C-99D7-62CD1FFAFCC6}"/>
              </a:ext>
            </a:extLst>
          </p:cNvPr>
          <p:cNvSpPr txBox="1"/>
          <p:nvPr/>
        </p:nvSpPr>
        <p:spPr>
          <a:xfrm>
            <a:off x="8293018" y="1445692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89BA5-9738-1E96-8902-805EE3097712}"/>
              </a:ext>
            </a:extLst>
          </p:cNvPr>
          <p:cNvSpPr txBox="1"/>
          <p:nvPr/>
        </p:nvSpPr>
        <p:spPr>
          <a:xfrm>
            <a:off x="3572407" y="63436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of RFQ vanes</a:t>
            </a:r>
          </a:p>
        </p:txBody>
      </p:sp>
    </p:spTree>
    <p:extLst>
      <p:ext uri="{BB962C8B-B14F-4D97-AF65-F5344CB8AC3E}">
        <p14:creationId xmlns:p14="http://schemas.microsoft.com/office/powerpoint/2010/main" val="243603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01E1C-0F8A-5F94-C36A-4F11C1AE2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3" y="1499389"/>
            <a:ext cx="7900277" cy="3736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7F185-69C7-C4BD-EFAD-E14D08765894}"/>
              </a:ext>
            </a:extLst>
          </p:cNvPr>
          <p:cNvSpPr txBox="1"/>
          <p:nvPr/>
        </p:nvSpPr>
        <p:spPr>
          <a:xfrm>
            <a:off x="5772279" y="6009824"/>
            <a:ext cx="33205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Simulation: Pk-pk = 36.4 kV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Design: A0=0.36, V=105kV -&gt; 37.8 kV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EBEAE-9587-B6A6-5F11-E60A1FCE4610}"/>
              </a:ext>
            </a:extLst>
          </p:cNvPr>
          <p:cNvSpPr txBox="1"/>
          <p:nvPr/>
        </p:nvSpPr>
        <p:spPr>
          <a:xfrm rot="16200000">
            <a:off x="-288545" y="3154452"/>
            <a:ext cx="161781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Voltage on axis [V]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76380-6058-E352-04F1-5B849C44A945}"/>
              </a:ext>
            </a:extLst>
          </p:cNvPr>
          <p:cNvSpPr txBox="1"/>
          <p:nvPr/>
        </p:nvSpPr>
        <p:spPr>
          <a:xfrm>
            <a:off x="206814" y="2288684"/>
            <a:ext cx="62709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10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DD543-1823-ABC0-E40B-E0251A57E53E}"/>
              </a:ext>
            </a:extLst>
          </p:cNvPr>
          <p:cNvSpPr txBox="1"/>
          <p:nvPr/>
        </p:nvSpPr>
        <p:spPr>
          <a:xfrm>
            <a:off x="206813" y="1443914"/>
            <a:ext cx="62709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20 kV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F8FDB-6E16-E95B-91B5-95E5A8E1A1E2}"/>
              </a:ext>
            </a:extLst>
          </p:cNvPr>
          <p:cNvSpPr txBox="1"/>
          <p:nvPr/>
        </p:nvSpPr>
        <p:spPr>
          <a:xfrm>
            <a:off x="3381703" y="5235819"/>
            <a:ext cx="2031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Distance from wall [mm]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EDB41-F4F3-ED94-E5C2-75C1E92B4BF9}"/>
              </a:ext>
            </a:extLst>
          </p:cNvPr>
          <p:cNvSpPr txBox="1"/>
          <p:nvPr/>
        </p:nvSpPr>
        <p:spPr>
          <a:xfrm>
            <a:off x="2436289" y="5598507"/>
            <a:ext cx="43685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3D modeling is almost done. Ready for RF simulation</a:t>
            </a:r>
          </a:p>
        </p:txBody>
      </p:sp>
    </p:spTree>
    <p:extLst>
      <p:ext uri="{BB962C8B-B14F-4D97-AF65-F5344CB8AC3E}">
        <p14:creationId xmlns:p14="http://schemas.microsoft.com/office/powerpoint/2010/main" val="304050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7BDF0-F74C-7569-4870-7E0D0100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9AC88-D379-8C44-59B3-0381978666BD}"/>
              </a:ext>
            </a:extLst>
          </p:cNvPr>
          <p:cNvSpPr txBox="1"/>
          <p:nvPr/>
        </p:nvSpPr>
        <p:spPr>
          <a:xfrm>
            <a:off x="2435085" y="705560"/>
            <a:ext cx="517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the art ion sources for heavy ion beams</a:t>
            </a:r>
          </a:p>
        </p:txBody>
      </p:sp>
      <p:pic>
        <p:nvPicPr>
          <p:cNvPr id="5" name="Picture 4" descr="Diagram of a machine with different colors&#10;&#10;Description automatically generated">
            <a:extLst>
              <a:ext uri="{FF2B5EF4-FFF2-40B4-BE49-F238E27FC236}">
                <a16:creationId xmlns:a16="http://schemas.microsoft.com/office/drawing/2014/main" id="{91CAD856-1D7A-BAC1-97C3-73112337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39" y="1683043"/>
            <a:ext cx="2660921" cy="1634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5AC9D-FB5E-EC8E-53EB-1462EA50D161}"/>
              </a:ext>
            </a:extLst>
          </p:cNvPr>
          <p:cNvSpPr txBox="1"/>
          <p:nvPr/>
        </p:nvSpPr>
        <p:spPr>
          <a:xfrm>
            <a:off x="487015" y="3263735"/>
            <a:ext cx="38961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Biri, S., Vajda, I.K., Hajdu, P.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et al.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The 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Atomki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 Accelerator Centre. </a:t>
            </a:r>
            <a:r>
              <a:rPr lang="en-US" sz="800" b="0" i="1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Eur. Phys. J. Plus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 </a:t>
            </a:r>
            <a:r>
              <a:rPr lang="en-US" sz="800" b="1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136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247 (2021). https://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doi.org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/10.1140/</a:t>
            </a:r>
            <a:r>
              <a:rPr lang="en-US" sz="800" b="0" i="0" u="none" strike="noStrike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epjp</a:t>
            </a:r>
            <a:r>
              <a:rPr lang="en-US" sz="800" b="0" i="0" u="none" strike="noStrike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/s13360-021-01219-z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A8469-39E9-8AF0-940F-205E2F9E852E}"/>
              </a:ext>
            </a:extLst>
          </p:cNvPr>
          <p:cNvSpPr txBox="1"/>
          <p:nvPr/>
        </p:nvSpPr>
        <p:spPr>
          <a:xfrm>
            <a:off x="3739957" y="1961652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Cyclotron Resonance Ion Source (ECIRS)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51298-DE20-87CA-4ED4-69D66B1670E4}"/>
              </a:ext>
            </a:extLst>
          </p:cNvPr>
          <p:cNvSpPr txBox="1"/>
          <p:nvPr/>
        </p:nvSpPr>
        <p:spPr>
          <a:xfrm>
            <a:off x="4000064" y="2597986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for CW beam ( cyclotron or LINAC)</a:t>
            </a:r>
          </a:p>
          <a:p>
            <a:r>
              <a:rPr lang="en-US" dirty="0"/>
              <a:t>High average current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1EC11D-DC77-8261-DD79-9E0D2EDA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63" y="4030804"/>
            <a:ext cx="3193498" cy="21308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82329-E9C2-4010-58D8-C6A05D1A9990}"/>
              </a:ext>
            </a:extLst>
          </p:cNvPr>
          <p:cNvSpPr txBox="1"/>
          <p:nvPr/>
        </p:nvSpPr>
        <p:spPr>
          <a:xfrm>
            <a:off x="986739" y="419843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Beam Ion Source (EBIS)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ED68F-B196-5CE7-7191-9F7FD3247F80}"/>
              </a:ext>
            </a:extLst>
          </p:cNvPr>
          <p:cNvSpPr txBox="1"/>
          <p:nvPr/>
        </p:nvSpPr>
        <p:spPr>
          <a:xfrm>
            <a:off x="1146111" y="4941220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Pulsed beam for synchrotron</a:t>
            </a:r>
          </a:p>
          <a:p>
            <a:r>
              <a:rPr lang="en-US" dirty="0"/>
              <a:t>High flexibility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A5FDDC-60F9-143E-9A7F-B7CE1A5D317C}"/>
              </a:ext>
            </a:extLst>
          </p:cNvPr>
          <p:cNvCxnSpPr/>
          <p:nvPr/>
        </p:nvCxnSpPr>
        <p:spPr>
          <a:xfrm>
            <a:off x="318052" y="3875817"/>
            <a:ext cx="8726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646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6635A-996C-3705-362E-233894778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8" t="48430" r="8403" b="20837"/>
          <a:stretch/>
        </p:blipFill>
        <p:spPr>
          <a:xfrm>
            <a:off x="126813" y="4103692"/>
            <a:ext cx="4854039" cy="587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E5B85-1F00-57F8-C216-8161896F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1" t="13541" r="37398" b="13342"/>
          <a:stretch/>
        </p:blipFill>
        <p:spPr>
          <a:xfrm>
            <a:off x="1442852" y="1954022"/>
            <a:ext cx="2221961" cy="2178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9D131-8512-D5F1-8341-6F0014D43CF8}"/>
              </a:ext>
            </a:extLst>
          </p:cNvPr>
          <p:cNvSpPr txBox="1"/>
          <p:nvPr/>
        </p:nvSpPr>
        <p:spPr>
          <a:xfrm>
            <a:off x="2108441" y="956431"/>
            <a:ext cx="5408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Consideration of capacitance variation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149E1-1B77-D0C0-C644-575A0803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615" y="1785381"/>
            <a:ext cx="4286453" cy="29351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EEC9E-7E5C-D259-B419-2B51D1054D21}"/>
              </a:ext>
            </a:extLst>
          </p:cNvPr>
          <p:cNvCxnSpPr/>
          <p:nvPr/>
        </p:nvCxnSpPr>
        <p:spPr>
          <a:xfrm flipH="1" flipV="1">
            <a:off x="6951842" y="2994487"/>
            <a:ext cx="822602" cy="525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B1E6EF-A70C-1A31-645D-F819135FD6E1}"/>
              </a:ext>
            </a:extLst>
          </p:cNvPr>
          <p:cNvSpPr txBox="1"/>
          <p:nvPr/>
        </p:nvSpPr>
        <p:spPr>
          <a:xfrm>
            <a:off x="7774444" y="3321800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Injection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AA7D2-D644-5D90-68D5-569423DC06DA}"/>
              </a:ext>
            </a:extLst>
          </p:cNvPr>
          <p:cNvSpPr txBox="1"/>
          <p:nvPr/>
        </p:nvSpPr>
        <p:spPr>
          <a:xfrm>
            <a:off x="6653394" y="2646236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E9969-88DC-851D-DB36-98F892AA3DA4}"/>
              </a:ext>
            </a:extLst>
          </p:cNvPr>
          <p:cNvSpPr txBox="1"/>
          <p:nvPr/>
        </p:nvSpPr>
        <p:spPr>
          <a:xfrm>
            <a:off x="593881" y="5047845"/>
            <a:ext cx="859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As r0 is reduced from entrance to exit, capacitance of electrodes also decreases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This may result in variation of resonant frequency and electrode voltage</a:t>
            </a:r>
          </a:p>
        </p:txBody>
      </p:sp>
    </p:spTree>
    <p:extLst>
      <p:ext uri="{BB962C8B-B14F-4D97-AF65-F5344CB8AC3E}">
        <p14:creationId xmlns:p14="http://schemas.microsoft.com/office/powerpoint/2010/main" val="2869710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EA9CC2-942A-0F99-8036-96F5E3A5C3D9}"/>
              </a:ext>
            </a:extLst>
          </p:cNvPr>
          <p:cNvSpPr txBox="1"/>
          <p:nvPr/>
        </p:nvSpPr>
        <p:spPr>
          <a:xfrm>
            <a:off x="258919" y="896452"/>
            <a:ext cx="876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Investigation of resonant frequency variation with simple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C75FB-E4EA-EE08-B76E-A42E0A581F12}"/>
              </a:ext>
            </a:extLst>
          </p:cNvPr>
          <p:cNvSpPr txBox="1"/>
          <p:nvPr/>
        </p:nvSpPr>
        <p:spPr>
          <a:xfrm>
            <a:off x="650375" y="4885110"/>
            <a:ext cx="3243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Short model with periodic boundary condition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38541-80C9-6F1C-36D4-50506201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20"/>
          <a:stretch/>
        </p:blipFill>
        <p:spPr>
          <a:xfrm>
            <a:off x="4394504" y="2157480"/>
            <a:ext cx="4445783" cy="1784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8471C2-FEDC-5ED6-564B-98181E6FA674}"/>
              </a:ext>
            </a:extLst>
          </p:cNvPr>
          <p:cNvSpPr txBox="1"/>
          <p:nvPr/>
        </p:nvSpPr>
        <p:spPr>
          <a:xfrm>
            <a:off x="3679745" y="2892534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Entrance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0B84F-1D4B-7693-B211-B89A8599F9C4}"/>
              </a:ext>
            </a:extLst>
          </p:cNvPr>
          <p:cNvSpPr txBox="1"/>
          <p:nvPr/>
        </p:nvSpPr>
        <p:spPr>
          <a:xfrm>
            <a:off x="3836995" y="3496979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7D8B37-8AEC-8973-A203-80D6A3C1D532}"/>
              </a:ext>
            </a:extLst>
          </p:cNvPr>
          <p:cNvCxnSpPr>
            <a:cxnSpLocks/>
          </p:cNvCxnSpPr>
          <p:nvPr/>
        </p:nvCxnSpPr>
        <p:spPr>
          <a:xfrm>
            <a:off x="4044857" y="3207153"/>
            <a:ext cx="0" cy="262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49B73D-F33E-50CC-C7C8-0F5DA9CFBC4A}"/>
              </a:ext>
            </a:extLst>
          </p:cNvPr>
          <p:cNvSpPr txBox="1"/>
          <p:nvPr/>
        </p:nvSpPr>
        <p:spPr>
          <a:xfrm>
            <a:off x="7376360" y="3184294"/>
            <a:ext cx="854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19530-EDEB-D9BC-1B49-7FA15A4460E4}"/>
              </a:ext>
            </a:extLst>
          </p:cNvPr>
          <p:cNvSpPr txBox="1"/>
          <p:nvPr/>
        </p:nvSpPr>
        <p:spPr>
          <a:xfrm>
            <a:off x="3893571" y="4355435"/>
            <a:ext cx="5080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Vane shape needs to be designed to have small variation of capacitance and voltage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E6E52B-3B03-B7E4-9B4F-A0E4E432EA1F}"/>
              </a:ext>
            </a:extLst>
          </p:cNvPr>
          <p:cNvCxnSpPr>
            <a:cxnSpLocks/>
          </p:cNvCxnSpPr>
          <p:nvPr/>
        </p:nvCxnSpPr>
        <p:spPr>
          <a:xfrm>
            <a:off x="8233217" y="3038349"/>
            <a:ext cx="0" cy="568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2AF876-1367-8F72-9A25-E250E67B3308}"/>
              </a:ext>
            </a:extLst>
          </p:cNvPr>
          <p:cNvSpPr txBox="1"/>
          <p:nvPr/>
        </p:nvSpPr>
        <p:spPr>
          <a:xfrm>
            <a:off x="2470585" y="5448029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final RF property is being simulated by CST.</a:t>
            </a:r>
          </a:p>
        </p:txBody>
      </p:sp>
      <p:pic>
        <p:nvPicPr>
          <p:cNvPr id="13" name="Picture 12" descr="A grey object with a couple of pieces&#10;&#10;Description automatically generated with medium confidence">
            <a:extLst>
              <a:ext uri="{FF2B5EF4-FFF2-40B4-BE49-F238E27FC236}">
                <a16:creationId xmlns:a16="http://schemas.microsoft.com/office/drawing/2014/main" id="{3A21FEFA-350D-32C4-57FD-48EC02CE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04" y="1666033"/>
            <a:ext cx="2513229" cy="305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43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1730C2-5AF4-B3D9-2EB0-828FF4DE725D}"/>
              </a:ext>
            </a:extLst>
          </p:cNvPr>
          <p:cNvSpPr txBox="1"/>
          <p:nvPr/>
        </p:nvSpPr>
        <p:spPr>
          <a:xfrm>
            <a:off x="2109678" y="435094"/>
            <a:ext cx="581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Simulation strategy at the injection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C0AE8-2287-5E84-9399-7C94065AC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62" b="11373"/>
          <a:stretch/>
        </p:blipFill>
        <p:spPr>
          <a:xfrm>
            <a:off x="3435381" y="3616883"/>
            <a:ext cx="1782218" cy="13430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16BBB-C131-983C-1207-3694F66EF25C}"/>
              </a:ext>
            </a:extLst>
          </p:cNvPr>
          <p:cNvSpPr txBox="1"/>
          <p:nvPr/>
        </p:nvSpPr>
        <p:spPr>
          <a:xfrm>
            <a:off x="3172213" y="3729675"/>
            <a:ext cx="82907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Anode nozzle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7B9A8F-E523-5474-CE85-D63E36B9DD7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23" y="3652380"/>
            <a:ext cx="2198510" cy="12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E4C563-3086-CC98-13B1-DD39776FC5CE}"/>
              </a:ext>
            </a:extLst>
          </p:cNvPr>
          <p:cNvSpPr txBox="1"/>
          <p:nvPr/>
        </p:nvSpPr>
        <p:spPr>
          <a:xfrm>
            <a:off x="4088988" y="4963700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Parmteq</a:t>
            </a:r>
            <a:r>
              <a:rPr lang="en-US" sz="900" dirty="0"/>
              <a:t>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CB654-979A-AC46-2A97-8E78F925CD15}"/>
              </a:ext>
            </a:extLst>
          </p:cNvPr>
          <p:cNvSpPr txBox="1"/>
          <p:nvPr/>
        </p:nvSpPr>
        <p:spPr>
          <a:xfrm>
            <a:off x="6633953" y="4963700"/>
            <a:ext cx="1075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Optimized design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53747D2-1E56-E316-06D1-0D875843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7186" y="44140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A graph of a graph&#10;&#10;Description automatically generated">
            <a:extLst>
              <a:ext uri="{FF2B5EF4-FFF2-40B4-BE49-F238E27FC236}">
                <a16:creationId xmlns:a16="http://schemas.microsoft.com/office/drawing/2014/main" id="{3D95E9C7-436D-5A2F-CF85-8F7CF5CFD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383" y="1304941"/>
            <a:ext cx="5690862" cy="20843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83D40A-D66E-F844-1EC9-8FE90FAD5034}"/>
              </a:ext>
            </a:extLst>
          </p:cNvPr>
          <p:cNvSpPr txBox="1"/>
          <p:nvPr/>
        </p:nvSpPr>
        <p:spPr>
          <a:xfrm>
            <a:off x="256753" y="2763305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sheath: IGUN</a:t>
            </a:r>
          </a:p>
          <a:p>
            <a:r>
              <a:rPr lang="en-US" dirty="0"/>
              <a:t>3D field: OPERA</a:t>
            </a:r>
          </a:p>
          <a:p>
            <a:r>
              <a:rPr lang="en-US" dirty="0"/>
              <a:t>Tracking: GPT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72BCD-C122-E49E-C0E9-A15B41E30473}"/>
              </a:ext>
            </a:extLst>
          </p:cNvPr>
          <p:cNvSpPr txBox="1"/>
          <p:nvPr/>
        </p:nvSpPr>
        <p:spPr>
          <a:xfrm>
            <a:off x="2169328" y="5553059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set of the vanes are being procured. </a:t>
            </a:r>
          </a:p>
        </p:txBody>
      </p:sp>
    </p:spTree>
    <p:extLst>
      <p:ext uri="{BB962C8B-B14F-4D97-AF65-F5344CB8AC3E}">
        <p14:creationId xmlns:p14="http://schemas.microsoft.com/office/powerpoint/2010/main" val="3209674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740CA-494F-114F-9419-AE1E4D559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214" y="976520"/>
            <a:ext cx="7485407" cy="4990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248DF4-B07E-5D47-8373-A6E1DB0F8E40}"/>
              </a:ext>
            </a:extLst>
          </p:cNvPr>
          <p:cNvSpPr txBox="1"/>
          <p:nvPr/>
        </p:nvSpPr>
        <p:spPr>
          <a:xfrm>
            <a:off x="163300" y="3697250"/>
            <a:ext cx="15029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red 6Li1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6"/>
                </a:solidFill>
                <a:latin typeface="Helvetica" pitchFamily="2" charset="0"/>
              </a:rPr>
              <a:t>green 6Li2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Helvetica" pitchFamily="2" charset="0"/>
              </a:rPr>
              <a:t>blue 6Li3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40FF"/>
                </a:solidFill>
                <a:latin typeface="Helvetica" pitchFamily="2" charset="0"/>
              </a:rPr>
              <a:t>magenta 7Li1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FDFF"/>
                </a:solidFill>
                <a:latin typeface="Helvetica" pitchFamily="2" charset="0"/>
              </a:rPr>
              <a:t>cyan 7Li2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3F"/>
                </a:solidFill>
                <a:latin typeface="Helvetica" pitchFamily="2" charset="0"/>
              </a:rPr>
              <a:t>black 7Li3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E042B-CD16-1745-978E-C2CF7492EB5C}"/>
              </a:ext>
            </a:extLst>
          </p:cNvPr>
          <p:cNvSpPr txBox="1"/>
          <p:nvPr/>
        </p:nvSpPr>
        <p:spPr>
          <a:xfrm>
            <a:off x="6992179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B87DE-460C-7F4C-8BFC-AE1B6B29E438}"/>
              </a:ext>
            </a:extLst>
          </p:cNvPr>
          <p:cNvSpPr txBox="1"/>
          <p:nvPr/>
        </p:nvSpPr>
        <p:spPr>
          <a:xfrm>
            <a:off x="4748420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C004E-C679-594E-8AB3-CF9D29726D35}"/>
              </a:ext>
            </a:extLst>
          </p:cNvPr>
          <p:cNvSpPr txBox="1"/>
          <p:nvPr/>
        </p:nvSpPr>
        <p:spPr>
          <a:xfrm>
            <a:off x="3591836" y="464033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82%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15F93-7C7E-3A46-9CC8-9BEBC5343EAB}"/>
              </a:ext>
            </a:extLst>
          </p:cNvPr>
          <p:cNvSpPr txBox="1"/>
          <p:nvPr/>
        </p:nvSpPr>
        <p:spPr>
          <a:xfrm>
            <a:off x="2444038" y="4640331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43F13-B514-6546-A2A6-1F53C449666C}"/>
              </a:ext>
            </a:extLst>
          </p:cNvPr>
          <p:cNvSpPr txBox="1"/>
          <p:nvPr/>
        </p:nvSpPr>
        <p:spPr>
          <a:xfrm>
            <a:off x="2914651" y="5503740"/>
            <a:ext cx="18101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Particle removal start</a:t>
            </a:r>
          </a:p>
          <a:p>
            <a:r>
              <a:rPr lang="en-US" sz="1350" dirty="0"/>
              <a:t>at Z=77mm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B1E1B6-0C00-CC42-976B-8F8A94E67D46}"/>
              </a:ext>
            </a:extLst>
          </p:cNvPr>
          <p:cNvCxnSpPr>
            <a:cxnSpLocks/>
          </p:cNvCxnSpPr>
          <p:nvPr/>
        </p:nvCxnSpPr>
        <p:spPr>
          <a:xfrm flipV="1">
            <a:off x="3407790" y="4917331"/>
            <a:ext cx="118117" cy="556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B990C-12CD-A944-9A9A-8BED00C969D8}"/>
              </a:ext>
            </a:extLst>
          </p:cNvPr>
          <p:cNvCxnSpPr/>
          <p:nvPr/>
        </p:nvCxnSpPr>
        <p:spPr>
          <a:xfrm>
            <a:off x="2452480" y="1110698"/>
            <a:ext cx="7379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185893-6EBD-1A47-9787-785BDD50AFAE}"/>
              </a:ext>
            </a:extLst>
          </p:cNvPr>
          <p:cNvSpPr txBox="1"/>
          <p:nvPr/>
        </p:nvSpPr>
        <p:spPr>
          <a:xfrm>
            <a:off x="2511771" y="857250"/>
            <a:ext cx="7906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OPERA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7B90E1-AAF3-EB44-B912-C83F4E37D56B}"/>
              </a:ext>
            </a:extLst>
          </p:cNvPr>
          <p:cNvCxnSpPr>
            <a:cxnSpLocks/>
          </p:cNvCxnSpPr>
          <p:nvPr/>
        </p:nvCxnSpPr>
        <p:spPr>
          <a:xfrm>
            <a:off x="3183311" y="1111886"/>
            <a:ext cx="54637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6335AE-0924-3D4F-93AC-8F960523C625}"/>
              </a:ext>
            </a:extLst>
          </p:cNvPr>
          <p:cNvSpPr txBox="1"/>
          <p:nvPr/>
        </p:nvSpPr>
        <p:spPr>
          <a:xfrm>
            <a:off x="5260028" y="838020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Formula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9CCF5-8E9C-9223-65B7-5CBCF1BB1C97}"/>
              </a:ext>
            </a:extLst>
          </p:cNvPr>
          <p:cNvSpPr txBox="1"/>
          <p:nvPr/>
        </p:nvSpPr>
        <p:spPr>
          <a:xfrm>
            <a:off x="309446" y="1776424"/>
            <a:ext cx="2023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GPT + OPERA/Formula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4A6B7-7133-76FE-EA0C-62045C0CC1D0}"/>
              </a:ext>
            </a:extLst>
          </p:cNvPr>
          <p:cNvSpPr txBox="1"/>
          <p:nvPr/>
        </p:nvSpPr>
        <p:spPr>
          <a:xfrm>
            <a:off x="159685" y="1064544"/>
            <a:ext cx="17331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Simulation condition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B4B6A-C4AE-684D-EE85-AD78C2EA7069}"/>
              </a:ext>
            </a:extLst>
          </p:cNvPr>
          <p:cNvSpPr txBox="1"/>
          <p:nvPr/>
        </p:nvSpPr>
        <p:spPr>
          <a:xfrm>
            <a:off x="309446" y="2121286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 RF periods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564CA-8417-3C31-7780-2245019B37EC}"/>
              </a:ext>
            </a:extLst>
          </p:cNvPr>
          <p:cNvSpPr txBox="1"/>
          <p:nvPr/>
        </p:nvSpPr>
        <p:spPr>
          <a:xfrm>
            <a:off x="3252427" y="591127"/>
            <a:ext cx="5800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 = 25 mm, dt = 100 ns, </a:t>
            </a:r>
            <a:r>
              <a:rPr lang="en-US" sz="1350" dirty="0" err="1"/>
              <a:t>I_peak</a:t>
            </a:r>
            <a:r>
              <a:rPr lang="en-US" sz="1350" dirty="0"/>
              <a:t> = 1 A - 1.3 A, 4.2 keV initial kinetic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7DD27-E8B8-C6CB-05A9-A4A5A7CA0D95}"/>
              </a:ext>
            </a:extLst>
          </p:cNvPr>
          <p:cNvSpPr txBox="1"/>
          <p:nvPr/>
        </p:nvSpPr>
        <p:spPr>
          <a:xfrm>
            <a:off x="4931752" y="5886921"/>
            <a:ext cx="4120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7Li3 : 350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Others : almost no ions accelerated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04F70-2E8A-78C9-731D-573D0DCF2C46}"/>
              </a:ext>
            </a:extLst>
          </p:cNvPr>
          <p:cNvSpPr txBox="1"/>
          <p:nvPr/>
        </p:nvSpPr>
        <p:spPr>
          <a:xfrm>
            <a:off x="1860370" y="131885"/>
            <a:ext cx="7039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simulation paper for current limit is almost ready to submit.</a:t>
            </a:r>
          </a:p>
        </p:txBody>
      </p:sp>
    </p:spTree>
    <p:extLst>
      <p:ext uri="{BB962C8B-B14F-4D97-AF65-F5344CB8AC3E}">
        <p14:creationId xmlns:p14="http://schemas.microsoft.com/office/powerpoint/2010/main" val="3190554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preview">
            <a:extLst>
              <a:ext uri="{FF2B5EF4-FFF2-40B4-BE49-F238E27FC236}">
                <a16:creationId xmlns:a16="http://schemas.microsoft.com/office/drawing/2014/main" id="{2E0ACCD5-4E6A-36D7-9963-D9F40AB8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61" y="1084483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preview">
            <a:extLst>
              <a:ext uri="{FF2B5EF4-FFF2-40B4-BE49-F238E27FC236}">
                <a16:creationId xmlns:a16="http://schemas.microsoft.com/office/drawing/2014/main" id="{7F05ABA0-124D-37EF-CD4F-241B220E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" y="1084483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preview">
            <a:extLst>
              <a:ext uri="{FF2B5EF4-FFF2-40B4-BE49-F238E27FC236}">
                <a16:creationId xmlns:a16="http://schemas.microsoft.com/office/drawing/2014/main" id="{4F706427-4B2C-447F-67B0-EFD0E746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62" y="1088598"/>
            <a:ext cx="2980078" cy="22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3BA79-B002-F724-1105-266C63D026D0}"/>
              </a:ext>
            </a:extLst>
          </p:cNvPr>
          <p:cNvSpPr txBox="1"/>
          <p:nvPr/>
        </p:nvSpPr>
        <p:spPr>
          <a:xfrm>
            <a:off x="3311590" y="482107"/>
            <a:ext cx="364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acceleration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F0359-9D0E-2207-C425-F249A391F4EE}"/>
              </a:ext>
            </a:extLst>
          </p:cNvPr>
          <p:cNvSpPr txBox="1"/>
          <p:nvPr/>
        </p:nvSpPr>
        <p:spPr>
          <a:xfrm>
            <a:off x="751301" y="3517715"/>
            <a:ext cx="15610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Plasma Chamber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A8F77-A77A-5564-E519-9C7B79F5DF95}"/>
              </a:ext>
            </a:extLst>
          </p:cNvPr>
          <p:cNvSpPr txBox="1"/>
          <p:nvPr/>
        </p:nvSpPr>
        <p:spPr>
          <a:xfrm>
            <a:off x="3499013" y="3513203"/>
            <a:ext cx="19085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RFQ accelerator and beam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59CA0-3DA7-5053-9B02-52ED81110B71}"/>
              </a:ext>
            </a:extLst>
          </p:cNvPr>
          <p:cNvSpPr txBox="1"/>
          <p:nvPr/>
        </p:nvSpPr>
        <p:spPr>
          <a:xfrm>
            <a:off x="6598649" y="3531250"/>
            <a:ext cx="1673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Dipole magnet and end of beamline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C36251-903F-1E12-967A-B568B6B83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528" y="4039081"/>
            <a:ext cx="7136473" cy="262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35D9-839D-C067-C8E0-F8308EDC40CF}"/>
              </a:ext>
            </a:extLst>
          </p:cNvPr>
          <p:cNvSpPr txBox="1"/>
          <p:nvPr/>
        </p:nvSpPr>
        <p:spPr>
          <a:xfrm>
            <a:off x="8058635" y="4824441"/>
            <a:ext cx="893193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Solid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443F5-432A-48C2-5175-3C0C6A0B718A}"/>
              </a:ext>
            </a:extLst>
          </p:cNvPr>
          <p:cNvSpPr txBox="1"/>
          <p:nvPr/>
        </p:nvSpPr>
        <p:spPr>
          <a:xfrm>
            <a:off x="6880107" y="4324039"/>
            <a:ext cx="1178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800 </a:t>
            </a:r>
            <a:r>
              <a:rPr lang="en-US" sz="800" dirty="0" err="1"/>
              <a:t>mJ</a:t>
            </a:r>
            <a:r>
              <a:rPr lang="en-US" sz="800" dirty="0"/>
              <a:t> 1064 nm 6 ns</a:t>
            </a:r>
          </a:p>
        </p:txBody>
      </p:sp>
    </p:spTree>
    <p:extLst>
      <p:ext uri="{BB962C8B-B14F-4D97-AF65-F5344CB8AC3E}">
        <p14:creationId xmlns:p14="http://schemas.microsoft.com/office/powerpoint/2010/main" val="2286172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A008FB4-BDC8-01BF-26E3-9B756EF2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58" y="3985636"/>
            <a:ext cx="3338762" cy="21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EF5D9C4-A56A-BBFE-F002-F75BC497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5" y="1285378"/>
            <a:ext cx="3420351" cy="22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4C45CAD-4D07-15F4-8A59-7AC0A6C8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75" y="1285378"/>
            <a:ext cx="3430982" cy="22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1CA17-0716-EAA5-560D-8703392421FC}"/>
              </a:ext>
            </a:extLst>
          </p:cNvPr>
          <p:cNvSpPr txBox="1"/>
          <p:nvPr/>
        </p:nvSpPr>
        <p:spPr>
          <a:xfrm>
            <a:off x="694824" y="992606"/>
            <a:ext cx="20710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Cup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E49FB-64C4-723C-FF9A-370B3E5285B3}"/>
              </a:ext>
            </a:extLst>
          </p:cNvPr>
          <p:cNvSpPr txBox="1"/>
          <p:nvPr/>
        </p:nvSpPr>
        <p:spPr>
          <a:xfrm>
            <a:off x="5172084" y="962524"/>
            <a:ext cx="22408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Transformer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8D5B6-B903-3888-67AB-E517410F5D45}"/>
              </a:ext>
            </a:extLst>
          </p:cNvPr>
          <p:cNvSpPr txBox="1"/>
          <p:nvPr/>
        </p:nvSpPr>
        <p:spPr>
          <a:xfrm>
            <a:off x="3816831" y="3583218"/>
            <a:ext cx="15385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RFQ cavity signal</a:t>
            </a:r>
          </a:p>
        </p:txBody>
      </p:sp>
    </p:spTree>
    <p:extLst>
      <p:ext uri="{BB962C8B-B14F-4D97-AF65-F5344CB8AC3E}">
        <p14:creationId xmlns:p14="http://schemas.microsoft.com/office/powerpoint/2010/main" val="1027157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B6C8DF-7E14-D9E5-33EE-F56D13E614DD}"/>
              </a:ext>
            </a:extLst>
          </p:cNvPr>
          <p:cNvSpPr txBox="1"/>
          <p:nvPr/>
        </p:nvSpPr>
        <p:spPr>
          <a:xfrm>
            <a:off x="1593259" y="1933433"/>
            <a:ext cx="24228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RFQ Power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F9854-4CDB-F569-9F3C-86B168D399D2}"/>
              </a:ext>
            </a:extLst>
          </p:cNvPr>
          <p:cNvSpPr txBox="1"/>
          <p:nvPr/>
        </p:nvSpPr>
        <p:spPr>
          <a:xfrm>
            <a:off x="5887434" y="1933433"/>
            <a:ext cx="26649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Lens Position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30D55-56ED-DCD4-AB51-797F25E3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5" y="2347589"/>
            <a:ext cx="4478225" cy="2589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B18B9-6CD2-7313-3740-444D867A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78" y="2347589"/>
            <a:ext cx="4442822" cy="2658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047182-2C7F-44A0-1F40-0D9F7D32819B}"/>
              </a:ext>
            </a:extLst>
          </p:cNvPr>
          <p:cNvSpPr txBox="1"/>
          <p:nvPr/>
        </p:nvSpPr>
        <p:spPr>
          <a:xfrm>
            <a:off x="861762" y="5364580"/>
            <a:ext cx="49494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data were taken without biasing Faraday cup.</a:t>
            </a:r>
          </a:p>
        </p:txBody>
      </p:sp>
    </p:spTree>
    <p:extLst>
      <p:ext uri="{BB962C8B-B14F-4D97-AF65-F5344CB8AC3E}">
        <p14:creationId xmlns:p14="http://schemas.microsoft.com/office/powerpoint/2010/main" val="3052034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EE34D3-058D-E39A-FBA6-D7476C4BCB67}"/>
              </a:ext>
            </a:extLst>
          </p:cNvPr>
          <p:cNvSpPr txBox="1"/>
          <p:nvPr/>
        </p:nvSpPr>
        <p:spPr>
          <a:xfrm>
            <a:off x="1349040" y="1552073"/>
            <a:ext cx="2837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Extraction Voltage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CC6DE-8E21-2209-BAD4-672023A85FD6}"/>
              </a:ext>
            </a:extLst>
          </p:cNvPr>
          <p:cNvSpPr txBox="1"/>
          <p:nvPr/>
        </p:nvSpPr>
        <p:spPr>
          <a:xfrm>
            <a:off x="5587171" y="1552073"/>
            <a:ext cx="28379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Max Voltage vs Bias Voltage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A3318-4CF3-CC91-70A6-066D9DC7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92" y="2114782"/>
            <a:ext cx="3985972" cy="2591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76559-343D-C44A-1135-057992F61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96" y="2114782"/>
            <a:ext cx="4292543" cy="26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32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C71CEBC-8E6B-ADCB-2B30-215D43C2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" y="1346598"/>
            <a:ext cx="6443663" cy="41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92706-09EB-A249-D4C7-A8B37FA51C03}"/>
              </a:ext>
            </a:extLst>
          </p:cNvPr>
          <p:cNvSpPr txBox="1"/>
          <p:nvPr/>
        </p:nvSpPr>
        <p:spPr>
          <a:xfrm>
            <a:off x="2765917" y="4111960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working region at a low field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0E446C-AEDE-E6CB-E1F9-2F1165B4387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2493302" y="3027175"/>
            <a:ext cx="272615" cy="12694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6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7EC13E-D9E8-7AA9-557F-9A213A5D8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84639"/>
              </p:ext>
            </p:extLst>
          </p:nvPr>
        </p:nvGraphicFramePr>
        <p:xfrm>
          <a:off x="1293896" y="4299785"/>
          <a:ext cx="6150642" cy="155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214">
                  <a:extLst>
                    <a:ext uri="{9D8B030D-6E8A-4147-A177-3AD203B41FA5}">
                      <a16:colId xmlns:a16="http://schemas.microsoft.com/office/drawing/2014/main" val="372679563"/>
                    </a:ext>
                  </a:extLst>
                </a:gridCol>
                <a:gridCol w="2050214">
                  <a:extLst>
                    <a:ext uri="{9D8B030D-6E8A-4147-A177-3AD203B41FA5}">
                      <a16:colId xmlns:a16="http://schemas.microsoft.com/office/drawing/2014/main" val="963863317"/>
                    </a:ext>
                  </a:extLst>
                </a:gridCol>
                <a:gridCol w="2050214">
                  <a:extLst>
                    <a:ext uri="{9D8B030D-6E8A-4147-A177-3AD203B41FA5}">
                      <a16:colId xmlns:a16="http://schemas.microsoft.com/office/drawing/2014/main" val="908053962"/>
                    </a:ext>
                  </a:extLst>
                </a:gridCol>
              </a:tblGrid>
              <a:tr h="428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Parameters FC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Analysis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Measured from Oscilloscope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859152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Area under the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785 </a:t>
                      </a:r>
                      <a:r>
                        <a:rPr lang="en-US" sz="900" dirty="0" err="1"/>
                        <a:t>nVs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689.9 </a:t>
                      </a:r>
                      <a:r>
                        <a:rPr lang="en-US" sz="900" dirty="0" err="1"/>
                        <a:t>nVs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88395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Ch2 Max Voltage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1.153 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1.137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79387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Total 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1.57e-08 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85599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900" dirty="0"/>
                        <a:t>No of particles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9.82e+09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4197752"/>
                  </a:ext>
                </a:extLst>
              </a:tr>
              <a:tr h="300146">
                <a:tc>
                  <a:txBody>
                    <a:bodyPr/>
                    <a:lstStyle/>
                    <a:p>
                      <a:r>
                        <a:rPr lang="en-US" sz="900" dirty="0"/>
                        <a:t>Beam current at faraday cup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23.07 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61198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A3C837-82FF-9335-BDFA-E2031634EBFB}"/>
              </a:ext>
            </a:extLst>
          </p:cNvPr>
          <p:cNvSpPr txBox="1"/>
          <p:nvPr/>
        </p:nvSpPr>
        <p:spPr>
          <a:xfrm>
            <a:off x="1756889" y="343877"/>
            <a:ext cx="775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beam current (Tentative results)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3FD070C-A770-B51B-74ED-D23EBA5F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07" y="1006328"/>
            <a:ext cx="4683656" cy="30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122646-CC4C-F248-88DC-065FC8D30CCA}"/>
              </a:ext>
            </a:extLst>
          </p:cNvPr>
          <p:cNvSpPr txBox="1"/>
          <p:nvPr/>
        </p:nvSpPr>
        <p:spPr>
          <a:xfrm>
            <a:off x="3469897" y="809468"/>
            <a:ext cx="2214068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dirty="0"/>
              <a:t>laser ion source (LIS)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13A005-FF8E-E04A-B79A-FCDADF80EE48}"/>
              </a:ext>
            </a:extLst>
          </p:cNvPr>
          <p:cNvGrpSpPr>
            <a:grpSpLocks/>
          </p:cNvGrpSpPr>
          <p:nvPr/>
        </p:nvGrpSpPr>
        <p:grpSpPr bwMode="auto">
          <a:xfrm>
            <a:off x="1270733" y="1734015"/>
            <a:ext cx="7213833" cy="1514156"/>
            <a:chOff x="3601" y="10539"/>
            <a:chExt cx="5027" cy="1306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13595D1B-72E5-904C-977F-08C533DB7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1477"/>
              <a:ext cx="55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~ns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11294B-96D6-7F4F-A9DB-995A9C72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3" y="10897"/>
              <a:ext cx="1531" cy="393"/>
            </a:xfrm>
            <a:prstGeom prst="ellipse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6E3D9F-2B7C-C749-A783-9452699EC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1" y="10602"/>
              <a:ext cx="414" cy="97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CD480A-D2C9-BF41-81C6-CB13C4953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" y="10582"/>
              <a:ext cx="66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F93072C2-5E2B-0A47-B014-BC21D9E164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54630">
              <a:off x="3850" y="10551"/>
              <a:ext cx="394" cy="670"/>
            </a:xfrm>
            <a:prstGeom prst="downArrow">
              <a:avLst>
                <a:gd name="adj1" fmla="val 50000"/>
                <a:gd name="adj2" fmla="val 4251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2FEF6E7F-E56F-8049-8659-76CEDE48F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1012"/>
              <a:ext cx="67" cy="143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48642F41-2F17-BE47-8EEC-C3F158609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2" y="10768"/>
              <a:ext cx="651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Laser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FDCDA329-EAD1-2843-B509-E33F4B6CFF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5" y="11265"/>
              <a:ext cx="874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Target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6AAE9B-7C5B-AB4A-9009-FEC44EC20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" y="10582"/>
              <a:ext cx="67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5" name="AutoShape 12">
              <a:extLst>
                <a:ext uri="{FF2B5EF4-FFF2-40B4-BE49-F238E27FC236}">
                  <a16:creationId xmlns:a16="http://schemas.microsoft.com/office/drawing/2014/main" id="{408B6466-463A-1D46-BC81-927C30645F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68" y="10816"/>
              <a:ext cx="501" cy="536"/>
            </a:xfrm>
            <a:prstGeom prst="flowChartMerg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DE72BAAC-FA86-0D47-A4E0-96EB129C9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" y="11550"/>
              <a:ext cx="897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 a few ns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0798AF-6E42-104F-BBC1-16D16B9F2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" y="10582"/>
              <a:ext cx="66" cy="8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8" name="Arc 15">
              <a:extLst>
                <a:ext uri="{FF2B5EF4-FFF2-40B4-BE49-F238E27FC236}">
                  <a16:creationId xmlns:a16="http://schemas.microsoft.com/office/drawing/2014/main" id="{CCD40224-EFB9-3949-95CF-22B8E1AFB95C}"/>
                </a:ext>
              </a:extLst>
            </p:cNvPr>
            <p:cNvSpPr>
              <a:spLocks/>
            </p:cNvSpPr>
            <p:nvPr/>
          </p:nvSpPr>
          <p:spPr bwMode="auto">
            <a:xfrm rot="2400112">
              <a:off x="5118" y="11004"/>
              <a:ext cx="133" cy="17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416"/>
                <a:gd name="T1" fmla="*/ 0 h 21600"/>
                <a:gd name="T2" fmla="*/ 21416 w 21416"/>
                <a:gd name="T3" fmla="*/ 18785 h 21600"/>
                <a:gd name="T4" fmla="*/ 0 w 2141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6" h="21600" fill="none" extrusionOk="0">
                  <a:moveTo>
                    <a:pt x="0" y="-1"/>
                  </a:moveTo>
                  <a:cubicBezTo>
                    <a:pt x="10841" y="-1"/>
                    <a:pt x="20002" y="8036"/>
                    <a:pt x="21415" y="18785"/>
                  </a:cubicBezTo>
                </a:path>
                <a:path w="21416" h="21600" stroke="0" extrusionOk="0">
                  <a:moveTo>
                    <a:pt x="0" y="-1"/>
                  </a:moveTo>
                  <a:cubicBezTo>
                    <a:pt x="10841" y="-1"/>
                    <a:pt x="20002" y="8036"/>
                    <a:pt x="21415" y="1878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AA8BB403-ADBA-ED48-8D6C-1BCDF0D0C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" y="11230"/>
              <a:ext cx="987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~20 deg.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91FE5BE8-2D43-4B48-9C03-DE9897154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" y="10889"/>
              <a:ext cx="199" cy="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5F425E5A-9307-9346-B7C1-84A029F9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2" y="11536"/>
              <a:ext cx="876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ctr"/>
              <a:r>
                <a:rPr lang="en-US" sz="1167">
                  <a:solidFill>
                    <a:srgbClr val="000000"/>
                  </a:solidFill>
                  <a:latin typeface="Symbol"/>
                  <a:ea typeface="ＭＳ Ｐゴシック"/>
                  <a:cs typeface="Times New Roman"/>
                </a:rPr>
                <a:t>~m</a:t>
              </a:r>
              <a:r>
                <a:rPr lang="en-US" sz="1167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s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2" name="Line 19">
              <a:extLst>
                <a:ext uri="{FF2B5EF4-FFF2-40B4-BE49-F238E27FC236}">
                  <a16:creationId xmlns:a16="http://schemas.microsoft.com/office/drawing/2014/main" id="{FB8DF8C2-0B6D-374D-A35A-DE8F364AAF94}"/>
                </a:ext>
              </a:extLst>
            </p:cNvPr>
            <p:cNvCxnSpPr/>
            <p:nvPr/>
          </p:nvCxnSpPr>
          <p:spPr bwMode="auto">
            <a:xfrm flipV="1">
              <a:off x="3712" y="10762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3" name="Line 20">
              <a:extLst>
                <a:ext uri="{FF2B5EF4-FFF2-40B4-BE49-F238E27FC236}">
                  <a16:creationId xmlns:a16="http://schemas.microsoft.com/office/drawing/2014/main" id="{26EADDBC-BBE6-4248-A2D2-DDB47F10E534}"/>
                </a:ext>
              </a:extLst>
            </p:cNvPr>
            <p:cNvCxnSpPr/>
            <p:nvPr/>
          </p:nvCxnSpPr>
          <p:spPr bwMode="auto">
            <a:xfrm rot="5400000" flipV="1">
              <a:off x="3863" y="10933"/>
              <a:ext cx="0" cy="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555006F1-F885-A040-97D3-8A88514AE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0" y="11012"/>
              <a:ext cx="168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5" name="Line 22">
              <a:extLst>
                <a:ext uri="{FF2B5EF4-FFF2-40B4-BE49-F238E27FC236}">
                  <a16:creationId xmlns:a16="http://schemas.microsoft.com/office/drawing/2014/main" id="{4A5618FC-0755-B945-A7BB-108BB9643FE8}"/>
                </a:ext>
              </a:extLst>
            </p:cNvPr>
            <p:cNvCxnSpPr/>
            <p:nvPr/>
          </p:nvCxnSpPr>
          <p:spPr bwMode="auto">
            <a:xfrm flipV="1">
              <a:off x="4918" y="10762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Line 23">
              <a:extLst>
                <a:ext uri="{FF2B5EF4-FFF2-40B4-BE49-F238E27FC236}">
                  <a16:creationId xmlns:a16="http://schemas.microsoft.com/office/drawing/2014/main" id="{0F464CAD-8948-BB44-B374-CFCCF273A705}"/>
                </a:ext>
              </a:extLst>
            </p:cNvPr>
            <p:cNvCxnSpPr/>
            <p:nvPr/>
          </p:nvCxnSpPr>
          <p:spPr bwMode="auto">
            <a:xfrm rot="5400000" flipV="1">
              <a:off x="5243" y="10759"/>
              <a:ext cx="2" cy="6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27" name="Text Box 24">
              <a:extLst>
                <a:ext uri="{FF2B5EF4-FFF2-40B4-BE49-F238E27FC236}">
                  <a16:creationId xmlns:a16="http://schemas.microsoft.com/office/drawing/2014/main" id="{7E89A46B-D325-A24B-9817-C7D05471A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6" y="10582"/>
              <a:ext cx="167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8" name="Text Box 25">
              <a:extLst>
                <a:ext uri="{FF2B5EF4-FFF2-40B4-BE49-F238E27FC236}">
                  <a16:creationId xmlns:a16="http://schemas.microsoft.com/office/drawing/2014/main" id="{81F0384D-02F9-BF4F-86A3-AD032ABD1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" y="11116"/>
              <a:ext cx="168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29" name="Line 26">
              <a:extLst>
                <a:ext uri="{FF2B5EF4-FFF2-40B4-BE49-F238E27FC236}">
                  <a16:creationId xmlns:a16="http://schemas.microsoft.com/office/drawing/2014/main" id="{A47FA669-0287-F940-A750-7C669516ADCB}"/>
                </a:ext>
              </a:extLst>
            </p:cNvPr>
            <p:cNvCxnSpPr/>
            <p:nvPr/>
          </p:nvCxnSpPr>
          <p:spPr bwMode="auto">
            <a:xfrm flipV="1">
              <a:off x="6023" y="10805"/>
              <a:ext cx="0" cy="2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" name="Line 27">
              <a:extLst>
                <a:ext uri="{FF2B5EF4-FFF2-40B4-BE49-F238E27FC236}">
                  <a16:creationId xmlns:a16="http://schemas.microsoft.com/office/drawing/2014/main" id="{7D7953A3-FCBD-ED45-8744-30271454E4ED}"/>
                </a:ext>
              </a:extLst>
            </p:cNvPr>
            <p:cNvCxnSpPr/>
            <p:nvPr/>
          </p:nvCxnSpPr>
          <p:spPr bwMode="auto">
            <a:xfrm rot="5400000" flipV="1">
              <a:off x="6110" y="11003"/>
              <a:ext cx="4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id="{8C9585A9-CC5E-0F45-97CE-D3B3027AC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9" y="10582"/>
              <a:ext cx="16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58539321-D781-C642-B38C-772C8AF6A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" y="11086"/>
              <a:ext cx="168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Arial"/>
                  <a:ea typeface="ＭＳ Ｐゴシック"/>
                  <a:cs typeface="Times New Roman"/>
                </a:rPr>
                <a:t>z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5630A375-7390-984F-8C39-2033D44E8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8" y="10539"/>
              <a:ext cx="778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Plasma formed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B807C2F3-F935-0D44-A1CB-F3084CC8C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9" y="10988"/>
              <a:ext cx="201" cy="2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491B8787-804D-1C41-85BD-7B62B70B9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" y="10992"/>
              <a:ext cx="201" cy="21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0" vert="horz" wrap="square" lIns="76200" tIns="38100" rIns="76200" bIns="38100" anchor="ctr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9E1AB5E5-58E0-6D48-BBE7-B27167B56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" y="10540"/>
              <a:ext cx="1397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Plasma expands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17F5F3-1921-EF41-9129-89CDB15DB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1" y="10602"/>
              <a:ext cx="42" cy="439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8C105A-D008-4143-AAAE-30F9199F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" y="11136"/>
              <a:ext cx="42" cy="44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B4256D8-8723-8742-8EA4-0ED413A06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" y="10990"/>
              <a:ext cx="564" cy="197"/>
            </a:xfrm>
            <a:custGeom>
              <a:avLst/>
              <a:gdLst>
                <a:gd name="T0" fmla="*/ 0 w 960"/>
                <a:gd name="T1" fmla="*/ 90 h 400"/>
                <a:gd name="T2" fmla="*/ 960 w 960"/>
                <a:gd name="T3" fmla="*/ 0 h 400"/>
                <a:gd name="T4" fmla="*/ 950 w 960"/>
                <a:gd name="T5" fmla="*/ 400 h 400"/>
                <a:gd name="T6" fmla="*/ 0 w 960"/>
                <a:gd name="T7" fmla="*/ 310 h 400"/>
                <a:gd name="T8" fmla="*/ 0 w 960"/>
                <a:gd name="T9" fmla="*/ 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0" h="400">
                  <a:moveTo>
                    <a:pt x="0" y="90"/>
                  </a:moveTo>
                  <a:lnTo>
                    <a:pt x="960" y="0"/>
                  </a:lnTo>
                  <a:cubicBezTo>
                    <a:pt x="956" y="133"/>
                    <a:pt x="953" y="266"/>
                    <a:pt x="950" y="400"/>
                  </a:cubicBezTo>
                  <a:lnTo>
                    <a:pt x="0" y="310"/>
                  </a:lnTo>
                  <a:lnTo>
                    <a:pt x="0" y="90"/>
                  </a:lnTo>
                  <a:close/>
                </a:path>
              </a:pathLst>
            </a:custGeom>
            <a:gradFill rotWithShape="0">
              <a:gsLst>
                <a:gs pos="0">
                  <a:srgbClr val="0000FF"/>
                </a:gs>
                <a:gs pos="100000">
                  <a:srgbClr val="00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endParaRPr lang="en-US" sz="1167"/>
            </a:p>
          </p:txBody>
        </p:sp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E2BA89FC-22DC-7E49-A3C5-DF5E4440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0" y="11276"/>
              <a:ext cx="879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Extraction field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41" name="Text Box 38">
              <a:extLst>
                <a:ext uri="{FF2B5EF4-FFF2-40B4-BE49-F238E27FC236}">
                  <a16:creationId xmlns:a16="http://schemas.microsoft.com/office/drawing/2014/main" id="{5068ACEC-A819-1D45-BF1E-34E5FFCD1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" y="10966"/>
              <a:ext cx="1006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Ion beam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42" name="Line 39">
              <a:extLst>
                <a:ext uri="{FF2B5EF4-FFF2-40B4-BE49-F238E27FC236}">
                  <a16:creationId xmlns:a16="http://schemas.microsoft.com/office/drawing/2014/main" id="{92B033CF-958B-9F43-83F5-1ADFFD810037}"/>
                </a:ext>
              </a:extLst>
            </p:cNvPr>
            <p:cNvCxnSpPr/>
            <p:nvPr/>
          </p:nvCxnSpPr>
          <p:spPr bwMode="auto">
            <a:xfrm flipV="1">
              <a:off x="6100" y="11538"/>
              <a:ext cx="138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 Box 40">
              <a:extLst>
                <a:ext uri="{FF2B5EF4-FFF2-40B4-BE49-F238E27FC236}">
                  <a16:creationId xmlns:a16="http://schemas.microsoft.com/office/drawing/2014/main" id="{C2CD6DE4-B2A5-454A-943C-39CCAD351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" y="11319"/>
              <a:ext cx="1048" cy="4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6200" tIns="38100" rIns="76200" bIns="38100" anchor="t" anchorCtr="0" upright="1">
              <a:noAutofit/>
            </a:bodyPr>
            <a:lstStyle/>
            <a:p>
              <a:pPr algn="just"/>
              <a:r>
                <a:rPr lang="en-US" sz="1167" dirty="0">
                  <a:latin typeface="Times"/>
                  <a:ea typeface="ＭＳ 明朝"/>
                  <a:cs typeface="Times New Roman"/>
                </a:rPr>
                <a:t>Drift length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44" name="Text Box 28">
              <a:extLst>
                <a:ext uri="{FF2B5EF4-FFF2-40B4-BE49-F238E27FC236}">
                  <a16:creationId xmlns:a16="http://schemas.microsoft.com/office/drawing/2014/main" id="{DEF674E1-F761-F044-AB21-104456D81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8" y="10539"/>
              <a:ext cx="16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80808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48769" tIns="24384" rIns="48769" bIns="24384" anchor="t" anchorCtr="0" upright="1">
              <a:noAutofit/>
            </a:bodyPr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  <a:latin typeface="Times"/>
                  <a:ea typeface="ＭＳ Ｐゴシック"/>
                  <a:cs typeface="Times New Roman"/>
                </a:rPr>
                <a:t>x</a:t>
              </a:r>
              <a:endParaRPr lang="ja-JP" altLang="en-US" sz="1167" dirty="0">
                <a:latin typeface="Times"/>
                <a:ea typeface="ＭＳ 明朝"/>
                <a:cs typeface="Times New Roman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BC5B495-FC68-BF49-A072-2D41720ECFA5}"/>
              </a:ext>
            </a:extLst>
          </p:cNvPr>
          <p:cNvSpPr txBox="1"/>
          <p:nvPr/>
        </p:nvSpPr>
        <p:spPr>
          <a:xfrm>
            <a:off x="1930839" y="3549067"/>
            <a:ext cx="5608768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High density plasma created from a solid. 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Fast switching target materials.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Low temperature after adiabatic expansion.</a:t>
            </a:r>
          </a:p>
          <a:p>
            <a:pPr marL="238123" indent="-238123">
              <a:buFont typeface="Arial"/>
              <a:buChar char="•"/>
            </a:pPr>
            <a:r>
              <a:rPr lang="en-US" sz="1667" dirty="0">
                <a:solidFill>
                  <a:srgbClr val="008000"/>
                </a:solidFill>
              </a:rPr>
              <a:t>Uniform density of beams.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3B1AA8-D4D0-E743-AA29-4A7D44DF1C1A}"/>
              </a:ext>
            </a:extLst>
          </p:cNvPr>
          <p:cNvSpPr txBox="1"/>
          <p:nvPr/>
        </p:nvSpPr>
        <p:spPr>
          <a:xfrm>
            <a:off x="5123742" y="3018924"/>
            <a:ext cx="25186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Scheme of laser ion source</a:t>
            </a:r>
          </a:p>
        </p:txBody>
      </p:sp>
    </p:spTree>
    <p:extLst>
      <p:ext uri="{BB962C8B-B14F-4D97-AF65-F5344CB8AC3E}">
        <p14:creationId xmlns:p14="http://schemas.microsoft.com/office/powerpoint/2010/main" val="3986782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7DCC71-AF99-B5B5-BDDA-8AD4DDC28FCB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4271586"/>
          <a:ext cx="6096000" cy="121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67760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8806048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Parameters CT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Value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1841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Vmax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0.039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6909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Beam 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31.39 mA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32415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Area under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40 </a:t>
                      </a:r>
                      <a:r>
                        <a:rPr lang="en-US" sz="1000" dirty="0" err="1"/>
                        <a:t>nVs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3024659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5FEDC552-B124-447F-04DA-5649E72B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55" y="539196"/>
            <a:ext cx="5510020" cy="37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3297F0-633F-5D99-032C-D825AD5061DB}"/>
              </a:ext>
            </a:extLst>
          </p:cNvPr>
          <p:cNvGraphicFramePr>
            <a:graphicFrameLocks noGrp="1"/>
          </p:cNvGraphicFramePr>
          <p:nvPr/>
        </p:nvGraphicFramePr>
        <p:xfrm>
          <a:off x="1465347" y="4198853"/>
          <a:ext cx="6096000" cy="179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267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638633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0805396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Parameters FC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Analysis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Measured from Oscilloscope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85915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Area under the curve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238 .7 </a:t>
                      </a:r>
                      <a:r>
                        <a:rPr lang="en-US" sz="1100" dirty="0" err="1"/>
                        <a:t>nVs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133.6 </a:t>
                      </a:r>
                      <a:r>
                        <a:rPr lang="en-US" sz="1100" dirty="0" err="1"/>
                        <a:t>nVs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88395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Faraday Cup Max Voltage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0.61 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0.609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79387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Total 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4.77e-09 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85599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No of particles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2.49e+09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419775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Beam current </a:t>
                      </a:r>
                      <a:r>
                        <a:rPr lang="en-US" sz="1100" dirty="0" err="1"/>
                        <a:t>ar</a:t>
                      </a:r>
                      <a:r>
                        <a:rPr lang="en-US" sz="1100" dirty="0"/>
                        <a:t> faraday cup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12.34 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61198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C875ED-849B-D9C8-F642-0AE1B9B73C5B}"/>
              </a:ext>
            </a:extLst>
          </p:cNvPr>
          <p:cNvSpPr txBox="1"/>
          <p:nvPr/>
        </p:nvSpPr>
        <p:spPr>
          <a:xfrm>
            <a:off x="2448208" y="805511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 beam current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5EFA551-F647-C994-24AB-E5FE1D68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35" y="1382264"/>
            <a:ext cx="4962425" cy="276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85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6A314D-8917-4FAC-5ECB-182EB443C5E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4717724"/>
          <a:ext cx="6096000" cy="83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867760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880604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Parameters 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1841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Vmax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0.022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69090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Beam 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17.65 mA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3241524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36ADA547-7916-E69B-65BD-E7AB80FB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1" y="945363"/>
            <a:ext cx="5343323" cy="36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81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01AAA4-678B-5B18-AD10-1C8D60F2638D}"/>
              </a:ext>
            </a:extLst>
          </p:cNvPr>
          <p:cNvSpPr txBox="1"/>
          <p:nvPr/>
        </p:nvSpPr>
        <p:spPr>
          <a:xfrm>
            <a:off x="2215136" y="598381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image of Mg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</p:txBody>
      </p:sp>
      <p:pic>
        <p:nvPicPr>
          <p:cNvPr id="6" name="Picture 5" descr="A close-up of a light&#10;&#10;Description automatically generated">
            <a:extLst>
              <a:ext uri="{FF2B5EF4-FFF2-40B4-BE49-F238E27FC236}">
                <a16:creationId xmlns:a16="http://schemas.microsoft.com/office/drawing/2014/main" id="{2BA3631D-5B44-5F2A-B70E-33193D7F7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15" y="1242127"/>
            <a:ext cx="2821770" cy="4373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92AB7C-0F48-B5F5-4436-078BBB419989}"/>
              </a:ext>
            </a:extLst>
          </p:cNvPr>
          <p:cNvSpPr txBox="1"/>
          <p:nvPr/>
        </p:nvSpPr>
        <p:spPr>
          <a:xfrm>
            <a:off x="3243033" y="3973738"/>
            <a:ext cx="2424133" cy="3000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350" dirty="0"/>
              <a:t>Mg</a:t>
            </a:r>
            <a:r>
              <a:rPr lang="en-US" sz="1350" baseline="30000" dirty="0"/>
              <a:t>10+ </a:t>
            </a:r>
            <a:r>
              <a:rPr lang="en-US" sz="1350" dirty="0"/>
              <a:t>using Image J software</a:t>
            </a:r>
            <a:endParaRPr lang="en-US" sz="135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2E783-D1B2-25C4-6902-ED43225B0704}"/>
              </a:ext>
            </a:extLst>
          </p:cNvPr>
          <p:cNvSpPr txBox="1"/>
          <p:nvPr/>
        </p:nvSpPr>
        <p:spPr>
          <a:xfrm>
            <a:off x="6370721" y="3063541"/>
            <a:ext cx="1660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Slit width ~25 mm</a:t>
            </a:r>
          </a:p>
        </p:txBody>
      </p:sp>
    </p:spTree>
    <p:extLst>
      <p:ext uri="{BB962C8B-B14F-4D97-AF65-F5344CB8AC3E}">
        <p14:creationId xmlns:p14="http://schemas.microsoft.com/office/powerpoint/2010/main" val="2915237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CF2915-A074-81B6-3599-332CAB3A182E}"/>
              </a:ext>
            </a:extLst>
          </p:cNvPr>
          <p:cNvSpPr txBox="1"/>
          <p:nvPr/>
        </p:nvSpPr>
        <p:spPr>
          <a:xfrm>
            <a:off x="1311639" y="977150"/>
            <a:ext cx="4572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Isotopes separation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A7B94A-0204-F887-0A8D-CDD62808B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15654"/>
              </p:ext>
            </p:extLst>
          </p:nvPr>
        </p:nvGraphicFramePr>
        <p:xfrm>
          <a:off x="1221105" y="1719334"/>
          <a:ext cx="3239072" cy="1068705"/>
        </p:xfrm>
        <a:graphic>
          <a:graphicData uri="http://schemas.openxmlformats.org/drawingml/2006/table">
            <a:tbl>
              <a:tblPr/>
              <a:tblGrid>
                <a:gridCol w="1267397">
                  <a:extLst>
                    <a:ext uri="{9D8B030D-6E8A-4147-A177-3AD203B41FA5}">
                      <a16:colId xmlns:a16="http://schemas.microsoft.com/office/drawing/2014/main" val="25254582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29181938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effectLst/>
                        </a:rPr>
                        <a:t>Isotope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effectLst/>
                        </a:rPr>
                        <a:t>Abundance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745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24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08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25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3081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aseline="30000" dirty="0">
                          <a:effectLst/>
                        </a:rPr>
                        <a:t>26</a:t>
                      </a:r>
                      <a:r>
                        <a:rPr lang="en-US" sz="1000" dirty="0">
                          <a:effectLst/>
                        </a:rPr>
                        <a:t>Mg</a:t>
                      </a:r>
                      <a:endParaRPr lang="en-US" sz="1000" baseline="30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11%</a:t>
                      </a:r>
                      <a:endParaRPr lang="en-US" sz="1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258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6DFD72-0854-E0F5-CFFC-5D2C14E24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24537"/>
              </p:ext>
            </p:extLst>
          </p:nvPr>
        </p:nvGraphicFramePr>
        <p:xfrm>
          <a:off x="4985407" y="1499156"/>
          <a:ext cx="2698081" cy="3225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150">
                  <a:extLst>
                    <a:ext uri="{9D8B030D-6E8A-4147-A177-3AD203B41FA5}">
                      <a16:colId xmlns:a16="http://schemas.microsoft.com/office/drawing/2014/main" val="1812452451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4148447051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2084518406"/>
                    </a:ext>
                  </a:extLst>
                </a:gridCol>
                <a:gridCol w="657977">
                  <a:extLst>
                    <a:ext uri="{9D8B030D-6E8A-4147-A177-3AD203B41FA5}">
                      <a16:colId xmlns:a16="http://schemas.microsoft.com/office/drawing/2014/main" val="249715705"/>
                    </a:ext>
                  </a:extLst>
                </a:gridCol>
              </a:tblGrid>
              <a:tr h="615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m for Mg Isotopes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m/q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Dipole current based on Mg</a:t>
                      </a:r>
                      <a:r>
                        <a:rPr lang="en-US" sz="800" u="none" strike="noStrike" baseline="30000" dirty="0">
                          <a:effectLst/>
                        </a:rPr>
                        <a:t>10+</a:t>
                      </a:r>
                      <a:endParaRPr lang="en-US" sz="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36790789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102.5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85973500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2.083333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106.7708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4195788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2.166667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111.0417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7980235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2.181818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48409013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2.272727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116.4773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91515900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2.363636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121.1364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6503183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123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486146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128.125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53497825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133.25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53417063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2.666667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136.6667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2887021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2.777778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142.3611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1859016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2.888889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148.0556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1990704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153.75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53008912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3.125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160.1563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88799748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166.5625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59296897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3.428571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175.7143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37725478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3.571429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183.0357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72513944"/>
                  </a:ext>
                </a:extLst>
              </a:tr>
              <a:tr h="14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3.714286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190.3571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83318965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2147BE-EAE5-FACE-4017-9DB560B0D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97309"/>
              </p:ext>
            </p:extLst>
          </p:nvPr>
        </p:nvGraphicFramePr>
        <p:xfrm>
          <a:off x="4985407" y="4894954"/>
          <a:ext cx="3406440" cy="946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1288">
                  <a:extLst>
                    <a:ext uri="{9D8B030D-6E8A-4147-A177-3AD203B41FA5}">
                      <a16:colId xmlns:a16="http://schemas.microsoft.com/office/drawing/2014/main" val="3533847960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1170497912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838371730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236521303"/>
                    </a:ext>
                  </a:extLst>
                </a:gridCol>
                <a:gridCol w="681288">
                  <a:extLst>
                    <a:ext uri="{9D8B030D-6E8A-4147-A177-3AD203B41FA5}">
                      <a16:colId xmlns:a16="http://schemas.microsoft.com/office/drawing/2014/main" val="3745303504"/>
                    </a:ext>
                  </a:extLst>
                </a:gridCol>
              </a:tblGrid>
              <a:tr h="25622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m/q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Dipole Current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Ion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18563935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2.285714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16O7+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02834113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2.333333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14N6+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25063340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2.363636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121.1364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26Mg11+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6756207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24Mg10+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13109546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12C5+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026979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660375-D442-13F9-DC6F-109524868FBB}"/>
              </a:ext>
            </a:extLst>
          </p:cNvPr>
          <p:cNvSpPr txBox="1"/>
          <p:nvPr/>
        </p:nvSpPr>
        <p:spPr>
          <a:xfrm>
            <a:off x="1461659" y="3367058"/>
            <a:ext cx="3131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from 117A -129 A dipole current range to find isotopes and contaminants that could be influence to Mg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89FFC-CA3B-EDDC-3893-DCEE5A162919}"/>
              </a:ext>
            </a:extLst>
          </p:cNvPr>
          <p:cNvSpPr txBox="1"/>
          <p:nvPr/>
        </p:nvSpPr>
        <p:spPr>
          <a:xfrm>
            <a:off x="2993099" y="467559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analysis of Mg beam is in progress</a:t>
            </a:r>
          </a:p>
        </p:txBody>
      </p:sp>
    </p:spTree>
    <p:extLst>
      <p:ext uri="{BB962C8B-B14F-4D97-AF65-F5344CB8AC3E}">
        <p14:creationId xmlns:p14="http://schemas.microsoft.com/office/powerpoint/2010/main" val="3819468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A391CA0-200B-A1ED-5E41-22E8D541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73" y="2936890"/>
            <a:ext cx="4201333" cy="27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676B38-E1F7-88A8-AEE4-7F405BFCDD32}"/>
              </a:ext>
            </a:extLst>
          </p:cNvPr>
          <p:cNvGraphicFramePr>
            <a:graphicFrameLocks noGrp="1"/>
          </p:cNvGraphicFramePr>
          <p:nvPr/>
        </p:nvGraphicFramePr>
        <p:xfrm>
          <a:off x="1911595" y="1010653"/>
          <a:ext cx="5210747" cy="1560195"/>
        </p:xfrm>
        <a:graphic>
          <a:graphicData uri="http://schemas.openxmlformats.org/drawingml/2006/table">
            <a:tbl>
              <a:tblPr/>
              <a:tblGrid>
                <a:gridCol w="1267397">
                  <a:extLst>
                    <a:ext uri="{9D8B030D-6E8A-4147-A177-3AD203B41FA5}">
                      <a16:colId xmlns:a16="http://schemas.microsoft.com/office/drawing/2014/main" val="25254582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52918193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01851027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Charge State  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FC Beam Current (mA)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dirty="0">
                          <a:effectLst/>
                        </a:rPr>
                        <a:t>CT Beam Current (mA)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7456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12+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0.51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31.38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083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11+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2.58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31.85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30817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10+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14.51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31.27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2584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9+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4.85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30.31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995768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8+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0.14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32.37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5356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Mg</a:t>
                      </a:r>
                      <a:r>
                        <a:rPr lang="en-US" sz="1000" baseline="30000" dirty="0">
                          <a:effectLst/>
                        </a:rPr>
                        <a:t>7+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0.01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30.96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91758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03E761-55D6-55B3-61E2-969BD2AC0C22}"/>
              </a:ext>
            </a:extLst>
          </p:cNvPr>
          <p:cNvSpPr txBox="1"/>
          <p:nvPr/>
        </p:nvSpPr>
        <p:spPr>
          <a:xfrm>
            <a:off x="2479526" y="5847347"/>
            <a:ext cx="484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state distribution optimized for Mg</a:t>
            </a:r>
            <a:r>
              <a:rPr lang="en-US" baseline="30000" dirty="0"/>
              <a:t>10+</a:t>
            </a:r>
          </a:p>
        </p:txBody>
      </p:sp>
    </p:spTree>
    <p:extLst>
      <p:ext uri="{BB962C8B-B14F-4D97-AF65-F5344CB8AC3E}">
        <p14:creationId xmlns:p14="http://schemas.microsoft.com/office/powerpoint/2010/main" val="1325900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DD991-3ED6-EEF3-26D2-EEFA611A4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sz="7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A1C83-7E71-D5BB-4046-BD14F321BF31}"/>
              </a:ext>
            </a:extLst>
          </p:cNvPr>
          <p:cNvSpPr txBox="1"/>
          <p:nvPr/>
        </p:nvSpPr>
        <p:spPr>
          <a:xfrm>
            <a:off x="2936761" y="90872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deliverables up to now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C20FA-4DED-5FF1-D218-53DD9ABE8B2D}"/>
              </a:ext>
            </a:extLst>
          </p:cNvPr>
          <p:cNvSpPr txBox="1"/>
          <p:nvPr/>
        </p:nvSpPr>
        <p:spPr>
          <a:xfrm>
            <a:off x="1028591" y="1391479"/>
            <a:ext cx="7686784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Test RFQ and beam analyzing line were improved and commissioned.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New beam extraction system was introduced.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Plasma guide solenoid and ion source chamber were modified.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 low solenoid field region for good working condition was discovered.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High current heavy ion RFQ was designed.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Four species were accelerated. (Mg</a:t>
            </a:r>
            <a:r>
              <a:rPr lang="en-US" baseline="30000" dirty="0"/>
              <a:t>10+</a:t>
            </a:r>
            <a:r>
              <a:rPr lang="en-US" dirty="0"/>
              <a:t> more than 20 mA)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1400" dirty="0">
                <a:solidFill>
                  <a:srgbClr val="FF0000"/>
                </a:solidFill>
              </a:rPr>
              <a:t>Peak currents of </a:t>
            </a:r>
            <a:r>
              <a:rPr lang="en-US" sz="1400" baseline="30000" dirty="0">
                <a:solidFill>
                  <a:srgbClr val="FF0000"/>
                </a:solidFill>
              </a:rPr>
              <a:t>11</a:t>
            </a:r>
            <a:r>
              <a:rPr lang="en-US" sz="1400" dirty="0">
                <a:solidFill>
                  <a:srgbClr val="FF0000"/>
                </a:solidFill>
              </a:rPr>
              <a:t>B</a:t>
            </a:r>
            <a:r>
              <a:rPr lang="en-US" sz="1400" baseline="30000" dirty="0">
                <a:solidFill>
                  <a:srgbClr val="FF0000"/>
                </a:solidFill>
              </a:rPr>
              <a:t>5+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baseline="30000" dirty="0">
                <a:solidFill>
                  <a:srgbClr val="FF0000"/>
                </a:solidFill>
              </a:rPr>
              <a:t>26</a:t>
            </a:r>
            <a:r>
              <a:rPr lang="en-US" sz="1400" dirty="0">
                <a:solidFill>
                  <a:srgbClr val="FF0000"/>
                </a:solidFill>
              </a:rPr>
              <a:t>Mg</a:t>
            </a:r>
            <a:r>
              <a:rPr lang="en-US" sz="1400" baseline="30000" dirty="0">
                <a:solidFill>
                  <a:srgbClr val="FF0000"/>
                </a:solidFill>
              </a:rPr>
              <a:t>10+</a:t>
            </a:r>
            <a:r>
              <a:rPr lang="en-US" sz="1400" dirty="0">
                <a:solidFill>
                  <a:srgbClr val="FF0000"/>
                </a:solidFill>
              </a:rPr>
              <a:t> and particle number of </a:t>
            </a:r>
            <a:r>
              <a:rPr lang="en-US" sz="1400" baseline="30000" dirty="0">
                <a:solidFill>
                  <a:srgbClr val="FF0000"/>
                </a:solidFill>
              </a:rPr>
              <a:t>12</a:t>
            </a:r>
            <a:r>
              <a:rPr lang="en-US" sz="1400" dirty="0">
                <a:solidFill>
                  <a:srgbClr val="FF0000"/>
                </a:solidFill>
              </a:rPr>
              <a:t>C</a:t>
            </a:r>
            <a:r>
              <a:rPr lang="en-US" sz="1400" baseline="30000" dirty="0">
                <a:solidFill>
                  <a:srgbClr val="FF0000"/>
                </a:solidFill>
              </a:rPr>
              <a:t>6+</a:t>
            </a:r>
            <a:r>
              <a:rPr lang="en-US" sz="1400" dirty="0">
                <a:solidFill>
                  <a:srgbClr val="FF0000"/>
                </a:solidFill>
              </a:rPr>
              <a:t> are world records.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r>
              <a:rPr lang="en-US" dirty="0"/>
              <a:t>7.   Fully striped Mg was detected. (Mg</a:t>
            </a:r>
            <a:r>
              <a:rPr lang="en-US" baseline="30000" dirty="0"/>
              <a:t>12+</a:t>
            </a:r>
            <a:r>
              <a:rPr lang="en-US" dirty="0"/>
              <a:t> more than 10 mA)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25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81651-718F-C226-4237-29EFBA641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E17E5-808D-3F4D-60F4-FA47A9BA0AF7}"/>
              </a:ext>
            </a:extLst>
          </p:cNvPr>
          <p:cNvSpPr txBox="1"/>
          <p:nvPr/>
        </p:nvSpPr>
        <p:spPr>
          <a:xfrm>
            <a:off x="1555102" y="838837"/>
            <a:ext cx="67832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Installation of electrodes type 1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fourth species acceleration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(plan to accelerate Oxygen)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Mar. 30,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FY2024-Q3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Procurement of new electrodes type 2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(This is for heavier species)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Jun. 30,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FY2024-Q4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Installation of electrodes type 2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Aug.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The fifth species acceleration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Fe,,,)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2024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Submit a journal paper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Sep. 30, 2024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161BB-ADF8-EE77-D9A5-CB5ADD6EB149}"/>
              </a:ext>
            </a:extLst>
          </p:cNvPr>
          <p:cNvSpPr txBox="1"/>
          <p:nvPr/>
        </p:nvSpPr>
        <p:spPr>
          <a:xfrm>
            <a:off x="3714375" y="46950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6E51C-3765-2087-D587-CE07CEE9E8DD}"/>
              </a:ext>
            </a:extLst>
          </p:cNvPr>
          <p:cNvSpPr txBox="1"/>
          <p:nvPr/>
        </p:nvSpPr>
        <p:spPr>
          <a:xfrm>
            <a:off x="1661718" y="5105788"/>
            <a:ext cx="619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would like to start a new project for </a:t>
            </a:r>
          </a:p>
          <a:p>
            <a:r>
              <a:rPr lang="en-US" dirty="0">
                <a:solidFill>
                  <a:srgbClr val="FF0000"/>
                </a:solidFill>
              </a:rPr>
              <a:t>	high current Pb, Au and U acceleration with DPIS.</a:t>
            </a:r>
          </a:p>
        </p:txBody>
      </p:sp>
    </p:spTree>
    <p:extLst>
      <p:ext uri="{BB962C8B-B14F-4D97-AF65-F5344CB8AC3E}">
        <p14:creationId xmlns:p14="http://schemas.microsoft.com/office/powerpoint/2010/main" val="2866707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C3A0DC-FDE8-E442-B785-BB3FF2E7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05" y="1329732"/>
            <a:ext cx="8348870" cy="2852737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C8C6-F8E4-1D42-94E7-4C1659EF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789B-0187-4840-89C8-6C53922F19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1328" y="2596054"/>
            <a:ext cx="269375" cy="5976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45578" y="1917381"/>
            <a:ext cx="4401915" cy="981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92925" y="2079388"/>
            <a:ext cx="5649124" cy="819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0291" y="2499742"/>
            <a:ext cx="6093797" cy="413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92925" y="2912781"/>
            <a:ext cx="61306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71714" y="2905109"/>
            <a:ext cx="4375779" cy="956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82456" y="2905109"/>
            <a:ext cx="5652686" cy="793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992924" y="2905109"/>
            <a:ext cx="6130697" cy="347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xplosion 1 12"/>
          <p:cNvSpPr/>
          <p:nvPr/>
        </p:nvSpPr>
        <p:spPr>
          <a:xfrm>
            <a:off x="783237" y="2733761"/>
            <a:ext cx="334202" cy="379541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flipH="1">
            <a:off x="7134089" y="2305947"/>
            <a:ext cx="45719" cy="563431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48385" y="2306223"/>
            <a:ext cx="45719" cy="56315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90638" y="2915774"/>
            <a:ext cx="1203147" cy="0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838745">
            <a:off x="2260330" y="218630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4661" y="22228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beam</a:t>
            </a:r>
          </a:p>
        </p:txBody>
      </p:sp>
      <p:sp>
        <p:nvSpPr>
          <p:cNvPr id="29" name="Rounded Rectangle 28"/>
          <p:cNvSpPr/>
          <p:nvPr/>
        </p:nvSpPr>
        <p:spPr>
          <a:xfrm flipH="1">
            <a:off x="7134089" y="2953887"/>
            <a:ext cx="45719" cy="563431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7248385" y="2954160"/>
            <a:ext cx="45719" cy="56315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90638" y="2954156"/>
            <a:ext cx="1203147" cy="0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Block Arc 44"/>
          <p:cNvSpPr/>
          <p:nvPr/>
        </p:nvSpPr>
        <p:spPr>
          <a:xfrm rot="5400000">
            <a:off x="4577973" y="1884094"/>
            <a:ext cx="2793367" cy="1992924"/>
          </a:xfrm>
          <a:prstGeom prst="blockArc">
            <a:avLst>
              <a:gd name="adj1" fmla="val 11747881"/>
              <a:gd name="adj2" fmla="val 20772066"/>
              <a:gd name="adj3" fmla="val 7608"/>
            </a:avLst>
          </a:prstGeom>
          <a:solidFill>
            <a:schemeClr val="accent2"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66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 rot="19516445">
            <a:off x="6205090" y="1501176"/>
            <a:ext cx="355600" cy="27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2083555" flipV="1">
            <a:off x="6149688" y="3987598"/>
            <a:ext cx="355600" cy="27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83465" y="4169655"/>
            <a:ext cx="2210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Thermal distribution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040286" y="4559302"/>
            <a:ext cx="6139516" cy="635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188305" y="823136"/>
            <a:ext cx="5580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Hot plasma becomes very cold at the extraction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577C1-F876-A241-E876-D22EB2763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824644" y="4847714"/>
            <a:ext cx="3454400" cy="176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1A824-E01F-C15E-6374-1FE4127FC37E}"/>
              </a:ext>
            </a:extLst>
          </p:cNvPr>
          <p:cNvSpPr txBox="1"/>
          <p:nvPr/>
        </p:nvSpPr>
        <p:spPr>
          <a:xfrm>
            <a:off x="5080993" y="607108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Less emittance growth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11EAF-ECFF-87D4-EA5E-4C2DFB9F8087}"/>
              </a:ext>
            </a:extLst>
          </p:cNvPr>
          <p:cNvSpPr txBox="1"/>
          <p:nvPr/>
        </p:nvSpPr>
        <p:spPr>
          <a:xfrm>
            <a:off x="3978492" y="522856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Pin point ionization</a:t>
            </a:r>
          </a:p>
          <a:p>
            <a:pPr algn="ctr"/>
            <a:r>
              <a:rPr lang="en-US" sz="1800" dirty="0"/>
              <a:t>-uniform plasma density-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997B7-52F3-448E-9EFD-3E54DD0E85C5}"/>
              </a:ext>
            </a:extLst>
          </p:cNvPr>
          <p:cNvSpPr txBox="1"/>
          <p:nvPr/>
        </p:nvSpPr>
        <p:spPr>
          <a:xfrm>
            <a:off x="680848" y="625574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Other type ion sources:</a:t>
            </a:r>
          </a:p>
          <a:p>
            <a:r>
              <a:rPr lang="en-US" sz="1200" dirty="0"/>
              <a:t>Projection of plasma becomes beam</a:t>
            </a:r>
          </a:p>
        </p:txBody>
      </p:sp>
    </p:spTree>
    <p:extLst>
      <p:ext uri="{BB962C8B-B14F-4D97-AF65-F5344CB8AC3E}">
        <p14:creationId xmlns:p14="http://schemas.microsoft.com/office/powerpoint/2010/main" val="63412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 rot="5400000">
            <a:off x="3525639" y="707783"/>
            <a:ext cx="2266469" cy="497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447800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at extraction point increases emittance.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3059" y="3113021"/>
            <a:ext cx="7199661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8925" y="31607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Solenoid axis</a:t>
            </a:r>
          </a:p>
        </p:txBody>
      </p:sp>
      <p:sp>
        <p:nvSpPr>
          <p:cNvPr id="7" name="Oval 6"/>
          <p:cNvSpPr/>
          <p:nvPr/>
        </p:nvSpPr>
        <p:spPr>
          <a:xfrm>
            <a:off x="4535597" y="2783608"/>
            <a:ext cx="124132" cy="930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59731" y="2833740"/>
            <a:ext cx="318923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24384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Ion born at extraction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14247" y="2676187"/>
            <a:ext cx="9549" cy="15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04698" y="3134222"/>
            <a:ext cx="9549" cy="15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1223" y="2833740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10400" y="3657600"/>
          <a:ext cx="1981200" cy="70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500" imgH="393700" progId="Equation.3">
                  <p:embed/>
                </p:oleObj>
              </mc:Choice>
              <mc:Fallback>
                <p:oleObj name="Equation" r:id="rId3" imgW="825500" imgH="3937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0400" y="3657600"/>
                        <a:ext cx="1981200" cy="70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9268" y="4916518"/>
            <a:ext cx="609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 strong magnetic field in laser ion source</a:t>
            </a:r>
          </a:p>
        </p:txBody>
      </p:sp>
    </p:spTree>
    <p:extLst>
      <p:ext uri="{BB962C8B-B14F-4D97-AF65-F5344CB8AC3E}">
        <p14:creationId xmlns:p14="http://schemas.microsoft.com/office/powerpoint/2010/main" val="363471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9518D-5EB4-2149-405F-30354F97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7A5D-5364-36F0-3B4F-53BC1237ECA1}"/>
              </a:ext>
            </a:extLst>
          </p:cNvPr>
          <p:cNvSpPr txBox="1"/>
          <p:nvPr/>
        </p:nvSpPr>
        <p:spPr>
          <a:xfrm>
            <a:off x="1449920" y="916840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Laser Ion Source is good for next generation accelerators??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C064-1803-FDF7-0718-95EE57D57361}"/>
              </a:ext>
            </a:extLst>
          </p:cNvPr>
          <p:cNvSpPr txBox="1"/>
          <p:nvPr/>
        </p:nvSpPr>
        <p:spPr>
          <a:xfrm>
            <a:off x="1295399" y="3576102"/>
            <a:ext cx="7507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LIS has been spoken badly: 	poor stability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uncontrollable emittance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not great for long time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302A2-4001-BD71-70A3-B17029078B4C}"/>
              </a:ext>
            </a:extLst>
          </p:cNvPr>
          <p:cNvSpPr txBox="1"/>
          <p:nvPr/>
        </p:nvSpPr>
        <p:spPr>
          <a:xfrm>
            <a:off x="1449920" y="2017748"/>
            <a:ext cx="564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 provide very high current beam </a:t>
            </a:r>
          </a:p>
          <a:p>
            <a:r>
              <a:rPr lang="en-US" dirty="0"/>
              <a:t>No hysteresis effect</a:t>
            </a:r>
          </a:p>
          <a:p>
            <a:r>
              <a:rPr lang="en-US" dirty="0"/>
              <a:t>High charge state ions using high laser power density</a:t>
            </a:r>
          </a:p>
        </p:txBody>
      </p:sp>
    </p:spTree>
    <p:extLst>
      <p:ext uri="{BB962C8B-B14F-4D97-AF65-F5344CB8AC3E}">
        <p14:creationId xmlns:p14="http://schemas.microsoft.com/office/powerpoint/2010/main" val="244801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19518D-5EB4-2149-405F-30354F97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7A5D-5364-36F0-3B4F-53BC1237ECA1}"/>
              </a:ext>
            </a:extLst>
          </p:cNvPr>
          <p:cNvSpPr txBox="1"/>
          <p:nvPr/>
        </p:nvSpPr>
        <p:spPr>
          <a:xfrm>
            <a:off x="1449920" y="916840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Laser Ion Source is good for next generation accelerators??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C064-1803-FDF7-0718-95EE57D57361}"/>
              </a:ext>
            </a:extLst>
          </p:cNvPr>
          <p:cNvSpPr txBox="1"/>
          <p:nvPr/>
        </p:nvSpPr>
        <p:spPr>
          <a:xfrm>
            <a:off x="1295399" y="3576102"/>
            <a:ext cx="75071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LIS has been spoken badly: 	poor stability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uncontrollable emittance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not great for long time operation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				</a:t>
            </a:r>
            <a:r>
              <a:rPr lang="en-US" sz="1100" dirty="0">
                <a:solidFill>
                  <a:srgbClr val="0070C0"/>
                </a:solidFill>
              </a:rPr>
              <a:t>(Previous FOA reviewer’s comment)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302A2-4001-BD71-70A3-B17029078B4C}"/>
              </a:ext>
            </a:extLst>
          </p:cNvPr>
          <p:cNvSpPr txBox="1"/>
          <p:nvPr/>
        </p:nvSpPr>
        <p:spPr>
          <a:xfrm>
            <a:off x="1449920" y="2017748"/>
            <a:ext cx="564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 provide very high current beam </a:t>
            </a:r>
          </a:p>
          <a:p>
            <a:r>
              <a:rPr lang="en-US" dirty="0"/>
              <a:t>No hysteresis effect</a:t>
            </a:r>
          </a:p>
          <a:p>
            <a:r>
              <a:rPr lang="en-US" dirty="0"/>
              <a:t>High charge state ions using high laser power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3F2D7-CEFA-7687-4192-EEB2DDEFE1BB}"/>
              </a:ext>
            </a:extLst>
          </p:cNvPr>
          <p:cNvSpPr txBox="1"/>
          <p:nvPr/>
        </p:nvSpPr>
        <p:spPr>
          <a:xfrm>
            <a:off x="3386347" y="5042123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These are false statements</a:t>
            </a:r>
          </a:p>
        </p:txBody>
      </p:sp>
    </p:spTree>
    <p:extLst>
      <p:ext uri="{BB962C8B-B14F-4D97-AF65-F5344CB8AC3E}">
        <p14:creationId xmlns:p14="http://schemas.microsoft.com/office/powerpoint/2010/main" val="49515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/>
          <p:cNvSpPr txBox="1">
            <a:spLocks/>
          </p:cNvSpPr>
          <p:nvPr/>
        </p:nvSpPr>
        <p:spPr>
          <a:xfrm>
            <a:off x="228601" y="849671"/>
            <a:ext cx="8645505" cy="838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2800" dirty="0">
                <a:solidFill>
                  <a:schemeClr val="tx1"/>
                </a:solidFill>
                <a:latin typeface="+mn-lt"/>
              </a:rPr>
              <a:t>Low current LIS is providing beams to</a:t>
            </a:r>
            <a:endParaRPr kumimoji="1" lang="ja-JP" alt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1"/>
            <a:ext cx="4219022" cy="310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直線コネクタ 11"/>
          <p:cNvCxnSpPr/>
          <p:nvPr/>
        </p:nvCxnSpPr>
        <p:spPr>
          <a:xfrm flipV="1">
            <a:off x="3170632" y="3224146"/>
            <a:ext cx="561948" cy="10563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17"/>
          <p:cNvCxnSpPr/>
          <p:nvPr/>
        </p:nvCxnSpPr>
        <p:spPr>
          <a:xfrm>
            <a:off x="3126668" y="2206960"/>
            <a:ext cx="605912" cy="8249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://www.bnl.gov/medical/NASA/images/NSRL_tunnel-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08" y="2167785"/>
            <a:ext cx="2854425" cy="2112725"/>
          </a:xfrm>
          <a:prstGeom prst="rect">
            <a:avLst/>
          </a:prstGeom>
          <a:noFill/>
        </p:spPr>
      </p:pic>
      <p:sp>
        <p:nvSpPr>
          <p:cNvPr id="24" name="TextBox 9"/>
          <p:cNvSpPr txBox="1"/>
          <p:nvPr/>
        </p:nvSpPr>
        <p:spPr>
          <a:xfrm>
            <a:off x="316208" y="4280507"/>
            <a:ext cx="28544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N</a:t>
            </a:r>
            <a:r>
              <a:rPr lang="en-US" sz="1600" b="1" dirty="0"/>
              <a:t>ASA 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  <a:r>
              <a:rPr lang="en-US" sz="1600" b="1" dirty="0"/>
              <a:t>pace </a:t>
            </a:r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/>
              <a:t>adiation </a:t>
            </a:r>
            <a:r>
              <a:rPr lang="en-US" sz="1600" b="1" dirty="0">
                <a:solidFill>
                  <a:srgbClr val="FF0000"/>
                </a:solidFill>
              </a:rPr>
              <a:t>L</a:t>
            </a:r>
            <a:r>
              <a:rPr lang="en-US" sz="1600" b="1" dirty="0"/>
              <a:t>ab</a:t>
            </a:r>
          </a:p>
        </p:txBody>
      </p:sp>
      <p:pic>
        <p:nvPicPr>
          <p:cNvPr id="25" name="Picture 7" descr="RHIC I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60" y="1440650"/>
            <a:ext cx="2830982" cy="19607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33"/>
          <p:cNvSpPr txBox="1"/>
          <p:nvPr/>
        </p:nvSpPr>
        <p:spPr>
          <a:xfrm>
            <a:off x="6238160" y="3401369"/>
            <a:ext cx="28309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/>
              <a:t>elativistic </a:t>
            </a:r>
            <a:r>
              <a:rPr lang="en-US" sz="1600" b="1" dirty="0">
                <a:solidFill>
                  <a:srgbClr val="FF0000"/>
                </a:solidFill>
              </a:rPr>
              <a:t>H</a:t>
            </a:r>
            <a:r>
              <a:rPr lang="en-US" sz="1600" b="1" dirty="0"/>
              <a:t>eavy </a:t>
            </a:r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b="1" dirty="0"/>
              <a:t>on </a:t>
            </a: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dirty="0"/>
              <a:t>ollider</a:t>
            </a:r>
          </a:p>
        </p:txBody>
      </p:sp>
      <p:graphicFrame>
        <p:nvGraphicFramePr>
          <p:cNvPr id="27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569279"/>
              </p:ext>
            </p:extLst>
          </p:nvPr>
        </p:nvGraphicFramePr>
        <p:xfrm>
          <a:off x="1169555" y="4711524"/>
          <a:ext cx="7366311" cy="109728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08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244"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NSRL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RHIC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For what?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Simulate galactic cosmic rays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Create quark gluon</a:t>
                      </a:r>
                      <a:r>
                        <a:rPr kumimoji="1" lang="en-US" altLang="ja-JP" sz="1200" baseline="0" dirty="0"/>
                        <a:t> plasma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species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All kinds of</a:t>
                      </a:r>
                      <a:r>
                        <a:rPr kumimoji="1" lang="en-US" altLang="ja-JP" sz="1200" baseline="0" dirty="0"/>
                        <a:t> cosmic rays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kumimoji="0" lang="en-US" altLang="ja-JP" sz="1200" dirty="0"/>
                        <a:t>Au</a:t>
                      </a:r>
                      <a:endParaRPr kumimoji="0" lang="en-US" altLang="ja-JP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energy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kumimoji="0" lang="en-US" altLang="ja-JP" sz="1200" dirty="0"/>
                        <a:t>Fe ~1GeV/n</a:t>
                      </a:r>
                      <a:endParaRPr kumimoji="0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1200" dirty="0"/>
                        <a:t>100GeV/n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9" name="直線コネクタ 46"/>
          <p:cNvCxnSpPr/>
          <p:nvPr/>
        </p:nvCxnSpPr>
        <p:spPr>
          <a:xfrm flipV="1">
            <a:off x="4492672" y="1440651"/>
            <a:ext cx="1745489" cy="5391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48"/>
          <p:cNvCxnSpPr/>
          <p:nvPr/>
        </p:nvCxnSpPr>
        <p:spPr>
          <a:xfrm>
            <a:off x="4492672" y="2206960"/>
            <a:ext cx="1745489" cy="11944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49"/>
          <p:cNvSpPr/>
          <p:nvPr/>
        </p:nvSpPr>
        <p:spPr>
          <a:xfrm>
            <a:off x="246975" y="8095828"/>
            <a:ext cx="6341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Ion source needs to serve two major users simultaneously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513119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3075</TotalTime>
  <Words>2202</Words>
  <Application>Microsoft Macintosh PowerPoint</Application>
  <PresentationFormat>On-screen Show (4:3)</PresentationFormat>
  <Paragraphs>609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Google Sans</vt:lpstr>
      <vt:lpstr>Gulim</vt:lpstr>
      <vt:lpstr>Times</vt:lpstr>
      <vt:lpstr>Arial</vt:lpstr>
      <vt:lpstr>Calibri</vt:lpstr>
      <vt:lpstr>Helvetica</vt:lpstr>
      <vt:lpstr>Merriweather Sans</vt:lpstr>
      <vt:lpstr>Symbol</vt:lpstr>
      <vt:lpstr>Times New Roman</vt:lpstr>
      <vt:lpstr>BNL</vt:lpstr>
      <vt:lpstr>Equation</vt:lpstr>
      <vt:lpstr>High current laser ion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BNL test RFQ for DPIS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Status on Li-beam driving neutron generator R&amp;Ds at BNL</dc:title>
  <dc:subject/>
  <dc:creator>Okamura, Masahiro</dc:creator>
  <cp:keywords/>
  <dc:description/>
  <cp:lastModifiedBy>Okamura, Masahiro</cp:lastModifiedBy>
  <cp:revision>40</cp:revision>
  <dcterms:created xsi:type="dcterms:W3CDTF">2023-04-06T20:18:22Z</dcterms:created>
  <dcterms:modified xsi:type="dcterms:W3CDTF">2023-12-19T17:33:25Z</dcterms:modified>
  <cp:category/>
</cp:coreProperties>
</file>