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2"/>
  </p:notesMasterIdLst>
  <p:sldIdLst>
    <p:sldId id="256" r:id="rId2"/>
    <p:sldId id="846" r:id="rId3"/>
    <p:sldId id="839" r:id="rId4"/>
    <p:sldId id="840" r:id="rId5"/>
    <p:sldId id="842" r:id="rId6"/>
    <p:sldId id="847" r:id="rId7"/>
    <p:sldId id="848" r:id="rId8"/>
    <p:sldId id="843" r:id="rId9"/>
    <p:sldId id="844" r:id="rId10"/>
    <p:sldId id="849" r:id="rId11"/>
    <p:sldId id="841" r:id="rId12"/>
    <p:sldId id="850" r:id="rId13"/>
    <p:sldId id="851" r:id="rId14"/>
    <p:sldId id="852" r:id="rId15"/>
    <p:sldId id="853" r:id="rId16"/>
    <p:sldId id="854" r:id="rId17"/>
    <p:sldId id="855" r:id="rId18"/>
    <p:sldId id="856" r:id="rId19"/>
    <p:sldId id="832" r:id="rId20"/>
    <p:sldId id="835" r:id="rId21"/>
    <p:sldId id="834" r:id="rId22"/>
    <p:sldId id="833" r:id="rId23"/>
    <p:sldId id="836" r:id="rId24"/>
    <p:sldId id="837" r:id="rId25"/>
    <p:sldId id="857" r:id="rId26"/>
    <p:sldId id="858" r:id="rId27"/>
    <p:sldId id="860" r:id="rId28"/>
    <p:sldId id="861" r:id="rId29"/>
    <p:sldId id="863" r:id="rId30"/>
    <p:sldId id="864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94"/>
  </p:normalViewPr>
  <p:slideViewPr>
    <p:cSldViewPr snapToGrid="0" snapToObjects="1">
      <p:cViewPr varScale="1">
        <p:scale>
          <a:sx n="95" d="100"/>
          <a:sy n="95" d="100"/>
        </p:scale>
        <p:origin x="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sbrooks\magnet\LDRD2021\Measurement\HallScan\process\results\2022Feb-1\integratedfields_scanlog9_2022Feb-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Average!$B$1</c:f>
              <c:strCache>
                <c:ptCount val="1"/>
                <c:pt idx="0">
                  <c:v>avg iBx/L (T)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Average!$A$2:$A$50</c:f>
              <c:numCache>
                <c:formatCode>General</c:formatCode>
                <c:ptCount val="49"/>
                <c:pt idx="0">
                  <c:v>1.2E-2</c:v>
                </c:pt>
                <c:pt idx="1">
                  <c:v>1.15E-2</c:v>
                </c:pt>
                <c:pt idx="2">
                  <c:v>1.0999999999999999E-2</c:v>
                </c:pt>
                <c:pt idx="3">
                  <c:v>1.0500000000000001E-2</c:v>
                </c:pt>
                <c:pt idx="4">
                  <c:v>0.01</c:v>
                </c:pt>
                <c:pt idx="5">
                  <c:v>9.4999999999999998E-3</c:v>
                </c:pt>
                <c:pt idx="6">
                  <c:v>8.9999999999999993E-3</c:v>
                </c:pt>
                <c:pt idx="7">
                  <c:v>8.5000000000000006E-3</c:v>
                </c:pt>
                <c:pt idx="8">
                  <c:v>8.0000000000000002E-3</c:v>
                </c:pt>
                <c:pt idx="9">
                  <c:v>7.4999999999999997E-3</c:v>
                </c:pt>
                <c:pt idx="10">
                  <c:v>7.0000000000000001E-3</c:v>
                </c:pt>
                <c:pt idx="11">
                  <c:v>6.4999999999999997E-3</c:v>
                </c:pt>
                <c:pt idx="12">
                  <c:v>6.0000000000000001E-3</c:v>
                </c:pt>
                <c:pt idx="13">
                  <c:v>5.4999999999999997E-3</c:v>
                </c:pt>
                <c:pt idx="14">
                  <c:v>5.0000000000000001E-3</c:v>
                </c:pt>
                <c:pt idx="15">
                  <c:v>4.4999999999999997E-3</c:v>
                </c:pt>
                <c:pt idx="16">
                  <c:v>4.0000000000000001E-3</c:v>
                </c:pt>
                <c:pt idx="17">
                  <c:v>3.5000000000000001E-3</c:v>
                </c:pt>
                <c:pt idx="18">
                  <c:v>3.0000000000000001E-3</c:v>
                </c:pt>
                <c:pt idx="19">
                  <c:v>2.5000000000000001E-3</c:v>
                </c:pt>
                <c:pt idx="20">
                  <c:v>2E-3</c:v>
                </c:pt>
                <c:pt idx="21">
                  <c:v>1.5E-3</c:v>
                </c:pt>
                <c:pt idx="22">
                  <c:v>1E-3</c:v>
                </c:pt>
                <c:pt idx="23">
                  <c:v>5.0000000000000001E-4</c:v>
                </c:pt>
                <c:pt idx="24">
                  <c:v>1.04083409E-17</c:v>
                </c:pt>
                <c:pt idx="25">
                  <c:v>-5.0000000000000001E-4</c:v>
                </c:pt>
                <c:pt idx="26">
                  <c:v>-1E-3</c:v>
                </c:pt>
                <c:pt idx="27">
                  <c:v>-1.5E-3</c:v>
                </c:pt>
                <c:pt idx="28">
                  <c:v>-2E-3</c:v>
                </c:pt>
                <c:pt idx="29">
                  <c:v>-2.5000000000000001E-3</c:v>
                </c:pt>
                <c:pt idx="30">
                  <c:v>-3.0000000000000001E-3</c:v>
                </c:pt>
                <c:pt idx="31">
                  <c:v>-3.5000000000000001E-3</c:v>
                </c:pt>
                <c:pt idx="32">
                  <c:v>-4.0000000000000001E-3</c:v>
                </c:pt>
                <c:pt idx="33">
                  <c:v>-4.4999999999999997E-3</c:v>
                </c:pt>
                <c:pt idx="34">
                  <c:v>-5.0000000000000001E-3</c:v>
                </c:pt>
                <c:pt idx="35">
                  <c:v>-5.4999999999999997E-3</c:v>
                </c:pt>
                <c:pt idx="36">
                  <c:v>-6.0000000000000001E-3</c:v>
                </c:pt>
                <c:pt idx="37">
                  <c:v>-6.4999999999999997E-3</c:v>
                </c:pt>
                <c:pt idx="38">
                  <c:v>-7.0000000000000001E-3</c:v>
                </c:pt>
                <c:pt idx="39">
                  <c:v>-7.4999999999999997E-3</c:v>
                </c:pt>
                <c:pt idx="40">
                  <c:v>-8.0000000000000002E-3</c:v>
                </c:pt>
                <c:pt idx="41">
                  <c:v>-8.5000000000000006E-3</c:v>
                </c:pt>
                <c:pt idx="42">
                  <c:v>-8.9999999999999993E-3</c:v>
                </c:pt>
                <c:pt idx="43">
                  <c:v>-9.4999999999999998E-3</c:v>
                </c:pt>
                <c:pt idx="44">
                  <c:v>-0.01</c:v>
                </c:pt>
                <c:pt idx="45">
                  <c:v>-1.0500000000000001E-2</c:v>
                </c:pt>
                <c:pt idx="46">
                  <c:v>-1.0999999999999999E-2</c:v>
                </c:pt>
                <c:pt idx="47">
                  <c:v>-1.15E-2</c:v>
                </c:pt>
                <c:pt idx="48">
                  <c:v>-1.2E-2</c:v>
                </c:pt>
              </c:numCache>
            </c:numRef>
          </c:xVal>
          <c:yVal>
            <c:numRef>
              <c:f>Average!$B$2:$B$50</c:f>
              <c:numCache>
                <c:formatCode>General</c:formatCode>
                <c:ptCount val="49"/>
                <c:pt idx="0">
                  <c:v>-1.3374409152777777E-2</c:v>
                </c:pt>
                <c:pt idx="1">
                  <c:v>-1.2293994250000001E-2</c:v>
                </c:pt>
                <c:pt idx="2">
                  <c:v>-1.1372112163888889E-2</c:v>
                </c:pt>
                <c:pt idx="3">
                  <c:v>-1.0372208655555555E-2</c:v>
                </c:pt>
                <c:pt idx="4">
                  <c:v>-9.4552834527777789E-3</c:v>
                </c:pt>
                <c:pt idx="5">
                  <c:v>-8.5975515361111105E-3</c:v>
                </c:pt>
                <c:pt idx="6">
                  <c:v>-7.7619142777777782E-3</c:v>
                </c:pt>
                <c:pt idx="7">
                  <c:v>-6.8805992055555563E-3</c:v>
                </c:pt>
                <c:pt idx="8">
                  <c:v>-6.0012500944444441E-3</c:v>
                </c:pt>
                <c:pt idx="9">
                  <c:v>-5.2112780722222219E-3</c:v>
                </c:pt>
                <c:pt idx="10">
                  <c:v>-4.4556672672222226E-3</c:v>
                </c:pt>
                <c:pt idx="11">
                  <c:v>-3.6369677858333334E-3</c:v>
                </c:pt>
                <c:pt idx="12">
                  <c:v>-2.8210121984388894E-3</c:v>
                </c:pt>
                <c:pt idx="13">
                  <c:v>-2.1183031797222221E-3</c:v>
                </c:pt>
                <c:pt idx="14">
                  <c:v>-1.3480751005555554E-3</c:v>
                </c:pt>
                <c:pt idx="15">
                  <c:v>-5.8804851611111118E-4</c:v>
                </c:pt>
                <c:pt idx="16">
                  <c:v>2.0408590886111116E-4</c:v>
                </c:pt>
                <c:pt idx="17">
                  <c:v>9.3702437416666679E-4</c:v>
                </c:pt>
                <c:pt idx="18">
                  <c:v>1.7420948050000003E-3</c:v>
                </c:pt>
                <c:pt idx="19">
                  <c:v>2.4915573138888886E-3</c:v>
                </c:pt>
                <c:pt idx="20">
                  <c:v>3.2711438638888882E-3</c:v>
                </c:pt>
                <c:pt idx="21">
                  <c:v>3.992722925E-3</c:v>
                </c:pt>
                <c:pt idx="22">
                  <c:v>4.7230570277777776E-3</c:v>
                </c:pt>
                <c:pt idx="23">
                  <c:v>5.4921702166666666E-3</c:v>
                </c:pt>
                <c:pt idx="24">
                  <c:v>6.2952739527777791E-3</c:v>
                </c:pt>
                <c:pt idx="25">
                  <c:v>7.0439092249999996E-3</c:v>
                </c:pt>
                <c:pt idx="26">
                  <c:v>7.7767264055555547E-3</c:v>
                </c:pt>
                <c:pt idx="27">
                  <c:v>8.5770858166666665E-3</c:v>
                </c:pt>
                <c:pt idx="28">
                  <c:v>9.4514545972222228E-3</c:v>
                </c:pt>
                <c:pt idx="29">
                  <c:v>1.0299883502777777E-2</c:v>
                </c:pt>
                <c:pt idx="30">
                  <c:v>1.1166114608333335E-2</c:v>
                </c:pt>
                <c:pt idx="31">
                  <c:v>1.2051698169444444E-2</c:v>
                </c:pt>
                <c:pt idx="32">
                  <c:v>1.2932887824999999E-2</c:v>
                </c:pt>
                <c:pt idx="33">
                  <c:v>1.3792771338888888E-2</c:v>
                </c:pt>
                <c:pt idx="34">
                  <c:v>1.4617553841666669E-2</c:v>
                </c:pt>
                <c:pt idx="35">
                  <c:v>1.5504977586111112E-2</c:v>
                </c:pt>
                <c:pt idx="36">
                  <c:v>1.6394169461111111E-2</c:v>
                </c:pt>
                <c:pt idx="37">
                  <c:v>1.7163605536111112E-2</c:v>
                </c:pt>
                <c:pt idx="38">
                  <c:v>1.7949010088888887E-2</c:v>
                </c:pt>
                <c:pt idx="39">
                  <c:v>1.8681536977777777E-2</c:v>
                </c:pt>
                <c:pt idx="40">
                  <c:v>1.9292181525E-2</c:v>
                </c:pt>
                <c:pt idx="41">
                  <c:v>1.9753858883333336E-2</c:v>
                </c:pt>
                <c:pt idx="42">
                  <c:v>2.0134104416666666E-2</c:v>
                </c:pt>
                <c:pt idx="43">
                  <c:v>2.0554920941666669E-2</c:v>
                </c:pt>
                <c:pt idx="44">
                  <c:v>2.0873843716666667E-2</c:v>
                </c:pt>
                <c:pt idx="45">
                  <c:v>2.1168489086111113E-2</c:v>
                </c:pt>
                <c:pt idx="46">
                  <c:v>2.1561267858333334E-2</c:v>
                </c:pt>
                <c:pt idx="47">
                  <c:v>2.2101444183333332E-2</c:v>
                </c:pt>
                <c:pt idx="48">
                  <c:v>2.2766462402777781E-2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566-48FD-B071-39D11E756B8F}"/>
            </c:ext>
          </c:extLst>
        </c:ser>
        <c:ser>
          <c:idx val="1"/>
          <c:order val="1"/>
          <c:tx>
            <c:strRef>
              <c:f>Average!$C$1</c:f>
              <c:strCache>
                <c:ptCount val="1"/>
                <c:pt idx="0">
                  <c:v>avg iBy/L (T)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Average!$A$2:$A$50</c:f>
              <c:numCache>
                <c:formatCode>General</c:formatCode>
                <c:ptCount val="49"/>
                <c:pt idx="0">
                  <c:v>1.2E-2</c:v>
                </c:pt>
                <c:pt idx="1">
                  <c:v>1.15E-2</c:v>
                </c:pt>
                <c:pt idx="2">
                  <c:v>1.0999999999999999E-2</c:v>
                </c:pt>
                <c:pt idx="3">
                  <c:v>1.0500000000000001E-2</c:v>
                </c:pt>
                <c:pt idx="4">
                  <c:v>0.01</c:v>
                </c:pt>
                <c:pt idx="5">
                  <c:v>9.4999999999999998E-3</c:v>
                </c:pt>
                <c:pt idx="6">
                  <c:v>8.9999999999999993E-3</c:v>
                </c:pt>
                <c:pt idx="7">
                  <c:v>8.5000000000000006E-3</c:v>
                </c:pt>
                <c:pt idx="8">
                  <c:v>8.0000000000000002E-3</c:v>
                </c:pt>
                <c:pt idx="9">
                  <c:v>7.4999999999999997E-3</c:v>
                </c:pt>
                <c:pt idx="10">
                  <c:v>7.0000000000000001E-3</c:v>
                </c:pt>
                <c:pt idx="11">
                  <c:v>6.4999999999999997E-3</c:v>
                </c:pt>
                <c:pt idx="12">
                  <c:v>6.0000000000000001E-3</c:v>
                </c:pt>
                <c:pt idx="13">
                  <c:v>5.4999999999999997E-3</c:v>
                </c:pt>
                <c:pt idx="14">
                  <c:v>5.0000000000000001E-3</c:v>
                </c:pt>
                <c:pt idx="15">
                  <c:v>4.4999999999999997E-3</c:v>
                </c:pt>
                <c:pt idx="16">
                  <c:v>4.0000000000000001E-3</c:v>
                </c:pt>
                <c:pt idx="17">
                  <c:v>3.5000000000000001E-3</c:v>
                </c:pt>
                <c:pt idx="18">
                  <c:v>3.0000000000000001E-3</c:v>
                </c:pt>
                <c:pt idx="19">
                  <c:v>2.5000000000000001E-3</c:v>
                </c:pt>
                <c:pt idx="20">
                  <c:v>2E-3</c:v>
                </c:pt>
                <c:pt idx="21">
                  <c:v>1.5E-3</c:v>
                </c:pt>
                <c:pt idx="22">
                  <c:v>1E-3</c:v>
                </c:pt>
                <c:pt idx="23">
                  <c:v>5.0000000000000001E-4</c:v>
                </c:pt>
                <c:pt idx="24">
                  <c:v>1.04083409E-17</c:v>
                </c:pt>
                <c:pt idx="25">
                  <c:v>-5.0000000000000001E-4</c:v>
                </c:pt>
                <c:pt idx="26">
                  <c:v>-1E-3</c:v>
                </c:pt>
                <c:pt idx="27">
                  <c:v>-1.5E-3</c:v>
                </c:pt>
                <c:pt idx="28">
                  <c:v>-2E-3</c:v>
                </c:pt>
                <c:pt idx="29">
                  <c:v>-2.5000000000000001E-3</c:v>
                </c:pt>
                <c:pt idx="30">
                  <c:v>-3.0000000000000001E-3</c:v>
                </c:pt>
                <c:pt idx="31">
                  <c:v>-3.5000000000000001E-3</c:v>
                </c:pt>
                <c:pt idx="32">
                  <c:v>-4.0000000000000001E-3</c:v>
                </c:pt>
                <c:pt idx="33">
                  <c:v>-4.4999999999999997E-3</c:v>
                </c:pt>
                <c:pt idx="34">
                  <c:v>-5.0000000000000001E-3</c:v>
                </c:pt>
                <c:pt idx="35">
                  <c:v>-5.4999999999999997E-3</c:v>
                </c:pt>
                <c:pt idx="36">
                  <c:v>-6.0000000000000001E-3</c:v>
                </c:pt>
                <c:pt idx="37">
                  <c:v>-6.4999999999999997E-3</c:v>
                </c:pt>
                <c:pt idx="38">
                  <c:v>-7.0000000000000001E-3</c:v>
                </c:pt>
                <c:pt idx="39">
                  <c:v>-7.4999999999999997E-3</c:v>
                </c:pt>
                <c:pt idx="40">
                  <c:v>-8.0000000000000002E-3</c:v>
                </c:pt>
                <c:pt idx="41">
                  <c:v>-8.5000000000000006E-3</c:v>
                </c:pt>
                <c:pt idx="42">
                  <c:v>-8.9999999999999993E-3</c:v>
                </c:pt>
                <c:pt idx="43">
                  <c:v>-9.4999999999999998E-3</c:v>
                </c:pt>
                <c:pt idx="44">
                  <c:v>-0.01</c:v>
                </c:pt>
                <c:pt idx="45">
                  <c:v>-1.0500000000000001E-2</c:v>
                </c:pt>
                <c:pt idx="46">
                  <c:v>-1.0999999999999999E-2</c:v>
                </c:pt>
                <c:pt idx="47">
                  <c:v>-1.15E-2</c:v>
                </c:pt>
                <c:pt idx="48">
                  <c:v>-1.2E-2</c:v>
                </c:pt>
              </c:numCache>
            </c:numRef>
          </c:xVal>
          <c:yVal>
            <c:numRef>
              <c:f>Average!$C$2:$C$50</c:f>
              <c:numCache>
                <c:formatCode>General</c:formatCode>
                <c:ptCount val="49"/>
                <c:pt idx="0">
                  <c:v>-0.30835441277777775</c:v>
                </c:pt>
                <c:pt idx="1">
                  <c:v>-0.33716543111111108</c:v>
                </c:pt>
                <c:pt idx="2">
                  <c:v>-0.36562939805555555</c:v>
                </c:pt>
                <c:pt idx="3">
                  <c:v>-0.39364740055555564</c:v>
                </c:pt>
                <c:pt idx="4">
                  <c:v>-0.42148660805555554</c:v>
                </c:pt>
                <c:pt idx="5">
                  <c:v>-0.4493313897222222</c:v>
                </c:pt>
                <c:pt idx="6">
                  <c:v>-0.47720348999999995</c:v>
                </c:pt>
                <c:pt idx="7">
                  <c:v>-0.50494627000000014</c:v>
                </c:pt>
                <c:pt idx="8">
                  <c:v>-0.53263275444444447</c:v>
                </c:pt>
                <c:pt idx="9">
                  <c:v>-0.56042193638888882</c:v>
                </c:pt>
                <c:pt idx="10">
                  <c:v>-0.58822642194444452</c:v>
                </c:pt>
                <c:pt idx="11">
                  <c:v>-0.61602191638888892</c:v>
                </c:pt>
                <c:pt idx="12">
                  <c:v>-0.64371687944444445</c:v>
                </c:pt>
                <c:pt idx="13">
                  <c:v>-0.67154885888888893</c:v>
                </c:pt>
                <c:pt idx="14">
                  <c:v>-0.69941662833333329</c:v>
                </c:pt>
                <c:pt idx="15">
                  <c:v>-0.72721267472222217</c:v>
                </c:pt>
                <c:pt idx="16">
                  <c:v>-0.75505220055555566</c:v>
                </c:pt>
                <c:pt idx="17">
                  <c:v>-0.78284546527777799</c:v>
                </c:pt>
                <c:pt idx="18">
                  <c:v>-0.81074034055555566</c:v>
                </c:pt>
                <c:pt idx="19">
                  <c:v>-0.83848643749999996</c:v>
                </c:pt>
                <c:pt idx="20">
                  <c:v>-0.86624558833333354</c:v>
                </c:pt>
                <c:pt idx="21">
                  <c:v>-0.89407860083333346</c:v>
                </c:pt>
                <c:pt idx="22">
                  <c:v>-0.92191788416666676</c:v>
                </c:pt>
                <c:pt idx="23">
                  <c:v>-0.94966487527777799</c:v>
                </c:pt>
                <c:pt idx="24">
                  <c:v>-0.97743151555555541</c:v>
                </c:pt>
                <c:pt idx="25">
                  <c:v>-1.0053020372222223</c:v>
                </c:pt>
                <c:pt idx="26">
                  <c:v>-1.0331943375000001</c:v>
                </c:pt>
                <c:pt idx="27">
                  <c:v>-1.0609925372222222</c:v>
                </c:pt>
                <c:pt idx="28">
                  <c:v>-1.0887313374999998</c:v>
                </c:pt>
                <c:pt idx="29">
                  <c:v>-1.1165798722222222</c:v>
                </c:pt>
                <c:pt idx="30">
                  <c:v>-1.1444192272222222</c:v>
                </c:pt>
                <c:pt idx="31">
                  <c:v>-1.1722137630555556</c:v>
                </c:pt>
                <c:pt idx="32">
                  <c:v>-1.199873098611111</c:v>
                </c:pt>
                <c:pt idx="33">
                  <c:v>-1.2276503377777777</c:v>
                </c:pt>
                <c:pt idx="34">
                  <c:v>-1.2553364147222223</c:v>
                </c:pt>
                <c:pt idx="35">
                  <c:v>-1.2829540372222226</c:v>
                </c:pt>
                <c:pt idx="36">
                  <c:v>-1.3105103263888891</c:v>
                </c:pt>
                <c:pt idx="37">
                  <c:v>-1.3382234430555557</c:v>
                </c:pt>
                <c:pt idx="38">
                  <c:v>-1.3658583033333336</c:v>
                </c:pt>
                <c:pt idx="39">
                  <c:v>-1.3935152252777778</c:v>
                </c:pt>
                <c:pt idx="40">
                  <c:v>-1.4213469705555557</c:v>
                </c:pt>
                <c:pt idx="41">
                  <c:v>-1.4493223983333334</c:v>
                </c:pt>
                <c:pt idx="42">
                  <c:v>-1.477528107777778</c:v>
                </c:pt>
                <c:pt idx="43">
                  <c:v>-1.5056869302777776</c:v>
                </c:pt>
                <c:pt idx="44">
                  <c:v>-1.5339668294444442</c:v>
                </c:pt>
                <c:pt idx="45">
                  <c:v>-1.5620960747222221</c:v>
                </c:pt>
                <c:pt idx="46">
                  <c:v>-1.5899675713888888</c:v>
                </c:pt>
                <c:pt idx="47">
                  <c:v>-1.617045499166667</c:v>
                </c:pt>
                <c:pt idx="48">
                  <c:v>-1.6433489291666667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566-48FD-B071-39D11E756B8F}"/>
            </c:ext>
          </c:extLst>
        </c:ser>
        <c:ser>
          <c:idx val="2"/>
          <c:order val="2"/>
          <c:tx>
            <c:strRef>
              <c:f>Average!$D$1</c:f>
              <c:strCache>
                <c:ptCount val="1"/>
                <c:pt idx="0">
                  <c:v>avg iBz/L (T)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Average!$A$2:$A$50</c:f>
              <c:numCache>
                <c:formatCode>General</c:formatCode>
                <c:ptCount val="49"/>
                <c:pt idx="0">
                  <c:v>1.2E-2</c:v>
                </c:pt>
                <c:pt idx="1">
                  <c:v>1.15E-2</c:v>
                </c:pt>
                <c:pt idx="2">
                  <c:v>1.0999999999999999E-2</c:v>
                </c:pt>
                <c:pt idx="3">
                  <c:v>1.0500000000000001E-2</c:v>
                </c:pt>
                <c:pt idx="4">
                  <c:v>0.01</c:v>
                </c:pt>
                <c:pt idx="5">
                  <c:v>9.4999999999999998E-3</c:v>
                </c:pt>
                <c:pt idx="6">
                  <c:v>8.9999999999999993E-3</c:v>
                </c:pt>
                <c:pt idx="7">
                  <c:v>8.5000000000000006E-3</c:v>
                </c:pt>
                <c:pt idx="8">
                  <c:v>8.0000000000000002E-3</c:v>
                </c:pt>
                <c:pt idx="9">
                  <c:v>7.4999999999999997E-3</c:v>
                </c:pt>
                <c:pt idx="10">
                  <c:v>7.0000000000000001E-3</c:v>
                </c:pt>
                <c:pt idx="11">
                  <c:v>6.4999999999999997E-3</c:v>
                </c:pt>
                <c:pt idx="12">
                  <c:v>6.0000000000000001E-3</c:v>
                </c:pt>
                <c:pt idx="13">
                  <c:v>5.4999999999999997E-3</c:v>
                </c:pt>
                <c:pt idx="14">
                  <c:v>5.0000000000000001E-3</c:v>
                </c:pt>
                <c:pt idx="15">
                  <c:v>4.4999999999999997E-3</c:v>
                </c:pt>
                <c:pt idx="16">
                  <c:v>4.0000000000000001E-3</c:v>
                </c:pt>
                <c:pt idx="17">
                  <c:v>3.5000000000000001E-3</c:v>
                </c:pt>
                <c:pt idx="18">
                  <c:v>3.0000000000000001E-3</c:v>
                </c:pt>
                <c:pt idx="19">
                  <c:v>2.5000000000000001E-3</c:v>
                </c:pt>
                <c:pt idx="20">
                  <c:v>2E-3</c:v>
                </c:pt>
                <c:pt idx="21">
                  <c:v>1.5E-3</c:v>
                </c:pt>
                <c:pt idx="22">
                  <c:v>1E-3</c:v>
                </c:pt>
                <c:pt idx="23">
                  <c:v>5.0000000000000001E-4</c:v>
                </c:pt>
                <c:pt idx="24">
                  <c:v>1.04083409E-17</c:v>
                </c:pt>
                <c:pt idx="25">
                  <c:v>-5.0000000000000001E-4</c:v>
                </c:pt>
                <c:pt idx="26">
                  <c:v>-1E-3</c:v>
                </c:pt>
                <c:pt idx="27">
                  <c:v>-1.5E-3</c:v>
                </c:pt>
                <c:pt idx="28">
                  <c:v>-2E-3</c:v>
                </c:pt>
                <c:pt idx="29">
                  <c:v>-2.5000000000000001E-3</c:v>
                </c:pt>
                <c:pt idx="30">
                  <c:v>-3.0000000000000001E-3</c:v>
                </c:pt>
                <c:pt idx="31">
                  <c:v>-3.5000000000000001E-3</c:v>
                </c:pt>
                <c:pt idx="32">
                  <c:v>-4.0000000000000001E-3</c:v>
                </c:pt>
                <c:pt idx="33">
                  <c:v>-4.4999999999999997E-3</c:v>
                </c:pt>
                <c:pt idx="34">
                  <c:v>-5.0000000000000001E-3</c:v>
                </c:pt>
                <c:pt idx="35">
                  <c:v>-5.4999999999999997E-3</c:v>
                </c:pt>
                <c:pt idx="36">
                  <c:v>-6.0000000000000001E-3</c:v>
                </c:pt>
                <c:pt idx="37">
                  <c:v>-6.4999999999999997E-3</c:v>
                </c:pt>
                <c:pt idx="38">
                  <c:v>-7.0000000000000001E-3</c:v>
                </c:pt>
                <c:pt idx="39">
                  <c:v>-7.4999999999999997E-3</c:v>
                </c:pt>
                <c:pt idx="40">
                  <c:v>-8.0000000000000002E-3</c:v>
                </c:pt>
                <c:pt idx="41">
                  <c:v>-8.5000000000000006E-3</c:v>
                </c:pt>
                <c:pt idx="42">
                  <c:v>-8.9999999999999993E-3</c:v>
                </c:pt>
                <c:pt idx="43">
                  <c:v>-9.4999999999999998E-3</c:v>
                </c:pt>
                <c:pt idx="44">
                  <c:v>-0.01</c:v>
                </c:pt>
                <c:pt idx="45">
                  <c:v>-1.0500000000000001E-2</c:v>
                </c:pt>
                <c:pt idx="46">
                  <c:v>-1.0999999999999999E-2</c:v>
                </c:pt>
                <c:pt idx="47">
                  <c:v>-1.15E-2</c:v>
                </c:pt>
                <c:pt idx="48">
                  <c:v>-1.2E-2</c:v>
                </c:pt>
              </c:numCache>
            </c:numRef>
          </c:xVal>
          <c:yVal>
            <c:numRef>
              <c:f>Average!$D$2:$D$50</c:f>
              <c:numCache>
                <c:formatCode>General</c:formatCode>
                <c:ptCount val="49"/>
                <c:pt idx="0">
                  <c:v>5.8617567055555559E-3</c:v>
                </c:pt>
                <c:pt idx="1">
                  <c:v>6.4107911111111106E-3</c:v>
                </c:pt>
                <c:pt idx="2">
                  <c:v>6.9546245777777774E-3</c:v>
                </c:pt>
                <c:pt idx="3">
                  <c:v>7.4885022194444454E-3</c:v>
                </c:pt>
                <c:pt idx="4">
                  <c:v>8.0164899833333313E-3</c:v>
                </c:pt>
                <c:pt idx="5">
                  <c:v>8.5482952666666671E-3</c:v>
                </c:pt>
                <c:pt idx="6">
                  <c:v>9.0775000638888895E-3</c:v>
                </c:pt>
                <c:pt idx="7">
                  <c:v>9.6131927749999995E-3</c:v>
                </c:pt>
                <c:pt idx="8">
                  <c:v>1.0140350250000001E-2</c:v>
                </c:pt>
                <c:pt idx="9">
                  <c:v>1.0666098000000001E-2</c:v>
                </c:pt>
                <c:pt idx="10">
                  <c:v>1.1208047558333333E-2</c:v>
                </c:pt>
                <c:pt idx="11">
                  <c:v>1.1743134616666668E-2</c:v>
                </c:pt>
                <c:pt idx="12">
                  <c:v>1.2264637841666667E-2</c:v>
                </c:pt>
                <c:pt idx="13">
                  <c:v>1.2801290450000001E-2</c:v>
                </c:pt>
                <c:pt idx="14">
                  <c:v>1.3325935391666665E-2</c:v>
                </c:pt>
                <c:pt idx="15">
                  <c:v>1.3865510186111112E-2</c:v>
                </c:pt>
                <c:pt idx="16">
                  <c:v>1.4391276594444445E-2</c:v>
                </c:pt>
                <c:pt idx="17">
                  <c:v>1.4930739422222224E-2</c:v>
                </c:pt>
                <c:pt idx="18">
                  <c:v>1.5480064875000001E-2</c:v>
                </c:pt>
                <c:pt idx="19">
                  <c:v>1.6002906522222225E-2</c:v>
                </c:pt>
                <c:pt idx="20">
                  <c:v>1.6544792788888887E-2</c:v>
                </c:pt>
                <c:pt idx="21">
                  <c:v>1.7092631311111113E-2</c:v>
                </c:pt>
                <c:pt idx="22">
                  <c:v>1.7626860041666668E-2</c:v>
                </c:pt>
                <c:pt idx="23">
                  <c:v>1.8141800450000002E-2</c:v>
                </c:pt>
                <c:pt idx="24">
                  <c:v>1.8675981622222223E-2</c:v>
                </c:pt>
                <c:pt idx="25">
                  <c:v>1.920712537222222E-2</c:v>
                </c:pt>
                <c:pt idx="26">
                  <c:v>1.9744082094444445E-2</c:v>
                </c:pt>
                <c:pt idx="27">
                  <c:v>2.029460085E-2</c:v>
                </c:pt>
                <c:pt idx="28">
                  <c:v>2.0820712480555555E-2</c:v>
                </c:pt>
                <c:pt idx="29">
                  <c:v>2.1365715650000002E-2</c:v>
                </c:pt>
                <c:pt idx="30">
                  <c:v>2.1886566749999999E-2</c:v>
                </c:pt>
                <c:pt idx="31">
                  <c:v>2.2430017655555554E-2</c:v>
                </c:pt>
                <c:pt idx="32">
                  <c:v>2.2973819616666665E-2</c:v>
                </c:pt>
                <c:pt idx="33">
                  <c:v>2.3521368555555561E-2</c:v>
                </c:pt>
                <c:pt idx="34">
                  <c:v>2.4040661972222224E-2</c:v>
                </c:pt>
                <c:pt idx="35">
                  <c:v>2.458364752777778E-2</c:v>
                </c:pt>
                <c:pt idx="36">
                  <c:v>2.5115279277777781E-2</c:v>
                </c:pt>
                <c:pt idx="37">
                  <c:v>2.5678853388888891E-2</c:v>
                </c:pt>
                <c:pt idx="38">
                  <c:v>2.6232718666666668E-2</c:v>
                </c:pt>
                <c:pt idx="39">
                  <c:v>2.6795789833333337E-2</c:v>
                </c:pt>
                <c:pt idx="40">
                  <c:v>2.7409213583333335E-2</c:v>
                </c:pt>
                <c:pt idx="41">
                  <c:v>2.7996864944444446E-2</c:v>
                </c:pt>
                <c:pt idx="42">
                  <c:v>2.8642870055555554E-2</c:v>
                </c:pt>
                <c:pt idx="43">
                  <c:v>2.9264798666666668E-2</c:v>
                </c:pt>
                <c:pt idx="44">
                  <c:v>2.9902252000000001E-2</c:v>
                </c:pt>
                <c:pt idx="45">
                  <c:v>3.048949833333333E-2</c:v>
                </c:pt>
                <c:pt idx="46">
                  <c:v>3.1108056111111108E-2</c:v>
                </c:pt>
                <c:pt idx="47">
                  <c:v>3.1605504694444446E-2</c:v>
                </c:pt>
                <c:pt idx="48">
                  <c:v>3.1976828972222225E-2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E566-48FD-B071-39D11E756B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54878479"/>
        <c:axId val="1647933967"/>
      </c:scatterChart>
      <c:scatterChart>
        <c:scatterStyle val="lineMarker"/>
        <c:varyColors val="0"/>
        <c:ser>
          <c:idx val="4"/>
          <c:order val="3"/>
          <c:tx>
            <c:strRef>
              <c:f>Average!$E$1</c:f>
              <c:strCache>
                <c:ptCount val="1"/>
                <c:pt idx="0">
                  <c:v>Bx error (T)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Average!$A$2:$A$50</c:f>
              <c:numCache>
                <c:formatCode>General</c:formatCode>
                <c:ptCount val="49"/>
                <c:pt idx="0">
                  <c:v>1.2E-2</c:v>
                </c:pt>
                <c:pt idx="1">
                  <c:v>1.15E-2</c:v>
                </c:pt>
                <c:pt idx="2">
                  <c:v>1.0999999999999999E-2</c:v>
                </c:pt>
                <c:pt idx="3">
                  <c:v>1.0500000000000001E-2</c:v>
                </c:pt>
                <c:pt idx="4">
                  <c:v>0.01</c:v>
                </c:pt>
                <c:pt idx="5">
                  <c:v>9.4999999999999998E-3</c:v>
                </c:pt>
                <c:pt idx="6">
                  <c:v>8.9999999999999993E-3</c:v>
                </c:pt>
                <c:pt idx="7">
                  <c:v>8.5000000000000006E-3</c:v>
                </c:pt>
                <c:pt idx="8">
                  <c:v>8.0000000000000002E-3</c:v>
                </c:pt>
                <c:pt idx="9">
                  <c:v>7.4999999999999997E-3</c:v>
                </c:pt>
                <c:pt idx="10">
                  <c:v>7.0000000000000001E-3</c:v>
                </c:pt>
                <c:pt idx="11">
                  <c:v>6.4999999999999997E-3</c:v>
                </c:pt>
                <c:pt idx="12">
                  <c:v>6.0000000000000001E-3</c:v>
                </c:pt>
                <c:pt idx="13">
                  <c:v>5.4999999999999997E-3</c:v>
                </c:pt>
                <c:pt idx="14">
                  <c:v>5.0000000000000001E-3</c:v>
                </c:pt>
                <c:pt idx="15">
                  <c:v>4.4999999999999997E-3</c:v>
                </c:pt>
                <c:pt idx="16">
                  <c:v>4.0000000000000001E-3</c:v>
                </c:pt>
                <c:pt idx="17">
                  <c:v>3.5000000000000001E-3</c:v>
                </c:pt>
                <c:pt idx="18">
                  <c:v>3.0000000000000001E-3</c:v>
                </c:pt>
                <c:pt idx="19">
                  <c:v>2.5000000000000001E-3</c:v>
                </c:pt>
                <c:pt idx="20">
                  <c:v>2E-3</c:v>
                </c:pt>
                <c:pt idx="21">
                  <c:v>1.5E-3</c:v>
                </c:pt>
                <c:pt idx="22">
                  <c:v>1E-3</c:v>
                </c:pt>
                <c:pt idx="23">
                  <c:v>5.0000000000000001E-4</c:v>
                </c:pt>
                <c:pt idx="24">
                  <c:v>1.04083409E-17</c:v>
                </c:pt>
                <c:pt idx="25">
                  <c:v>-5.0000000000000001E-4</c:v>
                </c:pt>
                <c:pt idx="26">
                  <c:v>-1E-3</c:v>
                </c:pt>
                <c:pt idx="27">
                  <c:v>-1.5E-3</c:v>
                </c:pt>
                <c:pt idx="28">
                  <c:v>-2E-3</c:v>
                </c:pt>
                <c:pt idx="29">
                  <c:v>-2.5000000000000001E-3</c:v>
                </c:pt>
                <c:pt idx="30">
                  <c:v>-3.0000000000000001E-3</c:v>
                </c:pt>
                <c:pt idx="31">
                  <c:v>-3.5000000000000001E-3</c:v>
                </c:pt>
                <c:pt idx="32">
                  <c:v>-4.0000000000000001E-3</c:v>
                </c:pt>
                <c:pt idx="33">
                  <c:v>-4.4999999999999997E-3</c:v>
                </c:pt>
                <c:pt idx="34">
                  <c:v>-5.0000000000000001E-3</c:v>
                </c:pt>
                <c:pt idx="35">
                  <c:v>-5.4999999999999997E-3</c:v>
                </c:pt>
                <c:pt idx="36">
                  <c:v>-6.0000000000000001E-3</c:v>
                </c:pt>
                <c:pt idx="37">
                  <c:v>-6.4999999999999997E-3</c:v>
                </c:pt>
                <c:pt idx="38">
                  <c:v>-7.0000000000000001E-3</c:v>
                </c:pt>
                <c:pt idx="39">
                  <c:v>-7.4999999999999997E-3</c:v>
                </c:pt>
                <c:pt idx="40">
                  <c:v>-8.0000000000000002E-3</c:v>
                </c:pt>
                <c:pt idx="41">
                  <c:v>-8.5000000000000006E-3</c:v>
                </c:pt>
                <c:pt idx="42">
                  <c:v>-8.9999999999999993E-3</c:v>
                </c:pt>
                <c:pt idx="43">
                  <c:v>-9.4999999999999998E-3</c:v>
                </c:pt>
                <c:pt idx="44">
                  <c:v>-0.01</c:v>
                </c:pt>
                <c:pt idx="45">
                  <c:v>-1.0500000000000001E-2</c:v>
                </c:pt>
                <c:pt idx="46">
                  <c:v>-1.0999999999999999E-2</c:v>
                </c:pt>
                <c:pt idx="47">
                  <c:v>-1.15E-2</c:v>
                </c:pt>
                <c:pt idx="48">
                  <c:v>-1.2E-2</c:v>
                </c:pt>
              </c:numCache>
            </c:numRef>
          </c:xVal>
          <c:yVal>
            <c:numRef>
              <c:f>Average!$E$2:$E$50</c:f>
              <c:numCache>
                <c:formatCode>General</c:formatCode>
                <c:ptCount val="49"/>
                <c:pt idx="0">
                  <c:v>-1.7570884327777758E-3</c:v>
                </c:pt>
                <c:pt idx="1">
                  <c:v>-1.4279041400000018E-3</c:v>
                </c:pt>
                <c:pt idx="2">
                  <c:v>-1.2572526638888887E-3</c:v>
                </c:pt>
                <c:pt idx="3">
                  <c:v>-1.008579765555552E-3</c:v>
                </c:pt>
                <c:pt idx="4">
                  <c:v>-8.4288517277777801E-4</c:v>
                </c:pt>
                <c:pt idx="5">
                  <c:v>-7.3638386611111009E-4</c:v>
                </c:pt>
                <c:pt idx="6">
                  <c:v>-6.5197721777777821E-4</c:v>
                </c:pt>
                <c:pt idx="7">
                  <c:v>-5.2189275555555512E-4</c:v>
                </c:pt>
                <c:pt idx="8">
                  <c:v>-3.9377425444444419E-4</c:v>
                </c:pt>
                <c:pt idx="9">
                  <c:v>-3.550328422222207E-4</c:v>
                </c:pt>
                <c:pt idx="10">
                  <c:v>-3.5065264722222191E-4</c:v>
                </c:pt>
                <c:pt idx="11">
                  <c:v>-2.8318377583333443E-4</c:v>
                </c:pt>
                <c:pt idx="12">
                  <c:v>-2.1845879843888916E-4</c:v>
                </c:pt>
                <c:pt idx="13">
                  <c:v>-2.669803897222215E-4</c:v>
                </c:pt>
                <c:pt idx="14">
                  <c:v>-2.4798292055555528E-4</c:v>
                </c:pt>
                <c:pt idx="15">
                  <c:v>-2.3918694611111107E-4</c:v>
                </c:pt>
                <c:pt idx="16">
                  <c:v>-1.9828313113888843E-4</c:v>
                </c:pt>
                <c:pt idx="17">
                  <c:v>-2.1657527583333197E-4</c:v>
                </c:pt>
                <c:pt idx="18">
                  <c:v>-1.6273545499999927E-4</c:v>
                </c:pt>
                <c:pt idx="19">
                  <c:v>-1.6450355611111059E-4</c:v>
                </c:pt>
                <c:pt idx="20">
                  <c:v>-1.3614761611111144E-4</c:v>
                </c:pt>
                <c:pt idx="21">
                  <c:v>-1.6579916499999967E-4</c:v>
                </c:pt>
                <c:pt idx="22">
                  <c:v>-1.8669567222222207E-4</c:v>
                </c:pt>
                <c:pt idx="23">
                  <c:v>-1.6881309333333311E-4</c:v>
                </c:pt>
                <c:pt idx="24">
                  <c:v>-1.1693996722220501E-4</c:v>
                </c:pt>
                <c:pt idx="25">
                  <c:v>-1.1953530500000012E-4</c:v>
                </c:pt>
                <c:pt idx="26">
                  <c:v>-1.3794873444444508E-4</c:v>
                </c:pt>
                <c:pt idx="27">
                  <c:v>-8.8819933333333326E-5</c:v>
                </c:pt>
                <c:pt idx="28">
                  <c:v>3.4318237222222964E-5</c:v>
                </c:pt>
                <c:pt idx="29">
                  <c:v>1.3151653277777712E-4</c:v>
                </c:pt>
                <c:pt idx="30">
                  <c:v>2.4651702833333473E-4</c:v>
                </c:pt>
                <c:pt idx="31">
                  <c:v>3.8086997944444378E-4</c:v>
                </c:pt>
                <c:pt idx="32">
                  <c:v>5.1082902499999944E-4</c:v>
                </c:pt>
                <c:pt idx="33">
                  <c:v>6.194819288888884E-4</c:v>
                </c:pt>
                <c:pt idx="34">
                  <c:v>6.9303382166666875E-4</c:v>
                </c:pt>
                <c:pt idx="35">
                  <c:v>8.2922695611111277E-4</c:v>
                </c:pt>
                <c:pt idx="36">
                  <c:v>9.6718822111111109E-4</c:v>
                </c:pt>
                <c:pt idx="37">
                  <c:v>9.8539368611111344E-4</c:v>
                </c:pt>
                <c:pt idx="38">
                  <c:v>1.0195676288888861E-3</c:v>
                </c:pt>
                <c:pt idx="39">
                  <c:v>1.0008639077777777E-3</c:v>
                </c:pt>
                <c:pt idx="40">
                  <c:v>8.602778450000001E-4</c:v>
                </c:pt>
                <c:pt idx="41">
                  <c:v>5.7072459333333547E-4</c:v>
                </c:pt>
                <c:pt idx="42">
                  <c:v>1.9973951666666691E-4</c:v>
                </c:pt>
                <c:pt idx="43">
                  <c:v>-1.3067456833333081E-4</c:v>
                </c:pt>
                <c:pt idx="44">
                  <c:v>-5.6298240333333381E-4</c:v>
                </c:pt>
                <c:pt idx="45">
                  <c:v>-1.0195676438888891E-3</c:v>
                </c:pt>
                <c:pt idx="46">
                  <c:v>-1.378019481666666E-3</c:v>
                </c:pt>
                <c:pt idx="47">
                  <c:v>-1.5890737666666675E-3</c:v>
                </c:pt>
                <c:pt idx="48">
                  <c:v>-1.6752861572222194E-3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E566-48FD-B071-39D11E756B8F}"/>
            </c:ext>
          </c:extLst>
        </c:ser>
        <c:ser>
          <c:idx val="3"/>
          <c:order val="4"/>
          <c:tx>
            <c:strRef>
              <c:f>Average!$F$1</c:f>
              <c:strCache>
                <c:ptCount val="1"/>
                <c:pt idx="0">
                  <c:v>By error (T)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Average!$A$2:$A$50</c:f>
              <c:numCache>
                <c:formatCode>General</c:formatCode>
                <c:ptCount val="49"/>
                <c:pt idx="0">
                  <c:v>1.2E-2</c:v>
                </c:pt>
                <c:pt idx="1">
                  <c:v>1.15E-2</c:v>
                </c:pt>
                <c:pt idx="2">
                  <c:v>1.0999999999999999E-2</c:v>
                </c:pt>
                <c:pt idx="3">
                  <c:v>1.0500000000000001E-2</c:v>
                </c:pt>
                <c:pt idx="4">
                  <c:v>0.01</c:v>
                </c:pt>
                <c:pt idx="5">
                  <c:v>9.4999999999999998E-3</c:v>
                </c:pt>
                <c:pt idx="6">
                  <c:v>8.9999999999999993E-3</c:v>
                </c:pt>
                <c:pt idx="7">
                  <c:v>8.5000000000000006E-3</c:v>
                </c:pt>
                <c:pt idx="8">
                  <c:v>8.0000000000000002E-3</c:v>
                </c:pt>
                <c:pt idx="9">
                  <c:v>7.4999999999999997E-3</c:v>
                </c:pt>
                <c:pt idx="10">
                  <c:v>7.0000000000000001E-3</c:v>
                </c:pt>
                <c:pt idx="11">
                  <c:v>6.4999999999999997E-3</c:v>
                </c:pt>
                <c:pt idx="12">
                  <c:v>6.0000000000000001E-3</c:v>
                </c:pt>
                <c:pt idx="13">
                  <c:v>5.4999999999999997E-3</c:v>
                </c:pt>
                <c:pt idx="14">
                  <c:v>5.0000000000000001E-3</c:v>
                </c:pt>
                <c:pt idx="15">
                  <c:v>4.4999999999999997E-3</c:v>
                </c:pt>
                <c:pt idx="16">
                  <c:v>4.0000000000000001E-3</c:v>
                </c:pt>
                <c:pt idx="17">
                  <c:v>3.5000000000000001E-3</c:v>
                </c:pt>
                <c:pt idx="18">
                  <c:v>3.0000000000000001E-3</c:v>
                </c:pt>
                <c:pt idx="19">
                  <c:v>2.5000000000000001E-3</c:v>
                </c:pt>
                <c:pt idx="20">
                  <c:v>2E-3</c:v>
                </c:pt>
                <c:pt idx="21">
                  <c:v>1.5E-3</c:v>
                </c:pt>
                <c:pt idx="22">
                  <c:v>1E-3</c:v>
                </c:pt>
                <c:pt idx="23">
                  <c:v>5.0000000000000001E-4</c:v>
                </c:pt>
                <c:pt idx="24">
                  <c:v>1.04083409E-17</c:v>
                </c:pt>
                <c:pt idx="25">
                  <c:v>-5.0000000000000001E-4</c:v>
                </c:pt>
                <c:pt idx="26">
                  <c:v>-1E-3</c:v>
                </c:pt>
                <c:pt idx="27">
                  <c:v>-1.5E-3</c:v>
                </c:pt>
                <c:pt idx="28">
                  <c:v>-2E-3</c:v>
                </c:pt>
                <c:pt idx="29">
                  <c:v>-2.5000000000000001E-3</c:v>
                </c:pt>
                <c:pt idx="30">
                  <c:v>-3.0000000000000001E-3</c:v>
                </c:pt>
                <c:pt idx="31">
                  <c:v>-3.5000000000000001E-3</c:v>
                </c:pt>
                <c:pt idx="32">
                  <c:v>-4.0000000000000001E-3</c:v>
                </c:pt>
                <c:pt idx="33">
                  <c:v>-4.4999999999999997E-3</c:v>
                </c:pt>
                <c:pt idx="34">
                  <c:v>-5.0000000000000001E-3</c:v>
                </c:pt>
                <c:pt idx="35">
                  <c:v>-5.4999999999999997E-3</c:v>
                </c:pt>
                <c:pt idx="36">
                  <c:v>-6.0000000000000001E-3</c:v>
                </c:pt>
                <c:pt idx="37">
                  <c:v>-6.4999999999999997E-3</c:v>
                </c:pt>
                <c:pt idx="38">
                  <c:v>-7.0000000000000001E-3</c:v>
                </c:pt>
                <c:pt idx="39">
                  <c:v>-7.4999999999999997E-3</c:v>
                </c:pt>
                <c:pt idx="40">
                  <c:v>-8.0000000000000002E-3</c:v>
                </c:pt>
                <c:pt idx="41">
                  <c:v>-8.5000000000000006E-3</c:v>
                </c:pt>
                <c:pt idx="42">
                  <c:v>-8.9999999999999993E-3</c:v>
                </c:pt>
                <c:pt idx="43">
                  <c:v>-9.4999999999999998E-3</c:v>
                </c:pt>
                <c:pt idx="44">
                  <c:v>-0.01</c:v>
                </c:pt>
                <c:pt idx="45">
                  <c:v>-1.0500000000000001E-2</c:v>
                </c:pt>
                <c:pt idx="46">
                  <c:v>-1.0999999999999999E-2</c:v>
                </c:pt>
                <c:pt idx="47">
                  <c:v>-1.15E-2</c:v>
                </c:pt>
                <c:pt idx="48">
                  <c:v>-1.2E-2</c:v>
                </c:pt>
              </c:numCache>
            </c:numRef>
          </c:xVal>
          <c:yVal>
            <c:numRef>
              <c:f>Average!$F$2:$F$50</c:f>
              <c:numCache>
                <c:formatCode>General</c:formatCode>
                <c:ptCount val="49"/>
                <c:pt idx="0">
                  <c:v>1.1542682222221989E-3</c:v>
                </c:pt>
                <c:pt idx="1">
                  <c:v>1.5984438888883012E-4</c:v>
                </c:pt>
                <c:pt idx="2">
                  <c:v>-4.875280555556305E-4</c:v>
                </c:pt>
                <c:pt idx="3">
                  <c:v>-6.8893605555575554E-4</c:v>
                </c:pt>
                <c:pt idx="4">
                  <c:v>-7.1154905555559367E-4</c:v>
                </c:pt>
                <c:pt idx="5">
                  <c:v>-7.3973622222223145E-4</c:v>
                </c:pt>
                <c:pt idx="6">
                  <c:v>-7.9524200000002931E-4</c:v>
                </c:pt>
                <c:pt idx="7">
                  <c:v>-7.2142750000026012E-4</c:v>
                </c:pt>
                <c:pt idx="8">
                  <c:v>-5.9131744444451684E-4</c:v>
                </c:pt>
                <c:pt idx="9">
                  <c:v>-5.6390488888885537E-4</c:v>
                </c:pt>
                <c:pt idx="10">
                  <c:v>-5.5179594444459967E-4</c:v>
                </c:pt>
                <c:pt idx="11">
                  <c:v>-5.3069588888898789E-4</c:v>
                </c:pt>
                <c:pt idx="12">
                  <c:v>-4.0906444444449575E-4</c:v>
                </c:pt>
                <c:pt idx="13">
                  <c:v>-4.2444938888896999E-4</c:v>
                </c:pt>
                <c:pt idx="14">
                  <c:v>-4.7562433333336873E-4</c:v>
                </c:pt>
                <c:pt idx="15">
                  <c:v>-4.5507622222223931E-4</c:v>
                </c:pt>
                <c:pt idx="16">
                  <c:v>-4.7800755555571506E-4</c:v>
                </c:pt>
                <c:pt idx="17">
                  <c:v>-4.5467777777805085E-4</c:v>
                </c:pt>
                <c:pt idx="18">
                  <c:v>-5.3295855555571259E-4</c:v>
                </c:pt>
                <c:pt idx="19">
                  <c:v>-4.624610000000251E-4</c:v>
                </c:pt>
                <c:pt idx="20">
                  <c:v>-4.0501733333359047E-4</c:v>
                </c:pt>
                <c:pt idx="21">
                  <c:v>-4.2143533333351135E-4</c:v>
                </c:pt>
                <c:pt idx="22">
                  <c:v>-4.4412416666680943E-4</c:v>
                </c:pt>
                <c:pt idx="23">
                  <c:v>-3.745207777780396E-4</c:v>
                </c:pt>
                <c:pt idx="24">
                  <c:v>-3.2456655555604017E-4</c:v>
                </c:pt>
                <c:pt idx="25">
                  <c:v>-3.7849372222238664E-4</c:v>
                </c:pt>
                <c:pt idx="26">
                  <c:v>-4.5419950000016862E-4</c:v>
                </c:pt>
                <c:pt idx="27">
                  <c:v>-4.3580472222225219E-4</c:v>
                </c:pt>
                <c:pt idx="28">
                  <c:v>-3.5801049999989454E-4</c:v>
                </c:pt>
                <c:pt idx="29">
                  <c:v>-3.8995072222225424E-4</c:v>
                </c:pt>
                <c:pt idx="30">
                  <c:v>-4.1271122222227841E-4</c:v>
                </c:pt>
                <c:pt idx="31">
                  <c:v>-3.9065255555562062E-4</c:v>
                </c:pt>
                <c:pt idx="32">
                  <c:v>-2.3339361111107682E-4</c:v>
                </c:pt>
                <c:pt idx="33">
                  <c:v>-1.9403827777769722E-4</c:v>
                </c:pt>
                <c:pt idx="34">
                  <c:v>-6.3520722222376591E-5</c:v>
                </c:pt>
                <c:pt idx="35">
                  <c:v>1.3545127777736532E-4</c:v>
                </c:pt>
                <c:pt idx="36">
                  <c:v>3.9575661111085347E-4</c:v>
                </c:pt>
                <c:pt idx="37">
                  <c:v>4.9923444444421872E-4</c:v>
                </c:pt>
                <c:pt idx="38">
                  <c:v>6.8096866666639277E-4</c:v>
                </c:pt>
                <c:pt idx="39">
                  <c:v>8.4064122222210491E-4</c:v>
                </c:pt>
                <c:pt idx="40">
                  <c:v>8.2549044444424347E-4</c:v>
                </c:pt>
                <c:pt idx="41">
                  <c:v>6.6665716666658437E-4</c:v>
                </c:pt>
                <c:pt idx="42">
                  <c:v>2.7754222222198255E-4</c:v>
                </c:pt>
                <c:pt idx="43">
                  <c:v>-6.468577777762885E-5</c:v>
                </c:pt>
                <c:pt idx="44">
                  <c:v>-5.2799044444418186E-4</c:v>
                </c:pt>
                <c:pt idx="45">
                  <c:v>-8.4064122222216042E-4</c:v>
                </c:pt>
                <c:pt idx="46">
                  <c:v>-8.955433888888642E-4</c:v>
                </c:pt>
                <c:pt idx="47">
                  <c:v>-1.5687666666697186E-4</c:v>
                </c:pt>
                <c:pt idx="48">
                  <c:v>1.3562878333331918E-3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E566-48FD-B071-39D11E756B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53847455"/>
        <c:axId val="1553847039"/>
      </c:scatterChart>
      <c:valAx>
        <c:axId val="165487847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47933967"/>
        <c:crosses val="autoZero"/>
        <c:crossBetween val="midCat"/>
      </c:valAx>
      <c:valAx>
        <c:axId val="16479339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4878479"/>
        <c:crosses val="autoZero"/>
        <c:crossBetween val="midCat"/>
      </c:valAx>
      <c:valAx>
        <c:axId val="1553847039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53847455"/>
        <c:crosses val="max"/>
        <c:crossBetween val="midCat"/>
      </c:valAx>
      <c:valAx>
        <c:axId val="155384745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5384703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2023-Dec-18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882" y="5773230"/>
            <a:ext cx="7750969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CEC2187-E5FA-944C-A56A-E562C9C1C5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664" y="5761051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288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270" userDrawn="1">
          <p15:clr>
            <a:srgbClr val="FBAE40"/>
          </p15:clr>
        </p15:guide>
        <p15:guide id="11" pos="549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882" y="5773230"/>
            <a:ext cx="7750969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1DD1EC-00E2-0247-ADB6-287150A162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36664" y="576105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114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288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270" userDrawn="1">
          <p15:clr>
            <a:srgbClr val="FBAE40"/>
          </p15:clr>
        </p15:guide>
        <p15:guide id="11" pos="549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6815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8625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6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8626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7200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7200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65126"/>
            <a:ext cx="82867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1825626"/>
            <a:ext cx="828675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2880" userDrawn="1">
          <p15:clr>
            <a:srgbClr val="F26B43"/>
          </p15:clr>
        </p15:guide>
        <p15:guide id="9" pos="27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549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High-Field Combined Function </a:t>
            </a:r>
            <a:r>
              <a:rPr lang="en-US"/>
              <a:t>Permanent Magnet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December 20</a:t>
            </a:r>
            <a:r>
              <a:rPr lang="en-US" baseline="30000"/>
              <a:t>th</a:t>
            </a:r>
            <a:r>
              <a:rPr lang="en-US"/>
              <a:t>, 2023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Stephen Brooks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A6B46-14C9-47BB-964D-769D55540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Magnet Field Mapping Run Sequence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0D56F-D073-4FC7-9E6E-BE2DCEB0A9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/>
              <a:t>Run 1: bare magnet but bad wedge alignment</a:t>
            </a:r>
          </a:p>
          <a:p>
            <a:r>
              <a:rPr lang="en-GB">
                <a:solidFill>
                  <a:schemeClr val="accent5"/>
                </a:solidFill>
              </a:rPr>
              <a:t>Run 2: added brass shims between wedges (better alignment)</a:t>
            </a:r>
          </a:p>
          <a:p>
            <a:r>
              <a:rPr lang="en-GB"/>
              <a:t>Run 3: </a:t>
            </a:r>
            <a:r>
              <a:rPr lang="en-US"/>
              <a:t>added 26× 35mil Ø iron tuning rods but got X-axis direction definition wrong!</a:t>
            </a:r>
          </a:p>
          <a:p>
            <a:r>
              <a:rPr lang="en-US"/>
              <a:t>Run 4: tried first tuning iteration again with corrected X axis</a:t>
            </a:r>
          </a:p>
          <a:p>
            <a:r>
              <a:rPr lang="en-US"/>
              <a:t>Run 5: verify first tuning iteration with different rod holder but field changed</a:t>
            </a:r>
          </a:p>
          <a:p>
            <a:r>
              <a:rPr lang="en-US">
                <a:solidFill>
                  <a:schemeClr val="accent2"/>
                </a:solidFill>
              </a:rPr>
              <a:t>Run 6: investigate bare magnet without tuning rods again, field had changed, wedge alignment worse perhaps</a:t>
            </a:r>
          </a:p>
          <a:p>
            <a:r>
              <a:rPr lang="en-US">
                <a:solidFill>
                  <a:schemeClr val="accent2"/>
                </a:solidFill>
              </a:rPr>
              <a:t>Run 7: tuning rods first iteration based on run 6</a:t>
            </a:r>
          </a:p>
          <a:p>
            <a:r>
              <a:rPr lang="en-US">
                <a:solidFill>
                  <a:schemeClr val="accent2"/>
                </a:solidFill>
              </a:rPr>
              <a:t>Run 8: 2</a:t>
            </a:r>
            <a:r>
              <a:rPr lang="en-US" baseline="30000">
                <a:solidFill>
                  <a:schemeClr val="accent2"/>
                </a:solidFill>
              </a:rPr>
              <a:t>nd</a:t>
            </a:r>
            <a:r>
              <a:rPr lang="en-US">
                <a:solidFill>
                  <a:schemeClr val="accent2"/>
                </a:solidFill>
              </a:rPr>
              <a:t> tuning iteration from run 6</a:t>
            </a:r>
          </a:p>
          <a:p>
            <a:r>
              <a:rPr lang="en-US">
                <a:solidFill>
                  <a:schemeClr val="accent2"/>
                </a:solidFill>
              </a:rPr>
              <a:t>Run 9: 3</a:t>
            </a:r>
            <a:r>
              <a:rPr lang="en-US" baseline="30000">
                <a:solidFill>
                  <a:schemeClr val="accent2"/>
                </a:solidFill>
              </a:rPr>
              <a:t>rd</a:t>
            </a:r>
            <a:r>
              <a:rPr lang="en-US">
                <a:solidFill>
                  <a:schemeClr val="accent2"/>
                </a:solidFill>
              </a:rPr>
              <a:t> tuning iteration from run 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257ECF-54CF-4A30-873E-CCA2FE07D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Stephen Brooks, C-AD MAC 2023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8133C4-B488-4E07-89A3-01C9CD4B7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10</a:t>
            </a:fld>
            <a:endParaRPr lang="en-GB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56DE2C-BEEE-0D9C-EBD2-411FDF7DDE3A}"/>
              </a:ext>
            </a:extLst>
          </p:cNvPr>
          <p:cNvSpPr txBox="1"/>
          <p:nvPr/>
        </p:nvSpPr>
        <p:spPr>
          <a:xfrm>
            <a:off x="6805396" y="4901918"/>
            <a:ext cx="233860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/>
              <a:t>Three consecutive field tuning iterations</a:t>
            </a:r>
          </a:p>
        </p:txBody>
      </p:sp>
    </p:spTree>
    <p:extLst>
      <p:ext uri="{BB962C8B-B14F-4D97-AF65-F5344CB8AC3E}">
        <p14:creationId xmlns:p14="http://schemas.microsoft.com/office/powerpoint/2010/main" val="3355294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56D5E-9F16-4BBD-89F3-BF9913380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Aperture after Brass Shims (Run 2)</a:t>
            </a:r>
            <a:endParaRPr lang="en-US"/>
          </a:p>
        </p:txBody>
      </p:sp>
      <p:pic>
        <p:nvPicPr>
          <p:cNvPr id="8" name="Content Placeholder 7" descr="A picture containing cat, indoor&#10;&#10;Description automatically generated">
            <a:extLst>
              <a:ext uri="{FF2B5EF4-FFF2-40B4-BE49-F238E27FC236}">
                <a16:creationId xmlns:a16="http://schemas.microsoft.com/office/drawing/2014/main" id="{1F995E0F-CD3E-40F4-AFD3-3ECF80C7BC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7181"/>
            <a:ext cx="9144000" cy="4572000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DA733-242D-45ED-A40F-099421E66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Stephen Brooks, C-AD MAC 2023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B3DFDA-BBD0-4E0B-BC5F-CE7C5840A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37450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55128-D597-4D62-B0C1-053D541B5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Magnet with Iron Tuning Rods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694E7D2-DA8D-45E6-AEC8-D60936F9B5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05781"/>
            <a:ext cx="8229600" cy="4114800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0A1BDE-BD71-43C8-BF5C-64928745A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Stephen Brooks, C-AD MAC 2023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E0F00-E943-4646-B6D8-75884DC21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12</a:t>
            </a:fld>
            <a:endParaRPr lang="en-GB" altLang="en-US"/>
          </a:p>
        </p:txBody>
      </p:sp>
      <p:pic>
        <p:nvPicPr>
          <p:cNvPr id="7" name="Picture 6" descr="A white rectangular object with green lines&#10;&#10;Description automatically generated">
            <a:extLst>
              <a:ext uri="{FF2B5EF4-FFF2-40B4-BE49-F238E27FC236}">
                <a16:creationId xmlns:a16="http://schemas.microsoft.com/office/drawing/2014/main" id="{42B5A18B-2BDF-EB6C-1763-AC94B288D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2429" y="1805781"/>
            <a:ext cx="2884371" cy="180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404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55128-D597-4D62-B0C1-053D541B5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Magnet with Iron Tuning Rods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0A1BDE-BD71-43C8-BF5C-64928745A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Stephen Brooks, C-AD MAC 2023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E0F00-E943-4646-B6D8-75884DC21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13</a:t>
            </a:fld>
            <a:endParaRPr lang="en-GB" altLang="en-US"/>
          </a:p>
        </p:txBody>
      </p:sp>
      <p:pic>
        <p:nvPicPr>
          <p:cNvPr id="9" name="Content Placeholder 8" descr="A picture containing light&#10;&#10;Description automatically generated">
            <a:extLst>
              <a:ext uri="{FF2B5EF4-FFF2-40B4-BE49-F238E27FC236}">
                <a16:creationId xmlns:a16="http://schemas.microsoft.com/office/drawing/2014/main" id="{046B46F0-6CB2-461E-888A-EB767A8651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36815"/>
            <a:ext cx="8229600" cy="4114800"/>
          </a:xfrm>
        </p:spPr>
      </p:pic>
      <p:pic>
        <p:nvPicPr>
          <p:cNvPr id="3" name="Picture 2" descr="A white rectangular object with green lines&#10;&#10;Description automatically generated">
            <a:extLst>
              <a:ext uri="{FF2B5EF4-FFF2-40B4-BE49-F238E27FC236}">
                <a16:creationId xmlns:a16="http://schemas.microsoft.com/office/drawing/2014/main" id="{5E7343BA-550C-3EFB-AF3E-BB959EDAA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232941"/>
            <a:ext cx="2884371" cy="180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21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008EB-A8D6-43FD-A340-7DC5F497D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Maximum Field Error History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12B1F44-DCDA-40B1-BC62-80564C0CB4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2276" y="1219889"/>
            <a:ext cx="7079447" cy="5136461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D1D4B-FBA3-4985-928E-453DABAC7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Stephen Brooks, C-AD MAC 2023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E54D23-487F-4C95-97B9-812105C22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14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C1B332-30EC-4B68-925D-7A4A8DE77D8B}"/>
              </a:ext>
            </a:extLst>
          </p:cNvPr>
          <p:cNvSpPr txBox="1"/>
          <p:nvPr/>
        </p:nvSpPr>
        <p:spPr>
          <a:xfrm rot="16200000">
            <a:off x="2231799" y="266810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Original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340289-D17D-4E4F-B03B-932CDD7B55CB}"/>
              </a:ext>
            </a:extLst>
          </p:cNvPr>
          <p:cNvSpPr txBox="1"/>
          <p:nvPr/>
        </p:nvSpPr>
        <p:spPr>
          <a:xfrm rot="16200000">
            <a:off x="2564152" y="3028940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Brass shims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C85DF7-62A6-456E-9D7A-CDAFCB5D1324}"/>
              </a:ext>
            </a:extLst>
          </p:cNvPr>
          <p:cNvSpPr txBox="1"/>
          <p:nvPr/>
        </p:nvSpPr>
        <p:spPr>
          <a:xfrm rot="16200000">
            <a:off x="2916752" y="2897586"/>
            <a:ext cx="1898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Iter 1, rev. X axis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7E453E-29B2-479C-AF99-3133A5B9BBA6}"/>
              </a:ext>
            </a:extLst>
          </p:cNvPr>
          <p:cNvSpPr txBox="1"/>
          <p:nvPr/>
        </p:nvSpPr>
        <p:spPr>
          <a:xfrm rot="16200000">
            <a:off x="3313171" y="3028939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Iter 1, correct X axis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85A1CC-5952-481D-B19B-1652CA57F111}"/>
              </a:ext>
            </a:extLst>
          </p:cNvPr>
          <p:cNvSpPr txBox="1"/>
          <p:nvPr/>
        </p:nvSpPr>
        <p:spPr>
          <a:xfrm rot="16200000">
            <a:off x="3724243" y="2668098"/>
            <a:ext cx="2578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Iter 1, verify, block slip?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20F59D-25C1-449F-9BB1-AA0960BD9B08}"/>
              </a:ext>
            </a:extLst>
          </p:cNvPr>
          <p:cNvSpPr txBox="1"/>
          <p:nvPr/>
        </p:nvSpPr>
        <p:spPr>
          <a:xfrm rot="16200000">
            <a:off x="4753674" y="2859788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No tuning rods</a:t>
            </a: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FD6195-67CB-4E97-A57D-5DBC57076E90}"/>
              </a:ext>
            </a:extLst>
          </p:cNvPr>
          <p:cNvSpPr txBox="1"/>
          <p:nvPr/>
        </p:nvSpPr>
        <p:spPr>
          <a:xfrm rot="16200000">
            <a:off x="5834026" y="359956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Iter 1</a:t>
            </a: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D9DCF4-5F33-46C8-B230-29F7C319E811}"/>
              </a:ext>
            </a:extLst>
          </p:cNvPr>
          <p:cNvSpPr txBox="1"/>
          <p:nvPr/>
        </p:nvSpPr>
        <p:spPr>
          <a:xfrm rot="16200000">
            <a:off x="6406410" y="3887592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Iter 2</a:t>
            </a:r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4DA44F-DEA3-49DE-B973-46CBF90DED09}"/>
              </a:ext>
            </a:extLst>
          </p:cNvPr>
          <p:cNvSpPr txBox="1"/>
          <p:nvPr/>
        </p:nvSpPr>
        <p:spPr>
          <a:xfrm rot="16200000">
            <a:off x="6981487" y="4031608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Iter 3</a:t>
            </a:r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C3A9FE4-C390-487F-98B6-1267F97DEECB}"/>
              </a:ext>
            </a:extLst>
          </p:cNvPr>
          <p:cNvSpPr/>
          <p:nvPr/>
        </p:nvSpPr>
        <p:spPr>
          <a:xfrm>
            <a:off x="1221995" y="4427484"/>
            <a:ext cx="1010074" cy="369668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7490842-6E00-28A4-48F5-9501AC2BA282}"/>
              </a:ext>
            </a:extLst>
          </p:cNvPr>
          <p:cNvCxnSpPr/>
          <p:nvPr/>
        </p:nvCxnSpPr>
        <p:spPr>
          <a:xfrm>
            <a:off x="2133600" y="4603584"/>
            <a:ext cx="5783179" cy="0"/>
          </a:xfrm>
          <a:prstGeom prst="line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188829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1D250-3C95-419D-A009-D6E3DE4F6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Integrated Fields (Run 9)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4E533-572A-45B0-9B4D-78DFE1207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Stephen Brooks, C-AD MAC 2023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F5F46F-7C80-4688-90F8-7B7F83C69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15</a:t>
            </a:fld>
            <a:endParaRPr lang="en-GB" altLang="en-US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663850C2-8C7B-41CD-8151-8542934C4A0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E6A760C-6179-49AB-9ACD-049B4AB3E312}"/>
              </a:ext>
            </a:extLst>
          </p:cNvPr>
          <p:cNvCxnSpPr>
            <a:cxnSpLocks/>
          </p:cNvCxnSpPr>
          <p:nvPr/>
        </p:nvCxnSpPr>
        <p:spPr>
          <a:xfrm>
            <a:off x="1907704" y="1908811"/>
            <a:ext cx="4824536" cy="0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D7A8F35-157A-49F8-9945-A24EEF2BB742}"/>
              </a:ext>
            </a:extLst>
          </p:cNvPr>
          <p:cNvSpPr txBox="1"/>
          <p:nvPr/>
        </p:nvSpPr>
        <p:spPr>
          <a:xfrm>
            <a:off x="864813" y="1424386"/>
            <a:ext cx="2965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Good field region ±10.5mm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C0622E-83AF-451A-A163-529639FDEAFE}"/>
              </a:ext>
            </a:extLst>
          </p:cNvPr>
          <p:cNvSpPr txBox="1"/>
          <p:nvPr/>
        </p:nvSpPr>
        <p:spPr>
          <a:xfrm>
            <a:off x="5766906" y="5987018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RHS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0F4E03-46C4-4C7C-A1D2-0367937F948F}"/>
              </a:ext>
            </a:extLst>
          </p:cNvPr>
          <p:cNvSpPr txBox="1"/>
          <p:nvPr/>
        </p:nvSpPr>
        <p:spPr>
          <a:xfrm>
            <a:off x="7226853" y="5988184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RHS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7B53DF-EE89-5067-0EA7-2D9E36BB6EF3}"/>
              </a:ext>
            </a:extLst>
          </p:cNvPr>
          <p:cNvSpPr txBox="1"/>
          <p:nvPr/>
        </p:nvSpPr>
        <p:spPr>
          <a:xfrm>
            <a:off x="2222557" y="5188392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Main Field (T)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6A4FDA-19E5-3127-0A91-53E30A27A304}"/>
              </a:ext>
            </a:extLst>
          </p:cNvPr>
          <p:cNvSpPr txBox="1"/>
          <p:nvPr/>
        </p:nvSpPr>
        <p:spPr>
          <a:xfrm>
            <a:off x="7444262" y="1260565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Field Error (T)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C3731F-BC5C-2806-3DB1-9EE7B708C62D}"/>
              </a:ext>
            </a:extLst>
          </p:cNvPr>
          <p:cNvSpPr txBox="1"/>
          <p:nvPr/>
        </p:nvSpPr>
        <p:spPr>
          <a:xfrm>
            <a:off x="7026442" y="1761949"/>
            <a:ext cx="8723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X (m)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3571F2-0B30-A61E-C494-78E26F5FBAB2}"/>
              </a:ext>
            </a:extLst>
          </p:cNvPr>
          <p:cNvSpPr txBox="1"/>
          <p:nvPr/>
        </p:nvSpPr>
        <p:spPr>
          <a:xfrm>
            <a:off x="5939189" y="107952"/>
            <a:ext cx="32473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Note: integrated fields are divided by magnet nominal length of 45mm to give Telsa</a:t>
            </a:r>
          </a:p>
        </p:txBody>
      </p:sp>
    </p:spTree>
    <p:extLst>
      <p:ext uri="{BB962C8B-B14F-4D97-AF65-F5344CB8AC3E}">
        <p14:creationId xmlns:p14="http://schemas.microsoft.com/office/powerpoint/2010/main" val="3041339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BBDF5-D68A-4E6F-AA25-30B292FEF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Integrated Field Error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ECF971-C2DF-4377-BEEB-63A36E75D8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Gradual improvement over iterations 0-3 (runs 6-9)</a:t>
            </a:r>
          </a:p>
          <a:p>
            <a:r>
              <a:rPr lang="en-US"/>
              <a:t>Short magnets often require more iterations because of end field effects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B1476-AAB7-4849-B59A-8617E1D19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Stephen Brooks, C-AD MAC 2023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573E2-80EF-4299-A8F4-0E5869AAD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16</a:t>
            </a:fld>
            <a:endParaRPr lang="en-GB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57DD24-024E-4412-A94F-27039D5F7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89" y="3356992"/>
            <a:ext cx="4584589" cy="27556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96143E-99CC-45DF-B33E-4088BA97B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356992"/>
            <a:ext cx="4584589" cy="27556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F53F47-A2DC-A05C-AE5B-0646A246F1A3}"/>
              </a:ext>
            </a:extLst>
          </p:cNvPr>
          <p:cNvSpPr txBox="1"/>
          <p:nvPr/>
        </p:nvSpPr>
        <p:spPr>
          <a:xfrm>
            <a:off x="1293582" y="3004068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</a:t>
            </a:r>
            <a:r>
              <a:rPr lang="en-US" baseline="-25000"/>
              <a:t>y</a:t>
            </a:r>
            <a:r>
              <a:rPr lang="en-US"/>
              <a:t> Field Error (T)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17DD1F-151F-20FE-36EF-D34FB299149E}"/>
              </a:ext>
            </a:extLst>
          </p:cNvPr>
          <p:cNvSpPr txBox="1"/>
          <p:nvPr/>
        </p:nvSpPr>
        <p:spPr>
          <a:xfrm>
            <a:off x="5881173" y="3004068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</a:t>
            </a:r>
            <a:r>
              <a:rPr lang="en-US" baseline="-25000"/>
              <a:t>x</a:t>
            </a:r>
            <a:r>
              <a:rPr lang="en-US"/>
              <a:t> Field Error (T)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858ADB-3308-251B-FC57-F88F9D929E51}"/>
              </a:ext>
            </a:extLst>
          </p:cNvPr>
          <p:cNvSpPr txBox="1"/>
          <p:nvPr/>
        </p:nvSpPr>
        <p:spPr>
          <a:xfrm>
            <a:off x="3591263" y="4134447"/>
            <a:ext cx="8723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X (m)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0C004D-65E6-14EE-8259-20F5B19550F1}"/>
              </a:ext>
            </a:extLst>
          </p:cNvPr>
          <p:cNvSpPr txBox="1"/>
          <p:nvPr/>
        </p:nvSpPr>
        <p:spPr>
          <a:xfrm>
            <a:off x="8170833" y="4134447"/>
            <a:ext cx="8723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X (m)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1CF852-DA2F-0462-3CD0-4B4F0AF2E083}"/>
              </a:ext>
            </a:extLst>
          </p:cNvPr>
          <p:cNvSpPr txBox="1"/>
          <p:nvPr/>
        </p:nvSpPr>
        <p:spPr>
          <a:xfrm>
            <a:off x="2279705" y="331059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8mT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9EB9FA-A3B1-813B-0E97-ABC04D612ACE}"/>
              </a:ext>
            </a:extLst>
          </p:cNvPr>
          <p:cNvSpPr txBox="1"/>
          <p:nvPr/>
        </p:nvSpPr>
        <p:spPr>
          <a:xfrm>
            <a:off x="6871187" y="3314062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2.5mT</a:t>
            </a:r>
          </a:p>
        </p:txBody>
      </p:sp>
    </p:spTree>
    <p:extLst>
      <p:ext uri="{BB962C8B-B14F-4D97-AF65-F5344CB8AC3E}">
        <p14:creationId xmlns:p14="http://schemas.microsoft.com/office/powerpoint/2010/main" val="26963925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95D36-CC15-46BD-839A-F71D1D5E4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 and 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7FCA1-5CFF-43A4-8CC8-65319A5D36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 short section of magnet similar to CEBAF upgrade FFA has been tuned to &lt;10</a:t>
            </a:r>
            <a:r>
              <a:rPr lang="en-US" baseline="30000"/>
              <a:t>-3</a:t>
            </a:r>
            <a:r>
              <a:rPr lang="en-US"/>
              <a:t> accuracy</a:t>
            </a:r>
          </a:p>
          <a:p>
            <a:pPr lvl="1"/>
            <a:r>
              <a:rPr lang="en-US">
                <a:solidFill>
                  <a:schemeClr val="accent1"/>
                </a:solidFill>
              </a:rPr>
              <a:t>No glue/epoxy was used (might reuse wedges), so some issues with blocks staying in place</a:t>
            </a:r>
          </a:p>
          <a:p>
            <a:pPr lvl="1"/>
            <a:r>
              <a:rPr lang="en-US">
                <a:solidFill>
                  <a:schemeClr val="accent1"/>
                </a:solidFill>
              </a:rPr>
              <a:t>A technique with epoxy was also attempted (in backup slides)</a:t>
            </a:r>
          </a:p>
          <a:p>
            <a:r>
              <a:rPr lang="en-US"/>
              <a:t>Temperature variation and material thermal coefficient appears to be the main source of measurement error now</a:t>
            </a:r>
          </a:p>
          <a:p>
            <a:pPr lvl="1"/>
            <a:r>
              <a:rPr lang="en-US">
                <a:solidFill>
                  <a:schemeClr val="accent1"/>
                </a:solidFill>
              </a:rPr>
              <a:t>Thermal coefficient is approximately 1.1×10</a:t>
            </a:r>
            <a:r>
              <a:rPr lang="en-US" baseline="30000">
                <a:solidFill>
                  <a:schemeClr val="accent1"/>
                </a:solidFill>
              </a:rPr>
              <a:t>-3</a:t>
            </a:r>
            <a:r>
              <a:rPr lang="en-US">
                <a:solidFill>
                  <a:schemeClr val="accent1"/>
                </a:solidFill>
              </a:rPr>
              <a:t>/K</a:t>
            </a:r>
          </a:p>
          <a:p>
            <a:pPr lvl="1"/>
            <a:r>
              <a:rPr lang="en-US">
                <a:solidFill>
                  <a:schemeClr val="accent1"/>
                </a:solidFill>
              </a:rPr>
              <a:t>Temperature-controlled enclosure is a future option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55127D-F8FA-42B8-8FC3-9466C770A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Stephen Brooks, C-AD MAC 2023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09DAFE-81B0-44FF-BBB5-8188C775C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805709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147A3-EBAC-5C4E-8CD3-74DAF0B9A4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DB68A9-B5EB-314F-849D-FB440A7B37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/>
              <a:t>T</a:t>
            </a:r>
            <a:r>
              <a:rPr lang="en-US"/>
              <a:t>ooling for Assembling a Permanent Magnet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BD80E2-64A8-2746-84CE-DAC7C53399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9656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D7735-1D89-4355-8B74-9560198DA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Tooling Design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B322E21-2E93-4E43-82AF-165CD6A358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77463"/>
            <a:ext cx="9144000" cy="4971436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0818C9-6C94-49F0-B713-ED0542D03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Stephen Brooks, C-AD MAC 2023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2B8D9D-3FCC-4A7F-AADE-7757468F4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19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DA1B7B-3981-4B24-B328-DBCBBCDFBCB9}"/>
              </a:ext>
            </a:extLst>
          </p:cNvPr>
          <p:cNvSpPr txBox="1"/>
          <p:nvPr/>
        </p:nvSpPr>
        <p:spPr>
          <a:xfrm>
            <a:off x="457200" y="1740371"/>
            <a:ext cx="3744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Full mould</a:t>
            </a:r>
          </a:p>
          <a:p>
            <a:r>
              <a:rPr lang="en-GB">
                <a:solidFill>
                  <a:schemeClr val="bg1"/>
                </a:solidFill>
              </a:rPr>
              <a:t>all pieces and central plug, printed double wall thickness for strength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6CAD25-6147-43D7-9787-8CD713568CF1}"/>
              </a:ext>
            </a:extLst>
          </p:cNvPr>
          <p:cNvSpPr txBox="1"/>
          <p:nvPr/>
        </p:nvSpPr>
        <p:spPr>
          <a:xfrm>
            <a:off x="4942384" y="1740371"/>
            <a:ext cx="38780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“Spider”</a:t>
            </a:r>
          </a:p>
          <a:p>
            <a:r>
              <a:rPr lang="en-GB">
                <a:solidFill>
                  <a:schemeClr val="bg1"/>
                </a:solidFill>
              </a:rPr>
              <a:t>Channels for half the pieces</a:t>
            </a:r>
          </a:p>
          <a:p>
            <a:r>
              <a:rPr lang="en-GB">
                <a:solidFill>
                  <a:schemeClr val="bg1"/>
                </a:solidFill>
              </a:rPr>
              <a:t>Can be flipped over to get other half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1CF2BB-7A90-4615-B239-B54309EAD2D8}"/>
              </a:ext>
            </a:extLst>
          </p:cNvPr>
          <p:cNvSpPr txBox="1"/>
          <p:nvPr/>
        </p:nvSpPr>
        <p:spPr>
          <a:xfrm>
            <a:off x="179512" y="5480537"/>
            <a:ext cx="8818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Corner holes for ¼”-20 threaded rods throughout, provide loose alignment, constraint 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259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7B457-C73C-41DE-B2FE-695048C19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Magnet Design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89B85-ECE4-46C7-B6DB-302E556F4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2630907"/>
            <a:ext cx="8286750" cy="3185337"/>
          </a:xfrm>
        </p:spPr>
        <p:txBody>
          <a:bodyPr>
            <a:normAutofit/>
          </a:bodyPr>
          <a:lstStyle/>
          <a:p>
            <a:r>
              <a:rPr lang="en-GB"/>
              <a:t>Bought 24 permanent magnet wedges from AllStar Magnets</a:t>
            </a:r>
          </a:p>
          <a:p>
            <a:pPr lvl="1"/>
            <a:r>
              <a:rPr lang="en-GB">
                <a:solidFill>
                  <a:schemeClr val="accent1"/>
                </a:solidFill>
              </a:rPr>
              <a:t>Material grade N42EH, B</a:t>
            </a:r>
            <a:r>
              <a:rPr lang="en-GB" baseline="-25000">
                <a:solidFill>
                  <a:schemeClr val="accent1"/>
                </a:solidFill>
              </a:rPr>
              <a:t>r</a:t>
            </a:r>
            <a:r>
              <a:rPr lang="en-GB">
                <a:solidFill>
                  <a:schemeClr val="accent1"/>
                </a:solidFill>
              </a:rPr>
              <a:t>=1.30T</a:t>
            </a:r>
          </a:p>
          <a:p>
            <a:pPr lvl="1"/>
            <a:r>
              <a:rPr lang="en-GB">
                <a:solidFill>
                  <a:schemeClr val="accent1"/>
                </a:solidFill>
              </a:rPr>
              <a:t>45mm length</a:t>
            </a:r>
          </a:p>
          <a:p>
            <a:r>
              <a:rPr lang="en-US"/>
              <a:t>B(0) = -0.9512T, 55.54T/m</a:t>
            </a:r>
          </a:p>
          <a:p>
            <a:r>
              <a:rPr lang="en-US"/>
              <a:t>±10.5mm good field region</a:t>
            </a:r>
          </a:p>
          <a:p>
            <a:pPr lvl="1"/>
            <a:r>
              <a:rPr lang="en-US">
                <a:solidFill>
                  <a:schemeClr val="accent1"/>
                </a:solidFill>
              </a:rPr>
              <a:t>B</a:t>
            </a:r>
            <a:r>
              <a:rPr lang="en-US" baseline="-25000">
                <a:solidFill>
                  <a:schemeClr val="accent1"/>
                </a:solidFill>
              </a:rPr>
              <a:t>max,gfr</a:t>
            </a:r>
            <a:r>
              <a:rPr lang="en-US">
                <a:solidFill>
                  <a:schemeClr val="accent1"/>
                </a:solidFill>
              </a:rPr>
              <a:t> = -1.536T</a:t>
            </a:r>
          </a:p>
          <a:p>
            <a:r>
              <a:rPr lang="en-US"/>
              <a:t>±7.5mm vertical aperture</a:t>
            </a:r>
          </a:p>
          <a:p>
            <a:r>
              <a:rPr lang="en-US"/>
              <a:t>6mm total minimum gap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6416A0-5C5B-41C6-998B-89E3BA53E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Stephen Brooks, C-AD MAC 2023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4CB1B-3F64-4EDD-98E3-7BE96F0F1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</a:t>
            </a:fld>
            <a:endParaRPr lang="en-GB" altLang="en-US"/>
          </a:p>
        </p:txBody>
      </p:sp>
      <p:pic>
        <p:nvPicPr>
          <p:cNvPr id="8" name="Picture 7" descr="Chart, radar chart&#10;&#10;Description automatically generated">
            <a:extLst>
              <a:ext uri="{FF2B5EF4-FFF2-40B4-BE49-F238E27FC236}">
                <a16:creationId xmlns:a16="http://schemas.microsoft.com/office/drawing/2014/main" id="{3DED1D3F-ED4F-4FBC-A655-254FF0C252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913" y="3047588"/>
            <a:ext cx="3321023" cy="2768656"/>
          </a:xfrm>
          <a:prstGeom prst="rect">
            <a:avLst/>
          </a:prstGeom>
        </p:spPr>
      </p:pic>
      <p:sp>
        <p:nvSpPr>
          <p:cNvPr id="7" name="Subtitle 3">
            <a:extLst>
              <a:ext uri="{FF2B5EF4-FFF2-40B4-BE49-F238E27FC236}">
                <a16:creationId xmlns:a16="http://schemas.microsoft.com/office/drawing/2014/main" id="{3A3040BF-EC72-7EBD-18BC-817E8C2BB539}"/>
              </a:ext>
            </a:extLst>
          </p:cNvPr>
          <p:cNvSpPr txBox="1">
            <a:spLocks/>
          </p:cNvSpPr>
          <p:nvPr/>
        </p:nvSpPr>
        <p:spPr>
          <a:xfrm>
            <a:off x="428625" y="1690689"/>
            <a:ext cx="7555832" cy="831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2"/>
                </a:solidFill>
              </a:rPr>
              <a:t>Open midplane design with &gt;1.5T in good field region, 10</a:t>
            </a:r>
            <a:r>
              <a:rPr lang="en-US" baseline="30000">
                <a:solidFill>
                  <a:schemeClr val="accent2"/>
                </a:solidFill>
              </a:rPr>
              <a:t>-3</a:t>
            </a:r>
            <a:r>
              <a:rPr lang="en-US">
                <a:solidFill>
                  <a:schemeClr val="accent2"/>
                </a:solidFill>
              </a:rPr>
              <a:t> field accuracy, relevant for CEBAF upgrade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C0B8EF-7A1F-F018-736B-4F5D9DACB15B}"/>
              </a:ext>
            </a:extLst>
          </p:cNvPr>
          <p:cNvSpPr txBox="1"/>
          <p:nvPr/>
        </p:nvSpPr>
        <p:spPr>
          <a:xfrm>
            <a:off x="7548653" y="5816244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cm grid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3C4FBC1-F5C1-6A28-FE7D-BD4833ABA1D0}"/>
              </a:ext>
            </a:extLst>
          </p:cNvPr>
          <p:cNvCxnSpPr>
            <a:cxnSpLocks/>
          </p:cNvCxnSpPr>
          <p:nvPr/>
        </p:nvCxnSpPr>
        <p:spPr>
          <a:xfrm flipV="1">
            <a:off x="5029202" y="3160295"/>
            <a:ext cx="0" cy="2526631"/>
          </a:xfrm>
          <a:prstGeom prst="straightConnector1">
            <a:avLst/>
          </a:prstGeom>
          <a:ln w="38100">
            <a:solidFill>
              <a:schemeClr val="accent5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F669CAE-8E4B-2C62-3F5D-5EA1EDDE876B}"/>
              </a:ext>
            </a:extLst>
          </p:cNvPr>
          <p:cNvSpPr txBox="1"/>
          <p:nvPr/>
        </p:nvSpPr>
        <p:spPr>
          <a:xfrm>
            <a:off x="4300527" y="4223575"/>
            <a:ext cx="74892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5"/>
                </a:solidFill>
              </a:rPr>
              <a:t>10cm</a:t>
            </a:r>
          </a:p>
        </p:txBody>
      </p:sp>
    </p:spTree>
    <p:extLst>
      <p:ext uri="{BB962C8B-B14F-4D97-AF65-F5344CB8AC3E}">
        <p14:creationId xmlns:p14="http://schemas.microsoft.com/office/powerpoint/2010/main" val="27045200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3160F-7CCA-4857-817A-44B532207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Can 3D print all parts in place</a:t>
            </a:r>
            <a:endParaRPr lang="en-US"/>
          </a:p>
        </p:txBody>
      </p:sp>
      <p:pic>
        <p:nvPicPr>
          <p:cNvPr id="8" name="Content Placeholder 7" descr="A picture containing text, case&#10;&#10;Description automatically generated">
            <a:extLst>
              <a:ext uri="{FF2B5EF4-FFF2-40B4-BE49-F238E27FC236}">
                <a16:creationId xmlns:a16="http://schemas.microsoft.com/office/drawing/2014/main" id="{19F6BDD6-9611-4101-8B8E-00AD36745D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05781"/>
            <a:ext cx="8229600" cy="4114800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51028-3D41-4BF5-8AB7-EA0370516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Stephen Brooks, C-AD MAC 2023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E82DEA-840F-4D40-AE3E-53D666AD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20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364D2C-56ED-41C9-B939-32C6544F28B2}"/>
              </a:ext>
            </a:extLst>
          </p:cNvPr>
          <p:cNvSpPr txBox="1"/>
          <p:nvPr/>
        </p:nvSpPr>
        <p:spPr>
          <a:xfrm>
            <a:off x="457200" y="5920581"/>
            <a:ext cx="7355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0.3mm spacing between pieces minimum possible with our printers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1962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6787F-70AA-4ECB-B03B-5065208AD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Point field measurement tool for Hall probe, also a “spider”</a:t>
            </a:r>
            <a:endParaRPr lang="en-US"/>
          </a:p>
        </p:txBody>
      </p:sp>
      <p:pic>
        <p:nvPicPr>
          <p:cNvPr id="8" name="Content Placeholder 7" descr="A picture containing text&#10;&#10;Description automatically generated">
            <a:extLst>
              <a:ext uri="{FF2B5EF4-FFF2-40B4-BE49-F238E27FC236}">
                <a16:creationId xmlns:a16="http://schemas.microsoft.com/office/drawing/2014/main" id="{BA913F5B-9BF9-42D6-B5EE-CD3D5D71D8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05781"/>
            <a:ext cx="8229600" cy="4114800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F553E4-5A13-4786-9FB2-64DD18D3D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Stephen Brooks, C-AD MAC 2023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C93FD-F73A-4595-8C8B-C2DD0FB4B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21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D8D461-6BF9-4EDF-A162-74E159B41E34}"/>
              </a:ext>
            </a:extLst>
          </p:cNvPr>
          <p:cNvSpPr txBox="1"/>
          <p:nvPr/>
        </p:nvSpPr>
        <p:spPr>
          <a:xfrm>
            <a:off x="5822776" y="2348880"/>
            <a:ext cx="29256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Single-axis Hall probe inserted in X and Y directions in cross-shaped holes, depth is controlled the centre of magnet length</a:t>
            </a:r>
          </a:p>
          <a:p>
            <a:endParaRPr lang="en-GB"/>
          </a:p>
          <a:p>
            <a:r>
              <a:rPr lang="en-GB"/>
              <a:t>Used this to confirm field of all 24 wedges at 7 locations </a:t>
            </a:r>
            <a:r>
              <a:rPr lang="en-GB">
                <a:sym typeface="Wingdings" panose="05000000000000000000" pitchFamily="2" charset="2"/>
              </a:rPr>
              <a:t> rough magnetisation vector measurement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7410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BEF00-C2B0-43B5-A7EC-5E3E1C611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Assembly Sandwich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091A11-AC34-43A1-8A35-654CFCA2F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Stephen Brooks, C-AD MAC 2023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1A5F7C-7CED-4A77-899F-5B34EF88E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22</a:t>
            </a:fld>
            <a:endParaRPr lang="en-GB" altLang="en-US"/>
          </a:p>
        </p:txBody>
      </p:sp>
      <p:pic>
        <p:nvPicPr>
          <p:cNvPr id="11" name="Content Placeholder 7">
            <a:extLst>
              <a:ext uri="{FF2B5EF4-FFF2-40B4-BE49-F238E27FC236}">
                <a16:creationId xmlns:a16="http://schemas.microsoft.com/office/drawing/2014/main" id="{2BBE6CBC-442E-4FD4-822B-438C387605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88" t="20989" r="56300" b="16729"/>
          <a:stretch/>
        </p:blipFill>
        <p:spPr bwMode="auto">
          <a:xfrm>
            <a:off x="699511" y="2959489"/>
            <a:ext cx="1712249" cy="1566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Content Placeholder 7">
            <a:extLst>
              <a:ext uri="{FF2B5EF4-FFF2-40B4-BE49-F238E27FC236}">
                <a16:creationId xmlns:a16="http://schemas.microsoft.com/office/drawing/2014/main" id="{1541815E-48AC-49D6-ACD4-1BB375DFD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99510" y="4611330"/>
            <a:ext cx="1712249" cy="1553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Content Placeholder 7">
            <a:extLst>
              <a:ext uri="{FF2B5EF4-FFF2-40B4-BE49-F238E27FC236}">
                <a16:creationId xmlns:a16="http://schemas.microsoft.com/office/drawing/2014/main" id="{88E817BB-ACC7-46EC-B40F-58E4ED8D7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99509" y="1353676"/>
            <a:ext cx="1712249" cy="1553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E96EF32-6FDA-417B-AEE6-573C028BBCCE}"/>
              </a:ext>
            </a:extLst>
          </p:cNvPr>
          <p:cNvSpPr/>
          <p:nvPr/>
        </p:nvSpPr>
        <p:spPr>
          <a:xfrm>
            <a:off x="4355976" y="1729936"/>
            <a:ext cx="3744416" cy="143529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00991DE-D1F4-473D-9FE6-04B25AC4D082}"/>
              </a:ext>
            </a:extLst>
          </p:cNvPr>
          <p:cNvSpPr/>
          <p:nvPr/>
        </p:nvSpPr>
        <p:spPr>
          <a:xfrm>
            <a:off x="4355976" y="3173455"/>
            <a:ext cx="3744416" cy="1435298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AEE7AA3-D95B-417D-9C10-29EE517D2005}"/>
              </a:ext>
            </a:extLst>
          </p:cNvPr>
          <p:cNvSpPr/>
          <p:nvPr/>
        </p:nvSpPr>
        <p:spPr>
          <a:xfrm>
            <a:off x="4355976" y="4608753"/>
            <a:ext cx="3744416" cy="14352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63972C1-2A4A-4BC7-8B06-8942B690DF9D}"/>
              </a:ext>
            </a:extLst>
          </p:cNvPr>
          <p:cNvGrpSpPr/>
          <p:nvPr/>
        </p:nvGrpSpPr>
        <p:grpSpPr>
          <a:xfrm>
            <a:off x="4499992" y="1425859"/>
            <a:ext cx="288032" cy="295856"/>
            <a:chOff x="4499992" y="1425859"/>
            <a:chExt cx="288032" cy="29585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441B785-6EA3-41FF-99FB-24AACB232017}"/>
                </a:ext>
              </a:extLst>
            </p:cNvPr>
            <p:cNvSpPr/>
            <p:nvPr/>
          </p:nvSpPr>
          <p:spPr>
            <a:xfrm>
              <a:off x="4576192" y="1425859"/>
              <a:ext cx="135632" cy="29585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EB4D22B-11A5-4461-9129-BCD51386B7AB}"/>
                </a:ext>
              </a:extLst>
            </p:cNvPr>
            <p:cNvSpPr/>
            <p:nvPr/>
          </p:nvSpPr>
          <p:spPr>
            <a:xfrm>
              <a:off x="4499992" y="1556792"/>
              <a:ext cx="288032" cy="16492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805D9CA-B0CE-44FD-897D-F8D30C5FA8FE}"/>
              </a:ext>
            </a:extLst>
          </p:cNvPr>
          <p:cNvGrpSpPr/>
          <p:nvPr/>
        </p:nvGrpSpPr>
        <p:grpSpPr>
          <a:xfrm>
            <a:off x="7706444" y="1425859"/>
            <a:ext cx="288032" cy="295856"/>
            <a:chOff x="4499992" y="1425859"/>
            <a:chExt cx="288032" cy="29585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5AB4EB5-905D-42D9-8726-25310A28B07F}"/>
                </a:ext>
              </a:extLst>
            </p:cNvPr>
            <p:cNvSpPr/>
            <p:nvPr/>
          </p:nvSpPr>
          <p:spPr>
            <a:xfrm>
              <a:off x="4576192" y="1425859"/>
              <a:ext cx="135632" cy="29585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F91D4C3-2998-4B22-9535-04C5FDA7BE6E}"/>
                </a:ext>
              </a:extLst>
            </p:cNvPr>
            <p:cNvSpPr/>
            <p:nvPr/>
          </p:nvSpPr>
          <p:spPr>
            <a:xfrm>
              <a:off x="4499992" y="1556792"/>
              <a:ext cx="288032" cy="16492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4027C8F-BC7F-45EA-8C63-995604AD52A7}"/>
              </a:ext>
            </a:extLst>
          </p:cNvPr>
          <p:cNvGrpSpPr/>
          <p:nvPr/>
        </p:nvGrpSpPr>
        <p:grpSpPr>
          <a:xfrm rot="10800000">
            <a:off x="4499992" y="6060494"/>
            <a:ext cx="288032" cy="295856"/>
            <a:chOff x="4499992" y="1425859"/>
            <a:chExt cx="288032" cy="29585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903A49B-345C-44F1-BB10-F695B4A5E15E}"/>
                </a:ext>
              </a:extLst>
            </p:cNvPr>
            <p:cNvSpPr/>
            <p:nvPr/>
          </p:nvSpPr>
          <p:spPr>
            <a:xfrm>
              <a:off x="4576192" y="1425859"/>
              <a:ext cx="135632" cy="29585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3520C16-BA31-45DC-906E-F638A2E9E164}"/>
                </a:ext>
              </a:extLst>
            </p:cNvPr>
            <p:cNvSpPr/>
            <p:nvPr/>
          </p:nvSpPr>
          <p:spPr>
            <a:xfrm>
              <a:off x="4499992" y="1556792"/>
              <a:ext cx="288032" cy="16492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38F32FA-2006-4B49-B1C7-6A31195BDB9C}"/>
              </a:ext>
            </a:extLst>
          </p:cNvPr>
          <p:cNvGrpSpPr/>
          <p:nvPr/>
        </p:nvGrpSpPr>
        <p:grpSpPr>
          <a:xfrm rot="10800000">
            <a:off x="7706444" y="6060494"/>
            <a:ext cx="288032" cy="295856"/>
            <a:chOff x="4499992" y="1425859"/>
            <a:chExt cx="288032" cy="29585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A990FA3-7320-466D-AAE2-9BDF5E56B86C}"/>
                </a:ext>
              </a:extLst>
            </p:cNvPr>
            <p:cNvSpPr/>
            <p:nvPr/>
          </p:nvSpPr>
          <p:spPr>
            <a:xfrm>
              <a:off x="4576192" y="1425859"/>
              <a:ext cx="135632" cy="29585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364AD77-E673-4A09-8CDF-D958CB0B7D2B}"/>
                </a:ext>
              </a:extLst>
            </p:cNvPr>
            <p:cNvSpPr/>
            <p:nvPr/>
          </p:nvSpPr>
          <p:spPr>
            <a:xfrm>
              <a:off x="4499992" y="1556792"/>
              <a:ext cx="288032" cy="16492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1789E0DE-9F68-4FF3-8347-01368B84FA5A}"/>
              </a:ext>
            </a:extLst>
          </p:cNvPr>
          <p:cNvSpPr/>
          <p:nvPr/>
        </p:nvSpPr>
        <p:spPr>
          <a:xfrm>
            <a:off x="2776844" y="2060847"/>
            <a:ext cx="1152128" cy="365125"/>
          </a:xfrm>
          <a:prstGeom prst="rightArrow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7AB17D51-1B17-4BA4-B4C5-DD78D2F125E4}"/>
              </a:ext>
            </a:extLst>
          </p:cNvPr>
          <p:cNvSpPr/>
          <p:nvPr/>
        </p:nvSpPr>
        <p:spPr>
          <a:xfrm>
            <a:off x="2781453" y="3645024"/>
            <a:ext cx="1152128" cy="365125"/>
          </a:xfrm>
          <a:prstGeom prst="rightArrow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5F1E2B43-A7E4-42E0-A33B-6B3FE66E6BAB}"/>
              </a:ext>
            </a:extLst>
          </p:cNvPr>
          <p:cNvSpPr/>
          <p:nvPr/>
        </p:nvSpPr>
        <p:spPr>
          <a:xfrm>
            <a:off x="2776844" y="5143839"/>
            <a:ext cx="1152128" cy="365125"/>
          </a:xfrm>
          <a:prstGeom prst="rightArrow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7257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F7F0A-1EF8-4E8E-A762-ECD43D508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GB"/>
              <a:t>Assembly Process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C8A768-2E23-48CD-92D1-F06FF3C4E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Stephen Brooks, C-AD MAC 2023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AD3285-2EAF-4D73-872D-1B5C69C26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23</a:t>
            </a:fld>
            <a:endParaRPr lang="en-GB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C38D4E-A693-460E-9E3B-1BECAE6ABBF0}"/>
              </a:ext>
            </a:extLst>
          </p:cNvPr>
          <p:cNvSpPr/>
          <p:nvPr/>
        </p:nvSpPr>
        <p:spPr>
          <a:xfrm>
            <a:off x="683568" y="1914724"/>
            <a:ext cx="360040" cy="14352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C1B676-A9AF-4167-8A0C-086861EE6060}"/>
              </a:ext>
            </a:extLst>
          </p:cNvPr>
          <p:cNvSpPr/>
          <p:nvPr/>
        </p:nvSpPr>
        <p:spPr>
          <a:xfrm>
            <a:off x="683568" y="3358241"/>
            <a:ext cx="360040" cy="143529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C21CBE-79C3-4031-852B-F395491DCF3E}"/>
              </a:ext>
            </a:extLst>
          </p:cNvPr>
          <p:cNvSpPr/>
          <p:nvPr/>
        </p:nvSpPr>
        <p:spPr>
          <a:xfrm>
            <a:off x="683568" y="4801760"/>
            <a:ext cx="360040" cy="14270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0C15C09-9050-4FBE-8F94-062C42F6EC8C}"/>
              </a:ext>
            </a:extLst>
          </p:cNvPr>
          <p:cNvGrpSpPr/>
          <p:nvPr/>
        </p:nvGrpSpPr>
        <p:grpSpPr>
          <a:xfrm>
            <a:off x="107504" y="1914724"/>
            <a:ext cx="1515580" cy="4314368"/>
            <a:chOff x="539552" y="1729810"/>
            <a:chExt cx="1515580" cy="431436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92D0838-56D2-4449-9D3D-581949F62400}"/>
                </a:ext>
              </a:extLst>
            </p:cNvPr>
            <p:cNvSpPr/>
            <p:nvPr/>
          </p:nvSpPr>
          <p:spPr>
            <a:xfrm>
              <a:off x="539552" y="1730063"/>
              <a:ext cx="504056" cy="143529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08D4F59-BA60-473C-9152-DD63C7AF3467}"/>
                </a:ext>
              </a:extLst>
            </p:cNvPr>
            <p:cNvSpPr/>
            <p:nvPr/>
          </p:nvSpPr>
          <p:spPr>
            <a:xfrm>
              <a:off x="539552" y="3173582"/>
              <a:ext cx="504056" cy="1435298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E05F95F-DA8A-400A-92E7-34365981DA61}"/>
                </a:ext>
              </a:extLst>
            </p:cNvPr>
            <p:cNvSpPr/>
            <p:nvPr/>
          </p:nvSpPr>
          <p:spPr>
            <a:xfrm>
              <a:off x="539552" y="4608880"/>
              <a:ext cx="504056" cy="143529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4808727-BB5D-45EC-9901-F4C315C59827}"/>
                </a:ext>
              </a:extLst>
            </p:cNvPr>
            <p:cNvSpPr/>
            <p:nvPr/>
          </p:nvSpPr>
          <p:spPr>
            <a:xfrm>
              <a:off x="1551076" y="1729810"/>
              <a:ext cx="504056" cy="143529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17B1740-C667-4F2A-B34D-BA1637D14FE3}"/>
                </a:ext>
              </a:extLst>
            </p:cNvPr>
            <p:cNvSpPr/>
            <p:nvPr/>
          </p:nvSpPr>
          <p:spPr>
            <a:xfrm>
              <a:off x="1551076" y="3173329"/>
              <a:ext cx="504056" cy="1435298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A139B76-ABEA-45CF-9B0C-0A282EE3774E}"/>
                </a:ext>
              </a:extLst>
            </p:cNvPr>
            <p:cNvSpPr/>
            <p:nvPr/>
          </p:nvSpPr>
          <p:spPr>
            <a:xfrm>
              <a:off x="1551076" y="4608627"/>
              <a:ext cx="504056" cy="143529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84609E01-7D9E-4276-BD1C-B684A0330C0F}"/>
              </a:ext>
            </a:extLst>
          </p:cNvPr>
          <p:cNvSpPr/>
          <p:nvPr/>
        </p:nvSpPr>
        <p:spPr>
          <a:xfrm>
            <a:off x="2533952" y="3357045"/>
            <a:ext cx="360040" cy="143529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6250784-A569-4306-9D71-97C9BB49A5F1}"/>
              </a:ext>
            </a:extLst>
          </p:cNvPr>
          <p:cNvGrpSpPr/>
          <p:nvPr/>
        </p:nvGrpSpPr>
        <p:grpSpPr>
          <a:xfrm>
            <a:off x="1956183" y="1922944"/>
            <a:ext cx="1515580" cy="4314368"/>
            <a:chOff x="539552" y="1729810"/>
            <a:chExt cx="1515580" cy="4314368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921FCF4-FA25-4100-898C-684F43FBB644}"/>
                </a:ext>
              </a:extLst>
            </p:cNvPr>
            <p:cNvSpPr/>
            <p:nvPr/>
          </p:nvSpPr>
          <p:spPr>
            <a:xfrm>
              <a:off x="539552" y="1730063"/>
              <a:ext cx="504056" cy="143529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203F7E9-6FD7-4FEB-91E3-F02C5B99157F}"/>
                </a:ext>
              </a:extLst>
            </p:cNvPr>
            <p:cNvSpPr/>
            <p:nvPr/>
          </p:nvSpPr>
          <p:spPr>
            <a:xfrm>
              <a:off x="539552" y="3173582"/>
              <a:ext cx="504056" cy="1435298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B6BBB41-8308-4000-AFFD-7310FA7ABE1D}"/>
                </a:ext>
              </a:extLst>
            </p:cNvPr>
            <p:cNvSpPr/>
            <p:nvPr/>
          </p:nvSpPr>
          <p:spPr>
            <a:xfrm>
              <a:off x="539552" y="4608880"/>
              <a:ext cx="504056" cy="143529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5ECD769-D762-4970-8000-BD90BD5EB0C6}"/>
                </a:ext>
              </a:extLst>
            </p:cNvPr>
            <p:cNvSpPr/>
            <p:nvPr/>
          </p:nvSpPr>
          <p:spPr>
            <a:xfrm>
              <a:off x="1551076" y="1729810"/>
              <a:ext cx="504056" cy="143529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DBF9322-3801-4AB8-B835-569D72689186}"/>
                </a:ext>
              </a:extLst>
            </p:cNvPr>
            <p:cNvSpPr/>
            <p:nvPr/>
          </p:nvSpPr>
          <p:spPr>
            <a:xfrm>
              <a:off x="1551076" y="3173329"/>
              <a:ext cx="504056" cy="1435298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B9F187E-ACA3-4DE0-8167-18E12349A49C}"/>
                </a:ext>
              </a:extLst>
            </p:cNvPr>
            <p:cNvSpPr/>
            <p:nvPr/>
          </p:nvSpPr>
          <p:spPr>
            <a:xfrm>
              <a:off x="1551076" y="4608627"/>
              <a:ext cx="504056" cy="143529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4BE2F80-44CF-4EAA-A1BF-5AFA314970FA}"/>
              </a:ext>
            </a:extLst>
          </p:cNvPr>
          <p:cNvGrpSpPr/>
          <p:nvPr/>
        </p:nvGrpSpPr>
        <p:grpSpPr>
          <a:xfrm>
            <a:off x="3804862" y="1922944"/>
            <a:ext cx="1515580" cy="4314368"/>
            <a:chOff x="539552" y="1729810"/>
            <a:chExt cx="1515580" cy="4314368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A63D2DD-F50C-4F2D-84FC-0B3DB501883C}"/>
                </a:ext>
              </a:extLst>
            </p:cNvPr>
            <p:cNvSpPr/>
            <p:nvPr/>
          </p:nvSpPr>
          <p:spPr>
            <a:xfrm>
              <a:off x="539552" y="1730063"/>
              <a:ext cx="504056" cy="143529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C7F6C2E-6FB5-44EF-97CC-60C07A811B16}"/>
                </a:ext>
              </a:extLst>
            </p:cNvPr>
            <p:cNvSpPr/>
            <p:nvPr/>
          </p:nvSpPr>
          <p:spPr>
            <a:xfrm>
              <a:off x="539552" y="3173582"/>
              <a:ext cx="504056" cy="1435298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0677EDCB-7217-4196-94B1-B2957B1E20E8}"/>
                </a:ext>
              </a:extLst>
            </p:cNvPr>
            <p:cNvSpPr/>
            <p:nvPr/>
          </p:nvSpPr>
          <p:spPr>
            <a:xfrm>
              <a:off x="539552" y="4608880"/>
              <a:ext cx="504056" cy="143529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4AF426F-2755-4FEB-BF50-404283B3677A}"/>
                </a:ext>
              </a:extLst>
            </p:cNvPr>
            <p:cNvSpPr/>
            <p:nvPr/>
          </p:nvSpPr>
          <p:spPr>
            <a:xfrm>
              <a:off x="1551076" y="1729810"/>
              <a:ext cx="504056" cy="143529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EA2958EB-53B5-4F9C-96FE-1428E9E67B88}"/>
                </a:ext>
              </a:extLst>
            </p:cNvPr>
            <p:cNvSpPr/>
            <p:nvPr/>
          </p:nvSpPr>
          <p:spPr>
            <a:xfrm>
              <a:off x="1551076" y="3173329"/>
              <a:ext cx="504056" cy="1435298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27BDBB65-A2D2-4F64-9419-A9E5560CA4B1}"/>
                </a:ext>
              </a:extLst>
            </p:cNvPr>
            <p:cNvSpPr/>
            <p:nvPr/>
          </p:nvSpPr>
          <p:spPr>
            <a:xfrm>
              <a:off x="1551076" y="4608627"/>
              <a:ext cx="504056" cy="143529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1974805-796E-4B05-9AAA-B3A9E1A0AA1E}"/>
              </a:ext>
            </a:extLst>
          </p:cNvPr>
          <p:cNvGrpSpPr/>
          <p:nvPr/>
        </p:nvGrpSpPr>
        <p:grpSpPr>
          <a:xfrm>
            <a:off x="5653541" y="1913526"/>
            <a:ext cx="1515580" cy="4314368"/>
            <a:chOff x="539552" y="1729810"/>
            <a:chExt cx="1515580" cy="4314368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F8BDADF3-01FD-4EF8-9C48-9EAA3CD953C6}"/>
                </a:ext>
              </a:extLst>
            </p:cNvPr>
            <p:cNvSpPr/>
            <p:nvPr/>
          </p:nvSpPr>
          <p:spPr>
            <a:xfrm>
              <a:off x="539552" y="1730063"/>
              <a:ext cx="504056" cy="143529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6F039ACB-605D-4BEE-849C-10E47A444F6B}"/>
                </a:ext>
              </a:extLst>
            </p:cNvPr>
            <p:cNvSpPr/>
            <p:nvPr/>
          </p:nvSpPr>
          <p:spPr>
            <a:xfrm>
              <a:off x="539552" y="3173582"/>
              <a:ext cx="504056" cy="1435298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7BA2039F-63F0-4EE7-A3A2-150D6685E2AF}"/>
                </a:ext>
              </a:extLst>
            </p:cNvPr>
            <p:cNvSpPr/>
            <p:nvPr/>
          </p:nvSpPr>
          <p:spPr>
            <a:xfrm>
              <a:off x="539552" y="4608880"/>
              <a:ext cx="504056" cy="143529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07B933E5-FDAF-4B5F-B2DD-754C20004400}"/>
                </a:ext>
              </a:extLst>
            </p:cNvPr>
            <p:cNvSpPr/>
            <p:nvPr/>
          </p:nvSpPr>
          <p:spPr>
            <a:xfrm>
              <a:off x="1551076" y="1729810"/>
              <a:ext cx="504056" cy="143529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1914C30F-D74F-4162-8D72-F3E282A7758C}"/>
                </a:ext>
              </a:extLst>
            </p:cNvPr>
            <p:cNvSpPr/>
            <p:nvPr/>
          </p:nvSpPr>
          <p:spPr>
            <a:xfrm>
              <a:off x="1551076" y="3173329"/>
              <a:ext cx="504056" cy="1435298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508B945D-D80B-4869-B8BB-C9EF88FDC61B}"/>
                </a:ext>
              </a:extLst>
            </p:cNvPr>
            <p:cNvSpPr/>
            <p:nvPr/>
          </p:nvSpPr>
          <p:spPr>
            <a:xfrm>
              <a:off x="1551076" y="4608627"/>
              <a:ext cx="504056" cy="143529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B7188B09-26EE-44B0-809C-CD48D76F0F7C}"/>
              </a:ext>
            </a:extLst>
          </p:cNvPr>
          <p:cNvSpPr/>
          <p:nvPr/>
        </p:nvSpPr>
        <p:spPr>
          <a:xfrm>
            <a:off x="4347063" y="1412776"/>
            <a:ext cx="432048" cy="1435298"/>
          </a:xfrm>
          <a:prstGeom prst="rect">
            <a:avLst/>
          </a:prstGeom>
          <a:solidFill>
            <a:schemeClr val="tx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ACB65373-465A-466E-9F61-9D62135078CD}"/>
              </a:ext>
            </a:extLst>
          </p:cNvPr>
          <p:cNvGrpSpPr/>
          <p:nvPr/>
        </p:nvGrpSpPr>
        <p:grpSpPr>
          <a:xfrm>
            <a:off x="7502219" y="1922691"/>
            <a:ext cx="1515580" cy="4314368"/>
            <a:chOff x="539552" y="1729810"/>
            <a:chExt cx="1515580" cy="4314368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FC6C4FC2-AC85-42FA-91A6-E63A2D3FD34A}"/>
                </a:ext>
              </a:extLst>
            </p:cNvPr>
            <p:cNvSpPr/>
            <p:nvPr/>
          </p:nvSpPr>
          <p:spPr>
            <a:xfrm>
              <a:off x="539552" y="1730063"/>
              <a:ext cx="504056" cy="143529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4EBAA899-86B8-48A0-8A58-49A2EE66D480}"/>
                </a:ext>
              </a:extLst>
            </p:cNvPr>
            <p:cNvSpPr/>
            <p:nvPr/>
          </p:nvSpPr>
          <p:spPr>
            <a:xfrm>
              <a:off x="539552" y="3173582"/>
              <a:ext cx="504056" cy="1435298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44165EDB-6CB9-4EDC-B13E-D6BCA75FD0C1}"/>
                </a:ext>
              </a:extLst>
            </p:cNvPr>
            <p:cNvSpPr/>
            <p:nvPr/>
          </p:nvSpPr>
          <p:spPr>
            <a:xfrm>
              <a:off x="539552" y="4608880"/>
              <a:ext cx="504056" cy="143529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E7EABA47-F347-4AAB-8AC3-4C6C50510909}"/>
                </a:ext>
              </a:extLst>
            </p:cNvPr>
            <p:cNvSpPr/>
            <p:nvPr/>
          </p:nvSpPr>
          <p:spPr>
            <a:xfrm>
              <a:off x="1551076" y="1729810"/>
              <a:ext cx="504056" cy="143529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AF02F463-F678-4E8C-BA92-71793B800C01}"/>
                </a:ext>
              </a:extLst>
            </p:cNvPr>
            <p:cNvSpPr/>
            <p:nvPr/>
          </p:nvSpPr>
          <p:spPr>
            <a:xfrm>
              <a:off x="1551076" y="3173329"/>
              <a:ext cx="504056" cy="1435298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2026EF8F-1829-4363-A375-95DB96810962}"/>
                </a:ext>
              </a:extLst>
            </p:cNvPr>
            <p:cNvSpPr/>
            <p:nvPr/>
          </p:nvSpPr>
          <p:spPr>
            <a:xfrm>
              <a:off x="1551076" y="4608627"/>
              <a:ext cx="504056" cy="143529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D90CF00F-1662-4DC8-88A7-EC5C3892BADA}"/>
              </a:ext>
            </a:extLst>
          </p:cNvPr>
          <p:cNvSpPr/>
          <p:nvPr/>
        </p:nvSpPr>
        <p:spPr>
          <a:xfrm>
            <a:off x="4391980" y="3366209"/>
            <a:ext cx="360040" cy="143529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4E959582-D473-4981-A6F0-1BB471205D0D}"/>
              </a:ext>
            </a:extLst>
          </p:cNvPr>
          <p:cNvSpPr/>
          <p:nvPr/>
        </p:nvSpPr>
        <p:spPr>
          <a:xfrm>
            <a:off x="8077013" y="4801508"/>
            <a:ext cx="360040" cy="143529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5FB872D0-E22C-4F8D-8928-4AE24425BD4A}"/>
              </a:ext>
            </a:extLst>
          </p:cNvPr>
          <p:cNvSpPr/>
          <p:nvPr/>
        </p:nvSpPr>
        <p:spPr>
          <a:xfrm>
            <a:off x="8043551" y="3357044"/>
            <a:ext cx="432048" cy="1435298"/>
          </a:xfrm>
          <a:prstGeom prst="rect">
            <a:avLst/>
          </a:prstGeom>
          <a:solidFill>
            <a:schemeClr val="tx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BD2E7EC4-CDC2-46C4-9FE2-5EB3891760C3}"/>
              </a:ext>
            </a:extLst>
          </p:cNvPr>
          <p:cNvSpPr/>
          <p:nvPr/>
        </p:nvSpPr>
        <p:spPr>
          <a:xfrm>
            <a:off x="8077013" y="1922691"/>
            <a:ext cx="360040" cy="14352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E035EA9F-949D-4ACD-A5D9-E42D77160D33}"/>
              </a:ext>
            </a:extLst>
          </p:cNvPr>
          <p:cNvSpPr/>
          <p:nvPr/>
        </p:nvSpPr>
        <p:spPr>
          <a:xfrm>
            <a:off x="6194471" y="2855823"/>
            <a:ext cx="432048" cy="1435298"/>
          </a:xfrm>
          <a:prstGeom prst="rect">
            <a:avLst/>
          </a:prstGeom>
          <a:solidFill>
            <a:schemeClr val="tx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262BE311-F389-4CD8-AF98-2FE874E54488}"/>
              </a:ext>
            </a:extLst>
          </p:cNvPr>
          <p:cNvSpPr/>
          <p:nvPr/>
        </p:nvSpPr>
        <p:spPr>
          <a:xfrm>
            <a:off x="6230475" y="4306620"/>
            <a:ext cx="360040" cy="143529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19FD6AE-3215-43D9-8FE8-8C6B97120EF8}"/>
              </a:ext>
            </a:extLst>
          </p:cNvPr>
          <p:cNvSpPr/>
          <p:nvPr/>
        </p:nvSpPr>
        <p:spPr>
          <a:xfrm>
            <a:off x="6228334" y="1412776"/>
            <a:ext cx="360040" cy="14352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6" name="Graphic 85" descr="Hammer with solid fill">
            <a:extLst>
              <a:ext uri="{FF2B5EF4-FFF2-40B4-BE49-F238E27FC236}">
                <a16:creationId xmlns:a16="http://schemas.microsoft.com/office/drawing/2014/main" id="{8EA5EA48-FA10-4C00-85B2-48A4E37EE24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300192" y="930424"/>
            <a:ext cx="914400" cy="914400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16B987DB-19B4-4820-BCB5-5EA2DC38A7F9}"/>
              </a:ext>
            </a:extLst>
          </p:cNvPr>
          <p:cNvSpPr txBox="1"/>
          <p:nvPr/>
        </p:nvSpPr>
        <p:spPr>
          <a:xfrm>
            <a:off x="80174" y="1511813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1.</a:t>
            </a:r>
            <a:endParaRPr lang="en-US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6C8AD87-959C-445D-B7B8-5EAC4F6B4C2E}"/>
              </a:ext>
            </a:extLst>
          </p:cNvPr>
          <p:cNvSpPr txBox="1"/>
          <p:nvPr/>
        </p:nvSpPr>
        <p:spPr>
          <a:xfrm>
            <a:off x="1906423" y="1511813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2.</a:t>
            </a:r>
            <a:endParaRPr lang="en-US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009C4BC4-AE06-49D2-A28B-A54FA3FDC492}"/>
              </a:ext>
            </a:extLst>
          </p:cNvPr>
          <p:cNvSpPr txBox="1"/>
          <p:nvPr/>
        </p:nvSpPr>
        <p:spPr>
          <a:xfrm>
            <a:off x="3762452" y="1511813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3.</a:t>
            </a:r>
            <a:endParaRPr lang="en-US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FC349A7-A906-4691-ABCD-04A49F4B4619}"/>
              </a:ext>
            </a:extLst>
          </p:cNvPr>
          <p:cNvSpPr txBox="1"/>
          <p:nvPr/>
        </p:nvSpPr>
        <p:spPr>
          <a:xfrm>
            <a:off x="5645431" y="1511813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4.</a:t>
            </a:r>
            <a:endParaRPr lang="en-US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BEB0EEC-F5C6-4AFA-96BB-3589AF20AF1D}"/>
              </a:ext>
            </a:extLst>
          </p:cNvPr>
          <p:cNvSpPr txBox="1"/>
          <p:nvPr/>
        </p:nvSpPr>
        <p:spPr>
          <a:xfrm>
            <a:off x="7476423" y="1511813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5.</a:t>
            </a:r>
            <a:endParaRPr lang="en-US"/>
          </a:p>
        </p:txBody>
      </p: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4DD803B7-74A7-4A92-AC0A-FFBF59A41CD5}"/>
              </a:ext>
            </a:extLst>
          </p:cNvPr>
          <p:cNvCxnSpPr/>
          <p:nvPr/>
        </p:nvCxnSpPr>
        <p:spPr>
          <a:xfrm>
            <a:off x="4932040" y="1268760"/>
            <a:ext cx="0" cy="5760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23919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333F2-1759-44E9-99ED-FF83483C1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GB"/>
              <a:t>Assembly Process Notes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D9152-8F23-4963-946C-79C76D3EC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r>
              <a:rPr lang="en-GB"/>
              <a:t>Insert one half of the blocks and then flip the spiders over and insert the other half</a:t>
            </a:r>
          </a:p>
          <a:p>
            <a:r>
              <a:rPr lang="en-GB"/>
              <a:t>Make sure each block is pushed all the way in because they can repel longitudinally</a:t>
            </a:r>
          </a:p>
          <a:p>
            <a:pPr lvl="1"/>
            <a:r>
              <a:rPr lang="en-GB">
                <a:solidFill>
                  <a:schemeClr val="accent1"/>
                </a:solidFill>
              </a:rPr>
              <a:t>Actually a mixture of attraction and repulsion</a:t>
            </a:r>
          </a:p>
          <a:p>
            <a:r>
              <a:rPr lang="en-GB"/>
              <a:t>The later blocks will be tighter fit but it was OK with the 0.3mm gaps (0.15mm larger mould)</a:t>
            </a:r>
          </a:p>
          <a:p>
            <a:pPr lvl="1"/>
            <a:r>
              <a:rPr lang="en-GB">
                <a:solidFill>
                  <a:schemeClr val="accent1"/>
                </a:solidFill>
              </a:rPr>
              <a:t>Small gaps between some magnets were visible after central plug removed (0.1-0.2mm), inserted brass shims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4DB19-1C51-4036-80E6-49FCD582C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Stephen Brooks, C-AD MAC 2023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438CE-4108-44CA-8C70-F08939413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495933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147A3-EBAC-5C4E-8CD3-74DAF0B9A4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DB68A9-B5EB-314F-849D-FB440A7B37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/>
              <a:t>Permanent Magnet Assembly With Epoxy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BD80E2-64A8-2746-84CE-DAC7C53399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1534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333F2-1759-44E9-99ED-FF83483C1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GB"/>
              <a:t>Double Tape-Wrapped Spacers</a:t>
            </a:r>
            <a:endParaRPr lang="en-US"/>
          </a:p>
        </p:txBody>
      </p:sp>
      <p:pic>
        <p:nvPicPr>
          <p:cNvPr id="7" name="Content Placeholder 6" descr="A white square with black and white objects on it&#10;&#10;Description automatically generated">
            <a:extLst>
              <a:ext uri="{FF2B5EF4-FFF2-40B4-BE49-F238E27FC236}">
                <a16:creationId xmlns:a16="http://schemas.microsoft.com/office/drawing/2014/main" id="{DE766A3E-B64F-6B36-F8DD-44C8498B7A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2183" y="1341438"/>
            <a:ext cx="6379633" cy="4784725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4DB19-1C51-4036-80E6-49FCD582C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Stephen Brooks, C-AD MAC 2023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438CE-4108-44CA-8C70-F08939413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26</a:t>
            </a:fld>
            <a:endParaRPr lang="en-GB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F6E454-BD92-5FBD-8B20-2536E863A75B}"/>
              </a:ext>
            </a:extLst>
          </p:cNvPr>
          <p:cNvSpPr txBox="1"/>
          <p:nvPr/>
        </p:nvSpPr>
        <p:spPr>
          <a:xfrm>
            <a:off x="1382183" y="1347554"/>
            <a:ext cx="3865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Spacer must not be glued in place!</a:t>
            </a:r>
          </a:p>
        </p:txBody>
      </p:sp>
    </p:spTree>
    <p:extLst>
      <p:ext uri="{BB962C8B-B14F-4D97-AF65-F5344CB8AC3E}">
        <p14:creationId xmlns:p14="http://schemas.microsoft.com/office/powerpoint/2010/main" val="28519885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333F2-1759-44E9-99ED-FF83483C1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GB"/>
              <a:t>Tape-Wrapped Base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4DB19-1C51-4036-80E6-49FCD582C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Stephen Brooks, C-AD MAC 2023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438CE-4108-44CA-8C70-F08939413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27</a:t>
            </a:fld>
            <a:endParaRPr lang="en-GB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F6E454-BD92-5FBD-8B20-2536E863A75B}"/>
              </a:ext>
            </a:extLst>
          </p:cNvPr>
          <p:cNvSpPr txBox="1"/>
          <p:nvPr/>
        </p:nvSpPr>
        <p:spPr>
          <a:xfrm>
            <a:off x="1382183" y="1347554"/>
            <a:ext cx="3865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Spacer must not be glued in place!</a:t>
            </a:r>
          </a:p>
        </p:txBody>
      </p:sp>
      <p:pic>
        <p:nvPicPr>
          <p:cNvPr id="9" name="Content Placeholder 9" descr="A metal object with holes&#10;&#10;Description automatically generated">
            <a:extLst>
              <a:ext uri="{FF2B5EF4-FFF2-40B4-BE49-F238E27FC236}">
                <a16:creationId xmlns:a16="http://schemas.microsoft.com/office/drawing/2014/main" id="{B64BC2AD-5E16-7FEE-AA1E-04FB27F083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179996" y="539544"/>
            <a:ext cx="4786885" cy="6382512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BC0E2D-D487-D444-8A65-0B351FBDF6C3}"/>
              </a:ext>
            </a:extLst>
          </p:cNvPr>
          <p:cNvSpPr txBox="1"/>
          <p:nvPr/>
        </p:nvSpPr>
        <p:spPr>
          <a:xfrm>
            <a:off x="1379305" y="1339550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Epoxy should not leak out of base</a:t>
            </a:r>
          </a:p>
        </p:txBody>
      </p:sp>
    </p:spTree>
    <p:extLst>
      <p:ext uri="{BB962C8B-B14F-4D97-AF65-F5344CB8AC3E}">
        <p14:creationId xmlns:p14="http://schemas.microsoft.com/office/powerpoint/2010/main" val="13874445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333F2-1759-44E9-99ED-FF83483C1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GB"/>
              <a:t>Side Tape and Epoxy “Bucket”</a:t>
            </a:r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E766A3E-B64F-6B36-F8DD-44C8498B7A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382183" y="1341438"/>
            <a:ext cx="6379633" cy="4784725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4DB19-1C51-4036-80E6-49FCD582C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Stephen Brooks, C-AD MAC 2023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438CE-4108-44CA-8C70-F08939413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28</a:t>
            </a:fld>
            <a:endParaRPr lang="en-GB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F6E454-BD92-5FBD-8B20-2536E863A75B}"/>
              </a:ext>
            </a:extLst>
          </p:cNvPr>
          <p:cNvSpPr txBox="1"/>
          <p:nvPr/>
        </p:nvSpPr>
        <p:spPr>
          <a:xfrm>
            <a:off x="1382183" y="1347554"/>
            <a:ext cx="6041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RTV sealant used around seams, plus extended spacers</a:t>
            </a:r>
          </a:p>
        </p:txBody>
      </p:sp>
    </p:spTree>
    <p:extLst>
      <p:ext uri="{BB962C8B-B14F-4D97-AF65-F5344CB8AC3E}">
        <p14:creationId xmlns:p14="http://schemas.microsoft.com/office/powerpoint/2010/main" val="27162223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333F2-1759-44E9-99ED-FF83483C1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GB"/>
              <a:t>Epoxy Pour in Vacuum Chamber</a:t>
            </a:r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E766A3E-B64F-6B36-F8DD-44C8498B7A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382183" y="1341438"/>
            <a:ext cx="6379633" cy="4784725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4DB19-1C51-4036-80E6-49FCD582C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Stephen Brooks, C-AD MAC 2023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438CE-4108-44CA-8C70-F08939413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54976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94F36-0E45-4E71-B9E4-0800F9C1A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Assembled Magnet</a:t>
            </a:r>
            <a:endParaRPr lang="en-US"/>
          </a:p>
        </p:txBody>
      </p:sp>
      <p:pic>
        <p:nvPicPr>
          <p:cNvPr id="8" name="Content Placeholder 7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654D91FE-FF71-4FE3-8BA0-665616C81D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21298"/>
            <a:ext cx="8229600" cy="4114800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51770-44E7-422E-A9E3-C5904D7D6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Stephen Brooks, C-AD MAC 2023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A9FD7B-731C-4F68-A1D6-585CE7C1C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BFF23A-7065-4778-8A7A-72F2FF419E23}"/>
              </a:ext>
            </a:extLst>
          </p:cNvPr>
          <p:cNvSpPr txBox="1"/>
          <p:nvPr/>
        </p:nvSpPr>
        <p:spPr>
          <a:xfrm>
            <a:off x="457200" y="5736098"/>
            <a:ext cx="7355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Outer ½” thick aluminium frame for strength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9548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333F2-1759-44E9-99ED-FF83483C1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GB"/>
              <a:t>Solid Epoxy after Spacers Removed</a:t>
            </a:r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E766A3E-B64F-6B36-F8DD-44C8498B7A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382183" y="1341438"/>
            <a:ext cx="6379633" cy="4784725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4DB19-1C51-4036-80E6-49FCD582C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Stephen Brooks, C-AD MAC 2023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438CE-4108-44CA-8C70-F08939413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22096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D4964-AA8C-41B1-994D-D7A7C9300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Assembled Magnet</a:t>
            </a:r>
            <a:endParaRPr lang="en-US"/>
          </a:p>
        </p:txBody>
      </p:sp>
      <p:pic>
        <p:nvPicPr>
          <p:cNvPr id="8" name="Content Placeholder 7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DAE06401-60BA-4321-AE96-99A15508C0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21298"/>
            <a:ext cx="8229600" cy="4114800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041A1-2D8F-4E81-BA32-43E229C52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Stephen Brooks, C-AD MAC 2023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150CB-E272-4D82-A025-0E42A4EB3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11EA6D-BC0C-466D-B455-5189815FD230}"/>
              </a:ext>
            </a:extLst>
          </p:cNvPr>
          <p:cNvSpPr txBox="1"/>
          <p:nvPr/>
        </p:nvSpPr>
        <p:spPr>
          <a:xfrm>
            <a:off x="457200" y="5736098"/>
            <a:ext cx="7355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Outer ½” thick aluminium frame for strength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256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42409-7E44-4D10-B8F8-A7ECD42B7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Endcaps for Safety (no shims here)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73457AF-1942-45FF-B067-164E9BAAC7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7181"/>
            <a:ext cx="9144000" cy="4572000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231ACC-3E61-43CD-B3D3-553BDF359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Stephen Brooks, C-AD MAC 2023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4D412-3D45-4F8F-B579-878D7CC2F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83667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7EC99-B1D5-4B0B-B8D0-7FDC2DDD8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High fields exist in aperture</a:t>
            </a:r>
            <a:endParaRPr lang="en-US"/>
          </a:p>
        </p:txBody>
      </p:sp>
      <p:pic>
        <p:nvPicPr>
          <p:cNvPr id="8" name="Content Placeholder 7" descr="A picture containing text, device, clock radio&#10;&#10;Description automatically generated">
            <a:extLst>
              <a:ext uri="{FF2B5EF4-FFF2-40B4-BE49-F238E27FC236}">
                <a16:creationId xmlns:a16="http://schemas.microsoft.com/office/drawing/2014/main" id="{D727EBCF-4639-4CE1-97FD-30A786F2E5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509" y="1600200"/>
            <a:ext cx="2262981" cy="4525963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34D71D-C6F3-466D-B731-41C580F44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Stephen Brooks, C-AD MAC 2023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A8EB2-5D3D-43DD-977C-5BC818A9B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06561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10FFE-6E85-4861-9E1A-8599D83DB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Fieldmap Measurement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C3FBB-07F6-4DB3-A7F0-C4037EFF2E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Used Senis 3MH6 teslameter with 3-axis Hall probe</a:t>
            </a:r>
          </a:p>
          <a:p>
            <a:pPr lvl="1"/>
            <a:r>
              <a:rPr lang="en-GB">
                <a:solidFill>
                  <a:schemeClr val="accent1"/>
                </a:solidFill>
              </a:rPr>
              <a:t>Accurate to ±0.01%</a:t>
            </a:r>
          </a:p>
          <a:p>
            <a:r>
              <a:rPr lang="en-GB"/>
              <a:t>Two (horizontal X,Z) linear movement stages</a:t>
            </a:r>
          </a:p>
          <a:p>
            <a:pPr lvl="1"/>
            <a:r>
              <a:rPr lang="en-GB">
                <a:solidFill>
                  <a:schemeClr val="accent1"/>
                </a:solidFill>
              </a:rPr>
              <a:t>Few microns</a:t>
            </a:r>
          </a:p>
          <a:p>
            <a:r>
              <a:rPr lang="en-GB"/>
              <a:t>±10.5mm × 200mm</a:t>
            </a:r>
          </a:p>
          <a:p>
            <a:pPr lvl="1"/>
            <a:r>
              <a:rPr lang="en-GB">
                <a:solidFill>
                  <a:schemeClr val="accent1"/>
                </a:solidFill>
              </a:rPr>
              <a:t>0.5mm, 2.5mm steps</a:t>
            </a:r>
          </a:p>
          <a:p>
            <a:r>
              <a:rPr lang="en-GB"/>
              <a:t>8 repeated scans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A490B-4A4C-4655-8ABD-561DC18EF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Stephen Brooks, C-AD MAC 2023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43AD7A-1745-4D68-9D8F-BE34F6E56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7</a:t>
            </a:fld>
            <a:endParaRPr lang="en-GB" altLang="en-US"/>
          </a:p>
        </p:txBody>
      </p:sp>
      <p:pic>
        <p:nvPicPr>
          <p:cNvPr id="8" name="Picture 7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388FE627-F322-4D54-B417-D00E43D953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9" t="33463" r="23225" b="15744"/>
          <a:stretch/>
        </p:blipFill>
        <p:spPr>
          <a:xfrm>
            <a:off x="3698578" y="3252538"/>
            <a:ext cx="4936800" cy="287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260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CD95C-5E41-4A8B-B141-C232176B5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Fieldmap Measurement</a:t>
            </a:r>
            <a:endParaRPr lang="en-US"/>
          </a:p>
        </p:txBody>
      </p:sp>
      <p:pic>
        <p:nvPicPr>
          <p:cNvPr id="8" name="Content Placeholder 7" descr="A picture containing text, cosmetic&#10;&#10;Description automatically generated">
            <a:extLst>
              <a:ext uri="{FF2B5EF4-FFF2-40B4-BE49-F238E27FC236}">
                <a16:creationId xmlns:a16="http://schemas.microsoft.com/office/drawing/2014/main" id="{6FD754E3-6842-4717-A070-B2850917EA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0367"/>
            <a:ext cx="4577480" cy="2288740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7DE348-CC66-4A60-99CC-190E376AA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Stephen Brooks, C-AD MAC 2023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ACD28-1832-4B40-A408-126D333A7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8</a:t>
            </a:fld>
            <a:endParaRPr lang="en-GB" altLang="en-US"/>
          </a:p>
        </p:txBody>
      </p:sp>
      <p:pic>
        <p:nvPicPr>
          <p:cNvPr id="10" name="Picture 9" descr="A picture containing object&#10;&#10;Description automatically generated">
            <a:extLst>
              <a:ext uri="{FF2B5EF4-FFF2-40B4-BE49-F238E27FC236}">
                <a16:creationId xmlns:a16="http://schemas.microsoft.com/office/drawing/2014/main" id="{6386B687-5D4B-4257-9A91-76A723637E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84784"/>
            <a:ext cx="4572000" cy="2286000"/>
          </a:xfrm>
          <a:prstGeom prst="rect">
            <a:avLst/>
          </a:prstGeom>
        </p:spPr>
      </p:pic>
      <p:pic>
        <p:nvPicPr>
          <p:cNvPr id="12" name="Picture 11" descr="A machine on the counter&#10;&#10;Description automatically generated with low confidence">
            <a:extLst>
              <a:ext uri="{FF2B5EF4-FFF2-40B4-BE49-F238E27FC236}">
                <a16:creationId xmlns:a16="http://schemas.microsoft.com/office/drawing/2014/main" id="{3F38D658-8C6D-46D3-9558-46E96491C9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70784"/>
            <a:ext cx="4572000" cy="2286000"/>
          </a:xfrm>
          <a:prstGeom prst="rect">
            <a:avLst/>
          </a:prstGeom>
        </p:spPr>
      </p:pic>
      <p:pic>
        <p:nvPicPr>
          <p:cNvPr id="14" name="Picture 13" descr="A picture containing indoor&#10;&#10;Description automatically generated">
            <a:extLst>
              <a:ext uri="{FF2B5EF4-FFF2-40B4-BE49-F238E27FC236}">
                <a16:creationId xmlns:a16="http://schemas.microsoft.com/office/drawing/2014/main" id="{76011076-33F3-4F16-A4D5-EAB9F4D922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4572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361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295B4-7ED8-431A-AD16-925D18DEC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Graphical Fieldmap Plot</a:t>
            </a:r>
            <a:endParaRPr lang="en-US"/>
          </a:p>
        </p:txBody>
      </p:sp>
      <p:pic>
        <p:nvPicPr>
          <p:cNvPr id="8" name="Content Placeholder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EBD9572B-1BCA-49DB-BBB9-3F516FBAB8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51" y="1324687"/>
            <a:ext cx="6646177" cy="4984633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8F371-F47C-449A-AE19-A9F6D8C91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Stephen Brooks, C-AD MAC 2023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3EE16C-F567-41EC-BC79-3981A9D8E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9</a:t>
            </a:fld>
            <a:endParaRPr lang="en-GB" altLang="en-US"/>
          </a:p>
        </p:txBody>
      </p:sp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2D24CCC4-6A29-43A2-8402-E134088224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03"/>
          <a:stretch/>
        </p:blipFill>
        <p:spPr>
          <a:xfrm>
            <a:off x="6126795" y="1324687"/>
            <a:ext cx="2837693" cy="49846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4BDDDD3-183A-477B-816D-94474269B55C}"/>
              </a:ext>
            </a:extLst>
          </p:cNvPr>
          <p:cNvSpPr txBox="1"/>
          <p:nvPr/>
        </p:nvSpPr>
        <p:spPr>
          <a:xfrm>
            <a:off x="3291566" y="2577678"/>
            <a:ext cx="25765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Left: linear colour scale</a:t>
            </a:r>
          </a:p>
          <a:p>
            <a:endParaRPr lang="en-GB">
              <a:solidFill>
                <a:schemeClr val="bg1"/>
              </a:solidFill>
            </a:endParaRPr>
          </a:p>
          <a:p>
            <a:r>
              <a:rPr lang="en-GB">
                <a:solidFill>
                  <a:schemeClr val="bg1"/>
                </a:solidFill>
              </a:rPr>
              <a:t>Right: log colour map,</a:t>
            </a:r>
          </a:p>
          <a:p>
            <a:r>
              <a:rPr lang="en-GB">
                <a:solidFill>
                  <a:schemeClr val="bg1"/>
                </a:solidFill>
              </a:rPr>
              <a:t>field inversion (flux return) far from magnet is visible</a:t>
            </a:r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C49637D-B4F7-01C3-6743-85EC159F9026}"/>
              </a:ext>
            </a:extLst>
          </p:cNvPr>
          <p:cNvCxnSpPr>
            <a:cxnSpLocks/>
          </p:cNvCxnSpPr>
          <p:nvPr/>
        </p:nvCxnSpPr>
        <p:spPr>
          <a:xfrm flipV="1">
            <a:off x="1666940" y="2221831"/>
            <a:ext cx="0" cy="1419726"/>
          </a:xfrm>
          <a:prstGeom prst="straightConnector1">
            <a:avLst/>
          </a:prstGeom>
          <a:ln w="38100">
            <a:solidFill>
              <a:schemeClr val="bg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6E424EE-0733-0394-8FAD-4247B5F0066A}"/>
              </a:ext>
            </a:extLst>
          </p:cNvPr>
          <p:cNvSpPr txBox="1"/>
          <p:nvPr/>
        </p:nvSpPr>
        <p:spPr>
          <a:xfrm>
            <a:off x="1323727" y="2747028"/>
            <a:ext cx="32573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/>
                </a:solidFill>
              </a:rPr>
              <a:t>Z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1EB9B4F-C29F-24AD-9E11-5CAC3735B550}"/>
              </a:ext>
            </a:extLst>
          </p:cNvPr>
          <p:cNvCxnSpPr>
            <a:cxnSpLocks/>
          </p:cNvCxnSpPr>
          <p:nvPr/>
        </p:nvCxnSpPr>
        <p:spPr>
          <a:xfrm>
            <a:off x="1666940" y="3641557"/>
            <a:ext cx="1287377" cy="0"/>
          </a:xfrm>
          <a:prstGeom prst="straightConnector1">
            <a:avLst/>
          </a:prstGeom>
          <a:ln w="38100">
            <a:solidFill>
              <a:schemeClr val="bg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83861C3-272D-97DE-C93A-ED5DC1473B10}"/>
              </a:ext>
            </a:extLst>
          </p:cNvPr>
          <p:cNvSpPr txBox="1"/>
          <p:nvPr/>
        </p:nvSpPr>
        <p:spPr>
          <a:xfrm>
            <a:off x="2310628" y="3261107"/>
            <a:ext cx="33855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375435331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Standard_Compressed_060121" id="{81931DB4-BE11-AC4C-8733-C612231D0574}" vid="{9DFA2559-1B1D-A844-9731-917E9F0BD70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Brooks_LDRD_permanent_magnets_MAC2023</Template>
  <TotalTime>61</TotalTime>
  <Words>990</Words>
  <Application>Microsoft Office PowerPoint</Application>
  <PresentationFormat>On-screen Show (4:3)</PresentationFormat>
  <Paragraphs>178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Arial</vt:lpstr>
      <vt:lpstr>Calibri</vt:lpstr>
      <vt:lpstr>BNL</vt:lpstr>
      <vt:lpstr>High-Field Combined Function Permanent Magnet</vt:lpstr>
      <vt:lpstr>Magnet Design</vt:lpstr>
      <vt:lpstr>Assembled Magnet</vt:lpstr>
      <vt:lpstr>Assembled Magnet</vt:lpstr>
      <vt:lpstr>Endcaps for Safety (no shims here)</vt:lpstr>
      <vt:lpstr>High fields exist in aperture</vt:lpstr>
      <vt:lpstr>Fieldmap Measurement</vt:lpstr>
      <vt:lpstr>Fieldmap Measurement</vt:lpstr>
      <vt:lpstr>Graphical Fieldmap Plot</vt:lpstr>
      <vt:lpstr>Magnet Field Mapping Run Sequence</vt:lpstr>
      <vt:lpstr>Aperture after Brass Shims (Run 2)</vt:lpstr>
      <vt:lpstr>Magnet with Iron Tuning Rods</vt:lpstr>
      <vt:lpstr>Magnet with Iron Tuning Rods</vt:lpstr>
      <vt:lpstr>Maximum Field Error History</vt:lpstr>
      <vt:lpstr>Integrated Fields (Run 9)</vt:lpstr>
      <vt:lpstr>Integrated Field Error History</vt:lpstr>
      <vt:lpstr>Conclusion and Future Work</vt:lpstr>
      <vt:lpstr>Tooling for Assembling a Permanent Magnet</vt:lpstr>
      <vt:lpstr>Tooling Design</vt:lpstr>
      <vt:lpstr>Can 3D print all parts in place</vt:lpstr>
      <vt:lpstr>Point field measurement tool for Hall probe, also a “spider”</vt:lpstr>
      <vt:lpstr>Assembly Sandwich</vt:lpstr>
      <vt:lpstr>Assembly Process</vt:lpstr>
      <vt:lpstr>Assembly Process Notes</vt:lpstr>
      <vt:lpstr>Permanent Magnet Assembly With Epoxy</vt:lpstr>
      <vt:lpstr>Double Tape-Wrapped Spacers</vt:lpstr>
      <vt:lpstr>Tape-Wrapped Base</vt:lpstr>
      <vt:lpstr>Side Tape and Epoxy “Bucket”</vt:lpstr>
      <vt:lpstr>Epoxy Pour in Vacuum Chamber</vt:lpstr>
      <vt:lpstr>Solid Epoxy after Spacers Removed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Brooks, Stephen</dc:creator>
  <cp:keywords/>
  <dc:description/>
  <cp:lastModifiedBy>Brooks, Stephen</cp:lastModifiedBy>
  <cp:revision>14</cp:revision>
  <dcterms:created xsi:type="dcterms:W3CDTF">2023-12-18T15:53:19Z</dcterms:created>
  <dcterms:modified xsi:type="dcterms:W3CDTF">2023-12-18T16:55:05Z</dcterms:modified>
  <cp:category/>
</cp:coreProperties>
</file>