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33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2317" r:id="rId20"/>
    <p:sldId id="2318" r:id="rId21"/>
    <p:sldId id="2320" r:id="rId22"/>
    <p:sldId id="2321" r:id="rId23"/>
    <p:sldId id="2322" r:id="rId24"/>
    <p:sldId id="2315" r:id="rId25"/>
    <p:sldId id="2326" r:id="rId26"/>
    <p:sldId id="2323" r:id="rId27"/>
    <p:sldId id="2325" r:id="rId28"/>
    <p:sldId id="258" r:id="rId29"/>
    <p:sldId id="333" r:id="rId30"/>
    <p:sldId id="319" r:id="rId31"/>
    <p:sldId id="320" r:id="rId32"/>
    <p:sldId id="334" r:id="rId33"/>
    <p:sldId id="347" r:id="rId34"/>
    <p:sldId id="321" r:id="rId35"/>
    <p:sldId id="337" r:id="rId36"/>
    <p:sldId id="336" r:id="rId37"/>
    <p:sldId id="290" r:id="rId38"/>
    <p:sldId id="289" r:id="rId39"/>
    <p:sldId id="324" r:id="rId40"/>
    <p:sldId id="2310" r:id="rId41"/>
    <p:sldId id="231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4" autoAdjust="0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60" y="6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38:18.37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99 4288 24575,'0'0'0,"0"-3"0,0-4 0,0-6 0,0-6 0,0-4 0,0-5 0,0-3 0,0-3 0,0 0 0,0-5 0,-3 1 0,-2 3 0,0 5 0,1 0 0,0 5 0,2 4 0,0 1 0,-1 0 0,1 1 0,-1-2 0,-1-2 0,0-3 0,1 1 0,-4 0 0,0 3 0,1 3 0,1 2 0,0 2 0,0 2 0,2 1 0,1 0 0,0-5 0,2 0 0,-1 1 0,-1 0 0,0-2 0,-1-1 0,2-1 0,-1 0 0,1-1 0,1 0 0,0-2 0,0 2 0,0 3 0,0 1 0,0-1 0,0 0 0,0-2 0,0 0 0,0-2 0,0-2 0,3 2 0,1 1 0,4 4 0,-1-1 0,1-1 0,0 1 0,2-1 0,1-2 0,1 0 0,-2-5 0,-2 3 0,3-1 0,-1 0 0,2-1 0,0 4 0,3-3 0,2 2 0,1 2 0,3-2 0,0 1 0,2 2 0,-3 5 0,1-1 0,3-1 0,0 2 0,4 1 0,0 4 0,8-3 0,6 1 0,4-4 0,-1 2 0,-2 1 0,0-2 0,-3 2 0,-7 2 0,-6 1 0,1 3 0,-6-1 0,1 2 0,5-2 0,6-3 0,-3-1 0,5 1 0,-4-1 0,0 3 0,-2-3 0,-2-3 0,-1-1 0,-3 0 0,0-2 0,1-2 0,-1 0 0,-1 2 0,-4 1 0,-2 1 0,-1-1 0,-3-2 0,2 1 0,-1 0 0,1 4 0,-4 1 0,2-1 0,-2-1 0,-3-4 0,4-2 0,-1-3 0,-2 1 0,-2-1 0,-1 1 0,2 1 0,0 5 0,2-3 0,3-3 0,1 3 0,3-4 0,0 0 0,-1 1 0,2 0 0,-1 3 0,-1-2 0,2 0 0,-2 0 0,0-2 0,1 0 0,-3 1 0,-1 0 0,-4 3 0,-2 1 0,-3 3 0,-2 0 0,1 2 0,0 1 0,1-2 0,0-1 0,4-1 0,0-1 0,1-4 0,-1 1 0,0 1 0,-1 2 0,-2-2 0,-2 3 0,-1 0 0,6-3 0,0-2 0,-1 0 0,-1 0 0,-2-1 0,1 1 0,1 3 0,3-4 0,0 2 0,2 2 0,-2-1 0,-2 1 0,0 0 0,1-5 0,-1 2 0,1 1 0,2-3 0,3 2 0,-3-1 0,-1 2 0,-4 2 0,-1 3 0,-2 0 0,-1 2 0,-1 0 0,-1 1 0,1-2 0,-1 0 0,3-5 0,3 2 0,0 1 0,0-1 0,-2-2 0,0 1 0,-2 2 0,0 0 0,-1-1 0,0-1 0,0-2 0,0 0 0,0 2 0,-1 2 0,4-4 0,-1 1 0,1 1 0,1-1 0,2 0 0,5-5 0,2-1 0,0-1 0,-1 2 0,-1 3 0,0 3 0,0 3 0,3 1 0,0 1 0,1 1 0,1 0 0,3 1 0,1-1 0,-2 0 0,-2 0 0,0 3 0,2-1 0,0 3 0,3-1 0,-1 2 0,2-1 0,0 0 0,-1 0 0,-2-1 0,-2 2 0,-3 2 0,0 0 0,-1 2 0,1 2 0,1-1 0,4 1 0,0 1 0,-1-3 0,4-1 0,-1 1 0,-2 0 0,1 1 0,-2 0 0,1 0 0,1-4 0,1 0 0,-1 0 0,3 1 0,1-1 0,-1 0 0,-3-1 0,-2 1 0,2 1 0,-1 2 0,1-3 0,2 2 0,2-5 0,4-4 0,-1-2 0,1-3 0,1 2 0,0 3 0,5 4 0,5 3 0,5 2 0,4 2 0,0 1 0,2 0 0,6 1 0,0 0 0,2-1 0,-3-2 0,2 0 0,-1-1 0,-1 1 0,-5 1 0,-3 0 0,3 0 0,-7 1 0,-3 0 0,-7 0 0,-7 0 0,-2 0 0,-5 0 0,-3 0 0,-2 0 0,1 0 0,-1 0 0,-2-2 0,-1-1 0,2 1 0,0 0 0,1 0 0,-1 1 0,3 1 0,-1 0 0,5 0 0,-1 0 0,0 0 0,-2 0 0,-1 0 0,-2 0 0,0 0 0,3 0 0,5 3 0,2-1 0,10 1 0,5 1 0,7 0 0,6 2 0,7-1 0,-4 0 0,-2 0 0,-3-1 0,-8 0 0,-7-2 0,-6 5 0,-4-1 0,1-1 0,4 1 0,12 0 0,17 3 0,15 1 0,6 0 0,5 4 0,1 2 0,0-3 0,-12-2 0,-11-4 0,-14-3 0,-16 1 0,-8-2 0,-7 0 0,-5-2 0,-2 0 0,2-1 0,-1 0 0,1 0 0,2 0 0,3 0 0,2 2 0,0 1 0,1-1 0,3 0 0,-2-1 0,-1 0 0,0 0 0,-2-1 0,-2 0 0,1 0 0,1 0 0,6 0 0,2 0 0,1 0 0,-3 0 0,0 5 0,-1 2 0,-3 0 0,0 0 0,1-2 0,2-2 0,3-1 0,-1 2 0,5-1 0,-1-1 0,3 2 0,-2 0 0,1-1 0,4 5 0,-5-2 0,7 0 0,0 1 0,8-2 0,0 0 0,5-2 0,-4-2 0,0 0 0,-6 2 0,3 4 0,-1 1 0,-4-2 0,-2 0 0,-4-2 0,-2 0 0,-3 2 0,-4 0 0,-4-2 0,-1 0 0,-2-2 0,-2-1 0,2-1 0,1 0 0,-1 0 0,5 2 0,1 1 0,1-1 0,-2 0 0,-1-1 0,-3 0 0,-3 0 0,-1-1 0,1 0 0,2 0 0,0 0 0,-1 0 0,2 0 0,-1 0 0,-1 0 0,-1-1 0,1 1 0,0 0 0,-1 0 0,1 0 0,3 0 0,4 0 0,-1 1 0,1-1 0,8 0 0,3 0 0,0 0 0,2 0 0,-3-3 0,-4 1 0,-2-1 0,-3-1 0,-3 0 0,0 0 0,-2 2 0,2 0 0,1 1 0,-1 1 0,1-1 0,0 2 0,-2-1 0,-1 0 0,-3 0 0,-1 0 0,-2 0 0,5 0 0,1 0 0,3 0 0,1 0 0,2 0 0,-3 0 0,-2 0 0,-2 0 0,0 0 0,0 0 0,2 0 0,0 0 0,0 0 0,1 0 0,-1 0 0,-2 0 0,3 0 0,6-2 0,2-1 0,5-2 0,-3 1 0,7 0 0,-2 1 0,0-2 0,-4-1 0,0 1 0,-6 0 0,-1-1 0,-1 1 0,-3 1 0,4 2 0,1-2 0,-2 0 0,0 2 0,-2 0 0,1 0 0,-2 2 0,-1-3 0,2 0 0,0 1 0,7 0 0,0 1 0,3 0 0,2 1 0,4-3 0,-4-2 0,0 0 0,0 0 0,-5 2 0,-4 1 0,-1-2 0,-5 0 0,0 2 0,1-3 0,-2 2 0,-1-1 0,1 0 0,-1-1 0,-2 2 0,0 1 0,3 0 0,3-3 0,1-1 0,-1 1 0,-1-1 0,-3 0 0,1 2 0,-4-1 0,2 0 0,0-1 0,1 1 0,-1 1 0,-1 2 0,-1 0 0,-1-1 0,0 0 0,1 0 0,3-1 0,0 0 0,7 1 0,2 1 0,6 0 0,10 1 0,14 1 0,5 0 0,5 0 0,0 0 0,-6 0 0,-4 0 0,-8 0 0,-7 0 0,-10 0 0,-7 0 0,-3 0 0,-4 0 0,-2 0 0,-2 0 0,-1 0 0,0 0 0,-1 0 0,1 0 0,4 0 0,1 0 0,5 0 0,-1 0 0,-1 0 0,1 0 0,-2 0 0,0 0 0,4 0 0,1 0 0,1 0 0,1 0 0,-3 0 0,-1 0 0,-1 0 0,1 0 0,1 0 0,9 0 0,5 0 0,10 0 0,8 0 0,11 0 0,5 0 0,8 0 0,3 0 0,-3 0 0,-9 0 0,-9 0 0,-11-2 0,-10-1 0,-10 1 0,-5-3 0,-3 1 0,-4 1 0,8 0 0,5 1 0,12 1 0,5 1 0,0 0 0,-2 0 0,-6 0 0,-8 0 0,-6-2 0,-6-3 0,-4 0 0,-3 1 0,1 3 0,2 3 0,-1 2 0,4 2 0,-4 2 0,-4 2 0,-3 4 0,-3 0 0,-3 1 0,-3 2 0,-2 0 0,0-1 0,-3-4 0,-1 0 0,-9-1 0,-4 2 0,-4-2 0,-9-2 0,1-3 0,-4-2 0,1-2 0,12 5 0,10 1 0,16-8 0,-2 1 0,-1 0 0,1-1 0,0 1 0,-1-1 0,1 1 0,0-1 0,0 1 0,-1-1 0,1 0 0,0 1 0,0-1 0,0 0 0,-1 0 0,1 1 0,0-1 0,0 0 0,1 0 0,32 6 0,17-2 0,5-2 0,5-1 0,-9 0 0,-8-1 0,-11 0 0,-11-3 0,-9-5 0,4-2 0,2 0 0,6 2 0,-1 2 0,1 0 0,-3-1 0,-4-2 0,-3-1 0,-3 2 0,5-1 0,1 0 0,1 1 0,3 2 0,7 2 0,1 1 0,8 2 0,4 1 0,-1 0 0,4-5 0,-3-2 0,-1-2 0,-6 0 0,-2-3 0,-6-1 0,-5 2 0,4 0 0,4 0 0,6-2 0,9-3 0,7-4 0,0-1 0,-6 1 0,-6 3 0,-9 2 0,-7 5 0,-2 3 0,0 3 0,5 2 0,13 1 0,4 2 0,9-1 0,10-1 0,0-1 0,0-1 0,-6 2 0,-5-1 0,-1 1 0,-5 1 0,1 0 0,1 0 0,1 0 0,5 0 0,-2 0 0,5 0 0,2 0 0,-4 0 0,-4 0 0,1 0 0,-2 0 0,-5 0 0,1 0 0,1 0 0,-2 0 0,2 0 0,2 0 0,2 0 0,1 0 0,-5 0 0,2 0 0,-5 3 0,-3 2 0,-8 0 0,-1-1 0,-5 0 0,-3-2 0,4 0 0,7-1 0,-2-1 0,6 0 0,1 0 0,-2-1 0,-5 1 0,-1 0 0,-3 0 0,-2 0 0,-1 0 0,1 0 0,0 0 0,2 0 0,-3 0 0,-3 0 0,4 0 0,4 0 0,11 5 0,27 7 0,8 1 0,22 5 0,4 2 0,-7-4 0,-14-1 0,-19-4 0,-19-1 0,-16-1 0,-8 1 0,-6 0 0,-3 1 0,5 3 0,6 3 0,5-3 0,14 1 0,11-5 0,4 1 0,5-4 0,-4 5 0,-9-1 0,-10-2 0,-6-2 0,4 2 0,14 3 0,19 4 0,18 1 0,20-2 0,2-4 0,-14-4 0,-16 0 0,-21 0 0,-17 1 0,-37-6 0,-1-1 0,0 0 0,0 1 0,0-1 0,0 1 0,5 3 0,9 11 0,-7 0 0,-3 0 0,-1-1 0,0-1 0,5 2 0,3 0 0,1-1 0,1 4 0,0-1 0,-2 0 0,0-3 0,-3-3 0,-3 0 0,-1-1 0,-2 0 0,-1 5 0,-2 1 0,4 2 0,-1 2 0,3-1 0,-2 3 0,2-1 0,-2-2 0,1-2 0,2-4 0,0-5 0,1-4 0,4-2 0,1-2 0,-1-1 0,6 4 0,-1 0 0,-1 1 0,-1-2 0,-2 0 0,0-1 0,0 3 0,8 10 0,-1 3 0,-1 1 0,1 2 0,10-4 0,1-1 0,1-5 0,-2-1 0,-5 0 0,-6-3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38:56.9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6795 980 24575,'1'0'0,"-1"-1"0,1 1 0,0-1 0,-1 1 0,1 0 0,-1-1 0,1 0 0,-1 1 0,1-1 0,-1 1 0,1-1 0,-1 1 0,0-1 0,1 0 0,-1 1 0,0-1 0,1 0 0,-1 1 0,0-1 0,0 0 0,0 0 0,0 1 0,0-1 0,1 0 0,-1 0 0,0 1 0,-1-1 0,1-1 0,-1-23 0,0 13 0,-2 0 0,0 0 0,0 0 0,-1 1 0,0-1 0,-1 1 0,-8-14 0,-51-71 0,43 68 0,-27-49 0,21 30 0,-1 0 0,-3 2 0,-45-51 0,70 89 0,0 1 0,-1 0 0,0 1 0,0 0 0,-1 0 0,-12-7 0,-53-20 0,30 15 0,-35-19 0,-87-38 0,123 58 0,0 2 0,-46-9 0,53 14 0,-39-15 0,47 14 0,-1 1 0,-47-8 0,-50 5 0,-196 8 0,177 6 0,-440-2 0,532 2 0,-1 3 0,-52 12 0,-73 7 0,19-22 0,-64 4 0,149-2 0,-122-9 0,28-1 0,101 6 0,0-3 0,-126-21 0,-54-6 0,119 18 0,35 5 0,-37-6 0,65 6 0,0 2 0,-84 6 0,52 1 0,-853-2 0,930 1 0,1 2 0,0 0 0,0 2 0,0 0 0,0 1 0,-20 9 0,-37 11 0,6-9 0,31-8 0,1 1 0,-51 21 0,79-25 0,-1 0 0,-18 14 0,-17 10 0,-8-4 0,37-19 0,-1 0 0,1 2 0,1 0 0,-1 1 0,2 1 0,-24 20 0,-10 11 0,40-35 0,-1 0 0,1 1 0,1 0 0,-1 0 0,1 1 0,1 0 0,0 1 0,0-1 0,-8 17 0,-4 16 0,-1-1 0,-26 39 0,41-73 0,2 1 0,-1 0 0,1 0 0,0 0 0,0 0 0,1 0 0,0 1 0,0-1 0,0 12 0,1 11 0,4 40 0,-1-21 0,-2-33 0,2 0 0,0-1 0,0 1 0,2-1 0,0 0 0,1 0 0,7 15 0,-4-12 0,0 0 0,-2 1 0,0-1 0,-1 1 0,-1 1 0,3 34 0,-6-37 0,1 0 0,1-1 0,9 31 0,-7-29 0,-1 0 0,4 38 0,-5-44 0,0 1 0,0 0 0,1-1 0,1 0 0,0 0 0,10 18 0,-9-21 0,1-1 0,0 1 0,0-1 0,1-1 0,15 15 0,-12-12 0,0 0 0,13 17 0,5 16 0,-7-12 0,41 48 0,-48-58 0,-15-22 0,0 0 0,0 0 0,0 0 0,0 0 0,0 0 0,0 1 0,0-1 0,0 0 0,0 0 0,1 0 0,-1 0 0,0 1 0,0-1 0,0 0 0,0 0 0,0 0 0,0 0 0,0 1 0,0-1 0,-1 0 0,1 0 0,0 0 0,0 0 0,0 1 0,0-1 0,0 0 0,0 0 0,0 0 0,0 0 0,0 0 0,0 1 0,0-1 0,-1 0 0,1 0 0,0 0 0,0 0 0,0 0 0,0 0 0,-1 1 0,-13-5 0,14 4 0,0 0 0,0 0 0,0 0 0,0 0 0,0 0 0,1 0 0,-1 0 0,0 0 0,0 0 0,0 0 0,0 0 0,0-1 0,0 1 0,0 0 0,0 0 0,0 0 0,0 0 0,0 0 0,0 0 0,0 0 0,0 0 0,0 0 0,0 0 0,0 0 0,0 0 0,0 0 0,0 0 0,0-1 0,0 1 0,0 0 0,0 0 0,0 0 0,0 0 0,0 0 0,0 0 0,0 0 0,0 0 0,0 0 0,0 0 0,0 0 0,0 0 0,0-1 0,11 7 0,0 5 0,-1 1 0,-1 0 0,15 25 0,-20-29 0,-1 0 0,1 0 0,-2 0 0,1 0 0,-1 0 0,0 1 0,-1-1 0,1 15 0,-2-19 0,0 0 0,1 0 0,-1 0 0,1 0 0,0 0 0,1-1 0,-1 1 0,0 0 0,1-1 0,0 1 0,0-1 0,0 1 0,0-1 0,1 0 0,-1 0 0,1 0 0,4 3 0,-1-1 0,1 0 0,0 0 0,0-1 0,1 0 0,-1 0 0,1-1 0,10 4 0,0-3 0,0-1 0,0-1 0,0 0 0,0-2 0,0 0 0,19-2 0,8 0 0,6-1 0,68-13 0,-72 8 0,88-3 0,630 12 0,-745-2 0,-1-1 0,32-7 0,-30 4 0,41-2 0,168-3 0,159 5 0,-220 7 0,73 16 0,-20 1 0,-188-19 0,2 0 0,69 10 0,-13 3 0,123 3 0,96-17 0,-126-1 0,206 14 0,-373-12 0,11 1 0,1 1 0,-1 1 0,-1 2 0,33 9 0,-18-3 0,0-2 0,1-2 0,0-1 0,0-3 0,61-2 0,-72-1 0,151-6 0,-152 3 0,0-2 0,-1-1 0,54-17 0,-38 9 0,1 3 0,0 2 0,72-5 0,-41 6 0,-63 5 0,0-1 0,29-10 0,-26 8 0,28-7 0,20 6 0,-52 7 0,0-1 0,1-1 0,-1 0 0,0-2 0,18-5 0,-18 4 0,1 0 0,0 2 0,0-1 0,0 2 0,0 0 0,1 1 0,27 2 0,117 21 0,-138-18 0,20 5 0,-30-5 0,1-1 0,0-1 0,16 1 0,-24-3 0,0 0 0,0-1 0,0 0 0,-1 0 0,1 0 0,0-1 0,0 1 0,-1-2 0,1 1 0,-1 0 0,5-4 0,-8 5 0,16-9 0,30-25 0,-43 31 0,0 0 0,-1 0 0,0-1 0,0 0 0,0 1 0,-1-1 0,1-1 0,-1 1 0,0 0 0,4-12 0,43-112 0,-47 123 0,2-10 0,0 1 0,-2-1 0,1 0 0,-2 0 0,0 0 0,-1 0 0,-1 0 0,-1-16 0,0 7 0,2 1 0,4-33 0,5 14 0,-6 28 0,-1 1 0,-1-1 0,2-23 0,-4-11 0,-2-87 0,2 129 0,-1 0 0,0 0 0,0 0 0,-1 0 0,0 0 0,0 1 0,-1-1 0,1 1 0,-2-1 0,1 1 0,-1 0 0,0 0 0,-4-5 0,2 5 0,0 0 0,-1 1 0,0-1 0,0 1 0,0 1 0,0-1 0,-1 1 0,0 0 0,1 1 0,-12-3 0,-60-18-1365,67 21-5461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39:02.20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24575,'0'1'0,"1"-1"0,-1 1 0,0-1 0,1 1 0,-1-1 0,1 0 0,-1 1 0,1-1 0,-1 1 0,1-1 0,-1 0 0,1 1 0,-1-1 0,1 0 0,0 0 0,-1 0 0,1 1 0,-1-1 0,1 0 0,0 0 0,-1 0 0,1 0 0,0 0 0,21 3 0,-15-3 0,81 15 0,78 9 0,41-12 0,215-12 0,-413 0 0,-1-2 0,0 1 0,0-1 0,0 0 0,0 0 0,0-1 0,-1 0 0,9-5 0,-7 3 0,1 1 0,-1 0 0,1 1 0,-1 0 0,16-2 0,-4 3-1365,-2 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39:07.0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0 140 24575,'50'2'0,"-1"3"0,71 16 0,-3 0 0,202 10 0,-226-11 0,-68-13 0,0-1 0,51 5 0,-30-7 0,66 15 0,29 3 0,152-8 0,-152-14 0,151 19 0,-123-5 0,212-9 0,-216-6 0,476 1 0,-626-2 0,0 1 0,0-2 0,0 0 0,0-1 0,15-6 0,11-2 0,59-17 0,110-49 0,-186 70 0,0 1 0,1 1 0,44-5 0,-35 6 0,39-11 0,-3 0 0,144-14 0,-24 5 0,-172 20 0,-1 0 0,1-1 0,30-16 0,-29 13 0,0 1 0,32-9 0,-20 11 25,-1 2 0,1 1-1,34 1 1,22-2-1489,-65 1-5362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40:05.7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66 24575,'13'-4'0,"1"0"0,-1 0 0,1 1 0,0 1 0,28-1 0,-22 1 0,61 0 0,-57 2 0,0-1 0,1-1 0,-1 0 0,27-8 0,-31 5 0,0 1 0,0 1 0,1 1 0,29 1 0,85 10 0,-41-1 0,-67-7 0,-1 2 0,1 0 0,-1 2 0,50 15 0,-61-15 0,0 0 0,1-2 0,0 0 0,-1-1 0,17 1 0,84-4 0,-51-1 0,-9 2 0,-8 1 0,0-2 0,0-2 0,57-11 0,-74 9 0,1 1 0,48 1 0,-1 0 0,-38 0 0,0 1 0,-1 3 0,1 1 0,80 16 0,-65-8 0,100 5 0,58-12 0,-188-3 0,-11-1 0,-1-1 0,1 0 0,0-1 0,17-6 0,19-4 0,6 4 0,60-2 0,-66 5 0,15 1 0,-48 4 0,-1-1 0,0-1 0,21-5 0,3 0 0,-10 4 0,-1 2 0,1 1 0,33 3 0,3 0 0,249-2-1365,-300 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40:22.6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365 6 24575,'0'0'0,"0"0"0,0-1 0,0 1 0,0 0 0,0 0 0,0-1 0,0 1 0,0 0 0,-1 0 0,1-1 0,0 1 0,0 0 0,0 0 0,0 0 0,-1-1 0,1 1 0,0 0 0,0 0 0,0 0 0,-1 0 0,1-1 0,0 1 0,0 0 0,-1 0 0,1 0 0,0 0 0,0 0 0,-1 0 0,1 0 0,0 0 0,0 0 0,-1 0 0,1 0 0,0 0 0,0 0 0,-1 0 0,1 0 0,0 0 0,-1 0 0,1 0 0,0 0 0,0 0 0,-1 0 0,1 0 0,0 0 0,0 0 0,0 1 0,-1-1 0,1 0 0,0 0 0,0 0 0,-1 1 0,-14 8 0,15-9 0,-8 7 0,0 1 0,1-1 0,0 2 0,0-1 0,1 1 0,0 0 0,0 0 0,1 0 0,-4 13 0,-22 33 0,-71 96 0,97-139 0,-1-1 0,1 1 0,1 0 0,0 0 0,1 0 0,0 1 0,-2 16 0,-4 17 0,-1-6 0,3-19 0,2 0 0,1 0 0,0 1 0,0 32 0,2-32 0,0-1 0,-2 1 0,0-1 0,-9 26 0,-5 24 0,13-49 0,1 1 0,1 0 0,1 0 0,1 0 0,1 0 0,0 0 0,2 0 0,8 34 0,-2-29 0,2 1 0,1-1 0,1-1 0,28 47 0,69 90 0,-82-125 0,-23-31 0,1 0 0,0 0 0,0-1 0,1 0 0,0 0 0,1 0 0,-1-1 0,1 1 0,0-2 0,11 8 0,220 118-1365,-216-119-5461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5T16:40:26.29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 24575,'0'0'0,"0"0"0,1-1 0,-1 1 0,0 0 0,0-1 0,0 1 0,0 0 0,0 0 0,1-1 0,-1 1 0,0 0 0,0 0 0,0-1 0,1 1 0,-1 0 0,0 0 0,0 0 0,1-1 0,-1 1 0,0 0 0,1 0 0,-1 0 0,0 0 0,1 0 0,-1 0 0,0 0 0,0 0 0,1 0 0,-1 0 0,0 0 0,1 0 0,-1 0 0,0 0 0,1 0 0,-1 0 0,0 0 0,1 0 0,-1 0 0,0 0 0,0 0 0,1 0 0,-1 1 0,0-1 0,1 0 0,-1 0 0,0 1 0,17 6 0,-17-7 0,25 17 0,-1 1 0,0 1 0,-1 2 0,36 41 0,-33-35 0,144 138 0,-158-153 0,-1 1 0,-1 0 0,0 1 0,-1 0 0,-1 0 0,0 1 0,8 22 0,-7-12 0,-1 0 0,-1 1 0,6 50 0,-8-46 0,15 49 0,-11-48 0,6 40 0,-11-34 0,-2-17 0,7 32 0,1-16 0,-4-16 0,0-1 0,-2 1 0,3 27 0,-7 206 0,-3-227 0,-2-1 0,0 1 0,-2-1 0,0 0 0,-2-1 0,-1 0 0,-25 44 0,28-55 0,5-8 0,-1 1 0,0-1 0,0 0 0,0 0 0,-1-1 0,0 1 0,1-1 0,-2 1 0,1-1 0,-8 5 0,1-1-1365,0 0-5461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5C55-6D95-A6C3-C062-D51BF2BD4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03941-4E28-097E-1E8F-ABC06DDD78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BE944-B63F-9F58-4230-26D76D02A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DF3B-5CEF-4D0F-8279-B2DEA457E0C2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81094-A577-86C5-F261-343602A88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9B7A0-835D-89CB-CFB4-365E42EF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95E4B-886C-4893-80BC-D4CB234AD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2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90.png"/><Relationship Id="rId7" Type="http://schemas.openxmlformats.org/officeDocument/2006/relationships/image" Target="../media/image8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6.png"/><Relationship Id="rId7" Type="http://schemas.openxmlformats.org/officeDocument/2006/relationships/image" Target="../media/image33.png"/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750.png"/><Relationship Id="rId4" Type="http://schemas.openxmlformats.org/officeDocument/2006/relationships/image" Target="../media/image87.pn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5" Type="http://schemas.openxmlformats.org/officeDocument/2006/relationships/image" Target="../media/image46.png"/><Relationship Id="rId4" Type="http://schemas.openxmlformats.org/officeDocument/2006/relationships/image" Target="../media/image8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0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customXml" Target="../ink/ink4.xml"/><Relationship Id="rId3" Type="http://schemas.openxmlformats.org/officeDocument/2006/relationships/image" Target="../media/image980.png"/><Relationship Id="rId21" Type="http://schemas.openxmlformats.org/officeDocument/2006/relationships/image" Target="../media/image115.png"/><Relationship Id="rId7" Type="http://schemas.openxmlformats.org/officeDocument/2006/relationships/image" Target="../media/image105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17.png"/><Relationship Id="rId33" Type="http://schemas.openxmlformats.org/officeDocument/2006/relationships/image" Target="../media/image121.png"/><Relationship Id="rId2" Type="http://schemas.openxmlformats.org/officeDocument/2006/relationships/image" Target="../media/image970.png"/><Relationship Id="rId16" Type="http://schemas.openxmlformats.org/officeDocument/2006/relationships/image" Target="../media/image111.png"/><Relationship Id="rId20" Type="http://schemas.openxmlformats.org/officeDocument/2006/relationships/customXml" Target="../ink/ink1.xml"/><Relationship Id="rId29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11" Type="http://schemas.openxmlformats.org/officeDocument/2006/relationships/image" Target="../media/image106.png"/><Relationship Id="rId24" Type="http://schemas.openxmlformats.org/officeDocument/2006/relationships/customXml" Target="../ink/ink3.xml"/><Relationship Id="rId32" Type="http://schemas.openxmlformats.org/officeDocument/2006/relationships/customXml" Target="../ink/ink7.xml"/><Relationship Id="rId5" Type="http://schemas.openxmlformats.org/officeDocument/2006/relationships/image" Target="../media/image1000.png"/><Relationship Id="rId15" Type="http://schemas.openxmlformats.org/officeDocument/2006/relationships/image" Target="../media/image110.png"/><Relationship Id="rId23" Type="http://schemas.openxmlformats.org/officeDocument/2006/relationships/image" Target="../media/image116.png"/><Relationship Id="rId28" Type="http://schemas.openxmlformats.org/officeDocument/2006/relationships/customXml" Target="../ink/ink5.xml"/><Relationship Id="rId10" Type="http://schemas.openxmlformats.org/officeDocument/2006/relationships/image" Target="../media/image1050.png"/><Relationship Id="rId19" Type="http://schemas.openxmlformats.org/officeDocument/2006/relationships/image" Target="../media/image114.png"/><Relationship Id="rId31" Type="http://schemas.openxmlformats.org/officeDocument/2006/relationships/image" Target="../media/image120.png"/><Relationship Id="rId4" Type="http://schemas.openxmlformats.org/officeDocument/2006/relationships/image" Target="../media/image990.png"/><Relationship Id="rId9" Type="http://schemas.openxmlformats.org/officeDocument/2006/relationships/image" Target="../media/image1040.png"/><Relationship Id="rId14" Type="http://schemas.openxmlformats.org/officeDocument/2006/relationships/image" Target="../media/image109.png"/><Relationship Id="rId22" Type="http://schemas.openxmlformats.org/officeDocument/2006/relationships/customXml" Target="../ink/ink2.xml"/><Relationship Id="rId27" Type="http://schemas.openxmlformats.org/officeDocument/2006/relationships/image" Target="../media/image118.png"/><Relationship Id="rId30" Type="http://schemas.openxmlformats.org/officeDocument/2006/relationships/customXml" Target="../ink/ink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910.png"/><Relationship Id="rId3" Type="http://schemas.openxmlformats.org/officeDocument/2006/relationships/image" Target="../media/image921.png"/><Relationship Id="rId7" Type="http://schemas.openxmlformats.org/officeDocument/2006/relationships/image" Target="../media/image125.svg"/><Relationship Id="rId12" Type="http://schemas.openxmlformats.org/officeDocument/2006/relationships/image" Target="../media/image900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openxmlformats.org/officeDocument/2006/relationships/image" Target="../media/image880.png"/><Relationship Id="rId4" Type="http://schemas.openxmlformats.org/officeDocument/2006/relationships/image" Target="../media/image8200.png"/><Relationship Id="rId9" Type="http://schemas.openxmlformats.org/officeDocument/2006/relationships/image" Target="../media/image127.svg"/><Relationship Id="rId14" Type="http://schemas.openxmlformats.org/officeDocument/2006/relationships/image" Target="../media/image9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4" y="1464103"/>
            <a:ext cx="10334625" cy="1947460"/>
          </a:xfrm>
        </p:spPr>
        <p:txBody>
          <a:bodyPr/>
          <a:lstStyle/>
          <a:p>
            <a:r>
              <a:rPr lang="en-US" dirty="0"/>
              <a:t>Ring cooler feasibility study for EIC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4" y="5786212"/>
            <a:ext cx="10334625" cy="564525"/>
          </a:xfrm>
        </p:spPr>
        <p:txBody>
          <a:bodyPr/>
          <a:lstStyle/>
          <a:p>
            <a:r>
              <a:rPr lang="en-US" dirty="0"/>
              <a:t>December 19-21,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3" y="3452653"/>
            <a:ext cx="10334625" cy="1876092"/>
          </a:xfrm>
        </p:spPr>
        <p:txBody>
          <a:bodyPr/>
          <a:lstStyle/>
          <a:p>
            <a:r>
              <a:rPr lang="en-US" dirty="0"/>
              <a:t>Sergei Seletskiy </a:t>
            </a:r>
          </a:p>
          <a:p>
            <a:r>
              <a:rPr lang="en-US"/>
              <a:t>For </a:t>
            </a:r>
            <a:r>
              <a:rPr lang="en-US" dirty="0"/>
              <a:t>CAD Cooling Studies group in collaboration with G. H. Hoffstaetter and J. Unger (Cornell University)</a:t>
            </a:r>
          </a:p>
          <a:p>
            <a:endParaRPr lang="en-US" dirty="0"/>
          </a:p>
          <a:p>
            <a:r>
              <a:rPr lang="en-US" sz="2800" dirty="0"/>
              <a:t>C-AD Machine Advisory Committee Meeting (MAC-20)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7B4AE-6D54-D65D-171B-0CBEDEFD3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03" y="49252"/>
            <a:ext cx="11049000" cy="994954"/>
          </a:xfrm>
        </p:spPr>
        <p:txBody>
          <a:bodyPr>
            <a:normAutofit/>
          </a:bodyPr>
          <a:lstStyle/>
          <a:p>
            <a:r>
              <a:rPr lang="en-US" dirty="0"/>
              <a:t>Concept of Ring Electron Cooler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89C932-907B-2F0E-8ADC-FA3E465460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91AE6FB-1825-877A-1D76-EFCD1EA09638}"/>
              </a:ext>
            </a:extLst>
          </p:cNvPr>
          <p:cNvGrpSpPr/>
          <p:nvPr/>
        </p:nvGrpSpPr>
        <p:grpSpPr>
          <a:xfrm>
            <a:off x="744253" y="3970518"/>
            <a:ext cx="11107805" cy="2743341"/>
            <a:chOff x="1095453" y="2884921"/>
            <a:chExt cx="11107805" cy="274334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B4E29A-8A9D-13C2-6B3C-D92D097B6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7871" y="2884921"/>
              <a:ext cx="6238561" cy="274334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8F1E48-375B-7317-1C2C-F34EA6444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5453" y="4016020"/>
              <a:ext cx="2655783" cy="994954"/>
            </a:xfrm>
            <a:prstGeom prst="rect">
              <a:avLst/>
            </a:prstGeom>
            <a:solidFill>
              <a:schemeClr val="bg1">
                <a:alpha val="99000"/>
              </a:schemeClr>
            </a:solidFill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A725D63-43B8-F262-D364-9E9219DB2967}"/>
                </a:ext>
              </a:extLst>
            </p:cNvPr>
            <p:cNvGrpSpPr/>
            <p:nvPr/>
          </p:nvGrpSpPr>
          <p:grpSpPr>
            <a:xfrm>
              <a:off x="8726281" y="3644115"/>
              <a:ext cx="3476977" cy="1600439"/>
              <a:chOff x="8740187" y="5033211"/>
              <a:chExt cx="3302720" cy="1600439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BE444A0-69B4-9248-C070-8608BA348F61}"/>
                  </a:ext>
                </a:extLst>
              </p:cNvPr>
              <p:cNvSpPr/>
              <p:nvPr/>
            </p:nvSpPr>
            <p:spPr>
              <a:xfrm>
                <a:off x="8765145" y="5033860"/>
                <a:ext cx="3123487" cy="1599790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7544EE-B6AB-814F-C291-B81AC2FAABDA}"/>
                  </a:ext>
                </a:extLst>
              </p:cNvPr>
              <p:cNvSpPr txBox="1"/>
              <p:nvPr/>
            </p:nvSpPr>
            <p:spPr>
              <a:xfrm>
                <a:off x="8740187" y="5033211"/>
                <a:ext cx="3302720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/>
                  <a:t>C. Rubbia, LBL-7574, 1978</a:t>
                </a:r>
              </a:p>
              <a:p>
                <a:r>
                  <a:rPr lang="en-US" sz="1400" dirty="0"/>
                  <a:t>A. Ruggiero, FN-311 1503, 1978</a:t>
                </a:r>
              </a:p>
              <a:p>
                <a:r>
                  <a:rPr lang="en-US" sz="1400" dirty="0"/>
                  <a:t>D. Cline et al., PAC’79, 1979</a:t>
                </a:r>
              </a:p>
              <a:p>
                <a:r>
                  <a:rPr lang="en-US" sz="1400" dirty="0"/>
                  <a:t>S.Y. Lee et al., 1997</a:t>
                </a:r>
              </a:p>
              <a:p>
                <a:r>
                  <a:rPr lang="en-US" sz="1400" dirty="0"/>
                  <a:t>R. Brinkmann et al., 1998</a:t>
                </a:r>
              </a:p>
              <a:p>
                <a:r>
                  <a:rPr lang="en-US" sz="1400" dirty="0"/>
                  <a:t>A. Burov et al., 2000</a:t>
                </a:r>
              </a:p>
              <a:p>
                <a:r>
                  <a:rPr lang="en-US" sz="1400" dirty="0"/>
                  <a:t>V. Lebedev et al 2021 JINST 16 T01003</a:t>
                </a: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9BFC9FC-99AE-E534-B6B1-273EB261577B}"/>
              </a:ext>
            </a:extLst>
          </p:cNvPr>
          <p:cNvSpPr txBox="1"/>
          <p:nvPr/>
        </p:nvSpPr>
        <p:spPr>
          <a:xfrm>
            <a:off x="483366" y="863185"/>
            <a:ext cx="114094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Keeping electrons in the electron storage ring for many turns helps to relax requirements to an average current in an injector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stored electrons are cooling hadrons, the hadrons are heating-up the electron bunches. The electrons’ emittance will also be increased due to the IBS and other collective effects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Electrons’ emittance is kept constant with a help from damping wigglers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natural (although not exclusive) approach to the Ring Electron Cooler is the RF-based, non-magnetized  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The focus of our studies is a bunched, non-magnetized cooler based on an electron storage ring, where the e-bunches themselves are cooled by radiation damping in dedicated wigglers.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3EDA9-9646-AA78-DA3E-CFFA14AA662C}"/>
              </a:ext>
            </a:extLst>
          </p:cNvPr>
          <p:cNvSpPr txBox="1"/>
          <p:nvPr/>
        </p:nvSpPr>
        <p:spPr>
          <a:xfrm>
            <a:off x="2308578" y="3524847"/>
            <a:ext cx="7359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idea of the ring-based electron cooler is neither new nor exotic:</a:t>
            </a:r>
          </a:p>
        </p:txBody>
      </p:sp>
    </p:spTree>
    <p:extLst>
      <p:ext uri="{BB962C8B-B14F-4D97-AF65-F5344CB8AC3E}">
        <p14:creationId xmlns:p14="http://schemas.microsoft.com/office/powerpoint/2010/main" val="2153739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302B-61E4-4668-6803-8568227AB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43396"/>
            <a:ext cx="11049000" cy="1325563"/>
          </a:xfrm>
        </p:spPr>
        <p:txBody>
          <a:bodyPr/>
          <a:lstStyle/>
          <a:p>
            <a:r>
              <a:rPr lang="en-US" dirty="0"/>
              <a:t>Requirements to REC performance and limiting factors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F57EAB-600E-4AE2-5A35-C8A333A4D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2C00720-107D-59FA-8654-9B3EEFA803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511" y="1397179"/>
                <a:ext cx="11825111" cy="5438245"/>
              </a:xfrm>
              <a:prstGeom prst="rect">
                <a:avLst/>
              </a:prstGeom>
            </p:spPr>
            <p:txBody>
              <a:bodyPr>
                <a:normAutofit fontScale="850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REC must counteract the IBS-driven emittance growth of the proton bunches at 275 GeV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𝒄𝒐𝒐𝒍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  <m:r>
                              <a:rPr lang="en-US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𝑰𝑩𝑺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  <m:r>
                          <a:rPr lang="en-US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b="1" dirty="0">
                    <a:solidFill>
                      <a:srgbClr val="0000FF"/>
                    </a:solidFill>
                  </a:rPr>
                  <a:t> hours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We would like to increase the cooling by increasing the phase space density of the e-bunch: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𝒄𝒐𝒐𝒍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𝒆𝒏𝒙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𝒆𝒏𝒚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𝒛𝒆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  <m:r>
                                <a:rPr lang="en-US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Yet, there are numerous effects limiting the achievable cooling rate:</a:t>
                </a:r>
              </a:p>
              <a:p>
                <a:r>
                  <a:rPr lang="en-US" dirty="0"/>
                  <a:t>Electrons’ space charge: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𝑧𝑒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Proton-electron space charge focusing: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𝑒𝐶𝑆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The achievable equilibrium e-bunch parameters are defined by:</a:t>
                </a:r>
              </a:p>
              <a:p>
                <a:pPr lvl="1"/>
                <a:r>
                  <a:rPr lang="en-US" sz="2800" dirty="0"/>
                  <a:t>p-e beam-beam scattering: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𝐵𝐵𝑆𝑧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𝑧𝑖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d>
                              <m:d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sub>
                          <m:sup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80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80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  <m:sSubSup>
                          <m:sSubSup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US" sz="2800" dirty="0"/>
              </a:p>
              <a:p>
                <a:pPr lvl="1"/>
                <a:r>
                  <a:rPr lang="en-US" sz="2800" dirty="0"/>
                  <a:t>e-bunch IBS: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𝐼𝐵𝑆𝑧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𝑧𝑒</m:t>
                            </m:r>
                          </m:sub>
                        </m:sSub>
                        <m:sSubSup>
                          <m:sSubSup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  <m:d>
                              <m:dPr>
                                <m:ctrlPr>
                                  <a:rPr lang="en-US" sz="28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80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sub>
                          <m:sup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sz="2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den>
                    </m:f>
                  </m:oMath>
                </a14:m>
                <a:endParaRPr lang="en-US" sz="2800" dirty="0"/>
              </a:p>
              <a:p>
                <a:pPr lvl="1"/>
                <a:r>
                  <a:rPr lang="en-US" sz="2800" dirty="0"/>
                  <a:t>Radiation damping: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𝑑𝑎𝑚𝑝</m:t>
                        </m:r>
                      </m:sub>
                    </m:sSub>
                    <m:r>
                      <a:rPr lang="en-US" sz="2800" i="1" smtClean="0">
                        <a:latin typeface="Cambria Math" panose="02040503050406030204" pitchFamily="18" charset="0"/>
                      </a:rPr>
                      <m:t>∝</m:t>
                    </m:r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𝑤𝑖𝑔𝑔</m:t>
                        </m:r>
                      </m:sub>
                      <m:sup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𝑤𝑖𝑔𝑔</m:t>
                        </m:r>
                      </m:sub>
                    </m:sSub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D2C00720-107D-59FA-8654-9B3EEFA80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511" y="1397179"/>
                <a:ext cx="11825111" cy="5438245"/>
              </a:xfrm>
              <a:prstGeom prst="rect">
                <a:avLst/>
              </a:prstGeom>
              <a:blipFill>
                <a:blip r:embed="rId2"/>
                <a:stretch>
                  <a:fillRect l="-670" t="-2691" r="-4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494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AACC40-C16C-31C2-FF43-F2745861C42C}"/>
              </a:ext>
            </a:extLst>
          </p:cNvPr>
          <p:cNvGrpSpPr/>
          <p:nvPr/>
        </p:nvGrpSpPr>
        <p:grpSpPr>
          <a:xfrm>
            <a:off x="1693559" y="748346"/>
            <a:ext cx="8804881" cy="2240317"/>
            <a:chOff x="185966" y="1741690"/>
            <a:chExt cx="8804881" cy="2240317"/>
          </a:xfrm>
        </p:grpSpPr>
        <p:pic>
          <p:nvPicPr>
            <p:cNvPr id="5" name="Picture 4" descr="Chart, line chart&#10;&#10;Description automatically generated">
              <a:extLst>
                <a:ext uri="{FF2B5EF4-FFF2-40B4-BE49-F238E27FC236}">
                  <a16:creationId xmlns:a16="http://schemas.microsoft.com/office/drawing/2014/main" id="{EF9B4BF5-4360-96E3-4CF3-1505A9702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966" y="1746484"/>
              <a:ext cx="2893837" cy="2235523"/>
            </a:xfrm>
            <a:prstGeom prst="rect">
              <a:avLst/>
            </a:prstGeom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31AE4463-8659-E680-F254-D6BE75C4C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4193" y="1752662"/>
              <a:ext cx="2860921" cy="2224551"/>
            </a:xfrm>
            <a:prstGeom prst="rect">
              <a:avLst/>
            </a:prstGeom>
          </p:spPr>
        </p:pic>
        <p:pic>
          <p:nvPicPr>
            <p:cNvPr id="7" name="Picture 6" descr="Chart, line chart&#10;&#10;Description automatically generated">
              <a:extLst>
                <a:ext uri="{FF2B5EF4-FFF2-40B4-BE49-F238E27FC236}">
                  <a16:creationId xmlns:a16="http://schemas.microsoft.com/office/drawing/2014/main" id="{E2C346C7-27FC-5504-CCDF-9436AA96C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1524" y="1741690"/>
              <a:ext cx="2899323" cy="223552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646A5F1-A207-C417-006D-9D111B3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335"/>
            <a:ext cx="11049000" cy="837141"/>
          </a:xfrm>
        </p:spPr>
        <p:txBody>
          <a:bodyPr>
            <a:normAutofit/>
          </a:bodyPr>
          <a:lstStyle/>
          <a:p>
            <a:r>
              <a:rPr lang="en-US" dirty="0"/>
              <a:t>Fully integrated cooling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9F5F26-E093-2A23-10AF-C25E3F6D0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DF37B1-B939-F4B7-5C59-AD0F0C233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603" y="5031765"/>
            <a:ext cx="3219615" cy="9017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A98FD07-DA67-77D1-B154-64C5EACE68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868" y="3027847"/>
                <a:ext cx="11717866" cy="850068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While “small amplitude” formulas give good cooling times: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dirty="0"/>
                  <a:t> min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en-US" dirty="0"/>
                  <a:t> min, the total cooling rate must be obtained by integrating the friction force over 6D distributions of both beams: 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9A98FD07-DA67-77D1-B154-64C5EACE6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868" y="3027847"/>
                <a:ext cx="11717866" cy="850068"/>
              </a:xfrm>
              <a:prstGeom prst="rect">
                <a:avLst/>
              </a:prstGeom>
              <a:blipFill>
                <a:blip r:embed="rId6"/>
                <a:stretch>
                  <a:fillRect l="-572" t="-15827" r="-1301" b="-9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DDA8B1B3-4386-105F-E3DD-BF4C6BAC32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817" y="3636533"/>
            <a:ext cx="2502029" cy="654084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35E31-45C8-1598-0228-90E11A912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4225" y="4376457"/>
            <a:ext cx="2349621" cy="67313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9639BC-C608-5813-3D65-034F35B1DB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00023" y="3612941"/>
            <a:ext cx="4711942" cy="257188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DD8AEB-23F5-6163-E6BD-638F938D6A24}"/>
              </a:ext>
            </a:extLst>
          </p:cNvPr>
          <p:cNvSpPr txBox="1"/>
          <p:nvPr/>
        </p:nvSpPr>
        <p:spPr>
          <a:xfrm>
            <a:off x="427583" y="3825103"/>
            <a:ext cx="4207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both beams have Maxwell-Boltzmann velocity distributions, then integration over velocities can be reduced to 1D integrals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788627-07FA-EEAA-941C-81515E92244D}"/>
              </a:ext>
            </a:extLst>
          </p:cNvPr>
          <p:cNvSpPr txBox="1"/>
          <p:nvPr/>
        </p:nvSpPr>
        <p:spPr>
          <a:xfrm>
            <a:off x="403894" y="5108512"/>
            <a:ext cx="317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both beams have 3D Gaussian density distribution: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E36CF04-440A-C885-0587-3B389ABC9084}"/>
              </a:ext>
            </a:extLst>
          </p:cNvPr>
          <p:cNvGrpSpPr/>
          <p:nvPr/>
        </p:nvGrpSpPr>
        <p:grpSpPr>
          <a:xfrm>
            <a:off x="427583" y="5837924"/>
            <a:ext cx="6120701" cy="843796"/>
            <a:chOff x="1294889" y="5285448"/>
            <a:chExt cx="6120701" cy="843796"/>
          </a:xfrm>
          <a:solidFill>
            <a:schemeClr val="bg1"/>
          </a:solidFill>
          <a:effectLst>
            <a:glow>
              <a:schemeClr val="accent1"/>
            </a:glow>
          </a:effectLst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EE5240-7EE6-F838-876B-6AFF47EF780B}"/>
                </a:ext>
              </a:extLst>
            </p:cNvPr>
            <p:cNvSpPr txBox="1"/>
            <p:nvPr/>
          </p:nvSpPr>
          <p:spPr>
            <a:xfrm>
              <a:off x="1294889" y="5285448"/>
              <a:ext cx="4019678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When  e-bunch has a flat-top longitudinal distribution: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E519258-891A-C64F-F18D-6FDB841BE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9841" y="5462460"/>
              <a:ext cx="2895749" cy="66678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712576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3B35E29-B159-22C1-2C5F-9720EE08F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88" y="4961176"/>
            <a:ext cx="5219969" cy="1531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7376BB-AB00-CCA8-D82B-174E2FC76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Redistribution of cooling rates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B1DEB4-58E7-E82B-2098-115F0E3C8F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F2ACE74-0408-4C08-CBF6-5BF5D0D357F7}"/>
              </a:ext>
            </a:extLst>
          </p:cNvPr>
          <p:cNvSpPr txBox="1">
            <a:spLocks/>
          </p:cNvSpPr>
          <p:nvPr/>
        </p:nvSpPr>
        <p:spPr>
          <a:xfrm>
            <a:off x="571500" y="1542259"/>
            <a:ext cx="11394722" cy="200497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To redistribute cooling between longitudinal and horizontal directions one needs:</a:t>
            </a:r>
          </a:p>
          <a:p>
            <a:pPr lvl="1"/>
            <a:r>
              <a:rPr lang="en-US" dirty="0"/>
              <a:t>Dependence of a longitudinal cooling force on a horizontal coordinate</a:t>
            </a:r>
          </a:p>
          <a:p>
            <a:pPr lvl="1"/>
            <a:r>
              <a:rPr lang="en-US" dirty="0"/>
              <a:t>Horizontal ion dispersion in the cooling section (dependence of ions’ longitudinal velocity on their horizontal coordinate)</a:t>
            </a:r>
          </a:p>
          <a:p>
            <a:r>
              <a:rPr lang="en-US" dirty="0"/>
              <a:t>The redistributed rates [2,3] can be calculated from: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8F44189-4E30-6D04-1347-954DF978D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092" y="3442277"/>
            <a:ext cx="3772094" cy="1402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31EA7-FCA9-4726-8CB8-2874D14C430C}"/>
                  </a:ext>
                </a:extLst>
              </p:cNvPr>
              <p:cNvSpPr txBox="1"/>
              <p:nvPr/>
            </p:nvSpPr>
            <p:spPr>
              <a:xfrm>
                <a:off x="1715910" y="5009656"/>
                <a:ext cx="4443862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CMR12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>
                    <a:latin typeface="CMR8"/>
                  </a:rPr>
                  <a:t> </a:t>
                </a:r>
                <a:r>
                  <a:rPr lang="en-US" sz="2400" dirty="0">
                    <a:latin typeface="CMR12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CMR12"/>
                  </a:rPr>
                  <a:t>are given by formulas from the previous slide  with the following substitutions: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C31EA7-FCA9-4726-8CB8-2874D14C4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910" y="5009656"/>
                <a:ext cx="4443862" cy="1200329"/>
              </a:xfrm>
              <a:prstGeom prst="rect">
                <a:avLst/>
              </a:prstGeom>
              <a:blipFill>
                <a:blip r:embed="rId4"/>
                <a:stretch>
                  <a:fillRect l="-2058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9124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CCD15-A363-B9A6-F0F4-FAC1ED2E1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distribution of e-bunch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8794E8-9C14-DCBB-77A8-239478FB3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0B69DFD-BB7A-5833-E3E3-2D6705A475DF}"/>
              </a:ext>
            </a:extLst>
          </p:cNvPr>
          <p:cNvSpPr txBox="1">
            <a:spLocks/>
          </p:cNvSpPr>
          <p:nvPr/>
        </p:nvSpPr>
        <p:spPr>
          <a:xfrm>
            <a:off x="571500" y="1549364"/>
            <a:ext cx="6371678" cy="3454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One can increase cooling by increasing e-bunch’s charge while reducing its emittances: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 the other hand, space charge tune shift can be estimated as:</a:t>
            </a: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400F52-AD81-EFAC-605F-C269AEF6A31C}"/>
                  </a:ext>
                </a:extLst>
              </p:cNvPr>
              <p:cNvSpPr txBox="1"/>
              <p:nvPr/>
            </p:nvSpPr>
            <p:spPr>
              <a:xfrm>
                <a:off x="7855026" y="1490966"/>
                <a:ext cx="1891865" cy="673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6400F52-AD81-EFAC-605F-C269AEF6A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026" y="1490966"/>
                <a:ext cx="1891865" cy="6735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9024A90-5D23-5712-9C55-73CFF2B29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178" y="2220521"/>
            <a:ext cx="4858000" cy="95254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513424-42B2-F7EE-2AF8-78AE7AE59079}"/>
                  </a:ext>
                </a:extLst>
              </p:cNvPr>
              <p:cNvSpPr txBox="1"/>
              <p:nvPr/>
            </p:nvSpPr>
            <p:spPr>
              <a:xfrm>
                <a:off x="766482" y="3276614"/>
                <a:ext cx="11229677" cy="8657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For a fixed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, one gets a higher cooling rate for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 with a flat top bunch if one makes its FWHM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𝑧𝑒</m:t>
                        </m:r>
                      </m:sub>
                    </m:sSub>
                    <m:r>
                      <a:rPr lang="en-US" sz="2400" b="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rad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𝑧𝑒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7513424-42B2-F7EE-2AF8-78AE7AE5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82" y="3276614"/>
                <a:ext cx="11229677" cy="865750"/>
              </a:xfrm>
              <a:prstGeom prst="rect">
                <a:avLst/>
              </a:prstGeom>
              <a:blipFill>
                <a:blip r:embed="rId4"/>
                <a:stretch>
                  <a:fillRect l="-869" t="-5634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E1A904-9D22-8E68-5739-FF8C45D1EB0E}"/>
                  </a:ext>
                </a:extLst>
              </p:cNvPr>
              <p:cNvSpPr txBox="1"/>
              <p:nvPr/>
            </p:nvSpPr>
            <p:spPr>
              <a:xfrm>
                <a:off x="1408660" y="4463054"/>
                <a:ext cx="5094209" cy="1228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Optimization of the cooling rate leads us to employing a double-RF system producing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≈5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−6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𝑧𝑝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1E1A904-9D22-8E68-5739-FF8C45D1E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660" y="4463054"/>
                <a:ext cx="5094209" cy="1228863"/>
              </a:xfrm>
              <a:prstGeom prst="rect">
                <a:avLst/>
              </a:prstGeom>
              <a:blipFill>
                <a:blip r:embed="rId5"/>
                <a:stretch>
                  <a:fillRect l="-1794" t="-3465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8BE2A29D-C023-0444-F1D1-473EA1A4510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781975" y="3797429"/>
            <a:ext cx="4114460" cy="27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02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74FFE-5DE6-2B57-A742-DAA14DF1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41749"/>
            <a:ext cx="11049000" cy="1325563"/>
          </a:xfrm>
        </p:spPr>
        <p:txBody>
          <a:bodyPr/>
          <a:lstStyle/>
          <a:p>
            <a:r>
              <a:rPr lang="en-US" dirty="0"/>
              <a:t>Proton-electron focusing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605A08-C121-D8D1-5FF3-CD0EFA5F8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135064-89DE-EB75-F68E-4155C29DE30A}"/>
                  </a:ext>
                </a:extLst>
              </p:cNvPr>
              <p:cNvSpPr txBox="1"/>
              <p:nvPr/>
            </p:nvSpPr>
            <p:spPr>
              <a:xfrm>
                <a:off x="359535" y="1196316"/>
                <a:ext cx="11745059" cy="41835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</a:t>
                </a:r>
                <a:r>
                  <a:rPr lang="en-US" sz="2400" b="0" i="0" u="none" strike="noStrike" baseline="0" dirty="0"/>
                  <a:t> </a:t>
                </a:r>
                <a:r>
                  <a:rPr lang="en-US" sz="2400" dirty="0"/>
                  <a:t>focusing of </a:t>
                </a:r>
                <a:r>
                  <a:rPr lang="en-US" sz="2400" b="0" i="0" u="none" strike="noStrike" baseline="0" dirty="0"/>
                  <a:t>e-bunch by a space charge of co-traveling protons, limits a transverse size of the electron bunch in the cooling section relative to </a:t>
                </a:r>
                <a:r>
                  <a:rPr lang="en-US" sz="2400" dirty="0"/>
                  <a:t>the</a:t>
                </a:r>
                <a:r>
                  <a:rPr lang="en-US" sz="2400" b="0" i="0" u="none" strike="noStrike" baseline="0" dirty="0"/>
                  <a:t> proton bunch size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To determine </a:t>
                </a:r>
                <a:r>
                  <a:rPr lang="en-US" sz="2400" b="0" i="0" u="none" strike="noStrike" baseline="0" dirty="0"/>
                  <a:t>a tolerable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u="none" strike="noStrike" baseline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u="none" strike="noStrike" baseline="0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sz="2400" b="0" i="0" u="none" strike="noStrike" baseline="0" dirty="0"/>
                  <a:t>, we performed tracking studies [4] which included a realistic focusing from a proton bunch with Gaussian transverse distribution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0" i="0" u="none" strike="noStrike" baseline="0" dirty="0">
                    <a:latin typeface="CMR12"/>
                  </a:rPr>
                  <a:t>An additional effect of the p-e focusing results from a non-uniformity of the longitudinal distribution of a proton bunch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MR12"/>
                  </a:rPr>
                  <a:t>D</a:t>
                </a:r>
                <a:r>
                  <a:rPr lang="en-US" sz="2400" b="0" i="0" u="none" strike="noStrike" baseline="0" dirty="0">
                    <a:latin typeface="CMR12"/>
                  </a:rPr>
                  <a:t>ifferent slices of an e-bunch see different focusing from protons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400" b="0" i="0" u="none" strike="noStrike" baseline="0" dirty="0">
                    <a:latin typeface="CMR12"/>
                  </a:rPr>
                  <a:t>This unavoidable focusing mismatch can cause an “emittance dilution” [5]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Our studies showed that the p-e focusing effects are tolerable if the characteristic condition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&lt;0.07</m:t>
                    </m:r>
                  </m:oMath>
                </a14:m>
                <a:r>
                  <a:rPr lang="en-US" sz="2400" dirty="0">
                    <a:solidFill>
                      <a:srgbClr val="0000FF"/>
                    </a:solidFill>
                    <a:latin typeface="CMR12"/>
                  </a:rPr>
                  <a:t> is satisfied, where</a:t>
                </a:r>
                <a:endParaRPr 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135064-89DE-EB75-F68E-4155C29DE3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35" y="1196316"/>
                <a:ext cx="11745059" cy="4183518"/>
              </a:xfrm>
              <a:prstGeom prst="rect">
                <a:avLst/>
              </a:prstGeom>
              <a:blipFill>
                <a:blip r:embed="rId2"/>
                <a:stretch>
                  <a:fillRect l="-727" t="-1019" b="-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C17B857-47AC-4F6C-E503-F25B69AA1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672" y="5554556"/>
            <a:ext cx="4038808" cy="76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94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F0990-5589-B69E-A756-AAF2AA3D0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9632"/>
            <a:ext cx="11049000" cy="818216"/>
          </a:xfrm>
        </p:spPr>
        <p:txBody>
          <a:bodyPr/>
          <a:lstStyle/>
          <a:p>
            <a:r>
              <a:rPr lang="en-US" dirty="0"/>
              <a:t>Optimal e-bunch parameters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124A98-DC6B-1181-4199-0D63BB0CE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31C64DD-D0F9-2ED8-2661-1745196E5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9" y="1437068"/>
            <a:ext cx="4165101" cy="3291847"/>
          </a:xfrm>
          <a:prstGeom prst="rect">
            <a:avLst/>
          </a:prstGeom>
          <a:effectLst>
            <a:softEdge rad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C102FD34-AE9A-79CE-53E1-A45D7844B4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0988" y="888089"/>
                <a:ext cx="11551024" cy="1416446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We keep a constant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r>
                  <a:rPr lang="en-US" sz="2400" dirty="0"/>
                  <a:t> (making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 a function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400" dirty="0"/>
                  <a:t>), we keep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in the CS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0.07</m:t>
                    </m:r>
                  </m:oMath>
                </a14:m>
                <a:r>
                  <a:rPr lang="en-US" sz="2400" dirty="0"/>
                  <a:t>, and we assume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40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400" dirty="0"/>
                  <a:t>, then:</a:t>
                </a:r>
              </a:p>
            </p:txBody>
          </p:sp>
        </mc:Choice>
        <mc:Fallback xmlns="">
          <p:sp>
            <p:nvSpPr>
              <p:cNvPr id="5" name="Content Placeholder 6">
                <a:extLst>
                  <a:ext uri="{FF2B5EF4-FFF2-40B4-BE49-F238E27FC236}">
                    <a16:creationId xmlns:a16="http://schemas.microsoft.com/office/drawing/2014/main" id="{C102FD34-AE9A-79CE-53E1-A45D7844B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88" y="888089"/>
                <a:ext cx="11551024" cy="1416446"/>
              </a:xfrm>
              <a:prstGeom prst="rect">
                <a:avLst/>
              </a:prstGeom>
              <a:blipFill>
                <a:blip r:embed="rId3"/>
                <a:stretch>
                  <a:fillRect l="-739" t="-5603" r="-1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8C861B-402C-FD5A-2C8F-5B972E212F0C}"/>
                  </a:ext>
                </a:extLst>
              </p:cNvPr>
              <p:cNvSpPr txBox="1"/>
              <p:nvPr/>
            </p:nvSpPr>
            <p:spPr>
              <a:xfrm>
                <a:off x="1304292" y="1905744"/>
                <a:ext cx="25504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Optimal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 dirty="0"/>
                  <a:t> nm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8C861B-402C-FD5A-2C8F-5B972E212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292" y="1905744"/>
                <a:ext cx="2550476" cy="400110"/>
              </a:xfrm>
              <a:prstGeom prst="rect">
                <a:avLst/>
              </a:prstGeom>
              <a:blipFill>
                <a:blip r:embed="rId4"/>
                <a:stretch>
                  <a:fillRect l="-2632" t="-7692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6C9E9A-0BDA-46A0-BAE0-32E775F26D9F}"/>
                  </a:ext>
                </a:extLst>
              </p:cNvPr>
              <p:cNvSpPr txBox="1"/>
              <p:nvPr/>
            </p:nvSpPr>
            <p:spPr>
              <a:xfrm>
                <a:off x="281732" y="4739145"/>
                <a:ext cx="3299144" cy="2045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Nominal protons parameters: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=11., 1.</m:t>
                    </m:r>
                  </m:oMath>
                </a14:m>
                <a:r>
                  <a:rPr lang="en-US" sz="2000" dirty="0"/>
                  <a:t> nm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=6.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9⋅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=6⋅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𝑧𝑝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 dirty="0"/>
                  <a:t> cm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D6C9E9A-0BDA-46A0-BAE0-32E775F26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32" y="4739145"/>
                <a:ext cx="3299144" cy="2045303"/>
              </a:xfrm>
              <a:prstGeom prst="rect">
                <a:avLst/>
              </a:prstGeom>
              <a:blipFill>
                <a:blip r:embed="rId5"/>
                <a:stretch>
                  <a:fillRect l="-1848" t="-1190" b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18B1F0F-8CB9-76F3-C169-401776BB1AD0}"/>
              </a:ext>
            </a:extLst>
          </p:cNvPr>
          <p:cNvGrpSpPr/>
          <p:nvPr/>
        </p:nvGrpSpPr>
        <p:grpSpPr>
          <a:xfrm>
            <a:off x="4576485" y="2068800"/>
            <a:ext cx="7420035" cy="3140530"/>
            <a:chOff x="126223" y="1772817"/>
            <a:chExt cx="7420035" cy="3140530"/>
          </a:xfrm>
        </p:grpSpPr>
        <p:pic>
          <p:nvPicPr>
            <p:cNvPr id="10" name="Picture 9" descr="Chart&#10;&#10;Description automatically generated with medium confidence">
              <a:extLst>
                <a:ext uri="{FF2B5EF4-FFF2-40B4-BE49-F238E27FC236}">
                  <a16:creationId xmlns:a16="http://schemas.microsoft.com/office/drawing/2014/main" id="{45B1DF34-39B8-FAA5-592B-DFFC5BAC3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223" y="1781521"/>
              <a:ext cx="3950216" cy="3131826"/>
            </a:xfrm>
            <a:prstGeom prst="rect">
              <a:avLst/>
            </a:prstGeom>
          </p:spPr>
        </p:pic>
        <p:pic>
          <p:nvPicPr>
            <p:cNvPr id="11" name="Picture 10" descr="Chart, histogram&#10;&#10;Description automatically generated">
              <a:extLst>
                <a:ext uri="{FF2B5EF4-FFF2-40B4-BE49-F238E27FC236}">
                  <a16:creationId xmlns:a16="http://schemas.microsoft.com/office/drawing/2014/main" id="{A7EB3204-BB44-9DDD-935E-A8905C354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00614" y="1772817"/>
              <a:ext cx="3945644" cy="3131826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E02296F-7A6D-97E0-5F41-B765FAC71CCC}"/>
                </a:ext>
              </a:extLst>
            </p:cNvPr>
            <p:cNvSpPr/>
            <p:nvPr/>
          </p:nvSpPr>
          <p:spPr>
            <a:xfrm>
              <a:off x="1786610" y="3019893"/>
              <a:ext cx="59741" cy="5151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14BA84E-A9D0-8538-5A50-83CBE847D3D7}"/>
                </a:ext>
              </a:extLst>
            </p:cNvPr>
            <p:cNvSpPr/>
            <p:nvPr/>
          </p:nvSpPr>
          <p:spPr>
            <a:xfrm>
              <a:off x="5260656" y="3019892"/>
              <a:ext cx="59741" cy="5151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6">
                <a:extLst>
                  <a:ext uri="{FF2B5EF4-FFF2-40B4-BE49-F238E27FC236}">
                    <a16:creationId xmlns:a16="http://schemas.microsoft.com/office/drawing/2014/main" id="{4E5249EB-CCC9-4EC1-FBA2-2DBEF20CBA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34972" y="1811357"/>
                <a:ext cx="8107786" cy="48999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Good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/>
                  <a:t> redistribution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=1.2</m:t>
                    </m:r>
                  </m:oMath>
                </a14:m>
                <a:r>
                  <a:rPr lang="en-US" sz="2400" dirty="0"/>
                  <a:t> m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=1.6</m:t>
                    </m:r>
                  </m:oMath>
                </a14:m>
                <a:r>
                  <a:rPr lang="en-US" sz="2400" dirty="0"/>
                  <a:t> m</a:t>
                </a:r>
              </a:p>
            </p:txBody>
          </p:sp>
        </mc:Choice>
        <mc:Fallback xmlns="">
          <p:sp>
            <p:nvSpPr>
              <p:cNvPr id="8" name="Content Placeholder 6">
                <a:extLst>
                  <a:ext uri="{FF2B5EF4-FFF2-40B4-BE49-F238E27FC236}">
                    <a16:creationId xmlns:a16="http://schemas.microsoft.com/office/drawing/2014/main" id="{4E5249EB-CCC9-4EC1-FBA2-2DBEF20CBA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972" y="1811357"/>
                <a:ext cx="8107786" cy="489999"/>
              </a:xfrm>
              <a:prstGeom prst="rect">
                <a:avLst/>
              </a:prstGeom>
              <a:blipFill>
                <a:blip r:embed="rId8"/>
                <a:stretch>
                  <a:fillRect l="-977" t="-16049" r="-1053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91C0B0DB-2A90-43F7-5ECA-CBE39E2E3252}"/>
              </a:ext>
            </a:extLst>
          </p:cNvPr>
          <p:cNvGrpSpPr/>
          <p:nvPr/>
        </p:nvGrpSpPr>
        <p:grpSpPr>
          <a:xfrm>
            <a:off x="2660276" y="5306387"/>
            <a:ext cx="6508377" cy="1403826"/>
            <a:chOff x="2985247" y="5277894"/>
            <a:chExt cx="6508377" cy="140382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976F866-988C-7AC5-CBAF-894EBBB36998}"/>
                </a:ext>
              </a:extLst>
            </p:cNvPr>
            <p:cNvGrpSpPr/>
            <p:nvPr/>
          </p:nvGrpSpPr>
          <p:grpSpPr>
            <a:xfrm>
              <a:off x="3071567" y="5355159"/>
              <a:ext cx="6334651" cy="1229504"/>
              <a:chOff x="3959073" y="5238135"/>
              <a:chExt cx="6334651" cy="122950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CE18917-6101-74DC-78F6-6C4C5ABB986D}"/>
                      </a:ext>
                    </a:extLst>
                  </p:cNvPr>
                  <p:cNvSpPr txBox="1"/>
                  <p:nvPr/>
                </p:nvSpPr>
                <p:spPr>
                  <a:xfrm>
                    <a:off x="3959073" y="5238135"/>
                    <a:ext cx="4579809" cy="12295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/>
                      <a:t>Optimal electrons parameters: </a:t>
                    </a: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=6</m:t>
                        </m:r>
                      </m:oMath>
                    </a14:m>
                    <a:r>
                      <a:rPr lang="en-US" sz="2400" dirty="0"/>
                      <a:t>  nm</a:t>
                    </a: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=1.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3⋅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CE18917-6101-74DC-78F6-6C4C5ABB98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59073" y="5238135"/>
                    <a:ext cx="4579809" cy="122950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2130" t="-346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9339E3B-5D06-0EA2-FFBA-5B6D9E8C4C77}"/>
                      </a:ext>
                    </a:extLst>
                  </p:cNvPr>
                  <p:cNvSpPr txBox="1"/>
                  <p:nvPr/>
                </p:nvSpPr>
                <p:spPr>
                  <a:xfrm>
                    <a:off x="6286500" y="5592801"/>
                    <a:ext cx="1874184" cy="830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𝑧𝑒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=36</m:t>
                        </m:r>
                      </m:oMath>
                    </a14:m>
                    <a:r>
                      <a:rPr lang="en-US" sz="2400" dirty="0"/>
                      <a:t> cm</a:t>
                    </a: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9339E3B-5D06-0EA2-FFBA-5B6D9E8C4C7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86500" y="5592801"/>
                    <a:ext cx="1874184" cy="83099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49" r="-1948" b="-160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ACF6DEA-5877-DDA9-7678-E1B00DB29B5D}"/>
                      </a:ext>
                    </a:extLst>
                  </p:cNvPr>
                  <p:cNvSpPr txBox="1"/>
                  <p:nvPr/>
                </p:nvSpPr>
                <p:spPr>
                  <a:xfrm>
                    <a:off x="8278346" y="5561448"/>
                    <a:ext cx="2015378" cy="83099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𝑒𝑥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=1.2</m:t>
                        </m:r>
                      </m:oMath>
                    </a14:m>
                    <a:r>
                      <a:rPr lang="en-US" sz="2400" dirty="0"/>
                      <a:t> m </a:t>
                    </a:r>
                  </a:p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𝑖𝑥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=1.6</m:t>
                        </m:r>
                      </m:oMath>
                    </a14:m>
                    <a:r>
                      <a:rPr lang="en-US" sz="2400" dirty="0"/>
                      <a:t> m</a:t>
                    </a: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ACF6DEA-5877-DDA9-7678-E1B00DB29B5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278346" y="5561448"/>
                    <a:ext cx="2015378" cy="83099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04" t="-5109" b="-160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EC6902-6D30-E237-FB2F-BA708E1375E2}"/>
                </a:ext>
              </a:extLst>
            </p:cNvPr>
            <p:cNvSpPr/>
            <p:nvPr/>
          </p:nvSpPr>
          <p:spPr>
            <a:xfrm>
              <a:off x="2985247" y="5277894"/>
              <a:ext cx="6508377" cy="1403826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9200A3-A0CD-FF21-FB19-E02D984A5E09}"/>
                  </a:ext>
                </a:extLst>
              </p:cNvPr>
              <p:cNvSpPr txBox="1"/>
              <p:nvPr/>
            </p:nvSpPr>
            <p:spPr>
              <a:xfrm>
                <a:off x="9412714" y="5383652"/>
                <a:ext cx="2040971" cy="1229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</a:rPr>
                  <a:t> hrs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2400" b="1" dirty="0">
                    <a:solidFill>
                      <a:srgbClr val="0000FF"/>
                    </a:solidFill>
                  </a:rPr>
                  <a:t> hrs</a:t>
                </a:r>
              </a:p>
              <a:p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=3.4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hrs)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9200A3-A0CD-FF21-FB19-E02D984A5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714" y="5383652"/>
                <a:ext cx="2040971" cy="1229504"/>
              </a:xfrm>
              <a:prstGeom prst="rect">
                <a:avLst/>
              </a:prstGeom>
              <a:blipFill>
                <a:blip r:embed="rId12"/>
                <a:stretch>
                  <a:fillRect l="-4478" t="-3465" r="-2090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501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25026-ACD9-B214-C711-547139C5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8362"/>
            <a:ext cx="11049000" cy="838387"/>
          </a:xfrm>
        </p:spPr>
        <p:txBody>
          <a:bodyPr/>
          <a:lstStyle/>
          <a:p>
            <a:r>
              <a:rPr lang="en-US" dirty="0"/>
              <a:t>Equilibrium e-bunch parameters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B854EF-DF08-8E7E-78FB-C990900B3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BAB9EA-D50F-EF2B-836F-2866182AFDF2}"/>
                  </a:ext>
                </a:extLst>
              </p:cNvPr>
              <p:cNvSpPr txBox="1"/>
              <p:nvPr/>
            </p:nvSpPr>
            <p:spPr>
              <a:xfrm>
                <a:off x="377637" y="751865"/>
                <a:ext cx="11630585" cy="5467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Electrons equilibrium parameters are defined by a balance of the IBS rate, beam-beam scattering (BBS) rate, quantum excitation (small effect), and a rate of radiation damping: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𝑑𝑎𝑚𝑝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𝐼𝐵𝑆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𝐵𝐵𝑆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𝑑𝑎𝑚𝑝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𝑛𝑎𝑡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 determine the equilibrium parameters for any lattice we perform a turn-by-turn tracking [6]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Damping rate and quantum excitation depend on the ring lattice only: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𝑑𝑎𝑚𝑝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𝑤𝑖𝑔𝑔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𝑤𝑖𝑔𝑔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IBS and BBS depend on beam parameters dynamically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the IBS the code uses fast algorithm for IBS calculation in the absence of x-y coupling [7]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𝑧𝑒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𝐼𝐵𝑆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the BBS the model for electrons’ heating due to collisions with hadrons was developed [8]:       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𝐵𝐵𝑆𝑧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𝑧𝑖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𝐵𝑆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CBAB9EA-D50F-EF2B-836F-2866182AFD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37" y="751865"/>
                <a:ext cx="11630585" cy="5467907"/>
              </a:xfrm>
              <a:prstGeom prst="rect">
                <a:avLst/>
              </a:prstGeom>
              <a:blipFill>
                <a:blip r:embed="rId2"/>
                <a:stretch>
                  <a:fillRect l="-472" t="-4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4214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B9A284C-76FA-CE9E-0AE6-5D2ED9261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41" y="554158"/>
            <a:ext cx="6400813" cy="3840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E94097-B4C3-8EC3-4AC8-B6FA5DF42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3233"/>
            <a:ext cx="11049000" cy="881850"/>
          </a:xfrm>
        </p:spPr>
        <p:txBody>
          <a:bodyPr/>
          <a:lstStyle/>
          <a:p>
            <a:r>
              <a:rPr lang="en-US" dirty="0"/>
              <a:t>Ring Electron Cooler lattice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2A95E3-F9C1-A77A-7985-4FA6CE569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57A6C2A-BFE3-0171-C8E8-536999B36514}"/>
              </a:ext>
            </a:extLst>
          </p:cNvPr>
          <p:cNvGrpSpPr/>
          <p:nvPr/>
        </p:nvGrpSpPr>
        <p:grpSpPr>
          <a:xfrm>
            <a:off x="421151" y="4538434"/>
            <a:ext cx="8143653" cy="1968552"/>
            <a:chOff x="421151" y="4538434"/>
            <a:chExt cx="8143653" cy="19685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Content Placeholder 2">
                  <a:extLst>
                    <a:ext uri="{FF2B5EF4-FFF2-40B4-BE49-F238E27FC236}">
                      <a16:creationId xmlns:a16="http://schemas.microsoft.com/office/drawing/2014/main" id="{BAD2AAC7-FA5E-61BE-E1E9-E46E35DC198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141487" y="5241523"/>
                  <a:ext cx="3841212" cy="1105679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𝑑𝑎𝑚𝑝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=29, 29, 57 [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sec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000" dirty="0"/>
                </a:p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𝐵𝐵𝑆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=1, 0, 5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sec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sz="2000" dirty="0"/>
                </a:p>
                <a:p>
                  <a:pPr marL="0" indent="0"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𝐼𝐵𝑆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=28, 29, 50 [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sec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5" name="Content Placeholder 2">
                  <a:extLst>
                    <a:ext uri="{FF2B5EF4-FFF2-40B4-BE49-F238E27FC236}">
                      <a16:creationId xmlns:a16="http://schemas.microsoft.com/office/drawing/2014/main" id="{BAD2AAC7-FA5E-61BE-E1E9-E46E35DC19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1487" y="5241523"/>
                  <a:ext cx="3841212" cy="110567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F0FF35C-C9DA-61B3-9867-6CFEB68A31DF}"/>
                    </a:ext>
                  </a:extLst>
                </p:cNvPr>
                <p:cNvSpPr txBox="1"/>
                <p:nvPr/>
              </p:nvSpPr>
              <p:spPr>
                <a:xfrm>
                  <a:off x="421151" y="4538434"/>
                  <a:ext cx="8143653" cy="1968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/>
                    <a:t>We obtained the following equilibrium e-bunch parameters, and respective heating and damping rates: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=1.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9⋅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11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𝑧𝑒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=34</m:t>
                      </m:r>
                    </m:oMath>
                  </a14:m>
                  <a:r>
                    <a:rPr lang="en-US" sz="2000" dirty="0"/>
                    <a:t> cm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</a:rPr>
                        <m:t>=6</m:t>
                      </m:r>
                    </m:oMath>
                  </a14:m>
                  <a:r>
                    <a:rPr lang="en-US" sz="2000" dirty="0"/>
                    <a:t>, 13  nm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𝛿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1.3⋅10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7F0FF35C-C9DA-61B3-9867-6CFEB68A31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151" y="4538434"/>
                  <a:ext cx="8143653" cy="1968552"/>
                </a:xfrm>
                <a:prstGeom prst="rect">
                  <a:avLst/>
                </a:prstGeom>
                <a:blipFill>
                  <a:blip r:embed="rId4"/>
                  <a:stretch>
                    <a:fillRect l="-749" t="-12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A41F510-C0B4-D7C1-2D6B-C87EBA7FA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776" y="1289914"/>
            <a:ext cx="5930703" cy="2214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ED4EF2-CB71-5E40-819F-DB1736561253}"/>
              </a:ext>
            </a:extLst>
          </p:cNvPr>
          <p:cNvSpPr txBox="1"/>
          <p:nvPr/>
        </p:nvSpPr>
        <p:spPr>
          <a:xfrm>
            <a:off x="8214056" y="3568132"/>
            <a:ext cx="192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Wigglers’ section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ADBC16-0A8D-98A4-96A0-E98FE595BC03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4492978" y="3031067"/>
            <a:ext cx="3721078" cy="72173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7C5FA30-2456-6A81-0A43-9A55340B1D15}"/>
              </a:ext>
            </a:extLst>
          </p:cNvPr>
          <p:cNvSpPr txBox="1"/>
          <p:nvPr/>
        </p:nvSpPr>
        <p:spPr>
          <a:xfrm>
            <a:off x="7948767" y="70558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section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B46A03-FFCC-C120-D705-4FA0FE24FBDB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5610930" y="890248"/>
            <a:ext cx="2337837" cy="77989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86F6B4-D907-A593-BB36-0445BBCD467F}"/>
              </a:ext>
            </a:extLst>
          </p:cNvPr>
          <p:cNvCxnSpPr>
            <a:cxnSpLocks/>
          </p:cNvCxnSpPr>
          <p:nvPr/>
        </p:nvCxnSpPr>
        <p:spPr>
          <a:xfrm flipH="1">
            <a:off x="1586089" y="902313"/>
            <a:ext cx="6362678" cy="77989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CD7C58-65FB-8A27-5368-74556B8ABF76}"/>
              </a:ext>
            </a:extLst>
          </p:cNvPr>
          <p:cNvGrpSpPr/>
          <p:nvPr/>
        </p:nvGrpSpPr>
        <p:grpSpPr>
          <a:xfrm>
            <a:off x="6509828" y="1039940"/>
            <a:ext cx="5299303" cy="369332"/>
            <a:chOff x="6547556" y="1480705"/>
            <a:chExt cx="5299303" cy="369332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EF53188-4124-2A18-6FB8-D53D4A23190C}"/>
                </a:ext>
              </a:extLst>
            </p:cNvPr>
            <p:cNvCxnSpPr/>
            <p:nvPr/>
          </p:nvCxnSpPr>
          <p:spPr>
            <a:xfrm>
              <a:off x="6547556" y="1659467"/>
              <a:ext cx="5299303" cy="0"/>
            </a:xfrm>
            <a:prstGeom prst="straightConnector1">
              <a:avLst/>
            </a:prstGeom>
            <a:ln>
              <a:headEnd type="stealth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4E4E2-B050-C642-696C-7962B26E43E8}"/>
                </a:ext>
              </a:extLst>
            </p:cNvPr>
            <p:cNvSpPr txBox="1"/>
            <p:nvPr/>
          </p:nvSpPr>
          <p:spPr>
            <a:xfrm>
              <a:off x="8794981" y="1480705"/>
              <a:ext cx="82586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180 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1E0592C-96B5-18A4-C1B5-4705856C1D6C}"/>
                  </a:ext>
                </a:extLst>
              </p:cNvPr>
              <p:cNvSpPr txBox="1"/>
              <p:nvPr/>
            </p:nvSpPr>
            <p:spPr>
              <a:xfrm>
                <a:off x="6445589" y="1609323"/>
                <a:ext cx="5427780" cy="1530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We developed a lattice with eighteen 3.8 m long wigglers, the wiggler field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𝑤𝑖𝑔𝑔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=2.4</m:t>
                    </m:r>
                  </m:oMath>
                </a14:m>
                <a:r>
                  <a:rPr lang="en-US" dirty="0"/>
                  <a:t> T</a:t>
                </a:r>
              </a:p>
              <a:p>
                <a:endParaRPr lang="en-US" dirty="0"/>
              </a:p>
              <a:p>
                <a:r>
                  <a:rPr lang="en-US" dirty="0"/>
                  <a:t>In this lattice we have in the 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𝑒𝑥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=0.66</m:t>
                    </m:r>
                  </m:oMath>
                </a14:m>
                <a:r>
                  <a:rPr lang="en-US" dirty="0"/>
                  <a:t> m, and we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𝑖𝑥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=1.35</m:t>
                    </m:r>
                  </m:oMath>
                </a14:m>
                <a:r>
                  <a:rPr lang="en-US" dirty="0"/>
                  <a:t> m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1E0592C-96B5-18A4-C1B5-4705856C1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5589" y="1609323"/>
                <a:ext cx="5427780" cy="1530675"/>
              </a:xfrm>
              <a:prstGeom prst="rect">
                <a:avLst/>
              </a:prstGeom>
              <a:blipFill>
                <a:blip r:embed="rId6"/>
                <a:stretch>
                  <a:fillRect l="-898" t="-2390" b="-3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7759C075-46A7-215E-58EF-542383DE8F0E}"/>
              </a:ext>
            </a:extLst>
          </p:cNvPr>
          <p:cNvGrpSpPr/>
          <p:nvPr/>
        </p:nvGrpSpPr>
        <p:grpSpPr>
          <a:xfrm>
            <a:off x="8798576" y="4562786"/>
            <a:ext cx="2632406" cy="1864645"/>
            <a:chOff x="8757253" y="4467179"/>
            <a:chExt cx="2632406" cy="18646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35157-D557-4D33-69CA-B423C651E9FA}"/>
                    </a:ext>
                  </a:extLst>
                </p:cNvPr>
                <p:cNvSpPr txBox="1"/>
                <p:nvPr/>
              </p:nvSpPr>
              <p:spPr>
                <a:xfrm>
                  <a:off x="9244169" y="5102320"/>
                  <a:ext cx="2040971" cy="12295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2400" b="1" dirty="0">
                      <a:solidFill>
                        <a:srgbClr val="0000FF"/>
                      </a:solidFill>
                    </a:rPr>
                    <a:t> hrs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sz="2400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r>
                    <a:rPr lang="en-US" sz="2400" b="1" dirty="0">
                      <a:solidFill>
                        <a:srgbClr val="0000FF"/>
                      </a:solidFill>
                    </a:rPr>
                    <a:t> hrs</a:t>
                  </a:r>
                </a:p>
                <a:p>
                  <a:r>
                    <a:rPr lang="en-US" sz="2400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=6</m:t>
                      </m:r>
                    </m:oMath>
                  </a14:m>
                  <a:r>
                    <a:rPr lang="en-US" sz="2400" b="1" dirty="0"/>
                    <a:t> </a:t>
                  </a:r>
                  <a:r>
                    <a:rPr lang="en-US" sz="2400" dirty="0"/>
                    <a:t>hrs)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4C35157-D557-4D33-69CA-B423C651E9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4169" y="5102320"/>
                  <a:ext cx="2040971" cy="1229504"/>
                </a:xfrm>
                <a:prstGeom prst="rect">
                  <a:avLst/>
                </a:prstGeom>
                <a:blipFill>
                  <a:blip r:embed="rId7"/>
                  <a:stretch>
                    <a:fillRect l="-4478" t="-3483" b="-84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78CA154-5D41-8487-CF5E-D5F2B2E67E2A}"/>
                </a:ext>
              </a:extLst>
            </p:cNvPr>
            <p:cNvSpPr txBox="1"/>
            <p:nvPr/>
          </p:nvSpPr>
          <p:spPr>
            <a:xfrm>
              <a:off x="8757253" y="4467179"/>
              <a:ext cx="26324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This lattice provides the required cooling times: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5623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08B0-8539-4A8D-3C7A-781A2664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45" y="94193"/>
            <a:ext cx="11049000" cy="978252"/>
          </a:xfrm>
        </p:spPr>
        <p:txBody>
          <a:bodyPr/>
          <a:lstStyle/>
          <a:p>
            <a:r>
              <a:rPr lang="en-US" dirty="0"/>
              <a:t>Optical features of REC wigglers (I)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496D5-DAD5-19B9-5099-ACEE04D29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/>
              <p:nvPr/>
            </p:nvSpPr>
            <p:spPr>
              <a:xfrm>
                <a:off x="259647" y="993423"/>
                <a:ext cx="11887201" cy="2526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00FF"/>
                    </a:solidFill>
                  </a:rPr>
                  <a:t>We are working in an unusual range of parameters</a:t>
                </a:r>
                <a:r>
                  <a:rPr lang="en-US" sz="2400" dirty="0"/>
                  <a:t> – a large wiggler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≈2.4 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 and a relatively small beam energy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≈0.5 [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Therefore, in our case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≡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≈4.8 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  is not small, unlike for the usual wigglers, where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Let’s consider a conventional analytic wiggler field representation (from [</a:t>
                </a:r>
                <a:r>
                  <a:rPr lang="en-US" sz="2000" i="1" dirty="0"/>
                  <a:t>R.P. Walker, DOI: 10.5170/CERN-1995-006.807</a:t>
                </a:r>
                <a:r>
                  <a:rPr lang="en-US" sz="2400" dirty="0"/>
                  <a:t>], for example):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47" y="993423"/>
                <a:ext cx="11887201" cy="2526141"/>
              </a:xfrm>
              <a:prstGeom prst="rect">
                <a:avLst/>
              </a:prstGeom>
              <a:blipFill>
                <a:blip r:embed="rId2"/>
                <a:stretch>
                  <a:fillRect l="-718" t="-1691" r="-103" b="-4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3373A5-D611-0F9C-6265-F14B12132867}"/>
                  </a:ext>
                </a:extLst>
              </p:cNvPr>
              <p:cNvSpPr txBox="1"/>
              <p:nvPr/>
            </p:nvSpPr>
            <p:spPr>
              <a:xfrm>
                <a:off x="1526781" y="3516995"/>
                <a:ext cx="6451683" cy="31080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sinh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</a:rPr>
                                      <m:t>cosh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cosh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𝑘𝑧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;   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≈31.4 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den>
                                </m:f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B3373A5-D611-0F9C-6265-F14B12132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781" y="3516995"/>
                <a:ext cx="6451683" cy="31080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1B6968-5E9E-A75F-DA38-F0103A0C8B49}"/>
                  </a:ext>
                </a:extLst>
              </p:cNvPr>
              <p:cNvSpPr txBox="1"/>
              <p:nvPr/>
            </p:nvSpPr>
            <p:spPr>
              <a:xfrm>
                <a:off x="7978464" y="4574121"/>
                <a:ext cx="3883376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is a direction of wiggling,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is a direction orthogonal to the wiggling plane,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is a direction along the wiggler’s axis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1B6968-5E9E-A75F-DA38-F0103A0C8B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64" y="4574121"/>
                <a:ext cx="3883376" cy="1631216"/>
              </a:xfrm>
              <a:prstGeom prst="rect">
                <a:avLst/>
              </a:prstGeom>
              <a:blipFill>
                <a:blip r:embed="rId4"/>
                <a:stretch>
                  <a:fillRect t="-1493" r="-785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6150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628556"/>
            <a:ext cx="11049000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Introduction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Electron cooling at high energy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Idea of the Ring Electron Cooler (REC)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Optimization of electron beam parameters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Design features of the REC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Ongoing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62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08B0-8539-4A8D-3C7A-781A2664F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345" y="94193"/>
            <a:ext cx="11049000" cy="978252"/>
          </a:xfrm>
        </p:spPr>
        <p:txBody>
          <a:bodyPr/>
          <a:lstStyle/>
          <a:p>
            <a:r>
              <a:rPr lang="en-US" dirty="0"/>
              <a:t>Optical features of REC wigglers (II)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8496D5-DAD5-19B9-5099-ACEE04D29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/>
              <p:nvPr/>
            </p:nvSpPr>
            <p:spPr>
              <a:xfrm>
                <a:off x="259647" y="931335"/>
                <a:ext cx="11887201" cy="28079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Equations of motion: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;   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  <a:p>
                <a:pPr marL="182880" indent="-18288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Approximate analytic solution: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  <m:brk m:alnAt="7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m:rPr>
                                  <m:brk m:alnAt="7"/>
                                </m:r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sSub>
                                    <m:sSub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den>
                          </m:f>
                          <m:func>
                            <m:func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  <m:sSub>
                                        <m:sSubPr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20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den>
                                  </m:f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433D34-EA49-6676-EB23-A2DE0E859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47" y="931335"/>
                <a:ext cx="11887201" cy="2807948"/>
              </a:xfrm>
              <a:prstGeom prst="rect">
                <a:avLst/>
              </a:prstGeom>
              <a:blipFill>
                <a:blip r:embed="rId2"/>
                <a:stretch>
                  <a:fillRect l="-462" t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3815AD22-7AC3-E985-6059-C95A0A422F0F}"/>
              </a:ext>
            </a:extLst>
          </p:cNvPr>
          <p:cNvGrpSpPr/>
          <p:nvPr/>
        </p:nvGrpSpPr>
        <p:grpSpPr>
          <a:xfrm>
            <a:off x="610016" y="3869112"/>
            <a:ext cx="5507424" cy="2156951"/>
            <a:chOff x="378596" y="3584137"/>
            <a:chExt cx="5507424" cy="215695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524ED51-BEB6-9E15-F5ED-556E5D0D0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345" y="3601650"/>
              <a:ext cx="5359675" cy="19495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B120B0-2486-31F6-FAC7-E36B9EB7282F}"/>
                    </a:ext>
                  </a:extLst>
                </p:cNvPr>
                <p:cNvSpPr txBox="1"/>
                <p:nvPr/>
              </p:nvSpPr>
              <p:spPr>
                <a:xfrm rot="16200000">
                  <a:off x="223458" y="4415127"/>
                  <a:ext cx="58727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B120B0-2486-31F6-FAC7-E36B9EB728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23458" y="4415127"/>
                  <a:ext cx="587276" cy="276999"/>
                </a:xfrm>
                <a:prstGeom prst="rect">
                  <a:avLst/>
                </a:prstGeom>
                <a:blipFill>
                  <a:blip r:embed="rId4"/>
                  <a:stretch>
                    <a:fillRect t="-15625" r="-39130" b="-52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834B6B-67D4-B21F-DEB3-574D4C556157}"/>
                    </a:ext>
                  </a:extLst>
                </p:cNvPr>
                <p:cNvSpPr txBox="1"/>
                <p:nvPr/>
              </p:nvSpPr>
              <p:spPr>
                <a:xfrm>
                  <a:off x="2051978" y="5464089"/>
                  <a:ext cx="5730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834B6B-67D4-B21F-DEB3-574D4C5561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978" y="5464089"/>
                  <a:ext cx="573042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5319" r="-14894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6AD2EEC-B14A-CEAE-C416-9ADDB9BC1B2B}"/>
                    </a:ext>
                  </a:extLst>
                </p:cNvPr>
                <p:cNvSpPr txBox="1"/>
                <p:nvPr/>
              </p:nvSpPr>
              <p:spPr>
                <a:xfrm>
                  <a:off x="1447835" y="3584137"/>
                  <a:ext cx="13861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=15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06AD2EEC-B14A-CEAE-C416-9ADDB9BC1B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7835" y="3584137"/>
                  <a:ext cx="1386149" cy="276999"/>
                </a:xfrm>
                <a:prstGeom prst="rect">
                  <a:avLst/>
                </a:prstGeom>
                <a:blipFill>
                  <a:blip r:embed="rId6"/>
                  <a:stretch>
                    <a:fillRect l="-3509" t="-2222" r="-1316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C45493-30EA-6F62-BB23-EEBD18F37D18}"/>
              </a:ext>
            </a:extLst>
          </p:cNvPr>
          <p:cNvGrpSpPr/>
          <p:nvPr/>
        </p:nvGrpSpPr>
        <p:grpSpPr>
          <a:xfrm>
            <a:off x="6248744" y="3864137"/>
            <a:ext cx="5693827" cy="2087882"/>
            <a:chOff x="6017324" y="3768184"/>
            <a:chExt cx="5693827" cy="20878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D99B49-AEC1-C3F8-6D23-626624060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4323" y="3773159"/>
              <a:ext cx="5416828" cy="208290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415CCDC-32BC-7C11-843E-88A016727C9D}"/>
                    </a:ext>
                  </a:extLst>
                </p:cNvPr>
                <p:cNvSpPr txBox="1"/>
                <p:nvPr/>
              </p:nvSpPr>
              <p:spPr>
                <a:xfrm rot="16200000">
                  <a:off x="5860486" y="4581493"/>
                  <a:ext cx="59067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415CCDC-32BC-7C11-843E-88A016727C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860486" y="4581493"/>
                  <a:ext cx="590675" cy="276999"/>
                </a:xfrm>
                <a:prstGeom prst="rect">
                  <a:avLst/>
                </a:prstGeom>
                <a:blipFill>
                  <a:blip r:embed="rId8"/>
                  <a:stretch>
                    <a:fillRect t="-15625" r="-42222"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06C58F-E130-5BB8-49AA-5A93C73D68FB}"/>
                    </a:ext>
                  </a:extLst>
                </p:cNvPr>
                <p:cNvSpPr txBox="1"/>
                <p:nvPr/>
              </p:nvSpPr>
              <p:spPr>
                <a:xfrm>
                  <a:off x="7854395" y="5551200"/>
                  <a:ext cx="57304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[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]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B06C58F-E130-5BB8-49AA-5A93C73D68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4395" y="5551200"/>
                  <a:ext cx="573042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5319" r="-15957" b="-391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FEADBF3-2A0C-2DCB-508A-542C44DDAC8E}"/>
                    </a:ext>
                  </a:extLst>
                </p:cNvPr>
                <p:cNvSpPr txBox="1"/>
                <p:nvPr/>
              </p:nvSpPr>
              <p:spPr>
                <a:xfrm>
                  <a:off x="8427437" y="3768184"/>
                  <a:ext cx="138614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=15 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FEADBF3-2A0C-2DCB-508A-542C44DDAC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7437" y="3768184"/>
                  <a:ext cx="1386149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509" t="-2222" r="-1316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6609EA-7D65-FF5F-49AF-D26B708BCE21}"/>
                  </a:ext>
                </a:extLst>
              </p:cNvPr>
              <p:cNvSpPr txBox="1"/>
              <p:nvPr/>
            </p:nvSpPr>
            <p:spPr>
              <a:xfrm>
                <a:off x="304800" y="6081848"/>
                <a:ext cx="1113084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Our wigglers work as a thick lens in both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&amp;</m:t>
                    </m:r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directions (there can be several full oscillations over the length of a wiggler)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86609EA-7D65-FF5F-49AF-D26B708BCE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6081848"/>
                <a:ext cx="11130844" cy="707886"/>
              </a:xfrm>
              <a:prstGeom prst="rect">
                <a:avLst/>
              </a:prstGeom>
              <a:blipFill>
                <a:blip r:embed="rId11"/>
                <a:stretch>
                  <a:fillRect l="-493" t="-4310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168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200E-9432-9735-B0A7-21C89AF06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5969"/>
            <a:ext cx="11049000" cy="933097"/>
          </a:xfrm>
        </p:spPr>
        <p:txBody>
          <a:bodyPr/>
          <a:lstStyle/>
          <a:p>
            <a:r>
              <a:rPr lang="en-US" dirty="0"/>
              <a:t>Optical features of REC wigglers (III)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A2397C-B0CA-C528-9CF3-782C03533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DEE9E6-3E25-FED2-A8D4-E02145F0E3BB}"/>
                  </a:ext>
                </a:extLst>
              </p:cNvPr>
              <p:cNvSpPr txBox="1"/>
              <p:nvPr/>
            </p:nvSpPr>
            <p:spPr>
              <a:xfrm>
                <a:off x="316088" y="835377"/>
                <a:ext cx="11819467" cy="604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Transport matrices: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;  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rad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rad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den>
                                </m:f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Sup>
                                                  <m:sSubSup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e>
                                            </m:rad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600" dirty="0"/>
              </a:p>
              <a:p>
                <a:endParaRPr lang="en-US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This gives the expected focusing for small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000" b="0" dirty="0"/>
                  <a:t>: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,  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Chromaticity is easy to calculate for the matched conditions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den>
                        </m:f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;  </m:t>
                        </m:r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  <m:sup>
                                    <m:r>
                                      <a:rPr lang="en-US" sz="20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sz="20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;   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>
                            <a:rPr lang="en-US" sz="2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0000FF"/>
                  </a:solidFill>
                </a:endParaRPr>
              </a:p>
              <a:p>
                <a:endParaRPr lang="en-US" sz="2000" dirty="0">
                  <a:solidFill>
                    <a:srgbClr val="0000FF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rgbClr val="0000FF"/>
                    </a:solidFill>
                  </a:rPr>
                  <a:t>Obtained analytic expressions were cross-checked by </a:t>
                </a:r>
                <a:r>
                  <a:rPr lang="en-US" sz="2000" dirty="0" err="1">
                    <a:solidFill>
                      <a:srgbClr val="0000FF"/>
                    </a:solidFill>
                  </a:rPr>
                  <a:t>Bmad</a:t>
                </a:r>
                <a:r>
                  <a:rPr lang="en-US" sz="2000" dirty="0">
                    <a:solidFill>
                      <a:srgbClr val="0000FF"/>
                    </a:solidFill>
                  </a:rPr>
                  <a:t> and GPT tracking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 example, in the current lattice 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2000" dirty="0"/>
                  <a:t>. This sets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=30.7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=1.4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𝜕𝛿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=−2.1,    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𝜕𝛿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6DEE9E6-3E25-FED2-A8D4-E02145F0E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88" y="835377"/>
                <a:ext cx="11819467" cy="6048964"/>
              </a:xfrm>
              <a:prstGeom prst="rect">
                <a:avLst/>
              </a:prstGeom>
              <a:blipFill>
                <a:blip r:embed="rId2"/>
                <a:stretch>
                  <a:fillRect l="-464" t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21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D62-29BD-1DF5-7553-27FC72AA9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99836"/>
            <a:ext cx="11049000" cy="803275"/>
          </a:xfrm>
        </p:spPr>
        <p:txBody>
          <a:bodyPr/>
          <a:lstStyle/>
          <a:p>
            <a:r>
              <a:rPr lang="en-US" dirty="0"/>
              <a:t>Importance of proper wiggler focusing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9D8051-CCD0-B2AE-7E41-0EF35A88A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94611D-C969-AFC0-C8F9-7C86A6135A1C}"/>
                  </a:ext>
                </a:extLst>
              </p:cNvPr>
              <p:cNvSpPr txBox="1"/>
              <p:nvPr/>
            </p:nvSpPr>
            <p:spPr>
              <a:xfrm>
                <a:off x="417690" y="1065041"/>
                <a:ext cx="11576756" cy="54341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We started with a different wiggler field – a “s-bend wiggler”: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𝑘𝑧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cosh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For a thick lens case, such a wiggler produces a huge chromaticity in the direction orthogonal to the wiggling plane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US" dirty="0"/>
                  <a:t>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Since the required focusing in the wiggling plane set 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≈2.3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, the chromaticity in a non-wiggling plane from a single wiggler became ~ -11, resulting in an extra chromaticity of ~ -200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FF"/>
                    </a:solidFill>
                  </a:rPr>
                  <a:t>Switching to a more conventional “wiggler with gradient” restored our momentum and dynamic aperture</a:t>
                </a:r>
              </a:p>
              <a:p>
                <a:endParaRPr lang="en-US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Also, we found an element with a close to zero focusing and an arbitrary large chromaticity – this might be interesting 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94611D-C969-AFC0-C8F9-7C86A6135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690" y="1065041"/>
                <a:ext cx="11576756" cy="5434116"/>
              </a:xfrm>
              <a:prstGeom prst="rect">
                <a:avLst/>
              </a:prstGeom>
              <a:blipFill>
                <a:blip r:embed="rId2"/>
                <a:stretch>
                  <a:fillRect l="-369" t="-673" r="-53" b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2246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number of colored lines&#10;&#10;Description automatically generated">
            <a:extLst>
              <a:ext uri="{FF2B5EF4-FFF2-40B4-BE49-F238E27FC236}">
                <a16:creationId xmlns:a16="http://schemas.microsoft.com/office/drawing/2014/main" id="{84E6E0DB-2F21-B399-0493-2C8808187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389" y="1972627"/>
            <a:ext cx="3996785" cy="4794790"/>
          </a:xfrm>
          <a:prstGeom prst="rect">
            <a:avLst/>
          </a:prstGeom>
        </p:spPr>
      </p:pic>
      <p:pic>
        <p:nvPicPr>
          <p:cNvPr id="9" name="Picture 8" descr="A graph of a graph with colored lines&#10;&#10;Description automatically generated with medium confidence">
            <a:extLst>
              <a:ext uri="{FF2B5EF4-FFF2-40B4-BE49-F238E27FC236}">
                <a16:creationId xmlns:a16="http://schemas.microsoft.com/office/drawing/2014/main" id="{36B9BC0F-F604-06BB-C080-6F6C7FCF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494" y="1972627"/>
            <a:ext cx="3940492" cy="4727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AA6B6E-F7A0-77EF-D8FE-4B8D4290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70343"/>
            <a:ext cx="11049000" cy="882297"/>
          </a:xfrm>
        </p:spPr>
        <p:txBody>
          <a:bodyPr/>
          <a:lstStyle/>
          <a:p>
            <a:r>
              <a:rPr lang="en-US" dirty="0"/>
              <a:t>Dynamic and momentum aperture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99BC43-6C29-D839-4B01-419CF0750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C4199B-C48B-592B-BBCC-795E964F5F4F}"/>
                  </a:ext>
                </a:extLst>
              </p:cNvPr>
              <p:cNvSpPr txBox="1"/>
              <p:nvPr/>
            </p:nvSpPr>
            <p:spPr>
              <a:xfrm>
                <a:off x="466372" y="1052640"/>
                <a:ext cx="11579824" cy="1244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the obtained damping rates, </a:t>
                </a:r>
                <a:r>
                  <a:rPr lang="en-US" dirty="0">
                    <a:solidFill>
                      <a:srgbClr val="0000FF"/>
                    </a:solidFill>
                  </a:rPr>
                  <a:t>with aperture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4.5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the lifetimes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𝑙𝑖𝑓𝑒</m:t>
                        </m:r>
                      </m:sub>
                    </m:sSub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sec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𝑍𝑙𝑖𝑓𝑒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≈20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sec</m:t>
                    </m:r>
                  </m:oMath>
                </a14:m>
                <a:r>
                  <a:rPr lang="en-US" dirty="0"/>
                  <a:t> [10]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000FF"/>
                    </a:solidFill>
                  </a:rPr>
                  <a:t>Dynamic aperture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=8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=5.5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and momentum aperture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=4.6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were obtained</a:t>
                </a:r>
                <a:r>
                  <a:rPr lang="en-US" dirty="0"/>
                  <a:t> for the current lattice with compensating only the first order chromaticity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DA/MA optimization is in progress.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C4199B-C48B-592B-BBCC-795E964F5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72" y="1052640"/>
                <a:ext cx="11579824" cy="1244508"/>
              </a:xfrm>
              <a:prstGeom prst="rect">
                <a:avLst/>
              </a:prstGeom>
              <a:blipFill>
                <a:blip r:embed="rId4"/>
                <a:stretch>
                  <a:fillRect l="-369" t="-2941"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6A0319E1-8440-1000-F459-41E95A67E8C5}"/>
              </a:ext>
            </a:extLst>
          </p:cNvPr>
          <p:cNvSpPr/>
          <p:nvPr/>
        </p:nvSpPr>
        <p:spPr>
          <a:xfrm>
            <a:off x="9396388" y="5455241"/>
            <a:ext cx="2541145" cy="492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Courtesy of J. Unger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F70B7B-7E36-95D6-1050-EFA278CBA1CD}"/>
                  </a:ext>
                </a:extLst>
              </p:cNvPr>
              <p:cNvSpPr txBox="1"/>
              <p:nvPr/>
            </p:nvSpPr>
            <p:spPr>
              <a:xfrm>
                <a:off x="3427934" y="6392107"/>
                <a:ext cx="14387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</a:t>
                </a:r>
                <a:r>
                  <a:rPr lang="en-US" sz="1400" b="0" dirty="0"/>
                  <a:t>ositive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400" dirty="0"/>
                  <a:t>-offset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7F70B7B-7E36-95D6-1050-EFA278CBA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934" y="6392107"/>
                <a:ext cx="1438727" cy="307777"/>
              </a:xfrm>
              <a:prstGeom prst="rect">
                <a:avLst/>
              </a:prstGeom>
              <a:blipFill>
                <a:blip r:embed="rId5"/>
                <a:stretch>
                  <a:fillRect l="-1271" t="-4000" r="-42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4CFA7A-DA41-0CE6-E7F3-804F49393024}"/>
                  </a:ext>
                </a:extLst>
              </p:cNvPr>
              <p:cNvSpPr txBox="1"/>
              <p:nvPr/>
            </p:nvSpPr>
            <p:spPr>
              <a:xfrm>
                <a:off x="8034888" y="6392108"/>
                <a:ext cx="15076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negative</a:t>
                </a:r>
                <a:r>
                  <a:rPr lang="en-US" sz="1400" b="0" dirty="0"/>
                  <a:t>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400" dirty="0"/>
                  <a:t>-offset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4CFA7A-DA41-0CE6-E7F3-804F49393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4888" y="6392108"/>
                <a:ext cx="1507657" cy="307777"/>
              </a:xfrm>
              <a:prstGeom prst="rect">
                <a:avLst/>
              </a:prstGeom>
              <a:blipFill>
                <a:blip r:embed="rId6"/>
                <a:stretch>
                  <a:fillRect l="-1215" t="-4000" r="-40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653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E5109D-5767-6B5F-8259-54D7F0842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541" y="827130"/>
            <a:ext cx="5440959" cy="1911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E54003-D7BB-9437-A6CA-B0E4296EEDE7}"/>
              </a:ext>
            </a:extLst>
          </p:cNvPr>
          <p:cNvSpPr txBox="1">
            <a:spLocks/>
          </p:cNvSpPr>
          <p:nvPr/>
        </p:nvSpPr>
        <p:spPr>
          <a:xfrm>
            <a:off x="571500" y="102908"/>
            <a:ext cx="11049000" cy="650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Parameters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28EE3B-A883-6259-5AF3-F9087B6E1234}"/>
              </a:ext>
            </a:extLst>
          </p:cNvPr>
          <p:cNvGrpSpPr/>
          <p:nvPr/>
        </p:nvGrpSpPr>
        <p:grpSpPr>
          <a:xfrm>
            <a:off x="394489" y="795478"/>
            <a:ext cx="5432069" cy="5952161"/>
            <a:chOff x="394489" y="905839"/>
            <a:chExt cx="5432069" cy="595216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0E525B0-4457-750A-0C9D-0A90F617F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489" y="905839"/>
              <a:ext cx="5432069" cy="595216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46E055F-35DF-A89C-A314-1063453310A9}"/>
                </a:ext>
              </a:extLst>
            </p:cNvPr>
            <p:cNvSpPr/>
            <p:nvPr/>
          </p:nvSpPr>
          <p:spPr>
            <a:xfrm>
              <a:off x="945931" y="3957144"/>
              <a:ext cx="4225159" cy="121895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90043A8-D78B-7EFD-51A5-24662BE43913}"/>
                </a:ext>
              </a:extLst>
            </p:cNvPr>
            <p:cNvSpPr/>
            <p:nvPr/>
          </p:nvSpPr>
          <p:spPr>
            <a:xfrm>
              <a:off x="945930" y="5342683"/>
              <a:ext cx="4225159" cy="43537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82041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587E7-3AFA-0401-449D-218683198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86681"/>
            <a:ext cx="11049000" cy="1325563"/>
          </a:xfrm>
        </p:spPr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34A0C0-3A7C-499E-63C9-4F670FB74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9A35E-733E-555F-6684-DA1DE3974636}"/>
              </a:ext>
            </a:extLst>
          </p:cNvPr>
          <p:cNvSpPr txBox="1"/>
          <p:nvPr/>
        </p:nvSpPr>
        <p:spPr>
          <a:xfrm>
            <a:off x="571500" y="1418318"/>
            <a:ext cx="1123293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Design of electron ring lattice which provides good dynamic and momentum aperture requires proper treatment of wiggler magnets for our regime of parameters with careful optimization.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Collective effects in a high-current electron ring require careful study. CSR impedance in wigglers was found significant. Several mitigation options were considered but full consideration of impedances and collective effects is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Accurate estimate of electron beam lifetime due to various effects, including vacuum lifetime, is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of non-magnetized cooling approach which requires small electron beam emittances have space charge constraint in the ring. Reasonable set of parameters was found.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Design of high-field wigglers for our choice of parameters requires careful optimization.</a:t>
            </a:r>
          </a:p>
        </p:txBody>
      </p:sp>
    </p:spTree>
    <p:extLst>
      <p:ext uri="{BB962C8B-B14F-4D97-AF65-F5344CB8AC3E}">
        <p14:creationId xmlns:p14="http://schemas.microsoft.com/office/powerpoint/2010/main" val="352947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500BC-8AC9-3B5E-337F-59664507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work and plans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E5A613-4726-5240-868A-F049AC74F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F531E8-04DA-6417-E80E-5C73255DF1FA}"/>
              </a:ext>
            </a:extLst>
          </p:cNvPr>
          <p:cNvSpPr txBox="1"/>
          <p:nvPr/>
        </p:nvSpPr>
        <p:spPr>
          <a:xfrm>
            <a:off x="784578" y="1532845"/>
            <a:ext cx="105889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Dynamic and momentum aperture: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Design a realistic wiggler/generate respective field map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Find lattice with good DA/MA for realistic wigglers (including nonlinear effects)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Crosscheck DA/MA calculations between several codes (</a:t>
            </a:r>
            <a:r>
              <a:rPr lang="en-US" sz="2400" dirty="0" err="1"/>
              <a:t>Bmad</a:t>
            </a:r>
            <a:r>
              <a:rPr lang="en-US" sz="2400" dirty="0"/>
              <a:t>, Elegant)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Collective Effects: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Optimize e-beam parameters/lattice to minimize adverse collective effects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Optimize wigglers’ design to mitigate a possible CSR-driven instability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100 GeV proton cooling: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Extending </a:t>
            </a:r>
            <a:r>
              <a:rPr lang="en-US" sz="2400" dirty="0" err="1"/>
              <a:t>linac</a:t>
            </a:r>
            <a:r>
              <a:rPr lang="en-US" sz="2400" dirty="0"/>
              <a:t>-based cooler to higher energy (possible addition of several </a:t>
            </a:r>
            <a:r>
              <a:rPr lang="en-US" sz="2400" dirty="0" err="1"/>
              <a:t>recirculations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4638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6CBB5-2DE3-34A0-2BDE-50ACEF838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3FED0C-C81E-EE6C-5D66-0F509C719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F5FC0-D1F3-7ACE-4138-6246B44AA6E9}"/>
              </a:ext>
            </a:extLst>
          </p:cNvPr>
          <p:cNvSpPr txBox="1"/>
          <p:nvPr/>
        </p:nvSpPr>
        <p:spPr>
          <a:xfrm>
            <a:off x="367508" y="1628599"/>
            <a:ext cx="117285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 is a bunched electron cooler based on an electron storage ring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 relies on a well-established cooling technique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 requires an involved storage ring – high current, low energy ring employing high-field damping wigglers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get a design with the required e-beam we are performing a  multi-parametric optimization taking into account self space charge, hadron-electron focusing, IBS, BBS and radiation damping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developed a ring lattice with proper treatment of “high field low energy” wigglers and an acceptable dynamic and momentum apertures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are currently working on further optimization leading to self-consistent simulations of beam dynamics in the ring</a:t>
            </a:r>
          </a:p>
        </p:txBody>
      </p:sp>
    </p:spTree>
    <p:extLst>
      <p:ext uri="{BB962C8B-B14F-4D97-AF65-F5344CB8AC3E}">
        <p14:creationId xmlns:p14="http://schemas.microsoft.com/office/powerpoint/2010/main" val="569632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147A3-EBAC-5C4E-8CD3-74DAF0B9A4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B68A9-B5EB-314F-849D-FB440A7B37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2F36B5-C05C-3B19-0068-4D0B12C40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9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678A582-C1A7-799C-779E-5360B178A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314" y="4291562"/>
            <a:ext cx="3219615" cy="901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6464C7-B858-17E8-491A-33D77CFD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2654"/>
            <a:ext cx="7886700" cy="708834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Total cooling rate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6D84D-D445-0A45-6B84-027CA81F5F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622192" y="736608"/>
                <a:ext cx="8956421" cy="85006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US" dirty="0"/>
                  <a:t>“Small amplitude” formulas give good cooling times: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=50</m:t>
                    </m:r>
                  </m:oMath>
                </a14:m>
                <a:r>
                  <a:rPr lang="en-US" dirty="0"/>
                  <a:t> min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=40</m:t>
                    </m:r>
                  </m:oMath>
                </a14:m>
                <a:r>
                  <a:rPr lang="en-US" dirty="0"/>
                  <a:t> min</a:t>
                </a:r>
              </a:p>
              <a:p>
                <a:r>
                  <a:rPr lang="en-US" dirty="0"/>
                  <a:t>Total cooling rate is obtained by integrating the friction force over 6D distributions of both beams: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46D84D-D445-0A45-6B84-027CA81F5F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22192" y="736608"/>
                <a:ext cx="8956421" cy="850068"/>
              </a:xfrm>
              <a:blipFill>
                <a:blip r:embed="rId3"/>
                <a:stretch>
                  <a:fillRect l="-545" t="-12950" b="-5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53BE2-11FF-55BF-9298-29D3110F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548F6F-6176-639C-CE7A-B6A1A9A8C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069" y="1428889"/>
            <a:ext cx="2502029" cy="654084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7DB131-6939-19D6-8C69-D0D5F90F0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728" y="1428890"/>
            <a:ext cx="2349621" cy="673135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BBD2B-D8D4-40BB-9C34-1C5BF863E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756" y="2170553"/>
            <a:ext cx="4711942" cy="2571882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2A2034-D86F-AE03-FECF-A105D6B14C2E}"/>
              </a:ext>
            </a:extLst>
          </p:cNvPr>
          <p:cNvSpPr txBox="1"/>
          <p:nvPr/>
        </p:nvSpPr>
        <p:spPr>
          <a:xfrm>
            <a:off x="1622191" y="2288105"/>
            <a:ext cx="4019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both beams have Maxwell-Boltzmann velocity distributions, then integration over velocities can be reduced to 1D integrals: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F08D51-2F2C-F58F-4C92-8907F62B941D}"/>
              </a:ext>
            </a:extLst>
          </p:cNvPr>
          <p:cNvSpPr txBox="1"/>
          <p:nvPr/>
        </p:nvSpPr>
        <p:spPr>
          <a:xfrm>
            <a:off x="1622192" y="3729095"/>
            <a:ext cx="3171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both beams have 3D Gaussian density distribution: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3A1746B-8590-A496-B6E1-ABD02C31A4BB}"/>
              </a:ext>
            </a:extLst>
          </p:cNvPr>
          <p:cNvGrpSpPr/>
          <p:nvPr/>
        </p:nvGrpSpPr>
        <p:grpSpPr>
          <a:xfrm>
            <a:off x="2818890" y="5221711"/>
            <a:ext cx="7220461" cy="1304000"/>
            <a:chOff x="1294889" y="5263591"/>
            <a:chExt cx="7220461" cy="1304000"/>
          </a:xfrm>
          <a:solidFill>
            <a:schemeClr val="bg1"/>
          </a:solidFill>
          <a:effectLst>
            <a:glow>
              <a:schemeClr val="accent1"/>
            </a:glow>
          </a:effectLst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66E506-51B1-5057-A924-3B6031C17C09}"/>
                </a:ext>
              </a:extLst>
            </p:cNvPr>
            <p:cNvGrpSpPr/>
            <p:nvPr/>
          </p:nvGrpSpPr>
          <p:grpSpPr>
            <a:xfrm>
              <a:off x="1294889" y="5263591"/>
              <a:ext cx="7220461" cy="673135"/>
              <a:chOff x="1294889" y="5263591"/>
              <a:chExt cx="7220461" cy="673135"/>
            </a:xfrm>
            <a:grpFill/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4729E14-2DC2-FF0D-775B-EE34CC9E7E41}"/>
                  </a:ext>
                </a:extLst>
              </p:cNvPr>
              <p:cNvSpPr txBox="1"/>
              <p:nvPr/>
            </p:nvSpPr>
            <p:spPr>
              <a:xfrm>
                <a:off x="1294889" y="5285448"/>
                <a:ext cx="4019678" cy="64633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If e-bunch have a flat-top longitudinal distribution, approximated by: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F939E5D-690B-2471-DA40-28CE6C8781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029021" y="5263591"/>
                <a:ext cx="3486329" cy="673135"/>
              </a:xfrm>
              <a:prstGeom prst="rect">
                <a:avLst/>
              </a:prstGeom>
              <a:grpFill/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0738C89-9071-27D6-7068-77DFFCFB6B11}"/>
                </a:ext>
              </a:extLst>
            </p:cNvPr>
            <p:cNvGrpSpPr/>
            <p:nvPr/>
          </p:nvGrpSpPr>
          <p:grpSpPr>
            <a:xfrm>
              <a:off x="1301026" y="5900807"/>
              <a:ext cx="3615770" cy="666784"/>
              <a:chOff x="1301026" y="5900807"/>
              <a:chExt cx="3615770" cy="666784"/>
            </a:xfrm>
            <a:grpFill/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51D89505-0D1E-AEB7-2C1E-B55CF35C76B5}"/>
                  </a:ext>
                </a:extLst>
              </p:cNvPr>
              <p:cNvSpPr/>
              <p:nvPr/>
            </p:nvSpPr>
            <p:spPr>
              <a:xfrm>
                <a:off x="1301026" y="5927653"/>
                <a:ext cx="726158" cy="633801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then: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7B60290-6F6B-07BF-8F75-BE60313A4E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1047" y="5900807"/>
                <a:ext cx="2895749" cy="6667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FF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59600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BBA9-9689-E578-9FA2-6A7FBDFE0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8565"/>
            <a:ext cx="7886700" cy="876728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91C50-F315-E6F7-C084-191B90081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47" y="945293"/>
            <a:ext cx="11604812" cy="5123567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S. Seletskiy, A. Fedotov, Useful formulas for non-magnetized electron cooling, BNL-222963-2022-TECH (2022).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M. Blaskiewicz, Dispersion and electron cooling, BNL-210932-2019-TECH, (2019).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S. Seletskiy, Redistribution of cooling rates for electron bunch with nonuniform density, BNL-223860-2023-TECH (2023).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S. Seletskiy, A.V. Fedotov, D. Kayran, J. </a:t>
            </a:r>
            <a:r>
              <a:rPr lang="en-US" sz="1800" dirty="0" err="1">
                <a:latin typeface="CMR12"/>
              </a:rPr>
              <a:t>Kewisch</a:t>
            </a:r>
            <a:r>
              <a:rPr lang="en-US" sz="1800" dirty="0">
                <a:latin typeface="CMR12"/>
              </a:rPr>
              <a:t>, Proton-electron focusing in EIC Ring Electron Cooler, WEPA78, NAPAC2022, Albuquerque, NM, USA (2022).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S. Seletskiy, S. Nagaitsev, Focusing effect of proton bunch with Gaussian longitudinal distribution on electrons in EIC Ring Cooler, BNL-224133-2023-TECH (2023).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H. Zhao, J. </a:t>
            </a:r>
            <a:r>
              <a:rPr lang="en-US" sz="1800" dirty="0" err="1">
                <a:latin typeface="CMR12"/>
              </a:rPr>
              <a:t>Kewisch</a:t>
            </a:r>
            <a:r>
              <a:rPr lang="en-US" sz="1800" dirty="0">
                <a:latin typeface="CMR12"/>
              </a:rPr>
              <a:t>, M. Blaskiewicz, A. Fedotov, Ring-based electron cooler for high energy beam cooling, Phys. Rev. Accel. Beams </a:t>
            </a:r>
            <a:r>
              <a:rPr lang="en-US" sz="1800" dirty="0">
                <a:solidFill>
                  <a:srgbClr val="231F20"/>
                </a:solidFill>
                <a:latin typeface="AdvOT19ee2aa8.B"/>
              </a:rPr>
              <a:t>24, </a:t>
            </a:r>
            <a:r>
              <a:rPr lang="en-US" sz="1800" dirty="0">
                <a:solidFill>
                  <a:srgbClr val="231F20"/>
                </a:solidFill>
                <a:latin typeface="AdvOT483a8203"/>
              </a:rPr>
              <a:t>043501 (2021).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S. Nagaitsev, </a:t>
            </a:r>
            <a:r>
              <a:rPr lang="en-US" sz="1800" dirty="0" err="1">
                <a:latin typeface="CMR12"/>
              </a:rPr>
              <a:t>Intrabeam</a:t>
            </a:r>
            <a:r>
              <a:rPr lang="en-US" sz="1800" dirty="0">
                <a:latin typeface="CMR12"/>
              </a:rPr>
              <a:t> scattering formulas for fast numerical evaluation, </a:t>
            </a:r>
            <a:r>
              <a:rPr lang="en-US" sz="1800" dirty="0" err="1">
                <a:latin typeface="CMR12"/>
              </a:rPr>
              <a:t>Phys.Rev</a:t>
            </a:r>
            <a:r>
              <a:rPr lang="en-US" sz="1800" dirty="0">
                <a:latin typeface="CMR12"/>
              </a:rPr>
              <a:t>. </a:t>
            </a:r>
            <a:r>
              <a:rPr lang="en-US" sz="1800" dirty="0" err="1">
                <a:latin typeface="CMR12"/>
              </a:rPr>
              <a:t>STAccel.Beams</a:t>
            </a:r>
            <a:r>
              <a:rPr lang="en-US" sz="1800" dirty="0">
                <a:latin typeface="CMR12"/>
              </a:rPr>
              <a:t> 8, 064403 (2005).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H. Zhao and M. Blaskiewicz, Electron heating by ions in cooling rings, doi.org/10.18429/JACoW-NAPAC2019-TUPLM24, (2019).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J. Kewisch et al., WE4P24, Proc. FLS2023, Luzern, Switzerland, (2023)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latin typeface="CMR12"/>
              </a:rPr>
              <a:t>A. </a:t>
            </a:r>
            <a:r>
              <a:rPr lang="en-US" sz="1800" dirty="0" err="1">
                <a:latin typeface="CMR12"/>
              </a:rPr>
              <a:t>Piwinski</a:t>
            </a:r>
            <a:r>
              <a:rPr lang="en-US" sz="1800" dirty="0">
                <a:latin typeface="CMR12"/>
              </a:rPr>
              <a:t>, Beam losses and lifetime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800" dirty="0">
                <a:latin typeface="CMR12"/>
              </a:rPr>
              <a:t>S. Nagaitsev et al., Phys. Rev. Lett. 96, 044801 (2006).</a:t>
            </a:r>
            <a:endParaRPr lang="en-US" sz="1800" dirty="0">
              <a:latin typeface="CMR1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9B865-F6E0-6E35-7ADE-3447A7BD1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47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E2F8-12AE-2015-536D-599A9C34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921"/>
            <a:ext cx="7886700" cy="759339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Space charge tune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A910F-5023-B464-E0D6-EAA98C1C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6907" y="796391"/>
            <a:ext cx="8926634" cy="3454500"/>
          </a:xfrm>
        </p:spPr>
        <p:txBody>
          <a:bodyPr>
            <a:normAutofit/>
          </a:bodyPr>
          <a:lstStyle/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One can increase cooling by increasing e-bunch’s charge while reducing its emittances:</a:t>
            </a: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Helvetica" pitchFamily="34" charset="0"/>
                <a:ea typeface="ＭＳ Ｐゴシック" charset="0"/>
                <a:cs typeface="Helvetica" pitchFamily="34" charset="0"/>
              </a:rPr>
              <a:t>On the other hand, space charge tune shift can be estimated as:</a:t>
            </a: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Helvetica" pitchFamily="34" charset="0"/>
              <a:ea typeface="ＭＳ Ｐゴシック" charset="0"/>
              <a:cs typeface="Helvetica" pitchFamily="34" charset="0"/>
            </a:endParaRPr>
          </a:p>
          <a:p>
            <a:pPr marL="457200" indent="-45720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Helvetica" pitchFamily="34" charset="0"/>
                <a:ea typeface="ＭＳ Ｐゴシック" charset="0"/>
                <a:cs typeface="Helvetica" pitchFamily="34" charset="0"/>
              </a:rPr>
              <a:t>Depending on e-bunch longitudinal density distribution</a:t>
            </a:r>
            <a:endParaRPr lang="en-US" sz="2000" dirty="0">
              <a:solidFill>
                <a:srgbClr val="0033CC"/>
              </a:solidFill>
              <a:latin typeface="Helvetica" pitchFamily="34" charset="0"/>
              <a:ea typeface="ＭＳ Ｐゴシック" charset="0"/>
              <a:cs typeface="Helvetica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E61C9-D6EE-D1F4-96AE-81AC8295F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842C9D-5945-EE33-7120-D00DD5C71E45}"/>
                  </a:ext>
                </a:extLst>
              </p:cNvPr>
              <p:cNvSpPr txBox="1"/>
              <p:nvPr/>
            </p:nvSpPr>
            <p:spPr>
              <a:xfrm>
                <a:off x="4997526" y="1216125"/>
                <a:ext cx="1891865" cy="6735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842C9D-5945-EE33-7120-D00DD5C71E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26" y="1216125"/>
                <a:ext cx="1891865" cy="6735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F792E17A-2F19-6F67-8490-58E91034A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828" y="3820219"/>
            <a:ext cx="1219263" cy="4000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7CAAB1-B1F7-1309-0CCE-AE043D5D2F09}"/>
              </a:ext>
            </a:extLst>
          </p:cNvPr>
          <p:cNvSpPr txBox="1"/>
          <p:nvPr/>
        </p:nvSpPr>
        <p:spPr>
          <a:xfrm>
            <a:off x="2152650" y="373479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Gaussian: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07C39C-F93E-9B31-45E1-B59A900BD8A9}"/>
              </a:ext>
            </a:extLst>
          </p:cNvPr>
          <p:cNvSpPr txBox="1"/>
          <p:nvPr/>
        </p:nvSpPr>
        <p:spPr>
          <a:xfrm>
            <a:off x="7644189" y="376840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 top: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4A8D3D-297F-5FA5-33AC-D237ECC4C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3689" y="3817829"/>
            <a:ext cx="1130358" cy="3810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44B7F5-69A4-162A-A2F0-700A13B74610}"/>
                  </a:ext>
                </a:extLst>
              </p:cNvPr>
              <p:cNvSpPr txBox="1"/>
              <p:nvPr/>
            </p:nvSpPr>
            <p:spPr>
              <a:xfrm>
                <a:off x="1873147" y="5209000"/>
                <a:ext cx="8542582" cy="8657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For a fixed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, one gets a higher cooling rate for the same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latin typeface="CMR12"/>
                  </a:rPr>
                  <a:t> with a flat top bunch if one makes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𝒛𝒆</m:t>
                        </m:r>
                      </m:sub>
                    </m:sSub>
                    <m:r>
                      <a:rPr lang="en-US" sz="2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</m:rad>
                    <m:sSub>
                      <m:sSub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𝒛𝒆</m:t>
                        </m:r>
                      </m:sub>
                    </m:sSub>
                  </m:oMath>
                </a14:m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C44B7F5-69A4-162A-A2F0-700A13B746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147" y="5209000"/>
                <a:ext cx="8542582" cy="865750"/>
              </a:xfrm>
              <a:prstGeom prst="rect">
                <a:avLst/>
              </a:prstGeom>
              <a:blipFill>
                <a:blip r:embed="rId5"/>
                <a:stretch>
                  <a:fillRect l="-1070" t="-5594" b="-14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D9628B08-2D4B-3006-CF9D-1F6C1DF06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696" y="4255497"/>
            <a:ext cx="3219615" cy="9017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56596A-0181-19F6-0CB7-CB5F8E326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9314" y="3717293"/>
            <a:ext cx="2502029" cy="654084"/>
          </a:xfrm>
          <a:prstGeom prst="rect">
            <a:avLst/>
          </a:prstGeom>
          <a:ln w="9525">
            <a:solidFill>
              <a:srgbClr val="0000FF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1CEF9C-12CD-9773-BEDB-0675BEA7D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8759" y="2367250"/>
            <a:ext cx="4858000" cy="95254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4C8449-9992-F25C-40A5-AC139D3F87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7825" y="4436029"/>
            <a:ext cx="2895749" cy="66678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3544F-2BC2-1148-8826-E655D2DB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International Workshop on Beam Cooling and Related Topics </a:t>
            </a:r>
          </a:p>
        </p:txBody>
      </p:sp>
    </p:spTree>
    <p:extLst>
      <p:ext uri="{BB962C8B-B14F-4D97-AF65-F5344CB8AC3E}">
        <p14:creationId xmlns:p14="http://schemas.microsoft.com/office/powerpoint/2010/main" val="4692721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F9851-863B-C195-159D-C24170B2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846" y="136525"/>
            <a:ext cx="8491451" cy="85268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30519D"/>
                </a:solidFill>
                <a:latin typeface="+mn-lt"/>
              </a:rPr>
              <a:t>Optimal longitudinal distribution</a:t>
            </a:r>
            <a:endParaRPr lang="en-US" dirty="0">
              <a:solidFill>
                <a:srgbClr val="30519D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B7BE3-468D-74D8-70D9-318CBA2F0F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01017" y="1018438"/>
                <a:ext cx="5226372" cy="1283982"/>
              </a:xfrm>
            </p:spPr>
            <p:txBody>
              <a:bodyPr>
                <a:normAutofit lnSpcReduction="10000"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For a flat top (employing double-RF system) e-bunch, for a given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, the cooling rate dependence on bunch length becomes: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74B7BE3-468D-74D8-70D9-318CBA2F0F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1017" y="1018438"/>
                <a:ext cx="5226372" cy="1283982"/>
              </a:xfrm>
              <a:blipFill>
                <a:blip r:embed="rId2"/>
                <a:stretch>
                  <a:fillRect l="-1517" t="-9005" r="-1517" b="-9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41BCE2-CE66-81DB-68C2-E9685FB2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68CD33-6180-176A-0C1A-513BDDD37B91}"/>
                  </a:ext>
                </a:extLst>
              </p:cNvPr>
              <p:cNvSpPr txBox="1"/>
              <p:nvPr/>
            </p:nvSpPr>
            <p:spPr>
              <a:xfrm>
                <a:off x="7364678" y="1429269"/>
                <a:ext cx="2313069" cy="843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∝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erf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𝑧𝑒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  <m:t>𝑧𝑖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68CD33-6180-176A-0C1A-513BDDD37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4678" y="1429269"/>
                <a:ext cx="2313069" cy="8431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76110EEB-FA62-8A93-AC73-CBEB1459A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555" y="2511090"/>
            <a:ext cx="3494844" cy="3127254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4E900E4A-ED6D-23AA-A783-4D085D43152B}"/>
              </a:ext>
            </a:extLst>
          </p:cNvPr>
          <p:cNvSpPr/>
          <p:nvPr/>
        </p:nvSpPr>
        <p:spPr>
          <a:xfrm>
            <a:off x="5527590" y="3991232"/>
            <a:ext cx="372945" cy="154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315F5149-E442-DE07-50E5-5EB51E748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6937" y="2865638"/>
            <a:ext cx="3840162" cy="25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7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EFEC8205-86E6-DB31-B849-F878F7CC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510" y="1623816"/>
            <a:ext cx="4400102" cy="3582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6464C7-B858-17E8-491A-33D77CFDA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2654"/>
            <a:ext cx="7886700" cy="708834"/>
          </a:xfrm>
        </p:spPr>
        <p:txBody>
          <a:bodyPr>
            <a:normAutofit fontScale="90000"/>
          </a:bodyPr>
          <a:lstStyle/>
          <a:p>
            <a:r>
              <a:rPr lang="en-US" dirty="0"/>
              <a:t>Total cooling rate (special case)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53BE2-11FF-55BF-9298-29D3110FE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DCFA8-A6FA-4349-37E9-E4229854D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629" y="900672"/>
            <a:ext cx="6940907" cy="3683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97C356-5D62-4FD2-A8E3-02B7E2DBC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857" y="1552985"/>
            <a:ext cx="4476980" cy="20384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B7E9CE-5152-3558-8689-BD98EC3A191D}"/>
              </a:ext>
            </a:extLst>
          </p:cNvPr>
          <p:cNvGrpSpPr/>
          <p:nvPr/>
        </p:nvGrpSpPr>
        <p:grpSpPr>
          <a:xfrm>
            <a:off x="2013980" y="4375619"/>
            <a:ext cx="3892750" cy="894888"/>
            <a:chOff x="489980" y="4375619"/>
            <a:chExt cx="3892750" cy="8948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C7B631-BE1F-04D3-DFA7-2F4A87402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9980" y="4444965"/>
              <a:ext cx="3892750" cy="82554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8D52C8-F50D-B828-2904-A7B58E8B1643}"/>
                </a:ext>
              </a:extLst>
            </p:cNvPr>
            <p:cNvSpPr/>
            <p:nvPr/>
          </p:nvSpPr>
          <p:spPr>
            <a:xfrm>
              <a:off x="1926991" y="4375619"/>
              <a:ext cx="153422" cy="1350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9CF6F8C-DD53-08AC-12EB-B19A55A94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412" y="3634810"/>
            <a:ext cx="2349621" cy="673135"/>
          </a:xfrm>
          <a:prstGeom prst="rect">
            <a:avLst/>
          </a:prstGeom>
          <a:ln>
            <a:noFill/>
          </a:ln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AAAA7-FBF1-9B4F-C3C0-806ACB9D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International Workshop on Beam Cooling and Related Topics </a:t>
            </a:r>
          </a:p>
        </p:txBody>
      </p:sp>
    </p:spTree>
    <p:extLst>
      <p:ext uri="{BB962C8B-B14F-4D97-AF65-F5344CB8AC3E}">
        <p14:creationId xmlns:p14="http://schemas.microsoft.com/office/powerpoint/2010/main" val="2120783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0DD13-F52E-4703-0099-5BEE4866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579959"/>
          </a:xfrm>
        </p:spPr>
        <p:txBody>
          <a:bodyPr>
            <a:normAutofit fontScale="90000"/>
          </a:bodyPr>
          <a:lstStyle/>
          <a:p>
            <a:r>
              <a:rPr lang="en-US" dirty="0"/>
              <a:t>Redistribution (special case)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0852E-FFB4-494A-5BF9-C37EBF660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E915B8-FC8F-756B-1B05-B175E349E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770" y="1240620"/>
            <a:ext cx="6026460" cy="478179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1B235C-B4B5-ED95-7558-343BB2A9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International Workshop on Beam Cooling and Related Topics </a:t>
            </a:r>
          </a:p>
        </p:txBody>
      </p:sp>
    </p:spTree>
    <p:extLst>
      <p:ext uri="{BB962C8B-B14F-4D97-AF65-F5344CB8AC3E}">
        <p14:creationId xmlns:p14="http://schemas.microsoft.com/office/powerpoint/2010/main" val="2071643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hart, histogram&#10;&#10;Description automatically generated">
            <a:extLst>
              <a:ext uri="{FF2B5EF4-FFF2-40B4-BE49-F238E27FC236}">
                <a16:creationId xmlns:a16="http://schemas.microsoft.com/office/drawing/2014/main" id="{A541F22E-E5C0-EBAF-2F45-9165C59CC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433" y="3420508"/>
            <a:ext cx="4402845" cy="3228753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A247E815-EA71-2D9C-B66F-299502C8A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510" y="3528455"/>
            <a:ext cx="4350724" cy="3231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E7EFB4-AF87-3E6E-A8B6-F59CCBD9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61713"/>
            <a:ext cx="8049837" cy="846826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Proton-electron focusing (I)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5BD3D6-6C12-4EFF-6B37-27CC03ADA73B}"/>
                  </a:ext>
                </a:extLst>
              </p:cNvPr>
              <p:cNvSpPr txBox="1"/>
              <p:nvPr/>
            </p:nvSpPr>
            <p:spPr>
              <a:xfrm>
                <a:off x="1578736" y="766010"/>
                <a:ext cx="9034529" cy="2270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 focusing of e-bunch by a space charge of co-traveling protons, limits a tolerable transverse size of the electron bunch in the cooling section relative to the proton bunch size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 determine a tolerable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sz="2000" dirty="0"/>
                  <a:t>, we performed tracking studies which included a realistic focusing from a proton bunch with Gaussian transverse distribution        [</a:t>
                </a:r>
                <a:r>
                  <a:rPr lang="en-US" sz="2000" i="1" dirty="0">
                    <a:latin typeface="CMR12"/>
                  </a:rPr>
                  <a:t>S. Seletskiy, A.V. Fedotov, D. Kayran, J. Kewisch, WEPA78, NAPAC2022, Albuquerque, NM, USA (2022)</a:t>
                </a:r>
                <a:r>
                  <a:rPr lang="en-US" sz="2000" dirty="0"/>
                  <a:t>]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45BD3D6-6C12-4EFF-6B37-27CC03ADA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8736" y="766010"/>
                <a:ext cx="9034529" cy="2270430"/>
              </a:xfrm>
              <a:prstGeom prst="rect">
                <a:avLst/>
              </a:prstGeom>
              <a:blipFill>
                <a:blip r:embed="rId4"/>
                <a:stretch>
                  <a:fillRect l="-607" t="-1344" b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0DDDAA91-FC17-6278-D964-D6DBB9349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577" y="2951379"/>
            <a:ext cx="4038808" cy="7620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D1736E-CBB3-D428-2BB1-AC8E8C7A908D}"/>
                  </a:ext>
                </a:extLst>
              </p:cNvPr>
              <p:cNvSpPr txBox="1"/>
              <p:nvPr/>
            </p:nvSpPr>
            <p:spPr>
              <a:xfrm>
                <a:off x="3840872" y="3918996"/>
                <a:ext cx="3844122" cy="1225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10k particles are tracked for 5k, 10k, and 20k turns</a:t>
                </a:r>
              </a:p>
              <a:p>
                <a:r>
                  <a:rPr lang="en-US" dirty="0"/>
                  <a:t>No emittance growth or particles’ loss is observed for </a:t>
                </a:r>
                <a14:m>
                  <m:oMath xmlns:m="http://schemas.openxmlformats.org/officeDocument/2006/math">
                    <m:r>
                      <a:rPr lang="en-US" b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𝒑𝒆</m:t>
                        </m:r>
                      </m:sub>
                    </m:sSub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𝟎𝟕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9D1736E-CBB3-D428-2BB1-AC8E8C7A90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0872" y="3918996"/>
                <a:ext cx="3844122" cy="1225207"/>
              </a:xfrm>
              <a:prstGeom prst="rect">
                <a:avLst/>
              </a:prstGeom>
              <a:blipFill>
                <a:blip r:embed="rId6"/>
                <a:stretch>
                  <a:fillRect l="-1268" t="-2985" b="-4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3559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45D811-21A1-42EA-670D-40A8AE4B6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701906" y="1263869"/>
            <a:ext cx="3291567" cy="21943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5BD3D6-6C12-4EFF-6B37-27CC03ADA73B}"/>
              </a:ext>
            </a:extLst>
          </p:cNvPr>
          <p:cNvSpPr txBox="1"/>
          <p:nvPr/>
        </p:nvSpPr>
        <p:spPr>
          <a:xfrm>
            <a:off x="1678547" y="766010"/>
            <a:ext cx="89000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MR12"/>
              </a:rPr>
              <a:t>An additional effect of the p-e focusing results from a non-uniformity of the longitudinal distribution of a proton bunch.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7EFB4-AF87-3E6E-A8B6-F59CCBD9C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1" y="61713"/>
            <a:ext cx="8049837" cy="846826"/>
          </a:xfrm>
        </p:spPr>
        <p:txBody>
          <a:bodyPr/>
          <a:lstStyle/>
          <a:p>
            <a:r>
              <a:rPr lang="en-US" dirty="0">
                <a:solidFill>
                  <a:srgbClr val="30519D"/>
                </a:solidFill>
              </a:rPr>
              <a:t>Proton-electron focusing (II)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C069B-841D-727C-103B-6EDB0DFCA3E5}"/>
              </a:ext>
            </a:extLst>
          </p:cNvPr>
          <p:cNvSpPr txBox="1"/>
          <p:nvPr/>
        </p:nvSpPr>
        <p:spPr>
          <a:xfrm>
            <a:off x="1678547" y="1490008"/>
            <a:ext cx="51919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MR12"/>
              </a:rPr>
              <a:t>Different slices of an e-bunch see different focusing from protons.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MR12"/>
              </a:rPr>
              <a:t>This unavoidable focusing mismatch can cause an “emittance dilution”. The diluted equilibrium projected emittance can be estimated as: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58DF18-F7E0-03A9-F2E8-154B1C59C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77" y="3474359"/>
            <a:ext cx="4902452" cy="10541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96B6FDF-0A46-A341-220E-617485905D3E}"/>
              </a:ext>
            </a:extLst>
          </p:cNvPr>
          <p:cNvGrpSpPr/>
          <p:nvPr/>
        </p:nvGrpSpPr>
        <p:grpSpPr>
          <a:xfrm>
            <a:off x="1747423" y="4756641"/>
            <a:ext cx="8316582" cy="673135"/>
            <a:chOff x="443299" y="4694857"/>
            <a:chExt cx="8316582" cy="6731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4BC0B8-B9AC-2944-7E57-DF871E25D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8745" y="4694857"/>
              <a:ext cx="3486329" cy="67313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173633-211E-FC60-5EB3-0FE1155266BB}"/>
                </a:ext>
              </a:extLst>
            </p:cNvPr>
            <p:cNvSpPr txBox="1"/>
            <p:nvPr/>
          </p:nvSpPr>
          <p:spPr>
            <a:xfrm>
              <a:off x="443299" y="4846758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FEF053-6C66-38AF-5C06-77BEF6E979BE}"/>
                    </a:ext>
                  </a:extLst>
                </p:cNvPr>
                <p:cNvSpPr txBox="1"/>
                <p:nvPr/>
              </p:nvSpPr>
              <p:spPr>
                <a:xfrm>
                  <a:off x="5151649" y="4846758"/>
                  <a:ext cx="3608232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and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0.07</m:t>
                      </m:r>
                    </m:oMath>
                  </a14:m>
                  <a:r>
                    <a:rPr lang="en-US" dirty="0"/>
                    <a:t>,  </a:t>
                  </a:r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𝜹𝜺</m:t>
                          </m:r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1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𝜺</m:t>
                          </m:r>
                        </m:e>
                      </m:d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𝟎𝟏𝟓</m:t>
                      </m:r>
                    </m:oMath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4FEF053-6C66-38AF-5C06-77BEF6E979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1649" y="4846758"/>
                  <a:ext cx="3608232" cy="390748"/>
                </a:xfrm>
                <a:prstGeom prst="rect">
                  <a:avLst/>
                </a:prstGeom>
                <a:blipFill>
                  <a:blip r:embed="rId5"/>
                  <a:stretch>
                    <a:fillRect l="-1351" t="-7813" b="-187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E3B33EE-CABE-6FBC-655B-45BB9B9CA800}"/>
              </a:ext>
            </a:extLst>
          </p:cNvPr>
          <p:cNvSpPr txBox="1"/>
          <p:nvPr/>
        </p:nvSpPr>
        <p:spPr>
          <a:xfrm>
            <a:off x="1747424" y="5679350"/>
            <a:ext cx="56387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i="1" dirty="0">
                <a:latin typeface="CMR12"/>
              </a:rPr>
              <a:t>S. Seletskiy, S. Nagaitsev, BNL-224133-2023-TECH (2023)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376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E46F6-79F3-86E4-99B5-5A34AF84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672842"/>
          </a:xfrm>
        </p:spPr>
        <p:txBody>
          <a:bodyPr>
            <a:normAutofit fontScale="90000"/>
          </a:bodyPr>
          <a:lstStyle/>
          <a:p>
            <a:r>
              <a:rPr lang="en-US" dirty="0"/>
              <a:t>BBS rate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7DF0DD-B223-A6C7-5280-09A3DD7F8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3655" y="774051"/>
            <a:ext cx="3429176" cy="1390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A7842-BE02-717F-3B60-476F18CDE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914" y="1595583"/>
            <a:ext cx="2267067" cy="46357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C5253-0DBB-5B09-BD5D-F089A03844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13" y="2903373"/>
            <a:ext cx="7817252" cy="1485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B06A39-4EDD-4D3A-5BA7-5E135C97F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914" y="4684022"/>
            <a:ext cx="5302523" cy="5588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532A6A-58F9-C73E-2C92-49BA2C39B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212" y="5364041"/>
            <a:ext cx="4769095" cy="12764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032BB1-5782-26CB-4EB8-70417826C5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3655" y="2375313"/>
            <a:ext cx="1676486" cy="3683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2B532F-A032-F042-1734-F056F2C66E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8167" y="2402235"/>
            <a:ext cx="1244664" cy="3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71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1EE20-412D-4650-B8DF-30D5EFA16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450"/>
            <a:ext cx="11128043" cy="751867"/>
          </a:xfrm>
        </p:spPr>
        <p:txBody>
          <a:bodyPr>
            <a:normAutofit fontScale="90000"/>
          </a:bodyPr>
          <a:lstStyle/>
          <a:p>
            <a:r>
              <a:rPr lang="en-US" dirty="0"/>
              <a:t>Same focusing, different energy 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1E6F66-AA17-FDD2-58AC-3D59D8BF383C}"/>
                  </a:ext>
                </a:extLst>
              </p:cNvPr>
              <p:cNvSpPr txBox="1"/>
              <p:nvPr/>
            </p:nvSpPr>
            <p:spPr>
              <a:xfrm>
                <a:off x="306625" y="936302"/>
                <a:ext cx="24724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dirty="0"/>
                  <a:t>quation of motion: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1E6F66-AA17-FDD2-58AC-3D59D8BF3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25" y="936302"/>
                <a:ext cx="2472408" cy="369332"/>
              </a:xfrm>
              <a:prstGeom prst="rect">
                <a:avLst/>
              </a:prstGeom>
              <a:blipFill>
                <a:blip r:embed="rId2"/>
                <a:stretch>
                  <a:fillRect t="-10000" r="-147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803B65-1C4D-A03B-B672-BDDCC19A8C39}"/>
                  </a:ext>
                </a:extLst>
              </p:cNvPr>
              <p:cNvSpPr txBox="1"/>
              <p:nvPr/>
            </p:nvSpPr>
            <p:spPr>
              <a:xfrm>
                <a:off x="2588519" y="792096"/>
                <a:ext cx="2098466" cy="657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803B65-1C4D-A03B-B672-BDDCC19A8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519" y="792096"/>
                <a:ext cx="2098466" cy="6577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09A694-7B65-E0F6-1B6E-8D77989538C7}"/>
                  </a:ext>
                </a:extLst>
              </p:cNvPr>
              <p:cNvSpPr txBox="1"/>
              <p:nvPr/>
            </p:nvSpPr>
            <p:spPr>
              <a:xfrm>
                <a:off x="4977809" y="927565"/>
                <a:ext cx="2236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Beam’s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trajectory: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09A694-7B65-E0F6-1B6E-8D7798953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809" y="927565"/>
                <a:ext cx="2236381" cy="369332"/>
              </a:xfrm>
              <a:prstGeom prst="rect">
                <a:avLst/>
              </a:prstGeom>
              <a:blipFill>
                <a:blip r:embed="rId4"/>
                <a:stretch>
                  <a:fillRect l="-2459" t="-8197" r="-191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C9442E-D167-8FFC-999D-64F5315D21D1}"/>
                  </a:ext>
                </a:extLst>
              </p:cNvPr>
              <p:cNvSpPr txBox="1"/>
              <p:nvPr/>
            </p:nvSpPr>
            <p:spPr>
              <a:xfrm>
                <a:off x="7312983" y="773909"/>
                <a:ext cx="1824694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brk m:alnAt="7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  <m:brk m:alnAt="7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C9442E-D167-8FFC-999D-64F5315D2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983" y="773909"/>
                <a:ext cx="1824694" cy="6182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B1CE10-7C22-D469-E144-548D0EA99E53}"/>
                  </a:ext>
                </a:extLst>
              </p:cNvPr>
              <p:cNvSpPr txBox="1"/>
              <p:nvPr/>
            </p:nvSpPr>
            <p:spPr>
              <a:xfrm>
                <a:off x="9279117" y="773909"/>
                <a:ext cx="1682332" cy="618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B1CE10-7C22-D469-E144-548D0EA99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9117" y="773909"/>
                <a:ext cx="1682332" cy="618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E172B1F-B917-75DD-AFAE-FD982F4CE99D}"/>
              </a:ext>
            </a:extLst>
          </p:cNvPr>
          <p:cNvSpPr txBox="1"/>
          <p:nvPr/>
        </p:nvSpPr>
        <p:spPr>
          <a:xfrm>
            <a:off x="254691" y="1397517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Fields: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6A8729C-6629-9319-A9B4-C1DEDBC367CB}"/>
              </a:ext>
            </a:extLst>
          </p:cNvPr>
          <p:cNvCxnSpPr>
            <a:cxnSpLocks/>
          </p:cNvCxnSpPr>
          <p:nvPr/>
        </p:nvCxnSpPr>
        <p:spPr>
          <a:xfrm>
            <a:off x="6046970" y="1790631"/>
            <a:ext cx="0" cy="1899822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94FDB6-E12A-0844-8695-F160773C3066}"/>
                  </a:ext>
                </a:extLst>
              </p:cNvPr>
              <p:cNvSpPr txBox="1"/>
              <p:nvPr/>
            </p:nvSpPr>
            <p:spPr>
              <a:xfrm>
                <a:off x="154018" y="1699686"/>
                <a:ext cx="5892952" cy="20422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sinh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𝑥𝑦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𝑘𝑧</m:t>
                                    </m:r>
                                  </m:e>
                                </m:d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m:rPr>
                                <m:brk m:alnAt="7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cosh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𝑘𝑧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cosh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𝑘𝑧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func>
                              </m:e>
                            </m:func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≈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𝑘𝑦</m:t>
                            </m:r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𝑘𝑧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mr>
                        <m:m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mr>
                      </m:m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094FDB6-E12A-0844-8695-F160773C3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18" y="1699686"/>
                <a:ext cx="5892952" cy="20422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A3EBF8-1FCA-CADD-3B2D-11A8943BEA82}"/>
                  </a:ext>
                </a:extLst>
              </p:cNvPr>
              <p:cNvSpPr txBox="1"/>
              <p:nvPr/>
            </p:nvSpPr>
            <p:spPr>
              <a:xfrm>
                <a:off x="6291290" y="1982272"/>
                <a:ext cx="5416587" cy="1006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𝑘𝑧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cosh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sinh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𝑘𝑦</m:t>
                              </m:r>
                            </m:e>
                          </m:d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𝑘𝑦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A3EBF8-1FCA-CADD-3B2D-11A8943BE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1290" y="1982272"/>
                <a:ext cx="5416587" cy="1006173"/>
              </a:xfrm>
              <a:prstGeom prst="rect">
                <a:avLst/>
              </a:prstGeom>
              <a:blipFill>
                <a:blip r:embed="rId8"/>
                <a:stretch>
                  <a:fillRect b="-4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124CAA-ED75-9DE1-33E2-C21E72D16F13}"/>
                  </a:ext>
                </a:extLst>
              </p:cNvPr>
              <p:cNvSpPr txBox="1"/>
              <p:nvPr/>
            </p:nvSpPr>
            <p:spPr>
              <a:xfrm>
                <a:off x="1769286" y="3847616"/>
                <a:ext cx="3171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Wiggler focusing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dirty="0"/>
                  <a:t>term):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4124CAA-ED75-9DE1-33E2-C21E72D16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9286" y="3847616"/>
                <a:ext cx="3171381" cy="369332"/>
              </a:xfrm>
              <a:prstGeom prst="rect">
                <a:avLst/>
              </a:prstGeom>
              <a:blipFill>
                <a:blip r:embed="rId9"/>
                <a:stretch>
                  <a:fillRect l="-1538" t="-8197" r="-192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405203-4494-1CF9-ECB7-731A3D5FA9F1}"/>
                  </a:ext>
                </a:extLst>
              </p:cNvPr>
              <p:cNvSpPr txBox="1"/>
              <p:nvPr/>
            </p:nvSpPr>
            <p:spPr>
              <a:xfrm>
                <a:off x="5058008" y="3730950"/>
                <a:ext cx="2843534" cy="6095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f>
                            <m:f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𝒃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fun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b="1" i="1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7405203-4494-1CF9-ECB7-731A3D5FA9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8008" y="3730950"/>
                <a:ext cx="2843534" cy="6095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7BDE480-1770-F5FF-2E3B-9CEC5EC35C43}"/>
              </a:ext>
            </a:extLst>
          </p:cNvPr>
          <p:cNvCxnSpPr>
            <a:cxnSpLocks/>
          </p:cNvCxnSpPr>
          <p:nvPr/>
        </p:nvCxnSpPr>
        <p:spPr>
          <a:xfrm>
            <a:off x="6046970" y="4736100"/>
            <a:ext cx="0" cy="914563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B3325E-3E27-3C08-A884-809DC6EA2D09}"/>
                  </a:ext>
                </a:extLst>
              </p:cNvPr>
              <p:cNvSpPr txBox="1"/>
              <p:nvPr/>
            </p:nvSpPr>
            <p:spPr>
              <a:xfrm>
                <a:off x="10741357" y="1285069"/>
                <a:ext cx="1224886" cy="567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B3325E-3E27-3C08-A884-809DC6EA2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1357" y="1285069"/>
                <a:ext cx="1224886" cy="5672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6C46D7-1622-F2A5-E308-A0557FFD94EF}"/>
                  </a:ext>
                </a:extLst>
              </p:cNvPr>
              <p:cNvSpPr txBox="1"/>
              <p:nvPr/>
            </p:nvSpPr>
            <p:spPr>
              <a:xfrm>
                <a:off x="3718954" y="4358799"/>
                <a:ext cx="38240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Quadrupole (de)focusing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 </m:t>
                    </m:r>
                  </m:oMath>
                </a14:m>
                <a:r>
                  <a:rPr lang="en-US" dirty="0"/>
                  <a:t>term):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B6C46D7-1622-F2A5-E308-A0557FFD9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954" y="4358799"/>
                <a:ext cx="3824060" cy="369332"/>
              </a:xfrm>
              <a:prstGeom prst="rect">
                <a:avLst/>
              </a:prstGeom>
              <a:blipFill>
                <a:blip r:embed="rId12"/>
                <a:stretch>
                  <a:fillRect l="-1276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558FC3-2A39-4A51-8319-EEBD72B6EF0B}"/>
                  </a:ext>
                </a:extLst>
              </p:cNvPr>
              <p:cNvSpPr txBox="1"/>
              <p:nvPr/>
            </p:nvSpPr>
            <p:spPr>
              <a:xfrm>
                <a:off x="305888" y="4731571"/>
                <a:ext cx="5439053" cy="701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𝑏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f>
                        <m:f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𝒌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D558FC3-2A39-4A51-8319-EEBD72B6E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88" y="4731571"/>
                <a:ext cx="5439053" cy="70192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3DF6A79-EEF6-ED58-85E7-7205642323D8}"/>
                  </a:ext>
                </a:extLst>
              </p:cNvPr>
              <p:cNvSpPr txBox="1"/>
              <p:nvPr/>
            </p:nvSpPr>
            <p:spPr>
              <a:xfrm>
                <a:off x="6199899" y="4664219"/>
                <a:ext cx="5439053" cy="657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𝝆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𝒃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3DF6A79-EEF6-ED58-85E7-720564232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899" y="4664219"/>
                <a:ext cx="5439053" cy="65774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331647-A9B8-CB01-8CA1-EF51791ABB48}"/>
                  </a:ext>
                </a:extLst>
              </p:cNvPr>
              <p:cNvSpPr txBox="1"/>
              <p:nvPr/>
            </p:nvSpPr>
            <p:spPr>
              <a:xfrm>
                <a:off x="9711534" y="6127845"/>
                <a:ext cx="2300566" cy="5821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(1+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8331647-A9B8-CB01-8CA1-EF51791AB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534" y="6127845"/>
                <a:ext cx="2300566" cy="5821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B794AB-F501-2FF7-325A-0AF10EC64165}"/>
                  </a:ext>
                </a:extLst>
              </p:cNvPr>
              <p:cNvSpPr txBox="1"/>
              <p:nvPr/>
            </p:nvSpPr>
            <p:spPr>
              <a:xfrm>
                <a:off x="6183968" y="5385225"/>
                <a:ext cx="3886833" cy="5883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𝑘𝑦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</m:e>
                      </m:func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B794AB-F501-2FF7-325A-0AF10EC641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968" y="5385225"/>
                <a:ext cx="3886833" cy="5883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A2D000-0F20-61A7-60E5-759DC077DD8B}"/>
                  </a:ext>
                </a:extLst>
              </p:cNvPr>
              <p:cNvSpPr txBox="1"/>
              <p:nvPr/>
            </p:nvSpPr>
            <p:spPr>
              <a:xfrm>
                <a:off x="10179558" y="5346538"/>
                <a:ext cx="1719573" cy="6070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A2D000-0F20-61A7-60E5-759DC077DD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558" y="5346538"/>
                <a:ext cx="1719573" cy="60702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24B522-5D08-32B3-F867-3DE9A97CB981}"/>
                  </a:ext>
                </a:extLst>
              </p:cNvPr>
              <p:cNvSpPr txBox="1"/>
              <p:nvPr/>
            </p:nvSpPr>
            <p:spPr>
              <a:xfrm>
                <a:off x="5548552" y="6237733"/>
                <a:ext cx="1303241" cy="5798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24B522-5D08-32B3-F867-3DE9A97CB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552" y="6237733"/>
                <a:ext cx="1303241" cy="57983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AB2064-DC0B-2053-F09D-2806E62EE496}"/>
                  </a:ext>
                </a:extLst>
              </p:cNvPr>
              <p:cNvSpPr txBox="1"/>
              <p:nvPr/>
            </p:nvSpPr>
            <p:spPr>
              <a:xfrm>
                <a:off x="6995538" y="6205714"/>
                <a:ext cx="2503762" cy="5677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9AB2064-DC0B-2053-F09D-2806E62EE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538" y="6205714"/>
                <a:ext cx="2503762" cy="5677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81586C7-1753-A719-50F9-D2B04A91B03A}"/>
                  </a:ext>
                </a:extLst>
              </p14:cNvPr>
              <p14:cNvContentPartPr/>
              <p14:nvPr/>
            </p14:nvContentPartPr>
            <p14:xfrm>
              <a:off x="5407552" y="5260597"/>
              <a:ext cx="6749280" cy="15436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81586C7-1753-A719-50F9-D2B04A91B03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398912" y="5251957"/>
                <a:ext cx="6766920" cy="156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9C20223-BBF7-A509-12E4-BBA1407129D5}"/>
                  </a:ext>
                </a:extLst>
              </p14:cNvPr>
              <p14:cNvContentPartPr/>
              <p14:nvPr/>
            </p14:nvContentPartPr>
            <p14:xfrm>
              <a:off x="9599275" y="6061182"/>
              <a:ext cx="2512800" cy="7660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9C20223-BBF7-A509-12E4-BBA1407129D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593155" y="6055062"/>
                <a:ext cx="2525040" cy="77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E310353-D122-74C9-1921-39150EEECA46}"/>
                  </a:ext>
                </a:extLst>
              </p14:cNvPr>
              <p14:cNvContentPartPr/>
              <p14:nvPr/>
            </p14:nvContentPartPr>
            <p14:xfrm>
              <a:off x="6237955" y="6026982"/>
              <a:ext cx="402480" cy="223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E310353-D122-74C9-1921-39150EEECA4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231835" y="6020862"/>
                <a:ext cx="41472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F1F5684-40E2-D24D-0E9A-A2489FCB133A}"/>
                  </a:ext>
                </a:extLst>
              </p14:cNvPr>
              <p14:cNvContentPartPr/>
              <p14:nvPr/>
            </p14:nvContentPartPr>
            <p14:xfrm>
              <a:off x="10225315" y="5862462"/>
              <a:ext cx="1760760" cy="130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F1F5684-40E2-D24D-0E9A-A2489FCB133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219195" y="5856342"/>
                <a:ext cx="177300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942B784-814B-AA8D-E32F-A6087E8B0A64}"/>
                  </a:ext>
                </a:extLst>
              </p14:cNvPr>
              <p14:cNvContentPartPr/>
              <p14:nvPr/>
            </p14:nvContentPartPr>
            <p14:xfrm>
              <a:off x="5552155" y="6798822"/>
              <a:ext cx="1286640" cy="331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942B784-814B-AA8D-E32F-A6087E8B0A6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546035" y="6792702"/>
                <a:ext cx="129888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17815C62-9C8A-14F8-946E-A5D09BDFCF1D}"/>
                  </a:ext>
                </a:extLst>
              </p14:cNvPr>
              <p14:cNvContentPartPr/>
              <p14:nvPr/>
            </p14:nvContentPartPr>
            <p14:xfrm>
              <a:off x="6933115" y="6218142"/>
              <a:ext cx="204120" cy="6166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17815C62-9C8A-14F8-946E-A5D09BDFCF1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26995" y="6212022"/>
                <a:ext cx="216360" cy="62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D0B17708-A098-217F-22C1-1D8D3428EC0A}"/>
                  </a:ext>
                </a:extLst>
              </p14:cNvPr>
              <p14:cNvContentPartPr/>
              <p14:nvPr/>
            </p14:nvContentPartPr>
            <p14:xfrm>
              <a:off x="9328555" y="6213822"/>
              <a:ext cx="215640" cy="600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D0B17708-A098-217F-22C1-1D8D3428EC0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322435" y="6207702"/>
                <a:ext cx="227880" cy="61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11042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CA297-4BC0-2F0D-91AE-0CF329CDA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1"/>
            <a:ext cx="10515600" cy="957984"/>
          </a:xfrm>
        </p:spPr>
        <p:txBody>
          <a:bodyPr/>
          <a:lstStyle/>
          <a:p>
            <a:r>
              <a:rPr lang="en-US" dirty="0"/>
              <a:t>Comparison of wiggler’s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2DCE90F-65E2-1D81-770C-79E461E6A0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0064" y="1227761"/>
                <a:ext cx="5524106" cy="1814262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func>
                              <m:func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  <m:brk m:alnAt="7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𝑘𝑧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</m:den>
                                        </m:f>
                                        <m:f>
                                          <m:f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den>
                                        </m:f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func>
                          </m:e>
                        </m:mr>
                        <m:m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num>
                                      <m:den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e>
                                        </m:rad>
                                      </m:den>
                                    </m:f>
                                    <m:rad>
                                      <m:radPr>
                                        <m:degHide m:val="on"/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f>
                                          <m:f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Sup>
                                              <m:sSub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</m:e>
                                    </m:rad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Sup>
                                  <m:sSub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f>
                                  <m:fPr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num>
                                  <m:den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000" i="1"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f>
                                          <m:f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Sup>
                                              <m:sSubSup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num>
                                          <m:den>
                                            <m:sSup>
                                              <m:sSup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p>
                                          </m:den>
                                        </m:f>
                                      </m:e>
                                    </m:rad>
                                  </m:den>
                                </m:f>
                                <m:func>
                                  <m:func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num>
                                          <m:den>
                                            <m:rad>
                                              <m:radPr>
                                                <m:degHide m:val="on"/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radPr>
                                              <m:deg/>
                                              <m:e>
                                                <m: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e>
                                            </m:rad>
                                          </m:den>
                                        </m:f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2000" i="1"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f>
                                              <m:fPr>
                                                <m:ctrlPr>
                                                  <a:rPr lang="en-US" sz="20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sSubSup>
                                                  <m:sSubSupPr>
                                                    <m:ctrlP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𝑥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</m:num>
                                              <m:den>
                                                <m:sSup>
                                                  <m:sSupPr>
                                                    <m:ctrlP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𝑘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lang="en-US" sz="20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p>
                                              </m:den>
                                            </m:f>
                                          </m:e>
                                        </m:rad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func>
                          </m:e>
                        </m:mr>
                      </m:m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2DCE90F-65E2-1D81-770C-79E461E6A0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0064" y="1227761"/>
                <a:ext cx="5524106" cy="1814262"/>
              </a:xfrm>
              <a:blipFill>
                <a:blip r:embed="rId2"/>
                <a:stretch>
                  <a:fillRect t="-1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92A003D-4BE1-9B49-E154-F37F094544D9}"/>
              </a:ext>
            </a:extLst>
          </p:cNvPr>
          <p:cNvSpPr txBox="1"/>
          <p:nvPr/>
        </p:nvSpPr>
        <p:spPr>
          <a:xfrm>
            <a:off x="4760376" y="271148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7E6874-187D-8786-1FED-4423690BA090}"/>
                  </a:ext>
                </a:extLst>
              </p:cNvPr>
              <p:cNvSpPr txBox="1"/>
              <p:nvPr/>
            </p:nvSpPr>
            <p:spPr>
              <a:xfrm>
                <a:off x="5999017" y="1001636"/>
                <a:ext cx="6096000" cy="18236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𝑘𝑧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ad>
                                    <m:radPr>
                                      <m:degHide m:val="on"/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den>
                                      </m:f>
                                    </m:e>
                                  </m:rad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rad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rad>
                            </m:den>
                          </m:f>
                          <m:func>
                            <m:func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</m:den>
                                  </m:f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  <m:t>𝑞</m:t>
                                              </m:r>
                                            </m:sub>
                                          </m:sSub>
                                        </m:num>
                                        <m:den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den>
                                      </m:f>
                                    </m:e>
                                  </m:ra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7E6874-187D-8786-1FED-4423690BA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017" y="1001636"/>
                <a:ext cx="6096000" cy="18236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6F9FD3C-F4F4-BA03-2EE9-BB7990F4F76D}"/>
              </a:ext>
            </a:extLst>
          </p:cNvPr>
          <p:cNvSpPr txBox="1"/>
          <p:nvPr/>
        </p:nvSpPr>
        <p:spPr>
          <a:xfrm>
            <a:off x="10934858" y="1250291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(25), (26)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432804-E84D-893A-50E1-8659561AB1B2}"/>
                  </a:ext>
                </a:extLst>
              </p:cNvPr>
              <p:cNvSpPr txBox="1"/>
              <p:nvPr/>
            </p:nvSpPr>
            <p:spPr>
              <a:xfrm>
                <a:off x="913336" y="3313560"/>
                <a:ext cx="3740729" cy="861198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5432804-E84D-893A-50E1-8659561AB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336" y="3313560"/>
                <a:ext cx="3740729" cy="8611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E4C5195-6806-5FA2-E6B8-A0E6DAE2EF26}"/>
              </a:ext>
            </a:extLst>
          </p:cNvPr>
          <p:cNvSpPr txBox="1"/>
          <p:nvPr/>
        </p:nvSpPr>
        <p:spPr>
          <a:xfrm>
            <a:off x="4760376" y="355949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592B99-EC68-6A63-1A02-5185BB4C7215}"/>
                  </a:ext>
                </a:extLst>
              </p:cNvPr>
              <p:cNvSpPr txBox="1"/>
              <p:nvPr/>
            </p:nvSpPr>
            <p:spPr>
              <a:xfrm>
                <a:off x="7370616" y="3389036"/>
                <a:ext cx="3740728" cy="742896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592B99-EC68-6A63-1A02-5185BB4C7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616" y="3389036"/>
                <a:ext cx="3740728" cy="7428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A9ED3DF-F18C-DCC2-7FFD-6F5FED5908AF}"/>
              </a:ext>
            </a:extLst>
          </p:cNvPr>
          <p:cNvSpPr txBox="1"/>
          <p:nvPr/>
        </p:nvSpPr>
        <p:spPr>
          <a:xfrm>
            <a:off x="11323966" y="3488909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(27)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A8F130-34D2-7F82-DEA5-439303F22EC6}"/>
              </a:ext>
            </a:extLst>
          </p:cNvPr>
          <p:cNvCxnSpPr>
            <a:cxnSpLocks/>
          </p:cNvCxnSpPr>
          <p:nvPr/>
        </p:nvCxnSpPr>
        <p:spPr>
          <a:xfrm>
            <a:off x="5888182" y="903441"/>
            <a:ext cx="0" cy="368241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phic 17" descr="Thumbs up sign outline">
            <a:extLst>
              <a:ext uri="{FF2B5EF4-FFF2-40B4-BE49-F238E27FC236}">
                <a16:creationId xmlns:a16="http://schemas.microsoft.com/office/drawing/2014/main" id="{08CE656C-B607-4CFE-10CD-D5610B9FB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4065" y="874860"/>
            <a:ext cx="914400" cy="914400"/>
          </a:xfrm>
          <a:prstGeom prst="rect">
            <a:avLst/>
          </a:prstGeom>
        </p:spPr>
      </p:pic>
      <p:pic>
        <p:nvPicPr>
          <p:cNvPr id="20" name="Graphic 19" descr="Thumbs Down outline">
            <a:extLst>
              <a:ext uri="{FF2B5EF4-FFF2-40B4-BE49-F238E27FC236}">
                <a16:creationId xmlns:a16="http://schemas.microsoft.com/office/drawing/2014/main" id="{19A79C3E-A2F9-190A-65DE-8D0EC2D277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7510" y="108571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E69AFA-52C5-323E-73E4-9BCE7CE4E85E}"/>
                  </a:ext>
                </a:extLst>
              </p:cNvPr>
              <p:cNvSpPr txBox="1"/>
              <p:nvPr/>
            </p:nvSpPr>
            <p:spPr>
              <a:xfrm>
                <a:off x="216086" y="4640773"/>
                <a:ext cx="7374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If we want to get the same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 focusing with the good field, then we choose: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BE69AFA-52C5-323E-73E4-9BCE7CE4E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86" y="4640773"/>
                <a:ext cx="7374904" cy="369332"/>
              </a:xfrm>
              <a:prstGeom prst="rect">
                <a:avLst/>
              </a:prstGeom>
              <a:blipFill>
                <a:blip r:embed="rId10"/>
                <a:stretch>
                  <a:fillRect l="-661" t="-8197" r="-49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2CBD9F-FF82-A96B-ECD8-383FFF89C3C4}"/>
                  </a:ext>
                </a:extLst>
              </p:cNvPr>
              <p:cNvSpPr txBox="1"/>
              <p:nvPr/>
            </p:nvSpPr>
            <p:spPr>
              <a:xfrm>
                <a:off x="8159027" y="4367275"/>
                <a:ext cx="1364476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62CBD9F-FF82-A96B-ECD8-383FFF89C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9027" y="4367275"/>
                <a:ext cx="1364476" cy="8183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EF79BC-E6BB-1C6A-1BD8-3D5E90353240}"/>
                  </a:ext>
                </a:extLst>
              </p:cNvPr>
              <p:cNvSpPr txBox="1"/>
              <p:nvPr/>
            </p:nvSpPr>
            <p:spPr>
              <a:xfrm>
                <a:off x="270064" y="5132609"/>
                <a:ext cx="4318683" cy="3956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Let’s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=2.3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=30.7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EF79BC-E6BB-1C6A-1BD8-3D5E903532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64" y="5132609"/>
                <a:ext cx="4318683" cy="395686"/>
              </a:xfrm>
              <a:prstGeom prst="rect">
                <a:avLst/>
              </a:prstGeom>
              <a:blipFill>
                <a:blip r:embed="rId12"/>
                <a:stretch>
                  <a:fillRect l="-1128" t="-7692"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8B088F-AC71-4E49-16DD-FB5F40772D59}"/>
                  </a:ext>
                </a:extLst>
              </p:cNvPr>
              <p:cNvSpPr txBox="1"/>
              <p:nvPr/>
            </p:nvSpPr>
            <p:spPr>
              <a:xfrm>
                <a:off x="2783700" y="5563298"/>
                <a:ext cx="5519331" cy="490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This provides matched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=30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=1.4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78B088F-AC71-4E49-16DD-FB5F4077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700" y="5563298"/>
                <a:ext cx="5519331" cy="490840"/>
              </a:xfrm>
              <a:prstGeom prst="rect">
                <a:avLst/>
              </a:prstGeom>
              <a:blipFill>
                <a:blip r:embed="rId13"/>
                <a:stretch>
                  <a:fillRect l="-99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C0146A-C804-D83E-7A0C-F5DAA4445176}"/>
                  </a:ext>
                </a:extLst>
              </p:cNvPr>
              <p:cNvSpPr txBox="1"/>
              <p:nvPr/>
            </p:nvSpPr>
            <p:spPr>
              <a:xfrm>
                <a:off x="2564698" y="6028195"/>
                <a:ext cx="6097567" cy="657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For a vertical chromaticity per wiggler we get: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lit/>
                          </m:rPr>
                          <a:rPr lang="en-US" sz="24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𝜕𝛿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=−0.5 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C0146A-C804-D83E-7A0C-F5DAA44451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4698" y="6028195"/>
                <a:ext cx="6097567" cy="657744"/>
              </a:xfrm>
              <a:prstGeom prst="rect">
                <a:avLst/>
              </a:prstGeom>
              <a:blipFill>
                <a:blip r:embed="rId14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CF4C0E5-66ED-6B40-77F0-26D51D9B027D}"/>
              </a:ext>
            </a:extLst>
          </p:cNvPr>
          <p:cNvSpPr/>
          <p:nvPr/>
        </p:nvSpPr>
        <p:spPr>
          <a:xfrm>
            <a:off x="5246695" y="1910098"/>
            <a:ext cx="299158" cy="557424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AA135C-9E78-1FAC-4036-D491C3240FF2}"/>
              </a:ext>
            </a:extLst>
          </p:cNvPr>
          <p:cNvSpPr/>
          <p:nvPr/>
        </p:nvSpPr>
        <p:spPr>
          <a:xfrm>
            <a:off x="11323966" y="1943738"/>
            <a:ext cx="344216" cy="5574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E8A471-ABB4-958E-C6F0-F2CDC446135E}"/>
              </a:ext>
            </a:extLst>
          </p:cNvPr>
          <p:cNvSpPr/>
          <p:nvPr/>
        </p:nvSpPr>
        <p:spPr>
          <a:xfrm>
            <a:off x="9910386" y="1053348"/>
            <a:ext cx="509393" cy="7359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F210E77-AD81-5FE7-3D73-B271114C6EBB}"/>
              </a:ext>
            </a:extLst>
          </p:cNvPr>
          <p:cNvSpPr/>
          <p:nvPr/>
        </p:nvSpPr>
        <p:spPr>
          <a:xfrm>
            <a:off x="4058522" y="1145914"/>
            <a:ext cx="259012" cy="557424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5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DD89A-BAE9-5257-9CCE-E17C00FE7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69419"/>
            <a:ext cx="7886700" cy="611619"/>
          </a:xfrm>
        </p:spPr>
        <p:txBody>
          <a:bodyPr>
            <a:normAutofit/>
          </a:bodyPr>
          <a:lstStyle/>
          <a:p>
            <a:r>
              <a:rPr lang="en-US" sz="3200" dirty="0"/>
              <a:t>Injection in Ring Cooler,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6DE5F-5D69-73E9-CD9C-5AC93BEF7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368D752-3454-8FD2-2D3F-E9867EB56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0096" y="719780"/>
            <a:ext cx="8811809" cy="496141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6C917-C3D0-85B0-7B9B-2E0DA66BAD1A}"/>
              </a:ext>
            </a:extLst>
          </p:cNvPr>
          <p:cNvSpPr txBox="1"/>
          <p:nvPr/>
        </p:nvSpPr>
        <p:spPr>
          <a:xfrm>
            <a:off x="7729453" y="5350605"/>
            <a:ext cx="2894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Erdong Wang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82FA1B-9778-6FA2-FD71-1BD7A5DD9EC7}"/>
              </a:ext>
            </a:extLst>
          </p:cNvPr>
          <p:cNvSpPr txBox="1"/>
          <p:nvPr/>
        </p:nvSpPr>
        <p:spPr>
          <a:xfrm>
            <a:off x="2296160" y="5681195"/>
            <a:ext cx="8862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2021 lattice and parameters, </a:t>
            </a:r>
            <a:r>
              <a:rPr lang="en-US" dirty="0" err="1"/>
              <a:t>Tousheck</a:t>
            </a:r>
            <a:r>
              <a:rPr lang="en-US" dirty="0"/>
              <a:t> lifetime was 55 sec (to be recalculated for</a:t>
            </a:r>
          </a:p>
          <a:p>
            <a:r>
              <a:rPr lang="en-US" dirty="0"/>
              <a:t>new lattice and parameters). This would require 420 </a:t>
            </a:r>
            <a:r>
              <a:rPr lang="en-US" dirty="0" err="1"/>
              <a:t>nC</a:t>
            </a:r>
            <a:r>
              <a:rPr lang="en-US" dirty="0"/>
              <a:t> every 5 sec.</a:t>
            </a:r>
          </a:p>
        </p:txBody>
      </p:sp>
    </p:spTree>
    <p:extLst>
      <p:ext uri="{BB962C8B-B14F-4D97-AF65-F5344CB8AC3E}">
        <p14:creationId xmlns:p14="http://schemas.microsoft.com/office/powerpoint/2010/main" val="1419935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requirements for cooling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9171B069-E9D4-6C92-F13F-A2FC7118F7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1500" y="1509536"/>
                <a:ext cx="11049000" cy="485609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/>
                <a:r>
                  <a:rPr lang="en-US" dirty="0"/>
                  <a:t>To achieve design operational parameters EIC requires both cooling at both the injection and the top energy </a:t>
                </a:r>
              </a:p>
              <a:p>
                <a:pPr marL="457200" indent="-457200"/>
                <a:r>
                  <a:rPr lang="en-US" dirty="0"/>
                  <a:t>A pre-cooler, which is an RF-based (bunched) electron cooler, will work at injection energy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=25.4</m:t>
                    </m:r>
                  </m:oMath>
                </a14:m>
                <a:r>
                  <a:rPr lang="en-US" dirty="0"/>
                  <a:t>) and will provide the target emittances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=3.3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=0.3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of the proton bunches</a:t>
                </a:r>
              </a:p>
              <a:p>
                <a:pPr marL="457200" indent="-457200"/>
                <a:r>
                  <a:rPr lang="en-US" dirty="0"/>
                  <a:t>The goal of the top energy cooler is to preserve the required emittances by counteracting the IBS</a:t>
                </a:r>
              </a:p>
              <a:p>
                <a:pPr marL="457200" indent="-457200"/>
                <a:r>
                  <a:rPr lang="en-US" dirty="0">
                    <a:solidFill>
                      <a:srgbClr val="0000FF"/>
                    </a:solidFill>
                  </a:rPr>
                  <a:t>The Ring Electron Cooler is an RF-based electron cooler utilizing an electron storage ring</a:t>
                </a:r>
              </a:p>
              <a:p>
                <a:pPr marL="457200" indent="-457200"/>
                <a:r>
                  <a:rPr lang="en-US" dirty="0"/>
                  <a:t>The REC is currently a back-up option for the high energy cooler (the baseline option is based on a Coherent Electron Cooling)</a:t>
                </a:r>
              </a:p>
            </p:txBody>
          </p:sp>
        </mc:Choice>
        <mc:Fallback xmlns="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9171B069-E9D4-6C92-F13F-A2FC7118F7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1509536"/>
                <a:ext cx="11049000" cy="4856095"/>
              </a:xfrm>
              <a:prstGeom prst="rect">
                <a:avLst/>
              </a:prstGeom>
              <a:blipFill>
                <a:blip r:embed="rId2"/>
                <a:stretch>
                  <a:fillRect l="-993" t="-2261" r="-1380" b="-3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9880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88321-F583-94FD-E086-6B6FB866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2344" y="12406"/>
            <a:ext cx="8295656" cy="574003"/>
          </a:xfrm>
        </p:spPr>
        <p:txBody>
          <a:bodyPr>
            <a:normAutofit/>
          </a:bodyPr>
          <a:lstStyle/>
          <a:p>
            <a:r>
              <a:rPr lang="en-US" sz="3200" dirty="0"/>
              <a:t>Ring cooler hadron beam optics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ED18AA-EF89-3DF2-C206-AAC115F6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8C0D51-78BE-DF7C-EF8D-C9B4CDA8D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1997" y="831011"/>
            <a:ext cx="7886700" cy="3439990"/>
          </a:xfrm>
        </p:spPr>
        <p:txBody>
          <a:bodyPr/>
          <a:lstStyle/>
          <a:p>
            <a:pPr marL="0" indent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7666C4-1ED2-C86C-C0BF-AC80FF9F2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168" y="831012"/>
            <a:ext cx="6164358" cy="30497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E26102-A942-A334-2B73-93DD95353489}"/>
              </a:ext>
            </a:extLst>
          </p:cNvPr>
          <p:cNvSpPr txBox="1"/>
          <p:nvPr/>
        </p:nvSpPr>
        <p:spPr>
          <a:xfrm>
            <a:off x="1798008" y="4125350"/>
            <a:ext cx="970015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Ring cooler requirements of long cooling section with proper hadron beam beta functions </a:t>
            </a:r>
          </a:p>
          <a:p>
            <a:r>
              <a:rPr lang="en-US" dirty="0"/>
              <a:t>and dispersion can be achieved. </a:t>
            </a:r>
          </a:p>
          <a:p>
            <a:endParaRPr lang="en-US" dirty="0"/>
          </a:p>
          <a:p>
            <a:r>
              <a:rPr lang="en-US" dirty="0"/>
              <a:t>As Ring Cooler provides long cooling section, integration with Precooler becomes simple</a:t>
            </a:r>
          </a:p>
          <a:p>
            <a:r>
              <a:rPr lang="en-US" dirty="0"/>
              <a:t>as Precooler also requires long cooling section.  As a result, when integrated with Ring cooler</a:t>
            </a:r>
          </a:p>
          <a:p>
            <a:r>
              <a:rPr lang="en-US" dirty="0"/>
              <a:t>Precooler design could be simplified with performance significantly improved.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7BFAE9-6FF6-E91D-4303-8D50C14E5F57}"/>
              </a:ext>
            </a:extLst>
          </p:cNvPr>
          <p:cNvSpPr txBox="1"/>
          <p:nvPr/>
        </p:nvSpPr>
        <p:spPr>
          <a:xfrm>
            <a:off x="9381874" y="2835557"/>
            <a:ext cx="2572251" cy="646331"/>
          </a:xfrm>
          <a:prstGeom prst="rect">
            <a:avLst/>
          </a:prstGeom>
          <a:solidFill>
            <a:srgbClr val="FFF4D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Details in Derong Xu talk.</a:t>
            </a:r>
          </a:p>
        </p:txBody>
      </p:sp>
    </p:spTree>
    <p:extLst>
      <p:ext uri="{BB962C8B-B14F-4D97-AF65-F5344CB8AC3E}">
        <p14:creationId xmlns:p14="http://schemas.microsoft.com/office/powerpoint/2010/main" val="12791229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563FB-F0CE-4A0F-A071-55583697C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3952" y="178274"/>
            <a:ext cx="7886700" cy="85135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Integration of Precooler with Ring Cooler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04C54-9286-4058-AC20-ECBEE093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282" y="603950"/>
            <a:ext cx="8725971" cy="5868764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/>
            <a:endParaRPr lang="en-US" sz="1800" dirty="0"/>
          </a:p>
          <a:p>
            <a:pPr marL="0" indent="0"/>
            <a:endParaRPr lang="en-US" sz="18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1AF17-6F94-43F7-BE13-3E58685D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B8524E-E271-AD36-934C-C2DDFB89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975" y="1473268"/>
            <a:ext cx="4522545" cy="2686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01CBB9-6090-B451-DB1C-CC2037629499}"/>
              </a:ext>
            </a:extLst>
          </p:cNvPr>
          <p:cNvSpPr txBox="1"/>
          <p:nvPr/>
        </p:nvSpPr>
        <p:spPr>
          <a:xfrm>
            <a:off x="6530168" y="1170032"/>
            <a:ext cx="4048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Precooling of protons beam</a:t>
            </a:r>
          </a:p>
          <a:p>
            <a:r>
              <a:rPr lang="en-US" dirty="0"/>
              <a:t>emittances at 24 GeV, assumes</a:t>
            </a:r>
          </a:p>
          <a:p>
            <a:r>
              <a:rPr lang="en-US" dirty="0"/>
              <a:t>effective cooling section length of</a:t>
            </a:r>
          </a:p>
          <a:p>
            <a:r>
              <a:rPr lang="en-US" dirty="0"/>
              <a:t>120m, electron current of 100mA, and </a:t>
            </a:r>
          </a:p>
          <a:p>
            <a:r>
              <a:rPr lang="en-US" dirty="0"/>
              <a:t>electron angles of 20urad.</a:t>
            </a:r>
          </a:p>
          <a:p>
            <a:endParaRPr lang="en-US" dirty="0"/>
          </a:p>
          <a:p>
            <a:r>
              <a:rPr lang="en-US" dirty="0"/>
              <a:t>Integration with high-energy cooling </a:t>
            </a:r>
          </a:p>
          <a:p>
            <a:r>
              <a:rPr lang="en-US" dirty="0"/>
              <a:t>based on Ring cooler concept, allows</a:t>
            </a:r>
          </a:p>
          <a:p>
            <a:r>
              <a:rPr lang="en-US" dirty="0"/>
              <a:t>to use longer cooling section which </a:t>
            </a:r>
          </a:p>
          <a:p>
            <a:r>
              <a:rPr lang="en-US" dirty="0"/>
              <a:t>allows to reduce required current</a:t>
            </a:r>
          </a:p>
          <a:p>
            <a:r>
              <a:rPr lang="en-US" dirty="0"/>
              <a:t>for Precooler and achieve better cooling performance.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BA075-0C74-0992-8432-36527230DADF}"/>
              </a:ext>
            </a:extLst>
          </p:cNvPr>
          <p:cNvSpPr txBox="1"/>
          <p:nvPr/>
        </p:nvSpPr>
        <p:spPr>
          <a:xfrm>
            <a:off x="1792462" y="4819739"/>
            <a:ext cx="87259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As Ring cooler does not requires many focusing elements for electron beam cooling section, </a:t>
            </a:r>
          </a:p>
          <a:p>
            <a:r>
              <a:rPr lang="en-US" dirty="0"/>
              <a:t>compared to SHC-</a:t>
            </a:r>
            <a:r>
              <a:rPr lang="en-US" dirty="0" err="1"/>
              <a:t>CeC</a:t>
            </a:r>
            <a:r>
              <a:rPr lang="en-US" dirty="0"/>
              <a:t>, it offers simpler technical solution to provide shielding from remnant</a:t>
            </a:r>
          </a:p>
          <a:p>
            <a:r>
              <a:rPr lang="en-US" dirty="0"/>
              <a:t>Magnetic fields and achieve required angular spread for Precooling.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47730-E5BF-9920-B9BA-7D26349CC22F}"/>
              </a:ext>
            </a:extLst>
          </p:cNvPr>
          <p:cNvSpPr txBox="1"/>
          <p:nvPr/>
        </p:nvSpPr>
        <p:spPr>
          <a:xfrm>
            <a:off x="3151931" y="1575778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of protons emittances</a:t>
            </a:r>
          </a:p>
          <a:p>
            <a:r>
              <a:rPr lang="en-US" dirty="0"/>
              <a:t>at 24GeV, using Precooler.</a:t>
            </a:r>
          </a:p>
        </p:txBody>
      </p:sp>
    </p:spTree>
    <p:extLst>
      <p:ext uri="{BB962C8B-B14F-4D97-AF65-F5344CB8AC3E}">
        <p14:creationId xmlns:p14="http://schemas.microsoft.com/office/powerpoint/2010/main" val="1746186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84AE-C42B-EFB5-1730-3F2EC3CC8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3106271" cy="1325563"/>
          </a:xfrm>
        </p:spPr>
        <p:txBody>
          <a:bodyPr/>
          <a:lstStyle/>
          <a:p>
            <a:r>
              <a:rPr lang="en-US" dirty="0"/>
              <a:t>Coolers’ location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76FF1-AD57-61E2-BB40-1156183E3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Picture 4" descr="A map of a circuit&#10;&#10;Description automatically generated">
            <a:extLst>
              <a:ext uri="{FF2B5EF4-FFF2-40B4-BE49-F238E27FC236}">
                <a16:creationId xmlns:a16="http://schemas.microsoft.com/office/drawing/2014/main" id="{2CBFA5F0-255B-1009-E4B4-1A29A798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446" y="60516"/>
            <a:ext cx="5212080" cy="673227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C837683-9A23-FEB7-E9D9-4DFFAEAB6A60}"/>
              </a:ext>
            </a:extLst>
          </p:cNvPr>
          <p:cNvSpPr/>
          <p:nvPr/>
        </p:nvSpPr>
        <p:spPr>
          <a:xfrm>
            <a:off x="6837828" y="1337982"/>
            <a:ext cx="880783" cy="868750"/>
          </a:xfrm>
          <a:prstGeom prst="ellipse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E41F12-220E-A435-C598-BD58AE3593D3}"/>
              </a:ext>
            </a:extLst>
          </p:cNvPr>
          <p:cNvCxnSpPr>
            <a:cxnSpLocks/>
            <a:stCxn id="6" idx="6"/>
            <a:endCxn id="9" idx="1"/>
          </p:cNvCxnSpPr>
          <p:nvPr/>
        </p:nvCxnSpPr>
        <p:spPr>
          <a:xfrm>
            <a:off x="7718611" y="1772357"/>
            <a:ext cx="1506072" cy="499519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B37CFB8-D7ED-74BB-6E7E-97EEEEC42E07}"/>
              </a:ext>
            </a:extLst>
          </p:cNvPr>
          <p:cNvSpPr txBox="1"/>
          <p:nvPr/>
        </p:nvSpPr>
        <p:spPr>
          <a:xfrm>
            <a:off x="9224683" y="379050"/>
            <a:ext cx="27421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Both the pre-cooler and the top energy cooler are located at a 2 o’clock hall.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They must share the same section of the Hadron Storage Ring (HSR)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About 180 m of the HSR are available for the cooling section </a:t>
            </a:r>
          </a:p>
        </p:txBody>
      </p:sp>
    </p:spTree>
    <p:extLst>
      <p:ext uri="{BB962C8B-B14F-4D97-AF65-F5344CB8AC3E}">
        <p14:creationId xmlns:p14="http://schemas.microsoft.com/office/powerpoint/2010/main" val="75264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6208-7FEC-66AD-7669-CE5CFAF08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1" y="142130"/>
            <a:ext cx="11049000" cy="709632"/>
          </a:xfrm>
        </p:spPr>
        <p:txBody>
          <a:bodyPr/>
          <a:lstStyle/>
          <a:p>
            <a:r>
              <a:rPr lang="en-US" dirty="0"/>
              <a:t>Electron Cooling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44C017-06F7-1B8D-3E6A-41DE93895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83A81A1-CDBB-902D-AF9F-F833721301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45977" y="857938"/>
                <a:ext cx="9062357" cy="1863542"/>
              </a:xfrm>
              <a:prstGeom prst="rect">
                <a:avLst/>
              </a:prstGeom>
            </p:spPr>
            <p:txBody>
              <a:bodyPr>
                <a:normAutofit fontScale="77500" lnSpcReduction="2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In electron cooling a bunch of hadrons co-travels with electrons (with matched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) in a straight section of a hadron storage ring</a:t>
                </a:r>
              </a:p>
              <a:p>
                <a:r>
                  <a:rPr lang="en-US" dirty="0"/>
                  <a:t>“Hot” hadron and  “cold” electron gases exchange heat, which leads to reduction of the phase space volume occupied by hadrons </a:t>
                </a:r>
              </a:p>
              <a:p>
                <a:r>
                  <a:rPr lang="en-US" dirty="0">
                    <a:solidFill>
                      <a:srgbClr val="0000FF"/>
                    </a:solidFill>
                  </a:rPr>
                  <a:t>Electron cooling was first demonstrated in 1974 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283A81A1-CDBB-902D-AF9F-F833721301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77" y="857938"/>
                <a:ext cx="9062357" cy="1863542"/>
              </a:xfrm>
              <a:prstGeom prst="rect">
                <a:avLst/>
              </a:prstGeom>
              <a:blipFill>
                <a:blip r:embed="rId2"/>
                <a:stretch>
                  <a:fillRect l="-808" t="-7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0108C33-FD3B-523D-F06B-FB3ACDD1C2CC}"/>
              </a:ext>
            </a:extLst>
          </p:cNvPr>
          <p:cNvGrpSpPr/>
          <p:nvPr/>
        </p:nvGrpSpPr>
        <p:grpSpPr>
          <a:xfrm>
            <a:off x="9639299" y="81443"/>
            <a:ext cx="2286000" cy="2369582"/>
            <a:chOff x="8561614" y="110218"/>
            <a:chExt cx="2286000" cy="2369582"/>
          </a:xfrm>
        </p:grpSpPr>
        <p:pic>
          <p:nvPicPr>
            <p:cNvPr id="6" name="Picture 2" descr="data:image/jpeg;base64,/9j/4AAQSkZJRgABAQAAAQABAAD/2wCEAAoHCBYWFRgVFRYZGRgaGhocHBoaHBwaGBgcGRoaGhoaHBocIS4lHB4rHxkaJjgmKy8xNTU1GiQ7QDs0Py40NTEBDAwMBgYGEAYGEDEdFh0xMTExMTExMTExMTExMTExMTExMTExMTExMTExMTExMTExMTExMTExMTExMTExMTExMf/AABEIANIA8AMBIgACEQEDEQH/xAAcAAAABwEBAAAAAAAAAAAAAAAAAQIDBAUGBwj/xAA9EAABAwEGBAMGBQMEAQUAAAABAAIRAwQFEiExQQZRYXEigZEHEzKhsfBCUsHR8RRy4SNDYoKSFzVjosL/xAAUAQEAAAAAAAAAAAAAAAAAAAAA/8QAFBEBAAAAAAAAAAAAAAAAAAAAAP/aAAwDAQACEQMRAD8A5MCltPVNtCcQOhyPF1TI6JbQgfYE6xiTTaFKZ97IG8OUoDz+9kt/3yQY1A7SboptKnITl32adpHy9VY/0mUjPsEFdhjP77IsMie/fpvH8q0ZYyfCRAOmxM9FZ3Xw6+ro0AAZuOgGWpKCgZZ5OmwVlZLjqPALWGDkCcm6dVr7HdNJmTW43/mcPD3GWatadhcYLjkBAAyHoEGLrcKtwsl8OmTGf3mlu4RYZcXPJIjTYLftu4RopDbIOXRByi1cJQfC52cj4dBnlO+YVVaeEamHwFrjuND0131XaXXe3ko77rZnkg892y66jDhexzTvIKrX0s16Lr3WIPhB5znO2YWRvfgyzvktYabubPhPdp0HZBxx7ERar6+7kqUHQ9uROTm5tPnGR6KrfRM6afKEENG0pb2apICB6cky8p9rMk09qBLSn3HJMNThKBt5TZKcem0EtgTpCZYYTgegWGpxjU21yW2ogeYU8zuo7CpDBogX9Fe3HdwIxuAYJEOdnvoGxmVV2XI6DvAP1U+zWl7SHYt4k6CeWwQbN1gY0Y3OlvxAyB3GQiVV2m20miWnEOZmR25Z81mr5vl7/CJDGxyknfXqmrvLqj24dHTiE5Hn2QdB4dtLHu8UFozktEn5dVpPeF5wtGFg2Aie8LNXBZBEAQBotjY2adskD1ls4aBl8lOYyUTGJ9jEBBiWGJSNA1hQwp2EcIIr2c1BtNmB2VmQmKzEGPvW62vGF7Q4Gcj+v3sueXvw+xr3MDsGIjM5ztA5CZK7HaaQdMLKcT3Z72m4ADEAe8c/vmg5RxFdooFrGSQROI/iOhjpl81QnIrW17HGJlRxmPCQMzG3QLM2mzFpM7c8pz25oAyqIhE8g6KMAlBAoBKeEGpVVAwUhKKIhA9KMFJCWECgUtrklrUtlNBJpNlT6NNRrM1WFJv0QP2an9eqTfZhga3KST6D+PRP2bX6LZ8McMNqxUrNkAy1pGXmP0QYDh673WhjpB8JDhP4xvB57yrm4KGAERBkgZZjPOJXSr7slOmzFAaA0wBltMLFWCnoQZnfmSZKDQ3UIGf8eXP91qbINJEfU+qzFjMQCJdsPy9StFYIOZlx+Xl/lBb03DbP5p4FMsBToJ7oFYwjlJc4bhNFzED2Mc0bXDmkNPIfonJ6IG3HrKjVXjTdSHjuFFqg/iAcPmPJBHqNn91WWkCTOkQeys8IA8JnofooFqInv+myDnHE9lDHgtaIky7py6LJ8Q4HYXgNbLfw6O6zz5rpfFVk97RMagc4Mt6rmt6vx0mtxSWmCHDxDpO6DPObyRwhTGcJb6ZCBrEkufKBYg5iBOJESiKJA61OtTSW0oH2BSWU1HYVLYUEuzsUym3X77qNRE/eiurnseOtTa7JryY64dY9UGg4XutuH3rxOcMnc7nrC6NdVAMaANAMlmqpH9U2iwNwMptJ6GTlHUR6LZ2dgwhBzP2sXzgNGkwjGS5x6NAj9fkqq4Xl2HfIev8AhQfa5Yyy3MeT4X0mx0LCQY9R6pHC9fbYDz+9kG8oUTOXruTkrm7gWmM+w27lZe0cSUrOGh0F0Zxt0UCt7SmN8LKe/wARMAoOq0uykMauV2D2ilx8QDZIER+s5rZXHxK2tAiDCDSFvmkAdEeKQibogMIqjwBLiAEzVfhBKw992iq97sMmQMIkxkeSDb+9adHj5JtzTsfvuuVVrxrMMkkYd41+yrKwcaPLBjGmXhHi7kSg3r9dIMffdU94VdhqI8tFHu/iAVG5YnHpq3rmkW6oZJ0OX380FTedcEODnRltr/C57f7MJeIiYP8Ag/Weq1fEVrwEGC6Wu8j5ajWViL0tBqZ6HTnpsen+EFRZGAv9U/amQo9hfDxlOfopdtdOyCuckFOOSAECHNSSFMNPJRnhAAltTbSnWhA81P0zKjAKVZ2HkgsbNpP3yXQLuBFpo0nBoDKYc2NQX/FPoFirFSgsnQvaO2YK19EuZby8zBps9JI9UEi7CWXrWbqHtaRPQfRdQsuiyN22RlS0+/LYe1uEEHUdRutpRZACDkPtusr8dmqBpwxUZi2DjhcAeUwfRZbhiphp1HO1GXqu6cT3Ky12apQfo8ZH8rhm1w7EBcQpUMLn0Hte2s12GoAPDIyDo3EQZQNf0T7S8lvwzry+5SrTdLGZPLZ5SJnoBmr2z2KtSAY3wEmMY0OUmPLdaKx2ay2ZvvbS5mN2bnvdLj5H7zQc/wDe0RoRPTdXfD18spvEnKdfP5q5vG+7lr+FzmScgcBbH/YDJYfiG4zQ/wBSi/HSOYc04oHWNEHebBb2vYC0zIUpr8plcg9m15vNVjCSWPB8i0LsJYIkIKm+bxbTYS4jPmucXrxMBLmnITmrvjCk98loJ2aACZ1y81nbNw0xjW17a6AIPuz9CNSUECjfNa0E+6s1SqPzNbl11TtNoa8Nq0n0S7LxtLQZ2DtORV7U9o9msxFJtnqgADIBrcjuASrSw8b2O2MLJwyILKgiek6FBVU7u93D2klp1zOeesKzpWoOB8Xaem30VVai+nUNJkupu8TM5wkasn5hHcji55aQMpMk6zHzkIKriym7CHDYSfnrzWHrvJz05Htt3XV79s7fduLmy47bnouaPs5a44WlzQSQP07hBWWYHE7f9+aFd8q5fZnmk+o2MBcGkGMU7T019FQ1SgYclU0RCcotQSGN8Kg1tVYA5FV1Y5oCYFMp00qz2WYOytrNZNMjqggUrMTsruwXdmFNst39P281f2Cw8x8kEB91mGRqHgjylXdmYHOe52rcLTnyE+SVabeyjUaxxHwYo8yP0VfAx1ANKgHr++yDY3FWOMwMjmCMwQtXTq5LnfDNfAyCcwY9MitZ/VwGkndBoQZCwnFvCJqWmna6bsBENqQYJb+F0gGSNCOULW2W189Dupj2BzSNQRCDCX1dbhScBUYwyDLWHPLLxT4SfRZEcIitPva7wSI8YJw9p0XTRRBLqDx8I8P/ACYcgf08lHPDTf8AbqPpnocTf/F0j0Qc8ur2b2dr2vqWhz2gh2FjBDoMwTJyWodwxZjUL2Oqsxa024cB7sIgAq3o8OVg6X2lzmflawUyfMHRWbrK1jfAI66k+qDPcP8AD7KNUYGgBsugaAv5eS2bxDFTXPUx43b4yPQwrm0O8IQV1GiCZgZaSFTX1d1me/HXpy6ZxOdltkDoB0KumP8AFAUpzA4Q4A90HOr94Istqc15fVpuiJGFzSPwySPoVVjgKhSY5ofUeSZkANOWkRmF0K08NMJxMc5hOXhOXpomqHDOEyahdzmc/QoKC4bmqCmJbjBEDE4F7I5k6FWdK6AzxNDGnkW69zuVoqFlDBE5bbR6Jq0uGEg/ygxPEFM4HOLgCBIjTLaNlhb3pBjHVgeU7AunePxDP1C1PFlqwscQZgjUwd8hzVLfID7MGlkYsL43aTmR1ylBlKQPuaj3EwCzLOC5x+yquo+VsuJqLaNgo0gPFUqF7uZDBA+qxIYgVIQFREWJdOjOqA8ajVVPdQgKFWCC1ax1ncC4F9InXdp/Q/Va25rRYKgAdazReJkVGEMy0wOB07wodpr0mMPvYwuBEROI8o5/ssbSsrntxMILhq2fGAN4/EO2fRB0yw2qm9xYx7H5wCx7XSOcOh2nRXthILsMw4ZFrsnd4Oa47ZLJUD8LMDnD8Ie2TlOWYnyWuvPjW1tY2nWszWtbAAqUyWmNw45g9QUFHxLeT32yq+YglgHJrSR9ZK1nCNta9uFx2hYS22ym+qX02FjXQS1zi+HH44cc8M6TJ6q24ftTmP8AC2WmMhqg6TZ7PDyxrgIzGeRlWNoqQ2HHRzfnv6qNc9Zr8LoM5TAGisLxs4cA6DB58gDHzQaC6quJo7BXLdFkbjDmEg6TAnQZLV0jkgr71pRhqjIs16tOo+h8k/Z6k6KRXphzS06EEHsVnLptJbjpuMupuLTO4/CfNpCDQVX5LG3pxaylWNF4OYyO2sK2vS2ugtZqfkspYLrovrVS8h5IaIOZG5P3yQbW6Q0tluhz9VY2tuSouG6BYzCTIBIB6BXdrdlrsgrX2ljDmc/mVJslqa8S0yoLbI0uxuzOglUtprvZUd7oeFup27QN0G0FQInmVR3bfDanR246qzNXqgK0PKpbxtwwmeUqRelrwieUrAX1fsgGdWuB6TOY6z9UFBxbeGPwZEF0yNon/CVwyDVeGfG5jHGOjTIB5RiVBbX43CToYnpp9Vo/Z417q7msbLnsgvkw1p+ImOgQQPaTWivQoj/bot9ani+gCybWq74zr+9t9oeNMYY3sxrWZehVW2nkgjRmplBijuZmptmKBVUQqq0aq1tLlUWg5oOhtsLXtio1rmk6EfQ81Hq8E0XiWOfTO34wCOhz+an2eqyBJ2+8ldWWs0jv6oMLavZ9aRnTeyp0JwO/+2XzTTbLelkHhFYNjNoHvGDoWkOb6LqtlMdu6t7O/cIPP163w6sA19Gix7XSX02e7e4QRhcBkc89Nku6ngkTzz/ddv4suwWiy1mBjS803YJAJxDNsGJGnzXAKLi0zoQcwdo5oOq8GlzKxp4siJbzI/Rb21AYANSTlMwuQXHxZQoO95Ua974iGgR5klaGj7WKBcC+zVIAgYXNMDzQdNsFHwg7xp15q1YxYi5faVdtSG+8dSP/AMrcI/8AMEt9StvZ67HtD2Oa5p0c0hzT2I1QLcuf8WWo2e1seNKzMJ/vYcu+TvkuguK5l7T7Q0PoZ+JjnOA5+EygnWm8/BkQHEwuZ8UWytRrivTLm4stMnYc5PeSra9qjmBj5lgbJjnMn6gqovO3sfRe0w4hsMJ2Lol8bmBCDS8J8dgNipzz6c9s1pr047s7KZcHyY03XBGuIMgkJYxvMEk90GyvTj6113BtHwMByAALnDqT9At3wxbCKDDUdiefE8neXQVh7psjMPhyezE5ukuwjNpHUjIq8s97sqsyAa4TpoSdMthrI2Qaq8fd03NqNMDV0ctJ+aco30xwljsQAkdRosFTvOoWODgSJMTuNfUQjsF4+CfynLYdR6fQoL3iG+RBbiiRrGk7dlzi8rUSSJkHMH+Oy0nEAbi8LpDhibBzaTseY++SxtoqyI3Hz5oE2+udBvnO/ZbTg23izWG0VRGPJrZ1OIQO+ZlYB+c/cJx1vfhDAfCNv1QWNlo4nScyT67lSLRZYQue0teRz3H3srK3sjT90GcqtzyUiick1VGamWZmXVBHtDCqqu1aarYyRPZU1us5aTKBVG9XA6q8uy/4OZWPCNrkHY7ovlr8p2HyWps7gRkuIcP2xweBK7HcLy5gn65oL2l09Fw/2mUqLba4URBLQagEYcZzkRuRquw37fNKyUnVap6NaPie4jIBee70trq9apWcIL3l0cp0HpAQRCjCCCAK84c4ptVidis9Qhu7HS6m7u2YB6iCqNBB6J4N9odnt0U3/wClX/IT4X9WO37HNZD2l/1FO1Y3sDqDmQx8AjFMkdHZeYK5Ox5BBBIIMgjIgjcEaFdb4V4nbb7NUsVrINQMyeYGMD4XdHDKeaDL1be2pQLQ7/bOXMhwOEfP0WTq2glseqlMeWOLH+EtkOBG4MRCSyyEkcjkghsfzUum8TAcAI15dFd3LwiazgC+G8xt6rcWT2VWYtl9R89Cg5iLwLX4g7SNPxKRdV7Fjy7DI5dei6Bb/ZdRaJpVHf8AbNZm97gNBrhERmgtLBUZUYGAnGdIGQxMmY6Oy81DFm90KjHZlrmx5gA+Uqnu29DSeHt/t8nFs/T5K3tN4seHNdqZMjKSCIPPn6oIFWsCM5lpM5yIOw6fSFm6ph0cj/CtqtQYnQTDcjzeDk4wOqg2wNxHz7zzQQgd98028JzDMppzSgFKs5jg5pgjcLR2e9GvYJID9I8lmUAguK+qnXe/us62s4b5dVPsNvAIxZdUGwptlsdPlzVJfFHVWdhtzCJD2nbP6KFfRknfIIMiEoBEnKbJQWlyMAeHOMAak6Dqtx/6hUaDQ2kw1HRr8LAdszmVzarUPw7fVMygtOIL+q2up7yqdMmtHwtHQfqqtBBAChCEIQgCCAQQBPWau5jg9pgjRNBABA/Wq4yHH4o8XUjf0hai6GB1EAZnInLQ8u3VZj3cGJB7LaXE5rGTAiNZ+R6oLGyUxSBJIxHRsxn+Ink0BWtmvSACHOM7TpzPaVjLfbHS8gHEYaCBsYJ7cvNJp3gQWgZZRnp8UEZbIOrWK9sbRGc/TMeshVHF1Npouc9V/D9pLHz8THGANiHHI8pBy7q34vY19nIbM/UxMFBxl9SMuR1Tr7VLJAzGvbn80i00CC4DUZegzPqotJ8HNBMp1S10jQjfQyI/VN1n4pnXr0CV7oxMgjLLLTt+yVVa1zJGTt0Eay0y9waNSYC33CXDLajXtqtBBBE8iFm+EqGK0sBAgSc4zjvkd12XhmxFrXuc0DRsdYElB56tdnLHuY7Vri30MJtdA9q1wNoPZVYIFScX92S58gCCBQQAJwWl/wCYx1TSCCyZdzt0/TsULT2mysiS4ARJM6BZW87a3EW0tPzc+yCBaGkOM802iKNAEYRISgMoigggARokEBpykyU2l0Tn9UE+ztGCYzkSd8MiR98lcMq+CAIGHEI01MD1PyCo/fAOdyghKsd4OZlqNDOkawgt673NGPIwXa6nwnM9P2UawDE6dmiTO06eU5eag/1rsBaTMzv1Qs1ZwdIMZEcsQJmDzH7INTc9q8eAHd5BGRHIRtBzVhe9+mozICRjJIOWJsTl3B9VmLNa8JGH4jEkZ5an91GqVC4uEgBxJPPMkxHmgZtFqcXY25Ezp/y6evqoxIdLjrvzjn1T9drAIaScOWeXM/4UemW78v1EoEsfEtyI+8wUC6CY5d01KUxs6INPwlVDHl8ZkQOkZyNvVdt4cfjoB273E/NcS4fxNGEQSSABvnlC7tclLBSYPytA80GO9sNlDrBj3ZUZB/uOErhq7x7Yqgbd5Zu57Pk6THouDlASCBRIDQhElIJVe8Kj2hrnZDbn35qKEJQCA0EEEAQQQKA0SCCAIIijQGgCiKAQPMP7dk46kchGvi65qO1ylC2GIPl/KBkt2TzaJO8D9eQTDno21I0QSi7AdTMT25pLaRcC7WS0AbyRP/5+aYdJMkynWHwl2WUdyeQ+qA3iScROLL5QM/IIiY2E6dx+6YqPlxPP+UUckCwAZO6n2Oy6HP5T6JqxWY6lSn2kNyGZQafhmyB9ZsDOZ7Ruu0WGA0Z5NHqea5lwFdj4xuBAdqTqRkYHJbm8bWQzAzI6IOc+2G9g/BTB0eT5NGvqVy5an2iV5tZpgyKbGtP9zgHu+oWWQFCEI0SAI0EEAQCNE0IDQQKEICCNBEUBoIIIAgkylBARRoJJKBQKCII0CgjRsSm9kCnNkfJILCcgnRWA/ClC0nYICpWUkaQpIwM1I8lFNR53Rsoc0Dz7U5/haIC1PCNwNc8PfnGeenZZ6zUYIW64ffgaBGvLVBuaNRrGZZAAds8vqmWEFzqjicLQXGdAAJz9FDs+N5AGnLZU3tHvcWazf0zD/qVwcX/CnliPQnT1Qcova2mvWqVj+N7ndgTkPSFERokAQQQQFCNAhBApGEEEBFGUEECSgUEEBowgggQ5BqNBACklBBAG6pSCCBbNU/t99EEECUtiNBA83ZPNQQQP0dfNa3h/4x/2/RBBBvbkHg++S5X7V/8A3F/9lP6FEggxaCCCAIkEEARoIIP/2Q==">
              <a:extLst>
                <a:ext uri="{FF2B5EF4-FFF2-40B4-BE49-F238E27FC236}">
                  <a16:creationId xmlns:a16="http://schemas.microsoft.com/office/drawing/2014/main" id="{9A9A2404-5DE5-1973-1815-BDBC84CD9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614" y="110218"/>
              <a:ext cx="2286000" cy="200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112A116-FC1C-4300-D20D-CD0615BB5EBC}"/>
                </a:ext>
              </a:extLst>
            </p:cNvPr>
            <p:cNvSpPr txBox="1"/>
            <p:nvPr/>
          </p:nvSpPr>
          <p:spPr>
            <a:xfrm>
              <a:off x="8905194" y="2110468"/>
              <a:ext cx="16104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/>
                <a:t>Gersh </a:t>
              </a:r>
              <a:r>
                <a:rPr lang="en-US" b="1" dirty="0" err="1"/>
                <a:t>Budker</a:t>
              </a:r>
              <a:endParaRPr lang="en-US" b="1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31DB56F-B9E4-2EB2-5BF2-7F2EF0EA8C90}"/>
              </a:ext>
            </a:extLst>
          </p:cNvPr>
          <p:cNvGrpSpPr/>
          <p:nvPr/>
        </p:nvGrpSpPr>
        <p:grpSpPr>
          <a:xfrm>
            <a:off x="487155" y="2302603"/>
            <a:ext cx="11530341" cy="4441769"/>
            <a:chOff x="487155" y="2359043"/>
            <a:chExt cx="11530341" cy="444176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E391591-DF2F-BBF7-014F-157612F46BE3}"/>
                </a:ext>
              </a:extLst>
            </p:cNvPr>
            <p:cNvGrpSpPr/>
            <p:nvPr/>
          </p:nvGrpSpPr>
          <p:grpSpPr>
            <a:xfrm>
              <a:off x="487155" y="2359043"/>
              <a:ext cx="11530341" cy="4441769"/>
              <a:chOff x="457200" y="2330823"/>
              <a:chExt cx="11530341" cy="4441769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78862EB-7EB6-89FB-4849-07499822E8B4}"/>
                  </a:ext>
                </a:extLst>
              </p:cNvPr>
              <p:cNvSpPr/>
              <p:nvPr/>
            </p:nvSpPr>
            <p:spPr>
              <a:xfrm>
                <a:off x="457200" y="2900331"/>
                <a:ext cx="3997453" cy="3872261"/>
              </a:xfrm>
              <a:prstGeom prst="ellipse">
                <a:avLst/>
              </a:prstGeom>
              <a:solidFill>
                <a:schemeClr val="bg1"/>
              </a:solidFill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hadron storage ring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95C5B299-B544-A263-FFFF-0A115C2624A0}"/>
                  </a:ext>
                </a:extLst>
              </p:cNvPr>
              <p:cNvSpPr/>
              <p:nvPr/>
            </p:nvSpPr>
            <p:spPr>
              <a:xfrm>
                <a:off x="1990562" y="2535455"/>
                <a:ext cx="930728" cy="31919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EC</a:t>
                </a:r>
              </a:p>
            </p:txBody>
          </p:sp>
          <p:sp>
            <p:nvSpPr>
              <p:cNvPr id="11" name="Speech Bubble: Rectangle 10">
                <a:extLst>
                  <a:ext uri="{FF2B5EF4-FFF2-40B4-BE49-F238E27FC236}">
                    <a16:creationId xmlns:a16="http://schemas.microsoft.com/office/drawing/2014/main" id="{BEEE1637-E5E6-A5F4-F921-AB2FE067CC72}"/>
                  </a:ext>
                </a:extLst>
              </p:cNvPr>
              <p:cNvSpPr/>
              <p:nvPr/>
            </p:nvSpPr>
            <p:spPr>
              <a:xfrm>
                <a:off x="4547508" y="2755590"/>
                <a:ext cx="7440033" cy="3675370"/>
              </a:xfrm>
              <a:prstGeom prst="wedgeRectCallout">
                <a:avLst>
                  <a:gd name="adj1" fmla="val -77748"/>
                  <a:gd name="adj2" fmla="val -45867"/>
                </a:avLst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2671C9F3-21F9-36F3-DE51-CBE434812770}"/>
                  </a:ext>
                </a:extLst>
              </p:cNvPr>
              <p:cNvGrpSpPr/>
              <p:nvPr/>
            </p:nvGrpSpPr>
            <p:grpSpPr>
              <a:xfrm>
                <a:off x="4553435" y="2330823"/>
                <a:ext cx="7434106" cy="2370759"/>
                <a:chOff x="4553435" y="1996389"/>
                <a:chExt cx="7434106" cy="2370759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9A568407-4BF3-9479-D93B-B46626BDE181}"/>
                    </a:ext>
                  </a:extLst>
                </p:cNvPr>
                <p:cNvGrpSpPr/>
                <p:nvPr/>
              </p:nvGrpSpPr>
              <p:grpSpPr>
                <a:xfrm>
                  <a:off x="4553435" y="1996389"/>
                  <a:ext cx="7434106" cy="2370759"/>
                  <a:chOff x="4553435" y="2351495"/>
                  <a:chExt cx="7434106" cy="2370759"/>
                </a:xfrm>
              </p:grpSpPr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5A41928C-34BA-845F-EF1B-4302FFB96E9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553435" y="3232667"/>
                    <a:ext cx="7434106" cy="1318679"/>
                  </a:xfrm>
                  <a:prstGeom prst="rect">
                    <a:avLst/>
                  </a:prstGeom>
                </p:spPr>
              </p:pic>
              <p:sp>
                <p:nvSpPr>
                  <p:cNvPr id="17" name="Arrow: Right 16">
                    <a:extLst>
                      <a:ext uri="{FF2B5EF4-FFF2-40B4-BE49-F238E27FC236}">
                        <a16:creationId xmlns:a16="http://schemas.microsoft.com/office/drawing/2014/main" id="{68FA4029-BE4D-5045-A1A3-13012CF57348}"/>
                      </a:ext>
                    </a:extLst>
                  </p:cNvPr>
                  <p:cNvSpPr/>
                  <p:nvPr/>
                </p:nvSpPr>
                <p:spPr>
                  <a:xfrm>
                    <a:off x="9303679" y="3969156"/>
                    <a:ext cx="2255054" cy="397304"/>
                  </a:xfrm>
                  <a:prstGeom prst="rightArrow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en-US" dirty="0"/>
                      <a:t>hadrons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4678590-A64F-3589-7E40-263FCB825FA0}"/>
                      </a:ext>
                    </a:extLst>
                  </p:cNvPr>
                  <p:cNvSpPr txBox="1"/>
                  <p:nvPr/>
                </p:nvSpPr>
                <p:spPr>
                  <a:xfrm>
                    <a:off x="7553446" y="3263970"/>
                    <a:ext cx="1141264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Cooling Section</a:t>
                    </a:r>
                  </a:p>
                </p:txBody>
              </p:sp>
              <p:sp>
                <p:nvSpPr>
                  <p:cNvPr id="19" name="Arrow: Right 18">
                    <a:extLst>
                      <a:ext uri="{FF2B5EF4-FFF2-40B4-BE49-F238E27FC236}">
                        <a16:creationId xmlns:a16="http://schemas.microsoft.com/office/drawing/2014/main" id="{9370E536-605E-AE28-66F2-DB038D542BA9}"/>
                      </a:ext>
                    </a:extLst>
                  </p:cNvPr>
                  <p:cNvSpPr/>
                  <p:nvPr/>
                </p:nvSpPr>
                <p:spPr>
                  <a:xfrm>
                    <a:off x="4938888" y="3975430"/>
                    <a:ext cx="2462838" cy="397304"/>
                  </a:xfrm>
                  <a:prstGeom prst="rightArrow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r"/>
                    <a:r>
                      <a:rPr lang="en-US" dirty="0"/>
                      <a:t>hadrons</a:t>
                    </a:r>
                  </a:p>
                </p:txBody>
              </p: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B8B963AD-5B4C-B931-E432-89589561CE6B}"/>
                      </a:ext>
                    </a:extLst>
                  </p:cNvPr>
                  <p:cNvGrpSpPr/>
                  <p:nvPr/>
                </p:nvGrpSpPr>
                <p:grpSpPr>
                  <a:xfrm>
                    <a:off x="4704644" y="2351495"/>
                    <a:ext cx="3142698" cy="2131676"/>
                    <a:chOff x="4704644" y="2351495"/>
                    <a:chExt cx="3142698" cy="2131676"/>
                  </a:xfrm>
                </p:grpSpPr>
                <p:sp>
                  <p:nvSpPr>
                    <p:cNvPr id="22" name="Arrow: Circular 21">
                      <a:extLst>
                        <a:ext uri="{FF2B5EF4-FFF2-40B4-BE49-F238E27FC236}">
                          <a16:creationId xmlns:a16="http://schemas.microsoft.com/office/drawing/2014/main" id="{960E13D3-84E6-104B-C5D2-B21900CD4DB9}"/>
                        </a:ext>
                      </a:extLst>
                    </p:cNvPr>
                    <p:cNvSpPr/>
                    <p:nvPr/>
                  </p:nvSpPr>
                  <p:spPr>
                    <a:xfrm rot="5400000" flipV="1">
                      <a:off x="5210155" y="1845984"/>
                      <a:ext cx="2131676" cy="3142698"/>
                    </a:xfrm>
                    <a:prstGeom prst="circularArrow">
                      <a:avLst>
                        <a:gd name="adj1" fmla="val 12500"/>
                        <a:gd name="adj2" fmla="val 1142319"/>
                        <a:gd name="adj3" fmla="val 20457681"/>
                        <a:gd name="adj4" fmla="val 16747781"/>
                        <a:gd name="adj5" fmla="val 12500"/>
                      </a:avLst>
                    </a:prstGeom>
                    <a:solidFill>
                      <a:srgbClr val="0000FF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378BF75E-D9C2-3686-7246-7B6882E0CCDC}"/>
                        </a:ext>
                      </a:extLst>
                    </p:cNvPr>
                    <p:cNvSpPr txBox="1"/>
                    <p:nvPr/>
                  </p:nvSpPr>
                  <p:spPr>
                    <a:xfrm rot="1857265">
                      <a:off x="4905282" y="3790764"/>
                      <a:ext cx="105298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electrons</a:t>
                      </a:r>
                    </a:p>
                  </p:txBody>
                </p:sp>
              </p:grpSp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99A686C8-C590-DDF7-21B3-67C8C0AF82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 rot="18399639">
                    <a:off x="10258494" y="3466370"/>
                    <a:ext cx="1493649" cy="101812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4" name="Arrow: Right 13">
                  <a:extLst>
                    <a:ext uri="{FF2B5EF4-FFF2-40B4-BE49-F238E27FC236}">
                      <a16:creationId xmlns:a16="http://schemas.microsoft.com/office/drawing/2014/main" id="{AF72298A-B342-9BBA-0E89-FF3D9BAB12C1}"/>
                    </a:ext>
                  </a:extLst>
                </p:cNvPr>
                <p:cNvSpPr/>
                <p:nvPr/>
              </p:nvSpPr>
              <p:spPr>
                <a:xfrm>
                  <a:off x="7608160" y="3559500"/>
                  <a:ext cx="1289283" cy="550809"/>
                </a:xfrm>
                <a:prstGeom prst="rightArrow">
                  <a:avLst/>
                </a:prstGeom>
                <a:solidFill>
                  <a:srgbClr val="0000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Arrow: Right 14">
                  <a:extLst>
                    <a:ext uri="{FF2B5EF4-FFF2-40B4-BE49-F238E27FC236}">
                      <a16:creationId xmlns:a16="http://schemas.microsoft.com/office/drawing/2014/main" id="{4E9E61B1-C38A-822B-335A-EC5C252E109A}"/>
                    </a:ext>
                  </a:extLst>
                </p:cNvPr>
                <p:cNvSpPr/>
                <p:nvPr/>
              </p:nvSpPr>
              <p:spPr>
                <a:xfrm>
                  <a:off x="7730199" y="3659124"/>
                  <a:ext cx="1092981" cy="348432"/>
                </a:xfrm>
                <a:prstGeom prst="rightArrow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C3DD6CB-FC6F-5979-3687-AF736FE3DC2F}"/>
                  </a:ext>
                </a:extLst>
              </p:cNvPr>
              <p:cNvGrpSpPr/>
              <p:nvPr/>
            </p:nvGrpSpPr>
            <p:grpSpPr>
              <a:xfrm>
                <a:off x="6894698" y="4343184"/>
                <a:ext cx="2638425" cy="2080422"/>
                <a:chOff x="6885820" y="4017628"/>
                <a:chExt cx="2638425" cy="2080422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CF5262F0-B4D0-E877-0AC5-291F2FB7A1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85820" y="4326400"/>
                  <a:ext cx="2638425" cy="1771650"/>
                </a:xfrm>
                <a:prstGeom prst="rect">
                  <a:avLst/>
                </a:prstGeom>
              </p:spPr>
            </p:pic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3CD6789-C078-0498-5CBF-E43DB8FD004A}"/>
                    </a:ext>
                  </a:extLst>
                </p:cNvPr>
                <p:cNvCxnSpPr/>
                <p:nvPr/>
              </p:nvCxnSpPr>
              <p:spPr>
                <a:xfrm flipH="1">
                  <a:off x="7226423" y="4017628"/>
                  <a:ext cx="807868" cy="64314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9F9F3182-E289-6690-56FB-17B4F867D8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62764" y="4033853"/>
                  <a:ext cx="805728" cy="62051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" name="Arrow: Curved Down 8">
              <a:extLst>
                <a:ext uri="{FF2B5EF4-FFF2-40B4-BE49-F238E27FC236}">
                  <a16:creationId xmlns:a16="http://schemas.microsoft.com/office/drawing/2014/main" id="{EF2D93BB-F70E-1BE6-D275-4584AF0A39DE}"/>
                </a:ext>
              </a:extLst>
            </p:cNvPr>
            <p:cNvSpPr/>
            <p:nvPr/>
          </p:nvSpPr>
          <p:spPr>
            <a:xfrm>
              <a:off x="1197449" y="3088111"/>
              <a:ext cx="2669720" cy="824593"/>
            </a:xfrm>
            <a:prstGeom prst="curved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F73B7A-5E55-9825-85AB-5108B3C55100}"/>
                    </a:ext>
                  </a:extLst>
                </p:cNvPr>
                <p:cNvSpPr txBox="1"/>
                <p:nvPr/>
              </p:nvSpPr>
              <p:spPr>
                <a:xfrm>
                  <a:off x="9756056" y="5754867"/>
                  <a:ext cx="2052485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D2F73B7A-5E55-9825-85AB-5108B3C55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56056" y="5754867"/>
                  <a:ext cx="2052485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5510C04-A1D9-3349-F143-CFABDFAD006A}"/>
                    </a:ext>
                  </a:extLst>
                </p:cNvPr>
                <p:cNvSpPr txBox="1"/>
                <p:nvPr/>
              </p:nvSpPr>
              <p:spPr>
                <a:xfrm>
                  <a:off x="9565715" y="4571283"/>
                  <a:ext cx="242778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≪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5510C04-A1D9-3349-F143-CFABDFAD0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5715" y="4571283"/>
                  <a:ext cx="2427781" cy="707886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8176EC06-A238-C46D-7BDA-49B35D545FEC}"/>
                </a:ext>
              </a:extLst>
            </p:cNvPr>
            <p:cNvSpPr/>
            <p:nvPr/>
          </p:nvSpPr>
          <p:spPr>
            <a:xfrm>
              <a:off x="10250069" y="5306091"/>
              <a:ext cx="1011315" cy="4521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399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FDEE2-B34C-9D42-37E1-7E593F8B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08701"/>
            <a:ext cx="11049000" cy="1325563"/>
          </a:xfrm>
        </p:spPr>
        <p:txBody>
          <a:bodyPr/>
          <a:lstStyle/>
          <a:p>
            <a:r>
              <a:rPr lang="en-US" dirty="0"/>
              <a:t>Dynamical friction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18750-881F-B2D4-BFD6-07A0069131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pic>
        <p:nvPicPr>
          <p:cNvPr id="4" name="Content Placeholder 4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2BBD66BC-1400-0476-9E2C-CC51BFCF2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665" y="69668"/>
            <a:ext cx="1797090" cy="2664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CFE02-AB41-7C25-A92D-DC453D518F84}"/>
              </a:ext>
            </a:extLst>
          </p:cNvPr>
          <p:cNvSpPr txBox="1"/>
          <p:nvPr/>
        </p:nvSpPr>
        <p:spPr>
          <a:xfrm>
            <a:off x="10289469" y="2657051"/>
            <a:ext cx="17970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Subrahmanyan</a:t>
            </a:r>
            <a:r>
              <a:rPr lang="en-US" dirty="0"/>
              <a:t> Chandrasekhar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6F71CD-A18B-DD67-C22D-18529548F58F}"/>
              </a:ext>
            </a:extLst>
          </p:cNvPr>
          <p:cNvSpPr txBox="1"/>
          <p:nvPr/>
        </p:nvSpPr>
        <p:spPr>
          <a:xfrm>
            <a:off x="571500" y="1385980"/>
            <a:ext cx="94417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massive object (a star or an ion) moving through a cloud of lighter bodies (space dust or electrons) experiences Dynamical Friction - a pull from the cloud that slows down the object.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34E2E2-98C5-E811-E104-D401DE103007}"/>
              </a:ext>
            </a:extLst>
          </p:cNvPr>
          <p:cNvGrpSpPr/>
          <p:nvPr/>
        </p:nvGrpSpPr>
        <p:grpSpPr>
          <a:xfrm>
            <a:off x="7049683" y="3101819"/>
            <a:ext cx="4638489" cy="3631029"/>
            <a:chOff x="9268317" y="2429797"/>
            <a:chExt cx="4638489" cy="36310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C30631C-D648-2D22-EDFA-6028F9ABA651}"/>
                    </a:ext>
                  </a:extLst>
                </p:cNvPr>
                <p:cNvSpPr txBox="1"/>
                <p:nvPr/>
              </p:nvSpPr>
              <p:spPr>
                <a:xfrm rot="16200000">
                  <a:off x="7900602" y="3797512"/>
                  <a:ext cx="31047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Friction Force (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a14:m>
                  <a:r>
                    <a:rPr lang="en-US" dirty="0"/>
                    <a:t>) [arb. units]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C30631C-D648-2D22-EDFA-6028F9ABA6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900602" y="3797512"/>
                  <a:ext cx="3104761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8197" t="-982" r="-24590" b="-17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5C5291-E796-B1E2-F4EB-6B9C725DDBAF}"/>
                    </a:ext>
                  </a:extLst>
                </p:cNvPr>
                <p:cNvSpPr txBox="1"/>
                <p:nvPr/>
              </p:nvSpPr>
              <p:spPr>
                <a:xfrm>
                  <a:off x="9851367" y="5414495"/>
                  <a:ext cx="405543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hadron velocity relative to electrons’ velocity spread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dirty="0"/>
                    <a:t>)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15C5291-E796-B1E2-F4EB-6B9C725DDB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51367" y="5414495"/>
                  <a:ext cx="4055439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1203" t="-4717" b="-141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AEC7F7-EBAC-20FF-8CAC-9719A9313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28371" y="2549863"/>
              <a:ext cx="3880050" cy="286463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DBDC0-B352-A38B-9AF2-05775BA36824}"/>
                  </a:ext>
                </a:extLst>
              </p:cNvPr>
              <p:cNvSpPr txBox="1"/>
              <p:nvPr/>
            </p:nvSpPr>
            <p:spPr>
              <a:xfrm>
                <a:off x="571500" y="2706375"/>
                <a:ext cx="621254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If the force acting between bodies in the system follows 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∝1/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law, then the dynamical friction force is given by: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C2DBDC0-B352-A38B-9AF2-05775BA36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2706375"/>
                <a:ext cx="6212541" cy="1200329"/>
              </a:xfrm>
              <a:prstGeom prst="rect">
                <a:avLst/>
              </a:prstGeom>
              <a:blipFill>
                <a:blip r:embed="rId6"/>
                <a:stretch>
                  <a:fillRect l="-1374" t="-3553" r="-981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C048B6-940D-FC98-FB70-06E38128B991}"/>
                  </a:ext>
                </a:extLst>
              </p:cNvPr>
              <p:cNvSpPr txBox="1"/>
              <p:nvPr/>
            </p:nvSpPr>
            <p:spPr>
              <a:xfrm>
                <a:off x="1211956" y="4138123"/>
                <a:ext cx="5163850" cy="803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⋅∫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acc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sz="24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𝑣𝑒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7C048B6-940D-FC98-FB70-06E38128B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956" y="4138123"/>
                <a:ext cx="5163850" cy="80355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B98F40E-A3B7-01B8-C91B-CF840F60BC34}"/>
              </a:ext>
            </a:extLst>
          </p:cNvPr>
          <p:cNvSpPr txBox="1"/>
          <p:nvPr/>
        </p:nvSpPr>
        <p:spPr>
          <a:xfrm>
            <a:off x="571499" y="5112060"/>
            <a:ext cx="621254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Each time an ion passes the cooling section (CS) it experiences a friction force which reduces its velocity deviation from an average bunch velocity</a:t>
            </a:r>
          </a:p>
        </p:txBody>
      </p:sp>
    </p:spTree>
    <p:extLst>
      <p:ext uri="{BB962C8B-B14F-4D97-AF65-F5344CB8AC3E}">
        <p14:creationId xmlns:p14="http://schemas.microsoft.com/office/powerpoint/2010/main" val="1563280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4950-D3FA-6293-7275-587CCBA9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rate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970FA-CDE9-1F70-B528-BFE8208A9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2B48C0-A4AB-5E3B-20E9-EEF0BF2A8ACB}"/>
                  </a:ext>
                </a:extLst>
              </p:cNvPr>
              <p:cNvSpPr txBox="1"/>
              <p:nvPr/>
            </p:nvSpPr>
            <p:spPr>
              <a:xfrm>
                <a:off x="2960770" y="1988581"/>
                <a:ext cx="6701002" cy="84946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𝒙𝒏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𝑪𝑺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𝛾𝜎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2B48C0-A4AB-5E3B-20E9-EEF0BF2A8A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770" y="1988581"/>
                <a:ext cx="6701002" cy="8494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870EFE-4998-3DB8-0E37-76A1B3523407}"/>
                  </a:ext>
                </a:extLst>
              </p:cNvPr>
              <p:cNvSpPr txBox="1"/>
              <p:nvPr/>
            </p:nvSpPr>
            <p:spPr>
              <a:xfrm>
                <a:off x="389965" y="1472468"/>
                <a:ext cx="10616514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Cooling rate for ions with “small relative amplitudes”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r>
                  <a:rPr lang="en-US" sz="2400" dirty="0"/>
                  <a:t> [1]: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870EFE-4998-3DB8-0E37-76A1B3523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65" y="1472468"/>
                <a:ext cx="10616514" cy="497252"/>
              </a:xfrm>
              <a:prstGeom prst="rect">
                <a:avLst/>
              </a:prstGeom>
              <a:blipFill>
                <a:blip r:embed="rId3"/>
                <a:stretch>
                  <a:fillRect l="-804" t="-9877" b="-20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B0D39B-52B0-79ED-7747-682B58EBCCDC}"/>
                  </a:ext>
                </a:extLst>
              </p:cNvPr>
              <p:cNvSpPr txBox="1"/>
              <p:nvPr/>
            </p:nvSpPr>
            <p:spPr>
              <a:xfrm>
                <a:off x="2960770" y="3011083"/>
                <a:ext cx="7586436" cy="95455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𝜸</m:t>
                              </m:r>
                            </m:e>
                            <m:sup>
                              <m:r>
                                <a:rPr lang="en-US" sz="24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𝒙𝒏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24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24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𝑪𝑺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𝛿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𝛾𝜎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CB0D39B-52B0-79ED-7747-682B58EBC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770" y="3011083"/>
                <a:ext cx="7586436" cy="9545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AAE246-A4D9-FFD8-FF3F-2514A520A7D2}"/>
                  </a:ext>
                </a:extLst>
              </p:cNvPr>
              <p:cNvSpPr txBox="1"/>
              <p:nvPr/>
            </p:nvSpPr>
            <p:spPr>
              <a:xfrm>
                <a:off x="389965" y="4288116"/>
                <a:ext cx="1159136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Cooling rate is getting reduces with energy as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, this reduction can be compensated by a longer cooling section and a higher phase space density of electrons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AAE246-A4D9-FFD8-FF3F-2514A520A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965" y="4288116"/>
                <a:ext cx="11591364" cy="1200329"/>
              </a:xfrm>
              <a:prstGeom prst="rect">
                <a:avLst/>
              </a:prstGeom>
              <a:blipFill>
                <a:blip r:embed="rId5"/>
                <a:stretch>
                  <a:fillRect l="-736" t="-3553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842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97EA-6905-E5B5-6FA8-1094C8BEC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852311"/>
          </a:xfrm>
        </p:spPr>
        <p:txBody>
          <a:bodyPr/>
          <a:lstStyle/>
          <a:p>
            <a:r>
              <a:rPr lang="en-US" dirty="0"/>
              <a:t>Non-relativistic vs relativistic coolers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8AC93-C915-8EE5-C23D-5D442C676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F59DB580-4C25-B06E-C8CE-C97228929B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2300" y="877358"/>
                <a:ext cx="11049000" cy="5867753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/>
                <a:r>
                  <a:rPr lang="en-US" dirty="0"/>
                  <a:t>Non-relativistic coolers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en-US" dirty="0"/>
                  <a:t>) use:</a:t>
                </a:r>
              </a:p>
              <a:p>
                <a:pPr marL="914400" lvl="1" indent="-457200"/>
                <a:r>
                  <a:rPr lang="en-US" dirty="0"/>
                  <a:t>Electrostatically accelerated DC electron beam</a:t>
                </a:r>
              </a:p>
              <a:p>
                <a:pPr marL="914400" lvl="1" indent="-457200"/>
                <a:r>
                  <a:rPr lang="en-US" dirty="0"/>
                  <a:t>Beam magnetization – both a cathode and a cooling section are immersed into a solenoidal field</a:t>
                </a:r>
              </a:p>
              <a:p>
                <a:pPr marL="457200" indent="-457200"/>
                <a:r>
                  <a:rPr lang="en-US" dirty="0"/>
                  <a:t>The first relativistic cooler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9.4) [11]  also utilized a magnetized DC e-beam</a:t>
                </a:r>
              </a:p>
              <a:p>
                <a:pPr marL="457200" indent="-457200"/>
                <a:r>
                  <a:rPr lang="en-US" dirty="0"/>
                  <a:t>For much higher energies, a different approach might be more feasible from technical point of view:</a:t>
                </a:r>
              </a:p>
              <a:p>
                <a:pPr marL="914400" lvl="1" indent="-457200"/>
                <a:r>
                  <a:rPr lang="en-US" dirty="0"/>
                  <a:t>RF-accelerated (bunched) electrons </a:t>
                </a:r>
              </a:p>
              <a:p>
                <a:pPr marL="914400" lvl="1" indent="-457200"/>
                <a:r>
                  <a:rPr lang="en-US" dirty="0"/>
                  <a:t>Electron beam is not magnetized</a:t>
                </a:r>
              </a:p>
              <a:p>
                <a:pPr marL="457200" indent="-457200"/>
                <a:r>
                  <a:rPr lang="en-US" dirty="0">
                    <a:solidFill>
                      <a:srgbClr val="0000FF"/>
                    </a:solidFill>
                  </a:rPr>
                  <a:t>A non-magnetized, RF-based electron cooler (</a:t>
                </a:r>
                <a:r>
                  <a:rPr lang="en-US" dirty="0" err="1">
                    <a:solidFill>
                      <a:srgbClr val="0000FF"/>
                    </a:solidFill>
                  </a:rPr>
                  <a:t>LEReC</a:t>
                </a:r>
                <a:r>
                  <a:rPr lang="en-US" dirty="0">
                    <a:solidFill>
                      <a:srgbClr val="0000FF"/>
                    </a:solidFill>
                  </a:rPr>
                  <a:t>) was built and successfully operated at RHIC. It was used 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=4.1 &amp; 4.9</m:t>
                    </m:r>
                  </m:oMath>
                </a14:m>
                <a:r>
                  <a:rPr lang="en-US" dirty="0">
                    <a:solidFill>
                      <a:srgbClr val="0000FF"/>
                    </a:solidFill>
                  </a:rPr>
                  <a:t> to cool colliding gold ions, and provided a factor of two luminosity increase during RHIC-II low energy run.</a:t>
                </a:r>
              </a:p>
            </p:txBody>
          </p:sp>
        </mc:Choice>
        <mc:Fallback xmlns="">
          <p:sp>
            <p:nvSpPr>
              <p:cNvPr id="4" name="Content Placeholder 6">
                <a:extLst>
                  <a:ext uri="{FF2B5EF4-FFF2-40B4-BE49-F238E27FC236}">
                    <a16:creationId xmlns:a16="http://schemas.microsoft.com/office/drawing/2014/main" id="{F59DB580-4C25-B06E-C8CE-C97228929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00" y="877358"/>
                <a:ext cx="11049000" cy="5867753"/>
              </a:xfrm>
              <a:prstGeom prst="rect">
                <a:avLst/>
              </a:prstGeom>
              <a:blipFill>
                <a:blip r:embed="rId2"/>
                <a:stretch>
                  <a:fillRect l="-993" t="-1871" r="-1710" b="-2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956072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.potx  -  Read-Only" id="{3AE5E60D-83C1-4484-9836-EF48DBD48AEF}" vid="{79BAC2FC-8920-4004-A9A3-C090686F7C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</Template>
  <TotalTime>1832</TotalTime>
  <Words>3736</Words>
  <Application>Microsoft Office PowerPoint</Application>
  <PresentationFormat>Widescreen</PresentationFormat>
  <Paragraphs>396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AdvOT19ee2aa8.B</vt:lpstr>
      <vt:lpstr>AdvOT483a8203</vt:lpstr>
      <vt:lpstr>Arial</vt:lpstr>
      <vt:lpstr>Calibri</vt:lpstr>
      <vt:lpstr>Cambria Math</vt:lpstr>
      <vt:lpstr>CMR12</vt:lpstr>
      <vt:lpstr>CMR8</vt:lpstr>
      <vt:lpstr>Helvetica</vt:lpstr>
      <vt:lpstr>BNL</vt:lpstr>
      <vt:lpstr>Ring cooler feasibility study for EIC</vt:lpstr>
      <vt:lpstr>Outline</vt:lpstr>
      <vt:lpstr>References</vt:lpstr>
      <vt:lpstr>EIC requirements for cooling</vt:lpstr>
      <vt:lpstr>Coolers’ location</vt:lpstr>
      <vt:lpstr>Electron Cooling</vt:lpstr>
      <vt:lpstr>Dynamical friction</vt:lpstr>
      <vt:lpstr>Cooling rate</vt:lpstr>
      <vt:lpstr>Non-relativistic vs relativistic coolers</vt:lpstr>
      <vt:lpstr>Concept of Ring Electron Cooler</vt:lpstr>
      <vt:lpstr>Requirements to REC performance and limiting factors</vt:lpstr>
      <vt:lpstr>Fully integrated cooling rates</vt:lpstr>
      <vt:lpstr>Redistribution of cooling rates</vt:lpstr>
      <vt:lpstr>Longitudinal distribution of e-bunch</vt:lpstr>
      <vt:lpstr>Proton-electron focusing</vt:lpstr>
      <vt:lpstr>Optimal e-bunch parameters</vt:lpstr>
      <vt:lpstr>Equilibrium e-bunch parameters </vt:lpstr>
      <vt:lpstr>Ring Electron Cooler lattice</vt:lpstr>
      <vt:lpstr>Optical features of REC wigglers (I)</vt:lpstr>
      <vt:lpstr>Optical features of REC wigglers (II)</vt:lpstr>
      <vt:lpstr>Optical features of REC wigglers (III)</vt:lpstr>
      <vt:lpstr>Importance of proper wiggler focusing</vt:lpstr>
      <vt:lpstr>Dynamic and momentum aperture</vt:lpstr>
      <vt:lpstr>PowerPoint Presentation</vt:lpstr>
      <vt:lpstr>Challenges</vt:lpstr>
      <vt:lpstr>Ongoing work and plans</vt:lpstr>
      <vt:lpstr>Summary</vt:lpstr>
      <vt:lpstr>Backup slides</vt:lpstr>
      <vt:lpstr>Total cooling rate</vt:lpstr>
      <vt:lpstr>Space charge tune shift</vt:lpstr>
      <vt:lpstr>Optimal longitudinal distribution</vt:lpstr>
      <vt:lpstr>Total cooling rate (special case)</vt:lpstr>
      <vt:lpstr>Redistribution (special case)</vt:lpstr>
      <vt:lpstr>Proton-electron focusing (I)</vt:lpstr>
      <vt:lpstr>Proton-electron focusing (II)</vt:lpstr>
      <vt:lpstr>BBS rate</vt:lpstr>
      <vt:lpstr>Same focusing, different energy dependence</vt:lpstr>
      <vt:lpstr>Comparison of wiggler’s fields</vt:lpstr>
      <vt:lpstr>Injection in Ring Cooler, concept</vt:lpstr>
      <vt:lpstr>Ring cooler hadron beam optics </vt:lpstr>
      <vt:lpstr>Integration of Precooler with Ring Cooler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Seletskiy, Sergei</dc:creator>
  <cp:keywords/>
  <dc:description/>
  <cp:lastModifiedBy>Seletskiy, Sergei</cp:lastModifiedBy>
  <cp:revision>48</cp:revision>
  <dcterms:created xsi:type="dcterms:W3CDTF">2023-11-30T19:29:54Z</dcterms:created>
  <dcterms:modified xsi:type="dcterms:W3CDTF">2023-12-19T20:22:20Z</dcterms:modified>
  <cp:category/>
</cp:coreProperties>
</file>