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0"/>
  </p:notesMasterIdLst>
  <p:sldIdLst>
    <p:sldId id="3687" r:id="rId2"/>
    <p:sldId id="3688" r:id="rId3"/>
    <p:sldId id="3689" r:id="rId4"/>
    <p:sldId id="2305" r:id="rId5"/>
    <p:sldId id="256" r:id="rId6"/>
    <p:sldId id="258" r:id="rId7"/>
    <p:sldId id="257" r:id="rId8"/>
    <p:sldId id="3681" r:id="rId9"/>
    <p:sldId id="3682" r:id="rId10"/>
    <p:sldId id="3679" r:id="rId11"/>
    <p:sldId id="2307" r:id="rId12"/>
    <p:sldId id="2308" r:id="rId13"/>
    <p:sldId id="2309" r:id="rId14"/>
    <p:sldId id="3680" r:id="rId15"/>
    <p:sldId id="3678" r:id="rId16"/>
    <p:sldId id="826" r:id="rId17"/>
    <p:sldId id="827" r:id="rId18"/>
    <p:sldId id="82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386313-052B-474D-AAE5-132FCF9B01C6}" v="9" dt="2023-12-21T14:38:52.1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659" autoAdjust="0"/>
    <p:restoredTop sz="94694"/>
  </p:normalViewPr>
  <p:slideViewPr>
    <p:cSldViewPr snapToGrid="0" snapToObjects="1">
      <p:cViewPr varScale="1">
        <p:scale>
          <a:sx n="109" d="100"/>
          <a:sy n="109" d="100"/>
        </p:scale>
        <p:origin x="216" y="5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15374B-BC38-463A-B7FC-3FED12929A9C}" type="slidenum">
              <a:rPr lang="en-US" smtClean="0"/>
              <a:t>1</a:t>
            </a:fld>
            <a:endParaRPr lang="en-US"/>
          </a:p>
        </p:txBody>
      </p:sp>
    </p:spTree>
    <p:extLst>
      <p:ext uri="{BB962C8B-B14F-4D97-AF65-F5344CB8AC3E}">
        <p14:creationId xmlns:p14="http://schemas.microsoft.com/office/powerpoint/2010/main" val="3772541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15374B-BC38-463A-B7FC-3FED12929A9C}" type="slidenum">
              <a:rPr lang="en-US" smtClean="0"/>
              <a:t>2</a:t>
            </a:fld>
            <a:endParaRPr lang="en-US"/>
          </a:p>
        </p:txBody>
      </p:sp>
    </p:spTree>
    <p:extLst>
      <p:ext uri="{BB962C8B-B14F-4D97-AF65-F5344CB8AC3E}">
        <p14:creationId xmlns:p14="http://schemas.microsoft.com/office/powerpoint/2010/main" val="2765128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C91B855F-33B1-4FAF-A50C-A703DB5D53E7}"/>
              </a:ext>
            </a:extLst>
          </p:cNvPr>
          <p:cNvSpPr>
            <a:spLocks noGrp="1" noRot="1" noChangeAspect="1" noChangeArrowheads="1" noTextEdit="1"/>
          </p:cNvSpPr>
          <p:nvPr>
            <p:ph type="sldImg"/>
          </p:nvPr>
        </p:nvSpPr>
        <p:spPr>
          <a:xfrm>
            <a:off x="471488" y="727075"/>
            <a:ext cx="6378575" cy="3589338"/>
          </a:xfrm>
          <a:ln/>
        </p:spPr>
      </p:sp>
      <p:sp>
        <p:nvSpPr>
          <p:cNvPr id="49155" name="Rectangle 3">
            <a:extLst>
              <a:ext uri="{FF2B5EF4-FFF2-40B4-BE49-F238E27FC236}">
                <a16:creationId xmlns:a16="http://schemas.microsoft.com/office/drawing/2014/main" id="{0669C24A-C27A-410C-A30D-113EE386B651}"/>
              </a:ext>
            </a:extLst>
          </p:cNvPr>
          <p:cNvSpPr>
            <a:spLocks noGrp="1" noChangeArrowheads="1"/>
          </p:cNvSpPr>
          <p:nvPr>
            <p:ph type="body" idx="1"/>
          </p:nvPr>
        </p:nvSpPr>
        <p:spPr>
          <a:xfrm>
            <a:off x="973138" y="4560888"/>
            <a:ext cx="5368925" cy="4324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08395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3883A1C3-9239-4B42-975D-567FF5EF88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F88C670-2D80-4A45-B3DF-45FEBDACE275}" type="slidenum">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16</a:t>
            </a:fld>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1923" name="Rectangle 2">
            <a:extLst>
              <a:ext uri="{FF2B5EF4-FFF2-40B4-BE49-F238E27FC236}">
                <a16:creationId xmlns:a16="http://schemas.microsoft.com/office/drawing/2014/main" id="{6B1D6415-F381-43D0-82F7-1C8B704C618C}"/>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DC03EBB4-451A-4705-BD72-4F7C4A0F7D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51773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3883A1C3-9239-4B42-975D-567FF5EF88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F88C670-2D80-4A45-B3DF-45FEBDACE275}" type="slidenum">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17</a:t>
            </a:fld>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1923" name="Rectangle 2">
            <a:extLst>
              <a:ext uri="{FF2B5EF4-FFF2-40B4-BE49-F238E27FC236}">
                <a16:creationId xmlns:a16="http://schemas.microsoft.com/office/drawing/2014/main" id="{6B1D6415-F381-43D0-82F7-1C8B704C618C}"/>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DC03EBB4-451A-4705-BD72-4F7C4A0F7D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83962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3883A1C3-9239-4B42-975D-567FF5EF88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F88C670-2D80-4A45-B3DF-45FEBDACE275}" type="slidenum">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18</a:t>
            </a:fld>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1923" name="Rectangle 2">
            <a:extLst>
              <a:ext uri="{FF2B5EF4-FFF2-40B4-BE49-F238E27FC236}">
                <a16:creationId xmlns:a16="http://schemas.microsoft.com/office/drawing/2014/main" id="{6B1D6415-F381-43D0-82F7-1C8B704C618C}"/>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DC03EBB4-451A-4705-BD72-4F7C4A0F7D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115276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8" name="Picture 7">
            <a:extLst>
              <a:ext uri="{FF2B5EF4-FFF2-40B4-BE49-F238E27FC236}">
                <a16:creationId xmlns:a16="http://schemas.microsoft.com/office/drawing/2014/main" id="{A1CCAF04-6C30-614D-8071-3CC683E9765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6083" y="5755088"/>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1066097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2D5B5-789D-3B4E-DBF6-0D7A08D797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7B16BC-A2DA-8C0D-0A93-21ACE96AF6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41007D-E963-8E33-ABBE-3BAD24D83C8F}"/>
              </a:ext>
            </a:extLst>
          </p:cNvPr>
          <p:cNvSpPr>
            <a:spLocks noGrp="1"/>
          </p:cNvSpPr>
          <p:nvPr>
            <p:ph type="dt" sz="half" idx="10"/>
          </p:nvPr>
        </p:nvSpPr>
        <p:spPr/>
        <p:txBody>
          <a:bodyPr/>
          <a:lstStyle/>
          <a:p>
            <a:fld id="{C050006E-5C10-4A87-9C9D-18A780BE0D70}" type="datetimeFigureOut">
              <a:rPr lang="en-US" smtClean="0"/>
              <a:t>12/21/23</a:t>
            </a:fld>
            <a:endParaRPr lang="en-US"/>
          </a:p>
        </p:txBody>
      </p:sp>
      <p:sp>
        <p:nvSpPr>
          <p:cNvPr id="5" name="Footer Placeholder 4">
            <a:extLst>
              <a:ext uri="{FF2B5EF4-FFF2-40B4-BE49-F238E27FC236}">
                <a16:creationId xmlns:a16="http://schemas.microsoft.com/office/drawing/2014/main" id="{128452D7-94D8-2401-995E-AA88E8CF69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372BC-EF5F-3BBA-F074-B5E36BF9663D}"/>
              </a:ext>
            </a:extLst>
          </p:cNvPr>
          <p:cNvSpPr>
            <a:spLocks noGrp="1"/>
          </p:cNvSpPr>
          <p:nvPr>
            <p:ph type="sldNum" sz="quarter" idx="12"/>
          </p:nvPr>
        </p:nvSpPr>
        <p:spPr/>
        <p:txBody>
          <a:bodyPr/>
          <a:lstStyle/>
          <a:p>
            <a:fld id="{88C33D98-6A37-4B27-961A-E623041710F1}" type="slidenum">
              <a:rPr lang="en-US" smtClean="0"/>
              <a:t>‹#›</a:t>
            </a:fld>
            <a:endParaRPr lang="en-US"/>
          </a:p>
        </p:txBody>
      </p:sp>
    </p:spTree>
    <p:extLst>
      <p:ext uri="{BB962C8B-B14F-4D97-AF65-F5344CB8AC3E}">
        <p14:creationId xmlns:p14="http://schemas.microsoft.com/office/powerpoint/2010/main" val="3028272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7" name="Picture 6">
            <a:extLst>
              <a:ext uri="{FF2B5EF4-FFF2-40B4-BE49-F238E27FC236}">
                <a16:creationId xmlns:a16="http://schemas.microsoft.com/office/drawing/2014/main" id="{E64EB6B9-C6AF-7F40-9A3F-E71E87EB2DF9}"/>
              </a:ext>
            </a:extLst>
          </p:cNvPr>
          <p:cNvPicPr>
            <a:picLocks noChangeAspect="1"/>
          </p:cNvPicPr>
          <p:nvPr userDrawn="1"/>
        </p:nvPicPr>
        <p:blipFill>
          <a:blip r:embed="rId3"/>
          <a:stretch>
            <a:fillRect/>
          </a:stretch>
        </p:blipFill>
        <p:spPr>
          <a:xfrm>
            <a:off x="8386083" y="5742910"/>
            <a:ext cx="3238500" cy="419100"/>
          </a:xfrm>
          <a:prstGeom prst="rect">
            <a:avLst/>
          </a:prstGeom>
        </p:spPr>
      </p:pic>
    </p:spTree>
    <p:extLst>
      <p:ext uri="{BB962C8B-B14F-4D97-AF65-F5344CB8AC3E}">
        <p14:creationId xmlns:p14="http://schemas.microsoft.com/office/powerpoint/2010/main" val="3440654292"/>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510744" y="115094"/>
            <a:ext cx="432486" cy="365125"/>
          </a:xfrm>
          <a:prstGeom prst="rect">
            <a:avLst/>
          </a:prstGeom>
        </p:spPr>
        <p:txBody>
          <a:bodyPr lIns="0" tIns="0" rIns="45720" bIns="0" anchor="ctr"/>
          <a:lstStyle>
            <a:lvl1pPr algn="r">
              <a:defRPr sz="2400"/>
            </a:lvl1pPr>
          </a:lstStyle>
          <a:p>
            <a:fld id="{933A556B-7C63-244D-9B7C-B0EA8042B330}" type="slidenum">
              <a:rPr lang="en-US" smtClean="0"/>
              <a:pPr/>
              <a:t>‹#›</a:t>
            </a:fld>
            <a:endParaRPr lang="en-US"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268697" y="202666"/>
            <a:ext cx="432486" cy="365125"/>
          </a:xfrm>
          <a:prstGeom prst="rect">
            <a:avLst/>
          </a:prstGeom>
        </p:spPr>
        <p:txBody>
          <a:bodyPr lIns="0" tIns="0" rIns="45720" bIns="0" anchor="ctr"/>
          <a:lstStyle>
            <a:lvl1pPr algn="r">
              <a:defRPr sz="240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0931557" y="247489"/>
            <a:ext cx="432486" cy="365125"/>
          </a:xfrm>
          <a:prstGeom prst="rect">
            <a:avLst/>
          </a:prstGeom>
        </p:spPr>
        <p:txBody>
          <a:bodyPr lIns="0" tIns="0" rIns="45720" bIns="0" anchor="ctr"/>
          <a:lstStyle>
            <a:lvl1pPr algn="r">
              <a:defRPr sz="100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1724543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5715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60960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11404257" y="182562"/>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5715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57150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57150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60960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60960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11317288" y="292313"/>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11492814" y="182562"/>
            <a:ext cx="432486" cy="365125"/>
          </a:xfrm>
          <a:prstGeom prst="rect">
            <a:avLst/>
          </a:prstGeom>
        </p:spPr>
        <p:txBody>
          <a:bodyPr lIns="0" tIns="0" rIns="45720" bIns="0" anchor="ctr"/>
          <a:lstStyle>
            <a:lvl1pPr algn="r">
              <a:defRPr sz="2400"/>
            </a:lvl1pPr>
          </a:lstStyle>
          <a:p>
            <a:fld id="{933A556B-7C63-244D-9B7C-B0EA8042B330}" type="slidenum">
              <a:rPr lang="en-US" smtClean="0"/>
              <a:pPr/>
              <a:t>‹#›</a:t>
            </a:fld>
            <a:endParaRPr lang="en-US"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571500" y="365125"/>
            <a:ext cx="1104900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571500" y="1825625"/>
            <a:ext cx="1104900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600"/>
            </a:lvl1pPr>
          </a:lstStyle>
          <a:p>
            <a:fld id="{933A556B-7C63-244D-9B7C-B0EA8042B330}" type="slidenum">
              <a:rPr lang="en-US" smtClean="0"/>
              <a:pPr/>
              <a:t>‹#›</a:t>
            </a:fld>
            <a:endParaRPr lang="en-US"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4" r:id="rId14"/>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7.wmf"/><Relationship Id="rId5" Type="http://schemas.openxmlformats.org/officeDocument/2006/relationships/oleObject" Target="../embeddings/oleObject1.bin"/><Relationship Id="rId4" Type="http://schemas.openxmlformats.org/officeDocument/2006/relationships/image" Target="../media/image10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a:xfrm>
            <a:off x="329700" y="1481540"/>
            <a:ext cx="10334625" cy="1947460"/>
          </a:xfrm>
        </p:spPr>
        <p:txBody>
          <a:bodyPr>
            <a:normAutofit fontScale="90000"/>
          </a:bodyPr>
          <a:lstStyle/>
          <a:p>
            <a:r>
              <a:rPr lang="en-US" dirty="0"/>
              <a:t>Homework Questions</a:t>
            </a:r>
            <a:br>
              <a:rPr lang="en-US" dirty="0"/>
            </a:br>
            <a:r>
              <a:rPr lang="en-US" dirty="0"/>
              <a:t>HW1</a:t>
            </a:r>
            <a:br>
              <a:rPr lang="en-US" dirty="0"/>
            </a:br>
            <a:r>
              <a:rPr lang="en-US" sz="3600" b="0" dirty="0">
                <a:latin typeface="Calibri" panose="020F0502020204030204" pitchFamily="34" charset="0"/>
              </a:rPr>
              <a:t>Present vector of deltas for the found optima in EBIS ML tuning. Explain the components of noise in the EBIS beam intensity measurements </a:t>
            </a:r>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dirty="0"/>
              <a:t>21 December 2023</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sz="3600" dirty="0"/>
              <a:t>Xiaofeng Gu</a:t>
            </a:r>
          </a:p>
        </p:txBody>
      </p:sp>
    </p:spTree>
    <p:extLst>
      <p:ext uri="{BB962C8B-B14F-4D97-AF65-F5344CB8AC3E}">
        <p14:creationId xmlns:p14="http://schemas.microsoft.com/office/powerpoint/2010/main" val="3888512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a:xfrm>
            <a:off x="329700" y="1481540"/>
            <a:ext cx="10334625" cy="1947460"/>
          </a:xfrm>
        </p:spPr>
        <p:txBody>
          <a:bodyPr>
            <a:normAutofit fontScale="90000"/>
          </a:bodyPr>
          <a:lstStyle/>
          <a:p>
            <a:r>
              <a:rPr lang="en-US" dirty="0"/>
              <a:t>Homework Questions</a:t>
            </a:r>
            <a:br>
              <a:rPr lang="en-US" dirty="0"/>
            </a:br>
            <a:r>
              <a:rPr lang="en-US" dirty="0"/>
              <a:t>HW4</a:t>
            </a:r>
            <a:br>
              <a:rPr lang="en-US" sz="4400" dirty="0"/>
            </a:br>
            <a:r>
              <a:rPr lang="en-US" sz="3100" b="0" i="0" u="none" strike="noStrike" dirty="0">
                <a:effectLst/>
                <a:latin typeface="Calibri" panose="020F0502020204030204" pitchFamily="34" charset="0"/>
              </a:rPr>
              <a:t>Present thoughts on integration of thin permanent magnet FFA slices into long magnets, taking into account error corrections. </a:t>
            </a:r>
            <a:br>
              <a:rPr lang="en-US" sz="3100" b="0" i="0" u="none" strike="noStrike" dirty="0">
                <a:effectLst/>
                <a:latin typeface="Calibri" panose="020F0502020204030204" pitchFamily="34" charset="0"/>
              </a:rPr>
            </a:br>
            <a:r>
              <a:rPr lang="en-US" sz="3100" b="0" i="0" u="none" strike="noStrike" dirty="0">
                <a:effectLst/>
                <a:latin typeface="Calibri" panose="020F0502020204030204" pitchFamily="34" charset="0"/>
              </a:rPr>
              <a:t>And also discuss practical integration with vacuum chamber.</a:t>
            </a:r>
            <a:endParaRPr lang="en-US" dirty="0"/>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dirty="0"/>
              <a:t>21 December 2023</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sz="3600"/>
              <a:t>Stephen Brooks</a:t>
            </a:r>
            <a:endParaRPr lang="en-US" sz="3600" dirty="0"/>
          </a:p>
        </p:txBody>
      </p:sp>
    </p:spTree>
    <p:extLst>
      <p:ext uri="{BB962C8B-B14F-4D97-AF65-F5344CB8AC3E}">
        <p14:creationId xmlns:p14="http://schemas.microsoft.com/office/powerpoint/2010/main" val="3941545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192A9-0AB0-F3E1-9A6A-31028C895557}"/>
              </a:ext>
            </a:extLst>
          </p:cNvPr>
          <p:cNvSpPr>
            <a:spLocks noGrp="1"/>
          </p:cNvSpPr>
          <p:nvPr>
            <p:ph type="title"/>
          </p:nvPr>
        </p:nvSpPr>
        <p:spPr/>
        <p:txBody>
          <a:bodyPr/>
          <a:lstStyle/>
          <a:p>
            <a:r>
              <a:rPr lang="en-GB"/>
              <a:t>Making a Long Magnet from Slices</a:t>
            </a:r>
          </a:p>
        </p:txBody>
      </p:sp>
      <p:sp>
        <p:nvSpPr>
          <p:cNvPr id="4" name="Slide Number Placeholder 3">
            <a:extLst>
              <a:ext uri="{FF2B5EF4-FFF2-40B4-BE49-F238E27FC236}">
                <a16:creationId xmlns:a16="http://schemas.microsoft.com/office/drawing/2014/main" id="{8A4EC429-A8D1-7190-659F-069CCEF15A19}"/>
              </a:ext>
            </a:extLst>
          </p:cNvPr>
          <p:cNvSpPr>
            <a:spLocks noGrp="1"/>
          </p:cNvSpPr>
          <p:nvPr>
            <p:ph type="sldNum" sz="quarter" idx="4"/>
          </p:nvPr>
        </p:nvSpPr>
        <p:spPr/>
        <p:txBody>
          <a:bodyPr/>
          <a:lstStyle/>
          <a:p>
            <a:fld id="{933A556B-7C63-244D-9B7C-B0EA8042B330}" type="slidenum">
              <a:rPr lang="en-US" smtClean="0"/>
              <a:pPr/>
              <a:t>11</a:t>
            </a:fld>
            <a:endParaRPr lang="en-US" dirty="0"/>
          </a:p>
        </p:txBody>
      </p:sp>
      <p:pic>
        <p:nvPicPr>
          <p:cNvPr id="5" name="Content Placeholder 7">
            <a:extLst>
              <a:ext uri="{FF2B5EF4-FFF2-40B4-BE49-F238E27FC236}">
                <a16:creationId xmlns:a16="http://schemas.microsoft.com/office/drawing/2014/main" id="{2E83358D-466F-2FF9-EC4E-15C1E775D44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1500" y="1825625"/>
            <a:ext cx="7487465" cy="4206875"/>
          </a:xfrm>
        </p:spPr>
      </p:pic>
      <p:pic>
        <p:nvPicPr>
          <p:cNvPr id="6" name="Content Placeholder 7">
            <a:extLst>
              <a:ext uri="{FF2B5EF4-FFF2-40B4-BE49-F238E27FC236}">
                <a16:creationId xmlns:a16="http://schemas.microsoft.com/office/drawing/2014/main" id="{5462D621-CE54-5F48-81C5-F2C3F90540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0943" y="1556790"/>
            <a:ext cx="2977611" cy="5300804"/>
          </a:xfrm>
          <a:prstGeom prst="rect">
            <a:avLst/>
          </a:prstGeom>
        </p:spPr>
      </p:pic>
      <p:pic>
        <p:nvPicPr>
          <p:cNvPr id="7" name="Picture 6">
            <a:extLst>
              <a:ext uri="{FF2B5EF4-FFF2-40B4-BE49-F238E27FC236}">
                <a16:creationId xmlns:a16="http://schemas.microsoft.com/office/drawing/2014/main" id="{7E52A935-DDB5-CCD0-FE04-6746E0D143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8554" y="1556792"/>
            <a:ext cx="2977611" cy="5300802"/>
          </a:xfrm>
          <a:prstGeom prst="rect">
            <a:avLst/>
          </a:prstGeom>
        </p:spPr>
      </p:pic>
      <p:sp>
        <p:nvSpPr>
          <p:cNvPr id="8" name="TextBox 7">
            <a:extLst>
              <a:ext uri="{FF2B5EF4-FFF2-40B4-BE49-F238E27FC236}">
                <a16:creationId xmlns:a16="http://schemas.microsoft.com/office/drawing/2014/main" id="{EE309B3E-6BC1-F814-1EB3-6DF5B39A734E}"/>
              </a:ext>
            </a:extLst>
          </p:cNvPr>
          <p:cNvSpPr txBox="1"/>
          <p:nvPr/>
        </p:nvSpPr>
        <p:spPr>
          <a:xfrm>
            <a:off x="6445045" y="6175204"/>
            <a:ext cx="5751120" cy="584775"/>
          </a:xfrm>
          <a:prstGeom prst="rect">
            <a:avLst/>
          </a:prstGeom>
          <a:noFill/>
        </p:spPr>
        <p:txBody>
          <a:bodyPr wrap="square" rtlCol="0">
            <a:spAutoFit/>
          </a:bodyPr>
          <a:lstStyle/>
          <a:p>
            <a:r>
              <a:rPr lang="en-GB" sz="1600"/>
              <a:t>Previous example: made a 5-slice magnet with an exponential field profile, 5×10</a:t>
            </a:r>
            <a:r>
              <a:rPr lang="en-GB" sz="1600" baseline="30000"/>
              <a:t>-4</a:t>
            </a:r>
            <a:r>
              <a:rPr lang="en-GB" sz="1600"/>
              <a:t> relative integrated field error.</a:t>
            </a:r>
          </a:p>
        </p:txBody>
      </p:sp>
    </p:spTree>
    <p:extLst>
      <p:ext uri="{BB962C8B-B14F-4D97-AF65-F5344CB8AC3E}">
        <p14:creationId xmlns:p14="http://schemas.microsoft.com/office/powerpoint/2010/main" val="733753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EEA7D-B86A-90A6-5543-5E44F7F39D15}"/>
              </a:ext>
            </a:extLst>
          </p:cNvPr>
          <p:cNvSpPr>
            <a:spLocks noGrp="1"/>
          </p:cNvSpPr>
          <p:nvPr>
            <p:ph type="title"/>
          </p:nvPr>
        </p:nvSpPr>
        <p:spPr/>
        <p:txBody>
          <a:bodyPr/>
          <a:lstStyle/>
          <a:p>
            <a:r>
              <a:rPr lang="en-GB"/>
              <a:t>Integration with Vacuum Chamber</a:t>
            </a:r>
          </a:p>
        </p:txBody>
      </p:sp>
      <p:sp>
        <p:nvSpPr>
          <p:cNvPr id="4" name="Slide Number Placeholder 3">
            <a:extLst>
              <a:ext uri="{FF2B5EF4-FFF2-40B4-BE49-F238E27FC236}">
                <a16:creationId xmlns:a16="http://schemas.microsoft.com/office/drawing/2014/main" id="{23BAB371-6086-991B-3658-9FBB6EED7B6C}"/>
              </a:ext>
            </a:extLst>
          </p:cNvPr>
          <p:cNvSpPr>
            <a:spLocks noGrp="1"/>
          </p:cNvSpPr>
          <p:nvPr>
            <p:ph type="sldNum" sz="quarter" idx="4"/>
          </p:nvPr>
        </p:nvSpPr>
        <p:spPr/>
        <p:txBody>
          <a:bodyPr/>
          <a:lstStyle/>
          <a:p>
            <a:fld id="{933A556B-7C63-244D-9B7C-B0EA8042B330}" type="slidenum">
              <a:rPr lang="en-US" smtClean="0"/>
              <a:pPr/>
              <a:t>12</a:t>
            </a:fld>
            <a:endParaRPr lang="en-US" dirty="0"/>
          </a:p>
        </p:txBody>
      </p:sp>
      <p:pic>
        <p:nvPicPr>
          <p:cNvPr id="5" name="Picture 4">
            <a:extLst>
              <a:ext uri="{FF2B5EF4-FFF2-40B4-BE49-F238E27FC236}">
                <a16:creationId xmlns:a16="http://schemas.microsoft.com/office/drawing/2014/main" id="{CF43974C-E4DC-B2D2-9DC1-36732060D799}"/>
              </a:ext>
            </a:extLst>
          </p:cNvPr>
          <p:cNvPicPr>
            <a:picLocks noChangeAspect="1"/>
          </p:cNvPicPr>
          <p:nvPr/>
        </p:nvPicPr>
        <p:blipFill>
          <a:blip r:embed="rId2"/>
          <a:stretch>
            <a:fillRect/>
          </a:stretch>
        </p:blipFill>
        <p:spPr>
          <a:xfrm>
            <a:off x="2468223" y="1365648"/>
            <a:ext cx="9723777" cy="5487730"/>
          </a:xfrm>
          <a:prstGeom prst="rect">
            <a:avLst/>
          </a:prstGeom>
        </p:spPr>
      </p:pic>
      <p:sp>
        <p:nvSpPr>
          <p:cNvPr id="6" name="TextBox 5">
            <a:extLst>
              <a:ext uri="{FF2B5EF4-FFF2-40B4-BE49-F238E27FC236}">
                <a16:creationId xmlns:a16="http://schemas.microsoft.com/office/drawing/2014/main" id="{3C45FB8F-6EFD-7327-719A-4438A0D7807D}"/>
              </a:ext>
            </a:extLst>
          </p:cNvPr>
          <p:cNvSpPr txBox="1"/>
          <p:nvPr/>
        </p:nvSpPr>
        <p:spPr>
          <a:xfrm>
            <a:off x="5385955" y="5613531"/>
            <a:ext cx="728577" cy="523220"/>
          </a:xfrm>
          <a:prstGeom prst="rect">
            <a:avLst/>
          </a:prstGeom>
          <a:noFill/>
          <a:ln>
            <a:solidFill>
              <a:schemeClr val="bg2"/>
            </a:solidFill>
          </a:ln>
        </p:spPr>
        <p:txBody>
          <a:bodyPr wrap="square" rtlCol="0">
            <a:spAutoFit/>
          </a:bodyPr>
          <a:lstStyle/>
          <a:p>
            <a:pPr algn="ctr"/>
            <a:r>
              <a:rPr lang="en-US" sz="1400"/>
              <a:t>Gauge Tree</a:t>
            </a:r>
          </a:p>
        </p:txBody>
      </p:sp>
      <p:cxnSp>
        <p:nvCxnSpPr>
          <p:cNvPr id="7" name="Straight Arrow Connector 6">
            <a:extLst>
              <a:ext uri="{FF2B5EF4-FFF2-40B4-BE49-F238E27FC236}">
                <a16:creationId xmlns:a16="http://schemas.microsoft.com/office/drawing/2014/main" id="{AB400DE7-FB32-9502-9266-FB229532857E}"/>
              </a:ext>
            </a:extLst>
          </p:cNvPr>
          <p:cNvCxnSpPr>
            <a:cxnSpLocks/>
            <a:stCxn id="6" idx="3"/>
          </p:cNvCxnSpPr>
          <p:nvPr/>
        </p:nvCxnSpPr>
        <p:spPr>
          <a:xfrm flipV="1">
            <a:off x="6114532" y="5490772"/>
            <a:ext cx="147187" cy="384369"/>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D1F66D5-28EF-68AD-9B03-CB708FCE1F5A}"/>
              </a:ext>
            </a:extLst>
          </p:cNvPr>
          <p:cNvSpPr txBox="1"/>
          <p:nvPr/>
        </p:nvSpPr>
        <p:spPr>
          <a:xfrm>
            <a:off x="1320256" y="3524913"/>
            <a:ext cx="903109" cy="307777"/>
          </a:xfrm>
          <a:prstGeom prst="rect">
            <a:avLst/>
          </a:prstGeom>
          <a:noFill/>
          <a:ln>
            <a:solidFill>
              <a:schemeClr val="bg2"/>
            </a:solidFill>
          </a:ln>
        </p:spPr>
        <p:txBody>
          <a:bodyPr wrap="square" rtlCol="0">
            <a:spAutoFit/>
          </a:bodyPr>
          <a:lstStyle/>
          <a:p>
            <a:pPr algn="ctr"/>
            <a:r>
              <a:rPr lang="en-US" sz="1400"/>
              <a:t>Absorber</a:t>
            </a:r>
          </a:p>
        </p:txBody>
      </p:sp>
      <p:cxnSp>
        <p:nvCxnSpPr>
          <p:cNvPr id="9" name="Straight Arrow Connector 8">
            <a:extLst>
              <a:ext uri="{FF2B5EF4-FFF2-40B4-BE49-F238E27FC236}">
                <a16:creationId xmlns:a16="http://schemas.microsoft.com/office/drawing/2014/main" id="{BE53CBFA-2DBB-A2E8-403E-68E245A4FB14}"/>
              </a:ext>
            </a:extLst>
          </p:cNvPr>
          <p:cNvCxnSpPr>
            <a:cxnSpLocks/>
            <a:stCxn id="8" idx="3"/>
          </p:cNvCxnSpPr>
          <p:nvPr/>
        </p:nvCxnSpPr>
        <p:spPr>
          <a:xfrm flipV="1">
            <a:off x="2223365" y="3371025"/>
            <a:ext cx="683587" cy="307777"/>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8688D3E-540B-F42B-8D68-6EC82F5CC48A}"/>
              </a:ext>
            </a:extLst>
          </p:cNvPr>
          <p:cNvSpPr txBox="1"/>
          <p:nvPr/>
        </p:nvSpPr>
        <p:spPr>
          <a:xfrm>
            <a:off x="1428967" y="4863512"/>
            <a:ext cx="903109" cy="738664"/>
          </a:xfrm>
          <a:prstGeom prst="rect">
            <a:avLst/>
          </a:prstGeom>
          <a:noFill/>
          <a:ln>
            <a:solidFill>
              <a:schemeClr val="bg2"/>
            </a:solidFill>
          </a:ln>
        </p:spPr>
        <p:txBody>
          <a:bodyPr wrap="square" rtlCol="0">
            <a:spAutoFit/>
          </a:bodyPr>
          <a:lstStyle/>
          <a:p>
            <a:pPr algn="ctr"/>
            <a:r>
              <a:rPr lang="en-US" sz="1400"/>
              <a:t>Down Stream Pump</a:t>
            </a:r>
          </a:p>
        </p:txBody>
      </p:sp>
      <p:cxnSp>
        <p:nvCxnSpPr>
          <p:cNvPr id="11" name="Straight Arrow Connector 10">
            <a:extLst>
              <a:ext uri="{FF2B5EF4-FFF2-40B4-BE49-F238E27FC236}">
                <a16:creationId xmlns:a16="http://schemas.microsoft.com/office/drawing/2014/main" id="{91A26518-E0A7-CE42-1015-6AC476A0035F}"/>
              </a:ext>
            </a:extLst>
          </p:cNvPr>
          <p:cNvCxnSpPr>
            <a:cxnSpLocks/>
            <a:stCxn id="10" idx="3"/>
          </p:cNvCxnSpPr>
          <p:nvPr/>
        </p:nvCxnSpPr>
        <p:spPr>
          <a:xfrm flipV="1">
            <a:off x="2332076" y="5005962"/>
            <a:ext cx="806516" cy="22688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BD7064A-454F-33F2-C623-EBB39F602597}"/>
              </a:ext>
            </a:extLst>
          </p:cNvPr>
          <p:cNvSpPr txBox="1"/>
          <p:nvPr/>
        </p:nvSpPr>
        <p:spPr>
          <a:xfrm>
            <a:off x="8585319" y="6198335"/>
            <a:ext cx="1084532" cy="523220"/>
          </a:xfrm>
          <a:prstGeom prst="rect">
            <a:avLst/>
          </a:prstGeom>
          <a:noFill/>
          <a:ln>
            <a:solidFill>
              <a:schemeClr val="bg2"/>
            </a:solidFill>
          </a:ln>
        </p:spPr>
        <p:txBody>
          <a:bodyPr wrap="square" rtlCol="0">
            <a:spAutoFit/>
          </a:bodyPr>
          <a:lstStyle/>
          <a:p>
            <a:pPr algn="ctr"/>
            <a:r>
              <a:rPr lang="en-US" sz="1400"/>
              <a:t>Up Stream Pump</a:t>
            </a:r>
          </a:p>
        </p:txBody>
      </p:sp>
      <p:cxnSp>
        <p:nvCxnSpPr>
          <p:cNvPr id="13" name="Straight Arrow Connector 12">
            <a:extLst>
              <a:ext uri="{FF2B5EF4-FFF2-40B4-BE49-F238E27FC236}">
                <a16:creationId xmlns:a16="http://schemas.microsoft.com/office/drawing/2014/main" id="{7A5C133C-ADE3-0172-AC6F-2C03DD96588E}"/>
              </a:ext>
            </a:extLst>
          </p:cNvPr>
          <p:cNvCxnSpPr>
            <a:cxnSpLocks/>
            <a:stCxn id="12" idx="3"/>
          </p:cNvCxnSpPr>
          <p:nvPr/>
        </p:nvCxnSpPr>
        <p:spPr>
          <a:xfrm>
            <a:off x="9669851" y="6459945"/>
            <a:ext cx="1472167" cy="3293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B1F6BB1-572E-DC5A-54BD-192C72EA87A8}"/>
              </a:ext>
            </a:extLst>
          </p:cNvPr>
          <p:cNvSpPr txBox="1"/>
          <p:nvPr/>
        </p:nvSpPr>
        <p:spPr>
          <a:xfrm>
            <a:off x="8133764" y="2789912"/>
            <a:ext cx="903109" cy="523220"/>
          </a:xfrm>
          <a:prstGeom prst="rect">
            <a:avLst/>
          </a:prstGeom>
          <a:noFill/>
          <a:ln>
            <a:solidFill>
              <a:schemeClr val="bg2"/>
            </a:solidFill>
          </a:ln>
        </p:spPr>
        <p:txBody>
          <a:bodyPr wrap="square" rtlCol="0">
            <a:spAutoFit/>
          </a:bodyPr>
          <a:lstStyle/>
          <a:p>
            <a:pPr algn="ctr"/>
            <a:r>
              <a:rPr lang="en-US" sz="1400"/>
              <a:t>Focusing Magnets</a:t>
            </a:r>
          </a:p>
        </p:txBody>
      </p:sp>
      <p:cxnSp>
        <p:nvCxnSpPr>
          <p:cNvPr id="15" name="Straight Arrow Connector 14">
            <a:extLst>
              <a:ext uri="{FF2B5EF4-FFF2-40B4-BE49-F238E27FC236}">
                <a16:creationId xmlns:a16="http://schemas.microsoft.com/office/drawing/2014/main" id="{5CB678CD-DC3B-A304-1474-F04E6D4764BC}"/>
              </a:ext>
            </a:extLst>
          </p:cNvPr>
          <p:cNvCxnSpPr>
            <a:cxnSpLocks/>
            <a:stCxn id="14" idx="2"/>
          </p:cNvCxnSpPr>
          <p:nvPr/>
        </p:nvCxnSpPr>
        <p:spPr>
          <a:xfrm>
            <a:off x="8585319" y="3313132"/>
            <a:ext cx="1064432" cy="137915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7431305-E9BC-D4C4-9092-F4087DBAC872}"/>
              </a:ext>
            </a:extLst>
          </p:cNvPr>
          <p:cNvCxnSpPr>
            <a:cxnSpLocks/>
            <a:stCxn id="14" idx="2"/>
          </p:cNvCxnSpPr>
          <p:nvPr/>
        </p:nvCxnSpPr>
        <p:spPr>
          <a:xfrm flipH="1">
            <a:off x="6860586" y="3313132"/>
            <a:ext cx="1724733" cy="251777"/>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408068C-4C4B-38CB-CD71-76E65F37D2FB}"/>
              </a:ext>
            </a:extLst>
          </p:cNvPr>
          <p:cNvCxnSpPr>
            <a:cxnSpLocks/>
            <a:stCxn id="18" idx="2"/>
          </p:cNvCxnSpPr>
          <p:nvPr/>
        </p:nvCxnSpPr>
        <p:spPr>
          <a:xfrm flipH="1">
            <a:off x="8225747" y="2362777"/>
            <a:ext cx="2880395" cy="164686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88AC3A2-4875-BC09-087A-A58917465953}"/>
              </a:ext>
            </a:extLst>
          </p:cNvPr>
          <p:cNvSpPr txBox="1"/>
          <p:nvPr/>
        </p:nvSpPr>
        <p:spPr>
          <a:xfrm>
            <a:off x="10554316" y="1839557"/>
            <a:ext cx="1103651" cy="523220"/>
          </a:xfrm>
          <a:prstGeom prst="rect">
            <a:avLst/>
          </a:prstGeom>
          <a:noFill/>
          <a:ln>
            <a:solidFill>
              <a:srgbClr val="FFFF00"/>
            </a:solidFill>
          </a:ln>
        </p:spPr>
        <p:txBody>
          <a:bodyPr wrap="square" rtlCol="0">
            <a:spAutoFit/>
          </a:bodyPr>
          <a:lstStyle/>
          <a:p>
            <a:pPr algn="ctr"/>
            <a:r>
              <a:rPr lang="en-US" sz="1400"/>
              <a:t>Defocusing Magnets</a:t>
            </a:r>
          </a:p>
        </p:txBody>
      </p:sp>
      <p:cxnSp>
        <p:nvCxnSpPr>
          <p:cNvPr id="19" name="Straight Arrow Connector 18">
            <a:extLst>
              <a:ext uri="{FF2B5EF4-FFF2-40B4-BE49-F238E27FC236}">
                <a16:creationId xmlns:a16="http://schemas.microsoft.com/office/drawing/2014/main" id="{691FEF8C-5FB6-A18F-D074-EF1DF8FACE46}"/>
              </a:ext>
            </a:extLst>
          </p:cNvPr>
          <p:cNvCxnSpPr>
            <a:cxnSpLocks/>
          </p:cNvCxnSpPr>
          <p:nvPr/>
        </p:nvCxnSpPr>
        <p:spPr>
          <a:xfrm>
            <a:off x="11053443" y="2362777"/>
            <a:ext cx="88575" cy="2825342"/>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1EC4668-3845-70D5-4950-1EDC25D7C25E}"/>
              </a:ext>
            </a:extLst>
          </p:cNvPr>
          <p:cNvCxnSpPr>
            <a:cxnSpLocks/>
            <a:stCxn id="18" idx="2"/>
          </p:cNvCxnSpPr>
          <p:nvPr/>
        </p:nvCxnSpPr>
        <p:spPr>
          <a:xfrm flipH="1">
            <a:off x="5843155" y="2362777"/>
            <a:ext cx="5262987" cy="616521"/>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6923925-6F68-C027-2D20-535BA468DEB4}"/>
              </a:ext>
            </a:extLst>
          </p:cNvPr>
          <p:cNvSpPr txBox="1"/>
          <p:nvPr/>
        </p:nvSpPr>
        <p:spPr>
          <a:xfrm>
            <a:off x="3653748" y="1738384"/>
            <a:ext cx="985824" cy="307777"/>
          </a:xfrm>
          <a:prstGeom prst="rect">
            <a:avLst/>
          </a:prstGeom>
          <a:noFill/>
          <a:ln>
            <a:solidFill>
              <a:schemeClr val="bg2"/>
            </a:solidFill>
          </a:ln>
        </p:spPr>
        <p:txBody>
          <a:bodyPr wrap="square" rtlCol="0">
            <a:spAutoFit/>
          </a:bodyPr>
          <a:lstStyle/>
          <a:p>
            <a:pPr algn="ctr"/>
            <a:r>
              <a:rPr lang="en-US" sz="1400"/>
              <a:t>Chamber</a:t>
            </a:r>
          </a:p>
        </p:txBody>
      </p:sp>
      <p:cxnSp>
        <p:nvCxnSpPr>
          <p:cNvPr id="22" name="Straight Arrow Connector 21">
            <a:extLst>
              <a:ext uri="{FF2B5EF4-FFF2-40B4-BE49-F238E27FC236}">
                <a16:creationId xmlns:a16="http://schemas.microsoft.com/office/drawing/2014/main" id="{A2D9167D-915E-4FC6-E295-456DF99DD5D8}"/>
              </a:ext>
            </a:extLst>
          </p:cNvPr>
          <p:cNvCxnSpPr>
            <a:cxnSpLocks/>
            <a:stCxn id="21" idx="2"/>
          </p:cNvCxnSpPr>
          <p:nvPr/>
        </p:nvCxnSpPr>
        <p:spPr>
          <a:xfrm flipH="1">
            <a:off x="3724768" y="2046161"/>
            <a:ext cx="421892" cy="616521"/>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3719154-E081-B254-E69E-991D566C4225}"/>
              </a:ext>
            </a:extLst>
          </p:cNvPr>
          <p:cNvSpPr txBox="1"/>
          <p:nvPr/>
        </p:nvSpPr>
        <p:spPr>
          <a:xfrm>
            <a:off x="571500" y="1542493"/>
            <a:ext cx="1784670" cy="830997"/>
          </a:xfrm>
          <a:prstGeom prst="rect">
            <a:avLst/>
          </a:prstGeom>
          <a:noFill/>
        </p:spPr>
        <p:txBody>
          <a:bodyPr wrap="square" rtlCol="0">
            <a:spAutoFit/>
          </a:bodyPr>
          <a:lstStyle/>
          <a:p>
            <a:r>
              <a:rPr lang="en-GB" sz="1600">
                <a:solidFill>
                  <a:schemeClr val="accent5"/>
                </a:solidFill>
              </a:rPr>
              <a:t>This is what the NSLS-II Upgrade team are doing.</a:t>
            </a:r>
          </a:p>
        </p:txBody>
      </p:sp>
      <p:sp>
        <p:nvSpPr>
          <p:cNvPr id="26" name="TextBox 25">
            <a:extLst>
              <a:ext uri="{FF2B5EF4-FFF2-40B4-BE49-F238E27FC236}">
                <a16:creationId xmlns:a16="http://schemas.microsoft.com/office/drawing/2014/main" id="{5D1195E8-72B4-279B-139E-5E58790509D4}"/>
              </a:ext>
            </a:extLst>
          </p:cNvPr>
          <p:cNvSpPr txBox="1"/>
          <p:nvPr/>
        </p:nvSpPr>
        <p:spPr>
          <a:xfrm>
            <a:off x="6750756" y="5774529"/>
            <a:ext cx="1466550" cy="523220"/>
          </a:xfrm>
          <a:prstGeom prst="rect">
            <a:avLst/>
          </a:prstGeom>
          <a:noFill/>
          <a:ln>
            <a:solidFill>
              <a:schemeClr val="accent5"/>
            </a:solidFill>
          </a:ln>
        </p:spPr>
        <p:txBody>
          <a:bodyPr wrap="square" rtlCol="0">
            <a:spAutoFit/>
          </a:bodyPr>
          <a:lstStyle/>
          <a:p>
            <a:pPr algn="ctr"/>
            <a:r>
              <a:rPr lang="en-US" sz="1400" b="1">
                <a:solidFill>
                  <a:schemeClr val="accent5"/>
                </a:solidFill>
              </a:rPr>
              <a:t>Reinforcement Ribs</a:t>
            </a:r>
          </a:p>
        </p:txBody>
      </p:sp>
      <p:cxnSp>
        <p:nvCxnSpPr>
          <p:cNvPr id="27" name="Straight Arrow Connector 26">
            <a:extLst>
              <a:ext uri="{FF2B5EF4-FFF2-40B4-BE49-F238E27FC236}">
                <a16:creationId xmlns:a16="http://schemas.microsoft.com/office/drawing/2014/main" id="{A47AAF78-7ACD-FBBC-405B-7201F476B59F}"/>
              </a:ext>
            </a:extLst>
          </p:cNvPr>
          <p:cNvCxnSpPr>
            <a:cxnSpLocks/>
            <a:stCxn id="26" idx="0"/>
          </p:cNvCxnSpPr>
          <p:nvPr/>
        </p:nvCxnSpPr>
        <p:spPr>
          <a:xfrm flipV="1">
            <a:off x="7484031" y="5016959"/>
            <a:ext cx="741716" cy="7575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9309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BA8BE-4D04-0002-388E-44E62E33B6AE}"/>
              </a:ext>
            </a:extLst>
          </p:cNvPr>
          <p:cNvSpPr>
            <a:spLocks noGrp="1"/>
          </p:cNvSpPr>
          <p:nvPr>
            <p:ph type="title"/>
          </p:nvPr>
        </p:nvSpPr>
        <p:spPr/>
        <p:txBody>
          <a:bodyPr/>
          <a:lstStyle/>
          <a:p>
            <a:r>
              <a:rPr lang="en-GB"/>
              <a:t>Vacuum Chamber Cross-Section</a:t>
            </a:r>
          </a:p>
        </p:txBody>
      </p:sp>
      <p:sp>
        <p:nvSpPr>
          <p:cNvPr id="3" name="Content Placeholder 2">
            <a:extLst>
              <a:ext uri="{FF2B5EF4-FFF2-40B4-BE49-F238E27FC236}">
                <a16:creationId xmlns:a16="http://schemas.microsoft.com/office/drawing/2014/main" id="{226CCBAE-BC36-9D44-7EFC-A9DD7528D225}"/>
              </a:ext>
            </a:extLst>
          </p:cNvPr>
          <p:cNvSpPr>
            <a:spLocks noGrp="1"/>
          </p:cNvSpPr>
          <p:nvPr>
            <p:ph idx="1"/>
          </p:nvPr>
        </p:nvSpPr>
        <p:spPr/>
        <p:txBody>
          <a:bodyPr/>
          <a:lstStyle/>
          <a:p>
            <a:r>
              <a:rPr lang="en-GB"/>
              <a:t>NSLS-II Upgrade (130T/m magnets, 16mm diameter apertures).</a:t>
            </a:r>
          </a:p>
          <a:p>
            <a:r>
              <a:rPr lang="en-GB"/>
              <a:t>Has SR ante-chamber.  CEBAF 20GeV upgrade would look similar.</a:t>
            </a:r>
          </a:p>
        </p:txBody>
      </p:sp>
      <p:sp>
        <p:nvSpPr>
          <p:cNvPr id="4" name="Slide Number Placeholder 3">
            <a:extLst>
              <a:ext uri="{FF2B5EF4-FFF2-40B4-BE49-F238E27FC236}">
                <a16:creationId xmlns:a16="http://schemas.microsoft.com/office/drawing/2014/main" id="{426657FF-2B76-4781-B65D-EC9EB179A581}"/>
              </a:ext>
            </a:extLst>
          </p:cNvPr>
          <p:cNvSpPr>
            <a:spLocks noGrp="1"/>
          </p:cNvSpPr>
          <p:nvPr>
            <p:ph type="sldNum" sz="quarter" idx="4"/>
          </p:nvPr>
        </p:nvSpPr>
        <p:spPr/>
        <p:txBody>
          <a:bodyPr/>
          <a:lstStyle/>
          <a:p>
            <a:fld id="{933A556B-7C63-244D-9B7C-B0EA8042B330}" type="slidenum">
              <a:rPr lang="en-US" smtClean="0"/>
              <a:pPr/>
              <a:t>13</a:t>
            </a:fld>
            <a:endParaRPr lang="en-US" dirty="0"/>
          </a:p>
        </p:txBody>
      </p:sp>
      <p:pic>
        <p:nvPicPr>
          <p:cNvPr id="5" name="Picture 4">
            <a:extLst>
              <a:ext uri="{FF2B5EF4-FFF2-40B4-BE49-F238E27FC236}">
                <a16:creationId xmlns:a16="http://schemas.microsoft.com/office/drawing/2014/main" id="{F2A221D7-E42D-1C99-9F7A-9B1B585DEF42}"/>
              </a:ext>
            </a:extLst>
          </p:cNvPr>
          <p:cNvPicPr>
            <a:picLocks noChangeAspect="1"/>
          </p:cNvPicPr>
          <p:nvPr/>
        </p:nvPicPr>
        <p:blipFill>
          <a:blip r:embed="rId2"/>
          <a:stretch>
            <a:fillRect/>
          </a:stretch>
        </p:blipFill>
        <p:spPr>
          <a:xfrm>
            <a:off x="922309" y="3204354"/>
            <a:ext cx="5300320" cy="2809653"/>
          </a:xfrm>
          <a:prstGeom prst="rect">
            <a:avLst/>
          </a:prstGeom>
        </p:spPr>
      </p:pic>
      <p:pic>
        <p:nvPicPr>
          <p:cNvPr id="6" name="Picture 5">
            <a:extLst>
              <a:ext uri="{FF2B5EF4-FFF2-40B4-BE49-F238E27FC236}">
                <a16:creationId xmlns:a16="http://schemas.microsoft.com/office/drawing/2014/main" id="{F78B671E-2B37-0747-F4D8-8AF03DAAAC69}"/>
              </a:ext>
            </a:extLst>
          </p:cNvPr>
          <p:cNvPicPr>
            <a:picLocks noChangeAspect="1"/>
          </p:cNvPicPr>
          <p:nvPr/>
        </p:nvPicPr>
        <p:blipFill>
          <a:blip r:embed="rId3"/>
          <a:stretch>
            <a:fillRect/>
          </a:stretch>
        </p:blipFill>
        <p:spPr>
          <a:xfrm>
            <a:off x="6299902" y="3223156"/>
            <a:ext cx="4999157" cy="2809653"/>
          </a:xfrm>
          <a:prstGeom prst="rect">
            <a:avLst/>
          </a:prstGeom>
        </p:spPr>
      </p:pic>
      <p:sp>
        <p:nvSpPr>
          <p:cNvPr id="7" name="TextBox 6">
            <a:extLst>
              <a:ext uri="{FF2B5EF4-FFF2-40B4-BE49-F238E27FC236}">
                <a16:creationId xmlns:a16="http://schemas.microsoft.com/office/drawing/2014/main" id="{F232DBA9-851B-7234-2C6C-064172483945}"/>
              </a:ext>
            </a:extLst>
          </p:cNvPr>
          <p:cNvSpPr txBox="1"/>
          <p:nvPr/>
        </p:nvSpPr>
        <p:spPr>
          <a:xfrm>
            <a:off x="672779" y="5644675"/>
            <a:ext cx="1390918" cy="369332"/>
          </a:xfrm>
          <a:prstGeom prst="rect">
            <a:avLst/>
          </a:prstGeom>
          <a:noFill/>
        </p:spPr>
        <p:txBody>
          <a:bodyPr wrap="square" rtlCol="0">
            <a:spAutoFit/>
          </a:bodyPr>
          <a:lstStyle/>
          <a:p>
            <a:r>
              <a:rPr lang="en-US"/>
              <a:t>DEFOCUS</a:t>
            </a:r>
          </a:p>
        </p:txBody>
      </p:sp>
      <p:sp>
        <p:nvSpPr>
          <p:cNvPr id="8" name="TextBox 7">
            <a:extLst>
              <a:ext uri="{FF2B5EF4-FFF2-40B4-BE49-F238E27FC236}">
                <a16:creationId xmlns:a16="http://schemas.microsoft.com/office/drawing/2014/main" id="{B90BE23A-168C-1482-ABAE-C9B8DF3E5F6F}"/>
              </a:ext>
            </a:extLst>
          </p:cNvPr>
          <p:cNvSpPr txBox="1"/>
          <p:nvPr/>
        </p:nvSpPr>
        <p:spPr>
          <a:xfrm>
            <a:off x="7311839" y="5663478"/>
            <a:ext cx="1215846" cy="369332"/>
          </a:xfrm>
          <a:prstGeom prst="rect">
            <a:avLst/>
          </a:prstGeom>
          <a:noFill/>
        </p:spPr>
        <p:txBody>
          <a:bodyPr wrap="square" rtlCol="0">
            <a:spAutoFit/>
          </a:bodyPr>
          <a:lstStyle/>
          <a:p>
            <a:r>
              <a:rPr lang="en-US"/>
              <a:t>FOCUS</a:t>
            </a:r>
          </a:p>
        </p:txBody>
      </p:sp>
      <p:sp>
        <p:nvSpPr>
          <p:cNvPr id="9" name="TextBox 8">
            <a:extLst>
              <a:ext uri="{FF2B5EF4-FFF2-40B4-BE49-F238E27FC236}">
                <a16:creationId xmlns:a16="http://schemas.microsoft.com/office/drawing/2014/main" id="{B1EC793A-177D-91BB-153F-16F93E4824A4}"/>
              </a:ext>
            </a:extLst>
          </p:cNvPr>
          <p:cNvSpPr txBox="1"/>
          <p:nvPr/>
        </p:nvSpPr>
        <p:spPr>
          <a:xfrm>
            <a:off x="6631392" y="3003373"/>
            <a:ext cx="1849064" cy="923330"/>
          </a:xfrm>
          <a:prstGeom prst="rect">
            <a:avLst/>
          </a:prstGeom>
          <a:noFill/>
        </p:spPr>
        <p:txBody>
          <a:bodyPr wrap="square" rtlCol="0">
            <a:spAutoFit/>
          </a:bodyPr>
          <a:lstStyle/>
          <a:p>
            <a:r>
              <a:rPr lang="en-US"/>
              <a:t>TYPICAL 0.5mm CLEARANCE</a:t>
            </a:r>
          </a:p>
        </p:txBody>
      </p:sp>
      <p:cxnSp>
        <p:nvCxnSpPr>
          <p:cNvPr id="10" name="Straight Arrow Connector 9">
            <a:extLst>
              <a:ext uri="{FF2B5EF4-FFF2-40B4-BE49-F238E27FC236}">
                <a16:creationId xmlns:a16="http://schemas.microsoft.com/office/drawing/2014/main" id="{C93601BA-C509-F08C-FD8C-ADD8A192C1F2}"/>
              </a:ext>
            </a:extLst>
          </p:cNvPr>
          <p:cNvCxnSpPr>
            <a:cxnSpLocks/>
            <a:stCxn id="9" idx="2"/>
          </p:cNvCxnSpPr>
          <p:nvPr/>
        </p:nvCxnSpPr>
        <p:spPr>
          <a:xfrm>
            <a:off x="7555924" y="3926703"/>
            <a:ext cx="1340016" cy="552144"/>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280D31F-C93C-59B2-3A79-1D6C9D0F4A6F}"/>
              </a:ext>
            </a:extLst>
          </p:cNvPr>
          <p:cNvCxnSpPr>
            <a:cxnSpLocks/>
            <a:stCxn id="9" idx="2"/>
          </p:cNvCxnSpPr>
          <p:nvPr/>
        </p:nvCxnSpPr>
        <p:spPr>
          <a:xfrm flipH="1">
            <a:off x="4931829" y="3926703"/>
            <a:ext cx="2624095" cy="447228"/>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6343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a:xfrm>
            <a:off x="329700" y="1481540"/>
            <a:ext cx="10334625" cy="1947460"/>
          </a:xfrm>
        </p:spPr>
        <p:txBody>
          <a:bodyPr>
            <a:normAutofit fontScale="90000"/>
          </a:bodyPr>
          <a:lstStyle/>
          <a:p>
            <a:r>
              <a:rPr lang="en-US" dirty="0"/>
              <a:t>Homework Questions</a:t>
            </a:r>
            <a:br>
              <a:rPr lang="en-US" dirty="0"/>
            </a:br>
            <a:r>
              <a:rPr lang="en-US" dirty="0"/>
              <a:t>HW5</a:t>
            </a:r>
            <a:br>
              <a:rPr lang="en-US" sz="4400" dirty="0"/>
            </a:br>
            <a:r>
              <a:rPr lang="en-US" sz="3100" b="0" i="0" u="none" strike="noStrike" dirty="0">
                <a:effectLst/>
                <a:latin typeface="Calibri" panose="020F0502020204030204" pitchFamily="34" charset="0"/>
              </a:rPr>
              <a:t>Describe vacuum requirements for the ring electron cooler, or the process and timeline to determine this and other relevant requirements</a:t>
            </a:r>
            <a:endParaRPr lang="en-US" sz="3100" dirty="0"/>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dirty="0"/>
              <a:t>21 December 2023</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sz="3600" dirty="0"/>
              <a:t>Alexei Fedotov, Sergei Seletskiy</a:t>
            </a:r>
          </a:p>
        </p:txBody>
      </p:sp>
    </p:spTree>
    <p:extLst>
      <p:ext uri="{BB962C8B-B14F-4D97-AF65-F5344CB8AC3E}">
        <p14:creationId xmlns:p14="http://schemas.microsoft.com/office/powerpoint/2010/main" val="208383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103" name="Rectangle 3">
                <a:extLst>
                  <a:ext uri="{FF2B5EF4-FFF2-40B4-BE49-F238E27FC236}">
                    <a16:creationId xmlns:a16="http://schemas.microsoft.com/office/drawing/2014/main" id="{BF0A64BE-A79B-4692-8773-F75DF95C00C7}"/>
                  </a:ext>
                </a:extLst>
              </p:cNvPr>
              <p:cNvSpPr>
                <a:spLocks noGrp="1" noChangeArrowheads="1"/>
              </p:cNvSpPr>
              <p:nvPr>
                <p:ph type="body" idx="1"/>
              </p:nvPr>
            </p:nvSpPr>
            <p:spPr>
              <a:xfrm>
                <a:off x="2519505" y="1698062"/>
                <a:ext cx="7281181" cy="3775472"/>
              </a:xfrm>
            </p:spPr>
            <p:txBody>
              <a:bodyPr/>
              <a:lstStyle/>
              <a:p>
                <a:pPr marL="170260" indent="-170260">
                  <a:lnSpc>
                    <a:spcPct val="80000"/>
                  </a:lnSpc>
                </a:pPr>
                <a:r>
                  <a:rPr lang="en-US" altLang="en-US" sz="1800" dirty="0"/>
                  <a:t>Residual gas collisions lead to particle loss, N</a:t>
                </a:r>
                <a:r>
                  <a:rPr lang="en-US" altLang="en-US" sz="1800" baseline="-25000" dirty="0"/>
                  <a:t>b</a:t>
                </a:r>
                <a:r>
                  <a:rPr lang="en-US" altLang="en-US" sz="1800" dirty="0"/>
                  <a:t>(t)~N</a:t>
                </a:r>
                <a:r>
                  <a:rPr lang="en-US" altLang="en-US" sz="1800" baseline="-25000" dirty="0"/>
                  <a:t>b</a:t>
                </a:r>
                <a:r>
                  <a:rPr lang="en-US" altLang="en-US" sz="1800" dirty="0"/>
                  <a:t>(0)Exp(-t/</a:t>
                </a:r>
                <a:r>
                  <a:rPr lang="en-US" altLang="en-US" sz="1800" dirty="0">
                    <a:latin typeface="Symbol" panose="05050102010706020507" pitchFamily="18" charset="2"/>
                  </a:rPr>
                  <a:t>t</a:t>
                </a:r>
                <a:r>
                  <a:rPr lang="en-US" altLang="en-US" sz="1800" dirty="0"/>
                  <a:t>)</a:t>
                </a:r>
              </a:p>
              <a:p>
                <a:pPr marL="170260" indent="-170260">
                  <a:lnSpc>
                    <a:spcPct val="80000"/>
                  </a:lnSpc>
                </a:pPr>
                <a:r>
                  <a:rPr lang="en-US" altLang="en-US" sz="1800" dirty="0"/>
                  <a:t>Elastic scattering</a:t>
                </a:r>
              </a:p>
              <a:p>
                <a:pPr marL="388144" lvl="1" indent="-132160">
                  <a:lnSpc>
                    <a:spcPct val="80000"/>
                  </a:lnSpc>
                  <a:buNone/>
                </a:pPr>
                <a:r>
                  <a:rPr lang="en-US" altLang="en-US" sz="1350" dirty="0"/>
                  <a:t>	</a:t>
                </a:r>
                <a:r>
                  <a:rPr lang="en-US" altLang="en-US" sz="1500" dirty="0"/>
                  <a:t>Beam lost on transverse apertures, </a:t>
                </a:r>
                <a:r>
                  <a:rPr lang="en-US" altLang="en-US" sz="1500" dirty="0" err="1"/>
                  <a:t>A</a:t>
                </a:r>
                <a:r>
                  <a:rPr lang="en-US" altLang="en-US" sz="1500" baseline="-25000" dirty="0" err="1"/>
                  <a:t>x,y</a:t>
                </a:r>
                <a:r>
                  <a:rPr lang="en-US" altLang="en-US" sz="1500" dirty="0"/>
                  <a:t> are geometric acceptances, </a:t>
                </a:r>
                <a14:m>
                  <m:oMath xmlns:m="http://schemas.openxmlformats.org/officeDocument/2006/math">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𝑎</m:t>
                        </m:r>
                      </m:e>
                      <m:sub>
                        <m:r>
                          <a:rPr lang="en-US" sz="1200" i="1">
                            <a:solidFill>
                              <a:srgbClr val="000000"/>
                            </a:solidFill>
                            <a:latin typeface="Cambria Math" panose="02040503050406030204" pitchFamily="18" charset="0"/>
                          </a:rPr>
                          <m:t>𝑥</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𝑦</m:t>
                        </m:r>
                      </m:sub>
                    </m:sSub>
                  </m:oMath>
                </a14:m>
                <a:r>
                  <a:rPr lang="en-US" altLang="en-US" sz="1500" dirty="0"/>
                  <a:t> are half-apertures</a:t>
                </a:r>
              </a:p>
              <a:p>
                <a:pPr marL="388144" lvl="1" indent="-132160">
                  <a:lnSpc>
                    <a:spcPct val="80000"/>
                  </a:lnSpc>
                </a:pPr>
                <a:endParaRPr lang="en-US" altLang="en-US" sz="1500" b="1" dirty="0"/>
              </a:p>
              <a:p>
                <a:pPr marL="388144" lvl="1" indent="-132160">
                  <a:lnSpc>
                    <a:spcPct val="80000"/>
                  </a:lnSpc>
                  <a:buNone/>
                </a:pPr>
                <a:endParaRPr lang="en-US" altLang="en-US" sz="1500" b="1" dirty="0"/>
              </a:p>
              <a:p>
                <a:pPr marL="388144" lvl="1" indent="-132160">
                  <a:lnSpc>
                    <a:spcPct val="80000"/>
                  </a:lnSpc>
                  <a:buNone/>
                </a:pPr>
                <a:endParaRPr lang="en-US" altLang="en-US" sz="1500" b="1" dirty="0"/>
              </a:p>
              <a:p>
                <a:pPr marL="0" indent="0">
                  <a:lnSpc>
                    <a:spcPct val="80000"/>
                  </a:lnSpc>
                </a:pPr>
                <a:endParaRPr lang="en-US" altLang="en-US" sz="1800" dirty="0"/>
              </a:p>
              <a:p>
                <a:pPr marL="170260" indent="-170260">
                  <a:lnSpc>
                    <a:spcPct val="80000"/>
                  </a:lnSpc>
                </a:pPr>
                <a:r>
                  <a:rPr lang="en-US" altLang="en-US" sz="1800" dirty="0"/>
                  <a:t>Bremsstrahlung (loss due to momentum acceptance)</a:t>
                </a:r>
              </a:p>
              <a:p>
                <a:pPr marL="388144" lvl="1" indent="-132160">
                  <a:lnSpc>
                    <a:spcPct val="80000"/>
                  </a:lnSpc>
                </a:pPr>
                <a:endParaRPr lang="en-US" altLang="en-US" sz="1500" dirty="0"/>
              </a:p>
              <a:p>
                <a:pPr marL="388144" lvl="1" indent="-132160">
                  <a:lnSpc>
                    <a:spcPct val="80000"/>
                  </a:lnSpc>
                </a:pPr>
                <a:endParaRPr lang="en-US" altLang="en-US" sz="1500" b="1" dirty="0"/>
              </a:p>
              <a:p>
                <a:pPr marL="388144" lvl="1" indent="-132160">
                  <a:lnSpc>
                    <a:spcPct val="80000"/>
                  </a:lnSpc>
                </a:pPr>
                <a:endParaRPr lang="en-US" altLang="en-US" sz="1500" dirty="0"/>
              </a:p>
            </p:txBody>
          </p:sp>
        </mc:Choice>
        <mc:Fallback xmlns="">
          <p:sp>
            <p:nvSpPr>
              <p:cNvPr id="4103" name="Rectangle 3">
                <a:extLst>
                  <a:ext uri="{FF2B5EF4-FFF2-40B4-BE49-F238E27FC236}">
                    <a16:creationId xmlns:a16="http://schemas.microsoft.com/office/drawing/2014/main" id="{BF0A64BE-A79B-4692-8773-F75DF95C00C7}"/>
                  </a:ext>
                </a:extLst>
              </p:cNvPr>
              <p:cNvSpPr>
                <a:spLocks noGrp="1" noRot="1" noChangeAspect="1" noMove="1" noResize="1" noEditPoints="1" noAdjustHandles="1" noChangeArrowheads="1" noChangeShapeType="1" noTextEdit="1"/>
              </p:cNvSpPr>
              <p:nvPr>
                <p:ph type="body" idx="1"/>
              </p:nvPr>
            </p:nvSpPr>
            <p:spPr>
              <a:xfrm>
                <a:off x="2519505" y="1698062"/>
                <a:ext cx="7281181" cy="3775472"/>
              </a:xfrm>
              <a:blipFill>
                <a:blip r:embed="rId3"/>
                <a:stretch>
                  <a:fillRect l="-669" t="-2423"/>
                </a:stretch>
              </a:blipFill>
            </p:spPr>
            <p:txBody>
              <a:bodyPr/>
              <a:lstStyle/>
              <a:p>
                <a:r>
                  <a:rPr lang="en-US">
                    <a:noFill/>
                  </a:rPr>
                  <a:t> </a:t>
                </a:r>
              </a:p>
            </p:txBody>
          </p:sp>
        </mc:Fallback>
      </mc:AlternateContent>
      <p:sp>
        <p:nvSpPr>
          <p:cNvPr id="4104" name="Rectangle 4">
            <a:extLst>
              <a:ext uri="{FF2B5EF4-FFF2-40B4-BE49-F238E27FC236}">
                <a16:creationId xmlns:a16="http://schemas.microsoft.com/office/drawing/2014/main" id="{E7E14EEC-894E-4749-A3DC-B5E2E8A04FAF}"/>
              </a:ext>
            </a:extLst>
          </p:cNvPr>
          <p:cNvSpPr>
            <a:spLocks noChangeArrowheads="1"/>
          </p:cNvSpPr>
          <p:nvPr/>
        </p:nvSpPr>
        <p:spPr bwMode="auto">
          <a:xfrm>
            <a:off x="2667002" y="707209"/>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eaLnBrk="0" hangingPunct="0">
              <a:defRPr>
                <a:solidFill>
                  <a:schemeClr val="tx1"/>
                </a:solidFill>
                <a:latin typeface="Arial" panose="020B0604020202020204" pitchFamily="34" charset="0"/>
                <a:ea typeface="Osaka" charset="-128"/>
              </a:defRPr>
            </a:lvl1pPr>
            <a:lvl2pPr marL="742950" indent="-285750" eaLnBrk="0" hangingPunct="0">
              <a:defRPr>
                <a:solidFill>
                  <a:schemeClr val="tx1"/>
                </a:solidFill>
                <a:latin typeface="Arial" panose="020B0604020202020204" pitchFamily="34" charset="0"/>
                <a:ea typeface="Osaka" charset="-128"/>
              </a:defRPr>
            </a:lvl2pPr>
            <a:lvl3pPr marL="1143000" indent="-228600" eaLnBrk="0" hangingPunct="0">
              <a:defRPr>
                <a:solidFill>
                  <a:schemeClr val="tx1"/>
                </a:solidFill>
                <a:latin typeface="Arial" panose="020B0604020202020204" pitchFamily="34" charset="0"/>
                <a:ea typeface="Osaka" charset="-128"/>
              </a:defRPr>
            </a:lvl3pPr>
            <a:lvl4pPr marL="1600200" indent="-228600" eaLnBrk="0" hangingPunct="0">
              <a:defRPr>
                <a:solidFill>
                  <a:schemeClr val="tx1"/>
                </a:solidFill>
                <a:latin typeface="Arial" panose="020B0604020202020204" pitchFamily="34" charset="0"/>
                <a:ea typeface="Osaka" charset="-128"/>
              </a:defRPr>
            </a:lvl4pPr>
            <a:lvl5pPr marL="2057400" indent="-228600" eaLnBrk="0" hangingPunct="0">
              <a:defRPr>
                <a:solidFill>
                  <a:schemeClr val="tx1"/>
                </a:solidFill>
                <a:latin typeface="Arial" panose="020B0604020202020204" pitchFamily="34" charset="0"/>
                <a:ea typeface="Osak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charset="-128"/>
              </a:defRPr>
            </a:lvl9pPr>
          </a:lstStyle>
          <a:p>
            <a:pPr eaLnBrk="1" hangingPunct="1">
              <a:defRPr/>
            </a:pPr>
            <a:endParaRPr lang="en-US" altLang="en-US" sz="1350">
              <a:solidFill>
                <a:prstClr val="black"/>
              </a:solidFill>
            </a:endParaRPr>
          </a:p>
        </p:txBody>
      </p:sp>
      <p:sp>
        <p:nvSpPr>
          <p:cNvPr id="4105" name="Rectangle 5">
            <a:extLst>
              <a:ext uri="{FF2B5EF4-FFF2-40B4-BE49-F238E27FC236}">
                <a16:creationId xmlns:a16="http://schemas.microsoft.com/office/drawing/2014/main" id="{958BD86F-F897-4A79-837D-72B460057C42}"/>
              </a:ext>
            </a:extLst>
          </p:cNvPr>
          <p:cNvSpPr>
            <a:spLocks noChangeArrowheads="1"/>
          </p:cNvSpPr>
          <p:nvPr/>
        </p:nvSpPr>
        <p:spPr bwMode="auto">
          <a:xfrm>
            <a:off x="2519505" y="3317655"/>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eaLnBrk="0" hangingPunct="0">
              <a:defRPr>
                <a:solidFill>
                  <a:schemeClr val="tx1"/>
                </a:solidFill>
                <a:latin typeface="Arial" panose="020B0604020202020204" pitchFamily="34" charset="0"/>
                <a:ea typeface="Osaka" charset="-128"/>
              </a:defRPr>
            </a:lvl1pPr>
            <a:lvl2pPr marL="742950" indent="-285750" eaLnBrk="0" hangingPunct="0">
              <a:defRPr>
                <a:solidFill>
                  <a:schemeClr val="tx1"/>
                </a:solidFill>
                <a:latin typeface="Arial" panose="020B0604020202020204" pitchFamily="34" charset="0"/>
                <a:ea typeface="Osaka" charset="-128"/>
              </a:defRPr>
            </a:lvl2pPr>
            <a:lvl3pPr marL="1143000" indent="-228600" eaLnBrk="0" hangingPunct="0">
              <a:defRPr>
                <a:solidFill>
                  <a:schemeClr val="tx1"/>
                </a:solidFill>
                <a:latin typeface="Arial" panose="020B0604020202020204" pitchFamily="34" charset="0"/>
                <a:ea typeface="Osaka" charset="-128"/>
              </a:defRPr>
            </a:lvl3pPr>
            <a:lvl4pPr marL="1600200" indent="-228600" eaLnBrk="0" hangingPunct="0">
              <a:defRPr>
                <a:solidFill>
                  <a:schemeClr val="tx1"/>
                </a:solidFill>
                <a:latin typeface="Arial" panose="020B0604020202020204" pitchFamily="34" charset="0"/>
                <a:ea typeface="Osaka" charset="-128"/>
              </a:defRPr>
            </a:lvl4pPr>
            <a:lvl5pPr marL="2057400" indent="-228600" eaLnBrk="0" hangingPunct="0">
              <a:defRPr>
                <a:solidFill>
                  <a:schemeClr val="tx1"/>
                </a:solidFill>
                <a:latin typeface="Arial" panose="020B0604020202020204" pitchFamily="34" charset="0"/>
                <a:ea typeface="Osak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charset="-128"/>
              </a:defRPr>
            </a:lvl9pPr>
          </a:lstStyle>
          <a:p>
            <a:pPr eaLnBrk="1" hangingPunct="1">
              <a:defRPr/>
            </a:pPr>
            <a:endParaRPr lang="en-US" altLang="en-US" sz="1350">
              <a:solidFill>
                <a:prstClr val="black"/>
              </a:solidFill>
            </a:endParaRPr>
          </a:p>
        </p:txBody>
      </p:sp>
      <p:sp>
        <p:nvSpPr>
          <p:cNvPr id="4106" name="Rectangle 6">
            <a:extLst>
              <a:ext uri="{FF2B5EF4-FFF2-40B4-BE49-F238E27FC236}">
                <a16:creationId xmlns:a16="http://schemas.microsoft.com/office/drawing/2014/main" id="{51359B26-A0A6-4A3A-B2E1-843DBA8F677C}"/>
              </a:ext>
            </a:extLst>
          </p:cNvPr>
          <p:cNvSpPr>
            <a:spLocks noChangeArrowheads="1"/>
          </p:cNvSpPr>
          <p:nvPr/>
        </p:nvSpPr>
        <p:spPr bwMode="auto">
          <a:xfrm>
            <a:off x="2645571" y="3495653"/>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eaLnBrk="0" hangingPunct="0">
              <a:defRPr>
                <a:solidFill>
                  <a:schemeClr val="tx1"/>
                </a:solidFill>
                <a:latin typeface="Arial" panose="020B0604020202020204" pitchFamily="34" charset="0"/>
                <a:ea typeface="Osaka" charset="-128"/>
              </a:defRPr>
            </a:lvl1pPr>
            <a:lvl2pPr marL="742950" indent="-285750" eaLnBrk="0" hangingPunct="0">
              <a:defRPr>
                <a:solidFill>
                  <a:schemeClr val="tx1"/>
                </a:solidFill>
                <a:latin typeface="Arial" panose="020B0604020202020204" pitchFamily="34" charset="0"/>
                <a:ea typeface="Osaka" charset="-128"/>
              </a:defRPr>
            </a:lvl2pPr>
            <a:lvl3pPr marL="1143000" indent="-228600" eaLnBrk="0" hangingPunct="0">
              <a:defRPr>
                <a:solidFill>
                  <a:schemeClr val="tx1"/>
                </a:solidFill>
                <a:latin typeface="Arial" panose="020B0604020202020204" pitchFamily="34" charset="0"/>
                <a:ea typeface="Osaka" charset="-128"/>
              </a:defRPr>
            </a:lvl3pPr>
            <a:lvl4pPr marL="1600200" indent="-228600" eaLnBrk="0" hangingPunct="0">
              <a:defRPr>
                <a:solidFill>
                  <a:schemeClr val="tx1"/>
                </a:solidFill>
                <a:latin typeface="Arial" panose="020B0604020202020204" pitchFamily="34" charset="0"/>
                <a:ea typeface="Osaka" charset="-128"/>
              </a:defRPr>
            </a:lvl4pPr>
            <a:lvl5pPr marL="2057400" indent="-228600" eaLnBrk="0" hangingPunct="0">
              <a:defRPr>
                <a:solidFill>
                  <a:schemeClr val="tx1"/>
                </a:solidFill>
                <a:latin typeface="Arial" panose="020B0604020202020204" pitchFamily="34" charset="0"/>
                <a:ea typeface="Osak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charset="-128"/>
              </a:defRPr>
            </a:lvl9pPr>
          </a:lstStyle>
          <a:p>
            <a:pPr eaLnBrk="1" hangingPunct="1">
              <a:defRPr/>
            </a:pPr>
            <a:endParaRPr lang="en-US" altLang="en-US" sz="1350">
              <a:solidFill>
                <a:prstClr val="black"/>
              </a:solidFill>
            </a:endParaRPr>
          </a:p>
        </p:txBody>
      </p:sp>
      <p:sp>
        <p:nvSpPr>
          <p:cNvPr id="4107" name="Rectangle 7">
            <a:extLst>
              <a:ext uri="{FF2B5EF4-FFF2-40B4-BE49-F238E27FC236}">
                <a16:creationId xmlns:a16="http://schemas.microsoft.com/office/drawing/2014/main" id="{9F700C3A-D31A-422A-86B3-D6BCA5C0DB4A}"/>
              </a:ext>
            </a:extLst>
          </p:cNvPr>
          <p:cNvSpPr>
            <a:spLocks noChangeArrowheads="1"/>
          </p:cNvSpPr>
          <p:nvPr/>
        </p:nvSpPr>
        <p:spPr bwMode="auto">
          <a:xfrm>
            <a:off x="2519505" y="3399808"/>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eaLnBrk="0" hangingPunct="0">
              <a:defRPr>
                <a:solidFill>
                  <a:schemeClr val="tx1"/>
                </a:solidFill>
                <a:latin typeface="Arial" panose="020B0604020202020204" pitchFamily="34" charset="0"/>
                <a:ea typeface="Osaka" charset="-128"/>
              </a:defRPr>
            </a:lvl1pPr>
            <a:lvl2pPr marL="742950" indent="-285750" eaLnBrk="0" hangingPunct="0">
              <a:defRPr>
                <a:solidFill>
                  <a:schemeClr val="tx1"/>
                </a:solidFill>
                <a:latin typeface="Arial" panose="020B0604020202020204" pitchFamily="34" charset="0"/>
                <a:ea typeface="Osaka" charset="-128"/>
              </a:defRPr>
            </a:lvl2pPr>
            <a:lvl3pPr marL="1143000" indent="-228600" eaLnBrk="0" hangingPunct="0">
              <a:defRPr>
                <a:solidFill>
                  <a:schemeClr val="tx1"/>
                </a:solidFill>
                <a:latin typeface="Arial" panose="020B0604020202020204" pitchFamily="34" charset="0"/>
                <a:ea typeface="Osaka" charset="-128"/>
              </a:defRPr>
            </a:lvl3pPr>
            <a:lvl4pPr marL="1600200" indent="-228600" eaLnBrk="0" hangingPunct="0">
              <a:defRPr>
                <a:solidFill>
                  <a:schemeClr val="tx1"/>
                </a:solidFill>
                <a:latin typeface="Arial" panose="020B0604020202020204" pitchFamily="34" charset="0"/>
                <a:ea typeface="Osaka" charset="-128"/>
              </a:defRPr>
            </a:lvl4pPr>
            <a:lvl5pPr marL="2057400" indent="-228600" eaLnBrk="0" hangingPunct="0">
              <a:defRPr>
                <a:solidFill>
                  <a:schemeClr val="tx1"/>
                </a:solidFill>
                <a:latin typeface="Arial" panose="020B0604020202020204" pitchFamily="34" charset="0"/>
                <a:ea typeface="Osak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charset="-128"/>
              </a:defRPr>
            </a:lvl9pPr>
          </a:lstStyle>
          <a:p>
            <a:pPr eaLnBrk="1" hangingPunct="1">
              <a:defRPr/>
            </a:pPr>
            <a:endParaRPr lang="en-US" altLang="en-US" sz="1350">
              <a:solidFill>
                <a:prstClr val="black"/>
              </a:solidFill>
            </a:endParaRPr>
          </a:p>
        </p:txBody>
      </p:sp>
      <p:sp>
        <p:nvSpPr>
          <p:cNvPr id="4108" name="Rectangle 8">
            <a:extLst>
              <a:ext uri="{FF2B5EF4-FFF2-40B4-BE49-F238E27FC236}">
                <a16:creationId xmlns:a16="http://schemas.microsoft.com/office/drawing/2014/main" id="{C9E8EFBF-153C-477D-847E-8D85908BAD37}"/>
              </a:ext>
            </a:extLst>
          </p:cNvPr>
          <p:cNvSpPr>
            <a:spLocks noChangeArrowheads="1"/>
          </p:cNvSpPr>
          <p:nvPr/>
        </p:nvSpPr>
        <p:spPr bwMode="auto">
          <a:xfrm>
            <a:off x="2667002" y="707209"/>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eaLnBrk="0" hangingPunct="0">
              <a:defRPr>
                <a:solidFill>
                  <a:schemeClr val="tx1"/>
                </a:solidFill>
                <a:latin typeface="Arial" panose="020B0604020202020204" pitchFamily="34" charset="0"/>
                <a:ea typeface="Osaka" charset="-128"/>
              </a:defRPr>
            </a:lvl1pPr>
            <a:lvl2pPr marL="742950" indent="-285750" eaLnBrk="0" hangingPunct="0">
              <a:defRPr>
                <a:solidFill>
                  <a:schemeClr val="tx1"/>
                </a:solidFill>
                <a:latin typeface="Arial" panose="020B0604020202020204" pitchFamily="34" charset="0"/>
                <a:ea typeface="Osaka" charset="-128"/>
              </a:defRPr>
            </a:lvl2pPr>
            <a:lvl3pPr marL="1143000" indent="-228600" eaLnBrk="0" hangingPunct="0">
              <a:defRPr>
                <a:solidFill>
                  <a:schemeClr val="tx1"/>
                </a:solidFill>
                <a:latin typeface="Arial" panose="020B0604020202020204" pitchFamily="34" charset="0"/>
                <a:ea typeface="Osaka" charset="-128"/>
              </a:defRPr>
            </a:lvl3pPr>
            <a:lvl4pPr marL="1600200" indent="-228600" eaLnBrk="0" hangingPunct="0">
              <a:defRPr>
                <a:solidFill>
                  <a:schemeClr val="tx1"/>
                </a:solidFill>
                <a:latin typeface="Arial" panose="020B0604020202020204" pitchFamily="34" charset="0"/>
                <a:ea typeface="Osaka" charset="-128"/>
              </a:defRPr>
            </a:lvl4pPr>
            <a:lvl5pPr marL="2057400" indent="-228600" eaLnBrk="0" hangingPunct="0">
              <a:defRPr>
                <a:solidFill>
                  <a:schemeClr val="tx1"/>
                </a:solidFill>
                <a:latin typeface="Arial" panose="020B0604020202020204" pitchFamily="34" charset="0"/>
                <a:ea typeface="Osak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charset="-128"/>
              </a:defRPr>
            </a:lvl9pPr>
          </a:lstStyle>
          <a:p>
            <a:pPr eaLnBrk="1" hangingPunct="1">
              <a:defRPr/>
            </a:pPr>
            <a:endParaRPr lang="en-US" altLang="en-US" sz="1350">
              <a:solidFill>
                <a:prstClr val="black"/>
              </a:solidFill>
            </a:endParaRPr>
          </a:p>
        </p:txBody>
      </p:sp>
      <p:sp>
        <p:nvSpPr>
          <p:cNvPr id="4109" name="Rectangle 9">
            <a:extLst>
              <a:ext uri="{FF2B5EF4-FFF2-40B4-BE49-F238E27FC236}">
                <a16:creationId xmlns:a16="http://schemas.microsoft.com/office/drawing/2014/main" id="{85521F4C-C167-4653-AF6D-6C98BF3FA68F}"/>
              </a:ext>
            </a:extLst>
          </p:cNvPr>
          <p:cNvSpPr>
            <a:spLocks noChangeArrowheads="1"/>
          </p:cNvSpPr>
          <p:nvPr/>
        </p:nvSpPr>
        <p:spPr bwMode="auto">
          <a:xfrm>
            <a:off x="2667002" y="1042965"/>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eaLnBrk="0" hangingPunct="0">
              <a:defRPr>
                <a:solidFill>
                  <a:schemeClr val="tx1"/>
                </a:solidFill>
                <a:latin typeface="Arial" panose="020B0604020202020204" pitchFamily="34" charset="0"/>
                <a:ea typeface="Osaka" charset="-128"/>
              </a:defRPr>
            </a:lvl1pPr>
            <a:lvl2pPr marL="742950" indent="-285750" eaLnBrk="0" hangingPunct="0">
              <a:defRPr>
                <a:solidFill>
                  <a:schemeClr val="tx1"/>
                </a:solidFill>
                <a:latin typeface="Arial" panose="020B0604020202020204" pitchFamily="34" charset="0"/>
                <a:ea typeface="Osaka" charset="-128"/>
              </a:defRPr>
            </a:lvl2pPr>
            <a:lvl3pPr marL="1143000" indent="-228600" eaLnBrk="0" hangingPunct="0">
              <a:defRPr>
                <a:solidFill>
                  <a:schemeClr val="tx1"/>
                </a:solidFill>
                <a:latin typeface="Arial" panose="020B0604020202020204" pitchFamily="34" charset="0"/>
                <a:ea typeface="Osaka" charset="-128"/>
              </a:defRPr>
            </a:lvl3pPr>
            <a:lvl4pPr marL="1600200" indent="-228600" eaLnBrk="0" hangingPunct="0">
              <a:defRPr>
                <a:solidFill>
                  <a:schemeClr val="tx1"/>
                </a:solidFill>
                <a:latin typeface="Arial" panose="020B0604020202020204" pitchFamily="34" charset="0"/>
                <a:ea typeface="Osaka" charset="-128"/>
              </a:defRPr>
            </a:lvl4pPr>
            <a:lvl5pPr marL="2057400" indent="-228600" eaLnBrk="0" hangingPunct="0">
              <a:defRPr>
                <a:solidFill>
                  <a:schemeClr val="tx1"/>
                </a:solidFill>
                <a:latin typeface="Arial" panose="020B0604020202020204" pitchFamily="34" charset="0"/>
                <a:ea typeface="Osak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charset="-128"/>
              </a:defRPr>
            </a:lvl9pPr>
          </a:lstStyle>
          <a:p>
            <a:pPr eaLnBrk="1" hangingPunct="1">
              <a:defRPr/>
            </a:pPr>
            <a:endParaRPr lang="en-US" altLang="en-US" sz="1350">
              <a:solidFill>
                <a:prstClr val="black"/>
              </a:solidFill>
            </a:endParaRPr>
          </a:p>
        </p:txBody>
      </p:sp>
      <p:sp>
        <p:nvSpPr>
          <p:cNvPr id="4110" name="Rectangle 10">
            <a:extLst>
              <a:ext uri="{FF2B5EF4-FFF2-40B4-BE49-F238E27FC236}">
                <a16:creationId xmlns:a16="http://schemas.microsoft.com/office/drawing/2014/main" id="{B2673B8F-AC20-4F7C-B02A-7794979409D5}"/>
              </a:ext>
            </a:extLst>
          </p:cNvPr>
          <p:cNvSpPr>
            <a:spLocks noChangeArrowheads="1"/>
          </p:cNvSpPr>
          <p:nvPr/>
        </p:nvSpPr>
        <p:spPr bwMode="auto">
          <a:xfrm>
            <a:off x="2645571" y="3399213"/>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eaLnBrk="0" hangingPunct="0">
              <a:defRPr>
                <a:solidFill>
                  <a:schemeClr val="tx1"/>
                </a:solidFill>
                <a:latin typeface="Arial" panose="020B0604020202020204" pitchFamily="34" charset="0"/>
                <a:ea typeface="Osaka" charset="-128"/>
              </a:defRPr>
            </a:lvl1pPr>
            <a:lvl2pPr marL="742950" indent="-285750" eaLnBrk="0" hangingPunct="0">
              <a:defRPr>
                <a:solidFill>
                  <a:schemeClr val="tx1"/>
                </a:solidFill>
                <a:latin typeface="Arial" panose="020B0604020202020204" pitchFamily="34" charset="0"/>
                <a:ea typeface="Osaka" charset="-128"/>
              </a:defRPr>
            </a:lvl2pPr>
            <a:lvl3pPr marL="1143000" indent="-228600" eaLnBrk="0" hangingPunct="0">
              <a:defRPr>
                <a:solidFill>
                  <a:schemeClr val="tx1"/>
                </a:solidFill>
                <a:latin typeface="Arial" panose="020B0604020202020204" pitchFamily="34" charset="0"/>
                <a:ea typeface="Osaka" charset="-128"/>
              </a:defRPr>
            </a:lvl3pPr>
            <a:lvl4pPr marL="1600200" indent="-228600" eaLnBrk="0" hangingPunct="0">
              <a:defRPr>
                <a:solidFill>
                  <a:schemeClr val="tx1"/>
                </a:solidFill>
                <a:latin typeface="Arial" panose="020B0604020202020204" pitchFamily="34" charset="0"/>
                <a:ea typeface="Osaka" charset="-128"/>
              </a:defRPr>
            </a:lvl4pPr>
            <a:lvl5pPr marL="2057400" indent="-228600" eaLnBrk="0" hangingPunct="0">
              <a:defRPr>
                <a:solidFill>
                  <a:schemeClr val="tx1"/>
                </a:solidFill>
                <a:latin typeface="Arial" panose="020B0604020202020204" pitchFamily="34" charset="0"/>
                <a:ea typeface="Osak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charset="-128"/>
              </a:defRPr>
            </a:lvl9pPr>
          </a:lstStyle>
          <a:p>
            <a:pPr eaLnBrk="1" hangingPunct="1">
              <a:defRPr/>
            </a:pPr>
            <a:endParaRPr lang="en-US" altLang="en-US" sz="1350">
              <a:solidFill>
                <a:prstClr val="black"/>
              </a:solidFill>
            </a:endParaRPr>
          </a:p>
        </p:txBody>
      </p:sp>
      <p:sp>
        <p:nvSpPr>
          <p:cNvPr id="4111" name="Rectangle 11">
            <a:extLst>
              <a:ext uri="{FF2B5EF4-FFF2-40B4-BE49-F238E27FC236}">
                <a16:creationId xmlns:a16="http://schemas.microsoft.com/office/drawing/2014/main" id="{94C1CB40-0483-434C-AA64-2782022BF93A}"/>
              </a:ext>
            </a:extLst>
          </p:cNvPr>
          <p:cNvSpPr>
            <a:spLocks noChangeArrowheads="1"/>
          </p:cNvSpPr>
          <p:nvPr/>
        </p:nvSpPr>
        <p:spPr bwMode="auto">
          <a:xfrm>
            <a:off x="2667002" y="707209"/>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eaLnBrk="0" hangingPunct="0">
              <a:defRPr>
                <a:solidFill>
                  <a:schemeClr val="tx1"/>
                </a:solidFill>
                <a:latin typeface="Arial" panose="020B0604020202020204" pitchFamily="34" charset="0"/>
                <a:ea typeface="Osaka" charset="-128"/>
              </a:defRPr>
            </a:lvl1pPr>
            <a:lvl2pPr marL="742950" indent="-285750" eaLnBrk="0" hangingPunct="0">
              <a:defRPr>
                <a:solidFill>
                  <a:schemeClr val="tx1"/>
                </a:solidFill>
                <a:latin typeface="Arial" panose="020B0604020202020204" pitchFamily="34" charset="0"/>
                <a:ea typeface="Osaka" charset="-128"/>
              </a:defRPr>
            </a:lvl2pPr>
            <a:lvl3pPr marL="1143000" indent="-228600" eaLnBrk="0" hangingPunct="0">
              <a:defRPr>
                <a:solidFill>
                  <a:schemeClr val="tx1"/>
                </a:solidFill>
                <a:latin typeface="Arial" panose="020B0604020202020204" pitchFamily="34" charset="0"/>
                <a:ea typeface="Osaka" charset="-128"/>
              </a:defRPr>
            </a:lvl3pPr>
            <a:lvl4pPr marL="1600200" indent="-228600" eaLnBrk="0" hangingPunct="0">
              <a:defRPr>
                <a:solidFill>
                  <a:schemeClr val="tx1"/>
                </a:solidFill>
                <a:latin typeface="Arial" panose="020B0604020202020204" pitchFamily="34" charset="0"/>
                <a:ea typeface="Osaka" charset="-128"/>
              </a:defRPr>
            </a:lvl4pPr>
            <a:lvl5pPr marL="2057400" indent="-228600" eaLnBrk="0" hangingPunct="0">
              <a:defRPr>
                <a:solidFill>
                  <a:schemeClr val="tx1"/>
                </a:solidFill>
                <a:latin typeface="Arial" panose="020B0604020202020204" pitchFamily="34" charset="0"/>
                <a:ea typeface="Osak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charset="-128"/>
              </a:defRPr>
            </a:lvl9pPr>
          </a:lstStyle>
          <a:p>
            <a:pPr eaLnBrk="1" hangingPunct="1">
              <a:defRPr/>
            </a:pPr>
            <a:endParaRPr lang="en-US" altLang="en-US" sz="1350">
              <a:solidFill>
                <a:prstClr val="black"/>
              </a:solidFill>
            </a:endParaRPr>
          </a:p>
        </p:txBody>
      </p:sp>
      <mc:AlternateContent xmlns:mc="http://schemas.openxmlformats.org/markup-compatibility/2006" xmlns:a14="http://schemas.microsoft.com/office/drawing/2010/main">
        <mc:Choice Requires="a14">
          <p:sp>
            <p:nvSpPr>
              <p:cNvPr id="4098" name="Object 12">
                <a:extLst>
                  <a:ext uri="{FF2B5EF4-FFF2-40B4-BE49-F238E27FC236}">
                    <a16:creationId xmlns:a16="http://schemas.microsoft.com/office/drawing/2014/main" id="{84C8DE7F-1625-4AAD-9312-6C581254EEE0}"/>
                  </a:ext>
                </a:extLst>
              </p:cNvPr>
              <p:cNvSpPr txBox="1"/>
              <p:nvPr/>
            </p:nvSpPr>
            <p:spPr bwMode="auto">
              <a:xfrm>
                <a:off x="3474160" y="2905951"/>
                <a:ext cx="3976688" cy="679847"/>
              </a:xfrm>
              <a:prstGeom prst="rect">
                <a:avLst/>
              </a:prstGeom>
              <a:noFill/>
            </p:spPr>
            <p:txBody>
              <a:bodyPr>
                <a:normAutofit fontScale="70000" lnSpcReduction="20000"/>
              </a:bodyPr>
              <a:lstStyle/>
              <a:p>
                <a:pPr>
                  <a:defRPr/>
                </a:pPr>
                <a14:m>
                  <m:oMathPara xmlns:m="http://schemas.openxmlformats.org/officeDocument/2006/math">
                    <m:oMathParaPr>
                      <m:jc m:val="left"/>
                    </m:oMathParaPr>
                    <m:oMath xmlns:m="http://schemas.openxmlformats.org/officeDocument/2006/math">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𝜏</m:t>
                              </m:r>
                            </m:e>
                            <m:sub>
                              <m:r>
                                <a:rPr lang="en-US" i="1">
                                  <a:solidFill>
                                    <a:srgbClr val="000000"/>
                                  </a:solidFill>
                                  <a:latin typeface="Cambria Math" panose="02040503050406030204" pitchFamily="18" charset="0"/>
                                </a:rPr>
                                <m:t>𝑠𝑐𝑎𝑡</m:t>
                              </m:r>
                            </m:sub>
                          </m:sSub>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4</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𝑒</m:t>
                              </m:r>
                            </m:sub>
                            <m:sup>
                              <m:r>
                                <a:rPr lang="en-US" i="1">
                                  <a:solidFill>
                                    <a:srgbClr val="000000"/>
                                  </a:solidFill>
                                  <a:latin typeface="Cambria Math" panose="02040503050406030204" pitchFamily="18" charset="0"/>
                                </a:rPr>
                                <m:t>2</m:t>
                              </m:r>
                            </m:sup>
                          </m:sSubSup>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𝑍</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𝑛𝑐</m:t>
                          </m:r>
                        </m:num>
                        <m:den>
                          <m:r>
                            <a:rPr lang="en-US" i="1">
                              <a:solidFill>
                                <a:srgbClr val="000000"/>
                              </a:solidFill>
                              <a:latin typeface="Cambria Math" panose="02040503050406030204" pitchFamily="18" charset="0"/>
                            </a:rPr>
                            <m:t>2</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𝛾</m:t>
                              </m:r>
                            </m:e>
                            <m:sup>
                              <m:r>
                                <a:rPr lang="en-US" i="1">
                                  <a:solidFill>
                                    <a:srgbClr val="000000"/>
                                  </a:solidFill>
                                  <a:latin typeface="Cambria Math" panose="02040503050406030204" pitchFamily="18" charset="0"/>
                                </a:rPr>
                                <m:t>2</m:t>
                              </m:r>
                            </m:sup>
                          </m:sSup>
                        </m:den>
                      </m:f>
                      <m:d>
                        <m:dPr>
                          <m:begChr m:val="["/>
                          <m:endChr m:val="]"/>
                          <m:ctrlPr>
                            <a:rPr lang="en-US" i="1">
                              <a:solidFill>
                                <a:srgbClr val="000000"/>
                              </a:solidFill>
                              <a:latin typeface="Cambria Math" panose="02040503050406030204" pitchFamily="18" charset="0"/>
                            </a:rPr>
                          </m:ctrlPr>
                        </m:dPr>
                        <m:e>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𝛽</m:t>
                                  </m:r>
                                </m:e>
                                <m:sub>
                                  <m:r>
                                    <a:rPr lang="en-US" i="1">
                                      <a:solidFill>
                                        <a:srgbClr val="000000"/>
                                      </a:solidFill>
                                      <a:latin typeface="Cambria Math" panose="02040503050406030204" pitchFamily="18" charset="0"/>
                                    </a:rPr>
                                    <m:t>𝑥</m:t>
                                  </m:r>
                                </m:sub>
                              </m:sSub>
                            </m:e>
                          </m:d>
                          <m:sSub>
                            <m:sSubPr>
                              <m:ctrlPr>
                                <a:rPr lang="en-US" i="1">
                                  <a:solidFill>
                                    <a:srgbClr val="000000"/>
                                  </a:solidFill>
                                  <a:latin typeface="Cambria Math" panose="02040503050406030204" pitchFamily="18" charset="0"/>
                                </a:rPr>
                              </m:ctrlPr>
                            </m:sSubPr>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𝛽</m:t>
                                          </m:r>
                                        </m:e>
                                        <m:sub>
                                          <m:r>
                                            <a:rPr lang="en-US" i="1">
                                              <a:solidFill>
                                                <a:srgbClr val="000000"/>
                                              </a:solidFill>
                                              <a:latin typeface="Cambria Math" panose="02040503050406030204" pitchFamily="18" charset="0"/>
                                            </a:rPr>
                                            <m:t>𝑥</m:t>
                                          </m:r>
                                        </m:sub>
                                      </m:sSub>
                                    </m:num>
                                    <m:den>
                                      <m:sSup>
                                        <m:sSupPr>
                                          <m:ctrlPr>
                                            <a:rPr lang="en-US" i="1">
                                              <a:solidFill>
                                                <a:srgbClr val="000000"/>
                                              </a:solidFill>
                                              <a:latin typeface="Cambria Math" panose="02040503050406030204" pitchFamily="18" charset="0"/>
                                            </a:rPr>
                                          </m:ctrlPr>
                                        </m:sSup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𝑎</m:t>
                                              </m:r>
                                            </m:e>
                                            <m:sub>
                                              <m:r>
                                                <a:rPr lang="en-US" i="1">
                                                  <a:solidFill>
                                                    <a:srgbClr val="000000"/>
                                                  </a:solidFill>
                                                  <a:latin typeface="Cambria Math" panose="02040503050406030204" pitchFamily="18" charset="0"/>
                                                </a:rPr>
                                                <m:t>𝑥</m:t>
                                              </m:r>
                                            </m:sub>
                                          </m:sSub>
                                        </m:e>
                                        <m:sup>
                                          <m:r>
                                            <a:rPr lang="en-US" i="1">
                                              <a:solidFill>
                                                <a:srgbClr val="000000"/>
                                              </a:solidFill>
                                              <a:latin typeface="Cambria Math" panose="02040503050406030204" pitchFamily="18" charset="0"/>
                                            </a:rPr>
                                            <m:t>2</m:t>
                                          </m:r>
                                        </m:sup>
                                      </m:sSup>
                                    </m:den>
                                  </m:f>
                                </m:e>
                              </m:d>
                            </m:e>
                            <m:sub>
                              <m:r>
                                <m:rPr>
                                  <m:sty m:val="p"/>
                                </m:rPr>
                                <a:rPr lang="en-US">
                                  <a:solidFill>
                                    <a:srgbClr val="000000"/>
                                  </a:solidFill>
                                  <a:latin typeface="Cambria Math" panose="02040503050406030204" pitchFamily="18" charset="0"/>
                                </a:rPr>
                                <m:t>max</m:t>
                              </m:r>
                            </m:sub>
                          </m:sSub>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𝛽</m:t>
                                  </m:r>
                                </m:e>
                                <m:sub>
                                  <m:r>
                                    <a:rPr lang="en-US" i="1">
                                      <a:solidFill>
                                        <a:srgbClr val="000000"/>
                                      </a:solidFill>
                                      <a:latin typeface="Cambria Math" panose="02040503050406030204" pitchFamily="18" charset="0"/>
                                    </a:rPr>
                                    <m:t>𝑦</m:t>
                                  </m:r>
                                </m:sub>
                              </m:sSub>
                            </m:e>
                          </m:d>
                          <m:sSub>
                            <m:sSubPr>
                              <m:ctrlPr>
                                <a:rPr lang="en-US" i="1">
                                  <a:solidFill>
                                    <a:srgbClr val="000000"/>
                                  </a:solidFill>
                                  <a:latin typeface="Cambria Math" panose="02040503050406030204" pitchFamily="18" charset="0"/>
                                </a:rPr>
                              </m:ctrlPr>
                            </m:sSubPr>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𝛽</m:t>
                                          </m:r>
                                        </m:e>
                                        <m:sub>
                                          <m:r>
                                            <a:rPr lang="en-US" i="1">
                                              <a:solidFill>
                                                <a:srgbClr val="000000"/>
                                              </a:solidFill>
                                              <a:latin typeface="Cambria Math" panose="02040503050406030204" pitchFamily="18" charset="0"/>
                                            </a:rPr>
                                            <m:t>𝑦</m:t>
                                          </m:r>
                                        </m:sub>
                                      </m:sSub>
                                    </m:num>
                                    <m:den>
                                      <m:sSup>
                                        <m:sSupPr>
                                          <m:ctrlPr>
                                            <a:rPr lang="en-US" i="1">
                                              <a:solidFill>
                                                <a:srgbClr val="000000"/>
                                              </a:solidFill>
                                              <a:latin typeface="Cambria Math" panose="02040503050406030204" pitchFamily="18" charset="0"/>
                                            </a:rPr>
                                          </m:ctrlPr>
                                        </m:sSup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𝑎</m:t>
                                              </m:r>
                                            </m:e>
                                            <m:sub>
                                              <m:r>
                                                <a:rPr lang="en-US" i="1">
                                                  <a:solidFill>
                                                    <a:srgbClr val="000000"/>
                                                  </a:solidFill>
                                                  <a:latin typeface="Cambria Math" panose="02040503050406030204" pitchFamily="18" charset="0"/>
                                                </a:rPr>
                                                <m:t>𝑦</m:t>
                                              </m:r>
                                            </m:sub>
                                          </m:sSub>
                                        </m:e>
                                        <m:sup>
                                          <m:r>
                                            <a:rPr lang="en-US" i="1">
                                              <a:solidFill>
                                                <a:srgbClr val="000000"/>
                                              </a:solidFill>
                                              <a:latin typeface="Cambria Math" panose="02040503050406030204" pitchFamily="18" charset="0"/>
                                            </a:rPr>
                                            <m:t>2</m:t>
                                          </m:r>
                                        </m:sup>
                                      </m:sSup>
                                    </m:den>
                                  </m:f>
                                </m:e>
                              </m:d>
                            </m:e>
                            <m:sub>
                              <m:r>
                                <m:rPr>
                                  <m:sty m:val="p"/>
                                </m:rPr>
                                <a:rPr lang="en-US">
                                  <a:solidFill>
                                    <a:srgbClr val="000000"/>
                                  </a:solidFill>
                                  <a:latin typeface="Cambria Math" panose="02040503050406030204" pitchFamily="18" charset="0"/>
                                </a:rPr>
                                <m:t>max</m:t>
                              </m:r>
                            </m:sub>
                          </m:sSub>
                        </m:e>
                      </m:d>
                    </m:oMath>
                  </m:oMathPara>
                </a14:m>
                <a:endParaRPr lang="en-US" dirty="0">
                  <a:solidFill>
                    <a:prstClr val="black"/>
                  </a:solidFill>
                  <a:latin typeface="Calibri" panose="020F0502020204030204"/>
                </a:endParaRPr>
              </a:p>
            </p:txBody>
          </p:sp>
        </mc:Choice>
        <mc:Fallback xmlns="">
          <p:sp>
            <p:nvSpPr>
              <p:cNvPr id="4098" name="Object 12">
                <a:extLst>
                  <a:ext uri="{FF2B5EF4-FFF2-40B4-BE49-F238E27FC236}">
                    <a16:creationId xmlns:a16="http://schemas.microsoft.com/office/drawing/2014/main" id="{84C8DE7F-1625-4AAD-9312-6C581254EEE0}"/>
                  </a:ext>
                </a:extLst>
              </p:cNvPr>
              <p:cNvSpPr txBox="1">
                <a:spLocks noRot="1" noChangeAspect="1" noMove="1" noResize="1" noEditPoints="1" noAdjustHandles="1" noChangeArrowheads="1" noChangeShapeType="1" noTextEdit="1"/>
              </p:cNvSpPr>
              <p:nvPr/>
            </p:nvSpPr>
            <p:spPr bwMode="auto">
              <a:xfrm>
                <a:off x="3474160" y="2905951"/>
                <a:ext cx="3976688" cy="679847"/>
              </a:xfrm>
              <a:prstGeom prst="rect">
                <a:avLst/>
              </a:prstGeom>
              <a:blipFill>
                <a:blip r:embed="rId4"/>
                <a:stretch>
                  <a:fillRect/>
                </a:stretch>
              </a:blipFill>
            </p:spPr>
            <p:txBody>
              <a:bodyPr/>
              <a:lstStyle/>
              <a:p>
                <a:r>
                  <a:rPr lang="en-US">
                    <a:noFill/>
                  </a:rPr>
                  <a:t> </a:t>
                </a:r>
              </a:p>
            </p:txBody>
          </p:sp>
        </mc:Fallback>
      </mc:AlternateContent>
      <p:sp>
        <p:nvSpPr>
          <p:cNvPr id="4112" name="Rectangle 13">
            <a:extLst>
              <a:ext uri="{FF2B5EF4-FFF2-40B4-BE49-F238E27FC236}">
                <a16:creationId xmlns:a16="http://schemas.microsoft.com/office/drawing/2014/main" id="{E40EFE33-2B39-4632-8D7E-03F7602E04BF}"/>
              </a:ext>
            </a:extLst>
          </p:cNvPr>
          <p:cNvSpPr>
            <a:spLocks noChangeArrowheads="1"/>
          </p:cNvSpPr>
          <p:nvPr/>
        </p:nvSpPr>
        <p:spPr bwMode="auto">
          <a:xfrm>
            <a:off x="2667002" y="1128690"/>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eaLnBrk="0" hangingPunct="0">
              <a:defRPr>
                <a:solidFill>
                  <a:schemeClr val="tx1"/>
                </a:solidFill>
                <a:latin typeface="Arial" panose="020B0604020202020204" pitchFamily="34" charset="0"/>
                <a:ea typeface="Osaka" charset="-128"/>
              </a:defRPr>
            </a:lvl1pPr>
            <a:lvl2pPr marL="742950" indent="-285750" eaLnBrk="0" hangingPunct="0">
              <a:defRPr>
                <a:solidFill>
                  <a:schemeClr val="tx1"/>
                </a:solidFill>
                <a:latin typeface="Arial" panose="020B0604020202020204" pitchFamily="34" charset="0"/>
                <a:ea typeface="Osaka" charset="-128"/>
              </a:defRPr>
            </a:lvl2pPr>
            <a:lvl3pPr marL="1143000" indent="-228600" eaLnBrk="0" hangingPunct="0">
              <a:defRPr>
                <a:solidFill>
                  <a:schemeClr val="tx1"/>
                </a:solidFill>
                <a:latin typeface="Arial" panose="020B0604020202020204" pitchFamily="34" charset="0"/>
                <a:ea typeface="Osaka" charset="-128"/>
              </a:defRPr>
            </a:lvl3pPr>
            <a:lvl4pPr marL="1600200" indent="-228600" eaLnBrk="0" hangingPunct="0">
              <a:defRPr>
                <a:solidFill>
                  <a:schemeClr val="tx1"/>
                </a:solidFill>
                <a:latin typeface="Arial" panose="020B0604020202020204" pitchFamily="34" charset="0"/>
                <a:ea typeface="Osaka" charset="-128"/>
              </a:defRPr>
            </a:lvl4pPr>
            <a:lvl5pPr marL="2057400" indent="-228600" eaLnBrk="0" hangingPunct="0">
              <a:defRPr>
                <a:solidFill>
                  <a:schemeClr val="tx1"/>
                </a:solidFill>
                <a:latin typeface="Arial" panose="020B0604020202020204" pitchFamily="34" charset="0"/>
                <a:ea typeface="Osak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charset="-128"/>
              </a:defRPr>
            </a:lvl9pPr>
          </a:lstStyle>
          <a:p>
            <a:pPr eaLnBrk="1" hangingPunct="1">
              <a:defRPr/>
            </a:pPr>
            <a:endParaRPr lang="en-US" altLang="en-US" sz="1350">
              <a:solidFill>
                <a:prstClr val="black"/>
              </a:solidFill>
            </a:endParaRPr>
          </a:p>
        </p:txBody>
      </p:sp>
      <p:graphicFrame>
        <p:nvGraphicFramePr>
          <p:cNvPr id="4099" name="Object 14">
            <a:extLst>
              <a:ext uri="{FF2B5EF4-FFF2-40B4-BE49-F238E27FC236}">
                <a16:creationId xmlns:a16="http://schemas.microsoft.com/office/drawing/2014/main" id="{F5B9FF94-3462-4422-82E4-68E69A1BB879}"/>
              </a:ext>
            </a:extLst>
          </p:cNvPr>
          <p:cNvGraphicFramePr>
            <a:graphicFrameLocks noChangeAspect="1"/>
          </p:cNvGraphicFramePr>
          <p:nvPr/>
        </p:nvGraphicFramePr>
        <p:xfrm>
          <a:off x="3487739" y="4303714"/>
          <a:ext cx="2528887" cy="509587"/>
        </p:xfrm>
        <a:graphic>
          <a:graphicData uri="http://schemas.openxmlformats.org/presentationml/2006/ole">
            <mc:AlternateContent xmlns:mc="http://schemas.openxmlformats.org/markup-compatibility/2006">
              <mc:Choice xmlns:v="urn:schemas-microsoft-com:vml" Requires="v">
                <p:oleObj name="Equation" r:id="rId5" imgW="2273040" imgH="457200" progId="Equation.DSMT4">
                  <p:embed/>
                </p:oleObj>
              </mc:Choice>
              <mc:Fallback>
                <p:oleObj name="Equation" r:id="rId5" imgW="2273040" imgH="457200" progId="Equation.DSMT4">
                  <p:embed/>
                  <p:pic>
                    <p:nvPicPr>
                      <p:cNvPr id="4099" name="Object 14">
                        <a:extLst>
                          <a:ext uri="{FF2B5EF4-FFF2-40B4-BE49-F238E27FC236}">
                            <a16:creationId xmlns:a16="http://schemas.microsoft.com/office/drawing/2014/main" id="{F5B9FF94-3462-4422-82E4-68E69A1BB8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7739" y="4303714"/>
                        <a:ext cx="2528887" cy="509587"/>
                      </a:xfrm>
                      <a:prstGeom prst="rect">
                        <a:avLst/>
                      </a:prstGeom>
                      <a:noFill/>
                      <a:extLst>
                        <a:ext uri="{909E8E84-426E-40DD-AFC4-6F175D3DCCD1}">
                          <a14:hiddenFill xmlns:a14="http://schemas.microsoft.com/office/drawing/2010/main">
                            <a:solidFill>
                              <a:schemeClr val="hlink"/>
                            </a:solidFill>
                          </a14:hiddenFill>
                        </a:ext>
                      </a:extLst>
                    </p:spPr>
                  </p:pic>
                </p:oleObj>
              </mc:Fallback>
            </mc:AlternateContent>
          </a:graphicData>
        </a:graphic>
      </p:graphicFrame>
      <p:sp>
        <p:nvSpPr>
          <p:cNvPr id="4113" name="Rectangle 15">
            <a:extLst>
              <a:ext uri="{FF2B5EF4-FFF2-40B4-BE49-F238E27FC236}">
                <a16:creationId xmlns:a16="http://schemas.microsoft.com/office/drawing/2014/main" id="{B52C48F7-E677-4909-899A-E5F7349AB3C4}"/>
              </a:ext>
            </a:extLst>
          </p:cNvPr>
          <p:cNvSpPr>
            <a:spLocks noChangeArrowheads="1"/>
          </p:cNvSpPr>
          <p:nvPr/>
        </p:nvSpPr>
        <p:spPr bwMode="auto">
          <a:xfrm>
            <a:off x="2645571" y="3481365"/>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eaLnBrk="0" hangingPunct="0">
              <a:defRPr>
                <a:solidFill>
                  <a:schemeClr val="tx1"/>
                </a:solidFill>
                <a:latin typeface="Arial" panose="020B0604020202020204" pitchFamily="34" charset="0"/>
                <a:ea typeface="Osaka" charset="-128"/>
              </a:defRPr>
            </a:lvl1pPr>
            <a:lvl2pPr marL="742950" indent="-285750" eaLnBrk="0" hangingPunct="0">
              <a:defRPr>
                <a:solidFill>
                  <a:schemeClr val="tx1"/>
                </a:solidFill>
                <a:latin typeface="Arial" panose="020B0604020202020204" pitchFamily="34" charset="0"/>
                <a:ea typeface="Osaka" charset="-128"/>
              </a:defRPr>
            </a:lvl2pPr>
            <a:lvl3pPr marL="1143000" indent="-228600" eaLnBrk="0" hangingPunct="0">
              <a:defRPr>
                <a:solidFill>
                  <a:schemeClr val="tx1"/>
                </a:solidFill>
                <a:latin typeface="Arial" panose="020B0604020202020204" pitchFamily="34" charset="0"/>
                <a:ea typeface="Osaka" charset="-128"/>
              </a:defRPr>
            </a:lvl3pPr>
            <a:lvl4pPr marL="1600200" indent="-228600" eaLnBrk="0" hangingPunct="0">
              <a:defRPr>
                <a:solidFill>
                  <a:schemeClr val="tx1"/>
                </a:solidFill>
                <a:latin typeface="Arial" panose="020B0604020202020204" pitchFamily="34" charset="0"/>
                <a:ea typeface="Osaka" charset="-128"/>
              </a:defRPr>
            </a:lvl4pPr>
            <a:lvl5pPr marL="2057400" indent="-228600" eaLnBrk="0" hangingPunct="0">
              <a:defRPr>
                <a:solidFill>
                  <a:schemeClr val="tx1"/>
                </a:solidFill>
                <a:latin typeface="Arial" panose="020B0604020202020204" pitchFamily="34" charset="0"/>
                <a:ea typeface="Osak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charset="-128"/>
              </a:defRPr>
            </a:lvl9pPr>
          </a:lstStyle>
          <a:p>
            <a:pPr eaLnBrk="1" hangingPunct="1">
              <a:defRPr/>
            </a:pPr>
            <a:endParaRPr lang="en-US" altLang="en-US" sz="1350">
              <a:solidFill>
                <a:prstClr val="black"/>
              </a:solidFill>
            </a:endParaRPr>
          </a:p>
        </p:txBody>
      </p:sp>
      <p:sp>
        <p:nvSpPr>
          <p:cNvPr id="4120" name="Rectangle 22">
            <a:extLst>
              <a:ext uri="{FF2B5EF4-FFF2-40B4-BE49-F238E27FC236}">
                <a16:creationId xmlns:a16="http://schemas.microsoft.com/office/drawing/2014/main" id="{DED8DBA5-77A1-4EA4-BAEE-38E3AA57FBEA}"/>
              </a:ext>
            </a:extLst>
          </p:cNvPr>
          <p:cNvSpPr>
            <a:spLocks noChangeArrowheads="1"/>
          </p:cNvSpPr>
          <p:nvPr/>
        </p:nvSpPr>
        <p:spPr bwMode="auto">
          <a:xfrm>
            <a:off x="2667002" y="707209"/>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eaLnBrk="0" hangingPunct="0">
              <a:defRPr>
                <a:solidFill>
                  <a:schemeClr val="tx1"/>
                </a:solidFill>
                <a:latin typeface="Arial" panose="020B0604020202020204" pitchFamily="34" charset="0"/>
                <a:ea typeface="Osaka" charset="-128"/>
              </a:defRPr>
            </a:lvl1pPr>
            <a:lvl2pPr marL="742950" indent="-285750" eaLnBrk="0" hangingPunct="0">
              <a:defRPr>
                <a:solidFill>
                  <a:schemeClr val="tx1"/>
                </a:solidFill>
                <a:latin typeface="Arial" panose="020B0604020202020204" pitchFamily="34" charset="0"/>
                <a:ea typeface="Osaka" charset="-128"/>
              </a:defRPr>
            </a:lvl2pPr>
            <a:lvl3pPr marL="1143000" indent="-228600" eaLnBrk="0" hangingPunct="0">
              <a:defRPr>
                <a:solidFill>
                  <a:schemeClr val="tx1"/>
                </a:solidFill>
                <a:latin typeface="Arial" panose="020B0604020202020204" pitchFamily="34" charset="0"/>
                <a:ea typeface="Osaka" charset="-128"/>
              </a:defRPr>
            </a:lvl3pPr>
            <a:lvl4pPr marL="1600200" indent="-228600" eaLnBrk="0" hangingPunct="0">
              <a:defRPr>
                <a:solidFill>
                  <a:schemeClr val="tx1"/>
                </a:solidFill>
                <a:latin typeface="Arial" panose="020B0604020202020204" pitchFamily="34" charset="0"/>
                <a:ea typeface="Osaka" charset="-128"/>
              </a:defRPr>
            </a:lvl4pPr>
            <a:lvl5pPr marL="2057400" indent="-228600" eaLnBrk="0" hangingPunct="0">
              <a:defRPr>
                <a:solidFill>
                  <a:schemeClr val="tx1"/>
                </a:solidFill>
                <a:latin typeface="Arial" panose="020B0604020202020204" pitchFamily="34" charset="0"/>
                <a:ea typeface="Osak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charset="-128"/>
              </a:defRPr>
            </a:lvl9pPr>
          </a:lstStyle>
          <a:p>
            <a:pPr eaLnBrk="1" hangingPunct="1">
              <a:defRPr/>
            </a:pPr>
            <a:endParaRPr lang="en-US" altLang="en-US" sz="1350">
              <a:solidFill>
                <a:prstClr val="black"/>
              </a:solidFill>
            </a:endParaRPr>
          </a:p>
        </p:txBody>
      </p:sp>
      <p:sp>
        <p:nvSpPr>
          <p:cNvPr id="4121" name="Rectangle 24">
            <a:extLst>
              <a:ext uri="{FF2B5EF4-FFF2-40B4-BE49-F238E27FC236}">
                <a16:creationId xmlns:a16="http://schemas.microsoft.com/office/drawing/2014/main" id="{61B575DA-2B80-4457-8817-C0342ECBEB70}"/>
              </a:ext>
            </a:extLst>
          </p:cNvPr>
          <p:cNvSpPr>
            <a:spLocks noChangeArrowheads="1"/>
          </p:cNvSpPr>
          <p:nvPr/>
        </p:nvSpPr>
        <p:spPr bwMode="auto">
          <a:xfrm>
            <a:off x="2667002" y="707209"/>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eaLnBrk="0" hangingPunct="0">
              <a:defRPr>
                <a:solidFill>
                  <a:schemeClr val="tx1"/>
                </a:solidFill>
                <a:latin typeface="Arial" panose="020B0604020202020204" pitchFamily="34" charset="0"/>
                <a:ea typeface="Osaka" charset="-128"/>
              </a:defRPr>
            </a:lvl1pPr>
            <a:lvl2pPr marL="742950" indent="-285750" eaLnBrk="0" hangingPunct="0">
              <a:defRPr>
                <a:solidFill>
                  <a:schemeClr val="tx1"/>
                </a:solidFill>
                <a:latin typeface="Arial" panose="020B0604020202020204" pitchFamily="34" charset="0"/>
                <a:ea typeface="Osaka" charset="-128"/>
              </a:defRPr>
            </a:lvl2pPr>
            <a:lvl3pPr marL="1143000" indent="-228600" eaLnBrk="0" hangingPunct="0">
              <a:defRPr>
                <a:solidFill>
                  <a:schemeClr val="tx1"/>
                </a:solidFill>
                <a:latin typeface="Arial" panose="020B0604020202020204" pitchFamily="34" charset="0"/>
                <a:ea typeface="Osaka" charset="-128"/>
              </a:defRPr>
            </a:lvl3pPr>
            <a:lvl4pPr marL="1600200" indent="-228600" eaLnBrk="0" hangingPunct="0">
              <a:defRPr>
                <a:solidFill>
                  <a:schemeClr val="tx1"/>
                </a:solidFill>
                <a:latin typeface="Arial" panose="020B0604020202020204" pitchFamily="34" charset="0"/>
                <a:ea typeface="Osaka" charset="-128"/>
              </a:defRPr>
            </a:lvl4pPr>
            <a:lvl5pPr marL="2057400" indent="-228600" eaLnBrk="0" hangingPunct="0">
              <a:defRPr>
                <a:solidFill>
                  <a:schemeClr val="tx1"/>
                </a:solidFill>
                <a:latin typeface="Arial" panose="020B0604020202020204" pitchFamily="34" charset="0"/>
                <a:ea typeface="Osak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charset="-128"/>
              </a:defRPr>
            </a:lvl9pPr>
          </a:lstStyle>
          <a:p>
            <a:pPr eaLnBrk="1" hangingPunct="1">
              <a:defRPr/>
            </a:pPr>
            <a:endParaRPr lang="en-US" altLang="en-US" sz="1350">
              <a:solidFill>
                <a:prstClr val="black"/>
              </a:solidFill>
            </a:endParaRPr>
          </a:p>
        </p:txBody>
      </p:sp>
      <p:sp>
        <p:nvSpPr>
          <p:cNvPr id="4123" name="Text Box 27">
            <a:extLst>
              <a:ext uri="{FF2B5EF4-FFF2-40B4-BE49-F238E27FC236}">
                <a16:creationId xmlns:a16="http://schemas.microsoft.com/office/drawing/2014/main" id="{C8524E40-CCF3-4871-881E-535E546993F7}"/>
              </a:ext>
            </a:extLst>
          </p:cNvPr>
          <p:cNvSpPr txBox="1">
            <a:spLocks noChangeArrowheads="1"/>
          </p:cNvSpPr>
          <p:nvPr/>
        </p:nvSpPr>
        <p:spPr bwMode="auto">
          <a:xfrm>
            <a:off x="1912285" y="5372101"/>
            <a:ext cx="8456519" cy="369332"/>
          </a:xfrm>
          <a:prstGeom prst="rect">
            <a:avLst/>
          </a:prstGeom>
          <a:solidFill>
            <a:srgbClr val="FFFF99"/>
          </a:solidFill>
          <a:ln w="25400">
            <a:noFill/>
            <a:miter lim="800000"/>
            <a:headEnd type="none" w="sm" len="sm"/>
            <a:tailEnd type="none" w="sm" len="sm"/>
          </a:ln>
        </p:spPr>
        <p:txBody>
          <a:bodyPr wrap="square">
            <a:spAutoFit/>
          </a:bodyPr>
          <a:lstStyle>
            <a:lvl1pPr eaLnBrk="0" hangingPunct="0">
              <a:defRPr>
                <a:solidFill>
                  <a:schemeClr val="tx1"/>
                </a:solidFill>
                <a:latin typeface="Arial" panose="020B0604020202020204" pitchFamily="34" charset="0"/>
                <a:ea typeface="Osaka" charset="-128"/>
              </a:defRPr>
            </a:lvl1pPr>
            <a:lvl2pPr marL="742950" indent="-285750" eaLnBrk="0" hangingPunct="0">
              <a:defRPr>
                <a:solidFill>
                  <a:schemeClr val="tx1"/>
                </a:solidFill>
                <a:latin typeface="Arial" panose="020B0604020202020204" pitchFamily="34" charset="0"/>
                <a:ea typeface="Osaka" charset="-128"/>
              </a:defRPr>
            </a:lvl2pPr>
            <a:lvl3pPr marL="1143000" indent="-228600" eaLnBrk="0" hangingPunct="0">
              <a:defRPr>
                <a:solidFill>
                  <a:schemeClr val="tx1"/>
                </a:solidFill>
                <a:latin typeface="Arial" panose="020B0604020202020204" pitchFamily="34" charset="0"/>
                <a:ea typeface="Osaka" charset="-128"/>
              </a:defRPr>
            </a:lvl3pPr>
            <a:lvl4pPr marL="1600200" indent="-228600" eaLnBrk="0" hangingPunct="0">
              <a:defRPr>
                <a:solidFill>
                  <a:schemeClr val="tx1"/>
                </a:solidFill>
                <a:latin typeface="Arial" panose="020B0604020202020204" pitchFamily="34" charset="0"/>
                <a:ea typeface="Osaka" charset="-128"/>
              </a:defRPr>
            </a:lvl4pPr>
            <a:lvl5pPr marL="2057400" indent="-228600" eaLnBrk="0" hangingPunct="0">
              <a:defRPr>
                <a:solidFill>
                  <a:schemeClr val="tx1"/>
                </a:solidFill>
                <a:latin typeface="Arial" panose="020B0604020202020204" pitchFamily="34" charset="0"/>
                <a:ea typeface="Osak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charset="-128"/>
              </a:defRPr>
            </a:lvl9pPr>
          </a:lstStyle>
          <a:p>
            <a:pPr algn="ctr">
              <a:spcBef>
                <a:spcPct val="50000"/>
              </a:spcBef>
              <a:buClr>
                <a:srgbClr val="954F72"/>
              </a:buClr>
              <a:buSzPct val="135000"/>
              <a:defRPr/>
            </a:pPr>
            <a:r>
              <a:rPr lang="en-US" altLang="en-US" b="1" dirty="0">
                <a:solidFill>
                  <a:prstClr val="black"/>
                </a:solidFill>
                <a:latin typeface="Arial Narrow" panose="020B0606020202030204" pitchFamily="34" charset="0"/>
              </a:rPr>
              <a:t>Important for the cooler due to low energy, large </a:t>
            </a:r>
            <a:r>
              <a:rPr lang="en-US" altLang="en-US" b="1" dirty="0">
                <a:solidFill>
                  <a:prstClr val="black"/>
                </a:solidFill>
                <a:latin typeface="Symbol" panose="05050102010706020507" pitchFamily="18" charset="2"/>
              </a:rPr>
              <a:t>b</a:t>
            </a:r>
            <a:r>
              <a:rPr lang="en-US" altLang="en-US" b="1" dirty="0">
                <a:solidFill>
                  <a:prstClr val="black"/>
                </a:solidFill>
                <a:latin typeface="Arial Narrow" panose="020B0606020202030204" pitchFamily="34" charset="0"/>
              </a:rPr>
              <a:t>-functions, and relatively small apertures</a:t>
            </a:r>
          </a:p>
        </p:txBody>
      </p:sp>
      <p:sp>
        <p:nvSpPr>
          <p:cNvPr id="37" name="Text Box 19">
            <a:extLst>
              <a:ext uri="{FF2B5EF4-FFF2-40B4-BE49-F238E27FC236}">
                <a16:creationId xmlns:a16="http://schemas.microsoft.com/office/drawing/2014/main" id="{AC6EADD7-F14A-40F4-BFB8-AF650E14294C}"/>
              </a:ext>
            </a:extLst>
          </p:cNvPr>
          <p:cNvSpPr txBox="1">
            <a:spLocks noChangeArrowheads="1"/>
          </p:cNvSpPr>
          <p:nvPr/>
        </p:nvSpPr>
        <p:spPr bwMode="auto">
          <a:xfrm>
            <a:off x="5335951" y="3617738"/>
            <a:ext cx="5606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ea typeface="Osaka" charset="-128"/>
              </a:defRPr>
            </a:lvl1pPr>
            <a:lvl2pPr marL="742950" indent="-285750" eaLnBrk="0" hangingPunct="0">
              <a:defRPr>
                <a:solidFill>
                  <a:schemeClr val="tx1"/>
                </a:solidFill>
                <a:latin typeface="Arial" panose="020B0604020202020204" pitchFamily="34" charset="0"/>
                <a:ea typeface="Osaka" charset="-128"/>
              </a:defRPr>
            </a:lvl2pPr>
            <a:lvl3pPr marL="1143000" indent="-228600" eaLnBrk="0" hangingPunct="0">
              <a:defRPr>
                <a:solidFill>
                  <a:schemeClr val="tx1"/>
                </a:solidFill>
                <a:latin typeface="Arial" panose="020B0604020202020204" pitchFamily="34" charset="0"/>
                <a:ea typeface="Osaka" charset="-128"/>
              </a:defRPr>
            </a:lvl3pPr>
            <a:lvl4pPr marL="1600200" indent="-228600" eaLnBrk="0" hangingPunct="0">
              <a:defRPr>
                <a:solidFill>
                  <a:schemeClr val="tx1"/>
                </a:solidFill>
                <a:latin typeface="Arial" panose="020B0604020202020204" pitchFamily="34" charset="0"/>
                <a:ea typeface="Osaka" charset="-128"/>
              </a:defRPr>
            </a:lvl4pPr>
            <a:lvl5pPr marL="2057400" indent="-228600" eaLnBrk="0" hangingPunct="0">
              <a:defRPr>
                <a:solidFill>
                  <a:schemeClr val="tx1"/>
                </a:solidFill>
                <a:latin typeface="Arial" panose="020B0604020202020204" pitchFamily="34" charset="0"/>
                <a:ea typeface="Osak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charset="-128"/>
              </a:defRPr>
            </a:lvl9pPr>
          </a:lstStyle>
          <a:p>
            <a:pPr eaLnBrk="1" hangingPunct="1">
              <a:spcBef>
                <a:spcPct val="50000"/>
              </a:spcBef>
              <a:defRPr/>
            </a:pPr>
            <a:r>
              <a:rPr lang="en-US" altLang="en-US" sz="1500" dirty="0">
                <a:solidFill>
                  <a:srgbClr val="30519D"/>
                </a:solidFill>
                <a:latin typeface="Times New Roman" panose="02020603050405020304" pitchFamily="18" charset="0"/>
              </a:rPr>
              <a:t>1/A</a:t>
            </a:r>
            <a:r>
              <a:rPr lang="en-US" altLang="en-US" sz="1500" baseline="-25000" dirty="0">
                <a:solidFill>
                  <a:srgbClr val="30519D"/>
                </a:solidFill>
                <a:latin typeface="Times New Roman" panose="02020603050405020304" pitchFamily="18" charset="0"/>
              </a:rPr>
              <a:t>x</a:t>
            </a:r>
          </a:p>
        </p:txBody>
      </p:sp>
      <p:sp>
        <p:nvSpPr>
          <p:cNvPr id="5" name="Title 4">
            <a:extLst>
              <a:ext uri="{FF2B5EF4-FFF2-40B4-BE49-F238E27FC236}">
                <a16:creationId xmlns:a16="http://schemas.microsoft.com/office/drawing/2014/main" id="{C446DC8B-EC85-DB23-53E5-4521CDBAC3FC}"/>
              </a:ext>
            </a:extLst>
          </p:cNvPr>
          <p:cNvSpPr>
            <a:spLocks noGrp="1"/>
          </p:cNvSpPr>
          <p:nvPr>
            <p:ph type="title"/>
          </p:nvPr>
        </p:nvSpPr>
        <p:spPr>
          <a:xfrm>
            <a:off x="571500" y="365125"/>
            <a:ext cx="11049000" cy="569255"/>
          </a:xfrm>
        </p:spPr>
        <p:txBody>
          <a:bodyPr>
            <a:normAutofit fontScale="90000"/>
          </a:bodyPr>
          <a:lstStyle/>
          <a:p>
            <a:r>
              <a:rPr lang="en-US" dirty="0"/>
              <a:t>REC: Gas scattering lifetime</a:t>
            </a:r>
          </a:p>
        </p:txBody>
      </p:sp>
      <p:sp>
        <p:nvSpPr>
          <p:cNvPr id="2" name="Left Brace 1">
            <a:extLst>
              <a:ext uri="{FF2B5EF4-FFF2-40B4-BE49-F238E27FC236}">
                <a16:creationId xmlns:a16="http://schemas.microsoft.com/office/drawing/2014/main" id="{FE272031-177D-D7F5-777B-8633D9C71D0E}"/>
              </a:ext>
            </a:extLst>
          </p:cNvPr>
          <p:cNvSpPr/>
          <p:nvPr/>
        </p:nvSpPr>
        <p:spPr>
          <a:xfrm rot="16200000">
            <a:off x="5553249" y="3252907"/>
            <a:ext cx="126067" cy="657623"/>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solidFill>
                <a:prstClr val="black"/>
              </a:solidFill>
              <a:latin typeface="Calibri" panose="020F0502020204030204"/>
            </a:endParaRPr>
          </a:p>
        </p:txBody>
      </p:sp>
      <p:sp>
        <p:nvSpPr>
          <p:cNvPr id="3" name="Text Box 19">
            <a:extLst>
              <a:ext uri="{FF2B5EF4-FFF2-40B4-BE49-F238E27FC236}">
                <a16:creationId xmlns:a16="http://schemas.microsoft.com/office/drawing/2014/main" id="{D13EF0E7-18AA-931C-AA4A-332F2D15E077}"/>
              </a:ext>
            </a:extLst>
          </p:cNvPr>
          <p:cNvSpPr txBox="1">
            <a:spLocks noChangeArrowheads="1"/>
          </p:cNvSpPr>
          <p:nvPr/>
        </p:nvSpPr>
        <p:spPr bwMode="auto">
          <a:xfrm>
            <a:off x="6562353" y="3621817"/>
            <a:ext cx="5606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ea typeface="Osaka" charset="-128"/>
              </a:defRPr>
            </a:lvl1pPr>
            <a:lvl2pPr marL="742950" indent="-285750" eaLnBrk="0" hangingPunct="0">
              <a:defRPr>
                <a:solidFill>
                  <a:schemeClr val="tx1"/>
                </a:solidFill>
                <a:latin typeface="Arial" panose="020B0604020202020204" pitchFamily="34" charset="0"/>
                <a:ea typeface="Osaka" charset="-128"/>
              </a:defRPr>
            </a:lvl2pPr>
            <a:lvl3pPr marL="1143000" indent="-228600" eaLnBrk="0" hangingPunct="0">
              <a:defRPr>
                <a:solidFill>
                  <a:schemeClr val="tx1"/>
                </a:solidFill>
                <a:latin typeface="Arial" panose="020B0604020202020204" pitchFamily="34" charset="0"/>
                <a:ea typeface="Osaka" charset="-128"/>
              </a:defRPr>
            </a:lvl3pPr>
            <a:lvl4pPr marL="1600200" indent="-228600" eaLnBrk="0" hangingPunct="0">
              <a:defRPr>
                <a:solidFill>
                  <a:schemeClr val="tx1"/>
                </a:solidFill>
                <a:latin typeface="Arial" panose="020B0604020202020204" pitchFamily="34" charset="0"/>
                <a:ea typeface="Osaka" charset="-128"/>
              </a:defRPr>
            </a:lvl4pPr>
            <a:lvl5pPr marL="2057400" indent="-228600" eaLnBrk="0" hangingPunct="0">
              <a:defRPr>
                <a:solidFill>
                  <a:schemeClr val="tx1"/>
                </a:solidFill>
                <a:latin typeface="Arial" panose="020B0604020202020204" pitchFamily="34" charset="0"/>
                <a:ea typeface="Osak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charset="-128"/>
              </a:defRPr>
            </a:lvl9pPr>
          </a:lstStyle>
          <a:p>
            <a:pPr eaLnBrk="1" hangingPunct="1">
              <a:spcBef>
                <a:spcPct val="50000"/>
              </a:spcBef>
              <a:defRPr/>
            </a:pPr>
            <a:r>
              <a:rPr lang="en-US" altLang="en-US" sz="1500" dirty="0">
                <a:solidFill>
                  <a:srgbClr val="30519D"/>
                </a:solidFill>
                <a:latin typeface="Times New Roman" panose="02020603050405020304" pitchFamily="18" charset="0"/>
              </a:rPr>
              <a:t>1/A</a:t>
            </a:r>
            <a:r>
              <a:rPr lang="en-US" altLang="en-US" sz="1500" baseline="-25000" dirty="0">
                <a:solidFill>
                  <a:srgbClr val="30519D"/>
                </a:solidFill>
                <a:latin typeface="Times New Roman" panose="02020603050405020304" pitchFamily="18" charset="0"/>
              </a:rPr>
              <a:t>y</a:t>
            </a:r>
          </a:p>
        </p:txBody>
      </p:sp>
      <p:sp>
        <p:nvSpPr>
          <p:cNvPr id="4" name="Left Brace 3">
            <a:extLst>
              <a:ext uri="{FF2B5EF4-FFF2-40B4-BE49-F238E27FC236}">
                <a16:creationId xmlns:a16="http://schemas.microsoft.com/office/drawing/2014/main" id="{0F8B056A-AC08-B378-0D24-A94C48286642}"/>
              </a:ext>
            </a:extLst>
          </p:cNvPr>
          <p:cNvSpPr/>
          <p:nvPr/>
        </p:nvSpPr>
        <p:spPr>
          <a:xfrm rot="16200000">
            <a:off x="6779651" y="3256986"/>
            <a:ext cx="126067" cy="657623"/>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1047438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ACB4EE34-AF0F-4CE9-96ED-1942553B8564}"/>
              </a:ext>
            </a:extLst>
          </p:cNvPr>
          <p:cNvSpPr txBox="1">
            <a:spLocks noChangeArrowheads="1"/>
          </p:cNvSpPr>
          <p:nvPr/>
        </p:nvSpPr>
        <p:spPr>
          <a:xfrm>
            <a:off x="1976017" y="1186697"/>
            <a:ext cx="7535376" cy="475690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altLang="en-US" sz="1900" dirty="0">
                <a:solidFill>
                  <a:prstClr val="black"/>
                </a:solidFill>
                <a:latin typeface="Symbol" panose="05050102010706020507" pitchFamily="18" charset="2"/>
              </a:rPr>
              <a:t>b</a:t>
            </a:r>
            <a:r>
              <a:rPr lang="en-GB" altLang="en-US" sz="1900" dirty="0">
                <a:solidFill>
                  <a:prstClr val="black"/>
                </a:solidFill>
                <a:latin typeface="Calibri" panose="020F0502020204030204"/>
              </a:rPr>
              <a:t>-functions in wigglers: 25 m in the wiggling plane and ~1 m in the non-wiggling plane</a:t>
            </a:r>
          </a:p>
          <a:p>
            <a:pPr>
              <a:defRPr/>
            </a:pPr>
            <a:r>
              <a:rPr lang="en-GB" altLang="en-US" sz="1900" dirty="0">
                <a:solidFill>
                  <a:prstClr val="black"/>
                </a:solidFill>
                <a:latin typeface="Calibri" panose="020F0502020204030204"/>
              </a:rPr>
              <a:t>Wiggler gap sets the acceptance in the non-wiggling plane</a:t>
            </a:r>
          </a:p>
          <a:p>
            <a:pPr>
              <a:defRPr/>
            </a:pPr>
            <a:r>
              <a:rPr lang="en-GB" altLang="en-US" sz="1900" dirty="0">
                <a:solidFill>
                  <a:prstClr val="black"/>
                </a:solidFill>
                <a:latin typeface="Calibri" panose="020F0502020204030204"/>
              </a:rPr>
              <a:t>Average beta functions ~100 m</a:t>
            </a:r>
            <a:endParaRPr lang="en-US" altLang="en-US" sz="1900" dirty="0">
              <a:solidFill>
                <a:prstClr val="black"/>
              </a:solidFill>
              <a:latin typeface="Calibri" panose="020F0502020204030204"/>
            </a:endParaRPr>
          </a:p>
          <a:p>
            <a:pPr>
              <a:defRPr/>
            </a:pPr>
            <a:r>
              <a:rPr lang="en-US" altLang="en-US" sz="1900" dirty="0">
                <a:solidFill>
                  <a:prstClr val="black"/>
                </a:solidFill>
                <a:latin typeface="Calibri" panose="020F0502020204030204"/>
              </a:rPr>
              <a:t>Physical apertures:</a:t>
            </a:r>
          </a:p>
          <a:p>
            <a:pPr lvl="1">
              <a:defRPr/>
            </a:pPr>
            <a:r>
              <a:rPr lang="en-US" altLang="en-US" sz="1500" dirty="0">
                <a:solidFill>
                  <a:prstClr val="black"/>
                </a:solidFill>
                <a:latin typeface="Calibri" panose="020F0502020204030204"/>
              </a:rPr>
              <a:t>Wigglers (or collimators) will likely set these</a:t>
            </a:r>
          </a:p>
          <a:p>
            <a:pPr lvl="1">
              <a:defRPr/>
            </a:pPr>
            <a:r>
              <a:rPr lang="en-US" altLang="en-US" sz="1500" dirty="0">
                <a:solidFill>
                  <a:prstClr val="black"/>
                </a:solidFill>
                <a:latin typeface="Calibri" panose="020F0502020204030204"/>
              </a:rPr>
              <a:t>We take full wiggler gap of 2 cm</a:t>
            </a:r>
          </a:p>
          <a:p>
            <a:pPr marL="457200" lvl="1" indent="0">
              <a:buNone/>
              <a:defRPr/>
            </a:pPr>
            <a:endParaRPr lang="en-US" altLang="en-US" sz="1500" dirty="0">
              <a:solidFill>
                <a:prstClr val="black"/>
              </a:solidFill>
              <a:latin typeface="Calibri" panose="020F0502020204030204"/>
            </a:endParaRPr>
          </a:p>
          <a:p>
            <a:pPr marL="342900" lvl="1" indent="0">
              <a:buNone/>
              <a:defRPr/>
            </a:pPr>
            <a:endParaRPr lang="en-GB" altLang="en-US" sz="1500" dirty="0">
              <a:solidFill>
                <a:prstClr val="black"/>
              </a:solidFill>
              <a:latin typeface="Calibri" panose="020F0502020204030204"/>
            </a:endParaRPr>
          </a:p>
          <a:p>
            <a:pPr>
              <a:defRPr/>
            </a:pPr>
            <a:r>
              <a:rPr lang="en-US" altLang="en-US" sz="1900" dirty="0">
                <a:solidFill>
                  <a:prstClr val="black"/>
                </a:solidFill>
                <a:latin typeface="Calibri" panose="020F0502020204030204"/>
              </a:rPr>
              <a:t>Results for  P=1 </a:t>
            </a:r>
            <a:r>
              <a:rPr lang="en-US" altLang="en-US" sz="1900" dirty="0" err="1">
                <a:solidFill>
                  <a:prstClr val="black"/>
                </a:solidFill>
                <a:latin typeface="Calibri" panose="020F0502020204030204"/>
              </a:rPr>
              <a:t>nTorr</a:t>
            </a:r>
            <a:r>
              <a:rPr lang="en-US" altLang="en-US" sz="1900" dirty="0">
                <a:solidFill>
                  <a:prstClr val="black"/>
                </a:solidFill>
                <a:latin typeface="Calibri" panose="020F0502020204030204"/>
              </a:rPr>
              <a:t> of CO</a:t>
            </a:r>
          </a:p>
          <a:p>
            <a:pPr lvl="1">
              <a:defRPr/>
            </a:pPr>
            <a:r>
              <a:rPr lang="en-US" altLang="en-US" sz="2200" dirty="0">
                <a:solidFill>
                  <a:srgbClr val="30519D"/>
                </a:solidFill>
                <a:latin typeface="Calibri" panose="020F0502020204030204"/>
              </a:rPr>
              <a:t>Elastic scattering lifetime: ~15 min</a:t>
            </a:r>
          </a:p>
          <a:p>
            <a:pPr lvl="1">
              <a:defRPr/>
            </a:pPr>
            <a:r>
              <a:rPr lang="en-US" altLang="en-US" sz="2200" dirty="0">
                <a:solidFill>
                  <a:srgbClr val="30519D"/>
                </a:solidFill>
                <a:latin typeface="Calibri" panose="020F0502020204030204"/>
              </a:rPr>
              <a:t>Bremsstrahlung lifetime:   ~50 hours</a:t>
            </a:r>
          </a:p>
          <a:p>
            <a:pPr marL="0" indent="0">
              <a:buNone/>
              <a:defRPr/>
            </a:pPr>
            <a:endParaRPr lang="en-US" altLang="en-US" sz="1900" dirty="0">
              <a:solidFill>
                <a:prstClr val="black"/>
              </a:solidFill>
              <a:latin typeface="Calibri" panose="020F0502020204030204"/>
            </a:endParaRPr>
          </a:p>
          <a:p>
            <a:pPr marL="342900" lvl="1" indent="0">
              <a:buNone/>
              <a:defRPr/>
            </a:pPr>
            <a:endParaRPr lang="en-US" altLang="en-US" sz="1200" dirty="0">
              <a:solidFill>
                <a:prstClr val="black"/>
              </a:solidFill>
              <a:latin typeface="Calibri" panose="020F0502020204030204"/>
            </a:endParaRPr>
          </a:p>
          <a:p>
            <a:pPr marL="342900" lvl="1" indent="0">
              <a:buNone/>
              <a:defRPr/>
            </a:pPr>
            <a:endParaRPr lang="en-US" altLang="en-US" sz="1200" dirty="0">
              <a:solidFill>
                <a:prstClr val="black"/>
              </a:solidFill>
              <a:latin typeface="Calibri" panose="020F0502020204030204"/>
            </a:endParaRPr>
          </a:p>
          <a:p>
            <a:pPr>
              <a:defRPr/>
            </a:pPr>
            <a:endParaRPr lang="en-GB" altLang="en-US" sz="1800" dirty="0">
              <a:solidFill>
                <a:srgbClr val="993300"/>
              </a:solidFill>
              <a:latin typeface="Calibri" panose="020F0502020204030204"/>
            </a:endParaRPr>
          </a:p>
          <a:p>
            <a:pPr>
              <a:defRPr/>
            </a:pPr>
            <a:endParaRPr lang="en-GB" altLang="en-US" sz="1800" dirty="0">
              <a:solidFill>
                <a:srgbClr val="993300"/>
              </a:solidFill>
              <a:latin typeface="Calibri" panose="020F0502020204030204"/>
            </a:endParaRPr>
          </a:p>
          <a:p>
            <a:pPr>
              <a:defRPr/>
            </a:pPr>
            <a:endParaRPr lang="en-GB" altLang="en-US" sz="1800" dirty="0">
              <a:solidFill>
                <a:prstClr val="black"/>
              </a:solidFill>
              <a:latin typeface="Calibri" panose="020F0502020204030204"/>
            </a:endParaRPr>
          </a:p>
        </p:txBody>
      </p:sp>
      <p:sp>
        <p:nvSpPr>
          <p:cNvPr id="3" name="Title 2">
            <a:extLst>
              <a:ext uri="{FF2B5EF4-FFF2-40B4-BE49-F238E27FC236}">
                <a16:creationId xmlns:a16="http://schemas.microsoft.com/office/drawing/2014/main" id="{F1EB5603-E38E-C8F1-01BB-54651DD18896}"/>
              </a:ext>
            </a:extLst>
          </p:cNvPr>
          <p:cNvSpPr>
            <a:spLocks noGrp="1"/>
          </p:cNvSpPr>
          <p:nvPr>
            <p:ph type="title"/>
          </p:nvPr>
        </p:nvSpPr>
        <p:spPr>
          <a:xfrm>
            <a:off x="571500" y="365126"/>
            <a:ext cx="11049000" cy="394154"/>
          </a:xfrm>
        </p:spPr>
        <p:txBody>
          <a:bodyPr>
            <a:normAutofit fontScale="90000"/>
          </a:bodyPr>
          <a:lstStyle/>
          <a:p>
            <a:r>
              <a:rPr lang="en-US" dirty="0"/>
              <a:t>REC: R</a:t>
            </a:r>
            <a:r>
              <a:rPr lang="en-US" b="1" dirty="0"/>
              <a:t>elevant parameters</a:t>
            </a:r>
          </a:p>
        </p:txBody>
      </p:sp>
    </p:spTree>
    <p:extLst>
      <p:ext uri="{BB962C8B-B14F-4D97-AF65-F5344CB8AC3E}">
        <p14:creationId xmlns:p14="http://schemas.microsoft.com/office/powerpoint/2010/main" val="2685885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ACB4EE34-AF0F-4CE9-96ED-1942553B8564}"/>
              </a:ext>
            </a:extLst>
          </p:cNvPr>
          <p:cNvSpPr txBox="1">
            <a:spLocks noChangeArrowheads="1"/>
          </p:cNvSpPr>
          <p:nvPr/>
        </p:nvSpPr>
        <p:spPr>
          <a:xfrm>
            <a:off x="1780074" y="1289958"/>
            <a:ext cx="7298612" cy="457466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altLang="en-US" sz="1600" dirty="0">
                <a:solidFill>
                  <a:prstClr val="black"/>
                </a:solidFill>
                <a:latin typeface="Calibri" panose="020F0502020204030204"/>
              </a:rPr>
              <a:t>Electrons do not care whether they are lost on physical or dynamic aperture</a:t>
            </a:r>
          </a:p>
          <a:p>
            <a:pPr>
              <a:defRPr/>
            </a:pPr>
            <a:r>
              <a:rPr lang="en-US" altLang="en-US" sz="1600" dirty="0">
                <a:solidFill>
                  <a:prstClr val="black"/>
                </a:solidFill>
                <a:latin typeface="Calibri" panose="020F0502020204030204"/>
              </a:rPr>
              <a:t>Relevant aperture determined by some combination of beam dynamics and physical aperture limits, sometimes called the “dynamic acceptance”</a:t>
            </a:r>
          </a:p>
          <a:p>
            <a:pPr>
              <a:defRPr/>
            </a:pPr>
            <a:r>
              <a:rPr lang="en-US" altLang="en-US" sz="1600" dirty="0">
                <a:solidFill>
                  <a:prstClr val="black"/>
                </a:solidFill>
                <a:latin typeface="Calibri" panose="020F0502020204030204"/>
              </a:rPr>
              <a:t>Detailed dynamics acceptance calculations are possible </a:t>
            </a:r>
          </a:p>
          <a:p>
            <a:pPr marL="0" indent="0">
              <a:buNone/>
              <a:defRPr/>
            </a:pPr>
            <a:endParaRPr lang="en-US" altLang="en-US" sz="1600" dirty="0">
              <a:solidFill>
                <a:prstClr val="black"/>
              </a:solidFill>
              <a:latin typeface="Calibri" panose="020F0502020204030204"/>
            </a:endParaRPr>
          </a:p>
          <a:p>
            <a:pPr marL="0" indent="0">
              <a:buNone/>
              <a:defRPr/>
            </a:pPr>
            <a:r>
              <a:rPr lang="en-US" altLang="en-US" sz="1600" b="1" dirty="0">
                <a:solidFill>
                  <a:prstClr val="black"/>
                </a:solidFill>
                <a:latin typeface="Calibri" panose="020F0502020204030204"/>
              </a:rPr>
              <a:t>Very crude estimate is as follows</a:t>
            </a:r>
          </a:p>
          <a:p>
            <a:pPr>
              <a:defRPr/>
            </a:pPr>
            <a:r>
              <a:rPr lang="en-US" altLang="en-US" sz="1600" dirty="0">
                <a:solidFill>
                  <a:prstClr val="black"/>
                </a:solidFill>
                <a:latin typeface="Calibri" panose="020F0502020204030204"/>
              </a:rPr>
              <a:t>Beam sizes in the wiggler, incl. energy spread ~ 1 mm rms, so</a:t>
            </a:r>
          </a:p>
          <a:p>
            <a:pPr marL="685800" lvl="2" indent="0">
              <a:buNone/>
              <a:defRPr/>
            </a:pPr>
            <a:r>
              <a:rPr lang="en-US" altLang="en-US" sz="1600" dirty="0">
                <a:solidFill>
                  <a:srgbClr val="0069B8"/>
                </a:solidFill>
                <a:latin typeface="Times New Roman" panose="02020603050405020304" pitchFamily="18" charset="0"/>
                <a:cs typeface="Times New Roman" panose="02020603050405020304" pitchFamily="18" charset="0"/>
              </a:rPr>
              <a:t>6</a:t>
            </a:r>
            <a:r>
              <a:rPr lang="en-US" altLang="en-US" sz="1600" dirty="0">
                <a:solidFill>
                  <a:srgbClr val="0069B8"/>
                </a:solidFill>
                <a:latin typeface="Symbol" panose="05050102010706020507" pitchFamily="18" charset="2"/>
              </a:rPr>
              <a:t> </a:t>
            </a:r>
            <a:r>
              <a:rPr lang="en-US" altLang="en-US" sz="1600" dirty="0" err="1">
                <a:solidFill>
                  <a:srgbClr val="0069B8"/>
                </a:solidFill>
                <a:latin typeface="Symbol" panose="05050102010706020507" pitchFamily="18" charset="2"/>
              </a:rPr>
              <a:t>s</a:t>
            </a:r>
            <a:r>
              <a:rPr lang="en-US" altLang="en-US" sz="1600" baseline="-25000" dirty="0" err="1">
                <a:solidFill>
                  <a:srgbClr val="0069B8"/>
                </a:solidFill>
                <a:latin typeface="Calibri" panose="020F0502020204030204"/>
              </a:rPr>
              <a:t>x</a:t>
            </a:r>
            <a:r>
              <a:rPr lang="en-US" altLang="en-US" sz="1600" baseline="-25000" dirty="0">
                <a:solidFill>
                  <a:srgbClr val="0069B8"/>
                </a:solidFill>
                <a:latin typeface="Calibri" panose="020F0502020204030204"/>
              </a:rPr>
              <a:t> </a:t>
            </a:r>
            <a:r>
              <a:rPr lang="en-US" altLang="en-US" sz="1600" dirty="0">
                <a:solidFill>
                  <a:srgbClr val="0069B8"/>
                </a:solidFill>
                <a:latin typeface="Calibri" panose="020F0502020204030204"/>
              </a:rPr>
              <a:t>= 5.9 mm</a:t>
            </a:r>
          </a:p>
          <a:p>
            <a:pPr marL="685800" lvl="2" indent="0">
              <a:buNone/>
              <a:defRPr/>
            </a:pPr>
            <a:r>
              <a:rPr lang="en-US" altLang="en-US" sz="1600" dirty="0">
                <a:solidFill>
                  <a:srgbClr val="0069B8"/>
                </a:solidFill>
                <a:latin typeface="Times New Roman" panose="02020603050405020304" pitchFamily="18" charset="0"/>
                <a:cs typeface="Times New Roman" panose="02020603050405020304" pitchFamily="18" charset="0"/>
              </a:rPr>
              <a:t>6</a:t>
            </a:r>
            <a:r>
              <a:rPr lang="en-US" altLang="en-US" sz="1600" dirty="0">
                <a:solidFill>
                  <a:srgbClr val="0069B8"/>
                </a:solidFill>
                <a:latin typeface="Symbol" panose="05050102010706020507" pitchFamily="18" charset="2"/>
              </a:rPr>
              <a:t> </a:t>
            </a:r>
            <a:r>
              <a:rPr lang="en-US" altLang="en-US" sz="1600" dirty="0" err="1">
                <a:solidFill>
                  <a:srgbClr val="0069B8"/>
                </a:solidFill>
                <a:latin typeface="Symbol" panose="05050102010706020507" pitchFamily="18" charset="2"/>
              </a:rPr>
              <a:t>s</a:t>
            </a:r>
            <a:r>
              <a:rPr lang="en-US" altLang="en-US" sz="1600" baseline="-25000" dirty="0" err="1">
                <a:solidFill>
                  <a:srgbClr val="0069B8"/>
                </a:solidFill>
                <a:latin typeface="Calibri" panose="020F0502020204030204"/>
              </a:rPr>
              <a:t>y</a:t>
            </a:r>
            <a:r>
              <a:rPr lang="en-US" altLang="en-US" sz="1600" baseline="-25000" dirty="0">
                <a:solidFill>
                  <a:srgbClr val="0069B8"/>
                </a:solidFill>
                <a:latin typeface="Calibri" panose="020F0502020204030204"/>
              </a:rPr>
              <a:t> </a:t>
            </a:r>
            <a:r>
              <a:rPr lang="en-US" altLang="en-US" sz="1600" dirty="0">
                <a:solidFill>
                  <a:srgbClr val="0069B8"/>
                </a:solidFill>
                <a:latin typeface="Calibri" panose="020F0502020204030204"/>
              </a:rPr>
              <a:t>= 5.7 mm</a:t>
            </a:r>
            <a:endParaRPr lang="en-US" altLang="en-US" sz="1600" dirty="0">
              <a:solidFill>
                <a:prstClr val="black"/>
              </a:solidFill>
              <a:latin typeface="Calibri" panose="020F0502020204030204"/>
            </a:endParaRPr>
          </a:p>
          <a:p>
            <a:pPr>
              <a:defRPr/>
            </a:pPr>
            <a:r>
              <a:rPr lang="en-US" altLang="en-US" sz="1600" dirty="0">
                <a:solidFill>
                  <a:prstClr val="black"/>
                </a:solidFill>
                <a:latin typeface="Calibri" panose="020F0502020204030204"/>
              </a:rPr>
              <a:t>The wiggler gap is no longer the limiting aperture, 25 m </a:t>
            </a:r>
            <a:r>
              <a:rPr lang="en-US" altLang="en-US" sz="1600" dirty="0">
                <a:solidFill>
                  <a:prstClr val="black"/>
                </a:solidFill>
                <a:latin typeface="Symbol" panose="05050102010706020507" pitchFamily="18" charset="2"/>
              </a:rPr>
              <a:t>b</a:t>
            </a:r>
            <a:r>
              <a:rPr lang="en-US" altLang="en-US" sz="1600" dirty="0">
                <a:solidFill>
                  <a:prstClr val="black"/>
                </a:solidFill>
                <a:latin typeface="Calibri" panose="020F0502020204030204"/>
              </a:rPr>
              <a:t>-function in the wiggling plane defines the acceptance, </a:t>
            </a:r>
          </a:p>
          <a:p>
            <a:pPr marL="0" indent="0">
              <a:buNone/>
              <a:defRPr/>
            </a:pPr>
            <a:r>
              <a:rPr lang="en-US" altLang="en-US" sz="1600" dirty="0">
                <a:solidFill>
                  <a:prstClr val="black"/>
                </a:solidFill>
                <a:latin typeface="Calibri" panose="020F0502020204030204"/>
              </a:rPr>
              <a:t>	A</a:t>
            </a:r>
            <a:r>
              <a:rPr lang="en-US" altLang="en-US" sz="1600" baseline="-25000" dirty="0">
                <a:solidFill>
                  <a:prstClr val="black"/>
                </a:solidFill>
                <a:latin typeface="Calibri" panose="020F0502020204030204"/>
              </a:rPr>
              <a:t>x</a:t>
            </a:r>
            <a:r>
              <a:rPr lang="en-US" altLang="en-US" sz="1600" dirty="0">
                <a:solidFill>
                  <a:prstClr val="black"/>
                </a:solidFill>
                <a:latin typeface="Calibri" panose="020F0502020204030204"/>
              </a:rPr>
              <a:t>= A</a:t>
            </a:r>
            <a:r>
              <a:rPr lang="en-US" altLang="en-US" sz="1600" baseline="-25000" dirty="0">
                <a:solidFill>
                  <a:prstClr val="black"/>
                </a:solidFill>
                <a:latin typeface="Calibri" panose="020F0502020204030204"/>
              </a:rPr>
              <a:t>y</a:t>
            </a:r>
            <a:r>
              <a:rPr lang="en-US" altLang="en-US" sz="1600" dirty="0">
                <a:solidFill>
                  <a:prstClr val="black"/>
                </a:solidFill>
                <a:latin typeface="Calibri" panose="020F0502020204030204"/>
              </a:rPr>
              <a:t>≈(6 mm)^2/25 m= 1.4 micron</a:t>
            </a:r>
          </a:p>
          <a:p>
            <a:pPr>
              <a:defRPr/>
            </a:pPr>
            <a:r>
              <a:rPr lang="en-US" altLang="en-US" sz="1600" dirty="0">
                <a:solidFill>
                  <a:srgbClr val="30519D"/>
                </a:solidFill>
                <a:latin typeface="Calibri" panose="020F0502020204030204"/>
              </a:rPr>
              <a:t>=&gt; Elastic scattering lifetime: ~12 sec</a:t>
            </a:r>
            <a:endParaRPr lang="en-US" altLang="en-US" sz="1600" dirty="0">
              <a:solidFill>
                <a:prstClr val="black"/>
              </a:solidFill>
              <a:latin typeface="Calibri" panose="020F0502020204030204"/>
            </a:endParaRPr>
          </a:p>
          <a:p>
            <a:pPr>
              <a:defRPr/>
            </a:pPr>
            <a:endParaRPr lang="en-US" altLang="en-US" sz="2000" dirty="0">
              <a:solidFill>
                <a:srgbClr val="30519D"/>
              </a:solidFill>
              <a:latin typeface="Calibri" panose="020F0502020204030204"/>
            </a:endParaRPr>
          </a:p>
          <a:p>
            <a:pPr marL="342900" lvl="1" indent="0">
              <a:buNone/>
              <a:defRPr/>
            </a:pPr>
            <a:endParaRPr lang="en-US" altLang="en-US" sz="1200" dirty="0">
              <a:solidFill>
                <a:prstClr val="black"/>
              </a:solidFill>
              <a:latin typeface="Calibri" panose="020F0502020204030204"/>
            </a:endParaRPr>
          </a:p>
          <a:p>
            <a:pPr marL="342900" lvl="1" indent="0">
              <a:buNone/>
              <a:defRPr/>
            </a:pPr>
            <a:endParaRPr lang="en-GB" altLang="en-US" sz="1200" dirty="0">
              <a:solidFill>
                <a:prstClr val="black"/>
              </a:solidFill>
              <a:latin typeface="Calibri" panose="020F0502020204030204"/>
            </a:endParaRPr>
          </a:p>
          <a:p>
            <a:pPr>
              <a:defRPr/>
            </a:pPr>
            <a:endParaRPr lang="en-GB" altLang="en-US" sz="1800" dirty="0">
              <a:solidFill>
                <a:srgbClr val="993300"/>
              </a:solidFill>
              <a:latin typeface="Calibri" panose="020F0502020204030204"/>
            </a:endParaRPr>
          </a:p>
          <a:p>
            <a:pPr>
              <a:defRPr/>
            </a:pPr>
            <a:endParaRPr lang="en-GB" altLang="en-US" sz="1800" dirty="0">
              <a:solidFill>
                <a:srgbClr val="993300"/>
              </a:solidFill>
              <a:latin typeface="Calibri" panose="020F0502020204030204"/>
            </a:endParaRPr>
          </a:p>
          <a:p>
            <a:pPr>
              <a:defRPr/>
            </a:pPr>
            <a:endParaRPr lang="en-GB" altLang="en-US" sz="1800" dirty="0">
              <a:solidFill>
                <a:prstClr val="black"/>
              </a:solidFill>
              <a:latin typeface="Calibri" panose="020F0502020204030204"/>
            </a:endParaRPr>
          </a:p>
        </p:txBody>
      </p:sp>
      <p:sp>
        <p:nvSpPr>
          <p:cNvPr id="7" name="Title 6">
            <a:extLst>
              <a:ext uri="{FF2B5EF4-FFF2-40B4-BE49-F238E27FC236}">
                <a16:creationId xmlns:a16="http://schemas.microsoft.com/office/drawing/2014/main" id="{0458B2CA-205A-81ED-9B4C-C89B3A217C22}"/>
              </a:ext>
            </a:extLst>
          </p:cNvPr>
          <p:cNvSpPr>
            <a:spLocks noGrp="1"/>
          </p:cNvSpPr>
          <p:nvPr>
            <p:ph type="title"/>
          </p:nvPr>
        </p:nvSpPr>
        <p:spPr>
          <a:xfrm>
            <a:off x="473529" y="185512"/>
            <a:ext cx="11049000" cy="712559"/>
          </a:xfrm>
        </p:spPr>
        <p:txBody>
          <a:bodyPr/>
          <a:lstStyle/>
          <a:p>
            <a:r>
              <a:rPr lang="en-US" b="1" dirty="0"/>
              <a:t>REC: The role of dynamic aperture</a:t>
            </a:r>
          </a:p>
        </p:txBody>
      </p:sp>
    </p:spTree>
    <p:extLst>
      <p:ext uri="{BB962C8B-B14F-4D97-AF65-F5344CB8AC3E}">
        <p14:creationId xmlns:p14="http://schemas.microsoft.com/office/powerpoint/2010/main" val="737645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BF0F90E5-5A00-4677-B2F7-62ED33B3188E}"/>
              </a:ext>
            </a:extLst>
          </p:cNvPr>
          <p:cNvSpPr>
            <a:spLocks noGrp="1" noChangeArrowheads="1"/>
          </p:cNvSpPr>
          <p:nvPr>
            <p:ph type="title"/>
          </p:nvPr>
        </p:nvSpPr>
        <p:spPr>
          <a:xfrm>
            <a:off x="571500" y="152854"/>
            <a:ext cx="11049000" cy="720725"/>
          </a:xfrm>
        </p:spPr>
        <p:txBody>
          <a:bodyPr/>
          <a:lstStyle/>
          <a:p>
            <a:pPr eaLnBrk="1" hangingPunct="1">
              <a:defRPr/>
            </a:pPr>
            <a:r>
              <a:rPr lang="en-US" b="1" dirty="0">
                <a:cs typeface="+mj-cs"/>
              </a:rPr>
              <a:t>HW5, REC: Vacuum lifetime summary</a:t>
            </a:r>
          </a:p>
        </p:txBody>
      </p:sp>
      <p:sp>
        <p:nvSpPr>
          <p:cNvPr id="19" name="Content Placeholder 2">
            <a:extLst>
              <a:ext uri="{FF2B5EF4-FFF2-40B4-BE49-F238E27FC236}">
                <a16:creationId xmlns:a16="http://schemas.microsoft.com/office/drawing/2014/main" id="{ACB4EE34-AF0F-4CE9-96ED-1942553B8564}"/>
              </a:ext>
            </a:extLst>
          </p:cNvPr>
          <p:cNvSpPr txBox="1">
            <a:spLocks noChangeArrowheads="1"/>
          </p:cNvSpPr>
          <p:nvPr/>
        </p:nvSpPr>
        <p:spPr>
          <a:xfrm>
            <a:off x="1306546" y="1181038"/>
            <a:ext cx="9421325" cy="4370676"/>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200" dirty="0">
                <a:solidFill>
                  <a:prstClr val="black"/>
                </a:solidFill>
                <a:latin typeface="Calibri" panose="020F0502020204030204"/>
              </a:rPr>
              <a:t>Preliminary analysis of gas-scattering lifetime indicates that this effect is important for the ring cooler</a:t>
            </a:r>
          </a:p>
          <a:p>
            <a:pPr>
              <a:defRPr/>
            </a:pPr>
            <a:r>
              <a:rPr lang="en-US" altLang="en-US" sz="2200" dirty="0">
                <a:solidFill>
                  <a:prstClr val="black"/>
                </a:solidFill>
                <a:latin typeface="Calibri" panose="020F0502020204030204"/>
              </a:rPr>
              <a:t>Elastic scattering lifetime is of concern due to low energy, small wiggler gaps, and large beta-functions</a:t>
            </a:r>
          </a:p>
          <a:p>
            <a:pPr>
              <a:defRPr/>
            </a:pPr>
            <a:r>
              <a:rPr lang="en-US" altLang="en-US" sz="2200" dirty="0">
                <a:solidFill>
                  <a:prstClr val="black"/>
                </a:solidFill>
                <a:latin typeface="Calibri" panose="020F0502020204030204"/>
              </a:rPr>
              <a:t>For 1 </a:t>
            </a:r>
            <a:r>
              <a:rPr lang="en-US" altLang="en-US" sz="2200" dirty="0" err="1">
                <a:solidFill>
                  <a:prstClr val="black"/>
                </a:solidFill>
                <a:latin typeface="Calibri" panose="020F0502020204030204"/>
              </a:rPr>
              <a:t>nT</a:t>
            </a:r>
            <a:r>
              <a:rPr lang="en-US" altLang="en-US" sz="2200" dirty="0">
                <a:solidFill>
                  <a:prstClr val="black"/>
                </a:solidFill>
                <a:latin typeface="Calibri" panose="020F0502020204030204"/>
              </a:rPr>
              <a:t> CO and assuming a 2 cm full wiggler gap defines the acceptance, the gas scattering lifetime is estimated at 15 min</a:t>
            </a:r>
          </a:p>
          <a:p>
            <a:pPr>
              <a:defRPr/>
            </a:pPr>
            <a:r>
              <a:rPr lang="en-US" altLang="en-US" sz="2200" dirty="0">
                <a:solidFill>
                  <a:prstClr val="black"/>
                </a:solidFill>
                <a:latin typeface="Calibri" panose="020F0502020204030204"/>
              </a:rPr>
              <a:t>If the acceptance is instead dominated by the dynamic aperture (&lt;6</a:t>
            </a:r>
            <a:r>
              <a:rPr lang="en-US" altLang="en-US" sz="2200" dirty="0">
                <a:solidFill>
                  <a:prstClr val="black"/>
                </a:solidFill>
                <a:latin typeface="Symbol" panose="05050102010706020507" pitchFamily="18" charset="2"/>
              </a:rPr>
              <a:t>s</a:t>
            </a:r>
            <a:r>
              <a:rPr lang="en-US" altLang="en-US" sz="2200" dirty="0">
                <a:solidFill>
                  <a:prstClr val="black"/>
                </a:solidFill>
                <a:latin typeface="Calibri" panose="020F0502020204030204"/>
              </a:rPr>
              <a:t> in both planes), then the previous estimate shortens to ~12 sec</a:t>
            </a:r>
          </a:p>
          <a:p>
            <a:pPr>
              <a:defRPr/>
            </a:pPr>
            <a:r>
              <a:rPr lang="en-US" altLang="en-US" sz="2200" dirty="0">
                <a:solidFill>
                  <a:prstClr val="black"/>
                </a:solidFill>
                <a:latin typeface="Calibri" panose="020F0502020204030204"/>
              </a:rPr>
              <a:t>Presently, vacuum requirement is &lt;1e-9 (to be finalized after lattice design is finished)</a:t>
            </a:r>
          </a:p>
          <a:p>
            <a:pPr>
              <a:defRPr/>
            </a:pPr>
            <a:r>
              <a:rPr lang="en-US" altLang="en-US" sz="2200" dirty="0">
                <a:solidFill>
                  <a:prstClr val="black"/>
                </a:solidFill>
                <a:latin typeface="Calibri" panose="020F0502020204030204"/>
              </a:rPr>
              <a:t>Presently, lattice optimization is being done to improve both DA and momentum aperture.</a:t>
            </a:r>
          </a:p>
          <a:p>
            <a:pPr>
              <a:defRPr/>
            </a:pPr>
            <a:r>
              <a:rPr lang="en-US" altLang="en-US" sz="2200" dirty="0">
                <a:solidFill>
                  <a:prstClr val="black"/>
                </a:solidFill>
                <a:latin typeface="Calibri" panose="020F0502020204030204"/>
              </a:rPr>
              <a:t>Touschek losses would need to be recalculated (previously was 60 sec). This will be done once we improve momentum aperture. </a:t>
            </a:r>
            <a:endParaRPr lang="en-US" altLang="en-US" sz="1800" dirty="0">
              <a:solidFill>
                <a:prstClr val="black"/>
              </a:solidFill>
              <a:latin typeface="Calibri" panose="020F0502020204030204"/>
            </a:endParaRPr>
          </a:p>
          <a:p>
            <a:pPr>
              <a:defRPr/>
            </a:pPr>
            <a:endParaRPr lang="en-US" altLang="en-US" sz="1800" dirty="0">
              <a:solidFill>
                <a:prstClr val="black"/>
              </a:solidFill>
              <a:latin typeface="Calibri" panose="020F0502020204030204"/>
            </a:endParaRPr>
          </a:p>
          <a:p>
            <a:pPr>
              <a:defRPr/>
            </a:pPr>
            <a:endParaRPr lang="en-US" altLang="en-US" sz="1800" dirty="0">
              <a:solidFill>
                <a:prstClr val="black"/>
              </a:solidFill>
              <a:latin typeface="Calibri" panose="020F0502020204030204"/>
            </a:endParaRPr>
          </a:p>
          <a:p>
            <a:pPr marL="0" indent="0">
              <a:buNone/>
              <a:defRPr/>
            </a:pPr>
            <a:endParaRPr lang="en-GB" altLang="en-US" sz="1800" dirty="0">
              <a:solidFill>
                <a:prstClr val="black"/>
              </a:solidFill>
              <a:latin typeface="Calibri" panose="020F0502020204030204"/>
            </a:endParaRPr>
          </a:p>
          <a:p>
            <a:pPr marL="0" indent="0">
              <a:buNone/>
              <a:defRPr/>
            </a:pPr>
            <a:endParaRPr lang="en-GB" altLang="en-US" sz="1800" dirty="0">
              <a:solidFill>
                <a:prstClr val="black"/>
              </a:solidFill>
              <a:latin typeface="Calibri" panose="020F0502020204030204"/>
            </a:endParaRPr>
          </a:p>
          <a:p>
            <a:pPr>
              <a:defRPr/>
            </a:pPr>
            <a:endParaRPr lang="en-GB" altLang="en-US" sz="1800" dirty="0">
              <a:solidFill>
                <a:srgbClr val="993300"/>
              </a:solidFill>
              <a:latin typeface="Calibri" panose="020F0502020204030204"/>
            </a:endParaRPr>
          </a:p>
          <a:p>
            <a:pPr>
              <a:defRPr/>
            </a:pPr>
            <a:endParaRPr lang="en-GB" altLang="en-US" sz="1800" dirty="0">
              <a:solidFill>
                <a:srgbClr val="993300"/>
              </a:solidFill>
              <a:latin typeface="Calibri" panose="020F0502020204030204"/>
            </a:endParaRPr>
          </a:p>
          <a:p>
            <a:pPr>
              <a:defRPr/>
            </a:pPr>
            <a:endParaRPr lang="en-GB" altLang="en-US" sz="1800" dirty="0">
              <a:solidFill>
                <a:srgbClr val="993300"/>
              </a:solidFill>
              <a:latin typeface="Calibri" panose="020F0502020204030204"/>
            </a:endParaRPr>
          </a:p>
          <a:p>
            <a:pPr>
              <a:defRPr/>
            </a:pPr>
            <a:endParaRPr lang="en-GB" altLang="en-US" sz="1800" dirty="0">
              <a:solidFill>
                <a:prstClr val="black"/>
              </a:solidFill>
              <a:latin typeface="Calibri" panose="020F0502020204030204"/>
            </a:endParaRPr>
          </a:p>
        </p:txBody>
      </p:sp>
    </p:spTree>
    <p:extLst>
      <p:ext uri="{BB962C8B-B14F-4D97-AF65-F5344CB8AC3E}">
        <p14:creationId xmlns:p14="http://schemas.microsoft.com/office/powerpoint/2010/main" val="1092317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0765B7D-EDF8-AB3A-D614-1ECAAEE069DE}"/>
              </a:ext>
            </a:extLst>
          </p:cNvPr>
          <p:cNvGrpSpPr/>
          <p:nvPr/>
        </p:nvGrpSpPr>
        <p:grpSpPr>
          <a:xfrm>
            <a:off x="0" y="0"/>
            <a:ext cx="12200164" cy="791936"/>
            <a:chOff x="0" y="0"/>
            <a:chExt cx="12192000" cy="771416"/>
          </a:xfrm>
        </p:grpSpPr>
        <p:sp>
          <p:nvSpPr>
            <p:cNvPr id="13" name="Rectangle 12">
              <a:extLst>
                <a:ext uri="{FF2B5EF4-FFF2-40B4-BE49-F238E27FC236}">
                  <a16:creationId xmlns:a16="http://schemas.microsoft.com/office/drawing/2014/main" id="{EE701CE0-B038-F8EE-5605-C0323B0E27D5}"/>
                </a:ext>
              </a:extLst>
            </p:cNvPr>
            <p:cNvSpPr/>
            <p:nvPr/>
          </p:nvSpPr>
          <p:spPr>
            <a:xfrm>
              <a:off x="0" y="0"/>
              <a:ext cx="12192000" cy="77141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6B4720A-63A3-2C27-12CD-8F713560517B}"/>
                </a:ext>
              </a:extLst>
            </p:cNvPr>
            <p:cNvSpPr txBox="1"/>
            <p:nvPr/>
          </p:nvSpPr>
          <p:spPr>
            <a:xfrm>
              <a:off x="48983" y="63530"/>
              <a:ext cx="12001597" cy="689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accent1">
                      <a:lumMod val="75000"/>
                    </a:schemeClr>
                  </a:solidFill>
                  <a:ea typeface="+mn-lt"/>
                  <a:cs typeface="+mn-lt"/>
                </a:rPr>
                <a:t>Vector of deltas for the found optima</a:t>
              </a:r>
            </a:p>
          </p:txBody>
        </p:sp>
      </p:grpSp>
      <p:pic>
        <p:nvPicPr>
          <p:cNvPr id="4" name="Picture 3">
            <a:extLst>
              <a:ext uri="{FF2B5EF4-FFF2-40B4-BE49-F238E27FC236}">
                <a16:creationId xmlns:a16="http://schemas.microsoft.com/office/drawing/2014/main" id="{70975FA8-6C88-B449-12D7-FBC980FB58F5}"/>
              </a:ext>
            </a:extLst>
          </p:cNvPr>
          <p:cNvPicPr>
            <a:picLocks noChangeAspect="1"/>
          </p:cNvPicPr>
          <p:nvPr/>
        </p:nvPicPr>
        <p:blipFill>
          <a:blip r:embed="rId3"/>
          <a:stretch>
            <a:fillRect/>
          </a:stretch>
        </p:blipFill>
        <p:spPr>
          <a:xfrm>
            <a:off x="2645173" y="1110307"/>
            <a:ext cx="4380964" cy="3110318"/>
          </a:xfrm>
          <a:prstGeom prst="rect">
            <a:avLst/>
          </a:prstGeom>
        </p:spPr>
      </p:pic>
      <p:graphicFrame>
        <p:nvGraphicFramePr>
          <p:cNvPr id="7" name="Table 6">
            <a:extLst>
              <a:ext uri="{FF2B5EF4-FFF2-40B4-BE49-F238E27FC236}">
                <a16:creationId xmlns:a16="http://schemas.microsoft.com/office/drawing/2014/main" id="{B3795B7D-FC8D-3CFB-6ADF-415524DA2AE7}"/>
              </a:ext>
            </a:extLst>
          </p:cNvPr>
          <p:cNvGraphicFramePr>
            <a:graphicFrameLocks noGrp="1"/>
          </p:cNvGraphicFramePr>
          <p:nvPr/>
        </p:nvGraphicFramePr>
        <p:xfrm>
          <a:off x="1869569" y="4538996"/>
          <a:ext cx="6924984" cy="762000"/>
        </p:xfrm>
        <a:graphic>
          <a:graphicData uri="http://schemas.openxmlformats.org/drawingml/2006/table">
            <a:tbl>
              <a:tblPr>
                <a:tableStyleId>{5C22544A-7EE6-4342-B048-85BDC9FD1C3A}</a:tableStyleId>
              </a:tblPr>
              <a:tblGrid>
                <a:gridCol w="891103">
                  <a:extLst>
                    <a:ext uri="{9D8B030D-6E8A-4147-A177-3AD203B41FA5}">
                      <a16:colId xmlns:a16="http://schemas.microsoft.com/office/drawing/2014/main" val="2619981933"/>
                    </a:ext>
                  </a:extLst>
                </a:gridCol>
                <a:gridCol w="619697">
                  <a:extLst>
                    <a:ext uri="{9D8B030D-6E8A-4147-A177-3AD203B41FA5}">
                      <a16:colId xmlns:a16="http://schemas.microsoft.com/office/drawing/2014/main" val="4148058664"/>
                    </a:ext>
                  </a:extLst>
                </a:gridCol>
                <a:gridCol w="676773">
                  <a:extLst>
                    <a:ext uri="{9D8B030D-6E8A-4147-A177-3AD203B41FA5}">
                      <a16:colId xmlns:a16="http://schemas.microsoft.com/office/drawing/2014/main" val="3220880304"/>
                    </a:ext>
                  </a:extLst>
                </a:gridCol>
                <a:gridCol w="676773">
                  <a:extLst>
                    <a:ext uri="{9D8B030D-6E8A-4147-A177-3AD203B41FA5}">
                      <a16:colId xmlns:a16="http://schemas.microsoft.com/office/drawing/2014/main" val="1976082939"/>
                    </a:ext>
                  </a:extLst>
                </a:gridCol>
                <a:gridCol w="676773">
                  <a:extLst>
                    <a:ext uri="{9D8B030D-6E8A-4147-A177-3AD203B41FA5}">
                      <a16:colId xmlns:a16="http://schemas.microsoft.com/office/drawing/2014/main" val="3987145943"/>
                    </a:ext>
                  </a:extLst>
                </a:gridCol>
                <a:gridCol w="676773">
                  <a:extLst>
                    <a:ext uri="{9D8B030D-6E8A-4147-A177-3AD203B41FA5}">
                      <a16:colId xmlns:a16="http://schemas.microsoft.com/office/drawing/2014/main" val="291681493"/>
                    </a:ext>
                  </a:extLst>
                </a:gridCol>
                <a:gridCol w="676773">
                  <a:extLst>
                    <a:ext uri="{9D8B030D-6E8A-4147-A177-3AD203B41FA5}">
                      <a16:colId xmlns:a16="http://schemas.microsoft.com/office/drawing/2014/main" val="3301830885"/>
                    </a:ext>
                  </a:extLst>
                </a:gridCol>
                <a:gridCol w="676773">
                  <a:extLst>
                    <a:ext uri="{9D8B030D-6E8A-4147-A177-3AD203B41FA5}">
                      <a16:colId xmlns:a16="http://schemas.microsoft.com/office/drawing/2014/main" val="876106270"/>
                    </a:ext>
                  </a:extLst>
                </a:gridCol>
                <a:gridCol w="676773">
                  <a:extLst>
                    <a:ext uri="{9D8B030D-6E8A-4147-A177-3AD203B41FA5}">
                      <a16:colId xmlns:a16="http://schemas.microsoft.com/office/drawing/2014/main" val="781330874"/>
                    </a:ext>
                  </a:extLst>
                </a:gridCol>
                <a:gridCol w="676773">
                  <a:extLst>
                    <a:ext uri="{9D8B030D-6E8A-4147-A177-3AD203B41FA5}">
                      <a16:colId xmlns:a16="http://schemas.microsoft.com/office/drawing/2014/main" val="1989506551"/>
                    </a:ext>
                  </a:extLst>
                </a:gridCol>
              </a:tblGrid>
              <a:tr h="190500">
                <a:tc>
                  <a:txBody>
                    <a:bodyPr/>
                    <a:lstStyle/>
                    <a:p>
                      <a:pPr algn="l" fontAlgn="b"/>
                      <a:r>
                        <a:rPr lang="en-US" sz="1100" u="none" strike="noStrike" dirty="0">
                          <a:effectLst/>
                        </a:rPr>
                        <a:t>Before [V]</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1400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1660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-174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-1500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4100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250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-150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5044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29167847"/>
                  </a:ext>
                </a:extLst>
              </a:tr>
              <a:tr h="190500">
                <a:tc>
                  <a:txBody>
                    <a:bodyPr/>
                    <a:lstStyle/>
                    <a:p>
                      <a:pPr algn="l" fontAlgn="b"/>
                      <a:r>
                        <a:rPr lang="en-US" sz="1100" u="none" strike="noStrike" dirty="0">
                          <a:effectLst/>
                        </a:rPr>
                        <a:t>After [V]</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1451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2160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-243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-1161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4200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135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-312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4944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28685202"/>
                  </a:ext>
                </a:extLst>
              </a:tr>
              <a:tr h="190500">
                <a:tc>
                  <a:txBody>
                    <a:bodyPr/>
                    <a:lstStyle/>
                    <a:p>
                      <a:pPr algn="l" fontAlgn="b"/>
                      <a:r>
                        <a:rPr lang="en-US" sz="1100" u="none" strike="noStrike" dirty="0">
                          <a:effectLst/>
                        </a:rPr>
                        <a:t>After - Before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339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-162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07334697"/>
                  </a:ext>
                </a:extLst>
              </a:tr>
              <a:tr h="190500">
                <a:tc>
                  <a:txBody>
                    <a:bodyPr/>
                    <a:lstStyle/>
                    <a:p>
                      <a:pPr algn="l" fontAlgn="b"/>
                      <a:r>
                        <a:rPr lang="en-US" sz="1100" u="none" strike="noStrike" dirty="0">
                          <a:effectLst/>
                        </a:rPr>
                        <a:t>Delta</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0.036429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rgbClr val="FF0000"/>
                          </a:solidFill>
                          <a:effectLst/>
                        </a:rPr>
                        <a:t>0.301205</a:t>
                      </a:r>
                      <a:endParaRPr lang="en-US" sz="11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rgbClr val="FF0000"/>
                          </a:solidFill>
                          <a:effectLst/>
                        </a:rPr>
                        <a:t>6</a:t>
                      </a:r>
                      <a:endParaRPr lang="en-US" sz="11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rgbClr val="FF0000"/>
                          </a:solidFill>
                          <a:effectLst/>
                        </a:rPr>
                        <a:t>0.396552</a:t>
                      </a:r>
                      <a:endParaRPr lang="en-US" sz="11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rgbClr val="FF0000"/>
                          </a:solidFill>
                          <a:effectLst/>
                        </a:rPr>
                        <a:t>-0.226</a:t>
                      </a:r>
                      <a:endParaRPr lang="en-US" sz="11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0.02439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rgbClr val="FF0000"/>
                          </a:solidFill>
                          <a:effectLst/>
                        </a:rPr>
                        <a:t>-0.46</a:t>
                      </a:r>
                      <a:endParaRPr lang="en-US" sz="11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rgbClr val="FF0000"/>
                          </a:solidFill>
                          <a:effectLst/>
                        </a:rPr>
                        <a:t>1.08</a:t>
                      </a:r>
                      <a:endParaRPr lang="en-US" sz="11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-0.01983</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84907572"/>
                  </a:ext>
                </a:extLst>
              </a:tr>
            </a:tbl>
          </a:graphicData>
        </a:graphic>
      </p:graphicFrame>
    </p:spTree>
    <p:extLst>
      <p:ext uri="{BB962C8B-B14F-4D97-AF65-F5344CB8AC3E}">
        <p14:creationId xmlns:p14="http://schemas.microsoft.com/office/powerpoint/2010/main" val="1506249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5AE8732-0399-4CFF-5FB8-534EE7C977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3" t="93" r="4671" b="3643"/>
          <a:stretch/>
        </p:blipFill>
        <p:spPr bwMode="auto">
          <a:xfrm>
            <a:off x="613379" y="1270286"/>
            <a:ext cx="4520721" cy="41887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B71028C-D3D6-E74A-67A6-4B7E154CEDF5}"/>
              </a:ext>
            </a:extLst>
          </p:cNvPr>
          <p:cNvSpPr txBox="1"/>
          <p:nvPr/>
        </p:nvSpPr>
        <p:spPr>
          <a:xfrm>
            <a:off x="5738751" y="1015515"/>
            <a:ext cx="5477492" cy="5078313"/>
          </a:xfrm>
          <a:prstGeom prst="rect">
            <a:avLst/>
          </a:prstGeom>
          <a:noFill/>
        </p:spPr>
        <p:txBody>
          <a:bodyPr wrap="square">
            <a:spAutoFit/>
          </a:bodyPr>
          <a:lstStyle/>
          <a:p>
            <a:r>
              <a:rPr lang="en-US" sz="1800" dirty="0">
                <a:effectLst/>
                <a:latin typeface="Calibri" panose="020F0502020204030204" pitchFamily="34" charset="0"/>
                <a:ea typeface="DengXian" panose="02010600030101010101" pitchFamily="2" charset="-122"/>
              </a:rPr>
              <a:t>Xf14 or fc96 beam intensity signals are the integral of this waveform signal. </a:t>
            </a:r>
          </a:p>
          <a:p>
            <a:pPr marL="0" marR="0">
              <a:spcBef>
                <a:spcPts val="0"/>
              </a:spcBef>
              <a:spcAft>
                <a:spcPts val="0"/>
              </a:spcAft>
            </a:pPr>
            <a:endParaRPr lang="en-US" sz="1800" dirty="0">
              <a:effectLst/>
              <a:latin typeface="Calibri" panose="020F0502020204030204" pitchFamily="34" charset="0"/>
              <a:ea typeface="DengXian" panose="02010600030101010101" pitchFamily="2" charset="-122"/>
            </a:endParaRPr>
          </a:p>
          <a:p>
            <a:pPr marL="0" marR="0">
              <a:spcBef>
                <a:spcPts val="0"/>
              </a:spcBef>
              <a:spcAft>
                <a:spcPts val="0"/>
              </a:spcAft>
            </a:pPr>
            <a:r>
              <a:rPr lang="en-US" sz="1800" dirty="0">
                <a:effectLst/>
                <a:latin typeface="Calibri" panose="020F0502020204030204" pitchFamily="34" charset="0"/>
                <a:ea typeface="DengXian" panose="02010600030101010101" pitchFamily="2" charset="-122"/>
              </a:rPr>
              <a:t>Variation in the EBIS beam intensity measurements came from the fluctuation of beam itself. </a:t>
            </a:r>
          </a:p>
          <a:p>
            <a:pPr marL="0" marR="0">
              <a:spcBef>
                <a:spcPts val="0"/>
              </a:spcBef>
              <a:spcAft>
                <a:spcPts val="0"/>
              </a:spcAft>
            </a:pPr>
            <a:endParaRPr lang="en-US" dirty="0">
              <a:latin typeface="Calibri" panose="020F0502020204030204" pitchFamily="34" charset="0"/>
              <a:ea typeface="DengXian" panose="02010600030101010101" pitchFamily="2" charset="-122"/>
            </a:endParaRPr>
          </a:p>
          <a:p>
            <a:pPr marL="0" marR="0">
              <a:spcBef>
                <a:spcPts val="0"/>
              </a:spcBef>
              <a:spcAft>
                <a:spcPts val="0"/>
              </a:spcAft>
            </a:pPr>
            <a:r>
              <a:rPr lang="en-US" sz="1800" dirty="0">
                <a:effectLst/>
                <a:latin typeface="Calibri" panose="020F0502020204030204" pitchFamily="34" charset="0"/>
                <a:ea typeface="DengXian" panose="02010600030101010101" pitchFamily="2" charset="-122"/>
              </a:rPr>
              <a:t>Noise when there was no beam was small compared to the fluctuation of the EBIS beam. </a:t>
            </a:r>
          </a:p>
          <a:p>
            <a:pPr marL="0" marR="0">
              <a:spcBef>
                <a:spcPts val="0"/>
              </a:spcBef>
              <a:spcAft>
                <a:spcPts val="0"/>
              </a:spcAft>
            </a:pPr>
            <a:endParaRPr lang="en-US" dirty="0">
              <a:latin typeface="Calibri" panose="020F0502020204030204" pitchFamily="34" charset="0"/>
              <a:ea typeface="DengXian" panose="02010600030101010101" pitchFamily="2" charset="-122"/>
            </a:endParaRPr>
          </a:p>
          <a:p>
            <a:pPr marL="0" marR="0">
              <a:spcBef>
                <a:spcPts val="0"/>
              </a:spcBef>
              <a:spcAft>
                <a:spcPts val="0"/>
              </a:spcAft>
            </a:pPr>
            <a:r>
              <a:rPr lang="en-US" sz="1800" dirty="0">
                <a:effectLst/>
                <a:latin typeface="Calibri" panose="020F0502020204030204" pitchFamily="34" charset="0"/>
                <a:ea typeface="DengXian" panose="02010600030101010101" pitchFamily="2" charset="-122"/>
              </a:rPr>
              <a:t>One source of the beam fluctuation was from EBIS itself. Si beam from EBIS was operated with satisfactory condition for NSRL, but not fully optimized for the best stability. This fluctuation was out of control of </a:t>
            </a:r>
            <a:r>
              <a:rPr lang="en-US" sz="1800" dirty="0" err="1">
                <a:effectLst/>
                <a:latin typeface="Calibri" panose="020F0502020204030204" pitchFamily="34" charset="0"/>
                <a:ea typeface="DengXian" panose="02010600030101010101" pitchFamily="2" charset="-122"/>
              </a:rPr>
              <a:t>GPTune</a:t>
            </a:r>
            <a:r>
              <a:rPr lang="en-US" sz="1800" dirty="0">
                <a:effectLst/>
                <a:latin typeface="Calibri" panose="020F0502020204030204" pitchFamily="34" charset="0"/>
                <a:ea typeface="DengXian" panose="02010600030101010101" pitchFamily="2" charset="-122"/>
              </a:rPr>
              <a:t> script. </a:t>
            </a:r>
          </a:p>
          <a:p>
            <a:pPr marL="0" marR="0">
              <a:spcBef>
                <a:spcPts val="0"/>
              </a:spcBef>
              <a:spcAft>
                <a:spcPts val="0"/>
              </a:spcAft>
            </a:pPr>
            <a:endParaRPr lang="en-US" dirty="0">
              <a:latin typeface="Calibri" panose="020F0502020204030204" pitchFamily="34" charset="0"/>
              <a:ea typeface="DengXian" panose="02010600030101010101" pitchFamily="2" charset="-122"/>
            </a:endParaRPr>
          </a:p>
          <a:p>
            <a:pPr marL="0" marR="0">
              <a:spcBef>
                <a:spcPts val="0"/>
              </a:spcBef>
              <a:spcAft>
                <a:spcPts val="0"/>
              </a:spcAft>
            </a:pPr>
            <a:r>
              <a:rPr lang="en-US" sz="1800" dirty="0">
                <a:effectLst/>
                <a:latin typeface="Calibri" panose="020F0502020204030204" pitchFamily="34" charset="0"/>
                <a:ea typeface="DengXian" panose="02010600030101010101" pitchFamily="2" charset="-122"/>
              </a:rPr>
              <a:t>The other source of the beam fluctuation was from beams hitting on electrostatic devices with not optimal settings set by </a:t>
            </a:r>
            <a:r>
              <a:rPr lang="en-US" sz="1800" dirty="0" err="1">
                <a:effectLst/>
                <a:latin typeface="Calibri" panose="020F0502020204030204" pitchFamily="34" charset="0"/>
                <a:ea typeface="DengXian" panose="02010600030101010101" pitchFamily="2" charset="-122"/>
              </a:rPr>
              <a:t>GPTune</a:t>
            </a:r>
            <a:r>
              <a:rPr lang="en-US" sz="1800" dirty="0">
                <a:effectLst/>
                <a:latin typeface="Calibri" panose="020F0502020204030204" pitchFamily="34" charset="0"/>
                <a:ea typeface="DengXian" panose="02010600030101010101" pitchFamily="2" charset="-122"/>
              </a:rPr>
              <a:t> script.</a:t>
            </a:r>
          </a:p>
        </p:txBody>
      </p:sp>
      <p:grpSp>
        <p:nvGrpSpPr>
          <p:cNvPr id="3" name="Group 2">
            <a:extLst>
              <a:ext uri="{FF2B5EF4-FFF2-40B4-BE49-F238E27FC236}">
                <a16:creationId xmlns:a16="http://schemas.microsoft.com/office/drawing/2014/main" id="{66FA71B0-92DC-5C0A-5761-541D87FDE8FF}"/>
              </a:ext>
            </a:extLst>
          </p:cNvPr>
          <p:cNvGrpSpPr/>
          <p:nvPr/>
        </p:nvGrpSpPr>
        <p:grpSpPr>
          <a:xfrm>
            <a:off x="0" y="0"/>
            <a:ext cx="12200164" cy="791936"/>
            <a:chOff x="0" y="0"/>
            <a:chExt cx="12192000" cy="771416"/>
          </a:xfrm>
        </p:grpSpPr>
        <p:sp>
          <p:nvSpPr>
            <p:cNvPr id="7" name="Rectangle 6">
              <a:extLst>
                <a:ext uri="{FF2B5EF4-FFF2-40B4-BE49-F238E27FC236}">
                  <a16:creationId xmlns:a16="http://schemas.microsoft.com/office/drawing/2014/main" id="{432C90FA-96C2-6A3F-4978-FC7AB0E0A07E}"/>
                </a:ext>
              </a:extLst>
            </p:cNvPr>
            <p:cNvSpPr/>
            <p:nvPr/>
          </p:nvSpPr>
          <p:spPr>
            <a:xfrm>
              <a:off x="0" y="0"/>
              <a:ext cx="12192000" cy="77141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1DBCC80-6010-55A7-5E7A-3D9549B070DC}"/>
                </a:ext>
              </a:extLst>
            </p:cNvPr>
            <p:cNvSpPr txBox="1"/>
            <p:nvPr/>
          </p:nvSpPr>
          <p:spPr>
            <a:xfrm>
              <a:off x="48983" y="63530"/>
              <a:ext cx="12001597" cy="6295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chemeClr val="accent1">
                      <a:lumMod val="75000"/>
                    </a:schemeClr>
                  </a:solidFill>
                  <a:ea typeface="+mn-lt"/>
                  <a:cs typeface="+mn-lt"/>
                </a:rPr>
                <a:t>The components of noise in the intensity measurements</a:t>
              </a:r>
            </a:p>
          </p:txBody>
        </p:sp>
      </p:grpSp>
      <p:sp>
        <p:nvSpPr>
          <p:cNvPr id="9" name="Content Placeholder 4">
            <a:extLst>
              <a:ext uri="{FF2B5EF4-FFF2-40B4-BE49-F238E27FC236}">
                <a16:creationId xmlns:a16="http://schemas.microsoft.com/office/drawing/2014/main" id="{F0C1453A-546E-DDAC-CE6F-A04454C4E8D8}"/>
              </a:ext>
            </a:extLst>
          </p:cNvPr>
          <p:cNvSpPr txBox="1">
            <a:spLocks/>
          </p:cNvSpPr>
          <p:nvPr/>
        </p:nvSpPr>
        <p:spPr>
          <a:xfrm>
            <a:off x="6587547" y="6195054"/>
            <a:ext cx="2476005" cy="34825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dirty="0">
                <a:solidFill>
                  <a:srgbClr val="FF0000"/>
                </a:solidFill>
              </a:rPr>
              <a:t>Courtesy Takeshi</a:t>
            </a:r>
          </a:p>
        </p:txBody>
      </p:sp>
    </p:spTree>
    <p:extLst>
      <p:ext uri="{BB962C8B-B14F-4D97-AF65-F5344CB8AC3E}">
        <p14:creationId xmlns:p14="http://schemas.microsoft.com/office/powerpoint/2010/main" val="3028110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a:xfrm>
            <a:off x="329700" y="1481540"/>
            <a:ext cx="10334625" cy="1947460"/>
          </a:xfrm>
        </p:spPr>
        <p:txBody>
          <a:bodyPr>
            <a:normAutofit fontScale="90000"/>
          </a:bodyPr>
          <a:lstStyle/>
          <a:p>
            <a:r>
              <a:rPr lang="en-US" dirty="0"/>
              <a:t>Homework Questions</a:t>
            </a:r>
            <a:br>
              <a:rPr lang="en-US" dirty="0"/>
            </a:br>
            <a:r>
              <a:rPr lang="en-US" dirty="0"/>
              <a:t>HW2</a:t>
            </a:r>
            <a:br>
              <a:rPr lang="en-US" dirty="0"/>
            </a:br>
            <a:r>
              <a:rPr lang="en-US" sz="3600" b="0" i="0" u="none" strike="noStrike" dirty="0">
                <a:effectLst/>
                <a:latin typeface="Calibri" panose="020F0502020204030204" pitchFamily="34" charset="0"/>
              </a:rPr>
              <a:t> Present the list of machine studies foreseen and expected outcomes, and how much time is needed for these studies; also describe if/how the activities are connected with APEX process, as well as what resources are needed from BNL</a:t>
            </a:r>
            <a:endParaRPr lang="en-US" sz="3600" dirty="0"/>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dirty="0"/>
              <a:t>20 December 2023</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a:xfrm>
            <a:off x="569335" y="4886714"/>
            <a:ext cx="10334625" cy="1259607"/>
          </a:xfrm>
        </p:spPr>
        <p:txBody>
          <a:bodyPr/>
          <a:lstStyle/>
          <a:p>
            <a:r>
              <a:rPr lang="en-US" sz="3600" dirty="0"/>
              <a:t>G. </a:t>
            </a:r>
            <a:r>
              <a:rPr lang="en-US" sz="3600" dirty="0" err="1"/>
              <a:t>Hoffstaetter</a:t>
            </a:r>
            <a:r>
              <a:rPr lang="en-US" sz="3600" dirty="0"/>
              <a:t>, K. Brown, V. Schoefer</a:t>
            </a:r>
          </a:p>
        </p:txBody>
      </p:sp>
    </p:spTree>
    <p:extLst>
      <p:ext uri="{BB962C8B-B14F-4D97-AF65-F5344CB8AC3E}">
        <p14:creationId xmlns:p14="http://schemas.microsoft.com/office/powerpoint/2010/main" val="3439418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2A5FC5-8676-0C4A-BDD2-915C4929FB82}"/>
              </a:ext>
            </a:extLst>
          </p:cNvPr>
          <p:cNvSpPr txBox="1"/>
          <p:nvPr/>
        </p:nvSpPr>
        <p:spPr>
          <a:xfrm>
            <a:off x="313508" y="1887409"/>
            <a:ext cx="11258382" cy="5047536"/>
          </a:xfrm>
          <a:prstGeom prst="rect">
            <a:avLst/>
          </a:prstGeom>
          <a:noFill/>
        </p:spPr>
        <p:txBody>
          <a:bodyPr wrap="square" rtlCol="0">
            <a:spAutoFit/>
          </a:bodyPr>
          <a:lstStyle/>
          <a:p>
            <a:r>
              <a:rPr lang="en-US" u="sng" dirty="0"/>
              <a:t>Project list:</a:t>
            </a:r>
          </a:p>
          <a:p>
            <a:pPr marL="342900" indent="-342900">
              <a:buFont typeface="+mj-lt"/>
              <a:buAutoNum type="alphaLcParenR"/>
            </a:pPr>
            <a:r>
              <a:rPr lang="en-US" sz="1600" dirty="0"/>
              <a:t>Booster injection/capture optimization</a:t>
            </a:r>
          </a:p>
          <a:p>
            <a:pPr marL="800100" lvl="1" indent="-342900">
              <a:buFont typeface="+mj-lt"/>
              <a:buAutoNum type="alphaLcParenR"/>
            </a:pPr>
            <a:r>
              <a:rPr lang="en-US" sz="1600" dirty="0"/>
              <a:t>Experiments: </a:t>
            </a:r>
          </a:p>
          <a:p>
            <a:pPr marL="1257300" lvl="2" indent="-342900">
              <a:buFont typeface="+mj-lt"/>
              <a:buAutoNum type="alphaLcParenR"/>
            </a:pPr>
            <a:r>
              <a:rPr lang="en-US" sz="1600" dirty="0"/>
              <a:t>parameter scans of individual knobs (</a:t>
            </a:r>
            <a:r>
              <a:rPr lang="en-US" sz="1600" dirty="0" err="1"/>
              <a:t>steerers,optics</a:t>
            </a:r>
            <a:r>
              <a:rPr lang="en-US" sz="1600" dirty="0"/>
              <a:t> </a:t>
            </a:r>
            <a:r>
              <a:rPr lang="en-US" sz="1600" dirty="0" err="1"/>
              <a:t>etc</a:t>
            </a:r>
            <a:r>
              <a:rPr lang="en-US" sz="1600" dirty="0"/>
              <a:t>) as necessary to validate preliminary models and verify adequate sensitivity of measured outcomes for training (estimate ~4-5 shifts per stage of optimization model  upgrades.  Maybe 3-4 stages (e.g. Just transfer line steering </a:t>
            </a:r>
            <a:r>
              <a:rPr lang="en-US" sz="1600" dirty="0">
                <a:sym typeface="Wingdings" pitchFamily="2" charset="2"/>
              </a:rPr>
              <a:t></a:t>
            </a:r>
            <a:r>
              <a:rPr lang="en-US" sz="1600" dirty="0"/>
              <a:t>transfer line steering + optics</a:t>
            </a:r>
            <a:r>
              <a:rPr lang="en-US" sz="1600" dirty="0">
                <a:sym typeface="Wingdings" pitchFamily="2" charset="2"/>
              </a:rPr>
              <a:t></a:t>
            </a:r>
            <a:r>
              <a:rPr lang="en-US" sz="1600" dirty="0"/>
              <a:t> line steering +optics + Booster ring parameters).  Final stage experiments are testing/running optimizations in operation, likely requires more time.  Stages distributed over weeks to allow offline development</a:t>
            </a:r>
          </a:p>
          <a:p>
            <a:pPr marL="800100" lvl="1" indent="-342900">
              <a:buFont typeface="+mj-lt"/>
              <a:buAutoNum type="alphaLcParenR"/>
            </a:pPr>
            <a:r>
              <a:rPr lang="en-US" sz="1600" dirty="0"/>
              <a:t>Outcomes</a:t>
            </a:r>
          </a:p>
          <a:p>
            <a:pPr marL="1257300" lvl="2" indent="-342900">
              <a:buFont typeface="+mj-lt"/>
              <a:buAutoNum type="alphaLcParenR"/>
            </a:pPr>
            <a:r>
              <a:rPr lang="en-US" sz="1600" dirty="0"/>
              <a:t>parametric curves of objective vs knob value, selection of viable knobs and objectives (e.g. do we need separate optimization of intensity and emittance or can we combine into a single ‘brightness’ objective?  Is the relative precision of a single multiwire sufficient (and over what range?))</a:t>
            </a:r>
          </a:p>
          <a:p>
            <a:pPr marL="342900" indent="-342900">
              <a:buFont typeface="+mj-lt"/>
              <a:buAutoNum type="alphaLcParenR"/>
            </a:pPr>
            <a:r>
              <a:rPr lang="en-US" sz="1600" dirty="0"/>
              <a:t>AGS injection: Similar to Booster injection</a:t>
            </a:r>
          </a:p>
          <a:p>
            <a:pPr marL="342900" indent="-342900">
              <a:buFont typeface="+mj-lt"/>
              <a:buAutoNum type="alphaLcParenR"/>
            </a:pPr>
            <a:r>
              <a:rPr lang="en-US" sz="1600" dirty="0"/>
              <a:t>Booster model calibration, misalignment study (</a:t>
            </a:r>
            <a:r>
              <a:rPr lang="en-US" sz="1600" dirty="0" err="1"/>
              <a:t>orbit,quad</a:t>
            </a:r>
            <a:r>
              <a:rPr lang="en-US" sz="1600" dirty="0"/>
              <a:t> response)</a:t>
            </a:r>
          </a:p>
          <a:p>
            <a:pPr marL="800100" lvl="1" indent="-342900">
              <a:buFont typeface="+mj-lt"/>
              <a:buAutoNum type="alphaLcParenR"/>
            </a:pPr>
            <a:r>
              <a:rPr lang="en-US" sz="1600" dirty="0"/>
              <a:t>Experiments</a:t>
            </a:r>
          </a:p>
          <a:p>
            <a:pPr marL="1257300" lvl="2" indent="-342900">
              <a:buFont typeface="+mj-lt"/>
              <a:buAutoNum type="alphaLcParenR"/>
            </a:pPr>
            <a:r>
              <a:rPr lang="en-US" sz="1600" dirty="0"/>
              <a:t>Initial debugging of acquisition scripts (largely done already in 1-2 shifts total).  A few more likely for improvements.  Data acquisition takes many hours, can be done during idle injector time, 4+ shifts per week likely available (5000 cycles of data available per shift).  </a:t>
            </a:r>
          </a:p>
          <a:p>
            <a:pPr marL="800100" lvl="1" indent="-342900">
              <a:buFont typeface="+mj-lt"/>
              <a:buAutoNum type="alphaLcParenR"/>
            </a:pPr>
            <a:r>
              <a:rPr lang="en-US" sz="1600" dirty="0"/>
              <a:t>Outcomes: functional tools for acquisition.  Adequate data set for inference</a:t>
            </a:r>
          </a:p>
          <a:p>
            <a:pPr marL="342900" indent="-342900">
              <a:buFont typeface="+mj-lt"/>
              <a:buAutoNum type="alphaLcParenR"/>
            </a:pPr>
            <a:r>
              <a:rPr lang="en-US" sz="1600" dirty="0"/>
              <a:t>AGS model calibration: similar to Booster model calibration</a:t>
            </a:r>
          </a:p>
        </p:txBody>
      </p:sp>
      <p:sp>
        <p:nvSpPr>
          <p:cNvPr id="6" name="TextBox 5">
            <a:extLst>
              <a:ext uri="{FF2B5EF4-FFF2-40B4-BE49-F238E27FC236}">
                <a16:creationId xmlns:a16="http://schemas.microsoft.com/office/drawing/2014/main" id="{0BE2E968-25EA-2340-95A6-0579CE3FD590}"/>
              </a:ext>
            </a:extLst>
          </p:cNvPr>
          <p:cNvSpPr txBox="1"/>
          <p:nvPr/>
        </p:nvSpPr>
        <p:spPr>
          <a:xfrm>
            <a:off x="754941" y="112061"/>
            <a:ext cx="10258698" cy="1754326"/>
          </a:xfrm>
          <a:prstGeom prst="rect">
            <a:avLst/>
          </a:prstGeom>
          <a:noFill/>
          <a:ln>
            <a:solidFill>
              <a:schemeClr val="tx2"/>
            </a:solidFill>
          </a:ln>
        </p:spPr>
        <p:txBody>
          <a:bodyPr wrap="square">
            <a:spAutoFit/>
          </a:bodyPr>
          <a:lstStyle/>
          <a:p>
            <a:r>
              <a:rPr lang="en-US" sz="1800" b="0" i="0" u="none" strike="noStrike" dirty="0">
                <a:effectLst/>
                <a:latin typeface="Calibri" panose="020F0502020204030204" pitchFamily="34" charset="0"/>
              </a:rPr>
              <a:t>Present the list of machine studies foreseen and expected outcomes, and how much time is needed for these studies; also describe if/how the activities are connected with APEX process, as well as what resources are needed from BNL</a:t>
            </a:r>
          </a:p>
          <a:p>
            <a:pPr marL="285750" indent="-285750">
              <a:buFont typeface="Arial" panose="020B0604020202020204" pitchFamily="34" charset="0"/>
              <a:buChar char="•"/>
            </a:pPr>
            <a:r>
              <a:rPr lang="en-US" i="1" dirty="0">
                <a:latin typeface="Calibri" panose="020F0502020204030204" pitchFamily="34" charset="0"/>
              </a:rPr>
              <a:t>Interpreted to mean dedicated measurements to inform algorithm development. Tests of the actual control codes probably proceeds for a few hours (2 </a:t>
            </a:r>
            <a:r>
              <a:rPr lang="en-US" i="1" dirty="0" err="1">
                <a:latin typeface="Calibri" panose="020F0502020204030204" pitchFamily="34" charset="0"/>
              </a:rPr>
              <a:t>hr</a:t>
            </a:r>
            <a:r>
              <a:rPr lang="en-US" i="1" dirty="0">
                <a:latin typeface="Calibri" panose="020F0502020204030204" pitchFamily="34" charset="0"/>
              </a:rPr>
              <a:t>/day, ~1 shift) a week every week for the course of the run as they become ready “parasitic” to operations.</a:t>
            </a:r>
            <a:endParaRPr lang="en-US" i="1" dirty="0"/>
          </a:p>
        </p:txBody>
      </p:sp>
    </p:spTree>
    <p:extLst>
      <p:ext uri="{BB962C8B-B14F-4D97-AF65-F5344CB8AC3E}">
        <p14:creationId xmlns:p14="http://schemas.microsoft.com/office/powerpoint/2010/main" val="3573929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6ED896-4071-8A42-A41D-30540C05544C}"/>
              </a:ext>
            </a:extLst>
          </p:cNvPr>
          <p:cNvSpPr txBox="1"/>
          <p:nvPr/>
        </p:nvSpPr>
        <p:spPr>
          <a:xfrm>
            <a:off x="592182" y="443937"/>
            <a:ext cx="11158384" cy="4278094"/>
          </a:xfrm>
          <a:prstGeom prst="rect">
            <a:avLst/>
          </a:prstGeom>
          <a:noFill/>
        </p:spPr>
        <p:txBody>
          <a:bodyPr wrap="square">
            <a:spAutoFit/>
          </a:bodyPr>
          <a:lstStyle/>
          <a:p>
            <a:pPr marL="342900" indent="-342900">
              <a:buFont typeface="+mj-lt"/>
              <a:buAutoNum type="alphaLcParenR" startAt="5"/>
            </a:pPr>
            <a:r>
              <a:rPr lang="en-US" sz="1600" dirty="0"/>
              <a:t>Bunch split/merge</a:t>
            </a:r>
          </a:p>
          <a:p>
            <a:pPr marL="800100" lvl="1" indent="-342900">
              <a:buFont typeface="+mj-lt"/>
              <a:buAutoNum type="alphaLcParenR"/>
            </a:pPr>
            <a:r>
              <a:rPr lang="en-US" sz="1600" dirty="0"/>
              <a:t>Experiments:</a:t>
            </a:r>
          </a:p>
          <a:p>
            <a:pPr marL="1257300" lvl="2" indent="-342900">
              <a:buFont typeface="+mj-lt"/>
              <a:buAutoNum type="alphaLcParenR"/>
            </a:pPr>
            <a:r>
              <a:rPr lang="en-US" sz="1600" dirty="0"/>
              <a:t>Parameter scans to validate training simulations and establish reasonable tuning ranges for inputs (2-3 shifts)</a:t>
            </a:r>
          </a:p>
          <a:p>
            <a:pPr marL="800100" lvl="1" indent="-342900">
              <a:buFont typeface="+mj-lt"/>
              <a:buAutoNum type="alphaLcParenR"/>
            </a:pPr>
            <a:r>
              <a:rPr lang="en-US" sz="1600" dirty="0"/>
              <a:t>Outcomes:</a:t>
            </a:r>
          </a:p>
          <a:p>
            <a:pPr marL="1257300" lvl="2" indent="-342900">
              <a:buFont typeface="+mj-lt"/>
              <a:buAutoNum type="alphaLcParenR"/>
            </a:pPr>
            <a:r>
              <a:rPr lang="en-US" sz="1600" dirty="0"/>
              <a:t>Validated models and good control parameter sets</a:t>
            </a:r>
          </a:p>
          <a:p>
            <a:pPr marL="800100" lvl="1" indent="-342900">
              <a:buFont typeface="+mj-lt"/>
              <a:buAutoNum type="alphaLcParenR"/>
            </a:pPr>
            <a:r>
              <a:rPr lang="en-US" sz="1600" dirty="0"/>
              <a:t>BNL investment:</a:t>
            </a:r>
          </a:p>
          <a:p>
            <a:pPr marL="1257300" lvl="2" indent="-342900">
              <a:buFont typeface="+mj-lt"/>
              <a:buAutoNum type="alphaLcParenR"/>
            </a:pPr>
            <a:r>
              <a:rPr lang="en-US" sz="1600" dirty="0"/>
              <a:t>Goal is to correct for long term drifts and optimize (approximately) continuously.  This requires a dedicated scope for continuous specialized WCM data acquisition.  Requires dedicated scope and Controls group support (both already allocated)</a:t>
            </a:r>
          </a:p>
          <a:p>
            <a:pPr marL="342900" indent="-342900">
              <a:buFont typeface="+mj-lt"/>
              <a:buAutoNum type="alphaLcParenR" startAt="5"/>
            </a:pPr>
            <a:r>
              <a:rPr lang="en-US" sz="1600" dirty="0" err="1"/>
              <a:t>Gɣ</a:t>
            </a:r>
            <a:r>
              <a:rPr lang="en-US" sz="1600" dirty="0"/>
              <a:t> measurement, resonance timing determination</a:t>
            </a:r>
          </a:p>
          <a:p>
            <a:pPr marL="800100" lvl="1" indent="-342900">
              <a:buFont typeface="+mj-lt"/>
              <a:buAutoNum type="alphaLcParenR"/>
            </a:pPr>
            <a:r>
              <a:rPr lang="en-US" sz="1600" dirty="0"/>
              <a:t>This is a measurement calibration with a large historical data set available.  No dedicated accelerator time necessary. Changes do not actively impact beam conditions.</a:t>
            </a:r>
          </a:p>
          <a:p>
            <a:pPr marL="342900" indent="-342900">
              <a:buFont typeface="+mj-lt"/>
              <a:buAutoNum type="alphaLcParenR" startAt="5"/>
            </a:pPr>
            <a:r>
              <a:rPr lang="en-US" sz="1600" dirty="0"/>
              <a:t>Resonance compensation (skew quad optimization)</a:t>
            </a:r>
          </a:p>
          <a:p>
            <a:pPr marL="800100" lvl="1" indent="-342900">
              <a:buFont typeface="+mj-lt"/>
              <a:buAutoNum type="alphaLcParenR"/>
            </a:pPr>
            <a:r>
              <a:rPr lang="en-US" sz="1600" dirty="0"/>
              <a:t>Experiments:  Sensitivity studies to determine what kinds of knobs show sufficient impact on polarization to be optimized in available time (~6-8 shifts).  (Includes ML directed efforts,  does not include commissioning of system which is of order ~6-8 weeks of continuous development)</a:t>
            </a:r>
          </a:p>
          <a:p>
            <a:pPr marL="800100" lvl="1" indent="-342900">
              <a:buFont typeface="+mj-lt"/>
              <a:buAutoNum type="alphaLcParenR"/>
            </a:pPr>
            <a:r>
              <a:rPr lang="en-US" sz="1600" dirty="0"/>
              <a:t>Outcomes: scannable parameters of sufficient impact to be optimized via polarization measurements.</a:t>
            </a:r>
          </a:p>
        </p:txBody>
      </p:sp>
      <p:sp>
        <p:nvSpPr>
          <p:cNvPr id="6" name="TextBox 5">
            <a:extLst>
              <a:ext uri="{FF2B5EF4-FFF2-40B4-BE49-F238E27FC236}">
                <a16:creationId xmlns:a16="http://schemas.microsoft.com/office/drawing/2014/main" id="{FBF51C4F-462F-6649-864E-64B615DEEEF7}"/>
              </a:ext>
            </a:extLst>
          </p:cNvPr>
          <p:cNvSpPr txBox="1"/>
          <p:nvPr/>
        </p:nvSpPr>
        <p:spPr>
          <a:xfrm>
            <a:off x="1797269" y="4887310"/>
            <a:ext cx="8643713" cy="646331"/>
          </a:xfrm>
          <a:prstGeom prst="rect">
            <a:avLst/>
          </a:prstGeom>
          <a:noFill/>
          <a:ln>
            <a:solidFill>
              <a:srgbClr val="FF0000"/>
            </a:solidFill>
          </a:ln>
        </p:spPr>
        <p:txBody>
          <a:bodyPr wrap="none" rtlCol="0">
            <a:spAutoFit/>
          </a:bodyPr>
          <a:lstStyle/>
          <a:p>
            <a:r>
              <a:rPr lang="en-US" dirty="0"/>
              <a:t>Approximate sum is ~25-35 shifts of dedicated measurements </a:t>
            </a:r>
          </a:p>
          <a:p>
            <a:r>
              <a:rPr lang="en-US" dirty="0"/>
              <a:t>	Would be roughly 1-2 shifts/</a:t>
            </a:r>
            <a:r>
              <a:rPr lang="en-US" dirty="0" err="1"/>
              <a:t>wk</a:t>
            </a:r>
            <a:r>
              <a:rPr lang="en-US" dirty="0"/>
              <a:t> over one 20 week RHIC run, </a:t>
            </a:r>
            <a:r>
              <a:rPr lang="en-US"/>
              <a:t>project spans 2 runs</a:t>
            </a:r>
            <a:endParaRPr lang="en-US" dirty="0"/>
          </a:p>
        </p:txBody>
      </p:sp>
    </p:spTree>
    <p:extLst>
      <p:ext uri="{BB962C8B-B14F-4D97-AF65-F5344CB8AC3E}">
        <p14:creationId xmlns:p14="http://schemas.microsoft.com/office/powerpoint/2010/main" val="3381696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FDFABC-B43F-7942-A7A2-DA9C3D80B5C4}"/>
              </a:ext>
            </a:extLst>
          </p:cNvPr>
          <p:cNvSpPr>
            <a:spLocks noGrp="1"/>
          </p:cNvSpPr>
          <p:nvPr>
            <p:ph idx="1"/>
          </p:nvPr>
        </p:nvSpPr>
        <p:spPr>
          <a:xfrm>
            <a:off x="189412" y="3788229"/>
            <a:ext cx="10515600" cy="2454343"/>
          </a:xfrm>
          <a:ln>
            <a:solidFill>
              <a:schemeClr val="tx2"/>
            </a:solidFill>
          </a:ln>
        </p:spPr>
        <p:txBody>
          <a:bodyPr>
            <a:normAutofit lnSpcReduction="10000"/>
          </a:bodyPr>
          <a:lstStyle/>
          <a:p>
            <a:pPr marL="0" indent="0">
              <a:buNone/>
            </a:pPr>
            <a:r>
              <a:rPr lang="en-US" u="sng" dirty="0"/>
              <a:t>APEX Process</a:t>
            </a:r>
          </a:p>
          <a:p>
            <a:pPr marL="0" indent="0">
              <a:buNone/>
            </a:pPr>
            <a:r>
              <a:rPr lang="en-US" sz="1800" dirty="0"/>
              <a:t>Injector studies are generally not allocated time as part of the formal APEX approval process since they are often done non-disruptively to RHIC operation (i.e. do not consume </a:t>
            </a:r>
            <a:r>
              <a:rPr lang="en-US" sz="1800" dirty="0" err="1"/>
              <a:t>cryo</a:t>
            </a:r>
            <a:r>
              <a:rPr lang="en-US" sz="1800" dirty="0"/>
              <a:t> hours).  We’ve encouraged people involved in this project to submit APEX proposals since it can help clarify ideas is a good venue to publicize/get feedback about the efforts.</a:t>
            </a:r>
          </a:p>
          <a:p>
            <a:pPr marL="0" indent="0">
              <a:buNone/>
            </a:pPr>
            <a:endParaRPr lang="en-US" sz="1800" dirty="0"/>
          </a:p>
          <a:p>
            <a:pPr marL="0" indent="0">
              <a:buNone/>
            </a:pPr>
            <a:r>
              <a:rPr lang="en-US" sz="1800" dirty="0"/>
              <a:t>Injector studies are generally discussed, coordinated with other efforts, and reported on at weekly operational meetings (injector meeting, “time” meeting), and daily RHIC meeting when necessary.</a:t>
            </a:r>
          </a:p>
        </p:txBody>
      </p:sp>
      <p:sp>
        <p:nvSpPr>
          <p:cNvPr id="4" name="Content Placeholder 2">
            <a:extLst>
              <a:ext uri="{FF2B5EF4-FFF2-40B4-BE49-F238E27FC236}">
                <a16:creationId xmlns:a16="http://schemas.microsoft.com/office/drawing/2014/main" id="{D9DAC8F9-CDDD-634E-A7A5-0D2325D4C6D5}"/>
              </a:ext>
            </a:extLst>
          </p:cNvPr>
          <p:cNvSpPr txBox="1">
            <a:spLocks/>
          </p:cNvSpPr>
          <p:nvPr/>
        </p:nvSpPr>
        <p:spPr>
          <a:xfrm>
            <a:off x="189412" y="174466"/>
            <a:ext cx="10515600" cy="3613763"/>
          </a:xfrm>
          <a:prstGeom prst="rect">
            <a:avLst/>
          </a:prstGeom>
          <a:ln>
            <a:solidFill>
              <a:schemeClr val="tx2"/>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a:t>BNL Investment (outside of main team)</a:t>
            </a:r>
          </a:p>
          <a:p>
            <a:r>
              <a:rPr lang="en-US" dirty="0"/>
              <a:t>Operations staff to establish new/particular machine configurations (1-2 people for a up to a shift intermittently over weeks)</a:t>
            </a:r>
          </a:p>
          <a:p>
            <a:r>
              <a:rPr lang="en-US" dirty="0"/>
              <a:t>Controls support to develop logging and control tools </a:t>
            </a:r>
          </a:p>
          <a:p>
            <a:pPr lvl="1"/>
            <a:r>
              <a:rPr lang="en-US" dirty="0"/>
              <a:t>K. Brown is Controls Head and BNL Co-PI</a:t>
            </a:r>
          </a:p>
          <a:p>
            <a:pPr lvl="1"/>
            <a:r>
              <a:rPr lang="en-US" dirty="0"/>
              <a:t>Longitudinal split/merge </a:t>
            </a:r>
            <a:r>
              <a:rPr lang="en-US" sz="2400" dirty="0"/>
              <a:t>requires a dedicated scope for continuous, specialized WCM data acquisition.  Requires hardware and Controls group support (already allocated). Goal is to correct for long term drifts and optimize ~continuously. </a:t>
            </a:r>
            <a:endParaRPr lang="en-US" dirty="0"/>
          </a:p>
          <a:p>
            <a:endParaRPr lang="en-US" dirty="0"/>
          </a:p>
        </p:txBody>
      </p:sp>
    </p:spTree>
    <p:extLst>
      <p:ext uri="{BB962C8B-B14F-4D97-AF65-F5344CB8AC3E}">
        <p14:creationId xmlns:p14="http://schemas.microsoft.com/office/powerpoint/2010/main" val="3476327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a:xfrm>
            <a:off x="329700" y="1481540"/>
            <a:ext cx="10334625" cy="1947460"/>
          </a:xfrm>
        </p:spPr>
        <p:txBody>
          <a:bodyPr>
            <a:normAutofit fontScale="90000"/>
          </a:bodyPr>
          <a:lstStyle/>
          <a:p>
            <a:r>
              <a:rPr lang="en-US" dirty="0"/>
              <a:t>Homework Questions</a:t>
            </a:r>
            <a:br>
              <a:rPr lang="en-US" dirty="0"/>
            </a:br>
            <a:r>
              <a:rPr lang="en-US" dirty="0"/>
              <a:t>HW3</a:t>
            </a:r>
            <a:br>
              <a:rPr lang="en-US" sz="4400" dirty="0"/>
            </a:br>
            <a:r>
              <a:rPr lang="en-US" sz="4400" b="0" i="0" u="none" strike="noStrike" dirty="0">
                <a:effectLst/>
                <a:latin typeface="Calibri" panose="020F0502020204030204" pitchFamily="34" charset="0"/>
              </a:rPr>
              <a:t>Please clarify what is the target for QE for photocathode</a:t>
            </a:r>
            <a:endParaRPr lang="en-US" dirty="0"/>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dirty="0"/>
              <a:t>21 December 2023</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sz="3600" dirty="0"/>
              <a:t>Mengjia Gaowei</a:t>
            </a:r>
          </a:p>
        </p:txBody>
      </p:sp>
    </p:spTree>
    <p:extLst>
      <p:ext uri="{BB962C8B-B14F-4D97-AF65-F5344CB8AC3E}">
        <p14:creationId xmlns:p14="http://schemas.microsoft.com/office/powerpoint/2010/main" val="734768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BEC86-B264-8FAE-A0E7-64618366232F}"/>
              </a:ext>
            </a:extLst>
          </p:cNvPr>
          <p:cNvSpPr>
            <a:spLocks noGrp="1"/>
          </p:cNvSpPr>
          <p:nvPr>
            <p:ph type="title"/>
          </p:nvPr>
        </p:nvSpPr>
        <p:spPr>
          <a:xfrm>
            <a:off x="571500" y="365126"/>
            <a:ext cx="11049000" cy="719604"/>
          </a:xfrm>
        </p:spPr>
        <p:txBody>
          <a:bodyPr>
            <a:normAutofit/>
          </a:bodyPr>
          <a:lstStyle/>
          <a:p>
            <a:r>
              <a:rPr lang="en-US" sz="3200" b="0" dirty="0"/>
              <a:t>T</a:t>
            </a:r>
            <a:r>
              <a:rPr lang="en-US" sz="3200" b="0" i="0" u="none" strike="noStrike" dirty="0">
                <a:effectLst/>
              </a:rPr>
              <a:t>arget for QE for photocathode</a:t>
            </a:r>
            <a:endParaRPr lang="en-US" sz="3200" dirty="0"/>
          </a:p>
        </p:txBody>
      </p:sp>
      <p:sp>
        <p:nvSpPr>
          <p:cNvPr id="4" name="Slide Number Placeholder 3">
            <a:extLst>
              <a:ext uri="{FF2B5EF4-FFF2-40B4-BE49-F238E27FC236}">
                <a16:creationId xmlns:a16="http://schemas.microsoft.com/office/drawing/2014/main" id="{7FDF0B6C-3B1B-1FE0-A227-F8ED109EE31E}"/>
              </a:ext>
            </a:extLst>
          </p:cNvPr>
          <p:cNvSpPr>
            <a:spLocks noGrp="1"/>
          </p:cNvSpPr>
          <p:nvPr>
            <p:ph type="sldNum" sz="quarter" idx="4"/>
          </p:nvPr>
        </p:nvSpPr>
        <p:spPr/>
        <p:txBody>
          <a:bodyPr/>
          <a:lstStyle/>
          <a:p>
            <a:fld id="{933A556B-7C63-244D-9B7C-B0EA8042B330}" type="slidenum">
              <a:rPr lang="en-US" smtClean="0"/>
              <a:pPr/>
              <a:t>9</a:t>
            </a:fld>
            <a:endParaRPr lang="en-US" dirty="0"/>
          </a:p>
        </p:txBody>
      </p:sp>
      <p:sp>
        <p:nvSpPr>
          <p:cNvPr id="7" name="TextBox 6">
            <a:extLst>
              <a:ext uri="{FF2B5EF4-FFF2-40B4-BE49-F238E27FC236}">
                <a16:creationId xmlns:a16="http://schemas.microsoft.com/office/drawing/2014/main" id="{5647EA47-34F4-D940-2DE7-F498DA39C0CC}"/>
              </a:ext>
            </a:extLst>
          </p:cNvPr>
          <p:cNvSpPr txBox="1"/>
          <p:nvPr/>
        </p:nvSpPr>
        <p:spPr>
          <a:xfrm>
            <a:off x="571499" y="1152950"/>
            <a:ext cx="10688171" cy="2062103"/>
          </a:xfrm>
          <a:prstGeom prst="rect">
            <a:avLst/>
          </a:prstGeom>
          <a:noFill/>
        </p:spPr>
        <p:txBody>
          <a:bodyPr wrap="square" rtlCol="0">
            <a:spAutoFit/>
          </a:bodyPr>
          <a:lstStyle/>
          <a:p>
            <a:pPr marL="800100" lvl="1" indent="-342900">
              <a:buFont typeface="Arial" panose="020B0604020202020204" pitchFamily="34" charset="0"/>
              <a:buChar char="•"/>
            </a:pPr>
            <a:r>
              <a:rPr lang="en-US" sz="3200" dirty="0"/>
              <a:t>The EIC R&amp;D plan puts the requirement for EIC HC electron source: minimum quantum efficiency requirement is 3%, with an ultimate goal &gt;8% at start of gun operation. </a:t>
            </a:r>
          </a:p>
        </p:txBody>
      </p:sp>
    </p:spTree>
    <p:extLst>
      <p:ext uri="{BB962C8B-B14F-4D97-AF65-F5344CB8AC3E}">
        <p14:creationId xmlns:p14="http://schemas.microsoft.com/office/powerpoint/2010/main" val="1498653303"/>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Widescreen_Compressed_060121" id="{12E83E08-87E0-F644-89EB-87DEB220AE0B}" vid="{EBE5DD67-AF26-1345-A97E-9F8C3AF25A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bnl_ppt_template_2021_widescreen_compressed</Template>
  <TotalTime>9398</TotalTime>
  <Words>1677</Words>
  <Application>Microsoft Macintosh PowerPoint</Application>
  <PresentationFormat>Widescreen</PresentationFormat>
  <Paragraphs>193</Paragraphs>
  <Slides>18</Slides>
  <Notes>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7" baseType="lpstr">
      <vt:lpstr>Arial</vt:lpstr>
      <vt:lpstr>Arial Narrow</vt:lpstr>
      <vt:lpstr>Calibri</vt:lpstr>
      <vt:lpstr>Cambria Math</vt:lpstr>
      <vt:lpstr>Symbol</vt:lpstr>
      <vt:lpstr>Times New Roman</vt:lpstr>
      <vt:lpstr>Wingdings</vt:lpstr>
      <vt:lpstr>BNL</vt:lpstr>
      <vt:lpstr>Equation</vt:lpstr>
      <vt:lpstr>Homework Questions HW1 Present vector of deltas for the found optima in EBIS ML tuning. Explain the components of noise in the EBIS beam intensity measurements </vt:lpstr>
      <vt:lpstr>PowerPoint Presentation</vt:lpstr>
      <vt:lpstr>PowerPoint Presentation</vt:lpstr>
      <vt:lpstr>Homework Questions HW2  Present the list of machine studies foreseen and expected outcomes, and how much time is needed for these studies; also describe if/how the activities are connected with APEX process, as well as what resources are needed from BNL</vt:lpstr>
      <vt:lpstr>PowerPoint Presentation</vt:lpstr>
      <vt:lpstr>PowerPoint Presentation</vt:lpstr>
      <vt:lpstr>PowerPoint Presentation</vt:lpstr>
      <vt:lpstr>Homework Questions HW3 Please clarify what is the target for QE for photocathode</vt:lpstr>
      <vt:lpstr>Target for QE for photocathode</vt:lpstr>
      <vt:lpstr>Homework Questions HW4 Present thoughts on integration of thin permanent magnet FFA slices into long magnets, taking into account error corrections.  And also discuss practical integration with vacuum chamber.</vt:lpstr>
      <vt:lpstr>Making a Long Magnet from Slices</vt:lpstr>
      <vt:lpstr>Integration with Vacuum Chamber</vt:lpstr>
      <vt:lpstr>Vacuum Chamber Cross-Section</vt:lpstr>
      <vt:lpstr>Homework Questions HW5 Describe vacuum requirements for the ring electron cooler, or the process and timeline to determine this and other relevant requirements</vt:lpstr>
      <vt:lpstr>REC: Gas scattering lifetime</vt:lpstr>
      <vt:lpstr>REC: Relevant parameters</vt:lpstr>
      <vt:lpstr>REC: The role of dynamic aperture</vt:lpstr>
      <vt:lpstr>HW5, REC: Vacuum lifetime 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CeC simulation with realistic electron distributions</dc:title>
  <dc:subject/>
  <dc:creator>Wang, Gang</dc:creator>
  <cp:keywords/>
  <dc:description/>
  <cp:lastModifiedBy>Fischer, Wolfram</cp:lastModifiedBy>
  <cp:revision>43</cp:revision>
  <dcterms:created xsi:type="dcterms:W3CDTF">2022-12-07T19:40:06Z</dcterms:created>
  <dcterms:modified xsi:type="dcterms:W3CDTF">2023-12-21T14:38:59Z</dcterms:modified>
  <cp:category/>
</cp:coreProperties>
</file>