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31"/>
  </p:notesMasterIdLst>
  <p:handoutMasterIdLst>
    <p:handoutMasterId r:id="rId32"/>
  </p:handoutMasterIdLst>
  <p:sldIdLst>
    <p:sldId id="319" r:id="rId5"/>
    <p:sldId id="2407" r:id="rId6"/>
    <p:sldId id="2444" r:id="rId7"/>
    <p:sldId id="2370" r:id="rId8"/>
    <p:sldId id="2430" r:id="rId9"/>
    <p:sldId id="370" r:id="rId10"/>
    <p:sldId id="2404" r:id="rId11"/>
    <p:sldId id="341" r:id="rId12"/>
    <p:sldId id="2452" r:id="rId13"/>
    <p:sldId id="2454" r:id="rId14"/>
    <p:sldId id="2456" r:id="rId15"/>
    <p:sldId id="2459" r:id="rId16"/>
    <p:sldId id="2425" r:id="rId17"/>
    <p:sldId id="2427" r:id="rId18"/>
    <p:sldId id="2448" r:id="rId19"/>
    <p:sldId id="2449" r:id="rId20"/>
    <p:sldId id="2450" r:id="rId21"/>
    <p:sldId id="2451" r:id="rId22"/>
    <p:sldId id="2406" r:id="rId23"/>
    <p:sldId id="2457" r:id="rId24"/>
    <p:sldId id="2447" r:id="rId25"/>
    <p:sldId id="2458" r:id="rId26"/>
    <p:sldId id="2428" r:id="rId27"/>
    <p:sldId id="438" r:id="rId28"/>
    <p:sldId id="2429" r:id="rId29"/>
    <p:sldId id="2453" r:id="rId30"/>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9B9D"/>
    <a:srgbClr val="AEB0AF"/>
    <a:srgbClr val="CEC7C1"/>
    <a:srgbClr val="8C8D90"/>
    <a:srgbClr val="D25350"/>
    <a:srgbClr val="808184"/>
    <a:srgbClr val="75767A"/>
    <a:srgbClr val="4E4F54"/>
    <a:srgbClr val="84888B"/>
    <a:srgbClr val="A0494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2AA5B1-F01B-4553-95A5-5343749E400C}" v="67" dt="2023-09-19T12:59:08.136"/>
    <p1510:client id="{EFC530DA-61AC-4AB3-ACF5-4EACA1AA6DF1}" v="114" dt="2023-09-19T04:09:52.6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817" autoAdjust="0"/>
    <p:restoredTop sz="93750" autoAdjust="0"/>
  </p:normalViewPr>
  <p:slideViewPr>
    <p:cSldViewPr snapToGrid="0" showGuides="1">
      <p:cViewPr varScale="1">
        <p:scale>
          <a:sx n="152" d="100"/>
          <a:sy n="152" d="100"/>
        </p:scale>
        <p:origin x="156" y="372"/>
      </p:cViewPr>
      <p:guideLst/>
    </p:cSldViewPr>
  </p:slideViewPr>
  <p:notesTextViewPr>
    <p:cViewPr>
      <p:scale>
        <a:sx n="3" d="2"/>
        <a:sy n="3" d="2"/>
      </p:scale>
      <p:origin x="0" y="0"/>
    </p:cViewPr>
  </p:notesTextViewPr>
  <p:sorterViewPr>
    <p:cViewPr>
      <p:scale>
        <a:sx n="200" d="100"/>
        <a:sy n="200" d="100"/>
      </p:scale>
      <p:origin x="0" y="0"/>
    </p:cViewPr>
  </p:sorterViewPr>
  <p:notesViewPr>
    <p:cSldViewPr snapToGrid="0" showGuides="1">
      <p:cViewPr>
        <p:scale>
          <a:sx n="50" d="100"/>
          <a:sy n="50" d="100"/>
        </p:scale>
        <p:origin x="4524" y="150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9/19/2023</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9/19/2023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a:t>
            </a:fld>
            <a:endParaRPr lang="en-US" dirty="0"/>
          </a:p>
        </p:txBody>
      </p:sp>
    </p:spTree>
    <p:extLst>
      <p:ext uri="{BB962C8B-B14F-4D97-AF65-F5344CB8AC3E}">
        <p14:creationId xmlns:p14="http://schemas.microsoft.com/office/powerpoint/2010/main" val="3501270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3</a:t>
            </a:fld>
            <a:endParaRPr lang="en-US" dirty="0"/>
          </a:p>
        </p:txBody>
      </p:sp>
    </p:spTree>
    <p:extLst>
      <p:ext uri="{BB962C8B-B14F-4D97-AF65-F5344CB8AC3E}">
        <p14:creationId xmlns:p14="http://schemas.microsoft.com/office/powerpoint/2010/main" val="454290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4</a:t>
            </a:fld>
            <a:endParaRPr lang="en-US" dirty="0"/>
          </a:p>
        </p:txBody>
      </p:sp>
    </p:spTree>
    <p:extLst>
      <p:ext uri="{BB962C8B-B14F-4D97-AF65-F5344CB8AC3E}">
        <p14:creationId xmlns:p14="http://schemas.microsoft.com/office/powerpoint/2010/main" val="721790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5</a:t>
            </a:fld>
            <a:endParaRPr lang="en-US" dirty="0"/>
          </a:p>
        </p:txBody>
      </p:sp>
    </p:spTree>
    <p:extLst>
      <p:ext uri="{BB962C8B-B14F-4D97-AF65-F5344CB8AC3E}">
        <p14:creationId xmlns:p14="http://schemas.microsoft.com/office/powerpoint/2010/main" val="27991179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947148"/>
            <a:ext cx="11430000" cy="5355074"/>
          </a:xfrm>
        </p:spPr>
        <p:txBody>
          <a:bodyPr/>
          <a:lstStyle>
            <a:lvl1pPr marL="288925" indent="-288925">
              <a:spcBef>
                <a:spcPts val="6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spcBef>
                <a:spcPts val="600"/>
              </a:spcBef>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spcBef>
                <a:spcPts val="600"/>
              </a:spcBef>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smtClean="0">
                <a:solidFill>
                  <a:schemeClr val="bg1"/>
                </a:solidFill>
                <a:latin typeface="+mn-lt"/>
                <a:cs typeface="Times New Roman" panose="02020603050405020304" pitchFamily="18" charset="0"/>
              </a:rPr>
              <a:pPr algn="ctr" defTabSz="173038">
                <a:lnSpc>
                  <a:spcPct val="90000"/>
                </a:lnSpc>
                <a:tabLst>
                  <a:tab pos="230188" algn="l"/>
                </a:tabLst>
                <a:defRPr/>
              </a:pPr>
              <a:t>‹#›</a:t>
            </a:fld>
            <a:endParaRPr lang="en-US" sz="1100" b="1" dirty="0">
              <a:solidFill>
                <a:schemeClr val="bg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4" name="Picture 13">
            <a:extLst>
              <a:ext uri="{FF2B5EF4-FFF2-40B4-BE49-F238E27FC236}">
                <a16:creationId xmlns:a16="http://schemas.microsoft.com/office/drawing/2014/main" id="{65298622-4D3C-4849-B0FA-4101271A784D}"/>
              </a:ext>
            </a:extLst>
          </p:cNvPr>
          <p:cNvPicPr>
            <a:picLocks noChangeAspect="1"/>
          </p:cNvPicPr>
          <p:nvPr userDrawn="1"/>
        </p:nvPicPr>
        <p:blipFill>
          <a:blip r:embed="rId2"/>
          <a:stretch>
            <a:fillRect/>
          </a:stretch>
        </p:blipFill>
        <p:spPr>
          <a:xfrm>
            <a:off x="405644" y="6452482"/>
            <a:ext cx="2112264" cy="301752"/>
          </a:xfrm>
          <a:prstGeom prst="rect">
            <a:avLst/>
          </a:prstGeom>
        </p:spPr>
      </p:pic>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378" y="320040"/>
            <a:ext cx="11425236" cy="535531"/>
          </a:xfrm>
        </p:spPr>
        <p:txBody>
          <a:bodyPr/>
          <a:lstStyle/>
          <a:p>
            <a:r>
              <a:rPr lang="en-US" dirty="0"/>
              <a:t>Click to edit Master title style</a:t>
            </a:r>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16683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862842F-612F-3641-9908-4224FD3698B3}"/>
              </a:ext>
            </a:extLst>
          </p:cNvPr>
          <p:cNvPicPr>
            <a:picLocks noChangeAspect="1"/>
          </p:cNvPicPr>
          <p:nvPr userDrawn="1"/>
        </p:nvPicPr>
        <p:blipFill>
          <a:blip r:embed="rId5"/>
          <a:stretch>
            <a:fillRect/>
          </a:stretch>
        </p:blipFill>
        <p:spPr>
          <a:xfrm>
            <a:off x="405644" y="6452482"/>
            <a:ext cx="2112264" cy="301752"/>
          </a:xfrm>
          <a:prstGeom prst="rect">
            <a:avLst/>
          </a:prstGeom>
        </p:spPr>
      </p:pic>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smtClean="0">
                <a:solidFill>
                  <a:schemeClr val="bg1"/>
                </a:solidFill>
                <a:latin typeface="+mn-lt"/>
                <a:cs typeface="Times New Roman" panose="02020603050405020304" pitchFamily="18" charset="0"/>
              </a:rPr>
              <a:pPr algn="ctr" defTabSz="173038">
                <a:lnSpc>
                  <a:spcPct val="90000"/>
                </a:lnSpc>
                <a:tabLst>
                  <a:tab pos="230188" algn="l"/>
                </a:tabLst>
                <a:defRPr/>
              </a:pPr>
              <a:t>‹#›</a:t>
            </a:fld>
            <a:endParaRPr lang="en-US" sz="1100" b="1" dirty="0">
              <a:solidFill>
                <a:schemeClr val="bg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39" r:id="rId3"/>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3868" y="2540713"/>
            <a:ext cx="5838638" cy="688847"/>
          </a:xfrm>
        </p:spPr>
        <p:txBody>
          <a:bodyPr/>
          <a:lstStyle/>
          <a:p>
            <a:r>
              <a:rPr lang="en-US" b="1" dirty="0" err="1"/>
              <a:t>LFHCal</a:t>
            </a:r>
            <a:r>
              <a:rPr lang="en-US" b="1" dirty="0"/>
              <a:t> Mechanical Design</a:t>
            </a:r>
          </a:p>
          <a:p>
            <a:endParaRPr lang="en-US" b="1" dirty="0"/>
          </a:p>
          <a:p>
            <a:r>
              <a:rPr lang="en-US" b="1" dirty="0"/>
              <a:t>Final Design Review</a:t>
            </a:r>
          </a:p>
          <a:p>
            <a:endParaRPr lang="en-US" dirty="0"/>
          </a:p>
        </p:txBody>
      </p:sp>
      <p:sp>
        <p:nvSpPr>
          <p:cNvPr id="4" name="Subtitle 2">
            <a:extLst>
              <a:ext uri="{FF2B5EF4-FFF2-40B4-BE49-F238E27FC236}">
                <a16:creationId xmlns:a16="http://schemas.microsoft.com/office/drawing/2014/main" id="{072314AD-83B8-6E4A-B9A7-E11C3868B27F}"/>
              </a:ext>
            </a:extLst>
          </p:cNvPr>
          <p:cNvSpPr txBox="1">
            <a:spLocks/>
          </p:cNvSpPr>
          <p:nvPr/>
        </p:nvSpPr>
        <p:spPr bwMode="auto">
          <a:xfrm>
            <a:off x="393869" y="3953629"/>
            <a:ext cx="5723222" cy="12675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2"/>
              </a:buClr>
              <a:buFont typeface="Arial" charset="0"/>
              <a:buNone/>
              <a:defRPr sz="2400" kern="1200">
                <a:solidFill>
                  <a:schemeClr val="tx1"/>
                </a:solidFill>
                <a:latin typeface="+mn-lt"/>
                <a:ea typeface="+mn-ea"/>
                <a:cs typeface="Arial" panose="020B0604020202020204" pitchFamily="34" charset="0"/>
              </a:defRPr>
            </a:lvl1pPr>
            <a:lvl2pPr marL="457200" indent="0" algn="ctr" rtl="0" eaLnBrk="1" fontAlgn="base" hangingPunct="1">
              <a:lnSpc>
                <a:spcPct val="90000"/>
              </a:lnSpc>
              <a:spcBef>
                <a:spcPts val="800"/>
              </a:spcBef>
              <a:spcAft>
                <a:spcPct val="0"/>
              </a:spcAft>
              <a:buClr>
                <a:schemeClr val="tx2"/>
              </a:buClr>
              <a:buFont typeface="Arial" charset="0"/>
              <a:buNone/>
              <a:defRPr sz="2400" kern="1200">
                <a:solidFill>
                  <a:schemeClr val="tx1">
                    <a:tint val="75000"/>
                  </a:schemeClr>
                </a:solidFill>
                <a:latin typeface="+mn-lt"/>
                <a:ea typeface="+mn-ea"/>
                <a:cs typeface="+mn-cs"/>
              </a:defRPr>
            </a:lvl2pPr>
            <a:lvl3pPr marL="914400" indent="0" algn="ctr" rtl="0" eaLnBrk="1" fontAlgn="base" hangingPunct="1">
              <a:lnSpc>
                <a:spcPct val="90000"/>
              </a:lnSpc>
              <a:spcBef>
                <a:spcPts val="800"/>
              </a:spcBef>
              <a:spcAft>
                <a:spcPct val="0"/>
              </a:spcAft>
              <a:buClr>
                <a:schemeClr val="tx2"/>
              </a:buClr>
              <a:buFont typeface="Arial" charset="0"/>
              <a:buNone/>
              <a:defRPr sz="2000" kern="1200">
                <a:solidFill>
                  <a:schemeClr val="tx1">
                    <a:tint val="75000"/>
                  </a:schemeClr>
                </a:solidFill>
                <a:latin typeface="+mn-lt"/>
                <a:ea typeface="+mn-ea"/>
                <a:cs typeface="+mn-cs"/>
              </a:defRPr>
            </a:lvl3pPr>
            <a:lvl4pPr marL="1371600" indent="0" algn="ctr" rtl="0" eaLnBrk="1" fontAlgn="base" hangingPunct="1">
              <a:lnSpc>
                <a:spcPct val="90000"/>
              </a:lnSpc>
              <a:spcBef>
                <a:spcPts val="800"/>
              </a:spcBef>
              <a:spcAft>
                <a:spcPct val="0"/>
              </a:spcAft>
              <a:buClr>
                <a:schemeClr val="tx2"/>
              </a:buClr>
              <a:buFont typeface="Arial" charset="0"/>
              <a:buNone/>
              <a:defRPr sz="1800" kern="1200">
                <a:solidFill>
                  <a:schemeClr val="tx1">
                    <a:tint val="75000"/>
                  </a:schemeClr>
                </a:solidFill>
                <a:latin typeface="+mn-lt"/>
                <a:ea typeface="+mn-ea"/>
                <a:cs typeface="+mn-cs"/>
              </a:defRPr>
            </a:lvl4pPr>
            <a:lvl5pPr marL="1828800" indent="0" algn="ctr" rtl="0" eaLnBrk="1" fontAlgn="base" hangingPunct="1">
              <a:lnSpc>
                <a:spcPct val="90000"/>
              </a:lnSpc>
              <a:spcBef>
                <a:spcPts val="600"/>
              </a:spcBef>
              <a:spcAft>
                <a:spcPct val="0"/>
              </a:spcAft>
              <a:buClr>
                <a:schemeClr val="tx2"/>
              </a:buClr>
              <a:buFont typeface="Arial"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00000"/>
              </a:lnSpc>
              <a:spcBef>
                <a:spcPts val="0"/>
              </a:spcBef>
            </a:pPr>
            <a:endParaRPr lang="en-US" sz="1400" b="1" dirty="0">
              <a:latin typeface="Arial Narrow" panose="020B0606020202030204" pitchFamily="34" charset="0"/>
            </a:endParaRPr>
          </a:p>
          <a:p>
            <a:pPr>
              <a:lnSpc>
                <a:spcPct val="100000"/>
              </a:lnSpc>
              <a:spcBef>
                <a:spcPts val="0"/>
              </a:spcBef>
            </a:pPr>
            <a:r>
              <a:rPr lang="en-US" sz="2000" b="1" i="1" dirty="0">
                <a:solidFill>
                  <a:schemeClr val="bg1"/>
                </a:solidFill>
                <a:latin typeface="Century Gothic" panose="020B0502020202020204" pitchFamily="34" charset="0"/>
              </a:rPr>
              <a:t>Eliott Fountain </a:t>
            </a:r>
          </a:p>
          <a:p>
            <a:pPr>
              <a:lnSpc>
                <a:spcPct val="100000"/>
              </a:lnSpc>
              <a:spcBef>
                <a:spcPts val="0"/>
              </a:spcBef>
            </a:pPr>
            <a:r>
              <a:rPr lang="en-US" sz="2000" dirty="0">
                <a:solidFill>
                  <a:schemeClr val="bg1"/>
                </a:solidFill>
                <a:latin typeface="Century Gothic" panose="020B0502020202020204" pitchFamily="34" charset="0"/>
              </a:rPr>
              <a:t>September 25, 2023</a:t>
            </a:r>
          </a:p>
          <a:p>
            <a:pPr>
              <a:lnSpc>
                <a:spcPct val="100000"/>
              </a:lnSpc>
              <a:spcBef>
                <a:spcPts val="0"/>
              </a:spcBef>
            </a:pPr>
            <a:endParaRPr lang="en-US" sz="2000" dirty="0">
              <a:solidFill>
                <a:schemeClr val="bg1"/>
              </a:solidFill>
              <a:latin typeface="Century Gothic" panose="020B0502020202020204" pitchFamily="34" charset="0"/>
            </a:endParaRPr>
          </a:p>
          <a:p>
            <a:pPr>
              <a:lnSpc>
                <a:spcPct val="100000"/>
              </a:lnSpc>
              <a:spcBef>
                <a:spcPts val="0"/>
              </a:spcBef>
            </a:pPr>
            <a:endParaRPr lang="en-US" b="1" dirty="0"/>
          </a:p>
          <a:p>
            <a:pPr>
              <a:lnSpc>
                <a:spcPct val="100000"/>
              </a:lnSpc>
              <a:spcBef>
                <a:spcPts val="0"/>
              </a:spcBef>
            </a:pPr>
            <a:endParaRPr lang="en-US" b="1" dirty="0"/>
          </a:p>
          <a:p>
            <a:pPr>
              <a:lnSpc>
                <a:spcPct val="100000"/>
              </a:lnSpc>
              <a:spcBef>
                <a:spcPts val="0"/>
              </a:spcBef>
            </a:pPr>
            <a:endParaRPr lang="en-US" sz="1600" dirty="0"/>
          </a:p>
          <a:p>
            <a:endParaRPr lang="en-US" dirty="0"/>
          </a:p>
        </p:txBody>
      </p:sp>
      <p:sp>
        <p:nvSpPr>
          <p:cNvPr id="5" name="TextBox 4">
            <a:extLst>
              <a:ext uri="{FF2B5EF4-FFF2-40B4-BE49-F238E27FC236}">
                <a16:creationId xmlns:a16="http://schemas.microsoft.com/office/drawing/2014/main" id="{A955B3E2-A2E7-4054-8ABC-417B2D2E23B0}"/>
              </a:ext>
            </a:extLst>
          </p:cNvPr>
          <p:cNvSpPr txBox="1"/>
          <p:nvPr/>
        </p:nvSpPr>
        <p:spPr>
          <a:xfrm>
            <a:off x="349060" y="1328330"/>
            <a:ext cx="6906768" cy="978729"/>
          </a:xfrm>
          <a:prstGeom prst="rect">
            <a:avLst/>
          </a:prstGeom>
          <a:noFill/>
        </p:spPr>
        <p:txBody>
          <a:bodyPr wrap="square" rtlCol="0">
            <a:spAutoFit/>
          </a:bodyPr>
          <a:lstStyle/>
          <a:p>
            <a:pPr>
              <a:lnSpc>
                <a:spcPct val="90000"/>
              </a:lnSpc>
            </a:pPr>
            <a:r>
              <a:rPr lang="en-US" sz="3200" dirty="0" err="1">
                <a:solidFill>
                  <a:schemeClr val="bg1"/>
                </a:solidFill>
                <a:latin typeface="+mj-lt"/>
              </a:rPr>
              <a:t>ePIC</a:t>
            </a:r>
            <a:r>
              <a:rPr lang="en-US" sz="3200" dirty="0">
                <a:solidFill>
                  <a:schemeClr val="bg1"/>
                </a:solidFill>
                <a:latin typeface="+mj-lt"/>
              </a:rPr>
              <a:t> </a:t>
            </a:r>
          </a:p>
          <a:p>
            <a:pPr>
              <a:lnSpc>
                <a:spcPct val="90000"/>
              </a:lnSpc>
            </a:pPr>
            <a:r>
              <a:rPr lang="en-US" sz="3200" dirty="0">
                <a:solidFill>
                  <a:schemeClr val="bg1"/>
                </a:solidFill>
                <a:latin typeface="+mj-lt"/>
              </a:rPr>
              <a:t>Forward Hadronic Calorimeter</a:t>
            </a:r>
          </a:p>
        </p:txBody>
      </p:sp>
      <p:grpSp>
        <p:nvGrpSpPr>
          <p:cNvPr id="6" name="Group 5">
            <a:extLst>
              <a:ext uri="{FF2B5EF4-FFF2-40B4-BE49-F238E27FC236}">
                <a16:creationId xmlns:a16="http://schemas.microsoft.com/office/drawing/2014/main" id="{81C94193-C098-4891-8685-625B2B44592F}"/>
              </a:ext>
            </a:extLst>
          </p:cNvPr>
          <p:cNvGrpSpPr/>
          <p:nvPr/>
        </p:nvGrpSpPr>
        <p:grpSpPr>
          <a:xfrm>
            <a:off x="6850664" y="1514447"/>
            <a:ext cx="3240473" cy="3273717"/>
            <a:chOff x="6945943" y="1033555"/>
            <a:chExt cx="3750440" cy="3799512"/>
          </a:xfrm>
        </p:grpSpPr>
        <p:pic>
          <p:nvPicPr>
            <p:cNvPr id="7" name="Picture 6">
              <a:extLst>
                <a:ext uri="{FF2B5EF4-FFF2-40B4-BE49-F238E27FC236}">
                  <a16:creationId xmlns:a16="http://schemas.microsoft.com/office/drawing/2014/main" id="{1692D1D6-F7DB-4EAE-A2E7-0C23BFFD7BDE}"/>
                </a:ext>
              </a:extLst>
            </p:cNvPr>
            <p:cNvPicPr preferRelativeResize="0">
              <a:picLocks noChangeArrowheads="1"/>
            </p:cNvPicPr>
            <p:nvPr/>
          </p:nvPicPr>
          <p:blipFill rotWithShape="1">
            <a:blip r:embed="rId2" cstate="print">
              <a:extLst>
                <a:ext uri="{28A0092B-C50C-407E-A947-70E740481C1C}">
                  <a14:useLocalDpi xmlns:a14="http://schemas.microsoft.com/office/drawing/2010/main" val="0"/>
                </a:ext>
              </a:extLst>
            </a:blip>
            <a:srcRect l="14592" t="528" r="33679" b="7508"/>
            <a:stretch/>
          </p:blipFill>
          <p:spPr bwMode="auto">
            <a:xfrm>
              <a:off x="6945943" y="1033555"/>
              <a:ext cx="2382192" cy="2382192"/>
            </a:xfrm>
            <a:prstGeom prst="ellipse">
              <a:avLst/>
            </a:prstGeom>
            <a:noFill/>
            <a:ln w="76200">
              <a:solidFill>
                <a:schemeClr val="bg2">
                  <a:lumMod val="95000"/>
                  <a:alpha val="65000"/>
                </a:schemeClr>
              </a:solidFill>
              <a:miter lim="800000"/>
              <a:headEnd/>
              <a:tailEnd/>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C11D67B4-642A-4967-9AD9-DBCD297549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295" t="-312" r="11884" b="9963"/>
            <a:stretch/>
          </p:blipFill>
          <p:spPr>
            <a:xfrm>
              <a:off x="8628438" y="1658698"/>
              <a:ext cx="2067945" cy="2067945"/>
            </a:xfrm>
            <a:prstGeom prst="ellipse">
              <a:avLst/>
            </a:prstGeom>
            <a:noFill/>
            <a:ln w="76200">
              <a:solidFill>
                <a:schemeClr val="bg2">
                  <a:lumMod val="95000"/>
                  <a:alpha val="6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B7006D60-67D7-4E23-9D79-35FF1DD20D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67" r="16667"/>
            <a:stretch/>
          </p:blipFill>
          <p:spPr>
            <a:xfrm>
              <a:off x="7878631" y="2998273"/>
              <a:ext cx="1834794" cy="1834794"/>
            </a:xfrm>
            <a:prstGeom prst="ellipse">
              <a:avLst/>
            </a:prstGeom>
            <a:blipFill>
              <a:blip r:embed="rId5" cstate="print">
                <a:extLst>
                  <a:ext uri="{28A0092B-C50C-407E-A947-70E740481C1C}">
                    <a14:useLocalDpi xmlns:a14="http://schemas.microsoft.com/office/drawing/2010/main"/>
                  </a:ext>
                </a:extLst>
              </a:blip>
              <a:stretch>
                <a:fillRect/>
              </a:stretch>
            </a:blipFill>
            <a:ln w="76200">
              <a:solidFill>
                <a:schemeClr val="bg2">
                  <a:lumMod val="95000"/>
                  <a:alpha val="65000"/>
                </a:schemeClr>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4185276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9745B9-DF89-85B8-13EB-665D23475071}"/>
              </a:ext>
            </a:extLst>
          </p:cNvPr>
          <p:cNvPicPr>
            <a:picLocks noChangeAspect="1"/>
          </p:cNvPicPr>
          <p:nvPr/>
        </p:nvPicPr>
        <p:blipFill>
          <a:blip r:embed="rId2"/>
          <a:stretch>
            <a:fillRect/>
          </a:stretch>
        </p:blipFill>
        <p:spPr>
          <a:xfrm>
            <a:off x="7364720" y="4337550"/>
            <a:ext cx="3222866" cy="2295014"/>
          </a:xfrm>
          <a:prstGeom prst="rect">
            <a:avLst/>
          </a:prstGeom>
        </p:spPr>
      </p:pic>
      <p:pic>
        <p:nvPicPr>
          <p:cNvPr id="8" name="Picture 7">
            <a:extLst>
              <a:ext uri="{FF2B5EF4-FFF2-40B4-BE49-F238E27FC236}">
                <a16:creationId xmlns:a16="http://schemas.microsoft.com/office/drawing/2014/main" id="{8AC9E170-A224-EF80-F7D6-CEE3D9659A3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001393" y="645950"/>
            <a:ext cx="5173630" cy="3916966"/>
          </a:xfrm>
          <a:prstGeom prst="rect">
            <a:avLst/>
          </a:prstGeom>
        </p:spPr>
      </p:pic>
      <p:pic>
        <p:nvPicPr>
          <p:cNvPr id="7" name="Picture 6">
            <a:extLst>
              <a:ext uri="{FF2B5EF4-FFF2-40B4-BE49-F238E27FC236}">
                <a16:creationId xmlns:a16="http://schemas.microsoft.com/office/drawing/2014/main" id="{A01545CB-B68A-6DB4-8F83-0B870611F035}"/>
              </a:ext>
            </a:extLst>
          </p:cNvPr>
          <p:cNvPicPr>
            <a:picLocks noChangeAspect="1"/>
          </p:cNvPicPr>
          <p:nvPr/>
        </p:nvPicPr>
        <p:blipFill>
          <a:blip r:embed="rId4"/>
          <a:stretch>
            <a:fillRect/>
          </a:stretch>
        </p:blipFill>
        <p:spPr>
          <a:xfrm rot="10800000">
            <a:off x="2497039" y="4948150"/>
            <a:ext cx="4208565" cy="1836464"/>
          </a:xfrm>
          <a:prstGeom prst="rect">
            <a:avLst/>
          </a:prstGeom>
        </p:spPr>
      </p:pic>
      <p:sp>
        <p:nvSpPr>
          <p:cNvPr id="2" name="Title 1">
            <a:extLst>
              <a:ext uri="{FF2B5EF4-FFF2-40B4-BE49-F238E27FC236}">
                <a16:creationId xmlns:a16="http://schemas.microsoft.com/office/drawing/2014/main" id="{7414AC4F-FC48-40B3-8F73-64675501FC0F}"/>
              </a:ext>
            </a:extLst>
          </p:cNvPr>
          <p:cNvSpPr>
            <a:spLocks noGrp="1"/>
          </p:cNvSpPr>
          <p:nvPr>
            <p:ph type="title"/>
          </p:nvPr>
        </p:nvSpPr>
        <p:spPr>
          <a:xfrm>
            <a:off x="389375" y="319431"/>
            <a:ext cx="11375435" cy="535531"/>
          </a:xfrm>
        </p:spPr>
        <p:txBody>
          <a:bodyPr/>
          <a:lstStyle/>
          <a:p>
            <a:r>
              <a:rPr lang="en-US" dirty="0"/>
              <a:t>Insert Assembly Design (Left Side)</a:t>
            </a:r>
          </a:p>
        </p:txBody>
      </p:sp>
      <p:sp>
        <p:nvSpPr>
          <p:cNvPr id="50" name="Rectangle: Rounded Corners 49">
            <a:extLst>
              <a:ext uri="{FF2B5EF4-FFF2-40B4-BE49-F238E27FC236}">
                <a16:creationId xmlns:a16="http://schemas.microsoft.com/office/drawing/2014/main" id="{7F74B308-AB04-47AE-BB16-047B0FCFC867}"/>
              </a:ext>
            </a:extLst>
          </p:cNvPr>
          <p:cNvSpPr/>
          <p:nvPr/>
        </p:nvSpPr>
        <p:spPr>
          <a:xfrm>
            <a:off x="10455750" y="-12605"/>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3</a:t>
            </a:r>
            <a:endParaRPr lang="en-US" b="1" dirty="0">
              <a:solidFill>
                <a:schemeClr val="bg1"/>
              </a:solidFill>
            </a:endParaRPr>
          </a:p>
        </p:txBody>
      </p:sp>
      <p:sp>
        <p:nvSpPr>
          <p:cNvPr id="3" name="TextBox 2">
            <a:extLst>
              <a:ext uri="{FF2B5EF4-FFF2-40B4-BE49-F238E27FC236}">
                <a16:creationId xmlns:a16="http://schemas.microsoft.com/office/drawing/2014/main" id="{F13F3AA0-6170-BF43-7B0E-89779A62E15A}"/>
              </a:ext>
            </a:extLst>
          </p:cNvPr>
          <p:cNvSpPr txBox="1"/>
          <p:nvPr/>
        </p:nvSpPr>
        <p:spPr>
          <a:xfrm>
            <a:off x="328214" y="917926"/>
            <a:ext cx="4370212" cy="4468916"/>
          </a:xfrm>
          <a:prstGeom prst="rect">
            <a:avLst/>
          </a:prstGeom>
          <a:noFill/>
        </p:spPr>
        <p:txBody>
          <a:bodyPr wrap="square" rtlCol="0">
            <a:spAutoFit/>
          </a:bodyPr>
          <a:lstStyle/>
          <a:p>
            <a:pPr marL="171450" indent="-171450" algn="l">
              <a:lnSpc>
                <a:spcPct val="90000"/>
              </a:lnSpc>
              <a:buFont typeface="Arial" panose="020B0604020202020204" pitchFamily="34" charset="0"/>
              <a:buChar char="•"/>
            </a:pPr>
            <a:r>
              <a:rPr lang="en-US" sz="1100" dirty="0">
                <a:latin typeface="+mn-lt"/>
              </a:rPr>
              <a:t>65x Scintillator Layers; 1</a:t>
            </a:r>
            <a:r>
              <a:rPr lang="en-US" sz="1100" baseline="30000" dirty="0">
                <a:latin typeface="+mn-lt"/>
              </a:rPr>
              <a:t>st</a:t>
            </a:r>
            <a:r>
              <a:rPr lang="en-US" sz="1100" dirty="0">
                <a:latin typeface="+mn-lt"/>
              </a:rPr>
              <a:t> Steel, 2</a:t>
            </a:r>
            <a:r>
              <a:rPr lang="en-US" sz="1100" baseline="30000" dirty="0">
                <a:latin typeface="+mn-lt"/>
              </a:rPr>
              <a:t>nd</a:t>
            </a:r>
            <a:r>
              <a:rPr lang="en-US" sz="1100" dirty="0">
                <a:latin typeface="+mn-lt"/>
              </a:rPr>
              <a:t> – 11</a:t>
            </a:r>
            <a:r>
              <a:rPr lang="en-US" sz="1100" baseline="30000" dirty="0">
                <a:latin typeface="+mn-lt"/>
              </a:rPr>
              <a:t>th</a:t>
            </a:r>
            <a:r>
              <a:rPr lang="en-US" sz="1100" dirty="0">
                <a:latin typeface="+mn-lt"/>
              </a:rPr>
              <a:t> Tungsten, 12</a:t>
            </a:r>
            <a:r>
              <a:rPr lang="en-US" sz="1100" baseline="30000" dirty="0">
                <a:latin typeface="+mn-lt"/>
              </a:rPr>
              <a:t>th</a:t>
            </a:r>
            <a:r>
              <a:rPr lang="en-US" sz="1100" dirty="0">
                <a:latin typeface="+mn-lt"/>
              </a:rPr>
              <a:t> – 65</a:t>
            </a:r>
            <a:r>
              <a:rPr lang="en-US" sz="1100" baseline="30000" dirty="0">
                <a:latin typeface="+mn-lt"/>
              </a:rPr>
              <a:t>th</a:t>
            </a:r>
            <a:r>
              <a:rPr lang="en-US" sz="1100" dirty="0">
                <a:latin typeface="+mn-lt"/>
              </a:rPr>
              <a:t> Steel.</a:t>
            </a:r>
          </a:p>
          <a:p>
            <a:pPr marL="171450" indent="-171450" algn="l">
              <a:lnSpc>
                <a:spcPct val="90000"/>
              </a:lnSpc>
              <a:buFont typeface="Arial" panose="020B0604020202020204" pitchFamily="34" charset="0"/>
              <a:buChar char="•"/>
            </a:pPr>
            <a:endParaRPr lang="en-US" sz="1100" dirty="0">
              <a:latin typeface="+mn-lt"/>
            </a:endParaRPr>
          </a:p>
          <a:p>
            <a:pPr marL="171450" indent="-171450" algn="l">
              <a:lnSpc>
                <a:spcPct val="90000"/>
              </a:lnSpc>
              <a:buFont typeface="Arial" panose="020B0604020202020204" pitchFamily="34" charset="0"/>
              <a:buChar char="•"/>
            </a:pPr>
            <a:r>
              <a:rPr lang="en-US" sz="1100" dirty="0">
                <a:latin typeface="+mn-lt"/>
              </a:rPr>
              <a:t>Continuously expanding circular cut for constant beampipe clearance.</a:t>
            </a:r>
          </a:p>
          <a:p>
            <a:pPr marL="285750" indent="-285750" algn="l">
              <a:lnSpc>
                <a:spcPct val="90000"/>
              </a:lnSpc>
              <a:buFont typeface="Arial" panose="020B0604020202020204" pitchFamily="34" charset="0"/>
              <a:buChar char="•"/>
            </a:pPr>
            <a:endParaRPr lang="en-US" sz="1100" dirty="0">
              <a:latin typeface="+mn-lt"/>
            </a:endParaRPr>
          </a:p>
          <a:p>
            <a:pPr marL="171450" indent="-171450" algn="l">
              <a:lnSpc>
                <a:spcPct val="90000"/>
              </a:lnSpc>
              <a:buFont typeface="Arial" panose="020B0604020202020204" pitchFamily="34" charset="0"/>
              <a:buChar char="•"/>
            </a:pPr>
            <a:r>
              <a:rPr lang="en-US" sz="1100" dirty="0">
                <a:latin typeface="+mn-lt"/>
              </a:rPr>
              <a:t>Tungsten Absorber plates constrained with steel “keys” (3x) welded to tower structure.</a:t>
            </a:r>
          </a:p>
          <a:p>
            <a:pPr marL="285750" indent="-285750" algn="l">
              <a:lnSpc>
                <a:spcPct val="90000"/>
              </a:lnSpc>
              <a:buFont typeface="Arial" panose="020B0604020202020204" pitchFamily="34" charset="0"/>
              <a:buChar char="•"/>
            </a:pPr>
            <a:endParaRPr lang="en-US" sz="1100" dirty="0">
              <a:latin typeface="+mn-lt"/>
            </a:endParaRPr>
          </a:p>
          <a:p>
            <a:pPr marL="171450" indent="-171450">
              <a:lnSpc>
                <a:spcPct val="90000"/>
              </a:lnSpc>
              <a:buFont typeface="Arial" panose="020B0604020202020204" pitchFamily="34" charset="0"/>
              <a:buChar char="•"/>
            </a:pPr>
            <a:r>
              <a:rPr lang="en-US" sz="1100" dirty="0">
                <a:latin typeface="+mn-lt"/>
              </a:rPr>
              <a:t>Electron-Beam (or equivalent) welding of all steel components for a monolithic structure.</a:t>
            </a:r>
          </a:p>
          <a:p>
            <a:pPr marL="285750" indent="-285750">
              <a:lnSpc>
                <a:spcPct val="90000"/>
              </a:lnSpc>
              <a:buFont typeface="Arial" panose="020B0604020202020204" pitchFamily="34" charset="0"/>
              <a:buChar char="•"/>
            </a:pPr>
            <a:endParaRPr lang="en-US" sz="1100" dirty="0">
              <a:latin typeface="+mn-lt"/>
            </a:endParaRPr>
          </a:p>
          <a:p>
            <a:pPr marL="171450" indent="-171450">
              <a:lnSpc>
                <a:spcPct val="90000"/>
              </a:lnSpc>
              <a:buFont typeface="Arial" panose="020B0604020202020204" pitchFamily="34" charset="0"/>
              <a:buChar char="•"/>
            </a:pPr>
            <a:r>
              <a:rPr lang="en-US" sz="1100" dirty="0">
                <a:latin typeface="+mn-lt"/>
              </a:rPr>
              <a:t>Top, bottom, and side panels made from 10 GA sheet metal.</a:t>
            </a:r>
          </a:p>
          <a:p>
            <a:pPr marL="285750" indent="-285750" algn="l">
              <a:lnSpc>
                <a:spcPct val="90000"/>
              </a:lnSpc>
              <a:buFont typeface="Arial" panose="020B0604020202020204" pitchFamily="34" charset="0"/>
              <a:buChar char="•"/>
            </a:pPr>
            <a:endParaRPr lang="en-US" sz="1100" dirty="0">
              <a:latin typeface="+mn-lt"/>
            </a:endParaRPr>
          </a:p>
          <a:p>
            <a:pPr marL="171450" indent="-171450" algn="l">
              <a:lnSpc>
                <a:spcPct val="90000"/>
              </a:lnSpc>
              <a:buFont typeface="Arial" panose="020B0604020202020204" pitchFamily="34" charset="0"/>
              <a:buChar char="•"/>
            </a:pPr>
            <a:r>
              <a:rPr lang="en-US" sz="1100" dirty="0">
                <a:latin typeface="+mn-lt"/>
              </a:rPr>
              <a:t>M8 tapped holes for hoisting.</a:t>
            </a:r>
            <a:br>
              <a:rPr lang="en-US" sz="1100" dirty="0">
                <a:latin typeface="+mn-lt"/>
              </a:rPr>
            </a:br>
            <a:endParaRPr lang="en-US" sz="1100" dirty="0">
              <a:latin typeface="+mn-lt"/>
            </a:endParaRPr>
          </a:p>
          <a:p>
            <a:pPr marL="171450" indent="-171450" algn="l">
              <a:lnSpc>
                <a:spcPct val="90000"/>
              </a:lnSpc>
              <a:buFont typeface="Arial" panose="020B0604020202020204" pitchFamily="34" charset="0"/>
              <a:buChar char="•"/>
            </a:pPr>
            <a:r>
              <a:rPr lang="en-US" sz="1100" dirty="0">
                <a:latin typeface="+mn-lt"/>
              </a:rPr>
              <a:t>M8 dowel pins threaded into last plate mate with 8.5 mm holes on bottom side for assembly / alignment.</a:t>
            </a:r>
            <a:br>
              <a:rPr lang="en-US" sz="1100" dirty="0">
                <a:latin typeface="+mn-lt"/>
              </a:rPr>
            </a:br>
            <a:endParaRPr lang="en-US" sz="1100" dirty="0">
              <a:latin typeface="+mn-lt"/>
            </a:endParaRPr>
          </a:p>
          <a:p>
            <a:pPr marL="171450" indent="-171450" algn="l">
              <a:lnSpc>
                <a:spcPct val="90000"/>
              </a:lnSpc>
              <a:buFont typeface="Arial" panose="020B0604020202020204" pitchFamily="34" charset="0"/>
              <a:buChar char="•"/>
            </a:pPr>
            <a:r>
              <a:rPr lang="en-US" sz="1100" dirty="0">
                <a:latin typeface="+mn-lt"/>
              </a:rPr>
              <a:t>M12 tapped holes in front plate.</a:t>
            </a:r>
            <a:br>
              <a:rPr lang="en-US" sz="1100" dirty="0">
                <a:latin typeface="+mn-lt"/>
              </a:rPr>
            </a:br>
            <a:endParaRPr lang="en-US" sz="1100" dirty="0">
              <a:latin typeface="+mn-lt"/>
            </a:endParaRPr>
          </a:p>
          <a:p>
            <a:pPr marL="171450" indent="-171450" algn="l">
              <a:lnSpc>
                <a:spcPct val="90000"/>
              </a:lnSpc>
              <a:buFont typeface="Arial" panose="020B0604020202020204" pitchFamily="34" charset="0"/>
              <a:buChar char="•"/>
            </a:pPr>
            <a:r>
              <a:rPr lang="en-US" sz="1100" dirty="0">
                <a:latin typeface="+mn-lt"/>
              </a:rPr>
              <a:t>Removable side panels for scintillator assembly, maintenance.</a:t>
            </a:r>
          </a:p>
          <a:p>
            <a:pPr marL="285750" indent="-285750" algn="l">
              <a:lnSpc>
                <a:spcPct val="90000"/>
              </a:lnSpc>
              <a:buFont typeface="Arial" panose="020B0604020202020204" pitchFamily="34" charset="0"/>
              <a:buChar char="•"/>
            </a:pPr>
            <a:endParaRPr lang="en-US" sz="1100" dirty="0">
              <a:latin typeface="+mn-lt"/>
            </a:endParaRPr>
          </a:p>
          <a:p>
            <a:pPr marL="171450" indent="-171450" algn="l">
              <a:lnSpc>
                <a:spcPct val="90000"/>
              </a:lnSpc>
              <a:buFont typeface="Arial" panose="020B0604020202020204" pitchFamily="34" charset="0"/>
              <a:buChar char="•"/>
            </a:pPr>
            <a:r>
              <a:rPr lang="en-US" sz="1100" dirty="0">
                <a:latin typeface="+mn-lt"/>
              </a:rPr>
              <a:t>Generous windows at rear for PCB access.</a:t>
            </a:r>
          </a:p>
          <a:p>
            <a:pPr marL="285750" indent="-285750" algn="l">
              <a:lnSpc>
                <a:spcPct val="90000"/>
              </a:lnSpc>
              <a:buFont typeface="Arial" panose="020B0604020202020204" pitchFamily="34" charset="0"/>
              <a:buChar char="•"/>
            </a:pPr>
            <a:endParaRPr lang="en-US" sz="1200" dirty="0">
              <a:latin typeface="+mn-lt"/>
            </a:endParaRPr>
          </a:p>
          <a:p>
            <a:pPr marL="285750" indent="-285750" algn="l">
              <a:lnSpc>
                <a:spcPct val="90000"/>
              </a:lnSpc>
              <a:buFont typeface="Arial" panose="020B0604020202020204" pitchFamily="34" charset="0"/>
              <a:buChar char="•"/>
            </a:pPr>
            <a:endParaRPr lang="en-US" dirty="0">
              <a:latin typeface="+mn-lt"/>
            </a:endParaRPr>
          </a:p>
        </p:txBody>
      </p:sp>
      <p:sp>
        <p:nvSpPr>
          <p:cNvPr id="11" name="TextBox 10">
            <a:extLst>
              <a:ext uri="{FF2B5EF4-FFF2-40B4-BE49-F238E27FC236}">
                <a16:creationId xmlns:a16="http://schemas.microsoft.com/office/drawing/2014/main" id="{4CC46574-D5DE-D881-753C-09F6C9EE24DF}"/>
              </a:ext>
            </a:extLst>
          </p:cNvPr>
          <p:cNvSpPr txBox="1"/>
          <p:nvPr/>
        </p:nvSpPr>
        <p:spPr>
          <a:xfrm>
            <a:off x="5345560" y="4160983"/>
            <a:ext cx="903380"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Front Plate</a:t>
            </a:r>
          </a:p>
        </p:txBody>
      </p:sp>
      <p:sp>
        <p:nvSpPr>
          <p:cNvPr id="12" name="TextBox 11">
            <a:extLst>
              <a:ext uri="{FF2B5EF4-FFF2-40B4-BE49-F238E27FC236}">
                <a16:creationId xmlns:a16="http://schemas.microsoft.com/office/drawing/2014/main" id="{BBD02C9B-B601-2502-3979-51B537907253}"/>
              </a:ext>
            </a:extLst>
          </p:cNvPr>
          <p:cNvSpPr txBox="1"/>
          <p:nvPr/>
        </p:nvSpPr>
        <p:spPr>
          <a:xfrm>
            <a:off x="5174501" y="3167734"/>
            <a:ext cx="826892" cy="397032"/>
          </a:xfrm>
          <a:prstGeom prst="rect">
            <a:avLst/>
          </a:prstGeom>
          <a:solidFill>
            <a:schemeClr val="bg1"/>
          </a:solidFill>
          <a:ln>
            <a:solidFill>
              <a:schemeClr val="tx1"/>
            </a:solidFill>
          </a:ln>
        </p:spPr>
        <p:txBody>
          <a:bodyPr wrap="square" rtlCol="0">
            <a:spAutoFit/>
          </a:bodyPr>
          <a:lstStyle/>
          <a:p>
            <a:pPr algn="ctr">
              <a:lnSpc>
                <a:spcPct val="90000"/>
              </a:lnSpc>
            </a:pPr>
            <a:r>
              <a:rPr lang="en-US" sz="1100" dirty="0">
                <a:latin typeface="+mn-lt"/>
              </a:rPr>
              <a:t>Tungsten Plates</a:t>
            </a:r>
          </a:p>
        </p:txBody>
      </p:sp>
      <p:sp>
        <p:nvSpPr>
          <p:cNvPr id="14" name="TextBox 13">
            <a:extLst>
              <a:ext uri="{FF2B5EF4-FFF2-40B4-BE49-F238E27FC236}">
                <a16:creationId xmlns:a16="http://schemas.microsoft.com/office/drawing/2014/main" id="{AFD1CA91-495A-E86E-242A-031B31F13571}"/>
              </a:ext>
            </a:extLst>
          </p:cNvPr>
          <p:cNvSpPr txBox="1"/>
          <p:nvPr/>
        </p:nvSpPr>
        <p:spPr>
          <a:xfrm rot="20905040">
            <a:off x="7465629" y="810256"/>
            <a:ext cx="1285315"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Expanded View</a:t>
            </a:r>
          </a:p>
        </p:txBody>
      </p:sp>
      <p:sp>
        <p:nvSpPr>
          <p:cNvPr id="15" name="TextBox 14">
            <a:extLst>
              <a:ext uri="{FF2B5EF4-FFF2-40B4-BE49-F238E27FC236}">
                <a16:creationId xmlns:a16="http://schemas.microsoft.com/office/drawing/2014/main" id="{FAA491D7-E6F0-D2E5-D7E1-347CDE264BE7}"/>
              </a:ext>
            </a:extLst>
          </p:cNvPr>
          <p:cNvSpPr txBox="1"/>
          <p:nvPr/>
        </p:nvSpPr>
        <p:spPr>
          <a:xfrm>
            <a:off x="10426488" y="6230735"/>
            <a:ext cx="903380" cy="39703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Left Insert Assembly</a:t>
            </a:r>
          </a:p>
        </p:txBody>
      </p:sp>
      <p:sp>
        <p:nvSpPr>
          <p:cNvPr id="16" name="TextBox 15">
            <a:extLst>
              <a:ext uri="{FF2B5EF4-FFF2-40B4-BE49-F238E27FC236}">
                <a16:creationId xmlns:a16="http://schemas.microsoft.com/office/drawing/2014/main" id="{C3319722-0D13-BB35-EAE9-90FC14308FE0}"/>
              </a:ext>
            </a:extLst>
          </p:cNvPr>
          <p:cNvSpPr txBox="1"/>
          <p:nvPr/>
        </p:nvSpPr>
        <p:spPr>
          <a:xfrm>
            <a:off x="10761577" y="1230190"/>
            <a:ext cx="826892" cy="397032"/>
          </a:xfrm>
          <a:prstGeom prst="rect">
            <a:avLst/>
          </a:prstGeom>
          <a:solidFill>
            <a:schemeClr val="bg1"/>
          </a:solidFill>
          <a:ln>
            <a:solidFill>
              <a:schemeClr val="tx1"/>
            </a:solidFill>
          </a:ln>
        </p:spPr>
        <p:txBody>
          <a:bodyPr wrap="square" rtlCol="0">
            <a:spAutoFit/>
          </a:bodyPr>
          <a:lstStyle/>
          <a:p>
            <a:pPr algn="ctr">
              <a:lnSpc>
                <a:spcPct val="90000"/>
              </a:lnSpc>
            </a:pPr>
            <a:r>
              <a:rPr lang="en-US" sz="1100" dirty="0">
                <a:latin typeface="+mn-lt"/>
              </a:rPr>
              <a:t>Steel Plates</a:t>
            </a:r>
          </a:p>
        </p:txBody>
      </p:sp>
      <p:cxnSp>
        <p:nvCxnSpPr>
          <p:cNvPr id="18" name="Straight Arrow Connector 17">
            <a:extLst>
              <a:ext uri="{FF2B5EF4-FFF2-40B4-BE49-F238E27FC236}">
                <a16:creationId xmlns:a16="http://schemas.microsoft.com/office/drawing/2014/main" id="{6A0F86A0-1079-4E06-ABD8-AB91460D0B86}"/>
              </a:ext>
            </a:extLst>
          </p:cNvPr>
          <p:cNvCxnSpPr>
            <a:cxnSpLocks/>
            <a:stCxn id="16" idx="1"/>
          </p:cNvCxnSpPr>
          <p:nvPr/>
        </p:nvCxnSpPr>
        <p:spPr>
          <a:xfrm flipH="1">
            <a:off x="9804236" y="1428706"/>
            <a:ext cx="957341" cy="93306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38BFC1BD-4E62-FFB8-7B9C-704413D25EC9}"/>
              </a:ext>
            </a:extLst>
          </p:cNvPr>
          <p:cNvCxnSpPr>
            <a:cxnSpLocks/>
            <a:stCxn id="12" idx="3"/>
          </p:cNvCxnSpPr>
          <p:nvPr/>
        </p:nvCxnSpPr>
        <p:spPr>
          <a:xfrm flipV="1">
            <a:off x="6001393" y="3115115"/>
            <a:ext cx="1017415" cy="25113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C0AC264F-88A5-9D02-F549-1E674BAAB4C9}"/>
              </a:ext>
            </a:extLst>
          </p:cNvPr>
          <p:cNvCxnSpPr>
            <a:cxnSpLocks/>
            <a:stCxn id="11" idx="0"/>
          </p:cNvCxnSpPr>
          <p:nvPr/>
        </p:nvCxnSpPr>
        <p:spPr>
          <a:xfrm flipV="1">
            <a:off x="5797250" y="3657600"/>
            <a:ext cx="811655" cy="50338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9" name="TextBox 28">
            <a:extLst>
              <a:ext uri="{FF2B5EF4-FFF2-40B4-BE49-F238E27FC236}">
                <a16:creationId xmlns:a16="http://schemas.microsoft.com/office/drawing/2014/main" id="{34245878-E915-A103-2E3C-0C3C5EC08A5E}"/>
              </a:ext>
            </a:extLst>
          </p:cNvPr>
          <p:cNvSpPr txBox="1"/>
          <p:nvPr/>
        </p:nvSpPr>
        <p:spPr>
          <a:xfrm>
            <a:off x="5377232" y="1221564"/>
            <a:ext cx="826892" cy="549381"/>
          </a:xfrm>
          <a:prstGeom prst="rect">
            <a:avLst/>
          </a:prstGeom>
          <a:solidFill>
            <a:schemeClr val="bg1"/>
          </a:solidFill>
          <a:ln>
            <a:solidFill>
              <a:schemeClr val="tx1"/>
            </a:solidFill>
          </a:ln>
        </p:spPr>
        <p:txBody>
          <a:bodyPr wrap="square" rtlCol="0">
            <a:spAutoFit/>
          </a:bodyPr>
          <a:lstStyle/>
          <a:p>
            <a:pPr algn="ctr">
              <a:lnSpc>
                <a:spcPct val="90000"/>
              </a:lnSpc>
            </a:pPr>
            <a:r>
              <a:rPr lang="en-US" sz="1100" dirty="0">
                <a:latin typeface="+mn-lt"/>
              </a:rPr>
              <a:t>Tungsten Plate  “Keys”</a:t>
            </a:r>
          </a:p>
        </p:txBody>
      </p:sp>
      <p:cxnSp>
        <p:nvCxnSpPr>
          <p:cNvPr id="30" name="Straight Arrow Connector 29">
            <a:extLst>
              <a:ext uri="{FF2B5EF4-FFF2-40B4-BE49-F238E27FC236}">
                <a16:creationId xmlns:a16="http://schemas.microsoft.com/office/drawing/2014/main" id="{58726C66-0C8C-7C82-FF70-5382E9786309}"/>
              </a:ext>
            </a:extLst>
          </p:cNvPr>
          <p:cNvCxnSpPr>
            <a:cxnSpLocks/>
            <a:stCxn id="29" idx="2"/>
          </p:cNvCxnSpPr>
          <p:nvPr/>
        </p:nvCxnSpPr>
        <p:spPr>
          <a:xfrm>
            <a:off x="5790678" y="1770945"/>
            <a:ext cx="502916" cy="4585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ED8599E0-2DA7-7E51-A56C-414ABC72901F}"/>
              </a:ext>
            </a:extLst>
          </p:cNvPr>
          <p:cNvSpPr txBox="1"/>
          <p:nvPr/>
        </p:nvSpPr>
        <p:spPr>
          <a:xfrm rot="20938551">
            <a:off x="8321380" y="3504906"/>
            <a:ext cx="1793894"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Removable Side Plate</a:t>
            </a:r>
          </a:p>
        </p:txBody>
      </p:sp>
      <p:sp>
        <p:nvSpPr>
          <p:cNvPr id="13" name="TextBox 12">
            <a:extLst>
              <a:ext uri="{FF2B5EF4-FFF2-40B4-BE49-F238E27FC236}">
                <a16:creationId xmlns:a16="http://schemas.microsoft.com/office/drawing/2014/main" id="{825B9B6E-7A43-DA69-936A-1A62238D14E5}"/>
              </a:ext>
            </a:extLst>
          </p:cNvPr>
          <p:cNvSpPr txBox="1"/>
          <p:nvPr/>
        </p:nvSpPr>
        <p:spPr>
          <a:xfrm>
            <a:off x="673520" y="5688696"/>
            <a:ext cx="1730181" cy="397032"/>
          </a:xfrm>
          <a:prstGeom prst="rect">
            <a:avLst/>
          </a:prstGeom>
          <a:solidFill>
            <a:schemeClr val="bg1"/>
          </a:solidFill>
          <a:ln>
            <a:solidFill>
              <a:schemeClr val="tx1"/>
            </a:solidFill>
          </a:ln>
        </p:spPr>
        <p:txBody>
          <a:bodyPr wrap="square" rtlCol="0">
            <a:spAutoFit/>
          </a:bodyPr>
          <a:lstStyle/>
          <a:p>
            <a:pPr algn="ctr">
              <a:lnSpc>
                <a:spcPct val="90000"/>
              </a:lnSpc>
            </a:pPr>
            <a:r>
              <a:rPr lang="en-US" sz="1100" dirty="0">
                <a:latin typeface="+mn-lt"/>
              </a:rPr>
              <a:t>Front View with side panels removed</a:t>
            </a:r>
          </a:p>
        </p:txBody>
      </p:sp>
      <p:sp>
        <p:nvSpPr>
          <p:cNvPr id="32" name="TextBox 31">
            <a:extLst>
              <a:ext uri="{FF2B5EF4-FFF2-40B4-BE49-F238E27FC236}">
                <a16:creationId xmlns:a16="http://schemas.microsoft.com/office/drawing/2014/main" id="{F8DE2F8A-03BB-D145-DA88-AE905708CAA9}"/>
              </a:ext>
            </a:extLst>
          </p:cNvPr>
          <p:cNvSpPr txBox="1"/>
          <p:nvPr/>
        </p:nvSpPr>
        <p:spPr>
          <a:xfrm rot="20869824">
            <a:off x="7865474" y="1909691"/>
            <a:ext cx="1793894"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Removable Side Plate</a:t>
            </a:r>
          </a:p>
        </p:txBody>
      </p:sp>
    </p:spTree>
    <p:extLst>
      <p:ext uri="{BB962C8B-B14F-4D97-AF65-F5344CB8AC3E}">
        <p14:creationId xmlns:p14="http://schemas.microsoft.com/office/powerpoint/2010/main" val="1149989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6B60238-D5A4-1E50-C744-D949F44FC5C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009560" y="4771428"/>
            <a:ext cx="3243802" cy="2081704"/>
          </a:xfrm>
          <a:prstGeom prst="rect">
            <a:avLst/>
          </a:prstGeom>
        </p:spPr>
      </p:pic>
      <p:pic>
        <p:nvPicPr>
          <p:cNvPr id="7" name="Picture 6">
            <a:extLst>
              <a:ext uri="{FF2B5EF4-FFF2-40B4-BE49-F238E27FC236}">
                <a16:creationId xmlns:a16="http://schemas.microsoft.com/office/drawing/2014/main" id="{D38389B3-228E-A17D-47EA-8572CE65974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73778" y="781071"/>
            <a:ext cx="5682498" cy="4366003"/>
          </a:xfrm>
          <a:prstGeom prst="rect">
            <a:avLst/>
          </a:prstGeom>
        </p:spPr>
      </p:pic>
      <p:sp>
        <p:nvSpPr>
          <p:cNvPr id="2" name="Title 1">
            <a:extLst>
              <a:ext uri="{FF2B5EF4-FFF2-40B4-BE49-F238E27FC236}">
                <a16:creationId xmlns:a16="http://schemas.microsoft.com/office/drawing/2014/main" id="{7414AC4F-FC48-40B3-8F73-64675501FC0F}"/>
              </a:ext>
            </a:extLst>
          </p:cNvPr>
          <p:cNvSpPr>
            <a:spLocks noGrp="1"/>
          </p:cNvSpPr>
          <p:nvPr>
            <p:ph type="title"/>
          </p:nvPr>
        </p:nvSpPr>
        <p:spPr>
          <a:xfrm>
            <a:off x="389375" y="319431"/>
            <a:ext cx="11375435" cy="535531"/>
          </a:xfrm>
        </p:spPr>
        <p:txBody>
          <a:bodyPr/>
          <a:lstStyle/>
          <a:p>
            <a:r>
              <a:rPr lang="en-US" dirty="0"/>
              <a:t>Insert Assembly Design (Right Side)</a:t>
            </a:r>
          </a:p>
        </p:txBody>
      </p:sp>
      <p:sp>
        <p:nvSpPr>
          <p:cNvPr id="50" name="Rectangle: Rounded Corners 49">
            <a:extLst>
              <a:ext uri="{FF2B5EF4-FFF2-40B4-BE49-F238E27FC236}">
                <a16:creationId xmlns:a16="http://schemas.microsoft.com/office/drawing/2014/main" id="{7F74B308-AB04-47AE-BB16-047B0FCFC867}"/>
              </a:ext>
            </a:extLst>
          </p:cNvPr>
          <p:cNvSpPr/>
          <p:nvPr/>
        </p:nvSpPr>
        <p:spPr>
          <a:xfrm>
            <a:off x="10455750" y="-12605"/>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3</a:t>
            </a:r>
            <a:endParaRPr lang="en-US" b="1" dirty="0">
              <a:solidFill>
                <a:schemeClr val="bg1"/>
              </a:solidFill>
            </a:endParaRPr>
          </a:p>
        </p:txBody>
      </p:sp>
      <p:sp>
        <p:nvSpPr>
          <p:cNvPr id="3" name="TextBox 2">
            <a:extLst>
              <a:ext uri="{FF2B5EF4-FFF2-40B4-BE49-F238E27FC236}">
                <a16:creationId xmlns:a16="http://schemas.microsoft.com/office/drawing/2014/main" id="{F13F3AA0-6170-BF43-7B0E-89779A62E15A}"/>
              </a:ext>
            </a:extLst>
          </p:cNvPr>
          <p:cNvSpPr txBox="1"/>
          <p:nvPr/>
        </p:nvSpPr>
        <p:spPr>
          <a:xfrm>
            <a:off x="328214" y="917926"/>
            <a:ext cx="4370212" cy="4468916"/>
          </a:xfrm>
          <a:prstGeom prst="rect">
            <a:avLst/>
          </a:prstGeom>
          <a:noFill/>
        </p:spPr>
        <p:txBody>
          <a:bodyPr wrap="square" rtlCol="0">
            <a:spAutoFit/>
          </a:bodyPr>
          <a:lstStyle/>
          <a:p>
            <a:pPr marL="171450" indent="-171450" algn="l">
              <a:lnSpc>
                <a:spcPct val="90000"/>
              </a:lnSpc>
              <a:buFont typeface="Arial" panose="020B0604020202020204" pitchFamily="34" charset="0"/>
              <a:buChar char="•"/>
            </a:pPr>
            <a:r>
              <a:rPr lang="en-US" sz="1100" dirty="0">
                <a:latin typeface="+mn-lt"/>
              </a:rPr>
              <a:t>65x Scintillator Layers; 1</a:t>
            </a:r>
            <a:r>
              <a:rPr lang="en-US" sz="1100" baseline="30000" dirty="0">
                <a:latin typeface="+mn-lt"/>
              </a:rPr>
              <a:t>st</a:t>
            </a:r>
            <a:r>
              <a:rPr lang="en-US" sz="1100" dirty="0">
                <a:latin typeface="+mn-lt"/>
              </a:rPr>
              <a:t> Steel, 2</a:t>
            </a:r>
            <a:r>
              <a:rPr lang="en-US" sz="1100" baseline="30000" dirty="0">
                <a:latin typeface="+mn-lt"/>
              </a:rPr>
              <a:t>nd</a:t>
            </a:r>
            <a:r>
              <a:rPr lang="en-US" sz="1100" dirty="0">
                <a:latin typeface="+mn-lt"/>
              </a:rPr>
              <a:t> – 11</a:t>
            </a:r>
            <a:r>
              <a:rPr lang="en-US" sz="1100" baseline="30000" dirty="0">
                <a:latin typeface="+mn-lt"/>
              </a:rPr>
              <a:t>th</a:t>
            </a:r>
            <a:r>
              <a:rPr lang="en-US" sz="1100" dirty="0">
                <a:latin typeface="+mn-lt"/>
              </a:rPr>
              <a:t> Tungsten, 12</a:t>
            </a:r>
            <a:r>
              <a:rPr lang="en-US" sz="1100" baseline="30000" dirty="0">
                <a:latin typeface="+mn-lt"/>
              </a:rPr>
              <a:t>th</a:t>
            </a:r>
            <a:r>
              <a:rPr lang="en-US" sz="1100" dirty="0">
                <a:latin typeface="+mn-lt"/>
              </a:rPr>
              <a:t> – 65</a:t>
            </a:r>
            <a:r>
              <a:rPr lang="en-US" sz="1100" baseline="30000" dirty="0">
                <a:latin typeface="+mn-lt"/>
              </a:rPr>
              <a:t>th</a:t>
            </a:r>
            <a:r>
              <a:rPr lang="en-US" sz="1100" dirty="0">
                <a:latin typeface="+mn-lt"/>
              </a:rPr>
              <a:t> Steel.</a:t>
            </a:r>
          </a:p>
          <a:p>
            <a:pPr marL="171450" indent="-171450" algn="l">
              <a:lnSpc>
                <a:spcPct val="90000"/>
              </a:lnSpc>
              <a:buFont typeface="Arial" panose="020B0604020202020204" pitchFamily="34" charset="0"/>
              <a:buChar char="•"/>
            </a:pPr>
            <a:endParaRPr lang="en-US" sz="1100" dirty="0">
              <a:latin typeface="+mn-lt"/>
            </a:endParaRPr>
          </a:p>
          <a:p>
            <a:pPr marL="171450" indent="-171450" algn="l">
              <a:lnSpc>
                <a:spcPct val="90000"/>
              </a:lnSpc>
              <a:buFont typeface="Arial" panose="020B0604020202020204" pitchFamily="34" charset="0"/>
              <a:buChar char="•"/>
            </a:pPr>
            <a:r>
              <a:rPr lang="en-US" sz="1100" dirty="0">
                <a:latin typeface="+mn-lt"/>
              </a:rPr>
              <a:t>Continuously expanding circular cut for constant beampipe clearance.</a:t>
            </a:r>
          </a:p>
          <a:p>
            <a:pPr marL="285750" indent="-285750" algn="l">
              <a:lnSpc>
                <a:spcPct val="90000"/>
              </a:lnSpc>
              <a:buFont typeface="Arial" panose="020B0604020202020204" pitchFamily="34" charset="0"/>
              <a:buChar char="•"/>
            </a:pPr>
            <a:endParaRPr lang="en-US" sz="1100" dirty="0">
              <a:latin typeface="+mn-lt"/>
            </a:endParaRPr>
          </a:p>
          <a:p>
            <a:pPr marL="171450" indent="-171450" algn="l">
              <a:lnSpc>
                <a:spcPct val="90000"/>
              </a:lnSpc>
              <a:buFont typeface="Arial" panose="020B0604020202020204" pitchFamily="34" charset="0"/>
              <a:buChar char="•"/>
            </a:pPr>
            <a:r>
              <a:rPr lang="en-US" sz="1100" dirty="0">
                <a:latin typeface="+mn-lt"/>
              </a:rPr>
              <a:t>Tungsten Absorber plates constrained with steel “keys” (3x) welded to tower structure.</a:t>
            </a:r>
          </a:p>
          <a:p>
            <a:pPr marL="285750" indent="-285750" algn="l">
              <a:lnSpc>
                <a:spcPct val="90000"/>
              </a:lnSpc>
              <a:buFont typeface="Arial" panose="020B0604020202020204" pitchFamily="34" charset="0"/>
              <a:buChar char="•"/>
            </a:pPr>
            <a:endParaRPr lang="en-US" sz="1100" dirty="0">
              <a:latin typeface="+mn-lt"/>
            </a:endParaRPr>
          </a:p>
          <a:p>
            <a:pPr marL="171450" indent="-171450">
              <a:lnSpc>
                <a:spcPct val="90000"/>
              </a:lnSpc>
              <a:buFont typeface="Arial" panose="020B0604020202020204" pitchFamily="34" charset="0"/>
              <a:buChar char="•"/>
            </a:pPr>
            <a:r>
              <a:rPr lang="en-US" sz="1100" dirty="0">
                <a:latin typeface="+mn-lt"/>
              </a:rPr>
              <a:t>Electron-Beam (or equivalent) welding of all steel components for a monolithic structure.</a:t>
            </a:r>
          </a:p>
          <a:p>
            <a:pPr marL="285750" indent="-285750">
              <a:lnSpc>
                <a:spcPct val="90000"/>
              </a:lnSpc>
              <a:buFont typeface="Arial" panose="020B0604020202020204" pitchFamily="34" charset="0"/>
              <a:buChar char="•"/>
            </a:pPr>
            <a:endParaRPr lang="en-US" sz="1100" dirty="0">
              <a:latin typeface="+mn-lt"/>
            </a:endParaRPr>
          </a:p>
          <a:p>
            <a:pPr marL="171450" indent="-171450">
              <a:lnSpc>
                <a:spcPct val="90000"/>
              </a:lnSpc>
              <a:buFont typeface="Arial" panose="020B0604020202020204" pitchFamily="34" charset="0"/>
              <a:buChar char="•"/>
            </a:pPr>
            <a:r>
              <a:rPr lang="en-US" sz="1100" dirty="0">
                <a:latin typeface="+mn-lt"/>
              </a:rPr>
              <a:t>Top, bottom, and side panels made from 10 GA sheet metal.</a:t>
            </a:r>
          </a:p>
          <a:p>
            <a:pPr marL="285750" indent="-285750" algn="l">
              <a:lnSpc>
                <a:spcPct val="90000"/>
              </a:lnSpc>
              <a:buFont typeface="Arial" panose="020B0604020202020204" pitchFamily="34" charset="0"/>
              <a:buChar char="•"/>
            </a:pPr>
            <a:endParaRPr lang="en-US" sz="1100" dirty="0">
              <a:latin typeface="+mn-lt"/>
            </a:endParaRPr>
          </a:p>
          <a:p>
            <a:pPr marL="171450" indent="-171450" algn="l">
              <a:lnSpc>
                <a:spcPct val="90000"/>
              </a:lnSpc>
              <a:buFont typeface="Arial" panose="020B0604020202020204" pitchFamily="34" charset="0"/>
              <a:buChar char="•"/>
            </a:pPr>
            <a:r>
              <a:rPr lang="en-US" sz="1100" dirty="0">
                <a:latin typeface="+mn-lt"/>
              </a:rPr>
              <a:t>M8 tapped holes for hoisting.</a:t>
            </a:r>
            <a:br>
              <a:rPr lang="en-US" sz="1100" dirty="0">
                <a:latin typeface="+mn-lt"/>
              </a:rPr>
            </a:br>
            <a:endParaRPr lang="en-US" sz="1100" dirty="0">
              <a:latin typeface="+mn-lt"/>
            </a:endParaRPr>
          </a:p>
          <a:p>
            <a:pPr marL="171450" indent="-171450" algn="l">
              <a:lnSpc>
                <a:spcPct val="90000"/>
              </a:lnSpc>
              <a:buFont typeface="Arial" panose="020B0604020202020204" pitchFamily="34" charset="0"/>
              <a:buChar char="•"/>
            </a:pPr>
            <a:r>
              <a:rPr lang="en-US" sz="1100" dirty="0">
                <a:latin typeface="+mn-lt"/>
              </a:rPr>
              <a:t>M8 dowel pins threaded into last plate mate with 8.5 mm holes on bottom side for assembly / alignment.</a:t>
            </a:r>
            <a:br>
              <a:rPr lang="en-US" sz="1100" dirty="0">
                <a:latin typeface="+mn-lt"/>
              </a:rPr>
            </a:br>
            <a:endParaRPr lang="en-US" sz="1100" dirty="0">
              <a:latin typeface="+mn-lt"/>
            </a:endParaRPr>
          </a:p>
          <a:p>
            <a:pPr marL="171450" indent="-171450" algn="l">
              <a:lnSpc>
                <a:spcPct val="90000"/>
              </a:lnSpc>
              <a:buFont typeface="Arial" panose="020B0604020202020204" pitchFamily="34" charset="0"/>
              <a:buChar char="•"/>
            </a:pPr>
            <a:r>
              <a:rPr lang="en-US" sz="1100" dirty="0">
                <a:latin typeface="+mn-lt"/>
              </a:rPr>
              <a:t>M12 tapped holes in front plate.</a:t>
            </a:r>
            <a:br>
              <a:rPr lang="en-US" sz="1100" dirty="0">
                <a:latin typeface="+mn-lt"/>
              </a:rPr>
            </a:br>
            <a:endParaRPr lang="en-US" sz="1100" dirty="0">
              <a:latin typeface="+mn-lt"/>
            </a:endParaRPr>
          </a:p>
          <a:p>
            <a:pPr marL="171450" indent="-171450" algn="l">
              <a:lnSpc>
                <a:spcPct val="90000"/>
              </a:lnSpc>
              <a:buFont typeface="Arial" panose="020B0604020202020204" pitchFamily="34" charset="0"/>
              <a:buChar char="•"/>
            </a:pPr>
            <a:r>
              <a:rPr lang="en-US" sz="1100" dirty="0">
                <a:latin typeface="+mn-lt"/>
              </a:rPr>
              <a:t>Removable side panels for scintillator assembly, maintenance.</a:t>
            </a:r>
          </a:p>
          <a:p>
            <a:pPr marL="285750" indent="-285750" algn="l">
              <a:lnSpc>
                <a:spcPct val="90000"/>
              </a:lnSpc>
              <a:buFont typeface="Arial" panose="020B0604020202020204" pitchFamily="34" charset="0"/>
              <a:buChar char="•"/>
            </a:pPr>
            <a:endParaRPr lang="en-US" sz="1100" dirty="0">
              <a:latin typeface="+mn-lt"/>
            </a:endParaRPr>
          </a:p>
          <a:p>
            <a:pPr marL="171450" indent="-171450" algn="l">
              <a:lnSpc>
                <a:spcPct val="90000"/>
              </a:lnSpc>
              <a:buFont typeface="Arial" panose="020B0604020202020204" pitchFamily="34" charset="0"/>
              <a:buChar char="•"/>
            </a:pPr>
            <a:r>
              <a:rPr lang="en-US" sz="1100" dirty="0">
                <a:latin typeface="+mn-lt"/>
              </a:rPr>
              <a:t>Generous windows at rear for PCB access.</a:t>
            </a:r>
          </a:p>
          <a:p>
            <a:pPr marL="285750" indent="-285750" algn="l">
              <a:lnSpc>
                <a:spcPct val="90000"/>
              </a:lnSpc>
              <a:buFont typeface="Arial" panose="020B0604020202020204" pitchFamily="34" charset="0"/>
              <a:buChar char="•"/>
            </a:pPr>
            <a:endParaRPr lang="en-US" sz="1200" dirty="0">
              <a:latin typeface="+mn-lt"/>
            </a:endParaRPr>
          </a:p>
          <a:p>
            <a:pPr marL="285750" indent="-285750" algn="l">
              <a:lnSpc>
                <a:spcPct val="90000"/>
              </a:lnSpc>
              <a:buFont typeface="Arial" panose="020B0604020202020204" pitchFamily="34" charset="0"/>
              <a:buChar char="•"/>
            </a:pPr>
            <a:endParaRPr lang="en-US" dirty="0">
              <a:latin typeface="+mn-lt"/>
            </a:endParaRPr>
          </a:p>
        </p:txBody>
      </p:sp>
      <p:sp>
        <p:nvSpPr>
          <p:cNvPr id="11" name="TextBox 10">
            <a:extLst>
              <a:ext uri="{FF2B5EF4-FFF2-40B4-BE49-F238E27FC236}">
                <a16:creationId xmlns:a16="http://schemas.microsoft.com/office/drawing/2014/main" id="{4CC46574-D5DE-D881-753C-09F6C9EE24DF}"/>
              </a:ext>
            </a:extLst>
          </p:cNvPr>
          <p:cNvSpPr txBox="1"/>
          <p:nvPr/>
        </p:nvSpPr>
        <p:spPr>
          <a:xfrm>
            <a:off x="11240350" y="4341251"/>
            <a:ext cx="929518" cy="250619"/>
          </a:xfrm>
          <a:prstGeom prst="rect">
            <a:avLst/>
          </a:prstGeom>
          <a:noFill/>
          <a:ln>
            <a:solidFill>
              <a:schemeClr val="tx1"/>
            </a:solidFill>
          </a:ln>
        </p:spPr>
        <p:txBody>
          <a:bodyPr wrap="square" rtlCol="0">
            <a:spAutoFit/>
          </a:bodyPr>
          <a:lstStyle/>
          <a:p>
            <a:pPr algn="ctr">
              <a:lnSpc>
                <a:spcPct val="90000"/>
              </a:lnSpc>
            </a:pPr>
            <a:r>
              <a:rPr lang="en-US" sz="1100" dirty="0">
                <a:latin typeface="+mn-lt"/>
              </a:rPr>
              <a:t>Front Plate</a:t>
            </a:r>
          </a:p>
        </p:txBody>
      </p:sp>
      <p:sp>
        <p:nvSpPr>
          <p:cNvPr id="12" name="TextBox 11">
            <a:extLst>
              <a:ext uri="{FF2B5EF4-FFF2-40B4-BE49-F238E27FC236}">
                <a16:creationId xmlns:a16="http://schemas.microsoft.com/office/drawing/2014/main" id="{BBD02C9B-B601-2502-3979-51B537907253}"/>
              </a:ext>
            </a:extLst>
          </p:cNvPr>
          <p:cNvSpPr txBox="1"/>
          <p:nvPr/>
        </p:nvSpPr>
        <p:spPr>
          <a:xfrm>
            <a:off x="10860864" y="5088850"/>
            <a:ext cx="850817" cy="406665"/>
          </a:xfrm>
          <a:prstGeom prst="rect">
            <a:avLst/>
          </a:prstGeom>
          <a:solidFill>
            <a:schemeClr val="bg1"/>
          </a:solidFill>
          <a:ln>
            <a:solidFill>
              <a:schemeClr val="tx1"/>
            </a:solidFill>
          </a:ln>
        </p:spPr>
        <p:txBody>
          <a:bodyPr wrap="square" rtlCol="0">
            <a:spAutoFit/>
          </a:bodyPr>
          <a:lstStyle/>
          <a:p>
            <a:pPr algn="ctr">
              <a:lnSpc>
                <a:spcPct val="90000"/>
              </a:lnSpc>
            </a:pPr>
            <a:r>
              <a:rPr lang="en-US" sz="1100" dirty="0">
                <a:latin typeface="+mn-lt"/>
              </a:rPr>
              <a:t>Tungsten Plates</a:t>
            </a:r>
          </a:p>
        </p:txBody>
      </p:sp>
      <p:sp>
        <p:nvSpPr>
          <p:cNvPr id="14" name="TextBox 13">
            <a:extLst>
              <a:ext uri="{FF2B5EF4-FFF2-40B4-BE49-F238E27FC236}">
                <a16:creationId xmlns:a16="http://schemas.microsoft.com/office/drawing/2014/main" id="{AFD1CA91-495A-E86E-242A-031B31F13571}"/>
              </a:ext>
            </a:extLst>
          </p:cNvPr>
          <p:cNvSpPr txBox="1"/>
          <p:nvPr/>
        </p:nvSpPr>
        <p:spPr>
          <a:xfrm rot="793553">
            <a:off x="8641234" y="924849"/>
            <a:ext cx="1322504" cy="250619"/>
          </a:xfrm>
          <a:prstGeom prst="rect">
            <a:avLst/>
          </a:prstGeom>
          <a:noFill/>
          <a:ln>
            <a:solidFill>
              <a:schemeClr val="tx1"/>
            </a:solidFill>
          </a:ln>
        </p:spPr>
        <p:txBody>
          <a:bodyPr wrap="square" rtlCol="0">
            <a:spAutoFit/>
          </a:bodyPr>
          <a:lstStyle/>
          <a:p>
            <a:pPr algn="ctr">
              <a:lnSpc>
                <a:spcPct val="90000"/>
              </a:lnSpc>
            </a:pPr>
            <a:r>
              <a:rPr lang="en-US" sz="1100" dirty="0">
                <a:latin typeface="+mn-lt"/>
              </a:rPr>
              <a:t>Expanded View</a:t>
            </a:r>
          </a:p>
        </p:txBody>
      </p:sp>
      <p:sp>
        <p:nvSpPr>
          <p:cNvPr id="15" name="TextBox 14">
            <a:extLst>
              <a:ext uri="{FF2B5EF4-FFF2-40B4-BE49-F238E27FC236}">
                <a16:creationId xmlns:a16="http://schemas.microsoft.com/office/drawing/2014/main" id="{FAA491D7-E6F0-D2E5-D7E1-347CDE264BE7}"/>
              </a:ext>
            </a:extLst>
          </p:cNvPr>
          <p:cNvSpPr txBox="1"/>
          <p:nvPr/>
        </p:nvSpPr>
        <p:spPr>
          <a:xfrm>
            <a:off x="10253362" y="6060096"/>
            <a:ext cx="989160" cy="39703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Right Insert Assembly</a:t>
            </a:r>
          </a:p>
        </p:txBody>
      </p:sp>
      <p:sp>
        <p:nvSpPr>
          <p:cNvPr id="16" name="TextBox 15">
            <a:extLst>
              <a:ext uri="{FF2B5EF4-FFF2-40B4-BE49-F238E27FC236}">
                <a16:creationId xmlns:a16="http://schemas.microsoft.com/office/drawing/2014/main" id="{C3319722-0D13-BB35-EAE9-90FC14308FE0}"/>
              </a:ext>
            </a:extLst>
          </p:cNvPr>
          <p:cNvSpPr txBox="1"/>
          <p:nvPr/>
        </p:nvSpPr>
        <p:spPr>
          <a:xfrm>
            <a:off x="5996052" y="2421479"/>
            <a:ext cx="850817" cy="406665"/>
          </a:xfrm>
          <a:prstGeom prst="rect">
            <a:avLst/>
          </a:prstGeom>
          <a:solidFill>
            <a:schemeClr val="bg1"/>
          </a:solidFill>
          <a:ln>
            <a:solidFill>
              <a:schemeClr val="tx1"/>
            </a:solidFill>
          </a:ln>
        </p:spPr>
        <p:txBody>
          <a:bodyPr wrap="square" rtlCol="0">
            <a:spAutoFit/>
          </a:bodyPr>
          <a:lstStyle/>
          <a:p>
            <a:pPr algn="ctr">
              <a:lnSpc>
                <a:spcPct val="90000"/>
              </a:lnSpc>
            </a:pPr>
            <a:r>
              <a:rPr lang="en-US" sz="1100" dirty="0">
                <a:latin typeface="+mn-lt"/>
              </a:rPr>
              <a:t>Steel Plates</a:t>
            </a:r>
          </a:p>
        </p:txBody>
      </p:sp>
      <p:cxnSp>
        <p:nvCxnSpPr>
          <p:cNvPr id="18" name="Straight Arrow Connector 17">
            <a:extLst>
              <a:ext uri="{FF2B5EF4-FFF2-40B4-BE49-F238E27FC236}">
                <a16:creationId xmlns:a16="http://schemas.microsoft.com/office/drawing/2014/main" id="{6A0F86A0-1079-4E06-ABD8-AB91460D0B86}"/>
              </a:ext>
            </a:extLst>
          </p:cNvPr>
          <p:cNvCxnSpPr>
            <a:cxnSpLocks/>
            <a:stCxn id="16" idx="3"/>
          </p:cNvCxnSpPr>
          <p:nvPr/>
        </p:nvCxnSpPr>
        <p:spPr>
          <a:xfrm>
            <a:off x="6846869" y="2624812"/>
            <a:ext cx="752722" cy="36191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38BFC1BD-4E62-FFB8-7B9C-704413D25EC9}"/>
              </a:ext>
            </a:extLst>
          </p:cNvPr>
          <p:cNvCxnSpPr>
            <a:cxnSpLocks/>
            <a:stCxn id="12" idx="0"/>
          </p:cNvCxnSpPr>
          <p:nvPr/>
        </p:nvCxnSpPr>
        <p:spPr>
          <a:xfrm flipH="1" flipV="1">
            <a:off x="10600235" y="3738257"/>
            <a:ext cx="686038" cy="13505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C0AC264F-88A5-9D02-F549-1E674BAAB4C9}"/>
              </a:ext>
            </a:extLst>
          </p:cNvPr>
          <p:cNvCxnSpPr>
            <a:cxnSpLocks/>
            <a:stCxn id="11" idx="0"/>
          </p:cNvCxnSpPr>
          <p:nvPr/>
        </p:nvCxnSpPr>
        <p:spPr>
          <a:xfrm flipH="1" flipV="1">
            <a:off x="11266488" y="3913743"/>
            <a:ext cx="438621" cy="42750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9" name="TextBox 28">
            <a:extLst>
              <a:ext uri="{FF2B5EF4-FFF2-40B4-BE49-F238E27FC236}">
                <a16:creationId xmlns:a16="http://schemas.microsoft.com/office/drawing/2014/main" id="{34245878-E915-A103-2E3C-0C3C5EC08A5E}"/>
              </a:ext>
            </a:extLst>
          </p:cNvPr>
          <p:cNvSpPr txBox="1"/>
          <p:nvPr/>
        </p:nvSpPr>
        <p:spPr>
          <a:xfrm>
            <a:off x="11053847" y="920686"/>
            <a:ext cx="850817" cy="562711"/>
          </a:xfrm>
          <a:prstGeom prst="rect">
            <a:avLst/>
          </a:prstGeom>
          <a:solidFill>
            <a:schemeClr val="bg1"/>
          </a:solidFill>
          <a:ln>
            <a:solidFill>
              <a:schemeClr val="tx1"/>
            </a:solidFill>
          </a:ln>
        </p:spPr>
        <p:txBody>
          <a:bodyPr wrap="square" rtlCol="0">
            <a:spAutoFit/>
          </a:bodyPr>
          <a:lstStyle/>
          <a:p>
            <a:pPr algn="ctr">
              <a:lnSpc>
                <a:spcPct val="90000"/>
              </a:lnSpc>
            </a:pPr>
            <a:r>
              <a:rPr lang="en-US" sz="1100" dirty="0">
                <a:latin typeface="+mn-lt"/>
              </a:rPr>
              <a:t>Tungsten Plate  “Keys”</a:t>
            </a:r>
          </a:p>
        </p:txBody>
      </p:sp>
      <p:cxnSp>
        <p:nvCxnSpPr>
          <p:cNvPr id="30" name="Straight Arrow Connector 29">
            <a:extLst>
              <a:ext uri="{FF2B5EF4-FFF2-40B4-BE49-F238E27FC236}">
                <a16:creationId xmlns:a16="http://schemas.microsoft.com/office/drawing/2014/main" id="{58726C66-0C8C-7C82-FF70-5382E9786309}"/>
              </a:ext>
            </a:extLst>
          </p:cNvPr>
          <p:cNvCxnSpPr>
            <a:cxnSpLocks/>
            <a:stCxn id="29" idx="2"/>
          </p:cNvCxnSpPr>
          <p:nvPr/>
        </p:nvCxnSpPr>
        <p:spPr>
          <a:xfrm>
            <a:off x="11479256" y="1483397"/>
            <a:ext cx="105246" cy="72215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ED8599E0-2DA7-7E51-A56C-414ABC72901F}"/>
              </a:ext>
            </a:extLst>
          </p:cNvPr>
          <p:cNvSpPr txBox="1"/>
          <p:nvPr/>
        </p:nvSpPr>
        <p:spPr>
          <a:xfrm rot="700575">
            <a:off x="7442437" y="3946232"/>
            <a:ext cx="1845798" cy="250619"/>
          </a:xfrm>
          <a:prstGeom prst="rect">
            <a:avLst/>
          </a:prstGeom>
          <a:noFill/>
          <a:ln>
            <a:solidFill>
              <a:schemeClr val="tx1"/>
            </a:solidFill>
          </a:ln>
        </p:spPr>
        <p:txBody>
          <a:bodyPr wrap="square" rtlCol="0">
            <a:spAutoFit/>
          </a:bodyPr>
          <a:lstStyle/>
          <a:p>
            <a:pPr algn="ctr">
              <a:lnSpc>
                <a:spcPct val="90000"/>
              </a:lnSpc>
            </a:pPr>
            <a:r>
              <a:rPr lang="en-US" sz="1100" dirty="0">
                <a:latin typeface="+mn-lt"/>
              </a:rPr>
              <a:t>Removable Side Plate</a:t>
            </a:r>
          </a:p>
        </p:txBody>
      </p:sp>
      <p:sp>
        <p:nvSpPr>
          <p:cNvPr id="13" name="TextBox 12">
            <a:extLst>
              <a:ext uri="{FF2B5EF4-FFF2-40B4-BE49-F238E27FC236}">
                <a16:creationId xmlns:a16="http://schemas.microsoft.com/office/drawing/2014/main" id="{825B9B6E-7A43-DA69-936A-1A62238D14E5}"/>
              </a:ext>
            </a:extLst>
          </p:cNvPr>
          <p:cNvSpPr txBox="1"/>
          <p:nvPr/>
        </p:nvSpPr>
        <p:spPr>
          <a:xfrm>
            <a:off x="695216" y="5649198"/>
            <a:ext cx="1730181" cy="397032"/>
          </a:xfrm>
          <a:prstGeom prst="rect">
            <a:avLst/>
          </a:prstGeom>
          <a:solidFill>
            <a:schemeClr val="bg1"/>
          </a:solidFill>
          <a:ln>
            <a:solidFill>
              <a:schemeClr val="tx1"/>
            </a:solidFill>
          </a:ln>
        </p:spPr>
        <p:txBody>
          <a:bodyPr wrap="square" rtlCol="0">
            <a:spAutoFit/>
          </a:bodyPr>
          <a:lstStyle/>
          <a:p>
            <a:pPr algn="ctr">
              <a:lnSpc>
                <a:spcPct val="90000"/>
              </a:lnSpc>
            </a:pPr>
            <a:r>
              <a:rPr lang="en-US" sz="1100" dirty="0">
                <a:latin typeface="+mn-lt"/>
              </a:rPr>
              <a:t>Front View with side panels removed</a:t>
            </a:r>
          </a:p>
        </p:txBody>
      </p:sp>
      <p:pic>
        <p:nvPicPr>
          <p:cNvPr id="5" name="Picture 4">
            <a:extLst>
              <a:ext uri="{FF2B5EF4-FFF2-40B4-BE49-F238E27FC236}">
                <a16:creationId xmlns:a16="http://schemas.microsoft.com/office/drawing/2014/main" id="{023481BC-7ABD-7227-0F07-69FFFCB24EB1}"/>
              </a:ext>
            </a:extLst>
          </p:cNvPr>
          <p:cNvPicPr>
            <a:picLocks noChangeAspect="1"/>
          </p:cNvPicPr>
          <p:nvPr/>
        </p:nvPicPr>
        <p:blipFill>
          <a:blip r:embed="rId4"/>
          <a:stretch>
            <a:fillRect/>
          </a:stretch>
        </p:blipFill>
        <p:spPr>
          <a:xfrm>
            <a:off x="2534184" y="4923161"/>
            <a:ext cx="4216765" cy="1849106"/>
          </a:xfrm>
          <a:prstGeom prst="rect">
            <a:avLst/>
          </a:prstGeom>
        </p:spPr>
      </p:pic>
      <p:sp>
        <p:nvSpPr>
          <p:cNvPr id="8" name="TextBox 7">
            <a:extLst>
              <a:ext uri="{FF2B5EF4-FFF2-40B4-BE49-F238E27FC236}">
                <a16:creationId xmlns:a16="http://schemas.microsoft.com/office/drawing/2014/main" id="{05267122-FE5C-05CA-F190-4D9D8239455F}"/>
              </a:ext>
            </a:extLst>
          </p:cNvPr>
          <p:cNvSpPr txBox="1"/>
          <p:nvPr/>
        </p:nvSpPr>
        <p:spPr>
          <a:xfrm rot="824742">
            <a:off x="7637922" y="2284454"/>
            <a:ext cx="1845798" cy="250619"/>
          </a:xfrm>
          <a:prstGeom prst="rect">
            <a:avLst/>
          </a:prstGeom>
          <a:noFill/>
          <a:ln>
            <a:solidFill>
              <a:schemeClr val="tx1"/>
            </a:solidFill>
          </a:ln>
        </p:spPr>
        <p:txBody>
          <a:bodyPr wrap="square" rtlCol="0">
            <a:spAutoFit/>
          </a:bodyPr>
          <a:lstStyle/>
          <a:p>
            <a:pPr algn="ctr">
              <a:lnSpc>
                <a:spcPct val="90000"/>
              </a:lnSpc>
            </a:pPr>
            <a:r>
              <a:rPr lang="en-US" sz="1100" dirty="0">
                <a:latin typeface="+mn-lt"/>
              </a:rPr>
              <a:t>Removable Side Plate</a:t>
            </a:r>
          </a:p>
        </p:txBody>
      </p:sp>
    </p:spTree>
    <p:extLst>
      <p:ext uri="{BB962C8B-B14F-4D97-AF65-F5344CB8AC3E}">
        <p14:creationId xmlns:p14="http://schemas.microsoft.com/office/powerpoint/2010/main" val="481115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4AC4F-FC48-40B3-8F73-64675501FC0F}"/>
              </a:ext>
            </a:extLst>
          </p:cNvPr>
          <p:cNvSpPr>
            <a:spLocks noGrp="1"/>
          </p:cNvSpPr>
          <p:nvPr>
            <p:ph type="title"/>
          </p:nvPr>
        </p:nvSpPr>
        <p:spPr>
          <a:xfrm>
            <a:off x="389375" y="319431"/>
            <a:ext cx="11375435" cy="535531"/>
          </a:xfrm>
        </p:spPr>
        <p:txBody>
          <a:bodyPr/>
          <a:lstStyle/>
          <a:p>
            <a:r>
              <a:rPr lang="en-US" dirty="0"/>
              <a:t>Overall Design Remarks</a:t>
            </a:r>
          </a:p>
        </p:txBody>
      </p:sp>
      <p:sp>
        <p:nvSpPr>
          <p:cNvPr id="50" name="Rectangle: Rounded Corners 49">
            <a:extLst>
              <a:ext uri="{FF2B5EF4-FFF2-40B4-BE49-F238E27FC236}">
                <a16:creationId xmlns:a16="http://schemas.microsoft.com/office/drawing/2014/main" id="{7F74B308-AB04-47AE-BB16-047B0FCFC867}"/>
              </a:ext>
            </a:extLst>
          </p:cNvPr>
          <p:cNvSpPr/>
          <p:nvPr/>
        </p:nvSpPr>
        <p:spPr>
          <a:xfrm>
            <a:off x="10455750" y="-12605"/>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3</a:t>
            </a:r>
            <a:endParaRPr lang="en-US" b="1" dirty="0">
              <a:solidFill>
                <a:schemeClr val="bg1"/>
              </a:solidFill>
            </a:endParaRPr>
          </a:p>
        </p:txBody>
      </p:sp>
      <p:sp>
        <p:nvSpPr>
          <p:cNvPr id="6" name="Content Placeholder 2">
            <a:extLst>
              <a:ext uri="{FF2B5EF4-FFF2-40B4-BE49-F238E27FC236}">
                <a16:creationId xmlns:a16="http://schemas.microsoft.com/office/drawing/2014/main" id="{4F0BCBEA-E266-46CD-BE87-49E777EE99F1}"/>
              </a:ext>
            </a:extLst>
          </p:cNvPr>
          <p:cNvSpPr>
            <a:spLocks noGrp="1"/>
          </p:cNvSpPr>
          <p:nvPr>
            <p:ph idx="1"/>
          </p:nvPr>
        </p:nvSpPr>
        <p:spPr>
          <a:xfrm>
            <a:off x="448055" y="947148"/>
            <a:ext cx="11430000" cy="5355074"/>
          </a:xfrm>
        </p:spPr>
        <p:txBody>
          <a:bodyPr/>
          <a:lstStyle/>
          <a:p>
            <a:r>
              <a:rPr lang="en-US" sz="1600" dirty="0">
                <a:latin typeface="+mn-lt"/>
              </a:rPr>
              <a:t>Designs of all towers and internal components utilize flat profiles with as little complexity as possible to allow for tight tolerances to be held during manufacturing and also to ease geometric testing for acceptance criteria.</a:t>
            </a:r>
          </a:p>
          <a:p>
            <a:endParaRPr lang="en-US" sz="1600" dirty="0">
              <a:latin typeface="+mn-lt"/>
            </a:endParaRPr>
          </a:p>
          <a:p>
            <a:r>
              <a:rPr lang="en-US" sz="1600" dirty="0">
                <a:latin typeface="+mn-lt"/>
              </a:rPr>
              <a:t>Electron-beam welding is currently identified as the process of choice for welding the steel absorber plates and tungsten keys to the sheet metal panels to from the tower weldments. This form of welding produces very little heat soak in to the material, resulting in little to no warping of the components from their original shape. </a:t>
            </a:r>
          </a:p>
          <a:p>
            <a:endParaRPr lang="en-US" sz="1600" dirty="0">
              <a:latin typeface="+mn-lt"/>
            </a:endParaRPr>
          </a:p>
          <a:p>
            <a:r>
              <a:rPr lang="en-US" sz="1600" dirty="0">
                <a:latin typeface="+mn-lt"/>
              </a:rPr>
              <a:t>The final assembled shape is that of either a rectangle (8M) or square (4M) profile, and lends itself to be placed in a special jig for dimensional evaluation / straightening. For the upper and lower surfaces, if manufacturing anomalies do occur, an industry standard “fly cutter” milling attachment can achieve a flatness tolerance of 0.05 – 0.1 mm, well within our acceptable tolerance.</a:t>
            </a:r>
            <a:br>
              <a:rPr lang="en-US" sz="1600" dirty="0">
                <a:latin typeface="+mn-lt"/>
              </a:rPr>
            </a:br>
            <a:endParaRPr lang="en-US" sz="1600" dirty="0">
              <a:latin typeface="+mn-lt"/>
            </a:endParaRPr>
          </a:p>
          <a:p>
            <a:r>
              <a:rPr lang="en-US" sz="1600" dirty="0">
                <a:latin typeface="+mn-lt"/>
              </a:rPr>
              <a:t>1045 Carbon Steel has high magnetic permeability, making it suitable for the magnetic quench material, and is also relatively cheap, easy to machine, and abundant in industry. This material is accepting of electroless Nickel plating for corrosion prevention.</a:t>
            </a:r>
          </a:p>
          <a:p>
            <a:endParaRPr lang="en-US" sz="1600" dirty="0">
              <a:latin typeface="+mn-lt"/>
            </a:endParaRPr>
          </a:p>
          <a:p>
            <a:r>
              <a:rPr lang="en-US" sz="1600" dirty="0">
                <a:latin typeface="+mn-lt"/>
              </a:rPr>
              <a:t>Along with a properly designed support structure, the 8 mm pins to the rear of the detectors along with the M12 threaded hole in the front plate of each detector allow for proper and repeatable alignment of the units when assembling on the detector stack. Note that the shear strength of a single 8 mm dowel pin is ≈ 45 </a:t>
            </a:r>
            <a:r>
              <a:rPr lang="en-US" sz="1600" dirty="0" err="1">
                <a:latin typeface="+mn-lt"/>
              </a:rPr>
              <a:t>kN.</a:t>
            </a:r>
            <a:endParaRPr lang="en-US" dirty="0"/>
          </a:p>
          <a:p>
            <a:endParaRPr lang="en-US" dirty="0"/>
          </a:p>
        </p:txBody>
      </p:sp>
    </p:spTree>
    <p:extLst>
      <p:ext uri="{BB962C8B-B14F-4D97-AF65-F5344CB8AC3E}">
        <p14:creationId xmlns:p14="http://schemas.microsoft.com/office/powerpoint/2010/main" val="4046454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723EB4-2AF4-D88F-1FA0-C5B37F938B8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096000" y="912823"/>
            <a:ext cx="6068933" cy="3650645"/>
          </a:xfrm>
          <a:prstGeom prst="rect">
            <a:avLst/>
          </a:prstGeom>
        </p:spPr>
      </p:pic>
      <p:sp>
        <p:nvSpPr>
          <p:cNvPr id="2" name="Title 1">
            <a:extLst>
              <a:ext uri="{FF2B5EF4-FFF2-40B4-BE49-F238E27FC236}">
                <a16:creationId xmlns:a16="http://schemas.microsoft.com/office/drawing/2014/main" id="{9577FA24-6E5B-42F8-9766-2FE9CEBEB1F5}"/>
              </a:ext>
            </a:extLst>
          </p:cNvPr>
          <p:cNvSpPr>
            <a:spLocks noGrp="1"/>
          </p:cNvSpPr>
          <p:nvPr>
            <p:ph type="title"/>
          </p:nvPr>
        </p:nvSpPr>
        <p:spPr/>
        <p:txBody>
          <a:bodyPr/>
          <a:lstStyle/>
          <a:p>
            <a:r>
              <a:rPr lang="en-US" dirty="0"/>
              <a:t>Common Scintillator Assembly Features (8M shown)</a:t>
            </a:r>
          </a:p>
        </p:txBody>
      </p:sp>
      <p:sp>
        <p:nvSpPr>
          <p:cNvPr id="6" name="TextBox 5">
            <a:extLst>
              <a:ext uri="{FF2B5EF4-FFF2-40B4-BE49-F238E27FC236}">
                <a16:creationId xmlns:a16="http://schemas.microsoft.com/office/drawing/2014/main" id="{138442DE-F09D-4BDD-B8BD-4FF77E242F68}"/>
              </a:ext>
            </a:extLst>
          </p:cNvPr>
          <p:cNvSpPr txBox="1"/>
          <p:nvPr/>
        </p:nvSpPr>
        <p:spPr>
          <a:xfrm>
            <a:off x="348139" y="975335"/>
            <a:ext cx="5742113" cy="3977243"/>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sz="1250" dirty="0">
                <a:latin typeface="+mn-lt"/>
              </a:rPr>
              <a:t>Material / Manufacturing: TBD</a:t>
            </a:r>
          </a:p>
          <a:p>
            <a:pPr marL="742950" lvl="1" indent="-285750">
              <a:lnSpc>
                <a:spcPct val="90000"/>
              </a:lnSpc>
              <a:buFontTx/>
              <a:buChar char="-"/>
            </a:pPr>
            <a:r>
              <a:rPr lang="en-US" sz="1250" dirty="0">
                <a:latin typeface="+mn-lt"/>
              </a:rPr>
              <a:t>FNAL injection molded tile</a:t>
            </a:r>
          </a:p>
          <a:p>
            <a:pPr marL="742950" lvl="1" indent="-285750">
              <a:lnSpc>
                <a:spcPct val="90000"/>
              </a:lnSpc>
              <a:buFontTx/>
              <a:buChar char="-"/>
            </a:pPr>
            <a:r>
              <a:rPr lang="en-US" sz="1250" dirty="0">
                <a:latin typeface="+mn-lt"/>
              </a:rPr>
              <a:t>EJ-212 machined tile</a:t>
            </a:r>
            <a:br>
              <a:rPr lang="en-US" sz="1250" dirty="0">
                <a:latin typeface="+mn-lt"/>
              </a:rPr>
            </a:br>
            <a:endParaRPr lang="en-US" sz="1250" b="1" dirty="0">
              <a:latin typeface="+mn-lt"/>
            </a:endParaRPr>
          </a:p>
          <a:p>
            <a:pPr marL="285750" indent="-285750">
              <a:lnSpc>
                <a:spcPct val="90000"/>
              </a:lnSpc>
              <a:buFont typeface="Arial" panose="020B0604020202020204" pitchFamily="34" charset="0"/>
              <a:buChar char="•"/>
            </a:pPr>
            <a:r>
              <a:rPr lang="en-US" sz="1250" dirty="0">
                <a:latin typeface="+mn-lt"/>
              </a:rPr>
              <a:t>Dimensions:</a:t>
            </a:r>
          </a:p>
          <a:p>
            <a:pPr marL="742950" lvl="1" indent="-285750">
              <a:lnSpc>
                <a:spcPct val="90000"/>
              </a:lnSpc>
              <a:buFontTx/>
              <a:buChar char="-"/>
            </a:pPr>
            <a:r>
              <a:rPr lang="en-US" sz="1250" dirty="0">
                <a:latin typeface="+mn-lt"/>
              </a:rPr>
              <a:t>Raw Tile: 47x47x4 mm </a:t>
            </a:r>
          </a:p>
          <a:p>
            <a:pPr marL="742950" lvl="1" indent="-285750">
              <a:lnSpc>
                <a:spcPct val="90000"/>
              </a:lnSpc>
              <a:buFontTx/>
              <a:buChar char="-"/>
            </a:pPr>
            <a:r>
              <a:rPr lang="en-US" sz="1250" dirty="0">
                <a:latin typeface="+mn-lt"/>
              </a:rPr>
              <a:t>Wrapped tile: 47.2x47.2x4.6 mm (not including </a:t>
            </a:r>
            <a:r>
              <a:rPr lang="en-US" sz="1250" dirty="0" err="1">
                <a:latin typeface="+mn-lt"/>
              </a:rPr>
              <a:t>SiPM</a:t>
            </a:r>
            <a:r>
              <a:rPr lang="en-US" sz="1250" dirty="0">
                <a:latin typeface="+mn-lt"/>
              </a:rPr>
              <a:t> board thickness) </a:t>
            </a:r>
          </a:p>
          <a:p>
            <a:pPr algn="l">
              <a:lnSpc>
                <a:spcPct val="90000"/>
              </a:lnSpc>
            </a:pPr>
            <a:endParaRPr lang="en-US" sz="1250" dirty="0">
              <a:latin typeface="+mn-lt"/>
            </a:endParaRPr>
          </a:p>
          <a:p>
            <a:pPr marL="285750" indent="-285750" algn="l">
              <a:lnSpc>
                <a:spcPct val="90000"/>
              </a:lnSpc>
              <a:buFont typeface="Arial" panose="020B0604020202020204" pitchFamily="34" charset="0"/>
              <a:buChar char="•"/>
            </a:pPr>
            <a:r>
              <a:rPr lang="en-US" sz="1250" dirty="0">
                <a:latin typeface="+mn-lt"/>
              </a:rPr>
              <a:t>Dimple Geometry: TBD, various dimple geometries are being analyzed for performance before final selection.</a:t>
            </a:r>
          </a:p>
          <a:p>
            <a:pPr marL="285750" indent="-285750" algn="l">
              <a:lnSpc>
                <a:spcPct val="90000"/>
              </a:lnSpc>
              <a:buFont typeface="Arial" panose="020B0604020202020204" pitchFamily="34" charset="0"/>
              <a:buChar char="•"/>
            </a:pPr>
            <a:endParaRPr lang="en-US" sz="1250" dirty="0">
              <a:latin typeface="+mn-lt"/>
            </a:endParaRPr>
          </a:p>
          <a:p>
            <a:pPr marL="285750" indent="-285750" algn="l">
              <a:lnSpc>
                <a:spcPct val="90000"/>
              </a:lnSpc>
              <a:buFont typeface="Arial" panose="020B0604020202020204" pitchFamily="34" charset="0"/>
              <a:buChar char="•"/>
            </a:pPr>
            <a:r>
              <a:rPr lang="en-US" sz="1250" dirty="0">
                <a:latin typeface="+mn-lt"/>
              </a:rPr>
              <a:t>Scintillator tile geometry for the insert assemblies is still TBD between square and hexagonal profiles, based on performance and feasibility.</a:t>
            </a:r>
          </a:p>
          <a:p>
            <a:pPr marL="285750" indent="-285750" algn="l">
              <a:lnSpc>
                <a:spcPct val="90000"/>
              </a:lnSpc>
              <a:buFont typeface="Arial" panose="020B0604020202020204" pitchFamily="34" charset="0"/>
              <a:buChar char="•"/>
            </a:pPr>
            <a:endParaRPr lang="en-US" sz="1250" dirty="0">
              <a:latin typeface="+mn-lt"/>
            </a:endParaRPr>
          </a:p>
          <a:p>
            <a:pPr marL="285750" indent="-285750" algn="l">
              <a:lnSpc>
                <a:spcPct val="90000"/>
              </a:lnSpc>
              <a:buFont typeface="Arial" panose="020B0604020202020204" pitchFamily="34" charset="0"/>
              <a:buChar char="•"/>
            </a:pPr>
            <a:r>
              <a:rPr lang="en-US" sz="1250" dirty="0" err="1">
                <a:latin typeface="+mn-lt"/>
              </a:rPr>
              <a:t>SiPM</a:t>
            </a:r>
            <a:r>
              <a:rPr lang="en-US" sz="1250" dirty="0">
                <a:latin typeface="+mn-lt"/>
              </a:rPr>
              <a:t> PCB connects to the common flex PCB running along the tower to the rear of the assembly.</a:t>
            </a:r>
            <a:br>
              <a:rPr lang="en-US" sz="1250" b="1" dirty="0">
                <a:latin typeface="+mn-lt"/>
              </a:rPr>
            </a:br>
            <a:endParaRPr lang="en-US" sz="1250" b="1" dirty="0">
              <a:latin typeface="+mn-lt"/>
            </a:endParaRPr>
          </a:p>
          <a:p>
            <a:pPr marL="285750" indent="-285750" algn="l">
              <a:lnSpc>
                <a:spcPct val="90000"/>
              </a:lnSpc>
              <a:buFont typeface="Arial" panose="020B0604020202020204" pitchFamily="34" charset="0"/>
              <a:buChar char="•"/>
            </a:pPr>
            <a:r>
              <a:rPr lang="en-US" sz="1250" dirty="0">
                <a:latin typeface="+mn-lt"/>
              </a:rPr>
              <a:t>The flex PCB then connects to the readout board at the rear of the Tower.</a:t>
            </a:r>
          </a:p>
          <a:p>
            <a:pPr marL="285750" indent="-285750" algn="l">
              <a:lnSpc>
                <a:spcPct val="90000"/>
              </a:lnSpc>
              <a:buFont typeface="Arial" panose="020B0604020202020204" pitchFamily="34" charset="0"/>
              <a:buChar char="•"/>
            </a:pPr>
            <a:endParaRPr lang="en-US" dirty="0">
              <a:latin typeface="+mn-lt"/>
            </a:endParaRPr>
          </a:p>
        </p:txBody>
      </p:sp>
      <p:sp>
        <p:nvSpPr>
          <p:cNvPr id="7" name="Rectangle: Rounded Corners 6">
            <a:extLst>
              <a:ext uri="{FF2B5EF4-FFF2-40B4-BE49-F238E27FC236}">
                <a16:creationId xmlns:a16="http://schemas.microsoft.com/office/drawing/2014/main" id="{D98B8BAC-6BB3-4C5D-9B3D-874BDC89FFDF}"/>
              </a:ext>
            </a:extLst>
          </p:cNvPr>
          <p:cNvSpPr/>
          <p:nvPr/>
        </p:nvSpPr>
        <p:spPr>
          <a:xfrm>
            <a:off x="10455750" y="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3</a:t>
            </a:r>
            <a:endParaRPr lang="en-US" b="1" dirty="0">
              <a:solidFill>
                <a:schemeClr val="bg1"/>
              </a:solidFill>
            </a:endParaRPr>
          </a:p>
        </p:txBody>
      </p:sp>
      <p:pic>
        <p:nvPicPr>
          <p:cNvPr id="8" name="Picture 7">
            <a:extLst>
              <a:ext uri="{FF2B5EF4-FFF2-40B4-BE49-F238E27FC236}">
                <a16:creationId xmlns:a16="http://schemas.microsoft.com/office/drawing/2014/main" id="{88FFD6B5-6682-BA51-99FD-65FAD6DC9B5F}"/>
              </a:ext>
            </a:extLst>
          </p:cNvPr>
          <p:cNvPicPr>
            <a:picLocks noChangeAspect="1"/>
          </p:cNvPicPr>
          <p:nvPr/>
        </p:nvPicPr>
        <p:blipFill>
          <a:blip r:embed="rId3"/>
          <a:stretch>
            <a:fillRect/>
          </a:stretch>
        </p:blipFill>
        <p:spPr>
          <a:xfrm>
            <a:off x="6426740" y="4620720"/>
            <a:ext cx="5678527" cy="2141811"/>
          </a:xfrm>
          <a:prstGeom prst="rect">
            <a:avLst/>
          </a:prstGeom>
          <a:ln>
            <a:solidFill>
              <a:schemeClr val="tx1"/>
            </a:solidFill>
          </a:ln>
        </p:spPr>
      </p:pic>
      <p:sp>
        <p:nvSpPr>
          <p:cNvPr id="11" name="TextBox 10">
            <a:extLst>
              <a:ext uri="{FF2B5EF4-FFF2-40B4-BE49-F238E27FC236}">
                <a16:creationId xmlns:a16="http://schemas.microsoft.com/office/drawing/2014/main" id="{E6B47DC1-9C0C-294A-968E-3F285F656875}"/>
              </a:ext>
            </a:extLst>
          </p:cNvPr>
          <p:cNvSpPr txBox="1"/>
          <p:nvPr/>
        </p:nvSpPr>
        <p:spPr>
          <a:xfrm rot="19635913">
            <a:off x="6774501" y="1688856"/>
            <a:ext cx="844061"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Kapton Sheet</a:t>
            </a:r>
          </a:p>
        </p:txBody>
      </p:sp>
      <p:sp>
        <p:nvSpPr>
          <p:cNvPr id="12" name="TextBox 11">
            <a:extLst>
              <a:ext uri="{FF2B5EF4-FFF2-40B4-BE49-F238E27FC236}">
                <a16:creationId xmlns:a16="http://schemas.microsoft.com/office/drawing/2014/main" id="{42A1C390-CB67-489C-5B09-8BCE77044179}"/>
              </a:ext>
            </a:extLst>
          </p:cNvPr>
          <p:cNvSpPr txBox="1"/>
          <p:nvPr/>
        </p:nvSpPr>
        <p:spPr>
          <a:xfrm rot="19635913">
            <a:off x="10811610" y="3331181"/>
            <a:ext cx="844061"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Kapton Sheet</a:t>
            </a:r>
          </a:p>
        </p:txBody>
      </p:sp>
      <p:sp>
        <p:nvSpPr>
          <p:cNvPr id="13" name="TextBox 12">
            <a:extLst>
              <a:ext uri="{FF2B5EF4-FFF2-40B4-BE49-F238E27FC236}">
                <a16:creationId xmlns:a16="http://schemas.microsoft.com/office/drawing/2014/main" id="{19761E02-8E80-DFA3-8B25-AF7555F71DBF}"/>
              </a:ext>
            </a:extLst>
          </p:cNvPr>
          <p:cNvSpPr txBox="1"/>
          <p:nvPr/>
        </p:nvSpPr>
        <p:spPr>
          <a:xfrm>
            <a:off x="10752318" y="975335"/>
            <a:ext cx="962644"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Wrapped Tiles</a:t>
            </a:r>
          </a:p>
        </p:txBody>
      </p:sp>
      <p:sp>
        <p:nvSpPr>
          <p:cNvPr id="14" name="TextBox 13">
            <a:extLst>
              <a:ext uri="{FF2B5EF4-FFF2-40B4-BE49-F238E27FC236}">
                <a16:creationId xmlns:a16="http://schemas.microsoft.com/office/drawing/2014/main" id="{FF57E8B0-9F55-7D94-424A-66FC88C44E98}"/>
              </a:ext>
            </a:extLst>
          </p:cNvPr>
          <p:cNvSpPr txBox="1"/>
          <p:nvPr/>
        </p:nvSpPr>
        <p:spPr>
          <a:xfrm>
            <a:off x="9245467" y="1510509"/>
            <a:ext cx="1088427"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Unwrapped Tile</a:t>
            </a:r>
          </a:p>
        </p:txBody>
      </p:sp>
      <p:sp>
        <p:nvSpPr>
          <p:cNvPr id="15" name="TextBox 14">
            <a:extLst>
              <a:ext uri="{FF2B5EF4-FFF2-40B4-BE49-F238E27FC236}">
                <a16:creationId xmlns:a16="http://schemas.microsoft.com/office/drawing/2014/main" id="{1626F56A-4E37-7D1F-03BB-3DC7E646ACA3}"/>
              </a:ext>
            </a:extLst>
          </p:cNvPr>
          <p:cNvSpPr txBox="1"/>
          <p:nvPr/>
        </p:nvSpPr>
        <p:spPr>
          <a:xfrm>
            <a:off x="6426740" y="3725233"/>
            <a:ext cx="581225"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err="1">
                <a:latin typeface="+mn-lt"/>
              </a:rPr>
              <a:t>SiPM</a:t>
            </a:r>
            <a:r>
              <a:rPr lang="en-US" sz="1200" dirty="0">
                <a:latin typeface="+mn-lt"/>
              </a:rPr>
              <a:t> PCB</a:t>
            </a:r>
          </a:p>
        </p:txBody>
      </p:sp>
      <p:sp>
        <p:nvSpPr>
          <p:cNvPr id="16" name="TextBox 15">
            <a:extLst>
              <a:ext uri="{FF2B5EF4-FFF2-40B4-BE49-F238E27FC236}">
                <a16:creationId xmlns:a16="http://schemas.microsoft.com/office/drawing/2014/main" id="{F7A0C9E2-772A-1553-1611-70398F933DA3}"/>
              </a:ext>
            </a:extLst>
          </p:cNvPr>
          <p:cNvSpPr txBox="1"/>
          <p:nvPr/>
        </p:nvSpPr>
        <p:spPr>
          <a:xfrm>
            <a:off x="7344453" y="3815864"/>
            <a:ext cx="1225088"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3M Reflective Foil</a:t>
            </a:r>
          </a:p>
        </p:txBody>
      </p:sp>
      <p:cxnSp>
        <p:nvCxnSpPr>
          <p:cNvPr id="18" name="Straight Arrow Connector 17">
            <a:extLst>
              <a:ext uri="{FF2B5EF4-FFF2-40B4-BE49-F238E27FC236}">
                <a16:creationId xmlns:a16="http://schemas.microsoft.com/office/drawing/2014/main" id="{D1609E47-F716-385E-D2D5-CEC04C15FAAD}"/>
              </a:ext>
            </a:extLst>
          </p:cNvPr>
          <p:cNvCxnSpPr>
            <a:cxnSpLocks/>
            <a:stCxn id="15" idx="0"/>
          </p:cNvCxnSpPr>
          <p:nvPr/>
        </p:nvCxnSpPr>
        <p:spPr>
          <a:xfrm flipV="1">
            <a:off x="6717353" y="2869218"/>
            <a:ext cx="723871" cy="856015"/>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45788B8A-F3D3-8FC5-D480-5E48FAE8361C}"/>
              </a:ext>
            </a:extLst>
          </p:cNvPr>
          <p:cNvCxnSpPr>
            <a:cxnSpLocks/>
            <a:stCxn id="16" idx="0"/>
          </p:cNvCxnSpPr>
          <p:nvPr/>
        </p:nvCxnSpPr>
        <p:spPr>
          <a:xfrm flipV="1">
            <a:off x="7956997" y="3055637"/>
            <a:ext cx="684051" cy="760227"/>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1C0307E0-C781-5362-9856-F35BCEF45982}"/>
              </a:ext>
            </a:extLst>
          </p:cNvPr>
          <p:cNvCxnSpPr>
            <a:cxnSpLocks/>
            <a:stCxn id="14" idx="2"/>
          </p:cNvCxnSpPr>
          <p:nvPr/>
        </p:nvCxnSpPr>
        <p:spPr>
          <a:xfrm flipH="1">
            <a:off x="9340363" y="1935241"/>
            <a:ext cx="449318" cy="802904"/>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C8929F31-BC74-4FA6-0AD5-D42A99CF3E4A}"/>
              </a:ext>
            </a:extLst>
          </p:cNvPr>
          <p:cNvCxnSpPr>
            <a:cxnSpLocks/>
            <a:stCxn id="13" idx="2"/>
          </p:cNvCxnSpPr>
          <p:nvPr/>
        </p:nvCxnSpPr>
        <p:spPr>
          <a:xfrm flipH="1">
            <a:off x="10887809" y="1400067"/>
            <a:ext cx="345831" cy="727286"/>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pic>
        <p:nvPicPr>
          <p:cNvPr id="32" name="Picture 31">
            <a:extLst>
              <a:ext uri="{FF2B5EF4-FFF2-40B4-BE49-F238E27FC236}">
                <a16:creationId xmlns:a16="http://schemas.microsoft.com/office/drawing/2014/main" id="{EF1E12E3-53C9-C681-4CA5-E0F27B76529C}"/>
              </a:ext>
            </a:extLst>
          </p:cNvPr>
          <p:cNvPicPr>
            <a:picLocks noChangeAspect="1"/>
          </p:cNvPicPr>
          <p:nvPr/>
        </p:nvPicPr>
        <p:blipFill>
          <a:blip r:embed="rId4"/>
          <a:stretch>
            <a:fillRect/>
          </a:stretch>
        </p:blipFill>
        <p:spPr>
          <a:xfrm>
            <a:off x="2639899" y="4620720"/>
            <a:ext cx="3711826" cy="2141811"/>
          </a:xfrm>
          <a:prstGeom prst="rect">
            <a:avLst/>
          </a:prstGeom>
          <a:ln>
            <a:solidFill>
              <a:schemeClr val="tx1"/>
            </a:solidFill>
          </a:ln>
        </p:spPr>
      </p:pic>
      <p:sp>
        <p:nvSpPr>
          <p:cNvPr id="33" name="Rectangle 32">
            <a:extLst>
              <a:ext uri="{FF2B5EF4-FFF2-40B4-BE49-F238E27FC236}">
                <a16:creationId xmlns:a16="http://schemas.microsoft.com/office/drawing/2014/main" id="{74C75342-4167-FB64-05EA-B12764BEA4C1}"/>
              </a:ext>
            </a:extLst>
          </p:cNvPr>
          <p:cNvSpPr/>
          <p:nvPr/>
        </p:nvSpPr>
        <p:spPr>
          <a:xfrm>
            <a:off x="2639899" y="4696147"/>
            <a:ext cx="964947" cy="274611"/>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1831595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3C5888-121D-3DAA-8C36-7A75C6D522D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914901" y="975335"/>
            <a:ext cx="7092462" cy="3334386"/>
          </a:xfrm>
          <a:prstGeom prst="rect">
            <a:avLst/>
          </a:prstGeom>
          <a:ln>
            <a:noFill/>
          </a:ln>
        </p:spPr>
      </p:pic>
      <p:pic>
        <p:nvPicPr>
          <p:cNvPr id="1026" name="Picture 2">
            <a:extLst>
              <a:ext uri="{FF2B5EF4-FFF2-40B4-BE49-F238E27FC236}">
                <a16:creationId xmlns:a16="http://schemas.microsoft.com/office/drawing/2014/main" id="{A014FBD2-8429-9A3F-4C02-6F564A8B67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63" b="6486"/>
          <a:stretch/>
        </p:blipFill>
        <p:spPr bwMode="auto">
          <a:xfrm>
            <a:off x="8604112" y="4563478"/>
            <a:ext cx="3403251" cy="21549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B7A88A9-3AEC-40D6-AD80-A73ED8418A51}"/>
              </a:ext>
            </a:extLst>
          </p:cNvPr>
          <p:cNvSpPr txBox="1">
            <a:spLocks noGrp="1"/>
          </p:cNvSpPr>
          <p:nvPr>
            <p:ph type="title"/>
          </p:nvPr>
        </p:nvSpPr>
        <p:spPr>
          <a:xfrm>
            <a:off x="344488" y="320675"/>
            <a:ext cx="11425237" cy="534988"/>
          </a:xfrm>
          <a:prstGeom prst="rect">
            <a:avLst/>
          </a:prstGeom>
          <a:noFill/>
        </p:spPr>
        <p:txBody>
          <a:bodyPr wrap="square" rtlCol="0">
            <a:spAutoFit/>
          </a:bodyPr>
          <a:lstStyle/>
          <a:p>
            <a:r>
              <a:rPr lang="en-US" dirty="0"/>
              <a:t>Assembly Methods (8M Tower / Scintillator Envelopes)</a:t>
            </a:r>
            <a:endParaRPr lang="en-US" dirty="0">
              <a:latin typeface="+mn-lt"/>
            </a:endParaRPr>
          </a:p>
        </p:txBody>
      </p:sp>
      <p:sp>
        <p:nvSpPr>
          <p:cNvPr id="8" name="Rectangle: Rounded Corners 7">
            <a:extLst>
              <a:ext uri="{FF2B5EF4-FFF2-40B4-BE49-F238E27FC236}">
                <a16:creationId xmlns:a16="http://schemas.microsoft.com/office/drawing/2014/main" id="{0A0F5836-D9A3-4FD1-B731-E4A2F4A273CF}"/>
              </a:ext>
            </a:extLst>
          </p:cNvPr>
          <p:cNvSpPr/>
          <p:nvPr/>
        </p:nvSpPr>
        <p:spPr>
          <a:xfrm>
            <a:off x="10455750" y="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
        <p:nvSpPr>
          <p:cNvPr id="6" name="TextBox 5">
            <a:extLst>
              <a:ext uri="{FF2B5EF4-FFF2-40B4-BE49-F238E27FC236}">
                <a16:creationId xmlns:a16="http://schemas.microsoft.com/office/drawing/2014/main" id="{C0B8AD48-884B-A8CC-8D36-D8359BF092D1}"/>
              </a:ext>
            </a:extLst>
          </p:cNvPr>
          <p:cNvSpPr txBox="1"/>
          <p:nvPr/>
        </p:nvSpPr>
        <p:spPr>
          <a:xfrm>
            <a:off x="348139" y="975335"/>
            <a:ext cx="4566762" cy="4267835"/>
          </a:xfrm>
          <a:prstGeom prst="rect">
            <a:avLst/>
          </a:prstGeom>
          <a:noFill/>
        </p:spPr>
        <p:txBody>
          <a:bodyPr wrap="square" rtlCol="0">
            <a:spAutoFit/>
          </a:bodyPr>
          <a:lstStyle/>
          <a:p>
            <a:pPr marL="342900" indent="-342900" algn="l">
              <a:spcBef>
                <a:spcPts val="200"/>
              </a:spcBef>
              <a:spcAft>
                <a:spcPts val="200"/>
              </a:spcAft>
              <a:buFont typeface="+mj-lt"/>
              <a:buAutoNum type="arabicPeriod"/>
            </a:pPr>
            <a:r>
              <a:rPr lang="en-US" sz="1400" b="1" dirty="0">
                <a:latin typeface="+mn-lt"/>
              </a:rPr>
              <a:t>Scintillator Envelope: </a:t>
            </a:r>
          </a:p>
          <a:p>
            <a:pPr marL="800100" lvl="1" indent="-342900">
              <a:spcBef>
                <a:spcPts val="200"/>
              </a:spcBef>
              <a:spcAft>
                <a:spcPts val="200"/>
              </a:spcAft>
              <a:buAutoNum type="alphaLcPeriod"/>
            </a:pPr>
            <a:r>
              <a:rPr lang="en-US" sz="1400" dirty="0">
                <a:latin typeface="+mn-lt"/>
              </a:rPr>
              <a:t>Tiles are wrapped in 3M Foil.</a:t>
            </a:r>
          </a:p>
          <a:p>
            <a:pPr marL="800100" lvl="1" indent="-342900">
              <a:spcBef>
                <a:spcPts val="200"/>
              </a:spcBef>
              <a:spcAft>
                <a:spcPts val="200"/>
              </a:spcAft>
              <a:buAutoNum type="alphaLcPeriod"/>
            </a:pPr>
            <a:r>
              <a:rPr lang="en-US" sz="1400" dirty="0" err="1">
                <a:latin typeface="+mn-lt"/>
              </a:rPr>
              <a:t>SiPM</a:t>
            </a:r>
            <a:r>
              <a:rPr lang="en-US" sz="1400" dirty="0">
                <a:latin typeface="+mn-lt"/>
              </a:rPr>
              <a:t> Boards attached to wrapped tiles.</a:t>
            </a:r>
          </a:p>
          <a:p>
            <a:pPr marL="800100" lvl="1" indent="-342900">
              <a:spcBef>
                <a:spcPts val="200"/>
              </a:spcBef>
              <a:spcAft>
                <a:spcPts val="200"/>
              </a:spcAft>
              <a:buAutoNum type="alphaLcPeriod"/>
            </a:pPr>
            <a:r>
              <a:rPr lang="en-US" sz="1400" dirty="0">
                <a:latin typeface="+mn-lt"/>
              </a:rPr>
              <a:t>Kapton sheet attached to front and back of envelope assembly.</a:t>
            </a:r>
          </a:p>
          <a:p>
            <a:pPr marL="342900" indent="-342900">
              <a:spcBef>
                <a:spcPts val="200"/>
              </a:spcBef>
              <a:spcAft>
                <a:spcPts val="200"/>
              </a:spcAft>
              <a:buFont typeface="+mj-lt"/>
              <a:buAutoNum type="arabicPeriod"/>
            </a:pPr>
            <a:r>
              <a:rPr lang="en-US" sz="1400" b="1" dirty="0">
                <a:latin typeface="+mn-lt"/>
              </a:rPr>
              <a:t>Assembling Tower:</a:t>
            </a:r>
          </a:p>
          <a:p>
            <a:pPr marL="800100" lvl="1" indent="-342900">
              <a:spcBef>
                <a:spcPts val="200"/>
              </a:spcBef>
              <a:spcAft>
                <a:spcPts val="200"/>
              </a:spcAft>
              <a:buAutoNum type="alphaLcPeriod"/>
            </a:pPr>
            <a:r>
              <a:rPr lang="en-US" sz="1400" dirty="0">
                <a:latin typeface="+mn-lt"/>
              </a:rPr>
              <a:t>Side panel is removed from tower (10x screws).</a:t>
            </a:r>
          </a:p>
          <a:p>
            <a:pPr marL="800100" lvl="1" indent="-342900">
              <a:spcBef>
                <a:spcPts val="200"/>
              </a:spcBef>
              <a:spcAft>
                <a:spcPts val="200"/>
              </a:spcAft>
              <a:buAutoNum type="alphaLcPeriod"/>
            </a:pPr>
            <a:r>
              <a:rPr lang="en-US" sz="1400" dirty="0">
                <a:latin typeface="+mn-lt"/>
              </a:rPr>
              <a:t>Each Scintillator Envelope is slid into the slot between absorber plates (65x).</a:t>
            </a:r>
          </a:p>
          <a:p>
            <a:pPr marL="800100" lvl="1" indent="-342900">
              <a:spcBef>
                <a:spcPts val="200"/>
              </a:spcBef>
              <a:spcAft>
                <a:spcPts val="200"/>
              </a:spcAft>
              <a:buAutoNum type="alphaLcPeriod"/>
            </a:pPr>
            <a:r>
              <a:rPr lang="en-US" sz="1400" dirty="0">
                <a:latin typeface="+mn-lt"/>
              </a:rPr>
              <a:t>The side flex PCB is connected to each of the </a:t>
            </a:r>
            <a:r>
              <a:rPr lang="en-US" sz="1400" dirty="0" err="1">
                <a:latin typeface="+mn-lt"/>
              </a:rPr>
              <a:t>SiPM</a:t>
            </a:r>
            <a:r>
              <a:rPr lang="en-US" sz="1400" dirty="0">
                <a:latin typeface="+mn-lt"/>
              </a:rPr>
              <a:t> board connectors.</a:t>
            </a:r>
          </a:p>
          <a:p>
            <a:pPr marL="800100" lvl="1" indent="-342900">
              <a:spcBef>
                <a:spcPts val="200"/>
              </a:spcBef>
              <a:spcAft>
                <a:spcPts val="200"/>
              </a:spcAft>
              <a:buAutoNum type="alphaLcPeriod"/>
            </a:pPr>
            <a:r>
              <a:rPr lang="en-US" sz="1400" dirty="0">
                <a:latin typeface="+mn-lt"/>
              </a:rPr>
              <a:t>The flex PCB is connected to the readout board at the rear of the tower.</a:t>
            </a:r>
          </a:p>
          <a:p>
            <a:pPr marL="800100" lvl="1" indent="-342900">
              <a:spcBef>
                <a:spcPts val="200"/>
              </a:spcBef>
              <a:spcAft>
                <a:spcPts val="200"/>
              </a:spcAft>
              <a:buAutoNum type="alphaLcPeriod"/>
            </a:pPr>
            <a:r>
              <a:rPr lang="en-US" sz="1400" dirty="0">
                <a:latin typeface="+mn-lt"/>
              </a:rPr>
              <a:t>The side panel is re-attached.</a:t>
            </a:r>
          </a:p>
          <a:p>
            <a:pPr marL="342900" indent="-342900" algn="l">
              <a:spcBef>
                <a:spcPts val="200"/>
              </a:spcBef>
              <a:spcAft>
                <a:spcPts val="200"/>
              </a:spcAft>
              <a:buFont typeface="+mj-lt"/>
              <a:buAutoNum type="arabicPeriod"/>
            </a:pPr>
            <a:r>
              <a:rPr lang="en-US" sz="1400" dirty="0">
                <a:latin typeface="+mn-lt"/>
              </a:rPr>
              <a:t>At this point, the Tower assembly is ready for function testing &amp; final assembly.</a:t>
            </a:r>
          </a:p>
        </p:txBody>
      </p:sp>
      <p:pic>
        <p:nvPicPr>
          <p:cNvPr id="1028" name="Picture 4">
            <a:extLst>
              <a:ext uri="{FF2B5EF4-FFF2-40B4-BE49-F238E27FC236}">
                <a16:creationId xmlns:a16="http://schemas.microsoft.com/office/drawing/2014/main" id="{CD109AD8-FF04-0F97-2727-5F0F461458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4901" y="3973665"/>
            <a:ext cx="3567183" cy="1909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16D2CE7-51EE-BA79-8656-CF4A1A2873FE}"/>
              </a:ext>
            </a:extLst>
          </p:cNvPr>
          <p:cNvSpPr txBox="1"/>
          <p:nvPr/>
        </p:nvSpPr>
        <p:spPr>
          <a:xfrm>
            <a:off x="5927653" y="3455686"/>
            <a:ext cx="1225088"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Flex PCB Connections</a:t>
            </a:r>
          </a:p>
        </p:txBody>
      </p:sp>
      <p:sp>
        <p:nvSpPr>
          <p:cNvPr id="11" name="TextBox 10">
            <a:extLst>
              <a:ext uri="{FF2B5EF4-FFF2-40B4-BE49-F238E27FC236}">
                <a16:creationId xmlns:a16="http://schemas.microsoft.com/office/drawing/2014/main" id="{705738FF-850B-0E85-654A-8710AEC387AA}"/>
              </a:ext>
            </a:extLst>
          </p:cNvPr>
          <p:cNvSpPr txBox="1"/>
          <p:nvPr/>
        </p:nvSpPr>
        <p:spPr>
          <a:xfrm>
            <a:off x="7382566" y="6112593"/>
            <a:ext cx="920234"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Readout Boards</a:t>
            </a:r>
          </a:p>
        </p:txBody>
      </p:sp>
      <p:cxnSp>
        <p:nvCxnSpPr>
          <p:cNvPr id="12" name="Straight Arrow Connector 11">
            <a:extLst>
              <a:ext uri="{FF2B5EF4-FFF2-40B4-BE49-F238E27FC236}">
                <a16:creationId xmlns:a16="http://schemas.microsoft.com/office/drawing/2014/main" id="{8CDCA42E-CEC4-9401-B123-BDB4B4DD940F}"/>
              </a:ext>
            </a:extLst>
          </p:cNvPr>
          <p:cNvCxnSpPr>
            <a:cxnSpLocks/>
            <a:stCxn id="11" idx="3"/>
          </p:cNvCxnSpPr>
          <p:nvPr/>
        </p:nvCxnSpPr>
        <p:spPr>
          <a:xfrm flipV="1">
            <a:off x="8302800" y="6071379"/>
            <a:ext cx="867577" cy="253580"/>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EA47D850-F068-BBD7-3521-52E0F194FBB3}"/>
              </a:ext>
            </a:extLst>
          </p:cNvPr>
          <p:cNvCxnSpPr>
            <a:cxnSpLocks/>
            <a:stCxn id="10" idx="1"/>
          </p:cNvCxnSpPr>
          <p:nvPr/>
        </p:nvCxnSpPr>
        <p:spPr>
          <a:xfrm flipH="1">
            <a:off x="5134708" y="3668052"/>
            <a:ext cx="792945" cy="1261197"/>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sp>
        <p:nvSpPr>
          <p:cNvPr id="23" name="TextBox 22">
            <a:extLst>
              <a:ext uri="{FF2B5EF4-FFF2-40B4-BE49-F238E27FC236}">
                <a16:creationId xmlns:a16="http://schemas.microsoft.com/office/drawing/2014/main" id="{D9B8A0BB-BF7D-06A8-E648-8CFD35B3CCE0}"/>
              </a:ext>
            </a:extLst>
          </p:cNvPr>
          <p:cNvSpPr txBox="1"/>
          <p:nvPr/>
        </p:nvSpPr>
        <p:spPr>
          <a:xfrm rot="1056696">
            <a:off x="7152741" y="2649221"/>
            <a:ext cx="920234" cy="258532"/>
          </a:xfrm>
          <a:prstGeom prst="rect">
            <a:avLst/>
          </a:prstGeom>
          <a:noFill/>
          <a:ln>
            <a:noFill/>
          </a:ln>
        </p:spPr>
        <p:txBody>
          <a:bodyPr wrap="square" rtlCol="0">
            <a:spAutoFit/>
          </a:bodyPr>
          <a:lstStyle/>
          <a:p>
            <a:pPr algn="ctr">
              <a:lnSpc>
                <a:spcPct val="90000"/>
              </a:lnSpc>
            </a:pPr>
            <a:r>
              <a:rPr lang="en-US" sz="1200" dirty="0">
                <a:solidFill>
                  <a:schemeClr val="bg1"/>
                </a:solidFill>
                <a:latin typeface="+mn-lt"/>
              </a:rPr>
              <a:t>Flex PCB</a:t>
            </a:r>
          </a:p>
        </p:txBody>
      </p:sp>
      <p:sp>
        <p:nvSpPr>
          <p:cNvPr id="25" name="Rectangle: Rounded Corners 24">
            <a:extLst>
              <a:ext uri="{FF2B5EF4-FFF2-40B4-BE49-F238E27FC236}">
                <a16:creationId xmlns:a16="http://schemas.microsoft.com/office/drawing/2014/main" id="{56B19C9B-AFEA-B811-D792-9B21E8ADC368}"/>
              </a:ext>
            </a:extLst>
          </p:cNvPr>
          <p:cNvSpPr/>
          <p:nvPr/>
        </p:nvSpPr>
        <p:spPr>
          <a:xfrm rot="934886">
            <a:off x="10624122" y="3269042"/>
            <a:ext cx="1399505" cy="798019"/>
          </a:xfrm>
          <a:prstGeom prst="roundRect">
            <a:avLst>
              <a:gd name="adj" fmla="val 46158"/>
            </a:avLst>
          </a:prstGeom>
          <a:noFill/>
          <a:ln w="38100">
            <a:solidFill>
              <a:srgbClr val="C0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7" name="TextBox 26">
            <a:extLst>
              <a:ext uri="{FF2B5EF4-FFF2-40B4-BE49-F238E27FC236}">
                <a16:creationId xmlns:a16="http://schemas.microsoft.com/office/drawing/2014/main" id="{F1B5C7D6-2905-E7E1-27EF-E81958E2D80C}"/>
              </a:ext>
            </a:extLst>
          </p:cNvPr>
          <p:cNvSpPr txBox="1"/>
          <p:nvPr/>
        </p:nvSpPr>
        <p:spPr>
          <a:xfrm>
            <a:off x="9529909" y="4011868"/>
            <a:ext cx="1012752"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Scintillator Envelope</a:t>
            </a:r>
          </a:p>
        </p:txBody>
      </p:sp>
      <p:cxnSp>
        <p:nvCxnSpPr>
          <p:cNvPr id="28" name="Straight Arrow Connector 27">
            <a:extLst>
              <a:ext uri="{FF2B5EF4-FFF2-40B4-BE49-F238E27FC236}">
                <a16:creationId xmlns:a16="http://schemas.microsoft.com/office/drawing/2014/main" id="{BC50EA76-5CE2-BBB2-2D02-FB5113CE6FB2}"/>
              </a:ext>
            </a:extLst>
          </p:cNvPr>
          <p:cNvCxnSpPr>
            <a:cxnSpLocks/>
            <a:stCxn id="27" idx="0"/>
          </p:cNvCxnSpPr>
          <p:nvPr/>
        </p:nvCxnSpPr>
        <p:spPr>
          <a:xfrm flipV="1">
            <a:off x="10036285" y="3800252"/>
            <a:ext cx="611200" cy="211616"/>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05273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2C02714-6AC1-4429-972B-53FAB1154B18}"/>
              </a:ext>
            </a:extLst>
          </p:cNvPr>
          <p:cNvSpPr/>
          <p:nvPr/>
        </p:nvSpPr>
        <p:spPr>
          <a:xfrm>
            <a:off x="9186530" y="6194236"/>
            <a:ext cx="2758580" cy="642516"/>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 name="Title 3">
            <a:extLst>
              <a:ext uri="{FF2B5EF4-FFF2-40B4-BE49-F238E27FC236}">
                <a16:creationId xmlns:a16="http://schemas.microsoft.com/office/drawing/2014/main" id="{1B7A88A9-3AEC-40D6-AD80-A73ED8418A51}"/>
              </a:ext>
            </a:extLst>
          </p:cNvPr>
          <p:cNvSpPr txBox="1">
            <a:spLocks noGrp="1"/>
          </p:cNvSpPr>
          <p:nvPr>
            <p:ph type="title"/>
          </p:nvPr>
        </p:nvSpPr>
        <p:spPr>
          <a:xfrm>
            <a:off x="344488" y="320675"/>
            <a:ext cx="11425237" cy="534988"/>
          </a:xfrm>
          <a:prstGeom prst="rect">
            <a:avLst/>
          </a:prstGeom>
          <a:noFill/>
        </p:spPr>
        <p:txBody>
          <a:bodyPr wrap="square" rtlCol="0">
            <a:spAutoFit/>
          </a:bodyPr>
          <a:lstStyle/>
          <a:p>
            <a:r>
              <a:rPr lang="en-US" dirty="0">
                <a:latin typeface="+mn-lt"/>
              </a:rPr>
              <a:t>Bearing Load Analysis (8M Tower)</a:t>
            </a:r>
          </a:p>
        </p:txBody>
      </p:sp>
      <p:sp>
        <p:nvSpPr>
          <p:cNvPr id="8" name="Rectangle: Rounded Corners 7">
            <a:extLst>
              <a:ext uri="{FF2B5EF4-FFF2-40B4-BE49-F238E27FC236}">
                <a16:creationId xmlns:a16="http://schemas.microsoft.com/office/drawing/2014/main" id="{0A0F5836-D9A3-4FD1-B731-E4A2F4A273CF}"/>
              </a:ext>
            </a:extLst>
          </p:cNvPr>
          <p:cNvSpPr/>
          <p:nvPr/>
        </p:nvSpPr>
        <p:spPr>
          <a:xfrm>
            <a:off x="10455750" y="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3</a:t>
            </a:r>
            <a:endParaRPr lang="en-US" b="1" dirty="0">
              <a:solidFill>
                <a:schemeClr val="bg1"/>
              </a:solidFill>
            </a:endParaRPr>
          </a:p>
        </p:txBody>
      </p:sp>
      <p:pic>
        <p:nvPicPr>
          <p:cNvPr id="6" name="Picture 5">
            <a:extLst>
              <a:ext uri="{FF2B5EF4-FFF2-40B4-BE49-F238E27FC236}">
                <a16:creationId xmlns:a16="http://schemas.microsoft.com/office/drawing/2014/main" id="{3DB68F1E-EF5C-70A4-B777-6913D2A3E4C8}"/>
              </a:ext>
            </a:extLst>
          </p:cNvPr>
          <p:cNvPicPr>
            <a:picLocks noChangeAspect="1"/>
          </p:cNvPicPr>
          <p:nvPr/>
        </p:nvPicPr>
        <p:blipFill>
          <a:blip r:embed="rId2"/>
          <a:stretch>
            <a:fillRect/>
          </a:stretch>
        </p:blipFill>
        <p:spPr>
          <a:xfrm>
            <a:off x="346813" y="3740190"/>
            <a:ext cx="2750501" cy="2636959"/>
          </a:xfrm>
          <a:prstGeom prst="rect">
            <a:avLst/>
          </a:prstGeom>
          <a:ln>
            <a:solidFill>
              <a:schemeClr val="tx1"/>
            </a:solidFill>
          </a:ln>
        </p:spPr>
      </p:pic>
      <p:sp>
        <p:nvSpPr>
          <p:cNvPr id="7" name="Rectangle 6">
            <a:extLst>
              <a:ext uri="{FF2B5EF4-FFF2-40B4-BE49-F238E27FC236}">
                <a16:creationId xmlns:a16="http://schemas.microsoft.com/office/drawing/2014/main" id="{000E978B-AB7F-CD11-5314-2FF130443FEB}"/>
              </a:ext>
            </a:extLst>
          </p:cNvPr>
          <p:cNvSpPr/>
          <p:nvPr/>
        </p:nvSpPr>
        <p:spPr>
          <a:xfrm>
            <a:off x="1763907" y="6271014"/>
            <a:ext cx="117987" cy="53094"/>
          </a:xfrm>
          <a:prstGeom prst="rect">
            <a:avLst/>
          </a:prstGeom>
          <a:solidFill>
            <a:srgbClr val="FF0000"/>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 name="TextBox 1">
            <a:extLst>
              <a:ext uri="{FF2B5EF4-FFF2-40B4-BE49-F238E27FC236}">
                <a16:creationId xmlns:a16="http://schemas.microsoft.com/office/drawing/2014/main" id="{F4CB48E3-ABC3-B8E4-0B5B-5DC6ACE9F0B4}"/>
              </a:ext>
            </a:extLst>
          </p:cNvPr>
          <p:cNvSpPr txBox="1"/>
          <p:nvPr/>
        </p:nvSpPr>
        <p:spPr>
          <a:xfrm>
            <a:off x="344488" y="917926"/>
            <a:ext cx="10111262" cy="2668423"/>
          </a:xfrm>
          <a:prstGeom prst="rect">
            <a:avLst/>
          </a:prstGeom>
          <a:noFill/>
        </p:spPr>
        <p:txBody>
          <a:bodyPr wrap="square" rtlCol="0">
            <a:spAutoFit/>
          </a:bodyPr>
          <a:lstStyle/>
          <a:p>
            <a:pPr algn="l">
              <a:lnSpc>
                <a:spcPct val="90000"/>
              </a:lnSpc>
            </a:pPr>
            <a:r>
              <a:rPr lang="en-US" sz="1200" b="1" dirty="0">
                <a:latin typeface="+mn-lt"/>
              </a:rPr>
              <a:t>Identified Tower for analysis: </a:t>
            </a:r>
            <a:r>
              <a:rPr lang="en-US" sz="1200" dirty="0">
                <a:latin typeface="+mn-lt"/>
              </a:rPr>
              <a:t>8M Tower with highest vertical loading identified in image below, on bottom row.</a:t>
            </a:r>
          </a:p>
          <a:p>
            <a:pPr marL="285750" indent="-285750" algn="l">
              <a:lnSpc>
                <a:spcPct val="90000"/>
              </a:lnSpc>
              <a:buFont typeface="Arial" panose="020B0604020202020204" pitchFamily="34" charset="0"/>
              <a:buChar char="•"/>
            </a:pPr>
            <a:endParaRPr lang="en-US" sz="1200" dirty="0">
              <a:latin typeface="+mn-lt"/>
            </a:endParaRPr>
          </a:p>
          <a:p>
            <a:pPr algn="l">
              <a:lnSpc>
                <a:spcPct val="90000"/>
              </a:lnSpc>
            </a:pPr>
            <a:r>
              <a:rPr lang="en-US" sz="1200" b="1" dirty="0">
                <a:latin typeface="+mn-lt"/>
              </a:rPr>
              <a:t>Analysis Setup:</a:t>
            </a:r>
            <a:br>
              <a:rPr lang="en-US" sz="1200" b="1" dirty="0">
                <a:latin typeface="+mn-lt"/>
              </a:rPr>
            </a:br>
            <a:endParaRPr lang="en-US" sz="1200" b="1" dirty="0">
              <a:latin typeface="+mn-lt"/>
            </a:endParaRPr>
          </a:p>
          <a:p>
            <a:pPr algn="l">
              <a:lnSpc>
                <a:spcPct val="90000"/>
              </a:lnSpc>
            </a:pPr>
            <a:r>
              <a:rPr lang="en-US" sz="1200" dirty="0">
                <a:latin typeface="+mn-lt"/>
              </a:rPr>
              <a:t>Applied Load: </a:t>
            </a:r>
            <a:r>
              <a:rPr lang="en-US" sz="1200" b="1" dirty="0">
                <a:latin typeface="+mn-lt"/>
              </a:rPr>
              <a:t>10,200 kg </a:t>
            </a:r>
            <a:r>
              <a:rPr lang="en-US" sz="1200" dirty="0">
                <a:latin typeface="+mn-lt"/>
              </a:rPr>
              <a:t>(51x 8M Tower Assemblies)</a:t>
            </a:r>
            <a:br>
              <a:rPr lang="en-US" sz="1200" dirty="0">
                <a:latin typeface="+mn-lt"/>
              </a:rPr>
            </a:br>
            <a:endParaRPr lang="en-US" sz="1200" dirty="0">
              <a:latin typeface="+mn-lt"/>
            </a:endParaRPr>
          </a:p>
          <a:p>
            <a:pPr algn="l">
              <a:lnSpc>
                <a:spcPct val="90000"/>
              </a:lnSpc>
            </a:pPr>
            <a:r>
              <a:rPr lang="en-US" sz="1200" dirty="0">
                <a:latin typeface="+mn-lt"/>
              </a:rPr>
              <a:t>Fixtures: Bottom Face is held Fixed, Load is applied evenly distributed on top face.</a:t>
            </a:r>
          </a:p>
          <a:p>
            <a:pPr algn="l">
              <a:lnSpc>
                <a:spcPct val="90000"/>
              </a:lnSpc>
            </a:pPr>
            <a:endParaRPr lang="en-US" sz="1200" dirty="0">
              <a:latin typeface="+mn-lt"/>
            </a:endParaRPr>
          </a:p>
          <a:p>
            <a:pPr algn="l">
              <a:lnSpc>
                <a:spcPct val="90000"/>
              </a:lnSpc>
            </a:pPr>
            <a:endParaRPr lang="en-US" sz="1200" dirty="0">
              <a:latin typeface="+mn-lt"/>
            </a:endParaRPr>
          </a:p>
          <a:p>
            <a:pPr algn="l">
              <a:lnSpc>
                <a:spcPct val="90000"/>
              </a:lnSpc>
            </a:pPr>
            <a:r>
              <a:rPr lang="en-US" sz="1200" b="1" dirty="0">
                <a:latin typeface="+mn-lt"/>
              </a:rPr>
              <a:t>Analysis Results:</a:t>
            </a:r>
            <a:br>
              <a:rPr lang="en-US" sz="1200" b="1" dirty="0">
                <a:latin typeface="+mn-lt"/>
              </a:rPr>
            </a:br>
            <a:endParaRPr lang="en-US" sz="1200" b="1" dirty="0">
              <a:latin typeface="+mn-lt"/>
            </a:endParaRPr>
          </a:p>
          <a:p>
            <a:pPr algn="l">
              <a:lnSpc>
                <a:spcPct val="90000"/>
              </a:lnSpc>
            </a:pPr>
            <a:r>
              <a:rPr lang="en-US" sz="1200" dirty="0">
                <a:latin typeface="+mn-lt"/>
              </a:rPr>
              <a:t>Max Deflection: </a:t>
            </a:r>
            <a:r>
              <a:rPr lang="en-US" sz="1200" b="1" dirty="0">
                <a:latin typeface="+mn-lt"/>
              </a:rPr>
              <a:t>0.05 mm</a:t>
            </a:r>
            <a:r>
              <a:rPr lang="en-US" sz="1200" dirty="0">
                <a:latin typeface="+mn-lt"/>
              </a:rPr>
              <a:t>. At rear of Tower, window area.</a:t>
            </a:r>
            <a:br>
              <a:rPr lang="en-US" sz="1200" dirty="0">
                <a:latin typeface="+mn-lt"/>
              </a:rPr>
            </a:br>
            <a:endParaRPr lang="en-US" sz="1200" dirty="0">
              <a:latin typeface="+mn-lt"/>
            </a:endParaRPr>
          </a:p>
          <a:p>
            <a:pPr algn="l">
              <a:lnSpc>
                <a:spcPct val="90000"/>
              </a:lnSpc>
            </a:pPr>
            <a:r>
              <a:rPr lang="en-US" sz="1200" dirty="0">
                <a:latin typeface="+mn-lt"/>
              </a:rPr>
              <a:t>Max Stress: </a:t>
            </a:r>
            <a:r>
              <a:rPr lang="en-US" sz="1200" b="1" dirty="0">
                <a:latin typeface="+mn-lt"/>
              </a:rPr>
              <a:t>66.0 MPa </a:t>
            </a:r>
            <a:r>
              <a:rPr lang="en-US" sz="1200" dirty="0">
                <a:latin typeface="+mn-lt"/>
              </a:rPr>
              <a:t>/ 350 MPa. </a:t>
            </a:r>
          </a:p>
          <a:p>
            <a:pPr algn="l">
              <a:lnSpc>
                <a:spcPct val="90000"/>
              </a:lnSpc>
            </a:pPr>
            <a:endParaRPr lang="en-US" dirty="0">
              <a:latin typeface="+mn-lt"/>
            </a:endParaRPr>
          </a:p>
        </p:txBody>
      </p:sp>
      <p:pic>
        <p:nvPicPr>
          <p:cNvPr id="3" name="Picture 2">
            <a:extLst>
              <a:ext uri="{FF2B5EF4-FFF2-40B4-BE49-F238E27FC236}">
                <a16:creationId xmlns:a16="http://schemas.microsoft.com/office/drawing/2014/main" id="{2A04047C-4C5E-AA54-7AD8-BADE5B5EAB25}"/>
              </a:ext>
            </a:extLst>
          </p:cNvPr>
          <p:cNvPicPr>
            <a:picLocks noChangeAspect="1"/>
          </p:cNvPicPr>
          <p:nvPr/>
        </p:nvPicPr>
        <p:blipFill rotWithShape="1">
          <a:blip r:embed="rId3"/>
          <a:srcRect l="11855" t="8512" b="4852"/>
          <a:stretch/>
        </p:blipFill>
        <p:spPr>
          <a:xfrm>
            <a:off x="3824654" y="3205482"/>
            <a:ext cx="3737000" cy="3162523"/>
          </a:xfrm>
          <a:prstGeom prst="rect">
            <a:avLst/>
          </a:prstGeom>
          <a:ln>
            <a:solidFill>
              <a:schemeClr val="tx1"/>
            </a:solidFill>
          </a:ln>
        </p:spPr>
      </p:pic>
      <p:pic>
        <p:nvPicPr>
          <p:cNvPr id="5" name="Picture 4">
            <a:extLst>
              <a:ext uri="{FF2B5EF4-FFF2-40B4-BE49-F238E27FC236}">
                <a16:creationId xmlns:a16="http://schemas.microsoft.com/office/drawing/2014/main" id="{1CAB34D6-144E-853B-08AF-869F8BEC503B}"/>
              </a:ext>
            </a:extLst>
          </p:cNvPr>
          <p:cNvPicPr>
            <a:picLocks noChangeAspect="1"/>
          </p:cNvPicPr>
          <p:nvPr/>
        </p:nvPicPr>
        <p:blipFill rotWithShape="1">
          <a:blip r:embed="rId4"/>
          <a:srcRect l="9612" t="8869" b="5284"/>
          <a:stretch/>
        </p:blipFill>
        <p:spPr>
          <a:xfrm>
            <a:off x="7708702" y="3210462"/>
            <a:ext cx="3615790" cy="3171666"/>
          </a:xfrm>
          <a:prstGeom prst="rect">
            <a:avLst/>
          </a:prstGeom>
          <a:ln>
            <a:solidFill>
              <a:schemeClr val="tx1"/>
            </a:solidFill>
          </a:ln>
        </p:spPr>
      </p:pic>
    </p:spTree>
    <p:extLst>
      <p:ext uri="{BB962C8B-B14F-4D97-AF65-F5344CB8AC3E}">
        <p14:creationId xmlns:p14="http://schemas.microsoft.com/office/powerpoint/2010/main" val="3414354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2C02714-6AC1-4429-972B-53FAB1154B18}"/>
              </a:ext>
            </a:extLst>
          </p:cNvPr>
          <p:cNvSpPr/>
          <p:nvPr/>
        </p:nvSpPr>
        <p:spPr>
          <a:xfrm>
            <a:off x="9186530" y="6194236"/>
            <a:ext cx="2758580" cy="642516"/>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 name="Title 3">
            <a:extLst>
              <a:ext uri="{FF2B5EF4-FFF2-40B4-BE49-F238E27FC236}">
                <a16:creationId xmlns:a16="http://schemas.microsoft.com/office/drawing/2014/main" id="{1B7A88A9-3AEC-40D6-AD80-A73ED8418A51}"/>
              </a:ext>
            </a:extLst>
          </p:cNvPr>
          <p:cNvSpPr txBox="1">
            <a:spLocks noGrp="1"/>
          </p:cNvSpPr>
          <p:nvPr>
            <p:ph type="title"/>
          </p:nvPr>
        </p:nvSpPr>
        <p:spPr>
          <a:xfrm>
            <a:off x="344488" y="320675"/>
            <a:ext cx="11425237" cy="534988"/>
          </a:xfrm>
          <a:prstGeom prst="rect">
            <a:avLst/>
          </a:prstGeom>
          <a:noFill/>
        </p:spPr>
        <p:txBody>
          <a:bodyPr wrap="square" rtlCol="0">
            <a:spAutoFit/>
          </a:bodyPr>
          <a:lstStyle/>
          <a:p>
            <a:r>
              <a:rPr lang="en-US" dirty="0">
                <a:latin typeface="+mn-lt"/>
              </a:rPr>
              <a:t>Bearing Load Analysis (4M Tower)</a:t>
            </a:r>
          </a:p>
        </p:txBody>
      </p:sp>
      <p:sp>
        <p:nvSpPr>
          <p:cNvPr id="8" name="Rectangle: Rounded Corners 7">
            <a:extLst>
              <a:ext uri="{FF2B5EF4-FFF2-40B4-BE49-F238E27FC236}">
                <a16:creationId xmlns:a16="http://schemas.microsoft.com/office/drawing/2014/main" id="{0A0F5836-D9A3-4FD1-B731-E4A2F4A273CF}"/>
              </a:ext>
            </a:extLst>
          </p:cNvPr>
          <p:cNvSpPr/>
          <p:nvPr/>
        </p:nvSpPr>
        <p:spPr>
          <a:xfrm>
            <a:off x="10455750" y="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3</a:t>
            </a:r>
            <a:endParaRPr lang="en-US" b="1" dirty="0">
              <a:solidFill>
                <a:schemeClr val="bg1"/>
              </a:solidFill>
            </a:endParaRPr>
          </a:p>
        </p:txBody>
      </p:sp>
      <p:pic>
        <p:nvPicPr>
          <p:cNvPr id="2" name="Picture 1">
            <a:extLst>
              <a:ext uri="{FF2B5EF4-FFF2-40B4-BE49-F238E27FC236}">
                <a16:creationId xmlns:a16="http://schemas.microsoft.com/office/drawing/2014/main" id="{82DF0C39-CDDE-0A70-91A9-186BE7E8F8C6}"/>
              </a:ext>
            </a:extLst>
          </p:cNvPr>
          <p:cNvPicPr>
            <a:picLocks noChangeAspect="1"/>
          </p:cNvPicPr>
          <p:nvPr/>
        </p:nvPicPr>
        <p:blipFill>
          <a:blip r:embed="rId2"/>
          <a:stretch>
            <a:fillRect/>
          </a:stretch>
        </p:blipFill>
        <p:spPr>
          <a:xfrm>
            <a:off x="346813" y="3740190"/>
            <a:ext cx="2750501" cy="2636959"/>
          </a:xfrm>
          <a:prstGeom prst="rect">
            <a:avLst/>
          </a:prstGeom>
          <a:ln>
            <a:solidFill>
              <a:schemeClr val="tx1"/>
            </a:solidFill>
          </a:ln>
        </p:spPr>
      </p:pic>
      <p:sp>
        <p:nvSpPr>
          <p:cNvPr id="3" name="Rectangle 2">
            <a:extLst>
              <a:ext uri="{FF2B5EF4-FFF2-40B4-BE49-F238E27FC236}">
                <a16:creationId xmlns:a16="http://schemas.microsoft.com/office/drawing/2014/main" id="{CA30E080-E16F-ED62-BD0F-369FD97760FA}"/>
              </a:ext>
            </a:extLst>
          </p:cNvPr>
          <p:cNvSpPr/>
          <p:nvPr/>
        </p:nvSpPr>
        <p:spPr>
          <a:xfrm>
            <a:off x="1704914" y="6276914"/>
            <a:ext cx="53094" cy="47194"/>
          </a:xfrm>
          <a:prstGeom prst="rect">
            <a:avLst/>
          </a:prstGeom>
          <a:solidFill>
            <a:srgbClr val="FF0000"/>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 name="TextBox 4">
            <a:extLst>
              <a:ext uri="{FF2B5EF4-FFF2-40B4-BE49-F238E27FC236}">
                <a16:creationId xmlns:a16="http://schemas.microsoft.com/office/drawing/2014/main" id="{01BCEF68-317A-5D72-2E99-957212C49179}"/>
              </a:ext>
            </a:extLst>
          </p:cNvPr>
          <p:cNvSpPr txBox="1"/>
          <p:nvPr/>
        </p:nvSpPr>
        <p:spPr>
          <a:xfrm>
            <a:off x="344488" y="917926"/>
            <a:ext cx="10111262" cy="2668423"/>
          </a:xfrm>
          <a:prstGeom prst="rect">
            <a:avLst/>
          </a:prstGeom>
          <a:noFill/>
        </p:spPr>
        <p:txBody>
          <a:bodyPr wrap="square" rtlCol="0">
            <a:spAutoFit/>
          </a:bodyPr>
          <a:lstStyle/>
          <a:p>
            <a:pPr algn="l">
              <a:lnSpc>
                <a:spcPct val="90000"/>
              </a:lnSpc>
            </a:pPr>
            <a:r>
              <a:rPr lang="en-US" sz="1200" b="1" dirty="0">
                <a:latin typeface="+mn-lt"/>
              </a:rPr>
              <a:t>Identified Tower for analysis: </a:t>
            </a:r>
            <a:r>
              <a:rPr lang="en-US" sz="1200" dirty="0">
                <a:latin typeface="+mn-lt"/>
              </a:rPr>
              <a:t>4M Tower with highest vertical loading identified in image below, on bottom row.</a:t>
            </a:r>
          </a:p>
          <a:p>
            <a:pPr marL="285750" indent="-285750" algn="l">
              <a:lnSpc>
                <a:spcPct val="90000"/>
              </a:lnSpc>
              <a:buFont typeface="Arial" panose="020B0604020202020204" pitchFamily="34" charset="0"/>
              <a:buChar char="•"/>
            </a:pPr>
            <a:endParaRPr lang="en-US" sz="1200" dirty="0">
              <a:latin typeface="+mn-lt"/>
            </a:endParaRPr>
          </a:p>
          <a:p>
            <a:pPr algn="l">
              <a:lnSpc>
                <a:spcPct val="90000"/>
              </a:lnSpc>
            </a:pPr>
            <a:r>
              <a:rPr lang="en-US" sz="1200" b="1" dirty="0">
                <a:latin typeface="+mn-lt"/>
              </a:rPr>
              <a:t>Analysis Setup:</a:t>
            </a:r>
            <a:br>
              <a:rPr lang="en-US" sz="1200" b="1" dirty="0">
                <a:latin typeface="+mn-lt"/>
              </a:rPr>
            </a:br>
            <a:endParaRPr lang="en-US" sz="1200" b="1" dirty="0">
              <a:latin typeface="+mn-lt"/>
            </a:endParaRPr>
          </a:p>
          <a:p>
            <a:pPr algn="l">
              <a:lnSpc>
                <a:spcPct val="90000"/>
              </a:lnSpc>
            </a:pPr>
            <a:r>
              <a:rPr lang="en-US" sz="1200" dirty="0">
                <a:latin typeface="+mn-lt"/>
              </a:rPr>
              <a:t>Applied Load: </a:t>
            </a:r>
            <a:r>
              <a:rPr lang="en-US" sz="1200" b="1" dirty="0">
                <a:latin typeface="+mn-lt"/>
              </a:rPr>
              <a:t>5,100 kg </a:t>
            </a:r>
            <a:r>
              <a:rPr lang="en-US" sz="1200" dirty="0">
                <a:latin typeface="+mn-lt"/>
              </a:rPr>
              <a:t>(51x 4M Tower Assemblies)</a:t>
            </a:r>
            <a:br>
              <a:rPr lang="en-US" sz="1200" dirty="0">
                <a:latin typeface="+mn-lt"/>
              </a:rPr>
            </a:br>
            <a:endParaRPr lang="en-US" sz="1200" dirty="0">
              <a:latin typeface="+mn-lt"/>
            </a:endParaRPr>
          </a:p>
          <a:p>
            <a:pPr algn="l">
              <a:lnSpc>
                <a:spcPct val="90000"/>
              </a:lnSpc>
            </a:pPr>
            <a:r>
              <a:rPr lang="en-US" sz="1200" dirty="0">
                <a:latin typeface="+mn-lt"/>
              </a:rPr>
              <a:t>Fixtures: Bottom Face is held Fixed, Load is applied evenly distributed on top face.</a:t>
            </a:r>
          </a:p>
          <a:p>
            <a:pPr algn="l">
              <a:lnSpc>
                <a:spcPct val="90000"/>
              </a:lnSpc>
            </a:pPr>
            <a:endParaRPr lang="en-US" sz="1200" dirty="0">
              <a:latin typeface="+mn-lt"/>
            </a:endParaRPr>
          </a:p>
          <a:p>
            <a:pPr algn="l">
              <a:lnSpc>
                <a:spcPct val="90000"/>
              </a:lnSpc>
            </a:pPr>
            <a:endParaRPr lang="en-US" sz="1200" dirty="0">
              <a:latin typeface="+mn-lt"/>
            </a:endParaRPr>
          </a:p>
          <a:p>
            <a:pPr algn="l">
              <a:lnSpc>
                <a:spcPct val="90000"/>
              </a:lnSpc>
            </a:pPr>
            <a:r>
              <a:rPr lang="en-US" sz="1200" b="1" dirty="0">
                <a:solidFill>
                  <a:srgbClr val="FF0000"/>
                </a:solidFill>
                <a:latin typeface="+mn-lt"/>
              </a:rPr>
              <a:t>Analysis Results:</a:t>
            </a:r>
            <a:br>
              <a:rPr lang="en-US" sz="1200" b="1" dirty="0">
                <a:solidFill>
                  <a:srgbClr val="FF0000"/>
                </a:solidFill>
                <a:latin typeface="+mn-lt"/>
              </a:rPr>
            </a:br>
            <a:endParaRPr lang="en-US" sz="1200" b="1" dirty="0">
              <a:solidFill>
                <a:srgbClr val="FF0000"/>
              </a:solidFill>
              <a:latin typeface="+mn-lt"/>
            </a:endParaRPr>
          </a:p>
          <a:p>
            <a:pPr algn="l">
              <a:lnSpc>
                <a:spcPct val="90000"/>
              </a:lnSpc>
            </a:pPr>
            <a:r>
              <a:rPr lang="en-US" sz="1200" dirty="0">
                <a:solidFill>
                  <a:srgbClr val="FF0000"/>
                </a:solidFill>
                <a:latin typeface="+mn-lt"/>
              </a:rPr>
              <a:t>Max Deflection: </a:t>
            </a:r>
            <a:r>
              <a:rPr lang="en-US" sz="1200" b="1" dirty="0">
                <a:solidFill>
                  <a:srgbClr val="FF0000"/>
                </a:solidFill>
                <a:latin typeface="+mn-lt"/>
              </a:rPr>
              <a:t>0.05 mm</a:t>
            </a:r>
            <a:r>
              <a:rPr lang="en-US" sz="1200" dirty="0">
                <a:solidFill>
                  <a:srgbClr val="FF0000"/>
                </a:solidFill>
                <a:latin typeface="+mn-lt"/>
              </a:rPr>
              <a:t>. At rear of Tower, window area.</a:t>
            </a:r>
            <a:br>
              <a:rPr lang="en-US" sz="1200" dirty="0">
                <a:solidFill>
                  <a:srgbClr val="FF0000"/>
                </a:solidFill>
                <a:latin typeface="+mn-lt"/>
              </a:rPr>
            </a:br>
            <a:endParaRPr lang="en-US" sz="1200" dirty="0">
              <a:solidFill>
                <a:srgbClr val="FF0000"/>
              </a:solidFill>
              <a:latin typeface="+mn-lt"/>
            </a:endParaRPr>
          </a:p>
          <a:p>
            <a:pPr algn="l">
              <a:lnSpc>
                <a:spcPct val="90000"/>
              </a:lnSpc>
            </a:pPr>
            <a:r>
              <a:rPr lang="en-US" sz="1200" dirty="0">
                <a:solidFill>
                  <a:srgbClr val="FF0000"/>
                </a:solidFill>
                <a:latin typeface="+mn-lt"/>
              </a:rPr>
              <a:t>Max Stress: </a:t>
            </a:r>
            <a:r>
              <a:rPr lang="en-US" sz="1200" b="1" dirty="0">
                <a:solidFill>
                  <a:srgbClr val="FF0000"/>
                </a:solidFill>
                <a:latin typeface="+mn-lt"/>
              </a:rPr>
              <a:t>66.0 MPa </a:t>
            </a:r>
            <a:r>
              <a:rPr lang="en-US" sz="1200" dirty="0">
                <a:solidFill>
                  <a:srgbClr val="FF0000"/>
                </a:solidFill>
                <a:latin typeface="+mn-lt"/>
              </a:rPr>
              <a:t>/ 350 MPa. </a:t>
            </a:r>
          </a:p>
          <a:p>
            <a:pPr algn="l">
              <a:lnSpc>
                <a:spcPct val="90000"/>
              </a:lnSpc>
            </a:pPr>
            <a:endParaRPr lang="en-US" dirty="0">
              <a:latin typeface="+mn-lt"/>
            </a:endParaRPr>
          </a:p>
        </p:txBody>
      </p:sp>
      <p:sp>
        <p:nvSpPr>
          <p:cNvPr id="6" name="TextBox 5">
            <a:extLst>
              <a:ext uri="{FF2B5EF4-FFF2-40B4-BE49-F238E27FC236}">
                <a16:creationId xmlns:a16="http://schemas.microsoft.com/office/drawing/2014/main" id="{313EDAE4-71CC-E8E0-5117-417D7529037C}"/>
              </a:ext>
            </a:extLst>
          </p:cNvPr>
          <p:cNvSpPr txBox="1"/>
          <p:nvPr/>
        </p:nvSpPr>
        <p:spPr>
          <a:xfrm>
            <a:off x="4475285" y="3771900"/>
            <a:ext cx="3859823" cy="1200329"/>
          </a:xfrm>
          <a:prstGeom prst="rect">
            <a:avLst/>
          </a:prstGeom>
          <a:noFill/>
        </p:spPr>
        <p:txBody>
          <a:bodyPr wrap="square" rtlCol="0">
            <a:spAutoFit/>
          </a:bodyPr>
          <a:lstStyle/>
          <a:p>
            <a:pPr algn="ctr">
              <a:lnSpc>
                <a:spcPct val="90000"/>
              </a:lnSpc>
            </a:pPr>
            <a:r>
              <a:rPr lang="en-US" sz="4000" dirty="0">
                <a:solidFill>
                  <a:srgbClr val="FF0000"/>
                </a:solidFill>
                <a:latin typeface="+mn-lt"/>
              </a:rPr>
              <a:t>IN</a:t>
            </a:r>
          </a:p>
          <a:p>
            <a:pPr algn="ctr">
              <a:lnSpc>
                <a:spcPct val="90000"/>
              </a:lnSpc>
            </a:pPr>
            <a:r>
              <a:rPr lang="en-US" sz="4000" dirty="0">
                <a:solidFill>
                  <a:srgbClr val="FF0000"/>
                </a:solidFill>
                <a:latin typeface="+mn-lt"/>
              </a:rPr>
              <a:t>PROGRESS</a:t>
            </a:r>
          </a:p>
        </p:txBody>
      </p:sp>
    </p:spTree>
    <p:extLst>
      <p:ext uri="{BB962C8B-B14F-4D97-AF65-F5344CB8AC3E}">
        <p14:creationId xmlns:p14="http://schemas.microsoft.com/office/powerpoint/2010/main" val="531928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2C02714-6AC1-4429-972B-53FAB1154B18}"/>
              </a:ext>
            </a:extLst>
          </p:cNvPr>
          <p:cNvSpPr/>
          <p:nvPr/>
        </p:nvSpPr>
        <p:spPr>
          <a:xfrm>
            <a:off x="9186530" y="6194236"/>
            <a:ext cx="2758580" cy="642516"/>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 name="Title 3">
            <a:extLst>
              <a:ext uri="{FF2B5EF4-FFF2-40B4-BE49-F238E27FC236}">
                <a16:creationId xmlns:a16="http://schemas.microsoft.com/office/drawing/2014/main" id="{1B7A88A9-3AEC-40D6-AD80-A73ED8418A51}"/>
              </a:ext>
            </a:extLst>
          </p:cNvPr>
          <p:cNvSpPr txBox="1">
            <a:spLocks noGrp="1"/>
          </p:cNvSpPr>
          <p:nvPr>
            <p:ph type="title"/>
          </p:nvPr>
        </p:nvSpPr>
        <p:spPr>
          <a:xfrm>
            <a:off x="344488" y="320675"/>
            <a:ext cx="11425237" cy="534988"/>
          </a:xfrm>
          <a:prstGeom prst="rect">
            <a:avLst/>
          </a:prstGeom>
          <a:noFill/>
        </p:spPr>
        <p:txBody>
          <a:bodyPr wrap="square" rtlCol="0">
            <a:spAutoFit/>
          </a:bodyPr>
          <a:lstStyle/>
          <a:p>
            <a:r>
              <a:rPr lang="en-US" dirty="0">
                <a:latin typeface="+mn-lt"/>
              </a:rPr>
              <a:t>Bearing Load Analysis (Left Insert)</a:t>
            </a:r>
          </a:p>
        </p:txBody>
      </p:sp>
      <p:sp>
        <p:nvSpPr>
          <p:cNvPr id="8" name="Rectangle: Rounded Corners 7">
            <a:extLst>
              <a:ext uri="{FF2B5EF4-FFF2-40B4-BE49-F238E27FC236}">
                <a16:creationId xmlns:a16="http://schemas.microsoft.com/office/drawing/2014/main" id="{0A0F5836-D9A3-4FD1-B731-E4A2F4A273CF}"/>
              </a:ext>
            </a:extLst>
          </p:cNvPr>
          <p:cNvSpPr/>
          <p:nvPr/>
        </p:nvSpPr>
        <p:spPr>
          <a:xfrm>
            <a:off x="10455750" y="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3</a:t>
            </a:r>
            <a:endParaRPr lang="en-US" b="1" dirty="0">
              <a:solidFill>
                <a:schemeClr val="bg1"/>
              </a:solidFill>
            </a:endParaRPr>
          </a:p>
        </p:txBody>
      </p:sp>
      <p:pic>
        <p:nvPicPr>
          <p:cNvPr id="2" name="Picture 1">
            <a:extLst>
              <a:ext uri="{FF2B5EF4-FFF2-40B4-BE49-F238E27FC236}">
                <a16:creationId xmlns:a16="http://schemas.microsoft.com/office/drawing/2014/main" id="{24DF97A4-F67A-E59F-CCE4-DB61F45D728B}"/>
              </a:ext>
            </a:extLst>
          </p:cNvPr>
          <p:cNvPicPr>
            <a:picLocks noChangeAspect="1"/>
          </p:cNvPicPr>
          <p:nvPr/>
        </p:nvPicPr>
        <p:blipFill>
          <a:blip r:embed="rId2"/>
          <a:stretch>
            <a:fillRect/>
          </a:stretch>
        </p:blipFill>
        <p:spPr>
          <a:xfrm>
            <a:off x="346813" y="3740190"/>
            <a:ext cx="2750501" cy="2636959"/>
          </a:xfrm>
          <a:prstGeom prst="rect">
            <a:avLst/>
          </a:prstGeom>
          <a:ln>
            <a:solidFill>
              <a:schemeClr val="tx1"/>
            </a:solidFill>
          </a:ln>
        </p:spPr>
      </p:pic>
      <p:sp>
        <p:nvSpPr>
          <p:cNvPr id="3" name="Rectangle 2">
            <a:extLst>
              <a:ext uri="{FF2B5EF4-FFF2-40B4-BE49-F238E27FC236}">
                <a16:creationId xmlns:a16="http://schemas.microsoft.com/office/drawing/2014/main" id="{419B72CC-61FC-8481-6D7E-EE69BC01AB49}"/>
              </a:ext>
            </a:extLst>
          </p:cNvPr>
          <p:cNvSpPr/>
          <p:nvPr/>
        </p:nvSpPr>
        <p:spPr>
          <a:xfrm>
            <a:off x="1610524" y="4925961"/>
            <a:ext cx="100289" cy="277270"/>
          </a:xfrm>
          <a:prstGeom prst="rect">
            <a:avLst/>
          </a:prstGeom>
          <a:solidFill>
            <a:srgbClr val="FF0000"/>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 name="TextBox 4">
            <a:extLst>
              <a:ext uri="{FF2B5EF4-FFF2-40B4-BE49-F238E27FC236}">
                <a16:creationId xmlns:a16="http://schemas.microsoft.com/office/drawing/2014/main" id="{96E83F0F-611A-890E-D38F-7EFC5989F116}"/>
              </a:ext>
            </a:extLst>
          </p:cNvPr>
          <p:cNvSpPr txBox="1"/>
          <p:nvPr/>
        </p:nvSpPr>
        <p:spPr>
          <a:xfrm>
            <a:off x="344488" y="917926"/>
            <a:ext cx="5045197" cy="2502223"/>
          </a:xfrm>
          <a:prstGeom prst="rect">
            <a:avLst/>
          </a:prstGeom>
          <a:noFill/>
        </p:spPr>
        <p:txBody>
          <a:bodyPr wrap="square" rtlCol="0">
            <a:spAutoFit/>
          </a:bodyPr>
          <a:lstStyle/>
          <a:p>
            <a:pPr algn="l">
              <a:lnSpc>
                <a:spcPct val="90000"/>
              </a:lnSpc>
            </a:pPr>
            <a:r>
              <a:rPr lang="en-US" sz="1200" b="1" dirty="0">
                <a:latin typeface="+mn-lt"/>
              </a:rPr>
              <a:t>Analysis Setup:</a:t>
            </a:r>
            <a:br>
              <a:rPr lang="en-US" sz="1200" b="1" dirty="0">
                <a:latin typeface="+mn-lt"/>
              </a:rPr>
            </a:br>
            <a:endParaRPr lang="en-US" sz="1200" b="1" dirty="0">
              <a:latin typeface="+mn-lt"/>
            </a:endParaRPr>
          </a:p>
          <a:p>
            <a:pPr algn="l">
              <a:lnSpc>
                <a:spcPct val="90000"/>
              </a:lnSpc>
            </a:pPr>
            <a:r>
              <a:rPr lang="en-US" sz="1200" dirty="0">
                <a:latin typeface="+mn-lt"/>
              </a:rPr>
              <a:t>Applied Load: </a:t>
            </a:r>
            <a:r>
              <a:rPr lang="en-US" sz="1200" b="1" dirty="0">
                <a:latin typeface="+mn-lt"/>
              </a:rPr>
              <a:t>4,600 kg </a:t>
            </a:r>
            <a:r>
              <a:rPr lang="en-US" sz="1200" dirty="0">
                <a:latin typeface="+mn-lt"/>
              </a:rPr>
              <a:t>(23x 8M Tower Assemblies)</a:t>
            </a:r>
            <a:br>
              <a:rPr lang="en-US" sz="1200" dirty="0">
                <a:latin typeface="+mn-lt"/>
              </a:rPr>
            </a:br>
            <a:endParaRPr lang="en-US" sz="1200" dirty="0">
              <a:latin typeface="+mn-lt"/>
            </a:endParaRPr>
          </a:p>
          <a:p>
            <a:pPr algn="l">
              <a:lnSpc>
                <a:spcPct val="90000"/>
              </a:lnSpc>
            </a:pPr>
            <a:r>
              <a:rPr lang="en-US" sz="1200" dirty="0">
                <a:latin typeface="+mn-lt"/>
              </a:rPr>
              <a:t>Fixtures: Bottom Face is held Fixed, Load is applied evenly distributed on top face.</a:t>
            </a:r>
          </a:p>
          <a:p>
            <a:pPr algn="l">
              <a:lnSpc>
                <a:spcPct val="90000"/>
              </a:lnSpc>
            </a:pPr>
            <a:endParaRPr lang="en-US" sz="1200" dirty="0">
              <a:latin typeface="+mn-lt"/>
            </a:endParaRPr>
          </a:p>
          <a:p>
            <a:pPr algn="l">
              <a:lnSpc>
                <a:spcPct val="90000"/>
              </a:lnSpc>
            </a:pPr>
            <a:endParaRPr lang="en-US" sz="1200" dirty="0">
              <a:latin typeface="+mn-lt"/>
            </a:endParaRPr>
          </a:p>
          <a:p>
            <a:pPr algn="l">
              <a:lnSpc>
                <a:spcPct val="90000"/>
              </a:lnSpc>
            </a:pPr>
            <a:r>
              <a:rPr lang="en-US" sz="1200" b="1" dirty="0">
                <a:solidFill>
                  <a:srgbClr val="FF0000"/>
                </a:solidFill>
                <a:latin typeface="+mn-lt"/>
              </a:rPr>
              <a:t>Analysis Results:</a:t>
            </a:r>
            <a:br>
              <a:rPr lang="en-US" sz="1200" b="1" dirty="0">
                <a:solidFill>
                  <a:srgbClr val="FF0000"/>
                </a:solidFill>
                <a:latin typeface="+mn-lt"/>
              </a:rPr>
            </a:br>
            <a:endParaRPr lang="en-US" sz="1200" b="1" dirty="0">
              <a:solidFill>
                <a:srgbClr val="FF0000"/>
              </a:solidFill>
              <a:latin typeface="+mn-lt"/>
            </a:endParaRPr>
          </a:p>
          <a:p>
            <a:pPr algn="l">
              <a:lnSpc>
                <a:spcPct val="90000"/>
              </a:lnSpc>
            </a:pPr>
            <a:r>
              <a:rPr lang="en-US" sz="1200" dirty="0">
                <a:solidFill>
                  <a:srgbClr val="FF0000"/>
                </a:solidFill>
                <a:latin typeface="+mn-lt"/>
              </a:rPr>
              <a:t>Max Deflection: </a:t>
            </a:r>
            <a:r>
              <a:rPr lang="en-US" sz="1200" b="1" dirty="0">
                <a:solidFill>
                  <a:srgbClr val="FF0000"/>
                </a:solidFill>
                <a:latin typeface="+mn-lt"/>
              </a:rPr>
              <a:t>0.04 mm</a:t>
            </a:r>
            <a:r>
              <a:rPr lang="en-US" sz="1200" dirty="0">
                <a:solidFill>
                  <a:srgbClr val="FF0000"/>
                </a:solidFill>
                <a:latin typeface="+mn-lt"/>
              </a:rPr>
              <a:t>. At rear of Insert, window area.</a:t>
            </a:r>
            <a:br>
              <a:rPr lang="en-US" sz="1200" dirty="0">
                <a:solidFill>
                  <a:srgbClr val="FF0000"/>
                </a:solidFill>
                <a:latin typeface="+mn-lt"/>
              </a:rPr>
            </a:br>
            <a:endParaRPr lang="en-US" sz="1200" dirty="0">
              <a:solidFill>
                <a:srgbClr val="FF0000"/>
              </a:solidFill>
              <a:latin typeface="+mn-lt"/>
            </a:endParaRPr>
          </a:p>
          <a:p>
            <a:pPr algn="l">
              <a:lnSpc>
                <a:spcPct val="90000"/>
              </a:lnSpc>
            </a:pPr>
            <a:r>
              <a:rPr lang="en-US" sz="1200" dirty="0">
                <a:solidFill>
                  <a:srgbClr val="FF0000"/>
                </a:solidFill>
                <a:latin typeface="+mn-lt"/>
              </a:rPr>
              <a:t>Max Stress: </a:t>
            </a:r>
            <a:r>
              <a:rPr lang="en-US" sz="1200" b="1" dirty="0">
                <a:solidFill>
                  <a:srgbClr val="FF0000"/>
                </a:solidFill>
                <a:latin typeface="+mn-lt"/>
              </a:rPr>
              <a:t>33.0 MPa </a:t>
            </a:r>
            <a:r>
              <a:rPr lang="en-US" sz="1200" dirty="0">
                <a:solidFill>
                  <a:srgbClr val="FF0000"/>
                </a:solidFill>
                <a:latin typeface="+mn-lt"/>
              </a:rPr>
              <a:t>/ 350 MPa. </a:t>
            </a:r>
          </a:p>
          <a:p>
            <a:pPr algn="l">
              <a:lnSpc>
                <a:spcPct val="90000"/>
              </a:lnSpc>
            </a:pPr>
            <a:endParaRPr lang="en-US" dirty="0">
              <a:latin typeface="+mn-lt"/>
            </a:endParaRPr>
          </a:p>
        </p:txBody>
      </p:sp>
      <p:sp>
        <p:nvSpPr>
          <p:cNvPr id="6" name="TextBox 5">
            <a:extLst>
              <a:ext uri="{FF2B5EF4-FFF2-40B4-BE49-F238E27FC236}">
                <a16:creationId xmlns:a16="http://schemas.microsoft.com/office/drawing/2014/main" id="{208AA026-9608-8690-CC5B-A897ECDFCFAD}"/>
              </a:ext>
            </a:extLst>
          </p:cNvPr>
          <p:cNvSpPr txBox="1"/>
          <p:nvPr/>
        </p:nvSpPr>
        <p:spPr>
          <a:xfrm>
            <a:off x="4475285" y="3771900"/>
            <a:ext cx="3859823" cy="1200329"/>
          </a:xfrm>
          <a:prstGeom prst="rect">
            <a:avLst/>
          </a:prstGeom>
          <a:noFill/>
        </p:spPr>
        <p:txBody>
          <a:bodyPr wrap="square" rtlCol="0">
            <a:spAutoFit/>
          </a:bodyPr>
          <a:lstStyle/>
          <a:p>
            <a:pPr algn="ctr">
              <a:lnSpc>
                <a:spcPct val="90000"/>
              </a:lnSpc>
            </a:pPr>
            <a:r>
              <a:rPr lang="en-US" sz="4000" dirty="0">
                <a:solidFill>
                  <a:srgbClr val="FF0000"/>
                </a:solidFill>
                <a:latin typeface="+mn-lt"/>
              </a:rPr>
              <a:t>IN</a:t>
            </a:r>
          </a:p>
          <a:p>
            <a:pPr algn="ctr">
              <a:lnSpc>
                <a:spcPct val="90000"/>
              </a:lnSpc>
            </a:pPr>
            <a:r>
              <a:rPr lang="en-US" sz="4000" dirty="0">
                <a:solidFill>
                  <a:srgbClr val="FF0000"/>
                </a:solidFill>
                <a:latin typeface="+mn-lt"/>
              </a:rPr>
              <a:t>PROGRESS</a:t>
            </a:r>
          </a:p>
        </p:txBody>
      </p:sp>
    </p:spTree>
    <p:extLst>
      <p:ext uri="{BB962C8B-B14F-4D97-AF65-F5344CB8AC3E}">
        <p14:creationId xmlns:p14="http://schemas.microsoft.com/office/powerpoint/2010/main" val="1084262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2C02714-6AC1-4429-972B-53FAB1154B18}"/>
              </a:ext>
            </a:extLst>
          </p:cNvPr>
          <p:cNvSpPr/>
          <p:nvPr/>
        </p:nvSpPr>
        <p:spPr>
          <a:xfrm>
            <a:off x="9186530" y="6194236"/>
            <a:ext cx="2758580" cy="642516"/>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 name="Title 3">
            <a:extLst>
              <a:ext uri="{FF2B5EF4-FFF2-40B4-BE49-F238E27FC236}">
                <a16:creationId xmlns:a16="http://schemas.microsoft.com/office/drawing/2014/main" id="{1B7A88A9-3AEC-40D6-AD80-A73ED8418A51}"/>
              </a:ext>
            </a:extLst>
          </p:cNvPr>
          <p:cNvSpPr txBox="1">
            <a:spLocks noGrp="1"/>
          </p:cNvSpPr>
          <p:nvPr>
            <p:ph type="title"/>
          </p:nvPr>
        </p:nvSpPr>
        <p:spPr>
          <a:xfrm>
            <a:off x="344488" y="320675"/>
            <a:ext cx="11425237" cy="534988"/>
          </a:xfrm>
          <a:prstGeom prst="rect">
            <a:avLst/>
          </a:prstGeom>
          <a:noFill/>
        </p:spPr>
        <p:txBody>
          <a:bodyPr wrap="square" rtlCol="0">
            <a:spAutoFit/>
          </a:bodyPr>
          <a:lstStyle/>
          <a:p>
            <a:r>
              <a:rPr lang="en-US" dirty="0">
                <a:latin typeface="+mn-lt"/>
              </a:rPr>
              <a:t>Bearing Load Analysis (Right Insert)</a:t>
            </a:r>
          </a:p>
        </p:txBody>
      </p:sp>
      <p:sp>
        <p:nvSpPr>
          <p:cNvPr id="8" name="Rectangle: Rounded Corners 7">
            <a:extLst>
              <a:ext uri="{FF2B5EF4-FFF2-40B4-BE49-F238E27FC236}">
                <a16:creationId xmlns:a16="http://schemas.microsoft.com/office/drawing/2014/main" id="{0A0F5836-D9A3-4FD1-B731-E4A2F4A273CF}"/>
              </a:ext>
            </a:extLst>
          </p:cNvPr>
          <p:cNvSpPr/>
          <p:nvPr/>
        </p:nvSpPr>
        <p:spPr>
          <a:xfrm>
            <a:off x="10455750" y="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3</a:t>
            </a:r>
            <a:endParaRPr lang="en-US" b="1" dirty="0">
              <a:solidFill>
                <a:schemeClr val="bg1"/>
              </a:solidFill>
            </a:endParaRPr>
          </a:p>
        </p:txBody>
      </p:sp>
      <p:pic>
        <p:nvPicPr>
          <p:cNvPr id="2" name="Picture 1">
            <a:extLst>
              <a:ext uri="{FF2B5EF4-FFF2-40B4-BE49-F238E27FC236}">
                <a16:creationId xmlns:a16="http://schemas.microsoft.com/office/drawing/2014/main" id="{D79E1CE5-D8B6-5CF0-76D7-EC60CFD196D6}"/>
              </a:ext>
            </a:extLst>
          </p:cNvPr>
          <p:cNvPicPr>
            <a:picLocks noChangeAspect="1"/>
          </p:cNvPicPr>
          <p:nvPr/>
        </p:nvPicPr>
        <p:blipFill>
          <a:blip r:embed="rId2"/>
          <a:stretch>
            <a:fillRect/>
          </a:stretch>
        </p:blipFill>
        <p:spPr>
          <a:xfrm>
            <a:off x="346813" y="3740190"/>
            <a:ext cx="2750501" cy="2636959"/>
          </a:xfrm>
          <a:prstGeom prst="rect">
            <a:avLst/>
          </a:prstGeom>
          <a:ln>
            <a:solidFill>
              <a:schemeClr val="tx1"/>
            </a:solidFill>
          </a:ln>
        </p:spPr>
      </p:pic>
      <p:sp>
        <p:nvSpPr>
          <p:cNvPr id="3" name="Rectangle 2">
            <a:extLst>
              <a:ext uri="{FF2B5EF4-FFF2-40B4-BE49-F238E27FC236}">
                <a16:creationId xmlns:a16="http://schemas.microsoft.com/office/drawing/2014/main" id="{7E05ABD5-6B6B-0E82-144D-15FE81728FC2}"/>
              </a:ext>
            </a:extLst>
          </p:cNvPr>
          <p:cNvSpPr/>
          <p:nvPr/>
        </p:nvSpPr>
        <p:spPr>
          <a:xfrm>
            <a:off x="1728510" y="4920063"/>
            <a:ext cx="176981" cy="283168"/>
          </a:xfrm>
          <a:prstGeom prst="rect">
            <a:avLst/>
          </a:prstGeom>
          <a:solidFill>
            <a:srgbClr val="FF0000"/>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 name="TextBox 4">
            <a:extLst>
              <a:ext uri="{FF2B5EF4-FFF2-40B4-BE49-F238E27FC236}">
                <a16:creationId xmlns:a16="http://schemas.microsoft.com/office/drawing/2014/main" id="{01638E56-AE6E-65FF-FCED-86416034484A}"/>
              </a:ext>
            </a:extLst>
          </p:cNvPr>
          <p:cNvSpPr txBox="1"/>
          <p:nvPr/>
        </p:nvSpPr>
        <p:spPr>
          <a:xfrm>
            <a:off x="344488" y="917926"/>
            <a:ext cx="5185874" cy="2502223"/>
          </a:xfrm>
          <a:prstGeom prst="rect">
            <a:avLst/>
          </a:prstGeom>
          <a:noFill/>
        </p:spPr>
        <p:txBody>
          <a:bodyPr wrap="square" rtlCol="0">
            <a:spAutoFit/>
          </a:bodyPr>
          <a:lstStyle/>
          <a:p>
            <a:pPr algn="l">
              <a:lnSpc>
                <a:spcPct val="90000"/>
              </a:lnSpc>
            </a:pPr>
            <a:r>
              <a:rPr lang="en-US" sz="1200" b="1" dirty="0">
                <a:latin typeface="+mn-lt"/>
              </a:rPr>
              <a:t>Analysis Setup:</a:t>
            </a:r>
            <a:br>
              <a:rPr lang="en-US" sz="1200" b="1" dirty="0">
                <a:latin typeface="+mn-lt"/>
              </a:rPr>
            </a:br>
            <a:endParaRPr lang="en-US" sz="1200" b="1" dirty="0">
              <a:latin typeface="+mn-lt"/>
            </a:endParaRPr>
          </a:p>
          <a:p>
            <a:pPr algn="l">
              <a:lnSpc>
                <a:spcPct val="90000"/>
              </a:lnSpc>
            </a:pPr>
            <a:r>
              <a:rPr lang="en-US" sz="1200" dirty="0">
                <a:latin typeface="+mn-lt"/>
              </a:rPr>
              <a:t>Applied Load: </a:t>
            </a:r>
            <a:r>
              <a:rPr lang="en-US" sz="1200" b="1" dirty="0">
                <a:latin typeface="+mn-lt"/>
              </a:rPr>
              <a:t>9,200 kg </a:t>
            </a:r>
            <a:r>
              <a:rPr lang="en-US" sz="1200" dirty="0">
                <a:latin typeface="+mn-lt"/>
              </a:rPr>
              <a:t>(2x rows 23x 8M Tower Assemblies)</a:t>
            </a:r>
            <a:br>
              <a:rPr lang="en-US" sz="1200" dirty="0">
                <a:latin typeface="+mn-lt"/>
              </a:rPr>
            </a:br>
            <a:endParaRPr lang="en-US" sz="1200" dirty="0">
              <a:latin typeface="+mn-lt"/>
            </a:endParaRPr>
          </a:p>
          <a:p>
            <a:pPr algn="l">
              <a:lnSpc>
                <a:spcPct val="90000"/>
              </a:lnSpc>
            </a:pPr>
            <a:r>
              <a:rPr lang="en-US" sz="1200" dirty="0">
                <a:latin typeface="+mn-lt"/>
              </a:rPr>
              <a:t>Fixtures: Bottom Face is held Fixed, Load is applied evenly distributed on top face.</a:t>
            </a:r>
          </a:p>
          <a:p>
            <a:pPr algn="l">
              <a:lnSpc>
                <a:spcPct val="90000"/>
              </a:lnSpc>
            </a:pPr>
            <a:endParaRPr lang="en-US" sz="1200" dirty="0">
              <a:latin typeface="+mn-lt"/>
            </a:endParaRPr>
          </a:p>
          <a:p>
            <a:pPr algn="l">
              <a:lnSpc>
                <a:spcPct val="90000"/>
              </a:lnSpc>
            </a:pPr>
            <a:endParaRPr lang="en-US" sz="1200" dirty="0">
              <a:latin typeface="+mn-lt"/>
            </a:endParaRPr>
          </a:p>
          <a:p>
            <a:pPr algn="l">
              <a:lnSpc>
                <a:spcPct val="90000"/>
              </a:lnSpc>
            </a:pPr>
            <a:r>
              <a:rPr lang="en-US" sz="1200" b="1" dirty="0">
                <a:latin typeface="+mn-lt"/>
              </a:rPr>
              <a:t>Analysis Results:</a:t>
            </a:r>
            <a:br>
              <a:rPr lang="en-US" sz="1200" b="1" dirty="0">
                <a:latin typeface="+mn-lt"/>
              </a:rPr>
            </a:br>
            <a:endParaRPr lang="en-US" sz="1200" b="1" dirty="0">
              <a:latin typeface="+mn-lt"/>
            </a:endParaRPr>
          </a:p>
          <a:p>
            <a:pPr algn="l">
              <a:lnSpc>
                <a:spcPct val="90000"/>
              </a:lnSpc>
            </a:pPr>
            <a:r>
              <a:rPr lang="en-US" sz="1200" dirty="0">
                <a:latin typeface="+mn-lt"/>
              </a:rPr>
              <a:t>Max Deflection: </a:t>
            </a:r>
            <a:r>
              <a:rPr lang="en-US" sz="1200" b="1" dirty="0">
                <a:latin typeface="+mn-lt"/>
              </a:rPr>
              <a:t>0.06 mm</a:t>
            </a:r>
            <a:r>
              <a:rPr lang="en-US" sz="1200" dirty="0">
                <a:latin typeface="+mn-lt"/>
              </a:rPr>
              <a:t>. At rear of Insert, window area.</a:t>
            </a:r>
            <a:br>
              <a:rPr lang="en-US" sz="1200" dirty="0">
                <a:latin typeface="+mn-lt"/>
              </a:rPr>
            </a:br>
            <a:endParaRPr lang="en-US" sz="1200" dirty="0">
              <a:latin typeface="+mn-lt"/>
            </a:endParaRPr>
          </a:p>
          <a:p>
            <a:pPr algn="l">
              <a:lnSpc>
                <a:spcPct val="90000"/>
              </a:lnSpc>
            </a:pPr>
            <a:r>
              <a:rPr lang="en-US" sz="1200" dirty="0">
                <a:latin typeface="+mn-lt"/>
              </a:rPr>
              <a:t>Max Stress: </a:t>
            </a:r>
            <a:r>
              <a:rPr lang="en-US" sz="1200" b="1" dirty="0">
                <a:latin typeface="+mn-lt"/>
              </a:rPr>
              <a:t>38.0 MPa </a:t>
            </a:r>
            <a:r>
              <a:rPr lang="en-US" sz="1200" dirty="0">
                <a:latin typeface="+mn-lt"/>
              </a:rPr>
              <a:t>/ 350 MPa. </a:t>
            </a:r>
          </a:p>
          <a:p>
            <a:pPr algn="l">
              <a:lnSpc>
                <a:spcPct val="90000"/>
              </a:lnSpc>
            </a:pPr>
            <a:endParaRPr lang="en-US" dirty="0">
              <a:latin typeface="+mn-lt"/>
            </a:endParaRPr>
          </a:p>
        </p:txBody>
      </p:sp>
      <p:pic>
        <p:nvPicPr>
          <p:cNvPr id="2050" name="Picture 2">
            <a:extLst>
              <a:ext uri="{FF2B5EF4-FFF2-40B4-BE49-F238E27FC236}">
                <a16:creationId xmlns:a16="http://schemas.microsoft.com/office/drawing/2014/main" id="{B06B110A-C848-D8B8-89D5-80EB64648C0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13528" y="3113487"/>
            <a:ext cx="5434781" cy="36131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BB25259-D216-A301-3E6C-56721297E33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5149" y="588169"/>
            <a:ext cx="5746320" cy="3571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892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7A88A9-3AEC-40D6-AD80-A73ED8418A51}"/>
              </a:ext>
            </a:extLst>
          </p:cNvPr>
          <p:cNvSpPr txBox="1">
            <a:spLocks noGrp="1"/>
          </p:cNvSpPr>
          <p:nvPr>
            <p:ph type="title"/>
          </p:nvPr>
        </p:nvSpPr>
        <p:spPr>
          <a:xfrm>
            <a:off x="344488" y="320675"/>
            <a:ext cx="11425237" cy="534988"/>
          </a:xfrm>
          <a:prstGeom prst="rect">
            <a:avLst/>
          </a:prstGeom>
          <a:noFill/>
        </p:spPr>
        <p:txBody>
          <a:bodyPr wrap="square" rtlCol="0">
            <a:spAutoFit/>
          </a:bodyPr>
          <a:lstStyle/>
          <a:p>
            <a:r>
              <a:rPr lang="en-US" dirty="0"/>
              <a:t>Assembly Methods (Detector Stack)</a:t>
            </a:r>
            <a:endParaRPr lang="en-US" dirty="0">
              <a:latin typeface="+mn-lt"/>
            </a:endParaRPr>
          </a:p>
        </p:txBody>
      </p:sp>
      <p:sp>
        <p:nvSpPr>
          <p:cNvPr id="39" name="Rectangle: Rounded Corners 38">
            <a:extLst>
              <a:ext uri="{FF2B5EF4-FFF2-40B4-BE49-F238E27FC236}">
                <a16:creationId xmlns:a16="http://schemas.microsoft.com/office/drawing/2014/main" id="{989B5035-F3E7-4B8C-96C9-8AD4BB941EDB}"/>
              </a:ext>
            </a:extLst>
          </p:cNvPr>
          <p:cNvSpPr/>
          <p:nvPr/>
        </p:nvSpPr>
        <p:spPr>
          <a:xfrm>
            <a:off x="10455750" y="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pic>
        <p:nvPicPr>
          <p:cNvPr id="3" name="Picture 2">
            <a:extLst>
              <a:ext uri="{FF2B5EF4-FFF2-40B4-BE49-F238E27FC236}">
                <a16:creationId xmlns:a16="http://schemas.microsoft.com/office/drawing/2014/main" id="{ABC13C00-A5C3-26BA-1D83-2D256447CCC0}"/>
              </a:ext>
            </a:extLst>
          </p:cNvPr>
          <p:cNvPicPr>
            <a:picLocks noChangeAspect="1"/>
          </p:cNvPicPr>
          <p:nvPr/>
        </p:nvPicPr>
        <p:blipFill>
          <a:blip r:embed="rId2"/>
          <a:stretch>
            <a:fillRect/>
          </a:stretch>
        </p:blipFill>
        <p:spPr>
          <a:xfrm>
            <a:off x="8113696" y="1389593"/>
            <a:ext cx="3742806" cy="2380786"/>
          </a:xfrm>
          <a:prstGeom prst="rect">
            <a:avLst/>
          </a:prstGeom>
          <a:ln>
            <a:solidFill>
              <a:schemeClr val="tx1"/>
            </a:solidFill>
          </a:ln>
        </p:spPr>
      </p:pic>
      <p:pic>
        <p:nvPicPr>
          <p:cNvPr id="9" name="Picture 8">
            <a:extLst>
              <a:ext uri="{FF2B5EF4-FFF2-40B4-BE49-F238E27FC236}">
                <a16:creationId xmlns:a16="http://schemas.microsoft.com/office/drawing/2014/main" id="{D7848F70-C206-24CF-4970-2533663B5B7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800600" y="1074763"/>
            <a:ext cx="3149629" cy="3090361"/>
          </a:xfrm>
          <a:prstGeom prst="rect">
            <a:avLst/>
          </a:prstGeom>
        </p:spPr>
      </p:pic>
      <p:sp>
        <p:nvSpPr>
          <p:cNvPr id="2" name="TextBox 1">
            <a:extLst>
              <a:ext uri="{FF2B5EF4-FFF2-40B4-BE49-F238E27FC236}">
                <a16:creationId xmlns:a16="http://schemas.microsoft.com/office/drawing/2014/main" id="{85D28888-FACE-E762-B13E-5225BA2A7C52}"/>
              </a:ext>
            </a:extLst>
          </p:cNvPr>
          <p:cNvSpPr txBox="1"/>
          <p:nvPr/>
        </p:nvSpPr>
        <p:spPr>
          <a:xfrm>
            <a:off x="328213" y="917926"/>
            <a:ext cx="4397533" cy="5992410"/>
          </a:xfrm>
          <a:prstGeom prst="rect">
            <a:avLst/>
          </a:prstGeom>
          <a:noFill/>
        </p:spPr>
        <p:txBody>
          <a:bodyPr wrap="square" rtlCol="0">
            <a:spAutoFit/>
          </a:bodyPr>
          <a:lstStyle/>
          <a:p>
            <a:pPr marL="171450" indent="-171450" algn="l">
              <a:lnSpc>
                <a:spcPct val="90000"/>
              </a:lnSpc>
              <a:buFont typeface="Arial" panose="020B0604020202020204" pitchFamily="34" charset="0"/>
              <a:buChar char="•"/>
            </a:pPr>
            <a:r>
              <a:rPr lang="en-US" sz="1200" dirty="0">
                <a:latin typeface="+mn-lt"/>
              </a:rPr>
              <a:t>Strongback lifting fixture attaches to Tower Assemblies using the M8 threaded holes on the top face. (10x for 8M Towers and Insert Assemblies / 5x for 4M Towers)</a:t>
            </a:r>
          </a:p>
          <a:p>
            <a:pPr marL="171450" indent="-171450" algn="l">
              <a:lnSpc>
                <a:spcPct val="90000"/>
              </a:lnSpc>
              <a:buFont typeface="Arial" panose="020B0604020202020204" pitchFamily="34" charset="0"/>
              <a:buChar char="•"/>
            </a:pPr>
            <a:endParaRPr lang="en-US" sz="1200" dirty="0">
              <a:latin typeface="+mn-lt"/>
            </a:endParaRPr>
          </a:p>
          <a:p>
            <a:pPr marL="171450" indent="-171450" algn="l">
              <a:lnSpc>
                <a:spcPct val="90000"/>
              </a:lnSpc>
              <a:buFont typeface="Arial" panose="020B0604020202020204" pitchFamily="34" charset="0"/>
              <a:buChar char="•"/>
            </a:pPr>
            <a:r>
              <a:rPr lang="en-US" sz="1200" dirty="0">
                <a:latin typeface="+mn-lt"/>
              </a:rPr>
              <a:t>Threaded holes are tapped directly into the front plate, and 4x absorber plates.</a:t>
            </a:r>
          </a:p>
          <a:p>
            <a:pPr marL="171450" indent="-171450" algn="l">
              <a:lnSpc>
                <a:spcPct val="90000"/>
              </a:lnSpc>
              <a:buFont typeface="Arial" panose="020B0604020202020204" pitchFamily="34" charset="0"/>
              <a:buChar char="•"/>
            </a:pPr>
            <a:endParaRPr lang="en-US" sz="1200" dirty="0">
              <a:latin typeface="+mn-lt"/>
            </a:endParaRPr>
          </a:p>
          <a:p>
            <a:pPr marL="171450" indent="-171450" algn="l">
              <a:lnSpc>
                <a:spcPct val="90000"/>
              </a:lnSpc>
              <a:buFont typeface="Arial" panose="020B0604020202020204" pitchFamily="34" charset="0"/>
              <a:buChar char="•"/>
            </a:pPr>
            <a:r>
              <a:rPr lang="en-US" sz="1200" dirty="0">
                <a:latin typeface="+mn-lt"/>
              </a:rPr>
              <a:t>Tapped absorber plates are the same ones tapped for side cover screws to reduce unique parts.</a:t>
            </a:r>
          </a:p>
          <a:p>
            <a:pPr marL="285750" indent="-285750" algn="l">
              <a:lnSpc>
                <a:spcPct val="90000"/>
              </a:lnSpc>
              <a:buFont typeface="Arial" panose="020B0604020202020204" pitchFamily="34" charset="0"/>
              <a:buChar char="•"/>
            </a:pPr>
            <a:endParaRPr lang="en-US" sz="1200" dirty="0">
              <a:latin typeface="+mn-lt"/>
            </a:endParaRPr>
          </a:p>
          <a:p>
            <a:pPr marL="171450" indent="-171450" algn="l">
              <a:lnSpc>
                <a:spcPct val="90000"/>
              </a:lnSpc>
              <a:buFont typeface="Arial" panose="020B0604020202020204" pitchFamily="34" charset="0"/>
              <a:buChar char="•"/>
            </a:pPr>
            <a:r>
              <a:rPr lang="en-US" sz="1200" dirty="0">
                <a:latin typeface="+mn-lt"/>
              </a:rPr>
              <a:t>Hoist ring is positioned directly above center of mass of the Tower assembly (optimization / adjustment needed for proper positioning).</a:t>
            </a:r>
          </a:p>
          <a:p>
            <a:pPr marL="285750" indent="-285750" algn="l">
              <a:lnSpc>
                <a:spcPct val="90000"/>
              </a:lnSpc>
              <a:buFont typeface="Arial" panose="020B0604020202020204" pitchFamily="34" charset="0"/>
              <a:buChar char="•"/>
            </a:pPr>
            <a:endParaRPr lang="en-US" sz="1200" dirty="0">
              <a:latin typeface="+mn-lt"/>
            </a:endParaRPr>
          </a:p>
          <a:p>
            <a:pPr marL="171450" indent="-171450">
              <a:lnSpc>
                <a:spcPct val="90000"/>
              </a:lnSpc>
              <a:buFont typeface="Arial" panose="020B0604020202020204" pitchFamily="34" charset="0"/>
              <a:buChar char="•"/>
            </a:pPr>
            <a:r>
              <a:rPr lang="en-US" sz="1200" dirty="0">
                <a:latin typeface="+mn-lt"/>
              </a:rPr>
              <a:t>Ensures structural integrity of the tower assemblies, and eases the assembly process.</a:t>
            </a:r>
          </a:p>
          <a:p>
            <a:pPr marL="285750" indent="-285750">
              <a:lnSpc>
                <a:spcPct val="90000"/>
              </a:lnSpc>
              <a:buFont typeface="Arial" panose="020B0604020202020204" pitchFamily="34" charset="0"/>
              <a:buChar char="•"/>
            </a:pPr>
            <a:endParaRPr lang="en-US" sz="1200" dirty="0">
              <a:latin typeface="+mn-lt"/>
            </a:endParaRPr>
          </a:p>
          <a:p>
            <a:pPr marL="171450" indent="-171450">
              <a:lnSpc>
                <a:spcPct val="90000"/>
              </a:lnSpc>
              <a:buFont typeface="Arial" panose="020B0604020202020204" pitchFamily="34" charset="0"/>
              <a:buChar char="•"/>
            </a:pPr>
            <a:r>
              <a:rPr lang="en-US" sz="1200" dirty="0">
                <a:latin typeface="+mn-lt"/>
              </a:rPr>
              <a:t>Simple design for multiple units to be constructed and utilized if desired.</a:t>
            </a:r>
          </a:p>
          <a:p>
            <a:pPr marL="285750" indent="-285750" algn="l">
              <a:lnSpc>
                <a:spcPct val="90000"/>
              </a:lnSpc>
              <a:buFont typeface="Arial" panose="020B0604020202020204" pitchFamily="34" charset="0"/>
              <a:buChar char="•"/>
            </a:pPr>
            <a:endParaRPr lang="en-US" sz="1200" dirty="0">
              <a:latin typeface="+mn-lt"/>
            </a:endParaRPr>
          </a:p>
          <a:p>
            <a:pPr marL="171450" indent="-171450" algn="l">
              <a:lnSpc>
                <a:spcPct val="90000"/>
              </a:lnSpc>
              <a:buFont typeface="Arial" panose="020B0604020202020204" pitchFamily="34" charset="0"/>
              <a:buChar char="•"/>
            </a:pPr>
            <a:r>
              <a:rPr lang="en-US" sz="1200" dirty="0">
                <a:latin typeface="+mn-lt"/>
              </a:rPr>
              <a:t>At least 3 unique variations of the strongback will be necessary based on top plate geometry and assembled weight. 4M Tower, 8M Tower, and Insert variations.</a:t>
            </a:r>
            <a:br>
              <a:rPr lang="en-US" sz="1200" dirty="0">
                <a:latin typeface="+mn-lt"/>
              </a:rPr>
            </a:br>
            <a:endParaRPr lang="en-US" sz="1200" dirty="0">
              <a:latin typeface="+mn-lt"/>
            </a:endParaRPr>
          </a:p>
          <a:p>
            <a:pPr marL="171450" indent="-171450" algn="l">
              <a:lnSpc>
                <a:spcPct val="90000"/>
              </a:lnSpc>
              <a:buFont typeface="Arial" panose="020B0604020202020204" pitchFamily="34" charset="0"/>
              <a:buChar char="•"/>
            </a:pPr>
            <a:r>
              <a:rPr lang="en-US" sz="1200" dirty="0">
                <a:latin typeface="+mn-lt"/>
              </a:rPr>
              <a:t>Once Tower is positioned on the stack, the strongback is removed and alignment pins are installed in the rear 2x holes and set screws are installed in the remaining 8x holes.</a:t>
            </a:r>
          </a:p>
          <a:p>
            <a:pPr marL="171450" indent="-171450" algn="l">
              <a:lnSpc>
                <a:spcPct val="90000"/>
              </a:lnSpc>
              <a:buFont typeface="Arial" panose="020B0604020202020204" pitchFamily="34" charset="0"/>
              <a:buChar char="•"/>
            </a:pPr>
            <a:endParaRPr lang="en-US" sz="1200" dirty="0">
              <a:latin typeface="+mn-lt"/>
            </a:endParaRPr>
          </a:p>
          <a:p>
            <a:pPr marL="171450" indent="-171450" algn="l">
              <a:lnSpc>
                <a:spcPct val="90000"/>
              </a:lnSpc>
              <a:buFont typeface="Arial" panose="020B0604020202020204" pitchFamily="34" charset="0"/>
              <a:buChar char="•"/>
            </a:pPr>
            <a:r>
              <a:rPr lang="en-US" sz="1200" dirty="0">
                <a:latin typeface="+mn-lt"/>
              </a:rPr>
              <a:t>Sheet metal shims of various thicknesses / widths allow for fine adjustments of the stack during the final assembly process.</a:t>
            </a:r>
          </a:p>
          <a:p>
            <a:pPr marL="285750" indent="-285750" algn="l">
              <a:lnSpc>
                <a:spcPct val="90000"/>
              </a:lnSpc>
              <a:buFont typeface="Arial" panose="020B0604020202020204" pitchFamily="34" charset="0"/>
              <a:buChar char="•"/>
            </a:pPr>
            <a:endParaRPr lang="en-US" sz="1200" dirty="0">
              <a:latin typeface="+mn-lt"/>
            </a:endParaRPr>
          </a:p>
          <a:p>
            <a:pPr marL="285750" indent="-285750" algn="l">
              <a:lnSpc>
                <a:spcPct val="90000"/>
              </a:lnSpc>
              <a:buFont typeface="Arial" panose="020B0604020202020204" pitchFamily="34" charset="0"/>
              <a:buChar char="•"/>
            </a:pPr>
            <a:endParaRPr lang="en-US" dirty="0">
              <a:latin typeface="+mn-lt"/>
            </a:endParaRPr>
          </a:p>
        </p:txBody>
      </p:sp>
      <p:sp>
        <p:nvSpPr>
          <p:cNvPr id="5" name="TextBox 4">
            <a:extLst>
              <a:ext uri="{FF2B5EF4-FFF2-40B4-BE49-F238E27FC236}">
                <a16:creationId xmlns:a16="http://schemas.microsoft.com/office/drawing/2014/main" id="{27207114-EF6D-900F-DA5D-B73681533EF5}"/>
              </a:ext>
            </a:extLst>
          </p:cNvPr>
          <p:cNvSpPr txBox="1"/>
          <p:nvPr/>
        </p:nvSpPr>
        <p:spPr>
          <a:xfrm>
            <a:off x="10125652" y="1475460"/>
            <a:ext cx="1496276"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Alignment Pins / Set Screws</a:t>
            </a:r>
          </a:p>
        </p:txBody>
      </p:sp>
      <p:sp>
        <p:nvSpPr>
          <p:cNvPr id="6" name="TextBox 5">
            <a:extLst>
              <a:ext uri="{FF2B5EF4-FFF2-40B4-BE49-F238E27FC236}">
                <a16:creationId xmlns:a16="http://schemas.microsoft.com/office/drawing/2014/main" id="{F3793ECA-DD54-8C3E-2621-877B64085A69}"/>
              </a:ext>
            </a:extLst>
          </p:cNvPr>
          <p:cNvSpPr txBox="1"/>
          <p:nvPr/>
        </p:nvSpPr>
        <p:spPr>
          <a:xfrm>
            <a:off x="8801192" y="2917340"/>
            <a:ext cx="1849068"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Top plate transparent for visualization</a:t>
            </a:r>
          </a:p>
        </p:txBody>
      </p:sp>
      <p:cxnSp>
        <p:nvCxnSpPr>
          <p:cNvPr id="8" name="Straight Arrow Connector 7">
            <a:extLst>
              <a:ext uri="{FF2B5EF4-FFF2-40B4-BE49-F238E27FC236}">
                <a16:creationId xmlns:a16="http://schemas.microsoft.com/office/drawing/2014/main" id="{1B577849-4716-7EA2-2033-55D814D45669}"/>
              </a:ext>
            </a:extLst>
          </p:cNvPr>
          <p:cNvCxnSpPr>
            <a:cxnSpLocks/>
            <a:stCxn id="5" idx="1"/>
          </p:cNvCxnSpPr>
          <p:nvPr/>
        </p:nvCxnSpPr>
        <p:spPr>
          <a:xfrm flipH="1">
            <a:off x="8698367" y="1687826"/>
            <a:ext cx="1427285" cy="279694"/>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6216CA89-746B-DDFE-93FE-90870EFB64E6}"/>
              </a:ext>
            </a:extLst>
          </p:cNvPr>
          <p:cNvCxnSpPr>
            <a:cxnSpLocks/>
            <a:stCxn id="5" idx="2"/>
          </p:cNvCxnSpPr>
          <p:nvPr/>
        </p:nvCxnSpPr>
        <p:spPr>
          <a:xfrm>
            <a:off x="10873790" y="1900192"/>
            <a:ext cx="673285" cy="1579605"/>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sp>
        <p:nvSpPr>
          <p:cNvPr id="17" name="TextBox 16">
            <a:extLst>
              <a:ext uri="{FF2B5EF4-FFF2-40B4-BE49-F238E27FC236}">
                <a16:creationId xmlns:a16="http://schemas.microsoft.com/office/drawing/2014/main" id="{2F45F415-5F64-0F00-86C6-22D4892AF198}"/>
              </a:ext>
            </a:extLst>
          </p:cNvPr>
          <p:cNvSpPr txBox="1"/>
          <p:nvPr/>
        </p:nvSpPr>
        <p:spPr>
          <a:xfrm>
            <a:off x="4725747" y="1441293"/>
            <a:ext cx="1300792" cy="590931"/>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Strongback attached to 8M Tower</a:t>
            </a:r>
          </a:p>
        </p:txBody>
      </p:sp>
      <p:pic>
        <p:nvPicPr>
          <p:cNvPr id="10" name="Picture 9">
            <a:extLst>
              <a:ext uri="{FF2B5EF4-FFF2-40B4-BE49-F238E27FC236}">
                <a16:creationId xmlns:a16="http://schemas.microsoft.com/office/drawing/2014/main" id="{B51014F7-4262-191B-0D8C-1914F4A407E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900923" y="4850882"/>
            <a:ext cx="4868802" cy="1406355"/>
          </a:xfrm>
          <a:prstGeom prst="rect">
            <a:avLst/>
          </a:prstGeom>
        </p:spPr>
      </p:pic>
      <p:pic>
        <p:nvPicPr>
          <p:cNvPr id="12" name="Picture 11">
            <a:extLst>
              <a:ext uri="{FF2B5EF4-FFF2-40B4-BE49-F238E27FC236}">
                <a16:creationId xmlns:a16="http://schemas.microsoft.com/office/drawing/2014/main" id="{6977E455-8F8C-8453-DDBA-58415364F85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067189" y="4850882"/>
            <a:ext cx="5188805" cy="1596555"/>
          </a:xfrm>
          <a:prstGeom prst="rect">
            <a:avLst/>
          </a:prstGeom>
        </p:spPr>
      </p:pic>
      <p:sp>
        <p:nvSpPr>
          <p:cNvPr id="14" name="TextBox 13">
            <a:extLst>
              <a:ext uri="{FF2B5EF4-FFF2-40B4-BE49-F238E27FC236}">
                <a16:creationId xmlns:a16="http://schemas.microsoft.com/office/drawing/2014/main" id="{F68D9FC0-816F-F9E3-94AC-DB90A2EA90B6}"/>
              </a:ext>
            </a:extLst>
          </p:cNvPr>
          <p:cNvSpPr txBox="1"/>
          <p:nvPr/>
        </p:nvSpPr>
        <p:spPr>
          <a:xfrm>
            <a:off x="5915222" y="5881731"/>
            <a:ext cx="1607601"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Full and half width .005” thick shims</a:t>
            </a:r>
          </a:p>
        </p:txBody>
      </p:sp>
    </p:spTree>
    <p:extLst>
      <p:ext uri="{BB962C8B-B14F-4D97-AF65-F5344CB8AC3E}">
        <p14:creationId xmlns:p14="http://schemas.microsoft.com/office/powerpoint/2010/main" val="4252140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Mechanical Design Scope:</a:t>
            </a:r>
          </a:p>
        </p:txBody>
      </p:sp>
      <p:sp>
        <p:nvSpPr>
          <p:cNvPr id="3" name="Content Placeholder 2"/>
          <p:cNvSpPr>
            <a:spLocks noGrp="1"/>
          </p:cNvSpPr>
          <p:nvPr>
            <p:ph idx="1"/>
          </p:nvPr>
        </p:nvSpPr>
        <p:spPr>
          <a:xfrm>
            <a:off x="549002" y="1001121"/>
            <a:ext cx="11573809" cy="5116510"/>
          </a:xfrm>
        </p:spPr>
        <p:txBody>
          <a:bodyPr/>
          <a:lstStyle/>
          <a:p>
            <a:pPr marL="0" indent="0">
              <a:buNone/>
            </a:pPr>
            <a:r>
              <a:rPr lang="en-US" sz="2400" dirty="0"/>
              <a:t>Produce the LFHCAL Mechanical Design including:</a:t>
            </a:r>
            <a:br>
              <a:rPr lang="en-US" dirty="0"/>
            </a:br>
            <a:endParaRPr lang="en-US" sz="1600" dirty="0"/>
          </a:p>
          <a:p>
            <a:pPr marL="855663" lvl="1" indent="-457200">
              <a:buFont typeface="+mj-lt"/>
              <a:buAutoNum type="arabicPeriod"/>
            </a:pPr>
            <a:r>
              <a:rPr lang="en-US" sz="2000" b="1" dirty="0"/>
              <a:t>Detailed CAD Models. (SolidWorks)</a:t>
            </a:r>
            <a:br>
              <a:rPr lang="en-US" sz="2000" b="1" dirty="0"/>
            </a:br>
            <a:endParaRPr lang="en-US" sz="2000" b="1" dirty="0"/>
          </a:p>
          <a:p>
            <a:pPr marL="855663" lvl="1" indent="-457200">
              <a:buFont typeface="+mj-lt"/>
              <a:buAutoNum type="arabicPeriod"/>
            </a:pPr>
            <a:r>
              <a:rPr lang="en-US" sz="2000" b="1" dirty="0"/>
              <a:t>Structural Analysis of Detector Components to ensure stability and compliance.</a:t>
            </a:r>
          </a:p>
          <a:p>
            <a:pPr marL="855663" lvl="1" indent="-457200">
              <a:buFont typeface="+mj-lt"/>
              <a:buAutoNum type="arabicPeriod"/>
            </a:pPr>
            <a:endParaRPr lang="en-US" sz="2000" b="1" dirty="0"/>
          </a:p>
          <a:p>
            <a:pPr marL="855663" lvl="1" indent="-457200">
              <a:buFont typeface="+mj-lt"/>
              <a:buAutoNum type="arabicPeriod"/>
            </a:pPr>
            <a:r>
              <a:rPr lang="en-US" sz="2000" b="1" dirty="0"/>
              <a:t>Ensure sufficient use of materials for magnet quench flux return.</a:t>
            </a:r>
            <a:br>
              <a:rPr lang="en-US" sz="2000" b="1" dirty="0"/>
            </a:br>
            <a:endParaRPr lang="en-US" sz="2000" b="1" dirty="0"/>
          </a:p>
          <a:p>
            <a:pPr marL="855663" lvl="1" indent="-457200">
              <a:buFont typeface="+mj-lt"/>
              <a:buAutoNum type="arabicPeriod"/>
            </a:pPr>
            <a:r>
              <a:rPr lang="en-US" sz="2000" b="1" dirty="0"/>
              <a:t>Formal CAD Drawing Package for fabrication.</a:t>
            </a:r>
          </a:p>
          <a:p>
            <a:pPr marL="855663" lvl="1" indent="-457200">
              <a:buFont typeface="+mj-lt"/>
              <a:buAutoNum type="arabicPeriod"/>
            </a:pPr>
            <a:endParaRPr lang="en-US" sz="2000" b="1" dirty="0"/>
          </a:p>
          <a:p>
            <a:pPr marL="855663" lvl="1" indent="-457200">
              <a:buFont typeface="+mj-lt"/>
              <a:buAutoNum type="arabicPeriod"/>
            </a:pPr>
            <a:r>
              <a:rPr lang="en-US" sz="2000" b="1" dirty="0"/>
              <a:t>Preliminary testing with single detector assembly for design verification / refinement.</a:t>
            </a:r>
          </a:p>
          <a:p>
            <a:pPr marL="855663" lvl="1" indent="-457200">
              <a:buFont typeface="+mj-lt"/>
              <a:buAutoNum type="arabicPeriod"/>
            </a:pPr>
            <a:endParaRPr lang="en-US" sz="2000" b="1" dirty="0"/>
          </a:p>
          <a:p>
            <a:pPr marL="855663" lvl="1" indent="-457200">
              <a:buFont typeface="+mj-lt"/>
              <a:buAutoNum type="arabicPeriod"/>
            </a:pPr>
            <a:r>
              <a:rPr lang="en-US" sz="2000" b="1" dirty="0"/>
              <a:t>Assembly Procedure Documents for sensor integration and final assembly.</a:t>
            </a:r>
          </a:p>
          <a:p>
            <a:pPr marL="855663" lvl="1" indent="-457200">
              <a:buFont typeface="+mj-lt"/>
              <a:buAutoNum type="arabicPeriod"/>
            </a:pPr>
            <a:endParaRPr lang="en-US" sz="2000" b="1" dirty="0"/>
          </a:p>
          <a:p>
            <a:pPr marL="855663" lvl="1" indent="-457200">
              <a:buFont typeface="+mj-lt"/>
              <a:buAutoNum type="arabicPeriod"/>
            </a:pPr>
            <a:r>
              <a:rPr lang="en-US" sz="2000" b="1" dirty="0"/>
              <a:t>Produce any specific tooling for the assembly process.</a:t>
            </a:r>
          </a:p>
        </p:txBody>
      </p:sp>
    </p:spTree>
    <p:extLst>
      <p:ext uri="{BB962C8B-B14F-4D97-AF65-F5344CB8AC3E}">
        <p14:creationId xmlns:p14="http://schemas.microsoft.com/office/powerpoint/2010/main" val="1779484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7A88A9-3AEC-40D6-AD80-A73ED8418A51}"/>
              </a:ext>
            </a:extLst>
          </p:cNvPr>
          <p:cNvSpPr txBox="1">
            <a:spLocks noGrp="1"/>
          </p:cNvSpPr>
          <p:nvPr>
            <p:ph type="title"/>
          </p:nvPr>
        </p:nvSpPr>
        <p:spPr>
          <a:xfrm>
            <a:off x="344488" y="320675"/>
            <a:ext cx="11425237" cy="534988"/>
          </a:xfrm>
          <a:prstGeom prst="rect">
            <a:avLst/>
          </a:prstGeom>
          <a:noFill/>
        </p:spPr>
        <p:txBody>
          <a:bodyPr wrap="square" rtlCol="0">
            <a:spAutoFit/>
          </a:bodyPr>
          <a:lstStyle/>
          <a:p>
            <a:r>
              <a:rPr lang="en-US" dirty="0"/>
              <a:t>4M Tower Strongback Lifting Analysis</a:t>
            </a:r>
            <a:endParaRPr lang="en-US" dirty="0">
              <a:latin typeface="+mn-lt"/>
            </a:endParaRPr>
          </a:p>
        </p:txBody>
      </p:sp>
      <p:sp>
        <p:nvSpPr>
          <p:cNvPr id="39" name="Rectangle: Rounded Corners 38">
            <a:extLst>
              <a:ext uri="{FF2B5EF4-FFF2-40B4-BE49-F238E27FC236}">
                <a16:creationId xmlns:a16="http://schemas.microsoft.com/office/drawing/2014/main" id="{989B5035-F3E7-4B8C-96C9-8AD4BB941EDB}"/>
              </a:ext>
            </a:extLst>
          </p:cNvPr>
          <p:cNvSpPr/>
          <p:nvPr/>
        </p:nvSpPr>
        <p:spPr>
          <a:xfrm>
            <a:off x="10455750" y="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
        <p:nvSpPr>
          <p:cNvPr id="2" name="TextBox 1">
            <a:extLst>
              <a:ext uri="{FF2B5EF4-FFF2-40B4-BE49-F238E27FC236}">
                <a16:creationId xmlns:a16="http://schemas.microsoft.com/office/drawing/2014/main" id="{AC4B582C-75E4-7E0F-DD46-28B880D98DB9}"/>
              </a:ext>
            </a:extLst>
          </p:cNvPr>
          <p:cNvSpPr txBox="1"/>
          <p:nvPr/>
        </p:nvSpPr>
        <p:spPr>
          <a:xfrm>
            <a:off x="344487" y="917926"/>
            <a:ext cx="5405682" cy="2668423"/>
          </a:xfrm>
          <a:prstGeom prst="rect">
            <a:avLst/>
          </a:prstGeom>
          <a:noFill/>
        </p:spPr>
        <p:txBody>
          <a:bodyPr wrap="square" rtlCol="0">
            <a:spAutoFit/>
          </a:bodyPr>
          <a:lstStyle/>
          <a:p>
            <a:pPr algn="l">
              <a:lnSpc>
                <a:spcPct val="90000"/>
              </a:lnSpc>
            </a:pPr>
            <a:r>
              <a:rPr lang="en-US" sz="1200" b="1" dirty="0">
                <a:latin typeface="+mn-lt"/>
              </a:rPr>
              <a:t>Items for Analysis: </a:t>
            </a:r>
            <a:r>
              <a:rPr lang="en-US" sz="1200" dirty="0">
                <a:latin typeface="+mn-lt"/>
              </a:rPr>
              <a:t>4M Tower under normal lift. (Tower + Strongback)</a:t>
            </a:r>
          </a:p>
          <a:p>
            <a:pPr marL="228600" indent="-228600" algn="l">
              <a:lnSpc>
                <a:spcPct val="90000"/>
              </a:lnSpc>
              <a:buAutoNum type="arabicPeriod"/>
            </a:pPr>
            <a:endParaRPr lang="en-US" sz="1200" dirty="0">
              <a:latin typeface="+mn-lt"/>
            </a:endParaRPr>
          </a:p>
          <a:p>
            <a:pPr algn="l">
              <a:lnSpc>
                <a:spcPct val="90000"/>
              </a:lnSpc>
            </a:pPr>
            <a:r>
              <a:rPr lang="en-US" sz="1200" b="1" dirty="0">
                <a:latin typeface="+mn-lt"/>
              </a:rPr>
              <a:t>Analysis Setup:</a:t>
            </a:r>
            <a:br>
              <a:rPr lang="en-US" sz="1200" b="1" dirty="0">
                <a:latin typeface="+mn-lt"/>
              </a:rPr>
            </a:br>
            <a:endParaRPr lang="en-US" sz="1200" b="1" dirty="0">
              <a:latin typeface="+mn-lt"/>
            </a:endParaRPr>
          </a:p>
          <a:p>
            <a:pPr algn="l">
              <a:lnSpc>
                <a:spcPct val="90000"/>
              </a:lnSpc>
            </a:pPr>
            <a:r>
              <a:rPr lang="en-US" sz="1200" dirty="0">
                <a:latin typeface="+mn-lt"/>
              </a:rPr>
              <a:t>Applied Load: Gravity (weight from assigned material density) + Estimated weight of internal components (scintillator envelopes).</a:t>
            </a:r>
            <a:br>
              <a:rPr lang="en-US" sz="1200" dirty="0">
                <a:latin typeface="+mn-lt"/>
              </a:rPr>
            </a:br>
            <a:endParaRPr lang="en-US" sz="1200" dirty="0">
              <a:latin typeface="+mn-lt"/>
            </a:endParaRPr>
          </a:p>
          <a:p>
            <a:pPr algn="l">
              <a:lnSpc>
                <a:spcPct val="90000"/>
              </a:lnSpc>
            </a:pPr>
            <a:r>
              <a:rPr lang="en-US" sz="1200" dirty="0">
                <a:latin typeface="+mn-lt"/>
              </a:rPr>
              <a:t>Fixtures: Threaded region of strongback for hoist ring will be held fixed.</a:t>
            </a:r>
          </a:p>
          <a:p>
            <a:pPr algn="l">
              <a:lnSpc>
                <a:spcPct val="90000"/>
              </a:lnSpc>
            </a:pPr>
            <a:endParaRPr lang="en-US" sz="1200" dirty="0">
              <a:latin typeface="+mn-lt"/>
            </a:endParaRPr>
          </a:p>
          <a:p>
            <a:pPr algn="l">
              <a:lnSpc>
                <a:spcPct val="90000"/>
              </a:lnSpc>
            </a:pPr>
            <a:r>
              <a:rPr lang="en-US" sz="1200" b="1" dirty="0">
                <a:solidFill>
                  <a:srgbClr val="FF0000"/>
                </a:solidFill>
                <a:latin typeface="+mn-lt"/>
              </a:rPr>
              <a:t>Analysis Results:</a:t>
            </a:r>
            <a:br>
              <a:rPr lang="en-US" sz="1200" b="1" dirty="0">
                <a:solidFill>
                  <a:srgbClr val="FF0000"/>
                </a:solidFill>
                <a:latin typeface="+mn-lt"/>
              </a:rPr>
            </a:br>
            <a:endParaRPr lang="en-US" sz="1200" b="1" dirty="0">
              <a:solidFill>
                <a:srgbClr val="FF0000"/>
              </a:solidFill>
              <a:latin typeface="+mn-lt"/>
            </a:endParaRPr>
          </a:p>
          <a:p>
            <a:pPr algn="l">
              <a:lnSpc>
                <a:spcPct val="90000"/>
              </a:lnSpc>
            </a:pPr>
            <a:r>
              <a:rPr lang="en-US" sz="1200" dirty="0">
                <a:solidFill>
                  <a:srgbClr val="FF0000"/>
                </a:solidFill>
                <a:latin typeface="+mn-lt"/>
              </a:rPr>
              <a:t>Max Deflection: </a:t>
            </a:r>
            <a:r>
              <a:rPr lang="en-US" sz="1200" b="1" dirty="0">
                <a:solidFill>
                  <a:srgbClr val="FF0000"/>
                </a:solidFill>
                <a:latin typeface="+mn-lt"/>
              </a:rPr>
              <a:t>0.04 mm</a:t>
            </a:r>
            <a:r>
              <a:rPr lang="en-US" sz="1200" dirty="0">
                <a:solidFill>
                  <a:srgbClr val="FF0000"/>
                </a:solidFill>
                <a:latin typeface="+mn-lt"/>
              </a:rPr>
              <a:t>. </a:t>
            </a:r>
            <a:br>
              <a:rPr lang="en-US" sz="1200" dirty="0">
                <a:solidFill>
                  <a:srgbClr val="FF0000"/>
                </a:solidFill>
                <a:latin typeface="+mn-lt"/>
              </a:rPr>
            </a:br>
            <a:endParaRPr lang="en-US" sz="1200" dirty="0">
              <a:solidFill>
                <a:srgbClr val="FF0000"/>
              </a:solidFill>
              <a:latin typeface="+mn-lt"/>
            </a:endParaRPr>
          </a:p>
          <a:p>
            <a:pPr algn="l">
              <a:lnSpc>
                <a:spcPct val="90000"/>
              </a:lnSpc>
            </a:pPr>
            <a:r>
              <a:rPr lang="en-US" sz="1200" dirty="0">
                <a:solidFill>
                  <a:srgbClr val="FF0000"/>
                </a:solidFill>
                <a:latin typeface="+mn-lt"/>
              </a:rPr>
              <a:t>Max Stress: </a:t>
            </a:r>
            <a:r>
              <a:rPr lang="en-US" sz="1200" b="1" dirty="0">
                <a:solidFill>
                  <a:srgbClr val="FF0000"/>
                </a:solidFill>
                <a:latin typeface="+mn-lt"/>
              </a:rPr>
              <a:t>33.0 MPa </a:t>
            </a:r>
            <a:r>
              <a:rPr lang="en-US" sz="1200" dirty="0">
                <a:solidFill>
                  <a:srgbClr val="FF0000"/>
                </a:solidFill>
                <a:latin typeface="+mn-lt"/>
              </a:rPr>
              <a:t>/ 350 MPa. </a:t>
            </a:r>
          </a:p>
          <a:p>
            <a:pPr algn="l">
              <a:lnSpc>
                <a:spcPct val="90000"/>
              </a:lnSpc>
            </a:pPr>
            <a:endParaRPr lang="en-US" dirty="0">
              <a:latin typeface="+mn-lt"/>
            </a:endParaRPr>
          </a:p>
        </p:txBody>
      </p:sp>
      <p:sp>
        <p:nvSpPr>
          <p:cNvPr id="3" name="TextBox 2">
            <a:extLst>
              <a:ext uri="{FF2B5EF4-FFF2-40B4-BE49-F238E27FC236}">
                <a16:creationId xmlns:a16="http://schemas.microsoft.com/office/drawing/2014/main" id="{3D1FF222-EAE1-08DA-1528-21162B116123}"/>
              </a:ext>
            </a:extLst>
          </p:cNvPr>
          <p:cNvSpPr txBox="1"/>
          <p:nvPr/>
        </p:nvSpPr>
        <p:spPr>
          <a:xfrm>
            <a:off x="4475285" y="3771900"/>
            <a:ext cx="3859823" cy="1200329"/>
          </a:xfrm>
          <a:prstGeom prst="rect">
            <a:avLst/>
          </a:prstGeom>
          <a:noFill/>
        </p:spPr>
        <p:txBody>
          <a:bodyPr wrap="square" rtlCol="0">
            <a:spAutoFit/>
          </a:bodyPr>
          <a:lstStyle/>
          <a:p>
            <a:pPr algn="ctr">
              <a:lnSpc>
                <a:spcPct val="90000"/>
              </a:lnSpc>
            </a:pPr>
            <a:r>
              <a:rPr lang="en-US" sz="4000" dirty="0">
                <a:solidFill>
                  <a:srgbClr val="FF0000"/>
                </a:solidFill>
                <a:latin typeface="+mn-lt"/>
              </a:rPr>
              <a:t>IN</a:t>
            </a:r>
          </a:p>
          <a:p>
            <a:pPr algn="ctr">
              <a:lnSpc>
                <a:spcPct val="90000"/>
              </a:lnSpc>
            </a:pPr>
            <a:r>
              <a:rPr lang="en-US" sz="4000" dirty="0">
                <a:solidFill>
                  <a:srgbClr val="FF0000"/>
                </a:solidFill>
                <a:latin typeface="+mn-lt"/>
              </a:rPr>
              <a:t>PROGRESS</a:t>
            </a:r>
          </a:p>
        </p:txBody>
      </p:sp>
      <p:pic>
        <p:nvPicPr>
          <p:cNvPr id="6" name="Picture 5">
            <a:extLst>
              <a:ext uri="{FF2B5EF4-FFF2-40B4-BE49-F238E27FC236}">
                <a16:creationId xmlns:a16="http://schemas.microsoft.com/office/drawing/2014/main" id="{9B444C43-C512-F24D-CA9D-9310F55F49A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95393" y="759540"/>
            <a:ext cx="4975597" cy="1919555"/>
          </a:xfrm>
          <a:prstGeom prst="rect">
            <a:avLst/>
          </a:prstGeom>
        </p:spPr>
      </p:pic>
    </p:spTree>
    <p:extLst>
      <p:ext uri="{BB962C8B-B14F-4D97-AF65-F5344CB8AC3E}">
        <p14:creationId xmlns:p14="http://schemas.microsoft.com/office/powerpoint/2010/main" val="3559959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ABBB1D-6D79-B637-2C83-0C2D057F97FE}"/>
              </a:ext>
            </a:extLst>
          </p:cNvPr>
          <p:cNvPicPr>
            <a:picLocks noChangeAspect="1"/>
          </p:cNvPicPr>
          <p:nvPr/>
        </p:nvPicPr>
        <p:blipFill>
          <a:blip r:embed="rId2"/>
          <a:stretch>
            <a:fillRect/>
          </a:stretch>
        </p:blipFill>
        <p:spPr>
          <a:xfrm>
            <a:off x="6342134" y="541358"/>
            <a:ext cx="5244662" cy="2127897"/>
          </a:xfrm>
          <a:prstGeom prst="rect">
            <a:avLst/>
          </a:prstGeom>
        </p:spPr>
      </p:pic>
      <p:sp>
        <p:nvSpPr>
          <p:cNvPr id="4" name="Title 3">
            <a:extLst>
              <a:ext uri="{FF2B5EF4-FFF2-40B4-BE49-F238E27FC236}">
                <a16:creationId xmlns:a16="http://schemas.microsoft.com/office/drawing/2014/main" id="{1B7A88A9-3AEC-40D6-AD80-A73ED8418A51}"/>
              </a:ext>
            </a:extLst>
          </p:cNvPr>
          <p:cNvSpPr txBox="1">
            <a:spLocks noGrp="1"/>
          </p:cNvSpPr>
          <p:nvPr>
            <p:ph type="title"/>
          </p:nvPr>
        </p:nvSpPr>
        <p:spPr>
          <a:xfrm>
            <a:off x="344488" y="320675"/>
            <a:ext cx="11425237" cy="534988"/>
          </a:xfrm>
          <a:prstGeom prst="rect">
            <a:avLst/>
          </a:prstGeom>
          <a:noFill/>
        </p:spPr>
        <p:txBody>
          <a:bodyPr wrap="square" rtlCol="0">
            <a:spAutoFit/>
          </a:bodyPr>
          <a:lstStyle/>
          <a:p>
            <a:r>
              <a:rPr lang="en-US" dirty="0"/>
              <a:t>8M Tower Strongback Lifting Analysis</a:t>
            </a:r>
            <a:endParaRPr lang="en-US" dirty="0">
              <a:latin typeface="+mn-lt"/>
            </a:endParaRPr>
          </a:p>
        </p:txBody>
      </p:sp>
      <p:sp>
        <p:nvSpPr>
          <p:cNvPr id="39" name="Rectangle: Rounded Corners 38">
            <a:extLst>
              <a:ext uri="{FF2B5EF4-FFF2-40B4-BE49-F238E27FC236}">
                <a16:creationId xmlns:a16="http://schemas.microsoft.com/office/drawing/2014/main" id="{989B5035-F3E7-4B8C-96C9-8AD4BB941EDB}"/>
              </a:ext>
            </a:extLst>
          </p:cNvPr>
          <p:cNvSpPr/>
          <p:nvPr/>
        </p:nvSpPr>
        <p:spPr>
          <a:xfrm>
            <a:off x="10455750" y="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
        <p:nvSpPr>
          <p:cNvPr id="2" name="TextBox 1">
            <a:extLst>
              <a:ext uri="{FF2B5EF4-FFF2-40B4-BE49-F238E27FC236}">
                <a16:creationId xmlns:a16="http://schemas.microsoft.com/office/drawing/2014/main" id="{AC4B582C-75E4-7E0F-DD46-28B880D98DB9}"/>
              </a:ext>
            </a:extLst>
          </p:cNvPr>
          <p:cNvSpPr txBox="1"/>
          <p:nvPr/>
        </p:nvSpPr>
        <p:spPr>
          <a:xfrm>
            <a:off x="344487" y="917926"/>
            <a:ext cx="5405682" cy="2668423"/>
          </a:xfrm>
          <a:prstGeom prst="rect">
            <a:avLst/>
          </a:prstGeom>
          <a:noFill/>
        </p:spPr>
        <p:txBody>
          <a:bodyPr wrap="square" rtlCol="0">
            <a:spAutoFit/>
          </a:bodyPr>
          <a:lstStyle/>
          <a:p>
            <a:pPr algn="l">
              <a:lnSpc>
                <a:spcPct val="90000"/>
              </a:lnSpc>
            </a:pPr>
            <a:r>
              <a:rPr lang="en-US" sz="1200" b="1" dirty="0">
                <a:latin typeface="+mn-lt"/>
              </a:rPr>
              <a:t>Items for Analysis: </a:t>
            </a:r>
            <a:r>
              <a:rPr lang="en-US" sz="1200" dirty="0">
                <a:latin typeface="+mn-lt"/>
              </a:rPr>
              <a:t>8M Tower under normal lift. (Tower + Strongback)</a:t>
            </a:r>
          </a:p>
          <a:p>
            <a:pPr marL="228600" indent="-228600" algn="l">
              <a:lnSpc>
                <a:spcPct val="90000"/>
              </a:lnSpc>
              <a:buAutoNum type="arabicPeriod"/>
            </a:pPr>
            <a:endParaRPr lang="en-US" sz="1200" dirty="0">
              <a:latin typeface="+mn-lt"/>
            </a:endParaRPr>
          </a:p>
          <a:p>
            <a:pPr algn="l">
              <a:lnSpc>
                <a:spcPct val="90000"/>
              </a:lnSpc>
            </a:pPr>
            <a:r>
              <a:rPr lang="en-US" sz="1200" b="1" dirty="0">
                <a:latin typeface="+mn-lt"/>
              </a:rPr>
              <a:t>Analysis Setup:</a:t>
            </a:r>
            <a:br>
              <a:rPr lang="en-US" sz="1200" b="1" dirty="0">
                <a:latin typeface="+mn-lt"/>
              </a:rPr>
            </a:br>
            <a:endParaRPr lang="en-US" sz="1200" b="1" dirty="0">
              <a:latin typeface="+mn-lt"/>
            </a:endParaRPr>
          </a:p>
          <a:p>
            <a:pPr algn="l">
              <a:lnSpc>
                <a:spcPct val="90000"/>
              </a:lnSpc>
            </a:pPr>
            <a:r>
              <a:rPr lang="en-US" sz="1200" dirty="0">
                <a:latin typeface="+mn-lt"/>
              </a:rPr>
              <a:t>Applied Load: Gravity (weight from assigned material density) + Estimated weight of internal components (scintillator envelopes).</a:t>
            </a:r>
            <a:br>
              <a:rPr lang="en-US" sz="1200" dirty="0">
                <a:latin typeface="+mn-lt"/>
              </a:rPr>
            </a:br>
            <a:endParaRPr lang="en-US" sz="1200" dirty="0">
              <a:latin typeface="+mn-lt"/>
            </a:endParaRPr>
          </a:p>
          <a:p>
            <a:pPr algn="l">
              <a:lnSpc>
                <a:spcPct val="90000"/>
              </a:lnSpc>
            </a:pPr>
            <a:r>
              <a:rPr lang="en-US" sz="1200" dirty="0">
                <a:latin typeface="+mn-lt"/>
              </a:rPr>
              <a:t>Fixtures: Threaded region of strongback for hoist ring will be held fixed.</a:t>
            </a:r>
          </a:p>
          <a:p>
            <a:pPr algn="l">
              <a:lnSpc>
                <a:spcPct val="90000"/>
              </a:lnSpc>
            </a:pPr>
            <a:endParaRPr lang="en-US" sz="1200" dirty="0">
              <a:latin typeface="+mn-lt"/>
            </a:endParaRPr>
          </a:p>
          <a:p>
            <a:pPr algn="l">
              <a:lnSpc>
                <a:spcPct val="90000"/>
              </a:lnSpc>
            </a:pPr>
            <a:r>
              <a:rPr lang="en-US" sz="1200" b="1" dirty="0">
                <a:solidFill>
                  <a:srgbClr val="FF0000"/>
                </a:solidFill>
                <a:latin typeface="+mn-lt"/>
              </a:rPr>
              <a:t>Analysis Results:</a:t>
            </a:r>
            <a:br>
              <a:rPr lang="en-US" sz="1200" b="1" dirty="0">
                <a:solidFill>
                  <a:srgbClr val="FF0000"/>
                </a:solidFill>
                <a:latin typeface="+mn-lt"/>
              </a:rPr>
            </a:br>
            <a:endParaRPr lang="en-US" sz="1200" b="1" dirty="0">
              <a:solidFill>
                <a:srgbClr val="FF0000"/>
              </a:solidFill>
              <a:latin typeface="+mn-lt"/>
            </a:endParaRPr>
          </a:p>
          <a:p>
            <a:pPr algn="l">
              <a:lnSpc>
                <a:spcPct val="90000"/>
              </a:lnSpc>
            </a:pPr>
            <a:r>
              <a:rPr lang="en-US" sz="1200" dirty="0">
                <a:solidFill>
                  <a:srgbClr val="FF0000"/>
                </a:solidFill>
                <a:latin typeface="+mn-lt"/>
              </a:rPr>
              <a:t>Max Deflection: </a:t>
            </a:r>
            <a:r>
              <a:rPr lang="en-US" sz="1200" b="1" dirty="0">
                <a:solidFill>
                  <a:srgbClr val="FF0000"/>
                </a:solidFill>
                <a:latin typeface="+mn-lt"/>
              </a:rPr>
              <a:t>0.04 mm</a:t>
            </a:r>
            <a:r>
              <a:rPr lang="en-US" sz="1200" dirty="0">
                <a:solidFill>
                  <a:srgbClr val="FF0000"/>
                </a:solidFill>
                <a:latin typeface="+mn-lt"/>
              </a:rPr>
              <a:t>. </a:t>
            </a:r>
            <a:br>
              <a:rPr lang="en-US" sz="1200" dirty="0">
                <a:solidFill>
                  <a:srgbClr val="FF0000"/>
                </a:solidFill>
                <a:latin typeface="+mn-lt"/>
              </a:rPr>
            </a:br>
            <a:endParaRPr lang="en-US" sz="1200" dirty="0">
              <a:solidFill>
                <a:srgbClr val="FF0000"/>
              </a:solidFill>
              <a:latin typeface="+mn-lt"/>
            </a:endParaRPr>
          </a:p>
          <a:p>
            <a:pPr algn="l">
              <a:lnSpc>
                <a:spcPct val="90000"/>
              </a:lnSpc>
            </a:pPr>
            <a:r>
              <a:rPr lang="en-US" sz="1200" dirty="0">
                <a:solidFill>
                  <a:srgbClr val="FF0000"/>
                </a:solidFill>
                <a:latin typeface="+mn-lt"/>
              </a:rPr>
              <a:t>Max Stress: </a:t>
            </a:r>
            <a:r>
              <a:rPr lang="en-US" sz="1200" b="1" dirty="0">
                <a:solidFill>
                  <a:srgbClr val="FF0000"/>
                </a:solidFill>
                <a:latin typeface="+mn-lt"/>
              </a:rPr>
              <a:t>33.0 MPa </a:t>
            </a:r>
            <a:r>
              <a:rPr lang="en-US" sz="1200" dirty="0">
                <a:solidFill>
                  <a:srgbClr val="FF0000"/>
                </a:solidFill>
                <a:latin typeface="+mn-lt"/>
              </a:rPr>
              <a:t>/ 350 MPa. </a:t>
            </a:r>
          </a:p>
          <a:p>
            <a:pPr algn="l">
              <a:lnSpc>
                <a:spcPct val="90000"/>
              </a:lnSpc>
            </a:pPr>
            <a:endParaRPr lang="en-US" dirty="0">
              <a:latin typeface="+mn-lt"/>
            </a:endParaRPr>
          </a:p>
        </p:txBody>
      </p:sp>
      <p:sp>
        <p:nvSpPr>
          <p:cNvPr id="3" name="TextBox 2">
            <a:extLst>
              <a:ext uri="{FF2B5EF4-FFF2-40B4-BE49-F238E27FC236}">
                <a16:creationId xmlns:a16="http://schemas.microsoft.com/office/drawing/2014/main" id="{60274D07-60FA-05AE-D1BE-8D9CCABBC09C}"/>
              </a:ext>
            </a:extLst>
          </p:cNvPr>
          <p:cNvSpPr txBox="1"/>
          <p:nvPr/>
        </p:nvSpPr>
        <p:spPr>
          <a:xfrm>
            <a:off x="4475285" y="3771900"/>
            <a:ext cx="3859823" cy="1200329"/>
          </a:xfrm>
          <a:prstGeom prst="rect">
            <a:avLst/>
          </a:prstGeom>
          <a:noFill/>
        </p:spPr>
        <p:txBody>
          <a:bodyPr wrap="square" rtlCol="0">
            <a:spAutoFit/>
          </a:bodyPr>
          <a:lstStyle/>
          <a:p>
            <a:pPr algn="ctr">
              <a:lnSpc>
                <a:spcPct val="90000"/>
              </a:lnSpc>
            </a:pPr>
            <a:r>
              <a:rPr lang="en-US" sz="4000" dirty="0">
                <a:solidFill>
                  <a:srgbClr val="FF0000"/>
                </a:solidFill>
                <a:latin typeface="+mn-lt"/>
              </a:rPr>
              <a:t>IN</a:t>
            </a:r>
          </a:p>
          <a:p>
            <a:pPr algn="ctr">
              <a:lnSpc>
                <a:spcPct val="90000"/>
              </a:lnSpc>
            </a:pPr>
            <a:r>
              <a:rPr lang="en-US" sz="4000" dirty="0">
                <a:solidFill>
                  <a:srgbClr val="FF0000"/>
                </a:solidFill>
                <a:latin typeface="+mn-lt"/>
              </a:rPr>
              <a:t>PROGRESS</a:t>
            </a:r>
          </a:p>
        </p:txBody>
      </p:sp>
    </p:spTree>
    <p:extLst>
      <p:ext uri="{BB962C8B-B14F-4D97-AF65-F5344CB8AC3E}">
        <p14:creationId xmlns:p14="http://schemas.microsoft.com/office/powerpoint/2010/main" val="2879414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7A88A9-3AEC-40D6-AD80-A73ED8418A51}"/>
              </a:ext>
            </a:extLst>
          </p:cNvPr>
          <p:cNvSpPr txBox="1">
            <a:spLocks noGrp="1"/>
          </p:cNvSpPr>
          <p:nvPr>
            <p:ph type="title"/>
          </p:nvPr>
        </p:nvSpPr>
        <p:spPr>
          <a:xfrm>
            <a:off x="344488" y="320675"/>
            <a:ext cx="11425237" cy="534988"/>
          </a:xfrm>
          <a:prstGeom prst="rect">
            <a:avLst/>
          </a:prstGeom>
          <a:noFill/>
        </p:spPr>
        <p:txBody>
          <a:bodyPr wrap="square" rtlCol="0">
            <a:spAutoFit/>
          </a:bodyPr>
          <a:lstStyle/>
          <a:p>
            <a:r>
              <a:rPr lang="en-US" dirty="0"/>
              <a:t>Left / Right Insert Strongback Lifting Analysis</a:t>
            </a:r>
            <a:endParaRPr lang="en-US" dirty="0">
              <a:latin typeface="+mn-lt"/>
            </a:endParaRPr>
          </a:p>
        </p:txBody>
      </p:sp>
      <p:sp>
        <p:nvSpPr>
          <p:cNvPr id="39" name="Rectangle: Rounded Corners 38">
            <a:extLst>
              <a:ext uri="{FF2B5EF4-FFF2-40B4-BE49-F238E27FC236}">
                <a16:creationId xmlns:a16="http://schemas.microsoft.com/office/drawing/2014/main" id="{989B5035-F3E7-4B8C-96C9-8AD4BB941EDB}"/>
              </a:ext>
            </a:extLst>
          </p:cNvPr>
          <p:cNvSpPr/>
          <p:nvPr/>
        </p:nvSpPr>
        <p:spPr>
          <a:xfrm>
            <a:off x="10455750" y="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4</a:t>
            </a:r>
            <a:endParaRPr lang="en-US" b="1" dirty="0">
              <a:solidFill>
                <a:schemeClr val="bg1"/>
              </a:solidFill>
            </a:endParaRPr>
          </a:p>
        </p:txBody>
      </p:sp>
      <p:sp>
        <p:nvSpPr>
          <p:cNvPr id="2" name="TextBox 1">
            <a:extLst>
              <a:ext uri="{FF2B5EF4-FFF2-40B4-BE49-F238E27FC236}">
                <a16:creationId xmlns:a16="http://schemas.microsoft.com/office/drawing/2014/main" id="{AC4B582C-75E4-7E0F-DD46-28B880D98DB9}"/>
              </a:ext>
            </a:extLst>
          </p:cNvPr>
          <p:cNvSpPr txBox="1"/>
          <p:nvPr/>
        </p:nvSpPr>
        <p:spPr>
          <a:xfrm>
            <a:off x="344486" y="917926"/>
            <a:ext cx="5751513" cy="2668423"/>
          </a:xfrm>
          <a:prstGeom prst="rect">
            <a:avLst/>
          </a:prstGeom>
          <a:noFill/>
        </p:spPr>
        <p:txBody>
          <a:bodyPr wrap="square" rtlCol="0">
            <a:spAutoFit/>
          </a:bodyPr>
          <a:lstStyle/>
          <a:p>
            <a:pPr algn="l">
              <a:lnSpc>
                <a:spcPct val="90000"/>
              </a:lnSpc>
            </a:pPr>
            <a:r>
              <a:rPr lang="en-US" sz="1200" b="1" dirty="0">
                <a:latin typeface="+mn-lt"/>
              </a:rPr>
              <a:t>Items for Analysis: </a:t>
            </a:r>
            <a:r>
              <a:rPr lang="en-US" sz="1200" dirty="0">
                <a:latin typeface="+mn-lt"/>
              </a:rPr>
              <a:t>Left / Right Inserts under normal lift. (Insert + Strongback)</a:t>
            </a:r>
          </a:p>
          <a:p>
            <a:pPr marL="228600" indent="-228600" algn="l">
              <a:lnSpc>
                <a:spcPct val="90000"/>
              </a:lnSpc>
              <a:buAutoNum type="arabicPeriod"/>
            </a:pPr>
            <a:endParaRPr lang="en-US" sz="1200" dirty="0">
              <a:latin typeface="+mn-lt"/>
            </a:endParaRPr>
          </a:p>
          <a:p>
            <a:pPr algn="l">
              <a:lnSpc>
                <a:spcPct val="90000"/>
              </a:lnSpc>
            </a:pPr>
            <a:r>
              <a:rPr lang="en-US" sz="1200" b="1" dirty="0">
                <a:latin typeface="+mn-lt"/>
              </a:rPr>
              <a:t>Analysis Setup:</a:t>
            </a:r>
            <a:br>
              <a:rPr lang="en-US" sz="1200" b="1" dirty="0">
                <a:latin typeface="+mn-lt"/>
              </a:rPr>
            </a:br>
            <a:endParaRPr lang="en-US" sz="1200" b="1" dirty="0">
              <a:latin typeface="+mn-lt"/>
            </a:endParaRPr>
          </a:p>
          <a:p>
            <a:pPr algn="l">
              <a:lnSpc>
                <a:spcPct val="90000"/>
              </a:lnSpc>
            </a:pPr>
            <a:r>
              <a:rPr lang="en-US" sz="1200" dirty="0">
                <a:latin typeface="+mn-lt"/>
              </a:rPr>
              <a:t>Applied Load: Gravity (weight from assigned material density) + Estimated weight of internal components (scintillator envelopes).</a:t>
            </a:r>
            <a:br>
              <a:rPr lang="en-US" sz="1200" dirty="0">
                <a:latin typeface="+mn-lt"/>
              </a:rPr>
            </a:br>
            <a:endParaRPr lang="en-US" sz="1200" dirty="0">
              <a:latin typeface="+mn-lt"/>
            </a:endParaRPr>
          </a:p>
          <a:p>
            <a:pPr algn="l">
              <a:lnSpc>
                <a:spcPct val="90000"/>
              </a:lnSpc>
            </a:pPr>
            <a:r>
              <a:rPr lang="en-US" sz="1200" dirty="0">
                <a:latin typeface="+mn-lt"/>
              </a:rPr>
              <a:t>Fixtures: Threaded region of strongback for hoist ring will be held fixed.</a:t>
            </a:r>
          </a:p>
          <a:p>
            <a:pPr algn="l">
              <a:lnSpc>
                <a:spcPct val="90000"/>
              </a:lnSpc>
            </a:pPr>
            <a:endParaRPr lang="en-US" sz="1200" dirty="0">
              <a:latin typeface="+mn-lt"/>
            </a:endParaRPr>
          </a:p>
          <a:p>
            <a:pPr algn="l">
              <a:lnSpc>
                <a:spcPct val="90000"/>
              </a:lnSpc>
            </a:pPr>
            <a:r>
              <a:rPr lang="en-US" sz="1200" b="1" dirty="0">
                <a:solidFill>
                  <a:srgbClr val="FF0000"/>
                </a:solidFill>
                <a:latin typeface="+mn-lt"/>
              </a:rPr>
              <a:t>Analysis Results:</a:t>
            </a:r>
            <a:br>
              <a:rPr lang="en-US" sz="1200" b="1" dirty="0">
                <a:solidFill>
                  <a:srgbClr val="FF0000"/>
                </a:solidFill>
                <a:latin typeface="+mn-lt"/>
              </a:rPr>
            </a:br>
            <a:endParaRPr lang="en-US" sz="1200" b="1" dirty="0">
              <a:solidFill>
                <a:srgbClr val="FF0000"/>
              </a:solidFill>
              <a:latin typeface="+mn-lt"/>
            </a:endParaRPr>
          </a:p>
          <a:p>
            <a:pPr algn="l">
              <a:lnSpc>
                <a:spcPct val="90000"/>
              </a:lnSpc>
            </a:pPr>
            <a:r>
              <a:rPr lang="en-US" sz="1200" dirty="0">
                <a:solidFill>
                  <a:srgbClr val="FF0000"/>
                </a:solidFill>
                <a:latin typeface="+mn-lt"/>
              </a:rPr>
              <a:t>Max Deflection: </a:t>
            </a:r>
            <a:r>
              <a:rPr lang="en-US" sz="1200" b="1" dirty="0">
                <a:solidFill>
                  <a:srgbClr val="FF0000"/>
                </a:solidFill>
                <a:latin typeface="+mn-lt"/>
              </a:rPr>
              <a:t>0.04 mm</a:t>
            </a:r>
            <a:r>
              <a:rPr lang="en-US" sz="1200" dirty="0">
                <a:solidFill>
                  <a:srgbClr val="FF0000"/>
                </a:solidFill>
                <a:latin typeface="+mn-lt"/>
              </a:rPr>
              <a:t>. </a:t>
            </a:r>
            <a:br>
              <a:rPr lang="en-US" sz="1200" dirty="0">
                <a:solidFill>
                  <a:srgbClr val="FF0000"/>
                </a:solidFill>
                <a:latin typeface="+mn-lt"/>
              </a:rPr>
            </a:br>
            <a:endParaRPr lang="en-US" sz="1200" dirty="0">
              <a:solidFill>
                <a:srgbClr val="FF0000"/>
              </a:solidFill>
              <a:latin typeface="+mn-lt"/>
            </a:endParaRPr>
          </a:p>
          <a:p>
            <a:pPr algn="l">
              <a:lnSpc>
                <a:spcPct val="90000"/>
              </a:lnSpc>
            </a:pPr>
            <a:r>
              <a:rPr lang="en-US" sz="1200" dirty="0">
                <a:solidFill>
                  <a:srgbClr val="FF0000"/>
                </a:solidFill>
                <a:latin typeface="+mn-lt"/>
              </a:rPr>
              <a:t>Max Stress: </a:t>
            </a:r>
            <a:r>
              <a:rPr lang="en-US" sz="1200" b="1" dirty="0">
                <a:solidFill>
                  <a:srgbClr val="FF0000"/>
                </a:solidFill>
                <a:latin typeface="+mn-lt"/>
              </a:rPr>
              <a:t>33.0 MPa </a:t>
            </a:r>
            <a:r>
              <a:rPr lang="en-US" sz="1200" dirty="0">
                <a:solidFill>
                  <a:srgbClr val="FF0000"/>
                </a:solidFill>
                <a:latin typeface="+mn-lt"/>
              </a:rPr>
              <a:t>/ 350 MPa. </a:t>
            </a:r>
          </a:p>
          <a:p>
            <a:pPr algn="l">
              <a:lnSpc>
                <a:spcPct val="90000"/>
              </a:lnSpc>
            </a:pPr>
            <a:endParaRPr lang="en-US" dirty="0">
              <a:latin typeface="+mn-lt"/>
            </a:endParaRPr>
          </a:p>
        </p:txBody>
      </p:sp>
      <p:sp>
        <p:nvSpPr>
          <p:cNvPr id="3" name="TextBox 2">
            <a:extLst>
              <a:ext uri="{FF2B5EF4-FFF2-40B4-BE49-F238E27FC236}">
                <a16:creationId xmlns:a16="http://schemas.microsoft.com/office/drawing/2014/main" id="{CC263F08-7D32-3C57-A2F3-4DCDEA012469}"/>
              </a:ext>
            </a:extLst>
          </p:cNvPr>
          <p:cNvSpPr txBox="1"/>
          <p:nvPr/>
        </p:nvSpPr>
        <p:spPr>
          <a:xfrm>
            <a:off x="4475285" y="3771900"/>
            <a:ext cx="3859823" cy="1200329"/>
          </a:xfrm>
          <a:prstGeom prst="rect">
            <a:avLst/>
          </a:prstGeom>
          <a:noFill/>
        </p:spPr>
        <p:txBody>
          <a:bodyPr wrap="square" rtlCol="0">
            <a:spAutoFit/>
          </a:bodyPr>
          <a:lstStyle/>
          <a:p>
            <a:pPr algn="ctr">
              <a:lnSpc>
                <a:spcPct val="90000"/>
              </a:lnSpc>
            </a:pPr>
            <a:r>
              <a:rPr lang="en-US" sz="4000" dirty="0">
                <a:solidFill>
                  <a:srgbClr val="FF0000"/>
                </a:solidFill>
                <a:latin typeface="+mn-lt"/>
              </a:rPr>
              <a:t>IN</a:t>
            </a:r>
          </a:p>
          <a:p>
            <a:pPr algn="ctr">
              <a:lnSpc>
                <a:spcPct val="90000"/>
              </a:lnSpc>
            </a:pPr>
            <a:r>
              <a:rPr lang="en-US" sz="4000" dirty="0">
                <a:solidFill>
                  <a:srgbClr val="FF0000"/>
                </a:solidFill>
                <a:latin typeface="+mn-lt"/>
              </a:rPr>
              <a:t>PROGRESS</a:t>
            </a:r>
          </a:p>
        </p:txBody>
      </p:sp>
      <p:pic>
        <p:nvPicPr>
          <p:cNvPr id="6" name="Picture 5">
            <a:extLst>
              <a:ext uri="{FF2B5EF4-FFF2-40B4-BE49-F238E27FC236}">
                <a16:creationId xmlns:a16="http://schemas.microsoft.com/office/drawing/2014/main" id="{545CC28B-9AA8-AC53-A868-6DF8911A6F3C}"/>
              </a:ext>
            </a:extLst>
          </p:cNvPr>
          <p:cNvPicPr>
            <a:picLocks noChangeAspect="1"/>
          </p:cNvPicPr>
          <p:nvPr/>
        </p:nvPicPr>
        <p:blipFill>
          <a:blip r:embed="rId2"/>
          <a:stretch>
            <a:fillRect/>
          </a:stretch>
        </p:blipFill>
        <p:spPr>
          <a:xfrm>
            <a:off x="6095999" y="894321"/>
            <a:ext cx="2694661" cy="2003614"/>
          </a:xfrm>
          <a:prstGeom prst="rect">
            <a:avLst/>
          </a:prstGeom>
        </p:spPr>
      </p:pic>
      <p:pic>
        <p:nvPicPr>
          <p:cNvPr id="8" name="Picture 7">
            <a:extLst>
              <a:ext uri="{FF2B5EF4-FFF2-40B4-BE49-F238E27FC236}">
                <a16:creationId xmlns:a16="http://schemas.microsoft.com/office/drawing/2014/main" id="{784B5D14-771E-BB65-C2A0-AE40BD3F1DFF}"/>
              </a:ext>
            </a:extLst>
          </p:cNvPr>
          <p:cNvPicPr>
            <a:picLocks noChangeAspect="1"/>
          </p:cNvPicPr>
          <p:nvPr/>
        </p:nvPicPr>
        <p:blipFill>
          <a:blip r:embed="rId3"/>
          <a:stretch>
            <a:fillRect/>
          </a:stretch>
        </p:blipFill>
        <p:spPr>
          <a:xfrm>
            <a:off x="9160523" y="828771"/>
            <a:ext cx="2738920" cy="2069164"/>
          </a:xfrm>
          <a:prstGeom prst="rect">
            <a:avLst/>
          </a:prstGeom>
        </p:spPr>
      </p:pic>
    </p:spTree>
    <p:extLst>
      <p:ext uri="{BB962C8B-B14F-4D97-AF65-F5344CB8AC3E}">
        <p14:creationId xmlns:p14="http://schemas.microsoft.com/office/powerpoint/2010/main" val="1701827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Summary</a:t>
            </a:r>
          </a:p>
        </p:txBody>
      </p:sp>
      <p:sp>
        <p:nvSpPr>
          <p:cNvPr id="3" name="Content Placeholder 2"/>
          <p:cNvSpPr>
            <a:spLocks noGrp="1"/>
          </p:cNvSpPr>
          <p:nvPr>
            <p:ph idx="1"/>
          </p:nvPr>
        </p:nvSpPr>
        <p:spPr/>
        <p:txBody>
          <a:bodyPr/>
          <a:lstStyle/>
          <a:p>
            <a:pPr>
              <a:lnSpc>
                <a:spcPct val="100000"/>
              </a:lnSpc>
              <a:spcBef>
                <a:spcPts val="200"/>
              </a:spcBef>
              <a:spcAft>
                <a:spcPts val="200"/>
              </a:spcAft>
            </a:pPr>
            <a:r>
              <a:rPr lang="en-US" sz="1600" dirty="0">
                <a:latin typeface="+mn-lt"/>
              </a:rPr>
              <a:t>Design of the </a:t>
            </a:r>
            <a:r>
              <a:rPr lang="en-US" sz="1600" dirty="0" err="1">
                <a:latin typeface="+mn-lt"/>
              </a:rPr>
              <a:t>LFHCal</a:t>
            </a:r>
            <a:r>
              <a:rPr lang="en-US" sz="1600" dirty="0">
                <a:latin typeface="+mn-lt"/>
              </a:rPr>
              <a:t> has reached a mature state and is ready for final detail polish, finalized drawings, and call for fabrication quotations. </a:t>
            </a:r>
          </a:p>
          <a:p>
            <a:pPr>
              <a:lnSpc>
                <a:spcPct val="100000"/>
              </a:lnSpc>
              <a:spcBef>
                <a:spcPts val="200"/>
              </a:spcBef>
              <a:spcAft>
                <a:spcPts val="200"/>
              </a:spcAft>
            </a:pPr>
            <a:endParaRPr lang="en-US" sz="1600" dirty="0">
              <a:latin typeface="+mn-lt"/>
            </a:endParaRPr>
          </a:p>
          <a:p>
            <a:pPr>
              <a:lnSpc>
                <a:spcPct val="100000"/>
              </a:lnSpc>
              <a:spcBef>
                <a:spcPts val="200"/>
              </a:spcBef>
              <a:spcAft>
                <a:spcPts val="200"/>
              </a:spcAft>
            </a:pPr>
            <a:r>
              <a:rPr lang="en-US" sz="1600" dirty="0">
                <a:latin typeface="+mn-lt"/>
              </a:rPr>
              <a:t>1045 Carbon Steel has high magnetic permeability, making it suitable for the magnetic quench material, and is also relatively cheap, easy to machine, and abundant in industry.</a:t>
            </a:r>
          </a:p>
          <a:p>
            <a:pPr>
              <a:lnSpc>
                <a:spcPct val="100000"/>
              </a:lnSpc>
              <a:spcBef>
                <a:spcPts val="200"/>
              </a:spcBef>
              <a:spcAft>
                <a:spcPts val="200"/>
              </a:spcAft>
            </a:pPr>
            <a:endParaRPr lang="en-US" sz="1600" dirty="0">
              <a:latin typeface="+mn-lt"/>
            </a:endParaRPr>
          </a:p>
          <a:p>
            <a:pPr>
              <a:lnSpc>
                <a:spcPct val="100000"/>
              </a:lnSpc>
              <a:spcBef>
                <a:spcPts val="200"/>
              </a:spcBef>
              <a:spcAft>
                <a:spcPts val="200"/>
              </a:spcAft>
            </a:pPr>
            <a:r>
              <a:rPr lang="en-US" sz="1600" dirty="0">
                <a:latin typeface="+mn-lt"/>
              </a:rPr>
              <a:t>Design meets the criteria to accommodate high fidelity measurements based on the quantity and size of the scintillator tile assemblies as well as the compact flex PCBs and connectors allow for maximum cross-sectional area of each layer to be occupied by scintillator tile material, maximizing the effective monitored area / volume.</a:t>
            </a:r>
          </a:p>
          <a:p>
            <a:pPr>
              <a:lnSpc>
                <a:spcPct val="100000"/>
              </a:lnSpc>
              <a:spcBef>
                <a:spcPts val="200"/>
              </a:spcBef>
              <a:spcAft>
                <a:spcPts val="200"/>
              </a:spcAft>
            </a:pPr>
            <a:endParaRPr lang="en-US" sz="1600" dirty="0">
              <a:latin typeface="+mn-lt"/>
            </a:endParaRPr>
          </a:p>
          <a:p>
            <a:pPr>
              <a:lnSpc>
                <a:spcPct val="100000"/>
              </a:lnSpc>
              <a:spcBef>
                <a:spcPts val="200"/>
              </a:spcBef>
              <a:spcAft>
                <a:spcPts val="200"/>
              </a:spcAft>
            </a:pPr>
            <a:r>
              <a:rPr lang="en-US" sz="1600" dirty="0">
                <a:latin typeface="+mn-lt"/>
              </a:rPr>
              <a:t>Structural Analyses of the worst-case configurations of the Tower assemblies conclude the tower designs are robust and do not indicate a point of failure based on normal loading.</a:t>
            </a:r>
          </a:p>
          <a:p>
            <a:pPr>
              <a:lnSpc>
                <a:spcPct val="100000"/>
              </a:lnSpc>
              <a:spcBef>
                <a:spcPts val="200"/>
              </a:spcBef>
              <a:spcAft>
                <a:spcPts val="200"/>
              </a:spcAft>
            </a:pPr>
            <a:endParaRPr lang="en-US" sz="1600" dirty="0">
              <a:latin typeface="+mn-lt"/>
            </a:endParaRPr>
          </a:p>
          <a:p>
            <a:pPr>
              <a:lnSpc>
                <a:spcPct val="100000"/>
              </a:lnSpc>
              <a:spcBef>
                <a:spcPts val="200"/>
              </a:spcBef>
              <a:spcAft>
                <a:spcPts val="200"/>
              </a:spcAft>
            </a:pPr>
            <a:r>
              <a:rPr lang="en-US" sz="1600" dirty="0">
                <a:latin typeface="+mn-lt"/>
              </a:rPr>
              <a:t>Further analysis of the hoisting </a:t>
            </a:r>
            <a:r>
              <a:rPr lang="en-US" sz="1600" dirty="0" err="1">
                <a:latin typeface="+mn-lt"/>
              </a:rPr>
              <a:t>strongbacks</a:t>
            </a:r>
            <a:r>
              <a:rPr lang="en-US" sz="1600" dirty="0">
                <a:latin typeface="+mn-lt"/>
              </a:rPr>
              <a:t> and lifting configurations conclude that the proposed lifting and assembly process is sufficient to protect the tower assemblies from damage during normal lifting operations, promote ease of assembly of the detector stack, and allow for safe handling of the assemblies by personnel.</a:t>
            </a:r>
            <a:br>
              <a:rPr lang="en-US" sz="1600" dirty="0">
                <a:latin typeface="+mn-lt"/>
              </a:rPr>
            </a:br>
            <a:endParaRPr lang="en-US" sz="1600" dirty="0">
              <a:latin typeface="+mn-lt"/>
            </a:endParaRPr>
          </a:p>
          <a:p>
            <a:r>
              <a:rPr lang="en-US" sz="1600" dirty="0">
                <a:latin typeface="+mn-lt"/>
              </a:rPr>
              <a:t>Overall, we believe the </a:t>
            </a:r>
            <a:r>
              <a:rPr lang="en-US" sz="1600" dirty="0" err="1">
                <a:latin typeface="+mn-lt"/>
              </a:rPr>
              <a:t>LFHCal</a:t>
            </a:r>
            <a:r>
              <a:rPr lang="en-US" sz="1600" dirty="0">
                <a:latin typeface="+mn-lt"/>
              </a:rPr>
              <a:t> Design and proposed fabrication and assembly procedures are robust, and mature enough to move into finalization of design, and toward procurement of long lead components.</a:t>
            </a:r>
          </a:p>
          <a:p>
            <a:endParaRPr lang="en-US" dirty="0"/>
          </a:p>
        </p:txBody>
      </p:sp>
    </p:spTree>
    <p:extLst>
      <p:ext uri="{BB962C8B-B14F-4D97-AF65-F5344CB8AC3E}">
        <p14:creationId xmlns:p14="http://schemas.microsoft.com/office/powerpoint/2010/main" val="2138266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5531"/>
          </a:xfrm>
        </p:spPr>
        <p:txBody>
          <a:bodyPr/>
          <a:lstStyle/>
          <a:p>
            <a:r>
              <a:rPr lang="en-US" dirty="0"/>
              <a:t>Final Tasks before Procurement Readiness</a:t>
            </a:r>
          </a:p>
        </p:txBody>
      </p:sp>
      <p:sp>
        <p:nvSpPr>
          <p:cNvPr id="3" name="Content Placeholder 2"/>
          <p:cNvSpPr>
            <a:spLocks noGrp="1"/>
          </p:cNvSpPr>
          <p:nvPr>
            <p:ph idx="1"/>
          </p:nvPr>
        </p:nvSpPr>
        <p:spPr/>
        <p:txBody>
          <a:bodyPr/>
          <a:lstStyle/>
          <a:p>
            <a:r>
              <a:rPr lang="en-US" sz="2000" dirty="0"/>
              <a:t>Finalize and Review Drawing Package and Assembly Plan.</a:t>
            </a:r>
            <a:br>
              <a:rPr lang="en-US" sz="2000" dirty="0"/>
            </a:br>
            <a:endParaRPr lang="en-US" sz="2000" dirty="0"/>
          </a:p>
          <a:p>
            <a:r>
              <a:rPr lang="en-US" sz="2000" dirty="0"/>
              <a:t>Create Design Specification document for fabrication standards / testing procedures, acceptance criteria, and shipment instructions.</a:t>
            </a:r>
          </a:p>
          <a:p>
            <a:endParaRPr lang="en-US" sz="2000" dirty="0"/>
          </a:p>
          <a:p>
            <a:r>
              <a:rPr lang="en-US" sz="2000" dirty="0"/>
              <a:t>Procure, assemble, and test a single 8M Tower Assembly. Make revisions to design as necessary.</a:t>
            </a:r>
          </a:p>
          <a:p>
            <a:endParaRPr lang="en-US" sz="2000" dirty="0"/>
          </a:p>
          <a:p>
            <a:r>
              <a:rPr lang="en-US" sz="2000" dirty="0"/>
              <a:t>Perform any necessary structural analyses based on final magnet quench forces / seismic code requirements for the detector assembly. (Support structure engineers??)</a:t>
            </a:r>
            <a:br>
              <a:rPr lang="en-US" dirty="0"/>
            </a:br>
            <a:endParaRPr lang="en-US" dirty="0"/>
          </a:p>
          <a:p>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315109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18F6F1-2F35-4B15-944C-DB101F37BC7F}"/>
              </a:ext>
            </a:extLst>
          </p:cNvPr>
          <p:cNvSpPr>
            <a:spLocks noGrp="1"/>
          </p:cNvSpPr>
          <p:nvPr>
            <p:ph idx="1"/>
          </p:nvPr>
        </p:nvSpPr>
        <p:spPr>
          <a:xfrm>
            <a:off x="1659653" y="3231218"/>
            <a:ext cx="8872694" cy="1428705"/>
          </a:xfrm>
        </p:spPr>
        <p:txBody>
          <a:bodyPr/>
          <a:lstStyle/>
          <a:p>
            <a:pPr marL="0" indent="0" algn="ctr">
              <a:buNone/>
            </a:pPr>
            <a:r>
              <a:rPr lang="en-US" sz="3600" b="1" dirty="0"/>
              <a:t>Questions / Comments / Discussion</a:t>
            </a:r>
          </a:p>
        </p:txBody>
      </p:sp>
      <p:sp>
        <p:nvSpPr>
          <p:cNvPr id="2" name="TextBox 1">
            <a:extLst>
              <a:ext uri="{FF2B5EF4-FFF2-40B4-BE49-F238E27FC236}">
                <a16:creationId xmlns:a16="http://schemas.microsoft.com/office/drawing/2014/main" id="{CFF4316A-9348-D04E-11E8-9693B063EFF8}"/>
              </a:ext>
            </a:extLst>
          </p:cNvPr>
          <p:cNvSpPr txBox="1"/>
          <p:nvPr/>
        </p:nvSpPr>
        <p:spPr>
          <a:xfrm>
            <a:off x="1659653" y="685799"/>
            <a:ext cx="8872694" cy="1597169"/>
          </a:xfrm>
          <a:prstGeom prst="rect">
            <a:avLst/>
          </a:prstGeom>
          <a:noFill/>
        </p:spPr>
        <p:txBody>
          <a:bodyPr wrap="square" rtlCol="0">
            <a:spAutoFit/>
          </a:bodyPr>
          <a:lstStyle/>
          <a:p>
            <a:pPr algn="ctr">
              <a:lnSpc>
                <a:spcPct val="90000"/>
              </a:lnSpc>
            </a:pPr>
            <a:r>
              <a:rPr lang="en-US" sz="5400" b="1" dirty="0">
                <a:solidFill>
                  <a:srgbClr val="00B050"/>
                </a:solidFill>
                <a:latin typeface="Bell MT" panose="02020503060305020303" pitchFamily="18" charset="0"/>
              </a:rPr>
              <a:t>Thank you for your attention!</a:t>
            </a:r>
          </a:p>
        </p:txBody>
      </p:sp>
    </p:spTree>
    <p:extLst>
      <p:ext uri="{BB962C8B-B14F-4D97-AF65-F5344CB8AC3E}">
        <p14:creationId xmlns:p14="http://schemas.microsoft.com/office/powerpoint/2010/main" val="1976390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A352F-F610-0A4F-97FE-302CEBEBE213}"/>
              </a:ext>
            </a:extLst>
          </p:cNvPr>
          <p:cNvSpPr>
            <a:spLocks noGrp="1"/>
          </p:cNvSpPr>
          <p:nvPr>
            <p:ph type="title"/>
          </p:nvPr>
        </p:nvSpPr>
        <p:spPr/>
        <p:txBody>
          <a:bodyPr/>
          <a:lstStyle/>
          <a:p>
            <a:r>
              <a:rPr lang="en-US" dirty="0"/>
              <a:t>To Do Morning 9/19</a:t>
            </a:r>
          </a:p>
        </p:txBody>
      </p:sp>
      <p:sp>
        <p:nvSpPr>
          <p:cNvPr id="3" name="Content Placeholder 2">
            <a:extLst>
              <a:ext uri="{FF2B5EF4-FFF2-40B4-BE49-F238E27FC236}">
                <a16:creationId xmlns:a16="http://schemas.microsoft.com/office/drawing/2014/main" id="{3453B56D-E88E-84B4-F257-1CBE77BE0997}"/>
              </a:ext>
            </a:extLst>
          </p:cNvPr>
          <p:cNvSpPr>
            <a:spLocks noGrp="1"/>
          </p:cNvSpPr>
          <p:nvPr>
            <p:ph idx="1"/>
          </p:nvPr>
        </p:nvSpPr>
        <p:spPr/>
        <p:txBody>
          <a:bodyPr/>
          <a:lstStyle/>
          <a:p>
            <a:r>
              <a:rPr lang="en-US" dirty="0"/>
              <a:t>Slide 9: 4M expanded View and alignment pin view.</a:t>
            </a:r>
          </a:p>
          <a:p>
            <a:endParaRPr lang="en-US" dirty="0"/>
          </a:p>
          <a:p>
            <a:r>
              <a:rPr lang="en-US" dirty="0"/>
              <a:t>Slide 10, 11: Expanded views and alignment pin views.</a:t>
            </a:r>
          </a:p>
          <a:p>
            <a:endParaRPr lang="en-US" dirty="0"/>
          </a:p>
          <a:p>
            <a:r>
              <a:rPr lang="en-US" dirty="0"/>
              <a:t>Slide 18: Picture of sheet metal shim</a:t>
            </a:r>
          </a:p>
          <a:p>
            <a:pPr marL="0" indent="0">
              <a:buNone/>
            </a:pPr>
            <a:endParaRPr lang="en-US" dirty="0"/>
          </a:p>
          <a:p>
            <a:pPr marL="0" indent="0">
              <a:buNone/>
            </a:pPr>
            <a:r>
              <a:rPr lang="en-US" dirty="0"/>
              <a:t> </a:t>
            </a:r>
          </a:p>
        </p:txBody>
      </p:sp>
    </p:spTree>
    <p:extLst>
      <p:ext uri="{BB962C8B-B14F-4D97-AF65-F5344CB8AC3E}">
        <p14:creationId xmlns:p14="http://schemas.microsoft.com/office/powerpoint/2010/main" val="2361445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Charges</a:t>
            </a:r>
          </a:p>
        </p:txBody>
      </p:sp>
      <p:sp>
        <p:nvSpPr>
          <p:cNvPr id="3" name="Content Placeholder 2"/>
          <p:cNvSpPr>
            <a:spLocks noGrp="1"/>
          </p:cNvSpPr>
          <p:nvPr>
            <p:ph idx="1"/>
          </p:nvPr>
        </p:nvSpPr>
        <p:spPr>
          <a:xfrm>
            <a:off x="0" y="813816"/>
            <a:ext cx="11132083" cy="5355074"/>
          </a:xfrm>
        </p:spPr>
        <p:txBody>
          <a:bodyPr/>
          <a:lstStyle/>
          <a:p>
            <a:pPr marL="855663" lvl="1" indent="-457200">
              <a:buFont typeface="+mj-lt"/>
              <a:buAutoNum type="arabicPeriod"/>
            </a:pPr>
            <a:r>
              <a:rPr lang="en-US" sz="1400" dirty="0"/>
              <a:t>Are the LFHCAL technical performance requirements complete, documented, and understood?</a:t>
            </a:r>
            <a:br>
              <a:rPr lang="en-US" sz="1400" dirty="0"/>
            </a:br>
            <a:endParaRPr lang="en-US" sz="1400" dirty="0"/>
          </a:p>
          <a:p>
            <a:pPr marL="855663" lvl="1" indent="-457200">
              <a:buFont typeface="+mj-lt"/>
              <a:buAutoNum type="arabicPeriod"/>
            </a:pPr>
            <a:r>
              <a:rPr lang="en-US" sz="1400" dirty="0"/>
              <a:t>Are the plans for achieving detector performance and construction sufficiently developed and documented for the present phase of the project? Specifically, are they commensurate with the initiation of the LFHCAL absorber and casing steel procurement (also hereafter referred to as the procurement)?</a:t>
            </a:r>
            <a:br>
              <a:rPr lang="en-US" sz="1400" dirty="0"/>
            </a:br>
            <a:endParaRPr lang="en-US" sz="1400" dirty="0"/>
          </a:p>
          <a:p>
            <a:pPr marL="855663" lvl="1" indent="-457200">
              <a:buFont typeface="+mj-lt"/>
              <a:buAutoNum type="arabicPeriod"/>
            </a:pPr>
            <a:r>
              <a:rPr lang="en-US" sz="1400" b="1" dirty="0"/>
              <a:t>Do the present LFHCAL design and the resulting absorber and casing steel specifications meet the abovementioned performance requirements with a low risk of cost increases, schedule delays, and technical problems?</a:t>
            </a:r>
            <a:br>
              <a:rPr lang="en-US" sz="1400" dirty="0"/>
            </a:br>
            <a:endParaRPr lang="en-US" sz="1400" dirty="0"/>
          </a:p>
          <a:p>
            <a:pPr marL="855663" lvl="1" indent="-457200">
              <a:buFont typeface="+mj-lt"/>
              <a:buAutoNum type="arabicPeriod"/>
            </a:pPr>
            <a:r>
              <a:rPr lang="en-US" sz="1400" b="1" dirty="0"/>
              <a:t>Are the fabrication and assembly plans for the LFHCAL consistent with the overall project and detector schedule and appropriately developed to initiate the procurement?</a:t>
            </a:r>
            <a:br>
              <a:rPr lang="en-US" sz="1400" b="1" dirty="0"/>
            </a:br>
            <a:endParaRPr lang="en-US" sz="1400" b="1" dirty="0"/>
          </a:p>
          <a:p>
            <a:pPr marL="855663" lvl="1" indent="-457200">
              <a:buFont typeface="+mj-lt"/>
              <a:buAutoNum type="arabicPeriod"/>
            </a:pPr>
            <a:r>
              <a:rPr lang="en-US" sz="1400" b="1" dirty="0"/>
              <a:t>Are the plans for LFHCAL integration in the EIC detector appropriately developed to initiate the procurement? In particular, is the design consistent with a requirement that LFHCAL iron components should serve as part of the EIC detector solenoid flux return?</a:t>
            </a:r>
            <a:br>
              <a:rPr lang="en-US" sz="1400" dirty="0"/>
            </a:br>
            <a:endParaRPr lang="en-US" sz="1400" dirty="0"/>
          </a:p>
          <a:p>
            <a:pPr marL="855663" lvl="1" indent="-457200">
              <a:buFont typeface="+mj-lt"/>
              <a:buAutoNum type="arabicPeriod"/>
            </a:pPr>
            <a:r>
              <a:rPr lang="en-US" sz="1400" dirty="0"/>
              <a:t>Have the December 2022 EIC Calorimetry Review recommendations been adequately addressed to initiate the procurement?</a:t>
            </a:r>
            <a:br>
              <a:rPr lang="en-US" sz="1400" dirty="0"/>
            </a:br>
            <a:endParaRPr lang="en-US" sz="1400" dirty="0"/>
          </a:p>
          <a:p>
            <a:pPr marL="855663" lvl="1" indent="-457200">
              <a:buFont typeface="+mj-lt"/>
              <a:buAutoNum type="arabicPeriod"/>
            </a:pPr>
            <a:r>
              <a:rPr lang="en-US" sz="1400" dirty="0"/>
              <a:t>Have ES&amp;H and QA considerations been adequately incorporated in the procurement planning? (This includes a quality assurance plan for receipt of material, in particular verification of the required permeability of the steel components.)</a:t>
            </a:r>
            <a:br>
              <a:rPr lang="en-US" sz="1400" dirty="0"/>
            </a:br>
            <a:endParaRPr lang="en-US" sz="1400" dirty="0"/>
          </a:p>
          <a:p>
            <a:pPr marL="855663" lvl="1" indent="-457200">
              <a:buFont typeface="+mj-lt"/>
              <a:buAutoNum type="arabicPeriod"/>
            </a:pPr>
            <a:r>
              <a:rPr lang="en-US" sz="1400" dirty="0"/>
              <a:t>Is the procurement approach sound and the procurement schedule credible?</a:t>
            </a:r>
          </a:p>
          <a:p>
            <a:pPr marL="855663" lvl="1" indent="-457200">
              <a:buFont typeface="+mj-lt"/>
              <a:buAutoNum type="arabicPeriod"/>
            </a:pPr>
            <a:endParaRPr lang="en-US" dirty="0"/>
          </a:p>
        </p:txBody>
      </p:sp>
    </p:spTree>
    <p:extLst>
      <p:ext uri="{BB962C8B-B14F-4D97-AF65-F5344CB8AC3E}">
        <p14:creationId xmlns:p14="http://schemas.microsoft.com/office/powerpoint/2010/main" val="1027081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F16B9-73EF-46C6-9AE5-08794C1F35A6}"/>
              </a:ext>
            </a:extLst>
          </p:cNvPr>
          <p:cNvSpPr>
            <a:spLocks noGrp="1"/>
          </p:cNvSpPr>
          <p:nvPr>
            <p:ph type="title"/>
          </p:nvPr>
        </p:nvSpPr>
        <p:spPr>
          <a:xfrm>
            <a:off x="429767" y="274320"/>
            <a:ext cx="11430000" cy="535531"/>
          </a:xfrm>
        </p:spPr>
        <p:txBody>
          <a:bodyPr/>
          <a:lstStyle/>
          <a:p>
            <a:r>
              <a:rPr lang="en-US" dirty="0"/>
              <a:t>FHCAL Location / Overview</a:t>
            </a:r>
          </a:p>
        </p:txBody>
      </p:sp>
      <p:pic>
        <p:nvPicPr>
          <p:cNvPr id="1026" name="Picture 2" descr="Requirements and R&amp;D for detectors at the future Electron–Ion Collider -  ScienceDirect">
            <a:extLst>
              <a:ext uri="{FF2B5EF4-FFF2-40B4-BE49-F238E27FC236}">
                <a16:creationId xmlns:a16="http://schemas.microsoft.com/office/drawing/2014/main" id="{21240877-8EB8-2993-78DC-233593706D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179" y="1891143"/>
            <a:ext cx="7011175" cy="41483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7BFB04A-753D-E0F7-2281-376DE5B9574E}"/>
              </a:ext>
            </a:extLst>
          </p:cNvPr>
          <p:cNvSpPr txBox="1"/>
          <p:nvPr/>
        </p:nvSpPr>
        <p:spPr>
          <a:xfrm>
            <a:off x="1701720" y="1287920"/>
            <a:ext cx="8886092" cy="480131"/>
          </a:xfrm>
          <a:prstGeom prst="rect">
            <a:avLst/>
          </a:prstGeom>
          <a:noFill/>
        </p:spPr>
        <p:txBody>
          <a:bodyPr wrap="square" rtlCol="0">
            <a:spAutoFit/>
          </a:bodyPr>
          <a:lstStyle/>
          <a:p>
            <a:pPr algn="l">
              <a:lnSpc>
                <a:spcPct val="90000"/>
              </a:lnSpc>
            </a:pPr>
            <a:r>
              <a:rPr lang="en-US" sz="2800" dirty="0">
                <a:latin typeface="+mn-lt"/>
              </a:rPr>
              <a:t>PLACE HOLDER FOR MOST UP-TO-DATE RENDERING</a:t>
            </a:r>
          </a:p>
        </p:txBody>
      </p:sp>
    </p:spTree>
    <p:extLst>
      <p:ext uri="{BB962C8B-B14F-4D97-AF65-F5344CB8AC3E}">
        <p14:creationId xmlns:p14="http://schemas.microsoft.com/office/powerpoint/2010/main" val="2318620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0680A5-B111-9D8E-7838-13368B796861}"/>
              </a:ext>
            </a:extLst>
          </p:cNvPr>
          <p:cNvPicPr>
            <a:picLocks noChangeAspect="1"/>
          </p:cNvPicPr>
          <p:nvPr/>
        </p:nvPicPr>
        <p:blipFill rotWithShape="1">
          <a:blip r:embed="rId3"/>
          <a:srcRect r="13039"/>
          <a:stretch/>
        </p:blipFill>
        <p:spPr>
          <a:xfrm rot="10800000">
            <a:off x="3047736" y="4945193"/>
            <a:ext cx="4169867" cy="1638487"/>
          </a:xfrm>
          <a:prstGeom prst="rect">
            <a:avLst/>
          </a:prstGeom>
          <a:ln>
            <a:solidFill>
              <a:schemeClr val="tx1"/>
            </a:solidFill>
          </a:ln>
        </p:spPr>
      </p:pic>
      <p:pic>
        <p:nvPicPr>
          <p:cNvPr id="4" name="Picture 3">
            <a:extLst>
              <a:ext uri="{FF2B5EF4-FFF2-40B4-BE49-F238E27FC236}">
                <a16:creationId xmlns:a16="http://schemas.microsoft.com/office/drawing/2014/main" id="{E7487E07-CDFE-1C47-39CE-965E165EBCE6}"/>
              </a:ext>
            </a:extLst>
          </p:cNvPr>
          <p:cNvPicPr>
            <a:picLocks noChangeAspect="1"/>
          </p:cNvPicPr>
          <p:nvPr/>
        </p:nvPicPr>
        <p:blipFill rotWithShape="1">
          <a:blip r:embed="rId4"/>
          <a:srcRect t="5798" b="3453"/>
          <a:stretch/>
        </p:blipFill>
        <p:spPr>
          <a:xfrm>
            <a:off x="5139560" y="925402"/>
            <a:ext cx="3011529" cy="3813446"/>
          </a:xfrm>
          <a:prstGeom prst="rect">
            <a:avLst/>
          </a:prstGeom>
          <a:ln>
            <a:solidFill>
              <a:schemeClr val="tx1"/>
            </a:solidFill>
          </a:ln>
        </p:spPr>
      </p:pic>
      <p:pic>
        <p:nvPicPr>
          <p:cNvPr id="7" name="Picture 6">
            <a:extLst>
              <a:ext uri="{FF2B5EF4-FFF2-40B4-BE49-F238E27FC236}">
                <a16:creationId xmlns:a16="http://schemas.microsoft.com/office/drawing/2014/main" id="{4E0FB620-B1FA-1CD4-D0BE-3A676E7018AD}"/>
              </a:ext>
            </a:extLst>
          </p:cNvPr>
          <p:cNvPicPr>
            <a:picLocks noChangeAspect="1"/>
          </p:cNvPicPr>
          <p:nvPr/>
        </p:nvPicPr>
        <p:blipFill rotWithShape="1">
          <a:blip r:embed="rId5"/>
          <a:srcRect l="13656"/>
          <a:stretch/>
        </p:blipFill>
        <p:spPr>
          <a:xfrm>
            <a:off x="7491141" y="3896864"/>
            <a:ext cx="2435477" cy="2849388"/>
          </a:xfrm>
          <a:prstGeom prst="rect">
            <a:avLst/>
          </a:prstGeom>
          <a:ln>
            <a:solidFill>
              <a:schemeClr val="tx1"/>
            </a:solidFill>
          </a:ln>
        </p:spPr>
      </p:pic>
      <p:sp>
        <p:nvSpPr>
          <p:cNvPr id="2" name="Title 1">
            <a:extLst>
              <a:ext uri="{FF2B5EF4-FFF2-40B4-BE49-F238E27FC236}">
                <a16:creationId xmlns:a16="http://schemas.microsoft.com/office/drawing/2014/main" id="{D37F16B9-73EF-46C6-9AE5-08794C1F35A6}"/>
              </a:ext>
            </a:extLst>
          </p:cNvPr>
          <p:cNvSpPr>
            <a:spLocks noGrp="1"/>
          </p:cNvSpPr>
          <p:nvPr>
            <p:ph type="title"/>
          </p:nvPr>
        </p:nvSpPr>
        <p:spPr>
          <a:xfrm>
            <a:off x="429767" y="274320"/>
            <a:ext cx="11430000" cy="535531"/>
          </a:xfrm>
        </p:spPr>
        <p:txBody>
          <a:bodyPr/>
          <a:lstStyle/>
          <a:p>
            <a:r>
              <a:rPr lang="en-US" dirty="0"/>
              <a:t>Top Level FHCAL Structure</a:t>
            </a:r>
          </a:p>
        </p:txBody>
      </p:sp>
      <p:sp>
        <p:nvSpPr>
          <p:cNvPr id="10" name="Rectangle: Rounded Corners 9">
            <a:extLst>
              <a:ext uri="{FF2B5EF4-FFF2-40B4-BE49-F238E27FC236}">
                <a16:creationId xmlns:a16="http://schemas.microsoft.com/office/drawing/2014/main" id="{C5DED19D-1C91-42A8-97C5-EB1A3C0222A6}"/>
              </a:ext>
            </a:extLst>
          </p:cNvPr>
          <p:cNvSpPr/>
          <p:nvPr/>
        </p:nvSpPr>
        <p:spPr>
          <a:xfrm>
            <a:off x="10455750" y="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5</a:t>
            </a:r>
            <a:endParaRPr lang="en-US" b="1" dirty="0">
              <a:solidFill>
                <a:schemeClr val="bg1"/>
              </a:solidFill>
            </a:endParaRPr>
          </a:p>
        </p:txBody>
      </p:sp>
      <p:sp>
        <p:nvSpPr>
          <p:cNvPr id="9" name="TextBox 8">
            <a:extLst>
              <a:ext uri="{FF2B5EF4-FFF2-40B4-BE49-F238E27FC236}">
                <a16:creationId xmlns:a16="http://schemas.microsoft.com/office/drawing/2014/main" id="{6A64B317-C61F-35A4-91E5-F895D7BE6A0A}"/>
              </a:ext>
            </a:extLst>
          </p:cNvPr>
          <p:cNvSpPr txBox="1"/>
          <p:nvPr/>
        </p:nvSpPr>
        <p:spPr>
          <a:xfrm>
            <a:off x="331757" y="773196"/>
            <a:ext cx="5049135" cy="3667671"/>
          </a:xfrm>
          <a:prstGeom prst="rect">
            <a:avLst/>
          </a:prstGeom>
          <a:noFill/>
        </p:spPr>
        <p:txBody>
          <a:bodyPr wrap="square" rtlCol="0">
            <a:spAutoFit/>
          </a:bodyPr>
          <a:lstStyle/>
          <a:p>
            <a:pPr algn="l">
              <a:lnSpc>
                <a:spcPct val="120000"/>
              </a:lnSpc>
              <a:spcBef>
                <a:spcPts val="400"/>
              </a:spcBef>
              <a:spcAft>
                <a:spcPts val="400"/>
              </a:spcAft>
            </a:pPr>
            <a:r>
              <a:rPr lang="en-US" sz="1600" b="1" dirty="0"/>
              <a:t>Detector Features / Highlights:</a:t>
            </a:r>
          </a:p>
          <a:p>
            <a:pPr marL="285750" indent="-285750" algn="l">
              <a:lnSpc>
                <a:spcPct val="120000"/>
              </a:lnSpc>
              <a:spcBef>
                <a:spcPts val="400"/>
              </a:spcBef>
              <a:spcAft>
                <a:spcPts val="400"/>
              </a:spcAft>
              <a:buFont typeface="Arial" panose="020B0604020202020204" pitchFamily="34" charset="0"/>
              <a:buChar char="•"/>
            </a:pPr>
            <a:r>
              <a:rPr lang="en-US" sz="1600" dirty="0"/>
              <a:t> Ø 5.2 meters, 1.4 meters thick.</a:t>
            </a:r>
          </a:p>
          <a:p>
            <a:pPr marL="285750" indent="-285750" algn="l">
              <a:lnSpc>
                <a:spcPct val="120000"/>
              </a:lnSpc>
              <a:spcBef>
                <a:spcPts val="400"/>
              </a:spcBef>
              <a:spcAft>
                <a:spcPts val="400"/>
              </a:spcAft>
              <a:buFont typeface="Arial" panose="020B0604020202020204" pitchFamily="34" charset="0"/>
              <a:buChar char="•"/>
            </a:pPr>
            <a:r>
              <a:rPr lang="en-US" sz="1600" dirty="0"/>
              <a:t> Contains 163,000 kg of Steel &amp; 22,300 kg of Tungsten.</a:t>
            </a:r>
          </a:p>
          <a:p>
            <a:pPr marL="285750" indent="-285750" algn="l">
              <a:lnSpc>
                <a:spcPct val="120000"/>
              </a:lnSpc>
              <a:spcBef>
                <a:spcPts val="400"/>
              </a:spcBef>
              <a:spcAft>
                <a:spcPts val="400"/>
              </a:spcAft>
              <a:buFont typeface="Arial" panose="020B0604020202020204" pitchFamily="34" charset="0"/>
              <a:buChar char="•"/>
            </a:pPr>
            <a:r>
              <a:rPr lang="en-US" sz="1600" dirty="0"/>
              <a:t>1,050x 8M Towers, 76x 4M Towers.</a:t>
            </a:r>
          </a:p>
          <a:p>
            <a:pPr marL="285750" indent="-285750" algn="l">
              <a:lnSpc>
                <a:spcPct val="120000"/>
              </a:lnSpc>
              <a:spcBef>
                <a:spcPts val="400"/>
              </a:spcBef>
              <a:spcAft>
                <a:spcPts val="400"/>
              </a:spcAft>
              <a:buFont typeface="Arial" panose="020B0604020202020204" pitchFamily="34" charset="0"/>
              <a:buChar char="•"/>
            </a:pPr>
            <a:r>
              <a:rPr lang="en-US" sz="1600" dirty="0"/>
              <a:t>2x unique “Insert” Towers for beampipe passage.</a:t>
            </a:r>
          </a:p>
          <a:p>
            <a:pPr marL="285750" indent="-285750" algn="l">
              <a:lnSpc>
                <a:spcPct val="120000"/>
              </a:lnSpc>
              <a:spcBef>
                <a:spcPts val="400"/>
              </a:spcBef>
              <a:spcAft>
                <a:spcPts val="400"/>
              </a:spcAft>
              <a:buFont typeface="Arial" panose="020B0604020202020204" pitchFamily="34" charset="0"/>
              <a:buChar char="•"/>
            </a:pPr>
            <a:r>
              <a:rPr lang="en-US" sz="1600" dirty="0"/>
              <a:t>65x Scintillator assembly layers</a:t>
            </a:r>
          </a:p>
          <a:p>
            <a:pPr marL="285750" indent="-285750" algn="l">
              <a:lnSpc>
                <a:spcPct val="120000"/>
              </a:lnSpc>
              <a:spcBef>
                <a:spcPts val="400"/>
              </a:spcBef>
              <a:spcAft>
                <a:spcPts val="400"/>
              </a:spcAft>
              <a:buFont typeface="Arial" panose="020B0604020202020204" pitchFamily="34" charset="0"/>
              <a:buChar char="•"/>
            </a:pPr>
            <a:r>
              <a:rPr lang="en-US" sz="1600" dirty="0"/>
              <a:t> ≈ 580,000x Scintillator Tiles, 50x50 mm with individual readouts.</a:t>
            </a:r>
          </a:p>
          <a:p>
            <a:pPr marL="285750" indent="-285750" algn="l">
              <a:lnSpc>
                <a:spcPct val="90000"/>
              </a:lnSpc>
              <a:buFont typeface="Arial" panose="020B0604020202020204" pitchFamily="34" charset="0"/>
              <a:buChar char="•"/>
            </a:pPr>
            <a:endParaRPr lang="en-US" dirty="0">
              <a:latin typeface="+mn-lt"/>
            </a:endParaRPr>
          </a:p>
        </p:txBody>
      </p:sp>
      <p:pic>
        <p:nvPicPr>
          <p:cNvPr id="11" name="Picture 10">
            <a:extLst>
              <a:ext uri="{FF2B5EF4-FFF2-40B4-BE49-F238E27FC236}">
                <a16:creationId xmlns:a16="http://schemas.microsoft.com/office/drawing/2014/main" id="{DE663755-24C8-2B7C-8ED7-6F9A5A188091}"/>
              </a:ext>
            </a:extLst>
          </p:cNvPr>
          <p:cNvPicPr>
            <a:picLocks noChangeAspect="1"/>
          </p:cNvPicPr>
          <p:nvPr/>
        </p:nvPicPr>
        <p:blipFill>
          <a:blip r:embed="rId6"/>
          <a:stretch>
            <a:fillRect/>
          </a:stretch>
        </p:blipFill>
        <p:spPr>
          <a:xfrm>
            <a:off x="429765" y="4071812"/>
            <a:ext cx="2344433" cy="2247654"/>
          </a:xfrm>
          <a:prstGeom prst="rect">
            <a:avLst/>
          </a:prstGeom>
          <a:ln>
            <a:solidFill>
              <a:schemeClr val="tx1"/>
            </a:solidFill>
          </a:ln>
        </p:spPr>
      </p:pic>
      <p:pic>
        <p:nvPicPr>
          <p:cNvPr id="3" name="Picture 2">
            <a:extLst>
              <a:ext uri="{FF2B5EF4-FFF2-40B4-BE49-F238E27FC236}">
                <a16:creationId xmlns:a16="http://schemas.microsoft.com/office/drawing/2014/main" id="{430AA081-545F-0BFF-8C84-2812EE0D7477}"/>
              </a:ext>
            </a:extLst>
          </p:cNvPr>
          <p:cNvPicPr>
            <a:picLocks noChangeAspect="1"/>
          </p:cNvPicPr>
          <p:nvPr/>
        </p:nvPicPr>
        <p:blipFill rotWithShape="1">
          <a:blip r:embed="rId7"/>
          <a:srcRect t="4645" b="4749"/>
          <a:stretch/>
        </p:blipFill>
        <p:spPr>
          <a:xfrm>
            <a:off x="8330706" y="562181"/>
            <a:ext cx="3695177" cy="3841474"/>
          </a:xfrm>
          <a:prstGeom prst="rect">
            <a:avLst/>
          </a:prstGeom>
          <a:ln>
            <a:solidFill>
              <a:schemeClr val="tx1"/>
            </a:solidFill>
          </a:ln>
        </p:spPr>
      </p:pic>
      <p:sp>
        <p:nvSpPr>
          <p:cNvPr id="13" name="TextBox 12">
            <a:extLst>
              <a:ext uri="{FF2B5EF4-FFF2-40B4-BE49-F238E27FC236}">
                <a16:creationId xmlns:a16="http://schemas.microsoft.com/office/drawing/2014/main" id="{50FD40DE-78ED-07A7-C30E-487E3B445831}"/>
              </a:ext>
            </a:extLst>
          </p:cNvPr>
          <p:cNvSpPr txBox="1"/>
          <p:nvPr/>
        </p:nvSpPr>
        <p:spPr>
          <a:xfrm>
            <a:off x="2861630" y="4244032"/>
            <a:ext cx="2004392" cy="585610"/>
          </a:xfrm>
          <a:prstGeom prst="rect">
            <a:avLst/>
          </a:prstGeom>
          <a:noFill/>
          <a:ln>
            <a:solidFill>
              <a:schemeClr val="tx1"/>
            </a:solidFill>
          </a:ln>
        </p:spPr>
        <p:txBody>
          <a:bodyPr wrap="square" rtlCol="0">
            <a:spAutoFit/>
          </a:bodyPr>
          <a:lstStyle/>
          <a:p>
            <a:pPr algn="ctr">
              <a:lnSpc>
                <a:spcPct val="120000"/>
              </a:lnSpc>
              <a:spcBef>
                <a:spcPts val="400"/>
              </a:spcBef>
              <a:spcAft>
                <a:spcPts val="400"/>
              </a:spcAft>
            </a:pPr>
            <a:r>
              <a:rPr lang="en-US" sz="1400" dirty="0"/>
              <a:t>3cm annular clearance around beampipe</a:t>
            </a:r>
          </a:p>
        </p:txBody>
      </p:sp>
      <p:cxnSp>
        <p:nvCxnSpPr>
          <p:cNvPr id="15" name="Straight Arrow Connector 14">
            <a:extLst>
              <a:ext uri="{FF2B5EF4-FFF2-40B4-BE49-F238E27FC236}">
                <a16:creationId xmlns:a16="http://schemas.microsoft.com/office/drawing/2014/main" id="{78D088A2-5814-D4B6-285A-6A0D3305F284}"/>
              </a:ext>
            </a:extLst>
          </p:cNvPr>
          <p:cNvCxnSpPr>
            <a:cxnSpLocks/>
            <a:stCxn id="13" idx="2"/>
          </p:cNvCxnSpPr>
          <p:nvPr/>
        </p:nvCxnSpPr>
        <p:spPr>
          <a:xfrm>
            <a:off x="3863826" y="4829642"/>
            <a:ext cx="549912" cy="577627"/>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1490704-17EA-2E22-D576-A6ABEBA106B6}"/>
              </a:ext>
            </a:extLst>
          </p:cNvPr>
          <p:cNvSpPr txBox="1"/>
          <p:nvPr/>
        </p:nvSpPr>
        <p:spPr>
          <a:xfrm>
            <a:off x="10154573" y="4652388"/>
            <a:ext cx="1643354" cy="585610"/>
          </a:xfrm>
          <a:prstGeom prst="rect">
            <a:avLst/>
          </a:prstGeom>
          <a:noFill/>
          <a:ln>
            <a:solidFill>
              <a:schemeClr val="tx1"/>
            </a:solidFill>
          </a:ln>
        </p:spPr>
        <p:txBody>
          <a:bodyPr wrap="square" rtlCol="0">
            <a:spAutoFit/>
          </a:bodyPr>
          <a:lstStyle/>
          <a:p>
            <a:pPr algn="ctr">
              <a:lnSpc>
                <a:spcPct val="120000"/>
              </a:lnSpc>
              <a:spcBef>
                <a:spcPts val="400"/>
              </a:spcBef>
              <a:spcAft>
                <a:spcPts val="400"/>
              </a:spcAft>
            </a:pPr>
            <a:r>
              <a:rPr lang="en-US" sz="1400" dirty="0"/>
              <a:t>Conceptual support structure</a:t>
            </a:r>
          </a:p>
        </p:txBody>
      </p:sp>
      <p:cxnSp>
        <p:nvCxnSpPr>
          <p:cNvPr id="19" name="Straight Arrow Connector 18">
            <a:extLst>
              <a:ext uri="{FF2B5EF4-FFF2-40B4-BE49-F238E27FC236}">
                <a16:creationId xmlns:a16="http://schemas.microsoft.com/office/drawing/2014/main" id="{3A4163DF-6525-5E5C-ED55-A886828C20F4}"/>
              </a:ext>
            </a:extLst>
          </p:cNvPr>
          <p:cNvCxnSpPr>
            <a:cxnSpLocks/>
            <a:stCxn id="18" idx="0"/>
          </p:cNvCxnSpPr>
          <p:nvPr/>
        </p:nvCxnSpPr>
        <p:spPr>
          <a:xfrm flipV="1">
            <a:off x="10976250" y="3692769"/>
            <a:ext cx="154812" cy="959619"/>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4204007-63F6-EA49-7363-A3D717583C1A}"/>
              </a:ext>
            </a:extLst>
          </p:cNvPr>
          <p:cNvCxnSpPr>
            <a:cxnSpLocks/>
            <a:stCxn id="18" idx="0"/>
          </p:cNvCxnSpPr>
          <p:nvPr/>
        </p:nvCxnSpPr>
        <p:spPr>
          <a:xfrm flipH="1" flipV="1">
            <a:off x="8873683" y="3429000"/>
            <a:ext cx="2102567" cy="1223388"/>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8282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79482-7880-462B-A273-E3426E6D51D3}"/>
              </a:ext>
            </a:extLst>
          </p:cNvPr>
          <p:cNvSpPr>
            <a:spLocks noGrp="1"/>
          </p:cNvSpPr>
          <p:nvPr>
            <p:ph type="title"/>
          </p:nvPr>
        </p:nvSpPr>
        <p:spPr>
          <a:xfrm>
            <a:off x="429888" y="270964"/>
            <a:ext cx="11425236" cy="535531"/>
          </a:xfrm>
        </p:spPr>
        <p:txBody>
          <a:bodyPr/>
          <a:lstStyle/>
          <a:p>
            <a:r>
              <a:rPr lang="en-US" dirty="0"/>
              <a:t>Unique Detector Geometries</a:t>
            </a:r>
          </a:p>
        </p:txBody>
      </p:sp>
      <p:sp>
        <p:nvSpPr>
          <p:cNvPr id="22" name="Rectangle: Rounded Corners 21">
            <a:extLst>
              <a:ext uri="{FF2B5EF4-FFF2-40B4-BE49-F238E27FC236}">
                <a16:creationId xmlns:a16="http://schemas.microsoft.com/office/drawing/2014/main" id="{BF16A77C-8CC3-4CDD-88F2-3B7A711E48DF}"/>
              </a:ext>
            </a:extLst>
          </p:cNvPr>
          <p:cNvSpPr/>
          <p:nvPr/>
        </p:nvSpPr>
        <p:spPr>
          <a:xfrm>
            <a:off x="10455750" y="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3</a:t>
            </a:r>
          </a:p>
        </p:txBody>
      </p:sp>
      <p:pic>
        <p:nvPicPr>
          <p:cNvPr id="4" name="Picture 3">
            <a:extLst>
              <a:ext uri="{FF2B5EF4-FFF2-40B4-BE49-F238E27FC236}">
                <a16:creationId xmlns:a16="http://schemas.microsoft.com/office/drawing/2014/main" id="{9BFCD99E-DA33-653D-0098-3889E1C2F87B}"/>
              </a:ext>
            </a:extLst>
          </p:cNvPr>
          <p:cNvPicPr>
            <a:picLocks noChangeAspect="1"/>
          </p:cNvPicPr>
          <p:nvPr/>
        </p:nvPicPr>
        <p:blipFill>
          <a:blip r:embed="rId2"/>
          <a:stretch>
            <a:fillRect/>
          </a:stretch>
        </p:blipFill>
        <p:spPr>
          <a:xfrm>
            <a:off x="429888" y="1155441"/>
            <a:ext cx="5177667" cy="2016008"/>
          </a:xfrm>
          <a:prstGeom prst="rect">
            <a:avLst/>
          </a:prstGeom>
        </p:spPr>
      </p:pic>
      <p:pic>
        <p:nvPicPr>
          <p:cNvPr id="9" name="Picture 8">
            <a:extLst>
              <a:ext uri="{FF2B5EF4-FFF2-40B4-BE49-F238E27FC236}">
                <a16:creationId xmlns:a16="http://schemas.microsoft.com/office/drawing/2014/main" id="{F5CE2453-99C6-E40D-8C51-7D2C4010D5E2}"/>
              </a:ext>
            </a:extLst>
          </p:cNvPr>
          <p:cNvPicPr>
            <a:picLocks noChangeAspect="1"/>
          </p:cNvPicPr>
          <p:nvPr/>
        </p:nvPicPr>
        <p:blipFill>
          <a:blip r:embed="rId3"/>
          <a:stretch>
            <a:fillRect/>
          </a:stretch>
        </p:blipFill>
        <p:spPr>
          <a:xfrm>
            <a:off x="548640" y="3957365"/>
            <a:ext cx="5058914" cy="1922427"/>
          </a:xfrm>
          <a:prstGeom prst="rect">
            <a:avLst/>
          </a:prstGeom>
        </p:spPr>
      </p:pic>
      <p:pic>
        <p:nvPicPr>
          <p:cNvPr id="10" name="Picture 9">
            <a:extLst>
              <a:ext uri="{FF2B5EF4-FFF2-40B4-BE49-F238E27FC236}">
                <a16:creationId xmlns:a16="http://schemas.microsoft.com/office/drawing/2014/main" id="{EFDD76FF-AB3F-FA48-CAEE-1FD9ABF7FA9B}"/>
              </a:ext>
            </a:extLst>
          </p:cNvPr>
          <p:cNvPicPr>
            <a:picLocks noChangeAspect="1"/>
          </p:cNvPicPr>
          <p:nvPr/>
        </p:nvPicPr>
        <p:blipFill>
          <a:blip r:embed="rId4"/>
          <a:stretch>
            <a:fillRect/>
          </a:stretch>
        </p:blipFill>
        <p:spPr>
          <a:xfrm>
            <a:off x="6624133" y="270964"/>
            <a:ext cx="3771065" cy="2685388"/>
          </a:xfrm>
          <a:prstGeom prst="rect">
            <a:avLst/>
          </a:prstGeom>
        </p:spPr>
      </p:pic>
      <p:pic>
        <p:nvPicPr>
          <p:cNvPr id="11" name="Picture 10">
            <a:extLst>
              <a:ext uri="{FF2B5EF4-FFF2-40B4-BE49-F238E27FC236}">
                <a16:creationId xmlns:a16="http://schemas.microsoft.com/office/drawing/2014/main" id="{8BA01D50-D7F9-A134-2119-9825F3B0FAE2}"/>
              </a:ext>
            </a:extLst>
          </p:cNvPr>
          <p:cNvPicPr>
            <a:picLocks noChangeAspect="1"/>
          </p:cNvPicPr>
          <p:nvPr/>
        </p:nvPicPr>
        <p:blipFill>
          <a:blip r:embed="rId5"/>
          <a:stretch>
            <a:fillRect/>
          </a:stretch>
        </p:blipFill>
        <p:spPr>
          <a:xfrm>
            <a:off x="7528493" y="3300177"/>
            <a:ext cx="4549207" cy="2919446"/>
          </a:xfrm>
          <a:prstGeom prst="rect">
            <a:avLst/>
          </a:prstGeom>
        </p:spPr>
      </p:pic>
      <p:sp>
        <p:nvSpPr>
          <p:cNvPr id="3" name="TextBox 2">
            <a:extLst>
              <a:ext uri="{FF2B5EF4-FFF2-40B4-BE49-F238E27FC236}">
                <a16:creationId xmlns:a16="http://schemas.microsoft.com/office/drawing/2014/main" id="{3E7851A6-7C12-B0D4-A24D-82A9E383F66B}"/>
              </a:ext>
            </a:extLst>
          </p:cNvPr>
          <p:cNvSpPr txBox="1"/>
          <p:nvPr/>
        </p:nvSpPr>
        <p:spPr>
          <a:xfrm>
            <a:off x="450190" y="2486266"/>
            <a:ext cx="2751794" cy="1034129"/>
          </a:xfrm>
          <a:prstGeom prst="rect">
            <a:avLst/>
          </a:prstGeom>
          <a:noFill/>
        </p:spPr>
        <p:txBody>
          <a:bodyPr wrap="square" rtlCol="0">
            <a:spAutoFit/>
          </a:bodyPr>
          <a:lstStyle/>
          <a:p>
            <a:pPr algn="l">
              <a:lnSpc>
                <a:spcPct val="90000"/>
              </a:lnSpc>
            </a:pPr>
            <a:r>
              <a:rPr lang="en-US" b="1" dirty="0">
                <a:latin typeface="+mn-lt"/>
              </a:rPr>
              <a:t>8M Tower Assembly</a:t>
            </a:r>
          </a:p>
          <a:p>
            <a:pPr algn="l">
              <a:lnSpc>
                <a:spcPct val="90000"/>
              </a:lnSpc>
            </a:pPr>
            <a:endParaRPr lang="en-US" sz="800" dirty="0">
              <a:latin typeface="+mn-lt"/>
            </a:endParaRPr>
          </a:p>
          <a:p>
            <a:pPr algn="l">
              <a:lnSpc>
                <a:spcPct val="90000"/>
              </a:lnSpc>
            </a:pPr>
            <a:r>
              <a:rPr lang="en-US" sz="1400" dirty="0">
                <a:latin typeface="+mn-lt"/>
              </a:rPr>
              <a:t>- Dimensions: 10 x 20 x 140 cm</a:t>
            </a:r>
          </a:p>
          <a:p>
            <a:pPr algn="l">
              <a:lnSpc>
                <a:spcPct val="90000"/>
              </a:lnSpc>
            </a:pPr>
            <a:r>
              <a:rPr lang="en-US" sz="1400" dirty="0">
                <a:latin typeface="+mn-lt"/>
              </a:rPr>
              <a:t>- Quantity: 1050</a:t>
            </a:r>
          </a:p>
          <a:p>
            <a:pPr algn="l">
              <a:lnSpc>
                <a:spcPct val="90000"/>
              </a:lnSpc>
            </a:pPr>
            <a:r>
              <a:rPr lang="en-US" sz="1400" dirty="0">
                <a:latin typeface="+mn-lt"/>
              </a:rPr>
              <a:t>- Mass: ≈ 170 kg</a:t>
            </a:r>
          </a:p>
        </p:txBody>
      </p:sp>
      <p:sp>
        <p:nvSpPr>
          <p:cNvPr id="5" name="TextBox 4">
            <a:extLst>
              <a:ext uri="{FF2B5EF4-FFF2-40B4-BE49-F238E27FC236}">
                <a16:creationId xmlns:a16="http://schemas.microsoft.com/office/drawing/2014/main" id="{CB90FA10-57F3-563F-4333-F86DAD54BA71}"/>
              </a:ext>
            </a:extLst>
          </p:cNvPr>
          <p:cNvSpPr txBox="1"/>
          <p:nvPr/>
        </p:nvSpPr>
        <p:spPr>
          <a:xfrm>
            <a:off x="450190" y="5185494"/>
            <a:ext cx="2831876" cy="1034129"/>
          </a:xfrm>
          <a:prstGeom prst="rect">
            <a:avLst/>
          </a:prstGeom>
          <a:noFill/>
        </p:spPr>
        <p:txBody>
          <a:bodyPr wrap="square" rtlCol="0">
            <a:spAutoFit/>
          </a:bodyPr>
          <a:lstStyle/>
          <a:p>
            <a:pPr algn="l">
              <a:lnSpc>
                <a:spcPct val="90000"/>
              </a:lnSpc>
            </a:pPr>
            <a:r>
              <a:rPr lang="en-US" b="1" dirty="0">
                <a:latin typeface="+mn-lt"/>
              </a:rPr>
              <a:t>4M Tower Assembly</a:t>
            </a:r>
          </a:p>
          <a:p>
            <a:pPr algn="l">
              <a:lnSpc>
                <a:spcPct val="90000"/>
              </a:lnSpc>
            </a:pPr>
            <a:endParaRPr lang="en-US" sz="800" dirty="0">
              <a:latin typeface="+mn-lt"/>
            </a:endParaRPr>
          </a:p>
          <a:p>
            <a:pPr algn="l">
              <a:lnSpc>
                <a:spcPct val="90000"/>
              </a:lnSpc>
            </a:pPr>
            <a:r>
              <a:rPr lang="en-US" sz="1400" dirty="0">
                <a:latin typeface="+mn-lt"/>
              </a:rPr>
              <a:t>- Dimensions: 10 x 10 x 140 cm</a:t>
            </a:r>
          </a:p>
          <a:p>
            <a:pPr algn="l">
              <a:lnSpc>
                <a:spcPct val="90000"/>
              </a:lnSpc>
            </a:pPr>
            <a:r>
              <a:rPr lang="en-US" sz="1400" dirty="0">
                <a:latin typeface="+mn-lt"/>
              </a:rPr>
              <a:t>- Quantity: 76</a:t>
            </a:r>
          </a:p>
          <a:p>
            <a:pPr algn="l">
              <a:lnSpc>
                <a:spcPct val="90000"/>
              </a:lnSpc>
            </a:pPr>
            <a:r>
              <a:rPr lang="en-US" sz="1400" dirty="0">
                <a:latin typeface="+mn-lt"/>
              </a:rPr>
              <a:t>- Mass: ≈ 85 kg</a:t>
            </a:r>
          </a:p>
        </p:txBody>
      </p:sp>
      <p:sp>
        <p:nvSpPr>
          <p:cNvPr id="6" name="TextBox 5">
            <a:extLst>
              <a:ext uri="{FF2B5EF4-FFF2-40B4-BE49-F238E27FC236}">
                <a16:creationId xmlns:a16="http://schemas.microsoft.com/office/drawing/2014/main" id="{B734B490-1464-AEC3-3F8F-13975C9F746D}"/>
              </a:ext>
            </a:extLst>
          </p:cNvPr>
          <p:cNvSpPr txBox="1"/>
          <p:nvPr/>
        </p:nvSpPr>
        <p:spPr>
          <a:xfrm>
            <a:off x="9499724" y="2300424"/>
            <a:ext cx="2863728" cy="1034129"/>
          </a:xfrm>
          <a:prstGeom prst="rect">
            <a:avLst/>
          </a:prstGeom>
          <a:noFill/>
        </p:spPr>
        <p:txBody>
          <a:bodyPr wrap="square" rtlCol="0">
            <a:spAutoFit/>
          </a:bodyPr>
          <a:lstStyle/>
          <a:p>
            <a:pPr algn="l">
              <a:lnSpc>
                <a:spcPct val="90000"/>
              </a:lnSpc>
            </a:pPr>
            <a:r>
              <a:rPr lang="en-US" b="1" dirty="0">
                <a:latin typeface="+mn-lt"/>
              </a:rPr>
              <a:t>Left Insert Assembly</a:t>
            </a:r>
          </a:p>
          <a:p>
            <a:pPr algn="l">
              <a:lnSpc>
                <a:spcPct val="90000"/>
              </a:lnSpc>
            </a:pPr>
            <a:endParaRPr lang="en-US" sz="800" dirty="0">
              <a:latin typeface="+mn-lt"/>
            </a:endParaRPr>
          </a:p>
          <a:p>
            <a:pPr algn="l">
              <a:lnSpc>
                <a:spcPct val="90000"/>
              </a:lnSpc>
            </a:pPr>
            <a:r>
              <a:rPr lang="en-US" sz="1400" dirty="0">
                <a:latin typeface="+mn-lt"/>
              </a:rPr>
              <a:t>- Dimensions: 60 x 20 x 140 cm</a:t>
            </a:r>
          </a:p>
          <a:p>
            <a:pPr algn="l">
              <a:lnSpc>
                <a:spcPct val="90000"/>
              </a:lnSpc>
            </a:pPr>
            <a:r>
              <a:rPr lang="en-US" sz="1400" dirty="0">
                <a:latin typeface="+mn-lt"/>
              </a:rPr>
              <a:t>- Quantity: 1</a:t>
            </a:r>
          </a:p>
          <a:p>
            <a:pPr algn="l">
              <a:lnSpc>
                <a:spcPct val="90000"/>
              </a:lnSpc>
            </a:pPr>
            <a:r>
              <a:rPr lang="en-US" sz="1400" dirty="0">
                <a:latin typeface="+mn-lt"/>
              </a:rPr>
              <a:t>- Mass: ≈ 1,040 kg</a:t>
            </a:r>
          </a:p>
        </p:txBody>
      </p:sp>
      <p:sp>
        <p:nvSpPr>
          <p:cNvPr id="7" name="TextBox 6">
            <a:extLst>
              <a:ext uri="{FF2B5EF4-FFF2-40B4-BE49-F238E27FC236}">
                <a16:creationId xmlns:a16="http://schemas.microsoft.com/office/drawing/2014/main" id="{9C6502A6-537F-6464-7C3E-F02A7F53817D}"/>
              </a:ext>
            </a:extLst>
          </p:cNvPr>
          <p:cNvSpPr txBox="1"/>
          <p:nvPr/>
        </p:nvSpPr>
        <p:spPr>
          <a:xfrm>
            <a:off x="6584447" y="5729858"/>
            <a:ext cx="3140916" cy="1034129"/>
          </a:xfrm>
          <a:prstGeom prst="rect">
            <a:avLst/>
          </a:prstGeom>
          <a:noFill/>
        </p:spPr>
        <p:txBody>
          <a:bodyPr wrap="square" rtlCol="0">
            <a:spAutoFit/>
          </a:bodyPr>
          <a:lstStyle/>
          <a:p>
            <a:pPr algn="l">
              <a:lnSpc>
                <a:spcPct val="90000"/>
              </a:lnSpc>
            </a:pPr>
            <a:r>
              <a:rPr lang="en-US" b="1" dirty="0">
                <a:latin typeface="+mn-lt"/>
              </a:rPr>
              <a:t>Right Insert Assembly</a:t>
            </a:r>
          </a:p>
          <a:p>
            <a:pPr algn="l">
              <a:lnSpc>
                <a:spcPct val="90000"/>
              </a:lnSpc>
            </a:pPr>
            <a:endParaRPr lang="en-US" sz="800" dirty="0">
              <a:latin typeface="+mn-lt"/>
            </a:endParaRPr>
          </a:p>
          <a:p>
            <a:pPr algn="l">
              <a:lnSpc>
                <a:spcPct val="90000"/>
              </a:lnSpc>
            </a:pPr>
            <a:r>
              <a:rPr lang="en-US" sz="1400" dirty="0">
                <a:latin typeface="+mn-lt"/>
              </a:rPr>
              <a:t>- Dimensions: 60 x 40 x 140 cm</a:t>
            </a:r>
          </a:p>
          <a:p>
            <a:pPr algn="l">
              <a:lnSpc>
                <a:spcPct val="90000"/>
              </a:lnSpc>
            </a:pPr>
            <a:r>
              <a:rPr lang="en-US" sz="1400" dirty="0">
                <a:latin typeface="+mn-lt"/>
              </a:rPr>
              <a:t>- Quantity: 1</a:t>
            </a:r>
          </a:p>
          <a:p>
            <a:pPr algn="l">
              <a:lnSpc>
                <a:spcPct val="90000"/>
              </a:lnSpc>
            </a:pPr>
            <a:r>
              <a:rPr lang="en-US" sz="1400" dirty="0">
                <a:latin typeface="+mn-lt"/>
              </a:rPr>
              <a:t>- Mass: ≈ 1,700 kg</a:t>
            </a:r>
          </a:p>
        </p:txBody>
      </p:sp>
    </p:spTree>
    <p:extLst>
      <p:ext uri="{BB962C8B-B14F-4D97-AF65-F5344CB8AC3E}">
        <p14:creationId xmlns:p14="http://schemas.microsoft.com/office/powerpoint/2010/main" val="4159269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BA7EE46-AB23-51FB-0B7A-02CCD48C2A48}"/>
              </a:ext>
            </a:extLst>
          </p:cNvPr>
          <p:cNvSpPr/>
          <p:nvPr/>
        </p:nvSpPr>
        <p:spPr>
          <a:xfrm>
            <a:off x="8148971" y="855570"/>
            <a:ext cx="3639903" cy="5452153"/>
          </a:xfrm>
          <a:prstGeom prst="roundRect">
            <a:avLst/>
          </a:prstGeom>
          <a:solidFill>
            <a:schemeClr val="accent6">
              <a:lumMod val="20000"/>
              <a:lumOff val="80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Rectangle: Rounded Corners 6">
            <a:extLst>
              <a:ext uri="{FF2B5EF4-FFF2-40B4-BE49-F238E27FC236}">
                <a16:creationId xmlns:a16="http://schemas.microsoft.com/office/drawing/2014/main" id="{023FCF27-F9E2-5D3F-D96F-F4C3C5EB9857}"/>
              </a:ext>
            </a:extLst>
          </p:cNvPr>
          <p:cNvSpPr/>
          <p:nvPr/>
        </p:nvSpPr>
        <p:spPr>
          <a:xfrm>
            <a:off x="4245719" y="855570"/>
            <a:ext cx="3639903" cy="5452153"/>
          </a:xfrm>
          <a:prstGeom prst="roundRect">
            <a:avLst/>
          </a:prstGeom>
          <a:solidFill>
            <a:schemeClr val="tx2">
              <a:lumMod val="40000"/>
              <a:lumOff val="60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Rectangle: Rounded Corners 5">
            <a:extLst>
              <a:ext uri="{FF2B5EF4-FFF2-40B4-BE49-F238E27FC236}">
                <a16:creationId xmlns:a16="http://schemas.microsoft.com/office/drawing/2014/main" id="{958AFF79-B2DF-F1CE-196A-71A427B7D1F9}"/>
              </a:ext>
            </a:extLst>
          </p:cNvPr>
          <p:cNvSpPr/>
          <p:nvPr/>
        </p:nvSpPr>
        <p:spPr>
          <a:xfrm>
            <a:off x="344378" y="855571"/>
            <a:ext cx="3639903" cy="5452153"/>
          </a:xfrm>
          <a:prstGeom prst="roundRect">
            <a:avLst/>
          </a:prstGeom>
          <a:solidFill>
            <a:schemeClr val="accent3">
              <a:lumMod val="40000"/>
              <a:lumOff val="60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9577FA24-6E5B-42F8-9766-2FE9CEBEB1F5}"/>
              </a:ext>
            </a:extLst>
          </p:cNvPr>
          <p:cNvSpPr>
            <a:spLocks noGrp="1"/>
          </p:cNvSpPr>
          <p:nvPr>
            <p:ph type="title"/>
          </p:nvPr>
        </p:nvSpPr>
        <p:spPr>
          <a:xfrm>
            <a:off x="344378" y="320040"/>
            <a:ext cx="11425236" cy="535531"/>
          </a:xfrm>
        </p:spPr>
        <p:txBody>
          <a:bodyPr/>
          <a:lstStyle/>
          <a:p>
            <a:r>
              <a:rPr lang="en-US" dirty="0"/>
              <a:t>Common Materials and Methods</a:t>
            </a:r>
          </a:p>
        </p:txBody>
      </p:sp>
      <p:sp>
        <p:nvSpPr>
          <p:cNvPr id="5" name="TextBox 4">
            <a:extLst>
              <a:ext uri="{FF2B5EF4-FFF2-40B4-BE49-F238E27FC236}">
                <a16:creationId xmlns:a16="http://schemas.microsoft.com/office/drawing/2014/main" id="{73B4C574-3688-46A5-8B02-667A56E57D66}"/>
              </a:ext>
            </a:extLst>
          </p:cNvPr>
          <p:cNvSpPr txBox="1"/>
          <p:nvPr/>
        </p:nvSpPr>
        <p:spPr>
          <a:xfrm>
            <a:off x="407119" y="899433"/>
            <a:ext cx="3639903" cy="5549211"/>
          </a:xfrm>
          <a:prstGeom prst="rect">
            <a:avLst/>
          </a:prstGeom>
          <a:noFill/>
        </p:spPr>
        <p:txBody>
          <a:bodyPr wrap="square" rtlCol="0">
            <a:spAutoFit/>
          </a:bodyPr>
          <a:lstStyle/>
          <a:p>
            <a:pPr algn="ctr">
              <a:lnSpc>
                <a:spcPct val="90000"/>
              </a:lnSpc>
            </a:pPr>
            <a:r>
              <a:rPr lang="en-US" b="1" dirty="0">
                <a:latin typeface="+mn-lt"/>
              </a:rPr>
              <a:t>Materials: </a:t>
            </a:r>
          </a:p>
          <a:p>
            <a:pPr marL="285750" indent="-285750" algn="l">
              <a:lnSpc>
                <a:spcPct val="90000"/>
              </a:lnSpc>
              <a:buFont typeface="Arial" panose="020B0604020202020204" pitchFamily="34" charset="0"/>
              <a:buChar char="•"/>
            </a:pPr>
            <a:endParaRPr lang="en-US" dirty="0">
              <a:latin typeface="+mn-lt"/>
            </a:endParaRPr>
          </a:p>
          <a:p>
            <a:pPr marL="285750" indent="-285750" algn="l">
              <a:lnSpc>
                <a:spcPct val="90000"/>
              </a:lnSpc>
              <a:buFont typeface="Arial" panose="020B0604020202020204" pitchFamily="34" charset="0"/>
              <a:buChar char="•"/>
            </a:pPr>
            <a:r>
              <a:rPr lang="en-US" sz="1600" dirty="0">
                <a:latin typeface="+mn-lt"/>
              </a:rPr>
              <a:t>1045 Carbon Steel for all structural steel components.</a:t>
            </a:r>
          </a:p>
          <a:p>
            <a:pPr marL="285750" indent="-285750" algn="l">
              <a:lnSpc>
                <a:spcPct val="90000"/>
              </a:lnSpc>
              <a:buFont typeface="Arial" panose="020B0604020202020204" pitchFamily="34" charset="0"/>
              <a:buChar char="•"/>
            </a:pPr>
            <a:endParaRPr lang="en-US" sz="1600" dirty="0">
              <a:latin typeface="+mn-lt"/>
            </a:endParaRPr>
          </a:p>
          <a:p>
            <a:pPr marL="285750" indent="-285750" algn="l">
              <a:lnSpc>
                <a:spcPct val="90000"/>
              </a:lnSpc>
              <a:buFont typeface="Arial" panose="020B0604020202020204" pitchFamily="34" charset="0"/>
              <a:buChar char="•"/>
            </a:pPr>
            <a:r>
              <a:rPr lang="en-US" sz="1600" dirty="0">
                <a:latin typeface="+mn-lt"/>
              </a:rPr>
              <a:t>W 6Ni-4Cu Tungsten for all applicable components.</a:t>
            </a:r>
          </a:p>
          <a:p>
            <a:pPr marL="285750" indent="-285750" algn="l">
              <a:lnSpc>
                <a:spcPct val="90000"/>
              </a:lnSpc>
              <a:buFont typeface="Arial" panose="020B0604020202020204" pitchFamily="34" charset="0"/>
              <a:buChar char="•"/>
            </a:pPr>
            <a:endParaRPr lang="en-US" sz="1600" dirty="0">
              <a:latin typeface="+mn-lt"/>
            </a:endParaRPr>
          </a:p>
          <a:p>
            <a:pPr marL="285750" indent="-285750" algn="l">
              <a:lnSpc>
                <a:spcPct val="90000"/>
              </a:lnSpc>
              <a:buFont typeface="Arial" panose="020B0604020202020204" pitchFamily="34" charset="0"/>
              <a:buChar char="•"/>
            </a:pPr>
            <a:r>
              <a:rPr lang="en-US" sz="1600" dirty="0">
                <a:latin typeface="+mn-lt"/>
              </a:rPr>
              <a:t>Grade 12.9 or equivalent Alloy Steel for all fasteners / hardware.</a:t>
            </a:r>
            <a:br>
              <a:rPr lang="en-US" sz="1600" dirty="0">
                <a:latin typeface="+mn-lt"/>
              </a:rPr>
            </a:br>
            <a:endParaRPr lang="en-US" sz="1600" dirty="0">
              <a:latin typeface="+mn-lt"/>
            </a:endParaRPr>
          </a:p>
          <a:p>
            <a:pPr marL="285750" indent="-285750" algn="l">
              <a:lnSpc>
                <a:spcPct val="90000"/>
              </a:lnSpc>
              <a:buFont typeface="Arial" panose="020B0604020202020204" pitchFamily="34" charset="0"/>
              <a:buChar char="•"/>
            </a:pPr>
            <a:r>
              <a:rPr lang="en-US" sz="1600" dirty="0">
                <a:latin typeface="+mn-lt"/>
              </a:rPr>
              <a:t>Steel Tower Weldments to be Electroless Nickel plated for corrosion prevention.</a:t>
            </a:r>
          </a:p>
          <a:p>
            <a:pPr marL="285750" indent="-285750" algn="l">
              <a:lnSpc>
                <a:spcPct val="90000"/>
              </a:lnSpc>
              <a:buFont typeface="Arial" panose="020B0604020202020204" pitchFamily="34" charset="0"/>
              <a:buChar char="•"/>
            </a:pPr>
            <a:endParaRPr lang="en-US" sz="1600" dirty="0">
              <a:latin typeface="+mn-lt"/>
            </a:endParaRPr>
          </a:p>
          <a:p>
            <a:pPr marL="285750" indent="-285750" algn="l">
              <a:lnSpc>
                <a:spcPct val="90000"/>
              </a:lnSpc>
              <a:buFont typeface="Arial" panose="020B0604020202020204" pitchFamily="34" charset="0"/>
              <a:buChar char="•"/>
            </a:pPr>
            <a:r>
              <a:rPr lang="en-US" sz="1600" dirty="0">
                <a:latin typeface="+mn-lt"/>
              </a:rPr>
              <a:t>Hoisting / Assembly Structures to be 6061-T6 Aluminum or equivalent w/ Grade 12.9 hardware and approved hoisting lift points.</a:t>
            </a:r>
            <a:br>
              <a:rPr lang="en-US" dirty="0">
                <a:latin typeface="+mn-lt"/>
              </a:rPr>
            </a:br>
            <a:endParaRPr lang="en-US" dirty="0">
              <a:latin typeface="+mn-lt"/>
            </a:endParaRPr>
          </a:p>
          <a:p>
            <a:pPr marL="285750" indent="-285750" algn="l">
              <a:lnSpc>
                <a:spcPct val="90000"/>
              </a:lnSpc>
              <a:buFont typeface="Arial" panose="020B0604020202020204" pitchFamily="34" charset="0"/>
              <a:buChar char="•"/>
            </a:pPr>
            <a:endParaRPr lang="en-US" dirty="0">
              <a:latin typeface="+mn-lt"/>
            </a:endParaRPr>
          </a:p>
          <a:p>
            <a:pPr marL="285750" indent="-285750" algn="l">
              <a:lnSpc>
                <a:spcPct val="90000"/>
              </a:lnSpc>
              <a:buFont typeface="Arial" panose="020B0604020202020204" pitchFamily="34" charset="0"/>
              <a:buChar char="•"/>
            </a:pPr>
            <a:endParaRPr lang="en-US" dirty="0">
              <a:latin typeface="+mn-lt"/>
            </a:endParaRPr>
          </a:p>
        </p:txBody>
      </p:sp>
      <p:sp>
        <p:nvSpPr>
          <p:cNvPr id="11" name="Rectangle: Rounded Corners 10">
            <a:extLst>
              <a:ext uri="{FF2B5EF4-FFF2-40B4-BE49-F238E27FC236}">
                <a16:creationId xmlns:a16="http://schemas.microsoft.com/office/drawing/2014/main" id="{23CABCDE-50CA-4C14-AC23-1A3BE83E53B8}"/>
              </a:ext>
            </a:extLst>
          </p:cNvPr>
          <p:cNvSpPr/>
          <p:nvPr/>
        </p:nvSpPr>
        <p:spPr>
          <a:xfrm>
            <a:off x="10455750" y="0"/>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a:t>
            </a:r>
            <a:r>
              <a:rPr lang="en-US" b="1" dirty="0">
                <a:solidFill>
                  <a:schemeClr val="bg1"/>
                </a:solidFill>
              </a:rPr>
              <a:t>3</a:t>
            </a:r>
          </a:p>
        </p:txBody>
      </p:sp>
      <p:sp>
        <p:nvSpPr>
          <p:cNvPr id="3" name="TextBox 2">
            <a:extLst>
              <a:ext uri="{FF2B5EF4-FFF2-40B4-BE49-F238E27FC236}">
                <a16:creationId xmlns:a16="http://schemas.microsoft.com/office/drawing/2014/main" id="{0A1A41A5-1DB2-A79D-F0C3-3ABD7AC49935}"/>
              </a:ext>
            </a:extLst>
          </p:cNvPr>
          <p:cNvSpPr txBox="1"/>
          <p:nvPr/>
        </p:nvSpPr>
        <p:spPr>
          <a:xfrm>
            <a:off x="8164470" y="903693"/>
            <a:ext cx="3683152" cy="5383012"/>
          </a:xfrm>
          <a:prstGeom prst="rect">
            <a:avLst/>
          </a:prstGeom>
          <a:noFill/>
        </p:spPr>
        <p:txBody>
          <a:bodyPr wrap="square" rtlCol="0">
            <a:spAutoFit/>
          </a:bodyPr>
          <a:lstStyle/>
          <a:p>
            <a:pPr algn="ctr">
              <a:lnSpc>
                <a:spcPct val="90000"/>
              </a:lnSpc>
            </a:pPr>
            <a:r>
              <a:rPr lang="en-US" b="1" dirty="0">
                <a:latin typeface="+mn-lt"/>
              </a:rPr>
              <a:t>Fabrication: </a:t>
            </a:r>
          </a:p>
          <a:p>
            <a:pPr marL="285750" indent="-285750" algn="l">
              <a:lnSpc>
                <a:spcPct val="90000"/>
              </a:lnSpc>
              <a:buFont typeface="Arial" panose="020B0604020202020204" pitchFamily="34" charset="0"/>
              <a:buChar char="•"/>
            </a:pPr>
            <a:endParaRPr lang="en-US" sz="1400" dirty="0">
              <a:latin typeface="+mn-lt"/>
            </a:endParaRPr>
          </a:p>
          <a:p>
            <a:pPr marL="285750" indent="-285750">
              <a:lnSpc>
                <a:spcPct val="90000"/>
              </a:lnSpc>
              <a:buFont typeface="Arial" panose="020B0604020202020204" pitchFamily="34" charset="0"/>
              <a:buChar char="•"/>
            </a:pPr>
            <a:r>
              <a:rPr lang="en-US" sz="1400" dirty="0">
                <a:latin typeface="+mn-lt"/>
              </a:rPr>
              <a:t>Create a formal, detailed drawing package for all parts and assemblies suitable for fabricators foreign and domestic.</a:t>
            </a:r>
          </a:p>
          <a:p>
            <a:pPr marL="285750" indent="-285750">
              <a:lnSpc>
                <a:spcPct val="90000"/>
              </a:lnSpc>
              <a:buFont typeface="Arial" panose="020B0604020202020204" pitchFamily="34" charset="0"/>
              <a:buChar char="•"/>
            </a:pPr>
            <a:endParaRPr lang="en-US" sz="1400" dirty="0">
              <a:latin typeface="+mn-lt"/>
            </a:endParaRPr>
          </a:p>
          <a:p>
            <a:pPr marL="285750" indent="-285750">
              <a:lnSpc>
                <a:spcPct val="90000"/>
              </a:lnSpc>
              <a:buFont typeface="Arial" panose="020B0604020202020204" pitchFamily="34" charset="0"/>
              <a:buChar char="•"/>
            </a:pPr>
            <a:r>
              <a:rPr lang="en-US" sz="1400" dirty="0">
                <a:latin typeface="+mn-lt"/>
              </a:rPr>
              <a:t>Utilize industry standard forms of fabrication, including fastening, welding, plating, and assembly.</a:t>
            </a:r>
          </a:p>
          <a:p>
            <a:pPr marL="285750" indent="-285750">
              <a:lnSpc>
                <a:spcPct val="90000"/>
              </a:lnSpc>
              <a:buFont typeface="Arial" panose="020B0604020202020204" pitchFamily="34" charset="0"/>
              <a:buChar char="•"/>
            </a:pPr>
            <a:endParaRPr lang="en-US" sz="1400" dirty="0">
              <a:latin typeface="+mn-lt"/>
            </a:endParaRPr>
          </a:p>
          <a:p>
            <a:pPr marL="285750" indent="-285750">
              <a:lnSpc>
                <a:spcPct val="90000"/>
              </a:lnSpc>
              <a:buFont typeface="Arial" panose="020B0604020202020204" pitchFamily="34" charset="0"/>
              <a:buChar char="•"/>
            </a:pPr>
            <a:r>
              <a:rPr lang="en-US" sz="1400" dirty="0">
                <a:latin typeface="+mn-lt"/>
              </a:rPr>
              <a:t>Incorporate features / fixtures / methods to promote consistent tower geometry and fabrication processes. </a:t>
            </a:r>
          </a:p>
          <a:p>
            <a:pPr marL="285750" indent="-285750">
              <a:lnSpc>
                <a:spcPct val="90000"/>
              </a:lnSpc>
              <a:buFont typeface="Arial" panose="020B0604020202020204" pitchFamily="34" charset="0"/>
              <a:buChar char="•"/>
            </a:pPr>
            <a:endParaRPr lang="en-US" sz="1400" dirty="0">
              <a:latin typeface="+mn-lt"/>
            </a:endParaRPr>
          </a:p>
          <a:p>
            <a:pPr marL="285750" indent="-285750">
              <a:lnSpc>
                <a:spcPct val="90000"/>
              </a:lnSpc>
              <a:buFont typeface="Arial" panose="020B0604020202020204" pitchFamily="34" charset="0"/>
              <a:buChar char="•"/>
            </a:pPr>
            <a:r>
              <a:rPr lang="en-US" sz="1400" dirty="0">
                <a:latin typeface="+mn-lt"/>
              </a:rPr>
              <a:t>Allow for open dialogue between fabricator and engineering to promote economical and effective manufacturing processes to be identified. </a:t>
            </a:r>
          </a:p>
          <a:p>
            <a:pPr marL="285750" indent="-285750">
              <a:lnSpc>
                <a:spcPct val="90000"/>
              </a:lnSpc>
              <a:buFont typeface="Arial" panose="020B0604020202020204" pitchFamily="34" charset="0"/>
              <a:buChar char="•"/>
            </a:pPr>
            <a:endParaRPr lang="en-US" sz="1400" dirty="0">
              <a:latin typeface="+mn-lt"/>
            </a:endParaRPr>
          </a:p>
          <a:p>
            <a:pPr marL="285750" indent="-285750">
              <a:lnSpc>
                <a:spcPct val="90000"/>
              </a:lnSpc>
              <a:buFont typeface="Arial" panose="020B0604020202020204" pitchFamily="34" charset="0"/>
              <a:buChar char="•"/>
            </a:pPr>
            <a:r>
              <a:rPr lang="en-US" sz="1400" dirty="0">
                <a:latin typeface="+mn-lt"/>
              </a:rPr>
              <a:t>Create robust design specifications document to ensure finished products are manufactured to a high level of quality and consistency and will function as designed.</a:t>
            </a:r>
          </a:p>
        </p:txBody>
      </p:sp>
      <p:sp>
        <p:nvSpPr>
          <p:cNvPr id="4" name="TextBox 3">
            <a:extLst>
              <a:ext uri="{FF2B5EF4-FFF2-40B4-BE49-F238E27FC236}">
                <a16:creationId xmlns:a16="http://schemas.microsoft.com/office/drawing/2014/main" id="{644E055F-86AB-5118-1C67-90A6788A4AD6}"/>
              </a:ext>
            </a:extLst>
          </p:cNvPr>
          <p:cNvSpPr txBox="1"/>
          <p:nvPr/>
        </p:nvSpPr>
        <p:spPr>
          <a:xfrm>
            <a:off x="4286989" y="905649"/>
            <a:ext cx="3540014" cy="5632311"/>
          </a:xfrm>
          <a:prstGeom prst="rect">
            <a:avLst/>
          </a:prstGeom>
          <a:noFill/>
        </p:spPr>
        <p:txBody>
          <a:bodyPr wrap="square" rtlCol="0">
            <a:spAutoFit/>
          </a:bodyPr>
          <a:lstStyle/>
          <a:p>
            <a:pPr algn="ctr">
              <a:lnSpc>
                <a:spcPct val="90000"/>
              </a:lnSpc>
            </a:pPr>
            <a:r>
              <a:rPr lang="en-US" b="1" dirty="0">
                <a:latin typeface="+mn-lt"/>
              </a:rPr>
              <a:t>Design: </a:t>
            </a:r>
          </a:p>
          <a:p>
            <a:pPr marL="285750" indent="-285750" algn="l">
              <a:lnSpc>
                <a:spcPct val="90000"/>
              </a:lnSpc>
              <a:buFont typeface="Arial" panose="020B0604020202020204" pitchFamily="34" charset="0"/>
              <a:buChar char="•"/>
            </a:pPr>
            <a:endParaRPr lang="en-US" sz="1400" dirty="0">
              <a:latin typeface="+mn-lt"/>
            </a:endParaRPr>
          </a:p>
          <a:p>
            <a:pPr marL="285750" indent="-285750" algn="l">
              <a:lnSpc>
                <a:spcPct val="90000"/>
              </a:lnSpc>
              <a:buFont typeface="Arial" panose="020B0604020202020204" pitchFamily="34" charset="0"/>
              <a:buChar char="•"/>
            </a:pPr>
            <a:r>
              <a:rPr lang="en-US" sz="1400" dirty="0">
                <a:latin typeface="+mn-lt"/>
              </a:rPr>
              <a:t>Minimize unique parts, maximize standard material thicknesses / sizes where possible. </a:t>
            </a:r>
          </a:p>
          <a:p>
            <a:pPr marL="285750" indent="-285750" algn="l">
              <a:lnSpc>
                <a:spcPct val="90000"/>
              </a:lnSpc>
              <a:buFont typeface="Arial" panose="020B0604020202020204" pitchFamily="34" charset="0"/>
              <a:buChar char="•"/>
            </a:pPr>
            <a:endParaRPr lang="en-US" sz="1400" dirty="0">
              <a:latin typeface="+mn-lt"/>
            </a:endParaRPr>
          </a:p>
          <a:p>
            <a:pPr marL="285750" indent="-285750" algn="l">
              <a:lnSpc>
                <a:spcPct val="90000"/>
              </a:lnSpc>
              <a:buFont typeface="Arial" panose="020B0604020202020204" pitchFamily="34" charset="0"/>
              <a:buChar char="•"/>
            </a:pPr>
            <a:r>
              <a:rPr lang="en-US" sz="1400" dirty="0">
                <a:latin typeface="+mn-lt"/>
              </a:rPr>
              <a:t>Utilize commercially available materials and hardware where possible.</a:t>
            </a:r>
          </a:p>
          <a:p>
            <a:pPr marL="285750" indent="-285750" algn="l">
              <a:lnSpc>
                <a:spcPct val="90000"/>
              </a:lnSpc>
              <a:buFont typeface="Arial" panose="020B0604020202020204" pitchFamily="34" charset="0"/>
              <a:buChar char="•"/>
            </a:pPr>
            <a:endParaRPr lang="en-US" sz="1400" dirty="0">
              <a:latin typeface="+mn-lt"/>
            </a:endParaRPr>
          </a:p>
          <a:p>
            <a:pPr marL="285750" indent="-285750" algn="l">
              <a:lnSpc>
                <a:spcPct val="90000"/>
              </a:lnSpc>
              <a:buFont typeface="Arial" panose="020B0604020202020204" pitchFamily="34" charset="0"/>
              <a:buChar char="•"/>
            </a:pPr>
            <a:r>
              <a:rPr lang="en-US" sz="1400" dirty="0">
                <a:latin typeface="+mn-lt"/>
              </a:rPr>
              <a:t>Incorporate features to allow the final assembly of scintillator tiles into the tower weldments and connections to the instrumentation.</a:t>
            </a:r>
            <a:br>
              <a:rPr lang="en-US" sz="1400" dirty="0">
                <a:latin typeface="+mn-lt"/>
              </a:rPr>
            </a:br>
            <a:endParaRPr lang="en-US" sz="1400" dirty="0">
              <a:latin typeface="+mn-lt"/>
            </a:endParaRPr>
          </a:p>
          <a:p>
            <a:pPr marL="285750" indent="-285750" algn="l">
              <a:lnSpc>
                <a:spcPct val="90000"/>
              </a:lnSpc>
              <a:buFont typeface="Arial" panose="020B0604020202020204" pitchFamily="34" charset="0"/>
              <a:buChar char="•"/>
            </a:pPr>
            <a:r>
              <a:rPr lang="en-US" sz="1400" dirty="0">
                <a:latin typeface="+mn-lt"/>
              </a:rPr>
              <a:t>Incorporate features on tower assemblies to ensure ease of assembly / alignment.</a:t>
            </a:r>
            <a:br>
              <a:rPr lang="en-US" sz="1400" dirty="0">
                <a:latin typeface="+mn-lt"/>
              </a:rPr>
            </a:br>
            <a:endParaRPr lang="en-US" sz="1400" dirty="0">
              <a:latin typeface="+mn-lt"/>
            </a:endParaRPr>
          </a:p>
          <a:p>
            <a:pPr marL="285750" indent="-285750" algn="l">
              <a:lnSpc>
                <a:spcPct val="90000"/>
              </a:lnSpc>
              <a:buFont typeface="Arial" panose="020B0604020202020204" pitchFamily="34" charset="0"/>
              <a:buChar char="•"/>
            </a:pPr>
            <a:r>
              <a:rPr lang="en-US" sz="1400" dirty="0">
                <a:latin typeface="+mn-lt"/>
              </a:rPr>
              <a:t>Ensure the structural integrity of each tower, as well as the integrity of the entire detector array. </a:t>
            </a:r>
            <a:br>
              <a:rPr lang="en-US" sz="1400" dirty="0">
                <a:latin typeface="+mn-lt"/>
              </a:rPr>
            </a:br>
            <a:endParaRPr lang="en-US" sz="1400" dirty="0">
              <a:latin typeface="+mn-lt"/>
            </a:endParaRPr>
          </a:p>
          <a:p>
            <a:pPr marL="285750" indent="-285750" algn="l">
              <a:lnSpc>
                <a:spcPct val="90000"/>
              </a:lnSpc>
              <a:buFont typeface="Arial" panose="020B0604020202020204" pitchFamily="34" charset="0"/>
              <a:buChar char="•"/>
            </a:pPr>
            <a:r>
              <a:rPr lang="en-US" sz="1400" dirty="0">
                <a:latin typeface="+mn-lt"/>
              </a:rPr>
              <a:t>Allow for and define the method(s) for achieving fine alignment of the detector assembly.</a:t>
            </a:r>
            <a:br>
              <a:rPr lang="en-US" sz="1400" dirty="0">
                <a:latin typeface="+mn-lt"/>
              </a:rPr>
            </a:br>
            <a:endParaRPr lang="en-US" sz="1400" dirty="0">
              <a:latin typeface="+mn-lt"/>
            </a:endParaRPr>
          </a:p>
          <a:p>
            <a:pPr algn="l">
              <a:lnSpc>
                <a:spcPct val="90000"/>
              </a:lnSpc>
            </a:pPr>
            <a:endParaRPr lang="en-US" dirty="0">
              <a:latin typeface="+mn-lt"/>
            </a:endParaRPr>
          </a:p>
        </p:txBody>
      </p:sp>
    </p:spTree>
    <p:extLst>
      <p:ext uri="{BB962C8B-B14F-4D97-AF65-F5344CB8AC3E}">
        <p14:creationId xmlns:p14="http://schemas.microsoft.com/office/powerpoint/2010/main" val="3703657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DBD4794-76F8-8CF8-9190-3E3C7ED685A1}"/>
              </a:ext>
            </a:extLst>
          </p:cNvPr>
          <p:cNvPicPr>
            <a:picLocks noChangeAspect="1"/>
          </p:cNvPicPr>
          <p:nvPr/>
        </p:nvPicPr>
        <p:blipFill rotWithShape="1">
          <a:blip r:embed="rId2"/>
          <a:srcRect t="9092"/>
          <a:stretch/>
        </p:blipFill>
        <p:spPr>
          <a:xfrm>
            <a:off x="4551869" y="3864077"/>
            <a:ext cx="1783011" cy="1538847"/>
          </a:xfrm>
          <a:prstGeom prst="rect">
            <a:avLst/>
          </a:prstGeom>
          <a:ln>
            <a:solidFill>
              <a:schemeClr val="tx1"/>
            </a:solidFill>
          </a:ln>
        </p:spPr>
      </p:pic>
      <p:pic>
        <p:nvPicPr>
          <p:cNvPr id="10" name="Picture 9">
            <a:extLst>
              <a:ext uri="{FF2B5EF4-FFF2-40B4-BE49-F238E27FC236}">
                <a16:creationId xmlns:a16="http://schemas.microsoft.com/office/drawing/2014/main" id="{7D01A3B1-ABF0-F2B9-7E74-00ED1371642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40748" y="478587"/>
            <a:ext cx="4708450" cy="1833311"/>
          </a:xfrm>
          <a:prstGeom prst="rect">
            <a:avLst/>
          </a:prstGeom>
          <a:ln>
            <a:solidFill>
              <a:schemeClr val="tx1"/>
            </a:solidFill>
          </a:ln>
        </p:spPr>
      </p:pic>
      <p:sp>
        <p:nvSpPr>
          <p:cNvPr id="2" name="Title 1">
            <a:extLst>
              <a:ext uri="{FF2B5EF4-FFF2-40B4-BE49-F238E27FC236}">
                <a16:creationId xmlns:a16="http://schemas.microsoft.com/office/drawing/2014/main" id="{7414AC4F-FC48-40B3-8F73-64675501FC0F}"/>
              </a:ext>
            </a:extLst>
          </p:cNvPr>
          <p:cNvSpPr>
            <a:spLocks noGrp="1"/>
          </p:cNvSpPr>
          <p:nvPr>
            <p:ph type="title"/>
          </p:nvPr>
        </p:nvSpPr>
        <p:spPr>
          <a:xfrm>
            <a:off x="389375" y="319431"/>
            <a:ext cx="11375435" cy="535531"/>
          </a:xfrm>
        </p:spPr>
        <p:txBody>
          <a:bodyPr/>
          <a:lstStyle/>
          <a:p>
            <a:r>
              <a:rPr lang="en-US" dirty="0"/>
              <a:t>8M Tower Design</a:t>
            </a:r>
          </a:p>
        </p:txBody>
      </p:sp>
      <p:sp>
        <p:nvSpPr>
          <p:cNvPr id="50" name="Rectangle: Rounded Corners 49">
            <a:extLst>
              <a:ext uri="{FF2B5EF4-FFF2-40B4-BE49-F238E27FC236}">
                <a16:creationId xmlns:a16="http://schemas.microsoft.com/office/drawing/2014/main" id="{7F74B308-AB04-47AE-BB16-047B0FCFC867}"/>
              </a:ext>
            </a:extLst>
          </p:cNvPr>
          <p:cNvSpPr/>
          <p:nvPr/>
        </p:nvSpPr>
        <p:spPr>
          <a:xfrm>
            <a:off x="10455750" y="-12605"/>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3</a:t>
            </a:r>
            <a:endParaRPr lang="en-US" b="1" dirty="0">
              <a:solidFill>
                <a:schemeClr val="bg1"/>
              </a:solidFill>
            </a:endParaRPr>
          </a:p>
        </p:txBody>
      </p:sp>
      <p:pic>
        <p:nvPicPr>
          <p:cNvPr id="5" name="Picture 4">
            <a:extLst>
              <a:ext uri="{FF2B5EF4-FFF2-40B4-BE49-F238E27FC236}">
                <a16:creationId xmlns:a16="http://schemas.microsoft.com/office/drawing/2014/main" id="{AA833F6E-565B-4EB2-0952-72FA504E259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84498" y="5478313"/>
            <a:ext cx="10341569" cy="1115227"/>
          </a:xfrm>
          <a:prstGeom prst="rect">
            <a:avLst/>
          </a:prstGeom>
        </p:spPr>
      </p:pic>
      <p:sp>
        <p:nvSpPr>
          <p:cNvPr id="3" name="TextBox 2">
            <a:extLst>
              <a:ext uri="{FF2B5EF4-FFF2-40B4-BE49-F238E27FC236}">
                <a16:creationId xmlns:a16="http://schemas.microsoft.com/office/drawing/2014/main" id="{F13F3AA0-6170-BF43-7B0E-89779A62E15A}"/>
              </a:ext>
            </a:extLst>
          </p:cNvPr>
          <p:cNvSpPr txBox="1"/>
          <p:nvPr/>
        </p:nvSpPr>
        <p:spPr>
          <a:xfrm>
            <a:off x="328214" y="917926"/>
            <a:ext cx="4208565" cy="5161413"/>
          </a:xfrm>
          <a:prstGeom prst="rect">
            <a:avLst/>
          </a:prstGeom>
          <a:noFill/>
        </p:spPr>
        <p:txBody>
          <a:bodyPr wrap="square" rtlCol="0">
            <a:spAutoFit/>
          </a:bodyPr>
          <a:lstStyle/>
          <a:p>
            <a:pPr marL="171450" indent="-171450" algn="l">
              <a:lnSpc>
                <a:spcPct val="90000"/>
              </a:lnSpc>
              <a:buFont typeface="Arial" panose="020B0604020202020204" pitchFamily="34" charset="0"/>
              <a:buChar char="•"/>
            </a:pPr>
            <a:r>
              <a:rPr lang="en-US" sz="1400" dirty="0">
                <a:latin typeface="+mn-lt"/>
              </a:rPr>
              <a:t>65x Scintillator Layers; 1</a:t>
            </a:r>
            <a:r>
              <a:rPr lang="en-US" sz="1400" baseline="30000" dirty="0">
                <a:latin typeface="+mn-lt"/>
              </a:rPr>
              <a:t>st</a:t>
            </a:r>
            <a:r>
              <a:rPr lang="en-US" sz="1400" dirty="0">
                <a:latin typeface="+mn-lt"/>
              </a:rPr>
              <a:t> Steel, 2</a:t>
            </a:r>
            <a:r>
              <a:rPr lang="en-US" sz="1400" baseline="30000" dirty="0">
                <a:latin typeface="+mn-lt"/>
              </a:rPr>
              <a:t>nd</a:t>
            </a:r>
            <a:r>
              <a:rPr lang="en-US" sz="1400" dirty="0">
                <a:latin typeface="+mn-lt"/>
              </a:rPr>
              <a:t> – 5</a:t>
            </a:r>
            <a:r>
              <a:rPr lang="en-US" sz="1400" baseline="30000" dirty="0">
                <a:latin typeface="+mn-lt"/>
              </a:rPr>
              <a:t>th</a:t>
            </a:r>
            <a:r>
              <a:rPr lang="en-US" sz="1400" dirty="0">
                <a:latin typeface="+mn-lt"/>
              </a:rPr>
              <a:t> Tungsten, 6</a:t>
            </a:r>
            <a:r>
              <a:rPr lang="en-US" sz="1400" baseline="30000" dirty="0">
                <a:latin typeface="+mn-lt"/>
              </a:rPr>
              <a:t>th</a:t>
            </a:r>
            <a:r>
              <a:rPr lang="en-US" sz="1400" dirty="0">
                <a:latin typeface="+mn-lt"/>
              </a:rPr>
              <a:t> – 65</a:t>
            </a:r>
            <a:r>
              <a:rPr lang="en-US" sz="1400" baseline="30000" dirty="0">
                <a:latin typeface="+mn-lt"/>
              </a:rPr>
              <a:t>th</a:t>
            </a:r>
            <a:r>
              <a:rPr lang="en-US" sz="1400" dirty="0">
                <a:latin typeface="+mn-lt"/>
              </a:rPr>
              <a:t> Steel.</a:t>
            </a:r>
          </a:p>
          <a:p>
            <a:pPr marL="285750" indent="-285750" algn="l">
              <a:lnSpc>
                <a:spcPct val="90000"/>
              </a:lnSpc>
              <a:buFont typeface="Arial" panose="020B0604020202020204" pitchFamily="34" charset="0"/>
              <a:buChar char="•"/>
            </a:pP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Tungsten Absorber plates constrained with steel “keys” (3x) welded to tower structure.</a:t>
            </a:r>
          </a:p>
          <a:p>
            <a:pPr marL="285750" indent="-285750" algn="l">
              <a:lnSpc>
                <a:spcPct val="90000"/>
              </a:lnSpc>
              <a:buFont typeface="Arial" panose="020B0604020202020204" pitchFamily="34" charset="0"/>
              <a:buChar char="•"/>
            </a:pPr>
            <a:endParaRPr lang="en-US" sz="1400" dirty="0">
              <a:latin typeface="+mn-lt"/>
            </a:endParaRPr>
          </a:p>
          <a:p>
            <a:pPr marL="171450" indent="-171450">
              <a:lnSpc>
                <a:spcPct val="90000"/>
              </a:lnSpc>
              <a:buFont typeface="Arial" panose="020B0604020202020204" pitchFamily="34" charset="0"/>
              <a:buChar char="•"/>
            </a:pPr>
            <a:r>
              <a:rPr lang="en-US" sz="1400" dirty="0">
                <a:latin typeface="+mn-lt"/>
              </a:rPr>
              <a:t>Electron-Beam (or equivalent) welding of all steel components for a monolithic structure.</a:t>
            </a:r>
          </a:p>
          <a:p>
            <a:pPr marL="285750" indent="-285750">
              <a:lnSpc>
                <a:spcPct val="90000"/>
              </a:lnSpc>
              <a:buFont typeface="Arial" panose="020B0604020202020204" pitchFamily="34" charset="0"/>
              <a:buChar char="•"/>
            </a:pPr>
            <a:endParaRPr lang="en-US" sz="1400" dirty="0">
              <a:latin typeface="+mn-lt"/>
            </a:endParaRPr>
          </a:p>
          <a:p>
            <a:pPr marL="171450" indent="-171450">
              <a:lnSpc>
                <a:spcPct val="90000"/>
              </a:lnSpc>
              <a:buFont typeface="Arial" panose="020B0604020202020204" pitchFamily="34" charset="0"/>
              <a:buChar char="•"/>
            </a:pPr>
            <a:r>
              <a:rPr lang="en-US" sz="1400" dirty="0">
                <a:latin typeface="+mn-lt"/>
              </a:rPr>
              <a:t>Top, bottom, and side panels made from 14 GA sheet metal.</a:t>
            </a:r>
          </a:p>
          <a:p>
            <a:pPr marL="285750" indent="-285750" algn="l">
              <a:lnSpc>
                <a:spcPct val="90000"/>
              </a:lnSpc>
              <a:buFont typeface="Arial" panose="020B0604020202020204" pitchFamily="34" charset="0"/>
              <a:buChar char="•"/>
            </a:pP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M8 tapped holes for hoisting.</a:t>
            </a:r>
            <a:br>
              <a:rPr lang="en-US" sz="1400" dirty="0">
                <a:latin typeface="+mn-lt"/>
              </a:rPr>
            </a:b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M8 dowel pins threaded into last plate mate with 8.5 mm holes on bottom side for assembly / alignment.</a:t>
            </a:r>
            <a:br>
              <a:rPr lang="en-US" sz="1400" dirty="0">
                <a:latin typeface="+mn-lt"/>
              </a:rPr>
            </a:b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M12 tapped hole in front plate.</a:t>
            </a:r>
            <a:br>
              <a:rPr lang="en-US" sz="1400" dirty="0">
                <a:latin typeface="+mn-lt"/>
              </a:rPr>
            </a:b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Removable side panel for scintillator assembly, maintenance.</a:t>
            </a:r>
          </a:p>
          <a:p>
            <a:pPr marL="285750" indent="-285750" algn="l">
              <a:lnSpc>
                <a:spcPct val="90000"/>
              </a:lnSpc>
              <a:buFont typeface="Arial" panose="020B0604020202020204" pitchFamily="34" charset="0"/>
              <a:buChar char="•"/>
            </a:pP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Generous windows at rear for PCB access.</a:t>
            </a:r>
          </a:p>
          <a:p>
            <a:pPr marL="285750" indent="-285750" algn="l">
              <a:lnSpc>
                <a:spcPct val="90000"/>
              </a:lnSpc>
              <a:buFont typeface="Arial" panose="020B0604020202020204" pitchFamily="34" charset="0"/>
              <a:buChar char="•"/>
            </a:pPr>
            <a:endParaRPr lang="en-US" sz="1200" dirty="0">
              <a:latin typeface="+mn-lt"/>
            </a:endParaRPr>
          </a:p>
          <a:p>
            <a:pPr marL="285750" indent="-285750" algn="l">
              <a:lnSpc>
                <a:spcPct val="90000"/>
              </a:lnSpc>
              <a:buFont typeface="Arial" panose="020B0604020202020204" pitchFamily="34" charset="0"/>
              <a:buChar char="•"/>
            </a:pPr>
            <a:endParaRPr lang="en-US" dirty="0">
              <a:latin typeface="+mn-lt"/>
            </a:endParaRPr>
          </a:p>
        </p:txBody>
      </p:sp>
      <p:pic>
        <p:nvPicPr>
          <p:cNvPr id="8" name="Picture 7">
            <a:extLst>
              <a:ext uri="{FF2B5EF4-FFF2-40B4-BE49-F238E27FC236}">
                <a16:creationId xmlns:a16="http://schemas.microsoft.com/office/drawing/2014/main" id="{0CF1BAC2-08C3-157B-FBE3-D379BE128F3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36779" y="1336800"/>
            <a:ext cx="7119189" cy="4029076"/>
          </a:xfrm>
          <a:prstGeom prst="rect">
            <a:avLst/>
          </a:prstGeom>
        </p:spPr>
      </p:pic>
      <p:sp>
        <p:nvSpPr>
          <p:cNvPr id="11" name="TextBox 10">
            <a:extLst>
              <a:ext uri="{FF2B5EF4-FFF2-40B4-BE49-F238E27FC236}">
                <a16:creationId xmlns:a16="http://schemas.microsoft.com/office/drawing/2014/main" id="{4CC46574-D5DE-D881-753C-09F6C9EE24DF}"/>
              </a:ext>
            </a:extLst>
          </p:cNvPr>
          <p:cNvSpPr txBox="1"/>
          <p:nvPr/>
        </p:nvSpPr>
        <p:spPr>
          <a:xfrm>
            <a:off x="11102586" y="4423762"/>
            <a:ext cx="903380"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Front Plate</a:t>
            </a:r>
          </a:p>
        </p:txBody>
      </p:sp>
      <p:sp>
        <p:nvSpPr>
          <p:cNvPr id="12" name="TextBox 11">
            <a:extLst>
              <a:ext uri="{FF2B5EF4-FFF2-40B4-BE49-F238E27FC236}">
                <a16:creationId xmlns:a16="http://schemas.microsoft.com/office/drawing/2014/main" id="{BBD02C9B-B601-2502-3979-51B537907253}"/>
              </a:ext>
            </a:extLst>
          </p:cNvPr>
          <p:cNvSpPr txBox="1"/>
          <p:nvPr/>
        </p:nvSpPr>
        <p:spPr>
          <a:xfrm>
            <a:off x="9390790" y="4771428"/>
            <a:ext cx="826892" cy="397032"/>
          </a:xfrm>
          <a:prstGeom prst="rect">
            <a:avLst/>
          </a:prstGeom>
          <a:solidFill>
            <a:schemeClr val="bg1"/>
          </a:solidFill>
          <a:ln>
            <a:solidFill>
              <a:schemeClr val="tx1"/>
            </a:solidFill>
          </a:ln>
        </p:spPr>
        <p:txBody>
          <a:bodyPr wrap="square" rtlCol="0">
            <a:spAutoFit/>
          </a:bodyPr>
          <a:lstStyle/>
          <a:p>
            <a:pPr algn="ctr">
              <a:lnSpc>
                <a:spcPct val="90000"/>
              </a:lnSpc>
            </a:pPr>
            <a:r>
              <a:rPr lang="en-US" sz="1100" dirty="0">
                <a:latin typeface="+mn-lt"/>
              </a:rPr>
              <a:t>Tungsten Plates</a:t>
            </a:r>
          </a:p>
        </p:txBody>
      </p:sp>
      <p:sp>
        <p:nvSpPr>
          <p:cNvPr id="13" name="TextBox 12">
            <a:extLst>
              <a:ext uri="{FF2B5EF4-FFF2-40B4-BE49-F238E27FC236}">
                <a16:creationId xmlns:a16="http://schemas.microsoft.com/office/drawing/2014/main" id="{825B9B6E-7A43-DA69-936A-1A62238D14E5}"/>
              </a:ext>
            </a:extLst>
          </p:cNvPr>
          <p:cNvSpPr txBox="1"/>
          <p:nvPr/>
        </p:nvSpPr>
        <p:spPr>
          <a:xfrm>
            <a:off x="5334058" y="6414391"/>
            <a:ext cx="1730181" cy="39703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Front View with side panel removed</a:t>
            </a:r>
          </a:p>
        </p:txBody>
      </p:sp>
      <p:sp>
        <p:nvSpPr>
          <p:cNvPr id="14" name="TextBox 13">
            <a:extLst>
              <a:ext uri="{FF2B5EF4-FFF2-40B4-BE49-F238E27FC236}">
                <a16:creationId xmlns:a16="http://schemas.microsoft.com/office/drawing/2014/main" id="{AFD1CA91-495A-E86E-242A-031B31F13571}"/>
              </a:ext>
            </a:extLst>
          </p:cNvPr>
          <p:cNvSpPr txBox="1"/>
          <p:nvPr/>
        </p:nvSpPr>
        <p:spPr>
          <a:xfrm rot="1004527">
            <a:off x="7309847" y="4546103"/>
            <a:ext cx="1285315"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Expanded View</a:t>
            </a:r>
          </a:p>
        </p:txBody>
      </p:sp>
      <p:sp>
        <p:nvSpPr>
          <p:cNvPr id="15" name="TextBox 14">
            <a:extLst>
              <a:ext uri="{FF2B5EF4-FFF2-40B4-BE49-F238E27FC236}">
                <a16:creationId xmlns:a16="http://schemas.microsoft.com/office/drawing/2014/main" id="{FAA491D7-E6F0-D2E5-D7E1-347CDE264BE7}"/>
              </a:ext>
            </a:extLst>
          </p:cNvPr>
          <p:cNvSpPr txBox="1"/>
          <p:nvPr/>
        </p:nvSpPr>
        <p:spPr>
          <a:xfrm>
            <a:off x="11075025" y="544936"/>
            <a:ext cx="903380" cy="39703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8M Tower Assembly</a:t>
            </a:r>
          </a:p>
        </p:txBody>
      </p:sp>
      <p:sp>
        <p:nvSpPr>
          <p:cNvPr id="16" name="TextBox 15">
            <a:extLst>
              <a:ext uri="{FF2B5EF4-FFF2-40B4-BE49-F238E27FC236}">
                <a16:creationId xmlns:a16="http://schemas.microsoft.com/office/drawing/2014/main" id="{C3319722-0D13-BB35-EAE9-90FC14308FE0}"/>
              </a:ext>
            </a:extLst>
          </p:cNvPr>
          <p:cNvSpPr txBox="1"/>
          <p:nvPr/>
        </p:nvSpPr>
        <p:spPr>
          <a:xfrm>
            <a:off x="4920612" y="1738176"/>
            <a:ext cx="826892" cy="397032"/>
          </a:xfrm>
          <a:prstGeom prst="rect">
            <a:avLst/>
          </a:prstGeom>
          <a:solidFill>
            <a:schemeClr val="bg1"/>
          </a:solidFill>
          <a:ln>
            <a:solidFill>
              <a:schemeClr val="tx1"/>
            </a:solidFill>
          </a:ln>
        </p:spPr>
        <p:txBody>
          <a:bodyPr wrap="square" rtlCol="0">
            <a:spAutoFit/>
          </a:bodyPr>
          <a:lstStyle/>
          <a:p>
            <a:pPr algn="ctr">
              <a:lnSpc>
                <a:spcPct val="90000"/>
              </a:lnSpc>
            </a:pPr>
            <a:r>
              <a:rPr lang="en-US" sz="1100" dirty="0">
                <a:latin typeface="+mn-lt"/>
              </a:rPr>
              <a:t>Steel Plates</a:t>
            </a:r>
          </a:p>
        </p:txBody>
      </p:sp>
      <p:cxnSp>
        <p:nvCxnSpPr>
          <p:cNvPr id="18" name="Straight Arrow Connector 17">
            <a:extLst>
              <a:ext uri="{FF2B5EF4-FFF2-40B4-BE49-F238E27FC236}">
                <a16:creationId xmlns:a16="http://schemas.microsoft.com/office/drawing/2014/main" id="{6A0F86A0-1079-4E06-ABD8-AB91460D0B86}"/>
              </a:ext>
            </a:extLst>
          </p:cNvPr>
          <p:cNvCxnSpPr>
            <a:cxnSpLocks/>
            <a:stCxn id="16" idx="3"/>
          </p:cNvCxnSpPr>
          <p:nvPr/>
        </p:nvCxnSpPr>
        <p:spPr>
          <a:xfrm>
            <a:off x="5747504" y="1936692"/>
            <a:ext cx="507779" cy="6803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38BFC1BD-4E62-FFB8-7B9C-704413D25EC9}"/>
              </a:ext>
            </a:extLst>
          </p:cNvPr>
          <p:cNvCxnSpPr>
            <a:cxnSpLocks/>
            <a:stCxn id="12" idx="0"/>
          </p:cNvCxnSpPr>
          <p:nvPr/>
        </p:nvCxnSpPr>
        <p:spPr>
          <a:xfrm flipV="1">
            <a:off x="9804236" y="4121479"/>
            <a:ext cx="413446" cy="64994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C0AC264F-88A5-9D02-F549-1E674BAAB4C9}"/>
              </a:ext>
            </a:extLst>
          </p:cNvPr>
          <p:cNvCxnSpPr>
            <a:cxnSpLocks/>
            <a:stCxn id="11" idx="0"/>
          </p:cNvCxnSpPr>
          <p:nvPr/>
        </p:nvCxnSpPr>
        <p:spPr>
          <a:xfrm flipH="1" flipV="1">
            <a:off x="10752588" y="3924063"/>
            <a:ext cx="801688" cy="49969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9" name="TextBox 28">
            <a:extLst>
              <a:ext uri="{FF2B5EF4-FFF2-40B4-BE49-F238E27FC236}">
                <a16:creationId xmlns:a16="http://schemas.microsoft.com/office/drawing/2014/main" id="{34245878-E915-A103-2E3C-0C3C5EC08A5E}"/>
              </a:ext>
            </a:extLst>
          </p:cNvPr>
          <p:cNvSpPr txBox="1"/>
          <p:nvPr/>
        </p:nvSpPr>
        <p:spPr>
          <a:xfrm>
            <a:off x="11242522" y="2513404"/>
            <a:ext cx="826892" cy="549381"/>
          </a:xfrm>
          <a:prstGeom prst="rect">
            <a:avLst/>
          </a:prstGeom>
          <a:solidFill>
            <a:schemeClr val="bg1"/>
          </a:solidFill>
          <a:ln>
            <a:solidFill>
              <a:schemeClr val="tx1"/>
            </a:solidFill>
          </a:ln>
        </p:spPr>
        <p:txBody>
          <a:bodyPr wrap="square" rtlCol="0">
            <a:spAutoFit/>
          </a:bodyPr>
          <a:lstStyle/>
          <a:p>
            <a:pPr algn="ctr">
              <a:lnSpc>
                <a:spcPct val="90000"/>
              </a:lnSpc>
            </a:pPr>
            <a:r>
              <a:rPr lang="en-US" sz="1100" dirty="0">
                <a:latin typeface="+mn-lt"/>
              </a:rPr>
              <a:t>Tungsten Plate  “Keys”</a:t>
            </a:r>
          </a:p>
        </p:txBody>
      </p:sp>
      <p:cxnSp>
        <p:nvCxnSpPr>
          <p:cNvPr id="30" name="Straight Arrow Connector 29">
            <a:extLst>
              <a:ext uri="{FF2B5EF4-FFF2-40B4-BE49-F238E27FC236}">
                <a16:creationId xmlns:a16="http://schemas.microsoft.com/office/drawing/2014/main" id="{58726C66-0C8C-7C82-FF70-5382E9786309}"/>
              </a:ext>
            </a:extLst>
          </p:cNvPr>
          <p:cNvCxnSpPr>
            <a:cxnSpLocks/>
            <a:stCxn id="29" idx="2"/>
          </p:cNvCxnSpPr>
          <p:nvPr/>
        </p:nvCxnSpPr>
        <p:spPr>
          <a:xfrm flipH="1">
            <a:off x="11175023" y="3062785"/>
            <a:ext cx="480945" cy="41092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5" name="TextBox 34">
            <a:extLst>
              <a:ext uri="{FF2B5EF4-FFF2-40B4-BE49-F238E27FC236}">
                <a16:creationId xmlns:a16="http://schemas.microsoft.com/office/drawing/2014/main" id="{93A2A062-3511-CDB6-A6F8-5D65C98379A3}"/>
              </a:ext>
            </a:extLst>
          </p:cNvPr>
          <p:cNvSpPr txBox="1"/>
          <p:nvPr/>
        </p:nvSpPr>
        <p:spPr>
          <a:xfrm>
            <a:off x="4551869" y="3864077"/>
            <a:ext cx="903380" cy="397032"/>
          </a:xfrm>
          <a:prstGeom prst="rect">
            <a:avLst/>
          </a:prstGeom>
          <a:noFill/>
          <a:ln>
            <a:noFill/>
          </a:ln>
        </p:spPr>
        <p:txBody>
          <a:bodyPr wrap="square" rtlCol="0">
            <a:spAutoFit/>
          </a:bodyPr>
          <a:lstStyle/>
          <a:p>
            <a:pPr algn="ctr">
              <a:lnSpc>
                <a:spcPct val="90000"/>
              </a:lnSpc>
            </a:pPr>
            <a:r>
              <a:rPr lang="en-US" sz="1100" dirty="0">
                <a:latin typeface="+mn-lt"/>
              </a:rPr>
              <a:t>Alignment Pins</a:t>
            </a:r>
          </a:p>
        </p:txBody>
      </p:sp>
      <p:sp>
        <p:nvSpPr>
          <p:cNvPr id="4" name="TextBox 3">
            <a:extLst>
              <a:ext uri="{FF2B5EF4-FFF2-40B4-BE49-F238E27FC236}">
                <a16:creationId xmlns:a16="http://schemas.microsoft.com/office/drawing/2014/main" id="{ED8599E0-2DA7-7E51-A56C-414ABC72901F}"/>
              </a:ext>
            </a:extLst>
          </p:cNvPr>
          <p:cNvSpPr txBox="1"/>
          <p:nvPr/>
        </p:nvSpPr>
        <p:spPr>
          <a:xfrm rot="1051607">
            <a:off x="6131916" y="3354957"/>
            <a:ext cx="1793894"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Removable Side Plate</a:t>
            </a:r>
          </a:p>
        </p:txBody>
      </p:sp>
    </p:spTree>
    <p:extLst>
      <p:ext uri="{BB962C8B-B14F-4D97-AF65-F5344CB8AC3E}">
        <p14:creationId xmlns:p14="http://schemas.microsoft.com/office/powerpoint/2010/main" val="3767029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D7E3C5-1C6C-121A-3B85-C876E2A75AB4}"/>
              </a:ext>
            </a:extLst>
          </p:cNvPr>
          <p:cNvPicPr>
            <a:picLocks noChangeAspect="1"/>
          </p:cNvPicPr>
          <p:nvPr/>
        </p:nvPicPr>
        <p:blipFill>
          <a:blip r:embed="rId2"/>
          <a:stretch>
            <a:fillRect/>
          </a:stretch>
        </p:blipFill>
        <p:spPr>
          <a:xfrm>
            <a:off x="7256717" y="472500"/>
            <a:ext cx="4787448" cy="1819268"/>
          </a:xfrm>
          <a:prstGeom prst="rect">
            <a:avLst/>
          </a:prstGeom>
          <a:ln>
            <a:solidFill>
              <a:schemeClr val="tx1"/>
            </a:solidFill>
          </a:ln>
        </p:spPr>
      </p:pic>
      <p:pic>
        <p:nvPicPr>
          <p:cNvPr id="9" name="Picture 8">
            <a:extLst>
              <a:ext uri="{FF2B5EF4-FFF2-40B4-BE49-F238E27FC236}">
                <a16:creationId xmlns:a16="http://schemas.microsoft.com/office/drawing/2014/main" id="{D5FFB63E-D1BB-BB55-C515-1A78B85CBEE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04278" y="1818263"/>
            <a:ext cx="7173075" cy="3423050"/>
          </a:xfrm>
          <a:prstGeom prst="rect">
            <a:avLst/>
          </a:prstGeom>
        </p:spPr>
      </p:pic>
      <p:pic>
        <p:nvPicPr>
          <p:cNvPr id="5" name="Picture 4">
            <a:extLst>
              <a:ext uri="{FF2B5EF4-FFF2-40B4-BE49-F238E27FC236}">
                <a16:creationId xmlns:a16="http://schemas.microsoft.com/office/drawing/2014/main" id="{AA833F6E-565B-4EB2-0952-72FA504E259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98774" y="5513493"/>
            <a:ext cx="10341569" cy="1115227"/>
          </a:xfrm>
          <a:prstGeom prst="rect">
            <a:avLst/>
          </a:prstGeom>
        </p:spPr>
      </p:pic>
      <p:sp>
        <p:nvSpPr>
          <p:cNvPr id="2" name="Title 1">
            <a:extLst>
              <a:ext uri="{FF2B5EF4-FFF2-40B4-BE49-F238E27FC236}">
                <a16:creationId xmlns:a16="http://schemas.microsoft.com/office/drawing/2014/main" id="{7414AC4F-FC48-40B3-8F73-64675501FC0F}"/>
              </a:ext>
            </a:extLst>
          </p:cNvPr>
          <p:cNvSpPr>
            <a:spLocks noGrp="1"/>
          </p:cNvSpPr>
          <p:nvPr>
            <p:ph type="title"/>
          </p:nvPr>
        </p:nvSpPr>
        <p:spPr>
          <a:xfrm>
            <a:off x="389375" y="319431"/>
            <a:ext cx="11375435" cy="535531"/>
          </a:xfrm>
        </p:spPr>
        <p:txBody>
          <a:bodyPr/>
          <a:lstStyle/>
          <a:p>
            <a:r>
              <a:rPr lang="en-US" dirty="0"/>
              <a:t>4M Tower Design</a:t>
            </a:r>
          </a:p>
        </p:txBody>
      </p:sp>
      <p:sp>
        <p:nvSpPr>
          <p:cNvPr id="50" name="Rectangle: Rounded Corners 49">
            <a:extLst>
              <a:ext uri="{FF2B5EF4-FFF2-40B4-BE49-F238E27FC236}">
                <a16:creationId xmlns:a16="http://schemas.microsoft.com/office/drawing/2014/main" id="{7F74B308-AB04-47AE-BB16-047B0FCFC867}"/>
              </a:ext>
            </a:extLst>
          </p:cNvPr>
          <p:cNvSpPr/>
          <p:nvPr/>
        </p:nvSpPr>
        <p:spPr>
          <a:xfrm>
            <a:off x="10455750" y="-12605"/>
            <a:ext cx="1736250" cy="355807"/>
          </a:xfrm>
          <a:prstGeom prst="roundRect">
            <a:avLst/>
          </a:prstGeom>
          <a:solidFill>
            <a:schemeClr val="tx2"/>
          </a:solidFill>
          <a:ln w="19050">
            <a:solidFill>
              <a:schemeClr val="tx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r>
              <a:rPr lang="en-US" b="1" dirty="0">
                <a:solidFill>
                  <a:schemeClr val="bg1"/>
                </a:solidFill>
              </a:rPr>
              <a:t>Charge:</a:t>
            </a:r>
            <a:r>
              <a:rPr lang="en-US" b="1" baseline="0" dirty="0">
                <a:solidFill>
                  <a:schemeClr val="bg1"/>
                </a:solidFill>
              </a:rPr>
              <a:t> 3</a:t>
            </a:r>
            <a:endParaRPr lang="en-US" b="1" dirty="0">
              <a:solidFill>
                <a:schemeClr val="bg1"/>
              </a:solidFill>
            </a:endParaRPr>
          </a:p>
        </p:txBody>
      </p:sp>
      <p:sp>
        <p:nvSpPr>
          <p:cNvPr id="3" name="TextBox 2">
            <a:extLst>
              <a:ext uri="{FF2B5EF4-FFF2-40B4-BE49-F238E27FC236}">
                <a16:creationId xmlns:a16="http://schemas.microsoft.com/office/drawing/2014/main" id="{F13F3AA0-6170-BF43-7B0E-89779A62E15A}"/>
              </a:ext>
            </a:extLst>
          </p:cNvPr>
          <p:cNvSpPr txBox="1"/>
          <p:nvPr/>
        </p:nvSpPr>
        <p:spPr>
          <a:xfrm>
            <a:off x="328214" y="917926"/>
            <a:ext cx="4208565" cy="5161413"/>
          </a:xfrm>
          <a:prstGeom prst="rect">
            <a:avLst/>
          </a:prstGeom>
          <a:noFill/>
        </p:spPr>
        <p:txBody>
          <a:bodyPr wrap="square" rtlCol="0">
            <a:spAutoFit/>
          </a:bodyPr>
          <a:lstStyle/>
          <a:p>
            <a:pPr marL="171450" indent="-171450" algn="l">
              <a:lnSpc>
                <a:spcPct val="90000"/>
              </a:lnSpc>
              <a:buFont typeface="Arial" panose="020B0604020202020204" pitchFamily="34" charset="0"/>
              <a:buChar char="•"/>
            </a:pPr>
            <a:r>
              <a:rPr lang="en-US" sz="1400" dirty="0">
                <a:latin typeface="+mn-lt"/>
              </a:rPr>
              <a:t>65x Scintillator Layers; 1</a:t>
            </a:r>
            <a:r>
              <a:rPr lang="en-US" sz="1400" baseline="30000" dirty="0">
                <a:latin typeface="+mn-lt"/>
              </a:rPr>
              <a:t>st</a:t>
            </a:r>
            <a:r>
              <a:rPr lang="en-US" sz="1400" dirty="0">
                <a:latin typeface="+mn-lt"/>
              </a:rPr>
              <a:t> Steel, 2</a:t>
            </a:r>
            <a:r>
              <a:rPr lang="en-US" sz="1400" baseline="30000" dirty="0">
                <a:latin typeface="+mn-lt"/>
              </a:rPr>
              <a:t>nd</a:t>
            </a:r>
            <a:r>
              <a:rPr lang="en-US" sz="1400" dirty="0">
                <a:latin typeface="+mn-lt"/>
              </a:rPr>
              <a:t> – 5</a:t>
            </a:r>
            <a:r>
              <a:rPr lang="en-US" sz="1400" baseline="30000" dirty="0">
                <a:latin typeface="+mn-lt"/>
              </a:rPr>
              <a:t>th</a:t>
            </a:r>
            <a:r>
              <a:rPr lang="en-US" sz="1400" dirty="0">
                <a:latin typeface="+mn-lt"/>
              </a:rPr>
              <a:t> Tungsten, 6</a:t>
            </a:r>
            <a:r>
              <a:rPr lang="en-US" sz="1400" baseline="30000" dirty="0">
                <a:latin typeface="+mn-lt"/>
              </a:rPr>
              <a:t>th</a:t>
            </a:r>
            <a:r>
              <a:rPr lang="en-US" sz="1400" dirty="0">
                <a:latin typeface="+mn-lt"/>
              </a:rPr>
              <a:t> – 65</a:t>
            </a:r>
            <a:r>
              <a:rPr lang="en-US" sz="1400" baseline="30000" dirty="0">
                <a:latin typeface="+mn-lt"/>
              </a:rPr>
              <a:t>th</a:t>
            </a:r>
            <a:r>
              <a:rPr lang="en-US" sz="1400" dirty="0">
                <a:latin typeface="+mn-lt"/>
              </a:rPr>
              <a:t> Steel.</a:t>
            </a:r>
          </a:p>
          <a:p>
            <a:pPr marL="285750" indent="-285750" algn="l">
              <a:lnSpc>
                <a:spcPct val="90000"/>
              </a:lnSpc>
              <a:buFont typeface="Arial" panose="020B0604020202020204" pitchFamily="34" charset="0"/>
              <a:buChar char="•"/>
            </a:pP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Tungsten Absorber plates constrained with steel “keys” (3x) welded to tower structure.</a:t>
            </a:r>
          </a:p>
          <a:p>
            <a:pPr marL="285750" indent="-285750" algn="l">
              <a:lnSpc>
                <a:spcPct val="90000"/>
              </a:lnSpc>
              <a:buFont typeface="Arial" panose="020B0604020202020204" pitchFamily="34" charset="0"/>
              <a:buChar char="•"/>
            </a:pPr>
            <a:endParaRPr lang="en-US" sz="1400" dirty="0">
              <a:latin typeface="+mn-lt"/>
            </a:endParaRPr>
          </a:p>
          <a:p>
            <a:pPr marL="171450" indent="-171450">
              <a:lnSpc>
                <a:spcPct val="90000"/>
              </a:lnSpc>
              <a:buFont typeface="Arial" panose="020B0604020202020204" pitchFamily="34" charset="0"/>
              <a:buChar char="•"/>
            </a:pPr>
            <a:r>
              <a:rPr lang="en-US" sz="1400" dirty="0">
                <a:latin typeface="+mn-lt"/>
              </a:rPr>
              <a:t>Electron-Beam (or equivalent) welding of all steel components for a monolithic structure.</a:t>
            </a:r>
          </a:p>
          <a:p>
            <a:pPr marL="285750" indent="-285750">
              <a:lnSpc>
                <a:spcPct val="90000"/>
              </a:lnSpc>
              <a:buFont typeface="Arial" panose="020B0604020202020204" pitchFamily="34" charset="0"/>
              <a:buChar char="•"/>
            </a:pPr>
            <a:endParaRPr lang="en-US" sz="1400" dirty="0">
              <a:latin typeface="+mn-lt"/>
            </a:endParaRPr>
          </a:p>
          <a:p>
            <a:pPr marL="171450" indent="-171450">
              <a:lnSpc>
                <a:spcPct val="90000"/>
              </a:lnSpc>
              <a:buFont typeface="Arial" panose="020B0604020202020204" pitchFamily="34" charset="0"/>
              <a:buChar char="•"/>
            </a:pPr>
            <a:r>
              <a:rPr lang="en-US" sz="1400" dirty="0">
                <a:latin typeface="+mn-lt"/>
              </a:rPr>
              <a:t>Top, bottom, and side panels made from 14 GA sheet metal.</a:t>
            </a:r>
          </a:p>
          <a:p>
            <a:pPr marL="285750" indent="-285750" algn="l">
              <a:lnSpc>
                <a:spcPct val="90000"/>
              </a:lnSpc>
              <a:buFont typeface="Arial" panose="020B0604020202020204" pitchFamily="34" charset="0"/>
              <a:buChar char="•"/>
            </a:pP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M8 tapped holes for hoisting.</a:t>
            </a:r>
            <a:br>
              <a:rPr lang="en-US" sz="1400" dirty="0">
                <a:latin typeface="+mn-lt"/>
              </a:rPr>
            </a:b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M8 dowel pin threaded into last plate mates with 8.5 mm hole on bottom side for assembly / alignment.</a:t>
            </a:r>
            <a:br>
              <a:rPr lang="en-US" sz="1400" dirty="0">
                <a:latin typeface="+mn-lt"/>
              </a:rPr>
            </a:b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M12 tapped hole in front plate.</a:t>
            </a:r>
            <a:br>
              <a:rPr lang="en-US" sz="1400" dirty="0">
                <a:latin typeface="+mn-lt"/>
              </a:rPr>
            </a:b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Removable side panel for scintillator assembly, maintenance.</a:t>
            </a:r>
          </a:p>
          <a:p>
            <a:pPr marL="285750" indent="-285750" algn="l">
              <a:lnSpc>
                <a:spcPct val="90000"/>
              </a:lnSpc>
              <a:buFont typeface="Arial" panose="020B0604020202020204" pitchFamily="34" charset="0"/>
              <a:buChar char="•"/>
            </a:pP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Generous windows at rear for PCB access.</a:t>
            </a:r>
          </a:p>
          <a:p>
            <a:pPr marL="285750" indent="-285750" algn="l">
              <a:lnSpc>
                <a:spcPct val="90000"/>
              </a:lnSpc>
              <a:buFont typeface="Arial" panose="020B0604020202020204" pitchFamily="34" charset="0"/>
              <a:buChar char="•"/>
            </a:pPr>
            <a:endParaRPr lang="en-US" sz="1200" dirty="0">
              <a:latin typeface="+mn-lt"/>
            </a:endParaRPr>
          </a:p>
          <a:p>
            <a:pPr marL="285750" indent="-285750" algn="l">
              <a:lnSpc>
                <a:spcPct val="90000"/>
              </a:lnSpc>
              <a:buFont typeface="Arial" panose="020B0604020202020204" pitchFamily="34" charset="0"/>
              <a:buChar char="•"/>
            </a:pPr>
            <a:endParaRPr lang="en-US" dirty="0">
              <a:latin typeface="+mn-lt"/>
            </a:endParaRPr>
          </a:p>
        </p:txBody>
      </p:sp>
      <p:sp>
        <p:nvSpPr>
          <p:cNvPr id="11" name="TextBox 10">
            <a:extLst>
              <a:ext uri="{FF2B5EF4-FFF2-40B4-BE49-F238E27FC236}">
                <a16:creationId xmlns:a16="http://schemas.microsoft.com/office/drawing/2014/main" id="{4CC46574-D5DE-D881-753C-09F6C9EE24DF}"/>
              </a:ext>
            </a:extLst>
          </p:cNvPr>
          <p:cNvSpPr txBox="1"/>
          <p:nvPr/>
        </p:nvSpPr>
        <p:spPr>
          <a:xfrm>
            <a:off x="11117383" y="4664110"/>
            <a:ext cx="903380"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Front Plate</a:t>
            </a:r>
          </a:p>
        </p:txBody>
      </p:sp>
      <p:sp>
        <p:nvSpPr>
          <p:cNvPr id="12" name="TextBox 11">
            <a:extLst>
              <a:ext uri="{FF2B5EF4-FFF2-40B4-BE49-F238E27FC236}">
                <a16:creationId xmlns:a16="http://schemas.microsoft.com/office/drawing/2014/main" id="{BBD02C9B-B601-2502-3979-51B537907253}"/>
              </a:ext>
            </a:extLst>
          </p:cNvPr>
          <p:cNvSpPr txBox="1"/>
          <p:nvPr/>
        </p:nvSpPr>
        <p:spPr>
          <a:xfrm>
            <a:off x="9441240" y="4983719"/>
            <a:ext cx="806346" cy="397032"/>
          </a:xfrm>
          <a:prstGeom prst="rect">
            <a:avLst/>
          </a:prstGeom>
          <a:solidFill>
            <a:schemeClr val="bg1"/>
          </a:solidFill>
          <a:ln>
            <a:solidFill>
              <a:schemeClr val="tx1"/>
            </a:solidFill>
          </a:ln>
        </p:spPr>
        <p:txBody>
          <a:bodyPr wrap="square" rtlCol="0">
            <a:spAutoFit/>
          </a:bodyPr>
          <a:lstStyle/>
          <a:p>
            <a:pPr algn="ctr">
              <a:lnSpc>
                <a:spcPct val="90000"/>
              </a:lnSpc>
            </a:pPr>
            <a:r>
              <a:rPr lang="en-US" sz="1100" dirty="0">
                <a:latin typeface="+mn-lt"/>
              </a:rPr>
              <a:t>Tungsten Plates</a:t>
            </a:r>
          </a:p>
        </p:txBody>
      </p:sp>
      <p:sp>
        <p:nvSpPr>
          <p:cNvPr id="13" name="TextBox 12">
            <a:extLst>
              <a:ext uri="{FF2B5EF4-FFF2-40B4-BE49-F238E27FC236}">
                <a16:creationId xmlns:a16="http://schemas.microsoft.com/office/drawing/2014/main" id="{825B9B6E-7A43-DA69-936A-1A62238D14E5}"/>
              </a:ext>
            </a:extLst>
          </p:cNvPr>
          <p:cNvSpPr txBox="1"/>
          <p:nvPr/>
        </p:nvSpPr>
        <p:spPr>
          <a:xfrm>
            <a:off x="5343960" y="6439507"/>
            <a:ext cx="1730181" cy="39703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Front View with side panel removed</a:t>
            </a:r>
          </a:p>
        </p:txBody>
      </p:sp>
      <p:sp>
        <p:nvSpPr>
          <p:cNvPr id="14" name="TextBox 13">
            <a:extLst>
              <a:ext uri="{FF2B5EF4-FFF2-40B4-BE49-F238E27FC236}">
                <a16:creationId xmlns:a16="http://schemas.microsoft.com/office/drawing/2014/main" id="{AFD1CA91-495A-E86E-242A-031B31F13571}"/>
              </a:ext>
            </a:extLst>
          </p:cNvPr>
          <p:cNvSpPr txBox="1"/>
          <p:nvPr/>
        </p:nvSpPr>
        <p:spPr>
          <a:xfrm rot="1004527">
            <a:off x="7036862" y="4265971"/>
            <a:ext cx="1285315"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Expanded View</a:t>
            </a:r>
          </a:p>
        </p:txBody>
      </p:sp>
      <p:sp>
        <p:nvSpPr>
          <p:cNvPr id="15" name="TextBox 14">
            <a:extLst>
              <a:ext uri="{FF2B5EF4-FFF2-40B4-BE49-F238E27FC236}">
                <a16:creationId xmlns:a16="http://schemas.microsoft.com/office/drawing/2014/main" id="{FAA491D7-E6F0-D2E5-D7E1-347CDE264BE7}"/>
              </a:ext>
            </a:extLst>
          </p:cNvPr>
          <p:cNvSpPr txBox="1"/>
          <p:nvPr/>
        </p:nvSpPr>
        <p:spPr>
          <a:xfrm>
            <a:off x="11075025" y="544936"/>
            <a:ext cx="903380" cy="39703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8M Tower Assembly</a:t>
            </a:r>
          </a:p>
        </p:txBody>
      </p:sp>
      <p:sp>
        <p:nvSpPr>
          <p:cNvPr id="16" name="TextBox 15">
            <a:extLst>
              <a:ext uri="{FF2B5EF4-FFF2-40B4-BE49-F238E27FC236}">
                <a16:creationId xmlns:a16="http://schemas.microsoft.com/office/drawing/2014/main" id="{C3319722-0D13-BB35-EAE9-90FC14308FE0}"/>
              </a:ext>
            </a:extLst>
          </p:cNvPr>
          <p:cNvSpPr txBox="1"/>
          <p:nvPr/>
        </p:nvSpPr>
        <p:spPr>
          <a:xfrm>
            <a:off x="4849716" y="1991557"/>
            <a:ext cx="826892" cy="397032"/>
          </a:xfrm>
          <a:prstGeom prst="rect">
            <a:avLst/>
          </a:prstGeom>
          <a:solidFill>
            <a:schemeClr val="bg1"/>
          </a:solidFill>
          <a:ln>
            <a:solidFill>
              <a:schemeClr val="tx1"/>
            </a:solidFill>
          </a:ln>
        </p:spPr>
        <p:txBody>
          <a:bodyPr wrap="square" rtlCol="0">
            <a:spAutoFit/>
          </a:bodyPr>
          <a:lstStyle/>
          <a:p>
            <a:pPr algn="ctr">
              <a:lnSpc>
                <a:spcPct val="90000"/>
              </a:lnSpc>
            </a:pPr>
            <a:r>
              <a:rPr lang="en-US" sz="1100" dirty="0">
                <a:latin typeface="+mn-lt"/>
              </a:rPr>
              <a:t>Steel Plates</a:t>
            </a:r>
          </a:p>
        </p:txBody>
      </p:sp>
      <p:cxnSp>
        <p:nvCxnSpPr>
          <p:cNvPr id="18" name="Straight Arrow Connector 17">
            <a:extLst>
              <a:ext uri="{FF2B5EF4-FFF2-40B4-BE49-F238E27FC236}">
                <a16:creationId xmlns:a16="http://schemas.microsoft.com/office/drawing/2014/main" id="{6A0F86A0-1079-4E06-ABD8-AB91460D0B86}"/>
              </a:ext>
            </a:extLst>
          </p:cNvPr>
          <p:cNvCxnSpPr>
            <a:cxnSpLocks/>
            <a:stCxn id="16" idx="3"/>
          </p:cNvCxnSpPr>
          <p:nvPr/>
        </p:nvCxnSpPr>
        <p:spPr>
          <a:xfrm>
            <a:off x="5676608" y="2190073"/>
            <a:ext cx="616986" cy="58016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38BFC1BD-4E62-FFB8-7B9C-704413D25EC9}"/>
              </a:ext>
            </a:extLst>
          </p:cNvPr>
          <p:cNvCxnSpPr>
            <a:cxnSpLocks/>
            <a:stCxn id="12" idx="0"/>
          </p:cNvCxnSpPr>
          <p:nvPr/>
        </p:nvCxnSpPr>
        <p:spPr>
          <a:xfrm flipV="1">
            <a:off x="9844413" y="4311665"/>
            <a:ext cx="756762" cy="6720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C0AC264F-88A5-9D02-F549-1E674BAAB4C9}"/>
              </a:ext>
            </a:extLst>
          </p:cNvPr>
          <p:cNvCxnSpPr>
            <a:cxnSpLocks/>
            <a:stCxn id="11" idx="0"/>
          </p:cNvCxnSpPr>
          <p:nvPr/>
        </p:nvCxnSpPr>
        <p:spPr>
          <a:xfrm flipH="1" flipV="1">
            <a:off x="11016943" y="4311665"/>
            <a:ext cx="552130" cy="3524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9" name="TextBox 28">
            <a:extLst>
              <a:ext uri="{FF2B5EF4-FFF2-40B4-BE49-F238E27FC236}">
                <a16:creationId xmlns:a16="http://schemas.microsoft.com/office/drawing/2014/main" id="{34245878-E915-A103-2E3C-0C3C5EC08A5E}"/>
              </a:ext>
            </a:extLst>
          </p:cNvPr>
          <p:cNvSpPr txBox="1"/>
          <p:nvPr/>
        </p:nvSpPr>
        <p:spPr>
          <a:xfrm>
            <a:off x="11233620" y="2885989"/>
            <a:ext cx="826892" cy="549381"/>
          </a:xfrm>
          <a:prstGeom prst="rect">
            <a:avLst/>
          </a:prstGeom>
          <a:solidFill>
            <a:schemeClr val="bg1"/>
          </a:solidFill>
          <a:ln>
            <a:solidFill>
              <a:schemeClr val="tx1"/>
            </a:solidFill>
          </a:ln>
        </p:spPr>
        <p:txBody>
          <a:bodyPr wrap="square" rtlCol="0">
            <a:spAutoFit/>
          </a:bodyPr>
          <a:lstStyle/>
          <a:p>
            <a:pPr algn="ctr">
              <a:lnSpc>
                <a:spcPct val="90000"/>
              </a:lnSpc>
            </a:pPr>
            <a:r>
              <a:rPr lang="en-US" sz="1100" dirty="0">
                <a:latin typeface="+mn-lt"/>
              </a:rPr>
              <a:t>Tungsten Plate  “Keys”</a:t>
            </a:r>
          </a:p>
        </p:txBody>
      </p:sp>
      <p:cxnSp>
        <p:nvCxnSpPr>
          <p:cNvPr id="30" name="Straight Arrow Connector 29">
            <a:extLst>
              <a:ext uri="{FF2B5EF4-FFF2-40B4-BE49-F238E27FC236}">
                <a16:creationId xmlns:a16="http://schemas.microsoft.com/office/drawing/2014/main" id="{58726C66-0C8C-7C82-FF70-5382E9786309}"/>
              </a:ext>
            </a:extLst>
          </p:cNvPr>
          <p:cNvCxnSpPr>
            <a:cxnSpLocks/>
            <a:stCxn id="29" idx="2"/>
          </p:cNvCxnSpPr>
          <p:nvPr/>
        </p:nvCxnSpPr>
        <p:spPr>
          <a:xfrm flipH="1">
            <a:off x="11233620" y="3435370"/>
            <a:ext cx="413446" cy="41552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ED8599E0-2DA7-7E51-A56C-414ABC72901F}"/>
              </a:ext>
            </a:extLst>
          </p:cNvPr>
          <p:cNvSpPr txBox="1"/>
          <p:nvPr/>
        </p:nvSpPr>
        <p:spPr>
          <a:xfrm rot="1051607">
            <a:off x="6541080" y="3576910"/>
            <a:ext cx="1793894"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Removable Side Plate</a:t>
            </a:r>
          </a:p>
        </p:txBody>
      </p:sp>
    </p:spTree>
    <p:extLst>
      <p:ext uri="{BB962C8B-B14F-4D97-AF65-F5344CB8AC3E}">
        <p14:creationId xmlns:p14="http://schemas.microsoft.com/office/powerpoint/2010/main" val="937142390"/>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FF1CA81-B025-421E-9746-B1FF59551E5E}">
  <ds:schemaRefs>
    <ds:schemaRef ds:uri="http://schemas.microsoft.com/sharepoint/v3/contenttype/forms"/>
  </ds:schemaRefs>
</ds:datastoreItem>
</file>

<file path=customXml/itemProps2.xml><?xml version="1.0" encoding="utf-8"?>
<ds:datastoreItem xmlns:ds="http://schemas.openxmlformats.org/officeDocument/2006/customXml" ds:itemID="{4950AF3C-223B-4322-9D84-8F5422CEAF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6B6F5DE5-FF42-42F2-9962-F83010572F4E}">
  <ds:schemaRefs>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0</TotalTime>
  <Words>3120</Words>
  <Application>Microsoft Office PowerPoint</Application>
  <PresentationFormat>Widescreen</PresentationFormat>
  <Paragraphs>395</Paragraphs>
  <Slides>26</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Arial Black</vt:lpstr>
      <vt:lpstr>Arial Narrow</vt:lpstr>
      <vt:lpstr>Bell MT</vt:lpstr>
      <vt:lpstr>Century Gothic</vt:lpstr>
      <vt:lpstr>ORNL</vt:lpstr>
      <vt:lpstr>PowerPoint Presentation</vt:lpstr>
      <vt:lpstr>Mechanical Design Scope:</vt:lpstr>
      <vt:lpstr>Review Charges</vt:lpstr>
      <vt:lpstr>FHCAL Location / Overview</vt:lpstr>
      <vt:lpstr>Top Level FHCAL Structure</vt:lpstr>
      <vt:lpstr>Unique Detector Geometries</vt:lpstr>
      <vt:lpstr>Common Materials and Methods</vt:lpstr>
      <vt:lpstr>8M Tower Design</vt:lpstr>
      <vt:lpstr>4M Tower Design</vt:lpstr>
      <vt:lpstr>Insert Assembly Design (Left Side)</vt:lpstr>
      <vt:lpstr>Insert Assembly Design (Right Side)</vt:lpstr>
      <vt:lpstr>Overall Design Remarks</vt:lpstr>
      <vt:lpstr>Common Scintillator Assembly Features (8M shown)</vt:lpstr>
      <vt:lpstr>Assembly Methods (8M Tower / Scintillator Envelopes)</vt:lpstr>
      <vt:lpstr>Bearing Load Analysis (8M Tower)</vt:lpstr>
      <vt:lpstr>Bearing Load Analysis (4M Tower)</vt:lpstr>
      <vt:lpstr>Bearing Load Analysis (Left Insert)</vt:lpstr>
      <vt:lpstr>Bearing Load Analysis (Right Insert)</vt:lpstr>
      <vt:lpstr>Assembly Methods (Detector Stack)</vt:lpstr>
      <vt:lpstr>4M Tower Strongback Lifting Analysis</vt:lpstr>
      <vt:lpstr>8M Tower Strongback Lifting Analysis</vt:lpstr>
      <vt:lpstr>Left / Right Insert Strongback Lifting Analysis</vt:lpstr>
      <vt:lpstr>In Summary</vt:lpstr>
      <vt:lpstr>Final Tasks before Procurement Readiness</vt:lpstr>
      <vt:lpstr>PowerPoint Presentation</vt:lpstr>
      <vt:lpstr>To Do Morning 9/19</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2018-07-12T19:30:01Z</dcterms:created>
  <dcterms:modified xsi:type="dcterms:W3CDTF">2023-09-19T12:59:28Z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