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sldIdLst>
    <p:sldId id="256" r:id="rId2"/>
    <p:sldId id="257" r:id="rId3"/>
    <p:sldId id="259" r:id="rId4"/>
    <p:sldId id="262" r:id="rId5"/>
    <p:sldId id="263" r:id="rId6"/>
    <p:sldId id="265" r:id="rId7"/>
    <p:sldId id="272" r:id="rId8"/>
    <p:sldId id="275" r:id="rId9"/>
    <p:sldId id="273" r:id="rId10"/>
    <p:sldId id="274" r:id="rId11"/>
    <p:sldId id="268" r:id="rId12"/>
    <p:sldId id="276" r:id="rId13"/>
    <p:sldId id="266" r:id="rId14"/>
    <p:sldId id="269" r:id="rId15"/>
    <p:sldId id="267" r:id="rId16"/>
    <p:sldId id="25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1"/>
    <p:restoredTop sz="95552"/>
  </p:normalViewPr>
  <p:slideViewPr>
    <p:cSldViewPr snapToGrid="0" snapToObjects="1">
      <p:cViewPr varScale="1">
        <p:scale>
          <a:sx n="118" d="100"/>
          <a:sy n="118" d="100"/>
        </p:scale>
        <p:origin x="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359245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llSansMT-Bold-Identity-H"/>
              </a:rPr>
              <a:t>Figure 3 </a:t>
            </a:r>
            <a:r>
              <a:rPr lang="en-US" sz="1800" dirty="0">
                <a:effectLst/>
                <a:latin typeface="GillSansMT-Identity-H"/>
              </a:rPr>
              <a:t>Some biomedical applications of QDs. (</a:t>
            </a:r>
            <a:r>
              <a:rPr lang="en-US" sz="1800" dirty="0">
                <a:effectLst/>
                <a:latin typeface="GillSansMT-Bold-Identity-H"/>
              </a:rPr>
              <a:t>A</a:t>
            </a:r>
            <a:r>
              <a:rPr lang="en-US" sz="1800" dirty="0">
                <a:effectLst/>
                <a:latin typeface="GillSansMT-Identity-H"/>
              </a:rPr>
              <a:t>) Intracellular imaging. QDs decorated with specific targeting moieties are used as fluorescent labels for intracellular visualization by fluorescence microscopy or confocal laser scanning microscopy (CLSM). (</a:t>
            </a:r>
            <a:r>
              <a:rPr lang="en-US" sz="1800" dirty="0">
                <a:effectLst/>
                <a:latin typeface="GillSansMT-Bold-Identity-H"/>
              </a:rPr>
              <a:t>B</a:t>
            </a:r>
            <a:r>
              <a:rPr lang="en-US" sz="1800" dirty="0">
                <a:effectLst/>
                <a:latin typeface="GillSansMT-Identity-H"/>
              </a:rPr>
              <a:t>) In vivo imaging. Following administration, QDs modified with tissue-specific targeting moieties can be used for visualization of certain organs in question using in vivo imaging systems (IVIS). (</a:t>
            </a:r>
            <a:r>
              <a:rPr lang="en-US" sz="1800" dirty="0">
                <a:effectLst/>
                <a:latin typeface="GillSansMT-Bold-Identity-H"/>
              </a:rPr>
              <a:t>C</a:t>
            </a:r>
            <a:r>
              <a:rPr lang="en-US" sz="1800" dirty="0">
                <a:effectLst/>
                <a:latin typeface="GillSansMT-Identity-H"/>
              </a:rPr>
              <a:t>) Fluorescence-activated cell sorting (FACS). QDs decorated with cell-specific ligands can be used as fluorescent probes for cell sorting during flow cytometry. Thanks to numerous advantages, QDs have a better capacity in polychromatic cell sorting compared to conventional organic dyes. (</a:t>
            </a:r>
            <a:r>
              <a:rPr lang="en-US" sz="1800" dirty="0">
                <a:effectLst/>
                <a:latin typeface="GillSansMT-Bold-Identity-H"/>
              </a:rPr>
              <a:t>D</a:t>
            </a:r>
            <a:r>
              <a:rPr lang="en-US" sz="1800" dirty="0">
                <a:effectLst/>
                <a:latin typeface="GillSansMT-Identity-H"/>
              </a:rPr>
              <a:t>) Photodynamic therapy (PDT). Following irradiation, QDs can act as photosensitizers or energy donors to other photosensitizers to generate reactive oxygen species (ROS) in situ leading to apoptotic cell death during cancer treatment. (</a:t>
            </a:r>
            <a:r>
              <a:rPr lang="en-US" sz="1800" dirty="0">
                <a:effectLst/>
                <a:latin typeface="GillSansMT-Bold-Identity-H"/>
              </a:rPr>
              <a:t>E</a:t>
            </a:r>
            <a:r>
              <a:rPr lang="en-US" sz="1800" dirty="0">
                <a:effectLst/>
                <a:latin typeface="GillSansMT-Identity-H"/>
              </a:rPr>
              <a:t>) Traceable drug delivery vehicles. QDs can be used as drug carriers to various tissues with high extravasation and tissue penetration capabilities thanks to their ultra-fine particle sizes. Owing to their quantum properties, QDs accumulation in the target tissues can be easily tracked. Created by </a:t>
            </a:r>
            <a:r>
              <a:rPr lang="en-US" sz="1800" dirty="0" err="1">
                <a:effectLst/>
                <a:latin typeface="GillSansMT-Identity-H"/>
              </a:rPr>
              <a:t>BioRender.com</a:t>
            </a:r>
            <a:r>
              <a:rPr lang="en-US" sz="1800" dirty="0">
                <a:effectLst/>
                <a:latin typeface="GillSansMT-Identity-H"/>
              </a:rPr>
              <a:t>. </a:t>
            </a:r>
            <a:endParaRPr lang="en-US" dirty="0"/>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110679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209003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dvOTd3a5f740"/>
              </a:rPr>
              <a:t>https://</a:t>
            </a:r>
            <a:r>
              <a:rPr lang="en-US" sz="1800" dirty="0" err="1">
                <a:effectLst/>
                <a:latin typeface="AdvOTd3a5f740"/>
              </a:rPr>
              <a:t>pubs.rsc.org</a:t>
            </a:r>
            <a:r>
              <a:rPr lang="en-US" sz="1800" dirty="0">
                <a:effectLst/>
                <a:latin typeface="AdvOTd3a5f740"/>
              </a:rPr>
              <a:t>/</a:t>
            </a:r>
            <a:r>
              <a:rPr lang="en-US" sz="1800" dirty="0" err="1">
                <a:effectLst/>
                <a:latin typeface="AdvOTd3a5f740"/>
              </a:rPr>
              <a:t>en</a:t>
            </a:r>
            <a:r>
              <a:rPr lang="en-US" sz="1800" dirty="0">
                <a:effectLst/>
                <a:latin typeface="AdvOTd3a5f740"/>
              </a:rPr>
              <a:t>/content/</a:t>
            </a:r>
            <a:r>
              <a:rPr lang="en-US" sz="1800" dirty="0" err="1">
                <a:effectLst/>
                <a:latin typeface="AdvOTd3a5f740"/>
              </a:rPr>
              <a:t>articlepdf</a:t>
            </a:r>
            <a:r>
              <a:rPr lang="en-US" sz="1800" dirty="0">
                <a:effectLst/>
                <a:latin typeface="AdvOTd3a5f740"/>
              </a:rPr>
              <a:t>/2021/</a:t>
            </a:r>
            <a:r>
              <a:rPr lang="en-US" sz="1800" dirty="0" err="1">
                <a:effectLst/>
                <a:latin typeface="AdvOTd3a5f740"/>
              </a:rPr>
              <a:t>nh</a:t>
            </a:r>
            <a:r>
              <a:rPr lang="en-US" sz="1800" dirty="0">
                <a:effectLst/>
                <a:latin typeface="AdvOTd3a5f740"/>
              </a:rPr>
              <a:t>/d0nh00556h</a:t>
            </a:r>
          </a:p>
          <a:p>
            <a:r>
              <a:rPr lang="en-US" sz="1800" dirty="0">
                <a:effectLst/>
                <a:latin typeface="AdvOTd3a5f740"/>
              </a:rPr>
              <a:t>Fig. 4 </a:t>
            </a:r>
            <a:r>
              <a:rPr lang="en-US" sz="1800" dirty="0">
                <a:effectLst/>
                <a:latin typeface="AdvOT9b12cd41"/>
              </a:rPr>
              <a:t>(a) Typical structure and (b) an inverted structure of QD-LED device architecture. (c) Device architecture of tandem structure of QD-LEDs. </a:t>
            </a:r>
            <a:endParaRPr lang="en-US" dirty="0"/>
          </a:p>
          <a:p>
            <a:r>
              <a:rPr lang="en-US" sz="1800" dirty="0">
                <a:effectLst/>
                <a:latin typeface="AdvOT9b12cd41"/>
              </a:rPr>
              <a:t>(d) Energy band diagram of the typical structure of QD-LED devices having different </a:t>
            </a:r>
            <a:r>
              <a:rPr lang="en-US" sz="1800" dirty="0" err="1">
                <a:effectLst/>
                <a:latin typeface="AdvOT9b12cd41"/>
              </a:rPr>
              <a:t>ZnO</a:t>
            </a:r>
            <a:r>
              <a:rPr lang="en-US" sz="1800" dirty="0">
                <a:effectLst/>
                <a:latin typeface="AdvOT9b12cd41"/>
              </a:rPr>
              <a:t> layers. Copyright 2020, Nature Publishing Group. (e) Energy band diagram of the typical device structure with an insulating layer using PMMA. Copyright 2014, Nature Publishing Group. (f) Energy band diagram of inverted structure of QD-LEDs. Copyright 2019 IOP Publishing. (g) Schematic device structure of tandem QD-LED and the EQE characteristics of red, green, and blue QD-LEDs. Copyright 2014, the American Chemical Society. </a:t>
            </a:r>
            <a:endParaRPr lang="en-US" dirty="0"/>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56653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ea1a7398"/>
              </a:rPr>
              <a:t>NATURE COMMUNICATIONS | https://</a:t>
            </a:r>
            <a:r>
              <a:rPr lang="en-US" sz="1800" dirty="0" err="1">
                <a:effectLst/>
                <a:latin typeface="AdvOTea1a7398"/>
              </a:rPr>
              <a:t>doi.org</a:t>
            </a:r>
            <a:r>
              <a:rPr lang="en-US" sz="1800" dirty="0">
                <a:effectLst/>
                <a:latin typeface="AdvOTea1a7398"/>
              </a:rPr>
              <a:t>/10.1038/s41467-020-20749-1 </a:t>
            </a:r>
            <a:endParaRPr lang="en-US" dirty="0"/>
          </a:p>
          <a:p>
            <a:r>
              <a:rPr lang="en-US" dirty="0"/>
              <a:t>PCE POWER Conversion efficiency</a:t>
            </a:r>
          </a:p>
          <a:p>
            <a:r>
              <a:rPr lang="en-US" dirty="0"/>
              <a:t>EQE external quantum efficiency</a:t>
            </a:r>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55019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314064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114593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368340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r>
              <a:rPr lang="en-US" dirty="0"/>
              <a:t>EDIT School: Quantum Dots and their applications to QIST</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20/10/23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Dr Joanna M Zajac</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617840" cy="1325563"/>
          </a:xfrm>
        </p:spPr>
        <p:txBody>
          <a:bodyPr>
            <a:normAutofit/>
          </a:bodyPr>
          <a:lstStyle/>
          <a:p>
            <a:r>
              <a:rPr lang="en-US" dirty="0"/>
              <a:t>QDs applications: Photovoltaics</a:t>
            </a:r>
            <a:br>
              <a:rPr lang="en-US" sz="3600" dirty="0"/>
            </a:br>
            <a:endParaRPr lang="en-US" dirty="0"/>
          </a:p>
        </p:txBody>
      </p:sp>
      <p:sp>
        <p:nvSpPr>
          <p:cNvPr id="7" name="TextBox 6">
            <a:extLst>
              <a:ext uri="{FF2B5EF4-FFF2-40B4-BE49-F238E27FC236}">
                <a16:creationId xmlns:a16="http://schemas.microsoft.com/office/drawing/2014/main" id="{186C1819-E028-0316-EE69-1DB8AE8D3D97}"/>
              </a:ext>
            </a:extLst>
          </p:cNvPr>
          <p:cNvSpPr txBox="1"/>
          <p:nvPr/>
        </p:nvSpPr>
        <p:spPr>
          <a:xfrm>
            <a:off x="4572000" y="4485336"/>
            <a:ext cx="4474464" cy="2308324"/>
          </a:xfrm>
          <a:prstGeom prst="rect">
            <a:avLst/>
          </a:prstGeom>
          <a:solidFill>
            <a:schemeClr val="accent2">
              <a:lumMod val="50000"/>
              <a:alpha val="28000"/>
            </a:schemeClr>
          </a:solidFill>
        </p:spPr>
        <p:txBody>
          <a:bodyPr wrap="square" rtlCol="0">
            <a:spAutoFit/>
          </a:bodyPr>
          <a:lstStyle/>
          <a:p>
            <a:pPr algn="ctr"/>
            <a:r>
              <a:rPr lang="en-US" sz="1600" dirty="0"/>
              <a:t>Photovoltaic performance of solar cell; </a:t>
            </a:r>
            <a:r>
              <a:rPr lang="en-US" dirty="0">
                <a:effectLst/>
                <a:latin typeface="AdvOTcb88df00"/>
              </a:rPr>
              <a:t>a</a:t>
            </a:r>
            <a:r>
              <a:rPr lang="en-US" dirty="0">
                <a:effectLst/>
                <a:latin typeface="AdvOTea1a7398"/>
              </a:rPr>
              <a:t>, </a:t>
            </a:r>
            <a:r>
              <a:rPr lang="en-US" dirty="0">
                <a:effectLst/>
                <a:latin typeface="AdvOTcb88df00"/>
              </a:rPr>
              <a:t>b </a:t>
            </a:r>
            <a:r>
              <a:rPr lang="en-US" dirty="0">
                <a:effectLst/>
                <a:latin typeface="AdvOTea1a7398"/>
              </a:rPr>
              <a:t>Schematic diagram of the control device and target device. </a:t>
            </a:r>
            <a:r>
              <a:rPr lang="en-US" dirty="0">
                <a:effectLst/>
                <a:latin typeface="AdvOTcb88df00"/>
              </a:rPr>
              <a:t>c </a:t>
            </a:r>
            <a:r>
              <a:rPr lang="en-US" dirty="0">
                <a:effectLst/>
                <a:latin typeface="AdvOT9bd21c25.I"/>
              </a:rPr>
              <a:t>J</a:t>
            </a:r>
            <a:r>
              <a:rPr lang="en-US" dirty="0">
                <a:effectLst/>
                <a:latin typeface="AdvOTea1a7398+20"/>
              </a:rPr>
              <a:t>–</a:t>
            </a:r>
            <a:r>
              <a:rPr lang="en-US" dirty="0">
                <a:effectLst/>
                <a:latin typeface="AdvOT9bd21c25.I"/>
              </a:rPr>
              <a:t>V </a:t>
            </a:r>
            <a:r>
              <a:rPr lang="en-US" dirty="0">
                <a:effectLst/>
                <a:latin typeface="AdvOTea1a7398"/>
              </a:rPr>
              <a:t>curves measured under AM 1.5 G solar irradiation at 100 </a:t>
            </a:r>
            <a:r>
              <a:rPr lang="en-US" dirty="0" err="1">
                <a:effectLst/>
                <a:latin typeface="AdvOTea1a7398"/>
              </a:rPr>
              <a:t>mW</a:t>
            </a:r>
            <a:r>
              <a:rPr lang="en-US" dirty="0">
                <a:effectLst/>
                <a:latin typeface="AdvOTea1a7398"/>
              </a:rPr>
              <a:t>/cm2 (inset: PCE distribution of control and target devices). </a:t>
            </a:r>
            <a:r>
              <a:rPr lang="en-US" dirty="0">
                <a:effectLst/>
                <a:latin typeface="AdvOTcb88df00"/>
              </a:rPr>
              <a:t>d </a:t>
            </a:r>
            <a:r>
              <a:rPr lang="en-US" dirty="0">
                <a:effectLst/>
                <a:latin typeface="AdvOTea1a7398"/>
              </a:rPr>
              <a:t>EQE curves of control and target devices (inset: stabilized power output of control and target devices). </a:t>
            </a:r>
            <a:endParaRPr lang="en-US" sz="1600" dirty="0"/>
          </a:p>
        </p:txBody>
      </p:sp>
      <p:pic>
        <p:nvPicPr>
          <p:cNvPr id="4" name="Picture 3" descr="A collage of different types of electronics&#10;&#10;Description automatically generated">
            <a:extLst>
              <a:ext uri="{FF2B5EF4-FFF2-40B4-BE49-F238E27FC236}">
                <a16:creationId xmlns:a16="http://schemas.microsoft.com/office/drawing/2014/main" id="{716C92BA-1EA6-0128-EB2A-51F04F6FD85F}"/>
              </a:ext>
            </a:extLst>
          </p:cNvPr>
          <p:cNvPicPr>
            <a:picLocks noChangeAspect="1"/>
          </p:cNvPicPr>
          <p:nvPr/>
        </p:nvPicPr>
        <p:blipFill>
          <a:blip r:embed="rId3"/>
          <a:stretch>
            <a:fillRect/>
          </a:stretch>
        </p:blipFill>
        <p:spPr>
          <a:xfrm>
            <a:off x="5095634" y="1927225"/>
            <a:ext cx="4048366" cy="2321575"/>
          </a:xfrm>
          <a:prstGeom prst="rect">
            <a:avLst/>
          </a:prstGeom>
        </p:spPr>
      </p:pic>
      <p:pic>
        <p:nvPicPr>
          <p:cNvPr id="8" name="Picture 7" descr="A diagram of different types of components&#10;&#10;Description automatically generated">
            <a:extLst>
              <a:ext uri="{FF2B5EF4-FFF2-40B4-BE49-F238E27FC236}">
                <a16:creationId xmlns:a16="http://schemas.microsoft.com/office/drawing/2014/main" id="{0A80F922-D151-C4EA-FA36-958C47446AB9}"/>
              </a:ext>
            </a:extLst>
          </p:cNvPr>
          <p:cNvPicPr>
            <a:picLocks noChangeAspect="1"/>
          </p:cNvPicPr>
          <p:nvPr/>
        </p:nvPicPr>
        <p:blipFill>
          <a:blip r:embed="rId4"/>
          <a:stretch>
            <a:fillRect/>
          </a:stretch>
        </p:blipFill>
        <p:spPr>
          <a:xfrm>
            <a:off x="428624" y="2345387"/>
            <a:ext cx="4000499" cy="2139949"/>
          </a:xfrm>
          <a:prstGeom prst="rect">
            <a:avLst/>
          </a:prstGeom>
        </p:spPr>
      </p:pic>
      <p:sp>
        <p:nvSpPr>
          <p:cNvPr id="11" name="TextBox 10">
            <a:extLst>
              <a:ext uri="{FF2B5EF4-FFF2-40B4-BE49-F238E27FC236}">
                <a16:creationId xmlns:a16="http://schemas.microsoft.com/office/drawing/2014/main" id="{32F5755D-1375-D41A-43B4-C5DF5FAAE041}"/>
              </a:ext>
            </a:extLst>
          </p:cNvPr>
          <p:cNvSpPr txBox="1"/>
          <p:nvPr/>
        </p:nvSpPr>
        <p:spPr>
          <a:xfrm>
            <a:off x="777430" y="4778923"/>
            <a:ext cx="2994470" cy="830997"/>
          </a:xfrm>
          <a:prstGeom prst="rect">
            <a:avLst/>
          </a:prstGeom>
          <a:solidFill>
            <a:schemeClr val="accent2">
              <a:lumMod val="50000"/>
              <a:alpha val="28000"/>
            </a:schemeClr>
          </a:solidFill>
        </p:spPr>
        <p:txBody>
          <a:bodyPr wrap="square" rtlCol="0">
            <a:spAutoFit/>
          </a:bodyPr>
          <a:lstStyle/>
          <a:p>
            <a:pPr algn="ctr"/>
            <a:r>
              <a:rPr lang="en-US" sz="1600" dirty="0"/>
              <a:t>Generation of solar cells</a:t>
            </a:r>
          </a:p>
          <a:p>
            <a:pPr algn="ctr"/>
            <a:r>
              <a:rPr lang="en-US" sz="1600" dirty="0"/>
              <a:t>QDs promise to boost efficiencies to 60% limit</a:t>
            </a:r>
          </a:p>
        </p:txBody>
      </p:sp>
    </p:spTree>
    <p:extLst>
      <p:ext uri="{BB962C8B-B14F-4D97-AF65-F5344CB8AC3E}">
        <p14:creationId xmlns:p14="http://schemas.microsoft.com/office/powerpoint/2010/main" val="150390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Our work at BNL: QDs non-classical light sources advantages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1082027" y="1844379"/>
            <a:ext cx="6851815" cy="165474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pPr>
            <a:r>
              <a:rPr lang="en-US" sz="2000" dirty="0"/>
              <a:t>Single photon is fundamental carrier of quantum information</a:t>
            </a:r>
          </a:p>
          <a:p>
            <a:pPr algn="just">
              <a:lnSpc>
                <a:spcPct val="100000"/>
              </a:lnSpc>
            </a:pPr>
            <a:r>
              <a:rPr lang="en-US" sz="2000" dirty="0"/>
              <a:t>Using QDs allows us to obtain photons with </a:t>
            </a:r>
          </a:p>
          <a:p>
            <a:pPr lvl="1" algn="just">
              <a:lnSpc>
                <a:spcPct val="100000"/>
              </a:lnSpc>
            </a:pPr>
            <a:r>
              <a:rPr lang="en-US" dirty="0"/>
              <a:t>Desirable temporal and spectral properties</a:t>
            </a:r>
          </a:p>
          <a:p>
            <a:pPr lvl="1" algn="just">
              <a:lnSpc>
                <a:spcPct val="100000"/>
              </a:lnSpc>
            </a:pPr>
            <a:r>
              <a:rPr lang="en-US" dirty="0"/>
              <a:t>Deterministic and versatile</a:t>
            </a:r>
          </a:p>
        </p:txBody>
      </p:sp>
      <p:pic>
        <p:nvPicPr>
          <p:cNvPr id="5" name="Picture 44" descr="C:\Users\Brian\Desktop\contour plot.gif">
            <a:extLst>
              <a:ext uri="{FF2B5EF4-FFF2-40B4-BE49-F238E27FC236}">
                <a16:creationId xmlns:a16="http://schemas.microsoft.com/office/drawing/2014/main" id="{B69FB356-E4F0-85A1-2F58-CA8933F90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951"/>
          <a:stretch/>
        </p:blipFill>
        <p:spPr bwMode="auto">
          <a:xfrm>
            <a:off x="3728450" y="4047217"/>
            <a:ext cx="2598362" cy="214469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25A119-17B6-B5B9-75C8-B699D6B8A63B}"/>
              </a:ext>
            </a:extLst>
          </p:cNvPr>
          <p:cNvSpPr txBox="1"/>
          <p:nvPr/>
        </p:nvSpPr>
        <p:spPr>
          <a:xfrm>
            <a:off x="233238" y="6106692"/>
            <a:ext cx="3310062" cy="584775"/>
          </a:xfrm>
          <a:prstGeom prst="rect">
            <a:avLst/>
          </a:prstGeom>
          <a:solidFill>
            <a:schemeClr val="accent2">
              <a:lumMod val="50000"/>
              <a:alpha val="28000"/>
            </a:schemeClr>
          </a:solidFill>
        </p:spPr>
        <p:txBody>
          <a:bodyPr wrap="square" rtlCol="0">
            <a:spAutoFit/>
          </a:bodyPr>
          <a:lstStyle/>
          <a:p>
            <a:pPr algn="ctr"/>
            <a:r>
              <a:rPr lang="en-US" sz="1600" dirty="0"/>
              <a:t>QDs diode for deterministic charge control</a:t>
            </a:r>
          </a:p>
        </p:txBody>
      </p:sp>
      <p:sp>
        <p:nvSpPr>
          <p:cNvPr id="16" name="TextBox 15">
            <a:extLst>
              <a:ext uri="{FF2B5EF4-FFF2-40B4-BE49-F238E27FC236}">
                <a16:creationId xmlns:a16="http://schemas.microsoft.com/office/drawing/2014/main" id="{1D54FF15-2770-0F52-1396-FE326057236F}"/>
              </a:ext>
            </a:extLst>
          </p:cNvPr>
          <p:cNvSpPr txBox="1"/>
          <p:nvPr/>
        </p:nvSpPr>
        <p:spPr>
          <a:xfrm>
            <a:off x="3665546" y="6191914"/>
            <a:ext cx="2747206" cy="338554"/>
          </a:xfrm>
          <a:prstGeom prst="rect">
            <a:avLst/>
          </a:prstGeom>
          <a:solidFill>
            <a:schemeClr val="accent2">
              <a:lumMod val="50000"/>
              <a:alpha val="28000"/>
            </a:schemeClr>
          </a:solidFill>
        </p:spPr>
        <p:txBody>
          <a:bodyPr wrap="square" rtlCol="0">
            <a:spAutoFit/>
          </a:bodyPr>
          <a:lstStyle/>
          <a:p>
            <a:pPr algn="ctr"/>
            <a:r>
              <a:rPr lang="en-US" sz="1600" dirty="0"/>
              <a:t>QDs photoluminescence</a:t>
            </a:r>
          </a:p>
        </p:txBody>
      </p:sp>
      <p:pic>
        <p:nvPicPr>
          <p:cNvPr id="18" name="Picture 17" descr="Diagram of a diagram of a structure&#10;&#10;Description automatically generated">
            <a:extLst>
              <a:ext uri="{FF2B5EF4-FFF2-40B4-BE49-F238E27FC236}">
                <a16:creationId xmlns:a16="http://schemas.microsoft.com/office/drawing/2014/main" id="{318C03E6-EFFE-3549-F666-CDFA26364973}"/>
              </a:ext>
            </a:extLst>
          </p:cNvPr>
          <p:cNvPicPr>
            <a:picLocks noChangeAspect="1"/>
          </p:cNvPicPr>
          <p:nvPr/>
        </p:nvPicPr>
        <p:blipFill>
          <a:blip r:embed="rId4"/>
          <a:stretch>
            <a:fillRect/>
          </a:stretch>
        </p:blipFill>
        <p:spPr>
          <a:xfrm>
            <a:off x="457462" y="4047217"/>
            <a:ext cx="3208084" cy="1918854"/>
          </a:xfrm>
          <a:prstGeom prst="rect">
            <a:avLst/>
          </a:prstGeom>
        </p:spPr>
      </p:pic>
      <p:pic>
        <p:nvPicPr>
          <p:cNvPr id="6" name="Picture 5" descr="A diagram of a normalizedcircuits&#10;&#10;Description automatically generated">
            <a:extLst>
              <a:ext uri="{FF2B5EF4-FFF2-40B4-BE49-F238E27FC236}">
                <a16:creationId xmlns:a16="http://schemas.microsoft.com/office/drawing/2014/main" id="{00AC8005-6052-41DD-BC40-4A3FD3B33725}"/>
              </a:ext>
            </a:extLst>
          </p:cNvPr>
          <p:cNvPicPr>
            <a:picLocks noChangeAspect="1"/>
          </p:cNvPicPr>
          <p:nvPr/>
        </p:nvPicPr>
        <p:blipFill>
          <a:blip r:embed="rId5"/>
          <a:stretch>
            <a:fillRect/>
          </a:stretch>
        </p:blipFill>
        <p:spPr>
          <a:xfrm>
            <a:off x="6511962" y="3938202"/>
            <a:ext cx="2445083" cy="2168490"/>
          </a:xfrm>
          <a:prstGeom prst="rect">
            <a:avLst/>
          </a:prstGeom>
        </p:spPr>
      </p:pic>
      <p:sp>
        <p:nvSpPr>
          <p:cNvPr id="7" name="TextBox 6">
            <a:extLst>
              <a:ext uri="{FF2B5EF4-FFF2-40B4-BE49-F238E27FC236}">
                <a16:creationId xmlns:a16="http://schemas.microsoft.com/office/drawing/2014/main" id="{E808B2E7-CE42-D711-8106-3C4002B3DBCD}"/>
              </a:ext>
            </a:extLst>
          </p:cNvPr>
          <p:cNvSpPr txBox="1"/>
          <p:nvPr/>
        </p:nvSpPr>
        <p:spPr>
          <a:xfrm>
            <a:off x="6537625" y="6191914"/>
            <a:ext cx="2497460" cy="584775"/>
          </a:xfrm>
          <a:prstGeom prst="rect">
            <a:avLst/>
          </a:prstGeom>
          <a:solidFill>
            <a:schemeClr val="accent2">
              <a:lumMod val="50000"/>
              <a:alpha val="28000"/>
            </a:schemeClr>
          </a:solidFill>
        </p:spPr>
        <p:txBody>
          <a:bodyPr wrap="square" rtlCol="0">
            <a:spAutoFit/>
          </a:bodyPr>
          <a:lstStyle/>
          <a:p>
            <a:pPr algn="ctr"/>
            <a:r>
              <a:rPr lang="en-US" sz="1600" dirty="0"/>
              <a:t>Deterministic emission and modulation</a:t>
            </a:r>
          </a:p>
        </p:txBody>
      </p:sp>
    </p:spTree>
    <p:extLst>
      <p:ext uri="{BB962C8B-B14F-4D97-AF65-F5344CB8AC3E}">
        <p14:creationId xmlns:p14="http://schemas.microsoft.com/office/powerpoint/2010/main" val="410086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Our work at BNL: QDs non-classical light sources challenges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1082027" y="1717379"/>
            <a:ext cx="6851815" cy="210529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pPr>
            <a:r>
              <a:rPr lang="en-US" sz="2000" dirty="0"/>
              <a:t>QDs are part of solid-state matrix</a:t>
            </a:r>
          </a:p>
          <a:p>
            <a:pPr algn="just">
              <a:lnSpc>
                <a:spcPct val="100000"/>
              </a:lnSpc>
            </a:pPr>
            <a:r>
              <a:rPr lang="en-US" sz="2000" dirty="0"/>
              <a:t>There is a lot going on; i.e. interactions with lattice through thermal effects and magnetic and electric fields</a:t>
            </a:r>
          </a:p>
          <a:p>
            <a:pPr algn="just">
              <a:lnSpc>
                <a:spcPct val="100000"/>
              </a:lnSpc>
            </a:pPr>
            <a:r>
              <a:rPr lang="en-US" sz="2000" dirty="0"/>
              <a:t>This will have impact emission properties of single photons</a:t>
            </a:r>
            <a:endParaRPr lang="en-US" dirty="0"/>
          </a:p>
        </p:txBody>
      </p:sp>
      <p:sp>
        <p:nvSpPr>
          <p:cNvPr id="13" name="TextBox 12">
            <a:extLst>
              <a:ext uri="{FF2B5EF4-FFF2-40B4-BE49-F238E27FC236}">
                <a16:creationId xmlns:a16="http://schemas.microsoft.com/office/drawing/2014/main" id="{8D25A119-17B6-B5B9-75C8-B699D6B8A63B}"/>
              </a:ext>
            </a:extLst>
          </p:cNvPr>
          <p:cNvSpPr txBox="1"/>
          <p:nvPr/>
        </p:nvSpPr>
        <p:spPr>
          <a:xfrm>
            <a:off x="1168705" y="6274668"/>
            <a:ext cx="3021927" cy="338554"/>
          </a:xfrm>
          <a:prstGeom prst="rect">
            <a:avLst/>
          </a:prstGeom>
          <a:solidFill>
            <a:schemeClr val="accent2">
              <a:lumMod val="50000"/>
              <a:alpha val="28000"/>
            </a:schemeClr>
          </a:solidFill>
        </p:spPr>
        <p:txBody>
          <a:bodyPr wrap="square" rtlCol="0">
            <a:spAutoFit/>
          </a:bodyPr>
          <a:lstStyle/>
          <a:p>
            <a:pPr algn="ctr"/>
            <a:r>
              <a:rPr lang="en-US" sz="1600" dirty="0"/>
              <a:t>Spin-spin interaction</a:t>
            </a:r>
          </a:p>
        </p:txBody>
      </p:sp>
      <p:pic>
        <p:nvPicPr>
          <p:cNvPr id="3" name="Picture 2" descr="A diagram of a nuclear spin&#10;&#10;Description automatically generated">
            <a:extLst>
              <a:ext uri="{FF2B5EF4-FFF2-40B4-BE49-F238E27FC236}">
                <a16:creationId xmlns:a16="http://schemas.microsoft.com/office/drawing/2014/main" id="{EC4D2016-06BF-493C-36A3-F61C540FCEFB}"/>
              </a:ext>
            </a:extLst>
          </p:cNvPr>
          <p:cNvPicPr>
            <a:picLocks noChangeAspect="1"/>
          </p:cNvPicPr>
          <p:nvPr/>
        </p:nvPicPr>
        <p:blipFill rotWithShape="1">
          <a:blip r:embed="rId3"/>
          <a:srcRect b="8042"/>
          <a:stretch/>
        </p:blipFill>
        <p:spPr>
          <a:xfrm>
            <a:off x="915821" y="3619473"/>
            <a:ext cx="3656532" cy="2670202"/>
          </a:xfrm>
          <a:prstGeom prst="rect">
            <a:avLst/>
          </a:prstGeom>
        </p:spPr>
      </p:pic>
      <p:pic>
        <p:nvPicPr>
          <p:cNvPr id="7" name="Picture 6" descr="A diagram of a waveform&#10;&#10;Description automatically generated">
            <a:extLst>
              <a:ext uri="{FF2B5EF4-FFF2-40B4-BE49-F238E27FC236}">
                <a16:creationId xmlns:a16="http://schemas.microsoft.com/office/drawing/2014/main" id="{B55314BD-8BE8-4A3A-FA01-18423D6E411E}"/>
              </a:ext>
            </a:extLst>
          </p:cNvPr>
          <p:cNvPicPr>
            <a:picLocks noChangeAspect="1"/>
          </p:cNvPicPr>
          <p:nvPr/>
        </p:nvPicPr>
        <p:blipFill>
          <a:blip r:embed="rId4"/>
          <a:stretch>
            <a:fillRect/>
          </a:stretch>
        </p:blipFill>
        <p:spPr>
          <a:xfrm>
            <a:off x="4984750" y="3935444"/>
            <a:ext cx="2809392" cy="2101841"/>
          </a:xfrm>
          <a:prstGeom prst="rect">
            <a:avLst/>
          </a:prstGeom>
        </p:spPr>
      </p:pic>
      <p:sp>
        <p:nvSpPr>
          <p:cNvPr id="8" name="TextBox 7">
            <a:extLst>
              <a:ext uri="{FF2B5EF4-FFF2-40B4-BE49-F238E27FC236}">
                <a16:creationId xmlns:a16="http://schemas.microsoft.com/office/drawing/2014/main" id="{22A8F3B8-AA0E-FB09-A4E8-37AEB5C5ECAD}"/>
              </a:ext>
            </a:extLst>
          </p:cNvPr>
          <p:cNvSpPr txBox="1"/>
          <p:nvPr/>
        </p:nvSpPr>
        <p:spPr>
          <a:xfrm>
            <a:off x="4649151" y="6274668"/>
            <a:ext cx="3656532" cy="338554"/>
          </a:xfrm>
          <a:prstGeom prst="rect">
            <a:avLst/>
          </a:prstGeom>
          <a:solidFill>
            <a:schemeClr val="accent2">
              <a:lumMod val="50000"/>
              <a:alpha val="28000"/>
            </a:schemeClr>
          </a:solidFill>
        </p:spPr>
        <p:txBody>
          <a:bodyPr wrap="square" rtlCol="0">
            <a:spAutoFit/>
          </a:bodyPr>
          <a:lstStyle/>
          <a:p>
            <a:pPr algn="ctr"/>
            <a:r>
              <a:rPr lang="en-US" sz="1600" dirty="0" err="1"/>
              <a:t>Overhauser</a:t>
            </a:r>
            <a:r>
              <a:rPr lang="en-US" sz="1600" dirty="0"/>
              <a:t> field </a:t>
            </a:r>
          </a:p>
        </p:txBody>
      </p:sp>
    </p:spTree>
    <p:extLst>
      <p:ext uri="{BB962C8B-B14F-4D97-AF65-F5344CB8AC3E}">
        <p14:creationId xmlns:p14="http://schemas.microsoft.com/office/powerpoint/2010/main" val="223245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Our work at BNL: QDs non-classical light sources manufacturing</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730341" y="1784688"/>
            <a:ext cx="7583926" cy="173736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pPr>
            <a:r>
              <a:rPr lang="en-US" sz="2000" dirty="0"/>
              <a:t>Epitaxial QDs</a:t>
            </a:r>
          </a:p>
          <a:p>
            <a:pPr lvl="1" algn="just">
              <a:lnSpc>
                <a:spcPct val="100000"/>
              </a:lnSpc>
            </a:pPr>
            <a:r>
              <a:rPr lang="en-US" dirty="0"/>
              <a:t>Grown atom-by-atom using molecular beam epitaxy MBE. Well controlled process resulting in exceptional properties of QDs</a:t>
            </a:r>
          </a:p>
          <a:p>
            <a:pPr lvl="1" algn="just">
              <a:lnSpc>
                <a:spcPct val="100000"/>
              </a:lnSpc>
            </a:pPr>
            <a:r>
              <a:rPr lang="en-US" dirty="0"/>
              <a:t>Growth thermodynamics triggers formation of QDs</a:t>
            </a:r>
          </a:p>
          <a:p>
            <a:pPr algn="just">
              <a:lnSpc>
                <a:spcPct val="100000"/>
              </a:lnSpc>
            </a:pPr>
            <a:endParaRPr lang="en-US" sz="2000" dirty="0"/>
          </a:p>
          <a:p>
            <a:pPr algn="just">
              <a:lnSpc>
                <a:spcPct val="100000"/>
              </a:lnSpc>
            </a:pPr>
            <a:endParaRPr lang="en-US" sz="2000" dirty="0"/>
          </a:p>
        </p:txBody>
      </p:sp>
      <p:pic>
        <p:nvPicPr>
          <p:cNvPr id="11" name="Picture 10" descr="A large machine with many wires&#10;&#10;Description automatically generated">
            <a:extLst>
              <a:ext uri="{FF2B5EF4-FFF2-40B4-BE49-F238E27FC236}">
                <a16:creationId xmlns:a16="http://schemas.microsoft.com/office/drawing/2014/main" id="{71E9F4FB-69D6-D940-B85A-F865DD56A672}"/>
              </a:ext>
            </a:extLst>
          </p:cNvPr>
          <p:cNvPicPr>
            <a:picLocks noChangeAspect="1"/>
          </p:cNvPicPr>
          <p:nvPr/>
        </p:nvPicPr>
        <p:blipFill>
          <a:blip r:embed="rId3"/>
          <a:stretch>
            <a:fillRect/>
          </a:stretch>
        </p:blipFill>
        <p:spPr>
          <a:xfrm>
            <a:off x="1212520" y="3761894"/>
            <a:ext cx="3072384" cy="2487168"/>
          </a:xfrm>
          <a:prstGeom prst="rect">
            <a:avLst/>
          </a:prstGeom>
        </p:spPr>
      </p:pic>
      <p:cxnSp>
        <p:nvCxnSpPr>
          <p:cNvPr id="13" name="Straight Connector 12">
            <a:extLst>
              <a:ext uri="{FF2B5EF4-FFF2-40B4-BE49-F238E27FC236}">
                <a16:creationId xmlns:a16="http://schemas.microsoft.com/office/drawing/2014/main" id="{D34030B2-E5CA-4138-156E-2604DCE95999}"/>
              </a:ext>
            </a:extLst>
          </p:cNvPr>
          <p:cNvCxnSpPr>
            <a:cxnSpLocks/>
          </p:cNvCxnSpPr>
          <p:nvPr/>
        </p:nvCxnSpPr>
        <p:spPr>
          <a:xfrm flipV="1">
            <a:off x="7207704" y="5032843"/>
            <a:ext cx="771215" cy="1"/>
          </a:xfrm>
          <a:prstGeom prst="line">
            <a:avLst/>
          </a:prstGeom>
          <a:ln w="38100">
            <a:solidFill>
              <a:schemeClr val="bg2"/>
            </a:solidFill>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8A4A8A6E-C29E-53B2-F6A4-8BDE6586C0A2}"/>
              </a:ext>
            </a:extLst>
          </p:cNvPr>
          <p:cNvSpPr txBox="1"/>
          <p:nvPr/>
        </p:nvSpPr>
        <p:spPr>
          <a:xfrm>
            <a:off x="7242025" y="4699568"/>
            <a:ext cx="1238338" cy="338554"/>
          </a:xfrm>
          <a:prstGeom prst="rect">
            <a:avLst/>
          </a:prstGeom>
          <a:noFill/>
        </p:spPr>
        <p:txBody>
          <a:bodyPr wrap="square" rtlCol="0">
            <a:spAutoFit/>
          </a:bodyPr>
          <a:lstStyle/>
          <a:p>
            <a:pPr algn="just"/>
            <a:r>
              <a:rPr lang="en-US" sz="1600" dirty="0">
                <a:solidFill>
                  <a:schemeClr val="bg1"/>
                </a:solidFill>
              </a:rPr>
              <a:t>2.5 µm </a:t>
            </a:r>
          </a:p>
        </p:txBody>
      </p:sp>
      <p:pic>
        <p:nvPicPr>
          <p:cNvPr id="20" name="Picture 19">
            <a:extLst>
              <a:ext uri="{FF2B5EF4-FFF2-40B4-BE49-F238E27FC236}">
                <a16:creationId xmlns:a16="http://schemas.microsoft.com/office/drawing/2014/main" id="{7E1CFE71-51D0-364A-04EB-6B2C2BA7890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140795" y="5476792"/>
            <a:ext cx="2942250" cy="1027452"/>
          </a:xfrm>
          <a:prstGeom prst="rect">
            <a:avLst/>
          </a:prstGeom>
        </p:spPr>
      </p:pic>
      <p:sp>
        <p:nvSpPr>
          <p:cNvPr id="21" name="TextBox 20">
            <a:extLst>
              <a:ext uri="{FF2B5EF4-FFF2-40B4-BE49-F238E27FC236}">
                <a16:creationId xmlns:a16="http://schemas.microsoft.com/office/drawing/2014/main" id="{39103CB3-F839-622C-9769-CE45E7CAEB6A}"/>
              </a:ext>
            </a:extLst>
          </p:cNvPr>
          <p:cNvSpPr txBox="1"/>
          <p:nvPr/>
        </p:nvSpPr>
        <p:spPr>
          <a:xfrm>
            <a:off x="1246124" y="6206530"/>
            <a:ext cx="3021927" cy="276999"/>
          </a:xfrm>
          <a:prstGeom prst="rect">
            <a:avLst/>
          </a:prstGeom>
          <a:solidFill>
            <a:schemeClr val="accent2">
              <a:lumMod val="50000"/>
              <a:alpha val="28000"/>
            </a:schemeClr>
          </a:solidFill>
        </p:spPr>
        <p:txBody>
          <a:bodyPr wrap="square" rtlCol="0">
            <a:spAutoFit/>
          </a:bodyPr>
          <a:lstStyle/>
          <a:p>
            <a:pPr algn="ctr"/>
            <a:r>
              <a:rPr lang="en-US" sz="1200" dirty="0"/>
              <a:t>MBE reactor</a:t>
            </a:r>
          </a:p>
        </p:txBody>
      </p:sp>
      <p:sp>
        <p:nvSpPr>
          <p:cNvPr id="22" name="TextBox 21">
            <a:extLst>
              <a:ext uri="{FF2B5EF4-FFF2-40B4-BE49-F238E27FC236}">
                <a16:creationId xmlns:a16="http://schemas.microsoft.com/office/drawing/2014/main" id="{FA9B07C7-EF5A-3E67-7DDA-1FE0D4F35872}"/>
              </a:ext>
            </a:extLst>
          </p:cNvPr>
          <p:cNvSpPr txBox="1"/>
          <p:nvPr/>
        </p:nvSpPr>
        <p:spPr>
          <a:xfrm>
            <a:off x="4917967" y="5122160"/>
            <a:ext cx="3324120" cy="276999"/>
          </a:xfrm>
          <a:prstGeom prst="rect">
            <a:avLst/>
          </a:prstGeom>
          <a:solidFill>
            <a:schemeClr val="accent2">
              <a:lumMod val="50000"/>
              <a:alpha val="28000"/>
            </a:schemeClr>
          </a:solidFill>
        </p:spPr>
        <p:txBody>
          <a:bodyPr wrap="square" rtlCol="0">
            <a:spAutoFit/>
          </a:bodyPr>
          <a:lstStyle/>
          <a:p>
            <a:pPr algn="ctr"/>
            <a:r>
              <a:rPr lang="en-US" sz="1200" dirty="0"/>
              <a:t>AFM picture of QDs</a:t>
            </a:r>
          </a:p>
        </p:txBody>
      </p:sp>
      <p:pic>
        <p:nvPicPr>
          <p:cNvPr id="12" name="Picture 11" descr="Graphical user interface&#10;&#10;Description automatically generatedasdasdas">
            <a:extLst>
              <a:ext uri="{FF2B5EF4-FFF2-40B4-BE49-F238E27FC236}">
                <a16:creationId xmlns:a16="http://schemas.microsoft.com/office/drawing/2014/main" id="{159058C7-BBD1-9E86-35A1-31B70A7F09B8}"/>
              </a:ext>
            </a:extLst>
          </p:cNvPr>
          <p:cNvPicPr>
            <a:picLocks/>
          </p:cNvPicPr>
          <p:nvPr/>
        </p:nvPicPr>
        <p:blipFill>
          <a:blip r:embed="rId5" cstate="print">
            <a:extLst>
              <a:ext uri="{28A0092B-C50C-407E-A947-70E740481C1C}">
                <a14:useLocalDpi xmlns:a14="http://schemas.microsoft.com/office/drawing/2010/main" val="0"/>
              </a:ext>
            </a:extLst>
          </a:blip>
          <a:srcRect l="3725" t="25960" r="3407" b="12041"/>
          <a:stretch>
            <a:fillRect/>
          </a:stretch>
        </p:blipFill>
        <p:spPr bwMode="auto">
          <a:xfrm>
            <a:off x="4909574" y="3530984"/>
            <a:ext cx="3404693" cy="1648677"/>
          </a:xfrm>
          <a:prstGeom prst="rect">
            <a:avLst/>
          </a:prstGeom>
          <a:noFill/>
          <a:ln>
            <a:noFill/>
          </a:ln>
        </p:spPr>
      </p:pic>
      <p:sp>
        <p:nvSpPr>
          <p:cNvPr id="23" name="TextBox 22">
            <a:extLst>
              <a:ext uri="{FF2B5EF4-FFF2-40B4-BE49-F238E27FC236}">
                <a16:creationId xmlns:a16="http://schemas.microsoft.com/office/drawing/2014/main" id="{B069F75E-E987-D058-9CA6-2D2B2C19BB83}"/>
              </a:ext>
            </a:extLst>
          </p:cNvPr>
          <p:cNvSpPr txBox="1"/>
          <p:nvPr/>
        </p:nvSpPr>
        <p:spPr>
          <a:xfrm>
            <a:off x="5111135" y="6447145"/>
            <a:ext cx="3021927" cy="276999"/>
          </a:xfrm>
          <a:prstGeom prst="rect">
            <a:avLst/>
          </a:prstGeom>
          <a:solidFill>
            <a:schemeClr val="accent2">
              <a:lumMod val="50000"/>
              <a:alpha val="28000"/>
            </a:schemeClr>
          </a:solidFill>
        </p:spPr>
        <p:txBody>
          <a:bodyPr wrap="square" rtlCol="0">
            <a:spAutoFit/>
          </a:bodyPr>
          <a:lstStyle/>
          <a:p>
            <a:pPr algn="ctr"/>
            <a:r>
              <a:rPr lang="en-US" sz="1200" dirty="0"/>
              <a:t>SEM picture of QDs</a:t>
            </a:r>
          </a:p>
        </p:txBody>
      </p:sp>
    </p:spTree>
    <p:extLst>
      <p:ext uri="{BB962C8B-B14F-4D97-AF65-F5344CB8AC3E}">
        <p14:creationId xmlns:p14="http://schemas.microsoft.com/office/powerpoint/2010/main" val="1960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Our work at BNL: QDs non-classical light sources QN applications</a:t>
            </a:r>
          </a:p>
        </p:txBody>
      </p:sp>
      <p:sp>
        <p:nvSpPr>
          <p:cNvPr id="12" name="TextBox 11">
            <a:extLst>
              <a:ext uri="{FF2B5EF4-FFF2-40B4-BE49-F238E27FC236}">
                <a16:creationId xmlns:a16="http://schemas.microsoft.com/office/drawing/2014/main" id="{A128B5F0-AA01-D5C6-C298-24F1F7B54D84}"/>
              </a:ext>
            </a:extLst>
          </p:cNvPr>
          <p:cNvSpPr txBox="1"/>
          <p:nvPr/>
        </p:nvSpPr>
        <p:spPr>
          <a:xfrm>
            <a:off x="2100765" y="6492874"/>
            <a:ext cx="5232401" cy="338554"/>
          </a:xfrm>
          <a:prstGeom prst="rect">
            <a:avLst/>
          </a:prstGeom>
          <a:solidFill>
            <a:schemeClr val="accent2">
              <a:lumMod val="50000"/>
              <a:alpha val="28000"/>
            </a:schemeClr>
          </a:solidFill>
        </p:spPr>
        <p:txBody>
          <a:bodyPr wrap="square" rtlCol="0">
            <a:spAutoFit/>
          </a:bodyPr>
          <a:lstStyle/>
          <a:p>
            <a:pPr algn="ctr"/>
            <a:r>
              <a:rPr lang="en-US" sz="1600" dirty="0"/>
              <a:t>3-node metro-Quantum Network realization</a:t>
            </a:r>
          </a:p>
        </p:txBody>
      </p:sp>
      <p:sp>
        <p:nvSpPr>
          <p:cNvPr id="11" name="TextBox 10">
            <a:extLst>
              <a:ext uri="{FF2B5EF4-FFF2-40B4-BE49-F238E27FC236}">
                <a16:creationId xmlns:a16="http://schemas.microsoft.com/office/drawing/2014/main" id="{9E018543-3A12-4B49-9211-FF53E9DA9D5C}"/>
              </a:ext>
            </a:extLst>
          </p:cNvPr>
          <p:cNvSpPr txBox="1"/>
          <p:nvPr/>
        </p:nvSpPr>
        <p:spPr>
          <a:xfrm>
            <a:off x="437846" y="1531282"/>
            <a:ext cx="8137765" cy="2308324"/>
          </a:xfrm>
          <a:prstGeom prst="rect">
            <a:avLst/>
          </a:prstGeom>
          <a:noFill/>
        </p:spPr>
        <p:txBody>
          <a:bodyPr wrap="square">
            <a:spAutoFit/>
          </a:bodyPr>
          <a:lstStyle/>
          <a:p>
            <a:pPr marL="285750" indent="-285750" algn="just">
              <a:buFont typeface="Arial" panose="020B0604020202020204" pitchFamily="34" charset="0"/>
              <a:buChar char="•"/>
            </a:pPr>
            <a:r>
              <a:rPr lang="en-US" sz="1800" dirty="0"/>
              <a:t>Fundamental building blocks of quantum networks</a:t>
            </a:r>
          </a:p>
          <a:p>
            <a:pPr marL="742950" lvl="1" indent="-285750" algn="just">
              <a:buFont typeface="Arial" panose="020B0604020202020204" pitchFamily="34" charset="0"/>
              <a:buChar char="•"/>
            </a:pPr>
            <a:r>
              <a:rPr lang="en-US" dirty="0"/>
              <a:t>photon sources </a:t>
            </a:r>
          </a:p>
          <a:p>
            <a:pPr marL="742950" lvl="1" indent="-285750" algn="just">
              <a:buFont typeface="Arial" panose="020B0604020202020204" pitchFamily="34" charset="0"/>
              <a:buChar char="•"/>
            </a:pPr>
            <a:r>
              <a:rPr lang="en-US" dirty="0"/>
              <a:t>memories </a:t>
            </a:r>
          </a:p>
          <a:p>
            <a:pPr marL="742950" lvl="1" indent="-285750" algn="just">
              <a:buFont typeface="Arial" panose="020B0604020202020204" pitchFamily="34" charset="0"/>
              <a:buChar char="•"/>
            </a:pPr>
            <a:r>
              <a:rPr lang="en-US" dirty="0"/>
              <a:t>protocols to interconnect them</a:t>
            </a:r>
          </a:p>
          <a:p>
            <a:pPr marL="285750" indent="-285750" algn="just">
              <a:buFont typeface="Arial" panose="020B0604020202020204" pitchFamily="34" charset="0"/>
              <a:buChar char="•"/>
            </a:pPr>
            <a:r>
              <a:rPr lang="en-US" sz="1800" dirty="0"/>
              <a:t>With these buildings blocks</a:t>
            </a:r>
            <a:r>
              <a:rPr lang="en-US" dirty="0"/>
              <a:t>, we can construct quantum networks that are capable of plethora of fascinating applications </a:t>
            </a:r>
          </a:p>
          <a:p>
            <a:pPr marL="742950" lvl="1" indent="-285750" algn="just">
              <a:buFont typeface="Arial" panose="020B0604020202020204" pitchFamily="34" charset="0"/>
              <a:buChar char="•"/>
            </a:pPr>
            <a:r>
              <a:rPr lang="en-US" dirty="0"/>
              <a:t>quantum communication, computing, fundamental science, sensing,…</a:t>
            </a:r>
          </a:p>
          <a:p>
            <a:pPr marL="285750" indent="-285750" algn="just">
              <a:buFont typeface="Arial" panose="020B0604020202020204" pitchFamily="34" charset="0"/>
              <a:buChar char="•"/>
            </a:pPr>
            <a:endParaRPr lang="en-US" dirty="0"/>
          </a:p>
        </p:txBody>
      </p:sp>
      <p:pic>
        <p:nvPicPr>
          <p:cNvPr id="17" name="Picture 16" descr="A map of a city&#10;&#10;Description automatically generated">
            <a:extLst>
              <a:ext uri="{FF2B5EF4-FFF2-40B4-BE49-F238E27FC236}">
                <a16:creationId xmlns:a16="http://schemas.microsoft.com/office/drawing/2014/main" id="{D67959D2-0398-569F-5503-E187092D4878}"/>
              </a:ext>
            </a:extLst>
          </p:cNvPr>
          <p:cNvPicPr>
            <a:picLocks noChangeAspect="1"/>
          </p:cNvPicPr>
          <p:nvPr/>
        </p:nvPicPr>
        <p:blipFill>
          <a:blip r:embed="rId2"/>
          <a:stretch>
            <a:fillRect/>
          </a:stretch>
        </p:blipFill>
        <p:spPr>
          <a:xfrm>
            <a:off x="2100766" y="3602813"/>
            <a:ext cx="5232400" cy="2943225"/>
          </a:xfrm>
          <a:prstGeom prst="rect">
            <a:avLst/>
          </a:prstGeom>
        </p:spPr>
      </p:pic>
    </p:spTree>
    <p:extLst>
      <p:ext uri="{BB962C8B-B14F-4D97-AF65-F5344CB8AC3E}">
        <p14:creationId xmlns:p14="http://schemas.microsoft.com/office/powerpoint/2010/main" val="316577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Our work at BNL: QDs for heterogenous quantum interconnects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730341" y="1686714"/>
            <a:ext cx="7287386" cy="24504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000" dirty="0"/>
              <a:t>Use the advantages of heterogenous systems </a:t>
            </a:r>
          </a:p>
          <a:p>
            <a:pPr algn="just"/>
            <a:r>
              <a:rPr lang="en-US" sz="2000" dirty="0"/>
              <a:t>Quantum dots for generation of quantum information</a:t>
            </a:r>
          </a:p>
          <a:p>
            <a:pPr algn="just"/>
            <a:r>
              <a:rPr lang="en-US" sz="2000" dirty="0"/>
              <a:t>Alkali vapors for storage</a:t>
            </a:r>
          </a:p>
          <a:p>
            <a:pPr algn="just"/>
            <a:r>
              <a:rPr lang="en-US" sz="2000" dirty="0"/>
              <a:t>Rb memories work at  RT. They ensure storage time of of around 20 µsec and fidelity of around 5%</a:t>
            </a:r>
          </a:p>
          <a:p>
            <a:pPr algn="just"/>
            <a:r>
              <a:rPr lang="en-US" sz="2000" dirty="0"/>
              <a:t>After storage, we investigate how properties of these photons had been altered and which protocols needs to be used to make this process controllable and efficient</a:t>
            </a:r>
          </a:p>
          <a:p>
            <a:pPr algn="just"/>
            <a:endParaRPr lang="en-US" sz="2000" dirty="0"/>
          </a:p>
        </p:txBody>
      </p:sp>
      <p:pic>
        <p:nvPicPr>
          <p:cNvPr id="3" name="Picture 2">
            <a:extLst>
              <a:ext uri="{FF2B5EF4-FFF2-40B4-BE49-F238E27FC236}">
                <a16:creationId xmlns:a16="http://schemas.microsoft.com/office/drawing/2014/main" id="{35362041-C643-0DD9-AD5B-F5B14272B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486" y="4437032"/>
            <a:ext cx="5349329" cy="2066728"/>
          </a:xfrm>
          <a:prstGeom prst="rect">
            <a:avLst/>
          </a:prstGeom>
        </p:spPr>
      </p:pic>
      <p:sp>
        <p:nvSpPr>
          <p:cNvPr id="6" name="TextBox 5">
            <a:extLst>
              <a:ext uri="{FF2B5EF4-FFF2-40B4-BE49-F238E27FC236}">
                <a16:creationId xmlns:a16="http://schemas.microsoft.com/office/drawing/2014/main" id="{B68FF9A2-C240-0869-A12D-52C707257DE4}"/>
              </a:ext>
            </a:extLst>
          </p:cNvPr>
          <p:cNvSpPr txBox="1"/>
          <p:nvPr/>
        </p:nvSpPr>
        <p:spPr>
          <a:xfrm>
            <a:off x="1707019" y="6478151"/>
            <a:ext cx="5884262" cy="338554"/>
          </a:xfrm>
          <a:prstGeom prst="rect">
            <a:avLst/>
          </a:prstGeom>
          <a:solidFill>
            <a:schemeClr val="accent2">
              <a:lumMod val="50000"/>
              <a:alpha val="28000"/>
            </a:schemeClr>
          </a:solidFill>
        </p:spPr>
        <p:txBody>
          <a:bodyPr wrap="square" rtlCol="0">
            <a:spAutoFit/>
          </a:bodyPr>
          <a:lstStyle/>
          <a:p>
            <a:pPr algn="ctr"/>
            <a:r>
              <a:rPr lang="en-US" sz="1600" dirty="0"/>
              <a:t>Quantum information storage and revival in hybrid system</a:t>
            </a:r>
          </a:p>
        </p:txBody>
      </p:sp>
    </p:spTree>
    <p:extLst>
      <p:ext uri="{BB962C8B-B14F-4D97-AF65-F5344CB8AC3E}">
        <p14:creationId xmlns:p14="http://schemas.microsoft.com/office/powerpoint/2010/main" val="100449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16</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pPr algn="ctr"/>
            <a:r>
              <a:rPr lang="en-US" dirty="0"/>
              <a:t>Thanks for your attention</a:t>
            </a:r>
            <a:br>
              <a:rPr lang="en-US" dirty="0"/>
            </a:br>
            <a:br>
              <a:rPr lang="en-US" dirty="0"/>
            </a:br>
            <a:br>
              <a:rPr lang="en-US" dirty="0"/>
            </a:br>
            <a:r>
              <a:rPr lang="en-US" sz="3600" dirty="0"/>
              <a:t>We have openings for PhD/</a:t>
            </a:r>
            <a:r>
              <a:rPr lang="en-US" sz="3600" dirty="0" err="1"/>
              <a:t>PostDocs</a:t>
            </a:r>
            <a:r>
              <a:rPr lang="en-US" sz="3600" dirty="0"/>
              <a:t> – reach out! </a:t>
            </a:r>
            <a:r>
              <a:rPr lang="en-US" sz="3600" dirty="0" err="1"/>
              <a:t>jzajac@bnl.gov</a:t>
            </a:r>
            <a:endParaRPr lang="en-US" dirty="0"/>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a:xfrm>
            <a:off x="696515" y="3229659"/>
            <a:ext cx="7750969" cy="1259607"/>
          </a:xfrm>
        </p:spPr>
        <p:txBody>
          <a:bodyPr/>
          <a:lstStyle/>
          <a:p>
            <a:r>
              <a:rPr lang="en-US" dirty="0"/>
              <a:t>Questions?</a:t>
            </a:r>
          </a:p>
          <a:p>
            <a:endParaRPr lang="en-US" dirty="0"/>
          </a:p>
          <a:p>
            <a:endParaRPr lang="en-US" dirty="0"/>
          </a:p>
          <a:p>
            <a:endParaRPr lang="en-US" dirty="0"/>
          </a:p>
        </p:txBody>
      </p:sp>
    </p:spTree>
    <p:extLst>
      <p:ext uri="{BB962C8B-B14F-4D97-AF65-F5344CB8AC3E}">
        <p14:creationId xmlns:p14="http://schemas.microsoft.com/office/powerpoint/2010/main" val="121570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lstStyle/>
          <a:p>
            <a:r>
              <a:rPr lang="en-US" dirty="0"/>
              <a:t>Quantum Dots: Nobel Price in Chemistry 2023 </a:t>
            </a:r>
            <a:r>
              <a:rPr lang="en-US" baseline="30000" dirty="0"/>
              <a:t>and beyond</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pic>
        <p:nvPicPr>
          <p:cNvPr id="6" name="Picture 5" descr="A screenshot of a computer&#10;&#10;Description automatically generated">
            <a:extLst>
              <a:ext uri="{FF2B5EF4-FFF2-40B4-BE49-F238E27FC236}">
                <a16:creationId xmlns:a16="http://schemas.microsoft.com/office/drawing/2014/main" id="{B7F1E2ED-D782-FF4B-F611-CE4392E9FBE4}"/>
              </a:ext>
            </a:extLst>
          </p:cNvPr>
          <p:cNvPicPr>
            <a:picLocks noChangeAspect="1"/>
          </p:cNvPicPr>
          <p:nvPr/>
        </p:nvPicPr>
        <p:blipFill>
          <a:blip r:embed="rId2"/>
          <a:stretch>
            <a:fillRect/>
          </a:stretch>
        </p:blipFill>
        <p:spPr>
          <a:xfrm>
            <a:off x="255026" y="1494745"/>
            <a:ext cx="6610115" cy="4331044"/>
          </a:xfrm>
          <a:prstGeom prst="rect">
            <a:avLst/>
          </a:prstGeom>
        </p:spPr>
      </p:pic>
      <p:pic>
        <p:nvPicPr>
          <p:cNvPr id="8" name="Content Placeholder 4">
            <a:extLst>
              <a:ext uri="{FF2B5EF4-FFF2-40B4-BE49-F238E27FC236}">
                <a16:creationId xmlns:a16="http://schemas.microsoft.com/office/drawing/2014/main" id="{2AD5CB49-F681-0E0D-163C-A9819DF8D40C}"/>
              </a:ext>
            </a:extLst>
          </p:cNvPr>
          <p:cNvPicPr>
            <a:picLocks noChangeAspect="1"/>
          </p:cNvPicPr>
          <p:nvPr/>
        </p:nvPicPr>
        <p:blipFill>
          <a:blip r:embed="rId3"/>
          <a:stretch>
            <a:fillRect/>
          </a:stretch>
        </p:blipFill>
        <p:spPr>
          <a:xfrm>
            <a:off x="3825594" y="4475615"/>
            <a:ext cx="5318406" cy="1883341"/>
          </a:xfrm>
          <a:prstGeom prst="rect">
            <a:avLst/>
          </a:prstGeom>
        </p:spPr>
      </p:pic>
    </p:spTree>
    <p:extLst>
      <p:ext uri="{BB962C8B-B14F-4D97-AF65-F5344CB8AC3E}">
        <p14:creationId xmlns:p14="http://schemas.microsoft.com/office/powerpoint/2010/main" val="36813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Quantum materials and nanotechnology </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
        <p:nvSpPr>
          <p:cNvPr id="7" name="TextBox 6">
            <a:extLst>
              <a:ext uri="{FF2B5EF4-FFF2-40B4-BE49-F238E27FC236}">
                <a16:creationId xmlns:a16="http://schemas.microsoft.com/office/drawing/2014/main" id="{AC6BAC50-44DE-BAFD-43A9-E294DF1ABF84}"/>
              </a:ext>
            </a:extLst>
          </p:cNvPr>
          <p:cNvSpPr txBox="1"/>
          <p:nvPr/>
        </p:nvSpPr>
        <p:spPr>
          <a:xfrm>
            <a:off x="742169" y="1814959"/>
            <a:ext cx="7813964" cy="2308324"/>
          </a:xfrm>
          <a:prstGeom prst="rect">
            <a:avLst/>
          </a:prstGeom>
          <a:noFill/>
        </p:spPr>
        <p:txBody>
          <a:bodyPr wrap="square">
            <a:spAutoFit/>
          </a:bodyPr>
          <a:lstStyle/>
          <a:p>
            <a:pPr marL="285750" indent="-285750">
              <a:buFont typeface="Arial" panose="020B0604020202020204" pitchFamily="34" charset="0"/>
              <a:buChar char="•"/>
            </a:pPr>
            <a:r>
              <a:rPr lang="en-US" dirty="0"/>
              <a:t>Going from ultra-big towards ultra-small, macroscopic objects are covered by the properties of classical mechanics while microscopic ones by quantum mechanics</a:t>
            </a:r>
          </a:p>
          <a:p>
            <a:pPr marL="285750" indent="-285750">
              <a:buFont typeface="Arial" panose="020B0604020202020204" pitchFamily="34" charset="0"/>
              <a:buChar char="•"/>
            </a:pPr>
            <a:r>
              <a:rPr lang="en-US" dirty="0"/>
              <a:t>Transition usually takes place when the size of the object is around  the size of the electron wave-function</a:t>
            </a:r>
          </a:p>
          <a:p>
            <a:pPr marL="285750" indent="-285750">
              <a:buFont typeface="Arial" panose="020B0604020202020204" pitchFamily="34" charset="0"/>
              <a:buChar char="•"/>
            </a:pPr>
            <a:r>
              <a:rPr lang="en-US" dirty="0"/>
              <a:t>When we can engineer material on a nanometer scale,  we are able to engineer their quantum properties; boundary of condensed matter physics and quantum physics</a:t>
            </a:r>
          </a:p>
        </p:txBody>
      </p:sp>
      <p:sp>
        <p:nvSpPr>
          <p:cNvPr id="8" name="Oval 7">
            <a:extLst>
              <a:ext uri="{FF2B5EF4-FFF2-40B4-BE49-F238E27FC236}">
                <a16:creationId xmlns:a16="http://schemas.microsoft.com/office/drawing/2014/main" id="{02FFACFA-0CFF-A831-D8E9-F6E9345B35E9}"/>
              </a:ext>
            </a:extLst>
          </p:cNvPr>
          <p:cNvSpPr/>
          <p:nvPr/>
        </p:nvSpPr>
        <p:spPr>
          <a:xfrm>
            <a:off x="625699" y="4161001"/>
            <a:ext cx="1256232" cy="118621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35C2B8-3136-A52B-4ABF-D6AEB04B1D40}"/>
              </a:ext>
            </a:extLst>
          </p:cNvPr>
          <p:cNvSpPr txBox="1"/>
          <p:nvPr/>
        </p:nvSpPr>
        <p:spPr>
          <a:xfrm>
            <a:off x="619378" y="5488773"/>
            <a:ext cx="1223412" cy="646331"/>
          </a:xfrm>
          <a:prstGeom prst="rect">
            <a:avLst/>
          </a:prstGeom>
          <a:noFill/>
        </p:spPr>
        <p:txBody>
          <a:bodyPr wrap="none" rtlCol="0">
            <a:spAutoFit/>
          </a:bodyPr>
          <a:lstStyle/>
          <a:p>
            <a:pPr algn="ctr"/>
            <a:r>
              <a:rPr lang="en-US" dirty="0"/>
              <a:t>Sun</a:t>
            </a:r>
            <a:br>
              <a:rPr lang="en-US" dirty="0"/>
            </a:br>
            <a:r>
              <a:rPr lang="en-US" dirty="0"/>
              <a:t>1e9 meter</a:t>
            </a:r>
          </a:p>
        </p:txBody>
      </p:sp>
      <p:cxnSp>
        <p:nvCxnSpPr>
          <p:cNvPr id="10" name="Straight Connector 9">
            <a:extLst>
              <a:ext uri="{FF2B5EF4-FFF2-40B4-BE49-F238E27FC236}">
                <a16:creationId xmlns:a16="http://schemas.microsoft.com/office/drawing/2014/main" id="{6A7EB87C-EAD6-7A7F-8E65-C190A1F0B69E}"/>
              </a:ext>
            </a:extLst>
          </p:cNvPr>
          <p:cNvCxnSpPr/>
          <p:nvPr/>
        </p:nvCxnSpPr>
        <p:spPr>
          <a:xfrm>
            <a:off x="2181034" y="4819026"/>
            <a:ext cx="1803162"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F366E92F-2441-7071-E8D3-2CBD906F5D1A}"/>
              </a:ext>
            </a:extLst>
          </p:cNvPr>
          <p:cNvPicPr>
            <a:picLocks noChangeAspect="1"/>
          </p:cNvPicPr>
          <p:nvPr/>
        </p:nvPicPr>
        <p:blipFill rotWithShape="1">
          <a:blip r:embed="rId3"/>
          <a:srcRect t="7596" b="9713"/>
          <a:stretch/>
        </p:blipFill>
        <p:spPr>
          <a:xfrm>
            <a:off x="4013571" y="4287378"/>
            <a:ext cx="1116858" cy="1375753"/>
          </a:xfrm>
          <a:prstGeom prst="rect">
            <a:avLst/>
          </a:prstGeom>
        </p:spPr>
      </p:pic>
      <p:cxnSp>
        <p:nvCxnSpPr>
          <p:cNvPr id="12" name="Straight Connector 11">
            <a:extLst>
              <a:ext uri="{FF2B5EF4-FFF2-40B4-BE49-F238E27FC236}">
                <a16:creationId xmlns:a16="http://schemas.microsoft.com/office/drawing/2014/main" id="{108E5C92-53F7-72DD-BF5A-16F61E4D5758}"/>
              </a:ext>
            </a:extLst>
          </p:cNvPr>
          <p:cNvCxnSpPr/>
          <p:nvPr/>
        </p:nvCxnSpPr>
        <p:spPr>
          <a:xfrm>
            <a:off x="5199726" y="4819026"/>
            <a:ext cx="1803162"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6817328B-5F06-5DFE-0E14-2EAC8C70F526}"/>
              </a:ext>
            </a:extLst>
          </p:cNvPr>
          <p:cNvSpPr txBox="1"/>
          <p:nvPr/>
        </p:nvSpPr>
        <p:spPr>
          <a:xfrm>
            <a:off x="4045335" y="5488773"/>
            <a:ext cx="966931" cy="646331"/>
          </a:xfrm>
          <a:prstGeom prst="rect">
            <a:avLst/>
          </a:prstGeom>
          <a:noFill/>
        </p:spPr>
        <p:txBody>
          <a:bodyPr wrap="none" rtlCol="0">
            <a:spAutoFit/>
          </a:bodyPr>
          <a:lstStyle/>
          <a:p>
            <a:pPr algn="ctr"/>
            <a:r>
              <a:rPr lang="en-US" dirty="0"/>
              <a:t>Human</a:t>
            </a:r>
          </a:p>
          <a:p>
            <a:r>
              <a:rPr lang="en-US" dirty="0"/>
              <a:t>1 meter</a:t>
            </a:r>
          </a:p>
        </p:txBody>
      </p:sp>
      <p:sp>
        <p:nvSpPr>
          <p:cNvPr id="14" name="Oval 13">
            <a:extLst>
              <a:ext uri="{FF2B5EF4-FFF2-40B4-BE49-F238E27FC236}">
                <a16:creationId xmlns:a16="http://schemas.microsoft.com/office/drawing/2014/main" id="{97C32C4C-1A11-60DC-5C04-B5CAE40F490E}"/>
              </a:ext>
            </a:extLst>
          </p:cNvPr>
          <p:cNvSpPr/>
          <p:nvPr/>
        </p:nvSpPr>
        <p:spPr>
          <a:xfrm flipV="1">
            <a:off x="7312737" y="4807137"/>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56B9B1-7E16-3126-29A6-75481791F52A}"/>
              </a:ext>
            </a:extLst>
          </p:cNvPr>
          <p:cNvSpPr/>
          <p:nvPr/>
        </p:nvSpPr>
        <p:spPr>
          <a:xfrm flipV="1">
            <a:off x="7539033" y="4807768"/>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29C4A96-7DFA-C335-B829-D4412C44E3E2}"/>
              </a:ext>
            </a:extLst>
          </p:cNvPr>
          <p:cNvSpPr/>
          <p:nvPr/>
        </p:nvSpPr>
        <p:spPr>
          <a:xfrm flipV="1">
            <a:off x="7758821" y="4806736"/>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B51349-71DF-4E2B-1212-EBC938E1BB5E}"/>
              </a:ext>
            </a:extLst>
          </p:cNvPr>
          <p:cNvSpPr/>
          <p:nvPr/>
        </p:nvSpPr>
        <p:spPr>
          <a:xfrm flipV="1">
            <a:off x="7967533" y="4806736"/>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817B22-0158-8EF7-4977-5CDA790D8A79}"/>
              </a:ext>
            </a:extLst>
          </p:cNvPr>
          <p:cNvSpPr/>
          <p:nvPr/>
        </p:nvSpPr>
        <p:spPr>
          <a:xfrm flipV="1">
            <a:off x="7419528" y="4615349"/>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B2287D-C712-A057-E370-1D4722E7BC17}"/>
              </a:ext>
            </a:extLst>
          </p:cNvPr>
          <p:cNvSpPr/>
          <p:nvPr/>
        </p:nvSpPr>
        <p:spPr>
          <a:xfrm flipV="1">
            <a:off x="7631837" y="4608084"/>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AB8D46-4C60-169A-29F7-F1184CEBDD8C}"/>
              </a:ext>
            </a:extLst>
          </p:cNvPr>
          <p:cNvSpPr/>
          <p:nvPr/>
        </p:nvSpPr>
        <p:spPr>
          <a:xfrm flipV="1">
            <a:off x="7842833" y="4611749"/>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2DF3D1-58F1-EBE2-5E41-D9211A748C22}"/>
              </a:ext>
            </a:extLst>
          </p:cNvPr>
          <p:cNvSpPr/>
          <p:nvPr/>
        </p:nvSpPr>
        <p:spPr>
          <a:xfrm flipV="1">
            <a:off x="7501113" y="4409955"/>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C4BB2E-C2B2-901A-F996-664A3BD2AC27}"/>
              </a:ext>
            </a:extLst>
          </p:cNvPr>
          <p:cNvSpPr/>
          <p:nvPr/>
        </p:nvSpPr>
        <p:spPr>
          <a:xfrm flipV="1">
            <a:off x="7724641" y="4412831"/>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955247-88EB-8075-A5BE-314326ACC841}"/>
              </a:ext>
            </a:extLst>
          </p:cNvPr>
          <p:cNvSpPr/>
          <p:nvPr/>
        </p:nvSpPr>
        <p:spPr>
          <a:xfrm flipV="1">
            <a:off x="7606449" y="4228472"/>
            <a:ext cx="219788" cy="20753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462EC8C-1BEA-C930-ACD4-ED786CFCDE02}"/>
              </a:ext>
            </a:extLst>
          </p:cNvPr>
          <p:cNvSpPr txBox="1"/>
          <p:nvPr/>
        </p:nvSpPr>
        <p:spPr>
          <a:xfrm>
            <a:off x="7110451" y="5478465"/>
            <a:ext cx="1556836" cy="646331"/>
          </a:xfrm>
          <a:prstGeom prst="rect">
            <a:avLst/>
          </a:prstGeom>
          <a:noFill/>
        </p:spPr>
        <p:txBody>
          <a:bodyPr wrap="none" rtlCol="0">
            <a:spAutoFit/>
          </a:bodyPr>
          <a:lstStyle/>
          <a:p>
            <a:r>
              <a:rPr lang="en-US" dirty="0"/>
              <a:t>Quantum Dot</a:t>
            </a:r>
          </a:p>
          <a:p>
            <a:r>
              <a:rPr lang="en-US" dirty="0"/>
              <a:t>1e-9 meter</a:t>
            </a:r>
          </a:p>
        </p:txBody>
      </p:sp>
      <p:sp>
        <p:nvSpPr>
          <p:cNvPr id="25" name="TextBox 24">
            <a:extLst>
              <a:ext uri="{FF2B5EF4-FFF2-40B4-BE49-F238E27FC236}">
                <a16:creationId xmlns:a16="http://schemas.microsoft.com/office/drawing/2014/main" id="{A7E0AC34-46CF-2F98-A322-09B96D90CF27}"/>
              </a:ext>
            </a:extLst>
          </p:cNvPr>
          <p:cNvSpPr txBox="1"/>
          <p:nvPr/>
        </p:nvSpPr>
        <p:spPr>
          <a:xfrm>
            <a:off x="2100765" y="6492874"/>
            <a:ext cx="5232401" cy="338554"/>
          </a:xfrm>
          <a:prstGeom prst="rect">
            <a:avLst/>
          </a:prstGeom>
          <a:solidFill>
            <a:schemeClr val="accent2">
              <a:lumMod val="50000"/>
              <a:alpha val="28000"/>
            </a:schemeClr>
          </a:solidFill>
        </p:spPr>
        <p:txBody>
          <a:bodyPr wrap="square" rtlCol="0">
            <a:spAutoFit/>
          </a:bodyPr>
          <a:lstStyle/>
          <a:p>
            <a:pPr algn="ctr"/>
            <a:r>
              <a:rPr lang="en-US" sz="1600" dirty="0"/>
              <a:t>Sense of the scale</a:t>
            </a:r>
          </a:p>
        </p:txBody>
      </p:sp>
    </p:spTree>
    <p:extLst>
      <p:ext uri="{BB962C8B-B14F-4D97-AF65-F5344CB8AC3E}">
        <p14:creationId xmlns:p14="http://schemas.microsoft.com/office/powerpoint/2010/main" val="168954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What are Quantum Dots?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730340" y="1784688"/>
            <a:ext cx="6842556" cy="24504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dirty="0"/>
              <a:t>Made of semiconducting materials</a:t>
            </a:r>
          </a:p>
          <a:p>
            <a:pPr>
              <a:lnSpc>
                <a:spcPct val="100000"/>
              </a:lnSpc>
            </a:pPr>
            <a:r>
              <a:rPr lang="en-US" sz="2000" dirty="0"/>
              <a:t>Properties explained by the particle in the box picture </a:t>
            </a:r>
          </a:p>
          <a:p>
            <a:pPr lvl="1">
              <a:lnSpc>
                <a:spcPct val="100000"/>
              </a:lnSpc>
            </a:pPr>
            <a:r>
              <a:rPr lang="en-US" dirty="0"/>
              <a:t>Electron is trapped in the box, here potential energy box, that causes quantization of its energy</a:t>
            </a:r>
            <a:br>
              <a:rPr lang="en-US" dirty="0"/>
            </a:br>
            <a:endParaRPr lang="en-US" dirty="0"/>
          </a:p>
          <a:p>
            <a:pPr marL="0" indent="0">
              <a:lnSpc>
                <a:spcPct val="100000"/>
              </a:lnSpc>
              <a:buFont typeface="Arial" panose="020B0604020202020204" pitchFamily="34" charset="0"/>
              <a:buNone/>
            </a:pPr>
            <a:endParaRPr lang="en-US" sz="2000" dirty="0"/>
          </a:p>
        </p:txBody>
      </p:sp>
      <p:pic>
        <p:nvPicPr>
          <p:cNvPr id="5" name="Picture 4" descr="A diagram of different types of energy&#10;&#10;Description automatically generated">
            <a:extLst>
              <a:ext uri="{FF2B5EF4-FFF2-40B4-BE49-F238E27FC236}">
                <a16:creationId xmlns:a16="http://schemas.microsoft.com/office/drawing/2014/main" id="{BD6BBE69-A1BC-8EB9-6C1E-D669EEC8F445}"/>
              </a:ext>
            </a:extLst>
          </p:cNvPr>
          <p:cNvPicPr>
            <a:picLocks noChangeAspect="1"/>
          </p:cNvPicPr>
          <p:nvPr/>
        </p:nvPicPr>
        <p:blipFill>
          <a:blip r:embed="rId2"/>
          <a:stretch>
            <a:fillRect/>
          </a:stretch>
        </p:blipFill>
        <p:spPr>
          <a:xfrm>
            <a:off x="5244650" y="3520453"/>
            <a:ext cx="3417214" cy="224792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3C85E5-0498-841D-A569-E6134174C67A}"/>
                  </a:ext>
                </a:extLst>
              </p:cNvPr>
              <p:cNvSpPr txBox="1"/>
              <p:nvPr/>
            </p:nvSpPr>
            <p:spPr>
              <a:xfrm>
                <a:off x="730340" y="3362510"/>
                <a:ext cx="4897376" cy="3342453"/>
              </a:xfrm>
              <a:prstGeom prst="rect">
                <a:avLst/>
              </a:prstGeom>
              <a:noFill/>
            </p:spPr>
            <p:txBody>
              <a:bodyPr wrap="square">
                <a:spAutoFit/>
              </a:bodyPr>
              <a:lstStyle/>
              <a:p>
                <a:pPr marL="457200" indent="-457200">
                  <a:lnSpc>
                    <a:spcPct val="100000"/>
                  </a:lnSpc>
                  <a:buFont typeface="Arial" panose="020B0604020202020204" pitchFamily="34" charset="0"/>
                  <a:buChar char="•"/>
                </a:pPr>
                <a:r>
                  <a:rPr lang="en-US" sz="2000" dirty="0"/>
                  <a:t>Energy takes only well-defined values!</a:t>
                </a:r>
              </a:p>
              <a:p>
                <a:pPr marL="0" indent="0">
                  <a:lnSpc>
                    <a:spcPct val="100000"/>
                  </a:lnSpc>
                  <a:buNone/>
                </a:pPr>
                <a:r>
                  <a:rPr lang="en-US" sz="2000" i="1" dirty="0">
                    <a:latin typeface="Cambria Math" panose="02040503050406030204" pitchFamily="18" charset="0"/>
                  </a:rPr>
                  <a:t>      </a:t>
                </a:r>
                <a14:m>
                  <m:oMath xmlns:m="http://schemas.openxmlformats.org/officeDocument/2006/math">
                    <m:r>
                      <a:rPr lang="en-US" sz="2000" b="0" i="1" smtClean="0">
                        <a:latin typeface="Cambria Math" panose="02040503050406030204" pitchFamily="18" charset="0"/>
                      </a:rPr>
                      <m:t>𝐸</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ℏ</m:t>
                            </m:r>
                          </m:e>
                          <m:sup>
                            <m:r>
                              <a:rPr lang="en-US" sz="2000" b="0" i="1" smtClean="0">
                                <a:latin typeface="Cambria Math" panose="02040503050406030204" pitchFamily="18" charset="0"/>
                              </a:rPr>
                              <m:t>2</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𝜋</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2</m:t>
                        </m:r>
                        <m:r>
                          <a:rPr lang="en-US" sz="2000" b="0" i="1" smtClean="0">
                            <a:latin typeface="Cambria Math" panose="02040503050406030204" pitchFamily="18" charset="0"/>
                          </a:rPr>
                          <m:t>𝑚</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𝑙</m:t>
                            </m:r>
                          </m:e>
                          <m:sup>
                            <m:r>
                              <a:rPr lang="en-US" sz="2000" b="0" i="1" smtClean="0">
                                <a:latin typeface="Cambria Math" panose="02040503050406030204" pitchFamily="18" charset="0"/>
                              </a:rPr>
                              <m:t>2</m:t>
                            </m:r>
                          </m:sup>
                        </m:sSup>
                      </m:den>
                    </m:f>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𝑛</m:t>
                        </m:r>
                      </m:e>
                      <m:sup>
                        <m:r>
                          <a:rPr lang="en-US" sz="2000" b="0" i="1" smtClean="0">
                            <a:latin typeface="Cambria Math" panose="02040503050406030204" pitchFamily="18" charset="0"/>
                          </a:rPr>
                          <m:t>2</m:t>
                        </m:r>
                      </m:sup>
                    </m:sSup>
                  </m:oMath>
                </a14:m>
                <a:r>
                  <a:rPr lang="en-US" sz="2000" b="0" dirty="0"/>
                  <a:t> where is </a:t>
                </a:r>
                <a:r>
                  <a:rPr lang="en-US" sz="2000" b="0" i="1" dirty="0"/>
                  <a:t>n</a:t>
                </a:r>
                <a:r>
                  <a:rPr lang="en-US" sz="2000" b="0" dirty="0"/>
                  <a:t> is </a:t>
                </a:r>
              </a:p>
              <a:p>
                <a:pPr marL="0" indent="0">
                  <a:lnSpc>
                    <a:spcPct val="100000"/>
                  </a:lnSpc>
                  <a:buNone/>
                </a:pPr>
                <a:r>
                  <a:rPr lang="en-US" sz="2000" dirty="0"/>
                  <a:t>      principial quantum number, </a:t>
                </a:r>
                <a:br>
                  <a:rPr lang="en-US" sz="2000" dirty="0"/>
                </a:br>
                <a:r>
                  <a:rPr lang="en-US" sz="2000" dirty="0"/>
                  <a:t>      </a:t>
                </a:r>
                <a:r>
                  <a:rPr lang="en-US" sz="2000" i="1" dirty="0"/>
                  <a:t>l</a:t>
                </a:r>
                <a:r>
                  <a:rPr lang="en-US" sz="2000" dirty="0"/>
                  <a:t> is confinement size</a:t>
                </a:r>
              </a:p>
              <a:p>
                <a:pPr marL="342900" indent="-342900">
                  <a:buFont typeface="Arial" panose="020B0604020202020204" pitchFamily="34" charset="0"/>
                  <a:buChar char="•"/>
                </a:pPr>
                <a:r>
                  <a:rPr lang="en-US" sz="2000" dirty="0"/>
                  <a:t>Boxes can be 3-, 2-, 1- or 0-dim</a:t>
                </a:r>
                <a:br>
                  <a:rPr lang="en-US" sz="2000" dirty="0"/>
                </a:br>
                <a:r>
                  <a:rPr lang="en-US" sz="2000" dirty="0"/>
                  <a:t>as described by density of states </a:t>
                </a:r>
                <a:br>
                  <a:rPr lang="en-US" sz="2000" dirty="0"/>
                </a:br>
                <a:r>
                  <a:rPr lang="en-US" sz="2000" dirty="0"/>
                  <a:t>DOS</a:t>
                </a:r>
              </a:p>
              <a:p>
                <a:pPr marL="342900" indent="-342900">
                  <a:lnSpc>
                    <a:spcPct val="100000"/>
                  </a:lnSpc>
                  <a:buFont typeface="Arial" panose="020B0604020202020204" pitchFamily="34" charset="0"/>
                  <a:buChar char="•"/>
                </a:pPr>
                <a:endParaRPr lang="en-US" sz="2000" dirty="0"/>
              </a:p>
              <a:p>
                <a:pPr>
                  <a:lnSpc>
                    <a:spcPct val="100000"/>
                  </a:lnSpc>
                </a:pPr>
                <a:endParaRPr lang="en-US" sz="2000" b="0" dirty="0"/>
              </a:p>
            </p:txBody>
          </p:sp>
        </mc:Choice>
        <mc:Fallback xmlns="">
          <p:sp>
            <p:nvSpPr>
              <p:cNvPr id="6" name="TextBox 5">
                <a:extLst>
                  <a:ext uri="{FF2B5EF4-FFF2-40B4-BE49-F238E27FC236}">
                    <a16:creationId xmlns:a16="http://schemas.microsoft.com/office/drawing/2014/main" id="{3F3C85E5-0498-841D-A569-E6134174C67A}"/>
                  </a:ext>
                </a:extLst>
              </p:cNvPr>
              <p:cNvSpPr txBox="1">
                <a:spLocks noRot="1" noChangeAspect="1" noMove="1" noResize="1" noEditPoints="1" noAdjustHandles="1" noChangeArrowheads="1" noChangeShapeType="1" noTextEdit="1"/>
              </p:cNvSpPr>
              <p:nvPr/>
            </p:nvSpPr>
            <p:spPr>
              <a:xfrm>
                <a:off x="730340" y="3362510"/>
                <a:ext cx="4897376" cy="3342453"/>
              </a:xfrm>
              <a:prstGeom prst="rect">
                <a:avLst/>
              </a:prstGeom>
              <a:blipFill>
                <a:blip r:embed="rId3"/>
                <a:stretch>
                  <a:fillRect l="-1034" t="-75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77AF1B88-A079-9F48-128C-EE9762F83538}"/>
              </a:ext>
            </a:extLst>
          </p:cNvPr>
          <p:cNvSpPr txBox="1"/>
          <p:nvPr/>
        </p:nvSpPr>
        <p:spPr>
          <a:xfrm>
            <a:off x="5185585" y="5836824"/>
            <a:ext cx="3573800" cy="338554"/>
          </a:xfrm>
          <a:prstGeom prst="rect">
            <a:avLst/>
          </a:prstGeom>
          <a:solidFill>
            <a:schemeClr val="accent2">
              <a:lumMod val="50000"/>
              <a:alpha val="28000"/>
            </a:schemeClr>
          </a:solidFill>
        </p:spPr>
        <p:txBody>
          <a:bodyPr wrap="square" rtlCol="0">
            <a:spAutoFit/>
          </a:bodyPr>
          <a:lstStyle/>
          <a:p>
            <a:pPr algn="ctr"/>
            <a:r>
              <a:rPr lang="en-US" sz="1600" dirty="0"/>
              <a:t>Density of states</a:t>
            </a:r>
          </a:p>
        </p:txBody>
      </p:sp>
    </p:spTree>
    <p:extLst>
      <p:ext uri="{BB962C8B-B14F-4D97-AF65-F5344CB8AC3E}">
        <p14:creationId xmlns:p14="http://schemas.microsoft.com/office/powerpoint/2010/main" val="179662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What are Quantum Dots properties?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592708" y="1578948"/>
            <a:ext cx="4840938" cy="24504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pPr>
            <a:r>
              <a:rPr lang="en-US" sz="2000" dirty="0"/>
              <a:t>When QDs are illuminated, electrons will get promoted from valence to conduction band</a:t>
            </a:r>
          </a:p>
          <a:p>
            <a:pPr algn="just">
              <a:lnSpc>
                <a:spcPct val="100000"/>
              </a:lnSpc>
            </a:pPr>
            <a:r>
              <a:rPr lang="en-US" sz="2000" dirty="0"/>
              <a:t>It is reversible process and after some time electron will relax into its ground state</a:t>
            </a:r>
          </a:p>
          <a:p>
            <a:pPr algn="just">
              <a:lnSpc>
                <a:spcPct val="100000"/>
              </a:lnSpc>
            </a:pPr>
            <a:r>
              <a:rPr lang="en-US" sz="2000" dirty="0"/>
              <a:t>Bigger the box, or QDs, longer the wavelengths</a:t>
            </a:r>
          </a:p>
          <a:p>
            <a:pPr marL="0" indent="0" algn="just">
              <a:lnSpc>
                <a:spcPct val="100000"/>
              </a:lnSpc>
              <a:buNone/>
            </a:pPr>
            <a:endParaRPr lang="en-US" sz="2000" dirty="0"/>
          </a:p>
          <a:p>
            <a:pPr algn="just">
              <a:lnSpc>
                <a:spcPct val="100000"/>
              </a:lnSpc>
            </a:pPr>
            <a:endParaRPr lang="en-US" sz="2000" dirty="0"/>
          </a:p>
        </p:txBody>
      </p:sp>
      <p:pic>
        <p:nvPicPr>
          <p:cNvPr id="3" name="Picture 2" descr="A row of vials with different colored liquids&#10;&#10;Description automatically generated">
            <a:extLst>
              <a:ext uri="{FF2B5EF4-FFF2-40B4-BE49-F238E27FC236}">
                <a16:creationId xmlns:a16="http://schemas.microsoft.com/office/drawing/2014/main" id="{8E36FFA3-4C9F-C37E-B882-52F69C1D15DF}"/>
              </a:ext>
            </a:extLst>
          </p:cNvPr>
          <p:cNvPicPr>
            <a:picLocks noChangeAspect="1"/>
          </p:cNvPicPr>
          <p:nvPr/>
        </p:nvPicPr>
        <p:blipFill>
          <a:blip r:embed="rId2"/>
          <a:stretch>
            <a:fillRect/>
          </a:stretch>
        </p:blipFill>
        <p:spPr>
          <a:xfrm>
            <a:off x="1305366" y="4848122"/>
            <a:ext cx="3343785" cy="1644752"/>
          </a:xfrm>
          <a:prstGeom prst="rect">
            <a:avLst/>
          </a:prstGeom>
        </p:spPr>
      </p:pic>
      <p:pic>
        <p:nvPicPr>
          <p:cNvPr id="7" name="Picture 6" descr="A diagram of energy levels&#10;&#10;Description automatically generated">
            <a:extLst>
              <a:ext uri="{FF2B5EF4-FFF2-40B4-BE49-F238E27FC236}">
                <a16:creationId xmlns:a16="http://schemas.microsoft.com/office/drawing/2014/main" id="{E31D0324-C00E-0D80-0D34-BEF38772A7DB}"/>
              </a:ext>
            </a:extLst>
          </p:cNvPr>
          <p:cNvPicPr>
            <a:picLocks noChangeAspect="1"/>
          </p:cNvPicPr>
          <p:nvPr/>
        </p:nvPicPr>
        <p:blipFill>
          <a:blip r:embed="rId3"/>
          <a:stretch>
            <a:fillRect/>
          </a:stretch>
        </p:blipFill>
        <p:spPr>
          <a:xfrm>
            <a:off x="5712802" y="2080190"/>
            <a:ext cx="3156877" cy="3385429"/>
          </a:xfrm>
          <a:prstGeom prst="rect">
            <a:avLst/>
          </a:prstGeom>
        </p:spPr>
      </p:pic>
      <p:sp>
        <p:nvSpPr>
          <p:cNvPr id="8" name="TextBox 7">
            <a:extLst>
              <a:ext uri="{FF2B5EF4-FFF2-40B4-BE49-F238E27FC236}">
                <a16:creationId xmlns:a16="http://schemas.microsoft.com/office/drawing/2014/main" id="{01DC6DDC-88C6-9CEF-C0E1-BB4DA6011493}"/>
              </a:ext>
            </a:extLst>
          </p:cNvPr>
          <p:cNvSpPr txBox="1"/>
          <p:nvPr/>
        </p:nvSpPr>
        <p:spPr>
          <a:xfrm>
            <a:off x="5712802" y="5465619"/>
            <a:ext cx="3248909" cy="338554"/>
          </a:xfrm>
          <a:prstGeom prst="rect">
            <a:avLst/>
          </a:prstGeom>
          <a:solidFill>
            <a:schemeClr val="accent2">
              <a:lumMod val="50000"/>
              <a:alpha val="28000"/>
            </a:schemeClr>
          </a:solidFill>
        </p:spPr>
        <p:txBody>
          <a:bodyPr wrap="square" rtlCol="0">
            <a:spAutoFit/>
          </a:bodyPr>
          <a:lstStyle/>
          <a:p>
            <a:pPr algn="ctr"/>
            <a:r>
              <a:rPr lang="en-US" sz="1600" dirty="0"/>
              <a:t>Band-gap vs color</a:t>
            </a:r>
          </a:p>
        </p:txBody>
      </p:sp>
      <p:sp>
        <p:nvSpPr>
          <p:cNvPr id="9" name="TextBox 8">
            <a:extLst>
              <a:ext uri="{FF2B5EF4-FFF2-40B4-BE49-F238E27FC236}">
                <a16:creationId xmlns:a16="http://schemas.microsoft.com/office/drawing/2014/main" id="{3C60DFDB-CDEF-9915-C0AE-1A1BB748844C}"/>
              </a:ext>
            </a:extLst>
          </p:cNvPr>
          <p:cNvSpPr txBox="1"/>
          <p:nvPr/>
        </p:nvSpPr>
        <p:spPr>
          <a:xfrm>
            <a:off x="1341942" y="6480682"/>
            <a:ext cx="3248909" cy="338554"/>
          </a:xfrm>
          <a:prstGeom prst="rect">
            <a:avLst/>
          </a:prstGeom>
          <a:solidFill>
            <a:schemeClr val="accent2">
              <a:lumMod val="50000"/>
              <a:alpha val="28000"/>
            </a:schemeClr>
          </a:solidFill>
        </p:spPr>
        <p:txBody>
          <a:bodyPr wrap="square" rtlCol="0">
            <a:spAutoFit/>
          </a:bodyPr>
          <a:lstStyle/>
          <a:p>
            <a:pPr algn="ctr"/>
            <a:r>
              <a:rPr lang="en-US" sz="1600" dirty="0"/>
              <a:t>Different colors of QDs</a:t>
            </a:r>
          </a:p>
        </p:txBody>
      </p:sp>
    </p:spTree>
    <p:extLst>
      <p:ext uri="{BB962C8B-B14F-4D97-AF65-F5344CB8AC3E}">
        <p14:creationId xmlns:p14="http://schemas.microsoft.com/office/powerpoint/2010/main" val="578811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441055" cy="1325563"/>
          </a:xfrm>
        </p:spPr>
        <p:txBody>
          <a:bodyPr/>
          <a:lstStyle/>
          <a:p>
            <a:r>
              <a:rPr lang="en-US" dirty="0"/>
              <a:t>QDs applications</a:t>
            </a:r>
          </a:p>
        </p:txBody>
      </p:sp>
      <p:sp>
        <p:nvSpPr>
          <p:cNvPr id="4" name="Content Placeholder 2">
            <a:extLst>
              <a:ext uri="{FF2B5EF4-FFF2-40B4-BE49-F238E27FC236}">
                <a16:creationId xmlns:a16="http://schemas.microsoft.com/office/drawing/2014/main" id="{80461C7F-A416-E03F-9CCF-94CCE355760C}"/>
              </a:ext>
            </a:extLst>
          </p:cNvPr>
          <p:cNvSpPr txBox="1">
            <a:spLocks/>
          </p:cNvSpPr>
          <p:nvPr/>
        </p:nvSpPr>
        <p:spPr>
          <a:xfrm>
            <a:off x="572251" y="1403688"/>
            <a:ext cx="4404195" cy="439166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pPr>
            <a:r>
              <a:rPr lang="en-US" sz="2000" dirty="0"/>
              <a:t>Biology and medicine </a:t>
            </a:r>
          </a:p>
          <a:p>
            <a:pPr lvl="1" algn="just">
              <a:lnSpc>
                <a:spcPct val="100000"/>
              </a:lnSpc>
            </a:pPr>
            <a:r>
              <a:rPr lang="en-US" dirty="0"/>
              <a:t>Sensing </a:t>
            </a:r>
          </a:p>
          <a:p>
            <a:pPr lvl="1" algn="just">
              <a:lnSpc>
                <a:spcPct val="100000"/>
              </a:lnSpc>
            </a:pPr>
            <a:r>
              <a:rPr lang="en-US" dirty="0"/>
              <a:t>Markers</a:t>
            </a:r>
          </a:p>
          <a:p>
            <a:pPr lvl="1" algn="just">
              <a:lnSpc>
                <a:spcPct val="100000"/>
              </a:lnSpc>
            </a:pPr>
            <a:r>
              <a:rPr lang="en-US" dirty="0"/>
              <a:t>Therapy</a:t>
            </a:r>
          </a:p>
          <a:p>
            <a:pPr algn="just">
              <a:lnSpc>
                <a:spcPct val="100000"/>
              </a:lnSpc>
            </a:pPr>
            <a:r>
              <a:rPr lang="en-US" sz="2000" dirty="0"/>
              <a:t>Optoelectronic devices</a:t>
            </a:r>
          </a:p>
          <a:p>
            <a:pPr lvl="1" algn="just">
              <a:lnSpc>
                <a:spcPct val="100000"/>
              </a:lnSpc>
            </a:pPr>
            <a:r>
              <a:rPr lang="en-US" dirty="0"/>
              <a:t>Light-emitting-diodes LEDs</a:t>
            </a:r>
          </a:p>
          <a:p>
            <a:pPr lvl="1" algn="just">
              <a:lnSpc>
                <a:spcPct val="100000"/>
              </a:lnSpc>
            </a:pPr>
            <a:r>
              <a:rPr lang="en-US" dirty="0"/>
              <a:t>Lasers</a:t>
            </a:r>
          </a:p>
          <a:p>
            <a:pPr lvl="1" algn="just">
              <a:lnSpc>
                <a:spcPct val="100000"/>
              </a:lnSpc>
            </a:pPr>
            <a:r>
              <a:rPr lang="en-US" dirty="0"/>
              <a:t>Displays</a:t>
            </a:r>
          </a:p>
          <a:p>
            <a:pPr lvl="1" algn="just">
              <a:lnSpc>
                <a:spcPct val="100000"/>
              </a:lnSpc>
            </a:pPr>
            <a:r>
              <a:rPr lang="en-US" dirty="0"/>
              <a:t>Photodetectors</a:t>
            </a:r>
          </a:p>
          <a:p>
            <a:pPr lvl="1" algn="just">
              <a:lnSpc>
                <a:spcPct val="100000"/>
              </a:lnSpc>
            </a:pPr>
            <a:r>
              <a:rPr lang="en-US" sz="2000" dirty="0"/>
              <a:t>Photovoltaics, i.e. solar cells</a:t>
            </a:r>
            <a:endParaRPr lang="en-US" dirty="0"/>
          </a:p>
          <a:p>
            <a:pPr algn="just">
              <a:lnSpc>
                <a:spcPct val="100000"/>
              </a:lnSpc>
            </a:pPr>
            <a:r>
              <a:rPr lang="en-US" sz="2000" dirty="0"/>
              <a:t>Photocatalysts</a:t>
            </a:r>
          </a:p>
          <a:p>
            <a:pPr algn="just">
              <a:lnSpc>
                <a:spcPct val="100000"/>
              </a:lnSpc>
            </a:pPr>
            <a:r>
              <a:rPr lang="en-US" sz="2000" dirty="0"/>
              <a:t>Fundamental science</a:t>
            </a:r>
          </a:p>
          <a:p>
            <a:pPr algn="just">
              <a:lnSpc>
                <a:spcPct val="100000"/>
              </a:lnSpc>
            </a:pPr>
            <a:r>
              <a:rPr lang="en-US" sz="2000" dirty="0"/>
              <a:t>Quantum Information Science and Technology QIST</a:t>
            </a:r>
          </a:p>
          <a:p>
            <a:pPr algn="just">
              <a:lnSpc>
                <a:spcPct val="100000"/>
              </a:lnSpc>
            </a:pPr>
            <a:endParaRPr lang="en-US" sz="2000" dirty="0"/>
          </a:p>
        </p:txBody>
      </p:sp>
      <p:pic>
        <p:nvPicPr>
          <p:cNvPr id="6" name="Picture 5" descr="A close-up of a microscope&#10;&#10;Description automatically generated">
            <a:extLst>
              <a:ext uri="{FF2B5EF4-FFF2-40B4-BE49-F238E27FC236}">
                <a16:creationId xmlns:a16="http://schemas.microsoft.com/office/drawing/2014/main" id="{D2EFDB65-17F7-9B32-244D-F79CB06F534A}"/>
              </a:ext>
            </a:extLst>
          </p:cNvPr>
          <p:cNvPicPr>
            <a:picLocks noChangeAspect="1"/>
          </p:cNvPicPr>
          <p:nvPr/>
        </p:nvPicPr>
        <p:blipFill>
          <a:blip r:embed="rId2"/>
          <a:stretch>
            <a:fillRect/>
          </a:stretch>
        </p:blipFill>
        <p:spPr>
          <a:xfrm>
            <a:off x="5146190" y="465614"/>
            <a:ext cx="3081616" cy="2006965"/>
          </a:xfrm>
          <a:prstGeom prst="rect">
            <a:avLst/>
          </a:prstGeom>
        </p:spPr>
      </p:pic>
      <p:pic>
        <p:nvPicPr>
          <p:cNvPr id="22" name="Picture 21" descr="A logo with black lines and a blue circle&#10;&#10;Description automatically generated">
            <a:extLst>
              <a:ext uri="{FF2B5EF4-FFF2-40B4-BE49-F238E27FC236}">
                <a16:creationId xmlns:a16="http://schemas.microsoft.com/office/drawing/2014/main" id="{F6310679-0FCC-EEC1-D142-C03BF3F25013}"/>
              </a:ext>
            </a:extLst>
          </p:cNvPr>
          <p:cNvPicPr>
            <a:picLocks noChangeAspect="1"/>
          </p:cNvPicPr>
          <p:nvPr/>
        </p:nvPicPr>
        <p:blipFill>
          <a:blip r:embed="rId3"/>
          <a:stretch>
            <a:fillRect/>
          </a:stretch>
        </p:blipFill>
        <p:spPr>
          <a:xfrm>
            <a:off x="5213895" y="563746"/>
            <a:ext cx="834410" cy="713980"/>
          </a:xfrm>
          <a:prstGeom prst="rect">
            <a:avLst/>
          </a:prstGeom>
        </p:spPr>
      </p:pic>
      <p:sp>
        <p:nvSpPr>
          <p:cNvPr id="23" name="Oval 22">
            <a:extLst>
              <a:ext uri="{FF2B5EF4-FFF2-40B4-BE49-F238E27FC236}">
                <a16:creationId xmlns:a16="http://schemas.microsoft.com/office/drawing/2014/main" id="{348D4B85-757A-545B-1A5C-EF8C3F001FCF}"/>
              </a:ext>
            </a:extLst>
          </p:cNvPr>
          <p:cNvSpPr/>
          <p:nvPr/>
        </p:nvSpPr>
        <p:spPr>
          <a:xfrm>
            <a:off x="5543555" y="827921"/>
            <a:ext cx="233146" cy="21039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25" name="Picture 24" descr="A screen shot of a computer&#10;&#10;Description automatically generated">
            <a:extLst>
              <a:ext uri="{FF2B5EF4-FFF2-40B4-BE49-F238E27FC236}">
                <a16:creationId xmlns:a16="http://schemas.microsoft.com/office/drawing/2014/main" id="{17CA2F23-D162-C1D0-AA9B-00141E4580DD}"/>
              </a:ext>
            </a:extLst>
          </p:cNvPr>
          <p:cNvPicPr>
            <a:picLocks noChangeAspect="1"/>
          </p:cNvPicPr>
          <p:nvPr/>
        </p:nvPicPr>
        <p:blipFill>
          <a:blip r:embed="rId4"/>
          <a:stretch>
            <a:fillRect/>
          </a:stretch>
        </p:blipFill>
        <p:spPr>
          <a:xfrm>
            <a:off x="5199463" y="2707726"/>
            <a:ext cx="2971800" cy="2019300"/>
          </a:xfrm>
          <a:prstGeom prst="rect">
            <a:avLst/>
          </a:prstGeom>
        </p:spPr>
      </p:pic>
      <p:pic>
        <p:nvPicPr>
          <p:cNvPr id="27" name="Picture 26" descr="A diagram of a solar cell&#10;&#10;Description automatically generated">
            <a:extLst>
              <a:ext uri="{FF2B5EF4-FFF2-40B4-BE49-F238E27FC236}">
                <a16:creationId xmlns:a16="http://schemas.microsoft.com/office/drawing/2014/main" id="{19B3071B-C904-A0D3-8F55-7AEA8759786C}"/>
              </a:ext>
            </a:extLst>
          </p:cNvPr>
          <p:cNvPicPr>
            <a:picLocks noChangeAspect="1"/>
          </p:cNvPicPr>
          <p:nvPr/>
        </p:nvPicPr>
        <p:blipFill>
          <a:blip r:embed="rId5"/>
          <a:stretch>
            <a:fillRect/>
          </a:stretch>
        </p:blipFill>
        <p:spPr>
          <a:xfrm>
            <a:off x="5289813" y="4934436"/>
            <a:ext cx="2763633" cy="1808924"/>
          </a:xfrm>
          <a:prstGeom prst="rect">
            <a:avLst/>
          </a:prstGeom>
        </p:spPr>
      </p:pic>
    </p:spTree>
    <p:extLst>
      <p:ext uri="{BB962C8B-B14F-4D97-AF65-F5344CB8AC3E}">
        <p14:creationId xmlns:p14="http://schemas.microsoft.com/office/powerpoint/2010/main" val="2971465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617840" cy="1325563"/>
          </a:xfrm>
        </p:spPr>
        <p:txBody>
          <a:bodyPr/>
          <a:lstStyle/>
          <a:p>
            <a:r>
              <a:rPr lang="en-US" dirty="0"/>
              <a:t>QDs applications: Biology and Medicine</a:t>
            </a:r>
          </a:p>
        </p:txBody>
      </p:sp>
      <p:pic>
        <p:nvPicPr>
          <p:cNvPr id="5" name="Picture 4" descr="A diagram of a cell culture&#10;&#10;Description automatically generated with medium confidence">
            <a:extLst>
              <a:ext uri="{FF2B5EF4-FFF2-40B4-BE49-F238E27FC236}">
                <a16:creationId xmlns:a16="http://schemas.microsoft.com/office/drawing/2014/main" id="{E9E26BF2-3453-EDA1-C69D-61AB3E30A9B3}"/>
              </a:ext>
            </a:extLst>
          </p:cNvPr>
          <p:cNvPicPr>
            <a:picLocks noChangeAspect="1"/>
          </p:cNvPicPr>
          <p:nvPr/>
        </p:nvPicPr>
        <p:blipFill>
          <a:blip r:embed="rId3"/>
          <a:stretch>
            <a:fillRect/>
          </a:stretch>
        </p:blipFill>
        <p:spPr>
          <a:xfrm>
            <a:off x="317684" y="2304572"/>
            <a:ext cx="3628638" cy="2233647"/>
          </a:xfrm>
          <a:prstGeom prst="rect">
            <a:avLst/>
          </a:prstGeom>
        </p:spPr>
      </p:pic>
      <p:sp>
        <p:nvSpPr>
          <p:cNvPr id="7" name="TextBox 6">
            <a:extLst>
              <a:ext uri="{FF2B5EF4-FFF2-40B4-BE49-F238E27FC236}">
                <a16:creationId xmlns:a16="http://schemas.microsoft.com/office/drawing/2014/main" id="{186C1819-E028-0316-EE69-1DB8AE8D3D97}"/>
              </a:ext>
            </a:extLst>
          </p:cNvPr>
          <p:cNvSpPr txBox="1"/>
          <p:nvPr/>
        </p:nvSpPr>
        <p:spPr>
          <a:xfrm>
            <a:off x="240582" y="4681615"/>
            <a:ext cx="3573800" cy="1077218"/>
          </a:xfrm>
          <a:prstGeom prst="rect">
            <a:avLst/>
          </a:prstGeom>
          <a:solidFill>
            <a:schemeClr val="accent2">
              <a:lumMod val="50000"/>
              <a:alpha val="28000"/>
            </a:schemeClr>
          </a:solidFill>
        </p:spPr>
        <p:txBody>
          <a:bodyPr wrap="square" rtlCol="0">
            <a:spAutoFit/>
          </a:bodyPr>
          <a:lstStyle/>
          <a:p>
            <a:pPr algn="ctr"/>
            <a:r>
              <a:rPr lang="en-US" sz="1600" dirty="0"/>
              <a:t>Methods to prepare QDs A) colloidal synthesis, B) Bio-template</a:t>
            </a:r>
            <a:endParaRPr lang="en-US" sz="1600" dirty="0">
              <a:effectLst/>
              <a:latin typeface="Helvetica" pitchFamily="2" charset="0"/>
            </a:endParaRPr>
          </a:p>
          <a:p>
            <a:pPr algn="ctr"/>
            <a:r>
              <a:rPr lang="en-US" sz="1600" dirty="0"/>
              <a:t>synthesis, C) electrochemical assembly, D) bio-</a:t>
            </a:r>
            <a:r>
              <a:rPr lang="en-US" sz="1600" dirty="0" err="1"/>
              <a:t>gentic</a:t>
            </a:r>
            <a:r>
              <a:rPr lang="en-US" sz="1600" dirty="0"/>
              <a:t> synthesis</a:t>
            </a:r>
          </a:p>
        </p:txBody>
      </p:sp>
      <p:pic>
        <p:nvPicPr>
          <p:cNvPr id="9" name="Picture 8" descr="A diagram of a cell division&#10;&#10;Description automatically generated">
            <a:extLst>
              <a:ext uri="{FF2B5EF4-FFF2-40B4-BE49-F238E27FC236}">
                <a16:creationId xmlns:a16="http://schemas.microsoft.com/office/drawing/2014/main" id="{866F30E3-053A-BED7-AB9D-934744BF9016}"/>
              </a:ext>
            </a:extLst>
          </p:cNvPr>
          <p:cNvPicPr>
            <a:picLocks noChangeAspect="1"/>
          </p:cNvPicPr>
          <p:nvPr/>
        </p:nvPicPr>
        <p:blipFill rotWithShape="1">
          <a:blip r:embed="rId4"/>
          <a:srcRect l="7115" r="5664"/>
          <a:stretch/>
        </p:blipFill>
        <p:spPr>
          <a:xfrm>
            <a:off x="3821883" y="2296392"/>
            <a:ext cx="5322117" cy="3037608"/>
          </a:xfrm>
          <a:prstGeom prst="rect">
            <a:avLst/>
          </a:prstGeom>
        </p:spPr>
      </p:pic>
      <p:sp>
        <p:nvSpPr>
          <p:cNvPr id="10" name="TextBox 9">
            <a:extLst>
              <a:ext uri="{FF2B5EF4-FFF2-40B4-BE49-F238E27FC236}">
                <a16:creationId xmlns:a16="http://schemas.microsoft.com/office/drawing/2014/main" id="{8EB0E9A7-CFA2-4F68-DF4E-ABE887AC304A}"/>
              </a:ext>
            </a:extLst>
          </p:cNvPr>
          <p:cNvSpPr txBox="1"/>
          <p:nvPr/>
        </p:nvSpPr>
        <p:spPr>
          <a:xfrm>
            <a:off x="4113329" y="5594967"/>
            <a:ext cx="4854525" cy="1077218"/>
          </a:xfrm>
          <a:prstGeom prst="rect">
            <a:avLst/>
          </a:prstGeom>
          <a:solidFill>
            <a:schemeClr val="accent2">
              <a:lumMod val="50000"/>
              <a:alpha val="28000"/>
            </a:schemeClr>
          </a:solidFill>
        </p:spPr>
        <p:txBody>
          <a:bodyPr wrap="square" rtlCol="0">
            <a:spAutoFit/>
          </a:bodyPr>
          <a:lstStyle/>
          <a:p>
            <a:pPr algn="ctr"/>
            <a:r>
              <a:rPr lang="en-US" sz="1600" dirty="0"/>
              <a:t>Methods to prepare QDs A) Intracellular imaging, B) In-vivo imaging, C) Fluorescence activated cell sorting, D) photodynamic therapy, E) Traceable drug delivery</a:t>
            </a:r>
          </a:p>
        </p:txBody>
      </p:sp>
    </p:spTree>
    <p:extLst>
      <p:ext uri="{BB962C8B-B14F-4D97-AF65-F5344CB8AC3E}">
        <p14:creationId xmlns:p14="http://schemas.microsoft.com/office/powerpoint/2010/main" val="206777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617840" cy="1325563"/>
          </a:xfrm>
        </p:spPr>
        <p:txBody>
          <a:bodyPr>
            <a:normAutofit/>
          </a:bodyPr>
          <a:lstStyle/>
          <a:p>
            <a:r>
              <a:rPr lang="en-US" dirty="0"/>
              <a:t>QDs applications: QDs </a:t>
            </a:r>
            <a:r>
              <a:rPr lang="en-US" sz="3600" dirty="0"/>
              <a:t>lasers</a:t>
            </a:r>
            <a:br>
              <a:rPr lang="en-US" sz="3600" dirty="0"/>
            </a:br>
            <a:endParaRPr lang="en-US" dirty="0"/>
          </a:p>
        </p:txBody>
      </p:sp>
      <p:sp>
        <p:nvSpPr>
          <p:cNvPr id="7" name="TextBox 6">
            <a:extLst>
              <a:ext uri="{FF2B5EF4-FFF2-40B4-BE49-F238E27FC236}">
                <a16:creationId xmlns:a16="http://schemas.microsoft.com/office/drawing/2014/main" id="{186C1819-E028-0316-EE69-1DB8AE8D3D97}"/>
              </a:ext>
            </a:extLst>
          </p:cNvPr>
          <p:cNvSpPr txBox="1"/>
          <p:nvPr/>
        </p:nvSpPr>
        <p:spPr>
          <a:xfrm>
            <a:off x="347536" y="4682333"/>
            <a:ext cx="4181211" cy="584775"/>
          </a:xfrm>
          <a:prstGeom prst="rect">
            <a:avLst/>
          </a:prstGeom>
          <a:solidFill>
            <a:schemeClr val="accent2">
              <a:lumMod val="50000"/>
              <a:alpha val="28000"/>
            </a:schemeClr>
          </a:solidFill>
        </p:spPr>
        <p:txBody>
          <a:bodyPr wrap="square" rtlCol="0">
            <a:spAutoFit/>
          </a:bodyPr>
          <a:lstStyle/>
          <a:p>
            <a:pPr algn="ctr"/>
            <a:r>
              <a:rPr lang="en-US" sz="1600" dirty="0"/>
              <a:t>Cross-section of example VECSELs</a:t>
            </a:r>
          </a:p>
          <a:p>
            <a:pPr algn="ctr"/>
            <a:r>
              <a:rPr lang="en-US" sz="1600" dirty="0"/>
              <a:t> structure</a:t>
            </a:r>
          </a:p>
        </p:txBody>
      </p:sp>
      <p:pic>
        <p:nvPicPr>
          <p:cNvPr id="9" name="Picture 8" descr="Diagram of a structure with text&#10;&#10;Description automatically generated">
            <a:extLst>
              <a:ext uri="{FF2B5EF4-FFF2-40B4-BE49-F238E27FC236}">
                <a16:creationId xmlns:a16="http://schemas.microsoft.com/office/drawing/2014/main" id="{724C7755-C9FB-393E-BC7F-5363598E7474}"/>
              </a:ext>
            </a:extLst>
          </p:cNvPr>
          <p:cNvPicPr>
            <a:picLocks noChangeAspect="1"/>
          </p:cNvPicPr>
          <p:nvPr/>
        </p:nvPicPr>
        <p:blipFill rotWithShape="1">
          <a:blip r:embed="rId3"/>
          <a:srcRect l="6303" r="3679"/>
          <a:stretch/>
        </p:blipFill>
        <p:spPr>
          <a:xfrm>
            <a:off x="304285" y="1690689"/>
            <a:ext cx="4267715" cy="2824040"/>
          </a:xfrm>
          <a:prstGeom prst="rect">
            <a:avLst/>
          </a:prstGeom>
        </p:spPr>
      </p:pic>
      <p:pic>
        <p:nvPicPr>
          <p:cNvPr id="13" name="Picture 12" descr="A graph of a waveform&#10;&#10;Description automatically generated">
            <a:extLst>
              <a:ext uri="{FF2B5EF4-FFF2-40B4-BE49-F238E27FC236}">
                <a16:creationId xmlns:a16="http://schemas.microsoft.com/office/drawing/2014/main" id="{47113543-FDBB-D9AA-ADCC-0CEBCADF683A}"/>
              </a:ext>
            </a:extLst>
          </p:cNvPr>
          <p:cNvPicPr>
            <a:picLocks noChangeAspect="1"/>
          </p:cNvPicPr>
          <p:nvPr/>
        </p:nvPicPr>
        <p:blipFill>
          <a:blip r:embed="rId4"/>
          <a:stretch>
            <a:fillRect/>
          </a:stretch>
        </p:blipFill>
        <p:spPr>
          <a:xfrm>
            <a:off x="4853503" y="1749085"/>
            <a:ext cx="3861873" cy="2975783"/>
          </a:xfrm>
          <a:prstGeom prst="rect">
            <a:avLst/>
          </a:prstGeom>
        </p:spPr>
      </p:pic>
      <p:sp>
        <p:nvSpPr>
          <p:cNvPr id="14" name="TextBox 13">
            <a:extLst>
              <a:ext uri="{FF2B5EF4-FFF2-40B4-BE49-F238E27FC236}">
                <a16:creationId xmlns:a16="http://schemas.microsoft.com/office/drawing/2014/main" id="{6A0C46DE-5131-5BAD-E115-20E649D9B0E2}"/>
              </a:ext>
            </a:extLst>
          </p:cNvPr>
          <p:cNvSpPr txBox="1"/>
          <p:nvPr/>
        </p:nvSpPr>
        <p:spPr>
          <a:xfrm>
            <a:off x="4737544" y="4835650"/>
            <a:ext cx="4349332" cy="338554"/>
          </a:xfrm>
          <a:prstGeom prst="rect">
            <a:avLst/>
          </a:prstGeom>
          <a:solidFill>
            <a:schemeClr val="accent2">
              <a:lumMod val="50000"/>
              <a:alpha val="28000"/>
            </a:schemeClr>
          </a:solidFill>
        </p:spPr>
        <p:txBody>
          <a:bodyPr wrap="square" rtlCol="0">
            <a:spAutoFit/>
          </a:bodyPr>
          <a:lstStyle/>
          <a:p>
            <a:pPr algn="ctr"/>
            <a:r>
              <a:rPr lang="en-US" sz="1600" dirty="0"/>
              <a:t>Cross-section of example VECSELs structure</a:t>
            </a:r>
          </a:p>
        </p:txBody>
      </p:sp>
    </p:spTree>
    <p:extLst>
      <p:ext uri="{BB962C8B-B14F-4D97-AF65-F5344CB8AC3E}">
        <p14:creationId xmlns:p14="http://schemas.microsoft.com/office/powerpoint/2010/main" val="265453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4" y="365126"/>
            <a:ext cx="8617840" cy="1325563"/>
          </a:xfrm>
        </p:spPr>
        <p:txBody>
          <a:bodyPr>
            <a:normAutofit/>
          </a:bodyPr>
          <a:lstStyle/>
          <a:p>
            <a:r>
              <a:rPr lang="en-US" dirty="0"/>
              <a:t>QDs applications: QDs </a:t>
            </a:r>
            <a:r>
              <a:rPr lang="en-US" sz="3600" dirty="0"/>
              <a:t>LEDs</a:t>
            </a:r>
            <a:br>
              <a:rPr lang="en-US" sz="3600" dirty="0"/>
            </a:br>
            <a:endParaRPr lang="en-US" dirty="0"/>
          </a:p>
        </p:txBody>
      </p:sp>
      <p:sp>
        <p:nvSpPr>
          <p:cNvPr id="7" name="TextBox 6">
            <a:extLst>
              <a:ext uri="{FF2B5EF4-FFF2-40B4-BE49-F238E27FC236}">
                <a16:creationId xmlns:a16="http://schemas.microsoft.com/office/drawing/2014/main" id="{186C1819-E028-0316-EE69-1DB8AE8D3D97}"/>
              </a:ext>
            </a:extLst>
          </p:cNvPr>
          <p:cNvSpPr txBox="1"/>
          <p:nvPr/>
        </p:nvSpPr>
        <p:spPr>
          <a:xfrm>
            <a:off x="383629" y="5439258"/>
            <a:ext cx="3573800" cy="584775"/>
          </a:xfrm>
          <a:prstGeom prst="rect">
            <a:avLst/>
          </a:prstGeom>
          <a:solidFill>
            <a:schemeClr val="accent2">
              <a:lumMod val="50000"/>
              <a:alpha val="28000"/>
            </a:schemeClr>
          </a:solidFill>
        </p:spPr>
        <p:txBody>
          <a:bodyPr wrap="square" rtlCol="0">
            <a:spAutoFit/>
          </a:bodyPr>
          <a:lstStyle/>
          <a:p>
            <a:pPr algn="ctr"/>
            <a:r>
              <a:rPr lang="en-US" sz="1600" dirty="0"/>
              <a:t>Classification of the development categories for the QDs-LEDs</a:t>
            </a:r>
          </a:p>
        </p:txBody>
      </p:sp>
      <p:sp>
        <p:nvSpPr>
          <p:cNvPr id="10" name="TextBox 9">
            <a:extLst>
              <a:ext uri="{FF2B5EF4-FFF2-40B4-BE49-F238E27FC236}">
                <a16:creationId xmlns:a16="http://schemas.microsoft.com/office/drawing/2014/main" id="{8EB0E9A7-CFA2-4F68-DF4E-ABE887AC304A}"/>
              </a:ext>
            </a:extLst>
          </p:cNvPr>
          <p:cNvSpPr txBox="1"/>
          <p:nvPr/>
        </p:nvSpPr>
        <p:spPr>
          <a:xfrm>
            <a:off x="4182470" y="5206170"/>
            <a:ext cx="4854525" cy="1446550"/>
          </a:xfrm>
          <a:prstGeom prst="rect">
            <a:avLst/>
          </a:prstGeom>
          <a:solidFill>
            <a:schemeClr val="accent2">
              <a:lumMod val="50000"/>
              <a:alpha val="28000"/>
            </a:schemeClr>
          </a:solidFill>
        </p:spPr>
        <p:txBody>
          <a:bodyPr wrap="square" rtlCol="0">
            <a:spAutoFit/>
          </a:bodyPr>
          <a:lstStyle/>
          <a:p>
            <a:pPr marL="342900" indent="-342900" algn="ctr">
              <a:buAutoNum type="alphaLcParenR"/>
            </a:pPr>
            <a:r>
              <a:rPr lang="en-US" sz="1600" dirty="0"/>
              <a:t>Typical structure of the QD-LED device</a:t>
            </a:r>
          </a:p>
          <a:p>
            <a:pPr marL="342900" indent="-342900" algn="ctr">
              <a:buFontTx/>
              <a:buAutoNum type="alphaLcParenR"/>
            </a:pPr>
            <a:r>
              <a:rPr lang="en-US" sz="1600" dirty="0"/>
              <a:t>And </a:t>
            </a:r>
            <a:r>
              <a:rPr lang="en-US" dirty="0">
                <a:latin typeface="AdvOT9b12cd41"/>
              </a:rPr>
              <a:t>e</a:t>
            </a:r>
            <a:r>
              <a:rPr lang="en-US" dirty="0">
                <a:effectLst/>
                <a:latin typeface="AdvOT9b12cd41"/>
              </a:rPr>
              <a:t>nergy band diagram of the typical structure of QD-LED devices having different </a:t>
            </a:r>
            <a:r>
              <a:rPr lang="en-US" dirty="0" err="1">
                <a:effectLst/>
                <a:latin typeface="AdvOT9b12cd41"/>
              </a:rPr>
              <a:t>ZnO</a:t>
            </a:r>
            <a:r>
              <a:rPr lang="en-US" dirty="0">
                <a:effectLst/>
                <a:latin typeface="AdvOT9b12cd41"/>
              </a:rPr>
              <a:t> layers. HTL-hole transport layer and ETL-electron transport layer, EML –emissive layer</a:t>
            </a:r>
            <a:endParaRPr lang="en-US" sz="1600" dirty="0"/>
          </a:p>
        </p:txBody>
      </p:sp>
      <p:pic>
        <p:nvPicPr>
          <p:cNvPr id="4" name="Picture 3" descr="A diagram of a process of manufacturing&#10;&#10;Description automatically generated">
            <a:extLst>
              <a:ext uri="{FF2B5EF4-FFF2-40B4-BE49-F238E27FC236}">
                <a16:creationId xmlns:a16="http://schemas.microsoft.com/office/drawing/2014/main" id="{131239A5-0FBA-E83E-BF53-27EBE2DA6C12}"/>
              </a:ext>
            </a:extLst>
          </p:cNvPr>
          <p:cNvPicPr>
            <a:picLocks noChangeAspect="1"/>
          </p:cNvPicPr>
          <p:nvPr/>
        </p:nvPicPr>
        <p:blipFill>
          <a:blip r:embed="rId3"/>
          <a:stretch>
            <a:fillRect/>
          </a:stretch>
        </p:blipFill>
        <p:spPr>
          <a:xfrm>
            <a:off x="258342" y="1542144"/>
            <a:ext cx="3980895" cy="3773711"/>
          </a:xfrm>
          <a:prstGeom prst="rect">
            <a:avLst/>
          </a:prstGeom>
        </p:spPr>
      </p:pic>
      <p:pic>
        <p:nvPicPr>
          <p:cNvPr id="8" name="Picture 7" descr="A diagram of different types of objects&#10;&#10;Description automatically generated with medium confidence">
            <a:extLst>
              <a:ext uri="{FF2B5EF4-FFF2-40B4-BE49-F238E27FC236}">
                <a16:creationId xmlns:a16="http://schemas.microsoft.com/office/drawing/2014/main" id="{722D9A38-682D-0D67-A594-0C1D425450F2}"/>
              </a:ext>
            </a:extLst>
          </p:cNvPr>
          <p:cNvPicPr>
            <a:picLocks noChangeAspect="1"/>
          </p:cNvPicPr>
          <p:nvPr/>
        </p:nvPicPr>
        <p:blipFill rotWithShape="1">
          <a:blip r:embed="rId4"/>
          <a:srcRect l="10879" r="5611" b="50000"/>
          <a:stretch/>
        </p:blipFill>
        <p:spPr>
          <a:xfrm>
            <a:off x="4191940" y="1442343"/>
            <a:ext cx="2163272" cy="3664026"/>
          </a:xfrm>
          <a:prstGeom prst="rect">
            <a:avLst/>
          </a:prstGeom>
        </p:spPr>
      </p:pic>
      <p:pic>
        <p:nvPicPr>
          <p:cNvPr id="12" name="Picture 11" descr="A diagram of a graph&#10;&#10;Description automatically generated with medium confidence">
            <a:extLst>
              <a:ext uri="{FF2B5EF4-FFF2-40B4-BE49-F238E27FC236}">
                <a16:creationId xmlns:a16="http://schemas.microsoft.com/office/drawing/2014/main" id="{E085575E-14FD-1E2A-2E41-052681DF2673}"/>
              </a:ext>
            </a:extLst>
          </p:cNvPr>
          <p:cNvPicPr>
            <a:picLocks noChangeAspect="1"/>
          </p:cNvPicPr>
          <p:nvPr/>
        </p:nvPicPr>
        <p:blipFill>
          <a:blip r:embed="rId5"/>
          <a:stretch>
            <a:fillRect/>
          </a:stretch>
        </p:blipFill>
        <p:spPr>
          <a:xfrm>
            <a:off x="6355211" y="2188017"/>
            <a:ext cx="2681784" cy="2481965"/>
          </a:xfrm>
          <a:prstGeom prst="rect">
            <a:avLst/>
          </a:prstGeom>
        </p:spPr>
      </p:pic>
    </p:spTree>
    <p:extLst>
      <p:ext uri="{BB962C8B-B14F-4D97-AF65-F5344CB8AC3E}">
        <p14:creationId xmlns:p14="http://schemas.microsoft.com/office/powerpoint/2010/main" val="2104718385"/>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3259</TotalTime>
  <Words>1192</Words>
  <Application>Microsoft Macintosh PowerPoint</Application>
  <PresentationFormat>On-screen Show (4:3)</PresentationFormat>
  <Paragraphs>117</Paragraphs>
  <Slides>16</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AdvOT9b12cd41</vt:lpstr>
      <vt:lpstr>AdvOT9bd21c25.I</vt:lpstr>
      <vt:lpstr>AdvOTcb88df00</vt:lpstr>
      <vt:lpstr>AdvOTd3a5f740</vt:lpstr>
      <vt:lpstr>AdvOTea1a7398</vt:lpstr>
      <vt:lpstr>AdvOTea1a7398+20</vt:lpstr>
      <vt:lpstr>Arial</vt:lpstr>
      <vt:lpstr>Calibri</vt:lpstr>
      <vt:lpstr>Cambria Math</vt:lpstr>
      <vt:lpstr>GillSansMT-Bold-Identity-H</vt:lpstr>
      <vt:lpstr>GillSansMT-Identity-H</vt:lpstr>
      <vt:lpstr>Helvetica</vt:lpstr>
      <vt:lpstr>BNL</vt:lpstr>
      <vt:lpstr>EDIT School: Quantum Dots and their applications to QIST</vt:lpstr>
      <vt:lpstr>Quantum Dots: Nobel Price in Chemistry 2023 and beyond</vt:lpstr>
      <vt:lpstr>Quantum materials and nanotechnology </vt:lpstr>
      <vt:lpstr>What are Quantum Dots?</vt:lpstr>
      <vt:lpstr>What are Quantum Dots properties?</vt:lpstr>
      <vt:lpstr>QDs applications</vt:lpstr>
      <vt:lpstr>QDs applications: Biology and Medicine</vt:lpstr>
      <vt:lpstr>QDs applications: QDs lasers </vt:lpstr>
      <vt:lpstr>QDs applications: QDs LEDs </vt:lpstr>
      <vt:lpstr>QDs applications: Photovoltaics </vt:lpstr>
      <vt:lpstr>Our work at BNL: QDs non-classical light sources advantages</vt:lpstr>
      <vt:lpstr>Our work at BNL: QDs non-classical light sources challenges</vt:lpstr>
      <vt:lpstr>Our work at BNL: QDs non-classical light sources manufacturing</vt:lpstr>
      <vt:lpstr>Our work at BNL: QDs non-classical light sources QN applications</vt:lpstr>
      <vt:lpstr>Our work at BNL: QDs for heterogenous quantum interconnects</vt:lpstr>
      <vt:lpstr>Thanks for your attention   We have openings for PhD/PostDocs – reach out! jzajac@bnl.gov</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Zajac, Joanna</dc:creator>
  <cp:keywords/>
  <dc:description/>
  <cp:lastModifiedBy>Zajac, Joanna</cp:lastModifiedBy>
  <cp:revision>479</cp:revision>
  <dcterms:created xsi:type="dcterms:W3CDTF">2023-10-17T18:12:41Z</dcterms:created>
  <dcterms:modified xsi:type="dcterms:W3CDTF">2023-10-20T00:35:56Z</dcterms:modified>
  <cp:category/>
</cp:coreProperties>
</file>