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5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0FCD745-659F-4412-B4D8-4A3EE07ECE79}">
          <p14:sldIdLst>
            <p14:sldId id="256"/>
            <p14:sldId id="257"/>
            <p14:sldId id="258"/>
            <p14:sldId id="259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99BFF"/>
    <a:srgbClr val="ABABAB"/>
    <a:srgbClr val="000000"/>
    <a:srgbClr val="FF9933"/>
    <a:srgbClr val="EAEFF7"/>
    <a:srgbClr val="AAE8FC"/>
    <a:srgbClr val="22027C"/>
    <a:srgbClr val="28038F"/>
    <a:srgbClr val="3D05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64" d="100"/>
          <a:sy n="64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48294-1B3F-46C7-8501-273AD7D79B4F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F2F4C-E58C-4CCD-AFD6-611CFE2E2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071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7556" y="1508257"/>
            <a:ext cx="9144000" cy="2387600"/>
          </a:xfrm>
        </p:spPr>
        <p:txBody>
          <a:bodyPr anchor="b"/>
          <a:lstStyle>
            <a:lvl1pPr algn="ctr">
              <a:defRPr sz="6000" b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7556" y="3987932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206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AFBF77B-003A-4E1A-898E-FBE7F15C7ACD}"/>
              </a:ext>
            </a:extLst>
          </p:cNvPr>
          <p:cNvGrpSpPr/>
          <p:nvPr userDrawn="1"/>
        </p:nvGrpSpPr>
        <p:grpSpPr>
          <a:xfrm>
            <a:off x="-109438" y="5643694"/>
            <a:ext cx="2515109" cy="1440000"/>
            <a:chOff x="-109438" y="5643694"/>
            <a:chExt cx="2515109" cy="1440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30356C3-1559-4CEC-9ADF-910395CF29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09438" y="5643694"/>
              <a:ext cx="1839581" cy="144000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90A1CDC-2BBF-4AD9-B5B5-2E07FBF48821}"/>
                </a:ext>
              </a:extLst>
            </p:cNvPr>
            <p:cNvSpPr txBox="1"/>
            <p:nvPr/>
          </p:nvSpPr>
          <p:spPr>
            <a:xfrm>
              <a:off x="1441946" y="6014987"/>
              <a:ext cx="963725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200" b="1" dirty="0">
                  <a:latin typeface="Arial" panose="020B0604020202020204" pitchFamily="34" charset="0"/>
                  <a:cs typeface="Arial" panose="020B0604020202020204" pitchFamily="34" charset="0"/>
                </a:rPr>
                <a:t>UK</a:t>
              </a:r>
              <a:endParaRPr lang="en-GB" sz="4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7F12490-59CD-452F-B02D-F2D799164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3408" y="6356350"/>
            <a:ext cx="662731" cy="296695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</a:lstStyle>
          <a:p>
            <a:fld id="{1CA36EEA-5A28-4A70-BCAC-0B68DA8D36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9567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3504"/>
          </a:xfrm>
        </p:spPr>
        <p:txBody>
          <a:bodyPr/>
          <a:lstStyle>
            <a:lvl1pPr algn="ctr">
              <a:defRPr b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0445"/>
            <a:ext cx="10515600" cy="4736518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1pPr>
            <a:lvl2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2pPr>
            <a:lvl3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3pPr>
            <a:lvl4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4pPr>
            <a:lvl5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13408" y="6356350"/>
            <a:ext cx="662731" cy="296695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</a:lstStyle>
          <a:p>
            <a:fld id="{1CA36EEA-5A28-4A70-BCAC-0B68DA8D366C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721453" y="1237683"/>
            <a:ext cx="10754686" cy="0"/>
          </a:xfrm>
          <a:prstGeom prst="line">
            <a:avLst/>
          </a:prstGeom>
          <a:ln w="38100">
            <a:solidFill>
              <a:srgbClr val="2803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721453" y="1313897"/>
            <a:ext cx="10754686" cy="0"/>
          </a:xfrm>
          <a:prstGeom prst="line">
            <a:avLst/>
          </a:prstGeom>
          <a:ln w="38100">
            <a:solidFill>
              <a:srgbClr val="AAE8F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8E649DFF-E639-4E02-86CC-A533CCEFA814}"/>
              </a:ext>
            </a:extLst>
          </p:cNvPr>
          <p:cNvGrpSpPr/>
          <p:nvPr userDrawn="1"/>
        </p:nvGrpSpPr>
        <p:grpSpPr>
          <a:xfrm>
            <a:off x="-109438" y="5643694"/>
            <a:ext cx="2515109" cy="1440000"/>
            <a:chOff x="-109438" y="5643694"/>
            <a:chExt cx="2515109" cy="14400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636AF2B-5CDB-4DCA-B86E-19B1098628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09438" y="5643694"/>
              <a:ext cx="1839581" cy="1440000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A6F51D6-9453-4ECC-9762-441C75CAD0A1}"/>
                </a:ext>
              </a:extLst>
            </p:cNvPr>
            <p:cNvSpPr txBox="1"/>
            <p:nvPr/>
          </p:nvSpPr>
          <p:spPr>
            <a:xfrm>
              <a:off x="1441946" y="6014987"/>
              <a:ext cx="963725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200" b="1" dirty="0">
                  <a:latin typeface="Arial" panose="020B0604020202020204" pitchFamily="34" charset="0"/>
                  <a:cs typeface="Arial" panose="020B0604020202020204" pitchFamily="34" charset="0"/>
                </a:rPr>
                <a:t>UK</a:t>
              </a:r>
              <a:endParaRPr lang="en-GB" sz="4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8728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rgbClr val="FFFFFF"/>
            </a:gs>
            <a:gs pos="0">
              <a:schemeClr val="accent1">
                <a:lumMod val="20000"/>
                <a:lumOff val="80000"/>
              </a:schemeClr>
            </a:gs>
            <a:gs pos="81000">
              <a:srgbClr val="FFFFFF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36EEA-5A28-4A70-BCAC-0B68DA8D3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587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DCB5D-406B-4252-9B81-CC33655B38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7130" y="2720827"/>
            <a:ext cx="9144000" cy="1749950"/>
          </a:xfrm>
        </p:spPr>
        <p:txBody>
          <a:bodyPr>
            <a:noAutofit/>
          </a:bodyPr>
          <a:lstStyle/>
          <a:p>
            <a:r>
              <a:rPr lang="en-US" sz="4800" dirty="0"/>
              <a:t>Cooling discussion at TIC (</a:t>
            </a:r>
            <a:r>
              <a:rPr lang="en-GB" sz="4800" dirty="0"/>
              <a:t>Technical and Integration Council) meeting</a:t>
            </a:r>
          </a:p>
        </p:txBody>
      </p:sp>
    </p:spTree>
    <p:extLst>
      <p:ext uri="{BB962C8B-B14F-4D97-AF65-F5344CB8AC3E}">
        <p14:creationId xmlns:p14="http://schemas.microsoft.com/office/powerpoint/2010/main" val="2051071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A0E7F-B6A2-4A25-9EFC-AECCACE74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61AC9-3523-4BB6-838F-D002DE063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445"/>
            <a:ext cx="10515600" cy="472181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Presentation by Dan </a:t>
            </a:r>
            <a:r>
              <a:rPr lang="en-US" dirty="0" err="1"/>
              <a:t>Cacace</a:t>
            </a:r>
            <a:r>
              <a:rPr lang="en-US" dirty="0"/>
              <a:t> and Tim </a:t>
            </a:r>
            <a:r>
              <a:rPr lang="en-US" dirty="0" err="1"/>
              <a:t>Camarda</a:t>
            </a:r>
            <a:r>
              <a:rPr lang="en-US" dirty="0"/>
              <a:t> (BNL engineers)</a:t>
            </a:r>
          </a:p>
          <a:p>
            <a:pPr lvl="1"/>
            <a:r>
              <a:rPr lang="en-US" dirty="0"/>
              <a:t>Collected power needs from all </a:t>
            </a:r>
            <a:r>
              <a:rPr lang="en-US" dirty="0" err="1"/>
              <a:t>ePIC</a:t>
            </a:r>
            <a:r>
              <a:rPr lang="en-US" dirty="0"/>
              <a:t> subsystems</a:t>
            </a:r>
          </a:p>
          <a:p>
            <a:pPr lvl="2"/>
            <a:r>
              <a:rPr lang="en-US" dirty="0"/>
              <a:t>For MAPS tracker 3 kW (disks), 2.15 kW (sagitta), 0.1 kW (vertex) </a:t>
            </a:r>
          </a:p>
          <a:p>
            <a:pPr lvl="2"/>
            <a:r>
              <a:rPr lang="en-US" dirty="0"/>
              <a:t>I think Laura has supplied the numbers and they are likely to be as good as possible</a:t>
            </a:r>
          </a:p>
          <a:p>
            <a:pPr lvl="1"/>
            <a:r>
              <a:rPr lang="en-US" dirty="0"/>
              <a:t>Based on PHENIX experience studied sub-atmospheric water cooling system</a:t>
            </a:r>
          </a:p>
          <a:p>
            <a:pPr lvl="2"/>
            <a:r>
              <a:rPr lang="en-US" dirty="0"/>
              <a:t>Calculated pipe diameters </a:t>
            </a:r>
          </a:p>
          <a:p>
            <a:pPr lvl="2"/>
            <a:r>
              <a:rPr lang="en-US" dirty="0"/>
              <a:t>For SVT this is ¼” per branch </a:t>
            </a:r>
          </a:p>
          <a:p>
            <a:r>
              <a:rPr lang="en-US" dirty="0"/>
              <a:t>My view:</a:t>
            </a:r>
          </a:p>
          <a:p>
            <a:pPr lvl="1"/>
            <a:r>
              <a:rPr lang="en-US" dirty="0"/>
              <a:t>I have the impression that these guys see themselves as plumbers supplying water to users</a:t>
            </a:r>
          </a:p>
          <a:p>
            <a:pPr lvl="1"/>
            <a:r>
              <a:rPr lang="en-US" dirty="0"/>
              <a:t>I don’t think that they have an interest/knowledge/understanding of the need to </a:t>
            </a:r>
            <a:r>
              <a:rPr lang="en-US" dirty="0" err="1"/>
              <a:t>minimise</a:t>
            </a:r>
            <a:r>
              <a:rPr lang="en-US" dirty="0"/>
              <a:t> cooling material for trackers and associated concerns</a:t>
            </a:r>
          </a:p>
          <a:p>
            <a:pPr lvl="2"/>
            <a:r>
              <a:rPr lang="en-US" dirty="0"/>
              <a:t>i.e. thin-walled pipes, titanium, evaporative cooling</a:t>
            </a:r>
          </a:p>
          <a:p>
            <a:pPr lvl="2"/>
            <a:r>
              <a:rPr lang="en-US" dirty="0"/>
              <a:t>I am not sure whether they have any idea of how cooling in HEP trackers has moved on in the past 20 years </a:t>
            </a:r>
          </a:p>
          <a:p>
            <a:pPr lvl="1"/>
            <a:r>
              <a:rPr lang="en-US" dirty="0"/>
              <a:t>At the same time the powers-that-be bully that the cooling has to be fixed in 6 months from now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A5F4D4-6E8B-49F0-9706-93BC7217A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6121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C13EA-7E08-4162-AE44-AB305AA7F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4235F-E1FE-4055-9C46-B5690E9BB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411471-CF8F-4320-8489-DE856E25D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C2AA5B-15C6-49AE-99AC-351252B2B3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23" y="0"/>
            <a:ext cx="121751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057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4DBC0-EF1D-4F6D-A26A-4703B0940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3B45B-1B3B-4353-AF48-601E4A138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CB075D-313A-4C63-8E1E-C073901ED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D90132-992E-4198-A3DE-45ECEC44B5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9" y="0"/>
            <a:ext cx="12161402" cy="6858000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00ACC591-15F8-4C2A-93D6-FB032BC23D8A}"/>
              </a:ext>
            </a:extLst>
          </p:cNvPr>
          <p:cNvSpPr/>
          <p:nvPr/>
        </p:nvSpPr>
        <p:spPr>
          <a:xfrm>
            <a:off x="2117035" y="4184374"/>
            <a:ext cx="1162878" cy="21719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405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6C9C4-817F-4E63-A650-93FE6576D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72151-E25A-43DF-8A96-40740DC39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2135F1-AADD-4C37-9E82-F400BEDEA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FF6D01-78E3-4268-8462-B3A7D3EA66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51" y="0"/>
            <a:ext cx="121476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741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28409</TotalTime>
  <Words>182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Palatino Linotype</vt:lpstr>
      <vt:lpstr>Verdana</vt:lpstr>
      <vt:lpstr>Office Theme</vt:lpstr>
      <vt:lpstr>Cooling discussion at TIC (Technical and Integration Council) meeting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 Viehhauser</dc:creator>
  <cp:lastModifiedBy>Georg Viehhauser</cp:lastModifiedBy>
  <cp:revision>987</cp:revision>
  <dcterms:created xsi:type="dcterms:W3CDTF">2018-10-16T11:54:38Z</dcterms:created>
  <dcterms:modified xsi:type="dcterms:W3CDTF">2023-09-12T09:15:00Z</dcterms:modified>
</cp:coreProperties>
</file>