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337" r:id="rId2"/>
    <p:sldId id="338" r:id="rId3"/>
    <p:sldId id="335" r:id="rId4"/>
    <p:sldId id="315" r:id="rId5"/>
    <p:sldId id="314" r:id="rId6"/>
    <p:sldId id="336" r:id="rId7"/>
    <p:sldId id="321" r:id="rId8"/>
    <p:sldId id="329" r:id="rId9"/>
    <p:sldId id="331" r:id="rId10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DC2"/>
    <a:srgbClr val="334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4"/>
    <p:restoredTop sz="94286"/>
  </p:normalViewPr>
  <p:slideViewPr>
    <p:cSldViewPr snapToGrid="0" snapToObjects="1">
      <p:cViewPr varScale="1">
        <p:scale>
          <a:sx n="116" d="100"/>
          <a:sy n="116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06B9-34A7-3B4F-B43B-24DE4EA7B487}" type="datetimeFigureOut">
              <a:rPr lang="it-IT" smtClean="0"/>
              <a:t>14/09/23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1DDD2-70B2-4141-9E66-7DAF23B88A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08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1DDD2-70B2-4141-9E66-7DAF23B88AC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06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C9F1-CA28-CD4C-9027-A096935C1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12FBF-9E73-E64C-93DE-364D0B15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D29BA-00F9-A24E-B59F-D0D2ED66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B684-FBD7-3248-9A2D-686130B6553A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7C0F-35EA-5644-A208-132A2B42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E9D3B-8621-F048-A806-0C58CD1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19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4EB4-7511-F14E-9277-042F2C8E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69253-7329-8F4A-A519-3DBCBFC3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4E0C8-CDD1-C64B-B266-D3DD54DA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6957-3BFA-754E-909D-E0AEE9437F16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73DCE-3D97-AC45-B813-1DF4A5DB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7847-D221-D54A-8F92-B3214036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60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52B3F-CD4B-5548-9DE3-8A7CA65CA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C6774-8B67-F84E-8C0E-3BED9B2D3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180E1-AD94-3440-95FD-F5FC6A94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1D7-107F-6E4C-8CF0-A720AEE37217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5C014-D1C0-DA46-8D06-8664202A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59D7-BB93-1041-9A4A-EC2364C6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18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1CC6-9F4C-D64D-A304-2CD3E6CB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5E24-B6CB-814A-B1DE-1E3576D07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B5D20-8050-3944-AA57-462B7A9F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40A3-E617-E049-841B-B77B640B9B97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F747F-5DAD-6C46-959D-74B8AE76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508A6-C15D-DE4B-B49F-85963CF3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28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18DF-CE7E-0D46-A927-BDED753E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DED45-4420-B540-BF33-B7D08DFE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1E473-8B2E-5346-B25B-974E8C06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1CA3-078B-A249-BCD0-9B284FFE4091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5FA36-638A-3343-AB1B-A9D0CCDB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A8EAF-2DC7-0247-8944-20256A86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68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9D6F-9213-D84D-8FBD-D36B0654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71A95-09AC-3D43-B7AA-D62D9F5BC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9626B-D590-2347-8E3C-45CFB469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CAB24-0F1D-7A4F-A9BB-BF1F97DA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3036-53DC-AF46-A532-4D4DF66415BF}" type="datetime1">
              <a:rPr lang="it-IT" smtClean="0"/>
              <a:t>14/09/23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AB2F1-20F3-BA4E-851D-796A0757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A24C3-20E8-044A-A3DA-472B88CC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1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E6F7-2CA8-BD46-81B1-E5611E53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6D41D-88C8-F347-BA98-B441DF4C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D8083-0FDB-2B49-BEED-BD3B19A42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A46BA-B803-6647-9EFB-51392E4A5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DA326-84A7-A446-B208-BB334DB8B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62B6E-B36D-4844-BDB3-1A8CDF4B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0E1-4011-124E-982C-ED773FC38421}" type="datetime1">
              <a:rPr lang="it-IT" smtClean="0"/>
              <a:t>14/09/23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FB16A-0998-B547-AC26-DE01E2B2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CF2285-EA25-6B4A-8BAA-B2D81B38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69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2DA6-1B6C-314C-8ECA-A75CE29A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7BA10-CA6E-FA4C-BF86-36B87A17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49DA-AE56-6047-9331-F3F62614A9BB}" type="datetime1">
              <a:rPr lang="it-IT" smtClean="0"/>
              <a:t>14/09/23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9504C-6528-2744-B45D-9933647B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730D3-4AF0-2242-BE99-8BDE0227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9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EDBE0-A024-BA43-99DA-3029A8D0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6E7-7CF6-D94D-8FB6-7DDBC876F4D1}" type="datetime1">
              <a:rPr lang="it-IT" smtClean="0"/>
              <a:t>14/09/23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67982-534A-FC4B-84C3-BBDACAB2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CB37E-F3A9-6946-A061-288F945A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18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2155-A594-A54D-BD68-8DE39B9B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9A593-23D4-1749-8E85-2F210405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638E7-9F83-B44C-836B-484B25ADC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7138B-D96A-AB43-87D4-007F0E54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8DF-6ED9-C84D-B78D-6E124C35FB5F}" type="datetime1">
              <a:rPr lang="it-IT" smtClean="0"/>
              <a:t>14/09/23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F410D-EF39-4D4B-A586-46B0E374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A06C1-52EA-EE44-8A33-33DEAC7E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94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3D49-CBD4-5047-A6BF-80AD742D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325B9-B3A9-E04C-A971-A9DFDED30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0AA00-00B8-824A-B0D8-2BAC2A46E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52262-5A81-244D-87E8-008CA896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AA2-65BA-354F-A440-BFCB505A3585}" type="datetime1">
              <a:rPr lang="it-IT" smtClean="0"/>
              <a:t>14/09/23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72934-A200-A149-8B87-4CCC6019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F0A05-A725-3E4A-8785-5E4076F9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09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B0D71-8A40-7B4B-8A33-E63794EA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EB701-93FA-9142-9C46-491EBE779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F0BD9-7E5F-8746-B137-B0BC627F3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BE138-86AC-EF45-BAFB-B7E02DA8EA58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94BC3-0D60-0348-860C-65545BD1C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S. Fazio (University of Calabria &amp; INFN Cosenza)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2B5A7-A7DC-D94D-B9E1-8C9FF65A7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DAC2-AB1D-3846-9742-98AFDA9D25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5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450.png"/><Relationship Id="rId10" Type="http://schemas.openxmlformats.org/officeDocument/2006/relationships/image" Target="../media/image6.emf"/><Relationship Id="rId4" Type="http://schemas.openxmlformats.org/officeDocument/2006/relationships/image" Target="../media/image3.jp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7.png"/><Relationship Id="rId7" Type="http://schemas.openxmlformats.org/officeDocument/2006/relationships/image" Target="../media/image9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11" Type="http://schemas.openxmlformats.org/officeDocument/2006/relationships/image" Target="../media/image96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1.emf"/><Relationship Id="rId9" Type="http://schemas.openxmlformats.org/officeDocument/2006/relationships/image" Target="../media/image115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2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90.png"/><Relationship Id="rId10" Type="http://schemas.openxmlformats.org/officeDocument/2006/relationships/image" Target="../media/image980.png"/><Relationship Id="rId9" Type="http://schemas.openxmlformats.org/officeDocument/2006/relationships/image" Target="../media/image9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4D433D-65FD-229D-7A93-0244E9C0F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130"/>
            <a:ext cx="9144000" cy="277183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Analysis Coordinators’ Communications</a:t>
            </a:r>
            <a:br>
              <a:rPr lang="en-US" b="1" dirty="0"/>
            </a:br>
            <a:r>
              <a:rPr lang="en-US" sz="4000" b="1" dirty="0"/>
              <a:t>Analysis Coordination Meeting </a:t>
            </a:r>
            <a:br>
              <a:rPr lang="en-US" sz="4000" b="1" dirty="0"/>
            </a:br>
            <a:r>
              <a:rPr lang="en-US" sz="4000" b="1" dirty="0"/>
              <a:t>Sep</a:t>
            </a:r>
            <a:r>
              <a:rPr lang="en-US" sz="4000" dirty="0"/>
              <a:t> 15</a:t>
            </a:r>
            <a:r>
              <a:rPr lang="en-US" sz="4000" baseline="30000" dirty="0"/>
              <a:t>th</a:t>
            </a:r>
            <a:r>
              <a:rPr lang="en-US" sz="4000" dirty="0"/>
              <a:t>, 2023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DEB0C14-27B8-674F-6E9C-C993B4843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 err="1"/>
              <a:t>Rosi</a:t>
            </a:r>
            <a:r>
              <a:rPr lang="en-US" dirty="0"/>
              <a:t> Reed – Lehigh University </a:t>
            </a:r>
          </a:p>
          <a:p>
            <a:r>
              <a:rPr lang="en-US" dirty="0"/>
              <a:t>Salvatore Fazio – </a:t>
            </a:r>
            <a:r>
              <a:rPr lang="en-US" dirty="0" err="1"/>
              <a:t>Unical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4ABF09-C2AD-5C77-85F6-72B78294E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399927"/>
            <a:ext cx="3386382" cy="24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4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0A79BC-A3F4-4C80-3CCC-DEDC73D3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DD08B-6579-7D38-19BA-B157A3F8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2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EAFE9-EDED-9E87-01F6-475423182263}"/>
              </a:ext>
            </a:extLst>
          </p:cNvPr>
          <p:cNvSpPr txBox="1"/>
          <p:nvPr/>
        </p:nvSpPr>
        <p:spPr>
          <a:xfrm>
            <a:off x="561859" y="77114"/>
            <a:ext cx="11336357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D3DC2"/>
                </a:solidFill>
              </a:rPr>
              <a:t>After some Holiday break… time to come back stronger!</a:t>
            </a:r>
          </a:p>
          <a:p>
            <a:pPr marL="765175" lvl="1" indent="-307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Keeping the community engaged is key. Guidelines: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Schedule your PWG meeting timely and consistently (at least biweekly!)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If no meeting is required by the agenda </a:t>
            </a:r>
            <a:r>
              <a:rPr lang="en-US" sz="2000" dirty="0">
                <a:sym typeface="Wingdings" pitchFamily="2" charset="2"/>
              </a:rPr>
              <a:t> explicitly cancel the meeting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Never let months pass without a meeting!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D3DC2"/>
                </a:solidFill>
                <a:sym typeface="Wingdings" pitchFamily="2" charset="2"/>
              </a:rPr>
              <a:t>Four reconstruction tasks being reorganized with efficiency in mind: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Regular technical updates related to these tasks will be presented in the S&amp;C meetings only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Initiate joint meetings between Analysis and S&amp;C -&gt; once a month on Wednesday 12:00pm ET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itchFamily="2" charset="2"/>
              </a:rPr>
              <a:t>this will replace the standard S&amp;C meeting -&gt; no additional meetings required :)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Focus: interplay of physics analysis and S&amp;C, with regular reports on both the progress on reconstruction tasks and the status of physics benchmarks</a:t>
            </a:r>
            <a:endParaRPr lang="en-US" sz="2000" dirty="0"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D3DC2"/>
                </a:solidFill>
                <a:sym typeface="Wingdings" pitchFamily="2" charset="2"/>
              </a:rPr>
              <a:t>TDR is coming, let’s get ready! Need to showcase detector performance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STEP 1 - start with reproducing key results from ECCE+ATHENA+CORE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useful also for talks at conferences etc.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We shall build up on those for future studies and required documents 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Some examples in next slides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We can collect them on our wiki, for easy access </a:t>
            </a:r>
          </a:p>
        </p:txBody>
      </p:sp>
    </p:spTree>
    <p:extLst>
      <p:ext uri="{BB962C8B-B14F-4D97-AF65-F5344CB8AC3E}">
        <p14:creationId xmlns:p14="http://schemas.microsoft.com/office/powerpoint/2010/main" val="289591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A45F4A2-6872-5945-855E-BF92A0C7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" y="2384475"/>
            <a:ext cx="2743200" cy="4473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36FE5-0284-D94B-A5DA-565C1D72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3</a:t>
            </a:fld>
            <a:endParaRPr lang="it-I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FD66C-8D4E-574D-B0AD-8A579936F6D2}"/>
              </a:ext>
            </a:extLst>
          </p:cNvPr>
          <p:cNvSpPr txBox="1">
            <a:spLocks/>
          </p:cNvSpPr>
          <p:nvPr/>
        </p:nvSpPr>
        <p:spPr>
          <a:xfrm>
            <a:off x="595086" y="240281"/>
            <a:ext cx="11036082" cy="648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Proton’s helicity structure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9B900-54AE-D347-8259-C85E73D9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9D7FA4-B6EB-BD4A-BC01-9C70A5818C66}"/>
              </a:ext>
            </a:extLst>
          </p:cNvPr>
          <p:cNvGrpSpPr/>
          <p:nvPr/>
        </p:nvGrpSpPr>
        <p:grpSpPr>
          <a:xfrm>
            <a:off x="9044985" y="820293"/>
            <a:ext cx="3147015" cy="369332"/>
            <a:chOff x="457200" y="2328239"/>
            <a:chExt cx="3147015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9DC668-3D48-F74C-9282-CFBC01DAB094}"/>
                </a:ext>
              </a:extLst>
            </p:cNvPr>
            <p:cNvSpPr txBox="1"/>
            <p:nvPr/>
          </p:nvSpPr>
          <p:spPr>
            <a:xfrm>
              <a:off x="457200" y="2328239"/>
              <a:ext cx="314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b="1" dirty="0">
                  <a:solidFill>
                    <a:srgbClr val="FF0000"/>
                  </a:solidFill>
                </a:rPr>
                <a:t>g(x,Q</a:t>
              </a:r>
              <a:r>
                <a:rPr lang="en-US" b="1" baseline="30000" dirty="0">
                  <a:solidFill>
                    <a:srgbClr val="FF0000"/>
                  </a:solidFill>
                </a:rPr>
                <a:t>2</a:t>
              </a:r>
              <a:r>
                <a:rPr lang="en-US" b="1" dirty="0">
                  <a:solidFill>
                    <a:srgbClr val="FF0000"/>
                  </a:solidFill>
                </a:rPr>
                <a:t>)</a:t>
              </a:r>
              <a:r>
                <a:rPr lang="en-US" b="1" dirty="0">
                  <a:solidFill>
                    <a:srgbClr val="0000FF"/>
                  </a:solidFill>
                </a:rPr>
                <a:t>=</a:t>
              </a:r>
              <a:r>
                <a:rPr lang="en-US" b="1" dirty="0" err="1">
                  <a:solidFill>
                    <a:srgbClr val="0000FF"/>
                  </a:solidFill>
                </a:rPr>
                <a:t>g</a:t>
              </a:r>
              <a:r>
                <a:rPr lang="en-US" b="1" dirty="0">
                  <a:solidFill>
                    <a:srgbClr val="0000FF"/>
                  </a:solidFill>
                </a:rPr>
                <a:t>      (x,Q</a:t>
              </a:r>
              <a:r>
                <a:rPr lang="en-US" b="1" baseline="30000" dirty="0">
                  <a:solidFill>
                    <a:srgbClr val="0000FF"/>
                  </a:solidFill>
                </a:rPr>
                <a:t>2</a:t>
              </a:r>
              <a:r>
                <a:rPr lang="en-US" b="1" dirty="0">
                  <a:solidFill>
                    <a:srgbClr val="0000FF"/>
                  </a:solidFill>
                </a:rPr>
                <a:t>)-g      (x,Q</a:t>
              </a:r>
              <a:r>
                <a:rPr lang="en-US" b="1" baseline="30000" dirty="0">
                  <a:solidFill>
                    <a:srgbClr val="0000FF"/>
                  </a:solidFill>
                </a:rPr>
                <a:t>2</a:t>
              </a:r>
              <a:r>
                <a:rPr lang="en-US" b="1" dirty="0">
                  <a:solidFill>
                    <a:srgbClr val="0000FF"/>
                  </a:solidFill>
                </a:rPr>
                <a:t>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1D4E50F-A925-C141-8769-A5D4B04A17CD}"/>
                </a:ext>
              </a:extLst>
            </p:cNvPr>
            <p:cNvCxnSpPr/>
            <p:nvPr/>
          </p:nvCxnSpPr>
          <p:spPr>
            <a:xfrm>
              <a:off x="1630165" y="2495337"/>
              <a:ext cx="211679" cy="1114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98CB01D-014B-7547-8CF6-B924C821B81B}"/>
                </a:ext>
              </a:extLst>
            </p:cNvPr>
            <p:cNvCxnSpPr/>
            <p:nvPr/>
          </p:nvCxnSpPr>
          <p:spPr>
            <a:xfrm>
              <a:off x="1574460" y="2597311"/>
              <a:ext cx="211679" cy="111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7A537AD-9B5C-CA41-AB4C-C9559D50D197}"/>
                </a:ext>
              </a:extLst>
            </p:cNvPr>
            <p:cNvCxnSpPr/>
            <p:nvPr/>
          </p:nvCxnSpPr>
          <p:spPr>
            <a:xfrm>
              <a:off x="2673845" y="2502917"/>
              <a:ext cx="211679" cy="1114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729FD7-AC3F-044F-B496-9B71BD329CFF}"/>
                </a:ext>
              </a:extLst>
            </p:cNvPr>
            <p:cNvCxnSpPr/>
            <p:nvPr/>
          </p:nvCxnSpPr>
          <p:spPr>
            <a:xfrm rot="10800000">
              <a:off x="2618140" y="2604891"/>
              <a:ext cx="211679" cy="111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uli_dis.diagram.jpg">
            <a:extLst>
              <a:ext uri="{FF2B5EF4-FFF2-40B4-BE49-F238E27FC236}">
                <a16:creationId xmlns:a16="http://schemas.microsoft.com/office/drawing/2014/main" id="{D4AF1882-D2B8-8A47-91AE-ED271F7AE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4" y="28901"/>
            <a:ext cx="2174836" cy="86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61F854-BA4A-3E4F-BA74-4E264F78DE78}"/>
                  </a:ext>
                </a:extLst>
              </p:cNvPr>
              <p:cNvSpPr txBox="1"/>
              <p:nvPr/>
            </p:nvSpPr>
            <p:spPr>
              <a:xfrm>
                <a:off x="121185" y="884777"/>
                <a:ext cx="75330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400" b="1" dirty="0"/>
                  <a:t>Observable:</a:t>
                </a:r>
                <a:r>
                  <a:rPr lang="en-US" sz="2400" dirty="0"/>
                  <a:t> Longitudinal double spin asymmetries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DIS</a:t>
                </a:r>
                <a:r>
                  <a:rPr lang="en-US" sz="2400" dirty="0"/>
                  <a:t> scaling violations determine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gluons</a:t>
                </a:r>
                <a:r>
                  <a:rPr lang="en-US" sz="2400" dirty="0"/>
                  <a:t> at small </a:t>
                </a:r>
                <a:r>
                  <a:rPr lang="en-US" sz="2400" i="1" dirty="0"/>
                  <a:t>x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61F854-BA4A-3E4F-BA74-4E264F78D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5" y="884777"/>
                <a:ext cx="7533088" cy="830997"/>
              </a:xfrm>
              <a:prstGeom prst="rect">
                <a:avLst/>
              </a:prstGeom>
              <a:blipFill>
                <a:blip r:embed="rId5"/>
                <a:stretch>
                  <a:fillRect l="-1178" t="-4545" r="-337" b="-151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D472E20B-DFD8-D048-9F03-78A0E1C2091F}"/>
              </a:ext>
            </a:extLst>
          </p:cNvPr>
          <p:cNvSpPr/>
          <p:nvPr/>
        </p:nvSpPr>
        <p:spPr>
          <a:xfrm>
            <a:off x="1574630" y="1685287"/>
            <a:ext cx="2360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Inclusive double spin asymmetry A</a:t>
            </a:r>
            <a:r>
              <a:rPr lang="en-GB" sz="2000" baseline="-25000" dirty="0">
                <a:latin typeface="Calibri" panose="020F0502020204030204" pitchFamily="34" charset="0"/>
              </a:rPr>
              <a:t>1</a:t>
            </a:r>
            <a:r>
              <a:rPr lang="en-GB" sz="2000" dirty="0">
                <a:latin typeface="Calibri" panose="020F0502020204030204" pitchFamily="34" charset="0"/>
              </a:rPr>
              <a:t>(x)</a:t>
            </a:r>
            <a:endParaRPr lang="en-GB" sz="20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BAC5D48-4316-A84A-84DC-3EE36C254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4" y="1872505"/>
            <a:ext cx="1453250" cy="42245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9488E1A-014F-4F4B-BDB5-4CD42FC4A86E}"/>
              </a:ext>
            </a:extLst>
          </p:cNvPr>
          <p:cNvGrpSpPr/>
          <p:nvPr/>
        </p:nvGrpSpPr>
        <p:grpSpPr>
          <a:xfrm>
            <a:off x="3681198" y="1801159"/>
            <a:ext cx="3969862" cy="733856"/>
            <a:chOff x="3997443" y="775587"/>
            <a:chExt cx="3969862" cy="733856"/>
          </a:xfrm>
        </p:grpSpPr>
        <p:sp>
          <p:nvSpPr>
            <p:cNvPr id="43" name="Notched Right Arrow 42">
              <a:extLst>
                <a:ext uri="{FF2B5EF4-FFF2-40B4-BE49-F238E27FC236}">
                  <a16:creationId xmlns:a16="http://schemas.microsoft.com/office/drawing/2014/main" id="{2D71FF14-C733-3444-BA5A-1727E32D764A}"/>
                </a:ext>
              </a:extLst>
            </p:cNvPr>
            <p:cNvSpPr/>
            <p:nvPr/>
          </p:nvSpPr>
          <p:spPr>
            <a:xfrm>
              <a:off x="3997443" y="932802"/>
              <a:ext cx="796780" cy="327478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AFA28F1-4086-FE4C-9435-3CBA4F4860D0}"/>
                </a:ext>
              </a:extLst>
            </p:cNvPr>
            <p:cNvGrpSpPr/>
            <p:nvPr/>
          </p:nvGrpSpPr>
          <p:grpSpPr>
            <a:xfrm>
              <a:off x="4848354" y="775587"/>
              <a:ext cx="3118951" cy="733856"/>
              <a:chOff x="4848354" y="775587"/>
              <a:chExt cx="3118951" cy="733856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852DBF-F5CC-C14E-976F-BB839A39397C}"/>
                  </a:ext>
                </a:extLst>
              </p:cNvPr>
              <p:cNvSpPr txBox="1"/>
              <p:nvPr/>
            </p:nvSpPr>
            <p:spPr>
              <a:xfrm>
                <a:off x="5960100" y="878662"/>
                <a:ext cx="200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g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scaling violation</a:t>
                </a:r>
              </a:p>
            </p:txBody>
          </p:sp>
          <p:graphicFrame>
            <p:nvGraphicFramePr>
              <p:cNvPr id="46" name="Object 45">
                <a:extLst>
                  <a:ext uri="{FF2B5EF4-FFF2-40B4-BE49-F238E27FC236}">
                    <a16:creationId xmlns:a16="http://schemas.microsoft.com/office/drawing/2014/main" id="{08B5F30C-1585-344B-9317-BDE611E3FC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1248828"/>
                  </p:ext>
                </p:extLst>
              </p:nvPr>
            </p:nvGraphicFramePr>
            <p:xfrm>
              <a:off x="4848354" y="775587"/>
              <a:ext cx="1057615" cy="7338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622300" imgH="431800" progId="Equation.3">
                      <p:embed/>
                    </p:oleObj>
                  </mc:Choice>
                  <mc:Fallback>
                    <p:oleObj name="Equation" r:id="rId7" imgW="622300" imgH="431800" progId="Equation.3">
                      <p:embed/>
                      <p:pic>
                        <p:nvPicPr>
                          <p:cNvPr id="20" name="Object 19">
                            <a:extLst>
                              <a:ext uri="{FF2B5EF4-FFF2-40B4-BE49-F238E27FC236}">
                                <a16:creationId xmlns:a16="http://schemas.microsoft.com/office/drawing/2014/main" id="{C65D2423-E410-5A40-AEE3-0EC2A79DB5A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8354" y="775587"/>
                            <a:ext cx="1057615" cy="7338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7" name="Notched Right Arrow 46">
            <a:extLst>
              <a:ext uri="{FF2B5EF4-FFF2-40B4-BE49-F238E27FC236}">
                <a16:creationId xmlns:a16="http://schemas.microsoft.com/office/drawing/2014/main" id="{0B0BBF75-6C01-F941-BDEA-FE82B2E60404}"/>
              </a:ext>
            </a:extLst>
          </p:cNvPr>
          <p:cNvSpPr/>
          <p:nvPr/>
        </p:nvSpPr>
        <p:spPr>
          <a:xfrm>
            <a:off x="7557253" y="1904525"/>
            <a:ext cx="688232" cy="32747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60616128-95D3-FC4F-A370-844387929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423083"/>
              </p:ext>
            </p:extLst>
          </p:nvPr>
        </p:nvGraphicFramePr>
        <p:xfrm>
          <a:off x="8197891" y="1839870"/>
          <a:ext cx="1431925" cy="54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800" imgH="165100" progId="Equation.3">
                  <p:embed/>
                </p:oleObj>
              </mc:Choice>
              <mc:Fallback>
                <p:oleObj name="Equation" r:id="rId9" imgW="431800" imgH="165100" progId="Equation.3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871D8DE-AEFF-864A-A6A4-D28BC3F58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91" y="1839870"/>
                        <a:ext cx="1431925" cy="549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5773C750-822A-7741-8BA2-310ECA0AB209}"/>
              </a:ext>
            </a:extLst>
          </p:cNvPr>
          <p:cNvGrpSpPr/>
          <p:nvPr/>
        </p:nvGrpSpPr>
        <p:grpSpPr>
          <a:xfrm>
            <a:off x="2815748" y="3018155"/>
            <a:ext cx="9322744" cy="3437348"/>
            <a:chOff x="2815748" y="2841883"/>
            <a:chExt cx="9322744" cy="343734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BE5A761-CC03-7746-A775-BF5C33D67D04}"/>
                </a:ext>
              </a:extLst>
            </p:cNvPr>
            <p:cNvGrpSpPr/>
            <p:nvPr/>
          </p:nvGrpSpPr>
          <p:grpSpPr>
            <a:xfrm>
              <a:off x="5027101" y="2990196"/>
              <a:ext cx="7111391" cy="3276911"/>
              <a:chOff x="-1835203" y="2020247"/>
              <a:chExt cx="7111391" cy="327691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864E95A-2336-2048-8D71-F87DF9741FDF}"/>
                  </a:ext>
                </a:extLst>
              </p:cNvPr>
              <p:cNvGrpSpPr/>
              <p:nvPr/>
            </p:nvGrpSpPr>
            <p:grpSpPr>
              <a:xfrm>
                <a:off x="-1835203" y="2020247"/>
                <a:ext cx="7111391" cy="3276911"/>
                <a:chOff x="-1835203" y="2020247"/>
                <a:chExt cx="7111391" cy="3276911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DEE47B2-C150-4F44-92CD-6F0DF2DEC4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50672" b="2754"/>
                <a:stretch/>
              </p:blipFill>
              <p:spPr>
                <a:xfrm>
                  <a:off x="684251" y="2543593"/>
                  <a:ext cx="4591937" cy="2753565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76AA404-5820-CB44-92D7-026A3A5F6E69}"/>
                    </a:ext>
                  </a:extLst>
                </p:cNvPr>
                <p:cNvSpPr txBox="1"/>
                <p:nvPr/>
              </p:nvSpPr>
              <p:spPr>
                <a:xfrm>
                  <a:off x="-1835203" y="2020247"/>
                  <a:ext cx="47387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800" dirty="0"/>
                    <a:t>- Double spin </a:t>
                  </a:r>
                  <a:r>
                    <a:rPr lang="it-IT" sz="2800" dirty="0" err="1"/>
                    <a:t>asymm</a:t>
                  </a:r>
                  <a:r>
                    <a:rPr lang="it-IT" sz="2800" dirty="0"/>
                    <a:t>. in NC DIS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95713D-6133-344E-AFCD-0CA8C3063223}"/>
                  </a:ext>
                </a:extLst>
              </p:cNvPr>
              <p:cNvSpPr txBox="1"/>
              <p:nvPr/>
            </p:nvSpPr>
            <p:spPr>
              <a:xfrm>
                <a:off x="1290601" y="2697204"/>
                <a:ext cx="854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/>
                  <a:t>10 fb</a:t>
                </a:r>
                <a:r>
                  <a:rPr lang="it-IT" sz="2000" baseline="30000" dirty="0"/>
                  <a:t>-1</a:t>
                </a: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17C9EE-552E-7144-911F-593CEAAF2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50549" b="2752"/>
            <a:stretch/>
          </p:blipFill>
          <p:spPr>
            <a:xfrm>
              <a:off x="2815748" y="3532466"/>
              <a:ext cx="4591936" cy="2746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9E246E1-0287-3C41-8990-659D7602B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67808" y="2841883"/>
              <a:ext cx="626397" cy="78889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9045CFB-EC6A-0C4E-B20C-D396266F479F}"/>
              </a:ext>
            </a:extLst>
          </p:cNvPr>
          <p:cNvSpPr txBox="1"/>
          <p:nvPr/>
        </p:nvSpPr>
        <p:spPr>
          <a:xfrm>
            <a:off x="10411066" y="1320124"/>
            <a:ext cx="179619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346F2"/>
                </a:solidFill>
              </a:rPr>
              <a:t>Key: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Acceptance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electron id</a:t>
            </a:r>
            <a:endParaRPr lang="it-IT" sz="2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D373EC-77F3-C58A-7C4B-0A372F99776B}"/>
              </a:ext>
            </a:extLst>
          </p:cNvPr>
          <p:cNvGrpSpPr/>
          <p:nvPr/>
        </p:nvGrpSpPr>
        <p:grpSpPr>
          <a:xfrm>
            <a:off x="371470" y="5303522"/>
            <a:ext cx="1034937" cy="1313440"/>
            <a:chOff x="492171" y="4827460"/>
            <a:chExt cx="2246916" cy="1404942"/>
          </a:xfrm>
        </p:grpSpPr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013A91BE-1C63-4C0C-BB9D-2D844AB0EDD5}"/>
                </a:ext>
              </a:extLst>
            </p:cNvPr>
            <p:cNvSpPr/>
            <p:nvPr/>
          </p:nvSpPr>
          <p:spPr bwMode="auto">
            <a:xfrm>
              <a:off x="543965" y="4827460"/>
              <a:ext cx="2165368" cy="1321457"/>
            </a:xfrm>
            <a:prstGeom prst="rtTriangl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BB6196-A503-B2D0-B4EE-B71E95D03CDF}"/>
                </a:ext>
              </a:extLst>
            </p:cNvPr>
            <p:cNvSpPr txBox="1"/>
            <p:nvPr/>
          </p:nvSpPr>
          <p:spPr>
            <a:xfrm rot="360000">
              <a:off x="492171" y="5343513"/>
              <a:ext cx="2246916" cy="88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world data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till EIC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85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36FE5-0284-D94B-A5DA-565C1D72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4</a:t>
            </a:fld>
            <a:endParaRPr lang="it-I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FD66C-8D4E-574D-B0AD-8A579936F6D2}"/>
              </a:ext>
            </a:extLst>
          </p:cNvPr>
          <p:cNvSpPr txBox="1">
            <a:spLocks/>
          </p:cNvSpPr>
          <p:nvPr/>
        </p:nvSpPr>
        <p:spPr>
          <a:xfrm>
            <a:off x="595086" y="240281"/>
            <a:ext cx="11036082" cy="648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Proton’s helicity structure from SIDIS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9B900-54AE-D347-8259-C85E73D9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3D0847-65E1-9A40-A81C-F6C787DC33D5}"/>
              </a:ext>
            </a:extLst>
          </p:cNvPr>
          <p:cNvGrpSpPr/>
          <p:nvPr/>
        </p:nvGrpSpPr>
        <p:grpSpPr>
          <a:xfrm>
            <a:off x="4525604" y="2466737"/>
            <a:ext cx="4719913" cy="3407929"/>
            <a:chOff x="4767978" y="2202330"/>
            <a:chExt cx="4719913" cy="34079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C0FB60-BFFB-5D4C-8F1A-D4D11FDAD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7978" y="2620710"/>
              <a:ext cx="4719913" cy="298954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998A1F-0590-2542-B3E7-7DD8CD9AA504}"/>
                </a:ext>
              </a:extLst>
            </p:cNvPr>
            <p:cNvSpPr txBox="1"/>
            <p:nvPr/>
          </p:nvSpPr>
          <p:spPr>
            <a:xfrm>
              <a:off x="6194936" y="2202330"/>
              <a:ext cx="2455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Charm production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B74C54-AB92-9A43-86CA-CCEFDB3D633A}"/>
                  </a:ext>
                </a:extLst>
              </p:cNvPr>
              <p:cNvSpPr txBox="1"/>
              <p:nvPr/>
            </p:nvSpPr>
            <p:spPr>
              <a:xfrm>
                <a:off x="11015" y="884777"/>
                <a:ext cx="85892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400" b="1" dirty="0"/>
                  <a:t>Observable:</a:t>
                </a:r>
                <a:r>
                  <a:rPr lang="en-US" sz="2400" dirty="0"/>
                  <a:t> Longitudinal double spin asymmetries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Furthermore, </a:t>
                </a:r>
                <a:r>
                  <a:rPr lang="en-US" sz="2400" b="1" dirty="0">
                    <a:solidFill>
                      <a:srgbClr val="3346F2"/>
                    </a:solidFill>
                  </a:rPr>
                  <a:t>SIDIS</a:t>
                </a:r>
                <a:r>
                  <a:rPr lang="en-US" sz="2400" dirty="0"/>
                  <a:t> data provide detailed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separation of sea quark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 see quark helicities vanish at small x ?</a:t>
                </a:r>
                <a:endParaRPr lang="it-IT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B74C54-AB92-9A43-86CA-CCEFDB3D6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" y="884777"/>
                <a:ext cx="8589211" cy="1200329"/>
              </a:xfrm>
              <a:prstGeom prst="rect">
                <a:avLst/>
              </a:prstGeom>
              <a:blipFill>
                <a:blip r:embed="rId3"/>
                <a:stretch>
                  <a:fillRect l="-885" t="-3125" r="-885" b="-104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E849BD5-A51B-F940-BFA1-93B2798D6491}"/>
              </a:ext>
            </a:extLst>
          </p:cNvPr>
          <p:cNvSpPr txBox="1"/>
          <p:nvPr/>
        </p:nvSpPr>
        <p:spPr>
          <a:xfrm>
            <a:off x="8780425" y="903683"/>
            <a:ext cx="341157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346F2"/>
                </a:solidFill>
              </a:rPr>
              <a:t>Key: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PID (barrel, forward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Vertexing for charm tagging</a:t>
            </a:r>
            <a:endParaRPr lang="it-IT" sz="2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9FEB17-33DC-9E49-8F40-3C3DB0E01037}"/>
              </a:ext>
            </a:extLst>
          </p:cNvPr>
          <p:cNvGrpSpPr/>
          <p:nvPr/>
        </p:nvGrpSpPr>
        <p:grpSpPr>
          <a:xfrm>
            <a:off x="210966" y="2533881"/>
            <a:ext cx="4383065" cy="3372192"/>
            <a:chOff x="354187" y="2269474"/>
            <a:chExt cx="4383065" cy="337219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56E180-5234-3343-B719-79817E6C879F}"/>
                </a:ext>
              </a:extLst>
            </p:cNvPr>
            <p:cNvGrpSpPr/>
            <p:nvPr/>
          </p:nvGrpSpPr>
          <p:grpSpPr>
            <a:xfrm>
              <a:off x="354187" y="2269474"/>
              <a:ext cx="4383065" cy="3372192"/>
              <a:chOff x="354187" y="991518"/>
              <a:chExt cx="4383065" cy="337219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E2AA0EF-5B7D-824B-AE71-730121BDD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187" y="1309703"/>
                <a:ext cx="4383065" cy="305400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B0038F-111D-F648-8448-D63AE91333DE}"/>
                  </a:ext>
                </a:extLst>
              </p:cNvPr>
              <p:cNvSpPr txBox="1"/>
              <p:nvPr/>
            </p:nvSpPr>
            <p:spPr>
              <a:xfrm>
                <a:off x="1531344" y="991518"/>
                <a:ext cx="20128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Charged kaons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851D2F4-44B8-2540-A5A8-7AC245161C4C}"/>
                  </a:ext>
                </a:extLst>
              </p:cNvPr>
              <p:cNvSpPr/>
              <p:nvPr/>
            </p:nvSpPr>
            <p:spPr>
              <a:xfrm>
                <a:off x="2914657" y="1749334"/>
                <a:ext cx="17564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3346F2"/>
                    </a:solidFill>
                    <a:latin typeface="Calibri" panose="020F0502020204030204" pitchFamily="34" charset="0"/>
                  </a:rPr>
                  <a:t>Theory bands from: </a:t>
                </a:r>
              </a:p>
              <a:p>
                <a:pPr algn="ctr"/>
                <a:r>
                  <a:rPr lang="en-GB" sz="1400" dirty="0">
                    <a:latin typeface="Calibri" panose="020F0502020204030204" pitchFamily="34" charset="0"/>
                  </a:rPr>
                  <a:t>DSSV PDF &amp; DSS FFs </a:t>
                </a:r>
                <a:endParaRPr lang="en-GB" sz="1400" dirty="0">
                  <a:effectLst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CC42B1-3257-184E-9D68-B59D96FA9848}"/>
                </a:ext>
              </a:extLst>
            </p:cNvPr>
            <p:cNvSpPr txBox="1"/>
            <p:nvPr/>
          </p:nvSpPr>
          <p:spPr>
            <a:xfrm>
              <a:off x="2989915" y="3586237"/>
              <a:ext cx="10486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15.5 fb</a:t>
              </a:r>
              <a:r>
                <a:rPr lang="it-IT" sz="2000" baseline="30000" dirty="0"/>
                <a:t>-1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D9CEFA-B46D-F140-A40F-87868F8D13C6}"/>
                  </a:ext>
                </a:extLst>
              </p:cNvPr>
              <p:cNvSpPr txBox="1"/>
              <p:nvPr/>
            </p:nvSpPr>
            <p:spPr>
              <a:xfrm>
                <a:off x="9067704" y="2529734"/>
                <a:ext cx="31242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it-IT" sz="2000" dirty="0"/>
                  <a:t> helicity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t-IT" sz="2000" dirty="0"/>
                  <a:t> production</a:t>
                </a:r>
                <a:r>
                  <a:rPr lang="en-US" sz="2000" b="0" dirty="0"/>
                  <a:t> </a:t>
                </a:r>
              </a:p>
              <a:p>
                <a:pPr algn="ctr"/>
                <a:r>
                  <a:rPr lang="en-US" sz="2000" b="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2000" dirty="0"/>
                  <a:t>):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type m:val="li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D9CEFA-B46D-F140-A40F-87868F8D1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704" y="2529734"/>
                <a:ext cx="3124296" cy="1015663"/>
              </a:xfrm>
              <a:prstGeom prst="rect">
                <a:avLst/>
              </a:prstGeom>
              <a:blipFill>
                <a:blip r:embed="rId5"/>
                <a:stretch>
                  <a:fillRect t="-3704" r="-1210" b="-691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66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36FE5-0284-D94B-A5DA-565C1D72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5</a:t>
            </a:fld>
            <a:endParaRPr lang="it-I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FD66C-8D4E-574D-B0AD-8A579936F6D2}"/>
              </a:ext>
            </a:extLst>
          </p:cNvPr>
          <p:cNvSpPr txBox="1">
            <a:spLocks/>
          </p:cNvSpPr>
          <p:nvPr/>
        </p:nvSpPr>
        <p:spPr>
          <a:xfrm>
            <a:off x="595086" y="240281"/>
            <a:ext cx="11036082" cy="648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The spin sum rule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9B900-54AE-D347-8259-C85E73D9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1DE5C2-D840-1249-A091-4A8B7B308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88983"/>
              </p:ext>
            </p:extLst>
          </p:nvPr>
        </p:nvGraphicFramePr>
        <p:xfrm>
          <a:off x="5229499" y="1541407"/>
          <a:ext cx="5003800" cy="71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08400" imgH="533400" progId="Equation.3">
                  <p:embed/>
                </p:oleObj>
              </mc:Choice>
              <mc:Fallback>
                <p:oleObj name="Equation" r:id="rId2" imgW="3708400" imgH="533400" progId="Equation.3">
                  <p:embed/>
                  <p:pic>
                    <p:nvPicPr>
                      <p:cNvPr id="311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499" y="1541407"/>
                        <a:ext cx="5003800" cy="711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214EB2A-A1D4-0C42-B4C2-10BAE281042F}"/>
              </a:ext>
            </a:extLst>
          </p:cNvPr>
          <p:cNvSpPr/>
          <p:nvPr/>
        </p:nvSpPr>
        <p:spPr bwMode="auto">
          <a:xfrm>
            <a:off x="9088834" y="1498340"/>
            <a:ext cx="1298045" cy="798044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1311C-11A1-A347-84B9-BF6916DD7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218" y="930033"/>
            <a:ext cx="718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g spin 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Symbol" charset="2"/>
                <a:ea typeface="Comic Sans MS" charset="0"/>
                <a:cs typeface="Symbol" charset="2"/>
              </a:rPr>
              <a:t>D</a:t>
            </a:r>
            <a:r>
              <a:rPr lang="en-US" sz="1400" b="1" dirty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0A6ED1-949A-9E4C-8B33-1E0903956F9D}"/>
              </a:ext>
            </a:extLst>
          </p:cNvPr>
          <p:cNvSpPr txBox="1"/>
          <p:nvPr/>
        </p:nvSpPr>
        <p:spPr>
          <a:xfrm>
            <a:off x="1338991" y="2745822"/>
            <a:ext cx="129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Quarks</a:t>
            </a:r>
            <a:r>
              <a:rPr lang="en-US" sz="2800" dirty="0">
                <a:solidFill>
                  <a:srgbClr val="EF2FCE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243232-7959-654C-8F91-27449DCB9118}"/>
              </a:ext>
            </a:extLst>
          </p:cNvPr>
          <p:cNvSpPr txBox="1"/>
          <p:nvPr/>
        </p:nvSpPr>
        <p:spPr>
          <a:xfrm>
            <a:off x="5407916" y="2750055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Gluons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1AF8BE-207B-594D-B186-6B7F4AA05EA0}"/>
              </a:ext>
            </a:extLst>
          </p:cNvPr>
          <p:cNvSpPr txBox="1"/>
          <p:nvPr/>
        </p:nvSpPr>
        <p:spPr>
          <a:xfrm>
            <a:off x="8777829" y="2739477"/>
            <a:ext cx="353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0" dirty="0">
                <a:solidFill>
                  <a:srgbClr val="0000FF"/>
                </a:solidFill>
              </a:rPr>
              <a:t>orb. angular momentum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4460D0-0DE0-4C4E-A529-C08246EECD8D}"/>
              </a:ext>
            </a:extLst>
          </p:cNvPr>
          <p:cNvSpPr txBox="1"/>
          <p:nvPr/>
        </p:nvSpPr>
        <p:spPr>
          <a:xfrm>
            <a:off x="555263" y="2735241"/>
            <a:ext cx="1181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1/2 -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A769D2-7BF4-E94F-B4B3-67ED4734A6BA}"/>
              </a:ext>
            </a:extLst>
          </p:cNvPr>
          <p:cNvSpPr txBox="1"/>
          <p:nvPr/>
        </p:nvSpPr>
        <p:spPr>
          <a:xfrm>
            <a:off x="3657686" y="2703492"/>
            <a:ext cx="40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E82B34-864E-6F45-BBA4-29F3834AEE0F}"/>
              </a:ext>
            </a:extLst>
          </p:cNvPr>
          <p:cNvSpPr txBox="1"/>
          <p:nvPr/>
        </p:nvSpPr>
        <p:spPr>
          <a:xfrm>
            <a:off x="7810944" y="2739477"/>
            <a:ext cx="40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DB335-678D-BF4C-8179-EB29201EC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616"/>
          <a:stretch/>
        </p:blipFill>
        <p:spPr>
          <a:xfrm>
            <a:off x="4429" y="3233708"/>
            <a:ext cx="4181417" cy="31146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D74D93-9D93-C845-B778-A736BFC7D7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91"/>
          <a:stretch/>
        </p:blipFill>
        <p:spPr>
          <a:xfrm>
            <a:off x="4406876" y="3280271"/>
            <a:ext cx="4325035" cy="311469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AC3E906-2B7D-574B-A77E-43274E63AC16}"/>
              </a:ext>
            </a:extLst>
          </p:cNvPr>
          <p:cNvSpPr/>
          <p:nvPr/>
        </p:nvSpPr>
        <p:spPr>
          <a:xfrm>
            <a:off x="7515293" y="942904"/>
            <a:ext cx="1333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q spin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Symbol" charset="2"/>
                <a:ea typeface="Comic Sans MS" charset="0"/>
                <a:cs typeface="Symbol" charset="2"/>
              </a:rPr>
              <a:t>D</a:t>
            </a:r>
            <a:r>
              <a:rPr lang="en-US" sz="1600" dirty="0">
                <a:solidFill>
                  <a:srgbClr val="FF0000"/>
                </a:solidFill>
              </a:rPr>
              <a:t>Σ</a:t>
            </a:r>
            <a:endParaRPr lang="en-US" sz="16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861E93-E131-E544-8A3D-30DA2C183D5E}"/>
              </a:ext>
            </a:extLst>
          </p:cNvPr>
          <p:cNvSpPr/>
          <p:nvPr/>
        </p:nvSpPr>
        <p:spPr>
          <a:xfrm>
            <a:off x="7862979" y="1541407"/>
            <a:ext cx="732122" cy="711793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96D66D-42F8-8445-A950-C73CED8E682F}"/>
              </a:ext>
            </a:extLst>
          </p:cNvPr>
          <p:cNvSpPr/>
          <p:nvPr/>
        </p:nvSpPr>
        <p:spPr>
          <a:xfrm>
            <a:off x="8670018" y="1543310"/>
            <a:ext cx="403826" cy="711793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FFBFEB-28EB-594E-9A35-7845FB742DF8}"/>
              </a:ext>
            </a:extLst>
          </p:cNvPr>
          <p:cNvSpPr txBox="1"/>
          <p:nvPr/>
        </p:nvSpPr>
        <p:spPr>
          <a:xfrm>
            <a:off x="1788809" y="1317225"/>
            <a:ext cx="2446567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New global fit by </a:t>
            </a:r>
          </a:p>
          <a:p>
            <a:pPr algn="ctr"/>
            <a:r>
              <a:rPr lang="en-GB" dirty="0"/>
              <a:t>JAM/DSSV collaboration</a:t>
            </a:r>
          </a:p>
        </p:txBody>
      </p:sp>
      <p:pic>
        <p:nvPicPr>
          <p:cNvPr id="22" name="Picture 21" descr="MissingPuzzlePiece_1.jpg">
            <a:extLst>
              <a:ext uri="{FF2B5EF4-FFF2-40B4-BE49-F238E27FC236}">
                <a16:creationId xmlns:a16="http://schemas.microsoft.com/office/drawing/2014/main" id="{9DD61B87-C396-984D-B92B-E55E2E32A5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1305" r="13272" b="2300"/>
          <a:stretch/>
        </p:blipFill>
        <p:spPr>
          <a:xfrm rot="21598804">
            <a:off x="9327821" y="3611182"/>
            <a:ext cx="2557376" cy="175381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6065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2DB406-234C-EE4B-8A19-D2ECC25A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699D02-ACD0-9B4A-B485-50705A70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6</a:t>
            </a:fld>
            <a:endParaRPr lang="it-I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D4580F-58FF-0849-A96A-4AA4C2125B94}"/>
              </a:ext>
            </a:extLst>
          </p:cNvPr>
          <p:cNvSpPr txBox="1">
            <a:spLocks/>
          </p:cNvSpPr>
          <p:nvPr/>
        </p:nvSpPr>
        <p:spPr>
          <a:xfrm>
            <a:off x="595086" y="240281"/>
            <a:ext cx="11036082" cy="648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Momentum tomography – SIDIS, Heavy Flavor, Jets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19077-A519-CE4E-A807-69BCAB84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68"/>
          <a:stretch/>
        </p:blipFill>
        <p:spPr>
          <a:xfrm>
            <a:off x="153796" y="1162065"/>
            <a:ext cx="3884804" cy="2850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F34234-B43B-7844-B67F-5B1E8007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455" y="0"/>
            <a:ext cx="755351" cy="951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B347CB-2EBF-0946-ADC0-C0AF14AC6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06"/>
          <a:stretch/>
        </p:blipFill>
        <p:spPr>
          <a:xfrm>
            <a:off x="4091245" y="1229836"/>
            <a:ext cx="4128249" cy="277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EA9479-7D80-9C40-90E6-037330139217}"/>
              </a:ext>
            </a:extLst>
          </p:cNvPr>
          <p:cNvSpPr txBox="1"/>
          <p:nvPr/>
        </p:nvSpPr>
        <p:spPr>
          <a:xfrm>
            <a:off x="4963187" y="941329"/>
            <a:ext cx="304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Sievers asymmetries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ED78C1-2E90-F64F-98D2-99C61A4A45A3}"/>
              </a:ext>
            </a:extLst>
          </p:cNvPr>
          <p:cNvSpPr txBox="1"/>
          <p:nvPr/>
        </p:nvSpPr>
        <p:spPr>
          <a:xfrm>
            <a:off x="459077" y="916939"/>
            <a:ext cx="385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Unpolarized cross section uncertainties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2EE05E-6EAF-1C4B-A2D7-678485D580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04"/>
          <a:stretch/>
        </p:blipFill>
        <p:spPr>
          <a:xfrm>
            <a:off x="8529864" y="1317642"/>
            <a:ext cx="3590815" cy="25211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BBA263-68D9-7A4C-863B-5C33A95DB9DB}"/>
              </a:ext>
            </a:extLst>
          </p:cNvPr>
          <p:cNvSpPr txBox="1"/>
          <p:nvPr/>
        </p:nvSpPr>
        <p:spPr>
          <a:xfrm>
            <a:off x="8827103" y="834715"/>
            <a:ext cx="3174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Heavy flavor</a:t>
            </a:r>
          </a:p>
          <a:p>
            <a:pPr algn="ctr"/>
            <a:r>
              <a:rPr lang="en-US" dirty="0"/>
              <a:t>Sensitivity for Sivers in di-charm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C46713-B82C-4445-ACA2-5AC5DE5A69A6}"/>
              </a:ext>
            </a:extLst>
          </p:cNvPr>
          <p:cNvSpPr txBox="1"/>
          <p:nvPr/>
        </p:nvSpPr>
        <p:spPr>
          <a:xfrm>
            <a:off x="9173144" y="4031435"/>
            <a:ext cx="299639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346F2"/>
                </a:solidFill>
              </a:rPr>
              <a:t>Key: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Azimuthal acceptance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Acceptance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Vertexing (heavy flavor)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Quality of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HCal</a:t>
            </a:r>
            <a:r>
              <a:rPr lang="en-GB" sz="2000" dirty="0"/>
              <a:t> (for jets)</a:t>
            </a:r>
            <a:endParaRPr lang="it-I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FAC81-EF15-AB22-903C-51E325519A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48"/>
          <a:stretch/>
        </p:blipFill>
        <p:spPr>
          <a:xfrm>
            <a:off x="110169" y="4176660"/>
            <a:ext cx="4091245" cy="26813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5B7790-D249-C38F-26A5-1FD541B1D888}"/>
              </a:ext>
            </a:extLst>
          </p:cNvPr>
          <p:cNvSpPr/>
          <p:nvPr/>
        </p:nvSpPr>
        <p:spPr>
          <a:xfrm>
            <a:off x="4036160" y="4024359"/>
            <a:ext cx="4091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</a:rPr>
              <a:t>Jets: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excellent proxies for partons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probe </a:t>
            </a:r>
            <a:r>
              <a:rPr lang="en-GB" sz="2000" b="1" dirty="0">
                <a:latin typeface="Calibri" panose="020F0502020204030204" pitchFamily="34" charset="0"/>
              </a:rPr>
              <a:t>quark TMDs </a:t>
            </a:r>
            <a:r>
              <a:rPr lang="en-GB" sz="2000" dirty="0">
                <a:latin typeface="Calibri" panose="020F0502020204030204" pitchFamily="34" charset="0"/>
              </a:rPr>
              <a:t>without convolution with 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di-jets can probe </a:t>
            </a:r>
            <a:r>
              <a:rPr lang="en-GB" sz="2000" b="1" dirty="0">
                <a:latin typeface="Calibri" panose="020F0502020204030204" pitchFamily="34" charset="0"/>
              </a:rPr>
              <a:t>gluon Sivers </a:t>
            </a:r>
            <a:endParaRPr lang="en-GB" sz="2000" b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1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36FE5-0284-D94B-A5DA-565C1D72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7</a:t>
            </a:fld>
            <a:endParaRPr lang="it-I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FD66C-8D4E-574D-B0AD-8A579936F6D2}"/>
              </a:ext>
            </a:extLst>
          </p:cNvPr>
          <p:cNvSpPr txBox="1">
            <a:spLocks/>
          </p:cNvSpPr>
          <p:nvPr/>
        </p:nvSpPr>
        <p:spPr>
          <a:xfrm>
            <a:off x="595086" y="240281"/>
            <a:ext cx="11036082" cy="648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VMs in ep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9B900-54AE-D347-8259-C85E73D9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243A4-B9CE-A94B-A5DA-48EEBE1F6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20" y="908819"/>
            <a:ext cx="2782141" cy="3074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B061B4-44A7-8B46-A073-898155CFB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83"/>
          <a:stretch/>
        </p:blipFill>
        <p:spPr>
          <a:xfrm>
            <a:off x="2903537" y="984610"/>
            <a:ext cx="6846918" cy="2852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DD8D62-6A53-C544-9550-FBA0EA2D0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11" y="3020498"/>
            <a:ext cx="1405247" cy="408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439EBC-7BBA-6443-8E2D-0571AD0048B9}"/>
                  </a:ext>
                </a:extLst>
              </p:cNvPr>
              <p:cNvSpPr/>
              <p:nvPr/>
            </p:nvSpPr>
            <p:spPr>
              <a:xfrm>
                <a:off x="9355142" y="363174"/>
                <a:ext cx="214097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439EBC-7BBA-6443-8E2D-0571AD004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142" y="363174"/>
                <a:ext cx="2140971" cy="402931"/>
              </a:xfrm>
              <a:prstGeom prst="rect">
                <a:avLst/>
              </a:prstGeom>
              <a:blipFill>
                <a:blip r:embed="rId6"/>
                <a:stretch>
                  <a:fillRect t="-3030" b="-151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E61414-9983-C945-B7B6-28D77EDA17C6}"/>
                  </a:ext>
                </a:extLst>
              </p:cNvPr>
              <p:cNvSpPr txBox="1"/>
              <p:nvPr/>
            </p:nvSpPr>
            <p:spPr>
              <a:xfrm>
                <a:off x="7989746" y="4064877"/>
                <a:ext cx="4202254" cy="261610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3346F2"/>
                    </a:solidFill>
                  </a:rPr>
                  <a:t>Key: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 separation in ECAL for DVCS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Acceptance and low material for VM decay leptons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Resolution of lepton pair inv. mass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Muon id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Scattered electrons over full </a:t>
                </a:r>
                <a:r>
                  <a:rPr lang="en-US" sz="2000" dirty="0" err="1"/>
                  <a:t>kinem</a:t>
                </a:r>
                <a:r>
                  <a:rPr lang="en-US" sz="2000" dirty="0"/>
                  <a:t>.</a:t>
                </a:r>
                <a:endParaRPr lang="en-GB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/>
                  <a:t>- lever arm in FF spectrometers</a:t>
                </a:r>
                <a:endParaRPr lang="it-IT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E61414-9983-C945-B7B6-28D77EDA1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746" y="4064877"/>
                <a:ext cx="4202254" cy="2616101"/>
              </a:xfrm>
              <a:prstGeom prst="rect">
                <a:avLst/>
              </a:prstGeom>
              <a:blipFill>
                <a:blip r:embed="rId7"/>
                <a:stretch>
                  <a:fillRect l="-2410" t="-4348" r="-904" b="-28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0A546-0FF6-9445-9DAE-7EBB20200381}"/>
                  </a:ext>
                </a:extLst>
              </p:cNvPr>
              <p:cNvSpPr txBox="1"/>
              <p:nvPr/>
            </p:nvSpPr>
            <p:spPr>
              <a:xfrm>
                <a:off x="3236102" y="4981717"/>
                <a:ext cx="42022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Photopoduction near threshold and electro-production (</a:t>
                </a:r>
                <a:r>
                  <a:rPr lang="en-US" sz="2000" i="1" dirty="0"/>
                  <a:t>Q</a:t>
                </a:r>
                <a:r>
                  <a:rPr lang="en-US" sz="2000" i="1" baseline="30000" dirty="0"/>
                  <a:t>2</a:t>
                </a:r>
                <a:r>
                  <a:rPr lang="en-US" sz="2000" dirty="0"/>
                  <a:t> &lt; 1 GeV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) </a:t>
                </a:r>
              </a:p>
              <a:p>
                <a:r>
                  <a:rPr lang="en-US" sz="2000" dirty="0"/>
                  <a:t>-&gt; origin of </a:t>
                </a:r>
                <a:r>
                  <a:rPr lang="en-US" sz="2000" i="1" dirty="0"/>
                  <a:t>p</a:t>
                </a:r>
                <a:r>
                  <a:rPr lang="en-US" sz="2000" dirty="0"/>
                  <a:t>-mass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0A546-0FF6-9445-9DAE-7EBB20200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02" y="4981717"/>
                <a:ext cx="4202254" cy="1015663"/>
              </a:xfrm>
              <a:prstGeom prst="rect">
                <a:avLst/>
              </a:prstGeom>
              <a:blipFill>
                <a:blip r:embed="rId8"/>
                <a:stretch>
                  <a:fillRect l="-1506" t="-3704" r="-301" b="-98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A97F0D32-F813-AE44-ACF8-B5AFEDBA3F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2426"/>
          <a:stretch/>
        </p:blipFill>
        <p:spPr>
          <a:xfrm>
            <a:off x="217076" y="4026381"/>
            <a:ext cx="2983324" cy="26950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DAA4FF-AA24-3441-A85D-3EDF90AE4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7769" y="1135827"/>
            <a:ext cx="476294" cy="599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37521C-1A2A-8F40-9DC3-7E1D4E6469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883" y="5643437"/>
            <a:ext cx="485533" cy="61148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1E6E20-0438-5740-A30C-560636C07D54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903537" y="4453263"/>
            <a:ext cx="332565" cy="10362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C3F0DE-97DF-70D5-88AA-34C7EC7DEB20}"/>
                  </a:ext>
                </a:extLst>
              </p:cNvPr>
              <p:cNvSpPr txBox="1"/>
              <p:nvPr/>
            </p:nvSpPr>
            <p:spPr>
              <a:xfrm>
                <a:off x="3200400" y="4243566"/>
                <a:ext cx="1511853" cy="73815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𝒇𝒃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C3F0DE-97DF-70D5-88AA-34C7EC7DE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243566"/>
                <a:ext cx="1511853" cy="738151"/>
              </a:xfrm>
              <a:prstGeom prst="rect">
                <a:avLst/>
              </a:prstGeom>
              <a:blipFill>
                <a:blip r:embed="rId11"/>
                <a:stretch>
                  <a:fillRect l="-49587" t="-122951" b="-168852"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1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08F889-9D45-8C4A-A2FC-5736FF2B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D4506E-3E8F-7345-87BC-D7EB0B7A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8</a:t>
            </a:fld>
            <a:endParaRPr lang="it-I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9D7C45-61AE-0E44-999B-DF8553BA1164}"/>
              </a:ext>
            </a:extLst>
          </p:cNvPr>
          <p:cNvSpPr txBox="1">
            <a:spLocks/>
          </p:cNvSpPr>
          <p:nvPr/>
        </p:nvSpPr>
        <p:spPr>
          <a:xfrm>
            <a:off x="595086" y="3247893"/>
            <a:ext cx="11036082" cy="648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Study of neutrons with light nuclei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6097C6-0FE0-8E47-BBC3-15EE667CB4E3}"/>
              </a:ext>
            </a:extLst>
          </p:cNvPr>
          <p:cNvGrpSpPr/>
          <p:nvPr/>
        </p:nvGrpSpPr>
        <p:grpSpPr>
          <a:xfrm>
            <a:off x="409515" y="4099541"/>
            <a:ext cx="3131323" cy="2666036"/>
            <a:chOff x="25400" y="901700"/>
            <a:chExt cx="3397251" cy="30670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13AF58-C0A4-4A4F-AF7C-48EC0D9AD59A}"/>
                </a:ext>
              </a:extLst>
            </p:cNvPr>
            <p:cNvGrpSpPr/>
            <p:nvPr/>
          </p:nvGrpSpPr>
          <p:grpSpPr>
            <a:xfrm>
              <a:off x="241300" y="901700"/>
              <a:ext cx="3181351" cy="3067050"/>
              <a:chOff x="241300" y="901700"/>
              <a:chExt cx="3181351" cy="30670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09B6300-A063-1F4C-A09F-18A8FB5CF87A}"/>
                  </a:ext>
                </a:extLst>
              </p:cNvPr>
              <p:cNvGrpSpPr/>
              <p:nvPr/>
            </p:nvGrpSpPr>
            <p:grpSpPr>
              <a:xfrm>
                <a:off x="241300" y="901700"/>
                <a:ext cx="3181351" cy="3067050"/>
                <a:chOff x="241300" y="901700"/>
                <a:chExt cx="3181351" cy="306705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6AFF4612-8F0C-2F41-AF4B-5A2F9D3B9AB4}"/>
                    </a:ext>
                  </a:extLst>
                </p:cNvPr>
                <p:cNvGrpSpPr/>
                <p:nvPr/>
              </p:nvGrpSpPr>
              <p:grpSpPr>
                <a:xfrm>
                  <a:off x="241300" y="901700"/>
                  <a:ext cx="3181351" cy="3067050"/>
                  <a:chOff x="2927350" y="1835150"/>
                  <a:chExt cx="3289301" cy="3187700"/>
                </a:xfrm>
              </p:grpSpPr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E9F222D1-EE55-8B48-AEB3-26C033F9E7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927350" y="1835150"/>
                    <a:ext cx="3289300" cy="3187700"/>
                  </a:xfrm>
                  <a:prstGeom prst="rect">
                    <a:avLst/>
                  </a:prstGeom>
                </p:spPr>
              </p:pic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C4E79B90-7C1A-0B4F-BEE1-F46B4EB09FF4}"/>
                      </a:ext>
                    </a:extLst>
                  </p:cNvPr>
                  <p:cNvSpPr/>
                  <p:nvPr/>
                </p:nvSpPr>
                <p:spPr>
                  <a:xfrm>
                    <a:off x="4844468" y="1835150"/>
                    <a:ext cx="1372183" cy="1491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BEFB5BEB-F7D6-3648-A11A-345B1620B9AD}"/>
                      </a:ext>
                    </a:extLst>
                  </p:cNvPr>
                  <p:cNvSpPr/>
                  <p:nvPr/>
                </p:nvSpPr>
                <p:spPr>
                  <a:xfrm>
                    <a:off x="5791200" y="2451100"/>
                    <a:ext cx="425450" cy="4445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3B1B65B-CFE9-774C-8DF9-C8E33BED4990}"/>
                    </a:ext>
                  </a:extLst>
                </p:cNvPr>
                <p:cNvSpPr txBox="1"/>
                <p:nvPr/>
              </p:nvSpPr>
              <p:spPr>
                <a:xfrm>
                  <a:off x="2463800" y="1479022"/>
                  <a:ext cx="3193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𝛾</a:t>
                  </a:r>
                </a:p>
              </p:txBody>
            </p:sp>
          </p:grp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1AD7333-0ABE-F246-9D25-95E7ED0B6470}"/>
                  </a:ext>
                </a:extLst>
              </p:cNvPr>
              <p:cNvSpPr/>
              <p:nvPr/>
            </p:nvSpPr>
            <p:spPr>
              <a:xfrm>
                <a:off x="2082800" y="1638276"/>
                <a:ext cx="393700" cy="177824"/>
              </a:xfrm>
              <a:custGeom>
                <a:avLst/>
                <a:gdLst>
                  <a:gd name="connsiteX0" fmla="*/ 0 w 393700"/>
                  <a:gd name="connsiteY0" fmla="*/ 177824 h 177824"/>
                  <a:gd name="connsiteX1" fmla="*/ 127000 w 393700"/>
                  <a:gd name="connsiteY1" fmla="*/ 25424 h 177824"/>
                  <a:gd name="connsiteX2" fmla="*/ 203200 w 393700"/>
                  <a:gd name="connsiteY2" fmla="*/ 139724 h 177824"/>
                  <a:gd name="connsiteX3" fmla="*/ 342900 w 393700"/>
                  <a:gd name="connsiteY3" fmla="*/ 24 h 177824"/>
                  <a:gd name="connsiteX4" fmla="*/ 393700 w 393700"/>
                  <a:gd name="connsiteY4" fmla="*/ 152424 h 177824"/>
                  <a:gd name="connsiteX5" fmla="*/ 393700 w 393700"/>
                  <a:gd name="connsiteY5" fmla="*/ 152424 h 1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700" h="177824">
                    <a:moveTo>
                      <a:pt x="0" y="177824"/>
                    </a:moveTo>
                    <a:cubicBezTo>
                      <a:pt x="46566" y="104799"/>
                      <a:pt x="93133" y="31774"/>
                      <a:pt x="127000" y="25424"/>
                    </a:cubicBezTo>
                    <a:cubicBezTo>
                      <a:pt x="160867" y="19074"/>
                      <a:pt x="167217" y="143957"/>
                      <a:pt x="203200" y="139724"/>
                    </a:cubicBezTo>
                    <a:cubicBezTo>
                      <a:pt x="239183" y="135491"/>
                      <a:pt x="311150" y="-2093"/>
                      <a:pt x="342900" y="24"/>
                    </a:cubicBezTo>
                    <a:cubicBezTo>
                      <a:pt x="374650" y="2141"/>
                      <a:pt x="393700" y="152424"/>
                      <a:pt x="393700" y="152424"/>
                    </a:cubicBezTo>
                    <a:lnTo>
                      <a:pt x="393700" y="152424"/>
                    </a:ln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28A075-E6E8-2B40-A34F-79E561268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00" y="2336982"/>
              <a:ext cx="800100" cy="864755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5620391-C175-1947-8C1D-0A75DBB51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01805" y="3857061"/>
            <a:ext cx="2948837" cy="3067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2D25BE-721A-974B-B1DF-57CC3265974A}"/>
                  </a:ext>
                </a:extLst>
              </p:cNvPr>
              <p:cNvSpPr txBox="1"/>
              <p:nvPr/>
            </p:nvSpPr>
            <p:spPr>
              <a:xfrm>
                <a:off x="6210160" y="4099541"/>
                <a:ext cx="598184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ATHENA – DVCS on </a:t>
                </a:r>
                <a:r>
                  <a:rPr lang="en-GB" sz="2000" b="1" dirty="0" err="1"/>
                  <a:t>e+D</a:t>
                </a:r>
                <a:r>
                  <a:rPr lang="en-GB" sz="2000" b="1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80-90% acceptance at low |t|,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|t|-acceptance loss at higher value mostly due to the loss in tagging the active neutron in ZDC.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Alternatively, |t| can be measured via scattered </a:t>
                </a:r>
                <a:r>
                  <a:rPr lang="en-GB" sz="2000" i="1" dirty="0"/>
                  <a:t>e</a:t>
                </a:r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000" dirty="0"/>
                  <a:t> → higher acceptance at large |t|.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Proton momentum is well reconstructed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2D25BE-721A-974B-B1DF-57CC32659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60" y="4099541"/>
                <a:ext cx="5981840" cy="2246769"/>
              </a:xfrm>
              <a:prstGeom prst="rect">
                <a:avLst/>
              </a:prstGeom>
              <a:blipFill>
                <a:blip r:embed="rId9"/>
                <a:stretch>
                  <a:fillRect l="-1271" t="-1124" r="-1483" b="-39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D5E1A74B-8F48-554F-B1B3-AD2CE6AEA0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7951" y="4251531"/>
            <a:ext cx="515096" cy="6487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3A51F3-7B64-8DCE-1A8E-C4ECDE4EBF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8600" y="842195"/>
            <a:ext cx="3026193" cy="23716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5038526-0B75-23B4-F155-270B42887145}"/>
              </a:ext>
            </a:extLst>
          </p:cNvPr>
          <p:cNvGrpSpPr/>
          <p:nvPr/>
        </p:nvGrpSpPr>
        <p:grpSpPr>
          <a:xfrm>
            <a:off x="7602349" y="926822"/>
            <a:ext cx="3197461" cy="2247082"/>
            <a:chOff x="3113862" y="4064879"/>
            <a:chExt cx="3595411" cy="24431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AA72B1-FC95-0C35-3755-DE3AEE3FA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13862" y="4064879"/>
              <a:ext cx="3595411" cy="244317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974D10-EBDE-E8BE-D01F-F4716DB88206}"/>
                </a:ext>
              </a:extLst>
            </p:cNvPr>
            <p:cNvSpPr txBox="1"/>
            <p:nvPr/>
          </p:nvSpPr>
          <p:spPr>
            <a:xfrm>
              <a:off x="5670610" y="4552720"/>
              <a:ext cx="521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TCS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C7C6A7-D0C3-6FAC-EF37-8D7A10F890B9}"/>
              </a:ext>
            </a:extLst>
          </p:cNvPr>
          <p:cNvGrpSpPr/>
          <p:nvPr/>
        </p:nvGrpSpPr>
        <p:grpSpPr>
          <a:xfrm>
            <a:off x="560832" y="900966"/>
            <a:ext cx="3269366" cy="2337589"/>
            <a:chOff x="84463" y="900966"/>
            <a:chExt cx="3745735" cy="28296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547FD1-0631-E649-0636-AD7888BB9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463" y="1052668"/>
              <a:ext cx="3745735" cy="267794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BE02259-398C-4BBE-F5D6-11BC36E1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1757" y="900966"/>
              <a:ext cx="1405247" cy="408502"/>
            </a:xfrm>
            <a:prstGeom prst="rect">
              <a:avLst/>
            </a:prstGeom>
          </p:spPr>
        </p:pic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EA6FB938-B234-B9FC-891E-C6C293A36C18}"/>
              </a:ext>
            </a:extLst>
          </p:cNvPr>
          <p:cNvSpPr txBox="1">
            <a:spLocks/>
          </p:cNvSpPr>
          <p:nvPr/>
        </p:nvSpPr>
        <p:spPr>
          <a:xfrm>
            <a:off x="692119" y="28743"/>
            <a:ext cx="11036082" cy="648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DVCS &amp; TCS in ep</a:t>
            </a:r>
          </a:p>
        </p:txBody>
      </p:sp>
    </p:spTree>
    <p:extLst>
      <p:ext uri="{BB962C8B-B14F-4D97-AF65-F5344CB8AC3E}">
        <p14:creationId xmlns:p14="http://schemas.microsoft.com/office/powerpoint/2010/main" val="5003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286D70-FD21-C749-8AAD-1493E773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Fazio (University of Calabria &amp; INFN Cosenza)</a:t>
            </a:r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A00-C8D9-3F4B-921F-1CB97B36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DAC2-AB1D-3846-9742-98AFDA9D25F8}" type="slidenum">
              <a:rPr lang="it-IT" smtClean="0"/>
              <a:t>9</a:t>
            </a:fld>
            <a:endParaRPr lang="it-I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69F0FE-2F8D-6840-9DA6-729203FC4AE7}"/>
              </a:ext>
            </a:extLst>
          </p:cNvPr>
          <p:cNvSpPr txBox="1">
            <a:spLocks/>
          </p:cNvSpPr>
          <p:nvPr/>
        </p:nvSpPr>
        <p:spPr>
          <a:xfrm>
            <a:off x="595086" y="240281"/>
            <a:ext cx="4171793" cy="648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Collinear nuclear PDFs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4EAF0B-1D3F-384D-A3F6-F2C0F92C7B86}"/>
              </a:ext>
            </a:extLst>
          </p:cNvPr>
          <p:cNvGrpSpPr/>
          <p:nvPr/>
        </p:nvGrpSpPr>
        <p:grpSpPr>
          <a:xfrm>
            <a:off x="0" y="869428"/>
            <a:ext cx="4766879" cy="5628369"/>
            <a:chOff x="614590" y="989348"/>
            <a:chExt cx="4766879" cy="56283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30033CA-72F0-7943-908F-B02D13904266}"/>
                </a:ext>
              </a:extLst>
            </p:cNvPr>
            <p:cNvGrpSpPr/>
            <p:nvPr/>
          </p:nvGrpSpPr>
          <p:grpSpPr>
            <a:xfrm>
              <a:off x="614590" y="1394968"/>
              <a:ext cx="4766879" cy="5222749"/>
              <a:chOff x="1027344" y="1382756"/>
              <a:chExt cx="4356705" cy="481634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A3B6F54-2189-B04B-A862-20EEC639F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471"/>
              <a:stretch/>
            </p:blipFill>
            <p:spPr>
              <a:xfrm>
                <a:off x="1027344" y="1382756"/>
                <a:ext cx="4356705" cy="481634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2545AE-A203-0948-A68F-C70925A76CF1}"/>
                  </a:ext>
                </a:extLst>
              </p:cNvPr>
              <p:cNvSpPr txBox="1"/>
              <p:nvPr/>
            </p:nvSpPr>
            <p:spPr>
              <a:xfrm>
                <a:off x="2692734" y="4029856"/>
                <a:ext cx="18604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err="1"/>
                  <a:t>xFitter</a:t>
                </a:r>
                <a:r>
                  <a:rPr lang="en-GB" i="1" dirty="0"/>
                  <a:t> framework</a:t>
                </a:r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09A406C-8FEA-B545-BD6E-A12851D91F9D}"/>
                    </a:ext>
                  </a:extLst>
                </p:cNvPr>
                <p:cNvSpPr txBox="1"/>
                <p:nvPr/>
              </p:nvSpPr>
              <p:spPr>
                <a:xfrm>
                  <a:off x="3710895" y="5363787"/>
                  <a:ext cx="473439" cy="46166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09A406C-8FEA-B545-BD6E-A12851D91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895" y="5363787"/>
                  <a:ext cx="47343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9F57F72-088E-464A-B56D-82B13F6EEB3F}"/>
                    </a:ext>
                  </a:extLst>
                </p:cNvPr>
                <p:cNvSpPr txBox="1"/>
                <p:nvPr/>
              </p:nvSpPr>
              <p:spPr>
                <a:xfrm>
                  <a:off x="3710895" y="3858513"/>
                  <a:ext cx="473439" cy="46166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9F57F72-088E-464A-B56D-82B13F6EE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895" y="3858513"/>
                  <a:ext cx="473439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28C4046-0864-1841-90C1-635BC3EC3A0A}"/>
                    </a:ext>
                  </a:extLst>
                </p:cNvPr>
                <p:cNvSpPr txBox="1"/>
                <p:nvPr/>
              </p:nvSpPr>
              <p:spPr>
                <a:xfrm>
                  <a:off x="3710895" y="2377337"/>
                  <a:ext cx="473439" cy="46166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28C4046-0864-1841-90C1-635BC3EC3A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895" y="2377337"/>
                  <a:ext cx="473439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93C106-DDB1-C949-AD84-74FB503BBA0E}"/>
                </a:ext>
              </a:extLst>
            </p:cNvPr>
            <p:cNvSpPr txBox="1"/>
            <p:nvPr/>
          </p:nvSpPr>
          <p:spPr>
            <a:xfrm>
              <a:off x="1469038" y="989348"/>
              <a:ext cx="2004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/>
                <a:t>nPDFs: </a:t>
              </a:r>
              <a:r>
                <a:rPr lang="it-IT" sz="2800" dirty="0" err="1"/>
                <a:t>Au</a:t>
              </a:r>
              <a:r>
                <a:rPr lang="it-IT" sz="2800" dirty="0"/>
                <a:t>/</a:t>
              </a:r>
              <a:r>
                <a:rPr lang="it-IT" sz="2800" dirty="0" err="1"/>
                <a:t>p</a:t>
              </a:r>
              <a:endParaRPr lang="it-IT" sz="28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BAA0A61-943C-DB44-83C0-2D70213B0E4E}"/>
              </a:ext>
            </a:extLst>
          </p:cNvPr>
          <p:cNvSpPr txBox="1"/>
          <p:nvPr/>
        </p:nvSpPr>
        <p:spPr>
          <a:xfrm>
            <a:off x="21606" y="6433050"/>
            <a:ext cx="200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Minimum x for p fit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E663A9-1658-5548-93CB-FA116F64DCA9}"/>
              </a:ext>
            </a:extLst>
          </p:cNvPr>
          <p:cNvSpPr txBox="1"/>
          <p:nvPr/>
        </p:nvSpPr>
        <p:spPr>
          <a:xfrm>
            <a:off x="2288518" y="6433050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Minimum x for A fit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081FD3-B3AB-8943-A6D7-D5AF75A47CE7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022008" y="5898555"/>
            <a:ext cx="413627" cy="53449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282838-B951-EA49-85CA-3ED71C72FCF4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1822183" y="5898555"/>
            <a:ext cx="1472348" cy="53449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519F911-FED7-3743-A057-1C02DA39C9DE}"/>
              </a:ext>
            </a:extLst>
          </p:cNvPr>
          <p:cNvSpPr txBox="1"/>
          <p:nvPr/>
        </p:nvSpPr>
        <p:spPr>
          <a:xfrm>
            <a:off x="4601151" y="5509720"/>
            <a:ext cx="287143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46F2"/>
                </a:solidFill>
              </a:rPr>
              <a:t>Key: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Fine resolution in </a:t>
            </a:r>
            <a:r>
              <a:rPr lang="en-US" i="1" dirty="0"/>
              <a:t>y </a:t>
            </a:r>
            <a:r>
              <a:rPr lang="en-US" dirty="0"/>
              <a:t>over a large phase space</a:t>
            </a:r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F5CAD83-DD30-6FAA-9BB5-9A6AFF01DD88}"/>
              </a:ext>
            </a:extLst>
          </p:cNvPr>
          <p:cNvSpPr txBox="1">
            <a:spLocks/>
          </p:cNvSpPr>
          <p:nvPr/>
        </p:nvSpPr>
        <p:spPr>
          <a:xfrm>
            <a:off x="7293166" y="240281"/>
            <a:ext cx="4338002" cy="648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Saturation via Di-hadron correlations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69E6CC-EB80-92D4-B623-2149F32AE780}"/>
              </a:ext>
            </a:extLst>
          </p:cNvPr>
          <p:cNvGrpSpPr/>
          <p:nvPr/>
        </p:nvGrpSpPr>
        <p:grpSpPr>
          <a:xfrm>
            <a:off x="7472588" y="1248012"/>
            <a:ext cx="4232997" cy="3147966"/>
            <a:chOff x="-7978" y="3560230"/>
            <a:chExt cx="4470400" cy="326779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FBB409-8AC8-B6AB-A5FF-F1759A1D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7978" y="3754620"/>
              <a:ext cx="4470400" cy="3073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9C9E1-0735-2E1F-D8AD-76454DE08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36774" y="3560230"/>
              <a:ext cx="1287781" cy="374355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A544286-71ED-F2E3-CF7F-0241D460486C}"/>
              </a:ext>
            </a:extLst>
          </p:cNvPr>
          <p:cNvSpPr txBox="1"/>
          <p:nvPr/>
        </p:nvSpPr>
        <p:spPr>
          <a:xfrm>
            <a:off x="8170895" y="4409659"/>
            <a:ext cx="362740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46F2"/>
                </a:solidFill>
              </a:rPr>
              <a:t>Key: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Quality detection at mid rapidity</a:t>
            </a:r>
            <a:endParaRPr lang="en-GB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Reconstruction of </a:t>
            </a:r>
            <a:r>
              <a:rPr lang="en-GB" dirty="0" err="1">
                <a:latin typeface="Calibri" panose="020F0502020204030204" pitchFamily="34" charset="0"/>
              </a:rPr>
              <a:t>dijets</a:t>
            </a:r>
            <a:r>
              <a:rPr lang="en-GB" dirty="0">
                <a:latin typeface="Calibri" panose="020F0502020204030204" pitchFamily="34" charset="0"/>
              </a:rPr>
              <a:t> sensitive to saturation effects</a:t>
            </a:r>
          </a:p>
        </p:txBody>
      </p:sp>
    </p:spTree>
    <p:extLst>
      <p:ext uri="{BB962C8B-B14F-4D97-AF65-F5344CB8AC3E}">
        <p14:creationId xmlns:p14="http://schemas.microsoft.com/office/powerpoint/2010/main" val="31985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40014</TotalTime>
  <Words>750</Words>
  <Application>Microsoft Macintosh PowerPoint</Application>
  <PresentationFormat>Widescreen</PresentationFormat>
  <Paragraphs>128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Comic Sans MS</vt:lpstr>
      <vt:lpstr>Courier New</vt:lpstr>
      <vt:lpstr>Symbol</vt:lpstr>
      <vt:lpstr>Office Theme</vt:lpstr>
      <vt:lpstr>Equation</vt:lpstr>
      <vt:lpstr>Analysis Coordinators’ Communications Analysis Coordination Meeting  Sep 15th,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SALVATORE FAZIO</dc:creator>
  <cp:lastModifiedBy>Fazio, Salvatore</cp:lastModifiedBy>
  <cp:revision>148</cp:revision>
  <dcterms:created xsi:type="dcterms:W3CDTF">2021-09-17T16:21:42Z</dcterms:created>
  <dcterms:modified xsi:type="dcterms:W3CDTF">2023-09-14T16:23:48Z</dcterms:modified>
</cp:coreProperties>
</file>