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64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94C8D-6D5B-42D3-B092-27E80A093B6E}" v="5" dt="2023-09-26T00:39:19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omini, Gabriele" userId="22a1e06b-9c9d-4ae4-8e52-c4a851d35ef7" providerId="ADAL" clId="{8FE94C8D-6D5B-42D3-B092-27E80A093B6E}"/>
    <pc:docChg chg="custSel modSld">
      <pc:chgData name="Giacomini, Gabriele" userId="22a1e06b-9c9d-4ae4-8e52-c4a851d35ef7" providerId="ADAL" clId="{8FE94C8D-6D5B-42D3-B092-27E80A093B6E}" dt="2023-09-26T00:45:57.327" v="1364" actId="20577"/>
      <pc:docMkLst>
        <pc:docMk/>
      </pc:docMkLst>
      <pc:sldChg chg="modSp mod">
        <pc:chgData name="Giacomini, Gabriele" userId="22a1e06b-9c9d-4ae4-8e52-c4a851d35ef7" providerId="ADAL" clId="{8FE94C8D-6D5B-42D3-B092-27E80A093B6E}" dt="2023-09-26T00:14:27.792" v="17" actId="6549"/>
        <pc:sldMkLst>
          <pc:docMk/>
          <pc:sldMk cId="2246755923" sldId="256"/>
        </pc:sldMkLst>
        <pc:spChg chg="mod">
          <ac:chgData name="Giacomini, Gabriele" userId="22a1e06b-9c9d-4ae4-8e52-c4a851d35ef7" providerId="ADAL" clId="{8FE94C8D-6D5B-42D3-B092-27E80A093B6E}" dt="2023-09-26T00:14:27.792" v="17" actId="6549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Giacomini, Gabriele" userId="22a1e06b-9c9d-4ae4-8e52-c4a851d35ef7" providerId="ADAL" clId="{8FE94C8D-6D5B-42D3-B092-27E80A093B6E}" dt="2023-09-26T00:14:19" v="4" actId="403"/>
          <ac:spMkLst>
            <pc:docMk/>
            <pc:sldMk cId="2246755923" sldId="256"/>
            <ac:spMk id="5" creationId="{09AB67BA-FDE1-B1B2-12AD-AC91C3CE9F87}"/>
          </ac:spMkLst>
        </pc:spChg>
      </pc:sldChg>
      <pc:sldChg chg="addSp delSp modSp mod">
        <pc:chgData name="Giacomini, Gabriele" userId="22a1e06b-9c9d-4ae4-8e52-c4a851d35ef7" providerId="ADAL" clId="{8FE94C8D-6D5B-42D3-B092-27E80A093B6E}" dt="2023-09-26T00:44:48.049" v="1356" actId="20577"/>
        <pc:sldMkLst>
          <pc:docMk/>
          <pc:sldMk cId="3476575512" sldId="264"/>
        </pc:sldMkLst>
        <pc:spChg chg="mod">
          <ac:chgData name="Giacomini, Gabriele" userId="22a1e06b-9c9d-4ae4-8e52-c4a851d35ef7" providerId="ADAL" clId="{8FE94C8D-6D5B-42D3-B092-27E80A093B6E}" dt="2023-09-26T00:27:22.679" v="339" actId="20577"/>
          <ac:spMkLst>
            <pc:docMk/>
            <pc:sldMk cId="3476575512" sldId="264"/>
            <ac:spMk id="4" creationId="{FF3B4D09-3774-D4AD-B419-964E859BED2E}"/>
          </ac:spMkLst>
        </pc:spChg>
        <pc:spChg chg="add mod">
          <ac:chgData name="Giacomini, Gabriele" userId="22a1e06b-9c9d-4ae4-8e52-c4a851d35ef7" providerId="ADAL" clId="{8FE94C8D-6D5B-42D3-B092-27E80A093B6E}" dt="2023-09-26T00:43:42.446" v="1353" actId="20577"/>
          <ac:spMkLst>
            <pc:docMk/>
            <pc:sldMk cId="3476575512" sldId="264"/>
            <ac:spMk id="6" creationId="{B4DB0328-D034-AECD-D201-EE49197EF654}"/>
          </ac:spMkLst>
        </pc:spChg>
        <pc:spChg chg="del mod">
          <ac:chgData name="Giacomini, Gabriele" userId="22a1e06b-9c9d-4ae4-8e52-c4a851d35ef7" providerId="ADAL" clId="{8FE94C8D-6D5B-42D3-B092-27E80A093B6E}" dt="2023-09-26T00:16:14.361" v="242" actId="478"/>
          <ac:spMkLst>
            <pc:docMk/>
            <pc:sldMk cId="3476575512" sldId="264"/>
            <ac:spMk id="10" creationId="{11EEFCE3-ABAC-A903-CE01-60368D1ACE15}"/>
          </ac:spMkLst>
        </pc:spChg>
        <pc:spChg chg="mod">
          <ac:chgData name="Giacomini, Gabriele" userId="22a1e06b-9c9d-4ae4-8e52-c4a851d35ef7" providerId="ADAL" clId="{8FE94C8D-6D5B-42D3-B092-27E80A093B6E}" dt="2023-09-26T00:44:48.049" v="1356" actId="20577"/>
          <ac:spMkLst>
            <pc:docMk/>
            <pc:sldMk cId="3476575512" sldId="264"/>
            <ac:spMk id="23" creationId="{C4E073A4-3D4D-96D9-2F18-701BCB1DAD79}"/>
          </ac:spMkLst>
        </pc:spChg>
        <pc:graphicFrameChg chg="add mod modGraphic">
          <ac:chgData name="Giacomini, Gabriele" userId="22a1e06b-9c9d-4ae4-8e52-c4a851d35ef7" providerId="ADAL" clId="{8FE94C8D-6D5B-42D3-B092-27E80A093B6E}" dt="2023-09-26T00:27:17.569" v="324" actId="1076"/>
          <ac:graphicFrameMkLst>
            <pc:docMk/>
            <pc:sldMk cId="3476575512" sldId="264"/>
            <ac:graphicFrameMk id="2" creationId="{1B606E03-F5EC-05E7-A8D9-DA446929770C}"/>
          </ac:graphicFrameMkLst>
        </pc:graphicFrameChg>
      </pc:sldChg>
      <pc:sldChg chg="addSp modSp mod">
        <pc:chgData name="Giacomini, Gabriele" userId="22a1e06b-9c9d-4ae4-8e52-c4a851d35ef7" providerId="ADAL" clId="{8FE94C8D-6D5B-42D3-B092-27E80A093B6E}" dt="2023-09-26T00:45:57.327" v="1364" actId="20577"/>
        <pc:sldMkLst>
          <pc:docMk/>
          <pc:sldMk cId="2340394860" sldId="267"/>
        </pc:sldMkLst>
        <pc:spChg chg="add mod">
          <ac:chgData name="Giacomini, Gabriele" userId="22a1e06b-9c9d-4ae4-8e52-c4a851d35ef7" providerId="ADAL" clId="{8FE94C8D-6D5B-42D3-B092-27E80A093B6E}" dt="2023-09-26T00:40:15.427" v="1339" actId="1076"/>
          <ac:spMkLst>
            <pc:docMk/>
            <pc:sldMk cId="2340394860" sldId="267"/>
            <ac:spMk id="4" creationId="{082D1C8F-5900-0305-5F57-869532C5DFE8}"/>
          </ac:spMkLst>
        </pc:spChg>
        <pc:spChg chg="mod">
          <ac:chgData name="Giacomini, Gabriele" userId="22a1e06b-9c9d-4ae4-8e52-c4a851d35ef7" providerId="ADAL" clId="{8FE94C8D-6D5B-42D3-B092-27E80A093B6E}" dt="2023-09-26T00:45:57.327" v="1364" actId="20577"/>
          <ac:spMkLst>
            <pc:docMk/>
            <pc:sldMk cId="2340394860" sldId="267"/>
            <ac:spMk id="10" creationId="{BECFC7CC-F5F6-695F-1F1C-81D865516765}"/>
          </ac:spMkLst>
        </pc:spChg>
        <pc:picChg chg="mod">
          <ac:chgData name="Giacomini, Gabriele" userId="22a1e06b-9c9d-4ae4-8e52-c4a851d35ef7" providerId="ADAL" clId="{8FE94C8D-6D5B-42D3-B092-27E80A093B6E}" dt="2023-09-26T00:36:24.082" v="904" actId="1076"/>
          <ac:picMkLst>
            <pc:docMk/>
            <pc:sldMk cId="2340394860" sldId="267"/>
            <ac:picMk id="5" creationId="{19172895-FC44-0A2A-B230-70B1B4B115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20575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6" y="2021853"/>
            <a:ext cx="6945778" cy="1947460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chemeClr val="bg2"/>
                </a:solidFill>
                <a:effectLst/>
                <a:latin typeface="Roboto" panose="02000000000000000000" pitchFamily="2" charset="0"/>
              </a:rPr>
              <a:t>BNL Sensor Production Status and Plan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1800" b="0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September </a:t>
            </a:r>
            <a:r>
              <a:rPr lang="en-US" dirty="0">
                <a:solidFill>
                  <a:srgbClr val="F9F9F9"/>
                </a:solidFill>
                <a:latin typeface="Roboto" panose="02000000000000000000" pitchFamily="2" charset="0"/>
              </a:rPr>
              <a:t>26</a:t>
            </a:r>
            <a:r>
              <a:rPr lang="en-US" sz="1800" b="0" i="0" baseline="3000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th</a:t>
            </a:r>
            <a:r>
              <a:rPr lang="en-US" sz="1800" b="0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 2023</a:t>
            </a:r>
          </a:p>
          <a:p>
            <a:pPr algn="l"/>
            <a:r>
              <a:rPr lang="en-US" sz="1800" b="0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 eRD112/LGAD Consortium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Gabriele Giacomini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9AB67BA-FDE1-B1B2-12AD-AC91C3CE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53" y="90845"/>
            <a:ext cx="4724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https://indico.bnl.gov/event/20575/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2CA10-0B43-1390-7557-1197F5ABE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65" t="26339" r="31912" b="9935"/>
          <a:stretch/>
        </p:blipFill>
        <p:spPr>
          <a:xfrm>
            <a:off x="6518940" y="806255"/>
            <a:ext cx="5364817" cy="5294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B4D09-3774-D4AD-B419-964E859BED2E}"/>
              </a:ext>
            </a:extLst>
          </p:cNvPr>
          <p:cNvSpPr txBox="1"/>
          <p:nvPr/>
        </p:nvSpPr>
        <p:spPr>
          <a:xfrm>
            <a:off x="424338" y="119260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EICROC, new mask, old implant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D4B73-5F00-50AC-81BA-BE6C3962FAB0}"/>
              </a:ext>
            </a:extLst>
          </p:cNvPr>
          <p:cNvSpPr txBox="1"/>
          <p:nvPr/>
        </p:nvSpPr>
        <p:spPr>
          <a:xfrm>
            <a:off x="3354234" y="2348696"/>
            <a:ext cx="314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EICROC bump-bond compatible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10028C-0530-6832-FBB0-EEFB104599A6}"/>
              </a:ext>
            </a:extLst>
          </p:cNvPr>
          <p:cNvCxnSpPr>
            <a:cxnSpLocks/>
          </p:cNvCxnSpPr>
          <p:nvPr/>
        </p:nvCxnSpPr>
        <p:spPr>
          <a:xfrm>
            <a:off x="6769615" y="2533362"/>
            <a:ext cx="1457553" cy="52676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0B5053-3E3C-C0EE-320B-9C34E1A9DB00}"/>
              </a:ext>
            </a:extLst>
          </p:cNvPr>
          <p:cNvCxnSpPr>
            <a:cxnSpLocks/>
          </p:cNvCxnSpPr>
          <p:nvPr/>
        </p:nvCxnSpPr>
        <p:spPr>
          <a:xfrm>
            <a:off x="5327780" y="3221481"/>
            <a:ext cx="4067232" cy="40999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56F0D2-32DC-08F8-E298-55F88C6DD539}"/>
              </a:ext>
            </a:extLst>
          </p:cNvPr>
          <p:cNvSpPr txBox="1"/>
          <p:nvPr/>
        </p:nvSpPr>
        <p:spPr>
          <a:xfrm>
            <a:off x="3929671" y="303681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2cm x 0.5cm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D6BC16-DC94-AB78-5B4A-7EF6EBB06E36}"/>
              </a:ext>
            </a:extLst>
          </p:cNvPr>
          <p:cNvCxnSpPr>
            <a:cxnSpLocks/>
          </p:cNvCxnSpPr>
          <p:nvPr/>
        </p:nvCxnSpPr>
        <p:spPr>
          <a:xfrm flipV="1">
            <a:off x="5414866" y="4194358"/>
            <a:ext cx="4783493" cy="1948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E9F13A-E382-A8AC-6A54-DD68AEA2476A}"/>
              </a:ext>
            </a:extLst>
          </p:cNvPr>
          <p:cNvSpPr txBox="1"/>
          <p:nvPr/>
        </p:nvSpPr>
        <p:spPr>
          <a:xfrm>
            <a:off x="3833723" y="420457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0.5cm x 0.5cm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C4C862-ED10-DE33-0D4B-253BFAA33FB4}"/>
              </a:ext>
            </a:extLst>
          </p:cNvPr>
          <p:cNvCxnSpPr>
            <a:cxnSpLocks/>
          </p:cNvCxnSpPr>
          <p:nvPr/>
        </p:nvCxnSpPr>
        <p:spPr>
          <a:xfrm flipV="1">
            <a:off x="5414866" y="4430413"/>
            <a:ext cx="5276836" cy="102799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BE9243-5EEB-A3DB-65D4-E72138CF9C03}"/>
              </a:ext>
            </a:extLst>
          </p:cNvPr>
          <p:cNvSpPr txBox="1"/>
          <p:nvPr/>
        </p:nvSpPr>
        <p:spPr>
          <a:xfrm>
            <a:off x="3833723" y="5304482"/>
            <a:ext cx="247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0.2cm x 0.2cm</a:t>
            </a:r>
          </a:p>
          <a:p>
            <a:r>
              <a:rPr lang="en-US" dirty="0"/>
              <a:t>Compatible with EICROC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E073A4-3D4D-96D9-2F18-701BCB1DAD79}"/>
              </a:ext>
            </a:extLst>
          </p:cNvPr>
          <p:cNvSpPr txBox="1"/>
          <p:nvPr/>
        </p:nvSpPr>
        <p:spPr>
          <a:xfrm>
            <a:off x="389232" y="731382"/>
            <a:ext cx="5163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x 50, 30, 20 um thick substrates : </a:t>
            </a:r>
          </a:p>
          <a:p>
            <a:r>
              <a:rPr lang="en-US" sz="2000" dirty="0"/>
              <a:t>- 30um done, diced</a:t>
            </a:r>
          </a:p>
          <a:p>
            <a:r>
              <a:rPr lang="en-US" sz="2000" dirty="0"/>
              <a:t>- 20 and 50 um done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1B606E03-F5EC-05E7-A8D9-DA4469297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19240"/>
              </p:ext>
            </p:extLst>
          </p:nvPr>
        </p:nvGraphicFramePr>
        <p:xfrm>
          <a:off x="388846" y="2205278"/>
          <a:ext cx="268603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45">
                  <a:extLst>
                    <a:ext uri="{9D8B030D-6E8A-4147-A177-3AD203B41FA5}">
                      <a16:colId xmlns:a16="http://schemas.microsoft.com/office/drawing/2014/main" val="2886784672"/>
                    </a:ext>
                  </a:extLst>
                </a:gridCol>
                <a:gridCol w="895345">
                  <a:extLst>
                    <a:ext uri="{9D8B030D-6E8A-4147-A177-3AD203B41FA5}">
                      <a16:colId xmlns:a16="http://schemas.microsoft.com/office/drawing/2014/main" val="1719134113"/>
                    </a:ext>
                  </a:extLst>
                </a:gridCol>
                <a:gridCol w="895345">
                  <a:extLst>
                    <a:ext uri="{9D8B030D-6E8A-4147-A177-3AD203B41FA5}">
                      <a16:colId xmlns:a16="http://schemas.microsoft.com/office/drawing/2014/main" val="686979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Wafer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Thick 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VBD (V)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32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3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905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28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DB0328-D034-AECD-D201-EE49197EF654}"/>
              </a:ext>
            </a:extLst>
          </p:cNvPr>
          <p:cNvSpPr txBox="1"/>
          <p:nvPr/>
        </p:nvSpPr>
        <p:spPr>
          <a:xfrm>
            <a:off x="308243" y="4111974"/>
            <a:ext cx="3340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VBD as the furnace tripped.</a:t>
            </a:r>
          </a:p>
          <a:p>
            <a:r>
              <a:rPr lang="en-US" dirty="0"/>
              <a:t>Used to test:</a:t>
            </a:r>
          </a:p>
          <a:p>
            <a:r>
              <a:rPr lang="en-US" dirty="0"/>
              <a:t>- termination at the edge</a:t>
            </a:r>
          </a:p>
          <a:p>
            <a:r>
              <a:rPr lang="en-US" dirty="0"/>
              <a:t>- new mask</a:t>
            </a:r>
          </a:p>
          <a:p>
            <a:r>
              <a:rPr lang="en-US" dirty="0"/>
              <a:t>- new contacts</a:t>
            </a:r>
          </a:p>
          <a:p>
            <a:r>
              <a:rPr lang="en-US" dirty="0"/>
              <a:t>- new passivation</a:t>
            </a:r>
          </a:p>
        </p:txBody>
      </p:sp>
    </p:spTree>
    <p:extLst>
      <p:ext uri="{BB962C8B-B14F-4D97-AF65-F5344CB8AC3E}">
        <p14:creationId xmlns:p14="http://schemas.microsoft.com/office/powerpoint/2010/main" val="347657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570AF-30FE-C509-996A-A1FD01DC2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D9B4F-6524-14F1-7209-712F19506046}"/>
              </a:ext>
            </a:extLst>
          </p:cNvPr>
          <p:cNvSpPr txBox="1"/>
          <p:nvPr/>
        </p:nvSpPr>
        <p:spPr>
          <a:xfrm>
            <a:off x="2677765" y="205743"/>
            <a:ext cx="7158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Next: LGAD &amp; AC-LGAD with higher gain</a:t>
            </a: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19172895-FC44-0A2A-B230-70B1B4B1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1" y="1635438"/>
            <a:ext cx="4158545" cy="42319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CFC7CC-F5F6-695F-1F1C-81D865516765}"/>
              </a:ext>
            </a:extLst>
          </p:cNvPr>
          <p:cNvSpPr txBox="1"/>
          <p:nvPr/>
        </p:nvSpPr>
        <p:spPr>
          <a:xfrm>
            <a:off x="4744310" y="1632080"/>
            <a:ext cx="72699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on small DC LGAD devices: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channel LGADs (1.3 mm x1.3mm)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TCAD simulations with UCSC, decided to go with one wafer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 um </a:t>
            </a:r>
            <a:r>
              <a:rPr lang="en-US"/>
              <a:t>LGAD done (#3106), </a:t>
            </a:r>
            <a:r>
              <a:rPr lang="en-US" dirty="0"/>
              <a:t>but VBD was high , ~ 250V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GRs still can sustain that high voltage.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Wafer need passivation opening (this week, RIE is back)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other two wafers, 20 and 50 um, increase of the gain dose.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be shipped when the PO is approved ($$)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AC-LGAD with deep gain layer will follow the same strategy.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TCAD with UCSC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wafer will go (waiting to go with the two DCLGADs)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VBD will be measured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 two will follow, with adjusted gain dose.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86A94-75E9-600F-7D01-4CD4D6A6FE41}"/>
              </a:ext>
            </a:extLst>
          </p:cNvPr>
          <p:cNvSpPr txBox="1"/>
          <p:nvPr/>
        </p:nvSpPr>
        <p:spPr>
          <a:xfrm>
            <a:off x="1460880" y="682541"/>
            <a:ext cx="1015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present technology, max gain = 60 for mips</a:t>
            </a:r>
          </a:p>
          <a:p>
            <a:r>
              <a:rPr lang="en-US" dirty="0"/>
              <a:t>To have more gain, we need higher </a:t>
            </a:r>
            <a:r>
              <a:rPr lang="en-US" b="1" dirty="0"/>
              <a:t>UNIFORM</a:t>
            </a:r>
            <a:r>
              <a:rPr lang="en-US" dirty="0"/>
              <a:t> implantation energy (380keV </a:t>
            </a:r>
            <a:r>
              <a:rPr lang="en-US" dirty="0">
                <a:sym typeface="Wingdings" panose="05000000000000000000" pitchFamily="2" charset="2"/>
              </a:rPr>
              <a:t> 1Mev)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D1C8F-5900-0305-5F57-869532C5DFE8}"/>
              </a:ext>
            </a:extLst>
          </p:cNvPr>
          <p:cNvSpPr txBox="1"/>
          <p:nvPr/>
        </p:nvSpPr>
        <p:spPr>
          <a:xfrm>
            <a:off x="2538322" y="6274937"/>
            <a:ext cx="744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wafers with new technology (new contacts, termination, passivation)</a:t>
            </a:r>
          </a:p>
        </p:txBody>
      </p:sp>
    </p:spTree>
    <p:extLst>
      <p:ext uri="{BB962C8B-B14F-4D97-AF65-F5344CB8AC3E}">
        <p14:creationId xmlns:p14="http://schemas.microsoft.com/office/powerpoint/2010/main" val="234039486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1418</TotalTime>
  <Words>295</Words>
  <Application>Microsoft Office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Roboto</vt:lpstr>
      <vt:lpstr>BNL</vt:lpstr>
      <vt:lpstr>BNL Sensor Production Status and Plan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Sensor Wafer Production by BNL IO</dc:title>
  <dc:subject/>
  <dc:creator>Giacomini, Gabriele</dc:creator>
  <cp:keywords/>
  <dc:description/>
  <cp:lastModifiedBy>Giacomini, Gabriele</cp:lastModifiedBy>
  <cp:revision>7</cp:revision>
  <dcterms:created xsi:type="dcterms:W3CDTF">2022-08-03T13:23:10Z</dcterms:created>
  <dcterms:modified xsi:type="dcterms:W3CDTF">2023-09-26T00:46:03Z</dcterms:modified>
  <cp:category/>
</cp:coreProperties>
</file>