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sldIdLst>
    <p:sldId id="3754" r:id="rId5"/>
    <p:sldId id="1307" r:id="rId6"/>
    <p:sldId id="2751" r:id="rId7"/>
    <p:sldId id="2752" r:id="rId8"/>
    <p:sldId id="2754" r:id="rId9"/>
    <p:sldId id="3938" r:id="rId10"/>
    <p:sldId id="3935" r:id="rId11"/>
    <p:sldId id="3964" r:id="rId12"/>
    <p:sldId id="3965" r:id="rId13"/>
    <p:sldId id="27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7"/>
    <p:restoredTop sz="94065"/>
  </p:normalViewPr>
  <p:slideViewPr>
    <p:cSldViewPr snapToGrid="0">
      <p:cViewPr varScale="1">
        <p:scale>
          <a:sx n="80" d="100"/>
          <a:sy n="80" d="100"/>
        </p:scale>
        <p:origin x="63" y="165"/>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Henderson" userId="02f7139a-da64-416e-b91c-3097b2a7c4ea" providerId="ADAL" clId="{AECD4233-5FC8-44A6-A0C8-DAD7B7D09836}"/>
    <pc:docChg chg="custSel addSld modSld sldOrd">
      <pc:chgData name="Stuart Henderson" userId="02f7139a-da64-416e-b91c-3097b2a7c4ea" providerId="ADAL" clId="{AECD4233-5FC8-44A6-A0C8-DAD7B7D09836}" dt="2023-12-06T15:15:03.732" v="1344" actId="14100"/>
      <pc:docMkLst>
        <pc:docMk/>
      </pc:docMkLst>
      <pc:sldChg chg="addSp delSp modSp">
        <pc:chgData name="Stuart Henderson" userId="02f7139a-da64-416e-b91c-3097b2a7c4ea" providerId="ADAL" clId="{AECD4233-5FC8-44A6-A0C8-DAD7B7D09836}" dt="2023-12-06T14:39:50.592" v="83" actId="14100"/>
        <pc:sldMkLst>
          <pc:docMk/>
          <pc:sldMk cId="1803878547" sldId="1307"/>
        </pc:sldMkLst>
        <pc:spChg chg="mod">
          <ac:chgData name="Stuart Henderson" userId="02f7139a-da64-416e-b91c-3097b2a7c4ea" providerId="ADAL" clId="{AECD4233-5FC8-44A6-A0C8-DAD7B7D09836}" dt="2023-12-06T14:39:37.499" v="80" actId="1036"/>
          <ac:spMkLst>
            <pc:docMk/>
            <pc:sldMk cId="1803878547" sldId="1307"/>
            <ac:spMk id="6" creationId="{12E9FA8C-E97D-A698-8A55-0AAF0C000332}"/>
          </ac:spMkLst>
        </pc:spChg>
        <pc:spChg chg="mod ord">
          <ac:chgData name="Stuart Henderson" userId="02f7139a-da64-416e-b91c-3097b2a7c4ea" providerId="ADAL" clId="{AECD4233-5FC8-44A6-A0C8-DAD7B7D09836}" dt="2023-12-06T14:39:50.592" v="83" actId="14100"/>
          <ac:spMkLst>
            <pc:docMk/>
            <pc:sldMk cId="1803878547" sldId="1307"/>
            <ac:spMk id="7" creationId="{92A1CDFF-61CA-4EFC-BED9-05096812F014}"/>
          </ac:spMkLst>
        </pc:spChg>
        <pc:picChg chg="del">
          <ac:chgData name="Stuart Henderson" userId="02f7139a-da64-416e-b91c-3097b2a7c4ea" providerId="ADAL" clId="{AECD4233-5FC8-44A6-A0C8-DAD7B7D09836}" dt="2023-12-06T14:36:54.357" v="30" actId="478"/>
          <ac:picMkLst>
            <pc:docMk/>
            <pc:sldMk cId="1803878547" sldId="1307"/>
            <ac:picMk id="3" creationId="{B61F7182-9AE1-04A0-8C24-87962CBD5E76}"/>
          </ac:picMkLst>
        </pc:picChg>
        <pc:picChg chg="add mod modCrop">
          <ac:chgData name="Stuart Henderson" userId="02f7139a-da64-416e-b91c-3097b2a7c4ea" providerId="ADAL" clId="{AECD4233-5FC8-44A6-A0C8-DAD7B7D09836}" dt="2023-12-06T14:39:42.214" v="81" actId="14100"/>
          <ac:picMkLst>
            <pc:docMk/>
            <pc:sldMk cId="1803878547" sldId="1307"/>
            <ac:picMk id="8" creationId="{02407F53-E92E-4E59-8C04-992BEDD39656}"/>
          </ac:picMkLst>
        </pc:picChg>
      </pc:sldChg>
      <pc:sldChg chg="modSp">
        <pc:chgData name="Stuart Henderson" userId="02f7139a-da64-416e-b91c-3097b2a7c4ea" providerId="ADAL" clId="{AECD4233-5FC8-44A6-A0C8-DAD7B7D09836}" dt="2023-12-06T14:41:03.734" v="120" actId="20577"/>
        <pc:sldMkLst>
          <pc:docMk/>
          <pc:sldMk cId="832098688" sldId="2751"/>
        </pc:sldMkLst>
        <pc:spChg chg="mod">
          <ac:chgData name="Stuart Henderson" userId="02f7139a-da64-416e-b91c-3097b2a7c4ea" providerId="ADAL" clId="{AECD4233-5FC8-44A6-A0C8-DAD7B7D09836}" dt="2023-12-06T14:41:03.734" v="120" actId="20577"/>
          <ac:spMkLst>
            <pc:docMk/>
            <pc:sldMk cId="832098688" sldId="2751"/>
            <ac:spMk id="3" creationId="{4A0F3774-6E50-4E36-8395-6B59C01FDD66}"/>
          </ac:spMkLst>
        </pc:spChg>
      </pc:sldChg>
      <pc:sldChg chg="modSp">
        <pc:chgData name="Stuart Henderson" userId="02f7139a-da64-416e-b91c-3097b2a7c4ea" providerId="ADAL" clId="{AECD4233-5FC8-44A6-A0C8-DAD7B7D09836}" dt="2023-12-06T14:42:00.983" v="151" actId="20577"/>
        <pc:sldMkLst>
          <pc:docMk/>
          <pc:sldMk cId="1388709061" sldId="2752"/>
        </pc:sldMkLst>
        <pc:spChg chg="mod">
          <ac:chgData name="Stuart Henderson" userId="02f7139a-da64-416e-b91c-3097b2a7c4ea" providerId="ADAL" clId="{AECD4233-5FC8-44A6-A0C8-DAD7B7D09836}" dt="2023-12-06T14:42:00.983" v="151" actId="20577"/>
          <ac:spMkLst>
            <pc:docMk/>
            <pc:sldMk cId="1388709061" sldId="2752"/>
            <ac:spMk id="3" creationId="{13E3DB0F-4E76-4BB4-ADF1-A9072C94AA1C}"/>
          </ac:spMkLst>
        </pc:spChg>
      </pc:sldChg>
      <pc:sldChg chg="delSp modSp">
        <pc:chgData name="Stuart Henderson" userId="02f7139a-da64-416e-b91c-3097b2a7c4ea" providerId="ADAL" clId="{AECD4233-5FC8-44A6-A0C8-DAD7B7D09836}" dt="2023-12-06T15:14:45.380" v="1341" actId="1037"/>
        <pc:sldMkLst>
          <pc:docMk/>
          <pc:sldMk cId="2246502654" sldId="2754"/>
        </pc:sldMkLst>
        <pc:spChg chg="mod">
          <ac:chgData name="Stuart Henderson" userId="02f7139a-da64-416e-b91c-3097b2a7c4ea" providerId="ADAL" clId="{AECD4233-5FC8-44A6-A0C8-DAD7B7D09836}" dt="2023-12-06T15:14:45.380" v="1341" actId="1037"/>
          <ac:spMkLst>
            <pc:docMk/>
            <pc:sldMk cId="2246502654" sldId="2754"/>
            <ac:spMk id="2" creationId="{03C7D466-D3AA-40DE-A0EF-EA3E726A18DE}"/>
          </ac:spMkLst>
        </pc:spChg>
        <pc:spChg chg="mod">
          <ac:chgData name="Stuart Henderson" userId="02f7139a-da64-416e-b91c-3097b2a7c4ea" providerId="ADAL" clId="{AECD4233-5FC8-44A6-A0C8-DAD7B7D09836}" dt="2023-12-06T15:14:40.612" v="1337" actId="1036"/>
          <ac:spMkLst>
            <pc:docMk/>
            <pc:sldMk cId="2246502654" sldId="2754"/>
            <ac:spMk id="3" creationId="{F5D377C5-4B51-401E-8DE3-85CA44BFD40A}"/>
          </ac:spMkLst>
        </pc:spChg>
        <pc:spChg chg="del mod">
          <ac:chgData name="Stuart Henderson" userId="02f7139a-da64-416e-b91c-3097b2a7c4ea" providerId="ADAL" clId="{AECD4233-5FC8-44A6-A0C8-DAD7B7D09836}" dt="2023-12-06T14:51:49.193" v="299" actId="478"/>
          <ac:spMkLst>
            <pc:docMk/>
            <pc:sldMk cId="2246502654" sldId="2754"/>
            <ac:spMk id="7" creationId="{CD344C54-5974-4E12-B8D6-1E259280A2F4}"/>
          </ac:spMkLst>
        </pc:spChg>
        <pc:picChg chg="del mod">
          <ac:chgData name="Stuart Henderson" userId="02f7139a-da64-416e-b91c-3097b2a7c4ea" providerId="ADAL" clId="{AECD4233-5FC8-44A6-A0C8-DAD7B7D09836}" dt="2023-12-06T14:51:40.547" v="297" actId="478"/>
          <ac:picMkLst>
            <pc:docMk/>
            <pc:sldMk cId="2246502654" sldId="2754"/>
            <ac:picMk id="6" creationId="{2B64DBF8-3339-464C-B9C8-72BB51FCB466}"/>
          </ac:picMkLst>
        </pc:picChg>
      </pc:sldChg>
      <pc:sldChg chg="ord">
        <pc:chgData name="Stuart Henderson" userId="02f7139a-da64-416e-b91c-3097b2a7c4ea" providerId="ADAL" clId="{AECD4233-5FC8-44A6-A0C8-DAD7B7D09836}" dt="2023-12-06T15:13:34.369" v="1311"/>
        <pc:sldMkLst>
          <pc:docMk/>
          <pc:sldMk cId="3872180984" sldId="2755"/>
        </pc:sldMkLst>
      </pc:sldChg>
      <pc:sldChg chg="modSp add ord">
        <pc:chgData name="Stuart Henderson" userId="02f7139a-da64-416e-b91c-3097b2a7c4ea" providerId="ADAL" clId="{AECD4233-5FC8-44A6-A0C8-DAD7B7D09836}" dt="2023-12-06T15:15:03.732" v="1344" actId="14100"/>
        <pc:sldMkLst>
          <pc:docMk/>
          <pc:sldMk cId="2848488694" sldId="3935"/>
        </pc:sldMkLst>
        <pc:spChg chg="mod">
          <ac:chgData name="Stuart Henderson" userId="02f7139a-da64-416e-b91c-3097b2a7c4ea" providerId="ADAL" clId="{AECD4233-5FC8-44A6-A0C8-DAD7B7D09836}" dt="2023-12-06T15:15:03.732" v="1344" actId="14100"/>
          <ac:spMkLst>
            <pc:docMk/>
            <pc:sldMk cId="2848488694" sldId="3935"/>
            <ac:spMk id="2" creationId="{00000000-0000-0000-0000-000000000000}"/>
          </ac:spMkLst>
        </pc:spChg>
        <pc:spChg chg="mod">
          <ac:chgData name="Stuart Henderson" userId="02f7139a-da64-416e-b91c-3097b2a7c4ea" providerId="ADAL" clId="{AECD4233-5FC8-44A6-A0C8-DAD7B7D09836}" dt="2023-12-06T15:13:59.465" v="1323" actId="1037"/>
          <ac:spMkLst>
            <pc:docMk/>
            <pc:sldMk cId="2848488694" sldId="3935"/>
            <ac:spMk id="3" creationId="{00000000-0000-0000-0000-000000000000}"/>
          </ac:spMkLst>
        </pc:spChg>
      </pc:sldChg>
      <pc:sldChg chg="addSp modSp add ord">
        <pc:chgData name="Stuart Henderson" userId="02f7139a-da64-416e-b91c-3097b2a7c4ea" providerId="ADAL" clId="{AECD4233-5FC8-44A6-A0C8-DAD7B7D09836}" dt="2023-12-06T14:39:58.571" v="84"/>
        <pc:sldMkLst>
          <pc:docMk/>
          <pc:sldMk cId="1392407867" sldId="3936"/>
        </pc:sldMkLst>
        <pc:picChg chg="add mod modCrop">
          <ac:chgData name="Stuart Henderson" userId="02f7139a-da64-416e-b91c-3097b2a7c4ea" providerId="ADAL" clId="{AECD4233-5FC8-44A6-A0C8-DAD7B7D09836}" dt="2023-12-06T14:36:29.770" v="29" actId="1076"/>
          <ac:picMkLst>
            <pc:docMk/>
            <pc:sldMk cId="1392407867" sldId="3936"/>
            <ac:picMk id="5" creationId="{383EE119-2A61-4C13-8A70-072E6BB129F3}"/>
          </ac:picMkLst>
        </pc:picChg>
      </pc:sldChg>
      <pc:sldChg chg="addSp modSp add ord">
        <pc:chgData name="Stuart Henderson" userId="02f7139a-da64-416e-b91c-3097b2a7c4ea" providerId="ADAL" clId="{AECD4233-5FC8-44A6-A0C8-DAD7B7D09836}" dt="2023-12-06T15:13:29.607" v="1310"/>
        <pc:sldMkLst>
          <pc:docMk/>
          <pc:sldMk cId="464574791" sldId="3937"/>
        </pc:sldMkLst>
        <pc:picChg chg="add mod modCrop">
          <ac:chgData name="Stuart Henderson" userId="02f7139a-da64-416e-b91c-3097b2a7c4ea" providerId="ADAL" clId="{AECD4233-5FC8-44A6-A0C8-DAD7B7D09836}" dt="2023-12-06T15:09:20.443" v="1202" actId="732"/>
          <ac:picMkLst>
            <pc:docMk/>
            <pc:sldMk cId="464574791" sldId="3937"/>
            <ac:picMk id="5" creationId="{FCF6EAAC-A0DA-419B-801A-1B6FDCC87D6B}"/>
          </ac:picMkLst>
        </pc:picChg>
      </pc:sldChg>
      <pc:sldChg chg="addSp delSp modSp add">
        <pc:chgData name="Stuart Henderson" userId="02f7139a-da64-416e-b91c-3097b2a7c4ea" providerId="ADAL" clId="{AECD4233-5FC8-44A6-A0C8-DAD7B7D09836}" dt="2023-12-06T15:13:10.310" v="1309" actId="1076"/>
        <pc:sldMkLst>
          <pc:docMk/>
          <pc:sldMk cId="2484085609" sldId="3938"/>
        </pc:sldMkLst>
        <pc:spChg chg="mod">
          <ac:chgData name="Stuart Henderson" userId="02f7139a-da64-416e-b91c-3097b2a7c4ea" providerId="ADAL" clId="{AECD4233-5FC8-44A6-A0C8-DAD7B7D09836}" dt="2023-12-06T15:11:56.224" v="1279" actId="14100"/>
          <ac:spMkLst>
            <pc:docMk/>
            <pc:sldMk cId="2484085609" sldId="3938"/>
            <ac:spMk id="2" creationId="{03C7D466-D3AA-40DE-A0EF-EA3E726A18DE}"/>
          </ac:spMkLst>
        </pc:spChg>
        <pc:spChg chg="mod">
          <ac:chgData name="Stuart Henderson" userId="02f7139a-da64-416e-b91c-3097b2a7c4ea" providerId="ADAL" clId="{AECD4233-5FC8-44A6-A0C8-DAD7B7D09836}" dt="2023-12-06T15:13:05.245" v="1308" actId="1076"/>
          <ac:spMkLst>
            <pc:docMk/>
            <pc:sldMk cId="2484085609" sldId="3938"/>
            <ac:spMk id="3" creationId="{F5D377C5-4B51-401E-8DE3-85CA44BFD40A}"/>
          </ac:spMkLst>
        </pc:spChg>
        <pc:spChg chg="add mod">
          <ac:chgData name="Stuart Henderson" userId="02f7139a-da64-416e-b91c-3097b2a7c4ea" providerId="ADAL" clId="{AECD4233-5FC8-44A6-A0C8-DAD7B7D09836}" dt="2023-12-06T15:12:33.352" v="1290" actId="1076"/>
          <ac:spMkLst>
            <pc:docMk/>
            <pc:sldMk cId="2484085609" sldId="3938"/>
            <ac:spMk id="5" creationId="{D1A252D3-1855-471A-AFD1-3A3F6B906A4E}"/>
          </ac:spMkLst>
        </pc:spChg>
        <pc:spChg chg="del mod">
          <ac:chgData name="Stuart Henderson" userId="02f7139a-da64-416e-b91c-3097b2a7c4ea" providerId="ADAL" clId="{AECD4233-5FC8-44A6-A0C8-DAD7B7D09836}" dt="2023-12-06T14:58:30.724" v="737" actId="478"/>
          <ac:spMkLst>
            <pc:docMk/>
            <pc:sldMk cId="2484085609" sldId="3938"/>
            <ac:spMk id="7" creationId="{CD344C54-5974-4E12-B8D6-1E259280A2F4}"/>
          </ac:spMkLst>
        </pc:spChg>
        <pc:spChg chg="add mod">
          <ac:chgData name="Stuart Henderson" userId="02f7139a-da64-416e-b91c-3097b2a7c4ea" providerId="ADAL" clId="{AECD4233-5FC8-44A6-A0C8-DAD7B7D09836}" dt="2023-12-06T15:13:10.310" v="1309" actId="1076"/>
          <ac:spMkLst>
            <pc:docMk/>
            <pc:sldMk cId="2484085609" sldId="3938"/>
            <ac:spMk id="9" creationId="{25475B62-0311-44A8-86A7-F073FFBF8475}"/>
          </ac:spMkLst>
        </pc:spChg>
        <pc:picChg chg="del">
          <ac:chgData name="Stuart Henderson" userId="02f7139a-da64-416e-b91c-3097b2a7c4ea" providerId="ADAL" clId="{AECD4233-5FC8-44A6-A0C8-DAD7B7D09836}" dt="2023-12-06T14:57:59.416" v="731" actId="478"/>
          <ac:picMkLst>
            <pc:docMk/>
            <pc:sldMk cId="2484085609" sldId="3938"/>
            <ac:picMk id="6" creationId="{2B64DBF8-3339-464C-B9C8-72BB51FCB466}"/>
          </ac:picMkLst>
        </pc:picChg>
        <pc:picChg chg="add mod">
          <ac:chgData name="Stuart Henderson" userId="02f7139a-da64-416e-b91c-3097b2a7c4ea" providerId="ADAL" clId="{AECD4233-5FC8-44A6-A0C8-DAD7B7D09836}" dt="2023-12-06T15:12:11.081" v="1282" actId="1076"/>
          <ac:picMkLst>
            <pc:docMk/>
            <pc:sldMk cId="2484085609" sldId="3938"/>
            <ac:picMk id="8" creationId="{78E804AC-6EF7-4356-9138-970119CF9DC1}"/>
          </ac:picMkLst>
        </pc:picChg>
      </pc:sldChg>
    </pc:docChg>
  </pc:docChgLst>
  <pc:docChgLst>
    <pc:chgData name="Stuart Henderson" userId="02f7139a-da64-416e-b91c-3097b2a7c4ea" providerId="ADAL" clId="{D9AD9130-200F-4F23-973F-D81E18643476}"/>
    <pc:docChg chg="custSel addSld delSld modSld sldOrd">
      <pc:chgData name="Stuart Henderson" userId="02f7139a-da64-416e-b91c-3097b2a7c4ea" providerId="ADAL" clId="{D9AD9130-200F-4F23-973F-D81E18643476}" dt="2023-12-07T11:40:13.867" v="227" actId="20577"/>
      <pc:docMkLst>
        <pc:docMk/>
      </pc:docMkLst>
      <pc:sldChg chg="modSp">
        <pc:chgData name="Stuart Henderson" userId="02f7139a-da64-416e-b91c-3097b2a7c4ea" providerId="ADAL" clId="{D9AD9130-200F-4F23-973F-D81E18643476}" dt="2023-12-07T11:36:40.388" v="177" actId="27636"/>
        <pc:sldMkLst>
          <pc:docMk/>
          <pc:sldMk cId="1388709061" sldId="2752"/>
        </pc:sldMkLst>
        <pc:spChg chg="mod">
          <ac:chgData name="Stuart Henderson" userId="02f7139a-da64-416e-b91c-3097b2a7c4ea" providerId="ADAL" clId="{D9AD9130-200F-4F23-973F-D81E18643476}" dt="2023-12-07T11:36:40.388" v="177" actId="27636"/>
          <ac:spMkLst>
            <pc:docMk/>
            <pc:sldMk cId="1388709061" sldId="2752"/>
            <ac:spMk id="3" creationId="{13E3DB0F-4E76-4BB4-ADF1-A9072C94AA1C}"/>
          </ac:spMkLst>
        </pc:spChg>
      </pc:sldChg>
      <pc:sldChg chg="del">
        <pc:chgData name="Stuart Henderson" userId="02f7139a-da64-416e-b91c-3097b2a7c4ea" providerId="ADAL" clId="{D9AD9130-200F-4F23-973F-D81E18643476}" dt="2023-12-07T11:34:49.472" v="156" actId="2696"/>
        <pc:sldMkLst>
          <pc:docMk/>
          <pc:sldMk cId="3872180984" sldId="2755"/>
        </pc:sldMkLst>
      </pc:sldChg>
      <pc:sldChg chg="modSp ord">
        <pc:chgData name="Stuart Henderson" userId="02f7139a-da64-416e-b91c-3097b2a7c4ea" providerId="ADAL" clId="{D9AD9130-200F-4F23-973F-D81E18643476}" dt="2023-12-07T11:40:13.867" v="227" actId="20577"/>
        <pc:sldMkLst>
          <pc:docMk/>
          <pc:sldMk cId="2413026004" sldId="2756"/>
        </pc:sldMkLst>
        <pc:spChg chg="mod">
          <ac:chgData name="Stuart Henderson" userId="02f7139a-da64-416e-b91c-3097b2a7c4ea" providerId="ADAL" clId="{D9AD9130-200F-4F23-973F-D81E18643476}" dt="2023-12-07T11:40:13.867" v="227" actId="20577"/>
          <ac:spMkLst>
            <pc:docMk/>
            <pc:sldMk cId="2413026004" sldId="2756"/>
            <ac:spMk id="3" creationId="{5CDE7DC1-52E7-4070-8653-0D9E8BC4A870}"/>
          </ac:spMkLst>
        </pc:spChg>
      </pc:sldChg>
      <pc:sldChg chg="del">
        <pc:chgData name="Stuart Henderson" userId="02f7139a-da64-416e-b91c-3097b2a7c4ea" providerId="ADAL" clId="{D9AD9130-200F-4F23-973F-D81E18643476}" dt="2023-12-07T11:34:46.021" v="152" actId="2696"/>
        <pc:sldMkLst>
          <pc:docMk/>
          <pc:sldMk cId="587416521" sldId="3756"/>
        </pc:sldMkLst>
      </pc:sldChg>
      <pc:sldChg chg="del">
        <pc:chgData name="Stuart Henderson" userId="02f7139a-da64-416e-b91c-3097b2a7c4ea" providerId="ADAL" clId="{D9AD9130-200F-4F23-973F-D81E18643476}" dt="2023-12-07T11:34:46.825" v="153" actId="2696"/>
        <pc:sldMkLst>
          <pc:docMk/>
          <pc:sldMk cId="428301003" sldId="3929"/>
        </pc:sldMkLst>
      </pc:sldChg>
      <pc:sldChg chg="del">
        <pc:chgData name="Stuart Henderson" userId="02f7139a-da64-416e-b91c-3097b2a7c4ea" providerId="ADAL" clId="{D9AD9130-200F-4F23-973F-D81E18643476}" dt="2023-12-07T11:34:47.751" v="154" actId="2696"/>
        <pc:sldMkLst>
          <pc:docMk/>
          <pc:sldMk cId="1392407867" sldId="3936"/>
        </pc:sldMkLst>
      </pc:sldChg>
      <pc:sldChg chg="del">
        <pc:chgData name="Stuart Henderson" userId="02f7139a-da64-416e-b91c-3097b2a7c4ea" providerId="ADAL" clId="{D9AD9130-200F-4F23-973F-D81E18643476}" dt="2023-12-07T11:34:48.602" v="155" actId="2696"/>
        <pc:sldMkLst>
          <pc:docMk/>
          <pc:sldMk cId="464574791" sldId="3937"/>
        </pc:sldMkLst>
      </pc:sldChg>
      <pc:sldChg chg="add del">
        <pc:chgData name="Stuart Henderson" userId="02f7139a-da64-416e-b91c-3097b2a7c4ea" providerId="ADAL" clId="{D9AD9130-200F-4F23-973F-D81E18643476}" dt="2023-12-07T11:34:44.052" v="151" actId="2696"/>
        <pc:sldMkLst>
          <pc:docMk/>
          <pc:sldMk cId="2883663648" sldId="3939"/>
        </pc:sldMkLst>
      </pc:sldChg>
      <pc:sldChg chg="modSp add">
        <pc:chgData name="Stuart Henderson" userId="02f7139a-da64-416e-b91c-3097b2a7c4ea" providerId="ADAL" clId="{D9AD9130-200F-4F23-973F-D81E18643476}" dt="2023-12-07T11:38:28.297" v="216" actId="1038"/>
        <pc:sldMkLst>
          <pc:docMk/>
          <pc:sldMk cId="155015488" sldId="3964"/>
        </pc:sldMkLst>
        <pc:spChg chg="mod">
          <ac:chgData name="Stuart Henderson" userId="02f7139a-da64-416e-b91c-3097b2a7c4ea" providerId="ADAL" clId="{D9AD9130-200F-4F23-973F-D81E18643476}" dt="2023-12-07T11:38:16.943" v="205" actId="14100"/>
          <ac:spMkLst>
            <pc:docMk/>
            <pc:sldMk cId="155015488" sldId="3964"/>
            <ac:spMk id="2" creationId="{0E18E1EF-787E-8A4C-9283-D7ECDB773813}"/>
          </ac:spMkLst>
        </pc:spChg>
        <pc:spChg chg="mod">
          <ac:chgData name="Stuart Henderson" userId="02f7139a-da64-416e-b91c-3097b2a7c4ea" providerId="ADAL" clId="{D9AD9130-200F-4F23-973F-D81E18643476}" dt="2023-12-07T11:38:28.297" v="216" actId="1038"/>
          <ac:spMkLst>
            <pc:docMk/>
            <pc:sldMk cId="155015488" sldId="3964"/>
            <ac:spMk id="4" creationId="{1D0185DB-346A-F199-6C0B-B826C43DFBB3}"/>
          </ac:spMkLst>
        </pc:spChg>
        <pc:spChg chg="mod">
          <ac:chgData name="Stuart Henderson" userId="02f7139a-da64-416e-b91c-3097b2a7c4ea" providerId="ADAL" clId="{D9AD9130-200F-4F23-973F-D81E18643476}" dt="2023-12-07T11:22:23.579" v="44" actId="1035"/>
          <ac:spMkLst>
            <pc:docMk/>
            <pc:sldMk cId="155015488" sldId="3964"/>
            <ac:spMk id="11" creationId="{DAE353D4-C820-88D0-B453-F36064000FB6}"/>
          </ac:spMkLst>
        </pc:spChg>
        <pc:graphicFrameChg chg="mod modGraphic">
          <ac:chgData name="Stuart Henderson" userId="02f7139a-da64-416e-b91c-3097b2a7c4ea" providerId="ADAL" clId="{D9AD9130-200F-4F23-973F-D81E18643476}" dt="2023-12-07T11:32:50.990" v="111" actId="20577"/>
          <ac:graphicFrameMkLst>
            <pc:docMk/>
            <pc:sldMk cId="155015488" sldId="3964"/>
            <ac:graphicFrameMk id="5" creationId="{00000000-0000-0000-0000-000000000000}"/>
          </ac:graphicFrameMkLst>
        </pc:graphicFrameChg>
      </pc:sldChg>
      <pc:sldChg chg="modSp add">
        <pc:chgData name="Stuart Henderson" userId="02f7139a-da64-416e-b91c-3097b2a7c4ea" providerId="ADAL" clId="{D9AD9130-200F-4F23-973F-D81E18643476}" dt="2023-12-07T11:33:29.628" v="148" actId="20577"/>
        <pc:sldMkLst>
          <pc:docMk/>
          <pc:sldMk cId="282727831" sldId="3965"/>
        </pc:sldMkLst>
        <pc:spChg chg="mod">
          <ac:chgData name="Stuart Henderson" userId="02f7139a-da64-416e-b91c-3097b2a7c4ea" providerId="ADAL" clId="{D9AD9130-200F-4F23-973F-D81E18643476}" dt="2023-12-07T11:33:29.628" v="148" actId="20577"/>
          <ac:spMkLst>
            <pc:docMk/>
            <pc:sldMk cId="282727831" sldId="3965"/>
            <ac:spMk id="3" creationId="{5971475D-24F1-4E61-9E89-31BFC07977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DB6C8-7AB0-47D3-A503-08A555819C92}"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B7A38-86DD-4622-844E-2813CF5B6E06}" type="slidenum">
              <a:rPr lang="en-US" smtClean="0"/>
              <a:t>‹#›</a:t>
            </a:fld>
            <a:endParaRPr lang="en-US"/>
          </a:p>
        </p:txBody>
      </p:sp>
    </p:spTree>
    <p:extLst>
      <p:ext uri="{BB962C8B-B14F-4D97-AF65-F5344CB8AC3E}">
        <p14:creationId xmlns:p14="http://schemas.microsoft.com/office/powerpoint/2010/main" val="391772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4B7A38-86DD-4622-844E-2813CF5B6E06}" type="slidenum">
              <a:rPr lang="en-US" smtClean="0"/>
              <a:t>1</a:t>
            </a:fld>
            <a:endParaRPr lang="en-US"/>
          </a:p>
        </p:txBody>
      </p:sp>
    </p:spTree>
    <p:extLst>
      <p:ext uri="{BB962C8B-B14F-4D97-AF65-F5344CB8AC3E}">
        <p14:creationId xmlns:p14="http://schemas.microsoft.com/office/powerpoint/2010/main" val="411028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SC=office of Science</a:t>
            </a:r>
          </a:p>
        </p:txBody>
      </p:sp>
      <p:sp>
        <p:nvSpPr>
          <p:cNvPr id="4" name="Slide Number Placeholder 3"/>
          <p:cNvSpPr>
            <a:spLocks noGrp="1"/>
          </p:cNvSpPr>
          <p:nvPr>
            <p:ph type="sldNum" sz="quarter" idx="5"/>
          </p:nvPr>
        </p:nvSpPr>
        <p:spPr/>
        <p:txBody>
          <a:bodyPr/>
          <a:lstStyle/>
          <a:p>
            <a:fld id="{D396381A-F256-4FCC-A8A9-171E310B2DB3}" type="slidenum">
              <a:rPr lang="en-US" smtClean="0"/>
              <a:pPr/>
              <a:t>8</a:t>
            </a:fld>
            <a:endParaRPr lang="en-US"/>
          </a:p>
        </p:txBody>
      </p:sp>
    </p:spTree>
    <p:extLst>
      <p:ext uri="{BB962C8B-B14F-4D97-AF65-F5344CB8AC3E}">
        <p14:creationId xmlns:p14="http://schemas.microsoft.com/office/powerpoint/2010/main" val="40843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4B7A38-86DD-4622-844E-2813CF5B6E06}" type="slidenum">
              <a:rPr lang="en-US" smtClean="0"/>
              <a:t>9</a:t>
            </a:fld>
            <a:endParaRPr lang="en-US"/>
          </a:p>
        </p:txBody>
      </p:sp>
      <p:sp>
        <p:nvSpPr>
          <p:cNvPr id="5" name="Footer Placeholder 4">
            <a:extLst>
              <a:ext uri="{FF2B5EF4-FFF2-40B4-BE49-F238E27FC236}">
                <a16:creationId xmlns:a16="http://schemas.microsoft.com/office/drawing/2014/main" id="{9D4E9A28-70CB-638B-B9C6-471F1BB756A0}"/>
              </a:ext>
            </a:extLst>
          </p:cNvPr>
          <p:cNvSpPr>
            <a:spLocks noGrp="1"/>
          </p:cNvSpPr>
          <p:nvPr>
            <p:ph type="ftr" sz="quarter" idx="4"/>
          </p:nvPr>
        </p:nvSpPr>
        <p:spPr/>
        <p:txBody>
          <a:bodyPr/>
          <a:lstStyle/>
          <a:p>
            <a:r>
              <a:rPr lang="en-US"/>
              <a:t>Ferdinand Willeke, Accelerator and CD3A status</a:t>
            </a:r>
          </a:p>
        </p:txBody>
      </p:sp>
    </p:spTree>
    <p:extLst>
      <p:ext uri="{BB962C8B-B14F-4D97-AF65-F5344CB8AC3E}">
        <p14:creationId xmlns:p14="http://schemas.microsoft.com/office/powerpoint/2010/main" val="262114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Maria Chamizo-Llatas</a:t>
            </a:r>
          </a:p>
        </p:txBody>
      </p:sp>
      <p:sp>
        <p:nvSpPr>
          <p:cNvPr id="5" name="Footer Placeholder 4"/>
          <p:cNvSpPr>
            <a:spLocks noGrp="1"/>
          </p:cNvSpPr>
          <p:nvPr>
            <p:ph type="ftr" sz="quarter" idx="11"/>
          </p:nvPr>
        </p:nvSpPr>
        <p:spPr/>
        <p:txBody>
          <a:bodyPr/>
          <a:lstStyle/>
          <a:p>
            <a:r>
              <a:rPr lang="en-US"/>
              <a:t>EIC RRB Meeting April 3, 2023</a:t>
            </a:r>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Maria Chamizo-Llatas</a:t>
            </a:r>
          </a:p>
        </p:txBody>
      </p:sp>
      <p:sp>
        <p:nvSpPr>
          <p:cNvPr id="5" name="Footer Placeholder 4"/>
          <p:cNvSpPr>
            <a:spLocks noGrp="1"/>
          </p:cNvSpPr>
          <p:nvPr>
            <p:ph type="ftr" sz="quarter" idx="11"/>
          </p:nvPr>
        </p:nvSpPr>
        <p:spPr/>
        <p:txBody>
          <a:bodyPr/>
          <a:lstStyle/>
          <a:p>
            <a:r>
              <a:rPr lang="en-US"/>
              <a:t>EIC RRB Meeting April 3, 2023</a:t>
            </a:r>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a:p>
        </p:txBody>
      </p:sp>
      <p:sp>
        <p:nvSpPr>
          <p:cNvPr id="5" name="Content Placeholder 2"/>
          <p:cNvSpPr>
            <a:spLocks noGrp="1"/>
          </p:cNvSpPr>
          <p:nvPr>
            <p:ph idx="1"/>
          </p:nvPr>
        </p:nvSpPr>
        <p:spPr>
          <a:xfrm>
            <a:off x="427630" y="972404"/>
            <a:ext cx="11127473" cy="5073555"/>
          </a:xfrm>
          <a:prstGeom prst="rect">
            <a:avLst/>
          </a:prstGeo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4196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184639" y="6492875"/>
            <a:ext cx="2743200" cy="365125"/>
          </a:xfrm>
        </p:spPr>
        <p:txBody>
          <a:bodyPr/>
          <a:lstStyle>
            <a:lvl1pPr algn="ctr">
              <a:defRPr/>
            </a:lvl1pPr>
          </a:lstStyle>
          <a:p>
            <a:fld id="{893C5830-40F3-F04E-B2E3-10E6672BA8FF}" type="slidenum">
              <a:rPr lang="en-US" smtClean="0"/>
              <a:pPr/>
              <a:t>‹#›</a:t>
            </a:fld>
            <a:endParaRPr lang="en-US"/>
          </a:p>
        </p:txBody>
      </p:sp>
      <p:sp>
        <p:nvSpPr>
          <p:cNvPr id="7" name="Title 6">
            <a:extLst>
              <a:ext uri="{FF2B5EF4-FFF2-40B4-BE49-F238E27FC236}">
                <a16:creationId xmlns:a16="http://schemas.microsoft.com/office/drawing/2014/main" id="{83C26E3D-943D-5D33-8717-6595676902C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898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Maria Chamizo-Llatas</a:t>
            </a:r>
          </a:p>
        </p:txBody>
      </p:sp>
      <p:sp>
        <p:nvSpPr>
          <p:cNvPr id="6" name="Slide Number Placeholder 5"/>
          <p:cNvSpPr>
            <a:spLocks noGrp="1"/>
          </p:cNvSpPr>
          <p:nvPr>
            <p:ph type="sldNum" sz="quarter" idx="12"/>
          </p:nvPr>
        </p:nvSpPr>
        <p:spPr>
          <a:xfrm>
            <a:off x="4724400" y="631190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Maria Chamizo-Llatas</a:t>
            </a:r>
          </a:p>
        </p:txBody>
      </p:sp>
      <p:sp>
        <p:nvSpPr>
          <p:cNvPr id="6" name="Slide Number Placeholder 5"/>
          <p:cNvSpPr>
            <a:spLocks noGrp="1"/>
          </p:cNvSpPr>
          <p:nvPr>
            <p:ph type="sldNum" sz="quarter" idx="12"/>
          </p:nvPr>
        </p:nvSpPr>
        <p:spPr>
          <a:xfrm>
            <a:off x="4531113" y="628924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Maria Chamizo-Llatas</a:t>
            </a:r>
          </a:p>
        </p:txBody>
      </p:sp>
      <p:sp>
        <p:nvSpPr>
          <p:cNvPr id="7" name="Slide Number Placeholder 6"/>
          <p:cNvSpPr>
            <a:spLocks noGrp="1"/>
          </p:cNvSpPr>
          <p:nvPr>
            <p:ph type="sldNum" sz="quarter" idx="12"/>
          </p:nvPr>
        </p:nvSpPr>
        <p:spPr>
          <a:xfrm>
            <a:off x="4648200" y="633707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Maria Chamizo-Llatas</a:t>
            </a:r>
          </a:p>
        </p:txBody>
      </p:sp>
      <p:sp>
        <p:nvSpPr>
          <p:cNvPr id="9" name="Slide Number Placeholder 8"/>
          <p:cNvSpPr>
            <a:spLocks noGrp="1"/>
          </p:cNvSpPr>
          <p:nvPr>
            <p:ph type="sldNum" sz="quarter" idx="12"/>
          </p:nvPr>
        </p:nvSpPr>
        <p:spPr>
          <a:xfrm>
            <a:off x="4800600" y="6310312"/>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Maria Chamizo-Llatas</a:t>
            </a:r>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
        <p:nvSpPr>
          <p:cNvPr id="6" name="Slide Number Placeholder 5">
            <a:extLst>
              <a:ext uri="{FF2B5EF4-FFF2-40B4-BE49-F238E27FC236}">
                <a16:creationId xmlns:a16="http://schemas.microsoft.com/office/drawing/2014/main" id="{111DDF40-EC7E-7C42-A24B-C03027F0F2E1}"/>
              </a:ext>
            </a:extLst>
          </p:cNvPr>
          <p:cNvSpPr txBox="1">
            <a:spLocks/>
          </p:cNvSpPr>
          <p:nvPr userDrawn="1"/>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z="1200" smtClean="0"/>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Maria Chamizo-Llatas</a:t>
            </a:r>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
        <p:nvSpPr>
          <p:cNvPr id="5" name="Slide Number Placeholder 5">
            <a:extLst>
              <a:ext uri="{FF2B5EF4-FFF2-40B4-BE49-F238E27FC236}">
                <a16:creationId xmlns:a16="http://schemas.microsoft.com/office/drawing/2014/main" id="{BE8DE669-A16D-E34C-99C9-6A1067E00E76}"/>
              </a:ext>
            </a:extLst>
          </p:cNvPr>
          <p:cNvSpPr txBox="1">
            <a:spLocks/>
          </p:cNvSpPr>
          <p:nvPr userDrawn="1"/>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z="1200" smtClean="0"/>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Maria Chamizo-Llatas</a:t>
            </a:r>
          </a:p>
        </p:txBody>
      </p:sp>
      <p:sp>
        <p:nvSpPr>
          <p:cNvPr id="6" name="Footer Placeholder 5"/>
          <p:cNvSpPr>
            <a:spLocks noGrp="1"/>
          </p:cNvSpPr>
          <p:nvPr>
            <p:ph type="ftr" sz="quarter" idx="11"/>
          </p:nvPr>
        </p:nvSpPr>
        <p:spPr/>
        <p:txBody>
          <a:bodyPr/>
          <a:lstStyle/>
          <a:p>
            <a:r>
              <a:rPr lang="en-US"/>
              <a:t>EIC RRB Meeting April 3, 2023</a:t>
            </a:r>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Maria Chamizo-Llatas</a:t>
            </a:r>
          </a:p>
        </p:txBody>
      </p:sp>
      <p:sp>
        <p:nvSpPr>
          <p:cNvPr id="6" name="Footer Placeholder 5"/>
          <p:cNvSpPr>
            <a:spLocks noGrp="1"/>
          </p:cNvSpPr>
          <p:nvPr>
            <p:ph type="ftr" sz="quarter" idx="11"/>
          </p:nvPr>
        </p:nvSpPr>
        <p:spPr/>
        <p:txBody>
          <a:bodyPr/>
          <a:lstStyle/>
          <a:p>
            <a:r>
              <a:rPr lang="en-US"/>
              <a:t>EIC RRB Meeting April 3, 2023</a:t>
            </a:r>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Maria Chamizo-Llatas</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EIC RRB Meeting April 3, 2023</a:t>
            </a:r>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6"/>
          <a:srcRect/>
          <a:stretch/>
        </p:blipFill>
        <p:spPr>
          <a:xfrm>
            <a:off x="0" y="8548"/>
            <a:ext cx="12192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361E-7B88-7F4C-90D8-D8E4D5CC6FF4}"/>
              </a:ext>
            </a:extLst>
          </p:cNvPr>
          <p:cNvSpPr>
            <a:spLocks noGrp="1"/>
          </p:cNvSpPr>
          <p:nvPr>
            <p:ph type="ctrTitle"/>
          </p:nvPr>
        </p:nvSpPr>
        <p:spPr>
          <a:xfrm>
            <a:off x="4757531" y="2790092"/>
            <a:ext cx="6973362" cy="1774948"/>
          </a:xfrm>
        </p:spPr>
        <p:txBody>
          <a:bodyPr>
            <a:normAutofit/>
          </a:bodyPr>
          <a:lstStyle/>
          <a:p>
            <a:r>
              <a:rPr lang="en-US" dirty="0"/>
              <a:t>Report from the EIC Advisory Board</a:t>
            </a:r>
          </a:p>
        </p:txBody>
      </p:sp>
      <p:sp>
        <p:nvSpPr>
          <p:cNvPr id="3" name="Subtitle 2">
            <a:extLst>
              <a:ext uri="{FF2B5EF4-FFF2-40B4-BE49-F238E27FC236}">
                <a16:creationId xmlns:a16="http://schemas.microsoft.com/office/drawing/2014/main" id="{5F2880C0-B2EF-9846-A0D9-CBAF981FD0A5}"/>
              </a:ext>
            </a:extLst>
          </p:cNvPr>
          <p:cNvSpPr>
            <a:spLocks noGrp="1"/>
          </p:cNvSpPr>
          <p:nvPr>
            <p:ph type="subTitle" idx="1"/>
          </p:nvPr>
        </p:nvSpPr>
        <p:spPr>
          <a:xfrm>
            <a:off x="5306646" y="4565040"/>
            <a:ext cx="6322645" cy="933271"/>
          </a:xfrm>
        </p:spPr>
        <p:txBody>
          <a:bodyPr>
            <a:normAutofit/>
          </a:bodyPr>
          <a:lstStyle/>
          <a:p>
            <a:r>
              <a:rPr lang="en-US" dirty="0"/>
              <a:t>Stuart Henderson</a:t>
            </a:r>
          </a:p>
          <a:p>
            <a:r>
              <a:rPr lang="en-US" dirty="0"/>
              <a:t>Director, Jefferson Lab</a:t>
            </a:r>
          </a:p>
          <a:p>
            <a:endParaRPr lang="en-US" dirty="0"/>
          </a:p>
        </p:txBody>
      </p:sp>
      <p:sp>
        <p:nvSpPr>
          <p:cNvPr id="4" name="Subtitle 2">
            <a:extLst>
              <a:ext uri="{FF2B5EF4-FFF2-40B4-BE49-F238E27FC236}">
                <a16:creationId xmlns:a16="http://schemas.microsoft.com/office/drawing/2014/main" id="{F2C22FF3-6691-1743-08A3-2621A63455A5}"/>
              </a:ext>
            </a:extLst>
          </p:cNvPr>
          <p:cNvSpPr txBox="1">
            <a:spLocks/>
          </p:cNvSpPr>
          <p:nvPr/>
        </p:nvSpPr>
        <p:spPr>
          <a:xfrm>
            <a:off x="5204186" y="2712794"/>
            <a:ext cx="6322645" cy="93327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a:p>
            <a:endParaRPr lang="en-US"/>
          </a:p>
        </p:txBody>
      </p:sp>
      <p:sp>
        <p:nvSpPr>
          <p:cNvPr id="5" name="Subtitle 2">
            <a:extLst>
              <a:ext uri="{FF2B5EF4-FFF2-40B4-BE49-F238E27FC236}">
                <a16:creationId xmlns:a16="http://schemas.microsoft.com/office/drawing/2014/main" id="{2ACC2BE5-077F-7E6C-F688-08D6D8B93FF2}"/>
              </a:ext>
            </a:extLst>
          </p:cNvPr>
          <p:cNvSpPr txBox="1">
            <a:spLocks/>
          </p:cNvSpPr>
          <p:nvPr/>
        </p:nvSpPr>
        <p:spPr>
          <a:xfrm>
            <a:off x="5408246" y="5166390"/>
            <a:ext cx="6322645" cy="93327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3343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FA8B-7326-4FA8-876D-C82B6BAFE8AC}"/>
              </a:ext>
            </a:extLst>
          </p:cNvPr>
          <p:cNvSpPr>
            <a:spLocks noGrp="1"/>
          </p:cNvSpPr>
          <p:nvPr>
            <p:ph type="title"/>
          </p:nvPr>
        </p:nvSpPr>
        <p:spPr>
          <a:xfrm>
            <a:off x="838200" y="234493"/>
            <a:ext cx="10515600" cy="1325563"/>
          </a:xfrm>
        </p:spPr>
        <p:txBody>
          <a:bodyPr>
            <a:normAutofit/>
          </a:bodyPr>
          <a:lstStyle/>
          <a:p>
            <a:r>
              <a:rPr lang="en-US" sz="3600" cap="none" dirty="0"/>
              <a:t>Outlook	</a:t>
            </a:r>
          </a:p>
        </p:txBody>
      </p:sp>
      <p:sp>
        <p:nvSpPr>
          <p:cNvPr id="3" name="Content Placeholder 2">
            <a:extLst>
              <a:ext uri="{FF2B5EF4-FFF2-40B4-BE49-F238E27FC236}">
                <a16:creationId xmlns:a16="http://schemas.microsoft.com/office/drawing/2014/main" id="{5CDE7DC1-52E7-4070-8653-0D9E8BC4A870}"/>
              </a:ext>
            </a:extLst>
          </p:cNvPr>
          <p:cNvSpPr>
            <a:spLocks noGrp="1"/>
          </p:cNvSpPr>
          <p:nvPr>
            <p:ph idx="1"/>
          </p:nvPr>
        </p:nvSpPr>
        <p:spPr>
          <a:xfrm>
            <a:off x="838200" y="1443064"/>
            <a:ext cx="10515600" cy="4351338"/>
          </a:xfrm>
        </p:spPr>
        <p:txBody>
          <a:bodyPr>
            <a:normAutofit fontScale="92500" lnSpcReduction="20000"/>
          </a:bodyPr>
          <a:lstStyle/>
          <a:p>
            <a:r>
              <a:rPr lang="en-US" dirty="0"/>
              <a:t>We appreciate the significant interest and engagement from international community and international funding agencies and laboratories</a:t>
            </a:r>
          </a:p>
          <a:p>
            <a:r>
              <a:rPr lang="en-US" dirty="0"/>
              <a:t>Considerable progress on defining potential accelerator-related contributions from partners and defining roles (both domestic and international)</a:t>
            </a:r>
          </a:p>
          <a:p>
            <a:r>
              <a:rPr lang="en-US" dirty="0"/>
              <a:t>Its focus will inevitably evolve from initial focus on partnership formation, toward execution and delivery </a:t>
            </a:r>
          </a:p>
          <a:p>
            <a:r>
              <a:rPr lang="en-US" dirty="0"/>
              <a:t>EIC Advisory Board is a valuable group to help ensure open communication and a forum to develop relationships, strengthen engagement and learn from members</a:t>
            </a:r>
          </a:p>
          <a:p>
            <a:r>
              <a:rPr lang="en-US" dirty="0"/>
              <a:t>Next meeting following this RRB meeting in early summer, prior to EIC User’s Meeting</a:t>
            </a:r>
          </a:p>
        </p:txBody>
      </p:sp>
      <p:sp>
        <p:nvSpPr>
          <p:cNvPr id="4" name="Slide Number Placeholder 3">
            <a:extLst>
              <a:ext uri="{FF2B5EF4-FFF2-40B4-BE49-F238E27FC236}">
                <a16:creationId xmlns:a16="http://schemas.microsoft.com/office/drawing/2014/main" id="{60AD96AB-C202-4011-9F8D-542F5E43720A}"/>
              </a:ext>
            </a:extLst>
          </p:cNvPr>
          <p:cNvSpPr>
            <a:spLocks noGrp="1"/>
          </p:cNvSpPr>
          <p:nvPr>
            <p:ph type="sldNum" sz="quarter" idx="12"/>
          </p:nvPr>
        </p:nvSpPr>
        <p:spPr/>
        <p:txBody>
          <a:bodyPr/>
          <a:lstStyle/>
          <a:p>
            <a:fld id="{07E1C93C-5050-FC42-8F10-D22D4F119D13}" type="slidenum">
              <a:rPr lang="en-US" smtClean="0"/>
              <a:pPr/>
              <a:t>10</a:t>
            </a:fld>
            <a:endParaRPr lang="en-US"/>
          </a:p>
        </p:txBody>
      </p:sp>
    </p:spTree>
    <p:extLst>
      <p:ext uri="{BB962C8B-B14F-4D97-AF65-F5344CB8AC3E}">
        <p14:creationId xmlns:p14="http://schemas.microsoft.com/office/powerpoint/2010/main" val="241302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7445-1967-467D-88DC-FF458A74489E}"/>
              </a:ext>
            </a:extLst>
          </p:cNvPr>
          <p:cNvSpPr>
            <a:spLocks noGrp="1"/>
          </p:cNvSpPr>
          <p:nvPr>
            <p:ph type="title"/>
          </p:nvPr>
        </p:nvSpPr>
        <p:spPr>
          <a:xfrm>
            <a:off x="868121" y="-155985"/>
            <a:ext cx="10515600" cy="1325563"/>
          </a:xfrm>
        </p:spPr>
        <p:txBody>
          <a:bodyPr>
            <a:normAutofit/>
          </a:bodyPr>
          <a:lstStyle/>
          <a:p>
            <a:r>
              <a:rPr lang="en-US" sz="3600" cap="none" dirty="0"/>
              <a:t>EIC Boards and Advisory Committees</a:t>
            </a:r>
          </a:p>
        </p:txBody>
      </p:sp>
      <p:sp>
        <p:nvSpPr>
          <p:cNvPr id="6" name="TextBox 5">
            <a:extLst>
              <a:ext uri="{FF2B5EF4-FFF2-40B4-BE49-F238E27FC236}">
                <a16:creationId xmlns:a16="http://schemas.microsoft.com/office/drawing/2014/main" id="{12E9FA8C-E97D-A698-8A55-0AAF0C000332}"/>
              </a:ext>
            </a:extLst>
          </p:cNvPr>
          <p:cNvSpPr txBox="1"/>
          <p:nvPr/>
        </p:nvSpPr>
        <p:spPr>
          <a:xfrm>
            <a:off x="536824" y="4898821"/>
            <a:ext cx="11542533"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DOE, BNL, and JLab envision an EIC facility that is “</a:t>
            </a:r>
            <a:r>
              <a:rPr lang="en-US" dirty="0">
                <a:solidFill>
                  <a:srgbClr val="0000FF"/>
                </a:solidFill>
                <a:latin typeface="Arial" panose="020B0604020202020204" pitchFamily="34" charset="0"/>
                <a:cs typeface="Arial" panose="020B0604020202020204" pitchFamily="34" charset="0"/>
              </a:rPr>
              <a:t>fully international in character</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EIC Advisory Board provides oversight and advice on the construction of the facility, focusing on the accelerator </a:t>
            </a:r>
            <a:r>
              <a:rPr lang="en-US" dirty="0">
                <a:latin typeface="Arial" panose="020B0604020202020204" pitchFamily="34" charset="0"/>
                <a:cs typeface="Arial" panose="020B0604020202020204" pitchFamily="34" charset="0"/>
              </a:rPr>
              <a:t>(BNL, TJNAF, LBNL, ANL, FNAL, TRIUMF, IN2P3, CEA, STFC, INFN, CERN).</a:t>
            </a:r>
          </a:p>
          <a:p>
            <a:pPr marL="285750" indent="-285750">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EIC RRB to provide oversight of the experiments</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A6F34B9-C3BC-4653-8CB5-CAADA589D6C5}"/>
              </a:ext>
            </a:extLst>
          </p:cNvPr>
          <p:cNvSpPr>
            <a:spLocks noGrp="1"/>
          </p:cNvSpPr>
          <p:nvPr>
            <p:ph type="sldNum" sz="quarter" idx="12"/>
          </p:nvPr>
        </p:nvSpPr>
        <p:spPr/>
        <p:txBody>
          <a:bodyPr/>
          <a:lstStyle/>
          <a:p>
            <a:fld id="{07E1C93C-5050-FC42-8F10-D22D4F119D13}" type="slidenum">
              <a:rPr lang="en-US" smtClean="0"/>
              <a:pPr/>
              <a:t>2</a:t>
            </a:fld>
            <a:endParaRPr lang="en-US"/>
          </a:p>
        </p:txBody>
      </p:sp>
      <p:pic>
        <p:nvPicPr>
          <p:cNvPr id="8" name="Picture 7">
            <a:extLst>
              <a:ext uri="{FF2B5EF4-FFF2-40B4-BE49-F238E27FC236}">
                <a16:creationId xmlns:a16="http://schemas.microsoft.com/office/drawing/2014/main" id="{02407F53-E92E-4E59-8C04-992BEDD39656}"/>
              </a:ext>
            </a:extLst>
          </p:cNvPr>
          <p:cNvPicPr>
            <a:picLocks noChangeAspect="1"/>
          </p:cNvPicPr>
          <p:nvPr/>
        </p:nvPicPr>
        <p:blipFill rotWithShape="1">
          <a:blip r:embed="rId2"/>
          <a:srcRect l="31834" t="10984" r="19422" b="33307"/>
          <a:stretch/>
        </p:blipFill>
        <p:spPr>
          <a:xfrm>
            <a:off x="1950098" y="746693"/>
            <a:ext cx="7109927" cy="4175273"/>
          </a:xfrm>
          <a:prstGeom prst="rect">
            <a:avLst/>
          </a:prstGeom>
        </p:spPr>
      </p:pic>
      <p:sp>
        <p:nvSpPr>
          <p:cNvPr id="7" name="Oval 6">
            <a:extLst>
              <a:ext uri="{FF2B5EF4-FFF2-40B4-BE49-F238E27FC236}">
                <a16:creationId xmlns:a16="http://schemas.microsoft.com/office/drawing/2014/main" id="{92A1CDFF-61CA-4EFC-BED9-05096812F014}"/>
              </a:ext>
            </a:extLst>
          </p:cNvPr>
          <p:cNvSpPr/>
          <p:nvPr/>
        </p:nvSpPr>
        <p:spPr>
          <a:xfrm>
            <a:off x="5780501" y="926576"/>
            <a:ext cx="3354167" cy="8462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8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1236-583E-4FA3-94F1-B36475CC7EC8}"/>
              </a:ext>
            </a:extLst>
          </p:cNvPr>
          <p:cNvSpPr>
            <a:spLocks noGrp="1"/>
          </p:cNvSpPr>
          <p:nvPr>
            <p:ph type="title"/>
          </p:nvPr>
        </p:nvSpPr>
        <p:spPr/>
        <p:txBody>
          <a:bodyPr>
            <a:normAutofit/>
          </a:bodyPr>
          <a:lstStyle/>
          <a:p>
            <a:r>
              <a:rPr lang="en-US" sz="3600" cap="none" dirty="0"/>
              <a:t>EIC Advisory Board Members</a:t>
            </a:r>
          </a:p>
        </p:txBody>
      </p:sp>
      <p:sp>
        <p:nvSpPr>
          <p:cNvPr id="3" name="Content Placeholder 2">
            <a:extLst>
              <a:ext uri="{FF2B5EF4-FFF2-40B4-BE49-F238E27FC236}">
                <a16:creationId xmlns:a16="http://schemas.microsoft.com/office/drawing/2014/main" id="{4A0F3774-6E50-4E36-8395-6B59C01FDD66}"/>
              </a:ext>
            </a:extLst>
          </p:cNvPr>
          <p:cNvSpPr>
            <a:spLocks noGrp="1"/>
          </p:cNvSpPr>
          <p:nvPr>
            <p:ph idx="1"/>
          </p:nvPr>
        </p:nvSpPr>
        <p:spPr/>
        <p:txBody>
          <a:bodyPr>
            <a:normAutofit fontScale="55000" lnSpcReduction="20000"/>
          </a:bodyPr>
          <a:lstStyle/>
          <a:p>
            <a:r>
              <a:rPr lang="en-US" dirty="0"/>
              <a:t>Stuart Henderson, Director, TJNAF (Chair)</a:t>
            </a:r>
          </a:p>
          <a:p>
            <a:r>
              <a:rPr lang="en-US" dirty="0"/>
              <a:t>Diego </a:t>
            </a:r>
            <a:r>
              <a:rPr lang="en-US" dirty="0" err="1"/>
              <a:t>Bettoni</a:t>
            </a:r>
            <a:r>
              <a:rPr lang="en-US" dirty="0"/>
              <a:t>, Vice President of INFN</a:t>
            </a:r>
          </a:p>
          <a:p>
            <a:r>
              <a:rPr lang="en-US" dirty="0"/>
              <a:t>Marcella Grasso, Deputy Scientific Director, IN2P3</a:t>
            </a:r>
          </a:p>
          <a:p>
            <a:r>
              <a:rPr lang="en-US" dirty="0"/>
              <a:t>Paul Kearns, Director of ANL</a:t>
            </a:r>
          </a:p>
          <a:p>
            <a:r>
              <a:rPr lang="en-US" dirty="0"/>
              <a:t>Mike Lamont, Director of Accelerators &amp; Technology-CERN</a:t>
            </a:r>
          </a:p>
          <a:p>
            <a:r>
              <a:rPr lang="en-US" dirty="0"/>
              <a:t>Lia Merminga, Director of Fermilab</a:t>
            </a:r>
          </a:p>
          <a:p>
            <a:r>
              <a:rPr lang="en-US" dirty="0" err="1"/>
              <a:t>Reynald</a:t>
            </a:r>
            <a:r>
              <a:rPr lang="en-US" dirty="0"/>
              <a:t> Pain, Director of IN2P3/CNRS</a:t>
            </a:r>
          </a:p>
          <a:p>
            <a:r>
              <a:rPr lang="en-US" dirty="0"/>
              <a:t>Franck </a:t>
            </a:r>
            <a:r>
              <a:rPr lang="en-US" dirty="0" err="1"/>
              <a:t>Sabatié</a:t>
            </a:r>
            <a:r>
              <a:rPr lang="en-US" dirty="0"/>
              <a:t>, Director of IRFU-</a:t>
            </a:r>
            <a:r>
              <a:rPr lang="en-US" dirty="0" err="1"/>
              <a:t>Saclay</a:t>
            </a:r>
            <a:endParaRPr lang="en-US" dirty="0"/>
          </a:p>
          <a:p>
            <a:r>
              <a:rPr lang="en-US" dirty="0"/>
              <a:t>Nigel Smith, Director of TRIUMF</a:t>
            </a:r>
          </a:p>
          <a:p>
            <a:r>
              <a:rPr lang="en-US" dirty="0"/>
              <a:t>Mark Thomson, Executive Chair, STFC, UK Research &amp; Innovation</a:t>
            </a:r>
          </a:p>
          <a:p>
            <a:r>
              <a:rPr lang="en-US" dirty="0"/>
              <a:t>Mike Witherell, Director of LBNL</a:t>
            </a:r>
          </a:p>
          <a:p>
            <a:r>
              <a:rPr lang="en-US" dirty="0"/>
              <a:t>Scientific Secretary: Maria Chamizo-Llatas, EIC In-Kind Manager/Deputy ALD, BNL</a:t>
            </a:r>
          </a:p>
          <a:p>
            <a:endParaRPr lang="en-US" dirty="0"/>
          </a:p>
          <a:p>
            <a:r>
              <a:rPr lang="en-US" dirty="0"/>
              <a:t>EIC Advisory Board reports to JoAnne Hewitt, Director of BNL</a:t>
            </a:r>
          </a:p>
        </p:txBody>
      </p:sp>
      <p:sp>
        <p:nvSpPr>
          <p:cNvPr id="4" name="Slide Number Placeholder 3">
            <a:extLst>
              <a:ext uri="{FF2B5EF4-FFF2-40B4-BE49-F238E27FC236}">
                <a16:creationId xmlns:a16="http://schemas.microsoft.com/office/drawing/2014/main" id="{12433314-D454-4A0D-8796-90F802ACA965}"/>
              </a:ext>
            </a:extLst>
          </p:cNvPr>
          <p:cNvSpPr>
            <a:spLocks noGrp="1"/>
          </p:cNvSpPr>
          <p:nvPr>
            <p:ph type="sldNum" sz="quarter" idx="12"/>
          </p:nvPr>
        </p:nvSpPr>
        <p:spPr/>
        <p:txBody>
          <a:bodyPr/>
          <a:lstStyle/>
          <a:p>
            <a:fld id="{07E1C93C-5050-FC42-8F10-D22D4F119D13}" type="slidenum">
              <a:rPr lang="en-US" smtClean="0"/>
              <a:pPr/>
              <a:t>3</a:t>
            </a:fld>
            <a:endParaRPr lang="en-US"/>
          </a:p>
        </p:txBody>
      </p:sp>
    </p:spTree>
    <p:extLst>
      <p:ext uri="{BB962C8B-B14F-4D97-AF65-F5344CB8AC3E}">
        <p14:creationId xmlns:p14="http://schemas.microsoft.com/office/powerpoint/2010/main" val="83209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15E7-6746-4FBD-97BC-C6CD96F519F2}"/>
              </a:ext>
            </a:extLst>
          </p:cNvPr>
          <p:cNvSpPr>
            <a:spLocks noGrp="1"/>
          </p:cNvSpPr>
          <p:nvPr>
            <p:ph type="title"/>
          </p:nvPr>
        </p:nvSpPr>
        <p:spPr>
          <a:xfrm>
            <a:off x="838200" y="141183"/>
            <a:ext cx="10515600" cy="1325563"/>
          </a:xfrm>
        </p:spPr>
        <p:txBody>
          <a:bodyPr>
            <a:normAutofit/>
          </a:bodyPr>
          <a:lstStyle/>
          <a:p>
            <a:r>
              <a:rPr lang="en-US" sz="3600" cap="none" dirty="0"/>
              <a:t>Origin of the EIC Advisory Board</a:t>
            </a:r>
          </a:p>
        </p:txBody>
      </p:sp>
      <p:sp>
        <p:nvSpPr>
          <p:cNvPr id="3" name="Content Placeholder 2">
            <a:extLst>
              <a:ext uri="{FF2B5EF4-FFF2-40B4-BE49-F238E27FC236}">
                <a16:creationId xmlns:a16="http://schemas.microsoft.com/office/drawing/2014/main" id="{13E3DB0F-4E76-4BB4-ADF1-A9072C94AA1C}"/>
              </a:ext>
            </a:extLst>
          </p:cNvPr>
          <p:cNvSpPr>
            <a:spLocks noGrp="1"/>
          </p:cNvSpPr>
          <p:nvPr>
            <p:ph idx="1"/>
          </p:nvPr>
        </p:nvSpPr>
        <p:spPr>
          <a:xfrm>
            <a:off x="838200" y="1222303"/>
            <a:ext cx="10515600" cy="4912308"/>
          </a:xfrm>
        </p:spPr>
        <p:txBody>
          <a:bodyPr>
            <a:normAutofit lnSpcReduction="10000"/>
          </a:bodyPr>
          <a:lstStyle/>
          <a:p>
            <a:r>
              <a:rPr lang="en-US" sz="2400" dirty="0"/>
              <a:t>The notion of an advisory board comes from best practices for management of large projects, particularly those involving multiple laboratories in partnership</a:t>
            </a:r>
          </a:p>
          <a:p>
            <a:r>
              <a:rPr lang="en-US" sz="2400" dirty="0"/>
              <a:t>Started in 2021 with two members to ensure good two-lab coordination; has expanded in membership as more partners join the EIC Project</a:t>
            </a:r>
          </a:p>
          <a:p>
            <a:r>
              <a:rPr lang="en-US" sz="2400" dirty="0"/>
              <a:t>To realize the “fully international” character of the EIC facility, we felt it important to incorporate all partners into the EIC Advisory Board</a:t>
            </a:r>
          </a:p>
          <a:p>
            <a:pPr lvl="1"/>
            <a:r>
              <a:rPr lang="en-US" dirty="0"/>
              <a:t>All are stakeholders, with vested interest in the success of the Project </a:t>
            </a:r>
          </a:p>
          <a:p>
            <a:pPr lvl="1"/>
            <a:r>
              <a:rPr lang="en-US" dirty="0"/>
              <a:t>Want to instill a relationship of shared success and shared ownership in that success</a:t>
            </a:r>
          </a:p>
          <a:p>
            <a:pPr lvl="1"/>
            <a:r>
              <a:rPr lang="en-US" dirty="0"/>
              <a:t>EIC Project benefits from the extensive experience </a:t>
            </a:r>
          </a:p>
          <a:p>
            <a:r>
              <a:rPr lang="en-US" sz="2400" dirty="0"/>
              <a:t>Members are at the level of lab directors and funding agency leaders who are empowered to make decisions and direct resources</a:t>
            </a:r>
          </a:p>
        </p:txBody>
      </p:sp>
      <p:sp>
        <p:nvSpPr>
          <p:cNvPr id="4" name="Slide Number Placeholder 3">
            <a:extLst>
              <a:ext uri="{FF2B5EF4-FFF2-40B4-BE49-F238E27FC236}">
                <a16:creationId xmlns:a16="http://schemas.microsoft.com/office/drawing/2014/main" id="{4D76AA4B-03D6-4BB4-9CD3-D483A67F6CEA}"/>
              </a:ext>
            </a:extLst>
          </p:cNvPr>
          <p:cNvSpPr>
            <a:spLocks noGrp="1"/>
          </p:cNvSpPr>
          <p:nvPr>
            <p:ph type="sldNum" sz="quarter" idx="12"/>
          </p:nvPr>
        </p:nvSpPr>
        <p:spPr/>
        <p:txBody>
          <a:bodyPr/>
          <a:lstStyle/>
          <a:p>
            <a:fld id="{07E1C93C-5050-FC42-8F10-D22D4F119D13}" type="slidenum">
              <a:rPr lang="en-US" smtClean="0"/>
              <a:pPr/>
              <a:t>4</a:t>
            </a:fld>
            <a:endParaRPr lang="en-US"/>
          </a:p>
        </p:txBody>
      </p:sp>
    </p:spTree>
    <p:extLst>
      <p:ext uri="{BB962C8B-B14F-4D97-AF65-F5344CB8AC3E}">
        <p14:creationId xmlns:p14="http://schemas.microsoft.com/office/powerpoint/2010/main" val="138870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D466-D3AA-40DE-A0EF-EA3E726A18DE}"/>
              </a:ext>
            </a:extLst>
          </p:cNvPr>
          <p:cNvSpPr>
            <a:spLocks noGrp="1"/>
          </p:cNvSpPr>
          <p:nvPr>
            <p:ph type="title"/>
          </p:nvPr>
        </p:nvSpPr>
        <p:spPr>
          <a:xfrm>
            <a:off x="679573" y="-9331"/>
            <a:ext cx="10515600" cy="1325563"/>
          </a:xfrm>
        </p:spPr>
        <p:txBody>
          <a:bodyPr>
            <a:normAutofit/>
          </a:bodyPr>
          <a:lstStyle/>
          <a:p>
            <a:r>
              <a:rPr lang="en-US" sz="3600" cap="none" dirty="0"/>
              <a:t>EIC Advisory Board Charter (Excerpt</a:t>
            </a:r>
            <a:r>
              <a:rPr lang="en-US" sz="3600" dirty="0"/>
              <a:t>;</a:t>
            </a:r>
            <a:r>
              <a:rPr lang="en-US" sz="3600" cap="none" dirty="0"/>
              <a:t> approved June 29, 2023)</a:t>
            </a:r>
          </a:p>
        </p:txBody>
      </p:sp>
      <p:sp>
        <p:nvSpPr>
          <p:cNvPr id="3" name="Content Placeholder 2">
            <a:extLst>
              <a:ext uri="{FF2B5EF4-FFF2-40B4-BE49-F238E27FC236}">
                <a16:creationId xmlns:a16="http://schemas.microsoft.com/office/drawing/2014/main" id="{F5D377C5-4B51-401E-8DE3-85CA44BFD40A}"/>
              </a:ext>
            </a:extLst>
          </p:cNvPr>
          <p:cNvSpPr>
            <a:spLocks noGrp="1"/>
          </p:cNvSpPr>
          <p:nvPr>
            <p:ph idx="1"/>
          </p:nvPr>
        </p:nvSpPr>
        <p:spPr>
          <a:xfrm>
            <a:off x="654486" y="1329959"/>
            <a:ext cx="11285837" cy="4594993"/>
          </a:xfrm>
        </p:spPr>
        <p:txBody>
          <a:bodyPr>
            <a:noAutofit/>
          </a:bodyPr>
          <a:lstStyle/>
          <a:p>
            <a:pPr marL="0" indent="0">
              <a:buNone/>
            </a:pPr>
            <a:r>
              <a:rPr lang="en-US" sz="1400" b="1" dirty="0"/>
              <a:t>Purpose</a:t>
            </a:r>
          </a:p>
          <a:p>
            <a:r>
              <a:rPr lang="en-US" sz="1400" dirty="0"/>
              <a:t>The purpose of the Electron Ion Collider Advisory Board (EAB) is to provide guidance and advice to the BNL Director on the design and construction of the EIC accelerator facility and on the efforts to establish partnerships, international and domestic, with institutions collaborating on the facility. The EAB provides a forum for high-level planning, communication, coordination, and resolution of issues affecting the EIC facility, appropriate at the level of the Laboratory Directors. The EAB will consider issues affecting the scope and/or resource allocations at BNL and the participant institutions.</a:t>
            </a:r>
          </a:p>
          <a:p>
            <a:r>
              <a:rPr lang="en-US" sz="1400" dirty="0"/>
              <a:t>The EAB Charter will be reviewed as the EIC moves from construction into operations, and as the needs of the program evolve.</a:t>
            </a:r>
          </a:p>
          <a:p>
            <a:pPr marL="0" indent="0">
              <a:buNone/>
            </a:pPr>
            <a:r>
              <a:rPr lang="en-US" sz="1400" b="1" dirty="0"/>
              <a:t>Membership</a:t>
            </a:r>
          </a:p>
          <a:p>
            <a:r>
              <a:rPr lang="en-US" sz="1400" dirty="0"/>
              <a:t>Membership includes Laboratory Directors (or senior leadership) of institutions participating in the design and construction of the EIC accelerator facility. Board members may also include leaders of institutions with common accelerator Science and Technology interests. EAB members may delegate participation for a given meeting.</a:t>
            </a:r>
          </a:p>
          <a:p>
            <a:r>
              <a:rPr lang="en-US" sz="1400" dirty="0"/>
              <a:t>The BNL Laboratory Director will appoint the members of the EAB, and the EAB chair.</a:t>
            </a:r>
          </a:p>
          <a:p>
            <a:r>
              <a:rPr lang="en-US" sz="1400" dirty="0"/>
              <a:t>The EIC Project Director will be an ex-officio member of the EAB.</a:t>
            </a:r>
          </a:p>
          <a:p>
            <a:pPr marL="0" indent="0">
              <a:buNone/>
            </a:pPr>
            <a:r>
              <a:rPr lang="en-US" sz="1400" b="1" dirty="0"/>
              <a:t>Chair</a:t>
            </a:r>
          </a:p>
          <a:p>
            <a:r>
              <a:rPr lang="en-US" sz="1400" dirty="0"/>
              <a:t>The EAB Chair, supported by the scientific secretary, shall convene meetings, set meeting agendas, and determine objectives for the EAB. The Chair shall report to the BNL Laboratory Director on the activities and recommendations of the EAB and keep the EIC Resources Review Board informed of significant issues and developments.</a:t>
            </a:r>
          </a:p>
        </p:txBody>
      </p:sp>
      <p:sp>
        <p:nvSpPr>
          <p:cNvPr id="4" name="Slide Number Placeholder 3">
            <a:extLst>
              <a:ext uri="{FF2B5EF4-FFF2-40B4-BE49-F238E27FC236}">
                <a16:creationId xmlns:a16="http://schemas.microsoft.com/office/drawing/2014/main" id="{E1540621-1033-4868-B578-CF40253BDF7E}"/>
              </a:ext>
            </a:extLst>
          </p:cNvPr>
          <p:cNvSpPr>
            <a:spLocks noGrp="1"/>
          </p:cNvSpPr>
          <p:nvPr>
            <p:ph type="sldNum" sz="quarter" idx="12"/>
          </p:nvPr>
        </p:nvSpPr>
        <p:spPr/>
        <p:txBody>
          <a:bodyPr/>
          <a:lstStyle/>
          <a:p>
            <a:fld id="{07E1C93C-5050-FC42-8F10-D22D4F119D13}" type="slidenum">
              <a:rPr lang="en-US" smtClean="0"/>
              <a:pPr/>
              <a:t>5</a:t>
            </a:fld>
            <a:endParaRPr lang="en-US"/>
          </a:p>
        </p:txBody>
      </p:sp>
    </p:spTree>
    <p:extLst>
      <p:ext uri="{BB962C8B-B14F-4D97-AF65-F5344CB8AC3E}">
        <p14:creationId xmlns:p14="http://schemas.microsoft.com/office/powerpoint/2010/main" val="22465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D466-D3AA-40DE-A0EF-EA3E726A18DE}"/>
              </a:ext>
            </a:extLst>
          </p:cNvPr>
          <p:cNvSpPr>
            <a:spLocks noGrp="1"/>
          </p:cNvSpPr>
          <p:nvPr>
            <p:ph type="title"/>
          </p:nvPr>
        </p:nvSpPr>
        <p:spPr>
          <a:xfrm>
            <a:off x="604935" y="-104470"/>
            <a:ext cx="7438053" cy="1102846"/>
          </a:xfrm>
        </p:spPr>
        <p:txBody>
          <a:bodyPr>
            <a:normAutofit/>
          </a:bodyPr>
          <a:lstStyle/>
          <a:p>
            <a:r>
              <a:rPr lang="en-US" sz="3600" cap="none" dirty="0"/>
              <a:t>Recent Activities</a:t>
            </a:r>
          </a:p>
        </p:txBody>
      </p:sp>
      <p:sp>
        <p:nvSpPr>
          <p:cNvPr id="3" name="Content Placeholder 2">
            <a:extLst>
              <a:ext uri="{FF2B5EF4-FFF2-40B4-BE49-F238E27FC236}">
                <a16:creationId xmlns:a16="http://schemas.microsoft.com/office/drawing/2014/main" id="{F5D377C5-4B51-401E-8DE3-85CA44BFD40A}"/>
              </a:ext>
            </a:extLst>
          </p:cNvPr>
          <p:cNvSpPr>
            <a:spLocks noGrp="1"/>
          </p:cNvSpPr>
          <p:nvPr>
            <p:ph idx="1"/>
          </p:nvPr>
        </p:nvSpPr>
        <p:spPr>
          <a:xfrm>
            <a:off x="604935" y="795011"/>
            <a:ext cx="7677750" cy="2962138"/>
          </a:xfrm>
        </p:spPr>
        <p:txBody>
          <a:bodyPr>
            <a:noAutofit/>
          </a:bodyPr>
          <a:lstStyle/>
          <a:p>
            <a:r>
              <a:rPr lang="en-US" sz="2000" dirty="0"/>
              <a:t>EIC Advisory Board  Meeting June 29, 2023</a:t>
            </a:r>
          </a:p>
          <a:p>
            <a:pPr lvl="1"/>
            <a:r>
              <a:rPr lang="en-US" sz="2000" dirty="0"/>
              <a:t>Update on EIC project progress and outlook</a:t>
            </a:r>
          </a:p>
          <a:p>
            <a:pPr lvl="1"/>
            <a:r>
              <a:rPr lang="en-US" sz="2000" dirty="0"/>
              <a:t>Review, approval of EIC Advisory Board Charter</a:t>
            </a:r>
          </a:p>
          <a:p>
            <a:pPr lvl="1"/>
            <a:r>
              <a:rPr lang="en-US" sz="2000" dirty="0"/>
              <a:t>Roundtable updates from partners on EIC accelerator collaborations</a:t>
            </a:r>
          </a:p>
          <a:p>
            <a:pPr lvl="1"/>
            <a:r>
              <a:rPr lang="en-US" sz="2000" dirty="0"/>
              <a:t>Actions:</a:t>
            </a:r>
          </a:p>
          <a:p>
            <a:pPr lvl="2"/>
            <a:r>
              <a:rPr lang="en-US" sz="1600" dirty="0"/>
              <a:t>Explore establishment of an EIC Accelerator Collaboration</a:t>
            </a:r>
          </a:p>
          <a:p>
            <a:pPr lvl="2"/>
            <a:r>
              <a:rPr lang="en-US" sz="1600" dirty="0"/>
              <a:t>Define high-level risks/milestones appropriate for Advisory Board visibility</a:t>
            </a:r>
          </a:p>
          <a:p>
            <a:pPr lvl="2"/>
            <a:r>
              <a:rPr lang="en-US" sz="1600" dirty="0"/>
              <a:t>Complete scope definition with partners</a:t>
            </a:r>
          </a:p>
        </p:txBody>
      </p:sp>
      <p:sp>
        <p:nvSpPr>
          <p:cNvPr id="4" name="Slide Number Placeholder 3">
            <a:extLst>
              <a:ext uri="{FF2B5EF4-FFF2-40B4-BE49-F238E27FC236}">
                <a16:creationId xmlns:a16="http://schemas.microsoft.com/office/drawing/2014/main" id="{E1540621-1033-4868-B578-CF40253BDF7E}"/>
              </a:ext>
            </a:extLst>
          </p:cNvPr>
          <p:cNvSpPr>
            <a:spLocks noGrp="1"/>
          </p:cNvSpPr>
          <p:nvPr>
            <p:ph type="sldNum" sz="quarter" idx="12"/>
          </p:nvPr>
        </p:nvSpPr>
        <p:spPr/>
        <p:txBody>
          <a:bodyPr/>
          <a:lstStyle/>
          <a:p>
            <a:fld id="{07E1C93C-5050-FC42-8F10-D22D4F119D13}" type="slidenum">
              <a:rPr lang="en-US" smtClean="0"/>
              <a:pPr/>
              <a:t>6</a:t>
            </a:fld>
            <a:endParaRPr lang="en-US"/>
          </a:p>
        </p:txBody>
      </p:sp>
      <p:pic>
        <p:nvPicPr>
          <p:cNvPr id="8" name="Picture 7">
            <a:extLst>
              <a:ext uri="{FF2B5EF4-FFF2-40B4-BE49-F238E27FC236}">
                <a16:creationId xmlns:a16="http://schemas.microsoft.com/office/drawing/2014/main" id="{78E804AC-6EF7-4356-9138-970119CF9DC1}"/>
              </a:ext>
            </a:extLst>
          </p:cNvPr>
          <p:cNvPicPr>
            <a:picLocks noChangeAspect="1"/>
          </p:cNvPicPr>
          <p:nvPr/>
        </p:nvPicPr>
        <p:blipFill rotWithShape="1">
          <a:blip r:embed="rId2"/>
          <a:srcRect l="63046" t="7928" r="16625" b="47860"/>
          <a:stretch/>
        </p:blipFill>
        <p:spPr>
          <a:xfrm>
            <a:off x="8136295" y="863412"/>
            <a:ext cx="3909526" cy="3331028"/>
          </a:xfrm>
          <a:prstGeom prst="rect">
            <a:avLst/>
          </a:prstGeom>
        </p:spPr>
      </p:pic>
      <p:sp>
        <p:nvSpPr>
          <p:cNvPr id="5" name="TextBox 4">
            <a:extLst>
              <a:ext uri="{FF2B5EF4-FFF2-40B4-BE49-F238E27FC236}">
                <a16:creationId xmlns:a16="http://schemas.microsoft.com/office/drawing/2014/main" id="{D1A252D3-1855-471A-AFD1-3A3F6B906A4E}"/>
              </a:ext>
            </a:extLst>
          </p:cNvPr>
          <p:cNvSpPr txBox="1"/>
          <p:nvPr/>
        </p:nvSpPr>
        <p:spPr>
          <a:xfrm>
            <a:off x="8042988" y="489071"/>
            <a:ext cx="42936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CEA-DOE Signing Statement of Interest on EIC </a:t>
            </a:r>
          </a:p>
        </p:txBody>
      </p:sp>
      <p:sp>
        <p:nvSpPr>
          <p:cNvPr id="9" name="Content Placeholder 2">
            <a:extLst>
              <a:ext uri="{FF2B5EF4-FFF2-40B4-BE49-F238E27FC236}">
                <a16:creationId xmlns:a16="http://schemas.microsoft.com/office/drawing/2014/main" id="{25475B62-0311-44A8-86A7-F073FFBF8475}"/>
              </a:ext>
            </a:extLst>
          </p:cNvPr>
          <p:cNvSpPr txBox="1">
            <a:spLocks/>
          </p:cNvSpPr>
          <p:nvPr/>
        </p:nvSpPr>
        <p:spPr>
          <a:xfrm>
            <a:off x="604935" y="3823713"/>
            <a:ext cx="10515600" cy="3241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EIC Advisory Board Meeting November 6, 2023</a:t>
            </a:r>
          </a:p>
          <a:p>
            <a:pPr lvl="1"/>
            <a:r>
              <a:rPr lang="en-US" sz="2000" dirty="0"/>
              <a:t>Update on EIC project, Director’s Review and preparation for DOE CD-3A Review</a:t>
            </a:r>
          </a:p>
          <a:p>
            <a:pPr lvl="1"/>
            <a:r>
              <a:rPr lang="en-US" sz="2000" dirty="0"/>
              <a:t>Roundtable updates from partners on EIC accelerator collaborations</a:t>
            </a:r>
          </a:p>
          <a:p>
            <a:pPr lvl="1"/>
            <a:r>
              <a:rPr lang="en-US" sz="2000" dirty="0"/>
              <a:t>Discussion of the EIC Accelerator Collaboration and International Agreements</a:t>
            </a:r>
          </a:p>
          <a:p>
            <a:pPr lvl="1"/>
            <a:r>
              <a:rPr lang="en-US" sz="2000" dirty="0"/>
              <a:t>Actions:</a:t>
            </a:r>
          </a:p>
          <a:p>
            <a:pPr lvl="2"/>
            <a:r>
              <a:rPr lang="en-US" sz="1600" b="1" dirty="0"/>
              <a:t>JLAB</a:t>
            </a:r>
            <a:r>
              <a:rPr lang="en-US" sz="1600" dirty="0"/>
              <a:t>:  EIC/IN2P3 to identify the scope for accelerator collaboration before the end of 2023. </a:t>
            </a:r>
          </a:p>
          <a:p>
            <a:pPr lvl="2"/>
            <a:r>
              <a:rPr lang="en-US" sz="1600" b="1" dirty="0"/>
              <a:t>BNL/JLab</a:t>
            </a:r>
            <a:r>
              <a:rPr lang="en-US" sz="1600" dirty="0"/>
              <a:t>:  Provide an update on accelerator collaboration activities.</a:t>
            </a:r>
          </a:p>
          <a:p>
            <a:pPr lvl="2"/>
            <a:r>
              <a:rPr lang="en-US" sz="1600" b="1" dirty="0"/>
              <a:t>EIC Project </a:t>
            </a:r>
            <a:r>
              <a:rPr lang="en-US" sz="1600" dirty="0"/>
              <a:t>Provide an update on DOE IPR results, CD-3A approval, and DOE project funding plans.</a:t>
            </a:r>
          </a:p>
          <a:p>
            <a:pPr lvl="2"/>
            <a:r>
              <a:rPr lang="en-US" sz="1600" b="1" dirty="0"/>
              <a:t>All: </a:t>
            </a:r>
            <a:r>
              <a:rPr lang="en-US" sz="1600" dirty="0"/>
              <a:t>Finalize the matrix of the anticipated contributions of partners to the accelerator</a:t>
            </a:r>
          </a:p>
          <a:p>
            <a:pPr lvl="2"/>
            <a:endParaRPr lang="en-US" sz="1600" dirty="0"/>
          </a:p>
        </p:txBody>
      </p:sp>
    </p:spTree>
    <p:extLst>
      <p:ext uri="{BB962C8B-B14F-4D97-AF65-F5344CB8AC3E}">
        <p14:creationId xmlns:p14="http://schemas.microsoft.com/office/powerpoint/2010/main" val="248408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27" y="365127"/>
            <a:ext cx="9330223" cy="779046"/>
          </a:xfrm>
        </p:spPr>
        <p:txBody>
          <a:bodyPr>
            <a:normAutofit/>
          </a:bodyPr>
          <a:lstStyle/>
          <a:p>
            <a:r>
              <a:rPr lang="en-US" sz="3600" dirty="0"/>
              <a:t>EIC Accelerator Collaboration</a:t>
            </a:r>
          </a:p>
        </p:txBody>
      </p:sp>
      <p:sp>
        <p:nvSpPr>
          <p:cNvPr id="3" name="Content Placeholder 2"/>
          <p:cNvSpPr>
            <a:spLocks noGrp="1"/>
          </p:cNvSpPr>
          <p:nvPr>
            <p:ph idx="1"/>
          </p:nvPr>
        </p:nvSpPr>
        <p:spPr>
          <a:xfrm>
            <a:off x="709127" y="1209490"/>
            <a:ext cx="10832840" cy="5032790"/>
          </a:xfrm>
        </p:spPr>
        <p:txBody>
          <a:bodyPr>
            <a:normAutofit fontScale="70000" lnSpcReduction="20000"/>
          </a:bodyPr>
          <a:lstStyle/>
          <a:p>
            <a:r>
              <a:rPr lang="en-US" dirty="0"/>
              <a:t>The EIC design, construction, and future upgrades have many exciting scientific and technical challenges, creating opportunities for a worldwide accelerator collaboration to become part of this exciting endeavor</a:t>
            </a:r>
          </a:p>
          <a:p>
            <a:r>
              <a:rPr lang="en-US" dirty="0"/>
              <a:t>EIC accelerator collaboration, with formal organizational structure, being launched now, will help in realization of these opportunities</a:t>
            </a:r>
          </a:p>
          <a:p>
            <a:pPr lvl="1"/>
            <a:r>
              <a:rPr lang="en-US" dirty="0"/>
              <a:t>Emerged from the 2020 and 2021 EIC accelerator workshops, which attracted hundreds of participants from more than 20 countries, as well as numerous technical meetings with national and international institutions</a:t>
            </a:r>
          </a:p>
          <a:p>
            <a:r>
              <a:rPr lang="en-US" dirty="0"/>
              <a:t>The EIC Accelerator Collaboration co-chairs </a:t>
            </a:r>
          </a:p>
          <a:p>
            <a:pPr lvl="1"/>
            <a:r>
              <a:rPr lang="en-US" dirty="0"/>
              <a:t>Prof. Carsten </a:t>
            </a:r>
            <a:r>
              <a:rPr lang="en-US" dirty="0" err="1"/>
              <a:t>Welsch</a:t>
            </a:r>
            <a:r>
              <a:rPr lang="en-US" dirty="0"/>
              <a:t> (Univ. of Liverpool, UK) and Prof. Andrei Seryi (JLAB and Old Dominion University)</a:t>
            </a:r>
          </a:p>
          <a:p>
            <a:r>
              <a:rPr lang="en-US" dirty="0"/>
              <a:t>The EIC Accelerator Collaboration will benefit the EIC project, collaborating partners, and the wider community of accelerator experts. The EIC Accelerator Collaboration will also enhance the developments of the evolution, upgrades, and the ultimate performance of the EIC facility</a:t>
            </a:r>
          </a:p>
          <a:p>
            <a:r>
              <a:rPr lang="en-US" dirty="0"/>
              <a:t>The collaboration kick-off meeting will be held as a satellite meeting at the IPAC2024 conference in May 2024 in Nashville, TN, USA</a:t>
            </a:r>
          </a:p>
          <a:p>
            <a:r>
              <a:rPr lang="en-US" dirty="0"/>
              <a:t>We invite and look forward to your engagement in this exciting opportunity of the EIC Accelerator Collaboration</a:t>
            </a:r>
          </a:p>
        </p:txBody>
      </p:sp>
      <p:sp>
        <p:nvSpPr>
          <p:cNvPr id="4" name="Slide Number Placeholder 3"/>
          <p:cNvSpPr>
            <a:spLocks noGrp="1"/>
          </p:cNvSpPr>
          <p:nvPr>
            <p:ph type="sldNum" sz="quarter" idx="12"/>
          </p:nvPr>
        </p:nvSpPr>
        <p:spPr/>
        <p:txBody>
          <a:bodyPr/>
          <a:lstStyle/>
          <a:p>
            <a:fld id="{893C5830-40F3-F04E-B2E3-10E6672BA8FF}" type="slidenum">
              <a:rPr lang="en-US" smtClean="0"/>
              <a:pPr/>
              <a:t>7</a:t>
            </a:fld>
            <a:endParaRPr lang="en-US" dirty="0"/>
          </a:p>
        </p:txBody>
      </p:sp>
    </p:spTree>
    <p:extLst>
      <p:ext uri="{BB962C8B-B14F-4D97-AF65-F5344CB8AC3E}">
        <p14:creationId xmlns:p14="http://schemas.microsoft.com/office/powerpoint/2010/main" val="284848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E1EF-787E-8A4C-9283-D7ECDB773813}"/>
              </a:ext>
            </a:extLst>
          </p:cNvPr>
          <p:cNvSpPr>
            <a:spLocks noGrp="1"/>
          </p:cNvSpPr>
          <p:nvPr>
            <p:ph type="title"/>
          </p:nvPr>
        </p:nvSpPr>
        <p:spPr>
          <a:xfrm>
            <a:off x="403123" y="37845"/>
            <a:ext cx="11641240" cy="1055849"/>
          </a:xfrm>
        </p:spPr>
        <p:txBody>
          <a:bodyPr>
            <a:normAutofit/>
          </a:bodyPr>
          <a:lstStyle/>
          <a:p>
            <a:r>
              <a:rPr lang="en-US" sz="3600" dirty="0"/>
              <a:t>Status of accelerator scope discussions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4910579"/>
              </p:ext>
            </p:extLst>
          </p:nvPr>
        </p:nvGraphicFramePr>
        <p:xfrm>
          <a:off x="699090" y="1318530"/>
          <a:ext cx="8867038" cy="4017625"/>
        </p:xfrm>
        <a:graphic>
          <a:graphicData uri="http://schemas.openxmlformats.org/drawingml/2006/table">
            <a:tbl>
              <a:tblPr firstRow="1" bandRow="1">
                <a:tableStyleId>{5C22544A-7EE6-4342-B048-85BDC9FD1C3A}</a:tableStyleId>
              </a:tblPr>
              <a:tblGrid>
                <a:gridCol w="2892766">
                  <a:extLst>
                    <a:ext uri="{9D8B030D-6E8A-4147-A177-3AD203B41FA5}">
                      <a16:colId xmlns:a16="http://schemas.microsoft.com/office/drawing/2014/main" val="20000"/>
                    </a:ext>
                  </a:extLst>
                </a:gridCol>
                <a:gridCol w="3708340">
                  <a:extLst>
                    <a:ext uri="{9D8B030D-6E8A-4147-A177-3AD203B41FA5}">
                      <a16:colId xmlns:a16="http://schemas.microsoft.com/office/drawing/2014/main" val="3377701061"/>
                    </a:ext>
                  </a:extLst>
                </a:gridCol>
                <a:gridCol w="2265932">
                  <a:extLst>
                    <a:ext uri="{9D8B030D-6E8A-4147-A177-3AD203B41FA5}">
                      <a16:colId xmlns:a16="http://schemas.microsoft.com/office/drawing/2014/main" val="1292412947"/>
                    </a:ext>
                  </a:extLst>
                </a:gridCol>
              </a:tblGrid>
              <a:tr h="910688">
                <a:tc>
                  <a:txBody>
                    <a:bodyPr/>
                    <a:lstStyle/>
                    <a:p>
                      <a:r>
                        <a:rPr lang="en-US" sz="2000" dirty="0"/>
                        <a:t>Country/Institution</a:t>
                      </a:r>
                    </a:p>
                    <a:p>
                      <a:r>
                        <a:rPr lang="en-US" sz="2000" dirty="0"/>
                        <a:t>Funding Agency</a:t>
                      </a:r>
                      <a:endParaRPr lang="en-US" sz="2000" dirty="0">
                        <a:latin typeface="Arial" charset="0"/>
                        <a:ea typeface="Arial" charset="0"/>
                        <a:cs typeface="Arial" charset="0"/>
                      </a:endParaRPr>
                    </a:p>
                  </a:txBody>
                  <a:tcPr/>
                </a:tc>
                <a:tc>
                  <a:txBody>
                    <a:bodyPr/>
                    <a:lstStyle/>
                    <a:p>
                      <a:r>
                        <a:rPr lang="en-US" sz="2000" dirty="0"/>
                        <a:t>Scope</a:t>
                      </a:r>
                      <a:endParaRPr lang="en-US" sz="2000" dirty="0">
                        <a:latin typeface="Arial" charset="0"/>
                        <a:ea typeface="Arial" charset="0"/>
                        <a:cs typeface="Arial" charset="0"/>
                      </a:endParaRPr>
                    </a:p>
                  </a:txBody>
                  <a:tcPr/>
                </a:tc>
                <a:tc>
                  <a:txBody>
                    <a:bodyPr/>
                    <a:lstStyle/>
                    <a:p>
                      <a:r>
                        <a:rPr lang="en-US" sz="2000" dirty="0"/>
                        <a:t>Lead Lab</a:t>
                      </a:r>
                      <a:endParaRPr lang="en-US" sz="2000" dirty="0">
                        <a:latin typeface="Arial" charset="0"/>
                        <a:ea typeface="Arial" charset="0"/>
                        <a:cs typeface="Arial" charset="0"/>
                      </a:endParaRPr>
                    </a:p>
                  </a:txBody>
                  <a:tcPr/>
                </a:tc>
                <a:extLst>
                  <a:ext uri="{0D108BD9-81ED-4DB2-BD59-A6C34878D82A}">
                    <a16:rowId xmlns:a16="http://schemas.microsoft.com/office/drawing/2014/main" val="10000"/>
                  </a:ext>
                </a:extLst>
              </a:tr>
              <a:tr h="526244">
                <a:tc>
                  <a:txBody>
                    <a:bodyPr/>
                    <a:lstStyle/>
                    <a:p>
                      <a:r>
                        <a:rPr lang="en-US" sz="1800" dirty="0"/>
                        <a:t>CERN</a:t>
                      </a:r>
                      <a:endParaRPr lang="en-US" sz="1800" dirty="0">
                        <a:latin typeface="+mn-lt"/>
                        <a:ea typeface="Arial" charset="0"/>
                        <a:cs typeface="Arial" charset="0"/>
                      </a:endParaRPr>
                    </a:p>
                  </a:txBody>
                  <a:tcPr/>
                </a:tc>
                <a:tc>
                  <a:txBody>
                    <a:bodyPr/>
                    <a:lstStyle/>
                    <a:p>
                      <a:pPr marL="0" indent="0" algn="ctr">
                        <a:buFont typeface="Wingdings" pitchFamily="2" charset="2"/>
                        <a:buNone/>
                      </a:pPr>
                      <a:r>
                        <a:rPr lang="en-US" sz="1800" dirty="0"/>
                        <a:t>FCC-EIC areas for collaboration</a:t>
                      </a:r>
                      <a:endParaRPr lang="en-US" sz="1800" dirty="0">
                        <a:latin typeface="+mn-lt"/>
                        <a:ea typeface="Arial" charset="0"/>
                        <a:cs typeface="Arial" charset="0"/>
                      </a:endParaRPr>
                    </a:p>
                  </a:txBody>
                  <a:tcPr/>
                </a:tc>
                <a:tc>
                  <a:txBody>
                    <a:bodyPr/>
                    <a:lstStyle/>
                    <a:p>
                      <a:pPr algn="ctr"/>
                      <a:r>
                        <a:rPr lang="en-US" sz="1800" dirty="0"/>
                        <a:t>  </a:t>
                      </a:r>
                      <a:endParaRPr lang="en-US" sz="1800" dirty="0">
                        <a:latin typeface="+mn-lt"/>
                        <a:ea typeface="Arial" charset="0"/>
                        <a:cs typeface="Arial" charset="0"/>
                      </a:endParaRPr>
                    </a:p>
                  </a:txBody>
                  <a:tcPr/>
                </a:tc>
                <a:extLst>
                  <a:ext uri="{0D108BD9-81ED-4DB2-BD59-A6C34878D82A}">
                    <a16:rowId xmlns:a16="http://schemas.microsoft.com/office/drawing/2014/main" val="10001"/>
                  </a:ext>
                </a:extLst>
              </a:tr>
              <a:tr h="468472">
                <a:tc>
                  <a:txBody>
                    <a:bodyPr/>
                    <a:lstStyle/>
                    <a:p>
                      <a:r>
                        <a:rPr lang="en-US" sz="1800" dirty="0"/>
                        <a:t>Canada</a:t>
                      </a:r>
                      <a:endParaRPr lang="en-US" sz="1800" dirty="0">
                        <a:latin typeface="+mn-lt"/>
                        <a:ea typeface="Arial" charset="0"/>
                        <a:cs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SRF / Cryomodules </a:t>
                      </a:r>
                    </a:p>
                  </a:txBody>
                  <a:tcPr/>
                </a:tc>
                <a:tc>
                  <a:txBody>
                    <a:bodyPr/>
                    <a:lstStyle/>
                    <a:p>
                      <a:pPr marL="0" indent="0" algn="ctr">
                        <a:buFont typeface="Arial" panose="020B0604020202020204" pitchFamily="34" charset="0"/>
                        <a:buNone/>
                      </a:pPr>
                      <a:r>
                        <a:rPr lang="en-US" sz="1800" dirty="0"/>
                        <a:t> JLAB-TRIUMF</a:t>
                      </a:r>
                    </a:p>
                  </a:txBody>
                  <a:tcPr/>
                </a:tc>
                <a:extLst>
                  <a:ext uri="{0D108BD9-81ED-4DB2-BD59-A6C34878D82A}">
                    <a16:rowId xmlns:a16="http://schemas.microsoft.com/office/drawing/2014/main" val="10008"/>
                  </a:ext>
                </a:extLst>
              </a:tr>
              <a:tr h="536706">
                <a:tc>
                  <a:txBody>
                    <a:bodyPr/>
                    <a:lstStyle/>
                    <a:p>
                      <a:r>
                        <a:rPr lang="en-US" sz="1800" dirty="0"/>
                        <a:t>France - IN2P3 </a:t>
                      </a:r>
                      <a:r>
                        <a:rPr lang="en-US" sz="1800" baseline="30000" dirty="0"/>
                        <a:t>1)</a:t>
                      </a:r>
                      <a:endParaRPr lang="en-US" sz="1800" dirty="0">
                        <a:latin typeface="+mn-lt"/>
                        <a:ea typeface="Arial" charset="0"/>
                        <a:cs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t>SRF / Cryomodules</a:t>
                      </a:r>
                      <a:endParaRPr lang="en-US" sz="1800" dirty="0">
                        <a:solidFill>
                          <a:srgbClr val="FF0000"/>
                        </a:solidFill>
                      </a:endParaRPr>
                    </a:p>
                  </a:txBody>
                  <a:tcPr/>
                </a:tc>
                <a:tc>
                  <a:txBody>
                    <a:bodyPr/>
                    <a:lstStyle/>
                    <a:p>
                      <a:pPr marL="0" indent="0" algn="ctr">
                        <a:buFont typeface="Arial" panose="020B0604020202020204" pitchFamily="34" charset="0"/>
                        <a:buNone/>
                      </a:pPr>
                      <a:r>
                        <a:rPr lang="en-US" sz="1800" dirty="0"/>
                        <a:t>JLAB-IJCLAB </a:t>
                      </a:r>
                      <a:endParaRPr lang="en-US" sz="1800" dirty="0">
                        <a:latin typeface="+mn-lt"/>
                        <a:ea typeface="Arial" charset="0"/>
                        <a:cs typeface="Arial" charset="0"/>
                      </a:endParaRPr>
                    </a:p>
                  </a:txBody>
                  <a:tcPr/>
                </a:tc>
                <a:extLst>
                  <a:ext uri="{0D108BD9-81ED-4DB2-BD59-A6C34878D82A}">
                    <a16:rowId xmlns:a16="http://schemas.microsoft.com/office/drawing/2014/main" val="10002"/>
                  </a:ext>
                </a:extLst>
              </a:tr>
              <a:tr h="606064">
                <a:tc>
                  <a:txBody>
                    <a:bodyPr/>
                    <a:lstStyle/>
                    <a:p>
                      <a:r>
                        <a:rPr lang="en-US" sz="1800" dirty="0"/>
                        <a:t>France</a:t>
                      </a:r>
                      <a:r>
                        <a:rPr lang="en-US" sz="1800" baseline="0" dirty="0"/>
                        <a:t> </a:t>
                      </a:r>
                      <a:r>
                        <a:rPr lang="mr-IN" sz="1800" baseline="0" dirty="0"/>
                        <a:t>–</a:t>
                      </a:r>
                      <a:r>
                        <a:rPr lang="en-US" sz="1800" baseline="0" dirty="0"/>
                        <a:t> CEA  </a:t>
                      </a:r>
                      <a:r>
                        <a:rPr lang="en-US" sz="1800" baseline="30000" dirty="0"/>
                        <a:t>1)</a:t>
                      </a:r>
                      <a:endParaRPr lang="en-US" sz="1800" baseline="30000" dirty="0">
                        <a:latin typeface="+mn-lt"/>
                        <a:ea typeface="Arial" charset="0"/>
                        <a:cs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ea typeface="Arial" charset="0"/>
                          <a:cs typeface="Arial" charset="0"/>
                        </a:rPr>
                        <a:t>Superconducting magnets spin rotators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BNL-CEA/</a:t>
                      </a:r>
                      <a:r>
                        <a:rPr lang="en-US" sz="1800" dirty="0" err="1"/>
                        <a:t>Irfu</a:t>
                      </a:r>
                      <a:r>
                        <a:rPr lang="en-US" sz="1800" dirty="0"/>
                        <a:t> </a:t>
                      </a:r>
                      <a:endParaRPr lang="en-US" sz="1800" dirty="0">
                        <a:latin typeface="+mn-lt"/>
                        <a:ea typeface="Arial" charset="0"/>
                        <a:cs typeface="Arial" charset="0"/>
                      </a:endParaRPr>
                    </a:p>
                  </a:txBody>
                  <a:tcPr/>
                </a:tc>
                <a:extLst>
                  <a:ext uri="{0D108BD9-81ED-4DB2-BD59-A6C34878D82A}">
                    <a16:rowId xmlns:a16="http://schemas.microsoft.com/office/drawing/2014/main" val="10003"/>
                  </a:ext>
                </a:extLst>
              </a:tr>
              <a:tr h="437786">
                <a:tc>
                  <a:txBody>
                    <a:bodyPr/>
                    <a:lstStyle/>
                    <a:p>
                      <a:r>
                        <a:rPr lang="en-US" sz="1800" dirty="0"/>
                        <a:t>Italy </a:t>
                      </a:r>
                      <a:r>
                        <a:rPr lang="en-US" sz="1800" baseline="30000" dirty="0"/>
                        <a:t>2)</a:t>
                      </a:r>
                      <a:endParaRPr lang="en-US" sz="1800" baseline="30000" dirty="0">
                        <a:latin typeface="+mn-lt"/>
                        <a:ea typeface="Arial" charset="0"/>
                        <a:cs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latin typeface="+mn-lt"/>
                          <a:ea typeface="Arial" charset="0"/>
                          <a:cs typeface="Arial" charset="0"/>
                        </a:rPr>
                        <a:t>Vacuum coating measurements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 BNL-INFN/LNF</a:t>
                      </a:r>
                      <a:endParaRPr lang="en-US" sz="1800" dirty="0">
                        <a:latin typeface="+mn-lt"/>
                        <a:ea typeface="Arial" charset="0"/>
                        <a:cs typeface="Arial" charset="0"/>
                      </a:endParaRPr>
                    </a:p>
                  </a:txBody>
                  <a:tcPr/>
                </a:tc>
                <a:extLst>
                  <a:ext uri="{0D108BD9-81ED-4DB2-BD59-A6C34878D82A}">
                    <a16:rowId xmlns:a16="http://schemas.microsoft.com/office/drawing/2014/main" val="10005"/>
                  </a:ext>
                </a:extLst>
              </a:tr>
              <a:tr h="497649">
                <a:tc>
                  <a:txBody>
                    <a:bodyPr/>
                    <a:lstStyle/>
                    <a:p>
                      <a:r>
                        <a:rPr lang="en-US" sz="1800" dirty="0"/>
                        <a:t>United Kingdom </a:t>
                      </a:r>
                      <a:r>
                        <a:rPr lang="en-US" sz="1800" baseline="30000" dirty="0"/>
                        <a:t>3) </a:t>
                      </a:r>
                      <a:endParaRPr lang="en-US" sz="1800" baseline="30000" dirty="0">
                        <a:latin typeface="+mn-lt"/>
                        <a:ea typeface="Arial" charset="0"/>
                        <a:cs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ea typeface="Arial" charset="0"/>
                          <a:cs typeface="Arial" charset="0"/>
                        </a:rPr>
                        <a:t>SRF / Cryomodules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JLAB-UK </a:t>
                      </a:r>
                      <a:endParaRPr lang="en-US" sz="1800" dirty="0">
                        <a:latin typeface="+mn-lt"/>
                        <a:ea typeface="Arial" charset="0"/>
                        <a:cs typeface="Arial" charset="0"/>
                      </a:endParaRPr>
                    </a:p>
                  </a:txBody>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pPr>
              <a:defRPr/>
            </a:pPr>
            <a:fld id="{1F8A97BA-DB9B-4291-87AE-AF89EA7F18B7}" type="slidenum">
              <a:rPr lang="en-US" smtClean="0"/>
              <a:pPr>
                <a:defRPr/>
              </a:pPr>
              <a:t>8</a:t>
            </a:fld>
            <a:endParaRPr lang="en-US"/>
          </a:p>
        </p:txBody>
      </p:sp>
      <p:sp>
        <p:nvSpPr>
          <p:cNvPr id="4" name="TextBox 3">
            <a:extLst>
              <a:ext uri="{FF2B5EF4-FFF2-40B4-BE49-F238E27FC236}">
                <a16:creationId xmlns:a16="http://schemas.microsoft.com/office/drawing/2014/main" id="{1D0185DB-346A-F199-6C0B-B826C43DFBB3}"/>
              </a:ext>
            </a:extLst>
          </p:cNvPr>
          <p:cNvSpPr txBox="1"/>
          <p:nvPr/>
        </p:nvSpPr>
        <p:spPr>
          <a:xfrm>
            <a:off x="409099" y="844082"/>
            <a:ext cx="9520555" cy="369332"/>
          </a:xfrm>
          <a:prstGeom prst="rect">
            <a:avLst/>
          </a:prstGeom>
          <a:noFill/>
        </p:spPr>
        <p:txBody>
          <a:bodyPr wrap="none" rtlCol="0">
            <a:spAutoFit/>
          </a:bodyPr>
          <a:lstStyle/>
          <a:p>
            <a:r>
              <a:rPr lang="en-US" dirty="0"/>
              <a:t>This table does not imply any commitment. It reflects discussions with international partners</a:t>
            </a:r>
          </a:p>
        </p:txBody>
      </p:sp>
      <p:sp>
        <p:nvSpPr>
          <p:cNvPr id="6" name="TextBox 5">
            <a:extLst>
              <a:ext uri="{FF2B5EF4-FFF2-40B4-BE49-F238E27FC236}">
                <a16:creationId xmlns:a16="http://schemas.microsoft.com/office/drawing/2014/main" id="{80D669D9-9F4F-9A16-C9A8-D0F0AC48EFCF}"/>
              </a:ext>
            </a:extLst>
          </p:cNvPr>
          <p:cNvSpPr txBox="1"/>
          <p:nvPr/>
        </p:nvSpPr>
        <p:spPr>
          <a:xfrm flipH="1">
            <a:off x="657258" y="5460315"/>
            <a:ext cx="5413753" cy="369332"/>
          </a:xfrm>
          <a:prstGeom prst="rect">
            <a:avLst/>
          </a:prstGeom>
          <a:noFill/>
        </p:spPr>
        <p:txBody>
          <a:bodyPr wrap="square" rtlCol="0">
            <a:spAutoFit/>
          </a:bodyPr>
          <a:lstStyle/>
          <a:p>
            <a:r>
              <a:rPr lang="en-US" baseline="30000" dirty="0"/>
              <a:t>1)  </a:t>
            </a:r>
            <a:r>
              <a:rPr lang="en-US" dirty="0"/>
              <a:t>France-IN2P3-CEA plan joint request to Ministry</a:t>
            </a:r>
            <a:endParaRPr lang="en-US" baseline="30000" dirty="0"/>
          </a:p>
        </p:txBody>
      </p:sp>
      <p:sp>
        <p:nvSpPr>
          <p:cNvPr id="8" name="TextBox 7">
            <a:extLst>
              <a:ext uri="{FF2B5EF4-FFF2-40B4-BE49-F238E27FC236}">
                <a16:creationId xmlns:a16="http://schemas.microsoft.com/office/drawing/2014/main" id="{3250001A-6944-4003-E1A7-2F41088349C3}"/>
              </a:ext>
            </a:extLst>
          </p:cNvPr>
          <p:cNvSpPr txBox="1"/>
          <p:nvPr/>
        </p:nvSpPr>
        <p:spPr>
          <a:xfrm>
            <a:off x="680791" y="5771113"/>
            <a:ext cx="2941831" cy="369332"/>
          </a:xfrm>
          <a:prstGeom prst="rect">
            <a:avLst/>
          </a:prstGeom>
          <a:noFill/>
        </p:spPr>
        <p:txBody>
          <a:bodyPr wrap="none" rtlCol="0">
            <a:spAutoFit/>
          </a:bodyPr>
          <a:lstStyle/>
          <a:p>
            <a:r>
              <a:rPr lang="en-US" baseline="30000" dirty="0"/>
              <a:t>2) </a:t>
            </a:r>
            <a:r>
              <a:rPr lang="en-US" dirty="0"/>
              <a:t>Covered with INFN funds</a:t>
            </a:r>
          </a:p>
        </p:txBody>
      </p:sp>
      <p:sp>
        <p:nvSpPr>
          <p:cNvPr id="11" name="TextBox 10">
            <a:extLst>
              <a:ext uri="{FF2B5EF4-FFF2-40B4-BE49-F238E27FC236}">
                <a16:creationId xmlns:a16="http://schemas.microsoft.com/office/drawing/2014/main" id="{DAE353D4-C820-88D0-B453-F36064000FB6}"/>
              </a:ext>
            </a:extLst>
          </p:cNvPr>
          <p:cNvSpPr txBox="1"/>
          <p:nvPr/>
        </p:nvSpPr>
        <p:spPr>
          <a:xfrm>
            <a:off x="6120990" y="5480444"/>
            <a:ext cx="5690906" cy="923330"/>
          </a:xfrm>
          <a:prstGeom prst="rect">
            <a:avLst/>
          </a:prstGeom>
          <a:noFill/>
        </p:spPr>
        <p:txBody>
          <a:bodyPr wrap="square" rtlCol="0">
            <a:spAutoFit/>
          </a:bodyPr>
          <a:lstStyle/>
          <a:p>
            <a:r>
              <a:rPr lang="en-US" baseline="30000" dirty="0"/>
              <a:t>3) </a:t>
            </a:r>
            <a:r>
              <a:rPr lang="en-US" dirty="0"/>
              <a:t>UK-EIC proposal in the last phase of review by UKRI</a:t>
            </a:r>
          </a:p>
          <a:p>
            <a:endParaRPr lang="en-US" dirty="0"/>
          </a:p>
        </p:txBody>
      </p:sp>
    </p:spTree>
    <p:extLst>
      <p:ext uri="{BB962C8B-B14F-4D97-AF65-F5344CB8AC3E}">
        <p14:creationId xmlns:p14="http://schemas.microsoft.com/office/powerpoint/2010/main" val="15501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a:extLst>
              <a:ext uri="{FF2B5EF4-FFF2-40B4-BE49-F238E27FC236}">
                <a16:creationId xmlns:a16="http://schemas.microsoft.com/office/drawing/2014/main" id="{F6A88C8C-0FF8-04C9-CC85-C74512821240}"/>
              </a:ext>
            </a:extLst>
          </p:cNvPr>
          <p:cNvPicPr>
            <a:picLocks noChangeAspect="1"/>
          </p:cNvPicPr>
          <p:nvPr/>
        </p:nvPicPr>
        <p:blipFill>
          <a:blip r:embed="rId3"/>
          <a:stretch>
            <a:fillRect/>
          </a:stretch>
        </p:blipFill>
        <p:spPr>
          <a:xfrm>
            <a:off x="9099040" y="2102913"/>
            <a:ext cx="3016250" cy="1973629"/>
          </a:xfrm>
          <a:prstGeom prst="rect">
            <a:avLst/>
          </a:prstGeom>
        </p:spPr>
      </p:pic>
      <p:sp>
        <p:nvSpPr>
          <p:cNvPr id="2" name="Title 1">
            <a:extLst>
              <a:ext uri="{FF2B5EF4-FFF2-40B4-BE49-F238E27FC236}">
                <a16:creationId xmlns:a16="http://schemas.microsoft.com/office/drawing/2014/main" id="{C4C3DCB2-6822-45BF-B077-EDC3411AF710}"/>
              </a:ext>
            </a:extLst>
          </p:cNvPr>
          <p:cNvSpPr>
            <a:spLocks noGrp="1"/>
          </p:cNvSpPr>
          <p:nvPr>
            <p:ph type="title"/>
          </p:nvPr>
        </p:nvSpPr>
        <p:spPr>
          <a:xfrm>
            <a:off x="448554" y="177869"/>
            <a:ext cx="11860327" cy="538596"/>
          </a:xfrm>
        </p:spPr>
        <p:txBody>
          <a:bodyPr>
            <a:noAutofit/>
          </a:bodyPr>
          <a:lstStyle/>
          <a:p>
            <a:r>
              <a:rPr lang="en-US" sz="3200"/>
              <a:t>Partnerships with DOE Labs &amp; other Domestic Partners</a:t>
            </a:r>
            <a:r>
              <a:rPr lang="en-US"/>
              <a:t> </a:t>
            </a:r>
          </a:p>
        </p:txBody>
      </p:sp>
      <p:sp>
        <p:nvSpPr>
          <p:cNvPr id="3" name="Content Placeholder 2">
            <a:extLst>
              <a:ext uri="{FF2B5EF4-FFF2-40B4-BE49-F238E27FC236}">
                <a16:creationId xmlns:a16="http://schemas.microsoft.com/office/drawing/2014/main" id="{5971475D-24F1-4E61-9E89-31BFC07977BF}"/>
              </a:ext>
            </a:extLst>
          </p:cNvPr>
          <p:cNvSpPr>
            <a:spLocks noGrp="1"/>
          </p:cNvSpPr>
          <p:nvPr>
            <p:ph idx="1"/>
          </p:nvPr>
        </p:nvSpPr>
        <p:spPr>
          <a:xfrm>
            <a:off x="396719" y="794259"/>
            <a:ext cx="9933530" cy="5338949"/>
          </a:xfrm>
        </p:spPr>
        <p:txBody>
          <a:bodyPr>
            <a:normAutofit/>
          </a:bodyPr>
          <a:lstStyle/>
          <a:p>
            <a:pPr>
              <a:lnSpc>
                <a:spcPct val="110000"/>
              </a:lnSpc>
              <a:spcBef>
                <a:spcPts val="0"/>
              </a:spcBef>
            </a:pPr>
            <a:r>
              <a:rPr lang="en-US" sz="1700" dirty="0"/>
              <a:t>SLAC: - Beam Dynamics and IR and crab cavity design        ongoing</a:t>
            </a:r>
          </a:p>
          <a:p>
            <a:pPr>
              <a:lnSpc>
                <a:spcPct val="110000"/>
              </a:lnSpc>
              <a:spcBef>
                <a:spcPts val="0"/>
              </a:spcBef>
            </a:pPr>
            <a:r>
              <a:rPr lang="en-US" sz="1700" dirty="0"/>
              <a:t>LBNL: - Beam dynamics Simulations,                                     ongoing</a:t>
            </a:r>
          </a:p>
          <a:p>
            <a:pPr marL="0" indent="0">
              <a:lnSpc>
                <a:spcPct val="110000"/>
              </a:lnSpc>
              <a:spcBef>
                <a:spcPts val="0"/>
              </a:spcBef>
              <a:buNone/>
            </a:pPr>
            <a:r>
              <a:rPr lang="en-US" sz="1700" dirty="0"/>
              <a:t>               - </a:t>
            </a:r>
            <a:r>
              <a:rPr lang="en-US" sz="1700" dirty="0" err="1"/>
              <a:t>s.c.</a:t>
            </a:r>
            <a:r>
              <a:rPr lang="en-US" sz="1700" dirty="0"/>
              <a:t> cable production                                                  MOU in preparation </a:t>
            </a:r>
          </a:p>
          <a:p>
            <a:pPr marL="0" indent="0">
              <a:lnSpc>
                <a:spcPct val="110000"/>
              </a:lnSpc>
              <a:spcBef>
                <a:spcPts val="0"/>
              </a:spcBef>
              <a:buNone/>
            </a:pPr>
            <a:r>
              <a:rPr lang="en-US" sz="1700" dirty="0"/>
              <a:t>               - design of superconducting “matching” magnets        ongoing</a:t>
            </a:r>
          </a:p>
          <a:p>
            <a:pPr>
              <a:lnSpc>
                <a:spcPct val="110000"/>
              </a:lnSpc>
              <a:spcBef>
                <a:spcPts val="0"/>
              </a:spcBef>
            </a:pPr>
            <a:r>
              <a:rPr lang="en-US" sz="1700" dirty="0"/>
              <a:t>ANL:   - Design of RCS Quadrupole magnets                        ongoing</a:t>
            </a:r>
          </a:p>
          <a:p>
            <a:pPr marL="0" indent="0">
              <a:lnSpc>
                <a:spcPct val="110000"/>
              </a:lnSpc>
              <a:spcBef>
                <a:spcPts val="0"/>
              </a:spcBef>
              <a:buNone/>
            </a:pPr>
            <a:r>
              <a:rPr lang="en-US" sz="1700" dirty="0"/>
              <a:t>               -  APS quadrupoles and </a:t>
            </a:r>
            <a:r>
              <a:rPr lang="en-US" sz="1700" dirty="0" err="1"/>
              <a:t>Sextupoles</a:t>
            </a:r>
            <a:r>
              <a:rPr lang="en-US" sz="1700" dirty="0"/>
              <a:t>                            ongoing</a:t>
            </a:r>
          </a:p>
          <a:p>
            <a:pPr marL="0" indent="0">
              <a:lnSpc>
                <a:spcPct val="110000"/>
              </a:lnSpc>
              <a:spcBef>
                <a:spcPts val="0"/>
              </a:spcBef>
              <a:buNone/>
            </a:pPr>
            <a:r>
              <a:rPr lang="en-US" sz="1700" dirty="0"/>
              <a:t>               - Beam dynamics                                                         ongoing</a:t>
            </a:r>
          </a:p>
          <a:p>
            <a:pPr>
              <a:lnSpc>
                <a:spcPct val="110000"/>
              </a:lnSpc>
              <a:spcBef>
                <a:spcPts val="0"/>
              </a:spcBef>
            </a:pPr>
            <a:r>
              <a:rPr lang="en-US" sz="1700" dirty="0"/>
              <a:t>FERMILAB:    - Beam dynamics (e-Polarization)                    ongoing</a:t>
            </a:r>
          </a:p>
          <a:p>
            <a:pPr marL="0" indent="0">
              <a:lnSpc>
                <a:spcPct val="110000"/>
              </a:lnSpc>
              <a:spcBef>
                <a:spcPts val="0"/>
              </a:spcBef>
              <a:buNone/>
            </a:pPr>
            <a:r>
              <a:rPr lang="en-US" sz="1700" dirty="0"/>
              <a:t>                           - Design of RCS dipole  magnets                     ongoing</a:t>
            </a:r>
          </a:p>
          <a:p>
            <a:pPr marL="0" indent="0">
              <a:lnSpc>
                <a:spcPct val="110000"/>
              </a:lnSpc>
              <a:spcBef>
                <a:spcPts val="0"/>
              </a:spcBef>
              <a:buNone/>
            </a:pPr>
            <a:r>
              <a:rPr lang="en-US" sz="1700" dirty="0"/>
              <a:t>                           - S.C. IR magnet quench Protection	         ongoing</a:t>
            </a:r>
          </a:p>
          <a:p>
            <a:pPr marL="0" indent="0">
              <a:lnSpc>
                <a:spcPct val="110000"/>
              </a:lnSpc>
              <a:spcBef>
                <a:spcPts val="0"/>
              </a:spcBef>
              <a:buNone/>
            </a:pPr>
            <a:r>
              <a:rPr lang="en-US" sz="1700" dirty="0"/>
              <a:t>                           - Collaboration on design and  manufacturing  </a:t>
            </a:r>
          </a:p>
          <a:p>
            <a:pPr marL="0" indent="0">
              <a:lnSpc>
                <a:spcPct val="110000"/>
              </a:lnSpc>
              <a:spcBef>
                <a:spcPts val="0"/>
              </a:spcBef>
              <a:buNone/>
            </a:pPr>
            <a:r>
              <a:rPr lang="en-US" sz="1700" dirty="0"/>
              <a:t>                            of collared </a:t>
            </a:r>
            <a:r>
              <a:rPr lang="en-US" sz="1700" dirty="0" err="1"/>
              <a:t>s.c.</a:t>
            </a:r>
            <a:r>
              <a:rPr lang="en-US" sz="1700" dirty="0"/>
              <a:t> IR magnets                       under discussion</a:t>
            </a:r>
          </a:p>
          <a:p>
            <a:pPr>
              <a:lnSpc>
                <a:spcPct val="110000"/>
              </a:lnSpc>
              <a:spcBef>
                <a:spcPts val="0"/>
              </a:spcBef>
            </a:pPr>
            <a:r>
              <a:rPr lang="en-US" sz="1700" dirty="0"/>
              <a:t>ORNL:             -Beam dynamics		                        ongoing</a:t>
            </a:r>
          </a:p>
          <a:p>
            <a:pPr>
              <a:lnSpc>
                <a:spcPct val="110000"/>
              </a:lnSpc>
              <a:spcBef>
                <a:spcPts val="0"/>
              </a:spcBef>
            </a:pPr>
            <a:r>
              <a:rPr lang="en-US" sz="1700" dirty="0"/>
              <a:t>Cornell           - Beam dynamics and accelerator design         ongoing</a:t>
            </a:r>
          </a:p>
          <a:p>
            <a:pPr>
              <a:lnSpc>
                <a:spcPct val="110000"/>
              </a:lnSpc>
              <a:spcBef>
                <a:spcPts val="0"/>
              </a:spcBef>
            </a:pPr>
            <a:r>
              <a:rPr lang="en-US" sz="1700" dirty="0"/>
              <a:t>MSU               - Beam dynamics                                              ongoing</a:t>
            </a:r>
          </a:p>
          <a:p>
            <a:pPr>
              <a:lnSpc>
                <a:spcPct val="110000"/>
              </a:lnSpc>
              <a:spcBef>
                <a:spcPts val="0"/>
              </a:spcBef>
            </a:pPr>
            <a:r>
              <a:rPr lang="en-US" sz="1700" dirty="0"/>
              <a:t>ODU               - Ga-As cathodes, Crab Cavity Design             ongoing</a:t>
            </a:r>
          </a:p>
          <a:p>
            <a:pPr>
              <a:lnSpc>
                <a:spcPct val="110000"/>
              </a:lnSpc>
              <a:spcBef>
                <a:spcPts val="0"/>
              </a:spcBef>
            </a:pPr>
            <a:r>
              <a:rPr lang="en-US" sz="1700" dirty="0" err="1"/>
              <a:t>CalPoly</a:t>
            </a:r>
            <a:r>
              <a:rPr lang="en-US" sz="1700" dirty="0"/>
              <a:t>          - Beam dynamics                                              ongoing</a:t>
            </a:r>
          </a:p>
          <a:p>
            <a:pPr>
              <a:lnSpc>
                <a:spcPct val="110000"/>
              </a:lnSpc>
              <a:spcBef>
                <a:spcPts val="0"/>
              </a:spcBef>
            </a:pPr>
            <a:r>
              <a:rPr lang="en-US" sz="1700" dirty="0"/>
              <a:t>Stony Brook   - R&amp;D support                                                   ongoing</a:t>
            </a:r>
          </a:p>
        </p:txBody>
      </p:sp>
      <p:pic>
        <p:nvPicPr>
          <p:cNvPr id="5" name="Picture 4">
            <a:extLst>
              <a:ext uri="{FF2B5EF4-FFF2-40B4-BE49-F238E27FC236}">
                <a16:creationId xmlns:a16="http://schemas.microsoft.com/office/drawing/2014/main" id="{3E2647B1-D1A1-9B89-CE81-0EF9F0C75C2E}"/>
              </a:ext>
            </a:extLst>
          </p:cNvPr>
          <p:cNvPicPr>
            <a:picLocks noChangeAspect="1"/>
          </p:cNvPicPr>
          <p:nvPr/>
        </p:nvPicPr>
        <p:blipFill>
          <a:blip r:embed="rId4"/>
          <a:stretch>
            <a:fillRect/>
          </a:stretch>
        </p:blipFill>
        <p:spPr>
          <a:xfrm>
            <a:off x="9388450" y="914058"/>
            <a:ext cx="2726840" cy="1422856"/>
          </a:xfrm>
          <a:prstGeom prst="rect">
            <a:avLst/>
          </a:prstGeom>
        </p:spPr>
      </p:pic>
      <p:pic>
        <p:nvPicPr>
          <p:cNvPr id="1026" name="Picture 2">
            <a:extLst>
              <a:ext uri="{FF2B5EF4-FFF2-40B4-BE49-F238E27FC236}">
                <a16:creationId xmlns:a16="http://schemas.microsoft.com/office/drawing/2014/main" id="{0232792A-518F-A4B5-6E33-367ED82FC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500" y="3499189"/>
            <a:ext cx="2287611" cy="173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2536EF-085E-5A25-5C94-43B169FC5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3248" y="4958041"/>
            <a:ext cx="2132033" cy="98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7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 Overview-OPA Status Review- Yeck-Rev00ap" id="{6BC08ABF-9C0D-4469-823D-8E50610213FA}" vid="{9DC3B221-A73C-400C-BB1E-F6504BC36A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B2F93EDB7EF43B5AA317BEEBE52C0" ma:contentTypeVersion="14" ma:contentTypeDescription="Create a new document." ma:contentTypeScope="" ma:versionID="f13802b0fa20187b18e1ae952f9ffe5e">
  <xsd:schema xmlns:xsd="http://www.w3.org/2001/XMLSchema" xmlns:xs="http://www.w3.org/2001/XMLSchema" xmlns:p="http://schemas.microsoft.com/office/2006/metadata/properties" xmlns:ns3="7a88a02c-e9d6-4b6c-b48a-bde4fb266a17" xmlns:ns4="cfcb42d0-0ca3-42df-9bbd-c42f9305e417" targetNamespace="http://schemas.microsoft.com/office/2006/metadata/properties" ma:root="true" ma:fieldsID="37ae26fbabd625483b008fb5cdeb4c9a" ns3:_="" ns4:_="">
    <xsd:import namespace="7a88a02c-e9d6-4b6c-b48a-bde4fb266a17"/>
    <xsd:import namespace="cfcb42d0-0ca3-42df-9bbd-c42f9305e4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a02c-e9d6-4b6c-b48a-bde4fb266a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b42d0-0ca3-42df-9bbd-c42f9305e4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593A5A-CA8A-4544-AE40-6C9E7B536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a02c-e9d6-4b6c-b48a-bde4fb266a17"/>
    <ds:schemaRef ds:uri="cfcb42d0-0ca3-42df-9bbd-c42f9305e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E1C32-E9FB-4546-8A97-5A6C142FF51B}">
  <ds:schemaRefs>
    <ds:schemaRef ds:uri="http://purl.org/dc/terms/"/>
    <ds:schemaRef ds:uri="http://schemas.microsoft.com/office/infopath/2007/PartnerControls"/>
    <ds:schemaRef ds:uri="http://purl.org/dc/elements/1.1/"/>
    <ds:schemaRef ds:uri="http://schemas.microsoft.com/office/2006/documentManagement/types"/>
    <ds:schemaRef ds:uri="7a88a02c-e9d6-4b6c-b48a-bde4fb266a17"/>
    <ds:schemaRef ds:uri="http://schemas.microsoft.com/office/2006/metadata/properties"/>
    <ds:schemaRef ds:uri="http://www.w3.org/XML/1998/namespace"/>
    <ds:schemaRef ds:uri="http://schemas.openxmlformats.org/package/2006/metadata/core-properties"/>
    <ds:schemaRef ds:uri="cfcb42d0-0ca3-42df-9bbd-c42f9305e417"/>
    <ds:schemaRef ds:uri="http://purl.org/dc/dcmitype/"/>
  </ds:schemaRefs>
</ds:datastoreItem>
</file>

<file path=customXml/itemProps3.xml><?xml version="1.0" encoding="utf-8"?>
<ds:datastoreItem xmlns:ds="http://schemas.openxmlformats.org/officeDocument/2006/customXml" ds:itemID="{062265F2-8425-47D4-B883-E86218C52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EIC Overview-OPA Status Review- Yeck-Rev00ap</Template>
  <TotalTime>927</TotalTime>
  <Words>1355</Words>
  <Application>Microsoft Office PowerPoint</Application>
  <PresentationFormat>Widescreen</PresentationFormat>
  <Paragraphs>133</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Report from the EIC Advisory Board</vt:lpstr>
      <vt:lpstr>EIC Boards and Advisory Committees</vt:lpstr>
      <vt:lpstr>EIC Advisory Board Members</vt:lpstr>
      <vt:lpstr>Origin of the EIC Advisory Board</vt:lpstr>
      <vt:lpstr>EIC Advisory Board Charter (Excerpt; approved June 29, 2023)</vt:lpstr>
      <vt:lpstr>Recent Activities</vt:lpstr>
      <vt:lpstr>EIC Accelerator Collaboration</vt:lpstr>
      <vt:lpstr>Status of accelerator scope discussions </vt:lpstr>
      <vt:lpstr>Partnerships with DOE Labs &amp; other Domestic Partners </vt:lpstr>
      <vt:lpstr>Outlook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Petrone, Alyssa</dc:creator>
  <cp:lastModifiedBy>Stuart Henderson</cp:lastModifiedBy>
  <cp:revision>13</cp:revision>
  <cp:lastPrinted>2022-12-07T21:48:12Z</cp:lastPrinted>
  <dcterms:created xsi:type="dcterms:W3CDTF">2020-09-01T00:04:02Z</dcterms:created>
  <dcterms:modified xsi:type="dcterms:W3CDTF">2023-12-07T11:40:24Z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0x010100216B2F93EDB7EF43B5AA317BEEBE52C0</vt:lpwstr>
  </property>
</Properties>
</file>