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8" r:id="rId3"/>
    <p:sldId id="257" r:id="rId4"/>
    <p:sldId id="259" r:id="rId5"/>
    <p:sldId id="266" r:id="rId6"/>
    <p:sldId id="264" r:id="rId7"/>
    <p:sldId id="268" r:id="rId8"/>
    <p:sldId id="269" r:id="rId9"/>
    <p:sldId id="270" r:id="rId10"/>
    <p:sldId id="267" r:id="rId11"/>
    <p:sldId id="271" r:id="rId12"/>
    <p:sldId id="273" r:id="rId13"/>
    <p:sldId id="272" r:id="rId14"/>
    <p:sldId id="274" r:id="rId15"/>
    <p:sldId id="275" r:id="rId16"/>
    <p:sldId id="26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85"/>
    <p:restoredTop sz="94694"/>
  </p:normalViewPr>
  <p:slideViewPr>
    <p:cSldViewPr snapToGrid="0">
      <p:cViewPr varScale="1">
        <p:scale>
          <a:sx n="121" d="100"/>
          <a:sy n="121" d="100"/>
        </p:scale>
        <p:origin x="5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FF61D4-C332-634D-A3ED-49AF90327D3C}" type="datetimeFigureOut">
              <a:rPr lang="en-US" smtClean="0"/>
              <a:t>12/6/23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22FEC3-A099-E441-85AA-FF9A3CEE05B7}" type="slidenum">
              <a:rPr lang="en-US" smtClean="0"/>
              <a:t>‹#›</a:t>
            </a:fld>
            <a:endParaRPr lang="en-US"/>
          </a:p>
        </p:txBody>
      </p:sp>
    </p:spTree>
    <p:extLst>
      <p:ext uri="{BB962C8B-B14F-4D97-AF65-F5344CB8AC3E}">
        <p14:creationId xmlns:p14="http://schemas.microsoft.com/office/powerpoint/2010/main" val="1531586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22FEC3-A099-E441-85AA-FF9A3CEE05B7}" type="slidenum">
              <a:rPr lang="en-US" smtClean="0"/>
              <a:t>6</a:t>
            </a:fld>
            <a:endParaRPr lang="en-US"/>
          </a:p>
        </p:txBody>
      </p:sp>
    </p:spTree>
    <p:extLst>
      <p:ext uri="{BB962C8B-B14F-4D97-AF65-F5344CB8AC3E}">
        <p14:creationId xmlns:p14="http://schemas.microsoft.com/office/powerpoint/2010/main" val="372980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22FEC3-A099-E441-85AA-FF9A3CEE05B7}" type="slidenum">
              <a:rPr lang="en-US" smtClean="0"/>
              <a:t>7</a:t>
            </a:fld>
            <a:endParaRPr lang="en-US"/>
          </a:p>
        </p:txBody>
      </p:sp>
    </p:spTree>
    <p:extLst>
      <p:ext uri="{BB962C8B-B14F-4D97-AF65-F5344CB8AC3E}">
        <p14:creationId xmlns:p14="http://schemas.microsoft.com/office/powerpoint/2010/main" val="632920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22FEC3-A099-E441-85AA-FF9A3CEE05B7}" type="slidenum">
              <a:rPr lang="en-US" smtClean="0"/>
              <a:t>8</a:t>
            </a:fld>
            <a:endParaRPr lang="en-US"/>
          </a:p>
        </p:txBody>
      </p:sp>
    </p:spTree>
    <p:extLst>
      <p:ext uri="{BB962C8B-B14F-4D97-AF65-F5344CB8AC3E}">
        <p14:creationId xmlns:p14="http://schemas.microsoft.com/office/powerpoint/2010/main" val="2175722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22FEC3-A099-E441-85AA-FF9A3CEE05B7}" type="slidenum">
              <a:rPr lang="en-US" smtClean="0"/>
              <a:t>9</a:t>
            </a:fld>
            <a:endParaRPr lang="en-US"/>
          </a:p>
        </p:txBody>
      </p:sp>
    </p:spTree>
    <p:extLst>
      <p:ext uri="{BB962C8B-B14F-4D97-AF65-F5344CB8AC3E}">
        <p14:creationId xmlns:p14="http://schemas.microsoft.com/office/powerpoint/2010/main" val="416404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1248-B2AD-6FB9-8948-DDBD0A7491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C4B5D3-EC80-3E75-37AD-A64DFBC510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724ABF-7070-978D-2C91-8919C6A75E14}"/>
              </a:ext>
            </a:extLst>
          </p:cNvPr>
          <p:cNvSpPr>
            <a:spLocks noGrp="1"/>
          </p:cNvSpPr>
          <p:nvPr>
            <p:ph type="dt" sz="half" idx="10"/>
          </p:nvPr>
        </p:nvSpPr>
        <p:spPr/>
        <p:txBody>
          <a:bodyPr/>
          <a:lstStyle/>
          <a:p>
            <a:r>
              <a:rPr lang="en-US"/>
              <a:t>December 7, 2023</a:t>
            </a:r>
          </a:p>
        </p:txBody>
      </p:sp>
      <p:sp>
        <p:nvSpPr>
          <p:cNvPr id="5" name="Footer Placeholder 4">
            <a:extLst>
              <a:ext uri="{FF2B5EF4-FFF2-40B4-BE49-F238E27FC236}">
                <a16:creationId xmlns:a16="http://schemas.microsoft.com/office/drawing/2014/main" id="{D5054FFB-5585-6C9E-74CA-3D6EA0DEE560}"/>
              </a:ext>
            </a:extLst>
          </p:cNvPr>
          <p:cNvSpPr>
            <a:spLocks noGrp="1"/>
          </p:cNvSpPr>
          <p:nvPr>
            <p:ph type="ftr" sz="quarter" idx="11"/>
          </p:nvPr>
        </p:nvSpPr>
        <p:spPr/>
        <p:txBody>
          <a:bodyPr/>
          <a:lstStyle/>
          <a:p>
            <a:r>
              <a:rPr lang="en-US"/>
              <a:t>EIC Resources Review Board Meeting</a:t>
            </a:r>
          </a:p>
        </p:txBody>
      </p:sp>
      <p:sp>
        <p:nvSpPr>
          <p:cNvPr id="6" name="Slide Number Placeholder 5">
            <a:extLst>
              <a:ext uri="{FF2B5EF4-FFF2-40B4-BE49-F238E27FC236}">
                <a16:creationId xmlns:a16="http://schemas.microsoft.com/office/drawing/2014/main" id="{2AC8F542-1D12-5E17-F058-66DC0BE466F8}"/>
              </a:ext>
            </a:extLst>
          </p:cNvPr>
          <p:cNvSpPr>
            <a:spLocks noGrp="1"/>
          </p:cNvSpPr>
          <p:nvPr>
            <p:ph type="sldNum" sz="quarter" idx="12"/>
          </p:nvPr>
        </p:nvSpPr>
        <p:spPr/>
        <p:txBody>
          <a:bodyPr/>
          <a:lstStyle/>
          <a:p>
            <a:fld id="{21818499-ADE3-A24F-9B2A-7B6AD9A05685}" type="slidenum">
              <a:rPr lang="en-US" smtClean="0"/>
              <a:t>‹#›</a:t>
            </a:fld>
            <a:endParaRPr lang="en-US"/>
          </a:p>
        </p:txBody>
      </p:sp>
    </p:spTree>
    <p:extLst>
      <p:ext uri="{BB962C8B-B14F-4D97-AF65-F5344CB8AC3E}">
        <p14:creationId xmlns:p14="http://schemas.microsoft.com/office/powerpoint/2010/main" val="1913816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35149-DA67-8460-8A72-747E5A9D32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4E57F9-AD0B-B7B6-14FD-4D6C9D9E2D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8C7DF0-13D9-9BBC-0954-8123F8C932E8}"/>
              </a:ext>
            </a:extLst>
          </p:cNvPr>
          <p:cNvSpPr>
            <a:spLocks noGrp="1"/>
          </p:cNvSpPr>
          <p:nvPr>
            <p:ph type="dt" sz="half" idx="10"/>
          </p:nvPr>
        </p:nvSpPr>
        <p:spPr/>
        <p:txBody>
          <a:bodyPr/>
          <a:lstStyle/>
          <a:p>
            <a:r>
              <a:rPr lang="en-US"/>
              <a:t>December 7, 2023</a:t>
            </a:r>
          </a:p>
        </p:txBody>
      </p:sp>
      <p:sp>
        <p:nvSpPr>
          <p:cNvPr id="5" name="Footer Placeholder 4">
            <a:extLst>
              <a:ext uri="{FF2B5EF4-FFF2-40B4-BE49-F238E27FC236}">
                <a16:creationId xmlns:a16="http://schemas.microsoft.com/office/drawing/2014/main" id="{85ADE7E3-6413-8FAD-471C-B32882E6460D}"/>
              </a:ext>
            </a:extLst>
          </p:cNvPr>
          <p:cNvSpPr>
            <a:spLocks noGrp="1"/>
          </p:cNvSpPr>
          <p:nvPr>
            <p:ph type="ftr" sz="quarter" idx="11"/>
          </p:nvPr>
        </p:nvSpPr>
        <p:spPr/>
        <p:txBody>
          <a:bodyPr/>
          <a:lstStyle/>
          <a:p>
            <a:r>
              <a:rPr lang="en-US"/>
              <a:t>EIC Resources Review Board Meeting</a:t>
            </a:r>
          </a:p>
        </p:txBody>
      </p:sp>
      <p:sp>
        <p:nvSpPr>
          <p:cNvPr id="6" name="Slide Number Placeholder 5">
            <a:extLst>
              <a:ext uri="{FF2B5EF4-FFF2-40B4-BE49-F238E27FC236}">
                <a16:creationId xmlns:a16="http://schemas.microsoft.com/office/drawing/2014/main" id="{6DC05DA0-B015-EDC6-7BAA-16205C91A130}"/>
              </a:ext>
            </a:extLst>
          </p:cNvPr>
          <p:cNvSpPr>
            <a:spLocks noGrp="1"/>
          </p:cNvSpPr>
          <p:nvPr>
            <p:ph type="sldNum" sz="quarter" idx="12"/>
          </p:nvPr>
        </p:nvSpPr>
        <p:spPr/>
        <p:txBody>
          <a:bodyPr/>
          <a:lstStyle/>
          <a:p>
            <a:fld id="{21818499-ADE3-A24F-9B2A-7B6AD9A05685}" type="slidenum">
              <a:rPr lang="en-US" smtClean="0"/>
              <a:t>‹#›</a:t>
            </a:fld>
            <a:endParaRPr lang="en-US"/>
          </a:p>
        </p:txBody>
      </p:sp>
    </p:spTree>
    <p:extLst>
      <p:ext uri="{BB962C8B-B14F-4D97-AF65-F5344CB8AC3E}">
        <p14:creationId xmlns:p14="http://schemas.microsoft.com/office/powerpoint/2010/main" val="247624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E68E9D-4184-F3B4-1436-0B69FEB079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182FCB-B5C5-F870-3FD1-524057C6F8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8AE6E4-471E-78F4-E726-DA89730015CD}"/>
              </a:ext>
            </a:extLst>
          </p:cNvPr>
          <p:cNvSpPr>
            <a:spLocks noGrp="1"/>
          </p:cNvSpPr>
          <p:nvPr>
            <p:ph type="dt" sz="half" idx="10"/>
          </p:nvPr>
        </p:nvSpPr>
        <p:spPr/>
        <p:txBody>
          <a:bodyPr/>
          <a:lstStyle/>
          <a:p>
            <a:r>
              <a:rPr lang="en-US"/>
              <a:t>December 7, 2023</a:t>
            </a:r>
          </a:p>
        </p:txBody>
      </p:sp>
      <p:sp>
        <p:nvSpPr>
          <p:cNvPr id="5" name="Footer Placeholder 4">
            <a:extLst>
              <a:ext uri="{FF2B5EF4-FFF2-40B4-BE49-F238E27FC236}">
                <a16:creationId xmlns:a16="http://schemas.microsoft.com/office/drawing/2014/main" id="{65FB5177-7332-1263-A664-1DAEC75D938B}"/>
              </a:ext>
            </a:extLst>
          </p:cNvPr>
          <p:cNvSpPr>
            <a:spLocks noGrp="1"/>
          </p:cNvSpPr>
          <p:nvPr>
            <p:ph type="ftr" sz="quarter" idx="11"/>
          </p:nvPr>
        </p:nvSpPr>
        <p:spPr/>
        <p:txBody>
          <a:bodyPr/>
          <a:lstStyle/>
          <a:p>
            <a:r>
              <a:rPr lang="en-US"/>
              <a:t>EIC Resources Review Board Meeting</a:t>
            </a:r>
          </a:p>
        </p:txBody>
      </p:sp>
      <p:sp>
        <p:nvSpPr>
          <p:cNvPr id="6" name="Slide Number Placeholder 5">
            <a:extLst>
              <a:ext uri="{FF2B5EF4-FFF2-40B4-BE49-F238E27FC236}">
                <a16:creationId xmlns:a16="http://schemas.microsoft.com/office/drawing/2014/main" id="{35593000-F253-F325-3E75-276005E709BA}"/>
              </a:ext>
            </a:extLst>
          </p:cNvPr>
          <p:cNvSpPr>
            <a:spLocks noGrp="1"/>
          </p:cNvSpPr>
          <p:nvPr>
            <p:ph type="sldNum" sz="quarter" idx="12"/>
          </p:nvPr>
        </p:nvSpPr>
        <p:spPr/>
        <p:txBody>
          <a:bodyPr/>
          <a:lstStyle/>
          <a:p>
            <a:fld id="{21818499-ADE3-A24F-9B2A-7B6AD9A05685}" type="slidenum">
              <a:rPr lang="en-US" smtClean="0"/>
              <a:t>‹#›</a:t>
            </a:fld>
            <a:endParaRPr lang="en-US"/>
          </a:p>
        </p:txBody>
      </p:sp>
    </p:spTree>
    <p:extLst>
      <p:ext uri="{BB962C8B-B14F-4D97-AF65-F5344CB8AC3E}">
        <p14:creationId xmlns:p14="http://schemas.microsoft.com/office/powerpoint/2010/main" val="4252865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9E326-F692-02EA-90E6-0A68F3ED25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E5435A-EAF5-02FE-2D48-7C3BDF3094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22D458-A165-5305-2FE5-606E80CFAE37}"/>
              </a:ext>
            </a:extLst>
          </p:cNvPr>
          <p:cNvSpPr>
            <a:spLocks noGrp="1"/>
          </p:cNvSpPr>
          <p:nvPr>
            <p:ph type="dt" sz="half" idx="10"/>
          </p:nvPr>
        </p:nvSpPr>
        <p:spPr/>
        <p:txBody>
          <a:bodyPr/>
          <a:lstStyle/>
          <a:p>
            <a:r>
              <a:rPr lang="en-US"/>
              <a:t>December 7, 2023</a:t>
            </a:r>
          </a:p>
        </p:txBody>
      </p:sp>
      <p:sp>
        <p:nvSpPr>
          <p:cNvPr id="5" name="Footer Placeholder 4">
            <a:extLst>
              <a:ext uri="{FF2B5EF4-FFF2-40B4-BE49-F238E27FC236}">
                <a16:creationId xmlns:a16="http://schemas.microsoft.com/office/drawing/2014/main" id="{94C6ABF4-E1D1-9E44-4E7B-A16236EB543D}"/>
              </a:ext>
            </a:extLst>
          </p:cNvPr>
          <p:cNvSpPr>
            <a:spLocks noGrp="1"/>
          </p:cNvSpPr>
          <p:nvPr>
            <p:ph type="ftr" sz="quarter" idx="11"/>
          </p:nvPr>
        </p:nvSpPr>
        <p:spPr/>
        <p:txBody>
          <a:bodyPr/>
          <a:lstStyle/>
          <a:p>
            <a:r>
              <a:rPr lang="en-US"/>
              <a:t>EIC Resources Review Board Meeting</a:t>
            </a:r>
          </a:p>
        </p:txBody>
      </p:sp>
      <p:sp>
        <p:nvSpPr>
          <p:cNvPr id="6" name="Slide Number Placeholder 5">
            <a:extLst>
              <a:ext uri="{FF2B5EF4-FFF2-40B4-BE49-F238E27FC236}">
                <a16:creationId xmlns:a16="http://schemas.microsoft.com/office/drawing/2014/main" id="{97692487-DA13-106E-310C-10C057231090}"/>
              </a:ext>
            </a:extLst>
          </p:cNvPr>
          <p:cNvSpPr>
            <a:spLocks noGrp="1"/>
          </p:cNvSpPr>
          <p:nvPr>
            <p:ph type="sldNum" sz="quarter" idx="12"/>
          </p:nvPr>
        </p:nvSpPr>
        <p:spPr/>
        <p:txBody>
          <a:bodyPr/>
          <a:lstStyle/>
          <a:p>
            <a:fld id="{21818499-ADE3-A24F-9B2A-7B6AD9A05685}" type="slidenum">
              <a:rPr lang="en-US" smtClean="0"/>
              <a:t>‹#›</a:t>
            </a:fld>
            <a:endParaRPr lang="en-US"/>
          </a:p>
        </p:txBody>
      </p:sp>
    </p:spTree>
    <p:extLst>
      <p:ext uri="{BB962C8B-B14F-4D97-AF65-F5344CB8AC3E}">
        <p14:creationId xmlns:p14="http://schemas.microsoft.com/office/powerpoint/2010/main" val="1958602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07AC7-8AC9-3E87-EB89-15853A22C2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1D1487-9A28-44A5-B07A-2D41AF18CD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BFECCB-C992-E3E6-D48E-4A01D7201C22}"/>
              </a:ext>
            </a:extLst>
          </p:cNvPr>
          <p:cNvSpPr>
            <a:spLocks noGrp="1"/>
          </p:cNvSpPr>
          <p:nvPr>
            <p:ph type="dt" sz="half" idx="10"/>
          </p:nvPr>
        </p:nvSpPr>
        <p:spPr/>
        <p:txBody>
          <a:bodyPr/>
          <a:lstStyle/>
          <a:p>
            <a:r>
              <a:rPr lang="en-US"/>
              <a:t>December 7, 2023</a:t>
            </a:r>
          </a:p>
        </p:txBody>
      </p:sp>
      <p:sp>
        <p:nvSpPr>
          <p:cNvPr id="5" name="Footer Placeholder 4">
            <a:extLst>
              <a:ext uri="{FF2B5EF4-FFF2-40B4-BE49-F238E27FC236}">
                <a16:creationId xmlns:a16="http://schemas.microsoft.com/office/drawing/2014/main" id="{E4E097A6-D6EC-D21F-9DD6-BB5EFAF3306D}"/>
              </a:ext>
            </a:extLst>
          </p:cNvPr>
          <p:cNvSpPr>
            <a:spLocks noGrp="1"/>
          </p:cNvSpPr>
          <p:nvPr>
            <p:ph type="ftr" sz="quarter" idx="11"/>
          </p:nvPr>
        </p:nvSpPr>
        <p:spPr/>
        <p:txBody>
          <a:bodyPr/>
          <a:lstStyle/>
          <a:p>
            <a:r>
              <a:rPr lang="en-US"/>
              <a:t>EIC Resources Review Board Meeting</a:t>
            </a:r>
          </a:p>
        </p:txBody>
      </p:sp>
      <p:sp>
        <p:nvSpPr>
          <p:cNvPr id="6" name="Slide Number Placeholder 5">
            <a:extLst>
              <a:ext uri="{FF2B5EF4-FFF2-40B4-BE49-F238E27FC236}">
                <a16:creationId xmlns:a16="http://schemas.microsoft.com/office/drawing/2014/main" id="{52DF6243-CC42-52C2-BE26-DE44412B051A}"/>
              </a:ext>
            </a:extLst>
          </p:cNvPr>
          <p:cNvSpPr>
            <a:spLocks noGrp="1"/>
          </p:cNvSpPr>
          <p:nvPr>
            <p:ph type="sldNum" sz="quarter" idx="12"/>
          </p:nvPr>
        </p:nvSpPr>
        <p:spPr/>
        <p:txBody>
          <a:bodyPr/>
          <a:lstStyle/>
          <a:p>
            <a:fld id="{21818499-ADE3-A24F-9B2A-7B6AD9A05685}" type="slidenum">
              <a:rPr lang="en-US" smtClean="0"/>
              <a:t>‹#›</a:t>
            </a:fld>
            <a:endParaRPr lang="en-US"/>
          </a:p>
        </p:txBody>
      </p:sp>
    </p:spTree>
    <p:extLst>
      <p:ext uri="{BB962C8B-B14F-4D97-AF65-F5344CB8AC3E}">
        <p14:creationId xmlns:p14="http://schemas.microsoft.com/office/powerpoint/2010/main" val="2612964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86875-06FC-BBF3-43C2-3082D3C2CF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97A705-4F63-6DE2-20F1-3C75A346FE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8D77C9-4999-D84E-EC71-AEBC5ECB6C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7BC5B8-6AA4-5C81-99EB-0F9B3E3ECAD7}"/>
              </a:ext>
            </a:extLst>
          </p:cNvPr>
          <p:cNvSpPr>
            <a:spLocks noGrp="1"/>
          </p:cNvSpPr>
          <p:nvPr>
            <p:ph type="dt" sz="half" idx="10"/>
          </p:nvPr>
        </p:nvSpPr>
        <p:spPr/>
        <p:txBody>
          <a:bodyPr/>
          <a:lstStyle/>
          <a:p>
            <a:r>
              <a:rPr lang="en-US"/>
              <a:t>December 7, 2023</a:t>
            </a:r>
          </a:p>
        </p:txBody>
      </p:sp>
      <p:sp>
        <p:nvSpPr>
          <p:cNvPr id="6" name="Footer Placeholder 5">
            <a:extLst>
              <a:ext uri="{FF2B5EF4-FFF2-40B4-BE49-F238E27FC236}">
                <a16:creationId xmlns:a16="http://schemas.microsoft.com/office/drawing/2014/main" id="{DC0DD8DF-0A9C-50BA-9993-9D71823BCD82}"/>
              </a:ext>
            </a:extLst>
          </p:cNvPr>
          <p:cNvSpPr>
            <a:spLocks noGrp="1"/>
          </p:cNvSpPr>
          <p:nvPr>
            <p:ph type="ftr" sz="quarter" idx="11"/>
          </p:nvPr>
        </p:nvSpPr>
        <p:spPr/>
        <p:txBody>
          <a:bodyPr/>
          <a:lstStyle/>
          <a:p>
            <a:r>
              <a:rPr lang="en-US"/>
              <a:t>EIC Resources Review Board Meeting</a:t>
            </a:r>
          </a:p>
        </p:txBody>
      </p:sp>
      <p:sp>
        <p:nvSpPr>
          <p:cNvPr id="7" name="Slide Number Placeholder 6">
            <a:extLst>
              <a:ext uri="{FF2B5EF4-FFF2-40B4-BE49-F238E27FC236}">
                <a16:creationId xmlns:a16="http://schemas.microsoft.com/office/drawing/2014/main" id="{38B2108D-B305-7A7B-1C8B-4964CEECD0D5}"/>
              </a:ext>
            </a:extLst>
          </p:cNvPr>
          <p:cNvSpPr>
            <a:spLocks noGrp="1"/>
          </p:cNvSpPr>
          <p:nvPr>
            <p:ph type="sldNum" sz="quarter" idx="12"/>
          </p:nvPr>
        </p:nvSpPr>
        <p:spPr/>
        <p:txBody>
          <a:bodyPr/>
          <a:lstStyle/>
          <a:p>
            <a:fld id="{21818499-ADE3-A24F-9B2A-7B6AD9A05685}" type="slidenum">
              <a:rPr lang="en-US" smtClean="0"/>
              <a:t>‹#›</a:t>
            </a:fld>
            <a:endParaRPr lang="en-US"/>
          </a:p>
        </p:txBody>
      </p:sp>
    </p:spTree>
    <p:extLst>
      <p:ext uri="{BB962C8B-B14F-4D97-AF65-F5344CB8AC3E}">
        <p14:creationId xmlns:p14="http://schemas.microsoft.com/office/powerpoint/2010/main" val="3011924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F1DB3-B937-57E9-0F9D-C6858FA86A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2B870C-0B73-E7BD-E2B6-8663A287D3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C1DFA0-FB4F-A255-C0E7-D0A5008BFB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4ED527-55BD-F634-640D-F72DBCCA2D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30D8C2-6053-9988-3015-FA19424885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2F236B-F99E-ABD3-9090-610FF7206A8A}"/>
              </a:ext>
            </a:extLst>
          </p:cNvPr>
          <p:cNvSpPr>
            <a:spLocks noGrp="1"/>
          </p:cNvSpPr>
          <p:nvPr>
            <p:ph type="dt" sz="half" idx="10"/>
          </p:nvPr>
        </p:nvSpPr>
        <p:spPr/>
        <p:txBody>
          <a:bodyPr/>
          <a:lstStyle/>
          <a:p>
            <a:r>
              <a:rPr lang="en-US"/>
              <a:t>December 7, 2023</a:t>
            </a:r>
          </a:p>
        </p:txBody>
      </p:sp>
      <p:sp>
        <p:nvSpPr>
          <p:cNvPr id="8" name="Footer Placeholder 7">
            <a:extLst>
              <a:ext uri="{FF2B5EF4-FFF2-40B4-BE49-F238E27FC236}">
                <a16:creationId xmlns:a16="http://schemas.microsoft.com/office/drawing/2014/main" id="{7EB8C187-E6F1-C233-7F61-1A978C612D3D}"/>
              </a:ext>
            </a:extLst>
          </p:cNvPr>
          <p:cNvSpPr>
            <a:spLocks noGrp="1"/>
          </p:cNvSpPr>
          <p:nvPr>
            <p:ph type="ftr" sz="quarter" idx="11"/>
          </p:nvPr>
        </p:nvSpPr>
        <p:spPr/>
        <p:txBody>
          <a:bodyPr/>
          <a:lstStyle/>
          <a:p>
            <a:r>
              <a:rPr lang="en-US"/>
              <a:t>EIC Resources Review Board Meeting</a:t>
            </a:r>
          </a:p>
        </p:txBody>
      </p:sp>
      <p:sp>
        <p:nvSpPr>
          <p:cNvPr id="9" name="Slide Number Placeholder 8">
            <a:extLst>
              <a:ext uri="{FF2B5EF4-FFF2-40B4-BE49-F238E27FC236}">
                <a16:creationId xmlns:a16="http://schemas.microsoft.com/office/drawing/2014/main" id="{ACA4AF84-1BDB-C4D3-BB0A-3D17E931E539}"/>
              </a:ext>
            </a:extLst>
          </p:cNvPr>
          <p:cNvSpPr>
            <a:spLocks noGrp="1"/>
          </p:cNvSpPr>
          <p:nvPr>
            <p:ph type="sldNum" sz="quarter" idx="12"/>
          </p:nvPr>
        </p:nvSpPr>
        <p:spPr/>
        <p:txBody>
          <a:bodyPr/>
          <a:lstStyle/>
          <a:p>
            <a:fld id="{21818499-ADE3-A24F-9B2A-7B6AD9A05685}" type="slidenum">
              <a:rPr lang="en-US" smtClean="0"/>
              <a:t>‹#›</a:t>
            </a:fld>
            <a:endParaRPr lang="en-US"/>
          </a:p>
        </p:txBody>
      </p:sp>
    </p:spTree>
    <p:extLst>
      <p:ext uri="{BB962C8B-B14F-4D97-AF65-F5344CB8AC3E}">
        <p14:creationId xmlns:p14="http://schemas.microsoft.com/office/powerpoint/2010/main" val="3249225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F4659-673C-45DD-407A-096D6FA964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63764C-D142-B22F-491B-2399707126D8}"/>
              </a:ext>
            </a:extLst>
          </p:cNvPr>
          <p:cNvSpPr>
            <a:spLocks noGrp="1"/>
          </p:cNvSpPr>
          <p:nvPr>
            <p:ph type="dt" sz="half" idx="10"/>
          </p:nvPr>
        </p:nvSpPr>
        <p:spPr/>
        <p:txBody>
          <a:bodyPr/>
          <a:lstStyle/>
          <a:p>
            <a:r>
              <a:rPr lang="en-US"/>
              <a:t>December 7, 2023</a:t>
            </a:r>
          </a:p>
        </p:txBody>
      </p:sp>
      <p:sp>
        <p:nvSpPr>
          <p:cNvPr id="4" name="Footer Placeholder 3">
            <a:extLst>
              <a:ext uri="{FF2B5EF4-FFF2-40B4-BE49-F238E27FC236}">
                <a16:creationId xmlns:a16="http://schemas.microsoft.com/office/drawing/2014/main" id="{75FFA896-B1E6-2E77-C28D-8B5707DB65D4}"/>
              </a:ext>
            </a:extLst>
          </p:cNvPr>
          <p:cNvSpPr>
            <a:spLocks noGrp="1"/>
          </p:cNvSpPr>
          <p:nvPr>
            <p:ph type="ftr" sz="quarter" idx="11"/>
          </p:nvPr>
        </p:nvSpPr>
        <p:spPr/>
        <p:txBody>
          <a:bodyPr/>
          <a:lstStyle/>
          <a:p>
            <a:r>
              <a:rPr lang="en-US"/>
              <a:t>EIC Resources Review Board Meeting</a:t>
            </a:r>
          </a:p>
        </p:txBody>
      </p:sp>
      <p:sp>
        <p:nvSpPr>
          <p:cNvPr id="5" name="Slide Number Placeholder 4">
            <a:extLst>
              <a:ext uri="{FF2B5EF4-FFF2-40B4-BE49-F238E27FC236}">
                <a16:creationId xmlns:a16="http://schemas.microsoft.com/office/drawing/2014/main" id="{672737CA-ECEA-6030-D844-7C83F2AF1DA8}"/>
              </a:ext>
            </a:extLst>
          </p:cNvPr>
          <p:cNvSpPr>
            <a:spLocks noGrp="1"/>
          </p:cNvSpPr>
          <p:nvPr>
            <p:ph type="sldNum" sz="quarter" idx="12"/>
          </p:nvPr>
        </p:nvSpPr>
        <p:spPr/>
        <p:txBody>
          <a:bodyPr/>
          <a:lstStyle/>
          <a:p>
            <a:fld id="{21818499-ADE3-A24F-9B2A-7B6AD9A05685}" type="slidenum">
              <a:rPr lang="en-US" smtClean="0"/>
              <a:t>‹#›</a:t>
            </a:fld>
            <a:endParaRPr lang="en-US"/>
          </a:p>
        </p:txBody>
      </p:sp>
    </p:spTree>
    <p:extLst>
      <p:ext uri="{BB962C8B-B14F-4D97-AF65-F5344CB8AC3E}">
        <p14:creationId xmlns:p14="http://schemas.microsoft.com/office/powerpoint/2010/main" val="829493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691D64-FC5C-6AB5-9458-EA652CE435D9}"/>
              </a:ext>
            </a:extLst>
          </p:cNvPr>
          <p:cNvSpPr>
            <a:spLocks noGrp="1"/>
          </p:cNvSpPr>
          <p:nvPr>
            <p:ph type="dt" sz="half" idx="10"/>
          </p:nvPr>
        </p:nvSpPr>
        <p:spPr/>
        <p:txBody>
          <a:bodyPr/>
          <a:lstStyle/>
          <a:p>
            <a:r>
              <a:rPr lang="en-US"/>
              <a:t>December 7, 2023</a:t>
            </a:r>
          </a:p>
        </p:txBody>
      </p:sp>
      <p:sp>
        <p:nvSpPr>
          <p:cNvPr id="3" name="Footer Placeholder 2">
            <a:extLst>
              <a:ext uri="{FF2B5EF4-FFF2-40B4-BE49-F238E27FC236}">
                <a16:creationId xmlns:a16="http://schemas.microsoft.com/office/drawing/2014/main" id="{FA892C94-08D9-3EF8-DBAB-015DCD624C91}"/>
              </a:ext>
            </a:extLst>
          </p:cNvPr>
          <p:cNvSpPr>
            <a:spLocks noGrp="1"/>
          </p:cNvSpPr>
          <p:nvPr>
            <p:ph type="ftr" sz="quarter" idx="11"/>
          </p:nvPr>
        </p:nvSpPr>
        <p:spPr/>
        <p:txBody>
          <a:bodyPr/>
          <a:lstStyle/>
          <a:p>
            <a:r>
              <a:rPr lang="en-US"/>
              <a:t>EIC Resources Review Board Meeting</a:t>
            </a:r>
          </a:p>
        </p:txBody>
      </p:sp>
      <p:sp>
        <p:nvSpPr>
          <p:cNvPr id="4" name="Slide Number Placeholder 3">
            <a:extLst>
              <a:ext uri="{FF2B5EF4-FFF2-40B4-BE49-F238E27FC236}">
                <a16:creationId xmlns:a16="http://schemas.microsoft.com/office/drawing/2014/main" id="{28D16CBF-2E36-E41E-1ED8-A52081750687}"/>
              </a:ext>
            </a:extLst>
          </p:cNvPr>
          <p:cNvSpPr>
            <a:spLocks noGrp="1"/>
          </p:cNvSpPr>
          <p:nvPr>
            <p:ph type="sldNum" sz="quarter" idx="12"/>
          </p:nvPr>
        </p:nvSpPr>
        <p:spPr/>
        <p:txBody>
          <a:bodyPr/>
          <a:lstStyle/>
          <a:p>
            <a:fld id="{21818499-ADE3-A24F-9B2A-7B6AD9A05685}" type="slidenum">
              <a:rPr lang="en-US" smtClean="0"/>
              <a:t>‹#›</a:t>
            </a:fld>
            <a:endParaRPr lang="en-US"/>
          </a:p>
        </p:txBody>
      </p:sp>
    </p:spTree>
    <p:extLst>
      <p:ext uri="{BB962C8B-B14F-4D97-AF65-F5344CB8AC3E}">
        <p14:creationId xmlns:p14="http://schemas.microsoft.com/office/powerpoint/2010/main" val="2048165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ED937-2704-0A1A-51A3-78D29DC51C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0F2AE6-E353-086E-C1F6-9B30DBC71F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650369-1441-C1B0-1F94-DAE7D21496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F338FA-F913-4B0D-4584-72280D1B2953}"/>
              </a:ext>
            </a:extLst>
          </p:cNvPr>
          <p:cNvSpPr>
            <a:spLocks noGrp="1"/>
          </p:cNvSpPr>
          <p:nvPr>
            <p:ph type="dt" sz="half" idx="10"/>
          </p:nvPr>
        </p:nvSpPr>
        <p:spPr/>
        <p:txBody>
          <a:bodyPr/>
          <a:lstStyle/>
          <a:p>
            <a:r>
              <a:rPr lang="en-US"/>
              <a:t>December 7, 2023</a:t>
            </a:r>
          </a:p>
        </p:txBody>
      </p:sp>
      <p:sp>
        <p:nvSpPr>
          <p:cNvPr id="6" name="Footer Placeholder 5">
            <a:extLst>
              <a:ext uri="{FF2B5EF4-FFF2-40B4-BE49-F238E27FC236}">
                <a16:creationId xmlns:a16="http://schemas.microsoft.com/office/drawing/2014/main" id="{076C1E89-0710-164C-63B9-B034A3905574}"/>
              </a:ext>
            </a:extLst>
          </p:cNvPr>
          <p:cNvSpPr>
            <a:spLocks noGrp="1"/>
          </p:cNvSpPr>
          <p:nvPr>
            <p:ph type="ftr" sz="quarter" idx="11"/>
          </p:nvPr>
        </p:nvSpPr>
        <p:spPr/>
        <p:txBody>
          <a:bodyPr/>
          <a:lstStyle/>
          <a:p>
            <a:r>
              <a:rPr lang="en-US"/>
              <a:t>EIC Resources Review Board Meeting</a:t>
            </a:r>
          </a:p>
        </p:txBody>
      </p:sp>
      <p:sp>
        <p:nvSpPr>
          <p:cNvPr id="7" name="Slide Number Placeholder 6">
            <a:extLst>
              <a:ext uri="{FF2B5EF4-FFF2-40B4-BE49-F238E27FC236}">
                <a16:creationId xmlns:a16="http://schemas.microsoft.com/office/drawing/2014/main" id="{09EA73C4-B8BD-4FAC-F5BF-7AB82FE1070D}"/>
              </a:ext>
            </a:extLst>
          </p:cNvPr>
          <p:cNvSpPr>
            <a:spLocks noGrp="1"/>
          </p:cNvSpPr>
          <p:nvPr>
            <p:ph type="sldNum" sz="quarter" idx="12"/>
          </p:nvPr>
        </p:nvSpPr>
        <p:spPr/>
        <p:txBody>
          <a:bodyPr/>
          <a:lstStyle/>
          <a:p>
            <a:fld id="{21818499-ADE3-A24F-9B2A-7B6AD9A05685}" type="slidenum">
              <a:rPr lang="en-US" smtClean="0"/>
              <a:t>‹#›</a:t>
            </a:fld>
            <a:endParaRPr lang="en-US"/>
          </a:p>
        </p:txBody>
      </p:sp>
    </p:spTree>
    <p:extLst>
      <p:ext uri="{BB962C8B-B14F-4D97-AF65-F5344CB8AC3E}">
        <p14:creationId xmlns:p14="http://schemas.microsoft.com/office/powerpoint/2010/main" val="3127124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0589A-2BCE-A73C-B1C7-5562CFF096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42227A-2D16-6C01-A8EB-90271FCFA7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760AA1-B80A-4EC0-4073-10ABF32D99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B3807B-1FC7-14D0-78DB-D82E99461E0D}"/>
              </a:ext>
            </a:extLst>
          </p:cNvPr>
          <p:cNvSpPr>
            <a:spLocks noGrp="1"/>
          </p:cNvSpPr>
          <p:nvPr>
            <p:ph type="dt" sz="half" idx="10"/>
          </p:nvPr>
        </p:nvSpPr>
        <p:spPr/>
        <p:txBody>
          <a:bodyPr/>
          <a:lstStyle/>
          <a:p>
            <a:r>
              <a:rPr lang="en-US"/>
              <a:t>December 7, 2023</a:t>
            </a:r>
          </a:p>
        </p:txBody>
      </p:sp>
      <p:sp>
        <p:nvSpPr>
          <p:cNvPr id="6" name="Footer Placeholder 5">
            <a:extLst>
              <a:ext uri="{FF2B5EF4-FFF2-40B4-BE49-F238E27FC236}">
                <a16:creationId xmlns:a16="http://schemas.microsoft.com/office/drawing/2014/main" id="{B369EF7B-95CA-2B96-8201-2945D3BD04CF}"/>
              </a:ext>
            </a:extLst>
          </p:cNvPr>
          <p:cNvSpPr>
            <a:spLocks noGrp="1"/>
          </p:cNvSpPr>
          <p:nvPr>
            <p:ph type="ftr" sz="quarter" idx="11"/>
          </p:nvPr>
        </p:nvSpPr>
        <p:spPr/>
        <p:txBody>
          <a:bodyPr/>
          <a:lstStyle/>
          <a:p>
            <a:r>
              <a:rPr lang="en-US"/>
              <a:t>EIC Resources Review Board Meeting</a:t>
            </a:r>
          </a:p>
        </p:txBody>
      </p:sp>
      <p:sp>
        <p:nvSpPr>
          <p:cNvPr id="7" name="Slide Number Placeholder 6">
            <a:extLst>
              <a:ext uri="{FF2B5EF4-FFF2-40B4-BE49-F238E27FC236}">
                <a16:creationId xmlns:a16="http://schemas.microsoft.com/office/drawing/2014/main" id="{06686468-EE0F-B945-EF4A-2813897348BF}"/>
              </a:ext>
            </a:extLst>
          </p:cNvPr>
          <p:cNvSpPr>
            <a:spLocks noGrp="1"/>
          </p:cNvSpPr>
          <p:nvPr>
            <p:ph type="sldNum" sz="quarter" idx="12"/>
          </p:nvPr>
        </p:nvSpPr>
        <p:spPr/>
        <p:txBody>
          <a:bodyPr/>
          <a:lstStyle/>
          <a:p>
            <a:fld id="{21818499-ADE3-A24F-9B2A-7B6AD9A05685}" type="slidenum">
              <a:rPr lang="en-US" smtClean="0"/>
              <a:t>‹#›</a:t>
            </a:fld>
            <a:endParaRPr lang="en-US"/>
          </a:p>
        </p:txBody>
      </p:sp>
    </p:spTree>
    <p:extLst>
      <p:ext uri="{BB962C8B-B14F-4D97-AF65-F5344CB8AC3E}">
        <p14:creationId xmlns:p14="http://schemas.microsoft.com/office/powerpoint/2010/main" val="2129187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90FC33-5480-AF4D-A551-64B7664940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B36845-380C-AD93-6BD7-6B4541E83D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820B46-6421-A070-44FC-0CC5512324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December 7, 2023</a:t>
            </a:r>
          </a:p>
        </p:txBody>
      </p:sp>
      <p:sp>
        <p:nvSpPr>
          <p:cNvPr id="5" name="Footer Placeholder 4">
            <a:extLst>
              <a:ext uri="{FF2B5EF4-FFF2-40B4-BE49-F238E27FC236}">
                <a16:creationId xmlns:a16="http://schemas.microsoft.com/office/drawing/2014/main" id="{82429F3A-2D9A-B92F-5DE1-16A45669B8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EIC Resources Review Board Meeting</a:t>
            </a:r>
          </a:p>
        </p:txBody>
      </p:sp>
      <p:sp>
        <p:nvSpPr>
          <p:cNvPr id="6" name="Slide Number Placeholder 5">
            <a:extLst>
              <a:ext uri="{FF2B5EF4-FFF2-40B4-BE49-F238E27FC236}">
                <a16:creationId xmlns:a16="http://schemas.microsoft.com/office/drawing/2014/main" id="{6345DF6E-540B-06ED-9C78-BA2837A0B1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818499-ADE3-A24F-9B2A-7B6AD9A05685}" type="slidenum">
              <a:rPr lang="en-US" smtClean="0"/>
              <a:t>‹#›</a:t>
            </a:fld>
            <a:endParaRPr lang="en-US"/>
          </a:p>
        </p:txBody>
      </p:sp>
    </p:spTree>
    <p:extLst>
      <p:ext uri="{BB962C8B-B14F-4D97-AF65-F5344CB8AC3E}">
        <p14:creationId xmlns:p14="http://schemas.microsoft.com/office/powerpoint/2010/main" val="3166194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1E5D38-75C3-FA45-7F7A-5BF6DDDD8BC5}"/>
              </a:ext>
            </a:extLst>
          </p:cNvPr>
          <p:cNvSpPr txBox="1"/>
          <p:nvPr/>
        </p:nvSpPr>
        <p:spPr>
          <a:xfrm>
            <a:off x="1959491" y="1302001"/>
            <a:ext cx="8022709" cy="523220"/>
          </a:xfrm>
          <a:prstGeom prst="rect">
            <a:avLst/>
          </a:prstGeom>
          <a:noFill/>
        </p:spPr>
        <p:txBody>
          <a:bodyPr wrap="none" rtlCol="0">
            <a:spAutoFit/>
          </a:bodyPr>
          <a:lstStyle/>
          <a:p>
            <a:r>
              <a:rPr lang="en-US" sz="2800" dirty="0"/>
              <a:t>Report on the DAC to the EIC Resources Review Board</a:t>
            </a:r>
          </a:p>
        </p:txBody>
      </p:sp>
      <p:sp>
        <p:nvSpPr>
          <p:cNvPr id="5" name="TextBox 4">
            <a:extLst>
              <a:ext uri="{FF2B5EF4-FFF2-40B4-BE49-F238E27FC236}">
                <a16:creationId xmlns:a16="http://schemas.microsoft.com/office/drawing/2014/main" id="{B7426BB5-DBA8-4A67-8904-B5086B870AA7}"/>
              </a:ext>
            </a:extLst>
          </p:cNvPr>
          <p:cNvSpPr txBox="1"/>
          <p:nvPr/>
        </p:nvSpPr>
        <p:spPr>
          <a:xfrm>
            <a:off x="3061448" y="620751"/>
            <a:ext cx="5674630" cy="523220"/>
          </a:xfrm>
          <a:prstGeom prst="rect">
            <a:avLst/>
          </a:prstGeom>
          <a:noFill/>
        </p:spPr>
        <p:txBody>
          <a:bodyPr wrap="none" rtlCol="0">
            <a:spAutoFit/>
          </a:bodyPr>
          <a:lstStyle/>
          <a:p>
            <a:r>
              <a:rPr lang="en-US" sz="2800" dirty="0"/>
              <a:t>Detector Advisory Committee Report:</a:t>
            </a:r>
          </a:p>
        </p:txBody>
      </p:sp>
      <p:sp>
        <p:nvSpPr>
          <p:cNvPr id="6" name="Date Placeholder 5">
            <a:extLst>
              <a:ext uri="{FF2B5EF4-FFF2-40B4-BE49-F238E27FC236}">
                <a16:creationId xmlns:a16="http://schemas.microsoft.com/office/drawing/2014/main" id="{8E9907B7-695F-F7B4-6892-0C1C29B3689D}"/>
              </a:ext>
            </a:extLst>
          </p:cNvPr>
          <p:cNvSpPr>
            <a:spLocks noGrp="1"/>
          </p:cNvSpPr>
          <p:nvPr>
            <p:ph type="dt" sz="half" idx="10"/>
          </p:nvPr>
        </p:nvSpPr>
        <p:spPr/>
        <p:txBody>
          <a:bodyPr/>
          <a:lstStyle/>
          <a:p>
            <a:r>
              <a:rPr lang="en-US"/>
              <a:t>December 7, 2023</a:t>
            </a:r>
          </a:p>
        </p:txBody>
      </p:sp>
      <p:sp>
        <p:nvSpPr>
          <p:cNvPr id="7" name="Footer Placeholder 6">
            <a:extLst>
              <a:ext uri="{FF2B5EF4-FFF2-40B4-BE49-F238E27FC236}">
                <a16:creationId xmlns:a16="http://schemas.microsoft.com/office/drawing/2014/main" id="{8BD27F29-0241-0C2C-067E-ABAC4AC2635D}"/>
              </a:ext>
            </a:extLst>
          </p:cNvPr>
          <p:cNvSpPr>
            <a:spLocks noGrp="1"/>
          </p:cNvSpPr>
          <p:nvPr>
            <p:ph type="ftr" sz="quarter" idx="11"/>
          </p:nvPr>
        </p:nvSpPr>
        <p:spPr/>
        <p:txBody>
          <a:bodyPr/>
          <a:lstStyle/>
          <a:p>
            <a:r>
              <a:rPr lang="en-US"/>
              <a:t>EIC Resources Review Board Meeting</a:t>
            </a:r>
          </a:p>
        </p:txBody>
      </p:sp>
      <p:sp>
        <p:nvSpPr>
          <p:cNvPr id="8" name="Slide Number Placeholder 7">
            <a:extLst>
              <a:ext uri="{FF2B5EF4-FFF2-40B4-BE49-F238E27FC236}">
                <a16:creationId xmlns:a16="http://schemas.microsoft.com/office/drawing/2014/main" id="{F14B5E05-A223-146F-4185-951330406991}"/>
              </a:ext>
            </a:extLst>
          </p:cNvPr>
          <p:cNvSpPr>
            <a:spLocks noGrp="1"/>
          </p:cNvSpPr>
          <p:nvPr>
            <p:ph type="sldNum" sz="quarter" idx="12"/>
          </p:nvPr>
        </p:nvSpPr>
        <p:spPr/>
        <p:txBody>
          <a:bodyPr/>
          <a:lstStyle/>
          <a:p>
            <a:fld id="{21818499-ADE3-A24F-9B2A-7B6AD9A05685}" type="slidenum">
              <a:rPr lang="en-US" smtClean="0"/>
              <a:t>1</a:t>
            </a:fld>
            <a:endParaRPr lang="en-US"/>
          </a:p>
        </p:txBody>
      </p:sp>
      <p:sp>
        <p:nvSpPr>
          <p:cNvPr id="2" name="TextBox 1">
            <a:extLst>
              <a:ext uri="{FF2B5EF4-FFF2-40B4-BE49-F238E27FC236}">
                <a16:creationId xmlns:a16="http://schemas.microsoft.com/office/drawing/2014/main" id="{E8E01E28-30D1-03FE-E9B9-09B010ED15B5}"/>
              </a:ext>
            </a:extLst>
          </p:cNvPr>
          <p:cNvSpPr txBox="1"/>
          <p:nvPr/>
        </p:nvSpPr>
        <p:spPr>
          <a:xfrm>
            <a:off x="3460883" y="2395306"/>
            <a:ext cx="4145815" cy="1695208"/>
          </a:xfrm>
          <a:prstGeom prst="rect">
            <a:avLst/>
          </a:prstGeom>
          <a:noFill/>
        </p:spPr>
        <p:txBody>
          <a:bodyPr wrap="none" rtlCol="0">
            <a:spAutoFit/>
          </a:bodyPr>
          <a:lstStyle/>
          <a:p>
            <a:pPr marL="285750" indent="-285750">
              <a:lnSpc>
                <a:spcPct val="200000"/>
              </a:lnSpc>
              <a:buFont typeface="Arial" panose="020B0604020202020204" pitchFamily="34" charset="0"/>
              <a:buChar char="•"/>
            </a:pPr>
            <a:r>
              <a:rPr lang="en-US" sz="2800" dirty="0"/>
              <a:t>Overview of DAC</a:t>
            </a:r>
          </a:p>
          <a:p>
            <a:pPr marL="285750" indent="-285750">
              <a:lnSpc>
                <a:spcPct val="200000"/>
              </a:lnSpc>
              <a:buFont typeface="Arial" panose="020B0604020202020204" pitchFamily="34" charset="0"/>
              <a:buChar char="•"/>
            </a:pPr>
            <a:r>
              <a:rPr lang="en-US" sz="2800" dirty="0"/>
              <a:t>Report on 2023 Activities</a:t>
            </a:r>
          </a:p>
        </p:txBody>
      </p:sp>
      <p:pic>
        <p:nvPicPr>
          <p:cNvPr id="3" name="cu_ralphie.jpg" descr="cu_ralphie.jpg">
            <a:extLst>
              <a:ext uri="{FF2B5EF4-FFF2-40B4-BE49-F238E27FC236}">
                <a16:creationId xmlns:a16="http://schemas.microsoft.com/office/drawing/2014/main" id="{D7880AE4-763E-ECA0-4B1B-73D89BB24DEB}"/>
              </a:ext>
            </a:extLst>
          </p:cNvPr>
          <p:cNvPicPr>
            <a:picLocks noChangeAspect="1"/>
          </p:cNvPicPr>
          <p:nvPr/>
        </p:nvPicPr>
        <p:blipFill>
          <a:blip r:embed="rId2"/>
          <a:stretch>
            <a:fillRect/>
          </a:stretch>
        </p:blipFill>
        <p:spPr>
          <a:xfrm>
            <a:off x="341149" y="5115035"/>
            <a:ext cx="1314062" cy="990600"/>
          </a:xfrm>
          <a:prstGeom prst="rect">
            <a:avLst/>
          </a:prstGeom>
          <a:ln w="12700">
            <a:miter lim="400000"/>
          </a:ln>
        </p:spPr>
      </p:pic>
      <p:sp>
        <p:nvSpPr>
          <p:cNvPr id="9" name="TextBox 8">
            <a:extLst>
              <a:ext uri="{FF2B5EF4-FFF2-40B4-BE49-F238E27FC236}">
                <a16:creationId xmlns:a16="http://schemas.microsoft.com/office/drawing/2014/main" id="{EA3C7E91-A798-1F7F-82CB-97F85E2FE8B8}"/>
              </a:ext>
            </a:extLst>
          </p:cNvPr>
          <p:cNvSpPr txBox="1"/>
          <p:nvPr/>
        </p:nvSpPr>
        <p:spPr>
          <a:xfrm>
            <a:off x="1758879" y="5324600"/>
            <a:ext cx="3404009" cy="461665"/>
          </a:xfrm>
          <a:prstGeom prst="rect">
            <a:avLst/>
          </a:prstGeom>
          <a:noFill/>
        </p:spPr>
        <p:txBody>
          <a:bodyPr wrap="none" rtlCol="0">
            <a:spAutoFit/>
          </a:bodyPr>
          <a:lstStyle/>
          <a:p>
            <a:r>
              <a:rPr lang="en-US" sz="2400" dirty="0"/>
              <a:t>Edward Kinney, DAC Chair</a:t>
            </a:r>
          </a:p>
        </p:txBody>
      </p:sp>
    </p:spTree>
    <p:extLst>
      <p:ext uri="{BB962C8B-B14F-4D97-AF65-F5344CB8AC3E}">
        <p14:creationId xmlns:p14="http://schemas.microsoft.com/office/powerpoint/2010/main" val="2715983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D1177A-82C5-7C3A-C065-6F8B13CF76F6}"/>
              </a:ext>
            </a:extLst>
          </p:cNvPr>
          <p:cNvSpPr>
            <a:spLocks noGrp="1"/>
          </p:cNvSpPr>
          <p:nvPr>
            <p:ph type="dt" sz="half" idx="10"/>
          </p:nvPr>
        </p:nvSpPr>
        <p:spPr/>
        <p:txBody>
          <a:bodyPr/>
          <a:lstStyle/>
          <a:p>
            <a:r>
              <a:rPr lang="en-US"/>
              <a:t>December 7, 2023</a:t>
            </a:r>
          </a:p>
        </p:txBody>
      </p:sp>
      <p:sp>
        <p:nvSpPr>
          <p:cNvPr id="3" name="Footer Placeholder 2">
            <a:extLst>
              <a:ext uri="{FF2B5EF4-FFF2-40B4-BE49-F238E27FC236}">
                <a16:creationId xmlns:a16="http://schemas.microsoft.com/office/drawing/2014/main" id="{E628D3B5-BCC5-561B-035D-535EAD412D87}"/>
              </a:ext>
            </a:extLst>
          </p:cNvPr>
          <p:cNvSpPr>
            <a:spLocks noGrp="1"/>
          </p:cNvSpPr>
          <p:nvPr>
            <p:ph type="ftr" sz="quarter" idx="11"/>
          </p:nvPr>
        </p:nvSpPr>
        <p:spPr/>
        <p:txBody>
          <a:bodyPr/>
          <a:lstStyle/>
          <a:p>
            <a:r>
              <a:rPr lang="en-US"/>
              <a:t>EIC Resources Review Board Meeting</a:t>
            </a:r>
          </a:p>
        </p:txBody>
      </p:sp>
      <p:sp>
        <p:nvSpPr>
          <p:cNvPr id="4" name="Slide Number Placeholder 3">
            <a:extLst>
              <a:ext uri="{FF2B5EF4-FFF2-40B4-BE49-F238E27FC236}">
                <a16:creationId xmlns:a16="http://schemas.microsoft.com/office/drawing/2014/main" id="{F2174341-900B-4298-6836-9A45379DC69C}"/>
              </a:ext>
            </a:extLst>
          </p:cNvPr>
          <p:cNvSpPr>
            <a:spLocks noGrp="1"/>
          </p:cNvSpPr>
          <p:nvPr>
            <p:ph type="sldNum" sz="quarter" idx="12"/>
          </p:nvPr>
        </p:nvSpPr>
        <p:spPr/>
        <p:txBody>
          <a:bodyPr/>
          <a:lstStyle/>
          <a:p>
            <a:fld id="{21818499-ADE3-A24F-9B2A-7B6AD9A05685}" type="slidenum">
              <a:rPr lang="en-US" smtClean="0"/>
              <a:t>10</a:t>
            </a:fld>
            <a:endParaRPr lang="en-US"/>
          </a:p>
        </p:txBody>
      </p:sp>
      <p:sp>
        <p:nvSpPr>
          <p:cNvPr id="5" name="TextBox 4">
            <a:extLst>
              <a:ext uri="{FF2B5EF4-FFF2-40B4-BE49-F238E27FC236}">
                <a16:creationId xmlns:a16="http://schemas.microsoft.com/office/drawing/2014/main" id="{F8CB93F4-50A4-AF45-42E9-7378A3EC2425}"/>
              </a:ext>
            </a:extLst>
          </p:cNvPr>
          <p:cNvSpPr txBox="1"/>
          <p:nvPr/>
        </p:nvSpPr>
        <p:spPr>
          <a:xfrm>
            <a:off x="2845676" y="283121"/>
            <a:ext cx="5866029" cy="523220"/>
          </a:xfrm>
          <a:prstGeom prst="rect">
            <a:avLst/>
          </a:prstGeom>
          <a:noFill/>
        </p:spPr>
        <p:txBody>
          <a:bodyPr wrap="none" rtlCol="0">
            <a:spAutoFit/>
          </a:bodyPr>
          <a:lstStyle/>
          <a:p>
            <a:r>
              <a:rPr lang="en-US" sz="2800" dirty="0"/>
              <a:t>DAC Charge for Comprehensive Review</a:t>
            </a:r>
            <a:endParaRPr lang="en-US" dirty="0"/>
          </a:p>
        </p:txBody>
      </p:sp>
      <p:pic>
        <p:nvPicPr>
          <p:cNvPr id="7" name="Picture 6">
            <a:extLst>
              <a:ext uri="{FF2B5EF4-FFF2-40B4-BE49-F238E27FC236}">
                <a16:creationId xmlns:a16="http://schemas.microsoft.com/office/drawing/2014/main" id="{BF832F3E-1907-D460-4639-3D258B8FA920}"/>
              </a:ext>
            </a:extLst>
          </p:cNvPr>
          <p:cNvPicPr>
            <a:picLocks noChangeAspect="1"/>
          </p:cNvPicPr>
          <p:nvPr/>
        </p:nvPicPr>
        <p:blipFill>
          <a:blip r:embed="rId2"/>
          <a:stretch>
            <a:fillRect/>
          </a:stretch>
        </p:blipFill>
        <p:spPr>
          <a:xfrm>
            <a:off x="6448816" y="357065"/>
            <a:ext cx="4982979" cy="6448561"/>
          </a:xfrm>
          <a:prstGeom prst="rect">
            <a:avLst/>
          </a:prstGeom>
        </p:spPr>
      </p:pic>
      <p:sp>
        <p:nvSpPr>
          <p:cNvPr id="10" name="Oval 9">
            <a:extLst>
              <a:ext uri="{FF2B5EF4-FFF2-40B4-BE49-F238E27FC236}">
                <a16:creationId xmlns:a16="http://schemas.microsoft.com/office/drawing/2014/main" id="{E762AC8C-3908-917E-11EF-0D24ABDD149F}"/>
              </a:ext>
            </a:extLst>
          </p:cNvPr>
          <p:cNvSpPr/>
          <p:nvPr/>
        </p:nvSpPr>
        <p:spPr>
          <a:xfrm>
            <a:off x="6647934" y="3417713"/>
            <a:ext cx="4982979" cy="2286659"/>
          </a:xfrm>
          <a:prstGeom prst="ellipse">
            <a:avLst/>
          </a:prstGeom>
          <a:noFill/>
          <a:ln w="698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BF9BA7B6-7900-7C66-DE04-32A225E13975}"/>
              </a:ext>
            </a:extLst>
          </p:cNvPr>
          <p:cNvPicPr>
            <a:picLocks noChangeAspect="1"/>
          </p:cNvPicPr>
          <p:nvPr/>
        </p:nvPicPr>
        <p:blipFill>
          <a:blip r:embed="rId3"/>
          <a:stretch>
            <a:fillRect/>
          </a:stretch>
        </p:blipFill>
        <p:spPr>
          <a:xfrm>
            <a:off x="-95083" y="1083003"/>
            <a:ext cx="8977200" cy="3930431"/>
          </a:xfrm>
          <a:prstGeom prst="rect">
            <a:avLst/>
          </a:prstGeom>
        </p:spPr>
      </p:pic>
      <p:cxnSp>
        <p:nvCxnSpPr>
          <p:cNvPr id="11" name="Straight Arrow Connector 10">
            <a:extLst>
              <a:ext uri="{FF2B5EF4-FFF2-40B4-BE49-F238E27FC236}">
                <a16:creationId xmlns:a16="http://schemas.microsoft.com/office/drawing/2014/main" id="{46C01E15-7B3B-4529-E27C-17EED1986A4C}"/>
              </a:ext>
            </a:extLst>
          </p:cNvPr>
          <p:cNvCxnSpPr>
            <a:cxnSpLocks/>
          </p:cNvCxnSpPr>
          <p:nvPr/>
        </p:nvCxnSpPr>
        <p:spPr>
          <a:xfrm flipH="1" flipV="1">
            <a:off x="5544067" y="4834759"/>
            <a:ext cx="1935722" cy="572133"/>
          </a:xfrm>
          <a:prstGeom prst="straightConnector1">
            <a:avLst/>
          </a:prstGeom>
          <a:ln w="88900">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7317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D1177A-82C5-7C3A-C065-6F8B13CF76F6}"/>
              </a:ext>
            </a:extLst>
          </p:cNvPr>
          <p:cNvSpPr>
            <a:spLocks noGrp="1"/>
          </p:cNvSpPr>
          <p:nvPr>
            <p:ph type="dt" sz="half" idx="10"/>
          </p:nvPr>
        </p:nvSpPr>
        <p:spPr/>
        <p:txBody>
          <a:bodyPr/>
          <a:lstStyle/>
          <a:p>
            <a:r>
              <a:rPr lang="en-US"/>
              <a:t>December 7, 2023</a:t>
            </a:r>
          </a:p>
        </p:txBody>
      </p:sp>
      <p:sp>
        <p:nvSpPr>
          <p:cNvPr id="3" name="Footer Placeholder 2">
            <a:extLst>
              <a:ext uri="{FF2B5EF4-FFF2-40B4-BE49-F238E27FC236}">
                <a16:creationId xmlns:a16="http://schemas.microsoft.com/office/drawing/2014/main" id="{E628D3B5-BCC5-561B-035D-535EAD412D87}"/>
              </a:ext>
            </a:extLst>
          </p:cNvPr>
          <p:cNvSpPr>
            <a:spLocks noGrp="1"/>
          </p:cNvSpPr>
          <p:nvPr>
            <p:ph type="ftr" sz="quarter" idx="11"/>
          </p:nvPr>
        </p:nvSpPr>
        <p:spPr/>
        <p:txBody>
          <a:bodyPr/>
          <a:lstStyle/>
          <a:p>
            <a:r>
              <a:rPr lang="en-US"/>
              <a:t>EIC Resources Review Board Meeting</a:t>
            </a:r>
          </a:p>
        </p:txBody>
      </p:sp>
      <p:sp>
        <p:nvSpPr>
          <p:cNvPr id="4" name="Slide Number Placeholder 3">
            <a:extLst>
              <a:ext uri="{FF2B5EF4-FFF2-40B4-BE49-F238E27FC236}">
                <a16:creationId xmlns:a16="http://schemas.microsoft.com/office/drawing/2014/main" id="{F2174341-900B-4298-6836-9A45379DC69C}"/>
              </a:ext>
            </a:extLst>
          </p:cNvPr>
          <p:cNvSpPr>
            <a:spLocks noGrp="1"/>
          </p:cNvSpPr>
          <p:nvPr>
            <p:ph type="sldNum" sz="quarter" idx="12"/>
          </p:nvPr>
        </p:nvSpPr>
        <p:spPr/>
        <p:txBody>
          <a:bodyPr/>
          <a:lstStyle/>
          <a:p>
            <a:fld id="{21818499-ADE3-A24F-9B2A-7B6AD9A05685}" type="slidenum">
              <a:rPr lang="en-US" smtClean="0"/>
              <a:t>11</a:t>
            </a:fld>
            <a:endParaRPr lang="en-US"/>
          </a:p>
        </p:txBody>
      </p:sp>
      <p:pic>
        <p:nvPicPr>
          <p:cNvPr id="9" name="Picture 8">
            <a:extLst>
              <a:ext uri="{FF2B5EF4-FFF2-40B4-BE49-F238E27FC236}">
                <a16:creationId xmlns:a16="http://schemas.microsoft.com/office/drawing/2014/main" id="{A5A02A95-1286-9481-47DE-16B53C589B45}"/>
              </a:ext>
            </a:extLst>
          </p:cNvPr>
          <p:cNvPicPr>
            <a:picLocks noChangeAspect="1"/>
          </p:cNvPicPr>
          <p:nvPr/>
        </p:nvPicPr>
        <p:blipFill>
          <a:blip r:embed="rId2"/>
          <a:stretch>
            <a:fillRect/>
          </a:stretch>
        </p:blipFill>
        <p:spPr>
          <a:xfrm>
            <a:off x="-161835" y="656842"/>
            <a:ext cx="5695890" cy="5838497"/>
          </a:xfrm>
          <a:prstGeom prst="rect">
            <a:avLst/>
          </a:prstGeom>
        </p:spPr>
      </p:pic>
      <p:pic>
        <p:nvPicPr>
          <p:cNvPr id="11" name="Picture 10">
            <a:extLst>
              <a:ext uri="{FF2B5EF4-FFF2-40B4-BE49-F238E27FC236}">
                <a16:creationId xmlns:a16="http://schemas.microsoft.com/office/drawing/2014/main" id="{696F5CC4-7301-189F-31ED-C6ADA27BFED7}"/>
              </a:ext>
            </a:extLst>
          </p:cNvPr>
          <p:cNvPicPr>
            <a:picLocks noChangeAspect="1"/>
          </p:cNvPicPr>
          <p:nvPr/>
        </p:nvPicPr>
        <p:blipFill>
          <a:blip r:embed="rId3"/>
          <a:stretch>
            <a:fillRect/>
          </a:stretch>
        </p:blipFill>
        <p:spPr>
          <a:xfrm>
            <a:off x="5849041" y="872331"/>
            <a:ext cx="5523117" cy="5113337"/>
          </a:xfrm>
          <a:prstGeom prst="rect">
            <a:avLst/>
          </a:prstGeom>
        </p:spPr>
      </p:pic>
      <p:sp>
        <p:nvSpPr>
          <p:cNvPr id="5" name="TextBox 4">
            <a:extLst>
              <a:ext uri="{FF2B5EF4-FFF2-40B4-BE49-F238E27FC236}">
                <a16:creationId xmlns:a16="http://schemas.microsoft.com/office/drawing/2014/main" id="{F8CB93F4-50A4-AF45-42E9-7378A3EC2425}"/>
              </a:ext>
            </a:extLst>
          </p:cNvPr>
          <p:cNvSpPr txBox="1"/>
          <p:nvPr/>
        </p:nvSpPr>
        <p:spPr>
          <a:xfrm>
            <a:off x="3045373" y="272611"/>
            <a:ext cx="4857292" cy="523220"/>
          </a:xfrm>
          <a:prstGeom prst="rect">
            <a:avLst/>
          </a:prstGeom>
          <a:noFill/>
        </p:spPr>
        <p:txBody>
          <a:bodyPr wrap="none" rtlCol="0">
            <a:spAutoFit/>
          </a:bodyPr>
          <a:lstStyle/>
          <a:p>
            <a:r>
              <a:rPr lang="en-US" sz="2800" dirty="0"/>
              <a:t>Agenda: Comprehensive Review</a:t>
            </a:r>
            <a:endParaRPr lang="en-US" dirty="0"/>
          </a:p>
        </p:txBody>
      </p:sp>
    </p:spTree>
    <p:extLst>
      <p:ext uri="{BB962C8B-B14F-4D97-AF65-F5344CB8AC3E}">
        <p14:creationId xmlns:p14="http://schemas.microsoft.com/office/powerpoint/2010/main" val="1205224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D1177A-82C5-7C3A-C065-6F8B13CF76F6}"/>
              </a:ext>
            </a:extLst>
          </p:cNvPr>
          <p:cNvSpPr>
            <a:spLocks noGrp="1"/>
          </p:cNvSpPr>
          <p:nvPr>
            <p:ph type="dt" sz="half" idx="10"/>
          </p:nvPr>
        </p:nvSpPr>
        <p:spPr/>
        <p:txBody>
          <a:bodyPr/>
          <a:lstStyle/>
          <a:p>
            <a:r>
              <a:rPr lang="en-US"/>
              <a:t>December 7, 2023</a:t>
            </a:r>
          </a:p>
        </p:txBody>
      </p:sp>
      <p:sp>
        <p:nvSpPr>
          <p:cNvPr id="3" name="Footer Placeholder 2">
            <a:extLst>
              <a:ext uri="{FF2B5EF4-FFF2-40B4-BE49-F238E27FC236}">
                <a16:creationId xmlns:a16="http://schemas.microsoft.com/office/drawing/2014/main" id="{E628D3B5-BCC5-561B-035D-535EAD412D87}"/>
              </a:ext>
            </a:extLst>
          </p:cNvPr>
          <p:cNvSpPr>
            <a:spLocks noGrp="1"/>
          </p:cNvSpPr>
          <p:nvPr>
            <p:ph type="ftr" sz="quarter" idx="11"/>
          </p:nvPr>
        </p:nvSpPr>
        <p:spPr/>
        <p:txBody>
          <a:bodyPr/>
          <a:lstStyle/>
          <a:p>
            <a:r>
              <a:rPr lang="en-US"/>
              <a:t>EIC Resources Review Board Meeting</a:t>
            </a:r>
          </a:p>
        </p:txBody>
      </p:sp>
      <p:sp>
        <p:nvSpPr>
          <p:cNvPr id="4" name="Slide Number Placeholder 3">
            <a:extLst>
              <a:ext uri="{FF2B5EF4-FFF2-40B4-BE49-F238E27FC236}">
                <a16:creationId xmlns:a16="http://schemas.microsoft.com/office/drawing/2014/main" id="{F2174341-900B-4298-6836-9A45379DC69C}"/>
              </a:ext>
            </a:extLst>
          </p:cNvPr>
          <p:cNvSpPr>
            <a:spLocks noGrp="1"/>
          </p:cNvSpPr>
          <p:nvPr>
            <p:ph type="sldNum" sz="quarter" idx="12"/>
          </p:nvPr>
        </p:nvSpPr>
        <p:spPr/>
        <p:txBody>
          <a:bodyPr/>
          <a:lstStyle/>
          <a:p>
            <a:fld id="{21818499-ADE3-A24F-9B2A-7B6AD9A05685}" type="slidenum">
              <a:rPr lang="en-US" smtClean="0"/>
              <a:t>12</a:t>
            </a:fld>
            <a:endParaRPr lang="en-US"/>
          </a:p>
        </p:txBody>
      </p:sp>
      <p:sp>
        <p:nvSpPr>
          <p:cNvPr id="5" name="TextBox 4">
            <a:extLst>
              <a:ext uri="{FF2B5EF4-FFF2-40B4-BE49-F238E27FC236}">
                <a16:creationId xmlns:a16="http://schemas.microsoft.com/office/drawing/2014/main" id="{F8CB93F4-50A4-AF45-42E9-7378A3EC2425}"/>
              </a:ext>
            </a:extLst>
          </p:cNvPr>
          <p:cNvSpPr txBox="1"/>
          <p:nvPr/>
        </p:nvSpPr>
        <p:spPr>
          <a:xfrm>
            <a:off x="2776567" y="136525"/>
            <a:ext cx="5973495" cy="523220"/>
          </a:xfrm>
          <a:prstGeom prst="rect">
            <a:avLst/>
          </a:prstGeom>
          <a:noFill/>
        </p:spPr>
        <p:txBody>
          <a:bodyPr wrap="none" rtlCol="0">
            <a:spAutoFit/>
          </a:bodyPr>
          <a:lstStyle/>
          <a:p>
            <a:r>
              <a:rPr lang="en-US" sz="2800" b="1" dirty="0"/>
              <a:t>Summary from Comprehensive Review</a:t>
            </a:r>
            <a:endParaRPr lang="en-US" b="1" dirty="0"/>
          </a:p>
        </p:txBody>
      </p:sp>
      <p:sp>
        <p:nvSpPr>
          <p:cNvPr id="6" name="TextBox 5">
            <a:extLst>
              <a:ext uri="{FF2B5EF4-FFF2-40B4-BE49-F238E27FC236}">
                <a16:creationId xmlns:a16="http://schemas.microsoft.com/office/drawing/2014/main" id="{AD971BFE-30D0-A3FC-1A1A-1BD712094389}"/>
              </a:ext>
            </a:extLst>
          </p:cNvPr>
          <p:cNvSpPr txBox="1"/>
          <p:nvPr/>
        </p:nvSpPr>
        <p:spPr>
          <a:xfrm>
            <a:off x="203637" y="243512"/>
            <a:ext cx="11637580" cy="6370975"/>
          </a:xfrm>
          <a:prstGeom prst="rect">
            <a:avLst/>
          </a:prstGeom>
          <a:noFill/>
        </p:spPr>
        <p:txBody>
          <a:bodyPr wrap="square">
            <a:spAutoFit/>
          </a:bodyPr>
          <a:lstStyle/>
          <a:p>
            <a:pPr marL="342900" indent="-342900">
              <a:buClr>
                <a:srgbClr val="0432FF"/>
              </a:buClr>
              <a:buFont typeface="Wingdings" pitchFamily="2" charset="2"/>
              <a:buChar char="v"/>
            </a:pPr>
            <a:endParaRPr lang="en-US" sz="2400" dirty="0">
              <a:latin typeface="Arial" panose="020B0604020202020204" pitchFamily="34" charset="0"/>
              <a:cs typeface="Arial" panose="020B0604020202020204" pitchFamily="34" charset="0"/>
            </a:endParaRPr>
          </a:p>
          <a:p>
            <a:pPr marL="342900" indent="-342900">
              <a:buClr>
                <a:schemeClr val="accent1"/>
              </a:buClr>
              <a:buFont typeface="Wingdings" pitchFamily="2" charset="2"/>
              <a:buChar char="v"/>
            </a:pPr>
            <a:r>
              <a:rPr lang="en-US" sz="2400" b="1" dirty="0">
                <a:latin typeface="Arial" panose="020B0604020202020204" pitchFamily="34" charset="0"/>
                <a:cs typeface="Arial" panose="020B0604020202020204" pitchFamily="34" charset="0"/>
              </a:rPr>
              <a:t>Charge 1: </a:t>
            </a:r>
            <a:r>
              <a:rPr lang="en-US" sz="2400" dirty="0">
                <a:effectLst/>
                <a:latin typeface="Helvetica" pitchFamily="2" charset="0"/>
              </a:rPr>
              <a:t>Given the detector progress over the last two years and the status of the </a:t>
            </a:r>
            <a:r>
              <a:rPr lang="en-US" sz="2400" dirty="0" err="1">
                <a:effectLst/>
                <a:latin typeface="Helvetica" pitchFamily="2" charset="0"/>
              </a:rPr>
              <a:t>ePIC</a:t>
            </a:r>
            <a:r>
              <a:rPr lang="en-US" sz="2400" dirty="0">
                <a:effectLst/>
                <a:latin typeface="Helvetica" pitchFamily="2" charset="0"/>
              </a:rPr>
              <a:t> detector, are the projected timelines of the Electron-Ion Collider detector feasible? Do there remain significant open detector technology questions?</a:t>
            </a:r>
          </a:p>
          <a:p>
            <a:pPr marL="800100" lvl="1" indent="-342900">
              <a:buClr>
                <a:schemeClr val="accent6">
                  <a:lumMod val="75000"/>
                </a:schemeClr>
              </a:buClr>
              <a:buFont typeface="Wingdings" pitchFamily="2" charset="2"/>
              <a:buChar char="Ø"/>
            </a:pPr>
            <a:r>
              <a:rPr lang="en-US" sz="2400" dirty="0">
                <a:latin typeface="Helvetica" pitchFamily="2" charset="0"/>
              </a:rPr>
              <a:t>Timelines are aggressive but appear feasible. </a:t>
            </a:r>
            <a:r>
              <a:rPr lang="en-US" sz="2400" b="0" i="0" u="none" strike="noStrike" dirty="0">
                <a:solidFill>
                  <a:srgbClr val="000000"/>
                </a:solidFill>
                <a:effectLst/>
                <a:latin typeface="Helvetica" pitchFamily="2" charset="0"/>
              </a:rPr>
              <a:t>Magnet and Silicon Vertex Tracker have significant risk. Magnet as it drives detector assembly, and Silicon as it is a large external dependency.</a:t>
            </a:r>
            <a:r>
              <a:rPr lang="en-US" sz="2400" dirty="0">
                <a:latin typeface="Helvetica" pitchFamily="2" charset="0"/>
              </a:rPr>
              <a:t> </a:t>
            </a:r>
          </a:p>
          <a:p>
            <a:pPr marL="800100" lvl="1" indent="-342900">
              <a:buClr>
                <a:schemeClr val="accent6">
                  <a:lumMod val="75000"/>
                </a:schemeClr>
              </a:buClr>
              <a:buFont typeface="Wingdings" pitchFamily="2" charset="2"/>
              <a:buChar char="Ø"/>
            </a:pPr>
            <a:r>
              <a:rPr lang="en-US" sz="2400" dirty="0">
                <a:latin typeface="Helvetica" pitchFamily="2" charset="0"/>
              </a:rPr>
              <a:t>A</a:t>
            </a:r>
            <a:r>
              <a:rPr lang="en-US" sz="2400" dirty="0">
                <a:effectLst/>
                <a:latin typeface="Helvetica" pitchFamily="2" charset="0"/>
              </a:rPr>
              <a:t>ll central detector technologies have been chosen and appear appropriate, however, not all are at the same stage of design and some still require R&amp;D.</a:t>
            </a:r>
          </a:p>
          <a:p>
            <a:pPr lvl="1">
              <a:buClr>
                <a:schemeClr val="accent1"/>
              </a:buClr>
            </a:pPr>
            <a:endParaRPr lang="en-US" sz="2400" dirty="0">
              <a:effectLst/>
              <a:latin typeface="Helvetica" pitchFamily="2" charset="0"/>
            </a:endParaRPr>
          </a:p>
          <a:p>
            <a:pPr marL="342900" indent="-342900">
              <a:buClr>
                <a:schemeClr val="accent1"/>
              </a:buClr>
              <a:buFont typeface="Wingdings" pitchFamily="2" charset="2"/>
              <a:buChar char="v"/>
            </a:pPr>
            <a:r>
              <a:rPr lang="en-US" sz="2400" b="1" dirty="0">
                <a:latin typeface="Arial" panose="020B0604020202020204" pitchFamily="34" charset="0"/>
                <a:cs typeface="Arial" panose="020B0604020202020204" pitchFamily="34" charset="0"/>
              </a:rPr>
              <a:t>Charge 2: </a:t>
            </a:r>
            <a:r>
              <a:rPr lang="en-US" sz="2400" dirty="0">
                <a:effectLst/>
                <a:latin typeface="Helvetica" pitchFamily="2" charset="0"/>
              </a:rPr>
              <a:t>Are the requirements for the detector and their flow down sufficiently</a:t>
            </a:r>
          </a:p>
          <a:p>
            <a:r>
              <a:rPr lang="en-US" sz="2400" dirty="0">
                <a:effectLst/>
                <a:latin typeface="Helvetica" pitchFamily="2" charset="0"/>
              </a:rPr>
              <a:t>comprehensive for this stage of the project to complete the design of the various detector</a:t>
            </a:r>
            <a:r>
              <a:rPr lang="en-US" sz="2400" dirty="0">
                <a:latin typeface="Helvetica" pitchFamily="2" charset="0"/>
              </a:rPr>
              <a:t> </a:t>
            </a:r>
            <a:r>
              <a:rPr lang="en-US" sz="2400" dirty="0">
                <a:effectLst/>
                <a:latin typeface="Helvetica" pitchFamily="2" charset="0"/>
              </a:rPr>
              <a:t>technologies?</a:t>
            </a:r>
          </a:p>
          <a:p>
            <a:pPr marL="800100" lvl="1" indent="-342900">
              <a:buClr>
                <a:schemeClr val="accent6">
                  <a:lumMod val="75000"/>
                </a:schemeClr>
              </a:buClr>
              <a:buFont typeface="Wingdings" pitchFamily="2" charset="2"/>
              <a:buChar char="Ø"/>
            </a:pPr>
            <a:r>
              <a:rPr lang="en-US" sz="2400" dirty="0">
                <a:latin typeface="Helvetica" pitchFamily="2" charset="0"/>
              </a:rPr>
              <a:t>Implemented formal system engineering approach seems critical to successful comprehensive integration and understanding of </a:t>
            </a:r>
            <a:r>
              <a:rPr lang="en-US" sz="2400" dirty="0" err="1">
                <a:latin typeface="Helvetica" pitchFamily="2" charset="0"/>
              </a:rPr>
              <a:t>flowdown</a:t>
            </a:r>
            <a:r>
              <a:rPr lang="en-US" sz="2400" dirty="0">
                <a:latin typeface="Helvetica" pitchFamily="2" charset="0"/>
              </a:rPr>
              <a:t> of detectors.</a:t>
            </a:r>
          </a:p>
          <a:p>
            <a:pPr marL="800100" lvl="1" indent="-342900">
              <a:buClr>
                <a:schemeClr val="accent6">
                  <a:lumMod val="75000"/>
                </a:schemeClr>
              </a:buClr>
              <a:buFont typeface="Wingdings" pitchFamily="2" charset="2"/>
              <a:buChar char="Ø"/>
            </a:pPr>
            <a:r>
              <a:rPr lang="en-US" sz="2400" dirty="0">
                <a:effectLst/>
                <a:latin typeface="Helvetica" pitchFamily="2" charset="0"/>
              </a:rPr>
              <a:t>Committee recommended continued study of background effects on detector performance and requirements as well as an overall survey/alignment plan.</a:t>
            </a:r>
          </a:p>
        </p:txBody>
      </p:sp>
    </p:spTree>
    <p:extLst>
      <p:ext uri="{BB962C8B-B14F-4D97-AF65-F5344CB8AC3E}">
        <p14:creationId xmlns:p14="http://schemas.microsoft.com/office/powerpoint/2010/main" val="1607567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D1177A-82C5-7C3A-C065-6F8B13CF76F6}"/>
              </a:ext>
            </a:extLst>
          </p:cNvPr>
          <p:cNvSpPr>
            <a:spLocks noGrp="1"/>
          </p:cNvSpPr>
          <p:nvPr>
            <p:ph type="dt" sz="half" idx="10"/>
          </p:nvPr>
        </p:nvSpPr>
        <p:spPr/>
        <p:txBody>
          <a:bodyPr/>
          <a:lstStyle/>
          <a:p>
            <a:r>
              <a:rPr lang="en-US"/>
              <a:t>December 7, 2023</a:t>
            </a:r>
          </a:p>
        </p:txBody>
      </p:sp>
      <p:sp>
        <p:nvSpPr>
          <p:cNvPr id="3" name="Footer Placeholder 2">
            <a:extLst>
              <a:ext uri="{FF2B5EF4-FFF2-40B4-BE49-F238E27FC236}">
                <a16:creationId xmlns:a16="http://schemas.microsoft.com/office/drawing/2014/main" id="{E628D3B5-BCC5-561B-035D-535EAD412D87}"/>
              </a:ext>
            </a:extLst>
          </p:cNvPr>
          <p:cNvSpPr>
            <a:spLocks noGrp="1"/>
          </p:cNvSpPr>
          <p:nvPr>
            <p:ph type="ftr" sz="quarter" idx="11"/>
          </p:nvPr>
        </p:nvSpPr>
        <p:spPr/>
        <p:txBody>
          <a:bodyPr/>
          <a:lstStyle/>
          <a:p>
            <a:r>
              <a:rPr lang="en-US"/>
              <a:t>EIC Resources Review Board Meeting</a:t>
            </a:r>
          </a:p>
        </p:txBody>
      </p:sp>
      <p:sp>
        <p:nvSpPr>
          <p:cNvPr id="4" name="Slide Number Placeholder 3">
            <a:extLst>
              <a:ext uri="{FF2B5EF4-FFF2-40B4-BE49-F238E27FC236}">
                <a16:creationId xmlns:a16="http://schemas.microsoft.com/office/drawing/2014/main" id="{F2174341-900B-4298-6836-9A45379DC69C}"/>
              </a:ext>
            </a:extLst>
          </p:cNvPr>
          <p:cNvSpPr>
            <a:spLocks noGrp="1"/>
          </p:cNvSpPr>
          <p:nvPr>
            <p:ph type="sldNum" sz="quarter" idx="12"/>
          </p:nvPr>
        </p:nvSpPr>
        <p:spPr/>
        <p:txBody>
          <a:bodyPr/>
          <a:lstStyle/>
          <a:p>
            <a:fld id="{21818499-ADE3-A24F-9B2A-7B6AD9A05685}" type="slidenum">
              <a:rPr lang="en-US" smtClean="0"/>
              <a:t>13</a:t>
            </a:fld>
            <a:endParaRPr lang="en-US"/>
          </a:p>
        </p:txBody>
      </p:sp>
      <p:sp>
        <p:nvSpPr>
          <p:cNvPr id="6" name="TextBox 5">
            <a:extLst>
              <a:ext uri="{FF2B5EF4-FFF2-40B4-BE49-F238E27FC236}">
                <a16:creationId xmlns:a16="http://schemas.microsoft.com/office/drawing/2014/main" id="{AD971BFE-30D0-A3FC-1A1A-1BD712094389}"/>
              </a:ext>
            </a:extLst>
          </p:cNvPr>
          <p:cNvSpPr txBox="1"/>
          <p:nvPr/>
        </p:nvSpPr>
        <p:spPr>
          <a:xfrm>
            <a:off x="277210" y="157436"/>
            <a:ext cx="11637580" cy="6370975"/>
          </a:xfrm>
          <a:prstGeom prst="rect">
            <a:avLst/>
          </a:prstGeom>
          <a:noFill/>
        </p:spPr>
        <p:txBody>
          <a:bodyPr wrap="square">
            <a:spAutoFit/>
          </a:bodyPr>
          <a:lstStyle/>
          <a:p>
            <a:pPr marL="342900" indent="-342900">
              <a:buClr>
                <a:schemeClr val="accent1"/>
              </a:buClr>
              <a:buFont typeface="Wingdings" pitchFamily="2" charset="2"/>
              <a:buChar char="v"/>
            </a:pPr>
            <a:r>
              <a:rPr lang="en-US" sz="2400" b="1" dirty="0">
                <a:latin typeface="Arial" panose="020B0604020202020204" pitchFamily="34" charset="0"/>
                <a:cs typeface="Arial" panose="020B0604020202020204" pitchFamily="34" charset="0"/>
              </a:rPr>
              <a:t>Charge 3: </a:t>
            </a:r>
            <a:r>
              <a:rPr lang="en-US" sz="2400" dirty="0">
                <a:latin typeface="Arial" panose="020B0604020202020204" pitchFamily="34" charset="0"/>
                <a:cs typeface="Arial" panose="020B0604020202020204" pitchFamily="34" charset="0"/>
              </a:rPr>
              <a:t>Are the interfaces between the elements of the design adequately defined for this stage of the project and to proceed with the detector long-lead procurement items?</a:t>
            </a:r>
          </a:p>
          <a:p>
            <a:pPr marL="800100" lvl="1" indent="-342900">
              <a:buClr>
                <a:schemeClr val="accent6">
                  <a:lumMod val="75000"/>
                </a:schemeClr>
              </a:buClr>
              <a:buFont typeface="Wingdings" pitchFamily="2" charset="2"/>
              <a:buChar char="Ø"/>
            </a:pPr>
            <a:r>
              <a:rPr lang="en-US" sz="2400" dirty="0">
                <a:latin typeface="Helvetica" pitchFamily="2" charset="0"/>
              </a:rPr>
              <a:t>The identified long-lead items were the superconducting solenoid magnet, a large number of </a:t>
            </a:r>
            <a:r>
              <a:rPr lang="en-US" sz="2400" dirty="0" err="1">
                <a:latin typeface="Helvetica" pitchFamily="2" charset="0"/>
              </a:rPr>
              <a:t>SiPMs</a:t>
            </a:r>
            <a:r>
              <a:rPr lang="en-US" sz="2400" dirty="0">
                <a:latin typeface="Helvetica" pitchFamily="2" charset="0"/>
              </a:rPr>
              <a:t> for use in the PID/CAL detectors, the PbWO</a:t>
            </a:r>
            <a:r>
              <a:rPr lang="en-US" sz="2400" baseline="-25000" dirty="0">
                <a:latin typeface="Helvetica" pitchFamily="2" charset="0"/>
              </a:rPr>
              <a:t>4</a:t>
            </a:r>
            <a:r>
              <a:rPr lang="en-US" sz="2400" dirty="0">
                <a:latin typeface="Helvetica" pitchFamily="2" charset="0"/>
              </a:rPr>
              <a:t> crystals for the electron endcap calorimeter, the scintillating fibers for the calorimeters, and the absorber for the forward HCAL/insert. </a:t>
            </a:r>
          </a:p>
          <a:p>
            <a:pPr marL="800100" lvl="1" indent="-342900">
              <a:buClr>
                <a:schemeClr val="accent6">
                  <a:lumMod val="75000"/>
                </a:schemeClr>
              </a:buClr>
              <a:buFont typeface="Wingdings" pitchFamily="2" charset="2"/>
              <a:buChar char="Ø"/>
            </a:pPr>
            <a:r>
              <a:rPr lang="en-US" sz="2400" dirty="0">
                <a:effectLst/>
                <a:latin typeface="Helvetica" pitchFamily="2" charset="0"/>
              </a:rPr>
              <a:t>The demonstrated systems engineering approach gave confidence that the interfaces are sufficiently well defined that the long-lead items can be procured with small risk to the project.</a:t>
            </a:r>
          </a:p>
          <a:p>
            <a:pPr marL="342900" indent="-342900">
              <a:buClr>
                <a:schemeClr val="accent1"/>
              </a:buClr>
              <a:buFont typeface="Wingdings" pitchFamily="2" charset="2"/>
              <a:buChar char="v"/>
            </a:pPr>
            <a:r>
              <a:rPr lang="en-US" sz="2400" b="1" dirty="0">
                <a:latin typeface="Arial" panose="020B0604020202020204" pitchFamily="34" charset="0"/>
                <a:cs typeface="Arial" panose="020B0604020202020204" pitchFamily="34" charset="0"/>
              </a:rPr>
              <a:t>Charge 4: </a:t>
            </a:r>
            <a:r>
              <a:rPr lang="en-US" sz="2400" dirty="0">
                <a:effectLst/>
                <a:latin typeface="Helvetica" pitchFamily="2" charset="0"/>
              </a:rPr>
              <a:t>Are the requirements for the detector and their flow down sufficiently</a:t>
            </a:r>
          </a:p>
          <a:p>
            <a:r>
              <a:rPr lang="en-US" sz="2400" dirty="0">
                <a:effectLst/>
                <a:latin typeface="Helvetica" pitchFamily="2" charset="0"/>
              </a:rPr>
              <a:t>comprehensive for this stage of the project to complete the design of the various detector</a:t>
            </a:r>
            <a:r>
              <a:rPr lang="en-US" sz="2400" dirty="0">
                <a:latin typeface="Helvetica" pitchFamily="2" charset="0"/>
              </a:rPr>
              <a:t> </a:t>
            </a:r>
            <a:r>
              <a:rPr lang="en-US" sz="2400" dirty="0">
                <a:effectLst/>
                <a:latin typeface="Helvetica" pitchFamily="2" charset="0"/>
              </a:rPr>
              <a:t>technologies?</a:t>
            </a:r>
          </a:p>
          <a:p>
            <a:pPr marL="800100" lvl="1" indent="-342900">
              <a:buClr>
                <a:schemeClr val="accent6">
                  <a:lumMod val="75000"/>
                </a:schemeClr>
              </a:buClr>
              <a:buFont typeface="Wingdings" pitchFamily="2" charset="2"/>
              <a:buChar char="Ø"/>
            </a:pPr>
            <a:r>
              <a:rPr lang="en-US" sz="2400" dirty="0">
                <a:latin typeface="Helvetica" pitchFamily="2" charset="0"/>
              </a:rPr>
              <a:t>The magnet, HCAL, PbWO</a:t>
            </a:r>
            <a:r>
              <a:rPr lang="en-US" sz="2400" baseline="-25000" dirty="0">
                <a:latin typeface="Helvetica" pitchFamily="2" charset="0"/>
              </a:rPr>
              <a:t>4</a:t>
            </a:r>
            <a:r>
              <a:rPr lang="en-US" sz="2400" dirty="0">
                <a:latin typeface="Helvetica" pitchFamily="2" charset="0"/>
              </a:rPr>
              <a:t> and scintillating fiber specifications are clear and the design appears quite mature and nearly completed. </a:t>
            </a:r>
          </a:p>
          <a:p>
            <a:pPr marL="800100" lvl="1" indent="-342900">
              <a:buClr>
                <a:schemeClr val="accent6">
                  <a:lumMod val="75000"/>
                </a:schemeClr>
              </a:buClr>
              <a:buFont typeface="Wingdings" pitchFamily="2" charset="2"/>
              <a:buChar char="Ø"/>
            </a:pPr>
            <a:r>
              <a:rPr lang="en-US" sz="2400" dirty="0">
                <a:effectLst/>
                <a:latin typeface="Helvetica" pitchFamily="2" charset="0"/>
              </a:rPr>
              <a:t>Some concerns that </a:t>
            </a:r>
            <a:r>
              <a:rPr lang="en-US" sz="2400" dirty="0" err="1">
                <a:effectLst/>
                <a:latin typeface="Helvetica" pitchFamily="2" charset="0"/>
              </a:rPr>
              <a:t>SiPM</a:t>
            </a:r>
            <a:r>
              <a:rPr lang="en-US" sz="2400" dirty="0">
                <a:effectLst/>
                <a:latin typeface="Helvetica" pitchFamily="2" charset="0"/>
              </a:rPr>
              <a:t> background effects needing close attention and more information on </a:t>
            </a:r>
            <a:r>
              <a:rPr lang="en-US" sz="2400" dirty="0" err="1">
                <a:effectLst/>
                <a:latin typeface="Helvetica" pitchFamily="2" charset="0"/>
              </a:rPr>
              <a:t>Astropix</a:t>
            </a:r>
            <a:r>
              <a:rPr lang="en-US" sz="2400" dirty="0">
                <a:effectLst/>
                <a:latin typeface="Helvetica" pitchFamily="2" charset="0"/>
              </a:rPr>
              <a:t> procurement requested.</a:t>
            </a:r>
          </a:p>
        </p:txBody>
      </p:sp>
    </p:spTree>
    <p:extLst>
      <p:ext uri="{BB962C8B-B14F-4D97-AF65-F5344CB8AC3E}">
        <p14:creationId xmlns:p14="http://schemas.microsoft.com/office/powerpoint/2010/main" val="48467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D1177A-82C5-7C3A-C065-6F8B13CF76F6}"/>
              </a:ext>
            </a:extLst>
          </p:cNvPr>
          <p:cNvSpPr>
            <a:spLocks noGrp="1"/>
          </p:cNvSpPr>
          <p:nvPr>
            <p:ph type="dt" sz="half" idx="10"/>
          </p:nvPr>
        </p:nvSpPr>
        <p:spPr/>
        <p:txBody>
          <a:bodyPr/>
          <a:lstStyle/>
          <a:p>
            <a:r>
              <a:rPr lang="en-US"/>
              <a:t>December 7, 2023</a:t>
            </a:r>
          </a:p>
        </p:txBody>
      </p:sp>
      <p:sp>
        <p:nvSpPr>
          <p:cNvPr id="3" name="Footer Placeholder 2">
            <a:extLst>
              <a:ext uri="{FF2B5EF4-FFF2-40B4-BE49-F238E27FC236}">
                <a16:creationId xmlns:a16="http://schemas.microsoft.com/office/drawing/2014/main" id="{E628D3B5-BCC5-561B-035D-535EAD412D87}"/>
              </a:ext>
            </a:extLst>
          </p:cNvPr>
          <p:cNvSpPr>
            <a:spLocks noGrp="1"/>
          </p:cNvSpPr>
          <p:nvPr>
            <p:ph type="ftr" sz="quarter" idx="11"/>
          </p:nvPr>
        </p:nvSpPr>
        <p:spPr/>
        <p:txBody>
          <a:bodyPr/>
          <a:lstStyle/>
          <a:p>
            <a:r>
              <a:rPr lang="en-US"/>
              <a:t>EIC Resources Review Board Meeting</a:t>
            </a:r>
          </a:p>
        </p:txBody>
      </p:sp>
      <p:sp>
        <p:nvSpPr>
          <p:cNvPr id="4" name="Slide Number Placeholder 3">
            <a:extLst>
              <a:ext uri="{FF2B5EF4-FFF2-40B4-BE49-F238E27FC236}">
                <a16:creationId xmlns:a16="http://schemas.microsoft.com/office/drawing/2014/main" id="{F2174341-900B-4298-6836-9A45379DC69C}"/>
              </a:ext>
            </a:extLst>
          </p:cNvPr>
          <p:cNvSpPr>
            <a:spLocks noGrp="1"/>
          </p:cNvSpPr>
          <p:nvPr>
            <p:ph type="sldNum" sz="quarter" idx="12"/>
          </p:nvPr>
        </p:nvSpPr>
        <p:spPr/>
        <p:txBody>
          <a:bodyPr/>
          <a:lstStyle/>
          <a:p>
            <a:fld id="{21818499-ADE3-A24F-9B2A-7B6AD9A05685}" type="slidenum">
              <a:rPr lang="en-US" smtClean="0"/>
              <a:t>14</a:t>
            </a:fld>
            <a:endParaRPr lang="en-US"/>
          </a:p>
        </p:txBody>
      </p:sp>
      <p:sp>
        <p:nvSpPr>
          <p:cNvPr id="6" name="TextBox 5">
            <a:extLst>
              <a:ext uri="{FF2B5EF4-FFF2-40B4-BE49-F238E27FC236}">
                <a16:creationId xmlns:a16="http://schemas.microsoft.com/office/drawing/2014/main" id="{AD971BFE-30D0-A3FC-1A1A-1BD712094389}"/>
              </a:ext>
            </a:extLst>
          </p:cNvPr>
          <p:cNvSpPr txBox="1"/>
          <p:nvPr/>
        </p:nvSpPr>
        <p:spPr>
          <a:xfrm>
            <a:off x="277210" y="157436"/>
            <a:ext cx="11637580" cy="4893647"/>
          </a:xfrm>
          <a:prstGeom prst="rect">
            <a:avLst/>
          </a:prstGeom>
          <a:noFill/>
        </p:spPr>
        <p:txBody>
          <a:bodyPr wrap="square">
            <a:spAutoFit/>
          </a:bodyPr>
          <a:lstStyle/>
          <a:p>
            <a:pPr marL="342900" indent="-342900">
              <a:buClr>
                <a:schemeClr val="accent1"/>
              </a:buClr>
              <a:buFont typeface="Wingdings" pitchFamily="2" charset="2"/>
              <a:buChar char="v"/>
            </a:pPr>
            <a:r>
              <a:rPr lang="en-US" sz="2400" b="1" dirty="0">
                <a:latin typeface="Arial" panose="020B0604020202020204" pitchFamily="34" charset="0"/>
                <a:cs typeface="Arial" panose="020B0604020202020204" pitchFamily="34" charset="0"/>
              </a:rPr>
              <a:t>Charge 5: </a:t>
            </a:r>
            <a:r>
              <a:rPr lang="en-US" sz="2400" dirty="0">
                <a:effectLst/>
                <a:latin typeface="Helvetica" pitchFamily="2" charset="0"/>
              </a:rPr>
              <a:t>Is the projected design maturity of the further detector components likely to be accomplished by the end of 2024 for CD-2 and CD-3?</a:t>
            </a:r>
            <a:endParaRPr lang="en-US" sz="2400" dirty="0">
              <a:latin typeface="Arial" panose="020B0604020202020204" pitchFamily="34" charset="0"/>
              <a:cs typeface="Arial" panose="020B0604020202020204" pitchFamily="34" charset="0"/>
            </a:endParaRPr>
          </a:p>
          <a:p>
            <a:pPr marL="800100" lvl="1" indent="-342900">
              <a:buClr>
                <a:schemeClr val="accent6">
                  <a:lumMod val="75000"/>
                </a:schemeClr>
              </a:buClr>
              <a:buFont typeface="Wingdings" pitchFamily="2" charset="2"/>
              <a:buChar char="Ø"/>
            </a:pPr>
            <a:r>
              <a:rPr lang="en-US" sz="2400" dirty="0">
                <a:latin typeface="Helvetica" pitchFamily="2" charset="0"/>
              </a:rPr>
              <a:t>Overall maturity of the design and integration is good, but some systems still have R&amp;D cycles to accomplish in roughly a year(!)</a:t>
            </a:r>
          </a:p>
          <a:p>
            <a:pPr marL="800100" lvl="1" indent="-342900">
              <a:buClr>
                <a:schemeClr val="accent6">
                  <a:lumMod val="75000"/>
                </a:schemeClr>
              </a:buClr>
              <a:buFont typeface="Wingdings" pitchFamily="2" charset="2"/>
              <a:buChar char="Ø"/>
            </a:pPr>
            <a:r>
              <a:rPr lang="en-US" sz="2400" dirty="0">
                <a:latin typeface="Helvetica" pitchFamily="2" charset="0"/>
              </a:rPr>
              <a:t>Silicon Vertex tracker is tied with ALICE ITS3 development, and 𝛍RWELL foils are produced only at CERN so R&amp;D/design is less controllable.</a:t>
            </a:r>
          </a:p>
          <a:p>
            <a:pPr marL="800100" lvl="1" indent="-342900">
              <a:buClr>
                <a:schemeClr val="accent6">
                  <a:lumMod val="75000"/>
                </a:schemeClr>
              </a:buClr>
              <a:buFont typeface="Wingdings" pitchFamily="2" charset="2"/>
              <a:buChar char="Ø"/>
            </a:pPr>
            <a:r>
              <a:rPr lang="en-US" sz="2400" dirty="0">
                <a:latin typeface="Helvetica" pitchFamily="2" charset="0"/>
              </a:rPr>
              <a:t>Overall concern with changing availability of silicon foundries and suppliers.</a:t>
            </a:r>
          </a:p>
          <a:p>
            <a:pPr marL="800100" lvl="1" indent="-342900">
              <a:buClr>
                <a:schemeClr val="accent6">
                  <a:lumMod val="75000"/>
                </a:schemeClr>
              </a:buClr>
              <a:buFont typeface="Wingdings" pitchFamily="2" charset="2"/>
              <a:buChar char="Ø"/>
            </a:pPr>
            <a:endParaRPr lang="en-US" sz="2400" dirty="0">
              <a:latin typeface="Helvetica" pitchFamily="2" charset="0"/>
            </a:endParaRPr>
          </a:p>
          <a:p>
            <a:pPr marL="342900" indent="-342900">
              <a:buClr>
                <a:schemeClr val="accent1"/>
              </a:buClr>
              <a:buFont typeface="Wingdings" pitchFamily="2" charset="2"/>
              <a:buChar char="v"/>
            </a:pPr>
            <a:r>
              <a:rPr lang="en-US" sz="2400" b="1" dirty="0">
                <a:latin typeface="Arial" panose="020B0604020202020204" pitchFamily="34" charset="0"/>
                <a:cs typeface="Arial" panose="020B0604020202020204" pitchFamily="34" charset="0"/>
              </a:rPr>
              <a:t>Charge 6: </a:t>
            </a:r>
            <a:r>
              <a:rPr lang="en-US" sz="2400" dirty="0">
                <a:latin typeface="Arial" panose="020B0604020202020204" pitchFamily="34" charset="0"/>
                <a:cs typeface="Arial" panose="020B0604020202020204" pitchFamily="34" charset="0"/>
              </a:rPr>
              <a:t>Is the overall schedule for completion of the design, production, and installation of detector components realistic?</a:t>
            </a:r>
            <a:r>
              <a:rPr lang="en-US" sz="2400" dirty="0">
                <a:effectLst/>
                <a:latin typeface="Helvetica" pitchFamily="2" charset="0"/>
              </a:rPr>
              <a:t> </a:t>
            </a:r>
          </a:p>
          <a:p>
            <a:pPr marL="800100" lvl="1" indent="-342900">
              <a:buClr>
                <a:schemeClr val="accent6">
                  <a:lumMod val="75000"/>
                </a:schemeClr>
              </a:buClr>
              <a:buFont typeface="Wingdings" pitchFamily="2" charset="2"/>
              <a:buChar char="Ø"/>
            </a:pPr>
            <a:r>
              <a:rPr lang="en-US" sz="2400" dirty="0">
                <a:effectLst/>
                <a:latin typeface="Helvetica" pitchFamily="2" charset="0"/>
              </a:rPr>
              <a:t>The overall schedule is aggressive but achievable as presently estimated.</a:t>
            </a:r>
          </a:p>
          <a:p>
            <a:pPr marL="800100" lvl="1" indent="-342900">
              <a:buClr>
                <a:schemeClr val="accent6">
                  <a:lumMod val="75000"/>
                </a:schemeClr>
              </a:buClr>
              <a:buFont typeface="Wingdings" pitchFamily="2" charset="2"/>
              <a:buChar char="Ø"/>
            </a:pPr>
            <a:r>
              <a:rPr lang="en-US" sz="2400" dirty="0">
                <a:latin typeface="Helvetica" pitchFamily="2" charset="0"/>
              </a:rPr>
              <a:t>Contingency plans in case of delay of magnet and silicon vertex tracker should be developed.</a:t>
            </a:r>
            <a:endParaRPr lang="en-US" sz="2400" dirty="0">
              <a:effectLst/>
              <a:latin typeface="Helvetica" pitchFamily="2" charset="0"/>
            </a:endParaRPr>
          </a:p>
        </p:txBody>
      </p:sp>
      <p:sp>
        <p:nvSpPr>
          <p:cNvPr id="5" name="TextBox 4">
            <a:extLst>
              <a:ext uri="{FF2B5EF4-FFF2-40B4-BE49-F238E27FC236}">
                <a16:creationId xmlns:a16="http://schemas.microsoft.com/office/drawing/2014/main" id="{32C6A977-ACE1-284F-3641-F01FF2A3B5BF}"/>
              </a:ext>
            </a:extLst>
          </p:cNvPr>
          <p:cNvSpPr txBox="1"/>
          <p:nvPr/>
        </p:nvSpPr>
        <p:spPr>
          <a:xfrm>
            <a:off x="2501462" y="47296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94277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14FFA6-F1C0-DBC9-E3FE-094C85DE7E4C}"/>
              </a:ext>
            </a:extLst>
          </p:cNvPr>
          <p:cNvSpPr>
            <a:spLocks noGrp="1"/>
          </p:cNvSpPr>
          <p:nvPr>
            <p:ph type="dt" sz="half" idx="10"/>
          </p:nvPr>
        </p:nvSpPr>
        <p:spPr/>
        <p:txBody>
          <a:bodyPr/>
          <a:lstStyle/>
          <a:p>
            <a:r>
              <a:rPr lang="en-US"/>
              <a:t>December 7, 2023</a:t>
            </a:r>
          </a:p>
        </p:txBody>
      </p:sp>
      <p:sp>
        <p:nvSpPr>
          <p:cNvPr id="3" name="Footer Placeholder 2">
            <a:extLst>
              <a:ext uri="{FF2B5EF4-FFF2-40B4-BE49-F238E27FC236}">
                <a16:creationId xmlns:a16="http://schemas.microsoft.com/office/drawing/2014/main" id="{6558B1BD-877A-4E40-F45C-30151CB6198C}"/>
              </a:ext>
            </a:extLst>
          </p:cNvPr>
          <p:cNvSpPr>
            <a:spLocks noGrp="1"/>
          </p:cNvSpPr>
          <p:nvPr>
            <p:ph type="ftr" sz="quarter" idx="11"/>
          </p:nvPr>
        </p:nvSpPr>
        <p:spPr/>
        <p:txBody>
          <a:bodyPr/>
          <a:lstStyle/>
          <a:p>
            <a:r>
              <a:rPr lang="en-US"/>
              <a:t>EIC Resources Review Board Meeting</a:t>
            </a:r>
          </a:p>
        </p:txBody>
      </p:sp>
      <p:sp>
        <p:nvSpPr>
          <p:cNvPr id="4" name="Slide Number Placeholder 3">
            <a:extLst>
              <a:ext uri="{FF2B5EF4-FFF2-40B4-BE49-F238E27FC236}">
                <a16:creationId xmlns:a16="http://schemas.microsoft.com/office/drawing/2014/main" id="{E14CB6FD-92DF-4078-01CE-6A78FDB9A904}"/>
              </a:ext>
            </a:extLst>
          </p:cNvPr>
          <p:cNvSpPr>
            <a:spLocks noGrp="1"/>
          </p:cNvSpPr>
          <p:nvPr>
            <p:ph type="sldNum" sz="quarter" idx="12"/>
          </p:nvPr>
        </p:nvSpPr>
        <p:spPr/>
        <p:txBody>
          <a:bodyPr/>
          <a:lstStyle/>
          <a:p>
            <a:fld id="{21818499-ADE3-A24F-9B2A-7B6AD9A05685}" type="slidenum">
              <a:rPr lang="en-US" smtClean="0"/>
              <a:t>15</a:t>
            </a:fld>
            <a:endParaRPr lang="en-US"/>
          </a:p>
        </p:txBody>
      </p:sp>
      <p:sp>
        <p:nvSpPr>
          <p:cNvPr id="5" name="TextBox 4">
            <a:extLst>
              <a:ext uri="{FF2B5EF4-FFF2-40B4-BE49-F238E27FC236}">
                <a16:creationId xmlns:a16="http://schemas.microsoft.com/office/drawing/2014/main" id="{34331C92-32A8-14CB-FC36-A261D2AEA6CD}"/>
              </a:ext>
            </a:extLst>
          </p:cNvPr>
          <p:cNvSpPr txBox="1"/>
          <p:nvPr/>
        </p:nvSpPr>
        <p:spPr>
          <a:xfrm>
            <a:off x="105103" y="136525"/>
            <a:ext cx="11885230" cy="523220"/>
          </a:xfrm>
          <a:prstGeom prst="rect">
            <a:avLst/>
          </a:prstGeom>
          <a:noFill/>
        </p:spPr>
        <p:txBody>
          <a:bodyPr wrap="square" rtlCol="0">
            <a:spAutoFit/>
          </a:bodyPr>
          <a:lstStyle/>
          <a:p>
            <a:pPr algn="ctr"/>
            <a:r>
              <a:rPr lang="en-US" sz="2800" b="1" dirty="0"/>
              <a:t>General Comments and Recommendations from Comprehensive Review</a:t>
            </a:r>
            <a:endParaRPr lang="en-US" b="1" dirty="0"/>
          </a:p>
        </p:txBody>
      </p:sp>
      <p:sp>
        <p:nvSpPr>
          <p:cNvPr id="6" name="TextBox 5">
            <a:extLst>
              <a:ext uri="{FF2B5EF4-FFF2-40B4-BE49-F238E27FC236}">
                <a16:creationId xmlns:a16="http://schemas.microsoft.com/office/drawing/2014/main" id="{6D34EF05-117E-ADC5-735B-302DB1ECFD2B}"/>
              </a:ext>
            </a:extLst>
          </p:cNvPr>
          <p:cNvSpPr txBox="1"/>
          <p:nvPr/>
        </p:nvSpPr>
        <p:spPr>
          <a:xfrm>
            <a:off x="153385" y="911994"/>
            <a:ext cx="11788666" cy="4832092"/>
          </a:xfrm>
          <a:prstGeom prst="rect">
            <a:avLst/>
          </a:prstGeom>
          <a:noFill/>
        </p:spPr>
        <p:txBody>
          <a:bodyPr wrap="square">
            <a:spAutoFit/>
          </a:bodyPr>
          <a:lstStyle/>
          <a:p>
            <a:pPr marL="457200" indent="-457200">
              <a:buFont typeface="+mj-lt"/>
              <a:buAutoNum type="arabicParenR"/>
            </a:pPr>
            <a:r>
              <a:rPr lang="en-US" sz="2200" dirty="0">
                <a:effectLst/>
                <a:latin typeface="Helvetica" pitchFamily="2" charset="0"/>
              </a:rPr>
              <a:t>Congratulations to all involved in the EIC project on the rapid development of a nearly complete design for the EIC detector. This was extremely impressive to the committee, especially in the organization of the many different project components and tasks. This inspired confidence in the successful completion of this incredibly complex facility.</a:t>
            </a:r>
          </a:p>
          <a:p>
            <a:pPr marL="457200" indent="-457200">
              <a:buFont typeface="+mj-lt"/>
              <a:buAutoNum type="arabicParenR"/>
            </a:pPr>
            <a:r>
              <a:rPr lang="en-US" sz="2200" dirty="0">
                <a:effectLst/>
                <a:latin typeface="Helvetica" pitchFamily="2" charset="0"/>
              </a:rPr>
              <a:t>Enormous progress has been made in developing a coherent design for detector to</a:t>
            </a:r>
            <a:r>
              <a:rPr lang="en-US" sz="2200" dirty="0">
                <a:latin typeface="Helvetica" pitchFamily="2" charset="0"/>
              </a:rPr>
              <a:t> </a:t>
            </a:r>
            <a:r>
              <a:rPr lang="en-US" sz="2200" dirty="0">
                <a:effectLst/>
                <a:latin typeface="Helvetica" pitchFamily="2" charset="0"/>
              </a:rPr>
              <a:t>carry out EIC research goals, with minimal open technology choices at present.</a:t>
            </a:r>
          </a:p>
          <a:p>
            <a:pPr marL="457200" indent="-457200">
              <a:buFont typeface="+mj-lt"/>
              <a:buAutoNum type="arabicParenR"/>
            </a:pPr>
            <a:r>
              <a:rPr lang="en-US" sz="2200" dirty="0">
                <a:effectLst/>
                <a:latin typeface="Helvetica" pitchFamily="2" charset="0"/>
              </a:rPr>
              <a:t>The committee recommends continued study of the detector readout and DAQ strategy. In particular, significant resources will be necessary to support all aspects of the R&amp;D, production and commissioning, throughout the period between CD2/3 and CD4. The committee applauds the adoption of common solutions, but their development and support must be properly resourced to guarantee the success of this approach.</a:t>
            </a:r>
          </a:p>
          <a:p>
            <a:pPr marL="457200" indent="-457200">
              <a:buFont typeface="+mj-lt"/>
              <a:buAutoNum type="arabicParenR"/>
            </a:pPr>
            <a:r>
              <a:rPr lang="en-US" sz="2200" dirty="0">
                <a:effectLst/>
                <a:latin typeface="Helvetica" pitchFamily="2" charset="0"/>
              </a:rPr>
              <a:t>ASIC development has historically been on the critical path in many projects, often due to a lack of personnel resources. We encourage the EIC community to carefully monitor the progress of the various ASIC projects and ensure these are properly resourced.</a:t>
            </a:r>
          </a:p>
        </p:txBody>
      </p:sp>
    </p:spTree>
    <p:extLst>
      <p:ext uri="{BB962C8B-B14F-4D97-AF65-F5344CB8AC3E}">
        <p14:creationId xmlns:p14="http://schemas.microsoft.com/office/powerpoint/2010/main" val="2731773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C7D167-BA48-4F10-28B6-B74E790C9110}"/>
              </a:ext>
            </a:extLst>
          </p:cNvPr>
          <p:cNvSpPr>
            <a:spLocks noGrp="1"/>
          </p:cNvSpPr>
          <p:nvPr>
            <p:ph type="dt" sz="half" idx="10"/>
          </p:nvPr>
        </p:nvSpPr>
        <p:spPr/>
        <p:txBody>
          <a:bodyPr/>
          <a:lstStyle/>
          <a:p>
            <a:r>
              <a:rPr lang="en-US"/>
              <a:t>December 7, 2023</a:t>
            </a:r>
          </a:p>
        </p:txBody>
      </p:sp>
      <p:sp>
        <p:nvSpPr>
          <p:cNvPr id="3" name="Footer Placeholder 2">
            <a:extLst>
              <a:ext uri="{FF2B5EF4-FFF2-40B4-BE49-F238E27FC236}">
                <a16:creationId xmlns:a16="http://schemas.microsoft.com/office/drawing/2014/main" id="{E6D54642-F9B8-F81A-406E-626B00BAA318}"/>
              </a:ext>
            </a:extLst>
          </p:cNvPr>
          <p:cNvSpPr>
            <a:spLocks noGrp="1"/>
          </p:cNvSpPr>
          <p:nvPr>
            <p:ph type="ftr" sz="quarter" idx="11"/>
          </p:nvPr>
        </p:nvSpPr>
        <p:spPr/>
        <p:txBody>
          <a:bodyPr/>
          <a:lstStyle/>
          <a:p>
            <a:r>
              <a:rPr lang="en-US"/>
              <a:t>EIC Resources Review Board Meeting</a:t>
            </a:r>
          </a:p>
        </p:txBody>
      </p:sp>
      <p:sp>
        <p:nvSpPr>
          <p:cNvPr id="4" name="Slide Number Placeholder 3">
            <a:extLst>
              <a:ext uri="{FF2B5EF4-FFF2-40B4-BE49-F238E27FC236}">
                <a16:creationId xmlns:a16="http://schemas.microsoft.com/office/drawing/2014/main" id="{D5A4CB22-E62C-C564-B70C-984532631C05}"/>
              </a:ext>
            </a:extLst>
          </p:cNvPr>
          <p:cNvSpPr>
            <a:spLocks noGrp="1"/>
          </p:cNvSpPr>
          <p:nvPr>
            <p:ph type="sldNum" sz="quarter" idx="12"/>
          </p:nvPr>
        </p:nvSpPr>
        <p:spPr/>
        <p:txBody>
          <a:bodyPr/>
          <a:lstStyle/>
          <a:p>
            <a:fld id="{21818499-ADE3-A24F-9B2A-7B6AD9A05685}" type="slidenum">
              <a:rPr lang="en-US" smtClean="0"/>
              <a:t>16</a:t>
            </a:fld>
            <a:endParaRPr lang="en-US"/>
          </a:p>
        </p:txBody>
      </p:sp>
      <p:sp>
        <p:nvSpPr>
          <p:cNvPr id="6" name="TextBox 5">
            <a:extLst>
              <a:ext uri="{FF2B5EF4-FFF2-40B4-BE49-F238E27FC236}">
                <a16:creationId xmlns:a16="http://schemas.microsoft.com/office/drawing/2014/main" id="{5F541FF9-249B-4ADE-C28D-A986923ABEDC}"/>
              </a:ext>
            </a:extLst>
          </p:cNvPr>
          <p:cNvSpPr txBox="1"/>
          <p:nvPr/>
        </p:nvSpPr>
        <p:spPr>
          <a:xfrm>
            <a:off x="1214705" y="1490008"/>
            <a:ext cx="10139095" cy="3046988"/>
          </a:xfrm>
          <a:prstGeom prst="rect">
            <a:avLst/>
          </a:prstGeom>
          <a:noFill/>
        </p:spPr>
        <p:txBody>
          <a:bodyPr wrap="square">
            <a:spAutoFit/>
          </a:bodyPr>
          <a:lstStyle/>
          <a:p>
            <a:pPr marL="342900" indent="-342900">
              <a:buClr>
                <a:srgbClr val="00B050"/>
              </a:buClr>
              <a:buFont typeface="Wingdings" pitchFamily="2" charset="2"/>
              <a:buChar char="Ø"/>
            </a:pPr>
            <a:r>
              <a:rPr lang="en-US" sz="2400" dirty="0">
                <a:latin typeface="Arial" panose="020B0604020202020204" pitchFamily="34" charset="0"/>
                <a:cs typeface="Arial" panose="020B0604020202020204" pitchFamily="34" charset="0"/>
              </a:rPr>
              <a:t>The EPIC collaboration, BNL and </a:t>
            </a:r>
            <a:r>
              <a:rPr lang="en-US" sz="2400" dirty="0" err="1">
                <a:latin typeface="Arial" panose="020B0604020202020204" pitchFamily="34" charset="0"/>
                <a:cs typeface="Arial" panose="020B0604020202020204" pitchFamily="34" charset="0"/>
              </a:rPr>
              <a:t>Jlab</a:t>
            </a:r>
            <a:r>
              <a:rPr lang="en-US" sz="2400" dirty="0">
                <a:latin typeface="Arial" panose="020B0604020202020204" pitchFamily="34" charset="0"/>
                <a:cs typeface="Arial" panose="020B0604020202020204" pitchFamily="34" charset="0"/>
              </a:rPr>
              <a:t> project personnel continue to make excellent progress on the design and development of the Electron-Ion Collider.</a:t>
            </a:r>
          </a:p>
          <a:p>
            <a:pPr>
              <a:buClr>
                <a:srgbClr val="00B050"/>
              </a:buClr>
            </a:pPr>
            <a:endParaRPr lang="en-US" sz="2400" dirty="0">
              <a:latin typeface="Arial" panose="020B0604020202020204" pitchFamily="34" charset="0"/>
              <a:cs typeface="Arial" panose="020B0604020202020204" pitchFamily="34" charset="0"/>
            </a:endParaRPr>
          </a:p>
          <a:p>
            <a:pPr marL="342900" indent="-342900">
              <a:buClr>
                <a:srgbClr val="00B050"/>
              </a:buClr>
              <a:buFont typeface="Wingdings" pitchFamily="2" charset="2"/>
              <a:buChar char="Ø"/>
            </a:pPr>
            <a:r>
              <a:rPr lang="en-US" sz="2400" dirty="0">
                <a:latin typeface="Arial" panose="020B0604020202020204" pitchFamily="34" charset="0"/>
                <a:cs typeface="Arial" panose="020B0604020202020204" pitchFamily="34" charset="0"/>
              </a:rPr>
              <a:t>DAC plans for next year: Pre-CD 2 review of the </a:t>
            </a:r>
            <a:r>
              <a:rPr lang="en-US" sz="2400" dirty="0" err="1">
                <a:latin typeface="Arial" panose="020B0604020202020204" pitchFamily="34" charset="0"/>
                <a:cs typeface="Arial" panose="020B0604020202020204" pitchFamily="34" charset="0"/>
              </a:rPr>
              <a:t>ePIC</a:t>
            </a:r>
            <a:r>
              <a:rPr lang="en-US" sz="2400" dirty="0">
                <a:latin typeface="Arial" panose="020B0604020202020204" pitchFamily="34" charset="0"/>
                <a:cs typeface="Arial" panose="020B0604020202020204" pitchFamily="34" charset="0"/>
              </a:rPr>
              <a:t> detector and in-kind engagement, and the next phase of Project Detector R&amp;D. </a:t>
            </a:r>
          </a:p>
          <a:p>
            <a:pPr marL="342900" indent="-342900">
              <a:buClr>
                <a:srgbClr val="00B050"/>
              </a:buClr>
              <a:buFont typeface="Wingdings" pitchFamily="2" charset="2"/>
              <a:buChar char="Ø"/>
            </a:pPr>
            <a:endParaRPr lang="en-US" sz="2400" dirty="0">
              <a:latin typeface="Arial" panose="020B0604020202020204" pitchFamily="34" charset="0"/>
              <a:cs typeface="Arial" panose="020B0604020202020204" pitchFamily="34" charset="0"/>
            </a:endParaRPr>
          </a:p>
          <a:p>
            <a:pPr marL="342900" indent="-342900">
              <a:buClr>
                <a:srgbClr val="00B050"/>
              </a:buClr>
              <a:buFont typeface="Wingdings" pitchFamily="2" charset="2"/>
              <a:buChar char="Ø"/>
            </a:pPr>
            <a:r>
              <a:rPr lang="en-US" sz="2400" dirty="0">
                <a:latin typeface="Arial" panose="020B0604020202020204" pitchFamily="34" charset="0"/>
                <a:cs typeface="Arial" panose="020B0604020202020204" pitchFamily="34" charset="0"/>
              </a:rPr>
              <a:t>New DAC members will join in spring 2024.</a:t>
            </a:r>
            <a:endParaRPr lang="en-US" sz="2400" dirty="0"/>
          </a:p>
        </p:txBody>
      </p:sp>
      <p:sp>
        <p:nvSpPr>
          <p:cNvPr id="7" name="TextBox 6">
            <a:extLst>
              <a:ext uri="{FF2B5EF4-FFF2-40B4-BE49-F238E27FC236}">
                <a16:creationId xmlns:a16="http://schemas.microsoft.com/office/drawing/2014/main" id="{F1DE823E-B784-A76F-FB9A-AB6EF9045C19}"/>
              </a:ext>
            </a:extLst>
          </p:cNvPr>
          <p:cNvSpPr txBox="1"/>
          <p:nvPr/>
        </p:nvSpPr>
        <p:spPr>
          <a:xfrm>
            <a:off x="4367738" y="501651"/>
            <a:ext cx="3539752" cy="523220"/>
          </a:xfrm>
          <a:prstGeom prst="rect">
            <a:avLst/>
          </a:prstGeom>
          <a:noFill/>
        </p:spPr>
        <p:txBody>
          <a:bodyPr wrap="none" rtlCol="0">
            <a:spAutoFit/>
          </a:bodyPr>
          <a:lstStyle/>
          <a:p>
            <a:r>
              <a:rPr lang="en-US" sz="2800" b="1" dirty="0"/>
              <a:t>Summary and Outlook</a:t>
            </a:r>
          </a:p>
        </p:txBody>
      </p:sp>
    </p:spTree>
    <p:extLst>
      <p:ext uri="{BB962C8B-B14F-4D97-AF65-F5344CB8AC3E}">
        <p14:creationId xmlns:p14="http://schemas.microsoft.com/office/powerpoint/2010/main" val="4165006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4AEC79-9D95-3B66-661D-104E5D8DB587}"/>
              </a:ext>
            </a:extLst>
          </p:cNvPr>
          <p:cNvSpPr>
            <a:spLocks noGrp="1"/>
          </p:cNvSpPr>
          <p:nvPr>
            <p:ph type="dt" sz="half" idx="10"/>
          </p:nvPr>
        </p:nvSpPr>
        <p:spPr/>
        <p:txBody>
          <a:bodyPr/>
          <a:lstStyle/>
          <a:p>
            <a:r>
              <a:rPr lang="en-US"/>
              <a:t>December 7, 2023</a:t>
            </a:r>
          </a:p>
        </p:txBody>
      </p:sp>
      <p:sp>
        <p:nvSpPr>
          <p:cNvPr id="3" name="Footer Placeholder 2">
            <a:extLst>
              <a:ext uri="{FF2B5EF4-FFF2-40B4-BE49-F238E27FC236}">
                <a16:creationId xmlns:a16="http://schemas.microsoft.com/office/drawing/2014/main" id="{485C3DE4-FDBF-6BCB-457C-D0916A5E5947}"/>
              </a:ext>
            </a:extLst>
          </p:cNvPr>
          <p:cNvSpPr>
            <a:spLocks noGrp="1"/>
          </p:cNvSpPr>
          <p:nvPr>
            <p:ph type="ftr" sz="quarter" idx="11"/>
          </p:nvPr>
        </p:nvSpPr>
        <p:spPr/>
        <p:txBody>
          <a:bodyPr/>
          <a:lstStyle/>
          <a:p>
            <a:r>
              <a:rPr lang="en-US"/>
              <a:t>EIC Resources Review Board Meeting</a:t>
            </a:r>
          </a:p>
        </p:txBody>
      </p:sp>
      <p:sp>
        <p:nvSpPr>
          <p:cNvPr id="4" name="Slide Number Placeholder 3">
            <a:extLst>
              <a:ext uri="{FF2B5EF4-FFF2-40B4-BE49-F238E27FC236}">
                <a16:creationId xmlns:a16="http://schemas.microsoft.com/office/drawing/2014/main" id="{6B5F7A39-B7CF-D4C8-F3DF-BF674B584CCF}"/>
              </a:ext>
            </a:extLst>
          </p:cNvPr>
          <p:cNvSpPr>
            <a:spLocks noGrp="1"/>
          </p:cNvSpPr>
          <p:nvPr>
            <p:ph type="sldNum" sz="quarter" idx="12"/>
          </p:nvPr>
        </p:nvSpPr>
        <p:spPr/>
        <p:txBody>
          <a:bodyPr/>
          <a:lstStyle/>
          <a:p>
            <a:fld id="{21818499-ADE3-A24F-9B2A-7B6AD9A05685}" type="slidenum">
              <a:rPr lang="en-US" smtClean="0"/>
              <a:t>2</a:t>
            </a:fld>
            <a:endParaRPr lang="en-US"/>
          </a:p>
        </p:txBody>
      </p:sp>
      <p:sp>
        <p:nvSpPr>
          <p:cNvPr id="5" name="TextBox 4">
            <a:extLst>
              <a:ext uri="{FF2B5EF4-FFF2-40B4-BE49-F238E27FC236}">
                <a16:creationId xmlns:a16="http://schemas.microsoft.com/office/drawing/2014/main" id="{FC21309C-9335-9154-7737-B2C739A8B01E}"/>
              </a:ext>
            </a:extLst>
          </p:cNvPr>
          <p:cNvSpPr txBox="1"/>
          <p:nvPr/>
        </p:nvSpPr>
        <p:spPr>
          <a:xfrm>
            <a:off x="3192450" y="525517"/>
            <a:ext cx="5418150" cy="523220"/>
          </a:xfrm>
          <a:prstGeom prst="rect">
            <a:avLst/>
          </a:prstGeom>
          <a:noFill/>
        </p:spPr>
        <p:txBody>
          <a:bodyPr wrap="none" rtlCol="0">
            <a:spAutoFit/>
          </a:bodyPr>
          <a:lstStyle/>
          <a:p>
            <a:r>
              <a:rPr lang="en-US" sz="2800" dirty="0"/>
              <a:t>Detector Advisory Committee (DAC)</a:t>
            </a:r>
          </a:p>
        </p:txBody>
      </p:sp>
      <p:sp>
        <p:nvSpPr>
          <p:cNvPr id="6" name="TextBox 5">
            <a:extLst>
              <a:ext uri="{FF2B5EF4-FFF2-40B4-BE49-F238E27FC236}">
                <a16:creationId xmlns:a16="http://schemas.microsoft.com/office/drawing/2014/main" id="{D1D79FCA-AE03-CE7F-F6A3-D509C9D0A5BF}"/>
              </a:ext>
            </a:extLst>
          </p:cNvPr>
          <p:cNvSpPr txBox="1"/>
          <p:nvPr/>
        </p:nvSpPr>
        <p:spPr>
          <a:xfrm>
            <a:off x="998449" y="1346987"/>
            <a:ext cx="9385738" cy="5262979"/>
          </a:xfrm>
          <a:prstGeom prst="rect">
            <a:avLst/>
          </a:prstGeom>
          <a:noFill/>
        </p:spPr>
        <p:txBody>
          <a:bodyPr wrap="square" rtlCol="0">
            <a:spAutoFit/>
          </a:bodyPr>
          <a:lstStyle/>
          <a:p>
            <a:pPr marL="285750" indent="-285750">
              <a:buFont typeface="Arial" panose="020B0604020202020204" pitchFamily="34" charset="0"/>
              <a:buChar char="•"/>
            </a:pPr>
            <a:r>
              <a:rPr lang="en-US" sz="2400" dirty="0"/>
              <a:t>Formed in Fall 2020 to advise Laboratory and Project Management on issues related to the EIC detector design, EIC Users Group activities and associated R&amp;D efforts</a:t>
            </a:r>
          </a:p>
          <a:p>
            <a:endParaRPr lang="en-US" sz="2400" dirty="0"/>
          </a:p>
          <a:p>
            <a:pPr marL="285750" indent="-285750">
              <a:buFont typeface="Arial" panose="020B0604020202020204" pitchFamily="34" charset="0"/>
              <a:buChar char="•"/>
            </a:pPr>
            <a:r>
              <a:rPr lang="en-US" sz="2400" dirty="0"/>
              <a:t>Composed of 12 members, bringing technical expertise on Calorimetry, Tracking, Particle Identification, Readout Electronics, Data Acquisition, Detector Infrastructure, and EIC science.</a:t>
            </a:r>
          </a:p>
          <a:p>
            <a:endParaRPr lang="en-US" sz="2400" dirty="0"/>
          </a:p>
          <a:p>
            <a:pPr marL="285750" indent="-285750">
              <a:buFont typeface="Arial" panose="020B0604020202020204" pitchFamily="34" charset="0"/>
              <a:buChar char="•"/>
            </a:pPr>
            <a:r>
              <a:rPr lang="en-US" sz="2400" dirty="0"/>
              <a:t>Meets once or twice a year to review project progress and evaluate R&amp;D proposals and reports.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After first two years, 1/3 of original members have rotated off and were replaced. In the future, we will continue with staggered 3 year terms.</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909850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134EDA-85F3-CCBF-814F-CB0502709161}"/>
              </a:ext>
            </a:extLst>
          </p:cNvPr>
          <p:cNvSpPr>
            <a:spLocks noGrp="1"/>
          </p:cNvSpPr>
          <p:nvPr>
            <p:ph type="dt" sz="half" idx="10"/>
          </p:nvPr>
        </p:nvSpPr>
        <p:spPr/>
        <p:txBody>
          <a:bodyPr/>
          <a:lstStyle/>
          <a:p>
            <a:r>
              <a:rPr lang="en-US"/>
              <a:t>December 7, 2023</a:t>
            </a:r>
          </a:p>
        </p:txBody>
      </p:sp>
      <p:sp>
        <p:nvSpPr>
          <p:cNvPr id="3" name="Footer Placeholder 2">
            <a:extLst>
              <a:ext uri="{FF2B5EF4-FFF2-40B4-BE49-F238E27FC236}">
                <a16:creationId xmlns:a16="http://schemas.microsoft.com/office/drawing/2014/main" id="{1B69A6BA-5B4F-BC72-5BA1-F3C86F36AED1}"/>
              </a:ext>
            </a:extLst>
          </p:cNvPr>
          <p:cNvSpPr>
            <a:spLocks noGrp="1"/>
          </p:cNvSpPr>
          <p:nvPr>
            <p:ph type="ftr" sz="quarter" idx="11"/>
          </p:nvPr>
        </p:nvSpPr>
        <p:spPr/>
        <p:txBody>
          <a:bodyPr/>
          <a:lstStyle/>
          <a:p>
            <a:r>
              <a:rPr lang="en-US"/>
              <a:t>EIC Resources Review Board Meeting</a:t>
            </a:r>
          </a:p>
        </p:txBody>
      </p:sp>
      <p:sp>
        <p:nvSpPr>
          <p:cNvPr id="4" name="Slide Number Placeholder 3">
            <a:extLst>
              <a:ext uri="{FF2B5EF4-FFF2-40B4-BE49-F238E27FC236}">
                <a16:creationId xmlns:a16="http://schemas.microsoft.com/office/drawing/2014/main" id="{4DD5212E-E19F-212E-F782-C731081C712F}"/>
              </a:ext>
            </a:extLst>
          </p:cNvPr>
          <p:cNvSpPr>
            <a:spLocks noGrp="1"/>
          </p:cNvSpPr>
          <p:nvPr>
            <p:ph type="sldNum" sz="quarter" idx="12"/>
          </p:nvPr>
        </p:nvSpPr>
        <p:spPr/>
        <p:txBody>
          <a:bodyPr/>
          <a:lstStyle/>
          <a:p>
            <a:fld id="{21818499-ADE3-A24F-9B2A-7B6AD9A05685}" type="slidenum">
              <a:rPr lang="en-US" smtClean="0"/>
              <a:t>3</a:t>
            </a:fld>
            <a:endParaRPr lang="en-US"/>
          </a:p>
        </p:txBody>
      </p:sp>
      <p:sp>
        <p:nvSpPr>
          <p:cNvPr id="7" name="TextBox 6">
            <a:extLst>
              <a:ext uri="{FF2B5EF4-FFF2-40B4-BE49-F238E27FC236}">
                <a16:creationId xmlns:a16="http://schemas.microsoft.com/office/drawing/2014/main" id="{3D2F2FD2-B976-8C53-74F2-8930B5272799}"/>
              </a:ext>
            </a:extLst>
          </p:cNvPr>
          <p:cNvSpPr txBox="1"/>
          <p:nvPr/>
        </p:nvSpPr>
        <p:spPr>
          <a:xfrm>
            <a:off x="4448475" y="167769"/>
            <a:ext cx="3091295" cy="523220"/>
          </a:xfrm>
          <a:prstGeom prst="rect">
            <a:avLst/>
          </a:prstGeom>
          <a:noFill/>
        </p:spPr>
        <p:txBody>
          <a:bodyPr wrap="none" rtlCol="0">
            <a:spAutoFit/>
          </a:bodyPr>
          <a:lstStyle/>
          <a:p>
            <a:r>
              <a:rPr lang="en-US" sz="2800" dirty="0"/>
              <a:t>2023 DAC Members</a:t>
            </a:r>
            <a:endParaRPr lang="en-US" dirty="0"/>
          </a:p>
        </p:txBody>
      </p:sp>
      <p:grpSp>
        <p:nvGrpSpPr>
          <p:cNvPr id="9" name="Group 8">
            <a:extLst>
              <a:ext uri="{FF2B5EF4-FFF2-40B4-BE49-F238E27FC236}">
                <a16:creationId xmlns:a16="http://schemas.microsoft.com/office/drawing/2014/main" id="{B58FD34C-49E1-FF68-7987-41B262D53F66}"/>
              </a:ext>
            </a:extLst>
          </p:cNvPr>
          <p:cNvGrpSpPr/>
          <p:nvPr/>
        </p:nvGrpSpPr>
        <p:grpSpPr>
          <a:xfrm>
            <a:off x="5454869" y="179746"/>
            <a:ext cx="7020910" cy="5047851"/>
            <a:chOff x="4717248" y="492178"/>
            <a:chExt cx="7772400" cy="5501603"/>
          </a:xfrm>
        </p:grpSpPr>
        <p:pic>
          <p:nvPicPr>
            <p:cNvPr id="6" name="Picture 5">
              <a:extLst>
                <a:ext uri="{FF2B5EF4-FFF2-40B4-BE49-F238E27FC236}">
                  <a16:creationId xmlns:a16="http://schemas.microsoft.com/office/drawing/2014/main" id="{53530A72-F5FF-71D1-A8D7-483B49F9AFBB}"/>
                </a:ext>
              </a:extLst>
            </p:cNvPr>
            <p:cNvPicPr>
              <a:picLocks noChangeAspect="1"/>
            </p:cNvPicPr>
            <p:nvPr/>
          </p:nvPicPr>
          <p:blipFill>
            <a:blip r:embed="rId2"/>
            <a:stretch>
              <a:fillRect/>
            </a:stretch>
          </p:blipFill>
          <p:spPr>
            <a:xfrm>
              <a:off x="4717248" y="492178"/>
              <a:ext cx="7772400" cy="5501603"/>
            </a:xfrm>
            <a:prstGeom prst="rect">
              <a:avLst/>
            </a:prstGeom>
          </p:spPr>
        </p:pic>
        <p:sp>
          <p:nvSpPr>
            <p:cNvPr id="11" name="5-Point Star 10">
              <a:extLst>
                <a:ext uri="{FF2B5EF4-FFF2-40B4-BE49-F238E27FC236}">
                  <a16:creationId xmlns:a16="http://schemas.microsoft.com/office/drawing/2014/main" id="{D443C383-C0EC-4A5D-36DC-923C7A9FBC1D}"/>
                </a:ext>
              </a:extLst>
            </p:cNvPr>
            <p:cNvSpPr/>
            <p:nvPr/>
          </p:nvSpPr>
          <p:spPr>
            <a:xfrm>
              <a:off x="6516414" y="2044602"/>
              <a:ext cx="325820" cy="31531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a:extLst>
                <a:ext uri="{FF2B5EF4-FFF2-40B4-BE49-F238E27FC236}">
                  <a16:creationId xmlns:a16="http://schemas.microsoft.com/office/drawing/2014/main" id="{6B435D7C-BDB0-9060-BE4C-5BCFC35E9AFF}"/>
                </a:ext>
              </a:extLst>
            </p:cNvPr>
            <p:cNvSpPr/>
            <p:nvPr/>
          </p:nvSpPr>
          <p:spPr>
            <a:xfrm>
              <a:off x="6615198" y="2255412"/>
              <a:ext cx="325820" cy="31531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a:extLst>
                <a:ext uri="{FF2B5EF4-FFF2-40B4-BE49-F238E27FC236}">
                  <a16:creationId xmlns:a16="http://schemas.microsoft.com/office/drawing/2014/main" id="{59C8A318-E6FF-9403-48F8-B827E454A1A4}"/>
                </a:ext>
              </a:extLst>
            </p:cNvPr>
            <p:cNvSpPr/>
            <p:nvPr/>
          </p:nvSpPr>
          <p:spPr>
            <a:xfrm>
              <a:off x="8716236" y="2056193"/>
              <a:ext cx="325820" cy="31531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a:extLst>
                <a:ext uri="{FF2B5EF4-FFF2-40B4-BE49-F238E27FC236}">
                  <a16:creationId xmlns:a16="http://schemas.microsoft.com/office/drawing/2014/main" id="{D3FDBB82-CDF0-989D-DA25-AA7D153D11E0}"/>
                </a:ext>
              </a:extLst>
            </p:cNvPr>
            <p:cNvSpPr/>
            <p:nvPr/>
          </p:nvSpPr>
          <p:spPr>
            <a:xfrm>
              <a:off x="6989773" y="2056193"/>
              <a:ext cx="325820" cy="31531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a:extLst>
                <a:ext uri="{FF2B5EF4-FFF2-40B4-BE49-F238E27FC236}">
                  <a16:creationId xmlns:a16="http://schemas.microsoft.com/office/drawing/2014/main" id="{D50F2C48-B480-301E-B62B-F9B48BF67509}"/>
                </a:ext>
              </a:extLst>
            </p:cNvPr>
            <p:cNvSpPr/>
            <p:nvPr/>
          </p:nvSpPr>
          <p:spPr>
            <a:xfrm>
              <a:off x="8771951" y="2221376"/>
              <a:ext cx="325820" cy="31531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a:extLst>
                <a:ext uri="{FF2B5EF4-FFF2-40B4-BE49-F238E27FC236}">
                  <a16:creationId xmlns:a16="http://schemas.microsoft.com/office/drawing/2014/main" id="{1FEA7F91-7EBD-A31C-3356-B45D6FB29663}"/>
                </a:ext>
              </a:extLst>
            </p:cNvPr>
            <p:cNvSpPr/>
            <p:nvPr/>
          </p:nvSpPr>
          <p:spPr>
            <a:xfrm>
              <a:off x="7524945" y="3429000"/>
              <a:ext cx="325820" cy="31531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a:extLst>
                <a:ext uri="{FF2B5EF4-FFF2-40B4-BE49-F238E27FC236}">
                  <a16:creationId xmlns:a16="http://schemas.microsoft.com/office/drawing/2014/main" id="{5B251A9E-349E-E9B7-28AF-F6F13A3C2C86}"/>
                </a:ext>
              </a:extLst>
            </p:cNvPr>
            <p:cNvSpPr/>
            <p:nvPr/>
          </p:nvSpPr>
          <p:spPr>
            <a:xfrm>
              <a:off x="7178337" y="1989865"/>
              <a:ext cx="325820" cy="31531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a:extLst>
                <a:ext uri="{FF2B5EF4-FFF2-40B4-BE49-F238E27FC236}">
                  <a16:creationId xmlns:a16="http://schemas.microsoft.com/office/drawing/2014/main" id="{01112F46-960F-54C7-FB58-D4DCE379390A}"/>
                </a:ext>
              </a:extLst>
            </p:cNvPr>
            <p:cNvSpPr/>
            <p:nvPr/>
          </p:nvSpPr>
          <p:spPr>
            <a:xfrm>
              <a:off x="7301300" y="2202257"/>
              <a:ext cx="325820" cy="31531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a:extLst>
                <a:ext uri="{FF2B5EF4-FFF2-40B4-BE49-F238E27FC236}">
                  <a16:creationId xmlns:a16="http://schemas.microsoft.com/office/drawing/2014/main" id="{059F6918-1763-F546-B840-27E1A2AEDD5A}"/>
                </a:ext>
              </a:extLst>
            </p:cNvPr>
            <p:cNvSpPr/>
            <p:nvPr/>
          </p:nvSpPr>
          <p:spPr>
            <a:xfrm>
              <a:off x="8841719" y="2056193"/>
              <a:ext cx="325820" cy="31531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0">
              <a:extLst>
                <a:ext uri="{FF2B5EF4-FFF2-40B4-BE49-F238E27FC236}">
                  <a16:creationId xmlns:a16="http://schemas.microsoft.com/office/drawing/2014/main" id="{214FE2A6-CA41-4434-3B7D-9E8716B5AA60}"/>
                </a:ext>
              </a:extLst>
            </p:cNvPr>
            <p:cNvSpPr/>
            <p:nvPr/>
          </p:nvSpPr>
          <p:spPr>
            <a:xfrm>
              <a:off x="10471465" y="2413067"/>
              <a:ext cx="325820" cy="31531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1">
              <a:extLst>
                <a:ext uri="{FF2B5EF4-FFF2-40B4-BE49-F238E27FC236}">
                  <a16:creationId xmlns:a16="http://schemas.microsoft.com/office/drawing/2014/main" id="{E3E05B16-5365-5B58-7F29-5E55FE3F883D}"/>
                </a:ext>
              </a:extLst>
            </p:cNvPr>
            <p:cNvSpPr/>
            <p:nvPr/>
          </p:nvSpPr>
          <p:spPr>
            <a:xfrm>
              <a:off x="6746758" y="2383202"/>
              <a:ext cx="325820" cy="31531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8" name="Table 7">
            <a:extLst>
              <a:ext uri="{FF2B5EF4-FFF2-40B4-BE49-F238E27FC236}">
                <a16:creationId xmlns:a16="http://schemas.microsoft.com/office/drawing/2014/main" id="{426C4606-1C99-6C08-0863-42BB6EEC6D17}"/>
              </a:ext>
            </a:extLst>
          </p:cNvPr>
          <p:cNvGraphicFramePr>
            <a:graphicFrameLocks noGrp="1"/>
          </p:cNvGraphicFramePr>
          <p:nvPr>
            <p:extLst>
              <p:ext uri="{D42A27DB-BD31-4B8C-83A1-F6EECF244321}">
                <p14:modId xmlns:p14="http://schemas.microsoft.com/office/powerpoint/2010/main" val="2305717972"/>
              </p:ext>
            </p:extLst>
          </p:nvPr>
        </p:nvGraphicFramePr>
        <p:xfrm>
          <a:off x="113658" y="1698561"/>
          <a:ext cx="6747961" cy="4363378"/>
        </p:xfrm>
        <a:graphic>
          <a:graphicData uri="http://schemas.openxmlformats.org/drawingml/2006/table">
            <a:tbl>
              <a:tblPr>
                <a:tableStyleId>{5C22544A-7EE6-4342-B048-85BDC9FD1C3A}</a:tableStyleId>
              </a:tblPr>
              <a:tblGrid>
                <a:gridCol w="1694424">
                  <a:extLst>
                    <a:ext uri="{9D8B030D-6E8A-4147-A177-3AD203B41FA5}">
                      <a16:colId xmlns:a16="http://schemas.microsoft.com/office/drawing/2014/main" val="3883784976"/>
                    </a:ext>
                  </a:extLst>
                </a:gridCol>
                <a:gridCol w="2499481">
                  <a:extLst>
                    <a:ext uri="{9D8B030D-6E8A-4147-A177-3AD203B41FA5}">
                      <a16:colId xmlns:a16="http://schemas.microsoft.com/office/drawing/2014/main" val="564182476"/>
                    </a:ext>
                  </a:extLst>
                </a:gridCol>
                <a:gridCol w="2554056">
                  <a:extLst>
                    <a:ext uri="{9D8B030D-6E8A-4147-A177-3AD203B41FA5}">
                      <a16:colId xmlns:a16="http://schemas.microsoft.com/office/drawing/2014/main" val="2844136122"/>
                    </a:ext>
                  </a:extLst>
                </a:gridCol>
              </a:tblGrid>
              <a:tr h="363006">
                <a:tc gridSpan="3">
                  <a:txBody>
                    <a:bodyPr/>
                    <a:lstStyle/>
                    <a:p>
                      <a:pPr algn="ctr" fontAlgn="b"/>
                      <a:r>
                        <a:rPr lang="en-US" sz="1600" b="1" u="none" strike="noStrike" dirty="0">
                          <a:effectLst/>
                        </a:rPr>
                        <a:t>Detector Advisory Committee 2023</a:t>
                      </a:r>
                      <a:endParaRPr lang="en-US" sz="1600" b="1" i="0" u="none" strike="noStrike" dirty="0">
                        <a:solidFill>
                          <a:srgbClr val="0432FF"/>
                        </a:solidFill>
                        <a:effectLst/>
                        <a:latin typeface="Calibri (Body)"/>
                      </a:endParaRPr>
                    </a:p>
                  </a:txBody>
                  <a:tcPr marL="5286" marR="5286" marT="5286" marB="0" anchor="b">
                    <a:solidFill>
                      <a:schemeClr val="accent1">
                        <a:lumMod val="20000"/>
                        <a:lumOff val="80000"/>
                      </a:schemeClr>
                    </a:solidFill>
                  </a:tcPr>
                </a:tc>
                <a:tc hMerge="1">
                  <a:txBody>
                    <a:bodyPr/>
                    <a:lstStyle/>
                    <a:p>
                      <a:endParaRPr lang="en-US"/>
                    </a:p>
                  </a:txBody>
                  <a:tcPr/>
                </a:tc>
                <a:tc hMerge="1">
                  <a:txBody>
                    <a:bodyPr/>
                    <a:lstStyle/>
                    <a:p>
                      <a:pPr algn="l" fontAlgn="b"/>
                      <a:endParaRPr lang="en-US" sz="1000" b="0" i="0" u="none" strike="noStrike" dirty="0">
                        <a:solidFill>
                          <a:srgbClr val="000000"/>
                        </a:solidFill>
                        <a:effectLst/>
                        <a:latin typeface="Calibri" panose="020F0502020204030204" pitchFamily="34" charset="0"/>
                      </a:endParaRPr>
                    </a:p>
                  </a:txBody>
                  <a:tcPr marL="5286" marR="5286" marT="5286" marB="0" anchor="b"/>
                </a:tc>
                <a:extLst>
                  <a:ext uri="{0D108BD9-81ED-4DB2-BD59-A6C34878D82A}">
                    <a16:rowId xmlns:a16="http://schemas.microsoft.com/office/drawing/2014/main" val="3255239756"/>
                  </a:ext>
                </a:extLst>
              </a:tr>
              <a:tr h="250825">
                <a:tc>
                  <a:txBody>
                    <a:bodyPr/>
                    <a:lstStyle/>
                    <a:p>
                      <a:pPr algn="l" fontAlgn="b"/>
                      <a:r>
                        <a:rPr lang="en-US" sz="1600" b="1" u="none" strike="noStrike" dirty="0">
                          <a:effectLst/>
                        </a:rPr>
                        <a:t>Name</a:t>
                      </a:r>
                      <a:endParaRPr lang="en-US" sz="1600" b="1" i="0" u="none" strike="noStrike" dirty="0">
                        <a:solidFill>
                          <a:srgbClr val="000000"/>
                        </a:solidFill>
                        <a:effectLst/>
                        <a:latin typeface="Calibri" panose="020F0502020204030204" pitchFamily="34" charset="0"/>
                      </a:endParaRPr>
                    </a:p>
                  </a:txBody>
                  <a:tcPr marL="5286" marR="5286" marT="5286" marB="0" anchor="b">
                    <a:solidFill>
                      <a:schemeClr val="accent1">
                        <a:lumMod val="20000"/>
                        <a:lumOff val="80000"/>
                      </a:schemeClr>
                    </a:solidFill>
                  </a:tcPr>
                </a:tc>
                <a:tc>
                  <a:txBody>
                    <a:bodyPr/>
                    <a:lstStyle/>
                    <a:p>
                      <a:pPr algn="l" fontAlgn="b"/>
                      <a:r>
                        <a:rPr lang="en-US" sz="1600" b="1" u="none" strike="noStrike">
                          <a:effectLst/>
                        </a:rPr>
                        <a:t>Institition</a:t>
                      </a:r>
                      <a:endParaRPr lang="en-US" sz="1600" b="1" i="0" u="none" strike="noStrike">
                        <a:solidFill>
                          <a:srgbClr val="000000"/>
                        </a:solidFill>
                        <a:effectLst/>
                        <a:latin typeface="Calibri" panose="020F0502020204030204" pitchFamily="34" charset="0"/>
                      </a:endParaRPr>
                    </a:p>
                  </a:txBody>
                  <a:tcPr marL="5286" marR="5286" marT="5286" marB="0" anchor="b">
                    <a:solidFill>
                      <a:schemeClr val="accent1">
                        <a:lumMod val="20000"/>
                        <a:lumOff val="80000"/>
                      </a:schemeClr>
                    </a:solidFill>
                  </a:tcPr>
                </a:tc>
                <a:tc>
                  <a:txBody>
                    <a:bodyPr/>
                    <a:lstStyle/>
                    <a:p>
                      <a:pPr algn="l" fontAlgn="b"/>
                      <a:r>
                        <a:rPr lang="en-US" sz="1600" b="1" u="none" strike="noStrike" dirty="0">
                          <a:effectLst/>
                        </a:rPr>
                        <a:t>Expertise</a:t>
                      </a:r>
                      <a:endParaRPr lang="en-US" sz="1600" b="1" i="0" u="none" strike="noStrike" dirty="0">
                        <a:solidFill>
                          <a:srgbClr val="000000"/>
                        </a:solidFill>
                        <a:effectLst/>
                        <a:latin typeface="Calibri" panose="020F0502020204030204" pitchFamily="34" charset="0"/>
                      </a:endParaRPr>
                    </a:p>
                  </a:txBody>
                  <a:tcPr marL="5286" marR="5286" marT="5286" marB="0" anchor="b">
                    <a:solidFill>
                      <a:schemeClr val="accent1">
                        <a:lumMod val="20000"/>
                        <a:lumOff val="80000"/>
                      </a:schemeClr>
                    </a:solidFill>
                  </a:tcPr>
                </a:tc>
                <a:extLst>
                  <a:ext uri="{0D108BD9-81ED-4DB2-BD59-A6C34878D82A}">
                    <a16:rowId xmlns:a16="http://schemas.microsoft.com/office/drawing/2014/main" val="3171761643"/>
                  </a:ext>
                </a:extLst>
              </a:tr>
              <a:tr h="250825">
                <a:tc>
                  <a:txBody>
                    <a:bodyPr/>
                    <a:lstStyle/>
                    <a:p>
                      <a:pPr algn="l" fontAlgn="b"/>
                      <a:r>
                        <a:rPr lang="en-US" sz="1600" u="none" strike="noStrike" dirty="0">
                          <a:solidFill>
                            <a:schemeClr val="bg2">
                              <a:lumMod val="50000"/>
                            </a:schemeClr>
                          </a:solidFill>
                          <a:effectLst/>
                        </a:rPr>
                        <a:t>Edward Kinney</a:t>
                      </a:r>
                      <a:endParaRPr lang="en-US" sz="1600" b="0" i="0" u="none" strike="noStrike" dirty="0">
                        <a:solidFill>
                          <a:schemeClr val="bg2">
                            <a:lumMod val="50000"/>
                          </a:schemeClr>
                        </a:solidFill>
                        <a:effectLst/>
                        <a:latin typeface="Calibri" panose="020F0502020204030204" pitchFamily="34" charset="0"/>
                      </a:endParaRPr>
                    </a:p>
                  </a:txBody>
                  <a:tcPr marL="5286" marR="5286" marT="5286" marB="0" anchor="b">
                    <a:solidFill>
                      <a:schemeClr val="accent1">
                        <a:lumMod val="20000"/>
                        <a:lumOff val="80000"/>
                      </a:schemeClr>
                    </a:solidFill>
                  </a:tcPr>
                </a:tc>
                <a:tc>
                  <a:txBody>
                    <a:bodyPr/>
                    <a:lstStyle/>
                    <a:p>
                      <a:pPr algn="l" fontAlgn="b"/>
                      <a:r>
                        <a:rPr lang="en-US" sz="1600" u="none" strike="noStrike" dirty="0">
                          <a:solidFill>
                            <a:schemeClr val="bg2">
                              <a:lumMod val="50000"/>
                            </a:schemeClr>
                          </a:solidFill>
                          <a:effectLst/>
                        </a:rPr>
                        <a:t>Boulder CO</a:t>
                      </a:r>
                      <a:endParaRPr lang="en-US" sz="1600" b="0" i="0" u="none" strike="noStrike" dirty="0">
                        <a:solidFill>
                          <a:schemeClr val="bg2">
                            <a:lumMod val="50000"/>
                          </a:schemeClr>
                        </a:solidFill>
                        <a:effectLst/>
                        <a:latin typeface="Calibri" panose="020F0502020204030204" pitchFamily="34" charset="0"/>
                      </a:endParaRPr>
                    </a:p>
                  </a:txBody>
                  <a:tcPr marL="5286" marR="5286" marT="5286" marB="0" anchor="b">
                    <a:solidFill>
                      <a:schemeClr val="accent1">
                        <a:lumMod val="20000"/>
                        <a:lumOff val="80000"/>
                      </a:schemeClr>
                    </a:solidFill>
                  </a:tcPr>
                </a:tc>
                <a:tc>
                  <a:txBody>
                    <a:bodyPr/>
                    <a:lstStyle/>
                    <a:p>
                      <a:pPr algn="l" fontAlgn="b"/>
                      <a:r>
                        <a:rPr lang="en-US" sz="1600" u="none" strike="noStrike" dirty="0">
                          <a:solidFill>
                            <a:schemeClr val="bg2">
                              <a:lumMod val="50000"/>
                            </a:schemeClr>
                          </a:solidFill>
                          <a:effectLst/>
                        </a:rPr>
                        <a:t>EIC Science, general</a:t>
                      </a:r>
                      <a:endParaRPr lang="en-US" sz="1600" b="0" i="0" u="none" strike="noStrike" dirty="0">
                        <a:solidFill>
                          <a:schemeClr val="bg2">
                            <a:lumMod val="50000"/>
                          </a:schemeClr>
                        </a:solidFill>
                        <a:effectLst/>
                        <a:latin typeface="Calibri" panose="020F0502020204030204" pitchFamily="34" charset="0"/>
                      </a:endParaRPr>
                    </a:p>
                  </a:txBody>
                  <a:tcPr marL="5286" marR="5286" marT="5286" marB="0" anchor="b">
                    <a:solidFill>
                      <a:schemeClr val="accent1">
                        <a:lumMod val="20000"/>
                        <a:lumOff val="80000"/>
                      </a:schemeClr>
                    </a:solidFill>
                  </a:tcPr>
                </a:tc>
                <a:extLst>
                  <a:ext uri="{0D108BD9-81ED-4DB2-BD59-A6C34878D82A}">
                    <a16:rowId xmlns:a16="http://schemas.microsoft.com/office/drawing/2014/main" val="53471422"/>
                  </a:ext>
                </a:extLst>
              </a:tr>
              <a:tr h="250825">
                <a:tc>
                  <a:txBody>
                    <a:bodyPr/>
                    <a:lstStyle/>
                    <a:p>
                      <a:pPr algn="l" fontAlgn="b"/>
                      <a:r>
                        <a:rPr lang="en-US" sz="1600" u="none" strike="noStrike" dirty="0">
                          <a:solidFill>
                            <a:schemeClr val="accent2">
                              <a:lumMod val="75000"/>
                            </a:schemeClr>
                          </a:solidFill>
                          <a:effectLst/>
                        </a:rPr>
                        <a:t>Ken Wyllie</a:t>
                      </a:r>
                      <a:endParaRPr lang="en-US" sz="1600" b="0" i="0" u="none" strike="noStrike" dirty="0">
                        <a:solidFill>
                          <a:schemeClr val="accent2">
                            <a:lumMod val="75000"/>
                          </a:schemeClr>
                        </a:solidFill>
                        <a:effectLst/>
                        <a:latin typeface="Calibri" panose="020F0502020204030204" pitchFamily="34" charset="0"/>
                      </a:endParaRPr>
                    </a:p>
                  </a:txBody>
                  <a:tcPr marL="5286" marR="5286" marT="5286" marB="0" anchor="b">
                    <a:solidFill>
                      <a:schemeClr val="accent1">
                        <a:lumMod val="20000"/>
                        <a:lumOff val="80000"/>
                      </a:schemeClr>
                    </a:solidFill>
                  </a:tcPr>
                </a:tc>
                <a:tc>
                  <a:txBody>
                    <a:bodyPr/>
                    <a:lstStyle/>
                    <a:p>
                      <a:pPr algn="l" fontAlgn="b"/>
                      <a:r>
                        <a:rPr lang="en-US" sz="1600" u="none" strike="noStrike" dirty="0">
                          <a:solidFill>
                            <a:schemeClr val="accent2">
                              <a:lumMod val="75000"/>
                            </a:schemeClr>
                          </a:solidFill>
                          <a:effectLst/>
                        </a:rPr>
                        <a:t>CERN</a:t>
                      </a:r>
                      <a:endParaRPr lang="en-US" sz="1600" b="0" i="0" u="none" strike="noStrike" dirty="0">
                        <a:solidFill>
                          <a:schemeClr val="accent2">
                            <a:lumMod val="75000"/>
                          </a:schemeClr>
                        </a:solidFill>
                        <a:effectLst/>
                        <a:latin typeface="Calibri" panose="020F0502020204030204" pitchFamily="34" charset="0"/>
                      </a:endParaRPr>
                    </a:p>
                  </a:txBody>
                  <a:tcPr marL="5286" marR="5286" marT="5286" marB="0" anchor="b">
                    <a:solidFill>
                      <a:schemeClr val="accent1">
                        <a:lumMod val="20000"/>
                        <a:lumOff val="80000"/>
                      </a:schemeClr>
                    </a:solidFill>
                  </a:tcPr>
                </a:tc>
                <a:tc>
                  <a:txBody>
                    <a:bodyPr/>
                    <a:lstStyle/>
                    <a:p>
                      <a:pPr algn="l" fontAlgn="b"/>
                      <a:r>
                        <a:rPr lang="en-US" sz="1600" u="none" strike="noStrike" dirty="0">
                          <a:solidFill>
                            <a:schemeClr val="accent2">
                              <a:lumMod val="75000"/>
                            </a:schemeClr>
                          </a:solidFill>
                          <a:effectLst/>
                        </a:rPr>
                        <a:t>ASICs/electronics</a:t>
                      </a:r>
                      <a:endParaRPr lang="en-US" sz="1600" b="0" i="0" u="none" strike="noStrike" dirty="0">
                        <a:solidFill>
                          <a:schemeClr val="accent2">
                            <a:lumMod val="75000"/>
                          </a:schemeClr>
                        </a:solidFill>
                        <a:effectLst/>
                        <a:latin typeface="Calibri" panose="020F0502020204030204" pitchFamily="34" charset="0"/>
                      </a:endParaRPr>
                    </a:p>
                  </a:txBody>
                  <a:tcPr marL="5286" marR="5286" marT="5286" marB="0" anchor="b">
                    <a:solidFill>
                      <a:schemeClr val="accent1">
                        <a:lumMod val="20000"/>
                        <a:lumOff val="80000"/>
                      </a:schemeClr>
                    </a:solidFill>
                  </a:tcPr>
                </a:tc>
                <a:extLst>
                  <a:ext uri="{0D108BD9-81ED-4DB2-BD59-A6C34878D82A}">
                    <a16:rowId xmlns:a16="http://schemas.microsoft.com/office/drawing/2014/main" val="280406637"/>
                  </a:ext>
                </a:extLst>
              </a:tr>
              <a:tr h="250825">
                <a:tc>
                  <a:txBody>
                    <a:bodyPr/>
                    <a:lstStyle/>
                    <a:p>
                      <a:pPr algn="l" fontAlgn="b"/>
                      <a:r>
                        <a:rPr lang="en-US" sz="1600" u="none" strike="noStrike" dirty="0">
                          <a:solidFill>
                            <a:schemeClr val="accent2">
                              <a:lumMod val="75000"/>
                            </a:schemeClr>
                          </a:solidFill>
                          <a:effectLst/>
                        </a:rPr>
                        <a:t>Petra Merkel</a:t>
                      </a:r>
                      <a:endParaRPr lang="en-US" sz="1600" b="0" i="0" u="none" strike="noStrike" dirty="0">
                        <a:solidFill>
                          <a:schemeClr val="accent2">
                            <a:lumMod val="75000"/>
                          </a:schemeClr>
                        </a:solidFill>
                        <a:effectLst/>
                        <a:latin typeface="Calibri" panose="020F0502020204030204" pitchFamily="34" charset="0"/>
                      </a:endParaRPr>
                    </a:p>
                  </a:txBody>
                  <a:tcPr marL="5286" marR="5286" marT="5286" marB="0" anchor="b">
                    <a:solidFill>
                      <a:schemeClr val="accent1">
                        <a:lumMod val="20000"/>
                        <a:lumOff val="80000"/>
                      </a:schemeClr>
                    </a:solidFill>
                  </a:tcPr>
                </a:tc>
                <a:tc>
                  <a:txBody>
                    <a:bodyPr/>
                    <a:lstStyle/>
                    <a:p>
                      <a:pPr algn="l" fontAlgn="b"/>
                      <a:r>
                        <a:rPr lang="en-US" sz="1600" u="none" strike="noStrike" dirty="0">
                          <a:solidFill>
                            <a:schemeClr val="accent2">
                              <a:lumMod val="75000"/>
                            </a:schemeClr>
                          </a:solidFill>
                          <a:effectLst/>
                        </a:rPr>
                        <a:t>FNAL</a:t>
                      </a:r>
                      <a:endParaRPr lang="en-US" sz="1600" b="0" i="0" u="none" strike="noStrike" dirty="0">
                        <a:solidFill>
                          <a:schemeClr val="accent2">
                            <a:lumMod val="75000"/>
                          </a:schemeClr>
                        </a:solidFill>
                        <a:effectLst/>
                        <a:latin typeface="Calibri" panose="020F0502020204030204" pitchFamily="34" charset="0"/>
                      </a:endParaRPr>
                    </a:p>
                  </a:txBody>
                  <a:tcPr marL="5286" marR="5286" marT="5286" marB="0" anchor="b">
                    <a:solidFill>
                      <a:schemeClr val="accent1">
                        <a:lumMod val="20000"/>
                        <a:lumOff val="80000"/>
                      </a:schemeClr>
                    </a:solidFill>
                  </a:tcPr>
                </a:tc>
                <a:tc>
                  <a:txBody>
                    <a:bodyPr/>
                    <a:lstStyle/>
                    <a:p>
                      <a:pPr algn="l" fontAlgn="b"/>
                      <a:r>
                        <a:rPr lang="en-US" sz="1600" u="none" strike="noStrike" dirty="0">
                          <a:solidFill>
                            <a:schemeClr val="accent2">
                              <a:lumMod val="75000"/>
                            </a:schemeClr>
                          </a:solidFill>
                          <a:effectLst/>
                        </a:rPr>
                        <a:t>R&amp;D, Integration</a:t>
                      </a:r>
                      <a:endParaRPr lang="en-US" sz="1600" b="0" i="0" u="none" strike="noStrike" dirty="0">
                        <a:solidFill>
                          <a:schemeClr val="accent2">
                            <a:lumMod val="75000"/>
                          </a:schemeClr>
                        </a:solidFill>
                        <a:effectLst/>
                        <a:latin typeface="Calibri" panose="020F0502020204030204" pitchFamily="34" charset="0"/>
                      </a:endParaRPr>
                    </a:p>
                  </a:txBody>
                  <a:tcPr marL="5286" marR="5286" marT="5286" marB="0" anchor="b">
                    <a:solidFill>
                      <a:schemeClr val="accent1">
                        <a:lumMod val="20000"/>
                        <a:lumOff val="80000"/>
                      </a:schemeClr>
                    </a:solidFill>
                  </a:tcPr>
                </a:tc>
                <a:extLst>
                  <a:ext uri="{0D108BD9-81ED-4DB2-BD59-A6C34878D82A}">
                    <a16:rowId xmlns:a16="http://schemas.microsoft.com/office/drawing/2014/main" val="4221019440"/>
                  </a:ext>
                </a:extLst>
              </a:tr>
              <a:tr h="497374">
                <a:tc>
                  <a:txBody>
                    <a:bodyPr/>
                    <a:lstStyle/>
                    <a:p>
                      <a:pPr algn="l" fontAlgn="b"/>
                      <a:r>
                        <a:rPr lang="en-US" sz="1600" u="none" strike="noStrike" dirty="0">
                          <a:solidFill>
                            <a:schemeClr val="accent2">
                              <a:lumMod val="75000"/>
                            </a:schemeClr>
                          </a:solidFill>
                          <a:effectLst/>
                        </a:rPr>
                        <a:t>Antonis </a:t>
                      </a:r>
                      <a:r>
                        <a:rPr lang="en-US" sz="1600" u="none" strike="noStrike" dirty="0" err="1">
                          <a:solidFill>
                            <a:schemeClr val="accent2">
                              <a:lumMod val="75000"/>
                            </a:schemeClr>
                          </a:solidFill>
                          <a:effectLst/>
                        </a:rPr>
                        <a:t>Papanestis</a:t>
                      </a:r>
                      <a:endParaRPr lang="en-US" sz="1600" b="0" i="0" u="none" strike="noStrike" dirty="0">
                        <a:solidFill>
                          <a:schemeClr val="accent2">
                            <a:lumMod val="75000"/>
                          </a:schemeClr>
                        </a:solidFill>
                        <a:effectLst/>
                        <a:latin typeface="Calibri" panose="020F0502020204030204" pitchFamily="34" charset="0"/>
                      </a:endParaRPr>
                    </a:p>
                  </a:txBody>
                  <a:tcPr marL="5286" marR="5286" marT="5286" marB="0" anchor="b">
                    <a:solidFill>
                      <a:schemeClr val="accent1">
                        <a:lumMod val="20000"/>
                        <a:lumOff val="80000"/>
                      </a:schemeClr>
                    </a:solidFill>
                  </a:tcPr>
                </a:tc>
                <a:tc>
                  <a:txBody>
                    <a:bodyPr/>
                    <a:lstStyle/>
                    <a:p>
                      <a:pPr algn="l" fontAlgn="b"/>
                      <a:r>
                        <a:rPr lang="en-US" sz="1600" u="none" strike="noStrike" dirty="0">
                          <a:solidFill>
                            <a:schemeClr val="accent2">
                              <a:lumMod val="75000"/>
                            </a:schemeClr>
                          </a:solidFill>
                          <a:effectLst/>
                        </a:rPr>
                        <a:t>Rutherford Appleton Laboratory</a:t>
                      </a:r>
                      <a:endParaRPr lang="en-US" sz="1600" b="0" i="0" u="none" strike="noStrike" dirty="0">
                        <a:solidFill>
                          <a:schemeClr val="accent2">
                            <a:lumMod val="75000"/>
                          </a:schemeClr>
                        </a:solidFill>
                        <a:effectLst/>
                        <a:latin typeface="Calibri" panose="020F0502020204030204" pitchFamily="34" charset="0"/>
                      </a:endParaRPr>
                    </a:p>
                  </a:txBody>
                  <a:tcPr marL="5286" marR="5286" marT="5286" marB="0" anchor="b">
                    <a:solidFill>
                      <a:schemeClr val="accent1">
                        <a:lumMod val="20000"/>
                        <a:lumOff val="80000"/>
                      </a:schemeClr>
                    </a:solidFill>
                  </a:tcPr>
                </a:tc>
                <a:tc>
                  <a:txBody>
                    <a:bodyPr/>
                    <a:lstStyle/>
                    <a:p>
                      <a:pPr algn="l" fontAlgn="b"/>
                      <a:r>
                        <a:rPr lang="en-US" sz="1600" u="none" strike="noStrike" dirty="0">
                          <a:solidFill>
                            <a:schemeClr val="accent2">
                              <a:lumMod val="75000"/>
                            </a:schemeClr>
                          </a:solidFill>
                          <a:effectLst/>
                        </a:rPr>
                        <a:t>Particle Identification</a:t>
                      </a:r>
                      <a:endParaRPr lang="en-US" sz="1600" b="0" i="0" u="none" strike="noStrike" dirty="0">
                        <a:solidFill>
                          <a:schemeClr val="accent2">
                            <a:lumMod val="75000"/>
                          </a:schemeClr>
                        </a:solidFill>
                        <a:effectLst/>
                        <a:latin typeface="Calibri" panose="020F0502020204030204" pitchFamily="34" charset="0"/>
                      </a:endParaRPr>
                    </a:p>
                  </a:txBody>
                  <a:tcPr marL="5286" marR="5286" marT="5286" marB="0" anchor="b">
                    <a:solidFill>
                      <a:schemeClr val="accent1">
                        <a:lumMod val="20000"/>
                        <a:lumOff val="80000"/>
                      </a:schemeClr>
                    </a:solidFill>
                  </a:tcPr>
                </a:tc>
                <a:extLst>
                  <a:ext uri="{0D108BD9-81ED-4DB2-BD59-A6C34878D82A}">
                    <a16:rowId xmlns:a16="http://schemas.microsoft.com/office/drawing/2014/main" val="3446574672"/>
                  </a:ext>
                </a:extLst>
              </a:tr>
              <a:tr h="250825">
                <a:tc>
                  <a:txBody>
                    <a:bodyPr/>
                    <a:lstStyle/>
                    <a:p>
                      <a:pPr algn="l" fontAlgn="b"/>
                      <a:r>
                        <a:rPr lang="en-US" sz="1600" u="none" strike="noStrike" dirty="0">
                          <a:solidFill>
                            <a:schemeClr val="bg2">
                              <a:lumMod val="50000"/>
                            </a:schemeClr>
                          </a:solidFill>
                          <a:effectLst/>
                        </a:rPr>
                        <a:t>Peter </a:t>
                      </a:r>
                      <a:r>
                        <a:rPr lang="en-US" sz="1600" u="none" strike="noStrike" dirty="0" err="1">
                          <a:solidFill>
                            <a:schemeClr val="bg2">
                              <a:lumMod val="50000"/>
                            </a:schemeClr>
                          </a:solidFill>
                          <a:effectLst/>
                        </a:rPr>
                        <a:t>Krizan</a:t>
                      </a:r>
                      <a:endParaRPr lang="en-US" sz="1600" b="0" i="0" u="none" strike="noStrike" dirty="0">
                        <a:solidFill>
                          <a:schemeClr val="bg2">
                            <a:lumMod val="50000"/>
                          </a:schemeClr>
                        </a:solidFill>
                        <a:effectLst/>
                        <a:latin typeface="Calibri" panose="020F0502020204030204" pitchFamily="34" charset="0"/>
                      </a:endParaRPr>
                    </a:p>
                  </a:txBody>
                  <a:tcPr marL="5286" marR="5286" marT="5286" marB="0" anchor="b">
                    <a:solidFill>
                      <a:schemeClr val="accent1">
                        <a:lumMod val="20000"/>
                        <a:lumOff val="80000"/>
                      </a:schemeClr>
                    </a:solidFill>
                  </a:tcPr>
                </a:tc>
                <a:tc>
                  <a:txBody>
                    <a:bodyPr/>
                    <a:lstStyle/>
                    <a:p>
                      <a:pPr algn="l" fontAlgn="b"/>
                      <a:r>
                        <a:rPr lang="en-US" sz="1600" u="none" strike="noStrike" dirty="0">
                          <a:solidFill>
                            <a:schemeClr val="bg2">
                              <a:lumMod val="50000"/>
                            </a:schemeClr>
                          </a:solidFill>
                          <a:effectLst/>
                        </a:rPr>
                        <a:t>U Ljubljana</a:t>
                      </a:r>
                      <a:endParaRPr lang="en-US" sz="1600" b="0" i="0" u="none" strike="noStrike" dirty="0">
                        <a:solidFill>
                          <a:schemeClr val="bg2">
                            <a:lumMod val="50000"/>
                          </a:schemeClr>
                        </a:solidFill>
                        <a:effectLst/>
                        <a:latin typeface="Calibri" panose="020F0502020204030204" pitchFamily="34" charset="0"/>
                      </a:endParaRPr>
                    </a:p>
                  </a:txBody>
                  <a:tcPr marL="5286" marR="5286" marT="5286" marB="0" anchor="b">
                    <a:solidFill>
                      <a:schemeClr val="accent1">
                        <a:lumMod val="20000"/>
                        <a:lumOff val="80000"/>
                      </a:schemeClr>
                    </a:solidFill>
                  </a:tcPr>
                </a:tc>
                <a:tc>
                  <a:txBody>
                    <a:bodyPr/>
                    <a:lstStyle/>
                    <a:p>
                      <a:pPr algn="l" fontAlgn="b"/>
                      <a:r>
                        <a:rPr lang="en-US" sz="1600" u="none" strike="noStrike" dirty="0">
                          <a:solidFill>
                            <a:schemeClr val="bg2">
                              <a:lumMod val="50000"/>
                            </a:schemeClr>
                          </a:solidFill>
                          <a:effectLst/>
                        </a:rPr>
                        <a:t>Particle Identification</a:t>
                      </a:r>
                      <a:endParaRPr lang="en-US" sz="1600" b="0" i="0" u="none" strike="noStrike" dirty="0">
                        <a:solidFill>
                          <a:schemeClr val="bg2">
                            <a:lumMod val="50000"/>
                          </a:schemeClr>
                        </a:solidFill>
                        <a:effectLst/>
                        <a:latin typeface="Calibri" panose="020F0502020204030204" pitchFamily="34" charset="0"/>
                      </a:endParaRPr>
                    </a:p>
                  </a:txBody>
                  <a:tcPr marL="5286" marR="5286" marT="5286" marB="0" anchor="b">
                    <a:solidFill>
                      <a:schemeClr val="accent1">
                        <a:lumMod val="20000"/>
                        <a:lumOff val="80000"/>
                      </a:schemeClr>
                    </a:solidFill>
                  </a:tcPr>
                </a:tc>
                <a:extLst>
                  <a:ext uri="{0D108BD9-81ED-4DB2-BD59-A6C34878D82A}">
                    <a16:rowId xmlns:a16="http://schemas.microsoft.com/office/drawing/2014/main" val="484161672"/>
                  </a:ext>
                </a:extLst>
              </a:tr>
              <a:tr h="497374">
                <a:tc>
                  <a:txBody>
                    <a:bodyPr/>
                    <a:lstStyle/>
                    <a:p>
                      <a:pPr algn="l" fontAlgn="b"/>
                      <a:r>
                        <a:rPr lang="en-US" sz="1600" u="none" strike="noStrike" dirty="0">
                          <a:solidFill>
                            <a:schemeClr val="bg2">
                              <a:lumMod val="50000"/>
                            </a:schemeClr>
                          </a:solidFill>
                          <a:effectLst/>
                        </a:rPr>
                        <a:t>Ana Amelia Machado</a:t>
                      </a:r>
                      <a:endParaRPr lang="en-US" sz="1600" b="0" i="0" u="none" strike="noStrike" dirty="0">
                        <a:solidFill>
                          <a:schemeClr val="bg2">
                            <a:lumMod val="50000"/>
                          </a:schemeClr>
                        </a:solidFill>
                        <a:effectLst/>
                        <a:latin typeface="Calibri" panose="020F0502020204030204" pitchFamily="34" charset="0"/>
                      </a:endParaRPr>
                    </a:p>
                  </a:txBody>
                  <a:tcPr marL="5286" marR="5286" marT="5286" marB="0">
                    <a:solidFill>
                      <a:schemeClr val="accent1">
                        <a:lumMod val="20000"/>
                        <a:lumOff val="80000"/>
                      </a:schemeClr>
                    </a:solidFill>
                  </a:tcPr>
                </a:tc>
                <a:tc>
                  <a:txBody>
                    <a:bodyPr/>
                    <a:lstStyle/>
                    <a:p>
                      <a:pPr algn="l" fontAlgn="b"/>
                      <a:r>
                        <a:rPr lang="en-US" sz="1600" u="none" strike="noStrike" dirty="0">
                          <a:solidFill>
                            <a:schemeClr val="bg2">
                              <a:lumMod val="50000"/>
                            </a:schemeClr>
                          </a:solidFill>
                          <a:effectLst/>
                        </a:rPr>
                        <a:t>University of Campinas, Brazil</a:t>
                      </a:r>
                      <a:endParaRPr lang="en-US" sz="1600" b="0" i="0" u="none" strike="noStrike" dirty="0">
                        <a:solidFill>
                          <a:schemeClr val="bg2">
                            <a:lumMod val="50000"/>
                          </a:schemeClr>
                        </a:solidFill>
                        <a:effectLst/>
                        <a:latin typeface="Calibri" panose="020F0502020204030204" pitchFamily="34" charset="0"/>
                      </a:endParaRPr>
                    </a:p>
                  </a:txBody>
                  <a:tcPr marL="5286" marR="5286" marT="5286" marB="0">
                    <a:solidFill>
                      <a:schemeClr val="accent1">
                        <a:lumMod val="20000"/>
                        <a:lumOff val="80000"/>
                      </a:schemeClr>
                    </a:solidFill>
                  </a:tcPr>
                </a:tc>
                <a:tc>
                  <a:txBody>
                    <a:bodyPr/>
                    <a:lstStyle/>
                    <a:p>
                      <a:pPr algn="l" fontAlgn="b"/>
                      <a:r>
                        <a:rPr lang="en-US" sz="1600" u="none" strike="noStrike" dirty="0">
                          <a:solidFill>
                            <a:schemeClr val="bg2">
                              <a:lumMod val="50000"/>
                            </a:schemeClr>
                          </a:solidFill>
                          <a:effectLst/>
                        </a:rPr>
                        <a:t>Particle Identification, Sensors</a:t>
                      </a:r>
                      <a:endParaRPr lang="en-US" sz="1600" b="0" i="0" u="none" strike="noStrike" dirty="0">
                        <a:solidFill>
                          <a:schemeClr val="bg2">
                            <a:lumMod val="50000"/>
                          </a:schemeClr>
                        </a:solidFill>
                        <a:effectLst/>
                        <a:latin typeface="Calibri" panose="020F0502020204030204" pitchFamily="34" charset="0"/>
                      </a:endParaRPr>
                    </a:p>
                  </a:txBody>
                  <a:tcPr marL="5286" marR="5286" marT="5286" marB="0" anchor="b">
                    <a:solidFill>
                      <a:schemeClr val="accent1">
                        <a:lumMod val="20000"/>
                        <a:lumOff val="80000"/>
                      </a:schemeClr>
                    </a:solidFill>
                  </a:tcPr>
                </a:tc>
                <a:extLst>
                  <a:ext uri="{0D108BD9-81ED-4DB2-BD59-A6C34878D82A}">
                    <a16:rowId xmlns:a16="http://schemas.microsoft.com/office/drawing/2014/main" val="4043336130"/>
                  </a:ext>
                </a:extLst>
              </a:tr>
              <a:tr h="250825">
                <a:tc>
                  <a:txBody>
                    <a:bodyPr/>
                    <a:lstStyle/>
                    <a:p>
                      <a:pPr algn="l" fontAlgn="b"/>
                      <a:r>
                        <a:rPr lang="en-US" sz="1600" u="none" strike="noStrike">
                          <a:solidFill>
                            <a:schemeClr val="bg2">
                              <a:lumMod val="50000"/>
                            </a:schemeClr>
                          </a:solidFill>
                          <a:effectLst/>
                        </a:rPr>
                        <a:t>Heidi Schellman</a:t>
                      </a:r>
                      <a:endParaRPr lang="en-US" sz="1600" b="0" i="0" u="none" strike="noStrike">
                        <a:solidFill>
                          <a:schemeClr val="bg2">
                            <a:lumMod val="50000"/>
                          </a:schemeClr>
                        </a:solidFill>
                        <a:effectLst/>
                        <a:latin typeface="Calibri" panose="020F0502020204030204" pitchFamily="34" charset="0"/>
                      </a:endParaRPr>
                    </a:p>
                  </a:txBody>
                  <a:tcPr marL="5286" marR="5286" marT="5286" marB="0" anchor="b">
                    <a:solidFill>
                      <a:schemeClr val="accent1">
                        <a:lumMod val="20000"/>
                        <a:lumOff val="80000"/>
                      </a:schemeClr>
                    </a:solidFill>
                  </a:tcPr>
                </a:tc>
                <a:tc>
                  <a:txBody>
                    <a:bodyPr/>
                    <a:lstStyle/>
                    <a:p>
                      <a:pPr algn="l" fontAlgn="b"/>
                      <a:r>
                        <a:rPr lang="en-US" sz="1600" u="none" strike="noStrike" dirty="0">
                          <a:solidFill>
                            <a:schemeClr val="bg2">
                              <a:lumMod val="50000"/>
                            </a:schemeClr>
                          </a:solidFill>
                          <a:effectLst/>
                        </a:rPr>
                        <a:t>Oregon State</a:t>
                      </a:r>
                      <a:endParaRPr lang="en-US" sz="1600" b="0" i="0" u="none" strike="noStrike" dirty="0">
                        <a:solidFill>
                          <a:schemeClr val="bg2">
                            <a:lumMod val="50000"/>
                          </a:schemeClr>
                        </a:solidFill>
                        <a:effectLst/>
                        <a:latin typeface="Calibri" panose="020F0502020204030204" pitchFamily="34" charset="0"/>
                      </a:endParaRPr>
                    </a:p>
                  </a:txBody>
                  <a:tcPr marL="5286" marR="5286" marT="5286" marB="0" anchor="b">
                    <a:solidFill>
                      <a:schemeClr val="accent1">
                        <a:lumMod val="20000"/>
                        <a:lumOff val="80000"/>
                      </a:schemeClr>
                    </a:solidFill>
                  </a:tcPr>
                </a:tc>
                <a:tc>
                  <a:txBody>
                    <a:bodyPr/>
                    <a:lstStyle/>
                    <a:p>
                      <a:pPr algn="l" fontAlgn="b"/>
                      <a:r>
                        <a:rPr lang="en-US" sz="1600" u="none" strike="noStrike">
                          <a:solidFill>
                            <a:schemeClr val="bg2">
                              <a:lumMod val="50000"/>
                            </a:schemeClr>
                          </a:solidFill>
                          <a:effectLst/>
                        </a:rPr>
                        <a:t>Computing</a:t>
                      </a:r>
                      <a:endParaRPr lang="en-US" sz="1600" b="0" i="0" u="none" strike="noStrike">
                        <a:solidFill>
                          <a:schemeClr val="bg2">
                            <a:lumMod val="50000"/>
                          </a:schemeClr>
                        </a:solidFill>
                        <a:effectLst/>
                        <a:latin typeface="Calibri" panose="020F0502020204030204" pitchFamily="34" charset="0"/>
                      </a:endParaRPr>
                    </a:p>
                  </a:txBody>
                  <a:tcPr marL="5286" marR="5286" marT="5286" marB="0" anchor="b">
                    <a:solidFill>
                      <a:schemeClr val="accent1">
                        <a:lumMod val="20000"/>
                        <a:lumOff val="80000"/>
                      </a:schemeClr>
                    </a:solidFill>
                  </a:tcPr>
                </a:tc>
                <a:extLst>
                  <a:ext uri="{0D108BD9-81ED-4DB2-BD59-A6C34878D82A}">
                    <a16:rowId xmlns:a16="http://schemas.microsoft.com/office/drawing/2014/main" val="303304504"/>
                  </a:ext>
                </a:extLst>
              </a:tr>
              <a:tr h="250825">
                <a:tc>
                  <a:txBody>
                    <a:bodyPr/>
                    <a:lstStyle/>
                    <a:p>
                      <a:pPr algn="l" fontAlgn="b"/>
                      <a:r>
                        <a:rPr lang="en-US" sz="1600" u="none" strike="noStrike">
                          <a:solidFill>
                            <a:schemeClr val="bg2">
                              <a:lumMod val="50000"/>
                            </a:schemeClr>
                          </a:solidFill>
                          <a:effectLst/>
                        </a:rPr>
                        <a:t>Brigitte Vachon</a:t>
                      </a:r>
                      <a:endParaRPr lang="en-US" sz="1600" b="0" i="0" u="none" strike="noStrike">
                        <a:solidFill>
                          <a:schemeClr val="bg2">
                            <a:lumMod val="50000"/>
                          </a:schemeClr>
                        </a:solidFill>
                        <a:effectLst/>
                        <a:latin typeface="Calibri" panose="020F0502020204030204" pitchFamily="34" charset="0"/>
                      </a:endParaRPr>
                    </a:p>
                  </a:txBody>
                  <a:tcPr marL="5286" marR="5286" marT="5286" marB="0" anchor="b">
                    <a:solidFill>
                      <a:schemeClr val="accent1">
                        <a:lumMod val="20000"/>
                        <a:lumOff val="80000"/>
                      </a:schemeClr>
                    </a:solidFill>
                  </a:tcPr>
                </a:tc>
                <a:tc>
                  <a:txBody>
                    <a:bodyPr/>
                    <a:lstStyle/>
                    <a:p>
                      <a:pPr algn="l" fontAlgn="b"/>
                      <a:r>
                        <a:rPr lang="en-US" sz="1600" u="none" strike="noStrike" dirty="0">
                          <a:solidFill>
                            <a:schemeClr val="bg2">
                              <a:lumMod val="50000"/>
                            </a:schemeClr>
                          </a:solidFill>
                          <a:effectLst/>
                        </a:rPr>
                        <a:t>McGill</a:t>
                      </a:r>
                      <a:endParaRPr lang="en-US" sz="1600" b="0" i="0" u="none" strike="noStrike" dirty="0">
                        <a:solidFill>
                          <a:schemeClr val="bg2">
                            <a:lumMod val="50000"/>
                          </a:schemeClr>
                        </a:solidFill>
                        <a:effectLst/>
                        <a:latin typeface="Calibri" panose="020F0502020204030204" pitchFamily="34" charset="0"/>
                      </a:endParaRPr>
                    </a:p>
                  </a:txBody>
                  <a:tcPr marL="5286" marR="5286" marT="5286" marB="0" anchor="b">
                    <a:solidFill>
                      <a:schemeClr val="accent1">
                        <a:lumMod val="20000"/>
                        <a:lumOff val="80000"/>
                      </a:schemeClr>
                    </a:solidFill>
                  </a:tcPr>
                </a:tc>
                <a:tc>
                  <a:txBody>
                    <a:bodyPr/>
                    <a:lstStyle/>
                    <a:p>
                      <a:pPr algn="l" fontAlgn="b"/>
                      <a:r>
                        <a:rPr lang="en-US" sz="1600" u="none" strike="noStrike" dirty="0">
                          <a:solidFill>
                            <a:schemeClr val="bg2">
                              <a:lumMod val="50000"/>
                            </a:schemeClr>
                          </a:solidFill>
                          <a:effectLst/>
                        </a:rPr>
                        <a:t>Electronics</a:t>
                      </a:r>
                      <a:endParaRPr lang="en-US" sz="1600" b="0" i="0" u="none" strike="noStrike" dirty="0">
                        <a:solidFill>
                          <a:schemeClr val="bg2">
                            <a:lumMod val="50000"/>
                          </a:schemeClr>
                        </a:solidFill>
                        <a:effectLst/>
                        <a:latin typeface="Calibri" panose="020F0502020204030204" pitchFamily="34" charset="0"/>
                      </a:endParaRPr>
                    </a:p>
                  </a:txBody>
                  <a:tcPr marL="5286" marR="5286" marT="5286" marB="0" anchor="b">
                    <a:solidFill>
                      <a:schemeClr val="accent1">
                        <a:lumMod val="20000"/>
                        <a:lumOff val="80000"/>
                      </a:schemeClr>
                    </a:solidFill>
                  </a:tcPr>
                </a:tc>
                <a:extLst>
                  <a:ext uri="{0D108BD9-81ED-4DB2-BD59-A6C34878D82A}">
                    <a16:rowId xmlns:a16="http://schemas.microsoft.com/office/drawing/2014/main" val="2675205538"/>
                  </a:ext>
                </a:extLst>
              </a:tr>
              <a:tr h="250825">
                <a:tc>
                  <a:txBody>
                    <a:bodyPr/>
                    <a:lstStyle/>
                    <a:p>
                      <a:pPr algn="l" fontAlgn="b"/>
                      <a:r>
                        <a:rPr lang="en-US" sz="1600" u="none" strike="noStrike">
                          <a:solidFill>
                            <a:schemeClr val="accent2">
                              <a:lumMod val="75000"/>
                            </a:schemeClr>
                          </a:solidFill>
                          <a:effectLst/>
                        </a:rPr>
                        <a:t>Stefano Miscetti</a:t>
                      </a:r>
                      <a:endParaRPr lang="en-US" sz="1600" b="0" i="0" u="none" strike="noStrike">
                        <a:solidFill>
                          <a:schemeClr val="accent2">
                            <a:lumMod val="75000"/>
                          </a:schemeClr>
                        </a:solidFill>
                        <a:effectLst/>
                        <a:latin typeface="Calibri" panose="020F0502020204030204" pitchFamily="34" charset="0"/>
                      </a:endParaRPr>
                    </a:p>
                  </a:txBody>
                  <a:tcPr marL="5286" marR="5286" marT="5286" marB="0" anchor="b">
                    <a:solidFill>
                      <a:schemeClr val="accent1">
                        <a:lumMod val="20000"/>
                        <a:lumOff val="80000"/>
                      </a:schemeClr>
                    </a:solidFill>
                  </a:tcPr>
                </a:tc>
                <a:tc>
                  <a:txBody>
                    <a:bodyPr/>
                    <a:lstStyle/>
                    <a:p>
                      <a:pPr algn="l" fontAlgn="b"/>
                      <a:r>
                        <a:rPr lang="en-US" sz="1600" u="none" strike="noStrike" dirty="0">
                          <a:solidFill>
                            <a:schemeClr val="accent2">
                              <a:lumMod val="75000"/>
                            </a:schemeClr>
                          </a:solidFill>
                          <a:effectLst/>
                        </a:rPr>
                        <a:t>INFN Frascati</a:t>
                      </a:r>
                      <a:endParaRPr lang="en-US" sz="1600" b="0" i="0" u="none" strike="noStrike" dirty="0">
                        <a:solidFill>
                          <a:schemeClr val="accent2">
                            <a:lumMod val="75000"/>
                          </a:schemeClr>
                        </a:solidFill>
                        <a:effectLst/>
                        <a:latin typeface="Calibri" panose="020F0502020204030204" pitchFamily="34" charset="0"/>
                      </a:endParaRPr>
                    </a:p>
                  </a:txBody>
                  <a:tcPr marL="5286" marR="5286" marT="5286" marB="0" anchor="b">
                    <a:solidFill>
                      <a:schemeClr val="accent1">
                        <a:lumMod val="20000"/>
                        <a:lumOff val="80000"/>
                      </a:schemeClr>
                    </a:solidFill>
                  </a:tcPr>
                </a:tc>
                <a:tc>
                  <a:txBody>
                    <a:bodyPr/>
                    <a:lstStyle/>
                    <a:p>
                      <a:pPr algn="l" fontAlgn="b"/>
                      <a:r>
                        <a:rPr lang="en-US" sz="1600" u="none" strike="noStrike" dirty="0">
                          <a:solidFill>
                            <a:schemeClr val="accent2">
                              <a:lumMod val="75000"/>
                            </a:schemeClr>
                          </a:solidFill>
                          <a:effectLst/>
                        </a:rPr>
                        <a:t>Calorimetry</a:t>
                      </a:r>
                      <a:endParaRPr lang="en-US" sz="1600" b="0" i="0" u="none" strike="noStrike" dirty="0">
                        <a:solidFill>
                          <a:schemeClr val="accent2">
                            <a:lumMod val="75000"/>
                          </a:schemeClr>
                        </a:solidFill>
                        <a:effectLst/>
                        <a:latin typeface="Calibri" panose="020F0502020204030204" pitchFamily="34" charset="0"/>
                      </a:endParaRPr>
                    </a:p>
                  </a:txBody>
                  <a:tcPr marL="5286" marR="5286" marT="5286" marB="0" anchor="b">
                    <a:solidFill>
                      <a:schemeClr val="accent1">
                        <a:lumMod val="20000"/>
                        <a:lumOff val="80000"/>
                      </a:schemeClr>
                    </a:solidFill>
                  </a:tcPr>
                </a:tc>
                <a:extLst>
                  <a:ext uri="{0D108BD9-81ED-4DB2-BD59-A6C34878D82A}">
                    <a16:rowId xmlns:a16="http://schemas.microsoft.com/office/drawing/2014/main" val="3531253141"/>
                  </a:ext>
                </a:extLst>
              </a:tr>
              <a:tr h="497374">
                <a:tc>
                  <a:txBody>
                    <a:bodyPr/>
                    <a:lstStyle/>
                    <a:p>
                      <a:pPr algn="l" fontAlgn="b"/>
                      <a:r>
                        <a:rPr lang="en-US" sz="1600" u="none" strike="noStrike">
                          <a:solidFill>
                            <a:schemeClr val="bg2">
                              <a:lumMod val="50000"/>
                            </a:schemeClr>
                          </a:solidFill>
                          <a:effectLst/>
                        </a:rPr>
                        <a:t>Etiennette Auffray</a:t>
                      </a:r>
                      <a:endParaRPr lang="en-US" sz="1600" b="0" i="0" u="none" strike="noStrike">
                        <a:solidFill>
                          <a:schemeClr val="bg2">
                            <a:lumMod val="50000"/>
                          </a:schemeClr>
                        </a:solidFill>
                        <a:effectLst/>
                        <a:latin typeface="Calibri" panose="020F0502020204030204" pitchFamily="34" charset="0"/>
                      </a:endParaRPr>
                    </a:p>
                  </a:txBody>
                  <a:tcPr marL="5286" marR="5286" marT="5286" marB="0" anchor="b">
                    <a:solidFill>
                      <a:schemeClr val="accent1">
                        <a:lumMod val="20000"/>
                        <a:lumOff val="80000"/>
                      </a:schemeClr>
                    </a:solidFill>
                  </a:tcPr>
                </a:tc>
                <a:tc>
                  <a:txBody>
                    <a:bodyPr/>
                    <a:lstStyle/>
                    <a:p>
                      <a:pPr algn="l" fontAlgn="b"/>
                      <a:r>
                        <a:rPr lang="en-US" sz="1600" u="none" strike="noStrike">
                          <a:solidFill>
                            <a:schemeClr val="bg2">
                              <a:lumMod val="50000"/>
                            </a:schemeClr>
                          </a:solidFill>
                          <a:effectLst/>
                        </a:rPr>
                        <a:t>CERN</a:t>
                      </a:r>
                      <a:endParaRPr lang="en-US" sz="1600" b="0" i="0" u="none" strike="noStrike">
                        <a:solidFill>
                          <a:schemeClr val="bg2">
                            <a:lumMod val="50000"/>
                          </a:schemeClr>
                        </a:solidFill>
                        <a:effectLst/>
                        <a:latin typeface="Calibri" panose="020F0502020204030204" pitchFamily="34" charset="0"/>
                      </a:endParaRPr>
                    </a:p>
                  </a:txBody>
                  <a:tcPr marL="5286" marR="5286" marT="5286" marB="0" anchor="b">
                    <a:solidFill>
                      <a:schemeClr val="accent1">
                        <a:lumMod val="20000"/>
                        <a:lumOff val="80000"/>
                      </a:schemeClr>
                    </a:solidFill>
                  </a:tcPr>
                </a:tc>
                <a:tc>
                  <a:txBody>
                    <a:bodyPr/>
                    <a:lstStyle/>
                    <a:p>
                      <a:pPr algn="l" fontAlgn="b"/>
                      <a:r>
                        <a:rPr lang="en-US" sz="1600" u="none" strike="noStrike" dirty="0">
                          <a:solidFill>
                            <a:schemeClr val="bg2">
                              <a:lumMod val="50000"/>
                            </a:schemeClr>
                          </a:solidFill>
                          <a:effectLst/>
                        </a:rPr>
                        <a:t>Calorimetry</a:t>
                      </a:r>
                      <a:endParaRPr lang="en-US" sz="1600" b="0" i="0" u="none" strike="noStrike" dirty="0">
                        <a:solidFill>
                          <a:schemeClr val="bg2">
                            <a:lumMod val="50000"/>
                          </a:schemeClr>
                        </a:solidFill>
                        <a:effectLst/>
                        <a:latin typeface="Calibri" panose="020F0502020204030204" pitchFamily="34" charset="0"/>
                      </a:endParaRPr>
                    </a:p>
                  </a:txBody>
                  <a:tcPr marL="5286" marR="5286" marT="5286" marB="0" anchor="b">
                    <a:solidFill>
                      <a:schemeClr val="accent1">
                        <a:lumMod val="20000"/>
                        <a:lumOff val="80000"/>
                      </a:schemeClr>
                    </a:solidFill>
                  </a:tcPr>
                </a:tc>
                <a:extLst>
                  <a:ext uri="{0D108BD9-81ED-4DB2-BD59-A6C34878D82A}">
                    <a16:rowId xmlns:a16="http://schemas.microsoft.com/office/drawing/2014/main" val="2380463444"/>
                  </a:ext>
                </a:extLst>
              </a:tr>
              <a:tr h="250825">
                <a:tc>
                  <a:txBody>
                    <a:bodyPr/>
                    <a:lstStyle/>
                    <a:p>
                      <a:pPr algn="l" fontAlgn="b"/>
                      <a:r>
                        <a:rPr lang="en-US" sz="1600" u="none" strike="noStrike">
                          <a:solidFill>
                            <a:schemeClr val="bg2">
                              <a:lumMod val="50000"/>
                            </a:schemeClr>
                          </a:solidFill>
                          <a:effectLst/>
                        </a:rPr>
                        <a:t>Andrew White</a:t>
                      </a:r>
                      <a:endParaRPr lang="en-US" sz="1600" b="0" i="0" u="none" strike="noStrike">
                        <a:solidFill>
                          <a:schemeClr val="bg2">
                            <a:lumMod val="50000"/>
                          </a:schemeClr>
                        </a:solidFill>
                        <a:effectLst/>
                        <a:latin typeface="Calibri" panose="020F0502020204030204" pitchFamily="34" charset="0"/>
                      </a:endParaRPr>
                    </a:p>
                  </a:txBody>
                  <a:tcPr marL="5286" marR="5286" marT="5286" marB="0" anchor="b">
                    <a:solidFill>
                      <a:schemeClr val="accent1">
                        <a:lumMod val="20000"/>
                        <a:lumOff val="80000"/>
                      </a:schemeClr>
                    </a:solidFill>
                  </a:tcPr>
                </a:tc>
                <a:tc>
                  <a:txBody>
                    <a:bodyPr/>
                    <a:lstStyle/>
                    <a:p>
                      <a:pPr algn="l" fontAlgn="b"/>
                      <a:r>
                        <a:rPr lang="en-US" sz="1600" u="none" strike="noStrike">
                          <a:solidFill>
                            <a:schemeClr val="bg2">
                              <a:lumMod val="50000"/>
                            </a:schemeClr>
                          </a:solidFill>
                          <a:effectLst/>
                        </a:rPr>
                        <a:t>U. Texas Arlington</a:t>
                      </a:r>
                      <a:endParaRPr lang="en-US" sz="1600" b="0" i="0" u="none" strike="noStrike">
                        <a:solidFill>
                          <a:schemeClr val="bg2">
                            <a:lumMod val="50000"/>
                          </a:schemeClr>
                        </a:solidFill>
                        <a:effectLst/>
                        <a:latin typeface="Calibri" panose="020F0502020204030204" pitchFamily="34" charset="0"/>
                      </a:endParaRPr>
                    </a:p>
                  </a:txBody>
                  <a:tcPr marL="5286" marR="5286" marT="5286" marB="0" anchor="b">
                    <a:solidFill>
                      <a:schemeClr val="accent1">
                        <a:lumMod val="20000"/>
                        <a:lumOff val="80000"/>
                      </a:schemeClr>
                    </a:solidFill>
                  </a:tcPr>
                </a:tc>
                <a:tc>
                  <a:txBody>
                    <a:bodyPr/>
                    <a:lstStyle/>
                    <a:p>
                      <a:pPr algn="l" fontAlgn="b"/>
                      <a:r>
                        <a:rPr lang="en-US" sz="1600" u="none" strike="noStrike" dirty="0">
                          <a:solidFill>
                            <a:schemeClr val="bg2">
                              <a:lumMod val="50000"/>
                            </a:schemeClr>
                          </a:solidFill>
                          <a:effectLst/>
                        </a:rPr>
                        <a:t>Tracking</a:t>
                      </a:r>
                      <a:endParaRPr lang="en-US" sz="1600" b="0" i="0" u="none" strike="noStrike" dirty="0">
                        <a:solidFill>
                          <a:schemeClr val="bg2">
                            <a:lumMod val="50000"/>
                          </a:schemeClr>
                        </a:solidFill>
                        <a:effectLst/>
                        <a:latin typeface="Calibri" panose="020F0502020204030204" pitchFamily="34" charset="0"/>
                      </a:endParaRPr>
                    </a:p>
                  </a:txBody>
                  <a:tcPr marL="5286" marR="5286" marT="5286" marB="0" anchor="b">
                    <a:solidFill>
                      <a:schemeClr val="accent1">
                        <a:lumMod val="20000"/>
                        <a:lumOff val="80000"/>
                      </a:schemeClr>
                    </a:solidFill>
                  </a:tcPr>
                </a:tc>
                <a:extLst>
                  <a:ext uri="{0D108BD9-81ED-4DB2-BD59-A6C34878D82A}">
                    <a16:rowId xmlns:a16="http://schemas.microsoft.com/office/drawing/2014/main" val="3139106471"/>
                  </a:ext>
                </a:extLst>
              </a:tr>
              <a:tr h="250825">
                <a:tc>
                  <a:txBody>
                    <a:bodyPr/>
                    <a:lstStyle/>
                    <a:p>
                      <a:pPr algn="l" fontAlgn="b"/>
                      <a:r>
                        <a:rPr lang="en-US" sz="1600" u="none" strike="noStrike">
                          <a:solidFill>
                            <a:schemeClr val="bg2">
                              <a:lumMod val="50000"/>
                            </a:schemeClr>
                          </a:solidFill>
                          <a:effectLst/>
                        </a:rPr>
                        <a:t>Chi Yang</a:t>
                      </a:r>
                      <a:endParaRPr lang="en-US" sz="1600" b="0" i="0" u="none" strike="noStrike">
                        <a:solidFill>
                          <a:schemeClr val="bg2">
                            <a:lumMod val="50000"/>
                          </a:schemeClr>
                        </a:solidFill>
                        <a:effectLst/>
                        <a:latin typeface="Calibri" panose="020F0502020204030204" pitchFamily="34" charset="0"/>
                      </a:endParaRPr>
                    </a:p>
                  </a:txBody>
                  <a:tcPr marL="5286" marR="5286" marT="5286" marB="0" anchor="b">
                    <a:solidFill>
                      <a:schemeClr val="accent1">
                        <a:lumMod val="20000"/>
                        <a:lumOff val="80000"/>
                      </a:schemeClr>
                    </a:solidFill>
                  </a:tcPr>
                </a:tc>
                <a:tc>
                  <a:txBody>
                    <a:bodyPr/>
                    <a:lstStyle/>
                    <a:p>
                      <a:pPr algn="l" fontAlgn="b"/>
                      <a:r>
                        <a:rPr lang="en-US" sz="1600" u="none" strike="noStrike">
                          <a:solidFill>
                            <a:schemeClr val="bg2">
                              <a:lumMod val="50000"/>
                            </a:schemeClr>
                          </a:solidFill>
                          <a:effectLst/>
                        </a:rPr>
                        <a:t>SDU China</a:t>
                      </a:r>
                      <a:endParaRPr lang="en-US" sz="1600" b="0" i="0" u="none" strike="noStrike">
                        <a:solidFill>
                          <a:schemeClr val="bg2">
                            <a:lumMod val="50000"/>
                          </a:schemeClr>
                        </a:solidFill>
                        <a:effectLst/>
                        <a:latin typeface="Calibri" panose="020F0502020204030204" pitchFamily="34" charset="0"/>
                      </a:endParaRPr>
                    </a:p>
                  </a:txBody>
                  <a:tcPr marL="5286" marR="5286" marT="5286" marB="0" anchor="b">
                    <a:solidFill>
                      <a:schemeClr val="accent1">
                        <a:lumMod val="20000"/>
                        <a:lumOff val="80000"/>
                      </a:schemeClr>
                    </a:solidFill>
                  </a:tcPr>
                </a:tc>
                <a:tc>
                  <a:txBody>
                    <a:bodyPr/>
                    <a:lstStyle/>
                    <a:p>
                      <a:pPr algn="l" fontAlgn="b"/>
                      <a:r>
                        <a:rPr lang="en-US" sz="1600" u="none" strike="noStrike" dirty="0">
                          <a:solidFill>
                            <a:schemeClr val="bg2">
                              <a:lumMod val="50000"/>
                            </a:schemeClr>
                          </a:solidFill>
                          <a:effectLst/>
                        </a:rPr>
                        <a:t>Tracking</a:t>
                      </a:r>
                      <a:endParaRPr lang="en-US" sz="1600" b="0" i="0" u="none" strike="noStrike" dirty="0">
                        <a:solidFill>
                          <a:schemeClr val="bg2">
                            <a:lumMod val="50000"/>
                          </a:schemeClr>
                        </a:solidFill>
                        <a:effectLst/>
                        <a:latin typeface="Calibri" panose="020F0502020204030204" pitchFamily="34" charset="0"/>
                      </a:endParaRPr>
                    </a:p>
                  </a:txBody>
                  <a:tcPr marL="5286" marR="5286" marT="5286" marB="0" anchor="b">
                    <a:solidFill>
                      <a:schemeClr val="accent1">
                        <a:lumMod val="20000"/>
                        <a:lumOff val="80000"/>
                      </a:schemeClr>
                    </a:solidFill>
                  </a:tcPr>
                </a:tc>
                <a:extLst>
                  <a:ext uri="{0D108BD9-81ED-4DB2-BD59-A6C34878D82A}">
                    <a16:rowId xmlns:a16="http://schemas.microsoft.com/office/drawing/2014/main" val="429773596"/>
                  </a:ext>
                </a:extLst>
              </a:tr>
            </a:tbl>
          </a:graphicData>
        </a:graphic>
      </p:graphicFrame>
      <p:sp>
        <p:nvSpPr>
          <p:cNvPr id="5" name="TextBox 4">
            <a:extLst>
              <a:ext uri="{FF2B5EF4-FFF2-40B4-BE49-F238E27FC236}">
                <a16:creationId xmlns:a16="http://schemas.microsoft.com/office/drawing/2014/main" id="{9802DE3E-4B60-190A-BD70-A04D5D99A657}"/>
              </a:ext>
            </a:extLst>
          </p:cNvPr>
          <p:cNvSpPr txBox="1"/>
          <p:nvPr/>
        </p:nvSpPr>
        <p:spPr>
          <a:xfrm>
            <a:off x="7316470" y="5248966"/>
            <a:ext cx="4407938" cy="369332"/>
          </a:xfrm>
          <a:prstGeom prst="rect">
            <a:avLst/>
          </a:prstGeom>
          <a:noFill/>
        </p:spPr>
        <p:txBody>
          <a:bodyPr wrap="none" rtlCol="0">
            <a:spAutoFit/>
          </a:bodyPr>
          <a:lstStyle/>
          <a:p>
            <a:r>
              <a:rPr lang="en-US" dirty="0"/>
              <a:t>1/3 of DAC members to rotate off this spring.</a:t>
            </a:r>
          </a:p>
        </p:txBody>
      </p:sp>
    </p:spTree>
    <p:extLst>
      <p:ext uri="{BB962C8B-B14F-4D97-AF65-F5344CB8AC3E}">
        <p14:creationId xmlns:p14="http://schemas.microsoft.com/office/powerpoint/2010/main" val="950699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47BA89-88C2-45AB-5564-AD6C7A8FFDA9}"/>
              </a:ext>
            </a:extLst>
          </p:cNvPr>
          <p:cNvSpPr>
            <a:spLocks noGrp="1"/>
          </p:cNvSpPr>
          <p:nvPr>
            <p:ph type="dt" sz="half" idx="10"/>
          </p:nvPr>
        </p:nvSpPr>
        <p:spPr/>
        <p:txBody>
          <a:bodyPr/>
          <a:lstStyle/>
          <a:p>
            <a:r>
              <a:rPr lang="en-US"/>
              <a:t>December 7, 2023</a:t>
            </a:r>
          </a:p>
        </p:txBody>
      </p:sp>
      <p:sp>
        <p:nvSpPr>
          <p:cNvPr id="3" name="Footer Placeholder 2">
            <a:extLst>
              <a:ext uri="{FF2B5EF4-FFF2-40B4-BE49-F238E27FC236}">
                <a16:creationId xmlns:a16="http://schemas.microsoft.com/office/drawing/2014/main" id="{3E21D1EB-49E5-567B-6235-9714B7F03338}"/>
              </a:ext>
            </a:extLst>
          </p:cNvPr>
          <p:cNvSpPr>
            <a:spLocks noGrp="1"/>
          </p:cNvSpPr>
          <p:nvPr>
            <p:ph type="ftr" sz="quarter" idx="11"/>
          </p:nvPr>
        </p:nvSpPr>
        <p:spPr/>
        <p:txBody>
          <a:bodyPr/>
          <a:lstStyle/>
          <a:p>
            <a:r>
              <a:rPr lang="en-US"/>
              <a:t>EIC Resources Review Board Meeting</a:t>
            </a:r>
          </a:p>
        </p:txBody>
      </p:sp>
      <p:sp>
        <p:nvSpPr>
          <p:cNvPr id="4" name="Slide Number Placeholder 3">
            <a:extLst>
              <a:ext uri="{FF2B5EF4-FFF2-40B4-BE49-F238E27FC236}">
                <a16:creationId xmlns:a16="http://schemas.microsoft.com/office/drawing/2014/main" id="{C7D3D22F-C60C-031D-EA82-FF85DDEF5967}"/>
              </a:ext>
            </a:extLst>
          </p:cNvPr>
          <p:cNvSpPr>
            <a:spLocks noGrp="1"/>
          </p:cNvSpPr>
          <p:nvPr>
            <p:ph type="sldNum" sz="quarter" idx="12"/>
          </p:nvPr>
        </p:nvSpPr>
        <p:spPr/>
        <p:txBody>
          <a:bodyPr/>
          <a:lstStyle/>
          <a:p>
            <a:fld id="{21818499-ADE3-A24F-9B2A-7B6AD9A05685}" type="slidenum">
              <a:rPr lang="en-US" smtClean="0"/>
              <a:t>4</a:t>
            </a:fld>
            <a:endParaRPr lang="en-US"/>
          </a:p>
        </p:txBody>
      </p:sp>
      <p:sp>
        <p:nvSpPr>
          <p:cNvPr id="5" name="TextBox 4">
            <a:extLst>
              <a:ext uri="{FF2B5EF4-FFF2-40B4-BE49-F238E27FC236}">
                <a16:creationId xmlns:a16="http://schemas.microsoft.com/office/drawing/2014/main" id="{24F14035-0152-AF08-06D3-C5A045874990}"/>
              </a:ext>
            </a:extLst>
          </p:cNvPr>
          <p:cNvSpPr txBox="1"/>
          <p:nvPr/>
        </p:nvSpPr>
        <p:spPr>
          <a:xfrm>
            <a:off x="3402514" y="439019"/>
            <a:ext cx="4313873" cy="523220"/>
          </a:xfrm>
          <a:prstGeom prst="rect">
            <a:avLst/>
          </a:prstGeom>
          <a:noFill/>
        </p:spPr>
        <p:txBody>
          <a:bodyPr wrap="none" rtlCol="0">
            <a:spAutoFit/>
          </a:bodyPr>
          <a:lstStyle/>
          <a:p>
            <a:r>
              <a:rPr lang="en-US" sz="2800" b="1" dirty="0"/>
              <a:t>Past Meetings/Tasks of DAC</a:t>
            </a:r>
          </a:p>
        </p:txBody>
      </p:sp>
      <p:sp>
        <p:nvSpPr>
          <p:cNvPr id="7" name="TextBox 6">
            <a:extLst>
              <a:ext uri="{FF2B5EF4-FFF2-40B4-BE49-F238E27FC236}">
                <a16:creationId xmlns:a16="http://schemas.microsoft.com/office/drawing/2014/main" id="{70D5E207-BBBF-D344-F15A-0415488FDF37}"/>
              </a:ext>
            </a:extLst>
          </p:cNvPr>
          <p:cNvSpPr txBox="1"/>
          <p:nvPr/>
        </p:nvSpPr>
        <p:spPr>
          <a:xfrm>
            <a:off x="1011195" y="769825"/>
            <a:ext cx="9641359" cy="5570756"/>
          </a:xfrm>
          <a:prstGeom prst="rect">
            <a:avLst/>
          </a:prstGeom>
          <a:noFill/>
        </p:spPr>
        <p:txBody>
          <a:bodyPr wrap="square">
            <a:spAutoFit/>
          </a:bodyPr>
          <a:lstStyle/>
          <a:p>
            <a:pPr marL="342900" indent="-342900">
              <a:buClr>
                <a:srgbClr val="0432FF"/>
              </a:buClr>
              <a:buFont typeface="Wingdings" pitchFamily="2" charset="2"/>
              <a:buChar char="v"/>
            </a:pPr>
            <a:endParaRPr lang="en-US" sz="2400" dirty="0">
              <a:latin typeface="Arial" panose="020B0604020202020204" pitchFamily="34" charset="0"/>
              <a:cs typeface="Arial" panose="020B0604020202020204" pitchFamily="34" charset="0"/>
            </a:endParaRPr>
          </a:p>
          <a:p>
            <a:pPr marL="800100" lvl="1" indent="-342900">
              <a:spcAft>
                <a:spcPts val="600"/>
              </a:spcAft>
              <a:buClr>
                <a:srgbClr val="0432FF"/>
              </a:buClr>
              <a:buFont typeface="Wingdings" pitchFamily="2" charset="2"/>
              <a:buChar char="v"/>
            </a:pPr>
            <a:r>
              <a:rPr lang="en-US" sz="2400" dirty="0">
                <a:latin typeface="Arial" panose="020B0604020202020204" pitchFamily="34" charset="0"/>
                <a:cs typeface="Arial" panose="020B0604020202020204" pitchFamily="34" charset="0"/>
              </a:rPr>
              <a:t>September 28-29, 2020. Bring the DAC up to speed and prepare them for upcoming charges, e.g., related to input on assessment of the call for Expressions of Interest (</a:t>
            </a:r>
            <a:r>
              <a:rPr lang="en-US" sz="2400" dirty="0" err="1">
                <a:latin typeface="Arial" panose="020B0604020202020204" pitchFamily="34" charset="0"/>
                <a:cs typeface="Arial" panose="020B0604020202020204" pitchFamily="34" charset="0"/>
              </a:rPr>
              <a:t>EoI</a:t>
            </a:r>
            <a:r>
              <a:rPr lang="en-US" sz="2400" dirty="0">
                <a:latin typeface="Arial" panose="020B0604020202020204" pitchFamily="34" charset="0"/>
                <a:cs typeface="Arial" panose="020B0604020202020204" pitchFamily="34" charset="0"/>
              </a:rPr>
              <a:t>).</a:t>
            </a:r>
          </a:p>
          <a:p>
            <a:pPr marL="800100" lvl="1" indent="-342900">
              <a:spcAft>
                <a:spcPts val="600"/>
              </a:spcAft>
              <a:buClr>
                <a:srgbClr val="0432FF"/>
              </a:buClr>
              <a:buFont typeface="Wingdings" pitchFamily="2" charset="2"/>
              <a:buChar char="v"/>
            </a:pPr>
            <a:r>
              <a:rPr lang="en-US" sz="2400" dirty="0">
                <a:latin typeface="Arial" panose="020B0604020202020204" pitchFamily="34" charset="0"/>
                <a:cs typeface="Arial" panose="020B0604020202020204" pitchFamily="34" charset="0"/>
              </a:rPr>
              <a:t>December 18, 2020. Update DAC on the EIC Project and Yellow Report status, the </a:t>
            </a:r>
            <a:r>
              <a:rPr lang="en-US" sz="2400" dirty="0" err="1">
                <a:latin typeface="Arial" panose="020B0604020202020204" pitchFamily="34" charset="0"/>
                <a:cs typeface="Arial" panose="020B0604020202020204" pitchFamily="34" charset="0"/>
              </a:rPr>
              <a:t>EoI</a:t>
            </a:r>
            <a:r>
              <a:rPr lang="en-US" sz="2400" dirty="0">
                <a:latin typeface="Arial" panose="020B0604020202020204" pitchFamily="34" charset="0"/>
                <a:cs typeface="Arial" panose="020B0604020202020204" pitchFamily="34" charset="0"/>
              </a:rPr>
              <a:t> assessment, international engagement, and planning for call for detector proposals.</a:t>
            </a:r>
          </a:p>
          <a:p>
            <a:pPr marL="800100" lvl="1" indent="-342900">
              <a:spcAft>
                <a:spcPts val="600"/>
              </a:spcAft>
              <a:buClr>
                <a:srgbClr val="0432FF"/>
              </a:buClr>
              <a:buFont typeface="Wingdings" pitchFamily="2" charset="2"/>
              <a:buChar char="v"/>
            </a:pPr>
            <a:r>
              <a:rPr lang="en-US" sz="2400" dirty="0">
                <a:latin typeface="Arial" panose="020B0604020202020204" pitchFamily="34" charset="0"/>
                <a:cs typeface="Arial" panose="020B0604020202020204" pitchFamily="34" charset="0"/>
              </a:rPr>
              <a:t>March 24-26, 2021. Transition from the generic EIC detector R&amp;D to the Project detector R&amp;D.</a:t>
            </a:r>
          </a:p>
          <a:p>
            <a:pPr marL="800100" lvl="1" indent="-342900">
              <a:spcAft>
                <a:spcPts val="600"/>
              </a:spcAft>
              <a:buClr>
                <a:srgbClr val="0432FF"/>
              </a:buClr>
              <a:buFont typeface="Wingdings" pitchFamily="2" charset="2"/>
              <a:buChar char="v"/>
            </a:pPr>
            <a:r>
              <a:rPr lang="en-US" sz="2400" dirty="0">
                <a:latin typeface="Arial" panose="020B0604020202020204" pitchFamily="34" charset="0"/>
                <a:cs typeface="Arial" panose="020B0604020202020204" pitchFamily="34" charset="0"/>
              </a:rPr>
              <a:t>December 2021 – January 2022. Evaluation of detector technologies, cost and schedule as input to the Detector Proposal Advisory Panel.</a:t>
            </a:r>
          </a:p>
          <a:p>
            <a:pPr marL="800100" lvl="1" indent="-342900">
              <a:spcAft>
                <a:spcPts val="600"/>
              </a:spcAft>
              <a:buClr>
                <a:srgbClr val="0432FF"/>
              </a:buClr>
              <a:buFont typeface="Wingdings" pitchFamily="2" charset="2"/>
              <a:buChar char="v"/>
            </a:pPr>
            <a:r>
              <a:rPr lang="en-US" sz="2400" dirty="0">
                <a:latin typeface="Arial" panose="020B0604020202020204" pitchFamily="34" charset="0"/>
                <a:cs typeface="Arial" panose="020B0604020202020204" pitchFamily="34" charset="0"/>
              </a:rPr>
              <a:t>October 19-21, 2022. Review the ongoing project detector R&amp;D. Advise for the FY23 detector R&amp;D.</a:t>
            </a:r>
          </a:p>
        </p:txBody>
      </p:sp>
    </p:spTree>
    <p:extLst>
      <p:ext uri="{BB962C8B-B14F-4D97-AF65-F5344CB8AC3E}">
        <p14:creationId xmlns:p14="http://schemas.microsoft.com/office/powerpoint/2010/main" val="179125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47BA89-88C2-45AB-5564-AD6C7A8FFDA9}"/>
              </a:ext>
            </a:extLst>
          </p:cNvPr>
          <p:cNvSpPr>
            <a:spLocks noGrp="1"/>
          </p:cNvSpPr>
          <p:nvPr>
            <p:ph type="dt" sz="half" idx="10"/>
          </p:nvPr>
        </p:nvSpPr>
        <p:spPr/>
        <p:txBody>
          <a:bodyPr/>
          <a:lstStyle/>
          <a:p>
            <a:r>
              <a:rPr lang="en-US"/>
              <a:t>December 7, 2023</a:t>
            </a:r>
          </a:p>
        </p:txBody>
      </p:sp>
      <p:sp>
        <p:nvSpPr>
          <p:cNvPr id="3" name="Footer Placeholder 2">
            <a:extLst>
              <a:ext uri="{FF2B5EF4-FFF2-40B4-BE49-F238E27FC236}">
                <a16:creationId xmlns:a16="http://schemas.microsoft.com/office/drawing/2014/main" id="{3E21D1EB-49E5-567B-6235-9714B7F03338}"/>
              </a:ext>
            </a:extLst>
          </p:cNvPr>
          <p:cNvSpPr>
            <a:spLocks noGrp="1"/>
          </p:cNvSpPr>
          <p:nvPr>
            <p:ph type="ftr" sz="quarter" idx="11"/>
          </p:nvPr>
        </p:nvSpPr>
        <p:spPr/>
        <p:txBody>
          <a:bodyPr/>
          <a:lstStyle/>
          <a:p>
            <a:r>
              <a:rPr lang="en-US"/>
              <a:t>EIC Resources Review Board Meeting</a:t>
            </a:r>
          </a:p>
        </p:txBody>
      </p:sp>
      <p:sp>
        <p:nvSpPr>
          <p:cNvPr id="4" name="Slide Number Placeholder 3">
            <a:extLst>
              <a:ext uri="{FF2B5EF4-FFF2-40B4-BE49-F238E27FC236}">
                <a16:creationId xmlns:a16="http://schemas.microsoft.com/office/drawing/2014/main" id="{C7D3D22F-C60C-031D-EA82-FF85DDEF5967}"/>
              </a:ext>
            </a:extLst>
          </p:cNvPr>
          <p:cNvSpPr>
            <a:spLocks noGrp="1"/>
          </p:cNvSpPr>
          <p:nvPr>
            <p:ph type="sldNum" sz="quarter" idx="12"/>
          </p:nvPr>
        </p:nvSpPr>
        <p:spPr/>
        <p:txBody>
          <a:bodyPr/>
          <a:lstStyle/>
          <a:p>
            <a:fld id="{21818499-ADE3-A24F-9B2A-7B6AD9A05685}" type="slidenum">
              <a:rPr lang="en-US" smtClean="0"/>
              <a:t>5</a:t>
            </a:fld>
            <a:endParaRPr lang="en-US"/>
          </a:p>
        </p:txBody>
      </p:sp>
      <p:sp>
        <p:nvSpPr>
          <p:cNvPr id="5" name="TextBox 4">
            <a:extLst>
              <a:ext uri="{FF2B5EF4-FFF2-40B4-BE49-F238E27FC236}">
                <a16:creationId xmlns:a16="http://schemas.microsoft.com/office/drawing/2014/main" id="{24F14035-0152-AF08-06D3-C5A045874990}"/>
              </a:ext>
            </a:extLst>
          </p:cNvPr>
          <p:cNvSpPr txBox="1"/>
          <p:nvPr/>
        </p:nvSpPr>
        <p:spPr>
          <a:xfrm>
            <a:off x="3854459" y="375957"/>
            <a:ext cx="3440557" cy="523220"/>
          </a:xfrm>
          <a:prstGeom prst="rect">
            <a:avLst/>
          </a:prstGeom>
          <a:noFill/>
        </p:spPr>
        <p:txBody>
          <a:bodyPr wrap="none" rtlCol="0">
            <a:spAutoFit/>
          </a:bodyPr>
          <a:lstStyle/>
          <a:p>
            <a:r>
              <a:rPr lang="en-US" sz="2800" b="1" dirty="0"/>
              <a:t>DAC Activities in 2023</a:t>
            </a:r>
          </a:p>
        </p:txBody>
      </p:sp>
      <p:sp>
        <p:nvSpPr>
          <p:cNvPr id="7" name="TextBox 6">
            <a:extLst>
              <a:ext uri="{FF2B5EF4-FFF2-40B4-BE49-F238E27FC236}">
                <a16:creationId xmlns:a16="http://schemas.microsoft.com/office/drawing/2014/main" id="{70D5E207-BBBF-D344-F15A-0415488FDF37}"/>
              </a:ext>
            </a:extLst>
          </p:cNvPr>
          <p:cNvSpPr txBox="1"/>
          <p:nvPr/>
        </p:nvSpPr>
        <p:spPr>
          <a:xfrm>
            <a:off x="969154" y="966787"/>
            <a:ext cx="9641359" cy="2462213"/>
          </a:xfrm>
          <a:prstGeom prst="rect">
            <a:avLst/>
          </a:prstGeom>
          <a:noFill/>
        </p:spPr>
        <p:txBody>
          <a:bodyPr wrap="square">
            <a:spAutoFit/>
          </a:bodyPr>
          <a:lstStyle/>
          <a:p>
            <a:pPr marL="342900" indent="-342900">
              <a:buClr>
                <a:srgbClr val="0432FF"/>
              </a:buClr>
              <a:buFont typeface="Wingdings" pitchFamily="2" charset="2"/>
              <a:buChar char="v"/>
            </a:pPr>
            <a:endParaRPr lang="en-US" sz="2400" dirty="0">
              <a:latin typeface="Arial" panose="020B0604020202020204" pitchFamily="34" charset="0"/>
              <a:cs typeface="Arial" panose="020B0604020202020204" pitchFamily="34" charset="0"/>
            </a:endParaRPr>
          </a:p>
          <a:p>
            <a:pPr marL="800100" lvl="1" indent="-342900">
              <a:spcAft>
                <a:spcPts val="600"/>
              </a:spcAft>
              <a:buClr>
                <a:srgbClr val="0432FF"/>
              </a:buClr>
              <a:buFont typeface="Wingdings" pitchFamily="2" charset="2"/>
              <a:buChar char="v"/>
            </a:pPr>
            <a:r>
              <a:rPr lang="en-US" sz="2400" dirty="0">
                <a:latin typeface="Arial" panose="020B0604020202020204" pitchFamily="34" charset="0"/>
                <a:cs typeface="Arial" panose="020B0604020202020204" pitchFamily="34" charset="0"/>
              </a:rPr>
              <a:t>August  28,31: Review the ongoing project detector R&amp;D. Advise for the FY24 detector R&amp;D.</a:t>
            </a:r>
          </a:p>
          <a:p>
            <a:pPr lvl="1">
              <a:spcAft>
                <a:spcPts val="600"/>
              </a:spcAft>
              <a:buClr>
                <a:srgbClr val="0432FF"/>
              </a:buClr>
            </a:pPr>
            <a:endParaRPr lang="en-US" sz="2400" dirty="0">
              <a:latin typeface="Arial" panose="020B0604020202020204" pitchFamily="34" charset="0"/>
              <a:cs typeface="Arial" panose="020B0604020202020204" pitchFamily="34" charset="0"/>
            </a:endParaRPr>
          </a:p>
          <a:p>
            <a:pPr marL="800100" lvl="1" indent="-342900">
              <a:spcAft>
                <a:spcPts val="600"/>
              </a:spcAft>
              <a:buClr>
                <a:srgbClr val="0432FF"/>
              </a:buClr>
              <a:buFont typeface="Wingdings" pitchFamily="2" charset="2"/>
              <a:buChar char="v"/>
            </a:pPr>
            <a:r>
              <a:rPr lang="en-US" sz="2400" dirty="0">
                <a:latin typeface="Arial" panose="020B0604020202020204" pitchFamily="34" charset="0"/>
                <a:cs typeface="Arial" panose="020B0604020202020204" pitchFamily="34" charset="0"/>
              </a:rPr>
              <a:t>August 29-30: Comprehensive Review of EPIC Detector in preparation for upcoming DOE CD-3a and future CD-2 reviews</a:t>
            </a:r>
          </a:p>
        </p:txBody>
      </p:sp>
    </p:spTree>
    <p:extLst>
      <p:ext uri="{BB962C8B-B14F-4D97-AF65-F5344CB8AC3E}">
        <p14:creationId xmlns:p14="http://schemas.microsoft.com/office/powerpoint/2010/main" val="1860726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D1177A-82C5-7C3A-C065-6F8B13CF76F6}"/>
              </a:ext>
            </a:extLst>
          </p:cNvPr>
          <p:cNvSpPr>
            <a:spLocks noGrp="1"/>
          </p:cNvSpPr>
          <p:nvPr>
            <p:ph type="dt" sz="half" idx="10"/>
          </p:nvPr>
        </p:nvSpPr>
        <p:spPr/>
        <p:txBody>
          <a:bodyPr/>
          <a:lstStyle/>
          <a:p>
            <a:r>
              <a:rPr lang="en-US"/>
              <a:t>December 7, 2023</a:t>
            </a:r>
          </a:p>
        </p:txBody>
      </p:sp>
      <p:sp>
        <p:nvSpPr>
          <p:cNvPr id="3" name="Footer Placeholder 2">
            <a:extLst>
              <a:ext uri="{FF2B5EF4-FFF2-40B4-BE49-F238E27FC236}">
                <a16:creationId xmlns:a16="http://schemas.microsoft.com/office/drawing/2014/main" id="{E628D3B5-BCC5-561B-035D-535EAD412D87}"/>
              </a:ext>
            </a:extLst>
          </p:cNvPr>
          <p:cNvSpPr>
            <a:spLocks noGrp="1"/>
          </p:cNvSpPr>
          <p:nvPr>
            <p:ph type="ftr" sz="quarter" idx="11"/>
          </p:nvPr>
        </p:nvSpPr>
        <p:spPr/>
        <p:txBody>
          <a:bodyPr/>
          <a:lstStyle/>
          <a:p>
            <a:r>
              <a:rPr lang="en-US"/>
              <a:t>EIC Resources Review Board Meeting</a:t>
            </a:r>
          </a:p>
        </p:txBody>
      </p:sp>
      <p:sp>
        <p:nvSpPr>
          <p:cNvPr id="4" name="Slide Number Placeholder 3">
            <a:extLst>
              <a:ext uri="{FF2B5EF4-FFF2-40B4-BE49-F238E27FC236}">
                <a16:creationId xmlns:a16="http://schemas.microsoft.com/office/drawing/2014/main" id="{F2174341-900B-4298-6836-9A45379DC69C}"/>
              </a:ext>
            </a:extLst>
          </p:cNvPr>
          <p:cNvSpPr>
            <a:spLocks noGrp="1"/>
          </p:cNvSpPr>
          <p:nvPr>
            <p:ph type="sldNum" sz="quarter" idx="12"/>
          </p:nvPr>
        </p:nvSpPr>
        <p:spPr/>
        <p:txBody>
          <a:bodyPr/>
          <a:lstStyle/>
          <a:p>
            <a:fld id="{21818499-ADE3-A24F-9B2A-7B6AD9A05685}" type="slidenum">
              <a:rPr lang="en-US" smtClean="0"/>
              <a:t>6</a:t>
            </a:fld>
            <a:endParaRPr lang="en-US"/>
          </a:p>
        </p:txBody>
      </p:sp>
      <p:sp>
        <p:nvSpPr>
          <p:cNvPr id="5" name="TextBox 4">
            <a:extLst>
              <a:ext uri="{FF2B5EF4-FFF2-40B4-BE49-F238E27FC236}">
                <a16:creationId xmlns:a16="http://schemas.microsoft.com/office/drawing/2014/main" id="{F8CB93F4-50A4-AF45-42E9-7378A3EC2425}"/>
              </a:ext>
            </a:extLst>
          </p:cNvPr>
          <p:cNvSpPr txBox="1"/>
          <p:nvPr/>
        </p:nvSpPr>
        <p:spPr>
          <a:xfrm>
            <a:off x="3182007" y="262100"/>
            <a:ext cx="5371599" cy="523220"/>
          </a:xfrm>
          <a:prstGeom prst="rect">
            <a:avLst/>
          </a:prstGeom>
          <a:noFill/>
        </p:spPr>
        <p:txBody>
          <a:bodyPr wrap="none" rtlCol="0">
            <a:spAutoFit/>
          </a:bodyPr>
          <a:lstStyle/>
          <a:p>
            <a:r>
              <a:rPr lang="en-US" sz="2800" dirty="0"/>
              <a:t>DAC Charge for Project R&amp;D Review</a:t>
            </a:r>
            <a:endParaRPr lang="en-US" dirty="0"/>
          </a:p>
        </p:txBody>
      </p:sp>
      <p:pic>
        <p:nvPicPr>
          <p:cNvPr id="13" name="Picture 12">
            <a:extLst>
              <a:ext uri="{FF2B5EF4-FFF2-40B4-BE49-F238E27FC236}">
                <a16:creationId xmlns:a16="http://schemas.microsoft.com/office/drawing/2014/main" id="{8A1DFAA8-7B0A-A7AD-9E0A-C368FCC84032}"/>
              </a:ext>
            </a:extLst>
          </p:cNvPr>
          <p:cNvPicPr>
            <a:picLocks noChangeAspect="1"/>
          </p:cNvPicPr>
          <p:nvPr/>
        </p:nvPicPr>
        <p:blipFill>
          <a:blip r:embed="rId3"/>
          <a:stretch>
            <a:fillRect/>
          </a:stretch>
        </p:blipFill>
        <p:spPr>
          <a:xfrm>
            <a:off x="6489999" y="745862"/>
            <a:ext cx="4863801" cy="5588736"/>
          </a:xfrm>
          <a:prstGeom prst="rect">
            <a:avLst/>
          </a:prstGeom>
        </p:spPr>
      </p:pic>
      <p:pic>
        <p:nvPicPr>
          <p:cNvPr id="26" name="Picture 25">
            <a:extLst>
              <a:ext uri="{FF2B5EF4-FFF2-40B4-BE49-F238E27FC236}">
                <a16:creationId xmlns:a16="http://schemas.microsoft.com/office/drawing/2014/main" id="{A13B8F8C-9D50-D24B-70D1-AF974212F2B3}"/>
              </a:ext>
            </a:extLst>
          </p:cNvPr>
          <p:cNvPicPr>
            <a:picLocks noChangeAspect="1"/>
          </p:cNvPicPr>
          <p:nvPr/>
        </p:nvPicPr>
        <p:blipFill>
          <a:blip r:embed="rId4"/>
          <a:stretch>
            <a:fillRect/>
          </a:stretch>
        </p:blipFill>
        <p:spPr>
          <a:xfrm>
            <a:off x="-61472" y="1269082"/>
            <a:ext cx="9359722" cy="3502615"/>
          </a:xfrm>
          <a:prstGeom prst="rect">
            <a:avLst/>
          </a:prstGeom>
        </p:spPr>
      </p:pic>
      <p:sp>
        <p:nvSpPr>
          <p:cNvPr id="30" name="Oval 29">
            <a:extLst>
              <a:ext uri="{FF2B5EF4-FFF2-40B4-BE49-F238E27FC236}">
                <a16:creationId xmlns:a16="http://schemas.microsoft.com/office/drawing/2014/main" id="{487F31D9-042C-C1F9-B6F6-033E58C429F1}"/>
              </a:ext>
            </a:extLst>
          </p:cNvPr>
          <p:cNvSpPr/>
          <p:nvPr/>
        </p:nvSpPr>
        <p:spPr>
          <a:xfrm>
            <a:off x="5702003" y="4309241"/>
            <a:ext cx="5996012" cy="2286659"/>
          </a:xfrm>
          <a:prstGeom prst="ellipse">
            <a:avLst/>
          </a:prstGeom>
          <a:noFill/>
          <a:ln w="698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 name="Straight Arrow Connector 31">
            <a:extLst>
              <a:ext uri="{FF2B5EF4-FFF2-40B4-BE49-F238E27FC236}">
                <a16:creationId xmlns:a16="http://schemas.microsoft.com/office/drawing/2014/main" id="{C09D4E06-5893-5D0D-49B8-605D9BB07E5B}"/>
              </a:ext>
            </a:extLst>
          </p:cNvPr>
          <p:cNvCxnSpPr/>
          <p:nvPr/>
        </p:nvCxnSpPr>
        <p:spPr>
          <a:xfrm flipH="1" flipV="1">
            <a:off x="4913715" y="4307259"/>
            <a:ext cx="1031966" cy="640080"/>
          </a:xfrm>
          <a:prstGeom prst="straightConnector1">
            <a:avLst/>
          </a:prstGeom>
          <a:ln w="88900">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3165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D1177A-82C5-7C3A-C065-6F8B13CF76F6}"/>
              </a:ext>
            </a:extLst>
          </p:cNvPr>
          <p:cNvSpPr>
            <a:spLocks noGrp="1"/>
          </p:cNvSpPr>
          <p:nvPr>
            <p:ph type="dt" sz="half" idx="10"/>
          </p:nvPr>
        </p:nvSpPr>
        <p:spPr/>
        <p:txBody>
          <a:bodyPr/>
          <a:lstStyle/>
          <a:p>
            <a:r>
              <a:rPr lang="en-US"/>
              <a:t>December 7, 2023</a:t>
            </a:r>
          </a:p>
        </p:txBody>
      </p:sp>
      <p:sp>
        <p:nvSpPr>
          <p:cNvPr id="3" name="Footer Placeholder 2">
            <a:extLst>
              <a:ext uri="{FF2B5EF4-FFF2-40B4-BE49-F238E27FC236}">
                <a16:creationId xmlns:a16="http://schemas.microsoft.com/office/drawing/2014/main" id="{E628D3B5-BCC5-561B-035D-535EAD412D87}"/>
              </a:ext>
            </a:extLst>
          </p:cNvPr>
          <p:cNvSpPr>
            <a:spLocks noGrp="1"/>
          </p:cNvSpPr>
          <p:nvPr>
            <p:ph type="ftr" sz="quarter" idx="11"/>
          </p:nvPr>
        </p:nvSpPr>
        <p:spPr/>
        <p:txBody>
          <a:bodyPr/>
          <a:lstStyle/>
          <a:p>
            <a:r>
              <a:rPr lang="en-US"/>
              <a:t>EIC Resources Review Board Meeting</a:t>
            </a:r>
          </a:p>
        </p:txBody>
      </p:sp>
      <p:sp>
        <p:nvSpPr>
          <p:cNvPr id="4" name="Slide Number Placeholder 3">
            <a:extLst>
              <a:ext uri="{FF2B5EF4-FFF2-40B4-BE49-F238E27FC236}">
                <a16:creationId xmlns:a16="http://schemas.microsoft.com/office/drawing/2014/main" id="{F2174341-900B-4298-6836-9A45379DC69C}"/>
              </a:ext>
            </a:extLst>
          </p:cNvPr>
          <p:cNvSpPr>
            <a:spLocks noGrp="1"/>
          </p:cNvSpPr>
          <p:nvPr>
            <p:ph type="sldNum" sz="quarter" idx="12"/>
          </p:nvPr>
        </p:nvSpPr>
        <p:spPr/>
        <p:txBody>
          <a:bodyPr/>
          <a:lstStyle/>
          <a:p>
            <a:fld id="{21818499-ADE3-A24F-9B2A-7B6AD9A05685}" type="slidenum">
              <a:rPr lang="en-US" smtClean="0"/>
              <a:t>7</a:t>
            </a:fld>
            <a:endParaRPr lang="en-US"/>
          </a:p>
        </p:txBody>
      </p:sp>
      <p:sp>
        <p:nvSpPr>
          <p:cNvPr id="5" name="TextBox 4">
            <a:extLst>
              <a:ext uri="{FF2B5EF4-FFF2-40B4-BE49-F238E27FC236}">
                <a16:creationId xmlns:a16="http://schemas.microsoft.com/office/drawing/2014/main" id="{F8CB93F4-50A4-AF45-42E9-7378A3EC2425}"/>
              </a:ext>
            </a:extLst>
          </p:cNvPr>
          <p:cNvSpPr txBox="1"/>
          <p:nvPr/>
        </p:nvSpPr>
        <p:spPr>
          <a:xfrm>
            <a:off x="3182007" y="262100"/>
            <a:ext cx="4348434" cy="523220"/>
          </a:xfrm>
          <a:prstGeom prst="rect">
            <a:avLst/>
          </a:prstGeom>
          <a:noFill/>
        </p:spPr>
        <p:txBody>
          <a:bodyPr wrap="none" rtlCol="0">
            <a:spAutoFit/>
          </a:bodyPr>
          <a:lstStyle/>
          <a:p>
            <a:r>
              <a:rPr lang="en-US" sz="2800" dirty="0"/>
              <a:t>Agenda: Project R&amp;D Review</a:t>
            </a:r>
            <a:endParaRPr lang="en-US" dirty="0"/>
          </a:p>
        </p:txBody>
      </p:sp>
      <p:pic>
        <p:nvPicPr>
          <p:cNvPr id="7" name="Picture 6">
            <a:extLst>
              <a:ext uri="{FF2B5EF4-FFF2-40B4-BE49-F238E27FC236}">
                <a16:creationId xmlns:a16="http://schemas.microsoft.com/office/drawing/2014/main" id="{1D1BABDC-B4B2-E28D-4511-4BF1F946B85B}"/>
              </a:ext>
            </a:extLst>
          </p:cNvPr>
          <p:cNvPicPr>
            <a:picLocks noChangeAspect="1"/>
          </p:cNvPicPr>
          <p:nvPr/>
        </p:nvPicPr>
        <p:blipFill>
          <a:blip r:embed="rId3"/>
          <a:stretch>
            <a:fillRect/>
          </a:stretch>
        </p:blipFill>
        <p:spPr>
          <a:xfrm>
            <a:off x="855845" y="872304"/>
            <a:ext cx="4652323" cy="5397062"/>
          </a:xfrm>
          <a:prstGeom prst="rect">
            <a:avLst/>
          </a:prstGeom>
        </p:spPr>
      </p:pic>
      <p:pic>
        <p:nvPicPr>
          <p:cNvPr id="9" name="Picture 8">
            <a:extLst>
              <a:ext uri="{FF2B5EF4-FFF2-40B4-BE49-F238E27FC236}">
                <a16:creationId xmlns:a16="http://schemas.microsoft.com/office/drawing/2014/main" id="{31E910C7-A92E-21BE-C8E0-67B97C843837}"/>
              </a:ext>
            </a:extLst>
          </p:cNvPr>
          <p:cNvPicPr>
            <a:picLocks noChangeAspect="1"/>
          </p:cNvPicPr>
          <p:nvPr/>
        </p:nvPicPr>
        <p:blipFill>
          <a:blip r:embed="rId4"/>
          <a:stretch>
            <a:fillRect/>
          </a:stretch>
        </p:blipFill>
        <p:spPr>
          <a:xfrm>
            <a:off x="5947723" y="858838"/>
            <a:ext cx="4929361" cy="5607269"/>
          </a:xfrm>
          <a:prstGeom prst="rect">
            <a:avLst/>
          </a:prstGeom>
        </p:spPr>
      </p:pic>
    </p:spTree>
    <p:extLst>
      <p:ext uri="{BB962C8B-B14F-4D97-AF65-F5344CB8AC3E}">
        <p14:creationId xmlns:p14="http://schemas.microsoft.com/office/powerpoint/2010/main" val="1077114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D1177A-82C5-7C3A-C065-6F8B13CF76F6}"/>
              </a:ext>
            </a:extLst>
          </p:cNvPr>
          <p:cNvSpPr>
            <a:spLocks noGrp="1"/>
          </p:cNvSpPr>
          <p:nvPr>
            <p:ph type="dt" sz="half" idx="10"/>
          </p:nvPr>
        </p:nvSpPr>
        <p:spPr/>
        <p:txBody>
          <a:bodyPr/>
          <a:lstStyle/>
          <a:p>
            <a:r>
              <a:rPr lang="en-US"/>
              <a:t>December 7, 2023</a:t>
            </a:r>
          </a:p>
        </p:txBody>
      </p:sp>
      <p:sp>
        <p:nvSpPr>
          <p:cNvPr id="3" name="Footer Placeholder 2">
            <a:extLst>
              <a:ext uri="{FF2B5EF4-FFF2-40B4-BE49-F238E27FC236}">
                <a16:creationId xmlns:a16="http://schemas.microsoft.com/office/drawing/2014/main" id="{E628D3B5-BCC5-561B-035D-535EAD412D87}"/>
              </a:ext>
            </a:extLst>
          </p:cNvPr>
          <p:cNvSpPr>
            <a:spLocks noGrp="1"/>
          </p:cNvSpPr>
          <p:nvPr>
            <p:ph type="ftr" sz="quarter" idx="11"/>
          </p:nvPr>
        </p:nvSpPr>
        <p:spPr/>
        <p:txBody>
          <a:bodyPr/>
          <a:lstStyle/>
          <a:p>
            <a:r>
              <a:rPr lang="en-US"/>
              <a:t>EIC Resources Review Board Meeting</a:t>
            </a:r>
          </a:p>
        </p:txBody>
      </p:sp>
      <p:sp>
        <p:nvSpPr>
          <p:cNvPr id="4" name="Slide Number Placeholder 3">
            <a:extLst>
              <a:ext uri="{FF2B5EF4-FFF2-40B4-BE49-F238E27FC236}">
                <a16:creationId xmlns:a16="http://schemas.microsoft.com/office/drawing/2014/main" id="{F2174341-900B-4298-6836-9A45379DC69C}"/>
              </a:ext>
            </a:extLst>
          </p:cNvPr>
          <p:cNvSpPr>
            <a:spLocks noGrp="1"/>
          </p:cNvSpPr>
          <p:nvPr>
            <p:ph type="sldNum" sz="quarter" idx="12"/>
          </p:nvPr>
        </p:nvSpPr>
        <p:spPr/>
        <p:txBody>
          <a:bodyPr/>
          <a:lstStyle/>
          <a:p>
            <a:fld id="{21818499-ADE3-A24F-9B2A-7B6AD9A05685}" type="slidenum">
              <a:rPr lang="en-US" smtClean="0"/>
              <a:t>8</a:t>
            </a:fld>
            <a:endParaRPr lang="en-US"/>
          </a:p>
        </p:txBody>
      </p:sp>
      <p:sp>
        <p:nvSpPr>
          <p:cNvPr id="5" name="TextBox 4">
            <a:extLst>
              <a:ext uri="{FF2B5EF4-FFF2-40B4-BE49-F238E27FC236}">
                <a16:creationId xmlns:a16="http://schemas.microsoft.com/office/drawing/2014/main" id="{F8CB93F4-50A4-AF45-42E9-7378A3EC2425}"/>
              </a:ext>
            </a:extLst>
          </p:cNvPr>
          <p:cNvSpPr txBox="1"/>
          <p:nvPr/>
        </p:nvSpPr>
        <p:spPr>
          <a:xfrm>
            <a:off x="3182007" y="262100"/>
            <a:ext cx="5850704" cy="523220"/>
          </a:xfrm>
          <a:prstGeom prst="rect">
            <a:avLst/>
          </a:prstGeom>
          <a:noFill/>
        </p:spPr>
        <p:txBody>
          <a:bodyPr wrap="none" rtlCol="0">
            <a:spAutoFit/>
          </a:bodyPr>
          <a:lstStyle/>
          <a:p>
            <a:r>
              <a:rPr lang="en-US" sz="2800" dirty="0"/>
              <a:t>Highlights from Project R&amp;D Review - 1</a:t>
            </a:r>
            <a:endParaRPr lang="en-US" dirty="0"/>
          </a:p>
        </p:txBody>
      </p:sp>
      <p:sp>
        <p:nvSpPr>
          <p:cNvPr id="8" name="TextBox 7">
            <a:extLst>
              <a:ext uri="{FF2B5EF4-FFF2-40B4-BE49-F238E27FC236}">
                <a16:creationId xmlns:a16="http://schemas.microsoft.com/office/drawing/2014/main" id="{18592FAF-4732-03AF-18BE-8CBDC293294C}"/>
              </a:ext>
            </a:extLst>
          </p:cNvPr>
          <p:cNvSpPr txBox="1"/>
          <p:nvPr/>
        </p:nvSpPr>
        <p:spPr>
          <a:xfrm>
            <a:off x="601292" y="785320"/>
            <a:ext cx="10833963" cy="5124480"/>
          </a:xfrm>
          <a:prstGeom prst="rect">
            <a:avLst/>
          </a:prstGeom>
          <a:noFill/>
        </p:spPr>
        <p:txBody>
          <a:bodyPr wrap="square">
            <a:spAutoFit/>
          </a:bodyPr>
          <a:lstStyle/>
          <a:p>
            <a:pPr marL="342900" indent="-342900">
              <a:buClr>
                <a:srgbClr val="0432FF"/>
              </a:buClr>
              <a:buFont typeface="Wingdings" pitchFamily="2" charset="2"/>
              <a:buChar char="v"/>
            </a:pPr>
            <a:endParaRPr lang="en-US" sz="2400" dirty="0">
              <a:latin typeface="Arial" panose="020B0604020202020204" pitchFamily="34" charset="0"/>
              <a:cs typeface="Arial" panose="020B0604020202020204" pitchFamily="34" charset="0"/>
            </a:endParaRPr>
          </a:p>
          <a:p>
            <a:pPr marL="800100" lvl="1" indent="-342900">
              <a:spcAft>
                <a:spcPts val="600"/>
              </a:spcAft>
              <a:buClr>
                <a:srgbClr val="0432FF"/>
              </a:buClr>
              <a:buFont typeface="Wingdings" pitchFamily="2" charset="2"/>
              <a:buChar char="v"/>
            </a:pPr>
            <a:r>
              <a:rPr lang="en-US" sz="2400" dirty="0">
                <a:latin typeface="Arial" panose="020B0604020202020204" pitchFamily="34" charset="0"/>
                <a:cs typeface="Arial" panose="020B0604020202020204" pitchFamily="34" charset="0"/>
              </a:rPr>
              <a:t>Overall, projects made good progress, some groups delayed by test beam shutdown during FNAL safety review.</a:t>
            </a:r>
          </a:p>
          <a:p>
            <a:pPr marL="800100" lvl="1" indent="-342900">
              <a:spcAft>
                <a:spcPts val="600"/>
              </a:spcAft>
              <a:buClr>
                <a:srgbClr val="0432FF"/>
              </a:buClr>
              <a:buFont typeface="Wingdings" pitchFamily="2" charset="2"/>
              <a:buChar char="v"/>
            </a:pPr>
            <a:r>
              <a:rPr lang="en-US" sz="2400" dirty="0">
                <a:latin typeface="Arial" panose="020B0604020202020204" pitchFamily="34" charset="0"/>
                <a:cs typeface="Arial" panose="020B0604020202020204" pitchFamily="34" charset="0"/>
              </a:rPr>
              <a:t>Two new efforts related to technology changes by EPIC: Proximity Focusing RICH and Imaging Barrel EM Calorimeter, also some changes to Forward Hadron Calorimeter design; these have a very short time to complete their studies.</a:t>
            </a:r>
          </a:p>
          <a:p>
            <a:pPr marL="800100" lvl="1" indent="-342900">
              <a:spcAft>
                <a:spcPts val="600"/>
              </a:spcAft>
              <a:buClr>
                <a:srgbClr val="0432FF"/>
              </a:buClr>
              <a:buFont typeface="Wingdings" pitchFamily="2" charset="2"/>
              <a:buChar char="v"/>
            </a:pPr>
            <a:r>
              <a:rPr lang="en-US" sz="2400" dirty="0">
                <a:latin typeface="Arial" panose="020B0604020202020204" pitchFamily="34" charset="0"/>
                <a:cs typeface="Arial" panose="020B0604020202020204" pitchFamily="34" charset="0"/>
              </a:rPr>
              <a:t>Silicon tracker projects now better integrated with ALICE ITS3 R&amp;D effort, reduction of services using serial power under study to understand feasibility, sensor development continues. </a:t>
            </a:r>
            <a:r>
              <a:rPr lang="en-US" sz="2400" dirty="0">
                <a:latin typeface="Helvetica" pitchFamily="2" charset="0"/>
                <a:cs typeface="Arial" panose="020B0604020202020204" pitchFamily="34" charset="0"/>
              </a:rPr>
              <a:t>R</a:t>
            </a:r>
            <a:r>
              <a:rPr lang="en-US" sz="2400" dirty="0">
                <a:effectLst/>
                <a:latin typeface="Helvetica" pitchFamily="2" charset="0"/>
              </a:rPr>
              <a:t>ecommend that this group advance as quickly as possible to finalize the collaboration agreement with ALICE and integrate designers in the team at CERN.</a:t>
            </a:r>
          </a:p>
          <a:p>
            <a:pPr lvl="1">
              <a:spcAft>
                <a:spcPts val="600"/>
              </a:spcAft>
              <a:buClr>
                <a:srgbClr val="0432FF"/>
              </a:buCl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7680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D1177A-82C5-7C3A-C065-6F8B13CF76F6}"/>
              </a:ext>
            </a:extLst>
          </p:cNvPr>
          <p:cNvSpPr>
            <a:spLocks noGrp="1"/>
          </p:cNvSpPr>
          <p:nvPr>
            <p:ph type="dt" sz="half" idx="10"/>
          </p:nvPr>
        </p:nvSpPr>
        <p:spPr/>
        <p:txBody>
          <a:bodyPr/>
          <a:lstStyle/>
          <a:p>
            <a:r>
              <a:rPr lang="en-US"/>
              <a:t>December 7, 2023</a:t>
            </a:r>
          </a:p>
        </p:txBody>
      </p:sp>
      <p:sp>
        <p:nvSpPr>
          <p:cNvPr id="3" name="Footer Placeholder 2">
            <a:extLst>
              <a:ext uri="{FF2B5EF4-FFF2-40B4-BE49-F238E27FC236}">
                <a16:creationId xmlns:a16="http://schemas.microsoft.com/office/drawing/2014/main" id="{E628D3B5-BCC5-561B-035D-535EAD412D87}"/>
              </a:ext>
            </a:extLst>
          </p:cNvPr>
          <p:cNvSpPr>
            <a:spLocks noGrp="1"/>
          </p:cNvSpPr>
          <p:nvPr>
            <p:ph type="ftr" sz="quarter" idx="11"/>
          </p:nvPr>
        </p:nvSpPr>
        <p:spPr/>
        <p:txBody>
          <a:bodyPr/>
          <a:lstStyle/>
          <a:p>
            <a:r>
              <a:rPr lang="en-US"/>
              <a:t>EIC Resources Review Board Meeting</a:t>
            </a:r>
          </a:p>
        </p:txBody>
      </p:sp>
      <p:sp>
        <p:nvSpPr>
          <p:cNvPr id="4" name="Slide Number Placeholder 3">
            <a:extLst>
              <a:ext uri="{FF2B5EF4-FFF2-40B4-BE49-F238E27FC236}">
                <a16:creationId xmlns:a16="http://schemas.microsoft.com/office/drawing/2014/main" id="{F2174341-900B-4298-6836-9A45379DC69C}"/>
              </a:ext>
            </a:extLst>
          </p:cNvPr>
          <p:cNvSpPr>
            <a:spLocks noGrp="1"/>
          </p:cNvSpPr>
          <p:nvPr>
            <p:ph type="sldNum" sz="quarter" idx="12"/>
          </p:nvPr>
        </p:nvSpPr>
        <p:spPr/>
        <p:txBody>
          <a:bodyPr/>
          <a:lstStyle/>
          <a:p>
            <a:fld id="{21818499-ADE3-A24F-9B2A-7B6AD9A05685}" type="slidenum">
              <a:rPr lang="en-US" smtClean="0"/>
              <a:t>9</a:t>
            </a:fld>
            <a:endParaRPr lang="en-US"/>
          </a:p>
        </p:txBody>
      </p:sp>
      <p:sp>
        <p:nvSpPr>
          <p:cNvPr id="5" name="TextBox 4">
            <a:extLst>
              <a:ext uri="{FF2B5EF4-FFF2-40B4-BE49-F238E27FC236}">
                <a16:creationId xmlns:a16="http://schemas.microsoft.com/office/drawing/2014/main" id="{F8CB93F4-50A4-AF45-42E9-7378A3EC2425}"/>
              </a:ext>
            </a:extLst>
          </p:cNvPr>
          <p:cNvSpPr txBox="1"/>
          <p:nvPr/>
        </p:nvSpPr>
        <p:spPr>
          <a:xfrm>
            <a:off x="3182007" y="262100"/>
            <a:ext cx="5850704" cy="523220"/>
          </a:xfrm>
          <a:prstGeom prst="rect">
            <a:avLst/>
          </a:prstGeom>
          <a:noFill/>
        </p:spPr>
        <p:txBody>
          <a:bodyPr wrap="none" rtlCol="0">
            <a:spAutoFit/>
          </a:bodyPr>
          <a:lstStyle/>
          <a:p>
            <a:r>
              <a:rPr lang="en-US" sz="2800" dirty="0"/>
              <a:t>Highlights from Project R&amp;D Review - 2</a:t>
            </a:r>
            <a:endParaRPr lang="en-US" dirty="0"/>
          </a:p>
        </p:txBody>
      </p:sp>
      <p:sp>
        <p:nvSpPr>
          <p:cNvPr id="8" name="TextBox 7">
            <a:extLst>
              <a:ext uri="{FF2B5EF4-FFF2-40B4-BE49-F238E27FC236}">
                <a16:creationId xmlns:a16="http://schemas.microsoft.com/office/drawing/2014/main" id="{18592FAF-4732-03AF-18BE-8CBDC293294C}"/>
              </a:ext>
            </a:extLst>
          </p:cNvPr>
          <p:cNvSpPr txBox="1"/>
          <p:nvPr/>
        </p:nvSpPr>
        <p:spPr>
          <a:xfrm>
            <a:off x="519837" y="627499"/>
            <a:ext cx="10833963" cy="6093976"/>
          </a:xfrm>
          <a:prstGeom prst="rect">
            <a:avLst/>
          </a:prstGeom>
          <a:noFill/>
        </p:spPr>
        <p:txBody>
          <a:bodyPr wrap="square">
            <a:spAutoFit/>
          </a:bodyPr>
          <a:lstStyle/>
          <a:p>
            <a:pPr marL="342900" indent="-342900">
              <a:buClr>
                <a:srgbClr val="0432FF"/>
              </a:buClr>
              <a:buFont typeface="Wingdings" pitchFamily="2" charset="2"/>
              <a:buChar char="v"/>
            </a:pPr>
            <a:endParaRPr lang="en-US" sz="2400" dirty="0">
              <a:latin typeface="Arial" panose="020B0604020202020204" pitchFamily="34" charset="0"/>
              <a:cs typeface="Arial" panose="020B0604020202020204" pitchFamily="34" charset="0"/>
            </a:endParaRPr>
          </a:p>
          <a:p>
            <a:pPr marL="800100" lvl="1" indent="-342900">
              <a:spcAft>
                <a:spcPts val="600"/>
              </a:spcAft>
              <a:buClr>
                <a:srgbClr val="0432FF"/>
              </a:buClr>
              <a:buFont typeface="Wingdings" pitchFamily="2" charset="2"/>
              <a:buChar char="v"/>
            </a:pPr>
            <a:r>
              <a:rPr lang="en-US" sz="2400" dirty="0">
                <a:latin typeface="Arial" panose="020B0604020202020204" pitchFamily="34" charset="0"/>
                <a:cs typeface="Arial" panose="020B0604020202020204" pitchFamily="34" charset="0"/>
              </a:rPr>
              <a:t>Barrel and end-cap micro pattern gas detectors still need </a:t>
            </a:r>
            <a:r>
              <a:rPr lang="en-US" sz="2400" b="0" i="0" u="none" strike="noStrike" dirty="0">
                <a:solidFill>
                  <a:srgbClr val="000000"/>
                </a:solidFill>
                <a:effectLst/>
                <a:latin typeface="Aptos" panose="020B0004020202020204" pitchFamily="34" charset="0"/>
              </a:rPr>
              <a:t>significant effort to establish a final design.</a:t>
            </a:r>
            <a:endParaRPr lang="en-US" sz="2400" dirty="0">
              <a:latin typeface="Arial" panose="020B0604020202020204" pitchFamily="34" charset="0"/>
              <a:cs typeface="Arial" panose="020B0604020202020204" pitchFamily="34" charset="0"/>
            </a:endParaRPr>
          </a:p>
          <a:p>
            <a:pPr marL="800100" lvl="1" indent="-342900">
              <a:spcAft>
                <a:spcPts val="600"/>
              </a:spcAft>
              <a:buClr>
                <a:srgbClr val="0432FF"/>
              </a:buClr>
              <a:buFont typeface="Wingdings" pitchFamily="2" charset="2"/>
              <a:buChar char="v"/>
            </a:pPr>
            <a:r>
              <a:rPr lang="en-US" sz="2400" dirty="0">
                <a:latin typeface="Arial" panose="020B0604020202020204" pitchFamily="34" charset="0"/>
                <a:cs typeface="Arial" panose="020B0604020202020204" pitchFamily="34" charset="0"/>
              </a:rPr>
              <a:t>ASIC development ongoing and likely to extend past CD-2, advise push all detector groups to use planned readout electronics at the earliest possible stage.</a:t>
            </a:r>
          </a:p>
          <a:p>
            <a:pPr marL="800100" lvl="1" indent="-342900">
              <a:spcAft>
                <a:spcPts val="600"/>
              </a:spcAft>
              <a:buClr>
                <a:srgbClr val="0432FF"/>
              </a:buClr>
              <a:buFont typeface="Wingdings" pitchFamily="2" charset="2"/>
              <a:buChar char="v"/>
            </a:pPr>
            <a:r>
              <a:rPr lang="en-US" sz="2400" dirty="0">
                <a:latin typeface="Arial" panose="020B0604020202020204" pitchFamily="34" charset="0"/>
                <a:cs typeface="Arial" panose="020B0604020202020204" pitchFamily="34" charset="0"/>
              </a:rPr>
              <a:t>Wide use of </a:t>
            </a:r>
            <a:r>
              <a:rPr lang="en-US" sz="2400" dirty="0" err="1">
                <a:latin typeface="Arial" panose="020B0604020202020204" pitchFamily="34" charset="0"/>
                <a:cs typeface="Arial" panose="020B0604020202020204" pitchFamily="34" charset="0"/>
              </a:rPr>
              <a:t>SiPM</a:t>
            </a:r>
            <a:r>
              <a:rPr lang="en-US" sz="2400" dirty="0">
                <a:latin typeface="Arial" panose="020B0604020202020204" pitchFamily="34" charset="0"/>
                <a:cs typeface="Arial" panose="020B0604020202020204" pitchFamily="34" charset="0"/>
              </a:rPr>
              <a:t> requires specification very soon for CD-3a. In some systems (e.g., Dual Radiator RICH), significant infrastructure required for cooling and heating (annealing) services.</a:t>
            </a:r>
          </a:p>
          <a:p>
            <a:pPr marL="800100" lvl="1" indent="-342900">
              <a:spcAft>
                <a:spcPts val="600"/>
              </a:spcAft>
              <a:buClr>
                <a:srgbClr val="0432FF"/>
              </a:buClr>
              <a:buFont typeface="Wingdings" pitchFamily="2" charset="2"/>
              <a:buChar char="v"/>
            </a:pPr>
            <a:r>
              <a:rPr lang="en-US" sz="2400" dirty="0">
                <a:latin typeface="Arial" panose="020B0604020202020204" pitchFamily="34" charset="0"/>
                <a:cs typeface="Arial" panose="020B0604020202020204" pitchFamily="34" charset="0"/>
              </a:rPr>
              <a:t>Foundry and supply chain issues remain significant issues.</a:t>
            </a:r>
          </a:p>
          <a:p>
            <a:pPr marL="800100" lvl="1" indent="-342900">
              <a:spcAft>
                <a:spcPts val="600"/>
              </a:spcAft>
              <a:buClr>
                <a:srgbClr val="0432FF"/>
              </a:buClr>
              <a:buFont typeface="Wingdings" pitchFamily="2" charset="2"/>
              <a:buChar char="v"/>
            </a:pPr>
            <a:r>
              <a:rPr lang="en-US" sz="2400" dirty="0">
                <a:latin typeface="Helvetica" pitchFamily="2" charset="0"/>
              </a:rPr>
              <a:t>E</a:t>
            </a:r>
            <a:r>
              <a:rPr lang="en-US" sz="2400" dirty="0">
                <a:effectLst/>
                <a:latin typeface="Helvetica" pitchFamily="2" charset="0"/>
              </a:rPr>
              <a:t>ncourage groups to maintain expertise and manpower as they transition to the final detector design, assembly, installation and commissioning.</a:t>
            </a:r>
          </a:p>
          <a:p>
            <a:pPr marL="800100" lvl="1" indent="-342900">
              <a:spcAft>
                <a:spcPts val="600"/>
              </a:spcAft>
              <a:buClr>
                <a:srgbClr val="0432FF"/>
              </a:buClr>
              <a:buFont typeface="Wingdings" pitchFamily="2" charset="2"/>
              <a:buChar char="v"/>
            </a:pPr>
            <a:endParaRPr lang="en-US" sz="2400" dirty="0">
              <a:latin typeface="Arial" panose="020B0604020202020204" pitchFamily="34" charset="0"/>
              <a:cs typeface="Arial" panose="020B0604020202020204" pitchFamily="34" charset="0"/>
            </a:endParaRPr>
          </a:p>
          <a:p>
            <a:pPr marL="800100" lvl="1" indent="-342900">
              <a:spcAft>
                <a:spcPts val="600"/>
              </a:spcAft>
              <a:buClr>
                <a:srgbClr val="0432FF"/>
              </a:buClr>
              <a:buFont typeface="Wingdings" pitchFamily="2" charset="2"/>
              <a:buChar char="v"/>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89687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7381</TotalTime>
  <Words>1614</Words>
  <Application>Microsoft Macintosh PowerPoint</Application>
  <PresentationFormat>Widescreen</PresentationFormat>
  <Paragraphs>171</Paragraphs>
  <Slides>16</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Aptos</vt:lpstr>
      <vt:lpstr>Arial</vt:lpstr>
      <vt:lpstr>Calibri</vt:lpstr>
      <vt:lpstr>Calibri (Body)</vt:lpstr>
      <vt:lpstr>Calibri Light</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R Kinney</dc:creator>
  <cp:lastModifiedBy>Edward R Kinney</cp:lastModifiedBy>
  <cp:revision>29</cp:revision>
  <dcterms:created xsi:type="dcterms:W3CDTF">2023-03-27T12:42:20Z</dcterms:created>
  <dcterms:modified xsi:type="dcterms:W3CDTF">2023-12-06T18:49:55Z</dcterms:modified>
</cp:coreProperties>
</file>