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1"/>
  </p:notesMasterIdLst>
  <p:sldIdLst>
    <p:sldId id="266" r:id="rId5"/>
    <p:sldId id="262" r:id="rId6"/>
    <p:sldId id="267" r:id="rId7"/>
    <p:sldId id="268" r:id="rId8"/>
    <p:sldId id="270" r:id="rId9"/>
    <p:sldId id="271" r:id="rId10"/>
    <p:sldId id="487" r:id="rId11"/>
    <p:sldId id="491" r:id="rId12"/>
    <p:sldId id="468" r:id="rId13"/>
    <p:sldId id="469" r:id="rId14"/>
    <p:sldId id="470" r:id="rId15"/>
    <p:sldId id="471" r:id="rId16"/>
    <p:sldId id="483" r:id="rId17"/>
    <p:sldId id="485" r:id="rId18"/>
    <p:sldId id="482" r:id="rId19"/>
    <p:sldId id="47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AADC"/>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108" d="100"/>
          <a:sy n="108" d="100"/>
        </p:scale>
        <p:origin x="17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12/7/23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dirty="0"/>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7519736" y="472833"/>
            <a:ext cx="1178814" cy="330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5674636" y="472833"/>
            <a:ext cx="1343406" cy="343662"/>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3800764" y="472834"/>
            <a:ext cx="1377823" cy="345059"/>
          </a:xfrm>
          <a:prstGeom prst="rect">
            <a:avLst/>
          </a:prstGeom>
        </p:spPr>
      </p:pic>
      <p:sp>
        <p:nvSpPr>
          <p:cNvPr id="4" name="Title 1">
            <a:extLst>
              <a:ext uri="{FF2B5EF4-FFF2-40B4-BE49-F238E27FC236}">
                <a16:creationId xmlns:a16="http://schemas.microsoft.com/office/drawing/2014/main" id="{EEE486B7-F5AD-D825-2EC1-65852A78DD49}"/>
              </a:ext>
            </a:extLst>
          </p:cNvPr>
          <p:cNvSpPr>
            <a:spLocks noGrp="1"/>
          </p:cNvSpPr>
          <p:nvPr>
            <p:ph type="ctrTitle" hasCustomPrompt="1"/>
          </p:nvPr>
        </p:nvSpPr>
        <p:spPr>
          <a:xfrm>
            <a:off x="502920" y="1126016"/>
            <a:ext cx="8257263" cy="1201762"/>
          </a:xfrm>
        </p:spPr>
        <p:txBody>
          <a:bodyPr anchor="b" anchorCtr="0">
            <a:noAutofit/>
          </a:bodyPr>
          <a:lstStyle>
            <a:lvl1pPr algn="l">
              <a:lnSpc>
                <a:spcPct val="100000"/>
              </a:lnSpc>
              <a:defRPr sz="3600" b="1" i="0">
                <a:solidFill>
                  <a:schemeClr val="bg1"/>
                </a:solidFill>
                <a:latin typeface="+mn-lt"/>
                <a:cs typeface="Arial" panose="020B0604020202020204" pitchFamily="34" charset="0"/>
              </a:defRPr>
            </a:lvl1pPr>
          </a:lstStyle>
          <a:p>
            <a:r>
              <a:rPr lang="en-US" dirty="0"/>
              <a:t>Title from SC-2 Agenda</a:t>
            </a:r>
            <a:br>
              <a:rPr lang="en-US" dirty="0"/>
            </a:br>
            <a:r>
              <a:rPr lang="en-US" dirty="0"/>
              <a:t>Continuation of Title</a:t>
            </a:r>
          </a:p>
        </p:txBody>
      </p:sp>
      <p:sp>
        <p:nvSpPr>
          <p:cNvPr id="7" name="Subtitle 2">
            <a:extLst>
              <a:ext uri="{FF2B5EF4-FFF2-40B4-BE49-F238E27FC236}">
                <a16:creationId xmlns:a16="http://schemas.microsoft.com/office/drawing/2014/main" id="{D121B895-6401-26F9-FC9C-30F863F9E3C4}"/>
              </a:ext>
            </a:extLst>
          </p:cNvPr>
          <p:cNvSpPr>
            <a:spLocks noGrp="1"/>
          </p:cNvSpPr>
          <p:nvPr>
            <p:ph type="subTitle" idx="1" hasCustomPrompt="1"/>
          </p:nvPr>
        </p:nvSpPr>
        <p:spPr>
          <a:xfrm>
            <a:off x="502920" y="5166360"/>
            <a:ext cx="3272802" cy="881898"/>
          </a:xfrm>
        </p:spPr>
        <p:txBody>
          <a:bodyPr anchor="t" anchorCtr="0">
            <a:noAutofit/>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SC-x Identifier</a:t>
            </a:r>
          </a:p>
          <a:p>
            <a:r>
              <a:rPr lang="en-US" dirty="0"/>
              <a:t>EIC CD-3A Review</a:t>
            </a:r>
          </a:p>
          <a:p>
            <a:r>
              <a:rPr lang="en-US" dirty="0"/>
              <a:t>November 14-16, 2023</a:t>
            </a:r>
          </a:p>
        </p:txBody>
      </p:sp>
      <p:sp>
        <p:nvSpPr>
          <p:cNvPr id="9" name="Text Placeholder 4">
            <a:extLst>
              <a:ext uri="{FF2B5EF4-FFF2-40B4-BE49-F238E27FC236}">
                <a16:creationId xmlns:a16="http://schemas.microsoft.com/office/drawing/2014/main" id="{46FB6507-A4B3-65C0-F0BF-B5AB3F9A8D5F}"/>
              </a:ext>
            </a:extLst>
          </p:cNvPr>
          <p:cNvSpPr>
            <a:spLocks noGrp="1"/>
          </p:cNvSpPr>
          <p:nvPr>
            <p:ph type="body" sz="quarter" idx="10" hasCustomPrompt="1"/>
          </p:nvPr>
        </p:nvSpPr>
        <p:spPr>
          <a:xfrm>
            <a:off x="502920" y="3058245"/>
            <a:ext cx="8256628" cy="332760"/>
          </a:xfrm>
        </p:spPr>
        <p:txBody>
          <a:bodyPr anchor="ctr" anchorCtr="0">
            <a:noAutofit/>
          </a:bodyPr>
          <a:lstStyle>
            <a:lvl1pPr marL="0" indent="0">
              <a:lnSpc>
                <a:spcPct val="100000"/>
              </a:lnSpc>
              <a:spcBef>
                <a:spcPts val="0"/>
              </a:spcBef>
              <a:buFontTx/>
              <a:buNone/>
              <a:defRPr sz="2400" b="1">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Presenter Name</a:t>
            </a:r>
          </a:p>
        </p:txBody>
      </p:sp>
      <p:sp>
        <p:nvSpPr>
          <p:cNvPr id="3" name="Text Placeholder 2">
            <a:extLst>
              <a:ext uri="{FF2B5EF4-FFF2-40B4-BE49-F238E27FC236}">
                <a16:creationId xmlns:a16="http://schemas.microsoft.com/office/drawing/2014/main" id="{B44DF498-1C20-7BEF-54D0-6461F46F307C}"/>
              </a:ext>
            </a:extLst>
          </p:cNvPr>
          <p:cNvSpPr>
            <a:spLocks noGrp="1"/>
          </p:cNvSpPr>
          <p:nvPr>
            <p:ph type="body" sz="quarter" idx="14" hasCustomPrompt="1"/>
          </p:nvPr>
        </p:nvSpPr>
        <p:spPr>
          <a:xfrm>
            <a:off x="502920" y="2327275"/>
            <a:ext cx="8256628" cy="407988"/>
          </a:xfrm>
        </p:spPr>
        <p:txBody>
          <a:bodyPr anchor="ctr" anchorCtr="0">
            <a:noAutofit/>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Secondary title if needed</a:t>
            </a:r>
          </a:p>
        </p:txBody>
      </p:sp>
      <p:sp>
        <p:nvSpPr>
          <p:cNvPr id="11" name="Text Placeholder 4">
            <a:extLst>
              <a:ext uri="{FF2B5EF4-FFF2-40B4-BE49-F238E27FC236}">
                <a16:creationId xmlns:a16="http://schemas.microsoft.com/office/drawing/2014/main" id="{9AD831B6-A3EA-A368-195E-7474FC0B73FE}"/>
              </a:ext>
            </a:extLst>
          </p:cNvPr>
          <p:cNvSpPr>
            <a:spLocks noGrp="1"/>
          </p:cNvSpPr>
          <p:nvPr>
            <p:ph type="body" sz="quarter" idx="15" hasCustomPrompt="1"/>
          </p:nvPr>
        </p:nvSpPr>
        <p:spPr>
          <a:xfrm>
            <a:off x="502920" y="3402358"/>
            <a:ext cx="8256628" cy="332760"/>
          </a:xfrm>
        </p:spPr>
        <p:txBody>
          <a:bodyPr anchor="ctr" anchorCtr="0">
            <a:noAutofit/>
          </a:bodyPr>
          <a:lstStyle>
            <a:lvl1pPr marL="0" indent="0">
              <a:lnSpc>
                <a:spcPct val="100000"/>
              </a:lnSpc>
              <a:spcBef>
                <a:spcPts val="0"/>
              </a:spcBef>
              <a:buFontTx/>
              <a:buNone/>
              <a:defRPr sz="2400" b="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Project Role or Organizational Role</a:t>
            </a:r>
          </a:p>
        </p:txBody>
      </p:sp>
      <p:sp>
        <p:nvSpPr>
          <p:cNvPr id="13" name="Text Placeholder 11">
            <a:extLst>
              <a:ext uri="{FF2B5EF4-FFF2-40B4-BE49-F238E27FC236}">
                <a16:creationId xmlns:a16="http://schemas.microsoft.com/office/drawing/2014/main" id="{30F281E0-CC94-7AAE-3D1B-95E3D05738DB}"/>
              </a:ext>
            </a:extLst>
          </p:cNvPr>
          <p:cNvSpPr>
            <a:spLocks noGrp="1"/>
          </p:cNvSpPr>
          <p:nvPr>
            <p:ph type="body" sz="quarter" idx="12" hasCustomPrompt="1"/>
          </p:nvPr>
        </p:nvSpPr>
        <p:spPr>
          <a:xfrm>
            <a:off x="502921" y="3746471"/>
            <a:ext cx="8256628"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Tree>
    <p:extLst>
      <p:ext uri="{BB962C8B-B14F-4D97-AF65-F5344CB8AC3E}">
        <p14:creationId xmlns:p14="http://schemas.microsoft.com/office/powerpoint/2010/main" val="1282005053"/>
      </p:ext>
    </p:extLst>
  </p:cSld>
  <p:clrMapOvr>
    <a:masterClrMapping/>
  </p:clrMapOvr>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 – Arial 36</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318" y="930274"/>
            <a:ext cx="4206240" cy="5212080"/>
          </a:xfrm>
        </p:spPr>
        <p:txBody>
          <a:bodyPr/>
          <a:lstStyle>
            <a:lvl1pPr marL="342900" indent="-342900">
              <a:buFont typeface="+mj-lt"/>
              <a:buAutoNum type="arabicPeriod"/>
              <a:defRPr/>
            </a:lvl1pPr>
            <a:lvl2pPr marL="573088" indent="-342900">
              <a:buFont typeface="+mj-lt"/>
              <a:buAutoNum type="alphaUcPeriod"/>
              <a:defRPr/>
            </a:lvl2pPr>
            <a:lvl3pPr marL="687388" indent="-230188">
              <a:buFont typeface="+mj-lt"/>
              <a:buAutoNum type="romanLcPeriod"/>
              <a:defRPr/>
            </a:lvl3pPr>
            <a:lvl4pPr marL="857250" indent="-284163">
              <a:buFont typeface="+mj-lt"/>
              <a:buAutoNum type="alphaLcPeriod"/>
              <a:defRPr/>
            </a:lvl4pPr>
            <a:lvl5pPr marL="942975" indent="-257175">
              <a:buFont typeface="+mj-lt"/>
              <a:buAutoNum type="arabicPeriod"/>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p:txBody>
      </p:sp>
      <p:sp>
        <p:nvSpPr>
          <p:cNvPr id="3" name="Text Placeholder 4">
            <a:extLst>
              <a:ext uri="{FF2B5EF4-FFF2-40B4-BE49-F238E27FC236}">
                <a16:creationId xmlns:a16="http://schemas.microsoft.com/office/drawing/2014/main" id="{5D38891C-B98B-45C9-7E58-85FEE4F95B23}"/>
              </a:ext>
            </a:extLst>
          </p:cNvPr>
          <p:cNvSpPr>
            <a:spLocks noGrp="1"/>
          </p:cNvSpPr>
          <p:nvPr>
            <p:ph type="body" sz="quarter" idx="11" hasCustomPrompt="1"/>
          </p:nvPr>
        </p:nvSpPr>
        <p:spPr>
          <a:xfrm>
            <a:off x="4765638" y="930274"/>
            <a:ext cx="4206240" cy="5212080"/>
          </a:xfrm>
        </p:spPr>
        <p:txBody>
          <a:bodyPr/>
          <a:lstStyle>
            <a:lvl1pPr marL="342900" indent="-342900">
              <a:buFont typeface="+mj-lt"/>
              <a:buAutoNum type="arabicPeriod"/>
              <a:defRPr/>
            </a:lvl1pPr>
            <a:lvl2pPr marL="573088" indent="-342900">
              <a:buFont typeface="+mj-lt"/>
              <a:buAutoNum type="alphaUcPeriod"/>
              <a:defRPr/>
            </a:lvl2pPr>
            <a:lvl3pPr marL="687388" indent="-230188">
              <a:buFont typeface="+mj-lt"/>
              <a:buAutoNum type="romanLcPeriod"/>
              <a:defRPr/>
            </a:lvl3pPr>
            <a:lvl4pPr marL="857250" indent="-284163">
              <a:buFont typeface="+mj-lt"/>
              <a:buAutoNum type="alphaLcPeriod"/>
              <a:defRPr/>
            </a:lvl4pPr>
            <a:lvl5pPr marL="942975" indent="-257175">
              <a:buFont typeface="+mj-lt"/>
              <a:buAutoNum type="arabicPeriod"/>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p:txBody>
      </p:sp>
    </p:spTree>
    <p:extLst>
      <p:ext uri="{BB962C8B-B14F-4D97-AF65-F5344CB8AC3E}">
        <p14:creationId xmlns:p14="http://schemas.microsoft.com/office/powerpoint/2010/main" val="2040095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4884" y="930274"/>
            <a:ext cx="8522668" cy="5212080"/>
          </a:xfrm>
        </p:spPr>
        <p:txBody>
          <a:bodyPr anchor="ctr">
            <a:normAutofit/>
          </a:bodyPr>
          <a:lstStyle>
            <a:lvl1pPr marL="0" indent="0" algn="ctr">
              <a:buFontTx/>
              <a:buNone/>
              <a:defRPr sz="2700"/>
            </a:lvl1pPr>
            <a:lvl2pPr>
              <a:defRPr/>
            </a:lvl2pPr>
            <a:lvl3pPr>
              <a:defRPr/>
            </a:lvl3pPr>
            <a:lvl4pPr>
              <a:defRPr/>
            </a:lvl4pPr>
            <a:lvl5pPr>
              <a:defRPr/>
            </a:lvl5pPr>
          </a:lstStyle>
          <a:p>
            <a:pPr lvl="0"/>
            <a:r>
              <a:rPr lang="en-US" dirty="0"/>
              <a:t>Section Separator – Title Line 1</a:t>
            </a:r>
          </a:p>
          <a:p>
            <a:pPr lvl="0"/>
            <a:r>
              <a:rPr lang="en-US" dirty="0"/>
              <a:t>Section Separator – Title Line 2</a:t>
            </a:r>
          </a:p>
          <a:p>
            <a:pPr lvl="0"/>
            <a:r>
              <a:rPr lang="en-US" dirty="0"/>
              <a:t>Section Separator – Title Line 3</a:t>
            </a:r>
          </a:p>
        </p:txBody>
      </p:sp>
    </p:spTree>
    <p:extLst>
      <p:ext uri="{BB962C8B-B14F-4D97-AF65-F5344CB8AC3E}">
        <p14:creationId xmlns:p14="http://schemas.microsoft.com/office/powerpoint/2010/main" val="555288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DF06110-C640-A894-14E8-BD25EAE9208F}"/>
              </a:ext>
            </a:extLst>
          </p:cNvPr>
          <p:cNvSpPr>
            <a:spLocks noGrp="1"/>
          </p:cNvSpPr>
          <p:nvPr>
            <p:ph type="title" hasCustomPrompt="1"/>
          </p:nvPr>
        </p:nvSpPr>
        <p:spPr>
          <a:xfrm>
            <a:off x="461318" y="0"/>
            <a:ext cx="8510560" cy="825178"/>
          </a:xfrm>
          <a:prstGeom prst="rect">
            <a:avLst/>
          </a:prstGeom>
        </p:spPr>
        <p:txBody>
          <a:bodyPr vert="horz" lIns="91440" tIns="45720" rIns="91440" bIns="45720" rtlCol="0" anchor="ctr">
            <a:normAutofit/>
          </a:bodyPr>
          <a:lstStyle>
            <a:lvl1pPr>
              <a:defRPr/>
            </a:lvl1pPr>
          </a:lstStyle>
          <a:p>
            <a:r>
              <a:rPr lang="en-US" dirty="0"/>
              <a:t>About Me – Presenter Name</a:t>
            </a:r>
          </a:p>
        </p:txBody>
      </p:sp>
      <p:sp>
        <p:nvSpPr>
          <p:cNvPr id="5" name="Text Placeholder 4">
            <a:extLst>
              <a:ext uri="{FF2B5EF4-FFF2-40B4-BE49-F238E27FC236}">
                <a16:creationId xmlns:a16="http://schemas.microsoft.com/office/drawing/2014/main" id="{DD3F08AC-41A7-6DA8-A757-44918DF758D3}"/>
              </a:ext>
            </a:extLst>
          </p:cNvPr>
          <p:cNvSpPr>
            <a:spLocks noGrp="1"/>
          </p:cNvSpPr>
          <p:nvPr>
            <p:ph type="body" sz="quarter" idx="10" hasCustomPrompt="1"/>
          </p:nvPr>
        </p:nvSpPr>
        <p:spPr>
          <a:xfrm>
            <a:off x="461963" y="903380"/>
            <a:ext cx="8509915" cy="5303520"/>
          </a:xfrm>
        </p:spPr>
        <p:txBody>
          <a:bodyPr/>
          <a:lstStyle>
            <a:lvl1pPr>
              <a:defRPr sz="2000"/>
            </a:lvl1pPr>
            <a:lvl2pPr marL="400050" indent="-169863">
              <a:defRPr sz="1600"/>
            </a:lvl2pPr>
            <a:lvl3pPr marL="630238" indent="-173038">
              <a:defRPr sz="1400"/>
            </a:lvl3pPr>
            <a:lvl4pPr marL="857250" indent="-169863">
              <a:defRPr sz="1400"/>
            </a:lvl4pPr>
            <a:lvl5pPr marL="1087438" indent="-173038">
              <a:defRPr sz="1400"/>
            </a:lvl5pPr>
          </a:lstStyle>
          <a:p>
            <a:pPr lvl="0"/>
            <a:r>
              <a:rPr lang="en-US" dirty="0"/>
              <a:t>Level 1 – Arial 20</a:t>
            </a:r>
          </a:p>
          <a:p>
            <a:pPr lvl="1"/>
            <a:r>
              <a:rPr lang="en-US" dirty="0"/>
              <a:t>Level 2 – Arial 16</a:t>
            </a:r>
          </a:p>
          <a:p>
            <a:pPr lvl="2"/>
            <a:r>
              <a:rPr lang="en-US" dirty="0"/>
              <a:t>Level 3 – Arial 14</a:t>
            </a:r>
          </a:p>
          <a:p>
            <a:pPr lvl="3"/>
            <a:r>
              <a:rPr lang="en-US" dirty="0"/>
              <a:t>Level 4 – Arial 14</a:t>
            </a:r>
          </a:p>
          <a:p>
            <a:pPr lvl="4"/>
            <a:r>
              <a:rPr lang="en-US" dirty="0"/>
              <a:t>Level 5 – Arial 14</a:t>
            </a:r>
          </a:p>
        </p:txBody>
      </p:sp>
    </p:spTree>
    <p:extLst>
      <p:ext uri="{BB962C8B-B14F-4D97-AF65-F5344CB8AC3E}">
        <p14:creationId xmlns:p14="http://schemas.microsoft.com/office/powerpoint/2010/main" val="4222884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g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92B54326-9283-87C5-2211-07467D152889}"/>
              </a:ext>
            </a:extLst>
          </p:cNvPr>
          <p:cNvSpPr>
            <a:spLocks noGrp="1"/>
          </p:cNvSpPr>
          <p:nvPr>
            <p:ph type="body" sz="quarter" idx="10" hasCustomPrompt="1"/>
          </p:nvPr>
        </p:nvSpPr>
        <p:spPr>
          <a:xfrm>
            <a:off x="461040" y="930274"/>
            <a:ext cx="8526512" cy="5212080"/>
          </a:xfrm>
        </p:spPr>
        <p:txBody>
          <a:bodyPr>
            <a:normAutofit/>
          </a:bodyPr>
          <a:lstStyle>
            <a:lvl1pPr marL="230188" indent="-230188">
              <a:buFont typeface="+mj-lt"/>
              <a:buAutoNum type="arabicPeriod"/>
              <a:defRPr sz="1600"/>
            </a:lvl1pPr>
            <a:lvl2pPr marL="513159" indent="-342900">
              <a:buFont typeface="+mj-lt"/>
              <a:buAutoNum type="alphaUcPeriod"/>
              <a:defRPr/>
            </a:lvl2pPr>
            <a:lvl3pPr marL="602456" indent="-257175">
              <a:buFont typeface="+mj-lt"/>
              <a:buAutoNum type="romanLcPeriod"/>
              <a:defRPr/>
            </a:lvl3pPr>
            <a:lvl4pPr marL="772715" indent="-257175">
              <a:buFont typeface="+mj-lt"/>
              <a:buAutoNum type="alphaLcPeriod"/>
              <a:defRPr/>
            </a:lvl4pPr>
            <a:lvl5pPr marL="942975" indent="-257175">
              <a:buFont typeface="+mj-lt"/>
              <a:buAutoNum type="arabicPeriod"/>
              <a:defRPr/>
            </a:lvl5pPr>
          </a:lstStyle>
          <a:p>
            <a:pPr lvl="0"/>
            <a:r>
              <a:rPr lang="en-US" dirty="0"/>
              <a:t>Charges – Arial 16</a:t>
            </a:r>
          </a:p>
        </p:txBody>
      </p:sp>
      <p:sp>
        <p:nvSpPr>
          <p:cNvPr id="6" name="Title 1">
            <a:extLst>
              <a:ext uri="{FF2B5EF4-FFF2-40B4-BE49-F238E27FC236}">
                <a16:creationId xmlns:a16="http://schemas.microsoft.com/office/drawing/2014/main" id="{DB03C22F-5552-870B-477F-48CD0374834F}"/>
              </a:ext>
            </a:extLst>
          </p:cNvPr>
          <p:cNvSpPr>
            <a:spLocks noGrp="1"/>
          </p:cNvSpPr>
          <p:nvPr>
            <p:ph type="title" hasCustomPrompt="1"/>
          </p:nvPr>
        </p:nvSpPr>
        <p:spPr>
          <a:xfrm>
            <a:off x="461041" y="0"/>
            <a:ext cx="8526511" cy="814866"/>
          </a:xfrm>
        </p:spPr>
        <p:txBody>
          <a:bodyPr/>
          <a:lstStyle>
            <a:lvl1pPr>
              <a:defRPr/>
            </a:lvl1pPr>
          </a:lstStyle>
          <a:p>
            <a:r>
              <a:rPr lang="en-US" dirty="0"/>
              <a:t>Charge Questions Addressed</a:t>
            </a:r>
          </a:p>
        </p:txBody>
      </p:sp>
    </p:spTree>
    <p:extLst>
      <p:ext uri="{BB962C8B-B14F-4D97-AF65-F5344CB8AC3E}">
        <p14:creationId xmlns:p14="http://schemas.microsoft.com/office/powerpoint/2010/main" val="1855504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461318" y="0"/>
            <a:ext cx="8510560" cy="825178"/>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EBFD237C-9841-DB8A-1F2D-8184DAFB479B}"/>
              </a:ext>
            </a:extLst>
          </p:cNvPr>
          <p:cNvSpPr>
            <a:spLocks noGrp="1"/>
          </p:cNvSpPr>
          <p:nvPr>
            <p:ph type="body" sz="quarter" idx="10" hasCustomPrompt="1"/>
          </p:nvPr>
        </p:nvSpPr>
        <p:spPr>
          <a:xfrm>
            <a:off x="461963" y="930274"/>
            <a:ext cx="8509915" cy="5212080"/>
          </a:xfrm>
        </p:spPr>
        <p:txBody>
          <a:bodyPr/>
          <a:lstStyle>
            <a:lvl1pPr>
              <a:defRPr/>
            </a:lvl1pPr>
            <a:lvl2pPr marL="400050" indent="-169863">
              <a:defRPr/>
            </a:lvl2pPr>
            <a:lvl3pPr marL="630238" indent="-173038">
              <a:defRPr/>
            </a:lvl3pPr>
            <a:lvl4pPr marL="857250" indent="-169863">
              <a:defRPr/>
            </a:lvl4pPr>
            <a:lvl5pPr marL="1087438" indent="-173038">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279456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 Bulleted">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461318" y="0"/>
            <a:ext cx="8510560" cy="825178"/>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EBFD237C-9841-DB8A-1F2D-8184DAFB479B}"/>
              </a:ext>
            </a:extLst>
          </p:cNvPr>
          <p:cNvSpPr>
            <a:spLocks noGrp="1"/>
          </p:cNvSpPr>
          <p:nvPr>
            <p:ph type="body" sz="quarter" idx="10" hasCustomPrompt="1"/>
          </p:nvPr>
        </p:nvSpPr>
        <p:spPr>
          <a:xfrm>
            <a:off x="461963" y="930274"/>
            <a:ext cx="8509915" cy="2560320"/>
          </a:xfrm>
        </p:spPr>
        <p:txBody>
          <a:bodyPr/>
          <a:lstStyle>
            <a:lvl1pPr>
              <a:defRPr/>
            </a:lvl1pPr>
            <a:lvl2pPr marL="400050" indent="-169863">
              <a:defRPr/>
            </a:lvl2pPr>
            <a:lvl3pPr marL="630238" indent="-173038">
              <a:defRPr/>
            </a:lvl3pPr>
            <a:lvl4pPr marL="857250" indent="-169863">
              <a:defRPr/>
            </a:lvl4pPr>
            <a:lvl5pPr marL="1087438" indent="-173038">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
        <p:nvSpPr>
          <p:cNvPr id="2" name="Text Placeholder 4">
            <a:extLst>
              <a:ext uri="{FF2B5EF4-FFF2-40B4-BE49-F238E27FC236}">
                <a16:creationId xmlns:a16="http://schemas.microsoft.com/office/drawing/2014/main" id="{7059D367-148D-ABC3-9222-4D872ADE1E69}"/>
              </a:ext>
            </a:extLst>
          </p:cNvPr>
          <p:cNvSpPr>
            <a:spLocks noGrp="1"/>
          </p:cNvSpPr>
          <p:nvPr>
            <p:ph type="body" sz="quarter" idx="11" hasCustomPrompt="1"/>
          </p:nvPr>
        </p:nvSpPr>
        <p:spPr>
          <a:xfrm>
            <a:off x="461963" y="3595690"/>
            <a:ext cx="8509915" cy="2560320"/>
          </a:xfrm>
        </p:spPr>
        <p:txBody>
          <a:bodyPr/>
          <a:lstStyle>
            <a:lvl1pPr>
              <a:defRPr/>
            </a:lvl1pPr>
            <a:lvl2pPr marL="400050" indent="-169863">
              <a:defRPr/>
            </a:lvl2pPr>
            <a:lvl3pPr marL="630238" indent="-173038">
              <a:defRPr/>
            </a:lvl3pPr>
            <a:lvl4pPr marL="857250" indent="-169863">
              <a:defRPr/>
            </a:lvl4pPr>
            <a:lvl5pPr marL="1087438" indent="-173038">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489797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 Bulleted">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461318" y="0"/>
            <a:ext cx="8510560" cy="825178"/>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EBFD237C-9841-DB8A-1F2D-8184DAFB479B}"/>
              </a:ext>
            </a:extLst>
          </p:cNvPr>
          <p:cNvSpPr>
            <a:spLocks noGrp="1"/>
          </p:cNvSpPr>
          <p:nvPr>
            <p:ph type="body" sz="quarter" idx="10" hasCustomPrompt="1"/>
          </p:nvPr>
        </p:nvSpPr>
        <p:spPr>
          <a:xfrm>
            <a:off x="461963" y="930274"/>
            <a:ext cx="4206240" cy="5212080"/>
          </a:xfrm>
        </p:spPr>
        <p:txBody>
          <a:bodyPr/>
          <a:lstStyle>
            <a:lvl1pPr>
              <a:defRPr/>
            </a:lvl1pPr>
            <a:lvl2pPr marL="400050" indent="-169863">
              <a:defRPr/>
            </a:lvl2pPr>
            <a:lvl3pPr marL="630238" indent="-173038">
              <a:defRPr/>
            </a:lvl3pPr>
            <a:lvl4pPr marL="857250" indent="-169863">
              <a:defRPr/>
            </a:lvl4pPr>
            <a:lvl5pPr marL="1087438" indent="-173038">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
        <p:nvSpPr>
          <p:cNvPr id="2" name="Text Placeholder 4">
            <a:extLst>
              <a:ext uri="{FF2B5EF4-FFF2-40B4-BE49-F238E27FC236}">
                <a16:creationId xmlns:a16="http://schemas.microsoft.com/office/drawing/2014/main" id="{392FA0AE-9ABA-2F14-80C1-D714D84AFC31}"/>
              </a:ext>
            </a:extLst>
          </p:cNvPr>
          <p:cNvSpPr>
            <a:spLocks noGrp="1"/>
          </p:cNvSpPr>
          <p:nvPr>
            <p:ph type="body" sz="quarter" idx="11" hasCustomPrompt="1"/>
          </p:nvPr>
        </p:nvSpPr>
        <p:spPr>
          <a:xfrm>
            <a:off x="4765638" y="930274"/>
            <a:ext cx="4206240" cy="5212080"/>
          </a:xfrm>
        </p:spPr>
        <p:txBody>
          <a:bodyPr/>
          <a:lstStyle>
            <a:lvl1pPr>
              <a:defRPr/>
            </a:lvl1pPr>
            <a:lvl2pPr marL="400050" indent="-169863">
              <a:defRPr/>
            </a:lvl2pPr>
            <a:lvl3pPr marL="630238" indent="-173038">
              <a:defRPr/>
            </a:lvl3pPr>
            <a:lvl4pPr marL="857250" indent="-169863">
              <a:defRPr/>
            </a:lvl4pPr>
            <a:lvl5pPr marL="1087438" indent="-173038">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3078891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 – Arial 36</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318" y="930274"/>
            <a:ext cx="8510560" cy="5212080"/>
          </a:xfrm>
        </p:spPr>
        <p:txBody>
          <a:bodyPr/>
          <a:lstStyle>
            <a:lvl1pPr marL="342900" indent="-342900">
              <a:buFont typeface="+mj-lt"/>
              <a:buAutoNum type="arabicPeriod"/>
              <a:defRPr/>
            </a:lvl1pPr>
            <a:lvl2pPr marL="573088" indent="-342900">
              <a:buFont typeface="+mj-lt"/>
              <a:buAutoNum type="alphaUcPeriod"/>
              <a:defRPr/>
            </a:lvl2pPr>
            <a:lvl3pPr marL="687388" indent="-230188">
              <a:buFont typeface="+mj-lt"/>
              <a:buAutoNum type="romanLcPeriod"/>
              <a:defRPr/>
            </a:lvl3pPr>
            <a:lvl4pPr marL="857250" indent="-284163">
              <a:buFont typeface="+mj-lt"/>
              <a:buAutoNum type="alphaLcPeriod"/>
              <a:defRPr/>
            </a:lvl4pPr>
            <a:lvl5pPr marL="942975" indent="-257175">
              <a:buFont typeface="+mj-lt"/>
              <a:buAutoNum type="arabicPeriod"/>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p:txBody>
      </p:sp>
    </p:spTree>
    <p:extLst>
      <p:ext uri="{BB962C8B-B14F-4D97-AF65-F5344CB8AC3E}">
        <p14:creationId xmlns:p14="http://schemas.microsoft.com/office/powerpoint/2010/main" val="986169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 – Arial 36</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318" y="930274"/>
            <a:ext cx="8510560" cy="2560320"/>
          </a:xfrm>
        </p:spPr>
        <p:txBody>
          <a:bodyPr/>
          <a:lstStyle>
            <a:lvl1pPr marL="342900" indent="-342900">
              <a:buFont typeface="+mj-lt"/>
              <a:buAutoNum type="arabicPeriod"/>
              <a:defRPr/>
            </a:lvl1pPr>
            <a:lvl2pPr marL="573088" indent="-342900">
              <a:buFont typeface="+mj-lt"/>
              <a:buAutoNum type="alphaUcPeriod"/>
              <a:defRPr/>
            </a:lvl2pPr>
            <a:lvl3pPr marL="687388" indent="-230188">
              <a:buFont typeface="+mj-lt"/>
              <a:buAutoNum type="romanLcPeriod"/>
              <a:defRPr/>
            </a:lvl3pPr>
            <a:lvl4pPr marL="857250" indent="-284163">
              <a:buFont typeface="+mj-lt"/>
              <a:buAutoNum type="alphaLcPeriod"/>
              <a:defRPr/>
            </a:lvl4pPr>
            <a:lvl5pPr marL="942975" indent="-257175">
              <a:buFont typeface="+mj-lt"/>
              <a:buAutoNum type="arabicPeriod"/>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p:txBody>
      </p:sp>
      <p:sp>
        <p:nvSpPr>
          <p:cNvPr id="3" name="Text Placeholder 4">
            <a:extLst>
              <a:ext uri="{FF2B5EF4-FFF2-40B4-BE49-F238E27FC236}">
                <a16:creationId xmlns:a16="http://schemas.microsoft.com/office/drawing/2014/main" id="{D56745C8-7710-FDCA-9CC3-ABCC377F97B6}"/>
              </a:ext>
            </a:extLst>
          </p:cNvPr>
          <p:cNvSpPr>
            <a:spLocks noGrp="1"/>
          </p:cNvSpPr>
          <p:nvPr>
            <p:ph type="body" sz="quarter" idx="11" hasCustomPrompt="1"/>
          </p:nvPr>
        </p:nvSpPr>
        <p:spPr>
          <a:xfrm>
            <a:off x="461318" y="3595690"/>
            <a:ext cx="8510560" cy="2560320"/>
          </a:xfrm>
        </p:spPr>
        <p:txBody>
          <a:bodyPr/>
          <a:lstStyle>
            <a:lvl1pPr marL="342900" indent="-342900">
              <a:buFont typeface="+mj-lt"/>
              <a:buAutoNum type="arabicPeriod"/>
              <a:defRPr/>
            </a:lvl1pPr>
            <a:lvl2pPr marL="573088" indent="-342900">
              <a:buFont typeface="+mj-lt"/>
              <a:buAutoNum type="alphaUcPeriod"/>
              <a:defRPr/>
            </a:lvl2pPr>
            <a:lvl3pPr marL="687388" indent="-230188">
              <a:buFont typeface="+mj-lt"/>
              <a:buAutoNum type="romanLcPeriod"/>
              <a:defRPr/>
            </a:lvl3pPr>
            <a:lvl4pPr marL="857250" indent="-284163">
              <a:buFont typeface="+mj-lt"/>
              <a:buAutoNum type="alphaLcPeriod"/>
              <a:defRPr/>
            </a:lvl4pPr>
            <a:lvl5pPr marL="942975" indent="-257175">
              <a:buFont typeface="+mj-lt"/>
              <a:buAutoNum type="arabicPeriod"/>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p:txBody>
      </p:sp>
    </p:spTree>
    <p:extLst>
      <p:ext uri="{BB962C8B-B14F-4D97-AF65-F5344CB8AC3E}">
        <p14:creationId xmlns:p14="http://schemas.microsoft.com/office/powerpoint/2010/main" val="343013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1318" y="0"/>
            <a:ext cx="8510560" cy="825178"/>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1319" y="975364"/>
            <a:ext cx="8510560" cy="49888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1319" y="825178"/>
            <a:ext cx="8510560"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74DC3BE-AF5A-7422-5AAE-25546B64D88D}"/>
              </a:ext>
            </a:extLst>
          </p:cNvPr>
          <p:cNvSpPr txBox="1"/>
          <p:nvPr userDrawn="1"/>
        </p:nvSpPr>
        <p:spPr>
          <a:xfrm>
            <a:off x="365760" y="6490194"/>
            <a:ext cx="4912822" cy="307777"/>
          </a:xfrm>
          <a:prstGeom prst="rect">
            <a:avLst/>
          </a:prstGeom>
          <a:noFill/>
        </p:spPr>
        <p:txBody>
          <a:bodyPr wrap="square">
            <a:spAutoFit/>
          </a:bodyPr>
          <a:lstStyle/>
          <a:p>
            <a:pPr algn="l"/>
            <a:r>
              <a:rPr lang="en-US" sz="1400" dirty="0"/>
              <a:t>EIC RRB Meeting December 7-8, 2023</a:t>
            </a:r>
          </a:p>
        </p:txBody>
      </p:sp>
      <p:sp>
        <p:nvSpPr>
          <p:cNvPr id="6" name="TextBox 5">
            <a:extLst>
              <a:ext uri="{FF2B5EF4-FFF2-40B4-BE49-F238E27FC236}">
                <a16:creationId xmlns:a16="http://schemas.microsoft.com/office/drawing/2014/main" id="{306304ED-A0DA-7A2B-1442-D2D01853FC03}"/>
              </a:ext>
            </a:extLst>
          </p:cNvPr>
          <p:cNvSpPr txBox="1"/>
          <p:nvPr userDrawn="1"/>
        </p:nvSpPr>
        <p:spPr>
          <a:xfrm>
            <a:off x="8574891" y="6490193"/>
            <a:ext cx="506760"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cxnSp>
        <p:nvCxnSpPr>
          <p:cNvPr id="7" name="Straight Connector 6">
            <a:extLst>
              <a:ext uri="{FF2B5EF4-FFF2-40B4-BE49-F238E27FC236}">
                <a16:creationId xmlns:a16="http://schemas.microsoft.com/office/drawing/2014/main" id="{2E4A220E-D700-5FA9-CED7-BEB1206732F4}"/>
              </a:ext>
            </a:extLst>
          </p:cNvPr>
          <p:cNvCxnSpPr>
            <a:cxnSpLocks/>
          </p:cNvCxnSpPr>
          <p:nvPr userDrawn="1"/>
        </p:nvCxnSpPr>
        <p:spPr>
          <a:xfrm>
            <a:off x="461963" y="6260638"/>
            <a:ext cx="85099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2B39E2B-276E-4BF8-8935-1982A6EBFC74}"/>
              </a:ext>
            </a:extLst>
          </p:cNvPr>
          <p:cNvSpPr txBox="1"/>
          <p:nvPr userDrawn="1"/>
        </p:nvSpPr>
        <p:spPr>
          <a:xfrm>
            <a:off x="3400508" y="6478871"/>
            <a:ext cx="3756147" cy="307777"/>
          </a:xfrm>
          <a:prstGeom prst="rect">
            <a:avLst/>
          </a:prstGeom>
          <a:noFill/>
        </p:spPr>
        <p:txBody>
          <a:bodyPr wrap="square">
            <a:spAutoFit/>
          </a:bodyPr>
          <a:lstStyle/>
          <a:p>
            <a:pPr algn="ctr"/>
            <a:r>
              <a:rPr lang="en-US" sz="1400" dirty="0"/>
              <a:t>J. </a:t>
            </a:r>
            <a:r>
              <a:rPr lang="en-US" sz="1400" dirty="0" err="1"/>
              <a:t>Yeck</a:t>
            </a:r>
            <a:r>
              <a:rPr lang="en-US" sz="1400" dirty="0"/>
              <a:t> / L. Lari</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71" r:id="rId1"/>
    <p:sldLayoutId id="2147483683" r:id="rId2"/>
    <p:sldLayoutId id="2147483675" r:id="rId3"/>
    <p:sldLayoutId id="2147483682" r:id="rId4"/>
    <p:sldLayoutId id="2147483662" r:id="rId5"/>
    <p:sldLayoutId id="2147483689" r:id="rId6"/>
    <p:sldLayoutId id="2147483688" r:id="rId7"/>
    <p:sldLayoutId id="2147483679" r:id="rId8"/>
    <p:sldLayoutId id="2147483687" r:id="rId9"/>
    <p:sldLayoutId id="2147483686" r:id="rId10"/>
  </p:sldLayoutIdLst>
  <p:hf hdr="0" ftr="0" dt="0"/>
  <p:txStyles>
    <p:titleStyle>
      <a:lvl1pPr algn="l" defTabSz="685800" rtl="0" eaLnBrk="1" latinLnBrk="0" hangingPunct="1">
        <a:lnSpc>
          <a:spcPct val="90000"/>
        </a:lnSpc>
        <a:spcBef>
          <a:spcPct val="0"/>
        </a:spcBef>
        <a:buNone/>
        <a:defRPr sz="3000" b="1" u="none"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B18C-C198-BE5C-60C8-B93621397A4B}"/>
              </a:ext>
            </a:extLst>
          </p:cNvPr>
          <p:cNvSpPr>
            <a:spLocks noGrp="1"/>
          </p:cNvSpPr>
          <p:nvPr>
            <p:ph type="ctrTitle"/>
          </p:nvPr>
        </p:nvSpPr>
        <p:spPr>
          <a:xfrm>
            <a:off x="502920" y="1126016"/>
            <a:ext cx="8257263" cy="1201762"/>
          </a:xfrm>
        </p:spPr>
        <p:txBody>
          <a:bodyPr/>
          <a:lstStyle/>
          <a:p>
            <a:r>
              <a:rPr lang="en-US" dirty="0"/>
              <a:t>EIC Project Status</a:t>
            </a:r>
          </a:p>
        </p:txBody>
      </p:sp>
      <p:sp>
        <p:nvSpPr>
          <p:cNvPr id="3" name="Subtitle 2">
            <a:extLst>
              <a:ext uri="{FF2B5EF4-FFF2-40B4-BE49-F238E27FC236}">
                <a16:creationId xmlns:a16="http://schemas.microsoft.com/office/drawing/2014/main" id="{CB03A378-E531-52D7-558E-B9A23FF6D4B6}"/>
              </a:ext>
            </a:extLst>
          </p:cNvPr>
          <p:cNvSpPr>
            <a:spLocks noGrp="1"/>
          </p:cNvSpPr>
          <p:nvPr>
            <p:ph type="subTitle" idx="1"/>
          </p:nvPr>
        </p:nvSpPr>
        <p:spPr>
          <a:xfrm>
            <a:off x="502920" y="5542878"/>
            <a:ext cx="4499386" cy="881898"/>
          </a:xfrm>
        </p:spPr>
        <p:txBody>
          <a:bodyPr vert="horz" lIns="91440" tIns="45720" rIns="91440" bIns="45720" rtlCol="0" anchor="t">
            <a:noAutofit/>
          </a:bodyPr>
          <a:lstStyle/>
          <a:p>
            <a:r>
              <a:rPr lang="en-US" dirty="0"/>
              <a:t>EIC 2</a:t>
            </a:r>
            <a:r>
              <a:rPr lang="en-US" baseline="30000" dirty="0"/>
              <a:t>nd</a:t>
            </a:r>
            <a:r>
              <a:rPr lang="en-US" dirty="0"/>
              <a:t> Resource Review Board Meeting</a:t>
            </a:r>
          </a:p>
          <a:p>
            <a:r>
              <a:rPr lang="en-US" dirty="0"/>
              <a:t>December 7-8, 2023</a:t>
            </a:r>
          </a:p>
          <a:p>
            <a:endParaRPr lang="en-US" dirty="0"/>
          </a:p>
        </p:txBody>
      </p:sp>
      <p:sp>
        <p:nvSpPr>
          <p:cNvPr id="4" name="Text Placeholder 3">
            <a:extLst>
              <a:ext uri="{FF2B5EF4-FFF2-40B4-BE49-F238E27FC236}">
                <a16:creationId xmlns:a16="http://schemas.microsoft.com/office/drawing/2014/main" id="{696AF45B-3679-C277-BE07-717A9796A6E3}"/>
              </a:ext>
            </a:extLst>
          </p:cNvPr>
          <p:cNvSpPr>
            <a:spLocks noGrp="1"/>
          </p:cNvSpPr>
          <p:nvPr>
            <p:ph type="body" sz="quarter" idx="10"/>
          </p:nvPr>
        </p:nvSpPr>
        <p:spPr>
          <a:xfrm>
            <a:off x="502920" y="3058245"/>
            <a:ext cx="8256628" cy="332760"/>
          </a:xfrm>
        </p:spPr>
        <p:txBody>
          <a:bodyPr/>
          <a:lstStyle/>
          <a:p>
            <a:r>
              <a:rPr lang="en-US" dirty="0"/>
              <a:t>Jim Yeck</a:t>
            </a:r>
          </a:p>
        </p:txBody>
      </p:sp>
      <p:sp>
        <p:nvSpPr>
          <p:cNvPr id="9" name="Text Placeholder 8">
            <a:extLst>
              <a:ext uri="{FF2B5EF4-FFF2-40B4-BE49-F238E27FC236}">
                <a16:creationId xmlns:a16="http://schemas.microsoft.com/office/drawing/2014/main" id="{1BFD6DAD-F67C-2FB7-A541-074BE35EED2B}"/>
              </a:ext>
            </a:extLst>
          </p:cNvPr>
          <p:cNvSpPr>
            <a:spLocks noGrp="1"/>
          </p:cNvSpPr>
          <p:nvPr>
            <p:ph type="body" sz="quarter" idx="15"/>
          </p:nvPr>
        </p:nvSpPr>
        <p:spPr>
          <a:xfrm>
            <a:off x="502920" y="3402358"/>
            <a:ext cx="8256628" cy="332760"/>
          </a:xfrm>
        </p:spPr>
        <p:txBody>
          <a:bodyPr/>
          <a:lstStyle/>
          <a:p>
            <a:r>
              <a:rPr lang="en-US" dirty="0"/>
              <a:t>EIC Project Director</a:t>
            </a:r>
          </a:p>
        </p:txBody>
      </p:sp>
      <p:sp>
        <p:nvSpPr>
          <p:cNvPr id="5" name="Text Placeholder 3">
            <a:extLst>
              <a:ext uri="{FF2B5EF4-FFF2-40B4-BE49-F238E27FC236}">
                <a16:creationId xmlns:a16="http://schemas.microsoft.com/office/drawing/2014/main" id="{76ACF808-9F45-B4B9-9E0D-1201A751B693}"/>
              </a:ext>
            </a:extLst>
          </p:cNvPr>
          <p:cNvSpPr txBox="1">
            <a:spLocks/>
          </p:cNvSpPr>
          <p:nvPr/>
        </p:nvSpPr>
        <p:spPr>
          <a:xfrm>
            <a:off x="502920" y="3955092"/>
            <a:ext cx="8256628" cy="332760"/>
          </a:xfrm>
          <a:prstGeom prst="rect">
            <a:avLst/>
          </a:prstGeom>
        </p:spPr>
        <p:txBody>
          <a:bodyPr vert="horz" lIns="91440" tIns="45720" rIns="91440" bIns="45720" rtlCol="0" anchor="ctr" anchorCtr="0">
            <a:noAutofit/>
          </a:bodyPr>
          <a:lstStyle>
            <a:lvl1pPr marL="0" indent="0" algn="l" defTabSz="685800" rtl="0" eaLnBrk="1" latinLnBrk="0" hangingPunct="1">
              <a:lnSpc>
                <a:spcPct val="100000"/>
              </a:lnSpc>
              <a:spcBef>
                <a:spcPts val="0"/>
              </a:spcBef>
              <a:buFontTx/>
              <a:buNone/>
              <a:defRPr sz="2400" b="1" kern="1200">
                <a:solidFill>
                  <a:schemeClr val="bg1"/>
                </a:solidFill>
                <a:latin typeface="+mn-lt"/>
                <a:ea typeface="+mn-ea"/>
                <a:cs typeface="+mn-cs"/>
              </a:defRPr>
            </a:lvl1pPr>
            <a:lvl2pPr marL="3429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Luisella Lari</a:t>
            </a:r>
          </a:p>
        </p:txBody>
      </p:sp>
      <p:sp>
        <p:nvSpPr>
          <p:cNvPr id="6" name="Text Placeholder 8">
            <a:extLst>
              <a:ext uri="{FF2B5EF4-FFF2-40B4-BE49-F238E27FC236}">
                <a16:creationId xmlns:a16="http://schemas.microsoft.com/office/drawing/2014/main" id="{F0FE7FA4-3005-6C0B-6B68-5BAD2A1BE000}"/>
              </a:ext>
            </a:extLst>
          </p:cNvPr>
          <p:cNvSpPr txBox="1">
            <a:spLocks/>
          </p:cNvSpPr>
          <p:nvPr/>
        </p:nvSpPr>
        <p:spPr>
          <a:xfrm>
            <a:off x="502920" y="4341446"/>
            <a:ext cx="8256628" cy="332760"/>
          </a:xfrm>
          <a:prstGeom prst="rect">
            <a:avLst/>
          </a:prstGeom>
        </p:spPr>
        <p:txBody>
          <a:bodyPr vert="horz" lIns="91440" tIns="45720" rIns="91440" bIns="45720" rtlCol="0" anchor="ctr" anchorCtr="0">
            <a:noAutofit/>
          </a:bodyPr>
          <a:lstStyle>
            <a:lvl1pPr marL="0" indent="0" algn="l" defTabSz="685800" rtl="0" eaLnBrk="1" latinLnBrk="0" hangingPunct="1">
              <a:lnSpc>
                <a:spcPct val="100000"/>
              </a:lnSpc>
              <a:spcBef>
                <a:spcPts val="0"/>
              </a:spcBef>
              <a:buFontTx/>
              <a:buNone/>
              <a:defRPr sz="2400" b="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EIC Project Manager</a:t>
            </a:r>
          </a:p>
        </p:txBody>
      </p:sp>
    </p:spTree>
    <p:extLst>
      <p:ext uri="{BB962C8B-B14F-4D97-AF65-F5344CB8AC3E}">
        <p14:creationId xmlns:p14="http://schemas.microsoft.com/office/powerpoint/2010/main" val="213079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DA03-602A-4E3D-85D8-0B6364EBBF51}"/>
              </a:ext>
            </a:extLst>
          </p:cNvPr>
          <p:cNvSpPr>
            <a:spLocks noGrp="1"/>
          </p:cNvSpPr>
          <p:nvPr>
            <p:ph type="title"/>
          </p:nvPr>
        </p:nvSpPr>
        <p:spPr/>
        <p:txBody>
          <a:bodyPr/>
          <a:lstStyle/>
          <a:p>
            <a:r>
              <a:rPr lang="en-US" dirty="0"/>
              <a:t>Project Organization – Integrated BNL/JLAB</a:t>
            </a:r>
          </a:p>
        </p:txBody>
      </p:sp>
      <p:sp>
        <p:nvSpPr>
          <p:cNvPr id="7" name="TextBox 6">
            <a:extLst>
              <a:ext uri="{FF2B5EF4-FFF2-40B4-BE49-F238E27FC236}">
                <a16:creationId xmlns:a16="http://schemas.microsoft.com/office/drawing/2014/main" id="{39378B92-71DF-447D-AE10-E9C9506D5C32}"/>
              </a:ext>
            </a:extLst>
          </p:cNvPr>
          <p:cNvSpPr txBox="1"/>
          <p:nvPr/>
        </p:nvSpPr>
        <p:spPr>
          <a:xfrm>
            <a:off x="507239" y="1836256"/>
            <a:ext cx="3555874" cy="3452227"/>
          </a:xfrm>
          <a:prstGeom prst="rect">
            <a:avLst/>
          </a:prstGeom>
          <a:solidFill>
            <a:schemeClr val="tx2">
              <a:lumMod val="40000"/>
              <a:lumOff val="60000"/>
            </a:schemeClr>
          </a:solidFill>
          <a:ln>
            <a:solidFill>
              <a:schemeClr val="tx1"/>
            </a:solidFill>
          </a:ln>
        </p:spPr>
        <p:txBody>
          <a:bodyPr wrap="square" rtlCol="0">
            <a:spAutoFit/>
          </a:bodyPr>
          <a:lstStyle/>
          <a:p>
            <a:pPr marL="214313" indent="-214313">
              <a:spcAft>
                <a:spcPts val="675"/>
              </a:spcAft>
              <a:buFont typeface="Arial" panose="020B0604020202020204" pitchFamily="34" charset="0"/>
              <a:buChar char="•"/>
            </a:pPr>
            <a:r>
              <a:rPr lang="en-US" sz="1500" dirty="0"/>
              <a:t>Integrated BNL/JLab organization established in 2020.</a:t>
            </a:r>
          </a:p>
          <a:p>
            <a:pPr marL="214313" indent="-214313">
              <a:spcAft>
                <a:spcPts val="675"/>
              </a:spcAft>
              <a:buFont typeface="Arial" panose="020B0604020202020204" pitchFamily="34" charset="0"/>
              <a:buChar char="•"/>
            </a:pPr>
            <a:r>
              <a:rPr lang="en-US" sz="1500" dirty="0"/>
              <a:t>Continues to evolve and strengthen with the support of the host labs.</a:t>
            </a:r>
          </a:p>
          <a:p>
            <a:pPr marL="214313" indent="-214313">
              <a:spcAft>
                <a:spcPts val="675"/>
              </a:spcAft>
              <a:buFont typeface="Arial" panose="020B0604020202020204" pitchFamily="34" charset="0"/>
              <a:buChar char="•"/>
            </a:pPr>
            <a:r>
              <a:rPr lang="en-US" sz="1500" dirty="0"/>
              <a:t>An effective framework for developing execution strategies and identifying and resolving issues.</a:t>
            </a:r>
          </a:p>
          <a:p>
            <a:pPr marL="214313" indent="-214313">
              <a:spcAft>
                <a:spcPts val="675"/>
              </a:spcAft>
              <a:buFont typeface="Arial" panose="020B0604020202020204" pitchFamily="34" charset="0"/>
              <a:buChar char="•"/>
            </a:pPr>
            <a:r>
              <a:rPr lang="en-US" sz="1500" dirty="0"/>
              <a:t>Executive Management Team meetings include additional participants.</a:t>
            </a:r>
          </a:p>
          <a:p>
            <a:pPr marL="214313" indent="-214313">
              <a:spcAft>
                <a:spcPts val="675"/>
              </a:spcAft>
              <a:buFont typeface="Arial" panose="020B0604020202020204" pitchFamily="34" charset="0"/>
              <a:buChar char="•"/>
            </a:pPr>
            <a:r>
              <a:rPr lang="en-US" sz="1500" dirty="0"/>
              <a:t>New Technical Director effective in charge after the Nov-2023 CD-3A review.</a:t>
            </a:r>
          </a:p>
        </p:txBody>
      </p:sp>
      <p:pic>
        <p:nvPicPr>
          <p:cNvPr id="4" name="Picture 3">
            <a:extLst>
              <a:ext uri="{FF2B5EF4-FFF2-40B4-BE49-F238E27FC236}">
                <a16:creationId xmlns:a16="http://schemas.microsoft.com/office/drawing/2014/main" id="{665BBEFF-6E5E-C84F-F2C7-F1CA8ED19882}"/>
              </a:ext>
            </a:extLst>
          </p:cNvPr>
          <p:cNvPicPr>
            <a:picLocks noChangeAspect="1"/>
          </p:cNvPicPr>
          <p:nvPr/>
        </p:nvPicPr>
        <p:blipFill>
          <a:blip r:embed="rId2"/>
          <a:stretch>
            <a:fillRect/>
          </a:stretch>
        </p:blipFill>
        <p:spPr>
          <a:xfrm>
            <a:off x="4160096" y="1472911"/>
            <a:ext cx="4843648" cy="3912177"/>
          </a:xfrm>
          <a:prstGeom prst="rect">
            <a:avLst/>
          </a:prstGeom>
        </p:spPr>
      </p:pic>
    </p:spTree>
    <p:extLst>
      <p:ext uri="{BB962C8B-B14F-4D97-AF65-F5344CB8AC3E}">
        <p14:creationId xmlns:p14="http://schemas.microsoft.com/office/powerpoint/2010/main" val="2368464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DF24-EB9F-4F7B-BDC1-2EB0A96C30E8}"/>
              </a:ext>
            </a:extLst>
          </p:cNvPr>
          <p:cNvSpPr>
            <a:spLocks noGrp="1"/>
          </p:cNvSpPr>
          <p:nvPr>
            <p:ph type="title"/>
          </p:nvPr>
        </p:nvSpPr>
        <p:spPr/>
        <p:txBody>
          <a:bodyPr/>
          <a:lstStyle/>
          <a:p>
            <a:r>
              <a:rPr lang="en-US" dirty="0"/>
              <a:t>Project Organization – Governance &amp; Support</a:t>
            </a:r>
          </a:p>
        </p:txBody>
      </p:sp>
      <p:pic>
        <p:nvPicPr>
          <p:cNvPr id="4" name="Picture 3" descr="A close-up of a document&#10;&#10;Description automatically generated">
            <a:extLst>
              <a:ext uri="{FF2B5EF4-FFF2-40B4-BE49-F238E27FC236}">
                <a16:creationId xmlns:a16="http://schemas.microsoft.com/office/drawing/2014/main" id="{DFD0B2C2-C692-4468-8903-32F396A64D49}"/>
              </a:ext>
            </a:extLst>
          </p:cNvPr>
          <p:cNvPicPr>
            <a:picLocks noChangeAspect="1"/>
          </p:cNvPicPr>
          <p:nvPr/>
        </p:nvPicPr>
        <p:blipFill>
          <a:blip r:embed="rId2"/>
          <a:stretch>
            <a:fillRect/>
          </a:stretch>
        </p:blipFill>
        <p:spPr>
          <a:xfrm>
            <a:off x="4878073" y="2164880"/>
            <a:ext cx="4265927" cy="3113477"/>
          </a:xfrm>
          <a:prstGeom prst="rect">
            <a:avLst/>
          </a:prstGeom>
        </p:spPr>
      </p:pic>
      <p:sp>
        <p:nvSpPr>
          <p:cNvPr id="6" name="TextBox 5">
            <a:extLst>
              <a:ext uri="{FF2B5EF4-FFF2-40B4-BE49-F238E27FC236}">
                <a16:creationId xmlns:a16="http://schemas.microsoft.com/office/drawing/2014/main" id="{82CE5F2E-557A-4AE2-9CC9-A4BB34519293}"/>
              </a:ext>
            </a:extLst>
          </p:cNvPr>
          <p:cNvSpPr txBox="1"/>
          <p:nvPr/>
        </p:nvSpPr>
        <p:spPr>
          <a:xfrm>
            <a:off x="344622" y="3086618"/>
            <a:ext cx="4371976" cy="2736647"/>
          </a:xfrm>
          <a:prstGeom prst="rect">
            <a:avLst/>
          </a:prstGeom>
          <a:solidFill>
            <a:schemeClr val="tx2">
              <a:lumMod val="40000"/>
              <a:lumOff val="60000"/>
            </a:schemeClr>
          </a:solidFill>
          <a:effectLst>
            <a:outerShdw blurRad="50800" dist="50800" dir="5400000" algn="ctr" rotWithShape="0">
              <a:srgbClr val="00B0F0"/>
            </a:outerShdw>
          </a:effectLst>
        </p:spPr>
        <p:txBody>
          <a:bodyPr wrap="square" rtlCol="0">
            <a:spAutoFit/>
          </a:bodyPr>
          <a:lstStyle/>
          <a:p>
            <a:pPr marL="214313" indent="-214313">
              <a:spcBef>
                <a:spcPts val="450"/>
              </a:spcBef>
              <a:spcAft>
                <a:spcPts val="225"/>
              </a:spcAft>
              <a:buFont typeface="Arial" panose="020B0604020202020204" pitchFamily="34" charset="0"/>
              <a:buChar char="•"/>
            </a:pPr>
            <a:r>
              <a:rPr lang="en-US" sz="1350" dirty="0"/>
              <a:t>Strong connections to the S&amp;T communities.</a:t>
            </a:r>
          </a:p>
          <a:p>
            <a:pPr marL="214313" indent="-214313">
              <a:spcBef>
                <a:spcPts val="450"/>
              </a:spcBef>
              <a:spcAft>
                <a:spcPts val="225"/>
              </a:spcAft>
              <a:buFont typeface="Arial" panose="020B0604020202020204" pitchFamily="34" charset="0"/>
              <a:buChar char="•"/>
            </a:pPr>
            <a:r>
              <a:rPr lang="en-US" sz="1350" dirty="0"/>
              <a:t>DOE, BNL, and JLab envision an EIC facility that is “fully international in character.”</a:t>
            </a:r>
          </a:p>
          <a:p>
            <a:pPr marL="214313" indent="-214313">
              <a:spcBef>
                <a:spcPts val="450"/>
              </a:spcBef>
              <a:spcAft>
                <a:spcPts val="225"/>
              </a:spcAft>
              <a:buFont typeface="Arial" panose="020B0604020202020204" pitchFamily="34" charset="0"/>
              <a:buChar char="•"/>
            </a:pPr>
            <a:r>
              <a:rPr lang="en-US" sz="1350" dirty="0"/>
              <a:t>The International Advisory Board provides oversight and advice on the construction of the facility, focusing on the accelerator.</a:t>
            </a:r>
          </a:p>
          <a:p>
            <a:pPr marL="214313" indent="-214313">
              <a:spcBef>
                <a:spcPts val="450"/>
              </a:spcBef>
              <a:spcAft>
                <a:spcPts val="225"/>
              </a:spcAft>
              <a:buFont typeface="Arial" panose="020B0604020202020204" pitchFamily="34" charset="0"/>
              <a:buChar char="•"/>
            </a:pPr>
            <a:r>
              <a:rPr lang="en-US" sz="1350" dirty="0"/>
              <a:t>International Resource Review Board provides oversight of experiments.</a:t>
            </a:r>
          </a:p>
          <a:p>
            <a:pPr marL="214313" indent="-214313">
              <a:spcBef>
                <a:spcPts val="450"/>
              </a:spcBef>
              <a:spcAft>
                <a:spcPts val="225"/>
              </a:spcAft>
              <a:buFont typeface="Arial" panose="020B0604020202020204" pitchFamily="34" charset="0"/>
              <a:buChar char="•"/>
            </a:pPr>
            <a:r>
              <a:rPr lang="en-US" sz="1350" dirty="0"/>
              <a:t>International Advisory Committees provide advice on the Project, Infrastructure, Machine, and Detector.</a:t>
            </a:r>
          </a:p>
        </p:txBody>
      </p:sp>
      <p:pic>
        <p:nvPicPr>
          <p:cNvPr id="7" name="Picture 6">
            <a:extLst>
              <a:ext uri="{FF2B5EF4-FFF2-40B4-BE49-F238E27FC236}">
                <a16:creationId xmlns:a16="http://schemas.microsoft.com/office/drawing/2014/main" id="{32CE126C-EB2C-8708-66A1-EA479AD0858D}"/>
              </a:ext>
            </a:extLst>
          </p:cNvPr>
          <p:cNvPicPr>
            <a:picLocks noChangeAspect="1"/>
          </p:cNvPicPr>
          <p:nvPr/>
        </p:nvPicPr>
        <p:blipFill>
          <a:blip r:embed="rId3"/>
          <a:stretch>
            <a:fillRect/>
          </a:stretch>
        </p:blipFill>
        <p:spPr>
          <a:xfrm>
            <a:off x="346387" y="1138298"/>
            <a:ext cx="4225613" cy="1635199"/>
          </a:xfrm>
          <a:prstGeom prst="rect">
            <a:avLst/>
          </a:prstGeom>
        </p:spPr>
      </p:pic>
    </p:spTree>
    <p:extLst>
      <p:ext uri="{BB962C8B-B14F-4D97-AF65-F5344CB8AC3E}">
        <p14:creationId xmlns:p14="http://schemas.microsoft.com/office/powerpoint/2010/main" val="2077716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8D4AD-9A37-4028-9383-9B6C3D6E322D}"/>
              </a:ext>
            </a:extLst>
          </p:cNvPr>
          <p:cNvSpPr>
            <a:spLocks noGrp="1"/>
          </p:cNvSpPr>
          <p:nvPr>
            <p:ph type="title"/>
          </p:nvPr>
        </p:nvSpPr>
        <p:spPr/>
        <p:txBody>
          <a:bodyPr>
            <a:normAutofit fontScale="90000"/>
          </a:bodyPr>
          <a:lstStyle/>
          <a:p>
            <a:r>
              <a:rPr lang="en-US" dirty="0"/>
              <a:t>DOE CD-3A/Status Independent Project Review </a:t>
            </a:r>
          </a:p>
        </p:txBody>
      </p:sp>
      <p:sp>
        <p:nvSpPr>
          <p:cNvPr id="4" name="Rectangle 9">
            <a:extLst>
              <a:ext uri="{FF2B5EF4-FFF2-40B4-BE49-F238E27FC236}">
                <a16:creationId xmlns:a16="http://schemas.microsoft.com/office/drawing/2014/main" id="{279BEF39-92C3-4525-B248-1BA575F488DC}"/>
              </a:ext>
            </a:extLst>
          </p:cNvPr>
          <p:cNvSpPr>
            <a:spLocks noGrp="1" noChangeArrowheads="1"/>
          </p:cNvSpPr>
          <p:nvPr>
            <p:ph type="body" sz="quarter" idx="10"/>
          </p:nvPr>
        </p:nvSpPr>
        <p:spPr bwMode="auto">
          <a:xfrm>
            <a:off x="540636" y="1101655"/>
            <a:ext cx="7859293" cy="4592026"/>
          </a:xfrm>
          <a:prstGeom prst="rect">
            <a:avLst/>
          </a:prstGeom>
          <a:noFill/>
          <a:ln w="6350">
            <a:noFill/>
            <a:miter lim="800000"/>
            <a:headEnd/>
            <a:tailEnd/>
          </a:ln>
        </p:spPr>
        <p:txBody>
          <a:bodyPr wrap="square">
            <a:spAutoFit/>
          </a:bodyPr>
          <a:lstStyle/>
          <a:p>
            <a:pPr marL="0" indent="0">
              <a:buNone/>
              <a:defRPr/>
            </a:pPr>
            <a:r>
              <a:rPr lang="en-US" sz="2400" dirty="0">
                <a:latin typeface="Times New Roman" pitchFamily="18" charset="0"/>
                <a:cs typeface="Times New Roman" pitchFamily="18" charset="0"/>
              </a:rPr>
              <a:t>Date: November 14-16</a:t>
            </a:r>
          </a:p>
          <a:p>
            <a:pPr marL="0" indent="0">
              <a:buNone/>
              <a:defRPr/>
            </a:pPr>
            <a:r>
              <a:rPr lang="en-US" dirty="0">
                <a:latin typeface="Times New Roman" pitchFamily="18" charset="0"/>
                <a:cs typeface="Times New Roman" pitchFamily="18" charset="0"/>
              </a:rPr>
              <a:t>Location: BNL </a:t>
            </a:r>
            <a:endParaRPr lang="en-US" sz="2400" dirty="0">
              <a:latin typeface="Times New Roman" pitchFamily="18" charset="0"/>
              <a:cs typeface="Times New Roman" pitchFamily="18" charset="0"/>
            </a:endParaRPr>
          </a:p>
          <a:p>
            <a:pPr marL="0" indent="0">
              <a:buNone/>
              <a:defRPr/>
            </a:pPr>
            <a:endParaRPr lang="en-US" u="sng" dirty="0">
              <a:latin typeface="Times New Roman" pitchFamily="18" charset="0"/>
              <a:cs typeface="Times New Roman" pitchFamily="18" charset="0"/>
            </a:endParaRPr>
          </a:p>
          <a:p>
            <a:pPr marL="0" indent="0">
              <a:buNone/>
              <a:defRPr/>
            </a:pPr>
            <a:r>
              <a:rPr lang="en-US" sz="2400" dirty="0">
                <a:latin typeface="Times New Roman" pitchFamily="18" charset="0"/>
                <a:cs typeface="Times New Roman" pitchFamily="18" charset="0"/>
              </a:rPr>
              <a:t>Overall Conclusion</a:t>
            </a:r>
            <a:endParaRPr lang="en-US" sz="1800" dirty="0">
              <a:latin typeface="Times New Roman" pitchFamily="18" charset="0"/>
              <a:cs typeface="Times New Roman"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b="1" dirty="0">
                <a:latin typeface="Times New Roman"/>
                <a:ea typeface="Calibri"/>
              </a:rPr>
              <a:t>Proceed to CD-3A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800" dirty="0">
              <a:latin typeface="Times New Roman"/>
              <a:ea typeface="Calibri"/>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b="0" dirty="0">
                <a:latin typeface="Times New Roman"/>
                <a:ea typeface="Calibri"/>
              </a:rPr>
              <a:t>With the numerous critical variables to be resolved by CD-2/3 such as funding uncertainty, advancing technical design maturity, planning the end of RHIC science program, identifying off-project DOE scope, and securing commitments for non-DOE contributions, the IPT should consider alternative tailoring strategies should the current plan become untenable.</a:t>
            </a:r>
          </a:p>
          <a:p>
            <a:pPr marR="0" lvl="0" algn="l" defTabSz="914400" rtl="0" eaLnBrk="0" fontAlgn="base" latinLnBrk="0" hangingPunct="0">
              <a:lnSpc>
                <a:spcPct val="100000"/>
              </a:lnSpc>
              <a:spcBef>
                <a:spcPct val="0"/>
              </a:spcBef>
              <a:spcAft>
                <a:spcPct val="0"/>
              </a:spcAft>
              <a:buClrTx/>
              <a:buSzTx/>
              <a:tabLst/>
              <a:defRPr/>
            </a:pPr>
            <a:endParaRPr lang="en-US" sz="1800" b="0" dirty="0">
              <a:latin typeface="Times New Roman"/>
              <a:ea typeface="Calibri"/>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800" b="0" dirty="0">
                <a:latin typeface="Times New Roman"/>
                <a:ea typeface="Calibri"/>
              </a:rPr>
              <a:t>Even with the challenges ahead, the Committee is confident the project is in position to successfully resolve the critical issues.</a:t>
            </a:r>
          </a:p>
        </p:txBody>
      </p:sp>
      <p:pic>
        <p:nvPicPr>
          <p:cNvPr id="5" name="Picture 4" descr="A group of people standing in front of a building&#10;&#10;Description automatically generated">
            <a:extLst>
              <a:ext uri="{FF2B5EF4-FFF2-40B4-BE49-F238E27FC236}">
                <a16:creationId xmlns:a16="http://schemas.microsoft.com/office/drawing/2014/main" id="{68DC8944-0ECA-4804-A355-713E016E4CF1}"/>
              </a:ext>
            </a:extLst>
          </p:cNvPr>
          <p:cNvPicPr>
            <a:picLocks noChangeAspect="1"/>
          </p:cNvPicPr>
          <p:nvPr/>
        </p:nvPicPr>
        <p:blipFill>
          <a:blip r:embed="rId2"/>
          <a:stretch>
            <a:fillRect/>
          </a:stretch>
        </p:blipFill>
        <p:spPr>
          <a:xfrm>
            <a:off x="3385984" y="1480462"/>
            <a:ext cx="5627459" cy="1416769"/>
          </a:xfrm>
          <a:prstGeom prst="rect">
            <a:avLst/>
          </a:prstGeom>
        </p:spPr>
      </p:pic>
    </p:spTree>
    <p:extLst>
      <p:ext uri="{BB962C8B-B14F-4D97-AF65-F5344CB8AC3E}">
        <p14:creationId xmlns:p14="http://schemas.microsoft.com/office/powerpoint/2010/main" val="1740712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600A95-5D17-4666-ABB7-C492E43A770E}"/>
              </a:ext>
            </a:extLst>
          </p:cNvPr>
          <p:cNvSpPr>
            <a:spLocks noGrp="1"/>
          </p:cNvSpPr>
          <p:nvPr>
            <p:ph type="title"/>
          </p:nvPr>
        </p:nvSpPr>
        <p:spPr/>
        <p:txBody>
          <a:bodyPr/>
          <a:lstStyle/>
          <a:p>
            <a:r>
              <a:rPr lang="en-US" dirty="0"/>
              <a:t>In-Kind Agreement Types </a:t>
            </a:r>
          </a:p>
        </p:txBody>
      </p:sp>
      <p:sp>
        <p:nvSpPr>
          <p:cNvPr id="2" name="TextBox 1">
            <a:extLst>
              <a:ext uri="{FF2B5EF4-FFF2-40B4-BE49-F238E27FC236}">
                <a16:creationId xmlns:a16="http://schemas.microsoft.com/office/drawing/2014/main" id="{06E8E88E-97E8-630C-9727-0B3282647945}"/>
              </a:ext>
            </a:extLst>
          </p:cNvPr>
          <p:cNvSpPr txBox="1"/>
          <p:nvPr/>
        </p:nvSpPr>
        <p:spPr>
          <a:xfrm>
            <a:off x="461317" y="4985326"/>
            <a:ext cx="8510561" cy="1061829"/>
          </a:xfrm>
          <a:prstGeom prst="rect">
            <a:avLst/>
          </a:prstGeom>
          <a:solidFill>
            <a:schemeClr val="tx2">
              <a:lumMod val="40000"/>
              <a:lumOff val="60000"/>
            </a:schemeClr>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pPr algn="just"/>
            <a:r>
              <a:rPr lang="en-US" sz="2100" i="0" dirty="0">
                <a:solidFill>
                  <a:schemeClr val="tx2">
                    <a:lumMod val="50000"/>
                  </a:schemeClr>
                </a:solidFill>
              </a:rPr>
              <a:t>In order to baseline the EIC Project (CD-2) it is requested that appropriate binding and not-binding agreements are signed, in particular if significant/critical item are provided as IKC.</a:t>
            </a:r>
          </a:p>
        </p:txBody>
      </p:sp>
      <p:grpSp>
        <p:nvGrpSpPr>
          <p:cNvPr id="24" name="Group 23">
            <a:extLst>
              <a:ext uri="{FF2B5EF4-FFF2-40B4-BE49-F238E27FC236}">
                <a16:creationId xmlns:a16="http://schemas.microsoft.com/office/drawing/2014/main" id="{AC3FFD52-76BF-7F84-7051-DF126BA0228D}"/>
              </a:ext>
            </a:extLst>
          </p:cNvPr>
          <p:cNvGrpSpPr/>
          <p:nvPr/>
        </p:nvGrpSpPr>
        <p:grpSpPr>
          <a:xfrm>
            <a:off x="1303391" y="875731"/>
            <a:ext cx="8330938" cy="3607818"/>
            <a:chOff x="1303391" y="875731"/>
            <a:chExt cx="8330938" cy="3607818"/>
          </a:xfrm>
        </p:grpSpPr>
        <p:cxnSp>
          <p:nvCxnSpPr>
            <p:cNvPr id="25" name="Straight Arrow Connector 24">
              <a:extLst>
                <a:ext uri="{FF2B5EF4-FFF2-40B4-BE49-F238E27FC236}">
                  <a16:creationId xmlns:a16="http://schemas.microsoft.com/office/drawing/2014/main" id="{F66F07C8-FA5E-5481-1541-E60E9C752591}"/>
                </a:ext>
              </a:extLst>
            </p:cNvPr>
            <p:cNvCxnSpPr/>
            <p:nvPr/>
          </p:nvCxnSpPr>
          <p:spPr>
            <a:xfrm>
              <a:off x="5440017" y="1931506"/>
              <a:ext cx="0" cy="397563"/>
            </a:xfrm>
            <a:prstGeom prst="straightConnector1">
              <a:avLst/>
            </a:prstGeom>
            <a:ln w="28575">
              <a:solidFill>
                <a:srgbClr val="003A7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7466212-2151-8C72-1235-33EEEBAA5A0D}"/>
                </a:ext>
              </a:extLst>
            </p:cNvPr>
            <p:cNvCxnSpPr/>
            <p:nvPr/>
          </p:nvCxnSpPr>
          <p:spPr>
            <a:xfrm>
              <a:off x="4280452" y="1205951"/>
              <a:ext cx="0" cy="397563"/>
            </a:xfrm>
            <a:prstGeom prst="straightConnector1">
              <a:avLst/>
            </a:prstGeom>
            <a:ln w="28575">
              <a:solidFill>
                <a:srgbClr val="003A76"/>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1214208-9AB3-DFA7-C6E2-A006CA44463B}"/>
                </a:ext>
              </a:extLst>
            </p:cNvPr>
            <p:cNvSpPr/>
            <p:nvPr/>
          </p:nvSpPr>
          <p:spPr>
            <a:xfrm>
              <a:off x="2133600" y="927654"/>
              <a:ext cx="4346713" cy="516835"/>
            </a:xfrm>
            <a:prstGeom prst="rect">
              <a:avLst/>
            </a:prstGeom>
            <a:solidFill>
              <a:srgbClr val="003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t>Government to Government</a:t>
              </a:r>
            </a:p>
            <a:p>
              <a:pPr algn="ctr"/>
              <a:r>
                <a:rPr lang="en-US" sz="1500" dirty="0"/>
                <a:t>Science &amp; Technology (S&amp;T) Agreement </a:t>
              </a:r>
            </a:p>
          </p:txBody>
        </p:sp>
        <p:sp>
          <p:nvSpPr>
            <p:cNvPr id="28" name="Rectangle 27">
              <a:extLst>
                <a:ext uri="{FF2B5EF4-FFF2-40B4-BE49-F238E27FC236}">
                  <a16:creationId xmlns:a16="http://schemas.microsoft.com/office/drawing/2014/main" id="{AC3ECEED-C16C-EC71-563A-8C4BD5ED61E6}"/>
                </a:ext>
              </a:extLst>
            </p:cNvPr>
            <p:cNvSpPr/>
            <p:nvPr/>
          </p:nvSpPr>
          <p:spPr>
            <a:xfrm>
              <a:off x="2133600" y="1589774"/>
              <a:ext cx="4346713" cy="516835"/>
            </a:xfrm>
            <a:prstGeom prst="rect">
              <a:avLst/>
            </a:prstGeom>
            <a:solidFill>
              <a:srgbClr val="003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t>Agency to Agency</a:t>
              </a:r>
            </a:p>
            <a:p>
              <a:pPr algn="ctr"/>
              <a:r>
                <a:rPr lang="en-US" sz="1500" dirty="0"/>
                <a:t>Implementing Agreement </a:t>
              </a:r>
            </a:p>
          </p:txBody>
        </p:sp>
        <p:sp>
          <p:nvSpPr>
            <p:cNvPr id="29" name="Rectangle 28">
              <a:extLst>
                <a:ext uri="{FF2B5EF4-FFF2-40B4-BE49-F238E27FC236}">
                  <a16:creationId xmlns:a16="http://schemas.microsoft.com/office/drawing/2014/main" id="{39F0ABFE-814B-8BBB-9900-F5D9AB9897ED}"/>
                </a:ext>
              </a:extLst>
            </p:cNvPr>
            <p:cNvSpPr/>
            <p:nvPr/>
          </p:nvSpPr>
          <p:spPr>
            <a:xfrm>
              <a:off x="4518990" y="2322449"/>
              <a:ext cx="1961322" cy="516835"/>
            </a:xfrm>
            <a:prstGeom prst="rect">
              <a:avLst/>
            </a:prstGeom>
            <a:solidFill>
              <a:srgbClr val="003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t>Project Annex</a:t>
              </a:r>
            </a:p>
          </p:txBody>
        </p:sp>
        <p:sp>
          <p:nvSpPr>
            <p:cNvPr id="30" name="Rectangle 29">
              <a:extLst>
                <a:ext uri="{FF2B5EF4-FFF2-40B4-BE49-F238E27FC236}">
                  <a16:creationId xmlns:a16="http://schemas.microsoft.com/office/drawing/2014/main" id="{185FC94A-2499-B606-5CDD-CFA0A838F267}"/>
                </a:ext>
              </a:extLst>
            </p:cNvPr>
            <p:cNvSpPr/>
            <p:nvPr/>
          </p:nvSpPr>
          <p:spPr>
            <a:xfrm>
              <a:off x="2126974" y="2585839"/>
              <a:ext cx="1961322" cy="516835"/>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t>Statement of Interest</a:t>
              </a:r>
            </a:p>
          </p:txBody>
        </p:sp>
        <p:sp>
          <p:nvSpPr>
            <p:cNvPr id="31" name="Rectangle 30">
              <a:extLst>
                <a:ext uri="{FF2B5EF4-FFF2-40B4-BE49-F238E27FC236}">
                  <a16:creationId xmlns:a16="http://schemas.microsoft.com/office/drawing/2014/main" id="{AD658CB4-DFAD-464D-704B-92B13A8235A7}"/>
                </a:ext>
              </a:extLst>
            </p:cNvPr>
            <p:cNvSpPr/>
            <p:nvPr/>
          </p:nvSpPr>
          <p:spPr>
            <a:xfrm>
              <a:off x="2133600" y="3622163"/>
              <a:ext cx="1961322" cy="516835"/>
            </a:xfrm>
            <a:prstGeom prst="rect">
              <a:avLst/>
            </a:prstGeom>
            <a:solidFill>
              <a:srgbClr val="003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t>iCRADA</a:t>
              </a:r>
            </a:p>
          </p:txBody>
        </p:sp>
        <p:sp>
          <p:nvSpPr>
            <p:cNvPr id="32" name="Rectangle 31">
              <a:extLst>
                <a:ext uri="{FF2B5EF4-FFF2-40B4-BE49-F238E27FC236}">
                  <a16:creationId xmlns:a16="http://schemas.microsoft.com/office/drawing/2014/main" id="{EF11BADA-0638-3619-F311-7C081085B625}"/>
                </a:ext>
              </a:extLst>
            </p:cNvPr>
            <p:cNvSpPr/>
            <p:nvPr/>
          </p:nvSpPr>
          <p:spPr>
            <a:xfrm>
              <a:off x="4512364" y="3643947"/>
              <a:ext cx="1961322" cy="516835"/>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t>Project Planning Documents (PPDs)</a:t>
              </a:r>
            </a:p>
          </p:txBody>
        </p:sp>
        <p:sp>
          <p:nvSpPr>
            <p:cNvPr id="33" name="Rectangle 32">
              <a:extLst>
                <a:ext uri="{FF2B5EF4-FFF2-40B4-BE49-F238E27FC236}">
                  <a16:creationId xmlns:a16="http://schemas.microsoft.com/office/drawing/2014/main" id="{95FAEDD8-3047-C016-5A39-743E6F174A8C}"/>
                </a:ext>
              </a:extLst>
            </p:cNvPr>
            <p:cNvSpPr/>
            <p:nvPr/>
          </p:nvSpPr>
          <p:spPr>
            <a:xfrm rot="16200000">
              <a:off x="474301" y="1756746"/>
              <a:ext cx="2175020" cy="51683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DOE led/ signed </a:t>
              </a:r>
            </a:p>
          </p:txBody>
        </p:sp>
        <p:sp>
          <p:nvSpPr>
            <p:cNvPr id="34" name="Rectangle 33">
              <a:extLst>
                <a:ext uri="{FF2B5EF4-FFF2-40B4-BE49-F238E27FC236}">
                  <a16:creationId xmlns:a16="http://schemas.microsoft.com/office/drawing/2014/main" id="{34BD912B-4389-6F1D-3B2E-E3589942D948}"/>
                </a:ext>
              </a:extLst>
            </p:cNvPr>
            <p:cNvSpPr/>
            <p:nvPr/>
          </p:nvSpPr>
          <p:spPr>
            <a:xfrm rot="16200000">
              <a:off x="928519" y="3591842"/>
              <a:ext cx="1266579" cy="51683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US Lab led/ signed </a:t>
              </a:r>
            </a:p>
          </p:txBody>
        </p:sp>
        <p:cxnSp>
          <p:nvCxnSpPr>
            <p:cNvPr id="35" name="Straight Arrow Connector 34">
              <a:extLst>
                <a:ext uri="{FF2B5EF4-FFF2-40B4-BE49-F238E27FC236}">
                  <a16:creationId xmlns:a16="http://schemas.microsoft.com/office/drawing/2014/main" id="{D5CE79BD-6F15-F986-589B-4900CBC6562D}"/>
                </a:ext>
              </a:extLst>
            </p:cNvPr>
            <p:cNvCxnSpPr>
              <a:cxnSpLocks/>
            </p:cNvCxnSpPr>
            <p:nvPr/>
          </p:nvCxnSpPr>
          <p:spPr>
            <a:xfrm>
              <a:off x="5440017" y="2852536"/>
              <a:ext cx="0" cy="782879"/>
            </a:xfrm>
            <a:prstGeom prst="straightConnector1">
              <a:avLst/>
            </a:prstGeom>
            <a:ln w="28575">
              <a:solidFill>
                <a:srgbClr val="003A7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8860300-9592-5F6A-66EA-550356FAA744}"/>
                </a:ext>
              </a:extLst>
            </p:cNvPr>
            <p:cNvCxnSpPr>
              <a:cxnSpLocks/>
            </p:cNvCxnSpPr>
            <p:nvPr/>
          </p:nvCxnSpPr>
          <p:spPr>
            <a:xfrm>
              <a:off x="3836504" y="3903267"/>
              <a:ext cx="682486" cy="0"/>
            </a:xfrm>
            <a:prstGeom prst="straightConnector1">
              <a:avLst/>
            </a:prstGeom>
            <a:ln w="28575">
              <a:solidFill>
                <a:srgbClr val="003A76"/>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D624E657-C2C4-AE28-8024-40DBF1800815}"/>
                </a:ext>
              </a:extLst>
            </p:cNvPr>
            <p:cNvSpPr/>
            <p:nvPr/>
          </p:nvSpPr>
          <p:spPr>
            <a:xfrm>
              <a:off x="7010400" y="934942"/>
              <a:ext cx="212035" cy="204745"/>
            </a:xfrm>
            <a:prstGeom prst="rect">
              <a:avLst/>
            </a:prstGeom>
            <a:solidFill>
              <a:srgbClr val="003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38" name="Rectangle 37">
              <a:extLst>
                <a:ext uri="{FF2B5EF4-FFF2-40B4-BE49-F238E27FC236}">
                  <a16:creationId xmlns:a16="http://schemas.microsoft.com/office/drawing/2014/main" id="{89DBDC98-6B4F-783E-5959-33F3EE6ADE79}"/>
                </a:ext>
              </a:extLst>
            </p:cNvPr>
            <p:cNvSpPr/>
            <p:nvPr/>
          </p:nvSpPr>
          <p:spPr>
            <a:xfrm>
              <a:off x="7010399" y="1398391"/>
              <a:ext cx="212035" cy="204745"/>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39" name="TextBox 38">
              <a:extLst>
                <a:ext uri="{FF2B5EF4-FFF2-40B4-BE49-F238E27FC236}">
                  <a16:creationId xmlns:a16="http://schemas.microsoft.com/office/drawing/2014/main" id="{9F0BD4F4-3935-5ABB-49C8-5FF562474AEC}"/>
                </a:ext>
              </a:extLst>
            </p:cNvPr>
            <p:cNvSpPr txBox="1"/>
            <p:nvPr/>
          </p:nvSpPr>
          <p:spPr>
            <a:xfrm>
              <a:off x="7256257" y="875731"/>
              <a:ext cx="2378072" cy="323165"/>
            </a:xfrm>
            <a:prstGeom prst="rect">
              <a:avLst/>
            </a:prstGeom>
            <a:noFill/>
          </p:spPr>
          <p:txBody>
            <a:bodyPr wrap="square" rtlCol="0">
              <a:spAutoFit/>
            </a:bodyPr>
            <a:lstStyle/>
            <a:p>
              <a:r>
                <a:rPr lang="en-US" sz="1500" dirty="0"/>
                <a:t>binding (contractual)</a:t>
              </a:r>
            </a:p>
          </p:txBody>
        </p:sp>
        <p:sp>
          <p:nvSpPr>
            <p:cNvPr id="40" name="TextBox 39">
              <a:extLst>
                <a:ext uri="{FF2B5EF4-FFF2-40B4-BE49-F238E27FC236}">
                  <a16:creationId xmlns:a16="http://schemas.microsoft.com/office/drawing/2014/main" id="{1EAAD9A2-FE4B-ADC8-E4E7-3ADB9A642624}"/>
                </a:ext>
              </a:extLst>
            </p:cNvPr>
            <p:cNvSpPr txBox="1"/>
            <p:nvPr/>
          </p:nvSpPr>
          <p:spPr>
            <a:xfrm>
              <a:off x="7256257" y="1367574"/>
              <a:ext cx="2378072" cy="323165"/>
            </a:xfrm>
            <a:prstGeom prst="rect">
              <a:avLst/>
            </a:prstGeom>
            <a:noFill/>
          </p:spPr>
          <p:txBody>
            <a:bodyPr wrap="square" rtlCol="0">
              <a:spAutoFit/>
            </a:bodyPr>
            <a:lstStyle/>
            <a:p>
              <a:r>
                <a:rPr lang="en-US" sz="1500" dirty="0"/>
                <a:t>not-binding</a:t>
              </a:r>
            </a:p>
          </p:txBody>
        </p:sp>
      </p:grpSp>
    </p:spTree>
    <p:extLst>
      <p:ext uri="{BB962C8B-B14F-4D97-AF65-F5344CB8AC3E}">
        <p14:creationId xmlns:p14="http://schemas.microsoft.com/office/powerpoint/2010/main" val="2449015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E5438-A283-4425-9530-55087CF1E1E8}"/>
              </a:ext>
            </a:extLst>
          </p:cNvPr>
          <p:cNvSpPr>
            <a:spLocks noGrp="1"/>
          </p:cNvSpPr>
          <p:nvPr>
            <p:ph type="title"/>
          </p:nvPr>
        </p:nvSpPr>
        <p:spPr/>
        <p:txBody>
          <a:bodyPr/>
          <a:lstStyle/>
          <a:p>
            <a:r>
              <a:rPr lang="en-US" dirty="0"/>
              <a:t>Laboratory Agreements for IKC </a:t>
            </a:r>
          </a:p>
        </p:txBody>
      </p:sp>
      <p:sp>
        <p:nvSpPr>
          <p:cNvPr id="4" name="Content Placeholder 2">
            <a:extLst>
              <a:ext uri="{FF2B5EF4-FFF2-40B4-BE49-F238E27FC236}">
                <a16:creationId xmlns:a16="http://schemas.microsoft.com/office/drawing/2014/main" id="{A1321ED4-7369-4A16-88C1-5E06BCCFE630}"/>
              </a:ext>
            </a:extLst>
          </p:cNvPr>
          <p:cNvSpPr txBox="1">
            <a:spLocks/>
          </p:cNvSpPr>
          <p:nvPr/>
        </p:nvSpPr>
        <p:spPr>
          <a:xfrm>
            <a:off x="462579" y="975365"/>
            <a:ext cx="8179397" cy="5453144"/>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200" dirty="0"/>
              <a:t>For delivery of In-kind critical hardware: </a:t>
            </a:r>
          </a:p>
          <a:p>
            <a:pPr lvl="1"/>
            <a:r>
              <a:rPr lang="en-US" sz="2200" dirty="0"/>
              <a:t>An iCRADA required </a:t>
            </a:r>
          </a:p>
          <a:p>
            <a:pPr lvl="1"/>
            <a:r>
              <a:rPr lang="en-US" sz="2200" dirty="0"/>
              <a:t>Bi-lateral Project Planning Documents are required.</a:t>
            </a:r>
          </a:p>
          <a:p>
            <a:r>
              <a:rPr lang="en-US" sz="2200" dirty="0"/>
              <a:t>For labor and/or not critical equipment </a:t>
            </a:r>
          </a:p>
          <a:p>
            <a:pPr lvl="1"/>
            <a:r>
              <a:rPr lang="en-US" sz="2200" dirty="0"/>
              <a:t>A MoU-kind document detailing the terms for collaboration could be developed</a:t>
            </a:r>
            <a:r>
              <a:rPr lang="en-US" dirty="0"/>
              <a:t>. </a:t>
            </a:r>
          </a:p>
          <a:p>
            <a:pPr lvl="1"/>
            <a:endParaRPr lang="en-US" dirty="0"/>
          </a:p>
          <a:p>
            <a:r>
              <a:rPr lang="en-US" dirty="0">
                <a:solidFill>
                  <a:schemeClr val="accent1">
                    <a:lumMod val="50000"/>
                  </a:schemeClr>
                </a:solidFill>
              </a:rPr>
              <a:t>General considerations: </a:t>
            </a:r>
          </a:p>
          <a:p>
            <a:pPr lvl="1"/>
            <a:r>
              <a:rPr lang="en-US" dirty="0">
                <a:solidFill>
                  <a:schemeClr val="accent1">
                    <a:lumMod val="50000"/>
                  </a:schemeClr>
                </a:solidFill>
              </a:rPr>
              <a:t>International agreements take time and need DOE revisions </a:t>
            </a:r>
            <a:r>
              <a:rPr lang="en-US" dirty="0">
                <a:solidFill>
                  <a:schemeClr val="accent1">
                    <a:lumMod val="50000"/>
                  </a:schemeClr>
                </a:solidFill>
                <a:sym typeface="Wingdings" pitchFamily="2" charset="2"/>
              </a:rPr>
              <a:t> prioritize documents.</a:t>
            </a:r>
            <a:endParaRPr lang="en-US" dirty="0">
              <a:solidFill>
                <a:schemeClr val="accent1">
                  <a:lumMod val="50000"/>
                </a:schemeClr>
              </a:solidFill>
            </a:endParaRPr>
          </a:p>
          <a:p>
            <a:pPr lvl="1"/>
            <a:r>
              <a:rPr lang="en-US" dirty="0">
                <a:solidFill>
                  <a:schemeClr val="accent1">
                    <a:lumMod val="50000"/>
                  </a:schemeClr>
                </a:solidFill>
              </a:rPr>
              <a:t>Favor bi-lateral agreements to simplify iterations.</a:t>
            </a:r>
          </a:p>
          <a:p>
            <a:pPr lvl="1"/>
            <a:r>
              <a:rPr lang="en-US" dirty="0">
                <a:solidFill>
                  <a:schemeClr val="accent1">
                    <a:lumMod val="50000"/>
                  </a:schemeClr>
                </a:solidFill>
              </a:rPr>
              <a:t>iCRADA template approved by DOE/GC to be used for bi-lateral agreements.</a:t>
            </a:r>
          </a:p>
          <a:p>
            <a:pPr lvl="1"/>
            <a:r>
              <a:rPr lang="en-US" dirty="0">
                <a:solidFill>
                  <a:schemeClr val="accent1">
                    <a:lumMod val="50000"/>
                  </a:schemeClr>
                </a:solidFill>
              </a:rPr>
              <a:t>PPDs requires approval process DOE/GC.</a:t>
            </a:r>
          </a:p>
          <a:p>
            <a:pPr lvl="1"/>
            <a:endParaRPr lang="en-US" dirty="0">
              <a:solidFill>
                <a:schemeClr val="accent1">
                  <a:lumMod val="50000"/>
                </a:schemeClr>
              </a:solidFill>
            </a:endParaRPr>
          </a:p>
          <a:p>
            <a:r>
              <a:rPr lang="en-US" dirty="0">
                <a:solidFill>
                  <a:srgbClr val="0070C0"/>
                </a:solidFill>
                <a:sym typeface="Wingdings" pitchFamily="2" charset="2"/>
              </a:rPr>
              <a:t>Equivalence of documents US/Europe: </a:t>
            </a:r>
          </a:p>
          <a:p>
            <a:pPr lvl="1"/>
            <a:r>
              <a:rPr lang="en-US" dirty="0">
                <a:solidFill>
                  <a:srgbClr val="0070C0"/>
                </a:solidFill>
                <a:sym typeface="Wingdings" pitchFamily="2" charset="2"/>
              </a:rPr>
              <a:t>US iCRADA  European MoU </a:t>
            </a:r>
          </a:p>
          <a:p>
            <a:pPr lvl="1"/>
            <a:r>
              <a:rPr lang="en-US" dirty="0">
                <a:solidFill>
                  <a:srgbClr val="0070C0"/>
                </a:solidFill>
                <a:sym typeface="Wingdings" pitchFamily="2" charset="2"/>
              </a:rPr>
              <a:t>US PPD  similar to European MoU (except not binding) </a:t>
            </a:r>
          </a:p>
          <a:p>
            <a:pPr lvl="1"/>
            <a:r>
              <a:rPr lang="en-US" dirty="0">
                <a:solidFill>
                  <a:srgbClr val="0070C0"/>
                </a:solidFill>
                <a:sym typeface="Wingdings" pitchFamily="2" charset="2"/>
              </a:rPr>
              <a:t>US MoU  European Expression of Interest </a:t>
            </a:r>
          </a:p>
          <a:p>
            <a:pPr marL="457200" lvl="1" indent="0">
              <a:buFont typeface="Arial" panose="020B0604020202020204" pitchFamily="34" charset="0"/>
              <a:buNone/>
            </a:pPr>
            <a:endParaRPr lang="en-US" dirty="0">
              <a:solidFill>
                <a:srgbClr val="FF0000"/>
              </a:solidFill>
            </a:endParaRPr>
          </a:p>
          <a:p>
            <a:pPr marL="0" indent="0">
              <a:buFont typeface="Arial" panose="020B0604020202020204" pitchFamily="34" charset="0"/>
              <a:buNone/>
            </a:pPr>
            <a:endParaRPr lang="en-US" dirty="0">
              <a:solidFill>
                <a:srgbClr val="FF0000"/>
              </a:solidFill>
            </a:endParaRPr>
          </a:p>
        </p:txBody>
      </p:sp>
    </p:spTree>
    <p:extLst>
      <p:ext uri="{BB962C8B-B14F-4D97-AF65-F5344CB8AC3E}">
        <p14:creationId xmlns:p14="http://schemas.microsoft.com/office/powerpoint/2010/main" val="1855994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14EC-EEE8-4975-8457-CFB656C25678}"/>
              </a:ext>
            </a:extLst>
          </p:cNvPr>
          <p:cNvSpPr>
            <a:spLocks noGrp="1"/>
          </p:cNvSpPr>
          <p:nvPr>
            <p:ph type="title"/>
          </p:nvPr>
        </p:nvSpPr>
        <p:spPr/>
        <p:txBody>
          <a:bodyPr>
            <a:normAutofit fontScale="90000"/>
          </a:bodyPr>
          <a:lstStyle/>
          <a:p>
            <a:r>
              <a:rPr lang="en-US" dirty="0"/>
              <a:t>Responses to April 2023 RRB Actions</a:t>
            </a:r>
            <a:br>
              <a:rPr lang="en-US" dirty="0"/>
            </a:br>
            <a:r>
              <a:rPr lang="en-US" dirty="0"/>
              <a:t>@ Project Level</a:t>
            </a:r>
          </a:p>
        </p:txBody>
      </p:sp>
      <p:sp>
        <p:nvSpPr>
          <p:cNvPr id="3" name="Text Placeholder 2">
            <a:extLst>
              <a:ext uri="{FF2B5EF4-FFF2-40B4-BE49-F238E27FC236}">
                <a16:creationId xmlns:a16="http://schemas.microsoft.com/office/drawing/2014/main" id="{0B993D70-E048-4EFB-8001-FB744DDD0298}"/>
              </a:ext>
            </a:extLst>
          </p:cNvPr>
          <p:cNvSpPr>
            <a:spLocks noGrp="1"/>
          </p:cNvSpPr>
          <p:nvPr>
            <p:ph type="body" sz="quarter" idx="10"/>
          </p:nvPr>
        </p:nvSpPr>
        <p:spPr/>
        <p:txBody>
          <a:bodyPr/>
          <a:lstStyle/>
          <a:p>
            <a:pPr marL="0" lvl="0" indent="0">
              <a:buNone/>
            </a:pPr>
            <a:endParaRPr lang="en-US" dirty="0"/>
          </a:p>
          <a:p>
            <a:pPr marL="0" lvl="0" indent="0">
              <a:buNone/>
            </a:pPr>
            <a:r>
              <a:rPr lang="en-US" dirty="0"/>
              <a:t>#2-Jim Yeck, EIC Project Director, will provide a “PoP” needed for the detector and accelerator </a:t>
            </a:r>
          </a:p>
          <a:p>
            <a:pPr marL="0" indent="0">
              <a:buNone/>
            </a:pPr>
            <a:r>
              <a:rPr lang="en-US" dirty="0"/>
              <a:t>Response: </a:t>
            </a:r>
            <a:r>
              <a:rPr lang="en-US" dirty="0">
                <a:solidFill>
                  <a:srgbClr val="0070C0"/>
                </a:solidFill>
              </a:rPr>
              <a:t>Direction and templates are provided for the 			   lab level agreements required for baseline the 			   EIC Project. </a:t>
            </a:r>
          </a:p>
          <a:p>
            <a:pPr lvl="0"/>
            <a:endParaRPr lang="en-US" dirty="0"/>
          </a:p>
        </p:txBody>
      </p:sp>
    </p:spTree>
    <p:extLst>
      <p:ext uri="{BB962C8B-B14F-4D97-AF65-F5344CB8AC3E}">
        <p14:creationId xmlns:p14="http://schemas.microsoft.com/office/powerpoint/2010/main" val="1629678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4BDA-0189-476E-8467-E44222D14BDA}"/>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2807E5B8-82D6-4A79-A731-0F99A4219D8F}"/>
              </a:ext>
            </a:extLst>
          </p:cNvPr>
          <p:cNvSpPr>
            <a:spLocks noGrp="1"/>
          </p:cNvSpPr>
          <p:nvPr>
            <p:ph type="body" sz="quarter" idx="10"/>
          </p:nvPr>
        </p:nvSpPr>
        <p:spPr>
          <a:xfrm>
            <a:off x="346472" y="986118"/>
            <a:ext cx="8641080" cy="5017117"/>
          </a:xfrm>
        </p:spPr>
        <p:txBody>
          <a:bodyPr vert="horz" lIns="68580" tIns="34290" rIns="68580" bIns="34290" rtlCol="0" anchor="t">
            <a:normAutofit fontScale="92500" lnSpcReduction="10000"/>
          </a:bodyPr>
          <a:lstStyle/>
          <a:p>
            <a:pPr marL="257175" indent="-257175">
              <a:spcAft>
                <a:spcPts val="675"/>
              </a:spcAft>
              <a:buFont typeface="Symbol" pitchFamily="2" charset="2"/>
              <a:buChar char=""/>
            </a:pPr>
            <a:r>
              <a:rPr lang="en-US" dirty="0">
                <a:ea typeface="Calibri" panose="020F0502020204030204" pitchFamily="34" charset="0"/>
                <a:cs typeface="Arial" panose="020B0604020202020204" pitchFamily="34" charset="0"/>
              </a:rPr>
              <a:t>EIC is a unique, high-energy, high-luminosity, polarized beam collider that will be one of the most challenging and exciting accelerator complexes ever built -- </a:t>
            </a:r>
            <a:r>
              <a:rPr lang="en-US" b="1" dirty="0">
                <a:ea typeface="Calibri" panose="020F0502020204030204" pitchFamily="34" charset="0"/>
                <a:cs typeface="Arial" panose="020B0604020202020204" pitchFamily="34" charset="0"/>
              </a:rPr>
              <a:t>only new collider in the next decades.</a:t>
            </a:r>
          </a:p>
          <a:p>
            <a:pPr marL="257175" indent="-257175">
              <a:spcAft>
                <a:spcPts val="675"/>
              </a:spcAft>
              <a:buFont typeface="Symbol" pitchFamily="2" charset="2"/>
              <a:buChar char=""/>
            </a:pPr>
            <a:r>
              <a:rPr lang="en-US" dirty="0">
                <a:ea typeface="Calibri" panose="020F0502020204030204" pitchFamily="34" charset="0"/>
                <a:cs typeface="Arial" panose="020B0604020202020204" pitchFamily="34" charset="0"/>
              </a:rPr>
              <a:t>The project team successfully complete the OPA CD-3A the Long Lead Procurement review in Nov-2023 and continues to prepare for CD-2/3 in 2025.</a:t>
            </a:r>
          </a:p>
          <a:p>
            <a:pPr marL="257175" indent="-257175">
              <a:spcAft>
                <a:spcPts val="675"/>
              </a:spcAft>
              <a:buFont typeface="Symbol" pitchFamily="2" charset="2"/>
              <a:buChar char=""/>
            </a:pPr>
            <a:r>
              <a:rPr lang="en-US" dirty="0"/>
              <a:t>Strong support for EIC in the scientific community and increasing International engagement</a:t>
            </a:r>
          </a:p>
          <a:p>
            <a:pPr marL="485775" lvl="1" indent="-257175">
              <a:spcAft>
                <a:spcPts val="675"/>
              </a:spcAft>
              <a:buFont typeface="Symbol" pitchFamily="2" charset="2"/>
              <a:buChar char=""/>
            </a:pPr>
            <a:r>
              <a:rPr lang="en-US" sz="2400" dirty="0"/>
              <a:t>Partners participating in preparing the EIC governance model and supporting a facility that is international in character.</a:t>
            </a:r>
          </a:p>
          <a:p>
            <a:pPr marL="485775" lvl="1" indent="-257175">
              <a:spcAft>
                <a:spcPts val="675"/>
              </a:spcAft>
              <a:buFont typeface="Symbol" pitchFamily="2" charset="2"/>
              <a:buChar char=""/>
            </a:pPr>
            <a:r>
              <a:rPr lang="en-US" sz="2400" dirty="0"/>
              <a:t>IKC goals remain 30% of the Detector; 5% of the Accelerator.</a:t>
            </a:r>
          </a:p>
          <a:p>
            <a:pPr marL="485775" lvl="1" indent="-257175">
              <a:spcAft>
                <a:spcPts val="675"/>
              </a:spcAft>
              <a:buFont typeface="Symbol" pitchFamily="2" charset="2"/>
              <a:buChar char=""/>
            </a:pPr>
            <a:r>
              <a:rPr lang="en-US" sz="2400" dirty="0">
                <a:ea typeface="Calibri" panose="020F0502020204030204" pitchFamily="34" charset="0"/>
                <a:cs typeface="Arial" panose="020B0604020202020204" pitchFamily="34" charset="0"/>
              </a:rPr>
              <a:t>Next EIC Advisory Board is planning for January/February 2024.</a:t>
            </a:r>
          </a:p>
          <a:p>
            <a:pPr marL="485775" lvl="1" indent="-257175">
              <a:spcAft>
                <a:spcPts val="675"/>
              </a:spcAft>
              <a:buFont typeface="Symbol" pitchFamily="2" charset="2"/>
              <a:buChar char=""/>
            </a:pPr>
            <a:r>
              <a:rPr lang="en-US" sz="2400" dirty="0">
                <a:ea typeface="Calibri" panose="020F0502020204030204" pitchFamily="34" charset="0"/>
                <a:cs typeface="Arial" panose="020B0604020202020204" pitchFamily="34" charset="0"/>
              </a:rPr>
              <a:t>Next EIC RRB Meeting is planning for May 2024.</a:t>
            </a:r>
          </a:p>
          <a:p>
            <a:pPr marL="228600" lvl="1" indent="0">
              <a:spcAft>
                <a:spcPts val="675"/>
              </a:spcAft>
              <a:buNone/>
            </a:pPr>
            <a:endParaRPr lang="en-US" sz="2400" dirty="0">
              <a:solidFill>
                <a:srgbClr val="FF0000"/>
              </a:solidFill>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98824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64323D-D818-A2DB-CF42-F9784F8D7FB6}"/>
              </a:ext>
            </a:extLst>
          </p:cNvPr>
          <p:cNvSpPr>
            <a:spLocks noGrp="1"/>
          </p:cNvSpPr>
          <p:nvPr>
            <p:ph type="title"/>
          </p:nvPr>
        </p:nvSpPr>
        <p:spPr>
          <a:xfrm>
            <a:off x="461318" y="0"/>
            <a:ext cx="8510560" cy="825178"/>
          </a:xfrm>
        </p:spPr>
        <p:txBody>
          <a:bodyPr/>
          <a:lstStyle/>
          <a:p>
            <a:r>
              <a:rPr lang="en-US" dirty="0"/>
              <a:t>Outline</a:t>
            </a:r>
          </a:p>
        </p:txBody>
      </p:sp>
      <p:sp>
        <p:nvSpPr>
          <p:cNvPr id="6" name="Text Placeholder 5">
            <a:extLst>
              <a:ext uri="{FF2B5EF4-FFF2-40B4-BE49-F238E27FC236}">
                <a16:creationId xmlns:a16="http://schemas.microsoft.com/office/drawing/2014/main" id="{DF2D7614-2D96-EDD5-2DF3-C909205B97C5}"/>
              </a:ext>
            </a:extLst>
          </p:cNvPr>
          <p:cNvSpPr>
            <a:spLocks noGrp="1"/>
          </p:cNvSpPr>
          <p:nvPr>
            <p:ph type="body" sz="quarter" idx="10"/>
          </p:nvPr>
        </p:nvSpPr>
        <p:spPr>
          <a:xfrm>
            <a:off x="461963" y="930274"/>
            <a:ext cx="8509915" cy="5212080"/>
          </a:xfrm>
        </p:spPr>
        <p:txBody>
          <a:bodyPr/>
          <a:lstStyle/>
          <a:p>
            <a:r>
              <a:rPr lang="en-US" dirty="0"/>
              <a:t>Requirement and Performance Parameters</a:t>
            </a:r>
          </a:p>
          <a:p>
            <a:r>
              <a:rPr lang="en-US" dirty="0"/>
              <a:t>Summary Schedule and Funding Plan </a:t>
            </a:r>
          </a:p>
          <a:p>
            <a:r>
              <a:rPr lang="en-US" dirty="0"/>
              <a:t>Project Organization and Management </a:t>
            </a:r>
          </a:p>
          <a:p>
            <a:r>
              <a:rPr lang="en-US" dirty="0"/>
              <a:t>DOE IPR CD-3A/Status Review Results </a:t>
            </a:r>
          </a:p>
          <a:p>
            <a:r>
              <a:rPr lang="en-US" dirty="0"/>
              <a:t>In-Kind Agreement Types</a:t>
            </a:r>
          </a:p>
          <a:p>
            <a:r>
              <a:rPr lang="en-US" dirty="0"/>
              <a:t>Responses to April 2024 RRB Actions </a:t>
            </a:r>
          </a:p>
          <a:p>
            <a:r>
              <a:rPr lang="en-US" dirty="0"/>
              <a:t>Summary</a:t>
            </a:r>
          </a:p>
        </p:txBody>
      </p:sp>
    </p:spTree>
    <p:extLst>
      <p:ext uri="{BB962C8B-B14F-4D97-AF65-F5344CB8AC3E}">
        <p14:creationId xmlns:p14="http://schemas.microsoft.com/office/powerpoint/2010/main" val="2718197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7B98A-9BF9-4D8B-A652-62814098F7BE}"/>
              </a:ext>
            </a:extLst>
          </p:cNvPr>
          <p:cNvSpPr>
            <a:spLocks noGrp="1"/>
          </p:cNvSpPr>
          <p:nvPr>
            <p:ph type="title"/>
          </p:nvPr>
        </p:nvSpPr>
        <p:spPr/>
        <p:txBody>
          <a:bodyPr>
            <a:normAutofit fontScale="90000"/>
          </a:bodyPr>
          <a:lstStyle/>
          <a:p>
            <a:r>
              <a:rPr lang="en-US" dirty="0"/>
              <a:t>Electron- Ion Collider </a:t>
            </a:r>
            <a:br>
              <a:rPr lang="en-US" dirty="0"/>
            </a:br>
            <a:r>
              <a:rPr lang="en-US" dirty="0"/>
              <a:t>Decades of Discovery Potential</a:t>
            </a:r>
          </a:p>
        </p:txBody>
      </p:sp>
      <p:pic>
        <p:nvPicPr>
          <p:cNvPr id="4" name="Picture 3">
            <a:extLst>
              <a:ext uri="{FF2B5EF4-FFF2-40B4-BE49-F238E27FC236}">
                <a16:creationId xmlns:a16="http://schemas.microsoft.com/office/drawing/2014/main" id="{20463350-40C5-4E79-88B4-4A4B10261DC0}"/>
              </a:ext>
            </a:extLst>
          </p:cNvPr>
          <p:cNvPicPr>
            <a:picLocks noChangeAspect="1"/>
          </p:cNvPicPr>
          <p:nvPr/>
        </p:nvPicPr>
        <p:blipFill>
          <a:blip r:embed="rId2"/>
          <a:stretch>
            <a:fillRect/>
          </a:stretch>
        </p:blipFill>
        <p:spPr>
          <a:xfrm>
            <a:off x="4123763" y="4075301"/>
            <a:ext cx="1272463" cy="1842878"/>
          </a:xfrm>
          <a:prstGeom prst="rect">
            <a:avLst/>
          </a:prstGeom>
        </p:spPr>
      </p:pic>
      <p:pic>
        <p:nvPicPr>
          <p:cNvPr id="5" name="Picture 4">
            <a:extLst>
              <a:ext uri="{FF2B5EF4-FFF2-40B4-BE49-F238E27FC236}">
                <a16:creationId xmlns:a16="http://schemas.microsoft.com/office/drawing/2014/main" id="{37AAE2E9-5BF6-46CB-85F6-A7D4F3AC6E19}"/>
              </a:ext>
            </a:extLst>
          </p:cNvPr>
          <p:cNvPicPr>
            <a:picLocks noChangeAspect="1"/>
          </p:cNvPicPr>
          <p:nvPr/>
        </p:nvPicPr>
        <p:blipFill>
          <a:blip r:embed="rId3"/>
          <a:stretch>
            <a:fillRect/>
          </a:stretch>
        </p:blipFill>
        <p:spPr>
          <a:xfrm>
            <a:off x="5809950" y="4075301"/>
            <a:ext cx="1272462" cy="1842877"/>
          </a:xfrm>
          <a:prstGeom prst="rect">
            <a:avLst/>
          </a:prstGeom>
        </p:spPr>
      </p:pic>
      <p:pic>
        <p:nvPicPr>
          <p:cNvPr id="6" name="Picture 5">
            <a:extLst>
              <a:ext uri="{FF2B5EF4-FFF2-40B4-BE49-F238E27FC236}">
                <a16:creationId xmlns:a16="http://schemas.microsoft.com/office/drawing/2014/main" id="{0747C8D7-D928-47CB-858E-90AC4D914437}"/>
              </a:ext>
            </a:extLst>
          </p:cNvPr>
          <p:cNvPicPr>
            <a:picLocks noChangeAspect="1"/>
          </p:cNvPicPr>
          <p:nvPr/>
        </p:nvPicPr>
        <p:blipFill>
          <a:blip r:embed="rId4"/>
          <a:stretch>
            <a:fillRect/>
          </a:stretch>
        </p:blipFill>
        <p:spPr>
          <a:xfrm>
            <a:off x="7333656" y="4075303"/>
            <a:ext cx="1272462" cy="1842876"/>
          </a:xfrm>
          <a:prstGeom prst="rect">
            <a:avLst/>
          </a:prstGeom>
        </p:spPr>
      </p:pic>
      <p:sp>
        <p:nvSpPr>
          <p:cNvPr id="7" name="TextBox 6">
            <a:extLst>
              <a:ext uri="{FF2B5EF4-FFF2-40B4-BE49-F238E27FC236}">
                <a16:creationId xmlns:a16="http://schemas.microsoft.com/office/drawing/2014/main" id="{D762BC11-9C16-47D5-9026-D2A9F365B389}"/>
              </a:ext>
            </a:extLst>
          </p:cNvPr>
          <p:cNvSpPr txBox="1"/>
          <p:nvPr/>
        </p:nvSpPr>
        <p:spPr>
          <a:xfrm>
            <a:off x="3684494" y="1224223"/>
            <a:ext cx="5535850" cy="2708434"/>
          </a:xfrm>
          <a:prstGeom prst="rect">
            <a:avLst/>
          </a:prstGeom>
          <a:noFill/>
        </p:spPr>
        <p:txBody>
          <a:bodyPr wrap="square" rtlCol="0">
            <a:spAutoFit/>
          </a:bodyPr>
          <a:lstStyle/>
          <a:p>
            <a:r>
              <a:rPr lang="en-US" sz="1700" dirty="0"/>
              <a:t>Polarized electrons colliding with polarized protons, polarized light ions, and heavy ions will allow us to study sea-quarks and gluons to understand:</a:t>
            </a:r>
          </a:p>
          <a:p>
            <a:pPr marL="747713" lvl="1" indent="-290513">
              <a:buFont typeface="Arial" panose="020B0604020202020204" pitchFamily="34" charset="0"/>
              <a:buChar char="•"/>
              <a:tabLst>
                <a:tab pos="279400" algn="l"/>
              </a:tabLst>
            </a:pPr>
            <a:r>
              <a:rPr lang="en-US" sz="1700" dirty="0"/>
              <a:t>mass and spin of the proton.</a:t>
            </a:r>
          </a:p>
          <a:p>
            <a:pPr marL="747713" lvl="1" indent="-290513">
              <a:buFont typeface="Arial" panose="020B0604020202020204" pitchFamily="34" charset="0"/>
              <a:buChar char="•"/>
              <a:tabLst>
                <a:tab pos="279400" algn="l"/>
              </a:tabLst>
            </a:pPr>
            <a:r>
              <a:rPr lang="en-US" sz="1700" dirty="0"/>
              <a:t>spatial and momentum distribution of low-x partons</a:t>
            </a:r>
          </a:p>
          <a:p>
            <a:pPr marL="747713" lvl="1" indent="-290513">
              <a:buFont typeface="Arial" panose="020B0604020202020204" pitchFamily="34" charset="0"/>
              <a:buChar char="•"/>
              <a:tabLst>
                <a:tab pos="279400" algn="l"/>
              </a:tabLst>
            </a:pPr>
            <a:r>
              <a:rPr lang="en-US" sz="1700" dirty="0"/>
              <a:t>possible gluon saturation</a:t>
            </a:r>
          </a:p>
          <a:p>
            <a:pPr marL="747713" lvl="1" indent="-290513">
              <a:buFont typeface="Arial" panose="020B0604020202020204" pitchFamily="34" charset="0"/>
              <a:buChar char="•"/>
              <a:tabLst>
                <a:tab pos="279400" algn="l"/>
              </a:tabLst>
            </a:pPr>
            <a:r>
              <a:rPr lang="en-US" sz="1700" dirty="0"/>
              <a:t>modifications of parton distribution functions when a nucleon is embedded in a nucleus</a:t>
            </a:r>
          </a:p>
          <a:p>
            <a:pPr marL="747713" lvl="1" indent="-290513">
              <a:buFont typeface="Arial" panose="020B0604020202020204" pitchFamily="34" charset="0"/>
              <a:buChar char="•"/>
              <a:tabLst>
                <a:tab pos="279400" algn="l"/>
              </a:tabLst>
            </a:pPr>
            <a:r>
              <a:rPr lang="en-US" sz="1700" dirty="0"/>
              <a:t>hadron formation</a:t>
            </a:r>
          </a:p>
        </p:txBody>
      </p:sp>
      <p:pic>
        <p:nvPicPr>
          <p:cNvPr id="8" name="Picture 7" descr="C:\Users\apetrone\AppData\Local\Microsoft\Windows\INetCache\Content.Outlook\7Q618GRR\EIC_Schematic_PlanView_NoAerial_wLabels_Rev0923.png">
            <a:extLst>
              <a:ext uri="{FF2B5EF4-FFF2-40B4-BE49-F238E27FC236}">
                <a16:creationId xmlns:a16="http://schemas.microsoft.com/office/drawing/2014/main" id="{A5904A58-AA98-43AF-BD3A-AF4691D6567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61318" y="918579"/>
            <a:ext cx="3474187" cy="4800903"/>
          </a:xfrm>
          <a:prstGeom prst="rect">
            <a:avLst/>
          </a:prstGeom>
          <a:noFill/>
          <a:ln>
            <a:noFill/>
          </a:ln>
        </p:spPr>
      </p:pic>
    </p:spTree>
    <p:extLst>
      <p:ext uri="{BB962C8B-B14F-4D97-AF65-F5344CB8AC3E}">
        <p14:creationId xmlns:p14="http://schemas.microsoft.com/office/powerpoint/2010/main" val="4128352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0ECB-D213-4159-BFFB-B361F458FEE1}"/>
              </a:ext>
            </a:extLst>
          </p:cNvPr>
          <p:cNvSpPr>
            <a:spLocks noGrp="1"/>
          </p:cNvSpPr>
          <p:nvPr>
            <p:ph type="title"/>
          </p:nvPr>
        </p:nvSpPr>
        <p:spPr/>
        <p:txBody>
          <a:bodyPr/>
          <a:lstStyle/>
          <a:p>
            <a:r>
              <a:rPr lang="en-US" dirty="0"/>
              <a:t>2023 NSAC Long Range Plan Presentation</a:t>
            </a:r>
          </a:p>
        </p:txBody>
      </p:sp>
      <p:sp>
        <p:nvSpPr>
          <p:cNvPr id="4" name="Content Placeholder 3">
            <a:extLst>
              <a:ext uri="{FF2B5EF4-FFF2-40B4-BE49-F238E27FC236}">
                <a16:creationId xmlns:a16="http://schemas.microsoft.com/office/drawing/2014/main" id="{7EB11FEB-DEC0-4B5B-BD7D-79489EACE0AF}"/>
              </a:ext>
            </a:extLst>
          </p:cNvPr>
          <p:cNvSpPr txBox="1">
            <a:spLocks/>
          </p:cNvSpPr>
          <p:nvPr/>
        </p:nvSpPr>
        <p:spPr>
          <a:xfrm>
            <a:off x="465737" y="1084445"/>
            <a:ext cx="6123321" cy="3198050"/>
          </a:xfrm>
          <a:prstGeom prst="rect">
            <a:avLst/>
          </a:prstGeom>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t>RECOMMENDATIONS 2 and 3</a:t>
            </a:r>
          </a:p>
          <a:p>
            <a:pPr marL="0" indent="0">
              <a:buNone/>
            </a:pPr>
            <a:endParaRPr lang="en-US" sz="2000" dirty="0"/>
          </a:p>
          <a:p>
            <a:pPr marL="0" indent="0">
              <a:buNone/>
            </a:pPr>
            <a:r>
              <a:rPr lang="en-US" sz="2000" dirty="0"/>
              <a:t>Next, we reaffirm the exceptionally high priority of the following two investments in new capabilities for nuclear physics. The </a:t>
            </a:r>
            <a:r>
              <a:rPr lang="en-US" sz="2000" dirty="0">
                <a:solidFill>
                  <a:srgbClr val="4679E0"/>
                </a:solidFill>
              </a:rPr>
              <a:t>Electron–Ion Collider (EIC), </a:t>
            </a:r>
            <a:r>
              <a:rPr lang="en-US" sz="2000" dirty="0"/>
              <a:t>to be built in the United States, will elucidate the origin of visible matter in the universe and significantly advance accelerator technology as the first new particle collider to be constructed since the LHC. </a:t>
            </a:r>
            <a:r>
              <a:rPr lang="en-US" sz="2000" dirty="0">
                <a:solidFill>
                  <a:srgbClr val="4679E0"/>
                </a:solidFill>
              </a:rPr>
              <a:t>Neutrino less double beta decay experiments </a:t>
            </a:r>
            <a:r>
              <a:rPr lang="en-US" sz="2000" dirty="0"/>
              <a:t>have the potential to dramatically change our understanding of the physical laws governing the universe.</a:t>
            </a:r>
          </a:p>
          <a:p>
            <a:pPr marL="0" indent="0">
              <a:buNone/>
            </a:pPr>
            <a:endParaRPr lang="en-US" sz="2000" dirty="0"/>
          </a:p>
        </p:txBody>
      </p:sp>
      <p:sp>
        <p:nvSpPr>
          <p:cNvPr id="5" name="TextBox 4">
            <a:extLst>
              <a:ext uri="{FF2B5EF4-FFF2-40B4-BE49-F238E27FC236}">
                <a16:creationId xmlns:a16="http://schemas.microsoft.com/office/drawing/2014/main" id="{95D1BB97-3C8C-45FC-AE7B-80AFE969F3E3}"/>
              </a:ext>
            </a:extLst>
          </p:cNvPr>
          <p:cNvSpPr txBox="1"/>
          <p:nvPr/>
        </p:nvSpPr>
        <p:spPr>
          <a:xfrm>
            <a:off x="568038" y="4703808"/>
            <a:ext cx="7953910" cy="830997"/>
          </a:xfrm>
          <a:prstGeom prst="rect">
            <a:avLst/>
          </a:prstGeom>
          <a:solidFill>
            <a:schemeClr val="bg1"/>
          </a:solidFill>
          <a:ln w="38100">
            <a:solidFill>
              <a:schemeClr val="tx1"/>
            </a:solidFill>
          </a:ln>
        </p:spPr>
        <p:txBody>
          <a:bodyPr wrap="square" rtlCol="0">
            <a:spAutoFit/>
          </a:bodyPr>
          <a:lstStyle/>
          <a:p>
            <a:pPr algn="ctr"/>
            <a:r>
              <a:rPr lang="en-US" sz="2400" b="1" dirty="0">
                <a:solidFill>
                  <a:srgbClr val="4679E0"/>
                </a:solidFill>
              </a:rPr>
              <a:t>We recommend the expeditious completion of the EIC as the highest priority for facility construction.</a:t>
            </a:r>
          </a:p>
        </p:txBody>
      </p:sp>
      <p:pic>
        <p:nvPicPr>
          <p:cNvPr id="6" name="Picture 5">
            <a:extLst>
              <a:ext uri="{FF2B5EF4-FFF2-40B4-BE49-F238E27FC236}">
                <a16:creationId xmlns:a16="http://schemas.microsoft.com/office/drawing/2014/main" id="{20F8593A-B2CA-4B7B-8AF6-8AAE0B5EAB4E}"/>
              </a:ext>
            </a:extLst>
          </p:cNvPr>
          <p:cNvPicPr>
            <a:picLocks noChangeAspect="1"/>
          </p:cNvPicPr>
          <p:nvPr/>
        </p:nvPicPr>
        <p:blipFill>
          <a:blip r:embed="rId2"/>
          <a:stretch>
            <a:fillRect/>
          </a:stretch>
        </p:blipFill>
        <p:spPr>
          <a:xfrm>
            <a:off x="6774281" y="1246491"/>
            <a:ext cx="2197597" cy="2889754"/>
          </a:xfrm>
          <a:prstGeom prst="rect">
            <a:avLst/>
          </a:prstGeom>
        </p:spPr>
      </p:pic>
    </p:spTree>
    <p:extLst>
      <p:ext uri="{BB962C8B-B14F-4D97-AF65-F5344CB8AC3E}">
        <p14:creationId xmlns:p14="http://schemas.microsoft.com/office/powerpoint/2010/main" val="3991713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46EA-1427-487E-A792-AFF15DE2B838}"/>
              </a:ext>
            </a:extLst>
          </p:cNvPr>
          <p:cNvSpPr>
            <a:spLocks noGrp="1"/>
          </p:cNvSpPr>
          <p:nvPr>
            <p:ph type="title"/>
          </p:nvPr>
        </p:nvSpPr>
        <p:spPr/>
        <p:txBody>
          <a:bodyPr/>
          <a:lstStyle/>
          <a:p>
            <a:r>
              <a:rPr lang="en-US" dirty="0"/>
              <a:t>EIC Requirements </a:t>
            </a:r>
          </a:p>
        </p:txBody>
      </p:sp>
      <p:pic>
        <p:nvPicPr>
          <p:cNvPr id="4" name="Picture 3">
            <a:extLst>
              <a:ext uri="{FF2B5EF4-FFF2-40B4-BE49-F238E27FC236}">
                <a16:creationId xmlns:a16="http://schemas.microsoft.com/office/drawing/2014/main" id="{BE68ABA4-88A4-4D82-AF65-71139BB5A551}"/>
              </a:ext>
            </a:extLst>
          </p:cNvPr>
          <p:cNvPicPr>
            <a:picLocks noChangeAspect="1"/>
          </p:cNvPicPr>
          <p:nvPr/>
        </p:nvPicPr>
        <p:blipFill rotWithShape="1">
          <a:blip r:embed="rId2"/>
          <a:srcRect t="4402" b="5563"/>
          <a:stretch/>
        </p:blipFill>
        <p:spPr>
          <a:xfrm>
            <a:off x="7603715" y="2484358"/>
            <a:ext cx="1443838" cy="1548314"/>
          </a:xfrm>
          <a:prstGeom prst="rect">
            <a:avLst/>
          </a:prstGeom>
          <a:ln>
            <a:noFill/>
          </a:ln>
          <a:effectLst>
            <a:softEdge rad="31750"/>
          </a:effectLst>
        </p:spPr>
      </p:pic>
      <p:pic>
        <p:nvPicPr>
          <p:cNvPr id="5" name="Picture 4">
            <a:extLst>
              <a:ext uri="{FF2B5EF4-FFF2-40B4-BE49-F238E27FC236}">
                <a16:creationId xmlns:a16="http://schemas.microsoft.com/office/drawing/2014/main" id="{48746AAF-B6AA-48AF-972B-9CE79BBBF3E3}"/>
              </a:ext>
            </a:extLst>
          </p:cNvPr>
          <p:cNvPicPr>
            <a:picLocks noChangeAspect="1"/>
          </p:cNvPicPr>
          <p:nvPr/>
        </p:nvPicPr>
        <p:blipFill rotWithShape="1">
          <a:blip r:embed="rId3"/>
          <a:srcRect b="18716"/>
          <a:stretch/>
        </p:blipFill>
        <p:spPr>
          <a:xfrm>
            <a:off x="7603715" y="4149286"/>
            <a:ext cx="1443838" cy="1548314"/>
          </a:xfrm>
          <a:prstGeom prst="rect">
            <a:avLst/>
          </a:prstGeom>
          <a:ln>
            <a:noFill/>
          </a:ln>
          <a:effectLst>
            <a:softEdge rad="31750"/>
          </a:effectLst>
        </p:spPr>
      </p:pic>
      <p:sp>
        <p:nvSpPr>
          <p:cNvPr id="6" name="Text Placeholder 3">
            <a:extLst>
              <a:ext uri="{FF2B5EF4-FFF2-40B4-BE49-F238E27FC236}">
                <a16:creationId xmlns:a16="http://schemas.microsoft.com/office/drawing/2014/main" id="{4B6E220E-1ADF-4B97-B667-0B38FF61BC4D}"/>
              </a:ext>
            </a:extLst>
          </p:cNvPr>
          <p:cNvSpPr>
            <a:spLocks noGrp="1"/>
          </p:cNvSpPr>
          <p:nvPr>
            <p:ph type="body" sz="quarter" idx="10"/>
          </p:nvPr>
        </p:nvSpPr>
        <p:spPr>
          <a:xfrm>
            <a:off x="581704" y="1052578"/>
            <a:ext cx="7154837" cy="5065713"/>
          </a:xfrm>
        </p:spPr>
        <p:txBody>
          <a:bodyPr>
            <a:normAutofit/>
          </a:bodyPr>
          <a:lstStyle/>
          <a:p>
            <a:pPr marL="0" indent="0">
              <a:buNone/>
            </a:pPr>
            <a:r>
              <a:rPr lang="en-US" dirty="0"/>
              <a:t>Facility Performance Goals</a:t>
            </a:r>
          </a:p>
          <a:p>
            <a:pPr>
              <a:tabLst>
                <a:tab pos="6454775" algn="r"/>
              </a:tabLst>
            </a:pPr>
            <a:r>
              <a:rPr lang="en-US" sz="2000" dirty="0"/>
              <a:t>High Luminosity: L= 10</a:t>
            </a:r>
            <a:r>
              <a:rPr lang="en-US" sz="2000" baseline="30000" dirty="0"/>
              <a:t>33</a:t>
            </a:r>
            <a:r>
              <a:rPr lang="en-US" sz="2000" dirty="0"/>
              <a:t> – 10</a:t>
            </a:r>
            <a:r>
              <a:rPr lang="en-US" sz="2000" baseline="30000" dirty="0"/>
              <a:t>34</a:t>
            </a:r>
            <a:r>
              <a:rPr lang="en-US" sz="2000" dirty="0"/>
              <a:t>cm</a:t>
            </a:r>
            <a:r>
              <a:rPr lang="en-US" sz="2000" baseline="30000" dirty="0"/>
              <a:t>-2</a:t>
            </a:r>
            <a:r>
              <a:rPr lang="en-US" sz="2000" dirty="0"/>
              <a:t>sec</a:t>
            </a:r>
            <a:r>
              <a:rPr lang="en-US" sz="2000" baseline="30000" dirty="0"/>
              <a:t>-1</a:t>
            </a:r>
            <a:r>
              <a:rPr lang="en-US" sz="2000" dirty="0"/>
              <a:t>, 10 – 100 fb</a:t>
            </a:r>
            <a:r>
              <a:rPr lang="en-US" sz="2000" baseline="30000" dirty="0"/>
              <a:t>-1</a:t>
            </a:r>
            <a:r>
              <a:rPr lang="en-US" sz="2000" dirty="0"/>
              <a:t>/year</a:t>
            </a:r>
          </a:p>
          <a:p>
            <a:pPr>
              <a:tabLst>
                <a:tab pos="6454775" algn="r"/>
              </a:tabLst>
            </a:pPr>
            <a:r>
              <a:rPr lang="en-US" sz="2000" dirty="0"/>
              <a:t>Highly Polarized Beams:  70%</a:t>
            </a:r>
          </a:p>
          <a:p>
            <a:pPr>
              <a:tabLst>
                <a:tab pos="6454775" algn="r"/>
              </a:tabLst>
            </a:pPr>
            <a:r>
              <a:rPr lang="en-US" sz="2000" dirty="0"/>
              <a:t>Large Center of Mass Energy Range: E</a:t>
            </a:r>
            <a:r>
              <a:rPr lang="en-US" sz="2000" baseline="-25000" dirty="0"/>
              <a:t>cm</a:t>
            </a:r>
            <a:r>
              <a:rPr lang="en-US" sz="2000" dirty="0"/>
              <a:t> = 20 – 140 GeV</a:t>
            </a:r>
          </a:p>
          <a:p>
            <a:pPr>
              <a:tabLst>
                <a:tab pos="6454775" algn="r"/>
              </a:tabLst>
            </a:pPr>
            <a:r>
              <a:rPr lang="en-US" sz="2000" dirty="0"/>
              <a:t>Large Ion Species Range:  protons – Uranium</a:t>
            </a:r>
          </a:p>
          <a:p>
            <a:pPr>
              <a:tabLst>
                <a:tab pos="6454775" algn="r"/>
              </a:tabLst>
            </a:pPr>
            <a:r>
              <a:rPr lang="en-US" sz="2000" dirty="0"/>
              <a:t>Large Detector Acceptance and Good Background Conditions</a:t>
            </a:r>
          </a:p>
          <a:p>
            <a:pPr>
              <a:tabLst>
                <a:tab pos="6454775" algn="r"/>
              </a:tabLst>
            </a:pPr>
            <a:r>
              <a:rPr lang="en-US" sz="2000" dirty="0"/>
              <a:t>Accommodate a Second Interaction</a:t>
            </a:r>
            <a:r>
              <a:rPr lang="en-US" sz="1600" dirty="0"/>
              <a:t> </a:t>
            </a:r>
            <a:r>
              <a:rPr lang="en-US" sz="2000" dirty="0"/>
              <a:t>Region (IR)</a:t>
            </a:r>
          </a:p>
          <a:p>
            <a:pPr>
              <a:tabLst>
                <a:tab pos="6454775" algn="r"/>
              </a:tabLst>
            </a:pPr>
            <a:endParaRPr lang="en-US" sz="2000" dirty="0"/>
          </a:p>
          <a:p>
            <a:pPr marL="0" indent="0">
              <a:buNone/>
              <a:tabLst>
                <a:tab pos="6454775" algn="r"/>
              </a:tabLst>
            </a:pPr>
            <a:r>
              <a:rPr lang="en-US" sz="2000" dirty="0"/>
              <a:t>Conceptual design scope and expected performance meet or exceed the Nuclear Science Advisory Committee (NSAC) Long Range Plan (2015 &amp; 2023) and the EIC White Paper requirements endorsed by the National Academy of Sciences (2018).</a:t>
            </a:r>
          </a:p>
          <a:p>
            <a:pPr marL="0" indent="0">
              <a:buNone/>
              <a:tabLst>
                <a:tab pos="6454775" algn="r"/>
              </a:tabLst>
            </a:pPr>
            <a:endParaRPr lang="en-US" sz="2400" dirty="0"/>
          </a:p>
          <a:p>
            <a:pPr marL="0" indent="0">
              <a:buNone/>
            </a:pPr>
            <a:endParaRPr lang="en-US" dirty="0"/>
          </a:p>
        </p:txBody>
      </p:sp>
      <p:pic>
        <p:nvPicPr>
          <p:cNvPr id="7" name="Picture 6">
            <a:extLst>
              <a:ext uri="{FF2B5EF4-FFF2-40B4-BE49-F238E27FC236}">
                <a16:creationId xmlns:a16="http://schemas.microsoft.com/office/drawing/2014/main" id="{AC08CC26-DDAD-4B58-9C07-82CFD9CECB8A}"/>
              </a:ext>
            </a:extLst>
          </p:cNvPr>
          <p:cNvPicPr>
            <a:picLocks noChangeAspect="1"/>
          </p:cNvPicPr>
          <p:nvPr/>
        </p:nvPicPr>
        <p:blipFill>
          <a:blip r:embed="rId4"/>
          <a:stretch>
            <a:fillRect/>
          </a:stretch>
        </p:blipFill>
        <p:spPr>
          <a:xfrm>
            <a:off x="7603715" y="935964"/>
            <a:ext cx="1443838" cy="1466578"/>
          </a:xfrm>
          <a:prstGeom prst="rect">
            <a:avLst/>
          </a:prstGeom>
          <a:ln>
            <a:noFill/>
          </a:ln>
          <a:effectLst>
            <a:softEdge rad="31750"/>
          </a:effectLst>
        </p:spPr>
      </p:pic>
    </p:spTree>
    <p:extLst>
      <p:ext uri="{BB962C8B-B14F-4D97-AF65-F5344CB8AC3E}">
        <p14:creationId xmlns:p14="http://schemas.microsoft.com/office/powerpoint/2010/main" val="784374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9EAF8-1D87-4B08-B34E-2CE4C3EF5EDA}"/>
              </a:ext>
            </a:extLst>
          </p:cNvPr>
          <p:cNvSpPr>
            <a:spLocks noGrp="1"/>
          </p:cNvSpPr>
          <p:nvPr>
            <p:ph type="title"/>
          </p:nvPr>
        </p:nvSpPr>
        <p:spPr/>
        <p:txBody>
          <a:bodyPr/>
          <a:lstStyle/>
          <a:p>
            <a:r>
              <a:rPr lang="en-US" dirty="0"/>
              <a:t>EIC Project Critical Decisions and Plans</a:t>
            </a:r>
          </a:p>
        </p:txBody>
      </p:sp>
      <p:graphicFrame>
        <p:nvGraphicFramePr>
          <p:cNvPr id="4" name="Table 3">
            <a:extLst>
              <a:ext uri="{FF2B5EF4-FFF2-40B4-BE49-F238E27FC236}">
                <a16:creationId xmlns:a16="http://schemas.microsoft.com/office/drawing/2014/main" id="{6D1B4D2F-DC98-441E-9F46-F81324CE4799}"/>
              </a:ext>
            </a:extLst>
          </p:cNvPr>
          <p:cNvGraphicFramePr>
            <a:graphicFrameLocks noGrp="1"/>
          </p:cNvGraphicFramePr>
          <p:nvPr>
            <p:extLst>
              <p:ext uri="{D42A27DB-BD31-4B8C-83A1-F6EECF244321}">
                <p14:modId xmlns:p14="http://schemas.microsoft.com/office/powerpoint/2010/main" val="358832135"/>
              </p:ext>
            </p:extLst>
          </p:nvPr>
        </p:nvGraphicFramePr>
        <p:xfrm>
          <a:off x="498968" y="948079"/>
          <a:ext cx="8472910" cy="2112264"/>
        </p:xfrm>
        <a:graphic>
          <a:graphicData uri="http://schemas.openxmlformats.org/drawingml/2006/table">
            <a:tbl>
              <a:tblPr firstRow="1" bandRow="1">
                <a:tableStyleId>{5C22544A-7EE6-4342-B048-85BDC9FD1C3A}</a:tableStyleId>
              </a:tblPr>
              <a:tblGrid>
                <a:gridCol w="6435765">
                  <a:extLst>
                    <a:ext uri="{9D8B030D-6E8A-4147-A177-3AD203B41FA5}">
                      <a16:colId xmlns:a16="http://schemas.microsoft.com/office/drawing/2014/main" val="2476933501"/>
                    </a:ext>
                  </a:extLst>
                </a:gridCol>
                <a:gridCol w="2037145">
                  <a:extLst>
                    <a:ext uri="{9D8B030D-6E8A-4147-A177-3AD203B41FA5}">
                      <a16:colId xmlns:a16="http://schemas.microsoft.com/office/drawing/2014/main" val="1548912746"/>
                    </a:ext>
                  </a:extLst>
                </a:gridCol>
              </a:tblGrid>
              <a:tr h="323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rPr>
                        <a:t>CD-0, Mission Need Approved</a:t>
                      </a:r>
                    </a:p>
                  </a:txBody>
                  <a:tcPr>
                    <a:noFill/>
                  </a:tcPr>
                </a:tc>
                <a:tc>
                  <a:txBody>
                    <a:bodyPr/>
                    <a:lstStyle/>
                    <a:p>
                      <a:pPr algn="r"/>
                      <a:r>
                        <a:rPr lang="en-US" sz="1800" b="0" dirty="0">
                          <a:solidFill>
                            <a:schemeClr val="tx1"/>
                          </a:solidFill>
                          <a:latin typeface="+mn-lt"/>
                        </a:rPr>
                        <a:t>December 2019</a:t>
                      </a:r>
                    </a:p>
                  </a:txBody>
                  <a:tcPr>
                    <a:noFill/>
                  </a:tcPr>
                </a:tc>
                <a:extLst>
                  <a:ext uri="{0D108BD9-81ED-4DB2-BD59-A6C34878D82A}">
                    <a16:rowId xmlns:a16="http://schemas.microsoft.com/office/drawing/2014/main" val="592143428"/>
                  </a:ext>
                </a:extLst>
              </a:tr>
              <a:tr h="323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mn-lt"/>
                        </a:rPr>
                        <a:t>DOE Site Selection Announced</a:t>
                      </a:r>
                    </a:p>
                  </a:txBody>
                  <a:tcPr>
                    <a:noFill/>
                  </a:tcPr>
                </a:tc>
                <a:tc>
                  <a:txBody>
                    <a:bodyPr/>
                    <a:lstStyle/>
                    <a:p>
                      <a:pPr algn="r"/>
                      <a:r>
                        <a:rPr lang="en-US" sz="1800" b="0" i="0" dirty="0">
                          <a:latin typeface="+mn-lt"/>
                        </a:rPr>
                        <a:t>January 2020</a:t>
                      </a:r>
                    </a:p>
                  </a:txBody>
                  <a:tcPr>
                    <a:noFill/>
                  </a:tcPr>
                </a:tc>
                <a:extLst>
                  <a:ext uri="{0D108BD9-81ED-4DB2-BD59-A6C34878D82A}">
                    <a16:rowId xmlns:a16="http://schemas.microsoft.com/office/drawing/2014/main" val="1071193962"/>
                  </a:ext>
                </a:extLst>
              </a:tr>
              <a:tr h="323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mn-lt"/>
                        </a:rPr>
                        <a:t>CD-1, Alternative Selection and Cost Range, Approved</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i="0" dirty="0">
                          <a:latin typeface="+mn-lt"/>
                        </a:rPr>
                        <a:t>June 2021</a:t>
                      </a:r>
                    </a:p>
                  </a:txBody>
                  <a:tcPr>
                    <a:noFill/>
                  </a:tcPr>
                </a:tc>
                <a:extLst>
                  <a:ext uri="{0D108BD9-81ED-4DB2-BD59-A6C34878D82A}">
                    <a16:rowId xmlns:a16="http://schemas.microsoft.com/office/drawing/2014/main" val="1602212932"/>
                  </a:ext>
                </a:extLst>
              </a:tr>
              <a:tr h="298977">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1800" b="1" dirty="0">
                          <a:latin typeface="+mn-lt"/>
                        </a:rPr>
                        <a:t>CD-3A, Long Lead Procurement Approval (Review 11/24)</a:t>
                      </a:r>
                    </a:p>
                  </a:txBody>
                  <a:tcPr>
                    <a:noFill/>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1800" b="1" dirty="0">
                          <a:latin typeface="+mn-lt"/>
                        </a:rPr>
                        <a:t>January 2024</a:t>
                      </a:r>
                      <a:endParaRPr kumimoji="0" lang="en-US" sz="1800" b="1" i="0" u="none" strike="noStrike" kern="1200" cap="none" spc="0" normalizeH="0" baseline="0" noProof="0" dirty="0">
                        <a:ln>
                          <a:noFill/>
                        </a:ln>
                        <a:solidFill>
                          <a:prstClr val="black"/>
                        </a:solidFill>
                        <a:effectLst/>
                        <a:uLnTx/>
                        <a:uFillTx/>
                        <a:latin typeface="+mn-lt"/>
                        <a:cs typeface="Arial" charset="0"/>
                      </a:endParaRPr>
                    </a:p>
                  </a:txBody>
                  <a:tcPr>
                    <a:noFill/>
                  </a:tcPr>
                </a:tc>
                <a:extLst>
                  <a:ext uri="{0D108BD9-81ED-4DB2-BD59-A6C34878D82A}">
                    <a16:rowId xmlns:a16="http://schemas.microsoft.com/office/drawing/2014/main" val="1302889476"/>
                  </a:ext>
                </a:extLst>
              </a:tr>
              <a:tr h="298977">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1800" b="1" dirty="0">
                          <a:latin typeface="+mn-lt"/>
                        </a:rPr>
                        <a:t>CD-3B, Long Lead Procurement Approval</a:t>
                      </a:r>
                    </a:p>
                  </a:txBody>
                  <a:tcPr>
                    <a:noFill/>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kumimoji="0" lang="en-US" sz="1800" b="1" i="0" u="none" strike="noStrike" kern="1200" cap="none" spc="0" normalizeH="0" baseline="0" noProof="0" dirty="0">
                          <a:ln>
                            <a:noFill/>
                          </a:ln>
                          <a:solidFill>
                            <a:prstClr val="black"/>
                          </a:solidFill>
                          <a:effectLst/>
                          <a:uLnTx/>
                          <a:uFillTx/>
                          <a:latin typeface="+mn-lt"/>
                          <a:cs typeface="Arial" charset="0"/>
                        </a:rPr>
                        <a:t>October 2024</a:t>
                      </a:r>
                    </a:p>
                  </a:txBody>
                  <a:tcPr>
                    <a:noFill/>
                  </a:tcPr>
                </a:tc>
                <a:extLst>
                  <a:ext uri="{0D108BD9-81ED-4DB2-BD59-A6C34878D82A}">
                    <a16:rowId xmlns:a16="http://schemas.microsoft.com/office/drawing/2014/main" val="4275421582"/>
                  </a:ext>
                </a:extLst>
              </a:tr>
              <a:tr h="298977">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1800" b="1" dirty="0">
                          <a:latin typeface="+mn-lt"/>
                        </a:rPr>
                        <a:t>CD-2/3, Performance Baseline/Construction Start</a:t>
                      </a:r>
                    </a:p>
                  </a:txBody>
                  <a:tcPr>
                    <a:noFill/>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kumimoji="0" lang="en-US" sz="1800" b="1" i="0" u="none" strike="noStrike" kern="1200" cap="none" spc="0" normalizeH="0" baseline="0" noProof="0" dirty="0">
                          <a:ln>
                            <a:noFill/>
                          </a:ln>
                          <a:solidFill>
                            <a:prstClr val="black"/>
                          </a:solidFill>
                          <a:effectLst/>
                          <a:uLnTx/>
                          <a:uFillTx/>
                          <a:latin typeface="+mn-lt"/>
                          <a:cs typeface="Arial" charset="0"/>
                        </a:rPr>
                        <a:t>April 2025</a:t>
                      </a:r>
                    </a:p>
                  </a:txBody>
                  <a:tcPr>
                    <a:noFill/>
                  </a:tcPr>
                </a:tc>
                <a:extLst>
                  <a:ext uri="{0D108BD9-81ED-4DB2-BD59-A6C34878D82A}">
                    <a16:rowId xmlns:a16="http://schemas.microsoft.com/office/drawing/2014/main" val="3989625869"/>
                  </a:ext>
                </a:extLst>
              </a:tr>
            </a:tbl>
          </a:graphicData>
        </a:graphic>
      </p:graphicFrame>
      <p:pic>
        <p:nvPicPr>
          <p:cNvPr id="5" name="Picture 4">
            <a:extLst>
              <a:ext uri="{FF2B5EF4-FFF2-40B4-BE49-F238E27FC236}">
                <a16:creationId xmlns:a16="http://schemas.microsoft.com/office/drawing/2014/main" id="{8A7574AE-95FB-4593-8F5D-D40F972390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1937" y="3234169"/>
            <a:ext cx="8270696" cy="2962042"/>
          </a:xfrm>
          <a:prstGeom prst="rect">
            <a:avLst/>
          </a:prstGeom>
        </p:spPr>
      </p:pic>
    </p:spTree>
    <p:extLst>
      <p:ext uri="{BB962C8B-B14F-4D97-AF65-F5344CB8AC3E}">
        <p14:creationId xmlns:p14="http://schemas.microsoft.com/office/powerpoint/2010/main" val="1701905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53330-BF0D-43F3-889E-8C9AC89EA7CF}"/>
              </a:ext>
            </a:extLst>
          </p:cNvPr>
          <p:cNvSpPr>
            <a:spLocks noGrp="1"/>
          </p:cNvSpPr>
          <p:nvPr>
            <p:ph type="title"/>
          </p:nvPr>
        </p:nvSpPr>
        <p:spPr/>
        <p:txBody>
          <a:bodyPr/>
          <a:lstStyle/>
          <a:p>
            <a:r>
              <a:rPr lang="en-US" dirty="0"/>
              <a:t>Summary Schedule</a:t>
            </a:r>
          </a:p>
        </p:txBody>
      </p:sp>
      <p:pic>
        <p:nvPicPr>
          <p:cNvPr id="83" name="Picture 82">
            <a:extLst>
              <a:ext uri="{FF2B5EF4-FFF2-40B4-BE49-F238E27FC236}">
                <a16:creationId xmlns:a16="http://schemas.microsoft.com/office/drawing/2014/main" id="{4F8FEA44-CD55-45D6-B146-FCAD2C9074C4}"/>
              </a:ext>
            </a:extLst>
          </p:cNvPr>
          <p:cNvPicPr>
            <a:picLocks noChangeAspect="1"/>
          </p:cNvPicPr>
          <p:nvPr/>
        </p:nvPicPr>
        <p:blipFill>
          <a:blip r:embed="rId2"/>
          <a:stretch>
            <a:fillRect/>
          </a:stretch>
        </p:blipFill>
        <p:spPr>
          <a:xfrm>
            <a:off x="393700" y="1106375"/>
            <a:ext cx="8705150" cy="4386749"/>
          </a:xfrm>
          <a:prstGeom prst="rect">
            <a:avLst/>
          </a:prstGeom>
        </p:spPr>
      </p:pic>
      <p:cxnSp>
        <p:nvCxnSpPr>
          <p:cNvPr id="84" name="Straight Connector 83">
            <a:extLst>
              <a:ext uri="{FF2B5EF4-FFF2-40B4-BE49-F238E27FC236}">
                <a16:creationId xmlns:a16="http://schemas.microsoft.com/office/drawing/2014/main" id="{057B1FC0-CD5B-4A19-B40B-26F40136C39E}"/>
              </a:ext>
            </a:extLst>
          </p:cNvPr>
          <p:cNvCxnSpPr>
            <a:cxnSpLocks/>
          </p:cNvCxnSpPr>
          <p:nvPr/>
        </p:nvCxnSpPr>
        <p:spPr>
          <a:xfrm>
            <a:off x="4180843" y="1841500"/>
            <a:ext cx="0" cy="3259418"/>
          </a:xfrm>
          <a:prstGeom prst="line">
            <a:avLst/>
          </a:prstGeom>
          <a:noFill/>
          <a:ln w="22225" cap="flat" cmpd="sng" algn="ctr">
            <a:solidFill>
              <a:schemeClr val="tx2">
                <a:lumMod val="60000"/>
                <a:lumOff val="40000"/>
              </a:schemeClr>
            </a:solidFill>
            <a:prstDash val="dashDot"/>
            <a:miter lim="800000"/>
          </a:ln>
          <a:effectLst/>
        </p:spPr>
      </p:cxnSp>
      <p:sp>
        <p:nvSpPr>
          <p:cNvPr id="85" name="Left Arrow Callout 10">
            <a:extLst>
              <a:ext uri="{FF2B5EF4-FFF2-40B4-BE49-F238E27FC236}">
                <a16:creationId xmlns:a16="http://schemas.microsoft.com/office/drawing/2014/main" id="{05BF1FBF-8576-4F8B-B055-93AFE193D1A5}"/>
              </a:ext>
            </a:extLst>
          </p:cNvPr>
          <p:cNvSpPr/>
          <p:nvPr/>
        </p:nvSpPr>
        <p:spPr>
          <a:xfrm>
            <a:off x="4236928" y="2395743"/>
            <a:ext cx="1724593" cy="419175"/>
          </a:xfrm>
          <a:prstGeom prst="leftArrowCallout">
            <a:avLst>
              <a:gd name="adj1" fmla="val 25000"/>
              <a:gd name="adj2" fmla="val 25000"/>
              <a:gd name="adj3" fmla="val 25000"/>
              <a:gd name="adj4" fmla="val 80590"/>
            </a:avLst>
          </a:prstGeom>
          <a:solidFill>
            <a:srgbClr val="6FB0DF"/>
          </a:solidFill>
          <a:ln>
            <a:solidFill>
              <a:srgbClr val="6FB0DF"/>
            </a:solid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050" kern="0" dirty="0">
                <a:solidFill>
                  <a:prstClr val="black"/>
                </a:solidFill>
                <a:latin typeface="Arial" panose="020B0604020202020204" pitchFamily="34" charset="0"/>
                <a:cs typeface="Arial" panose="020B0604020202020204" pitchFamily="34" charset="0"/>
              </a:rPr>
              <a:t>Conclusion of RHIC </a:t>
            </a:r>
          </a:p>
          <a:p>
            <a:pPr lvl="0" algn="ctr">
              <a:defRPr/>
            </a:pPr>
            <a:r>
              <a:rPr lang="en-US" sz="1050" kern="0" dirty="0">
                <a:solidFill>
                  <a:prstClr val="black"/>
                </a:solidFill>
                <a:latin typeface="Arial" panose="020B0604020202020204" pitchFamily="34" charset="0"/>
                <a:cs typeface="Arial" panose="020B0604020202020204" pitchFamily="34" charset="0"/>
              </a:rPr>
              <a:t>Operations </a:t>
            </a:r>
          </a:p>
        </p:txBody>
      </p:sp>
    </p:spTree>
    <p:extLst>
      <p:ext uri="{BB962C8B-B14F-4D97-AF65-F5344CB8AC3E}">
        <p14:creationId xmlns:p14="http://schemas.microsoft.com/office/powerpoint/2010/main" val="3253353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0FB2-D45F-49FD-9DA0-37BE437E97E3}"/>
              </a:ext>
            </a:extLst>
          </p:cNvPr>
          <p:cNvSpPr>
            <a:spLocks noGrp="1"/>
          </p:cNvSpPr>
          <p:nvPr>
            <p:ph type="title"/>
          </p:nvPr>
        </p:nvSpPr>
        <p:spPr/>
        <p:txBody>
          <a:bodyPr/>
          <a:lstStyle/>
          <a:p>
            <a:r>
              <a:rPr lang="en-US" dirty="0"/>
              <a:t>Reference Plan for DOE Funding </a:t>
            </a:r>
          </a:p>
        </p:txBody>
      </p:sp>
      <p:grpSp>
        <p:nvGrpSpPr>
          <p:cNvPr id="4" name="Group 3">
            <a:extLst>
              <a:ext uri="{FF2B5EF4-FFF2-40B4-BE49-F238E27FC236}">
                <a16:creationId xmlns:a16="http://schemas.microsoft.com/office/drawing/2014/main" id="{E6B85D9A-D725-4467-887B-D5F567E72670}"/>
              </a:ext>
            </a:extLst>
          </p:cNvPr>
          <p:cNvGrpSpPr/>
          <p:nvPr/>
        </p:nvGrpSpPr>
        <p:grpSpPr>
          <a:xfrm>
            <a:off x="603490" y="1483516"/>
            <a:ext cx="8126333" cy="3552458"/>
            <a:chOff x="794657" y="1134877"/>
            <a:chExt cx="7772400" cy="3088780"/>
          </a:xfrm>
        </p:grpSpPr>
        <p:pic>
          <p:nvPicPr>
            <p:cNvPr id="5" name="Picture 4">
              <a:extLst>
                <a:ext uri="{FF2B5EF4-FFF2-40B4-BE49-F238E27FC236}">
                  <a16:creationId xmlns:a16="http://schemas.microsoft.com/office/drawing/2014/main" id="{C38C5E1A-1AF8-4B32-B602-B508BDE9A913}"/>
                </a:ext>
              </a:extLst>
            </p:cNvPr>
            <p:cNvPicPr>
              <a:picLocks noChangeAspect="1"/>
            </p:cNvPicPr>
            <p:nvPr/>
          </p:nvPicPr>
          <p:blipFill>
            <a:blip r:embed="rId2"/>
            <a:stretch>
              <a:fillRect/>
            </a:stretch>
          </p:blipFill>
          <p:spPr>
            <a:xfrm>
              <a:off x="794657" y="1134877"/>
              <a:ext cx="7772400" cy="3088780"/>
            </a:xfrm>
            <a:prstGeom prst="rect">
              <a:avLst/>
            </a:prstGeom>
          </p:spPr>
        </p:pic>
        <p:pic>
          <p:nvPicPr>
            <p:cNvPr id="6" name="Picture 5">
              <a:extLst>
                <a:ext uri="{FF2B5EF4-FFF2-40B4-BE49-F238E27FC236}">
                  <a16:creationId xmlns:a16="http://schemas.microsoft.com/office/drawing/2014/main" id="{84DAD9BB-03F8-489C-97FF-D29B7A991DFB}"/>
                </a:ext>
              </a:extLst>
            </p:cNvPr>
            <p:cNvPicPr>
              <a:picLocks noChangeAspect="1"/>
            </p:cNvPicPr>
            <p:nvPr/>
          </p:nvPicPr>
          <p:blipFill>
            <a:blip r:embed="rId3"/>
            <a:stretch>
              <a:fillRect/>
            </a:stretch>
          </p:blipFill>
          <p:spPr>
            <a:xfrm>
              <a:off x="1752601" y="3370986"/>
              <a:ext cx="6030686" cy="391811"/>
            </a:xfrm>
            <a:prstGeom prst="rect">
              <a:avLst/>
            </a:prstGeom>
            <a:solidFill>
              <a:schemeClr val="bg1"/>
            </a:solidFill>
          </p:spPr>
        </p:pic>
      </p:grpSp>
      <p:pic>
        <p:nvPicPr>
          <p:cNvPr id="7" name="Picture 6">
            <a:extLst>
              <a:ext uri="{FF2B5EF4-FFF2-40B4-BE49-F238E27FC236}">
                <a16:creationId xmlns:a16="http://schemas.microsoft.com/office/drawing/2014/main" id="{E4810074-5A7A-4A78-9ACE-C89571EA44A1}"/>
              </a:ext>
            </a:extLst>
          </p:cNvPr>
          <p:cNvPicPr>
            <a:picLocks noChangeAspect="1"/>
          </p:cNvPicPr>
          <p:nvPr/>
        </p:nvPicPr>
        <p:blipFill rotWithShape="1">
          <a:blip r:embed="rId4"/>
          <a:srcRect/>
          <a:stretch/>
        </p:blipFill>
        <p:spPr>
          <a:xfrm>
            <a:off x="461318" y="664482"/>
            <a:ext cx="8350741" cy="753668"/>
          </a:xfrm>
          <a:prstGeom prst="rect">
            <a:avLst/>
          </a:prstGeom>
          <a:ln>
            <a:solidFill>
              <a:schemeClr val="tx1"/>
            </a:solidFill>
          </a:ln>
        </p:spPr>
      </p:pic>
      <p:sp>
        <p:nvSpPr>
          <p:cNvPr id="8" name="TextBox 7">
            <a:extLst>
              <a:ext uri="{FF2B5EF4-FFF2-40B4-BE49-F238E27FC236}">
                <a16:creationId xmlns:a16="http://schemas.microsoft.com/office/drawing/2014/main" id="{80BE84BE-81B8-4896-AA3A-99D8E643F825}"/>
              </a:ext>
            </a:extLst>
          </p:cNvPr>
          <p:cNvSpPr txBox="1"/>
          <p:nvPr/>
        </p:nvSpPr>
        <p:spPr>
          <a:xfrm>
            <a:off x="603490" y="4722778"/>
            <a:ext cx="8126333" cy="1246495"/>
          </a:xfrm>
          <a:prstGeom prst="rect">
            <a:avLst/>
          </a:prstGeom>
          <a:solidFill>
            <a:schemeClr val="bg1"/>
          </a:solidFill>
          <a:ln>
            <a:solidFill>
              <a:schemeClr val="tx1"/>
            </a:solidFill>
          </a:ln>
        </p:spPr>
        <p:txBody>
          <a:bodyPr wrap="square" rtlCol="0">
            <a:spAutoFit/>
          </a:bodyPr>
          <a:lstStyle/>
          <a:p>
            <a:r>
              <a:rPr lang="en-US" sz="1400" dirty="0"/>
              <a:t>Total EIC funding commitments through FY2024 are expected to be $492.5M:  1) DOE funding through FY2023, including $138M of IRA funding = $294M; 2) FY2024 President’s Budget Request = $98.5M; and, 3) Pending NYS commitment = $100M.</a:t>
            </a:r>
          </a:p>
          <a:p>
            <a:endParaRPr lang="en-US" sz="500" dirty="0"/>
          </a:p>
          <a:p>
            <a:r>
              <a:rPr lang="en-US" sz="1400" dirty="0"/>
              <a:t>Significant RHIC operations funding is reprioritized to EIC construction starting in FY2025 and is anticipated to reach ~$150M/year</a:t>
            </a:r>
            <a:r>
              <a:rPr lang="en-US" sz="1400"/>
              <a:t>. FY2025 </a:t>
            </a:r>
            <a:r>
              <a:rPr lang="en-US" sz="1400" dirty="0"/>
              <a:t>funding is TBD and it </a:t>
            </a:r>
            <a:r>
              <a:rPr lang="en-US" sz="1400"/>
              <a:t>will also depend </a:t>
            </a:r>
            <a:r>
              <a:rPr lang="en-US" sz="1400" dirty="0"/>
              <a:t>on RHIC run plans.</a:t>
            </a:r>
          </a:p>
        </p:txBody>
      </p:sp>
      <p:sp>
        <p:nvSpPr>
          <p:cNvPr id="9" name="TextBox 8">
            <a:extLst>
              <a:ext uri="{FF2B5EF4-FFF2-40B4-BE49-F238E27FC236}">
                <a16:creationId xmlns:a16="http://schemas.microsoft.com/office/drawing/2014/main" id="{5F9B598D-57EC-44D3-B216-19C6245F62A8}"/>
              </a:ext>
            </a:extLst>
          </p:cNvPr>
          <p:cNvSpPr txBox="1"/>
          <p:nvPr/>
        </p:nvSpPr>
        <p:spPr>
          <a:xfrm>
            <a:off x="6185043" y="3065868"/>
            <a:ext cx="2424593" cy="338554"/>
          </a:xfrm>
          <a:prstGeom prst="rect">
            <a:avLst/>
          </a:prstGeom>
          <a:solidFill>
            <a:schemeClr val="bg1"/>
          </a:solidFill>
          <a:ln w="38100">
            <a:solidFill>
              <a:schemeClr val="bg1"/>
            </a:solidFill>
          </a:ln>
        </p:spPr>
        <p:txBody>
          <a:bodyPr wrap="square" rtlCol="0">
            <a:spAutoFit/>
          </a:bodyPr>
          <a:lstStyle/>
          <a:p>
            <a:pPr>
              <a:spcBef>
                <a:spcPts val="1200"/>
              </a:spcBef>
              <a:spcAft>
                <a:spcPts val="1200"/>
              </a:spcAft>
            </a:pPr>
            <a:r>
              <a:rPr lang="en-US" sz="1600" dirty="0"/>
              <a:t>Transition to Operations</a:t>
            </a:r>
          </a:p>
        </p:txBody>
      </p:sp>
    </p:spTree>
    <p:extLst>
      <p:ext uri="{BB962C8B-B14F-4D97-AF65-F5344CB8AC3E}">
        <p14:creationId xmlns:p14="http://schemas.microsoft.com/office/powerpoint/2010/main" val="2007221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A8E274-7C79-4188-B3F9-E06F0178F520}"/>
              </a:ext>
            </a:extLst>
          </p:cNvPr>
          <p:cNvPicPr>
            <a:picLocks noChangeAspect="1"/>
          </p:cNvPicPr>
          <p:nvPr/>
        </p:nvPicPr>
        <p:blipFill>
          <a:blip r:embed="rId2"/>
          <a:stretch>
            <a:fillRect/>
          </a:stretch>
        </p:blipFill>
        <p:spPr>
          <a:xfrm>
            <a:off x="649978" y="1745479"/>
            <a:ext cx="8321900" cy="3578813"/>
          </a:xfrm>
          <a:prstGeom prst="rect">
            <a:avLst/>
          </a:prstGeom>
        </p:spPr>
      </p:pic>
      <p:sp>
        <p:nvSpPr>
          <p:cNvPr id="2" name="Title 1">
            <a:extLst>
              <a:ext uri="{FF2B5EF4-FFF2-40B4-BE49-F238E27FC236}">
                <a16:creationId xmlns:a16="http://schemas.microsoft.com/office/drawing/2014/main" id="{F35C157F-2ABE-4BA4-BF2B-893C7EC31B61}"/>
              </a:ext>
            </a:extLst>
          </p:cNvPr>
          <p:cNvSpPr>
            <a:spLocks noGrp="1"/>
          </p:cNvSpPr>
          <p:nvPr>
            <p:ph type="title"/>
          </p:nvPr>
        </p:nvSpPr>
        <p:spPr/>
        <p:txBody>
          <a:bodyPr/>
          <a:lstStyle/>
          <a:p>
            <a:r>
              <a:rPr lang="en-US" dirty="0"/>
              <a:t>Project Organization – Level 1</a:t>
            </a:r>
          </a:p>
        </p:txBody>
      </p:sp>
      <p:sp>
        <p:nvSpPr>
          <p:cNvPr id="7" name="TextBox 6">
            <a:extLst>
              <a:ext uri="{FF2B5EF4-FFF2-40B4-BE49-F238E27FC236}">
                <a16:creationId xmlns:a16="http://schemas.microsoft.com/office/drawing/2014/main" id="{B010D301-940A-488B-B175-AF1BD5AC1DD6}"/>
              </a:ext>
            </a:extLst>
          </p:cNvPr>
          <p:cNvSpPr txBox="1"/>
          <p:nvPr/>
        </p:nvSpPr>
        <p:spPr>
          <a:xfrm>
            <a:off x="461318" y="1101795"/>
            <a:ext cx="2686965" cy="1107996"/>
          </a:xfrm>
          <a:prstGeom prst="rect">
            <a:avLst/>
          </a:prstGeom>
          <a:solidFill>
            <a:schemeClr val="tx2">
              <a:lumMod val="60000"/>
              <a:lumOff val="40000"/>
              <a:alpha val="50196"/>
            </a:schemeClr>
          </a:solidFill>
        </p:spPr>
        <p:txBody>
          <a:bodyPr wrap="square" lIns="68580" tIns="34290" rIns="68580" bIns="34290" rtlCol="0" anchor="t">
            <a:spAutoFit/>
          </a:bodyPr>
          <a:lstStyle/>
          <a:p>
            <a:pPr marL="214313" indent="-214313">
              <a:buFont typeface="Arial" panose="020B0604020202020204" pitchFamily="34" charset="0"/>
              <a:buChar char="•"/>
            </a:pPr>
            <a:r>
              <a:rPr lang="en-US" sz="1350" dirty="0"/>
              <a:t>BNL/JLab Partnership</a:t>
            </a:r>
          </a:p>
          <a:p>
            <a:pPr marL="214313" indent="-214313">
              <a:buFont typeface="Arial" panose="020B0604020202020204" pitchFamily="34" charset="0"/>
              <a:buChar char="•"/>
            </a:pPr>
            <a:r>
              <a:rPr lang="en-US" sz="1350" dirty="0"/>
              <a:t>Science &amp; Collaboration Advice and Input</a:t>
            </a:r>
            <a:endParaRPr lang="en-US" sz="1350" dirty="0">
              <a:cs typeface="Arial"/>
            </a:endParaRPr>
          </a:p>
          <a:p>
            <a:pPr marL="214313" indent="-214313">
              <a:buFont typeface="Arial" panose="020B0604020202020204" pitchFamily="34" charset="0"/>
              <a:buChar char="•"/>
            </a:pPr>
            <a:r>
              <a:rPr lang="en-US" sz="1350" dirty="0"/>
              <a:t>International Governance</a:t>
            </a:r>
            <a:endParaRPr lang="en-US" sz="1350" dirty="0">
              <a:cs typeface="Arial"/>
            </a:endParaRPr>
          </a:p>
          <a:p>
            <a:pPr marL="214313" indent="-214313">
              <a:buFont typeface="Arial" panose="020B0604020202020204" pitchFamily="34" charset="0"/>
              <a:buChar char="•"/>
            </a:pPr>
            <a:r>
              <a:rPr lang="en-US" sz="1350" dirty="0"/>
              <a:t>Technical and Project Support</a:t>
            </a:r>
            <a:endParaRPr lang="en-US" sz="1350" dirty="0">
              <a:cs typeface="Arial"/>
            </a:endParaRPr>
          </a:p>
        </p:txBody>
      </p:sp>
    </p:spTree>
    <p:extLst>
      <p:ext uri="{BB962C8B-B14F-4D97-AF65-F5344CB8AC3E}">
        <p14:creationId xmlns:p14="http://schemas.microsoft.com/office/powerpoint/2010/main" val="714694129"/>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Standard_0923" id="{51008124-F8D6-574C-BC08-0B5A1C9FAED0}" vid="{3F18F961-D722-A945-945F-51E7E25F59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665DE99732194AAC2BA7C7CC0A5D9A" ma:contentTypeVersion="10" ma:contentTypeDescription="Create a new document." ma:contentTypeScope="" ma:versionID="d8722ea358e651b5173720f37fb5fb1a">
  <xsd:schema xmlns:xsd="http://www.w3.org/2001/XMLSchema" xmlns:xs="http://www.w3.org/2001/XMLSchema" xmlns:p="http://schemas.microsoft.com/office/2006/metadata/properties" xmlns:ns2="24381555-88d6-4549-bc87-fd5408738364" targetNamespace="http://schemas.microsoft.com/office/2006/metadata/properties" ma:root="true" ma:fieldsID="b0e84d0c7c176bce5d5a6cd055143cd0" ns2:_="">
    <xsd:import namespace="24381555-88d6-4549-bc87-fd5408738364"/>
    <xsd:element name="properties">
      <xsd:complexType>
        <xsd:sequence>
          <xsd:element name="documentManagement">
            <xsd:complexType>
              <xsd:all>
                <xsd:element ref="ns2:StartDate" minOccurs="0"/>
                <xsd:element ref="ns2:EndDate" minOccurs="0"/>
                <xsd:element ref="ns2:Presenter" minOccurs="0"/>
                <xsd:element ref="ns2:Location" minOccurs="0"/>
                <xsd:element ref="ns2:_x0023_" minOccurs="0"/>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381555-88d6-4549-bc87-fd5408738364" elementFormDefault="qualified">
    <xsd:import namespace="http://schemas.microsoft.com/office/2006/documentManagement/types"/>
    <xsd:import namespace="http://schemas.microsoft.com/office/infopath/2007/PartnerControls"/>
    <xsd:element name="StartDate" ma:index="8" nillable="true" ma:displayName="Start Date" ma:format="DateTime" ma:internalName="StartDate">
      <xsd:simpleType>
        <xsd:restriction base="dms:DateTime"/>
      </xsd:simpleType>
    </xsd:element>
    <xsd:element name="EndDate" ma:index="9" nillable="true" ma:displayName="End Date" ma:format="DateTime" ma:internalName="EndDate">
      <xsd:simpleType>
        <xsd:restriction base="dms:DateTime"/>
      </xsd:simpleType>
    </xsd:element>
    <xsd:element name="Presenter" ma:index="10" nillable="true" ma:displayName="Presenter" ma:list="UserInfo" ma:SearchPeopleOnly="false" ma:SharePointGroup="0" ma:internalName="Present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ocation" ma:index="11" nillable="true" ma:displayName="Location" ma:internalName="Location">
      <xsd:simpleType>
        <xsd:restriction base="dms:Text">
          <xsd:maxLength value="255"/>
        </xsd:restriction>
      </xsd:simpleType>
    </xsd:element>
    <xsd:element name="_x0023_" ma:index="12" nillable="true" ma:displayName="#" ma:format="Dropdown" ma:internalName="_x0023_" ma:percentage="FALSE">
      <xsd:simpleType>
        <xsd:restriction base="dms:Number"/>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esenter xmlns="24381555-88d6-4549-bc87-fd5408738364">
      <UserInfo>
        <DisplayName/>
        <AccountId xsi:nil="true"/>
        <AccountType/>
      </UserInfo>
    </Presenter>
    <StartDate xmlns="24381555-88d6-4549-bc87-fd5408738364" xsi:nil="true"/>
    <Location xmlns="24381555-88d6-4549-bc87-fd5408738364" xsi:nil="true"/>
    <_x0023_ xmlns="24381555-88d6-4549-bc87-fd5408738364">3</_x0023_>
    <EndDate xmlns="24381555-88d6-4549-bc87-fd5408738364" xsi:nil="true"/>
  </documentManagement>
</p:properties>
</file>

<file path=customXml/itemProps1.xml><?xml version="1.0" encoding="utf-8"?>
<ds:datastoreItem xmlns:ds="http://schemas.openxmlformats.org/officeDocument/2006/customXml" ds:itemID="{3D068F36-6E24-4F9B-99C4-12AA6B472657}">
  <ds:schemaRefs>
    <ds:schemaRef ds:uri="http://schemas.microsoft.com/sharepoint/v3/contenttype/forms"/>
  </ds:schemaRefs>
</ds:datastoreItem>
</file>

<file path=customXml/itemProps2.xml><?xml version="1.0" encoding="utf-8"?>
<ds:datastoreItem xmlns:ds="http://schemas.openxmlformats.org/officeDocument/2006/customXml" ds:itemID="{8107C2CD-C99B-4E70-AB30-2FB09969DA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381555-88d6-4549-bc87-fd54087383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356BF9-65BF-4FB8-AF85-AC97FE8FC05F}">
  <ds:schemaRefs>
    <ds:schemaRef ds:uri="http://purl.org/dc/elements/1.1/"/>
    <ds:schemaRef ds:uri="24381555-88d6-4549-bc87-fd5408738364"/>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EIC_PPT_Template_Standard_0923</Template>
  <TotalTime>6781</TotalTime>
  <Words>1130</Words>
  <Application>Microsoft Macintosh PowerPoint</Application>
  <PresentationFormat>On-screen Show (4:3)</PresentationFormat>
  <Paragraphs>128</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Symbol</vt:lpstr>
      <vt:lpstr>Times New Roman</vt:lpstr>
      <vt:lpstr>BNL</vt:lpstr>
      <vt:lpstr>EIC Project Status</vt:lpstr>
      <vt:lpstr>Outline</vt:lpstr>
      <vt:lpstr>Electron- Ion Collider  Decades of Discovery Potential</vt:lpstr>
      <vt:lpstr>2023 NSAC Long Range Plan Presentation</vt:lpstr>
      <vt:lpstr>EIC Requirements </vt:lpstr>
      <vt:lpstr>EIC Project Critical Decisions and Plans</vt:lpstr>
      <vt:lpstr>Summary Schedule</vt:lpstr>
      <vt:lpstr>Reference Plan for DOE Funding </vt:lpstr>
      <vt:lpstr>Project Organization – Level 1</vt:lpstr>
      <vt:lpstr>Project Organization – Integrated BNL/JLAB</vt:lpstr>
      <vt:lpstr>Project Organization – Governance &amp; Support</vt:lpstr>
      <vt:lpstr>DOE CD-3A/Status Independent Project Review </vt:lpstr>
      <vt:lpstr>In-Kind Agreement Types </vt:lpstr>
      <vt:lpstr>Laboratory Agreements for IKC </vt:lpstr>
      <vt:lpstr>Responses to April 2023 RRB Actions @ Project Level</vt:lpstr>
      <vt:lpstr>Summary</vt:lpstr>
    </vt:vector>
  </TitlesOfParts>
  <Manager/>
  <Company>Brookhaven National Laboratory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Thelen, Mary Ellen</dc:creator>
  <cp:keywords/>
  <dc:description/>
  <cp:lastModifiedBy>Luisella Lari</cp:lastModifiedBy>
  <cp:revision>29</cp:revision>
  <dcterms:created xsi:type="dcterms:W3CDTF">2023-09-12T20:38:49Z</dcterms:created>
  <dcterms:modified xsi:type="dcterms:W3CDTF">2023-12-07T22:56:24Z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0x01010057665DE99732194AAC2BA7C7CC0A5D9A</vt:lpwstr>
  </property>
  <property fmtid="{D5CDD505-2E9C-101B-9397-08002B2CF9AE}" pid="3" name="MediaServiceImageTags">
    <vt:lpwstr/>
  </property>
</Properties>
</file>