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sldIdLst>
    <p:sldId id="256" r:id="rId2"/>
    <p:sldId id="261" r:id="rId3"/>
    <p:sldId id="263" r:id="rId4"/>
    <p:sldId id="5698" r:id="rId5"/>
    <p:sldId id="5693" r:id="rId6"/>
    <p:sldId id="5789" r:id="rId7"/>
    <p:sldId id="5783" r:id="rId8"/>
    <p:sldId id="551" r:id="rId9"/>
    <p:sldId id="5802" r:id="rId10"/>
    <p:sldId id="441" r:id="rId11"/>
    <p:sldId id="3799" r:id="rId12"/>
    <p:sldId id="548" r:id="rId13"/>
    <p:sldId id="5780" r:id="rId14"/>
    <p:sldId id="5792" r:id="rId15"/>
    <p:sldId id="5795" r:id="rId16"/>
    <p:sldId id="5801" r:id="rId17"/>
    <p:sldId id="5765" r:id="rId18"/>
    <p:sldId id="5796" r:id="rId19"/>
    <p:sldId id="568" r:id="rId20"/>
    <p:sldId id="549" r:id="rId21"/>
    <p:sldId id="559" r:id="rId22"/>
    <p:sldId id="555" r:id="rId23"/>
    <p:sldId id="561" r:id="rId24"/>
    <p:sldId id="5803" r:id="rId25"/>
    <p:sldId id="556" r:id="rId26"/>
    <p:sldId id="5794" r:id="rId27"/>
    <p:sldId id="2267" r:id="rId28"/>
    <p:sldId id="5733" r:id="rId29"/>
    <p:sldId id="5798" r:id="rId30"/>
    <p:sldId id="5799" r:id="rId31"/>
    <p:sldId id="5769" r:id="rId32"/>
    <p:sldId id="265" r:id="rId33"/>
    <p:sldId id="267" r:id="rId34"/>
    <p:sldId id="266" r:id="rId35"/>
    <p:sldId id="5687" r:id="rId36"/>
    <p:sldId id="4743" r:id="rId37"/>
    <p:sldId id="5750" r:id="rId38"/>
    <p:sldId id="5800" r:id="rId39"/>
    <p:sldId id="3702" r:id="rId40"/>
    <p:sldId id="3846" r:id="rId41"/>
    <p:sldId id="3849" r:id="rId42"/>
    <p:sldId id="3703" r:id="rId43"/>
    <p:sldId id="3853" r:id="rId44"/>
    <p:sldId id="5793" r:id="rId45"/>
    <p:sldId id="56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0432FF"/>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18"/>
    <p:restoredTop sz="94694"/>
  </p:normalViewPr>
  <p:slideViewPr>
    <p:cSldViewPr snapToGrid="0" snapToObjects="1">
      <p:cViewPr varScale="1">
        <p:scale>
          <a:sx n="97" d="100"/>
          <a:sy n="97" d="100"/>
        </p:scale>
        <p:origin x="1288"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13</a:t>
            </a:fld>
            <a:endParaRPr lang="en-US"/>
          </a:p>
        </p:txBody>
      </p:sp>
    </p:spTree>
    <p:extLst>
      <p:ext uri="{BB962C8B-B14F-4D97-AF65-F5344CB8AC3E}">
        <p14:creationId xmlns:p14="http://schemas.microsoft.com/office/powerpoint/2010/main" val="322783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18</a:t>
            </a:fld>
            <a:endParaRPr lang="en-US" dirty="0"/>
          </a:p>
        </p:txBody>
      </p:sp>
    </p:spTree>
    <p:extLst>
      <p:ext uri="{BB962C8B-B14F-4D97-AF65-F5344CB8AC3E}">
        <p14:creationId xmlns:p14="http://schemas.microsoft.com/office/powerpoint/2010/main" val="90589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dirty="0"/>
          </a:p>
        </p:txBody>
      </p:sp>
    </p:spTree>
    <p:extLst>
      <p:ext uri="{BB962C8B-B14F-4D97-AF65-F5344CB8AC3E}">
        <p14:creationId xmlns:p14="http://schemas.microsoft.com/office/powerpoint/2010/main" val="305017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31</a:t>
            </a:fld>
            <a:endParaRPr lang="en-US" dirty="0"/>
          </a:p>
        </p:txBody>
      </p:sp>
    </p:spTree>
    <p:extLst>
      <p:ext uri="{BB962C8B-B14F-4D97-AF65-F5344CB8AC3E}">
        <p14:creationId xmlns:p14="http://schemas.microsoft.com/office/powerpoint/2010/main" val="80728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36</a:t>
            </a:fld>
            <a:endParaRPr lang="en-US"/>
          </a:p>
        </p:txBody>
      </p:sp>
    </p:spTree>
    <p:extLst>
      <p:ext uri="{BB962C8B-B14F-4D97-AF65-F5344CB8AC3E}">
        <p14:creationId xmlns:p14="http://schemas.microsoft.com/office/powerpoint/2010/main" val="597293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60661984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20501" y="6492876"/>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583112" y="8710"/>
            <a:ext cx="11347413" cy="550755"/>
          </a:xfrm>
          <a:prstGeom prst="rect">
            <a:avLst/>
          </a:prstGeom>
        </p:spPr>
        <p:txBody>
          <a:bodyPr vert="horz" lIns="91440" tIns="45720" rIns="91440" bIns="45720" rtlCol="0" anchor="ctr">
            <a:normAutofit/>
          </a:bodyPr>
          <a:lstStyle/>
          <a:p>
            <a:endParaRPr lang="en-US" dirty="0"/>
          </a:p>
        </p:txBody>
      </p:sp>
      <p:sp>
        <p:nvSpPr>
          <p:cNvPr id="16" name="Text Placeholder 2">
            <a:extLst>
              <a:ext uri="{FF2B5EF4-FFF2-40B4-BE49-F238E27FC236}">
                <a16:creationId xmlns:a16="http://schemas.microsoft.com/office/drawing/2014/main" id="{A8804D3C-0186-7AFD-5990-11566D85ECF5}"/>
              </a:ext>
            </a:extLst>
          </p:cNvPr>
          <p:cNvSpPr>
            <a:spLocks noGrp="1"/>
          </p:cNvSpPr>
          <p:nvPr>
            <p:ph idx="1"/>
          </p:nvPr>
        </p:nvSpPr>
        <p:spPr>
          <a:xfrm>
            <a:off x="571501" y="617607"/>
            <a:ext cx="11005409" cy="5692457"/>
          </a:xfrm>
          <a:prstGeom prst="rect">
            <a:avLst/>
          </a:prstGeom>
        </p:spPr>
        <p:txBody>
          <a:bodyPr vert="horz" lIns="91440" tIns="45720" rIns="91440" bIns="45720" rtlCol="0">
            <a:normAutofit/>
          </a:bodyPr>
          <a:lstStyle>
            <a:lvl1pPr marL="171450" indent="-171450">
              <a:buClr>
                <a:srgbClr val="0096FF"/>
              </a:buClr>
              <a:buFont typeface="Wingdings" pitchFamily="2" charset="2"/>
              <a:buChar char="§"/>
              <a:defRPr/>
            </a:lvl1pPr>
            <a:lvl2pPr marL="514350" indent="-171450">
              <a:buClr>
                <a:srgbClr val="0096FF"/>
              </a:buClr>
              <a:buFont typeface="Wingdings" pitchFamily="2" charset="2"/>
              <a:buChar char="§"/>
              <a:defRPr/>
            </a:lvl2pPr>
            <a:lvl3pPr marL="857250" indent="-171450">
              <a:buClr>
                <a:srgbClr val="0096FF"/>
              </a:buClr>
              <a:buFont typeface="Wingdings" pitchFamily="2" charset="2"/>
              <a:buChar char="§"/>
              <a:defRPr/>
            </a:lvl3pPr>
            <a:lvl4pPr marL="1200150" indent="-171450">
              <a:buClr>
                <a:srgbClr val="0096FF"/>
              </a:buClr>
              <a:buFont typeface="Wingdings" pitchFamily="2" charset="2"/>
              <a:buChar char="§"/>
              <a:defRPr/>
            </a:lvl4pPr>
            <a:lvl5pPr marL="1543050" indent="-171450">
              <a:buClr>
                <a:srgbClr val="0096FF"/>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EAE7ABE9-D402-D243-A7BB-FE924DE50F86}"/>
              </a:ext>
            </a:extLst>
          </p:cNvPr>
          <p:cNvSpPr txBox="1"/>
          <p:nvPr userDrawn="1"/>
        </p:nvSpPr>
        <p:spPr>
          <a:xfrm>
            <a:off x="1002453" y="548640"/>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sz="1800" dirty="0">
              <a:solidFill>
                <a:srgbClr val="0096FF"/>
              </a:solidFill>
            </a:endParaRP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88277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0F741-9D79-A840-A1D9-E0BAB541CA6B}"/>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cxnSp>
        <p:nvCxnSpPr>
          <p:cNvPr id="3" name="Straight Connector 2">
            <a:extLst>
              <a:ext uri="{FF2B5EF4-FFF2-40B4-BE49-F238E27FC236}">
                <a16:creationId xmlns:a16="http://schemas.microsoft.com/office/drawing/2014/main" id="{BEFB08F1-022F-6249-AD85-B93B00BC7450}"/>
              </a:ext>
            </a:extLst>
          </p:cNvPr>
          <p:cNvCxnSpPr>
            <a:cxnSpLocks/>
          </p:cNvCxnSpPr>
          <p:nvPr userDrawn="1"/>
        </p:nvCxnSpPr>
        <p:spPr>
          <a:xfrm>
            <a:off x="571501"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E0E621-B046-414F-BEF5-7539FA0F990F}"/>
              </a:ext>
            </a:extLst>
          </p:cNvPr>
          <p:cNvSpPr txBox="1"/>
          <p:nvPr userDrawn="1"/>
        </p:nvSpPr>
        <p:spPr>
          <a:xfrm>
            <a:off x="487683" y="6577285"/>
            <a:ext cx="4214948" cy="246221"/>
          </a:xfrm>
          <a:prstGeom prst="rect">
            <a:avLst/>
          </a:prstGeom>
          <a:noFill/>
        </p:spPr>
        <p:txBody>
          <a:bodyPr wrap="square">
            <a:spAutoFit/>
          </a:bodyPr>
          <a:lstStyle/>
          <a:p>
            <a:pPr algn="l"/>
            <a:r>
              <a:rPr lang="en-US" sz="1000" dirty="0"/>
              <a:t>EIC RRB Meeting, December 7</a:t>
            </a:r>
            <a:r>
              <a:rPr lang="en-US" sz="1000" baseline="30000" dirty="0"/>
              <a:t>th</a:t>
            </a:r>
            <a:r>
              <a:rPr lang="en-US" sz="1000" dirty="0"/>
              <a:t> &amp; 8</a:t>
            </a:r>
            <a:r>
              <a:rPr lang="en-US" sz="1000" baseline="30000" dirty="0"/>
              <a:t>th</a:t>
            </a:r>
            <a:r>
              <a:rPr lang="en-US" sz="1000" dirty="0"/>
              <a:t>, 2023</a:t>
            </a:r>
          </a:p>
        </p:txBody>
      </p:sp>
      <p:sp>
        <p:nvSpPr>
          <p:cNvPr id="6" name="TextBox 5">
            <a:extLst>
              <a:ext uri="{FF2B5EF4-FFF2-40B4-BE49-F238E27FC236}">
                <a16:creationId xmlns:a16="http://schemas.microsoft.com/office/drawing/2014/main" id="{59E638AC-CA5E-3444-8837-8EFFB61F1B21}"/>
              </a:ext>
            </a:extLst>
          </p:cNvPr>
          <p:cNvSpPr txBox="1"/>
          <p:nvPr userDrawn="1"/>
        </p:nvSpPr>
        <p:spPr>
          <a:xfrm>
            <a:off x="4230139" y="6561754"/>
            <a:ext cx="3756147" cy="246221"/>
          </a:xfrm>
          <a:prstGeom prst="rect">
            <a:avLst/>
          </a:prstGeom>
          <a:noFill/>
        </p:spPr>
        <p:txBody>
          <a:bodyPr wrap="square">
            <a:spAutoFit/>
          </a:bodyPr>
          <a:lstStyle/>
          <a:p>
            <a:pPr algn="ctr"/>
            <a:r>
              <a:rPr lang="en-US" sz="1000" dirty="0"/>
              <a:t>E.C. </a:t>
            </a:r>
            <a:r>
              <a:rPr lang="en-US" sz="1000" dirty="0" err="1"/>
              <a:t>Aschenauer</a:t>
            </a:r>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1500" y="15551"/>
            <a:ext cx="11049000" cy="584669"/>
          </a:xfrm>
        </p:spPr>
        <p:txBody>
          <a:bodyPr>
            <a:normAutofit/>
          </a:bodyPr>
          <a:lstStyle>
            <a:lvl1pPr algn="r">
              <a:defRPr sz="2800" b="0" i="1">
                <a:solidFill>
                  <a:srgbClr val="1200B4"/>
                </a:solidFill>
                <a:effectLst>
                  <a:reflection stA="50000" endPos="50000" dist="5080" dir="5400000" sy="-100000" algn="bl" rotWithShape="0"/>
                </a:effectLst>
                <a:latin typeface="+mn-lt"/>
                <a:ea typeface="Arial" charset="0"/>
                <a:cs typeface="Comic Sans MS"/>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04BF247E-88B9-0D4B-B9C0-D2174888B417}"/>
              </a:ext>
            </a:extLst>
          </p:cNvPr>
          <p:cNvSpPr txBox="1">
            <a:spLocks/>
          </p:cNvSpPr>
          <p:nvPr userDrawn="1"/>
        </p:nvSpPr>
        <p:spPr>
          <a:xfrm>
            <a:off x="11644921" y="6499478"/>
            <a:ext cx="432487"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81639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571500" y="736986"/>
            <a:ext cx="1104900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4" name="Slide Number Placeholder 5">
            <a:extLst>
              <a:ext uri="{FF2B5EF4-FFF2-40B4-BE49-F238E27FC236}">
                <a16:creationId xmlns:a16="http://schemas.microsoft.com/office/drawing/2014/main" id="{90738F48-5ECD-C342-B85B-563293DDE982}"/>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55608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615091" y="0"/>
            <a:ext cx="11347413" cy="56101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615092" y="640083"/>
            <a:ext cx="11005409" cy="56568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638391" y="6484899"/>
            <a:ext cx="432487"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6" name="Straight Connector 5">
            <a:extLst>
              <a:ext uri="{FF2B5EF4-FFF2-40B4-BE49-F238E27FC236}">
                <a16:creationId xmlns:a16="http://schemas.microsoft.com/office/drawing/2014/main" id="{7F83A618-8545-DA46-A6B2-1A78663B6D12}"/>
              </a:ext>
            </a:extLst>
          </p:cNvPr>
          <p:cNvCxnSpPr>
            <a:cxnSpLocks/>
          </p:cNvCxnSpPr>
          <p:nvPr userDrawn="1"/>
        </p:nvCxnSpPr>
        <p:spPr>
          <a:xfrm>
            <a:off x="571501" y="577670"/>
            <a:ext cx="11620500" cy="0"/>
          </a:xfrm>
          <a:prstGeom prst="line">
            <a:avLst/>
          </a:prstGeom>
          <a:ln w="53975">
            <a:gradFill flip="none" rotWithShape="1">
              <a:gsLst>
                <a:gs pos="0">
                  <a:schemeClr val="tx2">
                    <a:lumMod val="60000"/>
                    <a:lumOff val="40000"/>
                  </a:schemeClr>
                </a:gs>
                <a:gs pos="49000">
                  <a:srgbClr val="011893"/>
                </a:gs>
                <a:gs pos="99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58FF82C-6280-D849-8E90-13047EAD0B85}"/>
              </a:ext>
            </a:extLst>
          </p:cNvPr>
          <p:cNvSpPr txBox="1"/>
          <p:nvPr userDrawn="1"/>
        </p:nvSpPr>
        <p:spPr>
          <a:xfrm>
            <a:off x="487683" y="6577285"/>
            <a:ext cx="4214948" cy="246221"/>
          </a:xfrm>
          <a:prstGeom prst="rect">
            <a:avLst/>
          </a:prstGeom>
          <a:noFill/>
        </p:spPr>
        <p:txBody>
          <a:bodyPr wrap="square">
            <a:spAutoFit/>
          </a:bodyPr>
          <a:lstStyle/>
          <a:p>
            <a:pPr algn="l"/>
            <a:r>
              <a:rPr lang="en-US" sz="1000" dirty="0"/>
              <a:t>EIC RRB Meeting, December 7</a:t>
            </a:r>
            <a:r>
              <a:rPr lang="en-US" sz="1000" baseline="30000" dirty="0"/>
              <a:t>th</a:t>
            </a:r>
            <a:r>
              <a:rPr lang="en-US" sz="1000" dirty="0"/>
              <a:t> &amp; 8</a:t>
            </a:r>
            <a:r>
              <a:rPr lang="en-US" sz="1000" baseline="30000" dirty="0"/>
              <a:t>th</a:t>
            </a:r>
            <a:r>
              <a:rPr lang="en-US" sz="1000" dirty="0"/>
              <a:t>, 2023</a:t>
            </a:r>
          </a:p>
        </p:txBody>
      </p:sp>
      <p:sp>
        <p:nvSpPr>
          <p:cNvPr id="8" name="TextBox 7">
            <a:extLst>
              <a:ext uri="{FF2B5EF4-FFF2-40B4-BE49-F238E27FC236}">
                <a16:creationId xmlns:a16="http://schemas.microsoft.com/office/drawing/2014/main" id="{8F117A80-A94C-8141-A433-7BBFC7250623}"/>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59889"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84B297-FC6B-E741-A8E7-ECB4A1D296D3}"/>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E.C. </a:t>
            </a:r>
            <a:r>
              <a:rPr lang="en-US" sz="1000" dirty="0" err="1"/>
              <a:t>Aschenauer</a:t>
            </a:r>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68" r:id="rId3"/>
    <p:sldLayoutId id="2147483667" r:id="rId4"/>
    <p:sldLayoutId id="2147483671" r:id="rId5"/>
    <p:sldLayoutId id="2147483670" r:id="rId6"/>
  </p:sldLayoutIdLst>
  <p:hf hdr="0" ftr="0" dt="0"/>
  <p:txStyles>
    <p:title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dropbox.com/sh/qfkl5q8lf717b34/AACl0o7IxsTPRbP8RjY0qGcSa?dl=0"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www.flickr.com/photos/lac-bac/6483307775" TargetMode="External"/><Relationship Id="rId1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jpg"/><Relationship Id="rId17" Type="http://schemas.openxmlformats.org/officeDocument/2006/relationships/image" Target="../media/image49.png"/><Relationship Id="rId2" Type="http://schemas.openxmlformats.org/officeDocument/2006/relationships/image" Target="../media/image38.jpg"/><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en.wikipedia.org/wiki/Flag_of_the_United_Kingdom" TargetMode="External"/><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hyperlink" Target="https://www.publicdomainpictures.net/view-image.php?image=119665&amp;picture=&amp;jazyk=DE" TargetMode="External"/><Relationship Id="rId19" Type="http://schemas.openxmlformats.org/officeDocument/2006/relationships/image" Target="../media/image51.png"/><Relationship Id="rId4" Type="http://schemas.openxmlformats.org/officeDocument/2006/relationships/hyperlink" Target="https://en.wikipedia.org/wiki/Flag_of_Italy" TargetMode="External"/><Relationship Id="rId9" Type="http://schemas.openxmlformats.org/officeDocument/2006/relationships/image" Target="../media/image43.jp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hyperlink" Target="https://www.publicdomainpictures.net/view-image.php?image=119665&amp;picture=&amp;jazyk=DE" TargetMode="External"/><Relationship Id="rId3" Type="http://schemas.openxmlformats.org/officeDocument/2006/relationships/image" Target="../media/image14.jpeg"/><Relationship Id="rId7" Type="http://schemas.openxmlformats.org/officeDocument/2006/relationships/image" Target="../media/image46.png"/><Relationship Id="rId12" Type="http://schemas.openxmlformats.org/officeDocument/2006/relationships/image" Target="../media/image43.jp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0.png"/><Relationship Id="rId5" Type="http://schemas.openxmlformats.org/officeDocument/2006/relationships/image" Target="../media/image54.png"/><Relationship Id="rId10" Type="http://schemas.openxmlformats.org/officeDocument/2006/relationships/hyperlink" Target="https://en.wikipedia.org/wiki/Flag_of_the_United_Kingdom" TargetMode="External"/><Relationship Id="rId4" Type="http://schemas.openxmlformats.org/officeDocument/2006/relationships/image" Target="../media/image5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6.xml"/><Relationship Id="rId5" Type="http://schemas.openxmlformats.org/officeDocument/2006/relationships/image" Target="../media/image59.emf"/><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xml"/><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g"/><Relationship Id="rId1" Type="http://schemas.openxmlformats.org/officeDocument/2006/relationships/slideLayout" Target="../slideLayouts/slideLayout3.xml"/><Relationship Id="rId6" Type="http://schemas.openxmlformats.org/officeDocument/2006/relationships/image" Target="../media/image84.emf"/><Relationship Id="rId5" Type="http://schemas.openxmlformats.org/officeDocument/2006/relationships/image" Target="../media/image83.png"/><Relationship Id="rId4" Type="http://schemas.openxmlformats.org/officeDocument/2006/relationships/image" Target="../media/image26.png"/><Relationship Id="rId9" Type="http://schemas.openxmlformats.org/officeDocument/2006/relationships/image" Target="../media/image87.emf"/></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1.tiff"/><Relationship Id="rId5" Type="http://schemas.openxmlformats.org/officeDocument/2006/relationships/image" Target="../media/image90.tiff"/><Relationship Id="rId10" Type="http://schemas.openxmlformats.org/officeDocument/2006/relationships/image" Target="../media/image95.png"/><Relationship Id="rId4" Type="http://schemas.openxmlformats.org/officeDocument/2006/relationships/image" Target="../media/image89.jpg"/><Relationship Id="rId9"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emf"/></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arxiv.org/abs/1310.2495"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s://wiki.bnl.gov/EPIC/index.php?title=Project_Information" TargetMode="External"/><Relationship Id="rId7" Type="http://schemas.openxmlformats.org/officeDocument/2006/relationships/image" Target="../media/image113.png"/><Relationship Id="rId2" Type="http://schemas.openxmlformats.org/officeDocument/2006/relationships/hyperlink" Target="https://eic.jlab.org/Geometry/" TargetMode="External"/><Relationship Id="rId1" Type="http://schemas.openxmlformats.org/officeDocument/2006/relationships/slideLayout" Target="../slideLayouts/slideLayout3.xml"/><Relationship Id="rId6" Type="http://schemas.openxmlformats.org/officeDocument/2006/relationships/image" Target="../media/image112.emf"/><Relationship Id="rId5" Type="http://schemas.openxmlformats.org/officeDocument/2006/relationships/image" Target="../media/image35.png"/><Relationship Id="rId4" Type="http://schemas.openxmlformats.org/officeDocument/2006/relationships/hyperlink" Target="https://brookhavenlab.sharepoint.com/:f:/s/EICPublicSharingDocs/En2qXUkn1G5Li9_rTS6D8vkBwb7J1_GkvmVxNeiW8_sV1Q?e=VbyJC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bnl.gov/event/16676/"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hyperlink" Target="https://indico.bnl.gov/event/2048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Experimental Program Overview </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sz="2200" b="0" dirty="0"/>
              <a:t>E.C. </a:t>
            </a:r>
            <a:r>
              <a:rPr lang="en-US" sz="2200" b="0" dirty="0" err="1"/>
              <a:t>Aschenauer</a:t>
            </a:r>
            <a:r>
              <a:rPr lang="en-US" sz="2200" b="0" dirty="0"/>
              <a:t> (BNL) </a:t>
            </a:r>
          </a:p>
          <a:p>
            <a:r>
              <a:rPr lang="en-US" sz="2200" b="0" dirty="0"/>
              <a:t>R. Ent (</a:t>
            </a:r>
            <a:r>
              <a:rPr lang="en-US" sz="2200" b="0" dirty="0" err="1"/>
              <a:t>JLab</a:t>
            </a:r>
            <a:r>
              <a:rPr lang="en-US" sz="2200" b="0" dirty="0"/>
              <a:t>)</a:t>
            </a:r>
          </a:p>
          <a:p>
            <a:r>
              <a:rPr lang="en-US" sz="2200" b="0" dirty="0">
                <a:cs typeface="Arial" panose="020B0604020202020204" pitchFamily="34" charset="0"/>
              </a:rPr>
              <a:t>Co-Associate Directors for the Experimental Program</a:t>
            </a:r>
            <a:endParaRPr lang="en-US" sz="2200" b="0" dirty="0"/>
          </a:p>
          <a:p>
            <a:endParaRPr lang="en-US" dirty="0"/>
          </a:p>
          <a:p>
            <a:r>
              <a:rPr lang="en-US" sz="2000" b="0" dirty="0"/>
              <a:t>EIC RRB Meeting</a:t>
            </a:r>
          </a:p>
          <a:p>
            <a:r>
              <a:rPr lang="en-US" sz="2000" b="0" dirty="0"/>
              <a:t>December 7</a:t>
            </a:r>
            <a:r>
              <a:rPr lang="en-US" sz="2000" b="0" baseline="30000" dirty="0"/>
              <a:t>th</a:t>
            </a:r>
            <a:r>
              <a:rPr lang="en-US" sz="2000" b="0" dirty="0"/>
              <a:t> &amp; 8</a:t>
            </a:r>
            <a:r>
              <a:rPr lang="en-US" sz="2000" b="0" baseline="30000" dirty="0"/>
              <a:t>th</a:t>
            </a:r>
            <a:r>
              <a:rPr lang="en-US" sz="2000" b="0" dirty="0"/>
              <a:t>, 2023</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CFBC-7864-0EC2-1454-36F5D7938C83}"/>
              </a:ext>
            </a:extLst>
          </p:cNvPr>
          <p:cNvSpPr>
            <a:spLocks noGrp="1"/>
          </p:cNvSpPr>
          <p:nvPr>
            <p:ph type="title"/>
          </p:nvPr>
        </p:nvSpPr>
        <p:spPr/>
        <p:txBody>
          <a:bodyPr/>
          <a:lstStyle/>
          <a:p>
            <a:r>
              <a:rPr lang="en-US" dirty="0"/>
              <a:t>CD-3A Scope Overview for Detector Systems</a:t>
            </a:r>
          </a:p>
        </p:txBody>
      </p:sp>
      <p:sp>
        <p:nvSpPr>
          <p:cNvPr id="3" name="Text Placeholder 2">
            <a:extLst>
              <a:ext uri="{FF2B5EF4-FFF2-40B4-BE49-F238E27FC236}">
                <a16:creationId xmlns:a16="http://schemas.microsoft.com/office/drawing/2014/main" id="{6480005B-9BCC-E409-DA6F-CC362146A28F}"/>
              </a:ext>
            </a:extLst>
          </p:cNvPr>
          <p:cNvSpPr>
            <a:spLocks noGrp="1"/>
          </p:cNvSpPr>
          <p:nvPr>
            <p:ph type="body" sz="quarter" idx="10"/>
          </p:nvPr>
        </p:nvSpPr>
        <p:spPr>
          <a:xfrm>
            <a:off x="498539" y="715234"/>
            <a:ext cx="9861613" cy="5212080"/>
          </a:xfrm>
        </p:spPr>
        <p:txBody>
          <a:bodyPr>
            <a:noAutofit/>
          </a:bodyPr>
          <a:lstStyle/>
          <a:p>
            <a:r>
              <a:rPr lang="en-US" sz="1600" dirty="0"/>
              <a:t>Detector Systems CD-3A Scope</a:t>
            </a:r>
          </a:p>
          <a:p>
            <a:pPr lvl="1"/>
            <a:r>
              <a:rPr lang="en-US" sz="1600" dirty="0"/>
              <a:t>WBS 6.10.05: </a:t>
            </a:r>
            <a:r>
              <a:rPr lang="en-US" sz="1600" dirty="0">
                <a:effectLst/>
                <a:ea typeface="Times New Roman" panose="02020603050405020304" pitchFamily="18" charset="0"/>
              </a:rPr>
              <a:t>Lead Tungstate Crystals for the Detector Backward EM Calorimeter</a:t>
            </a:r>
          </a:p>
          <a:p>
            <a:pPr lvl="2"/>
            <a:r>
              <a:rPr lang="en-US" sz="1400" dirty="0"/>
              <a:t>CD-3A scope is first two years of procurements (1500 pieces)</a:t>
            </a:r>
          </a:p>
          <a:p>
            <a:pPr lvl="1"/>
            <a:r>
              <a:rPr lang="en-US" sz="1600" dirty="0"/>
              <a:t>WBS 6.10.05: </a:t>
            </a:r>
            <a:r>
              <a:rPr lang="en-US" sz="1600" dirty="0">
                <a:effectLst/>
                <a:ea typeface="Times New Roman" panose="02020603050405020304" pitchFamily="18" charset="0"/>
              </a:rPr>
              <a:t>Scintillating Fibers for the Detector Barrel and Forward EM Calorimeters</a:t>
            </a:r>
          </a:p>
          <a:p>
            <a:pPr lvl="2"/>
            <a:r>
              <a:rPr lang="en-US" sz="1400" dirty="0"/>
              <a:t>CD-3A scope is 1875 km first of four phases</a:t>
            </a:r>
          </a:p>
          <a:p>
            <a:pPr lvl="1"/>
            <a:r>
              <a:rPr lang="en-US" sz="1600" dirty="0">
                <a:effectLst/>
                <a:ea typeface="Times New Roman" panose="02020603050405020304" pitchFamily="18" charset="0"/>
              </a:rPr>
              <a:t>WBS 6.</a:t>
            </a:r>
            <a:r>
              <a:rPr lang="en-US" sz="1600" dirty="0">
                <a:ea typeface="Times New Roman" panose="02020603050405020304" pitchFamily="18" charset="0"/>
              </a:rPr>
              <a:t>10.06</a:t>
            </a:r>
            <a:r>
              <a:rPr lang="en-US" sz="1600" dirty="0">
                <a:effectLst/>
                <a:ea typeface="Times New Roman" panose="02020603050405020304" pitchFamily="18" charset="0"/>
              </a:rPr>
              <a:t>: Silicon Photomultipliers for the Detector </a:t>
            </a:r>
            <a:r>
              <a:rPr lang="en-US" sz="1600" dirty="0" err="1">
                <a:effectLst/>
                <a:ea typeface="Times New Roman" panose="02020603050405020304" pitchFamily="18" charset="0"/>
              </a:rPr>
              <a:t>Foward</a:t>
            </a:r>
            <a:r>
              <a:rPr lang="en-US" sz="1600" dirty="0">
                <a:effectLst/>
                <a:ea typeface="Times New Roman" panose="02020603050405020304" pitchFamily="18" charset="0"/>
              </a:rPr>
              <a:t> Hadronic Calorimeter</a:t>
            </a:r>
          </a:p>
          <a:p>
            <a:pPr lvl="2"/>
            <a:r>
              <a:rPr lang="en-US" sz="1400" dirty="0"/>
              <a:t>CD-3A scope is one phase (320K </a:t>
            </a:r>
            <a:r>
              <a:rPr lang="en-US" sz="1400" dirty="0" err="1"/>
              <a:t>SiPMs</a:t>
            </a:r>
            <a:r>
              <a:rPr lang="en-US" sz="1400" dirty="0"/>
              <a:t>) out of two for the forward Hadron Calorimeter</a:t>
            </a:r>
          </a:p>
          <a:p>
            <a:pPr lvl="1"/>
            <a:r>
              <a:rPr lang="en-US" sz="1600" dirty="0"/>
              <a:t>WBS 6.10.06: </a:t>
            </a:r>
            <a:r>
              <a:rPr lang="en-US" sz="1600" dirty="0">
                <a:effectLst/>
                <a:ea typeface="Times New Roman" panose="02020603050405020304" pitchFamily="18" charset="0"/>
              </a:rPr>
              <a:t>Steel and Tungsten Plates for the Detector Forward Hadronic Calorimeter</a:t>
            </a:r>
            <a:endParaRPr lang="en-US" sz="1600" dirty="0">
              <a:ea typeface="Times New Roman" panose="02020603050405020304" pitchFamily="18" charset="0"/>
            </a:endParaRPr>
          </a:p>
          <a:p>
            <a:pPr lvl="2"/>
            <a:r>
              <a:rPr lang="en-US" sz="1400" dirty="0"/>
              <a:t>CD-3A scope is first of two phases (~50%)</a:t>
            </a:r>
          </a:p>
          <a:p>
            <a:pPr lvl="1"/>
            <a:r>
              <a:rPr lang="en-US" sz="1600" dirty="0"/>
              <a:t>WBS 6.10.07: </a:t>
            </a:r>
            <a:r>
              <a:rPr lang="en-US" sz="1600" dirty="0">
                <a:effectLst/>
                <a:ea typeface="Times New Roman" panose="02020603050405020304" pitchFamily="18" charset="0"/>
              </a:rPr>
              <a:t>Detector Solenoid Magnet Design and Fabrication and Conductor </a:t>
            </a:r>
          </a:p>
          <a:p>
            <a:pPr lvl="2"/>
            <a:r>
              <a:rPr lang="en-US" sz="1400" dirty="0"/>
              <a:t>CD-3A scope is for the conductor and the full magnet construction.</a:t>
            </a:r>
          </a:p>
          <a:p>
            <a:endParaRPr lang="en-US" sz="800" dirty="0"/>
          </a:p>
          <a:p>
            <a:r>
              <a:rPr lang="en-US" sz="1600" dirty="0"/>
              <a:t>Designs driving CD-3A Detector Systems scope are stable – final design reviews are completed for all LLP scope. Review committees concurred there is minimal risk of change that could impact CD-3A LLPs following contract award.</a:t>
            </a:r>
          </a:p>
          <a:p>
            <a:pPr marL="0" indent="0">
              <a:buNone/>
            </a:pPr>
            <a:endParaRPr lang="en-US" sz="800" dirty="0"/>
          </a:p>
          <a:p>
            <a:r>
              <a:rPr lang="en-US" sz="1600" dirty="0"/>
              <a:t>CD-3A Detector System scope justifications are based on:</a:t>
            </a:r>
          </a:p>
          <a:p>
            <a:pPr lvl="1"/>
            <a:r>
              <a:rPr lang="en-US" sz="1400" dirty="0"/>
              <a:t>Reduction of cost and technical risk</a:t>
            </a:r>
          </a:p>
          <a:p>
            <a:pPr lvl="1"/>
            <a:r>
              <a:rPr lang="en-US" sz="1400" dirty="0"/>
              <a:t>Limited world-wide vendors</a:t>
            </a:r>
          </a:p>
          <a:p>
            <a:pPr lvl="1"/>
            <a:r>
              <a:rPr lang="en-US" sz="1400" dirty="0"/>
              <a:t>Production times and capability and/or labor-intensive manufacturing tasks</a:t>
            </a:r>
          </a:p>
          <a:p>
            <a:pPr lvl="1"/>
            <a:r>
              <a:rPr lang="en-US" sz="1400" dirty="0"/>
              <a:t>Evade competition by other projects around the world </a:t>
            </a:r>
          </a:p>
          <a:p>
            <a:pPr lvl="1"/>
            <a:endParaRPr lang="en-US" sz="1600" dirty="0">
              <a:solidFill>
                <a:srgbClr val="FF0000"/>
              </a:solidFill>
            </a:endParaRPr>
          </a:p>
        </p:txBody>
      </p:sp>
      <p:pic>
        <p:nvPicPr>
          <p:cNvPr id="5" name="Picture 4" descr="Diagram of a structure with text&#10;&#10;Description automatically generated with medium confidence">
            <a:extLst>
              <a:ext uri="{FF2B5EF4-FFF2-40B4-BE49-F238E27FC236}">
                <a16:creationId xmlns:a16="http://schemas.microsoft.com/office/drawing/2014/main" id="{5EEFB5BB-2C02-2C4B-81CA-AFB2EDB43BE4}"/>
              </a:ext>
            </a:extLst>
          </p:cNvPr>
          <p:cNvPicPr>
            <a:picLocks noChangeAspect="1"/>
          </p:cNvPicPr>
          <p:nvPr/>
        </p:nvPicPr>
        <p:blipFill>
          <a:blip r:embed="rId2"/>
          <a:stretch>
            <a:fillRect/>
          </a:stretch>
        </p:blipFill>
        <p:spPr>
          <a:xfrm>
            <a:off x="9053151" y="658368"/>
            <a:ext cx="2208763" cy="1883664"/>
          </a:xfrm>
          <a:prstGeom prst="rect">
            <a:avLst/>
          </a:prstGeom>
        </p:spPr>
      </p:pic>
      <p:grpSp>
        <p:nvGrpSpPr>
          <p:cNvPr id="9" name="Group 8">
            <a:extLst>
              <a:ext uri="{FF2B5EF4-FFF2-40B4-BE49-F238E27FC236}">
                <a16:creationId xmlns:a16="http://schemas.microsoft.com/office/drawing/2014/main" id="{67C79C01-C219-B945-841A-1A5BA6B64B09}"/>
              </a:ext>
            </a:extLst>
          </p:cNvPr>
          <p:cNvGrpSpPr/>
          <p:nvPr/>
        </p:nvGrpSpPr>
        <p:grpSpPr>
          <a:xfrm>
            <a:off x="9398849" y="4405793"/>
            <a:ext cx="2793151" cy="2452207"/>
            <a:chOff x="611389" y="1870399"/>
            <a:chExt cx="5021328" cy="4287801"/>
          </a:xfrm>
        </p:grpSpPr>
        <p:pic>
          <p:nvPicPr>
            <p:cNvPr id="10" name="Picture 9">
              <a:extLst>
                <a:ext uri="{FF2B5EF4-FFF2-40B4-BE49-F238E27FC236}">
                  <a16:creationId xmlns:a16="http://schemas.microsoft.com/office/drawing/2014/main" id="{32B45277-C69D-0B42-8391-EF3EFA6A721E}"/>
                </a:ext>
              </a:extLst>
            </p:cNvPr>
            <p:cNvPicPr>
              <a:picLocks noChangeAspect="1"/>
            </p:cNvPicPr>
            <p:nvPr/>
          </p:nvPicPr>
          <p:blipFill>
            <a:blip r:embed="rId3"/>
            <a:stretch>
              <a:fillRect/>
            </a:stretch>
          </p:blipFill>
          <p:spPr>
            <a:xfrm>
              <a:off x="611389" y="1870399"/>
              <a:ext cx="5021328" cy="4287801"/>
            </a:xfrm>
            <a:prstGeom prst="rect">
              <a:avLst/>
            </a:prstGeom>
          </p:spPr>
        </p:pic>
        <p:sp>
          <p:nvSpPr>
            <p:cNvPr id="11" name="Oval 10">
              <a:extLst>
                <a:ext uri="{FF2B5EF4-FFF2-40B4-BE49-F238E27FC236}">
                  <a16:creationId xmlns:a16="http://schemas.microsoft.com/office/drawing/2014/main" id="{3677B4F1-3489-7947-8A30-974FAC67D8F4}"/>
                </a:ext>
              </a:extLst>
            </p:cNvPr>
            <p:cNvSpPr/>
            <p:nvPr/>
          </p:nvSpPr>
          <p:spPr>
            <a:xfrm>
              <a:off x="3737502" y="2743199"/>
              <a:ext cx="405740" cy="266330"/>
            </a:xfrm>
            <a:prstGeom prst="ellipse">
              <a:avLst/>
            </a:prstGeom>
            <a:noFill/>
            <a:ln w="38100">
              <a:solidFill>
                <a:srgbClr val="009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A2112F5-B5FE-F248-A017-6AEA2C729EED}"/>
                </a:ext>
              </a:extLst>
            </p:cNvPr>
            <p:cNvSpPr/>
            <p:nvPr/>
          </p:nvSpPr>
          <p:spPr>
            <a:xfrm>
              <a:off x="3895981" y="4771957"/>
              <a:ext cx="1133514" cy="2485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4DF4E2-B36F-0D4D-B1B4-8A8A48D68386}"/>
                </a:ext>
              </a:extLst>
            </p:cNvPr>
            <p:cNvSpPr/>
            <p:nvPr/>
          </p:nvSpPr>
          <p:spPr>
            <a:xfrm>
              <a:off x="734210" y="4958809"/>
              <a:ext cx="1133514" cy="2485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up of a device&#10;&#10;Description automatically generated with low confidence">
            <a:extLst>
              <a:ext uri="{FF2B5EF4-FFF2-40B4-BE49-F238E27FC236}">
                <a16:creationId xmlns:a16="http://schemas.microsoft.com/office/drawing/2014/main" id="{C22B060C-55D5-DB42-9087-0EC1E3F93650}"/>
              </a:ext>
            </a:extLst>
          </p:cNvPr>
          <p:cNvPicPr>
            <a:picLocks noChangeAspect="1"/>
          </p:cNvPicPr>
          <p:nvPr/>
        </p:nvPicPr>
        <p:blipFill>
          <a:blip r:embed="rId4"/>
          <a:stretch>
            <a:fillRect/>
          </a:stretch>
        </p:blipFill>
        <p:spPr>
          <a:xfrm>
            <a:off x="9328314" y="2679193"/>
            <a:ext cx="2761794" cy="1691640"/>
          </a:xfrm>
          <a:prstGeom prst="rect">
            <a:avLst/>
          </a:prstGeom>
        </p:spPr>
      </p:pic>
      <p:pic>
        <p:nvPicPr>
          <p:cNvPr id="18" name="Picture 17" descr="A picture containing schematic&#10;&#10;Description automatically generated">
            <a:extLst>
              <a:ext uri="{FF2B5EF4-FFF2-40B4-BE49-F238E27FC236}">
                <a16:creationId xmlns:a16="http://schemas.microsoft.com/office/drawing/2014/main" id="{C87C7BE5-3264-874C-81B2-392122AC0928}"/>
              </a:ext>
            </a:extLst>
          </p:cNvPr>
          <p:cNvPicPr>
            <a:picLocks noChangeAspect="1"/>
          </p:cNvPicPr>
          <p:nvPr/>
        </p:nvPicPr>
        <p:blipFill>
          <a:blip r:embed="rId5"/>
          <a:stretch>
            <a:fillRect/>
          </a:stretch>
        </p:blipFill>
        <p:spPr>
          <a:xfrm>
            <a:off x="7040880" y="4343399"/>
            <a:ext cx="2281011" cy="1851536"/>
          </a:xfrm>
          <a:prstGeom prst="rect">
            <a:avLst/>
          </a:prstGeom>
        </p:spPr>
      </p:pic>
      <p:grpSp>
        <p:nvGrpSpPr>
          <p:cNvPr id="19" name="Group 18">
            <a:extLst>
              <a:ext uri="{FF2B5EF4-FFF2-40B4-BE49-F238E27FC236}">
                <a16:creationId xmlns:a16="http://schemas.microsoft.com/office/drawing/2014/main" id="{E9926738-ACE9-254F-9839-5021EE79C78D}"/>
              </a:ext>
            </a:extLst>
          </p:cNvPr>
          <p:cNvGrpSpPr>
            <a:grpSpLocks noChangeAspect="1"/>
          </p:cNvGrpSpPr>
          <p:nvPr/>
        </p:nvGrpSpPr>
        <p:grpSpPr>
          <a:xfrm>
            <a:off x="9253122" y="4258001"/>
            <a:ext cx="1228761" cy="1914199"/>
            <a:chOff x="4150761" y="3092521"/>
            <a:chExt cx="2045272" cy="3186184"/>
          </a:xfrm>
        </p:grpSpPr>
        <p:pic>
          <p:nvPicPr>
            <p:cNvPr id="20" name="Picture 19">
              <a:extLst>
                <a:ext uri="{FF2B5EF4-FFF2-40B4-BE49-F238E27FC236}">
                  <a16:creationId xmlns:a16="http://schemas.microsoft.com/office/drawing/2014/main" id="{81EDAFF5-88AF-2848-BAE7-A9812CFB5FB4}"/>
                </a:ext>
              </a:extLst>
            </p:cNvPr>
            <p:cNvPicPr>
              <a:picLocks noChangeAspect="1"/>
            </p:cNvPicPr>
            <p:nvPr/>
          </p:nvPicPr>
          <p:blipFill rotWithShape="1">
            <a:blip r:embed="rId6"/>
            <a:srcRect l="38234" t="3071" r="26790"/>
            <a:stretch/>
          </p:blipFill>
          <p:spPr>
            <a:xfrm>
              <a:off x="4150761" y="3092521"/>
              <a:ext cx="2045272" cy="3186184"/>
            </a:xfrm>
            <a:prstGeom prst="rect">
              <a:avLst/>
            </a:prstGeom>
          </p:spPr>
        </p:pic>
        <p:sp>
          <p:nvSpPr>
            <p:cNvPr id="21" name="Rectangle 20">
              <a:extLst>
                <a:ext uri="{FF2B5EF4-FFF2-40B4-BE49-F238E27FC236}">
                  <a16:creationId xmlns:a16="http://schemas.microsoft.com/office/drawing/2014/main" id="{DCD7FEDE-73DE-D94B-B612-14E7F94C599D}"/>
                </a:ext>
              </a:extLst>
            </p:cNvPr>
            <p:cNvSpPr/>
            <p:nvPr/>
          </p:nvSpPr>
          <p:spPr>
            <a:xfrm>
              <a:off x="4161034" y="3309563"/>
              <a:ext cx="287676" cy="238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209CF76-DDCC-7F4E-B261-C287FA8CAF2D}"/>
              </a:ext>
            </a:extLst>
          </p:cNvPr>
          <p:cNvSpPr txBox="1"/>
          <p:nvPr/>
        </p:nvSpPr>
        <p:spPr>
          <a:xfrm>
            <a:off x="8202168" y="4733544"/>
            <a:ext cx="658368" cy="304800"/>
          </a:xfrm>
          <a:prstGeom prst="rect">
            <a:avLst/>
          </a:prstGeom>
        </p:spPr>
        <p:txBody>
          <a:bodyPr wrap="none" rtlCol="0">
            <a:noAutofit/>
          </a:bodyPr>
          <a:lstStyle/>
          <a:p>
            <a:pPr marL="0" indent="0" algn="l">
              <a:buClr>
                <a:srgbClr val="0096FF"/>
              </a:buClr>
              <a:buFont typeface="Arial" panose="020B0604020202020204" pitchFamily="34" charset="0"/>
              <a:buNone/>
            </a:pPr>
            <a:r>
              <a:rPr lang="en-US" sz="1200" dirty="0" err="1">
                <a:solidFill>
                  <a:schemeClr val="bg1"/>
                </a:solidFill>
              </a:rPr>
              <a:t>SciFi</a:t>
            </a:r>
            <a:endParaRPr lang="en-US" sz="1200" dirty="0">
              <a:solidFill>
                <a:schemeClr val="bg1"/>
              </a:solidFill>
            </a:endParaRPr>
          </a:p>
        </p:txBody>
      </p:sp>
      <p:cxnSp>
        <p:nvCxnSpPr>
          <p:cNvPr id="24" name="Straight Arrow Connector 23">
            <a:extLst>
              <a:ext uri="{FF2B5EF4-FFF2-40B4-BE49-F238E27FC236}">
                <a16:creationId xmlns:a16="http://schemas.microsoft.com/office/drawing/2014/main" id="{A26DFE41-F44F-FE45-A3FE-2169BD96D0E5}"/>
              </a:ext>
            </a:extLst>
          </p:cNvPr>
          <p:cNvCxnSpPr>
            <a:cxnSpLocks/>
          </p:cNvCxnSpPr>
          <p:nvPr/>
        </p:nvCxnSpPr>
        <p:spPr>
          <a:xfrm flipV="1">
            <a:off x="8650224" y="4636008"/>
            <a:ext cx="91440" cy="2377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1843A1D-9D3F-4648-B3F7-261C2DE94563}"/>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Tree>
    <p:extLst>
      <p:ext uri="{BB962C8B-B14F-4D97-AF65-F5344CB8AC3E}">
        <p14:creationId xmlns:p14="http://schemas.microsoft.com/office/powerpoint/2010/main" val="4072295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CFA533-5335-4038-99A9-F257F5C35B4C}"/>
              </a:ext>
            </a:extLst>
          </p:cNvPr>
          <p:cNvSpPr>
            <a:spLocks noGrp="1"/>
          </p:cNvSpPr>
          <p:nvPr>
            <p:ph type="sldNum" sz="quarter" idx="4294967295"/>
          </p:nvPr>
        </p:nvSpPr>
        <p:spPr>
          <a:xfrm>
            <a:off x="9149561" y="6442231"/>
            <a:ext cx="2743200" cy="221938"/>
          </a:xfrm>
        </p:spPr>
        <p:txBody>
          <a:bodyPr/>
          <a:lstStyle/>
          <a:p>
            <a:fld id="{893C5830-40F3-F04E-B2E3-10E6672BA8FF}" type="slidenum">
              <a:rPr lang="en-US" smtClean="0"/>
              <a:pPr/>
              <a:t>11</a:t>
            </a:fld>
            <a:endParaRPr lang="en-US"/>
          </a:p>
        </p:txBody>
      </p:sp>
      <p:sp>
        <p:nvSpPr>
          <p:cNvPr id="2" name="Title 1">
            <a:extLst>
              <a:ext uri="{FF2B5EF4-FFF2-40B4-BE49-F238E27FC236}">
                <a16:creationId xmlns:a16="http://schemas.microsoft.com/office/drawing/2014/main" id="{3B27D1FD-E817-4437-B00C-F4C1DA429865}"/>
              </a:ext>
            </a:extLst>
          </p:cNvPr>
          <p:cNvSpPr>
            <a:spLocks noGrp="1"/>
          </p:cNvSpPr>
          <p:nvPr>
            <p:ph type="title"/>
          </p:nvPr>
        </p:nvSpPr>
        <p:spPr/>
        <p:txBody>
          <a:bodyPr>
            <a:noAutofit/>
          </a:bodyPr>
          <a:lstStyle/>
          <a:p>
            <a:r>
              <a:rPr lang="en-US" b="1" dirty="0"/>
              <a:t>MARCO Magnet Design Details </a:t>
            </a:r>
          </a:p>
        </p:txBody>
      </p:sp>
      <p:sp>
        <p:nvSpPr>
          <p:cNvPr id="15" name="TextBox 14">
            <a:extLst>
              <a:ext uri="{FF2B5EF4-FFF2-40B4-BE49-F238E27FC236}">
                <a16:creationId xmlns:a16="http://schemas.microsoft.com/office/drawing/2014/main" id="{691A295C-83DF-415F-9ADF-F45E1410AC37}"/>
              </a:ext>
            </a:extLst>
          </p:cNvPr>
          <p:cNvSpPr txBox="1"/>
          <p:nvPr/>
        </p:nvSpPr>
        <p:spPr>
          <a:xfrm>
            <a:off x="643326" y="2921168"/>
            <a:ext cx="3027872" cy="1015663"/>
          </a:xfrm>
          <a:prstGeom prst="rect">
            <a:avLst/>
          </a:prstGeom>
          <a:solidFill>
            <a:schemeClr val="bg1"/>
          </a:solidFill>
          <a:ln w="19050">
            <a:solidFill>
              <a:srgbClr val="0000FF"/>
            </a:solidFill>
          </a:ln>
        </p:spPr>
        <p:txBody>
          <a:bodyPr wrap="square" rtlCol="0">
            <a:spAutoFit/>
          </a:bodyPr>
          <a:lstStyle/>
          <a:p>
            <a:r>
              <a:rPr lang="en-US" sz="1200" dirty="0">
                <a:latin typeface="Arial" panose="020B0604020202020204" pitchFamily="34" charset="0"/>
                <a:cs typeface="Arial" panose="020B0604020202020204" pitchFamily="34" charset="0"/>
              </a:rPr>
              <a:t>Coil is divided in 3 modules with 6 layers each. This is done mainly to accommodate possible conductor length.</a:t>
            </a:r>
          </a:p>
          <a:p>
            <a:r>
              <a:rPr lang="en-US" sz="1200" dirty="0">
                <a:latin typeface="Arial" panose="020B0604020202020204" pitchFamily="34" charset="0"/>
                <a:cs typeface="Arial" panose="020B0604020202020204" pitchFamily="34" charset="0"/>
              </a:rPr>
              <a:t>Flux return steel layout fully defined to minimize forces and fringe fields (~10G)</a:t>
            </a:r>
          </a:p>
        </p:txBody>
      </p:sp>
      <p:sp>
        <p:nvSpPr>
          <p:cNvPr id="11" name="TextBox 10">
            <a:extLst>
              <a:ext uri="{FF2B5EF4-FFF2-40B4-BE49-F238E27FC236}">
                <a16:creationId xmlns:a16="http://schemas.microsoft.com/office/drawing/2014/main" id="{5A601067-C81F-E5F1-6594-49CB1EAB2C94}"/>
              </a:ext>
            </a:extLst>
          </p:cNvPr>
          <p:cNvSpPr txBox="1"/>
          <p:nvPr/>
        </p:nvSpPr>
        <p:spPr>
          <a:xfrm>
            <a:off x="8608544" y="1079589"/>
            <a:ext cx="3528250" cy="1569660"/>
          </a:xfrm>
          <a:prstGeom prst="rect">
            <a:avLst/>
          </a:prstGeom>
          <a:solidFill>
            <a:schemeClr val="bg1"/>
          </a:solidFill>
          <a:ln w="19050">
            <a:solidFill>
              <a:srgbClr val="0000FF"/>
            </a:solidFill>
          </a:ln>
        </p:spPr>
        <p:txBody>
          <a:bodyPr wrap="square" rtlCol="0">
            <a:spAutoFit/>
          </a:bodyPr>
          <a:lstStyle/>
          <a:p>
            <a:r>
              <a:rPr lang="en-US" sz="1200" i="1" dirty="0"/>
              <a:t>Order of conductor samples put in place based on these specifications !</a:t>
            </a:r>
          </a:p>
          <a:p>
            <a:r>
              <a:rPr lang="en-US" sz="1200" i="1" dirty="0"/>
              <a:t>Working on sample conductor qualification</a:t>
            </a:r>
          </a:p>
          <a:p>
            <a:pPr marL="171450" indent="-171450">
              <a:buClr>
                <a:schemeClr val="bg2"/>
              </a:buClr>
              <a:buFont typeface="Wingdings" pitchFamily="2" charset="2"/>
              <a:buChar char="§"/>
            </a:pPr>
            <a:r>
              <a:rPr lang="en-US" sz="1200" i="1" dirty="0"/>
              <a:t>Discussed with test facilities around the world</a:t>
            </a:r>
          </a:p>
          <a:p>
            <a:pPr marL="171450" indent="-171450">
              <a:buClr>
                <a:schemeClr val="bg2"/>
              </a:buClr>
              <a:buFont typeface="Wingdings" pitchFamily="2" charset="2"/>
              <a:buChar char="§"/>
            </a:pPr>
            <a:r>
              <a:rPr lang="en-US" sz="1200" i="1" dirty="0"/>
              <a:t>Already have estimated cost from at least one test facility</a:t>
            </a:r>
          </a:p>
          <a:p>
            <a:r>
              <a:rPr lang="en-US" sz="1200" i="1" dirty="0"/>
              <a:t>Conductor is similar to the conductor used for 11.7 T MRI magnet at CEA, </a:t>
            </a:r>
            <a:r>
              <a:rPr lang="en-US" sz="1200" i="1" dirty="0" err="1"/>
              <a:t>Saclay</a:t>
            </a:r>
            <a:endParaRPr lang="en-US" sz="1200" i="1" dirty="0"/>
          </a:p>
        </p:txBody>
      </p:sp>
      <p:pic>
        <p:nvPicPr>
          <p:cNvPr id="20" name="Picture 19">
            <a:extLst>
              <a:ext uri="{FF2B5EF4-FFF2-40B4-BE49-F238E27FC236}">
                <a16:creationId xmlns:a16="http://schemas.microsoft.com/office/drawing/2014/main" id="{8D0A58C7-5AEB-ED4A-AE97-4C0B6CC61053}"/>
              </a:ext>
            </a:extLst>
          </p:cNvPr>
          <p:cNvPicPr>
            <a:picLocks noChangeAspect="1"/>
          </p:cNvPicPr>
          <p:nvPr/>
        </p:nvPicPr>
        <p:blipFill>
          <a:blip r:embed="rId2"/>
          <a:srcRect/>
          <a:stretch/>
        </p:blipFill>
        <p:spPr>
          <a:xfrm>
            <a:off x="571500" y="625898"/>
            <a:ext cx="3011641" cy="2225320"/>
          </a:xfrm>
          <a:prstGeom prst="rect">
            <a:avLst/>
          </a:prstGeom>
        </p:spPr>
      </p:pic>
      <p:pic>
        <p:nvPicPr>
          <p:cNvPr id="25" name="Picture 24">
            <a:extLst>
              <a:ext uri="{FF2B5EF4-FFF2-40B4-BE49-F238E27FC236}">
                <a16:creationId xmlns:a16="http://schemas.microsoft.com/office/drawing/2014/main" id="{A35BF4B7-4E75-1747-8F2F-B28C8E905BB5}"/>
              </a:ext>
            </a:extLst>
          </p:cNvPr>
          <p:cNvPicPr>
            <a:picLocks noChangeAspect="1"/>
          </p:cNvPicPr>
          <p:nvPr/>
        </p:nvPicPr>
        <p:blipFill>
          <a:blip r:embed="rId3"/>
          <a:stretch>
            <a:fillRect/>
          </a:stretch>
        </p:blipFill>
        <p:spPr>
          <a:xfrm>
            <a:off x="571500" y="4048408"/>
            <a:ext cx="2415270" cy="2809592"/>
          </a:xfrm>
          <a:prstGeom prst="rect">
            <a:avLst/>
          </a:prstGeom>
        </p:spPr>
      </p:pic>
      <p:sp>
        <p:nvSpPr>
          <p:cNvPr id="9" name="TextBox 8">
            <a:extLst>
              <a:ext uri="{FF2B5EF4-FFF2-40B4-BE49-F238E27FC236}">
                <a16:creationId xmlns:a16="http://schemas.microsoft.com/office/drawing/2014/main" id="{CE761846-1C06-9E84-5855-72CC33D964C4}"/>
              </a:ext>
            </a:extLst>
          </p:cNvPr>
          <p:cNvSpPr txBox="1"/>
          <p:nvPr/>
        </p:nvSpPr>
        <p:spPr>
          <a:xfrm>
            <a:off x="2940543" y="4180990"/>
            <a:ext cx="2732468" cy="1938992"/>
          </a:xfrm>
          <a:prstGeom prst="rect">
            <a:avLst/>
          </a:prstGeom>
          <a:solidFill>
            <a:schemeClr val="bg1"/>
          </a:solidFill>
          <a:ln w="19050">
            <a:solidFill>
              <a:srgbClr val="0000FF"/>
            </a:solidFill>
          </a:ln>
        </p:spPr>
        <p:txBody>
          <a:bodyPr wrap="square" rtlCol="0">
            <a:spAutoFit/>
          </a:bodyPr>
          <a:lstStyle/>
          <a:p>
            <a:r>
              <a:rPr lang="en-US" sz="1200" dirty="0"/>
              <a:t>Mechanical</a:t>
            </a:r>
          </a:p>
          <a:p>
            <a:r>
              <a:rPr lang="en-US" sz="1200" dirty="0"/>
              <a:t>2D and 3D mechanical analysis done on the overall magnet assembly, coils, mandrel and tie-rods.</a:t>
            </a:r>
          </a:p>
          <a:p>
            <a:r>
              <a:rPr lang="en-US" sz="1200" dirty="0">
                <a:solidFill>
                  <a:srgbClr val="21A0FF"/>
                </a:solidFill>
              </a:rPr>
              <a:t>All the stresses, displacement are well within the acceptable limits.</a:t>
            </a:r>
          </a:p>
          <a:p>
            <a:r>
              <a:rPr lang="en-US" sz="1200" dirty="0"/>
              <a:t>Cryogenic</a:t>
            </a:r>
          </a:p>
          <a:p>
            <a:r>
              <a:rPr lang="en-US" sz="1200" dirty="0">
                <a:solidFill>
                  <a:srgbClr val="21A0FF"/>
                </a:solidFill>
              </a:rPr>
              <a:t>Redundant cooling system </a:t>
            </a:r>
            <a:r>
              <a:rPr lang="en-US" sz="1200" dirty="0"/>
              <a:t>is used to ensure that thermosiphon works properly</a:t>
            </a:r>
          </a:p>
        </p:txBody>
      </p:sp>
      <p:graphicFrame>
        <p:nvGraphicFramePr>
          <p:cNvPr id="26" name="Table 6">
            <a:extLst>
              <a:ext uri="{FF2B5EF4-FFF2-40B4-BE49-F238E27FC236}">
                <a16:creationId xmlns:a16="http://schemas.microsoft.com/office/drawing/2014/main" id="{E326E58E-5D0E-054C-80E9-1840186B3B30}"/>
              </a:ext>
            </a:extLst>
          </p:cNvPr>
          <p:cNvGraphicFramePr>
            <a:graphicFrameLocks noGrp="1"/>
          </p:cNvGraphicFramePr>
          <p:nvPr>
            <p:extLst>
              <p:ext uri="{D42A27DB-BD31-4B8C-83A1-F6EECF244321}">
                <p14:modId xmlns:p14="http://schemas.microsoft.com/office/powerpoint/2010/main" val="2381904443"/>
              </p:ext>
            </p:extLst>
          </p:nvPr>
        </p:nvGraphicFramePr>
        <p:xfrm>
          <a:off x="3763346" y="831806"/>
          <a:ext cx="4665307" cy="1719806"/>
        </p:xfrm>
        <a:graphic>
          <a:graphicData uri="http://schemas.openxmlformats.org/drawingml/2006/table">
            <a:tbl>
              <a:tblPr firstRow="1" bandRow="1">
                <a:tableStyleId>{69012ECD-51FC-41F1-AA8D-1B2483CD663E}</a:tableStyleId>
              </a:tblPr>
              <a:tblGrid>
                <a:gridCol w="1169438">
                  <a:extLst>
                    <a:ext uri="{9D8B030D-6E8A-4147-A177-3AD203B41FA5}">
                      <a16:colId xmlns:a16="http://schemas.microsoft.com/office/drawing/2014/main" val="216481373"/>
                    </a:ext>
                  </a:extLst>
                </a:gridCol>
                <a:gridCol w="864636">
                  <a:extLst>
                    <a:ext uri="{9D8B030D-6E8A-4147-A177-3AD203B41FA5}">
                      <a16:colId xmlns:a16="http://schemas.microsoft.com/office/drawing/2014/main" val="4125464049"/>
                    </a:ext>
                  </a:extLst>
                </a:gridCol>
                <a:gridCol w="957943">
                  <a:extLst>
                    <a:ext uri="{9D8B030D-6E8A-4147-A177-3AD203B41FA5}">
                      <a16:colId xmlns:a16="http://schemas.microsoft.com/office/drawing/2014/main" val="972109708"/>
                    </a:ext>
                  </a:extLst>
                </a:gridCol>
                <a:gridCol w="933061">
                  <a:extLst>
                    <a:ext uri="{9D8B030D-6E8A-4147-A177-3AD203B41FA5}">
                      <a16:colId xmlns:a16="http://schemas.microsoft.com/office/drawing/2014/main" val="4052059768"/>
                    </a:ext>
                  </a:extLst>
                </a:gridCol>
                <a:gridCol w="740229">
                  <a:extLst>
                    <a:ext uri="{9D8B030D-6E8A-4147-A177-3AD203B41FA5}">
                      <a16:colId xmlns:a16="http://schemas.microsoft.com/office/drawing/2014/main" val="4262563710"/>
                    </a:ext>
                  </a:extLst>
                </a:gridCol>
              </a:tblGrid>
              <a:tr h="256766">
                <a:tc>
                  <a:txBody>
                    <a:bodyPr/>
                    <a:lstStyle/>
                    <a:p>
                      <a:pPr algn="r"/>
                      <a:r>
                        <a:rPr lang="fr-FR" sz="1000" dirty="0"/>
                        <a:t>B</a:t>
                      </a:r>
                      <a:r>
                        <a:rPr lang="fr-FR" sz="1000" baseline="-25000" dirty="0"/>
                        <a:t>0</a:t>
                      </a:r>
                      <a:endParaRPr lang="en-US" sz="1000" b="1" baseline="-25000" dirty="0"/>
                    </a:p>
                  </a:txBody>
                  <a:tcPr/>
                </a:tc>
                <a:tc>
                  <a:txBody>
                    <a:bodyPr/>
                    <a:lstStyle/>
                    <a:p>
                      <a:pPr algn="ctr"/>
                      <a:r>
                        <a:rPr lang="fr-FR" sz="1000" dirty="0"/>
                        <a:t>1.5 T</a:t>
                      </a:r>
                      <a:endParaRPr lang="en-US" sz="1000" b="1" dirty="0"/>
                    </a:p>
                  </a:txBody>
                  <a:tcPr/>
                </a:tc>
                <a:tc>
                  <a:txBody>
                    <a:bodyPr/>
                    <a:lstStyle/>
                    <a:p>
                      <a:pPr algn="ctr"/>
                      <a:r>
                        <a:rPr lang="fr-FR" sz="1000" dirty="0"/>
                        <a:t>1.7 T</a:t>
                      </a:r>
                      <a:endParaRPr lang="en-US" sz="1000" b="1" dirty="0"/>
                    </a:p>
                  </a:txBody>
                  <a:tcPr/>
                </a:tc>
                <a:tc>
                  <a:txBody>
                    <a:bodyPr/>
                    <a:lstStyle/>
                    <a:p>
                      <a:pPr algn="ctr"/>
                      <a:r>
                        <a:rPr lang="fr-FR" sz="1000" b="1" dirty="0"/>
                        <a:t>2.0 T</a:t>
                      </a:r>
                      <a:endParaRPr lang="en-US" sz="1000" b="1" dirty="0"/>
                    </a:p>
                  </a:txBody>
                  <a:tcPr/>
                </a:tc>
                <a:tc>
                  <a:txBody>
                    <a:bodyPr/>
                    <a:lstStyle/>
                    <a:p>
                      <a:pPr algn="ctr"/>
                      <a:r>
                        <a:rPr lang="fr-FR" sz="1000" dirty="0"/>
                        <a:t>Units</a:t>
                      </a:r>
                      <a:endParaRPr lang="en-US" sz="1000" b="1" dirty="0"/>
                    </a:p>
                  </a:txBody>
                  <a:tcPr/>
                </a:tc>
                <a:extLst>
                  <a:ext uri="{0D108BD9-81ED-4DB2-BD59-A6C34878D82A}">
                    <a16:rowId xmlns:a16="http://schemas.microsoft.com/office/drawing/2014/main" val="2622565006"/>
                  </a:ext>
                </a:extLst>
              </a:tr>
              <a:tr h="242256">
                <a:tc>
                  <a:txBody>
                    <a:bodyPr/>
                    <a:lstStyle/>
                    <a:p>
                      <a:pPr algn="r"/>
                      <a:r>
                        <a:rPr lang="fr-FR" sz="1000" dirty="0" err="1"/>
                        <a:t>Current</a:t>
                      </a:r>
                      <a:endParaRPr lang="en-US" sz="1000" dirty="0"/>
                    </a:p>
                  </a:txBody>
                  <a:tcPr/>
                </a:tc>
                <a:tc>
                  <a:txBody>
                    <a:bodyPr/>
                    <a:lstStyle/>
                    <a:p>
                      <a:pPr algn="ctr"/>
                      <a:r>
                        <a:rPr lang="fr-FR" sz="1000" dirty="0"/>
                        <a:t>2942</a:t>
                      </a:r>
                      <a:endParaRPr lang="en-US" sz="1000" dirty="0"/>
                    </a:p>
                  </a:txBody>
                  <a:tcPr/>
                </a:tc>
                <a:tc>
                  <a:txBody>
                    <a:bodyPr/>
                    <a:lstStyle/>
                    <a:p>
                      <a:pPr algn="ctr"/>
                      <a:r>
                        <a:rPr lang="fr-FR" sz="1000" dirty="0"/>
                        <a:t>3335</a:t>
                      </a:r>
                      <a:endParaRPr lang="en-US" sz="1000" dirty="0"/>
                    </a:p>
                  </a:txBody>
                  <a:tcPr/>
                </a:tc>
                <a:tc>
                  <a:txBody>
                    <a:bodyPr/>
                    <a:lstStyle/>
                    <a:p>
                      <a:pPr algn="ctr"/>
                      <a:r>
                        <a:rPr lang="fr-FR" sz="1000" b="0" dirty="0"/>
                        <a:t>3924</a:t>
                      </a:r>
                      <a:endParaRPr lang="en-US" sz="1000" b="0" dirty="0"/>
                    </a:p>
                  </a:txBody>
                  <a:tcPr/>
                </a:tc>
                <a:tc>
                  <a:txBody>
                    <a:bodyPr/>
                    <a:lstStyle/>
                    <a:p>
                      <a:pPr algn="ctr"/>
                      <a:r>
                        <a:rPr lang="fr-FR" sz="1000" dirty="0"/>
                        <a:t>A</a:t>
                      </a:r>
                      <a:endParaRPr lang="en-US" sz="1000" dirty="0"/>
                    </a:p>
                  </a:txBody>
                  <a:tcPr/>
                </a:tc>
                <a:extLst>
                  <a:ext uri="{0D108BD9-81ED-4DB2-BD59-A6C34878D82A}">
                    <a16:rowId xmlns:a16="http://schemas.microsoft.com/office/drawing/2014/main" val="2200662463"/>
                  </a:ext>
                </a:extLst>
              </a:tr>
              <a:tr h="242256">
                <a:tc>
                  <a:txBody>
                    <a:bodyPr/>
                    <a:lstStyle/>
                    <a:p>
                      <a:pPr algn="r"/>
                      <a:r>
                        <a:rPr lang="en-US" sz="1000" dirty="0"/>
                        <a:t>T</a:t>
                      </a:r>
                      <a:r>
                        <a:rPr lang="en-US" sz="1000" baseline="-25000" dirty="0"/>
                        <a:t>op</a:t>
                      </a:r>
                    </a:p>
                  </a:txBody>
                  <a:tcPr/>
                </a:tc>
                <a:tc>
                  <a:txBody>
                    <a:bodyPr/>
                    <a:lstStyle/>
                    <a:p>
                      <a:pPr algn="ctr"/>
                      <a:r>
                        <a:rPr lang="en-US" sz="1000" dirty="0"/>
                        <a:t>4.7</a:t>
                      </a:r>
                    </a:p>
                  </a:txBody>
                  <a:tcPr/>
                </a:tc>
                <a:tc>
                  <a:txBody>
                    <a:bodyPr/>
                    <a:lstStyle/>
                    <a:p>
                      <a:pPr algn="ctr"/>
                      <a:r>
                        <a:rPr lang="en-US" sz="1000" dirty="0"/>
                        <a:t>4.7</a:t>
                      </a:r>
                    </a:p>
                  </a:txBody>
                  <a:tcPr/>
                </a:tc>
                <a:tc>
                  <a:txBody>
                    <a:bodyPr/>
                    <a:lstStyle/>
                    <a:p>
                      <a:pPr algn="ctr"/>
                      <a:r>
                        <a:rPr lang="en-US" sz="1000" b="0" dirty="0"/>
                        <a:t>4.7</a:t>
                      </a:r>
                    </a:p>
                  </a:txBody>
                  <a:tcPr/>
                </a:tc>
                <a:tc>
                  <a:txBody>
                    <a:bodyPr/>
                    <a:lstStyle/>
                    <a:p>
                      <a:pPr algn="ctr"/>
                      <a:r>
                        <a:rPr lang="en-US" sz="1000" dirty="0"/>
                        <a:t>K</a:t>
                      </a:r>
                    </a:p>
                  </a:txBody>
                  <a:tcPr/>
                </a:tc>
                <a:extLst>
                  <a:ext uri="{0D108BD9-81ED-4DB2-BD59-A6C34878D82A}">
                    <a16:rowId xmlns:a16="http://schemas.microsoft.com/office/drawing/2014/main" val="2298835507"/>
                  </a:ext>
                </a:extLst>
              </a:tr>
              <a:tr h="242256">
                <a:tc>
                  <a:txBody>
                    <a:bodyPr/>
                    <a:lstStyle/>
                    <a:p>
                      <a:pPr algn="r"/>
                      <a:r>
                        <a:rPr lang="fr-FR" sz="1000" dirty="0" err="1"/>
                        <a:t>B</a:t>
                      </a:r>
                      <a:r>
                        <a:rPr lang="fr-FR" sz="1000" baseline="-25000" dirty="0" err="1"/>
                        <a:t>peak</a:t>
                      </a:r>
                      <a:endParaRPr lang="en-US" sz="1000" dirty="0"/>
                    </a:p>
                  </a:txBody>
                  <a:tcPr/>
                </a:tc>
                <a:tc>
                  <a:txBody>
                    <a:bodyPr/>
                    <a:lstStyle/>
                    <a:p>
                      <a:pPr algn="ctr"/>
                      <a:r>
                        <a:rPr lang="fr-FR" sz="1000" dirty="0"/>
                        <a:t>2.00</a:t>
                      </a:r>
                      <a:endParaRPr lang="en-US" sz="1000" dirty="0"/>
                    </a:p>
                  </a:txBody>
                  <a:tcPr/>
                </a:tc>
                <a:tc>
                  <a:txBody>
                    <a:bodyPr/>
                    <a:lstStyle/>
                    <a:p>
                      <a:pPr algn="ctr"/>
                      <a:r>
                        <a:rPr lang="fr-FR" sz="1000" dirty="0"/>
                        <a:t>2.27</a:t>
                      </a:r>
                      <a:endParaRPr lang="en-US" sz="1000" dirty="0"/>
                    </a:p>
                  </a:txBody>
                  <a:tcPr/>
                </a:tc>
                <a:tc>
                  <a:txBody>
                    <a:bodyPr/>
                    <a:lstStyle/>
                    <a:p>
                      <a:pPr algn="ctr"/>
                      <a:r>
                        <a:rPr lang="fr-FR" sz="1000" b="0" dirty="0"/>
                        <a:t>2.67</a:t>
                      </a:r>
                      <a:endParaRPr lang="en-US" sz="1000" b="0" dirty="0"/>
                    </a:p>
                  </a:txBody>
                  <a:tcPr/>
                </a:tc>
                <a:tc>
                  <a:txBody>
                    <a:bodyPr/>
                    <a:lstStyle/>
                    <a:p>
                      <a:pPr algn="ctr"/>
                      <a:r>
                        <a:rPr lang="fr-FR" sz="1000" dirty="0"/>
                        <a:t>T</a:t>
                      </a:r>
                      <a:endParaRPr lang="en-US" sz="1000" dirty="0"/>
                    </a:p>
                  </a:txBody>
                  <a:tcPr/>
                </a:tc>
                <a:extLst>
                  <a:ext uri="{0D108BD9-81ED-4DB2-BD59-A6C34878D82A}">
                    <a16:rowId xmlns:a16="http://schemas.microsoft.com/office/drawing/2014/main" val="3984950116"/>
                  </a:ext>
                </a:extLst>
              </a:tr>
              <a:tr h="242256">
                <a:tc>
                  <a:txBody>
                    <a:bodyPr/>
                    <a:lstStyle/>
                    <a:p>
                      <a:pPr algn="r"/>
                      <a:r>
                        <a:rPr lang="en-US" sz="1000" dirty="0"/>
                        <a:t>Temp.</a:t>
                      </a:r>
                      <a:r>
                        <a:rPr lang="en-US" sz="1000" baseline="0" dirty="0"/>
                        <a:t> margin</a:t>
                      </a:r>
                      <a:endParaRPr lang="en-US" sz="1000" dirty="0"/>
                    </a:p>
                  </a:txBody>
                  <a:tcPr/>
                </a:tc>
                <a:tc>
                  <a:txBody>
                    <a:bodyPr/>
                    <a:lstStyle/>
                    <a:p>
                      <a:pPr algn="ctr"/>
                      <a:r>
                        <a:rPr lang="en-US" sz="1000" dirty="0"/>
                        <a:t>3.06</a:t>
                      </a:r>
                    </a:p>
                  </a:txBody>
                  <a:tcPr/>
                </a:tc>
                <a:tc>
                  <a:txBody>
                    <a:bodyPr/>
                    <a:lstStyle/>
                    <a:p>
                      <a:pPr algn="ctr"/>
                      <a:r>
                        <a:rPr lang="en-US" sz="1000" dirty="0"/>
                        <a:t>2.82</a:t>
                      </a:r>
                    </a:p>
                  </a:txBody>
                  <a:tcPr/>
                </a:tc>
                <a:tc>
                  <a:txBody>
                    <a:bodyPr/>
                    <a:lstStyle/>
                    <a:p>
                      <a:pPr algn="ctr"/>
                      <a:r>
                        <a:rPr lang="en-US" sz="1000" b="0" dirty="0"/>
                        <a:t>2.45</a:t>
                      </a:r>
                    </a:p>
                  </a:txBody>
                  <a:tcPr/>
                </a:tc>
                <a:tc>
                  <a:txBody>
                    <a:bodyPr/>
                    <a:lstStyle/>
                    <a:p>
                      <a:pPr algn="ctr"/>
                      <a:r>
                        <a:rPr lang="en-US" sz="1000" dirty="0"/>
                        <a:t>K</a:t>
                      </a:r>
                    </a:p>
                  </a:txBody>
                  <a:tcPr/>
                </a:tc>
                <a:extLst>
                  <a:ext uri="{0D108BD9-81ED-4DB2-BD59-A6C34878D82A}">
                    <a16:rowId xmlns:a16="http://schemas.microsoft.com/office/drawing/2014/main" val="2741874965"/>
                  </a:ext>
                </a:extLst>
              </a:tr>
              <a:tr h="242256">
                <a:tc>
                  <a:txBody>
                    <a:bodyPr/>
                    <a:lstStyle/>
                    <a:p>
                      <a:pPr algn="r"/>
                      <a:r>
                        <a:rPr lang="en-US" sz="1000" dirty="0"/>
                        <a:t>Load line margin</a:t>
                      </a:r>
                    </a:p>
                  </a:txBody>
                  <a:tcPr/>
                </a:tc>
                <a:tc>
                  <a:txBody>
                    <a:bodyPr/>
                    <a:lstStyle/>
                    <a:p>
                      <a:pPr algn="ctr"/>
                      <a:r>
                        <a:rPr lang="en-US" sz="1000" dirty="0"/>
                        <a:t>59.6</a:t>
                      </a:r>
                    </a:p>
                  </a:txBody>
                  <a:tcPr/>
                </a:tc>
                <a:tc>
                  <a:txBody>
                    <a:bodyPr/>
                    <a:lstStyle/>
                    <a:p>
                      <a:pPr algn="ctr"/>
                      <a:r>
                        <a:rPr lang="en-US" sz="1000" dirty="0"/>
                        <a:t>54.2</a:t>
                      </a:r>
                    </a:p>
                  </a:txBody>
                  <a:tcPr/>
                </a:tc>
                <a:tc>
                  <a:txBody>
                    <a:bodyPr/>
                    <a:lstStyle/>
                    <a:p>
                      <a:pPr algn="ctr"/>
                      <a:r>
                        <a:rPr lang="en-US" sz="1000" b="0" dirty="0"/>
                        <a:t>46.1</a:t>
                      </a:r>
                    </a:p>
                  </a:txBody>
                  <a:tcPr/>
                </a:tc>
                <a:tc>
                  <a:txBody>
                    <a:bodyPr/>
                    <a:lstStyle/>
                    <a:p>
                      <a:pPr algn="ctr"/>
                      <a:r>
                        <a:rPr lang="en-US" sz="1000" dirty="0"/>
                        <a:t>%</a:t>
                      </a:r>
                    </a:p>
                  </a:txBody>
                  <a:tcPr/>
                </a:tc>
                <a:extLst>
                  <a:ext uri="{0D108BD9-81ED-4DB2-BD59-A6C34878D82A}">
                    <a16:rowId xmlns:a16="http://schemas.microsoft.com/office/drawing/2014/main" val="3113870296"/>
                  </a:ext>
                </a:extLst>
              </a:tr>
              <a:tr h="24225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noProof="0" dirty="0"/>
                        <a:t>I / </a:t>
                      </a:r>
                      <a:r>
                        <a:rPr lang="en-US" sz="1000" noProof="0" dirty="0" err="1"/>
                        <a:t>Ic</a:t>
                      </a:r>
                      <a:r>
                        <a:rPr lang="en-US" sz="1000" noProof="0" dirty="0"/>
                        <a:t>(</a:t>
                      </a:r>
                      <a:r>
                        <a:rPr lang="en-US" sz="1000" noProof="0" dirty="0" err="1"/>
                        <a:t>T</a:t>
                      </a:r>
                      <a:r>
                        <a:rPr lang="en-US" sz="1000" baseline="0" noProof="0" dirty="0" err="1"/>
                        <a:t>,</a:t>
                      </a:r>
                      <a:r>
                        <a:rPr lang="en-US" sz="1000" noProof="0" dirty="0" err="1"/>
                        <a:t>B</a:t>
                      </a:r>
                      <a:r>
                        <a:rPr lang="en-US" sz="1000" baseline="-25000" noProof="0" dirty="0" err="1"/>
                        <a:t>peak</a:t>
                      </a:r>
                      <a:r>
                        <a:rPr lang="en-US" sz="1000" noProof="0" dirty="0"/>
                        <a:t>)</a:t>
                      </a:r>
                    </a:p>
                  </a:txBody>
                  <a:tcPr/>
                </a:tc>
                <a:tc>
                  <a:txBody>
                    <a:bodyPr/>
                    <a:lstStyle/>
                    <a:p>
                      <a:pPr algn="ctr"/>
                      <a:r>
                        <a:rPr lang="en-US" sz="1000" dirty="0"/>
                        <a:t>17.9</a:t>
                      </a:r>
                    </a:p>
                  </a:txBody>
                  <a:tcPr/>
                </a:tc>
                <a:tc>
                  <a:txBody>
                    <a:bodyPr/>
                    <a:lstStyle/>
                    <a:p>
                      <a:pPr algn="ctr"/>
                      <a:r>
                        <a:rPr lang="en-US" sz="1000" dirty="0"/>
                        <a:t>22.1</a:t>
                      </a:r>
                    </a:p>
                  </a:txBody>
                  <a:tcPr/>
                </a:tc>
                <a:tc>
                  <a:txBody>
                    <a:bodyPr/>
                    <a:lstStyle/>
                    <a:p>
                      <a:pPr algn="ctr"/>
                      <a:r>
                        <a:rPr lang="en-US" sz="1000" b="0" dirty="0"/>
                        <a:t>29.3</a:t>
                      </a:r>
                    </a:p>
                  </a:txBody>
                  <a:tcPr/>
                </a:tc>
                <a:tc>
                  <a:txBody>
                    <a:bodyPr/>
                    <a:lstStyle/>
                    <a:p>
                      <a:pPr algn="ctr"/>
                      <a:r>
                        <a:rPr lang="en-US" sz="1000" dirty="0"/>
                        <a:t>%</a:t>
                      </a:r>
                    </a:p>
                  </a:txBody>
                  <a:tcPr/>
                </a:tc>
                <a:extLst>
                  <a:ext uri="{0D108BD9-81ED-4DB2-BD59-A6C34878D82A}">
                    <a16:rowId xmlns:a16="http://schemas.microsoft.com/office/drawing/2014/main" val="447865330"/>
                  </a:ext>
                </a:extLst>
              </a:tr>
            </a:tbl>
          </a:graphicData>
        </a:graphic>
      </p:graphicFrame>
      <p:sp>
        <p:nvSpPr>
          <p:cNvPr id="29" name="TextBox 28">
            <a:extLst>
              <a:ext uri="{FF2B5EF4-FFF2-40B4-BE49-F238E27FC236}">
                <a16:creationId xmlns:a16="http://schemas.microsoft.com/office/drawing/2014/main" id="{8B838DD5-2897-1948-AB40-4D2F56B47F79}"/>
              </a:ext>
            </a:extLst>
          </p:cNvPr>
          <p:cNvSpPr txBox="1"/>
          <p:nvPr/>
        </p:nvSpPr>
        <p:spPr>
          <a:xfrm>
            <a:off x="4590663" y="2596915"/>
            <a:ext cx="3010678" cy="276999"/>
          </a:xfrm>
          <a:prstGeom prst="rect">
            <a:avLst/>
          </a:prstGeom>
          <a:noFill/>
          <a:ln w="19050">
            <a:solidFill>
              <a:srgbClr val="00B050"/>
            </a:solidFill>
          </a:ln>
        </p:spPr>
        <p:txBody>
          <a:bodyPr wrap="square" rtlCol="0">
            <a:spAutoFit/>
          </a:bodyPr>
          <a:lstStyle/>
          <a:p>
            <a:r>
              <a:rPr lang="en-US" sz="1200" dirty="0"/>
              <a:t>Robust and safe operating parameters</a:t>
            </a:r>
          </a:p>
        </p:txBody>
      </p:sp>
      <p:grpSp>
        <p:nvGrpSpPr>
          <p:cNvPr id="12" name="Group 11">
            <a:extLst>
              <a:ext uri="{FF2B5EF4-FFF2-40B4-BE49-F238E27FC236}">
                <a16:creationId xmlns:a16="http://schemas.microsoft.com/office/drawing/2014/main" id="{EA5ABCD2-59B1-0948-BB99-081ADEC2D0E9}"/>
              </a:ext>
            </a:extLst>
          </p:cNvPr>
          <p:cNvGrpSpPr/>
          <p:nvPr/>
        </p:nvGrpSpPr>
        <p:grpSpPr>
          <a:xfrm>
            <a:off x="8355467" y="2640727"/>
            <a:ext cx="3836533" cy="1847462"/>
            <a:chOff x="3841831" y="2338873"/>
            <a:chExt cx="3836533" cy="1847462"/>
          </a:xfrm>
        </p:grpSpPr>
        <p:pic>
          <p:nvPicPr>
            <p:cNvPr id="24" name="Picture 23">
              <a:extLst>
                <a:ext uri="{FF2B5EF4-FFF2-40B4-BE49-F238E27FC236}">
                  <a16:creationId xmlns:a16="http://schemas.microsoft.com/office/drawing/2014/main" id="{BE0A3ECA-3213-714D-8139-3781D02AEBA0}"/>
                </a:ext>
              </a:extLst>
            </p:cNvPr>
            <p:cNvPicPr>
              <a:picLocks noChangeAspect="1"/>
            </p:cNvPicPr>
            <p:nvPr/>
          </p:nvPicPr>
          <p:blipFill rotWithShape="1">
            <a:blip r:embed="rId4"/>
            <a:srcRect b="17802"/>
            <a:stretch/>
          </p:blipFill>
          <p:spPr>
            <a:xfrm>
              <a:off x="3841831" y="2338873"/>
              <a:ext cx="3836533" cy="1847462"/>
            </a:xfrm>
            <a:prstGeom prst="rect">
              <a:avLst/>
            </a:prstGeom>
          </p:spPr>
        </p:pic>
        <p:sp>
          <p:nvSpPr>
            <p:cNvPr id="7" name="TextBox 6">
              <a:extLst>
                <a:ext uri="{FF2B5EF4-FFF2-40B4-BE49-F238E27FC236}">
                  <a16:creationId xmlns:a16="http://schemas.microsoft.com/office/drawing/2014/main" id="{9F4C28E2-5FCC-D04B-A72B-6037B8C79756}"/>
                </a:ext>
              </a:extLst>
            </p:cNvPr>
            <p:cNvSpPr txBox="1"/>
            <p:nvPr/>
          </p:nvSpPr>
          <p:spPr>
            <a:xfrm>
              <a:off x="5320050" y="3688703"/>
              <a:ext cx="1206761" cy="205274"/>
            </a:xfrm>
            <a:prstGeom prst="rect">
              <a:avLst/>
            </a:prstGeom>
          </p:spPr>
          <p:txBody>
            <a:bodyPr wrap="none" rtlCol="0">
              <a:noAutofit/>
            </a:bodyPr>
            <a:lstStyle/>
            <a:p>
              <a:pPr marL="0" indent="0" algn="l">
                <a:buClr>
                  <a:srgbClr val="0096FF"/>
                </a:buClr>
                <a:buFont typeface="Arial" panose="020B0604020202020204" pitchFamily="34" charset="0"/>
                <a:buNone/>
              </a:pPr>
              <a:r>
                <a:rPr lang="en-US" sz="1000" i="1" dirty="0"/>
                <a:t>Dimensions in mm</a:t>
              </a:r>
            </a:p>
          </p:txBody>
        </p:sp>
      </p:grpSp>
      <p:sp>
        <p:nvSpPr>
          <p:cNvPr id="30" name="Text Placeholder 2">
            <a:extLst>
              <a:ext uri="{FF2B5EF4-FFF2-40B4-BE49-F238E27FC236}">
                <a16:creationId xmlns:a16="http://schemas.microsoft.com/office/drawing/2014/main" id="{EC7E6383-732E-124F-9FD3-42057E2A403A}"/>
              </a:ext>
            </a:extLst>
          </p:cNvPr>
          <p:cNvSpPr txBox="1">
            <a:spLocks/>
          </p:cNvSpPr>
          <p:nvPr/>
        </p:nvSpPr>
        <p:spPr>
          <a:xfrm>
            <a:off x="5867498" y="4190587"/>
            <a:ext cx="6324502" cy="2430219"/>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t>How we work:</a:t>
            </a:r>
          </a:p>
          <a:p>
            <a:r>
              <a:rPr lang="en-US" sz="1000" dirty="0"/>
              <a:t>Collaboration of Jefferson Lab, CEA </a:t>
            </a:r>
            <a:r>
              <a:rPr lang="en-US" sz="1000" dirty="0" err="1"/>
              <a:t>Saclay</a:t>
            </a:r>
            <a:r>
              <a:rPr lang="en-US" sz="1000" dirty="0"/>
              <a:t> and Brookhaven National Lab, the review committee also concluded:</a:t>
            </a:r>
          </a:p>
          <a:p>
            <a:pPr lvl="1"/>
            <a:r>
              <a:rPr lang="en-US" sz="1000" dirty="0"/>
              <a:t>The collaboration between CEA-</a:t>
            </a:r>
            <a:r>
              <a:rPr lang="en-US" sz="1000" dirty="0" err="1"/>
              <a:t>Saclay</a:t>
            </a:r>
            <a:r>
              <a:rPr lang="en-US" sz="1000" dirty="0"/>
              <a:t>, </a:t>
            </a:r>
            <a:r>
              <a:rPr lang="en-US" sz="1000" dirty="0" err="1"/>
              <a:t>JLab</a:t>
            </a:r>
            <a:r>
              <a:rPr lang="en-US" sz="1000" dirty="0"/>
              <a:t> and BNL has continued to make excellent progress  and the review committee strongly supports extending this collaboration into the procurement, fabrication and commissioning phases</a:t>
            </a:r>
          </a:p>
          <a:p>
            <a:r>
              <a:rPr lang="en-US" sz="1000" dirty="0"/>
              <a:t>30% Design done as in-kind contribution by CEA </a:t>
            </a:r>
            <a:r>
              <a:rPr lang="en-US" sz="1000" dirty="0" err="1"/>
              <a:t>Saclay</a:t>
            </a:r>
            <a:r>
              <a:rPr lang="en-US" sz="1000" dirty="0"/>
              <a:t> in collaboration with Jefferson Lab Magnet Group</a:t>
            </a:r>
          </a:p>
          <a:p>
            <a:r>
              <a:rPr lang="en-US" sz="1000" dirty="0"/>
              <a:t>BNL provides subject matter expert information on infrastructure and integration</a:t>
            </a:r>
          </a:p>
          <a:p>
            <a:r>
              <a:rPr lang="en-US" sz="1000" dirty="0"/>
              <a:t>60%  and 90% design done as contract with CEA </a:t>
            </a:r>
            <a:r>
              <a:rPr lang="en-US" sz="1000" dirty="0" err="1"/>
              <a:t>Saclay</a:t>
            </a:r>
            <a:r>
              <a:rPr lang="en-US" sz="1000" dirty="0"/>
              <a:t> augmented with Jefferson Lab work and further in-kind contributions of CEA </a:t>
            </a:r>
            <a:r>
              <a:rPr lang="en-US" sz="1000" dirty="0" err="1"/>
              <a:t>Saclay</a:t>
            </a:r>
            <a:endParaRPr lang="en-US" sz="1000" dirty="0"/>
          </a:p>
          <a:p>
            <a:r>
              <a:rPr lang="en-US" sz="1000" dirty="0"/>
              <a:t>Expectation is that vendor contract may follow similar pattern for vendor oversight.</a:t>
            </a:r>
          </a:p>
          <a:p>
            <a:r>
              <a:rPr lang="en-US" sz="1000" dirty="0"/>
              <a:t>Further discussions are ongoing on international engagement on magnet construction phase</a:t>
            </a:r>
            <a:endParaRPr lang="en-US" sz="1000" dirty="0">
              <a:solidFill>
                <a:srgbClr val="00B050"/>
              </a:solidFill>
            </a:endParaRPr>
          </a:p>
        </p:txBody>
      </p:sp>
    </p:spTree>
    <p:extLst>
      <p:ext uri="{BB962C8B-B14F-4D97-AF65-F5344CB8AC3E}">
        <p14:creationId xmlns:p14="http://schemas.microsoft.com/office/powerpoint/2010/main" val="65132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668562"/>
          </a:xfrm>
        </p:spPr>
        <p:txBody>
          <a:bodyPr/>
          <a:lstStyle/>
          <a:p>
            <a:r>
              <a:rPr lang="en-US" dirty="0"/>
              <a:t>Detector Advisory Committee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756538"/>
            <a:ext cx="11499234" cy="5212080"/>
          </a:xfrm>
        </p:spPr>
        <p:txBody>
          <a:bodyPr>
            <a:noAutofit/>
          </a:bodyPr>
          <a:lstStyle/>
          <a:p>
            <a:r>
              <a:rPr lang="en-US" sz="1800" dirty="0"/>
              <a:t>We assembled the DAC in 2020</a:t>
            </a:r>
          </a:p>
          <a:p>
            <a:r>
              <a:rPr lang="en-US" sz="1800" dirty="0"/>
              <a:t>Per the charter, 1/3 of the committee was replaced early 2023</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r>
              <a:rPr lang="en-US" sz="1800" dirty="0"/>
              <a:t>Meetings to date:</a:t>
            </a:r>
          </a:p>
          <a:p>
            <a:pPr lvl="1"/>
            <a:r>
              <a:rPr lang="en-US" sz="1400" dirty="0"/>
              <a:t>September 28-29, 2020. Bring the DAC up to speed and prepare them for upcoming charges, e.g., related to input on assessment of the call for Expressions of Interest (</a:t>
            </a:r>
            <a:r>
              <a:rPr lang="en-US" sz="1400" dirty="0" err="1"/>
              <a:t>EoI</a:t>
            </a:r>
            <a:r>
              <a:rPr lang="en-US" sz="1400" dirty="0"/>
              <a:t>).</a:t>
            </a:r>
          </a:p>
          <a:p>
            <a:pPr lvl="1"/>
            <a:r>
              <a:rPr lang="en-US" sz="1400" dirty="0"/>
              <a:t>December 18, 2020. Update DAC on the EIC Project and Yellow Report status, the </a:t>
            </a:r>
            <a:r>
              <a:rPr lang="en-US" sz="1400" dirty="0" err="1"/>
              <a:t>EoI</a:t>
            </a:r>
            <a:r>
              <a:rPr lang="en-US" sz="1400" dirty="0"/>
              <a:t> assessment, international engagement, and planning for call for detector proposals.</a:t>
            </a:r>
          </a:p>
          <a:p>
            <a:pPr lvl="1"/>
            <a:r>
              <a:rPr lang="en-US" sz="1400" dirty="0"/>
              <a:t>March 24-26, 2021. Transition from the generic EIC detector R&amp;D to the Project detector R&amp;D.</a:t>
            </a:r>
          </a:p>
          <a:p>
            <a:pPr lvl="1"/>
            <a:r>
              <a:rPr lang="en-US" sz="1400" dirty="0"/>
              <a:t>Dec. 2021 – Jan. 2022. Evaluation of detector technologies, cost and schedule as input to the Detector Proposal Advisory Panel.</a:t>
            </a:r>
          </a:p>
          <a:p>
            <a:pPr lvl="1"/>
            <a:r>
              <a:rPr lang="en-US" sz="1400" dirty="0"/>
              <a:t>October 19-21, 2022. Review the ongoing project detector R&amp;D. Advise for the FY23 detector R&amp;D.</a:t>
            </a:r>
          </a:p>
          <a:p>
            <a:pPr lvl="1"/>
            <a:r>
              <a:rPr lang="en-US" sz="1400" b="1" dirty="0"/>
              <a:t>August 28-31, 2023: Review next phase of Project Detector R&amp;D and status of </a:t>
            </a:r>
            <a:r>
              <a:rPr lang="en-US" sz="1400" b="1" dirty="0" err="1"/>
              <a:t>ePIC</a:t>
            </a:r>
            <a:r>
              <a:rPr lang="en-US" sz="1400" b="1" dirty="0"/>
              <a:t> design</a:t>
            </a:r>
          </a:p>
          <a:p>
            <a:endParaRPr lang="en-US" sz="1800" dirty="0"/>
          </a:p>
        </p:txBody>
      </p:sp>
      <p:pic>
        <p:nvPicPr>
          <p:cNvPr id="3" name="Picture 2" descr="Table&#10;&#10;Description automatically generated">
            <a:extLst>
              <a:ext uri="{FF2B5EF4-FFF2-40B4-BE49-F238E27FC236}">
                <a16:creationId xmlns:a16="http://schemas.microsoft.com/office/drawing/2014/main" id="{078FFEA4-6AE2-494D-629F-56DFAF4C2346}"/>
              </a:ext>
            </a:extLst>
          </p:cNvPr>
          <p:cNvPicPr>
            <a:picLocks noChangeAspect="1"/>
          </p:cNvPicPr>
          <p:nvPr/>
        </p:nvPicPr>
        <p:blipFill rotWithShape="1">
          <a:blip r:embed="rId2"/>
          <a:srcRect t="18310" r="59106"/>
          <a:stretch/>
        </p:blipFill>
        <p:spPr>
          <a:xfrm>
            <a:off x="3073829" y="1450682"/>
            <a:ext cx="3557400" cy="2539734"/>
          </a:xfrm>
          <a:prstGeom prst="rect">
            <a:avLst/>
          </a:prstGeom>
        </p:spPr>
      </p:pic>
      <p:graphicFrame>
        <p:nvGraphicFramePr>
          <p:cNvPr id="4" name="Table 3">
            <a:extLst>
              <a:ext uri="{FF2B5EF4-FFF2-40B4-BE49-F238E27FC236}">
                <a16:creationId xmlns:a16="http://schemas.microsoft.com/office/drawing/2014/main" id="{C0D209C0-9295-8440-0FB9-7B0DD95FAD7A}"/>
              </a:ext>
            </a:extLst>
          </p:cNvPr>
          <p:cNvGraphicFramePr>
            <a:graphicFrameLocks noGrp="1"/>
          </p:cNvGraphicFramePr>
          <p:nvPr>
            <p:extLst>
              <p:ext uri="{D42A27DB-BD31-4B8C-83A1-F6EECF244321}">
                <p14:modId xmlns:p14="http://schemas.microsoft.com/office/powerpoint/2010/main" val="2848365274"/>
              </p:ext>
            </p:extLst>
          </p:nvPr>
        </p:nvGraphicFramePr>
        <p:xfrm>
          <a:off x="7512922" y="1459134"/>
          <a:ext cx="3860800" cy="243840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164695286"/>
                    </a:ext>
                  </a:extLst>
                </a:gridCol>
                <a:gridCol w="2247900">
                  <a:extLst>
                    <a:ext uri="{9D8B030D-6E8A-4147-A177-3AD203B41FA5}">
                      <a16:colId xmlns:a16="http://schemas.microsoft.com/office/drawing/2014/main" val="1729485861"/>
                    </a:ext>
                  </a:extLst>
                </a:gridCol>
              </a:tblGrid>
              <a:tr h="203200">
                <a:tc>
                  <a:txBody>
                    <a:bodyPr/>
                    <a:lstStyle/>
                    <a:p>
                      <a:pPr algn="l" fontAlgn="b"/>
                      <a:r>
                        <a:rPr lang="en-US" sz="1200" u="none" strike="noStrike" dirty="0">
                          <a:effectLst/>
                        </a:rPr>
                        <a:t>Edward Kinney (Chair)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Boulder CO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729602"/>
                  </a:ext>
                </a:extLst>
              </a:tr>
              <a:tr h="203200">
                <a:tc>
                  <a:txBody>
                    <a:bodyPr/>
                    <a:lstStyle/>
                    <a:p>
                      <a:pPr algn="l" fontAlgn="b"/>
                      <a:r>
                        <a:rPr lang="en-US" sz="1200" u="none" strike="noStrike" dirty="0">
                          <a:solidFill>
                            <a:srgbClr val="0000FF"/>
                          </a:solidFill>
                          <a:effectLst/>
                        </a:rPr>
                        <a:t>Ken Wyllie</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CERN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573200"/>
                  </a:ext>
                </a:extLst>
              </a:tr>
              <a:tr h="203200">
                <a:tc>
                  <a:txBody>
                    <a:bodyPr/>
                    <a:lstStyle/>
                    <a:p>
                      <a:pPr algn="l" fontAlgn="b"/>
                      <a:r>
                        <a:rPr lang="en-US" sz="1200" u="none" strike="noStrike">
                          <a:solidFill>
                            <a:srgbClr val="0000FF"/>
                          </a:solidFill>
                          <a:effectLst/>
                        </a:rPr>
                        <a:t>Petra Merkel</a:t>
                      </a:r>
                      <a:endParaRPr lang="en-US" sz="1200" b="0" i="0" u="none"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0972189"/>
                  </a:ext>
                </a:extLst>
              </a:tr>
              <a:tr h="203200">
                <a:tc>
                  <a:txBody>
                    <a:bodyPr/>
                    <a:lstStyle/>
                    <a:p>
                      <a:pPr algn="l" fontAlgn="b"/>
                      <a:r>
                        <a:rPr lang="en-US" sz="1200" u="none" strike="noStrike" dirty="0" err="1">
                          <a:solidFill>
                            <a:srgbClr val="0000FF"/>
                          </a:solidFill>
                          <a:effectLst/>
                        </a:rPr>
                        <a:t>Antonis</a:t>
                      </a:r>
                      <a:r>
                        <a:rPr lang="en-US" sz="1200" u="none" strike="noStrike" dirty="0">
                          <a:solidFill>
                            <a:srgbClr val="0000FF"/>
                          </a:solidFill>
                          <a:effectLst/>
                        </a:rPr>
                        <a:t> </a:t>
                      </a:r>
                      <a:r>
                        <a:rPr lang="en-US" sz="1200" u="none" strike="noStrike" dirty="0" err="1">
                          <a:solidFill>
                            <a:srgbClr val="0000FF"/>
                          </a:solidFill>
                          <a:effectLst/>
                        </a:rPr>
                        <a:t>Papanestis</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Rutherford Appleton Laboratory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4376794"/>
                  </a:ext>
                </a:extLst>
              </a:tr>
              <a:tr h="203200">
                <a:tc>
                  <a:txBody>
                    <a:bodyPr/>
                    <a:lstStyle/>
                    <a:p>
                      <a:pPr algn="l" fontAlgn="b"/>
                      <a:r>
                        <a:rPr lang="en-US" sz="1200" u="none" strike="noStrike">
                          <a:effectLst/>
                        </a:rPr>
                        <a:t>Peter Krizan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 Ljubljana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2393774"/>
                  </a:ext>
                </a:extLst>
              </a:tr>
              <a:tr h="203200">
                <a:tc>
                  <a:txBody>
                    <a:bodyPr/>
                    <a:lstStyle/>
                    <a:p>
                      <a:pPr algn="l" fontAlgn="b"/>
                      <a:r>
                        <a:rPr lang="en-US" sz="1200" u="none" strike="noStrike">
                          <a:effectLst/>
                        </a:rPr>
                        <a:t>Ana Amelia Machado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University of Campinas, Brazil</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435725"/>
                  </a:ext>
                </a:extLst>
              </a:tr>
              <a:tr h="203200">
                <a:tc>
                  <a:txBody>
                    <a:bodyPr/>
                    <a:lstStyle/>
                    <a:p>
                      <a:pPr algn="l" fontAlgn="b"/>
                      <a:r>
                        <a:rPr lang="en-US" sz="1200" u="none" strike="noStrike">
                          <a:effectLst/>
                        </a:rPr>
                        <a:t>Heidi Schellman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Oregon State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9816238"/>
                  </a:ext>
                </a:extLst>
              </a:tr>
              <a:tr h="203200">
                <a:tc>
                  <a:txBody>
                    <a:bodyPr/>
                    <a:lstStyle/>
                    <a:p>
                      <a:pPr algn="l" fontAlgn="b"/>
                      <a:r>
                        <a:rPr lang="en-US" sz="1200" u="none" strike="noStrike">
                          <a:effectLst/>
                        </a:rPr>
                        <a:t>Brigitte Vachon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McGill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038426"/>
                  </a:ext>
                </a:extLst>
              </a:tr>
              <a:tr h="203200">
                <a:tc>
                  <a:txBody>
                    <a:bodyPr/>
                    <a:lstStyle/>
                    <a:p>
                      <a:pPr algn="l" fontAlgn="b"/>
                      <a:r>
                        <a:rPr lang="en-US" sz="1200" u="none" strike="noStrike" dirty="0">
                          <a:solidFill>
                            <a:srgbClr val="0000FF"/>
                          </a:solidFill>
                          <a:effectLst/>
                        </a:rPr>
                        <a:t>Stefano </a:t>
                      </a:r>
                      <a:r>
                        <a:rPr lang="en-US" sz="1200" u="none" strike="noStrike" dirty="0" err="1">
                          <a:solidFill>
                            <a:srgbClr val="0000FF"/>
                          </a:solidFill>
                          <a:effectLst/>
                        </a:rPr>
                        <a:t>Miscetti</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INFN Frascati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0650455"/>
                  </a:ext>
                </a:extLst>
              </a:tr>
              <a:tr h="203200">
                <a:tc>
                  <a:txBody>
                    <a:bodyPr/>
                    <a:lstStyle/>
                    <a:p>
                      <a:pPr algn="l" fontAlgn="b"/>
                      <a:r>
                        <a:rPr lang="en-US" sz="1200" u="none" strike="noStrike">
                          <a:effectLst/>
                        </a:rPr>
                        <a:t>Etiennette Auffray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CERN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00685"/>
                  </a:ext>
                </a:extLst>
              </a:tr>
              <a:tr h="203200">
                <a:tc>
                  <a:txBody>
                    <a:bodyPr/>
                    <a:lstStyle/>
                    <a:p>
                      <a:pPr algn="l" fontAlgn="b"/>
                      <a:r>
                        <a:rPr lang="en-US" sz="1200" u="none" strike="noStrike">
                          <a:effectLst/>
                        </a:rPr>
                        <a:t>Andrew White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 Texas Arlington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827609"/>
                  </a:ext>
                </a:extLst>
              </a:tr>
              <a:tr h="203200">
                <a:tc>
                  <a:txBody>
                    <a:bodyPr/>
                    <a:lstStyle/>
                    <a:p>
                      <a:pPr algn="l" fontAlgn="b"/>
                      <a:r>
                        <a:rPr lang="en-US" sz="1200" u="none" strike="noStrike" dirty="0">
                          <a:effectLst/>
                        </a:rPr>
                        <a:t>Chi Yang</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SDU China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831402"/>
                  </a:ext>
                </a:extLst>
              </a:tr>
            </a:tbl>
          </a:graphicData>
        </a:graphic>
      </p:graphicFrame>
      <p:cxnSp>
        <p:nvCxnSpPr>
          <p:cNvPr id="6" name="Straight Arrow Connector 5">
            <a:extLst>
              <a:ext uri="{FF2B5EF4-FFF2-40B4-BE49-F238E27FC236}">
                <a16:creationId xmlns:a16="http://schemas.microsoft.com/office/drawing/2014/main" id="{414B8B5F-631F-4430-44DD-74C0AE23484A}"/>
              </a:ext>
            </a:extLst>
          </p:cNvPr>
          <p:cNvCxnSpPr>
            <a:cxnSpLocks/>
          </p:cNvCxnSpPr>
          <p:nvPr/>
        </p:nvCxnSpPr>
        <p:spPr>
          <a:xfrm>
            <a:off x="6742989" y="2678334"/>
            <a:ext cx="6614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419208-D30E-5844-AB34-8E16D700F041}"/>
              </a:ext>
            </a:extLst>
          </p:cNvPr>
          <p:cNvSpPr>
            <a:spLocks noGrp="1"/>
          </p:cNvSpPr>
          <p:nvPr>
            <p:ph type="sldNum" sz="quarter" idx="4"/>
          </p:nvPr>
        </p:nvSpPr>
        <p:spPr/>
        <p:txBody>
          <a:bodyPr/>
          <a:lstStyle/>
          <a:p>
            <a:fld id="{933A556B-7C63-244D-9B7C-B0EA8042B330}" type="slidenum">
              <a:rPr lang="en-US" smtClean="0"/>
              <a:pPr/>
              <a:t>12</a:t>
            </a:fld>
            <a:endParaRPr lang="en-US" dirty="0"/>
          </a:p>
        </p:txBody>
      </p:sp>
    </p:spTree>
    <p:extLst>
      <p:ext uri="{BB962C8B-B14F-4D97-AF65-F5344CB8AC3E}">
        <p14:creationId xmlns:p14="http://schemas.microsoft.com/office/powerpoint/2010/main" val="2983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4"/>
          </p:nvPr>
        </p:nvSpPr>
        <p:spPr/>
        <p:txBody>
          <a:bodyPr/>
          <a:lstStyle/>
          <a:p>
            <a:fld id="{893C5830-40F3-F04E-B2E3-10E6672BA8FF}" type="slidenum">
              <a:rPr lang="en-US" smtClean="0"/>
              <a:t>13</a:t>
            </a:fld>
            <a:endParaRPr lang="en-US" dirty="0"/>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p:txBody>
          <a:bodyPr>
            <a:noAutofit/>
          </a:bodyPr>
          <a:lstStyle/>
          <a:p>
            <a:r>
              <a:rPr lang="en-US" dirty="0"/>
              <a:t>WBS 6.10 EIC Detector &amp; 6.10.01 Management</a:t>
            </a:r>
          </a:p>
        </p:txBody>
      </p:sp>
      <p:sp>
        <p:nvSpPr>
          <p:cNvPr id="3" name="TextBox 2">
            <a:extLst>
              <a:ext uri="{FF2B5EF4-FFF2-40B4-BE49-F238E27FC236}">
                <a16:creationId xmlns:a16="http://schemas.microsoft.com/office/drawing/2014/main" id="{8EB46BA8-2841-3F4E-8DEB-D143499D251E}"/>
              </a:ext>
            </a:extLst>
          </p:cNvPr>
          <p:cNvSpPr txBox="1"/>
          <p:nvPr/>
        </p:nvSpPr>
        <p:spPr>
          <a:xfrm>
            <a:off x="5063625" y="644806"/>
            <a:ext cx="6553229" cy="5863144"/>
          </a:xfrm>
          <a:prstGeom prst="rect">
            <a:avLst/>
          </a:prstGeom>
          <a:noFill/>
        </p:spPr>
        <p:txBody>
          <a:bodyPr wrap="square" rtlCol="0">
            <a:spAutoFit/>
          </a:bodyPr>
          <a:lstStyle/>
          <a:p>
            <a:r>
              <a:rPr lang="en-US" sz="1600" dirty="0">
                <a:solidFill>
                  <a:srgbClr val="0096FF"/>
                </a:solidFill>
                <a:latin typeface="Arial" panose="020B0604020202020204" pitchFamily="34" charset="0"/>
                <a:cs typeface="Arial" panose="020B0604020202020204" pitchFamily="34" charset="0"/>
              </a:rPr>
              <a:t>How We Work:</a:t>
            </a:r>
          </a:p>
          <a:p>
            <a:r>
              <a:rPr lang="en-US" sz="1500" dirty="0">
                <a:cs typeface="Arial" panose="020B0604020202020204" pitchFamily="34" charset="0"/>
              </a:rPr>
              <a:t>The highest-level detector management consists of:</a:t>
            </a:r>
          </a:p>
          <a:p>
            <a:r>
              <a:rPr lang="en-US" sz="1500" dirty="0">
                <a:cs typeface="Arial" panose="020B0604020202020204" pitchFamily="34" charset="0"/>
              </a:rPr>
              <a:t>Elke &amp; Rolf	L2 Leads</a:t>
            </a:r>
          </a:p>
          <a:p>
            <a:r>
              <a:rPr lang="en-US" sz="1500" dirty="0">
                <a:cs typeface="Arial" panose="020B0604020202020204" pitchFamily="34" charset="0"/>
              </a:rPr>
              <a:t>Walt Akers	6.10 Systems Engineer</a:t>
            </a:r>
          </a:p>
          <a:p>
            <a:r>
              <a:rPr lang="en-US" sz="1500" dirty="0">
                <a:cs typeface="Arial" panose="020B0604020202020204" pitchFamily="34" charset="0"/>
              </a:rPr>
              <a:t>Fernando Barbosa	Chief Electrical Engineer</a:t>
            </a:r>
          </a:p>
          <a:p>
            <a:r>
              <a:rPr lang="en-US" sz="1500" dirty="0">
                <a:cs typeface="Arial" panose="020B0604020202020204" pitchFamily="34" charset="0"/>
              </a:rPr>
              <a:t>Rahul Sharma	Chief Mechanical Engineer</a:t>
            </a:r>
          </a:p>
          <a:p>
            <a:endParaRPr lang="en-US" sz="1500" dirty="0">
              <a:cs typeface="Arial" panose="020B0604020202020204" pitchFamily="34" charset="0"/>
            </a:endParaRPr>
          </a:p>
          <a:p>
            <a:r>
              <a:rPr lang="en-US" sz="1500" dirty="0"/>
              <a:t>Do not use this CAM responsibility organization as Black and White, we work together as a scientific collaboration and use expertise from each lab as it fits independent of high-level responsibility</a:t>
            </a:r>
          </a:p>
          <a:p>
            <a:r>
              <a:rPr lang="en-US" sz="1500" dirty="0"/>
              <a:t>We include user efforts where it makes sense, and lean to more</a:t>
            </a:r>
          </a:p>
          <a:p>
            <a:endParaRPr lang="en-US" sz="1500" dirty="0">
              <a:cs typeface="Arial" panose="020B0604020202020204" pitchFamily="34" charset="0"/>
            </a:endParaRPr>
          </a:p>
          <a:p>
            <a:r>
              <a:rPr lang="en-US" sz="1500" dirty="0">
                <a:cs typeface="Arial" panose="020B0604020202020204" pitchFamily="34" charset="0"/>
              </a:rPr>
              <a:t>We have</a:t>
            </a:r>
          </a:p>
          <a:p>
            <a:pPr marL="285750" indent="-285750">
              <a:buClr>
                <a:srgbClr val="0096FF"/>
              </a:buClr>
              <a:buFont typeface="Wingdings" pitchFamily="2" charset="2"/>
              <a:buChar char="§"/>
            </a:pPr>
            <a:r>
              <a:rPr lang="en-US" sz="1500" dirty="0">
                <a:cs typeface="Arial" panose="020B0604020202020204" pitchFamily="34" charset="0"/>
              </a:rPr>
              <a:t>Weekly meetings with </a:t>
            </a:r>
            <a:r>
              <a:rPr lang="en-US" sz="1500" dirty="0" err="1">
                <a:cs typeface="Arial" panose="020B0604020202020204" pitchFamily="34" charset="0"/>
              </a:rPr>
              <a:t>ePIC</a:t>
            </a:r>
            <a:r>
              <a:rPr lang="en-US" sz="1500" dirty="0">
                <a:cs typeface="Arial" panose="020B0604020202020204" pitchFamily="34" charset="0"/>
              </a:rPr>
              <a:t> spokesperson and deputy</a:t>
            </a:r>
          </a:p>
          <a:p>
            <a:pPr marL="285750" indent="-285750">
              <a:buClr>
                <a:srgbClr val="0096FF"/>
              </a:buClr>
              <a:buFont typeface="Wingdings" pitchFamily="2" charset="2"/>
              <a:buChar char="§"/>
            </a:pPr>
            <a:r>
              <a:rPr lang="en-US" sz="1500" dirty="0">
                <a:cs typeface="Arial" panose="020B0604020202020204" pitchFamily="34" charset="0"/>
              </a:rPr>
              <a:t>Weekly meetings with the mechanical engineering team</a:t>
            </a:r>
          </a:p>
          <a:p>
            <a:pPr marL="285750" indent="-285750">
              <a:buClr>
                <a:srgbClr val="0096FF"/>
              </a:buClr>
              <a:buFont typeface="Wingdings" pitchFamily="2" charset="2"/>
              <a:buChar char="§"/>
            </a:pPr>
            <a:r>
              <a:rPr lang="en-US" sz="1500" dirty="0">
                <a:cs typeface="Arial" panose="020B0604020202020204" pitchFamily="34" charset="0"/>
              </a:rPr>
              <a:t>Biweekly meetings with the electrical engineering team</a:t>
            </a:r>
          </a:p>
          <a:p>
            <a:pPr marL="285750" indent="-285750">
              <a:buClr>
                <a:srgbClr val="0096FF"/>
              </a:buClr>
              <a:buFont typeface="Wingdings" pitchFamily="2" charset="2"/>
              <a:buChar char="§"/>
            </a:pPr>
            <a:r>
              <a:rPr lang="en-US" sz="1500" dirty="0">
                <a:cs typeface="Arial" panose="020B0604020202020204" pitchFamily="34" charset="0"/>
              </a:rPr>
              <a:t>Weekly meetings with the Detector Control Account Managers</a:t>
            </a:r>
          </a:p>
          <a:p>
            <a:pPr marL="285750" indent="-285750">
              <a:buClr>
                <a:srgbClr val="0096FF"/>
              </a:buClr>
              <a:buFont typeface="Wingdings" pitchFamily="2" charset="2"/>
              <a:buChar char="§"/>
            </a:pPr>
            <a:r>
              <a:rPr lang="en-US" sz="1500" dirty="0">
                <a:cs typeface="Arial" panose="020B0604020202020204" pitchFamily="34" charset="0"/>
              </a:rPr>
              <a:t>As needed meetings with various detector subsystems</a:t>
            </a:r>
          </a:p>
          <a:p>
            <a:pPr marL="285750" indent="-285750">
              <a:buClr>
                <a:srgbClr val="0096FF"/>
              </a:buClr>
              <a:buFont typeface="Wingdings" pitchFamily="2" charset="2"/>
              <a:buChar char="§"/>
            </a:pPr>
            <a:r>
              <a:rPr lang="en-US" sz="1500" dirty="0">
                <a:cs typeface="Arial" panose="020B0604020202020204" pitchFamily="34" charset="0"/>
              </a:rPr>
              <a:t>Walt, Fernando and Rahul have also separate meetings, for Walt with the Systems Engineering Group, for Rahul with also various non-BNL/non-</a:t>
            </a:r>
            <a:r>
              <a:rPr lang="en-US" sz="1500" dirty="0" err="1">
                <a:cs typeface="Arial" panose="020B0604020202020204" pitchFamily="34" charset="0"/>
              </a:rPr>
              <a:t>Jlab</a:t>
            </a:r>
            <a:r>
              <a:rPr lang="en-US" sz="1500" dirty="0">
                <a:cs typeface="Arial" panose="020B0604020202020204" pitchFamily="34" charset="0"/>
              </a:rPr>
              <a:t> engineers/designers, etc.</a:t>
            </a:r>
          </a:p>
          <a:p>
            <a:pPr marL="285750" indent="-285750">
              <a:buFont typeface="Wingdings" panose="05000000000000000000" pitchFamily="2" charset="2"/>
              <a:buChar char="v"/>
            </a:pPr>
            <a:endParaRPr lang="en-US" sz="1500" dirty="0">
              <a:cs typeface="Arial" panose="020B0604020202020204" pitchFamily="34" charset="0"/>
            </a:endParaRPr>
          </a:p>
          <a:p>
            <a:r>
              <a:rPr lang="en-US" sz="1500" dirty="0">
                <a:cs typeface="Arial" panose="020B0604020202020204" pitchFamily="34" charset="0"/>
              </a:rPr>
              <a:t>We report at the biweekly </a:t>
            </a:r>
            <a:r>
              <a:rPr lang="en-US" sz="1500" dirty="0" err="1">
                <a:cs typeface="Arial" panose="020B0604020202020204" pitchFamily="34" charset="0"/>
              </a:rPr>
              <a:t>ePIC</a:t>
            </a:r>
            <a:r>
              <a:rPr lang="en-US" sz="1500" dirty="0">
                <a:cs typeface="Arial" panose="020B0604020202020204" pitchFamily="34" charset="0"/>
              </a:rPr>
              <a:t> meetings and many other meetings on general detector progress or requested topics</a:t>
            </a:r>
          </a:p>
        </p:txBody>
      </p:sp>
      <p:grpSp>
        <p:nvGrpSpPr>
          <p:cNvPr id="8" name="Group 7">
            <a:extLst>
              <a:ext uri="{FF2B5EF4-FFF2-40B4-BE49-F238E27FC236}">
                <a16:creationId xmlns:a16="http://schemas.microsoft.com/office/drawing/2014/main" id="{3C5391D6-73A5-7843-873F-963A67FAC56A}"/>
              </a:ext>
            </a:extLst>
          </p:cNvPr>
          <p:cNvGrpSpPr/>
          <p:nvPr/>
        </p:nvGrpSpPr>
        <p:grpSpPr>
          <a:xfrm>
            <a:off x="734848" y="786668"/>
            <a:ext cx="2660255" cy="5380075"/>
            <a:chOff x="153122" y="872835"/>
            <a:chExt cx="2660255" cy="5380075"/>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t="1704" r="11506"/>
            <a:stretch/>
          </p:blipFill>
          <p:spPr>
            <a:xfrm>
              <a:off x="153123" y="872835"/>
              <a:ext cx="2660254" cy="5380075"/>
            </a:xfrm>
            <a:prstGeom prst="rect">
              <a:avLst/>
            </a:prstGeom>
          </p:spPr>
        </p:pic>
        <p:sp>
          <p:nvSpPr>
            <p:cNvPr id="2" name="Rectangle 1">
              <a:extLst>
                <a:ext uri="{FF2B5EF4-FFF2-40B4-BE49-F238E27FC236}">
                  <a16:creationId xmlns:a16="http://schemas.microsoft.com/office/drawing/2014/main" id="{0BE91E38-7F02-6C4B-9739-FAD454BF9E4A}"/>
                </a:ext>
              </a:extLst>
            </p:cNvPr>
            <p:cNvSpPr/>
            <p:nvPr/>
          </p:nvSpPr>
          <p:spPr>
            <a:xfrm>
              <a:off x="2607439" y="885999"/>
              <a:ext cx="205938" cy="800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2C7225-3264-9C43-94BB-5893A493CBF1}"/>
                </a:ext>
              </a:extLst>
            </p:cNvPr>
            <p:cNvSpPr/>
            <p:nvPr/>
          </p:nvSpPr>
          <p:spPr>
            <a:xfrm>
              <a:off x="153122" y="885999"/>
              <a:ext cx="205938" cy="800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9EE7F62-C9D1-2040-B198-06C2BD91DC98}"/>
              </a:ext>
            </a:extLst>
          </p:cNvPr>
          <p:cNvSpPr txBox="1"/>
          <p:nvPr/>
        </p:nvSpPr>
        <p:spPr>
          <a:xfrm flipH="1">
            <a:off x="2805961" y="811832"/>
            <a:ext cx="2013823" cy="461665"/>
          </a:xfrm>
          <a:prstGeom prst="rect">
            <a:avLst/>
          </a:prstGeom>
          <a:solidFill>
            <a:schemeClr val="bg1"/>
          </a:solidFill>
        </p:spPr>
        <p:txBody>
          <a:bodyPr wrap="square" rtlCol="0">
            <a:spAutoFit/>
          </a:bodyPr>
          <a:lstStyle/>
          <a:p>
            <a:r>
              <a:rPr lang="en-US" sz="1200" i="1" dirty="0">
                <a:solidFill>
                  <a:srgbClr val="0070C0"/>
                </a:solidFill>
                <a:latin typeface="Arial" panose="020B0604020202020204" pitchFamily="34" charset="0"/>
                <a:cs typeface="Arial" panose="020B0604020202020204" pitchFamily="34" charset="0"/>
              </a:rPr>
              <a:t>Blue</a:t>
            </a:r>
            <a:r>
              <a:rPr lang="en-US" sz="1200" i="1" dirty="0">
                <a:latin typeface="Arial" panose="020B0604020202020204" pitchFamily="34" charset="0"/>
                <a:cs typeface="Arial" panose="020B0604020202020204" pitchFamily="34" charset="0"/>
              </a:rPr>
              <a:t>/</a:t>
            </a:r>
            <a:r>
              <a:rPr lang="en-US" sz="1200" i="1" dirty="0">
                <a:solidFill>
                  <a:srgbClr val="00B050"/>
                </a:solidFill>
                <a:latin typeface="Arial" panose="020B0604020202020204" pitchFamily="34" charset="0"/>
                <a:cs typeface="Arial" panose="020B0604020202020204" pitchFamily="34" charset="0"/>
              </a:rPr>
              <a:t>Green</a:t>
            </a:r>
            <a:r>
              <a:rPr lang="en-US" sz="1200" i="1" dirty="0">
                <a:latin typeface="Arial" panose="020B0604020202020204" pitchFamily="34" charset="0"/>
                <a:cs typeface="Arial" panose="020B0604020202020204" pitchFamily="34" charset="0"/>
              </a:rPr>
              <a:t> show nominal BNL/JLAB responsibility</a:t>
            </a:r>
          </a:p>
        </p:txBody>
      </p:sp>
    </p:spTree>
    <p:extLst>
      <p:ext uri="{BB962C8B-B14F-4D97-AF65-F5344CB8AC3E}">
        <p14:creationId xmlns:p14="http://schemas.microsoft.com/office/powerpoint/2010/main" val="209833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E185F79-30FB-B04B-8C5A-34397481FA0D}"/>
              </a:ext>
            </a:extLst>
          </p:cNvPr>
          <p:cNvPicPr>
            <a:picLocks noChangeAspect="1"/>
          </p:cNvPicPr>
          <p:nvPr/>
        </p:nvPicPr>
        <p:blipFill rotWithShape="1">
          <a:blip r:embed="rId2"/>
          <a:srcRect l="8075" t="4717" r="4528" b="3448"/>
          <a:stretch/>
        </p:blipFill>
        <p:spPr>
          <a:xfrm>
            <a:off x="6786465" y="522517"/>
            <a:ext cx="3371462" cy="6298163"/>
          </a:xfrm>
          <a:prstGeom prst="rect">
            <a:avLst/>
          </a:prstGeom>
        </p:spPr>
      </p:pic>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14</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p:txBody>
          <a:bodyPr/>
          <a:lstStyle/>
          <a:p>
            <a:r>
              <a:rPr lang="en-US" dirty="0"/>
              <a:t>Integrating          collaboration in Project WBS </a:t>
            </a:r>
          </a:p>
        </p:txBody>
      </p:sp>
      <p:sp>
        <p:nvSpPr>
          <p:cNvPr id="13" name="Left Arrow 12">
            <a:extLst>
              <a:ext uri="{FF2B5EF4-FFF2-40B4-BE49-F238E27FC236}">
                <a16:creationId xmlns:a16="http://schemas.microsoft.com/office/drawing/2014/main" id="{E41D98B7-4D06-3740-874C-41DA5AD2E5CB}"/>
              </a:ext>
            </a:extLst>
          </p:cNvPr>
          <p:cNvSpPr/>
          <p:nvPr/>
        </p:nvSpPr>
        <p:spPr>
          <a:xfrm>
            <a:off x="4649104" y="3616036"/>
            <a:ext cx="1807114" cy="139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EE434C-143B-F843-8AEC-23723D75285E}"/>
              </a:ext>
            </a:extLst>
          </p:cNvPr>
          <p:cNvSpPr txBox="1"/>
          <p:nvPr/>
        </p:nvSpPr>
        <p:spPr>
          <a:xfrm>
            <a:off x="9244552" y="666392"/>
            <a:ext cx="1951175" cy="861774"/>
          </a:xfrm>
          <a:prstGeom prst="rect">
            <a:avLst/>
          </a:prstGeom>
          <a:noFill/>
        </p:spPr>
        <p:txBody>
          <a:bodyPr wrap="none" rtlCol="0">
            <a:spAutoFit/>
          </a:bodyPr>
          <a:lstStyle/>
          <a:p>
            <a:r>
              <a:rPr lang="en-US" sz="1000" dirty="0">
                <a:solidFill>
                  <a:srgbClr val="0432FF"/>
                </a:solidFill>
              </a:rPr>
              <a:t>DSL: </a:t>
            </a:r>
          </a:p>
          <a:p>
            <a:r>
              <a:rPr lang="en-US" sz="1000" dirty="0"/>
              <a:t>Detector Subsystem Leader </a:t>
            </a:r>
          </a:p>
          <a:p>
            <a:r>
              <a:rPr lang="en-US" sz="1000" dirty="0">
                <a:solidFill>
                  <a:srgbClr val="0432FF"/>
                </a:solidFill>
              </a:rPr>
              <a:t>DSTC: </a:t>
            </a:r>
          </a:p>
          <a:p>
            <a:r>
              <a:rPr lang="en-US" sz="1000" dirty="0"/>
              <a:t>Detector Subsystem Technical </a:t>
            </a:r>
          </a:p>
          <a:p>
            <a:r>
              <a:rPr lang="en-US" sz="1000" dirty="0"/>
              <a:t>Coordinator</a:t>
            </a:r>
          </a:p>
        </p:txBody>
      </p:sp>
      <p:sp>
        <p:nvSpPr>
          <p:cNvPr id="15" name="TextBox 14">
            <a:extLst>
              <a:ext uri="{FF2B5EF4-FFF2-40B4-BE49-F238E27FC236}">
                <a16:creationId xmlns:a16="http://schemas.microsoft.com/office/drawing/2014/main" id="{EE7F72E7-1805-784B-A02E-C9A6EB8139B2}"/>
              </a:ext>
            </a:extLst>
          </p:cNvPr>
          <p:cNvSpPr txBox="1"/>
          <p:nvPr/>
        </p:nvSpPr>
        <p:spPr>
          <a:xfrm>
            <a:off x="4563206" y="2857234"/>
            <a:ext cx="1837362" cy="1446550"/>
          </a:xfrm>
          <a:prstGeom prst="rect">
            <a:avLst/>
          </a:prstGeom>
          <a:noFill/>
        </p:spPr>
        <p:txBody>
          <a:bodyPr wrap="none" rtlCol="0">
            <a:spAutoFit/>
          </a:bodyPr>
          <a:lstStyle/>
          <a:p>
            <a:pPr algn="ctr"/>
            <a:r>
              <a:rPr lang="en-US" sz="1600" dirty="0"/>
              <a:t>Detector </a:t>
            </a:r>
          </a:p>
          <a:p>
            <a:pPr algn="ctr"/>
            <a:r>
              <a:rPr lang="en-US" sz="1600" dirty="0"/>
              <a:t>Subsystem</a:t>
            </a:r>
          </a:p>
          <a:p>
            <a:pPr algn="ctr"/>
            <a:r>
              <a:rPr lang="en-US" sz="1600" dirty="0"/>
              <a:t>Work Packages</a:t>
            </a:r>
          </a:p>
          <a:p>
            <a:pPr algn="ctr"/>
            <a:endParaRPr lang="en-US" sz="800" dirty="0"/>
          </a:p>
          <a:p>
            <a:pPr algn="ctr"/>
            <a:r>
              <a:rPr lang="en-US" sz="1600" dirty="0"/>
              <a:t>need to be </a:t>
            </a:r>
          </a:p>
          <a:p>
            <a:pPr algn="ctr"/>
            <a:r>
              <a:rPr lang="en-US" sz="1600" dirty="0"/>
              <a:t>integrated in WBS</a:t>
            </a:r>
          </a:p>
        </p:txBody>
      </p:sp>
      <p:pic>
        <p:nvPicPr>
          <p:cNvPr id="16" name="Picture 15">
            <a:extLst>
              <a:ext uri="{FF2B5EF4-FFF2-40B4-BE49-F238E27FC236}">
                <a16:creationId xmlns:a16="http://schemas.microsoft.com/office/drawing/2014/main" id="{BA4C2710-FA52-C744-8C5A-1D9E3B9DC70D}"/>
              </a:ext>
            </a:extLst>
          </p:cNvPr>
          <p:cNvPicPr>
            <a:picLocks noChangeAspect="1"/>
          </p:cNvPicPr>
          <p:nvPr/>
        </p:nvPicPr>
        <p:blipFill rotWithShape="1">
          <a:blip r:embed="rId3"/>
          <a:srcRect l="68563" t="32196" r="16435" b="12283"/>
          <a:stretch/>
        </p:blipFill>
        <p:spPr>
          <a:xfrm>
            <a:off x="1684867" y="555078"/>
            <a:ext cx="2806395" cy="5856260"/>
          </a:xfrm>
          <a:prstGeom prst="rect">
            <a:avLst/>
          </a:prstGeom>
        </p:spPr>
      </p:pic>
      <p:sp>
        <p:nvSpPr>
          <p:cNvPr id="17" name="Rectangle 16">
            <a:extLst>
              <a:ext uri="{FF2B5EF4-FFF2-40B4-BE49-F238E27FC236}">
                <a16:creationId xmlns:a16="http://schemas.microsoft.com/office/drawing/2014/main" id="{63278869-0E7F-8D46-9202-EF5EF4F024DD}"/>
              </a:ext>
            </a:extLst>
          </p:cNvPr>
          <p:cNvSpPr/>
          <p:nvPr/>
        </p:nvSpPr>
        <p:spPr>
          <a:xfrm>
            <a:off x="6814026" y="1648691"/>
            <a:ext cx="1510146" cy="1371600"/>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186342-2BD6-FE47-B49F-B3DE428D7601}"/>
              </a:ext>
            </a:extLst>
          </p:cNvPr>
          <p:cNvSpPr/>
          <p:nvPr/>
        </p:nvSpPr>
        <p:spPr>
          <a:xfrm>
            <a:off x="1726429" y="3878795"/>
            <a:ext cx="1340191" cy="581890"/>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E81FAC-3444-4041-9AC5-F045C8CB2A5D}"/>
              </a:ext>
            </a:extLst>
          </p:cNvPr>
          <p:cNvSpPr/>
          <p:nvPr/>
        </p:nvSpPr>
        <p:spPr>
          <a:xfrm>
            <a:off x="6814026" y="5424055"/>
            <a:ext cx="1510146" cy="459285"/>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62CDDDE-40D8-454A-81AB-03E17FCD7387}"/>
              </a:ext>
            </a:extLst>
          </p:cNvPr>
          <p:cNvSpPr/>
          <p:nvPr/>
        </p:nvSpPr>
        <p:spPr>
          <a:xfrm>
            <a:off x="8582496" y="5144671"/>
            <a:ext cx="1510146" cy="556474"/>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E711A9-2DE4-4147-9126-9DB45C826039}"/>
              </a:ext>
            </a:extLst>
          </p:cNvPr>
          <p:cNvSpPr/>
          <p:nvPr/>
        </p:nvSpPr>
        <p:spPr>
          <a:xfrm>
            <a:off x="1726429" y="3296134"/>
            <a:ext cx="1340191" cy="556474"/>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A6DC93-4CB7-C544-A557-EFD72D5E49FE}"/>
              </a:ext>
            </a:extLst>
          </p:cNvPr>
          <p:cNvSpPr/>
          <p:nvPr/>
        </p:nvSpPr>
        <p:spPr>
          <a:xfrm>
            <a:off x="8625034" y="1645918"/>
            <a:ext cx="1467609" cy="485039"/>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E3E773-55C4-BA48-925C-3EB31F8608B7}"/>
              </a:ext>
            </a:extLst>
          </p:cNvPr>
          <p:cNvSpPr/>
          <p:nvPr/>
        </p:nvSpPr>
        <p:spPr>
          <a:xfrm>
            <a:off x="8617132" y="3020291"/>
            <a:ext cx="1467609" cy="315764"/>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4F322B-3C16-AE49-AC84-842F264E659D}"/>
              </a:ext>
            </a:extLst>
          </p:cNvPr>
          <p:cNvSpPr/>
          <p:nvPr/>
        </p:nvSpPr>
        <p:spPr>
          <a:xfrm>
            <a:off x="8631753" y="3884694"/>
            <a:ext cx="1467609" cy="657187"/>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7B714D-322A-9548-A0BF-C4CB4C24C88D}"/>
              </a:ext>
            </a:extLst>
          </p:cNvPr>
          <p:cNvSpPr/>
          <p:nvPr/>
        </p:nvSpPr>
        <p:spPr>
          <a:xfrm>
            <a:off x="1726429" y="5091069"/>
            <a:ext cx="1340191" cy="581891"/>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DA48DCB-4D30-3C42-8AF9-97C1880BA888}"/>
              </a:ext>
            </a:extLst>
          </p:cNvPr>
          <p:cNvSpPr/>
          <p:nvPr/>
        </p:nvSpPr>
        <p:spPr>
          <a:xfrm>
            <a:off x="1736143" y="4507781"/>
            <a:ext cx="1340191" cy="556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54B667-9A2E-EE41-8E63-9F256BFB78E6}"/>
              </a:ext>
            </a:extLst>
          </p:cNvPr>
          <p:cNvSpPr/>
          <p:nvPr/>
        </p:nvSpPr>
        <p:spPr>
          <a:xfrm>
            <a:off x="8617132" y="2166573"/>
            <a:ext cx="1467609" cy="838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2E5A21-F78F-F641-B826-DAEB2F96574D}"/>
              </a:ext>
            </a:extLst>
          </p:cNvPr>
          <p:cNvSpPr/>
          <p:nvPr/>
        </p:nvSpPr>
        <p:spPr>
          <a:xfrm>
            <a:off x="8617132" y="3351295"/>
            <a:ext cx="1467609" cy="518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A8AEF4D-FD6F-5B43-864C-B756A5660672}"/>
              </a:ext>
            </a:extLst>
          </p:cNvPr>
          <p:cNvSpPr/>
          <p:nvPr/>
        </p:nvSpPr>
        <p:spPr>
          <a:xfrm>
            <a:off x="6835295" y="5888470"/>
            <a:ext cx="1467609" cy="459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1E14DE0-2F18-3843-97FD-C115E99AFD66}"/>
              </a:ext>
            </a:extLst>
          </p:cNvPr>
          <p:cNvSpPr/>
          <p:nvPr/>
        </p:nvSpPr>
        <p:spPr>
          <a:xfrm>
            <a:off x="8595862" y="4578927"/>
            <a:ext cx="1510146" cy="550505"/>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57FBFCD-7536-5B4A-A5A7-4540261E55F7}"/>
              </a:ext>
            </a:extLst>
          </p:cNvPr>
          <p:cNvSpPr/>
          <p:nvPr/>
        </p:nvSpPr>
        <p:spPr>
          <a:xfrm>
            <a:off x="6820595" y="3070201"/>
            <a:ext cx="1467609" cy="2337866"/>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8B1499-5404-F142-842D-31DFCD9236EA}"/>
              </a:ext>
            </a:extLst>
          </p:cNvPr>
          <p:cNvSpPr/>
          <p:nvPr/>
        </p:nvSpPr>
        <p:spPr>
          <a:xfrm>
            <a:off x="3127138" y="3852608"/>
            <a:ext cx="1340192" cy="615004"/>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0D5236-E23E-9C49-A6FC-99C3207BF6CF}"/>
              </a:ext>
            </a:extLst>
          </p:cNvPr>
          <p:cNvSpPr/>
          <p:nvPr/>
        </p:nvSpPr>
        <p:spPr>
          <a:xfrm>
            <a:off x="3204665" y="5928938"/>
            <a:ext cx="1204336" cy="228930"/>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icon&#10;&#10;Description automatically generated">
            <a:extLst>
              <a:ext uri="{FF2B5EF4-FFF2-40B4-BE49-F238E27FC236}">
                <a16:creationId xmlns:a16="http://schemas.microsoft.com/office/drawing/2014/main" id="{C0FFF665-64AC-2349-BA92-48DF314181ED}"/>
              </a:ext>
            </a:extLst>
          </p:cNvPr>
          <p:cNvPicPr>
            <a:picLocks noChangeAspect="1"/>
          </p:cNvPicPr>
          <p:nvPr/>
        </p:nvPicPr>
        <p:blipFill>
          <a:blip r:embed="rId4"/>
          <a:stretch>
            <a:fillRect/>
          </a:stretch>
        </p:blipFill>
        <p:spPr>
          <a:xfrm>
            <a:off x="2752482" y="-72503"/>
            <a:ext cx="925806" cy="666065"/>
          </a:xfrm>
          <a:prstGeom prst="rect">
            <a:avLst/>
          </a:prstGeom>
        </p:spPr>
      </p:pic>
    </p:spTree>
    <p:extLst>
      <p:ext uri="{BB962C8B-B14F-4D97-AF65-F5344CB8AC3E}">
        <p14:creationId xmlns:p14="http://schemas.microsoft.com/office/powerpoint/2010/main" val="163091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Straight Arrow Connector 118">
            <a:extLst>
              <a:ext uri="{FF2B5EF4-FFF2-40B4-BE49-F238E27FC236}">
                <a16:creationId xmlns:a16="http://schemas.microsoft.com/office/drawing/2014/main" id="{D17B7B5B-7310-2A49-8083-CE4EB0323032}"/>
              </a:ext>
            </a:extLst>
          </p:cNvPr>
          <p:cNvCxnSpPr>
            <a:cxnSpLocks/>
            <a:stCxn id="75" idx="2"/>
          </p:cNvCxnSpPr>
          <p:nvPr/>
        </p:nvCxnSpPr>
        <p:spPr>
          <a:xfrm>
            <a:off x="4899628" y="2328293"/>
            <a:ext cx="56" cy="33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15</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p:txBody>
          <a:bodyPr/>
          <a:lstStyle/>
          <a:p>
            <a:r>
              <a:rPr lang="en-US" dirty="0"/>
              <a:t>Integrating          collaboration in Project WBS </a:t>
            </a:r>
          </a:p>
        </p:txBody>
      </p:sp>
      <p:pic>
        <p:nvPicPr>
          <p:cNvPr id="16" name="Picture 15">
            <a:extLst>
              <a:ext uri="{FF2B5EF4-FFF2-40B4-BE49-F238E27FC236}">
                <a16:creationId xmlns:a16="http://schemas.microsoft.com/office/drawing/2014/main" id="{BA4C2710-FA52-C744-8C5A-1D9E3B9DC70D}"/>
              </a:ext>
            </a:extLst>
          </p:cNvPr>
          <p:cNvPicPr>
            <a:picLocks noChangeAspect="1"/>
          </p:cNvPicPr>
          <p:nvPr/>
        </p:nvPicPr>
        <p:blipFill rotWithShape="1">
          <a:blip r:embed="rId2"/>
          <a:srcRect l="68563" t="32196" r="16435" b="12283"/>
          <a:stretch/>
        </p:blipFill>
        <p:spPr>
          <a:xfrm>
            <a:off x="1293416" y="610735"/>
            <a:ext cx="2806395" cy="5856260"/>
          </a:xfrm>
          <a:prstGeom prst="rect">
            <a:avLst/>
          </a:prstGeom>
        </p:spPr>
      </p:pic>
      <p:sp>
        <p:nvSpPr>
          <p:cNvPr id="18" name="Rectangle 17">
            <a:extLst>
              <a:ext uri="{FF2B5EF4-FFF2-40B4-BE49-F238E27FC236}">
                <a16:creationId xmlns:a16="http://schemas.microsoft.com/office/drawing/2014/main" id="{CA186342-2BD6-FE47-B49F-B3DE428D7601}"/>
              </a:ext>
            </a:extLst>
          </p:cNvPr>
          <p:cNvSpPr/>
          <p:nvPr/>
        </p:nvSpPr>
        <p:spPr>
          <a:xfrm>
            <a:off x="1334978" y="3934452"/>
            <a:ext cx="1340191" cy="581890"/>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E711A9-2DE4-4147-9126-9DB45C826039}"/>
              </a:ext>
            </a:extLst>
          </p:cNvPr>
          <p:cNvSpPr/>
          <p:nvPr/>
        </p:nvSpPr>
        <p:spPr>
          <a:xfrm>
            <a:off x="1334978" y="3351791"/>
            <a:ext cx="1340191" cy="556474"/>
          </a:xfrm>
          <a:prstGeom prst="rect">
            <a:avLst/>
          </a:prstGeom>
          <a:noFill/>
          <a:ln w="28575">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7B714D-322A-9548-A0BF-C4CB4C24C88D}"/>
              </a:ext>
            </a:extLst>
          </p:cNvPr>
          <p:cNvSpPr/>
          <p:nvPr/>
        </p:nvSpPr>
        <p:spPr>
          <a:xfrm>
            <a:off x="1334978" y="5146726"/>
            <a:ext cx="1340191" cy="581891"/>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DA48DCB-4D30-3C42-8AF9-97C1880BA888}"/>
              </a:ext>
            </a:extLst>
          </p:cNvPr>
          <p:cNvSpPr/>
          <p:nvPr/>
        </p:nvSpPr>
        <p:spPr>
          <a:xfrm>
            <a:off x="1344692" y="4563438"/>
            <a:ext cx="1340191" cy="556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8B1499-5404-F142-842D-31DFCD9236EA}"/>
              </a:ext>
            </a:extLst>
          </p:cNvPr>
          <p:cNvSpPr/>
          <p:nvPr/>
        </p:nvSpPr>
        <p:spPr>
          <a:xfrm>
            <a:off x="2745961" y="3908265"/>
            <a:ext cx="1340192" cy="615004"/>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0D5236-E23E-9C49-A6FC-99C3207BF6CF}"/>
              </a:ext>
            </a:extLst>
          </p:cNvPr>
          <p:cNvSpPr/>
          <p:nvPr/>
        </p:nvSpPr>
        <p:spPr>
          <a:xfrm>
            <a:off x="2813214" y="5984595"/>
            <a:ext cx="1204336" cy="228930"/>
          </a:xfrm>
          <a:prstGeom prst="rect">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6B29380-DD6D-9D46-9D57-D327462ED666}"/>
              </a:ext>
            </a:extLst>
          </p:cNvPr>
          <p:cNvSpPr/>
          <p:nvPr/>
        </p:nvSpPr>
        <p:spPr>
          <a:xfrm>
            <a:off x="6496594" y="712528"/>
            <a:ext cx="1654628" cy="724037"/>
          </a:xfrm>
          <a:prstGeom prst="rect">
            <a:avLst/>
          </a:prstGeom>
          <a:solidFill>
            <a:srgbClr val="00FA00">
              <a:alpha val="5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tx1"/>
                </a:solidFill>
                <a:latin typeface="Arial" panose="020B0604020202020204" pitchFamily="34" charset="0"/>
                <a:cs typeface="Arial" panose="020B0604020202020204" pitchFamily="34" charset="0"/>
              </a:rPr>
              <a:t>6.10.04 Particle</a:t>
            </a:r>
          </a:p>
          <a:p>
            <a:pPr algn="ctr">
              <a:defRPr/>
            </a:pPr>
            <a:r>
              <a:rPr lang="en-US" sz="1600" dirty="0">
                <a:solidFill>
                  <a:schemeClr val="tx1"/>
                </a:solidFill>
                <a:latin typeface="Arial" panose="020B0604020202020204" pitchFamily="34" charset="0"/>
                <a:cs typeface="Arial" panose="020B0604020202020204" pitchFamily="34" charset="0"/>
              </a:rPr>
              <a:t>Identification</a:t>
            </a:r>
          </a:p>
          <a:p>
            <a:pPr algn="ctr">
              <a:defRPr/>
            </a:pPr>
            <a:r>
              <a:rPr lang="en-US" sz="1600" dirty="0">
                <a:solidFill>
                  <a:srgbClr val="0432FF"/>
                </a:solidFill>
                <a:latin typeface="Arial" panose="020B0604020202020204" pitchFamily="34" charset="0"/>
                <a:cs typeface="Arial" panose="020B0604020202020204" pitchFamily="34" charset="0"/>
              </a:rPr>
              <a:t>Level-3</a:t>
            </a:r>
          </a:p>
        </p:txBody>
      </p:sp>
      <p:sp>
        <p:nvSpPr>
          <p:cNvPr id="75" name="Rectangle 74">
            <a:extLst>
              <a:ext uri="{FF2B5EF4-FFF2-40B4-BE49-F238E27FC236}">
                <a16:creationId xmlns:a16="http://schemas.microsoft.com/office/drawing/2014/main" id="{4FDBD43E-59B0-884B-8B49-49AA2CBAF8B2}"/>
              </a:ext>
            </a:extLst>
          </p:cNvPr>
          <p:cNvSpPr/>
          <p:nvPr/>
        </p:nvSpPr>
        <p:spPr>
          <a:xfrm>
            <a:off x="4214600" y="1702215"/>
            <a:ext cx="1370057" cy="626079"/>
          </a:xfrm>
          <a:prstGeom prst="rect">
            <a:avLst/>
          </a:prstGeom>
          <a:solidFill>
            <a:srgbClr val="00FA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schemeClr val="tx1"/>
                </a:solidFill>
                <a:latin typeface="Arial" panose="020B0604020202020204" pitchFamily="34" charset="0"/>
                <a:cs typeface="Arial" panose="020B0604020202020204" pitchFamily="34" charset="0"/>
              </a:rPr>
              <a:t>6.10.04.01 Backward RICH</a:t>
            </a:r>
          </a:p>
          <a:p>
            <a:pPr algn="ctr">
              <a:defRPr/>
            </a:pPr>
            <a:r>
              <a:rPr lang="en-US" sz="1200" dirty="0">
                <a:solidFill>
                  <a:srgbClr val="0432FF"/>
                </a:solidFill>
                <a:latin typeface="Arial" panose="020B0604020202020204" pitchFamily="34" charset="0"/>
                <a:cs typeface="Arial" panose="020B0604020202020204" pitchFamily="34" charset="0"/>
              </a:rPr>
              <a:t>Level-4</a:t>
            </a:r>
          </a:p>
        </p:txBody>
      </p:sp>
      <p:sp>
        <p:nvSpPr>
          <p:cNvPr id="76" name="Rectangle 75">
            <a:extLst>
              <a:ext uri="{FF2B5EF4-FFF2-40B4-BE49-F238E27FC236}">
                <a16:creationId xmlns:a16="http://schemas.microsoft.com/office/drawing/2014/main" id="{AE2FF3FB-650D-B841-9451-BC7456BDEA71}"/>
              </a:ext>
            </a:extLst>
          </p:cNvPr>
          <p:cNvSpPr/>
          <p:nvPr/>
        </p:nvSpPr>
        <p:spPr>
          <a:xfrm>
            <a:off x="5765710" y="1702214"/>
            <a:ext cx="1370053" cy="619852"/>
          </a:xfrm>
          <a:prstGeom prst="rect">
            <a:avLst/>
          </a:prstGeom>
          <a:solidFill>
            <a:srgbClr val="00FA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schemeClr val="tx1"/>
                </a:solidFill>
                <a:latin typeface="Arial" panose="020B0604020202020204" pitchFamily="34" charset="0"/>
                <a:cs typeface="Arial" panose="020B0604020202020204" pitchFamily="34" charset="0"/>
              </a:rPr>
              <a:t>6.10.04.02 </a:t>
            </a:r>
          </a:p>
          <a:p>
            <a:pPr algn="ctr">
              <a:defRPr/>
            </a:pPr>
            <a:r>
              <a:rPr lang="en-US" sz="1200" dirty="0">
                <a:solidFill>
                  <a:schemeClr val="tx1"/>
                </a:solidFill>
                <a:latin typeface="Arial" panose="020B0604020202020204" pitchFamily="34" charset="0"/>
                <a:cs typeface="Arial" panose="020B0604020202020204" pitchFamily="34" charset="0"/>
              </a:rPr>
              <a:t>DIRC</a:t>
            </a:r>
          </a:p>
          <a:p>
            <a:pPr algn="ctr">
              <a:defRPr/>
            </a:pPr>
            <a:r>
              <a:rPr lang="en-US" sz="1200" dirty="0">
                <a:solidFill>
                  <a:srgbClr val="0432FF"/>
                </a:solidFill>
                <a:latin typeface="Arial" panose="020B0604020202020204" pitchFamily="34" charset="0"/>
                <a:cs typeface="Arial" panose="020B0604020202020204" pitchFamily="34" charset="0"/>
              </a:rPr>
              <a:t>Level-4</a:t>
            </a:r>
          </a:p>
        </p:txBody>
      </p:sp>
      <p:sp>
        <p:nvSpPr>
          <p:cNvPr id="77" name="Rectangle 76">
            <a:extLst>
              <a:ext uri="{FF2B5EF4-FFF2-40B4-BE49-F238E27FC236}">
                <a16:creationId xmlns:a16="http://schemas.microsoft.com/office/drawing/2014/main" id="{076A1B1A-8EB1-D14C-994C-75DD7E9EC345}"/>
              </a:ext>
            </a:extLst>
          </p:cNvPr>
          <p:cNvSpPr/>
          <p:nvPr/>
        </p:nvSpPr>
        <p:spPr>
          <a:xfrm>
            <a:off x="7316815" y="1702214"/>
            <a:ext cx="1320878" cy="619852"/>
          </a:xfrm>
          <a:prstGeom prst="rect">
            <a:avLst/>
          </a:prstGeom>
          <a:solidFill>
            <a:srgbClr val="00FA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schemeClr val="tx1"/>
                </a:solidFill>
                <a:latin typeface="Arial" panose="020B0604020202020204" pitchFamily="34" charset="0"/>
                <a:cs typeface="Arial" panose="020B0604020202020204" pitchFamily="34" charset="0"/>
              </a:rPr>
              <a:t>6.10.04.03  </a:t>
            </a:r>
            <a:r>
              <a:rPr lang="en-US" sz="1200" dirty="0" err="1">
                <a:solidFill>
                  <a:schemeClr val="tx1"/>
                </a:solidFill>
                <a:latin typeface="Arial" panose="020B0604020202020204" pitchFamily="34" charset="0"/>
                <a:cs typeface="Arial" panose="020B0604020202020204" pitchFamily="34" charset="0"/>
              </a:rPr>
              <a:t>dRICH</a:t>
            </a:r>
            <a:endParaRPr lang="en-US" sz="1200" dirty="0">
              <a:solidFill>
                <a:schemeClr val="tx1"/>
              </a:solidFill>
              <a:latin typeface="Arial" panose="020B0604020202020204" pitchFamily="34" charset="0"/>
              <a:cs typeface="Arial" panose="020B0604020202020204" pitchFamily="34" charset="0"/>
            </a:endParaRPr>
          </a:p>
          <a:p>
            <a:pPr algn="ctr">
              <a:defRPr/>
            </a:pPr>
            <a:r>
              <a:rPr lang="en-US" sz="1200" dirty="0">
                <a:solidFill>
                  <a:srgbClr val="0432FF"/>
                </a:solidFill>
                <a:latin typeface="Arial" panose="020B0604020202020204" pitchFamily="34" charset="0"/>
                <a:cs typeface="Arial" panose="020B0604020202020204" pitchFamily="34" charset="0"/>
              </a:rPr>
              <a:t>Level-4</a:t>
            </a:r>
          </a:p>
        </p:txBody>
      </p:sp>
      <p:cxnSp>
        <p:nvCxnSpPr>
          <p:cNvPr id="78" name="Straight Arrow Connector 77">
            <a:extLst>
              <a:ext uri="{FF2B5EF4-FFF2-40B4-BE49-F238E27FC236}">
                <a16:creationId xmlns:a16="http://schemas.microsoft.com/office/drawing/2014/main" id="{C49D63A6-B9C4-9B4C-8AEC-DA5E641CE7A1}"/>
              </a:ext>
            </a:extLst>
          </p:cNvPr>
          <p:cNvCxnSpPr>
            <a:cxnSpLocks/>
            <a:endCxn id="75" idx="0"/>
          </p:cNvCxnSpPr>
          <p:nvPr/>
        </p:nvCxnSpPr>
        <p:spPr>
          <a:xfrm flipH="1">
            <a:off x="4899629" y="1393926"/>
            <a:ext cx="1593381" cy="308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47B9A85-FB6D-0644-B23A-E36E7CF4A3B6}"/>
              </a:ext>
            </a:extLst>
          </p:cNvPr>
          <p:cNvCxnSpPr>
            <a:cxnSpLocks/>
          </p:cNvCxnSpPr>
          <p:nvPr/>
        </p:nvCxnSpPr>
        <p:spPr>
          <a:xfrm>
            <a:off x="8165401" y="1457771"/>
            <a:ext cx="1411337" cy="2206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EF1AB23-E560-D047-918A-71A50021CC7B}"/>
              </a:ext>
            </a:extLst>
          </p:cNvPr>
          <p:cNvCxnSpPr>
            <a:cxnSpLocks/>
            <a:endCxn id="76" idx="0"/>
          </p:cNvCxnSpPr>
          <p:nvPr/>
        </p:nvCxnSpPr>
        <p:spPr>
          <a:xfrm flipH="1">
            <a:off x="6450736" y="1426000"/>
            <a:ext cx="459394"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6564CD-BAD8-5A43-8186-BDBBEB5DF727}"/>
              </a:ext>
            </a:extLst>
          </p:cNvPr>
          <p:cNvSpPr/>
          <p:nvPr/>
        </p:nvSpPr>
        <p:spPr>
          <a:xfrm>
            <a:off x="8952974" y="1702214"/>
            <a:ext cx="1247529" cy="619852"/>
          </a:xfrm>
          <a:prstGeom prst="rect">
            <a:avLst/>
          </a:prstGeom>
          <a:solidFill>
            <a:srgbClr val="00FA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schemeClr val="tx1"/>
                </a:solidFill>
                <a:latin typeface="Arial" panose="020B0604020202020204" pitchFamily="34" charset="0"/>
                <a:cs typeface="Arial" panose="020B0604020202020204" pitchFamily="34" charset="0"/>
              </a:rPr>
              <a:t>6.10.04.04 Time-of-Flight</a:t>
            </a:r>
          </a:p>
          <a:p>
            <a:pPr algn="ctr">
              <a:defRPr/>
            </a:pPr>
            <a:r>
              <a:rPr lang="en-US" sz="1200" dirty="0">
                <a:solidFill>
                  <a:srgbClr val="0432FF"/>
                </a:solidFill>
                <a:latin typeface="Arial" panose="020B0604020202020204" pitchFamily="34" charset="0"/>
                <a:cs typeface="Arial" panose="020B0604020202020204" pitchFamily="34" charset="0"/>
              </a:rPr>
              <a:t>Level-4</a:t>
            </a:r>
          </a:p>
        </p:txBody>
      </p:sp>
      <p:cxnSp>
        <p:nvCxnSpPr>
          <p:cNvPr id="82" name="Straight Arrow Connector 81">
            <a:extLst>
              <a:ext uri="{FF2B5EF4-FFF2-40B4-BE49-F238E27FC236}">
                <a16:creationId xmlns:a16="http://schemas.microsoft.com/office/drawing/2014/main" id="{10A38CB4-1160-7A4E-AECB-712798146298}"/>
              </a:ext>
            </a:extLst>
          </p:cNvPr>
          <p:cNvCxnSpPr>
            <a:cxnSpLocks/>
            <a:endCxn id="77" idx="0"/>
          </p:cNvCxnSpPr>
          <p:nvPr/>
        </p:nvCxnSpPr>
        <p:spPr>
          <a:xfrm>
            <a:off x="7620564" y="1426000"/>
            <a:ext cx="356691"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C2A76D7-3992-9144-937D-B4F57C4A9C3E}"/>
              </a:ext>
            </a:extLst>
          </p:cNvPr>
          <p:cNvSpPr txBox="1"/>
          <p:nvPr/>
        </p:nvSpPr>
        <p:spPr>
          <a:xfrm>
            <a:off x="8203552" y="796322"/>
            <a:ext cx="2090637" cy="338554"/>
          </a:xfrm>
          <a:prstGeom prst="rect">
            <a:avLst/>
          </a:prstGeom>
          <a:noFill/>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L3</a:t>
            </a:r>
            <a:r>
              <a:rPr lang="en-US" sz="1600" dirty="0">
                <a:latin typeface="Arial" panose="020B0604020202020204" pitchFamily="34" charset="0"/>
                <a:cs typeface="Arial" panose="020B0604020202020204" pitchFamily="34" charset="0"/>
              </a:rPr>
              <a:t> CAM from Project</a:t>
            </a:r>
          </a:p>
        </p:txBody>
      </p:sp>
      <p:grpSp>
        <p:nvGrpSpPr>
          <p:cNvPr id="84" name="Group 83">
            <a:extLst>
              <a:ext uri="{FF2B5EF4-FFF2-40B4-BE49-F238E27FC236}">
                <a16:creationId xmlns:a16="http://schemas.microsoft.com/office/drawing/2014/main" id="{56D21507-5233-4B44-940A-964D0BF861B6}"/>
              </a:ext>
            </a:extLst>
          </p:cNvPr>
          <p:cNvGrpSpPr/>
          <p:nvPr/>
        </p:nvGrpSpPr>
        <p:grpSpPr>
          <a:xfrm>
            <a:off x="6597305" y="2348641"/>
            <a:ext cx="1313180" cy="780632"/>
            <a:chOff x="2633881" y="2389431"/>
            <a:chExt cx="1313180" cy="780632"/>
          </a:xfrm>
        </p:grpSpPr>
        <p:sp>
          <p:nvSpPr>
            <p:cNvPr id="85" name="TextBox 84">
              <a:extLst>
                <a:ext uri="{FF2B5EF4-FFF2-40B4-BE49-F238E27FC236}">
                  <a16:creationId xmlns:a16="http://schemas.microsoft.com/office/drawing/2014/main" id="{E700BD94-EBAF-7849-9BC4-16BE45941810}"/>
                </a:ext>
              </a:extLst>
            </p:cNvPr>
            <p:cNvSpPr txBox="1"/>
            <p:nvPr/>
          </p:nvSpPr>
          <p:spPr>
            <a:xfrm>
              <a:off x="2633881" y="2389431"/>
              <a:ext cx="1313180" cy="769441"/>
            </a:xfrm>
            <a:prstGeom prst="rect">
              <a:avLst/>
            </a:prstGeom>
            <a:noFill/>
          </p:spPr>
          <p:txBody>
            <a:bodyPr wrap="none" rtlCol="0">
              <a:spAutoFit/>
            </a:bodyPr>
            <a:lstStyle/>
            <a:p>
              <a:pPr algn="ctr"/>
              <a:r>
                <a:rPr lang="en-US" sz="1100" dirty="0">
                  <a:solidFill>
                    <a:srgbClr val="0432FF"/>
                  </a:solidFill>
                  <a:latin typeface="Arial" panose="020B0604020202020204" pitchFamily="34" charset="0"/>
                  <a:cs typeface="Arial" panose="020B0604020202020204" pitchFamily="34" charset="0"/>
                </a:rPr>
                <a:t>L4</a:t>
              </a:r>
              <a:r>
                <a:rPr lang="en-US" sz="1100" dirty="0">
                  <a:latin typeface="Arial" panose="020B0604020202020204" pitchFamily="34" charset="0"/>
                  <a:cs typeface="Arial" panose="020B0604020202020204" pitchFamily="34" charset="0"/>
                </a:rPr>
                <a:t> - Management</a:t>
              </a:r>
            </a:p>
            <a:p>
              <a:pPr algn="ctr"/>
              <a:r>
                <a:rPr lang="en-US" sz="1100" dirty="0">
                  <a:latin typeface="Arial" panose="020B0604020202020204" pitchFamily="34" charset="0"/>
                  <a:cs typeface="Arial" panose="020B0604020202020204" pitchFamily="34" charset="0"/>
                </a:rPr>
                <a:t>CAM from Project</a:t>
              </a:r>
            </a:p>
            <a:p>
              <a:pPr algn="ctr"/>
              <a:r>
                <a:rPr lang="en-US" sz="1100" dirty="0">
                  <a:latin typeface="Arial" panose="020B0604020202020204" pitchFamily="34"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DSTC from           </a:t>
              </a:r>
            </a:p>
          </p:txBody>
        </p:sp>
        <p:pic>
          <p:nvPicPr>
            <p:cNvPr id="86" name="Picture 85" descr="A picture containing icon&#10;&#10;Description automatically generated">
              <a:extLst>
                <a:ext uri="{FF2B5EF4-FFF2-40B4-BE49-F238E27FC236}">
                  <a16:creationId xmlns:a16="http://schemas.microsoft.com/office/drawing/2014/main" id="{76517738-B400-204E-BC6E-AD9DCA3BDE43}"/>
                </a:ext>
              </a:extLst>
            </p:cNvPr>
            <p:cNvPicPr>
              <a:picLocks noChangeAspect="1"/>
            </p:cNvPicPr>
            <p:nvPr/>
          </p:nvPicPr>
          <p:blipFill>
            <a:blip r:embed="rId3"/>
            <a:stretch>
              <a:fillRect/>
            </a:stretch>
          </p:blipFill>
          <p:spPr>
            <a:xfrm>
              <a:off x="3435328" y="2850902"/>
              <a:ext cx="443622" cy="319161"/>
            </a:xfrm>
            <a:prstGeom prst="rect">
              <a:avLst/>
            </a:prstGeom>
          </p:spPr>
        </p:pic>
      </p:grpSp>
      <p:cxnSp>
        <p:nvCxnSpPr>
          <p:cNvPr id="107" name="Straight Arrow Connector 106">
            <a:extLst>
              <a:ext uri="{FF2B5EF4-FFF2-40B4-BE49-F238E27FC236}">
                <a16:creationId xmlns:a16="http://schemas.microsoft.com/office/drawing/2014/main" id="{394FBE4F-347A-DE4B-80E8-F65F104262C0}"/>
              </a:ext>
            </a:extLst>
          </p:cNvPr>
          <p:cNvCxnSpPr>
            <a:cxnSpLocks/>
          </p:cNvCxnSpPr>
          <p:nvPr/>
        </p:nvCxnSpPr>
        <p:spPr>
          <a:xfrm>
            <a:off x="9576737" y="2322067"/>
            <a:ext cx="0" cy="2799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6858A3E9-70C4-2A4D-B540-E20D05F20D73}"/>
              </a:ext>
            </a:extLst>
          </p:cNvPr>
          <p:cNvSpPr/>
          <p:nvPr/>
        </p:nvSpPr>
        <p:spPr>
          <a:xfrm>
            <a:off x="8594055" y="265740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Arial" panose="020B0604020202020204" pitchFamily="34" charset="0"/>
                <a:cs typeface="Arial" panose="020B0604020202020204" pitchFamily="34" charset="0"/>
              </a:rPr>
              <a:t>6.10.04.04.01</a:t>
            </a:r>
          </a:p>
          <a:p>
            <a:pPr algn="ctr">
              <a:defRPr/>
            </a:pPr>
            <a:r>
              <a:rPr lang="en-US" sz="1000" dirty="0" err="1">
                <a:solidFill>
                  <a:prstClr val="white"/>
                </a:solidFill>
                <a:latin typeface="Arial" panose="020B0604020202020204" pitchFamily="34" charset="0"/>
                <a:cs typeface="Arial" panose="020B0604020202020204" pitchFamily="34" charset="0"/>
              </a:rPr>
              <a:t>bToF</a:t>
            </a:r>
            <a:endParaRPr lang="en-US" sz="1000" dirty="0">
              <a:solidFill>
                <a:prstClr val="white"/>
              </a:solidFill>
              <a:latin typeface="Arial" panose="020B0604020202020204" pitchFamily="34" charset="0"/>
              <a:cs typeface="Arial" panose="020B0604020202020204" pitchFamily="34" charset="0"/>
            </a:endParaRPr>
          </a:p>
          <a:p>
            <a:pPr algn="ctr">
              <a:defRPr/>
            </a:pPr>
            <a:r>
              <a:rPr lang="en-US" sz="1000" dirty="0">
                <a:solidFill>
                  <a:srgbClr val="FF0000"/>
                </a:solidFill>
                <a:latin typeface="Arial" panose="020B0604020202020204" pitchFamily="34" charset="0"/>
                <a:cs typeface="Arial" panose="020B0604020202020204" pitchFamily="34" charset="0"/>
              </a:rPr>
              <a:t>Level-5</a:t>
            </a:r>
          </a:p>
        </p:txBody>
      </p:sp>
      <p:sp>
        <p:nvSpPr>
          <p:cNvPr id="109" name="Rectangle 108">
            <a:extLst>
              <a:ext uri="{FF2B5EF4-FFF2-40B4-BE49-F238E27FC236}">
                <a16:creationId xmlns:a16="http://schemas.microsoft.com/office/drawing/2014/main" id="{C5D82772-E85C-5E40-8CE7-CCD7A5CEC61F}"/>
              </a:ext>
            </a:extLst>
          </p:cNvPr>
          <p:cNvSpPr/>
          <p:nvPr/>
        </p:nvSpPr>
        <p:spPr>
          <a:xfrm>
            <a:off x="9585266" y="265740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Arial" panose="020B0604020202020204" pitchFamily="34" charset="0"/>
                <a:cs typeface="Arial" panose="020B0604020202020204" pitchFamily="34" charset="0"/>
              </a:rPr>
              <a:t>6.10.04.04.02</a:t>
            </a:r>
          </a:p>
          <a:p>
            <a:pPr algn="ctr">
              <a:defRPr/>
            </a:pPr>
            <a:r>
              <a:rPr lang="en-US" sz="1000" dirty="0" err="1">
                <a:solidFill>
                  <a:prstClr val="white"/>
                </a:solidFill>
                <a:latin typeface="Arial" panose="020B0604020202020204" pitchFamily="34" charset="0"/>
                <a:cs typeface="Arial" panose="020B0604020202020204" pitchFamily="34" charset="0"/>
              </a:rPr>
              <a:t>fToF</a:t>
            </a:r>
            <a:endParaRPr lang="en-US" sz="1000" dirty="0">
              <a:solidFill>
                <a:prstClr val="white"/>
              </a:solidFill>
              <a:latin typeface="Arial" panose="020B0604020202020204" pitchFamily="34" charset="0"/>
              <a:cs typeface="Arial" panose="020B0604020202020204" pitchFamily="34" charset="0"/>
            </a:endParaRPr>
          </a:p>
          <a:p>
            <a:pPr algn="ctr">
              <a:defRPr/>
            </a:pPr>
            <a:r>
              <a:rPr lang="en-US" sz="1000" dirty="0">
                <a:solidFill>
                  <a:srgbClr val="FF0000"/>
                </a:solidFill>
                <a:latin typeface="Arial" panose="020B0604020202020204" pitchFamily="34" charset="0"/>
                <a:cs typeface="Arial" panose="020B0604020202020204" pitchFamily="34" charset="0"/>
              </a:rPr>
              <a:t>Level-5</a:t>
            </a:r>
          </a:p>
        </p:txBody>
      </p:sp>
      <p:pic>
        <p:nvPicPr>
          <p:cNvPr id="112" name="Picture 111">
            <a:extLst>
              <a:ext uri="{FF2B5EF4-FFF2-40B4-BE49-F238E27FC236}">
                <a16:creationId xmlns:a16="http://schemas.microsoft.com/office/drawing/2014/main" id="{3A121C4F-BF5E-B844-8D67-2F923EF66CE7}"/>
              </a:ext>
            </a:extLst>
          </p:cNvPr>
          <p:cNvPicPr>
            <a:picLocks noChangeAspect="1"/>
          </p:cNvPicPr>
          <p:nvPr/>
        </p:nvPicPr>
        <p:blipFill rotWithShape="1">
          <a:blip r:embed="rId4"/>
          <a:srcRect l="5572" t="22853" r="3984"/>
          <a:stretch/>
        </p:blipFill>
        <p:spPr>
          <a:xfrm>
            <a:off x="7989798" y="2625757"/>
            <a:ext cx="2649775" cy="2400261"/>
          </a:xfrm>
          <a:prstGeom prst="rect">
            <a:avLst/>
          </a:prstGeom>
        </p:spPr>
      </p:pic>
      <p:sp>
        <p:nvSpPr>
          <p:cNvPr id="113" name="TextBox 112">
            <a:extLst>
              <a:ext uri="{FF2B5EF4-FFF2-40B4-BE49-F238E27FC236}">
                <a16:creationId xmlns:a16="http://schemas.microsoft.com/office/drawing/2014/main" id="{7E06A322-A874-8F4C-BCD2-574D737A0F93}"/>
              </a:ext>
            </a:extLst>
          </p:cNvPr>
          <p:cNvSpPr txBox="1"/>
          <p:nvPr/>
        </p:nvSpPr>
        <p:spPr>
          <a:xfrm>
            <a:off x="7730665" y="4984460"/>
            <a:ext cx="3036409" cy="1077218"/>
          </a:xfrm>
          <a:prstGeom prst="rect">
            <a:avLst/>
          </a:prstGeom>
          <a:noFill/>
        </p:spPr>
        <p:txBody>
          <a:bodyPr wrap="none" rtlCol="0">
            <a:spAutoFit/>
          </a:bodyPr>
          <a:lstStyle/>
          <a:p>
            <a:pPr algn="just"/>
            <a:r>
              <a:rPr lang="en-US" sz="1600" dirty="0">
                <a:latin typeface="Arial" panose="020B0604020202020204" pitchFamily="34" charset="0"/>
                <a:cs typeface="Arial" panose="020B0604020202020204" pitchFamily="34" charset="0"/>
              </a:rPr>
              <a:t>This is a bit trickier as we have </a:t>
            </a:r>
          </a:p>
          <a:p>
            <a:pPr algn="just"/>
            <a:r>
              <a:rPr lang="en-US" sz="1600" dirty="0">
                <a:latin typeface="Arial" panose="020B0604020202020204" pitchFamily="34" charset="0"/>
                <a:cs typeface="Arial" panose="020B0604020202020204" pitchFamily="34" charset="0"/>
              </a:rPr>
              <a:t>to think how to roll up at L5 as</a:t>
            </a:r>
          </a:p>
          <a:p>
            <a:pPr algn="just"/>
            <a:r>
              <a:rPr lang="en-US" sz="1600" dirty="0">
                <a:latin typeface="Arial" panose="020B0604020202020204" pitchFamily="34" charset="0"/>
                <a:cs typeface="Arial" panose="020B0604020202020204" pitchFamily="34" charset="0"/>
              </a:rPr>
              <a:t>the collaboration suggested to</a:t>
            </a:r>
          </a:p>
          <a:p>
            <a:pPr algn="just"/>
            <a:r>
              <a:rPr lang="en-US" sz="1600" dirty="0">
                <a:latin typeface="Arial" panose="020B0604020202020204" pitchFamily="34" charset="0"/>
                <a:cs typeface="Arial" panose="020B0604020202020204" pitchFamily="34" charset="0"/>
              </a:rPr>
              <a:t>add a common system at L5</a:t>
            </a:r>
          </a:p>
        </p:txBody>
      </p:sp>
      <p:sp>
        <p:nvSpPr>
          <p:cNvPr id="114" name="Rectangle 113">
            <a:extLst>
              <a:ext uri="{FF2B5EF4-FFF2-40B4-BE49-F238E27FC236}">
                <a16:creationId xmlns:a16="http://schemas.microsoft.com/office/drawing/2014/main" id="{69F02F00-F0DA-4943-ABB9-F5D22680B9C7}"/>
              </a:ext>
            </a:extLst>
          </p:cNvPr>
          <p:cNvSpPr/>
          <p:nvPr/>
        </p:nvSpPr>
        <p:spPr>
          <a:xfrm>
            <a:off x="4437316" y="4280327"/>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Mirrors</a:t>
            </a:r>
          </a:p>
          <a:p>
            <a:pPr algn="ctr">
              <a:defRPr/>
            </a:pPr>
            <a:r>
              <a:rPr lang="en-US" sz="1000" dirty="0">
                <a:solidFill>
                  <a:srgbClr val="FF0000"/>
                </a:solidFill>
                <a:latin typeface="Calibri" panose="020F0502020204030204"/>
              </a:rPr>
              <a:t>Level-5</a:t>
            </a:r>
          </a:p>
        </p:txBody>
      </p:sp>
      <p:sp>
        <p:nvSpPr>
          <p:cNvPr id="115" name="Rectangle 114">
            <a:extLst>
              <a:ext uri="{FF2B5EF4-FFF2-40B4-BE49-F238E27FC236}">
                <a16:creationId xmlns:a16="http://schemas.microsoft.com/office/drawing/2014/main" id="{DBD821C8-C074-4B4B-B96D-E25C502998D5}"/>
              </a:ext>
            </a:extLst>
          </p:cNvPr>
          <p:cNvSpPr/>
          <p:nvPr/>
        </p:nvSpPr>
        <p:spPr>
          <a:xfrm>
            <a:off x="4441275" y="4830546"/>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Services</a:t>
            </a:r>
          </a:p>
          <a:p>
            <a:pPr algn="ctr">
              <a:defRPr/>
            </a:pPr>
            <a:r>
              <a:rPr lang="en-US" sz="1000" dirty="0">
                <a:solidFill>
                  <a:srgbClr val="FF0000"/>
                </a:solidFill>
                <a:latin typeface="Calibri" panose="020F0502020204030204"/>
              </a:rPr>
              <a:t>Level-5</a:t>
            </a:r>
          </a:p>
        </p:txBody>
      </p:sp>
      <p:sp>
        <p:nvSpPr>
          <p:cNvPr id="116" name="Rectangle 115">
            <a:extLst>
              <a:ext uri="{FF2B5EF4-FFF2-40B4-BE49-F238E27FC236}">
                <a16:creationId xmlns:a16="http://schemas.microsoft.com/office/drawing/2014/main" id="{7F20A236-2719-5946-BD6C-5E0E75CCD8F8}"/>
              </a:ext>
            </a:extLst>
          </p:cNvPr>
          <p:cNvSpPr/>
          <p:nvPr/>
        </p:nvSpPr>
        <p:spPr>
          <a:xfrm>
            <a:off x="4445232" y="3747917"/>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Vessel</a:t>
            </a:r>
          </a:p>
          <a:p>
            <a:pPr algn="ctr">
              <a:defRPr/>
            </a:pPr>
            <a:r>
              <a:rPr lang="en-US" sz="1000" dirty="0">
                <a:solidFill>
                  <a:srgbClr val="FF0000"/>
                </a:solidFill>
                <a:latin typeface="Calibri" panose="020F0502020204030204"/>
              </a:rPr>
              <a:t>Level-5</a:t>
            </a:r>
          </a:p>
        </p:txBody>
      </p:sp>
      <p:sp>
        <p:nvSpPr>
          <p:cNvPr id="117" name="Rectangle 116">
            <a:extLst>
              <a:ext uri="{FF2B5EF4-FFF2-40B4-BE49-F238E27FC236}">
                <a16:creationId xmlns:a16="http://schemas.microsoft.com/office/drawing/2014/main" id="{24E7D61A-99F1-5E48-B9AE-24FB2A80EF58}"/>
              </a:ext>
            </a:extLst>
          </p:cNvPr>
          <p:cNvSpPr/>
          <p:nvPr/>
        </p:nvSpPr>
        <p:spPr>
          <a:xfrm>
            <a:off x="4441274" y="320363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Photosensors</a:t>
            </a:r>
          </a:p>
          <a:p>
            <a:pPr algn="ctr">
              <a:defRPr/>
            </a:pPr>
            <a:r>
              <a:rPr lang="en-US" sz="1000" dirty="0">
                <a:solidFill>
                  <a:srgbClr val="FF0000"/>
                </a:solidFill>
                <a:latin typeface="Calibri" panose="020F0502020204030204"/>
              </a:rPr>
              <a:t>Level-5</a:t>
            </a:r>
          </a:p>
        </p:txBody>
      </p:sp>
      <p:sp>
        <p:nvSpPr>
          <p:cNvPr id="118" name="Rectangle 117">
            <a:extLst>
              <a:ext uri="{FF2B5EF4-FFF2-40B4-BE49-F238E27FC236}">
                <a16:creationId xmlns:a16="http://schemas.microsoft.com/office/drawing/2014/main" id="{BB7A5667-8A92-9247-A22C-A3EDE6A3201D}"/>
              </a:ext>
            </a:extLst>
          </p:cNvPr>
          <p:cNvSpPr/>
          <p:nvPr/>
        </p:nvSpPr>
        <p:spPr>
          <a:xfrm>
            <a:off x="4435336" y="5376814"/>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Readout</a:t>
            </a:r>
          </a:p>
          <a:p>
            <a:pPr algn="ctr">
              <a:defRPr/>
            </a:pPr>
            <a:r>
              <a:rPr lang="en-US" sz="1000" dirty="0">
                <a:solidFill>
                  <a:srgbClr val="FF0000"/>
                </a:solidFill>
                <a:latin typeface="Calibri" panose="020F0502020204030204"/>
              </a:rPr>
              <a:t>Level-5</a:t>
            </a:r>
          </a:p>
        </p:txBody>
      </p:sp>
      <p:sp>
        <p:nvSpPr>
          <p:cNvPr id="120" name="Rectangle 119">
            <a:extLst>
              <a:ext uri="{FF2B5EF4-FFF2-40B4-BE49-F238E27FC236}">
                <a16:creationId xmlns:a16="http://schemas.microsoft.com/office/drawing/2014/main" id="{C12AA9A9-10A1-3B49-BBD9-261B2FA0C0EA}"/>
              </a:ext>
            </a:extLst>
          </p:cNvPr>
          <p:cNvSpPr/>
          <p:nvPr/>
        </p:nvSpPr>
        <p:spPr>
          <a:xfrm>
            <a:off x="4439461" y="2662877"/>
            <a:ext cx="95747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dirty="0">
                <a:solidFill>
                  <a:prstClr val="white"/>
                </a:solidFill>
                <a:latin typeface="Calibri" panose="020F0502020204030204"/>
              </a:rPr>
              <a:t>Aerogel</a:t>
            </a:r>
          </a:p>
          <a:p>
            <a:pPr algn="ctr">
              <a:defRPr/>
            </a:pPr>
            <a:r>
              <a:rPr lang="en-US" sz="1000" dirty="0">
                <a:solidFill>
                  <a:srgbClr val="FF0000"/>
                </a:solidFill>
                <a:latin typeface="Calibri" panose="020F0502020204030204"/>
              </a:rPr>
              <a:t>Level-5</a:t>
            </a:r>
          </a:p>
        </p:txBody>
      </p:sp>
      <p:grpSp>
        <p:nvGrpSpPr>
          <p:cNvPr id="5" name="Group 4">
            <a:extLst>
              <a:ext uri="{FF2B5EF4-FFF2-40B4-BE49-F238E27FC236}">
                <a16:creationId xmlns:a16="http://schemas.microsoft.com/office/drawing/2014/main" id="{798040DF-42FE-214C-8D1F-3127E4EDB4CB}"/>
              </a:ext>
            </a:extLst>
          </p:cNvPr>
          <p:cNvGrpSpPr/>
          <p:nvPr/>
        </p:nvGrpSpPr>
        <p:grpSpPr>
          <a:xfrm>
            <a:off x="5668731" y="4040592"/>
            <a:ext cx="1571712" cy="461665"/>
            <a:chOff x="4241709" y="2777836"/>
            <a:chExt cx="1571712" cy="461665"/>
          </a:xfrm>
        </p:grpSpPr>
        <p:sp>
          <p:nvSpPr>
            <p:cNvPr id="4" name="TextBox 3">
              <a:extLst>
                <a:ext uri="{FF2B5EF4-FFF2-40B4-BE49-F238E27FC236}">
                  <a16:creationId xmlns:a16="http://schemas.microsoft.com/office/drawing/2014/main" id="{6EBE6927-66DF-7442-ADD1-EB74BFE24679}"/>
                </a:ext>
              </a:extLst>
            </p:cNvPr>
            <p:cNvSpPr txBox="1"/>
            <p:nvPr/>
          </p:nvSpPr>
          <p:spPr>
            <a:xfrm>
              <a:off x="4241709" y="2777836"/>
              <a:ext cx="1571712" cy="461665"/>
            </a:xfrm>
            <a:prstGeom prst="rect">
              <a:avLst/>
            </a:prstGeom>
            <a:noFill/>
          </p:spPr>
          <p:txBody>
            <a:bodyPr wrap="none" rtlCol="0">
              <a:spAutoFit/>
            </a:bodyPr>
            <a:lstStyle/>
            <a:p>
              <a:r>
                <a:rPr lang="en-US" sz="1200" dirty="0"/>
                <a:t>Work package leads</a:t>
              </a:r>
            </a:p>
            <a:p>
              <a:r>
                <a:rPr lang="en-US" sz="1200" dirty="0"/>
                <a:t>from </a:t>
              </a:r>
            </a:p>
          </p:txBody>
        </p:sp>
        <p:pic>
          <p:nvPicPr>
            <p:cNvPr id="121" name="Picture 120" descr="A picture containing icon&#10;&#10;Description automatically generated">
              <a:extLst>
                <a:ext uri="{FF2B5EF4-FFF2-40B4-BE49-F238E27FC236}">
                  <a16:creationId xmlns:a16="http://schemas.microsoft.com/office/drawing/2014/main" id="{7349BE49-64AF-B54C-A9C5-F42719446E44}"/>
                </a:ext>
              </a:extLst>
            </p:cNvPr>
            <p:cNvPicPr>
              <a:picLocks noChangeAspect="1"/>
            </p:cNvPicPr>
            <p:nvPr/>
          </p:nvPicPr>
          <p:blipFill>
            <a:blip r:embed="rId3"/>
            <a:stretch>
              <a:fillRect/>
            </a:stretch>
          </p:blipFill>
          <p:spPr>
            <a:xfrm>
              <a:off x="4648654" y="2918668"/>
              <a:ext cx="443622" cy="319161"/>
            </a:xfrm>
            <a:prstGeom prst="rect">
              <a:avLst/>
            </a:prstGeom>
          </p:spPr>
        </p:pic>
      </p:grpSp>
      <p:sp>
        <p:nvSpPr>
          <p:cNvPr id="127" name="Right Brace 126">
            <a:extLst>
              <a:ext uri="{FF2B5EF4-FFF2-40B4-BE49-F238E27FC236}">
                <a16:creationId xmlns:a16="http://schemas.microsoft.com/office/drawing/2014/main" id="{134ADEAB-81F4-AA4B-A8F2-18628022A8D2}"/>
              </a:ext>
            </a:extLst>
          </p:cNvPr>
          <p:cNvSpPr/>
          <p:nvPr/>
        </p:nvSpPr>
        <p:spPr>
          <a:xfrm>
            <a:off x="5493912" y="2657402"/>
            <a:ext cx="202406" cy="32070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9" name="Picture 128" descr="A picture containing icon&#10;&#10;Description automatically generated">
            <a:extLst>
              <a:ext uri="{FF2B5EF4-FFF2-40B4-BE49-F238E27FC236}">
                <a16:creationId xmlns:a16="http://schemas.microsoft.com/office/drawing/2014/main" id="{BC07702E-6B89-7645-B772-15ABE6FFA7F0}"/>
              </a:ext>
            </a:extLst>
          </p:cNvPr>
          <p:cNvPicPr>
            <a:picLocks noChangeAspect="1"/>
          </p:cNvPicPr>
          <p:nvPr/>
        </p:nvPicPr>
        <p:blipFill>
          <a:blip r:embed="rId3"/>
          <a:stretch>
            <a:fillRect/>
          </a:stretch>
        </p:blipFill>
        <p:spPr>
          <a:xfrm>
            <a:off x="2761437" y="-77247"/>
            <a:ext cx="925806" cy="666065"/>
          </a:xfrm>
          <a:prstGeom prst="rect">
            <a:avLst/>
          </a:prstGeom>
        </p:spPr>
      </p:pic>
    </p:spTree>
    <p:extLst>
      <p:ext uri="{BB962C8B-B14F-4D97-AF65-F5344CB8AC3E}">
        <p14:creationId xmlns:p14="http://schemas.microsoft.com/office/powerpoint/2010/main" val="33950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barn(inVertical)">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D74ABB-280C-B049-90D8-79B4BE906B53}"/>
              </a:ext>
            </a:extLst>
          </p:cNvPr>
          <p:cNvSpPr>
            <a:spLocks noGrp="1"/>
          </p:cNvSpPr>
          <p:nvPr>
            <p:ph type="sldNum" sz="quarter" idx="4"/>
          </p:nvPr>
        </p:nvSpPr>
        <p:spPr/>
        <p:txBody>
          <a:bodyPr/>
          <a:lstStyle/>
          <a:p>
            <a:fld id="{893C5830-40F3-F04E-B2E3-10E6672BA8FF}" type="slidenum">
              <a:rPr lang="en-US" smtClean="0"/>
              <a:t>16</a:t>
            </a:fld>
            <a:endParaRPr lang="en-US" dirty="0"/>
          </a:p>
        </p:txBody>
      </p:sp>
      <p:sp>
        <p:nvSpPr>
          <p:cNvPr id="2" name="Title 1">
            <a:extLst>
              <a:ext uri="{FF2B5EF4-FFF2-40B4-BE49-F238E27FC236}">
                <a16:creationId xmlns:a16="http://schemas.microsoft.com/office/drawing/2014/main" id="{CE8D0EF3-18E8-1C45-A99D-47424CCD8DBC}"/>
              </a:ext>
            </a:extLst>
          </p:cNvPr>
          <p:cNvSpPr>
            <a:spLocks noGrp="1"/>
          </p:cNvSpPr>
          <p:nvPr>
            <p:ph type="title"/>
          </p:nvPr>
        </p:nvSpPr>
        <p:spPr/>
        <p:txBody>
          <a:bodyPr/>
          <a:lstStyle/>
          <a:p>
            <a:r>
              <a:rPr lang="en-US" dirty="0"/>
              <a:t>Integrating          collaboration in Project WBS </a:t>
            </a:r>
          </a:p>
        </p:txBody>
      </p:sp>
      <p:pic>
        <p:nvPicPr>
          <p:cNvPr id="129" name="Picture 128" descr="A picture containing icon&#10;&#10;Description automatically generated">
            <a:extLst>
              <a:ext uri="{FF2B5EF4-FFF2-40B4-BE49-F238E27FC236}">
                <a16:creationId xmlns:a16="http://schemas.microsoft.com/office/drawing/2014/main" id="{BC07702E-6B89-7645-B772-15ABE6FFA7F0}"/>
              </a:ext>
            </a:extLst>
          </p:cNvPr>
          <p:cNvPicPr>
            <a:picLocks noChangeAspect="1"/>
          </p:cNvPicPr>
          <p:nvPr/>
        </p:nvPicPr>
        <p:blipFill>
          <a:blip r:embed="rId2"/>
          <a:stretch>
            <a:fillRect/>
          </a:stretch>
        </p:blipFill>
        <p:spPr>
          <a:xfrm>
            <a:off x="2761437" y="-77247"/>
            <a:ext cx="925806" cy="666065"/>
          </a:xfrm>
          <a:prstGeom prst="rect">
            <a:avLst/>
          </a:prstGeom>
        </p:spPr>
      </p:pic>
      <p:pic>
        <p:nvPicPr>
          <p:cNvPr id="7" name="Picture 6">
            <a:extLst>
              <a:ext uri="{FF2B5EF4-FFF2-40B4-BE49-F238E27FC236}">
                <a16:creationId xmlns:a16="http://schemas.microsoft.com/office/drawing/2014/main" id="{8EA5D689-508A-0644-9F6B-A6899FC49456}"/>
              </a:ext>
            </a:extLst>
          </p:cNvPr>
          <p:cNvPicPr>
            <a:picLocks noChangeAspect="1"/>
          </p:cNvPicPr>
          <p:nvPr/>
        </p:nvPicPr>
        <p:blipFill>
          <a:blip r:embed="rId3"/>
          <a:srcRect/>
          <a:stretch/>
        </p:blipFill>
        <p:spPr>
          <a:xfrm>
            <a:off x="334537" y="855907"/>
            <a:ext cx="11857463" cy="4017364"/>
          </a:xfrm>
          <a:prstGeom prst="rect">
            <a:avLst/>
          </a:prstGeom>
        </p:spPr>
      </p:pic>
      <p:sp>
        <p:nvSpPr>
          <p:cNvPr id="4" name="TextBox 3">
            <a:extLst>
              <a:ext uri="{FF2B5EF4-FFF2-40B4-BE49-F238E27FC236}">
                <a16:creationId xmlns:a16="http://schemas.microsoft.com/office/drawing/2014/main" id="{082F45A0-583B-3C4B-AF2E-B41CC3DBCA2D}"/>
              </a:ext>
            </a:extLst>
          </p:cNvPr>
          <p:cNvSpPr txBox="1"/>
          <p:nvPr/>
        </p:nvSpPr>
        <p:spPr>
          <a:xfrm>
            <a:off x="3431426" y="5358268"/>
            <a:ext cx="5329148" cy="366925"/>
          </a:xfrm>
          <a:prstGeom prst="rect">
            <a:avLst/>
          </a:prstGeom>
        </p:spPr>
        <p:txBody>
          <a:bodyPr wrap="none" rtlCol="0">
            <a:noAutofit/>
          </a:bodyPr>
          <a:lstStyle/>
          <a:p>
            <a:pPr marL="0" indent="0" algn="l">
              <a:buClr>
                <a:srgbClr val="0096FF"/>
              </a:buClr>
              <a:buFont typeface="Arial" panose="020B0604020202020204" pitchFamily="34" charset="0"/>
              <a:buNone/>
            </a:pPr>
            <a:r>
              <a:rPr lang="en-US" dirty="0" err="1">
                <a:solidFill>
                  <a:srgbClr val="0096FF"/>
                </a:solidFill>
              </a:rPr>
              <a:t>Workpages</a:t>
            </a:r>
            <a:r>
              <a:rPr lang="en-US" dirty="0">
                <a:solidFill>
                  <a:srgbClr val="0096FF"/>
                </a:solidFill>
              </a:rPr>
              <a:t> are implemented on Level-5 and lower.</a:t>
            </a:r>
          </a:p>
        </p:txBody>
      </p:sp>
    </p:spTree>
    <p:extLst>
      <p:ext uri="{BB962C8B-B14F-4D97-AF65-F5344CB8AC3E}">
        <p14:creationId xmlns:p14="http://schemas.microsoft.com/office/powerpoint/2010/main" val="216032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4"/>
          </p:nvPr>
        </p:nvSpPr>
        <p:spPr/>
        <p:txBody>
          <a:bodyPr/>
          <a:lstStyle/>
          <a:p>
            <a:fld id="{893C5830-40F3-F04E-B2E3-10E6672BA8FF}" type="slidenum">
              <a:rPr lang="en-US" smtClean="0"/>
              <a:t>17</a:t>
            </a:fld>
            <a:endParaRPr lang="en-US" dirty="0"/>
          </a:p>
        </p:txBody>
      </p:sp>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571500" y="0"/>
            <a:ext cx="8715375" cy="579120"/>
          </a:xfrm>
        </p:spPr>
        <p:txBody>
          <a:bodyPr>
            <a:noAutofit/>
          </a:bodyPr>
          <a:lstStyle/>
          <a:p>
            <a:r>
              <a:rPr lang="en-US" sz="2800" dirty="0">
                <a:latin typeface="Arial" panose="020B0604020202020204" pitchFamily="34" charset="0"/>
                <a:cs typeface="Arial" panose="020B0604020202020204" pitchFamily="34" charset="0"/>
              </a:rPr>
              <a:t>Detector Technical Change Control Board (TCCB)</a:t>
            </a:r>
            <a:endParaRPr lang="en-US" sz="2800" dirty="0"/>
          </a:p>
        </p:txBody>
      </p:sp>
      <p:sp>
        <p:nvSpPr>
          <p:cNvPr id="7" name="TextBox 6">
            <a:extLst>
              <a:ext uri="{FF2B5EF4-FFF2-40B4-BE49-F238E27FC236}">
                <a16:creationId xmlns:a16="http://schemas.microsoft.com/office/drawing/2014/main" id="{1A6044CD-8524-774C-B0E6-C2BE2AD90FC0}"/>
              </a:ext>
            </a:extLst>
          </p:cNvPr>
          <p:cNvSpPr txBox="1"/>
          <p:nvPr/>
        </p:nvSpPr>
        <p:spPr>
          <a:xfrm>
            <a:off x="571499" y="575698"/>
            <a:ext cx="10178663" cy="3262432"/>
          </a:xfrm>
          <a:prstGeom prst="rect">
            <a:avLst/>
          </a:prstGeom>
          <a:noFill/>
        </p:spPr>
        <p:txBody>
          <a:bodyPr wrap="square" rtlCol="0">
            <a:spAutoFit/>
          </a:bodyPr>
          <a:lstStyle/>
          <a:p>
            <a:pPr>
              <a:buClr>
                <a:srgbClr val="0096FF"/>
              </a:buClr>
            </a:pPr>
            <a:r>
              <a:rPr lang="en-US" sz="1600" dirty="0">
                <a:latin typeface="Arial" panose="020B0604020202020204" pitchFamily="34" charset="0"/>
                <a:cs typeface="Arial" panose="020B0604020202020204" pitchFamily="34" charset="0"/>
              </a:rPr>
              <a:t>Copied process as has been used for the accelerator as it works well</a:t>
            </a:r>
            <a:endParaRPr lang="en-US" sz="1600" dirty="0"/>
          </a:p>
          <a:p>
            <a:pPr>
              <a:buClr>
                <a:srgbClr val="0096FF"/>
              </a:buClr>
            </a:pPr>
            <a:r>
              <a:rPr lang="en-US" sz="1600" dirty="0"/>
              <a:t>Five-step change control process</a:t>
            </a:r>
          </a:p>
          <a:p>
            <a:pPr marL="800100" lvl="1" indent="-342900">
              <a:buClr>
                <a:srgbClr val="0096FF"/>
              </a:buClr>
              <a:buFont typeface="+mj-lt"/>
              <a:buAutoNum type="arabicPeriod"/>
            </a:pPr>
            <a:r>
              <a:rPr lang="en-US" sz="1600" dirty="0"/>
              <a:t>The detector collaboration initiates a possible change in baseline scope</a:t>
            </a:r>
          </a:p>
          <a:p>
            <a:pPr marL="800100" lvl="1" indent="-342900">
              <a:buClr>
                <a:srgbClr val="0096FF"/>
              </a:buClr>
              <a:buFont typeface="+mj-lt"/>
              <a:buAutoNum type="arabicPeriod"/>
            </a:pPr>
            <a:r>
              <a:rPr lang="en-US" sz="1600" dirty="0"/>
              <a:t>The collaboration technical board or equivalent ensures the change is consistent </a:t>
            </a:r>
          </a:p>
          <a:p>
            <a:pPr lvl="1">
              <a:buClr>
                <a:srgbClr val="0096FF"/>
              </a:buClr>
            </a:pPr>
            <a:r>
              <a:rPr lang="en-US" sz="1600" dirty="0"/>
              <a:t>       with the NAS science requirements and initiates the change request</a:t>
            </a:r>
          </a:p>
          <a:p>
            <a:pPr marL="800100" lvl="1" indent="-342900">
              <a:buClr>
                <a:srgbClr val="0096FF"/>
              </a:buClr>
              <a:buFont typeface="+mj-lt"/>
              <a:buAutoNum type="arabicPeriod"/>
            </a:pPr>
            <a:endParaRPr lang="en-US" sz="700" dirty="0"/>
          </a:p>
          <a:p>
            <a:pPr lvl="1">
              <a:buClr>
                <a:srgbClr val="0096FF"/>
              </a:buClr>
            </a:pPr>
            <a:r>
              <a:rPr lang="en-US" sz="1600" dirty="0">
                <a:solidFill>
                  <a:srgbClr val="0096FF"/>
                </a:solidFill>
                <a:sym typeface="Wingdings" pitchFamily="2" charset="2"/>
              </a:rPr>
              <a:t></a:t>
            </a:r>
            <a:r>
              <a:rPr lang="en-US" sz="1600" dirty="0">
                <a:sym typeface="Wingdings" pitchFamily="2" charset="2"/>
              </a:rPr>
              <a:t> prepare input for the TCCB</a:t>
            </a:r>
          </a:p>
          <a:p>
            <a:pPr lvl="1">
              <a:buClr>
                <a:srgbClr val="0096FF"/>
              </a:buClr>
            </a:pPr>
            <a:r>
              <a:rPr lang="en-US" sz="1600" dirty="0">
                <a:sym typeface="Wingdings" pitchFamily="2" charset="2"/>
              </a:rPr>
              <a:t>      detailed changes in cost, schedule and risk </a:t>
            </a:r>
            <a:r>
              <a:rPr lang="en-US" sz="1600" dirty="0">
                <a:solidFill>
                  <a:srgbClr val="0096FF"/>
                </a:solidFill>
                <a:sym typeface="Wingdings" pitchFamily="2" charset="2"/>
              </a:rPr>
              <a:t></a:t>
            </a:r>
            <a:r>
              <a:rPr lang="en-US" sz="1600" dirty="0">
                <a:sym typeface="Wingdings" pitchFamily="2" charset="2"/>
              </a:rPr>
              <a:t> implement in P6</a:t>
            </a:r>
          </a:p>
          <a:p>
            <a:pPr lvl="1">
              <a:buClr>
                <a:srgbClr val="0096FF"/>
              </a:buClr>
            </a:pPr>
            <a:r>
              <a:rPr lang="en-US" sz="1600" dirty="0">
                <a:sym typeface="Wingdings" pitchFamily="2" charset="2"/>
              </a:rPr>
              <a:t>      science and technical justification for the change </a:t>
            </a:r>
            <a:r>
              <a:rPr lang="en-US" sz="1600" dirty="0">
                <a:solidFill>
                  <a:srgbClr val="0096FF"/>
                </a:solidFill>
                <a:sym typeface="Wingdings" pitchFamily="2" charset="2"/>
              </a:rPr>
              <a:t></a:t>
            </a:r>
            <a:r>
              <a:rPr lang="en-US" sz="1600" dirty="0">
                <a:sym typeface="Wingdings" pitchFamily="2" charset="2"/>
              </a:rPr>
              <a:t> input from </a:t>
            </a:r>
            <a:r>
              <a:rPr lang="en-US" sz="1600" dirty="0" err="1">
                <a:sym typeface="Wingdings" pitchFamily="2" charset="2"/>
              </a:rPr>
              <a:t>ePIC</a:t>
            </a:r>
            <a:endParaRPr lang="en-US" sz="1600" dirty="0">
              <a:sym typeface="Wingdings" pitchFamily="2" charset="2"/>
            </a:endParaRPr>
          </a:p>
          <a:p>
            <a:pPr marL="685800" lvl="1" indent="-228600">
              <a:buClr>
                <a:srgbClr val="0096FF"/>
              </a:buClr>
              <a:buFont typeface="+mj-lt"/>
              <a:buAutoNum type="arabicPeriod"/>
            </a:pPr>
            <a:endParaRPr lang="en-US" sz="700" dirty="0"/>
          </a:p>
          <a:p>
            <a:pPr marL="800100" lvl="1" indent="-342900">
              <a:buClr>
                <a:srgbClr val="0096FF"/>
              </a:buClr>
              <a:buFont typeface="+mj-lt"/>
              <a:buAutoNum type="arabicPeriod" startAt="3"/>
            </a:pPr>
            <a:r>
              <a:rPr lang="en-US" sz="1600" dirty="0"/>
              <a:t>The detector TCCB collects wide input, discusses, and gives advise</a:t>
            </a:r>
          </a:p>
          <a:p>
            <a:pPr marL="800100" lvl="1" indent="-342900">
              <a:buClr>
                <a:srgbClr val="0096FF"/>
              </a:buClr>
              <a:buFont typeface="+mj-lt"/>
              <a:buAutoNum type="arabicPeriod" startAt="3"/>
            </a:pPr>
            <a:r>
              <a:rPr lang="en-US" sz="1600" dirty="0"/>
              <a:t>The Project Technical Director gives approval</a:t>
            </a:r>
          </a:p>
          <a:p>
            <a:pPr marL="800100" lvl="1" indent="-342900">
              <a:buClr>
                <a:srgbClr val="0096FF"/>
              </a:buClr>
              <a:buFont typeface="+mj-lt"/>
              <a:buAutoNum type="arabicPeriod" startAt="3"/>
            </a:pPr>
            <a:r>
              <a:rPr lang="en-US" sz="1600" dirty="0"/>
              <a:t>The EIC Management Team needs to approve the formal baseline change control, </a:t>
            </a:r>
            <a:r>
              <a:rPr lang="en-US" sz="1600" b="1" dirty="0">
                <a:cs typeface="Arial" panose="020B0604020202020204" pitchFamily="34" charset="0"/>
              </a:rPr>
              <a:t>but in obeyance of the various thresholds in the Project Execution Plan</a:t>
            </a:r>
            <a:r>
              <a:rPr lang="en-US" sz="1600" dirty="0">
                <a:cs typeface="Arial" panose="020B0604020202020204" pitchFamily="34" charset="0"/>
              </a:rPr>
              <a:t>.</a:t>
            </a:r>
            <a:r>
              <a:rPr lang="en-US" sz="1600" dirty="0"/>
              <a:t> </a:t>
            </a:r>
          </a:p>
        </p:txBody>
      </p:sp>
      <p:sp>
        <p:nvSpPr>
          <p:cNvPr id="2" name="TextBox 1">
            <a:extLst>
              <a:ext uri="{FF2B5EF4-FFF2-40B4-BE49-F238E27FC236}">
                <a16:creationId xmlns:a16="http://schemas.microsoft.com/office/drawing/2014/main" id="{8BEAD5C1-1953-CB40-9A0F-8DC85BA3CB0E}"/>
              </a:ext>
            </a:extLst>
          </p:cNvPr>
          <p:cNvSpPr txBox="1"/>
          <p:nvPr/>
        </p:nvSpPr>
        <p:spPr>
          <a:xfrm>
            <a:off x="571500" y="3800684"/>
            <a:ext cx="9160896" cy="2462213"/>
          </a:xfrm>
          <a:prstGeom prst="rect">
            <a:avLst/>
          </a:prstGeom>
          <a:noFill/>
        </p:spPr>
        <p:txBody>
          <a:bodyPr wrap="square" rtlCol="0">
            <a:spAutoFit/>
          </a:bodyPr>
          <a:lstStyle/>
          <a:p>
            <a:pPr>
              <a:buClr>
                <a:srgbClr val="0096FF"/>
              </a:buClr>
            </a:pPr>
            <a:r>
              <a:rPr lang="en-US" sz="1400" dirty="0">
                <a:latin typeface="Arial" panose="020B0604020202020204" pitchFamily="34" charset="0"/>
                <a:cs typeface="Arial" panose="020B0604020202020204" pitchFamily="34" charset="0"/>
              </a:rPr>
              <a:t>TCCB composition:</a:t>
            </a:r>
          </a:p>
          <a:p>
            <a:pPr marL="742950" lvl="1" indent="-285750">
              <a:buClr>
                <a:srgbClr val="0096FF"/>
              </a:buClr>
              <a:buFont typeface="Wingdings" pitchFamily="2" charset="2"/>
              <a:buChar char="§"/>
            </a:pPr>
            <a:r>
              <a:rPr lang="en-US" sz="1400" dirty="0" err="1">
                <a:latin typeface="Arial" panose="020B0604020202020204" pitchFamily="34" charset="0"/>
                <a:cs typeface="Arial" panose="020B0604020202020204" pitchFamily="34" charset="0"/>
              </a:rPr>
              <a:t>Qiong</a:t>
            </a:r>
            <a:r>
              <a:rPr lang="en-US" sz="1400" dirty="0">
                <a:latin typeface="Arial" panose="020B0604020202020204" pitchFamily="34" charset="0"/>
                <a:cs typeface="Arial" panose="020B0604020202020204" pitchFamily="34" charset="0"/>
              </a:rPr>
              <a:t> Wu (chair)</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Person with detector experience to take notes and help </a:t>
            </a:r>
            <a:r>
              <a:rPr lang="en-US" sz="1400" dirty="0" err="1">
                <a:latin typeface="Arial" panose="020B0604020202020204" pitchFamily="34" charset="0"/>
                <a:cs typeface="Arial" panose="020B0604020202020204" pitchFamily="34" charset="0"/>
              </a:rPr>
              <a:t>Qiong</a:t>
            </a:r>
            <a:endParaRPr lang="en-US" sz="1400" dirty="0">
              <a:latin typeface="Arial" panose="020B0604020202020204" pitchFamily="34" charset="0"/>
              <a:cs typeface="Arial" panose="020B0604020202020204" pitchFamily="34" charset="0"/>
            </a:endParaRP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Elke </a:t>
            </a:r>
            <a:r>
              <a:rPr lang="en-US" sz="1400" dirty="0" err="1">
                <a:latin typeface="Arial" panose="020B0604020202020204" pitchFamily="34" charset="0"/>
                <a:cs typeface="Arial" panose="020B0604020202020204" pitchFamily="34" charset="0"/>
              </a:rPr>
              <a:t>Aschenauer</a:t>
            </a:r>
            <a:r>
              <a:rPr lang="en-US" sz="1400" dirty="0">
                <a:latin typeface="Arial" panose="020B0604020202020204" pitchFamily="34" charset="0"/>
                <a:cs typeface="Arial" panose="020B0604020202020204" pitchFamily="34" charset="0"/>
              </a:rPr>
              <a:t> and Rolf Ent</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detector lead mechanical engineer (Rahul Sharma, 6.10.10 CAM)</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detector lead electronics engineer (Fernando Barbosa, 6.10.08 CAM)</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two members of the </a:t>
            </a:r>
            <a:r>
              <a:rPr lang="en-US" sz="1400" dirty="0" err="1">
                <a:latin typeface="Arial" panose="020B0604020202020204" pitchFamily="34" charset="0"/>
                <a:cs typeface="Arial" panose="020B0604020202020204" pitchFamily="34" charset="0"/>
              </a:rPr>
              <a:t>ePIC</a:t>
            </a:r>
            <a:r>
              <a:rPr lang="en-US" sz="1400" dirty="0">
                <a:latin typeface="Arial" panose="020B0604020202020204" pitchFamily="34" charset="0"/>
                <a:cs typeface="Arial" panose="020B0604020202020204" pitchFamily="34" charset="0"/>
              </a:rPr>
              <a:t> collaboration (Silvia Dalla Torre, Technical Coordinator)</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three accelerator L2 leads or alternate: HSR, ESR and IR to ensure overlap</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relevant L3 CAM of the WBS the change is requested for</a:t>
            </a: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add subject matter experts as needed (for example Charlie </a:t>
            </a:r>
            <a:r>
              <a:rPr lang="en-US" sz="1400" dirty="0" err="1">
                <a:latin typeface="Arial" panose="020B0604020202020204" pitchFamily="34" charset="0"/>
                <a:cs typeface="Arial" panose="020B0604020202020204" pitchFamily="34" charset="0"/>
              </a:rPr>
              <a:t>Folz</a:t>
            </a:r>
            <a:r>
              <a:rPr lang="en-US" sz="1400" dirty="0">
                <a:latin typeface="Arial" panose="020B0604020202020204" pitchFamily="34" charset="0"/>
                <a:cs typeface="Arial" panose="020B0604020202020204" pitchFamily="34" charset="0"/>
              </a:rPr>
              <a:t> for infrastructure).</a:t>
            </a:r>
          </a:p>
          <a:p>
            <a:pPr>
              <a:buClr>
                <a:srgbClr val="0096FF"/>
              </a:buClr>
            </a:pPr>
            <a:r>
              <a:rPr lang="en-US" sz="1400" dirty="0">
                <a:latin typeface="Arial" panose="020B0604020202020204" pitchFamily="34" charset="0"/>
                <a:cs typeface="Arial" panose="020B0604020202020204" pitchFamily="34" charset="0"/>
              </a:rPr>
              <a:t>Always included in TCCB process: Technical Director</a:t>
            </a:r>
          </a:p>
        </p:txBody>
      </p:sp>
    </p:spTree>
    <p:extLst>
      <p:ext uri="{BB962C8B-B14F-4D97-AF65-F5344CB8AC3E}">
        <p14:creationId xmlns:p14="http://schemas.microsoft.com/office/powerpoint/2010/main" val="226356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18</a:t>
            </a:fld>
            <a:endParaRPr lang="en-US" dirty="0"/>
          </a:p>
        </p:txBody>
      </p:sp>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Recent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Detector Changes</a:t>
            </a:r>
          </a:p>
        </p:txBody>
      </p:sp>
      <p:sp>
        <p:nvSpPr>
          <p:cNvPr id="5" name="TextBox 4">
            <a:extLst>
              <a:ext uri="{FF2B5EF4-FFF2-40B4-BE49-F238E27FC236}">
                <a16:creationId xmlns:a16="http://schemas.microsoft.com/office/drawing/2014/main" id="{51DCFD43-3530-8D6C-7057-608E96A6FAA5}"/>
              </a:ext>
            </a:extLst>
          </p:cNvPr>
          <p:cNvSpPr txBox="1"/>
          <p:nvPr/>
        </p:nvSpPr>
        <p:spPr>
          <a:xfrm>
            <a:off x="571500" y="754045"/>
            <a:ext cx="10798865" cy="4939814"/>
          </a:xfrm>
          <a:prstGeom prst="rect">
            <a:avLst/>
          </a:prstGeom>
          <a:noFill/>
        </p:spPr>
        <p:txBody>
          <a:bodyPr wrap="square" rtlCol="0">
            <a:spAutoFit/>
          </a:bodyPr>
          <a:lstStyle/>
          <a:p>
            <a:pPr marL="342900" indent="-342900">
              <a:spcAft>
                <a:spcPts val="600"/>
              </a:spcAft>
              <a:buClr>
                <a:srgbClr val="0096FF"/>
              </a:buClr>
              <a:buFont typeface="Wingdings" pitchFamily="2" charset="2"/>
              <a:buChar char="q"/>
            </a:pPr>
            <a:r>
              <a:rPr lang="en-US" dirty="0">
                <a:latin typeface="Arial" panose="020B0604020202020204" pitchFamily="34" charset="0"/>
                <a:cs typeface="Arial" panose="020B0604020202020204" pitchFamily="34" charset="0"/>
              </a:rPr>
              <a:t>Up to now, we have not needed to invoke the full detector technical change process as after deliberations with the EIC Management Team the changes were accepted through a Record of Decision.</a:t>
            </a:r>
          </a:p>
          <a:p>
            <a:pPr marL="342900" indent="-342900">
              <a:spcAft>
                <a:spcPts val="600"/>
              </a:spcAft>
              <a:buClr>
                <a:srgbClr val="0096FF"/>
              </a:buClr>
              <a:buFont typeface="Wingdings" pitchFamily="2" charset="2"/>
              <a:buChar char="q"/>
            </a:pPr>
            <a:r>
              <a:rPr lang="en-US" dirty="0">
                <a:latin typeface="Arial" panose="020B0604020202020204" pitchFamily="34" charset="0"/>
                <a:cs typeface="Arial" panose="020B0604020202020204" pitchFamily="34" charset="0"/>
              </a:rPr>
              <a:t>Three changes were made:</a:t>
            </a:r>
          </a:p>
          <a:p>
            <a:pPr marL="800100" lvl="1" indent="-342900">
              <a:spcAft>
                <a:spcPts val="600"/>
              </a:spcAft>
              <a:buClr>
                <a:srgbClr val="0096FF"/>
              </a:buClr>
              <a:buFont typeface="Wingdings" panose="05000000000000000000" pitchFamily="2" charset="2"/>
              <a:buChar char="Ø"/>
            </a:pPr>
            <a:r>
              <a:rPr lang="en-US" dirty="0">
                <a:latin typeface="Arial" panose="020B0604020202020204" pitchFamily="34" charset="0"/>
                <a:cs typeface="Arial" panose="020B0604020202020204" pitchFamily="34" charset="0"/>
              </a:rPr>
              <a:t>Adopt a new magnet with 1.7 T design goal and 2 T stretch goal </a:t>
            </a:r>
            <a:r>
              <a:rPr lang="en-US" sz="1400" i="1" dirty="0">
                <a:latin typeface="Arial" panose="020B0604020202020204" pitchFamily="34" charset="0"/>
                <a:cs typeface="Arial" panose="020B0604020202020204" pitchFamily="34" charset="0"/>
              </a:rPr>
              <a:t>(Initiated Summer 2022)</a:t>
            </a:r>
          </a:p>
          <a:p>
            <a:pPr marL="1257300" lvl="2" indent="-342900">
              <a:spcAft>
                <a:spcPts val="600"/>
              </a:spcAft>
              <a:buClr>
                <a:srgbClr val="0096FF"/>
              </a:buClr>
              <a:buFont typeface="Courier New" panose="02070309020205020404" pitchFamily="49" charset="0"/>
              <a:buChar char="o"/>
            </a:pPr>
            <a:r>
              <a:rPr lang="en-US" dirty="0">
                <a:latin typeface="Arial" panose="020B0604020202020204" pitchFamily="34" charset="0"/>
                <a:cs typeface="Arial" panose="020B0604020202020204" pitchFamily="34" charset="0"/>
              </a:rPr>
              <a:t>This required +5M$ but was a must for the tracking requirements</a:t>
            </a:r>
          </a:p>
          <a:p>
            <a:pPr marL="1257300" lvl="2" indent="-342900">
              <a:spcAft>
                <a:spcPts val="600"/>
              </a:spcAft>
              <a:buClr>
                <a:srgbClr val="0096FF"/>
              </a:buClr>
              <a:buFont typeface="Courier New" panose="02070309020205020404" pitchFamily="49" charset="0"/>
              <a:buChar char="o"/>
            </a:pPr>
            <a:r>
              <a:rPr lang="en-US" dirty="0">
                <a:latin typeface="Arial" panose="020B0604020202020204" pitchFamily="34" charset="0"/>
                <a:cs typeface="Arial" panose="020B0604020202020204" pitchFamily="34" charset="0"/>
              </a:rPr>
              <a:t>The existing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sPHENIX</a:t>
            </a:r>
            <a:r>
              <a:rPr lang="en-US" dirty="0">
                <a:latin typeface="Arial" panose="020B0604020202020204" pitchFamily="34" charset="0"/>
                <a:cs typeface="Arial" panose="020B0604020202020204" pitchFamily="34" charset="0"/>
              </a:rPr>
              <a:t> magnet could only reach 1.15T – engineering risk assessment also captured as Technical Note.</a:t>
            </a:r>
          </a:p>
          <a:p>
            <a:pPr marL="800100" lvl="1" indent="-342900">
              <a:spcAft>
                <a:spcPts val="600"/>
              </a:spcAft>
              <a:buClr>
                <a:srgbClr val="0096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modular to a proximity-focusing RICH in the backward region</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096FF"/>
              </a:buClr>
              <a:buFont typeface="Courier New" panose="02070309020205020404" pitchFamily="49" charset="0"/>
              <a:buChar char="o"/>
            </a:pPr>
            <a:r>
              <a:rPr lang="en-US" dirty="0">
                <a:latin typeface="Arial" panose="020B0604020202020204" pitchFamily="34" charset="0"/>
                <a:cs typeface="Arial" panose="020B0604020202020204" pitchFamily="34" charset="0"/>
              </a:rPr>
              <a:t>No change in cost, schedule or risk</a:t>
            </a:r>
          </a:p>
          <a:p>
            <a:pPr marL="800100" lvl="1" indent="-342900">
              <a:spcAft>
                <a:spcPts val="600"/>
              </a:spcAft>
              <a:buClr>
                <a:srgbClr val="0096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Sci-glass based to an imaging EM calorimeter in barrel region</a:t>
            </a:r>
            <a:r>
              <a:rPr lang="en-US" sz="1400" i="1" dirty="0">
                <a:latin typeface="Arial" panose="020B0604020202020204" pitchFamily="34" charset="0"/>
                <a:cs typeface="Arial" panose="020B0604020202020204" pitchFamily="34" charset="0"/>
              </a:rPr>
              <a:t> (Initiated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096FF"/>
              </a:buClr>
              <a:buFont typeface="Courier New" panose="02070309020205020404" pitchFamily="49" charset="0"/>
              <a:buChar char="o"/>
            </a:pPr>
            <a:r>
              <a:rPr lang="en-US" dirty="0">
                <a:latin typeface="Arial" panose="020B0604020202020204" pitchFamily="34" charset="0"/>
                <a:cs typeface="Arial" panose="020B0604020202020204" pitchFamily="34" charset="0"/>
              </a:rPr>
              <a:t>Costs absorbed in EIC scope cost changes list (and reduced to before)</a:t>
            </a:r>
          </a:p>
          <a:p>
            <a:pPr marL="342900" indent="-342900">
              <a:spcAft>
                <a:spcPts val="600"/>
              </a:spcAft>
              <a:buClr>
                <a:srgbClr val="0096FF"/>
              </a:buClr>
              <a:buFont typeface="Wingdings" panose="05000000000000000000" pitchFamily="2" charset="2"/>
              <a:buChar char="q"/>
            </a:pPr>
            <a:r>
              <a:rPr lang="en-US" dirty="0">
                <a:latin typeface="Arial" panose="020B0604020202020204" pitchFamily="34" charset="0"/>
                <a:cs typeface="Arial" panose="020B0604020202020204" pitchFamily="34" charset="0"/>
              </a:rPr>
              <a:t>Changes are fully integrated in P6 for all systems affected (for example, for the barrel EM calorimeter change this could impact the 6.10.05 EM calorimetry, the 6.10.08 electronics, the 6.10.09 DAQ/computing (was nil), and the 6.10.10 Infrastructure (was in the end small)).</a:t>
            </a:r>
          </a:p>
        </p:txBody>
      </p:sp>
      <p:sp>
        <p:nvSpPr>
          <p:cNvPr id="6" name="Slide Number Placeholder 2">
            <a:extLst>
              <a:ext uri="{FF2B5EF4-FFF2-40B4-BE49-F238E27FC236}">
                <a16:creationId xmlns:a16="http://schemas.microsoft.com/office/drawing/2014/main" id="{1154E8D5-D72F-DB4C-A195-CB6460552452}"/>
              </a:ext>
            </a:extLst>
          </p:cNvPr>
          <p:cNvSpPr txBox="1">
            <a:spLocks/>
          </p:cNvSpPr>
          <p:nvPr/>
        </p:nvSpPr>
        <p:spPr>
          <a:xfrm>
            <a:off x="11636402" y="6497543"/>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18</a:t>
            </a:fld>
            <a:endParaRPr lang="en-US" dirty="0"/>
          </a:p>
        </p:txBody>
      </p:sp>
    </p:spTree>
    <p:extLst>
      <p:ext uri="{BB962C8B-B14F-4D97-AF65-F5344CB8AC3E}">
        <p14:creationId xmlns:p14="http://schemas.microsoft.com/office/powerpoint/2010/main" val="131262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676656"/>
          </a:xfrm>
        </p:spPr>
        <p:txBody>
          <a:bodyPr/>
          <a:lstStyle/>
          <a:p>
            <a:r>
              <a:rPr lang="en-US" dirty="0"/>
              <a:t>High-Level Summary for In-Kind</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61963" y="930274"/>
            <a:ext cx="11499234" cy="5212080"/>
          </a:xfrm>
        </p:spPr>
        <p:txBody>
          <a:bodyPr>
            <a:noAutofit/>
          </a:bodyPr>
          <a:lstStyle/>
          <a:p>
            <a:r>
              <a:rPr lang="en-US" sz="2000" dirty="0"/>
              <a:t>Slides that indicate country interest provided by the primary scientists of each country to us to ensure foreign agencies and DOE have similar information:</a:t>
            </a:r>
          </a:p>
          <a:p>
            <a:pPr lvl="1"/>
            <a:r>
              <a:rPr lang="en-US" sz="1600" dirty="0">
                <a:hlinkClick r:id="rId2"/>
              </a:rPr>
              <a:t>https://www.dropbox.com/sh/qfkl5q8lf717b34/AACl0o7IxsTPRbP8RjY0qGcSa?dl=0</a:t>
            </a:r>
            <a:r>
              <a:rPr lang="en-US" sz="1600" dirty="0"/>
              <a:t>  </a:t>
            </a:r>
            <a:endParaRPr lang="en-US" dirty="0"/>
          </a:p>
          <a:p>
            <a:r>
              <a:rPr lang="en-US" sz="2000" dirty="0"/>
              <a:t>We summarize interest of non-DOE funded groups at high level in a table.</a:t>
            </a:r>
          </a:p>
          <a:p>
            <a:pPr marL="0" indent="0">
              <a:buNone/>
            </a:pPr>
            <a:endParaRPr lang="en-US" sz="2000" dirty="0"/>
          </a:p>
          <a:p>
            <a:r>
              <a:rPr lang="en-US" sz="2000" dirty="0"/>
              <a:t>From the start of the EIC Project (CD-0), the DOE assumption was that there would be in-kind contributions to the detector of order $100M (corresponding to ~30% of the detector cost).</a:t>
            </a:r>
          </a:p>
          <a:p>
            <a:r>
              <a:rPr lang="en-US" sz="2000" dirty="0"/>
              <a:t>Present In-Kind Status:</a:t>
            </a:r>
          </a:p>
          <a:p>
            <a:pPr lvl="1"/>
            <a:r>
              <a:rPr lang="en-US" sz="1600" dirty="0"/>
              <a:t>Large In-Kind Component of EIC Project Detector R&amp;D </a:t>
            </a:r>
          </a:p>
          <a:p>
            <a:pPr lvl="1"/>
            <a:r>
              <a:rPr lang="en-US" sz="1600" dirty="0"/>
              <a:t>Excellent progress on PED – designs moving rapidly with help of many friends </a:t>
            </a:r>
          </a:p>
          <a:p>
            <a:pPr lvl="1"/>
            <a:r>
              <a:rPr lang="en-US" sz="1600" dirty="0"/>
              <a:t>We defined three categories in P6, </a:t>
            </a:r>
            <a:r>
              <a:rPr lang="en-US" sz="1600" i="1" dirty="0"/>
              <a:t>confirmed</a:t>
            </a:r>
            <a:r>
              <a:rPr lang="en-US" sz="1600" dirty="0"/>
              <a:t> (includes reuse and ~$5M PED contribution), </a:t>
            </a:r>
            <a:r>
              <a:rPr lang="en-US" sz="1600" i="1" dirty="0"/>
              <a:t>likely</a:t>
            </a:r>
            <a:r>
              <a:rPr lang="en-US" sz="1600" dirty="0"/>
              <a:t> (still needs formal in-kind agreement) and </a:t>
            </a:r>
            <a:r>
              <a:rPr lang="en-US" sz="1600" i="1" dirty="0"/>
              <a:t>possible</a:t>
            </a:r>
            <a:r>
              <a:rPr lang="en-US" sz="1600" dirty="0"/>
              <a:t> (subject of recent proposals to agencies)</a:t>
            </a:r>
          </a:p>
          <a:p>
            <a:pPr lvl="1"/>
            <a:r>
              <a:rPr lang="en-US" sz="1600" dirty="0"/>
              <a:t>$60+M of in-kind scope seems secured (</a:t>
            </a:r>
            <a:r>
              <a:rPr lang="en-US" sz="1600" i="1" dirty="0"/>
              <a:t>confirmed, likely</a:t>
            </a:r>
            <a:r>
              <a:rPr lang="en-US" sz="1600" dirty="0"/>
              <a:t>) and $80M seems within near-term reach (includes </a:t>
            </a:r>
            <a:r>
              <a:rPr lang="en-US" sz="1600" i="1" dirty="0"/>
              <a:t>possible</a:t>
            </a:r>
            <a:r>
              <a:rPr lang="en-US" sz="1600" dirty="0"/>
              <a:t>).</a:t>
            </a:r>
          </a:p>
          <a:p>
            <a:pPr lvl="1"/>
            <a:r>
              <a:rPr lang="en-US" sz="1600" dirty="0"/>
              <a:t>The 30% (~$100M) in-kind EIC detector scope </a:t>
            </a:r>
            <a:r>
              <a:rPr lang="en-US" sz="1600" u="sng" dirty="0"/>
              <a:t>remains within reach.</a:t>
            </a:r>
            <a:r>
              <a:rPr lang="en-US" sz="1600" dirty="0"/>
              <a:t> E.g., we have recent increased interest from Korea and Taiwan. We continue to work to further develop international EIC detector engagement. </a:t>
            </a:r>
            <a:endParaRPr lang="en-US" sz="2000" dirty="0"/>
          </a:p>
        </p:txBody>
      </p:sp>
      <p:sp>
        <p:nvSpPr>
          <p:cNvPr id="3" name="Slide Number Placeholder 2">
            <a:extLst>
              <a:ext uri="{FF2B5EF4-FFF2-40B4-BE49-F238E27FC236}">
                <a16:creationId xmlns:a16="http://schemas.microsoft.com/office/drawing/2014/main" id="{A374FE40-95B6-1D42-AA69-EA8A079579A1}"/>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Tree>
    <p:extLst>
      <p:ext uri="{BB962C8B-B14F-4D97-AF65-F5344CB8AC3E}">
        <p14:creationId xmlns:p14="http://schemas.microsoft.com/office/powerpoint/2010/main" val="172658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014F9-819A-464A-86F7-938AF2F93612}"/>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itle 2">
            <a:extLst>
              <a:ext uri="{FF2B5EF4-FFF2-40B4-BE49-F238E27FC236}">
                <a16:creationId xmlns:a16="http://schemas.microsoft.com/office/drawing/2014/main" id="{C1A1B85F-A583-644C-9459-D139723371B9}"/>
              </a:ext>
            </a:extLst>
          </p:cNvPr>
          <p:cNvSpPr>
            <a:spLocks noGrp="1"/>
          </p:cNvSpPr>
          <p:nvPr>
            <p:ph type="title"/>
          </p:nvPr>
        </p:nvSpPr>
        <p:spPr/>
        <p:txBody>
          <a:bodyPr/>
          <a:lstStyle/>
          <a:p>
            <a:r>
              <a:rPr lang="en-US" dirty="0"/>
              <a:t>Detector Overview - Outline</a:t>
            </a:r>
          </a:p>
        </p:txBody>
      </p:sp>
      <p:sp>
        <p:nvSpPr>
          <p:cNvPr id="4" name="TextBox 3">
            <a:extLst>
              <a:ext uri="{FF2B5EF4-FFF2-40B4-BE49-F238E27FC236}">
                <a16:creationId xmlns:a16="http://schemas.microsoft.com/office/drawing/2014/main" id="{46949844-4747-C54E-B412-14BD149D2109}"/>
              </a:ext>
            </a:extLst>
          </p:cNvPr>
          <p:cNvSpPr txBox="1"/>
          <p:nvPr/>
        </p:nvSpPr>
        <p:spPr>
          <a:xfrm>
            <a:off x="571500" y="951990"/>
            <a:ext cx="8239760" cy="3585597"/>
          </a:xfrm>
          <a:prstGeom prst="rect">
            <a:avLst/>
          </a:prstGeom>
          <a:noFill/>
        </p:spPr>
        <p:txBody>
          <a:bodyPr wrap="square" rtlCol="0">
            <a:spAutoFit/>
          </a:bodyPr>
          <a:lstStyle/>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EIC detector scope</a:t>
            </a:r>
          </a:p>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Details on Schedules</a:t>
            </a:r>
          </a:p>
          <a:p>
            <a:pPr marL="342900" indent="-342900">
              <a:spcAft>
                <a:spcPts val="600"/>
              </a:spcAft>
              <a:buClr>
                <a:srgbClr val="0096FF"/>
              </a:buClr>
              <a:buFont typeface="Wingdings" pitchFamily="2" charset="2"/>
              <a:buChar char="§"/>
            </a:pPr>
            <a:r>
              <a:rPr lang="en-US" sz="2400" dirty="0"/>
              <a:t>Peer Review Summary</a:t>
            </a:r>
          </a:p>
          <a:p>
            <a:pPr marL="800100" lvl="1"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CD-3A and </a:t>
            </a:r>
            <a:r>
              <a:rPr lang="en-US" sz="2400" dirty="0"/>
              <a:t>Long-Lead Procurement Overview</a:t>
            </a:r>
            <a:endParaRPr lang="en-US" sz="2400" dirty="0">
              <a:latin typeface="Arial" panose="020B0604020202020204" pitchFamily="34" charset="0"/>
              <a:cs typeface="Arial" panose="020B0604020202020204" pitchFamily="34" charset="0"/>
            </a:endParaRPr>
          </a:p>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How we work and integrate the </a:t>
            </a:r>
            <a:r>
              <a:rPr lang="en-US" sz="2400" dirty="0" err="1">
                <a:latin typeface="Arial" panose="020B0604020202020204" pitchFamily="34" charset="0"/>
                <a:cs typeface="Arial" panose="020B0604020202020204" pitchFamily="34" charset="0"/>
              </a:rPr>
              <a:t>ePIC</a:t>
            </a:r>
            <a:r>
              <a:rPr lang="en-US" sz="2400" dirty="0">
                <a:latin typeface="Arial" panose="020B0604020202020204" pitchFamily="34" charset="0"/>
                <a:cs typeface="Arial" panose="020B0604020202020204" pitchFamily="34" charset="0"/>
              </a:rPr>
              <a:t> collaboration</a:t>
            </a:r>
          </a:p>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Change Control Process and Records of Decision</a:t>
            </a:r>
          </a:p>
          <a:p>
            <a:pPr marL="342900" indent="-342900">
              <a:spcAft>
                <a:spcPts val="600"/>
              </a:spcAft>
              <a:buClr>
                <a:srgbClr val="0096FF"/>
              </a:buClr>
              <a:buFont typeface="Wingdings" pitchFamily="2" charset="2"/>
              <a:buChar char="§"/>
            </a:pPr>
            <a:r>
              <a:rPr lang="en-US" sz="2400" dirty="0"/>
              <a:t>In-Kind/International Engagement</a:t>
            </a:r>
            <a:endParaRPr lang="en-US" sz="2400" dirty="0">
              <a:latin typeface="Arial" panose="020B0604020202020204" pitchFamily="34" charset="0"/>
              <a:cs typeface="Arial" panose="020B0604020202020204" pitchFamily="34" charset="0"/>
            </a:endParaRPr>
          </a:p>
          <a:p>
            <a:pPr marL="342900" indent="-342900">
              <a:spcAft>
                <a:spcPts val="600"/>
              </a:spcAft>
              <a:buClr>
                <a:srgbClr val="0096FF"/>
              </a:buClr>
              <a:buFont typeface="Wingdings" pitchFamily="2" charset="2"/>
              <a:buChar char="§"/>
            </a:pPr>
            <a:r>
              <a:rPr lang="en-US" sz="2400" dirty="0"/>
              <a:t>Outlook to CD-2</a:t>
            </a:r>
          </a:p>
        </p:txBody>
      </p:sp>
    </p:spTree>
    <p:extLst>
      <p:ext uri="{BB962C8B-B14F-4D97-AF65-F5344CB8AC3E}">
        <p14:creationId xmlns:p14="http://schemas.microsoft.com/office/powerpoint/2010/main" val="13389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48640"/>
          </a:xfrm>
        </p:spPr>
        <p:txBody>
          <a:bodyPr/>
          <a:lstStyle/>
          <a:p>
            <a:r>
              <a:rPr lang="en-US" dirty="0"/>
              <a:t>Central Detector Non-DOE Interest &amp; In-Kind</a:t>
            </a:r>
          </a:p>
        </p:txBody>
      </p:sp>
      <p:pic>
        <p:nvPicPr>
          <p:cNvPr id="3" name="Picture 2">
            <a:extLst>
              <a:ext uri="{FF2B5EF4-FFF2-40B4-BE49-F238E27FC236}">
                <a16:creationId xmlns:a16="http://schemas.microsoft.com/office/drawing/2014/main" id="{7EC70DC2-48CD-6E06-2D80-2BCEFBE26112}"/>
              </a:ext>
            </a:extLst>
          </p:cNvPr>
          <p:cNvPicPr>
            <a:picLocks noChangeAspect="1"/>
          </p:cNvPicPr>
          <p:nvPr/>
        </p:nvPicPr>
        <p:blipFill rotWithShape="1">
          <a:blip r:embed="rId2"/>
          <a:srcRect l="10770" t="4752" r="20123" b="2859"/>
          <a:stretch/>
        </p:blipFill>
        <p:spPr>
          <a:xfrm>
            <a:off x="3460996" y="1748920"/>
            <a:ext cx="5151864" cy="3902927"/>
          </a:xfrm>
          <a:prstGeom prst="rect">
            <a:avLst/>
          </a:prstGeom>
        </p:spPr>
      </p:pic>
      <p:pic>
        <p:nvPicPr>
          <p:cNvPr id="4" name="Picture 3">
            <a:extLst>
              <a:ext uri="{FF2B5EF4-FFF2-40B4-BE49-F238E27FC236}">
                <a16:creationId xmlns:a16="http://schemas.microsoft.com/office/drawing/2014/main" id="{27DCBC39-29C8-CB81-B9FD-654FB57886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2137" y="1185764"/>
            <a:ext cx="951767" cy="599787"/>
          </a:xfrm>
          <a:prstGeom prst="rect">
            <a:avLst/>
          </a:prstGeom>
        </p:spPr>
      </p:pic>
      <p:cxnSp>
        <p:nvCxnSpPr>
          <p:cNvPr id="9" name="Straight Arrow Connector 8">
            <a:extLst>
              <a:ext uri="{FF2B5EF4-FFF2-40B4-BE49-F238E27FC236}">
                <a16:creationId xmlns:a16="http://schemas.microsoft.com/office/drawing/2014/main" id="{73050610-30C8-E518-73F4-5A6CD80F528A}"/>
              </a:ext>
            </a:extLst>
          </p:cNvPr>
          <p:cNvCxnSpPr>
            <a:cxnSpLocks/>
            <a:stCxn id="10" idx="2"/>
          </p:cNvCxnSpPr>
          <p:nvPr/>
        </p:nvCxnSpPr>
        <p:spPr>
          <a:xfrm>
            <a:off x="6154847" y="1458701"/>
            <a:ext cx="1118987" cy="12409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71462E-925A-B739-10D9-D959FFE8B69D}"/>
              </a:ext>
            </a:extLst>
          </p:cNvPr>
          <p:cNvSpPr txBox="1"/>
          <p:nvPr/>
        </p:nvSpPr>
        <p:spPr>
          <a:xfrm>
            <a:off x="5505471" y="935481"/>
            <a:ext cx="1298752" cy="523220"/>
          </a:xfrm>
          <a:prstGeom prst="rect">
            <a:avLst/>
          </a:prstGeom>
          <a:noFill/>
          <a:ln>
            <a:solidFill>
              <a:srgbClr val="0000FF"/>
            </a:solidFill>
          </a:ln>
        </p:spPr>
        <p:txBody>
          <a:bodyPr wrap="none" rtlCol="0">
            <a:spAutoFit/>
          </a:bodyPr>
          <a:lstStyle/>
          <a:p>
            <a:pPr algn="ctr"/>
            <a:r>
              <a:rPr lang="en-US" sz="1400" b="1" dirty="0"/>
              <a:t>Dual-radiator</a:t>
            </a:r>
          </a:p>
          <a:p>
            <a:pPr algn="ctr"/>
            <a:r>
              <a:rPr lang="en-US" sz="1400" b="1" dirty="0"/>
              <a:t>RICH</a:t>
            </a:r>
          </a:p>
        </p:txBody>
      </p:sp>
      <p:cxnSp>
        <p:nvCxnSpPr>
          <p:cNvPr id="11" name="Straight Arrow Connector 10">
            <a:extLst>
              <a:ext uri="{FF2B5EF4-FFF2-40B4-BE49-F238E27FC236}">
                <a16:creationId xmlns:a16="http://schemas.microsoft.com/office/drawing/2014/main" id="{F88BDEC2-FE00-A79F-4B1B-A222181A2455}"/>
              </a:ext>
            </a:extLst>
          </p:cNvPr>
          <p:cNvCxnSpPr>
            <a:cxnSpLocks/>
            <a:stCxn id="12" idx="1"/>
          </p:cNvCxnSpPr>
          <p:nvPr/>
        </p:nvCxnSpPr>
        <p:spPr>
          <a:xfrm flipH="1">
            <a:off x="6445162" y="1965535"/>
            <a:ext cx="3786908" cy="1326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86C617-9105-9207-1F49-3F9A3898D20E}"/>
              </a:ext>
            </a:extLst>
          </p:cNvPr>
          <p:cNvSpPr txBox="1"/>
          <p:nvPr/>
        </p:nvSpPr>
        <p:spPr>
          <a:xfrm>
            <a:off x="10232070" y="1703925"/>
            <a:ext cx="1010213" cy="523220"/>
          </a:xfrm>
          <a:prstGeom prst="rect">
            <a:avLst/>
          </a:prstGeom>
          <a:noFill/>
          <a:ln>
            <a:solidFill>
              <a:srgbClr val="0000FF"/>
            </a:solidFill>
          </a:ln>
        </p:spPr>
        <p:txBody>
          <a:bodyPr wrap="none" rtlCol="0">
            <a:spAutoFit/>
          </a:bodyPr>
          <a:lstStyle/>
          <a:p>
            <a:pPr algn="ctr"/>
            <a:r>
              <a:rPr lang="en-US" sz="1400" b="1" dirty="0"/>
              <a:t>Tracking</a:t>
            </a:r>
          </a:p>
          <a:p>
            <a:pPr algn="ctr"/>
            <a:r>
              <a:rPr lang="en-US" sz="1400" b="1" dirty="0"/>
              <a:t>Detectors</a:t>
            </a:r>
          </a:p>
        </p:txBody>
      </p:sp>
      <p:pic>
        <p:nvPicPr>
          <p:cNvPr id="13" name="Picture 12">
            <a:extLst>
              <a:ext uri="{FF2B5EF4-FFF2-40B4-BE49-F238E27FC236}">
                <a16:creationId xmlns:a16="http://schemas.microsoft.com/office/drawing/2014/main" id="{5C801CF3-3C0B-6482-0C0C-0F3317DBDDB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096639" y="2315346"/>
            <a:ext cx="828573" cy="574024"/>
          </a:xfrm>
          <a:prstGeom prst="rect">
            <a:avLst/>
          </a:prstGeom>
        </p:spPr>
      </p:pic>
      <p:pic>
        <p:nvPicPr>
          <p:cNvPr id="14" name="Picture 13">
            <a:extLst>
              <a:ext uri="{FF2B5EF4-FFF2-40B4-BE49-F238E27FC236}">
                <a16:creationId xmlns:a16="http://schemas.microsoft.com/office/drawing/2014/main" id="{3BB4E385-2395-DFEA-4FCB-2DECBA1137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82390" y="2315984"/>
            <a:ext cx="914400" cy="609600"/>
          </a:xfrm>
          <a:prstGeom prst="rect">
            <a:avLst/>
          </a:prstGeom>
        </p:spPr>
      </p:pic>
      <p:pic>
        <p:nvPicPr>
          <p:cNvPr id="15" name="Picture 14" descr="Chart&#10;&#10;Description automatically generated with medium confidence">
            <a:extLst>
              <a:ext uri="{FF2B5EF4-FFF2-40B4-BE49-F238E27FC236}">
                <a16:creationId xmlns:a16="http://schemas.microsoft.com/office/drawing/2014/main" id="{B62DF0D7-F9BE-517A-8571-2497E9383290}"/>
              </a:ext>
            </a:extLst>
          </p:cNvPr>
          <p:cNvPicPr>
            <a:picLocks noChangeAspect="1"/>
          </p:cNvPicPr>
          <p:nvPr/>
        </p:nvPicPr>
        <p:blipFill>
          <a:blip r:embed="rId7"/>
          <a:stretch>
            <a:fillRect/>
          </a:stretch>
        </p:blipFill>
        <p:spPr>
          <a:xfrm>
            <a:off x="10106678" y="2980071"/>
            <a:ext cx="807762" cy="599471"/>
          </a:xfrm>
          <a:prstGeom prst="rect">
            <a:avLst/>
          </a:prstGeom>
        </p:spPr>
      </p:pic>
      <p:pic>
        <p:nvPicPr>
          <p:cNvPr id="16" name="Picture 15" descr="Icon&#10;&#10;Description automatically generated">
            <a:extLst>
              <a:ext uri="{FF2B5EF4-FFF2-40B4-BE49-F238E27FC236}">
                <a16:creationId xmlns:a16="http://schemas.microsoft.com/office/drawing/2014/main" id="{CBDE7366-EFCD-4E91-6475-4292021602AD}"/>
              </a:ext>
            </a:extLst>
          </p:cNvPr>
          <p:cNvPicPr>
            <a:picLocks noChangeAspect="1"/>
          </p:cNvPicPr>
          <p:nvPr/>
        </p:nvPicPr>
        <p:blipFill>
          <a:blip r:embed="rId8"/>
          <a:stretch>
            <a:fillRect/>
          </a:stretch>
        </p:blipFill>
        <p:spPr>
          <a:xfrm>
            <a:off x="11045043" y="2980071"/>
            <a:ext cx="858183" cy="626142"/>
          </a:xfrm>
          <a:prstGeom prst="rect">
            <a:avLst/>
          </a:prstGeom>
        </p:spPr>
      </p:pic>
      <p:pic>
        <p:nvPicPr>
          <p:cNvPr id="17" name="Picture 16">
            <a:extLst>
              <a:ext uri="{FF2B5EF4-FFF2-40B4-BE49-F238E27FC236}">
                <a16:creationId xmlns:a16="http://schemas.microsoft.com/office/drawing/2014/main" id="{2D625DDB-ABA8-1683-4C2D-AC5B51B4893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43751" y="3634029"/>
            <a:ext cx="995839" cy="693039"/>
          </a:xfrm>
          <a:prstGeom prst="rect">
            <a:avLst/>
          </a:prstGeom>
        </p:spPr>
      </p:pic>
      <p:cxnSp>
        <p:nvCxnSpPr>
          <p:cNvPr id="18" name="Straight Arrow Connector 17">
            <a:extLst>
              <a:ext uri="{FF2B5EF4-FFF2-40B4-BE49-F238E27FC236}">
                <a16:creationId xmlns:a16="http://schemas.microsoft.com/office/drawing/2014/main" id="{1B34E10C-DA21-BAB5-5318-A652BB83546D}"/>
              </a:ext>
            </a:extLst>
          </p:cNvPr>
          <p:cNvCxnSpPr>
            <a:cxnSpLocks/>
            <a:stCxn id="19" idx="2"/>
          </p:cNvCxnSpPr>
          <p:nvPr/>
        </p:nvCxnSpPr>
        <p:spPr>
          <a:xfrm flipH="1">
            <a:off x="7567749" y="1435457"/>
            <a:ext cx="1912616" cy="11594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241571-3783-9EB9-483F-8CE06FD026AE}"/>
              </a:ext>
            </a:extLst>
          </p:cNvPr>
          <p:cNvSpPr txBox="1"/>
          <p:nvPr/>
        </p:nvSpPr>
        <p:spPr>
          <a:xfrm>
            <a:off x="8313218" y="912237"/>
            <a:ext cx="2334293" cy="523220"/>
          </a:xfrm>
          <a:prstGeom prst="rect">
            <a:avLst/>
          </a:prstGeom>
          <a:noFill/>
          <a:ln>
            <a:solidFill>
              <a:srgbClr val="0000FF"/>
            </a:solidFill>
          </a:ln>
        </p:spPr>
        <p:txBody>
          <a:bodyPr wrap="none" rtlCol="0">
            <a:spAutoFit/>
          </a:bodyPr>
          <a:lstStyle/>
          <a:p>
            <a:pPr algn="ctr"/>
            <a:r>
              <a:rPr lang="en-US" sz="1400" b="1" dirty="0"/>
              <a:t>Forward Electromagnetic</a:t>
            </a:r>
          </a:p>
          <a:p>
            <a:pPr algn="ctr"/>
            <a:r>
              <a:rPr lang="en-US" sz="1400" b="1" dirty="0"/>
              <a:t>Calorimeter</a:t>
            </a:r>
          </a:p>
        </p:txBody>
      </p:sp>
      <p:pic>
        <p:nvPicPr>
          <p:cNvPr id="20" name="Picture 19" descr="A red flag with a star&#10;&#10;Description automatically generated with low confidence">
            <a:extLst>
              <a:ext uri="{FF2B5EF4-FFF2-40B4-BE49-F238E27FC236}">
                <a16:creationId xmlns:a16="http://schemas.microsoft.com/office/drawing/2014/main" id="{76946E45-74FF-ACBC-1F12-4C7E17B87B8C}"/>
              </a:ext>
            </a:extLst>
          </p:cNvPr>
          <p:cNvPicPr>
            <a:picLocks noChangeAspect="1"/>
          </p:cNvPicPr>
          <p:nvPr/>
        </p:nvPicPr>
        <p:blipFill>
          <a:blip r:embed="rId11"/>
          <a:stretch>
            <a:fillRect/>
          </a:stretch>
        </p:blipFill>
        <p:spPr>
          <a:xfrm>
            <a:off x="10752559" y="879837"/>
            <a:ext cx="979448" cy="569679"/>
          </a:xfrm>
          <a:prstGeom prst="rect">
            <a:avLst/>
          </a:prstGeom>
        </p:spPr>
      </p:pic>
      <p:cxnSp>
        <p:nvCxnSpPr>
          <p:cNvPr id="21" name="Straight Arrow Connector 20">
            <a:extLst>
              <a:ext uri="{FF2B5EF4-FFF2-40B4-BE49-F238E27FC236}">
                <a16:creationId xmlns:a16="http://schemas.microsoft.com/office/drawing/2014/main" id="{2D77A442-E562-E229-8A6C-1A4C41E2E115}"/>
              </a:ext>
            </a:extLst>
          </p:cNvPr>
          <p:cNvCxnSpPr>
            <a:cxnSpLocks/>
            <a:stCxn id="22" idx="2"/>
          </p:cNvCxnSpPr>
          <p:nvPr/>
        </p:nvCxnSpPr>
        <p:spPr>
          <a:xfrm>
            <a:off x="3299833" y="1414539"/>
            <a:ext cx="2561099" cy="14500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5E8CD66-D4F4-4246-8BF2-26CD35C6F323}"/>
              </a:ext>
            </a:extLst>
          </p:cNvPr>
          <p:cNvSpPr txBox="1"/>
          <p:nvPr/>
        </p:nvSpPr>
        <p:spPr>
          <a:xfrm>
            <a:off x="2472523" y="891319"/>
            <a:ext cx="1654619" cy="523220"/>
          </a:xfrm>
          <a:prstGeom prst="rect">
            <a:avLst/>
          </a:prstGeom>
          <a:noFill/>
          <a:ln>
            <a:solidFill>
              <a:srgbClr val="0000FF"/>
            </a:solidFill>
          </a:ln>
        </p:spPr>
        <p:txBody>
          <a:bodyPr wrap="none" rtlCol="0">
            <a:spAutoFit/>
          </a:bodyPr>
          <a:lstStyle/>
          <a:p>
            <a:pPr algn="ctr"/>
            <a:r>
              <a:rPr lang="en-US" sz="1400" b="1" dirty="0"/>
              <a:t>Superconducting</a:t>
            </a:r>
          </a:p>
          <a:p>
            <a:pPr algn="ctr"/>
            <a:r>
              <a:rPr lang="en-US" sz="1400" b="1" dirty="0"/>
              <a:t>Solenoid</a:t>
            </a:r>
          </a:p>
        </p:txBody>
      </p:sp>
      <p:pic>
        <p:nvPicPr>
          <p:cNvPr id="23" name="Picture 22">
            <a:extLst>
              <a:ext uri="{FF2B5EF4-FFF2-40B4-BE49-F238E27FC236}">
                <a16:creationId xmlns:a16="http://schemas.microsoft.com/office/drawing/2014/main" id="{810DD968-F1DE-7845-31B8-EB3C312E84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39014" y="894020"/>
            <a:ext cx="820427" cy="504705"/>
          </a:xfrm>
          <a:prstGeom prst="rect">
            <a:avLst/>
          </a:prstGeom>
        </p:spPr>
      </p:pic>
      <p:pic>
        <p:nvPicPr>
          <p:cNvPr id="24" name="Picture 23">
            <a:extLst>
              <a:ext uri="{FF2B5EF4-FFF2-40B4-BE49-F238E27FC236}">
                <a16:creationId xmlns:a16="http://schemas.microsoft.com/office/drawing/2014/main" id="{9CC77562-F93D-CD9A-5884-B7545594E0A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218089" y="1342854"/>
            <a:ext cx="920231" cy="661078"/>
          </a:xfrm>
          <a:prstGeom prst="rect">
            <a:avLst/>
          </a:prstGeom>
        </p:spPr>
      </p:pic>
      <p:cxnSp>
        <p:nvCxnSpPr>
          <p:cNvPr id="25" name="Straight Arrow Connector 24">
            <a:extLst>
              <a:ext uri="{FF2B5EF4-FFF2-40B4-BE49-F238E27FC236}">
                <a16:creationId xmlns:a16="http://schemas.microsoft.com/office/drawing/2014/main" id="{3F40E574-13F9-344D-1E25-63D02F20762D}"/>
              </a:ext>
            </a:extLst>
          </p:cNvPr>
          <p:cNvCxnSpPr>
            <a:cxnSpLocks/>
            <a:stCxn id="26" idx="3"/>
          </p:cNvCxnSpPr>
          <p:nvPr/>
        </p:nvCxnSpPr>
        <p:spPr>
          <a:xfrm>
            <a:off x="2376273" y="1878611"/>
            <a:ext cx="2585110" cy="6961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555E38-C9E7-11F8-D9CD-D2078FF07014}"/>
              </a:ext>
            </a:extLst>
          </p:cNvPr>
          <p:cNvSpPr txBox="1"/>
          <p:nvPr/>
        </p:nvSpPr>
        <p:spPr>
          <a:xfrm>
            <a:off x="748904" y="1509279"/>
            <a:ext cx="1627369" cy="738664"/>
          </a:xfrm>
          <a:prstGeom prst="rect">
            <a:avLst/>
          </a:prstGeom>
          <a:noFill/>
          <a:ln>
            <a:solidFill>
              <a:srgbClr val="0000FF"/>
            </a:solidFill>
          </a:ln>
        </p:spPr>
        <p:txBody>
          <a:bodyPr wrap="none" rtlCol="0">
            <a:spAutoFit/>
          </a:bodyPr>
          <a:lstStyle/>
          <a:p>
            <a:pPr algn="ctr"/>
            <a:r>
              <a:rPr lang="en-US" sz="1400" b="1" dirty="0"/>
              <a:t>Barrel</a:t>
            </a:r>
          </a:p>
          <a:p>
            <a:pPr algn="ctr"/>
            <a:r>
              <a:rPr lang="en-US" sz="1400" b="1" dirty="0"/>
              <a:t>Electromagnetic </a:t>
            </a:r>
          </a:p>
          <a:p>
            <a:pPr algn="ctr"/>
            <a:r>
              <a:rPr lang="en-US" sz="1400" b="1" dirty="0"/>
              <a:t>Calorimeter</a:t>
            </a:r>
          </a:p>
        </p:txBody>
      </p:sp>
      <p:pic>
        <p:nvPicPr>
          <p:cNvPr id="27" name="Picture 26">
            <a:extLst>
              <a:ext uri="{FF2B5EF4-FFF2-40B4-BE49-F238E27FC236}">
                <a16:creationId xmlns:a16="http://schemas.microsoft.com/office/drawing/2014/main" id="{201A7229-9639-3E4B-B1B5-67E6C965213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415" y="2305755"/>
            <a:ext cx="1085850" cy="55016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DABDA1DD-F601-E0A4-6570-80F806356139}"/>
              </a:ext>
            </a:extLst>
          </p:cNvPr>
          <p:cNvPicPr>
            <a:picLocks noChangeAspect="1"/>
          </p:cNvPicPr>
          <p:nvPr/>
        </p:nvPicPr>
        <p:blipFill>
          <a:blip r:embed="rId14"/>
          <a:stretch>
            <a:fillRect/>
          </a:stretch>
        </p:blipFill>
        <p:spPr>
          <a:xfrm>
            <a:off x="1404120" y="2882905"/>
            <a:ext cx="1095653" cy="681297"/>
          </a:xfrm>
          <a:prstGeom prst="rect">
            <a:avLst/>
          </a:prstGeom>
        </p:spPr>
      </p:pic>
      <p:cxnSp>
        <p:nvCxnSpPr>
          <p:cNvPr id="29" name="Straight Arrow Connector 28">
            <a:extLst>
              <a:ext uri="{FF2B5EF4-FFF2-40B4-BE49-F238E27FC236}">
                <a16:creationId xmlns:a16="http://schemas.microsoft.com/office/drawing/2014/main" id="{A819C4BA-F2D2-5F7F-006D-5BFAE6EE7F1C}"/>
              </a:ext>
            </a:extLst>
          </p:cNvPr>
          <p:cNvCxnSpPr>
            <a:cxnSpLocks/>
            <a:stCxn id="30" idx="3"/>
          </p:cNvCxnSpPr>
          <p:nvPr/>
        </p:nvCxnSpPr>
        <p:spPr>
          <a:xfrm flipV="1">
            <a:off x="2387351" y="3534665"/>
            <a:ext cx="2956809" cy="6491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4E4FEF-10F2-ECE6-2E66-FC930F8A4B44}"/>
              </a:ext>
            </a:extLst>
          </p:cNvPr>
          <p:cNvSpPr txBox="1"/>
          <p:nvPr/>
        </p:nvSpPr>
        <p:spPr>
          <a:xfrm>
            <a:off x="683511" y="3814497"/>
            <a:ext cx="1703840" cy="738664"/>
          </a:xfrm>
          <a:prstGeom prst="rect">
            <a:avLst/>
          </a:prstGeom>
          <a:noFill/>
          <a:ln>
            <a:solidFill>
              <a:srgbClr val="0000FF"/>
            </a:solidFill>
          </a:ln>
        </p:spPr>
        <p:txBody>
          <a:bodyPr wrap="square" rtlCol="0">
            <a:spAutoFit/>
          </a:bodyPr>
          <a:lstStyle/>
          <a:p>
            <a:pPr algn="ctr"/>
            <a:r>
              <a:rPr lang="en-US" sz="1400" b="1" dirty="0"/>
              <a:t>Backward</a:t>
            </a:r>
          </a:p>
          <a:p>
            <a:pPr algn="ctr"/>
            <a:r>
              <a:rPr lang="en-US" sz="1400" b="1" dirty="0"/>
              <a:t>Electromagnetic </a:t>
            </a:r>
          </a:p>
          <a:p>
            <a:pPr algn="ctr"/>
            <a:r>
              <a:rPr lang="en-US" sz="1400" b="1" dirty="0"/>
              <a:t>Calorimeter</a:t>
            </a:r>
          </a:p>
        </p:txBody>
      </p:sp>
      <p:pic>
        <p:nvPicPr>
          <p:cNvPr id="31" name="Picture 30">
            <a:extLst>
              <a:ext uri="{FF2B5EF4-FFF2-40B4-BE49-F238E27FC236}">
                <a16:creationId xmlns:a16="http://schemas.microsoft.com/office/drawing/2014/main" id="{CA2C2FFE-53EA-1AC3-AEBC-0A9896B8562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7734" y="4603862"/>
            <a:ext cx="870862" cy="625612"/>
          </a:xfrm>
          <a:prstGeom prst="rect">
            <a:avLst/>
          </a:prstGeom>
        </p:spPr>
      </p:pic>
      <p:pic>
        <p:nvPicPr>
          <p:cNvPr id="32" name="Picture 31" descr="Rectangle&#10;&#10;Description automatically generated">
            <a:extLst>
              <a:ext uri="{FF2B5EF4-FFF2-40B4-BE49-F238E27FC236}">
                <a16:creationId xmlns:a16="http://schemas.microsoft.com/office/drawing/2014/main" id="{AFFE255B-055A-CBC7-4006-794143F9CAA9}"/>
              </a:ext>
            </a:extLst>
          </p:cNvPr>
          <p:cNvPicPr>
            <a:picLocks noChangeAspect="1"/>
          </p:cNvPicPr>
          <p:nvPr/>
        </p:nvPicPr>
        <p:blipFill>
          <a:blip r:embed="rId15"/>
          <a:stretch>
            <a:fillRect/>
          </a:stretch>
        </p:blipFill>
        <p:spPr>
          <a:xfrm>
            <a:off x="1590123" y="4642893"/>
            <a:ext cx="803949" cy="541608"/>
          </a:xfrm>
          <a:prstGeom prst="rect">
            <a:avLst/>
          </a:prstGeom>
        </p:spPr>
      </p:pic>
      <p:pic>
        <p:nvPicPr>
          <p:cNvPr id="33" name="Picture 32" descr="Logo&#10;&#10;Description automatically generated">
            <a:extLst>
              <a:ext uri="{FF2B5EF4-FFF2-40B4-BE49-F238E27FC236}">
                <a16:creationId xmlns:a16="http://schemas.microsoft.com/office/drawing/2014/main" id="{3E264B52-0595-2260-B93B-3B2CA31949E4}"/>
              </a:ext>
            </a:extLst>
          </p:cNvPr>
          <p:cNvPicPr>
            <a:picLocks noChangeAspect="1"/>
          </p:cNvPicPr>
          <p:nvPr/>
        </p:nvPicPr>
        <p:blipFill>
          <a:blip r:embed="rId16"/>
          <a:stretch>
            <a:fillRect/>
          </a:stretch>
        </p:blipFill>
        <p:spPr>
          <a:xfrm>
            <a:off x="1671143" y="5229474"/>
            <a:ext cx="618700" cy="625613"/>
          </a:xfrm>
          <a:prstGeom prst="rect">
            <a:avLst/>
          </a:prstGeom>
        </p:spPr>
      </p:pic>
      <p:cxnSp>
        <p:nvCxnSpPr>
          <p:cNvPr id="34" name="Straight Arrow Connector 33">
            <a:extLst>
              <a:ext uri="{FF2B5EF4-FFF2-40B4-BE49-F238E27FC236}">
                <a16:creationId xmlns:a16="http://schemas.microsoft.com/office/drawing/2014/main" id="{7636808D-BD27-46D4-BAEB-757BC008800F}"/>
              </a:ext>
            </a:extLst>
          </p:cNvPr>
          <p:cNvCxnSpPr>
            <a:cxnSpLocks/>
            <a:stCxn id="35" idx="1"/>
          </p:cNvCxnSpPr>
          <p:nvPr/>
        </p:nvCxnSpPr>
        <p:spPr>
          <a:xfrm flipH="1" flipV="1">
            <a:off x="5860932" y="3215542"/>
            <a:ext cx="2902383" cy="10680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77E6BDE-2172-BFC2-AFF9-7FEB138C75F0}"/>
              </a:ext>
            </a:extLst>
          </p:cNvPr>
          <p:cNvSpPr txBox="1"/>
          <p:nvPr/>
        </p:nvSpPr>
        <p:spPr>
          <a:xfrm>
            <a:off x="8763315" y="4129698"/>
            <a:ext cx="1372427" cy="307777"/>
          </a:xfrm>
          <a:prstGeom prst="rect">
            <a:avLst/>
          </a:prstGeom>
          <a:noFill/>
          <a:ln>
            <a:solidFill>
              <a:srgbClr val="0000FF"/>
            </a:solidFill>
          </a:ln>
        </p:spPr>
        <p:txBody>
          <a:bodyPr wrap="none" rtlCol="0">
            <a:spAutoFit/>
          </a:bodyPr>
          <a:lstStyle/>
          <a:p>
            <a:pPr algn="ctr"/>
            <a:r>
              <a:rPr lang="en-US" sz="1400" b="1" dirty="0"/>
              <a:t>Time-of-Flight</a:t>
            </a:r>
          </a:p>
        </p:txBody>
      </p:sp>
      <p:pic>
        <p:nvPicPr>
          <p:cNvPr id="36" name="Picture 35" descr="A picture containing shape&#10;&#10;Description automatically generated">
            <a:extLst>
              <a:ext uri="{FF2B5EF4-FFF2-40B4-BE49-F238E27FC236}">
                <a16:creationId xmlns:a16="http://schemas.microsoft.com/office/drawing/2014/main" id="{2E087280-C8A7-AE37-6EF2-B114B2992C4D}"/>
              </a:ext>
            </a:extLst>
          </p:cNvPr>
          <p:cNvPicPr>
            <a:picLocks noChangeAspect="1"/>
          </p:cNvPicPr>
          <p:nvPr/>
        </p:nvPicPr>
        <p:blipFill>
          <a:blip r:embed="rId17"/>
          <a:stretch>
            <a:fillRect/>
          </a:stretch>
        </p:blipFill>
        <p:spPr>
          <a:xfrm>
            <a:off x="7189351" y="4521012"/>
            <a:ext cx="992387" cy="654918"/>
          </a:xfrm>
          <a:prstGeom prst="rect">
            <a:avLst/>
          </a:prstGeom>
          <a:ln w="6350">
            <a:solidFill>
              <a:schemeClr val="tx1"/>
            </a:solidFill>
          </a:ln>
        </p:spPr>
      </p:pic>
      <p:pic>
        <p:nvPicPr>
          <p:cNvPr id="37" name="Picture 36" descr="A picture containing logo&#10;&#10;Description automatically generated">
            <a:extLst>
              <a:ext uri="{FF2B5EF4-FFF2-40B4-BE49-F238E27FC236}">
                <a16:creationId xmlns:a16="http://schemas.microsoft.com/office/drawing/2014/main" id="{F90931DF-C8FE-EC83-B5A6-0EC2D76BE2FA}"/>
              </a:ext>
            </a:extLst>
          </p:cNvPr>
          <p:cNvPicPr>
            <a:picLocks noChangeAspect="1"/>
          </p:cNvPicPr>
          <p:nvPr/>
        </p:nvPicPr>
        <p:blipFill>
          <a:blip r:embed="rId18"/>
          <a:stretch>
            <a:fillRect/>
          </a:stretch>
        </p:blipFill>
        <p:spPr>
          <a:xfrm>
            <a:off x="8252215" y="4524325"/>
            <a:ext cx="1021794" cy="689711"/>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2187428A-38DE-98F4-A8F4-628BBDE91F6A}"/>
              </a:ext>
            </a:extLst>
          </p:cNvPr>
          <p:cNvPicPr>
            <a:picLocks noChangeAspect="1"/>
          </p:cNvPicPr>
          <p:nvPr/>
        </p:nvPicPr>
        <p:blipFill>
          <a:blip r:embed="rId14"/>
          <a:stretch>
            <a:fillRect/>
          </a:stretch>
        </p:blipFill>
        <p:spPr>
          <a:xfrm>
            <a:off x="9344486" y="4508010"/>
            <a:ext cx="1095653" cy="681297"/>
          </a:xfrm>
          <a:prstGeom prst="rect">
            <a:avLst/>
          </a:prstGeom>
        </p:spPr>
      </p:pic>
      <p:sp>
        <p:nvSpPr>
          <p:cNvPr id="39" name="TextBox 38">
            <a:extLst>
              <a:ext uri="{FF2B5EF4-FFF2-40B4-BE49-F238E27FC236}">
                <a16:creationId xmlns:a16="http://schemas.microsoft.com/office/drawing/2014/main" id="{5270C9DE-6708-3216-2A75-F1502920EFC9}"/>
              </a:ext>
            </a:extLst>
          </p:cNvPr>
          <p:cNvSpPr txBox="1"/>
          <p:nvPr/>
        </p:nvSpPr>
        <p:spPr>
          <a:xfrm>
            <a:off x="5870325" y="5586219"/>
            <a:ext cx="1604927" cy="523220"/>
          </a:xfrm>
          <a:prstGeom prst="rect">
            <a:avLst/>
          </a:prstGeom>
          <a:solidFill>
            <a:schemeClr val="bg1"/>
          </a:solidFill>
          <a:ln>
            <a:solidFill>
              <a:srgbClr val="0000FF"/>
            </a:solidFill>
          </a:ln>
        </p:spPr>
        <p:txBody>
          <a:bodyPr wrap="none" rtlCol="0">
            <a:spAutoFit/>
          </a:bodyPr>
          <a:lstStyle/>
          <a:p>
            <a:pPr algn="ctr"/>
            <a:r>
              <a:rPr lang="en-US" sz="1400" b="1" dirty="0"/>
              <a:t>Data-Acquisition</a:t>
            </a:r>
          </a:p>
          <a:p>
            <a:pPr algn="ctr"/>
            <a:r>
              <a:rPr lang="en-US" sz="1400" b="1" dirty="0"/>
              <a:t>Electronics</a:t>
            </a:r>
          </a:p>
        </p:txBody>
      </p:sp>
      <p:pic>
        <p:nvPicPr>
          <p:cNvPr id="40" name="Picture 39" descr="A picture containing shape&#10;&#10;Description automatically generated">
            <a:extLst>
              <a:ext uri="{FF2B5EF4-FFF2-40B4-BE49-F238E27FC236}">
                <a16:creationId xmlns:a16="http://schemas.microsoft.com/office/drawing/2014/main" id="{41D19F75-5193-8F22-0506-3B47CEC840E0}"/>
              </a:ext>
            </a:extLst>
          </p:cNvPr>
          <p:cNvPicPr>
            <a:picLocks noChangeAspect="1"/>
          </p:cNvPicPr>
          <p:nvPr/>
        </p:nvPicPr>
        <p:blipFill>
          <a:blip r:embed="rId17"/>
          <a:stretch>
            <a:fillRect/>
          </a:stretch>
        </p:blipFill>
        <p:spPr>
          <a:xfrm>
            <a:off x="7553667" y="5492746"/>
            <a:ext cx="992387" cy="654918"/>
          </a:xfrm>
          <a:prstGeom prst="rect">
            <a:avLst/>
          </a:prstGeom>
          <a:ln w="6350">
            <a:solidFill>
              <a:schemeClr val="tx1"/>
            </a:solidFill>
          </a:ln>
        </p:spPr>
      </p:pic>
      <p:pic>
        <p:nvPicPr>
          <p:cNvPr id="41" name="Picture 40">
            <a:extLst>
              <a:ext uri="{FF2B5EF4-FFF2-40B4-BE49-F238E27FC236}">
                <a16:creationId xmlns:a16="http://schemas.microsoft.com/office/drawing/2014/main" id="{0F369BAE-C2EA-7320-CF01-B9FF4FFD5AE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524335" y="5462676"/>
            <a:ext cx="1054418" cy="733806"/>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F01874B6-2A34-0F39-1F2E-39ADA025A222}"/>
              </a:ext>
            </a:extLst>
          </p:cNvPr>
          <p:cNvPicPr>
            <a:picLocks noChangeAspect="1"/>
          </p:cNvPicPr>
          <p:nvPr/>
        </p:nvPicPr>
        <p:blipFill>
          <a:blip r:embed="rId18"/>
          <a:stretch>
            <a:fillRect/>
          </a:stretch>
        </p:blipFill>
        <p:spPr>
          <a:xfrm>
            <a:off x="9592125" y="5492746"/>
            <a:ext cx="945970" cy="638530"/>
          </a:xfrm>
          <a:prstGeom prst="rect">
            <a:avLst/>
          </a:prstGeom>
        </p:spPr>
      </p:pic>
      <p:pic>
        <p:nvPicPr>
          <p:cNvPr id="43" name="Picture 42" descr="A picture containing company name&#10;&#10;Description automatically generated">
            <a:extLst>
              <a:ext uri="{FF2B5EF4-FFF2-40B4-BE49-F238E27FC236}">
                <a16:creationId xmlns:a16="http://schemas.microsoft.com/office/drawing/2014/main" id="{3A00A74E-6495-6B2F-7BAB-7D3C5447AAFE}"/>
              </a:ext>
            </a:extLst>
          </p:cNvPr>
          <p:cNvPicPr>
            <a:picLocks noChangeAspect="1"/>
          </p:cNvPicPr>
          <p:nvPr/>
        </p:nvPicPr>
        <p:blipFill>
          <a:blip r:embed="rId19"/>
          <a:stretch>
            <a:fillRect/>
          </a:stretch>
        </p:blipFill>
        <p:spPr>
          <a:xfrm>
            <a:off x="10582299" y="5486940"/>
            <a:ext cx="926861" cy="628941"/>
          </a:xfrm>
          <a:prstGeom prst="rect">
            <a:avLst/>
          </a:prstGeom>
        </p:spPr>
      </p:pic>
      <p:pic>
        <p:nvPicPr>
          <p:cNvPr id="44" name="Picture 43" descr="Chart&#10;&#10;Description automatically generated with medium confidence">
            <a:extLst>
              <a:ext uri="{FF2B5EF4-FFF2-40B4-BE49-F238E27FC236}">
                <a16:creationId xmlns:a16="http://schemas.microsoft.com/office/drawing/2014/main" id="{C8EB58B8-9BE1-AC6F-CDFB-4F0D3417596A}"/>
              </a:ext>
            </a:extLst>
          </p:cNvPr>
          <p:cNvPicPr>
            <a:picLocks noChangeAspect="1"/>
          </p:cNvPicPr>
          <p:nvPr/>
        </p:nvPicPr>
        <p:blipFill>
          <a:blip r:embed="rId7"/>
          <a:stretch>
            <a:fillRect/>
          </a:stretch>
        </p:blipFill>
        <p:spPr>
          <a:xfrm>
            <a:off x="722964" y="5265154"/>
            <a:ext cx="773474" cy="574025"/>
          </a:xfrm>
          <a:prstGeom prst="rect">
            <a:avLst/>
          </a:prstGeom>
        </p:spPr>
      </p:pic>
      <p:sp>
        <p:nvSpPr>
          <p:cNvPr id="45" name="TextBox 44">
            <a:extLst>
              <a:ext uri="{FF2B5EF4-FFF2-40B4-BE49-F238E27FC236}">
                <a16:creationId xmlns:a16="http://schemas.microsoft.com/office/drawing/2014/main" id="{2F4160F6-FA0C-6E7E-452E-E04800FEDE32}"/>
              </a:ext>
            </a:extLst>
          </p:cNvPr>
          <p:cNvSpPr txBox="1"/>
          <p:nvPr/>
        </p:nvSpPr>
        <p:spPr>
          <a:xfrm>
            <a:off x="2409549" y="5651847"/>
            <a:ext cx="2161558" cy="523220"/>
          </a:xfrm>
          <a:prstGeom prst="rect">
            <a:avLst/>
          </a:prstGeom>
          <a:solidFill>
            <a:schemeClr val="bg1"/>
          </a:solidFill>
          <a:ln>
            <a:solidFill>
              <a:srgbClr val="0000FF"/>
            </a:solidFill>
          </a:ln>
        </p:spPr>
        <p:txBody>
          <a:bodyPr wrap="square" rtlCol="0">
            <a:spAutoFit/>
          </a:bodyPr>
          <a:lstStyle/>
          <a:p>
            <a:pPr algn="ctr"/>
            <a:r>
              <a:rPr lang="en-US" sz="1400" b="1" dirty="0"/>
              <a:t>Backward Hadronic </a:t>
            </a:r>
          </a:p>
          <a:p>
            <a:pPr algn="ctr"/>
            <a:r>
              <a:rPr lang="en-US" sz="1400" b="1" dirty="0"/>
              <a:t>Calorimeter</a:t>
            </a:r>
          </a:p>
        </p:txBody>
      </p:sp>
      <p:cxnSp>
        <p:nvCxnSpPr>
          <p:cNvPr id="46" name="Straight Arrow Connector 45">
            <a:extLst>
              <a:ext uri="{FF2B5EF4-FFF2-40B4-BE49-F238E27FC236}">
                <a16:creationId xmlns:a16="http://schemas.microsoft.com/office/drawing/2014/main" id="{DE5723B2-48AF-8D03-B3B5-DE2E9E893EF1}"/>
              </a:ext>
            </a:extLst>
          </p:cNvPr>
          <p:cNvCxnSpPr>
            <a:cxnSpLocks/>
            <a:stCxn id="45" idx="0"/>
          </p:cNvCxnSpPr>
          <p:nvPr/>
        </p:nvCxnSpPr>
        <p:spPr>
          <a:xfrm flipV="1">
            <a:off x="3490328" y="4216959"/>
            <a:ext cx="721915" cy="1434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Chart&#10;&#10;Description automatically generated with medium confidence">
            <a:extLst>
              <a:ext uri="{FF2B5EF4-FFF2-40B4-BE49-F238E27FC236}">
                <a16:creationId xmlns:a16="http://schemas.microsoft.com/office/drawing/2014/main" id="{FB8A3E08-A92D-995F-3131-D0FB3106328D}"/>
              </a:ext>
            </a:extLst>
          </p:cNvPr>
          <p:cNvPicPr>
            <a:picLocks noChangeAspect="1"/>
          </p:cNvPicPr>
          <p:nvPr/>
        </p:nvPicPr>
        <p:blipFill>
          <a:blip r:embed="rId7"/>
          <a:stretch>
            <a:fillRect/>
          </a:stretch>
        </p:blipFill>
        <p:spPr>
          <a:xfrm>
            <a:off x="3823829" y="5027298"/>
            <a:ext cx="773474" cy="574025"/>
          </a:xfrm>
          <a:prstGeom prst="rect">
            <a:avLst/>
          </a:prstGeom>
        </p:spPr>
      </p:pic>
      <p:sp>
        <p:nvSpPr>
          <p:cNvPr id="5" name="Slide Number Placeholder 4">
            <a:extLst>
              <a:ext uri="{FF2B5EF4-FFF2-40B4-BE49-F238E27FC236}">
                <a16:creationId xmlns:a16="http://schemas.microsoft.com/office/drawing/2014/main" id="{E81466A8-D552-3949-9287-A6415D1C11E7}"/>
              </a:ext>
            </a:extLst>
          </p:cNvPr>
          <p:cNvSpPr>
            <a:spLocks noGrp="1"/>
          </p:cNvSpPr>
          <p:nvPr>
            <p:ph type="sldNum" sz="quarter" idx="4"/>
          </p:nvPr>
        </p:nvSpPr>
        <p:spPr/>
        <p:txBody>
          <a:bodyPr/>
          <a:lstStyle/>
          <a:p>
            <a:fld id="{933A556B-7C63-244D-9B7C-B0EA8042B330}" type="slidenum">
              <a:rPr lang="en-US" smtClean="0"/>
              <a:pPr/>
              <a:t>20</a:t>
            </a:fld>
            <a:endParaRPr lang="en-US" dirty="0"/>
          </a:p>
        </p:txBody>
      </p:sp>
    </p:spTree>
    <p:extLst>
      <p:ext uri="{BB962C8B-B14F-4D97-AF65-F5344CB8AC3E}">
        <p14:creationId xmlns:p14="http://schemas.microsoft.com/office/powerpoint/2010/main" val="2843093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39496"/>
          </a:xfrm>
        </p:spPr>
        <p:txBody>
          <a:bodyPr>
            <a:normAutofit/>
          </a:bodyPr>
          <a:lstStyle/>
          <a:p>
            <a:r>
              <a:rPr lang="en-US" sz="2800" dirty="0"/>
              <a:t>Far-Forward/Far-Backward Detectors Non-DOE Interest &amp; In-Kind</a:t>
            </a:r>
          </a:p>
        </p:txBody>
      </p:sp>
      <p:sp>
        <p:nvSpPr>
          <p:cNvPr id="3" name="TextBox 2">
            <a:extLst>
              <a:ext uri="{FF2B5EF4-FFF2-40B4-BE49-F238E27FC236}">
                <a16:creationId xmlns:a16="http://schemas.microsoft.com/office/drawing/2014/main" id="{84C0BC02-D9E1-5D87-54D0-66FB4FA69B7B}"/>
              </a:ext>
            </a:extLst>
          </p:cNvPr>
          <p:cNvSpPr txBox="1"/>
          <p:nvPr/>
        </p:nvSpPr>
        <p:spPr>
          <a:xfrm>
            <a:off x="3492473" y="867368"/>
            <a:ext cx="5156476" cy="369332"/>
          </a:xfrm>
          <a:prstGeom prst="rect">
            <a:avLst/>
          </a:prstGeom>
          <a:noFill/>
        </p:spPr>
        <p:txBody>
          <a:bodyPr wrap="none" rtlCol="0">
            <a:spAutoFit/>
          </a:bodyPr>
          <a:lstStyle/>
          <a:p>
            <a:r>
              <a:rPr lang="en-US" b="1" dirty="0"/>
              <a:t>Detectors along the hadron and electron beam-lines</a:t>
            </a:r>
          </a:p>
        </p:txBody>
      </p:sp>
      <p:pic>
        <p:nvPicPr>
          <p:cNvPr id="4" name="Picture 3" descr="A close-up of a ship&#10;&#10;Description automatically generated with low confidence">
            <a:extLst>
              <a:ext uri="{FF2B5EF4-FFF2-40B4-BE49-F238E27FC236}">
                <a16:creationId xmlns:a16="http://schemas.microsoft.com/office/drawing/2014/main" id="{EB640943-B07B-7781-01A3-6453FD76EB98}"/>
              </a:ext>
            </a:extLst>
          </p:cNvPr>
          <p:cNvPicPr>
            <a:picLocks noChangeAspect="1"/>
          </p:cNvPicPr>
          <p:nvPr/>
        </p:nvPicPr>
        <p:blipFill rotWithShape="1">
          <a:blip r:embed="rId2"/>
          <a:srcRect l="21412" b="3185"/>
          <a:stretch/>
        </p:blipFill>
        <p:spPr>
          <a:xfrm>
            <a:off x="1510940" y="1299525"/>
            <a:ext cx="3524489" cy="2969496"/>
          </a:xfrm>
          <a:prstGeom prst="rect">
            <a:avLst/>
          </a:prstGeom>
        </p:spPr>
      </p:pic>
      <p:pic>
        <p:nvPicPr>
          <p:cNvPr id="6" name="b91b967d9718d69c291dbc1450acd76139b638c4599f50c570e92011ce1d297b copy.jpeg" descr="b91b967d9718d69c291dbc1450acd76139b638c4599f50c570e92011ce1d297b copy.jpeg">
            <a:extLst>
              <a:ext uri="{FF2B5EF4-FFF2-40B4-BE49-F238E27FC236}">
                <a16:creationId xmlns:a16="http://schemas.microsoft.com/office/drawing/2014/main" id="{6EDC1755-D1A4-6D3B-E2E1-57416256D436}"/>
              </a:ext>
            </a:extLst>
          </p:cNvPr>
          <p:cNvPicPr>
            <a:picLocks noChangeAspect="1"/>
          </p:cNvPicPr>
          <p:nvPr/>
        </p:nvPicPr>
        <p:blipFill rotWithShape="1">
          <a:blip r:embed="rId3"/>
          <a:srcRect l="7960"/>
          <a:stretch/>
        </p:blipFill>
        <p:spPr>
          <a:xfrm>
            <a:off x="1530240" y="4921275"/>
            <a:ext cx="3163560" cy="1252592"/>
          </a:xfrm>
          <a:prstGeom prst="rect">
            <a:avLst/>
          </a:prstGeom>
          <a:ln w="12700">
            <a:miter lim="400000"/>
          </a:ln>
        </p:spPr>
      </p:pic>
      <p:pic>
        <p:nvPicPr>
          <p:cNvPr id="7" name="Picture 6" descr="A picture containing diagram&#10;&#10;Description automatically generated">
            <a:extLst>
              <a:ext uri="{FF2B5EF4-FFF2-40B4-BE49-F238E27FC236}">
                <a16:creationId xmlns:a16="http://schemas.microsoft.com/office/drawing/2014/main" id="{22E3AE47-A9BA-751A-4B7C-F52CD74AC70A}"/>
              </a:ext>
            </a:extLst>
          </p:cNvPr>
          <p:cNvPicPr>
            <a:picLocks noChangeAspect="1"/>
          </p:cNvPicPr>
          <p:nvPr/>
        </p:nvPicPr>
        <p:blipFill>
          <a:blip r:embed="rId4"/>
          <a:stretch>
            <a:fillRect/>
          </a:stretch>
        </p:blipFill>
        <p:spPr>
          <a:xfrm>
            <a:off x="7451208" y="1344178"/>
            <a:ext cx="3275680" cy="3836497"/>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5A1AF924-358D-1B7E-40C4-F89A41E075DA}"/>
              </a:ext>
            </a:extLst>
          </p:cNvPr>
          <p:cNvPicPr>
            <a:picLocks noChangeAspect="1"/>
          </p:cNvPicPr>
          <p:nvPr/>
        </p:nvPicPr>
        <p:blipFill>
          <a:blip r:embed="rId5"/>
          <a:stretch>
            <a:fillRect/>
          </a:stretch>
        </p:blipFill>
        <p:spPr>
          <a:xfrm>
            <a:off x="4331120" y="2947462"/>
            <a:ext cx="995157" cy="62993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9293AB2-D675-C9DE-D864-277E3707A85A}"/>
              </a:ext>
            </a:extLst>
          </p:cNvPr>
          <p:cNvPicPr>
            <a:picLocks noChangeAspect="1"/>
          </p:cNvPicPr>
          <p:nvPr/>
        </p:nvPicPr>
        <p:blipFill>
          <a:blip r:embed="rId6"/>
          <a:stretch>
            <a:fillRect/>
          </a:stretch>
        </p:blipFill>
        <p:spPr>
          <a:xfrm>
            <a:off x="1783984" y="1030616"/>
            <a:ext cx="992387" cy="654918"/>
          </a:xfrm>
          <a:prstGeom prst="rect">
            <a:avLst/>
          </a:prstGeom>
          <a:ln w="6350">
            <a:solidFill>
              <a:schemeClr val="tx1"/>
            </a:solidFill>
          </a:ln>
        </p:spPr>
      </p:pic>
      <p:pic>
        <p:nvPicPr>
          <p:cNvPr id="10" name="Picture 9" descr="A picture containing text, clipart&#10;&#10;Description automatically generated">
            <a:extLst>
              <a:ext uri="{FF2B5EF4-FFF2-40B4-BE49-F238E27FC236}">
                <a16:creationId xmlns:a16="http://schemas.microsoft.com/office/drawing/2014/main" id="{FB709609-E1B4-451E-A68E-84AD71FB9E6C}"/>
              </a:ext>
            </a:extLst>
          </p:cNvPr>
          <p:cNvPicPr>
            <a:picLocks noChangeAspect="1"/>
          </p:cNvPicPr>
          <p:nvPr/>
        </p:nvPicPr>
        <p:blipFill>
          <a:blip r:embed="rId7"/>
          <a:stretch>
            <a:fillRect/>
          </a:stretch>
        </p:blipFill>
        <p:spPr>
          <a:xfrm>
            <a:off x="1753561" y="1729046"/>
            <a:ext cx="1053231" cy="654918"/>
          </a:xfrm>
          <a:prstGeom prst="rect">
            <a:avLst/>
          </a:prstGeom>
        </p:spPr>
      </p:pic>
      <p:pic>
        <p:nvPicPr>
          <p:cNvPr id="11" name="Picture 10" descr="Icon&#10;&#10;Description automatically generated">
            <a:extLst>
              <a:ext uri="{FF2B5EF4-FFF2-40B4-BE49-F238E27FC236}">
                <a16:creationId xmlns:a16="http://schemas.microsoft.com/office/drawing/2014/main" id="{FCE99CF7-F571-F294-5449-6711C4EB5822}"/>
              </a:ext>
            </a:extLst>
          </p:cNvPr>
          <p:cNvPicPr>
            <a:picLocks noChangeAspect="1"/>
          </p:cNvPicPr>
          <p:nvPr/>
        </p:nvPicPr>
        <p:blipFill>
          <a:blip r:embed="rId8"/>
          <a:stretch>
            <a:fillRect/>
          </a:stretch>
        </p:blipFill>
        <p:spPr>
          <a:xfrm>
            <a:off x="4399984" y="5360589"/>
            <a:ext cx="1127056" cy="803189"/>
          </a:xfrm>
          <a:prstGeom prst="rect">
            <a:avLst/>
          </a:prstGeom>
        </p:spPr>
      </p:pic>
      <p:sp>
        <p:nvSpPr>
          <p:cNvPr id="12" name="TextBox 11">
            <a:extLst>
              <a:ext uri="{FF2B5EF4-FFF2-40B4-BE49-F238E27FC236}">
                <a16:creationId xmlns:a16="http://schemas.microsoft.com/office/drawing/2014/main" id="{D8C9267D-4365-54D5-704E-7B292F301FA0}"/>
              </a:ext>
            </a:extLst>
          </p:cNvPr>
          <p:cNvSpPr txBox="1"/>
          <p:nvPr/>
        </p:nvSpPr>
        <p:spPr>
          <a:xfrm>
            <a:off x="1535596" y="4516952"/>
            <a:ext cx="5060266" cy="369332"/>
          </a:xfrm>
          <a:prstGeom prst="rect">
            <a:avLst/>
          </a:prstGeom>
          <a:noFill/>
        </p:spPr>
        <p:txBody>
          <a:bodyPr wrap="square" rtlCol="0">
            <a:spAutoFit/>
          </a:bodyPr>
          <a:lstStyle/>
          <a:p>
            <a:r>
              <a:rPr lang="en-US" b="1" dirty="0"/>
              <a:t>B0-Tracker &amp; Electromagnetic Calorimeter</a:t>
            </a:r>
          </a:p>
        </p:txBody>
      </p:sp>
      <p:pic>
        <p:nvPicPr>
          <p:cNvPr id="13" name="Picture 12">
            <a:extLst>
              <a:ext uri="{FF2B5EF4-FFF2-40B4-BE49-F238E27FC236}">
                <a16:creationId xmlns:a16="http://schemas.microsoft.com/office/drawing/2014/main" id="{4327D333-9E4B-D03C-4BCF-521B845523F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798232" y="2908572"/>
            <a:ext cx="828573" cy="574024"/>
          </a:xfrm>
          <a:prstGeom prst="rect">
            <a:avLst/>
          </a:prstGeom>
        </p:spPr>
      </p:pic>
      <p:pic>
        <p:nvPicPr>
          <p:cNvPr id="14" name="Picture 13">
            <a:extLst>
              <a:ext uri="{FF2B5EF4-FFF2-40B4-BE49-F238E27FC236}">
                <a16:creationId xmlns:a16="http://schemas.microsoft.com/office/drawing/2014/main" id="{13055B4B-EBA3-1EA3-5E3E-AFD45285449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293675" y="2334548"/>
            <a:ext cx="828573" cy="57402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1CF5B68C-FE7A-EEF7-644D-27173298E65A}"/>
              </a:ext>
            </a:extLst>
          </p:cNvPr>
          <p:cNvPicPr>
            <a:picLocks noChangeAspect="1"/>
          </p:cNvPicPr>
          <p:nvPr/>
        </p:nvPicPr>
        <p:blipFill>
          <a:blip r:embed="rId5"/>
          <a:stretch>
            <a:fillRect/>
          </a:stretch>
        </p:blipFill>
        <p:spPr>
          <a:xfrm>
            <a:off x="7156573" y="3920437"/>
            <a:ext cx="1156898" cy="732313"/>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919BAE6-C4E0-E948-D632-E2FAA0DFEEBD}"/>
              </a:ext>
            </a:extLst>
          </p:cNvPr>
          <p:cNvPicPr>
            <a:picLocks noChangeAspect="1"/>
          </p:cNvPicPr>
          <p:nvPr/>
        </p:nvPicPr>
        <p:blipFill>
          <a:blip r:embed="rId11"/>
          <a:stretch>
            <a:fillRect/>
          </a:stretch>
        </p:blipFill>
        <p:spPr>
          <a:xfrm>
            <a:off x="1783984" y="2425599"/>
            <a:ext cx="1021794" cy="689711"/>
          </a:xfrm>
          <a:prstGeom prst="rect">
            <a:avLst/>
          </a:prstGeom>
        </p:spPr>
      </p:pic>
      <p:pic>
        <p:nvPicPr>
          <p:cNvPr id="17" name="Picture 16">
            <a:extLst>
              <a:ext uri="{FF2B5EF4-FFF2-40B4-BE49-F238E27FC236}">
                <a16:creationId xmlns:a16="http://schemas.microsoft.com/office/drawing/2014/main" id="{2F02FB42-BF44-C0D9-A47E-3614D73C60A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365409" y="3640218"/>
            <a:ext cx="1054418" cy="733806"/>
          </a:xfrm>
          <a:prstGeom prst="rect">
            <a:avLst/>
          </a:prstGeom>
        </p:spPr>
      </p:pic>
      <p:sp>
        <p:nvSpPr>
          <p:cNvPr id="5" name="Slide Number Placeholder 4">
            <a:extLst>
              <a:ext uri="{FF2B5EF4-FFF2-40B4-BE49-F238E27FC236}">
                <a16:creationId xmlns:a16="http://schemas.microsoft.com/office/drawing/2014/main" id="{CCF11C12-AD98-2248-AEC3-78FB8FB5B1B4}"/>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Tree>
    <p:extLst>
      <p:ext uri="{BB962C8B-B14F-4D97-AF65-F5344CB8AC3E}">
        <p14:creationId xmlns:p14="http://schemas.microsoft.com/office/powerpoint/2010/main" val="2854343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9144"/>
            <a:ext cx="11499234" cy="594360"/>
          </a:xfrm>
        </p:spPr>
        <p:txBody>
          <a:bodyPr/>
          <a:lstStyle/>
          <a:p>
            <a:r>
              <a:rPr lang="en-US" dirty="0"/>
              <a:t>Detector Non-DOE Interest &amp; In-Kind</a:t>
            </a:r>
          </a:p>
        </p:txBody>
      </p:sp>
      <p:graphicFrame>
        <p:nvGraphicFramePr>
          <p:cNvPr id="3" name="Table 2">
            <a:extLst>
              <a:ext uri="{FF2B5EF4-FFF2-40B4-BE49-F238E27FC236}">
                <a16:creationId xmlns:a16="http://schemas.microsoft.com/office/drawing/2014/main" id="{881B1A48-D2E1-F5EE-80B9-F4842F31A476}"/>
              </a:ext>
            </a:extLst>
          </p:cNvPr>
          <p:cNvGraphicFramePr>
            <a:graphicFrameLocks noGrp="1"/>
          </p:cNvGraphicFramePr>
          <p:nvPr>
            <p:extLst>
              <p:ext uri="{D42A27DB-BD31-4B8C-83A1-F6EECF244321}">
                <p14:modId xmlns:p14="http://schemas.microsoft.com/office/powerpoint/2010/main" val="707289521"/>
              </p:ext>
            </p:extLst>
          </p:nvPr>
        </p:nvGraphicFramePr>
        <p:xfrm>
          <a:off x="410817" y="711948"/>
          <a:ext cx="11571935" cy="5940647"/>
        </p:xfrm>
        <a:graphic>
          <a:graphicData uri="http://schemas.openxmlformats.org/drawingml/2006/table">
            <a:tbl>
              <a:tblPr firstRow="1" bandRow="1"/>
              <a:tblGrid>
                <a:gridCol w="1148142">
                  <a:extLst>
                    <a:ext uri="{9D8B030D-6E8A-4147-A177-3AD203B41FA5}">
                      <a16:colId xmlns:a16="http://schemas.microsoft.com/office/drawing/2014/main" val="1371435365"/>
                    </a:ext>
                  </a:extLst>
                </a:gridCol>
                <a:gridCol w="10423793">
                  <a:extLst>
                    <a:ext uri="{9D8B030D-6E8A-4147-A177-3AD203B41FA5}">
                      <a16:colId xmlns:a16="http://schemas.microsoft.com/office/drawing/2014/main" val="1383690832"/>
                    </a:ext>
                  </a:extLst>
                </a:gridCol>
              </a:tblGrid>
              <a:tr h="365612">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000" dirty="0">
                          <a:latin typeface="Arial" panose="020B0604020202020204" pitchFamily="34" charset="0"/>
                          <a:cs typeface="Arial" panose="020B0604020202020204" pitchFamily="34" charset="0"/>
                        </a:rPr>
                        <a:t>Entity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000" dirty="0">
                          <a:latin typeface="Arial" panose="020B0604020202020204" pitchFamily="34" charset="0"/>
                          <a:cs typeface="Arial" panose="020B0604020202020204" pitchFamily="34" charset="0"/>
                        </a:rPr>
                        <a:t>Interest and Important Facts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518196269"/>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NSF</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internal NSF review is ongoing.</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43952053"/>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CERN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614360725"/>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Armenia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25158277"/>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Canada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80669715"/>
                  </a:ext>
                </a:extLst>
              </a:tr>
              <a:tr h="27613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China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Forward EM Calorimeter – working on NSF-China proposal.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94486615"/>
                  </a:ext>
                </a:extLst>
              </a:tr>
              <a:tr h="26383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Czech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49793005"/>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France/IRFU</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77812410"/>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France/IN2P3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4565651"/>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India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groups and plants).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58011709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Italy/INFN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as well as contributions to the </a:t>
                      </a:r>
                      <a:r>
                        <a:rPr lang="en-US" sz="1000" dirty="0" err="1">
                          <a:solidFill>
                            <a:schemeClr val="tx1"/>
                          </a:solidFill>
                          <a:latin typeface="Symbol" pitchFamily="2" charset="2"/>
                          <a:cs typeface="Arial" panose="020B0604020202020204" pitchFamily="34" charset="0"/>
                        </a:rPr>
                        <a:t>m</a:t>
                      </a:r>
                      <a:r>
                        <a:rPr lang="en-US" sz="1000" dirty="0" err="1">
                          <a:solidFill>
                            <a:schemeClr val="tx1"/>
                          </a:solidFill>
                          <a:latin typeface="Arial" panose="020B0604020202020204" pitchFamily="34" charset="0"/>
                          <a:cs typeface="Arial" panose="020B0604020202020204" pitchFamily="34" charset="0"/>
                        </a:rPr>
                        <a:t>Rwell</a:t>
                      </a:r>
                      <a:r>
                        <a:rPr lang="en-US" sz="1000" dirty="0">
                          <a:solidFill>
                            <a:schemeClr val="tx1"/>
                          </a:solidFill>
                          <a:latin typeface="Arial" panose="020B0604020202020204" pitchFamily="34" charset="0"/>
                          <a:cs typeface="Arial" panose="020B0604020202020204" pitchFamily="34" charset="0"/>
                        </a:rPr>
                        <a:t>. tracker. Further investigating possible interest in EIC detector magnet scope.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75224923"/>
                  </a:ext>
                </a:extLst>
              </a:tr>
              <a:tr h="293335">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Israel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9641347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Japan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a:t>
                      </a:r>
                      <a:r>
                        <a:rPr lang="en-US" sz="1000">
                          <a:solidFill>
                            <a:schemeClr val="tx1"/>
                          </a:solidFill>
                          <a:latin typeface="Arial" panose="020B0604020202020204" pitchFamily="34" charset="0"/>
                          <a:cs typeface="Arial" panose="020B0604020202020204" pitchFamily="34" charset="0"/>
                        </a:rPr>
                        <a:t>streaming.</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67486306"/>
                  </a:ext>
                </a:extLst>
              </a:tr>
              <a:tr h="441292">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Korea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914002649"/>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Poland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408921962"/>
                  </a:ext>
                </a:extLst>
              </a:tr>
              <a:tr h="260743">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Taiwan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97182557"/>
                  </a:ext>
                </a:extLst>
              </a:tr>
              <a:tr h="423707">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b="1" dirty="0">
                          <a:solidFill>
                            <a:schemeClr val="tx1"/>
                          </a:solidFill>
                          <a:latin typeface="Arial" panose="020B0604020202020204" pitchFamily="34" charset="0"/>
                          <a:cs typeface="Arial" panose="020B0604020202020204" pitchFamily="34" charset="0"/>
                        </a:rPr>
                        <a:t>UK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15060802"/>
                  </a:ext>
                </a:extLst>
              </a:tr>
            </a:tbl>
          </a:graphicData>
        </a:graphic>
      </p:graphicFrame>
      <p:sp>
        <p:nvSpPr>
          <p:cNvPr id="4" name="Slide Number Placeholder 3">
            <a:extLst>
              <a:ext uri="{FF2B5EF4-FFF2-40B4-BE49-F238E27FC236}">
                <a16:creationId xmlns:a16="http://schemas.microsoft.com/office/drawing/2014/main" id="{4D7E1B60-C2CE-B744-8F9C-1CA73F7B3684}"/>
              </a:ext>
            </a:extLst>
          </p:cNvPr>
          <p:cNvSpPr>
            <a:spLocks noGrp="1"/>
          </p:cNvSpPr>
          <p:nvPr>
            <p:ph type="sldNum" sz="quarter" idx="4"/>
          </p:nvPr>
        </p:nvSpPr>
        <p:spPr/>
        <p:txBody>
          <a:bodyPr/>
          <a:lstStyle/>
          <a:p>
            <a:fld id="{933A556B-7C63-244D-9B7C-B0EA8042B330}" type="slidenum">
              <a:rPr lang="en-US" smtClean="0"/>
              <a:pPr/>
              <a:t>22</a:t>
            </a:fld>
            <a:endParaRPr lang="en-US" dirty="0"/>
          </a:p>
        </p:txBody>
      </p:sp>
    </p:spTree>
    <p:extLst>
      <p:ext uri="{BB962C8B-B14F-4D97-AF65-F5344CB8AC3E}">
        <p14:creationId xmlns:p14="http://schemas.microsoft.com/office/powerpoint/2010/main" val="339062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9144"/>
            <a:ext cx="11499234" cy="557784"/>
          </a:xfrm>
        </p:spPr>
        <p:txBody>
          <a:bodyPr>
            <a:normAutofit/>
          </a:bodyPr>
          <a:lstStyle/>
          <a:p>
            <a:r>
              <a:rPr lang="en-US" dirty="0"/>
              <a:t>In-Kind and EIC Detector Progress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729106"/>
            <a:ext cx="11499234" cy="5212080"/>
          </a:xfrm>
        </p:spPr>
        <p:txBody>
          <a:bodyPr>
            <a:noAutofit/>
          </a:bodyPr>
          <a:lstStyle/>
          <a:p>
            <a:r>
              <a:rPr lang="en-US" sz="1800" dirty="0"/>
              <a:t>Large in-kind component of ongoing project detector R&amp;D.</a:t>
            </a:r>
          </a:p>
          <a:p>
            <a:pPr lvl="1"/>
            <a:r>
              <a:rPr lang="en-US" sz="1400" dirty="0"/>
              <a:t>in-kind contributions from Italy/INFN, France/IRFU, France/IN2P3, UK/STFC, etc.</a:t>
            </a:r>
          </a:p>
          <a:p>
            <a:pPr lvl="1"/>
            <a:r>
              <a:rPr lang="en-US" sz="1400" dirty="0"/>
              <a:t>similar many contributions from US universities</a:t>
            </a:r>
          </a:p>
          <a:p>
            <a:pPr lvl="1"/>
            <a:r>
              <a:rPr lang="en-US" sz="1400" dirty="0"/>
              <a:t>and benefitting from synergies with CERN (ITS3/MAPS, PID, Photo-sensors, etc.)</a:t>
            </a:r>
          </a:p>
          <a:p>
            <a:r>
              <a:rPr lang="en-US" sz="1800" dirty="0"/>
              <a:t>Excellent progress on PED – designs moving rapidly with help of many friends. This constitutes a ~$5M in-kind non-DOE PED contribution.</a:t>
            </a:r>
          </a:p>
          <a:p>
            <a:pPr lvl="1"/>
            <a:r>
              <a:rPr lang="en-US" sz="1400" dirty="0"/>
              <a:t>silicon and gaseous-based trackers (UK &amp; Italy, France, …)</a:t>
            </a:r>
          </a:p>
          <a:p>
            <a:pPr lvl="1"/>
            <a:r>
              <a:rPr lang="en-US" sz="1400" dirty="0"/>
              <a:t>particle identification detectors (Italy, Taiwan, …)</a:t>
            </a:r>
          </a:p>
          <a:p>
            <a:pPr lvl="1"/>
            <a:r>
              <a:rPr lang="en-US" sz="1400" dirty="0"/>
              <a:t>EM calorimetry (Armenia, Canada, Czech, France, Korea, …)</a:t>
            </a:r>
          </a:p>
          <a:p>
            <a:pPr lvl="1"/>
            <a:r>
              <a:rPr lang="en-US" sz="1400" dirty="0"/>
              <a:t>Magnet (France)</a:t>
            </a:r>
          </a:p>
          <a:p>
            <a:pPr lvl="1"/>
            <a:r>
              <a:rPr lang="en-US" sz="1400" dirty="0"/>
              <a:t>Far-Forward/Far-Backward Detectors (Czech, France, Israel, Japan, Poland, UK, …)</a:t>
            </a:r>
          </a:p>
          <a:p>
            <a:endParaRPr lang="en-US" sz="1800" dirty="0"/>
          </a:p>
        </p:txBody>
      </p:sp>
      <p:pic>
        <p:nvPicPr>
          <p:cNvPr id="4" name="Picture 3">
            <a:extLst>
              <a:ext uri="{FF2B5EF4-FFF2-40B4-BE49-F238E27FC236}">
                <a16:creationId xmlns:a16="http://schemas.microsoft.com/office/drawing/2014/main" id="{912A9396-0970-A737-21E1-0DC8FA7EC1C1}"/>
              </a:ext>
            </a:extLst>
          </p:cNvPr>
          <p:cNvPicPr>
            <a:picLocks noChangeAspect="1"/>
          </p:cNvPicPr>
          <p:nvPr/>
        </p:nvPicPr>
        <p:blipFill>
          <a:blip r:embed="rId2"/>
          <a:stretch>
            <a:fillRect/>
          </a:stretch>
        </p:blipFill>
        <p:spPr>
          <a:xfrm>
            <a:off x="7412666" y="3952135"/>
            <a:ext cx="2135529" cy="2190219"/>
          </a:xfrm>
          <a:prstGeom prst="rect">
            <a:avLst/>
          </a:prstGeom>
        </p:spPr>
      </p:pic>
      <p:pic>
        <p:nvPicPr>
          <p:cNvPr id="6" name="Picture 5">
            <a:extLst>
              <a:ext uri="{FF2B5EF4-FFF2-40B4-BE49-F238E27FC236}">
                <a16:creationId xmlns:a16="http://schemas.microsoft.com/office/drawing/2014/main" id="{0ABDE72A-1922-BA16-4924-2072EBE4219A}"/>
              </a:ext>
            </a:extLst>
          </p:cNvPr>
          <p:cNvPicPr>
            <a:picLocks noChangeAspect="1"/>
          </p:cNvPicPr>
          <p:nvPr/>
        </p:nvPicPr>
        <p:blipFill>
          <a:blip r:embed="rId3"/>
          <a:stretch/>
        </p:blipFill>
        <p:spPr>
          <a:xfrm>
            <a:off x="9955858" y="3181984"/>
            <a:ext cx="1915795" cy="2960370"/>
          </a:xfrm>
          <a:prstGeom prst="rect">
            <a:avLst/>
          </a:prstGeom>
          <a:ln w="0">
            <a:noFill/>
          </a:ln>
        </p:spPr>
      </p:pic>
      <p:pic>
        <p:nvPicPr>
          <p:cNvPr id="7" name="Picture 6">
            <a:extLst>
              <a:ext uri="{FF2B5EF4-FFF2-40B4-BE49-F238E27FC236}">
                <a16:creationId xmlns:a16="http://schemas.microsoft.com/office/drawing/2014/main" id="{CDF60AA0-14E4-A750-DC59-968706B60AC9}"/>
              </a:ext>
            </a:extLst>
          </p:cNvPr>
          <p:cNvPicPr>
            <a:picLocks noChangeAspect="1"/>
          </p:cNvPicPr>
          <p:nvPr/>
        </p:nvPicPr>
        <p:blipFill>
          <a:blip r:embed="rId4"/>
          <a:stretch>
            <a:fillRect/>
          </a:stretch>
        </p:blipFill>
        <p:spPr>
          <a:xfrm>
            <a:off x="4238256" y="4539260"/>
            <a:ext cx="2627453" cy="1678329"/>
          </a:xfrm>
          <a:prstGeom prst="rect">
            <a:avLst/>
          </a:prstGeom>
        </p:spPr>
      </p:pic>
      <p:pic>
        <p:nvPicPr>
          <p:cNvPr id="8" name="Picture 7">
            <a:extLst>
              <a:ext uri="{FF2B5EF4-FFF2-40B4-BE49-F238E27FC236}">
                <a16:creationId xmlns:a16="http://schemas.microsoft.com/office/drawing/2014/main" id="{3BFC55DC-B182-01AB-C1F4-7D7309243F4A}"/>
              </a:ext>
            </a:extLst>
          </p:cNvPr>
          <p:cNvPicPr>
            <a:picLocks noChangeAspect="1"/>
          </p:cNvPicPr>
          <p:nvPr/>
        </p:nvPicPr>
        <p:blipFill>
          <a:blip r:embed="rId5"/>
          <a:stretch>
            <a:fillRect/>
          </a:stretch>
        </p:blipFill>
        <p:spPr>
          <a:xfrm>
            <a:off x="461963" y="4539260"/>
            <a:ext cx="3229337" cy="1603094"/>
          </a:xfrm>
          <a:prstGeom prst="rect">
            <a:avLst/>
          </a:prstGeom>
        </p:spPr>
      </p:pic>
      <p:sp>
        <p:nvSpPr>
          <p:cNvPr id="9" name="TextBox 8">
            <a:extLst>
              <a:ext uri="{FF2B5EF4-FFF2-40B4-BE49-F238E27FC236}">
                <a16:creationId xmlns:a16="http://schemas.microsoft.com/office/drawing/2014/main" id="{C7DC78E1-D46A-94E2-EB88-581DF0CBB399}"/>
              </a:ext>
            </a:extLst>
          </p:cNvPr>
          <p:cNvSpPr txBox="1"/>
          <p:nvPr/>
        </p:nvSpPr>
        <p:spPr>
          <a:xfrm>
            <a:off x="666385" y="4117170"/>
            <a:ext cx="2890535" cy="369332"/>
          </a:xfrm>
          <a:prstGeom prst="rect">
            <a:avLst/>
          </a:prstGeom>
          <a:noFill/>
        </p:spPr>
        <p:txBody>
          <a:bodyPr wrap="none" rtlCol="0">
            <a:spAutoFit/>
          </a:bodyPr>
          <a:lstStyle/>
          <a:p>
            <a:r>
              <a:rPr lang="en-US" dirty="0">
                <a:solidFill>
                  <a:srgbClr val="0432FF"/>
                </a:solidFill>
              </a:rPr>
              <a:t>Barrel Micromegas tracker</a:t>
            </a:r>
          </a:p>
        </p:txBody>
      </p:sp>
      <p:sp>
        <p:nvSpPr>
          <p:cNvPr id="10" name="TextBox 9">
            <a:extLst>
              <a:ext uri="{FF2B5EF4-FFF2-40B4-BE49-F238E27FC236}">
                <a16:creationId xmlns:a16="http://schemas.microsoft.com/office/drawing/2014/main" id="{1FE8AFFD-B04F-DD1C-71B3-5B3421A18675}"/>
              </a:ext>
            </a:extLst>
          </p:cNvPr>
          <p:cNvSpPr txBox="1"/>
          <p:nvPr/>
        </p:nvSpPr>
        <p:spPr>
          <a:xfrm>
            <a:off x="9994363" y="2485022"/>
            <a:ext cx="2068434" cy="646331"/>
          </a:xfrm>
          <a:prstGeom prst="rect">
            <a:avLst/>
          </a:prstGeom>
          <a:noFill/>
        </p:spPr>
        <p:txBody>
          <a:bodyPr wrap="square" rtlCol="0">
            <a:spAutoFit/>
          </a:bodyPr>
          <a:lstStyle/>
          <a:p>
            <a:pPr algn="ctr"/>
            <a:r>
              <a:rPr lang="en-US" dirty="0" err="1">
                <a:solidFill>
                  <a:srgbClr val="0432FF"/>
                </a:solidFill>
              </a:rPr>
              <a:t>dRICH</a:t>
            </a:r>
            <a:r>
              <a:rPr lang="en-US" dirty="0">
                <a:solidFill>
                  <a:srgbClr val="0432FF"/>
                </a:solidFill>
              </a:rPr>
              <a:t> photo sensor module</a:t>
            </a:r>
          </a:p>
        </p:txBody>
      </p:sp>
      <p:sp>
        <p:nvSpPr>
          <p:cNvPr id="11" name="TextBox 10">
            <a:extLst>
              <a:ext uri="{FF2B5EF4-FFF2-40B4-BE49-F238E27FC236}">
                <a16:creationId xmlns:a16="http://schemas.microsoft.com/office/drawing/2014/main" id="{2877B25C-280F-3930-DA02-1B96FEDF97E0}"/>
              </a:ext>
            </a:extLst>
          </p:cNvPr>
          <p:cNvSpPr txBox="1"/>
          <p:nvPr/>
        </p:nvSpPr>
        <p:spPr>
          <a:xfrm>
            <a:off x="8100735" y="3236994"/>
            <a:ext cx="1651291" cy="646331"/>
          </a:xfrm>
          <a:prstGeom prst="rect">
            <a:avLst/>
          </a:prstGeom>
          <a:noFill/>
        </p:spPr>
        <p:txBody>
          <a:bodyPr wrap="square" rtlCol="0">
            <a:spAutoFit/>
          </a:bodyPr>
          <a:lstStyle/>
          <a:p>
            <a:pPr algn="ctr"/>
            <a:r>
              <a:rPr lang="en-US" dirty="0">
                <a:solidFill>
                  <a:srgbClr val="0432FF"/>
                </a:solidFill>
              </a:rPr>
              <a:t>Backward EM Calorimeter</a:t>
            </a:r>
          </a:p>
        </p:txBody>
      </p:sp>
      <p:sp>
        <p:nvSpPr>
          <p:cNvPr id="12" name="TextBox 11">
            <a:extLst>
              <a:ext uri="{FF2B5EF4-FFF2-40B4-BE49-F238E27FC236}">
                <a16:creationId xmlns:a16="http://schemas.microsoft.com/office/drawing/2014/main" id="{E6BEB88A-204E-9F78-B48E-ACD593F539F2}"/>
              </a:ext>
            </a:extLst>
          </p:cNvPr>
          <p:cNvSpPr txBox="1"/>
          <p:nvPr/>
        </p:nvSpPr>
        <p:spPr>
          <a:xfrm>
            <a:off x="3760752" y="4112224"/>
            <a:ext cx="3523144" cy="369332"/>
          </a:xfrm>
          <a:prstGeom prst="rect">
            <a:avLst/>
          </a:prstGeom>
          <a:noFill/>
        </p:spPr>
        <p:txBody>
          <a:bodyPr wrap="none" rtlCol="0">
            <a:spAutoFit/>
          </a:bodyPr>
          <a:lstStyle/>
          <a:p>
            <a:r>
              <a:rPr lang="en-US" dirty="0" err="1">
                <a:solidFill>
                  <a:srgbClr val="0432FF"/>
                </a:solidFill>
              </a:rPr>
              <a:t>TimePix</a:t>
            </a:r>
            <a:r>
              <a:rPr lang="en-US" dirty="0">
                <a:solidFill>
                  <a:srgbClr val="0432FF"/>
                </a:solidFill>
              </a:rPr>
              <a:t> detail of Low-Q2 tracker</a:t>
            </a:r>
          </a:p>
        </p:txBody>
      </p:sp>
      <p:sp>
        <p:nvSpPr>
          <p:cNvPr id="3" name="Slide Number Placeholder 2">
            <a:extLst>
              <a:ext uri="{FF2B5EF4-FFF2-40B4-BE49-F238E27FC236}">
                <a16:creationId xmlns:a16="http://schemas.microsoft.com/office/drawing/2014/main" id="{C67B3CE9-4018-8A45-90AD-6A5BCCDCDFC5}"/>
              </a:ext>
            </a:extLst>
          </p:cNvPr>
          <p:cNvSpPr>
            <a:spLocks noGrp="1"/>
          </p:cNvSpPr>
          <p:nvPr>
            <p:ph type="sldNum" sz="quarter" idx="4"/>
          </p:nvPr>
        </p:nvSpPr>
        <p:spPr/>
        <p:txBody>
          <a:bodyPr/>
          <a:lstStyle/>
          <a:p>
            <a:fld id="{933A556B-7C63-244D-9B7C-B0EA8042B330}" type="slidenum">
              <a:rPr lang="en-US" smtClean="0"/>
              <a:pPr/>
              <a:t>23</a:t>
            </a:fld>
            <a:endParaRPr lang="en-US" dirty="0"/>
          </a:p>
        </p:txBody>
      </p:sp>
    </p:spTree>
    <p:extLst>
      <p:ext uri="{BB962C8B-B14F-4D97-AF65-F5344CB8AC3E}">
        <p14:creationId xmlns:p14="http://schemas.microsoft.com/office/powerpoint/2010/main" val="169227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557EA-26C1-DF49-9D43-937D46CD25FB}"/>
              </a:ext>
            </a:extLst>
          </p:cNvPr>
          <p:cNvSpPr>
            <a:spLocks noGrp="1"/>
          </p:cNvSpPr>
          <p:nvPr>
            <p:ph type="title"/>
          </p:nvPr>
        </p:nvSpPr>
        <p:spPr/>
        <p:txBody>
          <a:bodyPr/>
          <a:lstStyle/>
          <a:p>
            <a:r>
              <a:rPr lang="en-US" dirty="0"/>
              <a:t>1</a:t>
            </a:r>
            <a:r>
              <a:rPr lang="en-US" baseline="30000" dirty="0"/>
              <a:t>st</a:t>
            </a:r>
            <a:r>
              <a:rPr lang="en-US" dirty="0"/>
              <a:t> Wave of Milestones for Detector IKC </a:t>
            </a:r>
          </a:p>
        </p:txBody>
      </p:sp>
      <p:graphicFrame>
        <p:nvGraphicFramePr>
          <p:cNvPr id="5" name="Table 4">
            <a:extLst>
              <a:ext uri="{FF2B5EF4-FFF2-40B4-BE49-F238E27FC236}">
                <a16:creationId xmlns:a16="http://schemas.microsoft.com/office/drawing/2014/main" id="{F78834C4-28B6-2048-AA8B-C1D3F719F97D}"/>
              </a:ext>
            </a:extLst>
          </p:cNvPr>
          <p:cNvGraphicFramePr>
            <a:graphicFrameLocks noGrp="1"/>
          </p:cNvGraphicFramePr>
          <p:nvPr>
            <p:extLst>
              <p:ext uri="{D42A27DB-BD31-4B8C-83A1-F6EECF244321}">
                <p14:modId xmlns:p14="http://schemas.microsoft.com/office/powerpoint/2010/main" val="1001148406"/>
              </p:ext>
            </p:extLst>
          </p:nvPr>
        </p:nvGraphicFramePr>
        <p:xfrm>
          <a:off x="571500" y="729941"/>
          <a:ext cx="8377881" cy="5398118"/>
        </p:xfrm>
        <a:graphic>
          <a:graphicData uri="http://schemas.openxmlformats.org/drawingml/2006/table">
            <a:tbl>
              <a:tblPr firstRow="1" bandRow="1">
                <a:tableStyleId>{5C22544A-7EE6-4342-B048-85BDC9FD1C3A}</a:tableStyleId>
              </a:tblPr>
              <a:tblGrid>
                <a:gridCol w="1726813">
                  <a:extLst>
                    <a:ext uri="{9D8B030D-6E8A-4147-A177-3AD203B41FA5}">
                      <a16:colId xmlns:a16="http://schemas.microsoft.com/office/drawing/2014/main" val="854600201"/>
                    </a:ext>
                  </a:extLst>
                </a:gridCol>
                <a:gridCol w="4666593">
                  <a:extLst>
                    <a:ext uri="{9D8B030D-6E8A-4147-A177-3AD203B41FA5}">
                      <a16:colId xmlns:a16="http://schemas.microsoft.com/office/drawing/2014/main" val="4117910086"/>
                    </a:ext>
                  </a:extLst>
                </a:gridCol>
                <a:gridCol w="1984475">
                  <a:extLst>
                    <a:ext uri="{9D8B030D-6E8A-4147-A177-3AD203B41FA5}">
                      <a16:colId xmlns:a16="http://schemas.microsoft.com/office/drawing/2014/main" val="4157596433"/>
                    </a:ext>
                  </a:extLst>
                </a:gridCol>
              </a:tblGrid>
              <a:tr h="346058">
                <a:tc>
                  <a:txBody>
                    <a:bodyPr/>
                    <a:lstStyle/>
                    <a:p>
                      <a:r>
                        <a:rPr lang="en-US" dirty="0"/>
                        <a:t>Agency</a:t>
                      </a:r>
                    </a:p>
                  </a:txBody>
                  <a:tcPr/>
                </a:tc>
                <a:tc>
                  <a:txBody>
                    <a:bodyPr/>
                    <a:lstStyle/>
                    <a:p>
                      <a:r>
                        <a:rPr lang="en-US" dirty="0"/>
                        <a:t>Milestone</a:t>
                      </a:r>
                    </a:p>
                  </a:txBody>
                  <a:tcPr/>
                </a:tc>
                <a:tc>
                  <a:txBody>
                    <a:bodyPr/>
                    <a:lstStyle/>
                    <a:p>
                      <a:r>
                        <a:rPr lang="en-US" dirty="0"/>
                        <a:t>Target Date</a:t>
                      </a:r>
                    </a:p>
                  </a:txBody>
                  <a:tcPr/>
                </a:tc>
                <a:extLst>
                  <a:ext uri="{0D108BD9-81ED-4DB2-BD59-A6C34878D82A}">
                    <a16:rowId xmlns:a16="http://schemas.microsoft.com/office/drawing/2014/main" val="1751845832"/>
                  </a:ext>
                </a:extLst>
              </a:tr>
              <a:tr h="248104">
                <a:tc>
                  <a:txBody>
                    <a:bodyPr/>
                    <a:lstStyle/>
                    <a:p>
                      <a:r>
                        <a:rPr lang="en-US" dirty="0"/>
                        <a:t>Italy-INFN</a:t>
                      </a:r>
                    </a:p>
                  </a:txBody>
                  <a:tcPr/>
                </a:tc>
                <a:tc>
                  <a:txBody>
                    <a:bodyPr/>
                    <a:lstStyle/>
                    <a:p>
                      <a:r>
                        <a:rPr lang="en-US" dirty="0"/>
                        <a:t>Outcome on detector solenoid funding (CD-3A scope)</a:t>
                      </a:r>
                    </a:p>
                  </a:txBody>
                  <a:tcPr/>
                </a:tc>
                <a:tc>
                  <a:txBody>
                    <a:bodyPr/>
                    <a:lstStyle/>
                    <a:p>
                      <a:r>
                        <a:rPr lang="en-US" dirty="0"/>
                        <a:t>December 2023</a:t>
                      </a:r>
                    </a:p>
                  </a:txBody>
                  <a:tcPr/>
                </a:tc>
                <a:extLst>
                  <a:ext uri="{0D108BD9-81ED-4DB2-BD59-A6C34878D82A}">
                    <a16:rowId xmlns:a16="http://schemas.microsoft.com/office/drawing/2014/main" val="3771445509"/>
                  </a:ext>
                </a:extLst>
              </a:tr>
              <a:tr h="248104">
                <a:tc>
                  <a:txBody>
                    <a:bodyPr/>
                    <a:lstStyle/>
                    <a:p>
                      <a:r>
                        <a:rPr lang="en-US" dirty="0"/>
                        <a:t>US-NSF</a:t>
                      </a:r>
                    </a:p>
                  </a:txBody>
                  <a:tcPr/>
                </a:tc>
                <a:tc>
                  <a:txBody>
                    <a:bodyPr/>
                    <a:lstStyle/>
                    <a:p>
                      <a:r>
                        <a:rPr lang="en-US" dirty="0"/>
                        <a:t>Outcome on MSRI funding (CD-3A scope)</a:t>
                      </a:r>
                    </a:p>
                  </a:txBody>
                  <a:tcPr/>
                </a:tc>
                <a:tc>
                  <a:txBody>
                    <a:bodyPr/>
                    <a:lstStyle/>
                    <a:p>
                      <a:r>
                        <a:rPr lang="en-US" dirty="0"/>
                        <a:t>January 2024</a:t>
                      </a:r>
                    </a:p>
                  </a:txBody>
                  <a:tcPr/>
                </a:tc>
                <a:extLst>
                  <a:ext uri="{0D108BD9-81ED-4DB2-BD59-A6C34878D82A}">
                    <a16:rowId xmlns:a16="http://schemas.microsoft.com/office/drawing/2014/main" val="2491044142"/>
                  </a:ext>
                </a:extLst>
              </a:tr>
              <a:tr h="248104">
                <a:tc>
                  <a:txBody>
                    <a:bodyPr/>
                    <a:lstStyle/>
                    <a:p>
                      <a:r>
                        <a:rPr lang="en-US" dirty="0"/>
                        <a:t>UK</a:t>
                      </a:r>
                    </a:p>
                  </a:txBody>
                  <a:tcPr/>
                </a:tc>
                <a:tc>
                  <a:txBody>
                    <a:bodyPr/>
                    <a:lstStyle/>
                    <a:p>
                      <a:r>
                        <a:rPr lang="en-US" dirty="0"/>
                        <a:t>UKRI outcome on funding proposal</a:t>
                      </a:r>
                    </a:p>
                  </a:txBody>
                  <a:tcPr/>
                </a:tc>
                <a:tc>
                  <a:txBody>
                    <a:bodyPr/>
                    <a:lstStyle/>
                    <a:p>
                      <a:r>
                        <a:rPr lang="en-US" dirty="0"/>
                        <a:t>January 2024</a:t>
                      </a:r>
                    </a:p>
                  </a:txBody>
                  <a:tcPr/>
                </a:tc>
                <a:extLst>
                  <a:ext uri="{0D108BD9-81ED-4DB2-BD59-A6C34878D82A}">
                    <a16:rowId xmlns:a16="http://schemas.microsoft.com/office/drawing/2014/main" val="4096227059"/>
                  </a:ext>
                </a:extLst>
              </a:tr>
              <a:tr h="248104">
                <a:tc>
                  <a:txBody>
                    <a:bodyPr/>
                    <a:lstStyle/>
                    <a:p>
                      <a:r>
                        <a:rPr lang="en-US" dirty="0"/>
                        <a:t>Italy-INFN</a:t>
                      </a:r>
                    </a:p>
                  </a:txBody>
                  <a:tcPr/>
                </a:tc>
                <a:tc>
                  <a:txBody>
                    <a:bodyPr/>
                    <a:lstStyle/>
                    <a:p>
                      <a:r>
                        <a:rPr lang="en-US" dirty="0"/>
                        <a:t>JLab iCRADA draft on magnet</a:t>
                      </a:r>
                    </a:p>
                  </a:txBody>
                  <a:tcPr/>
                </a:tc>
                <a:tc>
                  <a:txBody>
                    <a:bodyPr/>
                    <a:lstStyle/>
                    <a:p>
                      <a:r>
                        <a:rPr lang="en-US" dirty="0"/>
                        <a:t>February 2024</a:t>
                      </a:r>
                    </a:p>
                  </a:txBody>
                  <a:tcPr/>
                </a:tc>
                <a:extLst>
                  <a:ext uri="{0D108BD9-81ED-4DB2-BD59-A6C34878D82A}">
                    <a16:rowId xmlns:a16="http://schemas.microsoft.com/office/drawing/2014/main" val="524126607"/>
                  </a:ext>
                </a:extLst>
              </a:tr>
              <a:tr h="248104">
                <a:tc>
                  <a:txBody>
                    <a:bodyPr/>
                    <a:lstStyle/>
                    <a:p>
                      <a:r>
                        <a:rPr lang="en-US" dirty="0"/>
                        <a:t>Italy-INFN</a:t>
                      </a:r>
                    </a:p>
                  </a:txBody>
                  <a:tcPr/>
                </a:tc>
                <a:tc>
                  <a:txBody>
                    <a:bodyPr/>
                    <a:lstStyle/>
                    <a:p>
                      <a:r>
                        <a:rPr lang="en-US" dirty="0"/>
                        <a:t>BNL iCRADA draft on magnet</a:t>
                      </a:r>
                    </a:p>
                  </a:txBody>
                  <a:tcPr/>
                </a:tc>
                <a:tc>
                  <a:txBody>
                    <a:bodyPr/>
                    <a:lstStyle/>
                    <a:p>
                      <a:r>
                        <a:rPr lang="en-US" dirty="0"/>
                        <a:t>March 2024</a:t>
                      </a:r>
                    </a:p>
                  </a:txBody>
                  <a:tcPr/>
                </a:tc>
                <a:extLst>
                  <a:ext uri="{0D108BD9-81ED-4DB2-BD59-A6C34878D82A}">
                    <a16:rowId xmlns:a16="http://schemas.microsoft.com/office/drawing/2014/main" val="2800354400"/>
                  </a:ext>
                </a:extLst>
              </a:tr>
              <a:tr h="248104">
                <a:tc>
                  <a:txBody>
                    <a:bodyPr/>
                    <a:lstStyle/>
                    <a:p>
                      <a:r>
                        <a:rPr lang="en-US" dirty="0"/>
                        <a:t>Italy-INFN</a:t>
                      </a:r>
                    </a:p>
                  </a:txBody>
                  <a:tcPr/>
                </a:tc>
                <a:tc>
                  <a:txBody>
                    <a:bodyPr/>
                    <a:lstStyle/>
                    <a:p>
                      <a:r>
                        <a:rPr lang="en-US" dirty="0" err="1"/>
                        <a:t>iCRADAs</a:t>
                      </a:r>
                      <a:r>
                        <a:rPr lang="en-US" dirty="0"/>
                        <a:t> on magnet signed</a:t>
                      </a:r>
                    </a:p>
                  </a:txBody>
                  <a:tcPr/>
                </a:tc>
                <a:tc>
                  <a:txBody>
                    <a:bodyPr/>
                    <a:lstStyle/>
                    <a:p>
                      <a:r>
                        <a:rPr lang="en-US" dirty="0"/>
                        <a:t>May 2024</a:t>
                      </a:r>
                    </a:p>
                  </a:txBody>
                  <a:tcPr/>
                </a:tc>
                <a:extLst>
                  <a:ext uri="{0D108BD9-81ED-4DB2-BD59-A6C34878D82A}">
                    <a16:rowId xmlns:a16="http://schemas.microsoft.com/office/drawing/2014/main" val="3448570546"/>
                  </a:ext>
                </a:extLst>
              </a:tr>
              <a:tr h="248104">
                <a:tc>
                  <a:txBody>
                    <a:bodyPr/>
                    <a:lstStyle/>
                    <a:p>
                      <a:r>
                        <a:rPr lang="en-US" dirty="0"/>
                        <a:t>France-IN2P3</a:t>
                      </a:r>
                    </a:p>
                  </a:txBody>
                  <a:tcPr/>
                </a:tc>
                <a:tc>
                  <a:txBody>
                    <a:bodyPr/>
                    <a:lstStyle/>
                    <a:p>
                      <a:r>
                        <a:rPr lang="en-US" dirty="0"/>
                        <a:t>PPD draft</a:t>
                      </a:r>
                    </a:p>
                  </a:txBody>
                  <a:tcPr/>
                </a:tc>
                <a:tc>
                  <a:txBody>
                    <a:bodyPr/>
                    <a:lstStyle/>
                    <a:p>
                      <a:r>
                        <a:rPr lang="en-US" dirty="0"/>
                        <a:t>May 2024</a:t>
                      </a:r>
                    </a:p>
                  </a:txBody>
                  <a:tcPr/>
                </a:tc>
                <a:extLst>
                  <a:ext uri="{0D108BD9-81ED-4DB2-BD59-A6C34878D82A}">
                    <a16:rowId xmlns:a16="http://schemas.microsoft.com/office/drawing/2014/main" val="387692774"/>
                  </a:ext>
                </a:extLst>
              </a:tr>
              <a:tr h="248104">
                <a:tc>
                  <a:txBody>
                    <a:bodyPr/>
                    <a:lstStyle/>
                    <a:p>
                      <a:r>
                        <a:rPr lang="en-US" dirty="0"/>
                        <a:t>France-CEA</a:t>
                      </a:r>
                    </a:p>
                  </a:txBody>
                  <a:tcPr/>
                </a:tc>
                <a:tc>
                  <a:txBody>
                    <a:bodyPr/>
                    <a:lstStyle/>
                    <a:p>
                      <a:r>
                        <a:rPr lang="en-US" dirty="0"/>
                        <a:t>PPD draft</a:t>
                      </a:r>
                    </a:p>
                  </a:txBody>
                  <a:tcPr/>
                </a:tc>
                <a:tc>
                  <a:txBody>
                    <a:bodyPr/>
                    <a:lstStyle/>
                    <a:p>
                      <a:r>
                        <a:rPr lang="en-US" dirty="0"/>
                        <a:t>June 2024</a:t>
                      </a:r>
                    </a:p>
                  </a:txBody>
                  <a:tcPr/>
                </a:tc>
                <a:extLst>
                  <a:ext uri="{0D108BD9-81ED-4DB2-BD59-A6C34878D82A}">
                    <a16:rowId xmlns:a16="http://schemas.microsoft.com/office/drawing/2014/main" val="307776832"/>
                  </a:ext>
                </a:extLst>
              </a:tr>
              <a:tr h="248104">
                <a:tc>
                  <a:txBody>
                    <a:bodyPr/>
                    <a:lstStyle/>
                    <a:p>
                      <a:r>
                        <a:rPr lang="en-US" dirty="0"/>
                        <a:t>UK</a:t>
                      </a:r>
                    </a:p>
                  </a:txBody>
                  <a:tcPr/>
                </a:tc>
                <a:tc>
                  <a:txBody>
                    <a:bodyPr/>
                    <a:lstStyle/>
                    <a:p>
                      <a:r>
                        <a:rPr lang="en-US" dirty="0"/>
                        <a:t>PPD draft</a:t>
                      </a:r>
                    </a:p>
                  </a:txBody>
                  <a:tcPr/>
                </a:tc>
                <a:tc>
                  <a:txBody>
                    <a:bodyPr/>
                    <a:lstStyle/>
                    <a:p>
                      <a:r>
                        <a:rPr lang="en-US" dirty="0"/>
                        <a:t>August 2024</a:t>
                      </a:r>
                    </a:p>
                  </a:txBody>
                  <a:tcPr/>
                </a:tc>
                <a:extLst>
                  <a:ext uri="{0D108BD9-81ED-4DB2-BD59-A6C34878D82A}">
                    <a16:rowId xmlns:a16="http://schemas.microsoft.com/office/drawing/2014/main" val="2608995688"/>
                  </a:ext>
                </a:extLst>
              </a:tr>
              <a:tr h="248104">
                <a:tc>
                  <a:txBody>
                    <a:bodyPr/>
                    <a:lstStyle/>
                    <a:p>
                      <a:r>
                        <a:rPr lang="en-US" dirty="0"/>
                        <a:t>Italy-INFN</a:t>
                      </a:r>
                    </a:p>
                  </a:txBody>
                  <a:tcPr/>
                </a:tc>
                <a:tc>
                  <a:txBody>
                    <a:bodyPr/>
                    <a:lstStyle/>
                    <a:p>
                      <a:r>
                        <a:rPr lang="en-US" dirty="0"/>
                        <a:t>JLab iCRADA signed (excluding magnet scope)</a:t>
                      </a:r>
                    </a:p>
                  </a:txBody>
                  <a:tcPr/>
                </a:tc>
                <a:tc>
                  <a:txBody>
                    <a:bodyPr/>
                    <a:lstStyle/>
                    <a:p>
                      <a:r>
                        <a:rPr lang="en-US" dirty="0"/>
                        <a:t>August 2024</a:t>
                      </a:r>
                    </a:p>
                  </a:txBody>
                  <a:tcPr/>
                </a:tc>
                <a:extLst>
                  <a:ext uri="{0D108BD9-81ED-4DB2-BD59-A6C34878D82A}">
                    <a16:rowId xmlns:a16="http://schemas.microsoft.com/office/drawing/2014/main" val="1533430939"/>
                  </a:ext>
                </a:extLst>
              </a:tr>
              <a:tr h="248104">
                <a:tc>
                  <a:txBody>
                    <a:bodyPr/>
                    <a:lstStyle/>
                    <a:p>
                      <a:r>
                        <a:rPr lang="en-US" dirty="0"/>
                        <a:t>Italy-INFN</a:t>
                      </a:r>
                    </a:p>
                  </a:txBody>
                  <a:tcPr/>
                </a:tc>
                <a:tc>
                  <a:txBody>
                    <a:bodyPr/>
                    <a:lstStyle/>
                    <a:p>
                      <a:r>
                        <a:rPr lang="en-US" dirty="0"/>
                        <a:t>PPD draft / excluding magnet scope</a:t>
                      </a:r>
                    </a:p>
                  </a:txBody>
                  <a:tcPr/>
                </a:tc>
                <a:tc>
                  <a:txBody>
                    <a:bodyPr/>
                    <a:lstStyle/>
                    <a:p>
                      <a:r>
                        <a:rPr lang="en-US" dirty="0"/>
                        <a:t>August 2024</a:t>
                      </a:r>
                    </a:p>
                  </a:txBody>
                  <a:tcPr/>
                </a:tc>
                <a:extLst>
                  <a:ext uri="{0D108BD9-81ED-4DB2-BD59-A6C34878D82A}">
                    <a16:rowId xmlns:a16="http://schemas.microsoft.com/office/drawing/2014/main" val="3824593973"/>
                  </a:ext>
                </a:extLst>
              </a:tr>
              <a:tr h="0">
                <a:tc>
                  <a:txBody>
                    <a:bodyPr/>
                    <a:lstStyle/>
                    <a:p>
                      <a:r>
                        <a:rPr lang="en-US" dirty="0"/>
                        <a:t>France-IN2P3</a:t>
                      </a:r>
                    </a:p>
                  </a:txBody>
                  <a:tcPr/>
                </a:tc>
                <a:tc>
                  <a:txBody>
                    <a:bodyPr/>
                    <a:lstStyle/>
                    <a:p>
                      <a:r>
                        <a:rPr lang="en-US" dirty="0"/>
                        <a:t>JLab iCRADA and BNL iCRADA signed (draft in Jun/Jul)</a:t>
                      </a:r>
                    </a:p>
                  </a:txBody>
                  <a:tcPr/>
                </a:tc>
                <a:tc>
                  <a:txBody>
                    <a:bodyPr/>
                    <a:lstStyle/>
                    <a:p>
                      <a:r>
                        <a:rPr lang="en-US" dirty="0"/>
                        <a:t>September 2024</a:t>
                      </a:r>
                    </a:p>
                  </a:txBody>
                  <a:tcPr/>
                </a:tc>
                <a:extLst>
                  <a:ext uri="{0D108BD9-81ED-4DB2-BD59-A6C34878D82A}">
                    <a16:rowId xmlns:a16="http://schemas.microsoft.com/office/drawing/2014/main" val="1134404888"/>
                  </a:ext>
                </a:extLst>
              </a:tr>
              <a:tr h="198120">
                <a:tc>
                  <a:txBody>
                    <a:bodyPr/>
                    <a:lstStyle/>
                    <a:p>
                      <a:r>
                        <a:rPr lang="en-US" dirty="0"/>
                        <a:t>France-CEA</a:t>
                      </a:r>
                    </a:p>
                  </a:txBody>
                  <a:tcPr/>
                </a:tc>
                <a:tc>
                  <a:txBody>
                    <a:bodyPr/>
                    <a:lstStyle/>
                    <a:p>
                      <a:r>
                        <a:rPr lang="en-US" dirty="0"/>
                        <a:t>JLab iCRADA signed (draft in Jun/Jul)</a:t>
                      </a:r>
                    </a:p>
                  </a:txBody>
                  <a:tcPr/>
                </a:tc>
                <a:tc>
                  <a:txBody>
                    <a:bodyPr/>
                    <a:lstStyle/>
                    <a:p>
                      <a:r>
                        <a:rPr lang="en-US" dirty="0"/>
                        <a:t>September 2024</a:t>
                      </a:r>
                    </a:p>
                  </a:txBody>
                  <a:tcPr/>
                </a:tc>
                <a:extLst>
                  <a:ext uri="{0D108BD9-81ED-4DB2-BD59-A6C34878D82A}">
                    <a16:rowId xmlns:a16="http://schemas.microsoft.com/office/drawing/2014/main" val="3547170059"/>
                  </a:ext>
                </a:extLst>
              </a:tr>
              <a:tr h="0">
                <a:tc>
                  <a:txBody>
                    <a:bodyPr/>
                    <a:lstStyle/>
                    <a:p>
                      <a:r>
                        <a:rPr lang="en-US" dirty="0"/>
                        <a:t>UK</a:t>
                      </a:r>
                    </a:p>
                  </a:txBody>
                  <a:tcPr/>
                </a:tc>
                <a:tc>
                  <a:txBody>
                    <a:bodyPr/>
                    <a:lstStyle/>
                    <a:p>
                      <a:r>
                        <a:rPr lang="en-US" dirty="0"/>
                        <a:t>JLab iCRADA signed (draft in Jun/Jul)</a:t>
                      </a:r>
                    </a:p>
                  </a:txBody>
                  <a:tcPr/>
                </a:tc>
                <a:tc>
                  <a:txBody>
                    <a:bodyPr/>
                    <a:lstStyle/>
                    <a:p>
                      <a:r>
                        <a:rPr lang="en-US" dirty="0"/>
                        <a:t>September 2024</a:t>
                      </a:r>
                    </a:p>
                  </a:txBody>
                  <a:tcPr/>
                </a:tc>
                <a:extLst>
                  <a:ext uri="{0D108BD9-81ED-4DB2-BD59-A6C34878D82A}">
                    <a16:rowId xmlns:a16="http://schemas.microsoft.com/office/drawing/2014/main" val="3281354739"/>
                  </a:ext>
                </a:extLst>
              </a:tr>
              <a:tr h="248104">
                <a:tc>
                  <a:txBody>
                    <a:bodyPr/>
                    <a:lstStyle/>
                    <a:p>
                      <a:endParaRPr lang="en-US" dirty="0"/>
                    </a:p>
                  </a:txBody>
                  <a:tcPr/>
                </a:tc>
                <a:tc>
                  <a:txBody>
                    <a:bodyPr/>
                    <a:lstStyle/>
                    <a:p>
                      <a:r>
                        <a:rPr lang="en-US" b="1" dirty="0"/>
                        <a:t>CD-2/CD-3 Director’s Review </a:t>
                      </a:r>
                      <a:r>
                        <a:rPr lang="en-US" b="1" dirty="0">
                          <a:solidFill>
                            <a:schemeClr val="accent5"/>
                          </a:solidFill>
                        </a:rPr>
                        <a:t>/ All PPDs signed </a:t>
                      </a:r>
                    </a:p>
                  </a:txBody>
                  <a:tcPr/>
                </a:tc>
                <a:tc>
                  <a:txBody>
                    <a:bodyPr/>
                    <a:lstStyle/>
                    <a:p>
                      <a:r>
                        <a:rPr lang="en-US" b="1" dirty="0"/>
                        <a:t>November 2024</a:t>
                      </a:r>
                    </a:p>
                  </a:txBody>
                  <a:tcPr/>
                </a:tc>
                <a:extLst>
                  <a:ext uri="{0D108BD9-81ED-4DB2-BD59-A6C34878D82A}">
                    <a16:rowId xmlns:a16="http://schemas.microsoft.com/office/drawing/2014/main" val="3719428389"/>
                  </a:ext>
                </a:extLst>
              </a:tr>
              <a:tr h="248104">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CD-2/3 OPA review</a:t>
                      </a:r>
                    </a:p>
                  </a:txBody>
                  <a:tcPr/>
                </a:tc>
                <a:tc>
                  <a:txBody>
                    <a:bodyPr/>
                    <a:lstStyle/>
                    <a:p>
                      <a:r>
                        <a:rPr lang="en-US" b="1" dirty="0"/>
                        <a:t>January 2025</a:t>
                      </a:r>
                    </a:p>
                  </a:txBody>
                  <a:tcPr/>
                </a:tc>
                <a:extLst>
                  <a:ext uri="{0D108BD9-81ED-4DB2-BD59-A6C34878D82A}">
                    <a16:rowId xmlns:a16="http://schemas.microsoft.com/office/drawing/2014/main" val="1795790393"/>
                  </a:ext>
                </a:extLst>
              </a:tr>
              <a:tr h="248104">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CD-2/3 ESAAB</a:t>
                      </a:r>
                    </a:p>
                  </a:txBody>
                  <a:tcPr/>
                </a:tc>
                <a:tc>
                  <a:txBody>
                    <a:bodyPr/>
                    <a:lstStyle/>
                    <a:p>
                      <a:r>
                        <a:rPr lang="en-US" b="1" dirty="0"/>
                        <a:t>April 2025</a:t>
                      </a:r>
                    </a:p>
                  </a:txBody>
                  <a:tcPr/>
                </a:tc>
                <a:extLst>
                  <a:ext uri="{0D108BD9-81ED-4DB2-BD59-A6C34878D82A}">
                    <a16:rowId xmlns:a16="http://schemas.microsoft.com/office/drawing/2014/main" val="1084934382"/>
                  </a:ext>
                </a:extLst>
              </a:tr>
            </a:tbl>
          </a:graphicData>
        </a:graphic>
      </p:graphicFrame>
      <p:sp>
        <p:nvSpPr>
          <p:cNvPr id="6" name="TextBox 5">
            <a:extLst>
              <a:ext uri="{FF2B5EF4-FFF2-40B4-BE49-F238E27FC236}">
                <a16:creationId xmlns:a16="http://schemas.microsoft.com/office/drawing/2014/main" id="{A4130B89-4824-E441-9B9D-F2DC4DF46450}"/>
              </a:ext>
            </a:extLst>
          </p:cNvPr>
          <p:cNvSpPr txBox="1"/>
          <p:nvPr/>
        </p:nvSpPr>
        <p:spPr>
          <a:xfrm>
            <a:off x="8935452" y="1385842"/>
            <a:ext cx="3256548" cy="2756950"/>
          </a:xfrm>
          <a:prstGeom prst="rect">
            <a:avLst/>
          </a:prstGeom>
        </p:spPr>
        <p:txBody>
          <a:bodyPr wrap="none" rtlCol="0">
            <a:noAutofit/>
          </a:bodyPr>
          <a:lstStyle/>
          <a:p>
            <a:pPr marL="0" indent="0" algn="l">
              <a:buClr>
                <a:srgbClr val="0096FF"/>
              </a:buClr>
              <a:buFont typeface="Arial" panose="020B0604020202020204" pitchFamily="34" charset="0"/>
              <a:buNone/>
            </a:pPr>
            <a:r>
              <a:rPr lang="en-US" sz="1600" dirty="0"/>
              <a:t>There will be amble opportunity </a:t>
            </a:r>
          </a:p>
          <a:p>
            <a:pPr marL="0" indent="0" algn="l">
              <a:buClr>
                <a:srgbClr val="0096FF"/>
              </a:buClr>
              <a:buFont typeface="Arial" panose="020B0604020202020204" pitchFamily="34" charset="0"/>
              <a:buNone/>
            </a:pPr>
            <a:r>
              <a:rPr lang="en-US" sz="1600" dirty="0"/>
              <a:t>to make in-kind contributions </a:t>
            </a:r>
          </a:p>
          <a:p>
            <a:pPr marL="0" indent="0" algn="l">
              <a:buClr>
                <a:srgbClr val="0096FF"/>
              </a:buClr>
              <a:buFont typeface="Arial" panose="020B0604020202020204" pitchFamily="34" charset="0"/>
              <a:buNone/>
            </a:pPr>
            <a:r>
              <a:rPr lang="en-US" sz="1600" dirty="0"/>
              <a:t>after CD-2 as fits best with</a:t>
            </a:r>
          </a:p>
          <a:p>
            <a:pPr marL="0" indent="0" algn="l">
              <a:buClr>
                <a:srgbClr val="0096FF"/>
              </a:buClr>
              <a:buFont typeface="Arial" panose="020B0604020202020204" pitchFamily="34" charset="0"/>
              <a:buNone/>
            </a:pPr>
            <a:r>
              <a:rPr lang="en-US" sz="1600" dirty="0"/>
              <a:t>your funding agency cycle.</a:t>
            </a:r>
          </a:p>
          <a:p>
            <a:pPr marL="0" indent="0" algn="l">
              <a:buClr>
                <a:srgbClr val="0096FF"/>
              </a:buClr>
              <a:buFont typeface="Arial" panose="020B0604020202020204" pitchFamily="34" charset="0"/>
              <a:buNone/>
            </a:pPr>
            <a:endParaRPr lang="en-US" sz="1600" dirty="0"/>
          </a:p>
          <a:p>
            <a:pPr marL="0" indent="0" algn="l">
              <a:buClr>
                <a:srgbClr val="0096FF"/>
              </a:buClr>
              <a:buFont typeface="Arial" panose="020B0604020202020204" pitchFamily="34" charset="0"/>
              <a:buNone/>
            </a:pPr>
            <a:r>
              <a:rPr lang="en-US" sz="1600" dirty="0"/>
              <a:t>To achieve these timelines, it</a:t>
            </a:r>
          </a:p>
          <a:p>
            <a:pPr marL="0" indent="0" algn="l">
              <a:buClr>
                <a:srgbClr val="0096FF"/>
              </a:buClr>
              <a:buFont typeface="Arial" panose="020B0604020202020204" pitchFamily="34" charset="0"/>
              <a:buNone/>
            </a:pPr>
            <a:r>
              <a:rPr lang="en-US" sz="1600" dirty="0"/>
              <a:t>will be critical to have a dedicated </a:t>
            </a:r>
          </a:p>
          <a:p>
            <a:pPr marL="0" indent="0" algn="l">
              <a:buClr>
                <a:srgbClr val="0096FF"/>
              </a:buClr>
              <a:buFont typeface="Arial" panose="020B0604020202020204" pitchFamily="34" charset="0"/>
              <a:buNone/>
            </a:pPr>
            <a:r>
              <a:rPr lang="en-US" sz="1600" dirty="0"/>
              <a:t>team from the in-kind partner and </a:t>
            </a:r>
          </a:p>
          <a:p>
            <a:pPr marL="0" indent="0" algn="l">
              <a:buClr>
                <a:srgbClr val="0096FF"/>
              </a:buClr>
              <a:buFont typeface="Arial" panose="020B0604020202020204" pitchFamily="34" charset="0"/>
              <a:buNone/>
            </a:pPr>
            <a:r>
              <a:rPr lang="en-US" sz="1600" dirty="0"/>
              <a:t>the project team working in sync to</a:t>
            </a:r>
          </a:p>
          <a:p>
            <a:pPr marL="0" indent="0" algn="l">
              <a:buClr>
                <a:srgbClr val="0096FF"/>
              </a:buClr>
              <a:buFont typeface="Arial" panose="020B0604020202020204" pitchFamily="34" charset="0"/>
              <a:buNone/>
            </a:pPr>
            <a:r>
              <a:rPr lang="en-US" sz="1600" dirty="0"/>
              <a:t>get the documents done </a:t>
            </a:r>
          </a:p>
          <a:p>
            <a:pPr marL="0" indent="0" algn="l">
              <a:buClr>
                <a:srgbClr val="0096FF"/>
              </a:buClr>
              <a:buFont typeface="Arial" panose="020B0604020202020204" pitchFamily="34" charset="0"/>
              <a:buNone/>
            </a:pPr>
            <a:r>
              <a:rPr lang="en-US" sz="1600" dirty="0"/>
              <a:t>and signed.</a:t>
            </a:r>
          </a:p>
          <a:p>
            <a:pPr marL="0" indent="0" algn="l">
              <a:buClr>
                <a:srgbClr val="0096FF"/>
              </a:buClr>
              <a:buFont typeface="Arial" panose="020B0604020202020204" pitchFamily="34" charset="0"/>
              <a:buNone/>
            </a:pPr>
            <a:endParaRPr lang="en-US" sz="1600" dirty="0"/>
          </a:p>
          <a:p>
            <a:pPr marL="0" indent="0" algn="l">
              <a:buClr>
                <a:srgbClr val="0096FF"/>
              </a:buClr>
              <a:buFont typeface="Arial" panose="020B0604020202020204" pitchFamily="34" charset="0"/>
              <a:buNone/>
            </a:pPr>
            <a:r>
              <a:rPr lang="en-US" sz="1600" dirty="0"/>
              <a:t>Would appreciate to get contact </a:t>
            </a:r>
          </a:p>
          <a:p>
            <a:pPr marL="0" indent="0" algn="l">
              <a:buClr>
                <a:srgbClr val="0096FF"/>
              </a:buClr>
              <a:buFont typeface="Arial" panose="020B0604020202020204" pitchFamily="34" charset="0"/>
              <a:buNone/>
            </a:pPr>
            <a:r>
              <a:rPr lang="en-US" sz="1600" dirty="0"/>
              <a:t>persons defined asap after this </a:t>
            </a:r>
          </a:p>
          <a:p>
            <a:pPr marL="0" indent="0" algn="l">
              <a:buClr>
                <a:srgbClr val="0096FF"/>
              </a:buClr>
              <a:buFont typeface="Arial" panose="020B0604020202020204" pitchFamily="34" charset="0"/>
              <a:buNone/>
            </a:pPr>
            <a:r>
              <a:rPr lang="en-US" sz="1600" dirty="0"/>
              <a:t>RRB.</a:t>
            </a:r>
          </a:p>
        </p:txBody>
      </p:sp>
      <p:sp>
        <p:nvSpPr>
          <p:cNvPr id="2" name="Slide Number Placeholder 1">
            <a:extLst>
              <a:ext uri="{FF2B5EF4-FFF2-40B4-BE49-F238E27FC236}">
                <a16:creationId xmlns:a16="http://schemas.microsoft.com/office/drawing/2014/main" id="{2713A4E8-405A-BE41-B56B-6C16C4F6AD15}"/>
              </a:ext>
            </a:extLst>
          </p:cNvPr>
          <p:cNvSpPr>
            <a:spLocks noGrp="1"/>
          </p:cNvSpPr>
          <p:nvPr>
            <p:ph type="sldNum" sz="quarter" idx="4"/>
          </p:nvPr>
        </p:nvSpPr>
        <p:spPr/>
        <p:txBody>
          <a:bodyPr/>
          <a:lstStyle/>
          <a:p>
            <a:fld id="{933A556B-7C63-244D-9B7C-B0EA8042B330}" type="slidenum">
              <a:rPr lang="en-US" smtClean="0"/>
              <a:pPr/>
              <a:t>24</a:t>
            </a:fld>
            <a:endParaRPr lang="en-US" dirty="0"/>
          </a:p>
        </p:txBody>
      </p:sp>
    </p:spTree>
    <p:extLst>
      <p:ext uri="{BB962C8B-B14F-4D97-AF65-F5344CB8AC3E}">
        <p14:creationId xmlns:p14="http://schemas.microsoft.com/office/powerpoint/2010/main" val="13306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603504"/>
          </a:xfrm>
        </p:spPr>
        <p:txBody>
          <a:bodyPr/>
          <a:lstStyle/>
          <a:p>
            <a:r>
              <a:rPr lang="en-US" dirty="0"/>
              <a:t>Path Forward to CD-2</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22761"/>
            <a:ext cx="11499234" cy="5212080"/>
          </a:xfrm>
        </p:spPr>
        <p:txBody>
          <a:bodyPr>
            <a:noAutofit/>
          </a:bodyPr>
          <a:lstStyle/>
          <a:p>
            <a:r>
              <a:rPr lang="en-US" dirty="0">
                <a:latin typeface="Arial" panose="020B0604020202020204" pitchFamily="34" charset="0"/>
                <a:cs typeface="Arial" panose="020B0604020202020204" pitchFamily="34" charset="0"/>
              </a:rPr>
              <a:t>We will start the process of writing a TDR beginning of 2024</a:t>
            </a:r>
          </a:p>
          <a:p>
            <a:pPr marL="344488" lvl="1" indent="0">
              <a:buNone/>
            </a:pPr>
            <a:r>
              <a:rPr lang="en-US" sz="1600" b="1" dirty="0">
                <a:latin typeface="Arial" panose="020B0604020202020204" pitchFamily="34" charset="0"/>
                <a:cs typeface="Arial" panose="020B0604020202020204" pitchFamily="34" charset="0"/>
              </a:rPr>
              <a:t>Working model will be similar as we used to create the CDR</a:t>
            </a:r>
            <a:r>
              <a:rPr lang="en-US" sz="1600" dirty="0">
                <a:latin typeface="Arial" panose="020B0604020202020204" pitchFamily="34" charset="0"/>
                <a:cs typeface="Arial" panose="020B0604020202020204" pitchFamily="34" charset="0"/>
              </a:rPr>
              <a:t>, Elke/Rolf with engagement of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leadership, and a mix of the project CAMs,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WG and DSC representatives. </a:t>
            </a:r>
          </a:p>
          <a:p>
            <a:r>
              <a:rPr lang="en-US" dirty="0"/>
              <a:t>Completion of Non-Si R&amp;D (MAPS/ITS3, ASICs, and AC-LGAD to continue)</a:t>
            </a:r>
          </a:p>
          <a:p>
            <a:r>
              <a:rPr lang="en-US" dirty="0"/>
              <a:t>Quantify (time, cost, performance) and document, before CD2, mitigation plans for the possibility that some R&amp;D components will not meet expectations</a:t>
            </a:r>
          </a:p>
          <a:p>
            <a:pPr lvl="1"/>
            <a:r>
              <a:rPr lang="en-US" sz="1600" dirty="0"/>
              <a:t>Tracking layout with branching points defined and documented</a:t>
            </a:r>
          </a:p>
          <a:p>
            <a:r>
              <a:rPr lang="en-US" dirty="0"/>
              <a:t>Continue work on design maturity for all (non-CD-3A) systems.</a:t>
            </a:r>
          </a:p>
          <a:p>
            <a:r>
              <a:rPr lang="en-US" dirty="0"/>
              <a:t>Continue work on integration aspects, e.g., service needs of various detectors, cable routing, electronic rack layouts, survey &amp; alignment planning, monitoring systems, controls needs.</a:t>
            </a:r>
          </a:p>
          <a:p>
            <a:r>
              <a:rPr lang="en-US" dirty="0"/>
              <a:t>Collect interfaces beyond CD-3A scope, and document towards ICDs</a:t>
            </a:r>
          </a:p>
          <a:p>
            <a:r>
              <a:rPr lang="en-US" dirty="0"/>
              <a:t>PDRs of Tracking, Far-Forward/Far-Backward, Electronics/DAQ, Particle Identification</a:t>
            </a:r>
          </a:p>
          <a:p>
            <a:r>
              <a:rPr lang="en-US" dirty="0"/>
              <a:t>FDR of Calorimetry</a:t>
            </a:r>
          </a:p>
          <a:p>
            <a:r>
              <a:rPr lang="en-US" dirty="0"/>
              <a:t>Simulations with Full Materials, Background and Reconstruction</a:t>
            </a:r>
          </a:p>
          <a:p>
            <a:r>
              <a:rPr lang="en-US" dirty="0"/>
              <a:t>Draft Technical Design Report</a:t>
            </a:r>
          </a:p>
          <a:p>
            <a:r>
              <a:rPr lang="en-US" dirty="0"/>
              <a:t>Formalize in-kind agreements in form of high-level agreements and project planning documents, as appropriate</a:t>
            </a:r>
          </a:p>
          <a:p>
            <a:r>
              <a:rPr lang="en-US" dirty="0"/>
              <a:t>On track for baselining (CD-2) in early 2025.</a:t>
            </a:r>
          </a:p>
        </p:txBody>
      </p:sp>
      <p:sp>
        <p:nvSpPr>
          <p:cNvPr id="3" name="Slide Number Placeholder 2">
            <a:extLst>
              <a:ext uri="{FF2B5EF4-FFF2-40B4-BE49-F238E27FC236}">
                <a16:creationId xmlns:a16="http://schemas.microsoft.com/office/drawing/2014/main" id="{C4F2CECC-4A0C-FF48-843B-1E978436D692}"/>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Tree>
    <p:extLst>
      <p:ext uri="{BB962C8B-B14F-4D97-AF65-F5344CB8AC3E}">
        <p14:creationId xmlns:p14="http://schemas.microsoft.com/office/powerpoint/2010/main" val="126956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04DDC-CD9A-8541-8530-1E9C900F96CB}"/>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26</a:t>
            </a:fld>
            <a:endParaRPr lang="en-US" dirty="0"/>
          </a:p>
        </p:txBody>
      </p:sp>
      <p:sp>
        <p:nvSpPr>
          <p:cNvPr id="2" name="Title 1">
            <a:extLst>
              <a:ext uri="{FF2B5EF4-FFF2-40B4-BE49-F238E27FC236}">
                <a16:creationId xmlns:a16="http://schemas.microsoft.com/office/drawing/2014/main" id="{CB3C91CB-DDF9-F641-8D78-C5D8A4352D59}"/>
              </a:ext>
            </a:extLst>
          </p:cNvPr>
          <p:cNvSpPr>
            <a:spLocks noGrp="1"/>
          </p:cNvSpPr>
          <p:nvPr>
            <p:ph type="title"/>
          </p:nvPr>
        </p:nvSpPr>
        <p:spPr/>
        <p:txBody>
          <a:bodyPr/>
          <a:lstStyle/>
          <a:p>
            <a:r>
              <a:rPr lang="en-US" dirty="0"/>
              <a:t>Summary</a:t>
            </a:r>
          </a:p>
        </p:txBody>
      </p:sp>
      <p:sp>
        <p:nvSpPr>
          <p:cNvPr id="5" name="TextBox 4">
            <a:extLst>
              <a:ext uri="{FF2B5EF4-FFF2-40B4-BE49-F238E27FC236}">
                <a16:creationId xmlns:a16="http://schemas.microsoft.com/office/drawing/2014/main" id="{3FF37B39-38B3-A747-B861-C2EBF2506E45}"/>
              </a:ext>
            </a:extLst>
          </p:cNvPr>
          <p:cNvSpPr txBox="1"/>
          <p:nvPr/>
        </p:nvSpPr>
        <p:spPr>
          <a:xfrm>
            <a:off x="571500" y="704383"/>
            <a:ext cx="11049000" cy="4093428"/>
          </a:xfrm>
          <a:prstGeom prst="rect">
            <a:avLst/>
          </a:prstGeom>
          <a:noFill/>
        </p:spPr>
        <p:txBody>
          <a:bodyPr wrap="square" rtlCol="0">
            <a:spAutoFit/>
          </a:bodyPr>
          <a:lstStyle/>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EIC detector scope and layout fully defined since July 2023</a:t>
            </a:r>
          </a:p>
          <a:p>
            <a:pPr marL="800100" lvl="1" indent="-342900">
              <a:spcAft>
                <a:spcPts val="600"/>
              </a:spcAft>
              <a:buClr>
                <a:srgbClr val="0096FF"/>
              </a:buClr>
              <a:buFont typeface="Wingdings" pitchFamily="2" charset="2"/>
              <a:buChar char="§"/>
            </a:pPr>
            <a:r>
              <a:rPr lang="en-US" sz="2000" dirty="0">
                <a:latin typeface="Arial" panose="020B0604020202020204" pitchFamily="34" charset="0"/>
                <a:cs typeface="Arial" panose="020B0604020202020204" pitchFamily="34" charset="0"/>
              </a:rPr>
              <a:t>Design fulfills all high level constrains</a:t>
            </a:r>
          </a:p>
          <a:p>
            <a:pPr marL="800100" lvl="1" indent="-342900">
              <a:spcAft>
                <a:spcPts val="600"/>
              </a:spcAft>
              <a:buClr>
                <a:srgbClr val="0096FF"/>
              </a:buClr>
              <a:buFont typeface="Wingdings" pitchFamily="2" charset="2"/>
              <a:buChar char="§"/>
            </a:pPr>
            <a:r>
              <a:rPr lang="en-US" sz="2000" dirty="0">
                <a:latin typeface="Arial" panose="020B0604020202020204" pitchFamily="34" charset="0"/>
                <a:cs typeface="Arial" panose="020B0604020202020204" pitchFamily="34" charset="0"/>
              </a:rPr>
              <a:t>Long lead procurements are well defined</a:t>
            </a:r>
          </a:p>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EIC Project provides critical information to collaboration</a:t>
            </a:r>
          </a:p>
          <a:p>
            <a:pPr marL="800100" lvl="1" indent="-342900">
              <a:spcAft>
                <a:spcPts val="600"/>
              </a:spcAft>
              <a:buClr>
                <a:srgbClr val="0096FF"/>
              </a:buClr>
              <a:buFont typeface="Wingdings" pitchFamily="2" charset="2"/>
              <a:buChar char="§"/>
            </a:pPr>
            <a:r>
              <a:rPr lang="en-US" sz="2000" dirty="0">
                <a:latin typeface="Arial" panose="020B0604020202020204" pitchFamily="34" charset="0"/>
                <a:cs typeface="Arial" panose="020B0604020202020204" pitchFamily="34" charset="0"/>
              </a:rPr>
              <a:t>Beam backgrounds and radiation at IR</a:t>
            </a:r>
          </a:p>
          <a:p>
            <a:pPr marL="800100" lvl="1" indent="-342900">
              <a:spcAft>
                <a:spcPts val="600"/>
              </a:spcAft>
              <a:buClr>
                <a:srgbClr val="0096FF"/>
              </a:buClr>
              <a:buFont typeface="Wingdings" pitchFamily="2" charset="2"/>
              <a:buChar char="§"/>
            </a:pPr>
            <a:r>
              <a:rPr lang="en-US" sz="2000" dirty="0">
                <a:latin typeface="Arial" panose="020B0604020202020204" pitchFamily="34" charset="0"/>
                <a:cs typeface="Arial" panose="020B0604020202020204" pitchFamily="34" charset="0"/>
              </a:rPr>
              <a:t>Material budgets due to services &amp; support structures</a:t>
            </a:r>
          </a:p>
          <a:p>
            <a:pPr marL="342900" indent="-342900">
              <a:spcAft>
                <a:spcPts val="600"/>
              </a:spcAft>
              <a:buClr>
                <a:srgbClr val="0096FF"/>
              </a:buClr>
              <a:buFont typeface="Wingdings" pitchFamily="2" charset="2"/>
              <a:buChar char="§"/>
            </a:pPr>
            <a:r>
              <a:rPr lang="en-US" sz="2400" dirty="0">
                <a:latin typeface="Arial" panose="020B0604020202020204" pitchFamily="34" charset="0"/>
                <a:cs typeface="Arial" panose="020B0604020202020204" pitchFamily="34" charset="0"/>
              </a:rPr>
              <a:t>Successful CD-3A review now moving forward to CD-2/3</a:t>
            </a:r>
          </a:p>
          <a:p>
            <a:pPr marL="800100" lvl="1" indent="-342900">
              <a:spcAft>
                <a:spcPts val="600"/>
              </a:spcAft>
              <a:buClr>
                <a:srgbClr val="0096FF"/>
              </a:buClr>
              <a:buFont typeface="Wingdings" pitchFamily="2" charset="2"/>
              <a:buChar char="§"/>
            </a:pPr>
            <a:r>
              <a:rPr lang="en-US" sz="2000" dirty="0">
                <a:latin typeface="Arial" panose="020B0604020202020204" pitchFamily="34" charset="0"/>
                <a:cs typeface="Arial" panose="020B0604020202020204" pitchFamily="34" charset="0"/>
              </a:rPr>
              <a:t>Defining installation schedule and commissioning plans</a:t>
            </a:r>
          </a:p>
          <a:p>
            <a:pPr marL="342900" indent="-342900">
              <a:spcAft>
                <a:spcPts val="600"/>
              </a:spcAft>
              <a:buClr>
                <a:srgbClr val="0096FF"/>
              </a:buClr>
              <a:buFont typeface="Wingdings" pitchFamily="2" charset="2"/>
              <a:buChar char="§"/>
            </a:pPr>
            <a:r>
              <a:rPr lang="en-US" sz="2400" dirty="0" err="1">
                <a:latin typeface="Arial" panose="020B0604020202020204" pitchFamily="34" charset="0"/>
                <a:cs typeface="Arial" panose="020B0604020202020204" pitchFamily="34" charset="0"/>
              </a:rPr>
              <a:t>ePIC</a:t>
            </a:r>
            <a:r>
              <a:rPr lang="en-US" sz="2400" dirty="0">
                <a:latin typeface="Arial" panose="020B0604020202020204" pitchFamily="34" charset="0"/>
                <a:cs typeface="Arial" panose="020B0604020202020204" pitchFamily="34" charset="0"/>
              </a:rPr>
              <a:t> collaboration and EIC Project work hand in hand to realize the experimental program</a:t>
            </a:r>
          </a:p>
        </p:txBody>
      </p:sp>
      <p:sp>
        <p:nvSpPr>
          <p:cNvPr id="6" name="Slide Number Placeholder 2">
            <a:extLst>
              <a:ext uri="{FF2B5EF4-FFF2-40B4-BE49-F238E27FC236}">
                <a16:creationId xmlns:a16="http://schemas.microsoft.com/office/drawing/2014/main" id="{8B5471F6-E669-8D40-A34F-7BBE12B05B01}"/>
              </a:ext>
            </a:extLst>
          </p:cNvPr>
          <p:cNvSpPr txBox="1">
            <a:spLocks/>
          </p:cNvSpPr>
          <p:nvPr/>
        </p:nvSpPr>
        <p:spPr>
          <a:xfrm>
            <a:off x="11628451" y="6492875"/>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26</a:t>
            </a:fld>
            <a:endParaRPr lang="en-US" dirty="0"/>
          </a:p>
        </p:txBody>
      </p:sp>
    </p:spTree>
    <p:extLst>
      <p:ext uri="{BB962C8B-B14F-4D97-AF65-F5344CB8AC3E}">
        <p14:creationId xmlns:p14="http://schemas.microsoft.com/office/powerpoint/2010/main" val="1715068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3435685"/>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27</a:t>
            </a:fld>
            <a:endParaRPr lang="en-US" dirty="0"/>
          </a:p>
        </p:txBody>
      </p:sp>
    </p:spTree>
    <p:extLst>
      <p:ext uri="{BB962C8B-B14F-4D97-AF65-F5344CB8AC3E}">
        <p14:creationId xmlns:p14="http://schemas.microsoft.com/office/powerpoint/2010/main" val="4099960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28</a:t>
            </a:fld>
            <a:endParaRPr lang="en-US" dirty="0"/>
          </a:p>
        </p:txBody>
      </p:sp>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Is Needed Experimentally?</a:t>
            </a:r>
          </a:p>
        </p:txBody>
      </p:sp>
      <p:sp>
        <p:nvSpPr>
          <p:cNvPr id="5" name="Rounded Rectangle 5">
            <a:extLst>
              <a:ext uri="{FF2B5EF4-FFF2-40B4-BE49-F238E27FC236}">
                <a16:creationId xmlns:a16="http://schemas.microsoft.com/office/drawing/2014/main" id="{D8FCA82B-8B58-62EF-5376-257A03541405}"/>
              </a:ext>
            </a:extLst>
          </p:cNvPr>
          <p:cNvSpPr/>
          <p:nvPr/>
        </p:nvSpPr>
        <p:spPr bwMode="auto">
          <a:xfrm>
            <a:off x="2057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6A59B1C-8854-F82C-2B7F-815A19540C99}"/>
              </a:ext>
            </a:extLst>
          </p:cNvPr>
          <p:cNvSpPr>
            <a:spLocks/>
          </p:cNvSpPr>
          <p:nvPr/>
        </p:nvSpPr>
        <p:spPr bwMode="auto">
          <a:xfrm>
            <a:off x="3142604" y="588837"/>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Arial" panose="020B0604020202020204" pitchFamily="34" charset="0"/>
                <a:ea typeface="ＭＳ Ｐゴシック" charset="0"/>
                <a:cs typeface="Arial" panose="020B0604020202020204" pitchFamily="34" charset="0"/>
                <a:sym typeface="Corbel Bold" charset="0"/>
              </a:rPr>
              <a:t>experimental measurements categories to address EIC physics:</a:t>
            </a:r>
          </a:p>
        </p:txBody>
      </p:sp>
      <p:graphicFrame>
        <p:nvGraphicFramePr>
          <p:cNvPr id="9" name="Object 8">
            <a:extLst>
              <a:ext uri="{FF2B5EF4-FFF2-40B4-BE49-F238E27FC236}">
                <a16:creationId xmlns:a16="http://schemas.microsoft.com/office/drawing/2014/main" id="{5BD35564-68BF-FD43-0BA5-BD1C924FA6BE}"/>
              </a:ext>
            </a:extLst>
          </p:cNvPr>
          <p:cNvGraphicFramePr>
            <a:graphicFrameLocks noChangeAspect="1"/>
          </p:cNvGraphicFramePr>
          <p:nvPr/>
        </p:nvGraphicFramePr>
        <p:xfrm>
          <a:off x="8619503" y="4599862"/>
          <a:ext cx="114300" cy="165100"/>
        </p:xfrm>
        <a:graphic>
          <a:graphicData uri="http://schemas.openxmlformats.org/presentationml/2006/ole">
            <mc:AlternateContent xmlns:mc="http://schemas.openxmlformats.org/markup-compatibility/2006">
              <mc:Choice xmlns:v="urn:schemas-microsoft-com:vml" Requires="v">
                <p:oleObj spid="_x0000_s1030" name="Equation" r:id="rId4" imgW="114300" imgH="165100" progId="Equation.DSMT4">
                  <p:embed/>
                </p:oleObj>
              </mc:Choice>
              <mc:Fallback>
                <p:oleObj name="Equation" r:id="rId4" imgW="114300" imgH="165100" progId="Equation.DSMT4">
                  <p:embed/>
                  <p:pic>
                    <p:nvPicPr>
                      <p:cNvPr id="9" name="Object 8">
                        <a:extLst>
                          <a:ext uri="{FF2B5EF4-FFF2-40B4-BE49-F238E27FC236}">
                            <a16:creationId xmlns:a16="http://schemas.microsoft.com/office/drawing/2014/main" id="{5BD35564-68BF-FD43-0BA5-BD1C924FA6BE}"/>
                          </a:ext>
                        </a:extLst>
                      </p:cNvPr>
                      <p:cNvPicPr/>
                      <p:nvPr/>
                    </p:nvPicPr>
                    <p:blipFill>
                      <a:blip r:embed="rId5"/>
                      <a:stretch>
                        <a:fillRect/>
                      </a:stretch>
                    </p:blipFill>
                    <p:spPr>
                      <a:xfrm>
                        <a:off x="8619503" y="4599862"/>
                        <a:ext cx="114300" cy="165100"/>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16F86288-F0CF-C15B-60B6-B1C424EA718C}"/>
              </a:ext>
            </a:extLst>
          </p:cNvPr>
          <p:cNvSpPr/>
          <p:nvPr/>
        </p:nvSpPr>
        <p:spPr>
          <a:xfrm>
            <a:off x="1777292"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Parton Distributions in nucleons and nuclei</a:t>
            </a:r>
          </a:p>
        </p:txBody>
      </p:sp>
      <p:sp>
        <p:nvSpPr>
          <p:cNvPr id="12" name="Oval 11">
            <a:extLst>
              <a:ext uri="{FF2B5EF4-FFF2-40B4-BE49-F238E27FC236}">
                <a16:creationId xmlns:a16="http://schemas.microsoft.com/office/drawing/2014/main" id="{7DB5BFA9-FD7D-2592-20C1-B579E3389372}"/>
              </a:ext>
            </a:extLst>
          </p:cNvPr>
          <p:cNvSpPr/>
          <p:nvPr/>
        </p:nvSpPr>
        <p:spPr>
          <a:xfrm>
            <a:off x="3871711" y="966484"/>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Spin and </a:t>
            </a:r>
          </a:p>
          <a:p>
            <a:pPr algn="ctr"/>
            <a:r>
              <a:rPr lang="en-US" sz="1200" b="1" dirty="0">
                <a:solidFill>
                  <a:schemeClr val="tx1"/>
                </a:solidFill>
                <a:latin typeface="Arial" panose="020B0604020202020204" pitchFamily="34" charset="0"/>
                <a:cs typeface="Arial" panose="020B0604020202020204" pitchFamily="34" charset="0"/>
              </a:rPr>
              <a:t>Flavor structure of nucleons and nuclei</a:t>
            </a:r>
          </a:p>
        </p:txBody>
      </p:sp>
      <p:sp>
        <p:nvSpPr>
          <p:cNvPr id="13" name="Oval 12">
            <a:extLst>
              <a:ext uri="{FF2B5EF4-FFF2-40B4-BE49-F238E27FC236}">
                <a16:creationId xmlns:a16="http://schemas.microsoft.com/office/drawing/2014/main" id="{60AFF70A-DA3C-6C02-E635-8806B40595BE}"/>
              </a:ext>
            </a:extLst>
          </p:cNvPr>
          <p:cNvSpPr/>
          <p:nvPr/>
        </p:nvSpPr>
        <p:spPr>
          <a:xfrm>
            <a:off x="7480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QCD at Extreme Parton Densities - Saturation  </a:t>
            </a:r>
          </a:p>
        </p:txBody>
      </p:sp>
      <p:sp>
        <p:nvSpPr>
          <p:cNvPr id="14" name="Oval 13">
            <a:extLst>
              <a:ext uri="{FF2B5EF4-FFF2-40B4-BE49-F238E27FC236}">
                <a16:creationId xmlns:a16="http://schemas.microsoft.com/office/drawing/2014/main" id="{AD64FAEB-CEB8-F634-4410-ABBA5D60F901}"/>
              </a:ext>
            </a:extLst>
          </p:cNvPr>
          <p:cNvSpPr/>
          <p:nvPr/>
        </p:nvSpPr>
        <p:spPr>
          <a:xfrm>
            <a:off x="9015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a:t>
            </a:r>
          </a:p>
          <a:p>
            <a:pPr algn="ctr"/>
            <a:r>
              <a:rPr lang="en-US" sz="1200" b="1" dirty="0">
                <a:solidFill>
                  <a:schemeClr val="tx1"/>
                </a:solidFill>
                <a:latin typeface="Arial" panose="020B0604020202020204" pitchFamily="34" charset="0"/>
                <a:cs typeface="Arial" panose="020B0604020202020204" pitchFamily="34" charset="0"/>
              </a:rPr>
              <a:t>Spatial Imaging</a:t>
            </a:r>
          </a:p>
        </p:txBody>
      </p:sp>
      <p:sp>
        <p:nvSpPr>
          <p:cNvPr id="15" name="Oval 14">
            <a:extLst>
              <a:ext uri="{FF2B5EF4-FFF2-40B4-BE49-F238E27FC236}">
                <a16:creationId xmlns:a16="http://schemas.microsoft.com/office/drawing/2014/main" id="{185D344B-63C3-2CDA-8604-9D4E29E30D34}"/>
              </a:ext>
            </a:extLst>
          </p:cNvPr>
          <p:cNvSpPr/>
          <p:nvPr/>
        </p:nvSpPr>
        <p:spPr>
          <a:xfrm>
            <a:off x="5426102"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 Transverse Momentum Dist.</a:t>
            </a:r>
          </a:p>
        </p:txBody>
      </p:sp>
      <p:sp>
        <p:nvSpPr>
          <p:cNvPr id="16" name="Rectangle 15">
            <a:extLst>
              <a:ext uri="{FF2B5EF4-FFF2-40B4-BE49-F238E27FC236}">
                <a16:creationId xmlns:a16="http://schemas.microsoft.com/office/drawing/2014/main" id="{111F4B95-10B9-8D6C-E9FA-37E1EFDEA6BA}"/>
              </a:ext>
            </a:extLst>
          </p:cNvPr>
          <p:cNvSpPr>
            <a:spLocks/>
          </p:cNvSpPr>
          <p:nvPr/>
        </p:nvSpPr>
        <p:spPr bwMode="auto">
          <a:xfrm>
            <a:off x="1808906" y="3599556"/>
            <a:ext cx="13336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dirty="0">
                <a:solidFill>
                  <a:srgbClr val="0096FF"/>
                </a:solidFill>
                <a:latin typeface="Arial" panose="020B0604020202020204" pitchFamily="34" charset="0"/>
                <a:ea typeface="ＭＳ Ｐゴシック" charset="0"/>
                <a:cs typeface="Arial" panose="020B0604020202020204" pitchFamily="34" charset="0"/>
                <a:sym typeface="Corbel Bold" charset="0"/>
              </a:rPr>
              <a:t>inclusive DIS</a:t>
            </a:r>
          </a:p>
        </p:txBody>
      </p:sp>
      <p:sp>
        <p:nvSpPr>
          <p:cNvPr id="17" name="Rectangle 8">
            <a:extLst>
              <a:ext uri="{FF2B5EF4-FFF2-40B4-BE49-F238E27FC236}">
                <a16:creationId xmlns:a16="http://schemas.microsoft.com/office/drawing/2014/main" id="{0AF6B14E-348A-17B9-91C9-7AABB2B4F2CD}"/>
              </a:ext>
            </a:extLst>
          </p:cNvPr>
          <p:cNvSpPr>
            <a:spLocks/>
          </p:cNvSpPr>
          <p:nvPr/>
        </p:nvSpPr>
        <p:spPr bwMode="auto">
          <a:xfrm>
            <a:off x="1794481" y="3866458"/>
            <a:ext cx="2811667"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p>
          <a:p>
            <a:pPr marL="457200" indent="-285750">
              <a:buClr>
                <a:srgbClr val="0096FF"/>
              </a:buClr>
              <a:buSzPct val="100000"/>
              <a:buFont typeface="Wingdings" pitchFamily="2" charset="2"/>
              <a:buChar char="à"/>
            </a:pP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reach to lowest x, Q</a:t>
            </a:r>
            <a:r>
              <a:rPr lang="en-US" sz="1400" baseline="30000" dirty="0">
                <a:solidFill>
                  <a:srgbClr val="0096FF"/>
                </a:solidFill>
                <a:latin typeface="Arial" panose="020B0604020202020204" pitchFamily="34" charset="0"/>
                <a:ea typeface="ＭＳ Ｐゴシック" charset="0"/>
                <a:cs typeface="Arial" panose="020B0604020202020204" pitchFamily="34" charset="0"/>
                <a:sym typeface="Corbel" charset="0"/>
              </a:rPr>
              <a:t>2 </a:t>
            </a: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impacts </a:t>
            </a:r>
          </a:p>
          <a:p>
            <a:pPr marL="457200">
              <a:buClr>
                <a:srgbClr val="0096FF"/>
              </a:buClr>
              <a:buSzPct val="125000"/>
            </a:pP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Interaction Region design</a:t>
            </a:r>
          </a:p>
        </p:txBody>
      </p:sp>
      <p:pic>
        <p:nvPicPr>
          <p:cNvPr id="18" name="Picture 3">
            <a:extLst>
              <a:ext uri="{FF2B5EF4-FFF2-40B4-BE49-F238E27FC236}">
                <a16:creationId xmlns:a16="http://schemas.microsoft.com/office/drawing/2014/main" id="{8A5F6875-269C-B089-3C69-3B637CAC5767}"/>
              </a:ext>
            </a:extLst>
          </p:cNvPr>
          <p:cNvPicPr>
            <a:picLocks noChangeAspect="1" noChangeArrowheads="1"/>
          </p:cNvPicPr>
          <p:nvPr/>
        </p:nvPicPr>
        <p:blipFill>
          <a:blip r:embed="rId6"/>
          <a:srcRect l="3337" t="5580" r="1112" b="697"/>
          <a:stretch>
            <a:fillRect/>
          </a:stretch>
        </p:blipFill>
        <p:spPr bwMode="auto">
          <a:xfrm>
            <a:off x="1805187" y="1989441"/>
            <a:ext cx="1830110" cy="1431568"/>
          </a:xfrm>
          <a:prstGeom prst="rect">
            <a:avLst/>
          </a:prstGeom>
          <a:noFill/>
          <a:ln w="9525">
            <a:noFill/>
            <a:miter lim="800000"/>
            <a:headEnd/>
            <a:tailEnd/>
          </a:ln>
        </p:spPr>
      </p:pic>
      <p:sp>
        <p:nvSpPr>
          <p:cNvPr id="19" name="Rectangle 7">
            <a:extLst>
              <a:ext uri="{FF2B5EF4-FFF2-40B4-BE49-F238E27FC236}">
                <a16:creationId xmlns:a16="http://schemas.microsoft.com/office/drawing/2014/main" id="{D506C2F9-7C9B-4055-C77D-BAEE95D8C286}"/>
              </a:ext>
            </a:extLst>
          </p:cNvPr>
          <p:cNvSpPr>
            <a:spLocks/>
          </p:cNvSpPr>
          <p:nvPr/>
        </p:nvSpPr>
        <p:spPr bwMode="auto">
          <a:xfrm>
            <a:off x="4718116" y="3629050"/>
            <a:ext cx="1897654" cy="27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96FF"/>
                </a:solidFill>
                <a:latin typeface="Arial" panose="020B0604020202020204" pitchFamily="34" charset="0"/>
                <a:ea typeface="ＭＳ Ｐゴシック" charset="0"/>
                <a:cs typeface="Arial" panose="020B0604020202020204" pitchFamily="34" charset="0"/>
                <a:sym typeface="Corbel Bold" charset="0"/>
              </a:rPr>
              <a:t>semi-inclusive DIS</a:t>
            </a:r>
          </a:p>
        </p:txBody>
      </p:sp>
      <p:sp>
        <p:nvSpPr>
          <p:cNvPr id="20" name="Rectangle 8">
            <a:extLst>
              <a:ext uri="{FF2B5EF4-FFF2-40B4-BE49-F238E27FC236}">
                <a16:creationId xmlns:a16="http://schemas.microsoft.com/office/drawing/2014/main" id="{B9176D9D-C1D8-5A1C-6DE2-828F5D6A2CE8}"/>
              </a:ext>
            </a:extLst>
          </p:cNvPr>
          <p:cNvSpPr>
            <a:spLocks/>
          </p:cNvSpPr>
          <p:nvPr/>
        </p:nvSpPr>
        <p:spPr bwMode="auto">
          <a:xfrm>
            <a:off x="4718116" y="3903688"/>
            <a:ext cx="28409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96FF"/>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and hadrons in coincidence</a:t>
            </a:r>
          </a:p>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96FF"/>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z, </a:t>
            </a:r>
            <a:r>
              <a:rPr lang="en-US" sz="1400" dirty="0" err="1">
                <a:latin typeface="Arial" panose="020B0604020202020204" pitchFamily="34" charset="0"/>
                <a:ea typeface="ＭＳ Ｐゴシック" charset="0"/>
                <a:cs typeface="Arial" panose="020B0604020202020204" pitchFamily="34" charset="0"/>
                <a:sym typeface="Corbel" charset="0"/>
              </a:rPr>
              <a:t>p</a:t>
            </a:r>
            <a:r>
              <a:rPr lang="en-US" sz="1400" baseline="-25000" dirty="0" err="1">
                <a:latin typeface="Arial" panose="020B0604020202020204" pitchFamily="34" charset="0"/>
                <a:ea typeface="ＭＳ Ｐゴシック" charset="0"/>
                <a:cs typeface="Arial" panose="020B0604020202020204" pitchFamily="34" charset="0"/>
                <a:sym typeface="Corbel" charset="0"/>
              </a:rPr>
              <a:t>T</a:t>
            </a:r>
            <a:r>
              <a:rPr lang="en-US" sz="1400" dirty="0">
                <a:latin typeface="Arial" panose="020B0604020202020204" pitchFamily="34" charset="0"/>
                <a:ea typeface="ＭＳ Ｐゴシック" charset="0"/>
                <a:cs typeface="Arial" panose="020B0604020202020204" pitchFamily="34" charset="0"/>
                <a:sym typeface="Corbel" charset="0"/>
              </a:rPr>
              <a:t>, Q</a:t>
            </a:r>
          </a:p>
          <a:p>
            <a:pPr marL="457200" indent="-285750">
              <a:buClr>
                <a:srgbClr val="0096FF"/>
              </a:buClr>
              <a:buSzPct val="100000"/>
              <a:buFont typeface="Wingdings" pitchFamily="2" charset="2"/>
              <a:buChar char="à"/>
            </a:pP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particle identification over entire region is critical</a:t>
            </a:r>
          </a:p>
        </p:txBody>
      </p:sp>
      <p:pic>
        <p:nvPicPr>
          <p:cNvPr id="21" name="Picture 30" descr="sidis-diagram.eps">
            <a:extLst>
              <a:ext uri="{FF2B5EF4-FFF2-40B4-BE49-F238E27FC236}">
                <a16:creationId xmlns:a16="http://schemas.microsoft.com/office/drawing/2014/main" id="{5841A1A4-635C-A311-6814-2C422EC18506}"/>
              </a:ext>
            </a:extLst>
          </p:cNvPr>
          <p:cNvPicPr>
            <a:picLocks noChangeAspect="1"/>
          </p:cNvPicPr>
          <p:nvPr/>
        </p:nvPicPr>
        <p:blipFill>
          <a:blip r:embed="rId7"/>
          <a:srcRect/>
          <a:stretch>
            <a:fillRect/>
          </a:stretch>
        </p:blipFill>
        <p:spPr bwMode="auto">
          <a:xfrm>
            <a:off x="4567068" y="1991172"/>
            <a:ext cx="2085030" cy="1489307"/>
          </a:xfrm>
          <a:prstGeom prst="rect">
            <a:avLst/>
          </a:prstGeom>
          <a:noFill/>
          <a:ln w="9525">
            <a:noFill/>
            <a:miter lim="800000"/>
            <a:headEnd/>
            <a:tailEnd/>
          </a:ln>
        </p:spPr>
      </p:pic>
      <p:sp>
        <p:nvSpPr>
          <p:cNvPr id="22" name="Rectangle 11">
            <a:extLst>
              <a:ext uri="{FF2B5EF4-FFF2-40B4-BE49-F238E27FC236}">
                <a16:creationId xmlns:a16="http://schemas.microsoft.com/office/drawing/2014/main" id="{DF4887DA-7DAE-CDEA-EFCC-6EBE57791B4E}"/>
              </a:ext>
            </a:extLst>
          </p:cNvPr>
          <p:cNvSpPr>
            <a:spLocks/>
          </p:cNvSpPr>
          <p:nvPr/>
        </p:nvSpPr>
        <p:spPr bwMode="auto">
          <a:xfrm>
            <a:off x="8038494" y="3626220"/>
            <a:ext cx="2155828" cy="2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dirty="0">
                <a:solidFill>
                  <a:srgbClr val="0096FF"/>
                </a:solidFill>
                <a:latin typeface="Arial" panose="020B0604020202020204" pitchFamily="34" charset="0"/>
                <a:ea typeface="ＭＳ Ｐゴシック" charset="0"/>
                <a:cs typeface="Arial" panose="020B0604020202020204" pitchFamily="34" charset="0"/>
                <a:sym typeface="Corbel Bold" charset="0"/>
              </a:rPr>
              <a:t>exclusive processes </a:t>
            </a:r>
          </a:p>
        </p:txBody>
      </p:sp>
      <p:sp>
        <p:nvSpPr>
          <p:cNvPr id="23" name="Rectangle 12">
            <a:extLst>
              <a:ext uri="{FF2B5EF4-FFF2-40B4-BE49-F238E27FC236}">
                <a16:creationId xmlns:a16="http://schemas.microsoft.com/office/drawing/2014/main" id="{8297B50B-4FFF-94C3-624D-E8CEBF981E72}"/>
              </a:ext>
            </a:extLst>
          </p:cNvPr>
          <p:cNvSpPr>
            <a:spLocks/>
          </p:cNvSpPr>
          <p:nvPr/>
        </p:nvSpPr>
        <p:spPr bwMode="auto">
          <a:xfrm>
            <a:off x="8038495" y="3914870"/>
            <a:ext cx="2629506"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all particles in event</a:t>
            </a:r>
          </a:p>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96FF"/>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t, Q</a:t>
            </a:r>
          </a:p>
          <a:p>
            <a:pPr>
              <a:buClr>
                <a:srgbClr val="0096FF"/>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a:t>
            </a: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proton </a:t>
            </a:r>
            <a:r>
              <a:rPr lang="en-US" sz="1400" dirty="0" err="1">
                <a:solidFill>
                  <a:srgbClr val="0096FF"/>
                </a:solidFill>
                <a:latin typeface="Arial" panose="020B0604020202020204" pitchFamily="34" charset="0"/>
                <a:ea typeface="ＭＳ Ｐゴシック" charset="0"/>
                <a:cs typeface="Arial" panose="020B0604020202020204" pitchFamily="34" charset="0"/>
                <a:sym typeface="Corbel" charset="0"/>
              </a:rPr>
              <a:t>p</a:t>
            </a:r>
            <a:r>
              <a:rPr lang="en-US" sz="1400" baseline="-25000" dirty="0" err="1">
                <a:solidFill>
                  <a:srgbClr val="0096FF"/>
                </a:solidFill>
                <a:latin typeface="Arial" panose="020B0604020202020204" pitchFamily="34" charset="0"/>
                <a:ea typeface="ＭＳ Ｐゴシック" charset="0"/>
                <a:cs typeface="Arial" panose="020B0604020202020204" pitchFamily="34" charset="0"/>
                <a:sym typeface="Corbel" charset="0"/>
              </a:rPr>
              <a:t>t</a:t>
            </a: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  </a:t>
            </a:r>
            <a:r>
              <a:rPr lang="en-US" sz="1400" dirty="0">
                <a:latin typeface="Arial" panose="020B0604020202020204" pitchFamily="34" charset="0"/>
                <a:ea typeface="ＭＳ Ｐゴシック" charset="0"/>
                <a:cs typeface="Arial" panose="020B0604020202020204" pitchFamily="34" charset="0"/>
                <a:sym typeface="Corbel" charset="0"/>
              </a:rPr>
              <a:t>0.2 - 1.3 GeV</a:t>
            </a:r>
          </a:p>
          <a:p>
            <a:pPr lvl="1" indent="-285750">
              <a:buClr>
                <a:srgbClr val="0096FF"/>
              </a:buClr>
              <a:buSzPct val="100000"/>
              <a:buFont typeface="Wingdings" pitchFamily="2" charset="2"/>
              <a:buChar char="à"/>
            </a:pP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cannot be detected in main detector</a:t>
            </a:r>
          </a:p>
          <a:p>
            <a:pPr lvl="1" indent="-285750">
              <a:buClr>
                <a:srgbClr val="0096FF"/>
              </a:buClr>
              <a:buSzPct val="100000"/>
              <a:buFont typeface="Wingdings" pitchFamily="2" charset="2"/>
              <a:buChar char="à"/>
            </a:pPr>
            <a:r>
              <a:rPr lang="en-US" sz="1400" dirty="0">
                <a:solidFill>
                  <a:srgbClr val="0096FF"/>
                </a:solidFill>
                <a:latin typeface="Arial" panose="020B0604020202020204" pitchFamily="34" charset="0"/>
                <a:ea typeface="ＭＳ Ｐゴシック" charset="0"/>
                <a:cs typeface="Arial" panose="020B0604020202020204" pitchFamily="34" charset="0"/>
                <a:sym typeface="Corbel" charset="0"/>
              </a:rPr>
              <a:t>strong impact on Interaction Region design</a:t>
            </a:r>
          </a:p>
        </p:txBody>
      </p:sp>
      <p:pic>
        <p:nvPicPr>
          <p:cNvPr id="24" name="Picture 23" descr="GPD.png">
            <a:extLst>
              <a:ext uri="{FF2B5EF4-FFF2-40B4-BE49-F238E27FC236}">
                <a16:creationId xmlns:a16="http://schemas.microsoft.com/office/drawing/2014/main" id="{5880CB40-3AF3-DF96-4D8F-644A93F54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6016" y="1991959"/>
            <a:ext cx="2110740" cy="1257300"/>
          </a:xfrm>
          <a:prstGeom prst="rect">
            <a:avLst/>
          </a:prstGeom>
        </p:spPr>
      </p:pic>
      <p:grpSp>
        <p:nvGrpSpPr>
          <p:cNvPr id="25" name="Group 24">
            <a:extLst>
              <a:ext uri="{FF2B5EF4-FFF2-40B4-BE49-F238E27FC236}">
                <a16:creationId xmlns:a16="http://schemas.microsoft.com/office/drawing/2014/main" id="{17096E6C-3F88-538B-4D27-FA0747422E42}"/>
              </a:ext>
            </a:extLst>
          </p:cNvPr>
          <p:cNvGrpSpPr/>
          <p:nvPr/>
        </p:nvGrpSpPr>
        <p:grpSpPr>
          <a:xfrm rot="16200000">
            <a:off x="5527810" y="3978840"/>
            <a:ext cx="1176883" cy="4550773"/>
            <a:chOff x="5538607" y="819097"/>
            <a:chExt cx="1176883" cy="4550773"/>
          </a:xfrm>
        </p:grpSpPr>
        <p:sp>
          <p:nvSpPr>
            <p:cNvPr id="26" name="AutoShape 19">
              <a:extLst>
                <a:ext uri="{FF2B5EF4-FFF2-40B4-BE49-F238E27FC236}">
                  <a16:creationId xmlns:a16="http://schemas.microsoft.com/office/drawing/2014/main" id="{B9BFF744-548F-7C44-BD2B-659700E43EA4}"/>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Arial" panose="020B0604020202020204" pitchFamily="34" charset="0"/>
                <a:cs typeface="Arial" panose="020B0604020202020204" pitchFamily="34" charset="0"/>
              </a:endParaRPr>
            </a:p>
          </p:txBody>
        </p:sp>
        <p:sp>
          <p:nvSpPr>
            <p:cNvPr id="27" name="Rectangle 20">
              <a:extLst>
                <a:ext uri="{FF2B5EF4-FFF2-40B4-BE49-F238E27FC236}">
                  <a16:creationId xmlns:a16="http://schemas.microsoft.com/office/drawing/2014/main" id="{20FBC3C7-A3AA-5F3E-0DE4-4411EE0DF864}"/>
                </a:ext>
              </a:extLst>
            </p:cNvPr>
            <p:cNvSpPr>
              <a:spLocks/>
            </p:cNvSpPr>
            <p:nvPr/>
          </p:nvSpPr>
          <p:spPr bwMode="auto">
            <a:xfrm rot="5400000">
              <a:off x="4398966" y="2758964"/>
              <a:ext cx="3433031" cy="2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Arial" panose="020B0604020202020204" pitchFamily="34" charset="0"/>
                  <a:ea typeface="ＭＳ Ｐゴシック" charset="0"/>
                  <a:cs typeface="Arial" panose="020B0604020202020204" pitchFamily="34" charset="0"/>
                  <a:sym typeface="Corbel Bold" charset="0"/>
                </a:rPr>
                <a:t>machine &amp; detector </a:t>
              </a:r>
              <a:r>
                <a:rPr lang="en-US" sz="1600" b="1" dirty="0">
                  <a:latin typeface="Arial" panose="020B0604020202020204" pitchFamily="34" charset="0"/>
                  <a:ea typeface="ＭＳ Ｐゴシック" charset="0"/>
                  <a:cs typeface="Arial" panose="020B0604020202020204" pitchFamily="34" charset="0"/>
                  <a:sym typeface="Corbel Bold" charset="0"/>
                </a:rPr>
                <a:t>requirements</a:t>
              </a:r>
            </a:p>
          </p:txBody>
        </p:sp>
      </p:grpSp>
      <p:sp>
        <p:nvSpPr>
          <p:cNvPr id="28" name="Oval 27">
            <a:extLst>
              <a:ext uri="{FF2B5EF4-FFF2-40B4-BE49-F238E27FC236}">
                <a16:creationId xmlns:a16="http://schemas.microsoft.com/office/drawing/2014/main" id="{E7028F53-2267-3C10-CBDB-C4BDB0049280}"/>
              </a:ext>
            </a:extLst>
          </p:cNvPr>
          <p:cNvSpPr/>
          <p:nvPr/>
        </p:nvSpPr>
        <p:spPr>
          <a:xfrm>
            <a:off x="9800838" y="2791430"/>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9211383-E414-F5CD-2CFB-15580DDAD2BD}"/>
              </a:ext>
            </a:extLst>
          </p:cNvPr>
          <p:cNvSpPr txBox="1"/>
          <p:nvPr/>
        </p:nvSpPr>
        <p:spPr>
          <a:xfrm>
            <a:off x="1726202" y="5595710"/>
            <a:ext cx="1002654" cy="523220"/>
          </a:xfrm>
          <a:prstGeom prst="rect">
            <a:avLst/>
          </a:prstGeom>
          <a:noFill/>
        </p:spPr>
        <p:txBody>
          <a:bodyPr wrap="square" rtlCol="0">
            <a:spAutoFit/>
          </a:bodyPr>
          <a:lstStyle/>
          <a:p>
            <a:r>
              <a:rPr lang="en-US" sz="2800" dirty="0">
                <a:solidFill>
                  <a:srgbClr val="0096FF"/>
                </a:solidFill>
                <a:latin typeface="Arial" panose="020B0604020202020204" pitchFamily="34" charset="0"/>
                <a:cs typeface="Arial" panose="020B0604020202020204" pitchFamily="34" charset="0"/>
              </a:rPr>
              <a:t>∫</a:t>
            </a:r>
            <a:r>
              <a:rPr lang="en-US" sz="2800" dirty="0" err="1">
                <a:solidFill>
                  <a:srgbClr val="0096FF"/>
                </a:solidFill>
                <a:latin typeface="Arial" panose="020B0604020202020204" pitchFamily="34" charset="0"/>
                <a:cs typeface="Arial" panose="020B0604020202020204" pitchFamily="34" charset="0"/>
              </a:rPr>
              <a:t>Ldt</a:t>
            </a:r>
            <a:r>
              <a:rPr lang="en-US" sz="2800" dirty="0">
                <a:solidFill>
                  <a:srgbClr val="0096F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F546098D-12E3-A9F5-1922-C72140A5BDA5}"/>
              </a:ext>
            </a:extLst>
          </p:cNvPr>
          <p:cNvSpPr txBox="1"/>
          <p:nvPr/>
        </p:nvSpPr>
        <p:spPr>
          <a:xfrm>
            <a:off x="2472569" y="5677671"/>
            <a:ext cx="705642" cy="369332"/>
          </a:xfrm>
          <a:prstGeom prst="rect">
            <a:avLst/>
          </a:prstGeom>
          <a:noFill/>
        </p:spPr>
        <p:txBody>
          <a:bodyPr wrap="none" rtlCol="0">
            <a:spAutoFit/>
          </a:bodyPr>
          <a:lstStyle/>
          <a:p>
            <a:r>
              <a:rPr lang="en-US" dirty="0">
                <a:solidFill>
                  <a:srgbClr val="0096FF"/>
                </a:solidFill>
                <a:latin typeface="Arial" panose="020B0604020202020204" pitchFamily="34" charset="0"/>
                <a:cs typeface="Arial" panose="020B0604020202020204" pitchFamily="34" charset="0"/>
              </a:rPr>
              <a:t>1 fb</a:t>
            </a:r>
            <a:r>
              <a:rPr lang="en-US" baseline="30000" dirty="0">
                <a:solidFill>
                  <a:srgbClr val="0096FF"/>
                </a:solidFill>
                <a:latin typeface="Arial" panose="020B0604020202020204" pitchFamily="34" charset="0"/>
                <a:cs typeface="Arial" panose="020B0604020202020204" pitchFamily="34" charset="0"/>
              </a:rPr>
              <a:t>-1</a:t>
            </a:r>
          </a:p>
        </p:txBody>
      </p:sp>
      <p:sp>
        <p:nvSpPr>
          <p:cNvPr id="31" name="TextBox 30">
            <a:extLst>
              <a:ext uri="{FF2B5EF4-FFF2-40B4-BE49-F238E27FC236}">
                <a16:creationId xmlns:a16="http://schemas.microsoft.com/office/drawing/2014/main" id="{F30EFA0C-F131-0671-F046-66DEEA3752A0}"/>
              </a:ext>
            </a:extLst>
          </p:cNvPr>
          <p:cNvSpPr txBox="1"/>
          <p:nvPr/>
        </p:nvSpPr>
        <p:spPr>
          <a:xfrm>
            <a:off x="5194517" y="5686188"/>
            <a:ext cx="833883" cy="369332"/>
          </a:xfrm>
          <a:prstGeom prst="rect">
            <a:avLst/>
          </a:prstGeom>
          <a:noFill/>
        </p:spPr>
        <p:txBody>
          <a:bodyPr wrap="none" rtlCol="0">
            <a:spAutoFit/>
          </a:bodyPr>
          <a:lstStyle/>
          <a:p>
            <a:r>
              <a:rPr lang="en-US" dirty="0">
                <a:solidFill>
                  <a:srgbClr val="0096FF"/>
                </a:solidFill>
                <a:latin typeface="Arial" panose="020B0604020202020204" pitchFamily="34" charset="0"/>
                <a:cs typeface="Arial" panose="020B0604020202020204" pitchFamily="34" charset="0"/>
              </a:rPr>
              <a:t>10 fb</a:t>
            </a:r>
            <a:r>
              <a:rPr lang="en-US" baseline="30000" dirty="0">
                <a:solidFill>
                  <a:srgbClr val="0096FF"/>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E5FE7A94-B4C8-BD52-3B8F-0618484CE8AC}"/>
              </a:ext>
            </a:extLst>
          </p:cNvPr>
          <p:cNvSpPr txBox="1"/>
          <p:nvPr/>
        </p:nvSpPr>
        <p:spPr>
          <a:xfrm>
            <a:off x="8431298" y="5683150"/>
            <a:ext cx="1423788" cy="369332"/>
          </a:xfrm>
          <a:prstGeom prst="rect">
            <a:avLst/>
          </a:prstGeom>
          <a:noFill/>
        </p:spPr>
        <p:txBody>
          <a:bodyPr wrap="none" rtlCol="0">
            <a:spAutoFit/>
          </a:bodyPr>
          <a:lstStyle/>
          <a:p>
            <a:pPr algn="ctr"/>
            <a:r>
              <a:rPr lang="en-US" dirty="0">
                <a:solidFill>
                  <a:srgbClr val="0096FF"/>
                </a:solidFill>
                <a:latin typeface="Arial" panose="020B0604020202020204" pitchFamily="34" charset="0"/>
                <a:cs typeface="Arial" panose="020B0604020202020204" pitchFamily="34" charset="0"/>
              </a:rPr>
              <a:t>10 - 100 fb</a:t>
            </a:r>
            <a:r>
              <a:rPr lang="en-US" baseline="30000" dirty="0">
                <a:solidFill>
                  <a:srgbClr val="0096FF"/>
                </a:solidFill>
                <a:latin typeface="Arial" panose="020B0604020202020204" pitchFamily="34" charset="0"/>
                <a:cs typeface="Arial" panose="020B0604020202020204" pitchFamily="34" charset="0"/>
              </a:rPr>
              <a:t>-1</a:t>
            </a:r>
          </a:p>
        </p:txBody>
      </p:sp>
      <p:sp>
        <p:nvSpPr>
          <p:cNvPr id="33" name="Slide Number Placeholder 2">
            <a:extLst>
              <a:ext uri="{FF2B5EF4-FFF2-40B4-BE49-F238E27FC236}">
                <a16:creationId xmlns:a16="http://schemas.microsoft.com/office/drawing/2014/main" id="{1033B3CF-DAAE-3949-8651-59BF77913550}"/>
              </a:ext>
            </a:extLst>
          </p:cNvPr>
          <p:cNvSpPr txBox="1">
            <a:spLocks/>
          </p:cNvSpPr>
          <p:nvPr/>
        </p:nvSpPr>
        <p:spPr>
          <a:xfrm>
            <a:off x="11636402"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28</a:t>
            </a:fld>
            <a:endParaRPr lang="en-US" dirty="0"/>
          </a:p>
        </p:txBody>
      </p:sp>
    </p:spTree>
    <p:extLst>
      <p:ext uri="{BB962C8B-B14F-4D97-AF65-F5344CB8AC3E}">
        <p14:creationId xmlns:p14="http://schemas.microsoft.com/office/powerpoint/2010/main" val="250452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C30F44-AC34-794A-8179-2E6B741514BE}"/>
              </a:ext>
            </a:extLst>
          </p:cNvPr>
          <p:cNvSpPr>
            <a:spLocks noGrp="1"/>
          </p:cNvSpPr>
          <p:nvPr>
            <p:ph type="sldNum" sz="quarter" idx="4"/>
          </p:nvPr>
        </p:nvSpPr>
        <p:spPr/>
        <p:txBody>
          <a:bodyPr/>
          <a:lstStyle/>
          <a:p>
            <a:fld id="{893C5830-40F3-F04E-B2E3-10E6672BA8FF}" type="slidenum">
              <a:rPr lang="en-US" smtClean="0"/>
              <a:t>29</a:t>
            </a:fld>
            <a:endParaRPr lang="en-US" dirty="0"/>
          </a:p>
        </p:txBody>
      </p:sp>
      <p:sp>
        <p:nvSpPr>
          <p:cNvPr id="2" name="Title 1">
            <a:extLst>
              <a:ext uri="{FF2B5EF4-FFF2-40B4-BE49-F238E27FC236}">
                <a16:creationId xmlns:a16="http://schemas.microsoft.com/office/drawing/2014/main" id="{C9F0A3EA-3B94-844A-823A-AFA829379023}"/>
              </a:ext>
            </a:extLst>
          </p:cNvPr>
          <p:cNvSpPr>
            <a:spLocks noGrp="1"/>
          </p:cNvSpPr>
          <p:nvPr>
            <p:ph type="title"/>
          </p:nvPr>
        </p:nvSpPr>
        <p:spPr/>
        <p:txBody>
          <a:bodyPr/>
          <a:lstStyle/>
          <a:p>
            <a:r>
              <a:rPr lang="en-US" dirty="0"/>
              <a:t>Experimental Program Active Risks</a:t>
            </a:r>
          </a:p>
        </p:txBody>
      </p:sp>
      <p:pic>
        <p:nvPicPr>
          <p:cNvPr id="6" name="Picture 5" descr="Table&#10;&#10;Description automatically generated">
            <a:extLst>
              <a:ext uri="{FF2B5EF4-FFF2-40B4-BE49-F238E27FC236}">
                <a16:creationId xmlns:a16="http://schemas.microsoft.com/office/drawing/2014/main" id="{91266D61-1C51-7940-B76F-4ACD7B4844AC}"/>
              </a:ext>
            </a:extLst>
          </p:cNvPr>
          <p:cNvPicPr>
            <a:picLocks noChangeAspect="1"/>
          </p:cNvPicPr>
          <p:nvPr/>
        </p:nvPicPr>
        <p:blipFill>
          <a:blip r:embed="rId2"/>
          <a:stretch>
            <a:fillRect/>
          </a:stretch>
        </p:blipFill>
        <p:spPr>
          <a:xfrm>
            <a:off x="1616467" y="533400"/>
            <a:ext cx="4476281" cy="6309360"/>
          </a:xfrm>
          <a:prstGeom prst="rect">
            <a:avLst/>
          </a:prstGeom>
        </p:spPr>
      </p:pic>
      <p:pic>
        <p:nvPicPr>
          <p:cNvPr id="8" name="Picture 7" descr="Table&#10;&#10;Description automatically generated">
            <a:extLst>
              <a:ext uri="{FF2B5EF4-FFF2-40B4-BE49-F238E27FC236}">
                <a16:creationId xmlns:a16="http://schemas.microsoft.com/office/drawing/2014/main" id="{D4333FA6-3D87-D440-AA66-8E4DFA2821BF}"/>
              </a:ext>
            </a:extLst>
          </p:cNvPr>
          <p:cNvPicPr>
            <a:picLocks noChangeAspect="1"/>
          </p:cNvPicPr>
          <p:nvPr/>
        </p:nvPicPr>
        <p:blipFill>
          <a:blip r:embed="rId3"/>
          <a:stretch>
            <a:fillRect/>
          </a:stretch>
        </p:blipFill>
        <p:spPr>
          <a:xfrm>
            <a:off x="6178192" y="564219"/>
            <a:ext cx="4476280" cy="4742892"/>
          </a:xfrm>
          <a:prstGeom prst="rect">
            <a:avLst/>
          </a:prstGeom>
        </p:spPr>
      </p:pic>
    </p:spTree>
    <p:extLst>
      <p:ext uri="{BB962C8B-B14F-4D97-AF65-F5344CB8AC3E}">
        <p14:creationId xmlns:p14="http://schemas.microsoft.com/office/powerpoint/2010/main" val="2262328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593DB3-A124-BD47-B862-95C8E1C78BF8}"/>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3" name="Title 2">
            <a:extLst>
              <a:ext uri="{FF2B5EF4-FFF2-40B4-BE49-F238E27FC236}">
                <a16:creationId xmlns:a16="http://schemas.microsoft.com/office/drawing/2014/main" id="{A5C8C818-C787-8446-8636-05F9C44C91C7}"/>
              </a:ext>
            </a:extLst>
          </p:cNvPr>
          <p:cNvSpPr>
            <a:spLocks noGrp="1"/>
          </p:cNvSpPr>
          <p:nvPr>
            <p:ph type="title"/>
          </p:nvPr>
        </p:nvSpPr>
        <p:spPr/>
        <p:txBody>
          <a:bodyPr/>
          <a:lstStyle/>
          <a:p>
            <a:r>
              <a:rPr lang="en-US" dirty="0"/>
              <a:t>Experimental Equipment Scope</a:t>
            </a:r>
          </a:p>
        </p:txBody>
      </p:sp>
      <p:sp>
        <p:nvSpPr>
          <p:cNvPr id="4" name="TextBox 3">
            <a:extLst>
              <a:ext uri="{FF2B5EF4-FFF2-40B4-BE49-F238E27FC236}">
                <a16:creationId xmlns:a16="http://schemas.microsoft.com/office/drawing/2014/main" id="{5AF75FD0-44C7-524C-9D94-A86976F620F5}"/>
              </a:ext>
            </a:extLst>
          </p:cNvPr>
          <p:cNvSpPr txBox="1"/>
          <p:nvPr/>
        </p:nvSpPr>
        <p:spPr>
          <a:xfrm>
            <a:off x="6281093" y="579121"/>
            <a:ext cx="5762224" cy="2369880"/>
          </a:xfrm>
          <a:prstGeom prst="rect">
            <a:avLst/>
          </a:prstGeom>
          <a:noFill/>
        </p:spPr>
        <p:txBody>
          <a:bodyPr wrap="square" rtlCol="0">
            <a:spAutoFit/>
          </a:bodyPr>
          <a:lstStyle/>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Science program required momentum resolution </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requires a large bore </a:t>
            </a:r>
            <a:r>
              <a:rPr lang="en-US" sz="1200" dirty="0">
                <a:latin typeface="Arial" panose="020B0604020202020204" pitchFamily="34" charset="0"/>
                <a:cs typeface="Arial" panose="020B0604020202020204" pitchFamily="34" charset="0"/>
              </a:rPr>
              <a:t>2T magnet </a:t>
            </a:r>
          </a:p>
          <a:p>
            <a:pPr>
              <a:buClr>
                <a:srgbClr val="0096FF"/>
              </a:buClr>
            </a:pPr>
            <a:r>
              <a:rPr lang="en-US" sz="1100" dirty="0">
                <a:latin typeface="Arial" panose="020B0604020202020204" pitchFamily="34" charset="0"/>
                <a:cs typeface="Arial" panose="020B0604020202020204" pitchFamily="34" charset="0"/>
              </a:rPr>
              <a:t>            (1.7 T magnet operation point, stretch goal 2T) </a:t>
            </a:r>
          </a:p>
          <a:p>
            <a:pPr>
              <a:buClr>
                <a:srgbClr val="0096FF"/>
              </a:buClr>
            </a:pPr>
            <a:r>
              <a:rPr lang="en-US" sz="1100" dirty="0">
                <a:latin typeface="Arial" panose="020B0604020202020204" pitchFamily="34" charset="0"/>
                <a:cs typeface="Arial" panose="020B0604020202020204" pitchFamily="34" charset="0"/>
              </a:rPr>
              <a:t>            that has same geometry as the BaBAR magnet.</a:t>
            </a:r>
            <a:endParaRPr lang="en-US" sz="700" dirty="0">
              <a:latin typeface="Arial" panose="020B0604020202020204" pitchFamily="34" charset="0"/>
              <a:cs typeface="Arial" panose="020B0604020202020204" pitchFamily="34" charset="0"/>
            </a:endParaRPr>
          </a:p>
          <a:p>
            <a:pPr marL="285750" indent="-285750">
              <a:buClr>
                <a:srgbClr val="0096FF"/>
              </a:buClr>
              <a:buFont typeface="Wingdings" pitchFamily="2" charset="2"/>
              <a:buChar char="§"/>
              <a:tabLst>
                <a:tab pos="6454775" algn="r"/>
              </a:tabLst>
              <a:defRPr/>
            </a:pPr>
            <a:r>
              <a:rPr lang="en-US" sz="1400" dirty="0">
                <a:latin typeface="Arial" panose="020B0604020202020204" pitchFamily="34" charset="0"/>
                <a:cs typeface="Arial" panose="020B0604020202020204" pitchFamily="34" charset="0"/>
              </a:rPr>
              <a:t>Imaging science program </a:t>
            </a:r>
            <a:r>
              <a:rPr lang="en-US" sz="1400" dirty="0">
                <a:solidFill>
                  <a:srgbClr val="0432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dirty="0">
                <a:solidFill>
                  <a:prstClr val="black"/>
                </a:solidFill>
                <a:latin typeface="Arial" charset="0"/>
                <a:cs typeface="Arial" charset="0"/>
              </a:rPr>
              <a:t>Large Ion Species Range:  </a:t>
            </a:r>
          </a:p>
          <a:p>
            <a:pPr>
              <a:buClr>
                <a:srgbClr val="0096FF"/>
              </a:buClr>
              <a:tabLst>
                <a:tab pos="6454775" algn="r"/>
              </a:tabLst>
              <a:defRPr/>
            </a:pPr>
            <a:r>
              <a:rPr lang="en-US" sz="1400" dirty="0">
                <a:solidFill>
                  <a:prstClr val="black"/>
                </a:solidFill>
                <a:latin typeface="Arial" charset="0"/>
                <a:cs typeface="Arial" charset="0"/>
              </a:rPr>
              <a:t>      protons to Uranium</a:t>
            </a:r>
          </a:p>
          <a:p>
            <a:pPr>
              <a:buClr>
                <a:srgbClr val="0096FF"/>
              </a:buClr>
            </a:pPr>
            <a:r>
              <a:rPr lang="en-US" sz="1400" dirty="0">
                <a:solidFill>
                  <a:prstClr val="black"/>
                </a:solidFill>
                <a:latin typeface="Arial" charset="0"/>
                <a:cs typeface="Arial" charset="0"/>
              </a:rPr>
              <a:t>    </a:t>
            </a:r>
            <a:r>
              <a:rPr lang="en-US" sz="1400" dirty="0">
                <a:solidFill>
                  <a:srgbClr val="0096FF"/>
                </a:solidFill>
                <a:latin typeface="Arial" charset="0"/>
                <a:cs typeface="Arial" charset="0"/>
                <a:sym typeface="Wingdings" pitchFamily="2" charset="2"/>
              </a:rPr>
              <a:t></a:t>
            </a:r>
            <a:r>
              <a:rPr lang="en-US" sz="1400" dirty="0">
                <a:solidFill>
                  <a:prstClr val="black"/>
                </a:solidFill>
                <a:latin typeface="Arial" charset="0"/>
                <a:cs typeface="Arial"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requires specialized detectors integrated </a:t>
            </a:r>
            <a:r>
              <a:rPr lang="en-US" sz="1200" dirty="0">
                <a:latin typeface="Arial" panose="020B0604020202020204" pitchFamily="34" charset="0"/>
                <a:cs typeface="Arial" panose="020B0604020202020204" pitchFamily="34" charset="0"/>
              </a:rPr>
              <a:t>in the Interaction Region over 80 m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Streaming readout electronics model</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highest scientific flexibility</a:t>
            </a:r>
          </a:p>
          <a:p>
            <a:pPr marL="171450" indent="-171450">
              <a:buClr>
                <a:srgbClr val="0096FF"/>
              </a:buClr>
              <a:buFont typeface="Wingdings" pitchFamily="2" charset="2"/>
              <a:buChar char="§"/>
            </a:pPr>
            <a:r>
              <a:rPr lang="en-US" sz="1400" dirty="0">
                <a:latin typeface="Arial" panose="020B0604020202020204" pitchFamily="34" charset="0"/>
                <a:cs typeface="Arial" panose="020B0604020202020204" pitchFamily="34" charset="0"/>
                <a:sym typeface="Wingdings" pitchFamily="2" charset="2"/>
              </a:rPr>
              <a:t>very compact Detector </a:t>
            </a:r>
            <a:r>
              <a:rPr lang="en-US" sz="14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400" b="1" dirty="0">
                <a:latin typeface="Arial" panose="020B0604020202020204" pitchFamily="34" charset="0"/>
                <a:cs typeface="Arial" panose="020B0604020202020204" pitchFamily="34" charset="0"/>
                <a:sym typeface="Wingdings" pitchFamily="2" charset="2"/>
              </a:rPr>
              <a:t>Integration</a:t>
            </a:r>
            <a:r>
              <a:rPr lang="en-US" sz="1400" dirty="0">
                <a:latin typeface="Arial" panose="020B0604020202020204" pitchFamily="34" charset="0"/>
                <a:cs typeface="Arial" panose="020B0604020202020204" pitchFamily="34" charset="0"/>
                <a:sym typeface="Wingdings" pitchFamily="2" charset="2"/>
              </a:rPr>
              <a:t> is key</a:t>
            </a:r>
            <a:endParaRPr lang="en-US" sz="1400" dirty="0">
              <a:solidFill>
                <a:prstClr val="black"/>
              </a:solidFill>
              <a:latin typeface="Arial" charset="0"/>
              <a:cs typeface="Arial" charset="0"/>
            </a:endParaRPr>
          </a:p>
          <a:p>
            <a:pPr marL="171450" indent="-171450">
              <a:buClr>
                <a:srgbClr val="0096FF"/>
              </a:buClr>
              <a:buFont typeface="Wingdings" pitchFamily="2" charset="2"/>
              <a:buChar char="§"/>
            </a:pPr>
            <a:r>
              <a:rPr lang="en-US" sz="1400" dirty="0">
                <a:solidFill>
                  <a:prstClr val="black"/>
                </a:solidFill>
                <a:latin typeface="Arial" charset="0"/>
                <a:cs typeface="Arial" charset="0"/>
              </a:rPr>
              <a:t>Good Background Conditions</a:t>
            </a:r>
          </a:p>
        </p:txBody>
      </p:sp>
      <p:pic>
        <p:nvPicPr>
          <p:cNvPr id="6" name="Picture 5" descr="A picture containing text, device, meter, gauge&#10;&#10;Description automatically generated">
            <a:extLst>
              <a:ext uri="{FF2B5EF4-FFF2-40B4-BE49-F238E27FC236}">
                <a16:creationId xmlns:a16="http://schemas.microsoft.com/office/drawing/2014/main" id="{E40A5751-3207-4740-AF90-4E82626B32D9}"/>
              </a:ext>
            </a:extLst>
          </p:cNvPr>
          <p:cNvPicPr>
            <a:picLocks noChangeAspect="1"/>
          </p:cNvPicPr>
          <p:nvPr/>
        </p:nvPicPr>
        <p:blipFill>
          <a:blip r:embed="rId2"/>
          <a:stretch>
            <a:fillRect/>
          </a:stretch>
        </p:blipFill>
        <p:spPr>
          <a:xfrm>
            <a:off x="1446712" y="2799805"/>
            <a:ext cx="1977208" cy="109995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6DC3D80-496C-A14B-932B-F25AC0D89BB3}"/>
              </a:ext>
            </a:extLst>
          </p:cNvPr>
          <p:cNvPicPr>
            <a:picLocks noChangeAspect="1"/>
          </p:cNvPicPr>
          <p:nvPr/>
        </p:nvPicPr>
        <p:blipFill rotWithShape="1">
          <a:blip r:embed="rId3"/>
          <a:srcRect l="3779" t="12669" r="15590" b="3104"/>
          <a:stretch/>
        </p:blipFill>
        <p:spPr>
          <a:xfrm>
            <a:off x="1537552" y="4593348"/>
            <a:ext cx="9116897" cy="2234708"/>
          </a:xfrm>
          <a:prstGeom prst="rect">
            <a:avLst/>
          </a:prstGeom>
        </p:spPr>
      </p:pic>
      <p:pic>
        <p:nvPicPr>
          <p:cNvPr id="8" name="Picture 7" descr="A picture containing printer, stationary, writing implement&#10;&#10;Description automatically generated">
            <a:extLst>
              <a:ext uri="{FF2B5EF4-FFF2-40B4-BE49-F238E27FC236}">
                <a16:creationId xmlns:a16="http://schemas.microsoft.com/office/drawing/2014/main" id="{7FF57BF7-83A2-DC40-BF23-83E612EBA2C7}"/>
              </a:ext>
            </a:extLst>
          </p:cNvPr>
          <p:cNvPicPr>
            <a:picLocks noChangeAspect="1"/>
          </p:cNvPicPr>
          <p:nvPr/>
        </p:nvPicPr>
        <p:blipFill rotWithShape="1">
          <a:blip r:embed="rId4"/>
          <a:srcRect l="4489" t="5000" r="4960" b="2512"/>
          <a:stretch/>
        </p:blipFill>
        <p:spPr>
          <a:xfrm>
            <a:off x="6586381" y="5155057"/>
            <a:ext cx="797432" cy="461540"/>
          </a:xfrm>
          <a:prstGeom prst="rect">
            <a:avLst/>
          </a:prstGeom>
        </p:spPr>
      </p:pic>
      <p:sp>
        <p:nvSpPr>
          <p:cNvPr id="9" name="TextBox 8">
            <a:extLst>
              <a:ext uri="{FF2B5EF4-FFF2-40B4-BE49-F238E27FC236}">
                <a16:creationId xmlns:a16="http://schemas.microsoft.com/office/drawing/2014/main" id="{BD747B9F-ABEE-F143-9766-D3787F566AE0}"/>
              </a:ext>
            </a:extLst>
          </p:cNvPr>
          <p:cNvSpPr txBox="1"/>
          <p:nvPr/>
        </p:nvSpPr>
        <p:spPr>
          <a:xfrm>
            <a:off x="7650071" y="4589524"/>
            <a:ext cx="1180058" cy="215444"/>
          </a:xfrm>
          <a:prstGeom prst="rect">
            <a:avLst/>
          </a:prstGeom>
          <a:solidFill>
            <a:srgbClr val="0432FF"/>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hadronic calorimeters </a:t>
            </a:r>
          </a:p>
        </p:txBody>
      </p:sp>
      <p:sp>
        <p:nvSpPr>
          <p:cNvPr id="10" name="TextBox 9">
            <a:extLst>
              <a:ext uri="{FF2B5EF4-FFF2-40B4-BE49-F238E27FC236}">
                <a16:creationId xmlns:a16="http://schemas.microsoft.com/office/drawing/2014/main" id="{C3890AE5-6A22-C349-B54D-9D26499BFC97}"/>
              </a:ext>
            </a:extLst>
          </p:cNvPr>
          <p:cNvSpPr txBox="1"/>
          <p:nvPr/>
        </p:nvSpPr>
        <p:spPr>
          <a:xfrm>
            <a:off x="7650072" y="5075741"/>
            <a:ext cx="954367" cy="215444"/>
          </a:xfrm>
          <a:prstGeom prst="rect">
            <a:avLst/>
          </a:prstGeom>
          <a:solidFill>
            <a:srgbClr val="FF0000"/>
          </a:solidFill>
          <a:ln w="9525">
            <a:solidFill>
              <a:srgbClr val="0432FF">
                <a:alpha val="63000"/>
              </a:srgb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e/m calorimeters      </a:t>
            </a:r>
          </a:p>
        </p:txBody>
      </p:sp>
      <p:sp>
        <p:nvSpPr>
          <p:cNvPr id="11" name="TextBox 10">
            <a:extLst>
              <a:ext uri="{FF2B5EF4-FFF2-40B4-BE49-F238E27FC236}">
                <a16:creationId xmlns:a16="http://schemas.microsoft.com/office/drawing/2014/main" id="{C87BC6FE-50A9-D547-BB55-807B826EC030}"/>
              </a:ext>
            </a:extLst>
          </p:cNvPr>
          <p:cNvSpPr txBox="1"/>
          <p:nvPr/>
        </p:nvSpPr>
        <p:spPr>
          <a:xfrm>
            <a:off x="8838676" y="4589525"/>
            <a:ext cx="886781"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defRPr/>
            </a:pPr>
            <a:r>
              <a:rPr lang="en-US" sz="800" dirty="0" err="1">
                <a:solidFill>
                  <a:prstClr val="black"/>
                </a:solidFill>
                <a:latin typeface="Arial" panose="020B0604020202020204" pitchFamily="34" charset="0"/>
                <a:cs typeface="Arial" panose="020B0604020202020204" pitchFamily="34" charset="0"/>
              </a:rPr>
              <a:t>Time.of.Flight</a:t>
            </a:r>
            <a:r>
              <a:rPr lang="en-US" sz="800" dirty="0">
                <a:solidFill>
                  <a:prstClr val="black"/>
                </a:solidFill>
                <a:latin typeface="Arial" panose="020B0604020202020204" pitchFamily="34" charset="0"/>
                <a:cs typeface="Arial" panose="020B0604020202020204" pitchFamily="34" charset="0"/>
              </a:rPr>
              <a:t>, </a:t>
            </a:r>
          </a:p>
          <a:p>
            <a:pPr algn="ctr">
              <a:defRPr/>
            </a:pPr>
            <a:r>
              <a:rPr lang="en-US" sz="800" dirty="0">
                <a:solidFill>
                  <a:prstClr val="black"/>
                </a:solidFill>
                <a:latin typeface="Arial" panose="020B0604020202020204" pitchFamily="34" charset="0"/>
                <a:cs typeface="Arial" panose="020B0604020202020204" pitchFamily="34" charset="0"/>
              </a:rPr>
              <a:t>DIRC,  </a:t>
            </a:r>
          </a:p>
          <a:p>
            <a:pPr algn="ctr">
              <a:defRPr/>
            </a:pPr>
            <a:r>
              <a:rPr lang="en-US" sz="800" dirty="0">
                <a:solidFill>
                  <a:prstClr val="black"/>
                </a:solidFill>
                <a:latin typeface="Arial" panose="020B0604020202020204" pitchFamily="34" charset="0"/>
                <a:cs typeface="Arial" panose="020B0604020202020204" pitchFamily="34" charset="0"/>
              </a:rPr>
              <a:t>RICH detectors</a:t>
            </a:r>
          </a:p>
        </p:txBody>
      </p:sp>
      <p:sp>
        <p:nvSpPr>
          <p:cNvPr id="12" name="TextBox 11">
            <a:extLst>
              <a:ext uri="{FF2B5EF4-FFF2-40B4-BE49-F238E27FC236}">
                <a16:creationId xmlns:a16="http://schemas.microsoft.com/office/drawing/2014/main" id="{E2A5A5B8-A891-4F4C-A1AC-E61C93E8FC84}"/>
              </a:ext>
            </a:extLst>
          </p:cNvPr>
          <p:cNvSpPr txBox="1"/>
          <p:nvPr/>
        </p:nvSpPr>
        <p:spPr>
          <a:xfrm>
            <a:off x="9755273" y="4820356"/>
            <a:ext cx="819455" cy="215444"/>
          </a:xfrm>
          <a:prstGeom prst="rect">
            <a:avLst/>
          </a:prstGeom>
          <a:solidFill>
            <a:srgbClr val="F2FF5F"/>
          </a:solidFill>
          <a:ln w="9525">
            <a:solidFill>
              <a:schemeClr val="bg2">
                <a:lumMod val="10000"/>
                <a:alpha val="63000"/>
              </a:schemeClr>
            </a:solidFill>
          </a:ln>
        </p:spPr>
        <p:txBody>
          <a:bodyPr wrap="none" rtlCol="0">
            <a:spAutoFit/>
          </a:bodyPr>
          <a:lstStyle/>
          <a:p>
            <a:pPr algn="ctr">
              <a:defRPr/>
            </a:pPr>
            <a:r>
              <a:rPr lang="en-US" sz="800" dirty="0">
                <a:solidFill>
                  <a:srgbClr val="1E1C11"/>
                </a:solidFill>
                <a:latin typeface="Arial" panose="020B0604020202020204" pitchFamily="34" charset="0"/>
                <a:cs typeface="Arial" panose="020B0604020202020204" pitchFamily="34" charset="0"/>
              </a:rPr>
              <a:t>MAPS tracker</a:t>
            </a:r>
          </a:p>
        </p:txBody>
      </p:sp>
      <p:sp>
        <p:nvSpPr>
          <p:cNvPr id="13" name="TextBox 12">
            <a:extLst>
              <a:ext uri="{FF2B5EF4-FFF2-40B4-BE49-F238E27FC236}">
                <a16:creationId xmlns:a16="http://schemas.microsoft.com/office/drawing/2014/main" id="{F21B2C12-6862-5D48-9B8C-4927A0E8C92B}"/>
              </a:ext>
            </a:extLst>
          </p:cNvPr>
          <p:cNvSpPr txBox="1"/>
          <p:nvPr/>
        </p:nvSpPr>
        <p:spPr>
          <a:xfrm>
            <a:off x="9734003" y="4589930"/>
            <a:ext cx="886781" cy="215444"/>
          </a:xfrm>
          <a:prstGeom prst="rect">
            <a:avLst/>
          </a:prstGeom>
          <a:solidFill>
            <a:srgbClr val="FFFF00"/>
          </a:solidFill>
          <a:ln w="9525">
            <a:solidFill>
              <a:schemeClr val="bg2">
                <a:lumMod val="10000"/>
                <a:alpha val="63000"/>
              </a:schemeClr>
            </a:solidFill>
          </a:ln>
        </p:spPr>
        <p:txBody>
          <a:bodyPr wrap="none" rtlCol="0">
            <a:spAutoFit/>
          </a:bodyPr>
          <a:lstStyle/>
          <a:p>
            <a:pPr>
              <a:defRPr/>
            </a:pPr>
            <a:r>
              <a:rPr lang="en-US" sz="800" dirty="0">
                <a:solidFill>
                  <a:srgbClr val="1E1C11"/>
                </a:solidFill>
                <a:latin typeface="Arial" panose="020B0604020202020204" pitchFamily="34" charset="0"/>
                <a:cs typeface="Arial" panose="020B0604020202020204" pitchFamily="34" charset="0"/>
              </a:rPr>
              <a:t>MPGD trackers</a:t>
            </a:r>
          </a:p>
        </p:txBody>
      </p:sp>
      <p:sp>
        <p:nvSpPr>
          <p:cNvPr id="14" name="TextBox 13">
            <a:extLst>
              <a:ext uri="{FF2B5EF4-FFF2-40B4-BE49-F238E27FC236}">
                <a16:creationId xmlns:a16="http://schemas.microsoft.com/office/drawing/2014/main" id="{D5D3B58A-7F38-A848-B325-64B8DB36B004}"/>
              </a:ext>
            </a:extLst>
          </p:cNvPr>
          <p:cNvSpPr txBox="1"/>
          <p:nvPr/>
        </p:nvSpPr>
        <p:spPr>
          <a:xfrm>
            <a:off x="7650071" y="4833670"/>
            <a:ext cx="1040670" cy="215444"/>
          </a:xfrm>
          <a:prstGeom prst="rect">
            <a:avLst/>
          </a:prstGeom>
          <a:solidFill>
            <a:srgbClr val="FF40FF"/>
          </a:solidFill>
          <a:ln w="9525">
            <a:solidFill>
              <a:schemeClr val="bg2">
                <a:lumMod val="10000"/>
                <a:alpha val="63000"/>
              </a:schemeClr>
            </a:solidFill>
          </a:ln>
        </p:spPr>
        <p:txBody>
          <a:bodyPr wrap="none" rtlCol="0">
            <a:spAutoFit/>
          </a:bodyPr>
          <a:lstStyle/>
          <a:p>
            <a:pPr>
              <a:defRPr/>
            </a:pPr>
            <a:r>
              <a:rPr lang="en-US" sz="800" dirty="0">
                <a:solidFill>
                  <a:prstClr val="white"/>
                </a:solidFill>
                <a:latin typeface="Arial" panose="020B0604020202020204" pitchFamily="34" charset="0"/>
                <a:cs typeface="Arial" panose="020B0604020202020204" pitchFamily="34" charset="0"/>
              </a:rPr>
              <a:t>Solenoidal Magnet</a:t>
            </a:r>
          </a:p>
        </p:txBody>
      </p:sp>
      <p:sp>
        <p:nvSpPr>
          <p:cNvPr id="15" name="TextBox 14">
            <a:extLst>
              <a:ext uri="{FF2B5EF4-FFF2-40B4-BE49-F238E27FC236}">
                <a16:creationId xmlns:a16="http://schemas.microsoft.com/office/drawing/2014/main" id="{48F3674A-E6A0-B24B-A925-E6B1748B35C2}"/>
              </a:ext>
            </a:extLst>
          </p:cNvPr>
          <p:cNvSpPr txBox="1"/>
          <p:nvPr/>
        </p:nvSpPr>
        <p:spPr>
          <a:xfrm>
            <a:off x="8668893" y="6228968"/>
            <a:ext cx="155363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e: 5 GeV to 18 GeV</a:t>
            </a:r>
          </a:p>
        </p:txBody>
      </p:sp>
      <p:sp>
        <p:nvSpPr>
          <p:cNvPr id="16" name="TextBox 15">
            <a:extLst>
              <a:ext uri="{FF2B5EF4-FFF2-40B4-BE49-F238E27FC236}">
                <a16:creationId xmlns:a16="http://schemas.microsoft.com/office/drawing/2014/main" id="{A2924C94-0A9D-1B45-BDBE-C359C97FF890}"/>
              </a:ext>
            </a:extLst>
          </p:cNvPr>
          <p:cNvSpPr txBox="1"/>
          <p:nvPr/>
        </p:nvSpPr>
        <p:spPr>
          <a:xfrm>
            <a:off x="3183050" y="6235963"/>
            <a:ext cx="2060500" cy="276999"/>
          </a:xfrm>
          <a:prstGeom prst="rect">
            <a:avLst/>
          </a:prstGeom>
          <a:noFill/>
          <a:ln>
            <a:solidFill>
              <a:srgbClr val="0000FF"/>
            </a:solidFill>
          </a:ln>
        </p:spPr>
        <p:txBody>
          <a:bodyPr wrap="none" rtlCol="0">
            <a:spAutoFit/>
          </a:bodyPr>
          <a:lstStyle/>
          <a:p>
            <a:pPr>
              <a:defRPr/>
            </a:pPr>
            <a:r>
              <a:rPr lang="en-US" sz="1200" b="1" dirty="0">
                <a:solidFill>
                  <a:prstClr val="black"/>
                </a:solidFill>
                <a:latin typeface="Arial" panose="020B0604020202020204"/>
              </a:rPr>
              <a:t>p: 41 GeV, 100 to 275 GeV</a:t>
            </a:r>
          </a:p>
        </p:txBody>
      </p:sp>
      <p:grpSp>
        <p:nvGrpSpPr>
          <p:cNvPr id="17" name="Group 16">
            <a:extLst>
              <a:ext uri="{FF2B5EF4-FFF2-40B4-BE49-F238E27FC236}">
                <a16:creationId xmlns:a16="http://schemas.microsoft.com/office/drawing/2014/main" id="{B20C4BBE-3077-2845-9D12-A7BC94835925}"/>
              </a:ext>
            </a:extLst>
          </p:cNvPr>
          <p:cNvGrpSpPr/>
          <p:nvPr/>
        </p:nvGrpSpPr>
        <p:grpSpPr>
          <a:xfrm>
            <a:off x="5216601" y="6196327"/>
            <a:ext cx="3464265" cy="402447"/>
            <a:chOff x="2850767" y="5975807"/>
            <a:chExt cx="3464265" cy="402447"/>
          </a:xfrm>
        </p:grpSpPr>
        <p:cxnSp>
          <p:nvCxnSpPr>
            <p:cNvPr id="18" name="Straight Arrow Connector 17">
              <a:extLst>
                <a:ext uri="{FF2B5EF4-FFF2-40B4-BE49-F238E27FC236}">
                  <a16:creationId xmlns:a16="http://schemas.microsoft.com/office/drawing/2014/main" id="{FDAEF042-F62D-2744-9E9A-D244EBBD9A8B}"/>
                </a:ext>
              </a:extLst>
            </p:cNvPr>
            <p:cNvCxnSpPr/>
            <p:nvPr/>
          </p:nvCxnSpPr>
          <p:spPr>
            <a:xfrm>
              <a:off x="2926540" y="6022053"/>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5C96D2-FA69-BF40-BF2D-CE9B5020CACD}"/>
                </a:ext>
              </a:extLst>
            </p:cNvPr>
            <p:cNvCxnSpPr>
              <a:cxnSpLocks/>
            </p:cNvCxnSpPr>
            <p:nvPr/>
          </p:nvCxnSpPr>
          <p:spPr>
            <a:xfrm flipH="1">
              <a:off x="4915600" y="6021519"/>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B59F69A-D342-C348-893B-8C43B40D1F65}"/>
                </a:ext>
              </a:extLst>
            </p:cNvPr>
            <p:cNvSpPr txBox="1"/>
            <p:nvPr/>
          </p:nvSpPr>
          <p:spPr>
            <a:xfrm>
              <a:off x="2850767" y="5975807"/>
              <a:ext cx="1159356" cy="369332"/>
            </a:xfrm>
            <a:prstGeom prst="rect">
              <a:avLst/>
            </a:prstGeom>
            <a:noFill/>
          </p:spPr>
          <p:txBody>
            <a:bodyPr wrap="none" rtlCol="0">
              <a:spAutoFit/>
            </a:bodyPr>
            <a:lstStyle/>
            <a:p>
              <a:pPr>
                <a:defRPr/>
              </a:pPr>
              <a:r>
                <a:rPr lang="en-US" dirty="0">
                  <a:solidFill>
                    <a:prstClr val="black"/>
                  </a:solidFill>
                  <a:latin typeface="Arial" panose="020B0604020202020204"/>
                </a:rPr>
                <a:t>p/A beam</a:t>
              </a:r>
            </a:p>
          </p:txBody>
        </p:sp>
        <p:sp>
          <p:nvSpPr>
            <p:cNvPr id="21" name="TextBox 20">
              <a:extLst>
                <a:ext uri="{FF2B5EF4-FFF2-40B4-BE49-F238E27FC236}">
                  <a16:creationId xmlns:a16="http://schemas.microsoft.com/office/drawing/2014/main" id="{E5264A86-2991-0E4E-BECB-46A54C5B124A}"/>
                </a:ext>
              </a:extLst>
            </p:cNvPr>
            <p:cNvSpPr txBox="1"/>
            <p:nvPr/>
          </p:nvSpPr>
          <p:spPr>
            <a:xfrm>
              <a:off x="5360925" y="6008922"/>
              <a:ext cx="954107" cy="369332"/>
            </a:xfrm>
            <a:prstGeom prst="rect">
              <a:avLst/>
            </a:prstGeom>
            <a:noFill/>
          </p:spPr>
          <p:txBody>
            <a:bodyPr wrap="none" rtlCol="0">
              <a:spAutoFit/>
            </a:bodyPr>
            <a:lstStyle/>
            <a:p>
              <a:pPr>
                <a:defRPr/>
              </a:pPr>
              <a:r>
                <a:rPr lang="en-US" dirty="0">
                  <a:solidFill>
                    <a:prstClr val="black"/>
                  </a:solidFill>
                  <a:latin typeface="Arial" panose="020B0604020202020204"/>
                </a:rPr>
                <a:t>e beam</a:t>
              </a:r>
            </a:p>
          </p:txBody>
        </p:sp>
      </p:grpSp>
      <p:cxnSp>
        <p:nvCxnSpPr>
          <p:cNvPr id="22" name="Straight Arrow Connector 21">
            <a:extLst>
              <a:ext uri="{FF2B5EF4-FFF2-40B4-BE49-F238E27FC236}">
                <a16:creationId xmlns:a16="http://schemas.microsoft.com/office/drawing/2014/main" id="{8BAF1DF1-59DE-084B-87AD-A6F5E5CE1BCB}"/>
              </a:ext>
            </a:extLst>
          </p:cNvPr>
          <p:cNvCxnSpPr>
            <a:cxnSpLocks/>
          </p:cNvCxnSpPr>
          <p:nvPr/>
        </p:nvCxnSpPr>
        <p:spPr>
          <a:xfrm flipV="1">
            <a:off x="4392840" y="4962059"/>
            <a:ext cx="417884" cy="32912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181E491-8600-BB49-A9BB-0162C53D7D72}"/>
              </a:ext>
            </a:extLst>
          </p:cNvPr>
          <p:cNvSpPr txBox="1"/>
          <p:nvPr/>
        </p:nvSpPr>
        <p:spPr>
          <a:xfrm>
            <a:off x="4818136" y="4635691"/>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local hadron polarimeter</a:t>
            </a:r>
          </a:p>
        </p:txBody>
      </p:sp>
      <p:cxnSp>
        <p:nvCxnSpPr>
          <p:cNvPr id="24" name="Straight Arrow Connector 23">
            <a:extLst>
              <a:ext uri="{FF2B5EF4-FFF2-40B4-BE49-F238E27FC236}">
                <a16:creationId xmlns:a16="http://schemas.microsoft.com/office/drawing/2014/main" id="{99E03A45-AB69-E740-A31C-4535F3F16D45}"/>
              </a:ext>
            </a:extLst>
          </p:cNvPr>
          <p:cNvCxnSpPr>
            <a:cxnSpLocks/>
          </p:cNvCxnSpPr>
          <p:nvPr/>
        </p:nvCxnSpPr>
        <p:spPr>
          <a:xfrm>
            <a:off x="4008000" y="5508707"/>
            <a:ext cx="275702" cy="25564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1402EC-DE49-E946-98AB-A1A8BDD511DE}"/>
              </a:ext>
            </a:extLst>
          </p:cNvPr>
          <p:cNvCxnSpPr>
            <a:cxnSpLocks/>
          </p:cNvCxnSpPr>
          <p:nvPr/>
        </p:nvCxnSpPr>
        <p:spPr>
          <a:xfrm flipH="1">
            <a:off x="4655152" y="5503675"/>
            <a:ext cx="252382" cy="26067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7A35454-05FB-004C-A772-C6B671C6DE09}"/>
              </a:ext>
            </a:extLst>
          </p:cNvPr>
          <p:cNvSpPr txBox="1"/>
          <p:nvPr/>
        </p:nvSpPr>
        <p:spPr>
          <a:xfrm>
            <a:off x="4034640" y="5752774"/>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low Q</a:t>
            </a:r>
            <a:r>
              <a:rPr lang="en-US" sz="800" baseline="30000" dirty="0">
                <a:solidFill>
                  <a:srgbClr val="FFFFFF"/>
                </a:solidFill>
                <a:latin typeface="Arial" panose="020B0604020202020204" pitchFamily="34" charset="0"/>
                <a:cs typeface="Arial" panose="020B0604020202020204" pitchFamily="34" charset="0"/>
              </a:rPr>
              <a:t>2 </a:t>
            </a:r>
            <a:r>
              <a:rPr lang="en-US" sz="800" dirty="0">
                <a:solidFill>
                  <a:srgbClr val="FFFFFF"/>
                </a:solidFill>
                <a:latin typeface="Arial" panose="020B0604020202020204" pitchFamily="34" charset="0"/>
                <a:cs typeface="Arial" panose="020B0604020202020204" pitchFamily="34" charset="0"/>
              </a:rPr>
              <a:t>electron-tagger</a:t>
            </a:r>
          </a:p>
        </p:txBody>
      </p:sp>
      <p:cxnSp>
        <p:nvCxnSpPr>
          <p:cNvPr id="27" name="Straight Arrow Connector 26">
            <a:extLst>
              <a:ext uri="{FF2B5EF4-FFF2-40B4-BE49-F238E27FC236}">
                <a16:creationId xmlns:a16="http://schemas.microsoft.com/office/drawing/2014/main" id="{A5C15608-53F3-6D41-9745-D31005A38B85}"/>
              </a:ext>
            </a:extLst>
          </p:cNvPr>
          <p:cNvCxnSpPr>
            <a:cxnSpLocks/>
          </p:cNvCxnSpPr>
          <p:nvPr/>
        </p:nvCxnSpPr>
        <p:spPr>
          <a:xfrm>
            <a:off x="1742663" y="5454287"/>
            <a:ext cx="791460" cy="310067"/>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A5023B-15C4-9647-9D66-F7F901D08040}"/>
              </a:ext>
            </a:extLst>
          </p:cNvPr>
          <p:cNvSpPr txBox="1"/>
          <p:nvPr/>
        </p:nvSpPr>
        <p:spPr>
          <a:xfrm>
            <a:off x="1990174" y="5733138"/>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Luminosity</a:t>
            </a:r>
          </a:p>
          <a:p>
            <a:pPr algn="ctr">
              <a:defRPr/>
            </a:pPr>
            <a:r>
              <a:rPr lang="en-US" sz="800" dirty="0">
                <a:solidFill>
                  <a:srgbClr val="FFFFFF"/>
                </a:solidFill>
                <a:latin typeface="Arial" panose="020B0604020202020204" pitchFamily="34" charset="0"/>
                <a:cs typeface="Arial" panose="020B0604020202020204" pitchFamily="34" charset="0"/>
              </a:rPr>
              <a:t>Monitor</a:t>
            </a:r>
          </a:p>
        </p:txBody>
      </p:sp>
      <p:cxnSp>
        <p:nvCxnSpPr>
          <p:cNvPr id="29" name="Straight Arrow Connector 28">
            <a:extLst>
              <a:ext uri="{FF2B5EF4-FFF2-40B4-BE49-F238E27FC236}">
                <a16:creationId xmlns:a16="http://schemas.microsoft.com/office/drawing/2014/main" id="{510459E4-C335-EC4F-A862-9C863F5943FC}"/>
              </a:ext>
            </a:extLst>
          </p:cNvPr>
          <p:cNvCxnSpPr>
            <a:cxnSpLocks/>
          </p:cNvCxnSpPr>
          <p:nvPr/>
        </p:nvCxnSpPr>
        <p:spPr>
          <a:xfrm>
            <a:off x="9970251" y="5454286"/>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A8937F-23C7-984B-9793-2845A13B1B97}"/>
              </a:ext>
            </a:extLst>
          </p:cNvPr>
          <p:cNvSpPr txBox="1"/>
          <p:nvPr/>
        </p:nvSpPr>
        <p:spPr>
          <a:xfrm>
            <a:off x="9750901" y="5752849"/>
            <a:ext cx="886781"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Zero-Degree</a:t>
            </a:r>
          </a:p>
          <a:p>
            <a:pPr algn="ctr">
              <a:defRPr/>
            </a:pPr>
            <a:r>
              <a:rPr lang="en-US" sz="800" dirty="0">
                <a:solidFill>
                  <a:srgbClr val="FFFFFF"/>
                </a:solidFill>
                <a:latin typeface="Arial" panose="020B0604020202020204" pitchFamily="34" charset="0"/>
                <a:cs typeface="Arial" panose="020B0604020202020204" pitchFamily="34" charset="0"/>
              </a:rPr>
              <a:t>Calorimeter</a:t>
            </a:r>
          </a:p>
        </p:txBody>
      </p:sp>
      <p:cxnSp>
        <p:nvCxnSpPr>
          <p:cNvPr id="31" name="Straight Arrow Connector 30">
            <a:extLst>
              <a:ext uri="{FF2B5EF4-FFF2-40B4-BE49-F238E27FC236}">
                <a16:creationId xmlns:a16="http://schemas.microsoft.com/office/drawing/2014/main" id="{782D7323-259C-F543-871C-324850857621}"/>
              </a:ext>
            </a:extLst>
          </p:cNvPr>
          <p:cNvCxnSpPr>
            <a:cxnSpLocks/>
          </p:cNvCxnSpPr>
          <p:nvPr/>
        </p:nvCxnSpPr>
        <p:spPr>
          <a:xfrm>
            <a:off x="9304775" y="5454211"/>
            <a:ext cx="24276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5252057-9840-7444-8FE9-831DE5BF4116}"/>
              </a:ext>
            </a:extLst>
          </p:cNvPr>
          <p:cNvSpPr txBox="1"/>
          <p:nvPr/>
        </p:nvSpPr>
        <p:spPr>
          <a:xfrm>
            <a:off x="9155388" y="5747087"/>
            <a:ext cx="537728"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Roman</a:t>
            </a:r>
          </a:p>
          <a:p>
            <a:pPr algn="ctr">
              <a:defRPr/>
            </a:pPr>
            <a:r>
              <a:rPr lang="en-US" sz="800" dirty="0">
                <a:solidFill>
                  <a:srgbClr val="FFFFFF"/>
                </a:solidFill>
                <a:latin typeface="Arial" panose="020B0604020202020204" pitchFamily="34" charset="0"/>
                <a:cs typeface="Arial" panose="020B0604020202020204" pitchFamily="34" charset="0"/>
              </a:rPr>
              <a:t>Pots</a:t>
            </a:r>
          </a:p>
        </p:txBody>
      </p:sp>
      <p:cxnSp>
        <p:nvCxnSpPr>
          <p:cNvPr id="33" name="Straight Arrow Connector 32">
            <a:extLst>
              <a:ext uri="{FF2B5EF4-FFF2-40B4-BE49-F238E27FC236}">
                <a16:creationId xmlns:a16="http://schemas.microsoft.com/office/drawing/2014/main" id="{0654C1E7-AA51-FC4F-B3FD-E0B4DAC1B3C4}"/>
              </a:ext>
            </a:extLst>
          </p:cNvPr>
          <p:cNvCxnSpPr>
            <a:cxnSpLocks/>
          </p:cNvCxnSpPr>
          <p:nvPr/>
        </p:nvCxnSpPr>
        <p:spPr>
          <a:xfrm flipH="1">
            <a:off x="8667927" y="5450348"/>
            <a:ext cx="341883" cy="3173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F2E5A73-4320-FB4C-A84D-8D2576531EF4}"/>
              </a:ext>
            </a:extLst>
          </p:cNvPr>
          <p:cNvSpPr txBox="1"/>
          <p:nvPr/>
        </p:nvSpPr>
        <p:spPr>
          <a:xfrm>
            <a:off x="7962752" y="5743224"/>
            <a:ext cx="850753" cy="338554"/>
          </a:xfrm>
          <a:prstGeom prst="rect">
            <a:avLst/>
          </a:prstGeom>
          <a:solidFill>
            <a:srgbClr val="FF9300"/>
          </a:solidFill>
          <a:ln w="9525">
            <a:solidFill>
              <a:schemeClr val="bg2">
                <a:lumMod val="10000"/>
                <a:alpha val="63000"/>
              </a:schemeClr>
            </a:solidFill>
          </a:ln>
        </p:spPr>
        <p:txBody>
          <a:bodyPr wrap="square" rtlCol="0">
            <a:spAutoFit/>
          </a:bodyPr>
          <a:lstStyle/>
          <a:p>
            <a:pPr algn="ctr">
              <a:defRPr/>
            </a:pPr>
            <a:r>
              <a:rPr lang="en-US" sz="800" dirty="0">
                <a:solidFill>
                  <a:srgbClr val="FFFFFF"/>
                </a:solidFill>
                <a:latin typeface="Arial" panose="020B0604020202020204" pitchFamily="34" charset="0"/>
                <a:cs typeface="Arial" panose="020B0604020202020204" pitchFamily="34" charset="0"/>
              </a:rPr>
              <a:t>off-Momentum</a:t>
            </a:r>
          </a:p>
          <a:p>
            <a:pPr algn="ctr">
              <a:defRPr/>
            </a:pPr>
            <a:r>
              <a:rPr lang="en-US" sz="800" dirty="0">
                <a:solidFill>
                  <a:srgbClr val="FFFFFF"/>
                </a:solidFill>
                <a:latin typeface="Arial" panose="020B0604020202020204" pitchFamily="34" charset="0"/>
                <a:cs typeface="Arial" panose="020B0604020202020204" pitchFamily="34" charset="0"/>
              </a:rPr>
              <a:t>taggers</a:t>
            </a:r>
          </a:p>
        </p:txBody>
      </p:sp>
      <p:sp>
        <p:nvSpPr>
          <p:cNvPr id="35" name="TextBox 34">
            <a:extLst>
              <a:ext uri="{FF2B5EF4-FFF2-40B4-BE49-F238E27FC236}">
                <a16:creationId xmlns:a16="http://schemas.microsoft.com/office/drawing/2014/main" id="{0EB7DD27-7CFA-9F4A-9197-B9DE9DE9D493}"/>
              </a:ext>
            </a:extLst>
          </p:cNvPr>
          <p:cNvSpPr txBox="1"/>
          <p:nvPr/>
        </p:nvSpPr>
        <p:spPr>
          <a:xfrm>
            <a:off x="7700958" y="6553201"/>
            <a:ext cx="2563522" cy="246221"/>
          </a:xfrm>
          <a:prstGeom prst="rect">
            <a:avLst/>
          </a:prstGeom>
          <a:noFill/>
        </p:spPr>
        <p:txBody>
          <a:bodyPr wrap="none" rtlCol="0">
            <a:spAutoFit/>
          </a:bodyPr>
          <a:lstStyle/>
          <a:p>
            <a:r>
              <a:rPr lang="en-US" sz="1000" dirty="0"/>
              <a:t>lepton and hadron polarimeters not shown</a:t>
            </a:r>
          </a:p>
        </p:txBody>
      </p:sp>
      <p:sp>
        <p:nvSpPr>
          <p:cNvPr id="36" name="Curved Right Arrow 35">
            <a:extLst>
              <a:ext uri="{FF2B5EF4-FFF2-40B4-BE49-F238E27FC236}">
                <a16:creationId xmlns:a16="http://schemas.microsoft.com/office/drawing/2014/main" id="{F9F3171E-84ED-3B43-B397-74FD6A4EAB1B}"/>
              </a:ext>
            </a:extLst>
          </p:cNvPr>
          <p:cNvSpPr/>
          <p:nvPr/>
        </p:nvSpPr>
        <p:spPr bwMode="auto">
          <a:xfrm>
            <a:off x="6328136" y="3279384"/>
            <a:ext cx="513333" cy="348583"/>
          </a:xfrm>
          <a:prstGeom prst="curvedRightArrow">
            <a:avLst/>
          </a:prstGeom>
          <a:gradFill flip="none" rotWithShape="1">
            <a:gsLst>
              <a:gs pos="0">
                <a:schemeClr val="bg1"/>
              </a:gs>
              <a:gs pos="100000">
                <a:srgbClr val="FFFFFF"/>
              </a:gs>
              <a:gs pos="50000">
                <a:srgbClr val="0096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pitchFamily="-112" charset="0"/>
              <a:ea typeface="ＭＳ Ｐゴシック" pitchFamily="-112" charset="-128"/>
              <a:cs typeface="ＭＳ Ｐゴシック" pitchFamily="-112" charset="-128"/>
            </a:endParaRPr>
          </a:p>
        </p:txBody>
      </p:sp>
      <p:sp>
        <p:nvSpPr>
          <p:cNvPr id="37" name="TextBox 36">
            <a:extLst>
              <a:ext uri="{FF2B5EF4-FFF2-40B4-BE49-F238E27FC236}">
                <a16:creationId xmlns:a16="http://schemas.microsoft.com/office/drawing/2014/main" id="{A798A356-4087-164D-84E4-0D007E4DDD53}"/>
              </a:ext>
            </a:extLst>
          </p:cNvPr>
          <p:cNvSpPr txBox="1"/>
          <p:nvPr/>
        </p:nvSpPr>
        <p:spPr>
          <a:xfrm>
            <a:off x="6869112" y="3319948"/>
            <a:ext cx="2917786" cy="369332"/>
          </a:xfrm>
          <a:prstGeom prst="rect">
            <a:avLst/>
          </a:prstGeom>
          <a:noFill/>
        </p:spPr>
        <p:txBody>
          <a:bodyPr wrap="none" rtlCol="0">
            <a:spAutoFit/>
          </a:bodyPr>
          <a:lstStyle/>
          <a:p>
            <a:r>
              <a:rPr lang="en-US" dirty="0">
                <a:solidFill>
                  <a:srgbClr val="0096FF"/>
                </a:solidFill>
              </a:rPr>
              <a:t>25 Subsystems </a:t>
            </a:r>
            <a:r>
              <a:rPr lang="en-US" sz="1200" dirty="0">
                <a:solidFill>
                  <a:srgbClr val="0096FF"/>
                </a:solidFill>
              </a:rPr>
              <a:t>incl. Polarimetry</a:t>
            </a:r>
          </a:p>
        </p:txBody>
      </p:sp>
      <p:sp>
        <p:nvSpPr>
          <p:cNvPr id="5" name="TextBox 4">
            <a:extLst>
              <a:ext uri="{FF2B5EF4-FFF2-40B4-BE49-F238E27FC236}">
                <a16:creationId xmlns:a16="http://schemas.microsoft.com/office/drawing/2014/main" id="{798F0758-F34C-8949-9FCE-141DBEE10ED2}"/>
              </a:ext>
            </a:extLst>
          </p:cNvPr>
          <p:cNvSpPr txBox="1"/>
          <p:nvPr/>
        </p:nvSpPr>
        <p:spPr>
          <a:xfrm>
            <a:off x="571500" y="568960"/>
            <a:ext cx="5524500" cy="4308872"/>
          </a:xfrm>
          <a:prstGeom prst="rect">
            <a:avLst/>
          </a:prstGeom>
          <a:noFill/>
        </p:spPr>
        <p:txBody>
          <a:bodyPr wrap="square">
            <a:spAutoFit/>
          </a:bodyPr>
          <a:lstStyle/>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 Luminosity: L= 10</a:t>
            </a:r>
            <a:r>
              <a:rPr lang="en-US" sz="1400" baseline="30000" dirty="0">
                <a:solidFill>
                  <a:prstClr val="black"/>
                </a:solidFill>
                <a:latin typeface="Arial" panose="020B0604020202020204" pitchFamily="34" charset="0"/>
                <a:cs typeface="Arial" panose="020B0604020202020204" pitchFamily="34" charset="0"/>
              </a:rPr>
              <a:t>33</a:t>
            </a:r>
            <a:r>
              <a:rPr lang="en-US" sz="1400" dirty="0">
                <a:solidFill>
                  <a:prstClr val="black"/>
                </a:solidFill>
                <a:latin typeface="Arial" panose="020B0604020202020204" pitchFamily="34" charset="0"/>
                <a:cs typeface="Arial" panose="020B0604020202020204" pitchFamily="34" charset="0"/>
              </a:rPr>
              <a:t> – 10</a:t>
            </a:r>
            <a:r>
              <a:rPr lang="en-US" sz="1400" baseline="30000" dirty="0">
                <a:solidFill>
                  <a:prstClr val="black"/>
                </a:solidFill>
                <a:latin typeface="Arial" panose="020B0604020202020204" pitchFamily="34" charset="0"/>
                <a:cs typeface="Arial" panose="020B0604020202020204" pitchFamily="34" charset="0"/>
              </a:rPr>
              <a:t>34</a:t>
            </a:r>
            <a:r>
              <a:rPr lang="en-US" sz="1400" dirty="0">
                <a:solidFill>
                  <a:prstClr val="black"/>
                </a:solidFill>
                <a:latin typeface="Arial" panose="020B0604020202020204" pitchFamily="34" charset="0"/>
                <a:cs typeface="Arial" panose="020B0604020202020204" pitchFamily="34" charset="0"/>
              </a:rPr>
              <a:t>cm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sec</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 </a:t>
            </a:r>
          </a:p>
          <a:p>
            <a:pPr>
              <a:buClr>
                <a:srgbClr val="0096FF"/>
              </a:buClr>
              <a:tabLst>
                <a:tab pos="6454775" algn="r"/>
              </a:tabLst>
              <a:defRPr/>
            </a:pPr>
            <a:r>
              <a:rPr lang="en-US" sz="1400" dirty="0">
                <a:solidFill>
                  <a:prstClr val="black"/>
                </a:solidFill>
                <a:latin typeface="Arial" panose="020B0604020202020204" pitchFamily="34" charset="0"/>
                <a:cs typeface="Arial" panose="020B0604020202020204" pitchFamily="34" charset="0"/>
              </a:rPr>
              <a:t>     10 – 100 fb</a:t>
            </a:r>
            <a:r>
              <a:rPr lang="en-US" sz="1400" baseline="30000" dirty="0">
                <a:solidFill>
                  <a:prstClr val="black"/>
                </a:solidFill>
                <a:latin typeface="Arial" panose="020B0604020202020204" pitchFamily="34" charset="0"/>
                <a:cs typeface="Arial" panose="020B0604020202020204" pitchFamily="34" charset="0"/>
              </a:rPr>
              <a:t>-1</a:t>
            </a:r>
            <a:r>
              <a:rPr lang="en-US" sz="1400" dirty="0">
                <a:solidFill>
                  <a:prstClr val="black"/>
                </a:solidFill>
                <a:latin typeface="Arial" panose="020B0604020202020204" pitchFamily="34" charset="0"/>
                <a:cs typeface="Arial" panose="020B0604020202020204" pitchFamily="34" charset="0"/>
              </a:rPr>
              <a:t>/year</a:t>
            </a:r>
          </a:p>
          <a:p>
            <a:pPr marL="285750" indent="-285750">
              <a:buClr>
                <a:srgbClr val="0096FF"/>
              </a:buClr>
              <a:buFont typeface="Wingdings" pitchFamily="2" charset="2"/>
              <a:buChar char="§"/>
              <a:tabLst>
                <a:tab pos="6454775" algn="r"/>
              </a:tabLst>
              <a:defRPr/>
            </a:pPr>
            <a:r>
              <a:rPr lang="en-US" sz="1400" dirty="0">
                <a:solidFill>
                  <a:prstClr val="black"/>
                </a:solidFill>
                <a:latin typeface="Arial" panose="020B0604020202020204" pitchFamily="34" charset="0"/>
                <a:cs typeface="Arial" panose="020B0604020202020204" pitchFamily="34" charset="0"/>
              </a:rPr>
              <a:t>Highly Polarized Beams:  70%</a:t>
            </a:r>
          </a:p>
          <a:p>
            <a:pPr>
              <a:buClr>
                <a:srgbClr val="0096FF"/>
              </a:buClr>
              <a:tabLst>
                <a:tab pos="6454775" algn="r"/>
              </a:tabLst>
              <a:defRPr/>
            </a:pPr>
            <a:r>
              <a:rPr lang="en-US"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requires high precision electron and hadron polarimetry</a:t>
            </a:r>
            <a:endParaRPr lang="en-US" sz="1200" dirty="0">
              <a:solidFill>
                <a:prstClr val="black"/>
              </a:solidFill>
              <a:latin typeface="Arial" charset="0"/>
              <a:cs typeface="Arial" charset="0"/>
            </a:endParaRPr>
          </a:p>
          <a:p>
            <a:pPr marL="285750" indent="-285750">
              <a:buClr>
                <a:srgbClr val="0096FF"/>
              </a:buClr>
              <a:buFont typeface="Wingdings" pitchFamily="2" charset="2"/>
              <a:buChar char="§"/>
              <a:tabLst>
                <a:tab pos="6454775" algn="r"/>
              </a:tabLst>
              <a:defRPr/>
            </a:pPr>
            <a:r>
              <a:rPr lang="en-US" sz="1400" dirty="0">
                <a:solidFill>
                  <a:prstClr val="black"/>
                </a:solidFill>
                <a:latin typeface="Arial" charset="0"/>
                <a:cs typeface="Arial" charset="0"/>
              </a:rPr>
              <a:t>Large Center of Mass Energy Range: </a:t>
            </a:r>
          </a:p>
          <a:p>
            <a:pPr>
              <a:buClr>
                <a:srgbClr val="0096FF"/>
              </a:buClr>
              <a:tabLst>
                <a:tab pos="6454775" algn="r"/>
              </a:tabLst>
              <a:defRPr/>
            </a:pPr>
            <a:r>
              <a:rPr lang="en-US" sz="1400" dirty="0">
                <a:solidFill>
                  <a:prstClr val="black"/>
                </a:solidFill>
                <a:latin typeface="Arial" charset="0"/>
                <a:cs typeface="Arial" charset="0"/>
              </a:rPr>
              <a:t>      </a:t>
            </a:r>
            <a:r>
              <a:rPr lang="en-US" sz="1400" dirty="0" err="1">
                <a:solidFill>
                  <a:prstClr val="black"/>
                </a:solidFill>
                <a:latin typeface="Arial" charset="0"/>
                <a:cs typeface="Arial" charset="0"/>
              </a:rPr>
              <a:t>E</a:t>
            </a:r>
            <a:r>
              <a:rPr lang="en-US" sz="1400" baseline="-25000" dirty="0" err="1">
                <a:solidFill>
                  <a:prstClr val="black"/>
                </a:solidFill>
                <a:latin typeface="Arial" charset="0"/>
                <a:cs typeface="Arial" charset="0"/>
              </a:rPr>
              <a:t>cm</a:t>
            </a:r>
            <a:r>
              <a:rPr lang="en-US" sz="1400" dirty="0">
                <a:solidFill>
                  <a:prstClr val="black"/>
                </a:solidFill>
                <a:latin typeface="Arial" charset="0"/>
                <a:cs typeface="Arial" charset="0"/>
              </a:rPr>
              <a:t> = 29 – 140 GeV</a:t>
            </a:r>
          </a:p>
          <a:p>
            <a:pPr>
              <a:buClr>
                <a:srgbClr val="0096FF"/>
              </a:buClr>
              <a:tabLst>
                <a:tab pos="6454775" algn="r"/>
              </a:tabLst>
              <a:defRPr/>
            </a:pPr>
            <a:r>
              <a:rPr lang="en-US" dirty="0">
                <a:solidFill>
                  <a:prstClr val="black"/>
                </a:solidFill>
                <a:latin typeface="Arial" charset="0"/>
                <a:cs typeface="Arial" charset="0"/>
              </a:rPr>
              <a:t>   </a:t>
            </a:r>
            <a:r>
              <a:rPr lang="en-US" sz="1200" dirty="0">
                <a:solidFill>
                  <a:prstClr val="black"/>
                </a:solidFill>
                <a:latin typeface="Arial" charset="0"/>
                <a:cs typeface="Arial" charset="0"/>
              </a:rPr>
              <a:t> </a:t>
            </a:r>
            <a:r>
              <a:rPr lang="en-US" sz="1200" dirty="0">
                <a:solidFill>
                  <a:srgbClr val="0096FF"/>
                </a:solidFill>
                <a:latin typeface="Arial" charset="0"/>
                <a:cs typeface="Arial" charset="0"/>
                <a:sym typeface="Wingdings" pitchFamily="2" charset="2"/>
              </a:rPr>
              <a:t></a:t>
            </a:r>
            <a:r>
              <a:rPr lang="en-US" sz="1200" dirty="0">
                <a:solidFill>
                  <a:prstClr val="black"/>
                </a:solidFill>
                <a:latin typeface="Arial" charset="0"/>
                <a:cs typeface="Arial" charset="0"/>
                <a:sym typeface="Wingdings" pitchFamily="2" charset="2"/>
              </a:rPr>
              <a:t> </a:t>
            </a:r>
            <a:r>
              <a:rPr lang="en-US" sz="1200" dirty="0">
                <a:solidFill>
                  <a:prstClr val="black"/>
                </a:solidFill>
                <a:latin typeface="Arial" charset="0"/>
                <a:cs typeface="Arial" charset="0"/>
              </a:rPr>
              <a:t>Large Detector Acceptance </a:t>
            </a:r>
          </a:p>
          <a:p>
            <a:pPr marL="285750"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Asymmetric beam energies</a:t>
            </a:r>
          </a:p>
          <a:p>
            <a:pPr>
              <a:buClr>
                <a:srgbClr val="0096FF"/>
              </a:buClr>
            </a:pPr>
            <a:r>
              <a:rPr lang="en-US" sz="14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400" dirty="0">
                <a:latin typeface="Arial" panose="020B0604020202020204" pitchFamily="34" charset="0"/>
                <a:cs typeface="Arial" panose="020B0604020202020204" pitchFamily="34" charset="0"/>
                <a:sym typeface="Wingdings" pitchFamily="2" charset="2"/>
              </a:rPr>
              <a:t> </a:t>
            </a:r>
            <a:r>
              <a:rPr lang="en-US" sz="1200" dirty="0">
                <a:latin typeface="Arial" panose="020B0604020202020204" pitchFamily="34" charset="0"/>
                <a:cs typeface="Arial" panose="020B0604020202020204" pitchFamily="34" charset="0"/>
                <a:sym typeface="Wingdings" pitchFamily="2" charset="2"/>
              </a:rPr>
              <a:t>require an asymmetric detector Barrel </a:t>
            </a:r>
          </a:p>
          <a:p>
            <a:pPr>
              <a:buClr>
                <a:srgbClr val="0096FF"/>
              </a:buClr>
            </a:pPr>
            <a:r>
              <a:rPr lang="en-US" sz="1200" dirty="0">
                <a:latin typeface="Arial" panose="020B0604020202020204" pitchFamily="34" charset="0"/>
                <a:cs typeface="Arial" panose="020B0604020202020204" pitchFamily="34" charset="0"/>
                <a:sym typeface="Wingdings" pitchFamily="2" charset="2"/>
              </a:rPr>
              <a:t>          with electron and hadron endcap </a:t>
            </a:r>
            <a:r>
              <a:rPr lang="en-US" sz="1200" dirty="0">
                <a:solidFill>
                  <a:srgbClr val="0070C0"/>
                </a:solidFill>
                <a:latin typeface="Arial" panose="020B0604020202020204" pitchFamily="34" charset="0"/>
                <a:cs typeface="Arial" panose="020B0604020202020204" pitchFamily="34" charset="0"/>
                <a:sym typeface="Wingdings" pitchFamily="2" charset="2"/>
              </a:rPr>
              <a:t> 9.5 m</a:t>
            </a: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1200" dirty="0">
              <a:solidFill>
                <a:srgbClr val="0000FF"/>
              </a:solidFill>
              <a:latin typeface="Arial" panose="020B0604020202020204" pitchFamily="34" charset="0"/>
              <a:cs typeface="Arial" panose="020B0604020202020204" pitchFamily="34" charset="0"/>
              <a:sym typeface="Wingdings" pitchFamily="2" charset="2"/>
            </a:endParaRPr>
          </a:p>
          <a:p>
            <a:pPr>
              <a:buClr>
                <a:srgbClr val="0096FF"/>
              </a:buClr>
            </a:pPr>
            <a:endParaRPr lang="en-US" sz="800" dirty="0">
              <a:solidFill>
                <a:srgbClr val="0000FF"/>
              </a:solidFill>
              <a:latin typeface="Arial" panose="020B0604020202020204" pitchFamily="34" charset="0"/>
              <a:cs typeface="Arial" panose="020B0604020202020204" pitchFamily="34" charset="0"/>
              <a:sym typeface="Wingdings" pitchFamily="2" charset="2"/>
            </a:endParaRPr>
          </a:p>
          <a:p>
            <a:pPr>
              <a:buClr>
                <a:srgbClr val="0432FF"/>
              </a:buClr>
            </a:pP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a:t>
            </a:r>
            <a:r>
              <a:rPr lang="en-US" sz="1200" dirty="0">
                <a:solidFill>
                  <a:srgbClr val="0000FF"/>
                </a:solidFill>
                <a:latin typeface="Arial" panose="020B0604020202020204" pitchFamily="34" charset="0"/>
                <a:cs typeface="Arial" panose="020B0604020202020204" pitchFamily="34" charset="0"/>
                <a:sym typeface="Wingdings" pitchFamily="2" charset="2"/>
              </a:rPr>
              <a:t> </a:t>
            </a:r>
            <a:r>
              <a:rPr lang="en-US" sz="1200" dirty="0">
                <a:solidFill>
                  <a:srgbClr val="0096FF"/>
                </a:solidFill>
                <a:latin typeface="Arial" panose="020B0604020202020204" pitchFamily="34" charset="0"/>
                <a:cs typeface="Arial" panose="020B0604020202020204" pitchFamily="34" charset="0"/>
                <a:sym typeface="Wingdings" pitchFamily="2" charset="2"/>
              </a:rPr>
              <a:t>equal coverage (-4 &lt; </a:t>
            </a:r>
            <a:r>
              <a:rPr lang="en-US" sz="1200" dirty="0">
                <a:solidFill>
                  <a:srgbClr val="0096FF"/>
                </a:solidFill>
                <a:latin typeface="Symbol" pitchFamily="2" charset="2"/>
                <a:cs typeface="Arial" panose="020B0604020202020204" pitchFamily="34" charset="0"/>
                <a:sym typeface="Wingdings" pitchFamily="2" charset="2"/>
              </a:rPr>
              <a:t>h</a:t>
            </a:r>
            <a:r>
              <a:rPr lang="en-US" sz="1200" dirty="0">
                <a:solidFill>
                  <a:srgbClr val="0096FF"/>
                </a:solidFill>
                <a:latin typeface="Arial" panose="020B0604020202020204" pitchFamily="34" charset="0"/>
                <a:cs typeface="Arial" panose="020B0604020202020204" pitchFamily="34" charset="0"/>
                <a:sym typeface="Wingdings" pitchFamily="2" charset="2"/>
              </a:rPr>
              <a:t> &lt; 4) </a:t>
            </a:r>
            <a:r>
              <a:rPr lang="en-US" sz="1200" dirty="0">
                <a:latin typeface="Arial" panose="020B0604020202020204" pitchFamily="34" charset="0"/>
                <a:cs typeface="Arial" panose="020B0604020202020204" pitchFamily="34" charset="0"/>
              </a:rPr>
              <a:t>Tracking, particle dentification, </a:t>
            </a:r>
          </a:p>
          <a:p>
            <a:pPr>
              <a:buClr>
                <a:srgbClr val="0432FF"/>
              </a:buClr>
            </a:pPr>
            <a:r>
              <a:rPr lang="en-US" sz="1200" dirty="0">
                <a:latin typeface="Arial" panose="020B0604020202020204" pitchFamily="34" charset="0"/>
                <a:cs typeface="Arial" panose="020B0604020202020204" pitchFamily="34" charset="0"/>
              </a:rPr>
              <a:t>         electromagnetic and hadronic calorimetry</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High precision low mass tracking</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good e/h separation critical for scattered electron identification</a:t>
            </a:r>
          </a:p>
          <a:p>
            <a:pPr marL="628650" lvl="1" indent="-171450">
              <a:buClr>
                <a:srgbClr val="0096FF"/>
              </a:buClr>
              <a:buFont typeface="Wingdings" pitchFamily="2" charset="2"/>
              <a:buChar char="§"/>
            </a:pPr>
            <a:r>
              <a:rPr lang="en-US" sz="1200" dirty="0">
                <a:solidFill>
                  <a:srgbClr val="322F31"/>
                </a:solidFill>
                <a:ea typeface="Comic Sans MS" charset="0"/>
                <a:cs typeface="Comic Sans MS" charset="0"/>
              </a:rPr>
              <a:t>separate e, </a:t>
            </a:r>
            <a:r>
              <a:rPr lang="en-US" sz="1200" dirty="0">
                <a:solidFill>
                  <a:srgbClr val="322F31"/>
                </a:solidFill>
                <a:latin typeface="Symbol" pitchFamily="2" charset="2"/>
                <a:ea typeface="Symbol" charset="2"/>
                <a:cs typeface="Symbol" charset="2"/>
              </a:rPr>
              <a:t>p</a:t>
            </a:r>
            <a:r>
              <a:rPr lang="en-US" sz="1200" dirty="0">
                <a:solidFill>
                  <a:srgbClr val="322F31"/>
                </a:solidFill>
                <a:ea typeface="Comic Sans MS" charset="0"/>
                <a:cs typeface="Comic Sans MS" charset="0"/>
              </a:rPr>
              <a:t>, K, p on track level</a:t>
            </a:r>
            <a:endParaRPr lang="en-US" sz="1200" dirty="0">
              <a:cs typeface="Arial" panose="020B0604020202020204" pitchFamily="34" charset="0"/>
            </a:endParaRPr>
          </a:p>
        </p:txBody>
      </p:sp>
    </p:spTree>
    <p:extLst>
      <p:ext uri="{BB962C8B-B14F-4D97-AF65-F5344CB8AC3E}">
        <p14:creationId xmlns:p14="http://schemas.microsoft.com/office/powerpoint/2010/main" val="2412270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C30F44-AC34-794A-8179-2E6B741514BE}"/>
              </a:ext>
            </a:extLst>
          </p:cNvPr>
          <p:cNvSpPr>
            <a:spLocks noGrp="1"/>
          </p:cNvSpPr>
          <p:nvPr>
            <p:ph type="sldNum" sz="quarter" idx="4"/>
          </p:nvPr>
        </p:nvSpPr>
        <p:spPr/>
        <p:txBody>
          <a:bodyPr/>
          <a:lstStyle/>
          <a:p>
            <a:fld id="{893C5830-40F3-F04E-B2E3-10E6672BA8FF}" type="slidenum">
              <a:rPr lang="en-US" smtClean="0"/>
              <a:t>30</a:t>
            </a:fld>
            <a:endParaRPr lang="en-US" dirty="0"/>
          </a:p>
        </p:txBody>
      </p:sp>
      <p:sp>
        <p:nvSpPr>
          <p:cNvPr id="2" name="Title 1">
            <a:extLst>
              <a:ext uri="{FF2B5EF4-FFF2-40B4-BE49-F238E27FC236}">
                <a16:creationId xmlns:a16="http://schemas.microsoft.com/office/drawing/2014/main" id="{C9F0A3EA-3B94-844A-823A-AFA829379023}"/>
              </a:ext>
            </a:extLst>
          </p:cNvPr>
          <p:cNvSpPr>
            <a:spLocks noGrp="1"/>
          </p:cNvSpPr>
          <p:nvPr>
            <p:ph type="title"/>
          </p:nvPr>
        </p:nvSpPr>
        <p:spPr/>
        <p:txBody>
          <a:bodyPr/>
          <a:lstStyle/>
          <a:p>
            <a:r>
              <a:rPr lang="en-US" dirty="0"/>
              <a:t>Experimental Program Retired Risks</a:t>
            </a:r>
          </a:p>
        </p:txBody>
      </p:sp>
      <p:pic>
        <p:nvPicPr>
          <p:cNvPr id="10" name="Picture 9" descr="Table&#10;&#10;Description automatically generated">
            <a:extLst>
              <a:ext uri="{FF2B5EF4-FFF2-40B4-BE49-F238E27FC236}">
                <a16:creationId xmlns:a16="http://schemas.microsoft.com/office/drawing/2014/main" id="{9E02CB45-5DA7-A344-9AB0-035962463012}"/>
              </a:ext>
            </a:extLst>
          </p:cNvPr>
          <p:cNvPicPr>
            <a:picLocks noChangeAspect="1"/>
          </p:cNvPicPr>
          <p:nvPr/>
        </p:nvPicPr>
        <p:blipFill>
          <a:blip r:embed="rId2"/>
          <a:stretch>
            <a:fillRect/>
          </a:stretch>
        </p:blipFill>
        <p:spPr>
          <a:xfrm>
            <a:off x="2056061" y="674592"/>
            <a:ext cx="5681080" cy="5153232"/>
          </a:xfrm>
          <a:prstGeom prst="rect">
            <a:avLst/>
          </a:prstGeom>
        </p:spPr>
      </p:pic>
    </p:spTree>
    <p:extLst>
      <p:ext uri="{BB962C8B-B14F-4D97-AF65-F5344CB8AC3E}">
        <p14:creationId xmlns:p14="http://schemas.microsoft.com/office/powerpoint/2010/main" val="368478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31</a:t>
            </a:fld>
            <a:endParaRPr lang="en-US" dirty="0"/>
          </a:p>
        </p:txBody>
      </p:sp>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Detector Record of Decisions - Examples</a:t>
            </a:r>
          </a:p>
        </p:txBody>
      </p:sp>
      <p:pic>
        <p:nvPicPr>
          <p:cNvPr id="3" name="Picture 2" descr="Graphical user interface, text, application&#10;&#10;Description automatically generated">
            <a:extLst>
              <a:ext uri="{FF2B5EF4-FFF2-40B4-BE49-F238E27FC236}">
                <a16:creationId xmlns:a16="http://schemas.microsoft.com/office/drawing/2014/main" id="{75928BFB-AAC0-FB13-7CAC-C638B1401B8A}"/>
              </a:ext>
            </a:extLst>
          </p:cNvPr>
          <p:cNvPicPr>
            <a:picLocks noChangeAspect="1"/>
          </p:cNvPicPr>
          <p:nvPr/>
        </p:nvPicPr>
        <p:blipFill>
          <a:blip r:embed="rId3"/>
          <a:stretch>
            <a:fillRect/>
          </a:stretch>
        </p:blipFill>
        <p:spPr>
          <a:xfrm>
            <a:off x="1790139" y="802305"/>
            <a:ext cx="3044601" cy="3939489"/>
          </a:xfrm>
          <a:prstGeom prst="rect">
            <a:avLst/>
          </a:prstGeom>
        </p:spPr>
      </p:pic>
      <p:pic>
        <p:nvPicPr>
          <p:cNvPr id="6" name="Picture 5" descr="Table&#10;&#10;Description automatically generated">
            <a:extLst>
              <a:ext uri="{FF2B5EF4-FFF2-40B4-BE49-F238E27FC236}">
                <a16:creationId xmlns:a16="http://schemas.microsoft.com/office/drawing/2014/main" id="{F8053771-B8EF-A4B2-FEB1-868E1F634B82}"/>
              </a:ext>
            </a:extLst>
          </p:cNvPr>
          <p:cNvPicPr>
            <a:picLocks noChangeAspect="1"/>
          </p:cNvPicPr>
          <p:nvPr/>
        </p:nvPicPr>
        <p:blipFill>
          <a:blip r:embed="rId4"/>
          <a:stretch>
            <a:fillRect/>
          </a:stretch>
        </p:blipFill>
        <p:spPr>
          <a:xfrm>
            <a:off x="3178358" y="2772049"/>
            <a:ext cx="3051205" cy="3946093"/>
          </a:xfrm>
          <a:prstGeom prst="rect">
            <a:avLst/>
          </a:prstGeom>
        </p:spPr>
      </p:pic>
      <p:pic>
        <p:nvPicPr>
          <p:cNvPr id="8" name="Picture 7">
            <a:extLst>
              <a:ext uri="{FF2B5EF4-FFF2-40B4-BE49-F238E27FC236}">
                <a16:creationId xmlns:a16="http://schemas.microsoft.com/office/drawing/2014/main" id="{506777F7-8D45-3341-479B-114CA4FF07E9}"/>
              </a:ext>
            </a:extLst>
          </p:cNvPr>
          <p:cNvPicPr>
            <a:picLocks noChangeAspect="1"/>
          </p:cNvPicPr>
          <p:nvPr/>
        </p:nvPicPr>
        <p:blipFill>
          <a:blip r:embed="rId5"/>
          <a:stretch>
            <a:fillRect/>
          </a:stretch>
        </p:blipFill>
        <p:spPr>
          <a:xfrm>
            <a:off x="6214892" y="3459823"/>
            <a:ext cx="4435068" cy="3021485"/>
          </a:xfrm>
          <a:prstGeom prst="rect">
            <a:avLst/>
          </a:prstGeom>
        </p:spPr>
      </p:pic>
      <p:pic>
        <p:nvPicPr>
          <p:cNvPr id="10" name="Picture 9">
            <a:extLst>
              <a:ext uri="{FF2B5EF4-FFF2-40B4-BE49-F238E27FC236}">
                <a16:creationId xmlns:a16="http://schemas.microsoft.com/office/drawing/2014/main" id="{DE315DA6-F1EC-9B7C-FDB2-BC913F1CF3F2}"/>
              </a:ext>
            </a:extLst>
          </p:cNvPr>
          <p:cNvPicPr>
            <a:picLocks noChangeAspect="1"/>
          </p:cNvPicPr>
          <p:nvPr/>
        </p:nvPicPr>
        <p:blipFill>
          <a:blip r:embed="rId6"/>
          <a:stretch>
            <a:fillRect/>
          </a:stretch>
        </p:blipFill>
        <p:spPr>
          <a:xfrm>
            <a:off x="6229562" y="860132"/>
            <a:ext cx="4351244" cy="2381372"/>
          </a:xfrm>
          <a:prstGeom prst="rect">
            <a:avLst/>
          </a:prstGeom>
        </p:spPr>
      </p:pic>
      <p:sp>
        <p:nvSpPr>
          <p:cNvPr id="11" name="TextBox 10">
            <a:extLst>
              <a:ext uri="{FF2B5EF4-FFF2-40B4-BE49-F238E27FC236}">
                <a16:creationId xmlns:a16="http://schemas.microsoft.com/office/drawing/2014/main" id="{103CD04C-5BAB-2188-4D5C-B6437AF2FE1B}"/>
              </a:ext>
            </a:extLst>
          </p:cNvPr>
          <p:cNvSpPr txBox="1"/>
          <p:nvPr/>
        </p:nvSpPr>
        <p:spPr>
          <a:xfrm>
            <a:off x="3312439" y="576223"/>
            <a:ext cx="16081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Adopt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105A83-05D2-4515-BC13-B1A91FE40A87}"/>
              </a:ext>
            </a:extLst>
          </p:cNvPr>
          <p:cNvSpPr txBox="1"/>
          <p:nvPr/>
        </p:nvSpPr>
        <p:spPr>
          <a:xfrm>
            <a:off x="6664964" y="534960"/>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Rule out reuse of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magnet</a:t>
            </a:r>
          </a:p>
        </p:txBody>
      </p:sp>
      <p:sp>
        <p:nvSpPr>
          <p:cNvPr id="13" name="Slide Number Placeholder 2">
            <a:extLst>
              <a:ext uri="{FF2B5EF4-FFF2-40B4-BE49-F238E27FC236}">
                <a16:creationId xmlns:a16="http://schemas.microsoft.com/office/drawing/2014/main" id="{8D6E175C-298C-F140-9297-62F21935A3BE}"/>
              </a:ext>
            </a:extLst>
          </p:cNvPr>
          <p:cNvSpPr txBox="1">
            <a:spLocks/>
          </p:cNvSpPr>
          <p:nvPr/>
        </p:nvSpPr>
        <p:spPr>
          <a:xfrm>
            <a:off x="11636402" y="6497543"/>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31</a:t>
            </a:fld>
            <a:endParaRPr lang="en-US" dirty="0"/>
          </a:p>
        </p:txBody>
      </p:sp>
    </p:spTree>
    <p:extLst>
      <p:ext uri="{BB962C8B-B14F-4D97-AF65-F5344CB8AC3E}">
        <p14:creationId xmlns:p14="http://schemas.microsoft.com/office/powerpoint/2010/main" val="3963410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iagram&#10;&#10;Description automatically generated">
            <a:extLst>
              <a:ext uri="{FF2B5EF4-FFF2-40B4-BE49-F238E27FC236}">
                <a16:creationId xmlns:a16="http://schemas.microsoft.com/office/drawing/2014/main" id="{A32F809E-3A6F-FB4F-963D-443DF0B96204}"/>
              </a:ext>
            </a:extLst>
          </p:cNvPr>
          <p:cNvPicPr>
            <a:picLocks noChangeAspect="1"/>
          </p:cNvPicPr>
          <p:nvPr/>
        </p:nvPicPr>
        <p:blipFill rotWithShape="1">
          <a:blip r:embed="rId2"/>
          <a:srcRect l="7680" t="10326" r="6085"/>
          <a:stretch/>
        </p:blipFill>
        <p:spPr>
          <a:xfrm>
            <a:off x="8616484" y="2834112"/>
            <a:ext cx="2803355" cy="2155405"/>
          </a:xfrm>
          <a:prstGeom prst="rect">
            <a:avLst/>
          </a:prstGeom>
        </p:spPr>
      </p:pic>
      <p:pic>
        <p:nvPicPr>
          <p:cNvPr id="5" name="Picture 4">
            <a:extLst>
              <a:ext uri="{FF2B5EF4-FFF2-40B4-BE49-F238E27FC236}">
                <a16:creationId xmlns:a16="http://schemas.microsoft.com/office/drawing/2014/main" id="{A10AF103-47AD-CC47-A4BD-52A31B7E6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525" y="684886"/>
            <a:ext cx="3570970" cy="1980698"/>
          </a:xfrm>
          <a:prstGeom prst="rect">
            <a:avLst/>
          </a:prstGeom>
        </p:spPr>
      </p:pic>
      <p:sp>
        <p:nvSpPr>
          <p:cNvPr id="2" name="Slide Number Placeholder 1">
            <a:extLst>
              <a:ext uri="{FF2B5EF4-FFF2-40B4-BE49-F238E27FC236}">
                <a16:creationId xmlns:a16="http://schemas.microsoft.com/office/drawing/2014/main" id="{97D55B92-DCBD-4545-BB44-046E3CB26CEF}"/>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
        <p:nvSpPr>
          <p:cNvPr id="3" name="Title 2">
            <a:extLst>
              <a:ext uri="{FF2B5EF4-FFF2-40B4-BE49-F238E27FC236}">
                <a16:creationId xmlns:a16="http://schemas.microsoft.com/office/drawing/2014/main" id="{9844E863-6043-054B-8BA2-06F6F170EC3D}"/>
              </a:ext>
            </a:extLst>
          </p:cNvPr>
          <p:cNvSpPr>
            <a:spLocks noGrp="1"/>
          </p:cNvSpPr>
          <p:nvPr>
            <p:ph type="title"/>
          </p:nvPr>
        </p:nvSpPr>
        <p:spPr>
          <a:xfrm>
            <a:off x="571500" y="0"/>
            <a:ext cx="8510560" cy="579120"/>
          </a:xfrm>
        </p:spPr>
        <p:txBody>
          <a:bodyPr/>
          <a:lstStyle/>
          <a:p>
            <a:r>
              <a:rPr lang="en-US" dirty="0"/>
              <a:t>IR-Integration Constrains</a:t>
            </a:r>
          </a:p>
        </p:txBody>
      </p:sp>
      <p:sp>
        <p:nvSpPr>
          <p:cNvPr id="4" name="TextBox 3">
            <a:extLst>
              <a:ext uri="{FF2B5EF4-FFF2-40B4-BE49-F238E27FC236}">
                <a16:creationId xmlns:a16="http://schemas.microsoft.com/office/drawing/2014/main" id="{2EC52059-8AC1-D049-83B4-608DD0C8CBCB}"/>
              </a:ext>
            </a:extLst>
          </p:cNvPr>
          <p:cNvSpPr txBox="1"/>
          <p:nvPr/>
        </p:nvSpPr>
        <p:spPr>
          <a:xfrm>
            <a:off x="571500" y="873562"/>
            <a:ext cx="5524500" cy="5047536"/>
          </a:xfrm>
          <a:prstGeom prst="rect">
            <a:avLst/>
          </a:prstGeom>
          <a:solidFill>
            <a:schemeClr val="bg1"/>
          </a:solidFill>
        </p:spPr>
        <p:txBody>
          <a:bodyPr wrap="square" rtlCol="0">
            <a:spAutoFit/>
          </a:bodyPr>
          <a:lstStyle/>
          <a:p>
            <a:pPr algn="l">
              <a:buClr>
                <a:srgbClr val="0096FF"/>
              </a:buClr>
            </a:pPr>
            <a:r>
              <a:rPr lang="en-US" dirty="0">
                <a:solidFill>
                  <a:srgbClr val="0096FF"/>
                </a:solidFill>
                <a:cs typeface="Arial" panose="020B0604020202020204" pitchFamily="34" charset="0"/>
              </a:rPr>
              <a:t>Space Constrains:</a:t>
            </a:r>
          </a:p>
          <a:p>
            <a:pPr marL="285750" indent="-285750">
              <a:buClr>
                <a:srgbClr val="0096FF"/>
              </a:buClr>
              <a:buFont typeface="Wingdings" pitchFamily="2" charset="2"/>
              <a:buChar char="q"/>
            </a:pPr>
            <a:r>
              <a:rPr lang="en-US" sz="1600" dirty="0">
                <a:cs typeface="Arial" panose="020B0604020202020204" pitchFamily="34" charset="0"/>
              </a:rPr>
              <a:t>Detector: -4.5 m – IP – +5m not negotiable</a:t>
            </a:r>
          </a:p>
          <a:p>
            <a:pPr marL="285750" indent="-285750">
              <a:buClr>
                <a:srgbClr val="0096FF"/>
              </a:buClr>
              <a:buFont typeface="Wingdings" pitchFamily="2" charset="2"/>
              <a:buChar char="q"/>
            </a:pPr>
            <a:r>
              <a:rPr lang="en-US" sz="1600" dirty="0">
                <a:cs typeface="Arial" panose="020B0604020202020204" pitchFamily="34" charset="0"/>
              </a:rPr>
              <a:t>Detector aligned with electron beam </a:t>
            </a:r>
          </a:p>
          <a:p>
            <a:pPr algn="l">
              <a:buClr>
                <a:srgbClr val="0096FF"/>
              </a:buClr>
            </a:pPr>
            <a:r>
              <a:rPr lang="en-US" sz="1600" dirty="0">
                <a:cs typeface="Arial" panose="020B0604020202020204" pitchFamily="34" charset="0"/>
                <a:sym typeface="Wingdings" pitchFamily="2" charset="2"/>
              </a:rPr>
              <a:t>     </a:t>
            </a:r>
            <a:r>
              <a:rPr lang="en-US" sz="1600" dirty="0">
                <a:solidFill>
                  <a:srgbClr val="0096FF"/>
                </a:solidFill>
                <a:cs typeface="Arial" panose="020B0604020202020204" pitchFamily="34" charset="0"/>
                <a:sym typeface="Wingdings" pitchFamily="2" charset="2"/>
              </a:rPr>
              <a:t></a:t>
            </a:r>
            <a:r>
              <a:rPr lang="en-US" sz="1600" dirty="0">
                <a:cs typeface="Arial" panose="020B0604020202020204" pitchFamily="34" charset="0"/>
                <a:sym typeface="Wingdings" pitchFamily="2" charset="2"/>
              </a:rPr>
              <a:t> 8 </a:t>
            </a:r>
            <a:r>
              <a:rPr lang="en-US" sz="1600" dirty="0" err="1">
                <a:cs typeface="Arial" panose="020B0604020202020204" pitchFamily="34" charset="0"/>
                <a:sym typeface="Wingdings" pitchFamily="2" charset="2"/>
              </a:rPr>
              <a:t>mrad</a:t>
            </a:r>
            <a:r>
              <a:rPr lang="en-US" sz="1600" dirty="0">
                <a:cs typeface="Arial" panose="020B0604020202020204" pitchFamily="34" charset="0"/>
              </a:rPr>
              <a:t> rotation</a:t>
            </a:r>
          </a:p>
          <a:p>
            <a:pPr marL="285750" indent="-285750">
              <a:buClr>
                <a:srgbClr val="0096FF"/>
              </a:buClr>
              <a:buFont typeface="Wingdings" pitchFamily="2" charset="2"/>
              <a:buChar char="q"/>
            </a:pPr>
            <a:r>
              <a:rPr lang="en-US" sz="1600" dirty="0">
                <a:cs typeface="Arial" panose="020B0604020202020204" pitchFamily="34" charset="0"/>
              </a:rPr>
              <a:t>&lt;50 cm space to 1</a:t>
            </a:r>
            <a:r>
              <a:rPr lang="en-US" sz="1600" baseline="30000" dirty="0">
                <a:cs typeface="Arial" panose="020B0604020202020204" pitchFamily="34" charset="0"/>
              </a:rPr>
              <a:t>st</a:t>
            </a:r>
            <a:r>
              <a:rPr lang="en-US" sz="1600" dirty="0">
                <a:cs typeface="Arial" panose="020B0604020202020204" pitchFamily="34" charset="0"/>
              </a:rPr>
              <a:t> IR-magnets occupied by vacuum pumps, valves, …..</a:t>
            </a:r>
          </a:p>
          <a:p>
            <a:pPr marL="285750" indent="-285750">
              <a:buClr>
                <a:srgbClr val="0096FF"/>
              </a:buClr>
              <a:buFont typeface="Wingdings" pitchFamily="2" charset="2"/>
              <a:buChar char="q"/>
            </a:pPr>
            <a:r>
              <a:rPr lang="en-US" sz="1600" dirty="0">
                <a:cs typeface="Arial" panose="020B0604020202020204" pitchFamily="34" charset="0"/>
              </a:rPr>
              <a:t>IP moved 81 cm towards ring inside compared to RHIC; y: 432 cm above floor</a:t>
            </a:r>
          </a:p>
          <a:p>
            <a:pPr marL="285750" indent="-285750">
              <a:buClr>
                <a:srgbClr val="0096FF"/>
              </a:buClr>
              <a:buFont typeface="Wingdings" pitchFamily="2" charset="2"/>
              <a:buChar char="q"/>
            </a:pPr>
            <a:r>
              <a:rPr lang="en-US" sz="1600" dirty="0">
                <a:cs typeface="Arial" panose="020B0604020202020204" pitchFamily="34" charset="0"/>
              </a:rPr>
              <a:t>RCS to IP: radial distance 335.2 cm at a height of 372 cm above floor</a:t>
            </a:r>
          </a:p>
          <a:p>
            <a:pPr marL="742950" lvl="1" indent="-285750">
              <a:buClr>
                <a:srgbClr val="0096FF"/>
              </a:buClr>
              <a:buFont typeface="Wingdings" pitchFamily="2" charset="2"/>
              <a:buChar char="Ø"/>
            </a:pPr>
            <a:r>
              <a:rPr lang="en-US" sz="1600" dirty="0">
                <a:cs typeface="Arial" panose="020B0604020202020204" pitchFamily="34" charset="0"/>
              </a:rPr>
              <a:t>Maximum outer radius ~ 3.2 m</a:t>
            </a:r>
          </a:p>
          <a:p>
            <a:pPr marL="285750" indent="-285750">
              <a:buClr>
                <a:srgbClr val="0096FF"/>
              </a:buClr>
              <a:buFont typeface="Wingdings" pitchFamily="2" charset="2"/>
              <a:buChar char="q"/>
            </a:pPr>
            <a:r>
              <a:rPr lang="en-US" sz="1600" dirty="0">
                <a:cs typeface="Arial" panose="020B0604020202020204" pitchFamily="34" charset="0"/>
              </a:rPr>
              <a:t>limited installation possible in Collider Hall</a:t>
            </a:r>
          </a:p>
          <a:p>
            <a:pPr marL="742950" lvl="1" indent="-285750">
              <a:buClr>
                <a:srgbClr val="0096FF"/>
              </a:buClr>
              <a:buFont typeface="Wingdings" pitchFamily="2" charset="2"/>
              <a:buChar char="Ø"/>
            </a:pPr>
            <a:r>
              <a:rPr lang="en-US" sz="1600" dirty="0">
                <a:cs typeface="Arial" panose="020B0604020202020204" pitchFamily="34" charset="0"/>
              </a:rPr>
              <a:t>endcap hadron calorimeters need to be split transverse to beam pipe for access to barrel part of detector</a:t>
            </a:r>
          </a:p>
          <a:p>
            <a:pPr marL="742950" lvl="1" indent="-285750">
              <a:buClr>
                <a:srgbClr val="0096FF"/>
              </a:buClr>
              <a:buFont typeface="Wingdings" pitchFamily="2" charset="2"/>
              <a:buChar char="Ø"/>
            </a:pPr>
            <a:r>
              <a:rPr lang="en-US" sz="1600" dirty="0">
                <a:cs typeface="Arial" panose="020B0604020202020204" pitchFamily="34" charset="0"/>
              </a:rPr>
              <a:t>RCS vacuum needs to be broken</a:t>
            </a:r>
          </a:p>
          <a:p>
            <a:pPr marL="285750" indent="-285750">
              <a:buClr>
                <a:srgbClr val="0096FF"/>
              </a:buClr>
              <a:buFont typeface="Wingdings" pitchFamily="2" charset="2"/>
              <a:buChar char="q"/>
            </a:pPr>
            <a:r>
              <a:rPr lang="en-US" sz="1600" dirty="0">
                <a:cs typeface="Times New Roman" panose="02020603050405020304" pitchFamily="18" charset="0"/>
              </a:rPr>
              <a:t>9.5 m long detector does not fit through the door </a:t>
            </a:r>
          </a:p>
          <a:p>
            <a:pPr marL="742950" lvl="1" indent="-285750">
              <a:buClr>
                <a:srgbClr val="0096FF"/>
              </a:buClr>
              <a:buFont typeface="Wingdings" pitchFamily="2" charset="2"/>
              <a:buChar char="Ø"/>
            </a:pPr>
            <a:r>
              <a:rPr lang="en-US" sz="1600" dirty="0">
                <a:cs typeface="Times New Roman" panose="02020603050405020304" pitchFamily="18" charset="0"/>
              </a:rPr>
              <a:t>Door-Size: 823 cm x 823 cm</a:t>
            </a:r>
          </a:p>
          <a:p>
            <a:pPr marL="742950" lvl="1" indent="-285750">
              <a:buClr>
                <a:srgbClr val="0096FF"/>
              </a:buClr>
              <a:buFont typeface="Wingdings" pitchFamily="2" charset="2"/>
              <a:buChar char="Ø"/>
            </a:pPr>
            <a:r>
              <a:rPr lang="en-US" sz="1600" dirty="0">
                <a:cs typeface="Times New Roman" panose="02020603050405020304" pitchFamily="18" charset="0"/>
              </a:rPr>
              <a:t>endcaps need to remain in collider hall, if central detector rolls in assembly hall</a:t>
            </a:r>
          </a:p>
        </p:txBody>
      </p:sp>
      <p:sp>
        <p:nvSpPr>
          <p:cNvPr id="6" name="Oval 5">
            <a:extLst>
              <a:ext uri="{FF2B5EF4-FFF2-40B4-BE49-F238E27FC236}">
                <a16:creationId xmlns:a16="http://schemas.microsoft.com/office/drawing/2014/main" id="{EAC9DA71-CB87-7C4F-9F5E-A4A196C4B38C}"/>
              </a:ext>
            </a:extLst>
          </p:cNvPr>
          <p:cNvSpPr/>
          <p:nvPr/>
        </p:nvSpPr>
        <p:spPr>
          <a:xfrm rot="1317306">
            <a:off x="8614582" y="1517434"/>
            <a:ext cx="310827" cy="524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C1D5CF1-35F9-FC4E-9336-6B9404AE8832}"/>
              </a:ext>
            </a:extLst>
          </p:cNvPr>
          <p:cNvCxnSpPr>
            <a:cxnSpLocks/>
          </p:cNvCxnSpPr>
          <p:nvPr/>
        </p:nvCxnSpPr>
        <p:spPr>
          <a:xfrm>
            <a:off x="8681319" y="2018753"/>
            <a:ext cx="1234841" cy="1689647"/>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FFBB42-A823-C64E-89B9-C30A4CF24169}"/>
              </a:ext>
            </a:extLst>
          </p:cNvPr>
          <p:cNvCxnSpPr>
            <a:cxnSpLocks/>
          </p:cNvCxnSpPr>
          <p:nvPr/>
        </p:nvCxnSpPr>
        <p:spPr>
          <a:xfrm flipH="1" flipV="1">
            <a:off x="8816713" y="2080324"/>
            <a:ext cx="398407" cy="439356"/>
          </a:xfrm>
          <a:prstGeom prst="straightConnector1">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C7FD9D-74C8-474D-862F-0E6853A62E09}"/>
              </a:ext>
            </a:extLst>
          </p:cNvPr>
          <p:cNvSpPr txBox="1"/>
          <p:nvPr/>
        </p:nvSpPr>
        <p:spPr>
          <a:xfrm>
            <a:off x="9053490" y="2440996"/>
            <a:ext cx="540191" cy="276999"/>
          </a:xfrm>
          <a:prstGeom prst="rect">
            <a:avLst/>
          </a:prstGeom>
          <a:noFill/>
        </p:spPr>
        <p:txBody>
          <a:bodyPr wrap="square" rtlCol="0">
            <a:spAutoFit/>
          </a:bodyPr>
          <a:lstStyle/>
          <a:p>
            <a:pPr algn="l"/>
            <a:r>
              <a:rPr lang="en-US" sz="1200" dirty="0">
                <a:solidFill>
                  <a:srgbClr val="0000FF"/>
                </a:solidFill>
              </a:rPr>
              <a:t>RCS</a:t>
            </a:r>
          </a:p>
        </p:txBody>
      </p:sp>
      <p:cxnSp>
        <p:nvCxnSpPr>
          <p:cNvPr id="10" name="Straight Arrow Connector 9">
            <a:extLst>
              <a:ext uri="{FF2B5EF4-FFF2-40B4-BE49-F238E27FC236}">
                <a16:creationId xmlns:a16="http://schemas.microsoft.com/office/drawing/2014/main" id="{7FDE99B0-2D7D-EC44-965D-71588C2B5F79}"/>
              </a:ext>
            </a:extLst>
          </p:cNvPr>
          <p:cNvCxnSpPr>
            <a:cxnSpLocks/>
          </p:cNvCxnSpPr>
          <p:nvPr/>
        </p:nvCxnSpPr>
        <p:spPr>
          <a:xfrm>
            <a:off x="9134349" y="2114945"/>
            <a:ext cx="637064" cy="29574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B4A612-E778-8743-A223-CB789340C655}"/>
              </a:ext>
            </a:extLst>
          </p:cNvPr>
          <p:cNvSpPr txBox="1"/>
          <p:nvPr/>
        </p:nvSpPr>
        <p:spPr>
          <a:xfrm rot="1558654">
            <a:off x="8961708" y="2235689"/>
            <a:ext cx="1078248" cy="307777"/>
          </a:xfrm>
          <a:prstGeom prst="rect">
            <a:avLst/>
          </a:prstGeom>
          <a:noFill/>
        </p:spPr>
        <p:txBody>
          <a:bodyPr wrap="square" rtlCol="0">
            <a:spAutoFit/>
          </a:bodyPr>
          <a:lstStyle/>
          <a:p>
            <a:pPr algn="l"/>
            <a:r>
              <a:rPr lang="en-US" sz="1400" dirty="0">
                <a:solidFill>
                  <a:schemeClr val="bg1"/>
                </a:solidFill>
              </a:rPr>
              <a:t>Hadrons</a:t>
            </a:r>
          </a:p>
        </p:txBody>
      </p:sp>
      <p:sp>
        <p:nvSpPr>
          <p:cNvPr id="12" name="TextBox 11">
            <a:extLst>
              <a:ext uri="{FF2B5EF4-FFF2-40B4-BE49-F238E27FC236}">
                <a16:creationId xmlns:a16="http://schemas.microsoft.com/office/drawing/2014/main" id="{39C25EB2-832D-8A48-AE7B-70FE8D8240D9}"/>
              </a:ext>
            </a:extLst>
          </p:cNvPr>
          <p:cNvSpPr txBox="1"/>
          <p:nvPr/>
        </p:nvSpPr>
        <p:spPr>
          <a:xfrm rot="1628098">
            <a:off x="6965420" y="1273157"/>
            <a:ext cx="997464" cy="276999"/>
          </a:xfrm>
          <a:prstGeom prst="rect">
            <a:avLst/>
          </a:prstGeom>
          <a:noFill/>
        </p:spPr>
        <p:txBody>
          <a:bodyPr wrap="square" rtlCol="0">
            <a:spAutoFit/>
          </a:bodyPr>
          <a:lstStyle/>
          <a:p>
            <a:pPr algn="l"/>
            <a:r>
              <a:rPr lang="en-US" sz="1200" dirty="0">
                <a:solidFill>
                  <a:schemeClr val="bg1"/>
                </a:solidFill>
              </a:rPr>
              <a:t>Electrons</a:t>
            </a:r>
          </a:p>
        </p:txBody>
      </p:sp>
      <p:cxnSp>
        <p:nvCxnSpPr>
          <p:cNvPr id="13" name="Straight Arrow Connector 12">
            <a:extLst>
              <a:ext uri="{FF2B5EF4-FFF2-40B4-BE49-F238E27FC236}">
                <a16:creationId xmlns:a16="http://schemas.microsoft.com/office/drawing/2014/main" id="{5F73E43A-473B-DD44-83F9-A4B56D416CD8}"/>
              </a:ext>
            </a:extLst>
          </p:cNvPr>
          <p:cNvCxnSpPr>
            <a:cxnSpLocks/>
          </p:cNvCxnSpPr>
          <p:nvPr/>
        </p:nvCxnSpPr>
        <p:spPr>
          <a:xfrm>
            <a:off x="7002730" y="1072231"/>
            <a:ext cx="743940" cy="370620"/>
          </a:xfrm>
          <a:prstGeom prst="straightConnector1">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8511821-409A-FE41-94F0-EBA35A301624}"/>
              </a:ext>
            </a:extLst>
          </p:cNvPr>
          <p:cNvPicPr>
            <a:picLocks noChangeAspect="1"/>
          </p:cNvPicPr>
          <p:nvPr/>
        </p:nvPicPr>
        <p:blipFill>
          <a:blip r:embed="rId4"/>
          <a:stretch>
            <a:fillRect/>
          </a:stretch>
        </p:blipFill>
        <p:spPr>
          <a:xfrm>
            <a:off x="5949125" y="4708342"/>
            <a:ext cx="2693209" cy="2149658"/>
          </a:xfrm>
          <a:prstGeom prst="rect">
            <a:avLst/>
          </a:prstGeom>
        </p:spPr>
      </p:pic>
      <p:sp>
        <p:nvSpPr>
          <p:cNvPr id="29" name="TextBox 28">
            <a:extLst>
              <a:ext uri="{FF2B5EF4-FFF2-40B4-BE49-F238E27FC236}">
                <a16:creationId xmlns:a16="http://schemas.microsoft.com/office/drawing/2014/main" id="{E70AFA64-54E9-A247-B13A-30FD99B536CD}"/>
              </a:ext>
            </a:extLst>
          </p:cNvPr>
          <p:cNvSpPr txBox="1"/>
          <p:nvPr/>
        </p:nvSpPr>
        <p:spPr>
          <a:xfrm>
            <a:off x="6548081" y="4749161"/>
            <a:ext cx="1791432" cy="307777"/>
          </a:xfrm>
          <a:prstGeom prst="rect">
            <a:avLst/>
          </a:prstGeom>
          <a:noFill/>
        </p:spPr>
        <p:txBody>
          <a:bodyPr wrap="square" rtlCol="0">
            <a:spAutoFit/>
          </a:bodyPr>
          <a:lstStyle/>
          <a:p>
            <a:r>
              <a:rPr lang="en-US" sz="1400" dirty="0"/>
              <a:t>Doorway at IP6</a:t>
            </a:r>
          </a:p>
        </p:txBody>
      </p:sp>
      <p:sp>
        <p:nvSpPr>
          <p:cNvPr id="30" name="TextBox 29">
            <a:extLst>
              <a:ext uri="{FF2B5EF4-FFF2-40B4-BE49-F238E27FC236}">
                <a16:creationId xmlns:a16="http://schemas.microsoft.com/office/drawing/2014/main" id="{F2127C0B-9AB7-FA4E-9021-63B91E89041A}"/>
              </a:ext>
            </a:extLst>
          </p:cNvPr>
          <p:cNvSpPr txBox="1"/>
          <p:nvPr/>
        </p:nvSpPr>
        <p:spPr>
          <a:xfrm>
            <a:off x="6015429" y="4764155"/>
            <a:ext cx="661539" cy="246221"/>
          </a:xfrm>
          <a:prstGeom prst="rect">
            <a:avLst/>
          </a:prstGeom>
          <a:noFill/>
        </p:spPr>
        <p:txBody>
          <a:bodyPr wrap="square" rtlCol="0">
            <a:spAutoFit/>
          </a:bodyPr>
          <a:lstStyle/>
          <a:p>
            <a:r>
              <a:rPr lang="en-US" sz="1000" b="1" dirty="0"/>
              <a:t>3 cm</a:t>
            </a:r>
          </a:p>
        </p:txBody>
      </p:sp>
      <p:sp>
        <p:nvSpPr>
          <p:cNvPr id="31" name="TextBox 30">
            <a:extLst>
              <a:ext uri="{FF2B5EF4-FFF2-40B4-BE49-F238E27FC236}">
                <a16:creationId xmlns:a16="http://schemas.microsoft.com/office/drawing/2014/main" id="{B6A48193-3E3C-F44A-BB77-7222A3E7C8EB}"/>
              </a:ext>
            </a:extLst>
          </p:cNvPr>
          <p:cNvSpPr txBox="1"/>
          <p:nvPr/>
        </p:nvSpPr>
        <p:spPr>
          <a:xfrm>
            <a:off x="7768241" y="4986901"/>
            <a:ext cx="891906" cy="246221"/>
          </a:xfrm>
          <a:prstGeom prst="rect">
            <a:avLst/>
          </a:prstGeom>
          <a:noFill/>
        </p:spPr>
        <p:txBody>
          <a:bodyPr wrap="square" rtlCol="0">
            <a:spAutoFit/>
          </a:bodyPr>
          <a:lstStyle/>
          <a:p>
            <a:r>
              <a:rPr lang="en-US" sz="1000" b="1" dirty="0"/>
              <a:t>64 cm</a:t>
            </a:r>
          </a:p>
        </p:txBody>
      </p:sp>
      <p:sp>
        <p:nvSpPr>
          <p:cNvPr id="32" name="TextBox 31">
            <a:extLst>
              <a:ext uri="{FF2B5EF4-FFF2-40B4-BE49-F238E27FC236}">
                <a16:creationId xmlns:a16="http://schemas.microsoft.com/office/drawing/2014/main" id="{E9327CF8-B218-A54A-8E84-D04FA5CB09B3}"/>
              </a:ext>
            </a:extLst>
          </p:cNvPr>
          <p:cNvSpPr txBox="1"/>
          <p:nvPr/>
        </p:nvSpPr>
        <p:spPr>
          <a:xfrm>
            <a:off x="5774449" y="5322901"/>
            <a:ext cx="629387" cy="246221"/>
          </a:xfrm>
          <a:prstGeom prst="rect">
            <a:avLst/>
          </a:prstGeom>
          <a:noFill/>
        </p:spPr>
        <p:txBody>
          <a:bodyPr wrap="square" rtlCol="0">
            <a:spAutoFit/>
          </a:bodyPr>
          <a:lstStyle/>
          <a:p>
            <a:r>
              <a:rPr lang="en-US" sz="1000" b="1" dirty="0"/>
              <a:t>35 cm</a:t>
            </a:r>
          </a:p>
        </p:txBody>
      </p:sp>
      <p:sp>
        <p:nvSpPr>
          <p:cNvPr id="33" name="TextBox 32">
            <a:extLst>
              <a:ext uri="{FF2B5EF4-FFF2-40B4-BE49-F238E27FC236}">
                <a16:creationId xmlns:a16="http://schemas.microsoft.com/office/drawing/2014/main" id="{34ECA39D-B282-704F-9482-76E2E87336B1}"/>
              </a:ext>
            </a:extLst>
          </p:cNvPr>
          <p:cNvSpPr txBox="1"/>
          <p:nvPr/>
        </p:nvSpPr>
        <p:spPr>
          <a:xfrm>
            <a:off x="8088035" y="5243986"/>
            <a:ext cx="572113" cy="246221"/>
          </a:xfrm>
          <a:prstGeom prst="rect">
            <a:avLst/>
          </a:prstGeom>
          <a:noFill/>
        </p:spPr>
        <p:txBody>
          <a:bodyPr wrap="square" rtlCol="0">
            <a:spAutoFit/>
          </a:bodyPr>
          <a:lstStyle/>
          <a:p>
            <a:r>
              <a:rPr lang="en-US" sz="1000" b="1" dirty="0"/>
              <a:t>89 cm</a:t>
            </a:r>
          </a:p>
        </p:txBody>
      </p:sp>
      <p:cxnSp>
        <p:nvCxnSpPr>
          <p:cNvPr id="34" name="Straight Arrow Connector 33">
            <a:extLst>
              <a:ext uri="{FF2B5EF4-FFF2-40B4-BE49-F238E27FC236}">
                <a16:creationId xmlns:a16="http://schemas.microsoft.com/office/drawing/2014/main" id="{10740419-CBDB-0248-ACC0-9495965EC113}"/>
              </a:ext>
            </a:extLst>
          </p:cNvPr>
          <p:cNvCxnSpPr>
            <a:cxnSpLocks/>
          </p:cNvCxnSpPr>
          <p:nvPr/>
        </p:nvCxnSpPr>
        <p:spPr>
          <a:xfrm>
            <a:off x="7953875" y="5364266"/>
            <a:ext cx="191547"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CA863D9-9904-E445-8719-C15F89FF64EB}"/>
              </a:ext>
            </a:extLst>
          </p:cNvPr>
          <p:cNvCxnSpPr>
            <a:cxnSpLocks/>
          </p:cNvCxnSpPr>
          <p:nvPr/>
        </p:nvCxnSpPr>
        <p:spPr>
          <a:xfrm>
            <a:off x="6225705" y="5453579"/>
            <a:ext cx="209504"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4C3AA94-6EBC-814D-8854-847B9FBABF9B}"/>
              </a:ext>
            </a:extLst>
          </p:cNvPr>
          <p:cNvCxnSpPr>
            <a:cxnSpLocks/>
          </p:cNvCxnSpPr>
          <p:nvPr/>
        </p:nvCxnSpPr>
        <p:spPr>
          <a:xfrm>
            <a:off x="6397897" y="4904510"/>
            <a:ext cx="350322" cy="1662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5E7D7B54-546B-4748-BD25-883D8214BBE8}"/>
              </a:ext>
            </a:extLst>
          </p:cNvPr>
          <p:cNvCxnSpPr>
            <a:cxnSpLocks/>
          </p:cNvCxnSpPr>
          <p:nvPr/>
        </p:nvCxnSpPr>
        <p:spPr>
          <a:xfrm flipH="1">
            <a:off x="6486669" y="5457538"/>
            <a:ext cx="219987"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1B9ACC3B-7C7D-7046-B7F1-A2FC18407962}"/>
              </a:ext>
            </a:extLst>
          </p:cNvPr>
          <p:cNvCxnSpPr>
            <a:cxnSpLocks/>
          </p:cNvCxnSpPr>
          <p:nvPr/>
        </p:nvCxnSpPr>
        <p:spPr>
          <a:xfrm flipV="1">
            <a:off x="7791578" y="5029200"/>
            <a:ext cx="0" cy="14308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137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630E30-5159-1140-A63A-277B0E16CBA8}"/>
              </a:ext>
            </a:extLst>
          </p:cNvPr>
          <p:cNvSpPr>
            <a:spLocks noGrp="1"/>
          </p:cNvSpPr>
          <p:nvPr>
            <p:ph type="sldNum" sz="quarter" idx="4"/>
          </p:nvPr>
        </p:nvSpPr>
        <p:spPr/>
        <p:txBody>
          <a:bodyPr/>
          <a:lstStyle/>
          <a:p>
            <a:fld id="{933A556B-7C63-244D-9B7C-B0EA8042B330}" type="slidenum">
              <a:rPr lang="en-US" smtClean="0"/>
              <a:pPr/>
              <a:t>33</a:t>
            </a:fld>
            <a:endParaRPr lang="en-US" dirty="0"/>
          </a:p>
        </p:txBody>
      </p:sp>
      <p:sp>
        <p:nvSpPr>
          <p:cNvPr id="3" name="Title 2">
            <a:extLst>
              <a:ext uri="{FF2B5EF4-FFF2-40B4-BE49-F238E27FC236}">
                <a16:creationId xmlns:a16="http://schemas.microsoft.com/office/drawing/2014/main" id="{0DAC5502-8D8C-0B44-91B9-E4C14BD6C32A}"/>
              </a:ext>
            </a:extLst>
          </p:cNvPr>
          <p:cNvSpPr>
            <a:spLocks noGrp="1"/>
          </p:cNvSpPr>
          <p:nvPr>
            <p:ph type="title"/>
          </p:nvPr>
        </p:nvSpPr>
        <p:spPr/>
        <p:txBody>
          <a:bodyPr/>
          <a:lstStyle/>
          <a:p>
            <a:r>
              <a:rPr lang="en-US" dirty="0"/>
              <a:t>Beam Pipe Bake-Out</a:t>
            </a:r>
          </a:p>
        </p:txBody>
      </p:sp>
      <p:sp>
        <p:nvSpPr>
          <p:cNvPr id="4" name="Content Placeholder 4">
            <a:extLst>
              <a:ext uri="{FF2B5EF4-FFF2-40B4-BE49-F238E27FC236}">
                <a16:creationId xmlns:a16="http://schemas.microsoft.com/office/drawing/2014/main" id="{1B722154-AAB8-3843-BC7B-B26838A7A74C}"/>
              </a:ext>
            </a:extLst>
          </p:cNvPr>
          <p:cNvSpPr txBox="1">
            <a:spLocks/>
          </p:cNvSpPr>
          <p:nvPr/>
        </p:nvSpPr>
        <p:spPr>
          <a:xfrm>
            <a:off x="571500" y="694384"/>
            <a:ext cx="5961380" cy="5886054"/>
          </a:xfrm>
          <a:prstGeom prst="rect">
            <a:avLst/>
          </a:prstGeom>
        </p:spPr>
        <p:txBody>
          <a:bodyPr>
            <a:noAutofit/>
          </a:bodyPr>
          <a:lstStyle>
            <a:lvl1pPr marL="171450" indent="-171450" algn="l" defTabSz="685800" rtl="0" eaLnBrk="1" latinLnBrk="0" hangingPunct="1">
              <a:lnSpc>
                <a:spcPct val="90000"/>
              </a:lnSpc>
              <a:spcBef>
                <a:spcPts val="750"/>
              </a:spcBef>
              <a:buClr>
                <a:srgbClr val="0070C0"/>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0C0"/>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0C0"/>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0C0"/>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0C0"/>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0096FF"/>
              </a:buClr>
              <a:buNone/>
            </a:pPr>
            <a:r>
              <a:rPr lang="en-US" dirty="0">
                <a:solidFill>
                  <a:srgbClr val="0096FF"/>
                </a:solidFill>
              </a:rPr>
              <a:t>Remember: </a:t>
            </a:r>
            <a:r>
              <a:rPr lang="en-US" dirty="0">
                <a:cs typeface="Times New Roman" panose="02020603050405020304" pitchFamily="18" charset="0"/>
              </a:rPr>
              <a:t>limited installation and maintenance possible in Collider Hall due to space constrains</a:t>
            </a:r>
          </a:p>
          <a:p>
            <a:pPr>
              <a:buClr>
                <a:srgbClr val="0096FF"/>
              </a:buClr>
              <a:buFont typeface="Wingdings" pitchFamily="2" charset="2"/>
              <a:buChar char="§"/>
            </a:pPr>
            <a:r>
              <a:rPr lang="en-US" dirty="0">
                <a:cs typeface="Times New Roman" panose="02020603050405020304" pitchFamily="18" charset="0"/>
              </a:rPr>
              <a:t>Will have to break vacuum each time we roll into the assembly hall for maintenance</a:t>
            </a:r>
          </a:p>
          <a:p>
            <a:pPr lvl="1">
              <a:buClr>
                <a:srgbClr val="0096FF"/>
              </a:buClr>
            </a:pPr>
            <a:r>
              <a:rPr lang="en-US" sz="1600" dirty="0">
                <a:cs typeface="Times New Roman" panose="02020603050405020304" pitchFamily="18" charset="0"/>
              </a:rPr>
              <a:t>will have separation valves around the detector</a:t>
            </a:r>
          </a:p>
          <a:p>
            <a:pPr lvl="2">
              <a:buClr>
                <a:srgbClr val="0096FF"/>
              </a:buClr>
            </a:pPr>
            <a:r>
              <a:rPr lang="en-US" sz="1400" dirty="0">
                <a:cs typeface="Times New Roman" panose="02020603050405020304" pitchFamily="18" charset="0"/>
              </a:rPr>
              <a:t>no pumping over 9.5 m</a:t>
            </a:r>
          </a:p>
          <a:p>
            <a:pPr lvl="1">
              <a:buClr>
                <a:srgbClr val="0096FF"/>
              </a:buClr>
            </a:pPr>
            <a:r>
              <a:rPr lang="en-US" sz="1600" dirty="0">
                <a:cs typeface="Times New Roman" panose="02020603050405020304" pitchFamily="18" charset="0"/>
              </a:rPr>
              <a:t>will vent under nitrogen and keep beam pipe rolling </a:t>
            </a:r>
          </a:p>
          <a:p>
            <a:pPr marL="457200" lvl="1" indent="0">
              <a:buClr>
                <a:srgbClr val="0096FF"/>
              </a:buClr>
              <a:buNone/>
            </a:pPr>
            <a:r>
              <a:rPr lang="en-US" sz="1600" dirty="0">
                <a:cs typeface="Times New Roman" panose="02020603050405020304" pitchFamily="18" charset="0"/>
              </a:rPr>
              <a:t>    with detector under nitrogen</a:t>
            </a:r>
          </a:p>
          <a:p>
            <a:pPr lvl="1">
              <a:buClr>
                <a:srgbClr val="0096FF"/>
              </a:buClr>
            </a:pPr>
            <a:r>
              <a:rPr lang="en-US" sz="1600" dirty="0">
                <a:cs typeface="Times New Roman" panose="02020603050405020304" pitchFamily="18" charset="0"/>
              </a:rPr>
              <a:t>will need to bake-out beam pipe integrated in central detector</a:t>
            </a:r>
          </a:p>
          <a:p>
            <a:pPr marL="457200" lvl="1" indent="0">
              <a:buClr>
                <a:srgbClr val="0096FF"/>
              </a:buClr>
              <a:buNone/>
            </a:pPr>
            <a:endParaRPr lang="en-US" sz="700" dirty="0">
              <a:cs typeface="Times New Roman" panose="02020603050405020304" pitchFamily="18" charset="0"/>
            </a:endParaRPr>
          </a:p>
          <a:p>
            <a:pPr>
              <a:buClr>
                <a:srgbClr val="0096FF"/>
              </a:buClr>
              <a:buFont typeface="Wingdings" pitchFamily="2" charset="2"/>
              <a:buChar char="§"/>
            </a:pPr>
            <a:r>
              <a:rPr lang="en-US" dirty="0">
                <a:cs typeface="Times New Roman" panose="02020603050405020304" pitchFamily="18" charset="0"/>
              </a:rPr>
              <a:t> Considerations for central beam pipe bake-out</a:t>
            </a:r>
          </a:p>
          <a:p>
            <a:pPr lvl="1">
              <a:buClr>
                <a:srgbClr val="0096FF"/>
              </a:buClr>
            </a:pPr>
            <a:r>
              <a:rPr lang="en-US" sz="1600" dirty="0">
                <a:cs typeface="Times New Roman" panose="02020603050405020304" pitchFamily="18" charset="0"/>
              </a:rPr>
              <a:t>1</a:t>
            </a:r>
            <a:r>
              <a:rPr lang="en-US" sz="1600" baseline="30000" dirty="0">
                <a:cs typeface="Times New Roman" panose="02020603050405020304" pitchFamily="18" charset="0"/>
              </a:rPr>
              <a:t>st</a:t>
            </a:r>
            <a:r>
              <a:rPr lang="en-US" sz="1600" dirty="0">
                <a:cs typeface="Times New Roman" panose="02020603050405020304" pitchFamily="18" charset="0"/>
              </a:rPr>
              <a:t> MAPS </a:t>
            </a:r>
            <a:r>
              <a:rPr lang="en-US" sz="1600" dirty="0" err="1">
                <a:latin typeface="Symbol" pitchFamily="2" charset="2"/>
                <a:cs typeface="Times New Roman" panose="02020603050405020304" pitchFamily="18" charset="0"/>
              </a:rPr>
              <a:t>m</a:t>
            </a:r>
            <a:r>
              <a:rPr lang="en-US" sz="1600" dirty="0" err="1">
                <a:cs typeface="Times New Roman" panose="02020603050405020304" pitchFamily="18" charset="0"/>
              </a:rPr>
              <a:t>vertex</a:t>
            </a:r>
            <a:r>
              <a:rPr lang="en-US" sz="1600" dirty="0">
                <a:cs typeface="Times New Roman" panose="02020603050405020304" pitchFamily="18" charset="0"/>
              </a:rPr>
              <a:t> tracker sits at 36 mm radius, so 5 mm from the beam pipe</a:t>
            </a:r>
          </a:p>
          <a:p>
            <a:pPr lvl="1">
              <a:buClr>
                <a:srgbClr val="0096FF"/>
              </a:buClr>
            </a:pPr>
            <a:r>
              <a:rPr lang="en-US" sz="1600" dirty="0">
                <a:cs typeface="Times New Roman" panose="02020603050405020304" pitchFamily="18" charset="0"/>
              </a:rPr>
              <a:t>MAPS sensor cannot go higher as 30</a:t>
            </a:r>
            <a:r>
              <a:rPr lang="en-US" sz="1600" baseline="30000" dirty="0">
                <a:cs typeface="Times New Roman" panose="02020603050405020304" pitchFamily="18" charset="0"/>
              </a:rPr>
              <a:t>o</a:t>
            </a:r>
            <a:r>
              <a:rPr lang="en-US" sz="1600" dirty="0">
                <a:cs typeface="Times New Roman" panose="02020603050405020304" pitchFamily="18" charset="0"/>
              </a:rPr>
              <a:t>C</a:t>
            </a:r>
          </a:p>
          <a:p>
            <a:pPr lvl="2">
              <a:buClr>
                <a:srgbClr val="0096FF"/>
              </a:buClr>
            </a:pPr>
            <a:r>
              <a:rPr lang="en-US" sz="1400" dirty="0">
                <a:cs typeface="Times New Roman" panose="02020603050405020304" pitchFamily="18" charset="0"/>
              </a:rPr>
              <a:t>rules out std. bake-out methods and NEC </a:t>
            </a:r>
          </a:p>
          <a:p>
            <a:pPr marL="685800" lvl="2" indent="0">
              <a:buClr>
                <a:srgbClr val="0096FF"/>
              </a:buClr>
              <a:buNone/>
            </a:pPr>
            <a:r>
              <a:rPr lang="en-US" sz="1400" dirty="0">
                <a:cs typeface="Times New Roman" panose="02020603050405020304" pitchFamily="18" charset="0"/>
              </a:rPr>
              <a:t>    pumping</a:t>
            </a:r>
          </a:p>
          <a:p>
            <a:pPr lvl="2">
              <a:buClr>
                <a:srgbClr val="0096FF"/>
              </a:buClr>
            </a:pPr>
            <a:r>
              <a:rPr lang="en-US" sz="1400" dirty="0">
                <a:cs typeface="Times New Roman" panose="02020603050405020304" pitchFamily="18" charset="0"/>
              </a:rPr>
              <a:t>want to cool with air to keep material budget </a:t>
            </a:r>
          </a:p>
          <a:p>
            <a:pPr marL="685800" lvl="2" indent="0">
              <a:buClr>
                <a:srgbClr val="0096FF"/>
              </a:buClr>
              <a:buNone/>
            </a:pPr>
            <a:r>
              <a:rPr lang="en-US" sz="1400" dirty="0">
                <a:cs typeface="Times New Roman" panose="02020603050405020304" pitchFamily="18" charset="0"/>
              </a:rPr>
              <a:t>   as low as possible </a:t>
            </a:r>
          </a:p>
          <a:p>
            <a:pPr lvl="1">
              <a:buClr>
                <a:srgbClr val="0096FF"/>
              </a:buClr>
            </a:pPr>
            <a:r>
              <a:rPr lang="en-US" sz="1600" dirty="0">
                <a:cs typeface="Times New Roman" panose="02020603050405020304" pitchFamily="18" charset="0"/>
              </a:rPr>
              <a:t>Investigate baking out the central beam pipe</a:t>
            </a:r>
          </a:p>
          <a:p>
            <a:pPr marL="457200" lvl="1" indent="0">
              <a:buClr>
                <a:srgbClr val="0096FF"/>
              </a:buClr>
              <a:buNone/>
            </a:pPr>
            <a:r>
              <a:rPr lang="en-US" sz="1600" dirty="0">
                <a:cs typeface="Times New Roman" panose="02020603050405020304" pitchFamily="18" charset="0"/>
              </a:rPr>
              <a:t> with hot gas at &gt; 100</a:t>
            </a:r>
            <a:r>
              <a:rPr lang="en-US" sz="1600" baseline="30000" dirty="0">
                <a:cs typeface="Times New Roman" panose="02020603050405020304" pitchFamily="18" charset="0"/>
              </a:rPr>
              <a:t>o</a:t>
            </a:r>
            <a:r>
              <a:rPr lang="en-US" sz="1600" dirty="0">
                <a:cs typeface="Times New Roman" panose="02020603050405020304" pitchFamily="18" charset="0"/>
              </a:rPr>
              <a:t>C to break water bonds</a:t>
            </a:r>
          </a:p>
          <a:p>
            <a:pPr>
              <a:buClr>
                <a:srgbClr val="0096FF"/>
              </a:buClr>
            </a:pPr>
            <a:endParaRPr lang="en-US" dirty="0"/>
          </a:p>
        </p:txBody>
      </p:sp>
      <p:pic>
        <p:nvPicPr>
          <p:cNvPr id="5" name="Picture 4" descr="A picture containing chart&#10;&#10;Description automatically generated">
            <a:extLst>
              <a:ext uri="{FF2B5EF4-FFF2-40B4-BE49-F238E27FC236}">
                <a16:creationId xmlns:a16="http://schemas.microsoft.com/office/drawing/2014/main" id="{9D6ED8EF-026E-0A49-9976-A360654A5BF7}"/>
              </a:ext>
            </a:extLst>
          </p:cNvPr>
          <p:cNvPicPr>
            <a:picLocks noChangeAspect="1"/>
          </p:cNvPicPr>
          <p:nvPr/>
        </p:nvPicPr>
        <p:blipFill>
          <a:blip r:embed="rId2"/>
          <a:stretch>
            <a:fillRect/>
          </a:stretch>
        </p:blipFill>
        <p:spPr>
          <a:xfrm>
            <a:off x="9199659" y="2645614"/>
            <a:ext cx="2934031" cy="2889720"/>
          </a:xfrm>
          <a:prstGeom prst="rect">
            <a:avLst/>
          </a:prstGeom>
        </p:spPr>
      </p:pic>
      <p:pic>
        <p:nvPicPr>
          <p:cNvPr id="6" name="Picture 5">
            <a:extLst>
              <a:ext uri="{FF2B5EF4-FFF2-40B4-BE49-F238E27FC236}">
                <a16:creationId xmlns:a16="http://schemas.microsoft.com/office/drawing/2014/main" id="{5E59FA91-6E4D-2342-BDA4-73607B56F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300" y="600633"/>
            <a:ext cx="3735841" cy="2072146"/>
          </a:xfrm>
          <a:prstGeom prst="rect">
            <a:avLst/>
          </a:prstGeom>
        </p:spPr>
      </p:pic>
      <p:pic>
        <p:nvPicPr>
          <p:cNvPr id="7" name="Picture 6" descr="A picture containing text, scoreboard&#10;&#10;Description automatically generated">
            <a:extLst>
              <a:ext uri="{FF2B5EF4-FFF2-40B4-BE49-F238E27FC236}">
                <a16:creationId xmlns:a16="http://schemas.microsoft.com/office/drawing/2014/main" id="{253B6347-697C-234E-9429-DB644F9A418F}"/>
              </a:ext>
            </a:extLst>
          </p:cNvPr>
          <p:cNvPicPr>
            <a:picLocks noChangeAspect="1"/>
          </p:cNvPicPr>
          <p:nvPr/>
        </p:nvPicPr>
        <p:blipFill rotWithShape="1">
          <a:blip r:embed="rId4"/>
          <a:srcRect l="11961" t="8559" r="10708" b="11765"/>
          <a:stretch/>
        </p:blipFill>
        <p:spPr>
          <a:xfrm>
            <a:off x="6218669" y="4239705"/>
            <a:ext cx="2808717" cy="2313495"/>
          </a:xfrm>
          <a:prstGeom prst="rect">
            <a:avLst/>
          </a:prstGeom>
        </p:spPr>
      </p:pic>
      <p:cxnSp>
        <p:nvCxnSpPr>
          <p:cNvPr id="8" name="Straight Connector 7">
            <a:extLst>
              <a:ext uri="{FF2B5EF4-FFF2-40B4-BE49-F238E27FC236}">
                <a16:creationId xmlns:a16="http://schemas.microsoft.com/office/drawing/2014/main" id="{13F8BE69-C719-C242-860A-096607B11E38}"/>
              </a:ext>
            </a:extLst>
          </p:cNvPr>
          <p:cNvCxnSpPr/>
          <p:nvPr/>
        </p:nvCxnSpPr>
        <p:spPr>
          <a:xfrm flipV="1">
            <a:off x="6596994" y="3910517"/>
            <a:ext cx="0" cy="26426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417DA2-1D29-A44A-BA80-B0DCD8E7F20B}"/>
              </a:ext>
            </a:extLst>
          </p:cNvPr>
          <p:cNvCxnSpPr/>
          <p:nvPr/>
        </p:nvCxnSpPr>
        <p:spPr>
          <a:xfrm flipV="1">
            <a:off x="8452688" y="3931710"/>
            <a:ext cx="0" cy="26426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B79037-ECFA-E54C-9D63-06283FE571C6}"/>
              </a:ext>
            </a:extLst>
          </p:cNvPr>
          <p:cNvSpPr txBox="1"/>
          <p:nvPr/>
        </p:nvSpPr>
        <p:spPr>
          <a:xfrm>
            <a:off x="6796888" y="3836474"/>
            <a:ext cx="1425390" cy="584775"/>
          </a:xfrm>
          <a:prstGeom prst="rect">
            <a:avLst/>
          </a:prstGeom>
          <a:noFill/>
        </p:spPr>
        <p:txBody>
          <a:bodyPr wrap="none" rtlCol="0">
            <a:spAutoFit/>
          </a:bodyPr>
          <a:lstStyle/>
          <a:p>
            <a:pPr algn="ctr">
              <a:buClr>
                <a:srgbClr val="0000FF"/>
              </a:buClr>
            </a:pPr>
            <a:r>
              <a:rPr lang="en-US" sz="1600" dirty="0">
                <a:latin typeface="Arial" panose="020B0604020202020204" pitchFamily="34" charset="0"/>
                <a:cs typeface="Arial" panose="020B0604020202020204" pitchFamily="34" charset="0"/>
              </a:rPr>
              <a:t>rolling to </a:t>
            </a:r>
          </a:p>
          <a:p>
            <a:pPr algn="ctr">
              <a:buClr>
                <a:srgbClr val="0000FF"/>
              </a:buClr>
            </a:pPr>
            <a:r>
              <a:rPr lang="en-US" sz="1600" dirty="0">
                <a:latin typeface="Arial" panose="020B0604020202020204" pitchFamily="34" charset="0"/>
                <a:cs typeface="Arial" panose="020B0604020202020204" pitchFamily="34" charset="0"/>
              </a:rPr>
              <a:t>assembly hall</a:t>
            </a:r>
          </a:p>
        </p:txBody>
      </p:sp>
      <p:cxnSp>
        <p:nvCxnSpPr>
          <p:cNvPr id="11" name="Straight Arrow Connector 10">
            <a:extLst>
              <a:ext uri="{FF2B5EF4-FFF2-40B4-BE49-F238E27FC236}">
                <a16:creationId xmlns:a16="http://schemas.microsoft.com/office/drawing/2014/main" id="{9D38A158-2A1B-7346-BC71-04313A5588B9}"/>
              </a:ext>
            </a:extLst>
          </p:cNvPr>
          <p:cNvCxnSpPr/>
          <p:nvPr/>
        </p:nvCxnSpPr>
        <p:spPr>
          <a:xfrm>
            <a:off x="6596994" y="4128860"/>
            <a:ext cx="1855694"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406F4F11-1058-CF4B-AC9D-ECAD39827FB2}"/>
              </a:ext>
            </a:extLst>
          </p:cNvPr>
          <p:cNvSpPr txBox="1"/>
          <p:nvPr/>
        </p:nvSpPr>
        <p:spPr>
          <a:xfrm>
            <a:off x="9940709" y="222260"/>
            <a:ext cx="1679791" cy="307777"/>
          </a:xfrm>
          <a:prstGeom prst="rect">
            <a:avLst/>
          </a:prstGeom>
          <a:solidFill>
            <a:schemeClr val="accent5">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Charge Question 1</a:t>
            </a:r>
          </a:p>
        </p:txBody>
      </p:sp>
    </p:spTree>
    <p:extLst>
      <p:ext uri="{BB962C8B-B14F-4D97-AF65-F5344CB8AC3E}">
        <p14:creationId xmlns:p14="http://schemas.microsoft.com/office/powerpoint/2010/main" val="30913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80EC0-E539-E841-9E06-9ECC96A7C1C6}"/>
              </a:ext>
            </a:extLst>
          </p:cNvPr>
          <p:cNvSpPr>
            <a:spLocks noGrp="1"/>
          </p:cNvSpPr>
          <p:nvPr>
            <p:ph type="sldNum" sz="quarter" idx="4"/>
          </p:nvPr>
        </p:nvSpPr>
        <p:spPr/>
        <p:txBody>
          <a:bodyPr/>
          <a:lstStyle/>
          <a:p>
            <a:fld id="{933A556B-7C63-244D-9B7C-B0EA8042B330}" type="slidenum">
              <a:rPr lang="en-US" smtClean="0"/>
              <a:pPr/>
              <a:t>34</a:t>
            </a:fld>
            <a:endParaRPr lang="en-US" dirty="0"/>
          </a:p>
        </p:txBody>
      </p:sp>
      <p:sp>
        <p:nvSpPr>
          <p:cNvPr id="3" name="Title 2">
            <a:extLst>
              <a:ext uri="{FF2B5EF4-FFF2-40B4-BE49-F238E27FC236}">
                <a16:creationId xmlns:a16="http://schemas.microsoft.com/office/drawing/2014/main" id="{0E0BD65E-1D12-DA46-AF4E-50E8C2D238F4}"/>
              </a:ext>
            </a:extLst>
          </p:cNvPr>
          <p:cNvSpPr>
            <a:spLocks noGrp="1"/>
          </p:cNvSpPr>
          <p:nvPr>
            <p:ph type="title"/>
          </p:nvPr>
        </p:nvSpPr>
        <p:spPr/>
        <p:txBody>
          <a:bodyPr/>
          <a:lstStyle/>
          <a:p>
            <a:r>
              <a:rPr lang="en-US" dirty="0" err="1"/>
              <a:t>ePIC</a:t>
            </a:r>
            <a:r>
              <a:rPr lang="en-US" dirty="0"/>
              <a:t> Tracking Detectors</a:t>
            </a:r>
          </a:p>
        </p:txBody>
      </p:sp>
      <p:pic>
        <p:nvPicPr>
          <p:cNvPr id="4" name="Picture 3">
            <a:extLst>
              <a:ext uri="{FF2B5EF4-FFF2-40B4-BE49-F238E27FC236}">
                <a16:creationId xmlns:a16="http://schemas.microsoft.com/office/drawing/2014/main" id="{F85BE96F-573E-C047-9152-F178703AB645}"/>
              </a:ext>
            </a:extLst>
          </p:cNvPr>
          <p:cNvPicPr>
            <a:picLocks noChangeAspect="1"/>
          </p:cNvPicPr>
          <p:nvPr/>
        </p:nvPicPr>
        <p:blipFill rotWithShape="1">
          <a:blip r:embed="rId2"/>
          <a:srcRect l="3898" t="3676" r="4411"/>
          <a:stretch/>
        </p:blipFill>
        <p:spPr>
          <a:xfrm>
            <a:off x="4435288" y="1243854"/>
            <a:ext cx="3403390" cy="2026022"/>
          </a:xfrm>
          <a:prstGeom prst="rect">
            <a:avLst/>
          </a:prstGeom>
        </p:spPr>
      </p:pic>
      <p:pic>
        <p:nvPicPr>
          <p:cNvPr id="5" name="Picture 4">
            <a:extLst>
              <a:ext uri="{FF2B5EF4-FFF2-40B4-BE49-F238E27FC236}">
                <a16:creationId xmlns:a16="http://schemas.microsoft.com/office/drawing/2014/main" id="{C42C9051-BAD0-ED44-ACEE-E7CC678A0E6D}"/>
              </a:ext>
            </a:extLst>
          </p:cNvPr>
          <p:cNvPicPr>
            <a:picLocks noChangeAspect="1"/>
          </p:cNvPicPr>
          <p:nvPr/>
        </p:nvPicPr>
        <p:blipFill rotWithShape="1">
          <a:blip r:embed="rId3"/>
          <a:srcRect l="31288" t="36771" r="45578" b="13998"/>
          <a:stretch/>
        </p:blipFill>
        <p:spPr>
          <a:xfrm>
            <a:off x="861607" y="2966507"/>
            <a:ext cx="2502471" cy="2481460"/>
          </a:xfrm>
          <a:prstGeom prst="rect">
            <a:avLst/>
          </a:prstGeom>
        </p:spPr>
      </p:pic>
      <p:sp>
        <p:nvSpPr>
          <p:cNvPr id="6" name="TextBox 5">
            <a:extLst>
              <a:ext uri="{FF2B5EF4-FFF2-40B4-BE49-F238E27FC236}">
                <a16:creationId xmlns:a16="http://schemas.microsoft.com/office/drawing/2014/main" id="{82BDC765-7B3E-714B-B6E1-77343AC03CC3}"/>
              </a:ext>
            </a:extLst>
          </p:cNvPr>
          <p:cNvSpPr txBox="1"/>
          <p:nvPr/>
        </p:nvSpPr>
        <p:spPr>
          <a:xfrm>
            <a:off x="571500" y="793998"/>
            <a:ext cx="4081780" cy="2031325"/>
          </a:xfrm>
          <a:prstGeom prst="rect">
            <a:avLst/>
          </a:prstGeom>
          <a:noFill/>
        </p:spPr>
        <p:txBody>
          <a:bodyPr wrap="square" rtlCol="0">
            <a:spAutoFit/>
          </a:bodyPr>
          <a:lstStyle/>
          <a:p>
            <a:pPr>
              <a:buClr>
                <a:srgbClr val="0096FF"/>
              </a:buClr>
            </a:pPr>
            <a:r>
              <a:rPr lang="en-US" sz="1400" b="1" dirty="0">
                <a:solidFill>
                  <a:srgbClr val="0096FF"/>
                </a:solidFill>
                <a:cs typeface="Calibri" panose="020F0502020204030204" pitchFamily="34" charset="0"/>
              </a:rPr>
              <a:t>M</a:t>
            </a:r>
            <a:r>
              <a:rPr lang="en-US" sz="1000" b="1" dirty="0">
                <a:solidFill>
                  <a:srgbClr val="0096FF"/>
                </a:solidFill>
                <a:cs typeface="Calibri" panose="020F0502020204030204" pitchFamily="34" charset="0"/>
              </a:rPr>
              <a:t>onolithic</a:t>
            </a:r>
            <a:r>
              <a:rPr lang="en-US" sz="1400" b="1" dirty="0">
                <a:solidFill>
                  <a:srgbClr val="0096FF"/>
                </a:solidFill>
                <a:cs typeface="Calibri" panose="020F0502020204030204" pitchFamily="34" charset="0"/>
              </a:rPr>
              <a:t> A</a:t>
            </a:r>
            <a:r>
              <a:rPr lang="en-US" sz="1000" b="1" dirty="0">
                <a:solidFill>
                  <a:srgbClr val="0096FF"/>
                </a:solidFill>
                <a:cs typeface="Calibri" panose="020F0502020204030204" pitchFamily="34" charset="0"/>
              </a:rPr>
              <a:t>ctive</a:t>
            </a:r>
            <a:r>
              <a:rPr lang="en-US" sz="1400" b="1" dirty="0">
                <a:solidFill>
                  <a:srgbClr val="0096FF"/>
                </a:solidFill>
                <a:cs typeface="Calibri" panose="020F0502020204030204" pitchFamily="34" charset="0"/>
              </a:rPr>
              <a:t> P</a:t>
            </a:r>
            <a:r>
              <a:rPr lang="en-US" sz="1000" b="1" dirty="0">
                <a:solidFill>
                  <a:srgbClr val="0096FF"/>
                </a:solidFill>
                <a:cs typeface="Calibri" panose="020F0502020204030204" pitchFamily="34" charset="0"/>
              </a:rPr>
              <a:t>ixel</a:t>
            </a:r>
            <a:r>
              <a:rPr lang="en-US" sz="1400" b="1" dirty="0">
                <a:solidFill>
                  <a:srgbClr val="0096FF"/>
                </a:solidFill>
                <a:cs typeface="Calibri" panose="020F0502020204030204" pitchFamily="34" charset="0"/>
              </a:rPr>
              <a:t> S</a:t>
            </a:r>
            <a:r>
              <a:rPr lang="en-US" sz="1000" b="1" dirty="0">
                <a:solidFill>
                  <a:srgbClr val="0096FF"/>
                </a:solidFill>
                <a:cs typeface="Calibri" panose="020F0502020204030204" pitchFamily="34" charset="0"/>
              </a:rPr>
              <a:t>ilicon</a:t>
            </a:r>
            <a:r>
              <a:rPr lang="en-US" sz="1400" b="1" dirty="0">
                <a:solidFill>
                  <a:srgbClr val="0096FF"/>
                </a:solidFill>
                <a:cs typeface="Calibri" panose="020F0502020204030204" pitchFamily="34" charset="0"/>
              </a:rPr>
              <a:t> Tracker:</a:t>
            </a:r>
          </a:p>
          <a:p>
            <a:pPr marL="285750" indent="-285750">
              <a:buClr>
                <a:srgbClr val="0096FF"/>
              </a:buClr>
              <a:buFont typeface="Wingdings" pitchFamily="2" charset="2"/>
              <a:buChar char="§"/>
            </a:pPr>
            <a:r>
              <a:rPr lang="en-US" sz="1400" dirty="0">
                <a:cs typeface="Calibri" panose="020F0502020204030204" pitchFamily="34" charset="0"/>
              </a:rPr>
              <a:t>1 single technology: 65-nm MAPS</a:t>
            </a:r>
          </a:p>
          <a:p>
            <a:pPr marL="354330" lvl="1" indent="-171450">
              <a:buClr>
                <a:srgbClr val="0096FF"/>
              </a:buClr>
              <a:buFont typeface="Arial" panose="020B0604020202020204" pitchFamily="34" charset="0"/>
              <a:buChar char="•"/>
            </a:pPr>
            <a:r>
              <a:rPr lang="en-US" sz="1400" dirty="0">
                <a:cs typeface="Calibri" panose="020F0502020204030204" pitchFamily="34" charset="0"/>
              </a:rPr>
              <a:t>small </a:t>
            </a:r>
            <a:r>
              <a:rPr lang="en-US" sz="1400">
                <a:cs typeface="Calibri" panose="020F0502020204030204" pitchFamily="34" charset="0"/>
              </a:rPr>
              <a:t>pixels (~18 </a:t>
            </a:r>
            <a:r>
              <a:rPr lang="en-US" sz="1400" dirty="0">
                <a:latin typeface="Symbol" pitchFamily="2" charset="2"/>
                <a:cs typeface="Calibri" panose="020F0502020204030204" pitchFamily="34" charset="0"/>
              </a:rPr>
              <a:t>m</a:t>
            </a:r>
            <a:r>
              <a:rPr lang="en-US" sz="1400" dirty="0">
                <a:cs typeface="Calibri" panose="020F0502020204030204" pitchFamily="34" charset="0"/>
              </a:rPr>
              <a:t>m) and power </a:t>
            </a:r>
          </a:p>
          <a:p>
            <a:pPr marL="182880" lvl="1">
              <a:buClr>
                <a:srgbClr val="0096FF"/>
              </a:buClr>
            </a:pPr>
            <a:r>
              <a:rPr lang="en-US" sz="1400" dirty="0">
                <a:cs typeface="Calibri" panose="020F0502020204030204" pitchFamily="34" charset="0"/>
              </a:rPr>
              <a:t>   consumption (&lt;20 </a:t>
            </a:r>
            <a:r>
              <a:rPr lang="en-US" sz="1400" dirty="0" err="1">
                <a:cs typeface="Calibri" panose="020F0502020204030204" pitchFamily="34" charset="0"/>
              </a:rPr>
              <a:t>mW</a:t>
            </a:r>
            <a:r>
              <a:rPr lang="en-US" sz="1400" dirty="0">
                <a:cs typeface="Calibri" panose="020F0502020204030204" pitchFamily="34" charset="0"/>
              </a:rPr>
              <a:t>/cm</a:t>
            </a:r>
            <a:r>
              <a:rPr lang="en-US" sz="1400" baseline="30000" dirty="0">
                <a:cs typeface="Calibri" panose="020F0502020204030204" pitchFamily="34" charset="0"/>
              </a:rPr>
              <a:t>2</a:t>
            </a:r>
            <a:r>
              <a:rPr lang="en-US" sz="1400" dirty="0">
                <a:cs typeface="Calibri" panose="020F0502020204030204" pitchFamily="34" charset="0"/>
              </a:rPr>
              <a:t>)</a:t>
            </a:r>
          </a:p>
          <a:p>
            <a:pPr marL="182880" lvl="1">
              <a:buClr>
                <a:srgbClr val="0096FF"/>
              </a:buClr>
            </a:pPr>
            <a:r>
              <a:rPr lang="en-US" sz="1400" dirty="0">
                <a:cs typeface="Calibri" panose="020F0502020204030204" pitchFamily="34" charset="0"/>
              </a:rPr>
              <a:t>   low material budget </a:t>
            </a:r>
          </a:p>
          <a:p>
            <a:pPr marL="182880" lvl="1">
              <a:buClr>
                <a:srgbClr val="0096FF"/>
              </a:buClr>
            </a:pPr>
            <a:r>
              <a:rPr lang="en-US" sz="1400" dirty="0">
                <a:cs typeface="Calibri" panose="020F0502020204030204" pitchFamily="34" charset="0"/>
              </a:rPr>
              <a:t>   (0.05% to 0.55% X/X</a:t>
            </a:r>
            <a:r>
              <a:rPr lang="en-US" sz="1400" baseline="-25000" dirty="0">
                <a:cs typeface="Calibri" panose="020F0502020204030204" pitchFamily="34" charset="0"/>
              </a:rPr>
              <a:t>0</a:t>
            </a:r>
            <a:r>
              <a:rPr lang="en-US" sz="1400" dirty="0">
                <a:cs typeface="Calibri" panose="020F0502020204030204" pitchFamily="34" charset="0"/>
              </a:rPr>
              <a:t> / layer)</a:t>
            </a:r>
          </a:p>
          <a:p>
            <a:pPr marL="354330" lvl="1" indent="-171450">
              <a:buClr>
                <a:srgbClr val="0096FF"/>
              </a:buClr>
              <a:buFont typeface="Arial" panose="020B0604020202020204" pitchFamily="34" charset="0"/>
              <a:buChar char="•"/>
            </a:pPr>
            <a:r>
              <a:rPr lang="en-US" sz="1400" dirty="0">
                <a:cs typeface="Calibri" panose="020F0502020204030204" pitchFamily="34" charset="0"/>
              </a:rPr>
              <a:t>based on ALICE ITS3 development</a:t>
            </a:r>
          </a:p>
          <a:p>
            <a:pPr marL="354330" lvl="1" indent="-171450">
              <a:buClr>
                <a:srgbClr val="0096FF"/>
              </a:buClr>
              <a:buFont typeface="Arial" panose="020B0604020202020204" pitchFamily="34" charset="0"/>
              <a:buChar char="•"/>
            </a:pPr>
            <a:r>
              <a:rPr lang="en-US" sz="1400" dirty="0">
                <a:cs typeface="Calibri" panose="020F0502020204030204" pitchFamily="34" charset="0"/>
              </a:rPr>
              <a:t>MAPS Vertex layers</a:t>
            </a:r>
          </a:p>
          <a:p>
            <a:pPr marL="354330" lvl="1" indent="-171450">
              <a:buClr>
                <a:srgbClr val="0096FF"/>
              </a:buClr>
              <a:buFont typeface="Arial" panose="020B0604020202020204" pitchFamily="34" charset="0"/>
              <a:buChar char="•"/>
            </a:pPr>
            <a:r>
              <a:rPr lang="en-US" sz="1400" dirty="0">
                <a:cs typeface="Calibri" panose="020F0502020204030204" pitchFamily="34" charset="0"/>
              </a:rPr>
              <a:t>MAPS Barrel, forward and backward  disks</a:t>
            </a:r>
          </a:p>
        </p:txBody>
      </p:sp>
      <p:cxnSp>
        <p:nvCxnSpPr>
          <p:cNvPr id="7" name="Straight Connector 6">
            <a:extLst>
              <a:ext uri="{FF2B5EF4-FFF2-40B4-BE49-F238E27FC236}">
                <a16:creationId xmlns:a16="http://schemas.microsoft.com/office/drawing/2014/main" id="{26009876-075F-A240-A62F-315F38BB5E7E}"/>
              </a:ext>
            </a:extLst>
          </p:cNvPr>
          <p:cNvCxnSpPr>
            <a:cxnSpLocks/>
          </p:cNvCxnSpPr>
          <p:nvPr/>
        </p:nvCxnSpPr>
        <p:spPr>
          <a:xfrm flipV="1">
            <a:off x="4112560" y="2353236"/>
            <a:ext cx="1492623" cy="142538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1CD1DC-B0E6-254C-915F-16E98DBFA01F}"/>
              </a:ext>
            </a:extLst>
          </p:cNvPr>
          <p:cNvCxnSpPr>
            <a:cxnSpLocks/>
          </p:cNvCxnSpPr>
          <p:nvPr/>
        </p:nvCxnSpPr>
        <p:spPr>
          <a:xfrm flipH="1" flipV="1">
            <a:off x="6412398" y="2325684"/>
            <a:ext cx="1451890" cy="1446217"/>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147A78-0390-124A-973E-FCE0B27EC099}"/>
              </a:ext>
            </a:extLst>
          </p:cNvPr>
          <p:cNvSpPr txBox="1"/>
          <p:nvPr/>
        </p:nvSpPr>
        <p:spPr>
          <a:xfrm>
            <a:off x="7918352" y="798942"/>
            <a:ext cx="4273648" cy="3016210"/>
          </a:xfrm>
          <a:prstGeom prst="rect">
            <a:avLst/>
          </a:prstGeom>
          <a:noFill/>
        </p:spPr>
        <p:txBody>
          <a:bodyPr wrap="square" rtlCol="0">
            <a:spAutoFit/>
          </a:bodyPr>
          <a:lstStyle/>
          <a:p>
            <a:pPr>
              <a:buClr>
                <a:srgbClr val="0096FF"/>
              </a:buClr>
            </a:pPr>
            <a:r>
              <a:rPr lang="en-US" sz="1600" b="1" dirty="0">
                <a:solidFill>
                  <a:srgbClr val="0096FF"/>
                </a:solidFill>
                <a:latin typeface="Calibri" panose="020F0502020204030204" pitchFamily="34" charset="0"/>
                <a:cs typeface="Calibri" panose="020F0502020204030204" pitchFamily="34" charset="0"/>
              </a:rPr>
              <a:t>M</a:t>
            </a:r>
            <a:r>
              <a:rPr lang="en-US" sz="1000" b="1" dirty="0">
                <a:solidFill>
                  <a:srgbClr val="0096FF"/>
                </a:solidFill>
                <a:latin typeface="Calibri" panose="020F0502020204030204" pitchFamily="34" charset="0"/>
                <a:cs typeface="Calibri" panose="020F0502020204030204" pitchFamily="34" charset="0"/>
              </a:rPr>
              <a:t>ulti</a:t>
            </a:r>
            <a:r>
              <a:rPr lang="en-US" sz="1600" b="1" dirty="0">
                <a:solidFill>
                  <a:srgbClr val="0096FF"/>
                </a:solidFill>
                <a:latin typeface="Calibri" panose="020F0502020204030204" pitchFamily="34" charset="0"/>
                <a:cs typeface="Calibri" panose="020F0502020204030204" pitchFamily="34" charset="0"/>
              </a:rPr>
              <a:t> P</a:t>
            </a:r>
            <a:r>
              <a:rPr lang="en-US" sz="1000" b="1" dirty="0">
                <a:solidFill>
                  <a:srgbClr val="0096FF"/>
                </a:solidFill>
                <a:latin typeface="Calibri" panose="020F0502020204030204" pitchFamily="34" charset="0"/>
                <a:cs typeface="Calibri" panose="020F0502020204030204" pitchFamily="34" charset="0"/>
              </a:rPr>
              <a:t>attern</a:t>
            </a:r>
            <a:r>
              <a:rPr lang="en-US" sz="1600" b="1" dirty="0">
                <a:solidFill>
                  <a:srgbClr val="0096FF"/>
                </a:solidFill>
                <a:latin typeface="Calibri" panose="020F0502020204030204" pitchFamily="34" charset="0"/>
                <a:cs typeface="Calibri" panose="020F0502020204030204" pitchFamily="34" charset="0"/>
              </a:rPr>
              <a:t> G</a:t>
            </a:r>
            <a:r>
              <a:rPr lang="en-US" sz="1000" b="1" dirty="0">
                <a:solidFill>
                  <a:srgbClr val="0096FF"/>
                </a:solidFill>
                <a:latin typeface="Calibri" panose="020F0502020204030204" pitchFamily="34" charset="0"/>
                <a:cs typeface="Calibri" panose="020F0502020204030204" pitchFamily="34" charset="0"/>
              </a:rPr>
              <a:t>as</a:t>
            </a:r>
            <a:r>
              <a:rPr lang="en-US" sz="1600" b="1" dirty="0">
                <a:solidFill>
                  <a:srgbClr val="0096FF"/>
                </a:solidFill>
                <a:latin typeface="Calibri" panose="020F0502020204030204" pitchFamily="34" charset="0"/>
                <a:cs typeface="Calibri" panose="020F0502020204030204" pitchFamily="34" charset="0"/>
              </a:rPr>
              <a:t> D</a:t>
            </a:r>
            <a:r>
              <a:rPr lang="en-US" sz="1000" b="1" dirty="0">
                <a:solidFill>
                  <a:srgbClr val="0096FF"/>
                </a:solidFill>
                <a:latin typeface="Calibri" panose="020F0502020204030204" pitchFamily="34" charset="0"/>
                <a:cs typeface="Calibri" panose="020F0502020204030204" pitchFamily="34" charset="0"/>
              </a:rPr>
              <a:t>etector</a:t>
            </a:r>
            <a:r>
              <a:rPr lang="en-US" sz="1600" b="1" dirty="0">
                <a:solidFill>
                  <a:srgbClr val="0096FF"/>
                </a:solidFill>
                <a:latin typeface="Calibri" panose="020F0502020204030204" pitchFamily="34" charset="0"/>
                <a:cs typeface="Calibri" panose="020F0502020204030204" pitchFamily="34" charset="0"/>
              </a:rPr>
              <a:t>s:</a:t>
            </a:r>
            <a:endParaRPr lang="en-US" sz="1600" dirty="0">
              <a:solidFill>
                <a:srgbClr val="0096FF"/>
              </a:solidFill>
              <a:latin typeface="Calibri" panose="020F0502020204030204" pitchFamily="34" charset="0"/>
              <a:cs typeface="Calibri" panose="020F0502020204030204" pitchFamily="34" charset="0"/>
            </a:endParaRPr>
          </a:p>
          <a:p>
            <a:pPr marL="285750" indent="-285750">
              <a:buClr>
                <a:srgbClr val="0096FF"/>
              </a:buClr>
              <a:buFont typeface="Wingdings" pitchFamily="2" charset="2"/>
              <a:buChar char="§"/>
            </a:pPr>
            <a:r>
              <a:rPr lang="en-US" sz="1400" dirty="0">
                <a:latin typeface="Calibri" panose="020F0502020204030204" pitchFamily="34" charset="0"/>
                <a:cs typeface="Calibri" panose="020F0502020204030204" pitchFamily="34" charset="0"/>
              </a:rPr>
              <a:t>additional space points at large radii</a:t>
            </a:r>
          </a:p>
          <a:p>
            <a:pPr marL="285750" indent="-285750">
              <a:buClr>
                <a:srgbClr val="0096FF"/>
              </a:buClr>
              <a:buFont typeface="Wingdings" pitchFamily="2" charset="2"/>
              <a:buChar char="§"/>
            </a:pPr>
            <a:r>
              <a:rPr lang="en-US" sz="1400" dirty="0">
                <a:latin typeface="Calibri" panose="020F0502020204030204" pitchFamily="34" charset="0"/>
                <a:cs typeface="Calibri" panose="020F0502020204030204" pitchFamily="34" charset="0"/>
              </a:rPr>
              <a:t>Cylindrical </a:t>
            </a:r>
            <a:r>
              <a:rPr lang="en-US" sz="1400" dirty="0" err="1">
                <a:latin typeface="Calibri" panose="020F0502020204030204" pitchFamily="34" charset="0"/>
                <a:cs typeface="Calibri" panose="020F0502020204030204" pitchFamily="34" charset="0"/>
              </a:rPr>
              <a:t>microMEGAS</a:t>
            </a:r>
            <a:endParaRPr lang="en-US" sz="1400" dirty="0">
              <a:latin typeface="Calibri" panose="020F0502020204030204" pitchFamily="34" charset="0"/>
              <a:cs typeface="Calibri" panose="020F0502020204030204" pitchFamily="34" charset="0"/>
            </a:endParaRPr>
          </a:p>
          <a:p>
            <a:pPr>
              <a:buClr>
                <a:srgbClr val="0096FF"/>
              </a:buClr>
            </a:pPr>
            <a:r>
              <a:rPr lang="en-US" sz="1400" dirty="0">
                <a:latin typeface="Calibri" panose="020F0502020204030204" pitchFamily="34" charset="0"/>
                <a:cs typeface="Calibri" panose="020F0502020204030204" pitchFamily="34" charset="0"/>
              </a:rPr>
              <a:t>    </a:t>
            </a:r>
            <a:r>
              <a:rPr lang="en-US" sz="1200" dirty="0">
                <a:solidFill>
                  <a:srgbClr val="0096FF"/>
                </a:solidFill>
                <a:latin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cs typeface="Calibri" panose="020F0502020204030204" pitchFamily="34" charset="0"/>
                <a:sym typeface="Wingdings" pitchFamily="2" charset="2"/>
              </a:rPr>
              <a:t> </a:t>
            </a:r>
            <a:r>
              <a:rPr lang="en-US" sz="1200" dirty="0">
                <a:latin typeface="Calibri" panose="020F0502020204030204" pitchFamily="34" charset="0"/>
                <a:cs typeface="Calibri" panose="020F0502020204030204" pitchFamily="34" charset="0"/>
              </a:rPr>
              <a:t>Additional space point for  pattern recognition / redundancy</a:t>
            </a:r>
          </a:p>
          <a:p>
            <a:pPr>
              <a:buClr>
                <a:srgbClr val="0096FF"/>
              </a:buClr>
            </a:pPr>
            <a:r>
              <a:rPr lang="en-US" sz="1200" dirty="0">
                <a:latin typeface="Calibri" panose="020F0502020204030204" pitchFamily="34" charset="0"/>
                <a:cs typeface="Calibri" panose="020F0502020204030204" pitchFamily="34" charset="0"/>
              </a:rPr>
              <a:t>     </a:t>
            </a:r>
            <a:r>
              <a:rPr lang="en-US" sz="1200" dirty="0">
                <a:solidFill>
                  <a:srgbClr val="0096FF"/>
                </a:solidFill>
                <a:latin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cs typeface="Calibri" panose="020F0502020204030204" pitchFamily="34" charset="0"/>
                <a:sym typeface="Wingdings" pitchFamily="2" charset="2"/>
              </a:rPr>
              <a:t> Ongoing geometry optimization</a:t>
            </a:r>
            <a:r>
              <a:rPr lang="en-US" sz="1200" dirty="0">
                <a:latin typeface="Calibri" panose="020F0502020204030204" pitchFamily="34" charset="0"/>
                <a:cs typeface="Calibri" panose="020F0502020204030204" pitchFamily="34" charset="0"/>
              </a:rPr>
              <a:t> </a:t>
            </a:r>
          </a:p>
          <a:p>
            <a:pPr>
              <a:buClr>
                <a:srgbClr val="0096FF"/>
              </a:buClr>
            </a:pPr>
            <a:endParaRPr lang="en-US" sz="800" dirty="0">
              <a:latin typeface="Calibri" panose="020F0502020204030204" pitchFamily="34" charset="0"/>
              <a:cs typeface="Calibri" panose="020F0502020204030204" pitchFamily="34" charset="0"/>
            </a:endParaRPr>
          </a:p>
          <a:p>
            <a:pPr marL="285750" indent="-285750">
              <a:buClr>
                <a:srgbClr val="0096FF"/>
              </a:buClr>
              <a:buFont typeface="Wingdings" pitchFamily="2" charset="2"/>
              <a:buChar char="§"/>
            </a:pPr>
            <a:r>
              <a:rPr lang="el-GR" sz="1400" dirty="0">
                <a:latin typeface="Calibri" panose="020F0502020204030204" pitchFamily="34" charset="0"/>
                <a:cs typeface="Calibri" panose="020F0502020204030204" pitchFamily="34" charset="0"/>
              </a:rPr>
              <a:t>μ</a:t>
            </a:r>
            <a:r>
              <a:rPr lang="en-US" sz="1400" dirty="0">
                <a:latin typeface="Calibri" panose="020F0502020204030204" pitchFamily="34" charset="0"/>
                <a:cs typeface="Calibri" panose="020F0502020204030204" pitchFamily="34" charset="0"/>
              </a:rPr>
              <a:t>RWELL planar layer just before </a:t>
            </a:r>
            <a:r>
              <a:rPr lang="en-US" sz="1400" dirty="0" err="1">
                <a:latin typeface="Calibri" panose="020F0502020204030204" pitchFamily="34" charset="0"/>
                <a:cs typeface="Calibri" panose="020F0502020204030204" pitchFamily="34" charset="0"/>
              </a:rPr>
              <a:t>hpDIRC</a:t>
            </a:r>
            <a:r>
              <a:rPr lang="en-US" sz="1400" dirty="0">
                <a:latin typeface="Calibri" panose="020F0502020204030204" pitchFamily="34" charset="0"/>
                <a:cs typeface="Calibri" panose="020F0502020204030204" pitchFamily="34" charset="0"/>
              </a:rPr>
              <a:t> </a:t>
            </a:r>
          </a:p>
          <a:p>
            <a:pPr>
              <a:buClr>
                <a:srgbClr val="0096FF"/>
              </a:buClr>
            </a:pPr>
            <a:r>
              <a:rPr lang="en-US" sz="1200" dirty="0">
                <a:latin typeface="Calibri" panose="020F0502020204030204" pitchFamily="34" charset="0"/>
                <a:cs typeface="Calibri" panose="020F0502020204030204" pitchFamily="34" charset="0"/>
              </a:rPr>
              <a:t>    </a:t>
            </a:r>
            <a:r>
              <a:rPr lang="en-US" sz="1200" dirty="0">
                <a:solidFill>
                  <a:srgbClr val="0096FF"/>
                </a:solidFill>
                <a:latin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cs typeface="Calibri" panose="020F0502020204030204" pitchFamily="34" charset="0"/>
                <a:sym typeface="Wingdings" pitchFamily="2" charset="2"/>
              </a:rPr>
              <a:t> </a:t>
            </a:r>
            <a:r>
              <a:rPr lang="en-US" sz="1200" dirty="0">
                <a:latin typeface="Calibri" panose="020F0502020204030204" pitchFamily="34" charset="0"/>
                <a:cs typeface="Calibri" panose="020F0502020204030204" pitchFamily="34" charset="0"/>
              </a:rPr>
              <a:t>Impact point and direction for the ring seeding of </a:t>
            </a:r>
            <a:r>
              <a:rPr lang="en-US" sz="1200" dirty="0" err="1">
                <a:latin typeface="Calibri" panose="020F0502020204030204" pitchFamily="34" charset="0"/>
                <a:cs typeface="Calibri" panose="020F0502020204030204" pitchFamily="34" charset="0"/>
              </a:rPr>
              <a:t>hpDIRC</a:t>
            </a:r>
            <a:r>
              <a:rPr lang="en-US" sz="1200" dirty="0">
                <a:latin typeface="Calibri" panose="020F0502020204030204" pitchFamily="34" charset="0"/>
                <a:cs typeface="Calibri" panose="020F0502020204030204" pitchFamily="34" charset="0"/>
              </a:rPr>
              <a:t> </a:t>
            </a:r>
          </a:p>
          <a:p>
            <a:pPr>
              <a:buClr>
                <a:srgbClr val="0096FF"/>
              </a:buClr>
            </a:pPr>
            <a:r>
              <a:rPr lang="en-US" sz="1200" dirty="0">
                <a:latin typeface="Calibri" panose="020F0502020204030204" pitchFamily="34" charset="0"/>
                <a:cs typeface="Calibri" panose="020F0502020204030204" pitchFamily="34" charset="0"/>
              </a:rPr>
              <a:t>    </a:t>
            </a:r>
            <a:r>
              <a:rPr lang="en-US" sz="1200" dirty="0">
                <a:solidFill>
                  <a:srgbClr val="0096FF"/>
                </a:solidFill>
                <a:latin typeface="Calibri" panose="020F0502020204030204" pitchFamily="34" charset="0"/>
                <a:cs typeface="Calibri" panose="020F0502020204030204" pitchFamily="34" charset="0"/>
                <a:sym typeface="Wingdings" pitchFamily="2" charset="2"/>
              </a:rPr>
              <a:t></a:t>
            </a:r>
            <a:r>
              <a:rPr lang="en-US" sz="1200" dirty="0">
                <a:latin typeface="Calibri" panose="020F0502020204030204" pitchFamily="34" charset="0"/>
                <a:cs typeface="Calibri" panose="020F0502020204030204" pitchFamily="34" charset="0"/>
                <a:sym typeface="Wingdings" pitchFamily="2" charset="2"/>
              </a:rPr>
              <a:t> </a:t>
            </a:r>
            <a:r>
              <a:rPr lang="en-US" sz="1200" dirty="0">
                <a:latin typeface="Calibri" panose="020F0502020204030204" pitchFamily="34" charset="0"/>
                <a:cs typeface="Calibri" panose="020F0502020204030204" pitchFamily="34" charset="0"/>
              </a:rPr>
              <a:t>Additional space point for pattern recognition / redundancy </a:t>
            </a:r>
          </a:p>
          <a:p>
            <a:pPr>
              <a:buClr>
                <a:srgbClr val="0096FF"/>
              </a:buClr>
            </a:pPr>
            <a:endParaRPr lang="en-US" sz="800" dirty="0">
              <a:latin typeface="Calibri" panose="020F0502020204030204" pitchFamily="34" charset="0"/>
              <a:cs typeface="Calibri" panose="020F0502020204030204" pitchFamily="34" charset="0"/>
            </a:endParaRPr>
          </a:p>
          <a:p>
            <a:pPr marL="171450" indent="-171450">
              <a:buClr>
                <a:srgbClr val="0096FF"/>
              </a:buClr>
              <a:buFont typeface="Arial" panose="020B0604020202020204" pitchFamily="34" charset="0"/>
              <a:buChar char="•"/>
            </a:pPr>
            <a:r>
              <a:rPr lang="en-US" sz="1400" dirty="0">
                <a:latin typeface="Calibri" panose="020F0502020204030204" pitchFamily="34" charset="0"/>
                <a:cs typeface="Calibri" panose="020F0502020204030204" pitchFamily="34" charset="0"/>
              </a:rPr>
              <a:t>Two MPGD disks each beyond Si disks in forward and backward direction</a:t>
            </a:r>
          </a:p>
          <a:p>
            <a:pPr>
              <a:buClr>
                <a:srgbClr val="0096FF"/>
              </a:buClr>
            </a:pPr>
            <a:r>
              <a:rPr lang="en-US" sz="1200" dirty="0">
                <a:latin typeface="Calibri" panose="020F0502020204030204" pitchFamily="34" charset="0"/>
                <a:cs typeface="Calibri" panose="020F0502020204030204" pitchFamily="34" charset="0"/>
              </a:rPr>
              <a:t>   </a:t>
            </a:r>
            <a:r>
              <a:rPr lang="en-US" sz="1200" dirty="0">
                <a:solidFill>
                  <a:srgbClr val="0096FF"/>
                </a:solidFill>
                <a:latin typeface="Calibri" panose="020F0502020204030204" pitchFamily="34" charset="0"/>
                <a:cs typeface="Calibri" panose="020F0502020204030204" pitchFamily="34" charset="0"/>
                <a:sym typeface="Wingdings" panose="05000000000000000000" pitchFamily="2" charset="2"/>
              </a:rPr>
              <a:t></a:t>
            </a:r>
            <a:r>
              <a:rPr lang="en-US" sz="1200" dirty="0">
                <a:latin typeface="Calibri" panose="020F0502020204030204" pitchFamily="34" charset="0"/>
                <a:cs typeface="Calibri" panose="020F0502020204030204" pitchFamily="34" charset="0"/>
                <a:sym typeface="Wingdings" panose="05000000000000000000" pitchFamily="2" charset="2"/>
              </a:rPr>
              <a:t> To provide sufficient hits under large backgrounds to </a:t>
            </a:r>
          </a:p>
          <a:p>
            <a:pPr>
              <a:buClr>
                <a:srgbClr val="0096FF"/>
              </a:buClr>
            </a:pPr>
            <a:r>
              <a:rPr lang="en-US" sz="1200" dirty="0">
                <a:latin typeface="Calibri" panose="020F0502020204030204" pitchFamily="34" charset="0"/>
                <a:cs typeface="Calibri" panose="020F0502020204030204" pitchFamily="34" charset="0"/>
                <a:sym typeface="Wingdings" panose="05000000000000000000" pitchFamily="2" charset="2"/>
              </a:rPr>
              <a:t>         compensate for large Si time integration frame</a:t>
            </a:r>
            <a:endParaRPr lang="en-US" sz="1200" dirty="0">
              <a:latin typeface="Calibri" panose="020F0502020204030204" pitchFamily="34" charset="0"/>
              <a:cs typeface="Calibri" panose="020F0502020204030204" pitchFamily="34" charset="0"/>
            </a:endParaRPr>
          </a:p>
          <a:p>
            <a:pPr marL="171450" indent="-171450">
              <a:buClr>
                <a:srgbClr val="0096FF"/>
              </a:buClr>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F9FB23DE-D39F-CB45-9B3B-872171A2FE86}"/>
              </a:ext>
            </a:extLst>
          </p:cNvPr>
          <p:cNvPicPr>
            <a:picLocks noChangeAspect="1"/>
          </p:cNvPicPr>
          <p:nvPr/>
        </p:nvPicPr>
        <p:blipFill rotWithShape="1">
          <a:blip r:embed="rId4">
            <a:extLst>
              <a:ext uri="{28A0092B-C50C-407E-A947-70E740481C1C}">
                <a14:useLocalDpi xmlns:a14="http://schemas.microsoft.com/office/drawing/2010/main" val="0"/>
              </a:ext>
            </a:extLst>
          </a:blip>
          <a:srcRect t="9012" r="50000" b="15966"/>
          <a:stretch/>
        </p:blipFill>
        <p:spPr>
          <a:xfrm>
            <a:off x="8371510" y="3872253"/>
            <a:ext cx="2753690" cy="2089487"/>
          </a:xfrm>
          <a:prstGeom prst="rect">
            <a:avLst/>
          </a:prstGeom>
        </p:spPr>
      </p:pic>
      <p:pic>
        <p:nvPicPr>
          <p:cNvPr id="11" name="Picture 10">
            <a:extLst>
              <a:ext uri="{FF2B5EF4-FFF2-40B4-BE49-F238E27FC236}">
                <a16:creationId xmlns:a16="http://schemas.microsoft.com/office/drawing/2014/main" id="{2E0E3A9A-F6FB-7C4A-AD63-0C298F4BDC0C}"/>
              </a:ext>
            </a:extLst>
          </p:cNvPr>
          <p:cNvPicPr>
            <a:picLocks noChangeAspect="1"/>
          </p:cNvPicPr>
          <p:nvPr/>
        </p:nvPicPr>
        <p:blipFill rotWithShape="1">
          <a:blip r:embed="rId5"/>
          <a:srcRect l="3970" t="5767" r="2604" b="2842"/>
          <a:stretch/>
        </p:blipFill>
        <p:spPr>
          <a:xfrm>
            <a:off x="4052048" y="3798795"/>
            <a:ext cx="3878625" cy="1882587"/>
          </a:xfrm>
          <a:prstGeom prst="rect">
            <a:avLst/>
          </a:prstGeom>
        </p:spPr>
      </p:pic>
      <p:sp>
        <p:nvSpPr>
          <p:cNvPr id="12" name="Rectangle 11">
            <a:extLst>
              <a:ext uri="{FF2B5EF4-FFF2-40B4-BE49-F238E27FC236}">
                <a16:creationId xmlns:a16="http://schemas.microsoft.com/office/drawing/2014/main" id="{EBECE0DC-FC69-334B-A596-0FF1E19040D6}"/>
              </a:ext>
            </a:extLst>
          </p:cNvPr>
          <p:cNvSpPr/>
          <p:nvPr/>
        </p:nvSpPr>
        <p:spPr>
          <a:xfrm>
            <a:off x="4327712" y="5811926"/>
            <a:ext cx="107576" cy="100853"/>
          </a:xfrm>
          <a:prstGeom prst="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CA6E2E-9C87-0740-81EE-2FAA194FCAD2}"/>
              </a:ext>
            </a:extLst>
          </p:cNvPr>
          <p:cNvSpPr txBox="1"/>
          <p:nvPr/>
        </p:nvSpPr>
        <p:spPr>
          <a:xfrm>
            <a:off x="4415119" y="5735171"/>
            <a:ext cx="1624163" cy="276999"/>
          </a:xfrm>
          <a:prstGeom prst="rect">
            <a:avLst/>
          </a:prstGeom>
          <a:noFill/>
        </p:spPr>
        <p:txBody>
          <a:bodyPr wrap="none" rtlCol="0">
            <a:spAutoFit/>
          </a:bodyPr>
          <a:lstStyle/>
          <a:p>
            <a:pPr algn="l"/>
            <a:r>
              <a:rPr lang="en-US" sz="1200" dirty="0"/>
              <a:t>MAPS Barrel + Disks</a:t>
            </a:r>
          </a:p>
        </p:txBody>
      </p:sp>
      <p:sp>
        <p:nvSpPr>
          <p:cNvPr id="14" name="Rectangle 13">
            <a:extLst>
              <a:ext uri="{FF2B5EF4-FFF2-40B4-BE49-F238E27FC236}">
                <a16:creationId xmlns:a16="http://schemas.microsoft.com/office/drawing/2014/main" id="{04FA95A8-C0FE-154D-9AC1-9211B04E7200}"/>
              </a:ext>
            </a:extLst>
          </p:cNvPr>
          <p:cNvSpPr/>
          <p:nvPr/>
        </p:nvSpPr>
        <p:spPr>
          <a:xfrm>
            <a:off x="4318747" y="5984812"/>
            <a:ext cx="107576" cy="100853"/>
          </a:xfrm>
          <a:prstGeom prst="rect">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TextBox 14">
            <a:extLst>
              <a:ext uri="{FF2B5EF4-FFF2-40B4-BE49-F238E27FC236}">
                <a16:creationId xmlns:a16="http://schemas.microsoft.com/office/drawing/2014/main" id="{A663F973-6CFA-E64C-A116-B7FF34F42E2F}"/>
              </a:ext>
            </a:extLst>
          </p:cNvPr>
          <p:cNvSpPr txBox="1"/>
          <p:nvPr/>
        </p:nvSpPr>
        <p:spPr>
          <a:xfrm>
            <a:off x="4406154" y="5908057"/>
            <a:ext cx="1726755" cy="276999"/>
          </a:xfrm>
          <a:prstGeom prst="rect">
            <a:avLst/>
          </a:prstGeom>
          <a:noFill/>
        </p:spPr>
        <p:txBody>
          <a:bodyPr wrap="none" rtlCol="0">
            <a:spAutoFit/>
          </a:bodyPr>
          <a:lstStyle/>
          <a:p>
            <a:pPr algn="l"/>
            <a:r>
              <a:rPr lang="en-US" sz="1200" dirty="0"/>
              <a:t>MPGD Barrels + Disks</a:t>
            </a:r>
          </a:p>
        </p:txBody>
      </p:sp>
      <p:sp>
        <p:nvSpPr>
          <p:cNvPr id="16" name="Rectangle 15">
            <a:extLst>
              <a:ext uri="{FF2B5EF4-FFF2-40B4-BE49-F238E27FC236}">
                <a16:creationId xmlns:a16="http://schemas.microsoft.com/office/drawing/2014/main" id="{41904506-B300-A54E-B7D3-0F91D77B47B0}"/>
              </a:ext>
            </a:extLst>
          </p:cNvPr>
          <p:cNvSpPr/>
          <p:nvPr/>
        </p:nvSpPr>
        <p:spPr>
          <a:xfrm>
            <a:off x="4309783" y="6164422"/>
            <a:ext cx="107576" cy="1008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A74A2B2-60B1-5041-B984-3DD4325E8D28}"/>
              </a:ext>
            </a:extLst>
          </p:cNvPr>
          <p:cNvSpPr txBox="1"/>
          <p:nvPr/>
        </p:nvSpPr>
        <p:spPr>
          <a:xfrm>
            <a:off x="4397189" y="6087667"/>
            <a:ext cx="1625188" cy="276999"/>
          </a:xfrm>
          <a:prstGeom prst="rect">
            <a:avLst/>
          </a:prstGeom>
          <a:noFill/>
        </p:spPr>
        <p:txBody>
          <a:bodyPr wrap="none" rtlCol="0">
            <a:spAutoFit/>
          </a:bodyPr>
          <a:lstStyle/>
          <a:p>
            <a:pPr algn="l"/>
            <a:r>
              <a:rPr lang="en-US" sz="1200" dirty="0"/>
              <a:t>AC-LGAD based </a:t>
            </a:r>
            <a:r>
              <a:rPr lang="en-US" sz="1200" dirty="0" err="1"/>
              <a:t>ToF</a:t>
            </a:r>
            <a:endParaRPr lang="en-US" sz="1200" dirty="0"/>
          </a:p>
        </p:txBody>
      </p:sp>
      <p:sp>
        <p:nvSpPr>
          <p:cNvPr id="19" name="TextBox 18">
            <a:extLst>
              <a:ext uri="{FF2B5EF4-FFF2-40B4-BE49-F238E27FC236}">
                <a16:creationId xmlns:a16="http://schemas.microsoft.com/office/drawing/2014/main" id="{EAAD6CE7-392D-9E45-92A9-978495D73132}"/>
              </a:ext>
            </a:extLst>
          </p:cNvPr>
          <p:cNvSpPr txBox="1"/>
          <p:nvPr/>
        </p:nvSpPr>
        <p:spPr>
          <a:xfrm>
            <a:off x="7791206" y="6296552"/>
            <a:ext cx="3824876" cy="304800"/>
          </a:xfrm>
          <a:prstGeom prst="rect">
            <a:avLst/>
          </a:prstGeom>
          <a:noFill/>
        </p:spPr>
        <p:txBody>
          <a:bodyPr wrap="none" rtlCol="0">
            <a:noAutofit/>
          </a:bodyPr>
          <a:lstStyle/>
          <a:p>
            <a:pPr algn="r">
              <a:buClr>
                <a:srgbClr val="0096FF"/>
              </a:buClr>
            </a:pPr>
            <a:r>
              <a:rPr lang="en-US" sz="1400" dirty="0">
                <a:solidFill>
                  <a:srgbClr val="0096FF"/>
                </a:solidFill>
                <a:sym typeface="Wingdings" pitchFamily="2" charset="2"/>
              </a:rPr>
              <a:t> </a:t>
            </a:r>
            <a:r>
              <a:rPr lang="en-US" sz="1400" dirty="0"/>
              <a:t>more details in Brian </a:t>
            </a:r>
            <a:r>
              <a:rPr lang="en-US" sz="1400" dirty="0" err="1"/>
              <a:t>Eng’s</a:t>
            </a:r>
            <a:r>
              <a:rPr lang="en-US" sz="1400" dirty="0"/>
              <a:t> talk</a:t>
            </a:r>
          </a:p>
        </p:txBody>
      </p:sp>
      <p:sp>
        <p:nvSpPr>
          <p:cNvPr id="20" name="TextBox 1">
            <a:extLst>
              <a:ext uri="{FF2B5EF4-FFF2-40B4-BE49-F238E27FC236}">
                <a16:creationId xmlns:a16="http://schemas.microsoft.com/office/drawing/2014/main" id="{E6E30012-7919-6444-8D58-F72862D187AA}"/>
              </a:ext>
            </a:extLst>
          </p:cNvPr>
          <p:cNvSpPr txBox="1"/>
          <p:nvPr/>
        </p:nvSpPr>
        <p:spPr>
          <a:xfrm>
            <a:off x="9940709" y="214685"/>
            <a:ext cx="1679791" cy="307777"/>
          </a:xfrm>
          <a:prstGeom prst="rect">
            <a:avLst/>
          </a:prstGeom>
          <a:solidFill>
            <a:schemeClr val="accent5">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Charge Question 3</a:t>
            </a:r>
          </a:p>
        </p:txBody>
      </p:sp>
    </p:spTree>
    <p:extLst>
      <p:ext uri="{BB962C8B-B14F-4D97-AF65-F5344CB8AC3E}">
        <p14:creationId xmlns:p14="http://schemas.microsoft.com/office/powerpoint/2010/main" val="2989878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47B7C3-6568-24DA-D548-7A7B0F4A957D}"/>
              </a:ext>
            </a:extLst>
          </p:cNvPr>
          <p:cNvSpPr>
            <a:spLocks noGrp="1"/>
          </p:cNvSpPr>
          <p:nvPr>
            <p:ph type="sldNum" sz="quarter" idx="4"/>
          </p:nvPr>
        </p:nvSpPr>
        <p:spPr/>
        <p:txBody>
          <a:bodyPr/>
          <a:lstStyle/>
          <a:p>
            <a:fld id="{00A14187-AF44-4271-AA62-1C5C376B8E74}" type="slidenum">
              <a:rPr lang="en-US" smtClean="0"/>
              <a:t>35</a:t>
            </a:fld>
            <a:endParaRPr lang="en-US" dirty="0"/>
          </a:p>
        </p:txBody>
      </p:sp>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p:txBody>
          <a:bodyPr>
            <a:normAutofit fontScale="90000"/>
          </a:bodyPr>
          <a:lstStyle/>
          <a:p>
            <a:r>
              <a:rPr lang="en-US" dirty="0" err="1"/>
              <a:t>ePIC</a:t>
            </a:r>
            <a:r>
              <a:rPr lang="en-US" dirty="0"/>
              <a:t> Calorimetry</a:t>
            </a:r>
            <a:endParaRPr lang="en-US" b="1" dirty="0"/>
          </a:p>
        </p:txBody>
      </p:sp>
      <p:pic>
        <p:nvPicPr>
          <p:cNvPr id="7" name="Picture 6">
            <a:extLst>
              <a:ext uri="{FF2B5EF4-FFF2-40B4-BE49-F238E27FC236}">
                <a16:creationId xmlns:a16="http://schemas.microsoft.com/office/drawing/2014/main" id="{7B57262B-3AE5-E09E-80FB-376AA8579BE4}"/>
              </a:ext>
            </a:extLst>
          </p:cNvPr>
          <p:cNvPicPr>
            <a:picLocks noChangeAspect="1"/>
          </p:cNvPicPr>
          <p:nvPr/>
        </p:nvPicPr>
        <p:blipFill>
          <a:blip r:embed="rId2"/>
          <a:srcRect/>
          <a:stretch/>
        </p:blipFill>
        <p:spPr>
          <a:xfrm>
            <a:off x="4039296" y="1739225"/>
            <a:ext cx="3455551" cy="1958146"/>
          </a:xfrm>
          <a:prstGeom prst="rect">
            <a:avLst/>
          </a:prstGeom>
        </p:spPr>
      </p:pic>
      <p:sp>
        <p:nvSpPr>
          <p:cNvPr id="14" name="TextBox 13">
            <a:extLst>
              <a:ext uri="{FF2B5EF4-FFF2-40B4-BE49-F238E27FC236}">
                <a16:creationId xmlns:a16="http://schemas.microsoft.com/office/drawing/2014/main" id="{669F67C2-4F6E-737D-B71A-C88FDB813992}"/>
              </a:ext>
            </a:extLst>
          </p:cNvPr>
          <p:cNvSpPr txBox="1"/>
          <p:nvPr/>
        </p:nvSpPr>
        <p:spPr>
          <a:xfrm>
            <a:off x="1750029" y="4890778"/>
            <a:ext cx="1915729"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Backward </a:t>
            </a:r>
            <a:r>
              <a:rPr lang="en-US" sz="1200" dirty="0" err="1">
                <a:latin typeface="Arial" panose="020B0604020202020204" pitchFamily="34" charset="0"/>
                <a:cs typeface="Arial" panose="020B0604020202020204" pitchFamily="34" charset="0"/>
              </a:rPr>
              <a:t>Ecal</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High-precision, </a:t>
            </a:r>
            <a:r>
              <a:rPr lang="en-US" sz="1200" b="1" dirty="0">
                <a:solidFill>
                  <a:srgbClr val="0432FF"/>
                </a:solidFill>
                <a:latin typeface="Arial" panose="020B0604020202020204" pitchFamily="34" charset="0"/>
                <a:cs typeface="Arial" panose="020B0604020202020204" pitchFamily="34" charset="0"/>
              </a:rPr>
              <a:t>PbWO4</a:t>
            </a:r>
          </a:p>
          <a:p>
            <a:pPr algn="ctr"/>
            <a:r>
              <a:rPr lang="en-US" sz="1200" dirty="0" err="1">
                <a:latin typeface="Arial" panose="020B0604020202020204" pitchFamily="34" charset="0"/>
                <a:cs typeface="Arial" panose="020B0604020202020204" pitchFamily="34" charset="0"/>
              </a:rPr>
              <a:t>SiPMs</a:t>
            </a:r>
            <a:r>
              <a:rPr lang="en-US" sz="1200" dirty="0">
                <a:latin typeface="Arial" panose="020B0604020202020204" pitchFamily="34" charset="0"/>
                <a:cs typeface="Arial" panose="020B0604020202020204" pitchFamily="34" charset="0"/>
              </a:rPr>
              <a:t> as </a:t>
            </a:r>
            <a:r>
              <a:rPr lang="en-US" sz="1200" dirty="0" err="1">
                <a:latin typeface="Arial" panose="020B0604020202020204" pitchFamily="34" charset="0"/>
                <a:cs typeface="Arial" panose="020B0604020202020204" pitchFamily="34" charset="0"/>
              </a:rPr>
              <a:t>photonsensor</a:t>
            </a:r>
            <a:endParaRPr lang="en-US" sz="12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9DCC659E-CFE6-BA70-058F-C9C12587A079}"/>
              </a:ext>
            </a:extLst>
          </p:cNvPr>
          <p:cNvPicPr>
            <a:picLocks noChangeAspect="1"/>
          </p:cNvPicPr>
          <p:nvPr/>
        </p:nvPicPr>
        <p:blipFill>
          <a:blip r:embed="rId3"/>
          <a:srcRect/>
          <a:stretch/>
        </p:blipFill>
        <p:spPr>
          <a:xfrm>
            <a:off x="8244965" y="932085"/>
            <a:ext cx="2184410" cy="1968509"/>
          </a:xfrm>
          <a:prstGeom prst="rect">
            <a:avLst/>
          </a:prstGeom>
        </p:spPr>
      </p:pic>
      <p:cxnSp>
        <p:nvCxnSpPr>
          <p:cNvPr id="26" name="Straight Connector 25">
            <a:extLst>
              <a:ext uri="{FF2B5EF4-FFF2-40B4-BE49-F238E27FC236}">
                <a16:creationId xmlns:a16="http://schemas.microsoft.com/office/drawing/2014/main" id="{3815D955-E6EA-199B-2883-66367DB8478B}"/>
              </a:ext>
            </a:extLst>
          </p:cNvPr>
          <p:cNvCxnSpPr>
            <a:cxnSpLocks/>
          </p:cNvCxnSpPr>
          <p:nvPr/>
        </p:nvCxnSpPr>
        <p:spPr>
          <a:xfrm flipV="1">
            <a:off x="7081787" y="2805178"/>
            <a:ext cx="1163178" cy="43948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A86623-251F-7173-89EE-3C35A196F491}"/>
              </a:ext>
            </a:extLst>
          </p:cNvPr>
          <p:cNvSpPr txBox="1"/>
          <p:nvPr/>
        </p:nvSpPr>
        <p:spPr>
          <a:xfrm>
            <a:off x="7799079" y="2878748"/>
            <a:ext cx="2898723" cy="169277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Forward </a:t>
            </a:r>
            <a:r>
              <a:rPr lang="en-US" sz="1200" dirty="0" err="1">
                <a:latin typeface="Arial" panose="020B0604020202020204" pitchFamily="34" charset="0"/>
                <a:cs typeface="Arial" panose="020B0604020202020204" pitchFamily="34" charset="0"/>
              </a:rPr>
              <a:t>ECal</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High granularity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Tungsten-Powder/</a:t>
            </a:r>
            <a:r>
              <a:rPr lang="en-US" sz="1200" b="1" dirty="0" err="1">
                <a:solidFill>
                  <a:srgbClr val="0432FF"/>
                </a:solidFill>
                <a:latin typeface="Arial" panose="020B0604020202020204" pitchFamily="34" charset="0"/>
                <a:cs typeface="Arial" panose="020B0604020202020204" pitchFamily="34" charset="0"/>
              </a:rPr>
              <a:t>SciFi</a:t>
            </a:r>
            <a:r>
              <a:rPr lang="en-US" sz="1200" dirty="0">
                <a:latin typeface="Arial" panose="020B0604020202020204" pitchFamily="34" charset="0"/>
                <a:cs typeface="Arial" panose="020B0604020202020204" pitchFamily="34" charset="0"/>
              </a:rPr>
              <a:t> matrix</a:t>
            </a:r>
          </a:p>
          <a:p>
            <a:pPr algn="ctr"/>
            <a:r>
              <a:rPr lang="en-US" sz="1200" dirty="0" err="1">
                <a:latin typeface="Arial" panose="020B0604020202020204" pitchFamily="34" charset="0"/>
                <a:cs typeface="Arial" panose="020B0604020202020204" pitchFamily="34" charset="0"/>
              </a:rPr>
              <a:t>SiPMs</a:t>
            </a:r>
            <a:r>
              <a:rPr lang="en-US" sz="1200" dirty="0">
                <a:latin typeface="Arial" panose="020B0604020202020204" pitchFamily="34" charset="0"/>
                <a:cs typeface="Arial" panose="020B0604020202020204" pitchFamily="34" charset="0"/>
              </a:rPr>
              <a:t> as </a:t>
            </a:r>
            <a:r>
              <a:rPr lang="en-US" sz="1200" dirty="0" err="1">
                <a:latin typeface="Arial" panose="020B0604020202020204" pitchFamily="34" charset="0"/>
                <a:cs typeface="Arial" panose="020B0604020202020204" pitchFamily="34" charset="0"/>
              </a:rPr>
              <a:t>photonsensors</a:t>
            </a:r>
            <a:endParaRPr lang="en-US" sz="1200" dirty="0">
              <a:latin typeface="Arial" panose="020B0604020202020204" pitchFamily="34" charset="0"/>
              <a:cs typeface="Arial" panose="020B0604020202020204" pitchFamily="34" charset="0"/>
            </a:endParaRPr>
          </a:p>
          <a:p>
            <a:pPr algn="ctr"/>
            <a:endParaRPr lang="en-US" sz="800" dirty="0">
              <a:latin typeface="Arial" panose="020B0604020202020204" pitchFamily="34" charset="0"/>
              <a:cs typeface="Arial" panose="020B0604020202020204" pitchFamily="34" charset="0"/>
            </a:endParaRPr>
          </a:p>
          <a:p>
            <a:pPr algn="ctr"/>
            <a:r>
              <a:rPr lang="en-US" sz="1200" dirty="0" err="1">
                <a:latin typeface="Arial" panose="020B0604020202020204" pitchFamily="34" charset="0"/>
                <a:cs typeface="Arial" panose="020B0604020202020204" pitchFamily="34" charset="0"/>
              </a:rPr>
              <a:t>ForwardHCAL</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Longitudinally separated </a:t>
            </a:r>
            <a:r>
              <a:rPr lang="en-US" sz="1200" b="1" dirty="0">
                <a:solidFill>
                  <a:srgbClr val="0432FF"/>
                </a:solidFill>
                <a:latin typeface="Arial" panose="020B0604020202020204" pitchFamily="34" charset="0"/>
                <a:cs typeface="Arial" panose="020B0604020202020204" pitchFamily="34" charset="0"/>
              </a:rPr>
              <a:t>Steel</a:t>
            </a:r>
            <a:r>
              <a:rPr lang="en-US" sz="1200" dirty="0">
                <a:latin typeface="Arial" panose="020B0604020202020204" pitchFamily="34" charset="0"/>
                <a:cs typeface="Arial" panose="020B0604020202020204" pitchFamily="34" charset="0"/>
              </a:rPr>
              <a:t>/Sc &amp; </a:t>
            </a:r>
            <a:r>
              <a:rPr lang="en-US" sz="1200" b="1" dirty="0">
                <a:solidFill>
                  <a:srgbClr val="0432FF"/>
                </a:solidFill>
                <a:latin typeface="Arial" panose="020B0604020202020204" pitchFamily="34" charset="0"/>
                <a:cs typeface="Arial" panose="020B0604020202020204" pitchFamily="34" charset="0"/>
              </a:rPr>
              <a:t>Tungsten</a:t>
            </a:r>
            <a:r>
              <a:rPr lang="en-US" sz="1200" dirty="0">
                <a:latin typeface="Arial" panose="020B0604020202020204" pitchFamily="34" charset="0"/>
                <a:cs typeface="Arial" panose="020B0604020202020204" pitchFamily="34" charset="0"/>
              </a:rPr>
              <a:t>/Sc sandwich</a:t>
            </a:r>
          </a:p>
          <a:p>
            <a:pPr algn="ctr"/>
            <a:r>
              <a:rPr lang="en-US" sz="1200" dirty="0">
                <a:latin typeface="Arial" panose="020B0604020202020204" pitchFamily="34" charset="0"/>
                <a:cs typeface="Arial" panose="020B0604020202020204" pitchFamily="34" charset="0"/>
              </a:rPr>
              <a:t>with </a:t>
            </a:r>
            <a:r>
              <a:rPr lang="en-US" sz="1200" b="1" dirty="0" err="1">
                <a:solidFill>
                  <a:srgbClr val="0432FF"/>
                </a:solidFill>
                <a:latin typeface="Arial" panose="020B0604020202020204" pitchFamily="34" charset="0"/>
                <a:cs typeface="Arial" panose="020B0604020202020204" pitchFamily="34" charset="0"/>
              </a:rPr>
              <a:t>SiPMs</a:t>
            </a:r>
            <a:r>
              <a:rPr lang="en-US" sz="1200" dirty="0">
                <a:solidFill>
                  <a:srgbClr val="0432FF"/>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embedded in Scintillator</a:t>
            </a:r>
          </a:p>
        </p:txBody>
      </p:sp>
      <p:pic>
        <p:nvPicPr>
          <p:cNvPr id="42" name="Picture 41" descr="A picture containing schematic&#10;&#10;Description automatically generated">
            <a:extLst>
              <a:ext uri="{FF2B5EF4-FFF2-40B4-BE49-F238E27FC236}">
                <a16:creationId xmlns:a16="http://schemas.microsoft.com/office/drawing/2014/main" id="{F1CDB34D-41D8-5FFD-A790-6F0546F0F5A5}"/>
              </a:ext>
            </a:extLst>
          </p:cNvPr>
          <p:cNvPicPr>
            <a:picLocks noChangeAspect="1"/>
          </p:cNvPicPr>
          <p:nvPr/>
        </p:nvPicPr>
        <p:blipFill>
          <a:blip r:embed="rId4"/>
          <a:stretch>
            <a:fillRect/>
          </a:stretch>
        </p:blipFill>
        <p:spPr>
          <a:xfrm>
            <a:off x="3966731" y="4241525"/>
            <a:ext cx="2079263" cy="1687775"/>
          </a:xfrm>
          <a:prstGeom prst="rect">
            <a:avLst/>
          </a:prstGeom>
        </p:spPr>
      </p:pic>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5"/>
          <a:stretch>
            <a:fillRect/>
          </a:stretch>
        </p:blipFill>
        <p:spPr>
          <a:xfrm>
            <a:off x="1827422" y="2702548"/>
            <a:ext cx="1965542" cy="2199005"/>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6"/>
          <a:stretch>
            <a:fillRect/>
          </a:stretch>
        </p:blipFill>
        <p:spPr>
          <a:xfrm>
            <a:off x="5085590" y="643161"/>
            <a:ext cx="1139224" cy="1128773"/>
          </a:xfrm>
          <a:prstGeom prst="rect">
            <a:avLst/>
          </a:prstGeom>
        </p:spPr>
      </p:pic>
      <p:cxnSp>
        <p:nvCxnSpPr>
          <p:cNvPr id="59" name="Straight Connector 58">
            <a:extLst>
              <a:ext uri="{FF2B5EF4-FFF2-40B4-BE49-F238E27FC236}">
                <a16:creationId xmlns:a16="http://schemas.microsoft.com/office/drawing/2014/main" id="{555F7100-BAD3-203A-42C2-805C08319982}"/>
              </a:ext>
            </a:extLst>
          </p:cNvPr>
          <p:cNvCxnSpPr>
            <a:cxnSpLocks/>
          </p:cNvCxnSpPr>
          <p:nvPr/>
        </p:nvCxnSpPr>
        <p:spPr>
          <a:xfrm flipV="1">
            <a:off x="4650391" y="1653417"/>
            <a:ext cx="488296" cy="44860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43E031-436C-84B5-18B8-A3AF00589FAA}"/>
              </a:ext>
            </a:extLst>
          </p:cNvPr>
          <p:cNvCxnSpPr>
            <a:cxnSpLocks/>
          </p:cNvCxnSpPr>
          <p:nvPr/>
        </p:nvCxnSpPr>
        <p:spPr>
          <a:xfrm flipH="1" flipV="1">
            <a:off x="6194282" y="1680312"/>
            <a:ext cx="306651" cy="449988"/>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5DEECEB-EF23-05E1-0B7F-C3EE936B5D7B}"/>
              </a:ext>
            </a:extLst>
          </p:cNvPr>
          <p:cNvSpPr txBox="1"/>
          <p:nvPr/>
        </p:nvSpPr>
        <p:spPr>
          <a:xfrm>
            <a:off x="6226454" y="802869"/>
            <a:ext cx="1528763"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Barrel HCAL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(re-used from </a:t>
            </a:r>
            <a:r>
              <a:rPr lang="en-US" sz="1200" dirty="0" err="1">
                <a:latin typeface="Arial" panose="020B0604020202020204" pitchFamily="34" charset="0"/>
                <a:cs typeface="Arial" panose="020B0604020202020204" pitchFamily="34" charset="0"/>
              </a:rPr>
              <a:t>sPHENIX</a:t>
            </a:r>
            <a:r>
              <a:rPr lang="en-US" sz="1200" dirty="0">
                <a:latin typeface="Arial" panose="020B0604020202020204" pitchFamily="34" charset="0"/>
                <a:cs typeface="Arial" panose="020B0604020202020204" pitchFamily="34" charset="0"/>
              </a:rPr>
              <a:t>)</a:t>
            </a:r>
          </a:p>
        </p:txBody>
      </p:sp>
      <p:pic>
        <p:nvPicPr>
          <p:cNvPr id="36" name="Picture 35">
            <a:extLst>
              <a:ext uri="{FF2B5EF4-FFF2-40B4-BE49-F238E27FC236}">
                <a16:creationId xmlns:a16="http://schemas.microsoft.com/office/drawing/2014/main" id="{D573E0DA-D157-7649-B464-C101E8252963}"/>
              </a:ext>
            </a:extLst>
          </p:cNvPr>
          <p:cNvPicPr>
            <a:picLocks noChangeAspect="1"/>
          </p:cNvPicPr>
          <p:nvPr/>
        </p:nvPicPr>
        <p:blipFill rotWithShape="1">
          <a:blip r:embed="rId7"/>
          <a:srcRect l="4038" t="34141" r="65510" b="2870"/>
          <a:stretch/>
        </p:blipFill>
        <p:spPr>
          <a:xfrm>
            <a:off x="2350035" y="805887"/>
            <a:ext cx="840105" cy="1846494"/>
          </a:xfrm>
          <a:prstGeom prst="rect">
            <a:avLst/>
          </a:prstGeom>
        </p:spPr>
      </p:pic>
      <p:cxnSp>
        <p:nvCxnSpPr>
          <p:cNvPr id="37" name="Straight Connector 36">
            <a:extLst>
              <a:ext uri="{FF2B5EF4-FFF2-40B4-BE49-F238E27FC236}">
                <a16:creationId xmlns:a16="http://schemas.microsoft.com/office/drawing/2014/main" id="{DB8A8076-1A4F-544B-A61C-CC93A344888C}"/>
              </a:ext>
            </a:extLst>
          </p:cNvPr>
          <p:cNvCxnSpPr>
            <a:cxnSpLocks/>
            <a:stCxn id="44" idx="1"/>
          </p:cNvCxnSpPr>
          <p:nvPr/>
        </p:nvCxnSpPr>
        <p:spPr>
          <a:xfrm>
            <a:off x="3078068" y="1118001"/>
            <a:ext cx="1269387" cy="1065309"/>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6210FED-CB4C-2340-9F65-4F392F4D351C}"/>
              </a:ext>
            </a:extLst>
          </p:cNvPr>
          <p:cNvCxnSpPr>
            <a:cxnSpLocks/>
          </p:cNvCxnSpPr>
          <p:nvPr/>
        </p:nvCxnSpPr>
        <p:spPr>
          <a:xfrm>
            <a:off x="3190140" y="2538960"/>
            <a:ext cx="1157315" cy="77078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710EBA5-656E-E44F-B75D-3B75E6941374}"/>
              </a:ext>
            </a:extLst>
          </p:cNvPr>
          <p:cNvSpPr txBox="1"/>
          <p:nvPr/>
        </p:nvSpPr>
        <p:spPr>
          <a:xfrm>
            <a:off x="3078068" y="794835"/>
            <a:ext cx="1724381"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Backwards </a:t>
            </a:r>
            <a:r>
              <a:rPr lang="en-US" sz="1200" dirty="0" err="1">
                <a:latin typeface="Arial" panose="020B0604020202020204" pitchFamily="34" charset="0"/>
                <a:cs typeface="Arial" panose="020B0604020202020204" pitchFamily="34" charset="0"/>
              </a:rPr>
              <a:t>HCal</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Steel/Sc Sandwich</a:t>
            </a:r>
          </a:p>
          <a:p>
            <a:pPr algn="ctr"/>
            <a:r>
              <a:rPr lang="en-US" sz="1200" dirty="0">
                <a:latin typeface="Arial" panose="020B0604020202020204" pitchFamily="34" charset="0"/>
                <a:cs typeface="Arial" panose="020B0604020202020204" pitchFamily="34" charset="0"/>
              </a:rPr>
              <a:t>tail catcher</a:t>
            </a:r>
          </a:p>
        </p:txBody>
      </p:sp>
      <p:cxnSp>
        <p:nvCxnSpPr>
          <p:cNvPr id="12" name="Straight Connector 11">
            <a:extLst>
              <a:ext uri="{FF2B5EF4-FFF2-40B4-BE49-F238E27FC236}">
                <a16:creationId xmlns:a16="http://schemas.microsoft.com/office/drawing/2014/main" id="{CCFFBDED-79F2-BA79-95C3-6D292A782248}"/>
              </a:ext>
            </a:extLst>
          </p:cNvPr>
          <p:cNvCxnSpPr>
            <a:cxnSpLocks/>
          </p:cNvCxnSpPr>
          <p:nvPr/>
        </p:nvCxnSpPr>
        <p:spPr>
          <a:xfrm flipV="1">
            <a:off x="3759039" y="2845919"/>
            <a:ext cx="1257651" cy="183426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89C2481A-947D-6E44-B9CE-E36578AC4CAA}"/>
              </a:ext>
            </a:extLst>
          </p:cNvPr>
          <p:cNvGrpSpPr/>
          <p:nvPr/>
        </p:nvGrpSpPr>
        <p:grpSpPr>
          <a:xfrm>
            <a:off x="5893987" y="4363002"/>
            <a:ext cx="1476908" cy="1202093"/>
            <a:chOff x="8376185" y="4021989"/>
            <a:chExt cx="2040792" cy="1587476"/>
          </a:xfrm>
        </p:grpSpPr>
        <p:pic>
          <p:nvPicPr>
            <p:cNvPr id="50" name="Picture 49">
              <a:extLst>
                <a:ext uri="{FF2B5EF4-FFF2-40B4-BE49-F238E27FC236}">
                  <a16:creationId xmlns:a16="http://schemas.microsoft.com/office/drawing/2014/main" id="{AC7C5826-DD1B-834A-A78A-90A59058AAF4}"/>
                </a:ext>
              </a:extLst>
            </p:cNvPr>
            <p:cNvPicPr>
              <a:picLocks noChangeAspect="1"/>
            </p:cNvPicPr>
            <p:nvPr/>
          </p:nvPicPr>
          <p:blipFill rotWithShape="1">
            <a:blip r:embed="rId8"/>
            <a:srcRect l="48433" t="55837" r="18817" b="4847"/>
            <a:stretch/>
          </p:blipFill>
          <p:spPr>
            <a:xfrm>
              <a:off x="8530990" y="4021989"/>
              <a:ext cx="1885987" cy="1367376"/>
            </a:xfrm>
            <a:prstGeom prst="rect">
              <a:avLst/>
            </a:prstGeom>
            <a:ln>
              <a:noFill/>
            </a:ln>
          </p:spPr>
        </p:pic>
        <p:sp>
          <p:nvSpPr>
            <p:cNvPr id="54" name="TextBox 53">
              <a:extLst>
                <a:ext uri="{FF2B5EF4-FFF2-40B4-BE49-F238E27FC236}">
                  <a16:creationId xmlns:a16="http://schemas.microsoft.com/office/drawing/2014/main" id="{FFA90C42-2164-2C44-BEF8-F1CF97D44792}"/>
                </a:ext>
              </a:extLst>
            </p:cNvPr>
            <p:cNvSpPr txBox="1"/>
            <p:nvPr/>
          </p:nvSpPr>
          <p:spPr>
            <a:xfrm>
              <a:off x="8376185" y="5224779"/>
              <a:ext cx="1110173" cy="384686"/>
            </a:xfrm>
            <a:prstGeom prst="rect">
              <a:avLst/>
            </a:prstGeom>
            <a:noFill/>
            <a:ln>
              <a:solidFill>
                <a:srgbClr val="0000CC"/>
              </a:solidFill>
            </a:ln>
          </p:spPr>
          <p:txBody>
            <a:bodyPr wrap="none" rtlCol="0">
              <a:spAutoFit/>
            </a:bodyPr>
            <a:lstStyle/>
            <a:p>
              <a:r>
                <a:rPr lang="en-US" sz="1293" dirty="0">
                  <a:latin typeface="Arial" panose="020B0604020202020204" pitchFamily="34" charset="0"/>
                  <a:cs typeface="Arial" panose="020B0604020202020204" pitchFamily="34" charset="0"/>
                </a:rPr>
                <a:t>Pb/</a:t>
              </a:r>
              <a:r>
                <a:rPr lang="en-US" sz="1293" dirty="0" err="1">
                  <a:latin typeface="Arial" panose="020B0604020202020204" pitchFamily="34" charset="0"/>
                  <a:cs typeface="Arial" panose="020B0604020202020204" pitchFamily="34" charset="0"/>
                </a:rPr>
                <a:t>SciFi</a:t>
              </a:r>
              <a:endParaRPr lang="en-US" sz="1293" dirty="0">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16D98793-F2C6-3D4D-953D-A32900CEAF4A}"/>
                </a:ext>
              </a:extLst>
            </p:cNvPr>
            <p:cNvCxnSpPr>
              <a:cxnSpLocks/>
              <a:stCxn id="54" idx="3"/>
            </p:cNvCxnSpPr>
            <p:nvPr/>
          </p:nvCxnSpPr>
          <p:spPr>
            <a:xfrm flipV="1">
              <a:off x="9486358" y="5026859"/>
              <a:ext cx="655642" cy="390263"/>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05815E3-0865-D546-A3DF-DD0DBFC21D57}"/>
              </a:ext>
            </a:extLst>
          </p:cNvPr>
          <p:cNvSpPr txBox="1"/>
          <p:nvPr/>
        </p:nvSpPr>
        <p:spPr>
          <a:xfrm>
            <a:off x="4171077" y="5915805"/>
            <a:ext cx="3135228"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Barrel </a:t>
            </a:r>
            <a:r>
              <a:rPr lang="en-US" sz="1200" dirty="0" err="1">
                <a:latin typeface="Arial" panose="020B0604020202020204" pitchFamily="34" charset="0"/>
                <a:cs typeface="Arial" panose="020B0604020202020204" pitchFamily="34" charset="0"/>
              </a:rPr>
              <a:t>ECal</a:t>
            </a:r>
            <a:r>
              <a:rPr lang="en-US" sz="1200" dirty="0">
                <a:latin typeface="Arial" panose="020B0604020202020204" pitchFamily="34" charset="0"/>
                <a:cs typeface="Arial" panose="020B0604020202020204" pitchFamily="34" charset="0"/>
              </a:rPr>
              <a:t>: Pb/</a:t>
            </a:r>
            <a:r>
              <a:rPr lang="en-US" sz="1200" b="1" dirty="0" err="1">
                <a:solidFill>
                  <a:srgbClr val="0432FF"/>
                </a:solidFill>
                <a:latin typeface="Arial" panose="020B0604020202020204" pitchFamily="34" charset="0"/>
                <a:cs typeface="Arial" panose="020B0604020202020204" pitchFamily="34" charset="0"/>
              </a:rPr>
              <a:t>SciFi</a:t>
            </a:r>
            <a:r>
              <a:rPr lang="en-US" sz="1200" dirty="0">
                <a:latin typeface="Arial" panose="020B0604020202020204" pitchFamily="34" charset="0"/>
                <a:cs typeface="Arial" panose="020B0604020202020204" pitchFamily="34" charset="0"/>
              </a:rPr>
              <a:t> with a </a:t>
            </a:r>
          </a:p>
          <a:p>
            <a:r>
              <a:rPr lang="en-US" sz="1200" dirty="0">
                <a:latin typeface="Arial" panose="020B0604020202020204" pitchFamily="34" charset="0"/>
                <a:cs typeface="Arial" panose="020B0604020202020204" pitchFamily="34" charset="0"/>
              </a:rPr>
              <a:t>hybrid imaging part (using 6 layers of ASTROPIX)</a:t>
            </a:r>
          </a:p>
        </p:txBody>
      </p:sp>
      <p:cxnSp>
        <p:nvCxnSpPr>
          <p:cNvPr id="45" name="Straight Connector 44">
            <a:extLst>
              <a:ext uri="{FF2B5EF4-FFF2-40B4-BE49-F238E27FC236}">
                <a16:creationId xmlns:a16="http://schemas.microsoft.com/office/drawing/2014/main" id="{8291211A-C375-C014-00C4-D07D21C27E6D}"/>
              </a:ext>
            </a:extLst>
          </p:cNvPr>
          <p:cNvCxnSpPr>
            <a:cxnSpLocks/>
          </p:cNvCxnSpPr>
          <p:nvPr/>
        </p:nvCxnSpPr>
        <p:spPr>
          <a:xfrm flipH="1" flipV="1">
            <a:off x="5434466" y="2962213"/>
            <a:ext cx="174869" cy="132010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51743725-FB05-9A41-9892-17885950B89C}"/>
              </a:ext>
            </a:extLst>
          </p:cNvPr>
          <p:cNvPicPr>
            <a:picLocks noChangeAspect="1"/>
          </p:cNvPicPr>
          <p:nvPr/>
        </p:nvPicPr>
        <p:blipFill rotWithShape="1">
          <a:blip r:embed="rId9"/>
          <a:srcRect t="6263"/>
          <a:stretch/>
        </p:blipFill>
        <p:spPr>
          <a:xfrm>
            <a:off x="7399365" y="4929809"/>
            <a:ext cx="3751488" cy="1928191"/>
          </a:xfrm>
          <a:prstGeom prst="rect">
            <a:avLst/>
          </a:prstGeom>
        </p:spPr>
      </p:pic>
      <p:sp>
        <p:nvSpPr>
          <p:cNvPr id="2" name="TextBox 1">
            <a:extLst>
              <a:ext uri="{FF2B5EF4-FFF2-40B4-BE49-F238E27FC236}">
                <a16:creationId xmlns:a16="http://schemas.microsoft.com/office/drawing/2014/main" id="{594F8D04-E931-6344-A6A4-3628B5481ACE}"/>
              </a:ext>
            </a:extLst>
          </p:cNvPr>
          <p:cNvSpPr txBox="1"/>
          <p:nvPr/>
        </p:nvSpPr>
        <p:spPr>
          <a:xfrm>
            <a:off x="571500" y="5408225"/>
            <a:ext cx="1608134" cy="923330"/>
          </a:xfrm>
          <a:prstGeom prst="rect">
            <a:avLst/>
          </a:prstGeom>
          <a:noFill/>
        </p:spPr>
        <p:txBody>
          <a:bodyPr wrap="none" rtlCol="0">
            <a:spAutoFit/>
          </a:bodyPr>
          <a:lstStyle/>
          <a:p>
            <a:pPr algn="ctr"/>
            <a:r>
              <a:rPr lang="en-US" b="1" dirty="0">
                <a:solidFill>
                  <a:srgbClr val="0432FF"/>
                </a:solidFill>
              </a:rPr>
              <a:t>Long Lead </a:t>
            </a:r>
          </a:p>
          <a:p>
            <a:pPr algn="ctr"/>
            <a:r>
              <a:rPr lang="en-US" b="1" dirty="0">
                <a:solidFill>
                  <a:srgbClr val="0432FF"/>
                </a:solidFill>
              </a:rPr>
              <a:t>Procurement</a:t>
            </a:r>
          </a:p>
          <a:p>
            <a:pPr algn="ctr"/>
            <a:r>
              <a:rPr lang="en-US" b="1" dirty="0">
                <a:solidFill>
                  <a:srgbClr val="0432FF"/>
                </a:solidFill>
              </a:rPr>
              <a:t>Items</a:t>
            </a:r>
          </a:p>
        </p:txBody>
      </p:sp>
      <p:sp>
        <p:nvSpPr>
          <p:cNvPr id="32" name="TextBox 31">
            <a:extLst>
              <a:ext uri="{FF2B5EF4-FFF2-40B4-BE49-F238E27FC236}">
                <a16:creationId xmlns:a16="http://schemas.microsoft.com/office/drawing/2014/main" id="{87463B7A-93F1-444A-9E87-9344115F9720}"/>
              </a:ext>
            </a:extLst>
          </p:cNvPr>
          <p:cNvSpPr txBox="1"/>
          <p:nvPr/>
        </p:nvSpPr>
        <p:spPr>
          <a:xfrm>
            <a:off x="7795624" y="608436"/>
            <a:ext cx="3824876" cy="304800"/>
          </a:xfrm>
          <a:prstGeom prst="rect">
            <a:avLst/>
          </a:prstGeom>
          <a:solidFill>
            <a:schemeClr val="bg1"/>
          </a:solidFill>
        </p:spPr>
        <p:txBody>
          <a:bodyPr wrap="none" rtlCol="0">
            <a:noAutofit/>
          </a:bodyPr>
          <a:lstStyle/>
          <a:p>
            <a:pPr algn="r">
              <a:buClr>
                <a:srgbClr val="0096FF"/>
              </a:buClr>
            </a:pPr>
            <a:r>
              <a:rPr lang="en-US" sz="1400" dirty="0">
                <a:solidFill>
                  <a:srgbClr val="0096FF"/>
                </a:solidFill>
                <a:sym typeface="Wingdings" pitchFamily="2" charset="2"/>
              </a:rPr>
              <a:t> </a:t>
            </a:r>
            <a:r>
              <a:rPr lang="en-US" sz="1400" dirty="0"/>
              <a:t>more details in A. </a:t>
            </a:r>
            <a:r>
              <a:rPr lang="en-US" sz="1400" dirty="0" err="1"/>
              <a:t>Bazilevsky’s</a:t>
            </a:r>
            <a:r>
              <a:rPr lang="en-US" sz="1400" dirty="0"/>
              <a:t> &amp; A. Kiselev’s talk</a:t>
            </a:r>
          </a:p>
        </p:txBody>
      </p:sp>
      <p:cxnSp>
        <p:nvCxnSpPr>
          <p:cNvPr id="11" name="Straight Connector 10">
            <a:extLst>
              <a:ext uri="{FF2B5EF4-FFF2-40B4-BE49-F238E27FC236}">
                <a16:creationId xmlns:a16="http://schemas.microsoft.com/office/drawing/2014/main" id="{6B8D147C-C711-BC82-2B2C-4053264C4C51}"/>
              </a:ext>
            </a:extLst>
          </p:cNvPr>
          <p:cNvCxnSpPr>
            <a:cxnSpLocks/>
          </p:cNvCxnSpPr>
          <p:nvPr/>
        </p:nvCxnSpPr>
        <p:spPr>
          <a:xfrm flipV="1">
            <a:off x="3678219" y="2669991"/>
            <a:ext cx="1267616" cy="447597"/>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3" name="TextBox 1">
            <a:extLst>
              <a:ext uri="{FF2B5EF4-FFF2-40B4-BE49-F238E27FC236}">
                <a16:creationId xmlns:a16="http://schemas.microsoft.com/office/drawing/2014/main" id="{1A3409E8-AD7A-7445-9710-7156864618F7}"/>
              </a:ext>
            </a:extLst>
          </p:cNvPr>
          <p:cNvSpPr txBox="1"/>
          <p:nvPr/>
        </p:nvSpPr>
        <p:spPr>
          <a:xfrm>
            <a:off x="9734150" y="214685"/>
            <a:ext cx="1886350" cy="307777"/>
          </a:xfrm>
          <a:prstGeom prst="rect">
            <a:avLst/>
          </a:prstGeom>
          <a:solidFill>
            <a:schemeClr val="accent5">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Charge Question 2,3</a:t>
            </a:r>
          </a:p>
        </p:txBody>
      </p:sp>
      <p:cxnSp>
        <p:nvCxnSpPr>
          <p:cNvPr id="24" name="Straight Connector 23">
            <a:extLst>
              <a:ext uri="{FF2B5EF4-FFF2-40B4-BE49-F238E27FC236}">
                <a16:creationId xmlns:a16="http://schemas.microsoft.com/office/drawing/2014/main" id="{0E2D96B9-3AC0-98E6-F66E-1ABC5F0110F3}"/>
              </a:ext>
            </a:extLst>
          </p:cNvPr>
          <p:cNvCxnSpPr>
            <a:cxnSpLocks/>
          </p:cNvCxnSpPr>
          <p:nvPr/>
        </p:nvCxnSpPr>
        <p:spPr>
          <a:xfrm flipV="1">
            <a:off x="6613576" y="938254"/>
            <a:ext cx="1616024" cy="138420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487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picture containing chart&#10;&#10;Description automatically generated">
            <a:extLst>
              <a:ext uri="{FF2B5EF4-FFF2-40B4-BE49-F238E27FC236}">
                <a16:creationId xmlns:a16="http://schemas.microsoft.com/office/drawing/2014/main" id="{D0478F54-8C07-3B4F-B589-D8E706913279}"/>
              </a:ext>
            </a:extLst>
          </p:cNvPr>
          <p:cNvPicPr>
            <a:picLocks noChangeAspect="1"/>
          </p:cNvPicPr>
          <p:nvPr/>
        </p:nvPicPr>
        <p:blipFill rotWithShape="1">
          <a:blip r:embed="rId3"/>
          <a:srcRect l="2819" t="1823" r="1156" b="2786"/>
          <a:stretch/>
        </p:blipFill>
        <p:spPr>
          <a:xfrm>
            <a:off x="819979" y="4304454"/>
            <a:ext cx="1689119" cy="1062754"/>
          </a:xfrm>
          <a:prstGeom prst="rect">
            <a:avLst/>
          </a:prstGeom>
        </p:spPr>
      </p:pic>
      <p:sp>
        <p:nvSpPr>
          <p:cNvPr id="4" name="Slide Number Placeholder 3">
            <a:extLst>
              <a:ext uri="{FF2B5EF4-FFF2-40B4-BE49-F238E27FC236}">
                <a16:creationId xmlns:a16="http://schemas.microsoft.com/office/drawing/2014/main" id="{8A77C553-F1C7-D241-ABE4-DE30B4BDE0B9}"/>
              </a:ext>
            </a:extLst>
          </p:cNvPr>
          <p:cNvSpPr>
            <a:spLocks noGrp="1"/>
          </p:cNvSpPr>
          <p:nvPr>
            <p:ph type="sldNum" sz="quarter" idx="4"/>
          </p:nvPr>
        </p:nvSpPr>
        <p:spPr/>
        <p:txBody>
          <a:bodyPr/>
          <a:lstStyle/>
          <a:p>
            <a:fld id="{893C5830-40F3-F04E-B2E3-10E6672BA8FF}" type="slidenum">
              <a:rPr lang="en-US" smtClean="0"/>
              <a:pPr/>
              <a:t>36</a:t>
            </a:fld>
            <a:endParaRPr lang="en-US"/>
          </a:p>
        </p:txBody>
      </p:sp>
      <p:sp>
        <p:nvSpPr>
          <p:cNvPr id="6" name="Title 5">
            <a:extLst>
              <a:ext uri="{FF2B5EF4-FFF2-40B4-BE49-F238E27FC236}">
                <a16:creationId xmlns:a16="http://schemas.microsoft.com/office/drawing/2014/main" id="{7AA0EC9C-4ADD-7C4A-ABC0-29BF6D8AB363}"/>
              </a:ext>
            </a:extLst>
          </p:cNvPr>
          <p:cNvSpPr>
            <a:spLocks noGrp="1"/>
          </p:cNvSpPr>
          <p:nvPr>
            <p:ph type="title"/>
          </p:nvPr>
        </p:nvSpPr>
        <p:spPr/>
        <p:txBody>
          <a:bodyPr/>
          <a:lstStyle/>
          <a:p>
            <a:r>
              <a:rPr lang="en-US" dirty="0" err="1"/>
              <a:t>ePIC</a:t>
            </a:r>
            <a:r>
              <a:rPr lang="en-US" dirty="0"/>
              <a:t> Particle Identification Detectors</a:t>
            </a:r>
          </a:p>
        </p:txBody>
      </p:sp>
      <p:pic>
        <p:nvPicPr>
          <p:cNvPr id="8" name="Picture 7">
            <a:extLst>
              <a:ext uri="{FF2B5EF4-FFF2-40B4-BE49-F238E27FC236}">
                <a16:creationId xmlns:a16="http://schemas.microsoft.com/office/drawing/2014/main" id="{F18725DB-ABAF-DA4C-9BA5-A2BE3BAFE163}"/>
              </a:ext>
            </a:extLst>
          </p:cNvPr>
          <p:cNvPicPr>
            <a:picLocks noChangeAspect="1"/>
          </p:cNvPicPr>
          <p:nvPr/>
        </p:nvPicPr>
        <p:blipFill>
          <a:blip r:embed="rId4"/>
          <a:srcRect/>
          <a:stretch/>
        </p:blipFill>
        <p:spPr>
          <a:xfrm>
            <a:off x="3693399" y="1787421"/>
            <a:ext cx="4805202" cy="2722947"/>
          </a:xfrm>
          <a:prstGeom prst="rect">
            <a:avLst/>
          </a:prstGeom>
        </p:spPr>
      </p:pic>
      <p:sp>
        <p:nvSpPr>
          <p:cNvPr id="9" name="TextBox 8">
            <a:extLst>
              <a:ext uri="{FF2B5EF4-FFF2-40B4-BE49-F238E27FC236}">
                <a16:creationId xmlns:a16="http://schemas.microsoft.com/office/drawing/2014/main" id="{D4705A1A-9D62-1F46-90E9-F90B6FB9A258}"/>
              </a:ext>
            </a:extLst>
          </p:cNvPr>
          <p:cNvSpPr txBox="1"/>
          <p:nvPr/>
        </p:nvSpPr>
        <p:spPr>
          <a:xfrm>
            <a:off x="5031890" y="837620"/>
            <a:ext cx="3435627" cy="923330"/>
          </a:xfrm>
          <a:prstGeom prst="rect">
            <a:avLst/>
          </a:prstGeom>
          <a:noFill/>
          <a:ln>
            <a:noFill/>
          </a:ln>
        </p:spPr>
        <p:txBody>
          <a:bodyPr wrap="square" rtlCol="0">
            <a:spAutoFit/>
          </a:bodyPr>
          <a:lstStyle/>
          <a:p>
            <a:pPr defTabSz="685800">
              <a:buClr>
                <a:srgbClr val="0096FF"/>
              </a:buClr>
              <a:defRPr/>
            </a:pPr>
            <a:r>
              <a:rPr lang="en-US" sz="1400" dirty="0" err="1">
                <a:solidFill>
                  <a:srgbClr val="0096FF"/>
                </a:solidFill>
              </a:rPr>
              <a:t>hpDIRC</a:t>
            </a:r>
            <a:r>
              <a:rPr lang="en-US" sz="1200" dirty="0">
                <a:solidFill>
                  <a:srgbClr val="C00000"/>
                </a:solidFill>
              </a:rPr>
              <a:t> </a:t>
            </a:r>
            <a:r>
              <a:rPr lang="en-US" sz="1200" dirty="0"/>
              <a:t>(</a:t>
            </a:r>
            <a:r>
              <a:rPr lang="en-US" sz="1200" dirty="0">
                <a:solidFill>
                  <a:srgbClr val="000000"/>
                </a:solidFill>
              </a:rPr>
              <a:t>High Performance DIRC)</a:t>
            </a:r>
            <a:endParaRPr lang="en-US" sz="1200" dirty="0">
              <a:solidFill>
                <a:srgbClr val="C00000"/>
              </a:solidFill>
            </a:endParaRPr>
          </a:p>
          <a:p>
            <a:pPr marL="100013" indent="-214313">
              <a:buClr>
                <a:srgbClr val="0096FF"/>
              </a:buClr>
              <a:buFont typeface="Wingdings" pitchFamily="2" charset="2"/>
              <a:buChar char="§"/>
              <a:defRPr/>
            </a:pPr>
            <a:r>
              <a:rPr lang="en-US" sz="1000" dirty="0">
                <a:solidFill>
                  <a:srgbClr val="000000"/>
                </a:solidFill>
              </a:rPr>
              <a:t>Quartz bar radiator </a:t>
            </a:r>
            <a:r>
              <a:rPr lang="en-US" sz="1000" dirty="0">
                <a:solidFill>
                  <a:srgbClr val="000000"/>
                </a:solidFill>
                <a:sym typeface="Wingdings" pitchFamily="2" charset="2"/>
              </a:rPr>
              <a:t> </a:t>
            </a:r>
            <a:r>
              <a:rPr lang="en-US" sz="1000" dirty="0">
                <a:solidFill>
                  <a:srgbClr val="000000"/>
                </a:solidFill>
              </a:rPr>
              <a:t>Reuse of </a:t>
            </a:r>
            <a:r>
              <a:rPr lang="en-US" sz="1000" dirty="0" err="1">
                <a:solidFill>
                  <a:srgbClr val="000000"/>
                </a:solidFill>
              </a:rPr>
              <a:t>BaBAR</a:t>
            </a:r>
            <a:r>
              <a:rPr lang="en-US" sz="1000" dirty="0">
                <a:solidFill>
                  <a:srgbClr val="000000"/>
                </a:solidFill>
              </a:rPr>
              <a:t> DIRC bars </a:t>
            </a:r>
          </a:p>
          <a:p>
            <a:pPr marL="100013" indent="-214313">
              <a:buClr>
                <a:srgbClr val="0096FF"/>
              </a:buClr>
              <a:buFont typeface="Wingdings" pitchFamily="2" charset="2"/>
              <a:buChar char="§"/>
              <a:defRPr/>
            </a:pPr>
            <a:r>
              <a:rPr lang="en-US" sz="1000" dirty="0">
                <a:solidFill>
                  <a:srgbClr val="000000"/>
                </a:solidFill>
              </a:rPr>
              <a:t>light detection with MCP-PMTs</a:t>
            </a:r>
          </a:p>
          <a:p>
            <a:pPr marL="100013" indent="-214313" defTabSz="685800">
              <a:buClr>
                <a:srgbClr val="0096FF"/>
              </a:buClr>
              <a:buFont typeface="Wingdings" pitchFamily="2" charset="2"/>
              <a:buChar char="§"/>
              <a:defRPr/>
            </a:pPr>
            <a:r>
              <a:rPr lang="en-US" sz="1000" dirty="0">
                <a:solidFill>
                  <a:srgbClr val="000000"/>
                </a:solidFill>
              </a:rPr>
              <a:t>Fully focused</a:t>
            </a:r>
          </a:p>
          <a:p>
            <a:pPr marL="100013" indent="-214313">
              <a:buClr>
                <a:srgbClr val="0096FF"/>
              </a:buClr>
              <a:buFont typeface="Wingdings" pitchFamily="2" charset="2"/>
              <a:buChar char="§"/>
              <a:defRPr/>
            </a:pPr>
            <a:r>
              <a:rPr lang="en-US" sz="1000" dirty="0">
                <a:solidFill>
                  <a:srgbClr val="0096FF"/>
                </a:solidFill>
              </a:rPr>
              <a:t>p/K 3</a:t>
            </a:r>
            <a:r>
              <a:rPr lang="en-US" sz="1000" dirty="0">
                <a:solidFill>
                  <a:srgbClr val="0096FF"/>
                </a:solidFill>
                <a:latin typeface="Symbol" pitchFamily="2" charset="2"/>
              </a:rPr>
              <a:t>s</a:t>
            </a:r>
            <a:r>
              <a:rPr lang="en-US" sz="1000" dirty="0">
                <a:solidFill>
                  <a:srgbClr val="0096FF"/>
                </a:solidFill>
              </a:rPr>
              <a:t> </a:t>
            </a:r>
            <a:r>
              <a:rPr lang="en-US" sz="1000" dirty="0" err="1">
                <a:solidFill>
                  <a:srgbClr val="0096FF"/>
                </a:solidFill>
              </a:rPr>
              <a:t>sep.</a:t>
            </a:r>
            <a:r>
              <a:rPr lang="en-US" sz="1000" dirty="0">
                <a:solidFill>
                  <a:srgbClr val="0096FF"/>
                </a:solidFill>
              </a:rPr>
              <a:t> at 6 GeV/c</a:t>
            </a:r>
          </a:p>
        </p:txBody>
      </p:sp>
      <p:pic>
        <p:nvPicPr>
          <p:cNvPr id="10" name="Picture 9">
            <a:extLst>
              <a:ext uri="{FF2B5EF4-FFF2-40B4-BE49-F238E27FC236}">
                <a16:creationId xmlns:a16="http://schemas.microsoft.com/office/drawing/2014/main" id="{C665ABB7-8180-CF48-A8DC-9EA9BA6CEDA1}"/>
              </a:ext>
            </a:extLst>
          </p:cNvPr>
          <p:cNvPicPr>
            <a:picLocks noChangeAspect="1"/>
          </p:cNvPicPr>
          <p:nvPr/>
        </p:nvPicPr>
        <p:blipFill>
          <a:blip r:embed="rId5"/>
          <a:stretch>
            <a:fillRect/>
          </a:stretch>
        </p:blipFill>
        <p:spPr>
          <a:xfrm>
            <a:off x="3791947" y="643776"/>
            <a:ext cx="1172896" cy="924450"/>
          </a:xfrm>
          <a:prstGeom prst="rect">
            <a:avLst/>
          </a:prstGeom>
          <a:ln w="12700">
            <a:solidFill>
              <a:schemeClr val="tx1"/>
            </a:solidFill>
          </a:ln>
        </p:spPr>
      </p:pic>
      <p:cxnSp>
        <p:nvCxnSpPr>
          <p:cNvPr id="12" name="Straight Arrow Connector 11">
            <a:extLst>
              <a:ext uri="{FF2B5EF4-FFF2-40B4-BE49-F238E27FC236}">
                <a16:creationId xmlns:a16="http://schemas.microsoft.com/office/drawing/2014/main" id="{22086745-03FC-EE42-94C8-17322CDB2758}"/>
              </a:ext>
            </a:extLst>
          </p:cNvPr>
          <p:cNvCxnSpPr>
            <a:cxnSpLocks/>
          </p:cNvCxnSpPr>
          <p:nvPr/>
        </p:nvCxnSpPr>
        <p:spPr>
          <a:xfrm flipV="1">
            <a:off x="6957261" y="2615979"/>
            <a:ext cx="1852784" cy="717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74F9FE7-F307-E94E-B54B-72BAD5CB4188}"/>
              </a:ext>
            </a:extLst>
          </p:cNvPr>
          <p:cNvCxnSpPr>
            <a:cxnSpLocks/>
          </p:cNvCxnSpPr>
          <p:nvPr/>
        </p:nvCxnSpPr>
        <p:spPr>
          <a:xfrm flipH="1" flipV="1">
            <a:off x="4138327" y="1583276"/>
            <a:ext cx="872243" cy="1404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D245BDA6-A1BD-EB4E-86A2-CCDB2512EB60}"/>
              </a:ext>
            </a:extLst>
          </p:cNvPr>
          <p:cNvPicPr>
            <a:picLocks noChangeAspect="1"/>
          </p:cNvPicPr>
          <p:nvPr/>
        </p:nvPicPr>
        <p:blipFill>
          <a:blip r:embed="rId6"/>
          <a:stretch>
            <a:fillRect/>
          </a:stretch>
        </p:blipFill>
        <p:spPr>
          <a:xfrm>
            <a:off x="7566773" y="4456292"/>
            <a:ext cx="3308931" cy="1038182"/>
          </a:xfrm>
          <a:prstGeom prst="rect">
            <a:avLst/>
          </a:prstGeom>
        </p:spPr>
      </p:pic>
      <p:sp>
        <p:nvSpPr>
          <p:cNvPr id="17" name="TextBox 16">
            <a:extLst>
              <a:ext uri="{FF2B5EF4-FFF2-40B4-BE49-F238E27FC236}">
                <a16:creationId xmlns:a16="http://schemas.microsoft.com/office/drawing/2014/main" id="{AD4DC004-A628-5748-97F0-7E3A6D04CEC1}"/>
              </a:ext>
            </a:extLst>
          </p:cNvPr>
          <p:cNvSpPr txBox="1"/>
          <p:nvPr/>
        </p:nvSpPr>
        <p:spPr>
          <a:xfrm>
            <a:off x="8840507" y="823727"/>
            <a:ext cx="1842064" cy="307777"/>
          </a:xfrm>
          <a:prstGeom prst="rect">
            <a:avLst/>
          </a:prstGeom>
          <a:noFill/>
        </p:spPr>
        <p:txBody>
          <a:bodyPr wrap="square" rtlCol="0">
            <a:spAutoFit/>
          </a:bodyPr>
          <a:lstStyle/>
          <a:p>
            <a:pPr defTabSz="685800">
              <a:buClr>
                <a:srgbClr val="0432FF"/>
              </a:buClr>
              <a:defRPr/>
            </a:pPr>
            <a:r>
              <a:rPr lang="en-US" sz="1400" dirty="0">
                <a:solidFill>
                  <a:srgbClr val="0096FF"/>
                </a:solidFill>
                <a:latin typeface="Arial" panose="020B0604020202020204" pitchFamily="34" charset="0"/>
                <a:cs typeface="Arial" panose="020B0604020202020204" pitchFamily="34" charset="0"/>
              </a:rPr>
              <a:t>dual Radiator RICH </a:t>
            </a:r>
          </a:p>
        </p:txBody>
      </p:sp>
      <p:pic>
        <p:nvPicPr>
          <p:cNvPr id="18" name="Picture 17">
            <a:extLst>
              <a:ext uri="{FF2B5EF4-FFF2-40B4-BE49-F238E27FC236}">
                <a16:creationId xmlns:a16="http://schemas.microsoft.com/office/drawing/2014/main" id="{D2C6EFE3-78D5-494D-89DC-1064E6504D9D}"/>
              </a:ext>
            </a:extLst>
          </p:cNvPr>
          <p:cNvPicPr>
            <a:picLocks noChangeAspect="1"/>
          </p:cNvPicPr>
          <p:nvPr/>
        </p:nvPicPr>
        <p:blipFill rotWithShape="1">
          <a:blip r:embed="rId7"/>
          <a:srcRect l="4091" t="8490" b="3213"/>
          <a:stretch/>
        </p:blipFill>
        <p:spPr>
          <a:xfrm>
            <a:off x="10932224" y="4511880"/>
            <a:ext cx="1175264" cy="923330"/>
          </a:xfrm>
          <a:prstGeom prst="rect">
            <a:avLst/>
          </a:prstGeom>
          <a:ln>
            <a:solidFill>
              <a:srgbClr val="0000CC"/>
            </a:solidFill>
          </a:ln>
        </p:spPr>
      </p:pic>
      <p:pic>
        <p:nvPicPr>
          <p:cNvPr id="20" name="Picture 19" descr="A picture containing text, agave, plant&#10;&#10;Description automatically generated">
            <a:extLst>
              <a:ext uri="{FF2B5EF4-FFF2-40B4-BE49-F238E27FC236}">
                <a16:creationId xmlns:a16="http://schemas.microsoft.com/office/drawing/2014/main" id="{562C842E-3740-6D4B-961D-A96A80133326}"/>
              </a:ext>
            </a:extLst>
          </p:cNvPr>
          <p:cNvPicPr>
            <a:picLocks noChangeAspect="1"/>
          </p:cNvPicPr>
          <p:nvPr/>
        </p:nvPicPr>
        <p:blipFill rotWithShape="1">
          <a:blip r:embed="rId8"/>
          <a:srcRect l="13368" t="3100" r="1444" b="1971"/>
          <a:stretch/>
        </p:blipFill>
        <p:spPr>
          <a:xfrm>
            <a:off x="8899996" y="1919660"/>
            <a:ext cx="784693" cy="1960849"/>
          </a:xfrm>
          <a:prstGeom prst="rect">
            <a:avLst/>
          </a:prstGeom>
        </p:spPr>
      </p:pic>
      <p:sp>
        <p:nvSpPr>
          <p:cNvPr id="21" name="TextBox 20">
            <a:extLst>
              <a:ext uri="{FF2B5EF4-FFF2-40B4-BE49-F238E27FC236}">
                <a16:creationId xmlns:a16="http://schemas.microsoft.com/office/drawing/2014/main" id="{28FB25D8-7A5A-2B45-AC6B-A591397FCE8D}"/>
              </a:ext>
            </a:extLst>
          </p:cNvPr>
          <p:cNvSpPr txBox="1"/>
          <p:nvPr/>
        </p:nvSpPr>
        <p:spPr>
          <a:xfrm>
            <a:off x="8889383" y="1094891"/>
            <a:ext cx="1868731" cy="707886"/>
          </a:xfrm>
          <a:prstGeom prst="rect">
            <a:avLst/>
          </a:prstGeom>
          <a:noFill/>
        </p:spPr>
        <p:txBody>
          <a:bodyPr wrap="square" rtlCol="0">
            <a:spAutoFit/>
          </a:bodyPr>
          <a:lstStyle/>
          <a:p>
            <a:pPr algn="l"/>
            <a:r>
              <a:rPr lang="en-US" sz="1000" dirty="0"/>
              <a:t>Aerogel</a:t>
            </a:r>
          </a:p>
          <a:p>
            <a:r>
              <a:rPr lang="en-US" sz="1000" dirty="0"/>
              <a:t>z: 4cm  radius: 110 cm</a:t>
            </a:r>
          </a:p>
          <a:p>
            <a:pPr algn="l"/>
            <a:r>
              <a:rPr lang="en-US" sz="1000" dirty="0"/>
              <a:t>air gap</a:t>
            </a:r>
          </a:p>
          <a:p>
            <a:pPr algn="l"/>
            <a:r>
              <a:rPr lang="en-US" sz="1000" dirty="0"/>
              <a:t>0.3 mm acrylic filter</a:t>
            </a:r>
          </a:p>
        </p:txBody>
      </p:sp>
      <p:cxnSp>
        <p:nvCxnSpPr>
          <p:cNvPr id="23" name="Straight Arrow Connector 22">
            <a:extLst>
              <a:ext uri="{FF2B5EF4-FFF2-40B4-BE49-F238E27FC236}">
                <a16:creationId xmlns:a16="http://schemas.microsoft.com/office/drawing/2014/main" id="{1EEB9DA0-46AB-B840-882D-1FBCB0E13220}"/>
              </a:ext>
            </a:extLst>
          </p:cNvPr>
          <p:cNvCxnSpPr>
            <a:cxnSpLocks/>
          </p:cNvCxnSpPr>
          <p:nvPr/>
        </p:nvCxnSpPr>
        <p:spPr>
          <a:xfrm flipH="1">
            <a:off x="8905461" y="1699410"/>
            <a:ext cx="83401" cy="685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5BF3AD5-1FA5-2342-896A-8D9674BDB563}"/>
              </a:ext>
            </a:extLst>
          </p:cNvPr>
          <p:cNvSpPr txBox="1"/>
          <p:nvPr/>
        </p:nvSpPr>
        <p:spPr>
          <a:xfrm>
            <a:off x="8411136" y="3817824"/>
            <a:ext cx="1770036" cy="400110"/>
          </a:xfrm>
          <a:prstGeom prst="rect">
            <a:avLst/>
          </a:prstGeom>
          <a:noFill/>
        </p:spPr>
        <p:txBody>
          <a:bodyPr wrap="none" rtlCol="0">
            <a:spAutoFit/>
          </a:bodyPr>
          <a:lstStyle/>
          <a:p>
            <a:pPr algn="l"/>
            <a:r>
              <a:rPr lang="en-US" sz="1000" dirty="0"/>
              <a:t>Sensors tiled on spheres</a:t>
            </a:r>
          </a:p>
          <a:p>
            <a:pPr algn="l"/>
            <a:r>
              <a:rPr lang="en-US" sz="1000" dirty="0">
                <a:solidFill>
                  <a:srgbClr val="0096FF"/>
                </a:solidFill>
                <a:sym typeface="Wingdings" pitchFamily="2" charset="2"/>
              </a:rPr>
              <a:t> </a:t>
            </a:r>
            <a:r>
              <a:rPr lang="en-US" sz="1000" dirty="0" err="1">
                <a:solidFill>
                  <a:srgbClr val="0096FF"/>
                </a:solidFill>
              </a:rPr>
              <a:t>SiPMs</a:t>
            </a:r>
            <a:r>
              <a:rPr lang="en-US" sz="1000" dirty="0">
                <a:solidFill>
                  <a:srgbClr val="0096FF"/>
                </a:solidFill>
              </a:rPr>
              <a:t> as </a:t>
            </a:r>
            <a:r>
              <a:rPr lang="en-US" sz="1000" dirty="0" err="1">
                <a:solidFill>
                  <a:srgbClr val="0096FF"/>
                </a:solidFill>
              </a:rPr>
              <a:t>Photonsensors</a:t>
            </a:r>
            <a:endParaRPr lang="en-US" sz="1000" dirty="0">
              <a:solidFill>
                <a:srgbClr val="0096FF"/>
              </a:solidFill>
            </a:endParaRPr>
          </a:p>
        </p:txBody>
      </p:sp>
      <p:cxnSp>
        <p:nvCxnSpPr>
          <p:cNvPr id="38" name="Straight Arrow Connector 37">
            <a:extLst>
              <a:ext uri="{FF2B5EF4-FFF2-40B4-BE49-F238E27FC236}">
                <a16:creationId xmlns:a16="http://schemas.microsoft.com/office/drawing/2014/main" id="{C9A27CC0-989C-E04B-BD70-96938D0295B3}"/>
              </a:ext>
            </a:extLst>
          </p:cNvPr>
          <p:cNvCxnSpPr>
            <a:cxnSpLocks/>
          </p:cNvCxnSpPr>
          <p:nvPr/>
        </p:nvCxnSpPr>
        <p:spPr>
          <a:xfrm flipV="1">
            <a:off x="8627681" y="3651680"/>
            <a:ext cx="437158" cy="224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8FA91C3-0520-6846-B658-1B031F2FC992}"/>
              </a:ext>
            </a:extLst>
          </p:cNvPr>
          <p:cNvSpPr txBox="1"/>
          <p:nvPr/>
        </p:nvSpPr>
        <p:spPr>
          <a:xfrm>
            <a:off x="10041036" y="1687098"/>
            <a:ext cx="1319592" cy="400110"/>
          </a:xfrm>
          <a:prstGeom prst="rect">
            <a:avLst/>
          </a:prstGeom>
          <a:noFill/>
        </p:spPr>
        <p:txBody>
          <a:bodyPr wrap="none" rtlCol="0">
            <a:spAutoFit/>
          </a:bodyPr>
          <a:lstStyle/>
          <a:p>
            <a:pPr algn="l"/>
            <a:r>
              <a:rPr lang="en-US" sz="1000" dirty="0"/>
              <a:t>Spherical Mirrors</a:t>
            </a:r>
          </a:p>
          <a:p>
            <a:pPr algn="l"/>
            <a:r>
              <a:rPr lang="en-US" sz="1000" dirty="0"/>
              <a:t>6 Azimuthal Sectors</a:t>
            </a:r>
          </a:p>
        </p:txBody>
      </p:sp>
      <p:cxnSp>
        <p:nvCxnSpPr>
          <p:cNvPr id="41" name="Straight Arrow Connector 40">
            <a:extLst>
              <a:ext uri="{FF2B5EF4-FFF2-40B4-BE49-F238E27FC236}">
                <a16:creationId xmlns:a16="http://schemas.microsoft.com/office/drawing/2014/main" id="{DBC052AC-5E2A-F649-847B-E07359E939A1}"/>
              </a:ext>
            </a:extLst>
          </p:cNvPr>
          <p:cNvCxnSpPr>
            <a:cxnSpLocks/>
          </p:cNvCxnSpPr>
          <p:nvPr/>
        </p:nvCxnSpPr>
        <p:spPr>
          <a:xfrm>
            <a:off x="9300305" y="2609969"/>
            <a:ext cx="781949" cy="855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8C7ECB2-F255-A845-BECD-6DE0F6171E95}"/>
              </a:ext>
            </a:extLst>
          </p:cNvPr>
          <p:cNvCxnSpPr>
            <a:cxnSpLocks/>
          </p:cNvCxnSpPr>
          <p:nvPr/>
        </p:nvCxnSpPr>
        <p:spPr>
          <a:xfrm flipH="1">
            <a:off x="9501056" y="1902328"/>
            <a:ext cx="611575" cy="3049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DA370C9F-260A-6D44-A67D-D4C5CAC76EDB}"/>
              </a:ext>
            </a:extLst>
          </p:cNvPr>
          <p:cNvSpPr txBox="1"/>
          <p:nvPr/>
        </p:nvSpPr>
        <p:spPr>
          <a:xfrm>
            <a:off x="10013638" y="2567226"/>
            <a:ext cx="1332416" cy="861774"/>
          </a:xfrm>
          <a:prstGeom prst="rect">
            <a:avLst/>
          </a:prstGeom>
          <a:noFill/>
        </p:spPr>
        <p:txBody>
          <a:bodyPr wrap="none" rtlCol="0">
            <a:spAutoFit/>
          </a:bodyPr>
          <a:lstStyle/>
          <a:p>
            <a:pPr algn="l"/>
            <a:r>
              <a:rPr lang="en-US" sz="1000" dirty="0"/>
              <a:t>C</a:t>
            </a:r>
            <a:r>
              <a:rPr lang="en-US" sz="1000" baseline="-25000" dirty="0"/>
              <a:t>2</a:t>
            </a:r>
            <a:r>
              <a:rPr lang="en-US" sz="1000" dirty="0"/>
              <a:t>F</a:t>
            </a:r>
            <a:r>
              <a:rPr lang="en-US" sz="1000" baseline="-25000" dirty="0"/>
              <a:t>6</a:t>
            </a:r>
            <a:r>
              <a:rPr lang="en-US" sz="1000" dirty="0"/>
              <a:t> Gas Volume</a:t>
            </a:r>
          </a:p>
          <a:p>
            <a:pPr algn="l"/>
            <a:r>
              <a:rPr lang="en-US" sz="1000" dirty="0"/>
              <a:t>120 cm length</a:t>
            </a:r>
          </a:p>
          <a:p>
            <a:pPr algn="l"/>
            <a:r>
              <a:rPr lang="en-US" sz="1000" dirty="0"/>
              <a:t>radius: 185 cm</a:t>
            </a:r>
          </a:p>
          <a:p>
            <a:pPr algn="l"/>
            <a:r>
              <a:rPr lang="en-US" sz="1000" dirty="0"/>
              <a:t>Tapered bore radius</a:t>
            </a:r>
          </a:p>
          <a:p>
            <a:pPr algn="l"/>
            <a:r>
              <a:rPr lang="en-US" sz="1000" dirty="0"/>
              <a:t>Al vessel</a:t>
            </a:r>
          </a:p>
        </p:txBody>
      </p:sp>
      <p:sp>
        <p:nvSpPr>
          <p:cNvPr id="56" name="TextBox 55">
            <a:extLst>
              <a:ext uri="{FF2B5EF4-FFF2-40B4-BE49-F238E27FC236}">
                <a16:creationId xmlns:a16="http://schemas.microsoft.com/office/drawing/2014/main" id="{B5742567-3295-4B46-8DB6-1E56E5E1C1B4}"/>
              </a:ext>
            </a:extLst>
          </p:cNvPr>
          <p:cNvSpPr txBox="1"/>
          <p:nvPr/>
        </p:nvSpPr>
        <p:spPr>
          <a:xfrm>
            <a:off x="9911518" y="4279143"/>
            <a:ext cx="2280482" cy="253916"/>
          </a:xfrm>
          <a:prstGeom prst="rect">
            <a:avLst/>
          </a:prstGeom>
          <a:noFill/>
        </p:spPr>
        <p:txBody>
          <a:bodyPr wrap="square" rtlCol="0">
            <a:spAutoFit/>
          </a:bodyPr>
          <a:lstStyle/>
          <a:p>
            <a:pPr>
              <a:buClr>
                <a:srgbClr val="0432FF"/>
              </a:buClr>
              <a:defRPr/>
            </a:pPr>
            <a:r>
              <a:rPr lang="en-US" sz="1050" dirty="0">
                <a:solidFill>
                  <a:srgbClr val="0096FF"/>
                </a:solidFill>
                <a:latin typeface="Symbol" pitchFamily="2" charset="2"/>
                <a:cs typeface="Arial" panose="020B0604020202020204" pitchFamily="34" charset="0"/>
              </a:rPr>
              <a:t>p</a:t>
            </a:r>
            <a:r>
              <a:rPr lang="en-US" sz="1050" dirty="0">
                <a:solidFill>
                  <a:srgbClr val="0096FF"/>
                </a:solidFill>
                <a:latin typeface="Arial" panose="020B0604020202020204" pitchFamily="34" charset="0"/>
                <a:cs typeface="Arial" panose="020B0604020202020204" pitchFamily="34" charset="0"/>
              </a:rPr>
              <a:t>/K 3</a:t>
            </a:r>
            <a:r>
              <a:rPr lang="en-US" sz="1050" dirty="0">
                <a:solidFill>
                  <a:srgbClr val="0096FF"/>
                </a:solidFill>
                <a:latin typeface="Symbol" pitchFamily="2" charset="2"/>
                <a:cs typeface="Arial" panose="020B0604020202020204" pitchFamily="34" charset="0"/>
              </a:rPr>
              <a:t>s</a:t>
            </a:r>
            <a:r>
              <a:rPr lang="en-US" sz="1050" dirty="0">
                <a:solidFill>
                  <a:srgbClr val="0096FF"/>
                </a:solidFill>
                <a:latin typeface="Arial" panose="020B0604020202020204" pitchFamily="34" charset="0"/>
                <a:cs typeface="Arial" panose="020B0604020202020204" pitchFamily="34" charset="0"/>
              </a:rPr>
              <a:t> </a:t>
            </a:r>
            <a:r>
              <a:rPr lang="en-US" sz="1050" dirty="0" err="1">
                <a:solidFill>
                  <a:srgbClr val="0096FF"/>
                </a:solidFill>
                <a:latin typeface="Arial" panose="020B0604020202020204" pitchFamily="34" charset="0"/>
                <a:cs typeface="Arial" panose="020B0604020202020204" pitchFamily="34" charset="0"/>
              </a:rPr>
              <a:t>sep.</a:t>
            </a:r>
            <a:r>
              <a:rPr lang="en-US" sz="1050" dirty="0">
                <a:solidFill>
                  <a:srgbClr val="0096FF"/>
                </a:solidFill>
                <a:latin typeface="Arial" panose="020B0604020202020204" pitchFamily="34" charset="0"/>
                <a:cs typeface="Arial" panose="020B0604020202020204" pitchFamily="34" charset="0"/>
              </a:rPr>
              <a:t> at 50 GeV/c</a:t>
            </a:r>
          </a:p>
        </p:txBody>
      </p:sp>
      <p:sp>
        <p:nvSpPr>
          <p:cNvPr id="57" name="TextBox 56">
            <a:extLst>
              <a:ext uri="{FF2B5EF4-FFF2-40B4-BE49-F238E27FC236}">
                <a16:creationId xmlns:a16="http://schemas.microsoft.com/office/drawing/2014/main" id="{5F12B02F-9154-BD48-BAB8-100283A529B1}"/>
              </a:ext>
            </a:extLst>
          </p:cNvPr>
          <p:cNvSpPr txBox="1"/>
          <p:nvPr/>
        </p:nvSpPr>
        <p:spPr>
          <a:xfrm>
            <a:off x="3206580" y="4877675"/>
            <a:ext cx="3240999" cy="954107"/>
          </a:xfrm>
          <a:prstGeom prst="rect">
            <a:avLst/>
          </a:prstGeom>
          <a:noFill/>
        </p:spPr>
        <p:txBody>
          <a:bodyPr wrap="square" rtlCol="0">
            <a:spAutoFit/>
          </a:bodyPr>
          <a:lstStyle/>
          <a:p>
            <a:pPr defTabSz="685800">
              <a:buClr>
                <a:srgbClr val="0096FF"/>
              </a:buClr>
              <a:defRPr/>
            </a:pPr>
            <a:r>
              <a:rPr lang="en-US" sz="1400" dirty="0" err="1">
                <a:solidFill>
                  <a:srgbClr val="0096FF"/>
                </a:solidFill>
                <a:latin typeface="Calibri"/>
              </a:rPr>
              <a:t>ToF</a:t>
            </a:r>
            <a:r>
              <a:rPr lang="en-US" sz="1400" dirty="0">
                <a:solidFill>
                  <a:srgbClr val="0096FF"/>
                </a:solidFill>
                <a:latin typeface="Calibri"/>
              </a:rPr>
              <a:t> AC-LGAD </a:t>
            </a:r>
            <a:r>
              <a:rPr lang="en-US" sz="1200" dirty="0">
                <a:solidFill>
                  <a:srgbClr val="000000"/>
                </a:solidFill>
                <a:latin typeface="Calibri"/>
              </a:rPr>
              <a:t>(Low Gain Avalanche Detector)</a:t>
            </a:r>
          </a:p>
          <a:p>
            <a:pPr marL="100013" indent="-214313" defTabSz="685800">
              <a:buClr>
                <a:srgbClr val="0096FF"/>
              </a:buClr>
              <a:buFont typeface="Wingdings" pitchFamily="2" charset="2"/>
              <a:buChar char="§"/>
              <a:defRPr/>
            </a:pPr>
            <a:r>
              <a:rPr lang="en-US" sz="1050" dirty="0">
                <a:solidFill>
                  <a:srgbClr val="000000"/>
                </a:solidFill>
                <a:latin typeface="Calibri"/>
              </a:rPr>
              <a:t>20-35 </a:t>
            </a:r>
            <a:r>
              <a:rPr lang="en-US" sz="1050" dirty="0" err="1">
                <a:solidFill>
                  <a:srgbClr val="000000"/>
                </a:solidFill>
                <a:latin typeface="Calibri"/>
              </a:rPr>
              <a:t>psec</a:t>
            </a:r>
            <a:endParaRPr lang="en-US" sz="1050" dirty="0">
              <a:solidFill>
                <a:srgbClr val="000000"/>
              </a:solidFill>
              <a:latin typeface="Calibri"/>
            </a:endParaRPr>
          </a:p>
          <a:p>
            <a:pPr marL="100013" indent="-214313" defTabSz="685800">
              <a:buClr>
                <a:srgbClr val="0096FF"/>
              </a:buClr>
              <a:buFont typeface="Wingdings" pitchFamily="2" charset="2"/>
              <a:buChar char="§"/>
              <a:defRPr/>
            </a:pPr>
            <a:r>
              <a:rPr lang="en-US" sz="1050" dirty="0">
                <a:latin typeface="Calibri"/>
              </a:rPr>
              <a:t>Accurate space point for tracking</a:t>
            </a:r>
          </a:p>
          <a:p>
            <a:pPr marL="100013" indent="-214313" defTabSz="685800">
              <a:buClr>
                <a:srgbClr val="0096FF"/>
              </a:buClr>
              <a:buFont typeface="Wingdings" pitchFamily="2" charset="2"/>
              <a:buChar char="§"/>
              <a:defRPr/>
            </a:pPr>
            <a:r>
              <a:rPr lang="en-US" sz="1050" dirty="0">
                <a:latin typeface="Calibri"/>
              </a:rPr>
              <a:t>forward disk and central barrel</a:t>
            </a:r>
          </a:p>
          <a:p>
            <a:pPr marL="100013" indent="-214313" defTabSz="685800">
              <a:buClr>
                <a:srgbClr val="0096FF"/>
              </a:buClr>
              <a:buFont typeface="Wingdings" pitchFamily="2" charset="2"/>
              <a:buChar char="§"/>
              <a:defRPr/>
            </a:pPr>
            <a:r>
              <a:rPr lang="en-US" sz="1050" dirty="0">
                <a:latin typeface="Calibri"/>
              </a:rPr>
              <a:t>R&amp;D and PED by International consortium HEP &amp; NP</a:t>
            </a:r>
          </a:p>
        </p:txBody>
      </p:sp>
      <p:pic>
        <p:nvPicPr>
          <p:cNvPr id="58" name="Picture 57">
            <a:extLst>
              <a:ext uri="{FF2B5EF4-FFF2-40B4-BE49-F238E27FC236}">
                <a16:creationId xmlns:a16="http://schemas.microsoft.com/office/drawing/2014/main" id="{EBEC49A4-1275-0543-8C11-D4A29DA473F1}"/>
              </a:ext>
            </a:extLst>
          </p:cNvPr>
          <p:cNvPicPr>
            <a:picLocks noChangeAspect="1"/>
          </p:cNvPicPr>
          <p:nvPr/>
        </p:nvPicPr>
        <p:blipFill>
          <a:blip r:embed="rId9"/>
          <a:stretch>
            <a:fillRect/>
          </a:stretch>
        </p:blipFill>
        <p:spPr>
          <a:xfrm>
            <a:off x="5508112" y="5783885"/>
            <a:ext cx="2250679" cy="653075"/>
          </a:xfrm>
          <a:prstGeom prst="rect">
            <a:avLst/>
          </a:prstGeom>
        </p:spPr>
      </p:pic>
      <p:cxnSp>
        <p:nvCxnSpPr>
          <p:cNvPr id="59" name="Straight Arrow Connector 58">
            <a:extLst>
              <a:ext uri="{FF2B5EF4-FFF2-40B4-BE49-F238E27FC236}">
                <a16:creationId xmlns:a16="http://schemas.microsoft.com/office/drawing/2014/main" id="{4486099E-3AEA-4440-9034-2FB86A54F11D}"/>
              </a:ext>
            </a:extLst>
          </p:cNvPr>
          <p:cNvCxnSpPr>
            <a:cxnSpLocks/>
          </p:cNvCxnSpPr>
          <p:nvPr/>
        </p:nvCxnSpPr>
        <p:spPr>
          <a:xfrm flipV="1">
            <a:off x="5542059" y="3270018"/>
            <a:ext cx="1050742" cy="1707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6C25C690-144E-9342-861E-252A7EBEB7D9}"/>
              </a:ext>
            </a:extLst>
          </p:cNvPr>
          <p:cNvCxnSpPr>
            <a:cxnSpLocks/>
          </p:cNvCxnSpPr>
          <p:nvPr/>
        </p:nvCxnSpPr>
        <p:spPr>
          <a:xfrm flipV="1">
            <a:off x="4452730" y="3067202"/>
            <a:ext cx="1241877" cy="1862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691A4191-8707-8840-9314-31F0039B153D}"/>
              </a:ext>
            </a:extLst>
          </p:cNvPr>
          <p:cNvSpPr txBox="1"/>
          <p:nvPr/>
        </p:nvSpPr>
        <p:spPr>
          <a:xfrm>
            <a:off x="581771" y="1709473"/>
            <a:ext cx="2543091" cy="400110"/>
          </a:xfrm>
          <a:prstGeom prst="rect">
            <a:avLst/>
          </a:prstGeom>
          <a:noFill/>
        </p:spPr>
        <p:txBody>
          <a:bodyPr wrap="square" rtlCol="0">
            <a:spAutoFit/>
          </a:bodyPr>
          <a:lstStyle/>
          <a:p>
            <a:r>
              <a:rPr lang="en-US" sz="1000" kern="0" dirty="0">
                <a:latin typeface="Arial" panose="020B0604020202020204" pitchFamily="34" charset="0"/>
                <a:cs typeface="Arial" panose="020B0604020202020204" pitchFamily="34" charset="0"/>
              </a:rPr>
              <a:t>Single volume proximity focusing aerogel RICH with long proximity gap (~30 cm)</a:t>
            </a:r>
          </a:p>
        </p:txBody>
      </p:sp>
      <p:pic>
        <p:nvPicPr>
          <p:cNvPr id="69" name="Picture 68" descr="A picture containing stationary, binding&#10;&#10;Description automatically generated">
            <a:extLst>
              <a:ext uri="{FF2B5EF4-FFF2-40B4-BE49-F238E27FC236}">
                <a16:creationId xmlns:a16="http://schemas.microsoft.com/office/drawing/2014/main" id="{BDF9BC15-41FD-4C4B-8E5E-F950ED4B8CBD}"/>
              </a:ext>
            </a:extLst>
          </p:cNvPr>
          <p:cNvPicPr>
            <a:picLocks noChangeAspect="1"/>
          </p:cNvPicPr>
          <p:nvPr/>
        </p:nvPicPr>
        <p:blipFill rotWithShape="1">
          <a:blip r:embed="rId10"/>
          <a:srcRect l="7322" t="1700" r="12549" b="2282"/>
          <a:stretch/>
        </p:blipFill>
        <p:spPr>
          <a:xfrm>
            <a:off x="1932168" y="2097532"/>
            <a:ext cx="1410022" cy="2494339"/>
          </a:xfrm>
          <a:prstGeom prst="rect">
            <a:avLst/>
          </a:prstGeom>
        </p:spPr>
      </p:pic>
      <p:sp>
        <p:nvSpPr>
          <p:cNvPr id="46" name="TextBox 45">
            <a:extLst>
              <a:ext uri="{FF2B5EF4-FFF2-40B4-BE49-F238E27FC236}">
                <a16:creationId xmlns:a16="http://schemas.microsoft.com/office/drawing/2014/main" id="{F4C3E48C-79AB-8F4B-B5AA-33EC6D5C2765}"/>
              </a:ext>
            </a:extLst>
          </p:cNvPr>
          <p:cNvSpPr txBox="1"/>
          <p:nvPr/>
        </p:nvSpPr>
        <p:spPr>
          <a:xfrm>
            <a:off x="571500" y="660132"/>
            <a:ext cx="2288152" cy="1077218"/>
          </a:xfrm>
          <a:prstGeom prst="rect">
            <a:avLst/>
          </a:prstGeom>
          <a:noFill/>
        </p:spPr>
        <p:txBody>
          <a:bodyPr wrap="square" rtlCol="0">
            <a:spAutoFit/>
          </a:bodyPr>
          <a:lstStyle/>
          <a:p>
            <a:pPr>
              <a:buClr>
                <a:srgbClr val="0096FF"/>
              </a:buClr>
            </a:pPr>
            <a:r>
              <a:rPr lang="en-US" sz="1400" dirty="0">
                <a:solidFill>
                  <a:srgbClr val="0096FF"/>
                </a:solidFill>
                <a:latin typeface="Arial" panose="020B0604020202020204" pitchFamily="34" charset="0"/>
                <a:cs typeface="Arial" panose="020B0604020202020204" pitchFamily="34" charset="0"/>
              </a:rPr>
              <a:t>Backward RICH:</a:t>
            </a:r>
          </a:p>
          <a:p>
            <a:pPr marL="214313" indent="-214313">
              <a:buClr>
                <a:srgbClr val="0096FF"/>
              </a:buClr>
              <a:buFont typeface="Wingdings" pitchFamily="2" charset="2"/>
              <a:buChar char="§"/>
            </a:pPr>
            <a:r>
              <a:rPr lang="en-US" sz="1000" u="sng" dirty="0">
                <a:latin typeface="Arial" panose="020B0604020202020204" pitchFamily="34" charset="0"/>
                <a:cs typeface="Arial" panose="020B0604020202020204" pitchFamily="34" charset="0"/>
              </a:rPr>
              <a:t>Aerogel</a:t>
            </a:r>
            <a:r>
              <a:rPr lang="en-US" sz="1000" dirty="0">
                <a:latin typeface="Arial" panose="020B0604020202020204" pitchFamily="34" charset="0"/>
                <a:cs typeface="Arial" panose="020B0604020202020204" pitchFamily="34" charset="0"/>
              </a:rPr>
              <a:t> Cherenkov Det.</a:t>
            </a:r>
          </a:p>
          <a:p>
            <a:pPr marL="214313" indent="-214313">
              <a:buClr>
                <a:srgbClr val="0096FF"/>
              </a:buClr>
              <a:buFont typeface="Wingdings" pitchFamily="2" charset="2"/>
              <a:buChar char="§"/>
            </a:pPr>
            <a:r>
              <a:rPr lang="en-US" sz="1000" dirty="0">
                <a:latin typeface="Arial" panose="020B0604020202020204" pitchFamily="34" charset="0"/>
                <a:cs typeface="Arial" panose="020B0604020202020204" pitchFamily="34" charset="0"/>
              </a:rPr>
              <a:t>e, </a:t>
            </a:r>
            <a:r>
              <a:rPr lang="en-US" sz="1000" dirty="0">
                <a:latin typeface="Symbol" pitchFamily="2" charset="2"/>
                <a:cs typeface="Arial" panose="020B0604020202020204" pitchFamily="34" charset="0"/>
              </a:rPr>
              <a:t>p</a:t>
            </a:r>
            <a:r>
              <a:rPr lang="en-US" sz="1000" dirty="0">
                <a:latin typeface="Arial" panose="020B0604020202020204" pitchFamily="34" charset="0"/>
                <a:cs typeface="Arial" panose="020B0604020202020204" pitchFamily="34" charset="0"/>
              </a:rPr>
              <a:t>, K, p separation</a:t>
            </a:r>
          </a:p>
          <a:p>
            <a:pPr>
              <a:buClr>
                <a:srgbClr val="0096FF"/>
              </a:buClr>
            </a:pPr>
            <a:r>
              <a:rPr lang="en-US" sz="1000" dirty="0">
                <a:solidFill>
                  <a:srgbClr val="0096FF"/>
                </a:solidFill>
                <a:latin typeface="Arial" panose="020B0604020202020204" pitchFamily="34" charset="0"/>
                <a:cs typeface="Arial" panose="020B0604020202020204" pitchFamily="34" charset="0"/>
                <a:sym typeface="Wingdings" pitchFamily="2" charset="2"/>
              </a:rPr>
              <a:t>  </a:t>
            </a:r>
            <a:r>
              <a:rPr lang="en-US" sz="1000" dirty="0">
                <a:solidFill>
                  <a:srgbClr val="0096FF"/>
                </a:solidFill>
                <a:latin typeface="Symbol" pitchFamily="2" charset="2"/>
                <a:cs typeface="Arial" panose="020B0604020202020204" pitchFamily="34" charset="0"/>
              </a:rPr>
              <a:t>p</a:t>
            </a:r>
            <a:r>
              <a:rPr lang="en-US" sz="1000" dirty="0">
                <a:solidFill>
                  <a:srgbClr val="0096FF"/>
                </a:solidFill>
                <a:latin typeface="Arial" panose="020B0604020202020204" pitchFamily="34" charset="0"/>
                <a:cs typeface="Arial" panose="020B0604020202020204" pitchFamily="34" charset="0"/>
              </a:rPr>
              <a:t>/K 3</a:t>
            </a:r>
            <a:r>
              <a:rPr lang="en-US" sz="1000" dirty="0">
                <a:solidFill>
                  <a:srgbClr val="0096FF"/>
                </a:solidFill>
                <a:latin typeface="Symbol" pitchFamily="2" charset="2"/>
                <a:cs typeface="Arial" panose="020B0604020202020204" pitchFamily="34" charset="0"/>
              </a:rPr>
              <a:t>s</a:t>
            </a:r>
            <a:r>
              <a:rPr lang="en-US" sz="1000" dirty="0">
                <a:solidFill>
                  <a:srgbClr val="0096FF"/>
                </a:solidFill>
                <a:latin typeface="Arial" panose="020B0604020202020204" pitchFamily="34" charset="0"/>
                <a:cs typeface="Arial" panose="020B0604020202020204" pitchFamily="34" charset="0"/>
              </a:rPr>
              <a:t> </a:t>
            </a:r>
            <a:r>
              <a:rPr lang="en-US" sz="1000" dirty="0" err="1">
                <a:solidFill>
                  <a:srgbClr val="0096FF"/>
                </a:solidFill>
                <a:latin typeface="Arial" panose="020B0604020202020204" pitchFamily="34" charset="0"/>
                <a:cs typeface="Arial" panose="020B0604020202020204" pitchFamily="34" charset="0"/>
              </a:rPr>
              <a:t>sep.</a:t>
            </a:r>
            <a:r>
              <a:rPr lang="en-US" sz="1000" dirty="0">
                <a:solidFill>
                  <a:srgbClr val="0096FF"/>
                </a:solidFill>
                <a:latin typeface="Arial" panose="020B0604020202020204" pitchFamily="34" charset="0"/>
                <a:cs typeface="Arial" panose="020B0604020202020204" pitchFamily="34" charset="0"/>
              </a:rPr>
              <a:t> at 10 GeV/c</a:t>
            </a:r>
          </a:p>
          <a:p>
            <a:pPr marL="214313" indent="-214313">
              <a:buClr>
                <a:srgbClr val="0096FF"/>
              </a:buClr>
              <a:buFont typeface="Wingdings" pitchFamily="2" charset="2"/>
              <a:buChar char="§"/>
            </a:pPr>
            <a:r>
              <a:rPr lang="en-US" sz="1000" dirty="0">
                <a:latin typeface="Arial" panose="020B0604020202020204" pitchFamily="34" charset="0"/>
                <a:cs typeface="Arial" panose="020B0604020202020204" pitchFamily="34" charset="0"/>
              </a:rPr>
              <a:t>Photon-sensor: </a:t>
            </a:r>
          </a:p>
          <a:p>
            <a:pPr>
              <a:buClr>
                <a:srgbClr val="0096FF"/>
              </a:buClr>
            </a:pPr>
            <a:r>
              <a:rPr lang="en-US" sz="1000" dirty="0">
                <a:latin typeface="Arial" panose="020B0604020202020204" pitchFamily="34" charset="0"/>
                <a:cs typeface="Arial" panose="020B0604020202020204" pitchFamily="34" charset="0"/>
              </a:rPr>
              <a:t>      LAPPDs to include TOF</a:t>
            </a:r>
          </a:p>
        </p:txBody>
      </p:sp>
      <p:cxnSp>
        <p:nvCxnSpPr>
          <p:cNvPr id="43" name="Straight Arrow Connector 42">
            <a:extLst>
              <a:ext uri="{FF2B5EF4-FFF2-40B4-BE49-F238E27FC236}">
                <a16:creationId xmlns:a16="http://schemas.microsoft.com/office/drawing/2014/main" id="{87A1B6E3-9468-F249-B678-63FDFD06F591}"/>
              </a:ext>
            </a:extLst>
          </p:cNvPr>
          <p:cNvCxnSpPr>
            <a:cxnSpLocks/>
          </p:cNvCxnSpPr>
          <p:nvPr/>
        </p:nvCxnSpPr>
        <p:spPr>
          <a:xfrm flipH="1" flipV="1">
            <a:off x="3336571" y="2589089"/>
            <a:ext cx="1979786" cy="6469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50176C7-3B8B-4C45-9CFC-FF2865B669A1}"/>
              </a:ext>
            </a:extLst>
          </p:cNvPr>
          <p:cNvSpPr txBox="1"/>
          <p:nvPr/>
        </p:nvSpPr>
        <p:spPr>
          <a:xfrm>
            <a:off x="8488862" y="6321287"/>
            <a:ext cx="3131638" cy="304800"/>
          </a:xfrm>
          <a:prstGeom prst="rect">
            <a:avLst/>
          </a:prstGeom>
          <a:noFill/>
        </p:spPr>
        <p:txBody>
          <a:bodyPr wrap="none" rtlCol="0">
            <a:noAutofit/>
          </a:bodyPr>
          <a:lstStyle/>
          <a:p>
            <a:pPr>
              <a:buClr>
                <a:srgbClr val="0096FF"/>
              </a:buClr>
            </a:pPr>
            <a:r>
              <a:rPr lang="en-US" sz="1400" dirty="0">
                <a:solidFill>
                  <a:srgbClr val="0096FF"/>
                </a:solidFill>
                <a:sym typeface="Wingdings" pitchFamily="2" charset="2"/>
              </a:rPr>
              <a:t> </a:t>
            </a:r>
            <a:r>
              <a:rPr lang="en-US" sz="1400" dirty="0"/>
              <a:t>more details in Beni </a:t>
            </a:r>
            <a:r>
              <a:rPr lang="en-US" sz="1400" dirty="0" err="1"/>
              <a:t>Zihlmann’s</a:t>
            </a:r>
            <a:r>
              <a:rPr lang="en-US" sz="1400" dirty="0"/>
              <a:t> talk</a:t>
            </a:r>
          </a:p>
        </p:txBody>
      </p:sp>
      <p:sp>
        <p:nvSpPr>
          <p:cNvPr id="33" name="TextBox 1">
            <a:extLst>
              <a:ext uri="{FF2B5EF4-FFF2-40B4-BE49-F238E27FC236}">
                <a16:creationId xmlns:a16="http://schemas.microsoft.com/office/drawing/2014/main" id="{35E677A3-A817-BF4A-A8E3-491A48B14A5D}"/>
              </a:ext>
            </a:extLst>
          </p:cNvPr>
          <p:cNvSpPr txBox="1"/>
          <p:nvPr/>
        </p:nvSpPr>
        <p:spPr>
          <a:xfrm>
            <a:off x="9940709" y="243464"/>
            <a:ext cx="1679791" cy="307777"/>
          </a:xfrm>
          <a:prstGeom prst="rect">
            <a:avLst/>
          </a:prstGeom>
          <a:solidFill>
            <a:schemeClr val="accent5">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Charge Question 3</a:t>
            </a:r>
          </a:p>
        </p:txBody>
      </p:sp>
    </p:spTree>
    <p:extLst>
      <p:ext uri="{BB962C8B-B14F-4D97-AF65-F5344CB8AC3E}">
        <p14:creationId xmlns:p14="http://schemas.microsoft.com/office/powerpoint/2010/main" val="36533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16FC58B-E969-7B40-9B4E-61C5DD25ED26}"/>
              </a:ext>
            </a:extLst>
          </p:cNvPr>
          <p:cNvPicPr>
            <a:picLocks noChangeAspect="1"/>
          </p:cNvPicPr>
          <p:nvPr/>
        </p:nvPicPr>
        <p:blipFill>
          <a:blip r:embed="rId2"/>
          <a:srcRect/>
          <a:stretch/>
        </p:blipFill>
        <p:spPr>
          <a:xfrm>
            <a:off x="4472382" y="2412233"/>
            <a:ext cx="6022591" cy="4445767"/>
          </a:xfrm>
          <a:prstGeom prst="rect">
            <a:avLst/>
          </a:prstGeom>
        </p:spPr>
      </p:pic>
      <p:sp>
        <p:nvSpPr>
          <p:cNvPr id="3" name="Slide Number Placeholder 2">
            <a:extLst>
              <a:ext uri="{FF2B5EF4-FFF2-40B4-BE49-F238E27FC236}">
                <a16:creationId xmlns:a16="http://schemas.microsoft.com/office/drawing/2014/main" id="{9385FBAA-7FC0-AF4C-8D4D-34F4938A4046}"/>
              </a:ext>
            </a:extLst>
          </p:cNvPr>
          <p:cNvSpPr>
            <a:spLocks noGrp="1"/>
          </p:cNvSpPr>
          <p:nvPr>
            <p:ph type="sldNum" sz="quarter" idx="4"/>
          </p:nvPr>
        </p:nvSpPr>
        <p:spPr/>
        <p:txBody>
          <a:bodyPr/>
          <a:lstStyle/>
          <a:p>
            <a:fld id="{893C5830-40F3-F04E-B2E3-10E6672BA8FF}" type="slidenum">
              <a:rPr lang="en-US" smtClean="0"/>
              <a:t>37</a:t>
            </a:fld>
            <a:endParaRPr lang="en-US" dirty="0"/>
          </a:p>
        </p:txBody>
      </p:sp>
      <p:sp>
        <p:nvSpPr>
          <p:cNvPr id="2" name="Title 1">
            <a:extLst>
              <a:ext uri="{FF2B5EF4-FFF2-40B4-BE49-F238E27FC236}">
                <a16:creationId xmlns:a16="http://schemas.microsoft.com/office/drawing/2014/main" id="{A445C882-55F3-2746-85BA-D3B3555A666F}"/>
              </a:ext>
            </a:extLst>
          </p:cNvPr>
          <p:cNvSpPr>
            <a:spLocks noGrp="1"/>
          </p:cNvSpPr>
          <p:nvPr>
            <p:ph type="title"/>
          </p:nvPr>
        </p:nvSpPr>
        <p:spPr/>
        <p:txBody>
          <a:bodyPr>
            <a:normAutofit/>
          </a:bodyPr>
          <a:lstStyle/>
          <a:p>
            <a:r>
              <a:rPr lang="en-US" sz="3600" dirty="0"/>
              <a:t>Final Layout of Flux Return and </a:t>
            </a:r>
            <a:r>
              <a:rPr lang="en-US" sz="3600" dirty="0" err="1"/>
              <a:t>HCals</a:t>
            </a:r>
            <a:r>
              <a:rPr lang="en-US" sz="3600" dirty="0"/>
              <a:t> </a:t>
            </a:r>
          </a:p>
        </p:txBody>
      </p:sp>
      <p:sp>
        <p:nvSpPr>
          <p:cNvPr id="24" name="TextBox 23">
            <a:extLst>
              <a:ext uri="{FF2B5EF4-FFF2-40B4-BE49-F238E27FC236}">
                <a16:creationId xmlns:a16="http://schemas.microsoft.com/office/drawing/2014/main" id="{C388B7E1-AA2B-F146-BDD4-446C5C303780}"/>
              </a:ext>
            </a:extLst>
          </p:cNvPr>
          <p:cNvSpPr txBox="1"/>
          <p:nvPr/>
        </p:nvSpPr>
        <p:spPr>
          <a:xfrm>
            <a:off x="9838515" y="6367045"/>
            <a:ext cx="710451" cy="369332"/>
          </a:xfrm>
          <a:prstGeom prst="rect">
            <a:avLst/>
          </a:prstGeom>
          <a:noFill/>
        </p:spPr>
        <p:txBody>
          <a:bodyPr wrap="none" rtlCol="0">
            <a:spAutoFit/>
          </a:bodyPr>
          <a:lstStyle/>
          <a:p>
            <a:r>
              <a:rPr lang="en-US" dirty="0"/>
              <a:t>Steel</a:t>
            </a:r>
          </a:p>
        </p:txBody>
      </p:sp>
      <p:sp>
        <p:nvSpPr>
          <p:cNvPr id="25" name="Rectangle 24">
            <a:extLst>
              <a:ext uri="{FF2B5EF4-FFF2-40B4-BE49-F238E27FC236}">
                <a16:creationId xmlns:a16="http://schemas.microsoft.com/office/drawing/2014/main" id="{43634348-CC5E-A84F-8E58-9FD74A0B4DB1}"/>
              </a:ext>
            </a:extLst>
          </p:cNvPr>
          <p:cNvSpPr/>
          <p:nvPr/>
        </p:nvSpPr>
        <p:spPr>
          <a:xfrm>
            <a:off x="9649042" y="6439819"/>
            <a:ext cx="247426" cy="236668"/>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A59193E-DB8F-354C-B1F1-112B606B6D07}"/>
              </a:ext>
            </a:extLst>
          </p:cNvPr>
          <p:cNvSpPr/>
          <p:nvPr/>
        </p:nvSpPr>
        <p:spPr>
          <a:xfrm>
            <a:off x="9324275" y="6434685"/>
            <a:ext cx="247426" cy="236668"/>
          </a:xfrm>
          <a:prstGeom prst="rect">
            <a:avLst/>
          </a:prstGeom>
          <a:solidFill>
            <a:srgbClr val="943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CA4B2D8-87D2-184E-A533-B75B74D41E1E}"/>
              </a:ext>
            </a:extLst>
          </p:cNvPr>
          <p:cNvSpPr txBox="1"/>
          <p:nvPr/>
        </p:nvSpPr>
        <p:spPr>
          <a:xfrm>
            <a:off x="571500" y="571805"/>
            <a:ext cx="7879080" cy="646331"/>
          </a:xfrm>
          <a:prstGeom prst="rect">
            <a:avLst/>
          </a:prstGeom>
          <a:noFill/>
        </p:spPr>
        <p:txBody>
          <a:bodyPr wrap="none" rtlCol="0">
            <a:spAutoFit/>
          </a:bodyPr>
          <a:lstStyle/>
          <a:p>
            <a:r>
              <a:rPr lang="en-US" dirty="0">
                <a:solidFill>
                  <a:srgbClr val="0096FF"/>
                </a:solidFill>
              </a:rPr>
              <a:t>Stray Field Requirement: </a:t>
            </a:r>
            <a:r>
              <a:rPr lang="en-US" dirty="0"/>
              <a:t>&lt; 10G @ z= -5.3m @ z=7.4 m and @R=3.4m</a:t>
            </a:r>
          </a:p>
          <a:p>
            <a:r>
              <a:rPr lang="en-US" dirty="0"/>
              <a:t>Flux return layout finalized, documented and integrated in the </a:t>
            </a:r>
            <a:r>
              <a:rPr lang="en-US" dirty="0" err="1"/>
              <a:t>HCal</a:t>
            </a:r>
            <a:r>
              <a:rPr lang="en-US" dirty="0"/>
              <a:t> designs</a:t>
            </a:r>
          </a:p>
        </p:txBody>
      </p:sp>
      <p:sp>
        <p:nvSpPr>
          <p:cNvPr id="29" name="TextBox 28">
            <a:extLst>
              <a:ext uri="{FF2B5EF4-FFF2-40B4-BE49-F238E27FC236}">
                <a16:creationId xmlns:a16="http://schemas.microsoft.com/office/drawing/2014/main" id="{16AC12F2-AFC4-D54C-853A-8E3DD0B5584F}"/>
              </a:ext>
            </a:extLst>
          </p:cNvPr>
          <p:cNvSpPr txBox="1"/>
          <p:nvPr/>
        </p:nvSpPr>
        <p:spPr>
          <a:xfrm rot="16200000">
            <a:off x="4847423" y="3822204"/>
            <a:ext cx="1380117" cy="261610"/>
          </a:xfrm>
          <a:prstGeom prst="rect">
            <a:avLst/>
          </a:prstGeom>
          <a:noFill/>
        </p:spPr>
        <p:txBody>
          <a:bodyPr wrap="square" rtlCol="0">
            <a:spAutoFit/>
          </a:bodyPr>
          <a:lstStyle/>
          <a:p>
            <a:r>
              <a:rPr lang="en-US" sz="1100" dirty="0"/>
              <a:t>backward </a:t>
            </a:r>
            <a:r>
              <a:rPr lang="en-US" sz="1100" dirty="0" err="1"/>
              <a:t>HCal</a:t>
            </a:r>
            <a:endParaRPr lang="en-US" sz="1100" dirty="0"/>
          </a:p>
        </p:txBody>
      </p:sp>
      <p:sp>
        <p:nvSpPr>
          <p:cNvPr id="13" name="Rectangle 12">
            <a:extLst>
              <a:ext uri="{FF2B5EF4-FFF2-40B4-BE49-F238E27FC236}">
                <a16:creationId xmlns:a16="http://schemas.microsoft.com/office/drawing/2014/main" id="{E7EE72E3-D3DC-6F49-8278-A005C61A55A8}"/>
              </a:ext>
            </a:extLst>
          </p:cNvPr>
          <p:cNvSpPr/>
          <p:nvPr/>
        </p:nvSpPr>
        <p:spPr>
          <a:xfrm>
            <a:off x="9028682" y="6433377"/>
            <a:ext cx="247426" cy="236668"/>
          </a:xfrm>
          <a:prstGeom prst="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medium confidence">
            <a:extLst>
              <a:ext uri="{FF2B5EF4-FFF2-40B4-BE49-F238E27FC236}">
                <a16:creationId xmlns:a16="http://schemas.microsoft.com/office/drawing/2014/main" id="{C1074B0A-2C6C-1C49-BE67-14C8121D9FA6}"/>
              </a:ext>
            </a:extLst>
          </p:cNvPr>
          <p:cNvPicPr>
            <a:picLocks noChangeAspect="1"/>
          </p:cNvPicPr>
          <p:nvPr/>
        </p:nvPicPr>
        <p:blipFill rotWithShape="1">
          <a:blip r:embed="rId3"/>
          <a:srcRect t="20415" b="41602"/>
          <a:stretch/>
        </p:blipFill>
        <p:spPr>
          <a:xfrm>
            <a:off x="654004" y="1164280"/>
            <a:ext cx="6379198" cy="1240003"/>
          </a:xfrm>
          <a:prstGeom prst="rect">
            <a:avLst/>
          </a:prstGeom>
        </p:spPr>
      </p:pic>
      <p:cxnSp>
        <p:nvCxnSpPr>
          <p:cNvPr id="7" name="Straight Arrow Connector 6">
            <a:extLst>
              <a:ext uri="{FF2B5EF4-FFF2-40B4-BE49-F238E27FC236}">
                <a16:creationId xmlns:a16="http://schemas.microsoft.com/office/drawing/2014/main" id="{EF18F075-C110-E94B-9108-9BAB77CC4D2D}"/>
              </a:ext>
            </a:extLst>
          </p:cNvPr>
          <p:cNvCxnSpPr/>
          <p:nvPr/>
        </p:nvCxnSpPr>
        <p:spPr>
          <a:xfrm flipV="1">
            <a:off x="4429443" y="1296867"/>
            <a:ext cx="0" cy="8835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84CCD4-68AA-DF44-A725-8F819ECE3BB4}"/>
              </a:ext>
            </a:extLst>
          </p:cNvPr>
          <p:cNvCxnSpPr/>
          <p:nvPr/>
        </p:nvCxnSpPr>
        <p:spPr>
          <a:xfrm flipV="1">
            <a:off x="2434544" y="1296867"/>
            <a:ext cx="0" cy="8835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62DD2B-B1F0-3948-827D-748E26C2FE79}"/>
              </a:ext>
            </a:extLst>
          </p:cNvPr>
          <p:cNvCxnSpPr>
            <a:cxnSpLocks/>
          </p:cNvCxnSpPr>
          <p:nvPr/>
        </p:nvCxnSpPr>
        <p:spPr>
          <a:xfrm>
            <a:off x="2261596" y="2350343"/>
            <a:ext cx="195209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662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3B0918-64AB-0D43-B4BC-F15B1C0DE736}"/>
              </a:ext>
            </a:extLst>
          </p:cNvPr>
          <p:cNvSpPr>
            <a:spLocks noGrp="1"/>
          </p:cNvSpPr>
          <p:nvPr>
            <p:ph type="sldNum" sz="quarter" idx="4"/>
          </p:nvPr>
        </p:nvSpPr>
        <p:spPr/>
        <p:txBody>
          <a:bodyPr/>
          <a:lstStyle/>
          <a:p>
            <a:fld id="{893C5830-40F3-F04E-B2E3-10E6672BA8FF}" type="slidenum">
              <a:rPr lang="en-US" smtClean="0"/>
              <a:t>38</a:t>
            </a:fld>
            <a:endParaRPr lang="en-US" dirty="0"/>
          </a:p>
        </p:txBody>
      </p:sp>
      <p:sp>
        <p:nvSpPr>
          <p:cNvPr id="2" name="Title 1">
            <a:extLst>
              <a:ext uri="{FF2B5EF4-FFF2-40B4-BE49-F238E27FC236}">
                <a16:creationId xmlns:a16="http://schemas.microsoft.com/office/drawing/2014/main" id="{E9916322-2009-0249-97A3-84C2DF77B3B0}"/>
              </a:ext>
            </a:extLst>
          </p:cNvPr>
          <p:cNvSpPr>
            <a:spLocks noGrp="1"/>
          </p:cNvSpPr>
          <p:nvPr>
            <p:ph type="title"/>
          </p:nvPr>
        </p:nvSpPr>
        <p:spPr/>
        <p:txBody>
          <a:bodyPr/>
          <a:lstStyle/>
          <a:p>
            <a:r>
              <a:rPr lang="en-US" dirty="0"/>
              <a:t>How Maintenance is done</a:t>
            </a:r>
          </a:p>
        </p:txBody>
      </p:sp>
      <p:sp>
        <p:nvSpPr>
          <p:cNvPr id="4" name="Content Placeholder 3">
            <a:extLst>
              <a:ext uri="{FF2B5EF4-FFF2-40B4-BE49-F238E27FC236}">
                <a16:creationId xmlns:a16="http://schemas.microsoft.com/office/drawing/2014/main" id="{2C535C04-2C5B-5A40-A0B6-843EE8B231BF}"/>
              </a:ext>
            </a:extLst>
          </p:cNvPr>
          <p:cNvSpPr>
            <a:spLocks noGrp="1"/>
          </p:cNvSpPr>
          <p:nvPr>
            <p:ph idx="1"/>
          </p:nvPr>
        </p:nvSpPr>
        <p:spPr>
          <a:xfrm>
            <a:off x="665403" y="689881"/>
            <a:ext cx="4828948" cy="5759953"/>
          </a:xfrm>
        </p:spPr>
        <p:txBody>
          <a:bodyPr/>
          <a:lstStyle/>
          <a:p>
            <a:pPr marL="0" indent="0">
              <a:buNone/>
            </a:pPr>
            <a:r>
              <a:rPr lang="en-US" dirty="0">
                <a:solidFill>
                  <a:srgbClr val="0096FF"/>
                </a:solidFill>
              </a:rPr>
              <a:t>In Beam Position:</a:t>
            </a:r>
          </a:p>
          <a:p>
            <a:pPr marL="0" indent="0">
              <a:buNone/>
            </a:pPr>
            <a:r>
              <a:rPr lang="en-US" dirty="0"/>
              <a:t>can only reach limited subsystems</a:t>
            </a:r>
          </a:p>
          <a:p>
            <a:pPr lvl="1"/>
            <a:r>
              <a:rPr lang="en-US" dirty="0">
                <a:solidFill>
                  <a:srgbClr val="00B050"/>
                </a:solidFill>
              </a:rPr>
              <a:t>lepton side: </a:t>
            </a:r>
          </a:p>
          <a:p>
            <a:pPr marL="342900" lvl="1" indent="0">
              <a:buNone/>
            </a:pPr>
            <a:r>
              <a:rPr lang="en-US" dirty="0"/>
              <a:t>   </a:t>
            </a:r>
            <a:r>
              <a:rPr lang="en-US" dirty="0" err="1"/>
              <a:t>HCal</a:t>
            </a:r>
            <a:r>
              <a:rPr lang="en-US" dirty="0"/>
              <a:t>, endcap &amp; barrel </a:t>
            </a:r>
            <a:r>
              <a:rPr lang="en-US" dirty="0" err="1"/>
              <a:t>ECal</a:t>
            </a:r>
            <a:r>
              <a:rPr lang="en-US" dirty="0"/>
              <a:t>, DIRC</a:t>
            </a:r>
          </a:p>
          <a:p>
            <a:pPr lvl="1"/>
            <a:r>
              <a:rPr lang="en-US" dirty="0">
                <a:solidFill>
                  <a:srgbClr val="FF40FF"/>
                </a:solidFill>
              </a:rPr>
              <a:t>hadron side:</a:t>
            </a:r>
          </a:p>
          <a:p>
            <a:pPr marL="342900" lvl="1" indent="0">
              <a:buNone/>
            </a:pPr>
            <a:r>
              <a:rPr lang="en-US" dirty="0"/>
              <a:t>   endcap </a:t>
            </a:r>
            <a:r>
              <a:rPr lang="en-US" dirty="0" err="1"/>
              <a:t>HCal</a:t>
            </a:r>
            <a:r>
              <a:rPr lang="en-US" dirty="0"/>
              <a:t> and </a:t>
            </a:r>
            <a:r>
              <a:rPr lang="en-US" dirty="0" err="1"/>
              <a:t>ECal</a:t>
            </a:r>
            <a:endParaRPr lang="en-US" dirty="0"/>
          </a:p>
          <a:p>
            <a:pPr marL="342900" lvl="1" indent="0">
              <a:buNone/>
            </a:pPr>
            <a:r>
              <a:rPr lang="en-US" dirty="0"/>
              <a:t>   investigate </a:t>
            </a:r>
            <a:r>
              <a:rPr lang="en-US" dirty="0" err="1"/>
              <a:t>dRICH</a:t>
            </a:r>
            <a:r>
              <a:rPr lang="en-US" dirty="0"/>
              <a:t> can be removed </a:t>
            </a:r>
            <a:r>
              <a:rPr lang="en-US" dirty="0">
                <a:solidFill>
                  <a:srgbClr val="00B050"/>
                </a:solidFill>
                <a:sym typeface="Wingdings" pitchFamily="2" charset="2"/>
              </a:rPr>
              <a:t></a:t>
            </a:r>
            <a:r>
              <a:rPr lang="en-US" dirty="0">
                <a:sym typeface="Wingdings" pitchFamily="2" charset="2"/>
              </a:rPr>
              <a:t> </a:t>
            </a:r>
          </a:p>
          <a:p>
            <a:pPr marL="342900" lvl="1" indent="0">
              <a:buNone/>
            </a:pPr>
            <a:r>
              <a:rPr lang="en-US" dirty="0">
                <a:sym typeface="Wingdings" pitchFamily="2" charset="2"/>
              </a:rPr>
              <a:t>   access to inner detectors</a:t>
            </a:r>
          </a:p>
          <a:p>
            <a:pPr lvl="1"/>
            <a:r>
              <a:rPr lang="en-US" dirty="0">
                <a:sym typeface="Wingdings" pitchFamily="2" charset="2"/>
              </a:rPr>
              <a:t>all equipment on experimental platforms</a:t>
            </a:r>
          </a:p>
          <a:p>
            <a:pPr marL="0" indent="0">
              <a:buNone/>
            </a:pPr>
            <a:endParaRPr lang="en-US" dirty="0">
              <a:sym typeface="Wingdings" pitchFamily="2" charset="2"/>
            </a:endParaRPr>
          </a:p>
          <a:p>
            <a:pPr marL="0" indent="0">
              <a:buNone/>
            </a:pPr>
            <a:r>
              <a:rPr lang="en-US" dirty="0">
                <a:solidFill>
                  <a:srgbClr val="0096FF"/>
                </a:solidFill>
                <a:sym typeface="Wingdings" pitchFamily="2" charset="2"/>
              </a:rPr>
              <a:t>In Assembly Hall: </a:t>
            </a:r>
          </a:p>
          <a:p>
            <a:pPr marL="0" indent="0">
              <a:lnSpc>
                <a:spcPct val="100000"/>
              </a:lnSpc>
              <a:buNone/>
            </a:pPr>
            <a:r>
              <a:rPr lang="en-US" dirty="0"/>
              <a:t>to reach all subsystems need to take </a:t>
            </a:r>
          </a:p>
          <a:p>
            <a:pPr marL="0" indent="0">
              <a:lnSpc>
                <a:spcPct val="100000"/>
              </a:lnSpc>
              <a:spcBef>
                <a:spcPts val="0"/>
              </a:spcBef>
              <a:buNone/>
            </a:pPr>
            <a:r>
              <a:rPr lang="en-US" dirty="0" err="1"/>
              <a:t>ePIC</a:t>
            </a:r>
            <a:r>
              <a:rPr lang="en-US" dirty="0"/>
              <a:t> apart piece by piece in the opposite order as it got assembled</a:t>
            </a:r>
          </a:p>
          <a:p>
            <a:pPr marL="0" indent="0">
              <a:buNone/>
            </a:pPr>
            <a:endParaRPr lang="en-US" dirty="0"/>
          </a:p>
        </p:txBody>
      </p:sp>
      <p:pic>
        <p:nvPicPr>
          <p:cNvPr id="6" name="Picture 5" descr="A picture containing printer, stationary, writing implement&#10;&#10;Description automatically generated">
            <a:extLst>
              <a:ext uri="{FF2B5EF4-FFF2-40B4-BE49-F238E27FC236}">
                <a16:creationId xmlns:a16="http://schemas.microsoft.com/office/drawing/2014/main" id="{D5807500-4877-FA4E-9FA6-B838E4466EAA}"/>
              </a:ext>
            </a:extLst>
          </p:cNvPr>
          <p:cNvPicPr>
            <a:picLocks noChangeAspect="1"/>
          </p:cNvPicPr>
          <p:nvPr/>
        </p:nvPicPr>
        <p:blipFill rotWithShape="1">
          <a:blip r:embed="rId2"/>
          <a:srcRect l="3294" t="1678" r="4687" b="1783"/>
          <a:stretch/>
        </p:blipFill>
        <p:spPr>
          <a:xfrm>
            <a:off x="6096000" y="633702"/>
            <a:ext cx="4474482" cy="2660126"/>
          </a:xfrm>
          <a:prstGeom prst="rect">
            <a:avLst/>
          </a:prstGeom>
        </p:spPr>
      </p:pic>
      <p:sp>
        <p:nvSpPr>
          <p:cNvPr id="7" name="Oval 6">
            <a:extLst>
              <a:ext uri="{FF2B5EF4-FFF2-40B4-BE49-F238E27FC236}">
                <a16:creationId xmlns:a16="http://schemas.microsoft.com/office/drawing/2014/main" id="{E91008A9-759A-6043-9B23-E4AF0DE7B161}"/>
              </a:ext>
            </a:extLst>
          </p:cNvPr>
          <p:cNvSpPr/>
          <p:nvPr/>
        </p:nvSpPr>
        <p:spPr>
          <a:xfrm rot="5400000">
            <a:off x="5579630" y="1231052"/>
            <a:ext cx="2178427" cy="1565235"/>
          </a:xfrm>
          <a:prstGeom prst="ellipse">
            <a:avLst/>
          </a:prstGeom>
          <a:noFill/>
          <a:ln w="3175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CCA8AE-AF35-EF4C-8002-FF7ABD761C3E}"/>
              </a:ext>
            </a:extLst>
          </p:cNvPr>
          <p:cNvSpPr/>
          <p:nvPr/>
        </p:nvSpPr>
        <p:spPr>
          <a:xfrm rot="5400000">
            <a:off x="8745964" y="1385246"/>
            <a:ext cx="2520876" cy="1000461"/>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C5ADCF6-5CFE-8845-9095-5F1FEB9AC288}"/>
              </a:ext>
            </a:extLst>
          </p:cNvPr>
          <p:cNvPicPr>
            <a:picLocks noChangeAspect="1"/>
          </p:cNvPicPr>
          <p:nvPr/>
        </p:nvPicPr>
        <p:blipFill>
          <a:blip r:embed="rId3"/>
          <a:stretch>
            <a:fillRect/>
          </a:stretch>
        </p:blipFill>
        <p:spPr>
          <a:xfrm>
            <a:off x="5674582" y="3723199"/>
            <a:ext cx="1839491" cy="1444214"/>
          </a:xfrm>
          <a:prstGeom prst="rect">
            <a:avLst/>
          </a:prstGeom>
        </p:spPr>
      </p:pic>
      <p:pic>
        <p:nvPicPr>
          <p:cNvPr id="10" name="Picture 9">
            <a:extLst>
              <a:ext uri="{FF2B5EF4-FFF2-40B4-BE49-F238E27FC236}">
                <a16:creationId xmlns:a16="http://schemas.microsoft.com/office/drawing/2014/main" id="{3C288425-0DC1-574F-9805-FA40A1615401}"/>
              </a:ext>
            </a:extLst>
          </p:cNvPr>
          <p:cNvPicPr>
            <a:picLocks noChangeAspect="1"/>
          </p:cNvPicPr>
          <p:nvPr/>
        </p:nvPicPr>
        <p:blipFill>
          <a:blip r:embed="rId4"/>
          <a:stretch>
            <a:fillRect/>
          </a:stretch>
        </p:blipFill>
        <p:spPr>
          <a:xfrm>
            <a:off x="8027981" y="3723198"/>
            <a:ext cx="1550530" cy="1591768"/>
          </a:xfrm>
          <a:prstGeom prst="rect">
            <a:avLst/>
          </a:prstGeom>
        </p:spPr>
      </p:pic>
      <p:pic>
        <p:nvPicPr>
          <p:cNvPr id="11" name="Picture 10">
            <a:extLst>
              <a:ext uri="{FF2B5EF4-FFF2-40B4-BE49-F238E27FC236}">
                <a16:creationId xmlns:a16="http://schemas.microsoft.com/office/drawing/2014/main" id="{AB35FF0E-0C96-9B40-831B-3C7802EF8C47}"/>
              </a:ext>
            </a:extLst>
          </p:cNvPr>
          <p:cNvPicPr>
            <a:picLocks noChangeAspect="1"/>
          </p:cNvPicPr>
          <p:nvPr/>
        </p:nvPicPr>
        <p:blipFill rotWithShape="1">
          <a:blip r:embed="rId5"/>
          <a:srcRect r="3988"/>
          <a:stretch/>
        </p:blipFill>
        <p:spPr>
          <a:xfrm>
            <a:off x="10115212" y="3723198"/>
            <a:ext cx="1655369" cy="1596224"/>
          </a:xfrm>
          <a:prstGeom prst="rect">
            <a:avLst/>
          </a:prstGeom>
        </p:spPr>
      </p:pic>
      <p:sp>
        <p:nvSpPr>
          <p:cNvPr id="12" name="Right Arrow 11">
            <a:extLst>
              <a:ext uri="{FF2B5EF4-FFF2-40B4-BE49-F238E27FC236}">
                <a16:creationId xmlns:a16="http://schemas.microsoft.com/office/drawing/2014/main" id="{5B29C6D3-C0E6-4C49-8EA6-67BD2381BA35}"/>
              </a:ext>
            </a:extLst>
          </p:cNvPr>
          <p:cNvSpPr/>
          <p:nvPr/>
        </p:nvSpPr>
        <p:spPr>
          <a:xfrm>
            <a:off x="7535654" y="4382105"/>
            <a:ext cx="462579" cy="204395"/>
          </a:xfrm>
          <a:prstGeom prst="rightArrow">
            <a:avLst/>
          </a:prstGeom>
          <a:solidFill>
            <a:srgbClr val="009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A7524638-31C4-2542-B9CC-8752928C16B1}"/>
              </a:ext>
            </a:extLst>
          </p:cNvPr>
          <p:cNvSpPr/>
          <p:nvPr/>
        </p:nvSpPr>
        <p:spPr>
          <a:xfrm>
            <a:off x="9640457" y="4394655"/>
            <a:ext cx="462579" cy="204395"/>
          </a:xfrm>
          <a:prstGeom prst="rightArrow">
            <a:avLst/>
          </a:prstGeom>
          <a:solidFill>
            <a:srgbClr val="009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788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D16B54-63CB-AF46-9440-10BB39167663}"/>
              </a:ext>
            </a:extLst>
          </p:cNvPr>
          <p:cNvSpPr>
            <a:spLocks noGrp="1"/>
          </p:cNvSpPr>
          <p:nvPr>
            <p:ph type="sldNum" sz="quarter" idx="4"/>
          </p:nvPr>
        </p:nvSpPr>
        <p:spPr/>
        <p:txBody>
          <a:bodyPr/>
          <a:lstStyle/>
          <a:p>
            <a:fld id="{893C5830-40F3-F04E-B2E3-10E6672BA8FF}" type="slidenum">
              <a:rPr lang="en-US" smtClean="0"/>
              <a:t>39</a:t>
            </a:fld>
            <a:endParaRPr lang="en-US"/>
          </a:p>
        </p:txBody>
      </p:sp>
      <p:sp>
        <p:nvSpPr>
          <p:cNvPr id="2" name="Title 1">
            <a:extLst>
              <a:ext uri="{FF2B5EF4-FFF2-40B4-BE49-F238E27FC236}">
                <a16:creationId xmlns:a16="http://schemas.microsoft.com/office/drawing/2014/main" id="{B7225944-3238-9B48-B7E2-A0318C058DCF}"/>
              </a:ext>
            </a:extLst>
          </p:cNvPr>
          <p:cNvSpPr>
            <a:spLocks noGrp="1"/>
          </p:cNvSpPr>
          <p:nvPr>
            <p:ph type="title"/>
          </p:nvPr>
        </p:nvSpPr>
        <p:spPr/>
        <p:txBody>
          <a:bodyPr/>
          <a:lstStyle/>
          <a:p>
            <a:r>
              <a:rPr lang="en-US" dirty="0"/>
              <a:t>Beam Background / Radiation at IR</a:t>
            </a:r>
          </a:p>
        </p:txBody>
      </p:sp>
      <p:sp>
        <p:nvSpPr>
          <p:cNvPr id="5" name="Rectangle 4">
            <a:extLst>
              <a:ext uri="{FF2B5EF4-FFF2-40B4-BE49-F238E27FC236}">
                <a16:creationId xmlns:a16="http://schemas.microsoft.com/office/drawing/2014/main" id="{E68BF4BF-AD2E-D145-B2AB-3DDC8ADAADC8}"/>
              </a:ext>
            </a:extLst>
          </p:cNvPr>
          <p:cNvSpPr/>
          <p:nvPr/>
        </p:nvSpPr>
        <p:spPr>
          <a:xfrm>
            <a:off x="571500" y="625293"/>
            <a:ext cx="8809853" cy="2708434"/>
          </a:xfrm>
          <a:prstGeom prst="rect">
            <a:avLst/>
          </a:prstGeom>
        </p:spPr>
        <p:txBody>
          <a:bodyPr wrap="square">
            <a:spAutoFit/>
          </a:bodyPr>
          <a:lstStyle/>
          <a:p>
            <a:pPr>
              <a:buClr>
                <a:srgbClr val="0096FF"/>
              </a:buClr>
            </a:pPr>
            <a:r>
              <a:rPr lang="en-US" dirty="0">
                <a:latin typeface="Arial" panose="020B0604020202020204" pitchFamily="34" charset="0"/>
                <a:cs typeface="Arial" panose="020B0604020202020204" pitchFamily="34" charset="0"/>
              </a:rPr>
              <a:t>The HERA and KEK experience show that having backgrounds well understood, is crucial for the EIC collider and detector performance </a:t>
            </a:r>
            <a:endParaRPr lang="en-US" sz="1000" dirty="0">
              <a:latin typeface="Arial" panose="020B0604020202020204" pitchFamily="34" charset="0"/>
              <a:cs typeface="Arial" panose="020B0604020202020204" pitchFamily="34" charset="0"/>
            </a:endParaRPr>
          </a:p>
          <a:p>
            <a:pPr marL="285750" indent="-285750">
              <a:buClr>
                <a:srgbClr val="0096FF"/>
              </a:buClr>
              <a:buFont typeface="Wingdings" pitchFamily="2" charset="2"/>
              <a:buChar char="Ø"/>
            </a:pPr>
            <a:r>
              <a:rPr lang="en-US" dirty="0">
                <a:latin typeface="Arial" panose="020B0604020202020204" pitchFamily="34" charset="0"/>
                <a:cs typeface="Arial" panose="020B0604020202020204" pitchFamily="34" charset="0"/>
              </a:rPr>
              <a:t>There are several background/radiation sources : </a:t>
            </a:r>
          </a:p>
          <a:p>
            <a:pPr marL="742950" lvl="1" indent="-285750">
              <a:buClr>
                <a:srgbClr val="0096FF"/>
              </a:buClr>
              <a:buFont typeface="Wingdings" pitchFamily="2" charset="2"/>
              <a:buChar char="§"/>
            </a:pPr>
            <a:r>
              <a:rPr lang="en-US" sz="1600" dirty="0">
                <a:latin typeface="Arial" panose="020B0604020202020204" pitchFamily="34" charset="0"/>
                <a:cs typeface="Arial" panose="020B0604020202020204" pitchFamily="34" charset="0"/>
              </a:rPr>
              <a:t>primary collisions</a:t>
            </a:r>
          </a:p>
          <a:p>
            <a:pPr marL="742950" lvl="1" indent="-285750">
              <a:buClr>
                <a:srgbClr val="0096FF"/>
              </a:buClr>
              <a:buFont typeface="Wingdings" pitchFamily="2" charset="2"/>
              <a:buChar char="§"/>
            </a:pPr>
            <a:r>
              <a:rPr lang="en-US" sz="1600" dirty="0">
                <a:latin typeface="Arial" panose="020B0604020202020204" pitchFamily="34" charset="0"/>
                <a:cs typeface="Arial" panose="020B0604020202020204" pitchFamily="34" charset="0"/>
              </a:rPr>
              <a:t>Electron Beam</a:t>
            </a:r>
          </a:p>
          <a:p>
            <a:pPr marL="1200150" lvl="2" indent="-285750">
              <a:buClr>
                <a:srgbClr val="0096FF"/>
              </a:buClr>
              <a:buFont typeface="Wingdings" pitchFamily="2" charset="2"/>
              <a:buChar char="ü"/>
            </a:pPr>
            <a:r>
              <a:rPr lang="en-US" sz="1400" dirty="0">
                <a:latin typeface="Arial" panose="020B0604020202020204" pitchFamily="34" charset="0"/>
                <a:cs typeface="Arial" panose="020B0604020202020204" pitchFamily="34" charset="0"/>
              </a:rPr>
              <a:t>background due to de-excitation of beam if bunches are replaced </a:t>
            </a:r>
          </a:p>
          <a:p>
            <a:pPr marL="1200150" lvl="2" indent="-285750">
              <a:buClr>
                <a:srgbClr val="0096FF"/>
              </a:buClr>
              <a:buFont typeface="Wingdings" pitchFamily="2" charset="2"/>
              <a:buChar char="ü"/>
            </a:pPr>
            <a:r>
              <a:rPr lang="en-US" sz="1400" dirty="0">
                <a:latin typeface="Arial" panose="020B0604020202020204" pitchFamily="34" charset="0"/>
                <a:cs typeface="Arial" panose="020B0604020202020204" pitchFamily="34" charset="0"/>
              </a:rPr>
              <a:t>synchrotron radiation</a:t>
            </a:r>
          </a:p>
          <a:p>
            <a:pPr marL="1200150" lvl="2" indent="-285750">
              <a:buClr>
                <a:srgbClr val="0096FF"/>
              </a:buClr>
              <a:buFont typeface="Wingdings" pitchFamily="2" charset="2"/>
              <a:buChar char="ü"/>
            </a:pPr>
            <a:r>
              <a:rPr lang="en-US" sz="1400" dirty="0">
                <a:latin typeface="Arial" panose="020B0604020202020204" pitchFamily="34" charset="0"/>
                <a:cs typeface="Arial" panose="020B0604020202020204" pitchFamily="34" charset="0"/>
              </a:rPr>
              <a:t>electron beam gas events due to Bethe </a:t>
            </a:r>
            <a:r>
              <a:rPr lang="en-US" sz="1400" dirty="0" err="1">
                <a:latin typeface="Arial" panose="020B0604020202020204" pitchFamily="34" charset="0"/>
                <a:cs typeface="Arial" panose="020B0604020202020204" pitchFamily="34" charset="0"/>
              </a:rPr>
              <a:t>Heitler</a:t>
            </a:r>
            <a:r>
              <a:rPr lang="en-US" sz="1400" dirty="0">
                <a:latin typeface="Arial" panose="020B0604020202020204" pitchFamily="34" charset="0"/>
                <a:cs typeface="Arial" panose="020B0604020202020204" pitchFamily="34" charset="0"/>
              </a:rPr>
              <a:t> process </a:t>
            </a:r>
            <a:r>
              <a:rPr lang="en-US" sz="1400" dirty="0" err="1">
                <a:latin typeface="Arial" panose="020B0604020202020204" pitchFamily="34" charset="0"/>
                <a:cs typeface="Arial" panose="020B0604020202020204" pitchFamily="34" charset="0"/>
              </a:rPr>
              <a:t>e</a:t>
            </a:r>
            <a:r>
              <a:rPr lang="en-US" sz="1400" baseline="-25000" dirty="0" err="1">
                <a:latin typeface="Arial" panose="020B0604020202020204" pitchFamily="34" charset="0"/>
                <a:cs typeface="Arial" panose="020B0604020202020204" pitchFamily="34" charset="0"/>
              </a:rPr>
              <a:t>Beam</a:t>
            </a:r>
            <a:r>
              <a:rPr lang="en-US" sz="1400" dirty="0">
                <a:latin typeface="Arial" panose="020B0604020202020204" pitchFamily="34" charset="0"/>
                <a:cs typeface="Arial" panose="020B0604020202020204" pitchFamily="34" charset="0"/>
              </a:rPr>
              <a:t> + H</a:t>
            </a:r>
            <a:r>
              <a:rPr lang="en-US" sz="1400" baseline="30000" dirty="0">
                <a:latin typeface="Arial" panose="020B0604020202020204" pitchFamily="34" charset="0"/>
                <a:cs typeface="Arial" panose="020B0604020202020204" pitchFamily="34" charset="0"/>
              </a:rPr>
              <a:t>2</a:t>
            </a:r>
            <a:r>
              <a:rPr lang="en-US" sz="1400" baseline="-25000" dirty="0">
                <a:latin typeface="Arial" panose="020B0604020202020204" pitchFamily="34" charset="0"/>
                <a:cs typeface="Arial" panose="020B0604020202020204" pitchFamily="34" charset="0"/>
              </a:rPr>
              <a:t>restgas</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sym typeface="Wingdings" pitchFamily="2" charset="2"/>
              </a:rPr>
              <a:t> e’ + </a:t>
            </a:r>
            <a:r>
              <a:rPr lang="en-US" sz="1400" dirty="0">
                <a:latin typeface="Symbol" pitchFamily="2" charset="2"/>
                <a:cs typeface="Arial" panose="020B0604020202020204" pitchFamily="34" charset="0"/>
                <a:sym typeface="Wingdings" pitchFamily="2" charset="2"/>
              </a:rPr>
              <a:t>g</a:t>
            </a:r>
            <a:r>
              <a:rPr lang="en-US" sz="1400" dirty="0">
                <a:latin typeface="Arial" panose="020B0604020202020204" pitchFamily="34" charset="0"/>
                <a:cs typeface="Arial" panose="020B0604020202020204" pitchFamily="34" charset="0"/>
                <a:sym typeface="Wingdings" pitchFamily="2" charset="2"/>
              </a:rPr>
              <a:t> + </a:t>
            </a:r>
            <a:r>
              <a:rPr lang="en-US" sz="1400" dirty="0">
                <a:latin typeface="Arial" panose="020B0604020202020204" pitchFamily="34" charset="0"/>
                <a:cs typeface="Arial" panose="020B0604020202020204" pitchFamily="34" charset="0"/>
              </a:rPr>
              <a:t>H</a:t>
            </a:r>
            <a:r>
              <a:rPr lang="en-US" sz="1400" baseline="30000" dirty="0">
                <a:latin typeface="Arial" panose="020B0604020202020204" pitchFamily="34" charset="0"/>
                <a:cs typeface="Arial" panose="020B0604020202020204" pitchFamily="34" charset="0"/>
              </a:rPr>
              <a:t>2</a:t>
            </a:r>
            <a:r>
              <a:rPr lang="en-US" sz="1400" baseline="-25000" dirty="0">
                <a:latin typeface="Arial" panose="020B0604020202020204" pitchFamily="34" charset="0"/>
                <a:cs typeface="Arial" panose="020B0604020202020204" pitchFamily="34" charset="0"/>
              </a:rPr>
              <a:t>restgas</a:t>
            </a:r>
            <a:endParaRPr lang="en-US" sz="1400" dirty="0">
              <a:latin typeface="Arial" panose="020B0604020202020204" pitchFamily="34" charset="0"/>
              <a:cs typeface="Arial" panose="020B0604020202020204" pitchFamily="34" charset="0"/>
            </a:endParaRPr>
          </a:p>
          <a:p>
            <a:pPr marL="742950" lvl="1" indent="-285750">
              <a:buClr>
                <a:srgbClr val="0096FF"/>
              </a:buClr>
              <a:buFont typeface="Wingdings" pitchFamily="2" charset="2"/>
              <a:buChar char="§"/>
            </a:pPr>
            <a:r>
              <a:rPr lang="en-US" sz="1400" dirty="0">
                <a:latin typeface="Arial" panose="020B0604020202020204" pitchFamily="34" charset="0"/>
                <a:cs typeface="Arial" panose="020B0604020202020204" pitchFamily="34" charset="0"/>
              </a:rPr>
              <a:t>Proton Beam</a:t>
            </a:r>
          </a:p>
          <a:p>
            <a:pPr marL="1200150" lvl="2" indent="-285750">
              <a:buClr>
                <a:srgbClr val="0096FF"/>
              </a:buClr>
              <a:buFont typeface="Wingdings" pitchFamily="2" charset="2"/>
              <a:buChar char="ü"/>
            </a:pPr>
            <a:r>
              <a:rPr lang="en-US" sz="1400" dirty="0">
                <a:cs typeface="Comic Sans MS"/>
              </a:rPr>
              <a:t>Low beam lifetime during injection and ramping</a:t>
            </a:r>
          </a:p>
          <a:p>
            <a:pPr marL="1200150" lvl="2" indent="-285750">
              <a:buClr>
                <a:srgbClr val="0096FF"/>
              </a:buClr>
              <a:buFont typeface="Wingdings" pitchFamily="2" charset="2"/>
              <a:buChar char="ü"/>
            </a:pPr>
            <a:r>
              <a:rPr lang="en-US" sz="1400" dirty="0">
                <a:latin typeface="Arial" panose="020B0604020202020204" pitchFamily="34" charset="0"/>
                <a:cs typeface="Arial" panose="020B0604020202020204" pitchFamily="34" charset="0"/>
              </a:rPr>
              <a:t>beam gas event: hadron beam interacts with </a:t>
            </a:r>
            <a:r>
              <a:rPr lang="en-US" sz="1400" dirty="0" err="1">
                <a:latin typeface="Arial" panose="020B0604020202020204" pitchFamily="34" charset="0"/>
                <a:cs typeface="Arial" panose="020B0604020202020204" pitchFamily="34" charset="0"/>
              </a:rPr>
              <a:t>restgas</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FAF7D9C-EC27-644A-B35F-79026B99D042}"/>
              </a:ext>
            </a:extLst>
          </p:cNvPr>
          <p:cNvSpPr txBox="1"/>
          <p:nvPr/>
        </p:nvSpPr>
        <p:spPr>
          <a:xfrm>
            <a:off x="7485948" y="3941395"/>
            <a:ext cx="1107996" cy="646331"/>
          </a:xfrm>
          <a:prstGeom prst="rect">
            <a:avLst/>
          </a:prstGeom>
          <a:noFill/>
        </p:spPr>
        <p:txBody>
          <a:bodyPr wrap="none" rtlCol="0">
            <a:spAutoFit/>
          </a:bodyPr>
          <a:lstStyle/>
          <a:p>
            <a:r>
              <a:rPr lang="en-US">
                <a:solidFill>
                  <a:schemeClr val="bg1"/>
                </a:solidFill>
              </a:rPr>
              <a:t>GEANT4</a:t>
            </a:r>
          </a:p>
          <a:p>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3453739B-C7AA-8248-A58A-7EB1C52E52DD}"/>
              </a:ext>
            </a:extLst>
          </p:cNvPr>
          <p:cNvPicPr>
            <a:picLocks noChangeAspect="1"/>
          </p:cNvPicPr>
          <p:nvPr/>
        </p:nvPicPr>
        <p:blipFill>
          <a:blip r:embed="rId2"/>
          <a:stretch>
            <a:fillRect/>
          </a:stretch>
        </p:blipFill>
        <p:spPr>
          <a:xfrm>
            <a:off x="5749274" y="2929907"/>
            <a:ext cx="5851680" cy="3345003"/>
          </a:xfrm>
          <a:prstGeom prst="rect">
            <a:avLst/>
          </a:prstGeom>
        </p:spPr>
      </p:pic>
      <p:sp>
        <p:nvSpPr>
          <p:cNvPr id="14" name="TextBox 13">
            <a:extLst>
              <a:ext uri="{FF2B5EF4-FFF2-40B4-BE49-F238E27FC236}">
                <a16:creationId xmlns:a16="http://schemas.microsoft.com/office/drawing/2014/main" id="{C17932E0-0969-CF4F-8A89-0E7DA1BA3133}"/>
              </a:ext>
            </a:extLst>
          </p:cNvPr>
          <p:cNvSpPr txBox="1"/>
          <p:nvPr/>
        </p:nvSpPr>
        <p:spPr>
          <a:xfrm>
            <a:off x="585508" y="3571979"/>
            <a:ext cx="4527181" cy="2062103"/>
          </a:xfrm>
          <a:prstGeom prst="rect">
            <a:avLst/>
          </a:prstGeom>
          <a:noFill/>
        </p:spPr>
        <p:txBody>
          <a:bodyPr wrap="square" rtlCol="0">
            <a:spAutoFit/>
          </a:bodyPr>
          <a:lstStyle/>
          <a:p>
            <a:pPr>
              <a:buClr>
                <a:srgbClr val="0000FF"/>
              </a:buClr>
            </a:pPr>
            <a:r>
              <a:rPr lang="en-US" sz="1600" dirty="0">
                <a:solidFill>
                  <a:srgbClr val="0096FF"/>
                </a:solidFill>
                <a:cs typeface="Comic Sans MS"/>
              </a:rPr>
              <a:t>Note: </a:t>
            </a:r>
          </a:p>
          <a:p>
            <a:pPr>
              <a:buClr>
                <a:srgbClr val="0000FF"/>
              </a:buClr>
            </a:pPr>
            <a:r>
              <a:rPr lang="en-US" sz="1400" dirty="0">
                <a:solidFill>
                  <a:srgbClr val="0096FF"/>
                </a:solidFill>
                <a:cs typeface="Comic Sans MS"/>
              </a:rPr>
              <a:t>all simulations presented use blue curve:</a:t>
            </a:r>
          </a:p>
          <a:p>
            <a:pPr>
              <a:buClr>
                <a:srgbClr val="0000FF"/>
              </a:buClr>
            </a:pPr>
            <a:r>
              <a:rPr lang="en-US" sz="1400" dirty="0">
                <a:cs typeface="Comic Sans MS"/>
              </a:rPr>
              <a:t>10000 Ah correspond to 5 month @ 10</a:t>
            </a:r>
            <a:r>
              <a:rPr lang="en-US" sz="1400" baseline="30000" dirty="0">
                <a:cs typeface="Comic Sans MS"/>
              </a:rPr>
              <a:t>34</a:t>
            </a:r>
            <a:r>
              <a:rPr lang="en-US" sz="1400" dirty="0">
                <a:cs typeface="Comic Sans MS"/>
              </a:rPr>
              <a:t> cm</a:t>
            </a:r>
            <a:r>
              <a:rPr lang="en-US" sz="1400" baseline="30000" dirty="0">
                <a:cs typeface="Comic Sans MS"/>
              </a:rPr>
              <a:t>2</a:t>
            </a:r>
            <a:r>
              <a:rPr lang="en-US" sz="1400" dirty="0">
                <a:cs typeface="Comic Sans MS"/>
              </a:rPr>
              <a:t>s</a:t>
            </a:r>
            <a:r>
              <a:rPr lang="en-US" sz="1400" baseline="30000" dirty="0">
                <a:cs typeface="Comic Sans MS"/>
              </a:rPr>
              <a:t>-1</a:t>
            </a:r>
            <a:endParaRPr lang="en-US" sz="1400" dirty="0">
              <a:cs typeface="Comic Sans MS"/>
            </a:endParaRPr>
          </a:p>
          <a:p>
            <a:pPr>
              <a:buClr>
                <a:srgbClr val="0000FF"/>
              </a:buClr>
            </a:pPr>
            <a:r>
              <a:rPr lang="en-US" sz="1400" dirty="0">
                <a:solidFill>
                  <a:srgbClr val="0096FF"/>
                </a:solidFill>
                <a:cs typeface="Comic Sans MS"/>
                <a:sym typeface="Wingdings" pitchFamily="2" charset="2"/>
              </a:rPr>
              <a:t></a:t>
            </a:r>
            <a:r>
              <a:rPr lang="en-US" sz="1400" dirty="0">
                <a:cs typeface="Comic Sans MS"/>
                <a:sym typeface="Wingdings" pitchFamily="2" charset="2"/>
              </a:rPr>
              <a:t> beam pipe bake-out critical to keep a good vacuum</a:t>
            </a:r>
          </a:p>
          <a:p>
            <a:pPr>
              <a:buClr>
                <a:srgbClr val="0000FF"/>
              </a:buClr>
            </a:pPr>
            <a:endParaRPr lang="en-US" sz="1400" dirty="0">
              <a:cs typeface="Comic Sans MS"/>
              <a:sym typeface="Wingdings" pitchFamily="2" charset="2"/>
            </a:endParaRPr>
          </a:p>
          <a:p>
            <a:pPr>
              <a:buClr>
                <a:srgbClr val="0000FF"/>
              </a:buClr>
            </a:pPr>
            <a:r>
              <a:rPr lang="en-US" sz="1400" dirty="0">
                <a:cs typeface="Arial" panose="020B0604020202020204" pitchFamily="34" charset="0"/>
              </a:rPr>
              <a:t>different to HERA and KEK the length of beam pipe the both beam share, is thanks to the crossing angle minimized </a:t>
            </a:r>
          </a:p>
          <a:p>
            <a:pPr>
              <a:buClr>
                <a:srgbClr val="0000FF"/>
              </a:buClr>
            </a:pPr>
            <a:endParaRPr lang="en-US" sz="1400" dirty="0">
              <a:cs typeface="Comic Sans MS"/>
              <a:sym typeface="Wingdings" pitchFamily="2" charset="2"/>
            </a:endParaRPr>
          </a:p>
        </p:txBody>
      </p:sp>
      <p:sp>
        <p:nvSpPr>
          <p:cNvPr id="8" name="TextBox 1">
            <a:extLst>
              <a:ext uri="{FF2B5EF4-FFF2-40B4-BE49-F238E27FC236}">
                <a16:creationId xmlns:a16="http://schemas.microsoft.com/office/drawing/2014/main" id="{1D2F02EB-B807-C947-94DD-81AE6E4FAAFE}"/>
              </a:ext>
            </a:extLst>
          </p:cNvPr>
          <p:cNvSpPr txBox="1"/>
          <p:nvPr/>
        </p:nvSpPr>
        <p:spPr>
          <a:xfrm>
            <a:off x="9940709" y="219610"/>
            <a:ext cx="1679791" cy="307777"/>
          </a:xfrm>
          <a:prstGeom prst="rect">
            <a:avLst/>
          </a:prstGeom>
          <a:solidFill>
            <a:schemeClr val="accent5">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Charge Question 1</a:t>
            </a:r>
          </a:p>
        </p:txBody>
      </p:sp>
    </p:spTree>
    <p:extLst>
      <p:ext uri="{BB962C8B-B14F-4D97-AF65-F5344CB8AC3E}">
        <p14:creationId xmlns:p14="http://schemas.microsoft.com/office/powerpoint/2010/main" val="36791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90FF56-296D-5546-95D6-34EA38528839}"/>
              </a:ext>
            </a:extLst>
          </p:cNvPr>
          <p:cNvSpPr>
            <a:spLocks noGrp="1"/>
          </p:cNvSpPr>
          <p:nvPr>
            <p:ph type="title"/>
          </p:nvPr>
        </p:nvSpPr>
        <p:spPr>
          <a:xfrm>
            <a:off x="571500" y="0"/>
            <a:ext cx="9144000" cy="584669"/>
          </a:xfrm>
        </p:spPr>
        <p:txBody>
          <a:bodyPr>
            <a:normAutofit/>
          </a:bodyPr>
          <a:lstStyle/>
          <a:p>
            <a:pPr algn="l"/>
            <a:r>
              <a:rPr lang="en-US" b="1" dirty="0">
                <a:solidFill>
                  <a:schemeClr val="tx1"/>
                </a:solidFill>
                <a:effectLst/>
              </a:rPr>
              <a:t>What is new/special for </a:t>
            </a:r>
            <a:r>
              <a:rPr lang="en-US" b="1" dirty="0" err="1">
                <a:solidFill>
                  <a:schemeClr val="tx1"/>
                </a:solidFill>
                <a:effectLst/>
              </a:rPr>
              <a:t>ePIC</a:t>
            </a:r>
            <a:endParaRPr lang="en-US" b="1" dirty="0">
              <a:solidFill>
                <a:schemeClr val="tx1"/>
              </a:solidFill>
              <a:effectLst/>
            </a:endParaRPr>
          </a:p>
        </p:txBody>
      </p:sp>
      <p:sp>
        <p:nvSpPr>
          <p:cNvPr id="3" name="TextBox 2"/>
          <p:cNvSpPr txBox="1"/>
          <p:nvPr/>
        </p:nvSpPr>
        <p:spPr>
          <a:xfrm>
            <a:off x="932220" y="624709"/>
            <a:ext cx="7943200" cy="6432530"/>
          </a:xfrm>
          <a:prstGeom prst="rect">
            <a:avLst/>
          </a:prstGeom>
          <a:solidFill>
            <a:schemeClr val="bg1"/>
          </a:solidFill>
        </p:spPr>
        <p:txBody>
          <a:bodyPr wrap="none" rtlCol="0">
            <a:spAutoFit/>
          </a:bodyPr>
          <a:lstStyle/>
          <a:p>
            <a:r>
              <a:rPr lang="en-US" sz="1400" b="1" dirty="0">
                <a:solidFill>
                  <a:srgbClr val="0432FF"/>
                </a:solidFill>
              </a:rPr>
              <a:t>Vertex detector </a:t>
            </a:r>
            <a:r>
              <a:rPr lang="en-US" sz="1400" dirty="0">
                <a:cs typeface="Times New Roman" panose="02020603050405020304" pitchFamily="18" charset="0"/>
              </a:rPr>
              <a:t>→</a:t>
            </a:r>
            <a:r>
              <a:rPr lang="en-US" sz="1400" dirty="0"/>
              <a:t> </a:t>
            </a:r>
            <a:r>
              <a:rPr lang="en-US" sz="1200" dirty="0"/>
              <a:t>Identify primary and secondary vertices, </a:t>
            </a:r>
          </a:p>
          <a:p>
            <a:pPr marL="274320"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200" dirty="0">
                <a:solidFill>
                  <a:srgbClr val="000000"/>
                </a:solidFill>
                <a:uFill>
                  <a:solidFill>
                    <a:srgbClr val="000000"/>
                  </a:solidFill>
                </a:uFill>
                <a:sym typeface="Arial"/>
              </a:rPr>
              <a:t>Low material budget: 0.05% X/X</a:t>
            </a:r>
            <a:r>
              <a:rPr lang="en-US" sz="1200" baseline="-25000" dirty="0">
                <a:solidFill>
                  <a:srgbClr val="000000"/>
                </a:solidFill>
                <a:uFill>
                  <a:solidFill>
                    <a:srgbClr val="000000"/>
                  </a:solidFill>
                </a:uFill>
                <a:sym typeface="Arial"/>
              </a:rPr>
              <a:t>0</a:t>
            </a:r>
            <a:r>
              <a:rPr lang="en-US" sz="1200" dirty="0">
                <a:solidFill>
                  <a:srgbClr val="000000"/>
                </a:solidFill>
                <a:uFill>
                  <a:solidFill>
                    <a:srgbClr val="000000"/>
                  </a:solidFill>
                </a:uFill>
                <a:sym typeface="Arial"/>
              </a:rPr>
              <a:t> per layer; </a:t>
            </a:r>
          </a:p>
          <a:p>
            <a:pPr marL="274320"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200" dirty="0">
                <a:solidFill>
                  <a:srgbClr val="000000"/>
                </a:solidFill>
                <a:uFill>
                  <a:solidFill>
                    <a:srgbClr val="000000"/>
                  </a:solidFill>
                </a:uFill>
                <a:sym typeface="Arial"/>
              </a:rPr>
              <a:t>High spatial resolution: 1</a:t>
            </a:r>
            <a:r>
              <a:rPr lang="en-US" sz="1200" dirty="0">
                <a:solidFill>
                  <a:srgbClr val="000000"/>
                </a:solidFill>
                <a:uFill>
                  <a:solidFill>
                    <a:srgbClr val="000000"/>
                  </a:solidFill>
                </a:uFill>
                <a:cs typeface="Symbol" charset="2"/>
                <a:sym typeface="Arial"/>
              </a:rPr>
              <a:t>0 mm pitch </a:t>
            </a:r>
            <a:r>
              <a:rPr lang="en-US" sz="1200" dirty="0">
                <a:sym typeface="Arial"/>
              </a:rPr>
              <a:t>CMOS Monolithic Active Pixel Sensor </a:t>
            </a:r>
          </a:p>
          <a:p>
            <a:pPr marR="41275">
              <a:buClr>
                <a:srgbClr val="0432FF"/>
              </a:buClr>
              <a:buSzPct val="100000"/>
              <a:defRPr sz="2200">
                <a:solidFill>
                  <a:srgbClr val="000000"/>
                </a:solidFill>
                <a:uFill>
                  <a:solidFill>
                    <a:srgbClr val="000000"/>
                  </a:solidFill>
                </a:uFill>
                <a:latin typeface="+mn-lt"/>
                <a:ea typeface="+mn-ea"/>
                <a:cs typeface="+mn-cs"/>
                <a:sym typeface="Arial"/>
              </a:defRPr>
            </a:pPr>
            <a:endParaRPr lang="en-US" sz="600" b="1" dirty="0">
              <a:solidFill>
                <a:srgbClr val="0432FF"/>
              </a:solidFill>
            </a:endParaRPr>
          </a:p>
          <a:p>
            <a:pPr marR="41275">
              <a:buClr>
                <a:srgbClr val="0432FF"/>
              </a:buClr>
              <a:buSzPct val="100000"/>
              <a:defRPr sz="2200">
                <a:solidFill>
                  <a:srgbClr val="000000"/>
                </a:solidFill>
                <a:uFill>
                  <a:solidFill>
                    <a:srgbClr val="000000"/>
                  </a:solidFill>
                </a:uFill>
                <a:latin typeface="+mn-lt"/>
                <a:ea typeface="+mn-ea"/>
                <a:cs typeface="+mn-cs"/>
                <a:sym typeface="Arial"/>
              </a:defRPr>
            </a:pPr>
            <a:r>
              <a:rPr lang="en-US" sz="1400" b="1" dirty="0">
                <a:solidFill>
                  <a:srgbClr val="0432FF"/>
                </a:solidFill>
              </a:rPr>
              <a:t>Central tracker </a:t>
            </a:r>
            <a:r>
              <a:rPr lang="en-US" sz="1400" dirty="0">
                <a:cs typeface="Times New Roman" panose="02020603050405020304" pitchFamily="18" charset="0"/>
              </a:rPr>
              <a:t>→</a:t>
            </a:r>
            <a:r>
              <a:rPr lang="en-US" sz="1400" dirty="0"/>
              <a:t> </a:t>
            </a:r>
            <a:r>
              <a:rPr lang="en-US" sz="1200" dirty="0"/>
              <a:t>Measure charged track momenta</a:t>
            </a:r>
          </a:p>
          <a:p>
            <a:pPr marL="274320" lvl="1"/>
            <a:r>
              <a:rPr lang="en-US" sz="1200" dirty="0"/>
              <a:t>MAPS – tracking layers in combination with micro pattern gas detectors</a:t>
            </a:r>
          </a:p>
          <a:p>
            <a:pPr marL="274320" lvl="1"/>
            <a:r>
              <a:rPr lang="en-US" sz="1200" dirty="0"/>
              <a:t>MPGD: m-</a:t>
            </a:r>
            <a:r>
              <a:rPr lang="en-US" sz="1200" dirty="0" err="1"/>
              <a:t>RWell</a:t>
            </a:r>
            <a:r>
              <a:rPr lang="en-US" sz="1200" dirty="0"/>
              <a:t> or </a:t>
            </a:r>
            <a:r>
              <a:rPr lang="en-US" sz="1200" dirty="0" err="1"/>
              <a:t>MicroMegas</a:t>
            </a:r>
            <a:endParaRPr lang="en-US" sz="1200" dirty="0"/>
          </a:p>
          <a:p>
            <a:endParaRPr lang="en-US" sz="600" dirty="0"/>
          </a:p>
          <a:p>
            <a:r>
              <a:rPr lang="en-US" sz="1400" b="1" dirty="0">
                <a:solidFill>
                  <a:srgbClr val="0432FF"/>
                </a:solidFill>
              </a:rPr>
              <a:t>electron and hadron endcap tracker </a:t>
            </a:r>
            <a:r>
              <a:rPr lang="en-US" sz="1400" dirty="0">
                <a:cs typeface="Times New Roman" panose="02020603050405020304" pitchFamily="18" charset="0"/>
              </a:rPr>
              <a:t>→</a:t>
            </a:r>
            <a:r>
              <a:rPr lang="en-US" sz="1400" dirty="0"/>
              <a:t> </a:t>
            </a:r>
            <a:r>
              <a:rPr lang="en-US" sz="1200" dirty="0"/>
              <a:t>Measure charged track momenta</a:t>
            </a:r>
          </a:p>
          <a:p>
            <a:pPr marL="274320" lvl="1"/>
            <a:r>
              <a:rPr lang="en-US" sz="1200" dirty="0"/>
              <a:t>MAPS – disks in combination with micro pattern gas detectors</a:t>
            </a:r>
          </a:p>
          <a:p>
            <a:endParaRPr lang="en-US" sz="600" dirty="0"/>
          </a:p>
          <a:p>
            <a:r>
              <a:rPr lang="en-US" sz="1400" b="1" dirty="0">
                <a:solidFill>
                  <a:srgbClr val="0432FF"/>
                </a:solidFill>
              </a:rPr>
              <a:t>Particle Identification</a:t>
            </a:r>
            <a:r>
              <a:rPr lang="en-US" sz="1400" dirty="0">
                <a:solidFill>
                  <a:srgbClr val="0432FF"/>
                </a:solidFill>
              </a:rPr>
              <a:t> </a:t>
            </a:r>
            <a:r>
              <a:rPr lang="en-US" sz="1400" dirty="0">
                <a:cs typeface="Times New Roman" panose="02020603050405020304" pitchFamily="18" charset="0"/>
              </a:rPr>
              <a:t>→</a:t>
            </a:r>
            <a:r>
              <a:rPr lang="en-US" sz="1400" dirty="0"/>
              <a:t> </a:t>
            </a:r>
            <a:r>
              <a:rPr lang="en-US" sz="1200" dirty="0"/>
              <a:t>pion, kaon, proton separation on track level</a:t>
            </a:r>
            <a:endParaRPr lang="en-US" sz="1400" dirty="0"/>
          </a:p>
          <a:p>
            <a:pPr marL="274320" lvl="1"/>
            <a:r>
              <a:rPr lang="en-US" sz="1200" dirty="0"/>
              <a:t>RICH detectors (modular and dual radiator RICH, DIRC) </a:t>
            </a:r>
          </a:p>
          <a:p>
            <a:pPr marL="274320" lvl="1"/>
            <a:r>
              <a:rPr lang="en-US" sz="1200" dirty="0"/>
              <a:t>Time-of-Flight high resolution timing detectors (LAPPS, LGAD) 10 – 30 </a:t>
            </a:r>
            <a:r>
              <a:rPr lang="en-US" sz="1200" dirty="0" err="1"/>
              <a:t>ps</a:t>
            </a:r>
            <a:endParaRPr lang="en-US" sz="1200" dirty="0"/>
          </a:p>
          <a:p>
            <a:pPr marL="274320" lvl="1"/>
            <a:r>
              <a:rPr lang="en-US" sz="1200" dirty="0"/>
              <a:t>novel photon sensors for RICHs: </a:t>
            </a:r>
            <a:r>
              <a:rPr lang="en-US" sz="1200" dirty="0">
                <a:solidFill>
                  <a:srgbClr val="000000"/>
                </a:solidFill>
                <a:uFill>
                  <a:solidFill>
                    <a:srgbClr val="000000"/>
                  </a:solidFill>
                </a:uFill>
                <a:sym typeface="Arial"/>
              </a:rPr>
              <a:t>LAPPD &amp; </a:t>
            </a:r>
            <a:r>
              <a:rPr lang="en-US" sz="1200" dirty="0" err="1">
                <a:solidFill>
                  <a:srgbClr val="000000"/>
                </a:solidFill>
                <a:uFill>
                  <a:solidFill>
                    <a:srgbClr val="000000"/>
                  </a:solidFill>
                </a:uFill>
                <a:sym typeface="Arial"/>
              </a:rPr>
              <a:t>SiPMs</a:t>
            </a:r>
            <a:endParaRPr lang="en-US" sz="1200" dirty="0">
              <a:solidFill>
                <a:srgbClr val="000000"/>
              </a:solidFill>
              <a:uFill>
                <a:solidFill>
                  <a:srgbClr val="000000"/>
                </a:solidFill>
              </a:uFill>
              <a:cs typeface="Symbol" charset="2"/>
            </a:endParaRPr>
          </a:p>
          <a:p>
            <a:endParaRPr lang="en-US" sz="600" dirty="0"/>
          </a:p>
          <a:p>
            <a:r>
              <a:rPr lang="en-US" sz="1400" b="1" dirty="0">
                <a:solidFill>
                  <a:srgbClr val="0432FF"/>
                </a:solidFill>
              </a:rPr>
              <a:t>Electromagnetic calorimeter</a:t>
            </a:r>
            <a:r>
              <a:rPr lang="en-US" sz="1400" dirty="0">
                <a:solidFill>
                  <a:srgbClr val="0432FF"/>
                </a:solidFill>
              </a:rPr>
              <a:t> </a:t>
            </a:r>
            <a:r>
              <a:rPr lang="en-US" sz="1400" dirty="0">
                <a:cs typeface="Times New Roman" panose="02020603050405020304" pitchFamily="18" charset="0"/>
              </a:rPr>
              <a:t>→</a:t>
            </a:r>
            <a:r>
              <a:rPr lang="en-US" sz="1400" dirty="0"/>
              <a:t> </a:t>
            </a:r>
            <a:r>
              <a:rPr lang="en-US" sz="1200" dirty="0"/>
              <a:t>Measure photons (E, angle), identify electrons</a:t>
            </a:r>
          </a:p>
          <a:p>
            <a:pPr marL="274320" lvl="1"/>
            <a:r>
              <a:rPr lang="en-US" sz="1200" dirty="0">
                <a:solidFill>
                  <a:srgbClr val="0432FF"/>
                </a:solidFill>
              </a:rPr>
              <a:t>Backward:</a:t>
            </a:r>
            <a:r>
              <a:rPr lang="en-US" sz="1200" dirty="0"/>
              <a:t> PbWO</a:t>
            </a:r>
            <a:r>
              <a:rPr lang="en-US" sz="1200" baseline="-25000" dirty="0"/>
              <a:t>4</a:t>
            </a:r>
            <a:r>
              <a:rPr lang="en-US" sz="1200" dirty="0"/>
              <a:t> Crystals with </a:t>
            </a:r>
            <a:r>
              <a:rPr lang="en-US" sz="1200" dirty="0" err="1"/>
              <a:t>SiPM</a:t>
            </a:r>
            <a:r>
              <a:rPr lang="en-US" sz="1200" dirty="0"/>
              <a:t> readout, </a:t>
            </a:r>
          </a:p>
          <a:p>
            <a:pPr marL="274320" lvl="1"/>
            <a:r>
              <a:rPr lang="en-US" sz="1200" dirty="0">
                <a:solidFill>
                  <a:srgbClr val="0432FF"/>
                </a:solidFill>
              </a:rPr>
              <a:t>Forward:</a:t>
            </a:r>
            <a:r>
              <a:rPr lang="en-US" sz="1200" dirty="0"/>
              <a:t> W/</a:t>
            </a:r>
            <a:r>
              <a:rPr lang="en-US" sz="1200" dirty="0" err="1"/>
              <a:t>SciFi</a:t>
            </a:r>
            <a:r>
              <a:rPr lang="en-US" sz="1200" dirty="0"/>
              <a:t> </a:t>
            </a:r>
            <a:r>
              <a:rPr lang="en-US" sz="1200" dirty="0" err="1"/>
              <a:t>Spacal</a:t>
            </a:r>
            <a:r>
              <a:rPr lang="en-US" sz="1200" dirty="0"/>
              <a:t>, </a:t>
            </a:r>
            <a:r>
              <a:rPr lang="en-US" sz="1200" dirty="0">
                <a:solidFill>
                  <a:srgbClr val="0432FF"/>
                </a:solidFill>
              </a:rPr>
              <a:t>Barrel:</a:t>
            </a:r>
            <a:r>
              <a:rPr lang="en-US" sz="1200" dirty="0"/>
              <a:t> </a:t>
            </a:r>
            <a:r>
              <a:rPr lang="en-US" sz="1200" dirty="0">
                <a:cs typeface="Arial" panose="020B0604020202020204" pitchFamily="34" charset="0"/>
              </a:rPr>
              <a:t>Pb/</a:t>
            </a:r>
            <a:r>
              <a:rPr lang="en-US" sz="1200" dirty="0" err="1">
                <a:cs typeface="Arial" panose="020B0604020202020204" pitchFamily="34" charset="0"/>
              </a:rPr>
              <a:t>SciFi+imaging</a:t>
            </a:r>
            <a:r>
              <a:rPr lang="en-US" sz="1200" dirty="0">
                <a:cs typeface="Arial" panose="020B0604020202020204" pitchFamily="34" charset="0"/>
              </a:rPr>
              <a:t> part using MAPS</a:t>
            </a:r>
            <a:endParaRPr lang="en-US" sz="1200" dirty="0">
              <a:solidFill>
                <a:srgbClr val="000000"/>
              </a:solidFill>
              <a:uFill>
                <a:solidFill>
                  <a:srgbClr val="000000"/>
                </a:solidFill>
              </a:uFill>
              <a:sym typeface="Arial"/>
            </a:endParaRPr>
          </a:p>
          <a:p>
            <a:pPr marL="274320" lvl="1"/>
            <a:endParaRPr lang="en-US" sz="600" dirty="0"/>
          </a:p>
          <a:p>
            <a:r>
              <a:rPr lang="en-US" sz="1400" b="1" dirty="0">
                <a:solidFill>
                  <a:srgbClr val="0432FF"/>
                </a:solidFill>
              </a:rPr>
              <a:t>Hadron calorimeter </a:t>
            </a:r>
            <a:r>
              <a:rPr lang="en-US" sz="1400" dirty="0">
                <a:cs typeface="Times New Roman" panose="02020603050405020304" pitchFamily="18" charset="0"/>
              </a:rPr>
              <a:t>→</a:t>
            </a:r>
            <a:r>
              <a:rPr lang="en-US" sz="1400" dirty="0"/>
              <a:t> </a:t>
            </a:r>
            <a:r>
              <a:rPr lang="en-US" sz="1200" dirty="0"/>
              <a:t>Measure charged hadrons, neutrons and K</a:t>
            </a:r>
            <a:r>
              <a:rPr lang="en-US" sz="1200" baseline="-25000" dirty="0"/>
              <a:t>L</a:t>
            </a:r>
            <a:r>
              <a:rPr lang="en-US" sz="1200" baseline="30000" dirty="0"/>
              <a:t>0</a:t>
            </a:r>
          </a:p>
          <a:p>
            <a:pPr marL="274320" lvl="1"/>
            <a:r>
              <a:rPr lang="en-US" sz="1200" dirty="0">
                <a:solidFill>
                  <a:srgbClr val="0432FF"/>
                </a:solidFill>
              </a:rPr>
              <a:t>Forward:</a:t>
            </a:r>
            <a:r>
              <a:rPr lang="en-US" sz="1200" dirty="0"/>
              <a:t> achieve ~50%/√E + 10% for low E hadrons (&lt;E&gt; ~ 20 GeV)</a:t>
            </a:r>
          </a:p>
          <a:p>
            <a:pPr marL="274320" lvl="1"/>
            <a:r>
              <a:rPr lang="en-US" sz="1200" dirty="0"/>
              <a:t>Steel/Sc &amp; W/Sc sandwich </a:t>
            </a:r>
            <a:r>
              <a:rPr lang="en-US" sz="1200" dirty="0">
                <a:cs typeface="Arial" panose="020B0604020202020204" pitchFamily="34" charset="0"/>
              </a:rPr>
              <a:t>with longitudinal segmentation &amp; </a:t>
            </a:r>
            <a:r>
              <a:rPr lang="en-US" sz="1200" dirty="0" err="1">
                <a:cs typeface="Arial" panose="020B0604020202020204" pitchFamily="34" charset="0"/>
              </a:rPr>
              <a:t>SiPM</a:t>
            </a:r>
            <a:r>
              <a:rPr lang="en-US" sz="1200" dirty="0">
                <a:cs typeface="Arial" panose="020B0604020202020204" pitchFamily="34" charset="0"/>
              </a:rPr>
              <a:t> readout</a:t>
            </a:r>
          </a:p>
          <a:p>
            <a:pPr marL="274320" lvl="1"/>
            <a:r>
              <a:rPr lang="en-US" sz="1200" dirty="0">
                <a:solidFill>
                  <a:srgbClr val="0432FF"/>
                </a:solidFill>
                <a:cs typeface="Arial" panose="020B0604020202020204" pitchFamily="34" charset="0"/>
              </a:rPr>
              <a:t>Barrel &amp; Backward: </a:t>
            </a:r>
            <a:r>
              <a:rPr lang="en-US" sz="1200" dirty="0"/>
              <a:t>Steel/Sc sandwich </a:t>
            </a:r>
            <a:r>
              <a:rPr lang="en-US" sz="1200" dirty="0">
                <a:cs typeface="Arial" panose="020B0604020202020204" pitchFamily="34" charset="0"/>
              </a:rPr>
              <a:t>&amp; </a:t>
            </a:r>
            <a:r>
              <a:rPr lang="en-US" sz="1200" dirty="0" err="1">
                <a:cs typeface="Arial" panose="020B0604020202020204" pitchFamily="34" charset="0"/>
              </a:rPr>
              <a:t>SiPM</a:t>
            </a:r>
            <a:r>
              <a:rPr lang="en-US" sz="1200" dirty="0">
                <a:cs typeface="Arial" panose="020B0604020202020204" pitchFamily="34" charset="0"/>
              </a:rPr>
              <a:t> readout</a:t>
            </a:r>
            <a:endParaRPr lang="en-US" sz="1200" dirty="0">
              <a:solidFill>
                <a:srgbClr val="0432FF"/>
              </a:solidFill>
              <a:cs typeface="Arial" panose="020B0604020202020204" pitchFamily="34" charset="0"/>
            </a:endParaRPr>
          </a:p>
          <a:p>
            <a:endParaRPr lang="en-US" sz="600" dirty="0"/>
          </a:p>
          <a:p>
            <a:r>
              <a:rPr lang="en-US" sz="1400" b="1" dirty="0">
                <a:solidFill>
                  <a:srgbClr val="0432FF"/>
                </a:solidFill>
              </a:rPr>
              <a:t>DAQ &amp; Readout Electronics: </a:t>
            </a:r>
            <a:r>
              <a:rPr lang="en-US" sz="1200" dirty="0"/>
              <a:t>trigger-less / streaming DAQ</a:t>
            </a:r>
          </a:p>
          <a:p>
            <a:pPr marL="274320" lvl="1"/>
            <a:r>
              <a:rPr lang="en-US" sz="1200" dirty="0"/>
              <a:t>Integrate AI into DAQ </a:t>
            </a:r>
            <a:r>
              <a:rPr lang="en-US" sz="1200" dirty="0">
                <a:sym typeface="Wingdings" pitchFamily="2" charset="2"/>
              </a:rPr>
              <a:t> cognizant Detector</a:t>
            </a:r>
            <a:endParaRPr lang="en-US" sz="1200" dirty="0"/>
          </a:p>
          <a:p>
            <a:endParaRPr lang="en-US" sz="600" dirty="0"/>
          </a:p>
          <a:p>
            <a:r>
              <a:rPr lang="en-US" sz="1400" b="1" dirty="0">
                <a:solidFill>
                  <a:srgbClr val="0432FF"/>
                </a:solidFill>
              </a:rPr>
              <a:t>Very forward and backward detectors </a:t>
            </a:r>
            <a:r>
              <a:rPr lang="en-US" sz="1400" dirty="0">
                <a:cs typeface="Times New Roman" panose="02020603050405020304" pitchFamily="18" charset="0"/>
              </a:rPr>
              <a:t>→</a:t>
            </a:r>
            <a:r>
              <a:rPr lang="en-US" sz="1400" dirty="0">
                <a:sym typeface="Wingdings" pitchFamily="2" charset="2"/>
              </a:rPr>
              <a:t> </a:t>
            </a:r>
            <a:r>
              <a:rPr lang="en-US" sz="1200" dirty="0">
                <a:sym typeface="Wingdings" pitchFamily="2" charset="2"/>
              </a:rPr>
              <a:t>scattered particles under very small angles</a:t>
            </a:r>
            <a:endParaRPr lang="en-US" sz="1200" dirty="0"/>
          </a:p>
          <a:p>
            <a:pPr marL="274320" lvl="1"/>
            <a:r>
              <a:rPr lang="en-US" sz="1200" dirty="0"/>
              <a:t>Silicon tracking layers hadron beam vacuum and along lepton beam</a:t>
            </a:r>
          </a:p>
          <a:p>
            <a:pPr marL="274320" lvl="1"/>
            <a:r>
              <a:rPr lang="en-US" sz="1200" dirty="0"/>
              <a:t>Zero – degree high resolution electromagnetic and hadronic calorimeter</a:t>
            </a:r>
          </a:p>
          <a:p>
            <a:pPr indent="-182880"/>
            <a:r>
              <a:rPr lang="en-US" sz="1400" b="1" dirty="0">
                <a:solidFill>
                  <a:srgbClr val="0432FF"/>
                </a:solidFill>
              </a:rPr>
              <a:t>Luminosity</a:t>
            </a:r>
            <a:r>
              <a:rPr lang="en-US" sz="1200" b="1" dirty="0">
                <a:solidFill>
                  <a:srgbClr val="0432FF"/>
                </a:solidFill>
              </a:rPr>
              <a:t> </a:t>
            </a:r>
            <a:r>
              <a:rPr lang="en-US" sz="1400" b="1" dirty="0">
                <a:solidFill>
                  <a:srgbClr val="0432FF"/>
                </a:solidFill>
              </a:rPr>
              <a:t>Monitor: </a:t>
            </a:r>
            <a:r>
              <a:rPr lang="en-US" sz="1200" dirty="0"/>
              <a:t>Pair-Spectrometer and high rate zero-degree calorimeter to detect Bethe </a:t>
            </a:r>
            <a:r>
              <a:rPr lang="en-US" sz="1200" dirty="0" err="1"/>
              <a:t>Heitler</a:t>
            </a:r>
            <a:r>
              <a:rPr lang="en-US" sz="1200" dirty="0"/>
              <a:t> process</a:t>
            </a:r>
          </a:p>
          <a:p>
            <a:pPr indent="-182880"/>
            <a:endParaRPr lang="en-US" sz="600" dirty="0"/>
          </a:p>
          <a:p>
            <a:r>
              <a:rPr lang="en-US" sz="1400" b="1" dirty="0">
                <a:solidFill>
                  <a:srgbClr val="0432FF"/>
                </a:solidFill>
              </a:rPr>
              <a:t>Polarimetry</a:t>
            </a:r>
          </a:p>
          <a:p>
            <a:pPr marL="274320" lvl="1"/>
            <a:r>
              <a:rPr lang="en-US" sz="1200" dirty="0">
                <a:solidFill>
                  <a:srgbClr val="0432FF"/>
                </a:solidFill>
              </a:rPr>
              <a:t>Lepton: </a:t>
            </a:r>
            <a:r>
              <a:rPr lang="en-US" sz="1200" dirty="0"/>
              <a:t>integrated transverse and longitudinal Compton polarimeter</a:t>
            </a:r>
          </a:p>
          <a:p>
            <a:pPr marL="274320" lvl="1"/>
            <a:r>
              <a:rPr lang="en-US" sz="1200" dirty="0">
                <a:solidFill>
                  <a:srgbClr val="0432FF"/>
                </a:solidFill>
              </a:rPr>
              <a:t>Hadron:</a:t>
            </a:r>
            <a:r>
              <a:rPr lang="en-US" sz="1200" dirty="0"/>
              <a:t> absolute and relative hadron polarimetry in the CNI region</a:t>
            </a:r>
          </a:p>
        </p:txBody>
      </p:sp>
      <p:sp>
        <p:nvSpPr>
          <p:cNvPr id="9" name="AutoShape 19">
            <a:extLst>
              <a:ext uri="{FF2B5EF4-FFF2-40B4-BE49-F238E27FC236}">
                <a16:creationId xmlns:a16="http://schemas.microsoft.com/office/drawing/2014/main" id="{E879901B-642F-D14C-86C9-B7170D629A76}"/>
              </a:ext>
            </a:extLst>
          </p:cNvPr>
          <p:cNvSpPr>
            <a:spLocks/>
          </p:cNvSpPr>
          <p:nvPr/>
        </p:nvSpPr>
        <p:spPr bwMode="auto">
          <a:xfrm rot="5400000">
            <a:off x="-2048384" y="3129010"/>
            <a:ext cx="5426110" cy="660269"/>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10" name="TextBox 9">
            <a:extLst>
              <a:ext uri="{FF2B5EF4-FFF2-40B4-BE49-F238E27FC236}">
                <a16:creationId xmlns:a16="http://schemas.microsoft.com/office/drawing/2014/main" id="{0019DD39-363A-3C42-9C9A-23913376B3B6}"/>
              </a:ext>
            </a:extLst>
          </p:cNvPr>
          <p:cNvSpPr txBox="1"/>
          <p:nvPr/>
        </p:nvSpPr>
        <p:spPr>
          <a:xfrm>
            <a:off x="464617" y="1790694"/>
            <a:ext cx="430887" cy="2304477"/>
          </a:xfrm>
          <a:prstGeom prst="rect">
            <a:avLst/>
          </a:prstGeom>
          <a:noFill/>
        </p:spPr>
        <p:txBody>
          <a:bodyPr vert="vert" wrap="none" rtlCol="0">
            <a:spAutoFit/>
          </a:bodyPr>
          <a:lstStyle/>
          <a:p>
            <a:pPr algn="l"/>
            <a:r>
              <a:rPr lang="en-US" sz="1600" dirty="0">
                <a:latin typeface="Arial" panose="020B0604020202020204" pitchFamily="34" charset="0"/>
                <a:cs typeface="Arial" panose="020B0604020202020204" pitchFamily="34" charset="0"/>
              </a:rPr>
              <a:t>Radius/Distance from IP</a:t>
            </a:r>
          </a:p>
        </p:txBody>
      </p:sp>
      <p:grpSp>
        <p:nvGrpSpPr>
          <p:cNvPr id="13" name="Group 12">
            <a:extLst>
              <a:ext uri="{FF2B5EF4-FFF2-40B4-BE49-F238E27FC236}">
                <a16:creationId xmlns:a16="http://schemas.microsoft.com/office/drawing/2014/main" id="{86EA1F3B-5CBD-0D41-A964-366257FCE278}"/>
              </a:ext>
            </a:extLst>
          </p:cNvPr>
          <p:cNvGrpSpPr/>
          <p:nvPr/>
        </p:nvGrpSpPr>
        <p:grpSpPr>
          <a:xfrm>
            <a:off x="6298610" y="1609014"/>
            <a:ext cx="1190519" cy="461665"/>
            <a:chOff x="4071547" y="840980"/>
            <a:chExt cx="1238226" cy="498602"/>
          </a:xfrm>
        </p:grpSpPr>
        <p:sp>
          <p:nvSpPr>
            <p:cNvPr id="14" name="TextBox 13">
              <a:extLst>
                <a:ext uri="{FF2B5EF4-FFF2-40B4-BE49-F238E27FC236}">
                  <a16:creationId xmlns:a16="http://schemas.microsoft.com/office/drawing/2014/main" id="{3CA36844-82E9-E040-9E5E-2CAC9A7B8E58}"/>
                </a:ext>
              </a:extLst>
            </p:cNvPr>
            <p:cNvSpPr txBox="1"/>
            <p:nvPr/>
          </p:nvSpPr>
          <p:spPr>
            <a:xfrm>
              <a:off x="4071547" y="840980"/>
              <a:ext cx="1238226" cy="498602"/>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5" name="Picture 14" descr="Logo&#10;&#10;Description automatically generated with medium confidence">
              <a:extLst>
                <a:ext uri="{FF2B5EF4-FFF2-40B4-BE49-F238E27FC236}">
                  <a16:creationId xmlns:a16="http://schemas.microsoft.com/office/drawing/2014/main" id="{1656691F-79FB-004C-B553-0861888D6726}"/>
                </a:ext>
              </a:extLst>
            </p:cNvPr>
            <p:cNvPicPr>
              <a:picLocks noChangeAspect="1"/>
            </p:cNvPicPr>
            <p:nvPr/>
          </p:nvPicPr>
          <p:blipFill>
            <a:blip r:embed="rId2"/>
            <a:stretch>
              <a:fillRect/>
            </a:stretch>
          </p:blipFill>
          <p:spPr>
            <a:xfrm>
              <a:off x="4634295" y="1021191"/>
              <a:ext cx="390405" cy="280604"/>
            </a:xfrm>
            <a:prstGeom prst="rect">
              <a:avLst/>
            </a:prstGeom>
          </p:spPr>
        </p:pic>
      </p:grpSp>
      <p:grpSp>
        <p:nvGrpSpPr>
          <p:cNvPr id="16" name="Group 15">
            <a:extLst>
              <a:ext uri="{FF2B5EF4-FFF2-40B4-BE49-F238E27FC236}">
                <a16:creationId xmlns:a16="http://schemas.microsoft.com/office/drawing/2014/main" id="{A5EAA8A1-A454-8846-BF65-2FB43E54B157}"/>
              </a:ext>
            </a:extLst>
          </p:cNvPr>
          <p:cNvGrpSpPr/>
          <p:nvPr/>
        </p:nvGrpSpPr>
        <p:grpSpPr>
          <a:xfrm>
            <a:off x="6319906" y="2792453"/>
            <a:ext cx="1190519" cy="461665"/>
            <a:chOff x="4071547" y="840980"/>
            <a:chExt cx="1238226" cy="498602"/>
          </a:xfrm>
        </p:grpSpPr>
        <p:sp>
          <p:nvSpPr>
            <p:cNvPr id="17" name="TextBox 16">
              <a:extLst>
                <a:ext uri="{FF2B5EF4-FFF2-40B4-BE49-F238E27FC236}">
                  <a16:creationId xmlns:a16="http://schemas.microsoft.com/office/drawing/2014/main" id="{2C446DC0-F6E4-7646-9ADF-AB27D455EA81}"/>
                </a:ext>
              </a:extLst>
            </p:cNvPr>
            <p:cNvSpPr txBox="1"/>
            <p:nvPr/>
          </p:nvSpPr>
          <p:spPr>
            <a:xfrm>
              <a:off x="4071547" y="840980"/>
              <a:ext cx="1238226" cy="498602"/>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8" name="Picture 17" descr="Logo&#10;&#10;Description automatically generated with medium confidence">
              <a:extLst>
                <a:ext uri="{FF2B5EF4-FFF2-40B4-BE49-F238E27FC236}">
                  <a16:creationId xmlns:a16="http://schemas.microsoft.com/office/drawing/2014/main" id="{89FB7EF0-B8E5-654E-8CDF-64FB437FBC82}"/>
                </a:ext>
              </a:extLst>
            </p:cNvPr>
            <p:cNvPicPr>
              <a:picLocks noChangeAspect="1"/>
            </p:cNvPicPr>
            <p:nvPr/>
          </p:nvPicPr>
          <p:blipFill>
            <a:blip r:embed="rId2"/>
            <a:stretch>
              <a:fillRect/>
            </a:stretch>
          </p:blipFill>
          <p:spPr>
            <a:xfrm>
              <a:off x="4634295" y="1021191"/>
              <a:ext cx="390405" cy="280604"/>
            </a:xfrm>
            <a:prstGeom prst="rect">
              <a:avLst/>
            </a:prstGeom>
          </p:spPr>
        </p:pic>
      </p:grpSp>
      <p:grpSp>
        <p:nvGrpSpPr>
          <p:cNvPr id="19" name="Group 18">
            <a:extLst>
              <a:ext uri="{FF2B5EF4-FFF2-40B4-BE49-F238E27FC236}">
                <a16:creationId xmlns:a16="http://schemas.microsoft.com/office/drawing/2014/main" id="{9CE18B00-1662-2847-89F3-C7B4E43358CB}"/>
              </a:ext>
            </a:extLst>
          </p:cNvPr>
          <p:cNvGrpSpPr/>
          <p:nvPr/>
        </p:nvGrpSpPr>
        <p:grpSpPr>
          <a:xfrm>
            <a:off x="5992555" y="3523825"/>
            <a:ext cx="1190519" cy="461665"/>
            <a:chOff x="4071547" y="840980"/>
            <a:chExt cx="1238226" cy="498602"/>
          </a:xfrm>
        </p:grpSpPr>
        <p:sp>
          <p:nvSpPr>
            <p:cNvPr id="20" name="TextBox 19">
              <a:extLst>
                <a:ext uri="{FF2B5EF4-FFF2-40B4-BE49-F238E27FC236}">
                  <a16:creationId xmlns:a16="http://schemas.microsoft.com/office/drawing/2014/main" id="{C47BE2AF-E22A-ED44-B8E7-F4D9138CBF80}"/>
                </a:ext>
              </a:extLst>
            </p:cNvPr>
            <p:cNvSpPr txBox="1"/>
            <p:nvPr/>
          </p:nvSpPr>
          <p:spPr>
            <a:xfrm>
              <a:off x="4071547" y="840980"/>
              <a:ext cx="1238226" cy="498602"/>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1" name="Picture 20" descr="Logo&#10;&#10;Description automatically generated with medium confidence">
              <a:extLst>
                <a:ext uri="{FF2B5EF4-FFF2-40B4-BE49-F238E27FC236}">
                  <a16:creationId xmlns:a16="http://schemas.microsoft.com/office/drawing/2014/main" id="{864558E5-29E1-2743-97AE-E6CC59F36B0C}"/>
                </a:ext>
              </a:extLst>
            </p:cNvPr>
            <p:cNvPicPr>
              <a:picLocks noChangeAspect="1"/>
            </p:cNvPicPr>
            <p:nvPr/>
          </p:nvPicPr>
          <p:blipFill>
            <a:blip r:embed="rId2"/>
            <a:stretch>
              <a:fillRect/>
            </a:stretch>
          </p:blipFill>
          <p:spPr>
            <a:xfrm>
              <a:off x="4634295" y="1021191"/>
              <a:ext cx="390405" cy="280604"/>
            </a:xfrm>
            <a:prstGeom prst="rect">
              <a:avLst/>
            </a:prstGeom>
          </p:spPr>
        </p:pic>
      </p:grpSp>
      <p:grpSp>
        <p:nvGrpSpPr>
          <p:cNvPr id="25" name="Group 24">
            <a:extLst>
              <a:ext uri="{FF2B5EF4-FFF2-40B4-BE49-F238E27FC236}">
                <a16:creationId xmlns:a16="http://schemas.microsoft.com/office/drawing/2014/main" id="{4B507767-D72E-D546-BEED-559984F782D1}"/>
              </a:ext>
            </a:extLst>
          </p:cNvPr>
          <p:cNvGrpSpPr/>
          <p:nvPr/>
        </p:nvGrpSpPr>
        <p:grpSpPr>
          <a:xfrm>
            <a:off x="6327023" y="4129926"/>
            <a:ext cx="1190519" cy="461665"/>
            <a:chOff x="4071547" y="840980"/>
            <a:chExt cx="1238226" cy="498602"/>
          </a:xfrm>
        </p:grpSpPr>
        <p:sp>
          <p:nvSpPr>
            <p:cNvPr id="26" name="TextBox 25">
              <a:extLst>
                <a:ext uri="{FF2B5EF4-FFF2-40B4-BE49-F238E27FC236}">
                  <a16:creationId xmlns:a16="http://schemas.microsoft.com/office/drawing/2014/main" id="{71FD724B-1F09-B544-958D-0C0A13C7A653}"/>
                </a:ext>
              </a:extLst>
            </p:cNvPr>
            <p:cNvSpPr txBox="1"/>
            <p:nvPr/>
          </p:nvSpPr>
          <p:spPr>
            <a:xfrm>
              <a:off x="4071547" y="840980"/>
              <a:ext cx="1238226" cy="498602"/>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7" name="Picture 26" descr="Logo&#10;&#10;Description automatically generated with medium confidence">
              <a:extLst>
                <a:ext uri="{FF2B5EF4-FFF2-40B4-BE49-F238E27FC236}">
                  <a16:creationId xmlns:a16="http://schemas.microsoft.com/office/drawing/2014/main" id="{DE0954AA-8A59-FC49-B60D-F3E834B3579E}"/>
                </a:ext>
              </a:extLst>
            </p:cNvPr>
            <p:cNvPicPr>
              <a:picLocks noChangeAspect="1"/>
            </p:cNvPicPr>
            <p:nvPr/>
          </p:nvPicPr>
          <p:blipFill>
            <a:blip r:embed="rId2"/>
            <a:stretch>
              <a:fillRect/>
            </a:stretch>
          </p:blipFill>
          <p:spPr>
            <a:xfrm>
              <a:off x="4634295" y="1021191"/>
              <a:ext cx="390405" cy="280604"/>
            </a:xfrm>
            <a:prstGeom prst="rect">
              <a:avLst/>
            </a:prstGeom>
          </p:spPr>
        </p:pic>
      </p:grpSp>
      <p:pic>
        <p:nvPicPr>
          <p:cNvPr id="29" name="Picture 28">
            <a:extLst>
              <a:ext uri="{FF2B5EF4-FFF2-40B4-BE49-F238E27FC236}">
                <a16:creationId xmlns:a16="http://schemas.microsoft.com/office/drawing/2014/main" id="{C4797FA0-051C-3345-A689-71644590D2FC}"/>
              </a:ext>
            </a:extLst>
          </p:cNvPr>
          <p:cNvPicPr>
            <a:picLocks noChangeAspect="1"/>
          </p:cNvPicPr>
          <p:nvPr/>
        </p:nvPicPr>
        <p:blipFill rotWithShape="1">
          <a:blip r:embed="rId3"/>
          <a:srcRect l="10106" t="6118" r="13773" b="7450"/>
          <a:stretch/>
        </p:blipFill>
        <p:spPr>
          <a:xfrm>
            <a:off x="9805363" y="75121"/>
            <a:ext cx="2301293" cy="2443184"/>
          </a:xfrm>
          <a:prstGeom prst="rect">
            <a:avLst/>
          </a:prstGeom>
        </p:spPr>
      </p:pic>
      <p:pic>
        <p:nvPicPr>
          <p:cNvPr id="5" name="Picture 4" descr="Map&#10;&#10;Description automatically generated with low confidence">
            <a:extLst>
              <a:ext uri="{FF2B5EF4-FFF2-40B4-BE49-F238E27FC236}">
                <a16:creationId xmlns:a16="http://schemas.microsoft.com/office/drawing/2014/main" id="{BF505DD3-5FA2-6146-BFF8-0B2673599C8F}"/>
              </a:ext>
            </a:extLst>
          </p:cNvPr>
          <p:cNvPicPr>
            <a:picLocks noChangeAspect="1"/>
          </p:cNvPicPr>
          <p:nvPr/>
        </p:nvPicPr>
        <p:blipFill>
          <a:blip r:embed="rId4"/>
          <a:stretch>
            <a:fillRect/>
          </a:stretch>
        </p:blipFill>
        <p:spPr>
          <a:xfrm>
            <a:off x="8074938" y="2157984"/>
            <a:ext cx="2031915" cy="1965960"/>
          </a:xfrm>
          <a:prstGeom prst="rect">
            <a:avLst/>
          </a:prstGeom>
        </p:spPr>
      </p:pic>
      <p:pic>
        <p:nvPicPr>
          <p:cNvPr id="28" name="Picture 27">
            <a:extLst>
              <a:ext uri="{FF2B5EF4-FFF2-40B4-BE49-F238E27FC236}">
                <a16:creationId xmlns:a16="http://schemas.microsoft.com/office/drawing/2014/main" id="{D445CB5E-5B75-744A-B05A-2A3F59770814}"/>
              </a:ext>
            </a:extLst>
          </p:cNvPr>
          <p:cNvPicPr>
            <a:picLocks noChangeAspect="1"/>
          </p:cNvPicPr>
          <p:nvPr/>
        </p:nvPicPr>
        <p:blipFill rotWithShape="1">
          <a:blip r:embed="rId5"/>
          <a:srcRect t="10953" b="4784"/>
          <a:stretch/>
        </p:blipFill>
        <p:spPr>
          <a:xfrm>
            <a:off x="8993162" y="4169664"/>
            <a:ext cx="3107474" cy="1894826"/>
          </a:xfrm>
          <a:prstGeom prst="rect">
            <a:avLst/>
          </a:prstGeom>
        </p:spPr>
      </p:pic>
    </p:spTree>
    <p:extLst>
      <p:ext uri="{BB962C8B-B14F-4D97-AF65-F5344CB8AC3E}">
        <p14:creationId xmlns:p14="http://schemas.microsoft.com/office/powerpoint/2010/main" val="1240271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48CE6F-8289-E64E-AA7C-5D7147C7E192}"/>
              </a:ext>
            </a:extLst>
          </p:cNvPr>
          <p:cNvSpPr>
            <a:spLocks noGrp="1"/>
          </p:cNvSpPr>
          <p:nvPr>
            <p:ph type="sldNum" sz="quarter" idx="4"/>
          </p:nvPr>
        </p:nvSpPr>
        <p:spPr/>
        <p:txBody>
          <a:bodyPr/>
          <a:lstStyle/>
          <a:p>
            <a:fld id="{893C5830-40F3-F04E-B2E3-10E6672BA8FF}" type="slidenum">
              <a:rPr lang="en-US" smtClean="0"/>
              <a:pPr/>
              <a:t>40</a:t>
            </a:fld>
            <a:endParaRPr lang="en-US"/>
          </a:p>
        </p:txBody>
      </p:sp>
      <p:sp>
        <p:nvSpPr>
          <p:cNvPr id="4" name="Title 3">
            <a:extLst>
              <a:ext uri="{FF2B5EF4-FFF2-40B4-BE49-F238E27FC236}">
                <a16:creationId xmlns:a16="http://schemas.microsoft.com/office/drawing/2014/main" id="{7243B32C-FADE-B645-BBB9-9B8CD14FE30F}"/>
              </a:ext>
            </a:extLst>
          </p:cNvPr>
          <p:cNvSpPr>
            <a:spLocks noGrp="1"/>
          </p:cNvSpPr>
          <p:nvPr>
            <p:ph type="title"/>
          </p:nvPr>
        </p:nvSpPr>
        <p:spPr/>
        <p:txBody>
          <a:bodyPr/>
          <a:lstStyle/>
          <a:p>
            <a:r>
              <a:rPr lang="en-US" dirty="0"/>
              <a:t>Synchrotron Radiation Results</a:t>
            </a:r>
          </a:p>
        </p:txBody>
      </p:sp>
      <p:pic>
        <p:nvPicPr>
          <p:cNvPr id="6" name="Picture 5" descr="Chart, bar chart&#10;&#10;Description automatically generated">
            <a:extLst>
              <a:ext uri="{FF2B5EF4-FFF2-40B4-BE49-F238E27FC236}">
                <a16:creationId xmlns:a16="http://schemas.microsoft.com/office/drawing/2014/main" id="{0A9531F6-1150-E146-B774-2868DACEF9FA}"/>
              </a:ext>
            </a:extLst>
          </p:cNvPr>
          <p:cNvPicPr>
            <a:picLocks noChangeAspect="1"/>
          </p:cNvPicPr>
          <p:nvPr/>
        </p:nvPicPr>
        <p:blipFill>
          <a:blip r:embed="rId2"/>
          <a:stretch>
            <a:fillRect/>
          </a:stretch>
        </p:blipFill>
        <p:spPr>
          <a:xfrm>
            <a:off x="571500" y="1051271"/>
            <a:ext cx="4626739" cy="2106202"/>
          </a:xfrm>
          <a:prstGeom prst="rect">
            <a:avLst/>
          </a:prstGeom>
        </p:spPr>
      </p:pic>
      <p:pic>
        <p:nvPicPr>
          <p:cNvPr id="8" name="Picture 7" descr="Chart, bubble chart&#10;&#10;Description automatically generated">
            <a:extLst>
              <a:ext uri="{FF2B5EF4-FFF2-40B4-BE49-F238E27FC236}">
                <a16:creationId xmlns:a16="http://schemas.microsoft.com/office/drawing/2014/main" id="{92FB5BF2-639C-624B-B828-D88F108C0BBF}"/>
              </a:ext>
            </a:extLst>
          </p:cNvPr>
          <p:cNvPicPr>
            <a:picLocks noChangeAspect="1"/>
          </p:cNvPicPr>
          <p:nvPr/>
        </p:nvPicPr>
        <p:blipFill>
          <a:blip r:embed="rId3"/>
          <a:stretch>
            <a:fillRect/>
          </a:stretch>
        </p:blipFill>
        <p:spPr>
          <a:xfrm>
            <a:off x="6230337" y="1542699"/>
            <a:ext cx="4957147" cy="2198345"/>
          </a:xfrm>
          <a:prstGeom prst="rect">
            <a:avLst/>
          </a:prstGeom>
        </p:spPr>
      </p:pic>
      <p:sp>
        <p:nvSpPr>
          <p:cNvPr id="9" name="TextBox 8">
            <a:extLst>
              <a:ext uri="{FF2B5EF4-FFF2-40B4-BE49-F238E27FC236}">
                <a16:creationId xmlns:a16="http://schemas.microsoft.com/office/drawing/2014/main" id="{F006A932-8EBE-3B48-8CC4-A1899BE495D4}"/>
              </a:ext>
            </a:extLst>
          </p:cNvPr>
          <p:cNvSpPr txBox="1"/>
          <p:nvPr/>
        </p:nvSpPr>
        <p:spPr>
          <a:xfrm>
            <a:off x="629054" y="649834"/>
            <a:ext cx="3023072" cy="338554"/>
          </a:xfrm>
          <a:prstGeom prst="rect">
            <a:avLst/>
          </a:prstGeom>
          <a:noFill/>
        </p:spPr>
        <p:txBody>
          <a:bodyPr wrap="none" rtlCol="0">
            <a:spAutoFit/>
          </a:bodyPr>
          <a:lstStyle/>
          <a:p>
            <a:pPr algn="l">
              <a:buClr>
                <a:srgbClr val="0000FF"/>
              </a:buClr>
            </a:pPr>
            <a:r>
              <a:rPr lang="en-US" sz="1600" dirty="0">
                <a:latin typeface="Arial" panose="020B0604020202020204" pitchFamily="34" charset="0"/>
                <a:cs typeface="Arial" panose="020B0604020202020204" pitchFamily="34" charset="0"/>
              </a:rPr>
              <a:t>Rates in different subdetectors:</a:t>
            </a:r>
          </a:p>
        </p:txBody>
      </p:sp>
      <p:sp>
        <p:nvSpPr>
          <p:cNvPr id="10" name="TextBox 9">
            <a:extLst>
              <a:ext uri="{FF2B5EF4-FFF2-40B4-BE49-F238E27FC236}">
                <a16:creationId xmlns:a16="http://schemas.microsoft.com/office/drawing/2014/main" id="{6935A72A-CA83-7A4B-9937-E8EA0C67D846}"/>
              </a:ext>
            </a:extLst>
          </p:cNvPr>
          <p:cNvSpPr txBox="1"/>
          <p:nvPr/>
        </p:nvSpPr>
        <p:spPr>
          <a:xfrm>
            <a:off x="6311133" y="834736"/>
            <a:ext cx="3270447" cy="584775"/>
          </a:xfrm>
          <a:prstGeom prst="rect">
            <a:avLst/>
          </a:prstGeom>
          <a:noFill/>
        </p:spPr>
        <p:txBody>
          <a:bodyPr wrap="none" rtlCol="0">
            <a:spAutoFit/>
          </a:bodyPr>
          <a:lstStyle/>
          <a:p>
            <a:pPr algn="l">
              <a:buClr>
                <a:srgbClr val="0000FF"/>
              </a:buClr>
            </a:pPr>
            <a:r>
              <a:rPr lang="en-US" sz="1600" dirty="0">
                <a:latin typeface="Arial" panose="020B0604020202020204" pitchFamily="34" charset="0"/>
                <a:cs typeface="Arial" panose="020B0604020202020204" pitchFamily="34" charset="0"/>
              </a:rPr>
              <a:t>Effect of gold coating on SR</a:t>
            </a:r>
          </a:p>
          <a:p>
            <a:pPr algn="l">
              <a:buClr>
                <a:srgbClr val="0000FF"/>
              </a:buClr>
            </a:pPr>
            <a:r>
              <a:rPr lang="en-US" sz="1600" dirty="0">
                <a:latin typeface="Arial" panose="020B0604020202020204" pitchFamily="34" charset="0"/>
                <a:cs typeface="Arial" panose="020B0604020202020204" pitchFamily="34" charset="0"/>
                <a:sym typeface="Wingdings" pitchFamily="2" charset="2"/>
              </a:rPr>
              <a:t> Example </a:t>
            </a:r>
            <a:r>
              <a:rPr lang="en-US" sz="1600" dirty="0" err="1">
                <a:latin typeface="Symbol" pitchFamily="2" charset="2"/>
                <a:cs typeface="Arial" panose="020B0604020202020204" pitchFamily="34" charset="0"/>
                <a:sym typeface="Wingdings" pitchFamily="2" charset="2"/>
              </a:rPr>
              <a:t>m</a:t>
            </a:r>
            <a:r>
              <a:rPr lang="en-US" sz="1600" dirty="0" err="1">
                <a:latin typeface="Arial" panose="020B0604020202020204" pitchFamily="34" charset="0"/>
                <a:cs typeface="Arial" panose="020B0604020202020204" pitchFamily="34" charset="0"/>
                <a:sym typeface="Wingdings" pitchFamily="2" charset="2"/>
              </a:rPr>
              <a:t>vertex</a:t>
            </a:r>
            <a:r>
              <a:rPr lang="en-US" sz="1600" dirty="0">
                <a:latin typeface="Arial" panose="020B0604020202020204" pitchFamily="34" charset="0"/>
                <a:cs typeface="Arial" panose="020B0604020202020204" pitchFamily="34" charset="0"/>
                <a:sym typeface="Wingdings" pitchFamily="2" charset="2"/>
              </a:rPr>
              <a:t> MAPS layers</a:t>
            </a:r>
            <a:endParaRPr lang="en-US" sz="1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95290D3-62D4-D54F-AEC9-FAD8B6CD1655}"/>
              </a:ext>
            </a:extLst>
          </p:cNvPr>
          <p:cNvPicPr>
            <a:picLocks noChangeAspect="1"/>
          </p:cNvPicPr>
          <p:nvPr/>
        </p:nvPicPr>
        <p:blipFill rotWithShape="1">
          <a:blip r:embed="rId4"/>
          <a:srcRect t="7222" b="22413"/>
          <a:stretch/>
        </p:blipFill>
        <p:spPr>
          <a:xfrm>
            <a:off x="590627" y="3289774"/>
            <a:ext cx="5465618" cy="2884412"/>
          </a:xfrm>
          <a:prstGeom prst="rect">
            <a:avLst/>
          </a:prstGeom>
        </p:spPr>
      </p:pic>
      <p:sp>
        <p:nvSpPr>
          <p:cNvPr id="13" name="TextBox 12">
            <a:extLst>
              <a:ext uri="{FF2B5EF4-FFF2-40B4-BE49-F238E27FC236}">
                <a16:creationId xmlns:a16="http://schemas.microsoft.com/office/drawing/2014/main" id="{463ED7E4-B206-AB41-9F90-8A2073C2C3BE}"/>
              </a:ext>
            </a:extLst>
          </p:cNvPr>
          <p:cNvSpPr txBox="1"/>
          <p:nvPr/>
        </p:nvSpPr>
        <p:spPr>
          <a:xfrm>
            <a:off x="6308155" y="4228822"/>
            <a:ext cx="4442008" cy="830997"/>
          </a:xfrm>
          <a:prstGeom prst="rect">
            <a:avLst/>
          </a:prstGeom>
          <a:noFill/>
        </p:spPr>
        <p:txBody>
          <a:bodyPr wrap="square" rtlCol="0">
            <a:spAutoFit/>
          </a:bodyPr>
          <a:lstStyle/>
          <a:p>
            <a:pPr algn="l">
              <a:buClr>
                <a:srgbClr val="0000FF"/>
              </a:buClr>
            </a:pPr>
            <a:r>
              <a:rPr lang="en-US" sz="1600" dirty="0">
                <a:latin typeface="Arial" panose="020B0604020202020204" pitchFamily="34" charset="0"/>
                <a:cs typeface="Arial" panose="020B0604020202020204" pitchFamily="34" charset="0"/>
              </a:rPr>
              <a:t>Need to repeat synchrotron radiation studies due to recent lattice change</a:t>
            </a:r>
          </a:p>
          <a:p>
            <a:pPr algn="l">
              <a:buClr>
                <a:srgbClr val="0000FF"/>
              </a:buClr>
            </a:pPr>
            <a:r>
              <a:rPr lang="en-US" sz="1600" dirty="0">
                <a:solidFill>
                  <a:srgbClr val="0096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anticipate also a change in the rear side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399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44EDD9-826F-014C-B2DF-B99DDB1488AA}"/>
              </a:ext>
            </a:extLst>
          </p:cNvPr>
          <p:cNvSpPr>
            <a:spLocks noGrp="1"/>
          </p:cNvSpPr>
          <p:nvPr>
            <p:ph type="sldNum" sz="quarter" idx="4"/>
          </p:nvPr>
        </p:nvSpPr>
        <p:spPr/>
        <p:txBody>
          <a:bodyPr/>
          <a:lstStyle/>
          <a:p>
            <a:fld id="{893C5830-40F3-F04E-B2E3-10E6672BA8FF}" type="slidenum">
              <a:rPr lang="en-US" smtClean="0"/>
              <a:pPr/>
              <a:t>41</a:t>
            </a:fld>
            <a:endParaRPr lang="en-US"/>
          </a:p>
        </p:txBody>
      </p:sp>
      <p:sp>
        <p:nvSpPr>
          <p:cNvPr id="4" name="Title 3">
            <a:extLst>
              <a:ext uri="{FF2B5EF4-FFF2-40B4-BE49-F238E27FC236}">
                <a16:creationId xmlns:a16="http://schemas.microsoft.com/office/drawing/2014/main" id="{550142CA-A003-4E49-9697-EF242E2A603E}"/>
              </a:ext>
            </a:extLst>
          </p:cNvPr>
          <p:cNvSpPr>
            <a:spLocks noGrp="1"/>
          </p:cNvSpPr>
          <p:nvPr>
            <p:ph type="title"/>
          </p:nvPr>
        </p:nvSpPr>
        <p:spPr/>
        <p:txBody>
          <a:bodyPr/>
          <a:lstStyle/>
          <a:p>
            <a:r>
              <a:rPr lang="en-US" dirty="0"/>
              <a:t>DIS and Beam Gas Background Rates</a:t>
            </a:r>
          </a:p>
        </p:txBody>
      </p:sp>
      <p:pic>
        <p:nvPicPr>
          <p:cNvPr id="6" name="Picture 5" descr="Chart, bar chart&#10;&#10;Description automatically generated">
            <a:extLst>
              <a:ext uri="{FF2B5EF4-FFF2-40B4-BE49-F238E27FC236}">
                <a16:creationId xmlns:a16="http://schemas.microsoft.com/office/drawing/2014/main" id="{4D7CAA7E-A681-A543-AFA9-C606F32500CF}"/>
              </a:ext>
            </a:extLst>
          </p:cNvPr>
          <p:cNvPicPr>
            <a:picLocks noChangeAspect="1"/>
          </p:cNvPicPr>
          <p:nvPr/>
        </p:nvPicPr>
        <p:blipFill rotWithShape="1">
          <a:blip r:embed="rId2"/>
          <a:srcRect t="4174" r="10453"/>
          <a:stretch/>
        </p:blipFill>
        <p:spPr>
          <a:xfrm>
            <a:off x="7263847" y="3255904"/>
            <a:ext cx="4435500" cy="3037778"/>
          </a:xfrm>
          <a:prstGeom prst="rect">
            <a:avLst/>
          </a:prstGeom>
        </p:spPr>
      </p:pic>
      <p:pic>
        <p:nvPicPr>
          <p:cNvPr id="8" name="Picture 7" descr="Chart, bar chart&#10;&#10;Description automatically generated">
            <a:extLst>
              <a:ext uri="{FF2B5EF4-FFF2-40B4-BE49-F238E27FC236}">
                <a16:creationId xmlns:a16="http://schemas.microsoft.com/office/drawing/2014/main" id="{6C9F5FC0-B2A2-9C43-8017-35345CEF9423}"/>
              </a:ext>
            </a:extLst>
          </p:cNvPr>
          <p:cNvPicPr>
            <a:picLocks noChangeAspect="1"/>
          </p:cNvPicPr>
          <p:nvPr/>
        </p:nvPicPr>
        <p:blipFill rotWithShape="1">
          <a:blip r:embed="rId3"/>
          <a:srcRect t="4509" r="13601"/>
          <a:stretch/>
        </p:blipFill>
        <p:spPr>
          <a:xfrm>
            <a:off x="3007532" y="642497"/>
            <a:ext cx="4294598" cy="3037778"/>
          </a:xfrm>
          <a:prstGeom prst="rect">
            <a:avLst/>
          </a:prstGeom>
        </p:spPr>
      </p:pic>
      <p:pic>
        <p:nvPicPr>
          <p:cNvPr id="10" name="Picture 9" descr="Chart, bar chart&#10;&#10;Description automatically generated">
            <a:extLst>
              <a:ext uri="{FF2B5EF4-FFF2-40B4-BE49-F238E27FC236}">
                <a16:creationId xmlns:a16="http://schemas.microsoft.com/office/drawing/2014/main" id="{252E0B4A-94E8-B940-A445-E991FD4AA9F5}"/>
              </a:ext>
            </a:extLst>
          </p:cNvPr>
          <p:cNvPicPr>
            <a:picLocks noChangeAspect="1"/>
          </p:cNvPicPr>
          <p:nvPr/>
        </p:nvPicPr>
        <p:blipFill>
          <a:blip r:embed="rId4"/>
          <a:stretch>
            <a:fillRect/>
          </a:stretch>
        </p:blipFill>
        <p:spPr>
          <a:xfrm>
            <a:off x="289225" y="3802035"/>
            <a:ext cx="4572000" cy="2497985"/>
          </a:xfrm>
          <a:prstGeom prst="rect">
            <a:avLst/>
          </a:prstGeom>
        </p:spPr>
      </p:pic>
      <p:sp>
        <p:nvSpPr>
          <p:cNvPr id="11" name="TextBox 10">
            <a:extLst>
              <a:ext uri="{FF2B5EF4-FFF2-40B4-BE49-F238E27FC236}">
                <a16:creationId xmlns:a16="http://schemas.microsoft.com/office/drawing/2014/main" id="{432D9DD5-01B4-8546-9105-0C071A3DEC76}"/>
              </a:ext>
            </a:extLst>
          </p:cNvPr>
          <p:cNvSpPr txBox="1"/>
          <p:nvPr/>
        </p:nvSpPr>
        <p:spPr>
          <a:xfrm>
            <a:off x="9437737" y="2424908"/>
            <a:ext cx="2556063" cy="830997"/>
          </a:xfrm>
          <a:prstGeom prst="rect">
            <a:avLst/>
          </a:prstGeom>
          <a:noFill/>
        </p:spPr>
        <p:txBody>
          <a:bodyPr wrap="square" rtlCol="0">
            <a:spAutoFit/>
          </a:bodyPr>
          <a:lstStyle/>
          <a:p>
            <a:pPr algn="l">
              <a:buClr>
                <a:srgbClr val="0000FF"/>
              </a:buClr>
            </a:pPr>
            <a:r>
              <a:rPr lang="en-US" sz="1600" dirty="0">
                <a:latin typeface="Arial" panose="020B0604020202020204" pitchFamily="34" charset="0"/>
                <a:cs typeface="Arial" panose="020B0604020202020204" pitchFamily="34" charset="0"/>
              </a:rPr>
              <a:t>Hadron Beam Gas </a:t>
            </a:r>
          </a:p>
          <a:p>
            <a:pPr algn="l">
              <a:buClr>
                <a:srgbClr val="0000FF"/>
              </a:buClr>
            </a:pPr>
            <a:r>
              <a:rPr lang="en-US" sz="1600" dirty="0">
                <a:latin typeface="Arial" panose="020B0604020202020204" pitchFamily="34" charset="0"/>
                <a:cs typeface="Arial" panose="020B0604020202020204" pitchFamily="34" charset="0"/>
              </a:rPr>
              <a:t>protons: 275 GeV </a:t>
            </a:r>
          </a:p>
          <a:p>
            <a:pPr algn="l">
              <a:buClr>
                <a:srgbClr val="0000FF"/>
              </a:buClr>
            </a:pPr>
            <a:r>
              <a:rPr lang="en-US" sz="1600" dirty="0">
                <a:latin typeface="Arial" panose="020B0604020202020204" pitchFamily="34" charset="0"/>
                <a:cs typeface="Arial" panose="020B0604020202020204" pitchFamily="34" charset="0"/>
              </a:rPr>
              <a:t>vacuum after 10000 Ah</a:t>
            </a:r>
          </a:p>
        </p:txBody>
      </p:sp>
      <p:sp>
        <p:nvSpPr>
          <p:cNvPr id="12" name="TextBox 11">
            <a:extLst>
              <a:ext uri="{FF2B5EF4-FFF2-40B4-BE49-F238E27FC236}">
                <a16:creationId xmlns:a16="http://schemas.microsoft.com/office/drawing/2014/main" id="{A5B20036-DA21-B142-9D10-F5531893CE95}"/>
              </a:ext>
            </a:extLst>
          </p:cNvPr>
          <p:cNvSpPr txBox="1"/>
          <p:nvPr/>
        </p:nvSpPr>
        <p:spPr>
          <a:xfrm>
            <a:off x="576904" y="2971038"/>
            <a:ext cx="2556063" cy="830997"/>
          </a:xfrm>
          <a:prstGeom prst="rect">
            <a:avLst/>
          </a:prstGeom>
          <a:noFill/>
        </p:spPr>
        <p:txBody>
          <a:bodyPr wrap="square" rtlCol="0">
            <a:spAutoFit/>
          </a:bodyPr>
          <a:lstStyle/>
          <a:p>
            <a:pPr algn="l">
              <a:buClr>
                <a:srgbClr val="0000FF"/>
              </a:buClr>
            </a:pPr>
            <a:r>
              <a:rPr lang="en-US" sz="1600" dirty="0">
                <a:latin typeface="Arial" panose="020B0604020202020204" pitchFamily="34" charset="0"/>
                <a:cs typeface="Arial" panose="020B0604020202020204" pitchFamily="34" charset="0"/>
              </a:rPr>
              <a:t>Electron Beam Gas </a:t>
            </a:r>
          </a:p>
          <a:p>
            <a:pPr algn="l">
              <a:buClr>
                <a:srgbClr val="0000FF"/>
              </a:buClr>
            </a:pPr>
            <a:r>
              <a:rPr lang="en-US" sz="1600" dirty="0">
                <a:latin typeface="Arial" panose="020B0604020202020204" pitchFamily="34" charset="0"/>
                <a:cs typeface="Arial" panose="020B0604020202020204" pitchFamily="34" charset="0"/>
              </a:rPr>
              <a:t>10 GeV </a:t>
            </a:r>
          </a:p>
          <a:p>
            <a:pPr algn="l">
              <a:buClr>
                <a:srgbClr val="0000FF"/>
              </a:buClr>
            </a:pPr>
            <a:r>
              <a:rPr lang="en-US" sz="1600" dirty="0">
                <a:latin typeface="Arial" panose="020B0604020202020204" pitchFamily="34" charset="0"/>
                <a:cs typeface="Arial" panose="020B0604020202020204" pitchFamily="34" charset="0"/>
              </a:rPr>
              <a:t>vacuum after 10000 Ah</a:t>
            </a:r>
          </a:p>
        </p:txBody>
      </p:sp>
    </p:spTree>
    <p:extLst>
      <p:ext uri="{BB962C8B-B14F-4D97-AF65-F5344CB8AC3E}">
        <p14:creationId xmlns:p14="http://schemas.microsoft.com/office/powerpoint/2010/main" val="1365160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177449-73C0-4940-A3AD-8304704D19F0}"/>
              </a:ext>
            </a:extLst>
          </p:cNvPr>
          <p:cNvSpPr>
            <a:spLocks noGrp="1"/>
          </p:cNvSpPr>
          <p:nvPr>
            <p:ph type="sldNum" sz="quarter" idx="4"/>
          </p:nvPr>
        </p:nvSpPr>
        <p:spPr/>
        <p:txBody>
          <a:bodyPr/>
          <a:lstStyle/>
          <a:p>
            <a:fld id="{893C5830-40F3-F04E-B2E3-10E6672BA8FF}" type="slidenum">
              <a:rPr lang="en-US" smtClean="0"/>
              <a:pPr/>
              <a:t>42</a:t>
            </a:fld>
            <a:endParaRPr lang="en-US"/>
          </a:p>
        </p:txBody>
      </p:sp>
      <p:sp>
        <p:nvSpPr>
          <p:cNvPr id="4" name="Title 3">
            <a:extLst>
              <a:ext uri="{FF2B5EF4-FFF2-40B4-BE49-F238E27FC236}">
                <a16:creationId xmlns:a16="http://schemas.microsoft.com/office/drawing/2014/main" id="{5004ED96-F66A-3940-829C-01B6D28CF774}"/>
              </a:ext>
            </a:extLst>
          </p:cNvPr>
          <p:cNvSpPr>
            <a:spLocks noGrp="1"/>
          </p:cNvSpPr>
          <p:nvPr>
            <p:ph type="title"/>
          </p:nvPr>
        </p:nvSpPr>
        <p:spPr/>
        <p:txBody>
          <a:bodyPr/>
          <a:lstStyle/>
          <a:p>
            <a:r>
              <a:rPr lang="en-US" dirty="0"/>
              <a:t>Radiation at IR</a:t>
            </a:r>
          </a:p>
        </p:txBody>
      </p:sp>
      <p:sp>
        <p:nvSpPr>
          <p:cNvPr id="10" name="Rectangle 9">
            <a:extLst>
              <a:ext uri="{FF2B5EF4-FFF2-40B4-BE49-F238E27FC236}">
                <a16:creationId xmlns:a16="http://schemas.microsoft.com/office/drawing/2014/main" id="{17DAA24A-1882-FF40-97E3-C06374F9B0AA}"/>
              </a:ext>
            </a:extLst>
          </p:cNvPr>
          <p:cNvSpPr/>
          <p:nvPr/>
        </p:nvSpPr>
        <p:spPr>
          <a:xfrm>
            <a:off x="571500" y="670635"/>
            <a:ext cx="11049000" cy="1569660"/>
          </a:xfrm>
          <a:prstGeom prst="rect">
            <a:avLst/>
          </a:prstGeom>
        </p:spPr>
        <p:txBody>
          <a:bodyPr wrap="square">
            <a:spAutoFit/>
          </a:bodyPr>
          <a:lstStyle/>
          <a:p>
            <a:pPr marL="285750" indent="-285750">
              <a:buClr>
                <a:srgbClr val="0096FF"/>
              </a:buClr>
              <a:buFont typeface="Wingdings" pitchFamily="2" charset="2"/>
              <a:buChar char="q"/>
            </a:pPr>
            <a:r>
              <a:rPr lang="en-US" sz="1600" dirty="0">
                <a:latin typeface="Arial" panose="020B0604020202020204" pitchFamily="34" charset="0"/>
                <a:cs typeface="Arial" panose="020B0604020202020204" pitchFamily="34" charset="0"/>
              </a:rPr>
              <a:t>Primary collisions contribute a substantial fraction of the ionizing radiation and low energy neutron fluence in the experimental hall</a:t>
            </a:r>
          </a:p>
          <a:p>
            <a:pPr marL="285750" indent="-285750">
              <a:buClr>
                <a:srgbClr val="0096FF"/>
              </a:buClr>
              <a:buFont typeface="Wingdings" pitchFamily="2" charset="2"/>
              <a:buChar char="q"/>
            </a:pPr>
            <a:r>
              <a:rPr lang="en-US" sz="1600" dirty="0">
                <a:latin typeface="Arial" panose="020B0604020202020204" pitchFamily="34" charset="0"/>
                <a:cs typeface="Arial" panose="020B0604020202020204" pitchFamily="34" charset="0"/>
              </a:rPr>
              <a:t>Simulations use Pythia-6 well tuned to HERMES, COMPASS and HERA</a:t>
            </a:r>
          </a:p>
          <a:p>
            <a:pPr marL="742950" lvl="1" indent="-285750">
              <a:buClr>
                <a:srgbClr val="0096FF"/>
              </a:buClr>
              <a:buFont typeface="Wingdings" pitchFamily="2" charset="2"/>
              <a:buChar char="§"/>
            </a:pPr>
            <a:r>
              <a:rPr lang="en-US" sz="1600" dirty="0">
                <a:latin typeface="Arial" panose="020B0604020202020204" pitchFamily="34" charset="0"/>
                <a:cs typeface="Arial" panose="020B0604020202020204" pitchFamily="34" charset="0"/>
              </a:rPr>
              <a:t>rates: “min-bias” DIS data </a:t>
            </a:r>
            <a:r>
              <a:rPr lang="en-US" sz="1600" dirty="0">
                <a:latin typeface="Arial" panose="020B0604020202020204" pitchFamily="34" charset="0"/>
                <a:cs typeface="Arial" panose="020B0604020202020204" pitchFamily="34" charset="0"/>
                <a:sym typeface="Wingdings" pitchFamily="2" charset="2"/>
              </a:rPr>
              <a:t> Q</a:t>
            </a:r>
            <a:r>
              <a:rPr lang="en-US" sz="1600" baseline="30000" dirty="0">
                <a:latin typeface="Arial" panose="020B0604020202020204" pitchFamily="34" charset="0"/>
                <a:cs typeface="Arial" panose="020B0604020202020204" pitchFamily="34" charset="0"/>
                <a:sym typeface="Wingdings" pitchFamily="2" charset="2"/>
              </a:rPr>
              <a:t>2</a:t>
            </a:r>
            <a:r>
              <a:rPr lang="en-US" sz="1600" dirty="0">
                <a:latin typeface="Arial" panose="020B0604020202020204" pitchFamily="34" charset="0"/>
                <a:cs typeface="Arial" panose="020B0604020202020204" pitchFamily="34" charset="0"/>
                <a:sym typeface="Wingdings" pitchFamily="2" charset="2"/>
              </a:rPr>
              <a:t>&gt; 10</a:t>
            </a:r>
            <a:r>
              <a:rPr lang="en-US" sz="1600" baseline="30000" dirty="0">
                <a:latin typeface="Arial" panose="020B0604020202020204" pitchFamily="34" charset="0"/>
                <a:cs typeface="Arial" panose="020B0604020202020204" pitchFamily="34" charset="0"/>
                <a:sym typeface="Wingdings" pitchFamily="2" charset="2"/>
              </a:rPr>
              <a:t>-9</a:t>
            </a:r>
            <a:r>
              <a:rPr lang="en-US" sz="1600" dirty="0">
                <a:latin typeface="Arial" panose="020B0604020202020204" pitchFamily="34" charset="0"/>
                <a:cs typeface="Arial" panose="020B0604020202020204" pitchFamily="34" charset="0"/>
                <a:sym typeface="Wingdings" pitchFamily="2" charset="2"/>
              </a:rPr>
              <a:t> GeV</a:t>
            </a:r>
            <a:r>
              <a:rPr lang="en-US" sz="1600" baseline="30000" dirty="0">
                <a:latin typeface="Arial" panose="020B0604020202020204" pitchFamily="34" charset="0"/>
                <a:cs typeface="Arial" panose="020B0604020202020204" pitchFamily="34" charset="0"/>
                <a:sym typeface="Wingdings" pitchFamily="2" charset="2"/>
              </a:rPr>
              <a:t>2</a:t>
            </a:r>
          </a:p>
          <a:p>
            <a:pPr marL="742950" lvl="1" indent="-285750">
              <a:buClr>
                <a:srgbClr val="0096FF"/>
              </a:buClr>
              <a:buFont typeface="Wingdings" pitchFamily="2" charset="2"/>
              <a:buChar char="§"/>
            </a:pPr>
            <a:r>
              <a:rPr lang="en-US" sz="1600" dirty="0">
                <a:latin typeface="Arial" panose="020B0604020202020204" pitchFamily="34" charset="0"/>
                <a:cs typeface="Arial" panose="020B0604020202020204" pitchFamily="34" charset="0"/>
                <a:sym typeface="Wingdings" pitchFamily="2" charset="2"/>
              </a:rPr>
              <a:t>Validation: </a:t>
            </a:r>
            <a:r>
              <a:rPr lang="en-US" sz="1600" dirty="0">
                <a:latin typeface="Arial" panose="020B0604020202020204" pitchFamily="34" charset="0"/>
                <a:cs typeface="Arial" panose="020B0604020202020204" pitchFamily="34" charset="0"/>
              </a:rPr>
              <a:t>Yuri </a:t>
            </a:r>
            <a:r>
              <a:rPr lang="en-US" sz="1600" dirty="0" err="1">
                <a:latin typeface="Arial" panose="020B0604020202020204" pitchFamily="34" charset="0"/>
                <a:cs typeface="Arial" panose="020B0604020202020204" pitchFamily="34" charset="0"/>
              </a:rPr>
              <a:t>Fisyak</a:t>
            </a:r>
            <a:r>
              <a:rPr lang="en-US" sz="1600" dirty="0">
                <a:latin typeface="Arial" panose="020B0604020202020204" pitchFamily="34" charset="0"/>
                <a:cs typeface="Arial" panose="020B0604020202020204" pitchFamily="34" charset="0"/>
              </a:rPr>
              <a:t> et al. NIM A 756 (2014) 68-72, arXiv:</a:t>
            </a:r>
            <a:r>
              <a:rPr lang="en-US" sz="1600" dirty="0">
                <a:latin typeface="Arial" panose="020B0604020202020204" pitchFamily="34" charset="0"/>
                <a:cs typeface="Arial" panose="020B0604020202020204" pitchFamily="34" charset="0"/>
                <a:hlinkClick r:id="rId2"/>
              </a:rPr>
              <a:t>1310.2495</a:t>
            </a:r>
            <a:endParaRPr lang="en-US" sz="1600" dirty="0">
              <a:latin typeface="Arial" panose="020B0604020202020204" pitchFamily="34" charset="0"/>
              <a:cs typeface="Arial" panose="020B0604020202020204" pitchFamily="34" charset="0"/>
            </a:endParaRPr>
          </a:p>
          <a:p>
            <a:pPr marL="285750" indent="-285750">
              <a:buClr>
                <a:srgbClr val="0096FF"/>
              </a:buClr>
              <a:buFont typeface="Wingdings" pitchFamily="2" charset="2"/>
              <a:buChar char="q"/>
            </a:pPr>
            <a:r>
              <a:rPr lang="en-US" sz="1600" dirty="0">
                <a:latin typeface="Arial" panose="020B0604020202020204" pitchFamily="34" charset="0"/>
                <a:cs typeface="Arial" panose="020B0604020202020204" pitchFamily="34" charset="0"/>
                <a:sym typeface="Wingdings" pitchFamily="2" charset="2"/>
              </a:rPr>
              <a:t>Study dependence on physics-list in GEANT-4  especially for low energy neutrons</a:t>
            </a:r>
          </a:p>
        </p:txBody>
      </p:sp>
      <p:pic>
        <p:nvPicPr>
          <p:cNvPr id="16" name="Picture 15" descr="Chart, bar chart&#10;&#10;Description automatically generated">
            <a:extLst>
              <a:ext uri="{FF2B5EF4-FFF2-40B4-BE49-F238E27FC236}">
                <a16:creationId xmlns:a16="http://schemas.microsoft.com/office/drawing/2014/main" id="{8A88C60B-B474-BA47-9930-DA45CE3F0579}"/>
              </a:ext>
            </a:extLst>
          </p:cNvPr>
          <p:cNvPicPr>
            <a:picLocks noChangeAspect="1"/>
          </p:cNvPicPr>
          <p:nvPr/>
        </p:nvPicPr>
        <p:blipFill rotWithShape="1">
          <a:blip r:embed="rId3"/>
          <a:srcRect l="2313" r="1738"/>
          <a:stretch/>
        </p:blipFill>
        <p:spPr>
          <a:xfrm>
            <a:off x="1372028" y="2339250"/>
            <a:ext cx="9473547" cy="3896559"/>
          </a:xfrm>
          <a:prstGeom prst="rect">
            <a:avLst/>
          </a:prstGeom>
        </p:spPr>
      </p:pic>
    </p:spTree>
    <p:extLst>
      <p:ext uri="{BB962C8B-B14F-4D97-AF65-F5344CB8AC3E}">
        <p14:creationId xmlns:p14="http://schemas.microsoft.com/office/powerpoint/2010/main" val="3516676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6687AF3C-AE5C-7E48-9788-11C86C35FAD5}"/>
              </a:ext>
            </a:extLst>
          </p:cNvPr>
          <p:cNvPicPr>
            <a:picLocks noChangeAspect="1"/>
          </p:cNvPicPr>
          <p:nvPr/>
        </p:nvPicPr>
        <p:blipFill rotWithShape="1">
          <a:blip r:embed="rId2"/>
          <a:srcRect t="7146"/>
          <a:stretch/>
        </p:blipFill>
        <p:spPr>
          <a:xfrm>
            <a:off x="1907317" y="636103"/>
            <a:ext cx="8410016" cy="3089707"/>
          </a:xfrm>
          <a:prstGeom prst="rect">
            <a:avLst/>
          </a:prstGeom>
        </p:spPr>
      </p:pic>
      <p:sp>
        <p:nvSpPr>
          <p:cNvPr id="3" name="Slide Number Placeholder 2">
            <a:extLst>
              <a:ext uri="{FF2B5EF4-FFF2-40B4-BE49-F238E27FC236}">
                <a16:creationId xmlns:a16="http://schemas.microsoft.com/office/drawing/2014/main" id="{AF83FAD1-8CEC-894B-99CA-4EA751887283}"/>
              </a:ext>
            </a:extLst>
          </p:cNvPr>
          <p:cNvSpPr>
            <a:spLocks noGrp="1"/>
          </p:cNvSpPr>
          <p:nvPr>
            <p:ph type="sldNum" sz="quarter" idx="4"/>
          </p:nvPr>
        </p:nvSpPr>
        <p:spPr/>
        <p:txBody>
          <a:bodyPr/>
          <a:lstStyle/>
          <a:p>
            <a:fld id="{893C5830-40F3-F04E-B2E3-10E6672BA8FF}" type="slidenum">
              <a:rPr lang="en-US" smtClean="0"/>
              <a:pPr/>
              <a:t>43</a:t>
            </a:fld>
            <a:endParaRPr lang="en-US" dirty="0"/>
          </a:p>
        </p:txBody>
      </p:sp>
      <p:sp>
        <p:nvSpPr>
          <p:cNvPr id="4" name="Title 3">
            <a:extLst>
              <a:ext uri="{FF2B5EF4-FFF2-40B4-BE49-F238E27FC236}">
                <a16:creationId xmlns:a16="http://schemas.microsoft.com/office/drawing/2014/main" id="{E9B6D18C-51D0-A34D-BE14-DE639E29A09D}"/>
              </a:ext>
            </a:extLst>
          </p:cNvPr>
          <p:cNvSpPr>
            <a:spLocks noGrp="1"/>
          </p:cNvSpPr>
          <p:nvPr>
            <p:ph type="title"/>
          </p:nvPr>
        </p:nvSpPr>
        <p:spPr/>
        <p:txBody>
          <a:bodyPr/>
          <a:lstStyle/>
          <a:p>
            <a:r>
              <a:rPr lang="en-US" dirty="0"/>
              <a:t>Proton and Neutron Radiation</a:t>
            </a:r>
          </a:p>
        </p:txBody>
      </p:sp>
      <p:pic>
        <p:nvPicPr>
          <p:cNvPr id="8" name="Picture 7" descr="Chart&#10;&#10;Description automatically generated">
            <a:extLst>
              <a:ext uri="{FF2B5EF4-FFF2-40B4-BE49-F238E27FC236}">
                <a16:creationId xmlns:a16="http://schemas.microsoft.com/office/drawing/2014/main" id="{FCD154F9-4D9C-A94E-BE52-6B639CEE5631}"/>
              </a:ext>
            </a:extLst>
          </p:cNvPr>
          <p:cNvPicPr>
            <a:picLocks noChangeAspect="1"/>
          </p:cNvPicPr>
          <p:nvPr/>
        </p:nvPicPr>
        <p:blipFill>
          <a:blip r:embed="rId3"/>
          <a:stretch>
            <a:fillRect/>
          </a:stretch>
        </p:blipFill>
        <p:spPr>
          <a:xfrm>
            <a:off x="6159607" y="3673116"/>
            <a:ext cx="4018060" cy="3184884"/>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2AC93548-EAA9-654C-883F-DFBC2D622097}"/>
              </a:ext>
            </a:extLst>
          </p:cNvPr>
          <p:cNvPicPr>
            <a:picLocks noChangeAspect="1"/>
          </p:cNvPicPr>
          <p:nvPr/>
        </p:nvPicPr>
        <p:blipFill>
          <a:blip r:embed="rId4"/>
          <a:stretch>
            <a:fillRect/>
          </a:stretch>
        </p:blipFill>
        <p:spPr>
          <a:xfrm>
            <a:off x="2059386" y="3686054"/>
            <a:ext cx="3904501" cy="3094872"/>
          </a:xfrm>
          <a:prstGeom prst="rect">
            <a:avLst/>
          </a:prstGeom>
        </p:spPr>
      </p:pic>
    </p:spTree>
    <p:extLst>
      <p:ext uri="{BB962C8B-B14F-4D97-AF65-F5344CB8AC3E}">
        <p14:creationId xmlns:p14="http://schemas.microsoft.com/office/powerpoint/2010/main" val="845421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ED109-C0FC-8643-8FEB-0EF16CF1EB8C}"/>
              </a:ext>
            </a:extLst>
          </p:cNvPr>
          <p:cNvSpPr>
            <a:spLocks noGrp="1"/>
          </p:cNvSpPr>
          <p:nvPr>
            <p:ph type="sldNum" sz="quarter" idx="4"/>
          </p:nvPr>
        </p:nvSpPr>
        <p:spPr/>
        <p:txBody>
          <a:bodyPr/>
          <a:lstStyle/>
          <a:p>
            <a:fld id="{893C5830-40F3-F04E-B2E3-10E6672BA8FF}" type="slidenum">
              <a:rPr lang="en-US" smtClean="0"/>
              <a:pPr/>
              <a:t>44</a:t>
            </a:fld>
            <a:endParaRPr lang="en-US"/>
          </a:p>
        </p:txBody>
      </p:sp>
      <p:sp>
        <p:nvSpPr>
          <p:cNvPr id="3" name="Title 2">
            <a:extLst>
              <a:ext uri="{FF2B5EF4-FFF2-40B4-BE49-F238E27FC236}">
                <a16:creationId xmlns:a16="http://schemas.microsoft.com/office/drawing/2014/main" id="{2085CF67-B662-2F48-A333-F85186CF5221}"/>
              </a:ext>
            </a:extLst>
          </p:cNvPr>
          <p:cNvSpPr>
            <a:spLocks noGrp="1"/>
          </p:cNvSpPr>
          <p:nvPr>
            <p:ph type="title"/>
          </p:nvPr>
        </p:nvSpPr>
        <p:spPr/>
        <p:txBody>
          <a:bodyPr/>
          <a:lstStyle/>
          <a:p>
            <a:r>
              <a:rPr lang="en-US" dirty="0"/>
              <a:t>Information sharing with        collaboration </a:t>
            </a:r>
          </a:p>
        </p:txBody>
      </p:sp>
      <p:sp>
        <p:nvSpPr>
          <p:cNvPr id="6" name="TextBox 5">
            <a:extLst>
              <a:ext uri="{FF2B5EF4-FFF2-40B4-BE49-F238E27FC236}">
                <a16:creationId xmlns:a16="http://schemas.microsoft.com/office/drawing/2014/main" id="{EE533452-A899-9648-B6C8-CCA6C0FED650}"/>
              </a:ext>
            </a:extLst>
          </p:cNvPr>
          <p:cNvSpPr txBox="1"/>
          <p:nvPr/>
        </p:nvSpPr>
        <p:spPr>
          <a:xfrm>
            <a:off x="595353" y="622967"/>
            <a:ext cx="10369496" cy="2308324"/>
          </a:xfrm>
          <a:prstGeom prst="rect">
            <a:avLst/>
          </a:prstGeom>
          <a:noFill/>
        </p:spPr>
        <p:txBody>
          <a:bodyPr wrap="square" rtlCol="0">
            <a:spAutoFit/>
          </a:bodyPr>
          <a:lstStyle/>
          <a:p>
            <a:pPr algn="l">
              <a:buClr>
                <a:srgbClr val="0096FF"/>
              </a:buClr>
            </a:pPr>
            <a:r>
              <a:rPr lang="en-US" sz="1600" dirty="0">
                <a:solidFill>
                  <a:srgbClr val="0096FF"/>
                </a:solidFill>
                <a:cs typeface="Arial" panose="020B0604020202020204" pitchFamily="34" charset="0"/>
              </a:rPr>
              <a:t>Design: </a:t>
            </a:r>
          </a:p>
          <a:p>
            <a:pPr marL="285750" indent="-285750">
              <a:buClr>
                <a:srgbClr val="0096FF"/>
              </a:buClr>
              <a:buFont typeface="Wingdings" pitchFamily="2" charset="2"/>
              <a:buChar char="§"/>
            </a:pPr>
            <a:r>
              <a:rPr lang="en-US" sz="1600" dirty="0">
                <a:cs typeface="Arial" panose="020B0604020202020204" pitchFamily="34" charset="0"/>
              </a:rPr>
              <a:t>generate subdetector envelopes</a:t>
            </a:r>
          </a:p>
          <a:p>
            <a:pPr marL="285750" indent="-285750">
              <a:buClr>
                <a:srgbClr val="0096FF"/>
              </a:buClr>
              <a:buFont typeface="Wingdings" pitchFamily="2" charset="2"/>
              <a:buChar char="§"/>
            </a:pPr>
            <a:r>
              <a:rPr lang="en-US" sz="1600" dirty="0">
                <a:cs typeface="Arial" panose="020B0604020202020204" pitchFamily="34" charset="0"/>
              </a:rPr>
              <a:t>geometry database for users and GEANT simulations: </a:t>
            </a:r>
            <a:r>
              <a:rPr lang="en-US" sz="1600" dirty="0">
                <a:cs typeface="Arial" panose="020B0604020202020204" pitchFamily="34" charset="0"/>
                <a:hlinkClick r:id="rId2">
                  <a:extLst>
                    <a:ext uri="{A12FA001-AC4F-418D-AE19-62706E023703}">
                      <ahyp:hlinkClr xmlns:ahyp="http://schemas.microsoft.com/office/drawing/2018/hyperlinkcolor" val="tx"/>
                    </a:ext>
                  </a:extLst>
                </a:hlinkClick>
              </a:rPr>
              <a:t>https://eic.jlab.org/Geometry/</a:t>
            </a:r>
            <a:endParaRPr lang="en-US" sz="1600" dirty="0">
              <a:cs typeface="Arial" panose="020B0604020202020204" pitchFamily="34" charset="0"/>
            </a:endParaRPr>
          </a:p>
          <a:p>
            <a:pPr marL="285750" indent="-285750">
              <a:buClr>
                <a:srgbClr val="0096FF"/>
              </a:buClr>
              <a:buFont typeface="Wingdings" pitchFamily="2" charset="2"/>
              <a:buChar char="§"/>
            </a:pPr>
            <a:r>
              <a:rPr lang="en-US" sz="1600" dirty="0">
                <a:cs typeface="Arial" panose="020B0604020202020204" pitchFamily="34" charset="0"/>
              </a:rPr>
              <a:t>provide </a:t>
            </a:r>
            <a:r>
              <a:rPr lang="en-US" sz="1600" dirty="0" err="1">
                <a:cs typeface="Arial" panose="020B0604020202020204" pitchFamily="34" charset="0"/>
              </a:rPr>
              <a:t>stp</a:t>
            </a:r>
            <a:r>
              <a:rPr lang="en-US" sz="1600" dirty="0">
                <a:cs typeface="Arial" panose="020B0604020202020204" pitchFamily="34" charset="0"/>
              </a:rPr>
              <a:t>-files of support structures and services to be converted to GEANT geometries</a:t>
            </a:r>
          </a:p>
          <a:p>
            <a:pPr>
              <a:buClr>
                <a:srgbClr val="0096FF"/>
              </a:buClr>
            </a:pPr>
            <a:r>
              <a:rPr lang="en-US" sz="1600" dirty="0">
                <a:solidFill>
                  <a:srgbClr val="0096FF"/>
                </a:solidFill>
                <a:cs typeface="Arial" panose="020B0604020202020204" pitchFamily="34" charset="0"/>
              </a:rPr>
              <a:t>General Information:</a:t>
            </a:r>
          </a:p>
          <a:p>
            <a:pPr marL="285750" indent="-285750">
              <a:buClr>
                <a:srgbClr val="0096FF"/>
              </a:buClr>
              <a:buFont typeface="Wingdings" pitchFamily="2" charset="2"/>
              <a:buChar char="§"/>
            </a:pPr>
            <a:r>
              <a:rPr lang="en-US" sz="1600" dirty="0">
                <a:cs typeface="Arial" panose="020B0604020202020204" pitchFamily="34" charset="0"/>
              </a:rPr>
              <a:t>Requirements and Interfaces: https://</a:t>
            </a:r>
            <a:r>
              <a:rPr lang="en-US" sz="1600" dirty="0" err="1">
                <a:cs typeface="Arial" panose="020B0604020202020204" pitchFamily="34" charset="0"/>
              </a:rPr>
              <a:t>eic.jlab.org</a:t>
            </a:r>
            <a:r>
              <a:rPr lang="en-US" sz="1600" dirty="0">
                <a:cs typeface="Arial" panose="020B0604020202020204" pitchFamily="34" charset="0"/>
              </a:rPr>
              <a:t>/Requirements/ </a:t>
            </a:r>
          </a:p>
          <a:p>
            <a:pPr marL="285750" indent="-285750">
              <a:buClr>
                <a:srgbClr val="0096FF"/>
              </a:buClr>
              <a:buFont typeface="Wingdings" pitchFamily="2" charset="2"/>
              <a:buChar char="§"/>
            </a:pPr>
            <a:r>
              <a:rPr lang="en-US" sz="1600" dirty="0"/>
              <a:t>Wiki-page: </a:t>
            </a:r>
            <a:r>
              <a:rPr lang="en-US" sz="1600" dirty="0">
                <a:hlinkClick r:id="rId3"/>
              </a:rPr>
              <a:t>https://wiki.bnl.gov/EPIC/index.php?title=Project_Information</a:t>
            </a:r>
            <a:endParaRPr lang="en-US" sz="1600" dirty="0"/>
          </a:p>
          <a:p>
            <a:pPr marL="285750" indent="-285750">
              <a:buClr>
                <a:srgbClr val="0096FF"/>
              </a:buClr>
              <a:buFont typeface="Wingdings" pitchFamily="2" charset="2"/>
              <a:buChar char="§"/>
            </a:pPr>
            <a:r>
              <a:rPr lang="en-US" sz="1600" dirty="0">
                <a:hlinkClick r:id="rId4"/>
              </a:rPr>
              <a:t>ePIC</a:t>
            </a:r>
            <a:r>
              <a:rPr lang="en-US" sz="1600" dirty="0"/>
              <a:t> Public </a:t>
            </a:r>
            <a:r>
              <a:rPr lang="en-US" sz="1600" dirty="0" err="1"/>
              <a:t>Sharepoint</a:t>
            </a:r>
            <a:r>
              <a:rPr lang="en-US" sz="1600" dirty="0"/>
              <a:t> to collect information from subsystems, i.e. services and readout chain</a:t>
            </a:r>
          </a:p>
          <a:p>
            <a:pPr marL="285750" indent="-285750">
              <a:buClr>
                <a:srgbClr val="0096FF"/>
              </a:buClr>
              <a:buFont typeface="Wingdings" pitchFamily="2" charset="2"/>
              <a:buChar char="§"/>
            </a:pPr>
            <a:endParaRPr lang="en-US" sz="1600" dirty="0">
              <a:cs typeface="Arial" panose="020B060402020202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4675705C-11C0-4545-9C93-84AD7A66A7BC}"/>
              </a:ext>
            </a:extLst>
          </p:cNvPr>
          <p:cNvPicPr>
            <a:picLocks noChangeAspect="1"/>
          </p:cNvPicPr>
          <p:nvPr/>
        </p:nvPicPr>
        <p:blipFill>
          <a:blip r:embed="rId5"/>
          <a:stretch>
            <a:fillRect/>
          </a:stretch>
        </p:blipFill>
        <p:spPr>
          <a:xfrm>
            <a:off x="5200181" y="0"/>
            <a:ext cx="763875" cy="549565"/>
          </a:xfrm>
          <a:prstGeom prst="rect">
            <a:avLst/>
          </a:prstGeom>
        </p:spPr>
      </p:pic>
      <p:pic>
        <p:nvPicPr>
          <p:cNvPr id="8" name="Picture 7">
            <a:extLst>
              <a:ext uri="{FF2B5EF4-FFF2-40B4-BE49-F238E27FC236}">
                <a16:creationId xmlns:a16="http://schemas.microsoft.com/office/drawing/2014/main" id="{12D6BC78-825A-1742-A6A1-D680F1B5C898}"/>
              </a:ext>
            </a:extLst>
          </p:cNvPr>
          <p:cNvPicPr>
            <a:picLocks noChangeAspect="1"/>
          </p:cNvPicPr>
          <p:nvPr/>
        </p:nvPicPr>
        <p:blipFill>
          <a:blip r:embed="rId6"/>
          <a:stretch>
            <a:fillRect/>
          </a:stretch>
        </p:blipFill>
        <p:spPr>
          <a:xfrm>
            <a:off x="7368988" y="2632820"/>
            <a:ext cx="4823012" cy="3726873"/>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ECA7B22F-812F-D647-B92D-EEDEF48BB42A}"/>
              </a:ext>
            </a:extLst>
          </p:cNvPr>
          <p:cNvPicPr>
            <a:picLocks noChangeAspect="1"/>
          </p:cNvPicPr>
          <p:nvPr/>
        </p:nvPicPr>
        <p:blipFill>
          <a:blip r:embed="rId7"/>
          <a:stretch>
            <a:fillRect/>
          </a:stretch>
        </p:blipFill>
        <p:spPr>
          <a:xfrm>
            <a:off x="2823537" y="4810539"/>
            <a:ext cx="4657416" cy="1742661"/>
          </a:xfrm>
          <a:prstGeom prst="rect">
            <a:avLst/>
          </a:prstGeom>
        </p:spPr>
      </p:pic>
      <p:pic>
        <p:nvPicPr>
          <p:cNvPr id="14" name="Picture 13" descr="Graphical user interface, application, table&#10;&#10;Description automatically generated">
            <a:extLst>
              <a:ext uri="{FF2B5EF4-FFF2-40B4-BE49-F238E27FC236}">
                <a16:creationId xmlns:a16="http://schemas.microsoft.com/office/drawing/2014/main" id="{F80C0B8C-F5AB-214C-936E-2B82963F9630}"/>
              </a:ext>
            </a:extLst>
          </p:cNvPr>
          <p:cNvPicPr>
            <a:picLocks noChangeAspect="1"/>
          </p:cNvPicPr>
          <p:nvPr/>
        </p:nvPicPr>
        <p:blipFill>
          <a:blip r:embed="rId8"/>
          <a:stretch>
            <a:fillRect/>
          </a:stretch>
        </p:blipFill>
        <p:spPr>
          <a:xfrm>
            <a:off x="571500" y="2682052"/>
            <a:ext cx="5172611" cy="2136438"/>
          </a:xfrm>
          <a:prstGeom prst="rect">
            <a:avLst/>
          </a:prstGeom>
        </p:spPr>
      </p:pic>
      <p:sp>
        <p:nvSpPr>
          <p:cNvPr id="15" name="TextBox 14">
            <a:extLst>
              <a:ext uri="{FF2B5EF4-FFF2-40B4-BE49-F238E27FC236}">
                <a16:creationId xmlns:a16="http://schemas.microsoft.com/office/drawing/2014/main" id="{33053C8E-CB4E-6A42-A7F9-F35D3337D5B9}"/>
              </a:ext>
            </a:extLst>
          </p:cNvPr>
          <p:cNvSpPr txBox="1"/>
          <p:nvPr/>
        </p:nvSpPr>
        <p:spPr>
          <a:xfrm>
            <a:off x="5386511" y="4849564"/>
            <a:ext cx="1418978" cy="215444"/>
          </a:xfrm>
          <a:prstGeom prst="rect">
            <a:avLst/>
          </a:prstGeom>
          <a:noFill/>
        </p:spPr>
        <p:txBody>
          <a:bodyPr wrap="none" rtlCol="0">
            <a:spAutoFit/>
          </a:bodyPr>
          <a:lstStyle/>
          <a:p>
            <a:r>
              <a:rPr lang="en-US" sz="800" dirty="0"/>
              <a:t>Readout Chain Information</a:t>
            </a:r>
          </a:p>
        </p:txBody>
      </p:sp>
      <p:sp>
        <p:nvSpPr>
          <p:cNvPr id="4" name="TextBox 3">
            <a:extLst>
              <a:ext uri="{FF2B5EF4-FFF2-40B4-BE49-F238E27FC236}">
                <a16:creationId xmlns:a16="http://schemas.microsoft.com/office/drawing/2014/main" id="{96CD30A3-36F2-D141-A7A6-BF842B20C223}"/>
              </a:ext>
            </a:extLst>
          </p:cNvPr>
          <p:cNvSpPr txBox="1"/>
          <p:nvPr/>
        </p:nvSpPr>
        <p:spPr>
          <a:xfrm>
            <a:off x="7795624" y="631019"/>
            <a:ext cx="3824876" cy="304800"/>
          </a:xfrm>
          <a:prstGeom prst="rect">
            <a:avLst/>
          </a:prstGeom>
          <a:noFill/>
        </p:spPr>
        <p:txBody>
          <a:bodyPr wrap="none" rtlCol="0">
            <a:noAutofit/>
          </a:bodyPr>
          <a:lstStyle/>
          <a:p>
            <a:pPr algn="r">
              <a:buClr>
                <a:srgbClr val="0096FF"/>
              </a:buClr>
            </a:pPr>
            <a:r>
              <a:rPr lang="en-US" sz="1400" dirty="0">
                <a:solidFill>
                  <a:srgbClr val="0096FF"/>
                </a:solidFill>
                <a:sym typeface="Wingdings" pitchFamily="2" charset="2"/>
              </a:rPr>
              <a:t> </a:t>
            </a:r>
            <a:r>
              <a:rPr lang="en-US" sz="1400" dirty="0"/>
              <a:t>more details in Rahul Sharma’s talk</a:t>
            </a:r>
          </a:p>
        </p:txBody>
      </p:sp>
    </p:spTree>
    <p:extLst>
      <p:ext uri="{BB962C8B-B14F-4D97-AF65-F5344CB8AC3E}">
        <p14:creationId xmlns:p14="http://schemas.microsoft.com/office/powerpoint/2010/main" val="2047032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249F1D-6B26-FC45-B3B3-163F7BECB708}"/>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45</a:t>
            </a:fld>
            <a:endParaRPr lang="en-US" dirty="0"/>
          </a:p>
        </p:txBody>
      </p:sp>
      <p:sp>
        <p:nvSpPr>
          <p:cNvPr id="2" name="Title 1">
            <a:extLst>
              <a:ext uri="{FF2B5EF4-FFF2-40B4-BE49-F238E27FC236}">
                <a16:creationId xmlns:a16="http://schemas.microsoft.com/office/drawing/2014/main" id="{8A1B41D6-AC66-EE48-BEAA-75EB983A6FFD}"/>
              </a:ext>
            </a:extLst>
          </p:cNvPr>
          <p:cNvSpPr>
            <a:spLocks noGrp="1"/>
          </p:cNvSpPr>
          <p:nvPr>
            <p:ph type="title"/>
          </p:nvPr>
        </p:nvSpPr>
        <p:spPr/>
        <p:txBody>
          <a:bodyPr>
            <a:noAutofit/>
          </a:bodyPr>
          <a:lstStyle/>
          <a:p>
            <a:r>
              <a:rPr lang="en-US" dirty="0"/>
              <a:t>Pre-Ops Plan of Experimental Equipment</a:t>
            </a:r>
          </a:p>
        </p:txBody>
      </p:sp>
      <p:sp>
        <p:nvSpPr>
          <p:cNvPr id="3" name="Content Placeholder 2">
            <a:extLst>
              <a:ext uri="{FF2B5EF4-FFF2-40B4-BE49-F238E27FC236}">
                <a16:creationId xmlns:a16="http://schemas.microsoft.com/office/drawing/2014/main" id="{3271129E-F5AF-4E4B-88EA-7D300ED086D5}"/>
              </a:ext>
            </a:extLst>
          </p:cNvPr>
          <p:cNvSpPr>
            <a:spLocks noGrp="1"/>
          </p:cNvSpPr>
          <p:nvPr>
            <p:ph idx="4294967295"/>
          </p:nvPr>
        </p:nvSpPr>
        <p:spPr>
          <a:xfrm>
            <a:off x="571500" y="626268"/>
            <a:ext cx="11049000" cy="5605463"/>
          </a:xfrm>
        </p:spPr>
        <p:txBody>
          <a:bodyPr/>
          <a:lstStyle/>
          <a:p>
            <a:pPr marL="0" indent="0">
              <a:buNone/>
            </a:pPr>
            <a:r>
              <a:rPr lang="en-US" sz="2400" b="1" dirty="0">
                <a:solidFill>
                  <a:srgbClr val="0096FF"/>
                </a:solidFill>
                <a:latin typeface="Arial" panose="020B0604020202020204" pitchFamily="34" charset="0"/>
                <a:cs typeface="Arial" panose="020B0604020202020204" pitchFamily="34" charset="0"/>
              </a:rPr>
              <a:t>Big Picture:</a:t>
            </a:r>
            <a:endParaRPr lang="en-US" sz="1200" b="1" dirty="0">
              <a:solidFill>
                <a:srgbClr val="0096FF"/>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dirty="0">
                <a:latin typeface="Arial" panose="020B0604020202020204" pitchFamily="34" charset="0"/>
                <a:cs typeface="Arial" panose="020B0604020202020204" pitchFamily="34" charset="0"/>
              </a:rPr>
              <a:t>Two commissioning periods</a:t>
            </a:r>
          </a:p>
          <a:p>
            <a:pPr marL="742950" lvl="1" indent="-285750">
              <a:buFont typeface="Wingdings" pitchFamily="2" charset="2"/>
              <a:buChar char="Ø"/>
            </a:pPr>
            <a:r>
              <a:rPr lang="en-US" dirty="0">
                <a:latin typeface="Arial" panose="020B0604020202020204" pitchFamily="34" charset="0"/>
                <a:cs typeface="Arial" panose="020B0604020202020204" pitchFamily="34" charset="0"/>
              </a:rPr>
              <a:t>First detector commissioning in assembly hall with cosmic</a:t>
            </a:r>
          </a:p>
          <a:p>
            <a:pPr marL="457200" lvl="1" indent="0">
              <a:buNone/>
            </a:pPr>
            <a:r>
              <a:rPr lang="en-US" dirty="0">
                <a:latin typeface="Arial" panose="020B0604020202020204" pitchFamily="34" charset="0"/>
                <a:cs typeface="Arial" panose="020B0604020202020204" pitchFamily="34" charset="0"/>
              </a:rPr>
              <a:t>     During this time, </a:t>
            </a:r>
            <a:r>
              <a:rPr lang="en-US" dirty="0"/>
              <a:t>the different accelerators will be commissioned</a:t>
            </a:r>
            <a:endParaRPr lang="en-US" dirty="0">
              <a:latin typeface="Arial" panose="020B0604020202020204" pitchFamily="34" charset="0"/>
              <a:cs typeface="Arial" panose="020B0604020202020204" pitchFamily="34" charset="0"/>
            </a:endParaRPr>
          </a:p>
          <a:p>
            <a:pPr marL="742950" lvl="1" indent="-285750">
              <a:buFont typeface="Wingdings" pitchFamily="2" charset="2"/>
              <a:buChar char="Ø"/>
            </a:pPr>
            <a:r>
              <a:rPr lang="en-US" dirty="0">
                <a:latin typeface="Arial" panose="020B0604020202020204" pitchFamily="34" charset="0"/>
                <a:cs typeface="Arial" panose="020B0604020202020204" pitchFamily="34" charset="0"/>
              </a:rPr>
              <a:t>Commissioning the detector with beam</a:t>
            </a:r>
            <a:endParaRPr lang="en-US" dirty="0"/>
          </a:p>
          <a:p>
            <a:pPr marL="0" indent="0">
              <a:buNone/>
            </a:pPr>
            <a:r>
              <a:rPr lang="en-US" sz="2400" b="1" dirty="0">
                <a:solidFill>
                  <a:srgbClr val="0096FF"/>
                </a:solidFill>
                <a:latin typeface="Arial" panose="020B0604020202020204" pitchFamily="34" charset="0"/>
                <a:cs typeface="Arial" panose="020B0604020202020204" pitchFamily="34" charset="0"/>
              </a:rPr>
              <a:t>Notes:</a:t>
            </a:r>
          </a:p>
          <a:p>
            <a:pPr marL="285750" indent="-285750"/>
            <a:r>
              <a:rPr lang="en-US" dirty="0">
                <a:latin typeface="Arial" panose="020B0604020202020204" pitchFamily="34" charset="0"/>
                <a:cs typeface="Arial" panose="020B0604020202020204" pitchFamily="34" charset="0"/>
              </a:rPr>
              <a:t>all subcomponents will be tested before installation not part of Pre-Ops</a:t>
            </a:r>
          </a:p>
          <a:p>
            <a:pPr marL="285750" indent="-285750"/>
            <a:r>
              <a:rPr lang="en-US" dirty="0">
                <a:latin typeface="Arial" panose="020B0604020202020204" pitchFamily="34" charset="0"/>
                <a:cs typeface="Arial" panose="020B0604020202020204" pitchFamily="34" charset="0"/>
              </a:rPr>
              <a:t>during collider commissioning without detector, we will have the beam-pipe around the IP instrumented to understand backgrounds and other beam related parameters</a:t>
            </a:r>
          </a:p>
          <a:p>
            <a:pPr marL="285750" indent="-285750"/>
            <a:r>
              <a:rPr lang="en-US" dirty="0"/>
              <a:t>during commissioning of the RCS, ESR and HSR, this includes a first look to polarization and collisions at low luminosity </a:t>
            </a:r>
          </a:p>
          <a:p>
            <a:pPr lvl="1">
              <a:buClr>
                <a:srgbClr val="0096FF"/>
              </a:buClr>
              <a:buFont typeface="Wingdings" pitchFamily="2" charset="2"/>
              <a:buChar char="Ø"/>
            </a:pPr>
            <a:r>
              <a:rPr lang="en-US" dirty="0"/>
              <a:t> during this time, the experiment will be assembly hall and taking cosmic</a:t>
            </a:r>
          </a:p>
          <a:p>
            <a:pPr lvl="1">
              <a:buClr>
                <a:srgbClr val="0096FF"/>
              </a:buClr>
              <a:buFont typeface="Wingdings" pitchFamily="2" charset="2"/>
              <a:buChar char="Ø"/>
            </a:pPr>
            <a:r>
              <a:rPr lang="en-US" dirty="0"/>
              <a:t> BUT the electron (RCS &amp; ESR), hadron polarimeters and luminosity monitor need to be fully operational to aid the collider commissioning</a:t>
            </a:r>
          </a:p>
          <a:p>
            <a:pPr lvl="1">
              <a:buClr>
                <a:srgbClr val="0096FF"/>
              </a:buClr>
              <a:buFont typeface="Wingdings" pitchFamily="2" charset="2"/>
              <a:buChar char="Ø"/>
            </a:pPr>
            <a:r>
              <a:rPr lang="en-US" dirty="0"/>
              <a:t> exact timelines still need to be worked out in cooperation with the accelerator group.</a:t>
            </a:r>
          </a:p>
        </p:txBody>
      </p:sp>
      <p:sp>
        <p:nvSpPr>
          <p:cNvPr id="5" name="Slide Number Placeholder 2">
            <a:extLst>
              <a:ext uri="{FF2B5EF4-FFF2-40B4-BE49-F238E27FC236}">
                <a16:creationId xmlns:a16="http://schemas.microsoft.com/office/drawing/2014/main" id="{C3DFAEE1-C1E7-A44F-B4CD-8F5DC6FFFC48}"/>
              </a:ext>
            </a:extLst>
          </p:cNvPr>
          <p:cNvSpPr txBox="1">
            <a:spLocks/>
          </p:cNvSpPr>
          <p:nvPr/>
        </p:nvSpPr>
        <p:spPr>
          <a:xfrm>
            <a:off x="11636402" y="6500826"/>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45</a:t>
            </a:fld>
            <a:endParaRPr lang="en-US" dirty="0"/>
          </a:p>
        </p:txBody>
      </p:sp>
    </p:spTree>
    <p:extLst>
      <p:ext uri="{BB962C8B-B14F-4D97-AF65-F5344CB8AC3E}">
        <p14:creationId xmlns:p14="http://schemas.microsoft.com/office/powerpoint/2010/main" val="176204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FD314-50F8-4B4E-9481-D80A068E1024}"/>
              </a:ext>
            </a:extLst>
          </p:cNvPr>
          <p:cNvSpPr>
            <a:spLocks noGrp="1"/>
          </p:cNvSpPr>
          <p:nvPr>
            <p:ph type="sldNum" sz="quarter" idx="4"/>
          </p:nvPr>
        </p:nvSpPr>
        <p:spPr/>
        <p:txBody>
          <a:bodyPr/>
          <a:lstStyle/>
          <a:p>
            <a:fld id="{893C5830-40F3-F04E-B2E3-10E6672BA8FF}" type="slidenum">
              <a:rPr lang="en-US" smtClean="0"/>
              <a:pPr/>
              <a:t>5</a:t>
            </a:fld>
            <a:endParaRPr lang="en-US"/>
          </a:p>
        </p:txBody>
      </p:sp>
      <p:sp>
        <p:nvSpPr>
          <p:cNvPr id="3" name="Title 2">
            <a:extLst>
              <a:ext uri="{FF2B5EF4-FFF2-40B4-BE49-F238E27FC236}">
                <a16:creationId xmlns:a16="http://schemas.microsoft.com/office/drawing/2014/main" id="{9612F4E5-1490-FB4E-A685-DABCEDBFDB0E}"/>
              </a:ext>
            </a:extLst>
          </p:cNvPr>
          <p:cNvSpPr>
            <a:spLocks noGrp="1"/>
          </p:cNvSpPr>
          <p:nvPr>
            <p:ph type="title"/>
          </p:nvPr>
        </p:nvSpPr>
        <p:spPr/>
        <p:txBody>
          <a:bodyPr/>
          <a:lstStyle/>
          <a:p>
            <a:r>
              <a:rPr lang="en-US" dirty="0"/>
              <a:t>Interaction Region Layout</a:t>
            </a:r>
          </a:p>
        </p:txBody>
      </p:sp>
      <p:pic>
        <p:nvPicPr>
          <p:cNvPr id="5" name="Picture 4" descr="A picture containing toy&#10;&#10;Description automatically generated">
            <a:extLst>
              <a:ext uri="{FF2B5EF4-FFF2-40B4-BE49-F238E27FC236}">
                <a16:creationId xmlns:a16="http://schemas.microsoft.com/office/drawing/2014/main" id="{54F67262-95BC-BD4B-A27D-30AD89951B65}"/>
              </a:ext>
            </a:extLst>
          </p:cNvPr>
          <p:cNvPicPr>
            <a:picLocks noChangeAspect="1"/>
          </p:cNvPicPr>
          <p:nvPr/>
        </p:nvPicPr>
        <p:blipFill rotWithShape="1">
          <a:blip r:embed="rId2"/>
          <a:srcRect l="14895" b="3391"/>
          <a:stretch/>
        </p:blipFill>
        <p:spPr>
          <a:xfrm>
            <a:off x="1524000" y="1091328"/>
            <a:ext cx="9080056" cy="4001573"/>
          </a:xfrm>
          <a:prstGeom prst="rect">
            <a:avLst/>
          </a:prstGeom>
        </p:spPr>
      </p:pic>
      <p:sp>
        <p:nvSpPr>
          <p:cNvPr id="8" name="TextBox 7">
            <a:extLst>
              <a:ext uri="{FF2B5EF4-FFF2-40B4-BE49-F238E27FC236}">
                <a16:creationId xmlns:a16="http://schemas.microsoft.com/office/drawing/2014/main" id="{314400B0-48C4-CD4D-A789-E0E1A4D1DF7A}"/>
              </a:ext>
            </a:extLst>
          </p:cNvPr>
          <p:cNvSpPr txBox="1"/>
          <p:nvPr/>
        </p:nvSpPr>
        <p:spPr>
          <a:xfrm>
            <a:off x="3599483" y="5641595"/>
            <a:ext cx="4989659" cy="646331"/>
          </a:xfrm>
          <a:prstGeom prst="rect">
            <a:avLst/>
          </a:prstGeom>
          <a:solidFill>
            <a:srgbClr val="0096FF"/>
          </a:solidFill>
          <a:scene3d>
            <a:camera prst="orthographicFront"/>
            <a:lightRig rig="threePt" dir="t"/>
          </a:scene3d>
          <a:sp3d>
            <a:bevelT/>
          </a:sp3d>
        </p:spPr>
        <p:txBody>
          <a:bodyPr wrap="square" rtlCol="0">
            <a:spAutoFit/>
          </a:bodyPr>
          <a:lstStyle/>
          <a:p>
            <a:pPr algn="l"/>
            <a:r>
              <a:rPr lang="en-US" dirty="0">
                <a:solidFill>
                  <a:schemeClr val="bg1"/>
                </a:solidFill>
                <a:latin typeface="Arial" panose="020B0604020202020204" pitchFamily="34" charset="0"/>
                <a:cs typeface="Arial" panose="020B0604020202020204" pitchFamily="34" charset="0"/>
              </a:rPr>
              <a:t>every cm counts… </a:t>
            </a:r>
            <a:r>
              <a:rPr lang="en-US" dirty="0">
                <a:solidFill>
                  <a:schemeClr val="bg1"/>
                </a:solidFill>
                <a:latin typeface="Arial" panose="020B0604020202020204" pitchFamily="34" charset="0"/>
                <a:cs typeface="Arial" panose="020B0604020202020204" pitchFamily="34" charset="0"/>
                <a:sym typeface="Wingdings" pitchFamily="2" charset="2"/>
              </a:rPr>
              <a:t> integration and communication with accelerator team is crucial</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E6F0BE-B5FF-5D40-80ED-10739C9AA48A}"/>
              </a:ext>
            </a:extLst>
          </p:cNvPr>
          <p:cNvSpPr txBox="1"/>
          <p:nvPr/>
        </p:nvSpPr>
        <p:spPr>
          <a:xfrm>
            <a:off x="5409644" y="4676708"/>
            <a:ext cx="1150784" cy="553998"/>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RCS</a:t>
            </a:r>
          </a:p>
          <a:p>
            <a:r>
              <a:rPr lang="en-US" sz="900" i="1" dirty="0">
                <a:latin typeface="Arial" panose="020B0604020202020204" pitchFamily="34" charset="0"/>
                <a:cs typeface="Arial" panose="020B0604020202020204" pitchFamily="34" charset="0"/>
              </a:rPr>
              <a:t>With Detector Bypass</a:t>
            </a:r>
          </a:p>
        </p:txBody>
      </p:sp>
      <p:cxnSp>
        <p:nvCxnSpPr>
          <p:cNvPr id="10" name="Straight Arrow Connector 9">
            <a:extLst>
              <a:ext uri="{FF2B5EF4-FFF2-40B4-BE49-F238E27FC236}">
                <a16:creationId xmlns:a16="http://schemas.microsoft.com/office/drawing/2014/main" id="{DDBF6BDF-E658-1C45-8E58-3C172EF6E917}"/>
              </a:ext>
            </a:extLst>
          </p:cNvPr>
          <p:cNvCxnSpPr>
            <a:cxnSpLocks/>
          </p:cNvCxnSpPr>
          <p:nvPr/>
        </p:nvCxnSpPr>
        <p:spPr>
          <a:xfrm flipH="1" flipV="1">
            <a:off x="4917669" y="4031948"/>
            <a:ext cx="532497" cy="629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AFD7ED-C55C-9E47-A170-C40FA06BF58B}"/>
              </a:ext>
            </a:extLst>
          </p:cNvPr>
          <p:cNvSpPr txBox="1"/>
          <p:nvPr/>
        </p:nvSpPr>
        <p:spPr>
          <a:xfrm>
            <a:off x="9876538" y="1990120"/>
            <a:ext cx="980679" cy="646331"/>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Injection Line</a:t>
            </a:r>
          </a:p>
        </p:txBody>
      </p:sp>
      <p:cxnSp>
        <p:nvCxnSpPr>
          <p:cNvPr id="12" name="Straight Arrow Connector 11">
            <a:extLst>
              <a:ext uri="{FF2B5EF4-FFF2-40B4-BE49-F238E27FC236}">
                <a16:creationId xmlns:a16="http://schemas.microsoft.com/office/drawing/2014/main" id="{61AE8BB7-1C76-5949-9EA5-4537381F7EB4}"/>
              </a:ext>
            </a:extLst>
          </p:cNvPr>
          <p:cNvCxnSpPr>
            <a:cxnSpLocks/>
            <a:stCxn id="24" idx="0"/>
          </p:cNvCxnSpPr>
          <p:nvPr/>
        </p:nvCxnSpPr>
        <p:spPr>
          <a:xfrm flipV="1">
            <a:off x="2475667" y="4812444"/>
            <a:ext cx="334728" cy="4942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E9056F-EFA3-E049-ADF5-184F35A6D9A1}"/>
              </a:ext>
            </a:extLst>
          </p:cNvPr>
          <p:cNvCxnSpPr>
            <a:cxnSpLocks/>
          </p:cNvCxnSpPr>
          <p:nvPr/>
        </p:nvCxnSpPr>
        <p:spPr>
          <a:xfrm flipH="1">
            <a:off x="8935117" y="1052324"/>
            <a:ext cx="54323" cy="4247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4DFAA4-FA23-D84D-A95C-4951145538A1}"/>
              </a:ext>
            </a:extLst>
          </p:cNvPr>
          <p:cNvSpPr txBox="1"/>
          <p:nvPr/>
        </p:nvSpPr>
        <p:spPr>
          <a:xfrm>
            <a:off x="8347190" y="636055"/>
            <a:ext cx="1409579" cy="461665"/>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Forward side</a:t>
            </a:r>
          </a:p>
        </p:txBody>
      </p:sp>
      <p:sp>
        <p:nvSpPr>
          <p:cNvPr id="15" name="TextBox 14">
            <a:extLst>
              <a:ext uri="{FF2B5EF4-FFF2-40B4-BE49-F238E27FC236}">
                <a16:creationId xmlns:a16="http://schemas.microsoft.com/office/drawing/2014/main" id="{C92C8EFE-1BF9-234B-957F-C4B2D1146ED4}"/>
              </a:ext>
            </a:extLst>
          </p:cNvPr>
          <p:cNvSpPr txBox="1"/>
          <p:nvPr/>
        </p:nvSpPr>
        <p:spPr>
          <a:xfrm>
            <a:off x="8350700" y="2648861"/>
            <a:ext cx="1551764" cy="276999"/>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Forward Side</a:t>
            </a:r>
          </a:p>
        </p:txBody>
      </p:sp>
      <p:cxnSp>
        <p:nvCxnSpPr>
          <p:cNvPr id="16" name="Straight Arrow Connector 15">
            <a:extLst>
              <a:ext uri="{FF2B5EF4-FFF2-40B4-BE49-F238E27FC236}">
                <a16:creationId xmlns:a16="http://schemas.microsoft.com/office/drawing/2014/main" id="{20366254-B33F-144E-84BF-D33724D2424D}"/>
              </a:ext>
            </a:extLst>
          </p:cNvPr>
          <p:cNvCxnSpPr>
            <a:cxnSpLocks/>
          </p:cNvCxnSpPr>
          <p:nvPr/>
        </p:nvCxnSpPr>
        <p:spPr>
          <a:xfrm flipH="1" flipV="1">
            <a:off x="8507012" y="1847820"/>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1156E5-CB8D-8C44-A667-60E9CE0237DB}"/>
              </a:ext>
            </a:extLst>
          </p:cNvPr>
          <p:cNvCxnSpPr>
            <a:cxnSpLocks/>
          </p:cNvCxnSpPr>
          <p:nvPr/>
        </p:nvCxnSpPr>
        <p:spPr>
          <a:xfrm flipV="1">
            <a:off x="9907066" y="1220977"/>
            <a:ext cx="193792" cy="742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C0AC50-996A-9844-9F9D-7726268CA07C}"/>
              </a:ext>
            </a:extLst>
          </p:cNvPr>
          <p:cNvSpPr txBox="1"/>
          <p:nvPr/>
        </p:nvSpPr>
        <p:spPr>
          <a:xfrm>
            <a:off x="4651701" y="1549350"/>
            <a:ext cx="1506089" cy="646331"/>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Forward Side</a:t>
            </a:r>
          </a:p>
          <a:p>
            <a:r>
              <a:rPr lang="en-US" sz="1200" dirty="0">
                <a:latin typeface="Arial" panose="020B0604020202020204" pitchFamily="34" charset="0"/>
                <a:cs typeface="Arial" panose="020B0604020202020204" pitchFamily="34" charset="0"/>
              </a:rPr>
              <a:t>SC Magnet Cryostat</a:t>
            </a:r>
          </a:p>
        </p:txBody>
      </p:sp>
      <p:cxnSp>
        <p:nvCxnSpPr>
          <p:cNvPr id="19" name="Straight Arrow Connector 18">
            <a:extLst>
              <a:ext uri="{FF2B5EF4-FFF2-40B4-BE49-F238E27FC236}">
                <a16:creationId xmlns:a16="http://schemas.microsoft.com/office/drawing/2014/main" id="{655354DD-1EDA-9A4C-B654-DA895632911D}"/>
              </a:ext>
            </a:extLst>
          </p:cNvPr>
          <p:cNvCxnSpPr>
            <a:cxnSpLocks/>
          </p:cNvCxnSpPr>
          <p:nvPr/>
        </p:nvCxnSpPr>
        <p:spPr>
          <a:xfrm>
            <a:off x="6166339" y="1969478"/>
            <a:ext cx="334201" cy="796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5AE691-C347-494E-A311-47025EC11E60}"/>
              </a:ext>
            </a:extLst>
          </p:cNvPr>
          <p:cNvCxnSpPr>
            <a:cxnSpLocks/>
            <a:stCxn id="21" idx="3"/>
          </p:cNvCxnSpPr>
          <p:nvPr/>
        </p:nvCxnSpPr>
        <p:spPr>
          <a:xfrm>
            <a:off x="4122114" y="2983684"/>
            <a:ext cx="688611" cy="641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B5B822-03C0-0E49-A571-0FA477A4F35D}"/>
              </a:ext>
            </a:extLst>
          </p:cNvPr>
          <p:cNvSpPr txBox="1"/>
          <p:nvPr/>
        </p:nvSpPr>
        <p:spPr>
          <a:xfrm>
            <a:off x="2547105" y="2750982"/>
            <a:ext cx="1575008" cy="465404"/>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Rear Side</a:t>
            </a:r>
          </a:p>
          <a:p>
            <a:r>
              <a:rPr lang="en-US" sz="1200" dirty="0">
                <a:latin typeface="Arial" panose="020B0604020202020204" pitchFamily="34" charset="0"/>
                <a:cs typeface="Arial" panose="020B0604020202020204" pitchFamily="34" charset="0"/>
              </a:rPr>
              <a:t>SC Magnet Cryostat</a:t>
            </a:r>
          </a:p>
        </p:txBody>
      </p:sp>
      <p:cxnSp>
        <p:nvCxnSpPr>
          <p:cNvPr id="22" name="Straight Arrow Connector 21">
            <a:extLst>
              <a:ext uri="{FF2B5EF4-FFF2-40B4-BE49-F238E27FC236}">
                <a16:creationId xmlns:a16="http://schemas.microsoft.com/office/drawing/2014/main" id="{9CF55696-F703-DE4F-A65F-6CEC6CCDB10C}"/>
              </a:ext>
            </a:extLst>
          </p:cNvPr>
          <p:cNvCxnSpPr>
            <a:cxnSpLocks/>
            <a:stCxn id="23" idx="3"/>
          </p:cNvCxnSpPr>
          <p:nvPr/>
        </p:nvCxnSpPr>
        <p:spPr>
          <a:xfrm>
            <a:off x="5080384" y="2398177"/>
            <a:ext cx="266207" cy="5410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2B2CFE-9983-CA4F-A678-D4D1468A033F}"/>
              </a:ext>
            </a:extLst>
          </p:cNvPr>
          <p:cNvSpPr txBox="1"/>
          <p:nvPr/>
        </p:nvSpPr>
        <p:spPr>
          <a:xfrm>
            <a:off x="3840259" y="2167345"/>
            <a:ext cx="1240124" cy="461665"/>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Central Detector</a:t>
            </a:r>
          </a:p>
        </p:txBody>
      </p:sp>
      <p:sp>
        <p:nvSpPr>
          <p:cNvPr id="24" name="TextBox 23">
            <a:extLst>
              <a:ext uri="{FF2B5EF4-FFF2-40B4-BE49-F238E27FC236}">
                <a16:creationId xmlns:a16="http://schemas.microsoft.com/office/drawing/2014/main" id="{5CE1B89F-55A3-4440-B337-5A6B0CDF04FA}"/>
              </a:ext>
            </a:extLst>
          </p:cNvPr>
          <p:cNvSpPr txBox="1"/>
          <p:nvPr/>
        </p:nvSpPr>
        <p:spPr>
          <a:xfrm>
            <a:off x="1989746" y="5306646"/>
            <a:ext cx="971842" cy="461665"/>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Rear side</a:t>
            </a:r>
          </a:p>
        </p:txBody>
      </p:sp>
      <p:sp>
        <p:nvSpPr>
          <p:cNvPr id="25" name="TextBox 24">
            <a:extLst>
              <a:ext uri="{FF2B5EF4-FFF2-40B4-BE49-F238E27FC236}">
                <a16:creationId xmlns:a16="http://schemas.microsoft.com/office/drawing/2014/main" id="{B07ABFC5-6C31-1449-B2EB-598F1F778C5C}"/>
              </a:ext>
            </a:extLst>
          </p:cNvPr>
          <p:cNvSpPr txBox="1"/>
          <p:nvPr/>
        </p:nvSpPr>
        <p:spPr>
          <a:xfrm>
            <a:off x="1698678" y="3897351"/>
            <a:ext cx="1010110" cy="461665"/>
          </a:xfrm>
          <a:prstGeom prst="rect">
            <a:avLst/>
          </a:prstGeom>
          <a:solidFill>
            <a:schemeClr val="bg1">
              <a:lumMod val="85000"/>
            </a:schemeClr>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a:t>
            </a:r>
          </a:p>
          <a:p>
            <a:r>
              <a:rPr lang="en-US" sz="1200" dirty="0">
                <a:latin typeface="Arial" panose="020B0604020202020204" pitchFamily="34" charset="0"/>
                <a:cs typeface="Arial" panose="020B0604020202020204" pitchFamily="34" charset="0"/>
              </a:rPr>
              <a:t>Rear Side</a:t>
            </a:r>
          </a:p>
        </p:txBody>
      </p:sp>
      <p:cxnSp>
        <p:nvCxnSpPr>
          <p:cNvPr id="26" name="Straight Arrow Connector 25">
            <a:extLst>
              <a:ext uri="{FF2B5EF4-FFF2-40B4-BE49-F238E27FC236}">
                <a16:creationId xmlns:a16="http://schemas.microsoft.com/office/drawing/2014/main" id="{1CA7A334-21B7-7940-933D-09059498F87A}"/>
              </a:ext>
            </a:extLst>
          </p:cNvPr>
          <p:cNvCxnSpPr>
            <a:cxnSpLocks/>
            <a:stCxn id="25" idx="3"/>
          </p:cNvCxnSpPr>
          <p:nvPr/>
        </p:nvCxnSpPr>
        <p:spPr>
          <a:xfrm>
            <a:off x="2708789" y="4128184"/>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E16A58-5F3D-C849-923E-310CBFAD0E82}"/>
              </a:ext>
            </a:extLst>
          </p:cNvPr>
          <p:cNvSpPr txBox="1"/>
          <p:nvPr/>
        </p:nvSpPr>
        <p:spPr>
          <a:xfrm>
            <a:off x="8339003" y="3428530"/>
            <a:ext cx="2409634" cy="830997"/>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HSR: Hadron Storage Ring</a:t>
            </a:r>
          </a:p>
          <a:p>
            <a:pPr algn="l"/>
            <a:r>
              <a:rPr lang="en-US" sz="1200" dirty="0">
                <a:latin typeface="Arial" panose="020B0604020202020204" pitchFamily="34" charset="0"/>
                <a:cs typeface="Arial" panose="020B0604020202020204" pitchFamily="34" charset="0"/>
              </a:rPr>
              <a:t>ESR: Electron Storage Ring</a:t>
            </a:r>
          </a:p>
          <a:p>
            <a:pPr algn="l"/>
            <a:r>
              <a:rPr lang="en-US" sz="1200" dirty="0">
                <a:latin typeface="Arial" panose="020B0604020202020204" pitchFamily="34" charset="0"/>
                <a:cs typeface="Arial" panose="020B0604020202020204" pitchFamily="34" charset="0"/>
              </a:rPr>
              <a:t>RCS: Rapid Cycling Synchrotron</a:t>
            </a:r>
          </a:p>
          <a:p>
            <a:pPr algn="l"/>
            <a:r>
              <a:rPr lang="en-US" sz="1200" dirty="0">
                <a:latin typeface="Arial" panose="020B0604020202020204" pitchFamily="34" charset="0"/>
                <a:cs typeface="Arial" panose="020B0604020202020204" pitchFamily="34" charset="0"/>
              </a:rPr>
              <a:t>  SC: Superconducting</a:t>
            </a:r>
          </a:p>
        </p:txBody>
      </p:sp>
      <p:pic>
        <p:nvPicPr>
          <p:cNvPr id="4" name="Picture 3">
            <a:extLst>
              <a:ext uri="{FF2B5EF4-FFF2-40B4-BE49-F238E27FC236}">
                <a16:creationId xmlns:a16="http://schemas.microsoft.com/office/drawing/2014/main" id="{AF3F253F-C704-558B-942F-474AEAD52342}"/>
              </a:ext>
            </a:extLst>
          </p:cNvPr>
          <p:cNvPicPr>
            <a:picLocks/>
          </p:cNvPicPr>
          <p:nvPr/>
        </p:nvPicPr>
        <p:blipFill rotWithShape="1">
          <a:blip r:embed="rId3"/>
          <a:srcRect l="10106" t="6118" r="13773" b="7450"/>
          <a:stretch/>
        </p:blipFill>
        <p:spPr>
          <a:xfrm>
            <a:off x="571500" y="627563"/>
            <a:ext cx="2204160" cy="2093727"/>
          </a:xfrm>
          <a:prstGeom prst="rect">
            <a:avLst/>
          </a:prstGeom>
        </p:spPr>
      </p:pic>
      <p:pic>
        <p:nvPicPr>
          <p:cNvPr id="27" name="b91b967d9718d69c291dbc1450acd76139b638c4599f50c570e92011ce1d297b copy.jpeg" descr="b91b967d9718d69c291dbc1450acd76139b638c4599f50c570e92011ce1d297b copy.jpeg">
            <a:extLst>
              <a:ext uri="{FF2B5EF4-FFF2-40B4-BE49-F238E27FC236}">
                <a16:creationId xmlns:a16="http://schemas.microsoft.com/office/drawing/2014/main" id="{F802AECF-7021-48B5-A81E-6A82321C447C}"/>
              </a:ext>
            </a:extLst>
          </p:cNvPr>
          <p:cNvPicPr>
            <a:picLocks noChangeAspect="1"/>
          </p:cNvPicPr>
          <p:nvPr/>
        </p:nvPicPr>
        <p:blipFill rotWithShape="1">
          <a:blip r:embed="rId4"/>
          <a:srcRect l="7960"/>
          <a:stretch/>
        </p:blipFill>
        <p:spPr>
          <a:xfrm>
            <a:off x="4497598" y="556829"/>
            <a:ext cx="2466980" cy="976789"/>
          </a:xfrm>
          <a:prstGeom prst="rect">
            <a:avLst/>
          </a:prstGeom>
          <a:ln w="12700">
            <a:miter lim="400000"/>
          </a:ln>
        </p:spPr>
      </p:pic>
      <p:pic>
        <p:nvPicPr>
          <p:cNvPr id="28" name="Picture 27">
            <a:extLst>
              <a:ext uri="{FF2B5EF4-FFF2-40B4-BE49-F238E27FC236}">
                <a16:creationId xmlns:a16="http://schemas.microsoft.com/office/drawing/2014/main" id="{71C5A876-2105-4592-A603-98F05F718EB0}"/>
              </a:ext>
            </a:extLst>
          </p:cNvPr>
          <p:cNvPicPr>
            <a:picLocks noChangeAspect="1"/>
          </p:cNvPicPr>
          <p:nvPr/>
        </p:nvPicPr>
        <p:blipFill>
          <a:blip r:embed="rId5"/>
          <a:stretch>
            <a:fillRect/>
          </a:stretch>
        </p:blipFill>
        <p:spPr>
          <a:xfrm>
            <a:off x="8944734" y="4534940"/>
            <a:ext cx="2675766" cy="1783844"/>
          </a:xfrm>
          <a:prstGeom prst="rect">
            <a:avLst/>
          </a:prstGeom>
        </p:spPr>
      </p:pic>
      <p:sp>
        <p:nvSpPr>
          <p:cNvPr id="6" name="TextBox 5">
            <a:extLst>
              <a:ext uri="{FF2B5EF4-FFF2-40B4-BE49-F238E27FC236}">
                <a16:creationId xmlns:a16="http://schemas.microsoft.com/office/drawing/2014/main" id="{1F639A5B-B7B2-46E7-ACA1-0F8C619F32B6}"/>
              </a:ext>
            </a:extLst>
          </p:cNvPr>
          <p:cNvSpPr txBox="1"/>
          <p:nvPr/>
        </p:nvSpPr>
        <p:spPr>
          <a:xfrm>
            <a:off x="5180249" y="1256619"/>
            <a:ext cx="1789272"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Detectors in B0 magnet</a:t>
            </a:r>
          </a:p>
        </p:txBody>
      </p:sp>
      <p:sp>
        <p:nvSpPr>
          <p:cNvPr id="30" name="TextBox 29">
            <a:extLst>
              <a:ext uri="{FF2B5EF4-FFF2-40B4-BE49-F238E27FC236}">
                <a16:creationId xmlns:a16="http://schemas.microsoft.com/office/drawing/2014/main" id="{E3077DEC-8829-4E0D-B318-9D06E69B3C51}"/>
              </a:ext>
            </a:extLst>
          </p:cNvPr>
          <p:cNvSpPr txBox="1"/>
          <p:nvPr/>
        </p:nvSpPr>
        <p:spPr>
          <a:xfrm>
            <a:off x="9780711" y="4542217"/>
            <a:ext cx="1422184"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Low-Q2 Detectors</a:t>
            </a:r>
          </a:p>
        </p:txBody>
      </p:sp>
      <p:sp>
        <p:nvSpPr>
          <p:cNvPr id="31" name="TextBox 30">
            <a:extLst>
              <a:ext uri="{FF2B5EF4-FFF2-40B4-BE49-F238E27FC236}">
                <a16:creationId xmlns:a16="http://schemas.microsoft.com/office/drawing/2014/main" id="{86079D75-9BD6-4A1E-B525-7B87FB1723A8}"/>
              </a:ext>
            </a:extLst>
          </p:cNvPr>
          <p:cNvSpPr txBox="1"/>
          <p:nvPr/>
        </p:nvSpPr>
        <p:spPr>
          <a:xfrm>
            <a:off x="2499309" y="611153"/>
            <a:ext cx="130195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Central Detector</a:t>
            </a:r>
          </a:p>
        </p:txBody>
      </p:sp>
      <p:pic>
        <p:nvPicPr>
          <p:cNvPr id="32" name="RP-Front-image004.jpg" descr="RP-Front-image004.jpg">
            <a:extLst>
              <a:ext uri="{FF2B5EF4-FFF2-40B4-BE49-F238E27FC236}">
                <a16:creationId xmlns:a16="http://schemas.microsoft.com/office/drawing/2014/main" id="{19934AA3-4395-4D02-9481-CF75AA381F6D}"/>
              </a:ext>
            </a:extLst>
          </p:cNvPr>
          <p:cNvPicPr>
            <a:picLocks noChangeAspect="1"/>
          </p:cNvPicPr>
          <p:nvPr/>
        </p:nvPicPr>
        <p:blipFill>
          <a:blip r:embed="rId6"/>
          <a:stretch>
            <a:fillRect/>
          </a:stretch>
        </p:blipFill>
        <p:spPr>
          <a:xfrm>
            <a:off x="7062401" y="928435"/>
            <a:ext cx="869537" cy="1002316"/>
          </a:xfrm>
          <a:prstGeom prst="rect">
            <a:avLst/>
          </a:prstGeom>
          <a:ln w="12700" cap="flat">
            <a:noFill/>
            <a:miter lim="400000"/>
          </a:ln>
          <a:effectLst/>
        </p:spPr>
      </p:pic>
      <p:sp>
        <p:nvSpPr>
          <p:cNvPr id="34" name="TextBox 33">
            <a:extLst>
              <a:ext uri="{FF2B5EF4-FFF2-40B4-BE49-F238E27FC236}">
                <a16:creationId xmlns:a16="http://schemas.microsoft.com/office/drawing/2014/main" id="{2FAD629F-3967-457E-A743-B311AA224B53}"/>
              </a:ext>
            </a:extLst>
          </p:cNvPr>
          <p:cNvSpPr txBox="1"/>
          <p:nvPr/>
        </p:nvSpPr>
        <p:spPr>
          <a:xfrm>
            <a:off x="6983463" y="876037"/>
            <a:ext cx="1029449"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Roman Pots</a:t>
            </a:r>
          </a:p>
        </p:txBody>
      </p:sp>
      <p:cxnSp>
        <p:nvCxnSpPr>
          <p:cNvPr id="35" name="Straight Arrow Connector 34">
            <a:extLst>
              <a:ext uri="{FF2B5EF4-FFF2-40B4-BE49-F238E27FC236}">
                <a16:creationId xmlns:a16="http://schemas.microsoft.com/office/drawing/2014/main" id="{60B61A3F-1946-7340-8C39-810764E24FEA}"/>
              </a:ext>
            </a:extLst>
          </p:cNvPr>
          <p:cNvCxnSpPr>
            <a:cxnSpLocks/>
          </p:cNvCxnSpPr>
          <p:nvPr/>
        </p:nvCxnSpPr>
        <p:spPr>
          <a:xfrm flipV="1">
            <a:off x="4038895" y="4227766"/>
            <a:ext cx="890600" cy="483856"/>
          </a:xfrm>
          <a:prstGeom prst="straightConnector1">
            <a:avLst/>
          </a:prstGeom>
          <a:ln w="190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9AF9A50-E346-C84C-A9B3-7E3D31A45BE8}"/>
              </a:ext>
            </a:extLst>
          </p:cNvPr>
          <p:cNvCxnSpPr>
            <a:cxnSpLocks/>
          </p:cNvCxnSpPr>
          <p:nvPr/>
        </p:nvCxnSpPr>
        <p:spPr>
          <a:xfrm flipH="1">
            <a:off x="7246367" y="2604645"/>
            <a:ext cx="785161" cy="411634"/>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84786B7-F9D9-E244-8760-220D4096C610}"/>
              </a:ext>
            </a:extLst>
          </p:cNvPr>
          <p:cNvSpPr txBox="1"/>
          <p:nvPr/>
        </p:nvSpPr>
        <p:spPr>
          <a:xfrm rot="19869905">
            <a:off x="4103663" y="4332375"/>
            <a:ext cx="1056700" cy="369332"/>
          </a:xfrm>
          <a:prstGeom prst="rect">
            <a:avLst/>
          </a:prstGeom>
          <a:noFill/>
        </p:spPr>
        <p:txBody>
          <a:bodyPr wrap="none" rtlCol="0">
            <a:spAutoFit/>
          </a:bodyPr>
          <a:lstStyle/>
          <a:p>
            <a:pPr algn="l"/>
            <a:r>
              <a:rPr lang="en-US" dirty="0"/>
              <a:t>Hadrons</a:t>
            </a:r>
          </a:p>
        </p:txBody>
      </p:sp>
      <p:sp>
        <p:nvSpPr>
          <p:cNvPr id="38" name="TextBox 37">
            <a:extLst>
              <a:ext uri="{FF2B5EF4-FFF2-40B4-BE49-F238E27FC236}">
                <a16:creationId xmlns:a16="http://schemas.microsoft.com/office/drawing/2014/main" id="{58C0697C-C4DB-814B-A0BE-F21DE1342C14}"/>
              </a:ext>
            </a:extLst>
          </p:cNvPr>
          <p:cNvSpPr txBox="1"/>
          <p:nvPr/>
        </p:nvSpPr>
        <p:spPr>
          <a:xfrm rot="19965290">
            <a:off x="7228078" y="2684132"/>
            <a:ext cx="1120820" cy="369332"/>
          </a:xfrm>
          <a:prstGeom prst="rect">
            <a:avLst/>
          </a:prstGeom>
          <a:noFill/>
        </p:spPr>
        <p:txBody>
          <a:bodyPr wrap="none" rtlCol="0">
            <a:spAutoFit/>
          </a:bodyPr>
          <a:lstStyle/>
          <a:p>
            <a:pPr algn="l"/>
            <a:r>
              <a:rPr lang="en-US" dirty="0">
                <a:solidFill>
                  <a:srgbClr val="0432FF"/>
                </a:solidFill>
              </a:rPr>
              <a:t>electrons</a:t>
            </a:r>
          </a:p>
        </p:txBody>
      </p:sp>
    </p:spTree>
    <p:extLst>
      <p:ext uri="{BB962C8B-B14F-4D97-AF65-F5344CB8AC3E}">
        <p14:creationId xmlns:p14="http://schemas.microsoft.com/office/powerpoint/2010/main" val="245593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6</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a:t>
            </a:r>
          </a:p>
        </p:txBody>
      </p:sp>
      <p:sp>
        <p:nvSpPr>
          <p:cNvPr id="55" name="TextBox 54">
            <a:extLst>
              <a:ext uri="{FF2B5EF4-FFF2-40B4-BE49-F238E27FC236}">
                <a16:creationId xmlns:a16="http://schemas.microsoft.com/office/drawing/2014/main" id="{7026A985-B486-414F-B18A-611B8F3B0111}"/>
              </a:ext>
            </a:extLst>
          </p:cNvPr>
          <p:cNvSpPr txBox="1"/>
          <p:nvPr/>
        </p:nvSpPr>
        <p:spPr>
          <a:xfrm>
            <a:off x="672340" y="2883939"/>
            <a:ext cx="3032968" cy="1323439"/>
          </a:xfrm>
          <a:prstGeom prst="rect">
            <a:avLst/>
          </a:prstGeom>
          <a:noFill/>
        </p:spPr>
        <p:txBody>
          <a:bodyPr wrap="square" rtlCol="0">
            <a:spAutoFit/>
          </a:bodyPr>
          <a:lstStyle/>
          <a:p>
            <a:pPr algn="l"/>
            <a:r>
              <a:rPr lang="en-US" sz="1000" b="1" dirty="0">
                <a:solidFill>
                  <a:srgbClr val="0432FF"/>
                </a:solidFill>
                <a:latin typeface="Arial" panose="020B0604020202020204" pitchFamily="34" charset="0"/>
                <a:cs typeface="Arial" panose="020B0604020202020204" pitchFamily="34" charset="0"/>
              </a:rPr>
              <a:t>CD-3A: </a:t>
            </a:r>
          </a:p>
          <a:p>
            <a:pPr algn="l"/>
            <a:r>
              <a:rPr lang="en-US" sz="1000" dirty="0">
                <a:latin typeface="Arial" panose="020B0604020202020204" pitchFamily="34" charset="0"/>
                <a:cs typeface="Arial" panose="020B0604020202020204" pitchFamily="34" charset="0"/>
              </a:rPr>
              <a:t>Define Baseline:</a:t>
            </a:r>
          </a:p>
          <a:p>
            <a:pPr algn="l"/>
            <a:r>
              <a:rPr lang="en-US" sz="1000" dirty="0">
                <a:latin typeface="Arial" panose="020B0604020202020204" pitchFamily="34" charset="0"/>
                <a:cs typeface="Arial" panose="020B0604020202020204" pitchFamily="34" charset="0"/>
              </a:rPr>
              <a:t>technologies, Scope, Cost &amp; Schedule</a:t>
            </a:r>
          </a:p>
          <a:p>
            <a:pPr algn="l"/>
            <a:r>
              <a:rPr lang="en-US" sz="1000" dirty="0">
                <a:latin typeface="Arial" panose="020B0604020202020204" pitchFamily="34" charset="0"/>
                <a:cs typeface="Arial" panose="020B0604020202020204" pitchFamily="34" charset="0"/>
              </a:rPr>
              <a:t>Long Lead Procurement (LLP) items</a:t>
            </a:r>
          </a:p>
          <a:p>
            <a:r>
              <a:rPr lang="en-US" sz="1000" dirty="0">
                <a:latin typeface="Arial" panose="020B0604020202020204" pitchFamily="34" charset="0"/>
                <a:cs typeface="Arial" panose="020B0604020202020204" pitchFamily="34" charset="0"/>
              </a:rPr>
              <a:t>Design Maturity: ~90%</a:t>
            </a:r>
          </a:p>
          <a:p>
            <a:r>
              <a:rPr lang="en-US" sz="1000" dirty="0">
                <a:latin typeface="Arial" panose="020B0604020202020204" pitchFamily="34" charset="0"/>
                <a:cs typeface="Arial" panose="020B0604020202020204" pitchFamily="34" charset="0"/>
              </a:rPr>
              <a:t>Plan is tracked through EVMS &amp; Change control process</a:t>
            </a:r>
          </a:p>
          <a:p>
            <a:r>
              <a:rPr lang="en-US" sz="1000" dirty="0">
                <a:latin typeface="Arial" panose="020B0604020202020204" pitchFamily="34" charset="0"/>
                <a:cs typeface="Arial" panose="020B0604020202020204" pitchFamily="34" charset="0"/>
              </a:rPr>
              <a:t>Start of construction for LLPs</a:t>
            </a:r>
          </a:p>
        </p:txBody>
      </p:sp>
      <p:pic>
        <p:nvPicPr>
          <p:cNvPr id="56" name="Picture 55">
            <a:extLst>
              <a:ext uri="{FF2B5EF4-FFF2-40B4-BE49-F238E27FC236}">
                <a16:creationId xmlns:a16="http://schemas.microsoft.com/office/drawing/2014/main" id="{BE2A984C-7B03-7244-8599-792CB2DB41D2}"/>
              </a:ext>
            </a:extLst>
          </p:cNvPr>
          <p:cNvPicPr>
            <a:picLocks noChangeAspect="1"/>
          </p:cNvPicPr>
          <p:nvPr/>
        </p:nvPicPr>
        <p:blipFill>
          <a:blip r:embed="rId2"/>
          <a:srcRect/>
          <a:stretch/>
        </p:blipFill>
        <p:spPr>
          <a:xfrm>
            <a:off x="4000720" y="2822715"/>
            <a:ext cx="7322306" cy="3454842"/>
          </a:xfrm>
          <a:prstGeom prst="rect">
            <a:avLst/>
          </a:prstGeom>
        </p:spPr>
      </p:pic>
      <p:cxnSp>
        <p:nvCxnSpPr>
          <p:cNvPr id="48" name="Straight Connector 47">
            <a:extLst>
              <a:ext uri="{FF2B5EF4-FFF2-40B4-BE49-F238E27FC236}">
                <a16:creationId xmlns:a16="http://schemas.microsoft.com/office/drawing/2014/main" id="{77765623-F16C-4941-BC2D-C4D86401C8B1}"/>
              </a:ext>
            </a:extLst>
          </p:cNvPr>
          <p:cNvCxnSpPr>
            <a:cxnSpLocks/>
          </p:cNvCxnSpPr>
          <p:nvPr/>
        </p:nvCxnSpPr>
        <p:spPr>
          <a:xfrm flipH="1">
            <a:off x="7185982" y="29909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008F39B-A02C-AE46-B443-DB317A873C08}"/>
              </a:ext>
            </a:extLst>
          </p:cNvPr>
          <p:cNvSpPr txBox="1"/>
          <p:nvPr/>
        </p:nvSpPr>
        <p:spPr>
          <a:xfrm>
            <a:off x="7458082" y="36331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53" name="Straight Arrow Connector 52">
            <a:extLst>
              <a:ext uri="{FF2B5EF4-FFF2-40B4-BE49-F238E27FC236}">
                <a16:creationId xmlns:a16="http://schemas.microsoft.com/office/drawing/2014/main" id="{AA8CB1C4-937C-9242-A288-EDB6B523DF7D}"/>
              </a:ext>
            </a:extLst>
          </p:cNvPr>
          <p:cNvCxnSpPr>
            <a:cxnSpLocks/>
            <a:stCxn id="50" idx="1"/>
          </p:cNvCxnSpPr>
          <p:nvPr/>
        </p:nvCxnSpPr>
        <p:spPr>
          <a:xfrm flipH="1" flipV="1">
            <a:off x="7194822" y="37035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840066F-8A04-344E-94C1-127885769F37}"/>
              </a:ext>
            </a:extLst>
          </p:cNvPr>
          <p:cNvSpPr txBox="1"/>
          <p:nvPr/>
        </p:nvSpPr>
        <p:spPr>
          <a:xfrm>
            <a:off x="7618468" y="33112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52" name="TextBox 51">
            <a:extLst>
              <a:ext uri="{FF2B5EF4-FFF2-40B4-BE49-F238E27FC236}">
                <a16:creationId xmlns:a16="http://schemas.microsoft.com/office/drawing/2014/main" id="{E04290A8-6EB3-A646-8F2E-F59080F74AF2}"/>
              </a:ext>
            </a:extLst>
          </p:cNvPr>
          <p:cNvSpPr txBox="1"/>
          <p:nvPr/>
        </p:nvSpPr>
        <p:spPr>
          <a:xfrm>
            <a:off x="10062376" y="36649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51" name="TextBox 50">
            <a:extLst>
              <a:ext uri="{FF2B5EF4-FFF2-40B4-BE49-F238E27FC236}">
                <a16:creationId xmlns:a16="http://schemas.microsoft.com/office/drawing/2014/main" id="{1CDC8137-FF7B-D743-94F4-4B8C313F411E}"/>
              </a:ext>
            </a:extLst>
          </p:cNvPr>
          <p:cNvSpPr txBox="1"/>
          <p:nvPr/>
        </p:nvSpPr>
        <p:spPr>
          <a:xfrm>
            <a:off x="672339" y="1308938"/>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January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57" name="TextBox 56">
            <a:extLst>
              <a:ext uri="{FF2B5EF4-FFF2-40B4-BE49-F238E27FC236}">
                <a16:creationId xmlns:a16="http://schemas.microsoft.com/office/drawing/2014/main" id="{3B315F23-1345-5B4F-976A-F3CDB10B17E0}"/>
              </a:ext>
            </a:extLst>
          </p:cNvPr>
          <p:cNvSpPr txBox="1"/>
          <p:nvPr/>
        </p:nvSpPr>
        <p:spPr>
          <a:xfrm>
            <a:off x="7650186" y="40941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pic>
        <p:nvPicPr>
          <p:cNvPr id="4" name="Picture 3" descr="Timeline&#10;&#10;Description automatically generated">
            <a:extLst>
              <a:ext uri="{FF2B5EF4-FFF2-40B4-BE49-F238E27FC236}">
                <a16:creationId xmlns:a16="http://schemas.microsoft.com/office/drawing/2014/main" id="{EF0456CA-3783-274A-921D-121C976B5B4F}"/>
              </a:ext>
            </a:extLst>
          </p:cNvPr>
          <p:cNvPicPr>
            <a:picLocks noChangeAspect="1"/>
          </p:cNvPicPr>
          <p:nvPr/>
        </p:nvPicPr>
        <p:blipFill>
          <a:blip r:embed="rId3"/>
          <a:stretch>
            <a:fillRect/>
          </a:stretch>
        </p:blipFill>
        <p:spPr>
          <a:xfrm>
            <a:off x="4380216" y="595200"/>
            <a:ext cx="6242361" cy="2217982"/>
          </a:xfrm>
          <a:prstGeom prst="rect">
            <a:avLst/>
          </a:prstGeom>
        </p:spPr>
      </p:pic>
      <p:sp>
        <p:nvSpPr>
          <p:cNvPr id="14" name="Slide Number Placeholder 2">
            <a:extLst>
              <a:ext uri="{FF2B5EF4-FFF2-40B4-BE49-F238E27FC236}">
                <a16:creationId xmlns:a16="http://schemas.microsoft.com/office/drawing/2014/main" id="{A5906F58-F5F9-2A4B-82F9-FE69374D239D}"/>
              </a:ext>
            </a:extLst>
          </p:cNvPr>
          <p:cNvSpPr txBox="1">
            <a:spLocks/>
          </p:cNvSpPr>
          <p:nvPr/>
        </p:nvSpPr>
        <p:spPr>
          <a:xfrm>
            <a:off x="11635881"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6</a:t>
            </a:fld>
            <a:endParaRPr lang="en-US" dirty="0"/>
          </a:p>
        </p:txBody>
      </p:sp>
    </p:spTree>
    <p:extLst>
      <p:ext uri="{BB962C8B-B14F-4D97-AF65-F5344CB8AC3E}">
        <p14:creationId xmlns:p14="http://schemas.microsoft.com/office/powerpoint/2010/main" val="271843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90A1F-1238-AE43-80E5-4FA95188560A}"/>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panose="020B0604020202020204" pitchFamily="34" charset="0"/>
                <a:cs typeface="Arial" panose="020B0604020202020204" pitchFamily="34" charset="0"/>
              </a:rPr>
              <a:pPr>
                <a:defRPr/>
              </a:pPr>
              <a:t>7</a:t>
            </a:fld>
            <a:endParaRPr lang="en-US" sz="1200" b="0" dirty="0">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p:txBody>
          <a:bodyPr/>
          <a:lstStyle/>
          <a:p>
            <a:pPr algn="l"/>
            <a:r>
              <a:rPr lang="en-US" dirty="0"/>
              <a:t>High Level Installation Schedule</a:t>
            </a:r>
          </a:p>
        </p:txBody>
      </p:sp>
      <p:sp>
        <p:nvSpPr>
          <p:cNvPr id="5" name="Right Arrow 4">
            <a:extLst>
              <a:ext uri="{FF2B5EF4-FFF2-40B4-BE49-F238E27FC236}">
                <a16:creationId xmlns:a16="http://schemas.microsoft.com/office/drawing/2014/main" id="{C3425D6D-33A5-984D-8619-65421FE6BDEA}"/>
              </a:ext>
            </a:extLst>
          </p:cNvPr>
          <p:cNvSpPr/>
          <p:nvPr/>
        </p:nvSpPr>
        <p:spPr>
          <a:xfrm>
            <a:off x="1737360" y="1469136"/>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2160445" y="1260784"/>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1798860" y="812678"/>
            <a:ext cx="737702" cy="461665"/>
          </a:xfrm>
          <a:prstGeom prst="rect">
            <a:avLst/>
          </a:prstGeom>
          <a:noFill/>
        </p:spPr>
        <p:txBody>
          <a:bodyPr wrap="none" rtlCol="0">
            <a:spAutoFit/>
          </a:bodyPr>
          <a:lstStyle/>
          <a:p>
            <a:pPr algn="ctr">
              <a:defRPr/>
            </a:pPr>
            <a:r>
              <a:rPr lang="en-US" sz="1200" dirty="0">
                <a:solidFill>
                  <a:prstClr val="black"/>
                </a:solidFill>
                <a:latin typeface="Arial"/>
              </a:rPr>
              <a:t>CD-3</a:t>
            </a:r>
          </a:p>
          <a:p>
            <a:pPr algn="ctr">
              <a:defRPr/>
            </a:pPr>
            <a:r>
              <a:rPr lang="en-US" sz="1200" dirty="0">
                <a:solidFill>
                  <a:prstClr val="black"/>
                </a:solidFill>
                <a:latin typeface="Arial"/>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8156509" y="127579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7512414" y="622001"/>
            <a:ext cx="1257074" cy="646331"/>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Milestone</a:t>
            </a:r>
          </a:p>
          <a:p>
            <a:pPr algn="ctr"/>
            <a:r>
              <a:rPr lang="en-US" sz="1200" dirty="0">
                <a:latin typeface="Arial" panose="020B0604020202020204" pitchFamily="34" charset="0"/>
                <a:cs typeface="Arial" panose="020B0604020202020204" pitchFamily="34" charset="0"/>
              </a:rPr>
              <a:t>PO_0305_0900</a:t>
            </a:r>
          </a:p>
          <a:p>
            <a:pPr algn="ctr"/>
            <a:r>
              <a:rPr lang="en-US" sz="1200" dirty="0">
                <a:latin typeface="Arial" panose="020B0604020202020204" pitchFamily="34" charset="0"/>
                <a:cs typeface="Arial" panose="020B0604020202020204" pitchFamily="34" charset="0"/>
              </a:rPr>
              <a:t>Apr. 2031</a:t>
            </a:r>
            <a:endParaRPr lang="en-US" sz="1200" dirty="0"/>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9069958" y="1386964"/>
            <a:ext cx="0" cy="76281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8611339" y="925298"/>
            <a:ext cx="917239" cy="461665"/>
          </a:xfrm>
          <a:prstGeom prst="rect">
            <a:avLst/>
          </a:prstGeom>
          <a:noFill/>
        </p:spPr>
        <p:txBody>
          <a:bodyPr wrap="none" rtlCol="0">
            <a:spAutoFit/>
          </a:bodyPr>
          <a:lstStyle/>
          <a:p>
            <a:pPr algn="ctr">
              <a:defRPr/>
            </a:pPr>
            <a:r>
              <a:rPr lang="en-US" sz="1200" dirty="0">
                <a:solidFill>
                  <a:prstClr val="black"/>
                </a:solidFill>
                <a:latin typeface="Arial"/>
              </a:rPr>
              <a:t>early CD-4</a:t>
            </a:r>
          </a:p>
          <a:p>
            <a:pPr algn="ctr">
              <a:defRPr/>
            </a:pPr>
            <a:r>
              <a:rPr lang="en-US" sz="1200" dirty="0">
                <a:solidFill>
                  <a:prstClr val="black"/>
                </a:solidFill>
                <a:latin typeface="Arial"/>
              </a:rPr>
              <a:t>10/2032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10245535" y="127297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9883951" y="812678"/>
            <a:ext cx="737702" cy="461665"/>
          </a:xfrm>
          <a:prstGeom prst="rect">
            <a:avLst/>
          </a:prstGeom>
          <a:noFill/>
        </p:spPr>
        <p:txBody>
          <a:bodyPr wrap="none" rtlCol="0">
            <a:spAutoFit/>
          </a:bodyPr>
          <a:lstStyle/>
          <a:p>
            <a:pPr algn="ctr">
              <a:defRPr/>
            </a:pPr>
            <a:r>
              <a:rPr lang="en-US" sz="1200" dirty="0">
                <a:solidFill>
                  <a:prstClr val="black"/>
                </a:solidFill>
                <a:latin typeface="Arial"/>
              </a:rPr>
              <a:t>CD-4</a:t>
            </a:r>
          </a:p>
          <a:p>
            <a:pPr algn="ctr">
              <a:defRPr/>
            </a:pPr>
            <a:r>
              <a:rPr lang="en-US" sz="1200" dirty="0">
                <a:solidFill>
                  <a:prstClr val="black"/>
                </a:solidFill>
                <a:latin typeface="Arial"/>
              </a:rPr>
              <a:t>10/2034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7668927" y="2242206"/>
            <a:ext cx="1214186" cy="707886"/>
          </a:xfrm>
          <a:prstGeom prst="rect">
            <a:avLst/>
          </a:prstGeom>
          <a:noFill/>
        </p:spPr>
        <p:txBody>
          <a:bodyPr wrap="square" rtlCol="0">
            <a:spAutoFit/>
          </a:bodyPr>
          <a:lstStyle/>
          <a:p>
            <a:pPr algn="ctr"/>
            <a:r>
              <a:rPr lang="en-US" sz="1000" dirty="0"/>
              <a:t>Detector Assembled and Ready for Cosmic Data Taking </a:t>
            </a:r>
          </a:p>
        </p:txBody>
      </p:sp>
      <p:sp>
        <p:nvSpPr>
          <p:cNvPr id="15" name="TextBox 14">
            <a:extLst>
              <a:ext uri="{FF2B5EF4-FFF2-40B4-BE49-F238E27FC236}">
                <a16:creationId xmlns:a16="http://schemas.microsoft.com/office/drawing/2014/main" id="{E5150785-C612-6843-A6B4-90BCEEF1CEAF}"/>
              </a:ext>
            </a:extLst>
          </p:cNvPr>
          <p:cNvSpPr txBox="1"/>
          <p:nvPr/>
        </p:nvSpPr>
        <p:spPr>
          <a:xfrm>
            <a:off x="9848686" y="2316184"/>
            <a:ext cx="808235" cy="707886"/>
          </a:xfrm>
          <a:prstGeom prst="rect">
            <a:avLst/>
          </a:prstGeom>
          <a:noFill/>
        </p:spPr>
        <p:txBody>
          <a:bodyPr wrap="none" rtlCol="0">
            <a:spAutoFit/>
          </a:bodyPr>
          <a:lstStyle/>
          <a:p>
            <a:pPr algn="ctr">
              <a:defRPr/>
            </a:pPr>
            <a:r>
              <a:rPr lang="en-US" sz="1000" dirty="0">
                <a:solidFill>
                  <a:prstClr val="black"/>
                </a:solidFill>
                <a:latin typeface="Arial"/>
              </a:rPr>
              <a:t>Start of</a:t>
            </a:r>
          </a:p>
          <a:p>
            <a:pPr algn="ctr">
              <a:defRPr/>
            </a:pPr>
            <a:r>
              <a:rPr lang="en-US" sz="1000" dirty="0">
                <a:solidFill>
                  <a:prstClr val="black"/>
                </a:solidFill>
                <a:latin typeface="Arial"/>
              </a:rPr>
              <a:t>Operations</a:t>
            </a:r>
          </a:p>
          <a:p>
            <a:pPr algn="ctr">
              <a:defRPr/>
            </a:pPr>
            <a:r>
              <a:rPr lang="en-US" sz="1000" dirty="0">
                <a:solidFill>
                  <a:prstClr val="black"/>
                </a:solidFill>
                <a:latin typeface="Arial"/>
              </a:rPr>
              <a:t>&amp;</a:t>
            </a:r>
          </a:p>
          <a:p>
            <a:pPr algn="ctr">
              <a:defRPr/>
            </a:pPr>
            <a:r>
              <a:rPr lang="en-US" sz="1000" dirty="0">
                <a:solidFill>
                  <a:prstClr val="black"/>
                </a:solidFill>
                <a:latin typeface="Arial"/>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2245648" y="1969671"/>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2730623" y="2016220"/>
            <a:ext cx="976549" cy="261610"/>
          </a:xfrm>
          <a:prstGeom prst="rect">
            <a:avLst/>
          </a:prstGeom>
          <a:noFill/>
        </p:spPr>
        <p:txBody>
          <a:bodyPr wrap="none" rtlCol="0">
            <a:spAutoFit/>
          </a:bodyPr>
          <a:lstStyle/>
          <a:p>
            <a:pPr algn="ctr">
              <a:defRPr/>
            </a:pPr>
            <a:r>
              <a:rPr lang="en-US" sz="1100" dirty="0">
                <a:solidFill>
                  <a:srgbClr val="FF40FF"/>
                </a:solidFill>
                <a:latin typeface="Arial"/>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4370894" y="850023"/>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3974593" y="573025"/>
            <a:ext cx="808235" cy="276999"/>
          </a:xfrm>
          <a:prstGeom prst="rect">
            <a:avLst/>
          </a:prstGeom>
          <a:noFill/>
        </p:spPr>
        <p:txBody>
          <a:bodyPr wrap="none" rtlCol="0">
            <a:spAutoFit/>
          </a:bodyPr>
          <a:lstStyle/>
          <a:p>
            <a:pPr>
              <a:defRPr/>
            </a:pPr>
            <a:r>
              <a:rPr lang="en-US" sz="1200" dirty="0">
                <a:solidFill>
                  <a:prstClr val="black"/>
                </a:solidFill>
                <a:latin typeface="Arial"/>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3730753" y="2258080"/>
            <a:ext cx="1289135" cy="523220"/>
          </a:xfrm>
          <a:prstGeom prst="rect">
            <a:avLst/>
          </a:prstGeom>
          <a:noFill/>
        </p:spPr>
        <p:txBody>
          <a:bodyPr wrap="none" rtlCol="0">
            <a:spAutoFit/>
          </a:bodyPr>
          <a:lstStyle/>
          <a:p>
            <a:pPr algn="ctr">
              <a:defRPr/>
            </a:pPr>
            <a:r>
              <a:rPr lang="en-US" sz="1400" dirty="0">
                <a:solidFill>
                  <a:prstClr val="black"/>
                </a:solidFill>
                <a:latin typeface="Arial"/>
              </a:rPr>
              <a:t>IR-6 ready </a:t>
            </a:r>
          </a:p>
          <a:p>
            <a:pPr algn="ctr">
              <a:defRPr/>
            </a:pPr>
            <a:r>
              <a:rPr lang="en-US" sz="1400" dirty="0">
                <a:solidFill>
                  <a:prstClr val="black"/>
                </a:solidFill>
                <a:latin typeface="Arial"/>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4937761" y="979748"/>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4578097" y="688849"/>
            <a:ext cx="814647" cy="276999"/>
          </a:xfrm>
          <a:prstGeom prst="rect">
            <a:avLst/>
          </a:prstGeom>
          <a:noFill/>
        </p:spPr>
        <p:txBody>
          <a:bodyPr wrap="none" rtlCol="0">
            <a:spAutoFit/>
          </a:bodyPr>
          <a:lstStyle/>
          <a:p>
            <a:pPr>
              <a:defRPr/>
            </a:pPr>
            <a:r>
              <a:rPr lang="en-US" sz="1200" dirty="0">
                <a:solidFill>
                  <a:prstClr val="black"/>
                </a:solidFill>
                <a:latin typeface="Arial"/>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4331760" y="2800625"/>
            <a:ext cx="1050288" cy="1169551"/>
          </a:xfrm>
          <a:prstGeom prst="rect">
            <a:avLst/>
          </a:prstGeom>
          <a:noFill/>
        </p:spPr>
        <p:txBody>
          <a:bodyPr wrap="none" rtlCol="0">
            <a:spAutoFit/>
          </a:bodyPr>
          <a:lstStyle/>
          <a:p>
            <a:pPr algn="ctr">
              <a:defRPr/>
            </a:pPr>
            <a:r>
              <a:rPr lang="en-US" sz="1400" dirty="0">
                <a:solidFill>
                  <a:prstClr val="black"/>
                </a:solidFill>
                <a:latin typeface="Arial"/>
              </a:rPr>
              <a:t>lower half </a:t>
            </a:r>
          </a:p>
          <a:p>
            <a:pPr algn="ctr">
              <a:defRPr/>
            </a:pPr>
            <a:r>
              <a:rPr lang="en-US" sz="1400" dirty="0">
                <a:solidFill>
                  <a:prstClr val="black"/>
                </a:solidFill>
                <a:latin typeface="Arial"/>
              </a:rPr>
              <a:t>barrel </a:t>
            </a:r>
            <a:r>
              <a:rPr lang="en-US" sz="1400" dirty="0" err="1">
                <a:solidFill>
                  <a:prstClr val="black"/>
                </a:solidFill>
                <a:latin typeface="Arial"/>
              </a:rPr>
              <a:t>Hcal</a:t>
            </a:r>
            <a:endParaRPr lang="en-US" sz="1400" dirty="0">
              <a:solidFill>
                <a:prstClr val="black"/>
              </a:solidFill>
              <a:latin typeface="Arial"/>
            </a:endParaRPr>
          </a:p>
          <a:p>
            <a:pPr algn="ctr">
              <a:defRPr/>
            </a:pPr>
            <a:r>
              <a:rPr lang="en-US" sz="1400" dirty="0">
                <a:solidFill>
                  <a:prstClr val="black"/>
                </a:solidFill>
                <a:latin typeface="Arial"/>
              </a:rPr>
              <a:t>installed</a:t>
            </a:r>
          </a:p>
          <a:p>
            <a:pPr algn="ctr">
              <a:defRPr/>
            </a:pPr>
            <a:r>
              <a:rPr lang="en-US" sz="1400" dirty="0">
                <a:solidFill>
                  <a:prstClr val="black"/>
                </a:solidFill>
                <a:latin typeface="Arial"/>
              </a:rPr>
              <a:t>Solenoid </a:t>
            </a:r>
          </a:p>
          <a:p>
            <a:pPr algn="ctr">
              <a:defRPr/>
            </a:pPr>
            <a:r>
              <a:rPr lang="en-US" sz="1400" dirty="0">
                <a:solidFill>
                  <a:prstClr val="black"/>
                </a:solidFill>
                <a:latin typeface="Arial"/>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5334061" y="1060704"/>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4552811" y="4562369"/>
            <a:ext cx="1449436" cy="1169551"/>
          </a:xfrm>
          <a:prstGeom prst="rect">
            <a:avLst/>
          </a:prstGeom>
          <a:noFill/>
        </p:spPr>
        <p:txBody>
          <a:bodyPr wrap="none" rtlCol="0">
            <a:spAutoFit/>
          </a:bodyPr>
          <a:lstStyle/>
          <a:p>
            <a:pPr algn="ctr">
              <a:defRPr/>
            </a:pPr>
            <a:r>
              <a:rPr lang="en-US" sz="1400" dirty="0">
                <a:solidFill>
                  <a:prstClr val="black"/>
                </a:solidFill>
                <a:latin typeface="Arial"/>
              </a:rPr>
              <a:t> Barrel </a:t>
            </a:r>
            <a:r>
              <a:rPr lang="en-US" sz="1400" dirty="0" err="1">
                <a:solidFill>
                  <a:prstClr val="black"/>
                </a:solidFill>
                <a:latin typeface="Arial"/>
              </a:rPr>
              <a:t>Hcal</a:t>
            </a:r>
            <a:endParaRPr lang="en-US" sz="1400" dirty="0">
              <a:solidFill>
                <a:prstClr val="black"/>
              </a:solidFill>
              <a:latin typeface="Arial"/>
            </a:endParaRPr>
          </a:p>
          <a:p>
            <a:pPr algn="ctr">
              <a:defRPr/>
            </a:pPr>
            <a:r>
              <a:rPr lang="en-US" sz="1400" dirty="0">
                <a:solidFill>
                  <a:prstClr val="black"/>
                </a:solidFill>
                <a:latin typeface="Arial"/>
              </a:rPr>
              <a:t>&amp; Solenoid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followed by low </a:t>
            </a:r>
          </a:p>
          <a:p>
            <a:pPr algn="ctr">
              <a:defRPr/>
            </a:pPr>
            <a:r>
              <a:rPr lang="en-US" sz="1400" dirty="0">
                <a:solidFill>
                  <a:prstClr val="black"/>
                </a:solidFill>
                <a:latin typeface="Arial"/>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4937761" y="841249"/>
            <a:ext cx="873957" cy="276999"/>
          </a:xfrm>
          <a:prstGeom prst="rect">
            <a:avLst/>
          </a:prstGeom>
          <a:noFill/>
        </p:spPr>
        <p:txBody>
          <a:bodyPr wrap="none" rtlCol="0">
            <a:spAutoFit/>
          </a:bodyPr>
          <a:lstStyle/>
          <a:p>
            <a:pPr>
              <a:defRPr/>
            </a:pPr>
            <a:r>
              <a:rPr lang="en-US" sz="1200" dirty="0">
                <a:solidFill>
                  <a:prstClr val="black"/>
                </a:solidFill>
                <a:latin typeface="Arial"/>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6022909" y="1213104"/>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5361470" y="2781301"/>
            <a:ext cx="1380506" cy="954107"/>
          </a:xfrm>
          <a:prstGeom prst="rect">
            <a:avLst/>
          </a:prstGeom>
          <a:noFill/>
          <a:ln>
            <a:solidFill>
              <a:srgbClr val="0000FF"/>
            </a:solidFill>
          </a:ln>
        </p:spPr>
        <p:txBody>
          <a:bodyPr wrap="none" rtlCol="0">
            <a:spAutoFit/>
          </a:bodyPr>
          <a:lstStyle/>
          <a:p>
            <a:pPr algn="ctr">
              <a:defRPr/>
            </a:pPr>
            <a:r>
              <a:rPr lang="en-US" sz="1400" dirty="0">
                <a:solidFill>
                  <a:srgbClr val="0000FF"/>
                </a:solidFill>
                <a:latin typeface="Arial"/>
              </a:rPr>
              <a:t>Endcap </a:t>
            </a:r>
            <a:r>
              <a:rPr lang="en-US" sz="1400" dirty="0" err="1">
                <a:solidFill>
                  <a:srgbClr val="0000FF"/>
                </a:solidFill>
                <a:latin typeface="Arial"/>
              </a:rPr>
              <a:t>HCals</a:t>
            </a:r>
            <a:r>
              <a:rPr lang="en-US" sz="1400" dirty="0">
                <a:solidFill>
                  <a:srgbClr val="0000FF"/>
                </a:solidFill>
                <a:latin typeface="Arial"/>
              </a:rPr>
              <a:t> </a:t>
            </a:r>
          </a:p>
          <a:p>
            <a:pPr algn="ctr">
              <a:defRPr/>
            </a:pPr>
            <a:r>
              <a:rPr lang="en-US" sz="1400" dirty="0">
                <a:solidFill>
                  <a:srgbClr val="0000FF"/>
                </a:solidFill>
                <a:latin typeface="Arial"/>
              </a:rPr>
              <a:t>completed</a:t>
            </a:r>
          </a:p>
          <a:p>
            <a:pPr algn="ctr">
              <a:defRPr/>
            </a:pPr>
            <a:r>
              <a:rPr lang="en-US" sz="1400" dirty="0">
                <a:solidFill>
                  <a:srgbClr val="0000FF"/>
                </a:solidFill>
                <a:latin typeface="Arial"/>
              </a:rPr>
              <a:t>Solenoid </a:t>
            </a:r>
          </a:p>
          <a:p>
            <a:pPr algn="ctr">
              <a:defRPr/>
            </a:pPr>
            <a:r>
              <a:rPr lang="en-US" sz="1400" dirty="0">
                <a:solidFill>
                  <a:srgbClr val="0000FF"/>
                </a:solidFill>
                <a:latin typeface="Arial"/>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5626609" y="932689"/>
            <a:ext cx="840295" cy="276999"/>
          </a:xfrm>
          <a:prstGeom prst="rect">
            <a:avLst/>
          </a:prstGeom>
          <a:noFill/>
        </p:spPr>
        <p:txBody>
          <a:bodyPr wrap="none" rtlCol="0">
            <a:spAutoFit/>
          </a:bodyPr>
          <a:lstStyle/>
          <a:p>
            <a:pPr>
              <a:defRPr/>
            </a:pPr>
            <a:r>
              <a:rPr lang="en-US" sz="1200" dirty="0">
                <a:solidFill>
                  <a:prstClr val="black"/>
                </a:solidFill>
                <a:latin typeface="Arial"/>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6662989" y="1377696"/>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5449830" y="3713988"/>
            <a:ext cx="1289135" cy="738664"/>
          </a:xfrm>
          <a:prstGeom prst="rect">
            <a:avLst/>
          </a:prstGeom>
          <a:noFill/>
        </p:spPr>
        <p:txBody>
          <a:bodyPr wrap="none" rtlCol="0">
            <a:spAutoFit/>
          </a:bodyPr>
          <a:lstStyle/>
          <a:p>
            <a:pPr algn="ctr">
              <a:defRPr/>
            </a:pPr>
            <a:r>
              <a:rPr lang="en-US" sz="1400" dirty="0">
                <a:solidFill>
                  <a:prstClr val="black"/>
                </a:solidFill>
                <a:latin typeface="Arial"/>
              </a:rPr>
              <a:t>Barrel </a:t>
            </a:r>
            <a:r>
              <a:rPr lang="en-US" sz="1400" dirty="0" err="1">
                <a:solidFill>
                  <a:prstClr val="black"/>
                </a:solidFill>
                <a:latin typeface="Arial"/>
              </a:rPr>
              <a:t>Ecal</a:t>
            </a:r>
            <a:endParaRPr lang="en-US" sz="1400" dirty="0">
              <a:solidFill>
                <a:prstClr val="black"/>
              </a:solidFill>
              <a:latin typeface="Arial"/>
            </a:endParaRPr>
          </a:p>
          <a:p>
            <a:pPr algn="ctr">
              <a:defRPr/>
            </a:pPr>
            <a:r>
              <a:rPr lang="en-US" sz="1400" dirty="0">
                <a:solidFill>
                  <a:prstClr val="black"/>
                </a:solidFill>
                <a:latin typeface="Arial"/>
              </a:rPr>
              <a:t>ready</a:t>
            </a:r>
          </a:p>
          <a:p>
            <a:pPr algn="ctr">
              <a:defRPr/>
            </a:pPr>
            <a:r>
              <a:rPr lang="en-US" sz="1400" dirty="0">
                <a:solidFill>
                  <a:prstClr val="black"/>
                </a:solidFill>
                <a:latin typeface="Arial"/>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6156961" y="1085089"/>
            <a:ext cx="899605" cy="276999"/>
          </a:xfrm>
          <a:prstGeom prst="rect">
            <a:avLst/>
          </a:prstGeom>
          <a:noFill/>
        </p:spPr>
        <p:txBody>
          <a:bodyPr wrap="none" rtlCol="0">
            <a:spAutoFit/>
          </a:bodyPr>
          <a:lstStyle/>
          <a:p>
            <a:pPr>
              <a:defRPr/>
            </a:pPr>
            <a:r>
              <a:rPr lang="en-US" sz="1200" dirty="0">
                <a:solidFill>
                  <a:prstClr val="black"/>
                </a:solidFill>
                <a:latin typeface="Arial"/>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5949696" y="4608577"/>
            <a:ext cx="1527982" cy="954107"/>
          </a:xfrm>
          <a:prstGeom prst="rect">
            <a:avLst/>
          </a:prstGeom>
          <a:noFill/>
        </p:spPr>
        <p:txBody>
          <a:bodyPr wrap="none" rtlCol="0">
            <a:spAutoFit/>
          </a:bodyPr>
          <a:lstStyle/>
          <a:p>
            <a:pPr algn="ctr">
              <a:defRPr/>
            </a:pPr>
            <a:r>
              <a:rPr lang="en-US" sz="1400" dirty="0">
                <a:solidFill>
                  <a:prstClr val="black"/>
                </a:solidFill>
                <a:latin typeface="Arial"/>
              </a:rPr>
              <a:t>Barrel Detectors </a:t>
            </a:r>
          </a:p>
          <a:p>
            <a:pPr algn="ctr">
              <a:defRPr/>
            </a:pPr>
            <a:r>
              <a:rPr lang="en-US" sz="1400" dirty="0">
                <a:solidFill>
                  <a:prstClr val="black"/>
                </a:solidFill>
                <a:latin typeface="Arial"/>
              </a:rPr>
              <a:t>installed</a:t>
            </a:r>
          </a:p>
          <a:p>
            <a:pPr algn="ctr">
              <a:defRPr/>
            </a:pPr>
            <a:r>
              <a:rPr lang="en-US" sz="1400" dirty="0" err="1">
                <a:solidFill>
                  <a:prstClr val="black"/>
                </a:solidFill>
                <a:latin typeface="Arial"/>
              </a:rPr>
              <a:t>ECal</a:t>
            </a:r>
            <a:r>
              <a:rPr lang="en-US" sz="1400" dirty="0">
                <a:solidFill>
                  <a:prstClr val="black"/>
                </a:solidFill>
                <a:latin typeface="Arial"/>
              </a:rPr>
              <a:t>, DIRC, </a:t>
            </a:r>
          </a:p>
          <a:p>
            <a:pPr algn="ctr">
              <a:defRPr/>
            </a:pPr>
            <a:r>
              <a:rPr lang="en-US" sz="1400" dirty="0" err="1">
                <a:solidFill>
                  <a:prstClr val="black"/>
                </a:solidFill>
                <a:latin typeface="Arial"/>
              </a:rPr>
              <a:t>ToF</a:t>
            </a:r>
            <a:r>
              <a:rPr lang="en-US" sz="1400" dirty="0">
                <a:solidFill>
                  <a:prstClr val="black"/>
                </a:solidFill>
                <a:latin typeface="Arial"/>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7229917" y="1456944"/>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6723889" y="1249681"/>
            <a:ext cx="808235" cy="276999"/>
          </a:xfrm>
          <a:prstGeom prst="rect">
            <a:avLst/>
          </a:prstGeom>
          <a:noFill/>
        </p:spPr>
        <p:txBody>
          <a:bodyPr wrap="none" rtlCol="0">
            <a:spAutoFit/>
          </a:bodyPr>
          <a:lstStyle/>
          <a:p>
            <a:pPr>
              <a:defRPr/>
            </a:pPr>
            <a:r>
              <a:rPr lang="en-US" sz="1200" dirty="0">
                <a:solidFill>
                  <a:prstClr val="black"/>
                </a:solidFill>
                <a:latin typeface="Arial"/>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6573536" y="3041905"/>
            <a:ext cx="1511696" cy="1169551"/>
          </a:xfrm>
          <a:prstGeom prst="rect">
            <a:avLst/>
          </a:prstGeom>
          <a:noFill/>
        </p:spPr>
        <p:txBody>
          <a:bodyPr wrap="none" rtlCol="0">
            <a:spAutoFit/>
          </a:bodyPr>
          <a:lstStyle/>
          <a:p>
            <a:pPr algn="ctr">
              <a:defRPr/>
            </a:pPr>
            <a:r>
              <a:rPr lang="en-US" sz="1400" dirty="0">
                <a:solidFill>
                  <a:prstClr val="black"/>
                </a:solidFill>
                <a:latin typeface="Arial"/>
              </a:rPr>
              <a:t>Hadron Endcap</a:t>
            </a:r>
          </a:p>
          <a:p>
            <a:pPr algn="ctr">
              <a:defRPr/>
            </a:pPr>
            <a:r>
              <a:rPr lang="en-US" sz="1400" dirty="0">
                <a:solidFill>
                  <a:prstClr val="black"/>
                </a:solidFill>
                <a:latin typeface="Arial"/>
              </a:rPr>
              <a:t>Detectors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Trackers, </a:t>
            </a:r>
            <a:r>
              <a:rPr lang="en-US" sz="1400" dirty="0" err="1">
                <a:solidFill>
                  <a:prstClr val="black"/>
                </a:solidFill>
                <a:latin typeface="Arial"/>
              </a:rPr>
              <a:t>dRICH</a:t>
            </a:r>
            <a:endParaRPr lang="en-US" sz="1400" dirty="0">
              <a:solidFill>
                <a:prstClr val="black"/>
              </a:solidFill>
              <a:latin typeface="Arial"/>
            </a:endParaRPr>
          </a:p>
          <a:p>
            <a:pPr algn="ctr">
              <a:defRPr/>
            </a:pPr>
            <a:r>
              <a:rPr lang="en-US" sz="1400" dirty="0" err="1">
                <a:solidFill>
                  <a:prstClr val="black"/>
                </a:solidFill>
                <a:latin typeface="Arial"/>
              </a:rPr>
              <a:t>ECal</a:t>
            </a:r>
            <a:endParaRPr lang="en-US" sz="1400" dirty="0">
              <a:solidFill>
                <a:prstClr val="black"/>
              </a:solidFill>
              <a:latin typeface="Arial"/>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7821229" y="1548384"/>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7315201" y="1341121"/>
            <a:ext cx="814647" cy="276999"/>
          </a:xfrm>
          <a:prstGeom prst="rect">
            <a:avLst/>
          </a:prstGeom>
          <a:noFill/>
        </p:spPr>
        <p:txBody>
          <a:bodyPr wrap="none" rtlCol="0">
            <a:spAutoFit/>
          </a:bodyPr>
          <a:lstStyle/>
          <a:p>
            <a:pPr>
              <a:defRPr/>
            </a:pPr>
            <a:r>
              <a:rPr lang="en-US" sz="1200" dirty="0">
                <a:solidFill>
                  <a:prstClr val="black"/>
                </a:solidFill>
                <a:latin typeface="Arial"/>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7445265" y="4450081"/>
            <a:ext cx="1511697" cy="1169551"/>
          </a:xfrm>
          <a:prstGeom prst="rect">
            <a:avLst/>
          </a:prstGeom>
          <a:noFill/>
        </p:spPr>
        <p:txBody>
          <a:bodyPr wrap="none" rtlCol="0">
            <a:spAutoFit/>
          </a:bodyPr>
          <a:lstStyle/>
          <a:p>
            <a:pPr algn="ctr">
              <a:defRPr/>
            </a:pPr>
            <a:r>
              <a:rPr lang="en-US" sz="1400" dirty="0">
                <a:solidFill>
                  <a:prstClr val="black"/>
                </a:solidFill>
                <a:latin typeface="Arial"/>
              </a:rPr>
              <a:t>Lepton Endcap</a:t>
            </a:r>
          </a:p>
          <a:p>
            <a:pPr algn="ctr">
              <a:defRPr/>
            </a:pPr>
            <a:r>
              <a:rPr lang="en-US" sz="1400" dirty="0">
                <a:solidFill>
                  <a:prstClr val="black"/>
                </a:solidFill>
                <a:latin typeface="Arial"/>
              </a:rPr>
              <a:t>Detectors </a:t>
            </a:r>
          </a:p>
          <a:p>
            <a:pPr algn="ctr">
              <a:defRPr/>
            </a:pPr>
            <a:r>
              <a:rPr lang="en-US" sz="1400" dirty="0">
                <a:solidFill>
                  <a:prstClr val="black"/>
                </a:solidFill>
                <a:latin typeface="Arial"/>
              </a:rPr>
              <a:t>installed</a:t>
            </a:r>
          </a:p>
          <a:p>
            <a:pPr algn="ctr">
              <a:defRPr/>
            </a:pPr>
            <a:r>
              <a:rPr lang="en-US" sz="1400" dirty="0">
                <a:solidFill>
                  <a:prstClr val="black"/>
                </a:solidFill>
                <a:latin typeface="Arial"/>
              </a:rPr>
              <a:t>Trackers, </a:t>
            </a:r>
            <a:r>
              <a:rPr lang="en-US" sz="1400" dirty="0" err="1">
                <a:solidFill>
                  <a:prstClr val="black"/>
                </a:solidFill>
                <a:latin typeface="Arial"/>
              </a:rPr>
              <a:t>bRICH</a:t>
            </a:r>
            <a:endParaRPr lang="en-US" sz="1400" dirty="0">
              <a:solidFill>
                <a:prstClr val="black"/>
              </a:solidFill>
              <a:latin typeface="Arial"/>
            </a:endParaRPr>
          </a:p>
          <a:p>
            <a:pPr algn="ctr">
              <a:defRPr/>
            </a:pPr>
            <a:r>
              <a:rPr lang="en-US" sz="1400" dirty="0" err="1">
                <a:solidFill>
                  <a:prstClr val="black"/>
                </a:solidFill>
                <a:latin typeface="Arial"/>
              </a:rPr>
              <a:t>ECal</a:t>
            </a:r>
            <a:endParaRPr lang="en-US" sz="1400" dirty="0">
              <a:solidFill>
                <a:prstClr val="black"/>
              </a:solidFill>
              <a:latin typeface="Arial"/>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1817509" y="3123780"/>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sp>
        <p:nvSpPr>
          <p:cNvPr id="58" name="TextBox 57">
            <a:extLst>
              <a:ext uri="{FF2B5EF4-FFF2-40B4-BE49-F238E27FC236}">
                <a16:creationId xmlns:a16="http://schemas.microsoft.com/office/drawing/2014/main" id="{95291048-C931-4B40-8B2E-ECE2ABA6B84A}"/>
              </a:ext>
            </a:extLst>
          </p:cNvPr>
          <p:cNvSpPr txBox="1"/>
          <p:nvPr/>
        </p:nvSpPr>
        <p:spPr>
          <a:xfrm>
            <a:off x="2206638" y="3050629"/>
            <a:ext cx="1935145" cy="307777"/>
          </a:xfrm>
          <a:prstGeom prst="rect">
            <a:avLst/>
          </a:prstGeom>
          <a:noFill/>
        </p:spPr>
        <p:txBody>
          <a:bodyPr wrap="none" rtlCol="0">
            <a:spAutoFit/>
          </a:bodyPr>
          <a:lstStyle/>
          <a:p>
            <a:pPr>
              <a:defRPr/>
            </a:pPr>
            <a:r>
              <a:rPr lang="en-US" sz="1400" dirty="0">
                <a:solidFill>
                  <a:prstClr val="black"/>
                </a:solidFill>
                <a:latin typeface="Arial"/>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804555" y="3513162"/>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a:endParaRPr>
          </a:p>
        </p:txBody>
      </p:sp>
      <p:sp>
        <p:nvSpPr>
          <p:cNvPr id="60" name="TextBox 59">
            <a:extLst>
              <a:ext uri="{FF2B5EF4-FFF2-40B4-BE49-F238E27FC236}">
                <a16:creationId xmlns:a16="http://schemas.microsoft.com/office/drawing/2014/main" id="{B4C978DD-A283-8347-B266-CED169F81915}"/>
              </a:ext>
            </a:extLst>
          </p:cNvPr>
          <p:cNvSpPr txBox="1"/>
          <p:nvPr/>
        </p:nvSpPr>
        <p:spPr>
          <a:xfrm>
            <a:off x="2212734" y="3459061"/>
            <a:ext cx="1947713" cy="307777"/>
          </a:xfrm>
          <a:prstGeom prst="rect">
            <a:avLst/>
          </a:prstGeom>
          <a:noFill/>
        </p:spPr>
        <p:txBody>
          <a:bodyPr wrap="none" rtlCol="0">
            <a:spAutoFit/>
          </a:bodyPr>
          <a:lstStyle/>
          <a:p>
            <a:pPr>
              <a:defRPr/>
            </a:pPr>
            <a:r>
              <a:rPr lang="en-US" sz="1400" dirty="0">
                <a:solidFill>
                  <a:prstClr val="black"/>
                </a:solidFill>
                <a:latin typeface="Arial"/>
              </a:rPr>
              <a:t>done in Assembly Hall</a:t>
            </a:r>
          </a:p>
        </p:txBody>
      </p:sp>
      <p:sp>
        <p:nvSpPr>
          <p:cNvPr id="16" name="TextBox 15">
            <a:extLst>
              <a:ext uri="{FF2B5EF4-FFF2-40B4-BE49-F238E27FC236}">
                <a16:creationId xmlns:a16="http://schemas.microsoft.com/office/drawing/2014/main" id="{DA590BDB-9576-D745-89D6-D604FBDC6F52}"/>
              </a:ext>
            </a:extLst>
          </p:cNvPr>
          <p:cNvSpPr txBox="1"/>
          <p:nvPr/>
        </p:nvSpPr>
        <p:spPr>
          <a:xfrm>
            <a:off x="3217018" y="5530449"/>
            <a:ext cx="7962900" cy="1200329"/>
          </a:xfrm>
          <a:prstGeom prst="rect">
            <a:avLst/>
          </a:prstGeom>
          <a:noFill/>
        </p:spPr>
        <p:txBody>
          <a:bodyPr wrap="square" rtlCol="0">
            <a:spAutoFit/>
          </a:bodyPr>
          <a:lstStyle/>
          <a:p>
            <a:pPr>
              <a:buClr>
                <a:srgbClr val="0096FF"/>
              </a:buClr>
              <a:defRPr/>
            </a:pPr>
            <a:r>
              <a:rPr lang="en-US" dirty="0">
                <a:solidFill>
                  <a:srgbClr val="0096FF"/>
                </a:solidFill>
                <a:latin typeface="Arial"/>
              </a:rPr>
              <a:t>Take Away: </a:t>
            </a:r>
          </a:p>
          <a:p>
            <a:pPr marL="285750" indent="-285750">
              <a:buClr>
                <a:srgbClr val="0096FF"/>
              </a:buClr>
              <a:buFont typeface="Wingdings" pitchFamily="2" charset="2"/>
              <a:buChar char="§"/>
              <a:defRPr/>
            </a:pPr>
            <a:r>
              <a:rPr lang="en-US" dirty="0">
                <a:solidFill>
                  <a:prstClr val="black"/>
                </a:solidFill>
                <a:latin typeface="Arial"/>
              </a:rPr>
              <a:t>Solenoid and Barrel </a:t>
            </a:r>
            <a:r>
              <a:rPr lang="en-US" dirty="0" err="1">
                <a:solidFill>
                  <a:prstClr val="black"/>
                </a:solidFill>
                <a:latin typeface="Arial"/>
              </a:rPr>
              <a:t>HCal</a:t>
            </a:r>
            <a:r>
              <a:rPr lang="en-US" dirty="0">
                <a:solidFill>
                  <a:prstClr val="black"/>
                </a:solidFill>
                <a:latin typeface="Arial"/>
              </a:rPr>
              <a:t> need to be ready by Jan 2029</a:t>
            </a:r>
          </a:p>
          <a:p>
            <a:pPr marL="285750" indent="-285750">
              <a:buClr>
                <a:srgbClr val="0096FF"/>
              </a:buClr>
              <a:buFont typeface="Wingdings" pitchFamily="2" charset="2"/>
              <a:buChar char="§"/>
              <a:defRPr/>
            </a:pPr>
            <a:r>
              <a:rPr lang="en-US" dirty="0">
                <a:solidFill>
                  <a:prstClr val="black"/>
                </a:solidFill>
                <a:latin typeface="Arial"/>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a:blip r:embed="rId2"/>
          <a:srcRect/>
          <a:stretch/>
        </p:blipFill>
        <p:spPr>
          <a:xfrm>
            <a:off x="9893876" y="5080884"/>
            <a:ext cx="2139098" cy="1146976"/>
          </a:xfrm>
          <a:prstGeom prst="rect">
            <a:avLst/>
          </a:prstGeom>
        </p:spPr>
      </p:pic>
      <p:sp>
        <p:nvSpPr>
          <p:cNvPr id="50" name="TextBox 49">
            <a:extLst>
              <a:ext uri="{FF2B5EF4-FFF2-40B4-BE49-F238E27FC236}">
                <a16:creationId xmlns:a16="http://schemas.microsoft.com/office/drawing/2014/main" id="{91A664FD-6C32-B04E-B0E1-8ED441A2BF96}"/>
              </a:ext>
            </a:extLst>
          </p:cNvPr>
          <p:cNvSpPr txBox="1"/>
          <p:nvPr/>
        </p:nvSpPr>
        <p:spPr>
          <a:xfrm>
            <a:off x="8610534" y="2232427"/>
            <a:ext cx="901209" cy="707886"/>
          </a:xfrm>
          <a:prstGeom prst="rect">
            <a:avLst/>
          </a:prstGeom>
          <a:noFill/>
        </p:spPr>
        <p:txBody>
          <a:bodyPr wrap="none" rtlCol="0">
            <a:spAutoFit/>
          </a:bodyPr>
          <a:lstStyle/>
          <a:p>
            <a:pPr algn="ctr">
              <a:defRPr/>
            </a:pPr>
            <a:r>
              <a:rPr lang="en-US" sz="1000" dirty="0">
                <a:solidFill>
                  <a:prstClr val="black"/>
                </a:solidFill>
                <a:latin typeface="Arial"/>
              </a:rPr>
              <a:t>Early start of</a:t>
            </a:r>
          </a:p>
          <a:p>
            <a:pPr algn="ctr">
              <a:defRPr/>
            </a:pPr>
            <a:r>
              <a:rPr lang="en-US" sz="1000" dirty="0">
                <a:solidFill>
                  <a:prstClr val="black"/>
                </a:solidFill>
                <a:latin typeface="Arial"/>
              </a:rPr>
              <a:t>Operations</a:t>
            </a:r>
          </a:p>
          <a:p>
            <a:pPr algn="ctr">
              <a:defRPr/>
            </a:pPr>
            <a:r>
              <a:rPr lang="en-US" sz="1000" dirty="0">
                <a:solidFill>
                  <a:prstClr val="black"/>
                </a:solidFill>
                <a:latin typeface="Arial"/>
              </a:rPr>
              <a:t>&amp;</a:t>
            </a:r>
          </a:p>
          <a:p>
            <a:pPr algn="ctr">
              <a:defRPr/>
            </a:pPr>
            <a:r>
              <a:rPr lang="en-US" sz="1000" dirty="0">
                <a:solidFill>
                  <a:prstClr val="black"/>
                </a:solidFill>
                <a:latin typeface="Arial"/>
              </a:rPr>
              <a:t>Science</a:t>
            </a:r>
          </a:p>
        </p:txBody>
      </p:sp>
      <p:cxnSp>
        <p:nvCxnSpPr>
          <p:cNvPr id="25" name="Straight Arrow Connector 24">
            <a:extLst>
              <a:ext uri="{FF2B5EF4-FFF2-40B4-BE49-F238E27FC236}">
                <a16:creationId xmlns:a16="http://schemas.microsoft.com/office/drawing/2014/main" id="{3B06F722-1392-BA4F-B440-29B2CA5DB0EA}"/>
              </a:ext>
            </a:extLst>
          </p:cNvPr>
          <p:cNvCxnSpPr/>
          <p:nvPr/>
        </p:nvCxnSpPr>
        <p:spPr>
          <a:xfrm>
            <a:off x="8156510" y="1950720"/>
            <a:ext cx="913449" cy="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96FA23-EE4B-AC4A-9A54-88D2DCB1EFEE}"/>
              </a:ext>
            </a:extLst>
          </p:cNvPr>
          <p:cNvCxnSpPr>
            <a:cxnSpLocks/>
          </p:cNvCxnSpPr>
          <p:nvPr/>
        </p:nvCxnSpPr>
        <p:spPr>
          <a:xfrm flipH="1" flipV="1">
            <a:off x="9083493" y="1949124"/>
            <a:ext cx="1162043" cy="1597"/>
          </a:xfrm>
          <a:prstGeom prst="straightConnector1">
            <a:avLst/>
          </a:prstGeom>
          <a:ln w="127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DB8A09-7940-BF4F-9A0C-D04941094D01}"/>
              </a:ext>
            </a:extLst>
          </p:cNvPr>
          <p:cNvSpPr txBox="1"/>
          <p:nvPr/>
        </p:nvSpPr>
        <p:spPr>
          <a:xfrm>
            <a:off x="8236073" y="1941584"/>
            <a:ext cx="748923" cy="261610"/>
          </a:xfrm>
          <a:prstGeom prst="rect">
            <a:avLst/>
          </a:prstGeom>
          <a:noFill/>
        </p:spPr>
        <p:txBody>
          <a:bodyPr wrap="none" rtlCol="0">
            <a:spAutoFit/>
          </a:bodyPr>
          <a:lstStyle/>
          <a:p>
            <a:pPr algn="ctr">
              <a:defRPr/>
            </a:pPr>
            <a:r>
              <a:rPr lang="en-US" sz="1100" dirty="0" err="1">
                <a:solidFill>
                  <a:srgbClr val="FF0000"/>
                </a:solidFill>
                <a:latin typeface="Arial"/>
              </a:rPr>
              <a:t>Pre-OPS</a:t>
            </a:r>
            <a:endParaRPr lang="en-US" sz="1100" dirty="0">
              <a:solidFill>
                <a:srgbClr val="FF0000"/>
              </a:solidFill>
              <a:latin typeface="Arial"/>
            </a:endParaRPr>
          </a:p>
        </p:txBody>
      </p:sp>
      <p:sp>
        <p:nvSpPr>
          <p:cNvPr id="44" name="Curved Right Arrow 43">
            <a:extLst>
              <a:ext uri="{FF2B5EF4-FFF2-40B4-BE49-F238E27FC236}">
                <a16:creationId xmlns:a16="http://schemas.microsoft.com/office/drawing/2014/main" id="{AE89C0DE-5864-CD46-A0AC-212D39681D76}"/>
              </a:ext>
            </a:extLst>
          </p:cNvPr>
          <p:cNvSpPr/>
          <p:nvPr/>
        </p:nvSpPr>
        <p:spPr bwMode="auto">
          <a:xfrm>
            <a:off x="2762337" y="5460271"/>
            <a:ext cx="513333" cy="348583"/>
          </a:xfrm>
          <a:prstGeom prst="curvedRightArrow">
            <a:avLst/>
          </a:prstGeom>
          <a:gradFill flip="none" rotWithShape="1">
            <a:gsLst>
              <a:gs pos="0">
                <a:schemeClr val="bg1"/>
              </a:gs>
              <a:gs pos="100000">
                <a:srgbClr val="FFFFFF"/>
              </a:gs>
              <a:gs pos="50000">
                <a:srgbClr val="0096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800">
              <a:solidFill>
                <a:prstClr val="black"/>
              </a:solidFill>
              <a:latin typeface="Arial" pitchFamily="-112" charset="0"/>
              <a:ea typeface="ＭＳ Ｐゴシック" pitchFamily="-112" charset="-128"/>
              <a:cs typeface="ＭＳ Ｐゴシック" pitchFamily="-112" charset="-128"/>
            </a:endParaRPr>
          </a:p>
        </p:txBody>
      </p:sp>
      <p:sp>
        <p:nvSpPr>
          <p:cNvPr id="55" name="Slide Number Placeholder 2">
            <a:extLst>
              <a:ext uri="{FF2B5EF4-FFF2-40B4-BE49-F238E27FC236}">
                <a16:creationId xmlns:a16="http://schemas.microsoft.com/office/drawing/2014/main" id="{DD65AA9F-B91E-CB48-AC45-320E5724DCF5}"/>
              </a:ext>
            </a:extLst>
          </p:cNvPr>
          <p:cNvSpPr txBox="1">
            <a:spLocks/>
          </p:cNvSpPr>
          <p:nvPr/>
        </p:nvSpPr>
        <p:spPr>
          <a:xfrm>
            <a:off x="11636402" y="6489592"/>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pPr/>
              <a:t>7</a:t>
            </a:fld>
            <a:endParaRPr lang="en-US" dirty="0"/>
          </a:p>
        </p:txBody>
      </p:sp>
    </p:spTree>
    <p:extLst>
      <p:ext uri="{BB962C8B-B14F-4D97-AF65-F5344CB8AC3E}">
        <p14:creationId xmlns:p14="http://schemas.microsoft.com/office/powerpoint/2010/main" val="223984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622C6008-56BD-5F4F-A1D6-8BDEFD201B92}"/>
              </a:ext>
            </a:extLst>
          </p:cNvPr>
          <p:cNvPicPr>
            <a:picLocks noChangeAspect="1"/>
          </p:cNvPicPr>
          <p:nvPr/>
        </p:nvPicPr>
        <p:blipFill>
          <a:blip r:embed="rId2"/>
          <a:stretch>
            <a:fillRect/>
          </a:stretch>
        </p:blipFill>
        <p:spPr>
          <a:xfrm>
            <a:off x="6745960" y="755986"/>
            <a:ext cx="5426018" cy="2491563"/>
          </a:xfrm>
          <a:prstGeom prst="rect">
            <a:avLst/>
          </a:prstGeom>
          <a:ln>
            <a:solidFill>
              <a:srgbClr val="00B0F0"/>
            </a:solidFill>
          </a:ln>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94360"/>
          </a:xfrm>
        </p:spPr>
        <p:txBody>
          <a:bodyPr/>
          <a:lstStyle/>
          <a:p>
            <a:r>
              <a:rPr lang="en-US" dirty="0"/>
              <a:t>Design Review Progress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29357"/>
            <a:ext cx="11499234" cy="5212080"/>
          </a:xfrm>
        </p:spPr>
        <p:txBody>
          <a:bodyPr>
            <a:noAutofit/>
          </a:bodyPr>
          <a:lstStyle/>
          <a:p>
            <a:r>
              <a:rPr lang="en-US" sz="1800" dirty="0"/>
              <a:t>Preliminary Design Reviews:</a:t>
            </a:r>
          </a:p>
          <a:p>
            <a:pPr lvl="1"/>
            <a:r>
              <a:rPr lang="en-US" sz="1400" dirty="0"/>
              <a:t>Magnet (6.10.07) – 30% design, Feb. 23, 2022</a:t>
            </a:r>
          </a:p>
          <a:p>
            <a:pPr lvl="1"/>
            <a:r>
              <a:rPr lang="en-US" sz="1400" dirty="0"/>
              <a:t>IR Integration and Ancillary Detectors (6.10.11) – April 27, 2022</a:t>
            </a:r>
          </a:p>
          <a:p>
            <a:pPr lvl="1"/>
            <a:r>
              <a:rPr lang="en-US" sz="1400" dirty="0"/>
              <a:t>Electronics/Computing Subsystems (6.10.08 &amp; 6.10.09) – August 29-30, 2022</a:t>
            </a:r>
          </a:p>
          <a:p>
            <a:pPr lvl="1"/>
            <a:r>
              <a:rPr lang="en-US" sz="1400" dirty="0"/>
              <a:t>Magnet (6.10.07) – 60% design, October 18-19, 2022</a:t>
            </a:r>
          </a:p>
          <a:p>
            <a:pPr lvl="1"/>
            <a:r>
              <a:rPr lang="en-US" sz="1400" dirty="0"/>
              <a:t>Calorimetry (6.10.05 &amp; 6.10.06) – December 6-8, 2022</a:t>
            </a:r>
          </a:p>
          <a:p>
            <a:pPr lvl="1"/>
            <a:r>
              <a:rPr lang="en-US" sz="1400" dirty="0"/>
              <a:t>Polarimetry (6.10.14) – January 17-18, 2023</a:t>
            </a:r>
          </a:p>
          <a:p>
            <a:pPr lvl="1"/>
            <a:r>
              <a:rPr lang="en-US" sz="1400" dirty="0"/>
              <a:t>Particle Identification Detectors (6.10.04) – July 5-6, 2023</a:t>
            </a:r>
          </a:p>
          <a:p>
            <a:r>
              <a:rPr lang="en-US" sz="1800" dirty="0"/>
              <a:t>Final Design Reviews:</a:t>
            </a:r>
          </a:p>
          <a:p>
            <a:pPr lvl="1"/>
            <a:r>
              <a:rPr lang="en-US" sz="1400" dirty="0"/>
              <a:t>PbWO4 Crystals (6.10.05) – July 14, 2023</a:t>
            </a:r>
          </a:p>
          <a:p>
            <a:pPr lvl="1"/>
            <a:r>
              <a:rPr lang="en-US" sz="1400" dirty="0"/>
              <a:t>Scintillating Fibers (6.10.05) – September 13, 2023</a:t>
            </a:r>
          </a:p>
          <a:p>
            <a:pPr lvl="1"/>
            <a:r>
              <a:rPr lang="en-US" sz="1400" dirty="0"/>
              <a:t>Silicon Photomultipliers (6.10.06, 6.10.05, 6.10.04) – September 14, 2023</a:t>
            </a:r>
          </a:p>
          <a:p>
            <a:pPr lvl="1"/>
            <a:r>
              <a:rPr lang="en-US" sz="1400" dirty="0"/>
              <a:t>Forward Hadron Calorimeter Steel and Tungsten (6.10.06) – September 25, 2023</a:t>
            </a:r>
          </a:p>
          <a:p>
            <a:pPr lvl="1"/>
            <a:r>
              <a:rPr lang="en-US" sz="1400" dirty="0"/>
              <a:t>Magnet (6.10.07) – October 5-6, 2023</a:t>
            </a:r>
          </a:p>
          <a:p>
            <a:r>
              <a:rPr lang="en-US" sz="1800" dirty="0"/>
              <a:t>Scientific computing &amp; associated infrastructure is a dependency for the EIC</a:t>
            </a:r>
          </a:p>
          <a:p>
            <a:pPr lvl="1"/>
            <a:r>
              <a:rPr lang="en-US" sz="1400" dirty="0"/>
              <a:t>EIC Detector Software Infrastructure Review, in collaboration with host labs (</a:t>
            </a:r>
            <a:r>
              <a:rPr lang="en-US" sz="1400" dirty="0">
                <a:hlinkClick r:id="rId3"/>
              </a:rPr>
              <a:t>https://indico.bnl.gov/event/16676/</a:t>
            </a:r>
            <a:r>
              <a:rPr lang="en-US" sz="1400" dirty="0"/>
              <a:t>) – August 22-23, 2022</a:t>
            </a:r>
          </a:p>
          <a:p>
            <a:pPr lvl="1"/>
            <a:r>
              <a:rPr lang="en-US" sz="1400" dirty="0" err="1"/>
              <a:t>ePIC</a:t>
            </a:r>
            <a:r>
              <a:rPr lang="en-US" sz="1400" dirty="0"/>
              <a:t> Computing &amp; Software review by host labs (</a:t>
            </a:r>
            <a:r>
              <a:rPr lang="en-US" sz="1400" dirty="0">
                <a:hlinkClick r:id="rId4"/>
              </a:rPr>
              <a:t>https://indico.bnl.gov/event/20481/</a:t>
            </a:r>
            <a:r>
              <a:rPr lang="en-US" sz="1400" dirty="0"/>
              <a:t>) –  October 19-20, 2023</a:t>
            </a:r>
          </a:p>
          <a:p>
            <a:r>
              <a:rPr lang="en-US" dirty="0"/>
              <a:t>Project detector R&amp;D (6.10.02) is annually reviewed by the DAC</a:t>
            </a:r>
          </a:p>
          <a:p>
            <a:pPr lvl="1"/>
            <a:r>
              <a:rPr lang="en-US" dirty="0"/>
              <a:t>2023 </a:t>
            </a:r>
            <a:r>
              <a:rPr lang="en-US" sz="1600" dirty="0"/>
              <a:t>August 29 + 30: Details: https://</a:t>
            </a:r>
            <a:r>
              <a:rPr lang="en-US" sz="1600" dirty="0" err="1"/>
              <a:t>indico.bnl.gov</a:t>
            </a:r>
            <a:r>
              <a:rPr lang="en-US" sz="1600" dirty="0"/>
              <a:t>/event/20113/</a:t>
            </a:r>
            <a:endParaRPr lang="en-US" dirty="0"/>
          </a:p>
        </p:txBody>
      </p:sp>
      <p:sp>
        <p:nvSpPr>
          <p:cNvPr id="3" name="Rectangle 2">
            <a:extLst>
              <a:ext uri="{FF2B5EF4-FFF2-40B4-BE49-F238E27FC236}">
                <a16:creationId xmlns:a16="http://schemas.microsoft.com/office/drawing/2014/main" id="{3795953C-DFB3-F448-A233-31114D90BBD7}"/>
              </a:ext>
            </a:extLst>
          </p:cNvPr>
          <p:cNvSpPr/>
          <p:nvPr/>
        </p:nvSpPr>
        <p:spPr>
          <a:xfrm>
            <a:off x="7941501" y="1327759"/>
            <a:ext cx="1991639" cy="26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D36E72-DF9F-F14B-B298-4CFB604121BF}"/>
              </a:ext>
            </a:extLst>
          </p:cNvPr>
          <p:cNvSpPr>
            <a:spLocks noGrp="1"/>
          </p:cNvSpPr>
          <p:nvPr>
            <p:ph type="sldNum" sz="quarter" idx="4"/>
          </p:nvPr>
        </p:nvSpPr>
        <p:spPr/>
        <p:txBody>
          <a:bodyPr/>
          <a:lstStyle/>
          <a:p>
            <a:fld id="{933A556B-7C63-244D-9B7C-B0EA8042B330}" type="slidenum">
              <a:rPr lang="en-US" smtClean="0"/>
              <a:pPr/>
              <a:t>8</a:t>
            </a:fld>
            <a:endParaRPr lang="en-US" dirty="0"/>
          </a:p>
        </p:txBody>
      </p:sp>
    </p:spTree>
    <p:extLst>
      <p:ext uri="{BB962C8B-B14F-4D97-AF65-F5344CB8AC3E}">
        <p14:creationId xmlns:p14="http://schemas.microsoft.com/office/powerpoint/2010/main" val="343920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1500" y="0"/>
            <a:ext cx="11499234" cy="594360"/>
          </a:xfrm>
        </p:spPr>
        <p:txBody>
          <a:bodyPr/>
          <a:lstStyle/>
          <a:p>
            <a:r>
              <a:rPr lang="en-US" dirty="0"/>
              <a:t>Design Review Progress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82752"/>
            <a:ext cx="11499234" cy="5212080"/>
          </a:xfrm>
        </p:spPr>
        <p:txBody>
          <a:bodyPr>
            <a:noAutofit/>
          </a:bodyPr>
          <a:lstStyle/>
          <a:p>
            <a:r>
              <a:rPr lang="en-US" sz="1800" dirty="0"/>
              <a:t>Global Project Reviews:</a:t>
            </a:r>
          </a:p>
          <a:p>
            <a:pPr lvl="1"/>
            <a:r>
              <a:rPr lang="en-US" dirty="0"/>
              <a:t>DOE CD-3A Design Review by DAC August 29 + 30, 2023	</a:t>
            </a:r>
          </a:p>
          <a:p>
            <a:pPr lvl="1">
              <a:lnSpc>
                <a:spcPct val="120000"/>
              </a:lnSpc>
              <a:spcBef>
                <a:spcPts val="300"/>
              </a:spcBef>
            </a:pPr>
            <a:r>
              <a:rPr lang="en-US" dirty="0"/>
              <a:t>DOE CD-3A Director’s Review October 10-12, 2023</a:t>
            </a:r>
          </a:p>
          <a:p>
            <a:pPr marL="287338" lvl="1" indent="0">
              <a:lnSpc>
                <a:spcPct val="120000"/>
              </a:lnSpc>
              <a:spcBef>
                <a:spcPts val="300"/>
              </a:spcBef>
              <a:buNone/>
            </a:pPr>
            <a:r>
              <a:rPr lang="en-US" sz="1400" dirty="0"/>
              <a:t>     Integrated Design Review reports of DAC, MAC, Infrastructure Committee, Focus on CD-3A Long Lead Procurement Items</a:t>
            </a:r>
          </a:p>
          <a:p>
            <a:pPr lvl="1">
              <a:lnSpc>
                <a:spcPct val="120000"/>
              </a:lnSpc>
              <a:spcBef>
                <a:spcPts val="300"/>
              </a:spcBef>
            </a:pPr>
            <a:r>
              <a:rPr lang="en-US" b="1" dirty="0">
                <a:solidFill>
                  <a:srgbClr val="0096FF"/>
                </a:solidFill>
              </a:rPr>
              <a:t>DOE CD-3A Independent Project Review </a:t>
            </a:r>
            <a:r>
              <a:rPr lang="en-US" sz="1600" b="1" dirty="0">
                <a:solidFill>
                  <a:srgbClr val="0096FF"/>
                </a:solidFill>
              </a:rPr>
              <a:t>November 14-16, 2023</a:t>
            </a:r>
            <a:endParaRPr lang="en-US" b="1" dirty="0">
              <a:solidFill>
                <a:srgbClr val="0096FF"/>
              </a:solidFill>
            </a:endParaRPr>
          </a:p>
          <a:p>
            <a:pPr lvl="1">
              <a:lnSpc>
                <a:spcPct val="120000"/>
              </a:lnSpc>
              <a:spcBef>
                <a:spcPts val="300"/>
              </a:spcBef>
            </a:pPr>
            <a:endParaRPr lang="en-US" sz="1400" dirty="0"/>
          </a:p>
          <a:p>
            <a:pPr lvl="1"/>
            <a:endParaRPr lang="en-US" dirty="0"/>
          </a:p>
          <a:p>
            <a:endParaRPr lang="en-US" sz="1800" dirty="0"/>
          </a:p>
        </p:txBody>
      </p:sp>
      <p:pic>
        <p:nvPicPr>
          <p:cNvPr id="4" name="Picture 3" descr="Text&#10;&#10;Description automatically generated with medium confidence">
            <a:extLst>
              <a:ext uri="{FF2B5EF4-FFF2-40B4-BE49-F238E27FC236}">
                <a16:creationId xmlns:a16="http://schemas.microsoft.com/office/drawing/2014/main" id="{9C1B5092-EB95-E745-A5BC-45DAF18C9FAF}"/>
              </a:ext>
            </a:extLst>
          </p:cNvPr>
          <p:cNvPicPr>
            <a:picLocks noChangeAspect="1"/>
          </p:cNvPicPr>
          <p:nvPr/>
        </p:nvPicPr>
        <p:blipFill>
          <a:blip r:embed="rId2"/>
          <a:stretch>
            <a:fillRect/>
          </a:stretch>
        </p:blipFill>
        <p:spPr>
          <a:xfrm>
            <a:off x="314012" y="2176272"/>
            <a:ext cx="4435180" cy="3337560"/>
          </a:xfrm>
          <a:prstGeom prst="rect">
            <a:avLst/>
          </a:prstGeom>
        </p:spPr>
      </p:pic>
      <p:pic>
        <p:nvPicPr>
          <p:cNvPr id="7" name="Picture 6" descr="Text&#10;&#10;Description automatically generated">
            <a:extLst>
              <a:ext uri="{FF2B5EF4-FFF2-40B4-BE49-F238E27FC236}">
                <a16:creationId xmlns:a16="http://schemas.microsoft.com/office/drawing/2014/main" id="{D9D02B88-2C6C-9942-B06F-6B215ABE920C}"/>
              </a:ext>
            </a:extLst>
          </p:cNvPr>
          <p:cNvPicPr>
            <a:picLocks noChangeAspect="1"/>
          </p:cNvPicPr>
          <p:nvPr/>
        </p:nvPicPr>
        <p:blipFill>
          <a:blip r:embed="rId3"/>
          <a:stretch>
            <a:fillRect/>
          </a:stretch>
        </p:blipFill>
        <p:spPr>
          <a:xfrm>
            <a:off x="3505928" y="2688336"/>
            <a:ext cx="4458496" cy="3348870"/>
          </a:xfrm>
          <a:prstGeom prst="rect">
            <a:avLst/>
          </a:prstGeom>
        </p:spPr>
      </p:pic>
      <p:pic>
        <p:nvPicPr>
          <p:cNvPr id="9" name="Picture 8" descr="Text&#10;&#10;Description automatically generated">
            <a:extLst>
              <a:ext uri="{FF2B5EF4-FFF2-40B4-BE49-F238E27FC236}">
                <a16:creationId xmlns:a16="http://schemas.microsoft.com/office/drawing/2014/main" id="{99926FCE-C3E0-5A43-86B0-825880814816}"/>
              </a:ext>
            </a:extLst>
          </p:cNvPr>
          <p:cNvPicPr>
            <a:picLocks noChangeAspect="1"/>
          </p:cNvPicPr>
          <p:nvPr/>
        </p:nvPicPr>
        <p:blipFill>
          <a:blip r:embed="rId4"/>
          <a:stretch>
            <a:fillRect/>
          </a:stretch>
        </p:blipFill>
        <p:spPr>
          <a:xfrm>
            <a:off x="7539781" y="3275573"/>
            <a:ext cx="4493723" cy="3374075"/>
          </a:xfrm>
          <a:prstGeom prst="rect">
            <a:avLst/>
          </a:prstGeom>
        </p:spPr>
      </p:pic>
      <p:sp>
        <p:nvSpPr>
          <p:cNvPr id="3" name="Slide Number Placeholder 2">
            <a:extLst>
              <a:ext uri="{FF2B5EF4-FFF2-40B4-BE49-F238E27FC236}">
                <a16:creationId xmlns:a16="http://schemas.microsoft.com/office/drawing/2014/main" id="{4D5C59EB-BDC5-F144-A74B-503F0EC29108}"/>
              </a:ext>
            </a:extLst>
          </p:cNvPr>
          <p:cNvSpPr>
            <a:spLocks noGrp="1"/>
          </p:cNvSpPr>
          <p:nvPr>
            <p:ph type="sldNum" sz="quarter" idx="4"/>
          </p:nvPr>
        </p:nvSpPr>
        <p:spPr/>
        <p:txBody>
          <a:bodyPr/>
          <a:lstStyle/>
          <a:p>
            <a:fld id="{933A556B-7C63-244D-9B7C-B0EA8042B330}" type="slidenum">
              <a:rPr lang="en-US" smtClean="0"/>
              <a:pPr/>
              <a:t>9</a:t>
            </a:fld>
            <a:endParaRPr lang="en-US" dirty="0"/>
          </a:p>
        </p:txBody>
      </p:sp>
    </p:spTree>
    <p:extLst>
      <p:ext uri="{BB962C8B-B14F-4D97-AF65-F5344CB8AC3E}">
        <p14:creationId xmlns:p14="http://schemas.microsoft.com/office/powerpoint/2010/main" val="30350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marL="0" indent="0" algn="l">
          <a:buClr>
            <a:srgbClr val="0096FF"/>
          </a:buClr>
          <a:buFont typeface="Arial" panose="020B0604020202020204" pitchFamily="34" charset="0"/>
          <a:buNone/>
          <a:defRPr dirty="0" smtClean="0">
            <a:solidFill>
              <a:srgbClr val="0096FF"/>
            </a:solidFill>
          </a:defRPr>
        </a:defPPr>
      </a:lstStyle>
    </a:txDef>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4204</TotalTime>
  <Words>5899</Words>
  <Application>Microsoft Macintosh PowerPoint</Application>
  <PresentationFormat>Widescreen</PresentationFormat>
  <Paragraphs>973</Paragraphs>
  <Slides>45</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Arial</vt:lpstr>
      <vt:lpstr>Arial Black</vt:lpstr>
      <vt:lpstr>Calibri</vt:lpstr>
      <vt:lpstr>Comic Sans MS</vt:lpstr>
      <vt:lpstr>Corbel</vt:lpstr>
      <vt:lpstr>Courier New</vt:lpstr>
      <vt:lpstr>Symbol</vt:lpstr>
      <vt:lpstr>Times New Roman</vt:lpstr>
      <vt:lpstr>Wingdings</vt:lpstr>
      <vt:lpstr>BNL</vt:lpstr>
      <vt:lpstr>Equation</vt:lpstr>
      <vt:lpstr>Experimental Program Overview </vt:lpstr>
      <vt:lpstr>Detector Overview - Outline</vt:lpstr>
      <vt:lpstr>Experimental Equipment Scope</vt:lpstr>
      <vt:lpstr>What is new/special for ePIC</vt:lpstr>
      <vt:lpstr>Interaction Region Layout</vt:lpstr>
      <vt:lpstr>EIC Schedule</vt:lpstr>
      <vt:lpstr>High Level Installation Schedule</vt:lpstr>
      <vt:lpstr>Design Review Progress</vt:lpstr>
      <vt:lpstr>Design Review Progress</vt:lpstr>
      <vt:lpstr>CD-3A Scope Overview for Detector Systems</vt:lpstr>
      <vt:lpstr>MARCO Magnet Design Details </vt:lpstr>
      <vt:lpstr>Detector Advisory Committee</vt:lpstr>
      <vt:lpstr>WBS 6.10 EIC Detector &amp; 6.10.01 Management</vt:lpstr>
      <vt:lpstr>Integrating          collaboration in Project WBS </vt:lpstr>
      <vt:lpstr>Integrating          collaboration in Project WBS </vt:lpstr>
      <vt:lpstr>Integrating          collaboration in Project WBS </vt:lpstr>
      <vt:lpstr>Detector Technical Change Control Board (TCCB)</vt:lpstr>
      <vt:lpstr>Recent ePIC Detector Changes</vt:lpstr>
      <vt:lpstr>High-Level Summary for In-Kind</vt:lpstr>
      <vt:lpstr>Central Detector Non-DOE Interest &amp; In-Kind</vt:lpstr>
      <vt:lpstr>Far-Forward/Far-Backward Detectors Non-DOE Interest &amp; In-Kind</vt:lpstr>
      <vt:lpstr>Detector Non-DOE Interest &amp; In-Kind</vt:lpstr>
      <vt:lpstr>In-Kind and EIC Detector Progress</vt:lpstr>
      <vt:lpstr>1st Wave of Milestones for Detector IKC </vt:lpstr>
      <vt:lpstr>Path Forward to CD-2</vt:lpstr>
      <vt:lpstr>Summary</vt:lpstr>
      <vt:lpstr>PowerPoint Presentation</vt:lpstr>
      <vt:lpstr>What Is Needed Experimentally?</vt:lpstr>
      <vt:lpstr>Experimental Program Active Risks</vt:lpstr>
      <vt:lpstr>Experimental Program Retired Risks</vt:lpstr>
      <vt:lpstr>Detector Record of Decisions - Examples</vt:lpstr>
      <vt:lpstr>IR-Integration Constrains</vt:lpstr>
      <vt:lpstr>Beam Pipe Bake-Out</vt:lpstr>
      <vt:lpstr>ePIC Tracking Detectors</vt:lpstr>
      <vt:lpstr>ePIC Calorimetry</vt:lpstr>
      <vt:lpstr>ePIC Particle Identification Detectors</vt:lpstr>
      <vt:lpstr>Final Layout of Flux Return and HCals </vt:lpstr>
      <vt:lpstr>How Maintenance is done</vt:lpstr>
      <vt:lpstr>Beam Background / Radiation at IR</vt:lpstr>
      <vt:lpstr>Synchrotron Radiation Results</vt:lpstr>
      <vt:lpstr>DIS and Beam Gas Background Rates</vt:lpstr>
      <vt:lpstr>Radiation at IR</vt:lpstr>
      <vt:lpstr>Proton and Neutron Radiation</vt:lpstr>
      <vt:lpstr>Information sharing with        collaboration </vt:lpstr>
      <vt:lpstr>Pre-Ops Plan of Experimental Equipment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Elke-Caroline Aschenauer</cp:lastModifiedBy>
  <cp:revision>280</cp:revision>
  <dcterms:created xsi:type="dcterms:W3CDTF">2023-09-11T13:49:26Z</dcterms:created>
  <dcterms:modified xsi:type="dcterms:W3CDTF">2023-12-07T22:49:48Z</dcterms:modified>
  <cp:category/>
</cp:coreProperties>
</file>