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handoutMasterIdLst>
    <p:handoutMasterId r:id="rId32"/>
  </p:handoutMasterIdLst>
  <p:sldIdLst>
    <p:sldId id="4729" r:id="rId2"/>
    <p:sldId id="257" r:id="rId3"/>
    <p:sldId id="4771" r:id="rId4"/>
    <p:sldId id="4780" r:id="rId5"/>
    <p:sldId id="4820" r:id="rId6"/>
    <p:sldId id="4825" r:id="rId7"/>
    <p:sldId id="4828" r:id="rId8"/>
    <p:sldId id="5787" r:id="rId9"/>
    <p:sldId id="5781" r:id="rId10"/>
    <p:sldId id="5779" r:id="rId11"/>
    <p:sldId id="4783" r:id="rId12"/>
    <p:sldId id="5780" r:id="rId13"/>
    <p:sldId id="4829" r:id="rId14"/>
    <p:sldId id="4838" r:id="rId15"/>
    <p:sldId id="5789" r:id="rId16"/>
    <p:sldId id="259" r:id="rId17"/>
    <p:sldId id="258" r:id="rId18"/>
    <p:sldId id="5788" r:id="rId19"/>
    <p:sldId id="5786" r:id="rId20"/>
    <p:sldId id="4836" r:id="rId21"/>
    <p:sldId id="4816" r:id="rId22"/>
    <p:sldId id="4773" r:id="rId23"/>
    <p:sldId id="4810" r:id="rId24"/>
    <p:sldId id="270" r:id="rId25"/>
    <p:sldId id="4811" r:id="rId26"/>
    <p:sldId id="4789" r:id="rId27"/>
    <p:sldId id="261" r:id="rId28"/>
    <p:sldId id="5784" r:id="rId29"/>
    <p:sldId id="5790" r:id="rId30"/>
  </p:sldIdLst>
  <p:sldSz cx="12192000" cy="6858000"/>
  <p:notesSz cx="6400800" cy="117284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8" autoAdjust="0"/>
    <p:restoredTop sz="91562" autoAdjust="0"/>
  </p:normalViewPr>
  <p:slideViewPr>
    <p:cSldViewPr snapToGrid="0">
      <p:cViewPr varScale="1">
        <p:scale>
          <a:sx n="88" d="100"/>
          <a:sy n="88" d="100"/>
        </p:scale>
        <p:origin x="53"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8" d="100"/>
          <a:sy n="68" d="100"/>
        </p:scale>
        <p:origin x="344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1B380B-59BD-4648-99FC-57D8C3A05C90}"/>
              </a:ext>
            </a:extLst>
          </p:cNvPr>
          <p:cNvSpPr>
            <a:spLocks noGrp="1"/>
          </p:cNvSpPr>
          <p:nvPr>
            <p:ph type="hdr" sz="quarter"/>
          </p:nvPr>
        </p:nvSpPr>
        <p:spPr>
          <a:xfrm>
            <a:off x="0" y="0"/>
            <a:ext cx="2773363" cy="5873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22FF8C0-86E1-4C7D-B2E7-755CD23850E5}"/>
              </a:ext>
            </a:extLst>
          </p:cNvPr>
          <p:cNvSpPr>
            <a:spLocks noGrp="1"/>
          </p:cNvSpPr>
          <p:nvPr>
            <p:ph type="dt" sz="quarter" idx="1"/>
          </p:nvPr>
        </p:nvSpPr>
        <p:spPr>
          <a:xfrm>
            <a:off x="3625850" y="0"/>
            <a:ext cx="2773363" cy="587375"/>
          </a:xfrm>
          <a:prstGeom prst="rect">
            <a:avLst/>
          </a:prstGeom>
        </p:spPr>
        <p:txBody>
          <a:bodyPr vert="horz" lIns="91440" tIns="45720" rIns="91440" bIns="45720" rtlCol="0"/>
          <a:lstStyle>
            <a:lvl1pPr algn="r">
              <a:defRPr sz="1200"/>
            </a:lvl1pPr>
          </a:lstStyle>
          <a:p>
            <a:fld id="{A9BEFCC0-7B02-4266-B144-81B583BBDA70}" type="datetimeFigureOut">
              <a:rPr lang="en-US" smtClean="0"/>
              <a:t>12/7/2023</a:t>
            </a:fld>
            <a:endParaRPr lang="en-US"/>
          </a:p>
        </p:txBody>
      </p:sp>
      <p:sp>
        <p:nvSpPr>
          <p:cNvPr id="4" name="Footer Placeholder 3">
            <a:extLst>
              <a:ext uri="{FF2B5EF4-FFF2-40B4-BE49-F238E27FC236}">
                <a16:creationId xmlns:a16="http://schemas.microsoft.com/office/drawing/2014/main" id="{1DA903E7-9306-4A12-9B25-53A9033FB314}"/>
              </a:ext>
            </a:extLst>
          </p:cNvPr>
          <p:cNvSpPr>
            <a:spLocks noGrp="1"/>
          </p:cNvSpPr>
          <p:nvPr>
            <p:ph type="ftr" sz="quarter" idx="2"/>
          </p:nvPr>
        </p:nvSpPr>
        <p:spPr>
          <a:xfrm>
            <a:off x="0" y="11141075"/>
            <a:ext cx="2773363" cy="587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FF0B37-24CF-4EFC-94A7-680BE6966C7F}"/>
              </a:ext>
            </a:extLst>
          </p:cNvPr>
          <p:cNvSpPr>
            <a:spLocks noGrp="1"/>
          </p:cNvSpPr>
          <p:nvPr>
            <p:ph type="sldNum" sz="quarter" idx="3"/>
          </p:nvPr>
        </p:nvSpPr>
        <p:spPr>
          <a:xfrm>
            <a:off x="3625850" y="11141075"/>
            <a:ext cx="2773363" cy="587375"/>
          </a:xfrm>
          <a:prstGeom prst="rect">
            <a:avLst/>
          </a:prstGeom>
        </p:spPr>
        <p:txBody>
          <a:bodyPr vert="horz" lIns="91440" tIns="45720" rIns="91440" bIns="45720" rtlCol="0" anchor="b"/>
          <a:lstStyle>
            <a:lvl1pPr algn="r">
              <a:defRPr sz="1200"/>
            </a:lvl1pPr>
          </a:lstStyle>
          <a:p>
            <a:fld id="{15CD4F64-A18C-4548-A7E3-DDEA481A0F57}" type="slidenum">
              <a:rPr lang="en-US" smtClean="0"/>
              <a:t>‹#›</a:t>
            </a:fld>
            <a:endParaRPr lang="en-US"/>
          </a:p>
        </p:txBody>
      </p:sp>
    </p:spTree>
    <p:extLst>
      <p:ext uri="{BB962C8B-B14F-4D97-AF65-F5344CB8AC3E}">
        <p14:creationId xmlns:p14="http://schemas.microsoft.com/office/powerpoint/2010/main" val="3770994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588460"/>
          </a:xfrm>
          <a:prstGeom prst="rect">
            <a:avLst/>
          </a:prstGeom>
        </p:spPr>
        <p:txBody>
          <a:bodyPr vert="horz" lIns="103545" tIns="51773" rIns="103545" bIns="51773" rtlCol="0"/>
          <a:lstStyle>
            <a:lvl1pPr algn="l">
              <a:defRPr sz="1400"/>
            </a:lvl1pPr>
          </a:lstStyle>
          <a:p>
            <a:endParaRPr lang="en-US"/>
          </a:p>
        </p:txBody>
      </p:sp>
      <p:sp>
        <p:nvSpPr>
          <p:cNvPr id="3" name="Date Placeholder 2"/>
          <p:cNvSpPr>
            <a:spLocks noGrp="1"/>
          </p:cNvSpPr>
          <p:nvPr>
            <p:ph type="dt" idx="1"/>
          </p:nvPr>
        </p:nvSpPr>
        <p:spPr>
          <a:xfrm>
            <a:off x="3625639" y="0"/>
            <a:ext cx="2773680" cy="588460"/>
          </a:xfrm>
          <a:prstGeom prst="rect">
            <a:avLst/>
          </a:prstGeom>
        </p:spPr>
        <p:txBody>
          <a:bodyPr vert="horz" lIns="103545" tIns="51773" rIns="103545" bIns="51773" rtlCol="0"/>
          <a:lstStyle>
            <a:lvl1pPr algn="r">
              <a:defRPr sz="1400"/>
            </a:lvl1pPr>
          </a:lstStyle>
          <a:p>
            <a:fld id="{10A07F3E-2FAC-4F25-AB2D-57652CFB3F76}" type="datetimeFigureOut">
              <a:rPr lang="en-US" smtClean="0"/>
              <a:t>12/7/2023</a:t>
            </a:fld>
            <a:endParaRPr lang="en-US"/>
          </a:p>
        </p:txBody>
      </p:sp>
      <p:sp>
        <p:nvSpPr>
          <p:cNvPr id="4" name="Slide Image Placeholder 3"/>
          <p:cNvSpPr>
            <a:spLocks noGrp="1" noRot="1" noChangeAspect="1"/>
          </p:cNvSpPr>
          <p:nvPr>
            <p:ph type="sldImg" idx="2"/>
          </p:nvPr>
        </p:nvSpPr>
        <p:spPr>
          <a:xfrm>
            <a:off x="-317500" y="1466850"/>
            <a:ext cx="7035800" cy="3957638"/>
          </a:xfrm>
          <a:prstGeom prst="rect">
            <a:avLst/>
          </a:prstGeom>
          <a:noFill/>
          <a:ln w="12700">
            <a:solidFill>
              <a:prstClr val="black"/>
            </a:solidFill>
          </a:ln>
        </p:spPr>
        <p:txBody>
          <a:bodyPr vert="horz" lIns="103545" tIns="51773" rIns="103545" bIns="51773" rtlCol="0" anchor="ctr"/>
          <a:lstStyle/>
          <a:p>
            <a:endParaRPr lang="en-US"/>
          </a:p>
        </p:txBody>
      </p:sp>
      <p:sp>
        <p:nvSpPr>
          <p:cNvPr id="5" name="Notes Placeholder 4"/>
          <p:cNvSpPr>
            <a:spLocks noGrp="1"/>
          </p:cNvSpPr>
          <p:nvPr>
            <p:ph type="body" sz="quarter" idx="3"/>
          </p:nvPr>
        </p:nvSpPr>
        <p:spPr>
          <a:xfrm>
            <a:off x="640080" y="5644316"/>
            <a:ext cx="5120640" cy="4618078"/>
          </a:xfrm>
          <a:prstGeom prst="rect">
            <a:avLst/>
          </a:prstGeom>
        </p:spPr>
        <p:txBody>
          <a:bodyPr vert="horz" lIns="103545" tIns="51773" rIns="103545" bIns="517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139992"/>
            <a:ext cx="2773680" cy="588458"/>
          </a:xfrm>
          <a:prstGeom prst="rect">
            <a:avLst/>
          </a:prstGeom>
        </p:spPr>
        <p:txBody>
          <a:bodyPr vert="horz" lIns="103545" tIns="51773" rIns="103545" bIns="51773" rtlCol="0" anchor="b"/>
          <a:lstStyle>
            <a:lvl1pPr algn="l">
              <a:defRPr sz="1400"/>
            </a:lvl1pPr>
          </a:lstStyle>
          <a:p>
            <a:endParaRPr lang="en-US"/>
          </a:p>
        </p:txBody>
      </p:sp>
      <p:sp>
        <p:nvSpPr>
          <p:cNvPr id="7" name="Slide Number Placeholder 6"/>
          <p:cNvSpPr>
            <a:spLocks noGrp="1"/>
          </p:cNvSpPr>
          <p:nvPr>
            <p:ph type="sldNum" sz="quarter" idx="5"/>
          </p:nvPr>
        </p:nvSpPr>
        <p:spPr>
          <a:xfrm>
            <a:off x="3625639" y="11139992"/>
            <a:ext cx="2773680" cy="588458"/>
          </a:xfrm>
          <a:prstGeom prst="rect">
            <a:avLst/>
          </a:prstGeom>
        </p:spPr>
        <p:txBody>
          <a:bodyPr vert="horz" lIns="103545" tIns="51773" rIns="103545" bIns="51773" rtlCol="0" anchor="b"/>
          <a:lstStyle>
            <a:lvl1pPr algn="r">
              <a:defRPr sz="1400"/>
            </a:lvl1pPr>
          </a:lstStyle>
          <a:p>
            <a:fld id="{0F27E3DE-8F3D-4442-9E56-0EDB4E26FAF2}" type="slidenum">
              <a:rPr lang="en-US" smtClean="0"/>
              <a:t>‹#›</a:t>
            </a:fld>
            <a:endParaRPr lang="en-US"/>
          </a:p>
        </p:txBody>
      </p:sp>
    </p:spTree>
    <p:extLst>
      <p:ext uri="{BB962C8B-B14F-4D97-AF65-F5344CB8AC3E}">
        <p14:creationId xmlns:p14="http://schemas.microsoft.com/office/powerpoint/2010/main" val="1929796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7E3DE-8F3D-4442-9E56-0EDB4E26FAF2}" type="slidenum">
              <a:rPr lang="en-US" smtClean="0"/>
              <a:t>1</a:t>
            </a:fld>
            <a:endParaRPr lang="en-US"/>
          </a:p>
        </p:txBody>
      </p:sp>
    </p:spTree>
    <p:extLst>
      <p:ext uri="{BB962C8B-B14F-4D97-AF65-F5344CB8AC3E}">
        <p14:creationId xmlns:p14="http://schemas.microsoft.com/office/powerpoint/2010/main" val="299059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24b5c1efbe_0_4:notes"/>
          <p:cNvSpPr txBox="1">
            <a:spLocks noGrp="1"/>
          </p:cNvSpPr>
          <p:nvPr>
            <p:ph type="body" idx="1"/>
          </p:nvPr>
        </p:nvSpPr>
        <p:spPr>
          <a:xfrm>
            <a:off x="685787" y="434338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g224b5c1efb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countries total</a:t>
            </a:r>
          </a:p>
        </p:txBody>
      </p:sp>
      <p:sp>
        <p:nvSpPr>
          <p:cNvPr id="4" name="Slide Number Placeholder 3"/>
          <p:cNvSpPr>
            <a:spLocks noGrp="1"/>
          </p:cNvSpPr>
          <p:nvPr>
            <p:ph type="sldNum" sz="quarter" idx="5"/>
          </p:nvPr>
        </p:nvSpPr>
        <p:spPr/>
        <p:txBody>
          <a:bodyPr/>
          <a:lstStyle/>
          <a:p>
            <a:fld id="{0F27E3DE-8F3D-4442-9E56-0EDB4E26FAF2}" type="slidenum">
              <a:rPr lang="en-US" smtClean="0"/>
              <a:t>3</a:t>
            </a:fld>
            <a:endParaRPr lang="en-US"/>
          </a:p>
        </p:txBody>
      </p:sp>
    </p:spTree>
    <p:extLst>
      <p:ext uri="{BB962C8B-B14F-4D97-AF65-F5344CB8AC3E}">
        <p14:creationId xmlns:p14="http://schemas.microsoft.com/office/powerpoint/2010/main" val="254785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24b5c1efbe_0_6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g224b5c1efbe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60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45d989327c_1_3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245d989327c_1_3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24b5c1efbe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24b5c1efbe_0_255:notes"/>
          <p:cNvSpPr txBox="1">
            <a:spLocks noGrp="1"/>
          </p:cNvSpPr>
          <p:nvPr>
            <p:ph type="body" idx="1"/>
          </p:nvPr>
        </p:nvSpPr>
        <p:spPr>
          <a:xfrm>
            <a:off x="685800" y="4400550"/>
            <a:ext cx="5486400" cy="3600600"/>
          </a:xfrm>
          <a:prstGeom prst="rect">
            <a:avLst/>
          </a:prstGeom>
          <a:noFill/>
          <a:ln>
            <a:noFill/>
          </a:ln>
        </p:spPr>
        <p:txBody>
          <a:bodyPr spcFirstLastPara="1" wrap="square" lIns="103525" tIns="51750" rIns="103525" bIns="51750" anchor="t" anchorCtr="0">
            <a:noAutofit/>
          </a:bodyPr>
          <a:lstStyle/>
          <a:p>
            <a:pPr marL="0" lvl="0" indent="0" algn="l" rtl="0">
              <a:spcBef>
                <a:spcPts val="0"/>
              </a:spcBef>
              <a:spcAft>
                <a:spcPts val="0"/>
              </a:spcAft>
              <a:buNone/>
            </a:pPr>
            <a:endParaRPr dirty="0"/>
          </a:p>
        </p:txBody>
      </p:sp>
      <p:sp>
        <p:nvSpPr>
          <p:cNvPr id="385" name="Google Shape;385;g224b5c1efbe_0_255:notes"/>
          <p:cNvSpPr txBox="1">
            <a:spLocks noGrp="1"/>
          </p:cNvSpPr>
          <p:nvPr>
            <p:ph type="sldNum" idx="12"/>
          </p:nvPr>
        </p:nvSpPr>
        <p:spPr>
          <a:xfrm>
            <a:off x="3884613" y="8685213"/>
            <a:ext cx="2971800" cy="459000"/>
          </a:xfrm>
          <a:prstGeom prst="rect">
            <a:avLst/>
          </a:prstGeom>
          <a:noFill/>
          <a:ln>
            <a:noFill/>
          </a:ln>
        </p:spPr>
        <p:txBody>
          <a:bodyPr spcFirstLastPara="1" wrap="square" lIns="103525" tIns="51750" rIns="103525" bIns="5175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5AB34-511A-FD0A-45FB-B3D367E76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947CD7-C734-21F6-81DC-8290AD721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45552A-C9A1-3B8D-7A2D-F5441EEA6A8E}"/>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4207893C-2C1F-EBE1-FB9B-B608C68488F9}"/>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4D856ED7-D41B-2D16-06CA-A7C673BE3CC3}"/>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68853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58DC-EC7D-1AAE-FC0C-EFA2DBBA96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119D6F-A165-85EA-8148-8317F9EDF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50DB6-7CEF-B406-D3D9-151521C949CE}"/>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FAE2322C-6410-55F0-D892-B131B6997969}"/>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E88312EE-FC0C-F3A3-E0D7-778686D8C375}"/>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70813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99AC2-BF2C-3B86-904C-346D92D26B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C373F-E4F1-6A11-3C23-AEBA271E78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73865-0919-6864-3097-95B6E7972ED2}"/>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EBA333B7-AA9C-C8D3-A171-FE697565EE4F}"/>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AA9917D7-4F3D-F06C-89C8-B22ED9066061}"/>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98854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BA92-7908-1273-E767-7B2A32132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4B9B4-47EF-CC1D-C064-45CA347A2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63157-7AFE-02D8-18E0-37EED59654C4}"/>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2A3DEC48-4944-1100-0E64-1C1DB3CCDB24}"/>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4060AB3E-0CF0-B66D-CA0A-3C4AA0A736C3}"/>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748189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9262-B510-C432-D04D-8499F967D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94D96B-5635-2E89-C26B-ACC811BE17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62199A-CBEA-7765-2943-D1FF7675EA1A}"/>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2B8D99E3-67B5-E122-9252-424B616A7BB5}"/>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442C15FD-16DF-FC3D-4F1B-9BFF1310DA51}"/>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111908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5E06-5C5A-4089-57EC-176D40AC4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F8A1A-0A38-BD51-B130-3E61C224E7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8B401-440A-2CFD-4FAD-13FC6AC691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EFB9E2-BA7B-0D56-B8F3-60E2AB38DDBD}"/>
              </a:ext>
            </a:extLst>
          </p:cNvPr>
          <p:cNvSpPr>
            <a:spLocks noGrp="1"/>
          </p:cNvSpPr>
          <p:nvPr>
            <p:ph type="dt" sz="half" idx="10"/>
          </p:nvPr>
        </p:nvSpPr>
        <p:spPr/>
        <p:txBody>
          <a:bodyPr/>
          <a:lstStyle/>
          <a:p>
            <a:r>
              <a:rPr lang="en-US"/>
              <a:t>12/7/2023</a:t>
            </a:r>
          </a:p>
        </p:txBody>
      </p:sp>
      <p:sp>
        <p:nvSpPr>
          <p:cNvPr id="6" name="Footer Placeholder 5">
            <a:extLst>
              <a:ext uri="{FF2B5EF4-FFF2-40B4-BE49-F238E27FC236}">
                <a16:creationId xmlns:a16="http://schemas.microsoft.com/office/drawing/2014/main" id="{46B24088-5AEC-4DA0-5C47-F543B1B489C4}"/>
              </a:ext>
            </a:extLst>
          </p:cNvPr>
          <p:cNvSpPr>
            <a:spLocks noGrp="1"/>
          </p:cNvSpPr>
          <p:nvPr>
            <p:ph type="ftr" sz="quarter" idx="11"/>
          </p:nvPr>
        </p:nvSpPr>
        <p:spPr/>
        <p:txBody>
          <a:bodyPr/>
          <a:lstStyle/>
          <a:p>
            <a:r>
              <a:rPr lang="en-US"/>
              <a:t>2nd EIC Resource Review Board</a:t>
            </a:r>
          </a:p>
        </p:txBody>
      </p:sp>
      <p:sp>
        <p:nvSpPr>
          <p:cNvPr id="7" name="Slide Number Placeholder 6">
            <a:extLst>
              <a:ext uri="{FF2B5EF4-FFF2-40B4-BE49-F238E27FC236}">
                <a16:creationId xmlns:a16="http://schemas.microsoft.com/office/drawing/2014/main" id="{CB1F257F-693C-3229-7620-D94FA6D81377}"/>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754850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4561-025E-004B-C7A8-4739232C9A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AC9AB3-9AAD-BAA5-E760-92E2508A39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B52426-AE55-6BE5-ADC7-2590154B6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9B071D-0BA2-447D-120F-23A5BE6F9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FD439-6179-397E-53A2-0C9D40C57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2BBDD-4F03-E7A6-7A03-86CB71834B89}"/>
              </a:ext>
            </a:extLst>
          </p:cNvPr>
          <p:cNvSpPr>
            <a:spLocks noGrp="1"/>
          </p:cNvSpPr>
          <p:nvPr>
            <p:ph type="dt" sz="half" idx="10"/>
          </p:nvPr>
        </p:nvSpPr>
        <p:spPr/>
        <p:txBody>
          <a:bodyPr/>
          <a:lstStyle/>
          <a:p>
            <a:r>
              <a:rPr lang="en-US"/>
              <a:t>12/7/2023</a:t>
            </a:r>
          </a:p>
        </p:txBody>
      </p:sp>
      <p:sp>
        <p:nvSpPr>
          <p:cNvPr id="8" name="Footer Placeholder 7">
            <a:extLst>
              <a:ext uri="{FF2B5EF4-FFF2-40B4-BE49-F238E27FC236}">
                <a16:creationId xmlns:a16="http://schemas.microsoft.com/office/drawing/2014/main" id="{B437E2B5-E85C-FFB5-7CB4-227258449C8B}"/>
              </a:ext>
            </a:extLst>
          </p:cNvPr>
          <p:cNvSpPr>
            <a:spLocks noGrp="1"/>
          </p:cNvSpPr>
          <p:nvPr>
            <p:ph type="ftr" sz="quarter" idx="11"/>
          </p:nvPr>
        </p:nvSpPr>
        <p:spPr/>
        <p:txBody>
          <a:bodyPr/>
          <a:lstStyle/>
          <a:p>
            <a:r>
              <a:rPr lang="en-US"/>
              <a:t>2nd EIC Resource Review Board</a:t>
            </a:r>
          </a:p>
        </p:txBody>
      </p:sp>
      <p:sp>
        <p:nvSpPr>
          <p:cNvPr id="9" name="Slide Number Placeholder 8">
            <a:extLst>
              <a:ext uri="{FF2B5EF4-FFF2-40B4-BE49-F238E27FC236}">
                <a16:creationId xmlns:a16="http://schemas.microsoft.com/office/drawing/2014/main" id="{B7ED8C27-580B-ECD0-7760-DB9DF74B0DE9}"/>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1661692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1C7B-176A-7987-56DF-4FB1FF9844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B5906-75B8-CA47-90FF-B40E10E463AF}"/>
              </a:ext>
            </a:extLst>
          </p:cNvPr>
          <p:cNvSpPr>
            <a:spLocks noGrp="1"/>
          </p:cNvSpPr>
          <p:nvPr>
            <p:ph type="dt" sz="half" idx="10"/>
          </p:nvPr>
        </p:nvSpPr>
        <p:spPr/>
        <p:txBody>
          <a:bodyPr/>
          <a:lstStyle/>
          <a:p>
            <a:r>
              <a:rPr lang="en-US"/>
              <a:t>12/7/2023</a:t>
            </a:r>
          </a:p>
        </p:txBody>
      </p:sp>
      <p:sp>
        <p:nvSpPr>
          <p:cNvPr id="4" name="Footer Placeholder 3">
            <a:extLst>
              <a:ext uri="{FF2B5EF4-FFF2-40B4-BE49-F238E27FC236}">
                <a16:creationId xmlns:a16="http://schemas.microsoft.com/office/drawing/2014/main" id="{9BF0E031-C721-04CB-329B-5C3D894CCC0D}"/>
              </a:ext>
            </a:extLst>
          </p:cNvPr>
          <p:cNvSpPr>
            <a:spLocks noGrp="1"/>
          </p:cNvSpPr>
          <p:nvPr>
            <p:ph type="ftr" sz="quarter" idx="11"/>
          </p:nvPr>
        </p:nvSpPr>
        <p:spPr/>
        <p:txBody>
          <a:bodyPr/>
          <a:lstStyle/>
          <a:p>
            <a:r>
              <a:rPr lang="en-US"/>
              <a:t>2nd EIC Resource Review Board</a:t>
            </a:r>
          </a:p>
        </p:txBody>
      </p:sp>
      <p:sp>
        <p:nvSpPr>
          <p:cNvPr id="5" name="Slide Number Placeholder 4">
            <a:extLst>
              <a:ext uri="{FF2B5EF4-FFF2-40B4-BE49-F238E27FC236}">
                <a16:creationId xmlns:a16="http://schemas.microsoft.com/office/drawing/2014/main" id="{9FF6CBF7-6901-0C83-6C7C-815088464A96}"/>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41554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E1C9B-B735-78AF-127B-A74A000FB63E}"/>
              </a:ext>
            </a:extLst>
          </p:cNvPr>
          <p:cNvSpPr>
            <a:spLocks noGrp="1"/>
          </p:cNvSpPr>
          <p:nvPr>
            <p:ph type="dt" sz="half" idx="10"/>
          </p:nvPr>
        </p:nvSpPr>
        <p:spPr/>
        <p:txBody>
          <a:bodyPr/>
          <a:lstStyle/>
          <a:p>
            <a:r>
              <a:rPr lang="en-US"/>
              <a:t>12/7/2023</a:t>
            </a:r>
          </a:p>
        </p:txBody>
      </p:sp>
      <p:sp>
        <p:nvSpPr>
          <p:cNvPr id="3" name="Footer Placeholder 2">
            <a:extLst>
              <a:ext uri="{FF2B5EF4-FFF2-40B4-BE49-F238E27FC236}">
                <a16:creationId xmlns:a16="http://schemas.microsoft.com/office/drawing/2014/main" id="{66608120-3DBA-5C15-1F08-AAD72542C0E1}"/>
              </a:ext>
            </a:extLst>
          </p:cNvPr>
          <p:cNvSpPr>
            <a:spLocks noGrp="1"/>
          </p:cNvSpPr>
          <p:nvPr>
            <p:ph type="ftr" sz="quarter" idx="11"/>
          </p:nvPr>
        </p:nvSpPr>
        <p:spPr/>
        <p:txBody>
          <a:bodyPr/>
          <a:lstStyle/>
          <a:p>
            <a:r>
              <a:rPr lang="en-US"/>
              <a:t>2nd EIC Resource Review Board</a:t>
            </a:r>
          </a:p>
        </p:txBody>
      </p:sp>
      <p:sp>
        <p:nvSpPr>
          <p:cNvPr id="4" name="Slide Number Placeholder 3">
            <a:extLst>
              <a:ext uri="{FF2B5EF4-FFF2-40B4-BE49-F238E27FC236}">
                <a16:creationId xmlns:a16="http://schemas.microsoft.com/office/drawing/2014/main" id="{66305029-1627-473B-0BAB-1C2F3271431A}"/>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81720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2A3A-ED7F-C1A1-3087-72B30DE6F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4F622D-E5C4-97C5-3E1F-B8EA3C7139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26DACA-02F4-D01D-3321-F37E2906D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041F7-FB4D-016B-36A3-3AAEAF741DC0}"/>
              </a:ext>
            </a:extLst>
          </p:cNvPr>
          <p:cNvSpPr>
            <a:spLocks noGrp="1"/>
          </p:cNvSpPr>
          <p:nvPr>
            <p:ph type="dt" sz="half" idx="10"/>
          </p:nvPr>
        </p:nvSpPr>
        <p:spPr/>
        <p:txBody>
          <a:bodyPr/>
          <a:lstStyle/>
          <a:p>
            <a:r>
              <a:rPr lang="en-US"/>
              <a:t>12/7/2023</a:t>
            </a:r>
          </a:p>
        </p:txBody>
      </p:sp>
      <p:sp>
        <p:nvSpPr>
          <p:cNvPr id="6" name="Footer Placeholder 5">
            <a:extLst>
              <a:ext uri="{FF2B5EF4-FFF2-40B4-BE49-F238E27FC236}">
                <a16:creationId xmlns:a16="http://schemas.microsoft.com/office/drawing/2014/main" id="{9E469B2C-598D-7489-04C4-53A0E599E0C5}"/>
              </a:ext>
            </a:extLst>
          </p:cNvPr>
          <p:cNvSpPr>
            <a:spLocks noGrp="1"/>
          </p:cNvSpPr>
          <p:nvPr>
            <p:ph type="ftr" sz="quarter" idx="11"/>
          </p:nvPr>
        </p:nvSpPr>
        <p:spPr/>
        <p:txBody>
          <a:bodyPr/>
          <a:lstStyle/>
          <a:p>
            <a:r>
              <a:rPr lang="en-US"/>
              <a:t>2nd EIC Resource Review Board</a:t>
            </a:r>
          </a:p>
        </p:txBody>
      </p:sp>
      <p:sp>
        <p:nvSpPr>
          <p:cNvPr id="7" name="Slide Number Placeholder 6">
            <a:extLst>
              <a:ext uri="{FF2B5EF4-FFF2-40B4-BE49-F238E27FC236}">
                <a16:creationId xmlns:a16="http://schemas.microsoft.com/office/drawing/2014/main" id="{99DFCB9C-A0FF-8B09-B7F6-0AE1B6242CDD}"/>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24454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D3AD-A53C-9FD4-318C-1F4BA8DA0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E6B677-3CCB-AAD5-582C-4375F193A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99CB5C-76BD-9AED-2315-60B5A0F1F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73BD1-9B5C-105B-746B-AB71A898972F}"/>
              </a:ext>
            </a:extLst>
          </p:cNvPr>
          <p:cNvSpPr>
            <a:spLocks noGrp="1"/>
          </p:cNvSpPr>
          <p:nvPr>
            <p:ph type="dt" sz="half" idx="10"/>
          </p:nvPr>
        </p:nvSpPr>
        <p:spPr/>
        <p:txBody>
          <a:bodyPr/>
          <a:lstStyle/>
          <a:p>
            <a:r>
              <a:rPr lang="en-US"/>
              <a:t>12/7/2023</a:t>
            </a:r>
          </a:p>
        </p:txBody>
      </p:sp>
      <p:sp>
        <p:nvSpPr>
          <p:cNvPr id="6" name="Footer Placeholder 5">
            <a:extLst>
              <a:ext uri="{FF2B5EF4-FFF2-40B4-BE49-F238E27FC236}">
                <a16:creationId xmlns:a16="http://schemas.microsoft.com/office/drawing/2014/main" id="{BB9F82F6-6F88-C36E-4EA2-B88F37AF8737}"/>
              </a:ext>
            </a:extLst>
          </p:cNvPr>
          <p:cNvSpPr>
            <a:spLocks noGrp="1"/>
          </p:cNvSpPr>
          <p:nvPr>
            <p:ph type="ftr" sz="quarter" idx="11"/>
          </p:nvPr>
        </p:nvSpPr>
        <p:spPr/>
        <p:txBody>
          <a:bodyPr/>
          <a:lstStyle/>
          <a:p>
            <a:r>
              <a:rPr lang="en-US"/>
              <a:t>2nd EIC Resource Review Board</a:t>
            </a:r>
          </a:p>
        </p:txBody>
      </p:sp>
      <p:sp>
        <p:nvSpPr>
          <p:cNvPr id="7" name="Slide Number Placeholder 6">
            <a:extLst>
              <a:ext uri="{FF2B5EF4-FFF2-40B4-BE49-F238E27FC236}">
                <a16:creationId xmlns:a16="http://schemas.microsoft.com/office/drawing/2014/main" id="{30082276-A3E9-F29D-EF5F-FBAE65D27E78}"/>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251633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EBB4CE-BDD6-0140-7004-520D4D62AC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65F9E5-1D88-D574-889C-49955B581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9A1C8-C595-E3AC-0813-004238830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12/7/2023</a:t>
            </a:r>
          </a:p>
        </p:txBody>
      </p:sp>
      <p:sp>
        <p:nvSpPr>
          <p:cNvPr id="5" name="Footer Placeholder 4">
            <a:extLst>
              <a:ext uri="{FF2B5EF4-FFF2-40B4-BE49-F238E27FC236}">
                <a16:creationId xmlns:a16="http://schemas.microsoft.com/office/drawing/2014/main" id="{B1E72998-AA47-DCE8-6929-79E93B170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2nd EIC Resource Review Board</a:t>
            </a:r>
          </a:p>
        </p:txBody>
      </p:sp>
      <p:sp>
        <p:nvSpPr>
          <p:cNvPr id="6" name="Slide Number Placeholder 5">
            <a:extLst>
              <a:ext uri="{FF2B5EF4-FFF2-40B4-BE49-F238E27FC236}">
                <a16:creationId xmlns:a16="http://schemas.microsoft.com/office/drawing/2014/main" id="{07F8CAE8-F96F-3E9F-7C41-E6C6FBAE85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14187-AF44-4271-AA62-1C5C376B8E74}" type="slidenum">
              <a:rPr lang="en-US" smtClean="0"/>
              <a:t>‹#›</a:t>
            </a:fld>
            <a:endParaRPr lang="en-US"/>
          </a:p>
        </p:txBody>
      </p:sp>
    </p:spTree>
    <p:extLst>
      <p:ext uri="{BB962C8B-B14F-4D97-AF65-F5344CB8AC3E}">
        <p14:creationId xmlns:p14="http://schemas.microsoft.com/office/powerpoint/2010/main" val="404761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indico.bnl.gov/event/20473/" TargetMode="Externa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2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63.jp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4.jpg"/><Relationship Id="rId7"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4.png"/><Relationship Id="rId2" Type="http://schemas.openxmlformats.org/officeDocument/2006/relationships/image" Target="../media/image65.jp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emf"/><Relationship Id="rId10" Type="http://schemas.openxmlformats.org/officeDocument/2006/relationships/image" Target="../media/image84.emf"/><Relationship Id="rId4" Type="http://schemas.openxmlformats.org/officeDocument/2006/relationships/image" Target="../media/image80.pn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jpg"/><Relationship Id="rId7" Type="http://schemas.openxmlformats.org/officeDocument/2006/relationships/image" Target="../media/image8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4.png"/><Relationship Id="rId9" Type="http://schemas.openxmlformats.org/officeDocument/2006/relationships/image" Target="../media/image90.png"/></Relationships>
</file>

<file path=ppt/slides/_rels/slide28.xml.rels><?xml version="1.0" encoding="UTF-8" standalone="yes"?>
<Relationships xmlns="http://schemas.openxmlformats.org/package/2006/relationships"><Relationship Id="rId2" Type="http://schemas.openxmlformats.org/officeDocument/2006/relationships/hyperlink" Target="https://indico.bnl.gov/event/20960/contributions/82384/attachments/50617/86563/Review%20-Closeout.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emf"/><Relationship Id="rId18" Type="http://schemas.openxmlformats.org/officeDocument/2006/relationships/image" Target="../media/image22.jpeg"/><Relationship Id="rId3" Type="http://schemas.openxmlformats.org/officeDocument/2006/relationships/image" Target="../media/image8.png"/><Relationship Id="rId7" Type="http://schemas.openxmlformats.org/officeDocument/2006/relationships/image" Target="../media/image11.jp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13.png"/><Relationship Id="rId14" Type="http://schemas.openxmlformats.org/officeDocument/2006/relationships/image" Target="../media/image18.emf"/></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https://agenda.infn.it/event/33110/attachments/102632/147388/Hadron_logonew.png" TargetMode="External"/><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bnl.gov/eic/epic.php" TargetMode="External"/><Relationship Id="rId1" Type="http://schemas.openxmlformats.org/officeDocument/2006/relationships/slideLayout" Target="../slideLayouts/slideLayout6.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EGO, engineering&#10;&#10;Description automatically generated">
            <a:extLst>
              <a:ext uri="{FF2B5EF4-FFF2-40B4-BE49-F238E27FC236}">
                <a16:creationId xmlns:a16="http://schemas.microsoft.com/office/drawing/2014/main" id="{42F91FB9-C33D-AC92-E14A-DC2B35B045D5}"/>
              </a:ext>
            </a:extLst>
          </p:cNvPr>
          <p:cNvPicPr>
            <a:picLocks noChangeAspect="1"/>
          </p:cNvPicPr>
          <p:nvPr/>
        </p:nvPicPr>
        <p:blipFill>
          <a:blip r:embed="rId3"/>
          <a:stretch>
            <a:fillRect/>
          </a:stretch>
        </p:blipFill>
        <p:spPr>
          <a:xfrm>
            <a:off x="5118269" y="365024"/>
            <a:ext cx="7649639" cy="4334795"/>
          </a:xfrm>
          <a:prstGeom prst="rect">
            <a:avLst/>
          </a:prstGeom>
        </p:spPr>
      </p:pic>
      <p:sp>
        <p:nvSpPr>
          <p:cNvPr id="2" name="Title 1">
            <a:extLst>
              <a:ext uri="{FF2B5EF4-FFF2-40B4-BE49-F238E27FC236}">
                <a16:creationId xmlns:a16="http://schemas.microsoft.com/office/drawing/2014/main" id="{C7D6D571-64DA-59D8-BC2D-1823DE1E1914}"/>
              </a:ext>
            </a:extLst>
          </p:cNvPr>
          <p:cNvSpPr>
            <a:spLocks noGrp="1"/>
          </p:cNvSpPr>
          <p:nvPr>
            <p:ph type="ctrTitle"/>
          </p:nvPr>
        </p:nvSpPr>
        <p:spPr>
          <a:xfrm>
            <a:off x="503012" y="2493831"/>
            <a:ext cx="5429865" cy="1112018"/>
          </a:xfrm>
          <a:ln>
            <a:noFill/>
          </a:ln>
        </p:spPr>
        <p:txBody>
          <a:bodyPr>
            <a:normAutofit fontScale="90000"/>
          </a:bodyPr>
          <a:lstStyle/>
          <a:p>
            <a:r>
              <a:rPr lang="en-US" b="1" dirty="0">
                <a:solidFill>
                  <a:schemeClr val="accent1"/>
                </a:solidFill>
                <a:latin typeface="+mn-lt"/>
              </a:rPr>
              <a:t>Report from the </a:t>
            </a:r>
            <a:r>
              <a:rPr lang="en-US" b="1" dirty="0" err="1">
                <a:solidFill>
                  <a:schemeClr val="accent1"/>
                </a:solidFill>
                <a:latin typeface="+mn-lt"/>
              </a:rPr>
              <a:t>ePIC</a:t>
            </a:r>
            <a:r>
              <a:rPr lang="en-US" b="1" dirty="0">
                <a:solidFill>
                  <a:schemeClr val="accent1"/>
                </a:solidFill>
                <a:latin typeface="+mn-lt"/>
              </a:rPr>
              <a:t> Collaboration Spokesperson</a:t>
            </a:r>
          </a:p>
        </p:txBody>
      </p:sp>
      <p:sp>
        <p:nvSpPr>
          <p:cNvPr id="3" name="Subtitle 2">
            <a:extLst>
              <a:ext uri="{FF2B5EF4-FFF2-40B4-BE49-F238E27FC236}">
                <a16:creationId xmlns:a16="http://schemas.microsoft.com/office/drawing/2014/main" id="{CB1727CA-4AC4-2EC8-0469-970BF3E2EB79}"/>
              </a:ext>
            </a:extLst>
          </p:cNvPr>
          <p:cNvSpPr>
            <a:spLocks noGrp="1"/>
          </p:cNvSpPr>
          <p:nvPr>
            <p:ph type="subTitle" idx="1"/>
          </p:nvPr>
        </p:nvSpPr>
        <p:spPr>
          <a:xfrm>
            <a:off x="1070084" y="3734888"/>
            <a:ext cx="4391680" cy="964931"/>
          </a:xfrm>
        </p:spPr>
        <p:txBody>
          <a:bodyPr>
            <a:normAutofit/>
          </a:bodyPr>
          <a:lstStyle/>
          <a:p>
            <a:r>
              <a:rPr lang="en-US" dirty="0">
                <a:solidFill>
                  <a:schemeClr val="bg2">
                    <a:lumMod val="75000"/>
                  </a:schemeClr>
                </a:solidFill>
              </a:rPr>
              <a:t>John Lajoie</a:t>
            </a:r>
          </a:p>
          <a:p>
            <a:r>
              <a:rPr lang="en-US" i="1" dirty="0">
                <a:solidFill>
                  <a:schemeClr val="bg2">
                    <a:lumMod val="75000"/>
                  </a:schemeClr>
                </a:solidFill>
              </a:rPr>
              <a:t>Oak Ridge National Laboratory</a:t>
            </a:r>
          </a:p>
        </p:txBody>
      </p:sp>
      <p:pic>
        <p:nvPicPr>
          <p:cNvPr id="15" name="Picture 14" descr="A picture containing text&#10;&#10;Description automatically generated">
            <a:extLst>
              <a:ext uri="{FF2B5EF4-FFF2-40B4-BE49-F238E27FC236}">
                <a16:creationId xmlns:a16="http://schemas.microsoft.com/office/drawing/2014/main" id="{C3F0B00B-8131-0F7B-AE7F-980386277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685" y="4932544"/>
            <a:ext cx="3153398" cy="1020913"/>
          </a:xfrm>
          <a:prstGeom prst="rect">
            <a:avLst/>
          </a:prstGeom>
        </p:spPr>
      </p:pic>
      <p:pic>
        <p:nvPicPr>
          <p:cNvPr id="2050" name="Picture 2" descr="Logos – Website Standards">
            <a:extLst>
              <a:ext uri="{FF2B5EF4-FFF2-40B4-BE49-F238E27FC236}">
                <a16:creationId xmlns:a16="http://schemas.microsoft.com/office/drawing/2014/main" id="{53A8FA21-CE72-7157-BAD5-55139C8747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9474" y="5041568"/>
            <a:ext cx="3342843" cy="8028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C7C64AE8-6DD8-3DB7-CF47-F3E3DC98D27E}"/>
              </a:ext>
            </a:extLst>
          </p:cNvPr>
          <p:cNvPicPr>
            <a:picLocks noChangeAspect="1"/>
          </p:cNvPicPr>
          <p:nvPr/>
        </p:nvPicPr>
        <p:blipFill>
          <a:blip r:embed="rId6"/>
          <a:stretch>
            <a:fillRect/>
          </a:stretch>
        </p:blipFill>
        <p:spPr>
          <a:xfrm>
            <a:off x="2575417" y="1205804"/>
            <a:ext cx="1314575" cy="946278"/>
          </a:xfrm>
          <a:prstGeom prst="rect">
            <a:avLst/>
          </a:prstGeom>
        </p:spPr>
      </p:pic>
    </p:spTree>
    <p:extLst>
      <p:ext uri="{BB962C8B-B14F-4D97-AF65-F5344CB8AC3E}">
        <p14:creationId xmlns:p14="http://schemas.microsoft.com/office/powerpoint/2010/main" val="12160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A1B1-CF93-6AE7-04A8-57301F6A505F}"/>
              </a:ext>
            </a:extLst>
          </p:cNvPr>
          <p:cNvSpPr>
            <a:spLocks noGrp="1"/>
          </p:cNvSpPr>
          <p:nvPr>
            <p:ph type="title"/>
          </p:nvPr>
        </p:nvSpPr>
        <p:spPr/>
        <p:txBody>
          <a:bodyPr/>
          <a:lstStyle/>
          <a:p>
            <a:r>
              <a:rPr lang="en-US" b="1" dirty="0">
                <a:solidFill>
                  <a:schemeClr val="accent1"/>
                </a:solidFill>
              </a:rPr>
              <a:t>Streaming Computing Model Review</a:t>
            </a:r>
          </a:p>
        </p:txBody>
      </p:sp>
      <p:sp>
        <p:nvSpPr>
          <p:cNvPr id="3" name="Content Placeholder 2">
            <a:extLst>
              <a:ext uri="{FF2B5EF4-FFF2-40B4-BE49-F238E27FC236}">
                <a16:creationId xmlns:a16="http://schemas.microsoft.com/office/drawing/2014/main" id="{9D9B4EB5-5B7C-1C4A-0EFC-AF0E6E28AA83}"/>
              </a:ext>
            </a:extLst>
          </p:cNvPr>
          <p:cNvSpPr>
            <a:spLocks noGrp="1"/>
          </p:cNvSpPr>
          <p:nvPr>
            <p:ph idx="1"/>
          </p:nvPr>
        </p:nvSpPr>
        <p:spPr>
          <a:xfrm>
            <a:off x="838200" y="1561514"/>
            <a:ext cx="10515600" cy="4615449"/>
          </a:xfrm>
        </p:spPr>
        <p:txBody>
          <a:bodyPr/>
          <a:lstStyle/>
          <a:p>
            <a:r>
              <a:rPr lang="en-US" dirty="0"/>
              <a:t>Review held Oct 19-20</a:t>
            </a:r>
            <a:r>
              <a:rPr lang="en-US" baseline="30000" dirty="0"/>
              <a:t>th</a:t>
            </a:r>
            <a:r>
              <a:rPr lang="en-US" dirty="0"/>
              <a:t>, SURA HQ in Washington D.C.</a:t>
            </a:r>
          </a:p>
          <a:p>
            <a:pPr lvl="1"/>
            <a:r>
              <a:rPr lang="en-US" dirty="0"/>
              <a:t>Called by David Dean and Haiyan Gao</a:t>
            </a:r>
          </a:p>
          <a:p>
            <a:endParaRPr lang="en-US" dirty="0"/>
          </a:p>
        </p:txBody>
      </p:sp>
      <p:sp>
        <p:nvSpPr>
          <p:cNvPr id="4" name="Date Placeholder 3">
            <a:extLst>
              <a:ext uri="{FF2B5EF4-FFF2-40B4-BE49-F238E27FC236}">
                <a16:creationId xmlns:a16="http://schemas.microsoft.com/office/drawing/2014/main" id="{B6B391F5-685B-D3F0-5394-DA987720063E}"/>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6680C3AD-37AE-9682-87DA-B63B168C6EF4}"/>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FB7E803E-BA65-15CB-2B74-59B68BC2F494}"/>
              </a:ext>
            </a:extLst>
          </p:cNvPr>
          <p:cNvSpPr>
            <a:spLocks noGrp="1"/>
          </p:cNvSpPr>
          <p:nvPr>
            <p:ph type="sldNum" sz="quarter" idx="12"/>
          </p:nvPr>
        </p:nvSpPr>
        <p:spPr/>
        <p:txBody>
          <a:bodyPr/>
          <a:lstStyle/>
          <a:p>
            <a:fld id="{588949A8-7CCD-4D90-AA9A-1451BFC6FB3A}" type="slidenum">
              <a:rPr lang="en-US" smtClean="0"/>
              <a:t>10</a:t>
            </a:fld>
            <a:endParaRPr lang="en-US"/>
          </a:p>
        </p:txBody>
      </p:sp>
      <p:sp>
        <p:nvSpPr>
          <p:cNvPr id="7" name="TextBox 6">
            <a:extLst>
              <a:ext uri="{FF2B5EF4-FFF2-40B4-BE49-F238E27FC236}">
                <a16:creationId xmlns:a16="http://schemas.microsoft.com/office/drawing/2014/main" id="{AF35721A-53B1-4BA2-EAA6-0D0B64441316}"/>
              </a:ext>
            </a:extLst>
          </p:cNvPr>
          <p:cNvSpPr txBox="1"/>
          <p:nvPr/>
        </p:nvSpPr>
        <p:spPr>
          <a:xfrm>
            <a:off x="335090" y="2640313"/>
            <a:ext cx="6247453" cy="3693319"/>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t>At this stage, approximately ten years prior to data collection, is there a comprehensive and cost-effective long-term plan for the software and computing of the experiment?</a:t>
            </a:r>
          </a:p>
          <a:p>
            <a:pPr marL="285750" indent="-285750">
              <a:buFont typeface="Arial" panose="020B0604020202020204" pitchFamily="34" charset="0"/>
              <a:buChar char="•"/>
            </a:pPr>
            <a:r>
              <a:rPr lang="en-US" dirty="0"/>
              <a:t>Are the plans for integrating international partners' contributions adequate at this stage of the project?</a:t>
            </a:r>
          </a:p>
          <a:p>
            <a:pPr marL="285750" indent="-285750">
              <a:buFont typeface="Arial" panose="020B0604020202020204" pitchFamily="34" charset="0"/>
              <a:buChar char="•"/>
            </a:pPr>
            <a:r>
              <a:rPr lang="en-US" dirty="0"/>
              <a:t>Are the plans for software and computing integrated with the HEP/NP community developments, especially given data taking in ten years?  </a:t>
            </a:r>
          </a:p>
          <a:p>
            <a:pPr marL="285750" indent="-285750">
              <a:buFont typeface="Arial" panose="020B0604020202020204" pitchFamily="34" charset="0"/>
              <a:buChar char="•"/>
            </a:pPr>
            <a:r>
              <a:rPr lang="en-US" dirty="0"/>
              <a:t>Are the resources for software and computing sufficient to deliver the detector conceptional and technical design reports?</a:t>
            </a:r>
          </a:p>
          <a:p>
            <a:pPr marL="285750" indent="-285750">
              <a:buFont typeface="Arial" panose="020B0604020202020204" pitchFamily="34" charset="0"/>
              <a:buChar char="•"/>
            </a:pPr>
            <a:r>
              <a:rPr lang="en-US" dirty="0"/>
              <a:t>Are the ECSJI plans to integrate into the software and computing plans of the experiment sufficient?</a:t>
            </a:r>
          </a:p>
        </p:txBody>
      </p:sp>
      <p:sp>
        <p:nvSpPr>
          <p:cNvPr id="8" name="TextBox 7">
            <a:extLst>
              <a:ext uri="{FF2B5EF4-FFF2-40B4-BE49-F238E27FC236}">
                <a16:creationId xmlns:a16="http://schemas.microsoft.com/office/drawing/2014/main" id="{8D18E8C3-DE69-2674-EEB8-F33F8AC93A15}"/>
              </a:ext>
            </a:extLst>
          </p:cNvPr>
          <p:cNvSpPr txBox="1"/>
          <p:nvPr/>
        </p:nvSpPr>
        <p:spPr>
          <a:xfrm>
            <a:off x="7315200" y="3055811"/>
            <a:ext cx="3935895" cy="2862322"/>
          </a:xfrm>
          <a:prstGeom prst="rect">
            <a:avLst/>
          </a:prstGeom>
          <a:noFill/>
          <a:ln>
            <a:solidFill>
              <a:schemeClr val="tx1"/>
            </a:solidFill>
          </a:ln>
        </p:spPr>
        <p:txBody>
          <a:bodyPr wrap="square" rtlCol="0">
            <a:spAutoFit/>
          </a:bodyPr>
          <a:lstStyle/>
          <a:p>
            <a:r>
              <a:rPr lang="en-US" b="1" dirty="0"/>
              <a:t>EIC Computing and Software Advisory Committee (ECSAC)</a:t>
            </a:r>
          </a:p>
          <a:p>
            <a:endParaRPr lang="en-US" dirty="0"/>
          </a:p>
          <a:p>
            <a:r>
              <a:rPr lang="en-US" dirty="0"/>
              <a:t>Mohammad Al-</a:t>
            </a:r>
            <a:r>
              <a:rPr lang="en-US" dirty="0" err="1"/>
              <a:t>Turany</a:t>
            </a:r>
            <a:r>
              <a:rPr lang="en-US" dirty="0"/>
              <a:t> (GSI)</a:t>
            </a:r>
          </a:p>
          <a:p>
            <a:r>
              <a:rPr lang="en-US" dirty="0"/>
              <a:t>David Brown (LBNL)</a:t>
            </a:r>
          </a:p>
          <a:p>
            <a:r>
              <a:rPr lang="en-US" dirty="0"/>
              <a:t>Simone Campana (CERN)</a:t>
            </a:r>
          </a:p>
          <a:p>
            <a:r>
              <a:rPr lang="en-US" dirty="0"/>
              <a:t>Pere Mato (CERN)</a:t>
            </a:r>
          </a:p>
          <a:p>
            <a:r>
              <a:rPr lang="en-US" dirty="0"/>
              <a:t>Christoph </a:t>
            </a:r>
            <a:r>
              <a:rPr lang="en-US" dirty="0" err="1"/>
              <a:t>Pauss</a:t>
            </a:r>
            <a:r>
              <a:rPr lang="en-US" dirty="0"/>
              <a:t> (MIT)</a:t>
            </a:r>
          </a:p>
          <a:p>
            <a:r>
              <a:rPr lang="en-US" dirty="0"/>
              <a:t>Heidi </a:t>
            </a:r>
            <a:r>
              <a:rPr lang="en-US" dirty="0" err="1"/>
              <a:t>Schellman</a:t>
            </a:r>
            <a:r>
              <a:rPr lang="en-US" dirty="0"/>
              <a:t> (</a:t>
            </a:r>
            <a:r>
              <a:rPr lang="en-US" dirty="0" err="1"/>
              <a:t>UOregon</a:t>
            </a:r>
            <a:r>
              <a:rPr lang="en-US" dirty="0"/>
              <a:t>)</a:t>
            </a:r>
          </a:p>
          <a:p>
            <a:r>
              <a:rPr lang="en-US" dirty="0"/>
              <a:t>Frank </a:t>
            </a:r>
            <a:r>
              <a:rPr lang="en-US" dirty="0" err="1"/>
              <a:t>Wuerthwein</a:t>
            </a:r>
            <a:r>
              <a:rPr lang="en-US" dirty="0"/>
              <a:t> (UCSD)</a:t>
            </a:r>
          </a:p>
        </p:txBody>
      </p:sp>
      <p:pic>
        <p:nvPicPr>
          <p:cNvPr id="1026" name="Picture 2" descr="Washington, D.C. | History, Map, Population, &amp; Facts | Britannica">
            <a:extLst>
              <a:ext uri="{FF2B5EF4-FFF2-40B4-BE49-F238E27FC236}">
                <a16:creationId xmlns:a16="http://schemas.microsoft.com/office/drawing/2014/main" id="{76E668DA-0220-EC0B-528B-A8A51D045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4877" y="590758"/>
            <a:ext cx="2600325"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260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44E027-CDDD-4C7D-B183-0267832FEC51}"/>
              </a:ext>
            </a:extLst>
          </p:cNvPr>
          <p:cNvSpPr>
            <a:spLocks noGrp="1"/>
          </p:cNvSpPr>
          <p:nvPr>
            <p:ph type="title"/>
          </p:nvPr>
        </p:nvSpPr>
        <p:spPr>
          <a:xfrm>
            <a:off x="838200" y="365126"/>
            <a:ext cx="10515600" cy="849684"/>
          </a:xfrm>
        </p:spPr>
        <p:txBody>
          <a:bodyPr/>
          <a:lstStyle/>
          <a:p>
            <a:r>
              <a:rPr lang="en-US" b="1" dirty="0">
                <a:solidFill>
                  <a:schemeClr val="accent1"/>
                </a:solidFill>
              </a:rPr>
              <a:t>ePIC Streaming DAQ</a:t>
            </a:r>
          </a:p>
        </p:txBody>
      </p:sp>
      <p:sp>
        <p:nvSpPr>
          <p:cNvPr id="119" name="TextBox 118">
            <a:extLst>
              <a:ext uri="{FF2B5EF4-FFF2-40B4-BE49-F238E27FC236}">
                <a16:creationId xmlns:a16="http://schemas.microsoft.com/office/drawing/2014/main" id="{913D38C0-1927-40E5-8744-2361C6C16CDA}"/>
              </a:ext>
            </a:extLst>
          </p:cNvPr>
          <p:cNvSpPr txBox="1"/>
          <p:nvPr/>
        </p:nvSpPr>
        <p:spPr>
          <a:xfrm>
            <a:off x="9134011" y="1838664"/>
            <a:ext cx="3061499" cy="3754874"/>
          </a:xfrm>
          <a:prstGeom prst="rect">
            <a:avLst/>
          </a:prstGeom>
          <a:noFill/>
        </p:spPr>
        <p:txBody>
          <a:bodyPr wrap="square" rtlCol="0">
            <a:spAutoFit/>
          </a:bodyPr>
          <a:lstStyle/>
          <a:p>
            <a:pPr marL="285750" indent="-285750">
              <a:buFont typeface="Arial" panose="020B0604020202020204" pitchFamily="34" charset="0"/>
              <a:buChar char="•"/>
            </a:pPr>
            <a:r>
              <a:rPr lang="en-US" sz="1400" dirty="0"/>
              <a:t>No External trigger</a:t>
            </a:r>
          </a:p>
          <a:p>
            <a:pPr marL="285750" indent="-285750">
              <a:buFont typeface="Arial" panose="020B0604020202020204" pitchFamily="34" charset="0"/>
              <a:buChar char="•"/>
            </a:pPr>
            <a:r>
              <a:rPr lang="en-US" sz="1400" dirty="0"/>
              <a:t>All collision data digitized but aggressively zero suppressed at FEB</a:t>
            </a:r>
          </a:p>
          <a:p>
            <a:pPr marL="285750" indent="-285750">
              <a:buFont typeface="Arial" panose="020B0604020202020204" pitchFamily="34" charset="0"/>
              <a:buChar char="•"/>
            </a:pPr>
            <a:r>
              <a:rPr lang="en-US" sz="1400" dirty="0"/>
              <a:t>Low / zero deadtime</a:t>
            </a:r>
          </a:p>
          <a:p>
            <a:pPr marL="285750" indent="-285750">
              <a:buFont typeface="Arial" panose="020B0604020202020204" pitchFamily="34" charset="0"/>
              <a:buChar char="•"/>
            </a:pPr>
            <a:r>
              <a:rPr lang="en-US" sz="1400" dirty="0"/>
              <a:t>Event selection can be based upon full data from all detectors (in real time, or later)</a:t>
            </a:r>
          </a:p>
          <a:p>
            <a:pPr marL="285750" indent="-285750">
              <a:buFont typeface="Arial" panose="020B0604020202020204" pitchFamily="34" charset="0"/>
              <a:buChar char="•"/>
            </a:pPr>
            <a:r>
              <a:rPr lang="en-US" sz="1400" dirty="0"/>
              <a:t>Collision data flow is independent and unidirectional-&gt; no global latency requirements</a:t>
            </a:r>
          </a:p>
          <a:p>
            <a:pPr marL="285750" indent="-285750">
              <a:buFont typeface="Arial" panose="020B0604020202020204" pitchFamily="34" charset="0"/>
              <a:buChar char="•"/>
            </a:pPr>
            <a:r>
              <a:rPr lang="en-US" sz="1400" dirty="0"/>
              <a:t>Avoiding hardware trigger avoids complex custom hardware and firmware</a:t>
            </a:r>
          </a:p>
          <a:p>
            <a:pPr marL="285750" indent="-285750">
              <a:buFont typeface="Arial" panose="020B0604020202020204" pitchFamily="34" charset="0"/>
              <a:buChar char="•"/>
            </a:pPr>
            <a:r>
              <a:rPr lang="en-US" sz="1400" dirty="0"/>
              <a:t>Data volume is reduced as much as possible at each stage ensuring that biases are controlled</a:t>
            </a:r>
          </a:p>
          <a:p>
            <a:pPr marL="285750" indent="-285750">
              <a:buFont typeface="Arial" panose="020B0604020202020204" pitchFamily="34" charset="0"/>
              <a:buChar char="•"/>
            </a:pPr>
            <a:endParaRPr lang="en-US" sz="1400" dirty="0"/>
          </a:p>
        </p:txBody>
      </p:sp>
      <p:pic>
        <p:nvPicPr>
          <p:cNvPr id="120" name="Picture 119" descr="Logo&#10;&#10;Description automatically generated">
            <a:extLst>
              <a:ext uri="{FF2B5EF4-FFF2-40B4-BE49-F238E27FC236}">
                <a16:creationId xmlns:a16="http://schemas.microsoft.com/office/drawing/2014/main" id="{F820C81D-FE2B-4DB1-A7CF-10989ADE7FDE}"/>
              </a:ext>
            </a:extLst>
          </p:cNvPr>
          <p:cNvPicPr>
            <a:picLocks noChangeAspect="1"/>
          </p:cNvPicPr>
          <p:nvPr/>
        </p:nvPicPr>
        <p:blipFill>
          <a:blip r:embed="rId2"/>
          <a:stretch>
            <a:fillRect/>
          </a:stretch>
        </p:blipFill>
        <p:spPr>
          <a:xfrm>
            <a:off x="9439200" y="368878"/>
            <a:ext cx="1559413" cy="1122522"/>
          </a:xfrm>
          <a:prstGeom prst="rect">
            <a:avLst/>
          </a:prstGeom>
        </p:spPr>
      </p:pic>
      <p:sp>
        <p:nvSpPr>
          <p:cNvPr id="2" name="Date Placeholder 1">
            <a:extLst>
              <a:ext uri="{FF2B5EF4-FFF2-40B4-BE49-F238E27FC236}">
                <a16:creationId xmlns:a16="http://schemas.microsoft.com/office/drawing/2014/main" id="{3760156F-B553-49A7-A2D3-50B6934B6247}"/>
              </a:ext>
            </a:extLst>
          </p:cNvPr>
          <p:cNvSpPr>
            <a:spLocks noGrp="1"/>
          </p:cNvSpPr>
          <p:nvPr>
            <p:ph type="dt" sz="half" idx="10"/>
          </p:nvPr>
        </p:nvSpPr>
        <p:spPr/>
        <p:txBody>
          <a:bodyPr/>
          <a:lstStyle/>
          <a:p>
            <a:r>
              <a:rPr lang="en-US"/>
              <a:t>12/7/2023</a:t>
            </a:r>
          </a:p>
        </p:txBody>
      </p:sp>
      <p:sp>
        <p:nvSpPr>
          <p:cNvPr id="3" name="Footer Placeholder 2">
            <a:extLst>
              <a:ext uri="{FF2B5EF4-FFF2-40B4-BE49-F238E27FC236}">
                <a16:creationId xmlns:a16="http://schemas.microsoft.com/office/drawing/2014/main" id="{88A458A9-2AF0-464D-8EF9-433E52EB851F}"/>
              </a:ext>
            </a:extLst>
          </p:cNvPr>
          <p:cNvSpPr>
            <a:spLocks noGrp="1"/>
          </p:cNvSpPr>
          <p:nvPr>
            <p:ph type="ftr" sz="quarter" idx="11"/>
          </p:nvPr>
        </p:nvSpPr>
        <p:spPr/>
        <p:txBody>
          <a:bodyPr/>
          <a:lstStyle/>
          <a:p>
            <a:r>
              <a:rPr lang="en-US"/>
              <a:t>2nd EIC Resource Review Board</a:t>
            </a:r>
          </a:p>
        </p:txBody>
      </p:sp>
      <p:sp>
        <p:nvSpPr>
          <p:cNvPr id="121" name="Slide Number Placeholder 120">
            <a:extLst>
              <a:ext uri="{FF2B5EF4-FFF2-40B4-BE49-F238E27FC236}">
                <a16:creationId xmlns:a16="http://schemas.microsoft.com/office/drawing/2014/main" id="{CA0E2278-FE4E-467D-856F-F30C51A72E56}"/>
              </a:ext>
            </a:extLst>
          </p:cNvPr>
          <p:cNvSpPr>
            <a:spLocks noGrp="1"/>
          </p:cNvSpPr>
          <p:nvPr>
            <p:ph type="sldNum" sz="quarter" idx="12"/>
          </p:nvPr>
        </p:nvSpPr>
        <p:spPr/>
        <p:txBody>
          <a:bodyPr/>
          <a:lstStyle/>
          <a:p>
            <a:fld id="{00A14187-AF44-4271-AA62-1C5C376B8E74}" type="slidenum">
              <a:rPr lang="en-US" smtClean="0"/>
              <a:t>11</a:t>
            </a:fld>
            <a:endParaRPr lang="en-US"/>
          </a:p>
        </p:txBody>
      </p:sp>
      <p:sp>
        <p:nvSpPr>
          <p:cNvPr id="5" name="TextBox 4">
            <a:extLst>
              <a:ext uri="{FF2B5EF4-FFF2-40B4-BE49-F238E27FC236}">
                <a16:creationId xmlns:a16="http://schemas.microsoft.com/office/drawing/2014/main" id="{14802FEB-151D-D14B-96A9-74BE53077FBB}"/>
              </a:ext>
            </a:extLst>
          </p:cNvPr>
          <p:cNvSpPr txBox="1"/>
          <p:nvPr/>
        </p:nvSpPr>
        <p:spPr>
          <a:xfrm>
            <a:off x="6096000" y="270602"/>
            <a:ext cx="3038011" cy="738664"/>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B</a:t>
            </a:r>
            <a:r>
              <a:rPr lang="en-US" sz="1400" dirty="0">
                <a:latin typeface="Arial" panose="020B0604020202020204" pitchFamily="34" charset="0"/>
                <a:cs typeface="Arial" panose="020B0604020202020204" pitchFamily="34" charset="0"/>
              </a:rPr>
              <a:t>unch Crossing ~ 10.2 ns/98.5 MHz</a:t>
            </a:r>
          </a:p>
          <a:p>
            <a:r>
              <a:rPr lang="en-US" sz="1400" dirty="0">
                <a:latin typeface="Arial" panose="020B0604020202020204" pitchFamily="34" charset="0"/>
                <a:cs typeface="Arial" panose="020B0604020202020204" pitchFamily="34" charset="0"/>
              </a:rPr>
              <a:t>Interaction Rate ~ 2 </a:t>
            </a:r>
            <a:r>
              <a:rPr lang="en-US" sz="1400" dirty="0" err="1">
                <a:latin typeface="Symbol" panose="05050102010706020507" pitchFamily="18" charset="2"/>
                <a:cs typeface="Arial" panose="020B0604020202020204" pitchFamily="34" charset="0"/>
              </a:rPr>
              <a:t>m</a:t>
            </a:r>
            <a:r>
              <a:rPr lang="en-US" sz="1400" dirty="0" err="1">
                <a:latin typeface="Arial" panose="020B0604020202020204" pitchFamily="34" charset="0"/>
                <a:cs typeface="Arial" panose="020B0604020202020204" pitchFamily="34" charset="0"/>
              </a:rPr>
              <a:t>s</a:t>
            </a:r>
            <a:r>
              <a:rPr lang="en-US" sz="1400" dirty="0">
                <a:latin typeface="Arial" panose="020B0604020202020204" pitchFamily="34" charset="0"/>
                <a:cs typeface="Arial" panose="020B0604020202020204" pitchFamily="34" charset="0"/>
              </a:rPr>
              <a:t>/500 kHz</a:t>
            </a:r>
          </a:p>
          <a:p>
            <a:r>
              <a:rPr lang="en-US" sz="1400" dirty="0">
                <a:latin typeface="Arial" panose="020B0604020202020204" pitchFamily="34" charset="0"/>
                <a:cs typeface="Arial" panose="020B0604020202020204" pitchFamily="34" charset="0"/>
              </a:rPr>
              <a:t>Low occupancy</a:t>
            </a:r>
          </a:p>
        </p:txBody>
      </p:sp>
      <p:pic>
        <p:nvPicPr>
          <p:cNvPr id="8" name="Picture 7">
            <a:extLst>
              <a:ext uri="{FF2B5EF4-FFF2-40B4-BE49-F238E27FC236}">
                <a16:creationId xmlns:a16="http://schemas.microsoft.com/office/drawing/2014/main" id="{FBFCE6C6-4015-05CE-71B0-7AE096CB2B34}"/>
              </a:ext>
            </a:extLst>
          </p:cNvPr>
          <p:cNvPicPr>
            <a:picLocks noChangeAspect="1"/>
          </p:cNvPicPr>
          <p:nvPr/>
        </p:nvPicPr>
        <p:blipFill>
          <a:blip r:embed="rId3"/>
          <a:stretch>
            <a:fillRect/>
          </a:stretch>
        </p:blipFill>
        <p:spPr>
          <a:xfrm>
            <a:off x="657611" y="1486558"/>
            <a:ext cx="8376745" cy="4072960"/>
          </a:xfrm>
          <a:prstGeom prst="rect">
            <a:avLst/>
          </a:prstGeom>
        </p:spPr>
      </p:pic>
      <p:sp>
        <p:nvSpPr>
          <p:cNvPr id="9" name="Rounded Rectangle 12">
            <a:extLst>
              <a:ext uri="{FF2B5EF4-FFF2-40B4-BE49-F238E27FC236}">
                <a16:creationId xmlns:a16="http://schemas.microsoft.com/office/drawing/2014/main" id="{F751193C-E712-B20C-DFD3-7D3B5BFEB443}"/>
              </a:ext>
            </a:extLst>
          </p:cNvPr>
          <p:cNvSpPr/>
          <p:nvPr/>
        </p:nvSpPr>
        <p:spPr>
          <a:xfrm>
            <a:off x="153115" y="1842164"/>
            <a:ext cx="504497" cy="3121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B81012E-7ACC-F6F0-0EA5-BDABE21F13EF}"/>
              </a:ext>
            </a:extLst>
          </p:cNvPr>
          <p:cNvSpPr txBox="1"/>
          <p:nvPr/>
        </p:nvSpPr>
        <p:spPr>
          <a:xfrm rot="16200000">
            <a:off x="-683430" y="3172117"/>
            <a:ext cx="2220416" cy="461665"/>
          </a:xfrm>
          <a:prstGeom prst="rect">
            <a:avLst/>
          </a:prstGeom>
          <a:noFill/>
        </p:spPr>
        <p:txBody>
          <a:bodyPr wrap="none" rtlCol="0">
            <a:spAutoFit/>
          </a:bodyPr>
          <a:lstStyle/>
          <a:p>
            <a:r>
              <a:rPr lang="en-US" sz="2400" b="1" dirty="0" err="1"/>
              <a:t>ePIC</a:t>
            </a:r>
            <a:r>
              <a:rPr lang="en-US" sz="2400" b="1" dirty="0"/>
              <a:t>  DETECTOR</a:t>
            </a:r>
          </a:p>
        </p:txBody>
      </p:sp>
      <p:sp>
        <p:nvSpPr>
          <p:cNvPr id="11" name="TextBox 10">
            <a:extLst>
              <a:ext uri="{FF2B5EF4-FFF2-40B4-BE49-F238E27FC236}">
                <a16:creationId xmlns:a16="http://schemas.microsoft.com/office/drawing/2014/main" id="{3994419D-FA5F-8656-4D1C-7429274F2877}"/>
              </a:ext>
            </a:extLst>
          </p:cNvPr>
          <p:cNvSpPr txBox="1"/>
          <p:nvPr/>
        </p:nvSpPr>
        <p:spPr>
          <a:xfrm>
            <a:off x="5380080" y="4019750"/>
            <a:ext cx="1208985" cy="253916"/>
          </a:xfrm>
          <a:prstGeom prst="rect">
            <a:avLst/>
          </a:prstGeom>
          <a:noFill/>
        </p:spPr>
        <p:txBody>
          <a:bodyPr wrap="none" rtlCol="0">
            <a:spAutoFit/>
          </a:bodyPr>
          <a:lstStyle/>
          <a:p>
            <a:r>
              <a:rPr lang="en-US" sz="1050" b="1" dirty="0"/>
              <a:t>BW O(100Gbps)</a:t>
            </a:r>
          </a:p>
        </p:txBody>
      </p:sp>
      <p:grpSp>
        <p:nvGrpSpPr>
          <p:cNvPr id="12" name="Group 11">
            <a:extLst>
              <a:ext uri="{FF2B5EF4-FFF2-40B4-BE49-F238E27FC236}">
                <a16:creationId xmlns:a16="http://schemas.microsoft.com/office/drawing/2014/main" id="{82DD9147-5E15-2E4B-D152-A97F9D623D82}"/>
              </a:ext>
            </a:extLst>
          </p:cNvPr>
          <p:cNvGrpSpPr/>
          <p:nvPr/>
        </p:nvGrpSpPr>
        <p:grpSpPr>
          <a:xfrm>
            <a:off x="706811" y="1806847"/>
            <a:ext cx="465192" cy="276999"/>
            <a:chOff x="2557847" y="711148"/>
            <a:chExt cx="465192" cy="276999"/>
          </a:xfrm>
        </p:grpSpPr>
        <p:sp>
          <p:nvSpPr>
            <p:cNvPr id="13" name="Rectangle 12">
              <a:extLst>
                <a:ext uri="{FF2B5EF4-FFF2-40B4-BE49-F238E27FC236}">
                  <a16:creationId xmlns:a16="http://schemas.microsoft.com/office/drawing/2014/main" id="{7315C7FE-58FB-10D6-F34D-BA8BC638BE35}"/>
                </a:ext>
              </a:extLst>
            </p:cNvPr>
            <p:cNvSpPr/>
            <p:nvPr/>
          </p:nvSpPr>
          <p:spPr>
            <a:xfrm>
              <a:off x="2584377" y="718843"/>
              <a:ext cx="412133" cy="26161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B54EB60-AB23-AA12-9053-5340211258FB}"/>
                </a:ext>
              </a:extLst>
            </p:cNvPr>
            <p:cNvSpPr txBox="1"/>
            <p:nvPr/>
          </p:nvSpPr>
          <p:spPr>
            <a:xfrm>
              <a:off x="2557847" y="711148"/>
              <a:ext cx="465192" cy="276999"/>
            </a:xfrm>
            <a:prstGeom prst="rect">
              <a:avLst/>
            </a:prstGeom>
            <a:noFill/>
          </p:spPr>
          <p:txBody>
            <a:bodyPr wrap="none" rtlCol="0">
              <a:spAutoFit/>
            </a:bodyPr>
            <a:lstStyle/>
            <a:p>
              <a:r>
                <a:rPr lang="en-US" sz="1200" dirty="0">
                  <a:solidFill>
                    <a:schemeClr val="bg1"/>
                  </a:solidFill>
                </a:rPr>
                <a:t>RDO</a:t>
              </a:r>
            </a:p>
          </p:txBody>
        </p:sp>
      </p:grpSp>
      <p:grpSp>
        <p:nvGrpSpPr>
          <p:cNvPr id="15" name="Group 14">
            <a:extLst>
              <a:ext uri="{FF2B5EF4-FFF2-40B4-BE49-F238E27FC236}">
                <a16:creationId xmlns:a16="http://schemas.microsoft.com/office/drawing/2014/main" id="{454273CD-70E9-7415-99B8-A2DCA935034A}"/>
              </a:ext>
            </a:extLst>
          </p:cNvPr>
          <p:cNvGrpSpPr/>
          <p:nvPr/>
        </p:nvGrpSpPr>
        <p:grpSpPr>
          <a:xfrm>
            <a:off x="706811" y="2159279"/>
            <a:ext cx="465192" cy="276999"/>
            <a:chOff x="2557847" y="711148"/>
            <a:chExt cx="465192" cy="276999"/>
          </a:xfrm>
        </p:grpSpPr>
        <p:sp>
          <p:nvSpPr>
            <p:cNvPr id="16" name="Rectangle 15">
              <a:extLst>
                <a:ext uri="{FF2B5EF4-FFF2-40B4-BE49-F238E27FC236}">
                  <a16:creationId xmlns:a16="http://schemas.microsoft.com/office/drawing/2014/main" id="{B08A3D76-1E5B-BF22-A533-8658463F8C2B}"/>
                </a:ext>
              </a:extLst>
            </p:cNvPr>
            <p:cNvSpPr/>
            <p:nvPr/>
          </p:nvSpPr>
          <p:spPr>
            <a:xfrm>
              <a:off x="2584377" y="718843"/>
              <a:ext cx="412133" cy="26161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B052D5B-F65E-9DB6-B76C-46C1C7223050}"/>
                </a:ext>
              </a:extLst>
            </p:cNvPr>
            <p:cNvSpPr txBox="1"/>
            <p:nvPr/>
          </p:nvSpPr>
          <p:spPr>
            <a:xfrm>
              <a:off x="2557847" y="711148"/>
              <a:ext cx="465192" cy="276999"/>
            </a:xfrm>
            <a:prstGeom prst="rect">
              <a:avLst/>
            </a:prstGeom>
            <a:noFill/>
          </p:spPr>
          <p:txBody>
            <a:bodyPr wrap="none" rtlCol="0">
              <a:spAutoFit/>
            </a:bodyPr>
            <a:lstStyle/>
            <a:p>
              <a:r>
                <a:rPr lang="en-US" sz="1200" dirty="0">
                  <a:solidFill>
                    <a:schemeClr val="bg1"/>
                  </a:solidFill>
                </a:rPr>
                <a:t>RDO</a:t>
              </a:r>
            </a:p>
          </p:txBody>
        </p:sp>
      </p:grpSp>
      <p:grpSp>
        <p:nvGrpSpPr>
          <p:cNvPr id="18" name="Group 17">
            <a:extLst>
              <a:ext uri="{FF2B5EF4-FFF2-40B4-BE49-F238E27FC236}">
                <a16:creationId xmlns:a16="http://schemas.microsoft.com/office/drawing/2014/main" id="{010081C7-1F23-F0F8-6630-683F549A6232}"/>
              </a:ext>
            </a:extLst>
          </p:cNvPr>
          <p:cNvGrpSpPr/>
          <p:nvPr/>
        </p:nvGrpSpPr>
        <p:grpSpPr>
          <a:xfrm>
            <a:off x="706811" y="2526782"/>
            <a:ext cx="465192" cy="276999"/>
            <a:chOff x="2557847" y="711148"/>
            <a:chExt cx="465192" cy="276999"/>
          </a:xfrm>
        </p:grpSpPr>
        <p:sp>
          <p:nvSpPr>
            <p:cNvPr id="19" name="Rectangle 18">
              <a:extLst>
                <a:ext uri="{FF2B5EF4-FFF2-40B4-BE49-F238E27FC236}">
                  <a16:creationId xmlns:a16="http://schemas.microsoft.com/office/drawing/2014/main" id="{BCE62BDD-AFC4-8DA9-67D3-48C251CD67CE}"/>
                </a:ext>
              </a:extLst>
            </p:cNvPr>
            <p:cNvSpPr/>
            <p:nvPr/>
          </p:nvSpPr>
          <p:spPr>
            <a:xfrm>
              <a:off x="2584377" y="718843"/>
              <a:ext cx="412133" cy="26161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C27AA2C-C6CD-B7C3-5390-F4D896EA0C7B}"/>
                </a:ext>
              </a:extLst>
            </p:cNvPr>
            <p:cNvSpPr txBox="1"/>
            <p:nvPr/>
          </p:nvSpPr>
          <p:spPr>
            <a:xfrm>
              <a:off x="2557847" y="711148"/>
              <a:ext cx="465192" cy="276999"/>
            </a:xfrm>
            <a:prstGeom prst="rect">
              <a:avLst/>
            </a:prstGeom>
            <a:noFill/>
          </p:spPr>
          <p:txBody>
            <a:bodyPr wrap="none" rtlCol="0">
              <a:spAutoFit/>
            </a:bodyPr>
            <a:lstStyle/>
            <a:p>
              <a:r>
                <a:rPr lang="en-US" sz="1200" dirty="0">
                  <a:solidFill>
                    <a:schemeClr val="bg1"/>
                  </a:solidFill>
                </a:rPr>
                <a:t>RDO</a:t>
              </a:r>
            </a:p>
          </p:txBody>
        </p:sp>
      </p:grpSp>
      <p:grpSp>
        <p:nvGrpSpPr>
          <p:cNvPr id="21" name="Group 20">
            <a:extLst>
              <a:ext uri="{FF2B5EF4-FFF2-40B4-BE49-F238E27FC236}">
                <a16:creationId xmlns:a16="http://schemas.microsoft.com/office/drawing/2014/main" id="{7C9750CB-E998-43EC-56B9-AF813990BF18}"/>
              </a:ext>
            </a:extLst>
          </p:cNvPr>
          <p:cNvGrpSpPr/>
          <p:nvPr/>
        </p:nvGrpSpPr>
        <p:grpSpPr>
          <a:xfrm>
            <a:off x="706811" y="2881719"/>
            <a:ext cx="465192" cy="276999"/>
            <a:chOff x="2557847" y="711148"/>
            <a:chExt cx="465192" cy="276999"/>
          </a:xfrm>
        </p:grpSpPr>
        <p:sp>
          <p:nvSpPr>
            <p:cNvPr id="22" name="Rectangle 21">
              <a:extLst>
                <a:ext uri="{FF2B5EF4-FFF2-40B4-BE49-F238E27FC236}">
                  <a16:creationId xmlns:a16="http://schemas.microsoft.com/office/drawing/2014/main" id="{7AEF975B-0CD9-63B1-4038-2BD75F96C6AC}"/>
                </a:ext>
              </a:extLst>
            </p:cNvPr>
            <p:cNvSpPr/>
            <p:nvPr/>
          </p:nvSpPr>
          <p:spPr>
            <a:xfrm>
              <a:off x="2584377" y="718843"/>
              <a:ext cx="412133" cy="26161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9787A00-6AAE-B6A7-8EE8-7CC3D4EE4917}"/>
                </a:ext>
              </a:extLst>
            </p:cNvPr>
            <p:cNvSpPr txBox="1"/>
            <p:nvPr/>
          </p:nvSpPr>
          <p:spPr>
            <a:xfrm>
              <a:off x="2557847" y="711148"/>
              <a:ext cx="465192" cy="276999"/>
            </a:xfrm>
            <a:prstGeom prst="rect">
              <a:avLst/>
            </a:prstGeom>
            <a:noFill/>
          </p:spPr>
          <p:txBody>
            <a:bodyPr wrap="none" rtlCol="0">
              <a:spAutoFit/>
            </a:bodyPr>
            <a:lstStyle/>
            <a:p>
              <a:r>
                <a:rPr lang="en-US" sz="1200" dirty="0">
                  <a:solidFill>
                    <a:schemeClr val="bg1"/>
                  </a:solidFill>
                </a:rPr>
                <a:t>RDO</a:t>
              </a:r>
            </a:p>
          </p:txBody>
        </p:sp>
      </p:grpSp>
      <p:grpSp>
        <p:nvGrpSpPr>
          <p:cNvPr id="24" name="Group 23">
            <a:extLst>
              <a:ext uri="{FF2B5EF4-FFF2-40B4-BE49-F238E27FC236}">
                <a16:creationId xmlns:a16="http://schemas.microsoft.com/office/drawing/2014/main" id="{EFEF6D90-0D59-11F0-BFFA-C35EC3A9A804}"/>
              </a:ext>
            </a:extLst>
          </p:cNvPr>
          <p:cNvGrpSpPr/>
          <p:nvPr/>
        </p:nvGrpSpPr>
        <p:grpSpPr>
          <a:xfrm>
            <a:off x="706811" y="3251593"/>
            <a:ext cx="465192" cy="276999"/>
            <a:chOff x="2557847" y="711148"/>
            <a:chExt cx="465192" cy="276999"/>
          </a:xfrm>
        </p:grpSpPr>
        <p:sp>
          <p:nvSpPr>
            <p:cNvPr id="25" name="Rectangle 24">
              <a:extLst>
                <a:ext uri="{FF2B5EF4-FFF2-40B4-BE49-F238E27FC236}">
                  <a16:creationId xmlns:a16="http://schemas.microsoft.com/office/drawing/2014/main" id="{F15A53FB-8B30-5308-9BBB-FA369145A488}"/>
                </a:ext>
              </a:extLst>
            </p:cNvPr>
            <p:cNvSpPr/>
            <p:nvPr/>
          </p:nvSpPr>
          <p:spPr>
            <a:xfrm>
              <a:off x="2584377" y="718843"/>
              <a:ext cx="412133" cy="26161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1C1B2BE-9575-DDD7-6CBD-0EA78D9B82C8}"/>
                </a:ext>
              </a:extLst>
            </p:cNvPr>
            <p:cNvSpPr txBox="1"/>
            <p:nvPr/>
          </p:nvSpPr>
          <p:spPr>
            <a:xfrm>
              <a:off x="2557847" y="711148"/>
              <a:ext cx="465192" cy="276999"/>
            </a:xfrm>
            <a:prstGeom prst="rect">
              <a:avLst/>
            </a:prstGeom>
            <a:noFill/>
          </p:spPr>
          <p:txBody>
            <a:bodyPr wrap="none" rtlCol="0">
              <a:spAutoFit/>
            </a:bodyPr>
            <a:lstStyle/>
            <a:p>
              <a:r>
                <a:rPr lang="en-US" sz="1200" dirty="0">
                  <a:solidFill>
                    <a:schemeClr val="bg1"/>
                  </a:solidFill>
                </a:rPr>
                <a:t>RDO</a:t>
              </a:r>
            </a:p>
          </p:txBody>
        </p:sp>
      </p:grpSp>
      <p:grpSp>
        <p:nvGrpSpPr>
          <p:cNvPr id="27" name="Group 26">
            <a:extLst>
              <a:ext uri="{FF2B5EF4-FFF2-40B4-BE49-F238E27FC236}">
                <a16:creationId xmlns:a16="http://schemas.microsoft.com/office/drawing/2014/main" id="{497F42C7-4380-D9AA-5EE3-72D3BE082EEA}"/>
              </a:ext>
            </a:extLst>
          </p:cNvPr>
          <p:cNvGrpSpPr/>
          <p:nvPr/>
        </p:nvGrpSpPr>
        <p:grpSpPr>
          <a:xfrm>
            <a:off x="706811" y="3608620"/>
            <a:ext cx="465192" cy="276999"/>
            <a:chOff x="2557847" y="711148"/>
            <a:chExt cx="465192" cy="276999"/>
          </a:xfrm>
        </p:grpSpPr>
        <p:sp>
          <p:nvSpPr>
            <p:cNvPr id="28" name="Rectangle 27">
              <a:extLst>
                <a:ext uri="{FF2B5EF4-FFF2-40B4-BE49-F238E27FC236}">
                  <a16:creationId xmlns:a16="http://schemas.microsoft.com/office/drawing/2014/main" id="{20F9861E-B96B-3806-7CA8-3B221DBF1E3D}"/>
                </a:ext>
              </a:extLst>
            </p:cNvPr>
            <p:cNvSpPr/>
            <p:nvPr/>
          </p:nvSpPr>
          <p:spPr>
            <a:xfrm>
              <a:off x="2584377" y="718843"/>
              <a:ext cx="412133" cy="26161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46D6099-7B21-1063-84CC-8CAAFA374D0B}"/>
                </a:ext>
              </a:extLst>
            </p:cNvPr>
            <p:cNvSpPr txBox="1"/>
            <p:nvPr/>
          </p:nvSpPr>
          <p:spPr>
            <a:xfrm>
              <a:off x="2557847" y="711148"/>
              <a:ext cx="465192" cy="276999"/>
            </a:xfrm>
            <a:prstGeom prst="rect">
              <a:avLst/>
            </a:prstGeom>
            <a:noFill/>
          </p:spPr>
          <p:txBody>
            <a:bodyPr wrap="none" rtlCol="0">
              <a:spAutoFit/>
            </a:bodyPr>
            <a:lstStyle/>
            <a:p>
              <a:r>
                <a:rPr lang="en-US" sz="1200" dirty="0">
                  <a:solidFill>
                    <a:schemeClr val="bg1"/>
                  </a:solidFill>
                </a:rPr>
                <a:t>RDO</a:t>
              </a:r>
            </a:p>
          </p:txBody>
        </p:sp>
      </p:grpSp>
      <p:grpSp>
        <p:nvGrpSpPr>
          <p:cNvPr id="30" name="Group 29">
            <a:extLst>
              <a:ext uri="{FF2B5EF4-FFF2-40B4-BE49-F238E27FC236}">
                <a16:creationId xmlns:a16="http://schemas.microsoft.com/office/drawing/2014/main" id="{812EEF74-F944-60DA-BA0B-2D72330B0351}"/>
              </a:ext>
            </a:extLst>
          </p:cNvPr>
          <p:cNvGrpSpPr/>
          <p:nvPr/>
        </p:nvGrpSpPr>
        <p:grpSpPr>
          <a:xfrm>
            <a:off x="706811" y="3976123"/>
            <a:ext cx="465192" cy="276999"/>
            <a:chOff x="2557847" y="711148"/>
            <a:chExt cx="465192" cy="276999"/>
          </a:xfrm>
        </p:grpSpPr>
        <p:sp>
          <p:nvSpPr>
            <p:cNvPr id="31" name="Rectangle 30">
              <a:extLst>
                <a:ext uri="{FF2B5EF4-FFF2-40B4-BE49-F238E27FC236}">
                  <a16:creationId xmlns:a16="http://schemas.microsoft.com/office/drawing/2014/main" id="{E4040D99-86DC-4FF4-7E1D-F37EF5542357}"/>
                </a:ext>
              </a:extLst>
            </p:cNvPr>
            <p:cNvSpPr/>
            <p:nvPr/>
          </p:nvSpPr>
          <p:spPr>
            <a:xfrm>
              <a:off x="2584377" y="718843"/>
              <a:ext cx="412133" cy="26161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408CC7E-8905-BE52-D99E-EF4B280FC290}"/>
                </a:ext>
              </a:extLst>
            </p:cNvPr>
            <p:cNvSpPr txBox="1"/>
            <p:nvPr/>
          </p:nvSpPr>
          <p:spPr>
            <a:xfrm>
              <a:off x="2557847" y="711148"/>
              <a:ext cx="465192" cy="276999"/>
            </a:xfrm>
            <a:prstGeom prst="rect">
              <a:avLst/>
            </a:prstGeom>
            <a:noFill/>
          </p:spPr>
          <p:txBody>
            <a:bodyPr wrap="none" rtlCol="0">
              <a:spAutoFit/>
            </a:bodyPr>
            <a:lstStyle/>
            <a:p>
              <a:r>
                <a:rPr lang="en-US" sz="1200" dirty="0">
                  <a:solidFill>
                    <a:schemeClr val="bg1"/>
                  </a:solidFill>
                </a:rPr>
                <a:t>RDO</a:t>
              </a:r>
            </a:p>
          </p:txBody>
        </p:sp>
      </p:grpSp>
      <p:grpSp>
        <p:nvGrpSpPr>
          <p:cNvPr id="33" name="Group 32">
            <a:extLst>
              <a:ext uri="{FF2B5EF4-FFF2-40B4-BE49-F238E27FC236}">
                <a16:creationId xmlns:a16="http://schemas.microsoft.com/office/drawing/2014/main" id="{79FDAB00-A3DE-8A7F-BCCB-06D55F620CC3}"/>
              </a:ext>
            </a:extLst>
          </p:cNvPr>
          <p:cNvGrpSpPr/>
          <p:nvPr/>
        </p:nvGrpSpPr>
        <p:grpSpPr>
          <a:xfrm>
            <a:off x="706811" y="4336093"/>
            <a:ext cx="465192" cy="276999"/>
            <a:chOff x="2557847" y="711148"/>
            <a:chExt cx="465192" cy="276999"/>
          </a:xfrm>
        </p:grpSpPr>
        <p:sp>
          <p:nvSpPr>
            <p:cNvPr id="34" name="Rectangle 33">
              <a:extLst>
                <a:ext uri="{FF2B5EF4-FFF2-40B4-BE49-F238E27FC236}">
                  <a16:creationId xmlns:a16="http://schemas.microsoft.com/office/drawing/2014/main" id="{2C3738FF-3327-F601-4C4C-50BF8C799289}"/>
                </a:ext>
              </a:extLst>
            </p:cNvPr>
            <p:cNvSpPr/>
            <p:nvPr/>
          </p:nvSpPr>
          <p:spPr>
            <a:xfrm>
              <a:off x="2584377" y="718843"/>
              <a:ext cx="412133" cy="26161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03FFF00-8B38-3BBE-BF54-2AC0C9591380}"/>
                </a:ext>
              </a:extLst>
            </p:cNvPr>
            <p:cNvSpPr txBox="1"/>
            <p:nvPr/>
          </p:nvSpPr>
          <p:spPr>
            <a:xfrm>
              <a:off x="2557847" y="711148"/>
              <a:ext cx="465192" cy="276999"/>
            </a:xfrm>
            <a:prstGeom prst="rect">
              <a:avLst/>
            </a:prstGeom>
            <a:noFill/>
          </p:spPr>
          <p:txBody>
            <a:bodyPr wrap="none" rtlCol="0">
              <a:spAutoFit/>
            </a:bodyPr>
            <a:lstStyle/>
            <a:p>
              <a:r>
                <a:rPr lang="en-US" sz="1200" dirty="0">
                  <a:solidFill>
                    <a:schemeClr val="bg1"/>
                  </a:solidFill>
                </a:rPr>
                <a:t>RDO</a:t>
              </a:r>
            </a:p>
          </p:txBody>
        </p:sp>
      </p:grpSp>
      <p:grpSp>
        <p:nvGrpSpPr>
          <p:cNvPr id="36" name="Group 35">
            <a:extLst>
              <a:ext uri="{FF2B5EF4-FFF2-40B4-BE49-F238E27FC236}">
                <a16:creationId xmlns:a16="http://schemas.microsoft.com/office/drawing/2014/main" id="{4904610D-66C7-F21B-691F-A2CECD0F0CA1}"/>
              </a:ext>
            </a:extLst>
          </p:cNvPr>
          <p:cNvGrpSpPr/>
          <p:nvPr/>
        </p:nvGrpSpPr>
        <p:grpSpPr>
          <a:xfrm>
            <a:off x="706811" y="4700458"/>
            <a:ext cx="465192" cy="276999"/>
            <a:chOff x="2557847" y="711148"/>
            <a:chExt cx="465192" cy="276999"/>
          </a:xfrm>
        </p:grpSpPr>
        <p:sp>
          <p:nvSpPr>
            <p:cNvPr id="37" name="Rectangle 36">
              <a:extLst>
                <a:ext uri="{FF2B5EF4-FFF2-40B4-BE49-F238E27FC236}">
                  <a16:creationId xmlns:a16="http://schemas.microsoft.com/office/drawing/2014/main" id="{C35E12F2-350C-533A-EF29-265140B17E08}"/>
                </a:ext>
              </a:extLst>
            </p:cNvPr>
            <p:cNvSpPr/>
            <p:nvPr/>
          </p:nvSpPr>
          <p:spPr>
            <a:xfrm>
              <a:off x="2584377" y="718843"/>
              <a:ext cx="412133" cy="26161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09F8E11-5D0E-5C6D-E0C8-FB67EA9CB222}"/>
                </a:ext>
              </a:extLst>
            </p:cNvPr>
            <p:cNvSpPr txBox="1"/>
            <p:nvPr/>
          </p:nvSpPr>
          <p:spPr>
            <a:xfrm>
              <a:off x="2557847" y="711148"/>
              <a:ext cx="465192" cy="276999"/>
            </a:xfrm>
            <a:prstGeom prst="rect">
              <a:avLst/>
            </a:prstGeom>
            <a:noFill/>
          </p:spPr>
          <p:txBody>
            <a:bodyPr wrap="none" rtlCol="0">
              <a:spAutoFit/>
            </a:bodyPr>
            <a:lstStyle/>
            <a:p>
              <a:r>
                <a:rPr lang="en-US" sz="1200" dirty="0">
                  <a:solidFill>
                    <a:schemeClr val="bg1"/>
                  </a:solidFill>
                </a:rPr>
                <a:t>RDO</a:t>
              </a:r>
            </a:p>
          </p:txBody>
        </p:sp>
      </p:grpSp>
      <p:sp>
        <p:nvSpPr>
          <p:cNvPr id="39" name="TextBox 38">
            <a:extLst>
              <a:ext uri="{FF2B5EF4-FFF2-40B4-BE49-F238E27FC236}">
                <a16:creationId xmlns:a16="http://schemas.microsoft.com/office/drawing/2014/main" id="{FB3A1C5A-E7B6-CC2B-517E-31F913FE289F}"/>
              </a:ext>
            </a:extLst>
          </p:cNvPr>
          <p:cNvSpPr txBox="1"/>
          <p:nvPr/>
        </p:nvSpPr>
        <p:spPr>
          <a:xfrm>
            <a:off x="2814545" y="5559518"/>
            <a:ext cx="1927131" cy="523220"/>
          </a:xfrm>
          <a:prstGeom prst="rect">
            <a:avLst/>
          </a:prstGeom>
          <a:noFill/>
        </p:spPr>
        <p:txBody>
          <a:bodyPr wrap="none" rtlCol="0">
            <a:spAutoFit/>
          </a:bodyPr>
          <a:lstStyle/>
          <a:p>
            <a:r>
              <a:rPr lang="en-US" sz="1400" dirty="0"/>
              <a:t>GTU/Distributed clock</a:t>
            </a:r>
          </a:p>
          <a:p>
            <a:r>
              <a:rPr lang="en-US" sz="1400" dirty="0"/>
              <a:t>(jitter ~5ps)</a:t>
            </a:r>
          </a:p>
        </p:txBody>
      </p:sp>
      <p:pic>
        <p:nvPicPr>
          <p:cNvPr id="6" name="Picture 5" descr="A cross section of a machine&#10;&#10;Description automatically generated">
            <a:extLst>
              <a:ext uri="{FF2B5EF4-FFF2-40B4-BE49-F238E27FC236}">
                <a16:creationId xmlns:a16="http://schemas.microsoft.com/office/drawing/2014/main" id="{1A7788B1-699C-A44D-C53A-39F1D01BBBCC}"/>
              </a:ext>
            </a:extLst>
          </p:cNvPr>
          <p:cNvPicPr>
            <a:picLocks noChangeAspect="1"/>
          </p:cNvPicPr>
          <p:nvPr/>
        </p:nvPicPr>
        <p:blipFill>
          <a:blip r:embed="rId4"/>
          <a:stretch>
            <a:fillRect/>
          </a:stretch>
        </p:blipFill>
        <p:spPr>
          <a:xfrm>
            <a:off x="59747" y="5593538"/>
            <a:ext cx="1347187" cy="1019945"/>
          </a:xfrm>
          <a:prstGeom prst="rect">
            <a:avLst/>
          </a:prstGeom>
        </p:spPr>
      </p:pic>
      <p:grpSp>
        <p:nvGrpSpPr>
          <p:cNvPr id="40" name="Group 39">
            <a:extLst>
              <a:ext uri="{FF2B5EF4-FFF2-40B4-BE49-F238E27FC236}">
                <a16:creationId xmlns:a16="http://schemas.microsoft.com/office/drawing/2014/main" id="{EDA8ABA9-9EDB-1C61-48CA-321288D748A8}"/>
              </a:ext>
            </a:extLst>
          </p:cNvPr>
          <p:cNvGrpSpPr/>
          <p:nvPr/>
        </p:nvGrpSpPr>
        <p:grpSpPr>
          <a:xfrm>
            <a:off x="2974852" y="1340995"/>
            <a:ext cx="5178972" cy="2371574"/>
            <a:chOff x="6361387" y="1844300"/>
            <a:chExt cx="5178972" cy="2371574"/>
          </a:xfrm>
        </p:grpSpPr>
        <p:pic>
          <p:nvPicPr>
            <p:cNvPr id="41" name="Picture 40" descr="A black shirt with white text&#10;&#10;Description automatically generated">
              <a:extLst>
                <a:ext uri="{FF2B5EF4-FFF2-40B4-BE49-F238E27FC236}">
                  <a16:creationId xmlns:a16="http://schemas.microsoft.com/office/drawing/2014/main" id="{0EDCDA45-6002-365D-E788-0516FDFCC7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1387" y="1844300"/>
              <a:ext cx="2916620" cy="2371574"/>
            </a:xfrm>
            <a:prstGeom prst="rect">
              <a:avLst/>
            </a:prstGeom>
          </p:spPr>
        </p:pic>
        <p:sp>
          <p:nvSpPr>
            <p:cNvPr id="42" name="TextBox 41">
              <a:extLst>
                <a:ext uri="{FF2B5EF4-FFF2-40B4-BE49-F238E27FC236}">
                  <a16:creationId xmlns:a16="http://schemas.microsoft.com/office/drawing/2014/main" id="{FDB0D76D-116B-D0A1-E56E-1FF0F0523071}"/>
                </a:ext>
              </a:extLst>
            </p:cNvPr>
            <p:cNvSpPr txBox="1"/>
            <p:nvPr/>
          </p:nvSpPr>
          <p:spPr>
            <a:xfrm>
              <a:off x="9419897" y="2417830"/>
              <a:ext cx="2120462" cy="646331"/>
            </a:xfrm>
            <a:prstGeom prst="rect">
              <a:avLst/>
            </a:prstGeom>
            <a:solidFill>
              <a:schemeClr val="bg1"/>
            </a:solidFill>
            <a:ln>
              <a:solidFill>
                <a:schemeClr val="tx1"/>
              </a:solidFill>
            </a:ln>
          </p:spPr>
          <p:txBody>
            <a:bodyPr wrap="square" rtlCol="0">
              <a:spAutoFit/>
            </a:bodyPr>
            <a:lstStyle/>
            <a:p>
              <a:r>
                <a:rPr lang="en-US" dirty="0"/>
                <a:t>More on this in the talk from Markus…</a:t>
              </a:r>
            </a:p>
          </p:txBody>
        </p:sp>
      </p:grpSp>
      <p:sp>
        <p:nvSpPr>
          <p:cNvPr id="43" name="TextBox 42">
            <a:extLst>
              <a:ext uri="{FF2B5EF4-FFF2-40B4-BE49-F238E27FC236}">
                <a16:creationId xmlns:a16="http://schemas.microsoft.com/office/drawing/2014/main" id="{8F3B235D-0A46-9164-E1C1-31CA83F1A85E}"/>
              </a:ext>
            </a:extLst>
          </p:cNvPr>
          <p:cNvSpPr txBox="1"/>
          <p:nvPr/>
        </p:nvSpPr>
        <p:spPr>
          <a:xfrm rot="20929592">
            <a:off x="2699471" y="3294696"/>
            <a:ext cx="6667781" cy="175432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3600" dirty="0"/>
              <a:t>The Streaming Computing Model review is the first major review for the </a:t>
            </a:r>
            <a:r>
              <a:rPr lang="en-US" sz="3600" dirty="0" err="1"/>
              <a:t>ePIC</a:t>
            </a:r>
            <a:r>
              <a:rPr lang="en-US" sz="3600" dirty="0"/>
              <a:t> collaboration. </a:t>
            </a:r>
          </a:p>
        </p:txBody>
      </p:sp>
    </p:spTree>
    <p:extLst>
      <p:ext uri="{BB962C8B-B14F-4D97-AF65-F5344CB8AC3E}">
        <p14:creationId xmlns:p14="http://schemas.microsoft.com/office/powerpoint/2010/main" val="36858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B8C0A-EFEC-3403-CE10-E65C299B271A}"/>
              </a:ext>
            </a:extLst>
          </p:cNvPr>
          <p:cNvSpPr>
            <a:spLocks noGrp="1"/>
          </p:cNvSpPr>
          <p:nvPr>
            <p:ph type="title"/>
          </p:nvPr>
        </p:nvSpPr>
        <p:spPr>
          <a:xfrm>
            <a:off x="838200" y="365125"/>
            <a:ext cx="10515600" cy="741299"/>
          </a:xfrm>
        </p:spPr>
        <p:txBody>
          <a:bodyPr/>
          <a:lstStyle/>
          <a:p>
            <a:r>
              <a:rPr lang="en-US" b="1" dirty="0">
                <a:solidFill>
                  <a:schemeClr val="accent1"/>
                </a:solidFill>
              </a:rPr>
              <a:t>Jan 2024 </a:t>
            </a:r>
            <a:r>
              <a:rPr lang="en-US" b="1" dirty="0" err="1">
                <a:solidFill>
                  <a:schemeClr val="accent1"/>
                </a:solidFill>
              </a:rPr>
              <a:t>ePIC</a:t>
            </a:r>
            <a:r>
              <a:rPr lang="en-US" b="1" dirty="0">
                <a:solidFill>
                  <a:schemeClr val="accent1"/>
                </a:solidFill>
              </a:rPr>
              <a:t> Collaboration Meeting</a:t>
            </a:r>
          </a:p>
        </p:txBody>
      </p:sp>
      <p:sp>
        <p:nvSpPr>
          <p:cNvPr id="3" name="Content Placeholder 2">
            <a:extLst>
              <a:ext uri="{FF2B5EF4-FFF2-40B4-BE49-F238E27FC236}">
                <a16:creationId xmlns:a16="http://schemas.microsoft.com/office/drawing/2014/main" id="{DF0A6410-1EF3-F6DE-6608-CB31D5826102}"/>
              </a:ext>
            </a:extLst>
          </p:cNvPr>
          <p:cNvSpPr>
            <a:spLocks noGrp="1"/>
          </p:cNvSpPr>
          <p:nvPr>
            <p:ph idx="1"/>
          </p:nvPr>
        </p:nvSpPr>
        <p:spPr>
          <a:xfrm>
            <a:off x="417484" y="1204384"/>
            <a:ext cx="5999996" cy="5054005"/>
          </a:xfrm>
        </p:spPr>
        <p:txBody>
          <a:bodyPr>
            <a:normAutofit/>
          </a:bodyPr>
          <a:lstStyle/>
          <a:p>
            <a:r>
              <a:rPr lang="en-US" dirty="0"/>
              <a:t>Jan 9-13</a:t>
            </a:r>
            <a:r>
              <a:rPr lang="en-US" baseline="30000" dirty="0"/>
              <a:t>th</a:t>
            </a:r>
            <a:r>
              <a:rPr lang="en-US" dirty="0"/>
              <a:t>, 2024 @ ANL</a:t>
            </a:r>
          </a:p>
          <a:p>
            <a:r>
              <a:rPr lang="en-US" dirty="0"/>
              <a:t>Three days of parallel </a:t>
            </a:r>
            <a:r>
              <a:rPr lang="en-US" dirty="0" err="1"/>
              <a:t>workfests</a:t>
            </a:r>
            <a:r>
              <a:rPr lang="en-US" dirty="0"/>
              <a:t> followed by two days of plenary sessions: </a:t>
            </a:r>
          </a:p>
          <a:p>
            <a:pPr lvl="1"/>
            <a:r>
              <a:rPr lang="en-US" dirty="0">
                <a:hlinkClick r:id="rId2"/>
              </a:rPr>
              <a:t>https://indico.bnl.gov/event/20473/</a:t>
            </a:r>
            <a:endParaRPr lang="en-US" dirty="0"/>
          </a:p>
          <a:p>
            <a:r>
              <a:rPr lang="en-US" dirty="0"/>
              <a:t>Strongly encouraging participation, especially by early-career scientists </a:t>
            </a:r>
          </a:p>
          <a:p>
            <a:pPr lvl="1"/>
            <a:r>
              <a:rPr lang="en-US" dirty="0"/>
              <a:t>Student support available</a:t>
            </a:r>
          </a:p>
          <a:p>
            <a:r>
              <a:rPr lang="en-US" dirty="0"/>
              <a:t>Updates and status reports</a:t>
            </a:r>
          </a:p>
          <a:p>
            <a:r>
              <a:rPr lang="en-US" dirty="0"/>
              <a:t>Discussion of </a:t>
            </a:r>
            <a:r>
              <a:rPr lang="en-US" dirty="0" err="1"/>
              <a:t>ePIC</a:t>
            </a:r>
            <a:r>
              <a:rPr lang="en-US" dirty="0"/>
              <a:t> strategy for 2024</a:t>
            </a:r>
          </a:p>
          <a:p>
            <a:pPr lvl="1"/>
            <a:endParaRPr lang="en-US" dirty="0"/>
          </a:p>
        </p:txBody>
      </p:sp>
      <p:sp>
        <p:nvSpPr>
          <p:cNvPr id="4" name="Date Placeholder 3">
            <a:extLst>
              <a:ext uri="{FF2B5EF4-FFF2-40B4-BE49-F238E27FC236}">
                <a16:creationId xmlns:a16="http://schemas.microsoft.com/office/drawing/2014/main" id="{ACEAD4BA-8856-D3BB-9D38-3C17A8CE33B9}"/>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091E1BE3-29CE-629D-BD4F-8BA188F60654}"/>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D2100AB4-041D-7AE4-E298-0DBB9656904B}"/>
              </a:ext>
            </a:extLst>
          </p:cNvPr>
          <p:cNvSpPr>
            <a:spLocks noGrp="1"/>
          </p:cNvSpPr>
          <p:nvPr>
            <p:ph type="sldNum" sz="quarter" idx="12"/>
          </p:nvPr>
        </p:nvSpPr>
        <p:spPr/>
        <p:txBody>
          <a:bodyPr/>
          <a:lstStyle/>
          <a:p>
            <a:fld id="{588949A8-7CCD-4D90-AA9A-1451BFC6FB3A}" type="slidenum">
              <a:rPr lang="en-US" smtClean="0"/>
              <a:t>12</a:t>
            </a:fld>
            <a:endParaRPr lang="en-US"/>
          </a:p>
        </p:txBody>
      </p:sp>
      <p:pic>
        <p:nvPicPr>
          <p:cNvPr id="1026" name="Picture 2" descr="Research Facilities | Argonne National Laboratory">
            <a:extLst>
              <a:ext uri="{FF2B5EF4-FFF2-40B4-BE49-F238E27FC236}">
                <a16:creationId xmlns:a16="http://schemas.microsoft.com/office/drawing/2014/main" id="{B9518B66-DBA7-03E5-DEAB-825832BEF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793" y="3041182"/>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gonne joins new research center led by U of I System | U of I System">
            <a:extLst>
              <a:ext uri="{FF2B5EF4-FFF2-40B4-BE49-F238E27FC236}">
                <a16:creationId xmlns:a16="http://schemas.microsoft.com/office/drawing/2014/main" id="{2A1DB36B-7D84-9888-851D-414A5CB74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5613" y="4428288"/>
            <a:ext cx="4000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gonne National Laboratory Highlights Six Things You Might Not Know About  Hydrogen — Fuel Cell &amp; Hydrogen Energy Association">
            <a:extLst>
              <a:ext uri="{FF2B5EF4-FFF2-40B4-BE49-F238E27FC236}">
                <a16:creationId xmlns:a16="http://schemas.microsoft.com/office/drawing/2014/main" id="{EC579E86-A7BD-6A32-CC56-797E942DA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717" y="1548589"/>
            <a:ext cx="2652943" cy="24375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gonne supercomputer will be most powerful in U.S. | University of Chicago  News">
            <a:extLst>
              <a:ext uri="{FF2B5EF4-FFF2-40B4-BE49-F238E27FC236}">
                <a16:creationId xmlns:a16="http://schemas.microsoft.com/office/drawing/2014/main" id="{4B8FFC78-096A-5690-B5FB-9CB0A551AF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1434286"/>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294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9C07FA0-5100-31BA-F374-6E686F384292}"/>
              </a:ext>
            </a:extLst>
          </p:cNvPr>
          <p:cNvSpPr txBox="1">
            <a:spLocks/>
          </p:cNvSpPr>
          <p:nvPr/>
        </p:nvSpPr>
        <p:spPr>
          <a:xfrm>
            <a:off x="685024" y="1490040"/>
            <a:ext cx="10515600" cy="50963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2024 the </a:t>
            </a:r>
            <a:r>
              <a:rPr lang="en-US" dirty="0" err="1"/>
              <a:t>ePIC</a:t>
            </a:r>
            <a:r>
              <a:rPr lang="en-US" dirty="0"/>
              <a:t> collaboration will produce: </a:t>
            </a:r>
          </a:p>
          <a:p>
            <a:pPr lvl="1"/>
            <a:r>
              <a:rPr lang="en-US" dirty="0"/>
              <a:t>The </a:t>
            </a:r>
            <a:r>
              <a:rPr lang="en-US" dirty="0" err="1"/>
              <a:t>ePIC</a:t>
            </a:r>
            <a:r>
              <a:rPr lang="en-US" dirty="0"/>
              <a:t> contributions to the EIC TDR </a:t>
            </a:r>
          </a:p>
          <a:p>
            <a:pPr lvl="2"/>
            <a:r>
              <a:rPr lang="en-US" dirty="0"/>
              <a:t>The EIC TDR is the top priority</a:t>
            </a:r>
          </a:p>
          <a:p>
            <a:pPr lvl="3"/>
            <a:r>
              <a:rPr lang="en-US" dirty="0"/>
              <a:t>Chapters on </a:t>
            </a:r>
            <a:r>
              <a:rPr lang="en-US" i="1" dirty="0"/>
              <a:t>Physics Goals and Requirements </a:t>
            </a:r>
            <a:r>
              <a:rPr lang="en-US" dirty="0"/>
              <a:t>and </a:t>
            </a:r>
            <a:r>
              <a:rPr lang="en-US" i="1" dirty="0"/>
              <a:t>Experimental Systems</a:t>
            </a:r>
          </a:p>
          <a:p>
            <a:pPr lvl="3"/>
            <a:r>
              <a:rPr lang="en-US" dirty="0"/>
              <a:t>Not just the document, but the simulations and detector R&amp;D that form the basis</a:t>
            </a:r>
          </a:p>
          <a:p>
            <a:pPr lvl="3"/>
            <a:r>
              <a:rPr lang="en-US" dirty="0"/>
              <a:t>Requires close cooperation between the collaboration and the project! </a:t>
            </a:r>
          </a:p>
          <a:p>
            <a:pPr lvl="1"/>
            <a:endParaRPr lang="en-US" dirty="0"/>
          </a:p>
        </p:txBody>
      </p:sp>
      <p:sp>
        <p:nvSpPr>
          <p:cNvPr id="36" name="Content Placeholder 4">
            <a:extLst>
              <a:ext uri="{FF2B5EF4-FFF2-40B4-BE49-F238E27FC236}">
                <a16:creationId xmlns:a16="http://schemas.microsoft.com/office/drawing/2014/main" id="{621C8056-118F-8671-4987-4C58618B6556}"/>
              </a:ext>
            </a:extLst>
          </p:cNvPr>
          <p:cNvSpPr txBox="1">
            <a:spLocks/>
          </p:cNvSpPr>
          <p:nvPr/>
        </p:nvSpPr>
        <p:spPr>
          <a:xfrm>
            <a:off x="685024" y="1483129"/>
            <a:ext cx="10515600" cy="5096308"/>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2024 the </a:t>
            </a:r>
            <a:r>
              <a:rPr lang="en-US" dirty="0" err="1"/>
              <a:t>ePIC</a:t>
            </a:r>
            <a:r>
              <a:rPr lang="en-US" dirty="0"/>
              <a:t> collaboration will produce:</a:t>
            </a:r>
            <a:endParaRPr lang="en-US" sz="1800" dirty="0"/>
          </a:p>
          <a:p>
            <a:pPr lvl="1"/>
            <a:r>
              <a:rPr lang="en-US" dirty="0"/>
              <a:t>An </a:t>
            </a:r>
            <a:r>
              <a:rPr lang="en-US" dirty="0" err="1"/>
              <a:t>ePIC</a:t>
            </a:r>
            <a:r>
              <a:rPr lang="en-US" dirty="0"/>
              <a:t> Detector Design paper:</a:t>
            </a:r>
          </a:p>
          <a:p>
            <a:pPr lvl="2"/>
            <a:r>
              <a:rPr lang="en-US" sz="1800" dirty="0"/>
              <a:t>Derived and expanded from the </a:t>
            </a:r>
            <a:r>
              <a:rPr lang="en-US" sz="1800" i="1" dirty="0"/>
              <a:t>Experimental Systems </a:t>
            </a:r>
            <a:r>
              <a:rPr lang="en-US" sz="1800" dirty="0"/>
              <a:t>TDR chapter</a:t>
            </a:r>
          </a:p>
          <a:p>
            <a:pPr lvl="1"/>
            <a:r>
              <a:rPr lang="en-US" dirty="0"/>
              <a:t>An </a:t>
            </a:r>
            <a:r>
              <a:rPr lang="en-US" dirty="0" err="1"/>
              <a:t>ePIC</a:t>
            </a:r>
            <a:r>
              <a:rPr lang="en-US" dirty="0"/>
              <a:t> Physics Performance paper: </a:t>
            </a:r>
          </a:p>
          <a:p>
            <a:pPr lvl="2"/>
            <a:r>
              <a:rPr lang="en-US" sz="1800" dirty="0"/>
              <a:t>Derived and expanded from the </a:t>
            </a:r>
            <a:r>
              <a:rPr lang="en-US" sz="1800" i="1" dirty="0"/>
              <a:t>Physics Goals and Requirements </a:t>
            </a:r>
            <a:r>
              <a:rPr lang="en-US" sz="1800" dirty="0"/>
              <a:t>TDR chapter</a:t>
            </a:r>
          </a:p>
          <a:p>
            <a:pPr lvl="1"/>
            <a:r>
              <a:rPr lang="en-US" dirty="0"/>
              <a:t>Both to be published in a scientific journal  (such as NIMA, JINST, or PRC)</a:t>
            </a:r>
          </a:p>
          <a:p>
            <a:pPr lvl="1"/>
            <a:r>
              <a:rPr lang="en-US" dirty="0"/>
              <a:t>These publications will serve as a focus in developing the </a:t>
            </a:r>
            <a:r>
              <a:rPr lang="en-US" dirty="0" err="1"/>
              <a:t>ePIC</a:t>
            </a:r>
            <a:r>
              <a:rPr lang="en-US" dirty="0"/>
              <a:t> Membership and Publication policies. </a:t>
            </a:r>
          </a:p>
          <a:p>
            <a:pPr lvl="1"/>
            <a:endParaRPr lang="en-US" dirty="0"/>
          </a:p>
          <a:p>
            <a:pPr lvl="1"/>
            <a:endParaRPr lang="en-US" dirty="0"/>
          </a:p>
        </p:txBody>
      </p:sp>
      <p:sp>
        <p:nvSpPr>
          <p:cNvPr id="9" name="TextBox 8">
            <a:extLst>
              <a:ext uri="{FF2B5EF4-FFF2-40B4-BE49-F238E27FC236}">
                <a16:creationId xmlns:a16="http://schemas.microsoft.com/office/drawing/2014/main" id="{4B3410AA-9C35-FFC7-A55A-DEB0767BEF8F}"/>
              </a:ext>
            </a:extLst>
          </p:cNvPr>
          <p:cNvSpPr txBox="1"/>
          <p:nvPr/>
        </p:nvSpPr>
        <p:spPr>
          <a:xfrm>
            <a:off x="53865" y="2623310"/>
            <a:ext cx="1568669" cy="646331"/>
          </a:xfrm>
          <a:prstGeom prst="rect">
            <a:avLst/>
          </a:prstGeom>
          <a:noFill/>
          <a:ln>
            <a:solidFill>
              <a:schemeClr val="tx1"/>
            </a:solidFill>
          </a:ln>
        </p:spPr>
        <p:txBody>
          <a:bodyPr wrap="square" rtlCol="0">
            <a:spAutoFit/>
          </a:bodyPr>
          <a:lstStyle/>
          <a:p>
            <a:r>
              <a:rPr lang="en-US" dirty="0"/>
              <a:t>More on this in Silvia’s talk…</a:t>
            </a:r>
          </a:p>
        </p:txBody>
      </p:sp>
      <p:sp>
        <p:nvSpPr>
          <p:cNvPr id="2" name="Title 1">
            <a:extLst>
              <a:ext uri="{FF2B5EF4-FFF2-40B4-BE49-F238E27FC236}">
                <a16:creationId xmlns:a16="http://schemas.microsoft.com/office/drawing/2014/main" id="{18C122F8-E724-1FD3-BDCD-146F2AF57D01}"/>
              </a:ext>
            </a:extLst>
          </p:cNvPr>
          <p:cNvSpPr>
            <a:spLocks noGrp="1"/>
          </p:cNvSpPr>
          <p:nvPr>
            <p:ph type="title"/>
          </p:nvPr>
        </p:nvSpPr>
        <p:spPr>
          <a:xfrm>
            <a:off x="838200" y="365125"/>
            <a:ext cx="10515600" cy="793641"/>
          </a:xfrm>
        </p:spPr>
        <p:txBody>
          <a:bodyPr/>
          <a:lstStyle/>
          <a:p>
            <a:r>
              <a:rPr lang="en-US" b="1" dirty="0">
                <a:solidFill>
                  <a:schemeClr val="accent1"/>
                </a:solidFill>
              </a:rPr>
              <a:t>TDR Strategy and Publications</a:t>
            </a:r>
          </a:p>
        </p:txBody>
      </p:sp>
      <p:sp>
        <p:nvSpPr>
          <p:cNvPr id="3" name="Date Placeholder 2">
            <a:extLst>
              <a:ext uri="{FF2B5EF4-FFF2-40B4-BE49-F238E27FC236}">
                <a16:creationId xmlns:a16="http://schemas.microsoft.com/office/drawing/2014/main" id="{B9986F7A-3636-E9F2-8962-3F64B3802779}"/>
              </a:ext>
            </a:extLst>
          </p:cNvPr>
          <p:cNvSpPr>
            <a:spLocks noGrp="1"/>
          </p:cNvSpPr>
          <p:nvPr>
            <p:ph type="dt" sz="half" idx="10"/>
          </p:nvPr>
        </p:nvSpPr>
        <p:spPr/>
        <p:txBody>
          <a:bodyPr/>
          <a:lstStyle/>
          <a:p>
            <a:r>
              <a:rPr lang="en-US"/>
              <a:t>12/7/2023</a:t>
            </a:r>
          </a:p>
        </p:txBody>
      </p:sp>
      <p:sp>
        <p:nvSpPr>
          <p:cNvPr id="4" name="Footer Placeholder 3">
            <a:extLst>
              <a:ext uri="{FF2B5EF4-FFF2-40B4-BE49-F238E27FC236}">
                <a16:creationId xmlns:a16="http://schemas.microsoft.com/office/drawing/2014/main" id="{955D7176-3FB7-AB8B-15FD-C2B67136E116}"/>
              </a:ext>
            </a:extLst>
          </p:cNvPr>
          <p:cNvSpPr>
            <a:spLocks noGrp="1"/>
          </p:cNvSpPr>
          <p:nvPr>
            <p:ph type="ftr" sz="quarter" idx="11"/>
          </p:nvPr>
        </p:nvSpPr>
        <p:spPr/>
        <p:txBody>
          <a:bodyPr/>
          <a:lstStyle/>
          <a:p>
            <a:r>
              <a:rPr lang="en-US"/>
              <a:t>2nd EIC Resource Review Board</a:t>
            </a:r>
          </a:p>
        </p:txBody>
      </p:sp>
      <p:sp>
        <p:nvSpPr>
          <p:cNvPr id="5" name="Slide Number Placeholder 4">
            <a:extLst>
              <a:ext uri="{FF2B5EF4-FFF2-40B4-BE49-F238E27FC236}">
                <a16:creationId xmlns:a16="http://schemas.microsoft.com/office/drawing/2014/main" id="{38839B69-2361-80F1-E477-852052176AC5}"/>
              </a:ext>
            </a:extLst>
          </p:cNvPr>
          <p:cNvSpPr>
            <a:spLocks noGrp="1"/>
          </p:cNvSpPr>
          <p:nvPr>
            <p:ph type="sldNum" sz="quarter" idx="12"/>
          </p:nvPr>
        </p:nvSpPr>
        <p:spPr/>
        <p:txBody>
          <a:bodyPr/>
          <a:lstStyle/>
          <a:p>
            <a:fld id="{00A14187-AF44-4271-AA62-1C5C376B8E74}" type="slidenum">
              <a:rPr lang="en-US" smtClean="0"/>
              <a:t>13</a:t>
            </a:fld>
            <a:endParaRPr lang="en-US"/>
          </a:p>
        </p:txBody>
      </p:sp>
      <p:grpSp>
        <p:nvGrpSpPr>
          <p:cNvPr id="10" name="Group 9">
            <a:extLst>
              <a:ext uri="{FF2B5EF4-FFF2-40B4-BE49-F238E27FC236}">
                <a16:creationId xmlns:a16="http://schemas.microsoft.com/office/drawing/2014/main" id="{9745B00D-ECC4-0FB8-D663-35955A2476F9}"/>
              </a:ext>
            </a:extLst>
          </p:cNvPr>
          <p:cNvGrpSpPr/>
          <p:nvPr/>
        </p:nvGrpSpPr>
        <p:grpSpPr>
          <a:xfrm>
            <a:off x="1559876" y="4414090"/>
            <a:ext cx="8508831" cy="1942260"/>
            <a:chOff x="1803942" y="4505130"/>
            <a:chExt cx="8508831" cy="1942260"/>
          </a:xfrm>
        </p:grpSpPr>
        <p:sp>
          <p:nvSpPr>
            <p:cNvPr id="11" name="Arrow: Chevron 10">
              <a:extLst>
                <a:ext uri="{FF2B5EF4-FFF2-40B4-BE49-F238E27FC236}">
                  <a16:creationId xmlns:a16="http://schemas.microsoft.com/office/drawing/2014/main" id="{002D19E1-8267-E436-F7D8-70C66C246947}"/>
                </a:ext>
              </a:extLst>
            </p:cNvPr>
            <p:cNvSpPr/>
            <p:nvPr/>
          </p:nvSpPr>
          <p:spPr>
            <a:xfrm>
              <a:off x="1803942" y="4511414"/>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rrow: Chevron 11">
              <a:extLst>
                <a:ext uri="{FF2B5EF4-FFF2-40B4-BE49-F238E27FC236}">
                  <a16:creationId xmlns:a16="http://schemas.microsoft.com/office/drawing/2014/main" id="{02198229-3C17-CD9D-3113-B7528B054CC7}"/>
                </a:ext>
              </a:extLst>
            </p:cNvPr>
            <p:cNvSpPr/>
            <p:nvPr/>
          </p:nvSpPr>
          <p:spPr>
            <a:xfrm>
              <a:off x="3277563" y="4511414"/>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rrow: Chevron 12">
              <a:extLst>
                <a:ext uri="{FF2B5EF4-FFF2-40B4-BE49-F238E27FC236}">
                  <a16:creationId xmlns:a16="http://schemas.microsoft.com/office/drawing/2014/main" id="{F9E958D7-8F9F-9EC0-DAFE-AC1F2FB2E234}"/>
                </a:ext>
              </a:extLst>
            </p:cNvPr>
            <p:cNvSpPr/>
            <p:nvPr/>
          </p:nvSpPr>
          <p:spPr>
            <a:xfrm>
              <a:off x="4426417" y="5245224"/>
              <a:ext cx="2923266"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row: Chevron 13">
              <a:extLst>
                <a:ext uri="{FF2B5EF4-FFF2-40B4-BE49-F238E27FC236}">
                  <a16:creationId xmlns:a16="http://schemas.microsoft.com/office/drawing/2014/main" id="{17904BE9-9C85-1A46-4A99-3023BE8BC03B}"/>
                </a:ext>
              </a:extLst>
            </p:cNvPr>
            <p:cNvSpPr/>
            <p:nvPr/>
          </p:nvSpPr>
          <p:spPr>
            <a:xfrm>
              <a:off x="6186890" y="4505133"/>
              <a:ext cx="2050691"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DE1A5B3-3FA9-0DC8-7FB1-AADB966A3C12}"/>
                </a:ext>
              </a:extLst>
            </p:cNvPr>
            <p:cNvSpPr txBox="1"/>
            <p:nvPr/>
          </p:nvSpPr>
          <p:spPr>
            <a:xfrm>
              <a:off x="2405300" y="4563267"/>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6" name="TextBox 15">
              <a:extLst>
                <a:ext uri="{FF2B5EF4-FFF2-40B4-BE49-F238E27FC236}">
                  <a16:creationId xmlns:a16="http://schemas.microsoft.com/office/drawing/2014/main" id="{7E9A6581-75A0-D09F-C73E-7B61455F01FB}"/>
                </a:ext>
              </a:extLst>
            </p:cNvPr>
            <p:cNvSpPr txBox="1"/>
            <p:nvPr/>
          </p:nvSpPr>
          <p:spPr>
            <a:xfrm>
              <a:off x="3696988" y="4681227"/>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7" name="Arrow: Chevron 16">
              <a:extLst>
                <a:ext uri="{FF2B5EF4-FFF2-40B4-BE49-F238E27FC236}">
                  <a16:creationId xmlns:a16="http://schemas.microsoft.com/office/drawing/2014/main" id="{ED4631E0-4E52-0805-4C26-4C5A6B74CFB4}"/>
                </a:ext>
              </a:extLst>
            </p:cNvPr>
            <p:cNvSpPr/>
            <p:nvPr/>
          </p:nvSpPr>
          <p:spPr>
            <a:xfrm>
              <a:off x="7658648" y="4505130"/>
              <a:ext cx="2249314"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7843B46-D548-C76C-34C2-382B1C68464F}"/>
                </a:ext>
              </a:extLst>
            </p:cNvPr>
            <p:cNvSpPr txBox="1"/>
            <p:nvPr/>
          </p:nvSpPr>
          <p:spPr>
            <a:xfrm>
              <a:off x="4997926" y="5358254"/>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9" name="TextBox 18">
              <a:extLst>
                <a:ext uri="{FF2B5EF4-FFF2-40B4-BE49-F238E27FC236}">
                  <a16:creationId xmlns:a16="http://schemas.microsoft.com/office/drawing/2014/main" id="{60FE8F21-3831-52AA-EEDC-15BAF922ECBF}"/>
                </a:ext>
              </a:extLst>
            </p:cNvPr>
            <p:cNvSpPr txBox="1"/>
            <p:nvPr/>
          </p:nvSpPr>
          <p:spPr>
            <a:xfrm>
              <a:off x="6702966" y="4688005"/>
              <a:ext cx="1200292" cy="560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finalizing EIC TDR</a:t>
              </a:r>
            </a:p>
          </p:txBody>
        </p:sp>
        <p:sp>
          <p:nvSpPr>
            <p:cNvPr id="20" name="TextBox 19">
              <a:extLst>
                <a:ext uri="{FF2B5EF4-FFF2-40B4-BE49-F238E27FC236}">
                  <a16:creationId xmlns:a16="http://schemas.microsoft.com/office/drawing/2014/main" id="{B752AF4A-7E4A-4733-EDA7-F5112AE833D1}"/>
                </a:ext>
              </a:extLst>
            </p:cNvPr>
            <p:cNvSpPr txBox="1"/>
            <p:nvPr/>
          </p:nvSpPr>
          <p:spPr>
            <a:xfrm>
              <a:off x="8149453" y="4556988"/>
              <a:ext cx="1607232"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Preparing 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21" name="Group 20">
              <a:extLst>
                <a:ext uri="{FF2B5EF4-FFF2-40B4-BE49-F238E27FC236}">
                  <a16:creationId xmlns:a16="http://schemas.microsoft.com/office/drawing/2014/main" id="{02A60BB2-BAD9-973D-7303-907D60BCCE57}"/>
                </a:ext>
              </a:extLst>
            </p:cNvPr>
            <p:cNvGrpSpPr/>
            <p:nvPr/>
          </p:nvGrpSpPr>
          <p:grpSpPr>
            <a:xfrm>
              <a:off x="2614188" y="5504314"/>
              <a:ext cx="1199925" cy="590641"/>
              <a:chOff x="2381475" y="5248468"/>
              <a:chExt cx="1199925" cy="616433"/>
            </a:xfrm>
          </p:grpSpPr>
          <p:sp>
            <p:nvSpPr>
              <p:cNvPr id="34" name="TextBox 33">
                <a:extLst>
                  <a:ext uri="{FF2B5EF4-FFF2-40B4-BE49-F238E27FC236}">
                    <a16:creationId xmlns:a16="http://schemas.microsoft.com/office/drawing/2014/main" id="{51C346C0-39BD-7924-794A-2DA48943AD30}"/>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35" name="Straight Arrow Connector 34">
                <a:extLst>
                  <a:ext uri="{FF2B5EF4-FFF2-40B4-BE49-F238E27FC236}">
                    <a16:creationId xmlns:a16="http://schemas.microsoft.com/office/drawing/2014/main" id="{702AFC22-9FEB-51E3-46F3-93638CA41E18}"/>
                  </a:ext>
                </a:extLst>
              </p:cNvPr>
              <p:cNvCxnSpPr>
                <a:cxnSpLocks/>
                <a:stCxn id="34"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DB86B2C-CAEE-2000-9EAA-B1793EE96B2C}"/>
                </a:ext>
              </a:extLst>
            </p:cNvPr>
            <p:cNvGrpSpPr/>
            <p:nvPr/>
          </p:nvGrpSpPr>
          <p:grpSpPr>
            <a:xfrm>
              <a:off x="7034692" y="5519480"/>
              <a:ext cx="1382046" cy="826560"/>
              <a:chOff x="6860551" y="5131765"/>
              <a:chExt cx="1199925" cy="862654"/>
            </a:xfrm>
          </p:grpSpPr>
          <p:sp>
            <p:nvSpPr>
              <p:cNvPr id="32" name="TextBox 31">
                <a:extLst>
                  <a:ext uri="{FF2B5EF4-FFF2-40B4-BE49-F238E27FC236}">
                    <a16:creationId xmlns:a16="http://schemas.microsoft.com/office/drawing/2014/main" id="{900C2ABB-ABF3-16D3-2CAA-BAB65154E810}"/>
                  </a:ext>
                </a:extLst>
              </p:cNvPr>
              <p:cNvSpPr txBox="1"/>
              <p:nvPr/>
            </p:nvSpPr>
            <p:spPr>
              <a:xfrm>
                <a:off x="6860551" y="5409644"/>
                <a:ext cx="1199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Sep.24</a:t>
                </a:r>
              </a:p>
            </p:txBody>
          </p:sp>
          <p:cxnSp>
            <p:nvCxnSpPr>
              <p:cNvPr id="33" name="Straight Arrow Connector 32">
                <a:extLst>
                  <a:ext uri="{FF2B5EF4-FFF2-40B4-BE49-F238E27FC236}">
                    <a16:creationId xmlns:a16="http://schemas.microsoft.com/office/drawing/2014/main" id="{B54C3CF6-C653-EED3-3349-9FEC0DFAF75D}"/>
                  </a:ext>
                </a:extLst>
              </p:cNvPr>
              <p:cNvCxnSpPr>
                <a:cxnSpLocks/>
                <a:stCxn id="32" idx="0"/>
              </p:cNvCxnSpPr>
              <p:nvPr/>
            </p:nvCxnSpPr>
            <p:spPr>
              <a:xfrm flipV="1">
                <a:off x="7460514" y="5131765"/>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59B4E86-E5D9-E904-6FBB-43ABB686B0B3}"/>
                </a:ext>
              </a:extLst>
            </p:cNvPr>
            <p:cNvGrpSpPr/>
            <p:nvPr/>
          </p:nvGrpSpPr>
          <p:grpSpPr>
            <a:xfrm>
              <a:off x="5924707" y="5849838"/>
              <a:ext cx="1270727" cy="597552"/>
              <a:chOff x="5270332" y="4997622"/>
              <a:chExt cx="1270727" cy="623646"/>
            </a:xfrm>
          </p:grpSpPr>
          <p:sp>
            <p:nvSpPr>
              <p:cNvPr id="30" name="TextBox 29">
                <a:extLst>
                  <a:ext uri="{FF2B5EF4-FFF2-40B4-BE49-F238E27FC236}">
                    <a16:creationId xmlns:a16="http://schemas.microsoft.com/office/drawing/2014/main" id="{99B95F00-1D96-BF9D-00C8-51D401BE6234}"/>
                  </a:ext>
                </a:extLst>
              </p:cNvPr>
              <p:cNvSpPr txBox="1"/>
              <p:nvPr/>
            </p:nvSpPr>
            <p:spPr>
              <a:xfrm>
                <a:off x="5270332" y="5282714"/>
                <a:ext cx="12707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July 24</a:t>
                </a:r>
              </a:p>
            </p:txBody>
          </p:sp>
          <p:cxnSp>
            <p:nvCxnSpPr>
              <p:cNvPr id="31" name="Straight Arrow Connector 30">
                <a:extLst>
                  <a:ext uri="{FF2B5EF4-FFF2-40B4-BE49-F238E27FC236}">
                    <a16:creationId xmlns:a16="http://schemas.microsoft.com/office/drawing/2014/main" id="{DDCA99D9-F1E0-4010-254E-230120994C56}"/>
                  </a:ext>
                </a:extLst>
              </p:cNvPr>
              <p:cNvCxnSpPr>
                <a:cxnSpLocks/>
              </p:cNvCxnSpPr>
              <p:nvPr/>
            </p:nvCxnSpPr>
            <p:spPr>
              <a:xfrm flipV="1">
                <a:off x="5840960" y="4997622"/>
                <a:ext cx="0" cy="30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DB427A2-36F9-2EF3-506C-A484E334AB4B}"/>
                </a:ext>
              </a:extLst>
            </p:cNvPr>
            <p:cNvGrpSpPr/>
            <p:nvPr/>
          </p:nvGrpSpPr>
          <p:grpSpPr>
            <a:xfrm>
              <a:off x="4228355" y="5849838"/>
              <a:ext cx="1199925" cy="590641"/>
              <a:chOff x="2381475" y="5248468"/>
              <a:chExt cx="1199925" cy="616433"/>
            </a:xfrm>
          </p:grpSpPr>
          <p:sp>
            <p:nvSpPr>
              <p:cNvPr id="28" name="TextBox 27">
                <a:extLst>
                  <a:ext uri="{FF2B5EF4-FFF2-40B4-BE49-F238E27FC236}">
                    <a16:creationId xmlns:a16="http://schemas.microsoft.com/office/drawing/2014/main" id="{B8D35FD9-586F-5588-5D4A-553DCBA7A167}"/>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9" name="Straight Arrow Connector 28">
                <a:extLst>
                  <a:ext uri="{FF2B5EF4-FFF2-40B4-BE49-F238E27FC236}">
                    <a16:creationId xmlns:a16="http://schemas.microsoft.com/office/drawing/2014/main" id="{267EE011-C2F0-EECB-35AA-163DA6ED5A1C}"/>
                  </a:ext>
                </a:extLst>
              </p:cNvPr>
              <p:cNvCxnSpPr>
                <a:cxnSpLocks/>
                <a:stCxn id="28"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0B0F7CE-C8EE-7ED3-CF7E-F67535E867BE}"/>
                </a:ext>
              </a:extLst>
            </p:cNvPr>
            <p:cNvGrpSpPr/>
            <p:nvPr/>
          </p:nvGrpSpPr>
          <p:grpSpPr>
            <a:xfrm>
              <a:off x="8834505" y="5494895"/>
              <a:ext cx="1478268" cy="590641"/>
              <a:chOff x="6860551" y="5131765"/>
              <a:chExt cx="1199925" cy="616433"/>
            </a:xfrm>
          </p:grpSpPr>
          <p:sp>
            <p:nvSpPr>
              <p:cNvPr id="26" name="TextBox 25">
                <a:extLst>
                  <a:ext uri="{FF2B5EF4-FFF2-40B4-BE49-F238E27FC236}">
                    <a16:creationId xmlns:a16="http://schemas.microsoft.com/office/drawing/2014/main" id="{918E09CB-AEF6-9B1D-64B1-238A3AC9819B}"/>
                  </a:ext>
                </a:extLst>
              </p:cNvPr>
              <p:cNvSpPr txBox="1"/>
              <p:nvPr/>
            </p:nvSpPr>
            <p:spPr>
              <a:xfrm>
                <a:off x="6860551" y="5409644"/>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 Dec.24</a:t>
                </a:r>
              </a:p>
            </p:txBody>
          </p:sp>
          <p:cxnSp>
            <p:nvCxnSpPr>
              <p:cNvPr id="27" name="Straight Arrow Connector 26">
                <a:extLst>
                  <a:ext uri="{FF2B5EF4-FFF2-40B4-BE49-F238E27FC236}">
                    <a16:creationId xmlns:a16="http://schemas.microsoft.com/office/drawing/2014/main" id="{5FAD381A-CF50-DE1D-2A84-C5DE5622C515}"/>
                  </a:ext>
                </a:extLst>
              </p:cNvPr>
              <p:cNvCxnSpPr>
                <a:cxnSpLocks/>
                <a:stCxn id="26" idx="0"/>
              </p:cNvCxnSpPr>
              <p:nvPr/>
            </p:nvCxnSpPr>
            <p:spPr>
              <a:xfrm flipV="1">
                <a:off x="7460513" y="5131765"/>
                <a:ext cx="1"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pic>
        <p:nvPicPr>
          <p:cNvPr id="8" name="Picture 7" descr="Logo&#10;&#10;Description automatically generated">
            <a:extLst>
              <a:ext uri="{FF2B5EF4-FFF2-40B4-BE49-F238E27FC236}">
                <a16:creationId xmlns:a16="http://schemas.microsoft.com/office/drawing/2014/main" id="{9156FE96-4AB0-E6F3-4F42-6CC46D5878B1}"/>
              </a:ext>
            </a:extLst>
          </p:cNvPr>
          <p:cNvPicPr>
            <a:picLocks noChangeAspect="1"/>
          </p:cNvPicPr>
          <p:nvPr/>
        </p:nvPicPr>
        <p:blipFill>
          <a:blip r:embed="rId2"/>
          <a:stretch>
            <a:fillRect/>
          </a:stretch>
        </p:blipFill>
        <p:spPr>
          <a:xfrm>
            <a:off x="9890616" y="136525"/>
            <a:ext cx="1894108" cy="1363447"/>
          </a:xfrm>
          <a:prstGeom prst="rect">
            <a:avLst/>
          </a:prstGeom>
        </p:spPr>
      </p:pic>
      <p:sp>
        <p:nvSpPr>
          <p:cNvPr id="37" name="TextBox 36">
            <a:extLst>
              <a:ext uri="{FF2B5EF4-FFF2-40B4-BE49-F238E27FC236}">
                <a16:creationId xmlns:a16="http://schemas.microsoft.com/office/drawing/2014/main" id="{8AAED9D1-E469-B621-8599-8C7AD69E7BB7}"/>
              </a:ext>
            </a:extLst>
          </p:cNvPr>
          <p:cNvSpPr txBox="1"/>
          <p:nvPr/>
        </p:nvSpPr>
        <p:spPr>
          <a:xfrm rot="20929592">
            <a:off x="2899698" y="2392478"/>
            <a:ext cx="6319793" cy="175432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3600" dirty="0"/>
              <a:t>This strategy will be a focus of discussion and be refined at the Jan 2024 collaboration meeting. </a:t>
            </a:r>
          </a:p>
        </p:txBody>
      </p:sp>
    </p:spTree>
    <p:extLst>
      <p:ext uri="{BB962C8B-B14F-4D97-AF65-F5344CB8AC3E}">
        <p14:creationId xmlns:p14="http://schemas.microsoft.com/office/powerpoint/2010/main" val="323968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E4C7-7C1E-A314-55B9-7FF96033B2CF}"/>
              </a:ext>
            </a:extLst>
          </p:cNvPr>
          <p:cNvSpPr>
            <a:spLocks noGrp="1"/>
          </p:cNvSpPr>
          <p:nvPr>
            <p:ph type="title"/>
          </p:nvPr>
        </p:nvSpPr>
        <p:spPr>
          <a:xfrm>
            <a:off x="838200" y="365125"/>
            <a:ext cx="10515600" cy="927647"/>
          </a:xfrm>
        </p:spPr>
        <p:txBody>
          <a:bodyPr/>
          <a:lstStyle/>
          <a:p>
            <a:r>
              <a:rPr lang="en-US" b="1" dirty="0">
                <a:solidFill>
                  <a:schemeClr val="accent1"/>
                </a:solidFill>
              </a:rPr>
              <a:t>Broadening Engagement in </a:t>
            </a:r>
            <a:r>
              <a:rPr lang="en-US" b="1" dirty="0" err="1">
                <a:solidFill>
                  <a:schemeClr val="accent1"/>
                </a:solidFill>
              </a:rPr>
              <a:t>ePIC</a:t>
            </a:r>
            <a:endParaRPr lang="en-US" b="1" dirty="0">
              <a:solidFill>
                <a:schemeClr val="accent1"/>
              </a:solidFill>
            </a:endParaRPr>
          </a:p>
        </p:txBody>
      </p:sp>
      <p:sp>
        <p:nvSpPr>
          <p:cNvPr id="3" name="Content Placeholder 2">
            <a:extLst>
              <a:ext uri="{FF2B5EF4-FFF2-40B4-BE49-F238E27FC236}">
                <a16:creationId xmlns:a16="http://schemas.microsoft.com/office/drawing/2014/main" id="{644D681D-16AA-972F-7B0E-4499DCFFFBBA}"/>
              </a:ext>
            </a:extLst>
          </p:cNvPr>
          <p:cNvSpPr>
            <a:spLocks noGrp="1"/>
          </p:cNvSpPr>
          <p:nvPr>
            <p:ph idx="1"/>
          </p:nvPr>
        </p:nvSpPr>
        <p:spPr>
          <a:xfrm>
            <a:off x="496615" y="1411356"/>
            <a:ext cx="11295992" cy="5081519"/>
          </a:xfrm>
        </p:spPr>
        <p:txBody>
          <a:bodyPr/>
          <a:lstStyle/>
          <a:p>
            <a:r>
              <a:rPr lang="en-US" dirty="0"/>
              <a:t>Engagement is a primary focus for </a:t>
            </a:r>
            <a:r>
              <a:rPr lang="en-US" dirty="0" err="1"/>
              <a:t>ePIC</a:t>
            </a:r>
            <a:r>
              <a:rPr lang="en-US" dirty="0"/>
              <a:t> leadership:</a:t>
            </a:r>
          </a:p>
          <a:p>
            <a:pPr lvl="1"/>
            <a:r>
              <a:rPr lang="en-US" dirty="0" err="1"/>
              <a:t>ePIC</a:t>
            </a:r>
            <a:r>
              <a:rPr lang="en-US" dirty="0"/>
              <a:t> as a collaboration must be a welcoming environment for people to </a:t>
            </a:r>
            <a:br>
              <a:rPr lang="en-US" dirty="0"/>
            </a:br>
            <a:r>
              <a:rPr lang="en-US" dirty="0"/>
              <a:t>pursue their science</a:t>
            </a:r>
          </a:p>
          <a:p>
            <a:pPr lvl="2"/>
            <a:r>
              <a:rPr lang="en-US" dirty="0"/>
              <a:t>Emphasis on opportunities for professional development (Deputies, WG conveners)</a:t>
            </a:r>
          </a:p>
          <a:p>
            <a:pPr lvl="2"/>
            <a:r>
              <a:rPr lang="en-US" dirty="0"/>
              <a:t>Structure collaboration meetings to enable new members, foster connections </a:t>
            </a:r>
            <a:br>
              <a:rPr lang="en-US" dirty="0"/>
            </a:br>
            <a:r>
              <a:rPr lang="en-US" dirty="0"/>
              <a:t>and collaboration</a:t>
            </a:r>
          </a:p>
          <a:p>
            <a:pPr lvl="2"/>
            <a:r>
              <a:rPr lang="en-US" dirty="0"/>
              <a:t>Articulate clear plans and goals to the collaboration (TDR strategy)</a:t>
            </a:r>
          </a:p>
          <a:p>
            <a:pPr lvl="2"/>
            <a:r>
              <a:rPr lang="en-US" dirty="0"/>
              <a:t>Fostering a collaboration culture where contributions are recognized through opportunities</a:t>
            </a:r>
          </a:p>
          <a:p>
            <a:pPr lvl="1"/>
            <a:r>
              <a:rPr lang="en-US" dirty="0" err="1"/>
              <a:t>ePIC</a:t>
            </a:r>
            <a:r>
              <a:rPr lang="en-US" dirty="0"/>
              <a:t> advocates for resources for research groups (lab and university)</a:t>
            </a:r>
          </a:p>
          <a:p>
            <a:pPr lvl="2"/>
            <a:r>
              <a:rPr lang="en-US" dirty="0"/>
              <a:t>Communicate to funding agencies the need to support efforts in </a:t>
            </a:r>
            <a:r>
              <a:rPr lang="en-US" dirty="0" err="1"/>
              <a:t>ePIC</a:t>
            </a:r>
            <a:r>
              <a:rPr lang="en-US" dirty="0"/>
              <a:t>/EIC </a:t>
            </a:r>
          </a:p>
          <a:p>
            <a:pPr lvl="1"/>
            <a:r>
              <a:rPr lang="en-US" dirty="0" err="1"/>
              <a:t>ePIC</a:t>
            </a:r>
            <a:r>
              <a:rPr lang="en-US" dirty="0"/>
              <a:t> actively works to engage new collaborators</a:t>
            </a:r>
          </a:p>
          <a:p>
            <a:pPr lvl="2"/>
            <a:r>
              <a:rPr lang="en-US" dirty="0"/>
              <a:t>Added thirteen new institutions in the past year</a:t>
            </a:r>
          </a:p>
          <a:p>
            <a:pPr lvl="2"/>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D5BD37B-CFF5-AE44-4819-6377B2E744CF}"/>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13C67492-6F60-E5E1-D69B-D93941DBA44E}"/>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83258F0F-9409-3144-630A-33043A9B99FA}"/>
              </a:ext>
            </a:extLst>
          </p:cNvPr>
          <p:cNvSpPr>
            <a:spLocks noGrp="1"/>
          </p:cNvSpPr>
          <p:nvPr>
            <p:ph type="sldNum" sz="quarter" idx="12"/>
          </p:nvPr>
        </p:nvSpPr>
        <p:spPr/>
        <p:txBody>
          <a:bodyPr/>
          <a:lstStyle/>
          <a:p>
            <a:fld id="{00A14187-AF44-4271-AA62-1C5C376B8E74}" type="slidenum">
              <a:rPr lang="en-US" smtClean="0"/>
              <a:t>14</a:t>
            </a:fld>
            <a:endParaRPr lang="en-US"/>
          </a:p>
        </p:txBody>
      </p:sp>
      <p:pic>
        <p:nvPicPr>
          <p:cNvPr id="7" name="Picture 6" descr="Logo&#10;&#10;Description automatically generated">
            <a:extLst>
              <a:ext uri="{FF2B5EF4-FFF2-40B4-BE49-F238E27FC236}">
                <a16:creationId xmlns:a16="http://schemas.microsoft.com/office/drawing/2014/main" id="{11A0110B-CB46-2038-AD6F-7FFCEDC9B177}"/>
              </a:ext>
            </a:extLst>
          </p:cNvPr>
          <p:cNvPicPr>
            <a:picLocks noChangeAspect="1"/>
          </p:cNvPicPr>
          <p:nvPr/>
        </p:nvPicPr>
        <p:blipFill>
          <a:blip r:embed="rId2"/>
          <a:stretch>
            <a:fillRect/>
          </a:stretch>
        </p:blipFill>
        <p:spPr>
          <a:xfrm>
            <a:off x="9890616" y="136525"/>
            <a:ext cx="1894108" cy="1363447"/>
          </a:xfrm>
          <a:prstGeom prst="rect">
            <a:avLst/>
          </a:prstGeom>
        </p:spPr>
      </p:pic>
    </p:spTree>
    <p:extLst>
      <p:ext uri="{BB962C8B-B14F-4D97-AF65-F5344CB8AC3E}">
        <p14:creationId xmlns:p14="http://schemas.microsoft.com/office/powerpoint/2010/main" val="1232287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E4C7-7C1E-A314-55B9-7FF96033B2CF}"/>
              </a:ext>
            </a:extLst>
          </p:cNvPr>
          <p:cNvSpPr>
            <a:spLocks noGrp="1"/>
          </p:cNvSpPr>
          <p:nvPr>
            <p:ph type="title"/>
          </p:nvPr>
        </p:nvSpPr>
        <p:spPr>
          <a:xfrm>
            <a:off x="838200" y="365125"/>
            <a:ext cx="10515600" cy="927647"/>
          </a:xfrm>
        </p:spPr>
        <p:txBody>
          <a:bodyPr/>
          <a:lstStyle/>
          <a:p>
            <a:r>
              <a:rPr lang="en-US" b="1" dirty="0">
                <a:solidFill>
                  <a:schemeClr val="accent1"/>
                </a:solidFill>
              </a:rPr>
              <a:t>CERN Recognized Experiment</a:t>
            </a:r>
          </a:p>
        </p:txBody>
      </p:sp>
      <p:sp>
        <p:nvSpPr>
          <p:cNvPr id="3" name="Content Placeholder 2">
            <a:extLst>
              <a:ext uri="{FF2B5EF4-FFF2-40B4-BE49-F238E27FC236}">
                <a16:creationId xmlns:a16="http://schemas.microsoft.com/office/drawing/2014/main" id="{644D681D-16AA-972F-7B0E-4499DCFFFBBA}"/>
              </a:ext>
            </a:extLst>
          </p:cNvPr>
          <p:cNvSpPr>
            <a:spLocks noGrp="1"/>
          </p:cNvSpPr>
          <p:nvPr>
            <p:ph idx="1"/>
          </p:nvPr>
        </p:nvSpPr>
        <p:spPr>
          <a:xfrm>
            <a:off x="407276" y="1396372"/>
            <a:ext cx="6202359" cy="5063578"/>
          </a:xfrm>
        </p:spPr>
        <p:txBody>
          <a:bodyPr/>
          <a:lstStyle/>
          <a:p>
            <a:r>
              <a:rPr lang="en-US" dirty="0" err="1"/>
              <a:t>ePIC</a:t>
            </a:r>
            <a:r>
              <a:rPr lang="en-US" dirty="0"/>
              <a:t> Application for CERN Recognized Experiment:</a:t>
            </a:r>
          </a:p>
          <a:p>
            <a:pPr lvl="1"/>
            <a:r>
              <a:rPr lang="en-US" dirty="0" err="1"/>
              <a:t>ePIC</a:t>
            </a:r>
            <a:r>
              <a:rPr lang="en-US" dirty="0"/>
              <a:t> leadership has submitted an application to become a CERN Recognized Experiment </a:t>
            </a:r>
          </a:p>
          <a:p>
            <a:pPr lvl="1"/>
            <a:r>
              <a:rPr lang="en-US" dirty="0"/>
              <a:t>Strong synergies between CERN and EIC </a:t>
            </a:r>
          </a:p>
          <a:p>
            <a:pPr lvl="1"/>
            <a:r>
              <a:rPr lang="en-US" dirty="0"/>
              <a:t>Important for access to CERN resources (test beams, …)</a:t>
            </a:r>
          </a:p>
          <a:p>
            <a:pPr lvl="1"/>
            <a:r>
              <a:rPr lang="en-US" dirty="0"/>
              <a:t>Increase visibility in the European community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1D5BD37B-CFF5-AE44-4819-6377B2E744CF}"/>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13C67492-6F60-E5E1-D69B-D93941DBA44E}"/>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83258F0F-9409-3144-630A-33043A9B99FA}"/>
              </a:ext>
            </a:extLst>
          </p:cNvPr>
          <p:cNvSpPr>
            <a:spLocks noGrp="1"/>
          </p:cNvSpPr>
          <p:nvPr>
            <p:ph type="sldNum" sz="quarter" idx="12"/>
          </p:nvPr>
        </p:nvSpPr>
        <p:spPr/>
        <p:txBody>
          <a:bodyPr/>
          <a:lstStyle/>
          <a:p>
            <a:fld id="{00A14187-AF44-4271-AA62-1C5C376B8E74}" type="slidenum">
              <a:rPr lang="en-US" smtClean="0"/>
              <a:t>15</a:t>
            </a:fld>
            <a:endParaRPr lang="en-US"/>
          </a:p>
        </p:txBody>
      </p:sp>
      <p:pic>
        <p:nvPicPr>
          <p:cNvPr id="8" name="Picture 7" descr="Text, letter&#10;&#10;Description automatically generated">
            <a:extLst>
              <a:ext uri="{FF2B5EF4-FFF2-40B4-BE49-F238E27FC236}">
                <a16:creationId xmlns:a16="http://schemas.microsoft.com/office/drawing/2014/main" id="{4303495E-A3E5-D297-7DF7-4493C3A8F20D}"/>
              </a:ext>
            </a:extLst>
          </p:cNvPr>
          <p:cNvPicPr>
            <a:picLocks noChangeAspect="1"/>
          </p:cNvPicPr>
          <p:nvPr/>
        </p:nvPicPr>
        <p:blipFill>
          <a:blip r:embed="rId2"/>
          <a:stretch>
            <a:fillRect/>
          </a:stretch>
        </p:blipFill>
        <p:spPr>
          <a:xfrm>
            <a:off x="7371586" y="1148803"/>
            <a:ext cx="4209806" cy="595328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7" name="Picture 6" descr="Logo&#10;&#10;Description automatically generated">
            <a:extLst>
              <a:ext uri="{FF2B5EF4-FFF2-40B4-BE49-F238E27FC236}">
                <a16:creationId xmlns:a16="http://schemas.microsoft.com/office/drawing/2014/main" id="{11A0110B-CB46-2038-AD6F-7FFCEDC9B177}"/>
              </a:ext>
            </a:extLst>
          </p:cNvPr>
          <p:cNvPicPr>
            <a:picLocks noChangeAspect="1"/>
          </p:cNvPicPr>
          <p:nvPr/>
        </p:nvPicPr>
        <p:blipFill>
          <a:blip r:embed="rId3"/>
          <a:stretch>
            <a:fillRect/>
          </a:stretch>
        </p:blipFill>
        <p:spPr>
          <a:xfrm>
            <a:off x="9914875" y="36164"/>
            <a:ext cx="1894108" cy="1363447"/>
          </a:xfrm>
          <a:prstGeom prst="rect">
            <a:avLst/>
          </a:prstGeom>
        </p:spPr>
      </p:pic>
    </p:spTree>
    <p:extLst>
      <p:ext uri="{BB962C8B-B14F-4D97-AF65-F5344CB8AC3E}">
        <p14:creationId xmlns:p14="http://schemas.microsoft.com/office/powerpoint/2010/main" val="4082184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6176C1-CB0D-2D06-BCE4-3999B982F5DF}"/>
              </a:ext>
            </a:extLst>
          </p:cNvPr>
          <p:cNvSpPr>
            <a:spLocks noGrp="1"/>
          </p:cNvSpPr>
          <p:nvPr>
            <p:ph idx="1"/>
          </p:nvPr>
        </p:nvSpPr>
        <p:spPr>
          <a:xfrm>
            <a:off x="626910" y="1200150"/>
            <a:ext cx="11030176" cy="5292725"/>
          </a:xfrm>
        </p:spPr>
        <p:txBody>
          <a:bodyPr>
            <a:normAutofit/>
          </a:bodyPr>
          <a:lstStyle/>
          <a:p>
            <a:r>
              <a:rPr lang="en-US" dirty="0"/>
              <a:t>The ePIC Collaboration is strong, active and growing!</a:t>
            </a:r>
          </a:p>
          <a:p>
            <a:pPr lvl="1"/>
            <a:r>
              <a:rPr lang="en-US" dirty="0"/>
              <a:t>Thirteen new member institutions bring new strengths</a:t>
            </a:r>
          </a:p>
          <a:p>
            <a:pPr lvl="1"/>
            <a:r>
              <a:rPr lang="en-US" dirty="0"/>
              <a:t>International participation is key to the success of </a:t>
            </a:r>
            <a:r>
              <a:rPr lang="en-US" dirty="0" err="1"/>
              <a:t>ePIC</a:t>
            </a:r>
            <a:r>
              <a:rPr lang="en-US" dirty="0"/>
              <a:t>!</a:t>
            </a:r>
          </a:p>
          <a:p>
            <a:pPr lvl="2"/>
            <a:r>
              <a:rPr lang="en-US" dirty="0"/>
              <a:t>International collaborators play key roles in collaboration leadership</a:t>
            </a:r>
          </a:p>
          <a:p>
            <a:pPr lvl="1"/>
            <a:r>
              <a:rPr lang="en-US" dirty="0"/>
              <a:t>Collaboration committees are formed and starting to work</a:t>
            </a:r>
          </a:p>
          <a:p>
            <a:pPr lvl="1"/>
            <a:r>
              <a:rPr lang="en-US" dirty="0"/>
              <a:t>A comprehensive strategy to tackle the challenges of 2024 </a:t>
            </a:r>
            <a:r>
              <a:rPr lang="en-US"/>
              <a:t>is being </a:t>
            </a:r>
            <a:r>
              <a:rPr lang="en-US" dirty="0"/>
              <a:t>developed </a:t>
            </a:r>
          </a:p>
          <a:p>
            <a:pPr lvl="1"/>
            <a:r>
              <a:rPr lang="en-US" dirty="0" err="1"/>
              <a:t>ePIC</a:t>
            </a:r>
            <a:r>
              <a:rPr lang="en-US" dirty="0"/>
              <a:t> leadership is focused on improving engagement</a:t>
            </a:r>
          </a:p>
          <a:p>
            <a:r>
              <a:rPr lang="en-US" dirty="0"/>
              <a:t>The </a:t>
            </a:r>
            <a:r>
              <a:rPr lang="en-US" dirty="0" err="1"/>
              <a:t>ePIC</a:t>
            </a:r>
            <a:r>
              <a:rPr lang="en-US" dirty="0"/>
              <a:t> detector is maturing into a detailed technical design tuned to pursue the EIC science program</a:t>
            </a:r>
          </a:p>
          <a:p>
            <a:pPr lvl="1"/>
            <a:r>
              <a:rPr lang="en-US" dirty="0"/>
              <a:t>More on this in Silvia’s report </a:t>
            </a:r>
          </a:p>
          <a:p>
            <a:r>
              <a:rPr lang="en-US" dirty="0"/>
              <a:t>The Streaming Computing Model is evolving </a:t>
            </a:r>
          </a:p>
          <a:p>
            <a:pPr lvl="1"/>
            <a:r>
              <a:rPr lang="en-US" dirty="0"/>
              <a:t>More on this in Markus’ talk </a:t>
            </a:r>
          </a:p>
          <a:p>
            <a:endParaRPr lang="en-US" dirty="0"/>
          </a:p>
          <a:p>
            <a:pPr lvl="1"/>
            <a:endParaRPr lang="en-US" dirty="0"/>
          </a:p>
        </p:txBody>
      </p:sp>
      <p:sp>
        <p:nvSpPr>
          <p:cNvPr id="2" name="Title 1">
            <a:extLst>
              <a:ext uri="{FF2B5EF4-FFF2-40B4-BE49-F238E27FC236}">
                <a16:creationId xmlns:a16="http://schemas.microsoft.com/office/drawing/2014/main" id="{FF0D8884-F5DD-D65C-4834-A85BD236BC4B}"/>
              </a:ext>
            </a:extLst>
          </p:cNvPr>
          <p:cNvSpPr>
            <a:spLocks noGrp="1"/>
          </p:cNvSpPr>
          <p:nvPr>
            <p:ph type="title"/>
          </p:nvPr>
        </p:nvSpPr>
        <p:spPr>
          <a:xfrm>
            <a:off x="838200" y="365125"/>
            <a:ext cx="10515600" cy="701675"/>
          </a:xfrm>
        </p:spPr>
        <p:txBody>
          <a:bodyPr/>
          <a:lstStyle/>
          <a:p>
            <a:r>
              <a:rPr lang="en-US" b="1" dirty="0">
                <a:solidFill>
                  <a:schemeClr val="accent1"/>
                </a:solidFill>
              </a:rPr>
              <a:t>Take-Away Messages</a:t>
            </a:r>
          </a:p>
        </p:txBody>
      </p:sp>
      <p:sp>
        <p:nvSpPr>
          <p:cNvPr id="10" name="Date Placeholder 9">
            <a:extLst>
              <a:ext uri="{FF2B5EF4-FFF2-40B4-BE49-F238E27FC236}">
                <a16:creationId xmlns:a16="http://schemas.microsoft.com/office/drawing/2014/main" id="{FB50A5E6-0FFB-4E41-B30E-50FF017D16FC}"/>
              </a:ext>
            </a:extLst>
          </p:cNvPr>
          <p:cNvSpPr>
            <a:spLocks noGrp="1"/>
          </p:cNvSpPr>
          <p:nvPr>
            <p:ph type="dt" sz="half" idx="10"/>
          </p:nvPr>
        </p:nvSpPr>
        <p:spPr>
          <a:xfrm>
            <a:off x="838200" y="6356350"/>
            <a:ext cx="2743200" cy="365125"/>
          </a:xfrm>
        </p:spPr>
        <p:txBody>
          <a:bodyPr/>
          <a:lstStyle/>
          <a:p>
            <a:r>
              <a:rPr lang="en-US"/>
              <a:t>12/7/2023</a:t>
            </a:r>
          </a:p>
        </p:txBody>
      </p:sp>
      <p:sp>
        <p:nvSpPr>
          <p:cNvPr id="11" name="Footer Placeholder 10">
            <a:extLst>
              <a:ext uri="{FF2B5EF4-FFF2-40B4-BE49-F238E27FC236}">
                <a16:creationId xmlns:a16="http://schemas.microsoft.com/office/drawing/2014/main" id="{5DB5E36F-C8BC-4320-BAB9-A9ACDD72895F}"/>
              </a:ext>
            </a:extLst>
          </p:cNvPr>
          <p:cNvSpPr>
            <a:spLocks noGrp="1"/>
          </p:cNvSpPr>
          <p:nvPr>
            <p:ph type="ftr" sz="quarter" idx="11"/>
          </p:nvPr>
        </p:nvSpPr>
        <p:spPr/>
        <p:txBody>
          <a:bodyPr/>
          <a:lstStyle/>
          <a:p>
            <a:r>
              <a:rPr lang="en-US"/>
              <a:t>2nd EIC Resource Review Board</a:t>
            </a:r>
          </a:p>
        </p:txBody>
      </p:sp>
      <p:sp>
        <p:nvSpPr>
          <p:cNvPr id="12" name="Slide Number Placeholder 11">
            <a:extLst>
              <a:ext uri="{FF2B5EF4-FFF2-40B4-BE49-F238E27FC236}">
                <a16:creationId xmlns:a16="http://schemas.microsoft.com/office/drawing/2014/main" id="{03A8B265-690C-4DEB-A4CA-413A081BBFE7}"/>
              </a:ext>
            </a:extLst>
          </p:cNvPr>
          <p:cNvSpPr>
            <a:spLocks noGrp="1"/>
          </p:cNvSpPr>
          <p:nvPr>
            <p:ph type="sldNum" sz="quarter" idx="12"/>
          </p:nvPr>
        </p:nvSpPr>
        <p:spPr/>
        <p:txBody>
          <a:bodyPr/>
          <a:lstStyle/>
          <a:p>
            <a:fld id="{00A14187-AF44-4271-AA62-1C5C376B8E74}" type="slidenum">
              <a:rPr lang="en-US" smtClean="0"/>
              <a:t>16</a:t>
            </a:fld>
            <a:endParaRPr lang="en-US"/>
          </a:p>
        </p:txBody>
      </p:sp>
      <p:pic>
        <p:nvPicPr>
          <p:cNvPr id="7" name="Picture 6" descr="Logo&#10;&#10;Description automatically generated">
            <a:extLst>
              <a:ext uri="{FF2B5EF4-FFF2-40B4-BE49-F238E27FC236}">
                <a16:creationId xmlns:a16="http://schemas.microsoft.com/office/drawing/2014/main" id="{19EB9ED8-E1CA-CD72-4B2F-7DE39424D795}"/>
              </a:ext>
            </a:extLst>
          </p:cNvPr>
          <p:cNvPicPr>
            <a:picLocks noChangeAspect="1"/>
          </p:cNvPicPr>
          <p:nvPr/>
        </p:nvPicPr>
        <p:blipFill>
          <a:blip r:embed="rId2"/>
          <a:stretch>
            <a:fillRect/>
          </a:stretch>
        </p:blipFill>
        <p:spPr>
          <a:xfrm>
            <a:off x="9890616" y="136525"/>
            <a:ext cx="1894108" cy="1363447"/>
          </a:xfrm>
          <a:prstGeom prst="rect">
            <a:avLst/>
          </a:prstGeom>
        </p:spPr>
      </p:pic>
    </p:spTree>
    <p:extLst>
      <p:ext uri="{BB962C8B-B14F-4D97-AF65-F5344CB8AC3E}">
        <p14:creationId xmlns:p14="http://schemas.microsoft.com/office/powerpoint/2010/main" val="1798543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6E834EC1-4807-4D74-AA42-27A547CBF300}"/>
              </a:ext>
            </a:extLst>
          </p:cNvPr>
          <p:cNvSpPr>
            <a:spLocks noGrp="1"/>
          </p:cNvSpPr>
          <p:nvPr>
            <p:ph type="dt" sz="half" idx="10"/>
          </p:nvPr>
        </p:nvSpPr>
        <p:spPr/>
        <p:txBody>
          <a:bodyPr/>
          <a:lstStyle/>
          <a:p>
            <a:r>
              <a:rPr lang="en-US"/>
              <a:t>12/7/2023</a:t>
            </a:r>
          </a:p>
        </p:txBody>
      </p:sp>
      <p:sp>
        <p:nvSpPr>
          <p:cNvPr id="3" name="Footer Placeholder 2">
            <a:extLst>
              <a:ext uri="{FF2B5EF4-FFF2-40B4-BE49-F238E27FC236}">
                <a16:creationId xmlns:a16="http://schemas.microsoft.com/office/drawing/2014/main" id="{CC5CB65F-FD6C-418E-A2AC-243EFFC704B2}"/>
              </a:ext>
            </a:extLst>
          </p:cNvPr>
          <p:cNvSpPr>
            <a:spLocks noGrp="1"/>
          </p:cNvSpPr>
          <p:nvPr>
            <p:ph type="ftr" sz="quarter" idx="11"/>
          </p:nvPr>
        </p:nvSpPr>
        <p:spPr/>
        <p:txBody>
          <a:bodyPr/>
          <a:lstStyle/>
          <a:p>
            <a:r>
              <a:rPr lang="en-US"/>
              <a:t>2nd EIC Resource Review Board</a:t>
            </a:r>
          </a:p>
        </p:txBody>
      </p:sp>
      <p:sp>
        <p:nvSpPr>
          <p:cNvPr id="4" name="Slide Number Placeholder 3">
            <a:extLst>
              <a:ext uri="{FF2B5EF4-FFF2-40B4-BE49-F238E27FC236}">
                <a16:creationId xmlns:a16="http://schemas.microsoft.com/office/drawing/2014/main" id="{A97BEDE5-0174-475F-A340-851F88F1DD03}"/>
              </a:ext>
            </a:extLst>
          </p:cNvPr>
          <p:cNvSpPr>
            <a:spLocks noGrp="1"/>
          </p:cNvSpPr>
          <p:nvPr>
            <p:ph type="sldNum" sz="quarter" idx="12"/>
          </p:nvPr>
        </p:nvSpPr>
        <p:spPr/>
        <p:txBody>
          <a:bodyPr/>
          <a:lstStyle/>
          <a:p>
            <a:fld id="{00A14187-AF44-4271-AA62-1C5C376B8E74}" type="slidenum">
              <a:rPr lang="en-US" smtClean="0"/>
              <a:t>17</a:t>
            </a:fld>
            <a:endParaRPr lang="en-US"/>
          </a:p>
        </p:txBody>
      </p:sp>
    </p:spTree>
    <p:extLst>
      <p:ext uri="{BB962C8B-B14F-4D97-AF65-F5344CB8AC3E}">
        <p14:creationId xmlns:p14="http://schemas.microsoft.com/office/powerpoint/2010/main" val="3042306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C84E-B0A5-5CED-927E-7E77D14DAB2E}"/>
              </a:ext>
            </a:extLst>
          </p:cNvPr>
          <p:cNvSpPr>
            <a:spLocks noGrp="1"/>
          </p:cNvSpPr>
          <p:nvPr>
            <p:ph type="title"/>
          </p:nvPr>
        </p:nvSpPr>
        <p:spPr>
          <a:xfrm>
            <a:off x="838200" y="365125"/>
            <a:ext cx="10515600" cy="883383"/>
          </a:xfrm>
        </p:spPr>
        <p:txBody>
          <a:bodyPr/>
          <a:lstStyle/>
          <a:p>
            <a:r>
              <a:rPr lang="en-US" b="1" dirty="0" err="1">
                <a:solidFill>
                  <a:schemeClr val="accent1"/>
                </a:solidFill>
              </a:rPr>
              <a:t>ePIC</a:t>
            </a:r>
            <a:r>
              <a:rPr lang="en-US" b="1" dirty="0">
                <a:solidFill>
                  <a:schemeClr val="accent1"/>
                </a:solidFill>
              </a:rPr>
              <a:t> Meetings in 2024</a:t>
            </a:r>
          </a:p>
        </p:txBody>
      </p:sp>
      <p:sp>
        <p:nvSpPr>
          <p:cNvPr id="3" name="Content Placeholder 2">
            <a:extLst>
              <a:ext uri="{FF2B5EF4-FFF2-40B4-BE49-F238E27FC236}">
                <a16:creationId xmlns:a16="http://schemas.microsoft.com/office/drawing/2014/main" id="{ACAEC552-7FA8-49AD-040F-F3F7D17EA407}"/>
              </a:ext>
            </a:extLst>
          </p:cNvPr>
          <p:cNvSpPr>
            <a:spLocks noGrp="1"/>
          </p:cNvSpPr>
          <p:nvPr>
            <p:ph idx="1"/>
          </p:nvPr>
        </p:nvSpPr>
        <p:spPr>
          <a:xfrm>
            <a:off x="838200" y="1318846"/>
            <a:ext cx="10515600" cy="4858117"/>
          </a:xfrm>
        </p:spPr>
        <p:txBody>
          <a:bodyPr/>
          <a:lstStyle/>
          <a:p>
            <a:r>
              <a:rPr lang="en-US" dirty="0" err="1"/>
              <a:t>ePIC</a:t>
            </a:r>
            <a:r>
              <a:rPr lang="en-US" dirty="0"/>
              <a:t> Collaboration Meeting (ANL)</a:t>
            </a:r>
          </a:p>
          <a:p>
            <a:pPr lvl="1"/>
            <a:r>
              <a:rPr lang="en-US" dirty="0"/>
              <a:t>Jan 9-13, 2024</a:t>
            </a:r>
          </a:p>
          <a:p>
            <a:r>
              <a:rPr lang="en-US" dirty="0"/>
              <a:t>3</a:t>
            </a:r>
            <a:r>
              <a:rPr lang="en-US" baseline="30000" dirty="0"/>
              <a:t>rd</a:t>
            </a:r>
            <a:r>
              <a:rPr lang="en-US" dirty="0"/>
              <a:t> EIC-Asia Meeting (Taiwan)</a:t>
            </a:r>
          </a:p>
          <a:p>
            <a:pPr lvl="1"/>
            <a:r>
              <a:rPr lang="en-US" dirty="0"/>
              <a:t>Jan 29-31, 2024</a:t>
            </a:r>
          </a:p>
          <a:p>
            <a:r>
              <a:rPr lang="en-US" dirty="0" err="1"/>
              <a:t>ePIC</a:t>
            </a:r>
            <a:r>
              <a:rPr lang="en-US" dirty="0"/>
              <a:t> Software and Computing Meeting (CERN)</a:t>
            </a:r>
          </a:p>
          <a:p>
            <a:pPr lvl="1"/>
            <a:r>
              <a:rPr lang="en-US" dirty="0"/>
              <a:t>April 22</a:t>
            </a:r>
            <a:r>
              <a:rPr lang="en-US" baseline="30000" dirty="0"/>
              <a:t>nd</a:t>
            </a:r>
            <a:r>
              <a:rPr lang="en-US" dirty="0"/>
              <a:t>-26</a:t>
            </a:r>
            <a:r>
              <a:rPr lang="en-US" baseline="30000" dirty="0"/>
              <a:t>th</a:t>
            </a:r>
            <a:r>
              <a:rPr lang="en-US" dirty="0"/>
              <a:t>, 2024</a:t>
            </a:r>
          </a:p>
          <a:p>
            <a:r>
              <a:rPr lang="en-US" dirty="0"/>
              <a:t>Joint EICUG/</a:t>
            </a:r>
            <a:r>
              <a:rPr lang="en-US" dirty="0" err="1"/>
              <a:t>ePIC</a:t>
            </a:r>
            <a:r>
              <a:rPr lang="en-US" dirty="0"/>
              <a:t> Collaboration Meeting (Lehigh) </a:t>
            </a:r>
          </a:p>
          <a:p>
            <a:pPr lvl="1"/>
            <a:r>
              <a:rPr lang="en-US" dirty="0"/>
              <a:t>July 22-28, 2024</a:t>
            </a:r>
          </a:p>
          <a:p>
            <a:r>
              <a:rPr lang="en-US" dirty="0"/>
              <a:t>4</a:t>
            </a:r>
            <a:r>
              <a:rPr lang="en-US" baseline="30000" dirty="0"/>
              <a:t>th</a:t>
            </a:r>
            <a:r>
              <a:rPr lang="en-US" dirty="0"/>
              <a:t> EIC-Asia Meeting (China)</a:t>
            </a:r>
          </a:p>
          <a:p>
            <a:pPr lvl="1"/>
            <a:r>
              <a:rPr lang="en-US" dirty="0"/>
              <a:t>Aug. 12-16</a:t>
            </a:r>
            <a:r>
              <a:rPr lang="en-US" baseline="30000" dirty="0"/>
              <a:t>th</a:t>
            </a:r>
            <a:r>
              <a:rPr lang="en-US" dirty="0"/>
              <a:t>, 2024</a:t>
            </a:r>
          </a:p>
        </p:txBody>
      </p:sp>
      <p:sp>
        <p:nvSpPr>
          <p:cNvPr id="4" name="Date Placeholder 3">
            <a:extLst>
              <a:ext uri="{FF2B5EF4-FFF2-40B4-BE49-F238E27FC236}">
                <a16:creationId xmlns:a16="http://schemas.microsoft.com/office/drawing/2014/main" id="{DAB919B4-12C2-3E48-3D17-ECBC7958280B}"/>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4757E7B9-BF89-239F-4357-AE04FFB0773A}"/>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6A2B8A85-6816-2EB6-F507-956D77CCC136}"/>
              </a:ext>
            </a:extLst>
          </p:cNvPr>
          <p:cNvSpPr>
            <a:spLocks noGrp="1"/>
          </p:cNvSpPr>
          <p:nvPr>
            <p:ph type="sldNum" sz="quarter" idx="12"/>
          </p:nvPr>
        </p:nvSpPr>
        <p:spPr/>
        <p:txBody>
          <a:bodyPr/>
          <a:lstStyle/>
          <a:p>
            <a:fld id="{00A14187-AF44-4271-AA62-1C5C376B8E74}" type="slidenum">
              <a:rPr lang="en-US" smtClean="0"/>
              <a:t>18</a:t>
            </a:fld>
            <a:endParaRPr lang="en-US"/>
          </a:p>
        </p:txBody>
      </p:sp>
      <p:pic>
        <p:nvPicPr>
          <p:cNvPr id="7" name="Picture 6" descr="Logo&#10;&#10;Description automatically generated">
            <a:extLst>
              <a:ext uri="{FF2B5EF4-FFF2-40B4-BE49-F238E27FC236}">
                <a16:creationId xmlns:a16="http://schemas.microsoft.com/office/drawing/2014/main" id="{3BA0130B-38F2-95F3-3942-7393D9ECCE47}"/>
              </a:ext>
            </a:extLst>
          </p:cNvPr>
          <p:cNvPicPr>
            <a:picLocks noChangeAspect="1"/>
          </p:cNvPicPr>
          <p:nvPr/>
        </p:nvPicPr>
        <p:blipFill>
          <a:blip r:embed="rId2"/>
          <a:stretch>
            <a:fillRect/>
          </a:stretch>
        </p:blipFill>
        <p:spPr>
          <a:xfrm>
            <a:off x="9890616" y="136525"/>
            <a:ext cx="1894108" cy="1363447"/>
          </a:xfrm>
          <a:prstGeom prst="rect">
            <a:avLst/>
          </a:prstGeom>
        </p:spPr>
      </p:pic>
    </p:spTree>
    <p:extLst>
      <p:ext uri="{BB962C8B-B14F-4D97-AF65-F5344CB8AC3E}">
        <p14:creationId xmlns:p14="http://schemas.microsoft.com/office/powerpoint/2010/main" val="2337631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1274-DA36-8FFD-8E6D-F4487B7AA118}"/>
              </a:ext>
            </a:extLst>
          </p:cNvPr>
          <p:cNvSpPr>
            <a:spLocks noGrp="1"/>
          </p:cNvSpPr>
          <p:nvPr>
            <p:ph type="title"/>
          </p:nvPr>
        </p:nvSpPr>
        <p:spPr>
          <a:xfrm>
            <a:off x="838199" y="136525"/>
            <a:ext cx="10515600" cy="748780"/>
          </a:xfrm>
        </p:spPr>
        <p:txBody>
          <a:bodyPr/>
          <a:lstStyle/>
          <a:p>
            <a:r>
              <a:rPr lang="en-US" b="1" dirty="0">
                <a:solidFill>
                  <a:schemeClr val="accent1"/>
                </a:solidFill>
              </a:rPr>
              <a:t>Jan 2024 ePIC Meeting </a:t>
            </a:r>
            <a:r>
              <a:rPr lang="en-US" b="1" dirty="0" err="1">
                <a:solidFill>
                  <a:schemeClr val="accent1"/>
                </a:solidFill>
              </a:rPr>
              <a:t>Workfests</a:t>
            </a:r>
            <a:endParaRPr lang="en-US" b="1" dirty="0">
              <a:solidFill>
                <a:schemeClr val="accent1"/>
              </a:solidFill>
            </a:endParaRPr>
          </a:p>
        </p:txBody>
      </p:sp>
      <p:graphicFrame>
        <p:nvGraphicFramePr>
          <p:cNvPr id="3" name="Table 3">
            <a:extLst>
              <a:ext uri="{FF2B5EF4-FFF2-40B4-BE49-F238E27FC236}">
                <a16:creationId xmlns:a16="http://schemas.microsoft.com/office/drawing/2014/main" id="{684D1A5C-79BD-41ED-B61E-92812D9AC08A}"/>
              </a:ext>
            </a:extLst>
          </p:cNvPr>
          <p:cNvGraphicFramePr>
            <a:graphicFrameLocks noGrp="1"/>
          </p:cNvGraphicFramePr>
          <p:nvPr>
            <p:extLst>
              <p:ext uri="{D42A27DB-BD31-4B8C-83A1-F6EECF244321}">
                <p14:modId xmlns:p14="http://schemas.microsoft.com/office/powerpoint/2010/main" val="208358653"/>
              </p:ext>
            </p:extLst>
          </p:nvPr>
        </p:nvGraphicFramePr>
        <p:xfrm>
          <a:off x="1355325" y="824230"/>
          <a:ext cx="9481347" cy="5801360"/>
        </p:xfrm>
        <a:graphic>
          <a:graphicData uri="http://schemas.openxmlformats.org/drawingml/2006/table">
            <a:tbl>
              <a:tblPr firstRow="1" bandRow="1">
                <a:tableStyleId>{5C22544A-7EE6-4342-B048-85BDC9FD1C3A}</a:tableStyleId>
              </a:tblPr>
              <a:tblGrid>
                <a:gridCol w="3075998">
                  <a:extLst>
                    <a:ext uri="{9D8B030D-6E8A-4147-A177-3AD203B41FA5}">
                      <a16:colId xmlns:a16="http://schemas.microsoft.com/office/drawing/2014/main" val="564138249"/>
                    </a:ext>
                  </a:extLst>
                </a:gridCol>
                <a:gridCol w="6405349">
                  <a:extLst>
                    <a:ext uri="{9D8B030D-6E8A-4147-A177-3AD203B41FA5}">
                      <a16:colId xmlns:a16="http://schemas.microsoft.com/office/drawing/2014/main" val="429611072"/>
                    </a:ext>
                  </a:extLst>
                </a:gridCol>
              </a:tblGrid>
              <a:tr h="370840">
                <a:tc>
                  <a:txBody>
                    <a:bodyPr/>
                    <a:lstStyle/>
                    <a:p>
                      <a:r>
                        <a:rPr lang="en-US" dirty="0"/>
                        <a:t>Workshop Title</a:t>
                      </a:r>
                    </a:p>
                  </a:txBody>
                  <a:tcPr/>
                </a:tc>
                <a:tc>
                  <a:txBody>
                    <a:bodyPr/>
                    <a:lstStyle/>
                    <a:p>
                      <a:r>
                        <a:rPr lang="en-US" dirty="0"/>
                        <a:t>Organizers</a:t>
                      </a:r>
                    </a:p>
                  </a:txBody>
                  <a:tcPr/>
                </a:tc>
                <a:extLst>
                  <a:ext uri="{0D108BD9-81ED-4DB2-BD59-A6C34878D82A}">
                    <a16:rowId xmlns:a16="http://schemas.microsoft.com/office/drawing/2014/main" val="26737314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Barrel ECAL DSC</a:t>
                      </a:r>
                    </a:p>
                  </a:txBody>
                  <a:tcPr/>
                </a:tc>
                <a:tc>
                  <a:txBody>
                    <a:bodyPr/>
                    <a:lstStyle/>
                    <a:p>
                      <a:r>
                        <a:rPr lang="en-US" dirty="0"/>
                        <a:t>Maria Zurek, Sylvester Joosten</a:t>
                      </a:r>
                    </a:p>
                  </a:txBody>
                  <a:tcPr/>
                </a:tc>
                <a:extLst>
                  <a:ext uri="{0D108BD9-81ED-4DB2-BD59-A6C34878D82A}">
                    <a16:rowId xmlns:a16="http://schemas.microsoft.com/office/drawing/2014/main" val="1654877215"/>
                  </a:ext>
                </a:extLst>
              </a:tr>
              <a:tr h="370840">
                <a:tc>
                  <a:txBody>
                    <a:bodyPr/>
                    <a:lstStyle/>
                    <a:p>
                      <a:r>
                        <a:rPr lang="en-US" dirty="0"/>
                        <a:t>SVT DSC</a:t>
                      </a:r>
                    </a:p>
                  </a:txBody>
                  <a:tcPr/>
                </a:tc>
                <a:tc>
                  <a:txBody>
                    <a:bodyPr/>
                    <a:lstStyle/>
                    <a:p>
                      <a:r>
                        <a:rPr lang="en-US" dirty="0">
                          <a:solidFill>
                            <a:srgbClr val="FF0000"/>
                          </a:solidFill>
                        </a:rPr>
                        <a:t>Laura Gonella</a:t>
                      </a:r>
                      <a:r>
                        <a:rPr lang="en-US" dirty="0"/>
                        <a:t>, Ernst Sichtermann</a:t>
                      </a:r>
                    </a:p>
                  </a:txBody>
                  <a:tcPr/>
                </a:tc>
                <a:extLst>
                  <a:ext uri="{0D108BD9-81ED-4DB2-BD59-A6C34878D82A}">
                    <a16:rowId xmlns:a16="http://schemas.microsoft.com/office/drawing/2014/main" val="1196708437"/>
                  </a:ext>
                </a:extLst>
              </a:tr>
              <a:tr h="370840">
                <a:tc>
                  <a:txBody>
                    <a:bodyPr/>
                    <a:lstStyle/>
                    <a:p>
                      <a:r>
                        <a:rPr lang="en-US" dirty="0"/>
                        <a:t>Tracking</a:t>
                      </a:r>
                    </a:p>
                  </a:txBody>
                  <a:tcPr/>
                </a:tc>
                <a:tc>
                  <a:txBody>
                    <a:bodyPr/>
                    <a:lstStyle/>
                    <a:p>
                      <a:r>
                        <a:rPr lang="en-US" dirty="0"/>
                        <a:t>Ernst Sichtermann, Matt Posik</a:t>
                      </a:r>
                    </a:p>
                  </a:txBody>
                  <a:tcPr/>
                </a:tc>
                <a:extLst>
                  <a:ext uri="{0D108BD9-81ED-4DB2-BD59-A6C34878D82A}">
                    <a16:rowId xmlns:a16="http://schemas.microsoft.com/office/drawing/2014/main" val="3108474051"/>
                  </a:ext>
                </a:extLst>
              </a:tr>
              <a:tr h="370840">
                <a:tc>
                  <a:txBody>
                    <a:bodyPr/>
                    <a:lstStyle/>
                    <a:p>
                      <a:r>
                        <a:rPr lang="en-US" dirty="0"/>
                        <a:t>Jets &amp; HF (Particle Flow)</a:t>
                      </a:r>
                    </a:p>
                  </a:txBody>
                  <a:tcPr/>
                </a:tc>
                <a:tc>
                  <a:txBody>
                    <a:bodyPr/>
                    <a:lstStyle/>
                    <a:p>
                      <a:r>
                        <a:rPr lang="en-US" dirty="0"/>
                        <a:t>Brian Page, Olga Evdokimov, Derek Anderson</a:t>
                      </a:r>
                    </a:p>
                  </a:txBody>
                  <a:tcPr/>
                </a:tc>
                <a:extLst>
                  <a:ext uri="{0D108BD9-81ED-4DB2-BD59-A6C34878D82A}">
                    <a16:rowId xmlns:a16="http://schemas.microsoft.com/office/drawing/2014/main" val="881631938"/>
                  </a:ext>
                </a:extLst>
              </a:tr>
              <a:tr h="370840">
                <a:tc>
                  <a:txBody>
                    <a:bodyPr/>
                    <a:lstStyle/>
                    <a:p>
                      <a:r>
                        <a:rPr lang="en-US" dirty="0"/>
                        <a:t>Jets &amp; HF (Vertex)</a:t>
                      </a:r>
                    </a:p>
                  </a:txBody>
                  <a:tcPr/>
                </a:tc>
                <a:tc>
                  <a:txBody>
                    <a:bodyPr/>
                    <a:lstStyle/>
                    <a:p>
                      <a:r>
                        <a:rPr lang="en-US" dirty="0"/>
                        <a:t>Brian Page, Olga Evdokimov, Shujie Li, Barak Schmookler</a:t>
                      </a:r>
                    </a:p>
                  </a:txBody>
                  <a:tcPr/>
                </a:tc>
                <a:extLst>
                  <a:ext uri="{0D108BD9-81ED-4DB2-BD59-A6C34878D82A}">
                    <a16:rowId xmlns:a16="http://schemas.microsoft.com/office/drawing/2014/main" val="9831735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Streaming Computing Model / Electronics &amp; DAQ</a:t>
                      </a:r>
                    </a:p>
                  </a:txBody>
                  <a:tcPr/>
                </a:tc>
                <a:tc>
                  <a:txBody>
                    <a:bodyPr/>
                    <a:lstStyle/>
                    <a:p>
                      <a:r>
                        <a:rPr lang="es-ES" dirty="0"/>
                        <a:t>Fernando Barbosa, Jin Huang, Jeff Landgraf, </a:t>
                      </a:r>
                      <a:r>
                        <a:rPr lang="es-ES" dirty="0">
                          <a:solidFill>
                            <a:srgbClr val="FF0000"/>
                          </a:solidFill>
                        </a:rPr>
                        <a:t>Marco Battaglieri</a:t>
                      </a:r>
                      <a:r>
                        <a:rPr lang="es-ES" dirty="0"/>
                        <a:t>, </a:t>
                      </a:r>
                      <a:br>
                        <a:rPr lang="es-ES" dirty="0"/>
                      </a:br>
                      <a:r>
                        <a:rPr lang="es-ES" dirty="0"/>
                        <a:t>Markus Diefenthaler</a:t>
                      </a:r>
                      <a:endParaRPr lang="en-US" dirty="0"/>
                    </a:p>
                  </a:txBody>
                  <a:tcPr/>
                </a:tc>
                <a:extLst>
                  <a:ext uri="{0D108BD9-81ED-4DB2-BD59-A6C34878D82A}">
                    <a16:rowId xmlns:a16="http://schemas.microsoft.com/office/drawing/2014/main" val="19859793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FFWD, FBKWD &amp; Exclusive, Diffractive and Tagging, </a:t>
                      </a:r>
                      <a:r>
                        <a:rPr lang="en-US" dirty="0" err="1"/>
                        <a:t>eA</a:t>
                      </a:r>
                      <a:endParaRPr lang="en-US" dirty="0"/>
                    </a:p>
                  </a:txBody>
                  <a:tcPr/>
                </a:tc>
                <a:tc>
                  <a:txBody>
                    <a:bodyPr/>
                    <a:lstStyle/>
                    <a:p>
                      <a:r>
                        <a:rPr lang="en-US" dirty="0">
                          <a:solidFill>
                            <a:srgbClr val="FF0000"/>
                          </a:solidFill>
                        </a:rPr>
                        <a:t>Raphael Dupre, Rachel Montgomery</a:t>
                      </a:r>
                      <a:r>
                        <a:rPr lang="en-US" dirty="0"/>
                        <a:t>, Alex Jentsch, Kong Tu, </a:t>
                      </a:r>
                      <a:r>
                        <a:rPr lang="en-US" dirty="0">
                          <a:solidFill>
                            <a:srgbClr val="FF0000"/>
                          </a:solidFill>
                        </a:rPr>
                        <a:t>Simon Gardner</a:t>
                      </a:r>
                      <a:r>
                        <a:rPr lang="en-US" dirty="0"/>
                        <a:t>, Nathaly Santiesteban, Dhevan Gangadharan, </a:t>
                      </a:r>
                      <a:r>
                        <a:rPr lang="en-US" dirty="0">
                          <a:solidFill>
                            <a:srgbClr val="FF0000"/>
                          </a:solidFill>
                        </a:rPr>
                        <a:t>Nick Zachariou</a:t>
                      </a:r>
                    </a:p>
                  </a:txBody>
                  <a:tcPr/>
                </a:tc>
                <a:extLst>
                  <a:ext uri="{0D108BD9-81ED-4DB2-BD59-A6C34878D82A}">
                    <a16:rowId xmlns:a16="http://schemas.microsoft.com/office/drawing/2014/main" val="26058012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Backgrounds</a:t>
                      </a:r>
                    </a:p>
                  </a:txBody>
                  <a:tcPr/>
                </a:tc>
                <a:tc>
                  <a:txBody>
                    <a:bodyPr/>
                    <a:lstStyle/>
                    <a:p>
                      <a:r>
                        <a:rPr lang="en-US" sz="1800" b="0" i="0" u="none" strike="noStrike" kern="1200" baseline="0" dirty="0">
                          <a:solidFill>
                            <a:schemeClr val="dk1"/>
                          </a:solidFill>
                          <a:latin typeface="+mn-lt"/>
                          <a:ea typeface="+mn-ea"/>
                          <a:cs typeface="+mn-cs"/>
                        </a:rPr>
                        <a:t>Kolja Kauder, Elke-Caroline Aschenauer, Shujie Li,</a:t>
                      </a:r>
                      <a:r>
                        <a:rPr lang="en-US" sz="1800" kern="1200" dirty="0">
                          <a:solidFill>
                            <a:schemeClr val="dk1"/>
                          </a:solidFill>
                          <a:effectLst/>
                          <a:latin typeface="+mn-lt"/>
                          <a:ea typeface="+mn-ea"/>
                          <a:cs typeface="+mn-cs"/>
                        </a:rPr>
                        <a:t> Barak Schmookler </a:t>
                      </a:r>
                      <a:endParaRPr lang="en-US" dirty="0"/>
                    </a:p>
                  </a:txBody>
                  <a:tcPr/>
                </a:tc>
                <a:extLst>
                  <a:ext uri="{0D108BD9-81ED-4DB2-BD59-A6C34878D82A}">
                    <a16:rowId xmlns:a16="http://schemas.microsoft.com/office/drawing/2014/main" val="1432638137"/>
                  </a:ext>
                </a:extLst>
              </a:tr>
              <a:tr h="370840">
                <a:tc>
                  <a:txBody>
                    <a:bodyPr/>
                    <a:lstStyle/>
                    <a:p>
                      <a:r>
                        <a:rPr lang="en-US" dirty="0"/>
                        <a:t>AC-LGAD DSC</a:t>
                      </a:r>
                    </a:p>
                  </a:txBody>
                  <a:tcPr/>
                </a:tc>
                <a:tc>
                  <a:txBody>
                    <a:bodyPr/>
                    <a:lstStyle/>
                    <a:p>
                      <a:r>
                        <a:rPr lang="en-US" dirty="0"/>
                        <a:t>Alessandro </a:t>
                      </a:r>
                      <a:r>
                        <a:rPr lang="en-US" dirty="0" err="1"/>
                        <a:t>Tricoli</a:t>
                      </a:r>
                      <a:r>
                        <a:rPr lang="en-US" dirty="0"/>
                        <a:t>, Alex </a:t>
                      </a:r>
                      <a:r>
                        <a:rPr lang="en-US" dirty="0" err="1"/>
                        <a:t>Jentcsh</a:t>
                      </a:r>
                      <a:r>
                        <a:rPr lang="en-US" dirty="0"/>
                        <a:t>, Wei Li, Zhenyu Ye</a:t>
                      </a:r>
                    </a:p>
                  </a:txBody>
                  <a:tcPr/>
                </a:tc>
                <a:extLst>
                  <a:ext uri="{0D108BD9-81ED-4DB2-BD59-A6C34878D82A}">
                    <a16:rowId xmlns:a16="http://schemas.microsoft.com/office/drawing/2014/main" val="3564942204"/>
                  </a:ext>
                </a:extLst>
              </a:tr>
              <a:tr h="370840">
                <a:tc>
                  <a:txBody>
                    <a:bodyPr/>
                    <a:lstStyle/>
                    <a:p>
                      <a:r>
                        <a:rPr lang="en-US" dirty="0"/>
                        <a:t>Common PID</a:t>
                      </a:r>
                    </a:p>
                  </a:txBody>
                  <a:tcPr/>
                </a:tc>
                <a:tc>
                  <a:txBody>
                    <a:bodyPr/>
                    <a:lstStyle/>
                    <a:p>
                      <a:r>
                        <a:rPr lang="en-US" dirty="0"/>
                        <a:t>Thomas Ullrich, Oskar Hartbrich</a:t>
                      </a:r>
                    </a:p>
                  </a:txBody>
                  <a:tcPr/>
                </a:tc>
                <a:extLst>
                  <a:ext uri="{0D108BD9-81ED-4DB2-BD59-A6C34878D82A}">
                    <a16:rowId xmlns:a16="http://schemas.microsoft.com/office/drawing/2014/main" val="3072340553"/>
                  </a:ext>
                </a:extLst>
              </a:tr>
              <a:tr h="370840">
                <a:tc>
                  <a:txBody>
                    <a:bodyPr/>
                    <a:lstStyle/>
                    <a:p>
                      <a:r>
                        <a:rPr lang="en-US" dirty="0"/>
                        <a:t>Software &amp; Sim TDR Readiness</a:t>
                      </a:r>
                    </a:p>
                  </a:txBody>
                  <a:tcPr/>
                </a:tc>
                <a:tc>
                  <a:txBody>
                    <a:bodyPr/>
                    <a:lstStyle/>
                    <a:p>
                      <a:r>
                        <a:rPr lang="en-US" dirty="0"/>
                        <a:t>Markus Diefenthaler, Sylvester Joosten, </a:t>
                      </a:r>
                      <a:r>
                        <a:rPr lang="en-US" dirty="0">
                          <a:solidFill>
                            <a:srgbClr val="FF0000"/>
                          </a:solidFill>
                        </a:rPr>
                        <a:t>Wouter Deconinck</a:t>
                      </a:r>
                      <a:r>
                        <a:rPr lang="en-US" dirty="0"/>
                        <a:t>, Torre Wenaus</a:t>
                      </a:r>
                    </a:p>
                  </a:txBody>
                  <a:tcPr/>
                </a:tc>
                <a:extLst>
                  <a:ext uri="{0D108BD9-81ED-4DB2-BD59-A6C34878D82A}">
                    <a16:rowId xmlns:a16="http://schemas.microsoft.com/office/drawing/2014/main" val="2277053430"/>
                  </a:ext>
                </a:extLst>
              </a:tr>
            </a:tbl>
          </a:graphicData>
        </a:graphic>
      </p:graphicFrame>
      <p:sp>
        <p:nvSpPr>
          <p:cNvPr id="4" name="Date Placeholder 3">
            <a:extLst>
              <a:ext uri="{FF2B5EF4-FFF2-40B4-BE49-F238E27FC236}">
                <a16:creationId xmlns:a16="http://schemas.microsoft.com/office/drawing/2014/main" id="{DE5598E3-DF93-E7EF-7BF4-E2D634223E36}"/>
              </a:ext>
            </a:extLst>
          </p:cNvPr>
          <p:cNvSpPr>
            <a:spLocks noGrp="1"/>
          </p:cNvSpPr>
          <p:nvPr>
            <p:ph type="dt" sz="half" idx="10"/>
          </p:nvPr>
        </p:nvSpPr>
        <p:spPr/>
        <p:txBody>
          <a:bodyPr/>
          <a:lstStyle/>
          <a:p>
            <a:r>
              <a:rPr lang="en-US"/>
              <a:t>12/7/2023</a:t>
            </a:r>
          </a:p>
        </p:txBody>
      </p:sp>
      <p:sp>
        <p:nvSpPr>
          <p:cNvPr id="5" name="Slide Number Placeholder 4">
            <a:extLst>
              <a:ext uri="{FF2B5EF4-FFF2-40B4-BE49-F238E27FC236}">
                <a16:creationId xmlns:a16="http://schemas.microsoft.com/office/drawing/2014/main" id="{AD15D039-2D54-89F7-0A94-7A1A2CD8C61B}"/>
              </a:ext>
            </a:extLst>
          </p:cNvPr>
          <p:cNvSpPr>
            <a:spLocks noGrp="1"/>
          </p:cNvSpPr>
          <p:nvPr>
            <p:ph type="sldNum" sz="quarter" idx="12"/>
          </p:nvPr>
        </p:nvSpPr>
        <p:spPr/>
        <p:txBody>
          <a:bodyPr/>
          <a:lstStyle/>
          <a:p>
            <a:fld id="{CDB80780-D81E-4060-B436-0472AA4CE1CB}" type="slidenum">
              <a:rPr lang="en-US" smtClean="0"/>
              <a:t>19</a:t>
            </a:fld>
            <a:endParaRPr lang="en-US"/>
          </a:p>
        </p:txBody>
      </p:sp>
      <p:sp>
        <p:nvSpPr>
          <p:cNvPr id="6" name="Footer Placeholder 5">
            <a:extLst>
              <a:ext uri="{FF2B5EF4-FFF2-40B4-BE49-F238E27FC236}">
                <a16:creationId xmlns:a16="http://schemas.microsoft.com/office/drawing/2014/main" id="{6FE17280-9B84-F02E-FB09-771785C8D86B}"/>
              </a:ext>
            </a:extLst>
          </p:cNvPr>
          <p:cNvSpPr>
            <a:spLocks noGrp="1"/>
          </p:cNvSpPr>
          <p:nvPr>
            <p:ph type="ftr" sz="quarter" idx="11"/>
          </p:nvPr>
        </p:nvSpPr>
        <p:spPr/>
        <p:txBody>
          <a:bodyPr/>
          <a:lstStyle/>
          <a:p>
            <a:r>
              <a:rPr lang="en-US"/>
              <a:t>2nd EIC Resource Review Board</a:t>
            </a:r>
          </a:p>
        </p:txBody>
      </p:sp>
      <p:pic>
        <p:nvPicPr>
          <p:cNvPr id="7" name="Picture 10" descr="Flag of the United Kingdom - Wikipedia">
            <a:extLst>
              <a:ext uri="{FF2B5EF4-FFF2-40B4-BE49-F238E27FC236}">
                <a16:creationId xmlns:a16="http://schemas.microsoft.com/office/drawing/2014/main" id="{601ECBC0-CBAA-1E13-703F-CDBD65EF1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171" y="1594031"/>
            <a:ext cx="474472" cy="3064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Flag of Italy - Wikipedia">
            <a:extLst>
              <a:ext uri="{FF2B5EF4-FFF2-40B4-BE49-F238E27FC236}">
                <a16:creationId xmlns:a16="http://schemas.microsoft.com/office/drawing/2014/main" id="{34157925-C243-95FB-31B4-5011F6602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1673" y="3357333"/>
            <a:ext cx="462341" cy="3089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10" descr="Flag of the United Kingdom - Wikipedia">
            <a:extLst>
              <a:ext uri="{FF2B5EF4-FFF2-40B4-BE49-F238E27FC236}">
                <a16:creationId xmlns:a16="http://schemas.microsoft.com/office/drawing/2014/main" id="{8DE2547D-C1FE-9456-9F03-CFD1B5903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255" y="4247893"/>
            <a:ext cx="519892" cy="3357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6">
            <a:extLst>
              <a:ext uri="{FF2B5EF4-FFF2-40B4-BE49-F238E27FC236}">
                <a16:creationId xmlns:a16="http://schemas.microsoft.com/office/drawing/2014/main" id="{7EAEE559-11EA-34ED-B3F6-438BA5CE8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422" y="4247893"/>
            <a:ext cx="504031" cy="3357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20" descr="Flags, Symbols &amp; Currency of Canada - World Atlas">
            <a:extLst>
              <a:ext uri="{FF2B5EF4-FFF2-40B4-BE49-F238E27FC236}">
                <a16:creationId xmlns:a16="http://schemas.microsoft.com/office/drawing/2014/main" id="{08902ABC-C6DF-A94D-47EF-4FF88825E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4098" y="6308409"/>
            <a:ext cx="583187" cy="3651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343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7"/>
          <p:cNvPicPr preferRelativeResize="0"/>
          <p:nvPr/>
        </p:nvPicPr>
        <p:blipFill rotWithShape="1">
          <a:blip r:embed="rId3">
            <a:alphaModFix/>
          </a:blip>
          <a:srcRect l="50409"/>
          <a:stretch/>
        </p:blipFill>
        <p:spPr>
          <a:xfrm>
            <a:off x="416571" y="3322307"/>
            <a:ext cx="2610723" cy="1375920"/>
          </a:xfrm>
          <a:prstGeom prst="rect">
            <a:avLst/>
          </a:prstGeom>
          <a:noFill/>
          <a:ln>
            <a:noFill/>
          </a:ln>
        </p:spPr>
      </p:pic>
      <p:pic>
        <p:nvPicPr>
          <p:cNvPr id="337" name="Google Shape;337;p37"/>
          <p:cNvPicPr preferRelativeResize="0"/>
          <p:nvPr/>
        </p:nvPicPr>
        <p:blipFill rotWithShape="1">
          <a:blip r:embed="rId3">
            <a:alphaModFix/>
          </a:blip>
          <a:srcRect r="48822"/>
          <a:stretch/>
        </p:blipFill>
        <p:spPr>
          <a:xfrm>
            <a:off x="1364400" y="2167200"/>
            <a:ext cx="2694243" cy="1375920"/>
          </a:xfrm>
          <a:prstGeom prst="rect">
            <a:avLst/>
          </a:prstGeom>
          <a:noFill/>
          <a:ln>
            <a:noFill/>
          </a:ln>
        </p:spPr>
      </p:pic>
      <p:pic>
        <p:nvPicPr>
          <p:cNvPr id="338" name="Google Shape;338;p37"/>
          <p:cNvPicPr preferRelativeResize="0"/>
          <p:nvPr/>
        </p:nvPicPr>
        <p:blipFill rotWithShape="1">
          <a:blip r:embed="rId4">
            <a:alphaModFix/>
          </a:blip>
          <a:srcRect/>
          <a:stretch/>
        </p:blipFill>
        <p:spPr>
          <a:xfrm>
            <a:off x="9205917" y="296042"/>
            <a:ext cx="2346841" cy="2029679"/>
          </a:xfrm>
          <a:prstGeom prst="rect">
            <a:avLst/>
          </a:prstGeom>
          <a:noFill/>
          <a:ln>
            <a:noFill/>
          </a:ln>
        </p:spPr>
      </p:pic>
      <p:sp>
        <p:nvSpPr>
          <p:cNvPr id="339" name="Google Shape;339;p37"/>
          <p:cNvSpPr txBox="1"/>
          <p:nvPr/>
        </p:nvSpPr>
        <p:spPr>
          <a:xfrm>
            <a:off x="5018760" y="6311880"/>
            <a:ext cx="2742800" cy="364800"/>
          </a:xfrm>
          <a:prstGeom prst="rect">
            <a:avLst/>
          </a:prstGeom>
          <a:noFill/>
          <a:ln>
            <a:noFill/>
          </a:ln>
        </p:spPr>
        <p:txBody>
          <a:bodyPr spcFirstLastPara="1" wrap="square" lIns="91433" tIns="45700" rIns="91433" bIns="45700" anchor="ctr" anchorCtr="0">
            <a:noAutofit/>
          </a:bodyPr>
          <a:lstStyle/>
          <a:p>
            <a:pPr algn="ctr"/>
            <a:fld id="{00000000-1234-1234-1234-123412341234}" type="slidenum">
              <a:rPr lang="en-US" sz="1200">
                <a:solidFill>
                  <a:srgbClr val="FFFFFF"/>
                </a:solidFill>
                <a:latin typeface="Arial"/>
                <a:ea typeface="Arial"/>
                <a:cs typeface="Arial"/>
                <a:sym typeface="Arial"/>
              </a:rPr>
              <a:pPr algn="ctr"/>
              <a:t>2</a:t>
            </a:fld>
            <a:endParaRPr sz="1200">
              <a:latin typeface="Times New Roman"/>
              <a:ea typeface="Times New Roman"/>
              <a:cs typeface="Times New Roman"/>
              <a:sym typeface="Times New Roman"/>
            </a:endParaRPr>
          </a:p>
        </p:txBody>
      </p:sp>
      <p:sp>
        <p:nvSpPr>
          <p:cNvPr id="341" name="Google Shape;341;p37"/>
          <p:cNvSpPr txBox="1"/>
          <p:nvPr/>
        </p:nvSpPr>
        <p:spPr>
          <a:xfrm>
            <a:off x="378720" y="632073"/>
            <a:ext cx="8676000" cy="5118278"/>
          </a:xfrm>
          <a:prstGeom prst="rect">
            <a:avLst/>
          </a:prstGeom>
          <a:noFill/>
          <a:ln>
            <a:noFill/>
          </a:ln>
        </p:spPr>
        <p:txBody>
          <a:bodyPr spcFirstLastPara="1" wrap="square" lIns="90000" tIns="45000" rIns="90000" bIns="45000" anchor="t" anchorCtr="0">
            <a:noAutofit/>
          </a:bodyPr>
          <a:lstStyle/>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How do the </a:t>
            </a:r>
            <a:r>
              <a:rPr lang="en-US" dirty="0">
                <a:solidFill>
                  <a:srgbClr val="3465A4"/>
                </a:solidFill>
                <a:latin typeface="Roboto"/>
                <a:ea typeface="Roboto"/>
                <a:cs typeface="Roboto"/>
                <a:sym typeface="Roboto"/>
              </a:rPr>
              <a:t>nucleon properties like mass and spin emerge</a:t>
            </a:r>
            <a:r>
              <a:rPr lang="en-US" dirty="0">
                <a:solidFill>
                  <a:srgbClr val="0000FF"/>
                </a:solidFill>
                <a:latin typeface="Roboto"/>
                <a:ea typeface="Roboto"/>
                <a:cs typeface="Roboto"/>
                <a:sym typeface="Roboto"/>
              </a:rPr>
              <a:t> </a:t>
            </a:r>
            <a:r>
              <a:rPr lang="en-US" dirty="0">
                <a:solidFill>
                  <a:srgbClr val="000000"/>
                </a:solidFill>
                <a:latin typeface="Roboto"/>
                <a:ea typeface="Roboto"/>
                <a:cs typeface="Roboto"/>
                <a:sym typeface="Roboto"/>
              </a:rPr>
              <a:t>from quarks and their interactions?</a:t>
            </a:r>
            <a:endParaRPr dirty="0">
              <a:latin typeface="Roboto"/>
              <a:ea typeface="Roboto"/>
              <a:cs typeface="Roboto"/>
              <a:sym typeface="Roboto"/>
            </a:endParaRPr>
          </a:p>
          <a:p>
            <a:pPr marL="220128" indent="-169329">
              <a:buClr>
                <a:srgbClr val="000000"/>
              </a:buClr>
              <a:buSzPts val="600"/>
            </a:pPr>
            <a:endParaRPr dirty="0">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How are the </a:t>
            </a:r>
            <a:r>
              <a:rPr lang="en-US" dirty="0">
                <a:solidFill>
                  <a:srgbClr val="3465A4"/>
                </a:solidFill>
                <a:latin typeface="Roboto"/>
                <a:ea typeface="Roboto"/>
                <a:cs typeface="Roboto"/>
                <a:sym typeface="Roboto"/>
              </a:rPr>
              <a:t>sea quarks and gluons</a:t>
            </a:r>
            <a:r>
              <a:rPr lang="en-US" dirty="0">
                <a:solidFill>
                  <a:srgbClr val="000000"/>
                </a:solidFill>
                <a:latin typeface="Roboto"/>
                <a:ea typeface="Roboto"/>
                <a:cs typeface="Roboto"/>
                <a:sym typeface="Roboto"/>
              </a:rPr>
              <a:t> </a:t>
            </a:r>
            <a:r>
              <a:rPr lang="en-US" dirty="0">
                <a:solidFill>
                  <a:srgbClr val="3465A4"/>
                </a:solidFill>
                <a:latin typeface="Roboto"/>
                <a:ea typeface="Roboto"/>
                <a:cs typeface="Roboto"/>
                <a:sym typeface="Roboto"/>
              </a:rPr>
              <a:t>distributed in space and momentum</a:t>
            </a:r>
            <a:r>
              <a:rPr lang="en-US" dirty="0">
                <a:solidFill>
                  <a:srgbClr val="0000FF"/>
                </a:solidFill>
                <a:latin typeface="Roboto"/>
                <a:ea typeface="Roboto"/>
                <a:cs typeface="Roboto"/>
                <a:sym typeface="Roboto"/>
              </a:rPr>
              <a:t> </a:t>
            </a:r>
            <a:r>
              <a:rPr lang="en-US" dirty="0">
                <a:solidFill>
                  <a:srgbClr val="000000"/>
                </a:solidFill>
                <a:latin typeface="Roboto"/>
                <a:ea typeface="Roboto"/>
                <a:cs typeface="Roboto"/>
                <a:sym typeface="Roboto"/>
              </a:rPr>
              <a:t>inside the nucleon? How is </a:t>
            </a:r>
            <a:r>
              <a:rPr lang="en-US" dirty="0">
                <a:solidFill>
                  <a:schemeClr val="accent1"/>
                </a:solidFill>
                <a:latin typeface="Roboto"/>
                <a:ea typeface="Roboto"/>
                <a:cs typeface="Roboto"/>
                <a:sym typeface="Roboto"/>
              </a:rPr>
              <a:t>spin </a:t>
            </a:r>
            <a:r>
              <a:rPr lang="en-US" dirty="0">
                <a:solidFill>
                  <a:srgbClr val="000000"/>
                </a:solidFill>
                <a:latin typeface="Roboto"/>
                <a:ea typeface="Roboto"/>
                <a:cs typeface="Roboto"/>
                <a:sym typeface="Roboto"/>
              </a:rPr>
              <a:t>dynamically generated?</a:t>
            </a:r>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pPr>
              <a:buClr>
                <a:srgbClr val="000000"/>
              </a:buClr>
              <a:buSzPts val="600"/>
            </a:pPr>
            <a:endParaRPr dirty="0">
              <a:latin typeface="Roboto"/>
              <a:ea typeface="Roboto"/>
              <a:cs typeface="Roboto"/>
              <a:sym typeface="Roboto"/>
            </a:endParaRPr>
          </a:p>
          <a:p>
            <a:pPr marL="457189"/>
            <a:endParaRPr dirty="0">
              <a:latin typeface="Roboto"/>
              <a:ea typeface="Roboto"/>
              <a:cs typeface="Roboto"/>
              <a:sym typeface="Roboto"/>
            </a:endParaRPr>
          </a:p>
          <a:p>
            <a:pPr marL="220128" indent="-169329">
              <a:buClr>
                <a:srgbClr val="000000"/>
              </a:buClr>
              <a:buSzPts val="600"/>
            </a:pPr>
            <a:r>
              <a:rPr lang="en-US" dirty="0">
                <a:latin typeface="Roboto"/>
                <a:ea typeface="Roboto"/>
                <a:cs typeface="Roboto"/>
                <a:sym typeface="Roboto"/>
              </a:rPr>
              <a:t>s</a:t>
            </a:r>
            <a:endParaRPr dirty="0">
              <a:latin typeface="Roboto"/>
              <a:ea typeface="Roboto"/>
              <a:cs typeface="Roboto"/>
              <a:sym typeface="Roboto"/>
            </a:endParaRPr>
          </a:p>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What is the mechanism through which quark-gluon interactions give rise to </a:t>
            </a:r>
            <a:r>
              <a:rPr lang="en-US" dirty="0">
                <a:solidFill>
                  <a:srgbClr val="3465A4"/>
                </a:solidFill>
                <a:latin typeface="Roboto"/>
                <a:ea typeface="Roboto"/>
                <a:cs typeface="Roboto"/>
                <a:sym typeface="Roboto"/>
              </a:rPr>
              <a:t>nuclear binding</a:t>
            </a:r>
            <a:r>
              <a:rPr lang="en-US" dirty="0">
                <a:solidFill>
                  <a:srgbClr val="000000"/>
                </a:solidFill>
                <a:latin typeface="Roboto"/>
                <a:ea typeface="Roboto"/>
                <a:cs typeface="Roboto"/>
                <a:sym typeface="Roboto"/>
              </a:rPr>
              <a:t>?</a:t>
            </a:r>
          </a:p>
          <a:p>
            <a:pPr marL="220128" indent="-220128">
              <a:buClr>
                <a:srgbClr val="000000"/>
              </a:buClr>
              <a:buSzPts val="600"/>
              <a:buFont typeface="Noto Sans Symbols"/>
              <a:buChar char="●"/>
            </a:pPr>
            <a:endParaRPr lang="en-US" dirty="0">
              <a:solidFill>
                <a:srgbClr val="000000"/>
              </a:solidFill>
              <a:latin typeface="Roboto"/>
              <a:ea typeface="Roboto"/>
              <a:cs typeface="Roboto"/>
              <a:sym typeface="Roboto"/>
            </a:endParaRPr>
          </a:p>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Is there a </a:t>
            </a:r>
            <a:r>
              <a:rPr lang="en-US" dirty="0">
                <a:solidFill>
                  <a:srgbClr val="3465A4"/>
                </a:solidFill>
                <a:latin typeface="Roboto"/>
                <a:ea typeface="Roboto"/>
                <a:cs typeface="Roboto"/>
                <a:sym typeface="Roboto"/>
              </a:rPr>
              <a:t>saturation point</a:t>
            </a:r>
            <a:r>
              <a:rPr lang="en-US" dirty="0">
                <a:solidFill>
                  <a:srgbClr val="000000"/>
                </a:solidFill>
                <a:latin typeface="Roboto"/>
                <a:ea typeface="Roboto"/>
                <a:cs typeface="Roboto"/>
                <a:sym typeface="Roboto"/>
              </a:rPr>
              <a:t> for the density of gluons in nuclei at high energies, and does this lead to the </a:t>
            </a:r>
            <a:r>
              <a:rPr lang="en-US" dirty="0">
                <a:solidFill>
                  <a:srgbClr val="3465A4"/>
                </a:solidFill>
                <a:latin typeface="Roboto"/>
                <a:ea typeface="Roboto"/>
                <a:cs typeface="Roboto"/>
                <a:sym typeface="Roboto"/>
              </a:rPr>
              <a:t>formation of gluonic matter</a:t>
            </a:r>
            <a:r>
              <a:rPr lang="en-US" dirty="0">
                <a:solidFill>
                  <a:srgbClr val="000000"/>
                </a:solidFill>
                <a:latin typeface="Roboto"/>
                <a:ea typeface="Roboto"/>
                <a:cs typeface="Roboto"/>
                <a:sym typeface="Roboto"/>
              </a:rPr>
              <a:t> with universal properties across all nuclei, including the proton?</a:t>
            </a:r>
            <a:endParaRPr dirty="0">
              <a:latin typeface="Roboto"/>
              <a:ea typeface="Roboto"/>
              <a:cs typeface="Roboto"/>
              <a:sym typeface="Roboto"/>
            </a:endParaRPr>
          </a:p>
        </p:txBody>
      </p:sp>
      <p:sp>
        <p:nvSpPr>
          <p:cNvPr id="342" name="Google Shape;342;p37"/>
          <p:cNvSpPr txBox="1"/>
          <p:nvPr/>
        </p:nvSpPr>
        <p:spPr>
          <a:xfrm>
            <a:off x="4219978" y="2539467"/>
            <a:ext cx="7332800" cy="1470800"/>
          </a:xfrm>
          <a:prstGeom prst="rect">
            <a:avLst/>
          </a:prstGeom>
          <a:noFill/>
          <a:ln>
            <a:noFill/>
          </a:ln>
        </p:spPr>
        <p:txBody>
          <a:bodyPr spcFirstLastPara="1" wrap="square" lIns="90000" tIns="45000" rIns="90000" bIns="45000" anchor="t" anchorCtr="0">
            <a:noAutofit/>
          </a:bodyPr>
          <a:lstStyle/>
          <a:p>
            <a:pPr marL="220128" indent="-220128">
              <a:buClr>
                <a:srgbClr val="000000"/>
              </a:buClr>
              <a:buSzPts val="600"/>
              <a:buFont typeface="Roboto"/>
              <a:buChar char="●"/>
            </a:pPr>
            <a:r>
              <a:rPr lang="en-US" dirty="0">
                <a:solidFill>
                  <a:srgbClr val="000000"/>
                </a:solidFill>
                <a:latin typeface="Roboto"/>
                <a:ea typeface="Roboto"/>
                <a:cs typeface="Roboto"/>
                <a:sym typeface="Roboto"/>
              </a:rPr>
              <a:t>In what manner do </a:t>
            </a:r>
            <a:r>
              <a:rPr lang="en-US" dirty="0">
                <a:solidFill>
                  <a:srgbClr val="3465A4"/>
                </a:solidFill>
                <a:latin typeface="Roboto"/>
                <a:ea typeface="Roboto"/>
                <a:cs typeface="Roboto"/>
                <a:sym typeface="Roboto"/>
              </a:rPr>
              <a:t>color-charged quarks and gluons</a:t>
            </a:r>
            <a:r>
              <a:rPr lang="en-US" dirty="0">
                <a:solidFill>
                  <a:srgbClr val="000000"/>
                </a:solidFill>
                <a:latin typeface="Roboto"/>
                <a:ea typeface="Roboto"/>
                <a:cs typeface="Roboto"/>
                <a:sym typeface="Roboto"/>
              </a:rPr>
              <a:t>, along with </a:t>
            </a:r>
            <a:r>
              <a:rPr lang="en-US" dirty="0">
                <a:solidFill>
                  <a:srgbClr val="3465A4"/>
                </a:solidFill>
                <a:latin typeface="Roboto"/>
                <a:ea typeface="Roboto"/>
                <a:cs typeface="Roboto"/>
                <a:sym typeface="Roboto"/>
              </a:rPr>
              <a:t>colorless jets</a:t>
            </a:r>
            <a:r>
              <a:rPr lang="en-US" dirty="0">
                <a:solidFill>
                  <a:srgbClr val="000000"/>
                </a:solidFill>
                <a:latin typeface="Roboto"/>
                <a:ea typeface="Roboto"/>
                <a:cs typeface="Roboto"/>
                <a:sym typeface="Roboto"/>
              </a:rPr>
              <a:t>, </a:t>
            </a:r>
            <a:r>
              <a:rPr lang="en-US" dirty="0">
                <a:solidFill>
                  <a:srgbClr val="3465A4"/>
                </a:solidFill>
                <a:latin typeface="Roboto"/>
                <a:ea typeface="Roboto"/>
                <a:cs typeface="Roboto"/>
                <a:sym typeface="Roboto"/>
              </a:rPr>
              <a:t>interact with the nuclear medium</a:t>
            </a:r>
            <a:r>
              <a:rPr lang="en-US" dirty="0">
                <a:solidFill>
                  <a:srgbClr val="000000"/>
                </a:solidFill>
                <a:latin typeface="Roboto"/>
                <a:ea typeface="Roboto"/>
                <a:cs typeface="Roboto"/>
                <a:sym typeface="Roboto"/>
              </a:rPr>
              <a:t>? And how do the </a:t>
            </a:r>
            <a:r>
              <a:rPr lang="en-US" dirty="0">
                <a:solidFill>
                  <a:srgbClr val="3465A4"/>
                </a:solidFill>
                <a:latin typeface="Roboto"/>
                <a:ea typeface="Roboto"/>
                <a:cs typeface="Roboto"/>
                <a:sym typeface="Roboto"/>
              </a:rPr>
              <a:t>confined hadronic states </a:t>
            </a:r>
            <a:r>
              <a:rPr lang="en-US" dirty="0">
                <a:solidFill>
                  <a:srgbClr val="000000"/>
                </a:solidFill>
                <a:latin typeface="Roboto"/>
                <a:ea typeface="Roboto"/>
                <a:cs typeface="Roboto"/>
                <a:sym typeface="Roboto"/>
              </a:rPr>
              <a:t>emerge from these quarks and gluons?</a:t>
            </a:r>
          </a:p>
          <a:p>
            <a:pPr marL="220128" indent="-220128">
              <a:buClr>
                <a:srgbClr val="000000"/>
              </a:buClr>
              <a:buSzPts val="600"/>
              <a:buFont typeface="Roboto"/>
              <a:buChar char="●"/>
            </a:pPr>
            <a:endParaRPr lang="en-US" dirty="0">
              <a:solidFill>
                <a:srgbClr val="000000"/>
              </a:solidFill>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What impact does a </a:t>
            </a:r>
            <a:r>
              <a:rPr lang="en-US" dirty="0">
                <a:solidFill>
                  <a:srgbClr val="3465A4"/>
                </a:solidFill>
                <a:latin typeface="Roboto"/>
                <a:ea typeface="Roboto"/>
                <a:cs typeface="Roboto"/>
                <a:sym typeface="Roboto"/>
              </a:rPr>
              <a:t>high-density nuclear environment</a:t>
            </a:r>
            <a:r>
              <a:rPr lang="en-US" dirty="0">
                <a:solidFill>
                  <a:srgbClr val="000000"/>
                </a:solidFill>
                <a:latin typeface="Roboto"/>
                <a:ea typeface="Roboto"/>
                <a:cs typeface="Roboto"/>
                <a:sym typeface="Roboto"/>
              </a:rPr>
              <a:t> have on the </a:t>
            </a:r>
            <a:r>
              <a:rPr lang="en-US" dirty="0">
                <a:solidFill>
                  <a:srgbClr val="3465A4"/>
                </a:solidFill>
                <a:latin typeface="Roboto"/>
                <a:ea typeface="Roboto"/>
                <a:cs typeface="Roboto"/>
                <a:sym typeface="Roboto"/>
              </a:rPr>
              <a:t>interactions, correlations, and behaviors of quarks and gluons</a:t>
            </a:r>
            <a:r>
              <a:rPr lang="en-US" dirty="0">
                <a:solidFill>
                  <a:srgbClr val="000000"/>
                </a:solidFill>
                <a:latin typeface="Roboto"/>
                <a:ea typeface="Roboto"/>
                <a:cs typeface="Roboto"/>
                <a:sym typeface="Roboto"/>
              </a:rPr>
              <a:t>?</a:t>
            </a:r>
            <a:endParaRPr lang="en-US" dirty="0">
              <a:latin typeface="Roboto"/>
              <a:ea typeface="Roboto"/>
              <a:cs typeface="Roboto"/>
              <a:sym typeface="Roboto"/>
            </a:endParaRPr>
          </a:p>
        </p:txBody>
      </p:sp>
      <p:pic>
        <p:nvPicPr>
          <p:cNvPr id="343" name="Google Shape;343;p37"/>
          <p:cNvPicPr preferRelativeResize="0"/>
          <p:nvPr/>
        </p:nvPicPr>
        <p:blipFill rotWithShape="1">
          <a:blip r:embed="rId5">
            <a:alphaModFix/>
          </a:blip>
          <a:srcRect/>
          <a:stretch/>
        </p:blipFill>
        <p:spPr>
          <a:xfrm>
            <a:off x="9411164" y="4224013"/>
            <a:ext cx="2205720" cy="2243160"/>
          </a:xfrm>
          <a:prstGeom prst="rect">
            <a:avLst/>
          </a:prstGeom>
          <a:noFill/>
          <a:ln>
            <a:noFill/>
          </a:ln>
        </p:spPr>
      </p:pic>
      <p:sp>
        <p:nvSpPr>
          <p:cNvPr id="2" name="Title 1">
            <a:extLst>
              <a:ext uri="{FF2B5EF4-FFF2-40B4-BE49-F238E27FC236}">
                <a16:creationId xmlns:a16="http://schemas.microsoft.com/office/drawing/2014/main" id="{65853C26-33F0-36D8-80FB-D615228B4EDE}"/>
              </a:ext>
            </a:extLst>
          </p:cNvPr>
          <p:cNvSpPr>
            <a:spLocks noGrp="1"/>
          </p:cNvSpPr>
          <p:nvPr>
            <p:ph type="title"/>
          </p:nvPr>
        </p:nvSpPr>
        <p:spPr>
          <a:xfrm>
            <a:off x="378720" y="136525"/>
            <a:ext cx="10515600" cy="624155"/>
          </a:xfrm>
        </p:spPr>
        <p:txBody>
          <a:bodyPr>
            <a:normAutofit fontScale="90000"/>
          </a:bodyPr>
          <a:lstStyle/>
          <a:p>
            <a:r>
              <a:rPr lang="en-US" b="1" dirty="0">
                <a:solidFill>
                  <a:schemeClr val="accent1"/>
                </a:solidFill>
              </a:rPr>
              <a:t>The Collaboration Pursues the Science</a:t>
            </a:r>
          </a:p>
        </p:txBody>
      </p:sp>
      <p:sp>
        <p:nvSpPr>
          <p:cNvPr id="344" name="Google Shape;344;p37"/>
          <p:cNvSpPr txBox="1">
            <a:spLocks noGrp="1"/>
          </p:cNvSpPr>
          <p:nvPr>
            <p:ph type="sldNum" sz="quarter" idx="12"/>
          </p:nvPr>
        </p:nvSpPr>
        <p:spPr>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2</a:t>
            </a:fld>
            <a:endParaRPr dirty="0"/>
          </a:p>
        </p:txBody>
      </p:sp>
      <p:sp>
        <p:nvSpPr>
          <p:cNvPr id="3" name="Date Placeholder 2">
            <a:extLst>
              <a:ext uri="{FF2B5EF4-FFF2-40B4-BE49-F238E27FC236}">
                <a16:creationId xmlns:a16="http://schemas.microsoft.com/office/drawing/2014/main" id="{AC1070BA-0035-5A3E-E07C-75CC053B4A68}"/>
              </a:ext>
            </a:extLst>
          </p:cNvPr>
          <p:cNvSpPr>
            <a:spLocks noGrp="1"/>
          </p:cNvSpPr>
          <p:nvPr>
            <p:ph type="dt" sz="half" idx="10"/>
          </p:nvPr>
        </p:nvSpPr>
        <p:spPr/>
        <p:txBody>
          <a:bodyPr/>
          <a:lstStyle/>
          <a:p>
            <a:r>
              <a:rPr lang="en-US"/>
              <a:t>12/7/2023</a:t>
            </a:r>
            <a:endParaRPr lang="en-US" dirty="0"/>
          </a:p>
        </p:txBody>
      </p:sp>
      <p:sp>
        <p:nvSpPr>
          <p:cNvPr id="4" name="Footer Placeholder 3">
            <a:extLst>
              <a:ext uri="{FF2B5EF4-FFF2-40B4-BE49-F238E27FC236}">
                <a16:creationId xmlns:a16="http://schemas.microsoft.com/office/drawing/2014/main" id="{8A864117-23D8-02B7-F9B4-F0FCABBD54A6}"/>
              </a:ext>
            </a:extLst>
          </p:cNvPr>
          <p:cNvSpPr>
            <a:spLocks noGrp="1"/>
          </p:cNvSpPr>
          <p:nvPr>
            <p:ph type="ftr" sz="quarter" idx="11"/>
          </p:nvPr>
        </p:nvSpPr>
        <p:spPr/>
        <p:txBody>
          <a:bodyPr/>
          <a:lstStyle/>
          <a:p>
            <a:r>
              <a:rPr lang="en-US"/>
              <a:t>2nd EIC Resource Review Board</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DAFE-4568-55EB-A7CC-002A0CAC7E95}"/>
              </a:ext>
            </a:extLst>
          </p:cNvPr>
          <p:cNvSpPr>
            <a:spLocks noGrp="1"/>
          </p:cNvSpPr>
          <p:nvPr>
            <p:ph type="title"/>
          </p:nvPr>
        </p:nvSpPr>
        <p:spPr>
          <a:xfrm>
            <a:off x="215461" y="1563304"/>
            <a:ext cx="10515600" cy="1325563"/>
          </a:xfrm>
        </p:spPr>
        <p:txBody>
          <a:bodyPr/>
          <a:lstStyle/>
          <a:p>
            <a:r>
              <a:rPr lang="en-US" b="1" dirty="0">
                <a:solidFill>
                  <a:schemeClr val="accent1"/>
                </a:solidFill>
              </a:rPr>
              <a:t>International</a:t>
            </a:r>
          </a:p>
        </p:txBody>
      </p:sp>
      <p:sp>
        <p:nvSpPr>
          <p:cNvPr id="3" name="Date Placeholder 2">
            <a:extLst>
              <a:ext uri="{FF2B5EF4-FFF2-40B4-BE49-F238E27FC236}">
                <a16:creationId xmlns:a16="http://schemas.microsoft.com/office/drawing/2014/main" id="{B0A25312-F5F0-D104-130B-7D44A4A4E21C}"/>
              </a:ext>
            </a:extLst>
          </p:cNvPr>
          <p:cNvSpPr>
            <a:spLocks noGrp="1"/>
          </p:cNvSpPr>
          <p:nvPr>
            <p:ph type="dt" sz="half" idx="10"/>
          </p:nvPr>
        </p:nvSpPr>
        <p:spPr/>
        <p:txBody>
          <a:bodyPr/>
          <a:lstStyle/>
          <a:p>
            <a:r>
              <a:rPr lang="en-US"/>
              <a:t>12/7/2023</a:t>
            </a:r>
          </a:p>
        </p:txBody>
      </p:sp>
      <p:sp>
        <p:nvSpPr>
          <p:cNvPr id="4" name="Footer Placeholder 3">
            <a:extLst>
              <a:ext uri="{FF2B5EF4-FFF2-40B4-BE49-F238E27FC236}">
                <a16:creationId xmlns:a16="http://schemas.microsoft.com/office/drawing/2014/main" id="{2D4B9C7C-7F4B-B027-2239-333196E8978C}"/>
              </a:ext>
            </a:extLst>
          </p:cNvPr>
          <p:cNvSpPr>
            <a:spLocks noGrp="1"/>
          </p:cNvSpPr>
          <p:nvPr>
            <p:ph type="ftr" sz="quarter" idx="11"/>
          </p:nvPr>
        </p:nvSpPr>
        <p:spPr/>
        <p:txBody>
          <a:bodyPr/>
          <a:lstStyle/>
          <a:p>
            <a:r>
              <a:rPr lang="en-US"/>
              <a:t>2nd EIC Resource Review Board</a:t>
            </a:r>
          </a:p>
        </p:txBody>
      </p:sp>
      <p:sp>
        <p:nvSpPr>
          <p:cNvPr id="5" name="Slide Number Placeholder 4">
            <a:extLst>
              <a:ext uri="{FF2B5EF4-FFF2-40B4-BE49-F238E27FC236}">
                <a16:creationId xmlns:a16="http://schemas.microsoft.com/office/drawing/2014/main" id="{F02DABC1-02F4-23FD-ACAC-0FED904CF724}"/>
              </a:ext>
            </a:extLst>
          </p:cNvPr>
          <p:cNvSpPr>
            <a:spLocks noGrp="1"/>
          </p:cNvSpPr>
          <p:nvPr>
            <p:ph type="sldNum" sz="quarter" idx="12"/>
          </p:nvPr>
        </p:nvSpPr>
        <p:spPr/>
        <p:txBody>
          <a:bodyPr/>
          <a:lstStyle/>
          <a:p>
            <a:fld id="{00A14187-AF44-4271-AA62-1C5C376B8E74}" type="slidenum">
              <a:rPr lang="en-US" smtClean="0"/>
              <a:t>20</a:t>
            </a:fld>
            <a:endParaRPr lang="en-US"/>
          </a:p>
        </p:txBody>
      </p:sp>
      <p:pic>
        <p:nvPicPr>
          <p:cNvPr id="8" name="Picture 7" descr="Map&#10;&#10;Description automatically generated">
            <a:extLst>
              <a:ext uri="{FF2B5EF4-FFF2-40B4-BE49-F238E27FC236}">
                <a16:creationId xmlns:a16="http://schemas.microsoft.com/office/drawing/2014/main" id="{1869B465-E19C-26AF-5154-9C8CC4E6073E}"/>
              </a:ext>
            </a:extLst>
          </p:cNvPr>
          <p:cNvPicPr>
            <a:picLocks noChangeAspect="1"/>
          </p:cNvPicPr>
          <p:nvPr/>
        </p:nvPicPr>
        <p:blipFill>
          <a:blip r:embed="rId2"/>
          <a:stretch>
            <a:fillRect/>
          </a:stretch>
        </p:blipFill>
        <p:spPr>
          <a:xfrm>
            <a:off x="3487116" y="409904"/>
            <a:ext cx="8558509" cy="5627220"/>
          </a:xfrm>
          <a:prstGeom prst="rect">
            <a:avLst/>
          </a:prstGeom>
        </p:spPr>
      </p:pic>
      <p:pic>
        <p:nvPicPr>
          <p:cNvPr id="9" name="Picture 8" descr="Logo&#10;&#10;Description automatically generated">
            <a:extLst>
              <a:ext uri="{FF2B5EF4-FFF2-40B4-BE49-F238E27FC236}">
                <a16:creationId xmlns:a16="http://schemas.microsoft.com/office/drawing/2014/main" id="{62074DFF-D2F4-E0AD-35E6-63E316C8E052}"/>
              </a:ext>
            </a:extLst>
          </p:cNvPr>
          <p:cNvPicPr>
            <a:picLocks noChangeAspect="1"/>
          </p:cNvPicPr>
          <p:nvPr/>
        </p:nvPicPr>
        <p:blipFill>
          <a:blip r:embed="rId3"/>
          <a:stretch>
            <a:fillRect/>
          </a:stretch>
        </p:blipFill>
        <p:spPr>
          <a:xfrm>
            <a:off x="838200" y="472966"/>
            <a:ext cx="1804597" cy="1299014"/>
          </a:xfrm>
          <a:prstGeom prst="rect">
            <a:avLst/>
          </a:prstGeom>
        </p:spPr>
      </p:pic>
      <p:sp>
        <p:nvSpPr>
          <p:cNvPr id="10" name="TextBox 9">
            <a:extLst>
              <a:ext uri="{FF2B5EF4-FFF2-40B4-BE49-F238E27FC236}">
                <a16:creationId xmlns:a16="http://schemas.microsoft.com/office/drawing/2014/main" id="{6268EC6B-7BD2-3B0F-E41B-B752B4BF9084}"/>
              </a:ext>
            </a:extLst>
          </p:cNvPr>
          <p:cNvSpPr txBox="1"/>
          <p:nvPr/>
        </p:nvSpPr>
        <p:spPr>
          <a:xfrm>
            <a:off x="4775513" y="566960"/>
            <a:ext cx="387693" cy="253916"/>
          </a:xfrm>
          <a:prstGeom prst="rect">
            <a:avLst/>
          </a:prstGeom>
          <a:solidFill>
            <a:schemeClr val="bg1"/>
          </a:solidFill>
        </p:spPr>
        <p:txBody>
          <a:bodyPr wrap="square" rtlCol="0">
            <a:spAutoFit/>
          </a:bodyPr>
          <a:lstStyle/>
          <a:p>
            <a:r>
              <a:rPr lang="en-US" sz="1050" b="1" dirty="0">
                <a:solidFill>
                  <a:schemeClr val="bg1">
                    <a:lumMod val="50000"/>
                  </a:schemeClr>
                </a:solidFill>
              </a:rPr>
              <a:t>173</a:t>
            </a:r>
          </a:p>
        </p:txBody>
      </p:sp>
    </p:spTree>
    <p:extLst>
      <p:ext uri="{BB962C8B-B14F-4D97-AF65-F5344CB8AC3E}">
        <p14:creationId xmlns:p14="http://schemas.microsoft.com/office/powerpoint/2010/main" val="972637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white and yellow object&#10;&#10;Description automatically generated">
            <a:extLst>
              <a:ext uri="{FF2B5EF4-FFF2-40B4-BE49-F238E27FC236}">
                <a16:creationId xmlns:a16="http://schemas.microsoft.com/office/drawing/2014/main" id="{B73C83AE-A690-6830-CA60-B9B400AAA3B6}"/>
              </a:ext>
            </a:extLst>
          </p:cNvPr>
          <p:cNvPicPr>
            <a:picLocks noChangeAspect="1"/>
          </p:cNvPicPr>
          <p:nvPr/>
        </p:nvPicPr>
        <p:blipFill>
          <a:blip r:embed="rId2"/>
          <a:stretch>
            <a:fillRect/>
          </a:stretch>
        </p:blipFill>
        <p:spPr>
          <a:xfrm>
            <a:off x="-195174" y="1489928"/>
            <a:ext cx="7859259" cy="4453580"/>
          </a:xfrm>
          <a:prstGeom prst="rect">
            <a:avLst/>
          </a:prstGeom>
        </p:spPr>
      </p:pic>
      <p:sp>
        <p:nvSpPr>
          <p:cNvPr id="28" name="Title 1">
            <a:extLst>
              <a:ext uri="{FF2B5EF4-FFF2-40B4-BE49-F238E27FC236}">
                <a16:creationId xmlns:a16="http://schemas.microsoft.com/office/drawing/2014/main" id="{A9252A96-61B1-5240-AFF9-AE7DDF400F9C}"/>
              </a:ext>
            </a:extLst>
          </p:cNvPr>
          <p:cNvSpPr txBox="1">
            <a:spLocks/>
          </p:cNvSpPr>
          <p:nvPr/>
        </p:nvSpPr>
        <p:spPr>
          <a:xfrm>
            <a:off x="592991" y="20616"/>
            <a:ext cx="10027768" cy="1035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ePIC Detector Design</a:t>
            </a:r>
          </a:p>
        </p:txBody>
      </p:sp>
      <p:sp>
        <p:nvSpPr>
          <p:cNvPr id="9" name="TextBox 8">
            <a:extLst>
              <a:ext uri="{FF2B5EF4-FFF2-40B4-BE49-F238E27FC236}">
                <a16:creationId xmlns:a16="http://schemas.microsoft.com/office/drawing/2014/main" id="{0F1B15BD-A99E-EBFE-1D87-D635DB645C65}"/>
              </a:ext>
            </a:extLst>
          </p:cNvPr>
          <p:cNvSpPr txBox="1"/>
          <p:nvPr/>
        </p:nvSpPr>
        <p:spPr>
          <a:xfrm>
            <a:off x="7776670" y="1277957"/>
            <a:ext cx="3834896" cy="5355312"/>
          </a:xfrm>
          <a:prstGeom prst="rect">
            <a:avLst/>
          </a:prstGeom>
          <a:noFill/>
        </p:spPr>
        <p:txBody>
          <a:bodyPr wrap="square" rtlCol="0">
            <a:spAutoFit/>
          </a:bodyPr>
          <a:lstStyle/>
          <a:p>
            <a:r>
              <a:rPr lang="en-US" b="1" dirty="0"/>
              <a:t>Tracking:</a:t>
            </a:r>
          </a:p>
          <a:p>
            <a:pPr marL="742950" lvl="1" indent="-285750">
              <a:buFont typeface="Arial" panose="020B0604020202020204" pitchFamily="34" charset="0"/>
              <a:buChar char="•"/>
            </a:pPr>
            <a:r>
              <a:rPr lang="en-US" dirty="0"/>
              <a:t>New 1.7T solenoid</a:t>
            </a:r>
          </a:p>
          <a:p>
            <a:pPr marL="742950" lvl="1" indent="-285750">
              <a:buFont typeface="Arial" panose="020B0604020202020204" pitchFamily="34" charset="0"/>
              <a:buChar char="•"/>
            </a:pPr>
            <a:r>
              <a:rPr lang="en-US" dirty="0"/>
              <a:t>Si MAPS Tracker</a:t>
            </a:r>
          </a:p>
          <a:p>
            <a:pPr marL="742950" lvl="1" indent="-285750">
              <a:buFont typeface="Arial" panose="020B0604020202020204" pitchFamily="34" charset="0"/>
              <a:buChar char="•"/>
            </a:pPr>
            <a:r>
              <a:rPr lang="en-US" dirty="0"/>
              <a:t>MPGDs (</a:t>
            </a:r>
            <a:r>
              <a:rPr lang="en-US" dirty="0" err="1">
                <a:latin typeface="Symbol" panose="05050102010706020507" pitchFamily="18" charset="2"/>
              </a:rPr>
              <a:t>m</a:t>
            </a:r>
            <a:r>
              <a:rPr lang="en-US" dirty="0" err="1"/>
              <a:t>RWELL</a:t>
            </a:r>
            <a:r>
              <a:rPr lang="en-US" dirty="0"/>
              <a:t>/</a:t>
            </a:r>
            <a:r>
              <a:rPr lang="en-US" dirty="0" err="1">
                <a:latin typeface="Symbol" panose="05050102010706020507" pitchFamily="18" charset="2"/>
              </a:rPr>
              <a:t>m</a:t>
            </a:r>
            <a:r>
              <a:rPr lang="en-US" dirty="0" err="1"/>
              <a:t>Megas</a:t>
            </a:r>
            <a:r>
              <a:rPr lang="en-US" dirty="0"/>
              <a:t>)</a:t>
            </a:r>
          </a:p>
          <a:p>
            <a:pPr lvl="1"/>
            <a:endParaRPr lang="en-US" dirty="0"/>
          </a:p>
          <a:p>
            <a:r>
              <a:rPr lang="en-US" b="1" dirty="0"/>
              <a:t>PID:</a:t>
            </a:r>
          </a:p>
          <a:p>
            <a:pPr marL="800100" lvl="1" indent="-342900">
              <a:buFont typeface="Arial" panose="020B0604020202020204" pitchFamily="34" charset="0"/>
              <a:buChar char="•"/>
            </a:pPr>
            <a:r>
              <a:rPr lang="en-US" dirty="0" err="1"/>
              <a:t>hpDIRC</a:t>
            </a:r>
            <a:endParaRPr lang="en-US" dirty="0"/>
          </a:p>
          <a:p>
            <a:pPr marL="800100" lvl="1" indent="-342900">
              <a:buFont typeface="Arial" panose="020B0604020202020204" pitchFamily="34" charset="0"/>
              <a:buChar char="•"/>
            </a:pPr>
            <a:r>
              <a:rPr lang="en-US" dirty="0" err="1"/>
              <a:t>pfRICH</a:t>
            </a:r>
            <a:endParaRPr lang="en-US" dirty="0"/>
          </a:p>
          <a:p>
            <a:pPr marL="800100" lvl="1" indent="-342900">
              <a:buFont typeface="Arial" panose="020B0604020202020204" pitchFamily="34" charset="0"/>
              <a:buChar char="•"/>
            </a:pPr>
            <a:r>
              <a:rPr lang="en-US" dirty="0" err="1"/>
              <a:t>dRICH</a:t>
            </a:r>
            <a:endParaRPr lang="en-US" dirty="0"/>
          </a:p>
          <a:p>
            <a:pPr marL="800100" lvl="1" indent="-342900">
              <a:buFont typeface="Arial" panose="020B0604020202020204" pitchFamily="34" charset="0"/>
              <a:buChar char="•"/>
            </a:pPr>
            <a:r>
              <a:rPr lang="en-US" dirty="0"/>
              <a:t>AC-LGAD (~30ps TOF)</a:t>
            </a:r>
          </a:p>
          <a:p>
            <a:pPr marL="800100" lvl="1" indent="-342900">
              <a:buFont typeface="Arial" panose="020B0604020202020204" pitchFamily="34" charset="0"/>
              <a:buChar char="•"/>
            </a:pPr>
            <a:endParaRPr lang="en-US" dirty="0"/>
          </a:p>
          <a:p>
            <a:r>
              <a:rPr lang="en-US" b="1" dirty="0"/>
              <a:t>Calorimetry:</a:t>
            </a:r>
          </a:p>
          <a:p>
            <a:pPr marL="742950" lvl="1" indent="-285750">
              <a:buFont typeface="Arial" panose="020B0604020202020204" pitchFamily="34" charset="0"/>
              <a:buChar char="•"/>
            </a:pPr>
            <a:r>
              <a:rPr lang="en-US" dirty="0"/>
              <a:t>Imaging Barrel </a:t>
            </a:r>
            <a:r>
              <a:rPr lang="en-US" dirty="0" err="1"/>
              <a:t>EMCal</a:t>
            </a:r>
            <a:endParaRPr lang="en-US" dirty="0"/>
          </a:p>
          <a:p>
            <a:pPr marL="742950" lvl="1" indent="-285750">
              <a:buFont typeface="Arial" panose="020B0604020202020204" pitchFamily="34" charset="0"/>
              <a:buChar char="•"/>
            </a:pPr>
            <a:r>
              <a:rPr lang="en-US" dirty="0"/>
              <a:t>PbWO4 </a:t>
            </a:r>
            <a:r>
              <a:rPr lang="en-US" dirty="0" err="1"/>
              <a:t>EMCal</a:t>
            </a:r>
            <a:r>
              <a:rPr lang="en-US" dirty="0"/>
              <a:t> in backward </a:t>
            </a:r>
            <a:br>
              <a:rPr lang="en-US" dirty="0"/>
            </a:br>
            <a:r>
              <a:rPr lang="en-US" dirty="0"/>
              <a:t>direction</a:t>
            </a:r>
          </a:p>
          <a:p>
            <a:pPr marL="742950" lvl="1" indent="-285750">
              <a:buFont typeface="Arial" panose="020B0604020202020204" pitchFamily="34" charset="0"/>
              <a:buChar char="•"/>
            </a:pPr>
            <a:r>
              <a:rPr lang="en-US" dirty="0"/>
              <a:t>Finely segmented </a:t>
            </a:r>
            <a:r>
              <a:rPr lang="en-US" dirty="0" err="1"/>
              <a:t>EMCal</a:t>
            </a:r>
            <a:r>
              <a:rPr lang="en-US" dirty="0"/>
              <a:t> +HCal</a:t>
            </a:r>
            <a:br>
              <a:rPr lang="en-US" dirty="0"/>
            </a:br>
            <a:r>
              <a:rPr lang="en-US" dirty="0"/>
              <a:t>in forward direction</a:t>
            </a:r>
          </a:p>
          <a:p>
            <a:pPr marL="742950" lvl="1" indent="-285750">
              <a:buFont typeface="Arial" panose="020B0604020202020204" pitchFamily="34" charset="0"/>
              <a:buChar char="•"/>
            </a:pPr>
            <a:r>
              <a:rPr lang="en-US" dirty="0"/>
              <a:t>Outer HCal (sPHENIX re-use)</a:t>
            </a:r>
          </a:p>
          <a:p>
            <a:pPr marL="742950" lvl="1" indent="-285750">
              <a:buFont typeface="Arial" panose="020B0604020202020204" pitchFamily="34" charset="0"/>
              <a:buChar char="•"/>
            </a:pPr>
            <a:r>
              <a:rPr lang="en-US" dirty="0"/>
              <a:t>Backwards HCal (tail-catcher)</a:t>
            </a:r>
          </a:p>
        </p:txBody>
      </p:sp>
      <p:pic>
        <p:nvPicPr>
          <p:cNvPr id="25" name="Picture 24" descr="Logo&#10;&#10;Description automatically generated">
            <a:extLst>
              <a:ext uri="{FF2B5EF4-FFF2-40B4-BE49-F238E27FC236}">
                <a16:creationId xmlns:a16="http://schemas.microsoft.com/office/drawing/2014/main" id="{9A6C4888-8E79-4055-801B-A5A671BEFABB}"/>
              </a:ext>
            </a:extLst>
          </p:cNvPr>
          <p:cNvPicPr>
            <a:picLocks noChangeAspect="1"/>
          </p:cNvPicPr>
          <p:nvPr/>
        </p:nvPicPr>
        <p:blipFill>
          <a:blip r:embed="rId3"/>
          <a:stretch>
            <a:fillRect/>
          </a:stretch>
        </p:blipFill>
        <p:spPr>
          <a:xfrm>
            <a:off x="9529763" y="132161"/>
            <a:ext cx="1804597" cy="1299014"/>
          </a:xfrm>
          <a:prstGeom prst="rect">
            <a:avLst/>
          </a:prstGeom>
        </p:spPr>
      </p:pic>
      <p:sp>
        <p:nvSpPr>
          <p:cNvPr id="3" name="Date Placeholder 2">
            <a:extLst>
              <a:ext uri="{FF2B5EF4-FFF2-40B4-BE49-F238E27FC236}">
                <a16:creationId xmlns:a16="http://schemas.microsoft.com/office/drawing/2014/main" id="{5564EB83-8D5C-4C1E-9B49-8CBCAD47315D}"/>
              </a:ext>
            </a:extLst>
          </p:cNvPr>
          <p:cNvSpPr>
            <a:spLocks noGrp="1"/>
          </p:cNvSpPr>
          <p:nvPr>
            <p:ph type="dt" sz="half" idx="10"/>
          </p:nvPr>
        </p:nvSpPr>
        <p:spPr/>
        <p:txBody>
          <a:bodyPr/>
          <a:lstStyle/>
          <a:p>
            <a:r>
              <a:rPr lang="en-US"/>
              <a:t>12/7/2023</a:t>
            </a:r>
          </a:p>
        </p:txBody>
      </p:sp>
      <p:sp>
        <p:nvSpPr>
          <p:cNvPr id="6" name="Footer Placeholder 5">
            <a:extLst>
              <a:ext uri="{FF2B5EF4-FFF2-40B4-BE49-F238E27FC236}">
                <a16:creationId xmlns:a16="http://schemas.microsoft.com/office/drawing/2014/main" id="{12121315-F0DB-470B-959C-40616D93F449}"/>
              </a:ext>
            </a:extLst>
          </p:cNvPr>
          <p:cNvSpPr>
            <a:spLocks noGrp="1"/>
          </p:cNvSpPr>
          <p:nvPr>
            <p:ph type="ftr" sz="quarter" idx="11"/>
          </p:nvPr>
        </p:nvSpPr>
        <p:spPr/>
        <p:txBody>
          <a:bodyPr/>
          <a:lstStyle/>
          <a:p>
            <a:r>
              <a:rPr lang="en-US"/>
              <a:t>2nd EIC Resource Review Board</a:t>
            </a:r>
          </a:p>
        </p:txBody>
      </p:sp>
      <p:sp>
        <p:nvSpPr>
          <p:cNvPr id="7" name="Slide Number Placeholder 6">
            <a:extLst>
              <a:ext uri="{FF2B5EF4-FFF2-40B4-BE49-F238E27FC236}">
                <a16:creationId xmlns:a16="http://schemas.microsoft.com/office/drawing/2014/main" id="{8C96CA4E-58DB-407F-A221-29BB419E75CC}"/>
              </a:ext>
            </a:extLst>
          </p:cNvPr>
          <p:cNvSpPr>
            <a:spLocks noGrp="1"/>
          </p:cNvSpPr>
          <p:nvPr>
            <p:ph type="sldNum" sz="quarter" idx="12"/>
          </p:nvPr>
        </p:nvSpPr>
        <p:spPr/>
        <p:txBody>
          <a:bodyPr/>
          <a:lstStyle/>
          <a:p>
            <a:fld id="{00A14187-AF44-4271-AA62-1C5C376B8E74}" type="slidenum">
              <a:rPr lang="en-US" smtClean="0"/>
              <a:t>21</a:t>
            </a:fld>
            <a:endParaRPr lang="en-US"/>
          </a:p>
        </p:txBody>
      </p:sp>
      <p:sp>
        <p:nvSpPr>
          <p:cNvPr id="4" name="Google Shape;413;p42">
            <a:extLst>
              <a:ext uri="{FF2B5EF4-FFF2-40B4-BE49-F238E27FC236}">
                <a16:creationId xmlns:a16="http://schemas.microsoft.com/office/drawing/2014/main" id="{48F99875-A34F-9DA3-06FB-F409CE3CB8E9}"/>
              </a:ext>
            </a:extLst>
          </p:cNvPr>
          <p:cNvSpPr/>
          <p:nvPr/>
        </p:nvSpPr>
        <p:spPr>
          <a:xfrm>
            <a:off x="429156" y="5986129"/>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5" name="Google Shape;414;p42">
            <a:extLst>
              <a:ext uri="{FF2B5EF4-FFF2-40B4-BE49-F238E27FC236}">
                <a16:creationId xmlns:a16="http://schemas.microsoft.com/office/drawing/2014/main" id="{FEB12E6A-B4A7-5E52-5744-48665B82283B}"/>
              </a:ext>
            </a:extLst>
          </p:cNvPr>
          <p:cNvSpPr/>
          <p:nvPr/>
        </p:nvSpPr>
        <p:spPr>
          <a:xfrm flipH="1">
            <a:off x="4706695" y="5947681"/>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sp>
        <p:nvSpPr>
          <p:cNvPr id="41" name="TextBox 40">
            <a:extLst>
              <a:ext uri="{FF2B5EF4-FFF2-40B4-BE49-F238E27FC236}">
                <a16:creationId xmlns:a16="http://schemas.microsoft.com/office/drawing/2014/main" id="{70F2839A-4FF6-D3A1-941E-F895517C8F00}"/>
              </a:ext>
            </a:extLst>
          </p:cNvPr>
          <p:cNvSpPr txBox="1"/>
          <p:nvPr/>
        </p:nvSpPr>
        <p:spPr>
          <a:xfrm>
            <a:off x="3347624" y="810213"/>
            <a:ext cx="606868" cy="307777"/>
          </a:xfrm>
          <a:prstGeom prst="rect">
            <a:avLst/>
          </a:prstGeom>
          <a:noFill/>
        </p:spPr>
        <p:txBody>
          <a:bodyPr wrap="square" rtlCol="0">
            <a:spAutoFit/>
          </a:bodyPr>
          <a:lstStyle/>
          <a:p>
            <a:r>
              <a:rPr lang="en-US" sz="1400" dirty="0">
                <a:latin typeface="Symbol" panose="05050102010706020507" pitchFamily="18" charset="2"/>
              </a:rPr>
              <a:t>h</a:t>
            </a:r>
            <a:r>
              <a:rPr lang="en-US" sz="1400" dirty="0"/>
              <a:t>=0</a:t>
            </a:r>
          </a:p>
        </p:txBody>
      </p:sp>
      <p:cxnSp>
        <p:nvCxnSpPr>
          <p:cNvPr id="46" name="Straight Arrow Connector 45">
            <a:extLst>
              <a:ext uri="{FF2B5EF4-FFF2-40B4-BE49-F238E27FC236}">
                <a16:creationId xmlns:a16="http://schemas.microsoft.com/office/drawing/2014/main" id="{43E2F329-493F-C53F-B9BD-C9D57D9F4C0C}"/>
              </a:ext>
            </a:extLst>
          </p:cNvPr>
          <p:cNvCxnSpPr>
            <a:cxnSpLocks/>
          </p:cNvCxnSpPr>
          <p:nvPr/>
        </p:nvCxnSpPr>
        <p:spPr>
          <a:xfrm>
            <a:off x="3386148" y="1163308"/>
            <a:ext cx="3916983" cy="18851"/>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EEE8A9B-9EDB-C54C-4BB6-EE43520920A5}"/>
              </a:ext>
            </a:extLst>
          </p:cNvPr>
          <p:cNvSpPr txBox="1"/>
          <p:nvPr/>
        </p:nvSpPr>
        <p:spPr>
          <a:xfrm>
            <a:off x="5100892" y="839277"/>
            <a:ext cx="677478" cy="276999"/>
          </a:xfrm>
          <a:prstGeom prst="rect">
            <a:avLst/>
          </a:prstGeom>
          <a:solidFill>
            <a:schemeClr val="bg1"/>
          </a:solidFill>
        </p:spPr>
        <p:txBody>
          <a:bodyPr wrap="square" rtlCol="0">
            <a:spAutoFit/>
          </a:bodyPr>
          <a:lstStyle/>
          <a:p>
            <a:r>
              <a:rPr lang="en-US" sz="1200" b="1" dirty="0">
                <a:latin typeface="+mj-lt"/>
              </a:rPr>
              <a:t>5.0m</a:t>
            </a:r>
          </a:p>
        </p:txBody>
      </p:sp>
      <p:cxnSp>
        <p:nvCxnSpPr>
          <p:cNvPr id="52" name="Straight Arrow Connector 51">
            <a:extLst>
              <a:ext uri="{FF2B5EF4-FFF2-40B4-BE49-F238E27FC236}">
                <a16:creationId xmlns:a16="http://schemas.microsoft.com/office/drawing/2014/main" id="{6E0CF0BA-C25E-64DB-E3FB-9667C83C42EA}"/>
              </a:ext>
            </a:extLst>
          </p:cNvPr>
          <p:cNvCxnSpPr>
            <a:cxnSpLocks/>
          </p:cNvCxnSpPr>
          <p:nvPr/>
        </p:nvCxnSpPr>
        <p:spPr>
          <a:xfrm flipH="1">
            <a:off x="592991" y="1147054"/>
            <a:ext cx="2793157" cy="0"/>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9E4C87B-4F49-BC01-777A-0232FA225693}"/>
              </a:ext>
            </a:extLst>
          </p:cNvPr>
          <p:cNvSpPr txBox="1"/>
          <p:nvPr/>
        </p:nvSpPr>
        <p:spPr>
          <a:xfrm>
            <a:off x="1652206" y="1031081"/>
            <a:ext cx="606866" cy="276999"/>
          </a:xfrm>
          <a:prstGeom prst="rect">
            <a:avLst/>
          </a:prstGeom>
          <a:solidFill>
            <a:schemeClr val="bg1"/>
          </a:solidFill>
        </p:spPr>
        <p:txBody>
          <a:bodyPr wrap="square" rtlCol="0">
            <a:spAutoFit/>
          </a:bodyPr>
          <a:lstStyle/>
          <a:p>
            <a:r>
              <a:rPr lang="en-US" sz="1200" b="1" dirty="0">
                <a:latin typeface="+mj-lt"/>
              </a:rPr>
              <a:t>3.2m</a:t>
            </a:r>
          </a:p>
        </p:txBody>
      </p:sp>
      <p:cxnSp>
        <p:nvCxnSpPr>
          <p:cNvPr id="58" name="Straight Arrow Connector 57">
            <a:extLst>
              <a:ext uri="{FF2B5EF4-FFF2-40B4-BE49-F238E27FC236}">
                <a16:creationId xmlns:a16="http://schemas.microsoft.com/office/drawing/2014/main" id="{716C5474-3AC9-0311-BFB7-EC4E205A2D57}"/>
              </a:ext>
            </a:extLst>
          </p:cNvPr>
          <p:cNvCxnSpPr>
            <a:cxnSpLocks/>
            <a:stCxn id="41" idx="1"/>
          </p:cNvCxnSpPr>
          <p:nvPr/>
        </p:nvCxnSpPr>
        <p:spPr>
          <a:xfrm flipH="1">
            <a:off x="190499" y="964102"/>
            <a:ext cx="3157125" cy="12473"/>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2B2F5CD-8186-356C-D515-D3B84F40881A}"/>
              </a:ext>
            </a:extLst>
          </p:cNvPr>
          <p:cNvSpPr txBox="1"/>
          <p:nvPr/>
        </p:nvSpPr>
        <p:spPr>
          <a:xfrm>
            <a:off x="1660393" y="836840"/>
            <a:ext cx="606868" cy="276999"/>
          </a:xfrm>
          <a:prstGeom prst="rect">
            <a:avLst/>
          </a:prstGeom>
          <a:solidFill>
            <a:schemeClr val="bg1"/>
          </a:solidFill>
        </p:spPr>
        <p:txBody>
          <a:bodyPr wrap="square" rtlCol="0">
            <a:spAutoFit/>
          </a:bodyPr>
          <a:lstStyle/>
          <a:p>
            <a:r>
              <a:rPr lang="en-US" sz="1200" b="1" dirty="0">
                <a:latin typeface="+mj-lt"/>
              </a:rPr>
              <a:t>3.5m</a:t>
            </a:r>
          </a:p>
        </p:txBody>
      </p:sp>
      <p:pic>
        <p:nvPicPr>
          <p:cNvPr id="54" name="Picture 53" descr="A green and white machine&#10;&#10;Description automatically generated">
            <a:extLst>
              <a:ext uri="{FF2B5EF4-FFF2-40B4-BE49-F238E27FC236}">
                <a16:creationId xmlns:a16="http://schemas.microsoft.com/office/drawing/2014/main" id="{D5EE621F-CDEB-3B2B-FF94-B030385370F8}"/>
              </a:ext>
            </a:extLst>
          </p:cNvPr>
          <p:cNvPicPr>
            <a:picLocks noChangeAspect="1"/>
          </p:cNvPicPr>
          <p:nvPr/>
        </p:nvPicPr>
        <p:blipFill>
          <a:blip r:embed="rId4"/>
          <a:stretch>
            <a:fillRect/>
          </a:stretch>
        </p:blipFill>
        <p:spPr>
          <a:xfrm>
            <a:off x="-192024" y="1490472"/>
            <a:ext cx="7858461" cy="4453128"/>
          </a:xfrm>
          <a:prstGeom prst="rect">
            <a:avLst/>
          </a:prstGeom>
        </p:spPr>
      </p:pic>
      <p:pic>
        <p:nvPicPr>
          <p:cNvPr id="56" name="Picture 55" descr="A blue and red cylinder with red and white stripes&#10;&#10;Description automatically generated">
            <a:extLst>
              <a:ext uri="{FF2B5EF4-FFF2-40B4-BE49-F238E27FC236}">
                <a16:creationId xmlns:a16="http://schemas.microsoft.com/office/drawing/2014/main" id="{2FE820B8-3352-99C9-8315-DA11395BB737}"/>
              </a:ext>
            </a:extLst>
          </p:cNvPr>
          <p:cNvPicPr>
            <a:picLocks noChangeAspect="1"/>
          </p:cNvPicPr>
          <p:nvPr/>
        </p:nvPicPr>
        <p:blipFill>
          <a:blip r:embed="rId5"/>
          <a:stretch>
            <a:fillRect/>
          </a:stretch>
        </p:blipFill>
        <p:spPr>
          <a:xfrm>
            <a:off x="-192024" y="1490472"/>
            <a:ext cx="7858461" cy="4453128"/>
          </a:xfrm>
          <a:prstGeom prst="rect">
            <a:avLst/>
          </a:prstGeom>
        </p:spPr>
      </p:pic>
      <p:cxnSp>
        <p:nvCxnSpPr>
          <p:cNvPr id="40" name="Straight Connector 39">
            <a:extLst>
              <a:ext uri="{FF2B5EF4-FFF2-40B4-BE49-F238E27FC236}">
                <a16:creationId xmlns:a16="http://schemas.microsoft.com/office/drawing/2014/main" id="{7378B9F0-47B4-8964-A06F-5F25DCBCDF11}"/>
              </a:ext>
            </a:extLst>
          </p:cNvPr>
          <p:cNvCxnSpPr>
            <a:cxnSpLocks/>
          </p:cNvCxnSpPr>
          <p:nvPr/>
        </p:nvCxnSpPr>
        <p:spPr>
          <a:xfrm>
            <a:off x="3386148" y="1277957"/>
            <a:ext cx="0" cy="4793696"/>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EFD0738-F962-D503-9021-DF6F4497D7FF}"/>
              </a:ext>
            </a:extLst>
          </p:cNvPr>
          <p:cNvCxnSpPr>
            <a:cxnSpLocks/>
          </p:cNvCxnSpPr>
          <p:nvPr/>
        </p:nvCxnSpPr>
        <p:spPr>
          <a:xfrm>
            <a:off x="7535917" y="1293026"/>
            <a:ext cx="0" cy="4545066"/>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87116D-D064-4895-8176-4DF2BB6418D1}"/>
              </a:ext>
            </a:extLst>
          </p:cNvPr>
          <p:cNvSpPr txBox="1"/>
          <p:nvPr/>
        </p:nvSpPr>
        <p:spPr>
          <a:xfrm>
            <a:off x="7297863" y="3476472"/>
            <a:ext cx="677478" cy="276999"/>
          </a:xfrm>
          <a:prstGeom prst="rect">
            <a:avLst/>
          </a:prstGeom>
          <a:solidFill>
            <a:schemeClr val="bg1"/>
          </a:solidFill>
        </p:spPr>
        <p:txBody>
          <a:bodyPr wrap="square" rtlCol="0">
            <a:spAutoFit/>
          </a:bodyPr>
          <a:lstStyle/>
          <a:p>
            <a:r>
              <a:rPr lang="en-US" sz="1200" b="1" dirty="0">
                <a:latin typeface="+mj-lt"/>
              </a:rPr>
              <a:t>5.34m</a:t>
            </a:r>
          </a:p>
        </p:txBody>
      </p:sp>
    </p:spTree>
    <p:extLst>
      <p:ext uri="{BB962C8B-B14F-4D97-AF65-F5344CB8AC3E}">
        <p14:creationId xmlns:p14="http://schemas.microsoft.com/office/powerpoint/2010/main" val="205156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line chart&#10;&#10;Description automatically generated">
            <a:extLst>
              <a:ext uri="{FF2B5EF4-FFF2-40B4-BE49-F238E27FC236}">
                <a16:creationId xmlns:a16="http://schemas.microsoft.com/office/drawing/2014/main" id="{41185E15-88EF-050A-7F53-1064E2703D71}"/>
              </a:ext>
            </a:extLst>
          </p:cNvPr>
          <p:cNvPicPr>
            <a:picLocks noChangeAspect="1"/>
          </p:cNvPicPr>
          <p:nvPr/>
        </p:nvPicPr>
        <p:blipFill>
          <a:blip r:embed="rId2"/>
          <a:stretch>
            <a:fillRect/>
          </a:stretch>
        </p:blipFill>
        <p:spPr>
          <a:xfrm>
            <a:off x="1948157" y="2034973"/>
            <a:ext cx="5897733" cy="4445615"/>
          </a:xfrm>
          <a:prstGeom prst="rect">
            <a:avLst/>
          </a:prstGeom>
        </p:spPr>
      </p:pic>
      <p:sp>
        <p:nvSpPr>
          <p:cNvPr id="2" name="Title 1">
            <a:extLst>
              <a:ext uri="{FF2B5EF4-FFF2-40B4-BE49-F238E27FC236}">
                <a16:creationId xmlns:a16="http://schemas.microsoft.com/office/drawing/2014/main" id="{84C842AB-675D-974C-BDDB-33FB7587BC5E}"/>
              </a:ext>
            </a:extLst>
          </p:cNvPr>
          <p:cNvSpPr>
            <a:spLocks noGrp="1"/>
          </p:cNvSpPr>
          <p:nvPr>
            <p:ph type="title"/>
          </p:nvPr>
        </p:nvSpPr>
        <p:spPr>
          <a:xfrm>
            <a:off x="191144" y="280226"/>
            <a:ext cx="11552663" cy="720960"/>
          </a:xfrm>
        </p:spPr>
        <p:txBody>
          <a:bodyPr>
            <a:normAutofit/>
          </a:bodyPr>
          <a:lstStyle/>
          <a:p>
            <a:r>
              <a:rPr lang="en-US" b="1" dirty="0">
                <a:solidFill>
                  <a:schemeClr val="accent1"/>
                </a:solidFill>
              </a:rPr>
              <a:t>Far-Forward and Far-Backward Detectors</a:t>
            </a:r>
          </a:p>
        </p:txBody>
      </p:sp>
      <p:cxnSp>
        <p:nvCxnSpPr>
          <p:cNvPr id="20" name="Straight Arrow Connector 19">
            <a:extLst>
              <a:ext uri="{FF2B5EF4-FFF2-40B4-BE49-F238E27FC236}">
                <a16:creationId xmlns:a16="http://schemas.microsoft.com/office/drawing/2014/main" id="{F6B6B86E-B741-FD4D-B064-5F5DC9046A51}"/>
              </a:ext>
            </a:extLst>
          </p:cNvPr>
          <p:cNvCxnSpPr>
            <a:cxnSpLocks/>
          </p:cNvCxnSpPr>
          <p:nvPr/>
        </p:nvCxnSpPr>
        <p:spPr>
          <a:xfrm flipV="1">
            <a:off x="5509910" y="2261175"/>
            <a:ext cx="570102" cy="932141"/>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47D0211-7087-1A49-BC47-F1295EAA878E}"/>
              </a:ext>
            </a:extLst>
          </p:cNvPr>
          <p:cNvCxnSpPr>
            <a:cxnSpLocks/>
          </p:cNvCxnSpPr>
          <p:nvPr/>
        </p:nvCxnSpPr>
        <p:spPr>
          <a:xfrm flipH="1" flipV="1">
            <a:off x="4292363" y="2339805"/>
            <a:ext cx="643003" cy="894283"/>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EACB94D-1B3A-D18E-E84D-EF6C2290D08A}"/>
              </a:ext>
            </a:extLst>
          </p:cNvPr>
          <p:cNvSpPr/>
          <p:nvPr/>
        </p:nvSpPr>
        <p:spPr>
          <a:xfrm rot="19686176">
            <a:off x="3381092" y="3269322"/>
            <a:ext cx="1521195" cy="14489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2EB212D-7FC8-7ACB-93D3-B8F092381D85}"/>
              </a:ext>
            </a:extLst>
          </p:cNvPr>
          <p:cNvSpPr txBox="1"/>
          <p:nvPr/>
        </p:nvSpPr>
        <p:spPr>
          <a:xfrm>
            <a:off x="144970" y="4328495"/>
            <a:ext cx="2156438" cy="1754326"/>
          </a:xfrm>
          <a:prstGeom prst="rect">
            <a:avLst/>
          </a:prstGeom>
          <a:noFill/>
        </p:spPr>
        <p:txBody>
          <a:bodyPr wrap="square" rtlCol="0">
            <a:spAutoFit/>
          </a:bodyPr>
          <a:lstStyle/>
          <a:p>
            <a:r>
              <a:rPr lang="en-US" b="1" dirty="0">
                <a:solidFill>
                  <a:schemeClr val="bg2">
                    <a:lumMod val="50000"/>
                  </a:schemeClr>
                </a:solidFill>
              </a:rPr>
              <a:t>Far-Backward Detectors</a:t>
            </a:r>
          </a:p>
          <a:p>
            <a:pPr marL="285750" indent="-285750">
              <a:buFont typeface="Arial" panose="020B0604020202020204" pitchFamily="34" charset="0"/>
              <a:buChar char="•"/>
            </a:pPr>
            <a:r>
              <a:rPr lang="en-US" dirty="0"/>
              <a:t>Luminosity monitor</a:t>
            </a:r>
          </a:p>
          <a:p>
            <a:pPr marL="285750" indent="-285750">
              <a:buFont typeface="Arial" panose="020B0604020202020204" pitchFamily="34" charset="0"/>
              <a:buChar char="•"/>
            </a:pPr>
            <a:r>
              <a:rPr lang="en-US" dirty="0"/>
              <a:t>Low-Q</a:t>
            </a:r>
            <a:r>
              <a:rPr lang="en-US" baseline="30000" dirty="0"/>
              <a:t>2</a:t>
            </a:r>
            <a:r>
              <a:rPr lang="en-US" dirty="0"/>
              <a:t> Tagging Detectors</a:t>
            </a:r>
          </a:p>
        </p:txBody>
      </p:sp>
      <p:cxnSp>
        <p:nvCxnSpPr>
          <p:cNvPr id="9" name="Straight Arrow Connector 8">
            <a:extLst>
              <a:ext uri="{FF2B5EF4-FFF2-40B4-BE49-F238E27FC236}">
                <a16:creationId xmlns:a16="http://schemas.microsoft.com/office/drawing/2014/main" id="{2915AF05-B64E-97B9-632C-295AE10D9AA8}"/>
              </a:ext>
            </a:extLst>
          </p:cNvPr>
          <p:cNvCxnSpPr>
            <a:cxnSpLocks/>
          </p:cNvCxnSpPr>
          <p:nvPr/>
        </p:nvCxnSpPr>
        <p:spPr>
          <a:xfrm flipH="1">
            <a:off x="2487551" y="4212110"/>
            <a:ext cx="830483" cy="2631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914D68E-D98B-E560-B796-6EC991EF3BB0}"/>
              </a:ext>
            </a:extLst>
          </p:cNvPr>
          <p:cNvSpPr/>
          <p:nvPr/>
        </p:nvSpPr>
        <p:spPr>
          <a:xfrm rot="1558022">
            <a:off x="5200343" y="4112858"/>
            <a:ext cx="2277214" cy="9978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641634-6EB3-69AE-5CBE-38572D590B21}"/>
              </a:ext>
            </a:extLst>
          </p:cNvPr>
          <p:cNvPicPr>
            <a:picLocks noChangeAspect="1"/>
          </p:cNvPicPr>
          <p:nvPr/>
        </p:nvPicPr>
        <p:blipFill>
          <a:blip r:embed="rId3"/>
          <a:stretch>
            <a:fillRect/>
          </a:stretch>
        </p:blipFill>
        <p:spPr>
          <a:xfrm>
            <a:off x="6434608" y="1299081"/>
            <a:ext cx="5686359" cy="2926553"/>
          </a:xfrm>
          <a:prstGeom prst="rect">
            <a:avLst/>
          </a:prstGeom>
          <a:ln w="12700">
            <a:solidFill>
              <a:schemeClr val="tx1"/>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6F44F58E-107B-FCD5-F3DF-7917628B6C6A}"/>
              </a:ext>
            </a:extLst>
          </p:cNvPr>
          <p:cNvSpPr/>
          <p:nvPr/>
        </p:nvSpPr>
        <p:spPr>
          <a:xfrm>
            <a:off x="11419066" y="3455688"/>
            <a:ext cx="701901" cy="76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93FEC28C-A5B2-D8CD-61E3-34F56E938938}"/>
              </a:ext>
            </a:extLst>
          </p:cNvPr>
          <p:cNvCxnSpPr>
            <a:cxnSpLocks/>
          </p:cNvCxnSpPr>
          <p:nvPr/>
        </p:nvCxnSpPr>
        <p:spPr>
          <a:xfrm>
            <a:off x="7499429" y="4919874"/>
            <a:ext cx="137225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8789F70-EF0F-2060-1F6E-B33DF38CFEBB}"/>
              </a:ext>
            </a:extLst>
          </p:cNvPr>
          <p:cNvSpPr txBox="1"/>
          <p:nvPr/>
        </p:nvSpPr>
        <p:spPr>
          <a:xfrm>
            <a:off x="9088448" y="4681756"/>
            <a:ext cx="2905008" cy="1754326"/>
          </a:xfrm>
          <a:prstGeom prst="rect">
            <a:avLst/>
          </a:prstGeom>
          <a:noFill/>
        </p:spPr>
        <p:txBody>
          <a:bodyPr wrap="square" rtlCol="0">
            <a:spAutoFit/>
          </a:bodyPr>
          <a:lstStyle/>
          <a:p>
            <a:r>
              <a:rPr lang="en-US" b="1" dirty="0">
                <a:solidFill>
                  <a:schemeClr val="bg2">
                    <a:lumMod val="50000"/>
                  </a:schemeClr>
                </a:solidFill>
              </a:rPr>
              <a:t>Far-Forward Detectors</a:t>
            </a:r>
          </a:p>
          <a:p>
            <a:pPr marL="285750" indent="-285750">
              <a:buFont typeface="Arial" panose="020B0604020202020204" pitchFamily="34" charset="0"/>
              <a:buChar char="•"/>
            </a:pPr>
            <a:r>
              <a:rPr lang="en-US" dirty="0"/>
              <a:t>B0 Tracking and Photon Detection</a:t>
            </a:r>
          </a:p>
          <a:p>
            <a:pPr marL="285750" indent="-285750">
              <a:buFont typeface="Arial" panose="020B0604020202020204" pitchFamily="34" charset="0"/>
              <a:buChar char="•"/>
            </a:pPr>
            <a:r>
              <a:rPr lang="en-US" dirty="0"/>
              <a:t>Roman Pots and Off-Momentum Detectors</a:t>
            </a:r>
          </a:p>
          <a:p>
            <a:pPr marL="285750" indent="-285750">
              <a:buFont typeface="Arial" panose="020B0604020202020204" pitchFamily="34" charset="0"/>
              <a:buChar char="•"/>
            </a:pPr>
            <a:r>
              <a:rPr lang="en-US" dirty="0"/>
              <a:t>Zero-Degree Calorimeter</a:t>
            </a:r>
          </a:p>
        </p:txBody>
      </p:sp>
      <p:pic>
        <p:nvPicPr>
          <p:cNvPr id="32" name="Picture 2">
            <a:extLst>
              <a:ext uri="{FF2B5EF4-FFF2-40B4-BE49-F238E27FC236}">
                <a16:creationId xmlns:a16="http://schemas.microsoft.com/office/drawing/2014/main" id="{FAC55024-A1EA-56A7-0A92-C848B94E3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506" y="1537791"/>
            <a:ext cx="1669219" cy="129998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BA04B2C-3469-29AB-7536-A3B6B8ACD7DD}"/>
              </a:ext>
            </a:extLst>
          </p:cNvPr>
          <p:cNvSpPr txBox="1"/>
          <p:nvPr/>
        </p:nvSpPr>
        <p:spPr>
          <a:xfrm>
            <a:off x="8277725" y="1436996"/>
            <a:ext cx="728552" cy="461665"/>
          </a:xfrm>
          <a:prstGeom prst="rect">
            <a:avLst/>
          </a:prstGeom>
          <a:noFill/>
        </p:spPr>
        <p:txBody>
          <a:bodyPr wrap="square" rtlCol="0">
            <a:spAutoFit/>
          </a:bodyPr>
          <a:lstStyle/>
          <a:p>
            <a:r>
              <a:rPr lang="en-US" sz="1200" dirty="0"/>
              <a:t>PbW04 EMCAL</a:t>
            </a:r>
          </a:p>
        </p:txBody>
      </p:sp>
      <p:cxnSp>
        <p:nvCxnSpPr>
          <p:cNvPr id="29" name="Straight Arrow Connector 28">
            <a:extLst>
              <a:ext uri="{FF2B5EF4-FFF2-40B4-BE49-F238E27FC236}">
                <a16:creationId xmlns:a16="http://schemas.microsoft.com/office/drawing/2014/main" id="{190F5C26-E26E-7A04-F45A-49B23AD55D64}"/>
              </a:ext>
            </a:extLst>
          </p:cNvPr>
          <p:cNvCxnSpPr>
            <a:cxnSpLocks/>
          </p:cNvCxnSpPr>
          <p:nvPr/>
        </p:nvCxnSpPr>
        <p:spPr>
          <a:xfrm>
            <a:off x="4358240" y="1175084"/>
            <a:ext cx="1595090" cy="0"/>
          </a:xfrm>
          <a:prstGeom prst="straightConnector1">
            <a:avLst/>
          </a:prstGeom>
          <a:ln w="127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6982A09-F0C6-C7C3-6DDF-599B69045117}"/>
              </a:ext>
            </a:extLst>
          </p:cNvPr>
          <p:cNvSpPr txBox="1"/>
          <p:nvPr/>
        </p:nvSpPr>
        <p:spPr>
          <a:xfrm>
            <a:off x="4897023" y="965025"/>
            <a:ext cx="637107" cy="246221"/>
          </a:xfrm>
          <a:prstGeom prst="rect">
            <a:avLst/>
          </a:prstGeom>
          <a:noFill/>
        </p:spPr>
        <p:txBody>
          <a:bodyPr wrap="square" rtlCol="0">
            <a:spAutoFit/>
          </a:bodyPr>
          <a:lstStyle/>
          <a:p>
            <a:r>
              <a:rPr lang="en-US" sz="1000" dirty="0"/>
              <a:t>8.5m</a:t>
            </a:r>
          </a:p>
        </p:txBody>
      </p:sp>
      <p:cxnSp>
        <p:nvCxnSpPr>
          <p:cNvPr id="18" name="Straight Arrow Connector 17">
            <a:extLst>
              <a:ext uri="{FF2B5EF4-FFF2-40B4-BE49-F238E27FC236}">
                <a16:creationId xmlns:a16="http://schemas.microsoft.com/office/drawing/2014/main" id="{970A4C61-40CC-46CC-8119-83A0A284DDFC}"/>
              </a:ext>
            </a:extLst>
          </p:cNvPr>
          <p:cNvCxnSpPr>
            <a:cxnSpLocks/>
          </p:cNvCxnSpPr>
          <p:nvPr/>
        </p:nvCxnSpPr>
        <p:spPr>
          <a:xfrm flipH="1">
            <a:off x="7542440" y="1663463"/>
            <a:ext cx="643114" cy="356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F9D66C8-B938-49E5-B52D-2C1A46916F4B}"/>
              </a:ext>
            </a:extLst>
          </p:cNvPr>
          <p:cNvSpPr txBox="1"/>
          <p:nvPr/>
        </p:nvSpPr>
        <p:spPr>
          <a:xfrm>
            <a:off x="8254078" y="1983482"/>
            <a:ext cx="1126044" cy="307777"/>
          </a:xfrm>
          <a:prstGeom prst="rect">
            <a:avLst/>
          </a:prstGeom>
          <a:noFill/>
        </p:spPr>
        <p:txBody>
          <a:bodyPr wrap="square" rtlCol="0">
            <a:spAutoFit/>
          </a:bodyPr>
          <a:lstStyle/>
          <a:p>
            <a:r>
              <a:rPr lang="en-US" sz="1400" dirty="0"/>
              <a:t>Si Tracking</a:t>
            </a:r>
          </a:p>
        </p:txBody>
      </p:sp>
      <p:cxnSp>
        <p:nvCxnSpPr>
          <p:cNvPr id="35" name="Straight Arrow Connector 34">
            <a:extLst>
              <a:ext uri="{FF2B5EF4-FFF2-40B4-BE49-F238E27FC236}">
                <a16:creationId xmlns:a16="http://schemas.microsoft.com/office/drawing/2014/main" id="{F9225DB1-DE55-4413-A49B-7FEFF2A0530B}"/>
              </a:ext>
            </a:extLst>
          </p:cNvPr>
          <p:cNvCxnSpPr>
            <a:cxnSpLocks/>
            <a:stCxn id="22" idx="1"/>
          </p:cNvCxnSpPr>
          <p:nvPr/>
        </p:nvCxnSpPr>
        <p:spPr>
          <a:xfrm flipH="1">
            <a:off x="7904212" y="2137371"/>
            <a:ext cx="349866"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20E72B28-DB96-4B82-BD0E-2A102B3EC44A}"/>
              </a:ext>
            </a:extLst>
          </p:cNvPr>
          <p:cNvSpPr>
            <a:spLocks noGrp="1"/>
          </p:cNvSpPr>
          <p:nvPr>
            <p:ph type="dt" sz="half" idx="10"/>
          </p:nvPr>
        </p:nvSpPr>
        <p:spPr/>
        <p:txBody>
          <a:bodyPr/>
          <a:lstStyle/>
          <a:p>
            <a:r>
              <a:rPr lang="en-US"/>
              <a:t>12/7/2023</a:t>
            </a:r>
            <a:endParaRPr lang="en-US" dirty="0"/>
          </a:p>
        </p:txBody>
      </p:sp>
      <p:sp>
        <p:nvSpPr>
          <p:cNvPr id="14" name="Footer Placeholder 13">
            <a:extLst>
              <a:ext uri="{FF2B5EF4-FFF2-40B4-BE49-F238E27FC236}">
                <a16:creationId xmlns:a16="http://schemas.microsoft.com/office/drawing/2014/main" id="{55C739F6-866F-40CD-ACBA-D8EEBAC877AA}"/>
              </a:ext>
            </a:extLst>
          </p:cNvPr>
          <p:cNvSpPr>
            <a:spLocks noGrp="1"/>
          </p:cNvSpPr>
          <p:nvPr>
            <p:ph type="ftr" sz="quarter" idx="11"/>
          </p:nvPr>
        </p:nvSpPr>
        <p:spPr/>
        <p:txBody>
          <a:bodyPr/>
          <a:lstStyle/>
          <a:p>
            <a:r>
              <a:rPr lang="en-US"/>
              <a:t>2nd EIC Resource Review Board</a:t>
            </a:r>
            <a:endParaRPr lang="en-US" dirty="0"/>
          </a:p>
        </p:txBody>
      </p:sp>
      <p:sp>
        <p:nvSpPr>
          <p:cNvPr id="15" name="Slide Number Placeholder 14">
            <a:extLst>
              <a:ext uri="{FF2B5EF4-FFF2-40B4-BE49-F238E27FC236}">
                <a16:creationId xmlns:a16="http://schemas.microsoft.com/office/drawing/2014/main" id="{8AC53C80-644D-4D84-A3AE-328F547DEAD9}"/>
              </a:ext>
            </a:extLst>
          </p:cNvPr>
          <p:cNvSpPr>
            <a:spLocks noGrp="1"/>
          </p:cNvSpPr>
          <p:nvPr>
            <p:ph type="sldNum" sz="quarter" idx="12"/>
          </p:nvPr>
        </p:nvSpPr>
        <p:spPr/>
        <p:txBody>
          <a:bodyPr/>
          <a:lstStyle/>
          <a:p>
            <a:fld id="{00A14187-AF44-4271-AA62-1C5C376B8E74}" type="slidenum">
              <a:rPr lang="en-US" smtClean="0"/>
              <a:t>22</a:t>
            </a:fld>
            <a:endParaRPr lang="en-US" dirty="0"/>
          </a:p>
        </p:txBody>
      </p:sp>
      <p:pic>
        <p:nvPicPr>
          <p:cNvPr id="3" name="Google Shape;433;p43">
            <a:extLst>
              <a:ext uri="{FF2B5EF4-FFF2-40B4-BE49-F238E27FC236}">
                <a16:creationId xmlns:a16="http://schemas.microsoft.com/office/drawing/2014/main" id="{BA96F37B-5C7E-487A-8284-1369AC46D55A}"/>
              </a:ext>
            </a:extLst>
          </p:cNvPr>
          <p:cNvPicPr preferRelativeResize="0"/>
          <p:nvPr/>
        </p:nvPicPr>
        <p:blipFill>
          <a:blip r:embed="rId5">
            <a:alphaModFix/>
          </a:blip>
          <a:stretch>
            <a:fillRect/>
          </a:stretch>
        </p:blipFill>
        <p:spPr>
          <a:xfrm>
            <a:off x="372288" y="1001186"/>
            <a:ext cx="2490801" cy="2775114"/>
          </a:xfrm>
          <a:prstGeom prst="rect">
            <a:avLst/>
          </a:prstGeom>
          <a:noFill/>
          <a:ln w="9525" cap="flat" cmpd="sng">
            <a:solidFill>
              <a:schemeClr val="dk2"/>
            </a:solidFill>
            <a:prstDash val="solid"/>
            <a:round/>
            <a:headEnd type="none" w="sm" len="sm"/>
            <a:tailEnd type="none" w="sm" len="sm"/>
          </a:ln>
        </p:spPr>
      </p:pic>
      <p:pic>
        <p:nvPicPr>
          <p:cNvPr id="8" name="Picture 7" descr="A blue and purple tube&#10;&#10;Description automatically generated">
            <a:extLst>
              <a:ext uri="{FF2B5EF4-FFF2-40B4-BE49-F238E27FC236}">
                <a16:creationId xmlns:a16="http://schemas.microsoft.com/office/drawing/2014/main" id="{776BA563-94E1-61EC-1849-13528DDB72EF}"/>
              </a:ext>
            </a:extLst>
          </p:cNvPr>
          <p:cNvPicPr>
            <a:picLocks noChangeAspect="1"/>
          </p:cNvPicPr>
          <p:nvPr/>
        </p:nvPicPr>
        <p:blipFill>
          <a:blip r:embed="rId6"/>
          <a:stretch>
            <a:fillRect/>
          </a:stretch>
        </p:blipFill>
        <p:spPr>
          <a:xfrm>
            <a:off x="4204096" y="1246506"/>
            <a:ext cx="1996222" cy="1131192"/>
          </a:xfrm>
          <a:prstGeom prst="rect">
            <a:avLst/>
          </a:prstGeom>
        </p:spPr>
      </p:pic>
    </p:spTree>
    <p:extLst>
      <p:ext uri="{BB962C8B-B14F-4D97-AF65-F5344CB8AC3E}">
        <p14:creationId xmlns:p14="http://schemas.microsoft.com/office/powerpoint/2010/main" val="3706319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17" name="Picture 16">
            <a:extLst>
              <a:ext uri="{FF2B5EF4-FFF2-40B4-BE49-F238E27FC236}">
                <a16:creationId xmlns:a16="http://schemas.microsoft.com/office/drawing/2014/main" id="{9F0D17AB-E684-9D40-B645-BD33994DD7C7}"/>
              </a:ext>
            </a:extLst>
          </p:cNvPr>
          <p:cNvPicPr>
            <a:picLocks noChangeAspect="1"/>
          </p:cNvPicPr>
          <p:nvPr/>
        </p:nvPicPr>
        <p:blipFill rotWithShape="1">
          <a:blip r:embed="rId3"/>
          <a:srcRect l="11252" t="5464" r="30873"/>
          <a:stretch/>
        </p:blipFill>
        <p:spPr>
          <a:xfrm>
            <a:off x="5805657" y="2341327"/>
            <a:ext cx="1234895" cy="2418900"/>
          </a:xfrm>
          <a:prstGeom prst="rect">
            <a:avLst/>
          </a:prstGeom>
        </p:spPr>
      </p:pic>
      <p:sp>
        <p:nvSpPr>
          <p:cNvPr id="470" name="Google Shape;470;p46"/>
          <p:cNvSpPr txBox="1">
            <a:spLocks noGrp="1"/>
          </p:cNvSpPr>
          <p:nvPr>
            <p:ph type="title"/>
          </p:nvPr>
        </p:nvSpPr>
        <p:spPr>
          <a:xfrm>
            <a:off x="383797" y="211258"/>
            <a:ext cx="10515600" cy="8028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ePIC Tracking Detectors</a:t>
            </a:r>
            <a:endParaRPr b="1" dirty="0">
              <a:solidFill>
                <a:schemeClr val="accent1"/>
              </a:solidFill>
              <a:ea typeface="Roboto"/>
              <a:cs typeface="Roboto"/>
              <a:sym typeface="Roboto"/>
            </a:endParaRPr>
          </a:p>
        </p:txBody>
      </p:sp>
      <p:sp>
        <p:nvSpPr>
          <p:cNvPr id="471" name="Google Shape;471;p46"/>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23</a:t>
            </a:fld>
            <a:endParaRPr/>
          </a:p>
        </p:txBody>
      </p:sp>
      <p:sp>
        <p:nvSpPr>
          <p:cNvPr id="2" name="Date Placeholder 1">
            <a:extLst>
              <a:ext uri="{FF2B5EF4-FFF2-40B4-BE49-F238E27FC236}">
                <a16:creationId xmlns:a16="http://schemas.microsoft.com/office/drawing/2014/main" id="{76983235-C98F-6D26-1EB8-ED7DACE4E969}"/>
              </a:ext>
            </a:extLst>
          </p:cNvPr>
          <p:cNvSpPr>
            <a:spLocks noGrp="1"/>
          </p:cNvSpPr>
          <p:nvPr>
            <p:ph type="dt" sz="half" idx="10"/>
          </p:nvPr>
        </p:nvSpPr>
        <p:spPr/>
        <p:txBody>
          <a:bodyPr/>
          <a:lstStyle/>
          <a:p>
            <a:r>
              <a:rPr lang="en-US"/>
              <a:t>12/7/2023</a:t>
            </a:r>
            <a:endParaRPr lang="en-US" dirty="0"/>
          </a:p>
        </p:txBody>
      </p:sp>
      <p:sp>
        <p:nvSpPr>
          <p:cNvPr id="3" name="Footer Placeholder 2">
            <a:extLst>
              <a:ext uri="{FF2B5EF4-FFF2-40B4-BE49-F238E27FC236}">
                <a16:creationId xmlns:a16="http://schemas.microsoft.com/office/drawing/2014/main" id="{D8403524-E425-B88C-7FBF-BADB8AD36CFD}"/>
              </a:ext>
            </a:extLst>
          </p:cNvPr>
          <p:cNvSpPr>
            <a:spLocks noGrp="1"/>
          </p:cNvSpPr>
          <p:nvPr>
            <p:ph type="ftr" sz="quarter" idx="11"/>
          </p:nvPr>
        </p:nvSpPr>
        <p:spPr/>
        <p:txBody>
          <a:bodyPr/>
          <a:lstStyle/>
          <a:p>
            <a:r>
              <a:rPr lang="en-US"/>
              <a:t>2nd EIC Resource Review Board</a:t>
            </a:r>
          </a:p>
        </p:txBody>
      </p:sp>
      <p:grpSp>
        <p:nvGrpSpPr>
          <p:cNvPr id="4" name="Group 3">
            <a:extLst>
              <a:ext uri="{FF2B5EF4-FFF2-40B4-BE49-F238E27FC236}">
                <a16:creationId xmlns:a16="http://schemas.microsoft.com/office/drawing/2014/main" id="{517B8796-50CE-F591-8006-CA162B6D1D81}"/>
              </a:ext>
            </a:extLst>
          </p:cNvPr>
          <p:cNvGrpSpPr/>
          <p:nvPr/>
        </p:nvGrpSpPr>
        <p:grpSpPr>
          <a:xfrm>
            <a:off x="11016253" y="2851474"/>
            <a:ext cx="949747" cy="461665"/>
            <a:chOff x="4215786" y="840980"/>
            <a:chExt cx="949747" cy="461665"/>
          </a:xfrm>
        </p:grpSpPr>
        <p:sp>
          <p:nvSpPr>
            <p:cNvPr id="5" name="TextBox 4">
              <a:extLst>
                <a:ext uri="{FF2B5EF4-FFF2-40B4-BE49-F238E27FC236}">
                  <a16:creationId xmlns:a16="http://schemas.microsoft.com/office/drawing/2014/main" id="{FDCFF782-7DB5-5891-CFF6-7EC69983C38B}"/>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6" name="Picture 5" descr="Logo&#10;&#10;Description automatically generated with medium confidence">
              <a:extLst>
                <a:ext uri="{FF2B5EF4-FFF2-40B4-BE49-F238E27FC236}">
                  <a16:creationId xmlns:a16="http://schemas.microsoft.com/office/drawing/2014/main" id="{64298913-FFFD-4FE1-B064-5E0BCFCE23FE}"/>
                </a:ext>
              </a:extLst>
            </p:cNvPr>
            <p:cNvPicPr>
              <a:picLocks noChangeAspect="1"/>
            </p:cNvPicPr>
            <p:nvPr/>
          </p:nvPicPr>
          <p:blipFill>
            <a:blip r:embed="rId4"/>
            <a:stretch>
              <a:fillRect/>
            </a:stretch>
          </p:blipFill>
          <p:spPr>
            <a:xfrm>
              <a:off x="4690659" y="1022041"/>
              <a:ext cx="390405" cy="280604"/>
            </a:xfrm>
            <a:prstGeom prst="rect">
              <a:avLst/>
            </a:prstGeom>
          </p:spPr>
        </p:pic>
      </p:grpSp>
      <p:pic>
        <p:nvPicPr>
          <p:cNvPr id="7" name="Picture 6">
            <a:extLst>
              <a:ext uri="{FF2B5EF4-FFF2-40B4-BE49-F238E27FC236}">
                <a16:creationId xmlns:a16="http://schemas.microsoft.com/office/drawing/2014/main" id="{6C0FB3A3-CCBA-4856-9DF5-8BF33E16D042}"/>
              </a:ext>
            </a:extLst>
          </p:cNvPr>
          <p:cNvPicPr>
            <a:picLocks noChangeAspect="1"/>
          </p:cNvPicPr>
          <p:nvPr/>
        </p:nvPicPr>
        <p:blipFill rotWithShape="1">
          <a:blip r:embed="rId5"/>
          <a:srcRect l="3898" t="3676" r="4411"/>
          <a:stretch/>
        </p:blipFill>
        <p:spPr>
          <a:xfrm>
            <a:off x="1742182" y="1127994"/>
            <a:ext cx="3403390" cy="2026022"/>
          </a:xfrm>
          <a:prstGeom prst="rect">
            <a:avLst/>
          </a:prstGeom>
        </p:spPr>
      </p:pic>
      <p:pic>
        <p:nvPicPr>
          <p:cNvPr id="8" name="Picture 7">
            <a:extLst>
              <a:ext uri="{FF2B5EF4-FFF2-40B4-BE49-F238E27FC236}">
                <a16:creationId xmlns:a16="http://schemas.microsoft.com/office/drawing/2014/main" id="{F7ADB7BA-9F21-E9C7-D5AE-65428522FA02}"/>
              </a:ext>
            </a:extLst>
          </p:cNvPr>
          <p:cNvPicPr>
            <a:picLocks noChangeAspect="1"/>
          </p:cNvPicPr>
          <p:nvPr/>
        </p:nvPicPr>
        <p:blipFill rotWithShape="1">
          <a:blip r:embed="rId6"/>
          <a:srcRect l="3970" t="5767" r="2604" b="2842"/>
          <a:stretch/>
        </p:blipFill>
        <p:spPr>
          <a:xfrm>
            <a:off x="529214" y="3313139"/>
            <a:ext cx="5205441" cy="2526590"/>
          </a:xfrm>
          <a:prstGeom prst="rect">
            <a:avLst/>
          </a:prstGeom>
        </p:spPr>
      </p:pic>
      <p:cxnSp>
        <p:nvCxnSpPr>
          <p:cNvPr id="10" name="Straight Arrow Connector 9">
            <a:extLst>
              <a:ext uri="{FF2B5EF4-FFF2-40B4-BE49-F238E27FC236}">
                <a16:creationId xmlns:a16="http://schemas.microsoft.com/office/drawing/2014/main" id="{D63DA35E-EA54-72EE-0F15-D7C0FFC55B77}"/>
              </a:ext>
            </a:extLst>
          </p:cNvPr>
          <p:cNvCxnSpPr>
            <a:cxnSpLocks/>
          </p:cNvCxnSpPr>
          <p:nvPr/>
        </p:nvCxnSpPr>
        <p:spPr>
          <a:xfrm flipH="1">
            <a:off x="561452" y="2174810"/>
            <a:ext cx="2370007" cy="11028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20F6045-0187-22A8-21A6-885BCBF75FB4}"/>
              </a:ext>
            </a:extLst>
          </p:cNvPr>
          <p:cNvCxnSpPr>
            <a:cxnSpLocks/>
          </p:cNvCxnSpPr>
          <p:nvPr/>
        </p:nvCxnSpPr>
        <p:spPr>
          <a:xfrm>
            <a:off x="3785485" y="2174810"/>
            <a:ext cx="1949170" cy="11219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4A18C4E-BCB4-3F39-9023-08D5C29CD031}"/>
              </a:ext>
            </a:extLst>
          </p:cNvPr>
          <p:cNvSpPr/>
          <p:nvPr/>
        </p:nvSpPr>
        <p:spPr>
          <a:xfrm>
            <a:off x="2652923" y="5994599"/>
            <a:ext cx="107576" cy="10085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800CE4E-7530-542C-877B-E7BA9D3E78DF}"/>
              </a:ext>
            </a:extLst>
          </p:cNvPr>
          <p:cNvSpPr txBox="1"/>
          <p:nvPr/>
        </p:nvSpPr>
        <p:spPr>
          <a:xfrm>
            <a:off x="2740329" y="5887022"/>
            <a:ext cx="1864613" cy="307777"/>
          </a:xfrm>
          <a:prstGeom prst="rect">
            <a:avLst/>
          </a:prstGeom>
          <a:noFill/>
        </p:spPr>
        <p:txBody>
          <a:bodyPr wrap="none" rtlCol="0">
            <a:spAutoFit/>
          </a:bodyPr>
          <a:lstStyle/>
          <a:p>
            <a:pPr algn="l"/>
            <a:r>
              <a:rPr lang="en-US" sz="1400" dirty="0">
                <a:latin typeface="+mj-lt"/>
              </a:rPr>
              <a:t>MAPS Barrel + Disks</a:t>
            </a:r>
          </a:p>
        </p:txBody>
      </p:sp>
      <p:sp>
        <p:nvSpPr>
          <p:cNvPr id="25" name="Rectangle 24">
            <a:extLst>
              <a:ext uri="{FF2B5EF4-FFF2-40B4-BE49-F238E27FC236}">
                <a16:creationId xmlns:a16="http://schemas.microsoft.com/office/drawing/2014/main" id="{80AD315E-7864-DF13-C7B2-DB9A9CF7F425}"/>
              </a:ext>
            </a:extLst>
          </p:cNvPr>
          <p:cNvSpPr/>
          <p:nvPr/>
        </p:nvSpPr>
        <p:spPr>
          <a:xfrm>
            <a:off x="2643958" y="6254575"/>
            <a:ext cx="107576" cy="100853"/>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4E45247-FC0E-A3F6-7DC8-698B9B7024C6}"/>
              </a:ext>
            </a:extLst>
          </p:cNvPr>
          <p:cNvSpPr txBox="1"/>
          <p:nvPr/>
        </p:nvSpPr>
        <p:spPr>
          <a:xfrm>
            <a:off x="2731364" y="6146998"/>
            <a:ext cx="1983235" cy="307777"/>
          </a:xfrm>
          <a:prstGeom prst="rect">
            <a:avLst/>
          </a:prstGeom>
          <a:noFill/>
        </p:spPr>
        <p:txBody>
          <a:bodyPr wrap="none" rtlCol="0">
            <a:spAutoFit/>
          </a:bodyPr>
          <a:lstStyle/>
          <a:p>
            <a:pPr algn="l"/>
            <a:r>
              <a:rPr lang="en-US" sz="1400" dirty="0">
                <a:latin typeface="+mj-lt"/>
              </a:rPr>
              <a:t>MPGD Barrels + Disks</a:t>
            </a:r>
          </a:p>
        </p:txBody>
      </p:sp>
      <p:sp>
        <p:nvSpPr>
          <p:cNvPr id="27" name="Rectangle 26">
            <a:extLst>
              <a:ext uri="{FF2B5EF4-FFF2-40B4-BE49-F238E27FC236}">
                <a16:creationId xmlns:a16="http://schemas.microsoft.com/office/drawing/2014/main" id="{173D9AA9-3570-47CF-D3C3-0A533A6912B9}"/>
              </a:ext>
            </a:extLst>
          </p:cNvPr>
          <p:cNvSpPr/>
          <p:nvPr/>
        </p:nvSpPr>
        <p:spPr>
          <a:xfrm>
            <a:off x="2634994" y="6521275"/>
            <a:ext cx="107576" cy="10085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9964280-5EA4-DDCB-D7C0-B2F4CBD1C90B}"/>
              </a:ext>
            </a:extLst>
          </p:cNvPr>
          <p:cNvSpPr txBox="1"/>
          <p:nvPr/>
        </p:nvSpPr>
        <p:spPr>
          <a:xfrm>
            <a:off x="2722400" y="6413698"/>
            <a:ext cx="1863908" cy="307777"/>
          </a:xfrm>
          <a:prstGeom prst="rect">
            <a:avLst/>
          </a:prstGeom>
          <a:noFill/>
        </p:spPr>
        <p:txBody>
          <a:bodyPr wrap="none" rtlCol="0">
            <a:spAutoFit/>
          </a:bodyPr>
          <a:lstStyle/>
          <a:p>
            <a:pPr algn="l"/>
            <a:r>
              <a:rPr lang="en-US" sz="1400" dirty="0">
                <a:latin typeface="+mj-lt"/>
              </a:rPr>
              <a:t>AC-LGAD based </a:t>
            </a:r>
            <a:r>
              <a:rPr lang="en-US" sz="1400" dirty="0" err="1">
                <a:latin typeface="+mj-lt"/>
              </a:rPr>
              <a:t>ToF</a:t>
            </a:r>
            <a:endParaRPr lang="en-US" sz="1400" dirty="0">
              <a:latin typeface="+mj-lt"/>
            </a:endParaRPr>
          </a:p>
        </p:txBody>
      </p:sp>
      <p:sp>
        <p:nvSpPr>
          <p:cNvPr id="31" name="TextBox 30">
            <a:extLst>
              <a:ext uri="{FF2B5EF4-FFF2-40B4-BE49-F238E27FC236}">
                <a16:creationId xmlns:a16="http://schemas.microsoft.com/office/drawing/2014/main" id="{7F0E0BE2-BD62-F1E4-A245-313F94F464F1}"/>
              </a:ext>
            </a:extLst>
          </p:cNvPr>
          <p:cNvSpPr txBox="1"/>
          <p:nvPr/>
        </p:nvSpPr>
        <p:spPr>
          <a:xfrm>
            <a:off x="7304094" y="258167"/>
            <a:ext cx="4537784" cy="6463308"/>
          </a:xfrm>
          <a:prstGeom prst="rect">
            <a:avLst/>
          </a:prstGeom>
          <a:noFill/>
        </p:spPr>
        <p:txBody>
          <a:bodyPr wrap="square" rtlCol="0">
            <a:spAutoFit/>
          </a:bodyPr>
          <a:lstStyle/>
          <a:p>
            <a:pPr marL="285750" indent="-285750">
              <a:buFont typeface="Arial" panose="020B0604020202020204" pitchFamily="34" charset="0"/>
              <a:buChar char="•"/>
            </a:pPr>
            <a:r>
              <a:rPr lang="en-US" b="1" dirty="0"/>
              <a:t>MAPS Tracker: </a:t>
            </a:r>
          </a:p>
          <a:p>
            <a:pPr marL="742950" lvl="1" indent="-285750">
              <a:buFont typeface="Arial" panose="020B0604020202020204" pitchFamily="34" charset="0"/>
              <a:buChar char="•"/>
            </a:pPr>
            <a:r>
              <a:rPr lang="en-US" dirty="0"/>
              <a:t>Small pixels (20 </a:t>
            </a:r>
            <a:r>
              <a:rPr lang="en-US" dirty="0">
                <a:latin typeface="Symbol" panose="05050102010706020507" pitchFamily="18" charset="2"/>
              </a:rPr>
              <a:t>m</a:t>
            </a:r>
            <a:r>
              <a:rPr lang="en-US" dirty="0"/>
              <a:t>m), low power consumption (&lt;20 </a:t>
            </a:r>
            <a:r>
              <a:rPr lang="en-US" dirty="0" err="1"/>
              <a:t>mW</a:t>
            </a:r>
            <a:r>
              <a:rPr lang="en-US" dirty="0"/>
              <a:t>/cm</a:t>
            </a:r>
            <a:r>
              <a:rPr lang="en-US" baseline="30000" dirty="0"/>
              <a:t>2</a:t>
            </a:r>
            <a:r>
              <a:rPr lang="en-US" dirty="0"/>
              <a:t>) and material budget (0.05% to 0.55% X/X</a:t>
            </a:r>
            <a:r>
              <a:rPr lang="en-US" baseline="-25000" dirty="0"/>
              <a:t>0</a:t>
            </a:r>
            <a:r>
              <a:rPr lang="en-US" dirty="0"/>
              <a:t>) per layer</a:t>
            </a:r>
          </a:p>
          <a:p>
            <a:pPr marL="742950" lvl="1" indent="-285750">
              <a:buFont typeface="Arial" panose="020B0604020202020204" pitchFamily="34" charset="0"/>
              <a:buChar char="•"/>
            </a:pPr>
            <a:r>
              <a:rPr lang="en-US" dirty="0"/>
              <a:t>Based on ALICE ITS3 development</a:t>
            </a:r>
          </a:p>
          <a:p>
            <a:pPr marL="742950" lvl="1" indent="-285750">
              <a:buFont typeface="Arial" panose="020B0604020202020204" pitchFamily="34" charset="0"/>
              <a:buChar char="•"/>
            </a:pPr>
            <a:r>
              <a:rPr lang="en-US" dirty="0"/>
              <a:t>Vertex layers optimized for beam pipe bakeout and ITS-3 sensor size</a:t>
            </a:r>
          </a:p>
          <a:p>
            <a:pPr marL="742950" lvl="1" indent="-285750">
              <a:buFont typeface="Arial" panose="020B0604020202020204" pitchFamily="34" charset="0"/>
              <a:buChar char="•"/>
            </a:pPr>
            <a:r>
              <a:rPr lang="en-US" dirty="0"/>
              <a:t>Barrel layers based on EIC LAS development</a:t>
            </a:r>
          </a:p>
          <a:p>
            <a:pPr marL="742950" lvl="1" indent="-285750">
              <a:buFont typeface="Arial" panose="020B0604020202020204" pitchFamily="34" charset="0"/>
              <a:buChar char="•"/>
            </a:pPr>
            <a:r>
              <a:rPr lang="en-US" dirty="0"/>
              <a:t>Forward and backwards disks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MPGD Layers:</a:t>
            </a:r>
          </a:p>
          <a:p>
            <a:pPr marL="742950" lvl="1" indent="-285750">
              <a:buFont typeface="Arial" panose="020B0604020202020204" pitchFamily="34" charset="0"/>
              <a:buChar char="•"/>
            </a:pPr>
            <a:r>
              <a:rPr lang="en-US" dirty="0"/>
              <a:t>Provide timing and pattern recognition redundancy</a:t>
            </a:r>
          </a:p>
          <a:p>
            <a:pPr marL="742950" lvl="1" indent="-285750">
              <a:buFont typeface="Arial" panose="020B0604020202020204" pitchFamily="34" charset="0"/>
              <a:buChar char="•"/>
            </a:pPr>
            <a:r>
              <a:rPr lang="en-US" dirty="0"/>
              <a:t>Cylindrical </a:t>
            </a:r>
            <a:r>
              <a:rPr lang="en-US" dirty="0" err="1">
                <a:latin typeface="Symbol" panose="05050102010706020507" pitchFamily="18" charset="2"/>
              </a:rPr>
              <a:t>m</a:t>
            </a:r>
            <a:r>
              <a:rPr lang="en-US" dirty="0" err="1"/>
              <a:t>MEGAs</a:t>
            </a:r>
            <a:r>
              <a:rPr lang="en-US" dirty="0"/>
              <a:t> </a:t>
            </a:r>
          </a:p>
          <a:p>
            <a:pPr marL="742950" lvl="1" indent="-285750">
              <a:buFont typeface="Arial" panose="020B0604020202020204" pitchFamily="34" charset="0"/>
              <a:buChar char="•"/>
            </a:pPr>
            <a:r>
              <a:rPr lang="en-US" dirty="0"/>
              <a:t>Planar </a:t>
            </a:r>
            <a:r>
              <a:rPr lang="en-US" dirty="0" err="1">
                <a:latin typeface="Symbol" panose="05050102010706020507" pitchFamily="18" charset="2"/>
              </a:rPr>
              <a:t>m</a:t>
            </a:r>
            <a:r>
              <a:rPr lang="en-US" dirty="0" err="1"/>
              <a:t>RWell’s</a:t>
            </a:r>
            <a:r>
              <a:rPr lang="en-US" dirty="0"/>
              <a:t> before </a:t>
            </a:r>
            <a:r>
              <a:rPr lang="en-US" dirty="0" err="1"/>
              <a:t>hpDIRC</a:t>
            </a:r>
            <a:endParaRPr lang="en-US" dirty="0"/>
          </a:p>
          <a:p>
            <a:pPr marL="1200150" lvl="2" indent="-285750">
              <a:buFont typeface="Arial" panose="020B0604020202020204" pitchFamily="34" charset="0"/>
              <a:buChar char="•"/>
            </a:pPr>
            <a:r>
              <a:rPr lang="en-US" dirty="0"/>
              <a:t>Impact point and direction for ring seeding </a:t>
            </a:r>
          </a:p>
          <a:p>
            <a:pPr marL="1200150" lvl="2"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  AC-LGAD TOF and </a:t>
            </a:r>
            <a:r>
              <a:rPr lang="en-US" b="1" dirty="0" err="1"/>
              <a:t>AstroPix</a:t>
            </a:r>
            <a:r>
              <a:rPr lang="en-US" b="1" dirty="0"/>
              <a:t> (BECAL)</a:t>
            </a:r>
          </a:p>
          <a:p>
            <a:pPr marL="742950" lvl="1" indent="-285750">
              <a:buFont typeface="Arial" panose="020B0604020202020204" pitchFamily="34" charset="0"/>
              <a:buChar char="•"/>
            </a:pPr>
            <a:r>
              <a:rPr lang="en-US" dirty="0"/>
              <a:t>Additional space point for pattern recognition / redundancy </a:t>
            </a:r>
          </a:p>
        </p:txBody>
      </p:sp>
      <p:grpSp>
        <p:nvGrpSpPr>
          <p:cNvPr id="32" name="Group 31">
            <a:extLst>
              <a:ext uri="{FF2B5EF4-FFF2-40B4-BE49-F238E27FC236}">
                <a16:creationId xmlns:a16="http://schemas.microsoft.com/office/drawing/2014/main" id="{8C9F9D23-8012-6102-E1E2-1B9EB1434531}"/>
              </a:ext>
            </a:extLst>
          </p:cNvPr>
          <p:cNvGrpSpPr/>
          <p:nvPr/>
        </p:nvGrpSpPr>
        <p:grpSpPr>
          <a:xfrm>
            <a:off x="11152280" y="5321951"/>
            <a:ext cx="949747" cy="461665"/>
            <a:chOff x="4215786" y="840980"/>
            <a:chExt cx="949747" cy="461665"/>
          </a:xfrm>
        </p:grpSpPr>
        <p:sp>
          <p:nvSpPr>
            <p:cNvPr id="33" name="TextBox 32">
              <a:extLst>
                <a:ext uri="{FF2B5EF4-FFF2-40B4-BE49-F238E27FC236}">
                  <a16:creationId xmlns:a16="http://schemas.microsoft.com/office/drawing/2014/main" id="{3E7DBDFC-D1E2-F1C3-11A9-B0C8B346F9B0}"/>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34" name="Picture 33" descr="Logo&#10;&#10;Description automatically generated with medium confidence">
              <a:extLst>
                <a:ext uri="{FF2B5EF4-FFF2-40B4-BE49-F238E27FC236}">
                  <a16:creationId xmlns:a16="http://schemas.microsoft.com/office/drawing/2014/main" id="{210F8737-1A23-CB45-E754-3B0C48E03641}"/>
                </a:ext>
              </a:extLst>
            </p:cNvPr>
            <p:cNvPicPr>
              <a:picLocks noChangeAspect="1"/>
            </p:cNvPicPr>
            <p:nvPr/>
          </p:nvPicPr>
          <p:blipFill>
            <a:blip r:embed="rId4"/>
            <a:stretch>
              <a:fillRect/>
            </a:stretch>
          </p:blipFill>
          <p:spPr>
            <a:xfrm>
              <a:off x="4690659" y="1022041"/>
              <a:ext cx="390405" cy="280604"/>
            </a:xfrm>
            <a:prstGeom prst="rect">
              <a:avLst/>
            </a:prstGeom>
          </p:spPr>
        </p:pic>
      </p:grpSp>
    </p:spTree>
    <p:extLst>
      <p:ext uri="{BB962C8B-B14F-4D97-AF65-F5344CB8AC3E}">
        <p14:creationId xmlns:p14="http://schemas.microsoft.com/office/powerpoint/2010/main" val="2986742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16" name="Picture 15" descr="A green and white machine&#10;&#10;Description automatically generated">
            <a:extLst>
              <a:ext uri="{FF2B5EF4-FFF2-40B4-BE49-F238E27FC236}">
                <a16:creationId xmlns:a16="http://schemas.microsoft.com/office/drawing/2014/main" id="{4A64758A-3237-4276-938B-014E213D4EF6}"/>
              </a:ext>
            </a:extLst>
          </p:cNvPr>
          <p:cNvPicPr>
            <a:picLocks noChangeAspect="1"/>
          </p:cNvPicPr>
          <p:nvPr/>
        </p:nvPicPr>
        <p:blipFill>
          <a:blip r:embed="rId3"/>
          <a:stretch>
            <a:fillRect/>
          </a:stretch>
        </p:blipFill>
        <p:spPr>
          <a:xfrm>
            <a:off x="2431995" y="2130719"/>
            <a:ext cx="6821615" cy="3865582"/>
          </a:xfrm>
          <a:prstGeom prst="rect">
            <a:avLst/>
          </a:prstGeom>
        </p:spPr>
      </p:pic>
      <p:pic>
        <p:nvPicPr>
          <p:cNvPr id="546" name="Google Shape;546;p50"/>
          <p:cNvPicPr preferRelativeResize="0"/>
          <p:nvPr/>
        </p:nvPicPr>
        <p:blipFill>
          <a:blip r:embed="rId4">
            <a:alphaModFix/>
          </a:blip>
          <a:stretch>
            <a:fillRect/>
          </a:stretch>
        </p:blipFill>
        <p:spPr>
          <a:xfrm>
            <a:off x="42771" y="3409130"/>
            <a:ext cx="2562400" cy="1953529"/>
          </a:xfrm>
          <a:prstGeom prst="rect">
            <a:avLst/>
          </a:prstGeom>
          <a:noFill/>
          <a:ln>
            <a:noFill/>
          </a:ln>
        </p:spPr>
      </p:pic>
      <p:grpSp>
        <p:nvGrpSpPr>
          <p:cNvPr id="547" name="Google Shape;547;p50"/>
          <p:cNvGrpSpPr/>
          <p:nvPr/>
        </p:nvGrpSpPr>
        <p:grpSpPr>
          <a:xfrm>
            <a:off x="9037925" y="4646945"/>
            <a:ext cx="2823505" cy="1537879"/>
            <a:chOff x="8972824" y="4847577"/>
            <a:chExt cx="2823506" cy="1537879"/>
          </a:xfrm>
        </p:grpSpPr>
        <p:pic>
          <p:nvPicPr>
            <p:cNvPr id="548" name="Google Shape;548;p50"/>
            <p:cNvPicPr preferRelativeResize="0"/>
            <p:nvPr/>
          </p:nvPicPr>
          <p:blipFill rotWithShape="1">
            <a:blip r:embed="rId5">
              <a:alphaModFix/>
            </a:blip>
            <a:srcRect/>
            <a:stretch/>
          </p:blipFill>
          <p:spPr>
            <a:xfrm>
              <a:off x="9071895" y="4847577"/>
              <a:ext cx="2724435" cy="1445952"/>
            </a:xfrm>
            <a:prstGeom prst="rect">
              <a:avLst/>
            </a:prstGeom>
            <a:noFill/>
            <a:ln>
              <a:noFill/>
            </a:ln>
          </p:spPr>
        </p:pic>
        <p:sp>
          <p:nvSpPr>
            <p:cNvPr id="549" name="Google Shape;549;p50"/>
            <p:cNvSpPr/>
            <p:nvPr/>
          </p:nvSpPr>
          <p:spPr>
            <a:xfrm>
              <a:off x="8972824" y="5240956"/>
              <a:ext cx="361800" cy="11445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grpSp>
      <p:pic>
        <p:nvPicPr>
          <p:cNvPr id="550" name="Google Shape;550;p50" descr="Diagram&#10;&#10;Description automatically generated"/>
          <p:cNvPicPr preferRelativeResize="0"/>
          <p:nvPr/>
        </p:nvPicPr>
        <p:blipFill rotWithShape="1">
          <a:blip r:embed="rId6">
            <a:alphaModFix/>
          </a:blip>
          <a:srcRect/>
          <a:stretch/>
        </p:blipFill>
        <p:spPr>
          <a:xfrm>
            <a:off x="9045420" y="371097"/>
            <a:ext cx="2119000" cy="2536768"/>
          </a:xfrm>
          <a:prstGeom prst="rect">
            <a:avLst/>
          </a:prstGeom>
          <a:noFill/>
          <a:ln>
            <a:noFill/>
          </a:ln>
        </p:spPr>
      </p:pic>
      <p:sp>
        <p:nvSpPr>
          <p:cNvPr id="551" name="Google Shape;551;p50"/>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24</a:t>
            </a:fld>
            <a:endParaRPr/>
          </a:p>
        </p:txBody>
      </p:sp>
      <p:sp>
        <p:nvSpPr>
          <p:cNvPr id="552" name="Google Shape;552;p50"/>
          <p:cNvSpPr txBox="1">
            <a:spLocks noGrp="1"/>
          </p:cNvSpPr>
          <p:nvPr>
            <p:ph type="title" idx="4294967295"/>
          </p:nvPr>
        </p:nvSpPr>
        <p:spPr>
          <a:xfrm>
            <a:off x="562713" y="-4"/>
            <a:ext cx="9938000" cy="10504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Particle ID</a:t>
            </a:r>
            <a:endParaRPr b="1" dirty="0">
              <a:solidFill>
                <a:schemeClr val="accent1"/>
              </a:solidFill>
              <a:ea typeface="Roboto"/>
              <a:cs typeface="Roboto"/>
              <a:sym typeface="Roboto"/>
            </a:endParaRPr>
          </a:p>
        </p:txBody>
      </p:sp>
      <p:pic>
        <p:nvPicPr>
          <p:cNvPr id="553" name="Google Shape;553;p50"/>
          <p:cNvPicPr preferRelativeResize="0"/>
          <p:nvPr/>
        </p:nvPicPr>
        <p:blipFill rotWithShape="1">
          <a:blip r:embed="rId7">
            <a:alphaModFix/>
          </a:blip>
          <a:srcRect/>
          <a:stretch/>
        </p:blipFill>
        <p:spPr>
          <a:xfrm>
            <a:off x="5157258" y="515153"/>
            <a:ext cx="2999316" cy="1757415"/>
          </a:xfrm>
          <a:prstGeom prst="rect">
            <a:avLst/>
          </a:prstGeom>
          <a:noFill/>
          <a:ln>
            <a:noFill/>
          </a:ln>
        </p:spPr>
      </p:pic>
      <p:sp>
        <p:nvSpPr>
          <p:cNvPr id="554" name="Google Shape;554;p50"/>
          <p:cNvSpPr txBox="1"/>
          <p:nvPr/>
        </p:nvSpPr>
        <p:spPr>
          <a:xfrm>
            <a:off x="142409" y="2028491"/>
            <a:ext cx="2562400" cy="1262228"/>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Proximity Focused (</a:t>
            </a:r>
            <a:r>
              <a:rPr lang="en-US" sz="1467" b="1" dirty="0" err="1">
                <a:solidFill>
                  <a:schemeClr val="bg2">
                    <a:lumMod val="50000"/>
                  </a:schemeClr>
                </a:solidFill>
                <a:latin typeface="Arial"/>
                <a:ea typeface="Arial"/>
                <a:cs typeface="Arial"/>
                <a:sym typeface="Arial"/>
              </a:rPr>
              <a:t>pfRICH</a:t>
            </a:r>
            <a:r>
              <a:rPr lang="en-US" sz="1467" b="1" dirty="0">
                <a:solidFill>
                  <a:schemeClr val="bg2">
                    <a:lumMod val="50000"/>
                  </a:schemeClr>
                </a:solidFill>
                <a:latin typeface="Arial"/>
                <a:ea typeface="Arial"/>
                <a:cs typeface="Arial"/>
                <a:sym typeface="Arial"/>
              </a:rPr>
              <a:t>)</a:t>
            </a:r>
            <a:endParaRPr sz="1467" b="1" dirty="0">
              <a:solidFill>
                <a:schemeClr val="bg2">
                  <a:lumMod val="50000"/>
                </a:schemeClr>
              </a:solidFill>
              <a:latin typeface="Arial"/>
              <a:ea typeface="Arial"/>
              <a:cs typeface="Arial"/>
              <a:sym typeface="Arial"/>
            </a:endParaRPr>
          </a:p>
          <a:p>
            <a:pPr marL="609585" indent="-372524">
              <a:buClr>
                <a:schemeClr val="dk1"/>
              </a:buClr>
              <a:buSzPts val="800"/>
              <a:buChar char="●"/>
            </a:pPr>
            <a:r>
              <a:rPr lang="en-US" sz="1067" dirty="0">
                <a:solidFill>
                  <a:schemeClr val="bg2">
                    <a:lumMod val="50000"/>
                  </a:schemeClr>
                </a:solidFill>
              </a:rPr>
              <a:t>Long proximity gap (~40 cm)</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Sensor: HRPPDs</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up to 9 GeV/c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π/K </a:t>
            </a:r>
            <a:r>
              <a:rPr lang="en-US" sz="1067" dirty="0" err="1">
                <a:solidFill>
                  <a:schemeClr val="bg2">
                    <a:lumMod val="50000"/>
                  </a:schemeClr>
                </a:solidFill>
              </a:rPr>
              <a:t>sep.</a:t>
            </a:r>
            <a:endParaRPr sz="1067" dirty="0">
              <a:solidFill>
                <a:schemeClr val="bg2">
                  <a:lumMod val="50000"/>
                </a:schemeClr>
              </a:solidFill>
            </a:endParaRPr>
          </a:p>
          <a:p>
            <a:endParaRPr sz="1467" b="1" dirty="0">
              <a:solidFill>
                <a:schemeClr val="bg2">
                  <a:lumMod val="50000"/>
                </a:schemeClr>
              </a:solidFill>
            </a:endParaRPr>
          </a:p>
        </p:txBody>
      </p:sp>
      <p:sp>
        <p:nvSpPr>
          <p:cNvPr id="555" name="Google Shape;555;p50"/>
          <p:cNvSpPr txBox="1"/>
          <p:nvPr/>
        </p:nvSpPr>
        <p:spPr>
          <a:xfrm>
            <a:off x="2707200" y="855800"/>
            <a:ext cx="3034800" cy="1139118"/>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High-Performance DIRC</a:t>
            </a:r>
            <a:endParaRPr sz="1467" b="1" dirty="0">
              <a:solidFill>
                <a:schemeClr val="bg2">
                  <a:lumMod val="50000"/>
                </a:schemeClr>
              </a:solidFill>
              <a:latin typeface="Arial"/>
              <a:ea typeface="Arial"/>
              <a:cs typeface="Arial"/>
              <a:sym typeface="Arial"/>
            </a:endParaRPr>
          </a:p>
          <a:p>
            <a:pPr marL="609585" indent="-372524">
              <a:buClr>
                <a:schemeClr val="dk1"/>
              </a:buClr>
              <a:buSzPts val="800"/>
              <a:buChar char="●"/>
            </a:pPr>
            <a:r>
              <a:rPr lang="en-US" sz="1067" dirty="0">
                <a:solidFill>
                  <a:schemeClr val="bg2">
                    <a:lumMod val="50000"/>
                  </a:schemeClr>
                </a:solidFill>
              </a:rPr>
              <a:t>Quartz bar radiator (</a:t>
            </a:r>
            <a:r>
              <a:rPr lang="en-US" sz="1067" dirty="0" err="1">
                <a:solidFill>
                  <a:schemeClr val="bg2">
                    <a:lumMod val="50000"/>
                  </a:schemeClr>
                </a:solidFill>
              </a:rPr>
              <a:t>BaBAR</a:t>
            </a:r>
            <a:r>
              <a:rPr lang="en-US" sz="1067" dirty="0">
                <a:solidFill>
                  <a:schemeClr val="bg2">
                    <a:lumMod val="50000"/>
                  </a:schemeClr>
                </a:solidFill>
              </a:rPr>
              <a:t> bars) </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light detection with MCP-PMTs</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Fully focused</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π/K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separation at 6 GeV/c</a:t>
            </a:r>
            <a:endParaRPr sz="1067" dirty="0">
              <a:solidFill>
                <a:schemeClr val="bg2">
                  <a:lumMod val="50000"/>
                </a:schemeClr>
              </a:solidFill>
            </a:endParaRPr>
          </a:p>
          <a:p>
            <a:endParaRPr sz="1067" dirty="0">
              <a:solidFill>
                <a:schemeClr val="bg2">
                  <a:lumMod val="50000"/>
                </a:schemeClr>
              </a:solidFill>
            </a:endParaRPr>
          </a:p>
        </p:txBody>
      </p:sp>
      <p:sp>
        <p:nvSpPr>
          <p:cNvPr id="556" name="Google Shape;556;p50"/>
          <p:cNvSpPr txBox="1"/>
          <p:nvPr/>
        </p:nvSpPr>
        <p:spPr>
          <a:xfrm>
            <a:off x="8826630" y="251762"/>
            <a:ext cx="3034800" cy="318060"/>
          </a:xfrm>
          <a:prstGeom prst="rect">
            <a:avLst/>
          </a:prstGeom>
          <a:solidFill>
            <a:schemeClr val="lt1"/>
          </a:solid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Dual-Radiator RICH(</a:t>
            </a:r>
            <a:r>
              <a:rPr lang="en-US" sz="1467" b="1" dirty="0" err="1">
                <a:solidFill>
                  <a:schemeClr val="bg2">
                    <a:lumMod val="50000"/>
                  </a:schemeClr>
                </a:solidFill>
                <a:latin typeface="Arial"/>
                <a:ea typeface="Arial"/>
                <a:cs typeface="Arial"/>
                <a:sym typeface="Arial"/>
              </a:rPr>
              <a:t>dRICH</a:t>
            </a:r>
            <a:r>
              <a:rPr lang="en-US" sz="1467" b="1" dirty="0">
                <a:solidFill>
                  <a:schemeClr val="bg2">
                    <a:lumMod val="50000"/>
                  </a:schemeClr>
                </a:solidFill>
                <a:latin typeface="Arial"/>
                <a:ea typeface="Arial"/>
                <a:cs typeface="Arial"/>
                <a:sym typeface="Arial"/>
              </a:rPr>
              <a:t>)</a:t>
            </a:r>
            <a:endParaRPr sz="1467" dirty="0">
              <a:solidFill>
                <a:schemeClr val="bg2">
                  <a:lumMod val="50000"/>
                </a:schemeClr>
              </a:solidFill>
            </a:endParaRPr>
          </a:p>
        </p:txBody>
      </p:sp>
      <p:pic>
        <p:nvPicPr>
          <p:cNvPr id="557" name="Google Shape;557;p50"/>
          <p:cNvPicPr preferRelativeResize="0"/>
          <p:nvPr/>
        </p:nvPicPr>
        <p:blipFill rotWithShape="1">
          <a:blip r:embed="rId8">
            <a:alphaModFix/>
          </a:blip>
          <a:srcRect/>
          <a:stretch/>
        </p:blipFill>
        <p:spPr>
          <a:xfrm>
            <a:off x="9820077" y="3833827"/>
            <a:ext cx="1259224" cy="1104136"/>
          </a:xfrm>
          <a:prstGeom prst="rect">
            <a:avLst/>
          </a:prstGeom>
          <a:noFill/>
          <a:ln>
            <a:noFill/>
          </a:ln>
        </p:spPr>
      </p:pic>
      <p:sp>
        <p:nvSpPr>
          <p:cNvPr id="558" name="Google Shape;558;p50"/>
          <p:cNvSpPr txBox="1"/>
          <p:nvPr/>
        </p:nvSpPr>
        <p:spPr>
          <a:xfrm>
            <a:off x="8824221" y="4480210"/>
            <a:ext cx="1490400" cy="543826"/>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AC-LGAD</a:t>
            </a:r>
            <a:br>
              <a:rPr lang="en-US" sz="1467" b="1" dirty="0">
                <a:solidFill>
                  <a:schemeClr val="bg2">
                    <a:lumMod val="50000"/>
                  </a:schemeClr>
                </a:solidFill>
                <a:latin typeface="Arial"/>
                <a:ea typeface="Arial"/>
                <a:cs typeface="Arial"/>
                <a:sym typeface="Arial"/>
              </a:rPr>
            </a:br>
            <a:r>
              <a:rPr lang="en-US" sz="1467" b="1" dirty="0">
                <a:solidFill>
                  <a:schemeClr val="bg2">
                    <a:lumMod val="50000"/>
                  </a:schemeClr>
                </a:solidFill>
                <a:latin typeface="Arial"/>
                <a:ea typeface="Arial"/>
                <a:cs typeface="Arial"/>
                <a:sym typeface="Arial"/>
              </a:rPr>
              <a:t>TOF </a:t>
            </a:r>
            <a:r>
              <a:rPr lang="en-US" sz="1467" dirty="0">
                <a:solidFill>
                  <a:schemeClr val="bg2">
                    <a:lumMod val="50000"/>
                  </a:schemeClr>
                </a:solidFill>
                <a:latin typeface="Arial"/>
                <a:ea typeface="Arial"/>
                <a:cs typeface="Arial"/>
                <a:sym typeface="Arial"/>
              </a:rPr>
              <a:t>(~30ps)</a:t>
            </a:r>
            <a:endParaRPr sz="1467" dirty="0">
              <a:solidFill>
                <a:schemeClr val="bg2">
                  <a:lumMod val="50000"/>
                </a:schemeClr>
              </a:solidFill>
            </a:endParaRPr>
          </a:p>
        </p:txBody>
      </p:sp>
      <p:cxnSp>
        <p:nvCxnSpPr>
          <p:cNvPr id="561" name="Google Shape;561;p50"/>
          <p:cNvCxnSpPr>
            <a:cxnSpLocks/>
          </p:cNvCxnSpPr>
          <p:nvPr/>
        </p:nvCxnSpPr>
        <p:spPr>
          <a:xfrm flipH="1" flipV="1">
            <a:off x="6534364" y="3982686"/>
            <a:ext cx="3318803" cy="391865"/>
          </a:xfrm>
          <a:prstGeom prst="straightConnector1">
            <a:avLst/>
          </a:prstGeom>
          <a:noFill/>
          <a:ln w="19050" cap="flat" cmpd="sng">
            <a:solidFill>
              <a:srgbClr val="1C1C1C"/>
            </a:solidFill>
            <a:prstDash val="solid"/>
            <a:round/>
            <a:headEnd type="none" w="med" len="med"/>
            <a:tailEnd type="triangle" w="med" len="med"/>
          </a:ln>
        </p:spPr>
      </p:cxnSp>
      <p:cxnSp>
        <p:nvCxnSpPr>
          <p:cNvPr id="562" name="Google Shape;562;p50"/>
          <p:cNvCxnSpPr>
            <a:cxnSpLocks/>
          </p:cNvCxnSpPr>
          <p:nvPr/>
        </p:nvCxnSpPr>
        <p:spPr>
          <a:xfrm flipH="1">
            <a:off x="7103446" y="1803433"/>
            <a:ext cx="2321721" cy="1601426"/>
          </a:xfrm>
          <a:prstGeom prst="straightConnector1">
            <a:avLst/>
          </a:prstGeom>
          <a:noFill/>
          <a:ln w="19050" cap="flat" cmpd="sng">
            <a:solidFill>
              <a:srgbClr val="1C1C1C"/>
            </a:solidFill>
            <a:prstDash val="solid"/>
            <a:round/>
            <a:headEnd type="none" w="med" len="med"/>
            <a:tailEnd type="triangle" w="med" len="med"/>
          </a:ln>
        </p:spPr>
      </p:cxnSp>
      <p:cxnSp>
        <p:nvCxnSpPr>
          <p:cNvPr id="563" name="Google Shape;563;p50"/>
          <p:cNvCxnSpPr>
            <a:cxnSpLocks/>
          </p:cNvCxnSpPr>
          <p:nvPr/>
        </p:nvCxnSpPr>
        <p:spPr>
          <a:xfrm flipH="1">
            <a:off x="5211226" y="1976767"/>
            <a:ext cx="1003374" cy="1857060"/>
          </a:xfrm>
          <a:prstGeom prst="straightConnector1">
            <a:avLst/>
          </a:prstGeom>
          <a:noFill/>
          <a:ln w="19050" cap="flat" cmpd="sng">
            <a:solidFill>
              <a:srgbClr val="1C1C1C"/>
            </a:solidFill>
            <a:prstDash val="solid"/>
            <a:round/>
            <a:headEnd type="none" w="med" len="med"/>
            <a:tailEnd type="triangle" w="med" len="med"/>
          </a:ln>
        </p:spPr>
      </p:cxnSp>
      <p:cxnSp>
        <p:nvCxnSpPr>
          <p:cNvPr id="564" name="Google Shape;564;p50"/>
          <p:cNvCxnSpPr>
            <a:cxnSpLocks/>
          </p:cNvCxnSpPr>
          <p:nvPr/>
        </p:nvCxnSpPr>
        <p:spPr>
          <a:xfrm>
            <a:off x="2246467" y="4068000"/>
            <a:ext cx="2431027" cy="0"/>
          </a:xfrm>
          <a:prstGeom prst="straightConnector1">
            <a:avLst/>
          </a:prstGeom>
          <a:noFill/>
          <a:ln w="19050" cap="flat" cmpd="sng">
            <a:solidFill>
              <a:srgbClr val="1C1C1C"/>
            </a:solidFill>
            <a:prstDash val="solid"/>
            <a:round/>
            <a:headEnd type="none" w="med" len="med"/>
            <a:tailEnd type="triangle" w="med" len="med"/>
          </a:ln>
        </p:spPr>
      </p:cxnSp>
      <p:sp>
        <p:nvSpPr>
          <p:cNvPr id="566" name="Google Shape;566;p50"/>
          <p:cNvSpPr txBox="1"/>
          <p:nvPr/>
        </p:nvSpPr>
        <p:spPr>
          <a:xfrm>
            <a:off x="8671520" y="6116430"/>
            <a:ext cx="4000000" cy="574604"/>
          </a:xfrm>
          <a:prstGeom prst="rect">
            <a:avLst/>
          </a:prstGeom>
          <a:noFill/>
          <a:ln>
            <a:noFill/>
          </a:ln>
        </p:spPr>
        <p:txBody>
          <a:bodyPr spcFirstLastPara="1" wrap="square" lIns="121900" tIns="121900" rIns="121900" bIns="121900" anchor="t" anchorCtr="0">
            <a:spAutoFit/>
          </a:bodyPr>
          <a:lstStyle/>
          <a:p>
            <a:pPr marL="609585" indent="-372524">
              <a:buClr>
                <a:schemeClr val="dk1"/>
              </a:buClr>
              <a:buSzPts val="800"/>
              <a:buChar char="●"/>
            </a:pPr>
            <a:r>
              <a:rPr lang="en-US" sz="1067" dirty="0">
                <a:solidFill>
                  <a:schemeClr val="bg2">
                    <a:lumMod val="50000"/>
                  </a:schemeClr>
                </a:solidFill>
              </a:rPr>
              <a:t>Accurate space point for tracking</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forward disk and central barrel</a:t>
            </a:r>
            <a:endParaRPr sz="2400" dirty="0">
              <a:solidFill>
                <a:schemeClr val="bg2">
                  <a:lumMod val="50000"/>
                </a:schemeClr>
              </a:solidFill>
            </a:endParaRPr>
          </a:p>
        </p:txBody>
      </p:sp>
      <p:sp>
        <p:nvSpPr>
          <p:cNvPr id="567" name="Google Shape;567;p50"/>
          <p:cNvSpPr txBox="1"/>
          <p:nvPr/>
        </p:nvSpPr>
        <p:spPr>
          <a:xfrm>
            <a:off x="8764829" y="2671840"/>
            <a:ext cx="4000000" cy="943936"/>
          </a:xfrm>
          <a:prstGeom prst="rect">
            <a:avLst/>
          </a:prstGeom>
          <a:noFill/>
          <a:ln>
            <a:noFill/>
          </a:ln>
        </p:spPr>
        <p:txBody>
          <a:bodyPr spcFirstLastPara="1" wrap="square" lIns="121900" tIns="121900" rIns="121900" bIns="121900" anchor="t" anchorCtr="0">
            <a:spAutoFit/>
          </a:bodyPr>
          <a:lstStyle/>
          <a:p>
            <a:pPr marL="609585" indent="-372524">
              <a:buClr>
                <a:schemeClr val="dk1"/>
              </a:buClr>
              <a:buSzPts val="800"/>
              <a:buChar char="●"/>
            </a:pPr>
            <a:r>
              <a:rPr lang="en-US" sz="1067" dirty="0">
                <a:solidFill>
                  <a:schemeClr val="bg2">
                    <a:lumMod val="50000"/>
                  </a:schemeClr>
                </a:solidFill>
              </a:rPr>
              <a:t>C</a:t>
            </a:r>
            <a:r>
              <a:rPr lang="en-US" sz="1067" baseline="-25000" dirty="0">
                <a:solidFill>
                  <a:schemeClr val="bg2">
                    <a:lumMod val="50000"/>
                  </a:schemeClr>
                </a:solidFill>
              </a:rPr>
              <a:t>2</a:t>
            </a:r>
            <a:r>
              <a:rPr lang="en-US" sz="1067" dirty="0">
                <a:solidFill>
                  <a:schemeClr val="bg2">
                    <a:lumMod val="50000"/>
                  </a:schemeClr>
                </a:solidFill>
              </a:rPr>
              <a:t>F</a:t>
            </a:r>
            <a:r>
              <a:rPr lang="en-US" sz="1067" baseline="-25000" dirty="0">
                <a:solidFill>
                  <a:schemeClr val="bg2">
                    <a:lumMod val="50000"/>
                  </a:schemeClr>
                </a:solidFill>
              </a:rPr>
              <a:t>6</a:t>
            </a:r>
            <a:r>
              <a:rPr lang="en-US" sz="1067" dirty="0">
                <a:solidFill>
                  <a:schemeClr val="bg2">
                    <a:lumMod val="50000"/>
                  </a:schemeClr>
                </a:solidFill>
              </a:rPr>
              <a:t> Gas</a:t>
            </a:r>
            <a:r>
              <a:rPr lang="en-US" sz="2400" dirty="0">
                <a:solidFill>
                  <a:schemeClr val="bg2">
                    <a:lumMod val="50000"/>
                  </a:schemeClr>
                </a:solidFill>
              </a:rPr>
              <a:t> </a:t>
            </a:r>
            <a:r>
              <a:rPr lang="en-US" sz="1067" dirty="0">
                <a:solidFill>
                  <a:schemeClr val="bg2">
                    <a:lumMod val="50000"/>
                  </a:schemeClr>
                </a:solidFill>
              </a:rPr>
              <a:t>Volume and Aerogel</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Sensors tiled on spheres (</a:t>
            </a:r>
            <a:r>
              <a:rPr lang="en-US" sz="1067" dirty="0" err="1">
                <a:solidFill>
                  <a:schemeClr val="bg2">
                    <a:lumMod val="50000"/>
                  </a:schemeClr>
                </a:solidFill>
              </a:rPr>
              <a:t>SiPMs</a:t>
            </a:r>
            <a:r>
              <a:rPr lang="en-US" sz="1067" dirty="0">
                <a:solidFill>
                  <a:schemeClr val="bg2">
                    <a:lumMod val="50000"/>
                  </a:schemeClr>
                </a:solidFill>
              </a:rPr>
              <a:t>)</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π/K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a:t>
            </a:r>
            <a:r>
              <a:rPr lang="en-US" sz="1067" dirty="0" err="1">
                <a:solidFill>
                  <a:schemeClr val="bg2">
                    <a:lumMod val="50000"/>
                  </a:schemeClr>
                </a:solidFill>
              </a:rPr>
              <a:t>sep.</a:t>
            </a:r>
            <a:r>
              <a:rPr lang="en-US" sz="1067" dirty="0">
                <a:solidFill>
                  <a:schemeClr val="bg2">
                    <a:lumMod val="50000"/>
                  </a:schemeClr>
                </a:solidFill>
              </a:rPr>
              <a:t> at 50 GeV/c</a:t>
            </a:r>
            <a:endParaRPr sz="1067" dirty="0">
              <a:solidFill>
                <a:schemeClr val="bg2">
                  <a:lumMod val="50000"/>
                </a:schemeClr>
              </a:solidFill>
            </a:endParaRPr>
          </a:p>
        </p:txBody>
      </p:sp>
      <p:sp>
        <p:nvSpPr>
          <p:cNvPr id="3" name="Date Placeholder 2">
            <a:extLst>
              <a:ext uri="{FF2B5EF4-FFF2-40B4-BE49-F238E27FC236}">
                <a16:creationId xmlns:a16="http://schemas.microsoft.com/office/drawing/2014/main" id="{3E390117-370F-EADD-DB1A-69AAC76E2FD0}"/>
              </a:ext>
            </a:extLst>
          </p:cNvPr>
          <p:cNvSpPr>
            <a:spLocks noGrp="1"/>
          </p:cNvSpPr>
          <p:nvPr>
            <p:ph type="dt" sz="half" idx="10"/>
          </p:nvPr>
        </p:nvSpPr>
        <p:spPr/>
        <p:txBody>
          <a:bodyPr/>
          <a:lstStyle/>
          <a:p>
            <a:r>
              <a:rPr lang="en-US"/>
              <a:t>12/7/2023</a:t>
            </a:r>
          </a:p>
        </p:txBody>
      </p:sp>
      <p:sp>
        <p:nvSpPr>
          <p:cNvPr id="4" name="Footer Placeholder 3">
            <a:extLst>
              <a:ext uri="{FF2B5EF4-FFF2-40B4-BE49-F238E27FC236}">
                <a16:creationId xmlns:a16="http://schemas.microsoft.com/office/drawing/2014/main" id="{1708BEC2-31F0-D2FD-E4A8-1562273DC813}"/>
              </a:ext>
            </a:extLst>
          </p:cNvPr>
          <p:cNvSpPr>
            <a:spLocks noGrp="1"/>
          </p:cNvSpPr>
          <p:nvPr>
            <p:ph type="ftr" sz="quarter" idx="11"/>
          </p:nvPr>
        </p:nvSpPr>
        <p:spPr/>
        <p:txBody>
          <a:bodyPr/>
          <a:lstStyle/>
          <a:p>
            <a:r>
              <a:rPr lang="en-US"/>
              <a:t>2nd EIC Resource Review Board</a:t>
            </a:r>
          </a:p>
        </p:txBody>
      </p:sp>
      <p:grpSp>
        <p:nvGrpSpPr>
          <p:cNvPr id="5" name="Group 4">
            <a:extLst>
              <a:ext uri="{FF2B5EF4-FFF2-40B4-BE49-F238E27FC236}">
                <a16:creationId xmlns:a16="http://schemas.microsoft.com/office/drawing/2014/main" id="{237AB1C0-BD97-F2E7-2D8F-73AF66E40FC1}"/>
              </a:ext>
            </a:extLst>
          </p:cNvPr>
          <p:cNvGrpSpPr/>
          <p:nvPr/>
        </p:nvGrpSpPr>
        <p:grpSpPr>
          <a:xfrm>
            <a:off x="1757453" y="5406442"/>
            <a:ext cx="949747" cy="461665"/>
            <a:chOff x="4215786" y="840980"/>
            <a:chExt cx="949747" cy="461665"/>
          </a:xfrm>
        </p:grpSpPr>
        <p:sp>
          <p:nvSpPr>
            <p:cNvPr id="6" name="TextBox 5">
              <a:extLst>
                <a:ext uri="{FF2B5EF4-FFF2-40B4-BE49-F238E27FC236}">
                  <a16:creationId xmlns:a16="http://schemas.microsoft.com/office/drawing/2014/main" id="{4BAA12CD-9531-87DA-F2CC-7808797CA824}"/>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7" name="Picture 6" descr="Logo&#10;&#10;Description automatically generated with medium confidence">
              <a:extLst>
                <a:ext uri="{FF2B5EF4-FFF2-40B4-BE49-F238E27FC236}">
                  <a16:creationId xmlns:a16="http://schemas.microsoft.com/office/drawing/2014/main" id="{69777B80-E936-8D8F-9876-FC4D56755355}"/>
                </a:ext>
              </a:extLst>
            </p:cNvPr>
            <p:cNvPicPr>
              <a:picLocks noChangeAspect="1"/>
            </p:cNvPicPr>
            <p:nvPr/>
          </p:nvPicPr>
          <p:blipFill>
            <a:blip r:embed="rId9"/>
            <a:stretch>
              <a:fillRect/>
            </a:stretch>
          </p:blipFill>
          <p:spPr>
            <a:xfrm>
              <a:off x="4690659" y="1022041"/>
              <a:ext cx="390405" cy="280604"/>
            </a:xfrm>
            <a:prstGeom prst="rect">
              <a:avLst/>
            </a:prstGeom>
          </p:spPr>
        </p:pic>
      </p:grpSp>
      <p:grpSp>
        <p:nvGrpSpPr>
          <p:cNvPr id="8" name="Group 7">
            <a:extLst>
              <a:ext uri="{FF2B5EF4-FFF2-40B4-BE49-F238E27FC236}">
                <a16:creationId xmlns:a16="http://schemas.microsoft.com/office/drawing/2014/main" id="{54EFE167-1458-59A3-D5E9-45B025D03E07}"/>
              </a:ext>
            </a:extLst>
          </p:cNvPr>
          <p:cNvGrpSpPr/>
          <p:nvPr/>
        </p:nvGrpSpPr>
        <p:grpSpPr>
          <a:xfrm>
            <a:off x="8346442" y="5602026"/>
            <a:ext cx="949747" cy="461665"/>
            <a:chOff x="4215786" y="840980"/>
            <a:chExt cx="949747" cy="461665"/>
          </a:xfrm>
        </p:grpSpPr>
        <p:sp>
          <p:nvSpPr>
            <p:cNvPr id="9" name="TextBox 8">
              <a:extLst>
                <a:ext uri="{FF2B5EF4-FFF2-40B4-BE49-F238E27FC236}">
                  <a16:creationId xmlns:a16="http://schemas.microsoft.com/office/drawing/2014/main" id="{AA94CB70-9AEB-C200-1261-13636E8EBF60}"/>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0" name="Picture 9" descr="Logo&#10;&#10;Description automatically generated with medium confidence">
              <a:extLst>
                <a:ext uri="{FF2B5EF4-FFF2-40B4-BE49-F238E27FC236}">
                  <a16:creationId xmlns:a16="http://schemas.microsoft.com/office/drawing/2014/main" id="{C977B7B0-6049-4BB9-FDFC-19DE772D4A65}"/>
                </a:ext>
              </a:extLst>
            </p:cNvPr>
            <p:cNvPicPr>
              <a:picLocks noChangeAspect="1"/>
            </p:cNvPicPr>
            <p:nvPr/>
          </p:nvPicPr>
          <p:blipFill>
            <a:blip r:embed="rId9"/>
            <a:stretch>
              <a:fillRect/>
            </a:stretch>
          </p:blipFill>
          <p:spPr>
            <a:xfrm>
              <a:off x="4690659" y="1022041"/>
              <a:ext cx="390405" cy="280604"/>
            </a:xfrm>
            <a:prstGeom prst="rect">
              <a:avLst/>
            </a:prstGeom>
          </p:spPr>
        </p:pic>
      </p:grpSp>
      <p:grpSp>
        <p:nvGrpSpPr>
          <p:cNvPr id="11" name="Group 10">
            <a:extLst>
              <a:ext uri="{FF2B5EF4-FFF2-40B4-BE49-F238E27FC236}">
                <a16:creationId xmlns:a16="http://schemas.microsoft.com/office/drawing/2014/main" id="{9C6F5624-F47F-533D-2D37-117FB5B40CA3}"/>
              </a:ext>
            </a:extLst>
          </p:cNvPr>
          <p:cNvGrpSpPr/>
          <p:nvPr/>
        </p:nvGrpSpPr>
        <p:grpSpPr>
          <a:xfrm>
            <a:off x="10914466" y="2081281"/>
            <a:ext cx="949747" cy="461665"/>
            <a:chOff x="4215786" y="840980"/>
            <a:chExt cx="949747" cy="461665"/>
          </a:xfrm>
        </p:grpSpPr>
        <p:sp>
          <p:nvSpPr>
            <p:cNvPr id="12" name="TextBox 11">
              <a:extLst>
                <a:ext uri="{FF2B5EF4-FFF2-40B4-BE49-F238E27FC236}">
                  <a16:creationId xmlns:a16="http://schemas.microsoft.com/office/drawing/2014/main" id="{2282C08C-DB83-C4CB-14B8-8AABC0795722}"/>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3" name="Picture 12" descr="Logo&#10;&#10;Description automatically generated with medium confidence">
              <a:extLst>
                <a:ext uri="{FF2B5EF4-FFF2-40B4-BE49-F238E27FC236}">
                  <a16:creationId xmlns:a16="http://schemas.microsoft.com/office/drawing/2014/main" id="{36B28325-6D33-2B74-E837-41753893CDC3}"/>
                </a:ext>
              </a:extLst>
            </p:cNvPr>
            <p:cNvPicPr>
              <a:picLocks noChangeAspect="1"/>
            </p:cNvPicPr>
            <p:nvPr/>
          </p:nvPicPr>
          <p:blipFill>
            <a:blip r:embed="rId9"/>
            <a:stretch>
              <a:fillRect/>
            </a:stretch>
          </p:blipFill>
          <p:spPr>
            <a:xfrm>
              <a:off x="4690659" y="1022041"/>
              <a:ext cx="390405" cy="280604"/>
            </a:xfrm>
            <a:prstGeom prst="rect">
              <a:avLst/>
            </a:prstGeom>
          </p:spPr>
        </p:pic>
      </p:grpSp>
      <p:sp>
        <p:nvSpPr>
          <p:cNvPr id="2" name="Google Shape;413;p42">
            <a:extLst>
              <a:ext uri="{FF2B5EF4-FFF2-40B4-BE49-F238E27FC236}">
                <a16:creationId xmlns:a16="http://schemas.microsoft.com/office/drawing/2014/main" id="{8BFF3D0E-837D-C0CE-948F-34AEDAA5FA3E}"/>
              </a:ext>
            </a:extLst>
          </p:cNvPr>
          <p:cNvSpPr/>
          <p:nvPr/>
        </p:nvSpPr>
        <p:spPr>
          <a:xfrm>
            <a:off x="2449022" y="6098525"/>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14" name="Google Shape;414;p42">
            <a:extLst>
              <a:ext uri="{FF2B5EF4-FFF2-40B4-BE49-F238E27FC236}">
                <a16:creationId xmlns:a16="http://schemas.microsoft.com/office/drawing/2014/main" id="{55985067-51CB-29B0-A1D4-BA9BCAD09EA2}"/>
              </a:ext>
            </a:extLst>
          </p:cNvPr>
          <p:cNvSpPr/>
          <p:nvPr/>
        </p:nvSpPr>
        <p:spPr>
          <a:xfrm flipH="1">
            <a:off x="6726561" y="6060077"/>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556A4B9-ACEE-58BB-503B-BEE020294D76}"/>
              </a:ext>
            </a:extLst>
          </p:cNvPr>
          <p:cNvPicPr>
            <a:picLocks noChangeAspect="1"/>
          </p:cNvPicPr>
          <p:nvPr/>
        </p:nvPicPr>
        <p:blipFill>
          <a:blip r:embed="rId2"/>
          <a:srcRect/>
          <a:stretch/>
        </p:blipFill>
        <p:spPr>
          <a:xfrm>
            <a:off x="2777590" y="788076"/>
            <a:ext cx="6198747" cy="3512624"/>
          </a:xfrm>
          <a:prstGeom prst="rect">
            <a:avLst/>
          </a:prstGeom>
        </p:spPr>
      </p:pic>
      <p:sp>
        <p:nvSpPr>
          <p:cNvPr id="5" name="Title 4">
            <a:extLst>
              <a:ext uri="{FF2B5EF4-FFF2-40B4-BE49-F238E27FC236}">
                <a16:creationId xmlns:a16="http://schemas.microsoft.com/office/drawing/2014/main" id="{C05DEDE4-498F-8C83-B599-D37B5C7995AC}"/>
              </a:ext>
            </a:extLst>
          </p:cNvPr>
          <p:cNvSpPr>
            <a:spLocks noGrp="1"/>
          </p:cNvSpPr>
          <p:nvPr>
            <p:ph type="title"/>
          </p:nvPr>
        </p:nvSpPr>
        <p:spPr>
          <a:xfrm>
            <a:off x="447249" y="202598"/>
            <a:ext cx="10515600" cy="841260"/>
          </a:xfrm>
        </p:spPr>
        <p:txBody>
          <a:bodyPr/>
          <a:lstStyle/>
          <a:p>
            <a:r>
              <a:rPr lang="en-US" b="1" dirty="0">
                <a:solidFill>
                  <a:schemeClr val="accent1"/>
                </a:solidFill>
              </a:rPr>
              <a:t>Calorimetry</a:t>
            </a:r>
          </a:p>
        </p:txBody>
      </p:sp>
      <p:sp>
        <p:nvSpPr>
          <p:cNvPr id="14" name="TextBox 13">
            <a:extLst>
              <a:ext uri="{FF2B5EF4-FFF2-40B4-BE49-F238E27FC236}">
                <a16:creationId xmlns:a16="http://schemas.microsoft.com/office/drawing/2014/main" id="{669F67C2-4F6E-737D-B71A-C88FDB813992}"/>
              </a:ext>
            </a:extLst>
          </p:cNvPr>
          <p:cNvSpPr txBox="1"/>
          <p:nvPr/>
        </p:nvSpPr>
        <p:spPr>
          <a:xfrm>
            <a:off x="93079" y="5749136"/>
            <a:ext cx="2299174" cy="738664"/>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Backwards </a:t>
            </a:r>
            <a:r>
              <a:rPr lang="en-US" sz="1400" b="1" dirty="0" err="1">
                <a:solidFill>
                  <a:schemeClr val="bg2">
                    <a:lumMod val="50000"/>
                  </a:schemeClr>
                </a:solidFill>
                <a:latin typeface="Arial" panose="020B0604020202020204" pitchFamily="34" charset="0"/>
                <a:cs typeface="Arial" panose="020B0604020202020204" pitchFamily="34" charset="0"/>
              </a:rPr>
              <a:t>EMCal</a:t>
            </a:r>
            <a:endParaRPr lang="en-US" sz="1400" b="1" dirty="0">
              <a:solidFill>
                <a:schemeClr val="bg2">
                  <a:lumMod val="50000"/>
                </a:schemeClr>
              </a:solidFill>
              <a:latin typeface="Arial" panose="020B0604020202020204" pitchFamily="34" charset="0"/>
              <a:cs typeface="Arial" panose="020B0604020202020204" pitchFamily="34" charset="0"/>
            </a:endParaRPr>
          </a:p>
          <a:p>
            <a:pPr algn="ctr"/>
            <a:r>
              <a:rPr lang="en-US" sz="1400" b="1" dirty="0">
                <a:solidFill>
                  <a:schemeClr val="bg2">
                    <a:lumMod val="50000"/>
                  </a:schemeClr>
                </a:solidFill>
                <a:latin typeface="Arial" panose="020B0604020202020204" pitchFamily="34" charset="0"/>
                <a:cs typeface="Arial" panose="020B0604020202020204" pitchFamily="34" charset="0"/>
              </a:rPr>
              <a:t>PbW04 crystals, </a:t>
            </a:r>
            <a:r>
              <a:rPr lang="en-US" sz="1400" b="1" dirty="0" err="1">
                <a:solidFill>
                  <a:schemeClr val="bg2">
                    <a:lumMod val="50000"/>
                  </a:schemeClr>
                </a:solidFill>
                <a:latin typeface="Arial" panose="020B0604020202020204" pitchFamily="34" charset="0"/>
                <a:cs typeface="Arial" panose="020B0604020202020204" pitchFamily="34" charset="0"/>
              </a:rPr>
              <a:t>SiPM</a:t>
            </a:r>
            <a:r>
              <a:rPr lang="en-US" sz="1400" b="1" dirty="0">
                <a:solidFill>
                  <a:schemeClr val="bg2">
                    <a:lumMod val="50000"/>
                  </a:schemeClr>
                </a:solidFill>
                <a:latin typeface="Arial" panose="020B0604020202020204" pitchFamily="34" charset="0"/>
                <a:cs typeface="Arial" panose="020B0604020202020204" pitchFamily="34" charset="0"/>
              </a:rPr>
              <a:t> photosensor</a:t>
            </a:r>
          </a:p>
        </p:txBody>
      </p:sp>
      <p:pic>
        <p:nvPicPr>
          <p:cNvPr id="21" name="Picture 20" descr="Chart, radar chart&#10;&#10;Description automatically generated">
            <a:extLst>
              <a:ext uri="{FF2B5EF4-FFF2-40B4-BE49-F238E27FC236}">
                <a16:creationId xmlns:a16="http://schemas.microsoft.com/office/drawing/2014/main" id="{9DCC659E-CFE6-BA70-058F-C9C12587A079}"/>
              </a:ext>
            </a:extLst>
          </p:cNvPr>
          <p:cNvPicPr>
            <a:picLocks noChangeAspect="1"/>
          </p:cNvPicPr>
          <p:nvPr/>
        </p:nvPicPr>
        <p:blipFill>
          <a:blip r:embed="rId3"/>
          <a:stretch>
            <a:fillRect/>
          </a:stretch>
        </p:blipFill>
        <p:spPr>
          <a:xfrm>
            <a:off x="9503013" y="293693"/>
            <a:ext cx="2507565" cy="2597121"/>
          </a:xfrm>
          <a:prstGeom prst="rect">
            <a:avLst/>
          </a:prstGeom>
        </p:spPr>
      </p:pic>
      <p:sp>
        <p:nvSpPr>
          <p:cNvPr id="30" name="TextBox 29">
            <a:extLst>
              <a:ext uri="{FF2B5EF4-FFF2-40B4-BE49-F238E27FC236}">
                <a16:creationId xmlns:a16="http://schemas.microsoft.com/office/drawing/2014/main" id="{19A86623-251F-7173-89EE-3C35A196F491}"/>
              </a:ext>
            </a:extLst>
          </p:cNvPr>
          <p:cNvSpPr txBox="1"/>
          <p:nvPr/>
        </p:nvSpPr>
        <p:spPr>
          <a:xfrm>
            <a:off x="9574521" y="2813810"/>
            <a:ext cx="2364550" cy="954107"/>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High granularity </a:t>
            </a:r>
            <a:br>
              <a:rPr lang="en-US" sz="1400" b="1" dirty="0">
                <a:solidFill>
                  <a:schemeClr val="bg2">
                    <a:lumMod val="50000"/>
                  </a:schemeClr>
                </a:solidFill>
                <a:latin typeface="Arial" panose="020B0604020202020204" pitchFamily="34" charset="0"/>
                <a:cs typeface="Arial" panose="020B0604020202020204" pitchFamily="34" charset="0"/>
              </a:rPr>
            </a:br>
            <a:r>
              <a:rPr lang="en-US" sz="1400" b="1" dirty="0">
                <a:solidFill>
                  <a:schemeClr val="bg2">
                    <a:lumMod val="50000"/>
                  </a:schemeClr>
                </a:solidFill>
                <a:latin typeface="Arial" panose="020B0604020202020204" pitchFamily="34" charset="0"/>
                <a:cs typeface="Arial" panose="020B0604020202020204" pitchFamily="34" charset="0"/>
              </a:rPr>
              <a:t>W/</a:t>
            </a:r>
            <a:r>
              <a:rPr lang="en-US" sz="1400" b="1" dirty="0" err="1">
                <a:solidFill>
                  <a:schemeClr val="bg2">
                    <a:lumMod val="50000"/>
                  </a:schemeClr>
                </a:solidFill>
                <a:latin typeface="Arial" panose="020B0604020202020204" pitchFamily="34" charset="0"/>
                <a:cs typeface="Arial" panose="020B0604020202020204" pitchFamily="34" charset="0"/>
              </a:rPr>
              <a:t>SciFi</a:t>
            </a:r>
            <a:r>
              <a:rPr lang="en-US" sz="1400" b="1" dirty="0">
                <a:solidFill>
                  <a:schemeClr val="bg2">
                    <a:lumMod val="50000"/>
                  </a:schemeClr>
                </a:solidFill>
                <a:latin typeface="Arial" panose="020B0604020202020204" pitchFamily="34" charset="0"/>
                <a:cs typeface="Arial" panose="020B0604020202020204" pitchFamily="34" charset="0"/>
              </a:rPr>
              <a:t> </a:t>
            </a:r>
            <a:r>
              <a:rPr lang="en-US" sz="1400" b="1" dirty="0" err="1">
                <a:solidFill>
                  <a:schemeClr val="bg2">
                    <a:lumMod val="50000"/>
                  </a:schemeClr>
                </a:solidFill>
                <a:latin typeface="Arial" panose="020B0604020202020204" pitchFamily="34" charset="0"/>
                <a:cs typeface="Arial" panose="020B0604020202020204" pitchFamily="34" charset="0"/>
              </a:rPr>
              <a:t>EMCal</a:t>
            </a:r>
            <a:r>
              <a:rPr lang="en-US" sz="1400" b="1" dirty="0">
                <a:solidFill>
                  <a:schemeClr val="bg2">
                    <a:lumMod val="50000"/>
                  </a:schemeClr>
                </a:solidFill>
                <a:latin typeface="Arial" panose="020B0604020202020204" pitchFamily="34" charset="0"/>
                <a:cs typeface="Arial" panose="020B0604020202020204" pitchFamily="34" charset="0"/>
              </a:rPr>
              <a:t> </a:t>
            </a:r>
          </a:p>
          <a:p>
            <a:pPr algn="ctr"/>
            <a:r>
              <a:rPr lang="en-US" sz="1400" b="1" dirty="0">
                <a:solidFill>
                  <a:schemeClr val="bg2">
                    <a:lumMod val="50000"/>
                  </a:schemeClr>
                </a:solidFill>
                <a:latin typeface="Arial" panose="020B0604020202020204" pitchFamily="34" charset="0"/>
                <a:cs typeface="Arial" panose="020B0604020202020204" pitchFamily="34" charset="0"/>
              </a:rPr>
              <a:t>Longitudinally separated HCAL with high-</a:t>
            </a:r>
            <a:r>
              <a:rPr lang="en-US" sz="1400" b="1" dirty="0">
                <a:solidFill>
                  <a:schemeClr val="bg2">
                    <a:lumMod val="50000"/>
                  </a:schemeClr>
                </a:solidFill>
                <a:latin typeface="Symbol" panose="05050102010706020507" pitchFamily="18" charset="2"/>
                <a:cs typeface="Arial" panose="020B0604020202020204" pitchFamily="34" charset="0"/>
              </a:rPr>
              <a:t>h</a:t>
            </a:r>
            <a:r>
              <a:rPr lang="en-US" sz="1400" b="1" dirty="0">
                <a:solidFill>
                  <a:schemeClr val="bg2">
                    <a:lumMod val="50000"/>
                  </a:schemeClr>
                </a:solidFill>
                <a:latin typeface="Arial" panose="020B0604020202020204" pitchFamily="34" charset="0"/>
                <a:cs typeface="Arial" panose="020B0604020202020204" pitchFamily="34" charset="0"/>
              </a:rPr>
              <a:t> insert</a:t>
            </a:r>
          </a:p>
        </p:txBody>
      </p:sp>
      <p:pic>
        <p:nvPicPr>
          <p:cNvPr id="9" name="Picture 8" descr="Diagram&#10;&#10;Description automatically generated">
            <a:extLst>
              <a:ext uri="{FF2B5EF4-FFF2-40B4-BE49-F238E27FC236}">
                <a16:creationId xmlns:a16="http://schemas.microsoft.com/office/drawing/2014/main" id="{C5B90444-A64F-EF72-39DA-75771CB12EA7}"/>
              </a:ext>
            </a:extLst>
          </p:cNvPr>
          <p:cNvPicPr>
            <a:picLocks noChangeAspect="1"/>
          </p:cNvPicPr>
          <p:nvPr/>
        </p:nvPicPr>
        <p:blipFill>
          <a:blip r:embed="rId4"/>
          <a:stretch>
            <a:fillRect/>
          </a:stretch>
        </p:blipFill>
        <p:spPr>
          <a:xfrm>
            <a:off x="244469" y="3193800"/>
            <a:ext cx="2291673" cy="2563873"/>
          </a:xfrm>
          <a:prstGeom prst="rect">
            <a:avLst/>
          </a:prstGeom>
        </p:spPr>
      </p:pic>
      <p:pic>
        <p:nvPicPr>
          <p:cNvPr id="57" name="Picture 56">
            <a:extLst>
              <a:ext uri="{FF2B5EF4-FFF2-40B4-BE49-F238E27FC236}">
                <a16:creationId xmlns:a16="http://schemas.microsoft.com/office/drawing/2014/main" id="{68856513-960E-6BDB-F06A-8D0A3754CA65}"/>
              </a:ext>
            </a:extLst>
          </p:cNvPr>
          <p:cNvPicPr>
            <a:picLocks noChangeAspect="1"/>
          </p:cNvPicPr>
          <p:nvPr/>
        </p:nvPicPr>
        <p:blipFill>
          <a:blip r:embed="rId5"/>
          <a:stretch>
            <a:fillRect/>
          </a:stretch>
        </p:blipFill>
        <p:spPr>
          <a:xfrm>
            <a:off x="3894908" y="4215639"/>
            <a:ext cx="2053620" cy="2034778"/>
          </a:xfrm>
          <a:prstGeom prst="rect">
            <a:avLst/>
          </a:prstGeom>
        </p:spPr>
      </p:pic>
      <p:sp>
        <p:nvSpPr>
          <p:cNvPr id="64" name="TextBox 63">
            <a:extLst>
              <a:ext uri="{FF2B5EF4-FFF2-40B4-BE49-F238E27FC236}">
                <a16:creationId xmlns:a16="http://schemas.microsoft.com/office/drawing/2014/main" id="{15DEECEB-EF23-05E1-0B7F-C3EE936B5D7B}"/>
              </a:ext>
            </a:extLst>
          </p:cNvPr>
          <p:cNvSpPr txBox="1"/>
          <p:nvPr/>
        </p:nvSpPr>
        <p:spPr>
          <a:xfrm>
            <a:off x="2200580" y="6118468"/>
            <a:ext cx="2038350" cy="523220"/>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Barrel HCAL </a:t>
            </a:r>
            <a:br>
              <a:rPr lang="en-US" sz="1400" b="1" dirty="0">
                <a:solidFill>
                  <a:schemeClr val="bg2">
                    <a:lumMod val="50000"/>
                  </a:schemeClr>
                </a:solidFill>
                <a:latin typeface="Arial" panose="020B0604020202020204" pitchFamily="34" charset="0"/>
                <a:cs typeface="Arial" panose="020B0604020202020204" pitchFamily="34" charset="0"/>
              </a:rPr>
            </a:br>
            <a:r>
              <a:rPr lang="en-US" sz="1400" b="1" dirty="0">
                <a:solidFill>
                  <a:schemeClr val="bg2">
                    <a:lumMod val="50000"/>
                  </a:schemeClr>
                </a:solidFill>
                <a:latin typeface="Arial" panose="020B0604020202020204" pitchFamily="34" charset="0"/>
                <a:cs typeface="Arial" panose="020B0604020202020204" pitchFamily="34" charset="0"/>
              </a:rPr>
              <a:t>(sPHENIX re-use)</a:t>
            </a:r>
          </a:p>
        </p:txBody>
      </p:sp>
      <p:pic>
        <p:nvPicPr>
          <p:cNvPr id="31" name="Picture 30">
            <a:extLst>
              <a:ext uri="{FF2B5EF4-FFF2-40B4-BE49-F238E27FC236}">
                <a16:creationId xmlns:a16="http://schemas.microsoft.com/office/drawing/2014/main" id="{6A0B8ACA-5C08-46A9-BD8B-5B6E52A0E3D8}"/>
              </a:ext>
            </a:extLst>
          </p:cNvPr>
          <p:cNvPicPr>
            <a:picLocks noChangeAspect="1"/>
          </p:cNvPicPr>
          <p:nvPr/>
        </p:nvPicPr>
        <p:blipFill rotWithShape="1">
          <a:blip r:embed="rId6"/>
          <a:srcRect l="4038" t="34141" r="65510" b="2870"/>
          <a:stretch/>
        </p:blipFill>
        <p:spPr>
          <a:xfrm>
            <a:off x="382323" y="1015457"/>
            <a:ext cx="933389" cy="2051526"/>
          </a:xfrm>
          <a:prstGeom prst="rect">
            <a:avLst/>
          </a:prstGeom>
        </p:spPr>
      </p:pic>
      <p:sp>
        <p:nvSpPr>
          <p:cNvPr id="32" name="TextBox 31">
            <a:extLst>
              <a:ext uri="{FF2B5EF4-FFF2-40B4-BE49-F238E27FC236}">
                <a16:creationId xmlns:a16="http://schemas.microsoft.com/office/drawing/2014/main" id="{C2DD5BEB-0E05-4F36-BCA3-C97ED1A99E95}"/>
              </a:ext>
            </a:extLst>
          </p:cNvPr>
          <p:cNvSpPr txBox="1"/>
          <p:nvPr/>
        </p:nvSpPr>
        <p:spPr>
          <a:xfrm>
            <a:off x="1321197" y="1185572"/>
            <a:ext cx="1777205" cy="738664"/>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Backwards </a:t>
            </a:r>
            <a:r>
              <a:rPr lang="en-US" sz="1400" b="1" dirty="0" err="1">
                <a:solidFill>
                  <a:schemeClr val="bg2">
                    <a:lumMod val="50000"/>
                  </a:schemeClr>
                </a:solidFill>
                <a:latin typeface="Arial" panose="020B0604020202020204" pitchFamily="34" charset="0"/>
                <a:cs typeface="Arial" panose="020B0604020202020204" pitchFamily="34" charset="0"/>
              </a:rPr>
              <a:t>HCal</a:t>
            </a:r>
            <a:endParaRPr lang="en-US" sz="1400" b="1" dirty="0">
              <a:solidFill>
                <a:schemeClr val="bg2">
                  <a:lumMod val="50000"/>
                </a:schemeClr>
              </a:solidFill>
              <a:latin typeface="Arial" panose="020B0604020202020204" pitchFamily="34" charset="0"/>
              <a:cs typeface="Arial" panose="020B0604020202020204" pitchFamily="34" charset="0"/>
            </a:endParaRPr>
          </a:p>
          <a:p>
            <a:pPr algn="ctr"/>
            <a:r>
              <a:rPr lang="en-US" sz="1400" b="1" dirty="0">
                <a:solidFill>
                  <a:schemeClr val="bg2">
                    <a:lumMod val="50000"/>
                  </a:schemeClr>
                </a:solidFill>
                <a:latin typeface="Arial" panose="020B0604020202020204" pitchFamily="34" charset="0"/>
                <a:cs typeface="Arial" panose="020B0604020202020204" pitchFamily="34" charset="0"/>
              </a:rPr>
              <a:t>Steel/Sc Sandwich</a:t>
            </a:r>
          </a:p>
          <a:p>
            <a:pPr algn="ctr"/>
            <a:r>
              <a:rPr lang="en-US" sz="1400" b="1" dirty="0">
                <a:solidFill>
                  <a:schemeClr val="bg2">
                    <a:lumMod val="50000"/>
                  </a:schemeClr>
                </a:solidFill>
                <a:latin typeface="Arial" panose="020B0604020202020204" pitchFamily="34" charset="0"/>
                <a:cs typeface="Arial" panose="020B0604020202020204" pitchFamily="34" charset="0"/>
              </a:rPr>
              <a:t>tail catcher</a:t>
            </a:r>
          </a:p>
        </p:txBody>
      </p:sp>
      <p:pic>
        <p:nvPicPr>
          <p:cNvPr id="34" name="Picture 33" descr="Logo&#10;&#10;Description automatically generated">
            <a:extLst>
              <a:ext uri="{FF2B5EF4-FFF2-40B4-BE49-F238E27FC236}">
                <a16:creationId xmlns:a16="http://schemas.microsoft.com/office/drawing/2014/main" id="{B3BBDD1B-3BC4-4DCF-B077-CEE9E7A48B17}"/>
              </a:ext>
            </a:extLst>
          </p:cNvPr>
          <p:cNvPicPr>
            <a:picLocks noChangeAspect="1"/>
          </p:cNvPicPr>
          <p:nvPr/>
        </p:nvPicPr>
        <p:blipFill>
          <a:blip r:embed="rId7"/>
          <a:stretch>
            <a:fillRect/>
          </a:stretch>
        </p:blipFill>
        <p:spPr>
          <a:xfrm>
            <a:off x="8302037" y="45879"/>
            <a:ext cx="1261500" cy="908073"/>
          </a:xfrm>
          <a:prstGeom prst="rect">
            <a:avLst/>
          </a:prstGeom>
        </p:spPr>
      </p:pic>
      <p:sp>
        <p:nvSpPr>
          <p:cNvPr id="6" name="Date Placeholder 5">
            <a:extLst>
              <a:ext uri="{FF2B5EF4-FFF2-40B4-BE49-F238E27FC236}">
                <a16:creationId xmlns:a16="http://schemas.microsoft.com/office/drawing/2014/main" id="{C668C44F-5A96-4C67-97AB-C0893F8E2255}"/>
              </a:ext>
            </a:extLst>
          </p:cNvPr>
          <p:cNvSpPr>
            <a:spLocks noGrp="1"/>
          </p:cNvSpPr>
          <p:nvPr>
            <p:ph type="dt" sz="half" idx="10"/>
          </p:nvPr>
        </p:nvSpPr>
        <p:spPr/>
        <p:txBody>
          <a:bodyPr/>
          <a:lstStyle/>
          <a:p>
            <a:r>
              <a:rPr lang="en-US"/>
              <a:t>12/7/2023</a:t>
            </a:r>
          </a:p>
        </p:txBody>
      </p:sp>
      <p:sp>
        <p:nvSpPr>
          <p:cNvPr id="8" name="Footer Placeholder 7">
            <a:extLst>
              <a:ext uri="{FF2B5EF4-FFF2-40B4-BE49-F238E27FC236}">
                <a16:creationId xmlns:a16="http://schemas.microsoft.com/office/drawing/2014/main" id="{0430BDE1-41C6-422C-8B2B-E72FB72F7AE4}"/>
              </a:ext>
            </a:extLst>
          </p:cNvPr>
          <p:cNvSpPr>
            <a:spLocks noGrp="1"/>
          </p:cNvSpPr>
          <p:nvPr>
            <p:ph type="ftr" sz="quarter" idx="11"/>
          </p:nvPr>
        </p:nvSpPr>
        <p:spPr/>
        <p:txBody>
          <a:bodyPr/>
          <a:lstStyle/>
          <a:p>
            <a:r>
              <a:rPr lang="en-US"/>
              <a:t>2nd EIC Resource Review Board</a:t>
            </a:r>
          </a:p>
        </p:txBody>
      </p:sp>
      <p:sp>
        <p:nvSpPr>
          <p:cNvPr id="10" name="Slide Number Placeholder 9">
            <a:extLst>
              <a:ext uri="{FF2B5EF4-FFF2-40B4-BE49-F238E27FC236}">
                <a16:creationId xmlns:a16="http://schemas.microsoft.com/office/drawing/2014/main" id="{956D6063-7AC9-4495-9039-73025DFE5C96}"/>
              </a:ext>
            </a:extLst>
          </p:cNvPr>
          <p:cNvSpPr>
            <a:spLocks noGrp="1"/>
          </p:cNvSpPr>
          <p:nvPr>
            <p:ph type="sldNum" sz="quarter" idx="12"/>
          </p:nvPr>
        </p:nvSpPr>
        <p:spPr/>
        <p:txBody>
          <a:bodyPr/>
          <a:lstStyle/>
          <a:p>
            <a:fld id="{00A14187-AF44-4271-AA62-1C5C376B8E74}" type="slidenum">
              <a:rPr lang="en-US" smtClean="0"/>
              <a:t>25</a:t>
            </a:fld>
            <a:endParaRPr lang="en-US"/>
          </a:p>
        </p:txBody>
      </p:sp>
      <p:pic>
        <p:nvPicPr>
          <p:cNvPr id="2" name="Google Shape;517;p48">
            <a:extLst>
              <a:ext uri="{FF2B5EF4-FFF2-40B4-BE49-F238E27FC236}">
                <a16:creationId xmlns:a16="http://schemas.microsoft.com/office/drawing/2014/main" id="{1C5FB4C2-8CA7-DB3F-28F6-65DB2323A4BF}"/>
              </a:ext>
            </a:extLst>
          </p:cNvPr>
          <p:cNvPicPr preferRelativeResize="0"/>
          <p:nvPr/>
        </p:nvPicPr>
        <p:blipFill>
          <a:blip r:embed="rId8">
            <a:alphaModFix/>
          </a:blip>
          <a:stretch>
            <a:fillRect/>
          </a:stretch>
        </p:blipFill>
        <p:spPr>
          <a:xfrm>
            <a:off x="6772690" y="3816766"/>
            <a:ext cx="2344704" cy="2675434"/>
          </a:xfrm>
          <a:prstGeom prst="rect">
            <a:avLst/>
          </a:prstGeom>
          <a:noFill/>
          <a:ln w="19050" cap="flat" cmpd="sng">
            <a:solidFill>
              <a:schemeClr val="dk2"/>
            </a:solidFill>
            <a:prstDash val="solid"/>
            <a:round/>
            <a:headEnd type="none" w="sm" len="sm"/>
            <a:tailEnd type="none" w="sm" len="sm"/>
          </a:ln>
        </p:spPr>
      </p:pic>
      <p:cxnSp>
        <p:nvCxnSpPr>
          <p:cNvPr id="4" name="Google Shape;522;p48">
            <a:extLst>
              <a:ext uri="{FF2B5EF4-FFF2-40B4-BE49-F238E27FC236}">
                <a16:creationId xmlns:a16="http://schemas.microsoft.com/office/drawing/2014/main" id="{F6F88F5B-BCDA-BB2F-9A88-F41B177B2ED8}"/>
              </a:ext>
            </a:extLst>
          </p:cNvPr>
          <p:cNvCxnSpPr>
            <a:cxnSpLocks/>
          </p:cNvCxnSpPr>
          <p:nvPr/>
        </p:nvCxnSpPr>
        <p:spPr>
          <a:xfrm flipV="1">
            <a:off x="2605172" y="2861626"/>
            <a:ext cx="1900823" cy="1733976"/>
          </a:xfrm>
          <a:prstGeom prst="straightConnector1">
            <a:avLst/>
          </a:prstGeom>
          <a:noFill/>
          <a:ln w="19050" cap="flat" cmpd="sng">
            <a:solidFill>
              <a:srgbClr val="000000"/>
            </a:solidFill>
            <a:prstDash val="solid"/>
            <a:round/>
            <a:headEnd type="none" w="med" len="med"/>
            <a:tailEnd type="triangle" w="med" len="med"/>
          </a:ln>
        </p:spPr>
      </p:cxnSp>
      <p:cxnSp>
        <p:nvCxnSpPr>
          <p:cNvPr id="15" name="Google Shape;524;p48">
            <a:extLst>
              <a:ext uri="{FF2B5EF4-FFF2-40B4-BE49-F238E27FC236}">
                <a16:creationId xmlns:a16="http://schemas.microsoft.com/office/drawing/2014/main" id="{B23DEC04-07BB-E741-6681-767620FEBD3F}"/>
              </a:ext>
            </a:extLst>
          </p:cNvPr>
          <p:cNvCxnSpPr>
            <a:cxnSpLocks/>
          </p:cNvCxnSpPr>
          <p:nvPr/>
        </p:nvCxnSpPr>
        <p:spPr>
          <a:xfrm flipH="1" flipV="1">
            <a:off x="5795455" y="2981909"/>
            <a:ext cx="1127919" cy="1877325"/>
          </a:xfrm>
          <a:prstGeom prst="straightConnector1">
            <a:avLst/>
          </a:prstGeom>
          <a:noFill/>
          <a:ln w="19050" cap="flat" cmpd="sng">
            <a:solidFill>
              <a:srgbClr val="1C1C1C"/>
            </a:solidFill>
            <a:prstDash val="solid"/>
            <a:round/>
            <a:headEnd type="none" w="med" len="med"/>
            <a:tailEnd type="triangle" w="med" len="med"/>
          </a:ln>
        </p:spPr>
      </p:cxnSp>
      <p:cxnSp>
        <p:nvCxnSpPr>
          <p:cNvPr id="16" name="Google Shape;525;p48">
            <a:extLst>
              <a:ext uri="{FF2B5EF4-FFF2-40B4-BE49-F238E27FC236}">
                <a16:creationId xmlns:a16="http://schemas.microsoft.com/office/drawing/2014/main" id="{6419640F-197C-5314-3147-E9A7CCBF7837}"/>
              </a:ext>
            </a:extLst>
          </p:cNvPr>
          <p:cNvCxnSpPr>
            <a:cxnSpLocks/>
          </p:cNvCxnSpPr>
          <p:nvPr/>
        </p:nvCxnSpPr>
        <p:spPr>
          <a:xfrm flipH="1">
            <a:off x="8271775" y="1517554"/>
            <a:ext cx="1302746" cy="711807"/>
          </a:xfrm>
          <a:prstGeom prst="straightConnector1">
            <a:avLst/>
          </a:prstGeom>
          <a:noFill/>
          <a:ln w="19050" cap="flat" cmpd="sng">
            <a:solidFill>
              <a:srgbClr val="1C1C1C"/>
            </a:solidFill>
            <a:prstDash val="solid"/>
            <a:round/>
            <a:headEnd type="none" w="med" len="med"/>
            <a:tailEnd type="triangle" w="med" len="med"/>
          </a:ln>
        </p:spPr>
      </p:cxnSp>
      <p:cxnSp>
        <p:nvCxnSpPr>
          <p:cNvPr id="17" name="Google Shape;521;p48">
            <a:extLst>
              <a:ext uri="{FF2B5EF4-FFF2-40B4-BE49-F238E27FC236}">
                <a16:creationId xmlns:a16="http://schemas.microsoft.com/office/drawing/2014/main" id="{5589E1FD-F06F-3CB4-2F62-0790777F76E7}"/>
              </a:ext>
            </a:extLst>
          </p:cNvPr>
          <p:cNvCxnSpPr/>
          <p:nvPr/>
        </p:nvCxnSpPr>
        <p:spPr>
          <a:xfrm>
            <a:off x="2128183" y="2041220"/>
            <a:ext cx="1171800" cy="201600"/>
          </a:xfrm>
          <a:prstGeom prst="straightConnector1">
            <a:avLst/>
          </a:prstGeom>
          <a:noFill/>
          <a:ln w="19050" cap="flat" cmpd="sng">
            <a:solidFill>
              <a:srgbClr val="000000"/>
            </a:solidFill>
            <a:prstDash val="solid"/>
            <a:round/>
            <a:headEnd type="none" w="med" len="med"/>
            <a:tailEnd type="triangle" w="med" len="med"/>
          </a:ln>
        </p:spPr>
      </p:cxnSp>
      <p:grpSp>
        <p:nvGrpSpPr>
          <p:cNvPr id="7" name="Group 6">
            <a:extLst>
              <a:ext uri="{FF2B5EF4-FFF2-40B4-BE49-F238E27FC236}">
                <a16:creationId xmlns:a16="http://schemas.microsoft.com/office/drawing/2014/main" id="{1BD53FE6-3288-4913-B2E8-0432A3638589}"/>
              </a:ext>
            </a:extLst>
          </p:cNvPr>
          <p:cNvGrpSpPr/>
          <p:nvPr/>
        </p:nvGrpSpPr>
        <p:grpSpPr>
          <a:xfrm>
            <a:off x="9366112" y="6049544"/>
            <a:ext cx="949747" cy="461665"/>
            <a:chOff x="4215786" y="840980"/>
            <a:chExt cx="949747" cy="461665"/>
          </a:xfrm>
        </p:grpSpPr>
        <p:sp>
          <p:nvSpPr>
            <p:cNvPr id="11" name="TextBox 10">
              <a:extLst>
                <a:ext uri="{FF2B5EF4-FFF2-40B4-BE49-F238E27FC236}">
                  <a16:creationId xmlns:a16="http://schemas.microsoft.com/office/drawing/2014/main" id="{4C0B127D-A82C-72BE-B071-5C6BF0B9AC94}"/>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2" name="Picture 11" descr="Logo&#10;&#10;Description automatically generated with medium confidence">
              <a:extLst>
                <a:ext uri="{FF2B5EF4-FFF2-40B4-BE49-F238E27FC236}">
                  <a16:creationId xmlns:a16="http://schemas.microsoft.com/office/drawing/2014/main" id="{7D6FC772-7B77-9286-95DD-24555B47511D}"/>
                </a:ext>
              </a:extLst>
            </p:cNvPr>
            <p:cNvPicPr>
              <a:picLocks noChangeAspect="1"/>
            </p:cNvPicPr>
            <p:nvPr/>
          </p:nvPicPr>
          <p:blipFill>
            <a:blip r:embed="rId9"/>
            <a:stretch>
              <a:fillRect/>
            </a:stretch>
          </p:blipFill>
          <p:spPr>
            <a:xfrm>
              <a:off x="4690659" y="1022041"/>
              <a:ext cx="390405" cy="280604"/>
            </a:xfrm>
            <a:prstGeom prst="rect">
              <a:avLst/>
            </a:prstGeom>
          </p:spPr>
        </p:pic>
      </p:grpSp>
      <p:grpSp>
        <p:nvGrpSpPr>
          <p:cNvPr id="13" name="Group 12">
            <a:extLst>
              <a:ext uri="{FF2B5EF4-FFF2-40B4-BE49-F238E27FC236}">
                <a16:creationId xmlns:a16="http://schemas.microsoft.com/office/drawing/2014/main" id="{37D1EDF6-3C8C-B6A1-D394-16CCCDDA06AE}"/>
              </a:ext>
            </a:extLst>
          </p:cNvPr>
          <p:cNvGrpSpPr/>
          <p:nvPr/>
        </p:nvGrpSpPr>
        <p:grpSpPr>
          <a:xfrm>
            <a:off x="1996453" y="3036367"/>
            <a:ext cx="949747" cy="461665"/>
            <a:chOff x="4215786" y="840980"/>
            <a:chExt cx="949747" cy="461665"/>
          </a:xfrm>
        </p:grpSpPr>
        <p:sp>
          <p:nvSpPr>
            <p:cNvPr id="18" name="TextBox 17">
              <a:extLst>
                <a:ext uri="{FF2B5EF4-FFF2-40B4-BE49-F238E27FC236}">
                  <a16:creationId xmlns:a16="http://schemas.microsoft.com/office/drawing/2014/main" id="{123E87C5-3E82-51F0-10E2-C1864F9646EC}"/>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9" name="Picture 18" descr="Logo&#10;&#10;Description automatically generated with medium confidence">
              <a:extLst>
                <a:ext uri="{FF2B5EF4-FFF2-40B4-BE49-F238E27FC236}">
                  <a16:creationId xmlns:a16="http://schemas.microsoft.com/office/drawing/2014/main" id="{EC3814C8-B45E-57E2-1630-25C18F378969}"/>
                </a:ext>
              </a:extLst>
            </p:cNvPr>
            <p:cNvPicPr>
              <a:picLocks noChangeAspect="1"/>
            </p:cNvPicPr>
            <p:nvPr/>
          </p:nvPicPr>
          <p:blipFill>
            <a:blip r:embed="rId9"/>
            <a:stretch>
              <a:fillRect/>
            </a:stretch>
          </p:blipFill>
          <p:spPr>
            <a:xfrm>
              <a:off x="4690659" y="1017404"/>
              <a:ext cx="390405" cy="280604"/>
            </a:xfrm>
            <a:prstGeom prst="rect">
              <a:avLst/>
            </a:prstGeom>
          </p:spPr>
        </p:pic>
      </p:grpSp>
      <p:grpSp>
        <p:nvGrpSpPr>
          <p:cNvPr id="20" name="Group 19">
            <a:extLst>
              <a:ext uri="{FF2B5EF4-FFF2-40B4-BE49-F238E27FC236}">
                <a16:creationId xmlns:a16="http://schemas.microsoft.com/office/drawing/2014/main" id="{DAE72C31-48B1-672F-9C3E-15DA3BB72CCF}"/>
              </a:ext>
            </a:extLst>
          </p:cNvPr>
          <p:cNvGrpSpPr/>
          <p:nvPr/>
        </p:nvGrpSpPr>
        <p:grpSpPr>
          <a:xfrm>
            <a:off x="9092358" y="2520244"/>
            <a:ext cx="949747" cy="461665"/>
            <a:chOff x="4215786" y="840980"/>
            <a:chExt cx="949747" cy="461665"/>
          </a:xfrm>
        </p:grpSpPr>
        <p:sp>
          <p:nvSpPr>
            <p:cNvPr id="22" name="TextBox 21">
              <a:extLst>
                <a:ext uri="{FF2B5EF4-FFF2-40B4-BE49-F238E27FC236}">
                  <a16:creationId xmlns:a16="http://schemas.microsoft.com/office/drawing/2014/main" id="{4ED50CA8-F125-02A3-BC01-4A6FEE9E0E73}"/>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23" name="Picture 22" descr="Logo&#10;&#10;Description automatically generated with medium confidence">
              <a:extLst>
                <a:ext uri="{FF2B5EF4-FFF2-40B4-BE49-F238E27FC236}">
                  <a16:creationId xmlns:a16="http://schemas.microsoft.com/office/drawing/2014/main" id="{D14AE1CA-6E8B-1DAB-4E1B-A81894B680A3}"/>
                </a:ext>
              </a:extLst>
            </p:cNvPr>
            <p:cNvPicPr>
              <a:picLocks noChangeAspect="1"/>
            </p:cNvPicPr>
            <p:nvPr/>
          </p:nvPicPr>
          <p:blipFill>
            <a:blip r:embed="rId9"/>
            <a:stretch>
              <a:fillRect/>
            </a:stretch>
          </p:blipFill>
          <p:spPr>
            <a:xfrm>
              <a:off x="4686965" y="1012776"/>
              <a:ext cx="390405" cy="280604"/>
            </a:xfrm>
            <a:prstGeom prst="rect">
              <a:avLst/>
            </a:prstGeom>
          </p:spPr>
        </p:pic>
      </p:grpSp>
      <p:pic>
        <p:nvPicPr>
          <p:cNvPr id="26" name="Picture 25">
            <a:extLst>
              <a:ext uri="{FF2B5EF4-FFF2-40B4-BE49-F238E27FC236}">
                <a16:creationId xmlns:a16="http://schemas.microsoft.com/office/drawing/2014/main" id="{30FB9882-80EF-E373-D0AB-90F41D399862}"/>
              </a:ext>
            </a:extLst>
          </p:cNvPr>
          <p:cNvPicPr>
            <a:picLocks noChangeAspect="1"/>
          </p:cNvPicPr>
          <p:nvPr/>
        </p:nvPicPr>
        <p:blipFill rotWithShape="1">
          <a:blip r:embed="rId10"/>
          <a:srcRect t="6263"/>
          <a:stretch/>
        </p:blipFill>
        <p:spPr>
          <a:xfrm>
            <a:off x="9138230" y="4274984"/>
            <a:ext cx="2844747" cy="1713500"/>
          </a:xfrm>
          <a:prstGeom prst="rect">
            <a:avLst/>
          </a:prstGeom>
        </p:spPr>
      </p:pic>
      <p:sp>
        <p:nvSpPr>
          <p:cNvPr id="3" name="Google Shape;413;p42">
            <a:extLst>
              <a:ext uri="{FF2B5EF4-FFF2-40B4-BE49-F238E27FC236}">
                <a16:creationId xmlns:a16="http://schemas.microsoft.com/office/drawing/2014/main" id="{E31D7AE6-2159-8F8F-3502-BB27B7456BBC}"/>
              </a:ext>
            </a:extLst>
          </p:cNvPr>
          <p:cNvSpPr/>
          <p:nvPr/>
        </p:nvSpPr>
        <p:spPr>
          <a:xfrm>
            <a:off x="3299983" y="396805"/>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25" name="Google Shape;414;p42">
            <a:extLst>
              <a:ext uri="{FF2B5EF4-FFF2-40B4-BE49-F238E27FC236}">
                <a16:creationId xmlns:a16="http://schemas.microsoft.com/office/drawing/2014/main" id="{EF5FD137-BD9D-3174-D3B4-04AAC2D22C45}"/>
              </a:ext>
            </a:extLst>
          </p:cNvPr>
          <p:cNvSpPr/>
          <p:nvPr/>
        </p:nvSpPr>
        <p:spPr>
          <a:xfrm flipH="1">
            <a:off x="6162910" y="396805"/>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spTree>
    <p:extLst>
      <p:ext uri="{BB962C8B-B14F-4D97-AF65-F5344CB8AC3E}">
        <p14:creationId xmlns:p14="http://schemas.microsoft.com/office/powerpoint/2010/main" val="3432500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77;p40">
            <a:extLst>
              <a:ext uri="{FF2B5EF4-FFF2-40B4-BE49-F238E27FC236}">
                <a16:creationId xmlns:a16="http://schemas.microsoft.com/office/drawing/2014/main" id="{65C7B5FD-7EEB-5F09-BB72-9A08E29F3F55}"/>
              </a:ext>
            </a:extLst>
          </p:cNvPr>
          <p:cNvPicPr preferRelativeResize="0"/>
          <p:nvPr/>
        </p:nvPicPr>
        <p:blipFill>
          <a:blip r:embed="rId2">
            <a:alphaModFix/>
          </a:blip>
          <a:stretch>
            <a:fillRect/>
          </a:stretch>
        </p:blipFill>
        <p:spPr>
          <a:xfrm>
            <a:off x="6793065" y="1743848"/>
            <a:ext cx="5398935" cy="3114402"/>
          </a:xfrm>
          <a:prstGeom prst="rect">
            <a:avLst/>
          </a:prstGeom>
          <a:noFill/>
          <a:ln>
            <a:noFill/>
          </a:ln>
        </p:spPr>
      </p:pic>
      <p:sp>
        <p:nvSpPr>
          <p:cNvPr id="2" name="Title 1">
            <a:extLst>
              <a:ext uri="{FF2B5EF4-FFF2-40B4-BE49-F238E27FC236}">
                <a16:creationId xmlns:a16="http://schemas.microsoft.com/office/drawing/2014/main" id="{336AF630-FABB-2FA5-3976-A072B171FC1D}"/>
              </a:ext>
            </a:extLst>
          </p:cNvPr>
          <p:cNvSpPr>
            <a:spLocks noGrp="1"/>
          </p:cNvSpPr>
          <p:nvPr>
            <p:ph type="title"/>
          </p:nvPr>
        </p:nvSpPr>
        <p:spPr>
          <a:xfrm>
            <a:off x="838200" y="181575"/>
            <a:ext cx="10515600" cy="844475"/>
          </a:xfrm>
        </p:spPr>
        <p:txBody>
          <a:bodyPr>
            <a:normAutofit/>
          </a:bodyPr>
          <a:lstStyle/>
          <a:p>
            <a:r>
              <a:rPr lang="en-US" b="1" dirty="0">
                <a:solidFill>
                  <a:schemeClr val="accent1"/>
                </a:solidFill>
              </a:rPr>
              <a:t>EIC Detector Requirements</a:t>
            </a:r>
          </a:p>
        </p:txBody>
      </p:sp>
      <p:sp>
        <p:nvSpPr>
          <p:cNvPr id="3" name="Date Placeholder 2">
            <a:extLst>
              <a:ext uri="{FF2B5EF4-FFF2-40B4-BE49-F238E27FC236}">
                <a16:creationId xmlns:a16="http://schemas.microsoft.com/office/drawing/2014/main" id="{8E68EC61-CCC1-E2BA-7279-E36A478E743F}"/>
              </a:ext>
            </a:extLst>
          </p:cNvPr>
          <p:cNvSpPr>
            <a:spLocks noGrp="1"/>
          </p:cNvSpPr>
          <p:nvPr>
            <p:ph type="dt" sz="half" idx="10"/>
          </p:nvPr>
        </p:nvSpPr>
        <p:spPr/>
        <p:txBody>
          <a:bodyPr/>
          <a:lstStyle/>
          <a:p>
            <a:r>
              <a:rPr lang="en-US"/>
              <a:t>12/7/2023</a:t>
            </a:r>
          </a:p>
        </p:txBody>
      </p:sp>
      <p:sp>
        <p:nvSpPr>
          <p:cNvPr id="4" name="Footer Placeholder 3">
            <a:extLst>
              <a:ext uri="{FF2B5EF4-FFF2-40B4-BE49-F238E27FC236}">
                <a16:creationId xmlns:a16="http://schemas.microsoft.com/office/drawing/2014/main" id="{B79595E1-680F-7A38-B192-6ECA44A881C1}"/>
              </a:ext>
            </a:extLst>
          </p:cNvPr>
          <p:cNvSpPr>
            <a:spLocks noGrp="1"/>
          </p:cNvSpPr>
          <p:nvPr>
            <p:ph type="ftr" sz="quarter" idx="11"/>
          </p:nvPr>
        </p:nvSpPr>
        <p:spPr/>
        <p:txBody>
          <a:bodyPr/>
          <a:lstStyle/>
          <a:p>
            <a:r>
              <a:rPr lang="en-US"/>
              <a:t>2nd EIC Resource Review Board</a:t>
            </a:r>
          </a:p>
        </p:txBody>
      </p:sp>
      <p:sp>
        <p:nvSpPr>
          <p:cNvPr id="5" name="Slide Number Placeholder 4">
            <a:extLst>
              <a:ext uri="{FF2B5EF4-FFF2-40B4-BE49-F238E27FC236}">
                <a16:creationId xmlns:a16="http://schemas.microsoft.com/office/drawing/2014/main" id="{3C1C2CD6-0C3C-EC99-0483-264DB654ECC7}"/>
              </a:ext>
            </a:extLst>
          </p:cNvPr>
          <p:cNvSpPr>
            <a:spLocks noGrp="1"/>
          </p:cNvSpPr>
          <p:nvPr>
            <p:ph type="sldNum" sz="quarter" idx="12"/>
          </p:nvPr>
        </p:nvSpPr>
        <p:spPr/>
        <p:txBody>
          <a:bodyPr/>
          <a:lstStyle/>
          <a:p>
            <a:fld id="{00A14187-AF44-4271-AA62-1C5C376B8E74}" type="slidenum">
              <a:rPr lang="en-US" smtClean="0"/>
              <a:t>26</a:t>
            </a:fld>
            <a:endParaRPr lang="en-US"/>
          </a:p>
        </p:txBody>
      </p:sp>
      <p:sp>
        <p:nvSpPr>
          <p:cNvPr id="6" name="Google Shape;379;p40">
            <a:extLst>
              <a:ext uri="{FF2B5EF4-FFF2-40B4-BE49-F238E27FC236}">
                <a16:creationId xmlns:a16="http://schemas.microsoft.com/office/drawing/2014/main" id="{781966DF-B53D-FC5C-E6BF-7E0786F84E5C}"/>
              </a:ext>
            </a:extLst>
          </p:cNvPr>
          <p:cNvSpPr txBox="1"/>
          <p:nvPr/>
        </p:nvSpPr>
        <p:spPr>
          <a:xfrm>
            <a:off x="922251" y="1005672"/>
            <a:ext cx="9945492" cy="567075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b="1" dirty="0">
                <a:solidFill>
                  <a:srgbClr val="2A6099"/>
                </a:solidFill>
                <a:latin typeface="Roboto"/>
                <a:ea typeface="Roboto"/>
                <a:cs typeface="Roboto"/>
                <a:sym typeface="Roboto"/>
              </a:rPr>
              <a:t>Vertex detector</a:t>
            </a:r>
            <a:r>
              <a:rPr lang="en-US" sz="1400" b="1" dirty="0">
                <a:solidFill>
                  <a:schemeClr val="accent2"/>
                </a:solidFill>
                <a:latin typeface="Roboto"/>
                <a:ea typeface="Roboto"/>
                <a:cs typeface="Roboto"/>
                <a:sym typeface="Roboto"/>
              </a:rPr>
              <a:t> </a:t>
            </a:r>
            <a:r>
              <a:rPr lang="en-US" sz="1400" dirty="0">
                <a:solidFill>
                  <a:srgbClr val="1C1C1C"/>
                </a:solidFill>
                <a:latin typeface="Roboto"/>
                <a:ea typeface="Roboto"/>
                <a:cs typeface="Roboto"/>
                <a:sym typeface="Roboto"/>
              </a:rPr>
              <a:t>→ Identify primary and secondary vertices, </a:t>
            </a:r>
            <a:endParaRPr sz="1400" dirty="0">
              <a:solidFill>
                <a:srgbClr val="1C1C1C"/>
              </a:solidFill>
              <a:latin typeface="Roboto"/>
              <a:ea typeface="Roboto"/>
              <a:cs typeface="Roboto"/>
              <a:sym typeface="Roboto"/>
            </a:endParaRPr>
          </a:p>
          <a:p>
            <a:pPr marL="457200" marR="2540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Low material budget: 0.05% X/X</a:t>
            </a:r>
            <a:r>
              <a:rPr lang="en-US" sz="1400" i="0" u="none" strike="noStrike" cap="none" baseline="-25000" dirty="0">
                <a:solidFill>
                  <a:srgbClr val="1C1C1C"/>
                </a:solidFill>
                <a:latin typeface="Roboto"/>
                <a:ea typeface="Roboto"/>
                <a:cs typeface="Roboto"/>
                <a:sym typeface="Roboto"/>
              </a:rPr>
              <a:t>0</a:t>
            </a:r>
            <a:r>
              <a:rPr lang="en-US" sz="1400" i="0" u="none" strike="noStrike" cap="none" dirty="0">
                <a:solidFill>
                  <a:srgbClr val="1C1C1C"/>
                </a:solidFill>
                <a:latin typeface="Roboto"/>
                <a:ea typeface="Roboto"/>
                <a:cs typeface="Roboto"/>
                <a:sym typeface="Roboto"/>
              </a:rPr>
              <a:t> per layer</a:t>
            </a:r>
            <a:endParaRPr sz="1400" dirty="0">
              <a:solidFill>
                <a:srgbClr val="1C1C1C"/>
              </a:solidFill>
              <a:latin typeface="Roboto"/>
              <a:ea typeface="Roboto"/>
              <a:cs typeface="Roboto"/>
              <a:sym typeface="Roboto"/>
            </a:endParaRPr>
          </a:p>
          <a:p>
            <a:pPr marL="457200" marR="2540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High spatial resolution: 20 </a:t>
            </a:r>
            <a:r>
              <a:rPr lang="en-US" sz="1400" i="0" u="none" strike="noStrike" cap="none" dirty="0">
                <a:solidFill>
                  <a:srgbClr val="1C1C1C"/>
                </a:solidFill>
                <a:latin typeface="Symbol" panose="05050102010706020507" pitchFamily="18" charset="2"/>
                <a:ea typeface="Roboto"/>
                <a:cs typeface="Roboto"/>
                <a:sym typeface="Roboto"/>
              </a:rPr>
              <a:t>m</a:t>
            </a:r>
            <a:r>
              <a:rPr lang="en-US" sz="1400" i="0" u="none" strike="noStrike" cap="none" dirty="0">
                <a:solidFill>
                  <a:srgbClr val="1C1C1C"/>
                </a:solidFill>
                <a:latin typeface="Roboto"/>
                <a:ea typeface="Roboto"/>
                <a:cs typeface="Roboto"/>
                <a:sym typeface="Roboto"/>
              </a:rPr>
              <a:t>m pitch CMOS Monolithic Active Pixel Sensor </a:t>
            </a:r>
            <a:endParaRPr sz="1400" dirty="0">
              <a:solidFill>
                <a:srgbClr val="1C1C1C"/>
              </a:solidFill>
              <a:latin typeface="Roboto"/>
              <a:ea typeface="Roboto"/>
              <a:cs typeface="Roboto"/>
              <a:sym typeface="Roboto"/>
            </a:endParaRPr>
          </a:p>
          <a:p>
            <a:pPr marL="0" marR="25400" lvl="0" indent="0" algn="l" rtl="0">
              <a:spcBef>
                <a:spcPts val="0"/>
              </a:spcBef>
              <a:spcAft>
                <a:spcPts val="0"/>
              </a:spcAft>
              <a:buNone/>
            </a:pPr>
            <a:endParaRPr sz="1400" b="1" dirty="0">
              <a:solidFill>
                <a:srgbClr val="1C1C1C"/>
              </a:solidFill>
              <a:latin typeface="Roboto"/>
              <a:ea typeface="Roboto"/>
              <a:cs typeface="Roboto"/>
              <a:sym typeface="Roboto"/>
            </a:endParaRPr>
          </a:p>
          <a:p>
            <a:pPr marL="0" marR="25400" lvl="0" indent="0" algn="l" rtl="0">
              <a:spcBef>
                <a:spcPts val="0"/>
              </a:spcBef>
              <a:spcAft>
                <a:spcPts val="0"/>
              </a:spcAft>
              <a:buNone/>
            </a:pPr>
            <a:r>
              <a:rPr lang="en-US" sz="1400" b="1" dirty="0">
                <a:solidFill>
                  <a:srgbClr val="2A6099"/>
                </a:solidFill>
                <a:latin typeface="Roboto"/>
                <a:ea typeface="Roboto"/>
                <a:cs typeface="Roboto"/>
                <a:sym typeface="Roboto"/>
              </a:rPr>
              <a:t>Central and Endcap tracker</a:t>
            </a:r>
            <a:r>
              <a:rPr lang="en-US" sz="1400" b="1" dirty="0">
                <a:solidFill>
                  <a:srgbClr val="1C1C1C"/>
                </a:solidFill>
                <a:latin typeface="Roboto"/>
                <a:ea typeface="Roboto"/>
                <a:cs typeface="Roboto"/>
                <a:sym typeface="Roboto"/>
              </a:rPr>
              <a:t> </a:t>
            </a:r>
            <a:r>
              <a:rPr lang="en-US" sz="1400" dirty="0">
                <a:solidFill>
                  <a:srgbClr val="1C1C1C"/>
                </a:solidFill>
                <a:latin typeface="Roboto"/>
                <a:ea typeface="Roboto"/>
                <a:cs typeface="Roboto"/>
                <a:sym typeface="Roboto"/>
              </a:rPr>
              <a:t>→ High precision low mass tracking</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MAPS – tracking layers in combination with micro pattern gas detectors</a:t>
            </a:r>
            <a:endParaRPr sz="1400" dirty="0">
              <a:solidFill>
                <a:srgbClr val="1C1C1C"/>
              </a:solidFill>
              <a:latin typeface="Roboto"/>
              <a:ea typeface="Roboto"/>
              <a:cs typeface="Roboto"/>
              <a:sym typeface="Roboto"/>
            </a:endParaRPr>
          </a:p>
          <a:p>
            <a:pPr marL="0" marR="0" lvl="0" indent="0" algn="l" rtl="0">
              <a:spcBef>
                <a:spcPts val="0"/>
              </a:spcBef>
              <a:spcAft>
                <a:spcPts val="0"/>
              </a:spcAft>
              <a:buNone/>
            </a:pPr>
            <a:endParaRPr sz="1400" dirty="0">
              <a:solidFill>
                <a:srgbClr val="1C1C1C"/>
              </a:solidFill>
              <a:latin typeface="Roboto"/>
              <a:ea typeface="Roboto"/>
              <a:cs typeface="Roboto"/>
              <a:sym typeface="Roboto"/>
            </a:endParaRPr>
          </a:p>
          <a:p>
            <a:pPr marL="0" marR="0" lvl="0" indent="0" algn="l" rtl="0">
              <a:spcBef>
                <a:spcPts val="0"/>
              </a:spcBef>
              <a:spcAft>
                <a:spcPts val="0"/>
              </a:spcAft>
              <a:buNone/>
            </a:pPr>
            <a:r>
              <a:rPr lang="en-US" sz="1400" b="1" dirty="0">
                <a:solidFill>
                  <a:srgbClr val="2A6099"/>
                </a:solidFill>
                <a:latin typeface="Roboto"/>
                <a:ea typeface="Roboto"/>
                <a:cs typeface="Roboto"/>
                <a:sym typeface="Roboto"/>
              </a:rPr>
              <a:t>Particle Identification</a:t>
            </a:r>
            <a:r>
              <a:rPr lang="en-US" sz="1400" dirty="0">
                <a:solidFill>
                  <a:srgbClr val="1C1C1C"/>
                </a:solidFill>
                <a:latin typeface="Roboto"/>
                <a:ea typeface="Roboto"/>
                <a:cs typeface="Roboto"/>
                <a:sym typeface="Roboto"/>
              </a:rPr>
              <a:t> → High performance single track PID for π, K, p separation</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RICH detectors (RICH, DIRC) </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Time-of-Flight</a:t>
            </a:r>
            <a:r>
              <a:rPr lang="en-US" sz="1400" dirty="0">
                <a:solidFill>
                  <a:srgbClr val="1C1C1C"/>
                </a:solidFill>
                <a:latin typeface="Roboto"/>
                <a:ea typeface="Roboto"/>
                <a:cs typeface="Roboto"/>
                <a:sym typeface="Roboto"/>
              </a:rPr>
              <a:t> </a:t>
            </a:r>
            <a:r>
              <a:rPr lang="en-US" sz="1400" i="0" u="none" strike="noStrike" cap="none" dirty="0">
                <a:solidFill>
                  <a:srgbClr val="1C1C1C"/>
                </a:solidFill>
                <a:latin typeface="Roboto"/>
                <a:ea typeface="Roboto"/>
                <a:cs typeface="Roboto"/>
                <a:sym typeface="Roboto"/>
              </a:rPr>
              <a:t>high resolution timing detectors (</a:t>
            </a:r>
            <a:r>
              <a:rPr lang="en-US" sz="1400" dirty="0">
                <a:solidFill>
                  <a:srgbClr val="1C1C1C"/>
                </a:solidFill>
                <a:latin typeface="Roboto"/>
                <a:ea typeface="Roboto"/>
                <a:cs typeface="Roboto"/>
                <a:sym typeface="Roboto"/>
              </a:rPr>
              <a:t>HR</a:t>
            </a:r>
            <a:r>
              <a:rPr lang="en-US" sz="1400" i="0" u="none" strike="noStrike" cap="none" dirty="0">
                <a:solidFill>
                  <a:srgbClr val="1C1C1C"/>
                </a:solidFill>
                <a:latin typeface="Roboto"/>
                <a:ea typeface="Roboto"/>
                <a:cs typeface="Roboto"/>
                <a:sym typeface="Roboto"/>
              </a:rPr>
              <a:t>PPDs, LGAD) </a:t>
            </a:r>
            <a:endParaRPr sz="1400" i="0" u="none" strike="noStrike" cap="none"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dirty="0">
                <a:solidFill>
                  <a:srgbClr val="1C1C1C"/>
                </a:solidFill>
                <a:latin typeface="Roboto"/>
                <a:ea typeface="Roboto"/>
                <a:cs typeface="Roboto"/>
                <a:sym typeface="Roboto"/>
              </a:rPr>
              <a:t>N</a:t>
            </a:r>
            <a:r>
              <a:rPr lang="en-US" sz="1400" i="0" u="none" strike="noStrike" cap="none" dirty="0">
                <a:solidFill>
                  <a:srgbClr val="1C1C1C"/>
                </a:solidFill>
                <a:latin typeface="Roboto"/>
                <a:ea typeface="Roboto"/>
                <a:cs typeface="Roboto"/>
                <a:sym typeface="Roboto"/>
              </a:rPr>
              <a:t>ovel photon sensors: MCP-PMT / </a:t>
            </a:r>
            <a:r>
              <a:rPr lang="en-US" sz="1400" dirty="0">
                <a:solidFill>
                  <a:srgbClr val="1C1C1C"/>
                </a:solidFill>
                <a:latin typeface="Roboto"/>
                <a:ea typeface="Roboto"/>
                <a:cs typeface="Roboto"/>
                <a:sym typeface="Roboto"/>
              </a:rPr>
              <a:t>HR</a:t>
            </a:r>
            <a:r>
              <a:rPr lang="en-US" sz="1400" i="0" u="none" strike="noStrike" cap="none" dirty="0">
                <a:solidFill>
                  <a:srgbClr val="1C1C1C"/>
                </a:solidFill>
                <a:latin typeface="Roboto"/>
                <a:ea typeface="Roboto"/>
                <a:cs typeface="Roboto"/>
                <a:sym typeface="Roboto"/>
              </a:rPr>
              <a:t>PPD </a:t>
            </a:r>
            <a:endParaRPr sz="1400" i="0" u="none" strike="noStrike" cap="none" dirty="0">
              <a:solidFill>
                <a:srgbClr val="1C1C1C"/>
              </a:solidFill>
              <a:latin typeface="Roboto"/>
              <a:ea typeface="Roboto"/>
              <a:cs typeface="Roboto"/>
              <a:sym typeface="Roboto"/>
            </a:endParaRPr>
          </a:p>
          <a:p>
            <a:pPr marL="0" marR="0" lvl="0" indent="0" algn="l" rtl="0">
              <a:spcBef>
                <a:spcPts val="0"/>
              </a:spcBef>
              <a:spcAft>
                <a:spcPts val="0"/>
              </a:spcAft>
              <a:buNone/>
            </a:pPr>
            <a:endParaRPr sz="1400" dirty="0">
              <a:solidFill>
                <a:srgbClr val="1C1C1C"/>
              </a:solidFill>
              <a:latin typeface="Roboto"/>
              <a:ea typeface="Roboto"/>
              <a:cs typeface="Roboto"/>
              <a:sym typeface="Roboto"/>
            </a:endParaRPr>
          </a:p>
          <a:p>
            <a:pPr marL="0" marR="0" lvl="0" indent="0" algn="l" rtl="0">
              <a:spcBef>
                <a:spcPts val="0"/>
              </a:spcBef>
              <a:spcAft>
                <a:spcPts val="0"/>
              </a:spcAft>
              <a:buNone/>
            </a:pPr>
            <a:r>
              <a:rPr lang="en-US" sz="1400" b="1" dirty="0">
                <a:solidFill>
                  <a:srgbClr val="2A6099"/>
                </a:solidFill>
                <a:latin typeface="Roboto"/>
                <a:ea typeface="Roboto"/>
                <a:cs typeface="Roboto"/>
                <a:sym typeface="Roboto"/>
              </a:rPr>
              <a:t>Electromagnetic calorimetry</a:t>
            </a:r>
            <a:r>
              <a:rPr lang="en-US" sz="1400" dirty="0">
                <a:solidFill>
                  <a:srgbClr val="1C1C1C"/>
                </a:solidFill>
                <a:latin typeface="Roboto"/>
                <a:ea typeface="Roboto"/>
                <a:cs typeface="Roboto"/>
                <a:sym typeface="Roboto"/>
              </a:rPr>
              <a:t> → Measure photons (E, angle), identify electrons</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PbWO</a:t>
            </a:r>
            <a:r>
              <a:rPr lang="en-US" sz="1400" i="0" u="none" strike="noStrike" cap="none" baseline="-25000" dirty="0">
                <a:solidFill>
                  <a:srgbClr val="1C1C1C"/>
                </a:solidFill>
                <a:latin typeface="Roboto"/>
                <a:ea typeface="Roboto"/>
                <a:cs typeface="Roboto"/>
                <a:sym typeface="Roboto"/>
              </a:rPr>
              <a:t>4</a:t>
            </a:r>
            <a:r>
              <a:rPr lang="en-US" sz="1400" i="0" u="none" strike="noStrike" cap="none" dirty="0">
                <a:solidFill>
                  <a:srgbClr val="1C1C1C"/>
                </a:solidFill>
                <a:latin typeface="Roboto"/>
                <a:ea typeface="Roboto"/>
                <a:cs typeface="Roboto"/>
                <a:sym typeface="Roboto"/>
              </a:rPr>
              <a:t> Crystals (backward), W/</a:t>
            </a:r>
            <a:r>
              <a:rPr lang="en-US" sz="1400" i="0" u="none" strike="noStrike" cap="none" dirty="0" err="1">
                <a:solidFill>
                  <a:srgbClr val="1C1C1C"/>
                </a:solidFill>
                <a:latin typeface="Roboto"/>
                <a:ea typeface="Roboto"/>
                <a:cs typeface="Roboto"/>
                <a:sym typeface="Roboto"/>
              </a:rPr>
              <a:t>ScFi</a:t>
            </a:r>
            <a:r>
              <a:rPr lang="en-US" sz="1400" i="0" u="none" strike="noStrike" cap="none" dirty="0">
                <a:solidFill>
                  <a:srgbClr val="1C1C1C"/>
                </a:solidFill>
                <a:latin typeface="Roboto"/>
                <a:ea typeface="Roboto"/>
                <a:cs typeface="Roboto"/>
                <a:sym typeface="Roboto"/>
              </a:rPr>
              <a:t> (forward)</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Barrel</a:t>
            </a:r>
            <a:r>
              <a:rPr lang="en-US" sz="1400" dirty="0">
                <a:solidFill>
                  <a:srgbClr val="1C1C1C"/>
                </a:solidFill>
                <a:latin typeface="Roboto"/>
                <a:ea typeface="Roboto"/>
                <a:cs typeface="Roboto"/>
                <a:sym typeface="Roboto"/>
              </a:rPr>
              <a:t> Imaging Calorimeter (Si + Pb/</a:t>
            </a:r>
            <a:r>
              <a:rPr lang="en-US" sz="1400" dirty="0" err="1">
                <a:solidFill>
                  <a:srgbClr val="1C1C1C"/>
                </a:solidFill>
                <a:latin typeface="Roboto"/>
                <a:ea typeface="Roboto"/>
                <a:cs typeface="Roboto"/>
                <a:sym typeface="Roboto"/>
              </a:rPr>
              <a:t>ScFi</a:t>
            </a:r>
            <a:r>
              <a:rPr lang="en-US" sz="1400" dirty="0">
                <a:solidFill>
                  <a:srgbClr val="1C1C1C"/>
                </a:solidFill>
                <a:latin typeface="Roboto"/>
                <a:ea typeface="Roboto"/>
                <a:cs typeface="Roboto"/>
                <a:sym typeface="Roboto"/>
              </a:rPr>
              <a:t>)</a:t>
            </a:r>
            <a:endParaRPr sz="1400" dirty="0">
              <a:solidFill>
                <a:srgbClr val="1C1C1C"/>
              </a:solidFill>
              <a:latin typeface="Roboto"/>
              <a:ea typeface="Roboto"/>
              <a:cs typeface="Roboto"/>
              <a:sym typeface="Roboto"/>
            </a:endParaRPr>
          </a:p>
          <a:p>
            <a:pPr marL="342900" marR="0" lvl="1" indent="0" algn="l" rtl="0">
              <a:spcBef>
                <a:spcPts val="0"/>
              </a:spcBef>
              <a:spcAft>
                <a:spcPts val="0"/>
              </a:spcAft>
              <a:buNone/>
            </a:pPr>
            <a:endParaRPr sz="1400" i="0" u="none" strike="noStrike" cap="none" dirty="0">
              <a:solidFill>
                <a:srgbClr val="1C1C1C"/>
              </a:solidFill>
              <a:latin typeface="Roboto"/>
              <a:ea typeface="Roboto"/>
              <a:cs typeface="Roboto"/>
              <a:sym typeface="Roboto"/>
            </a:endParaRPr>
          </a:p>
          <a:p>
            <a:pPr marL="0" marR="0" lvl="0" indent="0" algn="l" rtl="0">
              <a:spcBef>
                <a:spcPts val="0"/>
              </a:spcBef>
              <a:spcAft>
                <a:spcPts val="0"/>
              </a:spcAft>
              <a:buNone/>
            </a:pPr>
            <a:r>
              <a:rPr lang="en-US" sz="1400" b="1" dirty="0">
                <a:solidFill>
                  <a:srgbClr val="2A6099"/>
                </a:solidFill>
                <a:latin typeface="Roboto"/>
                <a:ea typeface="Roboto"/>
                <a:cs typeface="Roboto"/>
                <a:sym typeface="Roboto"/>
              </a:rPr>
              <a:t>Hadron calorimetry</a:t>
            </a:r>
            <a:r>
              <a:rPr lang="en-US" sz="1400" b="1" dirty="0">
                <a:solidFill>
                  <a:srgbClr val="1C1C1C"/>
                </a:solidFill>
                <a:latin typeface="Roboto"/>
                <a:ea typeface="Roboto"/>
                <a:cs typeface="Roboto"/>
                <a:sym typeface="Roboto"/>
              </a:rPr>
              <a:t> </a:t>
            </a:r>
            <a:r>
              <a:rPr lang="en-US" sz="1400" dirty="0">
                <a:solidFill>
                  <a:srgbClr val="1C1C1C"/>
                </a:solidFill>
                <a:latin typeface="Roboto"/>
                <a:ea typeface="Roboto"/>
                <a:cs typeface="Roboto"/>
                <a:sym typeface="Roboto"/>
              </a:rPr>
              <a:t>→ Measure charged hadrons, neutrons and K</a:t>
            </a:r>
            <a:r>
              <a:rPr lang="en-US" sz="1400" baseline="-25000" dirty="0">
                <a:solidFill>
                  <a:srgbClr val="1C1C1C"/>
                </a:solidFill>
                <a:latin typeface="Roboto"/>
                <a:ea typeface="Roboto"/>
                <a:cs typeface="Roboto"/>
                <a:sym typeface="Roboto"/>
              </a:rPr>
              <a:t>L</a:t>
            </a:r>
            <a:r>
              <a:rPr lang="en-US" sz="1400" baseline="30000" dirty="0">
                <a:solidFill>
                  <a:srgbClr val="1C1C1C"/>
                </a:solidFill>
                <a:latin typeface="Roboto"/>
                <a:ea typeface="Roboto"/>
                <a:cs typeface="Roboto"/>
                <a:sym typeface="Roboto"/>
              </a:rPr>
              <a:t>0</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Achieve ~70%/√E + 10% for low E hadrons (~ 20 GeV)</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Fe/Sc sandwich with longitudinal segmentation</a:t>
            </a:r>
          </a:p>
          <a:p>
            <a:pPr marL="457200" marR="0" lvl="0" indent="-292100" algn="l" rtl="0">
              <a:spcBef>
                <a:spcPts val="0"/>
              </a:spcBef>
              <a:spcAft>
                <a:spcPts val="0"/>
              </a:spcAft>
              <a:buClr>
                <a:srgbClr val="1C1C1C"/>
              </a:buClr>
              <a:buSzPts val="1000"/>
              <a:buFont typeface="Roboto"/>
              <a:buChar char="●"/>
            </a:pPr>
            <a:endParaRPr sz="1400" dirty="0">
              <a:solidFill>
                <a:srgbClr val="1C1C1C"/>
              </a:solidFill>
              <a:latin typeface="Roboto"/>
              <a:ea typeface="Roboto"/>
              <a:cs typeface="Roboto"/>
              <a:sym typeface="Roboto"/>
            </a:endParaRPr>
          </a:p>
          <a:p>
            <a:pPr marL="0" marR="0" lvl="0" indent="0" algn="l" rtl="0">
              <a:spcBef>
                <a:spcPts val="0"/>
              </a:spcBef>
              <a:spcAft>
                <a:spcPts val="0"/>
              </a:spcAft>
              <a:buNone/>
            </a:pPr>
            <a:r>
              <a:rPr lang="en-US" sz="1400" b="1" dirty="0">
                <a:solidFill>
                  <a:srgbClr val="2A6099"/>
                </a:solidFill>
                <a:latin typeface="Roboto"/>
                <a:ea typeface="Roboto"/>
                <a:cs typeface="Roboto"/>
                <a:sym typeface="Roboto"/>
              </a:rPr>
              <a:t>Very forward and backward detectors</a:t>
            </a:r>
            <a:r>
              <a:rPr lang="en-US" sz="1400" b="1" dirty="0">
                <a:solidFill>
                  <a:srgbClr val="1C1C1C"/>
                </a:solidFill>
                <a:latin typeface="Roboto"/>
                <a:ea typeface="Roboto"/>
                <a:cs typeface="Roboto"/>
                <a:sym typeface="Roboto"/>
              </a:rPr>
              <a:t> </a:t>
            </a:r>
            <a:r>
              <a:rPr lang="en-US" sz="1400" dirty="0">
                <a:solidFill>
                  <a:srgbClr val="1C1C1C"/>
                </a:solidFill>
                <a:latin typeface="Roboto"/>
                <a:ea typeface="Roboto"/>
                <a:cs typeface="Roboto"/>
                <a:sym typeface="Roboto"/>
              </a:rPr>
              <a:t>→ Large acceptance for diffraction, tagging, neutrons from nuclear breakup</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Silicon tracking layers in lepton and hadron beam vacuum</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Zero</a:t>
            </a:r>
            <a:r>
              <a:rPr lang="en-US" sz="1400" dirty="0">
                <a:solidFill>
                  <a:srgbClr val="1C1C1C"/>
                </a:solidFill>
                <a:latin typeface="Roboto"/>
                <a:ea typeface="Roboto"/>
                <a:cs typeface="Roboto"/>
                <a:sym typeface="Roboto"/>
              </a:rPr>
              <a:t>-</a:t>
            </a:r>
            <a:r>
              <a:rPr lang="en-US" sz="1400" i="0" u="none" strike="noStrike" cap="none" dirty="0">
                <a:solidFill>
                  <a:srgbClr val="1C1C1C"/>
                </a:solidFill>
                <a:latin typeface="Roboto"/>
                <a:ea typeface="Roboto"/>
                <a:cs typeface="Roboto"/>
                <a:sym typeface="Roboto"/>
              </a:rPr>
              <a:t>degree high resolution electromagnetic and hadronic calorimeters</a:t>
            </a:r>
            <a:endParaRPr lang="en-US" sz="1400" dirty="0">
              <a:solidFill>
                <a:srgbClr val="1C1C1C"/>
              </a:solidFill>
              <a:latin typeface="Roboto"/>
              <a:ea typeface="Roboto"/>
              <a:cs typeface="Roboto"/>
              <a:sym typeface="Roboto"/>
            </a:endParaRPr>
          </a:p>
          <a:p>
            <a:pPr marR="0" lvl="0" algn="l" rtl="0">
              <a:spcBef>
                <a:spcPts val="0"/>
              </a:spcBef>
              <a:spcAft>
                <a:spcPts val="0"/>
              </a:spcAft>
              <a:buClr>
                <a:srgbClr val="1C1C1C"/>
              </a:buClr>
              <a:buSzPts val="1000"/>
            </a:pPr>
            <a:endParaRPr lang="en-US" sz="1400" b="1" dirty="0">
              <a:solidFill>
                <a:srgbClr val="1C1C1C"/>
              </a:solidFill>
              <a:latin typeface="Roboto"/>
              <a:ea typeface="Roboto"/>
              <a:cs typeface="Roboto"/>
              <a:sym typeface="Roboto"/>
            </a:endParaRPr>
          </a:p>
          <a:p>
            <a:pPr>
              <a:buClr>
                <a:srgbClr val="1C1C1C"/>
              </a:buClr>
              <a:buSzPts val="1000"/>
            </a:pPr>
            <a:r>
              <a:rPr lang="en-US" sz="1400" b="1" dirty="0">
                <a:solidFill>
                  <a:srgbClr val="2A6099"/>
                </a:solidFill>
                <a:latin typeface="Roboto"/>
                <a:ea typeface="Roboto"/>
                <a:cs typeface="Roboto"/>
                <a:sym typeface="Roboto"/>
              </a:rPr>
              <a:t>DAQ &amp; Readout Electronics</a:t>
            </a:r>
            <a:r>
              <a:rPr lang="en-US" sz="1400" b="1" dirty="0">
                <a:solidFill>
                  <a:srgbClr val="1C1C1C"/>
                </a:solidFill>
                <a:latin typeface="Roboto"/>
                <a:ea typeface="Roboto"/>
                <a:cs typeface="Roboto"/>
                <a:sym typeface="Roboto"/>
              </a:rPr>
              <a:t> </a:t>
            </a:r>
            <a:r>
              <a:rPr lang="en-US" sz="1400" dirty="0">
                <a:solidFill>
                  <a:srgbClr val="1C1C1C"/>
                </a:solidFill>
                <a:latin typeface="Roboto"/>
                <a:ea typeface="Roboto"/>
                <a:cs typeface="Roboto"/>
                <a:sym typeface="Roboto"/>
              </a:rPr>
              <a:t>→ trigger-less / streaming DAQ, </a:t>
            </a:r>
            <a:r>
              <a:rPr lang="en-US" sz="1400" i="0" u="none" strike="noStrike" cap="none" dirty="0">
                <a:solidFill>
                  <a:srgbClr val="1C1C1C"/>
                </a:solidFill>
                <a:latin typeface="Roboto"/>
                <a:ea typeface="Roboto"/>
                <a:cs typeface="Roboto"/>
                <a:sym typeface="Roboto"/>
              </a:rPr>
              <a:t>Integrate AI into DAQ </a:t>
            </a:r>
          </a:p>
          <a:p>
            <a:pPr marL="165100" marR="0" lvl="0" algn="l" rtl="0">
              <a:spcBef>
                <a:spcPts val="0"/>
              </a:spcBef>
              <a:spcAft>
                <a:spcPts val="0"/>
              </a:spcAft>
              <a:buClr>
                <a:srgbClr val="1C1C1C"/>
              </a:buClr>
              <a:buSzPts val="1000"/>
            </a:pPr>
            <a:endParaRPr lang="en-US" sz="1400" i="0" u="none" strike="noStrike" cap="none" dirty="0">
              <a:solidFill>
                <a:srgbClr val="1C1C1C"/>
              </a:solidFill>
              <a:latin typeface="Roboto"/>
              <a:ea typeface="Roboto"/>
              <a:cs typeface="Roboto"/>
              <a:sym typeface="Roboto"/>
            </a:endParaRPr>
          </a:p>
        </p:txBody>
      </p:sp>
      <p:sp>
        <p:nvSpPr>
          <p:cNvPr id="8" name="AutoShape 19">
            <a:extLst>
              <a:ext uri="{FF2B5EF4-FFF2-40B4-BE49-F238E27FC236}">
                <a16:creationId xmlns:a16="http://schemas.microsoft.com/office/drawing/2014/main" id="{EBD545AB-CACE-1D1E-837A-80E324EECCD2}"/>
              </a:ext>
            </a:extLst>
          </p:cNvPr>
          <p:cNvSpPr>
            <a:spLocks/>
          </p:cNvSpPr>
          <p:nvPr/>
        </p:nvSpPr>
        <p:spPr bwMode="auto">
          <a:xfrm rot="5400000">
            <a:off x="-1943803" y="3186803"/>
            <a:ext cx="4903731" cy="660269"/>
          </a:xfrm>
          <a:prstGeom prst="rightArrow">
            <a:avLst>
              <a:gd name="adj1" fmla="val 32000"/>
              <a:gd name="adj2" fmla="val 63778"/>
            </a:avLst>
          </a:prstGeom>
          <a:gradFill rotWithShape="0">
            <a:gsLst>
              <a:gs pos="0">
                <a:srgbClr val="00FF00"/>
              </a:gs>
              <a:gs pos="100000">
                <a:srgbClr val="FF00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dirty="0">
              <a:latin typeface="Comic Sans MS"/>
              <a:cs typeface="Comic Sans MS"/>
            </a:endParaRPr>
          </a:p>
        </p:txBody>
      </p:sp>
      <p:sp>
        <p:nvSpPr>
          <p:cNvPr id="9" name="TextBox 8">
            <a:extLst>
              <a:ext uri="{FF2B5EF4-FFF2-40B4-BE49-F238E27FC236}">
                <a16:creationId xmlns:a16="http://schemas.microsoft.com/office/drawing/2014/main" id="{9BC0829B-8454-5E21-FCC9-1730BD1035DD}"/>
              </a:ext>
            </a:extLst>
          </p:cNvPr>
          <p:cNvSpPr txBox="1"/>
          <p:nvPr/>
        </p:nvSpPr>
        <p:spPr>
          <a:xfrm>
            <a:off x="308010" y="2146854"/>
            <a:ext cx="430887" cy="2304477"/>
          </a:xfrm>
          <a:prstGeom prst="rect">
            <a:avLst/>
          </a:prstGeom>
          <a:noFill/>
        </p:spPr>
        <p:txBody>
          <a:bodyPr vert="vert" wrap="none" rtlCol="0">
            <a:spAutoFit/>
          </a:bodyPr>
          <a:lstStyle/>
          <a:p>
            <a:pPr algn="l"/>
            <a:r>
              <a:rPr lang="en-US" sz="1600" dirty="0">
                <a:latin typeface="Arial" panose="020B0604020202020204" pitchFamily="34" charset="0"/>
                <a:cs typeface="Arial" panose="020B0604020202020204" pitchFamily="34" charset="0"/>
              </a:rPr>
              <a:t>Radius/Distance from IP</a:t>
            </a:r>
          </a:p>
        </p:txBody>
      </p:sp>
    </p:spTree>
    <p:extLst>
      <p:ext uri="{BB962C8B-B14F-4D97-AF65-F5344CB8AC3E}">
        <p14:creationId xmlns:p14="http://schemas.microsoft.com/office/powerpoint/2010/main" val="4000047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8" name="Picture 7" descr="A picture containing LEGO, engineering&#10;&#10;Description automatically generated">
            <a:extLst>
              <a:ext uri="{FF2B5EF4-FFF2-40B4-BE49-F238E27FC236}">
                <a16:creationId xmlns:a16="http://schemas.microsoft.com/office/drawing/2014/main" id="{641336B5-0C68-A9F2-4F9D-C1B6C0A51A93}"/>
              </a:ext>
            </a:extLst>
          </p:cNvPr>
          <p:cNvPicPr>
            <a:picLocks noChangeAspect="1"/>
          </p:cNvPicPr>
          <p:nvPr/>
        </p:nvPicPr>
        <p:blipFill>
          <a:blip r:embed="rId3"/>
          <a:stretch>
            <a:fillRect/>
          </a:stretch>
        </p:blipFill>
        <p:spPr>
          <a:xfrm>
            <a:off x="6887864" y="2793502"/>
            <a:ext cx="6557748" cy="3716057"/>
          </a:xfrm>
          <a:prstGeom prst="rect">
            <a:avLst/>
          </a:prstGeom>
        </p:spPr>
      </p:pic>
      <p:sp>
        <p:nvSpPr>
          <p:cNvPr id="388" name="Google Shape;388;p41"/>
          <p:cNvSpPr txBox="1"/>
          <p:nvPr/>
        </p:nvSpPr>
        <p:spPr>
          <a:xfrm>
            <a:off x="142657" y="2894417"/>
            <a:ext cx="11082000" cy="3716056"/>
          </a:xfrm>
          <a:prstGeom prst="rect">
            <a:avLst/>
          </a:prstGeom>
          <a:noFill/>
          <a:ln>
            <a:noFill/>
          </a:ln>
        </p:spPr>
        <p:txBody>
          <a:bodyPr spcFirstLastPara="1" wrap="square" lIns="91433" tIns="45700" rIns="91433" bIns="45700" anchor="t" anchorCtr="0">
            <a:noAutofit/>
          </a:bodyPr>
          <a:lstStyle/>
          <a:p>
            <a:pPr marL="609585" indent="-406390">
              <a:lnSpc>
                <a:spcPct val="90000"/>
              </a:lnSpc>
              <a:spcBef>
                <a:spcPts val="1067"/>
              </a:spcBef>
              <a:buClr>
                <a:srgbClr val="1C1C1C"/>
              </a:buClr>
              <a:buSzPts val="1200"/>
              <a:buFont typeface="Roboto"/>
              <a:buChar char="●"/>
            </a:pPr>
            <a:r>
              <a:rPr lang="en-US" sz="1500" dirty="0">
                <a:solidFill>
                  <a:srgbClr val="1C1C1C"/>
                </a:solidFill>
                <a:latin typeface="Roboto"/>
                <a:ea typeface="Roboto"/>
                <a:cs typeface="Roboto"/>
                <a:sym typeface="Roboto"/>
              </a:rPr>
              <a:t>Call for proposals issued jointly by BNL and </a:t>
            </a:r>
            <a:r>
              <a:rPr lang="en-US" sz="1500" dirty="0" err="1">
                <a:solidFill>
                  <a:srgbClr val="1C1C1C"/>
                </a:solidFill>
                <a:latin typeface="Roboto"/>
                <a:ea typeface="Roboto"/>
                <a:cs typeface="Roboto"/>
                <a:sym typeface="Roboto"/>
              </a:rPr>
              <a:t>JLab</a:t>
            </a:r>
            <a:r>
              <a:rPr lang="en-US" sz="1500" dirty="0">
                <a:solidFill>
                  <a:srgbClr val="1C1C1C"/>
                </a:solidFill>
                <a:latin typeface="Roboto"/>
                <a:ea typeface="Roboto"/>
                <a:cs typeface="Roboto"/>
                <a:sym typeface="Roboto"/>
              </a:rPr>
              <a:t> in </a:t>
            </a:r>
            <a:r>
              <a:rPr lang="en-US" sz="1500" b="1" dirty="0">
                <a:solidFill>
                  <a:srgbClr val="1C1C1C"/>
                </a:solidFill>
                <a:latin typeface="Roboto"/>
                <a:ea typeface="Roboto"/>
                <a:cs typeface="Roboto"/>
                <a:sym typeface="Roboto"/>
              </a:rPr>
              <a:t>March 2021</a:t>
            </a:r>
            <a:r>
              <a:rPr lang="en-US" sz="1500" dirty="0">
                <a:solidFill>
                  <a:srgbClr val="1C1C1C"/>
                </a:solidFill>
                <a:latin typeface="Roboto"/>
                <a:ea typeface="Roboto"/>
                <a:cs typeface="Roboto"/>
                <a:sym typeface="Roboto"/>
              </a:rPr>
              <a:t> (Due Dec 2021)</a:t>
            </a:r>
            <a:endParaRPr sz="1500"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ATHENA, CORE and ECCE proposals submitted</a:t>
            </a:r>
            <a:endParaRPr sz="1500"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dirty="0">
                <a:solidFill>
                  <a:srgbClr val="1C1C1C"/>
                </a:solidFill>
                <a:latin typeface="Roboto"/>
                <a:ea typeface="Roboto"/>
                <a:cs typeface="Roboto"/>
                <a:sym typeface="Roboto"/>
              </a:rPr>
              <a:t>DPAP  review</a:t>
            </a:r>
            <a:r>
              <a:rPr lang="en-US" sz="1500" b="1" dirty="0">
                <a:solidFill>
                  <a:srgbClr val="1C1C1C"/>
                </a:solidFill>
                <a:latin typeface="Roboto"/>
                <a:ea typeface="Roboto"/>
                <a:cs typeface="Roboto"/>
                <a:sym typeface="Roboto"/>
              </a:rPr>
              <a:t> Dec 2021 – Jan 2022</a:t>
            </a:r>
            <a:r>
              <a:rPr lang="en-US" sz="1500" dirty="0">
                <a:solidFill>
                  <a:srgbClr val="1C1C1C"/>
                </a:solidFill>
                <a:latin typeface="Roboto"/>
                <a:ea typeface="Roboto"/>
                <a:cs typeface="Roboto"/>
                <a:sym typeface="Roboto"/>
              </a:rPr>
              <a:t>, closeout </a:t>
            </a:r>
            <a:r>
              <a:rPr lang="en-US" sz="1500" b="1" dirty="0">
                <a:solidFill>
                  <a:srgbClr val="1C1C1C"/>
                </a:solidFill>
                <a:latin typeface="Roboto"/>
                <a:ea typeface="Roboto"/>
                <a:cs typeface="Roboto"/>
                <a:sym typeface="Roboto"/>
              </a:rPr>
              <a:t>March 2022</a:t>
            </a:r>
            <a:endParaRPr sz="1500" b="1"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ECCE proposal chosen as basis for first EIC detector reference design </a:t>
            </a:r>
            <a:endParaRPr sz="1500"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b="1" dirty="0">
                <a:solidFill>
                  <a:srgbClr val="1C1C1C"/>
                </a:solidFill>
                <a:latin typeface="Roboto"/>
                <a:ea typeface="Roboto"/>
                <a:cs typeface="Roboto"/>
                <a:sym typeface="Roboto"/>
              </a:rPr>
              <a:t>Spring/Summer 2022</a:t>
            </a:r>
            <a:r>
              <a:rPr lang="en-US" sz="1500" dirty="0">
                <a:solidFill>
                  <a:srgbClr val="1C1C1C"/>
                </a:solidFill>
                <a:latin typeface="Roboto"/>
                <a:ea typeface="Roboto"/>
                <a:cs typeface="Roboto"/>
                <a:sym typeface="Roboto"/>
              </a:rPr>
              <a:t> – ATHENA and ECCE form joint leadership team</a:t>
            </a:r>
            <a:endParaRPr sz="1500"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Joint WG’s formed and consolidation process undertaken</a:t>
            </a:r>
            <a:endParaRPr sz="1500"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Coordination with EIC project on development of technical design</a:t>
            </a:r>
            <a:endParaRPr sz="1500"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dirty="0">
                <a:solidFill>
                  <a:srgbClr val="1C1C1C"/>
                </a:solidFill>
                <a:latin typeface="Roboto"/>
                <a:ea typeface="Roboto"/>
                <a:cs typeface="Roboto"/>
                <a:sym typeface="Roboto"/>
              </a:rPr>
              <a:t>Collaboration formation process started </a:t>
            </a:r>
            <a:r>
              <a:rPr lang="en-US" sz="1500" b="1" dirty="0">
                <a:solidFill>
                  <a:srgbClr val="1C1C1C"/>
                </a:solidFill>
                <a:latin typeface="Roboto"/>
                <a:ea typeface="Roboto"/>
                <a:cs typeface="Roboto"/>
                <a:sym typeface="Roboto"/>
              </a:rPr>
              <a:t>July 2022</a:t>
            </a:r>
            <a:endParaRPr sz="1500" b="1"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dirty="0">
                <a:solidFill>
                  <a:srgbClr val="1C1C1C"/>
                </a:solidFill>
                <a:latin typeface="Roboto"/>
                <a:ea typeface="Roboto"/>
                <a:cs typeface="Roboto"/>
                <a:sym typeface="Roboto"/>
              </a:rPr>
              <a:t>Charter ratified &amp; elected ePIC Leadership Team </a:t>
            </a:r>
            <a:r>
              <a:rPr lang="en-US" sz="1500" b="1" dirty="0">
                <a:solidFill>
                  <a:srgbClr val="1C1C1C"/>
                </a:solidFill>
                <a:latin typeface="Roboto"/>
                <a:ea typeface="Roboto"/>
                <a:cs typeface="Roboto"/>
                <a:sym typeface="Roboto"/>
              </a:rPr>
              <a:t>February 2023</a:t>
            </a:r>
          </a:p>
          <a:p>
            <a:pPr marL="609585" indent="-406390">
              <a:lnSpc>
                <a:spcPct val="90000"/>
              </a:lnSpc>
              <a:spcBef>
                <a:spcPts val="1333"/>
              </a:spcBef>
              <a:buClr>
                <a:srgbClr val="1C1C1C"/>
              </a:buClr>
              <a:buSzPts val="1200"/>
              <a:buFont typeface="Roboto"/>
              <a:buChar char="●"/>
            </a:pPr>
            <a:r>
              <a:rPr lang="en-US" sz="1500" b="1" dirty="0">
                <a:solidFill>
                  <a:srgbClr val="1C1C1C"/>
                </a:solidFill>
                <a:latin typeface="Roboto"/>
                <a:ea typeface="Roboto"/>
                <a:cs typeface="Roboto"/>
                <a:sym typeface="Roboto"/>
              </a:rPr>
              <a:t>EIC/</a:t>
            </a:r>
            <a:r>
              <a:rPr lang="en-US" sz="1500" b="1" dirty="0" err="1">
                <a:solidFill>
                  <a:srgbClr val="1C1C1C"/>
                </a:solidFill>
                <a:latin typeface="Roboto"/>
                <a:ea typeface="Roboto"/>
                <a:cs typeface="Roboto"/>
                <a:sym typeface="Roboto"/>
              </a:rPr>
              <a:t>ePIC</a:t>
            </a:r>
            <a:r>
              <a:rPr lang="en-US" sz="1500" b="1" dirty="0">
                <a:solidFill>
                  <a:srgbClr val="1C1C1C"/>
                </a:solidFill>
                <a:latin typeface="Roboto"/>
                <a:ea typeface="Roboto"/>
                <a:cs typeface="Roboto"/>
                <a:sym typeface="Roboto"/>
              </a:rPr>
              <a:t> endorsed as highest priority for new facility construction in 2023 LRP.</a:t>
            </a:r>
            <a:endParaRPr sz="1500" b="1" dirty="0">
              <a:solidFill>
                <a:srgbClr val="1C1C1C"/>
              </a:solidFill>
              <a:latin typeface="Roboto"/>
              <a:ea typeface="Roboto"/>
              <a:cs typeface="Roboto"/>
              <a:sym typeface="Roboto"/>
            </a:endParaRPr>
          </a:p>
          <a:p>
            <a:pPr marL="609585" indent="-406390">
              <a:spcBef>
                <a:spcPts val="1333"/>
              </a:spcBef>
              <a:buClr>
                <a:srgbClr val="1C1C1C"/>
              </a:buClr>
              <a:buSzPts val="1200"/>
              <a:buFont typeface="Roboto"/>
              <a:buChar char="●"/>
            </a:pPr>
            <a:r>
              <a:rPr lang="en-US" sz="1500" b="1" dirty="0">
                <a:solidFill>
                  <a:srgbClr val="1C1C1C"/>
                </a:solidFill>
                <a:latin typeface="Roboto"/>
                <a:ea typeface="Roboto"/>
                <a:cs typeface="Roboto"/>
                <a:sym typeface="Roboto"/>
              </a:rPr>
              <a:t>Working towards TDR and CD-3A (review Nov. 2023) and CD-2/3 (2025)</a:t>
            </a:r>
            <a:endParaRPr sz="1500" b="1" dirty="0">
              <a:solidFill>
                <a:srgbClr val="1C1C1C"/>
              </a:solidFill>
              <a:latin typeface="Roboto"/>
              <a:ea typeface="Roboto"/>
              <a:cs typeface="Roboto"/>
              <a:sym typeface="Roboto"/>
            </a:endParaRPr>
          </a:p>
        </p:txBody>
      </p:sp>
      <p:sp>
        <p:nvSpPr>
          <p:cNvPr id="387" name="Google Shape;387;p41"/>
          <p:cNvSpPr txBox="1">
            <a:spLocks noGrp="1"/>
          </p:cNvSpPr>
          <p:nvPr>
            <p:ph type="sldNum" idx="12"/>
          </p:nvPr>
        </p:nvSpPr>
        <p:spPr>
          <a:xfrm>
            <a:off x="10032267" y="6522988"/>
            <a:ext cx="2057600" cy="208000"/>
          </a:xfrm>
          <a:prstGeom prst="rect">
            <a:avLst/>
          </a:prstGeom>
          <a:noFill/>
          <a:ln>
            <a:noFill/>
          </a:ln>
        </p:spPr>
        <p:txBody>
          <a:bodyPr spcFirstLastPara="1" vert="horz" wrap="square" lIns="91433" tIns="45700" rIns="91433" bIns="45700" rtlCol="0" anchor="ctr" anchorCtr="0">
            <a:normAutofit fontScale="77500" lnSpcReduction="20000"/>
          </a:bodyPr>
          <a:lstStyle/>
          <a:p>
            <a:pPr>
              <a:buClr>
                <a:srgbClr val="000000"/>
              </a:buClr>
            </a:pPr>
            <a:fld id="{00000000-1234-1234-1234-123412341234}" type="slidenum">
              <a:rPr lang="en-US"/>
              <a:pPr>
                <a:buClr>
                  <a:srgbClr val="000000"/>
                </a:buClr>
              </a:pPr>
              <a:t>27</a:t>
            </a:fld>
            <a:endParaRPr/>
          </a:p>
        </p:txBody>
      </p:sp>
      <p:pic>
        <p:nvPicPr>
          <p:cNvPr id="389" name="Google Shape;389;p41" descr="Logo&#10;&#10;Description automatically generated"/>
          <p:cNvPicPr preferRelativeResize="0"/>
          <p:nvPr/>
        </p:nvPicPr>
        <p:blipFill rotWithShape="1">
          <a:blip r:embed="rId4">
            <a:alphaModFix/>
          </a:blip>
          <a:srcRect/>
          <a:stretch/>
        </p:blipFill>
        <p:spPr>
          <a:xfrm>
            <a:off x="10285260" y="74876"/>
            <a:ext cx="1804597" cy="1299013"/>
          </a:xfrm>
          <a:prstGeom prst="rect">
            <a:avLst/>
          </a:prstGeom>
          <a:noFill/>
          <a:ln>
            <a:noFill/>
          </a:ln>
        </p:spPr>
      </p:pic>
      <p:sp>
        <p:nvSpPr>
          <p:cNvPr id="390" name="Google Shape;390;p41"/>
          <p:cNvSpPr txBox="1"/>
          <p:nvPr/>
        </p:nvSpPr>
        <p:spPr>
          <a:xfrm>
            <a:off x="532687" y="74880"/>
            <a:ext cx="11372000" cy="780800"/>
          </a:xfrm>
          <a:prstGeom prst="rect">
            <a:avLst/>
          </a:prstGeom>
          <a:noFill/>
          <a:ln>
            <a:noFill/>
          </a:ln>
        </p:spPr>
        <p:txBody>
          <a:bodyPr spcFirstLastPara="1" wrap="square" lIns="91433" tIns="45700" rIns="91433" bIns="45700" anchor="ctr" anchorCtr="0">
            <a:noAutofit/>
          </a:bodyPr>
          <a:lstStyle/>
          <a:p>
            <a:r>
              <a:rPr lang="en-US" sz="4400" b="1" dirty="0">
                <a:solidFill>
                  <a:schemeClr val="accent1"/>
                </a:solidFill>
                <a:latin typeface="+mj-lt"/>
                <a:ea typeface="Roboto"/>
                <a:cs typeface="Roboto"/>
                <a:sym typeface="Roboto"/>
              </a:rPr>
              <a:t>Detector Design Process Timeline</a:t>
            </a:r>
            <a:endParaRPr sz="4400" dirty="0">
              <a:solidFill>
                <a:schemeClr val="accent1"/>
              </a:solidFill>
              <a:latin typeface="+mj-lt"/>
              <a:ea typeface="Roboto"/>
              <a:cs typeface="Roboto"/>
              <a:sym typeface="Roboto"/>
            </a:endParaRPr>
          </a:p>
        </p:txBody>
      </p:sp>
      <p:sp>
        <p:nvSpPr>
          <p:cNvPr id="392" name="Google Shape;392;p41"/>
          <p:cNvSpPr txBox="1"/>
          <p:nvPr/>
        </p:nvSpPr>
        <p:spPr>
          <a:xfrm>
            <a:off x="6759004" y="1362722"/>
            <a:ext cx="4597200" cy="1354176"/>
          </a:xfrm>
          <a:prstGeom prst="rect">
            <a:avLst/>
          </a:prstGeom>
          <a:noFill/>
          <a:ln>
            <a:noFill/>
          </a:ln>
        </p:spPr>
        <p:txBody>
          <a:bodyPr spcFirstLastPara="1" wrap="square" lIns="121900" tIns="121900" rIns="121900" bIns="121900" anchor="t" anchorCtr="0">
            <a:spAutoFit/>
          </a:bodyPr>
          <a:lstStyle/>
          <a:p>
            <a:r>
              <a:rPr lang="en-US" sz="2400" dirty="0">
                <a:latin typeface="Roboto"/>
                <a:ea typeface="Roboto"/>
                <a:cs typeface="Roboto"/>
                <a:sym typeface="Roboto"/>
              </a:rPr>
              <a:t>Detector and machine design parameters driven by physics objectives</a:t>
            </a:r>
            <a:endParaRPr sz="2400" dirty="0">
              <a:latin typeface="Roboto"/>
              <a:ea typeface="Roboto"/>
              <a:cs typeface="Roboto"/>
              <a:sym typeface="Roboto"/>
            </a:endParaRPr>
          </a:p>
        </p:txBody>
      </p:sp>
      <p:sp>
        <p:nvSpPr>
          <p:cNvPr id="2" name="Date Placeholder 1">
            <a:extLst>
              <a:ext uri="{FF2B5EF4-FFF2-40B4-BE49-F238E27FC236}">
                <a16:creationId xmlns:a16="http://schemas.microsoft.com/office/drawing/2014/main" id="{A94B159C-2F74-8534-EE50-47ECA0A17229}"/>
              </a:ext>
            </a:extLst>
          </p:cNvPr>
          <p:cNvSpPr>
            <a:spLocks noGrp="1"/>
          </p:cNvSpPr>
          <p:nvPr>
            <p:ph type="dt" sz="half" idx="10"/>
          </p:nvPr>
        </p:nvSpPr>
        <p:spPr/>
        <p:txBody>
          <a:bodyPr/>
          <a:lstStyle/>
          <a:p>
            <a:r>
              <a:rPr lang="en-US"/>
              <a:t>12/7/2023</a:t>
            </a:r>
          </a:p>
        </p:txBody>
      </p:sp>
      <p:sp>
        <p:nvSpPr>
          <p:cNvPr id="3" name="Footer Placeholder 2">
            <a:extLst>
              <a:ext uri="{FF2B5EF4-FFF2-40B4-BE49-F238E27FC236}">
                <a16:creationId xmlns:a16="http://schemas.microsoft.com/office/drawing/2014/main" id="{311E7094-84EF-FA95-C078-CDB9B88AADDF}"/>
              </a:ext>
            </a:extLst>
          </p:cNvPr>
          <p:cNvSpPr>
            <a:spLocks noGrp="1"/>
          </p:cNvSpPr>
          <p:nvPr>
            <p:ph type="ftr" sz="quarter" idx="11"/>
          </p:nvPr>
        </p:nvSpPr>
        <p:spPr/>
        <p:txBody>
          <a:bodyPr/>
          <a:lstStyle/>
          <a:p>
            <a:r>
              <a:rPr lang="en-US"/>
              <a:t>2nd EIC Resource Review Board</a:t>
            </a:r>
          </a:p>
        </p:txBody>
      </p:sp>
      <p:grpSp>
        <p:nvGrpSpPr>
          <p:cNvPr id="17" name="Group 16">
            <a:extLst>
              <a:ext uri="{FF2B5EF4-FFF2-40B4-BE49-F238E27FC236}">
                <a16:creationId xmlns:a16="http://schemas.microsoft.com/office/drawing/2014/main" id="{460EECD6-C0D3-FCBD-D678-47999B78F524}"/>
              </a:ext>
            </a:extLst>
          </p:cNvPr>
          <p:cNvGrpSpPr/>
          <p:nvPr/>
        </p:nvGrpSpPr>
        <p:grpSpPr>
          <a:xfrm>
            <a:off x="142657" y="1047036"/>
            <a:ext cx="6344927" cy="1784768"/>
            <a:chOff x="142657" y="1047036"/>
            <a:chExt cx="6344927" cy="1784768"/>
          </a:xfrm>
        </p:grpSpPr>
        <p:pic>
          <p:nvPicPr>
            <p:cNvPr id="5" name="Picture 4">
              <a:extLst>
                <a:ext uri="{FF2B5EF4-FFF2-40B4-BE49-F238E27FC236}">
                  <a16:creationId xmlns:a16="http://schemas.microsoft.com/office/drawing/2014/main" id="{81EB18A1-7D1E-0FD6-1196-A1861C4492F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7804" y="1077585"/>
              <a:ext cx="1182753" cy="1493346"/>
            </a:xfrm>
            <a:prstGeom prst="rect">
              <a:avLst/>
            </a:prstGeom>
          </p:spPr>
        </p:pic>
        <p:pic>
          <p:nvPicPr>
            <p:cNvPr id="6" name="Picture 5">
              <a:extLst>
                <a:ext uri="{FF2B5EF4-FFF2-40B4-BE49-F238E27FC236}">
                  <a16:creationId xmlns:a16="http://schemas.microsoft.com/office/drawing/2014/main" id="{C213CB3B-7AE9-0250-6E3A-5047B1823A9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02815" y="1047036"/>
              <a:ext cx="1182753" cy="1523895"/>
            </a:xfrm>
            <a:prstGeom prst="rect">
              <a:avLst/>
            </a:prstGeom>
          </p:spPr>
        </p:pic>
        <p:pic>
          <p:nvPicPr>
            <p:cNvPr id="7" name="Picture 6">
              <a:extLst>
                <a:ext uri="{FF2B5EF4-FFF2-40B4-BE49-F238E27FC236}">
                  <a16:creationId xmlns:a16="http://schemas.microsoft.com/office/drawing/2014/main" id="{AE75ECC2-C613-5982-6C65-25998759C025}"/>
                </a:ext>
              </a:extLst>
            </p:cNvPr>
            <p:cNvPicPr>
              <a:picLocks noChangeAspect="1"/>
            </p:cNvPicPr>
            <p:nvPr/>
          </p:nvPicPr>
          <p:blipFill>
            <a:blip r:embed="rId7"/>
            <a:stretch>
              <a:fillRect/>
            </a:stretch>
          </p:blipFill>
          <p:spPr>
            <a:xfrm>
              <a:off x="2790715" y="1079272"/>
              <a:ext cx="1182753" cy="1491659"/>
            </a:xfrm>
            <a:prstGeom prst="rect">
              <a:avLst/>
            </a:prstGeom>
          </p:spPr>
        </p:pic>
        <p:pic>
          <p:nvPicPr>
            <p:cNvPr id="9" name="Picture 8">
              <a:extLst>
                <a:ext uri="{FF2B5EF4-FFF2-40B4-BE49-F238E27FC236}">
                  <a16:creationId xmlns:a16="http://schemas.microsoft.com/office/drawing/2014/main" id="{5AB9D63D-5C4A-2B22-1E1D-C365B4EB317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78615" y="1079272"/>
              <a:ext cx="1151993" cy="1491659"/>
            </a:xfrm>
            <a:prstGeom prst="rect">
              <a:avLst/>
            </a:prstGeom>
          </p:spPr>
        </p:pic>
        <p:sp>
          <p:nvSpPr>
            <p:cNvPr id="10" name="TextBox 9">
              <a:extLst>
                <a:ext uri="{FF2B5EF4-FFF2-40B4-BE49-F238E27FC236}">
                  <a16:creationId xmlns:a16="http://schemas.microsoft.com/office/drawing/2014/main" id="{2B97FC18-4CE2-9CE9-6C23-B881F95A402A}"/>
                </a:ext>
              </a:extLst>
            </p:cNvPr>
            <p:cNvSpPr txBox="1"/>
            <p:nvPr/>
          </p:nvSpPr>
          <p:spPr>
            <a:xfrm>
              <a:off x="142657" y="2493250"/>
              <a:ext cx="725214" cy="338554"/>
            </a:xfrm>
            <a:prstGeom prst="rect">
              <a:avLst/>
            </a:prstGeom>
            <a:noFill/>
          </p:spPr>
          <p:txBody>
            <a:bodyPr wrap="square" rtlCol="0">
              <a:spAutoFit/>
            </a:bodyPr>
            <a:lstStyle/>
            <a:p>
              <a:r>
                <a:rPr lang="en-US" sz="1600" b="1" dirty="0"/>
                <a:t>2012</a:t>
              </a:r>
            </a:p>
          </p:txBody>
        </p:sp>
        <p:sp>
          <p:nvSpPr>
            <p:cNvPr id="11" name="TextBox 10">
              <a:extLst>
                <a:ext uri="{FF2B5EF4-FFF2-40B4-BE49-F238E27FC236}">
                  <a16:creationId xmlns:a16="http://schemas.microsoft.com/office/drawing/2014/main" id="{A31DB2D8-9392-0818-8018-9E9B6A4BE9FA}"/>
                </a:ext>
              </a:extLst>
            </p:cNvPr>
            <p:cNvSpPr txBox="1"/>
            <p:nvPr/>
          </p:nvSpPr>
          <p:spPr>
            <a:xfrm>
              <a:off x="1397668" y="2493250"/>
              <a:ext cx="725214" cy="338554"/>
            </a:xfrm>
            <a:prstGeom prst="rect">
              <a:avLst/>
            </a:prstGeom>
            <a:noFill/>
          </p:spPr>
          <p:txBody>
            <a:bodyPr wrap="square" rtlCol="0">
              <a:spAutoFit/>
            </a:bodyPr>
            <a:lstStyle/>
            <a:p>
              <a:r>
                <a:rPr lang="en-US" sz="1600" b="1" dirty="0"/>
                <a:t>2015</a:t>
              </a:r>
            </a:p>
          </p:txBody>
        </p:sp>
        <p:sp>
          <p:nvSpPr>
            <p:cNvPr id="12" name="TextBox 11">
              <a:extLst>
                <a:ext uri="{FF2B5EF4-FFF2-40B4-BE49-F238E27FC236}">
                  <a16:creationId xmlns:a16="http://schemas.microsoft.com/office/drawing/2014/main" id="{ABED2616-6E23-12B9-1477-262F7097393B}"/>
                </a:ext>
              </a:extLst>
            </p:cNvPr>
            <p:cNvSpPr txBox="1"/>
            <p:nvPr/>
          </p:nvSpPr>
          <p:spPr>
            <a:xfrm>
              <a:off x="2714302" y="2493250"/>
              <a:ext cx="725214" cy="338554"/>
            </a:xfrm>
            <a:prstGeom prst="rect">
              <a:avLst/>
            </a:prstGeom>
            <a:noFill/>
          </p:spPr>
          <p:txBody>
            <a:bodyPr wrap="square" rtlCol="0">
              <a:spAutoFit/>
            </a:bodyPr>
            <a:lstStyle/>
            <a:p>
              <a:r>
                <a:rPr lang="en-US" sz="1600" b="1" dirty="0"/>
                <a:t>2018</a:t>
              </a:r>
            </a:p>
          </p:txBody>
        </p:sp>
        <p:sp>
          <p:nvSpPr>
            <p:cNvPr id="13" name="TextBox 12">
              <a:extLst>
                <a:ext uri="{FF2B5EF4-FFF2-40B4-BE49-F238E27FC236}">
                  <a16:creationId xmlns:a16="http://schemas.microsoft.com/office/drawing/2014/main" id="{4550228D-E824-D791-16FE-6604637A4DEE}"/>
                </a:ext>
              </a:extLst>
            </p:cNvPr>
            <p:cNvSpPr txBox="1"/>
            <p:nvPr/>
          </p:nvSpPr>
          <p:spPr>
            <a:xfrm>
              <a:off x="3970649" y="2493250"/>
              <a:ext cx="725214" cy="338554"/>
            </a:xfrm>
            <a:prstGeom prst="rect">
              <a:avLst/>
            </a:prstGeom>
            <a:noFill/>
          </p:spPr>
          <p:txBody>
            <a:bodyPr wrap="square" rtlCol="0">
              <a:spAutoFit/>
            </a:bodyPr>
            <a:lstStyle/>
            <a:p>
              <a:r>
                <a:rPr lang="en-US" sz="1600" b="1" dirty="0"/>
                <a:t>2020</a:t>
              </a:r>
            </a:p>
          </p:txBody>
        </p:sp>
        <p:pic>
          <p:nvPicPr>
            <p:cNvPr id="15" name="Picture 14" descr="A picture containing text&#10;&#10;Description automatically generated">
              <a:extLst>
                <a:ext uri="{FF2B5EF4-FFF2-40B4-BE49-F238E27FC236}">
                  <a16:creationId xmlns:a16="http://schemas.microsoft.com/office/drawing/2014/main" id="{7AC5F9EF-B8C6-721D-766A-528E0C7203AF}"/>
                </a:ext>
              </a:extLst>
            </p:cNvPr>
            <p:cNvPicPr>
              <a:picLocks noChangeAspect="1"/>
            </p:cNvPicPr>
            <p:nvPr/>
          </p:nvPicPr>
          <p:blipFill>
            <a:blip r:embed="rId9"/>
            <a:stretch>
              <a:fillRect/>
            </a:stretch>
          </p:blipFill>
          <p:spPr>
            <a:xfrm>
              <a:off x="5304137" y="1077586"/>
              <a:ext cx="1183447" cy="1491660"/>
            </a:xfrm>
            <a:prstGeom prst="rect">
              <a:avLst/>
            </a:prstGeom>
          </p:spPr>
        </p:pic>
        <p:sp>
          <p:nvSpPr>
            <p:cNvPr id="16" name="TextBox 15">
              <a:extLst>
                <a:ext uri="{FF2B5EF4-FFF2-40B4-BE49-F238E27FC236}">
                  <a16:creationId xmlns:a16="http://schemas.microsoft.com/office/drawing/2014/main" id="{4275B114-0110-7205-32BA-DA71E338F028}"/>
                </a:ext>
              </a:extLst>
            </p:cNvPr>
            <p:cNvSpPr txBox="1"/>
            <p:nvPr/>
          </p:nvSpPr>
          <p:spPr>
            <a:xfrm>
              <a:off x="5208623" y="2493250"/>
              <a:ext cx="725214" cy="338554"/>
            </a:xfrm>
            <a:prstGeom prst="rect">
              <a:avLst/>
            </a:prstGeom>
            <a:noFill/>
          </p:spPr>
          <p:txBody>
            <a:bodyPr wrap="square" rtlCol="0">
              <a:spAutoFit/>
            </a:bodyPr>
            <a:lstStyle/>
            <a:p>
              <a:r>
                <a:rPr lang="en-US" sz="1600" b="1" dirty="0"/>
                <a:t>2023</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7C6D-1D28-AA5F-8D3E-4401C87AA127}"/>
              </a:ext>
            </a:extLst>
          </p:cNvPr>
          <p:cNvSpPr>
            <a:spLocks noGrp="1"/>
          </p:cNvSpPr>
          <p:nvPr>
            <p:ph type="title"/>
          </p:nvPr>
        </p:nvSpPr>
        <p:spPr>
          <a:xfrm>
            <a:off x="838200" y="365126"/>
            <a:ext cx="10515600" cy="884366"/>
          </a:xfrm>
        </p:spPr>
        <p:txBody>
          <a:bodyPr/>
          <a:lstStyle/>
          <a:p>
            <a:r>
              <a:rPr lang="en-US" b="1" dirty="0">
                <a:solidFill>
                  <a:schemeClr val="accent1"/>
                </a:solidFill>
              </a:rPr>
              <a:t>Streaming Model Review Recommendations</a:t>
            </a:r>
          </a:p>
        </p:txBody>
      </p:sp>
      <p:sp>
        <p:nvSpPr>
          <p:cNvPr id="3" name="Content Placeholder 2">
            <a:extLst>
              <a:ext uri="{FF2B5EF4-FFF2-40B4-BE49-F238E27FC236}">
                <a16:creationId xmlns:a16="http://schemas.microsoft.com/office/drawing/2014/main" id="{DA1D0F5E-E608-A112-67D2-DF273242F81D}"/>
              </a:ext>
            </a:extLst>
          </p:cNvPr>
          <p:cNvSpPr>
            <a:spLocks noGrp="1"/>
          </p:cNvSpPr>
          <p:nvPr>
            <p:ph idx="1"/>
          </p:nvPr>
        </p:nvSpPr>
        <p:spPr>
          <a:xfrm>
            <a:off x="838200" y="1249492"/>
            <a:ext cx="10515600" cy="4927471"/>
          </a:xfrm>
        </p:spPr>
        <p:txBody>
          <a:bodyPr/>
          <a:lstStyle/>
          <a:p>
            <a:r>
              <a:rPr lang="en-US" dirty="0"/>
              <a:t>All charge questions answered in the affirmative: </a:t>
            </a:r>
          </a:p>
          <a:p>
            <a:r>
              <a:rPr lang="en-US" dirty="0"/>
              <a:t>Q1 (</a:t>
            </a:r>
            <a:r>
              <a:rPr lang="en-US" dirty="0">
                <a:solidFill>
                  <a:schemeClr val="accent1"/>
                </a:solidFill>
              </a:rPr>
              <a:t>… comprehensive and cost-effective long-term plan …</a:t>
            </a:r>
            <a:r>
              <a:rPr lang="en-US" dirty="0"/>
              <a:t>): </a:t>
            </a:r>
          </a:p>
          <a:p>
            <a:pPr lvl="1"/>
            <a:r>
              <a:rPr lang="en" sz="2400" b="0" strike="noStrike" spc="-1" dirty="0">
                <a:solidFill>
                  <a:schemeClr val="dk1"/>
                </a:solidFill>
                <a:latin typeface="Arial"/>
                <a:ea typeface="Arial"/>
              </a:rPr>
              <a:t>We recommend that ECSJI verify the readiness of simulation and reconstruction for the TDR by May 2024. </a:t>
            </a:r>
            <a:endParaRPr lang="en-US" sz="2400" b="0" strike="noStrike" spc="-1" dirty="0">
              <a:solidFill>
                <a:srgbClr val="000000"/>
              </a:solidFill>
              <a:latin typeface="Arial"/>
            </a:endParaRPr>
          </a:p>
          <a:p>
            <a:pPr lvl="1"/>
            <a:r>
              <a:rPr lang="en" sz="2400" b="0" strike="noStrike" spc="-1" dirty="0">
                <a:solidFill>
                  <a:schemeClr val="dk1"/>
                </a:solidFill>
                <a:latin typeface="Arial"/>
                <a:ea typeface="Arial"/>
              </a:rPr>
              <a:t>We recommend that ePIC document a first computing needs assessment by the next ECSAC review, in roughly one year. </a:t>
            </a:r>
            <a:endParaRPr lang="en-US" sz="2400" b="0" strike="noStrike" spc="-1" dirty="0">
              <a:solidFill>
                <a:srgbClr val="000000"/>
              </a:solidFill>
              <a:latin typeface="Arial"/>
            </a:endParaRPr>
          </a:p>
          <a:p>
            <a:r>
              <a:rPr lang="en-US" dirty="0"/>
              <a:t>Q3 (</a:t>
            </a:r>
            <a:r>
              <a:rPr lang="en-US" dirty="0">
                <a:solidFill>
                  <a:schemeClr val="accent1"/>
                </a:solidFill>
              </a:rPr>
              <a:t>… integrated with the HEP/NP community developments …</a:t>
            </a:r>
            <a:r>
              <a:rPr lang="en-US" dirty="0"/>
              <a:t>): </a:t>
            </a:r>
          </a:p>
          <a:p>
            <a:pPr lvl="1"/>
            <a:r>
              <a:rPr lang="en" sz="2400" b="0" strike="noStrike" spc="-1" dirty="0">
                <a:solidFill>
                  <a:schemeClr val="dk1"/>
                </a:solidFill>
                <a:latin typeface="Arial"/>
                <a:ea typeface="Arial"/>
              </a:rPr>
              <a:t>We recommend that the ePIC collaboration starts, by the time of next year’s ECSAC review, an evolving list of software dependencies that includes: the packages, who the primary supporters are, and what the ePIC collaboration contributes to them.</a:t>
            </a:r>
            <a:endParaRPr lang="en-US" sz="2400" b="0" strike="noStrike" spc="-1" dirty="0">
              <a:solidFill>
                <a:srgbClr val="000000"/>
              </a:solidFill>
              <a:latin typeface="Arial"/>
            </a:endParaRPr>
          </a:p>
          <a:p>
            <a:pPr marL="457200" lvl="1" indent="0">
              <a:buNone/>
            </a:pPr>
            <a:endParaRPr lang="en-US" dirty="0"/>
          </a:p>
        </p:txBody>
      </p:sp>
      <p:sp>
        <p:nvSpPr>
          <p:cNvPr id="4" name="Date Placeholder 3">
            <a:extLst>
              <a:ext uri="{FF2B5EF4-FFF2-40B4-BE49-F238E27FC236}">
                <a16:creationId xmlns:a16="http://schemas.microsoft.com/office/drawing/2014/main" id="{FECE377C-5F85-18AC-D2C4-21AF17739B05}"/>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D05058D8-A349-0BA1-CBEC-AD016D227D5E}"/>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5691F55A-70DF-03E0-1284-08EDFB2BE5D5}"/>
              </a:ext>
            </a:extLst>
          </p:cNvPr>
          <p:cNvSpPr>
            <a:spLocks noGrp="1"/>
          </p:cNvSpPr>
          <p:nvPr>
            <p:ph type="sldNum" sz="quarter" idx="12"/>
          </p:nvPr>
        </p:nvSpPr>
        <p:spPr/>
        <p:txBody>
          <a:bodyPr/>
          <a:lstStyle/>
          <a:p>
            <a:fld id="{588949A8-7CCD-4D90-AA9A-1451BFC6FB3A}" type="slidenum">
              <a:rPr lang="en-US" smtClean="0"/>
              <a:t>28</a:t>
            </a:fld>
            <a:endParaRPr lang="en-US"/>
          </a:p>
        </p:txBody>
      </p:sp>
      <p:sp>
        <p:nvSpPr>
          <p:cNvPr id="7" name="TextBox 6">
            <a:extLst>
              <a:ext uri="{FF2B5EF4-FFF2-40B4-BE49-F238E27FC236}">
                <a16:creationId xmlns:a16="http://schemas.microsoft.com/office/drawing/2014/main" id="{D49ED68B-6AF6-74B5-7335-41A66E3DC45E}"/>
              </a:ext>
            </a:extLst>
          </p:cNvPr>
          <p:cNvSpPr txBox="1"/>
          <p:nvPr/>
        </p:nvSpPr>
        <p:spPr>
          <a:xfrm>
            <a:off x="497058" y="5697658"/>
            <a:ext cx="10968111" cy="646331"/>
          </a:xfrm>
          <a:prstGeom prst="rect">
            <a:avLst/>
          </a:prstGeom>
          <a:noFill/>
        </p:spPr>
        <p:txBody>
          <a:bodyPr wrap="square" rtlCol="0">
            <a:spAutoFit/>
          </a:bodyPr>
          <a:lstStyle/>
          <a:p>
            <a:r>
              <a:rPr lang="en-US" dirty="0"/>
              <a:t>Link to full closeout slides: </a:t>
            </a:r>
            <a:br>
              <a:rPr lang="en-US" dirty="0"/>
            </a:br>
            <a:r>
              <a:rPr lang="en-US" sz="1800" u="sng" dirty="0">
                <a:solidFill>
                  <a:srgbClr val="0000FF"/>
                </a:solidFill>
                <a:effectLst/>
                <a:latin typeface="Calibri" panose="020F0502020204030204" pitchFamily="34" charset="0"/>
                <a:ea typeface="Times New Roman" panose="02020603050405020304" pitchFamily="18" charset="0"/>
                <a:hlinkClick r:id="rId2"/>
              </a:rPr>
              <a:t>https://indico.bnl.gov/event/20960/contributions/82384/attachments/50617/86563/Review%20-Closeout.pdf</a:t>
            </a:r>
            <a:r>
              <a:rPr lang="en-US" sz="1800" dirty="0">
                <a:effectLst/>
                <a:latin typeface="Calibri" panose="020F0502020204030204" pitchFamily="34" charset="0"/>
                <a:ea typeface="Times New Roman" panose="02020603050405020304" pitchFamily="18" charset="0"/>
              </a:rPr>
              <a:t> </a:t>
            </a:r>
            <a:endParaRPr lang="en-US" dirty="0"/>
          </a:p>
        </p:txBody>
      </p:sp>
    </p:spTree>
    <p:extLst>
      <p:ext uri="{BB962C8B-B14F-4D97-AF65-F5344CB8AC3E}">
        <p14:creationId xmlns:p14="http://schemas.microsoft.com/office/powerpoint/2010/main" val="1637365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E56E-C931-4856-4BD9-795E85F965D6}"/>
              </a:ext>
            </a:extLst>
          </p:cNvPr>
          <p:cNvSpPr>
            <a:spLocks noGrp="1"/>
          </p:cNvSpPr>
          <p:nvPr>
            <p:ph type="title"/>
          </p:nvPr>
        </p:nvSpPr>
        <p:spPr>
          <a:xfrm>
            <a:off x="838200" y="365125"/>
            <a:ext cx="10515600" cy="727075"/>
          </a:xfrm>
        </p:spPr>
        <p:txBody>
          <a:bodyPr/>
          <a:lstStyle/>
          <a:p>
            <a:r>
              <a:rPr lang="en-US" b="1" dirty="0">
                <a:solidFill>
                  <a:schemeClr val="accent1"/>
                </a:solidFill>
              </a:rPr>
              <a:t>ePIC Technical Coordination</a:t>
            </a:r>
          </a:p>
        </p:txBody>
      </p:sp>
      <p:sp>
        <p:nvSpPr>
          <p:cNvPr id="3" name="Content Placeholder 2">
            <a:extLst>
              <a:ext uri="{FF2B5EF4-FFF2-40B4-BE49-F238E27FC236}">
                <a16:creationId xmlns:a16="http://schemas.microsoft.com/office/drawing/2014/main" id="{7573995B-29E5-2F09-E21B-C2B019B49B71}"/>
              </a:ext>
            </a:extLst>
          </p:cNvPr>
          <p:cNvSpPr>
            <a:spLocks noGrp="1"/>
          </p:cNvSpPr>
          <p:nvPr>
            <p:ph idx="1"/>
          </p:nvPr>
        </p:nvSpPr>
        <p:spPr>
          <a:xfrm>
            <a:off x="838200" y="1295401"/>
            <a:ext cx="10515600" cy="4881562"/>
          </a:xfrm>
        </p:spPr>
        <p:txBody>
          <a:bodyPr>
            <a:normAutofit/>
          </a:bodyPr>
          <a:lstStyle/>
          <a:p>
            <a:r>
              <a:rPr lang="en-US" dirty="0"/>
              <a:t>We have encountered a number of difficulties in finding a permanent Technical Coordinator for ePIC: </a:t>
            </a:r>
          </a:p>
          <a:p>
            <a:pPr lvl="1"/>
            <a:r>
              <a:rPr lang="en-US" dirty="0"/>
              <a:t>Our community is already heavily committed</a:t>
            </a:r>
          </a:p>
          <a:p>
            <a:pPr lvl="2"/>
            <a:r>
              <a:rPr lang="en-US" dirty="0"/>
              <a:t>Can’t just shift the TC problem to somewhere else within ePIC!</a:t>
            </a:r>
          </a:p>
          <a:p>
            <a:pPr lvl="2"/>
            <a:r>
              <a:rPr lang="en-US" dirty="0"/>
              <a:t>Groups have existing responsibilities, not just on ePIC but at </a:t>
            </a:r>
            <a:r>
              <a:rPr lang="en-US" dirty="0" err="1"/>
              <a:t>JLab</a:t>
            </a:r>
            <a:r>
              <a:rPr lang="en-US" dirty="0"/>
              <a:t>, RHIC, LHC, etc. </a:t>
            </a:r>
          </a:p>
          <a:p>
            <a:pPr lvl="1"/>
            <a:r>
              <a:rPr lang="en-US" dirty="0"/>
              <a:t>Experienced people from outside ePIC are committed and unavailable</a:t>
            </a:r>
          </a:p>
          <a:p>
            <a:r>
              <a:rPr lang="en-US" dirty="0"/>
              <a:t>There are also issues associated with the nature of the position: </a:t>
            </a:r>
          </a:p>
          <a:p>
            <a:pPr lvl="1"/>
            <a:r>
              <a:rPr lang="en-US" dirty="0"/>
              <a:t>It is not funded – asking for 80% of an experienced technical person is asking for a very substantial commitment</a:t>
            </a:r>
          </a:p>
          <a:p>
            <a:pPr lvl="1"/>
            <a:r>
              <a:rPr lang="en-US" dirty="0"/>
              <a:t>This is a collaboration position and not directly </a:t>
            </a:r>
            <a:br>
              <a:rPr lang="en-US" dirty="0"/>
            </a:br>
            <a:r>
              <a:rPr lang="en-US" dirty="0"/>
              <a:t>connected to the EIC Project or the Host Labs - there is a </a:t>
            </a:r>
            <a:br>
              <a:rPr lang="en-US" dirty="0"/>
            </a:br>
            <a:r>
              <a:rPr lang="en-US" dirty="0"/>
              <a:t>lot of concern about the scope of the responsibilities </a:t>
            </a:r>
          </a:p>
          <a:p>
            <a:pPr lvl="1"/>
            <a:endParaRPr lang="en-US" dirty="0"/>
          </a:p>
          <a:p>
            <a:endParaRPr lang="en-US" dirty="0"/>
          </a:p>
        </p:txBody>
      </p:sp>
      <p:sp>
        <p:nvSpPr>
          <p:cNvPr id="4" name="Date Placeholder 3">
            <a:extLst>
              <a:ext uri="{FF2B5EF4-FFF2-40B4-BE49-F238E27FC236}">
                <a16:creationId xmlns:a16="http://schemas.microsoft.com/office/drawing/2014/main" id="{FD57856C-6CFC-4AFE-8B84-7A935DB9829B}"/>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8C9C2394-B728-B64D-C151-57F3F550E925}"/>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75A2AC0F-4066-183E-839A-FE5AAADD1684}"/>
              </a:ext>
            </a:extLst>
          </p:cNvPr>
          <p:cNvSpPr>
            <a:spLocks noGrp="1"/>
          </p:cNvSpPr>
          <p:nvPr>
            <p:ph type="sldNum" sz="quarter" idx="12"/>
          </p:nvPr>
        </p:nvSpPr>
        <p:spPr/>
        <p:txBody>
          <a:bodyPr/>
          <a:lstStyle/>
          <a:p>
            <a:fld id="{930EE141-3249-4852-981F-FC922C9C40C2}" type="slidenum">
              <a:rPr lang="en-US" smtClean="0"/>
              <a:t>29</a:t>
            </a:fld>
            <a:endParaRPr lang="en-US"/>
          </a:p>
        </p:txBody>
      </p:sp>
      <p:sp>
        <p:nvSpPr>
          <p:cNvPr id="7" name="TextBox 6">
            <a:extLst>
              <a:ext uri="{FF2B5EF4-FFF2-40B4-BE49-F238E27FC236}">
                <a16:creationId xmlns:a16="http://schemas.microsoft.com/office/drawing/2014/main" id="{017EBBFA-90CF-6906-7860-AE10CBCC6412}"/>
              </a:ext>
            </a:extLst>
          </p:cNvPr>
          <p:cNvSpPr txBox="1"/>
          <p:nvPr/>
        </p:nvSpPr>
        <p:spPr>
          <a:xfrm>
            <a:off x="8737600" y="4758551"/>
            <a:ext cx="3334871" cy="1508105"/>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Technical </a:t>
            </a:r>
            <a:r>
              <a:rPr lang="en-US" sz="1800" u="sng" dirty="0">
                <a:effectLst/>
                <a:latin typeface="Calibri" panose="020F0502020204030204" pitchFamily="34" charset="0"/>
                <a:ea typeface="Calibri" panose="020F0502020204030204" pitchFamily="34" charset="0"/>
              </a:rPr>
              <a:t>Coordinator</a:t>
            </a:r>
          </a:p>
          <a:p>
            <a:pPr marL="0" marR="0">
              <a:spcBef>
                <a:spcPts val="0"/>
              </a:spcBef>
              <a:spcAft>
                <a:spcPts val="0"/>
              </a:spcAft>
            </a:pPr>
            <a:r>
              <a:rPr lang="en-US" dirty="0">
                <a:latin typeface="Calibri" panose="020F0502020204030204" pitchFamily="34" charset="0"/>
                <a:ea typeface="Calibri" panose="020F0502020204030204" pitchFamily="34" charset="0"/>
              </a:rPr>
              <a:t>Requirements:</a:t>
            </a:r>
          </a:p>
          <a:p>
            <a:pPr marL="285750" marR="0" indent="-285750">
              <a:spcBef>
                <a:spcPts val="0"/>
              </a:spcBef>
              <a:spcAft>
                <a:spcPts val="0"/>
              </a:spcAft>
              <a:buFont typeface="Arial" panose="020B0604020202020204" pitchFamily="34" charset="0"/>
              <a:buChar char="•"/>
            </a:pPr>
            <a:r>
              <a:rPr lang="en-US" sz="1400" dirty="0">
                <a:latin typeface="Calibri" panose="020F0502020204030204" pitchFamily="34" charset="0"/>
                <a:ea typeface="Calibri" panose="020F0502020204030204" pitchFamily="34" charset="0"/>
              </a:rPr>
              <a:t>Technical competence</a:t>
            </a:r>
          </a:p>
          <a:p>
            <a:pPr marL="285750" marR="0" indent="-285750">
              <a:spcBef>
                <a:spcPts val="0"/>
              </a:spcBef>
              <a:spcAft>
                <a:spcPts val="0"/>
              </a:spcAft>
              <a:buFont typeface="Arial" panose="020B0604020202020204" pitchFamily="34" charset="0"/>
              <a:buChar char="•"/>
            </a:pPr>
            <a:r>
              <a:rPr lang="en-US" sz="1400" dirty="0">
                <a:latin typeface="Calibri" panose="020F0502020204030204" pitchFamily="34" charset="0"/>
                <a:ea typeface="Calibri" panose="020F0502020204030204" pitchFamily="34" charset="0"/>
              </a:rPr>
              <a:t>Experience with DOE construction projects</a:t>
            </a:r>
          </a:p>
          <a:p>
            <a:pPr marL="285750" marR="0" indent="-285750">
              <a:spcBef>
                <a:spcPts val="0"/>
              </a:spcBef>
              <a:spcAft>
                <a:spcPts val="0"/>
              </a:spcAft>
              <a:buFont typeface="Arial" panose="020B0604020202020204" pitchFamily="34" charset="0"/>
              <a:buChar char="•"/>
            </a:pPr>
            <a:r>
              <a:rPr lang="en-US" sz="1400" dirty="0">
                <a:latin typeface="Calibri" panose="020F0502020204030204" pitchFamily="34" charset="0"/>
                <a:ea typeface="Calibri" panose="020F0502020204030204" pitchFamily="34" charset="0"/>
              </a:rPr>
              <a:t>Able to spend &gt;80% of time on ePIC</a:t>
            </a:r>
          </a:p>
        </p:txBody>
      </p:sp>
    </p:spTree>
    <p:extLst>
      <p:ext uri="{BB962C8B-B14F-4D97-AF65-F5344CB8AC3E}">
        <p14:creationId xmlns:p14="http://schemas.microsoft.com/office/powerpoint/2010/main" val="90513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bubble chart&#10;&#10;Description automatically generated">
            <a:extLst>
              <a:ext uri="{FF2B5EF4-FFF2-40B4-BE49-F238E27FC236}">
                <a16:creationId xmlns:a16="http://schemas.microsoft.com/office/drawing/2014/main" id="{9BDB37D7-0E86-26E5-BC50-09C426268A32}"/>
              </a:ext>
            </a:extLst>
          </p:cNvPr>
          <p:cNvPicPr>
            <a:picLocks noChangeAspect="1"/>
          </p:cNvPicPr>
          <p:nvPr/>
        </p:nvPicPr>
        <p:blipFill>
          <a:blip r:embed="rId3"/>
          <a:stretch>
            <a:fillRect/>
          </a:stretch>
        </p:blipFill>
        <p:spPr>
          <a:xfrm>
            <a:off x="71525" y="1187984"/>
            <a:ext cx="8371197" cy="5279396"/>
          </a:xfrm>
          <a:prstGeom prst="rect">
            <a:avLst/>
          </a:prstGeom>
        </p:spPr>
      </p:pic>
      <p:sp>
        <p:nvSpPr>
          <p:cNvPr id="2" name="Title 1">
            <a:extLst>
              <a:ext uri="{FF2B5EF4-FFF2-40B4-BE49-F238E27FC236}">
                <a16:creationId xmlns:a16="http://schemas.microsoft.com/office/drawing/2014/main" id="{70C8E1CB-8242-647A-453C-8846A202333C}"/>
              </a:ext>
            </a:extLst>
          </p:cNvPr>
          <p:cNvSpPr>
            <a:spLocks noGrp="1"/>
          </p:cNvSpPr>
          <p:nvPr>
            <p:ph type="title" idx="4294967295"/>
          </p:nvPr>
        </p:nvSpPr>
        <p:spPr>
          <a:xfrm>
            <a:off x="404262" y="279590"/>
            <a:ext cx="10515600" cy="885825"/>
          </a:xfrm>
        </p:spPr>
        <p:txBody>
          <a:bodyPr/>
          <a:lstStyle/>
          <a:p>
            <a:r>
              <a:rPr lang="en-US" b="1" dirty="0">
                <a:solidFill>
                  <a:schemeClr val="accent1"/>
                </a:solidFill>
              </a:rPr>
              <a:t>The </a:t>
            </a:r>
            <a:r>
              <a:rPr lang="en-US" b="1" dirty="0" err="1">
                <a:solidFill>
                  <a:schemeClr val="accent1"/>
                </a:solidFill>
              </a:rPr>
              <a:t>ePIC</a:t>
            </a:r>
            <a:r>
              <a:rPr lang="en-US" b="1" dirty="0">
                <a:solidFill>
                  <a:schemeClr val="accent1"/>
                </a:solidFill>
              </a:rPr>
              <a:t> Collaboration</a:t>
            </a:r>
          </a:p>
        </p:txBody>
      </p:sp>
      <p:sp>
        <p:nvSpPr>
          <p:cNvPr id="9" name="TextBox 8">
            <a:extLst>
              <a:ext uri="{FF2B5EF4-FFF2-40B4-BE49-F238E27FC236}">
                <a16:creationId xmlns:a16="http://schemas.microsoft.com/office/drawing/2014/main" id="{D03B7A62-851F-BE7E-6BC3-A052CE698D72}"/>
              </a:ext>
            </a:extLst>
          </p:cNvPr>
          <p:cNvSpPr txBox="1"/>
          <p:nvPr/>
        </p:nvSpPr>
        <p:spPr>
          <a:xfrm>
            <a:off x="8661600" y="443984"/>
            <a:ext cx="3230156" cy="2308324"/>
          </a:xfrm>
          <a:prstGeom prst="rect">
            <a:avLst/>
          </a:prstGeom>
          <a:noFill/>
        </p:spPr>
        <p:txBody>
          <a:bodyPr wrap="square" rtlCol="0">
            <a:spAutoFit/>
          </a:bodyPr>
          <a:lstStyle/>
          <a:p>
            <a:r>
              <a:rPr lang="en-US" sz="2400" i="1" dirty="0"/>
              <a:t>160 institutions </a:t>
            </a:r>
            <a:r>
              <a:rPr lang="en-US" sz="1400" i="1" dirty="0"/>
              <a:t>(April 2023)</a:t>
            </a:r>
          </a:p>
          <a:p>
            <a:r>
              <a:rPr lang="en-US" sz="2400" i="1" dirty="0"/>
              <a:t>24 countries</a:t>
            </a:r>
          </a:p>
          <a:p>
            <a:endParaRPr lang="en-US" sz="2400" i="1" dirty="0"/>
          </a:p>
          <a:p>
            <a:r>
              <a:rPr lang="en-US" sz="2400" i="1" dirty="0"/>
              <a:t>A truly global pursuit for the first experiment at the EIC!</a:t>
            </a:r>
          </a:p>
        </p:txBody>
      </p:sp>
      <p:pic>
        <p:nvPicPr>
          <p:cNvPr id="10" name="Picture 9" descr="Logo&#10;&#10;Description automatically generated">
            <a:extLst>
              <a:ext uri="{FF2B5EF4-FFF2-40B4-BE49-F238E27FC236}">
                <a16:creationId xmlns:a16="http://schemas.microsoft.com/office/drawing/2014/main" id="{0F8B8B71-4053-49CC-B476-442F42E84093}"/>
              </a:ext>
            </a:extLst>
          </p:cNvPr>
          <p:cNvPicPr>
            <a:picLocks noChangeAspect="1"/>
          </p:cNvPicPr>
          <p:nvPr/>
        </p:nvPicPr>
        <p:blipFill>
          <a:blip r:embed="rId4"/>
          <a:stretch>
            <a:fillRect/>
          </a:stretch>
        </p:blipFill>
        <p:spPr>
          <a:xfrm>
            <a:off x="6749786" y="0"/>
            <a:ext cx="1804597" cy="1299014"/>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71F075B1-59F0-4BE8-8ABE-9250A614B36E}"/>
              </a:ext>
            </a:extLst>
          </p:cNvPr>
          <p:cNvPicPr>
            <a:picLocks noChangeAspect="1"/>
          </p:cNvPicPr>
          <p:nvPr/>
        </p:nvPicPr>
        <p:blipFill>
          <a:blip r:embed="rId5"/>
          <a:stretch>
            <a:fillRect/>
          </a:stretch>
        </p:blipFill>
        <p:spPr>
          <a:xfrm>
            <a:off x="8067825" y="3734292"/>
            <a:ext cx="4052650" cy="2619025"/>
          </a:xfrm>
          <a:prstGeom prst="rect">
            <a:avLst/>
          </a:prstGeom>
        </p:spPr>
      </p:pic>
      <p:sp>
        <p:nvSpPr>
          <p:cNvPr id="7" name="Date Placeholder 6">
            <a:extLst>
              <a:ext uri="{FF2B5EF4-FFF2-40B4-BE49-F238E27FC236}">
                <a16:creationId xmlns:a16="http://schemas.microsoft.com/office/drawing/2014/main" id="{05CB9440-AC8B-42D4-BFB6-6D7FFBF58222}"/>
              </a:ext>
            </a:extLst>
          </p:cNvPr>
          <p:cNvSpPr>
            <a:spLocks noGrp="1"/>
          </p:cNvSpPr>
          <p:nvPr>
            <p:ph type="dt" sz="half" idx="10"/>
          </p:nvPr>
        </p:nvSpPr>
        <p:spPr/>
        <p:txBody>
          <a:bodyPr/>
          <a:lstStyle/>
          <a:p>
            <a:r>
              <a:rPr lang="en-US"/>
              <a:t>12/7/2023</a:t>
            </a:r>
          </a:p>
        </p:txBody>
      </p:sp>
      <p:sp>
        <p:nvSpPr>
          <p:cNvPr id="13" name="Footer Placeholder 12">
            <a:extLst>
              <a:ext uri="{FF2B5EF4-FFF2-40B4-BE49-F238E27FC236}">
                <a16:creationId xmlns:a16="http://schemas.microsoft.com/office/drawing/2014/main" id="{7A8194D1-617D-4BBA-AA37-545F11B387BF}"/>
              </a:ext>
            </a:extLst>
          </p:cNvPr>
          <p:cNvSpPr>
            <a:spLocks noGrp="1"/>
          </p:cNvSpPr>
          <p:nvPr>
            <p:ph type="ftr" sz="quarter" idx="11"/>
          </p:nvPr>
        </p:nvSpPr>
        <p:spPr/>
        <p:txBody>
          <a:bodyPr/>
          <a:lstStyle/>
          <a:p>
            <a:r>
              <a:rPr lang="en-US"/>
              <a:t>2nd EIC Resource Review Board</a:t>
            </a:r>
          </a:p>
        </p:txBody>
      </p:sp>
      <p:sp>
        <p:nvSpPr>
          <p:cNvPr id="14" name="Slide Number Placeholder 13">
            <a:extLst>
              <a:ext uri="{FF2B5EF4-FFF2-40B4-BE49-F238E27FC236}">
                <a16:creationId xmlns:a16="http://schemas.microsoft.com/office/drawing/2014/main" id="{7E01EA85-EE13-4416-84F5-93F51A1AB96A}"/>
              </a:ext>
            </a:extLst>
          </p:cNvPr>
          <p:cNvSpPr>
            <a:spLocks noGrp="1"/>
          </p:cNvSpPr>
          <p:nvPr>
            <p:ph type="sldNum" sz="quarter" idx="12"/>
          </p:nvPr>
        </p:nvSpPr>
        <p:spPr/>
        <p:txBody>
          <a:bodyPr/>
          <a:lstStyle/>
          <a:p>
            <a:fld id="{00A14187-AF44-4271-AA62-1C5C376B8E74}" type="slidenum">
              <a:rPr lang="en-US" smtClean="0"/>
              <a:t>3</a:t>
            </a:fld>
            <a:endParaRPr lang="en-US"/>
          </a:p>
        </p:txBody>
      </p:sp>
      <p:grpSp>
        <p:nvGrpSpPr>
          <p:cNvPr id="3" name="Group 2">
            <a:extLst>
              <a:ext uri="{FF2B5EF4-FFF2-40B4-BE49-F238E27FC236}">
                <a16:creationId xmlns:a16="http://schemas.microsoft.com/office/drawing/2014/main" id="{62C1DE08-2D3E-4A4A-4867-1B19C1F8F344}"/>
              </a:ext>
            </a:extLst>
          </p:cNvPr>
          <p:cNvGrpSpPr/>
          <p:nvPr/>
        </p:nvGrpSpPr>
        <p:grpSpPr>
          <a:xfrm>
            <a:off x="448541" y="1476483"/>
            <a:ext cx="11294918" cy="4007427"/>
            <a:chOff x="228601" y="1174173"/>
            <a:chExt cx="11294918" cy="4007427"/>
          </a:xfrm>
          <a:effectLst>
            <a:outerShdw blurRad="50800" dist="38100" dir="2700000" algn="tl" rotWithShape="0">
              <a:prstClr val="black">
                <a:alpha val="40000"/>
              </a:prstClr>
            </a:outerShdw>
          </a:effectLst>
        </p:grpSpPr>
        <p:sp>
          <p:nvSpPr>
            <p:cNvPr id="4" name="Rectangle 3">
              <a:extLst>
                <a:ext uri="{FF2B5EF4-FFF2-40B4-BE49-F238E27FC236}">
                  <a16:creationId xmlns:a16="http://schemas.microsoft.com/office/drawing/2014/main" id="{0CE84D7D-30C5-2F1B-0B3B-770D3A6A359F}"/>
                </a:ext>
              </a:extLst>
            </p:cNvPr>
            <p:cNvSpPr/>
            <p:nvPr/>
          </p:nvSpPr>
          <p:spPr>
            <a:xfrm>
              <a:off x="228601" y="1174173"/>
              <a:ext cx="11294918" cy="4007427"/>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5">
              <a:extLst>
                <a:ext uri="{FF2B5EF4-FFF2-40B4-BE49-F238E27FC236}">
                  <a16:creationId xmlns:a16="http://schemas.microsoft.com/office/drawing/2014/main" id="{1A514F56-82F2-A4C9-53EC-B858DEAF0034}"/>
                </a:ext>
              </a:extLst>
            </p:cNvPr>
            <p:cNvSpPr txBox="1">
              <a:spLocks/>
            </p:cNvSpPr>
            <p:nvPr/>
          </p:nvSpPr>
          <p:spPr>
            <a:xfrm>
              <a:off x="350972" y="1410911"/>
              <a:ext cx="4651029" cy="377068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Gangneung-Wonju</a:t>
              </a:r>
              <a:r>
                <a:rPr lang="en-US" dirty="0"/>
                <a:t> National University</a:t>
              </a:r>
            </a:p>
            <a:p>
              <a:r>
                <a:rPr lang="en-US" dirty="0" err="1"/>
                <a:t>Hanyang</a:t>
              </a:r>
              <a:r>
                <a:rPr lang="en-US" dirty="0"/>
                <a:t> University</a:t>
              </a:r>
            </a:p>
            <a:p>
              <a:r>
                <a:rPr lang="en-US" dirty="0"/>
                <a:t>Karlsruhe (ADL)</a:t>
              </a:r>
            </a:p>
            <a:p>
              <a:r>
                <a:rPr lang="en-US" dirty="0"/>
                <a:t>Nara Women’s University</a:t>
              </a:r>
            </a:p>
            <a:p>
              <a:r>
                <a:rPr lang="en-US" dirty="0"/>
                <a:t>NASA Goddard</a:t>
              </a:r>
            </a:p>
            <a:p>
              <a:r>
                <a:rPr lang="en-US" dirty="0"/>
                <a:t>Oklahoma State</a:t>
              </a:r>
            </a:p>
            <a:p>
              <a:r>
                <a:rPr lang="en-US" dirty="0"/>
                <a:t>Sungkyunkwan University</a:t>
              </a:r>
            </a:p>
            <a:p>
              <a:pPr marL="0" indent="0">
                <a:buFont typeface="Arial" panose="020B0604020202020204" pitchFamily="34" charset="0"/>
                <a:buNone/>
              </a:pPr>
              <a:endParaRPr lang="en-US" dirty="0"/>
            </a:p>
          </p:txBody>
        </p:sp>
        <p:sp>
          <p:nvSpPr>
            <p:cNvPr id="6" name="Content Placeholder 5">
              <a:extLst>
                <a:ext uri="{FF2B5EF4-FFF2-40B4-BE49-F238E27FC236}">
                  <a16:creationId xmlns:a16="http://schemas.microsoft.com/office/drawing/2014/main" id="{2C878FDE-FD5E-DA22-5E4E-8EE43EE1E72B}"/>
                </a:ext>
              </a:extLst>
            </p:cNvPr>
            <p:cNvSpPr txBox="1">
              <a:spLocks/>
            </p:cNvSpPr>
            <p:nvPr/>
          </p:nvSpPr>
          <p:spPr>
            <a:xfrm>
              <a:off x="6242062" y="1512491"/>
              <a:ext cx="5045949" cy="3567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Ohio State</a:t>
              </a:r>
            </a:p>
            <a:p>
              <a:r>
                <a:rPr lang="en-US" dirty="0"/>
                <a:t>University of Debrecen</a:t>
              </a:r>
            </a:p>
            <a:p>
              <a:r>
                <a:rPr lang="en-US" dirty="0"/>
                <a:t>University of Liverpool</a:t>
              </a:r>
            </a:p>
            <a:p>
              <a:r>
                <a:rPr lang="en-US" dirty="0"/>
                <a:t>University of Seoul</a:t>
              </a:r>
            </a:p>
            <a:p>
              <a:r>
                <a:rPr lang="en-US" dirty="0"/>
                <a:t>University of Tokyo (CNS)</a:t>
              </a:r>
            </a:p>
            <a:p>
              <a:r>
                <a:rPr lang="en-US" dirty="0"/>
                <a:t>Yonsei University</a:t>
              </a:r>
            </a:p>
            <a:p>
              <a:endParaRPr lang="en-US" dirty="0"/>
            </a:p>
          </p:txBody>
        </p:sp>
        <p:pic>
          <p:nvPicPr>
            <p:cNvPr id="11" name="Picture 10" descr="A picture containing text, font, graphics, logo&#10;&#10;Description automatically generated">
              <a:extLst>
                <a:ext uri="{FF2B5EF4-FFF2-40B4-BE49-F238E27FC236}">
                  <a16:creationId xmlns:a16="http://schemas.microsoft.com/office/drawing/2014/main" id="{4ADEBC17-30AE-1A23-57C7-FD2C0B516A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3147" y="2721498"/>
              <a:ext cx="895802" cy="414611"/>
            </a:xfrm>
            <a:prstGeom prst="rect">
              <a:avLst/>
            </a:prstGeom>
          </p:spPr>
        </p:pic>
        <p:pic>
          <p:nvPicPr>
            <p:cNvPr id="12" name="Picture 11" descr="A green and black logo&#10;&#10;Description automatically generated with low confidence">
              <a:extLst>
                <a:ext uri="{FF2B5EF4-FFF2-40B4-BE49-F238E27FC236}">
                  <a16:creationId xmlns:a16="http://schemas.microsoft.com/office/drawing/2014/main" id="{7630FBBB-E1B2-94D6-CB49-E9055BEAD4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220" y="2702435"/>
              <a:ext cx="1069577" cy="414611"/>
            </a:xfrm>
            <a:prstGeom prst="rect">
              <a:avLst/>
            </a:prstGeom>
          </p:spPr>
        </p:pic>
        <p:pic>
          <p:nvPicPr>
            <p:cNvPr id="16" name="Picture 15">
              <a:extLst>
                <a:ext uri="{FF2B5EF4-FFF2-40B4-BE49-F238E27FC236}">
                  <a16:creationId xmlns:a16="http://schemas.microsoft.com/office/drawing/2014/main" id="{C082B313-DFD1-24D5-E34E-105B5B4C1960}"/>
                </a:ext>
              </a:extLst>
            </p:cNvPr>
            <p:cNvPicPr>
              <a:picLocks noChangeAspect="1"/>
            </p:cNvPicPr>
            <p:nvPr/>
          </p:nvPicPr>
          <p:blipFill>
            <a:blip r:embed="rId8"/>
            <a:stretch>
              <a:fillRect/>
            </a:stretch>
          </p:blipFill>
          <p:spPr>
            <a:xfrm>
              <a:off x="9107967" y="4052462"/>
              <a:ext cx="628379" cy="628379"/>
            </a:xfrm>
            <a:prstGeom prst="rect">
              <a:avLst/>
            </a:prstGeom>
          </p:spPr>
        </p:pic>
        <p:pic>
          <p:nvPicPr>
            <p:cNvPr id="17" name="Picture 16">
              <a:extLst>
                <a:ext uri="{FF2B5EF4-FFF2-40B4-BE49-F238E27FC236}">
                  <a16:creationId xmlns:a16="http://schemas.microsoft.com/office/drawing/2014/main" id="{693EFF9F-74E2-CF62-BD29-18A9553DFBF4}"/>
                </a:ext>
              </a:extLst>
            </p:cNvPr>
            <p:cNvPicPr>
              <a:picLocks noChangeAspect="1"/>
            </p:cNvPicPr>
            <p:nvPr/>
          </p:nvPicPr>
          <p:blipFill>
            <a:blip r:embed="rId9"/>
            <a:stretch>
              <a:fillRect/>
            </a:stretch>
          </p:blipFill>
          <p:spPr>
            <a:xfrm>
              <a:off x="4821997" y="1361080"/>
              <a:ext cx="699535" cy="709924"/>
            </a:xfrm>
            <a:prstGeom prst="rect">
              <a:avLst/>
            </a:prstGeom>
          </p:spPr>
        </p:pic>
        <p:pic>
          <p:nvPicPr>
            <p:cNvPr id="18" name="Picture 17">
              <a:extLst>
                <a:ext uri="{FF2B5EF4-FFF2-40B4-BE49-F238E27FC236}">
                  <a16:creationId xmlns:a16="http://schemas.microsoft.com/office/drawing/2014/main" id="{E41EB589-69E3-8E61-6F60-7DF83104763C}"/>
                </a:ext>
              </a:extLst>
            </p:cNvPr>
            <p:cNvPicPr>
              <a:picLocks noChangeAspect="1"/>
            </p:cNvPicPr>
            <p:nvPr/>
          </p:nvPicPr>
          <p:blipFill>
            <a:blip r:embed="rId10"/>
            <a:stretch>
              <a:fillRect/>
            </a:stretch>
          </p:blipFill>
          <p:spPr>
            <a:xfrm>
              <a:off x="9422156" y="2953687"/>
              <a:ext cx="628379" cy="628379"/>
            </a:xfrm>
            <a:prstGeom prst="rect">
              <a:avLst/>
            </a:prstGeom>
          </p:spPr>
        </p:pic>
        <p:pic>
          <p:nvPicPr>
            <p:cNvPr id="19" name="Picture 18">
              <a:extLst>
                <a:ext uri="{FF2B5EF4-FFF2-40B4-BE49-F238E27FC236}">
                  <a16:creationId xmlns:a16="http://schemas.microsoft.com/office/drawing/2014/main" id="{8A916B52-604E-353D-ED2C-BD822C9B6982}"/>
                </a:ext>
              </a:extLst>
            </p:cNvPr>
            <p:cNvPicPr>
              <a:picLocks noChangeAspect="1"/>
            </p:cNvPicPr>
            <p:nvPr/>
          </p:nvPicPr>
          <p:blipFill>
            <a:blip r:embed="rId11"/>
            <a:stretch>
              <a:fillRect/>
            </a:stretch>
          </p:blipFill>
          <p:spPr>
            <a:xfrm>
              <a:off x="4512980" y="4408570"/>
              <a:ext cx="618033" cy="618033"/>
            </a:xfrm>
            <a:prstGeom prst="rect">
              <a:avLst/>
            </a:prstGeom>
          </p:spPr>
        </p:pic>
        <p:pic>
          <p:nvPicPr>
            <p:cNvPr id="20" name="Picture 19">
              <a:extLst>
                <a:ext uri="{FF2B5EF4-FFF2-40B4-BE49-F238E27FC236}">
                  <a16:creationId xmlns:a16="http://schemas.microsoft.com/office/drawing/2014/main" id="{5A6047A5-C91E-CAFF-46F5-0730BD654130}"/>
                </a:ext>
              </a:extLst>
            </p:cNvPr>
            <p:cNvPicPr>
              <a:picLocks noChangeAspect="1"/>
            </p:cNvPicPr>
            <p:nvPr/>
          </p:nvPicPr>
          <p:blipFill>
            <a:blip r:embed="rId12"/>
            <a:stretch>
              <a:fillRect/>
            </a:stretch>
          </p:blipFill>
          <p:spPr>
            <a:xfrm>
              <a:off x="3602931" y="1937476"/>
              <a:ext cx="699535" cy="699535"/>
            </a:xfrm>
            <a:prstGeom prst="rect">
              <a:avLst/>
            </a:prstGeom>
          </p:spPr>
        </p:pic>
        <p:pic>
          <p:nvPicPr>
            <p:cNvPr id="21" name="Picture 20">
              <a:extLst>
                <a:ext uri="{FF2B5EF4-FFF2-40B4-BE49-F238E27FC236}">
                  <a16:creationId xmlns:a16="http://schemas.microsoft.com/office/drawing/2014/main" id="{C15513F6-C0E2-403E-F389-B530A7C55892}"/>
                </a:ext>
              </a:extLst>
            </p:cNvPr>
            <p:cNvPicPr>
              <a:picLocks noChangeAspect="1"/>
            </p:cNvPicPr>
            <p:nvPr/>
          </p:nvPicPr>
          <p:blipFill>
            <a:blip r:embed="rId13"/>
            <a:stretch>
              <a:fillRect/>
            </a:stretch>
          </p:blipFill>
          <p:spPr>
            <a:xfrm>
              <a:off x="9977082" y="2649834"/>
              <a:ext cx="1310929" cy="300686"/>
            </a:xfrm>
            <a:prstGeom prst="rect">
              <a:avLst/>
            </a:prstGeom>
          </p:spPr>
        </p:pic>
        <p:pic>
          <p:nvPicPr>
            <p:cNvPr id="22" name="Picture 21">
              <a:extLst>
                <a:ext uri="{FF2B5EF4-FFF2-40B4-BE49-F238E27FC236}">
                  <a16:creationId xmlns:a16="http://schemas.microsoft.com/office/drawing/2014/main" id="{5C974AD7-5299-97B8-DF8E-0810E7ED343B}"/>
                </a:ext>
              </a:extLst>
            </p:cNvPr>
            <p:cNvPicPr>
              <a:picLocks noChangeAspect="1"/>
            </p:cNvPicPr>
            <p:nvPr/>
          </p:nvPicPr>
          <p:blipFill>
            <a:blip r:embed="rId14"/>
            <a:stretch>
              <a:fillRect/>
            </a:stretch>
          </p:blipFill>
          <p:spPr>
            <a:xfrm>
              <a:off x="2933027" y="3539077"/>
              <a:ext cx="707386" cy="707386"/>
            </a:xfrm>
            <a:prstGeom prst="rect">
              <a:avLst/>
            </a:prstGeom>
          </p:spPr>
        </p:pic>
        <p:pic>
          <p:nvPicPr>
            <p:cNvPr id="23" name="Picture 2" descr="Oklahoma State Cowboys and Cowgirls - Wikipedia">
              <a:extLst>
                <a:ext uri="{FF2B5EF4-FFF2-40B4-BE49-F238E27FC236}">
                  <a16:creationId xmlns:a16="http://schemas.microsoft.com/office/drawing/2014/main" id="{30E60480-5344-EA24-FEBA-9EC5A514508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31146" y="4005487"/>
              <a:ext cx="959804" cy="4990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Ohio State Buckeyes - Wikipedia">
              <a:extLst>
                <a:ext uri="{FF2B5EF4-FFF2-40B4-BE49-F238E27FC236}">
                  <a16:creationId xmlns:a16="http://schemas.microsoft.com/office/drawing/2014/main" id="{3AE427B3-68D5-68DD-F306-927C20BA76E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33939" y="1273756"/>
              <a:ext cx="718849" cy="7073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University of Tokyo - Wikipedia">
              <a:extLst>
                <a:ext uri="{FF2B5EF4-FFF2-40B4-BE49-F238E27FC236}">
                  <a16:creationId xmlns:a16="http://schemas.microsoft.com/office/drawing/2014/main" id="{642B3275-D0AA-1FB2-3E1F-A77B82B1D37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18358" y="3520775"/>
              <a:ext cx="628379" cy="6283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ara Women's University 2021/22 Student Exchange Program, Japan - Info  Scholarship">
              <a:extLst>
                <a:ext uri="{FF2B5EF4-FFF2-40B4-BE49-F238E27FC236}">
                  <a16:creationId xmlns:a16="http://schemas.microsoft.com/office/drawing/2014/main" id="{021C8016-924D-7D88-8B3D-07E31B7E16E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66209" y="3234205"/>
              <a:ext cx="731537" cy="7672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University of Debrecen - Wikipedia">
              <a:extLst>
                <a:ext uri="{FF2B5EF4-FFF2-40B4-BE49-F238E27FC236}">
                  <a16:creationId xmlns:a16="http://schemas.microsoft.com/office/drawing/2014/main" id="{2D4ADB6E-EF7D-C4F6-0257-ED56DFD95D6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83767" y="1575776"/>
              <a:ext cx="971957" cy="971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0AA1E846-FE8F-1993-8630-A9E0FBC01642}"/>
              </a:ext>
            </a:extLst>
          </p:cNvPr>
          <p:cNvGrpSpPr/>
          <p:nvPr/>
        </p:nvGrpSpPr>
        <p:grpSpPr>
          <a:xfrm>
            <a:off x="8778240" y="176606"/>
            <a:ext cx="1713712" cy="651167"/>
            <a:chOff x="8778240" y="176606"/>
            <a:chExt cx="1713712" cy="651167"/>
          </a:xfrm>
        </p:grpSpPr>
        <p:cxnSp>
          <p:nvCxnSpPr>
            <p:cNvPr id="29" name="Straight Connector 28">
              <a:extLst>
                <a:ext uri="{FF2B5EF4-FFF2-40B4-BE49-F238E27FC236}">
                  <a16:creationId xmlns:a16="http://schemas.microsoft.com/office/drawing/2014/main" id="{306D3C69-61C0-B10C-7F87-8A8F0A540F67}"/>
                </a:ext>
              </a:extLst>
            </p:cNvPr>
            <p:cNvCxnSpPr/>
            <p:nvPr/>
          </p:nvCxnSpPr>
          <p:spPr>
            <a:xfrm flipV="1">
              <a:off x="8778240" y="577516"/>
              <a:ext cx="365760" cy="2502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1091F1E-6500-725D-F7D0-7966BAF450AB}"/>
                </a:ext>
              </a:extLst>
            </p:cNvPr>
            <p:cNvSpPr txBox="1"/>
            <p:nvPr/>
          </p:nvSpPr>
          <p:spPr>
            <a:xfrm>
              <a:off x="8868624" y="176606"/>
              <a:ext cx="1623328" cy="461665"/>
            </a:xfrm>
            <a:prstGeom prst="rect">
              <a:avLst/>
            </a:prstGeom>
            <a:noFill/>
          </p:spPr>
          <p:txBody>
            <a:bodyPr wrap="square" rtlCol="0">
              <a:spAutoFit/>
            </a:bodyPr>
            <a:lstStyle/>
            <a:p>
              <a:r>
                <a:rPr lang="en-US" sz="2400" dirty="0"/>
                <a:t>173 </a:t>
              </a:r>
              <a:r>
                <a:rPr lang="en-US" sz="1400" dirty="0"/>
                <a:t>(Dec. 2023)</a:t>
              </a:r>
            </a:p>
          </p:txBody>
        </p:sp>
      </p:grpSp>
    </p:spTree>
    <p:extLst>
      <p:ext uri="{BB962C8B-B14F-4D97-AF65-F5344CB8AC3E}">
        <p14:creationId xmlns:p14="http://schemas.microsoft.com/office/powerpoint/2010/main" val="28687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iagram&#10;&#10;Description automatically generated">
            <a:extLst>
              <a:ext uri="{FF2B5EF4-FFF2-40B4-BE49-F238E27FC236}">
                <a16:creationId xmlns:a16="http://schemas.microsoft.com/office/drawing/2014/main" id="{39B7BBD6-3FA6-1BD8-1E81-E7FA9A208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56" y="891579"/>
            <a:ext cx="10364259" cy="5829896"/>
          </a:xfrm>
          <a:prstGeom prst="rect">
            <a:avLst/>
          </a:prstGeom>
        </p:spPr>
      </p:pic>
      <p:sp>
        <p:nvSpPr>
          <p:cNvPr id="7" name="Title 6">
            <a:extLst>
              <a:ext uri="{FF2B5EF4-FFF2-40B4-BE49-F238E27FC236}">
                <a16:creationId xmlns:a16="http://schemas.microsoft.com/office/drawing/2014/main" id="{F4E7A976-62F2-D69E-3995-512CD4A23E44}"/>
              </a:ext>
            </a:extLst>
          </p:cNvPr>
          <p:cNvSpPr>
            <a:spLocks noGrp="1"/>
          </p:cNvSpPr>
          <p:nvPr>
            <p:ph type="title"/>
          </p:nvPr>
        </p:nvSpPr>
        <p:spPr>
          <a:xfrm>
            <a:off x="688427" y="355971"/>
            <a:ext cx="10515600" cy="614589"/>
          </a:xfrm>
        </p:spPr>
        <p:txBody>
          <a:bodyPr>
            <a:normAutofit fontScale="90000"/>
          </a:bodyPr>
          <a:lstStyle/>
          <a:p>
            <a:r>
              <a:rPr lang="en-US" b="1" dirty="0">
                <a:solidFill>
                  <a:schemeClr val="accent1"/>
                </a:solidFill>
              </a:rPr>
              <a:t>ePIC Collaboration Structure </a:t>
            </a:r>
          </a:p>
        </p:txBody>
      </p:sp>
      <p:sp>
        <p:nvSpPr>
          <p:cNvPr id="4" name="Date Placeholder 3">
            <a:extLst>
              <a:ext uri="{FF2B5EF4-FFF2-40B4-BE49-F238E27FC236}">
                <a16:creationId xmlns:a16="http://schemas.microsoft.com/office/drawing/2014/main" id="{E462B698-45D4-C61F-FD62-3DC1FFF896B3}"/>
              </a:ext>
            </a:extLst>
          </p:cNvPr>
          <p:cNvSpPr>
            <a:spLocks noGrp="1"/>
          </p:cNvSpPr>
          <p:nvPr>
            <p:ph type="dt" sz="half" idx="10"/>
          </p:nvPr>
        </p:nvSpPr>
        <p:spPr/>
        <p:txBody>
          <a:bodyPr/>
          <a:lstStyle/>
          <a:p>
            <a:r>
              <a:rPr lang="en-US"/>
              <a:t>12/7/2023</a:t>
            </a:r>
          </a:p>
        </p:txBody>
      </p:sp>
      <p:sp>
        <p:nvSpPr>
          <p:cNvPr id="5" name="Footer Placeholder 4">
            <a:extLst>
              <a:ext uri="{FF2B5EF4-FFF2-40B4-BE49-F238E27FC236}">
                <a16:creationId xmlns:a16="http://schemas.microsoft.com/office/drawing/2014/main" id="{D46642CC-193D-6B78-6796-0B495C8665C3}"/>
              </a:ext>
            </a:extLst>
          </p:cNvPr>
          <p:cNvSpPr>
            <a:spLocks noGrp="1"/>
          </p:cNvSpPr>
          <p:nvPr>
            <p:ph type="ftr" sz="quarter" idx="11"/>
          </p:nvPr>
        </p:nvSpPr>
        <p:spPr/>
        <p:txBody>
          <a:bodyPr/>
          <a:lstStyle/>
          <a:p>
            <a:r>
              <a:rPr lang="en-US"/>
              <a:t>2nd EIC Resource Review Board</a:t>
            </a:r>
          </a:p>
        </p:txBody>
      </p:sp>
      <p:sp>
        <p:nvSpPr>
          <p:cNvPr id="6" name="Slide Number Placeholder 5">
            <a:extLst>
              <a:ext uri="{FF2B5EF4-FFF2-40B4-BE49-F238E27FC236}">
                <a16:creationId xmlns:a16="http://schemas.microsoft.com/office/drawing/2014/main" id="{D24DBA2D-B568-40AB-5B80-BC7EDFDFF94F}"/>
              </a:ext>
            </a:extLst>
          </p:cNvPr>
          <p:cNvSpPr>
            <a:spLocks noGrp="1"/>
          </p:cNvSpPr>
          <p:nvPr>
            <p:ph type="sldNum" sz="quarter" idx="12"/>
          </p:nvPr>
        </p:nvSpPr>
        <p:spPr/>
        <p:txBody>
          <a:bodyPr/>
          <a:lstStyle/>
          <a:p>
            <a:fld id="{7AA7F275-A26B-465E-8146-4EA9A88CF71E}" type="slidenum">
              <a:rPr lang="en-US" smtClean="0"/>
              <a:t>4</a:t>
            </a:fld>
            <a:endParaRPr lang="en-US"/>
          </a:p>
        </p:txBody>
      </p:sp>
      <p:sp>
        <p:nvSpPr>
          <p:cNvPr id="29" name="TextBox 28">
            <a:extLst>
              <a:ext uri="{FF2B5EF4-FFF2-40B4-BE49-F238E27FC236}">
                <a16:creationId xmlns:a16="http://schemas.microsoft.com/office/drawing/2014/main" id="{3478BCAB-5C10-21F9-B463-CABBF1132946}"/>
              </a:ext>
            </a:extLst>
          </p:cNvPr>
          <p:cNvSpPr txBox="1"/>
          <p:nvPr/>
        </p:nvSpPr>
        <p:spPr>
          <a:xfrm>
            <a:off x="680086" y="3659717"/>
            <a:ext cx="3334871" cy="1508105"/>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Technical </a:t>
            </a:r>
            <a:r>
              <a:rPr lang="en-US" sz="1800" u="sng" dirty="0">
                <a:effectLst/>
                <a:latin typeface="Calibri" panose="020F0502020204030204" pitchFamily="34" charset="0"/>
                <a:ea typeface="Calibri" panose="020F0502020204030204" pitchFamily="34" charset="0"/>
              </a:rPr>
              <a:t>Coordinator (Acting)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Silvia Dalla Torre (INFN)</a:t>
            </a:r>
          </a:p>
          <a:p>
            <a:pPr marL="285750" marR="0" indent="-285750">
              <a:spcBef>
                <a:spcPts val="0"/>
              </a:spcBef>
              <a:spcAft>
                <a:spcPts val="0"/>
              </a:spcAft>
              <a:buFont typeface="Arial" panose="020B0604020202020204" pitchFamily="34" charset="0"/>
              <a:buChar char="•"/>
            </a:pPr>
            <a:r>
              <a:rPr lang="en-US" sz="1400" dirty="0">
                <a:latin typeface="Calibri" panose="020F0502020204030204" pitchFamily="34" charset="0"/>
                <a:ea typeface="Calibri" panose="020F0502020204030204" pitchFamily="34" charset="0"/>
              </a:rPr>
              <a:t>Deputy TC’s:</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Prakhar Garg (Yale)</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Oskar </a:t>
            </a:r>
            <a:r>
              <a:rPr lang="en-US" sz="1400" dirty="0" err="1">
                <a:latin typeface="Calibri" panose="020F0502020204030204" pitchFamily="34" charset="0"/>
                <a:ea typeface="Calibri" panose="020F0502020204030204" pitchFamily="34" charset="0"/>
              </a:rPr>
              <a:t>Hartbrich</a:t>
            </a:r>
            <a:r>
              <a:rPr lang="en-US" sz="1400" dirty="0">
                <a:latin typeface="Calibri" panose="020F0502020204030204" pitchFamily="34" charset="0"/>
                <a:ea typeface="Calibri" panose="020F0502020204030204" pitchFamily="34" charset="0"/>
              </a:rPr>
              <a:t> (ORNL)</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Matt </a:t>
            </a:r>
            <a:r>
              <a:rPr lang="en-US" sz="1400" dirty="0" err="1">
                <a:latin typeface="Calibri" panose="020F0502020204030204" pitchFamily="34" charset="0"/>
                <a:ea typeface="Calibri" panose="020F0502020204030204" pitchFamily="34" charset="0"/>
              </a:rPr>
              <a:t>Posik</a:t>
            </a:r>
            <a:r>
              <a:rPr lang="en-US" sz="1400" dirty="0">
                <a:latin typeface="Calibri" panose="020F0502020204030204" pitchFamily="34" charset="0"/>
                <a:ea typeface="Calibri" panose="020F0502020204030204" pitchFamily="34" charset="0"/>
              </a:rPr>
              <a:t> (Temple)</a:t>
            </a:r>
          </a:p>
        </p:txBody>
      </p:sp>
      <p:sp>
        <p:nvSpPr>
          <p:cNvPr id="28" name="TextBox 27">
            <a:extLst>
              <a:ext uri="{FF2B5EF4-FFF2-40B4-BE49-F238E27FC236}">
                <a16:creationId xmlns:a16="http://schemas.microsoft.com/office/drawing/2014/main" id="{C57DFA55-3DA6-BF76-0BB7-1192EDADF88A}"/>
              </a:ext>
            </a:extLst>
          </p:cNvPr>
          <p:cNvSpPr txBox="1"/>
          <p:nvPr/>
        </p:nvSpPr>
        <p:spPr>
          <a:xfrm>
            <a:off x="4026729" y="3659392"/>
            <a:ext cx="3334871" cy="2215991"/>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SCC </a:t>
            </a:r>
            <a:r>
              <a:rPr lang="en-US" sz="1800" u="sng" dirty="0">
                <a:effectLst/>
                <a:latin typeface="Calibri" panose="020F0502020204030204" pitchFamily="34" charset="0"/>
                <a:ea typeface="Calibri" panose="020F0502020204030204" pitchFamily="34" charset="0"/>
              </a:rPr>
              <a:t>Coordinator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Markus Diefenthaler (</a:t>
            </a:r>
            <a:r>
              <a:rPr lang="en-US" sz="1800" dirty="0" err="1">
                <a:effectLst/>
                <a:latin typeface="Calibri" panose="020F0502020204030204" pitchFamily="34" charset="0"/>
                <a:ea typeface="Calibri" panose="020F0502020204030204" pitchFamily="34" charset="0"/>
              </a:rPr>
              <a:t>JLab</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r>
              <a:rPr lang="en-US" sz="1400" dirty="0">
                <a:effectLst/>
                <a:latin typeface="Calibri" panose="020F0502020204030204" pitchFamily="34" charset="0"/>
                <a:ea typeface="Calibri" panose="020F0502020204030204" pitchFamily="34" charset="0"/>
              </a:rPr>
              <a:t>Wouter Deconinck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(U. of Manitoba, </a:t>
            </a:r>
            <a:br>
              <a:rPr lang="en-US" sz="1400" dirty="0">
                <a:effectLst/>
                <a:latin typeface="Calibri" panose="020F0502020204030204" pitchFamily="34" charset="0"/>
                <a:ea typeface="Calibri" panose="020F0502020204030204" pitchFamily="34" charset="0"/>
              </a:rPr>
            </a:br>
            <a:r>
              <a:rPr lang="en-US" sz="1400" dirty="0">
                <a:effectLst/>
                <a:latin typeface="Calibri" panose="020F0502020204030204" pitchFamily="34" charset="0"/>
                <a:ea typeface="Calibri" panose="020F0502020204030204" pitchFamily="34" charset="0"/>
              </a:rPr>
              <a:t>    Deputy SCC for Operations)</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Sylvester Joosten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(ANL, Deputy SCC for </a:t>
            </a:r>
            <a:r>
              <a:rPr lang="en-US" sz="1400" dirty="0">
                <a:latin typeface="Calibri" panose="020F0502020204030204" pitchFamily="34" charset="0"/>
                <a:ea typeface="Calibri" panose="020F0502020204030204" pitchFamily="34" charset="0"/>
              </a:rPr>
              <a:t>Development</a:t>
            </a:r>
            <a:r>
              <a:rPr lang="en-US" sz="14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Torre </a:t>
            </a:r>
            <a:r>
              <a:rPr lang="en-US" sz="1400" dirty="0" err="1">
                <a:effectLst/>
                <a:latin typeface="Calibri" panose="020F0502020204030204" pitchFamily="34" charset="0"/>
                <a:ea typeface="Calibri" panose="020F0502020204030204" pitchFamily="34" charset="0"/>
              </a:rPr>
              <a:t>Wenaus</a:t>
            </a:r>
            <a:r>
              <a:rPr lang="en-US" sz="14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(BNL, Deputy SCC for Infrastructure)</a:t>
            </a:r>
          </a:p>
        </p:txBody>
      </p:sp>
      <p:pic>
        <p:nvPicPr>
          <p:cNvPr id="1028" name="Picture 4" descr="About Us">
            <a:extLst>
              <a:ext uri="{FF2B5EF4-FFF2-40B4-BE49-F238E27FC236}">
                <a16:creationId xmlns:a16="http://schemas.microsoft.com/office/drawing/2014/main" id="{D32F0DA7-23F6-04E6-C0E9-1CB7B7DD8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489" y="1797959"/>
            <a:ext cx="1844567" cy="18445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et the User Facility Team: Berndt Mueller and Rosi Reed, RHIC | BNL  Newsroom">
            <a:extLst>
              <a:ext uri="{FF2B5EF4-FFF2-40B4-BE49-F238E27FC236}">
                <a16:creationId xmlns:a16="http://schemas.microsoft.com/office/drawing/2014/main" id="{B2C8BC88-CD58-99B7-6EA8-34652E60A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600" y="1778746"/>
            <a:ext cx="1662930" cy="18572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erson in a red shirt&#10;&#10;Description automatically generated with medium confidence">
            <a:extLst>
              <a:ext uri="{FF2B5EF4-FFF2-40B4-BE49-F238E27FC236}">
                <a16:creationId xmlns:a16="http://schemas.microsoft.com/office/drawing/2014/main" id="{3876ABA9-CE67-72D7-CDEE-66AE326B9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0921" y="1791249"/>
            <a:ext cx="1492376" cy="1866157"/>
          </a:xfrm>
          <a:prstGeom prst="rect">
            <a:avLst/>
          </a:prstGeom>
        </p:spPr>
      </p:pic>
      <p:sp>
        <p:nvSpPr>
          <p:cNvPr id="27" name="TextBox 26">
            <a:extLst>
              <a:ext uri="{FF2B5EF4-FFF2-40B4-BE49-F238E27FC236}">
                <a16:creationId xmlns:a16="http://schemas.microsoft.com/office/drawing/2014/main" id="{B3842550-4A9F-9352-D4EF-7F56BE872486}"/>
              </a:ext>
            </a:extLst>
          </p:cNvPr>
          <p:cNvSpPr txBox="1"/>
          <p:nvPr/>
        </p:nvSpPr>
        <p:spPr>
          <a:xfrm>
            <a:off x="7361600" y="3652866"/>
            <a:ext cx="3334871" cy="923330"/>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sz="1800" u="sng" dirty="0">
                <a:effectLst/>
                <a:latin typeface="Calibri" panose="020F0502020204030204" pitchFamily="34" charset="0"/>
                <a:ea typeface="Calibri" panose="020F0502020204030204" pitchFamily="34" charset="0"/>
              </a:rPr>
              <a:t>Analysis Co-Coordinators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Rosi Reed (Lehigh Univ.)</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Salvatore Fazio (Univ. Calabria)</a:t>
            </a:r>
          </a:p>
        </p:txBody>
      </p:sp>
      <p:pic>
        <p:nvPicPr>
          <p:cNvPr id="11" name="Picture 10" descr="A person wearing glasses and a blue shirt&#10;&#10;Description automatically generated">
            <a:extLst>
              <a:ext uri="{FF2B5EF4-FFF2-40B4-BE49-F238E27FC236}">
                <a16:creationId xmlns:a16="http://schemas.microsoft.com/office/drawing/2014/main" id="{57540748-175D-2047-6D46-EAAC38BD5A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1981" y="1891725"/>
            <a:ext cx="1844567" cy="1738732"/>
          </a:xfrm>
          <a:prstGeom prst="rect">
            <a:avLst/>
          </a:prstGeom>
        </p:spPr>
      </p:pic>
      <p:pic>
        <p:nvPicPr>
          <p:cNvPr id="2" name="Google Shape;389;p41" descr="Logo&#10;&#10;Description automatically generated">
            <a:extLst>
              <a:ext uri="{FF2B5EF4-FFF2-40B4-BE49-F238E27FC236}">
                <a16:creationId xmlns:a16="http://schemas.microsoft.com/office/drawing/2014/main" id="{F013533C-D746-830B-2FEC-4D56E768AD03}"/>
              </a:ext>
            </a:extLst>
          </p:cNvPr>
          <p:cNvPicPr preferRelativeResize="0"/>
          <p:nvPr/>
        </p:nvPicPr>
        <p:blipFill rotWithShape="1">
          <a:blip r:embed="rId7">
            <a:alphaModFix/>
          </a:blip>
          <a:srcRect/>
          <a:stretch/>
        </p:blipFill>
        <p:spPr>
          <a:xfrm>
            <a:off x="10705672" y="74877"/>
            <a:ext cx="1384185" cy="1054678"/>
          </a:xfrm>
          <a:prstGeom prst="rect">
            <a:avLst/>
          </a:prstGeom>
          <a:noFill/>
          <a:ln>
            <a:noFill/>
          </a:ln>
        </p:spPr>
      </p:pic>
    </p:spTree>
    <p:extLst>
      <p:ext uri="{BB962C8B-B14F-4D97-AF65-F5344CB8AC3E}">
        <p14:creationId xmlns:p14="http://schemas.microsoft.com/office/powerpoint/2010/main" val="91918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0734-AE97-5D5A-8F14-3A7517F9C1DB}"/>
              </a:ext>
            </a:extLst>
          </p:cNvPr>
          <p:cNvSpPr>
            <a:spLocks noGrp="1"/>
          </p:cNvSpPr>
          <p:nvPr>
            <p:ph type="title"/>
          </p:nvPr>
        </p:nvSpPr>
        <p:spPr>
          <a:xfrm>
            <a:off x="838200" y="365126"/>
            <a:ext cx="10515600" cy="863040"/>
          </a:xfrm>
        </p:spPr>
        <p:txBody>
          <a:bodyPr/>
          <a:lstStyle/>
          <a:p>
            <a:r>
              <a:rPr lang="en-US" b="1" dirty="0">
                <a:solidFill>
                  <a:schemeClr val="accent1"/>
                </a:solidFill>
              </a:rPr>
              <a:t>ePIC Collaboration Structure</a:t>
            </a:r>
          </a:p>
        </p:txBody>
      </p:sp>
      <p:sp>
        <p:nvSpPr>
          <p:cNvPr id="3" name="Date Placeholder 2">
            <a:extLst>
              <a:ext uri="{FF2B5EF4-FFF2-40B4-BE49-F238E27FC236}">
                <a16:creationId xmlns:a16="http://schemas.microsoft.com/office/drawing/2014/main" id="{168C39EB-C3EF-28B6-84D6-3D80AB180B64}"/>
              </a:ext>
            </a:extLst>
          </p:cNvPr>
          <p:cNvSpPr>
            <a:spLocks noGrp="1"/>
          </p:cNvSpPr>
          <p:nvPr>
            <p:ph type="dt" sz="half" idx="10"/>
          </p:nvPr>
        </p:nvSpPr>
        <p:spPr/>
        <p:txBody>
          <a:bodyPr/>
          <a:lstStyle/>
          <a:p>
            <a:r>
              <a:rPr lang="en-US"/>
              <a:t>12/7/2023</a:t>
            </a:r>
          </a:p>
        </p:txBody>
      </p:sp>
      <p:sp>
        <p:nvSpPr>
          <p:cNvPr id="4" name="Footer Placeholder 3">
            <a:extLst>
              <a:ext uri="{FF2B5EF4-FFF2-40B4-BE49-F238E27FC236}">
                <a16:creationId xmlns:a16="http://schemas.microsoft.com/office/drawing/2014/main" id="{DCBA9180-5587-0554-EEF5-9A95F65114C8}"/>
              </a:ext>
            </a:extLst>
          </p:cNvPr>
          <p:cNvSpPr>
            <a:spLocks noGrp="1"/>
          </p:cNvSpPr>
          <p:nvPr>
            <p:ph type="ftr" sz="quarter" idx="11"/>
          </p:nvPr>
        </p:nvSpPr>
        <p:spPr/>
        <p:txBody>
          <a:bodyPr/>
          <a:lstStyle/>
          <a:p>
            <a:r>
              <a:rPr lang="en-US"/>
              <a:t>2nd EIC Resource Review Board</a:t>
            </a:r>
          </a:p>
        </p:txBody>
      </p:sp>
      <p:sp>
        <p:nvSpPr>
          <p:cNvPr id="5" name="Slide Number Placeholder 4">
            <a:extLst>
              <a:ext uri="{FF2B5EF4-FFF2-40B4-BE49-F238E27FC236}">
                <a16:creationId xmlns:a16="http://schemas.microsoft.com/office/drawing/2014/main" id="{928CCCF2-56E2-44E9-A73B-28397011F7EE}"/>
              </a:ext>
            </a:extLst>
          </p:cNvPr>
          <p:cNvSpPr>
            <a:spLocks noGrp="1"/>
          </p:cNvSpPr>
          <p:nvPr>
            <p:ph type="sldNum" sz="quarter" idx="12"/>
          </p:nvPr>
        </p:nvSpPr>
        <p:spPr/>
        <p:txBody>
          <a:bodyPr/>
          <a:lstStyle/>
          <a:p>
            <a:fld id="{00A14187-AF44-4271-AA62-1C5C376B8E74}" type="slidenum">
              <a:rPr lang="en-US" smtClean="0"/>
              <a:t>5</a:t>
            </a:fld>
            <a:endParaRPr lang="en-US"/>
          </a:p>
        </p:txBody>
      </p:sp>
      <p:pic>
        <p:nvPicPr>
          <p:cNvPr id="9" name="Picture 8" descr="A picture containing text, receipt, screenshot&#10;&#10;Description automatically generated">
            <a:extLst>
              <a:ext uri="{FF2B5EF4-FFF2-40B4-BE49-F238E27FC236}">
                <a16:creationId xmlns:a16="http://schemas.microsoft.com/office/drawing/2014/main" id="{19391304-08F4-6B33-A177-C264711B7A6A}"/>
              </a:ext>
            </a:extLst>
          </p:cNvPr>
          <p:cNvPicPr>
            <a:picLocks noChangeAspect="1"/>
          </p:cNvPicPr>
          <p:nvPr/>
        </p:nvPicPr>
        <p:blipFill>
          <a:blip r:embed="rId2"/>
          <a:stretch>
            <a:fillRect/>
          </a:stretch>
        </p:blipFill>
        <p:spPr>
          <a:xfrm>
            <a:off x="7856559" y="0"/>
            <a:ext cx="3857143" cy="6858000"/>
          </a:xfrm>
          <a:prstGeom prst="rect">
            <a:avLst/>
          </a:prstGeom>
        </p:spPr>
      </p:pic>
      <p:pic>
        <p:nvPicPr>
          <p:cNvPr id="12" name="Picture 11" descr="Diagram&#10;&#10;Description automatically generated">
            <a:extLst>
              <a:ext uri="{FF2B5EF4-FFF2-40B4-BE49-F238E27FC236}">
                <a16:creationId xmlns:a16="http://schemas.microsoft.com/office/drawing/2014/main" id="{3184E4D2-21E4-4181-3488-23623208F06A}"/>
              </a:ext>
            </a:extLst>
          </p:cNvPr>
          <p:cNvPicPr>
            <a:picLocks noChangeAspect="1"/>
          </p:cNvPicPr>
          <p:nvPr/>
        </p:nvPicPr>
        <p:blipFill>
          <a:blip r:embed="rId3"/>
          <a:stretch>
            <a:fillRect/>
          </a:stretch>
        </p:blipFill>
        <p:spPr>
          <a:xfrm>
            <a:off x="7856558" y="0"/>
            <a:ext cx="3857143" cy="6858000"/>
          </a:xfrm>
          <a:prstGeom prst="rect">
            <a:avLst/>
          </a:prstGeom>
        </p:spPr>
      </p:pic>
      <p:pic>
        <p:nvPicPr>
          <p:cNvPr id="14" name="Picture 13" descr="A picture containing text, receipt&#10;&#10;Description automatically generated">
            <a:extLst>
              <a:ext uri="{FF2B5EF4-FFF2-40B4-BE49-F238E27FC236}">
                <a16:creationId xmlns:a16="http://schemas.microsoft.com/office/drawing/2014/main" id="{DA3705F6-F4E4-F47A-A040-6BA7116E0160}"/>
              </a:ext>
            </a:extLst>
          </p:cNvPr>
          <p:cNvPicPr>
            <a:picLocks noChangeAspect="1"/>
          </p:cNvPicPr>
          <p:nvPr/>
        </p:nvPicPr>
        <p:blipFill>
          <a:blip r:embed="rId4"/>
          <a:stretch>
            <a:fillRect/>
          </a:stretch>
        </p:blipFill>
        <p:spPr>
          <a:xfrm>
            <a:off x="0" y="1636538"/>
            <a:ext cx="7665740" cy="4311440"/>
          </a:xfrm>
          <a:prstGeom prst="rect">
            <a:avLst/>
          </a:prstGeom>
        </p:spPr>
      </p:pic>
      <p:pic>
        <p:nvPicPr>
          <p:cNvPr id="7" name="Picture 6" descr="A picture containing timeline&#10;&#10;Description automatically generated">
            <a:extLst>
              <a:ext uri="{FF2B5EF4-FFF2-40B4-BE49-F238E27FC236}">
                <a16:creationId xmlns:a16="http://schemas.microsoft.com/office/drawing/2014/main" id="{AC1A6CE2-AC89-FC20-349D-C932ADD3902F}"/>
              </a:ext>
            </a:extLst>
          </p:cNvPr>
          <p:cNvPicPr>
            <a:picLocks noChangeAspect="1"/>
          </p:cNvPicPr>
          <p:nvPr/>
        </p:nvPicPr>
        <p:blipFill>
          <a:blip r:embed="rId5"/>
          <a:stretch>
            <a:fillRect/>
          </a:stretch>
        </p:blipFill>
        <p:spPr>
          <a:xfrm>
            <a:off x="-1" y="1636538"/>
            <a:ext cx="7665740" cy="4311440"/>
          </a:xfrm>
          <a:prstGeom prst="rect">
            <a:avLst/>
          </a:prstGeom>
        </p:spPr>
      </p:pic>
    </p:spTree>
    <p:extLst>
      <p:ext uri="{BB962C8B-B14F-4D97-AF65-F5344CB8AC3E}">
        <p14:creationId xmlns:p14="http://schemas.microsoft.com/office/powerpoint/2010/main" val="2831297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8B879-0E49-3A6B-DDFE-FB37046A13DE}"/>
              </a:ext>
            </a:extLst>
          </p:cNvPr>
          <p:cNvSpPr>
            <a:spLocks noGrp="1"/>
          </p:cNvSpPr>
          <p:nvPr>
            <p:ph type="title"/>
          </p:nvPr>
        </p:nvSpPr>
        <p:spPr>
          <a:xfrm>
            <a:off x="838200" y="365126"/>
            <a:ext cx="10515600" cy="755994"/>
          </a:xfrm>
        </p:spPr>
        <p:txBody>
          <a:bodyPr/>
          <a:lstStyle/>
          <a:p>
            <a:r>
              <a:rPr lang="en-US" b="1" dirty="0">
                <a:solidFill>
                  <a:schemeClr val="accent1"/>
                </a:solidFill>
              </a:rPr>
              <a:t>Newly Formed </a:t>
            </a:r>
            <a:r>
              <a:rPr lang="en-US" b="1" dirty="0" err="1">
                <a:solidFill>
                  <a:schemeClr val="accent1"/>
                </a:solidFill>
              </a:rPr>
              <a:t>ePIC</a:t>
            </a:r>
            <a:r>
              <a:rPr lang="en-US" b="1" dirty="0">
                <a:solidFill>
                  <a:schemeClr val="accent1"/>
                </a:solidFill>
              </a:rPr>
              <a:t> Committees </a:t>
            </a:r>
          </a:p>
        </p:txBody>
      </p:sp>
      <p:sp>
        <p:nvSpPr>
          <p:cNvPr id="3" name="Date Placeholder 2">
            <a:extLst>
              <a:ext uri="{FF2B5EF4-FFF2-40B4-BE49-F238E27FC236}">
                <a16:creationId xmlns:a16="http://schemas.microsoft.com/office/drawing/2014/main" id="{AA9F3449-46DD-2D87-DA72-28589CBF3551}"/>
              </a:ext>
            </a:extLst>
          </p:cNvPr>
          <p:cNvSpPr>
            <a:spLocks noGrp="1"/>
          </p:cNvSpPr>
          <p:nvPr>
            <p:ph type="dt" sz="half" idx="10"/>
          </p:nvPr>
        </p:nvSpPr>
        <p:spPr/>
        <p:txBody>
          <a:bodyPr/>
          <a:lstStyle/>
          <a:p>
            <a:r>
              <a:rPr lang="en-US"/>
              <a:t>12/7/2023</a:t>
            </a:r>
          </a:p>
        </p:txBody>
      </p:sp>
      <p:sp>
        <p:nvSpPr>
          <p:cNvPr id="4" name="Footer Placeholder 3">
            <a:extLst>
              <a:ext uri="{FF2B5EF4-FFF2-40B4-BE49-F238E27FC236}">
                <a16:creationId xmlns:a16="http://schemas.microsoft.com/office/drawing/2014/main" id="{0E82DD97-FC0D-E728-BED7-49E1291C2A8E}"/>
              </a:ext>
            </a:extLst>
          </p:cNvPr>
          <p:cNvSpPr>
            <a:spLocks noGrp="1"/>
          </p:cNvSpPr>
          <p:nvPr>
            <p:ph type="ftr" sz="quarter" idx="11"/>
          </p:nvPr>
        </p:nvSpPr>
        <p:spPr/>
        <p:txBody>
          <a:bodyPr/>
          <a:lstStyle/>
          <a:p>
            <a:r>
              <a:rPr lang="en-US"/>
              <a:t>2nd EIC Resource Review Board</a:t>
            </a:r>
          </a:p>
        </p:txBody>
      </p:sp>
      <p:sp>
        <p:nvSpPr>
          <p:cNvPr id="5" name="Slide Number Placeholder 4">
            <a:extLst>
              <a:ext uri="{FF2B5EF4-FFF2-40B4-BE49-F238E27FC236}">
                <a16:creationId xmlns:a16="http://schemas.microsoft.com/office/drawing/2014/main" id="{FF2C92D4-2C45-2823-A3FF-4B247E2C8013}"/>
              </a:ext>
            </a:extLst>
          </p:cNvPr>
          <p:cNvSpPr>
            <a:spLocks noGrp="1"/>
          </p:cNvSpPr>
          <p:nvPr>
            <p:ph type="sldNum" sz="quarter" idx="12"/>
          </p:nvPr>
        </p:nvSpPr>
        <p:spPr/>
        <p:txBody>
          <a:bodyPr/>
          <a:lstStyle/>
          <a:p>
            <a:fld id="{00A14187-AF44-4271-AA62-1C5C376B8E74}" type="slidenum">
              <a:rPr lang="en-US" smtClean="0"/>
              <a:t>6</a:t>
            </a:fld>
            <a:endParaRPr lang="en-US"/>
          </a:p>
        </p:txBody>
      </p:sp>
      <p:sp>
        <p:nvSpPr>
          <p:cNvPr id="6" name="Rectangle 5">
            <a:extLst>
              <a:ext uri="{FF2B5EF4-FFF2-40B4-BE49-F238E27FC236}">
                <a16:creationId xmlns:a16="http://schemas.microsoft.com/office/drawing/2014/main" id="{8DD0144B-1BE5-6F7E-026A-BB4BCBCE4F7F}"/>
              </a:ext>
            </a:extLst>
          </p:cNvPr>
          <p:cNvSpPr/>
          <p:nvPr/>
        </p:nvSpPr>
        <p:spPr>
          <a:xfrm>
            <a:off x="462456" y="1293233"/>
            <a:ext cx="4722920" cy="106532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t>Collaboration Council</a:t>
            </a:r>
          </a:p>
          <a:p>
            <a:pPr algn="ctr"/>
            <a:r>
              <a:rPr lang="en-US" dirty="0"/>
              <a:t>Institutional Representatives</a:t>
            </a:r>
          </a:p>
        </p:txBody>
      </p:sp>
      <p:sp>
        <p:nvSpPr>
          <p:cNvPr id="7" name="Rectangle 6">
            <a:extLst>
              <a:ext uri="{FF2B5EF4-FFF2-40B4-BE49-F238E27FC236}">
                <a16:creationId xmlns:a16="http://schemas.microsoft.com/office/drawing/2014/main" id="{3EC11A62-C702-FC3B-D41D-936178E40DF6}"/>
              </a:ext>
            </a:extLst>
          </p:cNvPr>
          <p:cNvSpPr/>
          <p:nvPr/>
        </p:nvSpPr>
        <p:spPr>
          <a:xfrm>
            <a:off x="3112130" y="2768268"/>
            <a:ext cx="2073246" cy="41466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Ad-Hoc Committees</a:t>
            </a:r>
          </a:p>
        </p:txBody>
      </p:sp>
      <p:sp>
        <p:nvSpPr>
          <p:cNvPr id="8" name="Rectangle 7">
            <a:extLst>
              <a:ext uri="{FF2B5EF4-FFF2-40B4-BE49-F238E27FC236}">
                <a16:creationId xmlns:a16="http://schemas.microsoft.com/office/drawing/2014/main" id="{B5F712B4-FCCB-F228-2202-43ED5C16E962}"/>
              </a:ext>
            </a:extLst>
          </p:cNvPr>
          <p:cNvSpPr/>
          <p:nvPr/>
        </p:nvSpPr>
        <p:spPr>
          <a:xfrm>
            <a:off x="462456" y="2768268"/>
            <a:ext cx="2320065" cy="1520456"/>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Standing Committees</a:t>
            </a:r>
          </a:p>
          <a:p>
            <a:pPr algn="ctr"/>
            <a:r>
              <a:rPr lang="en-US" sz="1400" dirty="0">
                <a:solidFill>
                  <a:schemeClr val="tx1"/>
                </a:solidFill>
              </a:rPr>
              <a:t>DE&amp;I</a:t>
            </a:r>
          </a:p>
          <a:p>
            <a:pPr algn="ctr"/>
            <a:r>
              <a:rPr lang="en-US" sz="1400" dirty="0">
                <a:solidFill>
                  <a:schemeClr val="tx1"/>
                </a:solidFill>
              </a:rPr>
              <a:t>Conferences and Talks</a:t>
            </a:r>
          </a:p>
          <a:p>
            <a:pPr algn="ctr"/>
            <a:r>
              <a:rPr lang="en-US" sz="1400" dirty="0">
                <a:solidFill>
                  <a:schemeClr val="tx1"/>
                </a:solidFill>
              </a:rPr>
              <a:t>Membership</a:t>
            </a:r>
          </a:p>
          <a:p>
            <a:pPr algn="ctr"/>
            <a:r>
              <a:rPr lang="en-US" sz="1400" dirty="0">
                <a:solidFill>
                  <a:schemeClr val="tx1"/>
                </a:solidFill>
              </a:rPr>
              <a:t>Elections</a:t>
            </a:r>
          </a:p>
          <a:p>
            <a:pPr algn="ctr"/>
            <a:r>
              <a:rPr lang="en-US" sz="1400" dirty="0">
                <a:solidFill>
                  <a:schemeClr val="tx1"/>
                </a:solidFill>
              </a:rPr>
              <a:t>Publications</a:t>
            </a:r>
          </a:p>
        </p:txBody>
      </p:sp>
      <p:cxnSp>
        <p:nvCxnSpPr>
          <p:cNvPr id="9" name="Straight Arrow Connector 8">
            <a:extLst>
              <a:ext uri="{FF2B5EF4-FFF2-40B4-BE49-F238E27FC236}">
                <a16:creationId xmlns:a16="http://schemas.microsoft.com/office/drawing/2014/main" id="{C701D6CA-C57D-06E6-D3D2-A5DC91C92EB8}"/>
              </a:ext>
            </a:extLst>
          </p:cNvPr>
          <p:cNvCxnSpPr>
            <a:cxnSpLocks/>
          </p:cNvCxnSpPr>
          <p:nvPr/>
        </p:nvCxnSpPr>
        <p:spPr>
          <a:xfrm flipV="1">
            <a:off x="3792614" y="2358553"/>
            <a:ext cx="0" cy="409715"/>
          </a:xfrm>
          <a:prstGeom prst="straightConnector1">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E62D57E-D372-5966-E075-A3EDB83B62BD}"/>
              </a:ext>
            </a:extLst>
          </p:cNvPr>
          <p:cNvCxnSpPr>
            <a:cxnSpLocks/>
          </p:cNvCxnSpPr>
          <p:nvPr/>
        </p:nvCxnSpPr>
        <p:spPr>
          <a:xfrm flipV="1">
            <a:off x="1627116" y="2358553"/>
            <a:ext cx="0" cy="409715"/>
          </a:xfrm>
          <a:prstGeom prst="straightConnector1">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686340C-593C-E8AC-9289-31D1C43FE278}"/>
              </a:ext>
            </a:extLst>
          </p:cNvPr>
          <p:cNvSpPr txBox="1"/>
          <p:nvPr/>
        </p:nvSpPr>
        <p:spPr>
          <a:xfrm>
            <a:off x="5659820" y="1127854"/>
            <a:ext cx="6069724" cy="923330"/>
          </a:xfrm>
          <a:prstGeom prst="rect">
            <a:avLst/>
          </a:prstGeom>
          <a:noFill/>
          <a:ln>
            <a:solidFill>
              <a:schemeClr val="tx1"/>
            </a:solidFill>
          </a:ln>
        </p:spPr>
        <p:txBody>
          <a:bodyPr wrap="square" rtlCol="0">
            <a:spAutoFit/>
          </a:bodyPr>
          <a:lstStyle/>
          <a:p>
            <a:r>
              <a:rPr lang="en-US" dirty="0"/>
              <a:t>Committee Chair/Vice-Chair elected by Collaboration Council. </a:t>
            </a:r>
          </a:p>
          <a:p>
            <a:r>
              <a:rPr lang="en-US" dirty="0"/>
              <a:t>Chair/Vice-Chair propose committee membership, endorsed by CC vote. </a:t>
            </a:r>
          </a:p>
        </p:txBody>
      </p:sp>
      <p:sp>
        <p:nvSpPr>
          <p:cNvPr id="13" name="TextBox 12">
            <a:extLst>
              <a:ext uri="{FF2B5EF4-FFF2-40B4-BE49-F238E27FC236}">
                <a16:creationId xmlns:a16="http://schemas.microsoft.com/office/drawing/2014/main" id="{A237EC9C-D3F0-B79B-DAAD-E31732000489}"/>
              </a:ext>
            </a:extLst>
          </p:cNvPr>
          <p:cNvSpPr txBox="1"/>
          <p:nvPr/>
        </p:nvSpPr>
        <p:spPr>
          <a:xfrm>
            <a:off x="7013027" y="2121554"/>
            <a:ext cx="3337801" cy="1200329"/>
          </a:xfrm>
          <a:prstGeom prst="rect">
            <a:avLst/>
          </a:prstGeom>
          <a:noFill/>
          <a:ln>
            <a:solidFill>
              <a:schemeClr val="tx1"/>
            </a:solidFill>
          </a:ln>
        </p:spPr>
        <p:txBody>
          <a:bodyPr wrap="square" rtlCol="0">
            <a:spAutoFit/>
          </a:bodyPr>
          <a:lstStyle/>
          <a:p>
            <a:r>
              <a:rPr lang="en-US" b="1" dirty="0"/>
              <a:t>Elections Committee: </a:t>
            </a:r>
          </a:p>
          <a:p>
            <a:r>
              <a:rPr lang="en-US" dirty="0"/>
              <a:t>Chair: John Arrington (LBL)</a:t>
            </a:r>
          </a:p>
          <a:p>
            <a:r>
              <a:rPr lang="en-US" dirty="0"/>
              <a:t>Helen Caines (Yale), Or Hen (MIT),</a:t>
            </a:r>
          </a:p>
          <a:p>
            <a:r>
              <a:rPr lang="en-US" dirty="0"/>
              <a:t>Domenico Elia (INFN)</a:t>
            </a:r>
          </a:p>
        </p:txBody>
      </p:sp>
      <p:sp>
        <p:nvSpPr>
          <p:cNvPr id="14" name="TextBox 13">
            <a:extLst>
              <a:ext uri="{FF2B5EF4-FFF2-40B4-BE49-F238E27FC236}">
                <a16:creationId xmlns:a16="http://schemas.microsoft.com/office/drawing/2014/main" id="{5E283936-38D1-5E3D-A9C4-3378D26CAB89}"/>
              </a:ext>
            </a:extLst>
          </p:cNvPr>
          <p:cNvSpPr txBox="1"/>
          <p:nvPr/>
        </p:nvSpPr>
        <p:spPr>
          <a:xfrm>
            <a:off x="2209800" y="5430158"/>
            <a:ext cx="3552498" cy="1200329"/>
          </a:xfrm>
          <a:prstGeom prst="rect">
            <a:avLst/>
          </a:prstGeom>
          <a:solidFill>
            <a:schemeClr val="bg1"/>
          </a:solidFill>
          <a:ln>
            <a:solidFill>
              <a:schemeClr val="tx1"/>
            </a:solidFill>
          </a:ln>
        </p:spPr>
        <p:txBody>
          <a:bodyPr wrap="square" rtlCol="0">
            <a:spAutoFit/>
          </a:bodyPr>
          <a:lstStyle/>
          <a:p>
            <a:r>
              <a:rPr lang="en-US" b="1" dirty="0"/>
              <a:t>DE&amp;I Committee: </a:t>
            </a:r>
          </a:p>
          <a:p>
            <a:r>
              <a:rPr lang="en-US" dirty="0"/>
              <a:t>Chair: Megan Connors (GSU)</a:t>
            </a:r>
          </a:p>
          <a:p>
            <a:r>
              <a:rPr lang="en-US" dirty="0"/>
              <a:t>Vice-Chair: Christine </a:t>
            </a:r>
            <a:r>
              <a:rPr lang="en-US" dirty="0" err="1"/>
              <a:t>Nattrass</a:t>
            </a:r>
            <a:r>
              <a:rPr lang="en-US" dirty="0"/>
              <a:t> (UTK)</a:t>
            </a:r>
          </a:p>
          <a:p>
            <a:r>
              <a:rPr lang="en-US" i="1" dirty="0"/>
              <a:t>committee formation underway</a:t>
            </a:r>
          </a:p>
        </p:txBody>
      </p:sp>
      <p:grpSp>
        <p:nvGrpSpPr>
          <p:cNvPr id="24" name="Group 23">
            <a:extLst>
              <a:ext uri="{FF2B5EF4-FFF2-40B4-BE49-F238E27FC236}">
                <a16:creationId xmlns:a16="http://schemas.microsoft.com/office/drawing/2014/main" id="{614F0431-7C47-3EBC-008B-84B285AC7E9F}"/>
              </a:ext>
            </a:extLst>
          </p:cNvPr>
          <p:cNvGrpSpPr/>
          <p:nvPr/>
        </p:nvGrpSpPr>
        <p:grpSpPr>
          <a:xfrm>
            <a:off x="2509260" y="3514738"/>
            <a:ext cx="4676731" cy="1661993"/>
            <a:chOff x="2509260" y="3514738"/>
            <a:chExt cx="4676731" cy="1661993"/>
          </a:xfrm>
        </p:grpSpPr>
        <p:sp>
          <p:nvSpPr>
            <p:cNvPr id="16" name="TextBox 15">
              <a:extLst>
                <a:ext uri="{FF2B5EF4-FFF2-40B4-BE49-F238E27FC236}">
                  <a16:creationId xmlns:a16="http://schemas.microsoft.com/office/drawing/2014/main" id="{F2638174-18E3-85AF-859A-9DD332F77E4A}"/>
                </a:ext>
              </a:extLst>
            </p:cNvPr>
            <p:cNvSpPr txBox="1"/>
            <p:nvPr/>
          </p:nvSpPr>
          <p:spPr>
            <a:xfrm>
              <a:off x="2852726" y="3514738"/>
              <a:ext cx="4333265" cy="1661993"/>
            </a:xfrm>
            <a:prstGeom prst="rect">
              <a:avLst/>
            </a:prstGeom>
            <a:solidFill>
              <a:schemeClr val="bg1"/>
            </a:solidFill>
            <a:ln>
              <a:solidFill>
                <a:schemeClr val="tx1"/>
              </a:solidFill>
            </a:ln>
          </p:spPr>
          <p:txBody>
            <a:bodyPr wrap="square" rtlCol="0">
              <a:spAutoFit/>
            </a:bodyPr>
            <a:lstStyle/>
            <a:p>
              <a:r>
                <a:rPr lang="en-US" b="1" dirty="0"/>
                <a:t>Membership Committee: </a:t>
              </a:r>
            </a:p>
            <a:p>
              <a:r>
                <a:rPr lang="en-US" dirty="0"/>
                <a:t>Chair: Peter Steinberg (BNL)</a:t>
              </a:r>
            </a:p>
            <a:p>
              <a:r>
                <a:rPr lang="en-US" dirty="0"/>
                <a:t>Vice-Chair: Pietro </a:t>
              </a:r>
              <a:r>
                <a:rPr lang="en-US" dirty="0" err="1"/>
                <a:t>Anontioli</a:t>
              </a:r>
              <a:r>
                <a:rPr lang="en-US" dirty="0"/>
                <a:t> (INFN-Bologna)</a:t>
              </a:r>
            </a:p>
            <a:p>
              <a:r>
                <a:rPr lang="en-US" sz="1600" dirty="0" err="1"/>
                <a:t>Friederike</a:t>
              </a:r>
              <a:r>
                <a:rPr lang="en-US" sz="1600" dirty="0"/>
                <a:t> Bock (ORNL), Helen Caines (Yale), Doug </a:t>
              </a:r>
              <a:r>
                <a:rPr lang="en-US" sz="1600" dirty="0" err="1"/>
                <a:t>Higinbotham</a:t>
              </a:r>
              <a:r>
                <a:rPr lang="en-US" sz="1600" dirty="0"/>
                <a:t> (</a:t>
              </a:r>
              <a:r>
                <a:rPr lang="en-US" sz="1600" dirty="0" err="1"/>
                <a:t>JLab</a:t>
              </a:r>
              <a:r>
                <a:rPr lang="en-US" sz="1600" dirty="0"/>
                <a:t>), </a:t>
              </a:r>
              <a:r>
                <a:rPr lang="en-US" sz="1600" dirty="0" err="1"/>
                <a:t>Bedhangas</a:t>
              </a:r>
              <a:r>
                <a:rPr lang="en-US" sz="1600" dirty="0"/>
                <a:t> </a:t>
              </a:r>
              <a:r>
                <a:rPr lang="en-US" sz="1600" dirty="0" err="1"/>
                <a:t>Moharty</a:t>
              </a:r>
              <a:r>
                <a:rPr lang="en-US" sz="1600" dirty="0"/>
                <a:t> (NISER), Silvia </a:t>
              </a:r>
              <a:r>
                <a:rPr lang="en-US" sz="1600" dirty="0" err="1"/>
                <a:t>Niccolai</a:t>
              </a:r>
              <a:r>
                <a:rPr lang="en-US" sz="1600" dirty="0"/>
                <a:t> (IJCLAB), </a:t>
              </a:r>
              <a:r>
                <a:rPr lang="en-US" sz="1600" dirty="0" err="1"/>
                <a:t>Marzia</a:t>
              </a:r>
              <a:r>
                <a:rPr lang="en-US" sz="1600" dirty="0"/>
                <a:t> Rosati (ISU)</a:t>
              </a:r>
            </a:p>
          </p:txBody>
        </p:sp>
        <p:pic>
          <p:nvPicPr>
            <p:cNvPr id="17" name="Picture 16" descr="Flag of Italy - Wikipedia">
              <a:extLst>
                <a:ext uri="{FF2B5EF4-FFF2-40B4-BE49-F238E27FC236}">
                  <a16:creationId xmlns:a16="http://schemas.microsoft.com/office/drawing/2014/main" id="{804653FE-B343-0201-B453-BFA53BFD0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3694" y="3939489"/>
              <a:ext cx="329207" cy="21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6">
              <a:extLst>
                <a:ext uri="{FF2B5EF4-FFF2-40B4-BE49-F238E27FC236}">
                  <a16:creationId xmlns:a16="http://schemas.microsoft.com/office/drawing/2014/main" id="{910FA58D-81A8-8C6E-84FF-76D2C4C6D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260" y="4868548"/>
              <a:ext cx="383410" cy="2554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10480F5-4018-8608-A71A-D2726CD43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4177" y="4842170"/>
              <a:ext cx="462204" cy="308183"/>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Flag of Italy - Wikipedia">
            <a:extLst>
              <a:ext uri="{FF2B5EF4-FFF2-40B4-BE49-F238E27FC236}">
                <a16:creationId xmlns:a16="http://schemas.microsoft.com/office/drawing/2014/main" id="{074DA25D-4644-5A13-4BD7-75374C95C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9985" y="3031384"/>
            <a:ext cx="329207" cy="21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463873BE-7DBE-2EF3-FF03-B8FBE58827F6}"/>
              </a:ext>
            </a:extLst>
          </p:cNvPr>
          <p:cNvGrpSpPr/>
          <p:nvPr/>
        </p:nvGrpSpPr>
        <p:grpSpPr>
          <a:xfrm>
            <a:off x="7256196" y="3386728"/>
            <a:ext cx="4786888" cy="1908215"/>
            <a:chOff x="7256196" y="3386728"/>
            <a:chExt cx="4786888" cy="1908215"/>
          </a:xfrm>
        </p:grpSpPr>
        <p:sp>
          <p:nvSpPr>
            <p:cNvPr id="15" name="TextBox 14">
              <a:extLst>
                <a:ext uri="{FF2B5EF4-FFF2-40B4-BE49-F238E27FC236}">
                  <a16:creationId xmlns:a16="http://schemas.microsoft.com/office/drawing/2014/main" id="{7588510A-9933-7828-1DB2-8CBE1AED6BBA}"/>
                </a:ext>
              </a:extLst>
            </p:cNvPr>
            <p:cNvSpPr txBox="1"/>
            <p:nvPr/>
          </p:nvSpPr>
          <p:spPr>
            <a:xfrm>
              <a:off x="7256196" y="3386728"/>
              <a:ext cx="4786888" cy="1908215"/>
            </a:xfrm>
            <a:prstGeom prst="rect">
              <a:avLst/>
            </a:prstGeom>
            <a:solidFill>
              <a:schemeClr val="bg1"/>
            </a:solidFill>
            <a:ln>
              <a:solidFill>
                <a:schemeClr val="tx1"/>
              </a:solidFill>
            </a:ln>
          </p:spPr>
          <p:txBody>
            <a:bodyPr wrap="square" rtlCol="0">
              <a:spAutoFit/>
            </a:bodyPr>
            <a:lstStyle/>
            <a:p>
              <a:r>
                <a:rPr lang="en-US" b="1" dirty="0"/>
                <a:t>Conferences and Talks: </a:t>
              </a:r>
            </a:p>
            <a:p>
              <a:r>
                <a:rPr lang="en-US" dirty="0"/>
                <a:t>Chair: Maria Zurek (ANL)</a:t>
              </a:r>
            </a:p>
            <a:p>
              <a:r>
                <a:rPr lang="en-US" dirty="0"/>
                <a:t>Vice-Chair: Brain Page (BNL)</a:t>
              </a:r>
            </a:p>
            <a:p>
              <a:r>
                <a:rPr lang="en-US" sz="1600" dirty="0"/>
                <a:t>Barbara </a:t>
              </a:r>
              <a:r>
                <a:rPr lang="en-US" sz="1600" dirty="0" err="1"/>
                <a:t>Jacak</a:t>
              </a:r>
              <a:r>
                <a:rPr lang="en-US" sz="1600" dirty="0"/>
                <a:t> (Berkeley), Daniel Brandenburg (OSU), Dmitry </a:t>
              </a:r>
              <a:r>
                <a:rPr lang="en-US" sz="1600" dirty="0" err="1"/>
                <a:t>Kalinkin</a:t>
              </a:r>
              <a:r>
                <a:rPr lang="en-US" sz="1600" dirty="0"/>
                <a:t> (Kentucky), Nick </a:t>
              </a:r>
              <a:r>
                <a:rPr lang="en-US" sz="1600" dirty="0" err="1"/>
                <a:t>Zachariou</a:t>
              </a:r>
              <a:r>
                <a:rPr lang="en-US" sz="1600" dirty="0"/>
                <a:t> (York), Xuan Li (LANL), Nicola Rubini (Bologna), </a:t>
              </a:r>
              <a:br>
                <a:rPr lang="en-US" sz="1600" dirty="0"/>
              </a:br>
              <a:r>
                <a:rPr lang="en-US" sz="1600" dirty="0" err="1"/>
                <a:t>Wouter</a:t>
              </a:r>
              <a:r>
                <a:rPr lang="en-US" sz="1600" dirty="0"/>
                <a:t> </a:t>
              </a:r>
              <a:r>
                <a:rPr lang="en-US" sz="1600" dirty="0" err="1"/>
                <a:t>Deconinck</a:t>
              </a:r>
              <a:r>
                <a:rPr lang="en-US" sz="1600" dirty="0"/>
                <a:t> (Manitoba)</a:t>
              </a:r>
            </a:p>
          </p:txBody>
        </p:sp>
        <p:pic>
          <p:nvPicPr>
            <p:cNvPr id="21" name="Picture 10" descr="Flag of the United Kingdom - Wikipedia">
              <a:extLst>
                <a:ext uri="{FF2B5EF4-FFF2-40B4-BE49-F238E27FC236}">
                  <a16:creationId xmlns:a16="http://schemas.microsoft.com/office/drawing/2014/main" id="{E373D4F2-B2DD-E197-27F7-6903EA5C1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7068" y="4509096"/>
              <a:ext cx="365195" cy="2358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20" descr="Flags, Symbols &amp; Currency of Canada - World Atlas">
              <a:extLst>
                <a:ext uri="{FF2B5EF4-FFF2-40B4-BE49-F238E27FC236}">
                  <a16:creationId xmlns:a16="http://schemas.microsoft.com/office/drawing/2014/main" id="{C6AAF201-1824-E38A-2322-2DA35FFF4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7704" y="5031907"/>
              <a:ext cx="423127" cy="2543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descr="Flag of Italy - Wikipedia">
              <a:extLst>
                <a:ext uri="{FF2B5EF4-FFF2-40B4-BE49-F238E27FC236}">
                  <a16:creationId xmlns:a16="http://schemas.microsoft.com/office/drawing/2014/main" id="{82A57529-E1F3-A4A5-05B2-699C6A82E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6228" y="4747092"/>
              <a:ext cx="329207" cy="21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809B188-B239-FC43-8676-E06F86CCFCA2}"/>
              </a:ext>
            </a:extLst>
          </p:cNvPr>
          <p:cNvGrpSpPr/>
          <p:nvPr/>
        </p:nvGrpSpPr>
        <p:grpSpPr>
          <a:xfrm>
            <a:off x="6159591" y="5430158"/>
            <a:ext cx="4684753" cy="1200329"/>
            <a:chOff x="6159591" y="5430158"/>
            <a:chExt cx="4684753" cy="1200329"/>
          </a:xfrm>
        </p:grpSpPr>
        <p:sp>
          <p:nvSpPr>
            <p:cNvPr id="12" name="TextBox 11">
              <a:extLst>
                <a:ext uri="{FF2B5EF4-FFF2-40B4-BE49-F238E27FC236}">
                  <a16:creationId xmlns:a16="http://schemas.microsoft.com/office/drawing/2014/main" id="{7E874601-C283-AFCC-1790-BAED15EF1CEB}"/>
                </a:ext>
              </a:extLst>
            </p:cNvPr>
            <p:cNvSpPr txBox="1"/>
            <p:nvPr/>
          </p:nvSpPr>
          <p:spPr>
            <a:xfrm>
              <a:off x="6159591" y="5430158"/>
              <a:ext cx="4540468" cy="1200329"/>
            </a:xfrm>
            <a:prstGeom prst="rect">
              <a:avLst/>
            </a:prstGeom>
            <a:solidFill>
              <a:schemeClr val="bg1"/>
            </a:solidFill>
            <a:ln>
              <a:solidFill>
                <a:schemeClr val="tx1"/>
              </a:solidFill>
            </a:ln>
          </p:spPr>
          <p:txBody>
            <a:bodyPr wrap="square" rtlCol="0">
              <a:spAutoFit/>
            </a:bodyPr>
            <a:lstStyle/>
            <a:p>
              <a:r>
                <a:rPr lang="en-US" b="1" dirty="0"/>
                <a:t>Publications Committee: </a:t>
              </a:r>
            </a:p>
            <a:p>
              <a:r>
                <a:rPr lang="en-US" dirty="0"/>
                <a:t>Chair: Rene </a:t>
              </a:r>
              <a:r>
                <a:rPr lang="en-US" dirty="0" err="1"/>
                <a:t>Bellwied</a:t>
              </a:r>
              <a:r>
                <a:rPr lang="en-US" dirty="0"/>
                <a:t> (U. Houston)</a:t>
              </a:r>
            </a:p>
            <a:p>
              <a:r>
                <a:rPr lang="en-US" dirty="0"/>
                <a:t>Vice –Chair: Annalisa </a:t>
              </a:r>
              <a:r>
                <a:rPr lang="en-US" dirty="0" err="1"/>
                <a:t>Mastroserio</a:t>
              </a:r>
              <a:r>
                <a:rPr lang="en-US" dirty="0"/>
                <a:t> (INFN Bari)</a:t>
              </a:r>
            </a:p>
            <a:p>
              <a:r>
                <a:rPr lang="en-US" i="1" dirty="0"/>
                <a:t>committee formation underway</a:t>
              </a:r>
            </a:p>
          </p:txBody>
        </p:sp>
        <p:pic>
          <p:nvPicPr>
            <p:cNvPr id="23" name="Picture 22" descr="Flag of Italy - Wikipedia">
              <a:extLst>
                <a:ext uri="{FF2B5EF4-FFF2-40B4-BE49-F238E27FC236}">
                  <a16:creationId xmlns:a16="http://schemas.microsoft.com/office/drawing/2014/main" id="{D820587E-84A9-91F4-373D-109C2A73C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137" y="6068773"/>
              <a:ext cx="329207" cy="21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288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8E75-2F08-6D91-B42A-E0AAB5F6DE48}"/>
              </a:ext>
            </a:extLst>
          </p:cNvPr>
          <p:cNvSpPr>
            <a:spLocks noGrp="1"/>
          </p:cNvSpPr>
          <p:nvPr>
            <p:ph type="title"/>
          </p:nvPr>
        </p:nvSpPr>
        <p:spPr>
          <a:xfrm>
            <a:off x="838200" y="365126"/>
            <a:ext cx="10515600" cy="959178"/>
          </a:xfrm>
        </p:spPr>
        <p:txBody>
          <a:bodyPr/>
          <a:lstStyle/>
          <a:p>
            <a:r>
              <a:rPr lang="en-US" b="1" dirty="0" err="1">
                <a:solidFill>
                  <a:schemeClr val="accent1"/>
                </a:solidFill>
              </a:rPr>
              <a:t>ePIC</a:t>
            </a:r>
            <a:r>
              <a:rPr lang="en-US" b="1" dirty="0">
                <a:solidFill>
                  <a:schemeClr val="accent1"/>
                </a:solidFill>
              </a:rPr>
              <a:t> Executive Board</a:t>
            </a:r>
          </a:p>
        </p:txBody>
      </p:sp>
      <p:sp>
        <p:nvSpPr>
          <p:cNvPr id="3" name="Date Placeholder 2">
            <a:extLst>
              <a:ext uri="{FF2B5EF4-FFF2-40B4-BE49-F238E27FC236}">
                <a16:creationId xmlns:a16="http://schemas.microsoft.com/office/drawing/2014/main" id="{29285992-C613-669A-D537-4471C0C0784F}"/>
              </a:ext>
            </a:extLst>
          </p:cNvPr>
          <p:cNvSpPr>
            <a:spLocks noGrp="1"/>
          </p:cNvSpPr>
          <p:nvPr>
            <p:ph type="dt" sz="half" idx="10"/>
          </p:nvPr>
        </p:nvSpPr>
        <p:spPr/>
        <p:txBody>
          <a:bodyPr/>
          <a:lstStyle/>
          <a:p>
            <a:r>
              <a:rPr lang="en-US"/>
              <a:t>12/7/2023</a:t>
            </a:r>
          </a:p>
        </p:txBody>
      </p:sp>
      <p:sp>
        <p:nvSpPr>
          <p:cNvPr id="4" name="Footer Placeholder 3">
            <a:extLst>
              <a:ext uri="{FF2B5EF4-FFF2-40B4-BE49-F238E27FC236}">
                <a16:creationId xmlns:a16="http://schemas.microsoft.com/office/drawing/2014/main" id="{A1384465-0530-BB4B-113B-E10B06669CDD}"/>
              </a:ext>
            </a:extLst>
          </p:cNvPr>
          <p:cNvSpPr>
            <a:spLocks noGrp="1"/>
          </p:cNvSpPr>
          <p:nvPr>
            <p:ph type="ftr" sz="quarter" idx="11"/>
          </p:nvPr>
        </p:nvSpPr>
        <p:spPr/>
        <p:txBody>
          <a:bodyPr/>
          <a:lstStyle/>
          <a:p>
            <a:r>
              <a:rPr lang="en-US"/>
              <a:t>2nd EIC Resource Review Board</a:t>
            </a:r>
          </a:p>
        </p:txBody>
      </p:sp>
      <p:sp>
        <p:nvSpPr>
          <p:cNvPr id="5" name="Slide Number Placeholder 4">
            <a:extLst>
              <a:ext uri="{FF2B5EF4-FFF2-40B4-BE49-F238E27FC236}">
                <a16:creationId xmlns:a16="http://schemas.microsoft.com/office/drawing/2014/main" id="{B6CD55BD-E340-68CC-6AD1-3A9BBC4189AA}"/>
              </a:ext>
            </a:extLst>
          </p:cNvPr>
          <p:cNvSpPr>
            <a:spLocks noGrp="1"/>
          </p:cNvSpPr>
          <p:nvPr>
            <p:ph type="sldNum" sz="quarter" idx="12"/>
          </p:nvPr>
        </p:nvSpPr>
        <p:spPr/>
        <p:txBody>
          <a:bodyPr/>
          <a:lstStyle/>
          <a:p>
            <a:fld id="{00A14187-AF44-4271-AA62-1C5C376B8E74}" type="slidenum">
              <a:rPr lang="en-US" smtClean="0"/>
              <a:t>7</a:t>
            </a:fld>
            <a:endParaRPr lang="en-US"/>
          </a:p>
        </p:txBody>
      </p:sp>
      <p:sp>
        <p:nvSpPr>
          <p:cNvPr id="7" name="Rectangle 6">
            <a:extLst>
              <a:ext uri="{FF2B5EF4-FFF2-40B4-BE49-F238E27FC236}">
                <a16:creationId xmlns:a16="http://schemas.microsoft.com/office/drawing/2014/main" id="{BF99888A-1EAA-0290-30F2-B90B4159317A}"/>
              </a:ext>
            </a:extLst>
          </p:cNvPr>
          <p:cNvSpPr/>
          <p:nvPr/>
        </p:nvSpPr>
        <p:spPr>
          <a:xfrm>
            <a:off x="6396667" y="279869"/>
            <a:ext cx="2030819" cy="1444474"/>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Spokesperson’s Office</a:t>
            </a:r>
          </a:p>
          <a:p>
            <a:pPr algn="ctr"/>
            <a:r>
              <a:rPr lang="en-US" sz="1600" dirty="0"/>
              <a:t>Spokesperson (SP)</a:t>
            </a:r>
          </a:p>
          <a:p>
            <a:pPr algn="ctr"/>
            <a:r>
              <a:rPr lang="en-US" sz="1600" dirty="0"/>
              <a:t>Deputies</a:t>
            </a:r>
          </a:p>
        </p:txBody>
      </p:sp>
      <p:sp>
        <p:nvSpPr>
          <p:cNvPr id="8" name="Rectangle 7">
            <a:extLst>
              <a:ext uri="{FF2B5EF4-FFF2-40B4-BE49-F238E27FC236}">
                <a16:creationId xmlns:a16="http://schemas.microsoft.com/office/drawing/2014/main" id="{005C7F86-02F6-1144-88FD-2477C6F0B5EC}"/>
              </a:ext>
            </a:extLst>
          </p:cNvPr>
          <p:cNvSpPr/>
          <p:nvPr/>
        </p:nvSpPr>
        <p:spPr>
          <a:xfrm>
            <a:off x="8840658" y="905529"/>
            <a:ext cx="2732568" cy="2376325"/>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Executive Board</a:t>
            </a:r>
          </a:p>
          <a:p>
            <a:pPr algn="ctr"/>
            <a:r>
              <a:rPr lang="en-US" sz="1600" dirty="0"/>
              <a:t>SP &amp; Deputies</a:t>
            </a:r>
          </a:p>
          <a:p>
            <a:pPr algn="ctr"/>
            <a:r>
              <a:rPr lang="en-US" sz="1600" dirty="0"/>
              <a:t>3 members elected by CC</a:t>
            </a:r>
          </a:p>
          <a:p>
            <a:pPr algn="ctr"/>
            <a:r>
              <a:rPr lang="en-US" sz="1600" dirty="0"/>
              <a:t>DE&amp;I </a:t>
            </a:r>
          </a:p>
          <a:p>
            <a:pPr algn="ctr"/>
            <a:r>
              <a:rPr lang="en-US" sz="1600" dirty="0"/>
              <a:t>Early Career</a:t>
            </a:r>
          </a:p>
          <a:p>
            <a:pPr algn="ctr"/>
            <a:r>
              <a:rPr lang="en-US" sz="1600" dirty="0" err="1"/>
              <a:t>Addtl</a:t>
            </a:r>
            <a:r>
              <a:rPr lang="en-US" sz="1600" dirty="0"/>
              <a:t>. Members Nominated by SP</a:t>
            </a:r>
          </a:p>
          <a:p>
            <a:pPr algn="ctr"/>
            <a:r>
              <a:rPr lang="en-US" sz="1600" dirty="0"/>
              <a:t>TC, SCC, AC</a:t>
            </a:r>
          </a:p>
          <a:p>
            <a:pPr algn="ctr"/>
            <a:r>
              <a:rPr lang="en-US" sz="1600" dirty="0"/>
              <a:t>CC Chair &amp; Vice (guests)</a:t>
            </a:r>
          </a:p>
        </p:txBody>
      </p:sp>
      <p:cxnSp>
        <p:nvCxnSpPr>
          <p:cNvPr id="9" name="Straight Arrow Connector 8">
            <a:extLst>
              <a:ext uri="{FF2B5EF4-FFF2-40B4-BE49-F238E27FC236}">
                <a16:creationId xmlns:a16="http://schemas.microsoft.com/office/drawing/2014/main" id="{2CAFF5F6-CACB-B402-1EB3-3331CE5DE476}"/>
              </a:ext>
            </a:extLst>
          </p:cNvPr>
          <p:cNvCxnSpPr>
            <a:cxnSpLocks/>
          </p:cNvCxnSpPr>
          <p:nvPr/>
        </p:nvCxnSpPr>
        <p:spPr>
          <a:xfrm flipH="1">
            <a:off x="8420656" y="1345189"/>
            <a:ext cx="391521" cy="0"/>
          </a:xfrm>
          <a:prstGeom prst="straightConnector1">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FA4DDD9-1F09-0DEF-6EA2-D4FD546BB79F}"/>
              </a:ext>
            </a:extLst>
          </p:cNvPr>
          <p:cNvSpPr txBox="1"/>
          <p:nvPr/>
        </p:nvSpPr>
        <p:spPr>
          <a:xfrm>
            <a:off x="175325" y="1380725"/>
            <a:ext cx="5953824" cy="4339650"/>
          </a:xfrm>
          <a:prstGeom prst="rect">
            <a:avLst/>
          </a:prstGeom>
          <a:noFill/>
          <a:ln>
            <a:solidFill>
              <a:schemeClr val="tx1"/>
            </a:solidFill>
          </a:ln>
        </p:spPr>
        <p:txBody>
          <a:bodyPr wrap="square" rtlCol="0">
            <a:spAutoFit/>
          </a:bodyPr>
          <a:lstStyle/>
          <a:p>
            <a:r>
              <a:rPr lang="en-US" sz="1200" b="1" dirty="0"/>
              <a:t>The EB provides input to the Spokespersons on physics policy, instrumentation choices, and candidate suggestions for leadership positions</a:t>
            </a:r>
            <a:r>
              <a:rPr lang="en-US" sz="1200" dirty="0"/>
              <a:t>.  </a:t>
            </a:r>
            <a:r>
              <a:rPr lang="en-US" sz="1200" dirty="0">
                <a:highlight>
                  <a:srgbClr val="FFFF00"/>
                </a:highlight>
              </a:rPr>
              <a:t>In addition to the 3 at-large members who will be elected by the Collaboration Council (CC), two members will be selected by the early-career group and the DEI committee. The Spokespersons can appoint additional members after endorsement by the CC. It is expected that top level activity coordinators will be members of the EB.</a:t>
            </a:r>
          </a:p>
          <a:p>
            <a:r>
              <a:rPr lang="en-US" sz="1200" dirty="0"/>
              <a:t>  </a:t>
            </a:r>
          </a:p>
          <a:p>
            <a:r>
              <a:rPr lang="en-US" sz="1200" dirty="0"/>
              <a:t>"From the perspective of the Spokesperson, it is essential to have an advisory body that represents the breadth of the collaboration that can be consulted on a regular basis. The real benefit comes when facing major decisions or crises – the Executive Board guarantees that the Spokesperson will receive recommendations and advice that enables a consideration of all perspectives within the collaboration. An Executive Board can help support the Spokesperson’s office by endorsing decisions after careful consideration, or more importantly, forcing the Spokesperson’s office to adequately consider aspects that might not have been part of their original considerations.</a:t>
            </a:r>
          </a:p>
          <a:p>
            <a:r>
              <a:rPr lang="en-US" sz="1200" dirty="0"/>
              <a:t> </a:t>
            </a:r>
          </a:p>
          <a:p>
            <a:r>
              <a:rPr lang="en-US" sz="1200" dirty="0"/>
              <a:t>From the perspective of the Collaboration, it creates a body where the membership is known and deliberately balanced by the CC process and the SP nominations. The Collaboration knows who is on the Executive Board and advising the Spokesperson’s Office on key decisions, which provides transparency. Of course, major decisions (like technology selections) will go before the CC for endorsement, but whatever is brought before the CC must be well considered and worked out beforehand. The Executive Board is key to that process.”</a:t>
            </a:r>
          </a:p>
        </p:txBody>
      </p:sp>
      <p:sp>
        <p:nvSpPr>
          <p:cNvPr id="11" name="TextBox 10">
            <a:extLst>
              <a:ext uri="{FF2B5EF4-FFF2-40B4-BE49-F238E27FC236}">
                <a16:creationId xmlns:a16="http://schemas.microsoft.com/office/drawing/2014/main" id="{92E3EE1F-8BE3-5F8F-93CC-7FD05C9834C8}"/>
              </a:ext>
            </a:extLst>
          </p:cNvPr>
          <p:cNvSpPr txBox="1"/>
          <p:nvPr/>
        </p:nvSpPr>
        <p:spPr>
          <a:xfrm>
            <a:off x="6227378" y="3523441"/>
            <a:ext cx="5822446" cy="2862322"/>
          </a:xfrm>
          <a:prstGeom prst="rect">
            <a:avLst/>
          </a:prstGeom>
          <a:noFill/>
          <a:ln>
            <a:solidFill>
              <a:schemeClr val="tx1"/>
            </a:solidFill>
          </a:ln>
        </p:spPr>
        <p:txBody>
          <a:bodyPr wrap="square" rtlCol="0">
            <a:spAutoFit/>
          </a:bodyPr>
          <a:lstStyle/>
          <a:p>
            <a:r>
              <a:rPr lang="en-US" b="1" i="1" dirty="0"/>
              <a:t>At-large members:   </a:t>
            </a:r>
          </a:p>
          <a:p>
            <a:r>
              <a:rPr lang="en-US" dirty="0"/>
              <a:t>Barbara </a:t>
            </a:r>
            <a:r>
              <a:rPr lang="en-US" dirty="0" err="1"/>
              <a:t>Jacak</a:t>
            </a:r>
            <a:r>
              <a:rPr lang="en-US" dirty="0"/>
              <a:t> (Berkeley), Taku </a:t>
            </a:r>
            <a:r>
              <a:rPr lang="en-US" dirty="0" err="1"/>
              <a:t>Gunji</a:t>
            </a:r>
            <a:r>
              <a:rPr lang="en-US" dirty="0"/>
              <a:t> (Tokyo), </a:t>
            </a:r>
          </a:p>
          <a:p>
            <a:r>
              <a:rPr lang="en-US" dirty="0"/>
              <a:t>Paul Newman (U. of Birmingham)  </a:t>
            </a:r>
          </a:p>
          <a:p>
            <a:r>
              <a:rPr lang="en-US" b="1" i="1" dirty="0"/>
              <a:t>DEI member:   </a:t>
            </a:r>
            <a:r>
              <a:rPr lang="en-US" dirty="0"/>
              <a:t>Megan Connors (GSU)  </a:t>
            </a:r>
          </a:p>
          <a:p>
            <a:r>
              <a:rPr lang="en-US" b="1" i="1" dirty="0"/>
              <a:t>Early Career member:</a:t>
            </a:r>
            <a:r>
              <a:rPr lang="en-US" i="1" dirty="0"/>
              <a:t>  </a:t>
            </a:r>
            <a:r>
              <a:rPr lang="en-US" dirty="0"/>
              <a:t>Fernando Flor (Yale U.)  </a:t>
            </a:r>
          </a:p>
          <a:p>
            <a:r>
              <a:rPr lang="en-US" b="1" i="1" dirty="0"/>
              <a:t>Top level coordinators:</a:t>
            </a:r>
            <a:r>
              <a:rPr lang="en-US" b="1" dirty="0"/>
              <a:t>  </a:t>
            </a:r>
            <a:r>
              <a:rPr lang="en-US" dirty="0"/>
              <a:t>Markus </a:t>
            </a:r>
            <a:r>
              <a:rPr lang="en-US" dirty="0" err="1"/>
              <a:t>Diefenthaler</a:t>
            </a:r>
            <a:r>
              <a:rPr lang="en-US" dirty="0"/>
              <a:t> (</a:t>
            </a:r>
            <a:r>
              <a:rPr lang="en-US" dirty="0" err="1"/>
              <a:t>JLab</a:t>
            </a:r>
            <a:r>
              <a:rPr lang="en-US" dirty="0"/>
              <a:t>), Salvatore Fazio (Calabria), </a:t>
            </a:r>
            <a:r>
              <a:rPr lang="en-US" dirty="0" err="1"/>
              <a:t>Rosi</a:t>
            </a:r>
            <a:r>
              <a:rPr lang="en-US" dirty="0"/>
              <a:t> Reed (Lehigh U.), TC (vacant)  </a:t>
            </a:r>
          </a:p>
          <a:p>
            <a:endParaRPr lang="en-US" dirty="0"/>
          </a:p>
          <a:p>
            <a:r>
              <a:rPr lang="en-US" b="1" i="1" dirty="0"/>
              <a:t>CC chair and vice-chair (non-voting):</a:t>
            </a:r>
            <a:r>
              <a:rPr lang="en-US" b="1" dirty="0"/>
              <a:t> </a:t>
            </a:r>
            <a:r>
              <a:rPr lang="en-US" dirty="0"/>
              <a:t>Ernst </a:t>
            </a:r>
            <a:r>
              <a:rPr lang="en-US" dirty="0" err="1"/>
              <a:t>Sichtermann</a:t>
            </a:r>
            <a:r>
              <a:rPr lang="en-US" dirty="0"/>
              <a:t> (LBNL), Bernd </a:t>
            </a:r>
            <a:r>
              <a:rPr lang="en-US" dirty="0" err="1"/>
              <a:t>Surrow</a:t>
            </a:r>
            <a:r>
              <a:rPr lang="en-US" dirty="0"/>
              <a:t> (Temple U.)</a:t>
            </a:r>
          </a:p>
        </p:txBody>
      </p:sp>
      <p:sp>
        <p:nvSpPr>
          <p:cNvPr id="12" name="TextBox 11">
            <a:extLst>
              <a:ext uri="{FF2B5EF4-FFF2-40B4-BE49-F238E27FC236}">
                <a16:creationId xmlns:a16="http://schemas.microsoft.com/office/drawing/2014/main" id="{8644A01C-E563-5167-59E6-EF32AB39F144}"/>
              </a:ext>
            </a:extLst>
          </p:cNvPr>
          <p:cNvSpPr txBox="1"/>
          <p:nvPr/>
        </p:nvSpPr>
        <p:spPr>
          <a:xfrm>
            <a:off x="471233" y="5935717"/>
            <a:ext cx="5362008" cy="369332"/>
          </a:xfrm>
          <a:prstGeom prst="rect">
            <a:avLst/>
          </a:prstGeom>
          <a:noFill/>
        </p:spPr>
        <p:txBody>
          <a:bodyPr wrap="square" rtlCol="0">
            <a:spAutoFit/>
          </a:bodyPr>
          <a:lstStyle/>
          <a:p>
            <a:r>
              <a:rPr lang="en-US" dirty="0"/>
              <a:t>First EB Meeting Nov. 17</a:t>
            </a:r>
            <a:r>
              <a:rPr lang="en-US" baseline="30000" dirty="0"/>
              <a:t>th</a:t>
            </a:r>
            <a:r>
              <a:rPr lang="en-US" dirty="0"/>
              <a:t>, planning to meet ~monthly</a:t>
            </a:r>
          </a:p>
        </p:txBody>
      </p:sp>
      <p:pic>
        <p:nvPicPr>
          <p:cNvPr id="6" name="Picture 5" descr="Flag of Italy - Wikipedia">
            <a:extLst>
              <a:ext uri="{FF2B5EF4-FFF2-40B4-BE49-F238E27FC236}">
                <a16:creationId xmlns:a16="http://schemas.microsoft.com/office/drawing/2014/main" id="{7D08FEBB-6428-9962-25BF-A247EDA60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1290" y="5500405"/>
            <a:ext cx="329207" cy="21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0" descr="Flag of the United Kingdom - Wikipedia">
            <a:extLst>
              <a:ext uri="{FF2B5EF4-FFF2-40B4-BE49-F238E27FC236}">
                <a16:creationId xmlns:a16="http://schemas.microsoft.com/office/drawing/2014/main" id="{E77038A6-0758-686D-E93A-17F366857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2422" y="4157213"/>
            <a:ext cx="331001" cy="2137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4948E799-DFB6-BC73-8E4D-804B708E4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2094" y="3822257"/>
            <a:ext cx="368821" cy="2459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56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F667-DB1E-6378-FD29-B8D6610CBF96}"/>
              </a:ext>
            </a:extLst>
          </p:cNvPr>
          <p:cNvSpPr>
            <a:spLocks noGrp="1"/>
          </p:cNvSpPr>
          <p:nvPr>
            <p:ph type="title"/>
          </p:nvPr>
        </p:nvSpPr>
        <p:spPr>
          <a:xfrm>
            <a:off x="692349" y="193948"/>
            <a:ext cx="10515600" cy="888234"/>
          </a:xfrm>
        </p:spPr>
        <p:txBody>
          <a:bodyPr/>
          <a:lstStyle/>
          <a:p>
            <a:r>
              <a:rPr lang="en-US" b="1" dirty="0" err="1">
                <a:solidFill>
                  <a:schemeClr val="accent1"/>
                </a:solidFill>
              </a:rPr>
              <a:t>ePIC</a:t>
            </a:r>
            <a:r>
              <a:rPr lang="en-US" b="1" dirty="0">
                <a:solidFill>
                  <a:schemeClr val="accent1"/>
                </a:solidFill>
              </a:rPr>
              <a:t> Conference Presentations</a:t>
            </a:r>
          </a:p>
        </p:txBody>
      </p:sp>
      <p:sp>
        <p:nvSpPr>
          <p:cNvPr id="3" name="Date Placeholder 2">
            <a:extLst>
              <a:ext uri="{FF2B5EF4-FFF2-40B4-BE49-F238E27FC236}">
                <a16:creationId xmlns:a16="http://schemas.microsoft.com/office/drawing/2014/main" id="{CE2BDA5C-D835-4CA1-446F-92495AFBDFC8}"/>
              </a:ext>
            </a:extLst>
          </p:cNvPr>
          <p:cNvSpPr>
            <a:spLocks noGrp="1"/>
          </p:cNvSpPr>
          <p:nvPr>
            <p:ph type="dt" sz="half" idx="10"/>
          </p:nvPr>
        </p:nvSpPr>
        <p:spPr/>
        <p:txBody>
          <a:bodyPr/>
          <a:lstStyle/>
          <a:p>
            <a:r>
              <a:rPr lang="en-US"/>
              <a:t>12/7/2023</a:t>
            </a:r>
          </a:p>
        </p:txBody>
      </p:sp>
      <p:sp>
        <p:nvSpPr>
          <p:cNvPr id="4" name="Footer Placeholder 3">
            <a:extLst>
              <a:ext uri="{FF2B5EF4-FFF2-40B4-BE49-F238E27FC236}">
                <a16:creationId xmlns:a16="http://schemas.microsoft.com/office/drawing/2014/main" id="{B19B6650-6DDD-17DC-CFC0-67D95A98B21C}"/>
              </a:ext>
            </a:extLst>
          </p:cNvPr>
          <p:cNvSpPr>
            <a:spLocks noGrp="1"/>
          </p:cNvSpPr>
          <p:nvPr>
            <p:ph type="ftr" sz="quarter" idx="11"/>
          </p:nvPr>
        </p:nvSpPr>
        <p:spPr/>
        <p:txBody>
          <a:bodyPr/>
          <a:lstStyle/>
          <a:p>
            <a:r>
              <a:rPr lang="en-US"/>
              <a:t>2nd EIC Resource Review Board</a:t>
            </a:r>
          </a:p>
        </p:txBody>
      </p:sp>
      <p:sp>
        <p:nvSpPr>
          <p:cNvPr id="5" name="Slide Number Placeholder 4">
            <a:extLst>
              <a:ext uri="{FF2B5EF4-FFF2-40B4-BE49-F238E27FC236}">
                <a16:creationId xmlns:a16="http://schemas.microsoft.com/office/drawing/2014/main" id="{F63FCE54-6F6A-00C8-86DB-68A3DD4F3A94}"/>
              </a:ext>
            </a:extLst>
          </p:cNvPr>
          <p:cNvSpPr>
            <a:spLocks noGrp="1"/>
          </p:cNvSpPr>
          <p:nvPr>
            <p:ph type="sldNum" sz="quarter" idx="12"/>
          </p:nvPr>
        </p:nvSpPr>
        <p:spPr/>
        <p:txBody>
          <a:bodyPr/>
          <a:lstStyle/>
          <a:p>
            <a:fld id="{00A14187-AF44-4271-AA62-1C5C376B8E74}" type="slidenum">
              <a:rPr lang="en-US" smtClean="0"/>
              <a:t>8</a:t>
            </a:fld>
            <a:endParaRPr lang="en-US" dirty="0"/>
          </a:p>
        </p:txBody>
      </p:sp>
      <p:sp>
        <p:nvSpPr>
          <p:cNvPr id="6" name="TextBox 5">
            <a:extLst>
              <a:ext uri="{FF2B5EF4-FFF2-40B4-BE49-F238E27FC236}">
                <a16:creationId xmlns:a16="http://schemas.microsoft.com/office/drawing/2014/main" id="{8CE64C89-0C5B-4E93-C6B7-4A0EEF71E227}"/>
              </a:ext>
            </a:extLst>
          </p:cNvPr>
          <p:cNvSpPr txBox="1"/>
          <p:nvPr/>
        </p:nvSpPr>
        <p:spPr>
          <a:xfrm>
            <a:off x="198194" y="1071774"/>
            <a:ext cx="5119241" cy="646331"/>
          </a:xfrm>
          <a:prstGeom prst="rect">
            <a:avLst/>
          </a:prstGeom>
          <a:noFill/>
        </p:spPr>
        <p:txBody>
          <a:bodyPr wrap="square" rtlCol="0">
            <a:spAutoFit/>
          </a:bodyPr>
          <a:lstStyle/>
          <a:p>
            <a:r>
              <a:rPr lang="en-US" dirty="0"/>
              <a:t>A selection of </a:t>
            </a:r>
            <a:r>
              <a:rPr lang="en-US" dirty="0" err="1"/>
              <a:t>ePIC</a:t>
            </a:r>
            <a:r>
              <a:rPr lang="en-US" dirty="0"/>
              <a:t> presentations at conferences in the past year: </a:t>
            </a:r>
          </a:p>
        </p:txBody>
      </p:sp>
      <p:grpSp>
        <p:nvGrpSpPr>
          <p:cNvPr id="28" name="Group 27">
            <a:extLst>
              <a:ext uri="{FF2B5EF4-FFF2-40B4-BE49-F238E27FC236}">
                <a16:creationId xmlns:a16="http://schemas.microsoft.com/office/drawing/2014/main" id="{FA6BBE47-5397-86D7-16DC-E9F381F184E2}"/>
              </a:ext>
            </a:extLst>
          </p:cNvPr>
          <p:cNvGrpSpPr/>
          <p:nvPr/>
        </p:nvGrpSpPr>
        <p:grpSpPr>
          <a:xfrm>
            <a:off x="2483263" y="1631868"/>
            <a:ext cx="2244422" cy="1666577"/>
            <a:chOff x="3142956" y="1863030"/>
            <a:chExt cx="2244422" cy="1666577"/>
          </a:xfrm>
        </p:grpSpPr>
        <p:pic>
          <p:nvPicPr>
            <p:cNvPr id="9" name="Picture 8" descr="A picture containing diagram&#10;&#10;Description automatically generated">
              <a:extLst>
                <a:ext uri="{FF2B5EF4-FFF2-40B4-BE49-F238E27FC236}">
                  <a16:creationId xmlns:a16="http://schemas.microsoft.com/office/drawing/2014/main" id="{0809393C-94BE-12AC-136B-F7BD1CC69850}"/>
                </a:ext>
              </a:extLst>
            </p:cNvPr>
            <p:cNvPicPr>
              <a:picLocks noChangeAspect="1"/>
            </p:cNvPicPr>
            <p:nvPr/>
          </p:nvPicPr>
          <p:blipFill>
            <a:blip r:embed="rId2"/>
            <a:stretch>
              <a:fillRect/>
            </a:stretch>
          </p:blipFill>
          <p:spPr>
            <a:xfrm>
              <a:off x="3553115" y="2276582"/>
              <a:ext cx="1260856" cy="1253025"/>
            </a:xfrm>
            <a:prstGeom prst="rect">
              <a:avLst/>
            </a:prstGeom>
          </p:spPr>
        </p:pic>
        <p:sp>
          <p:nvSpPr>
            <p:cNvPr id="10" name="TextBox 9">
              <a:extLst>
                <a:ext uri="{FF2B5EF4-FFF2-40B4-BE49-F238E27FC236}">
                  <a16:creationId xmlns:a16="http://schemas.microsoft.com/office/drawing/2014/main" id="{3714DC11-465A-C8B8-2743-46454A6029AA}"/>
                </a:ext>
              </a:extLst>
            </p:cNvPr>
            <p:cNvSpPr txBox="1"/>
            <p:nvPr/>
          </p:nvSpPr>
          <p:spPr>
            <a:xfrm>
              <a:off x="3142956" y="1863030"/>
              <a:ext cx="2244422" cy="307777"/>
            </a:xfrm>
            <a:prstGeom prst="rect">
              <a:avLst/>
            </a:prstGeom>
            <a:noFill/>
          </p:spPr>
          <p:txBody>
            <a:bodyPr wrap="square" rtlCol="0">
              <a:spAutoFit/>
            </a:bodyPr>
            <a:lstStyle/>
            <a:p>
              <a:r>
                <a:rPr lang="en-US" sz="1400" dirty="0">
                  <a:solidFill>
                    <a:schemeClr val="bg2">
                      <a:lumMod val="50000"/>
                    </a:schemeClr>
                  </a:solidFill>
                </a:rPr>
                <a:t>HP 2023:  invited talk</a:t>
              </a:r>
            </a:p>
          </p:txBody>
        </p:sp>
      </p:grpSp>
      <p:grpSp>
        <p:nvGrpSpPr>
          <p:cNvPr id="13" name="Group 12">
            <a:extLst>
              <a:ext uri="{FF2B5EF4-FFF2-40B4-BE49-F238E27FC236}">
                <a16:creationId xmlns:a16="http://schemas.microsoft.com/office/drawing/2014/main" id="{A716305D-11CB-D7A4-069A-A42717BE6F55}"/>
              </a:ext>
            </a:extLst>
          </p:cNvPr>
          <p:cNvGrpSpPr/>
          <p:nvPr/>
        </p:nvGrpSpPr>
        <p:grpSpPr>
          <a:xfrm>
            <a:off x="5189970" y="1066948"/>
            <a:ext cx="2016049" cy="1290799"/>
            <a:chOff x="5619216" y="1153062"/>
            <a:chExt cx="1992603" cy="1290799"/>
          </a:xfrm>
        </p:grpSpPr>
        <p:sp>
          <p:nvSpPr>
            <p:cNvPr id="11" name="TextBox 10">
              <a:extLst>
                <a:ext uri="{FF2B5EF4-FFF2-40B4-BE49-F238E27FC236}">
                  <a16:creationId xmlns:a16="http://schemas.microsoft.com/office/drawing/2014/main" id="{D7D61221-31A1-DFB8-77B0-1447AD49F28C}"/>
                </a:ext>
              </a:extLst>
            </p:cNvPr>
            <p:cNvSpPr txBox="1"/>
            <p:nvPr/>
          </p:nvSpPr>
          <p:spPr>
            <a:xfrm>
              <a:off x="5619216" y="1153062"/>
              <a:ext cx="1992603" cy="954107"/>
            </a:xfrm>
            <a:prstGeom prst="rect">
              <a:avLst/>
            </a:prstGeom>
            <a:noFill/>
            <a:ln>
              <a:solidFill>
                <a:schemeClr val="tx1"/>
              </a:solidFill>
            </a:ln>
          </p:spPr>
          <p:txBody>
            <a:bodyPr wrap="square" rtlCol="0">
              <a:spAutoFit/>
            </a:bodyPr>
            <a:lstStyle/>
            <a:p>
              <a:pPr algn="ctr"/>
              <a:r>
                <a:rPr lang="en-US" sz="1400" b="0" i="0" dirty="0">
                  <a:solidFill>
                    <a:srgbClr val="777777"/>
                  </a:solidFill>
                  <a:effectLst/>
                  <a:latin typeface="Arial" panose="020B0604020202020204" pitchFamily="34" charset="0"/>
                </a:rPr>
                <a:t>10TH WORKSHOP OF THE APS TOPICAL GROUP ON HADRONIC PHYSICS</a:t>
              </a:r>
              <a:endParaRPr lang="en-US" sz="1400" dirty="0"/>
            </a:p>
          </p:txBody>
        </p:sp>
        <p:sp>
          <p:nvSpPr>
            <p:cNvPr id="12" name="TextBox 11">
              <a:extLst>
                <a:ext uri="{FF2B5EF4-FFF2-40B4-BE49-F238E27FC236}">
                  <a16:creationId xmlns:a16="http://schemas.microsoft.com/office/drawing/2014/main" id="{0AAA2AC0-F807-B5CB-C6D9-ADF12FA081C6}"/>
                </a:ext>
              </a:extLst>
            </p:cNvPr>
            <p:cNvSpPr txBox="1"/>
            <p:nvPr/>
          </p:nvSpPr>
          <p:spPr>
            <a:xfrm>
              <a:off x="5690564" y="2136084"/>
              <a:ext cx="1921255" cy="307777"/>
            </a:xfrm>
            <a:prstGeom prst="rect">
              <a:avLst/>
            </a:prstGeom>
            <a:noFill/>
          </p:spPr>
          <p:txBody>
            <a:bodyPr wrap="square" rtlCol="0">
              <a:spAutoFit/>
            </a:bodyPr>
            <a:lstStyle/>
            <a:p>
              <a:r>
                <a:rPr lang="en-US" sz="1400" dirty="0">
                  <a:solidFill>
                    <a:schemeClr val="bg2">
                      <a:lumMod val="50000"/>
                    </a:schemeClr>
                  </a:solidFill>
                </a:rPr>
                <a:t>GHP 2023:  invited talk</a:t>
              </a:r>
            </a:p>
          </p:txBody>
        </p:sp>
      </p:grpSp>
      <p:grpSp>
        <p:nvGrpSpPr>
          <p:cNvPr id="17" name="Group 16">
            <a:extLst>
              <a:ext uri="{FF2B5EF4-FFF2-40B4-BE49-F238E27FC236}">
                <a16:creationId xmlns:a16="http://schemas.microsoft.com/office/drawing/2014/main" id="{811393BD-9DC3-9E9E-B869-7D3ED20C8EBD}"/>
              </a:ext>
            </a:extLst>
          </p:cNvPr>
          <p:cNvGrpSpPr/>
          <p:nvPr/>
        </p:nvGrpSpPr>
        <p:grpSpPr>
          <a:xfrm>
            <a:off x="7014051" y="2049970"/>
            <a:ext cx="2244422" cy="1605274"/>
            <a:chOff x="6201341" y="3133953"/>
            <a:chExt cx="2244422" cy="1605274"/>
          </a:xfrm>
        </p:grpSpPr>
        <p:pic>
          <p:nvPicPr>
            <p:cNvPr id="1028" name="Picture 4" descr="25th International Spin Symposium (SPIN 2023)">
              <a:extLst>
                <a:ext uri="{FF2B5EF4-FFF2-40B4-BE49-F238E27FC236}">
                  <a16:creationId xmlns:a16="http://schemas.microsoft.com/office/drawing/2014/main" id="{5E957F4A-DF01-741C-6B69-ABCB66BB1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919" y="3133953"/>
              <a:ext cx="1645513" cy="1371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BA1589F-07AF-797E-EEE8-7131F4FC8B84}"/>
                </a:ext>
              </a:extLst>
            </p:cNvPr>
            <p:cNvSpPr txBox="1"/>
            <p:nvPr/>
          </p:nvSpPr>
          <p:spPr>
            <a:xfrm>
              <a:off x="6201341" y="4431450"/>
              <a:ext cx="2244422" cy="307777"/>
            </a:xfrm>
            <a:prstGeom prst="rect">
              <a:avLst/>
            </a:prstGeom>
            <a:noFill/>
          </p:spPr>
          <p:txBody>
            <a:bodyPr wrap="square" rtlCol="0">
              <a:spAutoFit/>
            </a:bodyPr>
            <a:lstStyle/>
            <a:p>
              <a:r>
                <a:rPr lang="en-US" sz="1400" dirty="0">
                  <a:solidFill>
                    <a:schemeClr val="bg2">
                      <a:lumMod val="50000"/>
                    </a:schemeClr>
                  </a:solidFill>
                </a:rPr>
                <a:t>Spin 2023:  two invited talks</a:t>
              </a:r>
            </a:p>
          </p:txBody>
        </p:sp>
      </p:grpSp>
      <p:grpSp>
        <p:nvGrpSpPr>
          <p:cNvPr id="30" name="Group 29">
            <a:extLst>
              <a:ext uri="{FF2B5EF4-FFF2-40B4-BE49-F238E27FC236}">
                <a16:creationId xmlns:a16="http://schemas.microsoft.com/office/drawing/2014/main" id="{76A0214C-D1C0-0B48-07E3-4F8A066636E3}"/>
              </a:ext>
            </a:extLst>
          </p:cNvPr>
          <p:cNvGrpSpPr/>
          <p:nvPr/>
        </p:nvGrpSpPr>
        <p:grpSpPr>
          <a:xfrm>
            <a:off x="315855" y="3699989"/>
            <a:ext cx="2722793" cy="816496"/>
            <a:chOff x="382509" y="3748741"/>
            <a:chExt cx="2722793" cy="816496"/>
          </a:xfrm>
        </p:grpSpPr>
        <p:pic>
          <p:nvPicPr>
            <p:cNvPr id="1032" name="Picture 8" descr="EINN 2023">
              <a:extLst>
                <a:ext uri="{FF2B5EF4-FFF2-40B4-BE49-F238E27FC236}">
                  <a16:creationId xmlns:a16="http://schemas.microsoft.com/office/drawing/2014/main" id="{7CD1B8BF-CE47-DEFA-5F0C-1DC5F5883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09" y="3748741"/>
              <a:ext cx="2680138" cy="5772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51CB390-2140-6F87-51BC-FCDEB6C27590}"/>
                </a:ext>
              </a:extLst>
            </p:cNvPr>
            <p:cNvSpPr txBox="1"/>
            <p:nvPr/>
          </p:nvSpPr>
          <p:spPr>
            <a:xfrm>
              <a:off x="580968" y="4257460"/>
              <a:ext cx="2524334" cy="307777"/>
            </a:xfrm>
            <a:prstGeom prst="rect">
              <a:avLst/>
            </a:prstGeom>
            <a:noFill/>
          </p:spPr>
          <p:txBody>
            <a:bodyPr wrap="square" rtlCol="0">
              <a:spAutoFit/>
            </a:bodyPr>
            <a:lstStyle/>
            <a:p>
              <a:r>
                <a:rPr lang="en-US" sz="1400" dirty="0">
                  <a:solidFill>
                    <a:schemeClr val="bg2">
                      <a:lumMod val="50000"/>
                    </a:schemeClr>
                  </a:solidFill>
                </a:rPr>
                <a:t>One invited, two contributed </a:t>
              </a:r>
            </a:p>
          </p:txBody>
        </p:sp>
      </p:grpSp>
      <p:grpSp>
        <p:nvGrpSpPr>
          <p:cNvPr id="27" name="Group 26">
            <a:extLst>
              <a:ext uri="{FF2B5EF4-FFF2-40B4-BE49-F238E27FC236}">
                <a16:creationId xmlns:a16="http://schemas.microsoft.com/office/drawing/2014/main" id="{C6C1D3BF-9D03-A52F-DB23-6D6028505EBB}"/>
              </a:ext>
            </a:extLst>
          </p:cNvPr>
          <p:cNvGrpSpPr/>
          <p:nvPr/>
        </p:nvGrpSpPr>
        <p:grpSpPr>
          <a:xfrm>
            <a:off x="4694373" y="2440386"/>
            <a:ext cx="2103227" cy="1296182"/>
            <a:chOff x="3338000" y="4498828"/>
            <a:chExt cx="2103227" cy="1296182"/>
          </a:xfrm>
        </p:grpSpPr>
        <p:sp>
          <p:nvSpPr>
            <p:cNvPr id="16" name="TextBox 15">
              <a:extLst>
                <a:ext uri="{FF2B5EF4-FFF2-40B4-BE49-F238E27FC236}">
                  <a16:creationId xmlns:a16="http://schemas.microsoft.com/office/drawing/2014/main" id="{06CF358C-B394-D81B-4B5A-E0C673C0AA1C}"/>
                </a:ext>
              </a:extLst>
            </p:cNvPr>
            <p:cNvSpPr txBox="1"/>
            <p:nvPr/>
          </p:nvSpPr>
          <p:spPr>
            <a:xfrm>
              <a:off x="3338000" y="4498828"/>
              <a:ext cx="2103227" cy="954107"/>
            </a:xfrm>
            <a:prstGeom prst="rect">
              <a:avLst/>
            </a:prstGeom>
            <a:noFill/>
            <a:ln>
              <a:solidFill>
                <a:schemeClr val="bg2">
                  <a:lumMod val="75000"/>
                </a:schemeClr>
              </a:solidFill>
            </a:ln>
          </p:spPr>
          <p:txBody>
            <a:bodyPr wrap="square" rtlCol="0">
              <a:spAutoFit/>
            </a:bodyPr>
            <a:lstStyle/>
            <a:p>
              <a:pPr algn="ctr"/>
              <a:r>
                <a:rPr lang="en-US" sz="1400" b="1" i="0" dirty="0">
                  <a:solidFill>
                    <a:srgbClr val="202122"/>
                  </a:solidFill>
                  <a:effectLst/>
                  <a:latin typeface="Arial" panose="020B0604020202020204" pitchFamily="34" charset="0"/>
                </a:rPr>
                <a:t>Forward Physics and QCD at the LHC and the EIC - 798 WE-Heraeus Seminar</a:t>
              </a:r>
              <a:endParaRPr lang="en-US" sz="1400" dirty="0"/>
            </a:p>
          </p:txBody>
        </p:sp>
        <p:sp>
          <p:nvSpPr>
            <p:cNvPr id="18" name="TextBox 17">
              <a:extLst>
                <a:ext uri="{FF2B5EF4-FFF2-40B4-BE49-F238E27FC236}">
                  <a16:creationId xmlns:a16="http://schemas.microsoft.com/office/drawing/2014/main" id="{3037B697-DE87-735B-3D65-898427B22B0F}"/>
                </a:ext>
              </a:extLst>
            </p:cNvPr>
            <p:cNvSpPr txBox="1"/>
            <p:nvPr/>
          </p:nvSpPr>
          <p:spPr>
            <a:xfrm>
              <a:off x="3768754" y="5487233"/>
              <a:ext cx="1334505" cy="307777"/>
            </a:xfrm>
            <a:prstGeom prst="rect">
              <a:avLst/>
            </a:prstGeom>
            <a:noFill/>
          </p:spPr>
          <p:txBody>
            <a:bodyPr wrap="square" rtlCol="0">
              <a:spAutoFit/>
            </a:bodyPr>
            <a:lstStyle/>
            <a:p>
              <a:r>
                <a:rPr lang="en-US" sz="1400" dirty="0">
                  <a:solidFill>
                    <a:schemeClr val="bg2">
                      <a:lumMod val="50000"/>
                    </a:schemeClr>
                  </a:solidFill>
                </a:rPr>
                <a:t>invited talk</a:t>
              </a:r>
            </a:p>
          </p:txBody>
        </p:sp>
      </p:grpSp>
      <p:grpSp>
        <p:nvGrpSpPr>
          <p:cNvPr id="7" name="Group 6">
            <a:extLst>
              <a:ext uri="{FF2B5EF4-FFF2-40B4-BE49-F238E27FC236}">
                <a16:creationId xmlns:a16="http://schemas.microsoft.com/office/drawing/2014/main" id="{51A8E1BB-8D24-8669-4377-18616148379B}"/>
              </a:ext>
            </a:extLst>
          </p:cNvPr>
          <p:cNvGrpSpPr/>
          <p:nvPr/>
        </p:nvGrpSpPr>
        <p:grpSpPr>
          <a:xfrm>
            <a:off x="8117475" y="726740"/>
            <a:ext cx="2568098" cy="966077"/>
            <a:chOff x="8441740" y="806666"/>
            <a:chExt cx="2568098" cy="966077"/>
          </a:xfrm>
        </p:grpSpPr>
        <p:pic>
          <p:nvPicPr>
            <p:cNvPr id="1034" name="Picture 10">
              <a:extLst>
                <a:ext uri="{FF2B5EF4-FFF2-40B4-BE49-F238E27FC236}">
                  <a16:creationId xmlns:a16="http://schemas.microsoft.com/office/drawing/2014/main" id="{395569C6-2BAA-D170-2157-78CFD6CCD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1740" y="806666"/>
              <a:ext cx="2319579" cy="6716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6415A3D-5359-E2D7-F6A4-807C1E977321}"/>
                </a:ext>
              </a:extLst>
            </p:cNvPr>
            <p:cNvSpPr txBox="1"/>
            <p:nvPr/>
          </p:nvSpPr>
          <p:spPr>
            <a:xfrm>
              <a:off x="8441740" y="1464966"/>
              <a:ext cx="2568098" cy="307777"/>
            </a:xfrm>
            <a:prstGeom prst="rect">
              <a:avLst/>
            </a:prstGeom>
            <a:noFill/>
          </p:spPr>
          <p:txBody>
            <a:bodyPr wrap="square" rtlCol="0">
              <a:spAutoFit/>
            </a:bodyPr>
            <a:lstStyle/>
            <a:p>
              <a:r>
                <a:rPr lang="en-US" sz="1400" dirty="0">
                  <a:solidFill>
                    <a:schemeClr val="bg2">
                      <a:lumMod val="50000"/>
                    </a:schemeClr>
                  </a:solidFill>
                </a:rPr>
                <a:t>SESAPS 2023:  invited talk</a:t>
              </a:r>
            </a:p>
          </p:txBody>
        </p:sp>
      </p:grpSp>
      <p:grpSp>
        <p:nvGrpSpPr>
          <p:cNvPr id="8" name="Group 7">
            <a:extLst>
              <a:ext uri="{FF2B5EF4-FFF2-40B4-BE49-F238E27FC236}">
                <a16:creationId xmlns:a16="http://schemas.microsoft.com/office/drawing/2014/main" id="{981A6020-0B36-B763-119A-C6F30E183313}"/>
              </a:ext>
            </a:extLst>
          </p:cNvPr>
          <p:cNvGrpSpPr/>
          <p:nvPr/>
        </p:nvGrpSpPr>
        <p:grpSpPr>
          <a:xfrm>
            <a:off x="9401524" y="1780940"/>
            <a:ext cx="2403662" cy="1485161"/>
            <a:chOff x="9267533" y="2094196"/>
            <a:chExt cx="2403662" cy="1485161"/>
          </a:xfrm>
        </p:grpSpPr>
        <p:sp>
          <p:nvSpPr>
            <p:cNvPr id="20" name="TextBox 19">
              <a:extLst>
                <a:ext uri="{FF2B5EF4-FFF2-40B4-BE49-F238E27FC236}">
                  <a16:creationId xmlns:a16="http://schemas.microsoft.com/office/drawing/2014/main" id="{B8D02DF6-ED00-A0F0-D2A1-37B46465B640}"/>
                </a:ext>
              </a:extLst>
            </p:cNvPr>
            <p:cNvSpPr txBox="1"/>
            <p:nvPr/>
          </p:nvSpPr>
          <p:spPr>
            <a:xfrm>
              <a:off x="9267533" y="2409806"/>
              <a:ext cx="2403662" cy="1169551"/>
            </a:xfrm>
            <a:prstGeom prst="rect">
              <a:avLst/>
            </a:prstGeom>
            <a:noFill/>
            <a:ln>
              <a:solidFill>
                <a:schemeClr val="bg2">
                  <a:lumMod val="75000"/>
                </a:schemeClr>
              </a:solidFill>
            </a:ln>
          </p:spPr>
          <p:txBody>
            <a:bodyPr wrap="square" rtlCol="0">
              <a:spAutoFit/>
            </a:bodyPr>
            <a:lstStyle/>
            <a:p>
              <a:pPr algn="ctr"/>
              <a:r>
                <a:rPr lang="en-US" sz="1400" b="1" i="0" dirty="0">
                  <a:solidFill>
                    <a:schemeClr val="accent1"/>
                  </a:solidFill>
                  <a:effectLst/>
                  <a:latin typeface="Arial" panose="020B0604020202020204" pitchFamily="34" charset="0"/>
                </a:rPr>
                <a:t>2nd workshop on advancing the understanding of non-perturbative QCD using energy flow</a:t>
              </a:r>
              <a:endParaRPr lang="en-US" sz="1400" dirty="0">
                <a:solidFill>
                  <a:schemeClr val="accent1"/>
                </a:solidFill>
              </a:endParaRPr>
            </a:p>
          </p:txBody>
        </p:sp>
        <p:sp>
          <p:nvSpPr>
            <p:cNvPr id="21" name="TextBox 20">
              <a:extLst>
                <a:ext uri="{FF2B5EF4-FFF2-40B4-BE49-F238E27FC236}">
                  <a16:creationId xmlns:a16="http://schemas.microsoft.com/office/drawing/2014/main" id="{E99C3B30-46BB-375C-E9FD-077AC0DC6B32}"/>
                </a:ext>
              </a:extLst>
            </p:cNvPr>
            <p:cNvSpPr txBox="1"/>
            <p:nvPr/>
          </p:nvSpPr>
          <p:spPr>
            <a:xfrm>
              <a:off x="9550364" y="2094196"/>
              <a:ext cx="1722269" cy="307777"/>
            </a:xfrm>
            <a:prstGeom prst="rect">
              <a:avLst/>
            </a:prstGeom>
            <a:noFill/>
          </p:spPr>
          <p:txBody>
            <a:bodyPr wrap="square" rtlCol="0">
              <a:spAutoFit/>
            </a:bodyPr>
            <a:lstStyle/>
            <a:p>
              <a:r>
                <a:rPr lang="en-US" sz="1400" dirty="0">
                  <a:solidFill>
                    <a:schemeClr val="bg2">
                      <a:lumMod val="50000"/>
                    </a:schemeClr>
                  </a:solidFill>
                </a:rPr>
                <a:t>Three invited talks</a:t>
              </a:r>
            </a:p>
          </p:txBody>
        </p:sp>
      </p:grpSp>
      <p:grpSp>
        <p:nvGrpSpPr>
          <p:cNvPr id="31" name="Group 30">
            <a:extLst>
              <a:ext uri="{FF2B5EF4-FFF2-40B4-BE49-F238E27FC236}">
                <a16:creationId xmlns:a16="http://schemas.microsoft.com/office/drawing/2014/main" id="{D4D039FE-6A5A-D8E9-33A5-3984BAE44209}"/>
              </a:ext>
            </a:extLst>
          </p:cNvPr>
          <p:cNvGrpSpPr/>
          <p:nvPr/>
        </p:nvGrpSpPr>
        <p:grpSpPr>
          <a:xfrm>
            <a:off x="175514" y="4692269"/>
            <a:ext cx="2769816" cy="1429588"/>
            <a:chOff x="220168" y="4846760"/>
            <a:chExt cx="2769816" cy="1429588"/>
          </a:xfrm>
        </p:grpSpPr>
        <p:pic>
          <p:nvPicPr>
            <p:cNvPr id="1038" name="Picture 14" descr="AI4EIC 2023 Annual Workshop">
              <a:extLst>
                <a:ext uri="{FF2B5EF4-FFF2-40B4-BE49-F238E27FC236}">
                  <a16:creationId xmlns:a16="http://schemas.microsoft.com/office/drawing/2014/main" id="{253B78AB-5B33-5DB2-1172-5CEF68BBF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168" y="4846760"/>
              <a:ext cx="2769816" cy="11441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7CD50A5-CB02-244E-2641-8F8ADF437352}"/>
                </a:ext>
              </a:extLst>
            </p:cNvPr>
            <p:cNvSpPr txBox="1"/>
            <p:nvPr/>
          </p:nvSpPr>
          <p:spPr>
            <a:xfrm>
              <a:off x="608703" y="5968571"/>
              <a:ext cx="1888327" cy="307777"/>
            </a:xfrm>
            <a:prstGeom prst="rect">
              <a:avLst/>
            </a:prstGeom>
            <a:noFill/>
          </p:spPr>
          <p:txBody>
            <a:bodyPr wrap="square" rtlCol="0">
              <a:spAutoFit/>
            </a:bodyPr>
            <a:lstStyle/>
            <a:p>
              <a:r>
                <a:rPr lang="en-US" sz="1400" dirty="0">
                  <a:solidFill>
                    <a:schemeClr val="bg2">
                      <a:lumMod val="50000"/>
                    </a:schemeClr>
                  </a:solidFill>
                </a:rPr>
                <a:t>AI4EIC: four talks</a:t>
              </a:r>
            </a:p>
          </p:txBody>
        </p:sp>
      </p:grpSp>
      <p:grpSp>
        <p:nvGrpSpPr>
          <p:cNvPr id="29" name="Group 28">
            <a:extLst>
              <a:ext uri="{FF2B5EF4-FFF2-40B4-BE49-F238E27FC236}">
                <a16:creationId xmlns:a16="http://schemas.microsoft.com/office/drawing/2014/main" id="{ECD7031A-46EE-A395-2910-77FB45FD1328}"/>
              </a:ext>
            </a:extLst>
          </p:cNvPr>
          <p:cNvGrpSpPr/>
          <p:nvPr/>
        </p:nvGrpSpPr>
        <p:grpSpPr>
          <a:xfrm>
            <a:off x="315855" y="2074510"/>
            <a:ext cx="2244422" cy="1525350"/>
            <a:chOff x="559156" y="1906228"/>
            <a:chExt cx="2244422" cy="1525350"/>
          </a:xfrm>
        </p:grpSpPr>
        <p:pic>
          <p:nvPicPr>
            <p:cNvPr id="1026" name="Picture 2">
              <a:extLst>
                <a:ext uri="{FF2B5EF4-FFF2-40B4-BE49-F238E27FC236}">
                  <a16:creationId xmlns:a16="http://schemas.microsoft.com/office/drawing/2014/main" id="{DCE923D5-6531-606D-B267-E3883C4437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367" y="1906228"/>
              <a:ext cx="1524000" cy="10191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3E0D88F-001A-9A98-F3F0-C3B6EC1D2B01}"/>
                </a:ext>
              </a:extLst>
            </p:cNvPr>
            <p:cNvSpPr txBox="1"/>
            <p:nvPr/>
          </p:nvSpPr>
          <p:spPr>
            <a:xfrm>
              <a:off x="559156" y="2908358"/>
              <a:ext cx="2244422" cy="523220"/>
            </a:xfrm>
            <a:prstGeom prst="rect">
              <a:avLst/>
            </a:prstGeom>
            <a:noFill/>
          </p:spPr>
          <p:txBody>
            <a:bodyPr wrap="square" rtlCol="0">
              <a:spAutoFit/>
            </a:bodyPr>
            <a:lstStyle/>
            <a:p>
              <a:r>
                <a:rPr lang="en-US" sz="1400" dirty="0">
                  <a:solidFill>
                    <a:schemeClr val="bg2">
                      <a:lumMod val="50000"/>
                    </a:schemeClr>
                  </a:solidFill>
                </a:rPr>
                <a:t>DIS 2023:  two invited talk, five contributed</a:t>
              </a:r>
            </a:p>
          </p:txBody>
        </p:sp>
      </p:grpSp>
      <p:grpSp>
        <p:nvGrpSpPr>
          <p:cNvPr id="33" name="Group 32">
            <a:extLst>
              <a:ext uri="{FF2B5EF4-FFF2-40B4-BE49-F238E27FC236}">
                <a16:creationId xmlns:a16="http://schemas.microsoft.com/office/drawing/2014/main" id="{2CC5C0D1-B2BE-DBBD-C817-FDEBF8B9B618}"/>
              </a:ext>
            </a:extLst>
          </p:cNvPr>
          <p:cNvGrpSpPr/>
          <p:nvPr/>
        </p:nvGrpSpPr>
        <p:grpSpPr>
          <a:xfrm>
            <a:off x="7825730" y="5278699"/>
            <a:ext cx="2777625" cy="983024"/>
            <a:chOff x="7412660" y="4246178"/>
            <a:chExt cx="2777625" cy="983024"/>
          </a:xfrm>
        </p:grpSpPr>
        <p:pic>
          <p:nvPicPr>
            <p:cNvPr id="25" name="Picture 24" descr="Text&#10;&#10;Description automatically generated">
              <a:extLst>
                <a:ext uri="{FF2B5EF4-FFF2-40B4-BE49-F238E27FC236}">
                  <a16:creationId xmlns:a16="http://schemas.microsoft.com/office/drawing/2014/main" id="{6F5C6FAB-A8D2-0674-EDB3-F4ED402D9C1A}"/>
                </a:ext>
              </a:extLst>
            </p:cNvPr>
            <p:cNvPicPr>
              <a:picLocks noChangeAspect="1"/>
            </p:cNvPicPr>
            <p:nvPr/>
          </p:nvPicPr>
          <p:blipFill>
            <a:blip r:embed="rId8"/>
            <a:stretch>
              <a:fillRect/>
            </a:stretch>
          </p:blipFill>
          <p:spPr>
            <a:xfrm>
              <a:off x="7412660" y="4584117"/>
              <a:ext cx="2777625" cy="645085"/>
            </a:xfrm>
            <a:prstGeom prst="rect">
              <a:avLst/>
            </a:prstGeom>
          </p:spPr>
        </p:pic>
        <p:sp>
          <p:nvSpPr>
            <p:cNvPr id="26" name="TextBox 25">
              <a:extLst>
                <a:ext uri="{FF2B5EF4-FFF2-40B4-BE49-F238E27FC236}">
                  <a16:creationId xmlns:a16="http://schemas.microsoft.com/office/drawing/2014/main" id="{9939A711-469A-45F7-1251-BE39DB9BE98B}"/>
                </a:ext>
              </a:extLst>
            </p:cNvPr>
            <p:cNvSpPr txBox="1"/>
            <p:nvPr/>
          </p:nvSpPr>
          <p:spPr>
            <a:xfrm>
              <a:off x="7847391" y="4246178"/>
              <a:ext cx="1983424" cy="307777"/>
            </a:xfrm>
            <a:prstGeom prst="rect">
              <a:avLst/>
            </a:prstGeom>
            <a:noFill/>
          </p:spPr>
          <p:txBody>
            <a:bodyPr wrap="square" rtlCol="0">
              <a:spAutoFit/>
            </a:bodyPr>
            <a:lstStyle/>
            <a:p>
              <a:r>
                <a:rPr lang="en-US" sz="1400" dirty="0">
                  <a:solidFill>
                    <a:schemeClr val="bg2">
                      <a:lumMod val="50000"/>
                    </a:schemeClr>
                  </a:solidFill>
                </a:rPr>
                <a:t>Six contributed talks</a:t>
              </a:r>
            </a:p>
          </p:txBody>
        </p:sp>
      </p:grpSp>
      <p:grpSp>
        <p:nvGrpSpPr>
          <p:cNvPr id="39" name="Group 38">
            <a:extLst>
              <a:ext uri="{FF2B5EF4-FFF2-40B4-BE49-F238E27FC236}">
                <a16:creationId xmlns:a16="http://schemas.microsoft.com/office/drawing/2014/main" id="{5815047D-8B83-7283-660A-D462E49261CA}"/>
              </a:ext>
            </a:extLst>
          </p:cNvPr>
          <p:cNvGrpSpPr/>
          <p:nvPr/>
        </p:nvGrpSpPr>
        <p:grpSpPr>
          <a:xfrm>
            <a:off x="5109696" y="4123796"/>
            <a:ext cx="1450304" cy="2213984"/>
            <a:chOff x="5109696" y="4123796"/>
            <a:chExt cx="1450304" cy="2213984"/>
          </a:xfrm>
        </p:grpSpPr>
        <p:pic>
          <p:nvPicPr>
            <p:cNvPr id="36" name="Picture 35" descr="A picture containing text&#10;&#10;Description automatically generated">
              <a:extLst>
                <a:ext uri="{FF2B5EF4-FFF2-40B4-BE49-F238E27FC236}">
                  <a16:creationId xmlns:a16="http://schemas.microsoft.com/office/drawing/2014/main" id="{64DC2A0A-B85B-B7D0-1173-856BB99F164E}"/>
                </a:ext>
              </a:extLst>
            </p:cNvPr>
            <p:cNvPicPr>
              <a:picLocks noChangeAspect="1"/>
            </p:cNvPicPr>
            <p:nvPr/>
          </p:nvPicPr>
          <p:blipFill>
            <a:blip r:embed="rId9"/>
            <a:stretch>
              <a:fillRect/>
            </a:stretch>
          </p:blipFill>
          <p:spPr>
            <a:xfrm>
              <a:off x="5255070" y="4123796"/>
              <a:ext cx="1178816" cy="1659352"/>
            </a:xfrm>
            <a:prstGeom prst="rect">
              <a:avLst/>
            </a:prstGeom>
          </p:spPr>
        </p:pic>
        <p:sp>
          <p:nvSpPr>
            <p:cNvPr id="37" name="TextBox 36">
              <a:extLst>
                <a:ext uri="{FF2B5EF4-FFF2-40B4-BE49-F238E27FC236}">
                  <a16:creationId xmlns:a16="http://schemas.microsoft.com/office/drawing/2014/main" id="{D7E46691-F951-839B-1448-37420E3FE627}"/>
                </a:ext>
              </a:extLst>
            </p:cNvPr>
            <p:cNvSpPr txBox="1"/>
            <p:nvPr/>
          </p:nvSpPr>
          <p:spPr>
            <a:xfrm>
              <a:off x="5109696" y="5814560"/>
              <a:ext cx="1450304" cy="523220"/>
            </a:xfrm>
            <a:prstGeom prst="rect">
              <a:avLst/>
            </a:prstGeom>
            <a:noFill/>
          </p:spPr>
          <p:txBody>
            <a:bodyPr wrap="square" rtlCol="0">
              <a:spAutoFit/>
            </a:bodyPr>
            <a:lstStyle/>
            <a:p>
              <a:r>
                <a:rPr lang="en-US" sz="1400" dirty="0">
                  <a:solidFill>
                    <a:schemeClr val="bg2">
                      <a:lumMod val="50000"/>
                    </a:schemeClr>
                  </a:solidFill>
                </a:rPr>
                <a:t>EPIPHANY 2023: </a:t>
              </a:r>
              <a:br>
                <a:rPr lang="en-US" sz="1400" dirty="0">
                  <a:solidFill>
                    <a:schemeClr val="bg2">
                      <a:lumMod val="50000"/>
                    </a:schemeClr>
                  </a:solidFill>
                </a:rPr>
              </a:br>
              <a:r>
                <a:rPr lang="en-US" sz="1400" dirty="0">
                  <a:solidFill>
                    <a:schemeClr val="bg2">
                      <a:lumMod val="50000"/>
                    </a:schemeClr>
                  </a:solidFill>
                </a:rPr>
                <a:t>two invited talks</a:t>
              </a:r>
            </a:p>
          </p:txBody>
        </p:sp>
      </p:grpSp>
      <p:grpSp>
        <p:nvGrpSpPr>
          <p:cNvPr id="32" name="Group 31">
            <a:extLst>
              <a:ext uri="{FF2B5EF4-FFF2-40B4-BE49-F238E27FC236}">
                <a16:creationId xmlns:a16="http://schemas.microsoft.com/office/drawing/2014/main" id="{A0068469-1B3E-84D1-F6BD-0A139261AD38}"/>
              </a:ext>
            </a:extLst>
          </p:cNvPr>
          <p:cNvGrpSpPr/>
          <p:nvPr/>
        </p:nvGrpSpPr>
        <p:grpSpPr>
          <a:xfrm>
            <a:off x="3129016" y="4523326"/>
            <a:ext cx="1888327" cy="2048384"/>
            <a:chOff x="3539696" y="4505989"/>
            <a:chExt cx="1888327" cy="2048384"/>
          </a:xfrm>
        </p:grpSpPr>
        <p:pic>
          <p:nvPicPr>
            <p:cNvPr id="34" name="Picture 33" descr="A picture containing text&#10;&#10;Description automatically generated">
              <a:extLst>
                <a:ext uri="{FF2B5EF4-FFF2-40B4-BE49-F238E27FC236}">
                  <a16:creationId xmlns:a16="http://schemas.microsoft.com/office/drawing/2014/main" id="{43DBFB6D-2234-8477-6273-2B310C7D8F4C}"/>
                </a:ext>
              </a:extLst>
            </p:cNvPr>
            <p:cNvPicPr>
              <a:picLocks noChangeAspect="1"/>
            </p:cNvPicPr>
            <p:nvPr/>
          </p:nvPicPr>
          <p:blipFill>
            <a:blip r:embed="rId10"/>
            <a:stretch>
              <a:fillRect/>
            </a:stretch>
          </p:blipFill>
          <p:spPr>
            <a:xfrm>
              <a:off x="3539696" y="5087335"/>
              <a:ext cx="1743341" cy="1467038"/>
            </a:xfrm>
            <a:prstGeom prst="rect">
              <a:avLst/>
            </a:prstGeom>
          </p:spPr>
        </p:pic>
        <p:sp>
          <p:nvSpPr>
            <p:cNvPr id="38" name="TextBox 37">
              <a:extLst>
                <a:ext uri="{FF2B5EF4-FFF2-40B4-BE49-F238E27FC236}">
                  <a16:creationId xmlns:a16="http://schemas.microsoft.com/office/drawing/2014/main" id="{2606E37D-8B81-E5E2-A7E2-2CA34A7B9B22}"/>
                </a:ext>
              </a:extLst>
            </p:cNvPr>
            <p:cNvSpPr txBox="1"/>
            <p:nvPr/>
          </p:nvSpPr>
          <p:spPr>
            <a:xfrm>
              <a:off x="3628201" y="4505989"/>
              <a:ext cx="1799822" cy="523220"/>
            </a:xfrm>
            <a:prstGeom prst="rect">
              <a:avLst/>
            </a:prstGeom>
            <a:noFill/>
          </p:spPr>
          <p:txBody>
            <a:bodyPr wrap="square" rtlCol="0">
              <a:spAutoFit/>
            </a:bodyPr>
            <a:lstStyle/>
            <a:p>
              <a:r>
                <a:rPr lang="en-US" sz="1400" dirty="0">
                  <a:solidFill>
                    <a:schemeClr val="bg2">
                      <a:lumMod val="50000"/>
                    </a:schemeClr>
                  </a:solidFill>
                </a:rPr>
                <a:t>Multiple contributed,</a:t>
              </a:r>
              <a:br>
                <a:rPr lang="en-US" sz="1400" dirty="0">
                  <a:solidFill>
                    <a:schemeClr val="bg2">
                      <a:lumMod val="50000"/>
                    </a:schemeClr>
                  </a:solidFill>
                </a:rPr>
              </a:br>
              <a:r>
                <a:rPr lang="en-US" sz="1400" dirty="0">
                  <a:solidFill>
                    <a:schemeClr val="bg2">
                      <a:lumMod val="50000"/>
                    </a:schemeClr>
                  </a:solidFill>
                </a:rPr>
                <a:t>posters</a:t>
              </a:r>
            </a:p>
          </p:txBody>
        </p:sp>
      </p:grpSp>
      <p:grpSp>
        <p:nvGrpSpPr>
          <p:cNvPr id="40" name="Group 39">
            <a:extLst>
              <a:ext uri="{FF2B5EF4-FFF2-40B4-BE49-F238E27FC236}">
                <a16:creationId xmlns:a16="http://schemas.microsoft.com/office/drawing/2014/main" id="{809AD854-CC7C-A6AE-8A1B-C1E1CF2D32BA}"/>
              </a:ext>
            </a:extLst>
          </p:cNvPr>
          <p:cNvGrpSpPr/>
          <p:nvPr/>
        </p:nvGrpSpPr>
        <p:grpSpPr>
          <a:xfrm>
            <a:off x="6881631" y="3910437"/>
            <a:ext cx="3013018" cy="1179403"/>
            <a:chOff x="7405190" y="3860424"/>
            <a:chExt cx="3013018" cy="1179403"/>
          </a:xfrm>
        </p:grpSpPr>
        <p:pic>
          <p:nvPicPr>
            <p:cNvPr id="24" name="D8DA423A-4631-41F2-96DE-439DDECED6C6">
              <a:extLst>
                <a:ext uri="{FF2B5EF4-FFF2-40B4-BE49-F238E27FC236}">
                  <a16:creationId xmlns:a16="http://schemas.microsoft.com/office/drawing/2014/main" id="{B6EECC05-E922-5316-DC3F-1B14AF2074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5190" y="4198826"/>
              <a:ext cx="2992886" cy="84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B0799E77-E337-DEE1-BAA8-8FBECA2A090B}"/>
                </a:ext>
              </a:extLst>
            </p:cNvPr>
            <p:cNvSpPr txBox="1"/>
            <p:nvPr/>
          </p:nvSpPr>
          <p:spPr>
            <a:xfrm>
              <a:off x="7425322" y="3860424"/>
              <a:ext cx="2992886" cy="307777"/>
            </a:xfrm>
            <a:prstGeom prst="rect">
              <a:avLst/>
            </a:prstGeom>
            <a:noFill/>
          </p:spPr>
          <p:txBody>
            <a:bodyPr wrap="square" rtlCol="0">
              <a:spAutoFit/>
            </a:bodyPr>
            <a:lstStyle/>
            <a:p>
              <a:r>
                <a:rPr lang="en-US" sz="1400" dirty="0">
                  <a:solidFill>
                    <a:schemeClr val="bg2">
                      <a:lumMod val="50000"/>
                    </a:schemeClr>
                  </a:solidFill>
                </a:rPr>
                <a:t>Keynote, plenary and five contributed</a:t>
              </a:r>
            </a:p>
          </p:txBody>
        </p:sp>
      </p:grpSp>
      <p:grpSp>
        <p:nvGrpSpPr>
          <p:cNvPr id="43" name="Group 42">
            <a:extLst>
              <a:ext uri="{FF2B5EF4-FFF2-40B4-BE49-F238E27FC236}">
                <a16:creationId xmlns:a16="http://schemas.microsoft.com/office/drawing/2014/main" id="{400DC143-52CD-CAD5-4BC8-9DB9C20263EE}"/>
              </a:ext>
            </a:extLst>
          </p:cNvPr>
          <p:cNvGrpSpPr/>
          <p:nvPr/>
        </p:nvGrpSpPr>
        <p:grpSpPr>
          <a:xfrm>
            <a:off x="3196724" y="3399305"/>
            <a:ext cx="1679957" cy="972797"/>
            <a:chOff x="3196724" y="3399305"/>
            <a:chExt cx="1679957" cy="972797"/>
          </a:xfrm>
        </p:grpSpPr>
        <p:pic>
          <p:nvPicPr>
            <p:cNvPr id="1027" name="Picture 3">
              <a:extLst>
                <a:ext uri="{FF2B5EF4-FFF2-40B4-BE49-F238E27FC236}">
                  <a16:creationId xmlns:a16="http://schemas.microsoft.com/office/drawing/2014/main" id="{72B7D16A-3EBD-40B9-34D6-13B3C989F831}"/>
                </a:ext>
              </a:extLst>
            </p:cNvPr>
            <p:cNvPicPr>
              <a:picLocks noChangeAspect="1" noChangeArrowheads="1"/>
            </p:cNvPicPr>
            <p:nvPr/>
          </p:nvPicPr>
          <p:blipFill>
            <a:blip r:link="rId12">
              <a:extLst>
                <a:ext uri="{28A0092B-C50C-407E-A947-70E740481C1C}">
                  <a14:useLocalDpi xmlns:a14="http://schemas.microsoft.com/office/drawing/2010/main" val="0"/>
                </a:ext>
              </a:extLst>
            </a:blip>
            <a:srcRect/>
            <a:stretch>
              <a:fillRect/>
            </a:stretch>
          </p:blipFill>
          <p:spPr bwMode="auto">
            <a:xfrm>
              <a:off x="3196724" y="3399305"/>
              <a:ext cx="1679957" cy="67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F2D2AA8A-BD78-9F3E-4701-02EEA3A78467}"/>
                </a:ext>
              </a:extLst>
            </p:cNvPr>
            <p:cNvSpPr txBox="1"/>
            <p:nvPr/>
          </p:nvSpPr>
          <p:spPr>
            <a:xfrm>
              <a:off x="3519626" y="4064325"/>
              <a:ext cx="1334505" cy="307777"/>
            </a:xfrm>
            <a:prstGeom prst="rect">
              <a:avLst/>
            </a:prstGeom>
            <a:noFill/>
          </p:spPr>
          <p:txBody>
            <a:bodyPr wrap="square" rtlCol="0">
              <a:spAutoFit/>
            </a:bodyPr>
            <a:lstStyle/>
            <a:p>
              <a:r>
                <a:rPr lang="en-US" sz="1400" dirty="0">
                  <a:solidFill>
                    <a:schemeClr val="bg2">
                      <a:lumMod val="50000"/>
                    </a:schemeClr>
                  </a:solidFill>
                </a:rPr>
                <a:t>invited talk</a:t>
              </a:r>
            </a:p>
          </p:txBody>
        </p:sp>
      </p:grpSp>
      <p:grpSp>
        <p:nvGrpSpPr>
          <p:cNvPr id="46" name="Group 45">
            <a:extLst>
              <a:ext uri="{FF2B5EF4-FFF2-40B4-BE49-F238E27FC236}">
                <a16:creationId xmlns:a16="http://schemas.microsoft.com/office/drawing/2014/main" id="{705985C3-D2A2-185F-94DA-8CA5358D40F9}"/>
              </a:ext>
            </a:extLst>
          </p:cNvPr>
          <p:cNvGrpSpPr/>
          <p:nvPr/>
        </p:nvGrpSpPr>
        <p:grpSpPr>
          <a:xfrm>
            <a:off x="10185936" y="3525350"/>
            <a:ext cx="1642722" cy="1162849"/>
            <a:chOff x="10185936" y="3525350"/>
            <a:chExt cx="1642722" cy="1162849"/>
          </a:xfrm>
        </p:grpSpPr>
        <p:pic>
          <p:nvPicPr>
            <p:cNvPr id="44" name="Picture 4">
              <a:extLst>
                <a:ext uri="{FF2B5EF4-FFF2-40B4-BE49-F238E27FC236}">
                  <a16:creationId xmlns:a16="http://schemas.microsoft.com/office/drawing/2014/main" id="{7B9C1B36-5386-D2E5-3AA0-C31C2DFA45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85936" y="3525350"/>
              <a:ext cx="1619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E73E6685-6F6E-4552-8231-7A59A14A41EB}"/>
                </a:ext>
              </a:extLst>
            </p:cNvPr>
            <p:cNvSpPr txBox="1"/>
            <p:nvPr/>
          </p:nvSpPr>
          <p:spPr>
            <a:xfrm>
              <a:off x="10494153" y="4380422"/>
              <a:ext cx="1334505" cy="307777"/>
            </a:xfrm>
            <a:prstGeom prst="rect">
              <a:avLst/>
            </a:prstGeom>
            <a:noFill/>
          </p:spPr>
          <p:txBody>
            <a:bodyPr wrap="square" rtlCol="0">
              <a:spAutoFit/>
            </a:bodyPr>
            <a:lstStyle/>
            <a:p>
              <a:r>
                <a:rPr lang="en-US" sz="1400" dirty="0">
                  <a:solidFill>
                    <a:schemeClr val="bg2">
                      <a:lumMod val="50000"/>
                    </a:schemeClr>
                  </a:solidFill>
                </a:rPr>
                <a:t>invited talk</a:t>
              </a:r>
            </a:p>
          </p:txBody>
        </p:sp>
      </p:grpSp>
    </p:spTree>
    <p:extLst>
      <p:ext uri="{BB962C8B-B14F-4D97-AF65-F5344CB8AC3E}">
        <p14:creationId xmlns:p14="http://schemas.microsoft.com/office/powerpoint/2010/main" val="13418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5EFF-F514-64A6-0494-A1C161F5E0BB}"/>
              </a:ext>
            </a:extLst>
          </p:cNvPr>
          <p:cNvSpPr>
            <a:spLocks noGrp="1"/>
          </p:cNvSpPr>
          <p:nvPr>
            <p:ph type="title"/>
          </p:nvPr>
        </p:nvSpPr>
        <p:spPr>
          <a:xfrm>
            <a:off x="783021" y="136525"/>
            <a:ext cx="10515600" cy="1022887"/>
          </a:xfrm>
        </p:spPr>
        <p:txBody>
          <a:bodyPr/>
          <a:lstStyle/>
          <a:p>
            <a:r>
              <a:rPr lang="en-US" b="1" dirty="0" err="1">
                <a:solidFill>
                  <a:schemeClr val="accent1"/>
                </a:solidFill>
              </a:rPr>
              <a:t>ePIC</a:t>
            </a:r>
            <a:r>
              <a:rPr lang="en-US" b="1" dirty="0">
                <a:solidFill>
                  <a:schemeClr val="accent1"/>
                </a:solidFill>
              </a:rPr>
              <a:t> Collaboration Web Presence</a:t>
            </a:r>
          </a:p>
        </p:txBody>
      </p:sp>
      <p:sp>
        <p:nvSpPr>
          <p:cNvPr id="3" name="Date Placeholder 2">
            <a:extLst>
              <a:ext uri="{FF2B5EF4-FFF2-40B4-BE49-F238E27FC236}">
                <a16:creationId xmlns:a16="http://schemas.microsoft.com/office/drawing/2014/main" id="{6CF7E96D-1445-73B9-DD0F-001128ECA2DD}"/>
              </a:ext>
            </a:extLst>
          </p:cNvPr>
          <p:cNvSpPr>
            <a:spLocks noGrp="1"/>
          </p:cNvSpPr>
          <p:nvPr>
            <p:ph type="dt" sz="half" idx="10"/>
          </p:nvPr>
        </p:nvSpPr>
        <p:spPr/>
        <p:txBody>
          <a:bodyPr/>
          <a:lstStyle/>
          <a:p>
            <a:r>
              <a:rPr lang="en-US"/>
              <a:t>12/7/2023</a:t>
            </a:r>
            <a:endParaRPr lang="en-US" dirty="0"/>
          </a:p>
        </p:txBody>
      </p:sp>
      <p:sp>
        <p:nvSpPr>
          <p:cNvPr id="4" name="Footer Placeholder 3">
            <a:extLst>
              <a:ext uri="{FF2B5EF4-FFF2-40B4-BE49-F238E27FC236}">
                <a16:creationId xmlns:a16="http://schemas.microsoft.com/office/drawing/2014/main" id="{90111186-8F45-734D-4E16-7374F865B8D7}"/>
              </a:ext>
            </a:extLst>
          </p:cNvPr>
          <p:cNvSpPr>
            <a:spLocks noGrp="1"/>
          </p:cNvSpPr>
          <p:nvPr>
            <p:ph type="ftr" sz="quarter" idx="11"/>
          </p:nvPr>
        </p:nvSpPr>
        <p:spPr/>
        <p:txBody>
          <a:bodyPr/>
          <a:lstStyle/>
          <a:p>
            <a:r>
              <a:rPr lang="en-US"/>
              <a:t>2nd EIC Resource Review Board</a:t>
            </a:r>
          </a:p>
        </p:txBody>
      </p:sp>
      <p:sp>
        <p:nvSpPr>
          <p:cNvPr id="5" name="Slide Number Placeholder 4">
            <a:extLst>
              <a:ext uri="{FF2B5EF4-FFF2-40B4-BE49-F238E27FC236}">
                <a16:creationId xmlns:a16="http://schemas.microsoft.com/office/drawing/2014/main" id="{D6D3689B-3BC7-24A4-D0D3-BF93A0321509}"/>
              </a:ext>
            </a:extLst>
          </p:cNvPr>
          <p:cNvSpPr>
            <a:spLocks noGrp="1"/>
          </p:cNvSpPr>
          <p:nvPr>
            <p:ph type="sldNum" sz="quarter" idx="12"/>
          </p:nvPr>
        </p:nvSpPr>
        <p:spPr/>
        <p:txBody>
          <a:bodyPr/>
          <a:lstStyle/>
          <a:p>
            <a:fld id="{588949A8-7CCD-4D90-AA9A-1451BFC6FB3A}" type="slidenum">
              <a:rPr lang="en-US" smtClean="0"/>
              <a:t>9</a:t>
            </a:fld>
            <a:endParaRPr lang="en-US"/>
          </a:p>
        </p:txBody>
      </p:sp>
      <p:sp>
        <p:nvSpPr>
          <p:cNvPr id="6" name="TextBox 5">
            <a:extLst>
              <a:ext uri="{FF2B5EF4-FFF2-40B4-BE49-F238E27FC236}">
                <a16:creationId xmlns:a16="http://schemas.microsoft.com/office/drawing/2014/main" id="{3848FA51-E930-5D76-FC68-447EE1206595}"/>
              </a:ext>
            </a:extLst>
          </p:cNvPr>
          <p:cNvSpPr txBox="1"/>
          <p:nvPr/>
        </p:nvSpPr>
        <p:spPr>
          <a:xfrm>
            <a:off x="376019" y="5315731"/>
            <a:ext cx="3474720" cy="369332"/>
          </a:xfrm>
          <a:prstGeom prst="rect">
            <a:avLst/>
          </a:prstGeom>
          <a:noFill/>
        </p:spPr>
        <p:txBody>
          <a:bodyPr wrap="square" rtlCol="0">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2"/>
              </a:rPr>
              <a:t>https://www.bnl.gov/eic/epic.php</a:t>
            </a:r>
            <a:endParaRPr lang="en-US" sz="18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62D5B948-B4BE-C3FA-29FA-0502D3249975}"/>
              </a:ext>
            </a:extLst>
          </p:cNvPr>
          <p:cNvSpPr txBox="1"/>
          <p:nvPr/>
        </p:nvSpPr>
        <p:spPr>
          <a:xfrm>
            <a:off x="376019" y="1899411"/>
            <a:ext cx="3782785" cy="3416320"/>
          </a:xfrm>
          <a:prstGeom prst="rect">
            <a:avLst/>
          </a:prstGeom>
          <a:noFill/>
        </p:spPr>
        <p:txBody>
          <a:bodyPr wrap="square" rtlCol="0">
            <a:spAutoFit/>
          </a:bodyPr>
          <a:lstStyle/>
          <a:p>
            <a:r>
              <a:rPr lang="en-US" dirty="0"/>
              <a:t>Integrated into the main EIC website through the top navigation. Page contains contact information and link to the </a:t>
            </a:r>
            <a:r>
              <a:rPr lang="en-US" dirty="0" err="1"/>
              <a:t>ePIC</a:t>
            </a:r>
            <a:r>
              <a:rPr lang="en-US" dirty="0"/>
              <a:t> Wiki. </a:t>
            </a:r>
          </a:p>
          <a:p>
            <a:endParaRPr lang="en-US" dirty="0"/>
          </a:p>
          <a:p>
            <a:r>
              <a:rPr lang="en-US" dirty="0"/>
              <a:t>Gary Schroeder, Karen McNulty </a:t>
            </a:r>
            <a:r>
              <a:rPr lang="en-US" dirty="0" err="1"/>
              <a:t>Walsch</a:t>
            </a:r>
            <a:r>
              <a:rPr lang="en-US" dirty="0"/>
              <a:t>, Thomas Ullrich, JGL</a:t>
            </a:r>
          </a:p>
          <a:p>
            <a:endParaRPr lang="en-US" dirty="0"/>
          </a:p>
          <a:p>
            <a:r>
              <a:rPr lang="en-US" dirty="0"/>
              <a:t>Animations courtesy of UC Riverside group. </a:t>
            </a:r>
          </a:p>
          <a:p>
            <a:endParaRPr lang="en-US" dirty="0"/>
          </a:p>
          <a:p>
            <a:r>
              <a:rPr lang="en-US" dirty="0"/>
              <a:t>Continuing to update and improve. </a:t>
            </a:r>
          </a:p>
        </p:txBody>
      </p:sp>
      <p:pic>
        <p:nvPicPr>
          <p:cNvPr id="8" name="Picture 7" descr="Graphical user interface&#10;&#10;Description automatically generated">
            <a:extLst>
              <a:ext uri="{FF2B5EF4-FFF2-40B4-BE49-F238E27FC236}">
                <a16:creationId xmlns:a16="http://schemas.microsoft.com/office/drawing/2014/main" id="{2A67EF00-343A-1F17-765A-246B0DF88687}"/>
              </a:ext>
            </a:extLst>
          </p:cNvPr>
          <p:cNvPicPr>
            <a:picLocks noChangeAspect="1"/>
          </p:cNvPicPr>
          <p:nvPr/>
        </p:nvPicPr>
        <p:blipFill>
          <a:blip r:embed="rId3"/>
          <a:stretch>
            <a:fillRect/>
          </a:stretch>
        </p:blipFill>
        <p:spPr>
          <a:xfrm>
            <a:off x="4158804" y="1133067"/>
            <a:ext cx="6844629" cy="4158762"/>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9817CFF-1F44-615F-0A8B-A4E85973D1FF}"/>
              </a:ext>
            </a:extLst>
          </p:cNvPr>
          <p:cNvPicPr>
            <a:picLocks noChangeAspect="1"/>
          </p:cNvPicPr>
          <p:nvPr/>
        </p:nvPicPr>
        <p:blipFill>
          <a:blip r:embed="rId4"/>
          <a:stretch>
            <a:fillRect/>
          </a:stretch>
        </p:blipFill>
        <p:spPr>
          <a:xfrm>
            <a:off x="6390767" y="2223933"/>
            <a:ext cx="5478242" cy="5724345"/>
          </a:xfrm>
          <a:prstGeom prst="rect">
            <a:avLst/>
          </a:prstGeom>
          <a:effectLst>
            <a:outerShdw blurRad="50800" dist="38100" dir="2700000" sx="102000" sy="102000" algn="tl" rotWithShape="0">
              <a:prstClr val="black">
                <a:alpha val="40000"/>
              </a:prstClr>
            </a:outerShdw>
          </a:effectLst>
        </p:spPr>
      </p:pic>
      <p:sp>
        <p:nvSpPr>
          <p:cNvPr id="11" name="Arrow: Right 10">
            <a:extLst>
              <a:ext uri="{FF2B5EF4-FFF2-40B4-BE49-F238E27FC236}">
                <a16:creationId xmlns:a16="http://schemas.microsoft.com/office/drawing/2014/main" id="{C61E674A-E768-D3C7-483C-A8025541E4FE}"/>
              </a:ext>
            </a:extLst>
          </p:cNvPr>
          <p:cNvSpPr/>
          <p:nvPr/>
        </p:nvSpPr>
        <p:spPr>
          <a:xfrm rot="3321806">
            <a:off x="9619881" y="1679163"/>
            <a:ext cx="1008651" cy="22374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150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4573</TotalTime>
  <Words>3431</Words>
  <Application>Microsoft Office PowerPoint</Application>
  <PresentationFormat>Widescreen</PresentationFormat>
  <Paragraphs>552</Paragraphs>
  <Slides>29</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Calibri Light</vt:lpstr>
      <vt:lpstr>Comic Sans MS</vt:lpstr>
      <vt:lpstr>Noto Sans Symbols</vt:lpstr>
      <vt:lpstr>Roboto</vt:lpstr>
      <vt:lpstr>Symbol</vt:lpstr>
      <vt:lpstr>Times New Roman</vt:lpstr>
      <vt:lpstr>Office Theme</vt:lpstr>
      <vt:lpstr>Report from the ePIC Collaboration Spokesperson</vt:lpstr>
      <vt:lpstr>The Collaboration Pursues the Science</vt:lpstr>
      <vt:lpstr>The ePIC Collaboration</vt:lpstr>
      <vt:lpstr>ePIC Collaboration Structure </vt:lpstr>
      <vt:lpstr>ePIC Collaboration Structure</vt:lpstr>
      <vt:lpstr>Newly Formed ePIC Committees </vt:lpstr>
      <vt:lpstr>ePIC Executive Board</vt:lpstr>
      <vt:lpstr>ePIC Conference Presentations</vt:lpstr>
      <vt:lpstr>ePIC Collaboration Web Presence</vt:lpstr>
      <vt:lpstr>Streaming Computing Model Review</vt:lpstr>
      <vt:lpstr>ePIC Streaming DAQ</vt:lpstr>
      <vt:lpstr>Jan 2024 ePIC Collaboration Meeting</vt:lpstr>
      <vt:lpstr>TDR Strategy and Publications</vt:lpstr>
      <vt:lpstr>Broadening Engagement in ePIC</vt:lpstr>
      <vt:lpstr>CERN Recognized Experiment</vt:lpstr>
      <vt:lpstr>Take-Away Messages</vt:lpstr>
      <vt:lpstr>PowerPoint Presentation</vt:lpstr>
      <vt:lpstr>ePIC Meetings in 2024</vt:lpstr>
      <vt:lpstr>Jan 2024 ePIC Meeting Workfests</vt:lpstr>
      <vt:lpstr>International</vt:lpstr>
      <vt:lpstr>PowerPoint Presentation</vt:lpstr>
      <vt:lpstr>Far-Forward and Far-Backward Detectors</vt:lpstr>
      <vt:lpstr>ePIC Tracking Detectors</vt:lpstr>
      <vt:lpstr>Particle ID</vt:lpstr>
      <vt:lpstr>Calorimetry</vt:lpstr>
      <vt:lpstr>EIC Detector Requirements</vt:lpstr>
      <vt:lpstr>PowerPoint Presentation</vt:lpstr>
      <vt:lpstr>Streaming Model Review Recommendations</vt:lpstr>
      <vt:lpstr>ePIC Technical Coordination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Detectors</dc:title>
  <dc:creator>John Lajoie</dc:creator>
  <cp:lastModifiedBy>Lajoie, John</cp:lastModifiedBy>
  <cp:revision>1076</cp:revision>
  <cp:lastPrinted>2022-09-21T16:20:09Z</cp:lastPrinted>
  <dcterms:created xsi:type="dcterms:W3CDTF">2022-06-05T17:25:16Z</dcterms:created>
  <dcterms:modified xsi:type="dcterms:W3CDTF">2023-12-07T19:57:34Z</dcterms:modified>
</cp:coreProperties>
</file>