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309" r:id="rId5"/>
    <p:sldId id="308" r:id="rId6"/>
    <p:sldId id="310" r:id="rId7"/>
    <p:sldId id="38855" r:id="rId8"/>
    <p:sldId id="316" r:id="rId9"/>
    <p:sldId id="312" r:id="rId10"/>
    <p:sldId id="314" r:id="rId11"/>
    <p:sldId id="313" r:id="rId12"/>
    <p:sldId id="3795" r:id="rId13"/>
    <p:sldId id="315" r:id="rId14"/>
    <p:sldId id="3794" r:id="rId15"/>
    <p:sldId id="38853" r:id="rId16"/>
    <p:sldId id="3797" r:id="rId17"/>
    <p:sldId id="38850" r:id="rId18"/>
    <p:sldId id="256" r:id="rId19"/>
    <p:sldId id="3799" r:id="rId20"/>
    <p:sldId id="38849" r:id="rId21"/>
    <p:sldId id="38856" r:id="rId22"/>
    <p:sldId id="3796" r:id="rId23"/>
    <p:sldId id="38854" r:id="rId24"/>
    <p:sldId id="57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FF6720-4B9F-2721-E108-69622687FF56}" name="Lancon, Eric" initials="EL" userId="S::elancon@bnl.gov::99ce055a-68d0-4033-8e07-a08c2a896ef5" providerId="AD"/>
  <p188:author id="{9C72C873-F5B5-7F8F-CD5F-1934AAAADB79}" name="Amber Boehnlein" initials="AB" userId="S::amber_jlab.org#ext#@brookhavenlab.onmicrosoft.com::a341d27f-b6ac-4dc9-89c2-ca15ac7752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CD300-E4F4-7848-90AC-AE995E3B0726}" v="4219" dt="2023-12-06T17:02:47.631"/>
    <p1510:client id="{6D874D95-CD0A-A941-8291-1A771B10D16F}" v="349" dt="2023-12-07T00:12:24.913"/>
    <p1510:client id="{F845B1F6-1E69-7343-B63D-23AA9A00C4A0}" v="592" dt="2023-12-05T21:51:13.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76"/>
  </p:normalViewPr>
  <p:slideViewPr>
    <p:cSldViewPr snapToGrid="0">
      <p:cViewPr varScale="1">
        <p:scale>
          <a:sx n="90" d="100"/>
          <a:sy n="90" d="100"/>
        </p:scale>
        <p:origin x="232" y="61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619C5-ECBC-8D49-B465-A5EE38E1E508}"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042C88E8-8B80-3C4F-838D-524DE84CD8A9}">
      <dgm:prSet phldrT="[Text]" custT="1"/>
      <dgm:spPr/>
      <dgm:t>
        <a:bodyPr/>
        <a:lstStyle/>
        <a:p>
          <a:r>
            <a:rPr lang="en-US" sz="1600" b="1"/>
            <a:t>2024</a:t>
          </a:r>
        </a:p>
      </dgm:t>
    </dgm:pt>
    <dgm:pt modelId="{54261C2C-C60C-2E44-BCF2-1E6D71189D8E}" type="parTrans" cxnId="{C5D3846A-856C-C449-88A2-871811F8BDA6}">
      <dgm:prSet/>
      <dgm:spPr/>
      <dgm:t>
        <a:bodyPr/>
        <a:lstStyle/>
        <a:p>
          <a:endParaRPr lang="en-US"/>
        </a:p>
      </dgm:t>
    </dgm:pt>
    <dgm:pt modelId="{C3F474D7-2DE7-EA41-A968-F5391BA6CFB7}" type="sibTrans" cxnId="{C5D3846A-856C-C449-88A2-871811F8BDA6}">
      <dgm:prSet/>
      <dgm:spPr/>
      <dgm:t>
        <a:bodyPr/>
        <a:lstStyle/>
        <a:p>
          <a:endParaRPr lang="en-US"/>
        </a:p>
      </dgm:t>
    </dgm:pt>
    <dgm:pt modelId="{64208468-A493-6A43-91F2-E8601BE89F05}">
      <dgm:prSet phldrT="[Text]" custT="1"/>
      <dgm:spPr/>
      <dgm:t>
        <a:bodyPr/>
        <a:lstStyle/>
        <a:p>
          <a:r>
            <a:rPr lang="en-US" sz="1800"/>
            <a:t>Identify possible international contributors</a:t>
          </a:r>
        </a:p>
      </dgm:t>
    </dgm:pt>
    <dgm:pt modelId="{4F95EA29-FA6D-F541-A717-8FDD291BC4D9}" type="parTrans" cxnId="{36644BF1-0FBA-0043-BC2A-EA9926727029}">
      <dgm:prSet/>
      <dgm:spPr/>
      <dgm:t>
        <a:bodyPr/>
        <a:lstStyle/>
        <a:p>
          <a:endParaRPr lang="en-US"/>
        </a:p>
      </dgm:t>
    </dgm:pt>
    <dgm:pt modelId="{4831B8E1-AC2A-D34A-AE99-EF8C343B6724}" type="sibTrans" cxnId="{36644BF1-0FBA-0043-BC2A-EA9926727029}">
      <dgm:prSet/>
      <dgm:spPr/>
      <dgm:t>
        <a:bodyPr/>
        <a:lstStyle/>
        <a:p>
          <a:endParaRPr lang="en-US"/>
        </a:p>
      </dgm:t>
    </dgm:pt>
    <dgm:pt modelId="{DCCC317D-2FCC-B54B-A87A-C357C4A8A19D}">
      <dgm:prSet phldrT="[Text]" custT="1"/>
      <dgm:spPr/>
      <dgm:t>
        <a:bodyPr/>
        <a:lstStyle/>
        <a:p>
          <a:r>
            <a:rPr lang="en-US" sz="1600" b="1"/>
            <a:t>2027+</a:t>
          </a:r>
        </a:p>
      </dgm:t>
    </dgm:pt>
    <dgm:pt modelId="{D35A0293-494D-254B-9819-17D3A5A034E5}" type="parTrans" cxnId="{517C163F-188A-CE47-8079-8AB9D713441A}">
      <dgm:prSet/>
      <dgm:spPr/>
      <dgm:t>
        <a:bodyPr/>
        <a:lstStyle/>
        <a:p>
          <a:endParaRPr lang="en-US"/>
        </a:p>
      </dgm:t>
    </dgm:pt>
    <dgm:pt modelId="{6FEF9092-B608-EC44-9403-818148223D35}" type="sibTrans" cxnId="{517C163F-188A-CE47-8079-8AB9D713441A}">
      <dgm:prSet/>
      <dgm:spPr/>
      <dgm:t>
        <a:bodyPr/>
        <a:lstStyle/>
        <a:p>
          <a:endParaRPr lang="en-US"/>
        </a:p>
      </dgm:t>
    </dgm:pt>
    <dgm:pt modelId="{9021DD98-5EE4-2D43-954A-79E26835394E}">
      <dgm:prSet phldrT="[Text]"/>
      <dgm:spPr/>
      <dgm:t>
        <a:bodyPr/>
        <a:lstStyle/>
        <a:p>
          <a:r>
            <a:rPr lang="en-US" dirty="0"/>
            <a:t>Finalize agreements legal content</a:t>
          </a:r>
        </a:p>
      </dgm:t>
    </dgm:pt>
    <dgm:pt modelId="{DB0B3ABB-ECB9-6E4D-BB58-29143B008E69}" type="parTrans" cxnId="{94B8477C-D7BF-0D48-9F84-7047CFE9E3F9}">
      <dgm:prSet/>
      <dgm:spPr/>
      <dgm:t>
        <a:bodyPr/>
        <a:lstStyle/>
        <a:p>
          <a:endParaRPr lang="en-US"/>
        </a:p>
      </dgm:t>
    </dgm:pt>
    <dgm:pt modelId="{64C6C125-A325-D242-9A65-940AC7A02A50}" type="sibTrans" cxnId="{94B8477C-D7BF-0D48-9F84-7047CFE9E3F9}">
      <dgm:prSet/>
      <dgm:spPr/>
      <dgm:t>
        <a:bodyPr/>
        <a:lstStyle/>
        <a:p>
          <a:endParaRPr lang="en-US"/>
        </a:p>
      </dgm:t>
    </dgm:pt>
    <dgm:pt modelId="{FCC45936-D925-354D-917E-52EF756B3CCD}">
      <dgm:prSet phldrT="[Text]"/>
      <dgm:spPr/>
      <dgm:t>
        <a:bodyPr/>
        <a:lstStyle/>
        <a:p>
          <a:r>
            <a:rPr lang="en-US" dirty="0"/>
            <a:t>Start agreements signing process</a:t>
          </a:r>
        </a:p>
      </dgm:t>
    </dgm:pt>
    <dgm:pt modelId="{1D89BD5E-15E5-744A-964B-E54E5FD9A459}" type="parTrans" cxnId="{6908213C-F33F-7448-B917-960627822625}">
      <dgm:prSet/>
      <dgm:spPr/>
      <dgm:t>
        <a:bodyPr/>
        <a:lstStyle/>
        <a:p>
          <a:endParaRPr lang="en-US"/>
        </a:p>
      </dgm:t>
    </dgm:pt>
    <dgm:pt modelId="{DAA84D25-4676-DC4A-82BC-15518A484DF5}" type="sibTrans" cxnId="{6908213C-F33F-7448-B917-960627822625}">
      <dgm:prSet/>
      <dgm:spPr/>
      <dgm:t>
        <a:bodyPr/>
        <a:lstStyle/>
        <a:p>
          <a:endParaRPr lang="en-US"/>
        </a:p>
      </dgm:t>
    </dgm:pt>
    <dgm:pt modelId="{9AAC0E8E-B764-F54B-9FA9-FBC6E2BF2B51}">
      <dgm:prSet phldrT="[Text]" custT="1"/>
      <dgm:spPr/>
      <dgm:t>
        <a:bodyPr/>
        <a:lstStyle/>
        <a:p>
          <a:r>
            <a:rPr lang="en-US" sz="1600" b="1"/>
            <a:t>2029+</a:t>
          </a:r>
        </a:p>
      </dgm:t>
    </dgm:pt>
    <dgm:pt modelId="{94840D5A-D958-1840-8931-A6F5C2E187B2}" type="parTrans" cxnId="{3C006045-504A-6F44-A2E9-AD2C65079B46}">
      <dgm:prSet/>
      <dgm:spPr/>
      <dgm:t>
        <a:bodyPr/>
        <a:lstStyle/>
        <a:p>
          <a:endParaRPr lang="en-US"/>
        </a:p>
      </dgm:t>
    </dgm:pt>
    <dgm:pt modelId="{4ED4EBF0-EE59-F74E-B90E-64FD8A5BBF74}" type="sibTrans" cxnId="{3C006045-504A-6F44-A2E9-AD2C65079B46}">
      <dgm:prSet/>
      <dgm:spPr/>
      <dgm:t>
        <a:bodyPr/>
        <a:lstStyle/>
        <a:p>
          <a:endParaRPr lang="en-US"/>
        </a:p>
      </dgm:t>
    </dgm:pt>
    <dgm:pt modelId="{ABEC0E6D-3F8D-DF4E-8AA3-5B66A4776383}">
      <dgm:prSet phldrT="[Text]"/>
      <dgm:spPr/>
      <dgm:t>
        <a:bodyPr/>
        <a:lstStyle/>
        <a:p>
          <a:r>
            <a:rPr lang="en-US" dirty="0"/>
            <a:t>agreements are signed</a:t>
          </a:r>
        </a:p>
      </dgm:t>
    </dgm:pt>
    <dgm:pt modelId="{006CBE25-1A8E-B049-87ED-8CF80EFEF38A}" type="parTrans" cxnId="{4A945E38-B4A8-FF48-BBC5-C09BA2B11554}">
      <dgm:prSet/>
      <dgm:spPr/>
      <dgm:t>
        <a:bodyPr/>
        <a:lstStyle/>
        <a:p>
          <a:endParaRPr lang="en-US"/>
        </a:p>
      </dgm:t>
    </dgm:pt>
    <dgm:pt modelId="{7BBFD03E-1FC7-EC45-83A7-BEEC618FBFCD}" type="sibTrans" cxnId="{4A945E38-B4A8-FF48-BBC5-C09BA2B11554}">
      <dgm:prSet/>
      <dgm:spPr/>
      <dgm:t>
        <a:bodyPr/>
        <a:lstStyle/>
        <a:p>
          <a:endParaRPr lang="en-US"/>
        </a:p>
      </dgm:t>
    </dgm:pt>
    <dgm:pt modelId="{FB2EF946-D5B4-9544-A348-27E8CA603391}">
      <dgm:prSet phldrT="[Text]"/>
      <dgm:spPr/>
      <dgm:t>
        <a:bodyPr/>
        <a:lstStyle/>
        <a:p>
          <a:r>
            <a:rPr lang="en-US"/>
            <a:t>International contributions included in eventual EIC Full dress rehearsals</a:t>
          </a:r>
        </a:p>
      </dgm:t>
    </dgm:pt>
    <dgm:pt modelId="{8B67BC7B-1D47-3B4C-BD62-79B2CCBF7DE6}" type="parTrans" cxnId="{1F7226F5-14E5-8045-8EA3-58983D6A4272}">
      <dgm:prSet/>
      <dgm:spPr/>
      <dgm:t>
        <a:bodyPr/>
        <a:lstStyle/>
        <a:p>
          <a:endParaRPr lang="en-US"/>
        </a:p>
      </dgm:t>
    </dgm:pt>
    <dgm:pt modelId="{B17BF6A3-3845-6946-900E-DBB639673106}" type="sibTrans" cxnId="{1F7226F5-14E5-8045-8EA3-58983D6A4272}">
      <dgm:prSet/>
      <dgm:spPr/>
      <dgm:t>
        <a:bodyPr/>
        <a:lstStyle/>
        <a:p>
          <a:endParaRPr lang="en-US"/>
        </a:p>
      </dgm:t>
    </dgm:pt>
    <dgm:pt modelId="{96836177-05A2-0044-8DAF-47E1D7477D46}">
      <dgm:prSet phldrT="[Text]" custT="1"/>
      <dgm:spPr/>
      <dgm:t>
        <a:bodyPr/>
        <a:lstStyle/>
        <a:p>
          <a:r>
            <a:rPr lang="en-US" sz="1800" dirty="0"/>
            <a:t>Work on agreements legal content, Identify signing authorities in various countries</a:t>
          </a:r>
        </a:p>
      </dgm:t>
    </dgm:pt>
    <dgm:pt modelId="{16B0990C-5107-F142-A27E-AD168B964F9F}" type="parTrans" cxnId="{8A80AF51-3210-2D43-AE26-F4A3A0916208}">
      <dgm:prSet/>
      <dgm:spPr/>
      <dgm:t>
        <a:bodyPr/>
        <a:lstStyle/>
        <a:p>
          <a:endParaRPr lang="en-US"/>
        </a:p>
      </dgm:t>
    </dgm:pt>
    <dgm:pt modelId="{84CF69DA-B91A-AC48-9B88-D15CE4BDCFAE}" type="sibTrans" cxnId="{8A80AF51-3210-2D43-AE26-F4A3A0916208}">
      <dgm:prSet/>
      <dgm:spPr/>
      <dgm:t>
        <a:bodyPr/>
        <a:lstStyle/>
        <a:p>
          <a:endParaRPr lang="en-US"/>
        </a:p>
      </dgm:t>
    </dgm:pt>
    <dgm:pt modelId="{743A8F17-A8D6-CC4F-B076-601C11D37780}">
      <dgm:prSet phldrT="[Text]" custT="1"/>
      <dgm:spPr/>
      <dgm:t>
        <a:bodyPr/>
        <a:lstStyle/>
        <a:p>
          <a:r>
            <a:rPr lang="en-US" sz="1600" b="1"/>
            <a:t>Year-0</a:t>
          </a:r>
        </a:p>
      </dgm:t>
    </dgm:pt>
    <dgm:pt modelId="{5FA15CD4-34FD-5549-B18F-CF19B0CDB862}" type="parTrans" cxnId="{B1C87F83-A756-1842-B195-AD65FFDB9696}">
      <dgm:prSet/>
      <dgm:spPr/>
      <dgm:t>
        <a:bodyPr/>
        <a:lstStyle/>
        <a:p>
          <a:endParaRPr lang="en-US"/>
        </a:p>
      </dgm:t>
    </dgm:pt>
    <dgm:pt modelId="{E260BC66-D8FF-8644-B8C2-4E88D216B1A3}" type="sibTrans" cxnId="{B1C87F83-A756-1842-B195-AD65FFDB9696}">
      <dgm:prSet/>
      <dgm:spPr/>
      <dgm:t>
        <a:bodyPr/>
        <a:lstStyle/>
        <a:p>
          <a:endParaRPr lang="en-US"/>
        </a:p>
      </dgm:t>
    </dgm:pt>
    <dgm:pt modelId="{EAC7E463-929E-174F-9371-BB0EB1CCA33A}">
      <dgm:prSet phldrT="[Text]"/>
      <dgm:spPr/>
      <dgm:t>
        <a:bodyPr/>
        <a:lstStyle/>
        <a:p>
          <a:r>
            <a:rPr lang="en-US"/>
            <a:t>Data Taking</a:t>
          </a:r>
        </a:p>
      </dgm:t>
    </dgm:pt>
    <dgm:pt modelId="{568F491B-50A9-FF44-8A8C-F006BB661A93}" type="parTrans" cxnId="{22A36B8A-BBDF-2E46-BE18-ECD89A3AE65A}">
      <dgm:prSet/>
      <dgm:spPr/>
      <dgm:t>
        <a:bodyPr/>
        <a:lstStyle/>
        <a:p>
          <a:endParaRPr lang="en-US"/>
        </a:p>
      </dgm:t>
    </dgm:pt>
    <dgm:pt modelId="{FD092194-E9A9-1146-8E30-7223C218EF83}" type="sibTrans" cxnId="{22A36B8A-BBDF-2E46-BE18-ECD89A3AE65A}">
      <dgm:prSet/>
      <dgm:spPr/>
      <dgm:t>
        <a:bodyPr/>
        <a:lstStyle/>
        <a:p>
          <a:endParaRPr lang="en-US"/>
        </a:p>
      </dgm:t>
    </dgm:pt>
    <dgm:pt modelId="{9055711C-B74E-8F48-AD66-64D6C304DB8B}">
      <dgm:prSet phldrT="[Text]" custT="1"/>
      <dgm:spPr/>
      <dgm:t>
        <a:bodyPr/>
        <a:lstStyle/>
        <a:p>
          <a:r>
            <a:rPr lang="en-US" sz="1800" err="1"/>
            <a:t>ePIC</a:t>
          </a:r>
          <a:r>
            <a:rPr lang="en-US" sz="1800"/>
            <a:t> to develop a comprehensive quantitative computing model</a:t>
          </a:r>
        </a:p>
      </dgm:t>
    </dgm:pt>
    <dgm:pt modelId="{9CD582A4-1AC8-4F40-BBEF-74261C48C109}" type="parTrans" cxnId="{7D546BD1-8EAF-6441-A7B9-CC0D5040F381}">
      <dgm:prSet/>
      <dgm:spPr/>
      <dgm:t>
        <a:bodyPr/>
        <a:lstStyle/>
        <a:p>
          <a:endParaRPr lang="en-US"/>
        </a:p>
      </dgm:t>
    </dgm:pt>
    <dgm:pt modelId="{D09AC1B4-D033-C24F-93F0-A9D96ABB516B}" type="sibTrans" cxnId="{7D546BD1-8EAF-6441-A7B9-CC0D5040F381}">
      <dgm:prSet/>
      <dgm:spPr/>
      <dgm:t>
        <a:bodyPr/>
        <a:lstStyle/>
        <a:p>
          <a:endParaRPr lang="en-US"/>
        </a:p>
      </dgm:t>
    </dgm:pt>
    <dgm:pt modelId="{B9E5545E-533E-3246-941E-BA91338DB405}">
      <dgm:prSet phldrT="[Text]" custT="1"/>
      <dgm:spPr/>
      <dgm:t>
        <a:bodyPr/>
        <a:lstStyle/>
        <a:p>
          <a:r>
            <a:rPr lang="en-US" sz="1800"/>
            <a:t>Establish accounting mechanism for contributions to EIC computing</a:t>
          </a:r>
        </a:p>
      </dgm:t>
    </dgm:pt>
    <dgm:pt modelId="{156FA09F-18D3-9E44-91C9-0C69EE208F78}" type="parTrans" cxnId="{D177B50D-9232-7142-9247-3681244C4539}">
      <dgm:prSet/>
      <dgm:spPr/>
      <dgm:t>
        <a:bodyPr/>
        <a:lstStyle/>
        <a:p>
          <a:endParaRPr lang="en-US"/>
        </a:p>
      </dgm:t>
    </dgm:pt>
    <dgm:pt modelId="{C316BFAA-4F86-B744-8748-03B22671AF0C}" type="sibTrans" cxnId="{D177B50D-9232-7142-9247-3681244C4539}">
      <dgm:prSet/>
      <dgm:spPr/>
      <dgm:t>
        <a:bodyPr/>
        <a:lstStyle/>
        <a:p>
          <a:endParaRPr lang="en-US"/>
        </a:p>
      </dgm:t>
    </dgm:pt>
    <dgm:pt modelId="{CB5C04A9-0AA6-D742-8224-E51316066B17}">
      <dgm:prSet phldrT="[Text]" custT="1"/>
      <dgm:spPr/>
      <dgm:t>
        <a:bodyPr/>
        <a:lstStyle/>
        <a:p>
          <a:r>
            <a:rPr lang="en-US" sz="1800"/>
            <a:t>Work on the EICO Charter</a:t>
          </a:r>
        </a:p>
      </dgm:t>
    </dgm:pt>
    <dgm:pt modelId="{047AA71D-5D38-8547-B538-E7F7CD5C47FE}" type="parTrans" cxnId="{B1F2D570-095A-9A40-BAF5-636944B36918}">
      <dgm:prSet/>
      <dgm:spPr/>
      <dgm:t>
        <a:bodyPr/>
        <a:lstStyle/>
        <a:p>
          <a:endParaRPr lang="en-US"/>
        </a:p>
      </dgm:t>
    </dgm:pt>
    <dgm:pt modelId="{7DC65968-8F3E-B54A-AB5A-E0455173A9B4}" type="sibTrans" cxnId="{B1F2D570-095A-9A40-BAF5-636944B36918}">
      <dgm:prSet/>
      <dgm:spPr/>
      <dgm:t>
        <a:bodyPr/>
        <a:lstStyle/>
        <a:p>
          <a:endParaRPr lang="en-US"/>
        </a:p>
      </dgm:t>
    </dgm:pt>
    <dgm:pt modelId="{EC62776B-D8B3-AB42-9CBA-4C7E2457982D}">
      <dgm:prSet phldrT="[Text]" custT="1"/>
      <dgm:spPr/>
      <dgm:t>
        <a:bodyPr/>
        <a:lstStyle/>
        <a:p>
          <a:r>
            <a:rPr lang="en-US" sz="1600" b="1"/>
            <a:t>2025 -2026</a:t>
          </a:r>
        </a:p>
      </dgm:t>
    </dgm:pt>
    <dgm:pt modelId="{286038C4-2994-3240-9B82-F3CA100CEBC6}" type="parTrans" cxnId="{E9E0EF60-1F04-C745-94C9-253A9E24D699}">
      <dgm:prSet/>
      <dgm:spPr/>
      <dgm:t>
        <a:bodyPr/>
        <a:lstStyle/>
        <a:p>
          <a:endParaRPr lang="en-US"/>
        </a:p>
      </dgm:t>
    </dgm:pt>
    <dgm:pt modelId="{E7368398-791A-3D46-9EF7-A50582F81FF1}" type="sibTrans" cxnId="{E9E0EF60-1F04-C745-94C9-253A9E24D699}">
      <dgm:prSet/>
      <dgm:spPr/>
      <dgm:t>
        <a:bodyPr/>
        <a:lstStyle/>
        <a:p>
          <a:endParaRPr lang="en-US"/>
        </a:p>
      </dgm:t>
    </dgm:pt>
    <dgm:pt modelId="{73B1A602-5DD8-D842-9F67-F8F850D8D3F1}">
      <dgm:prSet phldrT="[Text]"/>
      <dgm:spPr/>
      <dgm:t>
        <a:bodyPr/>
        <a:lstStyle/>
        <a:p>
          <a:r>
            <a:rPr lang="en-US"/>
            <a:t>Resource planning for the short and long-term</a:t>
          </a:r>
        </a:p>
      </dgm:t>
    </dgm:pt>
    <dgm:pt modelId="{966785D4-D8EE-C246-9BB7-80442FCDB662}" type="parTrans" cxnId="{C2247901-D541-D44F-852B-ABAEC1A45A99}">
      <dgm:prSet/>
      <dgm:spPr/>
      <dgm:t>
        <a:bodyPr/>
        <a:lstStyle/>
        <a:p>
          <a:endParaRPr lang="en-US"/>
        </a:p>
      </dgm:t>
    </dgm:pt>
    <dgm:pt modelId="{1A4FACEC-A490-144A-86D8-F88307AB7257}" type="sibTrans" cxnId="{C2247901-D541-D44F-852B-ABAEC1A45A99}">
      <dgm:prSet/>
      <dgm:spPr/>
      <dgm:t>
        <a:bodyPr/>
        <a:lstStyle/>
        <a:p>
          <a:endParaRPr lang="en-US"/>
        </a:p>
      </dgm:t>
    </dgm:pt>
    <dgm:pt modelId="{D9166912-A44F-EE45-A94E-017A699AD29A}">
      <dgm:prSet phldrT="[Text]"/>
      <dgm:spPr/>
      <dgm:t>
        <a:bodyPr/>
        <a:lstStyle/>
        <a:p>
          <a:r>
            <a:rPr lang="en-US"/>
            <a:t>Refinement of </a:t>
          </a:r>
          <a:r>
            <a:rPr lang="en-US" err="1"/>
            <a:t>ePIC</a:t>
          </a:r>
          <a:r>
            <a:rPr lang="en-US"/>
            <a:t> computing model and requirements</a:t>
          </a:r>
        </a:p>
      </dgm:t>
    </dgm:pt>
    <dgm:pt modelId="{3D08E276-EB0D-F946-B5CA-A79E4976CD63}" type="parTrans" cxnId="{4EE61C5C-F501-8742-AECE-1F699FF47B75}">
      <dgm:prSet/>
      <dgm:spPr/>
      <dgm:t>
        <a:bodyPr/>
        <a:lstStyle/>
        <a:p>
          <a:endParaRPr lang="en-US"/>
        </a:p>
      </dgm:t>
    </dgm:pt>
    <dgm:pt modelId="{EEAE3CBE-E66B-7140-9620-E433BDA99178}" type="sibTrans" cxnId="{4EE61C5C-F501-8742-AECE-1F699FF47B75}">
      <dgm:prSet/>
      <dgm:spPr/>
      <dgm:t>
        <a:bodyPr/>
        <a:lstStyle/>
        <a:p>
          <a:endParaRPr lang="en-US"/>
        </a:p>
      </dgm:t>
    </dgm:pt>
    <dgm:pt modelId="{A827808B-F9E9-CA40-8818-13FAC7CCCAFC}" type="pres">
      <dgm:prSet presAssocID="{6D7619C5-ECBC-8D49-B465-A5EE38E1E508}" presName="linearFlow" presStyleCnt="0">
        <dgm:presLayoutVars>
          <dgm:dir/>
          <dgm:animLvl val="lvl"/>
          <dgm:resizeHandles val="exact"/>
        </dgm:presLayoutVars>
      </dgm:prSet>
      <dgm:spPr/>
    </dgm:pt>
    <dgm:pt modelId="{1D925F18-084B-B142-BCA9-4F3DD500E640}" type="pres">
      <dgm:prSet presAssocID="{042C88E8-8B80-3C4F-838D-524DE84CD8A9}" presName="composite" presStyleCnt="0"/>
      <dgm:spPr/>
    </dgm:pt>
    <dgm:pt modelId="{B4C70163-4C47-BA4D-875F-C7007BFDC0CA}" type="pres">
      <dgm:prSet presAssocID="{042C88E8-8B80-3C4F-838D-524DE84CD8A9}" presName="parentText" presStyleLbl="alignNode1" presStyleIdx="0" presStyleCnt="5">
        <dgm:presLayoutVars>
          <dgm:chMax val="1"/>
          <dgm:bulletEnabled val="1"/>
        </dgm:presLayoutVars>
      </dgm:prSet>
      <dgm:spPr/>
    </dgm:pt>
    <dgm:pt modelId="{DFCB07A7-EDAB-4646-A497-B728222E3A40}" type="pres">
      <dgm:prSet presAssocID="{042C88E8-8B80-3C4F-838D-524DE84CD8A9}" presName="descendantText" presStyleLbl="alignAcc1" presStyleIdx="0" presStyleCnt="5" custScaleY="225925" custLinFactNeighborX="-5" custLinFactNeighborY="11944">
        <dgm:presLayoutVars>
          <dgm:bulletEnabled val="1"/>
        </dgm:presLayoutVars>
      </dgm:prSet>
      <dgm:spPr/>
    </dgm:pt>
    <dgm:pt modelId="{EB959B9D-B7A8-8848-9C1E-8843A6DFBBED}" type="pres">
      <dgm:prSet presAssocID="{C3F474D7-2DE7-EA41-A968-F5391BA6CFB7}" presName="sp" presStyleCnt="0"/>
      <dgm:spPr/>
    </dgm:pt>
    <dgm:pt modelId="{D70003FE-D77A-9B4C-BD6A-7B691DE6AE7E}" type="pres">
      <dgm:prSet presAssocID="{EC62776B-D8B3-AB42-9CBA-4C7E2457982D}" presName="composite" presStyleCnt="0"/>
      <dgm:spPr/>
    </dgm:pt>
    <dgm:pt modelId="{71E1F27F-D116-4A4A-9D12-F088331C699C}" type="pres">
      <dgm:prSet presAssocID="{EC62776B-D8B3-AB42-9CBA-4C7E2457982D}" presName="parentText" presStyleLbl="alignNode1" presStyleIdx="1" presStyleCnt="5" custLinFactNeighborX="99" custLinFactNeighborY="22694">
        <dgm:presLayoutVars>
          <dgm:chMax val="1"/>
          <dgm:bulletEnabled val="1"/>
        </dgm:presLayoutVars>
      </dgm:prSet>
      <dgm:spPr/>
    </dgm:pt>
    <dgm:pt modelId="{A6EC897D-2970-064F-9E89-76C140F48566}" type="pres">
      <dgm:prSet presAssocID="{EC62776B-D8B3-AB42-9CBA-4C7E2457982D}" presName="descendantText" presStyleLbl="alignAcc1" presStyleIdx="1" presStyleCnt="5" custLinFactNeighborX="-5" custLinFactNeighborY="42466">
        <dgm:presLayoutVars>
          <dgm:bulletEnabled val="1"/>
        </dgm:presLayoutVars>
      </dgm:prSet>
      <dgm:spPr/>
    </dgm:pt>
    <dgm:pt modelId="{58E76962-E3F9-4341-9566-12E267F03C41}" type="pres">
      <dgm:prSet presAssocID="{E7368398-791A-3D46-9EF7-A50582F81FF1}" presName="sp" presStyleCnt="0"/>
      <dgm:spPr/>
    </dgm:pt>
    <dgm:pt modelId="{D34F0AE8-D97B-4E42-BA19-CD2B91E04C1D}" type="pres">
      <dgm:prSet presAssocID="{DCCC317D-2FCC-B54B-A87A-C357C4A8A19D}" presName="composite" presStyleCnt="0"/>
      <dgm:spPr/>
    </dgm:pt>
    <dgm:pt modelId="{F7FD6CC4-AD12-F649-8B44-EC903EA35280}" type="pres">
      <dgm:prSet presAssocID="{DCCC317D-2FCC-B54B-A87A-C357C4A8A19D}" presName="parentText" presStyleLbl="alignNode1" presStyleIdx="2" presStyleCnt="5" custLinFactNeighborX="82" custLinFactNeighborY="14632">
        <dgm:presLayoutVars>
          <dgm:chMax val="1"/>
          <dgm:bulletEnabled val="1"/>
        </dgm:presLayoutVars>
      </dgm:prSet>
      <dgm:spPr/>
    </dgm:pt>
    <dgm:pt modelId="{750F099A-E8E0-FE49-B8FA-5FD16ED31C69}" type="pres">
      <dgm:prSet presAssocID="{DCCC317D-2FCC-B54B-A87A-C357C4A8A19D}" presName="descendantText" presStyleLbl="alignAcc1" presStyleIdx="2" presStyleCnt="5" custLinFactNeighborX="-5" custLinFactNeighborY="25896">
        <dgm:presLayoutVars>
          <dgm:bulletEnabled val="1"/>
        </dgm:presLayoutVars>
      </dgm:prSet>
      <dgm:spPr/>
    </dgm:pt>
    <dgm:pt modelId="{02E60D06-B5C8-E846-ABD5-45E2A21B7D13}" type="pres">
      <dgm:prSet presAssocID="{6FEF9092-B608-EC44-9403-818148223D35}" presName="sp" presStyleCnt="0"/>
      <dgm:spPr/>
    </dgm:pt>
    <dgm:pt modelId="{6C1EC28C-1F1C-FD40-8580-59FC6B6E9DBF}" type="pres">
      <dgm:prSet presAssocID="{9AAC0E8E-B764-F54B-9FA9-FBC6E2BF2B51}" presName="composite" presStyleCnt="0"/>
      <dgm:spPr/>
    </dgm:pt>
    <dgm:pt modelId="{4FA7AA13-AA52-E24F-BC81-798BB9EBA6B4}" type="pres">
      <dgm:prSet presAssocID="{9AAC0E8E-B764-F54B-9FA9-FBC6E2BF2B51}" presName="parentText" presStyleLbl="alignNode1" presStyleIdx="3" presStyleCnt="5" custLinFactNeighborX="-62" custLinFactNeighborY="10239">
        <dgm:presLayoutVars>
          <dgm:chMax val="1"/>
          <dgm:bulletEnabled val="1"/>
        </dgm:presLayoutVars>
      </dgm:prSet>
      <dgm:spPr/>
    </dgm:pt>
    <dgm:pt modelId="{B3E34CF1-6EC7-F549-8051-2003495111AE}" type="pres">
      <dgm:prSet presAssocID="{9AAC0E8E-B764-F54B-9FA9-FBC6E2BF2B51}" presName="descendantText" presStyleLbl="alignAcc1" presStyleIdx="3" presStyleCnt="5" custLinFactNeighborX="-5" custLinFactNeighborY="15753">
        <dgm:presLayoutVars>
          <dgm:bulletEnabled val="1"/>
        </dgm:presLayoutVars>
      </dgm:prSet>
      <dgm:spPr/>
    </dgm:pt>
    <dgm:pt modelId="{7CF2AC8E-D186-A445-8BAB-96242C8B3DE5}" type="pres">
      <dgm:prSet presAssocID="{4ED4EBF0-EE59-F74E-B90E-64FD8A5BBF74}" presName="sp" presStyleCnt="0"/>
      <dgm:spPr/>
    </dgm:pt>
    <dgm:pt modelId="{9E0E43EF-9C8C-9944-B31E-83D783CB5245}" type="pres">
      <dgm:prSet presAssocID="{743A8F17-A8D6-CC4F-B076-601C11D37780}" presName="composite" presStyleCnt="0"/>
      <dgm:spPr/>
    </dgm:pt>
    <dgm:pt modelId="{4591749D-CE5B-0041-8E83-68786BE89F93}" type="pres">
      <dgm:prSet presAssocID="{743A8F17-A8D6-CC4F-B076-601C11D37780}" presName="parentText" presStyleLbl="alignNode1" presStyleIdx="4" presStyleCnt="5">
        <dgm:presLayoutVars>
          <dgm:chMax val="1"/>
          <dgm:bulletEnabled val="1"/>
        </dgm:presLayoutVars>
      </dgm:prSet>
      <dgm:spPr/>
    </dgm:pt>
    <dgm:pt modelId="{A285EBB4-EB74-374A-A442-07510F5DA081}" type="pres">
      <dgm:prSet presAssocID="{743A8F17-A8D6-CC4F-B076-601C11D37780}" presName="descendantText" presStyleLbl="alignAcc1" presStyleIdx="4" presStyleCnt="5">
        <dgm:presLayoutVars>
          <dgm:bulletEnabled val="1"/>
        </dgm:presLayoutVars>
      </dgm:prSet>
      <dgm:spPr/>
    </dgm:pt>
  </dgm:ptLst>
  <dgm:cxnLst>
    <dgm:cxn modelId="{C2247901-D541-D44F-852B-ABAEC1A45A99}" srcId="{EC62776B-D8B3-AB42-9CBA-4C7E2457982D}" destId="{73B1A602-5DD8-D842-9F67-F8F850D8D3F1}" srcOrd="0" destOrd="0" parTransId="{966785D4-D8EE-C246-9BB7-80442FCDB662}" sibTransId="{1A4FACEC-A490-144A-86D8-F88307AB7257}"/>
    <dgm:cxn modelId="{D177B50D-9232-7142-9247-3681244C4539}" srcId="{042C88E8-8B80-3C4F-838D-524DE84CD8A9}" destId="{B9E5545E-533E-3246-941E-BA91338DB405}" srcOrd="4" destOrd="0" parTransId="{156FA09F-18D3-9E44-91C9-0C69EE208F78}" sibTransId="{C316BFAA-4F86-B744-8748-03B22671AF0C}"/>
    <dgm:cxn modelId="{7FE3FB0E-D6FC-8343-AB1A-DF6C2A65BB10}" type="presOf" srcId="{743A8F17-A8D6-CC4F-B076-601C11D37780}" destId="{4591749D-CE5B-0041-8E83-68786BE89F93}" srcOrd="0" destOrd="0" presId="urn:microsoft.com/office/officeart/2005/8/layout/chevron2"/>
    <dgm:cxn modelId="{C7C02E33-ECD4-1C45-A712-A72B36CC205E}" type="presOf" srcId="{DCCC317D-2FCC-B54B-A87A-C357C4A8A19D}" destId="{F7FD6CC4-AD12-F649-8B44-EC903EA35280}" srcOrd="0" destOrd="0" presId="urn:microsoft.com/office/officeart/2005/8/layout/chevron2"/>
    <dgm:cxn modelId="{4A945E38-B4A8-FF48-BBC5-C09BA2B11554}" srcId="{9AAC0E8E-B764-F54B-9FA9-FBC6E2BF2B51}" destId="{ABEC0E6D-3F8D-DF4E-8AA3-5B66A4776383}" srcOrd="0" destOrd="0" parTransId="{006CBE25-1A8E-B049-87ED-8CF80EFEF38A}" sibTransId="{7BBFD03E-1FC7-EC45-83A7-BEEC618FBFCD}"/>
    <dgm:cxn modelId="{6908213C-F33F-7448-B917-960627822625}" srcId="{DCCC317D-2FCC-B54B-A87A-C357C4A8A19D}" destId="{FCC45936-D925-354D-917E-52EF756B3CCD}" srcOrd="1" destOrd="0" parTransId="{1D89BD5E-15E5-744A-964B-E54E5FD9A459}" sibTransId="{DAA84D25-4676-DC4A-82BC-15518A484DF5}"/>
    <dgm:cxn modelId="{517C163F-188A-CE47-8079-8AB9D713441A}" srcId="{6D7619C5-ECBC-8D49-B465-A5EE38E1E508}" destId="{DCCC317D-2FCC-B54B-A87A-C357C4A8A19D}" srcOrd="2" destOrd="0" parTransId="{D35A0293-494D-254B-9819-17D3A5A034E5}" sibTransId="{6FEF9092-B608-EC44-9403-818148223D35}"/>
    <dgm:cxn modelId="{3C006045-504A-6F44-A2E9-AD2C65079B46}" srcId="{6D7619C5-ECBC-8D49-B465-A5EE38E1E508}" destId="{9AAC0E8E-B764-F54B-9FA9-FBC6E2BF2B51}" srcOrd="3" destOrd="0" parTransId="{94840D5A-D958-1840-8931-A6F5C2E187B2}" sibTransId="{4ED4EBF0-EE59-F74E-B90E-64FD8A5BBF74}"/>
    <dgm:cxn modelId="{1C881B49-8166-B54A-A716-75E7F1737871}" type="presOf" srcId="{D9166912-A44F-EE45-A94E-017A699AD29A}" destId="{A6EC897D-2970-064F-9E89-76C140F48566}" srcOrd="0" destOrd="1" presId="urn:microsoft.com/office/officeart/2005/8/layout/chevron2"/>
    <dgm:cxn modelId="{928EE44F-ECEA-204E-A713-E089B2D3D2C4}" type="presOf" srcId="{9AAC0E8E-B764-F54B-9FA9-FBC6E2BF2B51}" destId="{4FA7AA13-AA52-E24F-BC81-798BB9EBA6B4}" srcOrd="0" destOrd="0" presId="urn:microsoft.com/office/officeart/2005/8/layout/chevron2"/>
    <dgm:cxn modelId="{8A80AF51-3210-2D43-AE26-F4A3A0916208}" srcId="{042C88E8-8B80-3C4F-838D-524DE84CD8A9}" destId="{96836177-05A2-0044-8DAF-47E1D7477D46}" srcOrd="3" destOrd="0" parTransId="{16B0990C-5107-F142-A27E-AD168B964F9F}" sibTransId="{84CF69DA-B91A-AC48-9B88-D15CE4BDCFAE}"/>
    <dgm:cxn modelId="{E6DD8C55-883E-6948-A357-04A30A7621B6}" type="presOf" srcId="{9021DD98-5EE4-2D43-954A-79E26835394E}" destId="{750F099A-E8E0-FE49-B8FA-5FD16ED31C69}" srcOrd="0" destOrd="0" presId="urn:microsoft.com/office/officeart/2005/8/layout/chevron2"/>
    <dgm:cxn modelId="{598FB857-78F7-694E-AF1A-6F00C1BD7106}" type="presOf" srcId="{EC62776B-D8B3-AB42-9CBA-4C7E2457982D}" destId="{71E1F27F-D116-4A4A-9D12-F088331C699C}" srcOrd="0" destOrd="0" presId="urn:microsoft.com/office/officeart/2005/8/layout/chevron2"/>
    <dgm:cxn modelId="{71ACE55B-69E7-8F41-8867-BBDB5543DCD4}" type="presOf" srcId="{73B1A602-5DD8-D842-9F67-F8F850D8D3F1}" destId="{A6EC897D-2970-064F-9E89-76C140F48566}" srcOrd="0" destOrd="0" presId="urn:microsoft.com/office/officeart/2005/8/layout/chevron2"/>
    <dgm:cxn modelId="{4EE61C5C-F501-8742-AECE-1F699FF47B75}" srcId="{EC62776B-D8B3-AB42-9CBA-4C7E2457982D}" destId="{D9166912-A44F-EE45-A94E-017A699AD29A}" srcOrd="1" destOrd="0" parTransId="{3D08E276-EB0D-F946-B5CA-A79E4976CD63}" sibTransId="{EEAE3CBE-E66B-7140-9620-E433BDA99178}"/>
    <dgm:cxn modelId="{E9E0EF60-1F04-C745-94C9-253A9E24D699}" srcId="{6D7619C5-ECBC-8D49-B465-A5EE38E1E508}" destId="{EC62776B-D8B3-AB42-9CBA-4C7E2457982D}" srcOrd="1" destOrd="0" parTransId="{286038C4-2994-3240-9B82-F3CA100CEBC6}" sibTransId="{E7368398-791A-3D46-9EF7-A50582F81FF1}"/>
    <dgm:cxn modelId="{C5D3846A-856C-C449-88A2-871811F8BDA6}" srcId="{6D7619C5-ECBC-8D49-B465-A5EE38E1E508}" destId="{042C88E8-8B80-3C4F-838D-524DE84CD8A9}" srcOrd="0" destOrd="0" parTransId="{54261C2C-C60C-2E44-BCF2-1E6D71189D8E}" sibTransId="{C3F474D7-2DE7-EA41-A968-F5391BA6CFB7}"/>
    <dgm:cxn modelId="{B1F2D570-095A-9A40-BAF5-636944B36918}" srcId="{042C88E8-8B80-3C4F-838D-524DE84CD8A9}" destId="{CB5C04A9-0AA6-D742-8224-E51316066B17}" srcOrd="2" destOrd="0" parTransId="{047AA71D-5D38-8547-B538-E7F7CD5C47FE}" sibTransId="{7DC65968-8F3E-B54A-AB5A-E0455173A9B4}"/>
    <dgm:cxn modelId="{94B8477C-D7BF-0D48-9F84-7047CFE9E3F9}" srcId="{DCCC317D-2FCC-B54B-A87A-C357C4A8A19D}" destId="{9021DD98-5EE4-2D43-954A-79E26835394E}" srcOrd="0" destOrd="0" parTransId="{DB0B3ABB-ECB9-6E4D-BB58-29143B008E69}" sibTransId="{64C6C125-A325-D242-9A65-940AC7A02A50}"/>
    <dgm:cxn modelId="{B1C87F83-A756-1842-B195-AD65FFDB9696}" srcId="{6D7619C5-ECBC-8D49-B465-A5EE38E1E508}" destId="{743A8F17-A8D6-CC4F-B076-601C11D37780}" srcOrd="4" destOrd="0" parTransId="{5FA15CD4-34FD-5549-B18F-CF19B0CDB862}" sibTransId="{E260BC66-D8FF-8644-B8C2-4E88D216B1A3}"/>
    <dgm:cxn modelId="{22A36B8A-BBDF-2E46-BE18-ECD89A3AE65A}" srcId="{743A8F17-A8D6-CC4F-B076-601C11D37780}" destId="{EAC7E463-929E-174F-9371-BB0EB1CCA33A}" srcOrd="0" destOrd="0" parTransId="{568F491B-50A9-FF44-8A8C-F006BB661A93}" sibTransId="{FD092194-E9A9-1146-8E30-7223C218EF83}"/>
    <dgm:cxn modelId="{ED991898-A5D2-D544-995E-A163FDA5A127}" type="presOf" srcId="{FCC45936-D925-354D-917E-52EF756B3CCD}" destId="{750F099A-E8E0-FE49-B8FA-5FD16ED31C69}" srcOrd="0" destOrd="1" presId="urn:microsoft.com/office/officeart/2005/8/layout/chevron2"/>
    <dgm:cxn modelId="{04A3F69C-8793-4049-B443-D241FA5B3FD1}" type="presOf" srcId="{042C88E8-8B80-3C4F-838D-524DE84CD8A9}" destId="{B4C70163-4C47-BA4D-875F-C7007BFDC0CA}" srcOrd="0" destOrd="0" presId="urn:microsoft.com/office/officeart/2005/8/layout/chevron2"/>
    <dgm:cxn modelId="{B26E07B8-BA30-0443-8FBF-D89651EFD9E6}" type="presOf" srcId="{B9E5545E-533E-3246-941E-BA91338DB405}" destId="{DFCB07A7-EDAB-4646-A497-B728222E3A40}" srcOrd="0" destOrd="4" presId="urn:microsoft.com/office/officeart/2005/8/layout/chevron2"/>
    <dgm:cxn modelId="{7B1E7BBD-0720-0745-82EF-837BE3120DB5}" type="presOf" srcId="{CB5C04A9-0AA6-D742-8224-E51316066B17}" destId="{DFCB07A7-EDAB-4646-A497-B728222E3A40}" srcOrd="0" destOrd="2" presId="urn:microsoft.com/office/officeart/2005/8/layout/chevron2"/>
    <dgm:cxn modelId="{F35CB1C3-9380-7642-BF22-3E2DFA127796}" type="presOf" srcId="{EAC7E463-929E-174F-9371-BB0EB1CCA33A}" destId="{A285EBB4-EB74-374A-A442-07510F5DA081}" srcOrd="0" destOrd="0" presId="urn:microsoft.com/office/officeart/2005/8/layout/chevron2"/>
    <dgm:cxn modelId="{1D5229C4-DF4B-4245-B295-2E6447C3C3A1}" type="presOf" srcId="{64208468-A493-6A43-91F2-E8601BE89F05}" destId="{DFCB07A7-EDAB-4646-A497-B728222E3A40}" srcOrd="0" destOrd="1" presId="urn:microsoft.com/office/officeart/2005/8/layout/chevron2"/>
    <dgm:cxn modelId="{C430A6C9-F2FD-554F-A2FB-2F81D9A4A8DC}" type="presOf" srcId="{FB2EF946-D5B4-9544-A348-27E8CA603391}" destId="{B3E34CF1-6EC7-F549-8051-2003495111AE}" srcOrd="0" destOrd="1" presId="urn:microsoft.com/office/officeart/2005/8/layout/chevron2"/>
    <dgm:cxn modelId="{3F513BCB-D98D-FD47-BC3C-C8999D152CC3}" type="presOf" srcId="{6D7619C5-ECBC-8D49-B465-A5EE38E1E508}" destId="{A827808B-F9E9-CA40-8818-13FAC7CCCAFC}" srcOrd="0" destOrd="0" presId="urn:microsoft.com/office/officeart/2005/8/layout/chevron2"/>
    <dgm:cxn modelId="{7D546BD1-8EAF-6441-A7B9-CC0D5040F381}" srcId="{042C88E8-8B80-3C4F-838D-524DE84CD8A9}" destId="{9055711C-B74E-8F48-AD66-64D6C304DB8B}" srcOrd="0" destOrd="0" parTransId="{9CD582A4-1AC8-4F40-BBEF-74261C48C109}" sibTransId="{D09AC1B4-D033-C24F-93F0-A9D96ABB516B}"/>
    <dgm:cxn modelId="{C336DAD8-A41D-B246-A523-348A804C6E36}" type="presOf" srcId="{96836177-05A2-0044-8DAF-47E1D7477D46}" destId="{DFCB07A7-EDAB-4646-A497-B728222E3A40}" srcOrd="0" destOrd="3" presId="urn:microsoft.com/office/officeart/2005/8/layout/chevron2"/>
    <dgm:cxn modelId="{B63B03DF-7239-AE44-A67A-303CBEE477F9}" type="presOf" srcId="{ABEC0E6D-3F8D-DF4E-8AA3-5B66A4776383}" destId="{B3E34CF1-6EC7-F549-8051-2003495111AE}" srcOrd="0" destOrd="0" presId="urn:microsoft.com/office/officeart/2005/8/layout/chevron2"/>
    <dgm:cxn modelId="{36644BF1-0FBA-0043-BC2A-EA9926727029}" srcId="{042C88E8-8B80-3C4F-838D-524DE84CD8A9}" destId="{64208468-A493-6A43-91F2-E8601BE89F05}" srcOrd="1" destOrd="0" parTransId="{4F95EA29-FA6D-F541-A717-8FDD291BC4D9}" sibTransId="{4831B8E1-AC2A-D34A-AE99-EF8C343B6724}"/>
    <dgm:cxn modelId="{1F7226F5-14E5-8045-8EA3-58983D6A4272}" srcId="{9AAC0E8E-B764-F54B-9FA9-FBC6E2BF2B51}" destId="{FB2EF946-D5B4-9544-A348-27E8CA603391}" srcOrd="1" destOrd="0" parTransId="{8B67BC7B-1D47-3B4C-BD62-79B2CCBF7DE6}" sibTransId="{B17BF6A3-3845-6946-900E-DBB639673106}"/>
    <dgm:cxn modelId="{86DCCEFE-A0C6-6F49-9144-351AFFB8FE3E}" type="presOf" srcId="{9055711C-B74E-8F48-AD66-64D6C304DB8B}" destId="{DFCB07A7-EDAB-4646-A497-B728222E3A40}" srcOrd="0" destOrd="0" presId="urn:microsoft.com/office/officeart/2005/8/layout/chevron2"/>
    <dgm:cxn modelId="{C87118BD-9777-B84D-9536-D94ACC1FC069}" type="presParOf" srcId="{A827808B-F9E9-CA40-8818-13FAC7CCCAFC}" destId="{1D925F18-084B-B142-BCA9-4F3DD500E640}" srcOrd="0" destOrd="0" presId="urn:microsoft.com/office/officeart/2005/8/layout/chevron2"/>
    <dgm:cxn modelId="{FC88A371-521E-AD4D-B030-CA2642358EE1}" type="presParOf" srcId="{1D925F18-084B-B142-BCA9-4F3DD500E640}" destId="{B4C70163-4C47-BA4D-875F-C7007BFDC0CA}" srcOrd="0" destOrd="0" presId="urn:microsoft.com/office/officeart/2005/8/layout/chevron2"/>
    <dgm:cxn modelId="{A4E43E91-A618-6443-87EC-5AB3C9891347}" type="presParOf" srcId="{1D925F18-084B-B142-BCA9-4F3DD500E640}" destId="{DFCB07A7-EDAB-4646-A497-B728222E3A40}" srcOrd="1" destOrd="0" presId="urn:microsoft.com/office/officeart/2005/8/layout/chevron2"/>
    <dgm:cxn modelId="{6C16059D-42D5-8143-B8E1-E1D132B42B3E}" type="presParOf" srcId="{A827808B-F9E9-CA40-8818-13FAC7CCCAFC}" destId="{EB959B9D-B7A8-8848-9C1E-8843A6DFBBED}" srcOrd="1" destOrd="0" presId="urn:microsoft.com/office/officeart/2005/8/layout/chevron2"/>
    <dgm:cxn modelId="{D0F6CD15-216E-1241-9FF6-BEA0B24B23F3}" type="presParOf" srcId="{A827808B-F9E9-CA40-8818-13FAC7CCCAFC}" destId="{D70003FE-D77A-9B4C-BD6A-7B691DE6AE7E}" srcOrd="2" destOrd="0" presId="urn:microsoft.com/office/officeart/2005/8/layout/chevron2"/>
    <dgm:cxn modelId="{D023AD82-FA97-604E-8873-57A007D06666}" type="presParOf" srcId="{D70003FE-D77A-9B4C-BD6A-7B691DE6AE7E}" destId="{71E1F27F-D116-4A4A-9D12-F088331C699C}" srcOrd="0" destOrd="0" presId="urn:microsoft.com/office/officeart/2005/8/layout/chevron2"/>
    <dgm:cxn modelId="{FE2995AB-BC68-A349-BC4A-4BF76E4BF088}" type="presParOf" srcId="{D70003FE-D77A-9B4C-BD6A-7B691DE6AE7E}" destId="{A6EC897D-2970-064F-9E89-76C140F48566}" srcOrd="1" destOrd="0" presId="urn:microsoft.com/office/officeart/2005/8/layout/chevron2"/>
    <dgm:cxn modelId="{9C7E6612-F666-2640-8721-A2A419456466}" type="presParOf" srcId="{A827808B-F9E9-CA40-8818-13FAC7CCCAFC}" destId="{58E76962-E3F9-4341-9566-12E267F03C41}" srcOrd="3" destOrd="0" presId="urn:microsoft.com/office/officeart/2005/8/layout/chevron2"/>
    <dgm:cxn modelId="{F887EBD0-E926-F84A-BE95-7C97C0F89F86}" type="presParOf" srcId="{A827808B-F9E9-CA40-8818-13FAC7CCCAFC}" destId="{D34F0AE8-D97B-4E42-BA19-CD2B91E04C1D}" srcOrd="4" destOrd="0" presId="urn:microsoft.com/office/officeart/2005/8/layout/chevron2"/>
    <dgm:cxn modelId="{D2064A5F-1692-7748-8653-5853CE324486}" type="presParOf" srcId="{D34F0AE8-D97B-4E42-BA19-CD2B91E04C1D}" destId="{F7FD6CC4-AD12-F649-8B44-EC903EA35280}" srcOrd="0" destOrd="0" presId="urn:microsoft.com/office/officeart/2005/8/layout/chevron2"/>
    <dgm:cxn modelId="{EF1B418B-FD1B-F043-A253-49BA8BA3D0A0}" type="presParOf" srcId="{D34F0AE8-D97B-4E42-BA19-CD2B91E04C1D}" destId="{750F099A-E8E0-FE49-B8FA-5FD16ED31C69}" srcOrd="1" destOrd="0" presId="urn:microsoft.com/office/officeart/2005/8/layout/chevron2"/>
    <dgm:cxn modelId="{A15C9655-0F65-A548-A693-03B1CFB41BD9}" type="presParOf" srcId="{A827808B-F9E9-CA40-8818-13FAC7CCCAFC}" destId="{02E60D06-B5C8-E846-ABD5-45E2A21B7D13}" srcOrd="5" destOrd="0" presId="urn:microsoft.com/office/officeart/2005/8/layout/chevron2"/>
    <dgm:cxn modelId="{23977AB5-0D1C-2D40-A7A1-2244024E359E}" type="presParOf" srcId="{A827808B-F9E9-CA40-8818-13FAC7CCCAFC}" destId="{6C1EC28C-1F1C-FD40-8580-59FC6B6E9DBF}" srcOrd="6" destOrd="0" presId="urn:microsoft.com/office/officeart/2005/8/layout/chevron2"/>
    <dgm:cxn modelId="{08933755-2D68-434F-BC27-A5AE50E5E02B}" type="presParOf" srcId="{6C1EC28C-1F1C-FD40-8580-59FC6B6E9DBF}" destId="{4FA7AA13-AA52-E24F-BC81-798BB9EBA6B4}" srcOrd="0" destOrd="0" presId="urn:microsoft.com/office/officeart/2005/8/layout/chevron2"/>
    <dgm:cxn modelId="{520A5A5C-6707-284F-B10B-9041468C5546}" type="presParOf" srcId="{6C1EC28C-1F1C-FD40-8580-59FC6B6E9DBF}" destId="{B3E34CF1-6EC7-F549-8051-2003495111AE}" srcOrd="1" destOrd="0" presId="urn:microsoft.com/office/officeart/2005/8/layout/chevron2"/>
    <dgm:cxn modelId="{A79E8763-011B-764C-A5DC-452FF7180A19}" type="presParOf" srcId="{A827808B-F9E9-CA40-8818-13FAC7CCCAFC}" destId="{7CF2AC8E-D186-A445-8BAB-96242C8B3DE5}" srcOrd="7" destOrd="0" presId="urn:microsoft.com/office/officeart/2005/8/layout/chevron2"/>
    <dgm:cxn modelId="{0B5E4EFF-D153-FA4D-AF60-8215E80E7C57}" type="presParOf" srcId="{A827808B-F9E9-CA40-8818-13FAC7CCCAFC}" destId="{9E0E43EF-9C8C-9944-B31E-83D783CB5245}" srcOrd="8" destOrd="0" presId="urn:microsoft.com/office/officeart/2005/8/layout/chevron2"/>
    <dgm:cxn modelId="{FE075C8F-55C6-5C4B-A32D-56CC86B488DE}" type="presParOf" srcId="{9E0E43EF-9C8C-9944-B31E-83D783CB5245}" destId="{4591749D-CE5B-0041-8E83-68786BE89F93}" srcOrd="0" destOrd="0" presId="urn:microsoft.com/office/officeart/2005/8/layout/chevron2"/>
    <dgm:cxn modelId="{9D757ED2-9003-7B4C-A6C2-E33BC2BB283E}" type="presParOf" srcId="{9E0E43EF-9C8C-9944-B31E-83D783CB5245}" destId="{A285EBB4-EB74-374A-A442-07510F5DA0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70163-4C47-BA4D-875F-C7007BFDC0CA}">
      <dsp:nvSpPr>
        <dsp:cNvPr id="0" name=""/>
        <dsp:cNvSpPr/>
      </dsp:nvSpPr>
      <dsp:spPr>
        <a:xfrm rot="5400000">
          <a:off x="-162720" y="610283"/>
          <a:ext cx="1084803" cy="7593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2024</a:t>
          </a:r>
        </a:p>
      </dsp:txBody>
      <dsp:txXfrm rot="-5400000">
        <a:off x="1" y="827243"/>
        <a:ext cx="759362" cy="325441"/>
      </dsp:txXfrm>
    </dsp:sp>
    <dsp:sp modelId="{DFCB07A7-EDAB-4646-A497-B728222E3A40}">
      <dsp:nvSpPr>
        <dsp:cNvPr id="0" name=""/>
        <dsp:cNvSpPr/>
      </dsp:nvSpPr>
      <dsp:spPr>
        <a:xfrm rot="5400000">
          <a:off x="5226193" y="-4379537"/>
          <a:ext cx="1593046" cy="105277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err="1"/>
            <a:t>ePIC</a:t>
          </a:r>
          <a:r>
            <a:rPr lang="en-US" sz="1800" kern="1200"/>
            <a:t> to develop a comprehensive quantitative computing model</a:t>
          </a:r>
        </a:p>
        <a:p>
          <a:pPr marL="171450" lvl="1" indent="-171450" algn="l" defTabSz="800100">
            <a:lnSpc>
              <a:spcPct val="90000"/>
            </a:lnSpc>
            <a:spcBef>
              <a:spcPct val="0"/>
            </a:spcBef>
            <a:spcAft>
              <a:spcPct val="15000"/>
            </a:spcAft>
            <a:buChar char="•"/>
          </a:pPr>
          <a:r>
            <a:rPr lang="en-US" sz="1800" kern="1200"/>
            <a:t>Identify possible international contributors</a:t>
          </a:r>
        </a:p>
        <a:p>
          <a:pPr marL="171450" lvl="1" indent="-171450" algn="l" defTabSz="800100">
            <a:lnSpc>
              <a:spcPct val="90000"/>
            </a:lnSpc>
            <a:spcBef>
              <a:spcPct val="0"/>
            </a:spcBef>
            <a:spcAft>
              <a:spcPct val="15000"/>
            </a:spcAft>
            <a:buChar char="•"/>
          </a:pPr>
          <a:r>
            <a:rPr lang="en-US" sz="1800" kern="1200"/>
            <a:t>Work on the EICO Charter</a:t>
          </a:r>
        </a:p>
        <a:p>
          <a:pPr marL="171450" lvl="1" indent="-171450" algn="l" defTabSz="800100">
            <a:lnSpc>
              <a:spcPct val="90000"/>
            </a:lnSpc>
            <a:spcBef>
              <a:spcPct val="0"/>
            </a:spcBef>
            <a:spcAft>
              <a:spcPct val="15000"/>
            </a:spcAft>
            <a:buChar char="•"/>
          </a:pPr>
          <a:r>
            <a:rPr lang="en-US" sz="1800" kern="1200" dirty="0"/>
            <a:t>Work on agreements legal content, Identify signing authorities in various countries</a:t>
          </a:r>
        </a:p>
        <a:p>
          <a:pPr marL="171450" lvl="1" indent="-171450" algn="l" defTabSz="800100">
            <a:lnSpc>
              <a:spcPct val="90000"/>
            </a:lnSpc>
            <a:spcBef>
              <a:spcPct val="0"/>
            </a:spcBef>
            <a:spcAft>
              <a:spcPct val="15000"/>
            </a:spcAft>
            <a:buChar char="•"/>
          </a:pPr>
          <a:r>
            <a:rPr lang="en-US" sz="1800" kern="1200"/>
            <a:t>Establish accounting mechanism for contributions to EIC computing</a:t>
          </a:r>
        </a:p>
      </dsp:txBody>
      <dsp:txXfrm rot="-5400000">
        <a:off x="758835" y="165587"/>
        <a:ext cx="10449996" cy="1437514"/>
      </dsp:txXfrm>
    </dsp:sp>
    <dsp:sp modelId="{71E1F27F-D116-4A4A-9D12-F088331C699C}">
      <dsp:nvSpPr>
        <dsp:cNvPr id="0" name=""/>
        <dsp:cNvSpPr/>
      </dsp:nvSpPr>
      <dsp:spPr>
        <a:xfrm rot="5400000">
          <a:off x="-161968" y="1900246"/>
          <a:ext cx="1084803" cy="7593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2025 -2026</a:t>
          </a:r>
        </a:p>
      </dsp:txBody>
      <dsp:txXfrm rot="-5400000">
        <a:off x="753" y="2117206"/>
        <a:ext cx="759362" cy="325441"/>
      </dsp:txXfrm>
    </dsp:sp>
    <dsp:sp modelId="{A6EC897D-2970-064F-9E89-76C140F48566}">
      <dsp:nvSpPr>
        <dsp:cNvPr id="0" name=""/>
        <dsp:cNvSpPr/>
      </dsp:nvSpPr>
      <dsp:spPr>
        <a:xfrm rot="5400000">
          <a:off x="5669970" y="-3120199"/>
          <a:ext cx="705492" cy="105277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Resource planning for the short and long-term</a:t>
          </a:r>
        </a:p>
        <a:p>
          <a:pPr marL="228600" lvl="1" indent="-228600" algn="l" defTabSz="889000">
            <a:lnSpc>
              <a:spcPct val="90000"/>
            </a:lnSpc>
            <a:spcBef>
              <a:spcPct val="0"/>
            </a:spcBef>
            <a:spcAft>
              <a:spcPct val="15000"/>
            </a:spcAft>
            <a:buChar char="•"/>
          </a:pPr>
          <a:r>
            <a:rPr lang="en-US" sz="2000" kern="1200"/>
            <a:t>Refinement of </a:t>
          </a:r>
          <a:r>
            <a:rPr lang="en-US" sz="2000" kern="1200" err="1"/>
            <a:t>ePIC</a:t>
          </a:r>
          <a:r>
            <a:rPr lang="en-US" sz="2000" kern="1200"/>
            <a:t> computing model and requirements</a:t>
          </a:r>
        </a:p>
      </dsp:txBody>
      <dsp:txXfrm rot="-5400000">
        <a:off x="758836" y="1825374"/>
        <a:ext cx="10493323" cy="636614"/>
      </dsp:txXfrm>
    </dsp:sp>
    <dsp:sp modelId="{F7FD6CC4-AD12-F649-8B44-EC903EA35280}">
      <dsp:nvSpPr>
        <dsp:cNvPr id="0" name=""/>
        <dsp:cNvSpPr/>
      </dsp:nvSpPr>
      <dsp:spPr>
        <a:xfrm rot="5400000">
          <a:off x="-162097" y="2792286"/>
          <a:ext cx="1084803" cy="7593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2027+</a:t>
          </a:r>
        </a:p>
      </dsp:txBody>
      <dsp:txXfrm rot="-5400000">
        <a:off x="624" y="3009246"/>
        <a:ext cx="759362" cy="325441"/>
      </dsp:txXfrm>
    </dsp:sp>
    <dsp:sp modelId="{750F099A-E8E0-FE49-B8FA-5FD16ED31C69}">
      <dsp:nvSpPr>
        <dsp:cNvPr id="0" name=""/>
        <dsp:cNvSpPr/>
      </dsp:nvSpPr>
      <dsp:spPr>
        <a:xfrm rot="5400000">
          <a:off x="5670156" y="-2257884"/>
          <a:ext cx="705121" cy="105277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Finalize agreements legal content</a:t>
          </a:r>
        </a:p>
        <a:p>
          <a:pPr marL="228600" lvl="1" indent="-228600" algn="l" defTabSz="889000">
            <a:lnSpc>
              <a:spcPct val="90000"/>
            </a:lnSpc>
            <a:spcBef>
              <a:spcPct val="0"/>
            </a:spcBef>
            <a:spcAft>
              <a:spcPct val="15000"/>
            </a:spcAft>
            <a:buChar char="•"/>
          </a:pPr>
          <a:r>
            <a:rPr lang="en-US" sz="2000" kern="1200" dirty="0"/>
            <a:t>Start agreements signing process</a:t>
          </a:r>
        </a:p>
      </dsp:txBody>
      <dsp:txXfrm rot="-5400000">
        <a:off x="758836" y="2687857"/>
        <a:ext cx="10493341" cy="636279"/>
      </dsp:txXfrm>
    </dsp:sp>
    <dsp:sp modelId="{4FA7AA13-AA52-E24F-BC81-798BB9EBA6B4}">
      <dsp:nvSpPr>
        <dsp:cNvPr id="0" name=""/>
        <dsp:cNvSpPr/>
      </dsp:nvSpPr>
      <dsp:spPr>
        <a:xfrm rot="5400000">
          <a:off x="-162720" y="3724127"/>
          <a:ext cx="1084803" cy="7593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2029+</a:t>
          </a:r>
        </a:p>
      </dsp:txBody>
      <dsp:txXfrm rot="-5400000">
        <a:off x="1" y="3941087"/>
        <a:ext cx="759362" cy="325441"/>
      </dsp:txXfrm>
    </dsp:sp>
    <dsp:sp modelId="{B3E34CF1-6EC7-F549-8051-2003495111AE}">
      <dsp:nvSpPr>
        <dsp:cNvPr id="0" name=""/>
        <dsp:cNvSpPr/>
      </dsp:nvSpPr>
      <dsp:spPr>
        <a:xfrm rot="5400000">
          <a:off x="5670156" y="-1349908"/>
          <a:ext cx="705121" cy="105277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agreements are signed</a:t>
          </a:r>
        </a:p>
        <a:p>
          <a:pPr marL="228600" lvl="1" indent="-228600" algn="l" defTabSz="889000">
            <a:lnSpc>
              <a:spcPct val="90000"/>
            </a:lnSpc>
            <a:spcBef>
              <a:spcPct val="0"/>
            </a:spcBef>
            <a:spcAft>
              <a:spcPct val="15000"/>
            </a:spcAft>
            <a:buChar char="•"/>
          </a:pPr>
          <a:r>
            <a:rPr lang="en-US" sz="2000" kern="1200"/>
            <a:t>International contributions included in eventual EIC Full dress rehearsals</a:t>
          </a:r>
        </a:p>
      </dsp:txBody>
      <dsp:txXfrm rot="-5400000">
        <a:off x="758836" y="3595833"/>
        <a:ext cx="10493341" cy="636279"/>
      </dsp:txXfrm>
    </dsp:sp>
    <dsp:sp modelId="{4591749D-CE5B-0041-8E83-68786BE89F93}">
      <dsp:nvSpPr>
        <dsp:cNvPr id="0" name=""/>
        <dsp:cNvSpPr/>
      </dsp:nvSpPr>
      <dsp:spPr>
        <a:xfrm rot="5400000">
          <a:off x="-162720" y="4592550"/>
          <a:ext cx="1084803" cy="7593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Year-0</a:t>
          </a:r>
        </a:p>
      </dsp:txBody>
      <dsp:txXfrm rot="-5400000">
        <a:off x="1" y="4809510"/>
        <a:ext cx="759362" cy="325441"/>
      </dsp:txXfrm>
    </dsp:sp>
    <dsp:sp modelId="{A285EBB4-EB74-374A-A442-07510F5DA081}">
      <dsp:nvSpPr>
        <dsp:cNvPr id="0" name=""/>
        <dsp:cNvSpPr/>
      </dsp:nvSpPr>
      <dsp:spPr>
        <a:xfrm rot="5400000">
          <a:off x="5670682" y="-481490"/>
          <a:ext cx="705121" cy="105277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Data Taking</a:t>
          </a:r>
        </a:p>
      </dsp:txBody>
      <dsp:txXfrm rot="-5400000">
        <a:off x="759362" y="4464251"/>
        <a:ext cx="10493341" cy="6362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BF1341-3AFE-B447-A831-9671D6A7009B}" type="slidenum">
              <a:rPr lang="en-US" smtClean="0"/>
              <a:t>18</a:t>
            </a:fld>
            <a:endParaRPr lang="en-US"/>
          </a:p>
        </p:txBody>
      </p:sp>
    </p:spTree>
    <p:extLst>
      <p:ext uri="{BB962C8B-B14F-4D97-AF65-F5344CB8AC3E}">
        <p14:creationId xmlns:p14="http://schemas.microsoft.com/office/powerpoint/2010/main" val="409278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Wednesday, December 6, 2023</a:t>
            </a:fld>
            <a:endParaRPr lang="en-US"/>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a:t>Author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Wednesday, December 6, 2023</a:t>
            </a:fld>
            <a:endParaRPr lang="en-US"/>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a:t>Author</a:t>
            </a:r>
          </a:p>
          <a:p>
            <a:pPr lvl="0"/>
            <a:r>
              <a:rPr lang="en-US"/>
              <a:t>Title</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Agenda Topics Covered:</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299301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94B0C9B-62D7-524A-9975-B6A29194CB5F}"/>
              </a:ext>
            </a:extLst>
          </p:cNvPr>
          <p:cNvSpPr txBox="1">
            <a:spLocks/>
          </p:cNvSpPr>
          <p:nvPr userDrawn="1"/>
        </p:nvSpPr>
        <p:spPr>
          <a:xfrm>
            <a:off x="602342" y="0"/>
            <a:ext cx="11347413" cy="5791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i="1" u="none" kern="1200">
                <a:solidFill>
                  <a:schemeClr val="tx1"/>
                </a:solidFill>
                <a:latin typeface="+mn-lt"/>
                <a:ea typeface="+mj-ea"/>
                <a:cs typeface="+mj-cs"/>
              </a:defRPr>
            </a:lvl1pPr>
          </a:lstStyle>
          <a:p>
            <a:endParaRPr lang="en-US" sz="300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632113" y="6492238"/>
            <a:ext cx="432487"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a:p>
        </p:txBody>
      </p:sp>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602342" y="0"/>
            <a:ext cx="11347413" cy="579120"/>
          </a:xfrm>
          <a:prstGeom prst="rect">
            <a:avLst/>
          </a:prstGeom>
        </p:spPr>
        <p:txBody>
          <a:bodyPr vert="horz" lIns="91440" tIns="45720" rIns="91440" bIns="45720" rtlCol="0" anchor="ctr">
            <a:normAutofit/>
          </a:bodyPr>
          <a:lstStyle/>
          <a:p>
            <a:endParaRPr lang="en-US"/>
          </a:p>
        </p:txBody>
      </p:sp>
      <p:sp>
        <p:nvSpPr>
          <p:cNvPr id="2" name="TextBox 1">
            <a:extLst>
              <a:ext uri="{FF2B5EF4-FFF2-40B4-BE49-F238E27FC236}">
                <a16:creationId xmlns:a16="http://schemas.microsoft.com/office/drawing/2014/main" id="{A4434472-1602-AB41-BDAD-A875EAD192E3}"/>
              </a:ext>
            </a:extLst>
          </p:cNvPr>
          <p:cNvSpPr txBox="1"/>
          <p:nvPr userDrawn="1"/>
        </p:nvSpPr>
        <p:spPr>
          <a:xfrm>
            <a:off x="743919" y="6424047"/>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a:solidFill>
                <a:srgbClr val="0096FF"/>
              </a:solidFill>
            </a:endParaRPr>
          </a:p>
        </p:txBody>
      </p:sp>
      <p:sp>
        <p:nvSpPr>
          <p:cNvPr id="3" name="TextBox 2">
            <a:extLst>
              <a:ext uri="{FF2B5EF4-FFF2-40B4-BE49-F238E27FC236}">
                <a16:creationId xmlns:a16="http://schemas.microsoft.com/office/drawing/2014/main" id="{31C210C8-68D7-9243-B443-CDE6C5AE7AD3}"/>
              </a:ext>
            </a:extLst>
          </p:cNvPr>
          <p:cNvSpPr txBox="1"/>
          <p:nvPr userDrawn="1"/>
        </p:nvSpPr>
        <p:spPr>
          <a:xfrm>
            <a:off x="1868214" y="6503276"/>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a:solidFill>
                <a:srgbClr val="0096FF"/>
              </a:solidFill>
            </a:endParaRPr>
          </a:p>
        </p:txBody>
      </p:sp>
      <p:sp>
        <p:nvSpPr>
          <p:cNvPr id="6" name="TextBox 5">
            <a:extLst>
              <a:ext uri="{FF2B5EF4-FFF2-40B4-BE49-F238E27FC236}">
                <a16:creationId xmlns:a16="http://schemas.microsoft.com/office/drawing/2014/main" id="{22F8D595-4F86-9D4C-993A-17FEF958C837}"/>
              </a:ext>
            </a:extLst>
          </p:cNvPr>
          <p:cNvSpPr txBox="1"/>
          <p:nvPr userDrawn="1"/>
        </p:nvSpPr>
        <p:spPr>
          <a:xfrm>
            <a:off x="1804946" y="6671144"/>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a:solidFill>
                <a:srgbClr val="0096FF"/>
              </a:solidFill>
            </a:endParaRPr>
          </a:p>
        </p:txBody>
      </p:sp>
    </p:spTree>
    <p:extLst>
      <p:ext uri="{BB962C8B-B14F-4D97-AF65-F5344CB8AC3E}">
        <p14:creationId xmlns:p14="http://schemas.microsoft.com/office/powerpoint/2010/main" val="144849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11285837" cy="5381694"/>
          </a:xfrm>
        </p:spPr>
        <p:txBody>
          <a:bodyPr>
            <a:noAutofit/>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pic>
        <p:nvPicPr>
          <p:cNvPr id="10" name="Picture 9">
            <a:extLst>
              <a:ext uri="{FF2B5EF4-FFF2-40B4-BE49-F238E27FC236}">
                <a16:creationId xmlns:a16="http://schemas.microsoft.com/office/drawing/2014/main" id="{455B4E5A-46BB-47A2-A8E6-78B26CF66377}"/>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pic>
        <p:nvPicPr>
          <p:cNvPr id="4" name="Picture 3">
            <a:extLst>
              <a:ext uri="{FF2B5EF4-FFF2-40B4-BE49-F238E27FC236}">
                <a16:creationId xmlns:a16="http://schemas.microsoft.com/office/drawing/2014/main" id="{383CF0DF-32B2-431C-AAD7-4E41CE684AA2}"/>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pic>
        <p:nvPicPr>
          <p:cNvPr id="4" name="Picture 3">
            <a:extLst>
              <a:ext uri="{FF2B5EF4-FFF2-40B4-BE49-F238E27FC236}">
                <a16:creationId xmlns:a16="http://schemas.microsoft.com/office/drawing/2014/main" id="{37D8D029-96AC-CFDF-D9BD-1EA96AFC91E7}"/>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Wednesday, December 6, 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6" r:id="rId11"/>
    <p:sldLayoutId id="2147483677" r:id="rId12"/>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04468" y="1420726"/>
            <a:ext cx="10583064" cy="1708481"/>
          </a:xfrm>
        </p:spPr>
        <p:txBody>
          <a:bodyPr>
            <a:noAutofit/>
          </a:bodyPr>
          <a:lstStyle/>
          <a:p>
            <a:pPr algn="ctr">
              <a:lnSpc>
                <a:spcPct val="150000"/>
              </a:lnSpc>
              <a:spcBef>
                <a:spcPts val="1800"/>
              </a:spcBef>
            </a:pPr>
            <a:r>
              <a:rPr lang="en-US" sz="3600" i="0" u="none" strike="noStrike" dirty="0">
                <a:effectLst/>
              </a:rPr>
              <a:t>Host labs’ computing support and partner expectations</a:t>
            </a:r>
            <a:endParaRPr lang="en-US" sz="3600" dirty="0"/>
          </a:p>
        </p:txBody>
      </p:sp>
      <p:sp>
        <p:nvSpPr>
          <p:cNvPr id="4" name="Date Placeholder 3"/>
          <p:cNvSpPr>
            <a:spLocks noGrp="1"/>
          </p:cNvSpPr>
          <p:nvPr>
            <p:ph type="dt" sz="half" idx="12"/>
          </p:nvPr>
        </p:nvSpPr>
        <p:spPr>
          <a:xfrm>
            <a:off x="4491938" y="6350308"/>
            <a:ext cx="3208124" cy="365125"/>
          </a:xfrm>
        </p:spPr>
        <p:txBody>
          <a:bodyPr/>
          <a:lstStyle/>
          <a:p>
            <a:pPr algn="ctr"/>
            <a:r>
              <a:rPr lang="en-US" sz="1400"/>
              <a:t>EIC-RRB Dec. 8, 2023</a:t>
            </a:r>
          </a:p>
        </p:txBody>
      </p:sp>
      <p:sp>
        <p:nvSpPr>
          <p:cNvPr id="5" name="Text Placeholder 4"/>
          <p:cNvSpPr>
            <a:spLocks noGrp="1"/>
          </p:cNvSpPr>
          <p:nvPr>
            <p:ph type="body" sz="quarter" idx="14"/>
          </p:nvPr>
        </p:nvSpPr>
        <p:spPr>
          <a:xfrm>
            <a:off x="7926172" y="4779373"/>
            <a:ext cx="2334210" cy="946207"/>
          </a:xfrm>
        </p:spPr>
        <p:txBody>
          <a:bodyPr/>
          <a:lstStyle/>
          <a:p>
            <a:pPr algn="ctr"/>
            <a:r>
              <a:rPr lang="en-US">
                <a:solidFill>
                  <a:schemeClr val="tx1"/>
                </a:solidFill>
              </a:rPr>
              <a:t>Amber Boehnlein</a:t>
            </a:r>
          </a:p>
          <a:p>
            <a:pPr algn="ctr">
              <a:spcBef>
                <a:spcPts val="600"/>
              </a:spcBef>
            </a:pPr>
            <a:r>
              <a:rPr lang="en-US">
                <a:solidFill>
                  <a:schemeClr val="bg1">
                    <a:lumMod val="50000"/>
                  </a:schemeClr>
                </a:solidFill>
              </a:rPr>
              <a:t>amber@jlab.org</a:t>
            </a:r>
          </a:p>
        </p:txBody>
      </p:sp>
      <p:sp>
        <p:nvSpPr>
          <p:cNvPr id="7" name="Text Placeholder 4">
            <a:extLst>
              <a:ext uri="{FF2B5EF4-FFF2-40B4-BE49-F238E27FC236}">
                <a16:creationId xmlns:a16="http://schemas.microsoft.com/office/drawing/2014/main" id="{4CD1A1D1-6581-4E67-BCF7-3EC56BDFA097}"/>
              </a:ext>
            </a:extLst>
          </p:cNvPr>
          <p:cNvSpPr txBox="1">
            <a:spLocks/>
          </p:cNvSpPr>
          <p:nvPr/>
        </p:nvSpPr>
        <p:spPr>
          <a:xfrm>
            <a:off x="1932944" y="4779374"/>
            <a:ext cx="2482898" cy="9462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20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tx1"/>
                </a:solidFill>
              </a:rPr>
              <a:t>Eric </a:t>
            </a:r>
            <a:r>
              <a:rPr lang="en-US" err="1">
                <a:solidFill>
                  <a:schemeClr val="tx1"/>
                </a:solidFill>
              </a:rPr>
              <a:t>Lancon</a:t>
            </a:r>
            <a:endParaRPr lang="en-US">
              <a:solidFill>
                <a:schemeClr val="tx1"/>
              </a:solidFill>
            </a:endParaRPr>
          </a:p>
          <a:p>
            <a:pPr algn="ctr">
              <a:spcBef>
                <a:spcPts val="600"/>
              </a:spcBef>
            </a:pPr>
            <a:r>
              <a:rPr lang="en-US">
                <a:solidFill>
                  <a:schemeClr val="bg1">
                    <a:lumMod val="50000"/>
                  </a:schemeClr>
                </a:solidFill>
              </a:rPr>
              <a:t>elancon@bnl.gov</a:t>
            </a:r>
          </a:p>
        </p:txBody>
      </p:sp>
      <p:pic>
        <p:nvPicPr>
          <p:cNvPr id="8" name="Picture 7">
            <a:extLst>
              <a:ext uri="{FF2B5EF4-FFF2-40B4-BE49-F238E27FC236}">
                <a16:creationId xmlns:a16="http://schemas.microsoft.com/office/drawing/2014/main" id="{E93F6561-C48D-4EB6-8B38-46D32287CE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8809" y="3547062"/>
            <a:ext cx="3953121" cy="1280160"/>
          </a:xfrm>
          <a:prstGeom prst="rect">
            <a:avLst/>
          </a:prstGeom>
        </p:spPr>
      </p:pic>
      <p:pic>
        <p:nvPicPr>
          <p:cNvPr id="9" name="Picture 8">
            <a:extLst>
              <a:ext uri="{FF2B5EF4-FFF2-40B4-BE49-F238E27FC236}">
                <a16:creationId xmlns:a16="http://schemas.microsoft.com/office/drawing/2014/main" id="{895C749A-0336-4D68-BC76-EDE5192E7FF7}"/>
              </a:ext>
            </a:extLst>
          </p:cNvPr>
          <p:cNvPicPr>
            <a:picLocks noChangeAspect="1"/>
          </p:cNvPicPr>
          <p:nvPr/>
        </p:nvPicPr>
        <p:blipFill>
          <a:blip r:embed="rId3"/>
          <a:stretch>
            <a:fillRect/>
          </a:stretch>
        </p:blipFill>
        <p:spPr>
          <a:xfrm>
            <a:off x="1345593" y="3728792"/>
            <a:ext cx="3657600" cy="916701"/>
          </a:xfrm>
          <a:prstGeom prst="rect">
            <a:avLst/>
          </a:prstGeom>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EIC International Computing Organization</a:t>
            </a:r>
          </a:p>
        </p:txBody>
      </p:sp>
      <p:sp>
        <p:nvSpPr>
          <p:cNvPr id="3" name="Content Placeholder 2"/>
          <p:cNvSpPr>
            <a:spLocks noGrp="1"/>
          </p:cNvSpPr>
          <p:nvPr>
            <p:ph idx="1"/>
          </p:nvPr>
        </p:nvSpPr>
        <p:spPr>
          <a:xfrm>
            <a:off x="667909" y="966055"/>
            <a:ext cx="10856183" cy="5381694"/>
          </a:xfrm>
          <a:effectLst>
            <a:glow rad="63500">
              <a:schemeClr val="accent3">
                <a:satMod val="175000"/>
                <a:alpha val="40000"/>
              </a:schemeClr>
            </a:glow>
          </a:effectLst>
        </p:spPr>
        <p:txBody>
          <a:bodyPr/>
          <a:lstStyle/>
          <a:p>
            <a:pPr marL="0" indent="0">
              <a:spcBef>
                <a:spcPts val="1200"/>
              </a:spcBef>
              <a:buNone/>
            </a:pPr>
            <a:endParaRPr lang="en-US">
              <a:solidFill>
                <a:srgbClr val="000000"/>
              </a:solidFill>
              <a:latin typeface="Arial" panose="020B0604020202020204" pitchFamily="34" charset="0"/>
            </a:endParaRPr>
          </a:p>
          <a:p>
            <a:pPr marL="0" indent="0">
              <a:spcBef>
                <a:spcPts val="1200"/>
              </a:spcBef>
              <a:buNone/>
            </a:pPr>
            <a:r>
              <a:rPr lang="en-US">
                <a:solidFill>
                  <a:srgbClr val="000000"/>
                </a:solidFill>
                <a:latin typeface="Arial" panose="020B0604020202020204" pitchFamily="34" charset="0"/>
              </a:rPr>
              <a:t>The EICO is led by the Institute’s co-directors and administered by the ECSJI. It exists to provide computing resources and infrastructure to the </a:t>
            </a:r>
            <a:r>
              <a:rPr lang="en-US" err="1">
                <a:solidFill>
                  <a:srgbClr val="000000"/>
                </a:solidFill>
                <a:latin typeface="Arial" panose="020B0604020202020204" pitchFamily="34" charset="0"/>
              </a:rPr>
              <a:t>ePIC</a:t>
            </a:r>
            <a:r>
              <a:rPr lang="en-US">
                <a:solidFill>
                  <a:srgbClr val="000000"/>
                </a:solidFill>
                <a:latin typeface="Arial" panose="020B0604020202020204" pitchFamily="34" charset="0"/>
              </a:rPr>
              <a:t> collaboration and potentially other EIC computing needs. </a:t>
            </a:r>
          </a:p>
          <a:p>
            <a:pPr marL="0" indent="0">
              <a:spcBef>
                <a:spcPts val="1200"/>
              </a:spcBef>
              <a:buNone/>
            </a:pPr>
            <a:r>
              <a:rPr lang="en-US" b="1" i="1">
                <a:solidFill>
                  <a:srgbClr val="000000"/>
                </a:solidFill>
                <a:latin typeface="Arial" panose="020B0604020202020204" pitchFamily="34" charset="0"/>
              </a:rPr>
              <a:t>As the EICO becomes established, its structure will be formally documented in an EICO charter. </a:t>
            </a:r>
            <a:r>
              <a:rPr lang="en-US" sz="2000">
                <a:solidFill>
                  <a:srgbClr val="000000"/>
                </a:solidFill>
                <a:latin typeface="Arial" panose="020B0604020202020204" pitchFamily="34" charset="0"/>
              </a:rPr>
              <a:t>The EICO is managed by a board that includes representatives from </a:t>
            </a:r>
            <a:r>
              <a:rPr lang="en-US" sz="2000" err="1">
                <a:solidFill>
                  <a:srgbClr val="000000"/>
                </a:solidFill>
                <a:latin typeface="Arial" panose="020B0604020202020204" pitchFamily="34" charset="0"/>
              </a:rPr>
              <a:t>ePIC</a:t>
            </a:r>
            <a:r>
              <a:rPr lang="en-US" sz="2000">
                <a:solidFill>
                  <a:srgbClr val="000000"/>
                </a:solidFill>
                <a:latin typeface="Arial" panose="020B0604020202020204" pitchFamily="34" charset="0"/>
              </a:rPr>
              <a:t> and international partners. The board will meet at least quarterly and hear regular reports from the </a:t>
            </a:r>
            <a:r>
              <a:rPr lang="en-US" sz="2000" err="1">
                <a:solidFill>
                  <a:srgbClr val="000000"/>
                </a:solidFill>
                <a:latin typeface="Arial" panose="020B0604020202020204" pitchFamily="34" charset="0"/>
              </a:rPr>
              <a:t>ePIC</a:t>
            </a:r>
            <a:r>
              <a:rPr lang="en-US" sz="2000">
                <a:solidFill>
                  <a:srgbClr val="000000"/>
                </a:solidFill>
                <a:latin typeface="Arial" panose="020B0604020202020204" pitchFamily="34" charset="0"/>
              </a:rPr>
              <a:t> experiment. </a:t>
            </a:r>
            <a:endParaRPr lang="en-US"/>
          </a:p>
          <a:p>
            <a:pPr marL="0" indent="0">
              <a:spcBef>
                <a:spcPts val="1200"/>
              </a:spcBef>
              <a:buNone/>
            </a:pPr>
            <a:r>
              <a:rPr lang="en-US" sz="2000" i="1">
                <a:solidFill>
                  <a:srgbClr val="000000"/>
                </a:solidFill>
                <a:latin typeface="Arial" panose="020B0604020202020204" pitchFamily="34" charset="0"/>
              </a:rPr>
              <a:t>Proposed responsibilities: </a:t>
            </a:r>
            <a:endParaRPr lang="en-US" sz="2000">
              <a:solidFill>
                <a:srgbClr val="000000"/>
              </a:solidFill>
              <a:latin typeface="Arial" panose="020B0604020202020204" pitchFamily="34" charset="0"/>
            </a:endParaRPr>
          </a:p>
          <a:p>
            <a:pPr>
              <a:spcBef>
                <a:spcPts val="600"/>
              </a:spcBef>
            </a:pPr>
            <a:r>
              <a:rPr lang="en-US" sz="2000">
                <a:solidFill>
                  <a:srgbClr val="000000"/>
                </a:solidFill>
                <a:latin typeface="Arial" panose="020B0604020202020204" pitchFamily="34" charset="0"/>
              </a:rPr>
              <a:t>Document and maintain agreements with international contributors to EIC computing. </a:t>
            </a:r>
          </a:p>
          <a:p>
            <a:pPr>
              <a:spcBef>
                <a:spcPts val="600"/>
              </a:spcBef>
            </a:pPr>
            <a:r>
              <a:rPr lang="en-US" sz="2000">
                <a:solidFill>
                  <a:srgbClr val="000000"/>
                </a:solidFill>
                <a:latin typeface="Arial" panose="020B0604020202020204" pitchFamily="34" charset="0"/>
              </a:rPr>
              <a:t>Collect requirements from the </a:t>
            </a:r>
            <a:r>
              <a:rPr lang="en-US" sz="2000" err="1">
                <a:solidFill>
                  <a:srgbClr val="000000"/>
                </a:solidFill>
                <a:latin typeface="Arial" panose="020B0604020202020204" pitchFamily="34" charset="0"/>
              </a:rPr>
              <a:t>ePIC</a:t>
            </a:r>
            <a:r>
              <a:rPr lang="en-US" sz="2000">
                <a:solidFill>
                  <a:srgbClr val="000000"/>
                </a:solidFill>
                <a:latin typeface="Arial" panose="020B0604020202020204" pitchFamily="34" charset="0"/>
              </a:rPr>
              <a:t> collaboration.</a:t>
            </a:r>
          </a:p>
          <a:p>
            <a:pPr>
              <a:spcBef>
                <a:spcPts val="600"/>
              </a:spcBef>
            </a:pPr>
            <a:r>
              <a:rPr lang="en-US" sz="2000">
                <a:solidFill>
                  <a:srgbClr val="000000"/>
                </a:solidFill>
                <a:latin typeface="Arial" panose="020B0604020202020204" pitchFamily="34" charset="0"/>
              </a:rPr>
              <a:t>Produce accounting reports of EIC computing.</a:t>
            </a:r>
          </a:p>
          <a:p>
            <a:pPr>
              <a:spcBef>
                <a:spcPts val="600"/>
              </a:spcBef>
            </a:pPr>
            <a:r>
              <a:rPr lang="en-US" sz="2000">
                <a:solidFill>
                  <a:srgbClr val="000000"/>
                </a:solidFill>
                <a:latin typeface="Arial" panose="020B0604020202020204" pitchFamily="34" charset="0"/>
              </a:rPr>
              <a:t>Accounting report to the EIC Resource Review Board (EIC-RRB), detailing service delivery with respect to agreements. </a:t>
            </a:r>
          </a:p>
          <a:p>
            <a:pPr>
              <a:spcBef>
                <a:spcPts val="600"/>
              </a:spcBef>
            </a:pPr>
            <a:r>
              <a:rPr lang="en-US" sz="2000">
                <a:solidFill>
                  <a:srgbClr val="000000"/>
                </a:solidFill>
                <a:latin typeface="Arial" panose="020B0604020202020204" pitchFamily="34" charset="0"/>
              </a:rPr>
              <a:t>Supervise service level agreements. </a:t>
            </a:r>
          </a:p>
          <a:p>
            <a:pPr>
              <a:spcBef>
                <a:spcPts val="600"/>
              </a:spcBef>
            </a:pPr>
            <a:r>
              <a:rPr lang="en-US" sz="2000">
                <a:solidFill>
                  <a:srgbClr val="000000"/>
                </a:solidFill>
                <a:latin typeface="Arial" panose="020B0604020202020204" pitchFamily="34" charset="0"/>
              </a:rPr>
              <a:t>Propose ECSAC members.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a:p>
        </p:txBody>
      </p:sp>
      <p:sp>
        <p:nvSpPr>
          <p:cNvPr id="4" name="Rounded Rectangle 3">
            <a:extLst>
              <a:ext uri="{FF2B5EF4-FFF2-40B4-BE49-F238E27FC236}">
                <a16:creationId xmlns:a16="http://schemas.microsoft.com/office/drawing/2014/main" id="{8729E5FE-F49D-61F6-2F22-031C12F69435}"/>
              </a:ext>
            </a:extLst>
          </p:cNvPr>
          <p:cNvSpPr/>
          <p:nvPr/>
        </p:nvSpPr>
        <p:spPr>
          <a:xfrm>
            <a:off x="9165203" y="0"/>
            <a:ext cx="3026797" cy="1123405"/>
          </a:xfrm>
          <a:prstGeom prst="roundRect">
            <a:avLst/>
          </a:prstGeom>
          <a:solidFill>
            <a:schemeClr val="accent1">
              <a:lumMod val="60000"/>
              <a:lumOff val="40000"/>
            </a:schemeClr>
          </a:solidFill>
          <a:ln/>
          <a:effectLst>
            <a:glow rad="101600">
              <a:schemeClr val="accent3">
                <a:satMod val="175000"/>
                <a:alpha val="40000"/>
              </a:schemeClr>
            </a:glo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a:t>EICO</a:t>
            </a:r>
          </a:p>
          <a:p>
            <a:pPr algn="ctr"/>
            <a:r>
              <a:rPr lang="en-US" sz="1200" b="0">
                <a:latin typeface="+mj-lt"/>
                <a:cs typeface="Arial"/>
              </a:rPr>
              <a:t>EIC International Computing Organization</a:t>
            </a:r>
          </a:p>
          <a:p>
            <a:pPr lvl="0" algn="ctr"/>
            <a:r>
              <a:rPr lang="en-US">
                <a:latin typeface="+mj-lt"/>
                <a:cs typeface="Arial"/>
              </a:rPr>
              <a:t>-----------------------------</a:t>
            </a:r>
            <a:endParaRPr lang="en-US" sz="1800" b="0">
              <a:latin typeface="+mj-lt"/>
              <a:cs typeface="Arial"/>
            </a:endParaRPr>
          </a:p>
          <a:p>
            <a:pPr lvl="0" algn="ctr"/>
            <a:r>
              <a:rPr lang="en-US" sz="1000" b="0">
                <a:latin typeface="+mj-lt"/>
              </a:rPr>
              <a:t>MB:  ECSJI,  E</a:t>
            </a:r>
            <a:r>
              <a:rPr lang="en-US" sz="1000">
                <a:latin typeface="+mj-lt"/>
              </a:rPr>
              <a:t>xperiments</a:t>
            </a:r>
            <a:r>
              <a:rPr lang="en-US" sz="1000" b="0">
                <a:latin typeface="+mj-lt"/>
              </a:rPr>
              <a:t>, </a:t>
            </a:r>
            <a:r>
              <a:rPr lang="en-US" sz="1000">
                <a:latin typeface="+mj-lt"/>
              </a:rPr>
              <a:t>Re</a:t>
            </a:r>
            <a:r>
              <a:rPr lang="en-US" sz="1000" b="0">
                <a:latin typeface="+mj-lt"/>
              </a:rPr>
              <a:t>source providers</a:t>
            </a:r>
            <a:endParaRPr lang="en-US" sz="1000"/>
          </a:p>
          <a:p>
            <a:pPr algn="ctr"/>
            <a:endParaRPr lang="en-US"/>
          </a:p>
        </p:txBody>
      </p:sp>
    </p:spTree>
    <p:extLst>
      <p:ext uri="{BB962C8B-B14F-4D97-AF65-F5344CB8AC3E}">
        <p14:creationId xmlns:p14="http://schemas.microsoft.com/office/powerpoint/2010/main" val="207530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6EA3-8BB4-ACD4-F835-DCC96D4BB7BA}"/>
              </a:ext>
            </a:extLst>
          </p:cNvPr>
          <p:cNvSpPr>
            <a:spLocks noGrp="1"/>
          </p:cNvSpPr>
          <p:nvPr>
            <p:ph type="title"/>
          </p:nvPr>
        </p:nvSpPr>
        <p:spPr/>
        <p:txBody>
          <a:bodyPr/>
          <a:lstStyle/>
          <a:p>
            <a:r>
              <a:rPr lang="en-US"/>
              <a:t>EICO next steps</a:t>
            </a:r>
          </a:p>
        </p:txBody>
      </p:sp>
      <p:sp>
        <p:nvSpPr>
          <p:cNvPr id="3" name="Content Placeholder 2">
            <a:extLst>
              <a:ext uri="{FF2B5EF4-FFF2-40B4-BE49-F238E27FC236}">
                <a16:creationId xmlns:a16="http://schemas.microsoft.com/office/drawing/2014/main" id="{53517EC5-02DE-CB61-CBE6-F218C9F99F61}"/>
              </a:ext>
            </a:extLst>
          </p:cNvPr>
          <p:cNvSpPr>
            <a:spLocks noGrp="1"/>
          </p:cNvSpPr>
          <p:nvPr>
            <p:ph idx="1"/>
          </p:nvPr>
        </p:nvSpPr>
        <p:spPr/>
        <p:txBody>
          <a:bodyPr/>
          <a:lstStyle/>
          <a:p>
            <a:r>
              <a:rPr lang="en-US"/>
              <a:t>ECSJI and ePIC management will collaborate to define 'external partners' for inclusion in the upcoming EICO charter. The charter will cover key aspects such as </a:t>
            </a:r>
          </a:p>
          <a:p>
            <a:pPr lvl="1"/>
            <a:r>
              <a:rPr lang="en-US"/>
              <a:t>standards for service quality, </a:t>
            </a:r>
          </a:p>
          <a:p>
            <a:pPr lvl="1"/>
            <a:r>
              <a:rPr lang="en-US"/>
              <a:t>specific functionality criteria, </a:t>
            </a:r>
          </a:p>
          <a:p>
            <a:pPr lvl="1"/>
            <a:r>
              <a:rPr lang="en-US"/>
              <a:t>contribution size determination (FTE/authors scaling?)</a:t>
            </a:r>
          </a:p>
          <a:p>
            <a:pPr lvl="1"/>
            <a:r>
              <a:rPr lang="en-US"/>
              <a:t>a formalized procedure for external partner inclusion and validation.</a:t>
            </a:r>
          </a:p>
          <a:p>
            <a:pPr marL="457200" lvl="1" indent="0">
              <a:buNone/>
            </a:pPr>
            <a:endParaRPr lang="en-US"/>
          </a:p>
          <a:p>
            <a:r>
              <a:rPr lang="en-US">
                <a:effectLst/>
                <a:latin typeface="Arial" panose="020B0604020202020204" pitchFamily="34" charset="0"/>
                <a:ea typeface="Calibri" panose="020F0502020204030204" pitchFamily="34" charset="0"/>
              </a:rPr>
              <a:t>The EIC is already using the </a:t>
            </a:r>
            <a:r>
              <a:rPr lang="en-US">
                <a:latin typeface="Arial" panose="020B0604020202020204" pitchFamily="34" charset="0"/>
                <a:ea typeface="Calibri" panose="020F0502020204030204" pitchFamily="34" charset="0"/>
              </a:rPr>
              <a:t>Open Science Grid (</a:t>
            </a:r>
            <a:r>
              <a:rPr lang="en-US">
                <a:effectLst/>
                <a:latin typeface="Arial" panose="020B0604020202020204" pitchFamily="34" charset="0"/>
                <a:ea typeface="Calibri" panose="020F0502020204030204" pitchFamily="34" charset="0"/>
              </a:rPr>
              <a:t>OSG) and anticipating the inclusion of significant external partners from WLCG-affiliated institutions. </a:t>
            </a:r>
          </a:p>
          <a:p>
            <a:endParaRPr lang="en-US">
              <a:effectLst/>
              <a:latin typeface="Arial" panose="020B0604020202020204" pitchFamily="34" charset="0"/>
              <a:ea typeface="Calibri" panose="020F0502020204030204" pitchFamily="34" charset="0"/>
            </a:endParaRPr>
          </a:p>
          <a:p>
            <a:r>
              <a:rPr lang="en-US">
                <a:effectLst/>
                <a:latin typeface="Arial" panose="020B0604020202020204" pitchFamily="34" charset="0"/>
                <a:ea typeface="Calibri" panose="020F0502020204030204" pitchFamily="34" charset="0"/>
              </a:rPr>
              <a:t>We expect to integrate and </a:t>
            </a:r>
            <a:r>
              <a:rPr lang="en-US">
                <a:latin typeface="Arial" panose="020B0604020202020204" pitchFamily="34" charset="0"/>
                <a:ea typeface="Calibri" panose="020F0502020204030204" pitchFamily="34" charset="0"/>
              </a:rPr>
              <a:t>leverage software, tools, and services developed by the WLCG community </a:t>
            </a:r>
            <a:r>
              <a:rPr lang="en-US">
                <a:effectLst/>
                <a:latin typeface="Arial" panose="020B0604020202020204" pitchFamily="34" charset="0"/>
                <a:ea typeface="Calibri" panose="020F0502020204030204" pitchFamily="34" charset="0"/>
              </a:rPr>
              <a:t>into EIC computing operations</a:t>
            </a:r>
            <a:endParaRPr lang="en-US">
              <a:effectLst/>
              <a:latin typeface="Arial" panose="020B0604020202020204" pitchFamily="34" charset="0"/>
            </a:endParaRPr>
          </a:p>
          <a:p>
            <a:pPr lvl="1"/>
            <a:r>
              <a:rPr lang="en-US"/>
              <a:t>Over the next year, the ECSJI plans to apply for observer status to the WLCG</a:t>
            </a:r>
          </a:p>
        </p:txBody>
      </p:sp>
      <p:sp>
        <p:nvSpPr>
          <p:cNvPr id="4" name="Slide Number Placeholder 3">
            <a:extLst>
              <a:ext uri="{FF2B5EF4-FFF2-40B4-BE49-F238E27FC236}">
                <a16:creationId xmlns:a16="http://schemas.microsoft.com/office/drawing/2014/main" id="{36C2A802-D1FB-20C4-98D8-F917EB91CDEA}"/>
              </a:ext>
            </a:extLst>
          </p:cNvPr>
          <p:cNvSpPr>
            <a:spLocks noGrp="1"/>
          </p:cNvSpPr>
          <p:nvPr>
            <p:ph type="sldNum" sz="quarter" idx="12"/>
          </p:nvPr>
        </p:nvSpPr>
        <p:spPr/>
        <p:txBody>
          <a:bodyPr/>
          <a:lstStyle/>
          <a:p>
            <a:fld id="{07E1C93C-5050-FC42-8F10-D22D4F119D13}" type="slidenum">
              <a:rPr lang="en-US" smtClean="0"/>
              <a:pPr/>
              <a:t>11</a:t>
            </a:fld>
            <a:endParaRPr lang="en-US"/>
          </a:p>
        </p:txBody>
      </p:sp>
      <p:pic>
        <p:nvPicPr>
          <p:cNvPr id="6" name="Picture 5" descr="A logo with orange lines&#10;&#10;Description automatically generated">
            <a:extLst>
              <a:ext uri="{FF2B5EF4-FFF2-40B4-BE49-F238E27FC236}">
                <a16:creationId xmlns:a16="http://schemas.microsoft.com/office/drawing/2014/main" id="{6382D03D-207D-38B7-9164-C387383BA068}"/>
              </a:ext>
            </a:extLst>
          </p:cNvPr>
          <p:cNvPicPr>
            <a:picLocks noChangeAspect="1"/>
          </p:cNvPicPr>
          <p:nvPr/>
        </p:nvPicPr>
        <p:blipFill>
          <a:blip r:embed="rId2"/>
          <a:stretch>
            <a:fillRect/>
          </a:stretch>
        </p:blipFill>
        <p:spPr>
          <a:xfrm>
            <a:off x="10401355" y="2391465"/>
            <a:ext cx="1564283" cy="1037535"/>
          </a:xfrm>
          <a:prstGeom prst="rect">
            <a:avLst/>
          </a:prstGeom>
        </p:spPr>
      </p:pic>
    </p:spTree>
    <p:extLst>
      <p:ext uri="{BB962C8B-B14F-4D97-AF65-F5344CB8AC3E}">
        <p14:creationId xmlns:p14="http://schemas.microsoft.com/office/powerpoint/2010/main" val="303590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E373-E0FE-D1FE-9594-28B7BA494F69}"/>
              </a:ext>
            </a:extLst>
          </p:cNvPr>
          <p:cNvSpPr>
            <a:spLocks noGrp="1"/>
          </p:cNvSpPr>
          <p:nvPr>
            <p:ph type="title"/>
          </p:nvPr>
        </p:nvSpPr>
        <p:spPr/>
        <p:txBody>
          <a:bodyPr/>
          <a:lstStyle/>
          <a:p>
            <a:r>
              <a:rPr lang="en-US"/>
              <a:t>Computing resources for the EIC in the US</a:t>
            </a:r>
          </a:p>
        </p:txBody>
      </p:sp>
      <p:sp>
        <p:nvSpPr>
          <p:cNvPr id="3" name="Content Placeholder 2">
            <a:extLst>
              <a:ext uri="{FF2B5EF4-FFF2-40B4-BE49-F238E27FC236}">
                <a16:creationId xmlns:a16="http://schemas.microsoft.com/office/drawing/2014/main" id="{63DD9403-4D36-1C52-F193-1A552389B809}"/>
              </a:ext>
            </a:extLst>
          </p:cNvPr>
          <p:cNvSpPr>
            <a:spLocks noGrp="1"/>
          </p:cNvSpPr>
          <p:nvPr>
            <p:ph idx="1"/>
          </p:nvPr>
        </p:nvSpPr>
        <p:spPr/>
        <p:txBody>
          <a:bodyPr/>
          <a:lstStyle/>
          <a:p>
            <a:pPr marL="0" indent="0">
              <a:buNone/>
            </a:pPr>
            <a:endParaRPr lang="en-US" sz="2400">
              <a:latin typeface="Arial" panose="020B0604020202020204" pitchFamily="34" charset="0"/>
            </a:endParaRPr>
          </a:p>
          <a:p>
            <a:r>
              <a:rPr lang="en-US" sz="2400">
                <a:latin typeface="Arial" panose="020B0604020202020204" pitchFamily="34" charset="0"/>
              </a:rPr>
              <a:t>Presently, support and resources for the EIC at BNL and JLAB are offered opportunistically. </a:t>
            </a:r>
          </a:p>
          <a:p>
            <a:r>
              <a:rPr lang="en-US" sz="2400">
                <a:latin typeface="Arial" panose="020B0604020202020204" pitchFamily="34" charset="0"/>
              </a:rPr>
              <a:t>Limited local funding is available at both Labs for storage and software development. </a:t>
            </a:r>
          </a:p>
          <a:p>
            <a:r>
              <a:rPr lang="en-US" sz="2400">
                <a:latin typeface="Arial" panose="020B0604020202020204" pitchFamily="34" charset="0"/>
              </a:rPr>
              <a:t>BNL and JLAB partnered on the long-term planning of the Nuclear Science Advisory Committee (NSAC), underscoring the significant rise in computing requirements anticipated prior to the turn-on of the EIC in the coming years.</a:t>
            </a:r>
          </a:p>
          <a:p>
            <a:pPr lvl="1"/>
            <a:r>
              <a:rPr lang="en-US" sz="1800" b="0" i="0" u="none" strike="noStrike">
                <a:effectLst/>
                <a:latin typeface="Arial" panose="020B0604020202020204" pitchFamily="34" charset="0"/>
              </a:rPr>
              <a:t>NSAC </a:t>
            </a:r>
            <a:r>
              <a:rPr lang="en-US" b="0" i="0" u="none" strike="noStrike">
                <a:effectLst/>
                <a:latin typeface="Arial" panose="020B0604020202020204" pitchFamily="34" charset="0"/>
              </a:rPr>
              <a:t>provides</a:t>
            </a:r>
            <a:r>
              <a:rPr lang="en-US" sz="1800" b="0" i="0" u="none" strike="noStrike">
                <a:effectLst/>
                <a:latin typeface="Arial" panose="020B0604020202020204" pitchFamily="34" charset="0"/>
              </a:rPr>
              <a:t> guidance and recommendations to the U.S. Department of Energy (DOE) and the National Science Foundation (NSF) regarding priorities and planning for nuclear physics research</a:t>
            </a:r>
            <a:endParaRPr lang="en-US" sz="2200">
              <a:latin typeface="Arial" panose="020B0604020202020204" pitchFamily="34" charset="0"/>
            </a:endParaRPr>
          </a:p>
          <a:p>
            <a:r>
              <a:rPr lang="en-US" sz="2400">
                <a:latin typeface="Arial" panose="020B0604020202020204" pitchFamily="34" charset="0"/>
              </a:rPr>
              <a:t>Limited funding specifically allocated to EIC computing is expected to commence in FY25.</a:t>
            </a:r>
          </a:p>
        </p:txBody>
      </p:sp>
      <p:sp>
        <p:nvSpPr>
          <p:cNvPr id="4" name="Slide Number Placeholder 3">
            <a:extLst>
              <a:ext uri="{FF2B5EF4-FFF2-40B4-BE49-F238E27FC236}">
                <a16:creationId xmlns:a16="http://schemas.microsoft.com/office/drawing/2014/main" id="{169AEAD0-BB73-C4D8-EED5-C512D56073B7}"/>
              </a:ext>
            </a:extLst>
          </p:cNvPr>
          <p:cNvSpPr>
            <a:spLocks noGrp="1"/>
          </p:cNvSpPr>
          <p:nvPr>
            <p:ph type="sldNum" sz="quarter" idx="12"/>
          </p:nvPr>
        </p:nvSpPr>
        <p:spPr/>
        <p:txBody>
          <a:bodyPr/>
          <a:lstStyle/>
          <a:p>
            <a:fld id="{07E1C93C-5050-FC42-8F10-D22D4F119D13}" type="slidenum">
              <a:rPr lang="en-US" smtClean="0"/>
              <a:pPr/>
              <a:t>12</a:t>
            </a:fld>
            <a:endParaRPr lang="en-US"/>
          </a:p>
        </p:txBody>
      </p:sp>
    </p:spTree>
    <p:extLst>
      <p:ext uri="{BB962C8B-B14F-4D97-AF65-F5344CB8AC3E}">
        <p14:creationId xmlns:p14="http://schemas.microsoft.com/office/powerpoint/2010/main" val="317567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5F4D-BB96-10DF-8620-5ED3EDF0D1C7}"/>
              </a:ext>
            </a:extLst>
          </p:cNvPr>
          <p:cNvSpPr>
            <a:spLocks noGrp="1"/>
          </p:cNvSpPr>
          <p:nvPr>
            <p:ph type="title"/>
          </p:nvPr>
        </p:nvSpPr>
        <p:spPr/>
        <p:txBody>
          <a:bodyPr/>
          <a:lstStyle/>
          <a:p>
            <a:r>
              <a:rPr lang="en-US"/>
              <a:t>Early contacts with international partners</a:t>
            </a:r>
          </a:p>
        </p:txBody>
      </p:sp>
      <p:sp>
        <p:nvSpPr>
          <p:cNvPr id="3" name="Content Placeholder 2">
            <a:extLst>
              <a:ext uri="{FF2B5EF4-FFF2-40B4-BE49-F238E27FC236}">
                <a16:creationId xmlns:a16="http://schemas.microsoft.com/office/drawing/2014/main" id="{76CB4951-AFC3-0311-BEB8-9F3EEDFE8C15}"/>
              </a:ext>
            </a:extLst>
          </p:cNvPr>
          <p:cNvSpPr>
            <a:spLocks noGrp="1"/>
          </p:cNvSpPr>
          <p:nvPr>
            <p:ph idx="1"/>
          </p:nvPr>
        </p:nvSpPr>
        <p:spPr/>
        <p:txBody>
          <a:bodyPr/>
          <a:lstStyle/>
          <a:p>
            <a:r>
              <a:rPr lang="en-US" dirty="0"/>
              <a:t>Early contacts have been established with representatives from </a:t>
            </a:r>
            <a:r>
              <a:rPr lang="en-US" b="1" dirty="0"/>
              <a:t>Canada</a:t>
            </a:r>
            <a:r>
              <a:rPr lang="en-US" dirty="0"/>
              <a:t>, </a:t>
            </a:r>
            <a:r>
              <a:rPr lang="en-US" b="1" dirty="0"/>
              <a:t>Italy</a:t>
            </a:r>
            <a:r>
              <a:rPr lang="en-US" dirty="0"/>
              <a:t>, and the </a:t>
            </a:r>
            <a:r>
              <a:rPr lang="en-US" b="1" dirty="0"/>
              <a:t>UK</a:t>
            </a:r>
          </a:p>
          <a:p>
            <a:pPr lvl="1"/>
            <a:r>
              <a:rPr lang="en-US" dirty="0"/>
              <a:t>Canada: </a:t>
            </a:r>
            <a:r>
              <a:rPr lang="en-US" dirty="0" err="1"/>
              <a:t>Wouter</a:t>
            </a:r>
            <a:r>
              <a:rPr lang="en-US" dirty="0"/>
              <a:t> </a:t>
            </a:r>
            <a:r>
              <a:rPr lang="en-US" dirty="0" err="1"/>
              <a:t>Deconinck</a:t>
            </a:r>
            <a:endParaRPr lang="en-US" dirty="0"/>
          </a:p>
          <a:p>
            <a:pPr lvl="1"/>
            <a:r>
              <a:rPr lang="en-US" dirty="0"/>
              <a:t>Italy: Pietro </a:t>
            </a:r>
            <a:r>
              <a:rPr lang="en-US" dirty="0" err="1"/>
              <a:t>Antonioli</a:t>
            </a:r>
            <a:r>
              <a:rPr lang="en-US" dirty="0"/>
              <a:t>, Andrea </a:t>
            </a:r>
            <a:r>
              <a:rPr lang="en-US" dirty="0" err="1"/>
              <a:t>Bressan</a:t>
            </a:r>
            <a:r>
              <a:rPr lang="en-US" dirty="0"/>
              <a:t>, Domenico Elia</a:t>
            </a:r>
          </a:p>
          <a:p>
            <a:pPr lvl="1"/>
            <a:r>
              <a:rPr lang="en-US" dirty="0"/>
              <a:t>UK: Peter Jones, David Britton (</a:t>
            </a:r>
            <a:r>
              <a:rPr lang="en-US" dirty="0" err="1"/>
              <a:t>GridPP</a:t>
            </a:r>
            <a:r>
              <a:rPr lang="en-US" dirty="0"/>
              <a:t>)</a:t>
            </a:r>
          </a:p>
          <a:p>
            <a:r>
              <a:rPr lang="en-US" dirty="0"/>
              <a:t>These nations have expressed interest in participating in the </a:t>
            </a:r>
            <a:r>
              <a:rPr lang="en-US" dirty="0" err="1"/>
              <a:t>ePIC</a:t>
            </a:r>
            <a:r>
              <a:rPr lang="en-US" dirty="0"/>
              <a:t> computing initiative.</a:t>
            </a:r>
          </a:p>
          <a:p>
            <a:r>
              <a:rPr lang="en-US" dirty="0"/>
              <a:t>Discussions covered the following points:</a:t>
            </a:r>
          </a:p>
          <a:p>
            <a:pPr lvl="1"/>
            <a:r>
              <a:rPr lang="en-US" dirty="0"/>
              <a:t>Organization of funding for Nuclear Physics (NP) computing at the national level.</a:t>
            </a:r>
          </a:p>
          <a:p>
            <a:pPr lvl="1"/>
            <a:r>
              <a:rPr lang="en-US" dirty="0"/>
              <a:t>Structure of computing for the EIC and for </a:t>
            </a:r>
            <a:r>
              <a:rPr lang="en-US" dirty="0" err="1"/>
              <a:t>ePIC</a:t>
            </a:r>
            <a:r>
              <a:rPr lang="en-US" dirty="0"/>
              <a:t> within each respective country.</a:t>
            </a:r>
          </a:p>
          <a:p>
            <a:pPr lvl="1"/>
            <a:r>
              <a:rPr lang="en-US" dirty="0"/>
              <a:t>Existing support and commitment for EIC computing.</a:t>
            </a:r>
          </a:p>
          <a:p>
            <a:pPr lvl="1"/>
            <a:r>
              <a:rPr lang="en-US" dirty="0"/>
              <a:t>Schedule and the specified level of contribution for formalizing contributions to EIC computing through agreements.</a:t>
            </a:r>
          </a:p>
          <a:p>
            <a:pPr lvl="1"/>
            <a:endParaRPr lang="en-US" dirty="0"/>
          </a:p>
          <a:p>
            <a:r>
              <a:rPr lang="en-US" dirty="0"/>
              <a:t>Follow-up discussions will be organized (aligned with EIC-RRB cadence), and every country is cordially invited to participate.</a:t>
            </a:r>
          </a:p>
        </p:txBody>
      </p:sp>
      <p:sp>
        <p:nvSpPr>
          <p:cNvPr id="4" name="Slide Number Placeholder 3">
            <a:extLst>
              <a:ext uri="{FF2B5EF4-FFF2-40B4-BE49-F238E27FC236}">
                <a16:creationId xmlns:a16="http://schemas.microsoft.com/office/drawing/2014/main" id="{38C63D33-77A8-29F6-3D8C-41A0ECC7457D}"/>
              </a:ext>
            </a:extLst>
          </p:cNvPr>
          <p:cNvSpPr>
            <a:spLocks noGrp="1"/>
          </p:cNvSpPr>
          <p:nvPr>
            <p:ph type="sldNum" sz="quarter" idx="12"/>
          </p:nvPr>
        </p:nvSpPr>
        <p:spPr/>
        <p:txBody>
          <a:bodyPr/>
          <a:lstStyle/>
          <a:p>
            <a:fld id="{07E1C93C-5050-FC42-8F10-D22D4F119D13}" type="slidenum">
              <a:rPr lang="en-US" smtClean="0"/>
              <a:pPr/>
              <a:t>13</a:t>
            </a:fld>
            <a:endParaRPr lang="en-US"/>
          </a:p>
        </p:txBody>
      </p:sp>
    </p:spTree>
    <p:extLst>
      <p:ext uri="{BB962C8B-B14F-4D97-AF65-F5344CB8AC3E}">
        <p14:creationId xmlns:p14="http://schemas.microsoft.com/office/powerpoint/2010/main" val="289280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6337-B0DD-9B0E-9388-9E3EED0A1382}"/>
              </a:ext>
            </a:extLst>
          </p:cNvPr>
          <p:cNvSpPr>
            <a:spLocks noGrp="1"/>
          </p:cNvSpPr>
          <p:nvPr>
            <p:ph type="title"/>
          </p:nvPr>
        </p:nvSpPr>
        <p:spPr/>
        <p:txBody>
          <a:bodyPr/>
          <a:lstStyle/>
          <a:p>
            <a:r>
              <a:rPr lang="en-US"/>
              <a:t>Canadian infrastructure available for the EIC</a:t>
            </a:r>
          </a:p>
        </p:txBody>
      </p:sp>
      <p:sp>
        <p:nvSpPr>
          <p:cNvPr id="3" name="Content Placeholder 2">
            <a:extLst>
              <a:ext uri="{FF2B5EF4-FFF2-40B4-BE49-F238E27FC236}">
                <a16:creationId xmlns:a16="http://schemas.microsoft.com/office/drawing/2014/main" id="{D8EF5BBF-DC45-249F-3DB5-781BD1B0E7B7}"/>
              </a:ext>
            </a:extLst>
          </p:cNvPr>
          <p:cNvSpPr>
            <a:spLocks noGrp="1"/>
          </p:cNvSpPr>
          <p:nvPr>
            <p:ph idx="1"/>
          </p:nvPr>
        </p:nvSpPr>
        <p:spPr/>
        <p:txBody>
          <a:bodyPr/>
          <a:lstStyle/>
          <a:p>
            <a:pPr marL="457200" lvl="0" indent="-342900" algn="l" rtl="0">
              <a:spcBef>
                <a:spcPts val="0"/>
              </a:spcBef>
              <a:spcAft>
                <a:spcPts val="0"/>
              </a:spcAft>
              <a:buSzPts val="1800"/>
              <a:buChar char="●"/>
            </a:pPr>
            <a:r>
              <a:rPr lang="en-US"/>
              <a:t>Digital Research Alliance of Canada: National computing resources supporting both HPC and HTC workflows</a:t>
            </a:r>
          </a:p>
          <a:p>
            <a:pPr marL="914400" lvl="1" indent="-317500" algn="l" rtl="0">
              <a:spcBef>
                <a:spcPts val="0"/>
              </a:spcBef>
              <a:spcAft>
                <a:spcPts val="0"/>
              </a:spcAft>
              <a:buSzPts val="1400"/>
              <a:buChar char="○"/>
            </a:pPr>
            <a:r>
              <a:rPr lang="en-US"/>
              <a:t>Operated through regional consortia </a:t>
            </a:r>
          </a:p>
          <a:p>
            <a:pPr marL="914400" lvl="1" indent="-317500" algn="l" rtl="0">
              <a:spcBef>
                <a:spcPts val="0"/>
              </a:spcBef>
              <a:spcAft>
                <a:spcPts val="0"/>
              </a:spcAft>
              <a:buSzPts val="1400"/>
              <a:buChar char="○"/>
            </a:pPr>
            <a:r>
              <a:rPr lang="en-US"/>
              <a:t>EIC Canada's computing contribution is operated by staff from Prairies, one of the five regional organizations</a:t>
            </a:r>
          </a:p>
          <a:p>
            <a:pPr marL="596900" lvl="1" indent="0" algn="l" rtl="0">
              <a:spcBef>
                <a:spcPts val="0"/>
              </a:spcBef>
              <a:spcAft>
                <a:spcPts val="0"/>
              </a:spcAft>
              <a:buSzPts val="1400"/>
              <a:buNone/>
            </a:pPr>
            <a:endParaRPr lang="en-US"/>
          </a:p>
          <a:p>
            <a:pPr marL="457200" lvl="0" indent="-342900" algn="l" rtl="0">
              <a:spcBef>
                <a:spcPts val="0"/>
              </a:spcBef>
              <a:spcAft>
                <a:spcPts val="0"/>
              </a:spcAft>
              <a:buSzPts val="1800"/>
              <a:buChar char="●"/>
            </a:pPr>
            <a:r>
              <a:rPr lang="en-US" i="1"/>
              <a:t>Annual resource allocation </a:t>
            </a:r>
            <a:r>
              <a:rPr lang="en-US"/>
              <a:t>competitions (with fast-track continuance option), Peer review process of access</a:t>
            </a:r>
          </a:p>
          <a:p>
            <a:pPr marL="114300" lvl="0" indent="0" algn="l" rtl="0">
              <a:spcBef>
                <a:spcPts val="0"/>
              </a:spcBef>
              <a:spcAft>
                <a:spcPts val="0"/>
              </a:spcAft>
              <a:buSzPts val="1800"/>
              <a:buNone/>
            </a:pPr>
            <a:endParaRPr lang="en-US"/>
          </a:p>
          <a:p>
            <a:pPr marL="457200" lvl="0" indent="-342900" algn="l" rtl="0">
              <a:spcBef>
                <a:spcPts val="0"/>
              </a:spcBef>
              <a:spcAft>
                <a:spcPts val="0"/>
              </a:spcAft>
              <a:buSzPts val="1800"/>
              <a:buChar char="●"/>
            </a:pPr>
            <a:r>
              <a:rPr lang="en-US"/>
              <a:t>EIC Canada has held active allocation for 4 years</a:t>
            </a:r>
          </a:p>
          <a:p>
            <a:pPr marL="914400" lvl="1" indent="-317500" algn="l" rtl="0">
              <a:spcBef>
                <a:spcPts val="0"/>
              </a:spcBef>
              <a:spcAft>
                <a:spcPts val="0"/>
              </a:spcAft>
              <a:buSzPts val="1400"/>
              <a:buChar char="○"/>
            </a:pPr>
            <a:r>
              <a:rPr lang="en-US"/>
              <a:t>~50 core-years/year, 100 TB during proposal and initial ePIC development phase</a:t>
            </a:r>
          </a:p>
          <a:p>
            <a:pPr marL="914400" lvl="1" indent="-317500" algn="l" rtl="0">
              <a:spcBef>
                <a:spcPts val="0"/>
              </a:spcBef>
              <a:spcAft>
                <a:spcPts val="0"/>
              </a:spcAft>
              <a:buSzPts val="1400"/>
              <a:buChar char="○"/>
            </a:pPr>
            <a:r>
              <a:rPr lang="en-US"/>
              <a:t>Supported majority of ATHENA simulations until Open Science Grid (5k-10k core-years)</a:t>
            </a:r>
          </a:p>
          <a:p>
            <a:pPr marL="914400" lvl="1" indent="-317500" algn="l" rtl="0">
              <a:spcBef>
                <a:spcPts val="0"/>
              </a:spcBef>
              <a:spcAft>
                <a:spcPts val="0"/>
              </a:spcAft>
              <a:buSzPts val="1400"/>
              <a:buChar char="○"/>
            </a:pPr>
            <a:r>
              <a:rPr lang="en-US"/>
              <a:t>Primary use for EIC Canada researchers and for international contribution proof of concepts</a:t>
            </a:r>
          </a:p>
          <a:p>
            <a:pPr marL="114300" lvl="0" indent="0" algn="l" rtl="0">
              <a:spcBef>
                <a:spcPts val="0"/>
              </a:spcBef>
              <a:spcAft>
                <a:spcPts val="0"/>
              </a:spcAft>
              <a:buSzPts val="1800"/>
              <a:buNone/>
            </a:pPr>
            <a:endParaRPr lang="en-US"/>
          </a:p>
          <a:p>
            <a:pPr marL="914400" lvl="1" indent="-317500" algn="l" rtl="0">
              <a:spcBef>
                <a:spcPts val="0"/>
              </a:spcBef>
              <a:spcAft>
                <a:spcPts val="0"/>
              </a:spcAft>
              <a:buSzPts val="1400"/>
              <a:buChar char="○"/>
            </a:pPr>
            <a:endParaRPr lang="en-US"/>
          </a:p>
        </p:txBody>
      </p:sp>
      <p:sp>
        <p:nvSpPr>
          <p:cNvPr id="4" name="Slide Number Placeholder 3">
            <a:extLst>
              <a:ext uri="{FF2B5EF4-FFF2-40B4-BE49-F238E27FC236}">
                <a16:creationId xmlns:a16="http://schemas.microsoft.com/office/drawing/2014/main" id="{523622AA-BA58-5D05-45C3-5B2586BDEA57}"/>
              </a:ext>
            </a:extLst>
          </p:cNvPr>
          <p:cNvSpPr>
            <a:spLocks noGrp="1"/>
          </p:cNvSpPr>
          <p:nvPr>
            <p:ph type="sldNum" sz="quarter" idx="12"/>
          </p:nvPr>
        </p:nvSpPr>
        <p:spPr/>
        <p:txBody>
          <a:bodyPr/>
          <a:lstStyle/>
          <a:p>
            <a:fld id="{07E1C93C-5050-FC42-8F10-D22D4F119D13}" type="slidenum">
              <a:rPr lang="en-US" smtClean="0"/>
              <a:pPr/>
              <a:t>14</a:t>
            </a:fld>
            <a:endParaRPr lang="en-US"/>
          </a:p>
        </p:txBody>
      </p:sp>
      <p:pic>
        <p:nvPicPr>
          <p:cNvPr id="5" name="Google Shape;56;p13">
            <a:extLst>
              <a:ext uri="{FF2B5EF4-FFF2-40B4-BE49-F238E27FC236}">
                <a16:creationId xmlns:a16="http://schemas.microsoft.com/office/drawing/2014/main" id="{4723CDA1-F5CE-E193-8E34-A50ACBE8BFD2}"/>
              </a:ext>
            </a:extLst>
          </p:cNvPr>
          <p:cNvPicPr preferRelativeResize="0">
            <a:picLocks noChangeAspect="1"/>
          </p:cNvPicPr>
          <p:nvPr/>
        </p:nvPicPr>
        <p:blipFill>
          <a:blip r:embed="rId2">
            <a:alphaModFix/>
          </a:blip>
          <a:stretch>
            <a:fillRect/>
          </a:stretch>
        </p:blipFill>
        <p:spPr>
          <a:xfrm>
            <a:off x="292220" y="5065481"/>
            <a:ext cx="10534643" cy="1282268"/>
          </a:xfrm>
          <a:prstGeom prst="rect">
            <a:avLst/>
          </a:prstGeom>
          <a:noFill/>
          <a:ln>
            <a:noFill/>
          </a:ln>
        </p:spPr>
      </p:pic>
      <p:sp>
        <p:nvSpPr>
          <p:cNvPr id="7" name="TextBox 6">
            <a:extLst>
              <a:ext uri="{FF2B5EF4-FFF2-40B4-BE49-F238E27FC236}">
                <a16:creationId xmlns:a16="http://schemas.microsoft.com/office/drawing/2014/main" id="{73A858E4-7329-6BD2-5529-BD0026427551}"/>
              </a:ext>
            </a:extLst>
          </p:cNvPr>
          <p:cNvSpPr txBox="1"/>
          <p:nvPr/>
        </p:nvSpPr>
        <p:spPr>
          <a:xfrm>
            <a:off x="10285116" y="0"/>
            <a:ext cx="2024115" cy="369332"/>
          </a:xfrm>
          <a:prstGeom prst="rect">
            <a:avLst/>
          </a:prstGeom>
          <a:noFill/>
        </p:spPr>
        <p:txBody>
          <a:bodyPr wrap="square">
            <a:spAutoFit/>
          </a:bodyPr>
          <a:lstStyle/>
          <a:p>
            <a:r>
              <a:rPr lang="en-US" i="1" err="1"/>
              <a:t>Wouter</a:t>
            </a:r>
            <a:r>
              <a:rPr lang="en-US" i="1"/>
              <a:t> </a:t>
            </a:r>
            <a:r>
              <a:rPr lang="en-US" i="1" err="1"/>
              <a:t>Deconinck</a:t>
            </a:r>
            <a:endParaRPr lang="en-US" i="1"/>
          </a:p>
        </p:txBody>
      </p:sp>
    </p:spTree>
    <p:extLst>
      <p:ext uri="{BB962C8B-B14F-4D97-AF65-F5344CB8AC3E}">
        <p14:creationId xmlns:p14="http://schemas.microsoft.com/office/powerpoint/2010/main" val="2141590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411840" y="240480"/>
            <a:ext cx="11285640" cy="487080"/>
          </a:xfrm>
          <a:prstGeom prst="rect">
            <a:avLst/>
          </a:prstGeom>
          <a:noFill/>
          <a:ln w="0">
            <a:noFill/>
          </a:ln>
        </p:spPr>
        <p:txBody>
          <a:bodyPr lIns="91440" tIns="45720" rIns="91440" bIns="45720" anchor="ctr">
            <a:noAutofit/>
          </a:bodyPr>
          <a:lstStyle/>
          <a:p>
            <a:pPr indent="0" defTabSz="914400">
              <a:lnSpc>
                <a:spcPct val="90000"/>
              </a:lnSpc>
              <a:buNone/>
            </a:pPr>
            <a:r>
              <a:rPr lang="en-US" sz="2400" b="1" strike="noStrike" spc="-1">
                <a:solidFill>
                  <a:schemeClr val="dk1"/>
                </a:solidFill>
                <a:latin typeface="Arial"/>
              </a:rPr>
              <a:t>Future? - Canadian infrastructure available for the EIC</a:t>
            </a:r>
            <a:endParaRPr lang="en-US" sz="2400" b="0" strike="noStrike" spc="-1">
              <a:solidFill>
                <a:schemeClr val="dk1"/>
              </a:solidFill>
              <a:latin typeface="Calibri"/>
            </a:endParaRPr>
          </a:p>
        </p:txBody>
      </p:sp>
      <p:sp>
        <p:nvSpPr>
          <p:cNvPr id="124" name="PlaceHolder 2"/>
          <p:cNvSpPr>
            <a:spLocks noGrp="1"/>
          </p:cNvSpPr>
          <p:nvPr>
            <p:ph/>
          </p:nvPr>
        </p:nvSpPr>
        <p:spPr>
          <a:xfrm>
            <a:off x="411840" y="965880"/>
            <a:ext cx="11285640" cy="53812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en-US" sz="2200" b="0" strike="noStrike" spc="-1">
                <a:solidFill>
                  <a:schemeClr val="dk1"/>
                </a:solidFill>
                <a:latin typeface="Arial"/>
              </a:rPr>
              <a:t>Canada aims for approximately 10% of the U.S. contribution to EIC computing.</a:t>
            </a:r>
          </a:p>
          <a:p>
            <a:pPr marL="228600" indent="-228600" defTabSz="914400">
              <a:lnSpc>
                <a:spcPct val="90000"/>
              </a:lnSpc>
              <a:spcBef>
                <a:spcPts val="1001"/>
              </a:spcBef>
              <a:buClr>
                <a:srgbClr val="000000"/>
              </a:buClr>
              <a:buFont typeface="Arial"/>
              <a:buChar char="•"/>
            </a:pPr>
            <a:r>
              <a:rPr lang="en-US" sz="2200" b="0" strike="noStrike" spc="-1">
                <a:solidFill>
                  <a:schemeClr val="dk1"/>
                </a:solidFill>
                <a:latin typeface="Arial"/>
              </a:rPr>
              <a:t>In the future, it was mentioned, that EIC Canada could have the opportunity to make a contribution through dedicated infrastructure. </a:t>
            </a:r>
          </a:p>
          <a:p>
            <a:pPr marL="685800" lvl="1" indent="-228600" defTabSz="914400">
              <a:lnSpc>
                <a:spcPct val="90000"/>
              </a:lnSpc>
              <a:spcBef>
                <a:spcPts val="499"/>
              </a:spcBef>
              <a:buClr>
                <a:srgbClr val="000000"/>
              </a:buClr>
              <a:buFont typeface="PingFangSC-Regular"/>
              <a:buChar char="－"/>
            </a:pPr>
            <a:r>
              <a:rPr lang="en-US" sz="2000" b="0" strike="noStrike" spc="-1">
                <a:solidFill>
                  <a:schemeClr val="dk1"/>
                </a:solidFill>
                <a:latin typeface="Arial"/>
              </a:rPr>
              <a:t>Precedent exists in ATLAS Canadian Tier-1 located at Simon Fraser University (SFU).</a:t>
            </a:r>
          </a:p>
          <a:p>
            <a:pPr marL="685800" lvl="1" indent="-228600" defTabSz="914400">
              <a:lnSpc>
                <a:spcPct val="90000"/>
              </a:lnSpc>
              <a:spcBef>
                <a:spcPts val="499"/>
              </a:spcBef>
              <a:buClr>
                <a:srgbClr val="000000"/>
              </a:buClr>
              <a:buFont typeface="PingFangSC-Regular"/>
              <a:buChar char="－"/>
            </a:pPr>
            <a:r>
              <a:rPr lang="en-US" sz="2000" b="0" strike="noStrike" spc="-1">
                <a:solidFill>
                  <a:schemeClr val="dk1"/>
                </a:solidFill>
                <a:latin typeface="Arial"/>
              </a:rPr>
              <a:t>SFU leads a consortium of Canadian institutions, including TRIUMF, operating the Tier-1 Data Centre, which receives funding from the Canada Foundation for Innovation (CFI). </a:t>
            </a:r>
          </a:p>
          <a:p>
            <a:pPr marL="228600" indent="-228600" defTabSz="914400">
              <a:lnSpc>
                <a:spcPct val="90000"/>
              </a:lnSpc>
              <a:spcBef>
                <a:spcPts val="1001"/>
              </a:spcBef>
              <a:buClr>
                <a:srgbClr val="000000"/>
              </a:buClr>
              <a:buFont typeface="Arial"/>
              <a:buChar char="•"/>
            </a:pPr>
            <a:r>
              <a:rPr lang="en-US" sz="2200" b="0" strike="noStrike" spc="-1">
                <a:solidFill>
                  <a:schemeClr val="dk1"/>
                </a:solidFill>
                <a:latin typeface="Arial"/>
              </a:rPr>
              <a:t>For EIC Canada to expand with dedicated “Tier-1”-like resources, a formal proposal is anticipated after the completion of detector subsystem construction (also requested of CFI). </a:t>
            </a:r>
          </a:p>
        </p:txBody>
      </p:sp>
      <p:sp>
        <p:nvSpPr>
          <p:cNvPr id="4" name="PlaceHolder 3"/>
          <p:cNvSpPr>
            <a:spLocks noGrp="1"/>
          </p:cNvSpPr>
          <p:nvPr>
            <p:ph type="sldNum" idx="2"/>
          </p:nvPr>
        </p:nvSpPr>
        <p:spPr>
          <a:xfrm>
            <a:off x="5635800" y="6467400"/>
            <a:ext cx="714600" cy="303120"/>
          </a:xfrm>
          <a:prstGeom prst="rect">
            <a:avLst/>
          </a:prstGeom>
          <a:noFill/>
          <a:ln w="0">
            <a:noFill/>
          </a:ln>
        </p:spPr>
        <p:txBody>
          <a:bodyPr lIns="91440" tIns="45720" rIns="91440" bIns="45720" anchor="ctr">
            <a:noAutofit/>
          </a:bodyPr>
          <a:lstStyle>
            <a:defPPr>
              <a:defRPr lang="en-US"/>
            </a:defPPr>
            <a:lvl1pPr marL="0" indent="0" algn="ctr" defTabSz="914400" rtl="0" eaLnBrk="1" latinLnBrk="0" hangingPunct="1">
              <a:lnSpc>
                <a:spcPct val="100000"/>
              </a:lnSpc>
              <a:buNone/>
              <a:defRPr lang="en-US" sz="1000" b="0" strike="noStrike" kern="1200" spc="-1">
                <a:solidFill>
                  <a:schemeClr val="dk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7E0317-4BCB-4D11-B391-F4BF69DA4542}" type="slidenum">
              <a:rPr lang="en-US" smtClean="0"/>
              <a:pPr/>
              <a:t>15</a:t>
            </a:fld>
            <a:endParaRPr/>
          </a:p>
        </p:txBody>
      </p:sp>
      <p:sp>
        <p:nvSpPr>
          <p:cNvPr id="2" name="TextBox 1">
            <a:extLst>
              <a:ext uri="{FF2B5EF4-FFF2-40B4-BE49-F238E27FC236}">
                <a16:creationId xmlns:a16="http://schemas.microsoft.com/office/drawing/2014/main" id="{0F8AEA6C-F217-D671-7370-A6E00BFAB474}"/>
              </a:ext>
            </a:extLst>
          </p:cNvPr>
          <p:cNvSpPr txBox="1"/>
          <p:nvPr/>
        </p:nvSpPr>
        <p:spPr>
          <a:xfrm>
            <a:off x="10285116" y="0"/>
            <a:ext cx="2024115" cy="369332"/>
          </a:xfrm>
          <a:prstGeom prst="rect">
            <a:avLst/>
          </a:prstGeom>
          <a:noFill/>
        </p:spPr>
        <p:txBody>
          <a:bodyPr wrap="square">
            <a:spAutoFit/>
          </a:bodyPr>
          <a:lstStyle/>
          <a:p>
            <a:r>
              <a:rPr lang="en-US" i="1" err="1"/>
              <a:t>Wouter</a:t>
            </a:r>
            <a:r>
              <a:rPr lang="en-US" i="1"/>
              <a:t> </a:t>
            </a:r>
            <a:r>
              <a:rPr lang="en-US" i="1" err="1"/>
              <a:t>Deconinck</a:t>
            </a:r>
            <a:endParaRPr lang="en-US"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8349-5E3E-5E8B-B184-E6E38BC261B5}"/>
              </a:ext>
            </a:extLst>
          </p:cNvPr>
          <p:cNvSpPr>
            <a:spLocks noGrp="1"/>
          </p:cNvSpPr>
          <p:nvPr>
            <p:ph type="title"/>
          </p:nvPr>
        </p:nvSpPr>
        <p:spPr/>
        <p:txBody>
          <a:bodyPr/>
          <a:lstStyle/>
          <a:p>
            <a:r>
              <a:rPr lang="en-US"/>
              <a:t>Italian infrastructure available for the EIC</a:t>
            </a:r>
          </a:p>
        </p:txBody>
      </p:sp>
      <p:sp>
        <p:nvSpPr>
          <p:cNvPr id="3" name="Content Placeholder 2">
            <a:extLst>
              <a:ext uri="{FF2B5EF4-FFF2-40B4-BE49-F238E27FC236}">
                <a16:creationId xmlns:a16="http://schemas.microsoft.com/office/drawing/2014/main" id="{B6E8106F-ADF7-82C2-06AA-F0A0BBF35940}"/>
              </a:ext>
            </a:extLst>
          </p:cNvPr>
          <p:cNvSpPr>
            <a:spLocks noGrp="1"/>
          </p:cNvSpPr>
          <p:nvPr>
            <p:ph idx="1"/>
          </p:nvPr>
        </p:nvSpPr>
        <p:spPr>
          <a:xfrm>
            <a:off x="411891" y="728029"/>
            <a:ext cx="6785785" cy="5381694"/>
          </a:xfrm>
        </p:spPr>
        <p:txBody>
          <a:bodyPr/>
          <a:lstStyle/>
          <a:p>
            <a:pPr marL="354965" indent="-342265">
              <a:lnSpc>
                <a:spcPts val="3105"/>
              </a:lnSpc>
              <a:spcBef>
                <a:spcPts val="380"/>
              </a:spcBef>
              <a:buFont typeface="Arial"/>
              <a:buChar char="•"/>
              <a:tabLst>
                <a:tab pos="354965" algn="l"/>
              </a:tabLst>
            </a:pPr>
            <a:r>
              <a:rPr lang="en-US" sz="2000">
                <a:solidFill>
                  <a:schemeClr val="tx1"/>
                </a:solidFill>
                <a:latin typeface="Arial" panose="020B0604020202020204" pitchFamily="34" charset="0"/>
              </a:rPr>
              <a:t>INFN</a:t>
            </a:r>
            <a:r>
              <a:rPr lang="en-US" sz="2000" spc="-35">
                <a:solidFill>
                  <a:schemeClr val="tx1"/>
                </a:solidFill>
                <a:latin typeface="Arial" panose="020B0604020202020204" pitchFamily="34" charset="0"/>
              </a:rPr>
              <a:t> </a:t>
            </a:r>
            <a:r>
              <a:rPr lang="en-US" sz="2000">
                <a:solidFill>
                  <a:schemeClr val="tx1"/>
                </a:solidFill>
                <a:latin typeface="Arial" panose="020B0604020202020204" pitchFamily="34" charset="0"/>
              </a:rPr>
              <a:t>operates its own</a:t>
            </a:r>
            <a:r>
              <a:rPr lang="en-US" sz="2000" spc="-20">
                <a:solidFill>
                  <a:schemeClr val="tx1"/>
                </a:solidFill>
                <a:latin typeface="Arial" panose="020B0604020202020204" pitchFamily="34" charset="0"/>
              </a:rPr>
              <a:t> </a:t>
            </a:r>
            <a:r>
              <a:rPr lang="en-US" sz="2000">
                <a:solidFill>
                  <a:schemeClr val="tx1"/>
                </a:solidFill>
                <a:latin typeface="Arial" panose="020B0604020202020204" pitchFamily="34" charset="0"/>
              </a:rPr>
              <a:t>Grid</a:t>
            </a:r>
            <a:r>
              <a:rPr lang="en-US" sz="2000" spc="-25">
                <a:solidFill>
                  <a:schemeClr val="tx1"/>
                </a:solidFill>
                <a:latin typeface="Arial" panose="020B0604020202020204" pitchFamily="34" charset="0"/>
              </a:rPr>
              <a:t> </a:t>
            </a:r>
            <a:r>
              <a:rPr lang="en-US" sz="2000">
                <a:solidFill>
                  <a:schemeClr val="tx1"/>
                </a:solidFill>
                <a:latin typeface="Arial" panose="020B0604020202020204" pitchFamily="34" charset="0"/>
              </a:rPr>
              <a:t>and</a:t>
            </a:r>
            <a:r>
              <a:rPr lang="en-US" sz="2000" spc="-20">
                <a:solidFill>
                  <a:schemeClr val="tx1"/>
                </a:solidFill>
                <a:latin typeface="Arial" panose="020B0604020202020204" pitchFamily="34" charset="0"/>
              </a:rPr>
              <a:t> </a:t>
            </a:r>
            <a:r>
              <a:rPr lang="en-US" sz="2000">
                <a:solidFill>
                  <a:schemeClr val="tx1"/>
                </a:solidFill>
                <a:latin typeface="Arial" panose="020B0604020202020204" pitchFamily="34" charset="0"/>
              </a:rPr>
              <a:t>Cloud</a:t>
            </a:r>
            <a:r>
              <a:rPr lang="en-US" sz="2000" spc="-25">
                <a:solidFill>
                  <a:schemeClr val="tx1"/>
                </a:solidFill>
                <a:latin typeface="Arial" panose="020B0604020202020204" pitchFamily="34" charset="0"/>
              </a:rPr>
              <a:t> </a:t>
            </a:r>
            <a:r>
              <a:rPr lang="en-US" sz="2000">
                <a:solidFill>
                  <a:schemeClr val="tx1"/>
                </a:solidFill>
                <a:latin typeface="Arial" panose="020B0604020202020204" pitchFamily="34" charset="0"/>
              </a:rPr>
              <a:t>services</a:t>
            </a:r>
            <a:r>
              <a:rPr lang="en-US" sz="2000" spc="-20">
                <a:solidFill>
                  <a:schemeClr val="tx1"/>
                </a:solidFill>
                <a:latin typeface="Arial" panose="020B0604020202020204" pitchFamily="34" charset="0"/>
              </a:rPr>
              <a:t>:</a:t>
            </a:r>
            <a:endParaRPr lang="en-US" sz="2000">
              <a:solidFill>
                <a:schemeClr val="tx1"/>
              </a:solidFill>
              <a:latin typeface="Arial" panose="020B0604020202020204" pitchFamily="34" charset="0"/>
            </a:endParaRPr>
          </a:p>
          <a:p>
            <a:pPr marL="697865" lvl="1" indent="-227965">
              <a:lnSpc>
                <a:spcPts val="2600"/>
              </a:lnSpc>
              <a:buFont typeface="Arial"/>
              <a:buChar char="•"/>
              <a:tabLst>
                <a:tab pos="697865" algn="l"/>
              </a:tabLst>
            </a:pPr>
            <a:r>
              <a:rPr lang="en-US" sz="1800">
                <a:solidFill>
                  <a:schemeClr val="tx1"/>
                </a:solidFill>
                <a:latin typeface="Arial" panose="020B0604020202020204" pitchFamily="34" charset="0"/>
              </a:rPr>
              <a:t>Nine</a:t>
            </a:r>
            <a:r>
              <a:rPr lang="en-US" sz="1800" spc="-25">
                <a:solidFill>
                  <a:schemeClr val="tx1"/>
                </a:solidFill>
                <a:latin typeface="Arial" panose="020B0604020202020204" pitchFamily="34" charset="0"/>
              </a:rPr>
              <a:t> </a:t>
            </a:r>
            <a:r>
              <a:rPr lang="en-US" sz="1800">
                <a:solidFill>
                  <a:schemeClr val="tx1"/>
                </a:solidFill>
                <a:latin typeface="Arial" panose="020B0604020202020204" pitchFamily="34" charset="0"/>
              </a:rPr>
              <a:t>medium-sized</a:t>
            </a:r>
            <a:r>
              <a:rPr lang="en-US" sz="1800" spc="-20">
                <a:solidFill>
                  <a:schemeClr val="tx1"/>
                </a:solidFill>
                <a:latin typeface="Arial" panose="020B0604020202020204" pitchFamily="34" charset="0"/>
              </a:rPr>
              <a:t> </a:t>
            </a:r>
            <a:r>
              <a:rPr lang="en-US" sz="1800" spc="-10">
                <a:solidFill>
                  <a:schemeClr val="tx1"/>
                </a:solidFill>
                <a:latin typeface="Arial" panose="020B0604020202020204" pitchFamily="34" charset="0"/>
              </a:rPr>
              <a:t>centers</a:t>
            </a:r>
            <a:endParaRPr lang="en-US" sz="1800">
              <a:solidFill>
                <a:schemeClr val="tx1"/>
              </a:solidFill>
              <a:latin typeface="Arial" panose="020B0604020202020204" pitchFamily="34" charset="0"/>
            </a:endParaRPr>
          </a:p>
          <a:p>
            <a:pPr marL="698500" marR="14604" lvl="1" indent="-228600">
              <a:lnSpc>
                <a:spcPct val="80000"/>
              </a:lnSpc>
              <a:spcBef>
                <a:spcPts val="505"/>
              </a:spcBef>
              <a:buFont typeface="Arial"/>
              <a:buChar char="•"/>
              <a:tabLst>
                <a:tab pos="698500" algn="l"/>
              </a:tabLst>
            </a:pPr>
            <a:r>
              <a:rPr lang="en-US" sz="1800">
                <a:solidFill>
                  <a:schemeClr val="tx1"/>
                </a:solidFill>
                <a:latin typeface="Arial" panose="020B0604020202020204" pitchFamily="34" charset="0"/>
              </a:rPr>
              <a:t>One</a:t>
            </a:r>
            <a:r>
              <a:rPr lang="en-US" sz="1800" spc="-40">
                <a:solidFill>
                  <a:schemeClr val="tx1"/>
                </a:solidFill>
                <a:latin typeface="Arial" panose="020B0604020202020204" pitchFamily="34" charset="0"/>
              </a:rPr>
              <a:t> </a:t>
            </a:r>
            <a:r>
              <a:rPr lang="en-US" sz="1800">
                <a:solidFill>
                  <a:schemeClr val="tx1"/>
                </a:solidFill>
                <a:latin typeface="Arial" panose="020B0604020202020204" pitchFamily="34" charset="0"/>
              </a:rPr>
              <a:t>large</a:t>
            </a:r>
            <a:r>
              <a:rPr lang="en-US" sz="1800" spc="-20">
                <a:solidFill>
                  <a:schemeClr val="tx1"/>
                </a:solidFill>
                <a:latin typeface="Arial" panose="020B0604020202020204" pitchFamily="34" charset="0"/>
              </a:rPr>
              <a:t> </a:t>
            </a:r>
            <a:r>
              <a:rPr lang="en-US" sz="1800">
                <a:solidFill>
                  <a:schemeClr val="tx1"/>
                </a:solidFill>
                <a:latin typeface="Arial" panose="020B0604020202020204" pitchFamily="34" charset="0"/>
              </a:rPr>
              <a:t>national</a:t>
            </a:r>
            <a:r>
              <a:rPr lang="en-US" sz="1800" spc="-30">
                <a:solidFill>
                  <a:schemeClr val="tx1"/>
                </a:solidFill>
                <a:latin typeface="Arial" panose="020B0604020202020204" pitchFamily="34" charset="0"/>
              </a:rPr>
              <a:t> </a:t>
            </a:r>
            <a:r>
              <a:rPr lang="en-US" sz="1800" spc="-25">
                <a:solidFill>
                  <a:schemeClr val="tx1"/>
                </a:solidFill>
                <a:latin typeface="Arial" panose="020B0604020202020204" pitchFamily="34" charset="0"/>
              </a:rPr>
              <a:t>center </a:t>
            </a:r>
            <a:r>
              <a:rPr lang="en-US" sz="1800">
                <a:solidFill>
                  <a:schemeClr val="tx1"/>
                </a:solidFill>
                <a:latin typeface="Arial" panose="020B0604020202020204" pitchFamily="34" charset="0"/>
              </a:rPr>
              <a:t>at</a:t>
            </a:r>
            <a:r>
              <a:rPr lang="en-US" sz="1800" spc="-25">
                <a:solidFill>
                  <a:schemeClr val="tx1"/>
                </a:solidFill>
                <a:latin typeface="Arial" panose="020B0604020202020204" pitchFamily="34" charset="0"/>
              </a:rPr>
              <a:t> </a:t>
            </a:r>
            <a:r>
              <a:rPr lang="en-US" sz="1800">
                <a:solidFill>
                  <a:schemeClr val="tx1"/>
                </a:solidFill>
                <a:latin typeface="Arial" panose="020B0604020202020204" pitchFamily="34" charset="0"/>
              </a:rPr>
              <a:t>CNAF</a:t>
            </a:r>
            <a:r>
              <a:rPr lang="en-US" sz="1800" spc="-25">
                <a:solidFill>
                  <a:schemeClr val="tx1"/>
                </a:solidFill>
                <a:latin typeface="Arial" panose="020B0604020202020204" pitchFamily="34" charset="0"/>
              </a:rPr>
              <a:t> </a:t>
            </a:r>
            <a:r>
              <a:rPr lang="en-US" sz="1800">
                <a:solidFill>
                  <a:schemeClr val="tx1"/>
                </a:solidFill>
                <a:latin typeface="Arial" panose="020B0604020202020204" pitchFamily="34" charset="0"/>
              </a:rPr>
              <a:t>(Bologna) collocated with LEONARDO (pre-</a:t>
            </a:r>
            <a:r>
              <a:rPr lang="en-US" sz="1800" err="1">
                <a:solidFill>
                  <a:schemeClr val="tx1"/>
                </a:solidFill>
                <a:latin typeface="Arial" panose="020B0604020202020204" pitchFamily="34" charset="0"/>
              </a:rPr>
              <a:t>exascale</a:t>
            </a:r>
            <a:r>
              <a:rPr lang="en-US" sz="1800">
                <a:solidFill>
                  <a:schemeClr val="tx1"/>
                </a:solidFill>
                <a:latin typeface="Arial" panose="020B0604020202020204" pitchFamily="34" charset="0"/>
              </a:rPr>
              <a:t> supercomputer)</a:t>
            </a:r>
          </a:p>
          <a:p>
            <a:pPr marL="698500" marR="14604" lvl="1" indent="-228600">
              <a:lnSpc>
                <a:spcPct val="80000"/>
              </a:lnSpc>
              <a:spcBef>
                <a:spcPts val="505"/>
              </a:spcBef>
              <a:buFont typeface="Arial"/>
              <a:buChar char="•"/>
              <a:tabLst>
                <a:tab pos="698500" algn="l"/>
              </a:tabLst>
            </a:pPr>
            <a:r>
              <a:rPr lang="en-US" sz="1800">
                <a:latin typeface="Arial" panose="020B0604020202020204" pitchFamily="34" charset="0"/>
              </a:rPr>
              <a:t>Successfully contributing to the WLCG for two decades and will support the LHC in the High Luminosity area</a:t>
            </a:r>
            <a:endParaRPr lang="en-US" sz="1800">
              <a:solidFill>
                <a:schemeClr val="tx1"/>
              </a:solidFill>
              <a:latin typeface="Arial" panose="020B0604020202020204" pitchFamily="34" charset="0"/>
            </a:endParaRPr>
          </a:p>
          <a:p>
            <a:pPr algn="l" fontAlgn="base"/>
            <a:r>
              <a:rPr lang="en-US" sz="2000">
                <a:solidFill>
                  <a:srgbClr val="000000"/>
                </a:solidFill>
                <a:latin typeface="Arial" panose="020B0604020202020204" pitchFamily="34" charset="0"/>
              </a:rPr>
              <a:t>A m</a:t>
            </a:r>
            <a:r>
              <a:rPr lang="en-US" sz="2000" i="0" u="none" strike="noStrike">
                <a:solidFill>
                  <a:srgbClr val="000000"/>
                </a:solidFill>
                <a:effectLst/>
                <a:latin typeface="Arial" panose="020B0604020202020204" pitchFamily="34" charset="0"/>
              </a:rPr>
              <a:t>ajor national initiative has recently been approved: ICSC </a:t>
            </a:r>
          </a:p>
          <a:p>
            <a:pPr lvl="1" fontAlgn="base"/>
            <a:r>
              <a:rPr lang="en-US" sz="1800" i="0" u="none" strike="noStrike">
                <a:solidFill>
                  <a:srgbClr val="000000"/>
                </a:solidFill>
                <a:effectLst/>
                <a:latin typeface="Arial" panose="020B0604020202020204" pitchFamily="34" charset="0"/>
              </a:rPr>
              <a:t>National Research Centre</a:t>
            </a:r>
            <a:br>
              <a:rPr lang="en-US" sz="1800" i="0" u="none" strike="noStrike">
                <a:solidFill>
                  <a:srgbClr val="000000"/>
                </a:solidFill>
                <a:effectLst/>
                <a:latin typeface="Arial" panose="020B0604020202020204" pitchFamily="34" charset="0"/>
              </a:rPr>
            </a:br>
            <a:r>
              <a:rPr lang="en-US" sz="1800" i="0" u="none" strike="noStrike">
                <a:solidFill>
                  <a:srgbClr val="000000"/>
                </a:solidFill>
                <a:effectLst/>
                <a:latin typeface="Arial" panose="020B0604020202020204" pitchFamily="34" charset="0"/>
              </a:rPr>
              <a:t>for High-Performance Computing, Big Data, and Quantum Computing</a:t>
            </a:r>
          </a:p>
          <a:p>
            <a:pPr lvl="1" fontAlgn="base"/>
            <a:r>
              <a:rPr lang="en-US" sz="1800">
                <a:solidFill>
                  <a:srgbClr val="000000"/>
                </a:solidFill>
                <a:latin typeface="Arial" panose="020B0604020202020204" pitchFamily="34" charset="0"/>
              </a:rPr>
              <a:t>The EIC could benefit from this global infrastructure</a:t>
            </a:r>
          </a:p>
          <a:p>
            <a:pPr fontAlgn="base"/>
            <a:r>
              <a:rPr lang="en-US" sz="2000">
                <a:solidFill>
                  <a:srgbClr val="000000"/>
                </a:solidFill>
                <a:latin typeface="Arial" panose="020B0604020202020204" pitchFamily="34" charset="0"/>
              </a:rPr>
              <a:t>Modest resources are available for EIC until detector construction is completed</a:t>
            </a:r>
          </a:p>
          <a:p>
            <a:pPr fontAlgn="base"/>
            <a:r>
              <a:rPr lang="en-US" sz="2000">
                <a:solidFill>
                  <a:srgbClr val="000000"/>
                </a:solidFill>
                <a:latin typeface="Arial" panose="020B0604020202020204" pitchFamily="34" charset="0"/>
              </a:rPr>
              <a:t>Italian EIC community </a:t>
            </a:r>
            <a:r>
              <a:rPr lang="en-US" sz="2000" b="0" i="0" u="none" strike="noStrike">
                <a:solidFill>
                  <a:srgbClr val="212121"/>
                </a:solidFill>
                <a:effectLst/>
                <a:latin typeface="Arial" panose="020B0604020202020204" pitchFamily="34" charset="0"/>
              </a:rPr>
              <a:t>has been yearly applying (and getting approved) for a share at CNAF since 2020</a:t>
            </a:r>
            <a:endParaRPr lang="en-US" sz="2000">
              <a:solidFill>
                <a:srgbClr val="000000"/>
              </a:solidFill>
              <a:latin typeface="Arial" panose="020B0604020202020204" pitchFamily="34" charset="0"/>
            </a:endParaRPr>
          </a:p>
          <a:p>
            <a:pPr fontAlgn="base"/>
            <a:r>
              <a:rPr lang="en-US" sz="2000" i="0" u="none" strike="noStrike">
                <a:solidFill>
                  <a:srgbClr val="000000"/>
                </a:solidFill>
                <a:effectLst/>
                <a:latin typeface="Arial" panose="020B0604020202020204" pitchFamily="34" charset="0"/>
              </a:rPr>
              <a:t>Aiming at contributing at the level of ~10% to EIC computing effort</a:t>
            </a:r>
          </a:p>
        </p:txBody>
      </p:sp>
      <p:sp>
        <p:nvSpPr>
          <p:cNvPr id="4" name="Slide Number Placeholder 3">
            <a:extLst>
              <a:ext uri="{FF2B5EF4-FFF2-40B4-BE49-F238E27FC236}">
                <a16:creationId xmlns:a16="http://schemas.microsoft.com/office/drawing/2014/main" id="{824AD347-0A04-576D-CC76-54F475A31554}"/>
              </a:ext>
            </a:extLst>
          </p:cNvPr>
          <p:cNvSpPr>
            <a:spLocks noGrp="1"/>
          </p:cNvSpPr>
          <p:nvPr>
            <p:ph type="sldNum" sz="quarter" idx="12"/>
          </p:nvPr>
        </p:nvSpPr>
        <p:spPr/>
        <p:txBody>
          <a:bodyPr/>
          <a:lstStyle/>
          <a:p>
            <a:fld id="{07E1C93C-5050-FC42-8F10-D22D4F119D13}" type="slidenum">
              <a:rPr lang="en-US" smtClean="0"/>
              <a:pPr/>
              <a:t>16</a:t>
            </a:fld>
            <a:endParaRPr lang="en-US"/>
          </a:p>
        </p:txBody>
      </p:sp>
      <p:pic>
        <p:nvPicPr>
          <p:cNvPr id="11" name="object 4">
            <a:extLst>
              <a:ext uri="{FF2B5EF4-FFF2-40B4-BE49-F238E27FC236}">
                <a16:creationId xmlns:a16="http://schemas.microsoft.com/office/drawing/2014/main" id="{3930D549-46F9-D3C7-8AE2-EB1E098F87D0}"/>
              </a:ext>
            </a:extLst>
          </p:cNvPr>
          <p:cNvPicPr/>
          <p:nvPr/>
        </p:nvPicPr>
        <p:blipFill>
          <a:blip r:embed="rId2" cstate="print"/>
          <a:stretch>
            <a:fillRect/>
          </a:stretch>
        </p:blipFill>
        <p:spPr>
          <a:xfrm>
            <a:off x="7197677" y="1081170"/>
            <a:ext cx="4717775" cy="5398709"/>
          </a:xfrm>
          <a:prstGeom prst="rect">
            <a:avLst/>
          </a:prstGeom>
        </p:spPr>
      </p:pic>
      <p:pic>
        <p:nvPicPr>
          <p:cNvPr id="12" name="Picture 11">
            <a:extLst>
              <a:ext uri="{FF2B5EF4-FFF2-40B4-BE49-F238E27FC236}">
                <a16:creationId xmlns:a16="http://schemas.microsoft.com/office/drawing/2014/main" id="{F0D04C45-3915-DD15-0553-32F9B21CF28B}"/>
              </a:ext>
            </a:extLst>
          </p:cNvPr>
          <p:cNvPicPr>
            <a:picLocks noChangeAspect="1"/>
          </p:cNvPicPr>
          <p:nvPr/>
        </p:nvPicPr>
        <p:blipFill>
          <a:blip r:embed="rId3"/>
          <a:stretch>
            <a:fillRect/>
          </a:stretch>
        </p:blipFill>
        <p:spPr>
          <a:xfrm>
            <a:off x="8371115" y="2152540"/>
            <a:ext cx="842851" cy="570603"/>
          </a:xfrm>
          <a:prstGeom prst="rect">
            <a:avLst/>
          </a:prstGeom>
        </p:spPr>
      </p:pic>
      <p:pic>
        <p:nvPicPr>
          <p:cNvPr id="13" name="Picture 12" descr="File:INFN logo 2017.svg - Wikipedia">
            <a:extLst>
              <a:ext uri="{FF2B5EF4-FFF2-40B4-BE49-F238E27FC236}">
                <a16:creationId xmlns:a16="http://schemas.microsoft.com/office/drawing/2014/main" id="{2703D18F-94E6-7837-8A45-89C9EF9C20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8523" y="-33940"/>
            <a:ext cx="2650885" cy="13399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29D11A9-2452-6AB3-37D4-6E0D5613D3D0}"/>
              </a:ext>
            </a:extLst>
          </p:cNvPr>
          <p:cNvSpPr txBox="1"/>
          <p:nvPr/>
        </p:nvSpPr>
        <p:spPr>
          <a:xfrm>
            <a:off x="10561470" y="-81366"/>
            <a:ext cx="1715420" cy="369332"/>
          </a:xfrm>
          <a:prstGeom prst="rect">
            <a:avLst/>
          </a:prstGeom>
          <a:noFill/>
        </p:spPr>
        <p:txBody>
          <a:bodyPr wrap="square">
            <a:spAutoFit/>
          </a:bodyPr>
          <a:lstStyle/>
          <a:p>
            <a:r>
              <a:rPr lang="en-US" i="1"/>
              <a:t>Andrea </a:t>
            </a:r>
            <a:r>
              <a:rPr lang="en-US" i="1" err="1"/>
              <a:t>Bressan</a:t>
            </a:r>
            <a:endParaRPr lang="en-US" i="1"/>
          </a:p>
        </p:txBody>
      </p:sp>
    </p:spTree>
    <p:extLst>
      <p:ext uri="{BB962C8B-B14F-4D97-AF65-F5344CB8AC3E}">
        <p14:creationId xmlns:p14="http://schemas.microsoft.com/office/powerpoint/2010/main" val="27063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8349-5E3E-5E8B-B184-E6E38BC261B5}"/>
              </a:ext>
            </a:extLst>
          </p:cNvPr>
          <p:cNvSpPr>
            <a:spLocks noGrp="1"/>
          </p:cNvSpPr>
          <p:nvPr>
            <p:ph type="title"/>
          </p:nvPr>
        </p:nvSpPr>
        <p:spPr/>
        <p:txBody>
          <a:bodyPr/>
          <a:lstStyle/>
          <a:p>
            <a:r>
              <a:rPr lang="en-US"/>
              <a:t>UK infrastructure available for the EIC</a:t>
            </a:r>
          </a:p>
        </p:txBody>
      </p:sp>
      <p:sp>
        <p:nvSpPr>
          <p:cNvPr id="3" name="Content Placeholder 2">
            <a:extLst>
              <a:ext uri="{FF2B5EF4-FFF2-40B4-BE49-F238E27FC236}">
                <a16:creationId xmlns:a16="http://schemas.microsoft.com/office/drawing/2014/main" id="{B6E8106F-ADF7-82C2-06AA-F0A0BBF35940}"/>
              </a:ext>
            </a:extLst>
          </p:cNvPr>
          <p:cNvSpPr>
            <a:spLocks noGrp="1"/>
          </p:cNvSpPr>
          <p:nvPr>
            <p:ph idx="1"/>
          </p:nvPr>
        </p:nvSpPr>
        <p:spPr/>
        <p:txBody>
          <a:bodyPr/>
          <a:lstStyle/>
          <a:p>
            <a:r>
              <a:rPr lang="en-US" sz="2200">
                <a:solidFill>
                  <a:srgbClr val="C00000"/>
                </a:solidFill>
              </a:rPr>
              <a:t>Science and Technology Facilities Council </a:t>
            </a:r>
            <a:r>
              <a:rPr lang="en-US" sz="2200"/>
              <a:t>(STFC)</a:t>
            </a:r>
          </a:p>
          <a:p>
            <a:pPr lvl="1"/>
            <a:r>
              <a:rPr lang="en-US" sz="2200"/>
              <a:t>Part of UK Research and Innovation (UKRI)</a:t>
            </a:r>
          </a:p>
          <a:p>
            <a:pPr lvl="1"/>
            <a:r>
              <a:rPr lang="en-US" sz="2200"/>
              <a:t>Supports research in Nuclear Physics, Particle Physics and Astronomy</a:t>
            </a:r>
          </a:p>
          <a:p>
            <a:pPr lvl="1"/>
            <a:r>
              <a:rPr lang="en-US" sz="2200"/>
              <a:t>IRIS project set up in 2018 to improve federation of STFC digital infrastructure</a:t>
            </a:r>
          </a:p>
          <a:p>
            <a:pPr lvl="1"/>
            <a:r>
              <a:rPr lang="en-US" sz="2200"/>
              <a:t>Infrastructure partners include </a:t>
            </a:r>
            <a:r>
              <a:rPr lang="en-US" sz="2200" b="1" err="1">
                <a:solidFill>
                  <a:srgbClr val="C00000"/>
                </a:solidFill>
              </a:rPr>
              <a:t>GridPP</a:t>
            </a:r>
            <a:r>
              <a:rPr lang="en-US" sz="2200"/>
              <a:t> (High Throughput Computing) and </a:t>
            </a:r>
            <a:r>
              <a:rPr lang="en-US" sz="2200" b="1" err="1">
                <a:solidFill>
                  <a:srgbClr val="C00000"/>
                </a:solidFill>
              </a:rPr>
              <a:t>DiRAC</a:t>
            </a:r>
            <a:r>
              <a:rPr lang="en-US" sz="2200"/>
              <a:t> (High Performance Computing), amongst others</a:t>
            </a:r>
          </a:p>
          <a:p>
            <a:pPr lvl="1"/>
            <a:r>
              <a:rPr lang="en-US" sz="2200" b="1" err="1">
                <a:solidFill>
                  <a:schemeClr val="accent1"/>
                </a:solidFill>
              </a:rPr>
              <a:t>GridPP</a:t>
            </a:r>
            <a:r>
              <a:rPr lang="en-US" sz="2200">
                <a:solidFill>
                  <a:schemeClr val="accent1"/>
                </a:solidFill>
              </a:rPr>
              <a:t> supports HTC needs of nuclear and particle physics, in particular the UK’s contribution to the WLCG but also non-LHC experiments</a:t>
            </a:r>
          </a:p>
          <a:p>
            <a:endParaRPr lang="en-US"/>
          </a:p>
        </p:txBody>
      </p:sp>
      <p:sp>
        <p:nvSpPr>
          <p:cNvPr id="4" name="Slide Number Placeholder 3">
            <a:extLst>
              <a:ext uri="{FF2B5EF4-FFF2-40B4-BE49-F238E27FC236}">
                <a16:creationId xmlns:a16="http://schemas.microsoft.com/office/drawing/2014/main" id="{824AD347-0A04-576D-CC76-54F475A31554}"/>
              </a:ext>
            </a:extLst>
          </p:cNvPr>
          <p:cNvSpPr>
            <a:spLocks noGrp="1"/>
          </p:cNvSpPr>
          <p:nvPr>
            <p:ph type="sldNum" sz="quarter" idx="12"/>
          </p:nvPr>
        </p:nvSpPr>
        <p:spPr/>
        <p:txBody>
          <a:bodyPr/>
          <a:lstStyle/>
          <a:p>
            <a:fld id="{07E1C93C-5050-FC42-8F10-D22D4F119D13}" type="slidenum">
              <a:rPr lang="en-US" smtClean="0"/>
              <a:pPr/>
              <a:t>17</a:t>
            </a:fld>
            <a:endParaRPr lang="en-US"/>
          </a:p>
        </p:txBody>
      </p:sp>
      <p:pic>
        <p:nvPicPr>
          <p:cNvPr id="8" name="Picture 7">
            <a:extLst>
              <a:ext uri="{FF2B5EF4-FFF2-40B4-BE49-F238E27FC236}">
                <a16:creationId xmlns:a16="http://schemas.microsoft.com/office/drawing/2014/main" id="{8296F7DE-F607-C19E-6007-130F6546C06F}"/>
              </a:ext>
            </a:extLst>
          </p:cNvPr>
          <p:cNvPicPr>
            <a:picLocks noChangeAspect="1"/>
          </p:cNvPicPr>
          <p:nvPr/>
        </p:nvPicPr>
        <p:blipFill>
          <a:blip r:embed="rId2"/>
          <a:stretch>
            <a:fillRect/>
          </a:stretch>
        </p:blipFill>
        <p:spPr>
          <a:xfrm>
            <a:off x="4953393" y="4325999"/>
            <a:ext cx="1892300" cy="1016000"/>
          </a:xfrm>
          <a:prstGeom prst="rect">
            <a:avLst/>
          </a:prstGeom>
          <a:solidFill>
            <a:schemeClr val="tx1"/>
          </a:solidFill>
        </p:spPr>
      </p:pic>
      <p:pic>
        <p:nvPicPr>
          <p:cNvPr id="9" name="Picture 2" descr="gridpp-logo">
            <a:extLst>
              <a:ext uri="{FF2B5EF4-FFF2-40B4-BE49-F238E27FC236}">
                <a16:creationId xmlns:a16="http://schemas.microsoft.com/office/drawing/2014/main" id="{BBD6394F-7B4C-CE8D-0AF0-A7EB0EC87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808" y="4268849"/>
            <a:ext cx="3810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tfc-logo">
            <a:extLst>
              <a:ext uri="{FF2B5EF4-FFF2-40B4-BE49-F238E27FC236}">
                <a16:creationId xmlns:a16="http://schemas.microsoft.com/office/drawing/2014/main" id="{1AE6217A-A6AC-F301-2D43-5BA950821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40" y="4345049"/>
            <a:ext cx="3810000" cy="9779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2CB0BA8-2897-E6E8-B5B8-A570EE5A30D9}"/>
              </a:ext>
            </a:extLst>
          </p:cNvPr>
          <p:cNvSpPr txBox="1"/>
          <p:nvPr/>
        </p:nvSpPr>
        <p:spPr>
          <a:xfrm>
            <a:off x="5061343" y="5732392"/>
            <a:ext cx="1676400" cy="369332"/>
          </a:xfrm>
          <a:prstGeom prst="rect">
            <a:avLst/>
          </a:prstGeom>
          <a:noFill/>
        </p:spPr>
        <p:txBody>
          <a:bodyPr wrap="square">
            <a:spAutoFit/>
          </a:bodyPr>
          <a:lstStyle/>
          <a:p>
            <a:r>
              <a:rPr lang="en-US" err="1">
                <a:solidFill>
                  <a:schemeClr val="tx1"/>
                </a:solidFill>
              </a:rPr>
              <a:t>www.iris.ac.uk</a:t>
            </a:r>
            <a:endParaRPr lang="en-US">
              <a:solidFill>
                <a:schemeClr val="tx1"/>
              </a:solidFill>
            </a:endParaRPr>
          </a:p>
        </p:txBody>
      </p:sp>
      <p:sp>
        <p:nvSpPr>
          <p:cNvPr id="12" name="TextBox 11">
            <a:extLst>
              <a:ext uri="{FF2B5EF4-FFF2-40B4-BE49-F238E27FC236}">
                <a16:creationId xmlns:a16="http://schemas.microsoft.com/office/drawing/2014/main" id="{6581B08C-CAD4-5CC8-DC8A-F1DD7B93EA71}"/>
              </a:ext>
            </a:extLst>
          </p:cNvPr>
          <p:cNvSpPr txBox="1"/>
          <p:nvPr/>
        </p:nvSpPr>
        <p:spPr>
          <a:xfrm>
            <a:off x="8422309" y="5732392"/>
            <a:ext cx="2158998" cy="369332"/>
          </a:xfrm>
          <a:prstGeom prst="rect">
            <a:avLst/>
          </a:prstGeom>
          <a:noFill/>
        </p:spPr>
        <p:txBody>
          <a:bodyPr wrap="square">
            <a:spAutoFit/>
          </a:bodyPr>
          <a:lstStyle/>
          <a:p>
            <a:pPr algn="ctr"/>
            <a:r>
              <a:rPr lang="en-US" err="1">
                <a:solidFill>
                  <a:schemeClr val="tx1"/>
                </a:solidFill>
              </a:rPr>
              <a:t>www.gridpp.ac.uk</a:t>
            </a:r>
            <a:endParaRPr lang="en-US">
              <a:solidFill>
                <a:schemeClr val="tx1"/>
              </a:solidFill>
            </a:endParaRPr>
          </a:p>
        </p:txBody>
      </p:sp>
      <p:sp>
        <p:nvSpPr>
          <p:cNvPr id="13" name="TextBox 12">
            <a:extLst>
              <a:ext uri="{FF2B5EF4-FFF2-40B4-BE49-F238E27FC236}">
                <a16:creationId xmlns:a16="http://schemas.microsoft.com/office/drawing/2014/main" id="{D4733401-82C8-8EF6-CD28-00C6DB86BFA8}"/>
              </a:ext>
            </a:extLst>
          </p:cNvPr>
          <p:cNvSpPr txBox="1"/>
          <p:nvPr/>
        </p:nvSpPr>
        <p:spPr>
          <a:xfrm>
            <a:off x="946204" y="5732392"/>
            <a:ext cx="3114673" cy="369332"/>
          </a:xfrm>
          <a:prstGeom prst="rect">
            <a:avLst/>
          </a:prstGeom>
          <a:noFill/>
        </p:spPr>
        <p:txBody>
          <a:bodyPr wrap="square">
            <a:spAutoFit/>
          </a:bodyPr>
          <a:lstStyle/>
          <a:p>
            <a:pPr algn="ctr"/>
            <a:r>
              <a:rPr lang="en-US" err="1">
                <a:solidFill>
                  <a:schemeClr val="tx1"/>
                </a:solidFill>
              </a:rPr>
              <a:t>www.ukri.org</a:t>
            </a:r>
            <a:r>
              <a:rPr lang="en-US">
                <a:solidFill>
                  <a:schemeClr val="tx1"/>
                </a:solidFill>
              </a:rPr>
              <a:t>/councils/</a:t>
            </a:r>
            <a:r>
              <a:rPr lang="en-US" err="1">
                <a:solidFill>
                  <a:schemeClr val="tx1"/>
                </a:solidFill>
              </a:rPr>
              <a:t>stfc</a:t>
            </a:r>
            <a:r>
              <a:rPr lang="en-US">
                <a:solidFill>
                  <a:schemeClr val="tx1"/>
                </a:solidFill>
              </a:rPr>
              <a:t>/</a:t>
            </a:r>
          </a:p>
        </p:txBody>
      </p:sp>
      <p:sp>
        <p:nvSpPr>
          <p:cNvPr id="6" name="TextBox 5">
            <a:extLst>
              <a:ext uri="{FF2B5EF4-FFF2-40B4-BE49-F238E27FC236}">
                <a16:creationId xmlns:a16="http://schemas.microsoft.com/office/drawing/2014/main" id="{506757B4-6A45-DA35-13C0-20E69426D324}"/>
              </a:ext>
            </a:extLst>
          </p:cNvPr>
          <p:cNvSpPr txBox="1"/>
          <p:nvPr/>
        </p:nvSpPr>
        <p:spPr>
          <a:xfrm>
            <a:off x="10991002" y="32972"/>
            <a:ext cx="1413453" cy="369332"/>
          </a:xfrm>
          <a:prstGeom prst="rect">
            <a:avLst/>
          </a:prstGeom>
          <a:noFill/>
        </p:spPr>
        <p:txBody>
          <a:bodyPr wrap="square">
            <a:spAutoFit/>
          </a:bodyPr>
          <a:lstStyle/>
          <a:p>
            <a:r>
              <a:rPr lang="en-US" i="1"/>
              <a:t>Peter Jones</a:t>
            </a:r>
          </a:p>
        </p:txBody>
      </p:sp>
    </p:spTree>
    <p:extLst>
      <p:ext uri="{BB962C8B-B14F-4D97-AF65-F5344CB8AC3E}">
        <p14:creationId xmlns:p14="http://schemas.microsoft.com/office/powerpoint/2010/main" val="353023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A06C-6322-25A8-1F3E-5D181E9D21CF}"/>
              </a:ext>
            </a:extLst>
          </p:cNvPr>
          <p:cNvSpPr>
            <a:spLocks noGrp="1"/>
          </p:cNvSpPr>
          <p:nvPr>
            <p:ph type="title"/>
          </p:nvPr>
        </p:nvSpPr>
        <p:spPr/>
        <p:txBody>
          <a:bodyPr/>
          <a:lstStyle/>
          <a:p>
            <a:r>
              <a:rPr lang="en-US"/>
              <a:t>UK contribution to the EIC</a:t>
            </a:r>
          </a:p>
        </p:txBody>
      </p:sp>
      <p:sp>
        <p:nvSpPr>
          <p:cNvPr id="4" name="Slide Number Placeholder 3">
            <a:extLst>
              <a:ext uri="{FF2B5EF4-FFF2-40B4-BE49-F238E27FC236}">
                <a16:creationId xmlns:a16="http://schemas.microsoft.com/office/drawing/2014/main" id="{37EB2CD9-8C6C-1072-E229-F7EA7AA96FD4}"/>
              </a:ext>
            </a:extLst>
          </p:cNvPr>
          <p:cNvSpPr>
            <a:spLocks noGrp="1"/>
          </p:cNvSpPr>
          <p:nvPr>
            <p:ph type="sldNum" sz="quarter" idx="12"/>
          </p:nvPr>
        </p:nvSpPr>
        <p:spPr/>
        <p:txBody>
          <a:bodyPr/>
          <a:lstStyle/>
          <a:p>
            <a:fld id="{07E1C93C-5050-FC42-8F10-D22D4F119D13}" type="slidenum">
              <a:rPr lang="en-US" smtClean="0"/>
              <a:pPr/>
              <a:t>18</a:t>
            </a:fld>
            <a:endParaRPr lang="en-US"/>
          </a:p>
        </p:txBody>
      </p:sp>
      <p:sp>
        <p:nvSpPr>
          <p:cNvPr id="6" name="Content Placeholder 3">
            <a:extLst>
              <a:ext uri="{FF2B5EF4-FFF2-40B4-BE49-F238E27FC236}">
                <a16:creationId xmlns:a16="http://schemas.microsoft.com/office/drawing/2014/main" id="{6B3C40A0-23F7-D889-17C7-6129DBA914AA}"/>
              </a:ext>
            </a:extLst>
          </p:cNvPr>
          <p:cNvSpPr>
            <a:spLocks noGrp="1"/>
          </p:cNvSpPr>
          <p:nvPr>
            <p:ph idx="1"/>
          </p:nvPr>
        </p:nvSpPr>
        <p:spPr>
          <a:xfrm>
            <a:off x="6350620" y="982301"/>
            <a:ext cx="5689597" cy="5304960"/>
          </a:xfrm>
        </p:spPr>
        <p:txBody>
          <a:bodyPr/>
          <a:lstStyle/>
          <a:p>
            <a:pPr marL="457200" lvl="1" indent="0">
              <a:buNone/>
            </a:pPr>
            <a:r>
              <a:rPr lang="en-GB" sz="2400" err="1"/>
              <a:t>GridPP</a:t>
            </a:r>
            <a:r>
              <a:rPr lang="en-GB" sz="2400"/>
              <a:t> federates the Rutherford Appleton Laboratory (RAL) Tier-1 site and 16 Tier-2 sites</a:t>
            </a:r>
            <a:endParaRPr lang="en-US" sz="2400"/>
          </a:p>
        </p:txBody>
      </p:sp>
      <p:pic>
        <p:nvPicPr>
          <p:cNvPr id="7" name="Picture 6">
            <a:extLst>
              <a:ext uri="{FF2B5EF4-FFF2-40B4-BE49-F238E27FC236}">
                <a16:creationId xmlns:a16="http://schemas.microsoft.com/office/drawing/2014/main" id="{A809B2BC-FB80-95DE-8522-E57AFA02977A}"/>
              </a:ext>
            </a:extLst>
          </p:cNvPr>
          <p:cNvPicPr>
            <a:picLocks noChangeAspect="1"/>
          </p:cNvPicPr>
          <p:nvPr/>
        </p:nvPicPr>
        <p:blipFill>
          <a:blip r:embed="rId3"/>
          <a:stretch>
            <a:fillRect/>
          </a:stretch>
        </p:blipFill>
        <p:spPr>
          <a:xfrm>
            <a:off x="7177774" y="2504936"/>
            <a:ext cx="4165600" cy="3962400"/>
          </a:xfrm>
          <a:prstGeom prst="rect">
            <a:avLst/>
          </a:prstGeom>
        </p:spPr>
      </p:pic>
      <p:sp>
        <p:nvSpPr>
          <p:cNvPr id="8" name="Content Placeholder 4">
            <a:extLst>
              <a:ext uri="{FF2B5EF4-FFF2-40B4-BE49-F238E27FC236}">
                <a16:creationId xmlns:a16="http://schemas.microsoft.com/office/drawing/2014/main" id="{7AE60205-C833-88EF-7D75-44B3EA49F7BF}"/>
              </a:ext>
            </a:extLst>
          </p:cNvPr>
          <p:cNvSpPr txBox="1">
            <a:spLocks/>
          </p:cNvSpPr>
          <p:nvPr/>
        </p:nvSpPr>
        <p:spPr>
          <a:xfrm>
            <a:off x="310292" y="982301"/>
            <a:ext cx="6173965" cy="53049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457200">
              <a:spcBef>
                <a:spcPts val="0"/>
              </a:spcBef>
              <a:spcAft>
                <a:spcPts val="1200"/>
              </a:spcAft>
            </a:pPr>
            <a:r>
              <a:rPr lang="en-US" sz="2400">
                <a:effectLst/>
              </a:rPr>
              <a:t>10% of </a:t>
            </a:r>
            <a:r>
              <a:rPr lang="en-US" sz="2400" err="1">
                <a:effectLst/>
              </a:rPr>
              <a:t>GridPP</a:t>
            </a:r>
            <a:r>
              <a:rPr lang="en-US" sz="2400">
                <a:effectLst/>
              </a:rPr>
              <a:t> resources are available </a:t>
            </a:r>
            <a:r>
              <a:rPr lang="en-US" sz="2400"/>
              <a:t>to </a:t>
            </a:r>
            <a:r>
              <a:rPr lang="en-US" sz="2400">
                <a:effectLst/>
              </a:rPr>
              <a:t>non-LHC experiments – EIC can request a share for development</a:t>
            </a:r>
          </a:p>
          <a:p>
            <a:pPr marL="685800" indent="-457200">
              <a:spcBef>
                <a:spcPts val="0"/>
              </a:spcBef>
              <a:spcAft>
                <a:spcPts val="1200"/>
              </a:spcAft>
            </a:pPr>
            <a:r>
              <a:rPr lang="en-US" sz="2400"/>
              <a:t>The resource is allocated through IRIS</a:t>
            </a:r>
          </a:p>
          <a:p>
            <a:pPr marL="685800" indent="-457200">
              <a:spcBef>
                <a:spcPts val="0"/>
              </a:spcBef>
              <a:spcAft>
                <a:spcPts val="1200"/>
              </a:spcAft>
            </a:pPr>
            <a:r>
              <a:rPr lang="en-US" sz="2400"/>
              <a:t>Future planning assumes EIC will apply for funding for its own allocation potentially starting in FY28/29, to be implemented by </a:t>
            </a:r>
            <a:r>
              <a:rPr lang="en-US" sz="2400" err="1"/>
              <a:t>GridPP</a:t>
            </a:r>
            <a:r>
              <a:rPr lang="en-US" sz="2400"/>
              <a:t> (e.g., as an extension of the Tier-1 site at RAL)</a:t>
            </a:r>
          </a:p>
          <a:p>
            <a:pPr marL="685800" indent="-457200">
              <a:spcBef>
                <a:spcPts val="0"/>
              </a:spcBef>
              <a:spcAft>
                <a:spcPts val="1200"/>
              </a:spcAft>
            </a:pPr>
            <a:r>
              <a:rPr lang="en-US" sz="2400"/>
              <a:t>Exploiting synergies with WLCG data management is highly desirable</a:t>
            </a:r>
          </a:p>
          <a:p>
            <a:pPr marL="685800" indent="-457200">
              <a:spcBef>
                <a:spcPts val="0"/>
              </a:spcBef>
              <a:spcAft>
                <a:spcPts val="1200"/>
              </a:spcAft>
            </a:pPr>
            <a:r>
              <a:rPr lang="en-US" sz="2400"/>
              <a:t>Aiming to provide a fair share percentage of EIC computing resources (TBD)</a:t>
            </a:r>
          </a:p>
          <a:p>
            <a:pPr marL="685800" indent="-457200">
              <a:spcBef>
                <a:spcPts val="0"/>
              </a:spcBef>
              <a:spcAft>
                <a:spcPts val="1200"/>
              </a:spcAft>
            </a:pPr>
            <a:endParaRPr lang="en-US" sz="2400"/>
          </a:p>
        </p:txBody>
      </p:sp>
      <p:pic>
        <p:nvPicPr>
          <p:cNvPr id="9" name="Picture 2" descr="gridpp-logo">
            <a:extLst>
              <a:ext uri="{FF2B5EF4-FFF2-40B4-BE49-F238E27FC236}">
                <a16:creationId xmlns:a16="http://schemas.microsoft.com/office/drawing/2014/main" id="{CD1E6AB4-945C-4230-DCF5-C5D290C69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9141" y="2137355"/>
            <a:ext cx="2251076" cy="6678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5250DA-311C-1829-C460-B024EE766B8A}"/>
              </a:ext>
            </a:extLst>
          </p:cNvPr>
          <p:cNvSpPr txBox="1"/>
          <p:nvPr/>
        </p:nvSpPr>
        <p:spPr>
          <a:xfrm>
            <a:off x="10991002" y="32972"/>
            <a:ext cx="1413453" cy="369332"/>
          </a:xfrm>
          <a:prstGeom prst="rect">
            <a:avLst/>
          </a:prstGeom>
          <a:noFill/>
        </p:spPr>
        <p:txBody>
          <a:bodyPr wrap="square">
            <a:spAutoFit/>
          </a:bodyPr>
          <a:lstStyle/>
          <a:p>
            <a:r>
              <a:rPr lang="en-US" i="1"/>
              <a:t>Peter Jones</a:t>
            </a:r>
          </a:p>
        </p:txBody>
      </p:sp>
    </p:spTree>
    <p:extLst>
      <p:ext uri="{BB962C8B-B14F-4D97-AF65-F5344CB8AC3E}">
        <p14:creationId xmlns:p14="http://schemas.microsoft.com/office/powerpoint/2010/main" val="4076840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641C-30D0-64FF-5F9B-5086EF480A5E}"/>
              </a:ext>
            </a:extLst>
          </p:cNvPr>
          <p:cNvSpPr>
            <a:spLocks noGrp="1"/>
          </p:cNvSpPr>
          <p:nvPr>
            <p:ph type="title"/>
          </p:nvPr>
        </p:nvSpPr>
        <p:spPr/>
        <p:txBody>
          <a:bodyPr/>
          <a:lstStyle/>
          <a:p>
            <a:r>
              <a:rPr lang="en-US" dirty="0"/>
              <a:t>Proposed computing agreements timeline</a:t>
            </a:r>
          </a:p>
        </p:txBody>
      </p:sp>
      <p:graphicFrame>
        <p:nvGraphicFramePr>
          <p:cNvPr id="5" name="Content Placeholder 4">
            <a:extLst>
              <a:ext uri="{FF2B5EF4-FFF2-40B4-BE49-F238E27FC236}">
                <a16:creationId xmlns:a16="http://schemas.microsoft.com/office/drawing/2014/main" id="{8D69E198-4CFF-B4FD-BF5F-1DFCBEA1C2AF}"/>
              </a:ext>
            </a:extLst>
          </p:cNvPr>
          <p:cNvGraphicFramePr>
            <a:graphicFrameLocks noGrp="1"/>
          </p:cNvGraphicFramePr>
          <p:nvPr>
            <p:ph idx="1"/>
            <p:extLst>
              <p:ext uri="{D42A27DB-BD31-4B8C-83A1-F6EECF244321}">
                <p14:modId xmlns:p14="http://schemas.microsoft.com/office/powerpoint/2010/main" val="304318115"/>
              </p:ext>
            </p:extLst>
          </p:nvPr>
        </p:nvGraphicFramePr>
        <p:xfrm>
          <a:off x="411163" y="830180"/>
          <a:ext cx="11287125" cy="5518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6B8DBCB-19DF-F7B5-CD51-036691EBF9A7}"/>
              </a:ext>
            </a:extLst>
          </p:cNvPr>
          <p:cNvSpPr>
            <a:spLocks noGrp="1"/>
          </p:cNvSpPr>
          <p:nvPr>
            <p:ph type="sldNum" sz="quarter" idx="12"/>
          </p:nvPr>
        </p:nvSpPr>
        <p:spPr/>
        <p:txBody>
          <a:bodyPr/>
          <a:lstStyle/>
          <a:p>
            <a:fld id="{07E1C93C-5050-FC42-8F10-D22D4F119D13}" type="slidenum">
              <a:rPr lang="en-US" smtClean="0"/>
              <a:pPr/>
              <a:t>19</a:t>
            </a:fld>
            <a:endParaRPr lang="en-US"/>
          </a:p>
        </p:txBody>
      </p:sp>
    </p:spTree>
    <p:extLst>
      <p:ext uri="{BB962C8B-B14F-4D97-AF65-F5344CB8AC3E}">
        <p14:creationId xmlns:p14="http://schemas.microsoft.com/office/powerpoint/2010/main" val="11548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Partnership</a:t>
            </a:r>
          </a:p>
        </p:txBody>
      </p:sp>
      <p:sp>
        <p:nvSpPr>
          <p:cNvPr id="3" name="Content Placeholder 2"/>
          <p:cNvSpPr>
            <a:spLocks noGrp="1"/>
          </p:cNvSpPr>
          <p:nvPr>
            <p:ph idx="1"/>
          </p:nvPr>
        </p:nvSpPr>
        <p:spPr/>
        <p:txBody>
          <a:bodyPr/>
          <a:lstStyle/>
          <a:p>
            <a:r>
              <a:rPr lang="en-US" dirty="0"/>
              <a:t>Brookhaven National Laboratory (</a:t>
            </a:r>
            <a:r>
              <a:rPr lang="en-US" b="1" dirty="0"/>
              <a:t>BNL</a:t>
            </a:r>
            <a:r>
              <a:rPr lang="en-US" dirty="0"/>
              <a:t>) and Thomas Jefferson National Accelerator Facility (</a:t>
            </a:r>
            <a:r>
              <a:rPr lang="en-US" b="1" dirty="0" err="1"/>
              <a:t>JLab</a:t>
            </a:r>
            <a:r>
              <a:rPr lang="en-US" dirty="0"/>
              <a:t>), as Electron-Ion Collider host labs, have created a joint structure, the EIC Computing and Software Joint Institute (</a:t>
            </a:r>
            <a:r>
              <a:rPr lang="en-US" b="1" dirty="0"/>
              <a:t>ECSJI</a:t>
            </a:r>
            <a:r>
              <a:rPr lang="en-US" dirty="0"/>
              <a:t>), incorporating parts of BNL and </a:t>
            </a:r>
            <a:r>
              <a:rPr lang="en-US" dirty="0" err="1"/>
              <a:t>JLab</a:t>
            </a:r>
            <a:r>
              <a:rPr lang="en-US" dirty="0"/>
              <a:t> facilities to support the EIC computing and software needs and activities. </a:t>
            </a:r>
          </a:p>
          <a:p>
            <a:r>
              <a:rPr lang="en-US" dirty="0"/>
              <a:t>ECSJI will leverage complementary expertise at the two labs and provide needed visibility to the respective lab management and stakeholders. The advantages of such a structure also include increased reliability and availability of resources for the </a:t>
            </a:r>
            <a:r>
              <a:rPr lang="en-US" dirty="0" err="1"/>
              <a:t>ePIC</a:t>
            </a:r>
            <a:r>
              <a:rPr lang="en-US" dirty="0"/>
              <a:t> collaboration and other future collaboration. </a:t>
            </a:r>
          </a:p>
          <a:p>
            <a:r>
              <a:rPr lang="en-US" dirty="0"/>
              <a:t>The success of the EIC, an international scientific endeavor, will benefit from contributions from international partners towards its computing effort. </a:t>
            </a:r>
          </a:p>
          <a:p>
            <a:r>
              <a:rPr lang="en-US" dirty="0"/>
              <a:t>To facilitate efficient coordination, the Institute will administer the EIC International Computing Organization (</a:t>
            </a:r>
            <a:r>
              <a:rPr lang="en-US" b="1" dirty="0"/>
              <a:t>EICO</a:t>
            </a:r>
            <a:r>
              <a:rPr lang="en-US" dirty="0"/>
              <a:t>), which will include all the contributors to the EIC computing effort. </a:t>
            </a:r>
          </a:p>
          <a:p>
            <a:pPr marL="0" indent="0">
              <a:buNone/>
            </a:pP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a:p>
        </p:txBody>
      </p:sp>
    </p:spTree>
    <p:extLst>
      <p:ext uri="{BB962C8B-B14F-4D97-AF65-F5344CB8AC3E}">
        <p14:creationId xmlns:p14="http://schemas.microsoft.com/office/powerpoint/2010/main" val="5797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CD6C70-5250-CD32-68E5-2FA5991DDE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8EB11A-176D-84D4-4359-9029F930F68B}"/>
              </a:ext>
            </a:extLst>
          </p:cNvPr>
          <p:cNvSpPr>
            <a:spLocks noGrp="1"/>
          </p:cNvSpPr>
          <p:nvPr>
            <p:ph idx="1"/>
          </p:nvPr>
        </p:nvSpPr>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lgn="ctr">
              <a:buNone/>
            </a:pPr>
            <a:r>
              <a:rPr lang="en-US" sz="6000"/>
              <a:t>THANK YOU</a:t>
            </a:r>
          </a:p>
        </p:txBody>
      </p:sp>
      <p:sp>
        <p:nvSpPr>
          <p:cNvPr id="4" name="Slide Number Placeholder 3">
            <a:extLst>
              <a:ext uri="{FF2B5EF4-FFF2-40B4-BE49-F238E27FC236}">
                <a16:creationId xmlns:a16="http://schemas.microsoft.com/office/drawing/2014/main" id="{CC5A6755-426E-C722-4D5F-4BDBD32951DB}"/>
              </a:ext>
            </a:extLst>
          </p:cNvPr>
          <p:cNvSpPr>
            <a:spLocks noGrp="1"/>
          </p:cNvSpPr>
          <p:nvPr>
            <p:ph type="sldNum" sz="quarter" idx="12"/>
          </p:nvPr>
        </p:nvSpPr>
        <p:spPr/>
        <p:txBody>
          <a:bodyPr/>
          <a:lstStyle/>
          <a:p>
            <a:fld id="{07E1C93C-5050-FC42-8F10-D22D4F119D13}" type="slidenum">
              <a:rPr lang="en-US" smtClean="0"/>
              <a:pPr/>
              <a:t>20</a:t>
            </a:fld>
            <a:endParaRPr lang="en-US"/>
          </a:p>
        </p:txBody>
      </p:sp>
    </p:spTree>
    <p:extLst>
      <p:ext uri="{BB962C8B-B14F-4D97-AF65-F5344CB8AC3E}">
        <p14:creationId xmlns:p14="http://schemas.microsoft.com/office/powerpoint/2010/main" val="391210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5A32A11E-00D6-5048-8BD6-926A9B4FE1F9}"/>
              </a:ext>
            </a:extLst>
          </p:cNvPr>
          <p:cNvSpPr>
            <a:spLocks noGrp="1"/>
          </p:cNvSpPr>
          <p:nvPr>
            <p:ph type="sldNum" sz="quarter" idx="4"/>
          </p:nvPr>
        </p:nvSpPr>
        <p:spPr/>
        <p:txBody>
          <a:bodyPr/>
          <a:lstStyle/>
          <a:p>
            <a:pPr>
              <a:defRPr/>
            </a:pPr>
            <a:fld id="{893C5830-40F3-F04E-B2E3-10E6672BA8FF}" type="slidenum">
              <a:rPr lang="en-US" sz="1200" b="0">
                <a:solidFill>
                  <a:prstClr val="white"/>
                </a:solidFill>
                <a:latin typeface="Arial"/>
              </a:rPr>
              <a:pPr>
                <a:defRPr/>
              </a:pPr>
              <a:t>21</a:t>
            </a:fld>
            <a:endParaRPr lang="en-US" sz="1200" b="0">
              <a:solidFill>
                <a:prstClr val="white"/>
              </a:solidFill>
              <a:latin typeface="Arial"/>
            </a:endParaRPr>
          </a:p>
        </p:txBody>
      </p:sp>
      <p:sp>
        <p:nvSpPr>
          <p:cNvPr id="2" name="Title 1">
            <a:extLst>
              <a:ext uri="{FF2B5EF4-FFF2-40B4-BE49-F238E27FC236}">
                <a16:creationId xmlns:a16="http://schemas.microsoft.com/office/drawing/2014/main" id="{C5736085-75E7-E84E-B281-761C480C332F}"/>
              </a:ext>
            </a:extLst>
          </p:cNvPr>
          <p:cNvSpPr>
            <a:spLocks noGrp="1"/>
          </p:cNvSpPr>
          <p:nvPr>
            <p:ph type="title"/>
          </p:nvPr>
        </p:nvSpPr>
        <p:spPr/>
        <p:txBody>
          <a:bodyPr>
            <a:noAutofit/>
          </a:bodyPr>
          <a:lstStyle/>
          <a:p>
            <a:r>
              <a:rPr lang="en-US" sz="3200">
                <a:latin typeface="Arial" panose="020B0604020202020204" pitchFamily="34" charset="0"/>
                <a:cs typeface="Arial" panose="020B0604020202020204" pitchFamily="34" charset="0"/>
              </a:rPr>
              <a:t>EIC Schedule</a:t>
            </a:r>
          </a:p>
        </p:txBody>
      </p:sp>
      <p:sp>
        <p:nvSpPr>
          <p:cNvPr id="55" name="TextBox 54">
            <a:extLst>
              <a:ext uri="{FF2B5EF4-FFF2-40B4-BE49-F238E27FC236}">
                <a16:creationId xmlns:a16="http://schemas.microsoft.com/office/drawing/2014/main" id="{7026A985-B486-414F-B18A-611B8F3B0111}"/>
              </a:ext>
            </a:extLst>
          </p:cNvPr>
          <p:cNvSpPr txBox="1"/>
          <p:nvPr/>
        </p:nvSpPr>
        <p:spPr>
          <a:xfrm>
            <a:off x="672340" y="2883939"/>
            <a:ext cx="3032968" cy="1323439"/>
          </a:xfrm>
          <a:prstGeom prst="rect">
            <a:avLst/>
          </a:prstGeom>
          <a:noFill/>
        </p:spPr>
        <p:txBody>
          <a:bodyPr wrap="square" rtlCol="0">
            <a:spAutoFit/>
          </a:bodyPr>
          <a:lstStyle/>
          <a:p>
            <a:pPr algn="l"/>
            <a:r>
              <a:rPr lang="en-US" sz="1000" b="1">
                <a:solidFill>
                  <a:srgbClr val="0432FF"/>
                </a:solidFill>
                <a:latin typeface="Arial" panose="020B0604020202020204" pitchFamily="34" charset="0"/>
                <a:cs typeface="Arial" panose="020B0604020202020204" pitchFamily="34" charset="0"/>
              </a:rPr>
              <a:t>CD-3A: </a:t>
            </a:r>
          </a:p>
          <a:p>
            <a:pPr algn="l"/>
            <a:r>
              <a:rPr lang="en-US" sz="1000">
                <a:latin typeface="Arial" panose="020B0604020202020204" pitchFamily="34" charset="0"/>
                <a:cs typeface="Arial" panose="020B0604020202020204" pitchFamily="34" charset="0"/>
              </a:rPr>
              <a:t>Define Baseline:</a:t>
            </a:r>
          </a:p>
          <a:p>
            <a:pPr algn="l"/>
            <a:r>
              <a:rPr lang="en-US" sz="1000">
                <a:latin typeface="Arial" panose="020B0604020202020204" pitchFamily="34" charset="0"/>
                <a:cs typeface="Arial" panose="020B0604020202020204" pitchFamily="34" charset="0"/>
              </a:rPr>
              <a:t>technologies, Scope, Cost &amp; Schedule</a:t>
            </a:r>
          </a:p>
          <a:p>
            <a:pPr algn="l"/>
            <a:r>
              <a:rPr lang="en-US" sz="1000">
                <a:latin typeface="Arial" panose="020B0604020202020204" pitchFamily="34" charset="0"/>
                <a:cs typeface="Arial" panose="020B0604020202020204" pitchFamily="34" charset="0"/>
              </a:rPr>
              <a:t>Long Lead Procurement (LLP) items</a:t>
            </a:r>
          </a:p>
          <a:p>
            <a:r>
              <a:rPr lang="en-US" sz="1000">
                <a:latin typeface="Arial" panose="020B0604020202020204" pitchFamily="34" charset="0"/>
                <a:cs typeface="Arial" panose="020B0604020202020204" pitchFamily="34" charset="0"/>
              </a:rPr>
              <a:t>Design Maturity: ~90%</a:t>
            </a:r>
          </a:p>
          <a:p>
            <a:r>
              <a:rPr lang="en-US" sz="1000">
                <a:latin typeface="Arial" panose="020B0604020202020204" pitchFamily="34" charset="0"/>
                <a:cs typeface="Arial" panose="020B0604020202020204" pitchFamily="34" charset="0"/>
              </a:rPr>
              <a:t>Plan is tracked through EVMS &amp; Change control process</a:t>
            </a:r>
          </a:p>
          <a:p>
            <a:r>
              <a:rPr lang="en-US" sz="1000">
                <a:latin typeface="Arial" panose="020B0604020202020204" pitchFamily="34" charset="0"/>
                <a:cs typeface="Arial" panose="020B0604020202020204" pitchFamily="34" charset="0"/>
              </a:rPr>
              <a:t>Start of construction for LLPs</a:t>
            </a:r>
          </a:p>
        </p:txBody>
      </p:sp>
      <p:pic>
        <p:nvPicPr>
          <p:cNvPr id="56" name="Picture 55">
            <a:extLst>
              <a:ext uri="{FF2B5EF4-FFF2-40B4-BE49-F238E27FC236}">
                <a16:creationId xmlns:a16="http://schemas.microsoft.com/office/drawing/2014/main" id="{BE2A984C-7B03-7244-8599-792CB2DB41D2}"/>
              </a:ext>
            </a:extLst>
          </p:cNvPr>
          <p:cNvPicPr>
            <a:picLocks noChangeAspect="1"/>
          </p:cNvPicPr>
          <p:nvPr/>
        </p:nvPicPr>
        <p:blipFill>
          <a:blip r:embed="rId2"/>
          <a:srcRect/>
          <a:stretch/>
        </p:blipFill>
        <p:spPr>
          <a:xfrm>
            <a:off x="4000720" y="2822715"/>
            <a:ext cx="7322306" cy="3454842"/>
          </a:xfrm>
          <a:prstGeom prst="rect">
            <a:avLst/>
          </a:prstGeom>
        </p:spPr>
      </p:pic>
      <p:cxnSp>
        <p:nvCxnSpPr>
          <p:cNvPr id="48" name="Straight Connector 47">
            <a:extLst>
              <a:ext uri="{FF2B5EF4-FFF2-40B4-BE49-F238E27FC236}">
                <a16:creationId xmlns:a16="http://schemas.microsoft.com/office/drawing/2014/main" id="{77765623-F16C-4941-BC2D-C4D86401C8B1}"/>
              </a:ext>
            </a:extLst>
          </p:cNvPr>
          <p:cNvCxnSpPr>
            <a:cxnSpLocks/>
          </p:cNvCxnSpPr>
          <p:nvPr/>
        </p:nvCxnSpPr>
        <p:spPr>
          <a:xfrm flipH="1">
            <a:off x="7185982" y="2990958"/>
            <a:ext cx="15042" cy="2907162"/>
          </a:xfrm>
          <a:prstGeom prst="line">
            <a:avLst/>
          </a:prstGeom>
          <a:ln w="19050">
            <a:solidFill>
              <a:srgbClr val="0000DB"/>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008F39B-A02C-AE46-B443-DB317A873C08}"/>
              </a:ext>
            </a:extLst>
          </p:cNvPr>
          <p:cNvSpPr txBox="1"/>
          <p:nvPr/>
        </p:nvSpPr>
        <p:spPr>
          <a:xfrm>
            <a:off x="7458082" y="3633125"/>
            <a:ext cx="1093568" cy="400110"/>
          </a:xfrm>
          <a:prstGeom prst="rect">
            <a:avLst/>
          </a:prstGeom>
          <a:noFill/>
          <a:ln>
            <a:noFill/>
          </a:ln>
        </p:spPr>
        <p:txBody>
          <a:bodyPr wrap="none" rtlCol="0">
            <a:spAutoFit/>
          </a:bodyPr>
          <a:lstStyle/>
          <a:p>
            <a:pPr algn="ctr"/>
            <a:r>
              <a:rPr lang="en-US" sz="1000">
                <a:solidFill>
                  <a:srgbClr val="0432FF"/>
                </a:solidFill>
              </a:rPr>
              <a:t>Conclusion of</a:t>
            </a:r>
          </a:p>
          <a:p>
            <a:pPr algn="ctr"/>
            <a:r>
              <a:rPr lang="en-US" sz="1000">
                <a:solidFill>
                  <a:srgbClr val="0432FF"/>
                </a:solidFill>
              </a:rPr>
              <a:t>RHIC Operation</a:t>
            </a:r>
          </a:p>
        </p:txBody>
      </p:sp>
      <p:cxnSp>
        <p:nvCxnSpPr>
          <p:cNvPr id="53" name="Straight Arrow Connector 52">
            <a:extLst>
              <a:ext uri="{FF2B5EF4-FFF2-40B4-BE49-F238E27FC236}">
                <a16:creationId xmlns:a16="http://schemas.microsoft.com/office/drawing/2014/main" id="{AA8CB1C4-937C-9242-A288-EDB6B523DF7D}"/>
              </a:ext>
            </a:extLst>
          </p:cNvPr>
          <p:cNvCxnSpPr>
            <a:cxnSpLocks/>
            <a:stCxn id="50" idx="1"/>
          </p:cNvCxnSpPr>
          <p:nvPr/>
        </p:nvCxnSpPr>
        <p:spPr>
          <a:xfrm flipH="1" flipV="1">
            <a:off x="7194822" y="3703524"/>
            <a:ext cx="263260" cy="129656"/>
          </a:xfrm>
          <a:prstGeom prst="straightConnector1">
            <a:avLst/>
          </a:prstGeom>
          <a:ln>
            <a:solidFill>
              <a:srgbClr val="0000DB"/>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840066F-8A04-344E-94C1-127885769F37}"/>
              </a:ext>
            </a:extLst>
          </p:cNvPr>
          <p:cNvSpPr txBox="1"/>
          <p:nvPr/>
        </p:nvSpPr>
        <p:spPr>
          <a:xfrm>
            <a:off x="7618468" y="3311286"/>
            <a:ext cx="1982130" cy="261610"/>
          </a:xfrm>
          <a:prstGeom prst="rect">
            <a:avLst/>
          </a:prstGeom>
          <a:solidFill>
            <a:srgbClr val="FFFF00"/>
          </a:solidFill>
        </p:spPr>
        <p:txBody>
          <a:bodyPr wrap="square" rtlCol="0">
            <a:spAutoFit/>
          </a:bodyPr>
          <a:lstStyle/>
          <a:p>
            <a:pPr algn="ctr"/>
            <a:r>
              <a:rPr lang="en-US" sz="1100">
                <a:solidFill>
                  <a:srgbClr val="0000FF"/>
                </a:solidFill>
                <a:latin typeface="Arial" panose="020B0604020202020204" pitchFamily="34" charset="0"/>
                <a:cs typeface="Arial" panose="020B0604020202020204" pitchFamily="34" charset="0"/>
              </a:rPr>
              <a:t>Construction Phase</a:t>
            </a:r>
          </a:p>
        </p:txBody>
      </p:sp>
      <p:sp>
        <p:nvSpPr>
          <p:cNvPr id="52" name="TextBox 51">
            <a:extLst>
              <a:ext uri="{FF2B5EF4-FFF2-40B4-BE49-F238E27FC236}">
                <a16:creationId xmlns:a16="http://schemas.microsoft.com/office/drawing/2014/main" id="{E04290A8-6EB3-A646-8F2E-F59080F74AF2}"/>
              </a:ext>
            </a:extLst>
          </p:cNvPr>
          <p:cNvSpPr txBox="1"/>
          <p:nvPr/>
        </p:nvSpPr>
        <p:spPr>
          <a:xfrm>
            <a:off x="10062376" y="3664931"/>
            <a:ext cx="1024262" cy="246221"/>
          </a:xfrm>
          <a:prstGeom prst="rect">
            <a:avLst/>
          </a:prstGeom>
          <a:solidFill>
            <a:srgbClr val="FFFF00"/>
          </a:solidFill>
        </p:spPr>
        <p:txBody>
          <a:bodyPr wrap="square" rtlCol="0">
            <a:spAutoFit/>
          </a:bodyPr>
          <a:lstStyle/>
          <a:p>
            <a:r>
              <a:rPr lang="en-US" sz="1000">
                <a:solidFill>
                  <a:srgbClr val="0000FF"/>
                </a:solidFill>
                <a:latin typeface="Arial" panose="020B0604020202020204" pitchFamily="34" charset="0"/>
                <a:cs typeface="Arial" panose="020B0604020202020204" pitchFamily="34" charset="0"/>
              </a:rPr>
              <a:t>Science Phase</a:t>
            </a:r>
          </a:p>
        </p:txBody>
      </p:sp>
      <p:sp>
        <p:nvSpPr>
          <p:cNvPr id="51" name="TextBox 50">
            <a:extLst>
              <a:ext uri="{FF2B5EF4-FFF2-40B4-BE49-F238E27FC236}">
                <a16:creationId xmlns:a16="http://schemas.microsoft.com/office/drawing/2014/main" id="{1CDC8137-FF7B-D743-94F4-4B8C313F411E}"/>
              </a:ext>
            </a:extLst>
          </p:cNvPr>
          <p:cNvSpPr txBox="1"/>
          <p:nvPr/>
        </p:nvSpPr>
        <p:spPr>
          <a:xfrm>
            <a:off x="672339" y="1308938"/>
            <a:ext cx="3078754" cy="1569660"/>
          </a:xfrm>
          <a:prstGeom prst="rect">
            <a:avLst/>
          </a:prstGeom>
          <a:noFill/>
          <a:ln>
            <a:solidFill>
              <a:srgbClr val="30519D"/>
            </a:solidFill>
          </a:ln>
        </p:spPr>
        <p:txBody>
          <a:bodyPr wrap="square" rtlCol="0">
            <a:spAutoFit/>
          </a:bodyPr>
          <a:lstStyle/>
          <a:p>
            <a:pPr marL="57150" lvl="2" algn="ctr">
              <a:tabLst>
                <a:tab pos="4341813" algn="r"/>
              </a:tabLst>
              <a:defRPr/>
            </a:pPr>
            <a:r>
              <a:rPr lang="en-US" sz="1200" b="1">
                <a:solidFill>
                  <a:prstClr val="black"/>
                </a:solidFill>
                <a:latin typeface="Arial" panose="020B0604020202020204" pitchFamily="34" charset="0"/>
                <a:cs typeface="Arial" panose="020B0604020202020204" pitchFamily="34" charset="0"/>
              </a:rPr>
              <a:t>EIC Critical Decision Plan</a:t>
            </a:r>
          </a:p>
          <a:p>
            <a:pPr marL="0" lvl="2">
              <a:tabLst>
                <a:tab pos="4341813" algn="r"/>
              </a:tabLst>
              <a:defRPr/>
            </a:pPr>
            <a:r>
              <a:rPr lang="en-US" sz="1200">
                <a:solidFill>
                  <a:srgbClr val="0432FF"/>
                </a:solidFill>
                <a:latin typeface="Arial" panose="020B0604020202020204" pitchFamily="34" charset="0"/>
                <a:cs typeface="Arial" panose="020B0604020202020204" pitchFamily="34" charset="0"/>
              </a:rPr>
              <a:t>CD-0/Site Selection      December 2019 ✓</a:t>
            </a:r>
          </a:p>
          <a:p>
            <a:pPr marL="0" lvl="2">
              <a:tabLst>
                <a:tab pos="4341813" algn="r"/>
              </a:tabLst>
            </a:pPr>
            <a:r>
              <a:rPr lang="en-US" sz="1200">
                <a:solidFill>
                  <a:srgbClr val="0432FF"/>
                </a:solidFill>
                <a:latin typeface="Arial" panose="020B0604020202020204" pitchFamily="34" charset="0"/>
                <a:cs typeface="Arial" panose="020B0604020202020204" pitchFamily="34" charset="0"/>
              </a:rPr>
              <a:t>CD-1                                     June 2021 ✓</a:t>
            </a:r>
          </a:p>
          <a:p>
            <a:pPr marL="0" lvl="2">
              <a:tabLst>
                <a:tab pos="4341813" algn="r"/>
              </a:tabLst>
              <a:defRPr/>
            </a:pPr>
            <a:r>
              <a:rPr lang="en-US" sz="1200" b="1">
                <a:latin typeface="Arial" panose="020B0604020202020204" pitchFamily="34" charset="0"/>
                <a:cs typeface="Arial" panose="020B0604020202020204" pitchFamily="34" charset="0"/>
              </a:rPr>
              <a:t>CD-3A 	January 2024</a:t>
            </a:r>
          </a:p>
          <a:p>
            <a:pPr marL="0" lvl="2">
              <a:tabLst>
                <a:tab pos="4341813" algn="r"/>
              </a:tabLst>
              <a:defRPr/>
            </a:pPr>
            <a:r>
              <a:rPr lang="en-US" sz="1200" b="1">
                <a:latin typeface="Arial" panose="020B0604020202020204" pitchFamily="34" charset="0"/>
                <a:cs typeface="Arial" panose="020B0604020202020204" pitchFamily="34" charset="0"/>
              </a:rPr>
              <a:t>CD-3B 	October 2024</a:t>
            </a:r>
          </a:p>
          <a:p>
            <a:pPr marL="0" lvl="2">
              <a:tabLst>
                <a:tab pos="4341813" algn="r"/>
              </a:tabLst>
              <a:defRPr/>
            </a:pPr>
            <a:r>
              <a:rPr lang="en-US" sz="1200" b="1">
                <a:solidFill>
                  <a:prstClr val="black"/>
                </a:solidFill>
                <a:latin typeface="Arial" panose="020B0604020202020204" pitchFamily="34" charset="0"/>
                <a:cs typeface="Arial" panose="020B0604020202020204" pitchFamily="34" charset="0"/>
              </a:rPr>
              <a:t>CD-2/3	April 2025</a:t>
            </a:r>
          </a:p>
          <a:p>
            <a:pPr marL="0" lvl="2">
              <a:tabLst>
                <a:tab pos="4341813" algn="r"/>
              </a:tabLst>
              <a:defRPr/>
            </a:pPr>
            <a:r>
              <a:rPr lang="en-US" sz="1200">
                <a:solidFill>
                  <a:prstClr val="black"/>
                </a:solidFill>
                <a:latin typeface="Arial" panose="020B0604020202020204" pitchFamily="34" charset="0"/>
                <a:cs typeface="Arial" panose="020B0604020202020204" pitchFamily="34" charset="0"/>
              </a:rPr>
              <a:t>early CD-4 	October 2032</a:t>
            </a:r>
          </a:p>
          <a:p>
            <a:pPr marL="0" lvl="2">
              <a:tabLst>
                <a:tab pos="4341813" algn="r"/>
              </a:tabLst>
              <a:defRPr/>
            </a:pPr>
            <a:r>
              <a:rPr lang="en-US" sz="1200" b="1">
                <a:solidFill>
                  <a:prstClr val="black"/>
                </a:solidFill>
                <a:latin typeface="Arial" panose="020B0604020202020204" pitchFamily="34" charset="0"/>
                <a:cs typeface="Arial" panose="020B0604020202020204" pitchFamily="34" charset="0"/>
              </a:rPr>
              <a:t>CD-4	October 2034</a:t>
            </a:r>
          </a:p>
        </p:txBody>
      </p:sp>
      <p:sp>
        <p:nvSpPr>
          <p:cNvPr id="57" name="TextBox 56">
            <a:extLst>
              <a:ext uri="{FF2B5EF4-FFF2-40B4-BE49-F238E27FC236}">
                <a16:creationId xmlns:a16="http://schemas.microsoft.com/office/drawing/2014/main" id="{3B315F23-1345-5B4F-976A-F3CDB10B17E0}"/>
              </a:ext>
            </a:extLst>
          </p:cNvPr>
          <p:cNvSpPr txBox="1"/>
          <p:nvPr/>
        </p:nvSpPr>
        <p:spPr>
          <a:xfrm>
            <a:off x="7650186" y="4094126"/>
            <a:ext cx="3469219" cy="430887"/>
          </a:xfrm>
          <a:prstGeom prst="rect">
            <a:avLst/>
          </a:prstGeom>
          <a:noFill/>
        </p:spPr>
        <p:txBody>
          <a:bodyPr wrap="none" rtlCol="0">
            <a:spAutoFit/>
          </a:bodyPr>
          <a:lstStyle/>
          <a:p>
            <a:r>
              <a:rPr lang="en-US" sz="1100">
                <a:solidFill>
                  <a:srgbClr val="0000FF"/>
                </a:solidFill>
                <a:cs typeface="Arial" panose="020B0604020202020204" pitchFamily="34" charset="0"/>
              </a:rPr>
              <a:t>The thinner bars indicate that R&amp;D and design </a:t>
            </a:r>
          </a:p>
          <a:p>
            <a:r>
              <a:rPr lang="en-US" sz="1100">
                <a:solidFill>
                  <a:srgbClr val="0000FF"/>
                </a:solidFill>
                <a:cs typeface="Arial" panose="020B0604020202020204" pitchFamily="34" charset="0"/>
              </a:rPr>
              <a:t>can continue at a small level beyond CD-2 and CD-3</a:t>
            </a:r>
          </a:p>
        </p:txBody>
      </p:sp>
      <p:pic>
        <p:nvPicPr>
          <p:cNvPr id="4" name="Picture 3" descr="Timeline&#10;&#10;Description automatically generated">
            <a:extLst>
              <a:ext uri="{FF2B5EF4-FFF2-40B4-BE49-F238E27FC236}">
                <a16:creationId xmlns:a16="http://schemas.microsoft.com/office/drawing/2014/main" id="{EF0456CA-3783-274A-921D-121C976B5B4F}"/>
              </a:ext>
            </a:extLst>
          </p:cNvPr>
          <p:cNvPicPr>
            <a:picLocks noChangeAspect="1"/>
          </p:cNvPicPr>
          <p:nvPr/>
        </p:nvPicPr>
        <p:blipFill>
          <a:blip r:embed="rId3"/>
          <a:stretch>
            <a:fillRect/>
          </a:stretch>
        </p:blipFill>
        <p:spPr>
          <a:xfrm>
            <a:off x="4380216" y="595200"/>
            <a:ext cx="6242361" cy="2217982"/>
          </a:xfrm>
          <a:prstGeom prst="rect">
            <a:avLst/>
          </a:prstGeom>
        </p:spPr>
      </p:pic>
      <p:sp>
        <p:nvSpPr>
          <p:cNvPr id="14" name="Slide Number Placeholder 2">
            <a:extLst>
              <a:ext uri="{FF2B5EF4-FFF2-40B4-BE49-F238E27FC236}">
                <a16:creationId xmlns:a16="http://schemas.microsoft.com/office/drawing/2014/main" id="{A5906F58-F5F9-2A4B-82F9-FE69374D239D}"/>
              </a:ext>
            </a:extLst>
          </p:cNvPr>
          <p:cNvSpPr txBox="1">
            <a:spLocks/>
          </p:cNvSpPr>
          <p:nvPr/>
        </p:nvSpPr>
        <p:spPr>
          <a:xfrm>
            <a:off x="11635881" y="6489592"/>
            <a:ext cx="324365" cy="365125"/>
          </a:xfrm>
          <a:prstGeom prst="rect">
            <a:avLst/>
          </a:prstGeom>
        </p:spPr>
        <p:txBody>
          <a:bodyPr lIns="0" tIns="0" rIns="0" bIns="0" anchor="ctr"/>
          <a:lstStyle>
            <a:defPPr>
              <a:defRPr lang="en-US"/>
            </a:defPPr>
            <a:lvl1pPr marL="0" algn="ctr" defTabSz="914400" rtl="0" eaLnBrk="1" latinLnBrk="0" hangingPunct="1">
              <a:defRPr sz="11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a:pPr/>
              <a:t>21</a:t>
            </a:fld>
            <a:endParaRPr lang="en-US"/>
          </a:p>
        </p:txBody>
      </p:sp>
      <p:sp>
        <p:nvSpPr>
          <p:cNvPr id="3" name="TextBox 2">
            <a:extLst>
              <a:ext uri="{FF2B5EF4-FFF2-40B4-BE49-F238E27FC236}">
                <a16:creationId xmlns:a16="http://schemas.microsoft.com/office/drawing/2014/main" id="{CF23EDBB-1247-E1A7-095A-7FBBC88278D0}"/>
              </a:ext>
            </a:extLst>
          </p:cNvPr>
          <p:cNvSpPr txBox="1"/>
          <p:nvPr/>
        </p:nvSpPr>
        <p:spPr>
          <a:xfrm>
            <a:off x="231754" y="5549062"/>
            <a:ext cx="2310761" cy="1200329"/>
          </a:xfrm>
          <a:prstGeom prst="rect">
            <a:avLst/>
          </a:prstGeom>
          <a:noFill/>
        </p:spPr>
        <p:txBody>
          <a:bodyPr wrap="none" rtlCol="0">
            <a:spAutoFit/>
          </a:bodyPr>
          <a:lstStyle/>
          <a:p>
            <a:r>
              <a:rPr lang="en-US"/>
              <a:t>Courtesy </a:t>
            </a:r>
          </a:p>
          <a:p>
            <a:r>
              <a:rPr lang="en-US" sz="1800" b="0"/>
              <a:t>E.C. </a:t>
            </a:r>
            <a:r>
              <a:rPr lang="en-US" sz="1800" b="0" err="1"/>
              <a:t>Aschenauer</a:t>
            </a:r>
            <a:r>
              <a:rPr lang="en-US" sz="1800" b="0"/>
              <a:t> (BNL) </a:t>
            </a:r>
          </a:p>
          <a:p>
            <a:r>
              <a:rPr lang="en-US" sz="1800" b="0"/>
              <a:t>R. Ent (JLab)</a:t>
            </a:r>
          </a:p>
          <a:p>
            <a:r>
              <a:rPr lang="en-US"/>
              <a:t> </a:t>
            </a:r>
          </a:p>
        </p:txBody>
      </p:sp>
    </p:spTree>
    <p:extLst>
      <p:ext uri="{BB962C8B-B14F-4D97-AF65-F5344CB8AC3E}">
        <p14:creationId xmlns:p14="http://schemas.microsoft.com/office/powerpoint/2010/main" val="271843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Scope</a:t>
            </a:r>
          </a:p>
        </p:txBody>
      </p:sp>
      <p:sp>
        <p:nvSpPr>
          <p:cNvPr id="3" name="Content Placeholder 2"/>
          <p:cNvSpPr>
            <a:spLocks noGrp="1"/>
          </p:cNvSpPr>
          <p:nvPr>
            <p:ph idx="1"/>
          </p:nvPr>
        </p:nvSpPr>
        <p:spPr/>
        <p:txBody>
          <a:bodyPr/>
          <a:lstStyle/>
          <a:p>
            <a:pPr marL="0" indent="0">
              <a:buNone/>
            </a:pPr>
            <a:r>
              <a:rPr lang="en-US" b="1" dirty="0"/>
              <a:t>The Institute will provide for EIC computing and software matters: </a:t>
            </a:r>
          </a:p>
          <a:p>
            <a:pPr marL="457200" indent="-457200">
              <a:spcBef>
                <a:spcPts val="1200"/>
              </a:spcBef>
              <a:buFont typeface="+mj-lt"/>
              <a:buAutoNum type="arabicParenR"/>
            </a:pPr>
            <a:r>
              <a:rPr lang="en-US" dirty="0"/>
              <a:t>A single entity to interface with the EIC project, the </a:t>
            </a:r>
            <a:r>
              <a:rPr lang="en-US" dirty="0" err="1"/>
              <a:t>ePIC</a:t>
            </a:r>
            <a:r>
              <a:rPr lang="en-US" dirty="0"/>
              <a:t> collaboration, theoreticians, and future collaborators.</a:t>
            </a:r>
          </a:p>
          <a:p>
            <a:pPr marL="457200" indent="-457200">
              <a:spcBef>
                <a:spcPts val="1200"/>
              </a:spcBef>
              <a:buFont typeface="+mj-lt"/>
              <a:buAutoNum type="arabicParenR"/>
            </a:pPr>
            <a:r>
              <a:rPr lang="en-US" dirty="0"/>
              <a:t>Execution of host lab responsibilities.  </a:t>
            </a:r>
          </a:p>
          <a:p>
            <a:pPr marL="457200" indent="-457200">
              <a:spcBef>
                <a:spcPts val="1200"/>
              </a:spcBef>
              <a:buFont typeface="+mj-lt"/>
              <a:buAutoNum type="arabicParenR"/>
            </a:pPr>
            <a:r>
              <a:rPr lang="en-US" dirty="0"/>
              <a:t>Maintenance of service level agreements and statements of work outlining the host labs’ contribution to the </a:t>
            </a:r>
            <a:r>
              <a:rPr lang="en-US" dirty="0" err="1"/>
              <a:t>ePIC</a:t>
            </a:r>
            <a:r>
              <a:rPr lang="en-US" dirty="0"/>
              <a:t> collaboration concerning computing resources, services, and personnel assigned to work on </a:t>
            </a:r>
            <a:r>
              <a:rPr lang="en-US" dirty="0" err="1"/>
              <a:t>ePIC</a:t>
            </a:r>
            <a:r>
              <a:rPr lang="en-US" dirty="0"/>
              <a:t> computing and software deliverables.</a:t>
            </a:r>
          </a:p>
          <a:p>
            <a:pPr marL="457200" indent="-457200">
              <a:spcBef>
                <a:spcPts val="1200"/>
              </a:spcBef>
              <a:buFont typeface="+mj-lt"/>
              <a:buAutoNum type="arabicParenR"/>
            </a:pPr>
            <a:r>
              <a:rPr lang="en-US" dirty="0"/>
              <a:t>A coordinating body for interacting with international partners, providing computing resources as in-kind contributions, including:</a:t>
            </a:r>
          </a:p>
          <a:p>
            <a:pPr lvl="1">
              <a:spcBef>
                <a:spcPts val="1200"/>
              </a:spcBef>
            </a:pPr>
            <a:r>
              <a:rPr lang="en-US" dirty="0"/>
              <a:t>Assessing resources.</a:t>
            </a:r>
          </a:p>
          <a:p>
            <a:pPr lvl="1">
              <a:spcBef>
                <a:spcPts val="1200"/>
              </a:spcBef>
            </a:pPr>
            <a:r>
              <a:rPr lang="en-US" dirty="0"/>
              <a:t>Managing the agreements with the sites delivering resources (including service levels).</a:t>
            </a:r>
          </a:p>
          <a:p>
            <a:pPr lvl="1">
              <a:spcBef>
                <a:spcPts val="1200"/>
              </a:spcBef>
            </a:pPr>
            <a:r>
              <a:rPr lang="en-US" dirty="0"/>
              <a:t>Facilitating and assessing the delivery against the agreements.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a:p>
        </p:txBody>
      </p:sp>
    </p:spTree>
    <p:extLst>
      <p:ext uri="{BB962C8B-B14F-4D97-AF65-F5344CB8AC3E}">
        <p14:creationId xmlns:p14="http://schemas.microsoft.com/office/powerpoint/2010/main" val="105375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iagram of a company&#10;&#10;Description automatically generated">
            <a:extLst>
              <a:ext uri="{FF2B5EF4-FFF2-40B4-BE49-F238E27FC236}">
                <a16:creationId xmlns:a16="http://schemas.microsoft.com/office/drawing/2014/main" id="{9A61AE8C-C287-BA7A-EC55-6690B8F342AC}"/>
              </a:ext>
            </a:extLst>
          </p:cNvPr>
          <p:cNvPicPr>
            <a:picLocks noChangeAspect="1"/>
          </p:cNvPicPr>
          <p:nvPr/>
        </p:nvPicPr>
        <p:blipFill rotWithShape="1">
          <a:blip r:embed="rId2"/>
          <a:srcRect l="5400" t="14213" r="10701"/>
          <a:stretch/>
        </p:blipFill>
        <p:spPr>
          <a:xfrm>
            <a:off x="4595149" y="839798"/>
            <a:ext cx="7387301" cy="4586762"/>
          </a:xfrm>
          <a:prstGeom prst="rect">
            <a:avLst/>
          </a:prstGeom>
        </p:spPr>
      </p:pic>
      <p:sp>
        <p:nvSpPr>
          <p:cNvPr id="2" name="Title 1"/>
          <p:cNvSpPr>
            <a:spLocks noGrp="1"/>
          </p:cNvSpPr>
          <p:nvPr>
            <p:ph type="title"/>
          </p:nvPr>
        </p:nvSpPr>
        <p:spPr/>
        <p:txBody>
          <a:bodyPr/>
          <a:lstStyle/>
          <a:p>
            <a:r>
              <a:rPr lang="en-US"/>
              <a:t>Organization &amp; Governance</a:t>
            </a:r>
          </a:p>
        </p:txBody>
      </p:sp>
      <p:sp>
        <p:nvSpPr>
          <p:cNvPr id="3" name="Content Placeholder 2"/>
          <p:cNvSpPr>
            <a:spLocks noGrp="1"/>
          </p:cNvSpPr>
          <p:nvPr>
            <p:ph idx="1"/>
          </p:nvPr>
        </p:nvSpPr>
        <p:spPr>
          <a:xfrm>
            <a:off x="411893" y="966055"/>
            <a:ext cx="4183256" cy="5381694"/>
          </a:xfrm>
        </p:spPr>
        <p:txBody>
          <a:bodyPr/>
          <a:lstStyle/>
          <a:p>
            <a:pPr>
              <a:lnSpc>
                <a:spcPct val="100000"/>
              </a:lnSpc>
              <a:spcBef>
                <a:spcPts val="1800"/>
              </a:spcBef>
            </a:pPr>
            <a:r>
              <a:rPr lang="en-US" sz="2000" dirty="0"/>
              <a:t>The Institute aims to provide efficient support to the EIC while acknowledging organizational differences </a:t>
            </a:r>
            <a:br>
              <a:rPr lang="en-US" sz="2000" dirty="0"/>
            </a:br>
            <a:r>
              <a:rPr lang="en-US" sz="2000" dirty="0"/>
              <a:t>at the two labs. </a:t>
            </a:r>
          </a:p>
          <a:p>
            <a:pPr>
              <a:lnSpc>
                <a:spcPct val="100000"/>
              </a:lnSpc>
              <a:spcBef>
                <a:spcPts val="1800"/>
              </a:spcBef>
            </a:pPr>
            <a:r>
              <a:rPr lang="en-US" sz="2000" dirty="0"/>
              <a:t>The proposed governance model ensures that EIC experiments, accelerator simulations, and theoreticians are well supported in matters of computing and software, the Institute’s performance is monitored, and reporting is clearly defined.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a:p>
        </p:txBody>
      </p:sp>
      <p:sp>
        <p:nvSpPr>
          <p:cNvPr id="8" name="Rectangle 7">
            <a:extLst>
              <a:ext uri="{FF2B5EF4-FFF2-40B4-BE49-F238E27FC236}">
                <a16:creationId xmlns:a16="http://schemas.microsoft.com/office/drawing/2014/main" id="{8992D82B-AD15-46F7-9C40-1A49B640A8DF}"/>
              </a:ext>
            </a:extLst>
          </p:cNvPr>
          <p:cNvSpPr/>
          <p:nvPr/>
        </p:nvSpPr>
        <p:spPr>
          <a:xfrm>
            <a:off x="4186239" y="5540243"/>
            <a:ext cx="7796212" cy="830997"/>
          </a:xfrm>
          <a:prstGeom prst="rect">
            <a:avLst/>
          </a:prstGeom>
        </p:spPr>
        <p:txBody>
          <a:bodyPr wrap="square">
            <a:spAutoFit/>
          </a:bodyPr>
          <a:lstStyle/>
          <a:p>
            <a:r>
              <a:rPr lang="en-US" sz="1600" i="1" dirty="0">
                <a:solidFill>
                  <a:srgbClr val="000000"/>
                </a:solidFill>
                <a:latin typeface="Arial" panose="020B0604020202020204" pitchFamily="34" charset="0"/>
              </a:rPr>
              <a:t>The proposed governance structure is composed of two central bodies, designed </a:t>
            </a:r>
            <a:br>
              <a:rPr lang="en-US" sz="1600" i="1" dirty="0">
                <a:solidFill>
                  <a:srgbClr val="000000"/>
                </a:solidFill>
                <a:latin typeface="Arial" panose="020B0604020202020204" pitchFamily="34" charset="0"/>
              </a:rPr>
            </a:br>
            <a:r>
              <a:rPr lang="en-US" sz="1600" i="1" dirty="0">
                <a:solidFill>
                  <a:srgbClr val="000000"/>
                </a:solidFill>
                <a:latin typeface="Arial" panose="020B0604020202020204" pitchFamily="34" charset="0"/>
              </a:rPr>
              <a:t>to facilitate communication, coordination, escalation of issues, and conflict resolution. </a:t>
            </a:r>
            <a:endParaRPr lang="en-US" sz="1600" i="1" dirty="0"/>
          </a:p>
        </p:txBody>
      </p:sp>
    </p:spTree>
    <p:extLst>
      <p:ext uri="{BB962C8B-B14F-4D97-AF65-F5344CB8AC3E}">
        <p14:creationId xmlns:p14="http://schemas.microsoft.com/office/powerpoint/2010/main" val="68442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Responsibilities: </a:t>
            </a:r>
            <a:r>
              <a:rPr lang="en-US" b="0"/>
              <a:t>Host Labs</a:t>
            </a:r>
          </a:p>
        </p:txBody>
      </p:sp>
      <p:sp>
        <p:nvSpPr>
          <p:cNvPr id="3" name="Content Placeholder 2"/>
          <p:cNvSpPr>
            <a:spLocks noGrp="1"/>
          </p:cNvSpPr>
          <p:nvPr>
            <p:ph idx="1"/>
          </p:nvPr>
        </p:nvSpPr>
        <p:spPr>
          <a:xfrm>
            <a:off x="777446" y="966055"/>
            <a:ext cx="10637108" cy="5381694"/>
          </a:xfrm>
        </p:spPr>
        <p:txBody>
          <a:bodyPr/>
          <a:lstStyle/>
          <a:p>
            <a:r>
              <a:rPr lang="en-US"/>
              <a:t>Oversight for ePIC software and computing designs and execution to provide assurance functions for the host labs and DOE.</a:t>
            </a:r>
          </a:p>
          <a:p>
            <a:r>
              <a:rPr lang="en-US"/>
              <a:t>Provisioning and operating standard infrastructure solutions consistent with supported lab infrastructures and community best practices.</a:t>
            </a:r>
          </a:p>
          <a:p>
            <a:r>
              <a:rPr lang="en-US"/>
              <a:t>Support for the EIC International Computing Organization (EICO).</a:t>
            </a:r>
          </a:p>
          <a:p>
            <a:r>
              <a:rPr lang="en-US"/>
              <a:t>Interface for local resources and policies at the respective labs.</a:t>
            </a:r>
          </a:p>
          <a:p>
            <a:r>
              <a:rPr lang="en-US"/>
              <a:t>Ongoing computing operations in support of the accelerator and detector design and construction.</a:t>
            </a:r>
          </a:p>
          <a:p>
            <a:r>
              <a:rPr lang="en-US"/>
              <a:t>Operational support functions for:</a:t>
            </a:r>
          </a:p>
          <a:p>
            <a:pPr lvl="1"/>
            <a:r>
              <a:rPr lang="en-US"/>
              <a:t>Experimental data curation and analysis preservation.</a:t>
            </a:r>
          </a:p>
          <a:p>
            <a:pPr lvl="1"/>
            <a:r>
              <a:rPr lang="en-US"/>
              <a:t>First-pass processing.</a:t>
            </a:r>
          </a:p>
          <a:p>
            <a:pPr lvl="1"/>
            <a:r>
              <a:rPr lang="en-US"/>
              <a:t>Data analysis.</a:t>
            </a:r>
          </a:p>
          <a:p>
            <a:pPr lvl="1"/>
            <a:r>
              <a:rPr lang="en-US"/>
              <a:t>Support of collaboration(s) and users.</a:t>
            </a:r>
          </a:p>
          <a:p>
            <a:pPr lvl="1"/>
            <a:r>
              <a:rPr lang="en-US"/>
              <a:t>Accelerator and detector simulations and theoretical calculations.</a:t>
            </a:r>
          </a:p>
          <a:p>
            <a:endParaRPr lang="en-US"/>
          </a:p>
          <a:p>
            <a:endParaRPr lang="en-US"/>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a:p>
        </p:txBody>
      </p:sp>
    </p:spTree>
    <p:extLst>
      <p:ext uri="{BB962C8B-B14F-4D97-AF65-F5344CB8AC3E}">
        <p14:creationId xmlns:p14="http://schemas.microsoft.com/office/powerpoint/2010/main" val="306908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Institute Management</a:t>
            </a:r>
          </a:p>
        </p:txBody>
      </p:sp>
      <p:sp>
        <p:nvSpPr>
          <p:cNvPr id="3" name="Content Placeholder 2"/>
          <p:cNvSpPr>
            <a:spLocks noGrp="1"/>
          </p:cNvSpPr>
          <p:nvPr>
            <p:ph idx="1"/>
          </p:nvPr>
        </p:nvSpPr>
        <p:spPr>
          <a:xfrm>
            <a:off x="553609" y="966055"/>
            <a:ext cx="11084782" cy="5381694"/>
          </a:xfrm>
        </p:spPr>
        <p:txBody>
          <a:bodyPr/>
          <a:lstStyle/>
          <a:p>
            <a:pPr>
              <a:spcBef>
                <a:spcPts val="1800"/>
              </a:spcBef>
            </a:pPr>
            <a:r>
              <a:rPr lang="en-US" b="1" dirty="0"/>
              <a:t>Composition</a:t>
            </a:r>
            <a:r>
              <a:rPr lang="en-US" dirty="0"/>
              <a:t>: Management will comprise two co-directors, each nominated by one lab. The co-directors are currently Eric Lancon (BNL) and Amber </a:t>
            </a:r>
            <a:r>
              <a:rPr lang="en-US" dirty="0" err="1"/>
              <a:t>Boehnlein</a:t>
            </a:r>
            <a:r>
              <a:rPr lang="en-US" dirty="0"/>
              <a:t> (</a:t>
            </a:r>
            <a:r>
              <a:rPr lang="en-US" dirty="0" err="1"/>
              <a:t>JLab</a:t>
            </a:r>
            <a:r>
              <a:rPr lang="en-US" dirty="0"/>
              <a:t>). </a:t>
            </a:r>
          </a:p>
          <a:p>
            <a:pPr>
              <a:spcBef>
                <a:spcPts val="1800"/>
              </a:spcBef>
            </a:pPr>
            <a:r>
              <a:rPr lang="en-US" b="1" dirty="0"/>
              <a:t>Reporting</a:t>
            </a:r>
            <a:r>
              <a:rPr lang="en-US" dirty="0"/>
              <a:t>: The Institute’s management will report jointly to host lab management. </a:t>
            </a:r>
          </a:p>
          <a:p>
            <a:pPr>
              <a:spcBef>
                <a:spcPts val="1800"/>
              </a:spcBef>
            </a:pPr>
            <a:r>
              <a:rPr lang="en-US" b="1" dirty="0"/>
              <a:t>Duties and accountability</a:t>
            </a:r>
            <a:r>
              <a:rPr lang="en-US" dirty="0"/>
              <a:t>: </a:t>
            </a:r>
          </a:p>
          <a:p>
            <a:pPr lvl="1">
              <a:spcBef>
                <a:spcPts val="1200"/>
              </a:spcBef>
            </a:pPr>
            <a:r>
              <a:rPr lang="en-US" dirty="0"/>
              <a:t>The management will be responsible for organizing the Institute to deliver on the previously defined responsibilities. </a:t>
            </a:r>
          </a:p>
          <a:p>
            <a:pPr lvl="1">
              <a:spcBef>
                <a:spcPts val="1200"/>
              </a:spcBef>
            </a:pPr>
            <a:r>
              <a:rPr lang="en-US" dirty="0"/>
              <a:t>The management will maintain a multi-year operation plan for the host labs, providing matrixed staff members to support activities. </a:t>
            </a:r>
          </a:p>
          <a:p>
            <a:pPr lvl="1">
              <a:spcBef>
                <a:spcPts val="1200"/>
              </a:spcBef>
            </a:pPr>
            <a:r>
              <a:rPr lang="en-US" dirty="0"/>
              <a:t>Institute management will provide a yearly report to the host labs’ management.</a:t>
            </a:r>
          </a:p>
          <a:p>
            <a:pPr>
              <a:spcBef>
                <a:spcPts val="1200"/>
              </a:spcBef>
            </a:pPr>
            <a:r>
              <a:rPr lang="en-US" dirty="0"/>
              <a:t>Regular meetings are organized with </a:t>
            </a:r>
          </a:p>
          <a:p>
            <a:pPr lvl="1">
              <a:spcBef>
                <a:spcPts val="1200"/>
              </a:spcBef>
            </a:pPr>
            <a:r>
              <a:rPr lang="en-US" dirty="0" err="1"/>
              <a:t>ePIC</a:t>
            </a:r>
            <a:r>
              <a:rPr lang="en-US" dirty="0"/>
              <a:t> management and computing coordinator</a:t>
            </a:r>
          </a:p>
          <a:p>
            <a:pPr lvl="1">
              <a:spcBef>
                <a:spcPts val="1200"/>
              </a:spcBef>
            </a:pPr>
            <a:r>
              <a:rPr lang="en-US" dirty="0"/>
              <a:t>EIC co-directors of the experimental program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a:p>
        </p:txBody>
      </p:sp>
    </p:spTree>
    <p:extLst>
      <p:ext uri="{BB962C8B-B14F-4D97-AF65-F5344CB8AC3E}">
        <p14:creationId xmlns:p14="http://schemas.microsoft.com/office/powerpoint/2010/main" val="308784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EIC Computing Council</a:t>
            </a:r>
          </a:p>
        </p:txBody>
      </p:sp>
      <p:sp>
        <p:nvSpPr>
          <p:cNvPr id="3" name="Content Placeholder 2"/>
          <p:cNvSpPr>
            <a:spLocks noGrp="1"/>
          </p:cNvSpPr>
          <p:nvPr>
            <p:ph idx="1"/>
          </p:nvPr>
        </p:nvSpPr>
        <p:spPr>
          <a:xfrm>
            <a:off x="644096" y="966054"/>
            <a:ext cx="10903808" cy="5501281"/>
          </a:xfrm>
        </p:spPr>
        <p:txBody>
          <a:bodyPr/>
          <a:lstStyle/>
          <a:p>
            <a:pPr marL="0" indent="0">
              <a:buNone/>
            </a:pPr>
            <a:endParaRPr lang="en-US"/>
          </a:p>
          <a:p>
            <a:pPr marL="0" indent="0">
              <a:buNone/>
            </a:pPr>
            <a:r>
              <a:rPr lang="en-US"/>
              <a:t>The ECC is chaired in alternation by the Associate Laboratory Director for Nuclear and Particle Physics of BNL and the Deputy Director for Science of JLab. It comprises the ALDs/ADs and deputies involved in the EIC science program and Institute management. The </a:t>
            </a:r>
            <a:r>
              <a:rPr lang="en-US" err="1"/>
              <a:t>ePIC</a:t>
            </a:r>
            <a:r>
              <a:rPr lang="en-US"/>
              <a:t> collaboration spokesperson or deputy is an ex officio member. </a:t>
            </a:r>
          </a:p>
          <a:p>
            <a:pPr>
              <a:spcBef>
                <a:spcPts val="1200"/>
              </a:spcBef>
            </a:pPr>
            <a:r>
              <a:rPr lang="en-US" sz="2000" b="1"/>
              <a:t>Responsibility</a:t>
            </a:r>
            <a:r>
              <a:rPr lang="en-US" sz="2000"/>
              <a:t>: Review the ECSJI strategic direction and support leadership in managing effective interfaces of the ECSJI to the EIC project and </a:t>
            </a:r>
            <a:r>
              <a:rPr lang="en-US" sz="2000" err="1"/>
              <a:t>ePIC</a:t>
            </a:r>
            <a:r>
              <a:rPr lang="en-US" sz="2000"/>
              <a:t> collaboration. </a:t>
            </a:r>
          </a:p>
          <a:p>
            <a:pPr>
              <a:spcBef>
                <a:spcPts val="1200"/>
              </a:spcBef>
            </a:pPr>
            <a:r>
              <a:rPr lang="en-US" sz="2000" b="1"/>
              <a:t>Authority</a:t>
            </a:r>
            <a:r>
              <a:rPr lang="en-US" sz="2000"/>
              <a:t>: Approve the ECSJI strategic direction, leadership changes, annual budgets, resource allocations, and performance milestones. </a:t>
            </a:r>
          </a:p>
          <a:p>
            <a:pPr marL="0" indent="0">
              <a:spcBef>
                <a:spcPts val="1200"/>
              </a:spcBef>
              <a:buNone/>
            </a:pPr>
            <a:r>
              <a:rPr lang="en-US" sz="2000" i="1"/>
              <a:t>Additional proposed responsibilities: </a:t>
            </a:r>
            <a:endParaRPr lang="en-US" sz="2000"/>
          </a:p>
          <a:p>
            <a:pPr>
              <a:spcBef>
                <a:spcPts val="600"/>
              </a:spcBef>
            </a:pPr>
            <a:r>
              <a:rPr lang="en-US" sz="2000"/>
              <a:t>Oversee the development and implementation of EIC Computing and Software and review future computing needs.</a:t>
            </a:r>
          </a:p>
          <a:p>
            <a:pPr>
              <a:spcBef>
                <a:spcPts val="600"/>
              </a:spcBef>
            </a:pPr>
            <a:r>
              <a:rPr lang="en-US" sz="2000"/>
              <a:t>Oversee synergies between the host Labs in EIC scientific computing area and provide institutional strategic direction. </a:t>
            </a:r>
          </a:p>
          <a:p>
            <a:pPr>
              <a:spcBef>
                <a:spcPts val="600"/>
              </a:spcBef>
            </a:pPr>
            <a:r>
              <a:rPr lang="en-US" sz="2000"/>
              <a:t>Resolve high-level issues between stakeholders. </a:t>
            </a:r>
          </a:p>
          <a:p>
            <a:pPr>
              <a:spcBef>
                <a:spcPts val="600"/>
              </a:spcBef>
            </a:pPr>
            <a:r>
              <a:rPr lang="en-US" sz="2000"/>
              <a:t>Meet at least twice a year and hear reports from Institute management.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a:p>
        </p:txBody>
      </p:sp>
      <p:grpSp>
        <p:nvGrpSpPr>
          <p:cNvPr id="4" name="Group 3">
            <a:extLst>
              <a:ext uri="{FF2B5EF4-FFF2-40B4-BE49-F238E27FC236}">
                <a16:creationId xmlns:a16="http://schemas.microsoft.com/office/drawing/2014/main" id="{E31789A6-6513-BE75-F1B3-B9A2D9357E0C}"/>
              </a:ext>
            </a:extLst>
          </p:cNvPr>
          <p:cNvGrpSpPr>
            <a:grpSpLocks noChangeAspect="1"/>
          </p:cNvGrpSpPr>
          <p:nvPr/>
        </p:nvGrpSpPr>
        <p:grpSpPr>
          <a:xfrm>
            <a:off x="10718800" y="0"/>
            <a:ext cx="1473200" cy="1334516"/>
            <a:chOff x="5023715" y="1634"/>
            <a:chExt cx="1942307" cy="1553845"/>
          </a:xfrm>
          <a:effectLst>
            <a:glow rad="101600">
              <a:schemeClr val="accent3">
                <a:satMod val="175000"/>
                <a:alpha val="40000"/>
              </a:schemeClr>
            </a:glow>
          </a:effectLst>
        </p:grpSpPr>
        <p:sp>
          <p:nvSpPr>
            <p:cNvPr id="6" name="Rounded Rectangle 5">
              <a:extLst>
                <a:ext uri="{FF2B5EF4-FFF2-40B4-BE49-F238E27FC236}">
                  <a16:creationId xmlns:a16="http://schemas.microsoft.com/office/drawing/2014/main" id="{E7D38B98-0323-1735-0DA0-23F52806A1FF}"/>
                </a:ext>
              </a:extLst>
            </p:cNvPr>
            <p:cNvSpPr/>
            <p:nvPr/>
          </p:nvSpPr>
          <p:spPr>
            <a:xfrm>
              <a:off x="5023715" y="1634"/>
              <a:ext cx="1942307" cy="15538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ounded Rectangle 4">
              <a:extLst>
                <a:ext uri="{FF2B5EF4-FFF2-40B4-BE49-F238E27FC236}">
                  <a16:creationId xmlns:a16="http://schemas.microsoft.com/office/drawing/2014/main" id="{F7E0D324-BAA2-8D9B-CA5F-827FCF852368}"/>
                </a:ext>
              </a:extLst>
            </p:cNvPr>
            <p:cNvSpPr txBox="1"/>
            <p:nvPr/>
          </p:nvSpPr>
          <p:spPr>
            <a:xfrm>
              <a:off x="5069226" y="47145"/>
              <a:ext cx="1851285" cy="14628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mn-lt"/>
                </a:rPr>
                <a:t>ECC</a:t>
              </a:r>
              <a:br>
                <a:rPr lang="en-US" sz="1100" b="1" kern="1200">
                  <a:latin typeface="+mj-lt"/>
                </a:rPr>
              </a:br>
              <a:r>
                <a:rPr lang="en-US" sz="1200" kern="1200">
                  <a:latin typeface="+mj-lt"/>
                </a:rPr>
                <a:t>EIC Computing Council</a:t>
              </a:r>
            </a:p>
            <a:p>
              <a:pPr marL="0" lvl="0" indent="0" algn="ctr" defTabSz="889000">
                <a:lnSpc>
                  <a:spcPct val="90000"/>
                </a:lnSpc>
                <a:spcBef>
                  <a:spcPct val="0"/>
                </a:spcBef>
                <a:spcAft>
                  <a:spcPct val="35000"/>
                </a:spcAft>
                <a:buNone/>
              </a:pPr>
              <a:r>
                <a:rPr lang="en-US" sz="1200" b="1" kern="1200">
                  <a:latin typeface="+mj-lt"/>
                  <a:cs typeface="Arial" panose="020B0604020202020204" pitchFamily="34" charset="0"/>
                </a:rPr>
                <a:t>-------------------------</a:t>
              </a:r>
            </a:p>
            <a:p>
              <a:pPr marL="0" lvl="0" indent="0" algn="ctr" defTabSz="889000">
                <a:lnSpc>
                  <a:spcPct val="90000"/>
                </a:lnSpc>
                <a:spcBef>
                  <a:spcPct val="0"/>
                </a:spcBef>
                <a:spcAft>
                  <a:spcPct val="35000"/>
                </a:spcAft>
                <a:buNone/>
              </a:pPr>
              <a:r>
                <a:rPr lang="en-US" sz="1200" kern="1200">
                  <a:latin typeface="+mj-lt"/>
                </a:rPr>
                <a:t>BNL &amp; JLAB mgt</a:t>
              </a:r>
              <a:br>
                <a:rPr lang="en-US" sz="1200" kern="1200">
                  <a:latin typeface="+mj-lt"/>
                </a:rPr>
              </a:br>
              <a:r>
                <a:rPr lang="en-US" sz="1200" kern="1200" err="1">
                  <a:latin typeface="+mj-lt"/>
                </a:rPr>
                <a:t>ePIC</a:t>
              </a:r>
              <a:r>
                <a:rPr lang="en-US" sz="1200" kern="1200">
                  <a:latin typeface="+mj-lt"/>
                </a:rPr>
                <a:t> spokesperson </a:t>
              </a:r>
              <a:endParaRPr lang="en-US" sz="1100" b="1" kern="1200">
                <a:latin typeface="+mj-lt"/>
              </a:endParaRPr>
            </a:p>
          </p:txBody>
        </p:sp>
      </p:grpSp>
    </p:spTree>
    <p:extLst>
      <p:ext uri="{BB962C8B-B14F-4D97-AF65-F5344CB8AC3E}">
        <p14:creationId xmlns:p14="http://schemas.microsoft.com/office/powerpoint/2010/main" val="345648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EIC Computing and Software Advisory Committee</a:t>
            </a:r>
          </a:p>
        </p:txBody>
      </p:sp>
      <p:sp>
        <p:nvSpPr>
          <p:cNvPr id="3" name="Content Placeholder 2"/>
          <p:cNvSpPr>
            <a:spLocks noGrp="1"/>
          </p:cNvSpPr>
          <p:nvPr>
            <p:ph idx="1"/>
          </p:nvPr>
        </p:nvSpPr>
        <p:spPr>
          <a:xfrm>
            <a:off x="453082" y="966055"/>
            <a:ext cx="11285837" cy="5381694"/>
          </a:xfrm>
        </p:spPr>
        <p:txBody>
          <a:bodyPr/>
          <a:lstStyle/>
          <a:p>
            <a:pPr marL="0" indent="0">
              <a:buNone/>
            </a:pPr>
            <a:endParaRPr lang="en-US">
              <a:solidFill>
                <a:srgbClr val="000000"/>
              </a:solidFill>
              <a:latin typeface="Arial" panose="020B0604020202020204" pitchFamily="34" charset="0"/>
            </a:endParaRPr>
          </a:p>
          <a:p>
            <a:pPr marL="0" indent="0">
              <a:buNone/>
            </a:pPr>
            <a:r>
              <a:rPr lang="en-US">
                <a:solidFill>
                  <a:srgbClr val="000000"/>
                </a:solidFill>
                <a:latin typeface="Arial" panose="020B0604020202020204" pitchFamily="34" charset="0"/>
              </a:rPr>
              <a:t>The </a:t>
            </a:r>
            <a:r>
              <a:rPr lang="en-US" b="1">
                <a:solidFill>
                  <a:srgbClr val="000000"/>
                </a:solidFill>
                <a:latin typeface="Arial" panose="020B0604020202020204" pitchFamily="34" charset="0"/>
              </a:rPr>
              <a:t>ECSAC</a:t>
            </a:r>
            <a:r>
              <a:rPr lang="en-US">
                <a:solidFill>
                  <a:srgbClr val="000000"/>
                </a:solidFill>
                <a:latin typeface="Arial" panose="020B0604020202020204" pitchFamily="34" charset="0"/>
              </a:rPr>
              <a:t> is chartered to propose advice, guidance, and counsel on the strategy and objectives of the Institute and of the EIC International Computing Organization. </a:t>
            </a:r>
          </a:p>
          <a:p>
            <a:pPr marL="0" indent="0">
              <a:buNone/>
            </a:pPr>
            <a:r>
              <a:rPr lang="en-US">
                <a:solidFill>
                  <a:srgbClr val="000000"/>
                </a:solidFill>
                <a:latin typeface="Arial" panose="020B0604020202020204" pitchFamily="34" charset="0"/>
              </a:rPr>
              <a:t>The committee reports to the ECSJI management. The ECSAC chair and committee members include external managers and experts in the field appointed by Institute management in consultation with host lab management. It will meet at least twice a year. </a:t>
            </a:r>
          </a:p>
          <a:p>
            <a:pPr marL="0" indent="0">
              <a:buNone/>
            </a:pPr>
            <a:r>
              <a:rPr lang="en-US" i="1">
                <a:solidFill>
                  <a:srgbClr val="000000"/>
                </a:solidFill>
                <a:latin typeface="Arial" panose="020B0604020202020204" pitchFamily="34" charset="0"/>
              </a:rPr>
              <a:t>Proposed responsibilities: </a:t>
            </a:r>
            <a:endParaRPr lang="en-US">
              <a:solidFill>
                <a:srgbClr val="000000"/>
              </a:solidFill>
              <a:latin typeface="Arial" panose="020B0604020202020204" pitchFamily="34" charset="0"/>
            </a:endParaRPr>
          </a:p>
          <a:p>
            <a:pPr>
              <a:spcBef>
                <a:spcPts val="600"/>
              </a:spcBef>
            </a:pPr>
            <a:r>
              <a:rPr lang="en-US" sz="2000">
                <a:solidFill>
                  <a:srgbClr val="000000"/>
                </a:solidFill>
                <a:latin typeface="Arial" panose="020B0604020202020204" pitchFamily="34" charset="0"/>
              </a:rPr>
              <a:t>Review the strategy and objectives of the Institute to support EIC Computing and Software. </a:t>
            </a:r>
          </a:p>
          <a:p>
            <a:pPr>
              <a:spcBef>
                <a:spcPts val="600"/>
              </a:spcBef>
            </a:pPr>
            <a:r>
              <a:rPr lang="en-US" sz="2000">
                <a:solidFill>
                  <a:srgbClr val="000000"/>
                </a:solidFill>
                <a:latin typeface="Arial" panose="020B0604020202020204" pitchFamily="34" charset="0"/>
              </a:rPr>
              <a:t>Evaluate the adequacy of the infrastructure and resources to meet the computing requirements of the </a:t>
            </a:r>
            <a:r>
              <a:rPr lang="en-US" sz="2000" err="1">
                <a:solidFill>
                  <a:srgbClr val="000000"/>
                </a:solidFill>
                <a:latin typeface="Arial" panose="020B0604020202020204" pitchFamily="34" charset="0"/>
              </a:rPr>
              <a:t>ePIC</a:t>
            </a:r>
            <a:r>
              <a:rPr lang="en-US" sz="2000">
                <a:solidFill>
                  <a:srgbClr val="000000"/>
                </a:solidFill>
                <a:latin typeface="Arial" panose="020B0604020202020204" pitchFamily="34" charset="0"/>
              </a:rPr>
              <a:t> collaboration. </a:t>
            </a:r>
          </a:p>
          <a:p>
            <a:pPr>
              <a:spcBef>
                <a:spcPts val="600"/>
              </a:spcBef>
            </a:pPr>
            <a:r>
              <a:rPr lang="en-US" sz="2000">
                <a:solidFill>
                  <a:srgbClr val="000000"/>
                </a:solidFill>
                <a:latin typeface="Arial" panose="020B0604020202020204" pitchFamily="34" charset="0"/>
              </a:rPr>
              <a:t>Evaluate proposed technical solutions and their implementation. </a:t>
            </a:r>
          </a:p>
          <a:p>
            <a:pPr>
              <a:spcBef>
                <a:spcPts val="600"/>
              </a:spcBef>
            </a:pPr>
            <a:r>
              <a:rPr lang="en-US" sz="2000">
                <a:solidFill>
                  <a:srgbClr val="000000"/>
                </a:solidFill>
                <a:latin typeface="Arial" panose="020B0604020202020204" pitchFamily="34" charset="0"/>
              </a:rPr>
              <a:t>Identify opportunities to increase effectiveness and efficiency. </a:t>
            </a:r>
          </a:p>
          <a:p>
            <a:pPr>
              <a:spcBef>
                <a:spcPts val="600"/>
              </a:spcBef>
            </a:pPr>
            <a:r>
              <a:rPr lang="en-US" sz="2000">
                <a:solidFill>
                  <a:srgbClr val="000000"/>
                </a:solidFill>
                <a:latin typeface="Arial" panose="020B0604020202020204" pitchFamily="34" charset="0"/>
              </a:rPr>
              <a:t>Provide recommendations on technical and organizational matters.</a:t>
            </a:r>
          </a:p>
          <a:p>
            <a:pPr>
              <a:spcBef>
                <a:spcPts val="600"/>
              </a:spcBef>
            </a:pPr>
            <a:r>
              <a:rPr lang="en-US" sz="2000">
                <a:latin typeface="Arial" panose="020B0604020202020204" pitchFamily="34" charset="0"/>
              </a:rPr>
              <a:t>If conflicting requirements affect operation, planning, or budget, the ECSAC will be asked to provide recommendations. </a:t>
            </a:r>
            <a:endParaRPr lang="en-US" sz="2000"/>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a:p>
        </p:txBody>
      </p:sp>
      <p:grpSp>
        <p:nvGrpSpPr>
          <p:cNvPr id="6" name="Group 5">
            <a:extLst>
              <a:ext uri="{FF2B5EF4-FFF2-40B4-BE49-F238E27FC236}">
                <a16:creationId xmlns:a16="http://schemas.microsoft.com/office/drawing/2014/main" id="{7F6CBB3D-9648-4432-A880-E34CEB0F72AB}"/>
              </a:ext>
            </a:extLst>
          </p:cNvPr>
          <p:cNvGrpSpPr>
            <a:grpSpLocks noChangeAspect="1"/>
          </p:cNvGrpSpPr>
          <p:nvPr/>
        </p:nvGrpSpPr>
        <p:grpSpPr>
          <a:xfrm>
            <a:off x="10523854" y="0"/>
            <a:ext cx="1668146" cy="1334516"/>
            <a:chOff x="16376" y="1634"/>
            <a:chExt cx="1942307" cy="1553845"/>
          </a:xfrm>
          <a:effectLst>
            <a:glow rad="101600">
              <a:schemeClr val="accent3">
                <a:satMod val="175000"/>
                <a:alpha val="40000"/>
              </a:schemeClr>
            </a:glow>
          </a:effectLst>
        </p:grpSpPr>
        <p:sp>
          <p:nvSpPr>
            <p:cNvPr id="7" name="Rounded Rectangle 6">
              <a:extLst>
                <a:ext uri="{FF2B5EF4-FFF2-40B4-BE49-F238E27FC236}">
                  <a16:creationId xmlns:a16="http://schemas.microsoft.com/office/drawing/2014/main" id="{3168DD50-1784-BA76-7810-A1864C5EA436}"/>
                </a:ext>
              </a:extLst>
            </p:cNvPr>
            <p:cNvSpPr/>
            <p:nvPr/>
          </p:nvSpPr>
          <p:spPr>
            <a:xfrm>
              <a:off x="16376" y="1634"/>
              <a:ext cx="1942307" cy="15538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Rounded Rectangle 4">
              <a:extLst>
                <a:ext uri="{FF2B5EF4-FFF2-40B4-BE49-F238E27FC236}">
                  <a16:creationId xmlns:a16="http://schemas.microsoft.com/office/drawing/2014/main" id="{D6AEB9F2-1F06-3F69-E7ED-A6DF3C8F7FBE}"/>
                </a:ext>
              </a:extLst>
            </p:cNvPr>
            <p:cNvSpPr txBox="1"/>
            <p:nvPr/>
          </p:nvSpPr>
          <p:spPr>
            <a:xfrm>
              <a:off x="61887" y="47145"/>
              <a:ext cx="1851285" cy="14628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t>ECSAC</a:t>
              </a:r>
              <a:br>
                <a:rPr lang="en-US" sz="1100" b="1" kern="1200">
                  <a:latin typeface="+mj-lt"/>
                </a:rPr>
              </a:br>
              <a:r>
                <a:rPr lang="en-US" sz="1200" b="1" kern="1200">
                  <a:latin typeface="+mj-lt"/>
                </a:rPr>
                <a:t>EIC Computing &amp; Software Advisory Committee</a:t>
              </a:r>
              <a:endParaRPr lang="en-US" sz="1400" kern="1200">
                <a:latin typeface="+mj-lt"/>
              </a:endParaRPr>
            </a:p>
          </p:txBody>
        </p:sp>
      </p:grpSp>
    </p:spTree>
    <p:extLst>
      <p:ext uri="{BB962C8B-B14F-4D97-AF65-F5344CB8AC3E}">
        <p14:creationId xmlns:p14="http://schemas.microsoft.com/office/powerpoint/2010/main" val="11154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company&#10;&#10;Description automatically generated">
            <a:extLst>
              <a:ext uri="{FF2B5EF4-FFF2-40B4-BE49-F238E27FC236}">
                <a16:creationId xmlns:a16="http://schemas.microsoft.com/office/drawing/2014/main" id="{FEB6A6B2-C2BB-A058-61AA-AA3495259C59}"/>
              </a:ext>
            </a:extLst>
          </p:cNvPr>
          <p:cNvPicPr>
            <a:picLocks noChangeAspect="1"/>
          </p:cNvPicPr>
          <p:nvPr/>
        </p:nvPicPr>
        <p:blipFill rotWithShape="1">
          <a:blip r:embed="rId2"/>
          <a:srcRect l="5095" t="13147" r="8403"/>
          <a:stretch/>
        </p:blipFill>
        <p:spPr>
          <a:xfrm>
            <a:off x="4122220" y="804053"/>
            <a:ext cx="8104822" cy="4941466"/>
          </a:xfrm>
          <a:prstGeom prst="rect">
            <a:avLst/>
          </a:prstGeom>
        </p:spPr>
      </p:pic>
      <p:sp>
        <p:nvSpPr>
          <p:cNvPr id="2" name="Title 1"/>
          <p:cNvSpPr>
            <a:spLocks noGrp="1"/>
          </p:cNvSpPr>
          <p:nvPr>
            <p:ph type="title"/>
          </p:nvPr>
        </p:nvSpPr>
        <p:spPr/>
        <p:txBody>
          <a:bodyPr/>
          <a:lstStyle/>
          <a:p>
            <a:r>
              <a:rPr lang="en-US"/>
              <a:t>EIC Computing and Software Advisory Committee</a:t>
            </a:r>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a:p>
        </p:txBody>
      </p:sp>
      <p:sp>
        <p:nvSpPr>
          <p:cNvPr id="9" name="TextBox 8">
            <a:extLst>
              <a:ext uri="{FF2B5EF4-FFF2-40B4-BE49-F238E27FC236}">
                <a16:creationId xmlns:a16="http://schemas.microsoft.com/office/drawing/2014/main" id="{C500DC0E-E103-6D7C-6B97-B72BC3B498B2}"/>
              </a:ext>
            </a:extLst>
          </p:cNvPr>
          <p:cNvSpPr txBox="1"/>
          <p:nvPr/>
        </p:nvSpPr>
        <p:spPr>
          <a:xfrm>
            <a:off x="315685" y="1436915"/>
            <a:ext cx="3233057" cy="4216539"/>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a:t>Current members:</a:t>
            </a:r>
          </a:p>
          <a:p>
            <a:endParaRPr lang="en-US" sz="2000"/>
          </a:p>
          <a:p>
            <a:pPr>
              <a:lnSpc>
                <a:spcPct val="150000"/>
              </a:lnSpc>
            </a:pPr>
            <a:r>
              <a:rPr lang="en-US" sz="2000">
                <a:effectLst/>
              </a:rPr>
              <a:t>Mohammad Al-</a:t>
            </a:r>
            <a:r>
              <a:rPr lang="en-US" sz="2000" err="1">
                <a:effectLst/>
              </a:rPr>
              <a:t>Turany</a:t>
            </a:r>
            <a:r>
              <a:rPr lang="en-US" sz="2000">
                <a:effectLst/>
              </a:rPr>
              <a:t> (GSI) David Brown (LBNL) </a:t>
            </a:r>
          </a:p>
          <a:p>
            <a:pPr>
              <a:lnSpc>
                <a:spcPct val="150000"/>
              </a:lnSpc>
            </a:pPr>
            <a:r>
              <a:rPr lang="en-US" sz="2000">
                <a:effectLst/>
              </a:rPr>
              <a:t>Simone Campana (CERN) Pere Mato (CERN) </a:t>
            </a:r>
          </a:p>
          <a:p>
            <a:pPr>
              <a:lnSpc>
                <a:spcPct val="150000"/>
              </a:lnSpc>
            </a:pPr>
            <a:r>
              <a:rPr lang="en-US" sz="2000">
                <a:effectLst/>
              </a:rPr>
              <a:t>Christoph </a:t>
            </a:r>
            <a:r>
              <a:rPr lang="en-US" sz="2000" err="1">
                <a:effectLst/>
              </a:rPr>
              <a:t>Pauss</a:t>
            </a:r>
            <a:r>
              <a:rPr lang="en-US" sz="2000">
                <a:effectLst/>
              </a:rPr>
              <a:t> (MIT) </a:t>
            </a:r>
          </a:p>
          <a:p>
            <a:pPr>
              <a:lnSpc>
                <a:spcPct val="150000"/>
              </a:lnSpc>
            </a:pPr>
            <a:r>
              <a:rPr lang="en-US" sz="2000">
                <a:effectLst/>
              </a:rPr>
              <a:t>Heidi </a:t>
            </a:r>
            <a:r>
              <a:rPr lang="en-US" sz="2000" err="1">
                <a:effectLst/>
              </a:rPr>
              <a:t>Schellman</a:t>
            </a:r>
            <a:r>
              <a:rPr lang="en-US" sz="2000">
                <a:effectLst/>
              </a:rPr>
              <a:t> (U Oregon) Frank </a:t>
            </a:r>
            <a:r>
              <a:rPr lang="en-US" sz="2000" err="1">
                <a:effectLst/>
              </a:rPr>
              <a:t>Wuerthwein</a:t>
            </a:r>
            <a:r>
              <a:rPr lang="en-US" sz="2000">
                <a:effectLst/>
              </a:rPr>
              <a:t> (UCSD) </a:t>
            </a:r>
            <a:endParaRPr lang="en-US"/>
          </a:p>
          <a:p>
            <a:endParaRPr lang="en-US"/>
          </a:p>
        </p:txBody>
      </p:sp>
      <p:sp>
        <p:nvSpPr>
          <p:cNvPr id="10" name="Left Arrow 9">
            <a:extLst>
              <a:ext uri="{FF2B5EF4-FFF2-40B4-BE49-F238E27FC236}">
                <a16:creationId xmlns:a16="http://schemas.microsoft.com/office/drawing/2014/main" id="{276FB35A-A5E0-ADD0-DD3C-9B55105DE879}"/>
              </a:ext>
            </a:extLst>
          </p:cNvPr>
          <p:cNvSpPr/>
          <p:nvPr/>
        </p:nvSpPr>
        <p:spPr>
          <a:xfrm>
            <a:off x="3158100" y="1569014"/>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93A3DB8-46A9-AFA4-17AE-8E79DB369650}"/>
              </a:ext>
            </a:extLst>
          </p:cNvPr>
          <p:cNvSpPr txBox="1"/>
          <p:nvPr/>
        </p:nvSpPr>
        <p:spPr>
          <a:xfrm>
            <a:off x="1477997" y="5837583"/>
            <a:ext cx="9153625" cy="461665"/>
          </a:xfrm>
          <a:prstGeom prst="rect">
            <a:avLst/>
          </a:prstGeom>
          <a:noFill/>
        </p:spPr>
        <p:txBody>
          <a:bodyPr wrap="square" rtlCol="0">
            <a:spAutoFit/>
          </a:bodyPr>
          <a:lstStyle/>
          <a:p>
            <a:r>
              <a:rPr lang="en-US" sz="2400"/>
              <a:t>A review was held on 10/19-20 in preparation for this EIC-RRB session</a:t>
            </a:r>
          </a:p>
        </p:txBody>
      </p:sp>
    </p:spTree>
    <p:extLst>
      <p:ext uri="{BB962C8B-B14F-4D97-AF65-F5344CB8AC3E}">
        <p14:creationId xmlns:p14="http://schemas.microsoft.com/office/powerpoint/2010/main" val="375187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_Widescreen" id="{7B6BC214-CE7D-5C48-9BF6-77FBFE1E69EC}" vid="{7428E7A7-0EE4-AE4F-9C3B-0381D78A76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58C6F3143F384AAF8BCD10EB7B8E8F" ma:contentTypeVersion="5" ma:contentTypeDescription="Create a new document." ma:contentTypeScope="" ma:versionID="b7352ee04518bfe2a37fb9156f6e930a">
  <xsd:schema xmlns:xsd="http://www.w3.org/2001/XMLSchema" xmlns:xs="http://www.w3.org/2001/XMLSchema" xmlns:p="http://schemas.microsoft.com/office/2006/metadata/properties" xmlns:ns2="e4ab640d-d1a7-41cb-b248-52d149f1c7d5" xmlns:ns3="12fce16f-a975-4559-8c88-f7bfd7ba4a7c" targetNamespace="http://schemas.microsoft.com/office/2006/metadata/properties" ma:root="true" ma:fieldsID="c6f9885d4f93b962015b9e3326a5e5c0" ns2:_="" ns3:_="">
    <xsd:import namespace="e4ab640d-d1a7-41cb-b248-52d149f1c7d5"/>
    <xsd:import namespace="12fce16f-a975-4559-8c88-f7bfd7ba4a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b640d-d1a7-41cb-b248-52d149f1c7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fce16f-a975-4559-8c88-f7bfd7ba4a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4AC21-AE6A-49D0-9897-9B103CAD7D60}">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12fce16f-a975-4559-8c88-f7bfd7ba4a7c"/>
    <ds:schemaRef ds:uri="http://schemas.openxmlformats.org/package/2006/metadata/core-properties"/>
    <ds:schemaRef ds:uri="http://schemas.microsoft.com/office/infopath/2007/PartnerControls"/>
    <ds:schemaRef ds:uri="e4ab640d-d1a7-41cb-b248-52d149f1c7d5"/>
    <ds:schemaRef ds:uri="http://www.w3.org/XML/1998/namespace"/>
  </ds:schemaRefs>
</ds:datastoreItem>
</file>

<file path=customXml/itemProps2.xml><?xml version="1.0" encoding="utf-8"?>
<ds:datastoreItem xmlns:ds="http://schemas.openxmlformats.org/officeDocument/2006/customXml" ds:itemID="{9FA30ED9-0493-4C4E-A546-E8E87B32EE58}">
  <ds:schemaRefs>
    <ds:schemaRef ds:uri="http://schemas.microsoft.com/sharepoint/v3/contenttype/forms"/>
  </ds:schemaRefs>
</ds:datastoreItem>
</file>

<file path=customXml/itemProps3.xml><?xml version="1.0" encoding="utf-8"?>
<ds:datastoreItem xmlns:ds="http://schemas.openxmlformats.org/officeDocument/2006/customXml" ds:itemID="{4CB35AB0-5980-428F-9CAE-D75FB710643F}">
  <ds:schemaRefs>
    <ds:schemaRef ds:uri="12fce16f-a975-4559-8c88-f7bfd7ba4a7c"/>
    <ds:schemaRef ds:uri="e4ab640d-d1a7-41cb-b248-52d149f1c7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JeffersonLab_Widescreen</Template>
  <TotalTime>0</TotalTime>
  <Words>2354</Words>
  <Application>Microsoft Macintosh PowerPoint</Application>
  <PresentationFormat>Widescreen</PresentationFormat>
  <Paragraphs>247</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PingFangSC-Regular</vt:lpstr>
      <vt:lpstr>.PingFangSC-Regular</vt:lpstr>
      <vt:lpstr>Arial</vt:lpstr>
      <vt:lpstr>Calibri</vt:lpstr>
      <vt:lpstr>Calibri Light</vt:lpstr>
      <vt:lpstr>Office Theme</vt:lpstr>
      <vt:lpstr>Host labs’ computing support and partner expectations</vt:lpstr>
      <vt:lpstr>The Partnership</vt:lpstr>
      <vt:lpstr>The Scope</vt:lpstr>
      <vt:lpstr>Organization &amp; Governance</vt:lpstr>
      <vt:lpstr>Responsibilities: Host Labs</vt:lpstr>
      <vt:lpstr>Institute Management</vt:lpstr>
      <vt:lpstr>EIC Computing Council</vt:lpstr>
      <vt:lpstr>EIC Computing and Software Advisory Committee</vt:lpstr>
      <vt:lpstr>EIC Computing and Software Advisory Committee</vt:lpstr>
      <vt:lpstr>EIC International Computing Organization</vt:lpstr>
      <vt:lpstr>EICO next steps</vt:lpstr>
      <vt:lpstr>Computing resources for the EIC in the US</vt:lpstr>
      <vt:lpstr>Early contacts with international partners</vt:lpstr>
      <vt:lpstr>Canadian infrastructure available for the EIC</vt:lpstr>
      <vt:lpstr>Future? - Canadian infrastructure available for the EIC</vt:lpstr>
      <vt:lpstr>Italian infrastructure available for the EIC</vt:lpstr>
      <vt:lpstr>UK infrastructure available for the EIC</vt:lpstr>
      <vt:lpstr>UK contribution to the EIC</vt:lpstr>
      <vt:lpstr>Proposed computing agreements timeline</vt:lpstr>
      <vt:lpstr>PowerPoint Presentation</vt:lpstr>
      <vt:lpstr>EIC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DeVasher</dc:creator>
  <cp:lastModifiedBy>Lancon, Eric</cp:lastModifiedBy>
  <cp:revision>2</cp:revision>
  <cp:lastPrinted>2023-10-12T19:59:47Z</cp:lastPrinted>
  <dcterms:created xsi:type="dcterms:W3CDTF">2023-10-11T15:21:55Z</dcterms:created>
  <dcterms:modified xsi:type="dcterms:W3CDTF">2023-12-07T00:12:24Z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0x0101009758C6F3143F384AAF8BCD10EB7B8E8F</vt:lpwstr>
  </property>
</Properties>
</file>