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61" r:id="rId3"/>
    <p:sldId id="5795" r:id="rId4"/>
    <p:sldId id="5796" r:id="rId5"/>
    <p:sldId id="5797" r:id="rId6"/>
    <p:sldId id="5794" r:id="rId7"/>
    <p:sldId id="5798" r:id="rId8"/>
    <p:sldId id="2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a:srgbClr val="FF40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94"/>
  </p:normalViewPr>
  <p:slideViewPr>
    <p:cSldViewPr snapToGrid="0" snapToObjects="1">
      <p:cViewPr varScale="1">
        <p:scale>
          <a:sx n="63" d="100"/>
          <a:sy n="63" d="100"/>
        </p:scale>
        <p:origin x="752"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606619849"/>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620501" y="6492876"/>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583112" y="8710"/>
            <a:ext cx="11347413" cy="550755"/>
          </a:xfrm>
          <a:prstGeom prst="rect">
            <a:avLst/>
          </a:prstGeom>
        </p:spPr>
        <p:txBody>
          <a:bodyPr vert="horz" lIns="91440" tIns="45720" rIns="91440" bIns="45720" rtlCol="0" anchor="ctr">
            <a:normAutofit/>
          </a:bodyPr>
          <a:lstStyle/>
          <a:p>
            <a:endParaRPr lang="en-US" dirty="0"/>
          </a:p>
        </p:txBody>
      </p:sp>
      <p:sp>
        <p:nvSpPr>
          <p:cNvPr id="16" name="Text Placeholder 2">
            <a:extLst>
              <a:ext uri="{FF2B5EF4-FFF2-40B4-BE49-F238E27FC236}">
                <a16:creationId xmlns:a16="http://schemas.microsoft.com/office/drawing/2014/main" id="{A8804D3C-0186-7AFD-5990-11566D85ECF5}"/>
              </a:ext>
            </a:extLst>
          </p:cNvPr>
          <p:cNvSpPr>
            <a:spLocks noGrp="1"/>
          </p:cNvSpPr>
          <p:nvPr>
            <p:ph idx="1"/>
          </p:nvPr>
        </p:nvSpPr>
        <p:spPr>
          <a:xfrm>
            <a:off x="571501" y="617607"/>
            <a:ext cx="11005409" cy="5692457"/>
          </a:xfrm>
          <a:prstGeom prst="rect">
            <a:avLst/>
          </a:prstGeom>
        </p:spPr>
        <p:txBody>
          <a:bodyPr vert="horz" lIns="91440" tIns="45720" rIns="91440" bIns="45720" rtlCol="0">
            <a:normAutofit/>
          </a:bodyPr>
          <a:lstStyle>
            <a:lvl1pPr marL="171450" indent="-171450">
              <a:buClr>
                <a:srgbClr val="0096FF"/>
              </a:buClr>
              <a:buFont typeface="Wingdings" pitchFamily="2" charset="2"/>
              <a:buChar char="§"/>
              <a:defRPr/>
            </a:lvl1pPr>
            <a:lvl2pPr marL="514350" indent="-171450">
              <a:buClr>
                <a:srgbClr val="0096FF"/>
              </a:buClr>
              <a:buFont typeface="Wingdings" pitchFamily="2" charset="2"/>
              <a:buChar char="§"/>
              <a:defRPr/>
            </a:lvl2pPr>
            <a:lvl3pPr marL="857250" indent="-171450">
              <a:buClr>
                <a:srgbClr val="0096FF"/>
              </a:buClr>
              <a:buFont typeface="Wingdings" pitchFamily="2" charset="2"/>
              <a:buChar char="§"/>
              <a:defRPr/>
            </a:lvl3pPr>
            <a:lvl4pPr marL="1200150" indent="-171450">
              <a:buClr>
                <a:srgbClr val="0096FF"/>
              </a:buClr>
              <a:buFont typeface="Wingdings" pitchFamily="2" charset="2"/>
              <a:buChar char="§"/>
              <a:defRPr/>
            </a:lvl4pPr>
            <a:lvl5pPr marL="1543050" indent="-171450">
              <a:buClr>
                <a:srgbClr val="0096FF"/>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EAE7ABE9-D402-D243-A7BB-FE924DE50F86}"/>
              </a:ext>
            </a:extLst>
          </p:cNvPr>
          <p:cNvSpPr txBox="1"/>
          <p:nvPr userDrawn="1"/>
        </p:nvSpPr>
        <p:spPr>
          <a:xfrm>
            <a:off x="1002453" y="548640"/>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sz="1800" dirty="0">
              <a:solidFill>
                <a:srgbClr val="0096FF"/>
              </a:solidFill>
            </a:endParaRP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94B0C9B-62D7-524A-9975-B6A29194CB5F}"/>
              </a:ext>
            </a:extLst>
          </p:cNvPr>
          <p:cNvSpPr txBox="1">
            <a:spLocks/>
          </p:cNvSpPr>
          <p:nvPr userDrawn="1"/>
        </p:nvSpPr>
        <p:spPr>
          <a:xfrm>
            <a:off x="602342" y="0"/>
            <a:ext cx="11347413" cy="5791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1" u="none" kern="1200">
                <a:solidFill>
                  <a:schemeClr val="tx1"/>
                </a:solidFill>
                <a:latin typeface="+mn-lt"/>
                <a:ea typeface="+mj-ea"/>
                <a:cs typeface="+mj-cs"/>
              </a:defRPr>
            </a:lvl1pPr>
          </a:lstStyle>
          <a:p>
            <a:endParaRPr lang="en-US" sz="3000"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632113" y="649223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602342" y="0"/>
            <a:ext cx="11347413" cy="579120"/>
          </a:xfrm>
          <a:prstGeom prst="rect">
            <a:avLst/>
          </a:prstGeom>
        </p:spPr>
        <p:txBody>
          <a:bodyPr vert="horz" lIns="91440" tIns="45720" rIns="91440" bIns="45720" rtlCol="0" anchor="ctr">
            <a:normAutofit/>
          </a:bodyPr>
          <a:lstStyle/>
          <a:p>
            <a:endParaRPr lang="en-US" dirty="0"/>
          </a:p>
        </p:txBody>
      </p:sp>
      <p:sp>
        <p:nvSpPr>
          <p:cNvPr id="2" name="TextBox 1">
            <a:extLst>
              <a:ext uri="{FF2B5EF4-FFF2-40B4-BE49-F238E27FC236}">
                <a16:creationId xmlns:a16="http://schemas.microsoft.com/office/drawing/2014/main" id="{A4434472-1602-AB41-BDAD-A875EAD192E3}"/>
              </a:ext>
            </a:extLst>
          </p:cNvPr>
          <p:cNvSpPr txBox="1"/>
          <p:nvPr userDrawn="1"/>
        </p:nvSpPr>
        <p:spPr>
          <a:xfrm>
            <a:off x="743919" y="6424047"/>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3" name="TextBox 2">
            <a:extLst>
              <a:ext uri="{FF2B5EF4-FFF2-40B4-BE49-F238E27FC236}">
                <a16:creationId xmlns:a16="http://schemas.microsoft.com/office/drawing/2014/main" id="{31C210C8-68D7-9243-B443-CDE6C5AE7AD3}"/>
              </a:ext>
            </a:extLst>
          </p:cNvPr>
          <p:cNvSpPr txBox="1"/>
          <p:nvPr userDrawn="1"/>
        </p:nvSpPr>
        <p:spPr>
          <a:xfrm>
            <a:off x="1868214" y="6503276"/>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6" name="TextBox 5">
            <a:extLst>
              <a:ext uri="{FF2B5EF4-FFF2-40B4-BE49-F238E27FC236}">
                <a16:creationId xmlns:a16="http://schemas.microsoft.com/office/drawing/2014/main" id="{22F8D595-4F86-9D4C-993A-17FEF958C837}"/>
              </a:ext>
            </a:extLst>
          </p:cNvPr>
          <p:cNvSpPr txBox="1"/>
          <p:nvPr userDrawn="1"/>
        </p:nvSpPr>
        <p:spPr>
          <a:xfrm>
            <a:off x="1804946" y="6671144"/>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7" name="TextBox 6">
            <a:extLst>
              <a:ext uri="{FF2B5EF4-FFF2-40B4-BE49-F238E27FC236}">
                <a16:creationId xmlns:a16="http://schemas.microsoft.com/office/drawing/2014/main" id="{6D2BB9A3-527F-6E42-9199-1362836540B5}"/>
              </a:ext>
            </a:extLst>
          </p:cNvPr>
          <p:cNvSpPr txBox="1"/>
          <p:nvPr userDrawn="1"/>
        </p:nvSpPr>
        <p:spPr>
          <a:xfrm>
            <a:off x="5806068" y="6675863"/>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Tree>
    <p:extLst>
      <p:ext uri="{BB962C8B-B14F-4D97-AF65-F5344CB8AC3E}">
        <p14:creationId xmlns:p14="http://schemas.microsoft.com/office/powerpoint/2010/main" val="388277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30F741-9D79-A840-A1D9-E0BAB541CA6B}"/>
              </a:ext>
            </a:extLst>
          </p:cNvPr>
          <p:cNvSpPr txBox="1"/>
          <p:nvPr userDrawn="1"/>
        </p:nvSpPr>
        <p:spPr>
          <a:xfrm>
            <a:off x="476087" y="6286208"/>
            <a:ext cx="2648775" cy="338554"/>
          </a:xfrm>
          <a:prstGeom prst="rect">
            <a:avLst/>
          </a:prstGeom>
          <a:solidFill>
            <a:schemeClr val="bg1"/>
          </a:solidFill>
        </p:spPr>
        <p:txBody>
          <a:bodyPr wrap="square" rtlCol="0">
            <a:spAutoFit/>
          </a:bodyPr>
          <a:lstStyle/>
          <a:p>
            <a:r>
              <a:rPr lang="en-US" sz="1600" dirty="0">
                <a:solidFill>
                  <a:srgbClr val="C00000"/>
                </a:solidFill>
              </a:rPr>
              <a:t>Electron-Ion Collider</a:t>
            </a:r>
          </a:p>
        </p:txBody>
      </p:sp>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644921" y="649947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cxnSp>
        <p:nvCxnSpPr>
          <p:cNvPr id="3" name="Straight Connector 2">
            <a:extLst>
              <a:ext uri="{FF2B5EF4-FFF2-40B4-BE49-F238E27FC236}">
                <a16:creationId xmlns:a16="http://schemas.microsoft.com/office/drawing/2014/main" id="{BEFB08F1-022F-6249-AD85-B93B00BC7450}"/>
              </a:ext>
            </a:extLst>
          </p:cNvPr>
          <p:cNvCxnSpPr>
            <a:cxnSpLocks/>
          </p:cNvCxnSpPr>
          <p:nvPr userDrawn="1"/>
        </p:nvCxnSpPr>
        <p:spPr>
          <a:xfrm>
            <a:off x="571501" y="6326092"/>
            <a:ext cx="11620500" cy="0"/>
          </a:xfrm>
          <a:prstGeom prst="line">
            <a:avLst/>
          </a:prstGeom>
          <a:ln w="127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8E0E621-B046-414F-BEF5-7539FA0F990F}"/>
              </a:ext>
            </a:extLst>
          </p:cNvPr>
          <p:cNvSpPr txBox="1"/>
          <p:nvPr userDrawn="1"/>
        </p:nvSpPr>
        <p:spPr>
          <a:xfrm>
            <a:off x="487683" y="6577285"/>
            <a:ext cx="4214948" cy="246221"/>
          </a:xfrm>
          <a:prstGeom prst="rect">
            <a:avLst/>
          </a:prstGeom>
          <a:noFill/>
        </p:spPr>
        <p:txBody>
          <a:bodyPr wrap="square">
            <a:spAutoFit/>
          </a:bodyPr>
          <a:lstStyle/>
          <a:p>
            <a:pPr algn="l"/>
            <a:r>
              <a:rPr lang="en-US" sz="1000" dirty="0"/>
              <a:t>EIC RRB Meeting, December 7</a:t>
            </a:r>
            <a:r>
              <a:rPr lang="en-US" sz="1000" baseline="30000" dirty="0"/>
              <a:t>th</a:t>
            </a:r>
            <a:r>
              <a:rPr lang="en-US" sz="1000" dirty="0"/>
              <a:t> &amp; 8</a:t>
            </a:r>
            <a:r>
              <a:rPr lang="en-US" sz="1000" baseline="30000" dirty="0"/>
              <a:t>th</a:t>
            </a:r>
            <a:r>
              <a:rPr lang="en-US" sz="1000" dirty="0"/>
              <a:t>, 2023</a:t>
            </a:r>
          </a:p>
        </p:txBody>
      </p:sp>
      <p:sp>
        <p:nvSpPr>
          <p:cNvPr id="6" name="TextBox 5">
            <a:extLst>
              <a:ext uri="{FF2B5EF4-FFF2-40B4-BE49-F238E27FC236}">
                <a16:creationId xmlns:a16="http://schemas.microsoft.com/office/drawing/2014/main" id="{59E638AC-CA5E-3444-8837-8EFFB61F1B21}"/>
              </a:ext>
            </a:extLst>
          </p:cNvPr>
          <p:cNvSpPr txBox="1"/>
          <p:nvPr userDrawn="1"/>
        </p:nvSpPr>
        <p:spPr>
          <a:xfrm>
            <a:off x="4230139" y="6561754"/>
            <a:ext cx="3756147" cy="246221"/>
          </a:xfrm>
          <a:prstGeom prst="rect">
            <a:avLst/>
          </a:prstGeom>
          <a:noFill/>
        </p:spPr>
        <p:txBody>
          <a:bodyPr wrap="square">
            <a:spAutoFit/>
          </a:bodyPr>
          <a:lstStyle/>
          <a:p>
            <a:pPr algn="ctr"/>
            <a:r>
              <a:rPr lang="en-US" sz="1000" dirty="0"/>
              <a:t>E.C. </a:t>
            </a:r>
            <a:r>
              <a:rPr lang="en-US" sz="1000" dirty="0" err="1"/>
              <a:t>Aschenauer</a:t>
            </a:r>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615091" y="0"/>
            <a:ext cx="11347413" cy="56101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615092" y="640083"/>
            <a:ext cx="11005409" cy="56568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638391" y="6484899"/>
            <a:ext cx="432487"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dirty="0"/>
          </a:p>
        </p:txBody>
      </p:sp>
      <p:cxnSp>
        <p:nvCxnSpPr>
          <p:cNvPr id="6" name="Straight Connector 5">
            <a:extLst>
              <a:ext uri="{FF2B5EF4-FFF2-40B4-BE49-F238E27FC236}">
                <a16:creationId xmlns:a16="http://schemas.microsoft.com/office/drawing/2014/main" id="{7F83A618-8545-DA46-A6B2-1A78663B6D12}"/>
              </a:ext>
            </a:extLst>
          </p:cNvPr>
          <p:cNvCxnSpPr>
            <a:cxnSpLocks/>
          </p:cNvCxnSpPr>
          <p:nvPr userDrawn="1"/>
        </p:nvCxnSpPr>
        <p:spPr>
          <a:xfrm>
            <a:off x="571501" y="577670"/>
            <a:ext cx="11620500" cy="0"/>
          </a:xfrm>
          <a:prstGeom prst="line">
            <a:avLst/>
          </a:prstGeom>
          <a:ln w="53975">
            <a:gradFill flip="none" rotWithShape="1">
              <a:gsLst>
                <a:gs pos="0">
                  <a:schemeClr val="tx2">
                    <a:lumMod val="60000"/>
                    <a:lumOff val="40000"/>
                  </a:schemeClr>
                </a:gs>
                <a:gs pos="49000">
                  <a:srgbClr val="011893"/>
                </a:gs>
                <a:gs pos="99000">
                  <a:srgbClr val="FF0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8FF82C-6280-D849-8E90-13047EAD0B85}"/>
              </a:ext>
            </a:extLst>
          </p:cNvPr>
          <p:cNvSpPr txBox="1"/>
          <p:nvPr userDrawn="1"/>
        </p:nvSpPr>
        <p:spPr>
          <a:xfrm>
            <a:off x="487683" y="6577285"/>
            <a:ext cx="4214948" cy="246221"/>
          </a:xfrm>
          <a:prstGeom prst="rect">
            <a:avLst/>
          </a:prstGeom>
          <a:noFill/>
        </p:spPr>
        <p:txBody>
          <a:bodyPr wrap="square">
            <a:spAutoFit/>
          </a:bodyPr>
          <a:lstStyle/>
          <a:p>
            <a:pPr algn="l"/>
            <a:r>
              <a:rPr lang="en-US" sz="1000" dirty="0"/>
              <a:t>EIC RRB Meeting, December 7</a:t>
            </a:r>
            <a:r>
              <a:rPr lang="en-US" sz="1000" baseline="30000" dirty="0"/>
              <a:t>th</a:t>
            </a:r>
            <a:r>
              <a:rPr lang="en-US" sz="1000" dirty="0"/>
              <a:t> &amp; 8</a:t>
            </a:r>
            <a:r>
              <a:rPr lang="en-US" sz="1000" baseline="30000" dirty="0"/>
              <a:t>th</a:t>
            </a:r>
            <a:r>
              <a:rPr lang="en-US" sz="1000" dirty="0"/>
              <a:t>, 2023</a:t>
            </a:r>
          </a:p>
        </p:txBody>
      </p:sp>
      <p:sp>
        <p:nvSpPr>
          <p:cNvPr id="8" name="TextBox 7">
            <a:extLst>
              <a:ext uri="{FF2B5EF4-FFF2-40B4-BE49-F238E27FC236}">
                <a16:creationId xmlns:a16="http://schemas.microsoft.com/office/drawing/2014/main" id="{8F117A80-A94C-8141-A433-7BBFC7250623}"/>
              </a:ext>
            </a:extLst>
          </p:cNvPr>
          <p:cNvSpPr txBox="1"/>
          <p:nvPr userDrawn="1"/>
        </p:nvSpPr>
        <p:spPr>
          <a:xfrm>
            <a:off x="476087" y="6286208"/>
            <a:ext cx="2648775" cy="338554"/>
          </a:xfrm>
          <a:prstGeom prst="rect">
            <a:avLst/>
          </a:prstGeom>
          <a:solidFill>
            <a:schemeClr val="bg1"/>
          </a:solidFill>
        </p:spPr>
        <p:txBody>
          <a:bodyPr wrap="square" rtlCol="0">
            <a:spAutoFit/>
          </a:bodyPr>
          <a:lstStyle/>
          <a:p>
            <a:r>
              <a:rPr lang="en-US" sz="1600" dirty="0">
                <a:solidFill>
                  <a:srgbClr val="C00000"/>
                </a:solidFill>
              </a:rPr>
              <a:t>Electron-Ion Collider</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559889" y="6326092"/>
            <a:ext cx="11620500" cy="0"/>
          </a:xfrm>
          <a:prstGeom prst="line">
            <a:avLst/>
          </a:prstGeom>
          <a:ln w="127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84B297-FC6B-E741-A8E7-ECB4A1D296D3}"/>
              </a:ext>
            </a:extLst>
          </p:cNvPr>
          <p:cNvSpPr txBox="1"/>
          <p:nvPr userDrawn="1"/>
        </p:nvSpPr>
        <p:spPr>
          <a:xfrm>
            <a:off x="4217926" y="6569102"/>
            <a:ext cx="3756147" cy="253916"/>
          </a:xfrm>
          <a:prstGeom prst="rect">
            <a:avLst/>
          </a:prstGeom>
          <a:noFill/>
        </p:spPr>
        <p:txBody>
          <a:bodyPr wrap="square">
            <a:spAutoFit/>
          </a:bodyPr>
          <a:lstStyle/>
          <a:p>
            <a:pPr algn="ctr"/>
            <a:r>
              <a:rPr lang="en-US" sz="1000" dirty="0"/>
              <a:t>R. Ent</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62" r:id="rId2"/>
    <p:sldLayoutId id="2147483668" r:id="rId3"/>
    <p:sldLayoutId id="2147483667" r:id="rId4"/>
  </p:sldLayoutIdLst>
  <p:hf hdr="0" ftr="0" dt="0"/>
  <p:txStyles>
    <p:titleStyle>
      <a:lvl1pPr algn="l" defTabSz="685800" rtl="0" eaLnBrk="1" latinLnBrk="0" hangingPunct="1">
        <a:lnSpc>
          <a:spcPct val="90000"/>
        </a:lnSpc>
        <a:spcBef>
          <a:spcPct val="0"/>
        </a:spcBef>
        <a:buNone/>
        <a:defRPr sz="3000" b="1" i="1"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0096FF"/>
        </a:buClr>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96FF"/>
        </a:buClr>
        <a:buFont typeface="Wingdings"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96FF"/>
        </a:buClr>
        <a:buFont typeface="Wingdings"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96FF"/>
        </a:buClr>
        <a:buFont typeface="Wingdings"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96FF"/>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74040" y="1174478"/>
            <a:ext cx="10962105" cy="1240412"/>
          </a:xfrm>
        </p:spPr>
        <p:txBody>
          <a:bodyPr/>
          <a:lstStyle/>
          <a:p>
            <a:r>
              <a:rPr lang="en-US" b="0" dirty="0"/>
              <a:t>Common Funds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492760" y="2750234"/>
            <a:ext cx="10962105" cy="2766646"/>
          </a:xfrm>
        </p:spPr>
        <p:txBody>
          <a:bodyPr/>
          <a:lstStyle/>
          <a:p>
            <a:r>
              <a:rPr lang="en-US" sz="2200" b="0" dirty="0"/>
              <a:t>J. </a:t>
            </a:r>
            <a:r>
              <a:rPr lang="en-US" sz="2200" b="0" dirty="0" err="1"/>
              <a:t>Yeck</a:t>
            </a:r>
            <a:r>
              <a:rPr lang="en-US" sz="2200" b="0" dirty="0"/>
              <a:t> (BNL)</a:t>
            </a:r>
          </a:p>
          <a:p>
            <a:r>
              <a:rPr lang="en-US" sz="2200" b="0" dirty="0"/>
              <a:t>EIC Project Director</a:t>
            </a:r>
          </a:p>
          <a:p>
            <a:r>
              <a:rPr lang="en-US" sz="2200" b="0" dirty="0"/>
              <a:t>&amp;</a:t>
            </a:r>
          </a:p>
          <a:p>
            <a:r>
              <a:rPr lang="en-US" sz="2200" b="0" dirty="0"/>
              <a:t>E.C. </a:t>
            </a:r>
            <a:r>
              <a:rPr lang="en-US" sz="2200" b="0" dirty="0" err="1"/>
              <a:t>Aschenauer</a:t>
            </a:r>
            <a:r>
              <a:rPr lang="en-US" sz="2200" b="0" dirty="0"/>
              <a:t> (BNL) </a:t>
            </a:r>
          </a:p>
          <a:p>
            <a:r>
              <a:rPr lang="en-US" sz="2200" b="0" dirty="0"/>
              <a:t>R. Ent (</a:t>
            </a:r>
            <a:r>
              <a:rPr lang="en-US" sz="2200" b="0" dirty="0" err="1"/>
              <a:t>JLab</a:t>
            </a:r>
            <a:r>
              <a:rPr lang="en-US" sz="2200" b="0" dirty="0"/>
              <a:t>)</a:t>
            </a:r>
          </a:p>
          <a:p>
            <a:r>
              <a:rPr lang="en-US" sz="2200" b="0" dirty="0">
                <a:cs typeface="Arial" panose="020B0604020202020204" pitchFamily="34" charset="0"/>
              </a:rPr>
              <a:t>Co-Associate Directors for the Experimental Program</a:t>
            </a:r>
            <a:endParaRPr lang="en-US" sz="2200" b="0" dirty="0"/>
          </a:p>
          <a:p>
            <a:endParaRPr lang="en-US" dirty="0"/>
          </a:p>
          <a:p>
            <a:r>
              <a:rPr lang="en-US" sz="2000" b="0" dirty="0"/>
              <a:t>EIC RRB Meeting</a:t>
            </a:r>
          </a:p>
          <a:p>
            <a:r>
              <a:rPr lang="en-US" sz="2000" b="0" dirty="0"/>
              <a:t>December 7</a:t>
            </a:r>
            <a:r>
              <a:rPr lang="en-US" sz="2000" b="0" baseline="30000" dirty="0"/>
              <a:t>th</a:t>
            </a:r>
            <a:r>
              <a:rPr lang="en-US" sz="2000" b="0" dirty="0"/>
              <a:t> &amp; 8</a:t>
            </a:r>
            <a:r>
              <a:rPr lang="en-US" sz="2000" b="0" baseline="30000" dirty="0"/>
              <a:t>th</a:t>
            </a:r>
            <a:r>
              <a:rPr lang="en-US" sz="2000" b="0" dirty="0"/>
              <a:t>, 2023</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014F9-819A-464A-86F7-938AF2F93612}"/>
              </a:ext>
            </a:extLst>
          </p:cNvPr>
          <p:cNvSpPr>
            <a:spLocks noGrp="1"/>
          </p:cNvSpPr>
          <p:nvPr>
            <p:ph type="sldNum" sz="quarter" idx="4"/>
          </p:nvPr>
        </p:nvSpPr>
        <p:spPr/>
        <p:txBody>
          <a:bodyPr/>
          <a:lstStyle/>
          <a:p>
            <a:fld id="{933A556B-7C63-244D-9B7C-B0EA8042B330}" type="slidenum">
              <a:rPr lang="en-US" smtClean="0"/>
              <a:pPr/>
              <a:t>2</a:t>
            </a:fld>
            <a:endParaRPr lang="en-US" dirty="0"/>
          </a:p>
        </p:txBody>
      </p:sp>
      <p:sp>
        <p:nvSpPr>
          <p:cNvPr id="3" name="Title 2">
            <a:extLst>
              <a:ext uri="{FF2B5EF4-FFF2-40B4-BE49-F238E27FC236}">
                <a16:creationId xmlns:a16="http://schemas.microsoft.com/office/drawing/2014/main" id="{C1A1B85F-A583-644C-9459-D139723371B9}"/>
              </a:ext>
            </a:extLst>
          </p:cNvPr>
          <p:cNvSpPr>
            <a:spLocks noGrp="1"/>
          </p:cNvSpPr>
          <p:nvPr>
            <p:ph type="title"/>
          </p:nvPr>
        </p:nvSpPr>
        <p:spPr/>
        <p:txBody>
          <a:bodyPr/>
          <a:lstStyle/>
          <a:p>
            <a:r>
              <a:rPr lang="en-US" dirty="0"/>
              <a:t>Common Funds - Outline</a:t>
            </a:r>
          </a:p>
        </p:txBody>
      </p:sp>
      <p:sp>
        <p:nvSpPr>
          <p:cNvPr id="4" name="TextBox 3">
            <a:extLst>
              <a:ext uri="{FF2B5EF4-FFF2-40B4-BE49-F238E27FC236}">
                <a16:creationId xmlns:a16="http://schemas.microsoft.com/office/drawing/2014/main" id="{46949844-4747-C54E-B412-14BD149D2109}"/>
              </a:ext>
            </a:extLst>
          </p:cNvPr>
          <p:cNvSpPr txBox="1"/>
          <p:nvPr/>
        </p:nvSpPr>
        <p:spPr>
          <a:xfrm>
            <a:off x="571500" y="951990"/>
            <a:ext cx="8379460" cy="2462213"/>
          </a:xfrm>
          <a:prstGeom prst="rect">
            <a:avLst/>
          </a:prstGeom>
          <a:noFill/>
        </p:spPr>
        <p:txBody>
          <a:bodyPr wrap="square" rtlCol="0">
            <a:spAutoFit/>
          </a:bodyPr>
          <a:lstStyle/>
          <a:p>
            <a:pPr marL="342900" indent="-342900">
              <a:spcAft>
                <a:spcPts val="600"/>
              </a:spcAft>
              <a:buClr>
                <a:srgbClr val="0096FF"/>
              </a:buClr>
              <a:buFont typeface="Wingdings" pitchFamily="2" charset="2"/>
              <a:buChar char="§"/>
            </a:pPr>
            <a:r>
              <a:rPr lang="en-US" sz="2400" dirty="0">
                <a:latin typeface="Arial" panose="020B0604020202020204" pitchFamily="34" charset="0"/>
                <a:cs typeface="Arial" panose="020B0604020202020204" pitchFamily="34" charset="0"/>
              </a:rPr>
              <a:t>DOE International Engagement Meeting, March 12, 2021 	(Draft Governance Model)</a:t>
            </a:r>
          </a:p>
          <a:p>
            <a:pPr marL="342900" indent="-342900">
              <a:spcAft>
                <a:spcPts val="600"/>
              </a:spcAft>
              <a:buClr>
                <a:srgbClr val="0096FF"/>
              </a:buClr>
              <a:buFont typeface="Wingdings" pitchFamily="2" charset="2"/>
              <a:buChar char="§"/>
            </a:pPr>
            <a:r>
              <a:rPr lang="en-US" sz="2400" dirty="0">
                <a:latin typeface="Arial" panose="020B0604020202020204" pitchFamily="34" charset="0"/>
                <a:cs typeface="Arial" panose="020B0604020202020204" pitchFamily="34" charset="0"/>
              </a:rPr>
              <a:t>EIC Pre-RRB Meeting, October 13, 2022 		(Adjusted RRB Model)</a:t>
            </a:r>
          </a:p>
          <a:p>
            <a:pPr marL="342900" indent="-342900">
              <a:spcAft>
                <a:spcPts val="600"/>
              </a:spcAft>
              <a:buClr>
                <a:srgbClr val="0096FF"/>
              </a:buClr>
              <a:buFont typeface="Wingdings" pitchFamily="2" charset="2"/>
              <a:buChar char="§"/>
            </a:pPr>
            <a:r>
              <a:rPr lang="en-US" sz="2400" dirty="0">
                <a:latin typeface="Arial" panose="020B0604020202020204" pitchFamily="34" charset="0"/>
                <a:cs typeface="Arial" panose="020B0604020202020204" pitchFamily="34" charset="0"/>
              </a:rPr>
              <a:t>Today: Common Funds					(Introduction to Discussion)</a:t>
            </a:r>
            <a:endParaRPr lang="en-US" sz="2400" dirty="0"/>
          </a:p>
        </p:txBody>
      </p:sp>
    </p:spTree>
    <p:extLst>
      <p:ext uri="{BB962C8B-B14F-4D97-AF65-F5344CB8AC3E}">
        <p14:creationId xmlns:p14="http://schemas.microsoft.com/office/powerpoint/2010/main" val="13389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014F9-819A-464A-86F7-938AF2F93612}"/>
              </a:ext>
            </a:extLst>
          </p:cNvPr>
          <p:cNvSpPr>
            <a:spLocks noGrp="1"/>
          </p:cNvSpPr>
          <p:nvPr>
            <p:ph type="sldNum" sz="quarter" idx="4"/>
          </p:nvPr>
        </p:nvSpPr>
        <p:spPr/>
        <p:txBody>
          <a:bodyPr/>
          <a:lstStyle/>
          <a:p>
            <a:fld id="{933A556B-7C63-244D-9B7C-B0EA8042B330}" type="slidenum">
              <a:rPr lang="en-US" smtClean="0"/>
              <a:pPr/>
              <a:t>3</a:t>
            </a:fld>
            <a:endParaRPr lang="en-US" dirty="0"/>
          </a:p>
        </p:txBody>
      </p:sp>
      <p:sp>
        <p:nvSpPr>
          <p:cNvPr id="3" name="Title 2">
            <a:extLst>
              <a:ext uri="{FF2B5EF4-FFF2-40B4-BE49-F238E27FC236}">
                <a16:creationId xmlns:a16="http://schemas.microsoft.com/office/drawing/2014/main" id="{C1A1B85F-A583-644C-9459-D139723371B9}"/>
              </a:ext>
            </a:extLst>
          </p:cNvPr>
          <p:cNvSpPr>
            <a:spLocks noGrp="1"/>
          </p:cNvSpPr>
          <p:nvPr>
            <p:ph type="title"/>
          </p:nvPr>
        </p:nvSpPr>
        <p:spPr/>
        <p:txBody>
          <a:bodyPr/>
          <a:lstStyle/>
          <a:p>
            <a:r>
              <a:rPr lang="en-US" dirty="0"/>
              <a:t>Governance Model - Draft</a:t>
            </a:r>
          </a:p>
        </p:txBody>
      </p:sp>
      <p:sp>
        <p:nvSpPr>
          <p:cNvPr id="4" name="TextBox 3">
            <a:extLst>
              <a:ext uri="{FF2B5EF4-FFF2-40B4-BE49-F238E27FC236}">
                <a16:creationId xmlns:a16="http://schemas.microsoft.com/office/drawing/2014/main" id="{46949844-4747-C54E-B412-14BD149D2109}"/>
              </a:ext>
            </a:extLst>
          </p:cNvPr>
          <p:cNvSpPr txBox="1"/>
          <p:nvPr/>
        </p:nvSpPr>
        <p:spPr>
          <a:xfrm>
            <a:off x="602342" y="1246630"/>
            <a:ext cx="11244580" cy="4939814"/>
          </a:xfrm>
          <a:prstGeom prst="rect">
            <a:avLst/>
          </a:prstGeom>
          <a:noFill/>
        </p:spPr>
        <p:txBody>
          <a:bodyPr wrap="square" rtlCol="0">
            <a:spAutoFit/>
          </a:bodyPr>
          <a:lstStyle/>
          <a:p>
            <a:pPr marL="342900" indent="-342900">
              <a:spcAft>
                <a:spcPts val="600"/>
              </a:spcAft>
              <a:buClr>
                <a:srgbClr val="0096FF"/>
              </a:buClr>
              <a:buFont typeface="Wingdings" pitchFamily="2" charset="2"/>
              <a:buChar char="§"/>
            </a:pPr>
            <a:r>
              <a:rPr lang="en-US" sz="2400" dirty="0"/>
              <a:t>US DOE finances EIC accelerator operations, determines number of operations weeks and schedule</a:t>
            </a:r>
          </a:p>
          <a:p>
            <a:pPr marL="342900" indent="-342900">
              <a:spcAft>
                <a:spcPts val="600"/>
              </a:spcAft>
              <a:buClr>
                <a:srgbClr val="0096FF"/>
              </a:buClr>
              <a:buFont typeface="Wingdings" pitchFamily="2" charset="2"/>
              <a:buChar char="§"/>
            </a:pPr>
            <a:r>
              <a:rPr lang="en-US" sz="2400" dirty="0"/>
              <a:t>DOE and non-DOE participation in the governance of the experimental program including construction, maintenance, operations (M&amp;O), and distributed software and computing</a:t>
            </a:r>
          </a:p>
          <a:p>
            <a:pPr marL="800100" lvl="1" indent="-342900">
              <a:spcAft>
                <a:spcPts val="600"/>
              </a:spcAft>
              <a:buClr>
                <a:srgbClr val="0096FF"/>
              </a:buClr>
              <a:buFont typeface="Courier New" panose="02070309020205020404" pitchFamily="49" charset="0"/>
              <a:buChar char="o"/>
            </a:pPr>
            <a:r>
              <a:rPr lang="en-US" sz="2000" dirty="0"/>
              <a:t>DOE convenes an international oversight body, e.g., an EIC Resource Review Board (RRB) or EIC Finance Board</a:t>
            </a:r>
            <a:r>
              <a:rPr lang="en-US" sz="2000" dirty="0">
                <a:solidFill>
                  <a:srgbClr val="0432FF"/>
                </a:solidFill>
              </a:rPr>
              <a:t> </a:t>
            </a:r>
            <a:r>
              <a:rPr lang="en-US" sz="2000" dirty="0">
                <a:solidFill>
                  <a:srgbClr val="0432FF"/>
                </a:solidFill>
                <a:sym typeface="Wingdings" panose="05000000000000000000" pitchFamily="2" charset="2"/>
              </a:rPr>
              <a:t> RRB</a:t>
            </a:r>
            <a:endParaRPr lang="en-US" sz="2000" dirty="0"/>
          </a:p>
          <a:p>
            <a:pPr marL="800100" lvl="1" indent="-342900">
              <a:spcAft>
                <a:spcPts val="600"/>
              </a:spcAft>
              <a:buClr>
                <a:srgbClr val="0096FF"/>
              </a:buClr>
              <a:buFont typeface="Courier New" panose="02070309020205020404" pitchFamily="49" charset="0"/>
              <a:buChar char="o"/>
            </a:pPr>
            <a:r>
              <a:rPr lang="en-US" sz="2000" dirty="0"/>
              <a:t>“RRB” or similar meets nominally once per year and as needed</a:t>
            </a:r>
            <a:r>
              <a:rPr lang="en-US" sz="2000" dirty="0">
                <a:solidFill>
                  <a:srgbClr val="0432FF"/>
                </a:solidFill>
              </a:rPr>
              <a:t> </a:t>
            </a:r>
            <a:r>
              <a:rPr lang="en-US" sz="2000" dirty="0">
                <a:solidFill>
                  <a:srgbClr val="0432FF"/>
                </a:solidFill>
                <a:sym typeface="Wingdings" panose="05000000000000000000" pitchFamily="2" charset="2"/>
              </a:rPr>
              <a:t> twice per year</a:t>
            </a:r>
            <a:endParaRPr lang="en-US" sz="2000" dirty="0"/>
          </a:p>
          <a:p>
            <a:pPr marL="800100" lvl="1" indent="-342900">
              <a:spcAft>
                <a:spcPts val="600"/>
              </a:spcAft>
              <a:buClr>
                <a:srgbClr val="0096FF"/>
              </a:buClr>
              <a:buFont typeface="Courier New" panose="02070309020205020404" pitchFamily="49" charset="0"/>
              <a:buChar char="o"/>
            </a:pPr>
            <a:r>
              <a:rPr lang="en-US" sz="2000" dirty="0"/>
              <a:t>DOE supports the host labs’ administrative and technical staff and the infrastructure costs for the experiments</a:t>
            </a:r>
          </a:p>
          <a:p>
            <a:pPr marL="800100" lvl="1" indent="-342900">
              <a:spcAft>
                <a:spcPts val="600"/>
              </a:spcAft>
              <a:buClr>
                <a:srgbClr val="0096FF"/>
              </a:buClr>
              <a:buFont typeface="Courier New" panose="02070309020205020404" pitchFamily="49" charset="0"/>
              <a:buChar char="o"/>
            </a:pPr>
            <a:r>
              <a:rPr lang="en-US" sz="2000" dirty="0"/>
              <a:t>DOE and non-DOE support for construction and upgrades</a:t>
            </a:r>
          </a:p>
          <a:p>
            <a:pPr marL="800100" lvl="1" indent="-342900">
              <a:spcAft>
                <a:spcPts val="600"/>
              </a:spcAft>
              <a:buClr>
                <a:srgbClr val="0096FF"/>
              </a:buClr>
              <a:buFont typeface="Courier New" panose="02070309020205020404" pitchFamily="49" charset="0"/>
              <a:buChar char="o"/>
            </a:pPr>
            <a:r>
              <a:rPr lang="en-US" sz="2000" dirty="0"/>
              <a:t>DOE and non-DOE support for experiment M&amp;O</a:t>
            </a:r>
            <a:r>
              <a:rPr lang="en-US" sz="2000" dirty="0">
                <a:solidFill>
                  <a:srgbClr val="0432FF"/>
                </a:solidFill>
              </a:rPr>
              <a:t> </a:t>
            </a:r>
            <a:r>
              <a:rPr lang="en-US" sz="2000" dirty="0">
                <a:solidFill>
                  <a:srgbClr val="0432FF"/>
                </a:solidFill>
                <a:sym typeface="Wingdings" panose="05000000000000000000" pitchFamily="2" charset="2"/>
              </a:rPr>
              <a:t> Related to this topic/discussion</a:t>
            </a:r>
            <a:endParaRPr lang="en-US" sz="2000" dirty="0"/>
          </a:p>
          <a:p>
            <a:pPr marL="800100" lvl="1" indent="-342900">
              <a:spcAft>
                <a:spcPts val="600"/>
              </a:spcAft>
              <a:buClr>
                <a:srgbClr val="0096FF"/>
              </a:buClr>
              <a:buFont typeface="Courier New" panose="02070309020205020404" pitchFamily="49" charset="0"/>
              <a:buChar char="o"/>
            </a:pPr>
            <a:r>
              <a:rPr lang="en-US" sz="2000" dirty="0"/>
              <a:t>DOE and non-DOE support for distributed software and computing</a:t>
            </a:r>
          </a:p>
        </p:txBody>
      </p:sp>
      <p:sp>
        <p:nvSpPr>
          <p:cNvPr id="5" name="TextBox 4">
            <a:extLst>
              <a:ext uri="{FF2B5EF4-FFF2-40B4-BE49-F238E27FC236}">
                <a16:creationId xmlns:a16="http://schemas.microsoft.com/office/drawing/2014/main" id="{EF45BA17-4D6E-DDE0-BAF8-4691B254F160}"/>
              </a:ext>
            </a:extLst>
          </p:cNvPr>
          <p:cNvSpPr txBox="1"/>
          <p:nvPr/>
        </p:nvSpPr>
        <p:spPr>
          <a:xfrm>
            <a:off x="6621126" y="671556"/>
            <a:ext cx="5570874" cy="914400"/>
          </a:xfrm>
          <a:prstGeom prst="rect">
            <a:avLst/>
          </a:prstGeom>
        </p:spPr>
        <p:txBody>
          <a:bodyPr wrap="none" rtlCol="0">
            <a:noAutofit/>
          </a:bodyPr>
          <a:lstStyle/>
          <a:p>
            <a:pPr marL="0" indent="0" algn="l">
              <a:buClr>
                <a:srgbClr val="0096FF"/>
              </a:buClr>
              <a:buFont typeface="Arial" panose="020B0604020202020204" pitchFamily="34" charset="0"/>
              <a:buNone/>
            </a:pPr>
            <a:r>
              <a:rPr lang="en-US" b="1" dirty="0">
                <a:solidFill>
                  <a:srgbClr val="0432FF"/>
                </a:solidFill>
              </a:rPr>
              <a:t>From:	DOE International Engagement Meeting</a:t>
            </a:r>
          </a:p>
          <a:p>
            <a:pPr marL="0" indent="0" algn="l">
              <a:buClr>
                <a:srgbClr val="0096FF"/>
              </a:buClr>
              <a:buFont typeface="Arial" panose="020B0604020202020204" pitchFamily="34" charset="0"/>
              <a:buNone/>
            </a:pPr>
            <a:r>
              <a:rPr lang="en-US" b="1" dirty="0">
                <a:solidFill>
                  <a:srgbClr val="0432FF"/>
                </a:solidFill>
              </a:rPr>
              <a:t>	March 12, 2021</a:t>
            </a:r>
          </a:p>
          <a:p>
            <a:pPr marL="0" indent="0" algn="l">
              <a:buClr>
                <a:srgbClr val="0096FF"/>
              </a:buClr>
              <a:buFont typeface="Arial" panose="020B0604020202020204" pitchFamily="34" charset="0"/>
              <a:buNone/>
            </a:pPr>
            <a:r>
              <a:rPr lang="en-US" b="1" dirty="0">
                <a:solidFill>
                  <a:srgbClr val="0432FF"/>
                </a:solidFill>
              </a:rPr>
              <a:t>             </a:t>
            </a:r>
          </a:p>
        </p:txBody>
      </p:sp>
    </p:spTree>
    <p:extLst>
      <p:ext uri="{BB962C8B-B14F-4D97-AF65-F5344CB8AC3E}">
        <p14:creationId xmlns:p14="http://schemas.microsoft.com/office/powerpoint/2010/main" val="34881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014F9-819A-464A-86F7-938AF2F93612}"/>
              </a:ext>
            </a:extLst>
          </p:cNvPr>
          <p:cNvSpPr>
            <a:spLocks noGrp="1"/>
          </p:cNvSpPr>
          <p:nvPr>
            <p:ph type="sldNum" sz="quarter" idx="4"/>
          </p:nvPr>
        </p:nvSpPr>
        <p:spPr/>
        <p:txBody>
          <a:bodyPr/>
          <a:lstStyle/>
          <a:p>
            <a:fld id="{933A556B-7C63-244D-9B7C-B0EA8042B330}" type="slidenum">
              <a:rPr lang="en-US" smtClean="0"/>
              <a:pPr/>
              <a:t>4</a:t>
            </a:fld>
            <a:endParaRPr lang="en-US" dirty="0"/>
          </a:p>
        </p:txBody>
      </p:sp>
      <p:sp>
        <p:nvSpPr>
          <p:cNvPr id="3" name="Title 2">
            <a:extLst>
              <a:ext uri="{FF2B5EF4-FFF2-40B4-BE49-F238E27FC236}">
                <a16:creationId xmlns:a16="http://schemas.microsoft.com/office/drawing/2014/main" id="{C1A1B85F-A583-644C-9459-D139723371B9}"/>
              </a:ext>
            </a:extLst>
          </p:cNvPr>
          <p:cNvSpPr>
            <a:spLocks noGrp="1"/>
          </p:cNvSpPr>
          <p:nvPr>
            <p:ph type="title"/>
          </p:nvPr>
        </p:nvSpPr>
        <p:spPr/>
        <p:txBody>
          <a:bodyPr>
            <a:normAutofit/>
          </a:bodyPr>
          <a:lstStyle/>
          <a:p>
            <a:r>
              <a:rPr lang="en-US" dirty="0"/>
              <a:t>“Common Fund” and ”Common Projects”?</a:t>
            </a:r>
          </a:p>
        </p:txBody>
      </p:sp>
      <p:sp>
        <p:nvSpPr>
          <p:cNvPr id="4" name="TextBox 3">
            <a:extLst>
              <a:ext uri="{FF2B5EF4-FFF2-40B4-BE49-F238E27FC236}">
                <a16:creationId xmlns:a16="http://schemas.microsoft.com/office/drawing/2014/main" id="{46949844-4747-C54E-B412-14BD149D2109}"/>
              </a:ext>
            </a:extLst>
          </p:cNvPr>
          <p:cNvSpPr txBox="1"/>
          <p:nvPr/>
        </p:nvSpPr>
        <p:spPr>
          <a:xfrm>
            <a:off x="602342" y="1246630"/>
            <a:ext cx="11244580" cy="5186613"/>
          </a:xfrm>
          <a:prstGeom prst="rect">
            <a:avLst/>
          </a:prstGeom>
          <a:noFill/>
        </p:spPr>
        <p:txBody>
          <a:bodyPr wrap="square" rtlCol="0">
            <a:spAutoFit/>
          </a:bodyPr>
          <a:lstStyle/>
          <a:p>
            <a:pPr marR="0" lvl="0">
              <a:lnSpc>
                <a:spcPct val="107000"/>
              </a:lnSpc>
              <a:spcBef>
                <a:spcPts val="0"/>
              </a:spcBef>
              <a:spcAft>
                <a:spcPts val="600"/>
              </a:spcAft>
              <a:buClr>
                <a:srgbClr val="0432FF"/>
              </a:buClr>
            </a:pPr>
            <a:r>
              <a:rPr lang="en-US" dirty="0">
                <a:latin typeface="Arial" panose="020B0604020202020204" pitchFamily="34" charset="0"/>
                <a:ea typeface="Calibri" panose="020F0502020204030204" pitchFamily="34" charset="0"/>
                <a:cs typeface="Arial" panose="020B0604020202020204" pitchFamily="34" charset="0"/>
              </a:rPr>
              <a:t>Considering Concept of a </a:t>
            </a:r>
            <a:r>
              <a:rPr lang="en-US" dirty="0">
                <a:effectLst/>
                <a:latin typeface="Arial" panose="020B0604020202020204" pitchFamily="34" charset="0"/>
                <a:ea typeface="Calibri" panose="020F0502020204030204" pitchFamily="34" charset="0"/>
                <a:cs typeface="Arial" panose="020B0604020202020204" pitchFamily="34" charset="0"/>
              </a:rPr>
              <a:t>Common Fund and/or Common Projects</a:t>
            </a:r>
          </a:p>
          <a:p>
            <a:pPr marL="342900" marR="0" lvl="0" indent="-342900">
              <a:lnSpc>
                <a:spcPct val="107000"/>
              </a:lnSpc>
              <a:spcBef>
                <a:spcPts val="0"/>
              </a:spcBef>
              <a:spcAft>
                <a:spcPts val="600"/>
              </a:spcAft>
              <a:buClr>
                <a:srgbClr val="0432FF"/>
              </a:buClr>
              <a:buFont typeface="Wingdings" panose="05000000000000000000" pitchFamily="2"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Collaboration contributions to a common fund for detector operations items, e.g., consumables, and to distributed software and computing projects. The latter can be as direct contributions of remote computing resources or labor contributions to distributed software and computing tasks.</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Clr>
                <a:srgbClr val="0432FF"/>
              </a:buClr>
              <a:buFont typeface="Wingdings" panose="05000000000000000000" pitchFamily="2"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Pros:</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rovides the experiments with resources for expenses of general benefit</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Promotes a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shared sense of responsibility and ownership</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Collaborators are more encouraged to really contribute</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n-kind contributions to the common fund can guarantee a larger onsite presence, assist with a smoother operations, and provide easier access to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expertise</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effort for support tasks</a:t>
            </a:r>
            <a:endParaRPr lang="en-US"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300"/>
              </a:spcAft>
              <a:buClr>
                <a:srgbClr val="0432FF"/>
              </a:buClr>
              <a:buFont typeface="Wingdings" panose="05000000000000000000" pitchFamily="2" charset="2"/>
              <a:buChar char="§"/>
              <a:tabLst>
                <a:tab pos="336550" algn="l"/>
              </a:tabLs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Possibly creates different levels of collaborators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based on ability to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pay</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Level of effort required to collect/administer a common fund for limited gain</a:t>
            </a:r>
            <a:endParaRPr lang="en-US" dirty="0">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Courier New" panose="02070309020205020404" pitchFamily="49" charset="0"/>
              <a:buChar char="o"/>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Probably much easier for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US groups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Clr>
                <a:srgbClr val="0096FF"/>
              </a:buClr>
              <a:buFont typeface="Wingdings" pitchFamily="2" charset="2"/>
              <a:buChar char="§"/>
            </a:pPr>
            <a:endParaRPr lang="en-US" sz="2000" dirty="0"/>
          </a:p>
        </p:txBody>
      </p:sp>
      <p:sp>
        <p:nvSpPr>
          <p:cNvPr id="5" name="TextBox 4">
            <a:extLst>
              <a:ext uri="{FF2B5EF4-FFF2-40B4-BE49-F238E27FC236}">
                <a16:creationId xmlns:a16="http://schemas.microsoft.com/office/drawing/2014/main" id="{EF45BA17-4D6E-DDE0-BAF8-4691B254F160}"/>
              </a:ext>
            </a:extLst>
          </p:cNvPr>
          <p:cNvSpPr txBox="1"/>
          <p:nvPr/>
        </p:nvSpPr>
        <p:spPr>
          <a:xfrm>
            <a:off x="6621126" y="671556"/>
            <a:ext cx="5570874" cy="914400"/>
          </a:xfrm>
          <a:prstGeom prst="rect">
            <a:avLst/>
          </a:prstGeom>
        </p:spPr>
        <p:txBody>
          <a:bodyPr wrap="none" rtlCol="0">
            <a:noAutofit/>
          </a:bodyPr>
          <a:lstStyle/>
          <a:p>
            <a:pPr marL="0" indent="0" algn="l">
              <a:buClr>
                <a:srgbClr val="0096FF"/>
              </a:buClr>
              <a:buFont typeface="Arial" panose="020B0604020202020204" pitchFamily="34" charset="0"/>
              <a:buNone/>
            </a:pPr>
            <a:r>
              <a:rPr lang="en-US" b="1" dirty="0">
                <a:solidFill>
                  <a:srgbClr val="0432FF"/>
                </a:solidFill>
              </a:rPr>
              <a:t>From:	DOE International Engagement Meeting</a:t>
            </a:r>
          </a:p>
          <a:p>
            <a:pPr marL="0" indent="0" algn="l">
              <a:buClr>
                <a:srgbClr val="0096FF"/>
              </a:buClr>
              <a:buFont typeface="Arial" panose="020B0604020202020204" pitchFamily="34" charset="0"/>
              <a:buNone/>
            </a:pPr>
            <a:r>
              <a:rPr lang="en-US" b="1" dirty="0">
                <a:solidFill>
                  <a:srgbClr val="0432FF"/>
                </a:solidFill>
              </a:rPr>
              <a:t>	March 12, 2021</a:t>
            </a:r>
          </a:p>
          <a:p>
            <a:pPr marL="0" indent="0" algn="l">
              <a:buClr>
                <a:srgbClr val="0096FF"/>
              </a:buClr>
              <a:buFont typeface="Arial" panose="020B0604020202020204" pitchFamily="34" charset="0"/>
              <a:buNone/>
            </a:pPr>
            <a:r>
              <a:rPr lang="en-US" b="1" dirty="0">
                <a:solidFill>
                  <a:srgbClr val="0432FF"/>
                </a:solidFill>
              </a:rPr>
              <a:t>             </a:t>
            </a:r>
          </a:p>
        </p:txBody>
      </p:sp>
      <p:sp>
        <p:nvSpPr>
          <p:cNvPr id="7" name="Text Placeholder 2">
            <a:extLst>
              <a:ext uri="{FF2B5EF4-FFF2-40B4-BE49-F238E27FC236}">
                <a16:creationId xmlns:a16="http://schemas.microsoft.com/office/drawing/2014/main" id="{19ED4D13-DD44-5741-49CA-254226EE8C6F}"/>
              </a:ext>
            </a:extLst>
          </p:cNvPr>
          <p:cNvSpPr txBox="1">
            <a:spLocks/>
          </p:cNvSpPr>
          <p:nvPr/>
        </p:nvSpPr>
        <p:spPr>
          <a:xfrm>
            <a:off x="8748122" y="5786143"/>
            <a:ext cx="3098800" cy="5454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0432FF"/>
                </a:solidFill>
              </a:rPr>
              <a:t>“Old” slide, will show same slide with some annotations later…</a:t>
            </a:r>
          </a:p>
        </p:txBody>
      </p:sp>
    </p:spTree>
    <p:extLst>
      <p:ext uri="{BB962C8B-B14F-4D97-AF65-F5344CB8AC3E}">
        <p14:creationId xmlns:p14="http://schemas.microsoft.com/office/powerpoint/2010/main" val="85974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014F9-819A-464A-86F7-938AF2F93612}"/>
              </a:ext>
            </a:extLst>
          </p:cNvPr>
          <p:cNvSpPr>
            <a:spLocks noGrp="1"/>
          </p:cNvSpPr>
          <p:nvPr>
            <p:ph type="sldNum" sz="quarter" idx="4"/>
          </p:nvPr>
        </p:nvSpPr>
        <p:spPr/>
        <p:txBody>
          <a:bodyPr/>
          <a:lstStyle/>
          <a:p>
            <a:fld id="{933A556B-7C63-244D-9B7C-B0EA8042B330}" type="slidenum">
              <a:rPr lang="en-US" smtClean="0"/>
              <a:pPr/>
              <a:t>5</a:t>
            </a:fld>
            <a:endParaRPr lang="en-US" dirty="0"/>
          </a:p>
        </p:txBody>
      </p:sp>
      <p:sp>
        <p:nvSpPr>
          <p:cNvPr id="3" name="Title 2">
            <a:extLst>
              <a:ext uri="{FF2B5EF4-FFF2-40B4-BE49-F238E27FC236}">
                <a16:creationId xmlns:a16="http://schemas.microsoft.com/office/drawing/2014/main" id="{C1A1B85F-A583-644C-9459-D139723371B9}"/>
              </a:ext>
            </a:extLst>
          </p:cNvPr>
          <p:cNvSpPr>
            <a:spLocks noGrp="1"/>
          </p:cNvSpPr>
          <p:nvPr>
            <p:ph type="title"/>
          </p:nvPr>
        </p:nvSpPr>
        <p:spPr/>
        <p:txBody>
          <a:bodyPr>
            <a:normAutofit/>
          </a:bodyPr>
          <a:lstStyle/>
          <a:p>
            <a:r>
              <a:rPr lang="en-US" dirty="0"/>
              <a:t>Role of RRB for Experiment and Computing</a:t>
            </a:r>
          </a:p>
        </p:txBody>
      </p:sp>
      <p:sp>
        <p:nvSpPr>
          <p:cNvPr id="5" name="TextBox 4">
            <a:extLst>
              <a:ext uri="{FF2B5EF4-FFF2-40B4-BE49-F238E27FC236}">
                <a16:creationId xmlns:a16="http://schemas.microsoft.com/office/drawing/2014/main" id="{EF45BA17-4D6E-DDE0-BAF8-4691B254F160}"/>
              </a:ext>
            </a:extLst>
          </p:cNvPr>
          <p:cNvSpPr txBox="1"/>
          <p:nvPr/>
        </p:nvSpPr>
        <p:spPr>
          <a:xfrm>
            <a:off x="6621126" y="671556"/>
            <a:ext cx="5570874" cy="914400"/>
          </a:xfrm>
          <a:prstGeom prst="rect">
            <a:avLst/>
          </a:prstGeom>
        </p:spPr>
        <p:txBody>
          <a:bodyPr wrap="none" rtlCol="0">
            <a:noAutofit/>
          </a:bodyPr>
          <a:lstStyle/>
          <a:p>
            <a:pPr marL="0" indent="0" algn="l">
              <a:buClr>
                <a:srgbClr val="0096FF"/>
              </a:buClr>
              <a:buFont typeface="Arial" panose="020B0604020202020204" pitchFamily="34" charset="0"/>
              <a:buNone/>
            </a:pPr>
            <a:r>
              <a:rPr lang="en-US" b="1" dirty="0">
                <a:solidFill>
                  <a:srgbClr val="0432FF"/>
                </a:solidFill>
              </a:rPr>
              <a:t>From:	EIC Pre-RRB Meeting</a:t>
            </a:r>
          </a:p>
          <a:p>
            <a:pPr marL="0" indent="0" algn="l">
              <a:buClr>
                <a:srgbClr val="0096FF"/>
              </a:buClr>
              <a:buFont typeface="Arial" panose="020B0604020202020204" pitchFamily="34" charset="0"/>
              <a:buNone/>
            </a:pPr>
            <a:r>
              <a:rPr lang="en-US" b="1" dirty="0">
                <a:solidFill>
                  <a:srgbClr val="0432FF"/>
                </a:solidFill>
              </a:rPr>
              <a:t>	October 12-13, 2022</a:t>
            </a:r>
          </a:p>
          <a:p>
            <a:pPr marL="0" indent="0" algn="l">
              <a:buClr>
                <a:srgbClr val="0096FF"/>
              </a:buClr>
              <a:buFont typeface="Arial" panose="020B0604020202020204" pitchFamily="34" charset="0"/>
              <a:buNone/>
            </a:pPr>
            <a:r>
              <a:rPr lang="en-US" b="1" dirty="0">
                <a:solidFill>
                  <a:srgbClr val="0432FF"/>
                </a:solidFill>
              </a:rPr>
              <a:t>             </a:t>
            </a:r>
          </a:p>
        </p:txBody>
      </p:sp>
      <p:sp>
        <p:nvSpPr>
          <p:cNvPr id="7" name="TextBox 6">
            <a:extLst>
              <a:ext uri="{FF2B5EF4-FFF2-40B4-BE49-F238E27FC236}">
                <a16:creationId xmlns:a16="http://schemas.microsoft.com/office/drawing/2014/main" id="{94A0AD35-9102-7E60-C54B-837D2C2A701C}"/>
              </a:ext>
            </a:extLst>
          </p:cNvPr>
          <p:cNvSpPr txBox="1"/>
          <p:nvPr/>
        </p:nvSpPr>
        <p:spPr>
          <a:xfrm>
            <a:off x="602342" y="1276388"/>
            <a:ext cx="9618618" cy="5124480"/>
          </a:xfrm>
          <a:prstGeom prst="rect">
            <a:avLst/>
          </a:prstGeom>
          <a:noFill/>
        </p:spPr>
        <p:txBody>
          <a:bodyPr wrap="square" rtlCol="0">
            <a:spAutoFit/>
          </a:bodyPr>
          <a:lstStyle/>
          <a:p>
            <a:pPr marL="342900" indent="-342900" algn="l">
              <a:spcAft>
                <a:spcPts val="600"/>
              </a:spcAft>
              <a:buClr>
                <a:srgbClr val="0432FF"/>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
            </a:r>
            <a:r>
              <a:rPr lang="en-US" sz="2000" b="0" i="0" u="none" strike="noStrike" baseline="0" dirty="0">
                <a:latin typeface="Arial" panose="020B0604020202020204" pitchFamily="34" charset="0"/>
                <a:cs typeface="Arial" panose="020B0604020202020204" pitchFamily="34" charset="0"/>
              </a:rPr>
              <a:t>rovide coordination among the different funding partners</a:t>
            </a:r>
            <a:r>
              <a:rPr lang="en-US" sz="2000" b="0" i="0" u="none" strike="noStrike" baseline="0" dirty="0">
                <a:solidFill>
                  <a:srgbClr val="008F00"/>
                </a:solidFill>
                <a:latin typeface="Arial" panose="020B0604020202020204" pitchFamily="34" charset="0"/>
                <a:cs typeface="Arial" panose="020B0604020202020204" pitchFamily="34" charset="0"/>
              </a:rPr>
              <a:t> during the tw</a:t>
            </a:r>
            <a:r>
              <a:rPr lang="en-US" sz="2000" dirty="0">
                <a:solidFill>
                  <a:srgbClr val="008F00"/>
                </a:solidFill>
                <a:latin typeface="Arial" panose="020B0604020202020204" pitchFamily="34" charset="0"/>
                <a:cs typeface="Arial" panose="020B0604020202020204" pitchFamily="34" charset="0"/>
              </a:rPr>
              <a:t>o phases</a:t>
            </a:r>
            <a:endParaRPr lang="en-US" sz="2000" b="0" i="0" u="none" strike="noStrike" baseline="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1600" dirty="0">
                <a:solidFill>
                  <a:srgbClr val="008F00"/>
                </a:solidFill>
                <a:latin typeface="Arial" panose="020B0604020202020204" pitchFamily="34" charset="0"/>
                <a:cs typeface="Arial" panose="020B0604020202020204" pitchFamily="34" charset="0"/>
              </a:rPr>
              <a:t>Construction of the experiment </a:t>
            </a:r>
          </a:p>
          <a:p>
            <a:pPr marL="742950" lvl="1" indent="-285750">
              <a:buFont typeface="Courier New" panose="02070309020205020404" pitchFamily="49" charset="0"/>
              <a:buChar char="o"/>
            </a:pPr>
            <a:r>
              <a:rPr lang="en-US" sz="1600" dirty="0">
                <a:solidFill>
                  <a:srgbClr val="008F00"/>
                </a:solidFill>
                <a:latin typeface="Arial" panose="020B0604020202020204" pitchFamily="34" charset="0"/>
                <a:cs typeface="Arial" panose="020B0604020202020204" pitchFamily="34" charset="0"/>
              </a:rPr>
              <a:t>Operation and scientific exploitation </a:t>
            </a:r>
            <a:endParaRPr lang="en-US" sz="1600" b="0" i="0" u="none" strike="noStrike" baseline="0" dirty="0">
              <a:solidFill>
                <a:srgbClr val="008F00"/>
              </a:solidFill>
              <a:latin typeface="Arial" panose="020B0604020202020204" pitchFamily="34" charset="0"/>
              <a:cs typeface="Arial" panose="020B0604020202020204" pitchFamily="34" charset="0"/>
            </a:endParaRPr>
          </a:p>
          <a:p>
            <a:pPr marL="342900" indent="-342900" algn="l">
              <a:spcAft>
                <a:spcPts val="600"/>
              </a:spcAft>
              <a:buClr>
                <a:srgbClr val="0432FF"/>
              </a:buClr>
              <a:buFont typeface="Wingdings" panose="05000000000000000000" pitchFamily="2" charset="2"/>
              <a:buChar char="§"/>
            </a:pPr>
            <a:r>
              <a:rPr lang="en-US" sz="2000" b="0" i="0" u="none" strike="noStrike" baseline="0" dirty="0">
                <a:latin typeface="Arial" panose="020B0604020202020204" pitchFamily="34" charset="0"/>
                <a:cs typeface="Arial" panose="020B0604020202020204" pitchFamily="34" charset="0"/>
              </a:rPr>
              <a:t>Oversight of the experiments and computing</a:t>
            </a:r>
          </a:p>
          <a:p>
            <a:pPr marL="342900" indent="-342900" algn="l">
              <a:spcAft>
                <a:spcPts val="600"/>
              </a:spcAft>
              <a:buClr>
                <a:srgbClr val="0432FF"/>
              </a:buClr>
              <a:buFont typeface="Wingdings" panose="05000000000000000000" pitchFamily="2" charset="2"/>
              <a:buChar char="§"/>
            </a:pPr>
            <a:r>
              <a:rPr lang="en-US" sz="2000" b="0" i="0" u="none" strike="noStrike" baseline="0" dirty="0">
                <a:latin typeface="Arial" panose="020B0604020202020204" pitchFamily="34" charset="0"/>
                <a:cs typeface="Arial" panose="020B0604020202020204" pitchFamily="34" charset="0"/>
              </a:rPr>
              <a:t>Reaching agreement on contributions to the experiments and computing</a:t>
            </a:r>
          </a:p>
          <a:p>
            <a:pPr marL="342900" indent="-342900" algn="l">
              <a:spcAft>
                <a:spcPts val="600"/>
              </a:spcAft>
              <a:buClr>
                <a:srgbClr val="0432FF"/>
              </a:buClr>
              <a:buFont typeface="Wingdings" panose="05000000000000000000" pitchFamily="2" charset="2"/>
              <a:buChar char="§"/>
            </a:pPr>
            <a:r>
              <a:rPr lang="en-US" sz="2000" b="0" i="0" u="none" strike="noStrike" baseline="0" dirty="0">
                <a:latin typeface="Arial" panose="020B0604020202020204" pitchFamily="34" charset="0"/>
                <a:cs typeface="Arial" panose="020B0604020202020204" pitchFamily="34" charset="0"/>
              </a:rPr>
              <a:t>Monitoring progress, finances and workforce support</a:t>
            </a:r>
          </a:p>
          <a:p>
            <a:pPr marL="342900" indent="-342900" algn="l">
              <a:spcAft>
                <a:spcPts val="600"/>
              </a:spcAft>
              <a:buClr>
                <a:srgbClr val="0432FF"/>
              </a:buClr>
              <a:buFont typeface="Wingdings" panose="05000000000000000000" pitchFamily="2" charset="2"/>
              <a:buChar char="§"/>
            </a:pPr>
            <a:r>
              <a:rPr lang="en-US" sz="2000" b="0" i="0" u="none" strike="noStrike" baseline="0" dirty="0">
                <a:latin typeface="Arial" panose="020B0604020202020204" pitchFamily="34" charset="0"/>
                <a:cs typeface="Arial" panose="020B0604020202020204" pitchFamily="34" charset="0"/>
              </a:rPr>
              <a:t>Reaching agreement on common projects and the use of common funds (when proposed and supported)</a:t>
            </a:r>
          </a:p>
          <a:p>
            <a:pPr marL="342900" indent="-342900" algn="l">
              <a:spcAft>
                <a:spcPts val="600"/>
              </a:spcAft>
              <a:buClr>
                <a:srgbClr val="0432FF"/>
              </a:buClr>
              <a:buFont typeface="Wingdings" panose="05000000000000000000" pitchFamily="2" charset="2"/>
              <a:buChar char="§"/>
            </a:pPr>
            <a:r>
              <a:rPr lang="en-US" sz="2000" b="0" i="0" u="none" strike="noStrike" baseline="0" dirty="0">
                <a:latin typeface="Arial" panose="020B0604020202020204" pitchFamily="34" charset="0"/>
                <a:cs typeface="Arial" panose="020B0604020202020204" pitchFamily="34" charset="0"/>
              </a:rPr>
              <a:t>Reaching agreement on maintenance and operations scope and financing and monitoring its functioning</a:t>
            </a:r>
          </a:p>
          <a:p>
            <a:pPr marL="342900" indent="-342900" algn="l">
              <a:spcAft>
                <a:spcPts val="600"/>
              </a:spcAft>
              <a:buClr>
                <a:srgbClr val="0432FF"/>
              </a:buClr>
              <a:buFont typeface="Wingdings" panose="05000000000000000000" pitchFamily="2" charset="2"/>
              <a:buChar char="§"/>
            </a:pPr>
            <a:r>
              <a:rPr lang="en-US" sz="2000" b="0" i="0" u="none" strike="noStrike" baseline="0" dirty="0">
                <a:latin typeface="Arial" panose="020B0604020202020204" pitchFamily="34" charset="0"/>
                <a:cs typeface="Arial" panose="020B0604020202020204" pitchFamily="34" charset="0"/>
              </a:rPr>
              <a:t>Endorsing the annual construction and maintenance and operations budgets of the detector</a:t>
            </a:r>
          </a:p>
          <a:p>
            <a:pPr algn="ctr">
              <a:spcAft>
                <a:spcPts val="600"/>
              </a:spcAft>
            </a:pPr>
            <a:r>
              <a:rPr lang="en-US" sz="2000" b="1" i="1" dirty="0">
                <a:solidFill>
                  <a:srgbClr val="008F00"/>
                </a:solidFill>
                <a:highlight>
                  <a:srgbClr val="C0C0C0"/>
                </a:highlight>
                <a:latin typeface="Arial" panose="020B0604020202020204" pitchFamily="34" charset="0"/>
                <a:cs typeface="Arial" panose="020B0604020202020204" pitchFamily="34" charset="0"/>
              </a:rPr>
              <a:t>The RRB is not a scientific committee. The RRB is about making sure the plans for the experiments are consistent with the resources reasonably expected to be available.</a:t>
            </a:r>
            <a:endParaRPr lang="en-US" sz="2000" b="0" i="0" u="none" strike="noStrike" baseline="0" dirty="0">
              <a:highlight>
                <a:srgbClr val="C0C0C0"/>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D054870-ABB1-A455-7D4C-C962A6B07515}"/>
              </a:ext>
            </a:extLst>
          </p:cNvPr>
          <p:cNvSpPr txBox="1"/>
          <p:nvPr/>
        </p:nvSpPr>
        <p:spPr>
          <a:xfrm>
            <a:off x="1010702" y="743140"/>
            <a:ext cx="5202065" cy="461665"/>
          </a:xfrm>
          <a:prstGeom prst="rect">
            <a:avLst/>
          </a:prstGeom>
          <a:noFill/>
        </p:spPr>
        <p:txBody>
          <a:bodyPr wrap="none" rtlCol="0">
            <a:spAutoFit/>
          </a:bodyPr>
          <a:lstStyle/>
          <a:p>
            <a:pPr algn="l"/>
            <a:r>
              <a:rPr lang="en-US" sz="2400" i="1" dirty="0">
                <a:solidFill>
                  <a:srgbClr val="008F00"/>
                </a:solidFill>
                <a:latin typeface="Arial" panose="020B0604020202020204" pitchFamily="34" charset="0"/>
                <a:cs typeface="Arial" panose="020B0604020202020204" pitchFamily="34" charset="0"/>
              </a:rPr>
              <a:t>10/13/2022 adjusted after discussion</a:t>
            </a:r>
          </a:p>
        </p:txBody>
      </p:sp>
      <p:sp>
        <p:nvSpPr>
          <p:cNvPr id="9" name="Arrow: Right 8">
            <a:extLst>
              <a:ext uri="{FF2B5EF4-FFF2-40B4-BE49-F238E27FC236}">
                <a16:creationId xmlns:a16="http://schemas.microsoft.com/office/drawing/2014/main" id="{957EEE2C-DC76-8729-70BB-65CE1670BF2A}"/>
              </a:ext>
            </a:extLst>
          </p:cNvPr>
          <p:cNvSpPr/>
          <p:nvPr/>
        </p:nvSpPr>
        <p:spPr>
          <a:xfrm rot="10800000">
            <a:off x="10075672" y="3460674"/>
            <a:ext cx="795528" cy="484632"/>
          </a:xfrm>
          <a:prstGeom prst="rightArrow">
            <a:avLst/>
          </a:prstGeom>
          <a:solidFill>
            <a:srgbClr val="043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32FF"/>
              </a:solidFill>
            </a:endParaRPr>
          </a:p>
        </p:txBody>
      </p:sp>
      <p:sp>
        <p:nvSpPr>
          <p:cNvPr id="6" name="TextBox 5">
            <a:extLst>
              <a:ext uri="{FF2B5EF4-FFF2-40B4-BE49-F238E27FC236}">
                <a16:creationId xmlns:a16="http://schemas.microsoft.com/office/drawing/2014/main" id="{215765CE-282B-C9E0-5596-F7232833E418}"/>
              </a:ext>
            </a:extLst>
          </p:cNvPr>
          <p:cNvSpPr txBox="1"/>
          <p:nvPr/>
        </p:nvSpPr>
        <p:spPr>
          <a:xfrm>
            <a:off x="10993120" y="2804160"/>
            <a:ext cx="914400" cy="365125"/>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11" name="Text Placeholder 2">
            <a:extLst>
              <a:ext uri="{FF2B5EF4-FFF2-40B4-BE49-F238E27FC236}">
                <a16:creationId xmlns:a16="http://schemas.microsoft.com/office/drawing/2014/main" id="{6344C125-A75E-10DB-6FE5-B235E6101B93}"/>
              </a:ext>
            </a:extLst>
          </p:cNvPr>
          <p:cNvSpPr txBox="1">
            <a:spLocks/>
          </p:cNvSpPr>
          <p:nvPr/>
        </p:nvSpPr>
        <p:spPr>
          <a:xfrm>
            <a:off x="10982397" y="3462603"/>
            <a:ext cx="1082203" cy="57649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solidFill>
                  <a:srgbClr val="0432FF"/>
                </a:solidFill>
              </a:rPr>
              <a:t>Today’s topic</a:t>
            </a:r>
          </a:p>
        </p:txBody>
      </p:sp>
    </p:spTree>
    <p:extLst>
      <p:ext uri="{BB962C8B-B14F-4D97-AF65-F5344CB8AC3E}">
        <p14:creationId xmlns:p14="http://schemas.microsoft.com/office/powerpoint/2010/main" val="388147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04DDC-CD9A-8541-8530-1E9C900F96CB}"/>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6</a:t>
            </a:fld>
            <a:endParaRPr lang="en-US" dirty="0"/>
          </a:p>
        </p:txBody>
      </p:sp>
      <p:sp>
        <p:nvSpPr>
          <p:cNvPr id="2" name="Title 1">
            <a:extLst>
              <a:ext uri="{FF2B5EF4-FFF2-40B4-BE49-F238E27FC236}">
                <a16:creationId xmlns:a16="http://schemas.microsoft.com/office/drawing/2014/main" id="{CB3C91CB-DDF9-F641-8D78-C5D8A4352D59}"/>
              </a:ext>
            </a:extLst>
          </p:cNvPr>
          <p:cNvSpPr>
            <a:spLocks noGrp="1"/>
          </p:cNvSpPr>
          <p:nvPr>
            <p:ph type="title"/>
          </p:nvPr>
        </p:nvSpPr>
        <p:spPr/>
        <p:txBody>
          <a:bodyPr/>
          <a:lstStyle/>
          <a:p>
            <a:r>
              <a:rPr lang="en-US" dirty="0"/>
              <a:t>Common Funds – Today: Introduction to Discussion</a:t>
            </a:r>
          </a:p>
        </p:txBody>
      </p:sp>
      <p:sp>
        <p:nvSpPr>
          <p:cNvPr id="6" name="Slide Number Placeholder 2">
            <a:extLst>
              <a:ext uri="{FF2B5EF4-FFF2-40B4-BE49-F238E27FC236}">
                <a16:creationId xmlns:a16="http://schemas.microsoft.com/office/drawing/2014/main" id="{8B5471F6-E669-8D40-A34F-7BBE12B05B01}"/>
              </a:ext>
            </a:extLst>
          </p:cNvPr>
          <p:cNvSpPr txBox="1">
            <a:spLocks/>
          </p:cNvSpPr>
          <p:nvPr/>
        </p:nvSpPr>
        <p:spPr>
          <a:xfrm>
            <a:off x="11628451" y="6492875"/>
            <a:ext cx="324365" cy="365125"/>
          </a:xfrm>
          <a:prstGeom prst="rect">
            <a:avLst/>
          </a:prstGeom>
        </p:spPr>
        <p:txBody>
          <a:bodyPr lIns="0" tIns="0" rIns="0" bIns="0" anchor="ctr"/>
          <a:lstStyle>
            <a:defPPr>
              <a:defRPr lang="en-US"/>
            </a:defPPr>
            <a:lvl1pPr marL="0" algn="ctr" defTabSz="914400" rtl="0" eaLnBrk="1" latinLnBrk="0" hangingPunct="1">
              <a:defRPr sz="11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a:pPr/>
              <a:t>6</a:t>
            </a:fld>
            <a:endParaRPr lang="en-US" dirty="0"/>
          </a:p>
        </p:txBody>
      </p:sp>
      <p:sp>
        <p:nvSpPr>
          <p:cNvPr id="3" name="TextBox 2">
            <a:extLst>
              <a:ext uri="{FF2B5EF4-FFF2-40B4-BE49-F238E27FC236}">
                <a16:creationId xmlns:a16="http://schemas.microsoft.com/office/drawing/2014/main" id="{3585E591-850B-369B-33CD-C04A03FD122E}"/>
              </a:ext>
            </a:extLst>
          </p:cNvPr>
          <p:cNvSpPr txBox="1"/>
          <p:nvPr/>
        </p:nvSpPr>
        <p:spPr>
          <a:xfrm>
            <a:off x="602342" y="739004"/>
            <a:ext cx="11244580" cy="5310428"/>
          </a:xfrm>
          <a:prstGeom prst="rect">
            <a:avLst/>
          </a:prstGeom>
          <a:noFill/>
        </p:spPr>
        <p:txBody>
          <a:bodyPr wrap="square" rtlCol="0">
            <a:spAutoFit/>
          </a:bodyPr>
          <a:lstStyle/>
          <a:p>
            <a:pPr marR="0" lvl="0">
              <a:lnSpc>
                <a:spcPct val="107000"/>
              </a:lnSpc>
              <a:spcBef>
                <a:spcPts val="0"/>
              </a:spcBef>
              <a:spcAft>
                <a:spcPts val="600"/>
              </a:spcAft>
              <a:buClr>
                <a:srgbClr val="0432FF"/>
              </a:buClr>
            </a:pPr>
            <a:r>
              <a:rPr lang="en-US" dirty="0">
                <a:latin typeface="Arial" panose="020B0604020202020204" pitchFamily="34" charset="0"/>
                <a:ea typeface="Calibri" panose="020F0502020204030204" pitchFamily="34" charset="0"/>
                <a:cs typeface="Arial" panose="020B0604020202020204" pitchFamily="34" charset="0"/>
              </a:rPr>
              <a:t>Common Fund – other pros or cons or modify?: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Clr>
                <a:srgbClr val="0432FF"/>
              </a:buClr>
              <a:buFont typeface="Wingdings" panose="05000000000000000000" pitchFamily="2"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Collaboration contributions to a common fund for detector operations items</a:t>
            </a:r>
          </a:p>
          <a:p>
            <a:pPr marL="800100" lvl="1" indent="-342900">
              <a:lnSpc>
                <a:spcPct val="107000"/>
              </a:lnSpc>
              <a:spcAft>
                <a:spcPts val="600"/>
              </a:spcAft>
              <a:buClr>
                <a:srgbClr val="0432FF"/>
              </a:buClr>
              <a:buFont typeface="Wingdings" panose="05000000000000000000" pitchFamily="2" charset="2"/>
              <a:buChar char="v"/>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Pros:</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rovides the experiments with resources for expenses of general benefit</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Promotes a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shared sense of responsibility and ownership</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Collaborators are more encouraged to really contribute</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n-kind contributions to the common fund can guarantee a larger onsite presence, assist with a smoother operations, and provide easier access to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expertise</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effort for support tasks</a:t>
            </a:r>
          </a:p>
          <a:p>
            <a:pPr marL="1203325" lvl="3" indent="-398463">
              <a:lnSpc>
                <a:spcPct val="107000"/>
              </a:lnSpc>
              <a:spcAft>
                <a:spcPts val="300"/>
              </a:spcAft>
              <a:buClr>
                <a:srgbClr val="0432FF"/>
              </a:buClr>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(other pros?) …</a:t>
            </a:r>
          </a:p>
          <a:p>
            <a:pPr marL="1203325" lvl="3" indent="-398463">
              <a:lnSpc>
                <a:spcPct val="107000"/>
              </a:lnSpc>
              <a:spcAft>
                <a:spcPts val="300"/>
              </a:spcAft>
              <a:buClr>
                <a:srgbClr val="0432FF"/>
              </a:buClr>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07000"/>
              </a:lnSpc>
              <a:spcAft>
                <a:spcPts val="300"/>
              </a:spcAft>
              <a:buClr>
                <a:srgbClr val="0432FF"/>
              </a:buClr>
              <a:buFont typeface="Wingdings" panose="05000000000000000000" pitchFamily="2" charset="2"/>
              <a:buChar char="v"/>
              <a:tabLst>
                <a:tab pos="336550" algn="l"/>
              </a:tabLs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Cons</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Possibly creates different levels of collaborators</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based on ability to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pay</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Level of effort required to collect/administer a common fund for limited gain</a:t>
            </a:r>
            <a:endParaRPr lang="en-US" sz="1600" dirty="0">
              <a:latin typeface="Arial" panose="020B0604020202020204" pitchFamily="34" charset="0"/>
              <a:ea typeface="Calibri" panose="020F0502020204030204" pitchFamily="34" charset="0"/>
              <a:cs typeface="Arial" panose="020B0604020202020204" pitchFamily="34" charset="0"/>
            </a:endParaRP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Probably much easier for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 groups</a:t>
            </a: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(other cons?) …</a:t>
            </a: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1203325" lvl="3" indent="-398463">
              <a:lnSpc>
                <a:spcPct val="107000"/>
              </a:lnSpc>
              <a:spcAft>
                <a:spcPts val="300"/>
              </a:spcAft>
              <a:buClr>
                <a:srgbClr val="0432FF"/>
              </a:buClr>
              <a:buFont typeface="Courier New" panose="02070309020205020404" pitchFamily="49" charset="0"/>
              <a:buChar char="o"/>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8B7375A9-DAB6-A955-30E4-EECC8DF473ED}"/>
              </a:ext>
            </a:extLst>
          </p:cNvPr>
          <p:cNvSpPr txBox="1">
            <a:spLocks/>
          </p:cNvSpPr>
          <p:nvPr/>
        </p:nvSpPr>
        <p:spPr>
          <a:xfrm>
            <a:off x="8670569" y="4840154"/>
            <a:ext cx="2535910" cy="3119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rgbClr val="0432FF"/>
                </a:solidFill>
              </a:rPr>
              <a:t>Potentially? Not clear…</a:t>
            </a:r>
          </a:p>
        </p:txBody>
      </p:sp>
      <p:sp>
        <p:nvSpPr>
          <p:cNvPr id="7" name="Text Placeholder 2">
            <a:extLst>
              <a:ext uri="{FF2B5EF4-FFF2-40B4-BE49-F238E27FC236}">
                <a16:creationId xmlns:a16="http://schemas.microsoft.com/office/drawing/2014/main" id="{DD743DD3-2E07-F81B-05C8-4B02B9D6E109}"/>
              </a:ext>
            </a:extLst>
          </p:cNvPr>
          <p:cNvSpPr txBox="1">
            <a:spLocks/>
          </p:cNvSpPr>
          <p:nvPr/>
        </p:nvSpPr>
        <p:spPr>
          <a:xfrm>
            <a:off x="8670570" y="1791210"/>
            <a:ext cx="2982950" cy="56590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0432FF"/>
                </a:solidFill>
              </a:rPr>
              <a:t>Many experiments worldwide benefit a lot from a common fund</a:t>
            </a:r>
          </a:p>
        </p:txBody>
      </p:sp>
      <p:sp>
        <p:nvSpPr>
          <p:cNvPr id="8" name="Text Placeholder 2">
            <a:extLst>
              <a:ext uri="{FF2B5EF4-FFF2-40B4-BE49-F238E27FC236}">
                <a16:creationId xmlns:a16="http://schemas.microsoft.com/office/drawing/2014/main" id="{BE91EF01-C8E6-B4AC-8249-41FE6D69DD55}"/>
              </a:ext>
            </a:extLst>
          </p:cNvPr>
          <p:cNvSpPr txBox="1">
            <a:spLocks/>
          </p:cNvSpPr>
          <p:nvPr/>
        </p:nvSpPr>
        <p:spPr>
          <a:xfrm>
            <a:off x="8670570" y="1065417"/>
            <a:ext cx="3272110" cy="56590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0432FF"/>
                </a:solidFill>
              </a:rPr>
              <a:t>Common fund is not for construction, but for (pre-)operations</a:t>
            </a:r>
          </a:p>
        </p:txBody>
      </p:sp>
      <p:sp>
        <p:nvSpPr>
          <p:cNvPr id="9" name="Text Placeholder 2">
            <a:extLst>
              <a:ext uri="{FF2B5EF4-FFF2-40B4-BE49-F238E27FC236}">
                <a16:creationId xmlns:a16="http://schemas.microsoft.com/office/drawing/2014/main" id="{34178F83-8242-BD45-F210-781A4509B86A}"/>
              </a:ext>
            </a:extLst>
          </p:cNvPr>
          <p:cNvSpPr txBox="1">
            <a:spLocks/>
          </p:cNvSpPr>
          <p:nvPr/>
        </p:nvSpPr>
        <p:spPr>
          <a:xfrm>
            <a:off x="8670570" y="4344026"/>
            <a:ext cx="3531590" cy="4859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0432FF"/>
                </a:solidFill>
              </a:rPr>
              <a:t>Limited gain on scale of DOE/project, large gain/impact on scale of collaboration</a:t>
            </a:r>
          </a:p>
        </p:txBody>
      </p:sp>
    </p:spTree>
    <p:extLst>
      <p:ext uri="{BB962C8B-B14F-4D97-AF65-F5344CB8AC3E}">
        <p14:creationId xmlns:p14="http://schemas.microsoft.com/office/powerpoint/2010/main" val="171506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04DDC-CD9A-8541-8530-1E9C900F96CB}"/>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7</a:t>
            </a:fld>
            <a:endParaRPr lang="en-US" dirty="0"/>
          </a:p>
        </p:txBody>
      </p:sp>
      <p:sp>
        <p:nvSpPr>
          <p:cNvPr id="2" name="Title 1">
            <a:extLst>
              <a:ext uri="{FF2B5EF4-FFF2-40B4-BE49-F238E27FC236}">
                <a16:creationId xmlns:a16="http://schemas.microsoft.com/office/drawing/2014/main" id="{CB3C91CB-DDF9-F641-8D78-C5D8A4352D59}"/>
              </a:ext>
            </a:extLst>
          </p:cNvPr>
          <p:cNvSpPr>
            <a:spLocks noGrp="1"/>
          </p:cNvSpPr>
          <p:nvPr>
            <p:ph type="title"/>
          </p:nvPr>
        </p:nvSpPr>
        <p:spPr/>
        <p:txBody>
          <a:bodyPr/>
          <a:lstStyle/>
          <a:p>
            <a:r>
              <a:rPr lang="en-US" dirty="0"/>
              <a:t>Common Funds – Today: Introduction to Discussion</a:t>
            </a:r>
          </a:p>
        </p:txBody>
      </p:sp>
      <p:sp>
        <p:nvSpPr>
          <p:cNvPr id="6" name="Slide Number Placeholder 2">
            <a:extLst>
              <a:ext uri="{FF2B5EF4-FFF2-40B4-BE49-F238E27FC236}">
                <a16:creationId xmlns:a16="http://schemas.microsoft.com/office/drawing/2014/main" id="{8B5471F6-E669-8D40-A34F-7BBE12B05B01}"/>
              </a:ext>
            </a:extLst>
          </p:cNvPr>
          <p:cNvSpPr txBox="1">
            <a:spLocks/>
          </p:cNvSpPr>
          <p:nvPr/>
        </p:nvSpPr>
        <p:spPr>
          <a:xfrm>
            <a:off x="11628451" y="6492875"/>
            <a:ext cx="324365" cy="365125"/>
          </a:xfrm>
          <a:prstGeom prst="rect">
            <a:avLst/>
          </a:prstGeom>
        </p:spPr>
        <p:txBody>
          <a:bodyPr lIns="0" tIns="0" rIns="0" bIns="0" anchor="ctr"/>
          <a:lstStyle>
            <a:defPPr>
              <a:defRPr lang="en-US"/>
            </a:defPPr>
            <a:lvl1pPr marL="0" algn="ctr" defTabSz="914400" rtl="0" eaLnBrk="1" latinLnBrk="0" hangingPunct="1">
              <a:defRPr sz="11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a:pPr/>
              <a:t>7</a:t>
            </a:fld>
            <a:endParaRPr lang="en-US" dirty="0"/>
          </a:p>
        </p:txBody>
      </p:sp>
      <p:sp>
        <p:nvSpPr>
          <p:cNvPr id="3" name="TextBox 2">
            <a:extLst>
              <a:ext uri="{FF2B5EF4-FFF2-40B4-BE49-F238E27FC236}">
                <a16:creationId xmlns:a16="http://schemas.microsoft.com/office/drawing/2014/main" id="{3585E591-850B-369B-33CD-C04A03FD122E}"/>
              </a:ext>
            </a:extLst>
          </p:cNvPr>
          <p:cNvSpPr txBox="1"/>
          <p:nvPr/>
        </p:nvSpPr>
        <p:spPr>
          <a:xfrm>
            <a:off x="602342" y="739004"/>
            <a:ext cx="11026109" cy="5872826"/>
          </a:xfrm>
          <a:prstGeom prst="rect">
            <a:avLst/>
          </a:prstGeom>
          <a:noFill/>
        </p:spPr>
        <p:txBody>
          <a:bodyPr wrap="square" rtlCol="0">
            <a:spAutoFit/>
          </a:bodyPr>
          <a:lstStyle/>
          <a:p>
            <a:pPr marR="0" lvl="0">
              <a:lnSpc>
                <a:spcPct val="107000"/>
              </a:lnSpc>
              <a:spcBef>
                <a:spcPts val="0"/>
              </a:spcBef>
              <a:spcAft>
                <a:spcPts val="600"/>
              </a:spcAft>
              <a:buClr>
                <a:srgbClr val="0432FF"/>
              </a:buClr>
            </a:pPr>
            <a:r>
              <a:rPr lang="en-US" dirty="0">
                <a:latin typeface="Arial" panose="020B0604020202020204" pitchFamily="34" charset="0"/>
                <a:ea typeface="Calibri" panose="020F0502020204030204" pitchFamily="34" charset="0"/>
                <a:cs typeface="Arial" panose="020B0604020202020204" pitchFamily="34" charset="0"/>
              </a:rPr>
              <a:t>Common Funds – Considerations: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lvl="1" indent="-285750">
              <a:lnSpc>
                <a:spcPct val="107000"/>
              </a:lnSpc>
              <a:spcAft>
                <a:spcPts val="300"/>
              </a:spcAft>
              <a:buClr>
                <a:srgbClr val="0432FF"/>
              </a:buClr>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Common funds should be driven by the collaboration’s need, administered by the host lab, and overseen by the RRB, but who manages the Common Fund?  </a:t>
            </a:r>
            <a:r>
              <a:rPr lang="en-US" i="1" dirty="0">
                <a:latin typeface="Arial" panose="020B0604020202020204" pitchFamily="34" charset="0"/>
                <a:ea typeface="Calibri" panose="020F0502020204030204" pitchFamily="34" charset="0"/>
                <a:cs typeface="Arial" panose="020B0604020202020204" pitchFamily="34" charset="0"/>
              </a:rPr>
              <a:t>[Often a Resource Coordinator]</a:t>
            </a:r>
            <a:endParaRPr lang="en-US" dirty="0">
              <a:latin typeface="Arial" panose="020B0604020202020204" pitchFamily="34" charset="0"/>
              <a:ea typeface="Calibri" panose="020F0502020204030204" pitchFamily="34" charset="0"/>
              <a:cs typeface="Arial" panose="020B0604020202020204" pitchFamily="34" charset="0"/>
            </a:endParaRPr>
          </a:p>
          <a:p>
            <a:pPr marL="742950" lvl="2" indent="-285750">
              <a:lnSpc>
                <a:spcPct val="107000"/>
              </a:lnSpc>
              <a:spcAft>
                <a:spcPts val="300"/>
              </a:spcAft>
              <a:buClr>
                <a:srgbClr val="0432FF"/>
              </a:buClr>
              <a:buFont typeface="Wingdings" panose="05000000000000000000" pitchFamily="2" charset="2"/>
              <a:buChar char="v"/>
            </a:pPr>
            <a:r>
              <a:rPr lang="en-US" sz="1600" dirty="0">
                <a:latin typeface="Arial" panose="020B0604020202020204" pitchFamily="34" charset="0"/>
                <a:ea typeface="Calibri" panose="020F0502020204030204" pitchFamily="34" charset="0"/>
                <a:cs typeface="Arial" panose="020B0604020202020204" pitchFamily="34" charset="0"/>
              </a:rPr>
              <a:t>How to handle lab (or labs) overheads? </a:t>
            </a:r>
            <a:r>
              <a:rPr lang="en-US" sz="1600" i="1" dirty="0">
                <a:latin typeface="Arial" panose="020B0604020202020204" pitchFamily="34" charset="0"/>
                <a:ea typeface="Calibri" panose="020F0502020204030204" pitchFamily="34" charset="0"/>
                <a:cs typeface="Arial" panose="020B0604020202020204" pitchFamily="34" charset="0"/>
              </a:rPr>
              <a:t>[Consider a mechanism for reduced overhead]</a:t>
            </a:r>
          </a:p>
          <a:p>
            <a:pPr marL="285750" lvl="1" indent="-285750">
              <a:lnSpc>
                <a:spcPct val="107000"/>
              </a:lnSpc>
              <a:spcAft>
                <a:spcPts val="300"/>
              </a:spcAft>
              <a:buClr>
                <a:srgbClr val="0432FF"/>
              </a:buClr>
              <a:buFont typeface="Wingdings" panose="05000000000000000000" pitchFamily="2"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Common Fund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 not for c</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onstruction, but can be for integration and pre-ops, and ultimately steady-state detector operations </a:t>
            </a:r>
            <a:r>
              <a:rPr lang="en-US" i="1" dirty="0">
                <a:solidFill>
                  <a:srgbClr val="000000"/>
                </a:solidFill>
                <a:latin typeface="Arial" panose="020B0604020202020204" pitchFamily="34" charset="0"/>
                <a:ea typeface="Calibri" panose="020F0502020204030204" pitchFamily="34" charset="0"/>
                <a:cs typeface="Arial" panose="020B0604020202020204" pitchFamily="34" charset="0"/>
              </a:rPr>
              <a:t>[Include integration and pre-ops phase?]</a:t>
            </a:r>
          </a:p>
          <a:p>
            <a:pPr marL="746125" lvl="2" indent="-398463">
              <a:lnSpc>
                <a:spcPct val="107000"/>
              </a:lnSpc>
              <a:spcAft>
                <a:spcPts val="300"/>
              </a:spcAft>
              <a:buClr>
                <a:srgbClr val="0432FF"/>
              </a:buClr>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Based on the current schedule in what year would the common fund begin? </a:t>
            </a:r>
            <a:r>
              <a:rPr lang="en-US" sz="1600" i="1" dirty="0">
                <a:effectLst/>
                <a:latin typeface="Arial" panose="020B0604020202020204" pitchFamily="34" charset="0"/>
                <a:ea typeface="Calibri" panose="020F0502020204030204" pitchFamily="34" charset="0"/>
                <a:cs typeface="Arial" panose="020B0604020202020204" pitchFamily="34" charset="0"/>
              </a:rPr>
              <a:t>[2025-2026 to include early </a:t>
            </a:r>
            <a:r>
              <a:rPr lang="en-US" sz="1600" i="1" dirty="0">
                <a:latin typeface="Arial" panose="020B0604020202020204" pitchFamily="34" charset="0"/>
                <a:ea typeface="Calibri" panose="020F0502020204030204" pitchFamily="34" charset="0"/>
                <a:cs typeface="Arial" panose="020B0604020202020204" pitchFamily="34" charset="0"/>
              </a:rPr>
              <a:t>needs for QA and cosmic/beam test</a:t>
            </a:r>
            <a:r>
              <a:rPr lang="en-US" sz="1600" i="1" dirty="0">
                <a:effectLst/>
                <a:latin typeface="Arial" panose="020B0604020202020204" pitchFamily="34" charset="0"/>
                <a:ea typeface="Calibri" panose="020F0502020204030204" pitchFamily="34" charset="0"/>
                <a:cs typeface="Arial" panose="020B0604020202020204" pitchFamily="34" charset="0"/>
              </a:rPr>
              <a:t> tasks? Or 2028 when IR-6 is ready for installation?]</a:t>
            </a:r>
          </a:p>
          <a:p>
            <a:pPr marL="1203325" lvl="3" indent="-398463">
              <a:lnSpc>
                <a:spcPct val="107000"/>
              </a:lnSpc>
              <a:spcAft>
                <a:spcPts val="300"/>
              </a:spcAft>
              <a:buClr>
                <a:srgbClr val="0432FF"/>
              </a:buClr>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Roughly how much? </a:t>
            </a:r>
            <a:r>
              <a:rPr lang="en-US" sz="1400" dirty="0">
                <a:latin typeface="Arial" panose="020B0604020202020204" pitchFamily="34" charset="0"/>
                <a:ea typeface="Calibri" panose="020F0502020204030204" pitchFamily="34" charset="0"/>
                <a:cs typeface="Arial" panose="020B0604020202020204" pitchFamily="34" charset="0"/>
              </a:rPr>
              <a:t>Common fund contributions </a:t>
            </a:r>
            <a:r>
              <a:rPr lang="en-US" sz="1400" dirty="0">
                <a:effectLst/>
                <a:latin typeface="Arial" panose="020B0604020202020204" pitchFamily="34" charset="0"/>
                <a:ea typeface="Calibri" panose="020F0502020204030204" pitchFamily="34" charset="0"/>
                <a:cs typeface="Arial" panose="020B0604020202020204" pitchFamily="34" charset="0"/>
              </a:rPr>
              <a:t>scale with activities ramping up?</a:t>
            </a:r>
          </a:p>
          <a:p>
            <a:pPr marL="1203325" lvl="3" indent="-398463">
              <a:lnSpc>
                <a:spcPct val="107000"/>
              </a:lnSpc>
              <a:spcAft>
                <a:spcPts val="300"/>
              </a:spcAft>
              <a:buClr>
                <a:srgbClr val="0432FF"/>
              </a:buClr>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What scope?</a:t>
            </a: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8925" lvl="1" indent="-398463">
              <a:lnSpc>
                <a:spcPct val="107000"/>
              </a:lnSpc>
              <a:spcAft>
                <a:spcPts val="300"/>
              </a:spcAft>
              <a:buClr>
                <a:srgbClr val="0432FF"/>
              </a:buClr>
              <a:buFont typeface="Wingdings" panose="05000000000000000000" pitchFamily="2"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What are the arrangements for contributed labor?</a:t>
            </a:r>
          </a:p>
          <a:p>
            <a:pPr marL="746125" lvl="2" indent="-398463">
              <a:lnSpc>
                <a:spcPct val="107000"/>
              </a:lnSpc>
              <a:spcAft>
                <a:spcPts val="300"/>
              </a:spcAft>
              <a:buClr>
                <a:srgbClr val="0432FF"/>
              </a:buClr>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Will DOE/BNL/</a:t>
            </a:r>
            <a:r>
              <a:rPr lang="en-US" sz="1600" dirty="0" err="1">
                <a:effectLst/>
                <a:latin typeface="Arial" panose="020B0604020202020204" pitchFamily="34" charset="0"/>
                <a:ea typeface="Calibri" panose="020F0502020204030204" pitchFamily="34" charset="0"/>
                <a:cs typeface="Arial" panose="020B0604020202020204" pitchFamily="34" charset="0"/>
              </a:rPr>
              <a:t>JLab</a:t>
            </a:r>
            <a:r>
              <a:rPr lang="en-US" sz="1600" dirty="0">
                <a:effectLst/>
                <a:latin typeface="Arial" panose="020B0604020202020204" pitchFamily="34" charset="0"/>
                <a:ea typeface="Calibri" panose="020F0502020204030204" pitchFamily="34" charset="0"/>
                <a:cs typeface="Arial" panose="020B0604020202020204" pitchFamily="34" charset="0"/>
              </a:rPr>
              <a:t> provide lodging? </a:t>
            </a:r>
            <a:r>
              <a:rPr lang="en-US" sz="1600" i="1" dirty="0">
                <a:effectLst/>
                <a:latin typeface="Arial" panose="020B0604020202020204" pitchFamily="34" charset="0"/>
                <a:ea typeface="Calibri" panose="020F0502020204030204" pitchFamily="34" charset="0"/>
                <a:cs typeface="Arial" panose="020B0604020202020204" pitchFamily="34" charset="0"/>
              </a:rPr>
              <a:t>[This can be s</a:t>
            </a:r>
            <a:r>
              <a:rPr lang="en-US" sz="1600" i="1" dirty="0">
                <a:latin typeface="Arial" panose="020B0604020202020204" pitchFamily="34" charset="0"/>
                <a:ea typeface="Calibri" panose="020F0502020204030204" pitchFamily="34" charset="0"/>
                <a:cs typeface="Arial" panose="020B0604020202020204" pitchFamily="34" charset="0"/>
              </a:rPr>
              <a:t>imilar as done for RHIC/</a:t>
            </a:r>
            <a:r>
              <a:rPr lang="en-US" sz="1600" i="1" dirty="0" err="1">
                <a:latin typeface="Arial" panose="020B0604020202020204" pitchFamily="34" charset="0"/>
                <a:ea typeface="Calibri" panose="020F0502020204030204" pitchFamily="34" charset="0"/>
                <a:cs typeface="Arial" panose="020B0604020202020204" pitchFamily="34" charset="0"/>
              </a:rPr>
              <a:t>JLab</a:t>
            </a:r>
            <a:r>
              <a:rPr lang="en-US" sz="1600" i="1" dirty="0">
                <a:latin typeface="Arial" panose="020B0604020202020204" pitchFamily="34" charset="0"/>
                <a:ea typeface="Calibri" panose="020F0502020204030204" pitchFamily="34" charset="0"/>
                <a:cs typeface="Arial" panose="020B0604020202020204" pitchFamily="34" charset="0"/>
              </a:rPr>
              <a:t> users but is usually supported through operations funds]</a:t>
            </a:r>
            <a:endParaRPr lang="en-US" sz="1600" i="1" dirty="0">
              <a:effectLst/>
              <a:latin typeface="Arial" panose="020B0604020202020204" pitchFamily="34" charset="0"/>
              <a:ea typeface="Calibri" panose="020F0502020204030204" pitchFamily="34" charset="0"/>
              <a:cs typeface="Arial" panose="020B0604020202020204" pitchFamily="34" charset="0"/>
            </a:endParaRPr>
          </a:p>
          <a:p>
            <a:pPr marL="746125" lvl="2" indent="-398463">
              <a:lnSpc>
                <a:spcPct val="107000"/>
              </a:lnSpc>
              <a:spcAft>
                <a:spcPts val="300"/>
              </a:spcAft>
              <a:buClr>
                <a:srgbClr val="0432FF"/>
              </a:buClr>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Will there be efforts to make it attractive for international (and national) students, post-docs, and engineering and scientific staff to stay/work at the host sites? </a:t>
            </a:r>
            <a:r>
              <a:rPr lang="en-US" sz="1600" i="1" dirty="0">
                <a:effectLst/>
                <a:latin typeface="Arial" panose="020B0604020202020204" pitchFamily="34" charset="0"/>
                <a:ea typeface="Calibri" panose="020F0502020204030204" pitchFamily="34" charset="0"/>
                <a:cs typeface="Arial" panose="020B0604020202020204" pitchFamily="34" charset="0"/>
              </a:rPr>
              <a:t>[Yes, there should]</a:t>
            </a:r>
          </a:p>
          <a:p>
            <a:pPr marL="285750" lvl="1" indent="-285750">
              <a:lnSpc>
                <a:spcPct val="107000"/>
              </a:lnSpc>
              <a:spcAft>
                <a:spcPts val="300"/>
              </a:spcAft>
              <a:buClr>
                <a:srgbClr val="0432FF"/>
              </a:buClr>
              <a:buFont typeface="Wingdings" panose="05000000000000000000" pitchFamily="2"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What is the target ratio of in-kind M&amp;O to cash?</a:t>
            </a:r>
          </a:p>
          <a:p>
            <a:pPr marL="285750" lvl="1" indent="-285750">
              <a:lnSpc>
                <a:spcPct val="107000"/>
              </a:lnSpc>
              <a:spcAft>
                <a:spcPts val="300"/>
              </a:spcAft>
              <a:buClr>
                <a:srgbClr val="0432FF"/>
              </a:buClr>
              <a:buFont typeface="Wingdings" panose="05000000000000000000" pitchFamily="2" charset="2"/>
              <a:buChar char="§"/>
            </a:pPr>
            <a:r>
              <a:rPr lang="en-US" dirty="0">
                <a:effectLst/>
                <a:latin typeface="Arial" panose="020B0604020202020204" pitchFamily="34" charset="0"/>
                <a:ea typeface="Calibri" panose="020F0502020204030204" pitchFamily="34" charset="0"/>
                <a:cs typeface="Arial" panose="020B0604020202020204" pitchFamily="34" charset="0"/>
              </a:rPr>
              <a:t>Is there a process imagined for managing and temporarily covering the late payment of common fund contributions? </a:t>
            </a:r>
            <a:r>
              <a:rPr lang="en-US" i="1" dirty="0">
                <a:effectLst/>
                <a:latin typeface="Arial" panose="020B0604020202020204" pitchFamily="34" charset="0"/>
                <a:ea typeface="Calibri" panose="020F0502020204030204" pitchFamily="34" charset="0"/>
                <a:cs typeface="Arial" panose="020B0604020202020204" pitchFamily="34" charset="0"/>
              </a:rPr>
              <a:t>[perhaps a lite-process version]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Clr>
                <a:srgbClr val="0096FF"/>
              </a:buClr>
              <a:buFont typeface="Wingdings" pitchFamily="2" charset="2"/>
              <a:buChar char="§"/>
            </a:pPr>
            <a:endParaRPr lang="en-US" sz="2000" dirty="0"/>
          </a:p>
        </p:txBody>
      </p:sp>
    </p:spTree>
    <p:extLst>
      <p:ext uri="{BB962C8B-B14F-4D97-AF65-F5344CB8AC3E}">
        <p14:creationId xmlns:p14="http://schemas.microsoft.com/office/powerpoint/2010/main" val="54938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577F23-D0A7-9E48-8160-CE00418844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 y="3435685"/>
            <a:ext cx="9052560" cy="263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80211E89-43FB-7A41-A582-E0625A0F309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8</a:t>
            </a:fld>
            <a:endParaRPr lang="en-US" dirty="0"/>
          </a:p>
        </p:txBody>
      </p:sp>
    </p:spTree>
    <p:extLst>
      <p:ext uri="{BB962C8B-B14F-4D97-AF65-F5344CB8AC3E}">
        <p14:creationId xmlns:p14="http://schemas.microsoft.com/office/powerpoint/2010/main" val="409996043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marL="0" indent="0" algn="l">
          <a:buClr>
            <a:srgbClr val="0096FF"/>
          </a:buClr>
          <a:buFont typeface="Arial" panose="020B0604020202020204" pitchFamily="34" charset="0"/>
          <a:buNone/>
          <a:defRPr dirty="0" smtClean="0">
            <a:solidFill>
              <a:srgbClr val="0096FF"/>
            </a:solidFill>
          </a:defRPr>
        </a:defPPr>
      </a:lstStyle>
    </a:txDef>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3314</TotalTime>
  <Words>1006</Words>
  <Application>Microsoft Office PowerPoint</Application>
  <PresentationFormat>Widescreen</PresentationFormat>
  <Paragraphs>101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Wingdings</vt:lpstr>
      <vt:lpstr>BNL</vt:lpstr>
      <vt:lpstr>Common Funds</vt:lpstr>
      <vt:lpstr>Common Funds - Outline</vt:lpstr>
      <vt:lpstr>Governance Model - Draft</vt:lpstr>
      <vt:lpstr>“Common Fund” and ”Common Projects”?</vt:lpstr>
      <vt:lpstr>Role of RRB for Experiment and Computing</vt:lpstr>
      <vt:lpstr>Common Funds – Today: Introduction to Discussion</vt:lpstr>
      <vt:lpstr>Common Funds – Today: Introduction to Discussion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Abramowitz, Jennifer</dc:creator>
  <cp:keywords/>
  <dc:description/>
  <cp:lastModifiedBy>Rolf Ent</cp:lastModifiedBy>
  <cp:revision>248</cp:revision>
  <dcterms:created xsi:type="dcterms:W3CDTF">2023-09-11T13:49:26Z</dcterms:created>
  <dcterms:modified xsi:type="dcterms:W3CDTF">2023-12-05T17:58:45Z</dcterms:modified>
  <cp:category/>
</cp:coreProperties>
</file>