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0"/>
  </p:notesMasterIdLst>
  <p:sldIdLst>
    <p:sldId id="487" r:id="rId5"/>
    <p:sldId id="488" r:id="rId6"/>
    <p:sldId id="489" r:id="rId7"/>
    <p:sldId id="490" r:id="rId8"/>
    <p:sldId id="503" r:id="rId9"/>
    <p:sldId id="492" r:id="rId10"/>
    <p:sldId id="493" r:id="rId11"/>
    <p:sldId id="494" r:id="rId12"/>
    <p:sldId id="495" r:id="rId13"/>
    <p:sldId id="496" r:id="rId14"/>
    <p:sldId id="501" r:id="rId15"/>
    <p:sldId id="497" r:id="rId16"/>
    <p:sldId id="502" r:id="rId17"/>
    <p:sldId id="498" r:id="rId18"/>
    <p:sldId id="49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6"/>
    <a:srgbClr val="DAE3F3"/>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8"/>
    <p:restoredTop sz="91951"/>
  </p:normalViewPr>
  <p:slideViewPr>
    <p:cSldViewPr snapToGrid="0">
      <p:cViewPr varScale="1">
        <p:scale>
          <a:sx n="97" d="100"/>
          <a:sy n="97" d="100"/>
        </p:scale>
        <p:origin x="22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12/7/23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dirty="0"/>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15</a:t>
            </a:fld>
            <a:endParaRPr lang="en-US" dirty="0"/>
          </a:p>
        </p:txBody>
      </p:sp>
    </p:spTree>
    <p:extLst>
      <p:ext uri="{BB962C8B-B14F-4D97-AF65-F5344CB8AC3E}">
        <p14:creationId xmlns:p14="http://schemas.microsoft.com/office/powerpoint/2010/main" val="911515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7519736" y="472833"/>
            <a:ext cx="1178814" cy="330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5674636" y="472833"/>
            <a:ext cx="1343406" cy="343662"/>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3800764" y="472834"/>
            <a:ext cx="1377823" cy="345059"/>
          </a:xfrm>
          <a:prstGeom prst="rect">
            <a:avLst/>
          </a:prstGeom>
        </p:spPr>
      </p:pic>
      <p:sp>
        <p:nvSpPr>
          <p:cNvPr id="4" name="Title 1">
            <a:extLst>
              <a:ext uri="{FF2B5EF4-FFF2-40B4-BE49-F238E27FC236}">
                <a16:creationId xmlns:a16="http://schemas.microsoft.com/office/drawing/2014/main" id="{EEE486B7-F5AD-D825-2EC1-65852A78DD49}"/>
              </a:ext>
            </a:extLst>
          </p:cNvPr>
          <p:cNvSpPr>
            <a:spLocks noGrp="1"/>
          </p:cNvSpPr>
          <p:nvPr>
            <p:ph type="ctrTitle" hasCustomPrompt="1"/>
          </p:nvPr>
        </p:nvSpPr>
        <p:spPr>
          <a:xfrm>
            <a:off x="502920" y="1126016"/>
            <a:ext cx="8257263" cy="1201762"/>
          </a:xfrm>
        </p:spPr>
        <p:txBody>
          <a:bodyPr anchor="b" anchorCtr="0">
            <a:noAutofit/>
          </a:bodyPr>
          <a:lstStyle>
            <a:lvl1pPr algn="l">
              <a:lnSpc>
                <a:spcPct val="100000"/>
              </a:lnSpc>
              <a:defRPr sz="3600" b="1" i="0">
                <a:solidFill>
                  <a:schemeClr val="bg1"/>
                </a:solidFill>
                <a:latin typeface="+mn-lt"/>
                <a:cs typeface="Arial" panose="020B0604020202020204" pitchFamily="34" charset="0"/>
              </a:defRPr>
            </a:lvl1pPr>
          </a:lstStyle>
          <a:p>
            <a:r>
              <a:rPr lang="en-US" dirty="0"/>
              <a:t>Title from SC-2 Agenda</a:t>
            </a:r>
            <a:br>
              <a:rPr lang="en-US" dirty="0"/>
            </a:br>
            <a:r>
              <a:rPr lang="en-US" dirty="0"/>
              <a:t>Continuation of Title</a:t>
            </a:r>
          </a:p>
        </p:txBody>
      </p:sp>
      <p:sp>
        <p:nvSpPr>
          <p:cNvPr id="7" name="Subtitle 2">
            <a:extLst>
              <a:ext uri="{FF2B5EF4-FFF2-40B4-BE49-F238E27FC236}">
                <a16:creationId xmlns:a16="http://schemas.microsoft.com/office/drawing/2014/main" id="{D121B895-6401-26F9-FC9C-30F863F9E3C4}"/>
              </a:ext>
            </a:extLst>
          </p:cNvPr>
          <p:cNvSpPr>
            <a:spLocks noGrp="1"/>
          </p:cNvSpPr>
          <p:nvPr>
            <p:ph type="subTitle" idx="1" hasCustomPrompt="1"/>
          </p:nvPr>
        </p:nvSpPr>
        <p:spPr>
          <a:xfrm>
            <a:off x="502920" y="5166360"/>
            <a:ext cx="3272802" cy="881898"/>
          </a:xfrm>
        </p:spPr>
        <p:txBody>
          <a:bodyPr anchor="t" anchorCtr="0">
            <a:noAutofit/>
          </a:bodyPr>
          <a:lstStyle>
            <a:lvl1pPr marL="0" indent="0" algn="l">
              <a:lnSpc>
                <a:spcPct val="100000"/>
              </a:lnSpc>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SC-x Identifier</a:t>
            </a:r>
          </a:p>
          <a:p>
            <a:r>
              <a:rPr lang="en-US" dirty="0"/>
              <a:t>EIC CD-3A Review</a:t>
            </a:r>
          </a:p>
          <a:p>
            <a:r>
              <a:rPr lang="en-US" dirty="0"/>
              <a:t>November 14-16, 2023</a:t>
            </a:r>
          </a:p>
        </p:txBody>
      </p:sp>
      <p:sp>
        <p:nvSpPr>
          <p:cNvPr id="9" name="Text Placeholder 4">
            <a:extLst>
              <a:ext uri="{FF2B5EF4-FFF2-40B4-BE49-F238E27FC236}">
                <a16:creationId xmlns:a16="http://schemas.microsoft.com/office/drawing/2014/main" id="{46FB6507-A4B3-65C0-F0BF-B5AB3F9A8D5F}"/>
              </a:ext>
            </a:extLst>
          </p:cNvPr>
          <p:cNvSpPr>
            <a:spLocks noGrp="1"/>
          </p:cNvSpPr>
          <p:nvPr>
            <p:ph type="body" sz="quarter" idx="10" hasCustomPrompt="1"/>
          </p:nvPr>
        </p:nvSpPr>
        <p:spPr>
          <a:xfrm>
            <a:off x="502920" y="3058245"/>
            <a:ext cx="8256628" cy="332760"/>
          </a:xfrm>
        </p:spPr>
        <p:txBody>
          <a:bodyPr anchor="ctr" anchorCtr="0">
            <a:noAutofit/>
          </a:bodyPr>
          <a:lstStyle>
            <a:lvl1pPr marL="0" indent="0">
              <a:lnSpc>
                <a:spcPct val="100000"/>
              </a:lnSpc>
              <a:spcBef>
                <a:spcPts val="0"/>
              </a:spcBef>
              <a:buFontTx/>
              <a:buNone/>
              <a:defRPr sz="2400" b="1">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Presenter Name</a:t>
            </a:r>
          </a:p>
        </p:txBody>
      </p:sp>
      <p:sp>
        <p:nvSpPr>
          <p:cNvPr id="3" name="Text Placeholder 2">
            <a:extLst>
              <a:ext uri="{FF2B5EF4-FFF2-40B4-BE49-F238E27FC236}">
                <a16:creationId xmlns:a16="http://schemas.microsoft.com/office/drawing/2014/main" id="{B44DF498-1C20-7BEF-54D0-6461F46F307C}"/>
              </a:ext>
            </a:extLst>
          </p:cNvPr>
          <p:cNvSpPr>
            <a:spLocks noGrp="1"/>
          </p:cNvSpPr>
          <p:nvPr>
            <p:ph type="body" sz="quarter" idx="14" hasCustomPrompt="1"/>
          </p:nvPr>
        </p:nvSpPr>
        <p:spPr>
          <a:xfrm>
            <a:off x="502920" y="2327275"/>
            <a:ext cx="8256628" cy="407988"/>
          </a:xfrm>
        </p:spPr>
        <p:txBody>
          <a:bodyPr anchor="ctr" anchorCtr="0">
            <a:noAutofit/>
          </a:bodyPr>
          <a:lstStyle>
            <a:lvl1pPr marL="0" indent="0">
              <a:buFontTx/>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Secondary title if needed</a:t>
            </a:r>
          </a:p>
        </p:txBody>
      </p:sp>
      <p:sp>
        <p:nvSpPr>
          <p:cNvPr id="11" name="Text Placeholder 4">
            <a:extLst>
              <a:ext uri="{FF2B5EF4-FFF2-40B4-BE49-F238E27FC236}">
                <a16:creationId xmlns:a16="http://schemas.microsoft.com/office/drawing/2014/main" id="{9AD831B6-A3EA-A368-195E-7474FC0B73FE}"/>
              </a:ext>
            </a:extLst>
          </p:cNvPr>
          <p:cNvSpPr>
            <a:spLocks noGrp="1"/>
          </p:cNvSpPr>
          <p:nvPr>
            <p:ph type="body" sz="quarter" idx="15" hasCustomPrompt="1"/>
          </p:nvPr>
        </p:nvSpPr>
        <p:spPr>
          <a:xfrm>
            <a:off x="502920" y="3402358"/>
            <a:ext cx="8256628" cy="332760"/>
          </a:xfrm>
        </p:spPr>
        <p:txBody>
          <a:bodyPr anchor="ctr" anchorCtr="0">
            <a:noAutofit/>
          </a:bodyPr>
          <a:lstStyle>
            <a:lvl1pPr marL="0" indent="0">
              <a:lnSpc>
                <a:spcPct val="100000"/>
              </a:lnSpc>
              <a:spcBef>
                <a:spcPts val="0"/>
              </a:spcBef>
              <a:buFontTx/>
              <a:buNone/>
              <a:defRPr sz="2400" b="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Project Role or Organizational Role</a:t>
            </a:r>
          </a:p>
        </p:txBody>
      </p:sp>
      <p:sp>
        <p:nvSpPr>
          <p:cNvPr id="13" name="Text Placeholder 11">
            <a:extLst>
              <a:ext uri="{FF2B5EF4-FFF2-40B4-BE49-F238E27FC236}">
                <a16:creationId xmlns:a16="http://schemas.microsoft.com/office/drawing/2014/main" id="{30F281E0-CC94-7AAE-3D1B-95E3D05738DB}"/>
              </a:ext>
            </a:extLst>
          </p:cNvPr>
          <p:cNvSpPr>
            <a:spLocks noGrp="1"/>
          </p:cNvSpPr>
          <p:nvPr>
            <p:ph type="body" sz="quarter" idx="12" hasCustomPrompt="1"/>
          </p:nvPr>
        </p:nvSpPr>
        <p:spPr>
          <a:xfrm>
            <a:off x="502921" y="3746471"/>
            <a:ext cx="8256628"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WBS 6.0x.xxx WBS Name (Exact from WBS)</a:t>
            </a:r>
          </a:p>
        </p:txBody>
      </p:sp>
    </p:spTree>
    <p:extLst>
      <p:ext uri="{BB962C8B-B14F-4D97-AF65-F5344CB8AC3E}">
        <p14:creationId xmlns:p14="http://schemas.microsoft.com/office/powerpoint/2010/main" val="1282005053"/>
      </p:ext>
    </p:extLst>
  </p:cSld>
  <p:clrMapOvr>
    <a:masterClrMapping/>
  </p:clrMapOvr>
  <p:extLst>
    <p:ext uri="{DCECCB84-F9BA-43D5-87BE-67443E8EF086}">
      <p15:sldGuideLst xmlns:p15="http://schemas.microsoft.com/office/powerpoint/2012/main">
        <p15:guide id="7" orient="horz" pos="2160">
          <p15:clr>
            <a:srgbClr val="FBAE40"/>
          </p15:clr>
        </p15:guide>
        <p15:guide id="8" pos="2880">
          <p15:clr>
            <a:srgbClr val="FBAE40"/>
          </p15:clr>
        </p15:guide>
        <p15:guide id="9" orient="horz" pos="3888">
          <p15:clr>
            <a:srgbClr val="FBAE40"/>
          </p15:clr>
        </p15:guide>
        <p15:guide id="10" pos="270">
          <p15:clr>
            <a:srgbClr val="FBAE40"/>
          </p15:clr>
        </p15:guide>
        <p15:guide id="11" pos="5490">
          <p15:clr>
            <a:srgbClr val="FBAE40"/>
          </p15:clr>
        </p15:guide>
        <p15:guide id="12"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 – Arial 36</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318" y="930274"/>
            <a:ext cx="4206240" cy="5212080"/>
          </a:xfrm>
        </p:spPr>
        <p:txBody>
          <a:bodyPr/>
          <a:lstStyle>
            <a:lvl1pPr marL="342900" indent="-342900">
              <a:buFont typeface="+mj-lt"/>
              <a:buAutoNum type="arabicPeriod"/>
              <a:defRPr/>
            </a:lvl1pPr>
            <a:lvl2pPr marL="573088" indent="-342900">
              <a:buFont typeface="+mj-lt"/>
              <a:buAutoNum type="alphaUcPeriod"/>
              <a:defRPr/>
            </a:lvl2pPr>
            <a:lvl3pPr marL="687388" indent="-230188">
              <a:buFont typeface="+mj-lt"/>
              <a:buAutoNum type="romanLcPeriod"/>
              <a:defRPr/>
            </a:lvl3pPr>
            <a:lvl4pPr marL="857250" indent="-284163">
              <a:buFont typeface="+mj-lt"/>
              <a:buAutoNum type="alphaLcPeriod"/>
              <a:defRPr/>
            </a:lvl4pPr>
            <a:lvl5pPr marL="942975" indent="-257175">
              <a:buFont typeface="+mj-lt"/>
              <a:buAutoNum type="arabicPeriod"/>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p:txBody>
      </p:sp>
      <p:sp>
        <p:nvSpPr>
          <p:cNvPr id="3" name="Text Placeholder 4">
            <a:extLst>
              <a:ext uri="{FF2B5EF4-FFF2-40B4-BE49-F238E27FC236}">
                <a16:creationId xmlns:a16="http://schemas.microsoft.com/office/drawing/2014/main" id="{5D38891C-B98B-45C9-7E58-85FEE4F95B23}"/>
              </a:ext>
            </a:extLst>
          </p:cNvPr>
          <p:cNvSpPr>
            <a:spLocks noGrp="1"/>
          </p:cNvSpPr>
          <p:nvPr>
            <p:ph type="body" sz="quarter" idx="11" hasCustomPrompt="1"/>
          </p:nvPr>
        </p:nvSpPr>
        <p:spPr>
          <a:xfrm>
            <a:off x="4765638" y="930274"/>
            <a:ext cx="4206240" cy="5212080"/>
          </a:xfrm>
        </p:spPr>
        <p:txBody>
          <a:bodyPr/>
          <a:lstStyle>
            <a:lvl1pPr marL="342900" indent="-342900">
              <a:buFont typeface="+mj-lt"/>
              <a:buAutoNum type="arabicPeriod"/>
              <a:defRPr/>
            </a:lvl1pPr>
            <a:lvl2pPr marL="573088" indent="-342900">
              <a:buFont typeface="+mj-lt"/>
              <a:buAutoNum type="alphaUcPeriod"/>
              <a:defRPr/>
            </a:lvl2pPr>
            <a:lvl3pPr marL="687388" indent="-230188">
              <a:buFont typeface="+mj-lt"/>
              <a:buAutoNum type="romanLcPeriod"/>
              <a:defRPr/>
            </a:lvl3pPr>
            <a:lvl4pPr marL="857250" indent="-284163">
              <a:buFont typeface="+mj-lt"/>
              <a:buAutoNum type="alphaLcPeriod"/>
              <a:defRPr/>
            </a:lvl4pPr>
            <a:lvl5pPr marL="942975" indent="-257175">
              <a:buFont typeface="+mj-lt"/>
              <a:buAutoNum type="arabicPeriod"/>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p:txBody>
      </p:sp>
    </p:spTree>
    <p:extLst>
      <p:ext uri="{BB962C8B-B14F-4D97-AF65-F5344CB8AC3E}">
        <p14:creationId xmlns:p14="http://schemas.microsoft.com/office/powerpoint/2010/main" val="204009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4884" y="930274"/>
            <a:ext cx="8522668" cy="5212080"/>
          </a:xfrm>
        </p:spPr>
        <p:txBody>
          <a:bodyPr anchor="ctr">
            <a:normAutofit/>
          </a:bodyPr>
          <a:lstStyle>
            <a:lvl1pPr marL="0" indent="0" algn="ctr">
              <a:buFontTx/>
              <a:buNone/>
              <a:defRPr sz="2700"/>
            </a:lvl1pPr>
            <a:lvl2pPr>
              <a:defRPr/>
            </a:lvl2pPr>
            <a:lvl3pPr>
              <a:defRPr/>
            </a:lvl3pPr>
            <a:lvl4pPr>
              <a:defRPr/>
            </a:lvl4pPr>
            <a:lvl5pPr>
              <a:defRPr/>
            </a:lvl5pPr>
          </a:lstStyle>
          <a:p>
            <a:pPr lvl="0"/>
            <a:r>
              <a:rPr lang="en-US" dirty="0"/>
              <a:t>Section Separator – Title Line 1</a:t>
            </a:r>
          </a:p>
          <a:p>
            <a:pPr lvl="0"/>
            <a:r>
              <a:rPr lang="en-US" dirty="0"/>
              <a:t>Section Separator – Title Line 2</a:t>
            </a:r>
          </a:p>
          <a:p>
            <a:pPr lvl="0"/>
            <a:r>
              <a:rPr lang="en-US" dirty="0"/>
              <a:t>Section Separator – Title Line 3</a:t>
            </a:r>
          </a:p>
        </p:txBody>
      </p:sp>
    </p:spTree>
    <p:extLst>
      <p:ext uri="{BB962C8B-B14F-4D97-AF65-F5344CB8AC3E}">
        <p14:creationId xmlns:p14="http://schemas.microsoft.com/office/powerpoint/2010/main" val="55528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5DF06110-C640-A894-14E8-BD25EAE9208F}"/>
              </a:ext>
            </a:extLst>
          </p:cNvPr>
          <p:cNvSpPr>
            <a:spLocks noGrp="1"/>
          </p:cNvSpPr>
          <p:nvPr>
            <p:ph type="title" hasCustomPrompt="1"/>
          </p:nvPr>
        </p:nvSpPr>
        <p:spPr>
          <a:xfrm>
            <a:off x="461318" y="0"/>
            <a:ext cx="8510560" cy="825178"/>
          </a:xfrm>
          <a:prstGeom prst="rect">
            <a:avLst/>
          </a:prstGeom>
        </p:spPr>
        <p:txBody>
          <a:bodyPr vert="horz" lIns="91440" tIns="45720" rIns="91440" bIns="45720" rtlCol="0" anchor="ctr">
            <a:normAutofit/>
          </a:bodyPr>
          <a:lstStyle>
            <a:lvl1pPr>
              <a:defRPr/>
            </a:lvl1pPr>
          </a:lstStyle>
          <a:p>
            <a:r>
              <a:rPr lang="en-US" dirty="0"/>
              <a:t>About Me – Presenter Name</a:t>
            </a:r>
          </a:p>
        </p:txBody>
      </p:sp>
      <p:sp>
        <p:nvSpPr>
          <p:cNvPr id="5" name="Text Placeholder 4">
            <a:extLst>
              <a:ext uri="{FF2B5EF4-FFF2-40B4-BE49-F238E27FC236}">
                <a16:creationId xmlns:a16="http://schemas.microsoft.com/office/drawing/2014/main" id="{DD3F08AC-41A7-6DA8-A757-44918DF758D3}"/>
              </a:ext>
            </a:extLst>
          </p:cNvPr>
          <p:cNvSpPr>
            <a:spLocks noGrp="1"/>
          </p:cNvSpPr>
          <p:nvPr>
            <p:ph type="body" sz="quarter" idx="10" hasCustomPrompt="1"/>
          </p:nvPr>
        </p:nvSpPr>
        <p:spPr>
          <a:xfrm>
            <a:off x="461963" y="903380"/>
            <a:ext cx="8509915" cy="5303520"/>
          </a:xfrm>
        </p:spPr>
        <p:txBody>
          <a:bodyPr/>
          <a:lstStyle>
            <a:lvl1pPr>
              <a:defRPr sz="2000"/>
            </a:lvl1pPr>
            <a:lvl2pPr marL="400050" indent="-169863">
              <a:defRPr sz="1600"/>
            </a:lvl2pPr>
            <a:lvl3pPr marL="630238" indent="-173038">
              <a:defRPr sz="1400"/>
            </a:lvl3pPr>
            <a:lvl4pPr marL="857250" indent="-169863">
              <a:defRPr sz="1400"/>
            </a:lvl4pPr>
            <a:lvl5pPr marL="1087438" indent="-173038">
              <a:defRPr sz="1400"/>
            </a:lvl5pPr>
          </a:lstStyle>
          <a:p>
            <a:pPr lvl="0"/>
            <a:r>
              <a:rPr lang="en-US" dirty="0"/>
              <a:t>Level 1 – Arial 20</a:t>
            </a:r>
          </a:p>
          <a:p>
            <a:pPr lvl="1"/>
            <a:r>
              <a:rPr lang="en-US" dirty="0"/>
              <a:t>Level 2 – Arial 16</a:t>
            </a:r>
          </a:p>
          <a:p>
            <a:pPr lvl="2"/>
            <a:r>
              <a:rPr lang="en-US" dirty="0"/>
              <a:t>Level 3 – Arial 14</a:t>
            </a:r>
          </a:p>
          <a:p>
            <a:pPr lvl="3"/>
            <a:r>
              <a:rPr lang="en-US" dirty="0"/>
              <a:t>Level 4 – Arial 14</a:t>
            </a:r>
          </a:p>
          <a:p>
            <a:pPr lvl="4"/>
            <a:r>
              <a:rPr lang="en-US" dirty="0"/>
              <a:t>Level 5 – Arial 14</a:t>
            </a:r>
          </a:p>
        </p:txBody>
      </p:sp>
    </p:spTree>
    <p:extLst>
      <p:ext uri="{BB962C8B-B14F-4D97-AF65-F5344CB8AC3E}">
        <p14:creationId xmlns:p14="http://schemas.microsoft.com/office/powerpoint/2010/main" val="422288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g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2B54326-9283-87C5-2211-07467D152889}"/>
              </a:ext>
            </a:extLst>
          </p:cNvPr>
          <p:cNvSpPr>
            <a:spLocks noGrp="1"/>
          </p:cNvSpPr>
          <p:nvPr>
            <p:ph type="body" sz="quarter" idx="10" hasCustomPrompt="1"/>
          </p:nvPr>
        </p:nvSpPr>
        <p:spPr>
          <a:xfrm>
            <a:off x="461040" y="930274"/>
            <a:ext cx="8526512" cy="5212080"/>
          </a:xfrm>
        </p:spPr>
        <p:txBody>
          <a:bodyPr>
            <a:normAutofit/>
          </a:bodyPr>
          <a:lstStyle>
            <a:lvl1pPr marL="230188" indent="-230188">
              <a:buFont typeface="+mj-lt"/>
              <a:buAutoNum type="arabicPeriod"/>
              <a:defRPr sz="1600"/>
            </a:lvl1pPr>
            <a:lvl2pPr marL="513159" indent="-342900">
              <a:buFont typeface="+mj-lt"/>
              <a:buAutoNum type="alphaUcPeriod"/>
              <a:defRPr/>
            </a:lvl2pPr>
            <a:lvl3pPr marL="602456" indent="-257175">
              <a:buFont typeface="+mj-lt"/>
              <a:buAutoNum type="romanLcPeriod"/>
              <a:defRPr/>
            </a:lvl3pPr>
            <a:lvl4pPr marL="772715" indent="-257175">
              <a:buFont typeface="+mj-lt"/>
              <a:buAutoNum type="alphaLcPeriod"/>
              <a:defRPr/>
            </a:lvl4pPr>
            <a:lvl5pPr marL="942975" indent="-257175">
              <a:buFont typeface="+mj-lt"/>
              <a:buAutoNum type="arabicPeriod"/>
              <a:defRPr/>
            </a:lvl5pPr>
          </a:lstStyle>
          <a:p>
            <a:pPr lvl="0"/>
            <a:r>
              <a:rPr lang="en-US" dirty="0"/>
              <a:t>Charges – Arial 16</a:t>
            </a:r>
          </a:p>
        </p:txBody>
      </p:sp>
      <p:sp>
        <p:nvSpPr>
          <p:cNvPr id="6" name="Title 1">
            <a:extLst>
              <a:ext uri="{FF2B5EF4-FFF2-40B4-BE49-F238E27FC236}">
                <a16:creationId xmlns:a16="http://schemas.microsoft.com/office/drawing/2014/main" id="{DB03C22F-5552-870B-477F-48CD0374834F}"/>
              </a:ext>
            </a:extLst>
          </p:cNvPr>
          <p:cNvSpPr>
            <a:spLocks noGrp="1"/>
          </p:cNvSpPr>
          <p:nvPr>
            <p:ph type="title" hasCustomPrompt="1"/>
          </p:nvPr>
        </p:nvSpPr>
        <p:spPr>
          <a:xfrm>
            <a:off x="461041" y="0"/>
            <a:ext cx="8526511" cy="814866"/>
          </a:xfrm>
        </p:spPr>
        <p:txBody>
          <a:bodyPr/>
          <a:lstStyle>
            <a:lvl1pPr>
              <a:defRPr/>
            </a:lvl1pPr>
          </a:lstStyle>
          <a:p>
            <a:r>
              <a:rPr lang="en-US" dirty="0"/>
              <a:t>Charge Questions Addressed</a:t>
            </a:r>
          </a:p>
        </p:txBody>
      </p:sp>
    </p:spTree>
    <p:extLst>
      <p:ext uri="{BB962C8B-B14F-4D97-AF65-F5344CB8AC3E}">
        <p14:creationId xmlns:p14="http://schemas.microsoft.com/office/powerpoint/2010/main" val="185550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461318" y="0"/>
            <a:ext cx="8510560" cy="825178"/>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EBFD237C-9841-DB8A-1F2D-8184DAFB479B}"/>
              </a:ext>
            </a:extLst>
          </p:cNvPr>
          <p:cNvSpPr>
            <a:spLocks noGrp="1"/>
          </p:cNvSpPr>
          <p:nvPr>
            <p:ph type="body" sz="quarter" idx="10" hasCustomPrompt="1"/>
          </p:nvPr>
        </p:nvSpPr>
        <p:spPr>
          <a:xfrm>
            <a:off x="461963" y="930274"/>
            <a:ext cx="8509915" cy="5212080"/>
          </a:xfrm>
        </p:spPr>
        <p:txBody>
          <a:bodyPr/>
          <a:lstStyle>
            <a:lvl1pPr>
              <a:defRPr/>
            </a:lvl1pPr>
            <a:lvl2pPr marL="400050" indent="-169863">
              <a:defRPr/>
            </a:lvl2pPr>
            <a:lvl3pPr marL="630238" indent="-173038">
              <a:defRPr/>
            </a:lvl3pPr>
            <a:lvl4pPr marL="857250" indent="-169863">
              <a:defRPr/>
            </a:lvl4pPr>
            <a:lvl5pPr marL="1087438" indent="-173038">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279456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 Bulleted">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461318" y="0"/>
            <a:ext cx="8510560" cy="825178"/>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EBFD237C-9841-DB8A-1F2D-8184DAFB479B}"/>
              </a:ext>
            </a:extLst>
          </p:cNvPr>
          <p:cNvSpPr>
            <a:spLocks noGrp="1"/>
          </p:cNvSpPr>
          <p:nvPr>
            <p:ph type="body" sz="quarter" idx="10" hasCustomPrompt="1"/>
          </p:nvPr>
        </p:nvSpPr>
        <p:spPr>
          <a:xfrm>
            <a:off x="461963" y="930274"/>
            <a:ext cx="8509915" cy="2560320"/>
          </a:xfrm>
        </p:spPr>
        <p:txBody>
          <a:bodyPr/>
          <a:lstStyle>
            <a:lvl1pPr>
              <a:defRPr/>
            </a:lvl1pPr>
            <a:lvl2pPr marL="400050" indent="-169863">
              <a:defRPr/>
            </a:lvl2pPr>
            <a:lvl3pPr marL="630238" indent="-173038">
              <a:defRPr/>
            </a:lvl3pPr>
            <a:lvl4pPr marL="857250" indent="-169863">
              <a:defRPr/>
            </a:lvl4pPr>
            <a:lvl5pPr marL="1087438" indent="-173038">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
        <p:nvSpPr>
          <p:cNvPr id="2" name="Text Placeholder 4">
            <a:extLst>
              <a:ext uri="{FF2B5EF4-FFF2-40B4-BE49-F238E27FC236}">
                <a16:creationId xmlns:a16="http://schemas.microsoft.com/office/drawing/2014/main" id="{7059D367-148D-ABC3-9222-4D872ADE1E69}"/>
              </a:ext>
            </a:extLst>
          </p:cNvPr>
          <p:cNvSpPr>
            <a:spLocks noGrp="1"/>
          </p:cNvSpPr>
          <p:nvPr>
            <p:ph type="body" sz="quarter" idx="11" hasCustomPrompt="1"/>
          </p:nvPr>
        </p:nvSpPr>
        <p:spPr>
          <a:xfrm>
            <a:off x="461963" y="3595690"/>
            <a:ext cx="8509915" cy="2560320"/>
          </a:xfrm>
        </p:spPr>
        <p:txBody>
          <a:bodyPr/>
          <a:lstStyle>
            <a:lvl1pPr>
              <a:defRPr/>
            </a:lvl1pPr>
            <a:lvl2pPr marL="400050" indent="-169863">
              <a:defRPr/>
            </a:lvl2pPr>
            <a:lvl3pPr marL="630238" indent="-173038">
              <a:defRPr/>
            </a:lvl3pPr>
            <a:lvl4pPr marL="857250" indent="-169863">
              <a:defRPr/>
            </a:lvl4pPr>
            <a:lvl5pPr marL="1087438" indent="-173038">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48979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 Bulleted">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461318" y="0"/>
            <a:ext cx="8510560" cy="825178"/>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EBFD237C-9841-DB8A-1F2D-8184DAFB479B}"/>
              </a:ext>
            </a:extLst>
          </p:cNvPr>
          <p:cNvSpPr>
            <a:spLocks noGrp="1"/>
          </p:cNvSpPr>
          <p:nvPr>
            <p:ph type="body" sz="quarter" idx="10" hasCustomPrompt="1"/>
          </p:nvPr>
        </p:nvSpPr>
        <p:spPr>
          <a:xfrm>
            <a:off x="461963" y="930274"/>
            <a:ext cx="4206240" cy="5212080"/>
          </a:xfrm>
        </p:spPr>
        <p:txBody>
          <a:bodyPr/>
          <a:lstStyle>
            <a:lvl1pPr>
              <a:defRPr/>
            </a:lvl1pPr>
            <a:lvl2pPr marL="400050" indent="-169863">
              <a:defRPr/>
            </a:lvl2pPr>
            <a:lvl3pPr marL="630238" indent="-173038">
              <a:defRPr/>
            </a:lvl3pPr>
            <a:lvl4pPr marL="857250" indent="-169863">
              <a:defRPr/>
            </a:lvl4pPr>
            <a:lvl5pPr marL="1087438" indent="-173038">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
        <p:nvSpPr>
          <p:cNvPr id="2" name="Text Placeholder 4">
            <a:extLst>
              <a:ext uri="{FF2B5EF4-FFF2-40B4-BE49-F238E27FC236}">
                <a16:creationId xmlns:a16="http://schemas.microsoft.com/office/drawing/2014/main" id="{392FA0AE-9ABA-2F14-80C1-D714D84AFC31}"/>
              </a:ext>
            </a:extLst>
          </p:cNvPr>
          <p:cNvSpPr>
            <a:spLocks noGrp="1"/>
          </p:cNvSpPr>
          <p:nvPr>
            <p:ph type="body" sz="quarter" idx="11" hasCustomPrompt="1"/>
          </p:nvPr>
        </p:nvSpPr>
        <p:spPr>
          <a:xfrm>
            <a:off x="4765638" y="930274"/>
            <a:ext cx="4206240" cy="5212080"/>
          </a:xfrm>
        </p:spPr>
        <p:txBody>
          <a:bodyPr/>
          <a:lstStyle>
            <a:lvl1pPr>
              <a:defRPr/>
            </a:lvl1pPr>
            <a:lvl2pPr marL="400050" indent="-169863">
              <a:defRPr/>
            </a:lvl2pPr>
            <a:lvl3pPr marL="630238" indent="-173038">
              <a:defRPr/>
            </a:lvl3pPr>
            <a:lvl4pPr marL="857250" indent="-169863">
              <a:defRPr/>
            </a:lvl4pPr>
            <a:lvl5pPr marL="1087438" indent="-173038">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307889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 – Arial 36</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318" y="930274"/>
            <a:ext cx="8510560" cy="5212080"/>
          </a:xfrm>
        </p:spPr>
        <p:txBody>
          <a:bodyPr/>
          <a:lstStyle>
            <a:lvl1pPr marL="342900" indent="-342900">
              <a:buFont typeface="+mj-lt"/>
              <a:buAutoNum type="arabicPeriod"/>
              <a:defRPr/>
            </a:lvl1pPr>
            <a:lvl2pPr marL="573088" indent="-342900">
              <a:buFont typeface="+mj-lt"/>
              <a:buAutoNum type="alphaUcPeriod"/>
              <a:defRPr/>
            </a:lvl2pPr>
            <a:lvl3pPr marL="687388" indent="-230188">
              <a:buFont typeface="+mj-lt"/>
              <a:buAutoNum type="romanLcPeriod"/>
              <a:defRPr/>
            </a:lvl3pPr>
            <a:lvl4pPr marL="857250" indent="-284163">
              <a:buFont typeface="+mj-lt"/>
              <a:buAutoNum type="alphaLcPeriod"/>
              <a:defRPr/>
            </a:lvl4pPr>
            <a:lvl5pPr marL="942975" indent="-257175">
              <a:buFont typeface="+mj-lt"/>
              <a:buAutoNum type="arabicPeriod"/>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p:txBody>
      </p:sp>
    </p:spTree>
    <p:extLst>
      <p:ext uri="{BB962C8B-B14F-4D97-AF65-F5344CB8AC3E}">
        <p14:creationId xmlns:p14="http://schemas.microsoft.com/office/powerpoint/2010/main" val="98616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 – Arial 36</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318" y="930274"/>
            <a:ext cx="8510560" cy="2560320"/>
          </a:xfrm>
        </p:spPr>
        <p:txBody>
          <a:bodyPr/>
          <a:lstStyle>
            <a:lvl1pPr marL="342900" indent="-342900">
              <a:buFont typeface="+mj-lt"/>
              <a:buAutoNum type="arabicPeriod"/>
              <a:defRPr/>
            </a:lvl1pPr>
            <a:lvl2pPr marL="573088" indent="-342900">
              <a:buFont typeface="+mj-lt"/>
              <a:buAutoNum type="alphaUcPeriod"/>
              <a:defRPr/>
            </a:lvl2pPr>
            <a:lvl3pPr marL="687388" indent="-230188">
              <a:buFont typeface="+mj-lt"/>
              <a:buAutoNum type="romanLcPeriod"/>
              <a:defRPr/>
            </a:lvl3pPr>
            <a:lvl4pPr marL="857250" indent="-284163">
              <a:buFont typeface="+mj-lt"/>
              <a:buAutoNum type="alphaLcPeriod"/>
              <a:defRPr/>
            </a:lvl4pPr>
            <a:lvl5pPr marL="942975" indent="-257175">
              <a:buFont typeface="+mj-lt"/>
              <a:buAutoNum type="arabicPeriod"/>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p:txBody>
      </p:sp>
      <p:sp>
        <p:nvSpPr>
          <p:cNvPr id="3" name="Text Placeholder 4">
            <a:extLst>
              <a:ext uri="{FF2B5EF4-FFF2-40B4-BE49-F238E27FC236}">
                <a16:creationId xmlns:a16="http://schemas.microsoft.com/office/drawing/2014/main" id="{D56745C8-7710-FDCA-9CC3-ABCC377F97B6}"/>
              </a:ext>
            </a:extLst>
          </p:cNvPr>
          <p:cNvSpPr>
            <a:spLocks noGrp="1"/>
          </p:cNvSpPr>
          <p:nvPr>
            <p:ph type="body" sz="quarter" idx="11" hasCustomPrompt="1"/>
          </p:nvPr>
        </p:nvSpPr>
        <p:spPr>
          <a:xfrm>
            <a:off x="461318" y="3595690"/>
            <a:ext cx="8510560" cy="2560320"/>
          </a:xfrm>
        </p:spPr>
        <p:txBody>
          <a:bodyPr/>
          <a:lstStyle>
            <a:lvl1pPr marL="342900" indent="-342900">
              <a:buFont typeface="+mj-lt"/>
              <a:buAutoNum type="arabicPeriod"/>
              <a:defRPr/>
            </a:lvl1pPr>
            <a:lvl2pPr marL="573088" indent="-342900">
              <a:buFont typeface="+mj-lt"/>
              <a:buAutoNum type="alphaUcPeriod"/>
              <a:defRPr/>
            </a:lvl2pPr>
            <a:lvl3pPr marL="687388" indent="-230188">
              <a:buFont typeface="+mj-lt"/>
              <a:buAutoNum type="romanLcPeriod"/>
              <a:defRPr/>
            </a:lvl3pPr>
            <a:lvl4pPr marL="857250" indent="-284163">
              <a:buFont typeface="+mj-lt"/>
              <a:buAutoNum type="alphaLcPeriod"/>
              <a:defRPr/>
            </a:lvl4pPr>
            <a:lvl5pPr marL="942975" indent="-257175">
              <a:buFont typeface="+mj-lt"/>
              <a:buAutoNum type="arabicPeriod"/>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p:txBody>
      </p:sp>
    </p:spTree>
    <p:extLst>
      <p:ext uri="{BB962C8B-B14F-4D97-AF65-F5344CB8AC3E}">
        <p14:creationId xmlns:p14="http://schemas.microsoft.com/office/powerpoint/2010/main" val="343013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1318" y="0"/>
            <a:ext cx="8510560" cy="825178"/>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1319" y="975364"/>
            <a:ext cx="8510560" cy="49888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1319" y="825178"/>
            <a:ext cx="8510560"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74DC3BE-AF5A-7422-5AAE-25546B64D88D}"/>
              </a:ext>
            </a:extLst>
          </p:cNvPr>
          <p:cNvSpPr txBox="1"/>
          <p:nvPr userDrawn="1"/>
        </p:nvSpPr>
        <p:spPr>
          <a:xfrm>
            <a:off x="365760" y="6490194"/>
            <a:ext cx="4912822" cy="307777"/>
          </a:xfrm>
          <a:prstGeom prst="rect">
            <a:avLst/>
          </a:prstGeom>
          <a:noFill/>
        </p:spPr>
        <p:txBody>
          <a:bodyPr wrap="square">
            <a:spAutoFit/>
          </a:bodyPr>
          <a:lstStyle/>
          <a:p>
            <a:pPr algn="l"/>
            <a:r>
              <a:rPr lang="en-US" sz="1400" dirty="0"/>
              <a:t>EIC RRB Meeting December 7-8, 2023</a:t>
            </a:r>
          </a:p>
        </p:txBody>
      </p:sp>
      <p:sp>
        <p:nvSpPr>
          <p:cNvPr id="6" name="TextBox 5">
            <a:extLst>
              <a:ext uri="{FF2B5EF4-FFF2-40B4-BE49-F238E27FC236}">
                <a16:creationId xmlns:a16="http://schemas.microsoft.com/office/drawing/2014/main" id="{306304ED-A0DA-7A2B-1442-D2D01853FC03}"/>
              </a:ext>
            </a:extLst>
          </p:cNvPr>
          <p:cNvSpPr txBox="1"/>
          <p:nvPr userDrawn="1"/>
        </p:nvSpPr>
        <p:spPr>
          <a:xfrm>
            <a:off x="8574891" y="6490193"/>
            <a:ext cx="506760"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dirty="0">
              <a:solidFill>
                <a:schemeClr val="tx1"/>
              </a:solidFill>
            </a:endParaRPr>
          </a:p>
        </p:txBody>
      </p:sp>
      <p:cxnSp>
        <p:nvCxnSpPr>
          <p:cNvPr id="7" name="Straight Connector 6">
            <a:extLst>
              <a:ext uri="{FF2B5EF4-FFF2-40B4-BE49-F238E27FC236}">
                <a16:creationId xmlns:a16="http://schemas.microsoft.com/office/drawing/2014/main" id="{2E4A220E-D700-5FA9-CED7-BEB1206732F4}"/>
              </a:ext>
            </a:extLst>
          </p:cNvPr>
          <p:cNvCxnSpPr>
            <a:cxnSpLocks/>
          </p:cNvCxnSpPr>
          <p:nvPr userDrawn="1"/>
        </p:nvCxnSpPr>
        <p:spPr>
          <a:xfrm>
            <a:off x="461963" y="6260638"/>
            <a:ext cx="8509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2B39E2B-276E-4BF8-8935-1982A6EBFC74}"/>
              </a:ext>
            </a:extLst>
          </p:cNvPr>
          <p:cNvSpPr txBox="1"/>
          <p:nvPr userDrawn="1"/>
        </p:nvSpPr>
        <p:spPr>
          <a:xfrm>
            <a:off x="3400508" y="6478871"/>
            <a:ext cx="3756147" cy="307777"/>
          </a:xfrm>
          <a:prstGeom prst="rect">
            <a:avLst/>
          </a:prstGeom>
          <a:noFill/>
        </p:spPr>
        <p:txBody>
          <a:bodyPr wrap="square">
            <a:spAutoFit/>
          </a:bodyPr>
          <a:lstStyle/>
          <a:p>
            <a:pPr algn="ctr"/>
            <a:r>
              <a:rPr lang="en-US" sz="1400" dirty="0"/>
              <a:t>L. Lari</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675" r:id="rId3"/>
    <p:sldLayoutId id="2147483682" r:id="rId4"/>
    <p:sldLayoutId id="2147483662" r:id="rId5"/>
    <p:sldLayoutId id="2147483689" r:id="rId6"/>
    <p:sldLayoutId id="2147483688" r:id="rId7"/>
    <p:sldLayoutId id="2147483679" r:id="rId8"/>
    <p:sldLayoutId id="2147483687" r:id="rId9"/>
    <p:sldLayoutId id="2147483686" r:id="rId10"/>
  </p:sldLayoutIdLst>
  <p:hf hdr="0" ftr="0" dt="0"/>
  <p:txStyles>
    <p:titleStyle>
      <a:lvl1pPr algn="l" defTabSz="685800" rtl="0" eaLnBrk="1" latinLnBrk="0" hangingPunct="1">
        <a:lnSpc>
          <a:spcPct val="90000"/>
        </a:lnSpc>
        <a:spcBef>
          <a:spcPct val="0"/>
        </a:spcBef>
        <a:buNone/>
        <a:defRPr sz="3000" b="1" u="none"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B18C-C198-BE5C-60C8-B93621397A4B}"/>
              </a:ext>
            </a:extLst>
          </p:cNvPr>
          <p:cNvSpPr>
            <a:spLocks noGrp="1"/>
          </p:cNvSpPr>
          <p:nvPr>
            <p:ph type="ctrTitle"/>
          </p:nvPr>
        </p:nvSpPr>
        <p:spPr>
          <a:xfrm>
            <a:off x="502920" y="1126016"/>
            <a:ext cx="8257263" cy="1201762"/>
          </a:xfrm>
        </p:spPr>
        <p:txBody>
          <a:bodyPr/>
          <a:lstStyle/>
          <a:p>
            <a:r>
              <a:rPr lang="en-US" b="1" i="0" dirty="0">
                <a:effectLst/>
                <a:latin typeface="Roboto" panose="02000000000000000000" pitchFamily="2" charset="0"/>
              </a:rPr>
              <a:t>EIC (IKC) Path to CD-2 (/CD-3)</a:t>
            </a:r>
            <a:endParaRPr lang="en-US" dirty="0"/>
          </a:p>
        </p:txBody>
      </p:sp>
      <p:sp>
        <p:nvSpPr>
          <p:cNvPr id="3" name="Subtitle 2">
            <a:extLst>
              <a:ext uri="{FF2B5EF4-FFF2-40B4-BE49-F238E27FC236}">
                <a16:creationId xmlns:a16="http://schemas.microsoft.com/office/drawing/2014/main" id="{CB03A378-E531-52D7-558E-B9A23FF6D4B6}"/>
              </a:ext>
            </a:extLst>
          </p:cNvPr>
          <p:cNvSpPr>
            <a:spLocks noGrp="1"/>
          </p:cNvSpPr>
          <p:nvPr>
            <p:ph type="subTitle" idx="1"/>
          </p:nvPr>
        </p:nvSpPr>
        <p:spPr>
          <a:xfrm>
            <a:off x="502920" y="5542878"/>
            <a:ext cx="4499386" cy="881898"/>
          </a:xfrm>
        </p:spPr>
        <p:txBody>
          <a:bodyPr vert="horz" lIns="91440" tIns="45720" rIns="91440" bIns="45720" rtlCol="0" anchor="t">
            <a:noAutofit/>
          </a:bodyPr>
          <a:lstStyle/>
          <a:p>
            <a:r>
              <a:rPr lang="en-US" dirty="0"/>
              <a:t>EIC 2</a:t>
            </a:r>
            <a:r>
              <a:rPr lang="en-US" baseline="30000" dirty="0"/>
              <a:t>nd</a:t>
            </a:r>
            <a:r>
              <a:rPr lang="en-US" dirty="0"/>
              <a:t> Resource Review Board Meeting</a:t>
            </a:r>
          </a:p>
          <a:p>
            <a:r>
              <a:rPr lang="en-US" dirty="0"/>
              <a:t>December 7-8, 2023</a:t>
            </a:r>
          </a:p>
          <a:p>
            <a:endParaRPr lang="en-US" dirty="0"/>
          </a:p>
        </p:txBody>
      </p:sp>
      <p:sp>
        <p:nvSpPr>
          <p:cNvPr id="4" name="Text Placeholder 3">
            <a:extLst>
              <a:ext uri="{FF2B5EF4-FFF2-40B4-BE49-F238E27FC236}">
                <a16:creationId xmlns:a16="http://schemas.microsoft.com/office/drawing/2014/main" id="{696AF45B-3679-C277-BE07-717A9796A6E3}"/>
              </a:ext>
            </a:extLst>
          </p:cNvPr>
          <p:cNvSpPr>
            <a:spLocks noGrp="1"/>
          </p:cNvSpPr>
          <p:nvPr>
            <p:ph type="body" sz="quarter" idx="10"/>
          </p:nvPr>
        </p:nvSpPr>
        <p:spPr>
          <a:xfrm>
            <a:off x="502920" y="3058245"/>
            <a:ext cx="8256628" cy="332760"/>
          </a:xfrm>
        </p:spPr>
        <p:txBody>
          <a:bodyPr/>
          <a:lstStyle/>
          <a:p>
            <a:r>
              <a:rPr lang="en-US" dirty="0"/>
              <a:t>Luisella Lari</a:t>
            </a:r>
          </a:p>
        </p:txBody>
      </p:sp>
      <p:sp>
        <p:nvSpPr>
          <p:cNvPr id="9" name="Text Placeholder 8">
            <a:extLst>
              <a:ext uri="{FF2B5EF4-FFF2-40B4-BE49-F238E27FC236}">
                <a16:creationId xmlns:a16="http://schemas.microsoft.com/office/drawing/2014/main" id="{1BFD6DAD-F67C-2FB7-A541-074BE35EED2B}"/>
              </a:ext>
            </a:extLst>
          </p:cNvPr>
          <p:cNvSpPr>
            <a:spLocks noGrp="1"/>
          </p:cNvSpPr>
          <p:nvPr>
            <p:ph type="body" sz="quarter" idx="15"/>
          </p:nvPr>
        </p:nvSpPr>
        <p:spPr>
          <a:xfrm>
            <a:off x="502920" y="3402358"/>
            <a:ext cx="8256628" cy="881898"/>
          </a:xfrm>
        </p:spPr>
        <p:txBody>
          <a:bodyPr/>
          <a:lstStyle/>
          <a:p>
            <a:r>
              <a:rPr lang="en-US" dirty="0"/>
              <a:t>EIC Project Manager</a:t>
            </a:r>
          </a:p>
          <a:p>
            <a:r>
              <a:rPr lang="en-US" sz="1800" dirty="0"/>
              <a:t>Sr. Scientist</a:t>
            </a:r>
          </a:p>
        </p:txBody>
      </p:sp>
    </p:spTree>
    <p:extLst>
      <p:ext uri="{BB962C8B-B14F-4D97-AF65-F5344CB8AC3E}">
        <p14:creationId xmlns:p14="http://schemas.microsoft.com/office/powerpoint/2010/main" val="283338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normAutofit/>
          </a:bodyPr>
          <a:lstStyle/>
          <a:p>
            <a:r>
              <a:rPr lang="en-US" dirty="0"/>
              <a:t>PPDs Reference the EIC IKC Governance Doc</a:t>
            </a:r>
          </a:p>
        </p:txBody>
      </p:sp>
      <p:sp>
        <p:nvSpPr>
          <p:cNvPr id="5" name="Text Placeholder 2">
            <a:extLst>
              <a:ext uri="{FF2B5EF4-FFF2-40B4-BE49-F238E27FC236}">
                <a16:creationId xmlns:a16="http://schemas.microsoft.com/office/drawing/2014/main" id="{312DE306-1A08-C82A-DCE7-1FFF48464AB4}"/>
              </a:ext>
            </a:extLst>
          </p:cNvPr>
          <p:cNvSpPr txBox="1">
            <a:spLocks/>
          </p:cNvSpPr>
          <p:nvPr/>
        </p:nvSpPr>
        <p:spPr>
          <a:xfrm>
            <a:off x="360517" y="5219208"/>
            <a:ext cx="3465800" cy="82517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400050" indent="-1698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630238" indent="-1730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857250" indent="-1698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087438" indent="-173038"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US" sz="2800" i="1" dirty="0">
                <a:solidFill>
                  <a:srgbClr val="00B050"/>
                </a:solidFill>
              </a:rPr>
              <a:t>Doc posted on the RRB indico page</a:t>
            </a:r>
          </a:p>
        </p:txBody>
      </p:sp>
      <p:pic>
        <p:nvPicPr>
          <p:cNvPr id="7" name="Picture 6">
            <a:extLst>
              <a:ext uri="{FF2B5EF4-FFF2-40B4-BE49-F238E27FC236}">
                <a16:creationId xmlns:a16="http://schemas.microsoft.com/office/drawing/2014/main" id="{91BFE34B-FF15-5635-8648-3818F32CC33C}"/>
              </a:ext>
            </a:extLst>
          </p:cNvPr>
          <p:cNvPicPr>
            <a:picLocks noChangeAspect="1"/>
          </p:cNvPicPr>
          <p:nvPr/>
        </p:nvPicPr>
        <p:blipFill>
          <a:blip r:embed="rId2"/>
          <a:stretch>
            <a:fillRect/>
          </a:stretch>
        </p:blipFill>
        <p:spPr>
          <a:xfrm>
            <a:off x="3720214" y="979554"/>
            <a:ext cx="5232194" cy="2566737"/>
          </a:xfrm>
          <a:prstGeom prst="rect">
            <a:avLst/>
          </a:prstGeom>
          <a:ln>
            <a:solidFill>
              <a:schemeClr val="tx1"/>
            </a:solidFill>
          </a:ln>
        </p:spPr>
      </p:pic>
      <p:pic>
        <p:nvPicPr>
          <p:cNvPr id="9" name="Picture 8">
            <a:extLst>
              <a:ext uri="{FF2B5EF4-FFF2-40B4-BE49-F238E27FC236}">
                <a16:creationId xmlns:a16="http://schemas.microsoft.com/office/drawing/2014/main" id="{C1C12135-C72A-705C-D64F-E1962D3EDF22}"/>
              </a:ext>
            </a:extLst>
          </p:cNvPr>
          <p:cNvPicPr>
            <a:picLocks noChangeAspect="1"/>
          </p:cNvPicPr>
          <p:nvPr/>
        </p:nvPicPr>
        <p:blipFill>
          <a:blip r:embed="rId3"/>
          <a:stretch>
            <a:fillRect/>
          </a:stretch>
        </p:blipFill>
        <p:spPr>
          <a:xfrm>
            <a:off x="4898679" y="4204948"/>
            <a:ext cx="2736364" cy="2028520"/>
          </a:xfrm>
          <a:prstGeom prst="rect">
            <a:avLst/>
          </a:prstGeom>
        </p:spPr>
      </p:pic>
      <p:sp>
        <p:nvSpPr>
          <p:cNvPr id="10" name="TextBox 9">
            <a:extLst>
              <a:ext uri="{FF2B5EF4-FFF2-40B4-BE49-F238E27FC236}">
                <a16:creationId xmlns:a16="http://schemas.microsoft.com/office/drawing/2014/main" id="{3DE032C5-B9A8-7BD0-038D-CE88AA7363B4}"/>
              </a:ext>
            </a:extLst>
          </p:cNvPr>
          <p:cNvSpPr txBox="1"/>
          <p:nvPr/>
        </p:nvSpPr>
        <p:spPr>
          <a:xfrm>
            <a:off x="3980861" y="3759326"/>
            <a:ext cx="4572000" cy="523220"/>
          </a:xfrm>
          <a:prstGeom prst="rect">
            <a:avLst/>
          </a:prstGeom>
          <a:noFill/>
        </p:spPr>
        <p:txBody>
          <a:bodyPr wrap="square">
            <a:spAutoFit/>
          </a:bodyPr>
          <a:lstStyle/>
          <a:p>
            <a:r>
              <a:rPr lang="en-US" sz="1400" dirty="0"/>
              <a:t>The Partner’s Technical Representative is assumed to develop a org chart with POCs in PM &amp;ESH&amp;Q areas.</a:t>
            </a:r>
            <a:endParaRPr lang="en-US" sz="1400" b="1" dirty="0"/>
          </a:p>
        </p:txBody>
      </p:sp>
      <p:pic>
        <p:nvPicPr>
          <p:cNvPr id="3" name="Picture 2">
            <a:extLst>
              <a:ext uri="{FF2B5EF4-FFF2-40B4-BE49-F238E27FC236}">
                <a16:creationId xmlns:a16="http://schemas.microsoft.com/office/drawing/2014/main" id="{4B4AD4C8-2173-395E-151F-BB60D763CC70}"/>
              </a:ext>
            </a:extLst>
          </p:cNvPr>
          <p:cNvPicPr>
            <a:picLocks noChangeAspect="1"/>
          </p:cNvPicPr>
          <p:nvPr/>
        </p:nvPicPr>
        <p:blipFill>
          <a:blip r:embed="rId4"/>
          <a:stretch>
            <a:fillRect/>
          </a:stretch>
        </p:blipFill>
        <p:spPr>
          <a:xfrm>
            <a:off x="354612" y="979553"/>
            <a:ext cx="3224851" cy="4145113"/>
          </a:xfrm>
          <a:prstGeom prst="rect">
            <a:avLst/>
          </a:prstGeom>
          <a:ln>
            <a:solidFill>
              <a:schemeClr val="tx1"/>
            </a:solidFill>
          </a:ln>
        </p:spPr>
      </p:pic>
    </p:spTree>
    <p:extLst>
      <p:ext uri="{BB962C8B-B14F-4D97-AF65-F5344CB8AC3E}">
        <p14:creationId xmlns:p14="http://schemas.microsoft.com/office/powerpoint/2010/main" val="303981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normAutofit/>
          </a:bodyPr>
          <a:lstStyle/>
          <a:p>
            <a:r>
              <a:rPr lang="en-US" dirty="0"/>
              <a:t>1</a:t>
            </a:r>
            <a:r>
              <a:rPr lang="en-US" baseline="30000" dirty="0"/>
              <a:t>st</a:t>
            </a:r>
            <a:r>
              <a:rPr lang="en-US" dirty="0"/>
              <a:t> Wave of Milestones for Accelerator IKC  </a:t>
            </a:r>
          </a:p>
        </p:txBody>
      </p:sp>
      <p:graphicFrame>
        <p:nvGraphicFramePr>
          <p:cNvPr id="4" name="Table 3">
            <a:extLst>
              <a:ext uri="{FF2B5EF4-FFF2-40B4-BE49-F238E27FC236}">
                <a16:creationId xmlns:a16="http://schemas.microsoft.com/office/drawing/2014/main" id="{B94E246F-F5E8-96E2-4364-FDA9AE766A73}"/>
              </a:ext>
            </a:extLst>
          </p:cNvPr>
          <p:cNvGraphicFramePr>
            <a:graphicFrameLocks noGrp="1"/>
          </p:cNvGraphicFramePr>
          <p:nvPr>
            <p:extLst>
              <p:ext uri="{D42A27DB-BD31-4B8C-83A1-F6EECF244321}">
                <p14:modId xmlns:p14="http://schemas.microsoft.com/office/powerpoint/2010/main" val="3033158473"/>
              </p:ext>
            </p:extLst>
          </p:nvPr>
        </p:nvGraphicFramePr>
        <p:xfrm>
          <a:off x="496125" y="904008"/>
          <a:ext cx="8377881" cy="5124087"/>
        </p:xfrm>
        <a:graphic>
          <a:graphicData uri="http://schemas.openxmlformats.org/drawingml/2006/table">
            <a:tbl>
              <a:tblPr firstRow="1" bandRow="1">
                <a:tableStyleId>{5C22544A-7EE6-4342-B048-85BDC9FD1C3A}</a:tableStyleId>
              </a:tblPr>
              <a:tblGrid>
                <a:gridCol w="1931765">
                  <a:extLst>
                    <a:ext uri="{9D8B030D-6E8A-4147-A177-3AD203B41FA5}">
                      <a16:colId xmlns:a16="http://schemas.microsoft.com/office/drawing/2014/main" val="854600201"/>
                    </a:ext>
                  </a:extLst>
                </a:gridCol>
                <a:gridCol w="4351282">
                  <a:extLst>
                    <a:ext uri="{9D8B030D-6E8A-4147-A177-3AD203B41FA5}">
                      <a16:colId xmlns:a16="http://schemas.microsoft.com/office/drawing/2014/main" val="4117910086"/>
                    </a:ext>
                  </a:extLst>
                </a:gridCol>
                <a:gridCol w="2094834">
                  <a:extLst>
                    <a:ext uri="{9D8B030D-6E8A-4147-A177-3AD203B41FA5}">
                      <a16:colId xmlns:a16="http://schemas.microsoft.com/office/drawing/2014/main" val="4157596433"/>
                    </a:ext>
                  </a:extLst>
                </a:gridCol>
              </a:tblGrid>
              <a:tr h="369207">
                <a:tc>
                  <a:txBody>
                    <a:bodyPr/>
                    <a:lstStyle/>
                    <a:p>
                      <a:r>
                        <a:rPr lang="en-US" dirty="0"/>
                        <a:t>Agency</a:t>
                      </a:r>
                    </a:p>
                  </a:txBody>
                  <a:tcPr/>
                </a:tc>
                <a:tc>
                  <a:txBody>
                    <a:bodyPr/>
                    <a:lstStyle/>
                    <a:p>
                      <a:r>
                        <a:rPr lang="en-US" dirty="0"/>
                        <a:t>Milestone</a:t>
                      </a:r>
                    </a:p>
                  </a:txBody>
                  <a:tcPr/>
                </a:tc>
                <a:tc>
                  <a:txBody>
                    <a:bodyPr/>
                    <a:lstStyle/>
                    <a:p>
                      <a:r>
                        <a:rPr lang="en-US" dirty="0"/>
                        <a:t>Target Date</a:t>
                      </a:r>
                    </a:p>
                  </a:txBody>
                  <a:tcPr/>
                </a:tc>
                <a:extLst>
                  <a:ext uri="{0D108BD9-81ED-4DB2-BD59-A6C34878D82A}">
                    <a16:rowId xmlns:a16="http://schemas.microsoft.com/office/drawing/2014/main" val="1751845832"/>
                  </a:ext>
                </a:extLst>
              </a:tr>
              <a:tr h="248104">
                <a:tc>
                  <a:txBody>
                    <a:bodyPr/>
                    <a:lstStyle/>
                    <a:p>
                      <a:r>
                        <a:rPr lang="en-US" dirty="0"/>
                        <a:t>France – IN2P3</a:t>
                      </a:r>
                    </a:p>
                  </a:txBody>
                  <a:tcPr/>
                </a:tc>
                <a:tc>
                  <a:txBody>
                    <a:bodyPr/>
                    <a:lstStyle/>
                    <a:p>
                      <a:r>
                        <a:rPr lang="en-US" dirty="0"/>
                        <a:t>Proposed scope accelerator</a:t>
                      </a:r>
                    </a:p>
                  </a:txBody>
                  <a:tcPr/>
                </a:tc>
                <a:tc>
                  <a:txBody>
                    <a:bodyPr/>
                    <a:lstStyle/>
                    <a:p>
                      <a:r>
                        <a:rPr lang="en-US" dirty="0"/>
                        <a:t>End December 2023</a:t>
                      </a:r>
                    </a:p>
                  </a:txBody>
                  <a:tcPr/>
                </a:tc>
                <a:extLst>
                  <a:ext uri="{0D108BD9-81ED-4DB2-BD59-A6C34878D82A}">
                    <a16:rowId xmlns:a16="http://schemas.microsoft.com/office/drawing/2014/main" val="3771445509"/>
                  </a:ext>
                </a:extLst>
              </a:tr>
              <a:tr h="248104">
                <a:tc>
                  <a:txBody>
                    <a:bodyPr/>
                    <a:lstStyle/>
                    <a:p>
                      <a:r>
                        <a:rPr lang="en-US" dirty="0"/>
                        <a:t>UK</a:t>
                      </a:r>
                    </a:p>
                  </a:txBody>
                  <a:tcPr/>
                </a:tc>
                <a:tc>
                  <a:txBody>
                    <a:bodyPr/>
                    <a:lstStyle/>
                    <a:p>
                      <a:r>
                        <a:rPr lang="en-US" dirty="0"/>
                        <a:t>UKRI outcome on funding proposal</a:t>
                      </a:r>
                    </a:p>
                  </a:txBody>
                  <a:tcPr/>
                </a:tc>
                <a:tc>
                  <a:txBody>
                    <a:bodyPr/>
                    <a:lstStyle/>
                    <a:p>
                      <a:r>
                        <a:rPr lang="en-US" dirty="0"/>
                        <a:t>January 2024</a:t>
                      </a:r>
                    </a:p>
                  </a:txBody>
                  <a:tcPr/>
                </a:tc>
                <a:extLst>
                  <a:ext uri="{0D108BD9-81ED-4DB2-BD59-A6C34878D82A}">
                    <a16:rowId xmlns:a16="http://schemas.microsoft.com/office/drawing/2014/main" val="2491044142"/>
                  </a:ext>
                </a:extLst>
              </a:tr>
              <a:tr h="248104">
                <a:tc>
                  <a:txBody>
                    <a:bodyPr/>
                    <a:lstStyle/>
                    <a:p>
                      <a:r>
                        <a:rPr lang="en-US" dirty="0"/>
                        <a:t>France – CEA/IN2P3</a:t>
                      </a:r>
                    </a:p>
                  </a:txBody>
                  <a:tcPr/>
                </a:tc>
                <a:tc>
                  <a:txBody>
                    <a:bodyPr/>
                    <a:lstStyle/>
                    <a:p>
                      <a:r>
                        <a:rPr lang="en-US" dirty="0"/>
                        <a:t>Joint Proposal submitted to French Ministry</a:t>
                      </a:r>
                    </a:p>
                  </a:txBody>
                  <a:tcPr/>
                </a:tc>
                <a:tc>
                  <a:txBody>
                    <a:bodyPr/>
                    <a:lstStyle/>
                    <a:p>
                      <a:r>
                        <a:rPr lang="en-US" dirty="0"/>
                        <a:t>February 2024</a:t>
                      </a:r>
                    </a:p>
                  </a:txBody>
                  <a:tcPr/>
                </a:tc>
                <a:extLst>
                  <a:ext uri="{0D108BD9-81ED-4DB2-BD59-A6C34878D82A}">
                    <a16:rowId xmlns:a16="http://schemas.microsoft.com/office/drawing/2014/main" val="4096227059"/>
                  </a:ext>
                </a:extLst>
              </a:tr>
              <a:tr h="248104">
                <a:tc>
                  <a:txBody>
                    <a:bodyPr/>
                    <a:lstStyle/>
                    <a:p>
                      <a:r>
                        <a:rPr lang="en-US" dirty="0"/>
                        <a:t>Canada – TRIUMF</a:t>
                      </a:r>
                    </a:p>
                  </a:txBody>
                  <a:tcPr/>
                </a:tc>
                <a:tc>
                  <a:txBody>
                    <a:bodyPr/>
                    <a:lstStyle/>
                    <a:p>
                      <a:r>
                        <a:rPr lang="en-US" dirty="0"/>
                        <a:t>JLab iCRADA draft </a:t>
                      </a:r>
                    </a:p>
                  </a:txBody>
                  <a:tcPr/>
                </a:tc>
                <a:tc>
                  <a:txBody>
                    <a:bodyPr/>
                    <a:lstStyle/>
                    <a:p>
                      <a:r>
                        <a:rPr lang="en-US" dirty="0"/>
                        <a:t>February 2024</a:t>
                      </a:r>
                    </a:p>
                  </a:txBody>
                  <a:tcPr/>
                </a:tc>
                <a:extLst>
                  <a:ext uri="{0D108BD9-81ED-4DB2-BD59-A6C34878D82A}">
                    <a16:rowId xmlns:a16="http://schemas.microsoft.com/office/drawing/2014/main" val="524126607"/>
                  </a:ext>
                </a:extLst>
              </a:tr>
              <a:tr h="248104">
                <a:tc>
                  <a:txBody>
                    <a:bodyPr/>
                    <a:lstStyle/>
                    <a:p>
                      <a:r>
                        <a:rPr lang="en-US" dirty="0"/>
                        <a:t>Canada – TRIUMF</a:t>
                      </a:r>
                    </a:p>
                  </a:txBody>
                  <a:tcPr/>
                </a:tc>
                <a:tc>
                  <a:txBody>
                    <a:bodyPr/>
                    <a:lstStyle/>
                    <a:p>
                      <a:r>
                        <a:rPr lang="en-US" dirty="0"/>
                        <a:t>BNL iCRADA draft </a:t>
                      </a:r>
                    </a:p>
                  </a:txBody>
                  <a:tcPr/>
                </a:tc>
                <a:tc>
                  <a:txBody>
                    <a:bodyPr/>
                    <a:lstStyle/>
                    <a:p>
                      <a:r>
                        <a:rPr lang="en-US" dirty="0"/>
                        <a:t>March 2024</a:t>
                      </a:r>
                    </a:p>
                  </a:txBody>
                  <a:tcPr/>
                </a:tc>
                <a:extLst>
                  <a:ext uri="{0D108BD9-81ED-4DB2-BD59-A6C34878D82A}">
                    <a16:rowId xmlns:a16="http://schemas.microsoft.com/office/drawing/2014/main" val="2800354400"/>
                  </a:ext>
                </a:extLst>
              </a:tr>
              <a:tr h="248104">
                <a:tc>
                  <a:txBody>
                    <a:bodyPr/>
                    <a:lstStyle/>
                    <a:p>
                      <a:r>
                        <a:rPr lang="en-US" dirty="0"/>
                        <a:t>Canada – TRIUMF</a:t>
                      </a:r>
                    </a:p>
                  </a:txBody>
                  <a:tcPr/>
                </a:tc>
                <a:tc>
                  <a:txBody>
                    <a:bodyPr/>
                    <a:lstStyle/>
                    <a:p>
                      <a:r>
                        <a:rPr lang="en-US" dirty="0" err="1"/>
                        <a:t>iCRADAs</a:t>
                      </a:r>
                      <a:r>
                        <a:rPr lang="en-US" dirty="0"/>
                        <a:t> signed</a:t>
                      </a:r>
                    </a:p>
                  </a:txBody>
                  <a:tcPr/>
                </a:tc>
                <a:tc>
                  <a:txBody>
                    <a:bodyPr/>
                    <a:lstStyle/>
                    <a:p>
                      <a:r>
                        <a:rPr lang="en-US" dirty="0"/>
                        <a:t>May 2024</a:t>
                      </a:r>
                    </a:p>
                  </a:txBody>
                  <a:tcPr/>
                </a:tc>
                <a:extLst>
                  <a:ext uri="{0D108BD9-81ED-4DB2-BD59-A6C34878D82A}">
                    <a16:rowId xmlns:a16="http://schemas.microsoft.com/office/drawing/2014/main" val="3448570546"/>
                  </a:ext>
                </a:extLst>
              </a:tr>
              <a:tr h="248104">
                <a:tc>
                  <a:txBody>
                    <a:bodyPr/>
                    <a:lstStyle/>
                    <a:p>
                      <a:r>
                        <a:rPr lang="en-US" dirty="0"/>
                        <a:t>Canada – TRIUMF</a:t>
                      </a:r>
                    </a:p>
                  </a:txBody>
                  <a:tcPr/>
                </a:tc>
                <a:tc>
                  <a:txBody>
                    <a:bodyPr/>
                    <a:lstStyle/>
                    <a:p>
                      <a:r>
                        <a:rPr lang="en-US" dirty="0"/>
                        <a:t>PPD draft</a:t>
                      </a:r>
                    </a:p>
                  </a:txBody>
                  <a:tcPr/>
                </a:tc>
                <a:tc>
                  <a:txBody>
                    <a:bodyPr/>
                    <a:lstStyle/>
                    <a:p>
                      <a:r>
                        <a:rPr lang="en-US" dirty="0"/>
                        <a:t>June 2024</a:t>
                      </a:r>
                    </a:p>
                  </a:txBody>
                  <a:tcPr/>
                </a:tc>
                <a:extLst>
                  <a:ext uri="{0D108BD9-81ED-4DB2-BD59-A6C34878D82A}">
                    <a16:rowId xmlns:a16="http://schemas.microsoft.com/office/drawing/2014/main" val="387692774"/>
                  </a:ext>
                </a:extLst>
              </a:tr>
              <a:tr h="248104">
                <a:tc>
                  <a:txBody>
                    <a:bodyPr/>
                    <a:lstStyle/>
                    <a:p>
                      <a:r>
                        <a:rPr lang="en-US" dirty="0"/>
                        <a:t>France – CEA</a:t>
                      </a:r>
                    </a:p>
                  </a:txBody>
                  <a:tcPr/>
                </a:tc>
                <a:tc>
                  <a:txBody>
                    <a:bodyPr/>
                    <a:lstStyle/>
                    <a:p>
                      <a:r>
                        <a:rPr lang="en-US" dirty="0"/>
                        <a:t>BNL iCRADA draft</a:t>
                      </a:r>
                    </a:p>
                  </a:txBody>
                  <a:tcPr/>
                </a:tc>
                <a:tc>
                  <a:txBody>
                    <a:bodyPr/>
                    <a:lstStyle/>
                    <a:p>
                      <a:r>
                        <a:rPr lang="en-US" dirty="0"/>
                        <a:t>June/July 2024</a:t>
                      </a:r>
                    </a:p>
                  </a:txBody>
                  <a:tcPr/>
                </a:tc>
                <a:extLst>
                  <a:ext uri="{0D108BD9-81ED-4DB2-BD59-A6C34878D82A}">
                    <a16:rowId xmlns:a16="http://schemas.microsoft.com/office/drawing/2014/main" val="307776832"/>
                  </a:ext>
                </a:extLst>
              </a:tr>
              <a:tr h="248104">
                <a:tc>
                  <a:txBody>
                    <a:bodyPr/>
                    <a:lstStyle/>
                    <a:p>
                      <a:r>
                        <a:rPr lang="en-US" dirty="0"/>
                        <a:t>UK </a:t>
                      </a:r>
                    </a:p>
                  </a:txBody>
                  <a:tcPr/>
                </a:tc>
                <a:tc>
                  <a:txBody>
                    <a:bodyPr/>
                    <a:lstStyle/>
                    <a:p>
                      <a:r>
                        <a:rPr lang="en-US" dirty="0" err="1"/>
                        <a:t>Jlab</a:t>
                      </a:r>
                      <a:r>
                        <a:rPr lang="en-US" dirty="0"/>
                        <a:t> iCRADA draft</a:t>
                      </a:r>
                    </a:p>
                  </a:txBody>
                  <a:tcPr/>
                </a:tc>
                <a:tc>
                  <a:txBody>
                    <a:bodyPr/>
                    <a:lstStyle/>
                    <a:p>
                      <a:r>
                        <a:rPr lang="en-US" dirty="0"/>
                        <a:t>June/July 2024</a:t>
                      </a:r>
                    </a:p>
                  </a:txBody>
                  <a:tcPr/>
                </a:tc>
                <a:extLst>
                  <a:ext uri="{0D108BD9-81ED-4DB2-BD59-A6C34878D82A}">
                    <a16:rowId xmlns:a16="http://schemas.microsoft.com/office/drawing/2014/main" val="2608995688"/>
                  </a:ext>
                </a:extLst>
              </a:tr>
              <a:tr h="248104">
                <a:tc>
                  <a:txBody>
                    <a:bodyPr/>
                    <a:lstStyle/>
                    <a:p>
                      <a:r>
                        <a:rPr lang="en-US" dirty="0"/>
                        <a:t>France – CEA </a:t>
                      </a:r>
                    </a:p>
                  </a:txBody>
                  <a:tcPr/>
                </a:tc>
                <a:tc>
                  <a:txBody>
                    <a:bodyPr/>
                    <a:lstStyle/>
                    <a:p>
                      <a:r>
                        <a:rPr lang="en-US" dirty="0"/>
                        <a:t>PPD draft</a:t>
                      </a:r>
                    </a:p>
                  </a:txBody>
                  <a:tcPr/>
                </a:tc>
                <a:tc>
                  <a:txBody>
                    <a:bodyPr/>
                    <a:lstStyle/>
                    <a:p>
                      <a:r>
                        <a:rPr lang="en-US" dirty="0"/>
                        <a:t>August 2024</a:t>
                      </a:r>
                    </a:p>
                  </a:txBody>
                  <a:tcPr/>
                </a:tc>
                <a:extLst>
                  <a:ext uri="{0D108BD9-81ED-4DB2-BD59-A6C34878D82A}">
                    <a16:rowId xmlns:a16="http://schemas.microsoft.com/office/drawing/2014/main" val="3824593973"/>
                  </a:ext>
                </a:extLst>
              </a:tr>
              <a:tr h="0">
                <a:tc>
                  <a:txBody>
                    <a:bodyPr/>
                    <a:lstStyle/>
                    <a:p>
                      <a:r>
                        <a:rPr lang="en-US" dirty="0"/>
                        <a:t>UK</a:t>
                      </a:r>
                    </a:p>
                  </a:txBody>
                  <a:tcPr/>
                </a:tc>
                <a:tc>
                  <a:txBody>
                    <a:bodyPr/>
                    <a:lstStyle/>
                    <a:p>
                      <a:r>
                        <a:rPr lang="en-US" dirty="0"/>
                        <a:t>PPD draft</a:t>
                      </a:r>
                    </a:p>
                  </a:txBody>
                  <a:tcPr/>
                </a:tc>
                <a:tc>
                  <a:txBody>
                    <a:bodyPr/>
                    <a:lstStyle/>
                    <a:p>
                      <a:r>
                        <a:rPr lang="en-US" dirty="0"/>
                        <a:t>August 2024</a:t>
                      </a:r>
                    </a:p>
                  </a:txBody>
                  <a:tcPr/>
                </a:tc>
                <a:extLst>
                  <a:ext uri="{0D108BD9-81ED-4DB2-BD59-A6C34878D82A}">
                    <a16:rowId xmlns:a16="http://schemas.microsoft.com/office/drawing/2014/main" val="1134404888"/>
                  </a:ext>
                </a:extLst>
              </a:tr>
              <a:tr h="198120">
                <a:tc>
                  <a:txBody>
                    <a:bodyPr/>
                    <a:lstStyle/>
                    <a:p>
                      <a:r>
                        <a:rPr lang="en-US" dirty="0"/>
                        <a:t>France-CEA</a:t>
                      </a:r>
                    </a:p>
                  </a:txBody>
                  <a:tcPr/>
                </a:tc>
                <a:tc>
                  <a:txBody>
                    <a:bodyPr/>
                    <a:lstStyle/>
                    <a:p>
                      <a:r>
                        <a:rPr lang="en-US" dirty="0"/>
                        <a:t>BNL iCRADA signed</a:t>
                      </a:r>
                    </a:p>
                  </a:txBody>
                  <a:tcPr/>
                </a:tc>
                <a:tc>
                  <a:txBody>
                    <a:bodyPr/>
                    <a:lstStyle/>
                    <a:p>
                      <a:r>
                        <a:rPr lang="en-US" dirty="0"/>
                        <a:t>August 2024</a:t>
                      </a:r>
                    </a:p>
                  </a:txBody>
                  <a:tcPr/>
                </a:tc>
                <a:extLst>
                  <a:ext uri="{0D108BD9-81ED-4DB2-BD59-A6C34878D82A}">
                    <a16:rowId xmlns:a16="http://schemas.microsoft.com/office/drawing/2014/main" val="3547170059"/>
                  </a:ext>
                </a:extLst>
              </a:tr>
              <a:tr h="0">
                <a:tc>
                  <a:txBody>
                    <a:bodyPr/>
                    <a:lstStyle/>
                    <a:p>
                      <a:r>
                        <a:rPr lang="en-US" dirty="0"/>
                        <a:t>UK</a:t>
                      </a:r>
                    </a:p>
                  </a:txBody>
                  <a:tcPr/>
                </a:tc>
                <a:tc>
                  <a:txBody>
                    <a:bodyPr/>
                    <a:lstStyle/>
                    <a:p>
                      <a:r>
                        <a:rPr lang="en-US" dirty="0"/>
                        <a:t>JLab iCRADA signed</a:t>
                      </a:r>
                    </a:p>
                  </a:txBody>
                  <a:tcPr/>
                </a:tc>
                <a:tc>
                  <a:txBody>
                    <a:bodyPr/>
                    <a:lstStyle/>
                    <a:p>
                      <a:r>
                        <a:rPr lang="en-US" dirty="0"/>
                        <a:t>August 2024</a:t>
                      </a:r>
                    </a:p>
                  </a:txBody>
                  <a:tcPr/>
                </a:tc>
                <a:extLst>
                  <a:ext uri="{0D108BD9-81ED-4DB2-BD59-A6C34878D82A}">
                    <a16:rowId xmlns:a16="http://schemas.microsoft.com/office/drawing/2014/main" val="3281354739"/>
                  </a:ext>
                </a:extLst>
              </a:tr>
              <a:tr h="248104">
                <a:tc>
                  <a:txBody>
                    <a:bodyPr/>
                    <a:lstStyle/>
                    <a:p>
                      <a:endParaRPr lang="en-US" dirty="0"/>
                    </a:p>
                  </a:txBody>
                  <a:tcPr/>
                </a:tc>
                <a:tc>
                  <a:txBody>
                    <a:bodyPr/>
                    <a:lstStyle/>
                    <a:p>
                      <a:r>
                        <a:rPr lang="en-US" b="1" dirty="0"/>
                        <a:t>CD-2/CD-3 Director’s Review </a:t>
                      </a:r>
                      <a:r>
                        <a:rPr lang="en-US" b="1" dirty="0">
                          <a:solidFill>
                            <a:schemeClr val="accent5"/>
                          </a:solidFill>
                        </a:rPr>
                        <a:t>/ All PPDs signed </a:t>
                      </a:r>
                    </a:p>
                  </a:txBody>
                  <a:tcPr/>
                </a:tc>
                <a:tc>
                  <a:txBody>
                    <a:bodyPr/>
                    <a:lstStyle/>
                    <a:p>
                      <a:r>
                        <a:rPr lang="en-US" b="1" dirty="0"/>
                        <a:t>November 2024</a:t>
                      </a:r>
                    </a:p>
                  </a:txBody>
                  <a:tcPr/>
                </a:tc>
                <a:extLst>
                  <a:ext uri="{0D108BD9-81ED-4DB2-BD59-A6C34878D82A}">
                    <a16:rowId xmlns:a16="http://schemas.microsoft.com/office/drawing/2014/main" val="1937813382"/>
                  </a:ext>
                </a:extLst>
              </a:tr>
              <a:tr h="248104">
                <a:tc>
                  <a:txBody>
                    <a:bodyPr/>
                    <a:lstStyle/>
                    <a:p>
                      <a:endParaRPr lang="en-US" dirty="0"/>
                    </a:p>
                  </a:txBody>
                  <a:tcPr/>
                </a:tc>
                <a:tc>
                  <a:txBody>
                    <a:bodyPr/>
                    <a:lstStyle/>
                    <a:p>
                      <a:r>
                        <a:rPr lang="en-US" b="1" dirty="0"/>
                        <a:t>CD-2/3 OPA review</a:t>
                      </a:r>
                    </a:p>
                  </a:txBody>
                  <a:tcPr/>
                </a:tc>
                <a:tc>
                  <a:txBody>
                    <a:bodyPr/>
                    <a:lstStyle/>
                    <a:p>
                      <a:r>
                        <a:rPr lang="en-US" b="1" dirty="0"/>
                        <a:t>January 2025</a:t>
                      </a:r>
                    </a:p>
                  </a:txBody>
                  <a:tcPr/>
                </a:tc>
                <a:extLst>
                  <a:ext uri="{0D108BD9-81ED-4DB2-BD59-A6C34878D82A}">
                    <a16:rowId xmlns:a16="http://schemas.microsoft.com/office/drawing/2014/main" val="3719428389"/>
                  </a:ext>
                </a:extLst>
              </a:tr>
              <a:tr h="248104">
                <a:tc>
                  <a:txBody>
                    <a:bodyPr/>
                    <a:lstStyle/>
                    <a:p>
                      <a:endParaRPr lang="en-US" dirty="0"/>
                    </a:p>
                  </a:txBody>
                  <a:tcPr/>
                </a:tc>
                <a:tc>
                  <a:txBody>
                    <a:bodyPr/>
                    <a:lstStyle/>
                    <a:p>
                      <a:r>
                        <a:rPr lang="en-US" b="1" dirty="0"/>
                        <a:t>CD-2/3 ESAAB</a:t>
                      </a:r>
                    </a:p>
                  </a:txBody>
                  <a:tcPr/>
                </a:tc>
                <a:tc>
                  <a:txBody>
                    <a:bodyPr/>
                    <a:lstStyle/>
                    <a:p>
                      <a:r>
                        <a:rPr lang="en-US" b="1" dirty="0"/>
                        <a:t>April 2025</a:t>
                      </a:r>
                    </a:p>
                  </a:txBody>
                  <a:tcPr/>
                </a:tc>
                <a:extLst>
                  <a:ext uri="{0D108BD9-81ED-4DB2-BD59-A6C34878D82A}">
                    <a16:rowId xmlns:a16="http://schemas.microsoft.com/office/drawing/2014/main" val="330466025"/>
                  </a:ext>
                </a:extLst>
              </a:tr>
            </a:tbl>
          </a:graphicData>
        </a:graphic>
      </p:graphicFrame>
    </p:spTree>
    <p:extLst>
      <p:ext uri="{BB962C8B-B14F-4D97-AF65-F5344CB8AC3E}">
        <p14:creationId xmlns:p14="http://schemas.microsoft.com/office/powerpoint/2010/main" val="304730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normAutofit/>
          </a:bodyPr>
          <a:lstStyle/>
          <a:p>
            <a:r>
              <a:rPr lang="en-US" dirty="0"/>
              <a:t>1</a:t>
            </a:r>
            <a:r>
              <a:rPr lang="en-US" baseline="30000" dirty="0"/>
              <a:t>st</a:t>
            </a:r>
            <a:r>
              <a:rPr lang="en-US" dirty="0"/>
              <a:t> Wave of Milestones for Detector IKC  </a:t>
            </a:r>
          </a:p>
        </p:txBody>
      </p:sp>
      <p:graphicFrame>
        <p:nvGraphicFramePr>
          <p:cNvPr id="4" name="Table 3">
            <a:extLst>
              <a:ext uri="{FF2B5EF4-FFF2-40B4-BE49-F238E27FC236}">
                <a16:creationId xmlns:a16="http://schemas.microsoft.com/office/drawing/2014/main" id="{B94E246F-F5E8-96E2-4364-FDA9AE766A73}"/>
              </a:ext>
            </a:extLst>
          </p:cNvPr>
          <p:cNvGraphicFramePr>
            <a:graphicFrameLocks noGrp="1"/>
          </p:cNvGraphicFramePr>
          <p:nvPr>
            <p:extLst>
              <p:ext uri="{D42A27DB-BD31-4B8C-83A1-F6EECF244321}">
                <p14:modId xmlns:p14="http://schemas.microsoft.com/office/powerpoint/2010/main" val="1492615031"/>
              </p:ext>
            </p:extLst>
          </p:nvPr>
        </p:nvGraphicFramePr>
        <p:xfrm>
          <a:off x="496125" y="857708"/>
          <a:ext cx="8377881" cy="5398118"/>
        </p:xfrm>
        <a:graphic>
          <a:graphicData uri="http://schemas.openxmlformats.org/drawingml/2006/table">
            <a:tbl>
              <a:tblPr firstRow="1" bandRow="1">
                <a:tableStyleId>{5C22544A-7EE6-4342-B048-85BDC9FD1C3A}</a:tableStyleId>
              </a:tblPr>
              <a:tblGrid>
                <a:gridCol w="1726813">
                  <a:extLst>
                    <a:ext uri="{9D8B030D-6E8A-4147-A177-3AD203B41FA5}">
                      <a16:colId xmlns:a16="http://schemas.microsoft.com/office/drawing/2014/main" val="854600201"/>
                    </a:ext>
                  </a:extLst>
                </a:gridCol>
                <a:gridCol w="4666593">
                  <a:extLst>
                    <a:ext uri="{9D8B030D-6E8A-4147-A177-3AD203B41FA5}">
                      <a16:colId xmlns:a16="http://schemas.microsoft.com/office/drawing/2014/main" val="4117910086"/>
                    </a:ext>
                  </a:extLst>
                </a:gridCol>
                <a:gridCol w="1984475">
                  <a:extLst>
                    <a:ext uri="{9D8B030D-6E8A-4147-A177-3AD203B41FA5}">
                      <a16:colId xmlns:a16="http://schemas.microsoft.com/office/drawing/2014/main" val="4157596433"/>
                    </a:ext>
                  </a:extLst>
                </a:gridCol>
              </a:tblGrid>
              <a:tr h="346058">
                <a:tc>
                  <a:txBody>
                    <a:bodyPr/>
                    <a:lstStyle/>
                    <a:p>
                      <a:r>
                        <a:rPr lang="en-US" dirty="0"/>
                        <a:t>Agency</a:t>
                      </a:r>
                    </a:p>
                  </a:txBody>
                  <a:tcPr/>
                </a:tc>
                <a:tc>
                  <a:txBody>
                    <a:bodyPr/>
                    <a:lstStyle/>
                    <a:p>
                      <a:r>
                        <a:rPr lang="en-US" dirty="0"/>
                        <a:t>Milestone</a:t>
                      </a:r>
                    </a:p>
                  </a:txBody>
                  <a:tcPr/>
                </a:tc>
                <a:tc>
                  <a:txBody>
                    <a:bodyPr/>
                    <a:lstStyle/>
                    <a:p>
                      <a:r>
                        <a:rPr lang="en-US" dirty="0"/>
                        <a:t>Target Date</a:t>
                      </a:r>
                    </a:p>
                  </a:txBody>
                  <a:tcPr/>
                </a:tc>
                <a:extLst>
                  <a:ext uri="{0D108BD9-81ED-4DB2-BD59-A6C34878D82A}">
                    <a16:rowId xmlns:a16="http://schemas.microsoft.com/office/drawing/2014/main" val="1751845832"/>
                  </a:ext>
                </a:extLst>
              </a:tr>
              <a:tr h="248104">
                <a:tc>
                  <a:txBody>
                    <a:bodyPr/>
                    <a:lstStyle/>
                    <a:p>
                      <a:r>
                        <a:rPr lang="en-US" dirty="0"/>
                        <a:t>Italy-INFN</a:t>
                      </a:r>
                    </a:p>
                  </a:txBody>
                  <a:tcPr/>
                </a:tc>
                <a:tc>
                  <a:txBody>
                    <a:bodyPr/>
                    <a:lstStyle/>
                    <a:p>
                      <a:r>
                        <a:rPr lang="en-US" dirty="0"/>
                        <a:t>Outcome on detector solenoid funding (CD-3A scope)</a:t>
                      </a:r>
                    </a:p>
                  </a:txBody>
                  <a:tcPr/>
                </a:tc>
                <a:tc>
                  <a:txBody>
                    <a:bodyPr/>
                    <a:lstStyle/>
                    <a:p>
                      <a:r>
                        <a:rPr lang="en-US" dirty="0"/>
                        <a:t>December 2023</a:t>
                      </a:r>
                    </a:p>
                  </a:txBody>
                  <a:tcPr/>
                </a:tc>
                <a:extLst>
                  <a:ext uri="{0D108BD9-81ED-4DB2-BD59-A6C34878D82A}">
                    <a16:rowId xmlns:a16="http://schemas.microsoft.com/office/drawing/2014/main" val="3771445509"/>
                  </a:ext>
                </a:extLst>
              </a:tr>
              <a:tr h="248104">
                <a:tc>
                  <a:txBody>
                    <a:bodyPr/>
                    <a:lstStyle/>
                    <a:p>
                      <a:r>
                        <a:rPr lang="en-US" dirty="0"/>
                        <a:t>US-NSF</a:t>
                      </a:r>
                    </a:p>
                  </a:txBody>
                  <a:tcPr/>
                </a:tc>
                <a:tc>
                  <a:txBody>
                    <a:bodyPr/>
                    <a:lstStyle/>
                    <a:p>
                      <a:r>
                        <a:rPr lang="en-US" dirty="0"/>
                        <a:t>Outcome on MSRI funding (CD-3A scope)</a:t>
                      </a:r>
                    </a:p>
                  </a:txBody>
                  <a:tcPr/>
                </a:tc>
                <a:tc>
                  <a:txBody>
                    <a:bodyPr/>
                    <a:lstStyle/>
                    <a:p>
                      <a:r>
                        <a:rPr lang="en-US" dirty="0"/>
                        <a:t>January 2024</a:t>
                      </a:r>
                    </a:p>
                  </a:txBody>
                  <a:tcPr/>
                </a:tc>
                <a:extLst>
                  <a:ext uri="{0D108BD9-81ED-4DB2-BD59-A6C34878D82A}">
                    <a16:rowId xmlns:a16="http://schemas.microsoft.com/office/drawing/2014/main" val="2491044142"/>
                  </a:ext>
                </a:extLst>
              </a:tr>
              <a:tr h="248104">
                <a:tc>
                  <a:txBody>
                    <a:bodyPr/>
                    <a:lstStyle/>
                    <a:p>
                      <a:r>
                        <a:rPr lang="en-US" dirty="0"/>
                        <a:t>UK</a:t>
                      </a:r>
                    </a:p>
                  </a:txBody>
                  <a:tcPr/>
                </a:tc>
                <a:tc>
                  <a:txBody>
                    <a:bodyPr/>
                    <a:lstStyle/>
                    <a:p>
                      <a:r>
                        <a:rPr lang="en-US" dirty="0"/>
                        <a:t>UKRI outcome on funding proposal</a:t>
                      </a:r>
                    </a:p>
                  </a:txBody>
                  <a:tcPr/>
                </a:tc>
                <a:tc>
                  <a:txBody>
                    <a:bodyPr/>
                    <a:lstStyle/>
                    <a:p>
                      <a:r>
                        <a:rPr lang="en-US" dirty="0"/>
                        <a:t>January 2024</a:t>
                      </a:r>
                    </a:p>
                  </a:txBody>
                  <a:tcPr/>
                </a:tc>
                <a:extLst>
                  <a:ext uri="{0D108BD9-81ED-4DB2-BD59-A6C34878D82A}">
                    <a16:rowId xmlns:a16="http://schemas.microsoft.com/office/drawing/2014/main" val="4096227059"/>
                  </a:ext>
                </a:extLst>
              </a:tr>
              <a:tr h="248104">
                <a:tc>
                  <a:txBody>
                    <a:bodyPr/>
                    <a:lstStyle/>
                    <a:p>
                      <a:r>
                        <a:rPr lang="en-US" dirty="0"/>
                        <a:t>Italy-INFN</a:t>
                      </a:r>
                    </a:p>
                  </a:txBody>
                  <a:tcPr/>
                </a:tc>
                <a:tc>
                  <a:txBody>
                    <a:bodyPr/>
                    <a:lstStyle/>
                    <a:p>
                      <a:r>
                        <a:rPr lang="en-US" dirty="0"/>
                        <a:t>JLab iCRADA draft on magnet</a:t>
                      </a:r>
                    </a:p>
                  </a:txBody>
                  <a:tcPr/>
                </a:tc>
                <a:tc>
                  <a:txBody>
                    <a:bodyPr/>
                    <a:lstStyle/>
                    <a:p>
                      <a:r>
                        <a:rPr lang="en-US" dirty="0"/>
                        <a:t>February 2024</a:t>
                      </a:r>
                    </a:p>
                  </a:txBody>
                  <a:tcPr/>
                </a:tc>
                <a:extLst>
                  <a:ext uri="{0D108BD9-81ED-4DB2-BD59-A6C34878D82A}">
                    <a16:rowId xmlns:a16="http://schemas.microsoft.com/office/drawing/2014/main" val="524126607"/>
                  </a:ext>
                </a:extLst>
              </a:tr>
              <a:tr h="248104">
                <a:tc>
                  <a:txBody>
                    <a:bodyPr/>
                    <a:lstStyle/>
                    <a:p>
                      <a:r>
                        <a:rPr lang="en-US" dirty="0"/>
                        <a:t>Italy-INFN</a:t>
                      </a:r>
                    </a:p>
                  </a:txBody>
                  <a:tcPr/>
                </a:tc>
                <a:tc>
                  <a:txBody>
                    <a:bodyPr/>
                    <a:lstStyle/>
                    <a:p>
                      <a:r>
                        <a:rPr lang="en-US" dirty="0"/>
                        <a:t>BNL iCRADA draft on magnet</a:t>
                      </a:r>
                    </a:p>
                  </a:txBody>
                  <a:tcPr/>
                </a:tc>
                <a:tc>
                  <a:txBody>
                    <a:bodyPr/>
                    <a:lstStyle/>
                    <a:p>
                      <a:r>
                        <a:rPr lang="en-US" dirty="0"/>
                        <a:t>March 2024</a:t>
                      </a:r>
                    </a:p>
                  </a:txBody>
                  <a:tcPr/>
                </a:tc>
                <a:extLst>
                  <a:ext uri="{0D108BD9-81ED-4DB2-BD59-A6C34878D82A}">
                    <a16:rowId xmlns:a16="http://schemas.microsoft.com/office/drawing/2014/main" val="2800354400"/>
                  </a:ext>
                </a:extLst>
              </a:tr>
              <a:tr h="248104">
                <a:tc>
                  <a:txBody>
                    <a:bodyPr/>
                    <a:lstStyle/>
                    <a:p>
                      <a:r>
                        <a:rPr lang="en-US" dirty="0"/>
                        <a:t>Italy-INFN</a:t>
                      </a:r>
                    </a:p>
                  </a:txBody>
                  <a:tcPr/>
                </a:tc>
                <a:tc>
                  <a:txBody>
                    <a:bodyPr/>
                    <a:lstStyle/>
                    <a:p>
                      <a:r>
                        <a:rPr lang="en-US" dirty="0" err="1"/>
                        <a:t>iCRADAs</a:t>
                      </a:r>
                      <a:r>
                        <a:rPr lang="en-US" dirty="0"/>
                        <a:t> on magnet signed</a:t>
                      </a:r>
                    </a:p>
                  </a:txBody>
                  <a:tcPr/>
                </a:tc>
                <a:tc>
                  <a:txBody>
                    <a:bodyPr/>
                    <a:lstStyle/>
                    <a:p>
                      <a:r>
                        <a:rPr lang="en-US" dirty="0"/>
                        <a:t>May 2024</a:t>
                      </a:r>
                    </a:p>
                  </a:txBody>
                  <a:tcPr/>
                </a:tc>
                <a:extLst>
                  <a:ext uri="{0D108BD9-81ED-4DB2-BD59-A6C34878D82A}">
                    <a16:rowId xmlns:a16="http://schemas.microsoft.com/office/drawing/2014/main" val="3448570546"/>
                  </a:ext>
                </a:extLst>
              </a:tr>
              <a:tr h="248104">
                <a:tc>
                  <a:txBody>
                    <a:bodyPr/>
                    <a:lstStyle/>
                    <a:p>
                      <a:r>
                        <a:rPr lang="en-US" dirty="0"/>
                        <a:t>France-IN2P3</a:t>
                      </a:r>
                    </a:p>
                  </a:txBody>
                  <a:tcPr/>
                </a:tc>
                <a:tc>
                  <a:txBody>
                    <a:bodyPr/>
                    <a:lstStyle/>
                    <a:p>
                      <a:r>
                        <a:rPr lang="en-US" dirty="0"/>
                        <a:t>PPD draft</a:t>
                      </a:r>
                    </a:p>
                  </a:txBody>
                  <a:tcPr/>
                </a:tc>
                <a:tc>
                  <a:txBody>
                    <a:bodyPr/>
                    <a:lstStyle/>
                    <a:p>
                      <a:r>
                        <a:rPr lang="en-US" dirty="0"/>
                        <a:t>May 2024</a:t>
                      </a:r>
                    </a:p>
                  </a:txBody>
                  <a:tcPr/>
                </a:tc>
                <a:extLst>
                  <a:ext uri="{0D108BD9-81ED-4DB2-BD59-A6C34878D82A}">
                    <a16:rowId xmlns:a16="http://schemas.microsoft.com/office/drawing/2014/main" val="387692774"/>
                  </a:ext>
                </a:extLst>
              </a:tr>
              <a:tr h="248104">
                <a:tc>
                  <a:txBody>
                    <a:bodyPr/>
                    <a:lstStyle/>
                    <a:p>
                      <a:r>
                        <a:rPr lang="en-US" dirty="0"/>
                        <a:t>France-CEA</a:t>
                      </a:r>
                    </a:p>
                  </a:txBody>
                  <a:tcPr/>
                </a:tc>
                <a:tc>
                  <a:txBody>
                    <a:bodyPr/>
                    <a:lstStyle/>
                    <a:p>
                      <a:r>
                        <a:rPr lang="en-US" dirty="0"/>
                        <a:t>PPD draft</a:t>
                      </a:r>
                    </a:p>
                  </a:txBody>
                  <a:tcPr/>
                </a:tc>
                <a:tc>
                  <a:txBody>
                    <a:bodyPr/>
                    <a:lstStyle/>
                    <a:p>
                      <a:r>
                        <a:rPr lang="en-US" dirty="0"/>
                        <a:t>June 2024</a:t>
                      </a:r>
                    </a:p>
                  </a:txBody>
                  <a:tcPr/>
                </a:tc>
                <a:extLst>
                  <a:ext uri="{0D108BD9-81ED-4DB2-BD59-A6C34878D82A}">
                    <a16:rowId xmlns:a16="http://schemas.microsoft.com/office/drawing/2014/main" val="307776832"/>
                  </a:ext>
                </a:extLst>
              </a:tr>
              <a:tr h="248104">
                <a:tc>
                  <a:txBody>
                    <a:bodyPr/>
                    <a:lstStyle/>
                    <a:p>
                      <a:r>
                        <a:rPr lang="en-US" dirty="0"/>
                        <a:t>UK</a:t>
                      </a:r>
                    </a:p>
                  </a:txBody>
                  <a:tcPr/>
                </a:tc>
                <a:tc>
                  <a:txBody>
                    <a:bodyPr/>
                    <a:lstStyle/>
                    <a:p>
                      <a:r>
                        <a:rPr lang="en-US" dirty="0"/>
                        <a:t>PPD draft</a:t>
                      </a:r>
                    </a:p>
                  </a:txBody>
                  <a:tcPr/>
                </a:tc>
                <a:tc>
                  <a:txBody>
                    <a:bodyPr/>
                    <a:lstStyle/>
                    <a:p>
                      <a:r>
                        <a:rPr lang="en-US" dirty="0"/>
                        <a:t>August 2024</a:t>
                      </a:r>
                    </a:p>
                  </a:txBody>
                  <a:tcPr/>
                </a:tc>
                <a:extLst>
                  <a:ext uri="{0D108BD9-81ED-4DB2-BD59-A6C34878D82A}">
                    <a16:rowId xmlns:a16="http://schemas.microsoft.com/office/drawing/2014/main" val="2608995688"/>
                  </a:ext>
                </a:extLst>
              </a:tr>
              <a:tr h="248104">
                <a:tc>
                  <a:txBody>
                    <a:bodyPr/>
                    <a:lstStyle/>
                    <a:p>
                      <a:r>
                        <a:rPr lang="en-US" dirty="0"/>
                        <a:t>Italy-INFN</a:t>
                      </a:r>
                    </a:p>
                  </a:txBody>
                  <a:tcPr/>
                </a:tc>
                <a:tc>
                  <a:txBody>
                    <a:bodyPr/>
                    <a:lstStyle/>
                    <a:p>
                      <a:r>
                        <a:rPr lang="en-US" dirty="0"/>
                        <a:t>JLab iCRADA signed (excluding magnet scope)</a:t>
                      </a:r>
                    </a:p>
                  </a:txBody>
                  <a:tcPr/>
                </a:tc>
                <a:tc>
                  <a:txBody>
                    <a:bodyPr/>
                    <a:lstStyle/>
                    <a:p>
                      <a:r>
                        <a:rPr lang="en-US" dirty="0"/>
                        <a:t>August 2024</a:t>
                      </a:r>
                    </a:p>
                  </a:txBody>
                  <a:tcPr/>
                </a:tc>
                <a:extLst>
                  <a:ext uri="{0D108BD9-81ED-4DB2-BD59-A6C34878D82A}">
                    <a16:rowId xmlns:a16="http://schemas.microsoft.com/office/drawing/2014/main" val="1533430939"/>
                  </a:ext>
                </a:extLst>
              </a:tr>
              <a:tr h="248104">
                <a:tc>
                  <a:txBody>
                    <a:bodyPr/>
                    <a:lstStyle/>
                    <a:p>
                      <a:r>
                        <a:rPr lang="en-US" dirty="0"/>
                        <a:t>Italy-INFN</a:t>
                      </a:r>
                    </a:p>
                  </a:txBody>
                  <a:tcPr/>
                </a:tc>
                <a:tc>
                  <a:txBody>
                    <a:bodyPr/>
                    <a:lstStyle/>
                    <a:p>
                      <a:r>
                        <a:rPr lang="en-US" dirty="0"/>
                        <a:t>PPD draft / excluding magnet scope</a:t>
                      </a:r>
                    </a:p>
                  </a:txBody>
                  <a:tcPr/>
                </a:tc>
                <a:tc>
                  <a:txBody>
                    <a:bodyPr/>
                    <a:lstStyle/>
                    <a:p>
                      <a:r>
                        <a:rPr lang="en-US" dirty="0"/>
                        <a:t>August 2024</a:t>
                      </a:r>
                    </a:p>
                  </a:txBody>
                  <a:tcPr/>
                </a:tc>
                <a:extLst>
                  <a:ext uri="{0D108BD9-81ED-4DB2-BD59-A6C34878D82A}">
                    <a16:rowId xmlns:a16="http://schemas.microsoft.com/office/drawing/2014/main" val="3824593973"/>
                  </a:ext>
                </a:extLst>
              </a:tr>
              <a:tr h="0">
                <a:tc>
                  <a:txBody>
                    <a:bodyPr/>
                    <a:lstStyle/>
                    <a:p>
                      <a:r>
                        <a:rPr lang="en-US" dirty="0"/>
                        <a:t>France-IN2P3</a:t>
                      </a:r>
                    </a:p>
                  </a:txBody>
                  <a:tcPr/>
                </a:tc>
                <a:tc>
                  <a:txBody>
                    <a:bodyPr/>
                    <a:lstStyle/>
                    <a:p>
                      <a:r>
                        <a:rPr lang="en-US" dirty="0"/>
                        <a:t>JLab iCRADA and BNL iCRADA signed (draft in Jun/Jul)</a:t>
                      </a:r>
                    </a:p>
                  </a:txBody>
                  <a:tcPr/>
                </a:tc>
                <a:tc>
                  <a:txBody>
                    <a:bodyPr/>
                    <a:lstStyle/>
                    <a:p>
                      <a:r>
                        <a:rPr lang="en-US" dirty="0"/>
                        <a:t>September 2024</a:t>
                      </a:r>
                    </a:p>
                  </a:txBody>
                  <a:tcPr/>
                </a:tc>
                <a:extLst>
                  <a:ext uri="{0D108BD9-81ED-4DB2-BD59-A6C34878D82A}">
                    <a16:rowId xmlns:a16="http://schemas.microsoft.com/office/drawing/2014/main" val="1134404888"/>
                  </a:ext>
                </a:extLst>
              </a:tr>
              <a:tr h="198120">
                <a:tc>
                  <a:txBody>
                    <a:bodyPr/>
                    <a:lstStyle/>
                    <a:p>
                      <a:r>
                        <a:rPr lang="en-US" dirty="0"/>
                        <a:t>France-CEA</a:t>
                      </a:r>
                    </a:p>
                  </a:txBody>
                  <a:tcPr/>
                </a:tc>
                <a:tc>
                  <a:txBody>
                    <a:bodyPr/>
                    <a:lstStyle/>
                    <a:p>
                      <a:r>
                        <a:rPr lang="en-US" dirty="0"/>
                        <a:t>JLab iCRADA signed (draft in Jun/Jul)</a:t>
                      </a:r>
                    </a:p>
                  </a:txBody>
                  <a:tcPr/>
                </a:tc>
                <a:tc>
                  <a:txBody>
                    <a:bodyPr/>
                    <a:lstStyle/>
                    <a:p>
                      <a:r>
                        <a:rPr lang="en-US" dirty="0"/>
                        <a:t>September 2024</a:t>
                      </a:r>
                    </a:p>
                  </a:txBody>
                  <a:tcPr/>
                </a:tc>
                <a:extLst>
                  <a:ext uri="{0D108BD9-81ED-4DB2-BD59-A6C34878D82A}">
                    <a16:rowId xmlns:a16="http://schemas.microsoft.com/office/drawing/2014/main" val="3547170059"/>
                  </a:ext>
                </a:extLst>
              </a:tr>
              <a:tr h="0">
                <a:tc>
                  <a:txBody>
                    <a:bodyPr/>
                    <a:lstStyle/>
                    <a:p>
                      <a:r>
                        <a:rPr lang="en-US" dirty="0"/>
                        <a:t>UK</a:t>
                      </a:r>
                    </a:p>
                  </a:txBody>
                  <a:tcPr/>
                </a:tc>
                <a:tc>
                  <a:txBody>
                    <a:bodyPr/>
                    <a:lstStyle/>
                    <a:p>
                      <a:r>
                        <a:rPr lang="en-US" dirty="0"/>
                        <a:t>JLab iCRADA signed (draft in Jun/Jul)</a:t>
                      </a:r>
                    </a:p>
                  </a:txBody>
                  <a:tcPr/>
                </a:tc>
                <a:tc>
                  <a:txBody>
                    <a:bodyPr/>
                    <a:lstStyle/>
                    <a:p>
                      <a:r>
                        <a:rPr lang="en-US" dirty="0"/>
                        <a:t>September 2024</a:t>
                      </a:r>
                    </a:p>
                  </a:txBody>
                  <a:tcPr/>
                </a:tc>
                <a:extLst>
                  <a:ext uri="{0D108BD9-81ED-4DB2-BD59-A6C34878D82A}">
                    <a16:rowId xmlns:a16="http://schemas.microsoft.com/office/drawing/2014/main" val="3281354739"/>
                  </a:ext>
                </a:extLst>
              </a:tr>
              <a:tr h="248104">
                <a:tc>
                  <a:txBody>
                    <a:bodyPr/>
                    <a:lstStyle/>
                    <a:p>
                      <a:endParaRPr lang="en-US" dirty="0"/>
                    </a:p>
                  </a:txBody>
                  <a:tcPr/>
                </a:tc>
                <a:tc>
                  <a:txBody>
                    <a:bodyPr/>
                    <a:lstStyle/>
                    <a:p>
                      <a:r>
                        <a:rPr lang="en-US" b="1" dirty="0"/>
                        <a:t>CD-2/CD-3 Director’s Review </a:t>
                      </a:r>
                      <a:r>
                        <a:rPr lang="en-US" b="1" dirty="0">
                          <a:solidFill>
                            <a:schemeClr val="accent5"/>
                          </a:solidFill>
                        </a:rPr>
                        <a:t>/ All PPDs signed </a:t>
                      </a:r>
                    </a:p>
                  </a:txBody>
                  <a:tcPr/>
                </a:tc>
                <a:tc>
                  <a:txBody>
                    <a:bodyPr/>
                    <a:lstStyle/>
                    <a:p>
                      <a:r>
                        <a:rPr lang="en-US" b="1"/>
                        <a:t>November 2024</a:t>
                      </a:r>
                      <a:endParaRPr lang="en-US" b="1" dirty="0"/>
                    </a:p>
                  </a:txBody>
                  <a:tcPr/>
                </a:tc>
                <a:extLst>
                  <a:ext uri="{0D108BD9-81ED-4DB2-BD59-A6C34878D82A}">
                    <a16:rowId xmlns:a16="http://schemas.microsoft.com/office/drawing/2014/main" val="3719428389"/>
                  </a:ext>
                </a:extLst>
              </a:tr>
              <a:tr h="248104">
                <a:tc>
                  <a:txBody>
                    <a:bodyPr/>
                    <a:lstStyle/>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CD-2/3 OPA review</a:t>
                      </a:r>
                    </a:p>
                  </a:txBody>
                  <a:tcPr/>
                </a:tc>
                <a:tc>
                  <a:txBody>
                    <a:bodyPr/>
                    <a:lstStyle/>
                    <a:p>
                      <a:r>
                        <a:rPr lang="en-US" b="1" dirty="0"/>
                        <a:t>January 2025</a:t>
                      </a:r>
                    </a:p>
                  </a:txBody>
                  <a:tcPr/>
                </a:tc>
                <a:extLst>
                  <a:ext uri="{0D108BD9-81ED-4DB2-BD59-A6C34878D82A}">
                    <a16:rowId xmlns:a16="http://schemas.microsoft.com/office/drawing/2014/main" val="1795790393"/>
                  </a:ext>
                </a:extLst>
              </a:tr>
              <a:tr h="248104">
                <a:tc>
                  <a:txBody>
                    <a:bodyPr/>
                    <a:lstStyle/>
                    <a:p>
                      <a:endParaRPr 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CD-2/3 ESAAB</a:t>
                      </a:r>
                    </a:p>
                  </a:txBody>
                  <a:tcPr/>
                </a:tc>
                <a:tc>
                  <a:txBody>
                    <a:bodyPr/>
                    <a:lstStyle/>
                    <a:p>
                      <a:r>
                        <a:rPr lang="en-US" b="1" dirty="0"/>
                        <a:t>April 2025</a:t>
                      </a:r>
                    </a:p>
                  </a:txBody>
                  <a:tcPr/>
                </a:tc>
                <a:extLst>
                  <a:ext uri="{0D108BD9-81ED-4DB2-BD59-A6C34878D82A}">
                    <a16:rowId xmlns:a16="http://schemas.microsoft.com/office/drawing/2014/main" val="1084934382"/>
                  </a:ext>
                </a:extLst>
              </a:tr>
            </a:tbl>
          </a:graphicData>
        </a:graphic>
      </p:graphicFrame>
    </p:spTree>
    <p:extLst>
      <p:ext uri="{BB962C8B-B14F-4D97-AF65-F5344CB8AC3E}">
        <p14:creationId xmlns:p14="http://schemas.microsoft.com/office/powerpoint/2010/main" val="2788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normAutofit/>
          </a:bodyPr>
          <a:lstStyle/>
          <a:p>
            <a:r>
              <a:rPr lang="en-US" dirty="0"/>
              <a:t>IKC Not Addressed in iCRADA / PPDs</a:t>
            </a:r>
          </a:p>
        </p:txBody>
      </p:sp>
      <p:sp>
        <p:nvSpPr>
          <p:cNvPr id="5" name="TextBox 4">
            <a:extLst>
              <a:ext uri="{FF2B5EF4-FFF2-40B4-BE49-F238E27FC236}">
                <a16:creationId xmlns:a16="http://schemas.microsoft.com/office/drawing/2014/main" id="{95AE64FB-443F-648A-7013-830F742C8844}"/>
              </a:ext>
            </a:extLst>
          </p:cNvPr>
          <p:cNvSpPr txBox="1"/>
          <p:nvPr/>
        </p:nvSpPr>
        <p:spPr>
          <a:xfrm>
            <a:off x="461318" y="1107894"/>
            <a:ext cx="8347016" cy="3477875"/>
          </a:xfrm>
          <a:prstGeom prst="rect">
            <a:avLst/>
          </a:prstGeom>
          <a:noFill/>
        </p:spPr>
        <p:txBody>
          <a:bodyPr wrap="square">
            <a:spAutoFit/>
          </a:bodyPr>
          <a:lstStyle/>
          <a:p>
            <a:r>
              <a:rPr lang="en-US" sz="2000" dirty="0"/>
              <a:t>At the time of the DOE CD-2/3 Review, currently planned for early 2025, scope without identified IKC partners will be assumed as DOE scope, and pursued as opportunities.</a:t>
            </a:r>
          </a:p>
          <a:p>
            <a:endParaRPr lang="en-US" sz="2000" dirty="0"/>
          </a:p>
          <a:p>
            <a:r>
              <a:rPr lang="en-US" sz="2000" dirty="0"/>
              <a:t>IKC are expected to be identified and agreed upon at all stages of the EIC project, e.g., detector upgrades, accelerator installation and commissioning, and the timing of approval cycles in different countries (for example in the detector area, we would like to mention in this categories Countries with which we are already working such as Canada, Japan, Korea, Taiwan, </a:t>
            </a:r>
            <a:r>
              <a:rPr lang="en-US" sz="2000" dirty="0" err="1"/>
              <a:t>etc</a:t>
            </a:r>
            <a:r>
              <a:rPr lang="en-US" sz="2000" dirty="0"/>
              <a:t>, Taiwan, </a:t>
            </a:r>
            <a:r>
              <a:rPr lang="en-US" sz="2000" dirty="0" err="1"/>
              <a:t>etc</a:t>
            </a:r>
            <a:r>
              <a:rPr lang="en-US" sz="2000" dirty="0"/>
              <a:t>).</a:t>
            </a:r>
          </a:p>
          <a:p>
            <a:endParaRPr lang="en-US" sz="2000" dirty="0"/>
          </a:p>
        </p:txBody>
      </p:sp>
    </p:spTree>
    <p:extLst>
      <p:ext uri="{BB962C8B-B14F-4D97-AF65-F5344CB8AC3E}">
        <p14:creationId xmlns:p14="http://schemas.microsoft.com/office/powerpoint/2010/main" val="235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22D3B2-E477-A61B-AF1A-CF40B1178E3A}"/>
              </a:ext>
            </a:extLst>
          </p:cNvPr>
          <p:cNvPicPr>
            <a:picLocks noChangeAspect="1"/>
          </p:cNvPicPr>
          <p:nvPr/>
        </p:nvPicPr>
        <p:blipFill>
          <a:blip r:embed="rId2"/>
          <a:stretch>
            <a:fillRect/>
          </a:stretch>
        </p:blipFill>
        <p:spPr>
          <a:xfrm>
            <a:off x="452582" y="1187339"/>
            <a:ext cx="8321900" cy="3578813"/>
          </a:xfrm>
          <a:prstGeom prst="rect">
            <a:avLst/>
          </a:prstGeom>
        </p:spPr>
      </p:pic>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normAutofit/>
          </a:bodyPr>
          <a:lstStyle/>
          <a:p>
            <a:r>
              <a:rPr lang="en-US" dirty="0"/>
              <a:t>IKC EIC support</a:t>
            </a:r>
          </a:p>
        </p:txBody>
      </p:sp>
      <p:sp>
        <p:nvSpPr>
          <p:cNvPr id="4" name="Rectangle 3">
            <a:extLst>
              <a:ext uri="{FF2B5EF4-FFF2-40B4-BE49-F238E27FC236}">
                <a16:creationId xmlns:a16="http://schemas.microsoft.com/office/drawing/2014/main" id="{B69EBDC0-8822-741A-93AF-95B48FDB00D2}"/>
              </a:ext>
            </a:extLst>
          </p:cNvPr>
          <p:cNvSpPr/>
          <p:nvPr/>
        </p:nvSpPr>
        <p:spPr>
          <a:xfrm>
            <a:off x="5379928" y="2725514"/>
            <a:ext cx="1791223" cy="890337"/>
          </a:xfrm>
          <a:prstGeom prst="rect">
            <a:avLst/>
          </a:prstGeom>
          <a:solidFill>
            <a:schemeClr val="accent1">
              <a:alpha val="5474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BE62B4A-F3F9-94DC-9F73-527887D98BED}"/>
              </a:ext>
            </a:extLst>
          </p:cNvPr>
          <p:cNvSpPr txBox="1"/>
          <p:nvPr/>
        </p:nvSpPr>
        <p:spPr>
          <a:xfrm>
            <a:off x="389128" y="4892004"/>
            <a:ext cx="8510561" cy="738664"/>
          </a:xfrm>
          <a:prstGeom prst="rect">
            <a:avLst/>
          </a:prstGeom>
          <a:solidFill>
            <a:srgbClr val="6FB0DF"/>
          </a:solidFill>
          <a:ln w="6350">
            <a:solidFill>
              <a:srgbClr val="6FB0DF"/>
            </a:solidFill>
          </a:ln>
          <a:effectLst>
            <a:outerShdw blurRad="50800" dist="38100" dir="2700000" algn="tl" rotWithShape="0">
              <a:prstClr val="black">
                <a:alpha val="40000"/>
              </a:prstClr>
            </a:outerShdw>
          </a:effectLst>
        </p:spPr>
        <p:txBody>
          <a:bodyPr wrap="square" rtlCol="0">
            <a:spAutoFit/>
          </a:bodyPr>
          <a:lstStyle>
            <a:defPPr>
              <a:defRPr lang="en-US"/>
            </a:defPPr>
            <a:lvl1pPr algn="ctr">
              <a:defRPr sz="1400" i="1">
                <a:solidFill>
                  <a:schemeClr val="bg1"/>
                </a:solidFill>
                <a:latin typeface="Arial" panose="020B0604020202020204" pitchFamily="34" charset="0"/>
                <a:cs typeface="Arial" panose="020B0604020202020204" pitchFamily="34" charset="0"/>
              </a:defRPr>
            </a:lvl1pPr>
          </a:lstStyle>
          <a:p>
            <a:r>
              <a:rPr lang="en-US" sz="2100" i="0" dirty="0">
                <a:solidFill>
                  <a:schemeClr val="tx2">
                    <a:lumMod val="50000"/>
                  </a:schemeClr>
                </a:solidFill>
              </a:rPr>
              <a:t>The Project &amp; In-kind Support Office is set up to provide support to EIC Partners to develop the Lab level documentations.</a:t>
            </a:r>
          </a:p>
        </p:txBody>
      </p:sp>
    </p:spTree>
    <p:extLst>
      <p:ext uri="{BB962C8B-B14F-4D97-AF65-F5344CB8AC3E}">
        <p14:creationId xmlns:p14="http://schemas.microsoft.com/office/powerpoint/2010/main" val="232980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normAutofit/>
          </a:bodyPr>
          <a:lstStyle/>
          <a:p>
            <a:r>
              <a:rPr lang="en-US" dirty="0"/>
              <a:t>Summary</a:t>
            </a:r>
          </a:p>
        </p:txBody>
      </p:sp>
      <p:sp>
        <p:nvSpPr>
          <p:cNvPr id="3" name="Content Placeholder 1">
            <a:extLst>
              <a:ext uri="{FF2B5EF4-FFF2-40B4-BE49-F238E27FC236}">
                <a16:creationId xmlns:a16="http://schemas.microsoft.com/office/drawing/2014/main" id="{A0F79552-4FF8-8406-6A10-E8FEF1B5B0F8}"/>
              </a:ext>
            </a:extLst>
          </p:cNvPr>
          <p:cNvSpPr txBox="1">
            <a:spLocks/>
          </p:cNvSpPr>
          <p:nvPr/>
        </p:nvSpPr>
        <p:spPr>
          <a:xfrm>
            <a:off x="338549" y="899318"/>
            <a:ext cx="8633329" cy="52541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hangingPunct="0"/>
            <a:r>
              <a:rPr lang="en-US" sz="2200" dirty="0"/>
              <a:t>The EIC Project baseline (CD-2) needs to properly document the IKC scope, particularly in areas with complex deliveries:</a:t>
            </a:r>
          </a:p>
          <a:p>
            <a:pPr lvl="1" hangingPunct="0"/>
            <a:r>
              <a:rPr lang="en-US" sz="1800" dirty="0"/>
              <a:t>iCRADA legally-binding agreements are proposed to be prepared and signed.</a:t>
            </a:r>
          </a:p>
          <a:p>
            <a:pPr lvl="1" hangingPunct="0"/>
            <a:r>
              <a:rPr lang="en-US" sz="1800" dirty="0"/>
              <a:t>PPDs not legally binding documents are proposed to be prepared and signed.</a:t>
            </a:r>
          </a:p>
          <a:p>
            <a:pPr lvl="1" hangingPunct="0"/>
            <a:endParaRPr lang="en-US" sz="1800" dirty="0"/>
          </a:p>
          <a:p>
            <a:pPr hangingPunct="0"/>
            <a:r>
              <a:rPr lang="en-US" sz="2200" dirty="0"/>
              <a:t>iCRADA and PPDs templates are provided on the RRB indico web-page. </a:t>
            </a:r>
          </a:p>
          <a:p>
            <a:pPr lvl="1" hangingPunct="0"/>
            <a:r>
              <a:rPr lang="en-US" sz="1800" dirty="0"/>
              <a:t>Please provide feedback as soon as possible on iCRADA template.</a:t>
            </a:r>
          </a:p>
          <a:p>
            <a:pPr lvl="1" hangingPunct="0"/>
            <a:endParaRPr lang="en-US" sz="1800" dirty="0"/>
          </a:p>
          <a:p>
            <a:pPr hangingPunct="0"/>
            <a:r>
              <a:rPr lang="en-US" sz="2200" dirty="0"/>
              <a:t>PPDs are used to partner and properly manage the IKC          scope &amp; acceptance. </a:t>
            </a:r>
          </a:p>
          <a:p>
            <a:pPr lvl="1" hangingPunct="0"/>
            <a:endParaRPr lang="en-US" sz="1800" dirty="0"/>
          </a:p>
          <a:p>
            <a:pPr hangingPunct="0"/>
            <a:r>
              <a:rPr lang="en-US" sz="2200" dirty="0"/>
              <a:t>DOE and the EIC Project are organized to support IKC Partners at each level</a:t>
            </a:r>
          </a:p>
          <a:p>
            <a:pPr lvl="1" hangingPunct="0"/>
            <a:r>
              <a:rPr lang="en-US" sz="1800" dirty="0"/>
              <a:t>In the case of complex delivery, an ad-hoc structure needs to be put in place on both sides to properly manage the IKC until acceptance. </a:t>
            </a:r>
            <a:endParaRPr lang="en-US" sz="1600" dirty="0"/>
          </a:p>
        </p:txBody>
      </p:sp>
      <p:pic>
        <p:nvPicPr>
          <p:cNvPr id="1026" name="Picture 2" descr="Stretta di mano Immagini Vettoriali Stock | Depositphotos">
            <a:extLst>
              <a:ext uri="{FF2B5EF4-FFF2-40B4-BE49-F238E27FC236}">
                <a16:creationId xmlns:a16="http://schemas.microsoft.com/office/drawing/2014/main" id="{8830FFAD-3517-DE59-C6D0-81280C5DA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140" y="3692480"/>
            <a:ext cx="1135311" cy="91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035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64323D-D818-A2DB-CF42-F9784F8D7FB6}"/>
              </a:ext>
            </a:extLst>
          </p:cNvPr>
          <p:cNvSpPr>
            <a:spLocks noGrp="1"/>
          </p:cNvSpPr>
          <p:nvPr>
            <p:ph type="title"/>
          </p:nvPr>
        </p:nvSpPr>
        <p:spPr>
          <a:xfrm>
            <a:off x="461318" y="0"/>
            <a:ext cx="8510560" cy="825178"/>
          </a:xfrm>
        </p:spPr>
        <p:txBody>
          <a:bodyPr/>
          <a:lstStyle/>
          <a:p>
            <a:r>
              <a:rPr lang="en-US" dirty="0"/>
              <a:t>Outline</a:t>
            </a:r>
          </a:p>
        </p:txBody>
      </p:sp>
      <p:sp>
        <p:nvSpPr>
          <p:cNvPr id="6" name="Text Placeholder 5">
            <a:extLst>
              <a:ext uri="{FF2B5EF4-FFF2-40B4-BE49-F238E27FC236}">
                <a16:creationId xmlns:a16="http://schemas.microsoft.com/office/drawing/2014/main" id="{DF2D7614-2D96-EDD5-2DF3-C909205B97C5}"/>
              </a:ext>
            </a:extLst>
          </p:cNvPr>
          <p:cNvSpPr>
            <a:spLocks noGrp="1"/>
          </p:cNvSpPr>
          <p:nvPr>
            <p:ph type="body" sz="quarter" idx="10"/>
          </p:nvPr>
        </p:nvSpPr>
        <p:spPr>
          <a:xfrm>
            <a:off x="461963" y="930274"/>
            <a:ext cx="8509915" cy="5212080"/>
          </a:xfrm>
        </p:spPr>
        <p:txBody>
          <a:bodyPr/>
          <a:lstStyle/>
          <a:p>
            <a:endParaRPr lang="en-US" dirty="0"/>
          </a:p>
          <a:p>
            <a:r>
              <a:rPr lang="en-US" dirty="0"/>
              <a:t>EIC Summary Schedule</a:t>
            </a:r>
          </a:p>
          <a:p>
            <a:r>
              <a:rPr lang="en-US" dirty="0"/>
              <a:t>EIC IKC CD-2 expectations</a:t>
            </a:r>
          </a:p>
          <a:p>
            <a:r>
              <a:rPr lang="en-US" dirty="0"/>
              <a:t>First wave of Milestones for Accelerator </a:t>
            </a:r>
          </a:p>
          <a:p>
            <a:r>
              <a:rPr lang="en-US" dirty="0"/>
              <a:t>First wave of Milestones for Detector </a:t>
            </a:r>
          </a:p>
          <a:p>
            <a:r>
              <a:rPr lang="en-US" dirty="0"/>
              <a:t>Summary</a:t>
            </a:r>
          </a:p>
          <a:p>
            <a:endParaRPr lang="en-US" dirty="0"/>
          </a:p>
        </p:txBody>
      </p:sp>
    </p:spTree>
    <p:extLst>
      <p:ext uri="{BB962C8B-B14F-4D97-AF65-F5344CB8AC3E}">
        <p14:creationId xmlns:p14="http://schemas.microsoft.com/office/powerpoint/2010/main" val="2209455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lstStyle/>
          <a:p>
            <a:r>
              <a:rPr lang="en-US" dirty="0"/>
              <a:t>Summary Schedule </a:t>
            </a:r>
          </a:p>
        </p:txBody>
      </p:sp>
      <p:sp>
        <p:nvSpPr>
          <p:cNvPr id="3" name="Right Brace 2">
            <a:extLst>
              <a:ext uri="{FF2B5EF4-FFF2-40B4-BE49-F238E27FC236}">
                <a16:creationId xmlns:a16="http://schemas.microsoft.com/office/drawing/2014/main" id="{EF44AB67-7B22-197E-9030-1B8E0059A70E}"/>
              </a:ext>
            </a:extLst>
          </p:cNvPr>
          <p:cNvSpPr/>
          <p:nvPr/>
        </p:nvSpPr>
        <p:spPr>
          <a:xfrm rot="16200000">
            <a:off x="3513437" y="1554189"/>
            <a:ext cx="485842" cy="671333"/>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7F704DB9-FCD5-9200-7019-414D04837BDE}"/>
              </a:ext>
            </a:extLst>
          </p:cNvPr>
          <p:cNvSpPr txBox="1"/>
          <p:nvPr/>
        </p:nvSpPr>
        <p:spPr>
          <a:xfrm>
            <a:off x="413927" y="1142993"/>
            <a:ext cx="8605339" cy="415498"/>
          </a:xfrm>
          <a:prstGeom prst="rect">
            <a:avLst/>
          </a:prstGeom>
          <a:solidFill>
            <a:srgbClr val="6FB0DF"/>
          </a:solidFill>
          <a:ln w="6350">
            <a:solidFill>
              <a:srgbClr val="6FB0DF"/>
            </a:solidFill>
          </a:ln>
          <a:effectLst>
            <a:outerShdw blurRad="50800" dist="38100" dir="2700000" algn="tl" rotWithShape="0">
              <a:prstClr val="black">
                <a:alpha val="40000"/>
              </a:prstClr>
            </a:outerShdw>
          </a:effectLst>
        </p:spPr>
        <p:txBody>
          <a:bodyPr wrap="square" rtlCol="0">
            <a:spAutoFit/>
          </a:bodyPr>
          <a:lstStyle>
            <a:defPPr>
              <a:defRPr lang="en-US"/>
            </a:defPPr>
            <a:lvl1pPr algn="ctr">
              <a:defRPr sz="1400" i="1">
                <a:solidFill>
                  <a:schemeClr val="bg1"/>
                </a:solidFill>
                <a:latin typeface="Arial" panose="020B0604020202020204" pitchFamily="34" charset="0"/>
                <a:cs typeface="Arial" panose="020B0604020202020204" pitchFamily="34" charset="0"/>
              </a:defRPr>
            </a:lvl1pPr>
          </a:lstStyle>
          <a:p>
            <a:r>
              <a:rPr lang="en-US" sz="2100" i="0" dirty="0">
                <a:solidFill>
                  <a:schemeClr val="tx2">
                    <a:lumMod val="50000"/>
                  </a:schemeClr>
                </a:solidFill>
              </a:rPr>
              <a:t>CD-2 in April 2025 leaves one year to prepare baseline documentation.</a:t>
            </a:r>
          </a:p>
        </p:txBody>
      </p:sp>
      <p:pic>
        <p:nvPicPr>
          <p:cNvPr id="5" name="Picture 4">
            <a:extLst>
              <a:ext uri="{FF2B5EF4-FFF2-40B4-BE49-F238E27FC236}">
                <a16:creationId xmlns:a16="http://schemas.microsoft.com/office/drawing/2014/main" id="{7F052591-F4F5-8E77-BBCF-26144333CA57}"/>
              </a:ext>
            </a:extLst>
          </p:cNvPr>
          <p:cNvPicPr>
            <a:picLocks noChangeAspect="1"/>
          </p:cNvPicPr>
          <p:nvPr/>
        </p:nvPicPr>
        <p:blipFill>
          <a:blip r:embed="rId2"/>
          <a:stretch>
            <a:fillRect/>
          </a:stretch>
        </p:blipFill>
        <p:spPr>
          <a:xfrm>
            <a:off x="366538" y="2132777"/>
            <a:ext cx="8700116" cy="3995723"/>
          </a:xfrm>
          <a:prstGeom prst="rect">
            <a:avLst/>
          </a:prstGeom>
        </p:spPr>
      </p:pic>
    </p:spTree>
    <p:extLst>
      <p:ext uri="{BB962C8B-B14F-4D97-AF65-F5344CB8AC3E}">
        <p14:creationId xmlns:p14="http://schemas.microsoft.com/office/powerpoint/2010/main" val="197533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lstStyle/>
          <a:p>
            <a:r>
              <a:rPr lang="en-US" dirty="0"/>
              <a:t>EIC IKC CD-2 expectations</a:t>
            </a:r>
          </a:p>
        </p:txBody>
      </p:sp>
      <p:sp>
        <p:nvSpPr>
          <p:cNvPr id="5" name="Text Placeholder 2">
            <a:extLst>
              <a:ext uri="{FF2B5EF4-FFF2-40B4-BE49-F238E27FC236}">
                <a16:creationId xmlns:a16="http://schemas.microsoft.com/office/drawing/2014/main" id="{F7107386-8DC8-3357-ED61-A7069D69F3AF}"/>
              </a:ext>
            </a:extLst>
          </p:cNvPr>
          <p:cNvSpPr>
            <a:spLocks noGrp="1"/>
          </p:cNvSpPr>
          <p:nvPr>
            <p:ph type="body" sz="quarter" idx="10"/>
          </p:nvPr>
        </p:nvSpPr>
        <p:spPr>
          <a:xfrm>
            <a:off x="461963" y="930274"/>
            <a:ext cx="8509915" cy="5212080"/>
          </a:xfrm>
        </p:spPr>
        <p:txBody>
          <a:bodyPr>
            <a:normAutofit/>
          </a:bodyPr>
          <a:lstStyle/>
          <a:p>
            <a:pPr marL="514350" indent="-514350" algn="just">
              <a:buFont typeface="+mj-lt"/>
              <a:buAutoNum type="arabicPeriod"/>
            </a:pPr>
            <a:r>
              <a:rPr lang="en-US" sz="2800" i="1" dirty="0">
                <a:solidFill>
                  <a:schemeClr val="tx1"/>
                </a:solidFill>
              </a:rPr>
              <a:t>Validate IKC EIC goals.</a:t>
            </a:r>
          </a:p>
          <a:p>
            <a:pPr marL="574675" indent="0" algn="just">
              <a:buNone/>
            </a:pPr>
            <a:r>
              <a:rPr lang="en-US" sz="2800" i="1" dirty="0">
                <a:solidFill>
                  <a:schemeClr val="tx2"/>
                </a:solidFill>
              </a:rPr>
              <a:t>IKC goals are currently: 5% of the accelerator and 30% of the detector scope. </a:t>
            </a:r>
          </a:p>
          <a:p>
            <a:pPr marL="0" indent="0" algn="just">
              <a:buNone/>
            </a:pPr>
            <a:endParaRPr lang="en-US" sz="2800" i="1" dirty="0">
              <a:solidFill>
                <a:schemeClr val="tx2"/>
              </a:solidFill>
            </a:endParaRPr>
          </a:p>
          <a:p>
            <a:pPr marL="0" indent="0" algn="just">
              <a:buNone/>
            </a:pPr>
            <a:r>
              <a:rPr lang="en-US" sz="2800" i="1" dirty="0"/>
              <a:t>2. Sign binding (contractual) agreements.</a:t>
            </a:r>
          </a:p>
          <a:p>
            <a:pPr marL="0" indent="0" algn="just">
              <a:buNone/>
            </a:pPr>
            <a:endParaRPr lang="en-US" sz="2800" i="1" dirty="0"/>
          </a:p>
          <a:p>
            <a:pPr marL="461963" indent="-461963" algn="just">
              <a:buNone/>
            </a:pPr>
            <a:r>
              <a:rPr lang="en-US" sz="2800" i="1" dirty="0">
                <a:solidFill>
                  <a:schemeClr val="tx1"/>
                </a:solidFill>
              </a:rPr>
              <a:t>3. Develop &amp; sign IKC PPDs, where necessary, to align the IKC </a:t>
            </a:r>
            <a:r>
              <a:rPr lang="en-US" sz="2800" i="1" dirty="0"/>
              <a:t>deliveries to the project scope expectation and schedule. </a:t>
            </a:r>
            <a:endParaRPr lang="en-US" sz="2800" dirty="0"/>
          </a:p>
        </p:txBody>
      </p:sp>
    </p:spTree>
    <p:extLst>
      <p:ext uri="{BB962C8B-B14F-4D97-AF65-F5344CB8AC3E}">
        <p14:creationId xmlns:p14="http://schemas.microsoft.com/office/powerpoint/2010/main" val="4132609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lstStyle/>
          <a:p>
            <a:r>
              <a:rPr lang="en-US" dirty="0"/>
              <a:t>EIC IKC CD-2 Expectations</a:t>
            </a:r>
          </a:p>
        </p:txBody>
      </p:sp>
      <p:sp>
        <p:nvSpPr>
          <p:cNvPr id="7" name="TextBox 6">
            <a:extLst>
              <a:ext uri="{FF2B5EF4-FFF2-40B4-BE49-F238E27FC236}">
                <a16:creationId xmlns:a16="http://schemas.microsoft.com/office/drawing/2014/main" id="{46840701-3544-F525-813D-D02C31BF7ED4}"/>
              </a:ext>
            </a:extLst>
          </p:cNvPr>
          <p:cNvSpPr txBox="1"/>
          <p:nvPr/>
        </p:nvSpPr>
        <p:spPr>
          <a:xfrm>
            <a:off x="461318" y="4512856"/>
            <a:ext cx="8510561" cy="1708160"/>
          </a:xfrm>
          <a:prstGeom prst="rect">
            <a:avLst/>
          </a:prstGeom>
          <a:solidFill>
            <a:srgbClr val="6FB0DF"/>
          </a:solidFill>
          <a:ln w="6350">
            <a:solidFill>
              <a:srgbClr val="6FB0DF"/>
            </a:solidFill>
          </a:ln>
          <a:effectLst>
            <a:outerShdw blurRad="50800" dist="38100" dir="2700000" algn="tl" rotWithShape="0">
              <a:prstClr val="black">
                <a:alpha val="40000"/>
              </a:prstClr>
            </a:outerShdw>
          </a:effectLst>
        </p:spPr>
        <p:txBody>
          <a:bodyPr wrap="square" rtlCol="0">
            <a:spAutoFit/>
          </a:bodyPr>
          <a:lstStyle>
            <a:defPPr>
              <a:defRPr lang="en-US"/>
            </a:defPPr>
            <a:lvl1pPr algn="ctr">
              <a:defRPr sz="1400" i="1">
                <a:solidFill>
                  <a:schemeClr val="bg1"/>
                </a:solidFill>
                <a:latin typeface="Arial" panose="020B0604020202020204" pitchFamily="34" charset="0"/>
                <a:cs typeface="Arial" panose="020B0604020202020204" pitchFamily="34" charset="0"/>
              </a:defRPr>
            </a:lvl1pPr>
          </a:lstStyle>
          <a:p>
            <a:pPr marL="342900" indent="-342900" algn="l">
              <a:buFont typeface="Arial" panose="020B0604020202020204" pitchFamily="34" charset="0"/>
              <a:buChar char="•"/>
            </a:pPr>
            <a:r>
              <a:rPr lang="en-US" sz="2100" i="0" dirty="0">
                <a:solidFill>
                  <a:schemeClr val="tx2">
                    <a:lumMod val="50000"/>
                  </a:schemeClr>
                </a:solidFill>
              </a:rPr>
              <a:t>DOE agreements do not contain EIC Project IKC scope details.</a:t>
            </a:r>
          </a:p>
          <a:p>
            <a:pPr marL="342900" indent="-342900" algn="l">
              <a:buFont typeface="Arial" panose="020B0604020202020204" pitchFamily="34" charset="0"/>
              <a:buChar char="•"/>
            </a:pPr>
            <a:r>
              <a:rPr lang="en-US" sz="2100" i="0" dirty="0">
                <a:solidFill>
                  <a:schemeClr val="tx2">
                    <a:lumMod val="50000"/>
                  </a:schemeClr>
                </a:solidFill>
              </a:rPr>
              <a:t>Project Planning Documents (PPDs) contain IKC scope details.</a:t>
            </a:r>
          </a:p>
          <a:p>
            <a:pPr marL="342900" indent="-342900" algn="l">
              <a:buFont typeface="Arial" panose="020B0604020202020204" pitchFamily="34" charset="0"/>
              <a:buChar char="•"/>
            </a:pPr>
            <a:r>
              <a:rPr lang="en-US" sz="2100" i="0" dirty="0">
                <a:solidFill>
                  <a:schemeClr val="tx2">
                    <a:lumMod val="50000"/>
                  </a:schemeClr>
                </a:solidFill>
              </a:rPr>
              <a:t>PPDs are not required for all IKC.  EIC will have ~ 5-10.</a:t>
            </a:r>
          </a:p>
          <a:p>
            <a:pPr marL="342900" indent="-342900" algn="l">
              <a:buFont typeface="Arial" panose="020B0604020202020204" pitchFamily="34" charset="0"/>
              <a:buChar char="•"/>
            </a:pPr>
            <a:r>
              <a:rPr lang="en-US" sz="2100" i="0" dirty="0">
                <a:solidFill>
                  <a:schemeClr val="tx2">
                    <a:lumMod val="50000"/>
                  </a:schemeClr>
                </a:solidFill>
              </a:rPr>
              <a:t>Laboratory (BNL or JLab) iCRADA binding agreements are suggested for IKC items requiring a PPD.</a:t>
            </a:r>
          </a:p>
        </p:txBody>
      </p:sp>
      <p:grpSp>
        <p:nvGrpSpPr>
          <p:cNvPr id="30" name="Group 29">
            <a:extLst>
              <a:ext uri="{FF2B5EF4-FFF2-40B4-BE49-F238E27FC236}">
                <a16:creationId xmlns:a16="http://schemas.microsoft.com/office/drawing/2014/main" id="{62298871-DA04-87E4-6E6B-20A39D520045}"/>
              </a:ext>
            </a:extLst>
          </p:cNvPr>
          <p:cNvGrpSpPr/>
          <p:nvPr/>
        </p:nvGrpSpPr>
        <p:grpSpPr>
          <a:xfrm>
            <a:off x="1303391" y="875731"/>
            <a:ext cx="8330938" cy="3607818"/>
            <a:chOff x="1303391" y="875731"/>
            <a:chExt cx="8330938" cy="3607818"/>
          </a:xfrm>
        </p:grpSpPr>
        <p:cxnSp>
          <p:nvCxnSpPr>
            <p:cNvPr id="17" name="Straight Arrow Connector 16">
              <a:extLst>
                <a:ext uri="{FF2B5EF4-FFF2-40B4-BE49-F238E27FC236}">
                  <a16:creationId xmlns:a16="http://schemas.microsoft.com/office/drawing/2014/main" id="{8AFCFA2E-224D-6AFF-0ED8-23D082D9F8C4}"/>
                </a:ext>
              </a:extLst>
            </p:cNvPr>
            <p:cNvCxnSpPr/>
            <p:nvPr/>
          </p:nvCxnSpPr>
          <p:spPr>
            <a:xfrm>
              <a:off x="5440017" y="1931506"/>
              <a:ext cx="0" cy="397563"/>
            </a:xfrm>
            <a:prstGeom prst="straightConnector1">
              <a:avLst/>
            </a:prstGeom>
            <a:ln w="28575">
              <a:solidFill>
                <a:srgbClr val="003A7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5807864-07A5-9343-D0A4-B30BFD88BFF9}"/>
                </a:ext>
              </a:extLst>
            </p:cNvPr>
            <p:cNvCxnSpPr/>
            <p:nvPr/>
          </p:nvCxnSpPr>
          <p:spPr>
            <a:xfrm>
              <a:off x="4280452" y="1205951"/>
              <a:ext cx="0" cy="397563"/>
            </a:xfrm>
            <a:prstGeom prst="straightConnector1">
              <a:avLst/>
            </a:prstGeom>
            <a:ln w="28575">
              <a:solidFill>
                <a:srgbClr val="003A76"/>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419B08B-4CAC-16C2-48AB-F2B72E0E2041}"/>
                </a:ext>
              </a:extLst>
            </p:cNvPr>
            <p:cNvSpPr/>
            <p:nvPr/>
          </p:nvSpPr>
          <p:spPr>
            <a:xfrm>
              <a:off x="2133600" y="927654"/>
              <a:ext cx="4346713" cy="516835"/>
            </a:xfrm>
            <a:prstGeom prst="rect">
              <a:avLst/>
            </a:prstGeom>
            <a:solidFill>
              <a:srgbClr val="003A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Government to Government</a:t>
              </a:r>
            </a:p>
            <a:p>
              <a:pPr algn="ctr"/>
              <a:r>
                <a:rPr lang="en-US" sz="1500" dirty="0"/>
                <a:t>Science &amp; Technology (S&amp;T) Agreement </a:t>
              </a:r>
            </a:p>
          </p:txBody>
        </p:sp>
        <p:sp>
          <p:nvSpPr>
            <p:cNvPr id="4" name="Rectangle 3">
              <a:extLst>
                <a:ext uri="{FF2B5EF4-FFF2-40B4-BE49-F238E27FC236}">
                  <a16:creationId xmlns:a16="http://schemas.microsoft.com/office/drawing/2014/main" id="{65F4844E-0814-0C15-4B58-5C7C0C05853A}"/>
                </a:ext>
              </a:extLst>
            </p:cNvPr>
            <p:cNvSpPr/>
            <p:nvPr/>
          </p:nvSpPr>
          <p:spPr>
            <a:xfrm>
              <a:off x="2133600" y="1589774"/>
              <a:ext cx="4346713" cy="516835"/>
            </a:xfrm>
            <a:prstGeom prst="rect">
              <a:avLst/>
            </a:prstGeom>
            <a:solidFill>
              <a:srgbClr val="003A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Agency to Agency</a:t>
              </a:r>
            </a:p>
            <a:p>
              <a:pPr algn="ctr"/>
              <a:r>
                <a:rPr lang="en-US" sz="1500" dirty="0"/>
                <a:t>Implementing Agreement </a:t>
              </a:r>
            </a:p>
          </p:txBody>
        </p:sp>
        <p:sp>
          <p:nvSpPr>
            <p:cNvPr id="8" name="Rectangle 7">
              <a:extLst>
                <a:ext uri="{FF2B5EF4-FFF2-40B4-BE49-F238E27FC236}">
                  <a16:creationId xmlns:a16="http://schemas.microsoft.com/office/drawing/2014/main" id="{E11D5060-785C-24C1-E8DD-FFA532DBBD84}"/>
                </a:ext>
              </a:extLst>
            </p:cNvPr>
            <p:cNvSpPr/>
            <p:nvPr/>
          </p:nvSpPr>
          <p:spPr>
            <a:xfrm>
              <a:off x="4518990" y="2322449"/>
              <a:ext cx="1961322" cy="516835"/>
            </a:xfrm>
            <a:prstGeom prst="rect">
              <a:avLst/>
            </a:prstGeom>
            <a:solidFill>
              <a:srgbClr val="003A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Project Annex</a:t>
              </a:r>
            </a:p>
          </p:txBody>
        </p:sp>
        <p:sp>
          <p:nvSpPr>
            <p:cNvPr id="9" name="Rectangle 8">
              <a:extLst>
                <a:ext uri="{FF2B5EF4-FFF2-40B4-BE49-F238E27FC236}">
                  <a16:creationId xmlns:a16="http://schemas.microsoft.com/office/drawing/2014/main" id="{12BD6FD9-2DA1-EB6A-2C3E-4340368E45A8}"/>
                </a:ext>
              </a:extLst>
            </p:cNvPr>
            <p:cNvSpPr/>
            <p:nvPr/>
          </p:nvSpPr>
          <p:spPr>
            <a:xfrm>
              <a:off x="2126974" y="2585839"/>
              <a:ext cx="1961322" cy="516835"/>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Statement of Interest</a:t>
              </a:r>
            </a:p>
          </p:txBody>
        </p:sp>
        <p:sp>
          <p:nvSpPr>
            <p:cNvPr id="10" name="Rectangle 9">
              <a:extLst>
                <a:ext uri="{FF2B5EF4-FFF2-40B4-BE49-F238E27FC236}">
                  <a16:creationId xmlns:a16="http://schemas.microsoft.com/office/drawing/2014/main" id="{16925BB6-56D8-20C3-C453-807B2CFCA89A}"/>
                </a:ext>
              </a:extLst>
            </p:cNvPr>
            <p:cNvSpPr/>
            <p:nvPr/>
          </p:nvSpPr>
          <p:spPr>
            <a:xfrm>
              <a:off x="2133600" y="3622163"/>
              <a:ext cx="1961322" cy="516835"/>
            </a:xfrm>
            <a:prstGeom prst="rect">
              <a:avLst/>
            </a:prstGeom>
            <a:solidFill>
              <a:srgbClr val="003A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iCRADA</a:t>
              </a:r>
            </a:p>
          </p:txBody>
        </p:sp>
        <p:sp>
          <p:nvSpPr>
            <p:cNvPr id="11" name="Rectangle 10">
              <a:extLst>
                <a:ext uri="{FF2B5EF4-FFF2-40B4-BE49-F238E27FC236}">
                  <a16:creationId xmlns:a16="http://schemas.microsoft.com/office/drawing/2014/main" id="{BEE3FB24-9C4E-F94E-22EB-F284AD0B4038}"/>
                </a:ext>
              </a:extLst>
            </p:cNvPr>
            <p:cNvSpPr/>
            <p:nvPr/>
          </p:nvSpPr>
          <p:spPr>
            <a:xfrm>
              <a:off x="4512364" y="3643947"/>
              <a:ext cx="1961322" cy="516835"/>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t>Project Planning Documents (PPDs)</a:t>
              </a:r>
            </a:p>
          </p:txBody>
        </p:sp>
        <p:sp>
          <p:nvSpPr>
            <p:cNvPr id="12" name="Rectangle 11">
              <a:extLst>
                <a:ext uri="{FF2B5EF4-FFF2-40B4-BE49-F238E27FC236}">
                  <a16:creationId xmlns:a16="http://schemas.microsoft.com/office/drawing/2014/main" id="{A7770677-76E3-D2A8-6B1A-AB3A75898351}"/>
                </a:ext>
              </a:extLst>
            </p:cNvPr>
            <p:cNvSpPr/>
            <p:nvPr/>
          </p:nvSpPr>
          <p:spPr>
            <a:xfrm rot="16200000">
              <a:off x="474301" y="1756746"/>
              <a:ext cx="2175020" cy="51683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DOE led/ signed </a:t>
              </a:r>
            </a:p>
          </p:txBody>
        </p:sp>
        <p:sp>
          <p:nvSpPr>
            <p:cNvPr id="13" name="Rectangle 12">
              <a:extLst>
                <a:ext uri="{FF2B5EF4-FFF2-40B4-BE49-F238E27FC236}">
                  <a16:creationId xmlns:a16="http://schemas.microsoft.com/office/drawing/2014/main" id="{57222CB8-145C-40AB-D672-F950F504817C}"/>
                </a:ext>
              </a:extLst>
            </p:cNvPr>
            <p:cNvSpPr/>
            <p:nvPr/>
          </p:nvSpPr>
          <p:spPr>
            <a:xfrm rot="16200000">
              <a:off x="928519" y="3591842"/>
              <a:ext cx="1266579" cy="51683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US Lab led/ signed </a:t>
              </a:r>
            </a:p>
          </p:txBody>
        </p:sp>
        <p:cxnSp>
          <p:nvCxnSpPr>
            <p:cNvPr id="19" name="Straight Arrow Connector 18">
              <a:extLst>
                <a:ext uri="{FF2B5EF4-FFF2-40B4-BE49-F238E27FC236}">
                  <a16:creationId xmlns:a16="http://schemas.microsoft.com/office/drawing/2014/main" id="{7A444823-7B7A-92D9-074A-CAF3696F841F}"/>
                </a:ext>
              </a:extLst>
            </p:cNvPr>
            <p:cNvCxnSpPr>
              <a:cxnSpLocks/>
            </p:cNvCxnSpPr>
            <p:nvPr/>
          </p:nvCxnSpPr>
          <p:spPr>
            <a:xfrm>
              <a:off x="5440017" y="2852536"/>
              <a:ext cx="0" cy="782879"/>
            </a:xfrm>
            <a:prstGeom prst="straightConnector1">
              <a:avLst/>
            </a:prstGeom>
            <a:ln w="28575">
              <a:solidFill>
                <a:srgbClr val="003A7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EE55BA4-7F4F-3112-A6D9-C0E069DC3BAE}"/>
                </a:ext>
              </a:extLst>
            </p:cNvPr>
            <p:cNvCxnSpPr>
              <a:cxnSpLocks/>
            </p:cNvCxnSpPr>
            <p:nvPr/>
          </p:nvCxnSpPr>
          <p:spPr>
            <a:xfrm>
              <a:off x="3836504" y="3903267"/>
              <a:ext cx="682486" cy="0"/>
            </a:xfrm>
            <a:prstGeom prst="straightConnector1">
              <a:avLst/>
            </a:prstGeom>
            <a:ln w="28575">
              <a:solidFill>
                <a:srgbClr val="003A76"/>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ED19F47-C3E6-482B-3EC2-8DB7280739D1}"/>
                </a:ext>
              </a:extLst>
            </p:cNvPr>
            <p:cNvSpPr/>
            <p:nvPr/>
          </p:nvSpPr>
          <p:spPr>
            <a:xfrm>
              <a:off x="7010400" y="934942"/>
              <a:ext cx="212035" cy="204745"/>
            </a:xfrm>
            <a:prstGeom prst="rect">
              <a:avLst/>
            </a:prstGeom>
            <a:solidFill>
              <a:srgbClr val="003A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7" name="Rectangle 26">
              <a:extLst>
                <a:ext uri="{FF2B5EF4-FFF2-40B4-BE49-F238E27FC236}">
                  <a16:creationId xmlns:a16="http://schemas.microsoft.com/office/drawing/2014/main" id="{A730CDB9-C14E-2A5B-B928-9054A7889ACB}"/>
                </a:ext>
              </a:extLst>
            </p:cNvPr>
            <p:cNvSpPr/>
            <p:nvPr/>
          </p:nvSpPr>
          <p:spPr>
            <a:xfrm>
              <a:off x="7010399" y="1398391"/>
              <a:ext cx="212035" cy="204745"/>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8" name="TextBox 27">
              <a:extLst>
                <a:ext uri="{FF2B5EF4-FFF2-40B4-BE49-F238E27FC236}">
                  <a16:creationId xmlns:a16="http://schemas.microsoft.com/office/drawing/2014/main" id="{8EABD426-FBE6-8CF5-46A6-458AD101426B}"/>
                </a:ext>
              </a:extLst>
            </p:cNvPr>
            <p:cNvSpPr txBox="1"/>
            <p:nvPr/>
          </p:nvSpPr>
          <p:spPr>
            <a:xfrm>
              <a:off x="7256257" y="875731"/>
              <a:ext cx="2378072" cy="323165"/>
            </a:xfrm>
            <a:prstGeom prst="rect">
              <a:avLst/>
            </a:prstGeom>
            <a:noFill/>
          </p:spPr>
          <p:txBody>
            <a:bodyPr wrap="square" rtlCol="0">
              <a:spAutoFit/>
            </a:bodyPr>
            <a:lstStyle/>
            <a:p>
              <a:r>
                <a:rPr lang="en-US" sz="1500" dirty="0"/>
                <a:t>binding (contractual)</a:t>
              </a:r>
            </a:p>
          </p:txBody>
        </p:sp>
        <p:sp>
          <p:nvSpPr>
            <p:cNvPr id="29" name="TextBox 28">
              <a:extLst>
                <a:ext uri="{FF2B5EF4-FFF2-40B4-BE49-F238E27FC236}">
                  <a16:creationId xmlns:a16="http://schemas.microsoft.com/office/drawing/2014/main" id="{60BB9492-8A48-7568-2EFB-7B79C4680A1B}"/>
                </a:ext>
              </a:extLst>
            </p:cNvPr>
            <p:cNvSpPr txBox="1"/>
            <p:nvPr/>
          </p:nvSpPr>
          <p:spPr>
            <a:xfrm>
              <a:off x="7256257" y="1367574"/>
              <a:ext cx="2378072" cy="323165"/>
            </a:xfrm>
            <a:prstGeom prst="rect">
              <a:avLst/>
            </a:prstGeom>
            <a:noFill/>
          </p:spPr>
          <p:txBody>
            <a:bodyPr wrap="square" rtlCol="0">
              <a:spAutoFit/>
            </a:bodyPr>
            <a:lstStyle/>
            <a:p>
              <a:r>
                <a:rPr lang="en-US" sz="1500" dirty="0"/>
                <a:t>not-binding</a:t>
              </a:r>
            </a:p>
          </p:txBody>
        </p:sp>
      </p:grpSp>
    </p:spTree>
    <p:extLst>
      <p:ext uri="{BB962C8B-B14F-4D97-AF65-F5344CB8AC3E}">
        <p14:creationId xmlns:p14="http://schemas.microsoft.com/office/powerpoint/2010/main" val="315970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lstStyle/>
          <a:p>
            <a:r>
              <a:rPr lang="en-US" dirty="0"/>
              <a:t>Why iCRADA?</a:t>
            </a:r>
          </a:p>
        </p:txBody>
      </p:sp>
      <p:sp>
        <p:nvSpPr>
          <p:cNvPr id="3" name="Text Placeholder 2">
            <a:extLst>
              <a:ext uri="{FF2B5EF4-FFF2-40B4-BE49-F238E27FC236}">
                <a16:creationId xmlns:a16="http://schemas.microsoft.com/office/drawing/2014/main" id="{64A8D8B0-C47D-EF34-2279-2B984B6152DA}"/>
              </a:ext>
            </a:extLst>
          </p:cNvPr>
          <p:cNvSpPr>
            <a:spLocks noGrp="1"/>
          </p:cNvSpPr>
          <p:nvPr>
            <p:ph type="body" sz="quarter" idx="10"/>
          </p:nvPr>
        </p:nvSpPr>
        <p:spPr>
          <a:xfrm>
            <a:off x="461318" y="930274"/>
            <a:ext cx="8670936" cy="825178"/>
          </a:xfrm>
        </p:spPr>
        <p:txBody>
          <a:bodyPr>
            <a:normAutofit/>
          </a:bodyPr>
          <a:lstStyle/>
          <a:p>
            <a:pPr marL="0" indent="0" algn="just">
              <a:buNone/>
            </a:pPr>
            <a:r>
              <a:rPr lang="en-US" sz="1900" i="1" dirty="0"/>
              <a:t>iCRADA = international Cooperative Research And Development Agreement.</a:t>
            </a:r>
          </a:p>
        </p:txBody>
      </p:sp>
      <p:pic>
        <p:nvPicPr>
          <p:cNvPr id="4" name="Picture 3">
            <a:extLst>
              <a:ext uri="{FF2B5EF4-FFF2-40B4-BE49-F238E27FC236}">
                <a16:creationId xmlns:a16="http://schemas.microsoft.com/office/drawing/2014/main" id="{D61AA41C-8BFE-40C1-2911-8FCFD7F5FD20}"/>
              </a:ext>
            </a:extLst>
          </p:cNvPr>
          <p:cNvPicPr>
            <a:picLocks noChangeAspect="1"/>
          </p:cNvPicPr>
          <p:nvPr/>
        </p:nvPicPr>
        <p:blipFill>
          <a:blip r:embed="rId2"/>
          <a:stretch>
            <a:fillRect/>
          </a:stretch>
        </p:blipFill>
        <p:spPr>
          <a:xfrm>
            <a:off x="577506" y="1465686"/>
            <a:ext cx="3169128" cy="4080092"/>
          </a:xfrm>
          <a:prstGeom prst="rect">
            <a:avLst/>
          </a:prstGeom>
          <a:ln>
            <a:solidFill>
              <a:schemeClr val="tx1"/>
            </a:solidFill>
          </a:ln>
        </p:spPr>
      </p:pic>
      <p:sp>
        <p:nvSpPr>
          <p:cNvPr id="5" name="Text Placeholder 2">
            <a:extLst>
              <a:ext uri="{FF2B5EF4-FFF2-40B4-BE49-F238E27FC236}">
                <a16:creationId xmlns:a16="http://schemas.microsoft.com/office/drawing/2014/main" id="{C42C459D-F92F-A8ED-9674-D8E29C55AB63}"/>
              </a:ext>
            </a:extLst>
          </p:cNvPr>
          <p:cNvSpPr txBox="1">
            <a:spLocks/>
          </p:cNvSpPr>
          <p:nvPr/>
        </p:nvSpPr>
        <p:spPr>
          <a:xfrm>
            <a:off x="429170" y="5133189"/>
            <a:ext cx="3465800" cy="82517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400050" indent="-1698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630238" indent="-1730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857250" indent="-1698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087438" indent="-173038"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US" sz="2800" i="1" dirty="0">
                <a:solidFill>
                  <a:srgbClr val="00B050"/>
                </a:solidFill>
              </a:rPr>
              <a:t>Template posted on the RRB indico page</a:t>
            </a:r>
          </a:p>
        </p:txBody>
      </p:sp>
      <p:sp>
        <p:nvSpPr>
          <p:cNvPr id="8" name="TextBox 7">
            <a:extLst>
              <a:ext uri="{FF2B5EF4-FFF2-40B4-BE49-F238E27FC236}">
                <a16:creationId xmlns:a16="http://schemas.microsoft.com/office/drawing/2014/main" id="{33B895A0-B2A4-5A5B-E05F-06C69E32AF49}"/>
              </a:ext>
            </a:extLst>
          </p:cNvPr>
          <p:cNvSpPr txBox="1"/>
          <p:nvPr/>
        </p:nvSpPr>
        <p:spPr>
          <a:xfrm>
            <a:off x="3894970" y="1434052"/>
            <a:ext cx="5076908" cy="4801314"/>
          </a:xfrm>
          <a:prstGeom prst="rect">
            <a:avLst/>
          </a:prstGeom>
          <a:solidFill>
            <a:srgbClr val="6FB0DF"/>
          </a:solidFill>
          <a:ln w="6350">
            <a:solidFill>
              <a:srgbClr val="6FB0DF"/>
            </a:solidFill>
          </a:ln>
          <a:effectLst>
            <a:outerShdw blurRad="50800" dist="38100" dir="2700000" algn="tl" rotWithShape="0">
              <a:prstClr val="black">
                <a:alpha val="40000"/>
              </a:prstClr>
            </a:outerShdw>
          </a:effectLst>
        </p:spPr>
        <p:txBody>
          <a:bodyPr wrap="square" rtlCol="0">
            <a:spAutoFit/>
          </a:bodyPr>
          <a:lstStyle>
            <a:defPPr>
              <a:defRPr lang="en-US"/>
            </a:defPPr>
            <a:lvl1pPr algn="ctr">
              <a:defRPr sz="1400" i="1">
                <a:solidFill>
                  <a:schemeClr val="bg1"/>
                </a:solidFill>
                <a:latin typeface="Arial" panose="020B0604020202020204" pitchFamily="34" charset="0"/>
                <a:cs typeface="Arial" panose="020B0604020202020204" pitchFamily="34" charset="0"/>
              </a:defRPr>
            </a:lvl1pPr>
          </a:lstStyle>
          <a:p>
            <a:pPr marL="342900" indent="-342900" algn="just">
              <a:buFont typeface="Arial" panose="020B0604020202020204" pitchFamily="34" charset="0"/>
              <a:buChar char="•"/>
            </a:pPr>
            <a:r>
              <a:rPr lang="en-US" sz="1800" i="0" dirty="0">
                <a:solidFill>
                  <a:schemeClr val="tx2">
                    <a:lumMod val="50000"/>
                  </a:schemeClr>
                </a:solidFill>
              </a:rPr>
              <a:t>iCRADA is needed to carry out the cooperative activities set forth in the Annex.</a:t>
            </a:r>
          </a:p>
          <a:p>
            <a:pPr marL="342900" indent="-342900" algn="just">
              <a:buFont typeface="Arial" panose="020B0604020202020204" pitchFamily="34" charset="0"/>
              <a:buChar char="•"/>
            </a:pPr>
            <a:r>
              <a:rPr lang="en-US" sz="1800" i="0" dirty="0">
                <a:solidFill>
                  <a:schemeClr val="tx2">
                    <a:lumMod val="50000"/>
                  </a:schemeClr>
                </a:solidFill>
              </a:rPr>
              <a:t>iCRADA </a:t>
            </a:r>
            <a:r>
              <a:rPr lang="en-US" sz="1800" i="0" u="sng" dirty="0">
                <a:solidFill>
                  <a:schemeClr val="tx2">
                    <a:lumMod val="50000"/>
                  </a:schemeClr>
                </a:solidFill>
              </a:rPr>
              <a:t>first 8 pages can not be modified by the Parties i.e. the first 8 pages are not negotiable</a:t>
            </a:r>
            <a:r>
              <a:rPr lang="en-US" sz="1800" i="0" dirty="0">
                <a:solidFill>
                  <a:schemeClr val="tx2">
                    <a:lumMod val="50000"/>
                  </a:schemeClr>
                </a:solidFill>
              </a:rPr>
              <a:t> (Please note that the first 8 pages might look familiar too many of you.)</a:t>
            </a:r>
          </a:p>
          <a:p>
            <a:pPr marL="342900" indent="-342900" algn="just">
              <a:buFont typeface="Arial" panose="020B0604020202020204" pitchFamily="34" charset="0"/>
              <a:buChar char="•"/>
            </a:pPr>
            <a:r>
              <a:rPr lang="en-US" sz="1800" i="0" dirty="0">
                <a:solidFill>
                  <a:schemeClr val="tx2">
                    <a:lumMod val="50000"/>
                  </a:schemeClr>
                </a:solidFill>
              </a:rPr>
              <a:t>iCRADA Annex need to be develop with each EIC Partner with a preference to maintain separate the Detector and Accelerator scope.</a:t>
            </a:r>
          </a:p>
          <a:p>
            <a:pPr marL="342900" indent="-342900" algn="just">
              <a:buFont typeface="Arial" panose="020B0604020202020204" pitchFamily="34" charset="0"/>
              <a:buChar char="•"/>
            </a:pPr>
            <a:r>
              <a:rPr lang="en-US" sz="1800" i="0" dirty="0">
                <a:solidFill>
                  <a:schemeClr val="tx2">
                    <a:lumMod val="50000"/>
                  </a:schemeClr>
                </a:solidFill>
              </a:rPr>
              <a:t>iCRADA Annex contains a high level description of the EIC specific IKC scope from a EIC Partner.</a:t>
            </a:r>
          </a:p>
          <a:p>
            <a:pPr marL="342900" indent="-342900" algn="just">
              <a:buFont typeface="Arial" panose="020B0604020202020204" pitchFamily="34" charset="0"/>
              <a:buChar char="•"/>
            </a:pPr>
            <a:r>
              <a:rPr lang="en-US" sz="1800" i="0" dirty="0">
                <a:solidFill>
                  <a:schemeClr val="tx2">
                    <a:lumMod val="50000"/>
                  </a:schemeClr>
                </a:solidFill>
              </a:rPr>
              <a:t>iCRADA Annex contains an estimation of the IKC work “up to/do not exceed” US $ calculated as the IKC work will be performed by DOE $. </a:t>
            </a:r>
          </a:p>
        </p:txBody>
      </p:sp>
    </p:spTree>
    <p:extLst>
      <p:ext uri="{BB962C8B-B14F-4D97-AF65-F5344CB8AC3E}">
        <p14:creationId xmlns:p14="http://schemas.microsoft.com/office/powerpoint/2010/main" val="267002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lstStyle/>
          <a:p>
            <a:r>
              <a:rPr lang="en-US" dirty="0"/>
              <a:t>When are PPDs needed?</a:t>
            </a:r>
          </a:p>
        </p:txBody>
      </p:sp>
      <p:sp>
        <p:nvSpPr>
          <p:cNvPr id="7" name="Text Placeholder 6">
            <a:extLst>
              <a:ext uri="{FF2B5EF4-FFF2-40B4-BE49-F238E27FC236}">
                <a16:creationId xmlns:a16="http://schemas.microsoft.com/office/drawing/2014/main" id="{1E8E55E5-C8D3-CC46-5C40-24C9C9F34CF7}"/>
              </a:ext>
            </a:extLst>
          </p:cNvPr>
          <p:cNvSpPr>
            <a:spLocks noGrp="1"/>
          </p:cNvSpPr>
          <p:nvPr>
            <p:ph type="body" sz="quarter" idx="10"/>
          </p:nvPr>
        </p:nvSpPr>
        <p:spPr>
          <a:xfrm>
            <a:off x="461963" y="930273"/>
            <a:ext cx="8509915" cy="5358231"/>
          </a:xfrm>
        </p:spPr>
        <p:txBody>
          <a:bodyPr>
            <a:normAutofit/>
          </a:bodyPr>
          <a:lstStyle/>
          <a:p>
            <a:pPr marL="0" indent="0">
              <a:buNone/>
            </a:pPr>
            <a:r>
              <a:rPr lang="en-US" sz="2200" dirty="0"/>
              <a:t>The EIC Project requests PPDs for the following cases:</a:t>
            </a:r>
          </a:p>
          <a:p>
            <a:r>
              <a:rPr lang="en-US" sz="2200" dirty="0"/>
              <a:t>Technical complex items;</a:t>
            </a:r>
          </a:p>
          <a:p>
            <a:r>
              <a:rPr lang="en-US" sz="2200" dirty="0"/>
              <a:t>Critical technical items;</a:t>
            </a:r>
          </a:p>
          <a:p>
            <a:r>
              <a:rPr lang="en-US" sz="2200" dirty="0"/>
              <a:t>High-risk items;</a:t>
            </a:r>
          </a:p>
          <a:p>
            <a:r>
              <a:rPr lang="en-US" sz="2200" dirty="0"/>
              <a:t>High-cost items;</a:t>
            </a:r>
          </a:p>
          <a:p>
            <a:pPr marL="0" indent="0">
              <a:buNone/>
            </a:pPr>
            <a:r>
              <a:rPr lang="en-US" sz="2200" dirty="0"/>
              <a:t> </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p:txBody>
      </p:sp>
      <p:pic>
        <p:nvPicPr>
          <p:cNvPr id="11" name="Picture 10">
            <a:extLst>
              <a:ext uri="{FF2B5EF4-FFF2-40B4-BE49-F238E27FC236}">
                <a16:creationId xmlns:a16="http://schemas.microsoft.com/office/drawing/2014/main" id="{18E4369B-C82B-C8F9-945C-75D1A4CA2030}"/>
              </a:ext>
            </a:extLst>
          </p:cNvPr>
          <p:cNvPicPr>
            <a:picLocks noChangeAspect="1"/>
          </p:cNvPicPr>
          <p:nvPr/>
        </p:nvPicPr>
        <p:blipFill>
          <a:blip r:embed="rId2"/>
          <a:stretch>
            <a:fillRect/>
          </a:stretch>
        </p:blipFill>
        <p:spPr>
          <a:xfrm rot="1428501">
            <a:off x="5887860" y="1753746"/>
            <a:ext cx="2376095" cy="3063315"/>
          </a:xfrm>
          <a:prstGeom prst="rect">
            <a:avLst/>
          </a:prstGeom>
          <a:ln>
            <a:solidFill>
              <a:schemeClr val="tx1"/>
            </a:solidFill>
          </a:ln>
        </p:spPr>
      </p:pic>
      <p:sp>
        <p:nvSpPr>
          <p:cNvPr id="3" name="TextBox 2">
            <a:extLst>
              <a:ext uri="{FF2B5EF4-FFF2-40B4-BE49-F238E27FC236}">
                <a16:creationId xmlns:a16="http://schemas.microsoft.com/office/drawing/2014/main" id="{AC268B5F-1E6E-EFE3-7700-55931C4BC5A1}"/>
              </a:ext>
            </a:extLst>
          </p:cNvPr>
          <p:cNvSpPr txBox="1"/>
          <p:nvPr/>
        </p:nvSpPr>
        <p:spPr>
          <a:xfrm>
            <a:off x="461317" y="5386105"/>
            <a:ext cx="8510561" cy="738664"/>
          </a:xfrm>
          <a:prstGeom prst="rect">
            <a:avLst/>
          </a:prstGeom>
          <a:solidFill>
            <a:srgbClr val="6FB0DF"/>
          </a:solidFill>
          <a:ln w="6350">
            <a:solidFill>
              <a:srgbClr val="6FB0DF"/>
            </a:solidFill>
          </a:ln>
          <a:effectLst>
            <a:outerShdw blurRad="50800" dist="38100" dir="2700000" algn="tl" rotWithShape="0">
              <a:prstClr val="black">
                <a:alpha val="40000"/>
              </a:prstClr>
            </a:outerShdw>
          </a:effectLst>
        </p:spPr>
        <p:txBody>
          <a:bodyPr wrap="square" rtlCol="0">
            <a:spAutoFit/>
          </a:bodyPr>
          <a:lstStyle>
            <a:defPPr>
              <a:defRPr lang="en-US"/>
            </a:defPPr>
            <a:lvl1pPr algn="ctr">
              <a:defRPr sz="1400" i="1">
                <a:solidFill>
                  <a:schemeClr val="bg1"/>
                </a:solidFill>
                <a:latin typeface="Arial" panose="020B0604020202020204" pitchFamily="34" charset="0"/>
                <a:cs typeface="Arial" panose="020B0604020202020204" pitchFamily="34" charset="0"/>
              </a:defRPr>
            </a:lvl1pPr>
          </a:lstStyle>
          <a:p>
            <a:r>
              <a:rPr lang="en-US" sz="2100" i="0" dirty="0">
                <a:solidFill>
                  <a:schemeClr val="tx2">
                    <a:lumMod val="50000"/>
                  </a:schemeClr>
                </a:solidFill>
              </a:rPr>
              <a:t>PPDs are needed to align step by step the IKC scope/expectation to the project requirements. </a:t>
            </a:r>
          </a:p>
        </p:txBody>
      </p:sp>
      <p:pic>
        <p:nvPicPr>
          <p:cNvPr id="4" name="Picture 3">
            <a:extLst>
              <a:ext uri="{FF2B5EF4-FFF2-40B4-BE49-F238E27FC236}">
                <a16:creationId xmlns:a16="http://schemas.microsoft.com/office/drawing/2014/main" id="{3DA8277D-A110-9B8A-F5CB-C469B341964B}"/>
              </a:ext>
            </a:extLst>
          </p:cNvPr>
          <p:cNvPicPr>
            <a:picLocks noChangeAspect="1"/>
          </p:cNvPicPr>
          <p:nvPr/>
        </p:nvPicPr>
        <p:blipFill>
          <a:blip r:embed="rId3"/>
          <a:stretch>
            <a:fillRect/>
          </a:stretch>
        </p:blipFill>
        <p:spPr>
          <a:xfrm rot="20358270">
            <a:off x="4197013" y="1883244"/>
            <a:ext cx="2412382" cy="3117890"/>
          </a:xfrm>
          <a:prstGeom prst="rect">
            <a:avLst/>
          </a:prstGeom>
          <a:ln>
            <a:solidFill>
              <a:schemeClr val="tx1"/>
            </a:solidFill>
          </a:ln>
        </p:spPr>
      </p:pic>
      <p:sp>
        <p:nvSpPr>
          <p:cNvPr id="12" name="Text Placeholder 2">
            <a:extLst>
              <a:ext uri="{FF2B5EF4-FFF2-40B4-BE49-F238E27FC236}">
                <a16:creationId xmlns:a16="http://schemas.microsoft.com/office/drawing/2014/main" id="{97295C60-9AD5-878C-E50F-69AE2F6472AE}"/>
              </a:ext>
            </a:extLst>
          </p:cNvPr>
          <p:cNvSpPr txBox="1">
            <a:spLocks/>
          </p:cNvSpPr>
          <p:nvPr/>
        </p:nvSpPr>
        <p:spPr>
          <a:xfrm>
            <a:off x="1412265" y="3678469"/>
            <a:ext cx="3465800" cy="825178"/>
          </a:xfrm>
          <a:prstGeom prst="rect">
            <a:avLst/>
          </a:prstGeom>
        </p:spPr>
        <p:txBody>
          <a:bodyPr vert="horz" lIns="91440" tIns="45720" rIns="9144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400050" indent="-1698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630238" indent="-1730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857250" indent="-1698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087438" indent="-173038"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US" sz="2800" i="1" dirty="0">
                <a:solidFill>
                  <a:srgbClr val="00B050"/>
                </a:solidFill>
              </a:rPr>
              <a:t>Templates posted on the RRB indico page</a:t>
            </a:r>
          </a:p>
        </p:txBody>
      </p:sp>
    </p:spTree>
    <p:extLst>
      <p:ext uri="{BB962C8B-B14F-4D97-AF65-F5344CB8AC3E}">
        <p14:creationId xmlns:p14="http://schemas.microsoft.com/office/powerpoint/2010/main" val="425404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lstStyle/>
          <a:p>
            <a:r>
              <a:rPr lang="en-US" dirty="0"/>
              <a:t>PPDs Overview</a:t>
            </a:r>
          </a:p>
        </p:txBody>
      </p:sp>
      <p:sp>
        <p:nvSpPr>
          <p:cNvPr id="5" name="Content Placeholder 1">
            <a:extLst>
              <a:ext uri="{FF2B5EF4-FFF2-40B4-BE49-F238E27FC236}">
                <a16:creationId xmlns:a16="http://schemas.microsoft.com/office/drawing/2014/main" id="{D3062B85-C5A7-8148-EDE1-F44AED9D548B}"/>
              </a:ext>
            </a:extLst>
          </p:cNvPr>
          <p:cNvSpPr txBox="1">
            <a:spLocks/>
          </p:cNvSpPr>
          <p:nvPr/>
        </p:nvSpPr>
        <p:spPr>
          <a:xfrm>
            <a:off x="338549" y="899318"/>
            <a:ext cx="8633329" cy="50593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hangingPunct="0"/>
            <a:r>
              <a:rPr lang="en-US" sz="2200" dirty="0"/>
              <a:t>PPDs are used to establish and manage the EIC Project baseline and construction. </a:t>
            </a:r>
          </a:p>
          <a:p>
            <a:pPr hangingPunct="0"/>
            <a:endParaRPr lang="en-US" sz="500" dirty="0"/>
          </a:p>
          <a:p>
            <a:r>
              <a:rPr lang="en-US" sz="2200" dirty="0"/>
              <a:t>The EIC Project will pursue PPDs, when needed, with International Partners, in coordination with Host Labs (BNL and JLab) and DOE (Site Offices and Headquarters)</a:t>
            </a:r>
          </a:p>
          <a:p>
            <a:pPr lvl="1" algn="just"/>
            <a:r>
              <a:rPr lang="en-US" b="1" dirty="0"/>
              <a:t>PPD – Part 1: </a:t>
            </a:r>
            <a:r>
              <a:rPr lang="en-US" dirty="0"/>
              <a:t>describes EIC Project Management Principles applicable to the Partner IKC. </a:t>
            </a:r>
          </a:p>
          <a:p>
            <a:pPr lvl="1" algn="just"/>
            <a:r>
              <a:rPr lang="en-US" b="1" dirty="0"/>
              <a:t>PPD – Part 2: </a:t>
            </a:r>
            <a:r>
              <a:rPr lang="en-US" dirty="0"/>
              <a:t>describes IKC Deliverables, including the scope of work, schedule milestones, description of supporting documentation and activities required to enable EIC to meet DOE O 413.3b requirements abide by BNL &amp; TJNAF policies and procedures, and conform to the principals established in the EIC Systems Engineering Management Plan.</a:t>
            </a:r>
          </a:p>
          <a:p>
            <a:pPr marL="0" indent="0" hangingPunct="0">
              <a:buNone/>
            </a:pPr>
            <a:endParaRPr lang="en-US" sz="500" dirty="0"/>
          </a:p>
          <a:p>
            <a:pPr hangingPunct="0"/>
            <a:r>
              <a:rPr lang="en-US" sz="2200" dirty="0"/>
              <a:t>PPDs will be updated, as necessary, to maintain consistency with the legally binding agreements.</a:t>
            </a:r>
          </a:p>
          <a:p>
            <a:pPr marL="0" indent="0" hangingPunct="0">
              <a:buFont typeface="Arial" panose="020B0604020202020204" pitchFamily="34" charset="0"/>
              <a:buNone/>
            </a:pPr>
            <a:endParaRPr lang="en-US" sz="2200" dirty="0"/>
          </a:p>
        </p:txBody>
      </p:sp>
    </p:spTree>
    <p:extLst>
      <p:ext uri="{BB962C8B-B14F-4D97-AF65-F5344CB8AC3E}">
        <p14:creationId xmlns:p14="http://schemas.microsoft.com/office/powerpoint/2010/main" val="18550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354D-189E-4756-BC7E-CD10F5143E2B}"/>
              </a:ext>
            </a:extLst>
          </p:cNvPr>
          <p:cNvSpPr>
            <a:spLocks noGrp="1"/>
          </p:cNvSpPr>
          <p:nvPr>
            <p:ph type="title"/>
          </p:nvPr>
        </p:nvSpPr>
        <p:spPr/>
        <p:txBody>
          <a:bodyPr>
            <a:normAutofit fontScale="90000"/>
          </a:bodyPr>
          <a:lstStyle/>
          <a:p>
            <a:r>
              <a:rPr lang="en-US" dirty="0"/>
              <a:t>PPDs Reference the EIC Technical Review Plan</a:t>
            </a:r>
          </a:p>
        </p:txBody>
      </p:sp>
      <p:pic>
        <p:nvPicPr>
          <p:cNvPr id="3" name="Picture 2">
            <a:extLst>
              <a:ext uri="{FF2B5EF4-FFF2-40B4-BE49-F238E27FC236}">
                <a16:creationId xmlns:a16="http://schemas.microsoft.com/office/drawing/2014/main" id="{378F6B66-91B0-CC6C-A765-9ED957F68EEB}"/>
              </a:ext>
            </a:extLst>
          </p:cNvPr>
          <p:cNvPicPr>
            <a:picLocks noChangeAspect="1"/>
          </p:cNvPicPr>
          <p:nvPr/>
        </p:nvPicPr>
        <p:blipFill>
          <a:blip r:embed="rId2"/>
          <a:stretch>
            <a:fillRect/>
          </a:stretch>
        </p:blipFill>
        <p:spPr>
          <a:xfrm>
            <a:off x="461317" y="983601"/>
            <a:ext cx="3074055" cy="3956378"/>
          </a:xfrm>
          <a:prstGeom prst="rect">
            <a:avLst/>
          </a:prstGeom>
          <a:ln>
            <a:solidFill>
              <a:schemeClr val="tx1"/>
            </a:solidFill>
          </a:ln>
        </p:spPr>
      </p:pic>
      <p:sp>
        <p:nvSpPr>
          <p:cNvPr id="4" name="Text Placeholder 2">
            <a:extLst>
              <a:ext uri="{FF2B5EF4-FFF2-40B4-BE49-F238E27FC236}">
                <a16:creationId xmlns:a16="http://schemas.microsoft.com/office/drawing/2014/main" id="{6F1537C5-B793-9075-0BBF-E26DBC0E5706}"/>
              </a:ext>
            </a:extLst>
          </p:cNvPr>
          <p:cNvSpPr txBox="1">
            <a:spLocks/>
          </p:cNvSpPr>
          <p:nvPr/>
        </p:nvSpPr>
        <p:spPr>
          <a:xfrm>
            <a:off x="224159" y="5058787"/>
            <a:ext cx="3465800" cy="825178"/>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400050" indent="-169863"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630238" indent="-173038"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857250" indent="-1698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087438" indent="-173038"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US" sz="2800" i="1" dirty="0">
                <a:solidFill>
                  <a:srgbClr val="00B050"/>
                </a:solidFill>
              </a:rPr>
              <a:t>Doc posted on the RRB indico page</a:t>
            </a:r>
          </a:p>
        </p:txBody>
      </p:sp>
      <p:sp>
        <p:nvSpPr>
          <p:cNvPr id="7" name="TextBox 6">
            <a:extLst>
              <a:ext uri="{FF2B5EF4-FFF2-40B4-BE49-F238E27FC236}">
                <a16:creationId xmlns:a16="http://schemas.microsoft.com/office/drawing/2014/main" id="{A02CBA2E-2F70-F6B3-1BAF-6766501FC36A}"/>
              </a:ext>
            </a:extLst>
          </p:cNvPr>
          <p:cNvSpPr txBox="1"/>
          <p:nvPr/>
        </p:nvSpPr>
        <p:spPr>
          <a:xfrm>
            <a:off x="3826042" y="983600"/>
            <a:ext cx="4572000" cy="2031325"/>
          </a:xfrm>
          <a:prstGeom prst="rect">
            <a:avLst/>
          </a:prstGeom>
          <a:noFill/>
        </p:spPr>
        <p:txBody>
          <a:bodyPr wrap="square">
            <a:spAutoFit/>
          </a:bodyPr>
          <a:lstStyle/>
          <a:p>
            <a:r>
              <a:rPr lang="en-US" dirty="0"/>
              <a:t>This document defines the Technical Review Plan (TRP) that the EIC Project will use for systems, subsystems, and components under development at BNL and JLab, as well as at domestic and international partners </a:t>
            </a:r>
            <a:r>
              <a:rPr lang="en-US" b="1" dirty="0"/>
              <a:t>including In-Kind Contributors (IKC). </a:t>
            </a:r>
          </a:p>
        </p:txBody>
      </p:sp>
      <p:pic>
        <p:nvPicPr>
          <p:cNvPr id="5" name="Picture 4" descr="A picture containing diagram&#10;&#10;Description automatically generated">
            <a:extLst>
              <a:ext uri="{FF2B5EF4-FFF2-40B4-BE49-F238E27FC236}">
                <a16:creationId xmlns:a16="http://schemas.microsoft.com/office/drawing/2014/main" id="{C7A24A20-AA45-DB89-7BBA-95B63D3B632A}"/>
              </a:ext>
            </a:extLst>
          </p:cNvPr>
          <p:cNvPicPr>
            <a:picLocks noChangeAspect="1"/>
          </p:cNvPicPr>
          <p:nvPr/>
        </p:nvPicPr>
        <p:blipFill>
          <a:blip r:embed="rId3"/>
          <a:stretch>
            <a:fillRect/>
          </a:stretch>
        </p:blipFill>
        <p:spPr>
          <a:xfrm>
            <a:off x="3638729" y="3392402"/>
            <a:ext cx="5426018" cy="2491563"/>
          </a:xfrm>
          <a:prstGeom prst="rect">
            <a:avLst/>
          </a:prstGeom>
          <a:ln>
            <a:solidFill>
              <a:srgbClr val="00B0F0"/>
            </a:solidFill>
          </a:ln>
        </p:spPr>
      </p:pic>
    </p:spTree>
    <p:extLst>
      <p:ext uri="{BB962C8B-B14F-4D97-AF65-F5344CB8AC3E}">
        <p14:creationId xmlns:p14="http://schemas.microsoft.com/office/powerpoint/2010/main" val="2851598694"/>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Standard_0923" id="{51008124-F8D6-574C-BC08-0B5A1C9FAED0}" vid="{3F18F961-D722-A945-945F-51E7E25F59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665DE99732194AAC2BA7C7CC0A5D9A" ma:contentTypeVersion="10" ma:contentTypeDescription="Create a new document." ma:contentTypeScope="" ma:versionID="d8722ea358e651b5173720f37fb5fb1a">
  <xsd:schema xmlns:xsd="http://www.w3.org/2001/XMLSchema" xmlns:xs="http://www.w3.org/2001/XMLSchema" xmlns:p="http://schemas.microsoft.com/office/2006/metadata/properties" xmlns:ns2="24381555-88d6-4549-bc87-fd5408738364" targetNamespace="http://schemas.microsoft.com/office/2006/metadata/properties" ma:root="true" ma:fieldsID="b0e84d0c7c176bce5d5a6cd055143cd0" ns2:_="">
    <xsd:import namespace="24381555-88d6-4549-bc87-fd5408738364"/>
    <xsd:element name="properties">
      <xsd:complexType>
        <xsd:sequence>
          <xsd:element name="documentManagement">
            <xsd:complexType>
              <xsd:all>
                <xsd:element ref="ns2:StartDate" minOccurs="0"/>
                <xsd:element ref="ns2:EndDate" minOccurs="0"/>
                <xsd:element ref="ns2:Presenter" minOccurs="0"/>
                <xsd:element ref="ns2:Location" minOccurs="0"/>
                <xsd:element ref="ns2:_x0023_" minOccurs="0"/>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381555-88d6-4549-bc87-fd5408738364" elementFormDefault="qualified">
    <xsd:import namespace="http://schemas.microsoft.com/office/2006/documentManagement/types"/>
    <xsd:import namespace="http://schemas.microsoft.com/office/infopath/2007/PartnerControls"/>
    <xsd:element name="StartDate" ma:index="8" nillable="true" ma:displayName="Start Date" ma:format="DateTime" ma:internalName="StartDate">
      <xsd:simpleType>
        <xsd:restriction base="dms:DateTime"/>
      </xsd:simpleType>
    </xsd:element>
    <xsd:element name="EndDate" ma:index="9" nillable="true" ma:displayName="End Date" ma:format="DateTime" ma:internalName="EndDate">
      <xsd:simpleType>
        <xsd:restriction base="dms:DateTime"/>
      </xsd:simpleType>
    </xsd:element>
    <xsd:element name="Presenter" ma:index="10" nillable="true" ma:displayName="Presenter" ma:list="UserInfo" ma:SearchPeopleOnly="false" ma:SharePointGroup="0" ma:internalName="Present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ocation" ma:index="11" nillable="true" ma:displayName="Location" ma:internalName="Location">
      <xsd:simpleType>
        <xsd:restriction base="dms:Text">
          <xsd:maxLength value="255"/>
        </xsd:restriction>
      </xsd:simpleType>
    </xsd:element>
    <xsd:element name="_x0023_" ma:index="12" nillable="true" ma:displayName="#" ma:format="Dropdown" ma:internalName="_x0023_" ma:percentage="FALSE">
      <xsd:simpleType>
        <xsd:restriction base="dms:Number"/>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senter xmlns="24381555-88d6-4549-bc87-fd5408738364">
      <UserInfo>
        <DisplayName/>
        <AccountId xsi:nil="true"/>
        <AccountType/>
      </UserInfo>
    </Presenter>
    <StartDate xmlns="24381555-88d6-4549-bc87-fd5408738364" xsi:nil="true"/>
    <Location xmlns="24381555-88d6-4549-bc87-fd5408738364" xsi:nil="true"/>
    <_x0023_ xmlns="24381555-88d6-4549-bc87-fd5408738364">3</_x0023_>
    <EndDate xmlns="24381555-88d6-4549-bc87-fd5408738364" xsi:nil="true"/>
  </documentManagement>
</p:properties>
</file>

<file path=customXml/itemProps1.xml><?xml version="1.0" encoding="utf-8"?>
<ds:datastoreItem xmlns:ds="http://schemas.openxmlformats.org/officeDocument/2006/customXml" ds:itemID="{8107C2CD-C99B-4E70-AB30-2FB09969DA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381555-88d6-4549-bc87-fd54087383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068F36-6E24-4F9B-99C4-12AA6B472657}">
  <ds:schemaRefs>
    <ds:schemaRef ds:uri="http://schemas.microsoft.com/sharepoint/v3/contenttype/forms"/>
  </ds:schemaRefs>
</ds:datastoreItem>
</file>

<file path=customXml/itemProps3.xml><?xml version="1.0" encoding="utf-8"?>
<ds:datastoreItem xmlns:ds="http://schemas.openxmlformats.org/officeDocument/2006/customXml" ds:itemID="{70356BF9-65BF-4FB8-AF85-AC97FE8FC05F}">
  <ds:schemaRefs>
    <ds:schemaRef ds:uri="http://schemas.microsoft.com/office/2006/documentManagement/types"/>
    <ds:schemaRef ds:uri="24381555-88d6-4549-bc87-fd5408738364"/>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EIC_PPT_Template_Standard_0923</Template>
  <TotalTime>5270</TotalTime>
  <Words>1214</Words>
  <Application>Microsoft Macintosh PowerPoint</Application>
  <PresentationFormat>On-screen Show (4:3)</PresentationFormat>
  <Paragraphs>199</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Roboto</vt:lpstr>
      <vt:lpstr>BNL</vt:lpstr>
      <vt:lpstr>EIC (IKC) Path to CD-2 (/CD-3)</vt:lpstr>
      <vt:lpstr>Outline</vt:lpstr>
      <vt:lpstr>Summary Schedule </vt:lpstr>
      <vt:lpstr>EIC IKC CD-2 expectations</vt:lpstr>
      <vt:lpstr>EIC IKC CD-2 Expectations</vt:lpstr>
      <vt:lpstr>Why iCRADA?</vt:lpstr>
      <vt:lpstr>When are PPDs needed?</vt:lpstr>
      <vt:lpstr>PPDs Overview</vt:lpstr>
      <vt:lpstr>PPDs Reference the EIC Technical Review Plan</vt:lpstr>
      <vt:lpstr>PPDs Reference the EIC IKC Governance Doc</vt:lpstr>
      <vt:lpstr>1st Wave of Milestones for Accelerator IKC  </vt:lpstr>
      <vt:lpstr>1st Wave of Milestones for Detector IKC  </vt:lpstr>
      <vt:lpstr>IKC Not Addressed in iCRADA / PPDs</vt:lpstr>
      <vt:lpstr>IKC EIC support</vt:lpstr>
      <vt:lpstr>Summary</vt:lpstr>
    </vt:vector>
  </TitlesOfParts>
  <Manager/>
  <Company>Brookhaven National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Thelen, Mary Ellen</dc:creator>
  <cp:keywords/>
  <dc:description/>
  <cp:lastModifiedBy>Luisella Lari</cp:lastModifiedBy>
  <cp:revision>44</cp:revision>
  <dcterms:created xsi:type="dcterms:W3CDTF">2023-09-12T20:38:49Z</dcterms:created>
  <dcterms:modified xsi:type="dcterms:W3CDTF">2023-12-08T15:49:32Z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0x01010057665DE99732194AAC2BA7C7CC0A5D9A</vt:lpwstr>
  </property>
  <property fmtid="{D5CDD505-2E9C-101B-9397-08002B2CF9AE}" pid="3" name="MediaServiceImageTags">
    <vt:lpwstr/>
  </property>
</Properties>
</file>