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  <p:sldId id="260" r:id="rId9"/>
    <p:sldId id="26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0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CC1D23-D25E-450A-B13A-3695A7833449}" v="21" dt="2023-09-26T15:59:29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nanvo, Kondo (kg6cq)" userId="cf2a00cd-5d4a-477d-a52f-af039bcf1853" providerId="ADAL" clId="{D0CC1D23-D25E-450A-B13A-3695A7833449}"/>
    <pc:docChg chg="undo custSel addSld modSld sldOrd">
      <pc:chgData name="Gnanvo, Kondo (kg6cq)" userId="cf2a00cd-5d4a-477d-a52f-af039bcf1853" providerId="ADAL" clId="{D0CC1D23-D25E-450A-B13A-3695A7833449}" dt="2023-09-26T16:01:03.113" v="4873" actId="20577"/>
      <pc:docMkLst>
        <pc:docMk/>
      </pc:docMkLst>
      <pc:sldChg chg="modSp mod">
        <pc:chgData name="Gnanvo, Kondo (kg6cq)" userId="cf2a00cd-5d4a-477d-a52f-af039bcf1853" providerId="ADAL" clId="{D0CC1D23-D25E-450A-B13A-3695A7833449}" dt="2023-09-26T15:54:06.158" v="4605" actId="20577"/>
        <pc:sldMkLst>
          <pc:docMk/>
          <pc:sldMk cId="27556663" sldId="256"/>
        </pc:sldMkLst>
        <pc:spChg chg="mod">
          <ac:chgData name="Gnanvo, Kondo (kg6cq)" userId="cf2a00cd-5d4a-477d-a52f-af039bcf1853" providerId="ADAL" clId="{D0CC1D23-D25E-450A-B13A-3695A7833449}" dt="2023-09-26T15:54:06.158" v="4605" actId="20577"/>
          <ac:spMkLst>
            <pc:docMk/>
            <pc:sldMk cId="27556663" sldId="256"/>
            <ac:spMk id="5" creationId="{334B5215-CE92-4649-9A88-E434AA1EA08B}"/>
          </ac:spMkLst>
        </pc:spChg>
      </pc:sldChg>
      <pc:sldChg chg="modSp mod ord">
        <pc:chgData name="Gnanvo, Kondo (kg6cq)" userId="cf2a00cd-5d4a-477d-a52f-af039bcf1853" providerId="ADAL" clId="{D0CC1D23-D25E-450A-B13A-3695A7833449}" dt="2023-09-26T15:40:05.306" v="3519" actId="20577"/>
        <pc:sldMkLst>
          <pc:docMk/>
          <pc:sldMk cId="688615249" sldId="257"/>
        </pc:sldMkLst>
        <pc:spChg chg="mod">
          <ac:chgData name="Gnanvo, Kondo (kg6cq)" userId="cf2a00cd-5d4a-477d-a52f-af039bcf1853" providerId="ADAL" clId="{D0CC1D23-D25E-450A-B13A-3695A7833449}" dt="2023-09-26T15:40:05.306" v="3519" actId="20577"/>
          <ac:spMkLst>
            <pc:docMk/>
            <pc:sldMk cId="688615249" sldId="257"/>
            <ac:spMk id="4" creationId="{8403CBA4-FA6A-4EB2-B4EA-7515DF47FA7E}"/>
          </ac:spMkLst>
        </pc:spChg>
      </pc:sldChg>
      <pc:sldChg chg="addSp delSp modSp add mod">
        <pc:chgData name="Gnanvo, Kondo (kg6cq)" userId="cf2a00cd-5d4a-477d-a52f-af039bcf1853" providerId="ADAL" clId="{D0CC1D23-D25E-450A-B13A-3695A7833449}" dt="2023-09-26T15:38:32.970" v="3411" actId="20577"/>
        <pc:sldMkLst>
          <pc:docMk/>
          <pc:sldMk cId="459340768" sldId="258"/>
        </pc:sldMkLst>
        <pc:spChg chg="mod">
          <ac:chgData name="Gnanvo, Kondo (kg6cq)" userId="cf2a00cd-5d4a-477d-a52f-af039bcf1853" providerId="ADAL" clId="{D0CC1D23-D25E-450A-B13A-3695A7833449}" dt="2023-09-26T15:20:37.076" v="2396" actId="207"/>
          <ac:spMkLst>
            <pc:docMk/>
            <pc:sldMk cId="459340768" sldId="258"/>
            <ac:spMk id="2" creationId="{BFE36308-6A31-4F7C-8CC2-F0B48BCF8F63}"/>
          </ac:spMkLst>
        </pc:spChg>
        <pc:spChg chg="del mod">
          <ac:chgData name="Gnanvo, Kondo (kg6cq)" userId="cf2a00cd-5d4a-477d-a52f-af039bcf1853" providerId="ADAL" clId="{D0CC1D23-D25E-450A-B13A-3695A7833449}" dt="2023-09-26T15:20:40.799" v="2397" actId="478"/>
          <ac:spMkLst>
            <pc:docMk/>
            <pc:sldMk cId="459340768" sldId="258"/>
            <ac:spMk id="4" creationId="{8403CBA4-FA6A-4EB2-B4EA-7515DF47FA7E}"/>
          </ac:spMkLst>
        </pc:spChg>
        <pc:spChg chg="add mod">
          <ac:chgData name="Gnanvo, Kondo (kg6cq)" userId="cf2a00cd-5d4a-477d-a52f-af039bcf1853" providerId="ADAL" clId="{D0CC1D23-D25E-450A-B13A-3695A7833449}" dt="2023-09-26T15:38:32.970" v="3411" actId="20577"/>
          <ac:spMkLst>
            <pc:docMk/>
            <pc:sldMk cId="459340768" sldId="258"/>
            <ac:spMk id="5" creationId="{9FA59122-1728-4494-8AFA-FE1E94411BBD}"/>
          </ac:spMkLst>
        </pc:spChg>
      </pc:sldChg>
      <pc:sldChg chg="modSp add mod">
        <pc:chgData name="Gnanvo, Kondo (kg6cq)" userId="cf2a00cd-5d4a-477d-a52f-af039bcf1853" providerId="ADAL" clId="{D0CC1D23-D25E-450A-B13A-3695A7833449}" dt="2023-09-26T15:10:02.849" v="1672" actId="20577"/>
        <pc:sldMkLst>
          <pc:docMk/>
          <pc:sldMk cId="4206879251" sldId="259"/>
        </pc:sldMkLst>
        <pc:spChg chg="mod">
          <ac:chgData name="Gnanvo, Kondo (kg6cq)" userId="cf2a00cd-5d4a-477d-a52f-af039bcf1853" providerId="ADAL" clId="{D0CC1D23-D25E-450A-B13A-3695A7833449}" dt="2023-09-26T15:10:02.849" v="1672" actId="20577"/>
          <ac:spMkLst>
            <pc:docMk/>
            <pc:sldMk cId="4206879251" sldId="259"/>
            <ac:spMk id="4" creationId="{8403CBA4-FA6A-4EB2-B4EA-7515DF47FA7E}"/>
          </ac:spMkLst>
        </pc:spChg>
      </pc:sldChg>
      <pc:sldChg chg="addSp delSp modSp add mod">
        <pc:chgData name="Gnanvo, Kondo (kg6cq)" userId="cf2a00cd-5d4a-477d-a52f-af039bcf1853" providerId="ADAL" clId="{D0CC1D23-D25E-450A-B13A-3695A7833449}" dt="2023-09-26T15:51:36.013" v="4559" actId="20577"/>
        <pc:sldMkLst>
          <pc:docMk/>
          <pc:sldMk cId="1597297151" sldId="260"/>
        </pc:sldMkLst>
        <pc:spChg chg="add mod">
          <ac:chgData name="Gnanvo, Kondo (kg6cq)" userId="cf2a00cd-5d4a-477d-a52f-af039bcf1853" providerId="ADAL" clId="{D0CC1D23-D25E-450A-B13A-3695A7833449}" dt="2023-09-26T15:51:36.013" v="4559" actId="20577"/>
          <ac:spMkLst>
            <pc:docMk/>
            <pc:sldMk cId="1597297151" sldId="260"/>
            <ac:spMk id="4" creationId="{8E4C9902-A075-408B-A5EA-064A285485B7}"/>
          </ac:spMkLst>
        </pc:spChg>
        <pc:spChg chg="del">
          <ac:chgData name="Gnanvo, Kondo (kg6cq)" userId="cf2a00cd-5d4a-477d-a52f-af039bcf1853" providerId="ADAL" clId="{D0CC1D23-D25E-450A-B13A-3695A7833449}" dt="2023-09-26T15:38:42.452" v="3413" actId="478"/>
          <ac:spMkLst>
            <pc:docMk/>
            <pc:sldMk cId="1597297151" sldId="260"/>
            <ac:spMk id="5" creationId="{9FA59122-1728-4494-8AFA-FE1E94411BBD}"/>
          </ac:spMkLst>
        </pc:spChg>
      </pc:sldChg>
      <pc:sldChg chg="modSp add mod">
        <pc:chgData name="Gnanvo, Kondo (kg6cq)" userId="cf2a00cd-5d4a-477d-a52f-af039bcf1853" providerId="ADAL" clId="{D0CC1D23-D25E-450A-B13A-3695A7833449}" dt="2023-09-26T16:01:03.113" v="4873" actId="20577"/>
        <pc:sldMkLst>
          <pc:docMk/>
          <pc:sldMk cId="1051700246" sldId="261"/>
        </pc:sldMkLst>
        <pc:spChg chg="mod">
          <ac:chgData name="Gnanvo, Kondo (kg6cq)" userId="cf2a00cd-5d4a-477d-a52f-af039bcf1853" providerId="ADAL" clId="{D0CC1D23-D25E-450A-B13A-3695A7833449}" dt="2023-09-26T15:58:21.705" v="4608" actId="207"/>
          <ac:spMkLst>
            <pc:docMk/>
            <pc:sldMk cId="1051700246" sldId="261"/>
            <ac:spMk id="2" creationId="{BFE36308-6A31-4F7C-8CC2-F0B48BCF8F63}"/>
          </ac:spMkLst>
        </pc:spChg>
        <pc:spChg chg="mod">
          <ac:chgData name="Gnanvo, Kondo (kg6cq)" userId="cf2a00cd-5d4a-477d-a52f-af039bcf1853" providerId="ADAL" clId="{D0CC1D23-D25E-450A-B13A-3695A7833449}" dt="2023-09-26T16:01:03.113" v="4873" actId="20577"/>
          <ac:spMkLst>
            <pc:docMk/>
            <pc:sldMk cId="1051700246" sldId="261"/>
            <ac:spMk id="4" creationId="{8E4C9902-A075-408B-A5EA-064A285485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ACFA1-9E8F-4FAC-9382-EB61227BFE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AF0F1-E7CC-4128-9457-20546E861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83DC6-1075-40C8-B0D1-30162C6BA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D9419-5018-4B59-A4CC-7D00EA983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B508A-8326-4C80-8F7F-F6E55B928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56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AF382-000F-47C2-99EB-1E1AC37F3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336C2-1463-4766-91C9-0278C3942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64E88-5CCC-49DD-BFAE-8002ECAF7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76F8E-2A71-4177-8689-78CAB6029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0B710-7DFF-467F-8458-E3EF54768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75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C12240-B7AC-4789-A82F-54F49C59A6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DDB6C-4BAA-4575-95BF-BA573574B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4F188-3263-4E2F-BB98-E87508673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DE1C1-665F-46E8-BB4A-28D16EF5A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A3BF3-5A0E-4EF8-BD5A-DCECFA88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02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B2C5A-EA45-4D92-B32F-2E5DFE2B6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2AA35-F641-49A2-94C9-61BFAC62C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1FD51-4649-46BD-AC1E-1A5BA7FCE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FE578-C264-44B1-B414-7463C599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9325A-0AF7-49ED-AB70-62416A278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38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F55B-9E20-4478-9C87-8A81EB3D6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9705B-643E-41F9-92D9-C531E8554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3B17B-6BA6-44EC-AC44-918FB57E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B618D-F6E2-4FFF-915C-A643A691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F8409-5494-4E32-8CCF-82ED89B9D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56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F886C-D663-49FF-ADB6-7A89AA2EA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8E5E0-00C1-460D-AE5E-92F4F3D769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30297-8E06-4A92-A05B-BDB2E4E99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80880-245E-47E4-8BFA-E2939A39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3D7DE-415A-483C-845E-3E5964C93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6A11A-9D1D-49BA-9BCE-334D25A8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9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EEDC-9B49-4249-B494-F7C6D4C8D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38D5F-3807-4B2E-8E28-17392D271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6C55D-654E-4B5B-A47F-CA9FEC36E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578A8-39C8-4D7D-9FC1-F1C407F7FE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65ED2B-C90D-4639-B05A-764C541F8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942FF7-23F5-4ED1-B895-171F7FA2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253712-B9B3-4B15-AD51-B2260223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67416C-8D21-4DE1-ABBD-B57FEDE4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87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D9526-DE6D-415D-BD9D-68F66BEB3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4A154-6A3F-4B76-88E2-27EF773BD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282152-F767-418C-9CA7-F22CA545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BB3BFE-A5F0-4422-9287-9AC980C0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45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4D56B-07CD-4738-9617-3A51A788A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0B0B3-B04B-44F8-94BF-41C576000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491DE-6DD1-4C8C-AE34-45464B59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48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DDDBB-4998-4335-BE36-18153951D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3B1F7-EE1B-4690-9F12-EC19E6F7C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8C8D3-3B6E-4C7E-8FD5-EC43F186A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894B2-767D-4436-9FA7-AA8B54C0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6FE2A1-524F-4AEF-A314-50E02E55D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CCC9B-AB81-492F-AA8E-7404BC31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87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BBB41-B7A0-454D-9EA9-8791EA4DC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BDC3CB-A400-4448-816F-A64FFCEDE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0B3C2D-3968-4675-AF9F-3BF3D1CDA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DC497-8E04-4D20-B715-42404A87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0380D-85E9-4F29-A7A5-C21944817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D6579-E956-4D47-8855-6D214B744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256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8826B7-3826-4A5F-B8BF-FAF3F577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EA40B-3EF8-4F1E-90E0-76561D5DE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47CDA-D418-4A7E-83CA-4AC66EEBC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9A7D-C795-42E2-8025-F0A43FEA88A7}" type="datetimeFigureOut">
              <a:rPr lang="fr-FR" smtClean="0"/>
              <a:t>26/09/2023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7D2D9-7D36-43DC-B9F0-887E17922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279F2-C1B6-44E9-8DE5-B1F13CD2D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32D7E-B2EF-429A-9FA8-6CF5F1AF45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12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90FB9DC4-AE6D-4D6F-859A-02339A173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85011"/>
            <a:ext cx="12192000" cy="1291273"/>
          </a:xfrm>
        </p:spPr>
        <p:txBody>
          <a:bodyPr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spc="-1" dirty="0">
                <a:solidFill>
                  <a:srgbClr val="0070C0"/>
                </a:solidFill>
                <a:latin typeface="Times New Roman" panose="02020603050405020304" pitchFamily="18" charset="0"/>
                <a:ea typeface="ＭＳ Ｐゴシック"/>
                <a:cs typeface="Times New Roman" panose="02020603050405020304" pitchFamily="18" charset="0"/>
              </a:rPr>
              <a:t>Responses to Elke’s email Sept 20</a:t>
            </a:r>
            <a:endParaRPr lang="en-GB" sz="3200" spc="-1" dirty="0">
              <a:solidFill>
                <a:srgbClr val="0070C0"/>
              </a:solidFill>
              <a:latin typeface="Times New Roman" panose="02020603050405020304" pitchFamily="18" charset="0"/>
              <a:ea typeface="ＭＳ Ｐゴシック"/>
              <a:cs typeface="Times New Roman" panose="02020603050405020304" pitchFamily="18" charset="0"/>
            </a:endParaRPr>
          </a:p>
        </p:txBody>
      </p:sp>
      <p:sp>
        <p:nvSpPr>
          <p:cNvPr id="5" name="Subtitle 3">
            <a:extLst>
              <a:ext uri="{FF2B5EF4-FFF2-40B4-BE49-F238E27FC236}">
                <a16:creationId xmlns:a16="http://schemas.microsoft.com/office/drawing/2014/main" id="{334B5215-CE92-4649-9A88-E434AA1EA0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12819"/>
            <a:ext cx="12192000" cy="19450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Kondo Gnanvo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behalf of the eRD108 Consortium / DSC Gaseous Trackers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0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with Project and </a:t>
            </a:r>
            <a:r>
              <a:rPr 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leaders -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09/28/2023</a:t>
            </a:r>
          </a:p>
        </p:txBody>
      </p:sp>
    </p:spTree>
    <p:extLst>
      <p:ext uri="{BB962C8B-B14F-4D97-AF65-F5344CB8AC3E}">
        <p14:creationId xmlns:p14="http://schemas.microsoft.com/office/powerpoint/2010/main" val="2755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308-6A31-4F7C-8CC2-F0B48BCF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FFFF00">
              <a:alpha val="45000"/>
            </a:srgbClr>
          </a:solidFill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What R&amp;D needs still to be finalized to show that the Standard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discussed on slide 5  of Kondo’s TIC presentation, leftmost column) provides an option for an MPGD tracker for ePIC even if the hit resolution is inadequate. We would also like to see a time estimate needed to complete this R&amp;D.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03CBA4-FA6A-4EB2-B4EA-7515DF47FA7E}"/>
              </a:ext>
            </a:extLst>
          </p:cNvPr>
          <p:cNvSpPr txBox="1"/>
          <p:nvPr/>
        </p:nvSpPr>
        <p:spPr>
          <a:xfrm>
            <a:off x="0" y="1417003"/>
            <a:ext cx="12192001" cy="432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µRWELL with simple 2D strip readout (1 mm pitch / no capacitive-sharing)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area µRWELL modules: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R&amp;D challenges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Satisfy all the constrains from ePIC 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allocated envelop for the Barrel Outer Tracker 2.5 cm volume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Minimize material thickness (~1% 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service and cables requirements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resolution ~ 10 – 20 ns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2D strip readout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capacitive sharing because we are not targeting good spatial resolution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need for high performance low channel count readout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its is an overkill because the spatial resolution is dominated by the drift gap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1-mm strip pitch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~ 300 µm [1/sqrt (12)] poor nominal resolution but uniform over a broad track angle range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87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308-6A31-4F7C-8CC2-F0B48BCF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FFFF00">
              <a:alpha val="45000"/>
            </a:srgbClr>
          </a:solidFill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What R&amp;D needs still to be finalized to show that the Standard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discussed on slide 5  of Kondo’s TIC presentation, leftmost column) provides an option for an MPGD tracker for ePIC even if the hit resolution is inadequate. We would also like to see a time estimate needed to complete this R&amp;D.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03CBA4-FA6A-4EB2-B4EA-7515DF47FA7E}"/>
              </a:ext>
            </a:extLst>
          </p:cNvPr>
          <p:cNvSpPr txBox="1"/>
          <p:nvPr/>
        </p:nvSpPr>
        <p:spPr>
          <a:xfrm>
            <a:off x="0" y="1345883"/>
            <a:ext cx="12192001" cy="5305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estimate to complete R&amp;D: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R&amp;D means large area µRWELL prototypes for barrel Outer Tracker modules and End Cap disk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 is ~2 to 2.5 years and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~6 months to finalize the design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~12 months for procurement / fabrication and delivery of the detector parts (mostly from CERN)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~3 months assembly and characterization in participating institutions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~6 months test in beam and analyzing and finalizing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Opinion within eRD108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Strongly expressed opinion by several members within eRD108 is that this not a good option for ePIC gaseous trackers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simulation is in our opinion not ready to provide the input needed to validate such choice for the trackers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eRD108 will rally behind the decision by the project and collaboration leaders &amp; build the best detector possible for ePIC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there is very little enthusiasm for the members to work on “poor performance” detector subsystem for ePIC </a:t>
            </a:r>
          </a:p>
        </p:txBody>
      </p:sp>
    </p:spTree>
    <p:extLst>
      <p:ext uri="{BB962C8B-B14F-4D97-AF65-F5344CB8AC3E}">
        <p14:creationId xmlns:p14="http://schemas.microsoft.com/office/powerpoint/2010/main" val="68861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308-6A31-4F7C-8CC2-F0B48BCF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50720"/>
          </a:xfrm>
          <a:solidFill>
            <a:srgbClr val="00B0F0">
              <a:alpha val="45000"/>
            </a:srgbClr>
          </a:solidFill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What additional R&amp;D is needed to make a thin-gap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discussed on slide 5 of Kondo’s TIC presentation, 2nd column from the left) an option for an MPGD tracker for ePIC. We want also would like to see a time estimate needed to complete the R&amp;D for a full-size thin-gap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prototype. Again, we note that this should assume the availability of heavy noble gases and the gas should be chose to optimize the stability of the detector.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A59122-1728-4494-8AFA-FE1E94411BBD}"/>
              </a:ext>
            </a:extLst>
          </p:cNvPr>
          <p:cNvSpPr txBox="1"/>
          <p:nvPr/>
        </p:nvSpPr>
        <p:spPr>
          <a:xfrm>
            <a:off x="0" y="2280603"/>
            <a:ext cx="12192001" cy="3904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 Gap µRWELL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capacitive-sharing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 strip readout (~1 mm pitch)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area µRWELL modules: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R&amp;D challenges as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 standard µRWELL +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control of 1-mm drift gap uniformity add a little bit to the challenge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amplification even with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limited detector efficiency (&lt; 90%)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resolution &lt; 10 ns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Capacitive-sharing  2D strip readout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trying to achieve good spatial resolution over a wide track angle range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1-mm strip pitch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nominal resolution &lt; 100 µm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Average resolution over angular range ~ 150 µm  targeted performance</a:t>
            </a:r>
          </a:p>
        </p:txBody>
      </p:sp>
    </p:spTree>
    <p:extLst>
      <p:ext uri="{BB962C8B-B14F-4D97-AF65-F5344CB8AC3E}">
        <p14:creationId xmlns:p14="http://schemas.microsoft.com/office/powerpoint/2010/main" val="459340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308-6A31-4F7C-8CC2-F0B48BCF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50720"/>
          </a:xfrm>
          <a:solidFill>
            <a:srgbClr val="00B0F0">
              <a:alpha val="45000"/>
            </a:srgbClr>
          </a:solidFill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What additional R&amp;D is needed to make a thin-gap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discussed on slide 5 of Kondo’s TIC presentation, 2nd column from the left) an option for an MPGD tracker for ePIC. We want also would like to see a time estimate needed to complete the R&amp;D for a full-size thin-gap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prototype. Again, we note that this should assume the availability of heavy noble gases and the gas should be chose to optimize the stability of the detector.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4C9902-A075-408B-A5EA-064A285485B7}"/>
              </a:ext>
            </a:extLst>
          </p:cNvPr>
          <p:cNvSpPr txBox="1"/>
          <p:nvPr/>
        </p:nvSpPr>
        <p:spPr>
          <a:xfrm>
            <a:off x="-1" y="1949703"/>
            <a:ext cx="12192001" cy="4813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estimate to complete R&amp;D: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similar  timeline for R&amp;D to standard µRWELL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 is ~2 to 2.5 years and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complication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heavy gas cost and availability (during R&amp;D phase)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non available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8k$ small Kr-bottle last 8h during June 2023 small thin gap prototypes beam test at Fermilab </a:t>
            </a:r>
          </a:p>
          <a:p>
            <a:pPr marL="1257300" lvl="2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R&amp;D would be delayed by the heavy gas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then everything depends on how we define completing the R&amp;D effort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Opinion within eRD108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some reservation regarding single amplification thin gap even with heavy gas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Pushing the gain from the µRWELL device to reach a good level S/N for time and position resolution performance will very likely lead to operating the detectors at their stability limit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There won’t be any degree of freedom regarding the operating HV of the detectors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This might not be way to approach a detector subsystem that will be installed in a collider experiment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29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308-6A31-4F7C-8CC2-F0B48BCF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50720"/>
          </a:xfrm>
          <a:solidFill>
            <a:srgbClr val="E50BCB">
              <a:alpha val="44706"/>
            </a:srgbClr>
          </a:solidFill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parallel to developing the requested information about remaining R&amp;D, Matt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Posik’s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simulation studies should be pursued because they will guide how small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μRWell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gap needs to be, i.e., maybe can one live with a drift gap of 2mm instead of 1mm.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4C9902-A075-408B-A5EA-064A285485B7}"/>
              </a:ext>
            </a:extLst>
          </p:cNvPr>
          <p:cNvSpPr txBox="1"/>
          <p:nvPr/>
        </p:nvSpPr>
        <p:spPr>
          <a:xfrm>
            <a:off x="-1" y="1949703"/>
            <a:ext cx="12192001" cy="2427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2-mm “thin gap” µRWELL does not make much sense in the context we are talking to 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basically the worse both worlds 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fact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ideally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would like to go below 1 mm is this is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technically feasible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0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CF6E366D25746B8253CB34701FC81" ma:contentTypeVersion="12" ma:contentTypeDescription="Create a new document." ma:contentTypeScope="" ma:versionID="55540f45db6ca9e88c1807f0ec14e25b">
  <xsd:schema xmlns:xsd="http://www.w3.org/2001/XMLSchema" xmlns:xs="http://www.w3.org/2001/XMLSchema" xmlns:p="http://schemas.microsoft.com/office/2006/metadata/properties" xmlns:ns3="684df1fe-1cc2-4d1a-8e0a-b5b7db577906" targetNamespace="http://schemas.microsoft.com/office/2006/metadata/properties" ma:root="true" ma:fieldsID="221ba6d3e2ad58dd0c218ac104025e3d" ns3:_="">
    <xsd:import namespace="684df1fe-1cc2-4d1a-8e0a-b5b7db5779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df1fe-1cc2-4d1a-8e0a-b5b7db5779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75FC60-ABB7-4E46-A488-C14A8BF86AF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7C3B885-EEAD-4D51-A880-20F8CF7864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64CD5E-DA11-4BF5-A960-4DBB8548A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df1fe-1cc2-4d1a-8e0a-b5b7db577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985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Responses to Elke’s email Sept 20</vt:lpstr>
      <vt:lpstr>1. What R&amp;D needs still to be finalized to show that the Standard μRWell (as discussed on slide 5  of Kondo’s TIC presentation, leftmost column) provides an option for an MPGD tracker for ePIC even if the hit resolution is inadequate. We would also like to see a time estimate needed to complete this R&amp;D.</vt:lpstr>
      <vt:lpstr>1. What R&amp;D needs still to be finalized to show that the Standard μRWell (as discussed on slide 5  of Kondo’s TIC presentation, leftmost column) provides an option for an MPGD tracker for ePIC even if the hit resolution is inadequate. We would also like to see a time estimate needed to complete this R&amp;D.</vt:lpstr>
      <vt:lpstr>2. What additional R&amp;D is needed to make a thin-gap μRWell (as discussed on slide 5 of Kondo’s TIC presentation, 2nd column from the left) an option for an MPGD tracker for ePIC. We want also would like to see a time estimate needed to complete the R&amp;D for a full-size thin-gap μRWell prototype. Again, we note that this should assume the availability of heavy noble gases and the gas should be chose to optimize the stability of the detector. </vt:lpstr>
      <vt:lpstr>2. What additional R&amp;D is needed to make a thin-gap μRWell (as discussed on slide 5 of Kondo’s TIC presentation, 2nd column from the left) an option for an MPGD tracker for ePIC. We want also would like to see a time estimate needed to complete the R&amp;D for a full-size thin-gap μRWell prototype. Again, we note that this should assume the availability of heavy noble gases and the gas should be chose to optimize the stability of the detector. </vt:lpstr>
      <vt:lpstr>In parallel to developing the requested information about remaining R&amp;D, Matt Posik’s simulation studies should be pursued because they will guide how small the μRWell gap needs to be, i.e., maybe can one live with a drift gap of 2mm instead of 1mm.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to Elke’s email Sept 20</dc:title>
  <dc:creator>Gnanvo, Kondo (kg6cq)</dc:creator>
  <cp:lastModifiedBy>Gnanvo, Kondo (kg6cq)</cp:lastModifiedBy>
  <cp:revision>1</cp:revision>
  <dcterms:created xsi:type="dcterms:W3CDTF">2023-09-26T14:43:00Z</dcterms:created>
  <dcterms:modified xsi:type="dcterms:W3CDTF">2023-09-26T16:01:04Z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0x010100B01CF6E366D25746B8253CB34701FC81</vt:lpwstr>
  </property>
</Properties>
</file>