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7" r:id="rId3"/>
    <p:sldId id="5694" r:id="rId4"/>
    <p:sldId id="5714" r:id="rId5"/>
    <p:sldId id="1299" r:id="rId6"/>
    <p:sldId id="3659" r:id="rId7"/>
    <p:sldId id="5715" r:id="rId8"/>
    <p:sldId id="5693" r:id="rId9"/>
    <p:sldId id="3826" r:id="rId10"/>
    <p:sldId id="3910" r:id="rId11"/>
    <p:sldId id="281" r:id="rId12"/>
    <p:sldId id="289" r:id="rId13"/>
    <p:sldId id="3953" r:id="rId14"/>
    <p:sldId id="4747" r:id="rId15"/>
    <p:sldId id="4733" r:id="rId16"/>
    <p:sldId id="5695" r:id="rId17"/>
    <p:sldId id="5696" r:id="rId18"/>
    <p:sldId id="1283" r:id="rId19"/>
    <p:sldId id="5697" r:id="rId20"/>
    <p:sldId id="5698" r:id="rId21"/>
    <p:sldId id="5699" r:id="rId22"/>
    <p:sldId id="5700" r:id="rId23"/>
    <p:sldId id="5701" r:id="rId24"/>
    <p:sldId id="5707" r:id="rId25"/>
    <p:sldId id="5708" r:id="rId26"/>
    <p:sldId id="5709" r:id="rId27"/>
    <p:sldId id="5710" r:id="rId28"/>
    <p:sldId id="5711" r:id="rId29"/>
    <p:sldId id="5712" r:id="rId30"/>
    <p:sldId id="3956" r:id="rId31"/>
    <p:sldId id="3912" r:id="rId32"/>
    <p:sldId id="5716" r:id="rId33"/>
    <p:sldId id="3915" r:id="rId34"/>
    <p:sldId id="3916" r:id="rId35"/>
    <p:sldId id="5718" r:id="rId36"/>
    <p:sldId id="5704" r:id="rId37"/>
    <p:sldId id="3923" r:id="rId38"/>
    <p:sldId id="3924" r:id="rId39"/>
    <p:sldId id="3934" r:id="rId40"/>
    <p:sldId id="5717" r:id="rId41"/>
    <p:sldId id="3954" r:id="rId42"/>
    <p:sldId id="5713" r:id="rId43"/>
    <p:sldId id="3955" r:id="rId44"/>
    <p:sldId id="5705" r:id="rId45"/>
    <p:sldId id="5703" r:id="rId46"/>
    <p:sldId id="2109" r:id="rId47"/>
    <p:sldId id="303" r:id="rId48"/>
    <p:sldId id="211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9F2D82-2F72-FC4A-83A5-C39CDA1DD2EA}">
          <p14:sldIdLst>
            <p14:sldId id="256"/>
            <p14:sldId id="257"/>
          </p14:sldIdLst>
        </p14:section>
        <p14:section name="Item 1" id="{0C9BD304-E81E-3640-B169-7B58A07FEE35}">
          <p14:sldIdLst>
            <p14:sldId id="5694"/>
            <p14:sldId id="5714"/>
            <p14:sldId id="1299"/>
            <p14:sldId id="3659"/>
            <p14:sldId id="5715"/>
            <p14:sldId id="5693"/>
            <p14:sldId id="3826"/>
            <p14:sldId id="3910"/>
            <p14:sldId id="281"/>
            <p14:sldId id="289"/>
            <p14:sldId id="3953"/>
            <p14:sldId id="4747"/>
            <p14:sldId id="4733"/>
            <p14:sldId id="5695"/>
          </p14:sldIdLst>
        </p14:section>
        <p14:section name="Item 2" id="{0D5B358B-05F3-524E-A22E-50FCB5994CA6}">
          <p14:sldIdLst>
            <p14:sldId id="5696"/>
            <p14:sldId id="1283"/>
            <p14:sldId id="5697"/>
            <p14:sldId id="5698"/>
            <p14:sldId id="5699"/>
            <p14:sldId id="5700"/>
          </p14:sldIdLst>
        </p14:section>
        <p14:section name="Item 3" id="{6510B596-1960-A947-89B3-1EA6BA43ACF8}">
          <p14:sldIdLst>
            <p14:sldId id="5701"/>
            <p14:sldId id="5707"/>
            <p14:sldId id="5708"/>
            <p14:sldId id="5709"/>
            <p14:sldId id="5710"/>
            <p14:sldId id="5711"/>
            <p14:sldId id="5712"/>
          </p14:sldIdLst>
        </p14:section>
        <p14:section name="Item 4" id="{9CC239F8-31A1-E04E-8C81-D931872279BC}">
          <p14:sldIdLst>
            <p14:sldId id="3956"/>
            <p14:sldId id="3912"/>
            <p14:sldId id="5716"/>
            <p14:sldId id="3915"/>
            <p14:sldId id="3916"/>
            <p14:sldId id="5718"/>
            <p14:sldId id="5704"/>
            <p14:sldId id="3923"/>
            <p14:sldId id="3924"/>
            <p14:sldId id="3934"/>
            <p14:sldId id="5717"/>
            <p14:sldId id="3954"/>
            <p14:sldId id="5713"/>
            <p14:sldId id="3955"/>
            <p14:sldId id="5705"/>
          </p14:sldIdLst>
        </p14:section>
        <p14:section name="Backup slides" id="{3A60B2C8-0536-D249-A222-0D9DECC3DCF7}">
          <p14:sldIdLst>
            <p14:sldId id="5703"/>
            <p14:sldId id="2109"/>
            <p14:sldId id="303"/>
            <p14:sldId id="21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p:restoredTop sz="94565"/>
  </p:normalViewPr>
  <p:slideViewPr>
    <p:cSldViewPr snapToGrid="0">
      <p:cViewPr varScale="1">
        <p:scale>
          <a:sx n="97" d="100"/>
          <a:sy n="97" d="100"/>
        </p:scale>
        <p:origin x="512" y="18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200"/>
              <a:t>EICUG membership @ time of EICUG</a:t>
            </a:r>
            <a:r>
              <a:rPr lang="en-US" sz="1200" baseline="0"/>
              <a:t> Meetings</a:t>
            </a:r>
            <a:endParaRPr lang="en-US" sz="1200"/>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Sheet1!$A$3:$A$12</c:f>
              <c:strCache>
                <c:ptCount val="10"/>
                <c:pt idx="0">
                  <c:v>Jan-16</c:v>
                </c:pt>
                <c:pt idx="1">
                  <c:v>Jul-16</c:v>
                </c:pt>
                <c:pt idx="2">
                  <c:v>Jul-17</c:v>
                </c:pt>
                <c:pt idx="3">
                  <c:v>Jul-18</c:v>
                </c:pt>
                <c:pt idx="4">
                  <c:v>Jul-19</c:v>
                </c:pt>
                <c:pt idx="5">
                  <c:v>Jul-20</c:v>
                </c:pt>
                <c:pt idx="6">
                  <c:v> Jul-21</c:v>
                </c:pt>
                <c:pt idx="7">
                  <c:v> Jul-22</c:v>
                </c:pt>
                <c:pt idx="8">
                  <c:v> Jul-23</c:v>
                </c:pt>
                <c:pt idx="9">
                  <c:v>Now</c:v>
                </c:pt>
              </c:strCache>
            </c:strRef>
          </c:cat>
          <c:val>
            <c:numRef>
              <c:f>Sheet1!$B$3:$B$12</c:f>
              <c:numCache>
                <c:formatCode>General</c:formatCode>
                <c:ptCount val="10"/>
                <c:pt idx="0">
                  <c:v>397</c:v>
                </c:pt>
                <c:pt idx="1">
                  <c:v>600</c:v>
                </c:pt>
                <c:pt idx="2">
                  <c:v>697</c:v>
                </c:pt>
                <c:pt idx="3">
                  <c:v>807</c:v>
                </c:pt>
                <c:pt idx="4">
                  <c:v>925</c:v>
                </c:pt>
                <c:pt idx="5">
                  <c:v>1092</c:v>
                </c:pt>
                <c:pt idx="6">
                  <c:v>1296</c:v>
                </c:pt>
                <c:pt idx="7">
                  <c:v>1349</c:v>
                </c:pt>
                <c:pt idx="8">
                  <c:v>1391</c:v>
                </c:pt>
                <c:pt idx="9">
                  <c:v>1420</c:v>
                </c:pt>
              </c:numCache>
            </c:numRef>
          </c:val>
          <c:smooth val="0"/>
          <c:extLst>
            <c:ext xmlns:c16="http://schemas.microsoft.com/office/drawing/2014/chart" uri="{C3380CC4-5D6E-409C-BE32-E72D297353CC}">
              <c16:uniqueId val="{00000000-C485-4F5B-A24E-6981A8888E30}"/>
            </c:ext>
          </c:extLst>
        </c:ser>
        <c:dLbls>
          <c:showLegendKey val="0"/>
          <c:showVal val="0"/>
          <c:showCatName val="0"/>
          <c:showSerName val="0"/>
          <c:showPercent val="0"/>
          <c:showBubbleSize val="0"/>
        </c:dLbls>
        <c:smooth val="0"/>
        <c:axId val="566242936"/>
        <c:axId val="566245232"/>
      </c:lineChart>
      <c:catAx>
        <c:axId val="5662429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566245232"/>
        <c:crosses val="autoZero"/>
        <c:auto val="1"/>
        <c:lblAlgn val="ctr"/>
        <c:lblOffset val="100"/>
        <c:noMultiLvlLbl val="0"/>
      </c:catAx>
      <c:valAx>
        <c:axId val="5662452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5662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0D1B62-E964-B04A-A3D8-54698EE3796E}"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87B74-CBAD-3F47-BDD4-5E248E49E54E}" type="slidenum">
              <a:rPr lang="en-US" smtClean="0"/>
              <a:t>‹#›</a:t>
            </a:fld>
            <a:endParaRPr lang="en-US"/>
          </a:p>
        </p:txBody>
      </p:sp>
    </p:spTree>
    <p:extLst>
      <p:ext uri="{BB962C8B-B14F-4D97-AF65-F5344CB8AC3E}">
        <p14:creationId xmlns:p14="http://schemas.microsoft.com/office/powerpoint/2010/main" val="372383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C3673-99EB-334B-985C-A4006E00FF51}" type="slidenum">
              <a:rPr lang="en-US" smtClean="0"/>
              <a:t>4</a:t>
            </a:fld>
            <a:endParaRPr lang="en-US"/>
          </a:p>
        </p:txBody>
      </p:sp>
    </p:spTree>
    <p:extLst>
      <p:ext uri="{BB962C8B-B14F-4D97-AF65-F5344CB8AC3E}">
        <p14:creationId xmlns:p14="http://schemas.microsoft.com/office/powerpoint/2010/main" val="3143353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AF3760-1076-4CB8-8782-B43A7E5A2C18}" type="slidenum">
              <a:rPr lang="en-US" smtClean="0"/>
              <a:t>5</a:t>
            </a:fld>
            <a:endParaRPr lang="en-US"/>
          </a:p>
        </p:txBody>
      </p:sp>
    </p:spTree>
    <p:extLst>
      <p:ext uri="{BB962C8B-B14F-4D97-AF65-F5344CB8AC3E}">
        <p14:creationId xmlns:p14="http://schemas.microsoft.com/office/powerpoint/2010/main" val="396089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316626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landscape of spin physics just before RHIC Spin?</a:t>
            </a:r>
          </a:p>
          <a:p>
            <a:endParaRPr lang="en-US" dirty="0"/>
          </a:p>
        </p:txBody>
      </p:sp>
      <p:sp>
        <p:nvSpPr>
          <p:cNvPr id="4" name="Slide Number Placeholder 3"/>
          <p:cNvSpPr>
            <a:spLocks noGrp="1"/>
          </p:cNvSpPr>
          <p:nvPr>
            <p:ph type="sldNum" sz="quarter" idx="5"/>
          </p:nvPr>
        </p:nvSpPr>
        <p:spPr/>
        <p:txBody>
          <a:bodyPr/>
          <a:lstStyle/>
          <a:p>
            <a:fld id="{EB4A5BBD-635B-8B47-A92B-FBC3333CFA1C}" type="slidenum">
              <a:rPr lang="en-US" smtClean="0"/>
              <a:t>18</a:t>
            </a:fld>
            <a:endParaRPr lang="en-US"/>
          </a:p>
        </p:txBody>
      </p:sp>
    </p:spTree>
    <p:extLst>
      <p:ext uri="{BB962C8B-B14F-4D97-AF65-F5344CB8AC3E}">
        <p14:creationId xmlns:p14="http://schemas.microsoft.com/office/powerpoint/2010/main" val="81794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LHC design 0.58A p (HL up to 1A), beam-beam parameter 3.4e-4 (3-5—3 HL-LHC)</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46</a:t>
            </a:fld>
            <a:endParaRPr lang="en-US"/>
          </a:p>
        </p:txBody>
      </p:sp>
    </p:spTree>
    <p:extLst>
      <p:ext uri="{BB962C8B-B14F-4D97-AF65-F5344CB8AC3E}">
        <p14:creationId xmlns:p14="http://schemas.microsoft.com/office/powerpoint/2010/main" val="351523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47</a:t>
            </a:fld>
            <a:endParaRPr lang="en-US"/>
          </a:p>
        </p:txBody>
      </p:sp>
    </p:spTree>
    <p:extLst>
      <p:ext uri="{BB962C8B-B14F-4D97-AF65-F5344CB8AC3E}">
        <p14:creationId xmlns:p14="http://schemas.microsoft.com/office/powerpoint/2010/main" val="140756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146D-72E3-4D17-8794-005420F3EB37}" type="slidenum">
              <a:rPr lang="en-US" smtClean="0"/>
              <a:t>48</a:t>
            </a:fld>
            <a:endParaRPr lang="en-US"/>
          </a:p>
        </p:txBody>
      </p:sp>
    </p:spTree>
    <p:extLst>
      <p:ext uri="{BB962C8B-B14F-4D97-AF65-F5344CB8AC3E}">
        <p14:creationId xmlns:p14="http://schemas.microsoft.com/office/powerpoint/2010/main" val="284876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D1CF-520C-502D-2381-E2F1680A15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616ED-E869-8B0A-D70F-078321B74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089B0E-CCE0-BFC4-86E4-D92AFF0DB82C}"/>
              </a:ext>
            </a:extLst>
          </p:cNvPr>
          <p:cNvSpPr>
            <a:spLocks noGrp="1"/>
          </p:cNvSpPr>
          <p:nvPr>
            <p:ph type="dt" sz="half" idx="10"/>
          </p:nvPr>
        </p:nvSpPr>
        <p:spPr>
          <a:xfrm>
            <a:off x="0" y="6492875"/>
            <a:ext cx="2743200" cy="365125"/>
          </a:xfrm>
        </p:spPr>
        <p:txBody>
          <a:bodyPr/>
          <a:lstStyle/>
          <a:p>
            <a:fld id="{69ED696E-5EB6-484B-97AE-B770C06B7697}" type="datetime1">
              <a:rPr lang="en-US" smtClean="0"/>
              <a:t>10/15/23</a:t>
            </a:fld>
            <a:endParaRPr lang="en-US"/>
          </a:p>
        </p:txBody>
      </p:sp>
      <p:sp>
        <p:nvSpPr>
          <p:cNvPr id="5" name="Footer Placeholder 4">
            <a:extLst>
              <a:ext uri="{FF2B5EF4-FFF2-40B4-BE49-F238E27FC236}">
                <a16:creationId xmlns:a16="http://schemas.microsoft.com/office/drawing/2014/main" id="{5B0FF410-C9B1-B1D0-C57F-B20D0F4565D1}"/>
              </a:ext>
            </a:extLst>
          </p:cNvPr>
          <p:cNvSpPr>
            <a:spLocks noGrp="1"/>
          </p:cNvSpPr>
          <p:nvPr>
            <p:ph type="ftr" sz="quarter" idx="11"/>
          </p:nvPr>
        </p:nvSpPr>
        <p:spPr>
          <a:xfrm>
            <a:off x="4038600" y="10187"/>
            <a:ext cx="4114800" cy="365125"/>
          </a:xfrm>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B6056DC9-8A03-6F86-76A4-28C96882DEFF}"/>
              </a:ext>
            </a:extLst>
          </p:cNvPr>
          <p:cNvSpPr>
            <a:spLocks noGrp="1"/>
          </p:cNvSpPr>
          <p:nvPr>
            <p:ph type="sldNum" sz="quarter" idx="12"/>
          </p:nvPr>
        </p:nvSpPr>
        <p:spPr>
          <a:xfrm>
            <a:off x="9440839" y="6492874"/>
            <a:ext cx="2743200" cy="365125"/>
          </a:xfrm>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361199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C2F1-27C8-4CF7-ABF2-780A5E3556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452451-4976-98FA-0B85-465F260135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A46D5-A281-0F5B-780E-C5016DD2FE80}"/>
              </a:ext>
            </a:extLst>
          </p:cNvPr>
          <p:cNvSpPr>
            <a:spLocks noGrp="1"/>
          </p:cNvSpPr>
          <p:nvPr>
            <p:ph type="dt" sz="half" idx="10"/>
          </p:nvPr>
        </p:nvSpPr>
        <p:spPr/>
        <p:txBody>
          <a:bodyPr/>
          <a:lstStyle/>
          <a:p>
            <a:fld id="{F4CC39C8-3D47-4E45-BCB7-8E88955C1481}" type="datetime1">
              <a:rPr lang="en-US" smtClean="0"/>
              <a:t>10/15/23</a:t>
            </a:fld>
            <a:endParaRPr lang="en-US"/>
          </a:p>
        </p:txBody>
      </p:sp>
      <p:sp>
        <p:nvSpPr>
          <p:cNvPr id="5" name="Footer Placeholder 4">
            <a:extLst>
              <a:ext uri="{FF2B5EF4-FFF2-40B4-BE49-F238E27FC236}">
                <a16:creationId xmlns:a16="http://schemas.microsoft.com/office/drawing/2014/main" id="{0189BA25-D0C4-7502-1698-C4A04C79421C}"/>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214134CB-1760-A591-0BAB-42AF18BDF1C7}"/>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103506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5009BB-4ED7-FD9C-FDD9-06275E65B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B73A6-DA9A-87CA-B9C8-CDB596483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91B9C-1F74-8D6B-049E-D17FF3EF8EBC}"/>
              </a:ext>
            </a:extLst>
          </p:cNvPr>
          <p:cNvSpPr>
            <a:spLocks noGrp="1"/>
          </p:cNvSpPr>
          <p:nvPr>
            <p:ph type="dt" sz="half" idx="10"/>
          </p:nvPr>
        </p:nvSpPr>
        <p:spPr/>
        <p:txBody>
          <a:bodyPr/>
          <a:lstStyle/>
          <a:p>
            <a:fld id="{51571F44-216E-1544-BC62-61E65C0DF809}" type="datetime1">
              <a:rPr lang="en-US" smtClean="0"/>
              <a:t>10/15/23</a:t>
            </a:fld>
            <a:endParaRPr lang="en-US"/>
          </a:p>
        </p:txBody>
      </p:sp>
      <p:sp>
        <p:nvSpPr>
          <p:cNvPr id="5" name="Footer Placeholder 4">
            <a:extLst>
              <a:ext uri="{FF2B5EF4-FFF2-40B4-BE49-F238E27FC236}">
                <a16:creationId xmlns:a16="http://schemas.microsoft.com/office/drawing/2014/main" id="{FD7ADD25-8C38-093F-520F-C6A80B5F47E9}"/>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98083A97-23EA-9AC5-B92C-4FE3C6FB199A}"/>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86210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66065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7479-2278-A326-C22D-3E5FA63AE3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307DC7-A4C9-D913-7355-C118F33515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D8007-4A94-AD49-DA66-996A8C60C9A4}"/>
              </a:ext>
            </a:extLst>
          </p:cNvPr>
          <p:cNvSpPr>
            <a:spLocks noGrp="1"/>
          </p:cNvSpPr>
          <p:nvPr>
            <p:ph type="dt" sz="half" idx="10"/>
          </p:nvPr>
        </p:nvSpPr>
        <p:spPr/>
        <p:txBody>
          <a:bodyPr/>
          <a:lstStyle/>
          <a:p>
            <a:fld id="{18E71D38-214C-264F-95AE-EFE486CB4247}" type="datetime1">
              <a:rPr lang="en-US" smtClean="0"/>
              <a:t>10/15/23</a:t>
            </a:fld>
            <a:endParaRPr lang="en-US"/>
          </a:p>
        </p:txBody>
      </p:sp>
      <p:sp>
        <p:nvSpPr>
          <p:cNvPr id="5" name="Footer Placeholder 4">
            <a:extLst>
              <a:ext uri="{FF2B5EF4-FFF2-40B4-BE49-F238E27FC236}">
                <a16:creationId xmlns:a16="http://schemas.microsoft.com/office/drawing/2014/main" id="{319EE877-16CE-EDC1-3274-256BA014315A}"/>
              </a:ext>
            </a:extLst>
          </p:cNvPr>
          <p:cNvSpPr>
            <a:spLocks noGrp="1"/>
          </p:cNvSpPr>
          <p:nvPr>
            <p:ph type="ftr" sz="quarter" idx="11"/>
          </p:nvPr>
        </p:nvSpPr>
        <p:spPr>
          <a:xfrm>
            <a:off x="4038600" y="6472213"/>
            <a:ext cx="4114800" cy="365125"/>
          </a:xfrm>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1DB3C274-B2FA-2243-1536-A51C9A0D5AAD}"/>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2599484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B942-BEBA-1861-A6EB-0061B3C12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B2648-944B-AFA2-53DF-A93F4D5E34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DEE57-7CA3-AFE4-B1AE-F1EC9AECF63D}"/>
              </a:ext>
            </a:extLst>
          </p:cNvPr>
          <p:cNvSpPr>
            <a:spLocks noGrp="1"/>
          </p:cNvSpPr>
          <p:nvPr>
            <p:ph type="dt" sz="half" idx="10"/>
          </p:nvPr>
        </p:nvSpPr>
        <p:spPr/>
        <p:txBody>
          <a:bodyPr/>
          <a:lstStyle/>
          <a:p>
            <a:fld id="{EAA07EDC-362F-324E-8301-BB9663BC0969}" type="datetime1">
              <a:rPr lang="en-US" smtClean="0"/>
              <a:t>10/15/23</a:t>
            </a:fld>
            <a:endParaRPr lang="en-US"/>
          </a:p>
        </p:txBody>
      </p:sp>
      <p:sp>
        <p:nvSpPr>
          <p:cNvPr id="5" name="Footer Placeholder 4">
            <a:extLst>
              <a:ext uri="{FF2B5EF4-FFF2-40B4-BE49-F238E27FC236}">
                <a16:creationId xmlns:a16="http://schemas.microsoft.com/office/drawing/2014/main" id="{9357403A-E56F-5272-2948-731EE31C9C4D}"/>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E579B082-C600-72A7-10A0-F14BBAC9F6BF}"/>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26053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D3E2-D12A-E034-8707-71ED09584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3837CE-D8D3-2C69-ECC4-9D2775974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3F8CC-74B6-CC9F-808A-BF95DB1CF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EB2B17-C34B-3819-0BE6-15A6BA0A6139}"/>
              </a:ext>
            </a:extLst>
          </p:cNvPr>
          <p:cNvSpPr>
            <a:spLocks noGrp="1"/>
          </p:cNvSpPr>
          <p:nvPr>
            <p:ph type="dt" sz="half" idx="10"/>
          </p:nvPr>
        </p:nvSpPr>
        <p:spPr/>
        <p:txBody>
          <a:bodyPr/>
          <a:lstStyle/>
          <a:p>
            <a:fld id="{434EC1A8-19E9-ED40-B832-D84B9B51405A}" type="datetime1">
              <a:rPr lang="en-US" smtClean="0"/>
              <a:t>10/15/23</a:t>
            </a:fld>
            <a:endParaRPr lang="en-US"/>
          </a:p>
        </p:txBody>
      </p:sp>
      <p:sp>
        <p:nvSpPr>
          <p:cNvPr id="6" name="Footer Placeholder 5">
            <a:extLst>
              <a:ext uri="{FF2B5EF4-FFF2-40B4-BE49-F238E27FC236}">
                <a16:creationId xmlns:a16="http://schemas.microsoft.com/office/drawing/2014/main" id="{8643CDA4-2564-8504-EC17-97198BDE9B63}"/>
              </a:ext>
            </a:extLst>
          </p:cNvPr>
          <p:cNvSpPr>
            <a:spLocks noGrp="1"/>
          </p:cNvSpPr>
          <p:nvPr>
            <p:ph type="ftr" sz="quarter" idx="11"/>
          </p:nvPr>
        </p:nvSpPr>
        <p:spPr/>
        <p:txBody>
          <a:bodyPr/>
          <a:lstStyle/>
          <a:p>
            <a:r>
              <a:rPr lang="en-US"/>
              <a:t>EIC : Next 10+ years through start up and beyond</a:t>
            </a:r>
          </a:p>
        </p:txBody>
      </p:sp>
      <p:sp>
        <p:nvSpPr>
          <p:cNvPr id="7" name="Slide Number Placeholder 6">
            <a:extLst>
              <a:ext uri="{FF2B5EF4-FFF2-40B4-BE49-F238E27FC236}">
                <a16:creationId xmlns:a16="http://schemas.microsoft.com/office/drawing/2014/main" id="{BAA2444F-8C74-5080-09AC-8FFAC7A71EB4}"/>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385907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BFCA-3BC6-56D9-D7E1-0995D35ACF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4FD0E1-C58B-FE75-C198-B0FB14CBBB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0587C-AD70-E055-D303-92D268F9E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F95987-8290-6FB2-D62F-A0DADC930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1D5B56-848A-029C-3B28-94889F62D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31506E-F64E-FD30-A368-5294EA993A7B}"/>
              </a:ext>
            </a:extLst>
          </p:cNvPr>
          <p:cNvSpPr>
            <a:spLocks noGrp="1"/>
          </p:cNvSpPr>
          <p:nvPr>
            <p:ph type="dt" sz="half" idx="10"/>
          </p:nvPr>
        </p:nvSpPr>
        <p:spPr/>
        <p:txBody>
          <a:bodyPr/>
          <a:lstStyle/>
          <a:p>
            <a:fld id="{C93A0DC4-AE77-2E49-9890-2B1660505E4F}" type="datetime1">
              <a:rPr lang="en-US" smtClean="0"/>
              <a:t>10/15/23</a:t>
            </a:fld>
            <a:endParaRPr lang="en-US"/>
          </a:p>
        </p:txBody>
      </p:sp>
      <p:sp>
        <p:nvSpPr>
          <p:cNvPr id="8" name="Footer Placeholder 7">
            <a:extLst>
              <a:ext uri="{FF2B5EF4-FFF2-40B4-BE49-F238E27FC236}">
                <a16:creationId xmlns:a16="http://schemas.microsoft.com/office/drawing/2014/main" id="{A70158ED-8A26-31F6-FA6A-44C8B4058C7A}"/>
              </a:ext>
            </a:extLst>
          </p:cNvPr>
          <p:cNvSpPr>
            <a:spLocks noGrp="1"/>
          </p:cNvSpPr>
          <p:nvPr>
            <p:ph type="ftr" sz="quarter" idx="11"/>
          </p:nvPr>
        </p:nvSpPr>
        <p:spPr/>
        <p:txBody>
          <a:bodyPr/>
          <a:lstStyle/>
          <a:p>
            <a:r>
              <a:rPr lang="en-US"/>
              <a:t>EIC : Next 10+ years through start up and beyond</a:t>
            </a:r>
          </a:p>
        </p:txBody>
      </p:sp>
      <p:sp>
        <p:nvSpPr>
          <p:cNvPr id="9" name="Slide Number Placeholder 8">
            <a:extLst>
              <a:ext uri="{FF2B5EF4-FFF2-40B4-BE49-F238E27FC236}">
                <a16:creationId xmlns:a16="http://schemas.microsoft.com/office/drawing/2014/main" id="{946ADC59-8BAD-F747-3165-DBEB07BE7DCA}"/>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10723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BF83-7B51-8706-ED6E-69362A06A0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F947C5-F2E1-7DDA-6C7B-6AE77E36D910}"/>
              </a:ext>
            </a:extLst>
          </p:cNvPr>
          <p:cNvSpPr>
            <a:spLocks noGrp="1"/>
          </p:cNvSpPr>
          <p:nvPr>
            <p:ph type="dt" sz="half" idx="10"/>
          </p:nvPr>
        </p:nvSpPr>
        <p:spPr/>
        <p:txBody>
          <a:bodyPr/>
          <a:lstStyle/>
          <a:p>
            <a:fld id="{3CC442E5-4F67-E04A-9CB2-721FDF7ED237}" type="datetime1">
              <a:rPr lang="en-US" smtClean="0"/>
              <a:t>10/15/23</a:t>
            </a:fld>
            <a:endParaRPr lang="en-US"/>
          </a:p>
        </p:txBody>
      </p:sp>
      <p:sp>
        <p:nvSpPr>
          <p:cNvPr id="4" name="Footer Placeholder 3">
            <a:extLst>
              <a:ext uri="{FF2B5EF4-FFF2-40B4-BE49-F238E27FC236}">
                <a16:creationId xmlns:a16="http://schemas.microsoft.com/office/drawing/2014/main" id="{F8613B8A-FFA1-0C78-8B45-FEB05BA6E9F9}"/>
              </a:ext>
            </a:extLst>
          </p:cNvPr>
          <p:cNvSpPr>
            <a:spLocks noGrp="1"/>
          </p:cNvSpPr>
          <p:nvPr>
            <p:ph type="ftr" sz="quarter" idx="11"/>
          </p:nvPr>
        </p:nvSpPr>
        <p:spPr/>
        <p:txBody>
          <a:bodyPr/>
          <a:lstStyle/>
          <a:p>
            <a:r>
              <a:rPr lang="en-US"/>
              <a:t>EIC : Next 10+ years through start up and beyond</a:t>
            </a:r>
          </a:p>
        </p:txBody>
      </p:sp>
      <p:sp>
        <p:nvSpPr>
          <p:cNvPr id="5" name="Slide Number Placeholder 4">
            <a:extLst>
              <a:ext uri="{FF2B5EF4-FFF2-40B4-BE49-F238E27FC236}">
                <a16:creationId xmlns:a16="http://schemas.microsoft.com/office/drawing/2014/main" id="{D0FA35F4-76A3-907F-143F-818B9DB35410}"/>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146939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DA899-7CA5-7790-BC11-D60D1AA215D9}"/>
              </a:ext>
            </a:extLst>
          </p:cNvPr>
          <p:cNvSpPr>
            <a:spLocks noGrp="1"/>
          </p:cNvSpPr>
          <p:nvPr>
            <p:ph type="dt" sz="half" idx="10"/>
          </p:nvPr>
        </p:nvSpPr>
        <p:spPr/>
        <p:txBody>
          <a:bodyPr/>
          <a:lstStyle/>
          <a:p>
            <a:fld id="{086DB3D4-0412-2C4C-BA92-FBFACF8FEED6}" type="datetime1">
              <a:rPr lang="en-US" smtClean="0"/>
              <a:t>10/15/23</a:t>
            </a:fld>
            <a:endParaRPr lang="en-US"/>
          </a:p>
        </p:txBody>
      </p:sp>
      <p:sp>
        <p:nvSpPr>
          <p:cNvPr id="3" name="Footer Placeholder 2">
            <a:extLst>
              <a:ext uri="{FF2B5EF4-FFF2-40B4-BE49-F238E27FC236}">
                <a16:creationId xmlns:a16="http://schemas.microsoft.com/office/drawing/2014/main" id="{3A2075B0-7ECB-B9EB-EEF3-6EE5BACB613E}"/>
              </a:ext>
            </a:extLst>
          </p:cNvPr>
          <p:cNvSpPr>
            <a:spLocks noGrp="1"/>
          </p:cNvSpPr>
          <p:nvPr>
            <p:ph type="ftr" sz="quarter" idx="11"/>
          </p:nvPr>
        </p:nvSpPr>
        <p:spPr/>
        <p:txBody>
          <a:bodyPr/>
          <a:lstStyle/>
          <a:p>
            <a:r>
              <a:rPr lang="en-US"/>
              <a:t>EIC : Next 10+ years through start up and beyond</a:t>
            </a:r>
          </a:p>
        </p:txBody>
      </p:sp>
      <p:sp>
        <p:nvSpPr>
          <p:cNvPr id="4" name="Slide Number Placeholder 3">
            <a:extLst>
              <a:ext uri="{FF2B5EF4-FFF2-40B4-BE49-F238E27FC236}">
                <a16:creationId xmlns:a16="http://schemas.microsoft.com/office/drawing/2014/main" id="{5BD4F29D-6133-4F50-53BE-1F6DD37FADF4}"/>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319656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F360-6FE0-2874-8D13-831CE1F9F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5AE4B2-EB0D-9E1A-61FB-FCFA6C594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19424D-70C0-19FD-EB1A-6A39A53A8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4AE4F-8C08-CBF9-C60E-914C8387CE9F}"/>
              </a:ext>
            </a:extLst>
          </p:cNvPr>
          <p:cNvSpPr>
            <a:spLocks noGrp="1"/>
          </p:cNvSpPr>
          <p:nvPr>
            <p:ph type="dt" sz="half" idx="10"/>
          </p:nvPr>
        </p:nvSpPr>
        <p:spPr/>
        <p:txBody>
          <a:bodyPr/>
          <a:lstStyle/>
          <a:p>
            <a:fld id="{D7742581-AF75-EE44-9138-F849D9B7627E}" type="datetime1">
              <a:rPr lang="en-US" smtClean="0"/>
              <a:t>10/15/23</a:t>
            </a:fld>
            <a:endParaRPr lang="en-US"/>
          </a:p>
        </p:txBody>
      </p:sp>
      <p:sp>
        <p:nvSpPr>
          <p:cNvPr id="6" name="Footer Placeholder 5">
            <a:extLst>
              <a:ext uri="{FF2B5EF4-FFF2-40B4-BE49-F238E27FC236}">
                <a16:creationId xmlns:a16="http://schemas.microsoft.com/office/drawing/2014/main" id="{758500CC-6AF0-DA05-4BCD-68E27D51A331}"/>
              </a:ext>
            </a:extLst>
          </p:cNvPr>
          <p:cNvSpPr>
            <a:spLocks noGrp="1"/>
          </p:cNvSpPr>
          <p:nvPr>
            <p:ph type="ftr" sz="quarter" idx="11"/>
          </p:nvPr>
        </p:nvSpPr>
        <p:spPr/>
        <p:txBody>
          <a:bodyPr/>
          <a:lstStyle/>
          <a:p>
            <a:r>
              <a:rPr lang="en-US"/>
              <a:t>EIC : Next 10+ years through start up and beyond</a:t>
            </a:r>
          </a:p>
        </p:txBody>
      </p:sp>
      <p:sp>
        <p:nvSpPr>
          <p:cNvPr id="7" name="Slide Number Placeholder 6">
            <a:extLst>
              <a:ext uri="{FF2B5EF4-FFF2-40B4-BE49-F238E27FC236}">
                <a16:creationId xmlns:a16="http://schemas.microsoft.com/office/drawing/2014/main" id="{278C71F0-4E96-D045-BEEF-7A8FFF363689}"/>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201598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7F24-9F82-D522-C136-E65F2A789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CFB68-4200-3EE6-EA98-6FDAF1329C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27AFA-0CA1-370A-D289-0833C907A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AA62E-3829-1161-D450-30D0CFAA832B}"/>
              </a:ext>
            </a:extLst>
          </p:cNvPr>
          <p:cNvSpPr>
            <a:spLocks noGrp="1"/>
          </p:cNvSpPr>
          <p:nvPr>
            <p:ph type="dt" sz="half" idx="10"/>
          </p:nvPr>
        </p:nvSpPr>
        <p:spPr/>
        <p:txBody>
          <a:bodyPr/>
          <a:lstStyle/>
          <a:p>
            <a:fld id="{CFA9BFA9-6E0E-D349-B712-9AF815206B83}" type="datetime1">
              <a:rPr lang="en-US" smtClean="0"/>
              <a:t>10/15/23</a:t>
            </a:fld>
            <a:endParaRPr lang="en-US"/>
          </a:p>
        </p:txBody>
      </p:sp>
      <p:sp>
        <p:nvSpPr>
          <p:cNvPr id="6" name="Footer Placeholder 5">
            <a:extLst>
              <a:ext uri="{FF2B5EF4-FFF2-40B4-BE49-F238E27FC236}">
                <a16:creationId xmlns:a16="http://schemas.microsoft.com/office/drawing/2014/main" id="{37D04E0D-FB33-1F17-C12E-BA6A15246929}"/>
              </a:ext>
            </a:extLst>
          </p:cNvPr>
          <p:cNvSpPr>
            <a:spLocks noGrp="1"/>
          </p:cNvSpPr>
          <p:nvPr>
            <p:ph type="ftr" sz="quarter" idx="11"/>
          </p:nvPr>
        </p:nvSpPr>
        <p:spPr/>
        <p:txBody>
          <a:bodyPr/>
          <a:lstStyle/>
          <a:p>
            <a:r>
              <a:rPr lang="en-US"/>
              <a:t>EIC : Next 10+ years through start up and beyond</a:t>
            </a:r>
          </a:p>
        </p:txBody>
      </p:sp>
      <p:sp>
        <p:nvSpPr>
          <p:cNvPr id="7" name="Slide Number Placeholder 6">
            <a:extLst>
              <a:ext uri="{FF2B5EF4-FFF2-40B4-BE49-F238E27FC236}">
                <a16:creationId xmlns:a16="http://schemas.microsoft.com/office/drawing/2014/main" id="{A04F6749-1B29-3348-4CD7-25B600E4255A}"/>
              </a:ext>
            </a:extLst>
          </p:cNvPr>
          <p:cNvSpPr>
            <a:spLocks noGrp="1"/>
          </p:cNvSpPr>
          <p:nvPr>
            <p:ph type="sldNum" sz="quarter" idx="12"/>
          </p:nvPr>
        </p:nvSpPr>
        <p:spPr/>
        <p:txBody>
          <a:bodyPr/>
          <a:lstStyle/>
          <a:p>
            <a:fld id="{9163F5D3-2D05-F441-ACAF-676D5FD5B4BE}" type="slidenum">
              <a:rPr lang="en-US" smtClean="0"/>
              <a:t>‹#›</a:t>
            </a:fld>
            <a:endParaRPr lang="en-US"/>
          </a:p>
        </p:txBody>
      </p:sp>
    </p:spTree>
    <p:extLst>
      <p:ext uri="{BB962C8B-B14F-4D97-AF65-F5344CB8AC3E}">
        <p14:creationId xmlns:p14="http://schemas.microsoft.com/office/powerpoint/2010/main" val="153187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76CC-1253-47A4-3FBA-CA809141DF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EDEAA4-7740-3679-D644-B83944324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64B6F26-39F1-ABDB-42C1-236C4EDCB91D}"/>
              </a:ext>
            </a:extLst>
          </p:cNvPr>
          <p:cNvSpPr>
            <a:spLocks noGrp="1"/>
          </p:cNvSpPr>
          <p:nvPr>
            <p:ph type="dt" sz="half" idx="2"/>
          </p:nvPr>
        </p:nvSpPr>
        <p:spPr>
          <a:xfrm>
            <a:off x="0" y="64722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5CE4F-6572-1040-BE35-B6F245D8D10F}" type="datetime1">
              <a:rPr lang="en-US" smtClean="0"/>
              <a:t>10/15/23</a:t>
            </a:fld>
            <a:endParaRPr lang="en-US"/>
          </a:p>
        </p:txBody>
      </p:sp>
      <p:sp>
        <p:nvSpPr>
          <p:cNvPr id="5" name="Footer Placeholder 4">
            <a:extLst>
              <a:ext uri="{FF2B5EF4-FFF2-40B4-BE49-F238E27FC236}">
                <a16:creationId xmlns:a16="http://schemas.microsoft.com/office/drawing/2014/main" id="{C08B4130-5887-2D93-1CB5-5076B9AE0850}"/>
              </a:ext>
            </a:extLst>
          </p:cNvPr>
          <p:cNvSpPr>
            <a:spLocks noGrp="1"/>
          </p:cNvSpPr>
          <p:nvPr>
            <p:ph type="ftr" sz="quarter" idx="3"/>
          </p:nvPr>
        </p:nvSpPr>
        <p:spPr>
          <a:xfrm>
            <a:off x="4038600" y="649950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4024326F-7679-3F43-6A8A-7D64EEEA6676}"/>
              </a:ext>
            </a:extLst>
          </p:cNvPr>
          <p:cNvSpPr>
            <a:spLocks noGrp="1"/>
          </p:cNvSpPr>
          <p:nvPr>
            <p:ph type="sldNum" sz="quarter" idx="4"/>
          </p:nvPr>
        </p:nvSpPr>
        <p:spPr>
          <a:xfrm>
            <a:off x="9448800" y="647221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3F5D3-2D05-F441-ACAF-676D5FD5B4BE}" type="slidenum">
              <a:rPr lang="en-US" smtClean="0"/>
              <a:t>‹#›</a:t>
            </a:fld>
            <a:endParaRPr lang="en-US"/>
          </a:p>
        </p:txBody>
      </p:sp>
    </p:spTree>
    <p:extLst>
      <p:ext uri="{BB962C8B-B14F-4D97-AF65-F5344CB8AC3E}">
        <p14:creationId xmlns:p14="http://schemas.microsoft.com/office/powerpoint/2010/main" val="3593010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rgbClr val="C00000"/>
          </a:solidFill>
          <a:latin typeface="Helvetica" pitchFamily="2"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Helvetica"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Helvetica"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tonybrook.edu/cfn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hyperlink" Target="https://eicug.github.io/"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ndico.bnl.gov/event/16740/" TargetMode="External"/><Relationship Id="rId2" Type="http://schemas.openxmlformats.org/officeDocument/2006/relationships/hyperlink" Target="https://indico.bnl.gov/event/14374/"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stonybrook.edu/cfn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3.tif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8.emf"/><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6.png"/><Relationship Id="rId5" Type="http://schemas.openxmlformats.org/officeDocument/2006/relationships/image" Target="../media/image16.emf"/><Relationship Id="rId10" Type="http://schemas.openxmlformats.org/officeDocument/2006/relationships/image" Target="../media/image11.emf"/><Relationship Id="rId4" Type="http://schemas.openxmlformats.org/officeDocument/2006/relationships/image" Target="../media/image15.emf"/><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D5C1-65E8-1EA5-0BC5-A8EADBA8D584}"/>
              </a:ext>
            </a:extLst>
          </p:cNvPr>
          <p:cNvSpPr>
            <a:spLocks noGrp="1"/>
          </p:cNvSpPr>
          <p:nvPr>
            <p:ph type="ctrTitle"/>
          </p:nvPr>
        </p:nvSpPr>
        <p:spPr/>
        <p:txBody>
          <a:bodyPr anchor="ctr"/>
          <a:lstStyle/>
          <a:p>
            <a:r>
              <a:rPr lang="en-US" dirty="0"/>
              <a:t>EIC next 10+ years to start of operations</a:t>
            </a:r>
          </a:p>
        </p:txBody>
      </p:sp>
      <p:sp>
        <p:nvSpPr>
          <p:cNvPr id="3" name="Subtitle 2">
            <a:extLst>
              <a:ext uri="{FF2B5EF4-FFF2-40B4-BE49-F238E27FC236}">
                <a16:creationId xmlns:a16="http://schemas.microsoft.com/office/drawing/2014/main" id="{70D0B8F3-5379-B66B-EC44-335592332995}"/>
              </a:ext>
            </a:extLst>
          </p:cNvPr>
          <p:cNvSpPr>
            <a:spLocks noGrp="1"/>
          </p:cNvSpPr>
          <p:nvPr>
            <p:ph type="subTitle" idx="1"/>
          </p:nvPr>
        </p:nvSpPr>
        <p:spPr>
          <a:xfrm>
            <a:off x="1524000" y="3602037"/>
            <a:ext cx="9144000" cy="2525807"/>
          </a:xfrm>
        </p:spPr>
        <p:txBody>
          <a:bodyPr>
            <a:normAutofit lnSpcReduction="10000"/>
          </a:bodyPr>
          <a:lstStyle/>
          <a:p>
            <a:r>
              <a:rPr lang="en-US" dirty="0"/>
              <a:t>Abhay Deshpande</a:t>
            </a:r>
          </a:p>
          <a:p>
            <a:r>
              <a:rPr lang="en-US" dirty="0"/>
              <a:t>October 16, 2023</a:t>
            </a:r>
          </a:p>
          <a:p>
            <a:r>
              <a:rPr lang="en-US" dirty="0"/>
              <a:t>Discussion in the CFNS Fellows Gathering @ Stony Brook</a:t>
            </a:r>
          </a:p>
          <a:p>
            <a:endParaRPr lang="en-US" dirty="0"/>
          </a:p>
          <a:p>
            <a:r>
              <a:rPr lang="en-US" dirty="0">
                <a:solidFill>
                  <a:srgbClr val="0432FF"/>
                </a:solidFill>
              </a:rPr>
              <a:t>These are my personal thoughts, not “the opinion” of the EIC Project (though they should be ;-))</a:t>
            </a:r>
          </a:p>
        </p:txBody>
      </p:sp>
      <p:sp>
        <p:nvSpPr>
          <p:cNvPr id="4" name="Date Placeholder 3">
            <a:extLst>
              <a:ext uri="{FF2B5EF4-FFF2-40B4-BE49-F238E27FC236}">
                <a16:creationId xmlns:a16="http://schemas.microsoft.com/office/drawing/2014/main" id="{B03C56C2-7BB4-C732-87CA-77C2B37AE896}"/>
              </a:ext>
            </a:extLst>
          </p:cNvPr>
          <p:cNvSpPr>
            <a:spLocks noGrp="1"/>
          </p:cNvSpPr>
          <p:nvPr>
            <p:ph type="dt" sz="half" idx="10"/>
          </p:nvPr>
        </p:nvSpPr>
        <p:spPr/>
        <p:txBody>
          <a:bodyPr/>
          <a:lstStyle/>
          <a:p>
            <a:fld id="{BA9B36F1-A3D0-B649-AF77-8568EADC17A2}" type="datetime1">
              <a:rPr lang="en-US" smtClean="0"/>
              <a:t>10/15/23</a:t>
            </a:fld>
            <a:endParaRPr lang="en-US"/>
          </a:p>
        </p:txBody>
      </p:sp>
      <p:sp>
        <p:nvSpPr>
          <p:cNvPr id="5" name="Footer Placeholder 4">
            <a:extLst>
              <a:ext uri="{FF2B5EF4-FFF2-40B4-BE49-F238E27FC236}">
                <a16:creationId xmlns:a16="http://schemas.microsoft.com/office/drawing/2014/main" id="{624ADCF9-1BA3-F77F-D20A-4B2933C47695}"/>
              </a:ext>
            </a:extLst>
          </p:cNvPr>
          <p:cNvSpPr>
            <a:spLocks noGrp="1"/>
          </p:cNvSpPr>
          <p:nvPr>
            <p:ph type="ftr" sz="quarter" idx="11"/>
          </p:nvPr>
        </p:nvSpPr>
        <p:spPr>
          <a:xfrm>
            <a:off x="4216021" y="6492874"/>
            <a:ext cx="4114800" cy="365125"/>
          </a:xfrm>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AE1D839A-C2A0-C2BE-20F3-F8972FEB20BC}"/>
              </a:ext>
            </a:extLst>
          </p:cNvPr>
          <p:cNvSpPr>
            <a:spLocks noGrp="1"/>
          </p:cNvSpPr>
          <p:nvPr>
            <p:ph type="sldNum" sz="quarter" idx="12"/>
          </p:nvPr>
        </p:nvSpPr>
        <p:spPr/>
        <p:txBody>
          <a:bodyPr/>
          <a:lstStyle/>
          <a:p>
            <a:fld id="{9163F5D3-2D05-F441-ACAF-676D5FD5B4BE}" type="slidenum">
              <a:rPr lang="en-US" smtClean="0"/>
              <a:t>1</a:t>
            </a:fld>
            <a:endParaRPr lang="en-US"/>
          </a:p>
        </p:txBody>
      </p:sp>
      <p:pic>
        <p:nvPicPr>
          <p:cNvPr id="7" name="Picture 6">
            <a:extLst>
              <a:ext uri="{FF2B5EF4-FFF2-40B4-BE49-F238E27FC236}">
                <a16:creationId xmlns:a16="http://schemas.microsoft.com/office/drawing/2014/main" id="{18771193-8F37-D0C5-439E-602C49255CF1}"/>
              </a:ext>
            </a:extLst>
          </p:cNvPr>
          <p:cNvPicPr>
            <a:picLocks noChangeAspect="1"/>
          </p:cNvPicPr>
          <p:nvPr/>
        </p:nvPicPr>
        <p:blipFill>
          <a:blip r:embed="rId2"/>
          <a:stretch>
            <a:fillRect/>
          </a:stretch>
        </p:blipFill>
        <p:spPr>
          <a:xfrm>
            <a:off x="-41838" y="6393900"/>
            <a:ext cx="2953705" cy="497284"/>
          </a:xfrm>
          <a:prstGeom prst="rect">
            <a:avLst/>
          </a:prstGeom>
        </p:spPr>
      </p:pic>
      <p:pic>
        <p:nvPicPr>
          <p:cNvPr id="8" name="Picture 7">
            <a:hlinkClick r:id="rId3"/>
            <a:extLst>
              <a:ext uri="{FF2B5EF4-FFF2-40B4-BE49-F238E27FC236}">
                <a16:creationId xmlns:a16="http://schemas.microsoft.com/office/drawing/2014/main" id="{0B5DA916-48E3-16E2-A9F0-F5A63F84C193}"/>
              </a:ext>
            </a:extLst>
          </p:cNvPr>
          <p:cNvPicPr>
            <a:picLocks noChangeAspect="1"/>
          </p:cNvPicPr>
          <p:nvPr/>
        </p:nvPicPr>
        <p:blipFill>
          <a:blip r:embed="rId4"/>
          <a:stretch>
            <a:fillRect/>
          </a:stretch>
        </p:blipFill>
        <p:spPr>
          <a:xfrm>
            <a:off x="-13648" y="-17109"/>
            <a:ext cx="1705970" cy="852985"/>
          </a:xfrm>
          <a:prstGeom prst="rect">
            <a:avLst/>
          </a:prstGeom>
          <a:solidFill>
            <a:schemeClr val="bg1"/>
          </a:solidFill>
          <a:ln w="31750">
            <a:noFill/>
          </a:ln>
        </p:spPr>
      </p:pic>
      <p:pic>
        <p:nvPicPr>
          <p:cNvPr id="9" name="Picture 8">
            <a:extLst>
              <a:ext uri="{FF2B5EF4-FFF2-40B4-BE49-F238E27FC236}">
                <a16:creationId xmlns:a16="http://schemas.microsoft.com/office/drawing/2014/main" id="{CB05B8F1-82EA-6B8E-EC7C-6A7200BD5BCB}"/>
              </a:ext>
            </a:extLst>
          </p:cNvPr>
          <p:cNvPicPr>
            <a:picLocks noChangeAspect="1"/>
          </p:cNvPicPr>
          <p:nvPr/>
        </p:nvPicPr>
        <p:blipFill>
          <a:blip r:embed="rId5"/>
          <a:stretch>
            <a:fillRect/>
          </a:stretch>
        </p:blipFill>
        <p:spPr>
          <a:xfrm>
            <a:off x="10586986" y="6492874"/>
            <a:ext cx="1597053" cy="379316"/>
          </a:xfrm>
          <a:prstGeom prst="rect">
            <a:avLst/>
          </a:prstGeom>
        </p:spPr>
      </p:pic>
    </p:spTree>
    <p:extLst>
      <p:ext uri="{BB962C8B-B14F-4D97-AF65-F5344CB8AC3E}">
        <p14:creationId xmlns:p14="http://schemas.microsoft.com/office/powerpoint/2010/main" val="345449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12C1B-2604-7F26-F500-8E167C6521AE}"/>
              </a:ext>
            </a:extLst>
          </p:cNvPr>
          <p:cNvSpPr>
            <a:spLocks noGrp="1"/>
          </p:cNvSpPr>
          <p:nvPr>
            <p:ph type="dt" sz="half" idx="10"/>
          </p:nvPr>
        </p:nvSpPr>
        <p:spPr/>
        <p:txBody>
          <a:bodyPr/>
          <a:lstStyle/>
          <a:p>
            <a:fld id="{E4CF0FE7-BC57-B64C-B0B1-1262A9D8F83E}" type="datetime1">
              <a:rPr lang="en-US" smtClean="0"/>
              <a:t>10/15/23</a:t>
            </a:fld>
            <a:endParaRPr lang="en-US"/>
          </a:p>
        </p:txBody>
      </p:sp>
      <p:sp>
        <p:nvSpPr>
          <p:cNvPr id="3" name="Footer Placeholder 2">
            <a:extLst>
              <a:ext uri="{FF2B5EF4-FFF2-40B4-BE49-F238E27FC236}">
                <a16:creationId xmlns:a16="http://schemas.microsoft.com/office/drawing/2014/main" id="{559FE25C-CB79-6AC4-60DB-5884F123D829}"/>
              </a:ext>
            </a:extLst>
          </p:cNvPr>
          <p:cNvSpPr>
            <a:spLocks noGrp="1"/>
          </p:cNvSpPr>
          <p:nvPr>
            <p:ph type="ftr" sz="quarter" idx="11"/>
          </p:nvPr>
        </p:nvSpPr>
        <p:spPr/>
        <p:txBody>
          <a:bodyPr/>
          <a:lstStyle/>
          <a:p>
            <a:r>
              <a:rPr lang="en-US"/>
              <a:t>EIC : Next 10+ years through start up and beyond</a:t>
            </a:r>
          </a:p>
        </p:txBody>
      </p:sp>
      <p:sp>
        <p:nvSpPr>
          <p:cNvPr id="4" name="Slide Number Placeholder 3">
            <a:extLst>
              <a:ext uri="{FF2B5EF4-FFF2-40B4-BE49-F238E27FC236}">
                <a16:creationId xmlns:a16="http://schemas.microsoft.com/office/drawing/2014/main" id="{55E136F9-74DB-A128-7308-8F72DF83AC1D}"/>
              </a:ext>
            </a:extLst>
          </p:cNvPr>
          <p:cNvSpPr>
            <a:spLocks noGrp="1"/>
          </p:cNvSpPr>
          <p:nvPr>
            <p:ph type="sldNum" sz="quarter" idx="12"/>
          </p:nvPr>
        </p:nvSpPr>
        <p:spPr/>
        <p:txBody>
          <a:bodyPr/>
          <a:lstStyle/>
          <a:p>
            <a:fld id="{86472FDF-8F19-FD47-9D51-A862EFDD47AC}" type="slidenum">
              <a:rPr lang="en-US" smtClean="0"/>
              <a:t>10</a:t>
            </a:fld>
            <a:endParaRPr lang="en-US"/>
          </a:p>
        </p:txBody>
      </p:sp>
      <p:grpSp>
        <p:nvGrpSpPr>
          <p:cNvPr id="7" name="Group 6">
            <a:extLst>
              <a:ext uri="{FF2B5EF4-FFF2-40B4-BE49-F238E27FC236}">
                <a16:creationId xmlns:a16="http://schemas.microsoft.com/office/drawing/2014/main" id="{373346DB-8041-3647-AA8B-4EE5E557059F}"/>
              </a:ext>
            </a:extLst>
          </p:cNvPr>
          <p:cNvGrpSpPr/>
          <p:nvPr/>
        </p:nvGrpSpPr>
        <p:grpSpPr>
          <a:xfrm>
            <a:off x="221672" y="-27540"/>
            <a:ext cx="11748655" cy="6749015"/>
            <a:chOff x="221672" y="-27540"/>
            <a:chExt cx="11748655" cy="6749015"/>
          </a:xfrm>
        </p:grpSpPr>
        <p:pic>
          <p:nvPicPr>
            <p:cNvPr id="5" name="Picture 4">
              <a:extLst>
                <a:ext uri="{FF2B5EF4-FFF2-40B4-BE49-F238E27FC236}">
                  <a16:creationId xmlns:a16="http://schemas.microsoft.com/office/drawing/2014/main" id="{03DF10CF-6AB7-53B1-B874-F26FC26D00C4}"/>
                </a:ext>
              </a:extLst>
            </p:cNvPr>
            <p:cNvPicPr>
              <a:picLocks noChangeAspect="1"/>
            </p:cNvPicPr>
            <p:nvPr/>
          </p:nvPicPr>
          <p:blipFill>
            <a:blip r:embed="rId2"/>
            <a:stretch>
              <a:fillRect/>
            </a:stretch>
          </p:blipFill>
          <p:spPr>
            <a:xfrm>
              <a:off x="221672" y="-27540"/>
              <a:ext cx="11748655" cy="6749015"/>
            </a:xfrm>
            <a:prstGeom prst="rect">
              <a:avLst/>
            </a:prstGeom>
          </p:spPr>
        </p:pic>
        <p:sp>
          <p:nvSpPr>
            <p:cNvPr id="6" name="Rectangle 5">
              <a:extLst>
                <a:ext uri="{FF2B5EF4-FFF2-40B4-BE49-F238E27FC236}">
                  <a16:creationId xmlns:a16="http://schemas.microsoft.com/office/drawing/2014/main" id="{4ACB8D3B-2E5E-5E89-FB76-B7D2003D5B49}"/>
                </a:ext>
              </a:extLst>
            </p:cNvPr>
            <p:cNvSpPr/>
            <p:nvPr/>
          </p:nvSpPr>
          <p:spPr>
            <a:xfrm>
              <a:off x="838199" y="6476566"/>
              <a:ext cx="6767945" cy="224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9076D9D6-4CD9-FB7A-1F03-C2AAB67647E3}"/>
              </a:ext>
            </a:extLst>
          </p:cNvPr>
          <p:cNvCxnSpPr>
            <a:cxnSpLocks/>
          </p:cNvCxnSpPr>
          <p:nvPr/>
        </p:nvCxnSpPr>
        <p:spPr>
          <a:xfrm>
            <a:off x="9004852" y="3349488"/>
            <a:ext cx="5954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73E10F-DB42-6C91-401D-F1C3CF8DE90A}"/>
              </a:ext>
            </a:extLst>
          </p:cNvPr>
          <p:cNvCxnSpPr>
            <a:cxnSpLocks/>
          </p:cNvCxnSpPr>
          <p:nvPr/>
        </p:nvCxnSpPr>
        <p:spPr>
          <a:xfrm>
            <a:off x="9004852" y="4754219"/>
            <a:ext cx="5954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89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55894-6BDB-16B0-6752-A1DD503E75E1}"/>
              </a:ext>
            </a:extLst>
          </p:cNvPr>
          <p:cNvSpPr>
            <a:spLocks noGrp="1"/>
          </p:cNvSpPr>
          <p:nvPr>
            <p:ph type="sldNum" sz="quarter" idx="4"/>
          </p:nvPr>
        </p:nvSpPr>
        <p:spPr>
          <a:xfrm>
            <a:off x="8715375" y="6492875"/>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11</a:t>
            </a:fld>
            <a:endParaRPr lang="en-US"/>
          </a:p>
        </p:txBody>
      </p:sp>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3692234" y="374012"/>
            <a:ext cx="8510096" cy="1175188"/>
          </a:xfrm>
        </p:spPr>
        <p:txBody>
          <a:bodyPr>
            <a:normAutofit fontScale="90000"/>
          </a:bodyPr>
          <a:lstStyle/>
          <a:p>
            <a:pPr algn="r"/>
            <a:r>
              <a:rPr lang="en-US" dirty="0"/>
              <a:t>The Scientific Foundation for an EIC was Built Over Two Decades</a:t>
            </a:r>
          </a:p>
        </p:txBody>
      </p:sp>
      <p:grpSp>
        <p:nvGrpSpPr>
          <p:cNvPr id="6" name="Group 5">
            <a:extLst>
              <a:ext uri="{FF2B5EF4-FFF2-40B4-BE49-F238E27FC236}">
                <a16:creationId xmlns:a16="http://schemas.microsoft.com/office/drawing/2014/main" id="{EEF687B9-C4C9-476E-A41D-AD76E51DE903}"/>
              </a:ext>
            </a:extLst>
          </p:cNvPr>
          <p:cNvGrpSpPr/>
          <p:nvPr/>
        </p:nvGrpSpPr>
        <p:grpSpPr>
          <a:xfrm>
            <a:off x="234433" y="1036620"/>
            <a:ext cx="1548531" cy="2547921"/>
            <a:chOff x="5715000" y="3312948"/>
            <a:chExt cx="2003425" cy="2859252"/>
          </a:xfrm>
        </p:grpSpPr>
        <p:sp>
          <p:nvSpPr>
            <p:cNvPr id="8" name="Text Box 33">
              <a:extLst>
                <a:ext uri="{FF2B5EF4-FFF2-40B4-BE49-F238E27FC236}">
                  <a16:creationId xmlns:a16="http://schemas.microsoft.com/office/drawing/2014/main" id="{EDB3DE58-FC08-4B92-A66A-28168AE2D6D1}"/>
                </a:ext>
              </a:extLst>
            </p:cNvPr>
            <p:cNvSpPr txBox="1">
              <a:spLocks noChangeArrowheads="1"/>
            </p:cNvSpPr>
            <p:nvPr/>
          </p:nvSpPr>
          <p:spPr bwMode="auto">
            <a:xfrm>
              <a:off x="6400801" y="3312948"/>
              <a:ext cx="654066"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cs typeface="Arial" panose="020B0604020202020204" pitchFamily="34" charset="0"/>
                </a:rPr>
                <a:t>2002</a:t>
              </a:r>
            </a:p>
          </p:txBody>
        </p:sp>
        <p:pic>
          <p:nvPicPr>
            <p:cNvPr id="9" name="Picture 35" descr="LRP2002_Cover">
              <a:extLst>
                <a:ext uri="{FF2B5EF4-FFF2-40B4-BE49-F238E27FC236}">
                  <a16:creationId xmlns:a16="http://schemas.microsoft.com/office/drawing/2014/main" id="{C837196A-CE2C-40F2-80B6-7B893D6B69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3F62D8B4-47AE-4343-8EA2-C60CEAAE0111}"/>
              </a:ext>
            </a:extLst>
          </p:cNvPr>
          <p:cNvGrpSpPr/>
          <p:nvPr/>
        </p:nvGrpSpPr>
        <p:grpSpPr>
          <a:xfrm>
            <a:off x="1497521" y="1293413"/>
            <a:ext cx="1659010" cy="2494336"/>
            <a:chOff x="6796088" y="4004048"/>
            <a:chExt cx="2066925" cy="2853952"/>
          </a:xfrm>
        </p:grpSpPr>
        <p:sp>
          <p:nvSpPr>
            <p:cNvPr id="11" name="Text Box 38">
              <a:extLst>
                <a:ext uri="{FF2B5EF4-FFF2-40B4-BE49-F238E27FC236}">
                  <a16:creationId xmlns:a16="http://schemas.microsoft.com/office/drawing/2014/main" id="{2E1FA567-8F02-44B1-B9CD-1C167C0FBE54}"/>
                </a:ext>
              </a:extLst>
            </p:cNvPr>
            <p:cNvSpPr txBox="1">
              <a:spLocks noChangeArrowheads="1"/>
            </p:cNvSpPr>
            <p:nvPr/>
          </p:nvSpPr>
          <p:spPr bwMode="auto">
            <a:xfrm>
              <a:off x="7582786" y="4004048"/>
              <a:ext cx="736416" cy="30609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2007</a:t>
              </a:r>
            </a:p>
          </p:txBody>
        </p:sp>
        <p:pic>
          <p:nvPicPr>
            <p:cNvPr id="12" name="Picture 39">
              <a:extLst>
                <a:ext uri="{FF2B5EF4-FFF2-40B4-BE49-F238E27FC236}">
                  <a16:creationId xmlns:a16="http://schemas.microsoft.com/office/drawing/2014/main" id="{322CFB8D-E658-42DC-8D06-E4FAE6C4E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3">
            <a:extLst>
              <a:ext uri="{FF2B5EF4-FFF2-40B4-BE49-F238E27FC236}">
                <a16:creationId xmlns:a16="http://schemas.microsoft.com/office/drawing/2014/main" id="{7872333A-DA71-40DD-8D86-BB652AFEFF2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17" t="14020" r="13893" b="21884"/>
          <a:stretch/>
        </p:blipFill>
        <p:spPr bwMode="auto">
          <a:xfrm>
            <a:off x="2725526" y="1803046"/>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38">
            <a:extLst>
              <a:ext uri="{FF2B5EF4-FFF2-40B4-BE49-F238E27FC236}">
                <a16:creationId xmlns:a16="http://schemas.microsoft.com/office/drawing/2014/main" id="{FC17B929-2BBD-4204-BEE8-A323CED4471E}"/>
              </a:ext>
            </a:extLst>
          </p:cNvPr>
          <p:cNvSpPr txBox="1">
            <a:spLocks noChangeArrowheads="1"/>
          </p:cNvSpPr>
          <p:nvPr/>
        </p:nvSpPr>
        <p:spPr bwMode="auto">
          <a:xfrm>
            <a:off x="3458509" y="1535894"/>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2009</a:t>
            </a:r>
          </a:p>
        </p:txBody>
      </p:sp>
      <p:sp>
        <p:nvSpPr>
          <p:cNvPr id="15" name="Text Box 38">
            <a:extLst>
              <a:ext uri="{FF2B5EF4-FFF2-40B4-BE49-F238E27FC236}">
                <a16:creationId xmlns:a16="http://schemas.microsoft.com/office/drawing/2014/main" id="{B8B1BD4E-DA46-44B3-9AB0-8E8E1AD6F5D6}"/>
              </a:ext>
            </a:extLst>
          </p:cNvPr>
          <p:cNvSpPr txBox="1">
            <a:spLocks noChangeArrowheads="1"/>
          </p:cNvSpPr>
          <p:nvPr/>
        </p:nvSpPr>
        <p:spPr bwMode="auto">
          <a:xfrm>
            <a:off x="6281075" y="2992647"/>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2013</a:t>
            </a:r>
          </a:p>
        </p:txBody>
      </p:sp>
      <p:sp>
        <p:nvSpPr>
          <p:cNvPr id="16" name="Text Box 38">
            <a:extLst>
              <a:ext uri="{FF2B5EF4-FFF2-40B4-BE49-F238E27FC236}">
                <a16:creationId xmlns:a16="http://schemas.microsoft.com/office/drawing/2014/main" id="{0821C969-4002-4BA4-9B68-CD0C0DD50D2B}"/>
              </a:ext>
            </a:extLst>
          </p:cNvPr>
          <p:cNvSpPr txBox="1">
            <a:spLocks noChangeArrowheads="1"/>
          </p:cNvSpPr>
          <p:nvPr/>
        </p:nvSpPr>
        <p:spPr bwMode="auto">
          <a:xfrm>
            <a:off x="7135488" y="3523921"/>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2015</a:t>
            </a:r>
          </a:p>
        </p:txBody>
      </p:sp>
      <p:sp>
        <p:nvSpPr>
          <p:cNvPr id="17" name="Text Box 38">
            <a:extLst>
              <a:ext uri="{FF2B5EF4-FFF2-40B4-BE49-F238E27FC236}">
                <a16:creationId xmlns:a16="http://schemas.microsoft.com/office/drawing/2014/main" id="{D57F9094-39DC-4F21-8333-1256873ECE25}"/>
              </a:ext>
            </a:extLst>
          </p:cNvPr>
          <p:cNvSpPr txBox="1">
            <a:spLocks noChangeArrowheads="1"/>
          </p:cNvSpPr>
          <p:nvPr/>
        </p:nvSpPr>
        <p:spPr bwMode="auto">
          <a:xfrm>
            <a:off x="8478257" y="3616971"/>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2018</a:t>
            </a:r>
          </a:p>
        </p:txBody>
      </p:sp>
      <p:grpSp>
        <p:nvGrpSpPr>
          <p:cNvPr id="18" name="Group 17">
            <a:extLst>
              <a:ext uri="{FF2B5EF4-FFF2-40B4-BE49-F238E27FC236}">
                <a16:creationId xmlns:a16="http://schemas.microsoft.com/office/drawing/2014/main" id="{218BA448-2936-49E4-8878-4484FBE4562F}"/>
              </a:ext>
            </a:extLst>
          </p:cNvPr>
          <p:cNvGrpSpPr/>
          <p:nvPr/>
        </p:nvGrpSpPr>
        <p:grpSpPr>
          <a:xfrm>
            <a:off x="3782720" y="2045527"/>
            <a:ext cx="1667303" cy="2357675"/>
            <a:chOff x="3231954" y="1960294"/>
            <a:chExt cx="1667303" cy="2357675"/>
          </a:xfrm>
        </p:grpSpPr>
        <p:pic>
          <p:nvPicPr>
            <p:cNvPr id="19" name="Picture 18">
              <a:extLst>
                <a:ext uri="{FF2B5EF4-FFF2-40B4-BE49-F238E27FC236}">
                  <a16:creationId xmlns:a16="http://schemas.microsoft.com/office/drawing/2014/main" id="{A288B231-5412-4A45-BDF9-239166E1C2F2}"/>
                </a:ext>
              </a:extLst>
            </p:cNvPr>
            <p:cNvPicPr>
              <a:picLocks noChangeAspect="1"/>
            </p:cNvPicPr>
            <p:nvPr/>
          </p:nvPicPr>
          <p:blipFill>
            <a:blip r:embed="rId6"/>
            <a:stretch>
              <a:fillRect/>
            </a:stretch>
          </p:blipFill>
          <p:spPr>
            <a:xfrm>
              <a:off x="3231954" y="2215053"/>
              <a:ext cx="1628839" cy="2102916"/>
            </a:xfrm>
            <a:prstGeom prst="rect">
              <a:avLst/>
            </a:prstGeom>
            <a:ln>
              <a:solidFill>
                <a:schemeClr val="tx1"/>
              </a:solidFill>
            </a:ln>
          </p:spPr>
        </p:pic>
        <p:sp>
          <p:nvSpPr>
            <p:cNvPr id="20" name="Text Box 38">
              <a:extLst>
                <a:ext uri="{FF2B5EF4-FFF2-40B4-BE49-F238E27FC236}">
                  <a16:creationId xmlns:a16="http://schemas.microsoft.com/office/drawing/2014/main" id="{C2F8B556-AD0C-4E96-AEB7-48F1DDD4F424}"/>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rPr>
                <a:t>2010</a:t>
              </a:r>
            </a:p>
          </p:txBody>
        </p:sp>
        <p:sp>
          <p:nvSpPr>
            <p:cNvPr id="21" name="TextBox 20">
              <a:extLst>
                <a:ext uri="{FF2B5EF4-FFF2-40B4-BE49-F238E27FC236}">
                  <a16:creationId xmlns:a16="http://schemas.microsoft.com/office/drawing/2014/main" id="{7FF8BA27-1CC8-48F6-9149-10930F10A539}"/>
                </a:ext>
              </a:extLst>
            </p:cNvPr>
            <p:cNvSpPr txBox="1"/>
            <p:nvPr/>
          </p:nvSpPr>
          <p:spPr>
            <a:xfrm>
              <a:off x="3357006" y="2215876"/>
              <a:ext cx="1542251" cy="338554"/>
            </a:xfrm>
            <a:prstGeom prst="rect">
              <a:avLst/>
            </a:prstGeom>
            <a:solidFill>
              <a:schemeClr val="bg1"/>
            </a:solidFill>
          </p:spPr>
          <p:txBody>
            <a:bodyPr wrap="square" rtlCol="0">
              <a:spAutoFit/>
            </a:bodyPr>
            <a:lstStyle/>
            <a:p>
              <a:r>
                <a:rPr lang="en-US" sz="800" dirty="0">
                  <a:solidFill>
                    <a:prstClr val="black"/>
                  </a:solidFill>
                </a:rPr>
                <a:t>Gluons and the Quark Sea at High Energies</a:t>
              </a:r>
            </a:p>
          </p:txBody>
        </p:sp>
      </p:grpSp>
      <p:sp>
        <p:nvSpPr>
          <p:cNvPr id="22" name="Text Box 38">
            <a:extLst>
              <a:ext uri="{FF2B5EF4-FFF2-40B4-BE49-F238E27FC236}">
                <a16:creationId xmlns:a16="http://schemas.microsoft.com/office/drawing/2014/main" id="{7CD7A9DB-BE70-426D-8FD5-AFC4E007296D}"/>
              </a:ext>
            </a:extLst>
          </p:cNvPr>
          <p:cNvSpPr txBox="1">
            <a:spLocks noChangeArrowheads="1"/>
          </p:cNvSpPr>
          <p:nvPr/>
        </p:nvSpPr>
        <p:spPr bwMode="auto">
          <a:xfrm>
            <a:off x="5502265" y="2372291"/>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2012</a:t>
            </a:r>
          </a:p>
        </p:txBody>
      </p:sp>
      <p:sp>
        <p:nvSpPr>
          <p:cNvPr id="23" name="TextBox 22">
            <a:extLst>
              <a:ext uri="{FF2B5EF4-FFF2-40B4-BE49-F238E27FC236}">
                <a16:creationId xmlns:a16="http://schemas.microsoft.com/office/drawing/2014/main" id="{8C482C63-ED93-4C35-838A-DA1340E8E5BD}"/>
              </a:ext>
            </a:extLst>
          </p:cNvPr>
          <p:cNvSpPr txBox="1"/>
          <p:nvPr/>
        </p:nvSpPr>
        <p:spPr>
          <a:xfrm>
            <a:off x="196077" y="4006611"/>
            <a:ext cx="1200752" cy="1754326"/>
          </a:xfrm>
          <a:prstGeom prst="rect">
            <a:avLst/>
          </a:prstGeom>
          <a:noFill/>
        </p:spPr>
        <p:txBody>
          <a:bodyPr wrap="square" rtlCol="0">
            <a:spAutoFit/>
          </a:bodyPr>
          <a:lstStyle/>
          <a:p>
            <a:r>
              <a:rPr lang="en-US" sz="1200" dirty="0">
                <a:cs typeface="Arial" panose="020B0604020202020204" pitchFamily="34" charset="0"/>
              </a:rPr>
              <a:t>“…essential accelerator and detector R&amp;D [for EIC] should be given very high priority</a:t>
            </a:r>
          </a:p>
          <a:p>
            <a:r>
              <a:rPr lang="en-US" sz="1200" dirty="0">
                <a:cs typeface="Arial" panose="020B0604020202020204" pitchFamily="34" charset="0"/>
              </a:rPr>
              <a:t>in the short term.”</a:t>
            </a:r>
          </a:p>
        </p:txBody>
      </p:sp>
      <p:sp>
        <p:nvSpPr>
          <p:cNvPr id="24" name="TextBox 23">
            <a:extLst>
              <a:ext uri="{FF2B5EF4-FFF2-40B4-BE49-F238E27FC236}">
                <a16:creationId xmlns:a16="http://schemas.microsoft.com/office/drawing/2014/main" id="{5B71E8D6-C8FA-4418-9A3F-08F81D13D17D}"/>
              </a:ext>
            </a:extLst>
          </p:cNvPr>
          <p:cNvSpPr txBox="1"/>
          <p:nvPr/>
        </p:nvSpPr>
        <p:spPr>
          <a:xfrm>
            <a:off x="1582454" y="4177267"/>
            <a:ext cx="1220680" cy="1754326"/>
          </a:xfrm>
          <a:prstGeom prst="rect">
            <a:avLst/>
          </a:prstGeom>
          <a:noFill/>
        </p:spPr>
        <p:txBody>
          <a:bodyPr wrap="square" rtlCol="0">
            <a:spAutoFit/>
          </a:bodyPr>
          <a:lstStyle/>
          <a:p>
            <a:r>
              <a:rPr lang="en-US" sz="1200" dirty="0">
                <a:cs typeface="Arial" panose="020B0604020202020204" pitchFamily="34" charset="0"/>
              </a:rPr>
              <a:t>“We recommend the allocation of resources …to lay the foundation for a polarized Electron-Ion Collider…”</a:t>
            </a:r>
          </a:p>
        </p:txBody>
      </p:sp>
      <p:sp>
        <p:nvSpPr>
          <p:cNvPr id="25" name="TextBox 24">
            <a:extLst>
              <a:ext uri="{FF2B5EF4-FFF2-40B4-BE49-F238E27FC236}">
                <a16:creationId xmlns:a16="http://schemas.microsoft.com/office/drawing/2014/main" id="{5E396FC9-DE07-41CF-9F11-C56EFD6E12A5}"/>
              </a:ext>
            </a:extLst>
          </p:cNvPr>
          <p:cNvSpPr txBox="1"/>
          <p:nvPr/>
        </p:nvSpPr>
        <p:spPr>
          <a:xfrm>
            <a:off x="2951745" y="4459084"/>
            <a:ext cx="1189054" cy="1569660"/>
          </a:xfrm>
          <a:prstGeom prst="rect">
            <a:avLst/>
          </a:prstGeom>
          <a:noFill/>
        </p:spPr>
        <p:txBody>
          <a:bodyPr wrap="square" rtlCol="0">
            <a:spAutoFit/>
          </a:bodyPr>
          <a:lstStyle/>
          <a:p>
            <a:r>
              <a:rPr lang="en-US" sz="1200" dirty="0">
                <a:cs typeface="Arial" panose="020B0604020202020204" pitchFamily="34" charset="0"/>
              </a:rPr>
              <a:t>“..a new dedicated facility will be essential for answering some of the most central questions.”</a:t>
            </a:r>
          </a:p>
        </p:txBody>
      </p:sp>
      <p:sp>
        <p:nvSpPr>
          <p:cNvPr id="26" name="Rectangle 4">
            <a:extLst>
              <a:ext uri="{FF2B5EF4-FFF2-40B4-BE49-F238E27FC236}">
                <a16:creationId xmlns:a16="http://schemas.microsoft.com/office/drawing/2014/main" id="{933F997B-7D46-4D9F-B419-FFA9628A5133}"/>
              </a:ext>
            </a:extLst>
          </p:cNvPr>
          <p:cNvSpPr>
            <a:spLocks noChangeArrowheads="1"/>
          </p:cNvSpPr>
          <p:nvPr/>
        </p:nvSpPr>
        <p:spPr bwMode="auto">
          <a:xfrm>
            <a:off x="3493348"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cs typeface="Arial" panose="020B0604020202020204" pitchFamily="34" charset="0"/>
            </a:endParaRPr>
          </a:p>
        </p:txBody>
      </p:sp>
      <p:sp>
        <p:nvSpPr>
          <p:cNvPr id="27" name="TextBox 26">
            <a:extLst>
              <a:ext uri="{FF2B5EF4-FFF2-40B4-BE49-F238E27FC236}">
                <a16:creationId xmlns:a16="http://schemas.microsoft.com/office/drawing/2014/main" id="{41C02897-F01F-40BD-B828-3405DD1F12F8}"/>
              </a:ext>
            </a:extLst>
          </p:cNvPr>
          <p:cNvSpPr txBox="1"/>
          <p:nvPr/>
        </p:nvSpPr>
        <p:spPr>
          <a:xfrm>
            <a:off x="7045780" y="2118374"/>
            <a:ext cx="1582388" cy="1569660"/>
          </a:xfrm>
          <a:prstGeom prst="rect">
            <a:avLst/>
          </a:prstGeom>
          <a:noFill/>
        </p:spPr>
        <p:txBody>
          <a:bodyPr wrap="square" rtlCol="0">
            <a:spAutoFit/>
          </a:bodyPr>
          <a:lstStyle/>
          <a:p>
            <a:r>
              <a:rPr lang="en-US" sz="1200" dirty="0">
                <a:solidFill>
                  <a:prstClr val="black"/>
                </a:solidFill>
                <a:cs typeface="Arial" panose="020B0604020202020204" pitchFamily="34" charset="0"/>
              </a:rPr>
              <a:t>“a high-energy high-luminosity polarized EIC [is] the highest priority for new facility construction following the completion of FRIB.”</a:t>
            </a:r>
          </a:p>
          <a:p>
            <a:endParaRPr lang="en-US" sz="1200" dirty="0">
              <a:cs typeface="Arial" panose="020B0604020202020204" pitchFamily="34" charset="0"/>
            </a:endParaRPr>
          </a:p>
        </p:txBody>
      </p:sp>
      <p:sp>
        <p:nvSpPr>
          <p:cNvPr id="28" name="TextBox 27">
            <a:extLst>
              <a:ext uri="{FF2B5EF4-FFF2-40B4-BE49-F238E27FC236}">
                <a16:creationId xmlns:a16="http://schemas.microsoft.com/office/drawing/2014/main" id="{A5521A0D-795C-4571-9D45-4E04D53FEF84}"/>
              </a:ext>
            </a:extLst>
          </p:cNvPr>
          <p:cNvSpPr txBox="1"/>
          <p:nvPr/>
        </p:nvSpPr>
        <p:spPr>
          <a:xfrm>
            <a:off x="8773798" y="1955628"/>
            <a:ext cx="1628454" cy="1754326"/>
          </a:xfrm>
          <a:prstGeom prst="rect">
            <a:avLst/>
          </a:prstGeom>
          <a:noFill/>
        </p:spPr>
        <p:txBody>
          <a:bodyPr wrap="square" rtlCol="0">
            <a:spAutoFit/>
          </a:bodyPr>
          <a:lstStyle/>
          <a:p>
            <a:r>
              <a:rPr lang="en-US" sz="1200" dirty="0">
                <a:uFill>
                  <a:solidFill>
                    <a:srgbClr val="413E40"/>
                  </a:solidFill>
                </a:uFill>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cs typeface="Arial" panose="020B0604020202020204" pitchFamily="34" charset="0"/>
            </a:endParaRPr>
          </a:p>
        </p:txBody>
      </p:sp>
      <p:sp>
        <p:nvSpPr>
          <p:cNvPr id="29" name="TextBox 28">
            <a:extLst>
              <a:ext uri="{FF2B5EF4-FFF2-40B4-BE49-F238E27FC236}">
                <a16:creationId xmlns:a16="http://schemas.microsoft.com/office/drawing/2014/main" id="{8FC20C24-06F4-4DCF-AE76-F2CF5DA29FD0}"/>
              </a:ext>
            </a:extLst>
          </p:cNvPr>
          <p:cNvSpPr txBox="1"/>
          <p:nvPr/>
        </p:nvSpPr>
        <p:spPr>
          <a:xfrm>
            <a:off x="4110165" y="4807242"/>
            <a:ext cx="1582387" cy="1754326"/>
          </a:xfrm>
          <a:prstGeom prst="rect">
            <a:avLst/>
          </a:prstGeom>
          <a:noFill/>
        </p:spPr>
        <p:txBody>
          <a:bodyPr wrap="square" rtlCol="0">
            <a:spAutoFit/>
          </a:bodyPr>
          <a:lstStyle/>
          <a:p>
            <a:r>
              <a:rPr lang="en-US" sz="1200" dirty="0">
                <a:cs typeface="Arial" panose="020B0604020202020204" pitchFamily="34" charset="0"/>
              </a:rPr>
              <a:t>“The quantitative study of matter in this new regime [where abundant gluons dominate] requires a new experimental facility: an Electron Ion Collider..”</a:t>
            </a:r>
          </a:p>
        </p:txBody>
      </p:sp>
      <p:sp>
        <p:nvSpPr>
          <p:cNvPr id="30" name="TextBox 29">
            <a:extLst>
              <a:ext uri="{FF2B5EF4-FFF2-40B4-BE49-F238E27FC236}">
                <a16:creationId xmlns:a16="http://schemas.microsoft.com/office/drawing/2014/main" id="{FB535AAD-16AA-480E-A726-6243D621A6BA}"/>
              </a:ext>
            </a:extLst>
          </p:cNvPr>
          <p:cNvSpPr txBox="1"/>
          <p:nvPr/>
        </p:nvSpPr>
        <p:spPr>
          <a:xfrm>
            <a:off x="5244681" y="1403195"/>
            <a:ext cx="1839563" cy="1200329"/>
          </a:xfrm>
          <a:prstGeom prst="rect">
            <a:avLst/>
          </a:prstGeom>
          <a:noFill/>
        </p:spPr>
        <p:txBody>
          <a:bodyPr wrap="square" rtlCol="0">
            <a:spAutoFit/>
          </a:bodyPr>
          <a:lstStyle/>
          <a:p>
            <a:r>
              <a:rPr lang="en-US" sz="1200" dirty="0">
                <a:uFill>
                  <a:solidFill>
                    <a:srgbClr val="413E40"/>
                  </a:solidFill>
                </a:uFill>
                <a:ea typeface="ＭＳ Ｐゴシック" charset="0"/>
                <a:cs typeface="Arial" panose="020B0604020202020204" pitchFamily="34" charset="0"/>
              </a:rPr>
              <a:t>Electron-Ion </a:t>
            </a:r>
            <a:r>
              <a:rPr lang="en-US" sz="1200" dirty="0" err="1">
                <a:uFill>
                  <a:solidFill>
                    <a:srgbClr val="413E40"/>
                  </a:solidFill>
                </a:uFill>
                <a:ea typeface="ＭＳ Ｐゴシック" charset="0"/>
                <a:cs typeface="Arial" panose="020B0604020202020204" pitchFamily="34" charset="0"/>
              </a:rPr>
              <a:t>Collider..</a:t>
            </a:r>
            <a:r>
              <a:rPr lang="en-US" sz="1200" i="1" dirty="0" err="1">
                <a:uFill>
                  <a:solidFill>
                    <a:srgbClr val="E32400"/>
                  </a:solidFill>
                </a:uFill>
                <a:ea typeface="ＭＳ Ｐゴシック" charset="0"/>
                <a:cs typeface="Arial" panose="020B0604020202020204" pitchFamily="34" charset="0"/>
              </a:rPr>
              <a:t>absolutely</a:t>
            </a:r>
            <a:r>
              <a:rPr lang="en-US" sz="1200" i="1" dirty="0">
                <a:uFill>
                  <a:solidFill>
                    <a:srgbClr val="E32400"/>
                  </a:solidFill>
                </a:uFill>
                <a:ea typeface="ＭＳ Ｐゴシック" charset="0"/>
                <a:cs typeface="Arial" panose="020B0604020202020204" pitchFamily="34" charset="0"/>
              </a:rPr>
              <a:t> central</a:t>
            </a:r>
            <a:r>
              <a:rPr lang="en-US" sz="1200" i="1" dirty="0">
                <a:uFill>
                  <a:solidFill>
                    <a:srgbClr val="413E40"/>
                  </a:solidFill>
                </a:uFill>
                <a:ea typeface="ＭＳ Ｐゴシック" charset="0"/>
                <a:cs typeface="Arial" panose="020B0604020202020204" pitchFamily="34" charset="0"/>
              </a:rPr>
              <a:t> </a:t>
            </a:r>
            <a:r>
              <a:rPr lang="en-US" sz="1200" dirty="0">
                <a:uFill>
                  <a:solidFill>
                    <a:srgbClr val="413E40"/>
                  </a:solidFill>
                </a:uFill>
                <a:ea typeface="ＭＳ Ｐゴシック" charset="0"/>
                <a:cs typeface="Arial" panose="020B0604020202020204" pitchFamily="34" charset="0"/>
              </a:rPr>
              <a:t>to the nuclear science program of the  next decade.</a:t>
            </a:r>
          </a:p>
          <a:p>
            <a:endParaRPr lang="en-US" sz="1200" dirty="0">
              <a:cs typeface="Arial" panose="020B0604020202020204" pitchFamily="34" charset="0"/>
            </a:endParaRPr>
          </a:p>
        </p:txBody>
      </p:sp>
      <p:pic>
        <p:nvPicPr>
          <p:cNvPr id="31" name="Picture 2">
            <a:extLst>
              <a:ext uri="{FF2B5EF4-FFF2-40B4-BE49-F238E27FC236}">
                <a16:creationId xmlns:a16="http://schemas.microsoft.com/office/drawing/2014/main" id="{27E565AB-38A7-493B-A3E0-ED5A9BD4C5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7928" y="2635463"/>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E1C32BF4-9D61-46E2-B9D1-4D82FC077203}"/>
              </a:ext>
            </a:extLst>
          </p:cNvPr>
          <p:cNvGrpSpPr/>
          <p:nvPr/>
        </p:nvGrpSpPr>
        <p:grpSpPr>
          <a:xfrm>
            <a:off x="5585881" y="3225261"/>
            <a:ext cx="1525844" cy="1971852"/>
            <a:chOff x="5134513" y="2818820"/>
            <a:chExt cx="1525844" cy="1971852"/>
          </a:xfrm>
        </p:grpSpPr>
        <p:pic>
          <p:nvPicPr>
            <p:cNvPr id="33" name="Picture 32">
              <a:extLst>
                <a:ext uri="{FF2B5EF4-FFF2-40B4-BE49-F238E27FC236}">
                  <a16:creationId xmlns:a16="http://schemas.microsoft.com/office/drawing/2014/main" id="{815D397A-1317-4181-8043-8D9CE6D78FF9}"/>
                </a:ext>
              </a:extLst>
            </p:cNvPr>
            <p:cNvPicPr>
              <a:picLocks noChangeAspect="1"/>
            </p:cNvPicPr>
            <p:nvPr/>
          </p:nvPicPr>
          <p:blipFill>
            <a:blip r:embed="rId8"/>
            <a:stretch>
              <a:fillRect/>
            </a:stretch>
          </p:blipFill>
          <p:spPr>
            <a:xfrm>
              <a:off x="5134513" y="2818820"/>
              <a:ext cx="1525844" cy="1971852"/>
            </a:xfrm>
            <a:prstGeom prst="rect">
              <a:avLst/>
            </a:prstGeom>
            <a:solidFill>
              <a:schemeClr val="bg1"/>
            </a:solidFill>
            <a:ln>
              <a:solidFill>
                <a:schemeClr val="tx1"/>
              </a:solidFill>
            </a:ln>
          </p:spPr>
        </p:pic>
        <p:sp>
          <p:nvSpPr>
            <p:cNvPr id="34" name="TextBox 33">
              <a:extLst>
                <a:ext uri="{FF2B5EF4-FFF2-40B4-BE49-F238E27FC236}">
                  <a16:creationId xmlns:a16="http://schemas.microsoft.com/office/drawing/2014/main" id="{FFA90B50-477B-47C1-B9C5-7A2653F2612D}"/>
                </a:ext>
              </a:extLst>
            </p:cNvPr>
            <p:cNvSpPr txBox="1"/>
            <p:nvPr/>
          </p:nvSpPr>
          <p:spPr>
            <a:xfrm>
              <a:off x="5279018" y="3067798"/>
              <a:ext cx="1206501" cy="707886"/>
            </a:xfrm>
            <a:prstGeom prst="rect">
              <a:avLst/>
            </a:prstGeom>
            <a:solidFill>
              <a:schemeClr val="bg1"/>
            </a:solidFill>
          </p:spPr>
          <p:txBody>
            <a:bodyPr wrap="square" rtlCol="0">
              <a:spAutoFit/>
            </a:bodyPr>
            <a:lstStyle/>
            <a:p>
              <a:r>
                <a:rPr lang="en-US" sz="1000" dirty="0">
                  <a:solidFill>
                    <a:prstClr val="black"/>
                  </a:solidFill>
                </a:rPr>
                <a:t>Major Nuclear Physics Facilities for the Next Decade</a:t>
              </a:r>
            </a:p>
          </p:txBody>
        </p:sp>
        <p:sp>
          <p:nvSpPr>
            <p:cNvPr id="35" name="TextBox 34">
              <a:extLst>
                <a:ext uri="{FF2B5EF4-FFF2-40B4-BE49-F238E27FC236}">
                  <a16:creationId xmlns:a16="http://schemas.microsoft.com/office/drawing/2014/main" id="{417BE171-07C9-4B3F-AB90-9B6F7C3E5F89}"/>
                </a:ext>
              </a:extLst>
            </p:cNvPr>
            <p:cNvSpPr txBox="1"/>
            <p:nvPr/>
          </p:nvSpPr>
          <p:spPr>
            <a:xfrm>
              <a:off x="5624519" y="3752531"/>
              <a:ext cx="654346" cy="276999"/>
            </a:xfrm>
            <a:prstGeom prst="rect">
              <a:avLst/>
            </a:prstGeom>
            <a:solidFill>
              <a:schemeClr val="bg1"/>
            </a:solidFill>
          </p:spPr>
          <p:txBody>
            <a:bodyPr wrap="none" rtlCol="0">
              <a:spAutoFit/>
            </a:bodyPr>
            <a:lstStyle/>
            <a:p>
              <a:r>
                <a:rPr lang="en-US" sz="1200" dirty="0">
                  <a:solidFill>
                    <a:prstClr val="black"/>
                  </a:solidFill>
                </a:rPr>
                <a:t>NSAC </a:t>
              </a:r>
            </a:p>
          </p:txBody>
        </p:sp>
        <p:sp>
          <p:nvSpPr>
            <p:cNvPr id="36" name="TextBox 35">
              <a:extLst>
                <a:ext uri="{FF2B5EF4-FFF2-40B4-BE49-F238E27FC236}">
                  <a16:creationId xmlns:a16="http://schemas.microsoft.com/office/drawing/2014/main" id="{B2F8D134-C20A-4FB9-9F18-2FED53C35000}"/>
                </a:ext>
              </a:extLst>
            </p:cNvPr>
            <p:cNvSpPr txBox="1"/>
            <p:nvPr/>
          </p:nvSpPr>
          <p:spPr>
            <a:xfrm>
              <a:off x="5414151" y="4259560"/>
              <a:ext cx="1069524" cy="246221"/>
            </a:xfrm>
            <a:prstGeom prst="rect">
              <a:avLst/>
            </a:prstGeom>
            <a:noFill/>
          </p:spPr>
          <p:txBody>
            <a:bodyPr wrap="none" rtlCol="0">
              <a:spAutoFit/>
            </a:bodyPr>
            <a:lstStyle/>
            <a:p>
              <a:r>
                <a:rPr lang="en-US" sz="1000" dirty="0">
                  <a:solidFill>
                    <a:prstClr val="black"/>
                  </a:solidFill>
                </a:rPr>
                <a:t>March 14, 2013</a:t>
              </a:r>
            </a:p>
          </p:txBody>
        </p:sp>
      </p:grpSp>
      <p:pic>
        <p:nvPicPr>
          <p:cNvPr id="37" name="Picture 2">
            <a:extLst>
              <a:ext uri="{FF2B5EF4-FFF2-40B4-BE49-F238E27FC236}">
                <a16:creationId xmlns:a16="http://schemas.microsoft.com/office/drawing/2014/main" id="{285EDCB4-8992-4817-AC7D-C51899DA9F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0941" y="3791585"/>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8" name="Picture 37">
            <a:extLst>
              <a:ext uri="{FF2B5EF4-FFF2-40B4-BE49-F238E27FC236}">
                <a16:creationId xmlns:a16="http://schemas.microsoft.com/office/drawing/2014/main" id="{EABF8CC1-E875-40CA-9A4B-B73CF303D1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4256" y="3953083"/>
            <a:ext cx="1628454" cy="2326363"/>
          </a:xfrm>
          <a:prstGeom prst="rect">
            <a:avLst/>
          </a:prstGeom>
        </p:spPr>
      </p:pic>
      <p:sp>
        <p:nvSpPr>
          <p:cNvPr id="39" name="Text Box 38">
            <a:extLst>
              <a:ext uri="{FF2B5EF4-FFF2-40B4-BE49-F238E27FC236}">
                <a16:creationId xmlns:a16="http://schemas.microsoft.com/office/drawing/2014/main" id="{F53489F7-D9FD-4CEE-87B3-B89EF93B28CE}"/>
              </a:ext>
            </a:extLst>
          </p:cNvPr>
          <p:cNvSpPr txBox="1">
            <a:spLocks noChangeArrowheads="1"/>
          </p:cNvSpPr>
          <p:nvPr/>
        </p:nvSpPr>
        <p:spPr bwMode="auto">
          <a:xfrm>
            <a:off x="9654159" y="4025209"/>
            <a:ext cx="591082" cy="267525"/>
          </a:xfrm>
          <a:prstGeom prst="rect">
            <a:avLst/>
          </a:prstGeom>
          <a:noFill/>
          <a:ln w="9525">
            <a:noFill/>
            <a:miter lim="800000"/>
            <a:headEnd/>
            <a:tailEnd/>
          </a:ln>
          <a:effectLst/>
        </p:spPr>
        <p:txBody>
          <a:bodyPr wrap="square" lIns="82058" tIns="41029" rIns="82058" bIns="41029">
            <a:spAutoFit/>
          </a:bodyPr>
          <a:lstStyle/>
          <a:p>
            <a:pPr defTabSz="820738">
              <a:defRPr/>
            </a:pPr>
            <a:r>
              <a:rPr lang="en-US" sz="1200" dirty="0">
                <a:solidFill>
                  <a:prstClr val="black"/>
                </a:solidFill>
                <a:effectLst>
                  <a:outerShdw blurRad="38100" dist="38100" dir="2700000" algn="tl">
                    <a:srgbClr val="C0C0C0"/>
                  </a:outerShdw>
                </a:effectLst>
                <a:cs typeface="Arial" panose="020B0604020202020204" pitchFamily="34" charset="0"/>
              </a:rPr>
              <a:t>2021</a:t>
            </a:r>
          </a:p>
        </p:txBody>
      </p:sp>
      <p:pic>
        <p:nvPicPr>
          <p:cNvPr id="40" name="Picture 39">
            <a:extLst>
              <a:ext uri="{FF2B5EF4-FFF2-40B4-BE49-F238E27FC236}">
                <a16:creationId xmlns:a16="http://schemas.microsoft.com/office/drawing/2014/main" id="{5420FD6B-AC5B-40A5-8B9E-BE823B45AA0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38750" y="4284260"/>
            <a:ext cx="1654810" cy="2139315"/>
          </a:xfrm>
          <a:prstGeom prst="rect">
            <a:avLst/>
          </a:prstGeom>
          <a:noFill/>
          <a:ln>
            <a:noFill/>
          </a:ln>
        </p:spPr>
      </p:pic>
      <p:sp>
        <p:nvSpPr>
          <p:cNvPr id="41" name="TextBox 40">
            <a:extLst>
              <a:ext uri="{FF2B5EF4-FFF2-40B4-BE49-F238E27FC236}">
                <a16:creationId xmlns:a16="http://schemas.microsoft.com/office/drawing/2014/main" id="{2CF30CFA-1C26-4F0B-8F21-3B9E6D20ED13}"/>
              </a:ext>
            </a:extLst>
          </p:cNvPr>
          <p:cNvSpPr txBox="1"/>
          <p:nvPr/>
        </p:nvSpPr>
        <p:spPr>
          <a:xfrm>
            <a:off x="7232790" y="6426786"/>
            <a:ext cx="3673098" cy="461665"/>
          </a:xfrm>
          <a:prstGeom prst="rect">
            <a:avLst/>
          </a:prstGeom>
          <a:noFill/>
        </p:spPr>
        <p:txBody>
          <a:bodyPr wrap="square" rtlCol="0">
            <a:spAutoFit/>
          </a:bodyPr>
          <a:lstStyle/>
          <a:p>
            <a:r>
              <a:rPr lang="en-US" sz="1200" dirty="0">
                <a:cs typeface="Arial" panose="020B0604020202020204" pitchFamily="34" charset="0"/>
              </a:rPr>
              <a:t>Science Requirements and Detector Concepts for the EIC – Drives the requirements of EIC detectors</a:t>
            </a:r>
          </a:p>
        </p:txBody>
      </p:sp>
      <p:sp>
        <p:nvSpPr>
          <p:cNvPr id="42" name="TextBox 41">
            <a:extLst>
              <a:ext uri="{FF2B5EF4-FFF2-40B4-BE49-F238E27FC236}">
                <a16:creationId xmlns:a16="http://schemas.microsoft.com/office/drawing/2014/main" id="{29B173AA-1D31-46FE-9E98-8BCB1DB3DAB4}"/>
              </a:ext>
            </a:extLst>
          </p:cNvPr>
          <p:cNvSpPr txBox="1"/>
          <p:nvPr/>
        </p:nvSpPr>
        <p:spPr>
          <a:xfrm>
            <a:off x="9039740" y="6146296"/>
            <a:ext cx="995785" cy="215444"/>
          </a:xfrm>
          <a:prstGeom prst="rect">
            <a:avLst/>
          </a:prstGeom>
          <a:noFill/>
        </p:spPr>
        <p:txBody>
          <a:bodyPr wrap="none" rtlCol="0">
            <a:spAutoFit/>
          </a:bodyPr>
          <a:lstStyle/>
          <a:p>
            <a:r>
              <a:rPr lang="en-US" sz="800" dirty="0">
                <a:cs typeface="Arial" panose="020B0604020202020204" pitchFamily="34" charset="0"/>
              </a:rPr>
              <a:t>arXiv:2103.05419</a:t>
            </a:r>
          </a:p>
        </p:txBody>
      </p:sp>
      <p:pic>
        <p:nvPicPr>
          <p:cNvPr id="3" name="Picture 2">
            <a:extLst>
              <a:ext uri="{FF2B5EF4-FFF2-40B4-BE49-F238E27FC236}">
                <a16:creationId xmlns:a16="http://schemas.microsoft.com/office/drawing/2014/main" id="{6BF8636B-2CA5-8FA4-7B01-742AF568B719}"/>
              </a:ext>
            </a:extLst>
          </p:cNvPr>
          <p:cNvPicPr>
            <a:picLocks noChangeAspect="1"/>
          </p:cNvPicPr>
          <p:nvPr/>
        </p:nvPicPr>
        <p:blipFill>
          <a:blip r:embed="rId12"/>
          <a:stretch>
            <a:fillRect/>
          </a:stretch>
        </p:blipFill>
        <p:spPr>
          <a:xfrm>
            <a:off x="10370857" y="3394992"/>
            <a:ext cx="1643572" cy="2042764"/>
          </a:xfrm>
          <a:prstGeom prst="rect">
            <a:avLst/>
          </a:prstGeom>
        </p:spPr>
      </p:pic>
      <p:sp>
        <p:nvSpPr>
          <p:cNvPr id="4" name="TextBox 3">
            <a:extLst>
              <a:ext uri="{FF2B5EF4-FFF2-40B4-BE49-F238E27FC236}">
                <a16:creationId xmlns:a16="http://schemas.microsoft.com/office/drawing/2014/main" id="{5DF00464-DC81-7B40-6414-721E87D82780}"/>
              </a:ext>
            </a:extLst>
          </p:cNvPr>
          <p:cNvSpPr txBox="1"/>
          <p:nvPr/>
        </p:nvSpPr>
        <p:spPr>
          <a:xfrm>
            <a:off x="10667810" y="5404419"/>
            <a:ext cx="1425390" cy="584775"/>
          </a:xfrm>
          <a:prstGeom prst="rect">
            <a:avLst/>
          </a:prstGeom>
          <a:noFill/>
        </p:spPr>
        <p:txBody>
          <a:bodyPr wrap="none" rtlCol="0">
            <a:spAutoFit/>
          </a:bodyPr>
          <a:lstStyle/>
          <a:p>
            <a:pPr algn="r"/>
            <a:r>
              <a:rPr lang="en-US" sz="1600" dirty="0"/>
              <a:t>Build </a:t>
            </a:r>
          </a:p>
          <a:p>
            <a:pPr algn="r"/>
            <a:r>
              <a:rPr lang="en-US" sz="1600" dirty="0"/>
              <a:t>expeditiously </a:t>
            </a:r>
          </a:p>
        </p:txBody>
      </p:sp>
      <p:sp>
        <p:nvSpPr>
          <p:cNvPr id="7" name="TextBox 6">
            <a:extLst>
              <a:ext uri="{FF2B5EF4-FFF2-40B4-BE49-F238E27FC236}">
                <a16:creationId xmlns:a16="http://schemas.microsoft.com/office/drawing/2014/main" id="{4CE2C4D8-9CCE-A80B-B233-06736DE0DF51}"/>
              </a:ext>
            </a:extLst>
          </p:cNvPr>
          <p:cNvSpPr txBox="1"/>
          <p:nvPr/>
        </p:nvSpPr>
        <p:spPr>
          <a:xfrm>
            <a:off x="11267268" y="3084163"/>
            <a:ext cx="697627" cy="369332"/>
          </a:xfrm>
          <a:prstGeom prst="rect">
            <a:avLst/>
          </a:prstGeom>
          <a:noFill/>
        </p:spPr>
        <p:txBody>
          <a:bodyPr wrap="none" rtlCol="0">
            <a:spAutoFit/>
          </a:bodyPr>
          <a:lstStyle/>
          <a:p>
            <a:r>
              <a:rPr lang="en-US" dirty="0"/>
              <a:t>2023</a:t>
            </a:r>
          </a:p>
        </p:txBody>
      </p:sp>
      <p:sp>
        <p:nvSpPr>
          <p:cNvPr id="43" name="Date Placeholder 42">
            <a:extLst>
              <a:ext uri="{FF2B5EF4-FFF2-40B4-BE49-F238E27FC236}">
                <a16:creationId xmlns:a16="http://schemas.microsoft.com/office/drawing/2014/main" id="{5F41661A-C234-5F93-148B-AA6821E7F899}"/>
              </a:ext>
            </a:extLst>
          </p:cNvPr>
          <p:cNvSpPr>
            <a:spLocks noGrp="1"/>
          </p:cNvSpPr>
          <p:nvPr>
            <p:ph type="dt" sz="half" idx="10"/>
          </p:nvPr>
        </p:nvSpPr>
        <p:spPr/>
        <p:txBody>
          <a:bodyPr/>
          <a:lstStyle/>
          <a:p>
            <a:fld id="{E2A059EF-2CA9-8642-9A55-2A20F856AEC1}" type="datetime1">
              <a:rPr lang="en-US" smtClean="0"/>
              <a:t>10/15/23</a:t>
            </a:fld>
            <a:endParaRPr lang="en-US" dirty="0"/>
          </a:p>
        </p:txBody>
      </p:sp>
      <p:sp>
        <p:nvSpPr>
          <p:cNvPr id="44" name="Footer Placeholder 43">
            <a:extLst>
              <a:ext uri="{FF2B5EF4-FFF2-40B4-BE49-F238E27FC236}">
                <a16:creationId xmlns:a16="http://schemas.microsoft.com/office/drawing/2014/main" id="{7B273C46-F7BD-58A2-BD1D-AC7DD064852E}"/>
              </a:ext>
            </a:extLst>
          </p:cNvPr>
          <p:cNvSpPr>
            <a:spLocks noGrp="1"/>
          </p:cNvSpPr>
          <p:nvPr>
            <p:ph type="ftr" sz="quarter" idx="11"/>
          </p:nvPr>
        </p:nvSpPr>
        <p:spPr/>
        <p:txBody>
          <a:bodyPr/>
          <a:lstStyle/>
          <a:p>
            <a:r>
              <a:rPr lang="en-US"/>
              <a:t>EIC : Next 10+ years through start up and beyond</a:t>
            </a:r>
            <a:endParaRPr lang="en-US" dirty="0"/>
          </a:p>
        </p:txBody>
      </p:sp>
    </p:spTree>
    <p:extLst>
      <p:ext uri="{BB962C8B-B14F-4D97-AF65-F5344CB8AC3E}">
        <p14:creationId xmlns:p14="http://schemas.microsoft.com/office/powerpoint/2010/main" val="373137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55894-6BDB-16B0-6752-A1DD503E75E1}"/>
              </a:ext>
            </a:extLst>
          </p:cNvPr>
          <p:cNvSpPr>
            <a:spLocks noGrp="1"/>
          </p:cNvSpPr>
          <p:nvPr>
            <p:ph type="sldNum" sz="quarter" idx="4"/>
          </p:nvPr>
        </p:nvSpPr>
        <p:spPr>
          <a:xfrm>
            <a:off x="8715375" y="6492875"/>
            <a:ext cx="324365"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12</a:t>
            </a:fld>
            <a:endParaRPr lang="en-US"/>
          </a:p>
        </p:txBody>
      </p:sp>
      <p:sp>
        <p:nvSpPr>
          <p:cNvPr id="5" name="Title 4">
            <a:extLst>
              <a:ext uri="{FF2B5EF4-FFF2-40B4-BE49-F238E27FC236}">
                <a16:creationId xmlns:a16="http://schemas.microsoft.com/office/drawing/2014/main" id="{8906902D-327E-A150-853A-A765EAF5C7B7}"/>
              </a:ext>
            </a:extLst>
          </p:cNvPr>
          <p:cNvSpPr>
            <a:spLocks noGrp="1"/>
          </p:cNvSpPr>
          <p:nvPr>
            <p:ph type="title"/>
          </p:nvPr>
        </p:nvSpPr>
        <p:spPr>
          <a:xfrm>
            <a:off x="294486" y="193468"/>
            <a:ext cx="8510096" cy="849086"/>
          </a:xfrm>
        </p:spPr>
        <p:txBody>
          <a:bodyPr>
            <a:normAutofit/>
          </a:bodyPr>
          <a:lstStyle/>
          <a:p>
            <a:r>
              <a:rPr lang="en-US" sz="3200" dirty="0"/>
              <a:t>Worldwide Interest in EIC</a:t>
            </a:r>
          </a:p>
        </p:txBody>
      </p:sp>
      <p:pic>
        <p:nvPicPr>
          <p:cNvPr id="7" name="Picture 6">
            <a:extLst>
              <a:ext uri="{FF2B5EF4-FFF2-40B4-BE49-F238E27FC236}">
                <a16:creationId xmlns:a16="http://schemas.microsoft.com/office/drawing/2014/main" id="{A99E0D85-5224-47A6-89A7-3FCDE9371780}"/>
              </a:ext>
            </a:extLst>
          </p:cNvPr>
          <p:cNvPicPr>
            <a:picLocks noChangeAspect="1"/>
          </p:cNvPicPr>
          <p:nvPr/>
        </p:nvPicPr>
        <p:blipFill>
          <a:blip r:embed="rId2"/>
          <a:stretch>
            <a:fillRect/>
          </a:stretch>
        </p:blipFill>
        <p:spPr>
          <a:xfrm>
            <a:off x="5936012" y="122139"/>
            <a:ext cx="5737141" cy="3600716"/>
          </a:xfrm>
          <a:prstGeom prst="rect">
            <a:avLst/>
          </a:prstGeom>
        </p:spPr>
      </p:pic>
      <p:sp>
        <p:nvSpPr>
          <p:cNvPr id="10" name="TextBox 9">
            <a:extLst>
              <a:ext uri="{FF2B5EF4-FFF2-40B4-BE49-F238E27FC236}">
                <a16:creationId xmlns:a16="http://schemas.microsoft.com/office/drawing/2014/main" id="{01C3D736-2F25-4574-9147-4350A8F956CA}"/>
              </a:ext>
            </a:extLst>
          </p:cNvPr>
          <p:cNvSpPr txBox="1"/>
          <p:nvPr/>
        </p:nvSpPr>
        <p:spPr>
          <a:xfrm>
            <a:off x="6679653" y="881086"/>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sp>
        <p:nvSpPr>
          <p:cNvPr id="11" name="Title 1">
            <a:extLst>
              <a:ext uri="{FF2B5EF4-FFF2-40B4-BE49-F238E27FC236}">
                <a16:creationId xmlns:a16="http://schemas.microsoft.com/office/drawing/2014/main" id="{0140EB36-C669-4C41-A689-391E6A37F0B9}"/>
              </a:ext>
            </a:extLst>
          </p:cNvPr>
          <p:cNvSpPr txBox="1">
            <a:spLocks/>
          </p:cNvSpPr>
          <p:nvPr/>
        </p:nvSpPr>
        <p:spPr>
          <a:xfrm>
            <a:off x="518846" y="1615580"/>
            <a:ext cx="3531719" cy="1594396"/>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600" dirty="0"/>
              <a:t>Formed 2016 – </a:t>
            </a:r>
          </a:p>
          <a:p>
            <a:pPr marL="285750" indent="-285750" algn="l">
              <a:buFont typeface="Arial" panose="020B0604020202020204" pitchFamily="34" charset="0"/>
              <a:buChar char="•"/>
            </a:pPr>
            <a:r>
              <a:rPr lang="is-IS" sz="1600" dirty="0"/>
              <a:t>1417 collaborators,</a:t>
            </a:r>
          </a:p>
          <a:p>
            <a:pPr marL="285750" indent="-285750" algn="l">
              <a:buFont typeface="Arial" panose="020B0604020202020204" pitchFamily="34" charset="0"/>
              <a:buChar char="•"/>
            </a:pPr>
            <a:r>
              <a:rPr lang="is-IS" sz="1600" dirty="0"/>
              <a:t>37 countries,</a:t>
            </a:r>
          </a:p>
          <a:p>
            <a:pPr marL="285750" indent="-285750" algn="l">
              <a:buFont typeface="Arial" panose="020B0604020202020204" pitchFamily="34" charset="0"/>
              <a:buChar char="•"/>
            </a:pPr>
            <a:r>
              <a:rPr lang="is-IS" sz="1600" dirty="0"/>
              <a:t>285 institutions</a:t>
            </a:r>
          </a:p>
          <a:p>
            <a:pPr algn="l"/>
            <a:r>
              <a:rPr lang="is-IS" sz="1600" dirty="0"/>
              <a:t>as of October 02, 2023.</a:t>
            </a:r>
          </a:p>
          <a:p>
            <a:pPr algn="l"/>
            <a:r>
              <a:rPr lang="is-IS" sz="1600" dirty="0">
                <a:solidFill>
                  <a:srgbClr val="0000FF"/>
                </a:solidFill>
              </a:rPr>
              <a:t>Strong International Participation</a:t>
            </a:r>
            <a:r>
              <a:rPr lang="is-IS" sz="1600" dirty="0"/>
              <a:t>.</a:t>
            </a:r>
            <a:endParaRPr lang="en-US" sz="1600" dirty="0"/>
          </a:p>
        </p:txBody>
      </p:sp>
      <p:sp>
        <p:nvSpPr>
          <p:cNvPr id="12" name="Rectangle 11">
            <a:extLst>
              <a:ext uri="{FF2B5EF4-FFF2-40B4-BE49-F238E27FC236}">
                <a16:creationId xmlns:a16="http://schemas.microsoft.com/office/drawing/2014/main" id="{8DC258D9-02A5-40AE-87B4-21845F5B7937}"/>
              </a:ext>
            </a:extLst>
          </p:cNvPr>
          <p:cNvSpPr/>
          <p:nvPr/>
        </p:nvSpPr>
        <p:spPr>
          <a:xfrm>
            <a:off x="518846" y="969249"/>
            <a:ext cx="4553184" cy="646331"/>
          </a:xfrm>
          <a:prstGeom prst="rect">
            <a:avLst/>
          </a:prstGeom>
          <a:ln w="25400">
            <a:solidFill>
              <a:srgbClr val="0000FF"/>
            </a:solidFill>
          </a:ln>
        </p:spPr>
        <p:txBody>
          <a:bodyPr wrap="square">
            <a:spAutoFit/>
          </a:bodyPr>
          <a:lstStyle/>
          <a:p>
            <a:pPr defTabSz="457200">
              <a:spcBef>
                <a:spcPct val="0"/>
              </a:spcBef>
              <a:defRPr/>
            </a:pPr>
            <a:r>
              <a:rPr lang="en-US" altLang="en-US" b="1" dirty="0">
                <a:latin typeface="Arial" panose="020B0604020202020204" pitchFamily="34" charset="0"/>
                <a:cs typeface="Arial" panose="020B0604020202020204" pitchFamily="34" charset="0"/>
              </a:rPr>
              <a:t>The EIC User Group: </a:t>
            </a:r>
            <a:r>
              <a:rPr lang="en-US" altLang="en-US" b="1" dirty="0">
                <a:latin typeface="Arial" panose="020B0604020202020204" pitchFamily="34" charset="0"/>
                <a:cs typeface="Arial" panose="020B0604020202020204" pitchFamily="34" charset="0"/>
                <a:hlinkClick r:id="rId3"/>
              </a:rPr>
              <a:t>https://eicug.github.io/</a:t>
            </a:r>
            <a:r>
              <a:rPr lang="en-US" altLang="en-US" b="1" dirty="0">
                <a:solidFill>
                  <a:srgbClr val="0000FF"/>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A9F47AE3-A44B-4450-82D7-76F4A6836401}"/>
              </a:ext>
            </a:extLst>
          </p:cNvPr>
          <p:cNvSpPr txBox="1"/>
          <p:nvPr/>
        </p:nvSpPr>
        <p:spPr>
          <a:xfrm>
            <a:off x="5087033" y="3956326"/>
            <a:ext cx="2796258" cy="2800767"/>
          </a:xfrm>
          <a:prstGeom prst="rect">
            <a:avLst/>
          </a:prstGeom>
          <a:solidFill>
            <a:schemeClr val="bg1"/>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Annual EICUG meeting</a:t>
            </a:r>
          </a:p>
          <a:p>
            <a:r>
              <a:rPr lang="en-US" sz="1600" dirty="0">
                <a:latin typeface="Arial" panose="020B0604020202020204" pitchFamily="34" charset="0"/>
                <a:cs typeface="Arial" panose="020B0604020202020204" pitchFamily="34" charset="0"/>
              </a:rPr>
              <a:t>2016 UC Berkeley, CA</a:t>
            </a:r>
          </a:p>
          <a:p>
            <a:r>
              <a:rPr lang="en-US" sz="1600" dirty="0">
                <a:latin typeface="Arial" panose="020B0604020202020204" pitchFamily="34" charset="0"/>
                <a:cs typeface="Arial" panose="020B0604020202020204" pitchFamily="34" charset="0"/>
              </a:rPr>
              <a:t>2016 Argonne, IL</a:t>
            </a:r>
          </a:p>
          <a:p>
            <a:r>
              <a:rPr lang="en-US" sz="1600" dirty="0">
                <a:solidFill>
                  <a:srgbClr val="FF0000"/>
                </a:solidFill>
                <a:latin typeface="Arial" panose="020B0604020202020204" pitchFamily="34" charset="0"/>
                <a:cs typeface="Arial" panose="020B0604020202020204" pitchFamily="34" charset="0"/>
              </a:rPr>
              <a:t>2017 Trieste, Italy</a:t>
            </a:r>
          </a:p>
          <a:p>
            <a:r>
              <a:rPr lang="en-US" sz="1600" dirty="0">
                <a:latin typeface="Arial" panose="020B0604020202020204" pitchFamily="34" charset="0"/>
                <a:cs typeface="Arial" panose="020B0604020202020204" pitchFamily="34" charset="0"/>
              </a:rPr>
              <a:t>2018 CUA, Washington, DC</a:t>
            </a:r>
          </a:p>
          <a:p>
            <a:r>
              <a:rPr lang="en-US" sz="1600" dirty="0">
                <a:solidFill>
                  <a:srgbClr val="FF0000"/>
                </a:solidFill>
                <a:latin typeface="Arial" panose="020B0604020202020204" pitchFamily="34" charset="0"/>
                <a:cs typeface="Arial" panose="020B0604020202020204" pitchFamily="34" charset="0"/>
              </a:rPr>
              <a:t>2019 Paris, France</a:t>
            </a:r>
          </a:p>
          <a:p>
            <a:r>
              <a:rPr lang="en-US" sz="1600" dirty="0">
                <a:solidFill>
                  <a:srgbClr val="0432FF"/>
                </a:solidFill>
                <a:latin typeface="Arial" panose="020B0604020202020204" pitchFamily="34" charset="0"/>
                <a:cs typeface="Arial" panose="020B0604020202020204" pitchFamily="34" charset="0"/>
              </a:rPr>
              <a:t>2020 FIU, Miami, FL</a:t>
            </a:r>
          </a:p>
          <a:p>
            <a:r>
              <a:rPr lang="en-US" sz="1600" dirty="0">
                <a:solidFill>
                  <a:srgbClr val="0432FF"/>
                </a:solidFill>
                <a:latin typeface="Arial" panose="020B0604020202020204" pitchFamily="34" charset="0"/>
                <a:cs typeface="Arial" panose="020B0604020202020204" pitchFamily="34" charset="0"/>
              </a:rPr>
              <a:t>2021 VUU, VA  &amp; UCR, CA</a:t>
            </a:r>
          </a:p>
          <a:p>
            <a:r>
              <a:rPr lang="en-US" sz="1600" dirty="0">
                <a:latin typeface="Arial" panose="020B0604020202020204" pitchFamily="34" charset="0"/>
                <a:cs typeface="Arial" panose="020B0604020202020204" pitchFamily="34" charset="0"/>
              </a:rPr>
              <a:t>2022 Stony Brook U, NY</a:t>
            </a:r>
          </a:p>
          <a:p>
            <a:r>
              <a:rPr lang="en-US" sz="1600" dirty="0">
                <a:solidFill>
                  <a:srgbClr val="FF0000"/>
                </a:solidFill>
                <a:latin typeface="Arial" panose="020B0604020202020204" pitchFamily="34" charset="0"/>
                <a:cs typeface="Arial" panose="020B0604020202020204" pitchFamily="34" charset="0"/>
              </a:rPr>
              <a:t>2023 Warsaw, Poland</a:t>
            </a:r>
          </a:p>
          <a:p>
            <a:r>
              <a:rPr lang="en-US" sz="1600" dirty="0">
                <a:solidFill>
                  <a:srgbClr val="000000"/>
                </a:solidFill>
                <a:latin typeface="Arial" panose="020B0604020202020204" pitchFamily="34" charset="0"/>
                <a:cs typeface="Arial" panose="020B0604020202020204" pitchFamily="34" charset="0"/>
              </a:rPr>
              <a:t>2024 Lehigh U, PA</a:t>
            </a:r>
          </a:p>
        </p:txBody>
      </p:sp>
      <p:pic>
        <p:nvPicPr>
          <p:cNvPr id="14" name="Picture 13" descr="Chart, pie chart&#10;&#10;Description automatically generated">
            <a:extLst>
              <a:ext uri="{FF2B5EF4-FFF2-40B4-BE49-F238E27FC236}">
                <a16:creationId xmlns:a16="http://schemas.microsoft.com/office/drawing/2014/main" id="{E3E52053-E0D6-4848-BAF4-B093871A6165}"/>
              </a:ext>
            </a:extLst>
          </p:cNvPr>
          <p:cNvPicPr>
            <a:picLocks noChangeAspect="1"/>
          </p:cNvPicPr>
          <p:nvPr/>
        </p:nvPicPr>
        <p:blipFill rotWithShape="1">
          <a:blip r:embed="rId4"/>
          <a:srcRect l="6252" r="4560"/>
          <a:stretch/>
        </p:blipFill>
        <p:spPr>
          <a:xfrm>
            <a:off x="8336331" y="3867271"/>
            <a:ext cx="3248528" cy="2802734"/>
          </a:xfrm>
          <a:prstGeom prst="rect">
            <a:avLst/>
          </a:prstGeom>
        </p:spPr>
      </p:pic>
      <p:graphicFrame>
        <p:nvGraphicFramePr>
          <p:cNvPr id="3" name="Chart 2">
            <a:extLst>
              <a:ext uri="{FF2B5EF4-FFF2-40B4-BE49-F238E27FC236}">
                <a16:creationId xmlns:a16="http://schemas.microsoft.com/office/drawing/2014/main" id="{E56B0278-52E7-464E-88FD-0E205751D1DA}"/>
              </a:ext>
            </a:extLst>
          </p:cNvPr>
          <p:cNvGraphicFramePr>
            <a:graphicFrameLocks/>
          </p:cNvGraphicFramePr>
          <p:nvPr/>
        </p:nvGraphicFramePr>
        <p:xfrm>
          <a:off x="607141" y="3209976"/>
          <a:ext cx="4026852" cy="3648024"/>
        </p:xfrm>
        <a:graphic>
          <a:graphicData uri="http://schemas.openxmlformats.org/drawingml/2006/chart">
            <c:chart xmlns:c="http://schemas.openxmlformats.org/drawingml/2006/chart" xmlns:r="http://schemas.openxmlformats.org/officeDocument/2006/relationships" r:id="rId5"/>
          </a:graphicData>
        </a:graphic>
      </p:graphicFrame>
      <p:sp>
        <p:nvSpPr>
          <p:cNvPr id="4" name="Date Placeholder 3">
            <a:extLst>
              <a:ext uri="{FF2B5EF4-FFF2-40B4-BE49-F238E27FC236}">
                <a16:creationId xmlns:a16="http://schemas.microsoft.com/office/drawing/2014/main" id="{7E0F86AC-6A3B-F1E2-D957-79D96F9CF3D7}"/>
              </a:ext>
            </a:extLst>
          </p:cNvPr>
          <p:cNvSpPr>
            <a:spLocks noGrp="1"/>
          </p:cNvSpPr>
          <p:nvPr>
            <p:ph type="dt" sz="half" idx="10"/>
          </p:nvPr>
        </p:nvSpPr>
        <p:spPr/>
        <p:txBody>
          <a:bodyPr/>
          <a:lstStyle/>
          <a:p>
            <a:fld id="{93806E88-1312-0747-BA03-80F0F776F3AF}" type="datetime1">
              <a:rPr lang="en-US" smtClean="0"/>
              <a:t>10/15/23</a:t>
            </a:fld>
            <a:endParaRPr lang="en-US" dirty="0"/>
          </a:p>
        </p:txBody>
      </p:sp>
      <p:sp>
        <p:nvSpPr>
          <p:cNvPr id="6" name="Footer Placeholder 5">
            <a:extLst>
              <a:ext uri="{FF2B5EF4-FFF2-40B4-BE49-F238E27FC236}">
                <a16:creationId xmlns:a16="http://schemas.microsoft.com/office/drawing/2014/main" id="{2256C066-CE40-7B07-4276-B65099809110}"/>
              </a:ext>
            </a:extLst>
          </p:cNvPr>
          <p:cNvSpPr>
            <a:spLocks noGrp="1"/>
          </p:cNvSpPr>
          <p:nvPr>
            <p:ph type="ftr" sz="quarter" idx="11"/>
          </p:nvPr>
        </p:nvSpPr>
        <p:spPr/>
        <p:txBody>
          <a:bodyPr/>
          <a:lstStyle/>
          <a:p>
            <a:r>
              <a:rPr lang="en-US"/>
              <a:t>EIC : Next 10+ years through start up and beyond</a:t>
            </a:r>
            <a:endParaRPr lang="en-US" dirty="0"/>
          </a:p>
        </p:txBody>
      </p:sp>
    </p:spTree>
    <p:extLst>
      <p:ext uri="{BB962C8B-B14F-4D97-AF65-F5344CB8AC3E}">
        <p14:creationId xmlns:p14="http://schemas.microsoft.com/office/powerpoint/2010/main" val="2673493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557463"/>
            <a:ext cx="11265877" cy="990600"/>
          </a:xfrm>
        </p:spPr>
        <p:txBody>
          <a:bodyPr>
            <a:normAutofit/>
          </a:bodyPr>
          <a:lstStyle/>
          <a:p>
            <a:r>
              <a:rPr lang="en-US" sz="2800" dirty="0"/>
              <a:t>Physics @ the US EIC beyond the EIC’s core science</a:t>
            </a:r>
            <a:br>
              <a:rPr lang="en-US" sz="2800" dirty="0">
                <a:solidFill>
                  <a:srgbClr val="002AF4"/>
                </a:solidFill>
              </a:rPr>
            </a:br>
            <a:r>
              <a:rPr lang="en-US" sz="1600" dirty="0">
                <a:solidFill>
                  <a:srgbClr val="002AF4"/>
                </a:solidFill>
              </a:rPr>
              <a:t>Of HEP/LHC-HI interest to </a:t>
            </a:r>
            <a:r>
              <a:rPr lang="en-US" sz="1600" dirty="0"/>
              <a:t>Snowmass 2021 </a:t>
            </a:r>
            <a:r>
              <a:rPr lang="en-US" sz="1600" dirty="0">
                <a:solidFill>
                  <a:srgbClr val="002AF4"/>
                </a:solidFill>
              </a:rPr>
              <a:t>(EF 05, 06, and 07 and possibly also EF 04) </a:t>
            </a:r>
            <a:endParaRPr lang="en-US" sz="1600" b="1" dirty="0">
              <a:solidFill>
                <a:schemeClr val="tx1"/>
              </a:solidFill>
            </a:endParaRPr>
          </a:p>
        </p:txBody>
      </p:sp>
      <p:sp>
        <p:nvSpPr>
          <p:cNvPr id="3" name="Content Placeholder 2"/>
          <p:cNvSpPr>
            <a:spLocks noGrp="1"/>
          </p:cNvSpPr>
          <p:nvPr>
            <p:ph idx="1"/>
          </p:nvPr>
        </p:nvSpPr>
        <p:spPr>
          <a:xfrm>
            <a:off x="293076" y="1575556"/>
            <a:ext cx="11582401" cy="4892476"/>
          </a:xfrm>
        </p:spPr>
        <p:txBody>
          <a:bodyPr anchor="t">
            <a:normAutofit lnSpcReduction="10000"/>
          </a:bodyPr>
          <a:lstStyle/>
          <a:p>
            <a:pPr marL="0" indent="0">
              <a:buNone/>
            </a:pPr>
            <a:r>
              <a:rPr lang="en-US" sz="1800" b="1" dirty="0"/>
              <a:t>New Studies with proton or neutron target:</a:t>
            </a:r>
          </a:p>
          <a:p>
            <a:r>
              <a:rPr lang="en-US" sz="1800" dirty="0">
                <a:solidFill>
                  <a:srgbClr val="002AF4"/>
                </a:solidFill>
              </a:rPr>
              <a:t>Impact of precision measurements of unpolarized PDFs at high x/Q</a:t>
            </a:r>
            <a:r>
              <a:rPr lang="en-US" sz="1800" baseline="30000" dirty="0">
                <a:solidFill>
                  <a:srgbClr val="002AF4"/>
                </a:solidFill>
              </a:rPr>
              <a:t>2</a:t>
            </a:r>
            <a:r>
              <a:rPr lang="en-US" sz="1800" dirty="0">
                <a:solidFill>
                  <a:srgbClr val="002AF4"/>
                </a:solidFill>
              </a:rPr>
              <a:t>, on LHC-Upgrade results(?)</a:t>
            </a:r>
          </a:p>
          <a:p>
            <a:r>
              <a:rPr lang="en-US" sz="1800" dirty="0">
                <a:solidFill>
                  <a:srgbClr val="002AF4"/>
                </a:solidFill>
              </a:rPr>
              <a:t>Precision calculation of </a:t>
            </a:r>
            <a:r>
              <a:rPr lang="en-US" sz="1800" dirty="0" err="1">
                <a:solidFill>
                  <a:srgbClr val="002AF4"/>
                </a:solidFill>
                <a:latin typeface="Symbol" pitchFamily="2" charset="2"/>
              </a:rPr>
              <a:t>a</a:t>
            </a:r>
            <a:r>
              <a:rPr lang="en-US" sz="1800" baseline="-25000" dirty="0" err="1">
                <a:solidFill>
                  <a:srgbClr val="002AF4"/>
                </a:solidFill>
              </a:rPr>
              <a:t>S</a:t>
            </a:r>
            <a:r>
              <a:rPr lang="en-US" sz="1800" baseline="-25000" dirty="0">
                <a:solidFill>
                  <a:srgbClr val="002AF4"/>
                </a:solidFill>
              </a:rPr>
              <a:t> </a:t>
            </a:r>
            <a:r>
              <a:rPr lang="en-US" sz="1800" dirty="0">
                <a:solidFill>
                  <a:srgbClr val="002AF4"/>
                </a:solidFill>
              </a:rPr>
              <a:t>: higher order </a:t>
            </a:r>
            <a:r>
              <a:rPr lang="en-US" sz="1800" dirty="0" err="1">
                <a:solidFill>
                  <a:srgbClr val="002AF4"/>
                </a:solidFill>
              </a:rPr>
              <a:t>pQCD</a:t>
            </a:r>
            <a:r>
              <a:rPr lang="en-US" sz="1800" dirty="0">
                <a:solidFill>
                  <a:srgbClr val="002AF4"/>
                </a:solidFill>
              </a:rPr>
              <a:t> calculations, twist 3</a:t>
            </a:r>
          </a:p>
          <a:p>
            <a:r>
              <a:rPr lang="en-US" sz="1800" dirty="0"/>
              <a:t>Heavy quark and </a:t>
            </a:r>
            <a:r>
              <a:rPr lang="en-US" sz="1800" dirty="0" err="1"/>
              <a:t>quarkonia</a:t>
            </a:r>
            <a:r>
              <a:rPr lang="en-US" sz="1800" dirty="0"/>
              <a:t> (c, b quarks) studies with </a:t>
            </a:r>
            <a:r>
              <a:rPr lang="en-US" sz="1800" b="1" dirty="0"/>
              <a:t>100-1000 times </a:t>
            </a:r>
            <a:r>
              <a:rPr lang="en-US" sz="1800" b="1" dirty="0" err="1"/>
              <a:t>lumi</a:t>
            </a:r>
            <a:r>
              <a:rPr lang="en-US" sz="1800" b="1" dirty="0"/>
              <a:t> of HERA and with polarization</a:t>
            </a:r>
          </a:p>
          <a:p>
            <a:r>
              <a:rPr lang="is-IS" sz="1800" dirty="0"/>
              <a:t>Polarized light nuclei in the EIC</a:t>
            </a:r>
            <a:endParaRPr lang="en-US" sz="1800" b="1" dirty="0"/>
          </a:p>
          <a:p>
            <a:pPr marL="0" indent="0">
              <a:buNone/>
            </a:pPr>
            <a:r>
              <a:rPr lang="en-US" sz="1800" b="1" dirty="0"/>
              <a:t>Physics with nucleons and nuclear targets:</a:t>
            </a:r>
          </a:p>
          <a:p>
            <a:r>
              <a:rPr lang="en-US" sz="1800" dirty="0">
                <a:solidFill>
                  <a:srgbClr val="002AF4"/>
                </a:solidFill>
              </a:rPr>
              <a:t>Quark Exotica: 4,5,6 quark systems</a:t>
            </a:r>
            <a:r>
              <a:rPr lang="mr-IN" sz="1800" dirty="0">
                <a:solidFill>
                  <a:srgbClr val="002AF4"/>
                </a:solidFill>
              </a:rPr>
              <a:t>…</a:t>
            </a:r>
            <a:r>
              <a:rPr lang="en-US" sz="1800" dirty="0">
                <a:solidFill>
                  <a:srgbClr val="002AF4"/>
                </a:solidFill>
              </a:rPr>
              <a:t>? Much interest after recent </a:t>
            </a:r>
            <a:r>
              <a:rPr lang="en-US" sz="1800" b="1" dirty="0" err="1"/>
              <a:t>LHCb</a:t>
            </a:r>
            <a:r>
              <a:rPr lang="en-US" sz="1800" dirty="0">
                <a:solidFill>
                  <a:srgbClr val="002AF4"/>
                </a:solidFill>
              </a:rPr>
              <a:t> led results.</a:t>
            </a:r>
          </a:p>
          <a:p>
            <a:r>
              <a:rPr lang="en-US" sz="1800" dirty="0"/>
              <a:t>Physic </a:t>
            </a:r>
            <a:r>
              <a:rPr lang="en-US" sz="1800" dirty="0">
                <a:solidFill>
                  <a:srgbClr val="002AF4"/>
                </a:solidFill>
              </a:rPr>
              <a:t>of and with jets </a:t>
            </a:r>
            <a:r>
              <a:rPr lang="en-US" sz="1800" dirty="0"/>
              <a:t>with EIC as a precision QCD machine:</a:t>
            </a:r>
          </a:p>
          <a:p>
            <a:pPr lvl="1"/>
            <a:r>
              <a:rPr lang="en-US" sz="1800" dirty="0">
                <a:solidFill>
                  <a:srgbClr val="002AF4"/>
                </a:solidFill>
              </a:rPr>
              <a:t>Jets as probe of nuclear matter &amp; Internal structure </a:t>
            </a:r>
            <a:r>
              <a:rPr lang="en-US" sz="1800" dirty="0">
                <a:solidFill>
                  <a:srgbClr val="FF0000"/>
                </a:solidFill>
              </a:rPr>
              <a:t>of jets : </a:t>
            </a:r>
            <a:r>
              <a:rPr lang="en-US" sz="1800" dirty="0">
                <a:solidFill>
                  <a:srgbClr val="002AF4"/>
                </a:solidFill>
              </a:rPr>
              <a:t>novel new observables, energy variability</a:t>
            </a:r>
          </a:p>
          <a:p>
            <a:pPr lvl="1"/>
            <a:r>
              <a:rPr lang="en-US" sz="1800" dirty="0">
                <a:solidFill>
                  <a:srgbClr val="000080"/>
                </a:solidFill>
              </a:rPr>
              <a:t>Entanglement, entropy, connections to fragmentation, hadronization and confinement</a:t>
            </a:r>
          </a:p>
          <a:p>
            <a:pPr marL="0" indent="0">
              <a:buNone/>
            </a:pPr>
            <a:r>
              <a:rPr lang="is-IS" sz="1800" b="1" dirty="0"/>
              <a:t>Precision electroweak and BSM physics:</a:t>
            </a:r>
          </a:p>
          <a:p>
            <a:r>
              <a:rPr lang="is-IS" sz="1800" dirty="0">
                <a:solidFill>
                  <a:srgbClr val="002AF4"/>
                </a:solidFill>
              </a:rPr>
              <a:t>Electroweak physics &amp; searches beyond the SM: Parity, charge symmetry, lepton flavor violation</a:t>
            </a:r>
          </a:p>
          <a:p>
            <a:r>
              <a:rPr lang="is-IS" sz="1800" dirty="0">
                <a:solidFill>
                  <a:srgbClr val="002AF4"/>
                </a:solidFill>
              </a:rPr>
              <a:t>LHC-EIC Synergies &amp; complementarity</a:t>
            </a:r>
          </a:p>
          <a:p>
            <a:pPr marL="0" indent="0">
              <a:buNone/>
            </a:pPr>
            <a:r>
              <a:rPr lang="en-US" sz="1800" b="1" dirty="0"/>
              <a:t>Study of universality: e-p/A vs. </a:t>
            </a:r>
            <a:r>
              <a:rPr lang="is-IS" sz="1800" b="1" dirty="0"/>
              <a:t> </a:t>
            </a:r>
            <a:r>
              <a:rPr lang="en-US" sz="1800" b="1" dirty="0"/>
              <a:t>p-A, d-A, A-A at RHIC and LHC </a:t>
            </a:r>
            <a:endParaRPr lang="is-IS" sz="1800" b="1" dirty="0"/>
          </a:p>
          <a:p>
            <a:pPr marL="0" indent="0">
              <a:buNone/>
            </a:pPr>
            <a:endParaRPr lang="is-IS" sz="1800" dirty="0">
              <a:solidFill>
                <a:srgbClr val="002AF4"/>
              </a:solidFill>
            </a:endParaRPr>
          </a:p>
        </p:txBody>
      </p:sp>
      <p:sp>
        <p:nvSpPr>
          <p:cNvPr id="4" name="Date Placeholder 3">
            <a:extLst>
              <a:ext uri="{FF2B5EF4-FFF2-40B4-BE49-F238E27FC236}">
                <a16:creationId xmlns:a16="http://schemas.microsoft.com/office/drawing/2014/main" id="{80ACE5F0-BCCB-424F-9467-C03AE80BB8BF}"/>
              </a:ext>
            </a:extLst>
          </p:cNvPr>
          <p:cNvSpPr>
            <a:spLocks noGrp="1"/>
          </p:cNvSpPr>
          <p:nvPr>
            <p:ph type="dt" sz="half" idx="10"/>
          </p:nvPr>
        </p:nvSpPr>
        <p:spPr/>
        <p:txBody>
          <a:bodyPr/>
          <a:lstStyle/>
          <a:p>
            <a:fld id="{3B87DFF3-ABA5-2F45-BD77-0C5DEA021FA0}" type="datetime1">
              <a:rPr lang="en-US" smtClean="0"/>
              <a:t>10/15/23</a:t>
            </a:fld>
            <a:endParaRPr lang="en-US"/>
          </a:p>
        </p:txBody>
      </p:sp>
      <p:sp>
        <p:nvSpPr>
          <p:cNvPr id="5" name="Footer Placeholder 4">
            <a:extLst>
              <a:ext uri="{FF2B5EF4-FFF2-40B4-BE49-F238E27FC236}">
                <a16:creationId xmlns:a16="http://schemas.microsoft.com/office/drawing/2014/main" id="{A10BD0CB-A09F-DB40-8FC5-FC978A9D9366}"/>
              </a:ext>
            </a:extLst>
          </p:cNvPr>
          <p:cNvSpPr>
            <a:spLocks noGrp="1"/>
          </p:cNvSpPr>
          <p:nvPr>
            <p:ph type="ftr" sz="quarter" idx="11"/>
          </p:nvPr>
        </p:nvSpPr>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AA63BCDB-482E-1A41-8618-A650EF538CA9}"/>
              </a:ext>
            </a:extLst>
          </p:cNvPr>
          <p:cNvSpPr>
            <a:spLocks noGrp="1"/>
          </p:cNvSpPr>
          <p:nvPr>
            <p:ph type="sldNum" sz="quarter" idx="12"/>
          </p:nvPr>
        </p:nvSpPr>
        <p:spPr/>
        <p:txBody>
          <a:bodyPr/>
          <a:lstStyle/>
          <a:p>
            <a:fld id="{0CFEC368-1D7A-4F81-ABF6-AE0E36BAF64C}" type="slidenum">
              <a:rPr lang="en-US" smtClean="0"/>
              <a:pPr/>
              <a:t>13</a:t>
            </a:fld>
            <a:endParaRPr lang="en-US"/>
          </a:p>
        </p:txBody>
      </p:sp>
    </p:spTree>
    <p:extLst>
      <p:ext uri="{BB962C8B-B14F-4D97-AF65-F5344CB8AC3E}">
        <p14:creationId xmlns:p14="http://schemas.microsoft.com/office/powerpoint/2010/main" val="335795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par>
                          <p:cTn id="29" fill="hold">
                            <p:stCondLst>
                              <p:cond delay="1000"/>
                            </p:stCondLst>
                            <p:childTnLst>
                              <p:par>
                                <p:cTn id="30" presetID="3" presetClass="entr" presetSubtype="10" fill="hold" grpId="0"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par>
                          <p:cTn id="33" fill="hold">
                            <p:stCondLst>
                              <p:cond delay="1500"/>
                            </p:stCondLst>
                            <p:childTnLst>
                              <p:par>
                                <p:cTn id="34" presetID="3" presetClass="entr" presetSubtype="10" fill="hold" grpId="0" nodeType="after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linds(horizontal)">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blinds(horizontal)">
                                      <p:cBhvr>
                                        <p:cTn id="41" dur="500"/>
                                        <p:tgtEl>
                                          <p:spTgt spid="3">
                                            <p:txEl>
                                              <p:pRg st="11" end="11"/>
                                            </p:txEl>
                                          </p:spTgt>
                                        </p:tgtEl>
                                      </p:cBhvr>
                                    </p:animEffect>
                                  </p:childTnLst>
                                </p:cTn>
                              </p:par>
                            </p:childTnLst>
                          </p:cTn>
                        </p:par>
                        <p:par>
                          <p:cTn id="42" fill="hold">
                            <p:stCondLst>
                              <p:cond delay="500"/>
                            </p:stCondLst>
                            <p:childTnLst>
                              <p:par>
                                <p:cTn id="43" presetID="3" presetClass="entr" presetSubtype="10" fill="hold" grpId="0" nodeType="after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blinds(horizontal)">
                                      <p:cBhvr>
                                        <p:cTn id="45" dur="500"/>
                                        <p:tgtEl>
                                          <p:spTgt spid="3">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blinds(horizontal)">
                                      <p:cBhvr>
                                        <p:cTn id="50"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83802" y="388473"/>
            <a:ext cx="9144001" cy="664218"/>
          </a:xfrm>
        </p:spPr>
        <p:txBody>
          <a:bodyPr>
            <a:noAutofit/>
          </a:bodyPr>
          <a:lstStyle/>
          <a:p>
            <a:r>
              <a:rPr lang="en-US" sz="3200" dirty="0">
                <a:latin typeface="Arial" panose="020B0604020202020204" pitchFamily="34" charset="0"/>
                <a:cs typeface="Arial" panose="020B0604020202020204" pitchFamily="34" charset="0"/>
              </a:rPr>
              <a:t>Timeline: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1514393" y="6480971"/>
            <a:ext cx="2057400" cy="365125"/>
          </a:xfrm>
        </p:spPr>
        <p:txBody>
          <a:bodyPr/>
          <a:lstStyle/>
          <a:p>
            <a:pPr algn="l">
              <a:defRPr/>
            </a:pPr>
            <a:fld id="{893C5830-40F3-F04E-B2E3-10E6672BA8FF}" type="slidenum">
              <a:rPr lang="en-US" sz="1200" b="0">
                <a:solidFill>
                  <a:prstClr val="white"/>
                </a:solidFill>
                <a:latin typeface="Arial"/>
              </a:rPr>
              <a:pPr algn="l">
                <a:defRPr/>
              </a:pPr>
              <a:t>14</a:t>
            </a:fld>
            <a:endParaRPr lang="en-US" sz="1200" b="0" dirty="0">
              <a:solidFill>
                <a:prstClr val="white"/>
              </a:solidFill>
              <a:latin typeface="Arial"/>
            </a:endParaRPr>
          </a:p>
        </p:txBody>
      </p:sp>
      <p:grpSp>
        <p:nvGrpSpPr>
          <p:cNvPr id="3" name="Group 2">
            <a:extLst>
              <a:ext uri="{FF2B5EF4-FFF2-40B4-BE49-F238E27FC236}">
                <a16:creationId xmlns:a16="http://schemas.microsoft.com/office/drawing/2014/main" id="{14DD822D-0889-5D82-B1B9-EC7A8BAB1504}"/>
              </a:ext>
            </a:extLst>
          </p:cNvPr>
          <p:cNvGrpSpPr/>
          <p:nvPr/>
        </p:nvGrpSpPr>
        <p:grpSpPr>
          <a:xfrm>
            <a:off x="4642087" y="628254"/>
            <a:ext cx="6918379" cy="2453097"/>
            <a:chOff x="1533709" y="658468"/>
            <a:chExt cx="6918379" cy="2453097"/>
          </a:xfrm>
        </p:grpSpPr>
        <p:sp>
          <p:nvSpPr>
            <p:cNvPr id="5" name="Line 42">
              <a:extLst>
                <a:ext uri="{FF2B5EF4-FFF2-40B4-BE49-F238E27FC236}">
                  <a16:creationId xmlns:a16="http://schemas.microsoft.com/office/drawing/2014/main" id="{D599CA46-C4C8-49BC-BE3F-836FADEEC1DD}"/>
                </a:ext>
              </a:extLst>
            </p:cNvPr>
            <p:cNvSpPr>
              <a:spLocks noChangeShapeType="1"/>
            </p:cNvSpPr>
            <p:nvPr/>
          </p:nvSpPr>
          <p:spPr bwMode="auto">
            <a:xfrm flipH="1">
              <a:off x="3727687" y="728841"/>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6" name="Line 42">
              <a:extLst>
                <a:ext uri="{FF2B5EF4-FFF2-40B4-BE49-F238E27FC236}">
                  <a16:creationId xmlns:a16="http://schemas.microsoft.com/office/drawing/2014/main" id="{0E8D04DE-6DEC-4E2B-9302-14CDD799E95E}"/>
                </a:ext>
              </a:extLst>
            </p:cNvPr>
            <p:cNvSpPr>
              <a:spLocks noChangeShapeType="1"/>
            </p:cNvSpPr>
            <p:nvPr/>
          </p:nvSpPr>
          <p:spPr bwMode="auto">
            <a:xfrm flipH="1">
              <a:off x="7296895" y="733367"/>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9" name="Text Box 9">
              <a:extLst>
                <a:ext uri="{FF2B5EF4-FFF2-40B4-BE49-F238E27FC236}">
                  <a16:creationId xmlns:a16="http://schemas.microsoft.com/office/drawing/2014/main" id="{AA9E8743-7401-4B3E-A9F0-0849F968BA36}"/>
                </a:ext>
              </a:extLst>
            </p:cNvPr>
            <p:cNvSpPr txBox="1">
              <a:spLocks noChangeArrowheads="1"/>
            </p:cNvSpPr>
            <p:nvPr/>
          </p:nvSpPr>
          <p:spPr bwMode="auto">
            <a:xfrm>
              <a:off x="1550894" y="2157766"/>
              <a:ext cx="671979" cy="338554"/>
            </a:xfrm>
            <a:prstGeom prst="rect">
              <a:avLst/>
            </a:prstGeom>
            <a:noFill/>
            <a:ln w="12700" cap="sq">
              <a:noFill/>
              <a:miter lim="800000"/>
              <a:headEnd type="none" w="sm" len="sm"/>
              <a:tailEnd type="none" w="sm" len="sm"/>
            </a:ln>
          </p:spPr>
          <p:txBody>
            <a:bodyPr wrap="non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b="1" i="1" dirty="0">
                  <a:solidFill>
                    <a:srgbClr val="000000"/>
                  </a:solidFill>
                  <a:latin typeface="Arial" charset="0"/>
                </a:rPr>
                <a:t>Critical</a:t>
              </a:r>
            </a:p>
            <a:p>
              <a:pPr algn="ctr" eaLnBrk="0" hangingPunct="0">
                <a:defRPr/>
              </a:pPr>
              <a:r>
                <a:rPr lang="en-US" sz="800" b="1" i="1" dirty="0">
                  <a:solidFill>
                    <a:srgbClr val="000000"/>
                  </a:solidFill>
                  <a:latin typeface="Arial" charset="0"/>
                </a:rPr>
                <a:t>Decisions</a:t>
              </a:r>
              <a:endParaRPr lang="en-US" sz="800" b="1" dirty="0">
                <a:solidFill>
                  <a:srgbClr val="000000"/>
                </a:solidFill>
                <a:latin typeface="Arial" charset="0"/>
              </a:endParaRPr>
            </a:p>
          </p:txBody>
        </p:sp>
        <p:sp>
          <p:nvSpPr>
            <p:cNvPr id="10" name="Line 20">
              <a:extLst>
                <a:ext uri="{FF2B5EF4-FFF2-40B4-BE49-F238E27FC236}">
                  <a16:creationId xmlns:a16="http://schemas.microsoft.com/office/drawing/2014/main" id="{39100798-1C58-4CCE-9132-EC8A84A06623}"/>
                </a:ext>
              </a:extLst>
            </p:cNvPr>
            <p:cNvSpPr>
              <a:spLocks noChangeShapeType="1"/>
            </p:cNvSpPr>
            <p:nvPr/>
          </p:nvSpPr>
          <p:spPr bwMode="auto">
            <a:xfrm flipV="1">
              <a:off x="2508487" y="1695039"/>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1" name="Line 21">
              <a:extLst>
                <a:ext uri="{FF2B5EF4-FFF2-40B4-BE49-F238E27FC236}">
                  <a16:creationId xmlns:a16="http://schemas.microsoft.com/office/drawing/2014/main" id="{19A70D50-C053-4741-BCC6-3E1A7AC3D662}"/>
                </a:ext>
              </a:extLst>
            </p:cNvPr>
            <p:cNvSpPr>
              <a:spLocks noChangeShapeType="1"/>
            </p:cNvSpPr>
            <p:nvPr/>
          </p:nvSpPr>
          <p:spPr bwMode="auto">
            <a:xfrm flipV="1">
              <a:off x="3727687" y="1695039"/>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2" name="Line 22">
              <a:extLst>
                <a:ext uri="{FF2B5EF4-FFF2-40B4-BE49-F238E27FC236}">
                  <a16:creationId xmlns:a16="http://schemas.microsoft.com/office/drawing/2014/main" id="{A5D6171A-AC6E-485B-AB13-E065C8F46875}"/>
                </a:ext>
              </a:extLst>
            </p:cNvPr>
            <p:cNvSpPr>
              <a:spLocks noChangeShapeType="1"/>
            </p:cNvSpPr>
            <p:nvPr/>
          </p:nvSpPr>
          <p:spPr bwMode="auto">
            <a:xfrm flipV="1">
              <a:off x="4774618" y="1695039"/>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3" name="Line 23">
              <a:extLst>
                <a:ext uri="{FF2B5EF4-FFF2-40B4-BE49-F238E27FC236}">
                  <a16:creationId xmlns:a16="http://schemas.microsoft.com/office/drawing/2014/main" id="{C7316827-005E-4755-A595-B769A2FEB104}"/>
                </a:ext>
              </a:extLst>
            </p:cNvPr>
            <p:cNvSpPr>
              <a:spLocks noChangeShapeType="1"/>
            </p:cNvSpPr>
            <p:nvPr/>
          </p:nvSpPr>
          <p:spPr bwMode="auto">
            <a:xfrm flipV="1">
              <a:off x="5785087" y="1697959"/>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 name="Line 24">
              <a:extLst>
                <a:ext uri="{FF2B5EF4-FFF2-40B4-BE49-F238E27FC236}">
                  <a16:creationId xmlns:a16="http://schemas.microsoft.com/office/drawing/2014/main" id="{BD1A44FF-A5FF-446F-91E9-5617B8A0A9D3}"/>
                </a:ext>
              </a:extLst>
            </p:cNvPr>
            <p:cNvSpPr>
              <a:spLocks noChangeShapeType="1"/>
            </p:cNvSpPr>
            <p:nvPr/>
          </p:nvSpPr>
          <p:spPr bwMode="auto">
            <a:xfrm flipV="1">
              <a:off x="7306039" y="1695039"/>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5" name="AutoShape 3">
              <a:extLst>
                <a:ext uri="{FF2B5EF4-FFF2-40B4-BE49-F238E27FC236}">
                  <a16:creationId xmlns:a16="http://schemas.microsoft.com/office/drawing/2014/main" id="{F641C2F4-2C53-4B31-8046-9133D77BE7FA}"/>
                </a:ext>
              </a:extLst>
            </p:cNvPr>
            <p:cNvSpPr>
              <a:spLocks noChangeArrowheads="1"/>
            </p:cNvSpPr>
            <p:nvPr/>
          </p:nvSpPr>
          <p:spPr bwMode="auto">
            <a:xfrm>
              <a:off x="2279888" y="1156903"/>
              <a:ext cx="1676400"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dirty="0">
                  <a:solidFill>
                    <a:srgbClr val="000000"/>
                  </a:solidFill>
                  <a:latin typeface="Arial" charset="0"/>
                </a:rPr>
                <a:t>          </a:t>
              </a:r>
              <a:r>
                <a:rPr lang="en-US" sz="800" b="1" dirty="0">
                  <a:solidFill>
                    <a:srgbClr val="000000"/>
                  </a:solidFill>
                  <a:latin typeface="Arial" charset="0"/>
                </a:rPr>
                <a:t>Definition</a:t>
              </a:r>
            </a:p>
          </p:txBody>
        </p:sp>
        <p:sp>
          <p:nvSpPr>
            <p:cNvPr id="16" name="AutoShape 13">
              <a:extLst>
                <a:ext uri="{FF2B5EF4-FFF2-40B4-BE49-F238E27FC236}">
                  <a16:creationId xmlns:a16="http://schemas.microsoft.com/office/drawing/2014/main" id="{7198B21F-E5BF-4357-97E6-AFE3E76E7492}"/>
                </a:ext>
              </a:extLst>
            </p:cNvPr>
            <p:cNvSpPr>
              <a:spLocks noChangeArrowheads="1"/>
            </p:cNvSpPr>
            <p:nvPr/>
          </p:nvSpPr>
          <p:spPr bwMode="auto">
            <a:xfrm>
              <a:off x="1533709" y="1156903"/>
              <a:ext cx="1203378" cy="506311"/>
            </a:xfrm>
            <a:prstGeom prst="homePlate">
              <a:avLst>
                <a:gd name="adj" fmla="val 119005"/>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b="1" dirty="0">
                  <a:solidFill>
                    <a:srgbClr val="000000"/>
                  </a:solidFill>
                  <a:latin typeface="Arial" charset="0"/>
                </a:rPr>
                <a:t>Initiation</a:t>
              </a:r>
            </a:p>
          </p:txBody>
        </p:sp>
        <p:sp>
          <p:nvSpPr>
            <p:cNvPr id="17" name="AutoShape 18">
              <a:extLst>
                <a:ext uri="{FF2B5EF4-FFF2-40B4-BE49-F238E27FC236}">
                  <a16:creationId xmlns:a16="http://schemas.microsoft.com/office/drawing/2014/main" id="{84EE9333-DB6A-4B32-994F-5282D6D777E9}"/>
                </a:ext>
              </a:extLst>
            </p:cNvPr>
            <p:cNvSpPr>
              <a:spLocks noChangeArrowheads="1"/>
            </p:cNvSpPr>
            <p:nvPr/>
          </p:nvSpPr>
          <p:spPr bwMode="auto">
            <a:xfrm>
              <a:off x="3499087" y="1156903"/>
              <a:ext cx="3810000" cy="506311"/>
            </a:xfrm>
            <a:prstGeom prst="chevron">
              <a:avLst>
                <a:gd name="adj" fmla="val 127599"/>
              </a:avLst>
            </a:prstGeom>
            <a:solidFill>
              <a:srgbClr val="FF9966">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b="1" dirty="0">
                  <a:solidFill>
                    <a:srgbClr val="000000"/>
                  </a:solidFill>
                  <a:latin typeface="Arial" charset="0"/>
                </a:rPr>
                <a:t>Execution</a:t>
              </a:r>
            </a:p>
          </p:txBody>
        </p:sp>
        <p:sp>
          <p:nvSpPr>
            <p:cNvPr id="18" name="AutoShape 3">
              <a:extLst>
                <a:ext uri="{FF2B5EF4-FFF2-40B4-BE49-F238E27FC236}">
                  <a16:creationId xmlns:a16="http://schemas.microsoft.com/office/drawing/2014/main" id="{EB9A1AFF-7071-48C2-8552-DD0AB7C79D63}"/>
                </a:ext>
              </a:extLst>
            </p:cNvPr>
            <p:cNvSpPr>
              <a:spLocks noChangeArrowheads="1"/>
            </p:cNvSpPr>
            <p:nvPr/>
          </p:nvSpPr>
          <p:spPr bwMode="auto">
            <a:xfrm>
              <a:off x="6827624" y="1156903"/>
              <a:ext cx="1624463"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dirty="0">
                  <a:solidFill>
                    <a:srgbClr val="000000"/>
                  </a:solidFill>
                  <a:latin typeface="Arial" charset="0"/>
                </a:rPr>
                <a:t>         </a:t>
              </a:r>
              <a:r>
                <a:rPr lang="en-US" sz="800" b="1" dirty="0">
                  <a:solidFill>
                    <a:srgbClr val="000000"/>
                  </a:solidFill>
                  <a:latin typeface="Arial" charset="0"/>
                </a:rPr>
                <a:t>  Closeout</a:t>
              </a:r>
            </a:p>
          </p:txBody>
        </p:sp>
        <p:sp>
          <p:nvSpPr>
            <p:cNvPr id="19" name="Line 43">
              <a:extLst>
                <a:ext uri="{FF2B5EF4-FFF2-40B4-BE49-F238E27FC236}">
                  <a16:creationId xmlns:a16="http://schemas.microsoft.com/office/drawing/2014/main" id="{26764C21-2219-4EFA-B4A0-C0C777CDEFA1}"/>
                </a:ext>
              </a:extLst>
            </p:cNvPr>
            <p:cNvSpPr>
              <a:spLocks noChangeShapeType="1"/>
            </p:cNvSpPr>
            <p:nvPr/>
          </p:nvSpPr>
          <p:spPr bwMode="auto">
            <a:xfrm>
              <a:off x="3803887" y="841553"/>
              <a:ext cx="1929384"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0" name="Line 43">
              <a:extLst>
                <a:ext uri="{FF2B5EF4-FFF2-40B4-BE49-F238E27FC236}">
                  <a16:creationId xmlns:a16="http://schemas.microsoft.com/office/drawing/2014/main" id="{B5C6F553-A29E-4EB4-9A63-5C36C21FB08B}"/>
                </a:ext>
              </a:extLst>
            </p:cNvPr>
            <p:cNvSpPr>
              <a:spLocks noChangeShapeType="1"/>
            </p:cNvSpPr>
            <p:nvPr/>
          </p:nvSpPr>
          <p:spPr bwMode="auto">
            <a:xfrm flipV="1">
              <a:off x="1822687" y="841550"/>
              <a:ext cx="1883664" cy="1"/>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1" name="Text Box 30">
              <a:extLst>
                <a:ext uri="{FF2B5EF4-FFF2-40B4-BE49-F238E27FC236}">
                  <a16:creationId xmlns:a16="http://schemas.microsoft.com/office/drawing/2014/main" id="{AA51915B-B2BC-4082-9986-84F8B4A1A601}"/>
                </a:ext>
              </a:extLst>
            </p:cNvPr>
            <p:cNvSpPr txBox="1">
              <a:spLocks noChangeArrowheads="1"/>
            </p:cNvSpPr>
            <p:nvPr/>
          </p:nvSpPr>
          <p:spPr bwMode="auto">
            <a:xfrm>
              <a:off x="2549722" y="658468"/>
              <a:ext cx="676985" cy="353943"/>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Operating</a:t>
              </a:r>
              <a:r>
                <a:rPr lang="en-US" sz="900" dirty="0">
                  <a:solidFill>
                    <a:srgbClr val="C00000"/>
                  </a:solidFill>
                  <a:latin typeface="Arial" charset="0"/>
                </a:rPr>
                <a:t>*</a:t>
              </a:r>
              <a:r>
                <a:rPr lang="en-US" sz="800" dirty="0">
                  <a:solidFill>
                    <a:srgbClr val="C00000"/>
                  </a:solidFill>
                  <a:latin typeface="Arial" charset="0"/>
                </a:rPr>
                <a:t> Funds</a:t>
              </a:r>
            </a:p>
          </p:txBody>
        </p:sp>
        <p:sp>
          <p:nvSpPr>
            <p:cNvPr id="22" name="Line 42">
              <a:extLst>
                <a:ext uri="{FF2B5EF4-FFF2-40B4-BE49-F238E27FC236}">
                  <a16:creationId xmlns:a16="http://schemas.microsoft.com/office/drawing/2014/main" id="{40938345-7E46-4951-98F6-BA66E901BF21}"/>
                </a:ext>
              </a:extLst>
            </p:cNvPr>
            <p:cNvSpPr>
              <a:spLocks noChangeShapeType="1"/>
            </p:cNvSpPr>
            <p:nvPr/>
          </p:nvSpPr>
          <p:spPr bwMode="auto">
            <a:xfrm flipH="1">
              <a:off x="1818718" y="728837"/>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3" name="Line 42">
              <a:extLst>
                <a:ext uri="{FF2B5EF4-FFF2-40B4-BE49-F238E27FC236}">
                  <a16:creationId xmlns:a16="http://schemas.microsoft.com/office/drawing/2014/main" id="{1031C554-9DB5-4E24-A26D-78CB8288AFDD}"/>
                </a:ext>
              </a:extLst>
            </p:cNvPr>
            <p:cNvSpPr>
              <a:spLocks noChangeShapeType="1"/>
            </p:cNvSpPr>
            <p:nvPr/>
          </p:nvSpPr>
          <p:spPr bwMode="auto">
            <a:xfrm>
              <a:off x="8449887" y="728835"/>
              <a:ext cx="2201" cy="645308"/>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24" name="Line 43">
              <a:extLst>
                <a:ext uri="{FF2B5EF4-FFF2-40B4-BE49-F238E27FC236}">
                  <a16:creationId xmlns:a16="http://schemas.microsoft.com/office/drawing/2014/main" id="{84AC129B-1D25-40F0-ACAB-16D4B7942AAE}"/>
                </a:ext>
              </a:extLst>
            </p:cNvPr>
            <p:cNvSpPr>
              <a:spLocks noChangeShapeType="1"/>
            </p:cNvSpPr>
            <p:nvPr/>
          </p:nvSpPr>
          <p:spPr bwMode="auto">
            <a:xfrm flipV="1">
              <a:off x="7324893" y="841544"/>
              <a:ext cx="1050994" cy="5"/>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5" name="Text Box 30">
              <a:extLst>
                <a:ext uri="{FF2B5EF4-FFF2-40B4-BE49-F238E27FC236}">
                  <a16:creationId xmlns:a16="http://schemas.microsoft.com/office/drawing/2014/main" id="{A7F9BB09-D869-4C78-A812-23A91883DF98}"/>
                </a:ext>
              </a:extLst>
            </p:cNvPr>
            <p:cNvSpPr txBox="1">
              <a:spLocks noChangeArrowheads="1"/>
            </p:cNvSpPr>
            <p:nvPr/>
          </p:nvSpPr>
          <p:spPr bwMode="auto">
            <a:xfrm>
              <a:off x="7546503" y="665471"/>
              <a:ext cx="676985" cy="338554"/>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Operating Funds</a:t>
              </a:r>
            </a:p>
          </p:txBody>
        </p:sp>
        <p:sp>
          <p:nvSpPr>
            <p:cNvPr id="26" name="Line 43">
              <a:extLst>
                <a:ext uri="{FF2B5EF4-FFF2-40B4-BE49-F238E27FC236}">
                  <a16:creationId xmlns:a16="http://schemas.microsoft.com/office/drawing/2014/main" id="{3D14BC6F-C5AD-48E1-AC6E-F0A0AF9E638D}"/>
                </a:ext>
              </a:extLst>
            </p:cNvPr>
            <p:cNvSpPr>
              <a:spLocks noChangeShapeType="1"/>
            </p:cNvSpPr>
            <p:nvPr/>
          </p:nvSpPr>
          <p:spPr bwMode="auto">
            <a:xfrm>
              <a:off x="5785088" y="841553"/>
              <a:ext cx="1412763"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7" name="Text Box 11">
              <a:extLst>
                <a:ext uri="{FF2B5EF4-FFF2-40B4-BE49-F238E27FC236}">
                  <a16:creationId xmlns:a16="http://schemas.microsoft.com/office/drawing/2014/main" id="{F56ED3F0-1AF2-4654-9515-B1A56B5672A3}"/>
                </a:ext>
              </a:extLst>
            </p:cNvPr>
            <p:cNvSpPr txBox="1">
              <a:spLocks noChangeArrowheads="1"/>
            </p:cNvSpPr>
            <p:nvPr/>
          </p:nvSpPr>
          <p:spPr bwMode="auto">
            <a:xfrm>
              <a:off x="4201747" y="679801"/>
              <a:ext cx="1315189" cy="338554"/>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Project Engineering and Design (PED) Funds</a:t>
              </a:r>
            </a:p>
          </p:txBody>
        </p:sp>
        <p:sp>
          <p:nvSpPr>
            <p:cNvPr id="28" name="Text Box 11">
              <a:extLst>
                <a:ext uri="{FF2B5EF4-FFF2-40B4-BE49-F238E27FC236}">
                  <a16:creationId xmlns:a16="http://schemas.microsoft.com/office/drawing/2014/main" id="{CDBA254F-2218-43DD-BAD4-6F117AC2CE86}"/>
                </a:ext>
              </a:extLst>
            </p:cNvPr>
            <p:cNvSpPr txBox="1">
              <a:spLocks noChangeArrowheads="1"/>
            </p:cNvSpPr>
            <p:nvPr/>
          </p:nvSpPr>
          <p:spPr bwMode="auto">
            <a:xfrm>
              <a:off x="6156595" y="663428"/>
              <a:ext cx="771492" cy="461665"/>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Construction &amp; PED</a:t>
              </a:r>
            </a:p>
            <a:p>
              <a:pPr algn="ctr" eaLnBrk="0" hangingPunct="0">
                <a:defRPr/>
              </a:pPr>
              <a:r>
                <a:rPr lang="en-US" sz="800" dirty="0">
                  <a:solidFill>
                    <a:srgbClr val="C00000"/>
                  </a:solidFill>
                  <a:latin typeface="Arial" charset="0"/>
                </a:rPr>
                <a:t>Funds</a:t>
              </a:r>
            </a:p>
          </p:txBody>
        </p:sp>
        <p:sp>
          <p:nvSpPr>
            <p:cNvPr id="29" name="Line 42">
              <a:extLst>
                <a:ext uri="{FF2B5EF4-FFF2-40B4-BE49-F238E27FC236}">
                  <a16:creationId xmlns:a16="http://schemas.microsoft.com/office/drawing/2014/main" id="{49C8E01A-2345-414D-83C6-9C44E9034FFA}"/>
                </a:ext>
              </a:extLst>
            </p:cNvPr>
            <p:cNvSpPr>
              <a:spLocks noChangeShapeType="1"/>
            </p:cNvSpPr>
            <p:nvPr/>
          </p:nvSpPr>
          <p:spPr bwMode="auto">
            <a:xfrm flipH="1">
              <a:off x="5785087" y="709859"/>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30" name="TextBox 29">
              <a:extLst>
                <a:ext uri="{FF2B5EF4-FFF2-40B4-BE49-F238E27FC236}">
                  <a16:creationId xmlns:a16="http://schemas.microsoft.com/office/drawing/2014/main" id="{C6D7CB44-F075-4FAC-B354-9815E10FB0A4}"/>
                </a:ext>
              </a:extLst>
            </p:cNvPr>
            <p:cNvSpPr txBox="1"/>
            <p:nvPr/>
          </p:nvSpPr>
          <p:spPr>
            <a:xfrm>
              <a:off x="2737087" y="1791804"/>
              <a:ext cx="838200" cy="369332"/>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Conceptual Design</a:t>
              </a:r>
            </a:p>
          </p:txBody>
        </p:sp>
        <p:sp>
          <p:nvSpPr>
            <p:cNvPr id="31" name="TextBox 30">
              <a:extLst>
                <a:ext uri="{FF2B5EF4-FFF2-40B4-BE49-F238E27FC236}">
                  <a16:creationId xmlns:a16="http://schemas.microsoft.com/office/drawing/2014/main" id="{206E8A21-C0FE-4678-A5AE-09C7DE3D3882}"/>
                </a:ext>
              </a:extLst>
            </p:cNvPr>
            <p:cNvSpPr txBox="1"/>
            <p:nvPr/>
          </p:nvSpPr>
          <p:spPr>
            <a:xfrm>
              <a:off x="3803887" y="1791804"/>
              <a:ext cx="838200" cy="369332"/>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Preliminary Design</a:t>
              </a:r>
            </a:p>
          </p:txBody>
        </p:sp>
        <p:sp>
          <p:nvSpPr>
            <p:cNvPr id="32" name="TextBox 31">
              <a:extLst>
                <a:ext uri="{FF2B5EF4-FFF2-40B4-BE49-F238E27FC236}">
                  <a16:creationId xmlns:a16="http://schemas.microsoft.com/office/drawing/2014/main" id="{93153BEE-1310-4AFE-9870-2FDC8A95050E}"/>
                </a:ext>
              </a:extLst>
            </p:cNvPr>
            <p:cNvSpPr txBox="1"/>
            <p:nvPr/>
          </p:nvSpPr>
          <p:spPr>
            <a:xfrm>
              <a:off x="5023087" y="1791804"/>
              <a:ext cx="609600" cy="381000"/>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Final Design</a:t>
              </a:r>
            </a:p>
          </p:txBody>
        </p:sp>
        <p:sp>
          <p:nvSpPr>
            <p:cNvPr id="33" name="TextBox 32">
              <a:extLst>
                <a:ext uri="{FF2B5EF4-FFF2-40B4-BE49-F238E27FC236}">
                  <a16:creationId xmlns:a16="http://schemas.microsoft.com/office/drawing/2014/main" id="{F5186604-30EF-4F76-9F45-BD72A41B9300}"/>
                </a:ext>
              </a:extLst>
            </p:cNvPr>
            <p:cNvSpPr txBox="1"/>
            <p:nvPr/>
          </p:nvSpPr>
          <p:spPr>
            <a:xfrm>
              <a:off x="6166087" y="1791804"/>
              <a:ext cx="838200" cy="230832"/>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Construction</a:t>
              </a:r>
            </a:p>
          </p:txBody>
        </p:sp>
        <p:sp>
          <p:nvSpPr>
            <p:cNvPr id="34" name="Line 20">
              <a:extLst>
                <a:ext uri="{FF2B5EF4-FFF2-40B4-BE49-F238E27FC236}">
                  <a16:creationId xmlns:a16="http://schemas.microsoft.com/office/drawing/2014/main" id="{AB3720A7-AF81-4838-B653-3DA2E14A79F2}"/>
                </a:ext>
              </a:extLst>
            </p:cNvPr>
            <p:cNvSpPr>
              <a:spLocks noChangeShapeType="1"/>
            </p:cNvSpPr>
            <p:nvPr/>
          </p:nvSpPr>
          <p:spPr bwMode="auto">
            <a:xfrm flipH="1" flipV="1">
              <a:off x="2508487" y="1944204"/>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35" name="Line 20">
              <a:extLst>
                <a:ext uri="{FF2B5EF4-FFF2-40B4-BE49-F238E27FC236}">
                  <a16:creationId xmlns:a16="http://schemas.microsoft.com/office/drawing/2014/main" id="{44EC2AF1-08C5-4B33-853B-A91CFE667C67}"/>
                </a:ext>
              </a:extLst>
            </p:cNvPr>
            <p:cNvSpPr>
              <a:spLocks noChangeShapeType="1"/>
            </p:cNvSpPr>
            <p:nvPr/>
          </p:nvSpPr>
          <p:spPr bwMode="auto">
            <a:xfrm flipH="1" flipV="1">
              <a:off x="3727687" y="1944204"/>
              <a:ext cx="2286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36" name="Line 20">
              <a:extLst>
                <a:ext uri="{FF2B5EF4-FFF2-40B4-BE49-F238E27FC236}">
                  <a16:creationId xmlns:a16="http://schemas.microsoft.com/office/drawing/2014/main" id="{7B83BF24-8323-4F7F-A02E-27B863143AE6}"/>
                </a:ext>
              </a:extLst>
            </p:cNvPr>
            <p:cNvSpPr>
              <a:spLocks noChangeShapeType="1"/>
            </p:cNvSpPr>
            <p:nvPr/>
          </p:nvSpPr>
          <p:spPr bwMode="auto">
            <a:xfrm flipH="1" flipV="1">
              <a:off x="4794487" y="1944204"/>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37" name="Line 20">
              <a:extLst>
                <a:ext uri="{FF2B5EF4-FFF2-40B4-BE49-F238E27FC236}">
                  <a16:creationId xmlns:a16="http://schemas.microsoft.com/office/drawing/2014/main" id="{52BEAB5F-FE62-4192-B1DA-F86B681F2F19}"/>
                </a:ext>
              </a:extLst>
            </p:cNvPr>
            <p:cNvSpPr>
              <a:spLocks noChangeShapeType="1"/>
            </p:cNvSpPr>
            <p:nvPr/>
          </p:nvSpPr>
          <p:spPr bwMode="auto">
            <a:xfrm flipH="1" flipV="1">
              <a:off x="5785087" y="1944204"/>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38" name="Line 20">
              <a:extLst>
                <a:ext uri="{FF2B5EF4-FFF2-40B4-BE49-F238E27FC236}">
                  <a16:creationId xmlns:a16="http://schemas.microsoft.com/office/drawing/2014/main" id="{E65C7BF7-5000-4BB0-AA7E-33C07E09F039}"/>
                </a:ext>
              </a:extLst>
            </p:cNvPr>
            <p:cNvSpPr>
              <a:spLocks noChangeShapeType="1"/>
            </p:cNvSpPr>
            <p:nvPr/>
          </p:nvSpPr>
          <p:spPr bwMode="auto">
            <a:xfrm flipV="1">
              <a:off x="3422887" y="1944204"/>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39" name="Line 20">
              <a:extLst>
                <a:ext uri="{FF2B5EF4-FFF2-40B4-BE49-F238E27FC236}">
                  <a16:creationId xmlns:a16="http://schemas.microsoft.com/office/drawing/2014/main" id="{61443D17-906A-49F4-B8B0-AC8E71E0970C}"/>
                </a:ext>
              </a:extLst>
            </p:cNvPr>
            <p:cNvSpPr>
              <a:spLocks noChangeShapeType="1"/>
            </p:cNvSpPr>
            <p:nvPr/>
          </p:nvSpPr>
          <p:spPr bwMode="auto">
            <a:xfrm flipV="1">
              <a:off x="4565887" y="1944204"/>
              <a:ext cx="1798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40" name="Line 20">
              <a:extLst>
                <a:ext uri="{FF2B5EF4-FFF2-40B4-BE49-F238E27FC236}">
                  <a16:creationId xmlns:a16="http://schemas.microsoft.com/office/drawing/2014/main" id="{C07937A3-2AF0-4FE8-8FEC-2F7896540FCC}"/>
                </a:ext>
              </a:extLst>
            </p:cNvPr>
            <p:cNvSpPr>
              <a:spLocks noChangeShapeType="1"/>
            </p:cNvSpPr>
            <p:nvPr/>
          </p:nvSpPr>
          <p:spPr bwMode="auto">
            <a:xfrm flipV="1">
              <a:off x="5452855" y="1944204"/>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41" name="Line 20">
              <a:extLst>
                <a:ext uri="{FF2B5EF4-FFF2-40B4-BE49-F238E27FC236}">
                  <a16:creationId xmlns:a16="http://schemas.microsoft.com/office/drawing/2014/main" id="{484D8ADF-1BA6-4AA0-8889-F24246CF3B3D}"/>
                </a:ext>
              </a:extLst>
            </p:cNvPr>
            <p:cNvSpPr>
              <a:spLocks noChangeShapeType="1"/>
            </p:cNvSpPr>
            <p:nvPr/>
          </p:nvSpPr>
          <p:spPr bwMode="auto">
            <a:xfrm flipV="1">
              <a:off x="7004287" y="1944204"/>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42" name="Text Box 5">
              <a:extLst>
                <a:ext uri="{FF2B5EF4-FFF2-40B4-BE49-F238E27FC236}">
                  <a16:creationId xmlns:a16="http://schemas.microsoft.com/office/drawing/2014/main" id="{E081F7E8-2782-471B-B8C2-BC6DA56203D4}"/>
                </a:ext>
              </a:extLst>
            </p:cNvPr>
            <p:cNvSpPr txBox="1">
              <a:spLocks noChangeArrowheads="1"/>
            </p:cNvSpPr>
            <p:nvPr/>
          </p:nvSpPr>
          <p:spPr bwMode="auto">
            <a:xfrm>
              <a:off x="3291736" y="2188235"/>
              <a:ext cx="860973" cy="923330"/>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CD-1</a:t>
              </a:r>
            </a:p>
            <a:p>
              <a:pPr algn="ctr">
                <a:defRPr/>
              </a:pPr>
              <a:r>
                <a:rPr lang="en-US" sz="900" dirty="0">
                  <a:solidFill>
                    <a:srgbClr val="000000">
                      <a:lumMod val="50000"/>
                      <a:lumOff val="50000"/>
                    </a:srgbClr>
                  </a:solidFill>
                  <a:latin typeface="Arial" charset="0"/>
                </a:rPr>
                <a:t>Approve Alternative Selection</a:t>
              </a:r>
            </a:p>
            <a:p>
              <a:pPr algn="ctr">
                <a:defRPr/>
              </a:pPr>
              <a:r>
                <a:rPr lang="en-US" sz="900" dirty="0">
                  <a:solidFill>
                    <a:srgbClr val="000000">
                      <a:lumMod val="50000"/>
                      <a:lumOff val="50000"/>
                    </a:srgbClr>
                  </a:solidFill>
                  <a:latin typeface="Arial" charset="0"/>
                </a:rPr>
                <a:t>and Cost </a:t>
              </a:r>
            </a:p>
            <a:p>
              <a:pPr algn="ctr">
                <a:defRPr/>
              </a:pPr>
              <a:r>
                <a:rPr lang="en-US" sz="900" dirty="0">
                  <a:solidFill>
                    <a:srgbClr val="000000">
                      <a:lumMod val="50000"/>
                      <a:lumOff val="50000"/>
                    </a:srgbClr>
                  </a:solidFill>
                  <a:latin typeface="Arial" charset="0"/>
                </a:rPr>
                <a:t>Range</a:t>
              </a:r>
            </a:p>
          </p:txBody>
        </p:sp>
        <p:sp>
          <p:nvSpPr>
            <p:cNvPr id="43" name="Text Box 8">
              <a:extLst>
                <a:ext uri="{FF2B5EF4-FFF2-40B4-BE49-F238E27FC236}">
                  <a16:creationId xmlns:a16="http://schemas.microsoft.com/office/drawing/2014/main" id="{58EDFFEA-D5C5-40BA-828F-0533C1933DF5}"/>
                </a:ext>
              </a:extLst>
            </p:cNvPr>
            <p:cNvSpPr txBox="1">
              <a:spLocks noChangeArrowheads="1"/>
            </p:cNvSpPr>
            <p:nvPr/>
          </p:nvSpPr>
          <p:spPr bwMode="auto">
            <a:xfrm>
              <a:off x="6696371" y="2241061"/>
              <a:ext cx="1187147"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CD-4</a:t>
              </a:r>
            </a:p>
            <a:p>
              <a:pPr algn="ctr">
                <a:defRPr/>
              </a:pPr>
              <a:r>
                <a:rPr lang="en-US" sz="900" dirty="0">
                  <a:solidFill>
                    <a:srgbClr val="000000">
                      <a:lumMod val="50000"/>
                      <a:lumOff val="50000"/>
                    </a:srgbClr>
                  </a:solidFill>
                  <a:latin typeface="Arial" charset="0"/>
                </a:rPr>
                <a:t>Approve</a:t>
              </a:r>
            </a:p>
            <a:p>
              <a:pPr algn="ctr">
                <a:defRPr/>
              </a:pPr>
              <a:r>
                <a:rPr lang="en-US" sz="900" dirty="0">
                  <a:solidFill>
                    <a:srgbClr val="000000">
                      <a:lumMod val="50000"/>
                      <a:lumOff val="50000"/>
                    </a:srgbClr>
                  </a:solidFill>
                  <a:latin typeface="Arial" charset="0"/>
                </a:rPr>
                <a:t>Start of Operations or Project Completion</a:t>
              </a:r>
            </a:p>
          </p:txBody>
        </p:sp>
        <p:sp>
          <p:nvSpPr>
            <p:cNvPr id="44" name="Text Box 7">
              <a:extLst>
                <a:ext uri="{FF2B5EF4-FFF2-40B4-BE49-F238E27FC236}">
                  <a16:creationId xmlns:a16="http://schemas.microsoft.com/office/drawing/2014/main" id="{E6635824-0311-4853-B168-CF08EF933314}"/>
                </a:ext>
              </a:extLst>
            </p:cNvPr>
            <p:cNvSpPr txBox="1">
              <a:spLocks noChangeArrowheads="1"/>
            </p:cNvSpPr>
            <p:nvPr/>
          </p:nvSpPr>
          <p:spPr bwMode="auto">
            <a:xfrm>
              <a:off x="5404088" y="2249004"/>
              <a:ext cx="836879"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CD-3</a:t>
              </a:r>
            </a:p>
            <a:p>
              <a:pPr algn="ctr">
                <a:defRPr/>
              </a:pPr>
              <a:r>
                <a:rPr lang="en-US" sz="900" dirty="0">
                  <a:solidFill>
                    <a:srgbClr val="000000">
                      <a:lumMod val="50000"/>
                      <a:lumOff val="50000"/>
                    </a:srgbClr>
                  </a:solidFill>
                  <a:latin typeface="Arial" charset="0"/>
                </a:rPr>
                <a:t>Approve Start of Construction or Execution</a:t>
              </a:r>
            </a:p>
          </p:txBody>
        </p:sp>
        <p:sp>
          <p:nvSpPr>
            <p:cNvPr id="45" name="Text Box 6">
              <a:extLst>
                <a:ext uri="{FF2B5EF4-FFF2-40B4-BE49-F238E27FC236}">
                  <a16:creationId xmlns:a16="http://schemas.microsoft.com/office/drawing/2014/main" id="{EE48B227-E620-4BFD-9536-E32A3091C296}"/>
                </a:ext>
              </a:extLst>
            </p:cNvPr>
            <p:cNvSpPr txBox="1">
              <a:spLocks noChangeArrowheads="1"/>
            </p:cNvSpPr>
            <p:nvPr/>
          </p:nvSpPr>
          <p:spPr bwMode="auto">
            <a:xfrm>
              <a:off x="4281228" y="2236974"/>
              <a:ext cx="993717"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CD-2</a:t>
              </a:r>
            </a:p>
            <a:p>
              <a:pPr algn="ctr">
                <a:defRPr/>
              </a:pPr>
              <a:r>
                <a:rPr lang="en-US" sz="900" dirty="0">
                  <a:solidFill>
                    <a:srgbClr val="000000">
                      <a:lumMod val="50000"/>
                      <a:lumOff val="50000"/>
                    </a:srgbClr>
                  </a:solidFill>
                  <a:latin typeface="Arial" charset="0"/>
                </a:rPr>
                <a:t>Approve Performance Baseline (PB)</a:t>
              </a:r>
            </a:p>
          </p:txBody>
        </p:sp>
        <p:sp>
          <p:nvSpPr>
            <p:cNvPr id="46" name="Text Box 4">
              <a:extLst>
                <a:ext uri="{FF2B5EF4-FFF2-40B4-BE49-F238E27FC236}">
                  <a16:creationId xmlns:a16="http://schemas.microsoft.com/office/drawing/2014/main" id="{1B407F51-10AD-4650-8540-BB73763A122E}"/>
                </a:ext>
              </a:extLst>
            </p:cNvPr>
            <p:cNvSpPr txBox="1">
              <a:spLocks noChangeArrowheads="1"/>
            </p:cNvSpPr>
            <p:nvPr/>
          </p:nvSpPr>
          <p:spPr bwMode="auto">
            <a:xfrm>
              <a:off x="2203688" y="2241062"/>
              <a:ext cx="740635"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CD-0</a:t>
              </a:r>
            </a:p>
            <a:p>
              <a:pPr algn="ctr">
                <a:defRPr/>
              </a:pPr>
              <a:r>
                <a:rPr lang="en-US" sz="900" dirty="0">
                  <a:solidFill>
                    <a:srgbClr val="000000">
                      <a:lumMod val="50000"/>
                      <a:lumOff val="50000"/>
                    </a:srgbClr>
                  </a:solidFill>
                  <a:latin typeface="Arial" charset="0"/>
                </a:rPr>
                <a:t>Approve Mission Need</a:t>
              </a:r>
            </a:p>
          </p:txBody>
        </p:sp>
        <p:sp>
          <p:nvSpPr>
            <p:cNvPr id="47" name="5-Point Star 160">
              <a:extLst>
                <a:ext uri="{FF2B5EF4-FFF2-40B4-BE49-F238E27FC236}">
                  <a16:creationId xmlns:a16="http://schemas.microsoft.com/office/drawing/2014/main" id="{D04733F0-11DF-4506-B998-B3FC8B818CD7}"/>
                </a:ext>
              </a:extLst>
            </p:cNvPr>
            <p:cNvSpPr/>
            <p:nvPr/>
          </p:nvSpPr>
          <p:spPr>
            <a:xfrm>
              <a:off x="3721101" y="1147830"/>
              <a:ext cx="638249" cy="5119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imes New Roman"/>
              </a:endParaRPr>
            </a:p>
          </p:txBody>
        </p:sp>
        <p:sp>
          <p:nvSpPr>
            <p:cNvPr id="49" name="TextBox 48">
              <a:extLst>
                <a:ext uri="{FF2B5EF4-FFF2-40B4-BE49-F238E27FC236}">
                  <a16:creationId xmlns:a16="http://schemas.microsoft.com/office/drawing/2014/main" id="{1B9AA687-1B35-4EA2-8990-AC6B0B2CD67F}"/>
                </a:ext>
              </a:extLst>
            </p:cNvPr>
            <p:cNvSpPr txBox="1"/>
            <p:nvPr/>
          </p:nvSpPr>
          <p:spPr>
            <a:xfrm>
              <a:off x="3651273" y="1250430"/>
              <a:ext cx="762000" cy="338554"/>
            </a:xfrm>
            <a:prstGeom prst="rect">
              <a:avLst/>
            </a:prstGeom>
            <a:noFill/>
            <a:ln>
              <a:noFill/>
            </a:ln>
          </p:spPr>
          <p:txBody>
            <a:bodyPr wrap="square" rtlCol="0">
              <a:spAutoFit/>
            </a:bodyPr>
            <a:lstStyle/>
            <a:p>
              <a:pPr algn="ctr">
                <a:defRPr/>
              </a:pPr>
              <a:r>
                <a:rPr lang="en-US" sz="1600" dirty="0">
                  <a:solidFill>
                    <a:prstClr val="black"/>
                  </a:solidFill>
                  <a:latin typeface="Times New Roman"/>
                </a:rPr>
                <a:t>EIC</a:t>
              </a:r>
            </a:p>
          </p:txBody>
        </p:sp>
      </p:grpSp>
      <p:sp>
        <p:nvSpPr>
          <p:cNvPr id="51" name="TextBox 50">
            <a:extLst>
              <a:ext uri="{FF2B5EF4-FFF2-40B4-BE49-F238E27FC236}">
                <a16:creationId xmlns:a16="http://schemas.microsoft.com/office/drawing/2014/main" id="{1CDC8137-FF7B-D743-94F4-4B8C313F411E}"/>
              </a:ext>
            </a:extLst>
          </p:cNvPr>
          <p:cNvSpPr txBox="1"/>
          <p:nvPr/>
        </p:nvSpPr>
        <p:spPr>
          <a:xfrm>
            <a:off x="132836" y="1281166"/>
            <a:ext cx="4491522" cy="2031325"/>
          </a:xfrm>
          <a:prstGeom prst="rect">
            <a:avLst/>
          </a:prstGeom>
          <a:solidFill>
            <a:schemeClr val="bg1"/>
          </a:solidFill>
          <a:ln>
            <a:solidFill>
              <a:srgbClr val="30519D"/>
            </a:solidFill>
          </a:ln>
        </p:spPr>
        <p:txBody>
          <a:bodyPr wrap="square" rtlCol="0">
            <a:spAutoFit/>
          </a:bodyPr>
          <a:lstStyle/>
          <a:p>
            <a:pPr marL="57150" lvl="2" algn="ctr">
              <a:tabLst>
                <a:tab pos="4341813" algn="r"/>
              </a:tabLst>
              <a:defRPr/>
            </a:pPr>
            <a:r>
              <a:rPr lang="en-US" b="1" dirty="0">
                <a:solidFill>
                  <a:prstClr val="black"/>
                </a:solidFill>
                <a:latin typeface="Arial" panose="020B0604020202020204" pitchFamily="34" charset="0"/>
                <a:cs typeface="Arial" panose="020B0604020202020204" pitchFamily="34" charset="0"/>
              </a:rPr>
              <a:t>EIC Critical Decision Plan</a:t>
            </a:r>
          </a:p>
          <a:p>
            <a:pPr marL="57150" lvl="2">
              <a:tabLst>
                <a:tab pos="4341813" algn="r"/>
              </a:tabLst>
              <a:defRPr/>
            </a:pPr>
            <a:r>
              <a:rPr lang="en-US" dirty="0">
                <a:solidFill>
                  <a:srgbClr val="0432FF"/>
                </a:solidFill>
                <a:latin typeface="Arial" panose="020B0604020202020204" pitchFamily="34" charset="0"/>
                <a:cs typeface="Arial" panose="020B0604020202020204" pitchFamily="34" charset="0"/>
              </a:rPr>
              <a:t>CD-0/Site Selection      December 2019 ✓</a:t>
            </a:r>
          </a:p>
          <a:p>
            <a:pPr marL="57150" lvl="2">
              <a:tabLst>
                <a:tab pos="4341813" algn="r"/>
              </a:tabLst>
            </a:pPr>
            <a:r>
              <a:rPr lang="en-US" dirty="0">
                <a:solidFill>
                  <a:srgbClr val="0432FF"/>
                </a:solidFill>
                <a:latin typeface="Arial" panose="020B0604020202020204" pitchFamily="34" charset="0"/>
                <a:cs typeface="Arial" panose="020B0604020202020204" pitchFamily="34" charset="0"/>
              </a:rPr>
              <a:t>CD-1                                     June 2021 ✓</a:t>
            </a:r>
          </a:p>
          <a:p>
            <a:pPr marL="57150" lvl="2">
              <a:tabLst>
                <a:tab pos="4341813" algn="r"/>
              </a:tabLst>
              <a:defRPr/>
            </a:pPr>
            <a:r>
              <a:rPr lang="en-US" b="1" dirty="0">
                <a:latin typeface="Arial" panose="020B0604020202020204" pitchFamily="34" charset="0"/>
                <a:cs typeface="Arial" panose="020B0604020202020204" pitchFamily="34" charset="0"/>
              </a:rPr>
              <a:t>CD-3A 	January 2024</a:t>
            </a:r>
          </a:p>
          <a:p>
            <a:pPr marL="57150" lvl="2">
              <a:tabLst>
                <a:tab pos="4341813" algn="r"/>
              </a:tabLst>
              <a:defRPr/>
            </a:pPr>
            <a:r>
              <a:rPr lang="en-US" b="1" dirty="0">
                <a:solidFill>
                  <a:prstClr val="black"/>
                </a:solidFill>
                <a:latin typeface="Arial" panose="020B0604020202020204" pitchFamily="34" charset="0"/>
                <a:cs typeface="Arial" panose="020B0604020202020204" pitchFamily="34" charset="0"/>
              </a:rPr>
              <a:t>CD-2/3	April 2025</a:t>
            </a:r>
          </a:p>
          <a:p>
            <a:pPr marL="57150" lvl="2">
              <a:tabLst>
                <a:tab pos="4341813" algn="r"/>
              </a:tabLst>
              <a:defRPr/>
            </a:pPr>
            <a:r>
              <a:rPr lang="en-US" dirty="0">
                <a:solidFill>
                  <a:prstClr val="black"/>
                </a:solidFill>
                <a:latin typeface="Arial" panose="020B0604020202020204" pitchFamily="34" charset="0"/>
                <a:cs typeface="Arial" panose="020B0604020202020204" pitchFamily="34" charset="0"/>
              </a:rPr>
              <a:t>CD-4A 	October 2032</a:t>
            </a:r>
          </a:p>
          <a:p>
            <a:pPr marL="57150" lvl="2">
              <a:tabLst>
                <a:tab pos="4341813" algn="r"/>
              </a:tabLst>
              <a:defRPr/>
            </a:pPr>
            <a:r>
              <a:rPr lang="en-US" b="1" dirty="0">
                <a:solidFill>
                  <a:prstClr val="black"/>
                </a:solidFill>
                <a:latin typeface="Arial" panose="020B0604020202020204" pitchFamily="34" charset="0"/>
                <a:cs typeface="Arial" panose="020B0604020202020204" pitchFamily="34" charset="0"/>
              </a:rPr>
              <a:t>CD-4	October 2034</a:t>
            </a:r>
          </a:p>
        </p:txBody>
      </p:sp>
      <p:sp>
        <p:nvSpPr>
          <p:cNvPr id="55" name="TextBox 54">
            <a:extLst>
              <a:ext uri="{FF2B5EF4-FFF2-40B4-BE49-F238E27FC236}">
                <a16:creationId xmlns:a16="http://schemas.microsoft.com/office/drawing/2014/main" id="{7026A985-B486-414F-B18A-611B8F3B0111}"/>
              </a:ext>
            </a:extLst>
          </p:cNvPr>
          <p:cNvSpPr txBox="1"/>
          <p:nvPr/>
        </p:nvSpPr>
        <p:spPr>
          <a:xfrm>
            <a:off x="248679" y="3723849"/>
            <a:ext cx="4028628" cy="2585323"/>
          </a:xfrm>
          <a:prstGeom prst="rect">
            <a:avLst/>
          </a:prstGeom>
          <a:noFill/>
        </p:spPr>
        <p:txBody>
          <a:bodyPr wrap="square" rtlCol="0">
            <a:spAutoFit/>
          </a:bodyPr>
          <a:lstStyle/>
          <a:p>
            <a:pPr algn="l"/>
            <a:r>
              <a:rPr lang="en-US" b="1" dirty="0">
                <a:solidFill>
                  <a:srgbClr val="FF0000"/>
                </a:solidFill>
                <a:latin typeface="+mj-lt"/>
              </a:rPr>
              <a:t>CD-3A:</a:t>
            </a:r>
            <a:r>
              <a:rPr lang="en-US" b="1" dirty="0">
                <a:latin typeface="+mj-lt"/>
              </a:rPr>
              <a:t> (review mid-November)</a:t>
            </a:r>
          </a:p>
          <a:p>
            <a:pPr algn="l"/>
            <a:r>
              <a:rPr lang="en-US" dirty="0">
                <a:latin typeface="+mj-lt"/>
              </a:rPr>
              <a:t>Define Baseline:</a:t>
            </a:r>
          </a:p>
          <a:p>
            <a:pPr algn="l"/>
            <a:r>
              <a:rPr lang="en-US" dirty="0">
                <a:latin typeface="+mj-lt"/>
              </a:rPr>
              <a:t>technologies, Scope, Cost  &amp; Schedule</a:t>
            </a:r>
          </a:p>
          <a:p>
            <a:pPr algn="l"/>
            <a:r>
              <a:rPr lang="en-US" dirty="0">
                <a:latin typeface="+mj-lt"/>
              </a:rPr>
              <a:t>Long Lead Procurement (LLP) items</a:t>
            </a:r>
          </a:p>
          <a:p>
            <a:r>
              <a:rPr lang="en-US" dirty="0">
                <a:latin typeface="+mj-lt"/>
              </a:rPr>
              <a:t>Design Maturity: ~90%</a:t>
            </a:r>
          </a:p>
          <a:p>
            <a:r>
              <a:rPr lang="en-US" dirty="0">
                <a:latin typeface="+mj-lt"/>
              </a:rPr>
              <a:t>Plan is tracked through EVMS</a:t>
            </a:r>
          </a:p>
          <a:p>
            <a:r>
              <a:rPr lang="en-US" dirty="0">
                <a:latin typeface="+mj-lt"/>
              </a:rPr>
              <a:t>&amp; Change control process</a:t>
            </a:r>
          </a:p>
          <a:p>
            <a:r>
              <a:rPr lang="en-US" dirty="0">
                <a:latin typeface="+mj-lt"/>
              </a:rPr>
              <a:t>Start of construction for LLPs</a:t>
            </a:r>
            <a:endParaRPr lang="en-US" sz="1000" dirty="0">
              <a:latin typeface="+mj-lt"/>
            </a:endParaRPr>
          </a:p>
        </p:txBody>
      </p:sp>
      <p:pic>
        <p:nvPicPr>
          <p:cNvPr id="56" name="Picture 55" descr="A screenshot of a computer&#10;&#10;Description automatically generated">
            <a:extLst>
              <a:ext uri="{FF2B5EF4-FFF2-40B4-BE49-F238E27FC236}">
                <a16:creationId xmlns:a16="http://schemas.microsoft.com/office/drawing/2014/main" id="{BE2A984C-7B03-7244-8599-792CB2DB41D2}"/>
              </a:ext>
            </a:extLst>
          </p:cNvPr>
          <p:cNvPicPr>
            <a:picLocks noChangeAspect="1"/>
          </p:cNvPicPr>
          <p:nvPr/>
        </p:nvPicPr>
        <p:blipFill>
          <a:blip r:embed="rId2"/>
          <a:stretch>
            <a:fillRect/>
          </a:stretch>
        </p:blipFill>
        <p:spPr>
          <a:xfrm>
            <a:off x="4675935" y="3442969"/>
            <a:ext cx="6911060" cy="3122681"/>
          </a:xfrm>
          <a:prstGeom prst="rect">
            <a:avLst/>
          </a:prstGeom>
        </p:spPr>
      </p:pic>
      <p:cxnSp>
        <p:nvCxnSpPr>
          <p:cNvPr id="48" name="Straight Connector 47">
            <a:extLst>
              <a:ext uri="{FF2B5EF4-FFF2-40B4-BE49-F238E27FC236}">
                <a16:creationId xmlns:a16="http://schemas.microsoft.com/office/drawing/2014/main" id="{77765623-F16C-4941-BC2D-C4D86401C8B1}"/>
              </a:ext>
            </a:extLst>
          </p:cNvPr>
          <p:cNvCxnSpPr>
            <a:cxnSpLocks/>
          </p:cNvCxnSpPr>
          <p:nvPr/>
        </p:nvCxnSpPr>
        <p:spPr>
          <a:xfrm>
            <a:off x="7666867" y="3081351"/>
            <a:ext cx="0" cy="3484968"/>
          </a:xfrm>
          <a:prstGeom prst="line">
            <a:avLst/>
          </a:prstGeom>
          <a:ln w="19050">
            <a:solidFill>
              <a:srgbClr val="0000DB"/>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008F39B-A02C-AE46-B443-DB317A873C08}"/>
              </a:ext>
            </a:extLst>
          </p:cNvPr>
          <p:cNvSpPr txBox="1"/>
          <p:nvPr/>
        </p:nvSpPr>
        <p:spPr>
          <a:xfrm>
            <a:off x="7902865" y="4513016"/>
            <a:ext cx="1093569" cy="400110"/>
          </a:xfrm>
          <a:prstGeom prst="rect">
            <a:avLst/>
          </a:prstGeom>
          <a:noFill/>
          <a:ln>
            <a:solidFill>
              <a:srgbClr val="0000DB"/>
            </a:solidFill>
          </a:ln>
        </p:spPr>
        <p:txBody>
          <a:bodyPr wrap="none" rtlCol="0">
            <a:spAutoFit/>
          </a:bodyPr>
          <a:lstStyle/>
          <a:p>
            <a:pPr algn="ctr"/>
            <a:r>
              <a:rPr lang="en-US" sz="1000" dirty="0">
                <a:latin typeface="+mj-lt"/>
              </a:rPr>
              <a:t>Conclusion of</a:t>
            </a:r>
          </a:p>
          <a:p>
            <a:pPr algn="ctr"/>
            <a:r>
              <a:rPr lang="en-US" sz="1000" dirty="0">
                <a:latin typeface="+mj-lt"/>
              </a:rPr>
              <a:t>RHIC Operation</a:t>
            </a:r>
          </a:p>
        </p:txBody>
      </p:sp>
      <p:cxnSp>
        <p:nvCxnSpPr>
          <p:cNvPr id="53" name="Straight Arrow Connector 52">
            <a:extLst>
              <a:ext uri="{FF2B5EF4-FFF2-40B4-BE49-F238E27FC236}">
                <a16:creationId xmlns:a16="http://schemas.microsoft.com/office/drawing/2014/main" id="{AA8CB1C4-937C-9242-A288-EDB6B523DF7D}"/>
              </a:ext>
            </a:extLst>
          </p:cNvPr>
          <p:cNvCxnSpPr>
            <a:cxnSpLocks/>
            <a:stCxn id="50" idx="1"/>
          </p:cNvCxnSpPr>
          <p:nvPr/>
        </p:nvCxnSpPr>
        <p:spPr>
          <a:xfrm flipH="1" flipV="1">
            <a:off x="7639604" y="4583415"/>
            <a:ext cx="263261" cy="129656"/>
          </a:xfrm>
          <a:prstGeom prst="straightConnector1">
            <a:avLst/>
          </a:prstGeom>
          <a:ln>
            <a:solidFill>
              <a:srgbClr val="0000DB"/>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840066F-8A04-344E-94C1-127885769F37}"/>
              </a:ext>
            </a:extLst>
          </p:cNvPr>
          <p:cNvSpPr txBox="1"/>
          <p:nvPr/>
        </p:nvSpPr>
        <p:spPr>
          <a:xfrm>
            <a:off x="7750465" y="4153470"/>
            <a:ext cx="2618231" cy="261610"/>
          </a:xfrm>
          <a:prstGeom prst="rect">
            <a:avLst/>
          </a:prstGeom>
          <a:solidFill>
            <a:srgbClr val="FFFF00"/>
          </a:solidFill>
        </p:spPr>
        <p:txBody>
          <a:bodyPr wrap="square" rtlCol="0">
            <a:spAutoFit/>
          </a:bodyPr>
          <a:lstStyle/>
          <a:p>
            <a:pPr algn="ctr"/>
            <a:r>
              <a:rPr lang="en-US" sz="1100" dirty="0">
                <a:solidFill>
                  <a:srgbClr val="0000FF"/>
                </a:solidFill>
                <a:latin typeface="Arial" panose="020B0604020202020204" pitchFamily="34" charset="0"/>
                <a:cs typeface="Arial" panose="020B0604020202020204" pitchFamily="34" charset="0"/>
              </a:rPr>
              <a:t>Construction Phase</a:t>
            </a:r>
          </a:p>
        </p:txBody>
      </p:sp>
      <p:sp>
        <p:nvSpPr>
          <p:cNvPr id="52" name="TextBox 51">
            <a:extLst>
              <a:ext uri="{FF2B5EF4-FFF2-40B4-BE49-F238E27FC236}">
                <a16:creationId xmlns:a16="http://schemas.microsoft.com/office/drawing/2014/main" id="{E04290A8-6EB3-A646-8F2E-F59080F74AF2}"/>
              </a:ext>
            </a:extLst>
          </p:cNvPr>
          <p:cNvSpPr txBox="1"/>
          <p:nvPr/>
        </p:nvSpPr>
        <p:spPr>
          <a:xfrm>
            <a:off x="10368728" y="4433223"/>
            <a:ext cx="1245527" cy="246221"/>
          </a:xfrm>
          <a:prstGeom prst="rect">
            <a:avLst/>
          </a:prstGeom>
          <a:solidFill>
            <a:srgbClr val="FFFF00"/>
          </a:solidFill>
        </p:spPr>
        <p:txBody>
          <a:bodyPr wrap="square" rtlCol="0">
            <a:spAutoFit/>
          </a:bodyPr>
          <a:lstStyle/>
          <a:p>
            <a:r>
              <a:rPr lang="en-US" sz="1000" dirty="0">
                <a:solidFill>
                  <a:srgbClr val="0000FF"/>
                </a:solidFill>
                <a:latin typeface="Arial" panose="020B0604020202020204" pitchFamily="34" charset="0"/>
                <a:cs typeface="Arial" panose="020B0604020202020204" pitchFamily="34" charset="0"/>
              </a:rPr>
              <a:t>Science Phase</a:t>
            </a:r>
          </a:p>
        </p:txBody>
      </p:sp>
      <p:sp>
        <p:nvSpPr>
          <p:cNvPr id="8" name="Date Placeholder 7">
            <a:extLst>
              <a:ext uri="{FF2B5EF4-FFF2-40B4-BE49-F238E27FC236}">
                <a16:creationId xmlns:a16="http://schemas.microsoft.com/office/drawing/2014/main" id="{6EE2755E-C1DD-784C-05C7-02E087EE2490}"/>
              </a:ext>
            </a:extLst>
          </p:cNvPr>
          <p:cNvSpPr>
            <a:spLocks noGrp="1"/>
          </p:cNvSpPr>
          <p:nvPr>
            <p:ph type="dt" sz="half" idx="10"/>
          </p:nvPr>
        </p:nvSpPr>
        <p:spPr/>
        <p:txBody>
          <a:bodyPr/>
          <a:lstStyle/>
          <a:p>
            <a:fld id="{25FFE86C-D50B-644B-BA69-A183AFBAD83A}" type="datetime1">
              <a:rPr lang="en-US" smtClean="0"/>
              <a:t>10/15/23</a:t>
            </a:fld>
            <a:endParaRPr lang="en-US" dirty="0"/>
          </a:p>
        </p:txBody>
      </p:sp>
      <p:sp>
        <p:nvSpPr>
          <p:cNvPr id="57" name="Footer Placeholder 56">
            <a:extLst>
              <a:ext uri="{FF2B5EF4-FFF2-40B4-BE49-F238E27FC236}">
                <a16:creationId xmlns:a16="http://schemas.microsoft.com/office/drawing/2014/main" id="{3CA9B33B-C61D-C1B1-27AA-8AFEAE3C4F40}"/>
              </a:ext>
            </a:extLst>
          </p:cNvPr>
          <p:cNvSpPr>
            <a:spLocks noGrp="1"/>
          </p:cNvSpPr>
          <p:nvPr>
            <p:ph type="ftr" sz="quarter" idx="11"/>
          </p:nvPr>
        </p:nvSpPr>
        <p:spPr/>
        <p:txBody>
          <a:bodyPr/>
          <a:lstStyle/>
          <a:p>
            <a:r>
              <a:rPr lang="en-US"/>
              <a:t>EIC : Next 10+ years through start up and beyond</a:t>
            </a:r>
            <a:endParaRPr lang="en-US" dirty="0"/>
          </a:p>
        </p:txBody>
      </p:sp>
    </p:spTree>
    <p:extLst>
      <p:ext uri="{BB962C8B-B14F-4D97-AF65-F5344CB8AC3E}">
        <p14:creationId xmlns:p14="http://schemas.microsoft.com/office/powerpoint/2010/main" val="3140056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19ACEB-46F4-3346-A2DD-CA77E723861B}"/>
              </a:ext>
            </a:extLst>
          </p:cNvPr>
          <p:cNvSpPr>
            <a:spLocks noGrp="1"/>
          </p:cNvSpPr>
          <p:nvPr>
            <p:ph type="sldNum" sz="quarter" idx="12"/>
          </p:nvPr>
        </p:nvSpPr>
        <p:spPr/>
        <p:txBody>
          <a:bodyPr/>
          <a:lstStyle/>
          <a:p>
            <a:fld id="{893C5830-40F3-F04E-B2E3-10E6672BA8FF}" type="slidenum">
              <a:rPr lang="en-US" smtClean="0"/>
              <a:pPr/>
              <a:t>15</a:t>
            </a:fld>
            <a:endParaRPr lang="en-US"/>
          </a:p>
        </p:txBody>
      </p:sp>
      <p:sp>
        <p:nvSpPr>
          <p:cNvPr id="6" name="Title 5">
            <a:extLst>
              <a:ext uri="{FF2B5EF4-FFF2-40B4-BE49-F238E27FC236}">
                <a16:creationId xmlns:a16="http://schemas.microsoft.com/office/drawing/2014/main" id="{3861E525-522B-1A4A-9EC8-89D51D18A48F}"/>
              </a:ext>
            </a:extLst>
          </p:cNvPr>
          <p:cNvSpPr>
            <a:spLocks noGrp="1"/>
          </p:cNvSpPr>
          <p:nvPr>
            <p:ph type="title"/>
          </p:nvPr>
        </p:nvSpPr>
        <p:spPr>
          <a:xfrm>
            <a:off x="68992" y="265292"/>
            <a:ext cx="10972800" cy="990600"/>
          </a:xfrm>
        </p:spPr>
        <p:txBody>
          <a:bodyPr anchor="t"/>
          <a:lstStyle/>
          <a:p>
            <a:r>
              <a:rPr lang="en-US" dirty="0"/>
              <a:t>Project Schedule</a:t>
            </a:r>
          </a:p>
        </p:txBody>
      </p:sp>
      <p:sp>
        <p:nvSpPr>
          <p:cNvPr id="7" name="Right Arrow 6">
            <a:extLst>
              <a:ext uri="{FF2B5EF4-FFF2-40B4-BE49-F238E27FC236}">
                <a16:creationId xmlns:a16="http://schemas.microsoft.com/office/drawing/2014/main" id="{0DE7D179-8996-AB46-AC07-358D2496992E}"/>
              </a:ext>
            </a:extLst>
          </p:cNvPr>
          <p:cNvSpPr/>
          <p:nvPr/>
        </p:nvSpPr>
        <p:spPr>
          <a:xfrm>
            <a:off x="1737360" y="2286000"/>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09AAC72-045D-864C-A673-802DE8AE2F8C}"/>
              </a:ext>
            </a:extLst>
          </p:cNvPr>
          <p:cNvCxnSpPr>
            <a:cxnSpLocks/>
          </p:cNvCxnSpPr>
          <p:nvPr/>
        </p:nvCxnSpPr>
        <p:spPr>
          <a:xfrm>
            <a:off x="1743456" y="2081784"/>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F44FA9-3FB4-C840-A45C-90D4A5290844}"/>
              </a:ext>
            </a:extLst>
          </p:cNvPr>
          <p:cNvSpPr txBox="1"/>
          <p:nvPr/>
        </p:nvSpPr>
        <p:spPr>
          <a:xfrm>
            <a:off x="1467218" y="1627583"/>
            <a:ext cx="737701" cy="461665"/>
          </a:xfrm>
          <a:prstGeom prst="rect">
            <a:avLst/>
          </a:prstGeom>
          <a:noFill/>
        </p:spPr>
        <p:txBody>
          <a:bodyPr wrap="none" rtlCol="0">
            <a:spAutoFit/>
          </a:bodyPr>
          <a:lstStyle/>
          <a:p>
            <a:pPr algn="ctr"/>
            <a:r>
              <a:rPr lang="en-US" sz="1200" dirty="0">
                <a:latin typeface="+mj-lt"/>
              </a:rPr>
              <a:t>CD-0</a:t>
            </a:r>
          </a:p>
          <a:p>
            <a:pPr algn="ctr"/>
            <a:r>
              <a:rPr lang="en-US" sz="1200" dirty="0">
                <a:latin typeface="+mj-lt"/>
              </a:rPr>
              <a:t>12/2019</a:t>
            </a:r>
          </a:p>
        </p:txBody>
      </p:sp>
      <p:cxnSp>
        <p:nvCxnSpPr>
          <p:cNvPr id="13" name="Straight Arrow Connector 12">
            <a:extLst>
              <a:ext uri="{FF2B5EF4-FFF2-40B4-BE49-F238E27FC236}">
                <a16:creationId xmlns:a16="http://schemas.microsoft.com/office/drawing/2014/main" id="{AD69E0D3-812D-8641-A1DE-3FAC24DB9DF6}"/>
              </a:ext>
            </a:extLst>
          </p:cNvPr>
          <p:cNvCxnSpPr>
            <a:cxnSpLocks/>
          </p:cNvCxnSpPr>
          <p:nvPr/>
        </p:nvCxnSpPr>
        <p:spPr>
          <a:xfrm>
            <a:off x="2757938" y="207818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ACC7D00-B0BE-1E48-A9A9-890EFB26794C}"/>
              </a:ext>
            </a:extLst>
          </p:cNvPr>
          <p:cNvSpPr txBox="1"/>
          <p:nvPr/>
        </p:nvSpPr>
        <p:spPr>
          <a:xfrm>
            <a:off x="2396353" y="1630080"/>
            <a:ext cx="737702" cy="461665"/>
          </a:xfrm>
          <a:prstGeom prst="rect">
            <a:avLst/>
          </a:prstGeom>
          <a:noFill/>
        </p:spPr>
        <p:txBody>
          <a:bodyPr wrap="none" rtlCol="0">
            <a:spAutoFit/>
          </a:bodyPr>
          <a:lstStyle/>
          <a:p>
            <a:pPr algn="ctr"/>
            <a:r>
              <a:rPr lang="en-US" sz="1200" dirty="0">
                <a:latin typeface="+mj-lt"/>
              </a:rPr>
              <a:t>CD-1</a:t>
            </a:r>
          </a:p>
          <a:p>
            <a:pPr algn="ctr"/>
            <a:r>
              <a:rPr lang="en-US" sz="1200" dirty="0">
                <a:latin typeface="+mj-lt"/>
              </a:rPr>
              <a:t>06/2021</a:t>
            </a:r>
          </a:p>
        </p:txBody>
      </p:sp>
      <p:cxnSp>
        <p:nvCxnSpPr>
          <p:cNvPr id="15" name="Straight Arrow Connector 14">
            <a:extLst>
              <a:ext uri="{FF2B5EF4-FFF2-40B4-BE49-F238E27FC236}">
                <a16:creationId xmlns:a16="http://schemas.microsoft.com/office/drawing/2014/main" id="{AEE398FA-BEF0-1442-9F23-19C07444E17B}"/>
              </a:ext>
            </a:extLst>
          </p:cNvPr>
          <p:cNvCxnSpPr>
            <a:cxnSpLocks/>
          </p:cNvCxnSpPr>
          <p:nvPr/>
        </p:nvCxnSpPr>
        <p:spPr>
          <a:xfrm>
            <a:off x="4011336" y="2027458"/>
            <a:ext cx="0" cy="267865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8F5E42-0AED-E744-BA68-8ABA4FDE3E64}"/>
              </a:ext>
            </a:extLst>
          </p:cNvPr>
          <p:cNvSpPr txBox="1"/>
          <p:nvPr/>
        </p:nvSpPr>
        <p:spPr>
          <a:xfrm>
            <a:off x="3686329" y="1628121"/>
            <a:ext cx="737701" cy="461665"/>
          </a:xfrm>
          <a:prstGeom prst="rect">
            <a:avLst/>
          </a:prstGeom>
          <a:noFill/>
        </p:spPr>
        <p:txBody>
          <a:bodyPr wrap="none" rtlCol="0">
            <a:spAutoFit/>
          </a:bodyPr>
          <a:lstStyle/>
          <a:p>
            <a:pPr algn="ctr"/>
            <a:r>
              <a:rPr lang="en-US" sz="1200" dirty="0">
                <a:latin typeface="+mj-lt"/>
              </a:rPr>
              <a:t>CD-3A</a:t>
            </a:r>
          </a:p>
          <a:p>
            <a:pPr algn="ctr"/>
            <a:r>
              <a:rPr lang="en-US" sz="1200" dirty="0">
                <a:latin typeface="+mj-lt"/>
              </a:rPr>
              <a:t>01/2024</a:t>
            </a:r>
          </a:p>
        </p:txBody>
      </p:sp>
      <p:cxnSp>
        <p:nvCxnSpPr>
          <p:cNvPr id="17" name="Straight Arrow Connector 16">
            <a:extLst>
              <a:ext uri="{FF2B5EF4-FFF2-40B4-BE49-F238E27FC236}">
                <a16:creationId xmlns:a16="http://schemas.microsoft.com/office/drawing/2014/main" id="{B19F85A1-1B05-9E4A-8CD7-896ECD999BFA}"/>
              </a:ext>
            </a:extLst>
          </p:cNvPr>
          <p:cNvCxnSpPr>
            <a:cxnSpLocks/>
          </p:cNvCxnSpPr>
          <p:nvPr/>
        </p:nvCxnSpPr>
        <p:spPr>
          <a:xfrm>
            <a:off x="5196253" y="2077648"/>
            <a:ext cx="0" cy="131933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4690EC-4BF6-2745-8E8B-6F67B67E8C05}"/>
              </a:ext>
            </a:extLst>
          </p:cNvPr>
          <p:cNvSpPr txBox="1"/>
          <p:nvPr/>
        </p:nvSpPr>
        <p:spPr>
          <a:xfrm>
            <a:off x="4834668" y="1629542"/>
            <a:ext cx="737702" cy="461665"/>
          </a:xfrm>
          <a:prstGeom prst="rect">
            <a:avLst/>
          </a:prstGeom>
          <a:noFill/>
        </p:spPr>
        <p:txBody>
          <a:bodyPr wrap="none" rtlCol="0">
            <a:spAutoFit/>
          </a:bodyPr>
          <a:lstStyle/>
          <a:p>
            <a:pPr algn="ctr"/>
            <a:r>
              <a:rPr lang="en-US" sz="1200" dirty="0">
                <a:latin typeface="+mj-lt"/>
              </a:rPr>
              <a:t>CD-3</a:t>
            </a:r>
          </a:p>
          <a:p>
            <a:pPr algn="ctr"/>
            <a:r>
              <a:rPr lang="en-US" sz="1200" dirty="0">
                <a:latin typeface="+mj-lt"/>
              </a:rPr>
              <a:t>04/2025</a:t>
            </a:r>
          </a:p>
        </p:txBody>
      </p:sp>
      <p:cxnSp>
        <p:nvCxnSpPr>
          <p:cNvPr id="19" name="Straight Arrow Connector 18">
            <a:extLst>
              <a:ext uri="{FF2B5EF4-FFF2-40B4-BE49-F238E27FC236}">
                <a16:creationId xmlns:a16="http://schemas.microsoft.com/office/drawing/2014/main" id="{8494FC79-BC39-1F45-B2F7-CF3C421B3EE8}"/>
              </a:ext>
            </a:extLst>
          </p:cNvPr>
          <p:cNvCxnSpPr>
            <a:cxnSpLocks/>
          </p:cNvCxnSpPr>
          <p:nvPr/>
        </p:nvCxnSpPr>
        <p:spPr>
          <a:xfrm>
            <a:off x="8156509" y="2092659"/>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7617D2B-F52C-E846-B0A9-FFB6809D68DF}"/>
              </a:ext>
            </a:extLst>
          </p:cNvPr>
          <p:cNvSpPr txBox="1"/>
          <p:nvPr/>
        </p:nvSpPr>
        <p:spPr>
          <a:xfrm>
            <a:off x="7782734" y="1449482"/>
            <a:ext cx="737702" cy="646331"/>
          </a:xfrm>
          <a:prstGeom prst="rect">
            <a:avLst/>
          </a:prstGeom>
          <a:noFill/>
        </p:spPr>
        <p:txBody>
          <a:bodyPr wrap="none" rtlCol="0">
            <a:spAutoFit/>
          </a:bodyPr>
          <a:lstStyle/>
          <a:p>
            <a:pPr algn="ctr"/>
            <a:r>
              <a:rPr lang="en-US" sz="1200" dirty="0">
                <a:latin typeface="+mj-lt"/>
              </a:rPr>
              <a:t>early</a:t>
            </a:r>
          </a:p>
          <a:p>
            <a:pPr algn="ctr"/>
            <a:r>
              <a:rPr lang="en-US" sz="1200" dirty="0">
                <a:latin typeface="+mj-lt"/>
              </a:rPr>
              <a:t>CD-4A</a:t>
            </a:r>
          </a:p>
          <a:p>
            <a:pPr algn="ctr"/>
            <a:r>
              <a:rPr lang="en-US" sz="1200" dirty="0">
                <a:latin typeface="+mj-lt"/>
              </a:rPr>
              <a:t>04/2031</a:t>
            </a:r>
          </a:p>
        </p:txBody>
      </p:sp>
      <p:cxnSp>
        <p:nvCxnSpPr>
          <p:cNvPr id="21" name="Straight Arrow Connector 20">
            <a:extLst>
              <a:ext uri="{FF2B5EF4-FFF2-40B4-BE49-F238E27FC236}">
                <a16:creationId xmlns:a16="http://schemas.microsoft.com/office/drawing/2014/main" id="{D1FF51AB-725D-C34F-B025-C34B985FA3FC}"/>
              </a:ext>
            </a:extLst>
          </p:cNvPr>
          <p:cNvCxnSpPr>
            <a:cxnSpLocks/>
          </p:cNvCxnSpPr>
          <p:nvPr/>
        </p:nvCxnSpPr>
        <p:spPr>
          <a:xfrm>
            <a:off x="9069958" y="207026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E378DF-A18F-9747-8711-10CA9CD91173}"/>
              </a:ext>
            </a:extLst>
          </p:cNvPr>
          <p:cNvSpPr txBox="1"/>
          <p:nvPr/>
        </p:nvSpPr>
        <p:spPr>
          <a:xfrm>
            <a:off x="8618608" y="1451472"/>
            <a:ext cx="917239" cy="646331"/>
          </a:xfrm>
          <a:prstGeom prst="rect">
            <a:avLst/>
          </a:prstGeom>
          <a:noFill/>
        </p:spPr>
        <p:txBody>
          <a:bodyPr wrap="none" rtlCol="0">
            <a:spAutoFit/>
          </a:bodyPr>
          <a:lstStyle/>
          <a:p>
            <a:pPr algn="ctr"/>
            <a:r>
              <a:rPr lang="en-US" sz="1200" dirty="0">
                <a:latin typeface="+mj-lt"/>
              </a:rPr>
              <a:t>early CD-4</a:t>
            </a:r>
          </a:p>
          <a:p>
            <a:pPr algn="ctr"/>
            <a:r>
              <a:rPr lang="en-US" sz="1200" dirty="0">
                <a:latin typeface="+mj-lt"/>
              </a:rPr>
              <a:t>CD-4A</a:t>
            </a:r>
          </a:p>
          <a:p>
            <a:pPr algn="ctr"/>
            <a:r>
              <a:rPr lang="en-US" sz="1200" dirty="0">
                <a:latin typeface="+mj-lt"/>
              </a:rPr>
              <a:t>04/2032</a:t>
            </a:r>
          </a:p>
        </p:txBody>
      </p:sp>
      <p:cxnSp>
        <p:nvCxnSpPr>
          <p:cNvPr id="23" name="Straight Arrow Connector 22">
            <a:extLst>
              <a:ext uri="{FF2B5EF4-FFF2-40B4-BE49-F238E27FC236}">
                <a16:creationId xmlns:a16="http://schemas.microsoft.com/office/drawing/2014/main" id="{4FE9B78B-5E2E-A646-9934-85EFC9F7B846}"/>
              </a:ext>
            </a:extLst>
          </p:cNvPr>
          <p:cNvCxnSpPr>
            <a:cxnSpLocks/>
          </p:cNvCxnSpPr>
          <p:nvPr/>
        </p:nvCxnSpPr>
        <p:spPr>
          <a:xfrm>
            <a:off x="10245535" y="2089839"/>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4C14F2A-85F7-A84E-81D3-4C70A4479B6F}"/>
              </a:ext>
            </a:extLst>
          </p:cNvPr>
          <p:cNvSpPr txBox="1"/>
          <p:nvPr/>
        </p:nvSpPr>
        <p:spPr>
          <a:xfrm>
            <a:off x="9883952" y="1629542"/>
            <a:ext cx="737702" cy="461665"/>
          </a:xfrm>
          <a:prstGeom prst="rect">
            <a:avLst/>
          </a:prstGeom>
          <a:noFill/>
        </p:spPr>
        <p:txBody>
          <a:bodyPr wrap="none" rtlCol="0">
            <a:spAutoFit/>
          </a:bodyPr>
          <a:lstStyle/>
          <a:p>
            <a:pPr algn="ctr"/>
            <a:r>
              <a:rPr lang="en-US" sz="1200" dirty="0">
                <a:latin typeface="+mj-lt"/>
              </a:rPr>
              <a:t>CD-4</a:t>
            </a:r>
          </a:p>
          <a:p>
            <a:pPr algn="ctr"/>
            <a:r>
              <a:rPr lang="en-US" sz="1200" dirty="0">
                <a:latin typeface="+mj-lt"/>
              </a:rPr>
              <a:t>04/2034</a:t>
            </a:r>
          </a:p>
        </p:txBody>
      </p:sp>
      <p:cxnSp>
        <p:nvCxnSpPr>
          <p:cNvPr id="26" name="Straight Arrow Connector 25">
            <a:extLst>
              <a:ext uri="{FF2B5EF4-FFF2-40B4-BE49-F238E27FC236}">
                <a16:creationId xmlns:a16="http://schemas.microsoft.com/office/drawing/2014/main" id="{3FB0388E-7799-814E-AAE1-2C6916D9E889}"/>
              </a:ext>
            </a:extLst>
          </p:cNvPr>
          <p:cNvCxnSpPr/>
          <p:nvPr/>
        </p:nvCxnSpPr>
        <p:spPr>
          <a:xfrm>
            <a:off x="1834896" y="2882196"/>
            <a:ext cx="841248" cy="0"/>
          </a:xfrm>
          <a:prstGeom prst="straightConnector1">
            <a:avLst/>
          </a:prstGeom>
          <a:ln w="19050">
            <a:solidFill>
              <a:srgbClr val="00FA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C039C7F-FC41-9441-8060-F070E0884072}"/>
              </a:ext>
            </a:extLst>
          </p:cNvPr>
          <p:cNvSpPr txBox="1"/>
          <p:nvPr/>
        </p:nvSpPr>
        <p:spPr>
          <a:xfrm>
            <a:off x="1851209" y="2966100"/>
            <a:ext cx="899605" cy="430887"/>
          </a:xfrm>
          <a:prstGeom prst="rect">
            <a:avLst/>
          </a:prstGeom>
          <a:noFill/>
        </p:spPr>
        <p:txBody>
          <a:bodyPr wrap="none" rtlCol="0">
            <a:spAutoFit/>
          </a:bodyPr>
          <a:lstStyle/>
          <a:p>
            <a:pPr algn="ctr"/>
            <a:r>
              <a:rPr lang="en-US" sz="1100" dirty="0">
                <a:solidFill>
                  <a:srgbClr val="00FA00"/>
                </a:solidFill>
                <a:latin typeface="+mj-lt"/>
              </a:rPr>
              <a:t>Conceptual</a:t>
            </a:r>
          </a:p>
          <a:p>
            <a:pPr algn="ctr"/>
            <a:r>
              <a:rPr lang="en-US" sz="1100" dirty="0">
                <a:solidFill>
                  <a:srgbClr val="00FA00"/>
                </a:solidFill>
                <a:latin typeface="+mj-lt"/>
              </a:rPr>
              <a:t>Design</a:t>
            </a:r>
          </a:p>
        </p:txBody>
      </p:sp>
      <p:cxnSp>
        <p:nvCxnSpPr>
          <p:cNvPr id="28" name="Straight Arrow Connector 27">
            <a:extLst>
              <a:ext uri="{FF2B5EF4-FFF2-40B4-BE49-F238E27FC236}">
                <a16:creationId xmlns:a16="http://schemas.microsoft.com/office/drawing/2014/main" id="{DA038138-A9E3-3B4B-A1D4-9742D035B1E4}"/>
              </a:ext>
            </a:extLst>
          </p:cNvPr>
          <p:cNvCxnSpPr>
            <a:cxnSpLocks/>
          </p:cNvCxnSpPr>
          <p:nvPr/>
        </p:nvCxnSpPr>
        <p:spPr>
          <a:xfrm flipV="1">
            <a:off x="2893618" y="2895601"/>
            <a:ext cx="1849071" cy="663"/>
          </a:xfrm>
          <a:prstGeom prst="straightConnector1">
            <a:avLst/>
          </a:prstGeom>
          <a:ln w="190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0597316-CE71-5A4B-8676-F25D5686D73A}"/>
              </a:ext>
            </a:extLst>
          </p:cNvPr>
          <p:cNvSpPr txBox="1"/>
          <p:nvPr/>
        </p:nvSpPr>
        <p:spPr>
          <a:xfrm>
            <a:off x="3286793" y="2882197"/>
            <a:ext cx="891591" cy="430887"/>
          </a:xfrm>
          <a:prstGeom prst="rect">
            <a:avLst/>
          </a:prstGeom>
          <a:noFill/>
        </p:spPr>
        <p:txBody>
          <a:bodyPr wrap="none" rtlCol="0">
            <a:spAutoFit/>
          </a:bodyPr>
          <a:lstStyle/>
          <a:p>
            <a:pPr algn="ctr"/>
            <a:r>
              <a:rPr lang="en-US" sz="1100" dirty="0">
                <a:solidFill>
                  <a:srgbClr val="0432FF"/>
                </a:solidFill>
                <a:latin typeface="+mj-lt"/>
              </a:rPr>
              <a:t>Preliminary</a:t>
            </a:r>
          </a:p>
          <a:p>
            <a:pPr algn="ctr"/>
            <a:r>
              <a:rPr lang="en-US" sz="1100" dirty="0">
                <a:solidFill>
                  <a:srgbClr val="0432FF"/>
                </a:solidFill>
                <a:latin typeface="+mj-lt"/>
              </a:rPr>
              <a:t>Design</a:t>
            </a:r>
          </a:p>
        </p:txBody>
      </p:sp>
      <p:cxnSp>
        <p:nvCxnSpPr>
          <p:cNvPr id="32" name="Straight Arrow Connector 31">
            <a:extLst>
              <a:ext uri="{FF2B5EF4-FFF2-40B4-BE49-F238E27FC236}">
                <a16:creationId xmlns:a16="http://schemas.microsoft.com/office/drawing/2014/main" id="{00BDCC36-D88D-C747-A202-4F5C6652E7D1}"/>
              </a:ext>
            </a:extLst>
          </p:cNvPr>
          <p:cNvCxnSpPr>
            <a:cxnSpLocks/>
          </p:cNvCxnSpPr>
          <p:nvPr/>
        </p:nvCxnSpPr>
        <p:spPr>
          <a:xfrm>
            <a:off x="5366800" y="2896263"/>
            <a:ext cx="2545808" cy="0"/>
          </a:xfrm>
          <a:prstGeom prst="straightConnector1">
            <a:avLst/>
          </a:prstGeom>
          <a:ln w="19050">
            <a:solidFill>
              <a:srgbClr val="FF4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681585F-19B5-D548-96BD-8868F59D849C}"/>
              </a:ext>
            </a:extLst>
          </p:cNvPr>
          <p:cNvSpPr txBox="1"/>
          <p:nvPr/>
        </p:nvSpPr>
        <p:spPr>
          <a:xfrm>
            <a:off x="6071231" y="2942812"/>
            <a:ext cx="976549" cy="261610"/>
          </a:xfrm>
          <a:prstGeom prst="rect">
            <a:avLst/>
          </a:prstGeom>
          <a:noFill/>
        </p:spPr>
        <p:txBody>
          <a:bodyPr wrap="none" rtlCol="0">
            <a:spAutoFit/>
          </a:bodyPr>
          <a:lstStyle/>
          <a:p>
            <a:pPr algn="ctr"/>
            <a:r>
              <a:rPr lang="en-US" sz="1100" dirty="0">
                <a:solidFill>
                  <a:srgbClr val="FF40FF"/>
                </a:solidFill>
                <a:latin typeface="+mj-lt"/>
              </a:rPr>
              <a:t>Construction</a:t>
            </a:r>
          </a:p>
        </p:txBody>
      </p:sp>
      <p:cxnSp>
        <p:nvCxnSpPr>
          <p:cNvPr id="35" name="Straight Arrow Connector 34">
            <a:extLst>
              <a:ext uri="{FF2B5EF4-FFF2-40B4-BE49-F238E27FC236}">
                <a16:creationId xmlns:a16="http://schemas.microsoft.com/office/drawing/2014/main" id="{0E060621-165D-D148-9D1F-35D6748CEDF7}"/>
              </a:ext>
            </a:extLst>
          </p:cNvPr>
          <p:cNvCxnSpPr>
            <a:cxnSpLocks/>
          </p:cNvCxnSpPr>
          <p:nvPr/>
        </p:nvCxnSpPr>
        <p:spPr>
          <a:xfrm>
            <a:off x="7912608" y="2896263"/>
            <a:ext cx="2261616" cy="0"/>
          </a:xfrm>
          <a:prstGeom prst="straightConnector1">
            <a:avLst/>
          </a:prstGeom>
          <a:ln w="19050">
            <a:solidFill>
              <a:srgbClr val="FF40FF"/>
            </a:solidFill>
            <a:prstDash val="lgDash"/>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5A6A148-1F51-2A48-BA83-379FF353FECA}"/>
              </a:ext>
            </a:extLst>
          </p:cNvPr>
          <p:cNvSpPr txBox="1"/>
          <p:nvPr/>
        </p:nvSpPr>
        <p:spPr>
          <a:xfrm>
            <a:off x="2902067" y="4684329"/>
            <a:ext cx="2239716" cy="1569660"/>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Define Baseline:</a:t>
            </a:r>
          </a:p>
          <a:p>
            <a:pPr algn="l"/>
            <a:r>
              <a:rPr lang="en-US" sz="1200" dirty="0">
                <a:latin typeface="Arial" panose="020B0604020202020204" pitchFamily="34" charset="0"/>
                <a:cs typeface="Arial" panose="020B0604020202020204" pitchFamily="34" charset="0"/>
              </a:rPr>
              <a:t>Subdetector technologies, </a:t>
            </a:r>
          </a:p>
          <a:p>
            <a:pPr algn="l"/>
            <a:r>
              <a:rPr lang="en-US" sz="1200" dirty="0">
                <a:latin typeface="Arial" panose="020B0604020202020204" pitchFamily="34" charset="0"/>
                <a:cs typeface="Arial" panose="020B0604020202020204" pitchFamily="34" charset="0"/>
              </a:rPr>
              <a:t>Scope, Cost  &amp; Schedule</a:t>
            </a:r>
          </a:p>
          <a:p>
            <a:pPr algn="l"/>
            <a:r>
              <a:rPr lang="en-US" sz="1200" dirty="0">
                <a:latin typeface="Arial" panose="020B0604020202020204" pitchFamily="34" charset="0"/>
                <a:cs typeface="Arial" panose="020B0604020202020204" pitchFamily="34" charset="0"/>
              </a:rPr>
              <a:t>Long Lead Procurement items</a:t>
            </a:r>
          </a:p>
          <a:p>
            <a:r>
              <a:rPr lang="en-US" sz="1200" dirty="0">
                <a:latin typeface="Arial" panose="020B0604020202020204" pitchFamily="34" charset="0"/>
                <a:cs typeface="Arial" panose="020B0604020202020204" pitchFamily="34" charset="0"/>
              </a:rPr>
              <a:t>Design Maturity: ~90%</a:t>
            </a:r>
          </a:p>
          <a:p>
            <a:r>
              <a:rPr lang="en-US" sz="1200" dirty="0">
                <a:latin typeface="Arial" panose="020B0604020202020204" pitchFamily="34" charset="0"/>
                <a:cs typeface="Arial" panose="020B0604020202020204" pitchFamily="34" charset="0"/>
              </a:rPr>
              <a:t>Plan is tracked through EVMS</a:t>
            </a:r>
          </a:p>
          <a:p>
            <a:r>
              <a:rPr lang="en-US" sz="1200" dirty="0">
                <a:latin typeface="Arial" panose="020B0604020202020204" pitchFamily="34" charset="0"/>
                <a:cs typeface="Arial" panose="020B0604020202020204" pitchFamily="34" charset="0"/>
              </a:rPr>
              <a:t>&amp; Change control process</a:t>
            </a:r>
          </a:p>
          <a:p>
            <a:r>
              <a:rPr lang="en-US" sz="1200" dirty="0">
                <a:latin typeface="Arial" panose="020B0604020202020204" pitchFamily="34" charset="0"/>
                <a:cs typeface="Arial" panose="020B0604020202020204" pitchFamily="34" charset="0"/>
              </a:rPr>
              <a:t>Need TDR for LLPs</a:t>
            </a:r>
          </a:p>
        </p:txBody>
      </p:sp>
      <p:sp>
        <p:nvSpPr>
          <p:cNvPr id="41" name="TextBox 40">
            <a:extLst>
              <a:ext uri="{FF2B5EF4-FFF2-40B4-BE49-F238E27FC236}">
                <a16:creationId xmlns:a16="http://schemas.microsoft.com/office/drawing/2014/main" id="{05223820-4384-8745-8ED5-22C382874DB1}"/>
              </a:ext>
            </a:extLst>
          </p:cNvPr>
          <p:cNvSpPr txBox="1"/>
          <p:nvPr/>
        </p:nvSpPr>
        <p:spPr>
          <a:xfrm>
            <a:off x="4622521" y="3399977"/>
            <a:ext cx="1733167" cy="830997"/>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Approve final design</a:t>
            </a:r>
          </a:p>
          <a:p>
            <a:pPr algn="l"/>
            <a:r>
              <a:rPr lang="en-US" sz="1200" dirty="0">
                <a:latin typeface="Arial" panose="020B0604020202020204" pitchFamily="34" charset="0"/>
                <a:cs typeface="Arial" panose="020B0604020202020204" pitchFamily="34" charset="0"/>
              </a:rPr>
              <a:t>for all subdetectors</a:t>
            </a:r>
          </a:p>
          <a:p>
            <a:r>
              <a:rPr lang="en-US" sz="1200" dirty="0">
                <a:latin typeface="Arial" panose="020B0604020202020204" pitchFamily="34" charset="0"/>
                <a:cs typeface="Arial" panose="020B0604020202020204" pitchFamily="34" charset="0"/>
              </a:rPr>
              <a:t>Design Maturity: ~90%</a:t>
            </a:r>
          </a:p>
          <a:p>
            <a:r>
              <a:rPr lang="en-US" sz="1200" dirty="0">
                <a:latin typeface="Arial" panose="020B0604020202020204" pitchFamily="34" charset="0"/>
                <a:cs typeface="Arial" panose="020B0604020202020204" pitchFamily="34" charset="0"/>
              </a:rPr>
              <a:t>Need full TDR</a:t>
            </a:r>
          </a:p>
        </p:txBody>
      </p:sp>
      <p:cxnSp>
        <p:nvCxnSpPr>
          <p:cNvPr id="43" name="Straight Arrow Connector 42">
            <a:extLst>
              <a:ext uri="{FF2B5EF4-FFF2-40B4-BE49-F238E27FC236}">
                <a16:creationId xmlns:a16="http://schemas.microsoft.com/office/drawing/2014/main" id="{B247E1A2-02DD-7142-967F-E0F3034AA4E9}"/>
              </a:ext>
            </a:extLst>
          </p:cNvPr>
          <p:cNvCxnSpPr>
            <a:cxnSpLocks/>
          </p:cNvCxnSpPr>
          <p:nvPr/>
        </p:nvCxnSpPr>
        <p:spPr>
          <a:xfrm>
            <a:off x="3414595" y="2394034"/>
            <a:ext cx="0" cy="1159935"/>
          </a:xfrm>
          <a:prstGeom prst="straightConnector1">
            <a:avLst/>
          </a:prstGeom>
          <a:ln w="3175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C8CBA22-C41A-3C4A-946C-B1046ACF0E5A}"/>
              </a:ext>
            </a:extLst>
          </p:cNvPr>
          <p:cNvSpPr txBox="1"/>
          <p:nvPr/>
        </p:nvSpPr>
        <p:spPr>
          <a:xfrm>
            <a:off x="2521562" y="3557200"/>
            <a:ext cx="1576072" cy="1015663"/>
          </a:xfrm>
          <a:prstGeom prst="rect">
            <a:avLst/>
          </a:prstGeom>
          <a:noFill/>
        </p:spPr>
        <p:txBody>
          <a:bodyPr wrap="none" rtlCol="0">
            <a:spAutoFit/>
          </a:bodyPr>
          <a:lstStyle/>
          <a:p>
            <a:pPr algn="l"/>
            <a:r>
              <a:rPr lang="en-US" sz="1200" dirty="0">
                <a:solidFill>
                  <a:srgbClr val="0432FF"/>
                </a:solidFill>
                <a:latin typeface="Arial" panose="020B0604020202020204" pitchFamily="34" charset="0"/>
                <a:cs typeface="Arial" panose="020B0604020202020204" pitchFamily="34" charset="0"/>
              </a:rPr>
              <a:t>January 2023:</a:t>
            </a:r>
          </a:p>
          <a:p>
            <a:pPr algn="l"/>
            <a:r>
              <a:rPr lang="en-US" sz="1200" dirty="0">
                <a:latin typeface="Arial" panose="020B0604020202020204" pitchFamily="34" charset="0"/>
                <a:cs typeface="Arial" panose="020B0604020202020204" pitchFamily="34" charset="0"/>
              </a:rPr>
              <a:t>start change control </a:t>
            </a:r>
          </a:p>
          <a:p>
            <a:pPr algn="l"/>
            <a:r>
              <a:rPr lang="en-US" sz="1200" dirty="0">
                <a:latin typeface="Arial" panose="020B0604020202020204" pitchFamily="34" charset="0"/>
                <a:cs typeface="Arial" panose="020B0604020202020204" pitchFamily="34" charset="0"/>
              </a:rPr>
              <a:t>process for detector</a:t>
            </a:r>
          </a:p>
          <a:p>
            <a:pPr algn="l"/>
            <a:r>
              <a:rPr lang="en-US" sz="1200" dirty="0">
                <a:solidFill>
                  <a:srgbClr val="0432FF"/>
                </a:solidFill>
                <a:latin typeface="Arial" panose="020B0604020202020204" pitchFamily="34" charset="0"/>
                <a:cs typeface="Arial" panose="020B0604020202020204" pitchFamily="34" charset="0"/>
              </a:rPr>
              <a:t>April 2023:</a:t>
            </a:r>
          </a:p>
          <a:p>
            <a:pPr algn="l"/>
            <a:r>
              <a:rPr lang="en-US" sz="1200" dirty="0">
                <a:latin typeface="Arial" panose="020B0604020202020204" pitchFamily="34" charset="0"/>
                <a:cs typeface="Arial" panose="020B0604020202020204" pitchFamily="34" charset="0"/>
              </a:rPr>
              <a:t>train EVMS process</a:t>
            </a:r>
          </a:p>
        </p:txBody>
      </p:sp>
      <p:sp>
        <p:nvSpPr>
          <p:cNvPr id="49" name="TextBox 48">
            <a:extLst>
              <a:ext uri="{FF2B5EF4-FFF2-40B4-BE49-F238E27FC236}">
                <a16:creationId xmlns:a16="http://schemas.microsoft.com/office/drawing/2014/main" id="{507EA2FF-922E-A14B-82E7-00EE6BE4F4B6}"/>
              </a:ext>
            </a:extLst>
          </p:cNvPr>
          <p:cNvSpPr txBox="1"/>
          <p:nvPr/>
        </p:nvSpPr>
        <p:spPr>
          <a:xfrm>
            <a:off x="7640102" y="3163345"/>
            <a:ext cx="1021433" cy="400110"/>
          </a:xfrm>
          <a:prstGeom prst="rect">
            <a:avLst/>
          </a:prstGeom>
          <a:noFill/>
        </p:spPr>
        <p:txBody>
          <a:bodyPr wrap="none" rtlCol="0">
            <a:spAutoFit/>
          </a:bodyPr>
          <a:lstStyle/>
          <a:p>
            <a:pPr algn="ctr"/>
            <a:r>
              <a:rPr lang="en-US" sz="1000" dirty="0">
                <a:latin typeface="+mj-lt"/>
              </a:rPr>
              <a:t>Transition into </a:t>
            </a:r>
          </a:p>
          <a:p>
            <a:pPr algn="ctr"/>
            <a:r>
              <a:rPr lang="en-US" sz="1000" dirty="0">
                <a:latin typeface="+mj-lt"/>
              </a:rPr>
              <a:t>Operations</a:t>
            </a:r>
          </a:p>
        </p:txBody>
      </p:sp>
      <p:sp>
        <p:nvSpPr>
          <p:cNvPr id="50" name="TextBox 49">
            <a:extLst>
              <a:ext uri="{FF2B5EF4-FFF2-40B4-BE49-F238E27FC236}">
                <a16:creationId xmlns:a16="http://schemas.microsoft.com/office/drawing/2014/main" id="{A1D975AB-7114-5048-BBE5-D61ADF4C5AE6}"/>
              </a:ext>
            </a:extLst>
          </p:cNvPr>
          <p:cNvSpPr txBox="1"/>
          <p:nvPr/>
        </p:nvSpPr>
        <p:spPr>
          <a:xfrm>
            <a:off x="9848686" y="3133048"/>
            <a:ext cx="808235" cy="707886"/>
          </a:xfrm>
          <a:prstGeom prst="rect">
            <a:avLst/>
          </a:prstGeom>
          <a:noFill/>
        </p:spPr>
        <p:txBody>
          <a:bodyPr wrap="none" rtlCol="0">
            <a:spAutoFit/>
          </a:bodyPr>
          <a:lstStyle/>
          <a:p>
            <a:pPr algn="ctr"/>
            <a:r>
              <a:rPr lang="en-US" sz="1000" dirty="0">
                <a:latin typeface="+mj-lt"/>
              </a:rPr>
              <a:t>Start of</a:t>
            </a:r>
          </a:p>
          <a:p>
            <a:pPr algn="ctr"/>
            <a:r>
              <a:rPr lang="en-US" sz="1000" dirty="0">
                <a:latin typeface="+mj-lt"/>
              </a:rPr>
              <a:t>Operations</a:t>
            </a:r>
          </a:p>
          <a:p>
            <a:pPr algn="ctr"/>
            <a:r>
              <a:rPr lang="en-US" sz="1000" dirty="0">
                <a:latin typeface="+mj-lt"/>
              </a:rPr>
              <a:t>&amp;</a:t>
            </a:r>
          </a:p>
          <a:p>
            <a:pPr algn="ctr"/>
            <a:r>
              <a:rPr lang="en-US" sz="1000" dirty="0">
                <a:latin typeface="+mj-lt"/>
              </a:rPr>
              <a:t>Science</a:t>
            </a:r>
          </a:p>
        </p:txBody>
      </p:sp>
      <p:cxnSp>
        <p:nvCxnSpPr>
          <p:cNvPr id="36" name="Straight Arrow Connector 35">
            <a:extLst>
              <a:ext uri="{FF2B5EF4-FFF2-40B4-BE49-F238E27FC236}">
                <a16:creationId xmlns:a16="http://schemas.microsoft.com/office/drawing/2014/main" id="{80F0A992-F453-3D47-93AE-5BBD5A785C23}"/>
              </a:ext>
            </a:extLst>
          </p:cNvPr>
          <p:cNvCxnSpPr>
            <a:cxnSpLocks/>
            <a:stCxn id="37" idx="2"/>
          </p:cNvCxnSpPr>
          <p:nvPr/>
        </p:nvCxnSpPr>
        <p:spPr>
          <a:xfrm>
            <a:off x="4802502" y="1766956"/>
            <a:ext cx="0" cy="16589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AF01423-60DF-BC4E-8D72-AF3815FD535D}"/>
              </a:ext>
            </a:extLst>
          </p:cNvPr>
          <p:cNvSpPr txBox="1"/>
          <p:nvPr/>
        </p:nvSpPr>
        <p:spPr>
          <a:xfrm>
            <a:off x="4433651" y="1305292"/>
            <a:ext cx="737702" cy="461665"/>
          </a:xfrm>
          <a:prstGeom prst="rect">
            <a:avLst/>
          </a:prstGeom>
          <a:noFill/>
        </p:spPr>
        <p:txBody>
          <a:bodyPr wrap="none" rtlCol="0">
            <a:spAutoFit/>
          </a:bodyPr>
          <a:lstStyle/>
          <a:p>
            <a:pPr algn="ctr"/>
            <a:r>
              <a:rPr lang="en-US" sz="1200" dirty="0">
                <a:latin typeface="+mj-lt"/>
              </a:rPr>
              <a:t>CD-2</a:t>
            </a:r>
          </a:p>
          <a:p>
            <a:pPr algn="ctr"/>
            <a:r>
              <a:rPr lang="en-US" sz="1200" dirty="0">
                <a:latin typeface="+mj-lt"/>
              </a:rPr>
              <a:t>01/2025</a:t>
            </a:r>
          </a:p>
        </p:txBody>
      </p:sp>
      <p:cxnSp>
        <p:nvCxnSpPr>
          <p:cNvPr id="42" name="Straight Arrow Connector 41">
            <a:extLst>
              <a:ext uri="{FF2B5EF4-FFF2-40B4-BE49-F238E27FC236}">
                <a16:creationId xmlns:a16="http://schemas.microsoft.com/office/drawing/2014/main" id="{8E75B3E4-294E-374E-91D3-378D330B6DF5}"/>
              </a:ext>
            </a:extLst>
          </p:cNvPr>
          <p:cNvCxnSpPr>
            <a:cxnSpLocks/>
          </p:cNvCxnSpPr>
          <p:nvPr/>
        </p:nvCxnSpPr>
        <p:spPr>
          <a:xfrm flipV="1">
            <a:off x="2888533" y="3313084"/>
            <a:ext cx="1127313" cy="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4EA7B72-4F50-A14C-BF28-B7B9A033786E}"/>
              </a:ext>
            </a:extLst>
          </p:cNvPr>
          <p:cNvSpPr txBox="1"/>
          <p:nvPr/>
        </p:nvSpPr>
        <p:spPr>
          <a:xfrm>
            <a:off x="2779125" y="3343840"/>
            <a:ext cx="1332416" cy="261610"/>
          </a:xfrm>
          <a:prstGeom prst="rect">
            <a:avLst/>
          </a:prstGeom>
          <a:noFill/>
        </p:spPr>
        <p:txBody>
          <a:bodyPr wrap="none" rtlCol="0">
            <a:spAutoFit/>
          </a:bodyPr>
          <a:lstStyle/>
          <a:p>
            <a:pPr algn="ctr"/>
            <a:r>
              <a:rPr lang="en-US" sz="1100" dirty="0">
                <a:solidFill>
                  <a:srgbClr val="FF0000"/>
                </a:solidFill>
                <a:latin typeface="+mj-lt"/>
              </a:rPr>
              <a:t>Final Design LLPs</a:t>
            </a:r>
          </a:p>
        </p:txBody>
      </p:sp>
      <p:cxnSp>
        <p:nvCxnSpPr>
          <p:cNvPr id="40" name="Straight Arrow Connector 39">
            <a:extLst>
              <a:ext uri="{FF2B5EF4-FFF2-40B4-BE49-F238E27FC236}">
                <a16:creationId xmlns:a16="http://schemas.microsoft.com/office/drawing/2014/main" id="{3EC86053-132E-E442-ADA1-C131B1F28351}"/>
              </a:ext>
            </a:extLst>
          </p:cNvPr>
          <p:cNvCxnSpPr>
            <a:cxnSpLocks/>
          </p:cNvCxnSpPr>
          <p:nvPr/>
        </p:nvCxnSpPr>
        <p:spPr>
          <a:xfrm flipV="1">
            <a:off x="4130977" y="2974001"/>
            <a:ext cx="1040377" cy="312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B857D8B-8D02-4343-BEE5-B37089EE3DC0}"/>
              </a:ext>
            </a:extLst>
          </p:cNvPr>
          <p:cNvSpPr txBox="1"/>
          <p:nvPr/>
        </p:nvSpPr>
        <p:spPr>
          <a:xfrm>
            <a:off x="4265329" y="2940135"/>
            <a:ext cx="625492" cy="430887"/>
          </a:xfrm>
          <a:prstGeom prst="rect">
            <a:avLst/>
          </a:prstGeom>
          <a:noFill/>
        </p:spPr>
        <p:txBody>
          <a:bodyPr wrap="none" rtlCol="0">
            <a:spAutoFit/>
          </a:bodyPr>
          <a:lstStyle/>
          <a:p>
            <a:pPr algn="ctr"/>
            <a:r>
              <a:rPr lang="en-US" sz="1100" dirty="0">
                <a:solidFill>
                  <a:srgbClr val="FF0000"/>
                </a:solidFill>
                <a:latin typeface="+mj-lt"/>
              </a:rPr>
              <a:t>Final</a:t>
            </a:r>
          </a:p>
          <a:p>
            <a:pPr algn="ctr"/>
            <a:r>
              <a:rPr lang="en-US" sz="1100" dirty="0">
                <a:solidFill>
                  <a:srgbClr val="FF0000"/>
                </a:solidFill>
                <a:latin typeface="+mj-lt"/>
              </a:rPr>
              <a:t>Design</a:t>
            </a:r>
          </a:p>
        </p:txBody>
      </p:sp>
      <p:cxnSp>
        <p:nvCxnSpPr>
          <p:cNvPr id="48" name="Straight Arrow Connector 47">
            <a:extLst>
              <a:ext uri="{FF2B5EF4-FFF2-40B4-BE49-F238E27FC236}">
                <a16:creationId xmlns:a16="http://schemas.microsoft.com/office/drawing/2014/main" id="{2D86EAF5-8D87-5049-9879-C7CA92913978}"/>
              </a:ext>
            </a:extLst>
          </p:cNvPr>
          <p:cNvCxnSpPr>
            <a:cxnSpLocks/>
          </p:cNvCxnSpPr>
          <p:nvPr/>
        </p:nvCxnSpPr>
        <p:spPr>
          <a:xfrm>
            <a:off x="5366800" y="1327017"/>
            <a:ext cx="0" cy="1308737"/>
          </a:xfrm>
          <a:prstGeom prst="straightConnector1">
            <a:avLst/>
          </a:prstGeom>
          <a:ln w="31750">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96C6834-F360-9748-A98D-55732414888D}"/>
              </a:ext>
            </a:extLst>
          </p:cNvPr>
          <p:cNvSpPr txBox="1"/>
          <p:nvPr/>
        </p:nvSpPr>
        <p:spPr>
          <a:xfrm>
            <a:off x="4690176" y="765869"/>
            <a:ext cx="1353256" cy="646331"/>
          </a:xfrm>
          <a:prstGeom prst="rect">
            <a:avLst/>
          </a:prstGeom>
          <a:noFill/>
        </p:spPr>
        <p:txBody>
          <a:bodyPr wrap="none" rtlCol="0">
            <a:spAutoFit/>
          </a:bodyPr>
          <a:lstStyle/>
          <a:p>
            <a:pPr algn="ctr"/>
            <a:r>
              <a:rPr lang="en-US" sz="1200" dirty="0">
                <a:latin typeface="+mj-lt"/>
              </a:rPr>
              <a:t>Conclusion of</a:t>
            </a:r>
          </a:p>
          <a:p>
            <a:pPr algn="ctr"/>
            <a:r>
              <a:rPr lang="en-US" sz="1200" dirty="0">
                <a:latin typeface="+mj-lt"/>
              </a:rPr>
              <a:t>RHIC Operations</a:t>
            </a:r>
          </a:p>
          <a:p>
            <a:pPr algn="ctr"/>
            <a:r>
              <a:rPr lang="en-US" sz="1200" dirty="0">
                <a:latin typeface="+mj-lt"/>
              </a:rPr>
              <a:t>06/2025</a:t>
            </a:r>
          </a:p>
        </p:txBody>
      </p:sp>
      <p:sp>
        <p:nvSpPr>
          <p:cNvPr id="52" name="TextBox 51">
            <a:extLst>
              <a:ext uri="{FF2B5EF4-FFF2-40B4-BE49-F238E27FC236}">
                <a16:creationId xmlns:a16="http://schemas.microsoft.com/office/drawing/2014/main" id="{E5B0DBB0-EA75-8E41-BD37-3357FD1A71CC}"/>
              </a:ext>
            </a:extLst>
          </p:cNvPr>
          <p:cNvSpPr txBox="1"/>
          <p:nvPr/>
        </p:nvSpPr>
        <p:spPr>
          <a:xfrm>
            <a:off x="7530581" y="4537378"/>
            <a:ext cx="3078754" cy="1938992"/>
          </a:xfrm>
          <a:prstGeom prst="rect">
            <a:avLst/>
          </a:prstGeom>
          <a:solidFill>
            <a:schemeClr val="bg1"/>
          </a:solidFill>
          <a:ln>
            <a:solidFill>
              <a:srgbClr val="30519D"/>
            </a:solidFill>
          </a:ln>
        </p:spPr>
        <p:txBody>
          <a:bodyPr wrap="square" rtlCol="0">
            <a:spAutoFit/>
          </a:bodyPr>
          <a:lstStyle/>
          <a:p>
            <a:pPr marL="57150" lvl="2" algn="ctr">
              <a:tabLst>
                <a:tab pos="4341813" algn="r"/>
              </a:tabLst>
              <a:defRPr/>
            </a:pPr>
            <a:r>
              <a:rPr lang="en-US" sz="1200" b="1" dirty="0">
                <a:solidFill>
                  <a:prstClr val="black"/>
                </a:solidFill>
                <a:latin typeface="Arial" panose="020B0604020202020204" pitchFamily="34" charset="0"/>
                <a:cs typeface="Arial" panose="020B0604020202020204" pitchFamily="34" charset="0"/>
              </a:rPr>
              <a:t>EIC Critical Decision Plan</a:t>
            </a:r>
          </a:p>
          <a:p>
            <a:pPr marL="57150" lvl="2">
              <a:tabLst>
                <a:tab pos="4341813" algn="r"/>
              </a:tabLst>
              <a:defRPr/>
            </a:pPr>
            <a:r>
              <a:rPr lang="en-US" sz="1200" dirty="0">
                <a:solidFill>
                  <a:srgbClr val="0432FF"/>
                </a:solidFill>
                <a:latin typeface="Arial" panose="020B0604020202020204" pitchFamily="34" charset="0"/>
                <a:cs typeface="Arial" panose="020B0604020202020204" pitchFamily="34" charset="0"/>
              </a:rPr>
              <a:t>CD-0/Site Selection      December 2019 ✓</a:t>
            </a:r>
          </a:p>
          <a:p>
            <a:pPr marL="57150" lvl="2">
              <a:tabLst>
                <a:tab pos="4341813" algn="r"/>
              </a:tabLst>
            </a:pPr>
            <a:r>
              <a:rPr lang="en-US" sz="1200" dirty="0">
                <a:solidFill>
                  <a:srgbClr val="0432FF"/>
                </a:solidFill>
                <a:latin typeface="Arial" panose="020B0604020202020204" pitchFamily="34" charset="0"/>
                <a:cs typeface="Arial" panose="020B0604020202020204" pitchFamily="34" charset="0"/>
              </a:rPr>
              <a:t>CD-1                                     June 2021 ✓</a:t>
            </a:r>
          </a:p>
          <a:p>
            <a:pPr marL="5715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CD-3a 	January 2024</a:t>
            </a:r>
          </a:p>
          <a:p>
            <a:pPr marL="57150" lvl="2">
              <a:tabLst>
                <a:tab pos="4341813" algn="r"/>
              </a:tabLst>
              <a:defRPr/>
            </a:pPr>
            <a:r>
              <a:rPr lang="en-US" sz="1200" dirty="0">
                <a:solidFill>
                  <a:prstClr val="black"/>
                </a:solidFill>
                <a:latin typeface="Arial" panose="020B0604020202020204" pitchFamily="34" charset="0"/>
                <a:cs typeface="Arial" panose="020B0604020202020204" pitchFamily="34" charset="0"/>
              </a:rPr>
              <a:t>CD-2 	January 2025</a:t>
            </a:r>
          </a:p>
          <a:p>
            <a:pPr marL="5715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CD-3	April 2025</a:t>
            </a:r>
          </a:p>
          <a:p>
            <a:pPr marL="57150" lvl="2">
              <a:tabLst>
                <a:tab pos="4341813" algn="r"/>
              </a:tabLst>
              <a:defRPr/>
            </a:pPr>
            <a:r>
              <a:rPr lang="en-US" sz="1200" dirty="0">
                <a:solidFill>
                  <a:prstClr val="black"/>
                </a:solidFill>
                <a:latin typeface="Arial" panose="020B0604020202020204" pitchFamily="34" charset="0"/>
                <a:cs typeface="Arial" panose="020B0604020202020204" pitchFamily="34" charset="0"/>
              </a:rPr>
              <a:t>CD-4a early finish	April 2031</a:t>
            </a:r>
          </a:p>
          <a:p>
            <a:pPr marL="57150" lvl="2">
              <a:tabLst>
                <a:tab pos="4341813" algn="r"/>
              </a:tabLst>
              <a:defRPr/>
            </a:pPr>
            <a:r>
              <a:rPr lang="en-US" sz="1200" dirty="0">
                <a:solidFill>
                  <a:prstClr val="black"/>
                </a:solidFill>
                <a:latin typeface="Arial" panose="020B0604020202020204" pitchFamily="34" charset="0"/>
                <a:cs typeface="Arial" panose="020B0604020202020204" pitchFamily="34" charset="0"/>
              </a:rPr>
              <a:t>CD-4a 	April 2032</a:t>
            </a:r>
          </a:p>
          <a:p>
            <a:pPr marL="57150" lvl="2">
              <a:tabLst>
                <a:tab pos="4341813" algn="r"/>
              </a:tabLst>
              <a:defRPr/>
            </a:pPr>
            <a:r>
              <a:rPr lang="en-US" sz="1200" dirty="0">
                <a:solidFill>
                  <a:prstClr val="black"/>
                </a:solidFill>
                <a:latin typeface="Arial" panose="020B0604020202020204" pitchFamily="34" charset="0"/>
                <a:cs typeface="Arial" panose="020B0604020202020204" pitchFamily="34" charset="0"/>
              </a:rPr>
              <a:t>CD-4 early finish	April 2032 </a:t>
            </a:r>
          </a:p>
          <a:p>
            <a:pPr marL="57150" lvl="2">
              <a:tabLst>
                <a:tab pos="4341813" algn="r"/>
              </a:tabLst>
              <a:defRPr/>
            </a:pPr>
            <a:r>
              <a:rPr lang="en-US" sz="1200" b="1" dirty="0">
                <a:solidFill>
                  <a:prstClr val="black"/>
                </a:solidFill>
                <a:latin typeface="Arial" panose="020B0604020202020204" pitchFamily="34" charset="0"/>
                <a:cs typeface="Arial" panose="020B0604020202020204" pitchFamily="34" charset="0"/>
              </a:rPr>
              <a:t>CD-4	April 2034</a:t>
            </a:r>
          </a:p>
        </p:txBody>
      </p:sp>
      <p:sp>
        <p:nvSpPr>
          <p:cNvPr id="2" name="TextBox 1">
            <a:extLst>
              <a:ext uri="{FF2B5EF4-FFF2-40B4-BE49-F238E27FC236}">
                <a16:creationId xmlns:a16="http://schemas.microsoft.com/office/drawing/2014/main" id="{E40C6F64-F82F-994A-AE62-D849E0DF813C}"/>
              </a:ext>
            </a:extLst>
          </p:cNvPr>
          <p:cNvSpPr txBox="1"/>
          <p:nvPr/>
        </p:nvSpPr>
        <p:spPr>
          <a:xfrm>
            <a:off x="3535073" y="1202486"/>
            <a:ext cx="1010213" cy="523220"/>
          </a:xfrm>
          <a:prstGeom prst="rect">
            <a:avLst/>
          </a:prstGeom>
          <a:noFill/>
        </p:spPr>
        <p:txBody>
          <a:bodyPr wrap="none" rtlCol="0">
            <a:spAutoFit/>
          </a:bodyPr>
          <a:lstStyle/>
          <a:p>
            <a:pPr algn="ctr"/>
            <a:r>
              <a:rPr lang="en-US" sz="1400" dirty="0">
                <a:solidFill>
                  <a:srgbClr val="FF0000"/>
                </a:solidFill>
                <a:latin typeface="Arial" panose="020B0604020202020204" pitchFamily="34" charset="0"/>
                <a:cs typeface="Arial" panose="020B0604020202020204" pitchFamily="34" charset="0"/>
              </a:rPr>
              <a:t>Review</a:t>
            </a:r>
          </a:p>
          <a:p>
            <a:pPr algn="ctr"/>
            <a:r>
              <a:rPr lang="en-US" sz="1400" dirty="0">
                <a:solidFill>
                  <a:srgbClr val="FF0000"/>
                </a:solidFill>
                <a:latin typeface="Arial" panose="020B0604020202020204" pitchFamily="34" charset="0"/>
                <a:cs typeface="Arial" panose="020B0604020202020204" pitchFamily="34" charset="0"/>
              </a:rPr>
              <a:t>14-16 Nov</a:t>
            </a:r>
          </a:p>
        </p:txBody>
      </p:sp>
      <p:sp>
        <p:nvSpPr>
          <p:cNvPr id="5" name="Oval 4">
            <a:extLst>
              <a:ext uri="{FF2B5EF4-FFF2-40B4-BE49-F238E27FC236}">
                <a16:creationId xmlns:a16="http://schemas.microsoft.com/office/drawing/2014/main" id="{93956DAB-09E5-B142-812C-E887C79A4948}"/>
              </a:ext>
            </a:extLst>
          </p:cNvPr>
          <p:cNvSpPr/>
          <p:nvPr/>
        </p:nvSpPr>
        <p:spPr>
          <a:xfrm rot="1584472">
            <a:off x="4365627" y="1355109"/>
            <a:ext cx="1324858" cy="6418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A617D4-2D32-E74D-8DE5-044174DC4F2F}"/>
              </a:ext>
            </a:extLst>
          </p:cNvPr>
          <p:cNvSpPr txBox="1"/>
          <p:nvPr/>
        </p:nvSpPr>
        <p:spPr>
          <a:xfrm>
            <a:off x="5555392" y="1625292"/>
            <a:ext cx="1241045" cy="738664"/>
          </a:xfrm>
          <a:prstGeom prst="rect">
            <a:avLst/>
          </a:prstGeom>
          <a:noFill/>
        </p:spPr>
        <p:txBody>
          <a:bodyPr wrap="none" rtlCol="0">
            <a:spAutoFit/>
          </a:bodyPr>
          <a:lstStyle/>
          <a:p>
            <a:pPr algn="ctr"/>
            <a:r>
              <a:rPr lang="en-US" sz="1400" dirty="0">
                <a:solidFill>
                  <a:srgbClr val="FF0000"/>
                </a:solidFill>
                <a:latin typeface="Arial" panose="020B0604020202020204" pitchFamily="34" charset="0"/>
                <a:cs typeface="Arial" panose="020B0604020202020204" pitchFamily="34" charset="0"/>
              </a:rPr>
              <a:t>will  </a:t>
            </a:r>
          </a:p>
          <a:p>
            <a:pPr algn="ctr"/>
            <a:r>
              <a:rPr lang="en-US" sz="1400" dirty="0">
                <a:solidFill>
                  <a:srgbClr val="FF0000"/>
                </a:solidFill>
                <a:latin typeface="Arial" panose="020B0604020202020204" pitchFamily="34" charset="0"/>
                <a:cs typeface="Arial" panose="020B0604020202020204" pitchFamily="34" charset="0"/>
              </a:rPr>
              <a:t>combine</a:t>
            </a:r>
          </a:p>
          <a:p>
            <a:pPr algn="ctr"/>
            <a:r>
              <a:rPr lang="en-US" sz="1400" dirty="0">
                <a:solidFill>
                  <a:srgbClr val="FF0000"/>
                </a:solidFill>
                <a:latin typeface="Arial" panose="020B0604020202020204" pitchFamily="34" charset="0"/>
                <a:cs typeface="Arial" panose="020B0604020202020204" pitchFamily="34" charset="0"/>
              </a:rPr>
              <a:t>CD-2 &amp; CD-3</a:t>
            </a:r>
          </a:p>
        </p:txBody>
      </p:sp>
      <p:sp>
        <p:nvSpPr>
          <p:cNvPr id="30" name="Rectangle 29">
            <a:extLst>
              <a:ext uri="{FF2B5EF4-FFF2-40B4-BE49-F238E27FC236}">
                <a16:creationId xmlns:a16="http://schemas.microsoft.com/office/drawing/2014/main" id="{1331ED0F-6A0B-274D-A330-816EA8F86400}"/>
              </a:ext>
            </a:extLst>
          </p:cNvPr>
          <p:cNvSpPr/>
          <p:nvPr/>
        </p:nvSpPr>
        <p:spPr>
          <a:xfrm>
            <a:off x="7620000" y="5303520"/>
            <a:ext cx="2938272" cy="3779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7617EE-6B88-14E1-0E54-7563E14B6FFE}"/>
              </a:ext>
            </a:extLst>
          </p:cNvPr>
          <p:cNvSpPr txBox="1"/>
          <p:nvPr/>
        </p:nvSpPr>
        <p:spPr>
          <a:xfrm>
            <a:off x="10870804" y="6639550"/>
            <a:ext cx="1321196" cy="261610"/>
          </a:xfrm>
          <a:prstGeom prst="rect">
            <a:avLst/>
          </a:prstGeom>
          <a:noFill/>
        </p:spPr>
        <p:txBody>
          <a:bodyPr wrap="none" rtlCol="0">
            <a:spAutoFit/>
          </a:bodyPr>
          <a:lstStyle/>
          <a:p>
            <a:r>
              <a:rPr lang="en-US" sz="1100" dirty="0" err="1"/>
              <a:t>Aschenauer</a:t>
            </a:r>
            <a:r>
              <a:rPr lang="en-US" sz="1100" dirty="0"/>
              <a:t> &amp; Ent</a:t>
            </a:r>
          </a:p>
        </p:txBody>
      </p:sp>
      <p:sp>
        <p:nvSpPr>
          <p:cNvPr id="10" name="Date Placeholder 9">
            <a:extLst>
              <a:ext uri="{FF2B5EF4-FFF2-40B4-BE49-F238E27FC236}">
                <a16:creationId xmlns:a16="http://schemas.microsoft.com/office/drawing/2014/main" id="{92184855-84A2-C54D-8643-9A909D967C7E}"/>
              </a:ext>
            </a:extLst>
          </p:cNvPr>
          <p:cNvSpPr>
            <a:spLocks noGrp="1"/>
          </p:cNvSpPr>
          <p:nvPr>
            <p:ph type="dt" sz="half" idx="10"/>
          </p:nvPr>
        </p:nvSpPr>
        <p:spPr/>
        <p:txBody>
          <a:bodyPr/>
          <a:lstStyle/>
          <a:p>
            <a:fld id="{A4E4276D-4D6C-D746-B172-FFF78BD7FCF6}" type="datetime1">
              <a:rPr lang="en-US" smtClean="0"/>
              <a:t>10/15/23</a:t>
            </a:fld>
            <a:endParaRPr lang="en-US"/>
          </a:p>
        </p:txBody>
      </p:sp>
      <p:sp>
        <p:nvSpPr>
          <p:cNvPr id="11" name="Footer Placeholder 10">
            <a:extLst>
              <a:ext uri="{FF2B5EF4-FFF2-40B4-BE49-F238E27FC236}">
                <a16:creationId xmlns:a16="http://schemas.microsoft.com/office/drawing/2014/main" id="{9D45106F-1A8B-CF89-C52A-14E819DFEC95}"/>
              </a:ext>
            </a:extLst>
          </p:cNvPr>
          <p:cNvSpPr>
            <a:spLocks noGrp="1"/>
          </p:cNvSpPr>
          <p:nvPr>
            <p:ph type="ftr" sz="quarter" idx="11"/>
          </p:nvPr>
        </p:nvSpPr>
        <p:spPr/>
        <p:txBody>
          <a:bodyPr/>
          <a:lstStyle/>
          <a:p>
            <a:pPr algn="r"/>
            <a:r>
              <a:rPr lang="en-US"/>
              <a:t>EIC : Next 10+ years through start up and beyond</a:t>
            </a:r>
            <a:endParaRPr lang="en-US" dirty="0"/>
          </a:p>
        </p:txBody>
      </p:sp>
    </p:spTree>
    <p:extLst>
      <p:ext uri="{BB962C8B-B14F-4D97-AF65-F5344CB8AC3E}">
        <p14:creationId xmlns:p14="http://schemas.microsoft.com/office/powerpoint/2010/main" val="703954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A90A1F-1238-AE43-80E5-4FA95188560A}"/>
              </a:ext>
            </a:extLst>
          </p:cNvPr>
          <p:cNvSpPr>
            <a:spLocks noGrp="1"/>
          </p:cNvSpPr>
          <p:nvPr>
            <p:ph type="sldNum" sz="quarter" idx="12"/>
          </p:nvPr>
        </p:nvSpPr>
        <p:spPr>
          <a:xfrm>
            <a:off x="10537687" y="87645"/>
            <a:ext cx="1422400" cy="329184"/>
          </a:xfrm>
        </p:spPr>
        <p:txBody>
          <a:bodyPr/>
          <a:lstStyle/>
          <a:p>
            <a:fld id="{893C5830-40F3-F04E-B2E3-10E6672BA8FF}" type="slidenum">
              <a:rPr lang="en-US" smtClean="0"/>
              <a:pPr/>
              <a:t>16</a:t>
            </a:fld>
            <a:endParaRPr lang="en-US"/>
          </a:p>
        </p:txBody>
      </p:sp>
      <p:sp>
        <p:nvSpPr>
          <p:cNvPr id="4" name="Title 3">
            <a:extLst>
              <a:ext uri="{FF2B5EF4-FFF2-40B4-BE49-F238E27FC236}">
                <a16:creationId xmlns:a16="http://schemas.microsoft.com/office/drawing/2014/main" id="{4F0261D1-3520-6C4D-BF84-579B19C85F53}"/>
              </a:ext>
            </a:extLst>
          </p:cNvPr>
          <p:cNvSpPr>
            <a:spLocks noGrp="1"/>
          </p:cNvSpPr>
          <p:nvPr>
            <p:ph type="title"/>
          </p:nvPr>
        </p:nvSpPr>
        <p:spPr>
          <a:xfrm>
            <a:off x="74316" y="136965"/>
            <a:ext cx="8554653" cy="990600"/>
          </a:xfrm>
        </p:spPr>
        <p:txBody>
          <a:bodyPr anchor="t">
            <a:normAutofit/>
          </a:bodyPr>
          <a:lstStyle/>
          <a:p>
            <a:r>
              <a:rPr lang="en-US" dirty="0"/>
              <a:t>High Level Installation Schedule</a:t>
            </a:r>
          </a:p>
        </p:txBody>
      </p:sp>
      <p:sp>
        <p:nvSpPr>
          <p:cNvPr id="5" name="Right Arrow 4">
            <a:extLst>
              <a:ext uri="{FF2B5EF4-FFF2-40B4-BE49-F238E27FC236}">
                <a16:creationId xmlns:a16="http://schemas.microsoft.com/office/drawing/2014/main" id="{C3425D6D-33A5-984D-8619-65421FE6BDEA}"/>
              </a:ext>
            </a:extLst>
          </p:cNvPr>
          <p:cNvSpPr/>
          <p:nvPr/>
        </p:nvSpPr>
        <p:spPr>
          <a:xfrm>
            <a:off x="1409368" y="1719472"/>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76AAAFFB-0F79-0B46-8133-1591B49C1171}"/>
              </a:ext>
            </a:extLst>
          </p:cNvPr>
          <p:cNvCxnSpPr>
            <a:cxnSpLocks/>
          </p:cNvCxnSpPr>
          <p:nvPr/>
        </p:nvCxnSpPr>
        <p:spPr>
          <a:xfrm>
            <a:off x="1832453" y="1511120"/>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1594C-A547-AB40-81EF-8B36AEBCD69C}"/>
              </a:ext>
            </a:extLst>
          </p:cNvPr>
          <p:cNvSpPr txBox="1"/>
          <p:nvPr/>
        </p:nvSpPr>
        <p:spPr>
          <a:xfrm>
            <a:off x="1470868" y="1063014"/>
            <a:ext cx="737702" cy="461665"/>
          </a:xfrm>
          <a:prstGeom prst="rect">
            <a:avLst/>
          </a:prstGeom>
          <a:noFill/>
        </p:spPr>
        <p:txBody>
          <a:bodyPr wrap="none" rtlCol="0">
            <a:spAutoFit/>
          </a:bodyPr>
          <a:lstStyle/>
          <a:p>
            <a:pPr algn="ctr"/>
            <a:r>
              <a:rPr lang="en-US" sz="1200" dirty="0">
                <a:latin typeface="+mj-lt"/>
              </a:rPr>
              <a:t>CD-3</a:t>
            </a:r>
          </a:p>
          <a:p>
            <a:pPr algn="ctr"/>
            <a:r>
              <a:rPr lang="en-US" sz="1200" dirty="0">
                <a:latin typeface="+mj-lt"/>
              </a:rPr>
              <a:t>04/2025</a:t>
            </a:r>
          </a:p>
        </p:txBody>
      </p:sp>
      <p:cxnSp>
        <p:nvCxnSpPr>
          <p:cNvPr id="8" name="Straight Arrow Connector 7">
            <a:extLst>
              <a:ext uri="{FF2B5EF4-FFF2-40B4-BE49-F238E27FC236}">
                <a16:creationId xmlns:a16="http://schemas.microsoft.com/office/drawing/2014/main" id="{12A91625-F067-8A43-A38B-D55602887406}"/>
              </a:ext>
            </a:extLst>
          </p:cNvPr>
          <p:cNvCxnSpPr>
            <a:cxnSpLocks/>
          </p:cNvCxnSpPr>
          <p:nvPr/>
        </p:nvCxnSpPr>
        <p:spPr>
          <a:xfrm>
            <a:off x="7828517" y="1526131"/>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643BE1-BBBD-F644-B236-048599E96F19}"/>
              </a:ext>
            </a:extLst>
          </p:cNvPr>
          <p:cNvSpPr txBox="1"/>
          <p:nvPr/>
        </p:nvSpPr>
        <p:spPr>
          <a:xfrm>
            <a:off x="7454742" y="882954"/>
            <a:ext cx="737702" cy="646331"/>
          </a:xfrm>
          <a:prstGeom prst="rect">
            <a:avLst/>
          </a:prstGeom>
          <a:noFill/>
        </p:spPr>
        <p:txBody>
          <a:bodyPr wrap="none" rtlCol="0">
            <a:spAutoFit/>
          </a:bodyPr>
          <a:lstStyle/>
          <a:p>
            <a:pPr algn="ctr"/>
            <a:r>
              <a:rPr lang="en-US" sz="1200" dirty="0">
                <a:latin typeface="+mj-lt"/>
              </a:rPr>
              <a:t>early</a:t>
            </a:r>
          </a:p>
          <a:p>
            <a:pPr algn="ctr"/>
            <a:r>
              <a:rPr lang="en-US" sz="1200" dirty="0">
                <a:latin typeface="+mj-lt"/>
              </a:rPr>
              <a:t>CD-4A</a:t>
            </a:r>
          </a:p>
          <a:p>
            <a:pPr algn="ctr"/>
            <a:r>
              <a:rPr lang="en-US" sz="1200" dirty="0">
                <a:latin typeface="+mj-lt"/>
              </a:rPr>
              <a:t>04/2031</a:t>
            </a:r>
          </a:p>
        </p:txBody>
      </p:sp>
      <p:cxnSp>
        <p:nvCxnSpPr>
          <p:cNvPr id="10" name="Straight Arrow Connector 9">
            <a:extLst>
              <a:ext uri="{FF2B5EF4-FFF2-40B4-BE49-F238E27FC236}">
                <a16:creationId xmlns:a16="http://schemas.microsoft.com/office/drawing/2014/main" id="{62F0D8B2-DCE6-594B-9CCF-D8A09B547AB7}"/>
              </a:ext>
            </a:extLst>
          </p:cNvPr>
          <p:cNvCxnSpPr>
            <a:cxnSpLocks/>
          </p:cNvCxnSpPr>
          <p:nvPr/>
        </p:nvCxnSpPr>
        <p:spPr>
          <a:xfrm>
            <a:off x="8741966" y="1503738"/>
            <a:ext cx="0" cy="648551"/>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46EF7A-36C7-EE4C-835B-EA706B15908A}"/>
              </a:ext>
            </a:extLst>
          </p:cNvPr>
          <p:cNvSpPr txBox="1"/>
          <p:nvPr/>
        </p:nvSpPr>
        <p:spPr>
          <a:xfrm>
            <a:off x="8290616" y="884944"/>
            <a:ext cx="917239" cy="646331"/>
          </a:xfrm>
          <a:prstGeom prst="rect">
            <a:avLst/>
          </a:prstGeom>
          <a:noFill/>
        </p:spPr>
        <p:txBody>
          <a:bodyPr wrap="none" rtlCol="0">
            <a:spAutoFit/>
          </a:bodyPr>
          <a:lstStyle/>
          <a:p>
            <a:pPr algn="ctr"/>
            <a:r>
              <a:rPr lang="en-US" sz="1200" dirty="0">
                <a:latin typeface="+mj-lt"/>
              </a:rPr>
              <a:t>early CD-4</a:t>
            </a:r>
          </a:p>
          <a:p>
            <a:pPr algn="ctr"/>
            <a:r>
              <a:rPr lang="en-US" sz="1200" dirty="0">
                <a:latin typeface="+mj-lt"/>
              </a:rPr>
              <a:t>CD-4A</a:t>
            </a:r>
          </a:p>
          <a:p>
            <a:pPr algn="ctr"/>
            <a:r>
              <a:rPr lang="en-US" sz="1200" dirty="0">
                <a:latin typeface="+mj-lt"/>
              </a:rPr>
              <a:t>04/2032</a:t>
            </a:r>
          </a:p>
        </p:txBody>
      </p:sp>
      <p:cxnSp>
        <p:nvCxnSpPr>
          <p:cNvPr id="12" name="Straight Arrow Connector 11">
            <a:extLst>
              <a:ext uri="{FF2B5EF4-FFF2-40B4-BE49-F238E27FC236}">
                <a16:creationId xmlns:a16="http://schemas.microsoft.com/office/drawing/2014/main" id="{06C31412-4391-3948-A62F-8E36A83C4EFD}"/>
              </a:ext>
            </a:extLst>
          </p:cNvPr>
          <p:cNvCxnSpPr>
            <a:cxnSpLocks/>
          </p:cNvCxnSpPr>
          <p:nvPr/>
        </p:nvCxnSpPr>
        <p:spPr>
          <a:xfrm>
            <a:off x="9917543" y="1523311"/>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D0184-F103-F84B-B925-60CBB8CAC7A9}"/>
              </a:ext>
            </a:extLst>
          </p:cNvPr>
          <p:cNvSpPr txBox="1"/>
          <p:nvPr/>
        </p:nvSpPr>
        <p:spPr>
          <a:xfrm>
            <a:off x="9555960" y="1063014"/>
            <a:ext cx="737702" cy="461665"/>
          </a:xfrm>
          <a:prstGeom prst="rect">
            <a:avLst/>
          </a:prstGeom>
          <a:noFill/>
        </p:spPr>
        <p:txBody>
          <a:bodyPr wrap="none" rtlCol="0">
            <a:spAutoFit/>
          </a:bodyPr>
          <a:lstStyle/>
          <a:p>
            <a:pPr algn="ctr"/>
            <a:r>
              <a:rPr lang="en-US" sz="1200" dirty="0">
                <a:latin typeface="+mj-lt"/>
              </a:rPr>
              <a:t>CD-4</a:t>
            </a:r>
          </a:p>
          <a:p>
            <a:pPr algn="ctr"/>
            <a:r>
              <a:rPr lang="en-US" sz="1200" dirty="0">
                <a:latin typeface="+mj-lt"/>
              </a:rPr>
              <a:t>04/2034</a:t>
            </a:r>
          </a:p>
        </p:txBody>
      </p:sp>
      <p:sp>
        <p:nvSpPr>
          <p:cNvPr id="14" name="TextBox 13">
            <a:extLst>
              <a:ext uri="{FF2B5EF4-FFF2-40B4-BE49-F238E27FC236}">
                <a16:creationId xmlns:a16="http://schemas.microsoft.com/office/drawing/2014/main" id="{55F3FEDD-9DB2-664C-AAE3-78ADAD75CE2A}"/>
              </a:ext>
            </a:extLst>
          </p:cNvPr>
          <p:cNvSpPr txBox="1"/>
          <p:nvPr/>
        </p:nvSpPr>
        <p:spPr>
          <a:xfrm>
            <a:off x="7312110" y="2596817"/>
            <a:ext cx="1021433" cy="400110"/>
          </a:xfrm>
          <a:prstGeom prst="rect">
            <a:avLst/>
          </a:prstGeom>
          <a:noFill/>
        </p:spPr>
        <p:txBody>
          <a:bodyPr wrap="none" rtlCol="0">
            <a:spAutoFit/>
          </a:bodyPr>
          <a:lstStyle/>
          <a:p>
            <a:pPr algn="ctr"/>
            <a:r>
              <a:rPr lang="en-US" sz="1000" dirty="0">
                <a:latin typeface="+mj-lt"/>
              </a:rPr>
              <a:t>Transition into </a:t>
            </a:r>
          </a:p>
          <a:p>
            <a:pPr algn="ctr"/>
            <a:r>
              <a:rPr lang="en-US" sz="1000" dirty="0">
                <a:latin typeface="+mj-lt"/>
              </a:rPr>
              <a:t>Operations</a:t>
            </a:r>
          </a:p>
        </p:txBody>
      </p:sp>
      <p:sp>
        <p:nvSpPr>
          <p:cNvPr id="15" name="TextBox 14">
            <a:extLst>
              <a:ext uri="{FF2B5EF4-FFF2-40B4-BE49-F238E27FC236}">
                <a16:creationId xmlns:a16="http://schemas.microsoft.com/office/drawing/2014/main" id="{E5150785-C612-6843-A6B4-90BCEEF1CEAF}"/>
              </a:ext>
            </a:extLst>
          </p:cNvPr>
          <p:cNvSpPr txBox="1"/>
          <p:nvPr/>
        </p:nvSpPr>
        <p:spPr>
          <a:xfrm>
            <a:off x="9520694" y="2566520"/>
            <a:ext cx="808235" cy="707886"/>
          </a:xfrm>
          <a:prstGeom prst="rect">
            <a:avLst/>
          </a:prstGeom>
          <a:noFill/>
        </p:spPr>
        <p:txBody>
          <a:bodyPr wrap="none" rtlCol="0">
            <a:spAutoFit/>
          </a:bodyPr>
          <a:lstStyle/>
          <a:p>
            <a:pPr algn="ctr"/>
            <a:r>
              <a:rPr lang="en-US" sz="1000" dirty="0">
                <a:latin typeface="+mj-lt"/>
              </a:rPr>
              <a:t>Start of</a:t>
            </a:r>
          </a:p>
          <a:p>
            <a:pPr algn="ctr"/>
            <a:r>
              <a:rPr lang="en-US" sz="1000" dirty="0">
                <a:latin typeface="+mj-lt"/>
              </a:rPr>
              <a:t>Operations</a:t>
            </a:r>
          </a:p>
          <a:p>
            <a:pPr algn="ctr"/>
            <a:r>
              <a:rPr lang="en-US" sz="1000" dirty="0">
                <a:latin typeface="+mj-lt"/>
              </a:rPr>
              <a:t>&amp;</a:t>
            </a:r>
          </a:p>
          <a:p>
            <a:pPr algn="ctr"/>
            <a:r>
              <a:rPr lang="en-US" sz="1000" dirty="0">
                <a:latin typeface="+mj-lt"/>
              </a:rPr>
              <a:t>Science</a:t>
            </a:r>
          </a:p>
        </p:txBody>
      </p:sp>
      <p:cxnSp>
        <p:nvCxnSpPr>
          <p:cNvPr id="17" name="Straight Arrow Connector 16">
            <a:extLst>
              <a:ext uri="{FF2B5EF4-FFF2-40B4-BE49-F238E27FC236}">
                <a16:creationId xmlns:a16="http://schemas.microsoft.com/office/drawing/2014/main" id="{8BAAA165-BBF4-D54D-8E49-6397E8B758B0}"/>
              </a:ext>
            </a:extLst>
          </p:cNvPr>
          <p:cNvCxnSpPr>
            <a:cxnSpLocks/>
          </p:cNvCxnSpPr>
          <p:nvPr/>
        </p:nvCxnSpPr>
        <p:spPr>
          <a:xfrm>
            <a:off x="1917656" y="2220007"/>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60753D-8BA1-8E4A-97D9-BF92BF2E70B1}"/>
              </a:ext>
            </a:extLst>
          </p:cNvPr>
          <p:cNvSpPr txBox="1"/>
          <p:nvPr/>
        </p:nvSpPr>
        <p:spPr>
          <a:xfrm>
            <a:off x="2402631" y="2266556"/>
            <a:ext cx="976549" cy="261610"/>
          </a:xfrm>
          <a:prstGeom prst="rect">
            <a:avLst/>
          </a:prstGeom>
          <a:noFill/>
        </p:spPr>
        <p:txBody>
          <a:bodyPr wrap="none" rtlCol="0">
            <a:spAutoFit/>
          </a:bodyPr>
          <a:lstStyle/>
          <a:p>
            <a:pPr algn="ctr"/>
            <a:r>
              <a:rPr lang="en-US" sz="1100" dirty="0">
                <a:solidFill>
                  <a:srgbClr val="FF40FF"/>
                </a:solidFill>
                <a:latin typeface="+mj-lt"/>
              </a:rPr>
              <a:t>Construction</a:t>
            </a:r>
          </a:p>
        </p:txBody>
      </p:sp>
      <p:cxnSp>
        <p:nvCxnSpPr>
          <p:cNvPr id="19" name="Straight Arrow Connector 18">
            <a:extLst>
              <a:ext uri="{FF2B5EF4-FFF2-40B4-BE49-F238E27FC236}">
                <a16:creationId xmlns:a16="http://schemas.microsoft.com/office/drawing/2014/main" id="{762CD726-38F8-524B-862D-390468958082}"/>
              </a:ext>
            </a:extLst>
          </p:cNvPr>
          <p:cNvCxnSpPr>
            <a:cxnSpLocks/>
            <a:stCxn id="20" idx="2"/>
          </p:cNvCxnSpPr>
          <p:nvPr/>
        </p:nvCxnSpPr>
        <p:spPr>
          <a:xfrm flipH="1">
            <a:off x="4042902" y="1100359"/>
            <a:ext cx="781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BE8D9D-ECF5-B34C-879F-EEED8EF00DC0}"/>
              </a:ext>
            </a:extLst>
          </p:cNvPr>
          <p:cNvSpPr txBox="1"/>
          <p:nvPr/>
        </p:nvSpPr>
        <p:spPr>
          <a:xfrm>
            <a:off x="3646601" y="823361"/>
            <a:ext cx="808235" cy="276999"/>
          </a:xfrm>
          <a:prstGeom prst="rect">
            <a:avLst/>
          </a:prstGeom>
          <a:noFill/>
        </p:spPr>
        <p:txBody>
          <a:bodyPr wrap="none" rtlCol="0">
            <a:spAutoFit/>
          </a:bodyPr>
          <a:lstStyle/>
          <a:p>
            <a:pPr algn="l"/>
            <a:r>
              <a:rPr lang="en-US" sz="1200" dirty="0">
                <a:latin typeface="+mj-lt"/>
              </a:rPr>
              <a:t>Oct 2028</a:t>
            </a:r>
          </a:p>
        </p:txBody>
      </p:sp>
      <p:sp>
        <p:nvSpPr>
          <p:cNvPr id="21" name="TextBox 20">
            <a:extLst>
              <a:ext uri="{FF2B5EF4-FFF2-40B4-BE49-F238E27FC236}">
                <a16:creationId xmlns:a16="http://schemas.microsoft.com/office/drawing/2014/main" id="{719513F7-DA79-3942-A93A-36ACD4FDDA56}"/>
              </a:ext>
            </a:extLst>
          </p:cNvPr>
          <p:cNvSpPr txBox="1"/>
          <p:nvPr/>
        </p:nvSpPr>
        <p:spPr>
          <a:xfrm>
            <a:off x="3402761" y="2508416"/>
            <a:ext cx="1289135" cy="523220"/>
          </a:xfrm>
          <a:prstGeom prst="rect">
            <a:avLst/>
          </a:prstGeom>
          <a:noFill/>
        </p:spPr>
        <p:txBody>
          <a:bodyPr wrap="none" rtlCol="0">
            <a:spAutoFit/>
          </a:bodyPr>
          <a:lstStyle/>
          <a:p>
            <a:pPr algn="ctr"/>
            <a:r>
              <a:rPr lang="en-US" sz="1400" dirty="0">
                <a:latin typeface="+mj-lt"/>
              </a:rPr>
              <a:t>IR-6 ready </a:t>
            </a:r>
          </a:p>
          <a:p>
            <a:pPr algn="ctr"/>
            <a:r>
              <a:rPr lang="en-US" sz="1400" dirty="0">
                <a:latin typeface="+mj-lt"/>
              </a:rPr>
              <a:t>for installation</a:t>
            </a:r>
          </a:p>
        </p:txBody>
      </p:sp>
      <p:cxnSp>
        <p:nvCxnSpPr>
          <p:cNvPr id="22" name="Straight Arrow Connector 21">
            <a:extLst>
              <a:ext uri="{FF2B5EF4-FFF2-40B4-BE49-F238E27FC236}">
                <a16:creationId xmlns:a16="http://schemas.microsoft.com/office/drawing/2014/main" id="{8BB036C5-24EE-D14D-867B-D163D742D8A6}"/>
              </a:ext>
            </a:extLst>
          </p:cNvPr>
          <p:cNvCxnSpPr>
            <a:cxnSpLocks/>
            <a:stCxn id="30" idx="1"/>
          </p:cNvCxnSpPr>
          <p:nvPr/>
        </p:nvCxnSpPr>
        <p:spPr>
          <a:xfrm>
            <a:off x="4609769" y="1230084"/>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929F12-896A-C842-B25C-4F8D9AFC8AC2}"/>
              </a:ext>
            </a:extLst>
          </p:cNvPr>
          <p:cNvSpPr txBox="1"/>
          <p:nvPr/>
        </p:nvSpPr>
        <p:spPr>
          <a:xfrm>
            <a:off x="4250105" y="939185"/>
            <a:ext cx="814647" cy="276999"/>
          </a:xfrm>
          <a:prstGeom prst="rect">
            <a:avLst/>
          </a:prstGeom>
          <a:noFill/>
        </p:spPr>
        <p:txBody>
          <a:bodyPr wrap="none" rtlCol="0">
            <a:spAutoFit/>
          </a:bodyPr>
          <a:lstStyle/>
          <a:p>
            <a:pPr algn="l"/>
            <a:r>
              <a:rPr lang="en-US" sz="1200" dirty="0">
                <a:latin typeface="+mj-lt"/>
              </a:rPr>
              <a:t>Jan 2029</a:t>
            </a:r>
          </a:p>
        </p:txBody>
      </p:sp>
      <p:sp>
        <p:nvSpPr>
          <p:cNvPr id="24" name="TextBox 23">
            <a:extLst>
              <a:ext uri="{FF2B5EF4-FFF2-40B4-BE49-F238E27FC236}">
                <a16:creationId xmlns:a16="http://schemas.microsoft.com/office/drawing/2014/main" id="{1E1C21D1-6B49-2A41-BE41-D21A562F4849}"/>
              </a:ext>
            </a:extLst>
          </p:cNvPr>
          <p:cNvSpPr txBox="1"/>
          <p:nvPr/>
        </p:nvSpPr>
        <p:spPr>
          <a:xfrm>
            <a:off x="4003768" y="3050961"/>
            <a:ext cx="1050288" cy="1169551"/>
          </a:xfrm>
          <a:prstGeom prst="rect">
            <a:avLst/>
          </a:prstGeom>
          <a:noFill/>
        </p:spPr>
        <p:txBody>
          <a:bodyPr wrap="none" rtlCol="0">
            <a:spAutoFit/>
          </a:bodyPr>
          <a:lstStyle/>
          <a:p>
            <a:pPr algn="ctr"/>
            <a:r>
              <a:rPr lang="en-US" sz="1400" dirty="0">
                <a:latin typeface="+mj-lt"/>
              </a:rPr>
              <a:t>lower half </a:t>
            </a:r>
          </a:p>
          <a:p>
            <a:pPr algn="ctr"/>
            <a:r>
              <a:rPr lang="en-US" sz="1400" dirty="0">
                <a:latin typeface="+mj-lt"/>
              </a:rPr>
              <a:t>barrel </a:t>
            </a:r>
            <a:r>
              <a:rPr lang="en-US" sz="1400" dirty="0" err="1">
                <a:latin typeface="+mj-lt"/>
              </a:rPr>
              <a:t>Hcal</a:t>
            </a:r>
            <a:endParaRPr lang="en-US" sz="1400" dirty="0">
              <a:latin typeface="+mj-lt"/>
            </a:endParaRPr>
          </a:p>
          <a:p>
            <a:pPr algn="ctr"/>
            <a:r>
              <a:rPr lang="en-US" sz="1400" dirty="0">
                <a:latin typeface="+mj-lt"/>
              </a:rPr>
              <a:t>installed</a:t>
            </a:r>
          </a:p>
          <a:p>
            <a:pPr algn="ctr"/>
            <a:r>
              <a:rPr lang="en-US" sz="1400" dirty="0">
                <a:latin typeface="+mj-lt"/>
              </a:rPr>
              <a:t>Solenoid </a:t>
            </a:r>
          </a:p>
          <a:p>
            <a:pPr algn="ctr"/>
            <a:r>
              <a:rPr lang="en-US" sz="1400" dirty="0">
                <a:latin typeface="+mj-lt"/>
              </a:rPr>
              <a:t>delivered</a:t>
            </a:r>
          </a:p>
        </p:txBody>
      </p:sp>
      <p:cxnSp>
        <p:nvCxnSpPr>
          <p:cNvPr id="27" name="Straight Arrow Connector 26">
            <a:extLst>
              <a:ext uri="{FF2B5EF4-FFF2-40B4-BE49-F238E27FC236}">
                <a16:creationId xmlns:a16="http://schemas.microsoft.com/office/drawing/2014/main" id="{76082C10-3DC5-8A43-8B9D-062B685491E8}"/>
              </a:ext>
            </a:extLst>
          </p:cNvPr>
          <p:cNvCxnSpPr>
            <a:cxnSpLocks/>
          </p:cNvCxnSpPr>
          <p:nvPr/>
        </p:nvCxnSpPr>
        <p:spPr>
          <a:xfrm>
            <a:off x="5006069" y="1311040"/>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F24C9E-8C9A-584F-A08E-360731FF4DF3}"/>
              </a:ext>
            </a:extLst>
          </p:cNvPr>
          <p:cNvSpPr txBox="1"/>
          <p:nvPr/>
        </p:nvSpPr>
        <p:spPr>
          <a:xfrm>
            <a:off x="4224819" y="4812705"/>
            <a:ext cx="1449436" cy="1169551"/>
          </a:xfrm>
          <a:prstGeom prst="rect">
            <a:avLst/>
          </a:prstGeom>
          <a:noFill/>
        </p:spPr>
        <p:txBody>
          <a:bodyPr wrap="none" rtlCol="0">
            <a:spAutoFit/>
          </a:bodyPr>
          <a:lstStyle/>
          <a:p>
            <a:pPr algn="ctr"/>
            <a:r>
              <a:rPr lang="en-US" sz="1400" dirty="0">
                <a:latin typeface="+mj-lt"/>
              </a:rPr>
              <a:t> Barrel </a:t>
            </a:r>
            <a:r>
              <a:rPr lang="en-US" sz="1400" dirty="0" err="1">
                <a:latin typeface="+mj-lt"/>
              </a:rPr>
              <a:t>Hcal</a:t>
            </a:r>
            <a:endParaRPr lang="en-US" sz="1400" dirty="0">
              <a:latin typeface="+mj-lt"/>
            </a:endParaRPr>
          </a:p>
          <a:p>
            <a:pPr algn="ctr"/>
            <a:r>
              <a:rPr lang="en-US" sz="1400" dirty="0">
                <a:latin typeface="+mj-lt"/>
              </a:rPr>
              <a:t>&amp; Solenoid </a:t>
            </a:r>
          </a:p>
          <a:p>
            <a:pPr algn="ctr"/>
            <a:r>
              <a:rPr lang="en-US" sz="1400" dirty="0">
                <a:latin typeface="+mj-lt"/>
              </a:rPr>
              <a:t>installed</a:t>
            </a:r>
          </a:p>
          <a:p>
            <a:pPr algn="ctr"/>
            <a:r>
              <a:rPr lang="en-US" sz="1400" dirty="0">
                <a:latin typeface="+mj-lt"/>
              </a:rPr>
              <a:t>followed by low </a:t>
            </a:r>
          </a:p>
          <a:p>
            <a:pPr algn="ctr"/>
            <a:r>
              <a:rPr lang="en-US" sz="1400" dirty="0">
                <a:latin typeface="+mj-lt"/>
              </a:rPr>
              <a:t>power test</a:t>
            </a:r>
          </a:p>
        </p:txBody>
      </p:sp>
      <p:sp>
        <p:nvSpPr>
          <p:cNvPr id="30" name="TextBox 29">
            <a:extLst>
              <a:ext uri="{FF2B5EF4-FFF2-40B4-BE49-F238E27FC236}">
                <a16:creationId xmlns:a16="http://schemas.microsoft.com/office/drawing/2014/main" id="{B2A594E2-5C61-2544-BD4C-8942E9705682}"/>
              </a:ext>
            </a:extLst>
          </p:cNvPr>
          <p:cNvSpPr txBox="1"/>
          <p:nvPr/>
        </p:nvSpPr>
        <p:spPr>
          <a:xfrm>
            <a:off x="4609769" y="1091585"/>
            <a:ext cx="873957" cy="276999"/>
          </a:xfrm>
          <a:prstGeom prst="rect">
            <a:avLst/>
          </a:prstGeom>
          <a:noFill/>
        </p:spPr>
        <p:txBody>
          <a:bodyPr wrap="none" rtlCol="0">
            <a:spAutoFit/>
          </a:bodyPr>
          <a:lstStyle/>
          <a:p>
            <a:pPr algn="l"/>
            <a:r>
              <a:rPr lang="en-US" sz="1200" dirty="0">
                <a:latin typeface="+mj-lt"/>
              </a:rPr>
              <a:t>April 2029</a:t>
            </a:r>
          </a:p>
        </p:txBody>
      </p:sp>
      <p:cxnSp>
        <p:nvCxnSpPr>
          <p:cNvPr id="34" name="Straight Arrow Connector 33">
            <a:extLst>
              <a:ext uri="{FF2B5EF4-FFF2-40B4-BE49-F238E27FC236}">
                <a16:creationId xmlns:a16="http://schemas.microsoft.com/office/drawing/2014/main" id="{98E22759-E28A-D648-9FE6-2A3C5438DD7A}"/>
              </a:ext>
            </a:extLst>
          </p:cNvPr>
          <p:cNvCxnSpPr>
            <a:cxnSpLocks/>
          </p:cNvCxnSpPr>
          <p:nvPr/>
        </p:nvCxnSpPr>
        <p:spPr>
          <a:xfrm>
            <a:off x="5694917" y="1463440"/>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0D42CC-F4AD-F748-969C-C5F10830B934}"/>
              </a:ext>
            </a:extLst>
          </p:cNvPr>
          <p:cNvSpPr txBox="1"/>
          <p:nvPr/>
        </p:nvSpPr>
        <p:spPr>
          <a:xfrm>
            <a:off x="5033478" y="3031637"/>
            <a:ext cx="1380506" cy="954107"/>
          </a:xfrm>
          <a:prstGeom prst="rect">
            <a:avLst/>
          </a:prstGeom>
          <a:noFill/>
          <a:ln>
            <a:solidFill>
              <a:srgbClr val="0000FF"/>
            </a:solidFill>
          </a:ln>
        </p:spPr>
        <p:txBody>
          <a:bodyPr wrap="none" rtlCol="0">
            <a:spAutoFit/>
          </a:bodyPr>
          <a:lstStyle/>
          <a:p>
            <a:pPr algn="ctr"/>
            <a:r>
              <a:rPr lang="en-US" sz="1400" dirty="0">
                <a:solidFill>
                  <a:srgbClr val="0000FF"/>
                </a:solidFill>
                <a:latin typeface="+mj-lt"/>
              </a:rPr>
              <a:t>Endcap </a:t>
            </a:r>
            <a:r>
              <a:rPr lang="en-US" sz="1400" dirty="0" err="1">
                <a:solidFill>
                  <a:srgbClr val="0000FF"/>
                </a:solidFill>
                <a:latin typeface="+mj-lt"/>
              </a:rPr>
              <a:t>HCals</a:t>
            </a:r>
            <a:r>
              <a:rPr lang="en-US" sz="1400" dirty="0">
                <a:solidFill>
                  <a:srgbClr val="0000FF"/>
                </a:solidFill>
                <a:latin typeface="+mj-lt"/>
              </a:rPr>
              <a:t> </a:t>
            </a:r>
          </a:p>
          <a:p>
            <a:pPr algn="ctr"/>
            <a:r>
              <a:rPr lang="en-US" sz="1400" dirty="0">
                <a:solidFill>
                  <a:srgbClr val="0000FF"/>
                </a:solidFill>
                <a:latin typeface="+mj-lt"/>
              </a:rPr>
              <a:t>completed</a:t>
            </a:r>
          </a:p>
          <a:p>
            <a:pPr algn="ctr"/>
            <a:r>
              <a:rPr lang="en-US" sz="1400" dirty="0">
                <a:solidFill>
                  <a:srgbClr val="0000FF"/>
                </a:solidFill>
                <a:latin typeface="+mj-lt"/>
              </a:rPr>
              <a:t>Solenoid </a:t>
            </a:r>
          </a:p>
          <a:p>
            <a:pPr algn="ctr"/>
            <a:r>
              <a:rPr lang="en-US" sz="1400" dirty="0">
                <a:solidFill>
                  <a:srgbClr val="0000FF"/>
                </a:solidFill>
                <a:latin typeface="+mj-lt"/>
              </a:rPr>
              <a:t>Field mapping</a:t>
            </a:r>
          </a:p>
        </p:txBody>
      </p:sp>
      <p:sp>
        <p:nvSpPr>
          <p:cNvPr id="36" name="TextBox 35">
            <a:extLst>
              <a:ext uri="{FF2B5EF4-FFF2-40B4-BE49-F238E27FC236}">
                <a16:creationId xmlns:a16="http://schemas.microsoft.com/office/drawing/2014/main" id="{0440D0AC-F23C-654C-AC6B-CE2B8EB567A5}"/>
              </a:ext>
            </a:extLst>
          </p:cNvPr>
          <p:cNvSpPr txBox="1"/>
          <p:nvPr/>
        </p:nvSpPr>
        <p:spPr>
          <a:xfrm>
            <a:off x="5298617" y="1183025"/>
            <a:ext cx="840295" cy="276999"/>
          </a:xfrm>
          <a:prstGeom prst="rect">
            <a:avLst/>
          </a:prstGeom>
          <a:noFill/>
        </p:spPr>
        <p:txBody>
          <a:bodyPr wrap="none" rtlCol="0">
            <a:spAutoFit/>
          </a:bodyPr>
          <a:lstStyle/>
          <a:p>
            <a:pPr algn="l"/>
            <a:r>
              <a:rPr lang="en-US" sz="1200" dirty="0">
                <a:latin typeface="+mj-lt"/>
              </a:rPr>
              <a:t>Dec 2029</a:t>
            </a:r>
          </a:p>
        </p:txBody>
      </p:sp>
      <p:cxnSp>
        <p:nvCxnSpPr>
          <p:cNvPr id="39" name="Straight Arrow Connector 38">
            <a:extLst>
              <a:ext uri="{FF2B5EF4-FFF2-40B4-BE49-F238E27FC236}">
                <a16:creationId xmlns:a16="http://schemas.microsoft.com/office/drawing/2014/main" id="{E1852A47-563E-2F40-9887-D684197C47AD}"/>
              </a:ext>
            </a:extLst>
          </p:cNvPr>
          <p:cNvCxnSpPr>
            <a:cxnSpLocks/>
          </p:cNvCxnSpPr>
          <p:nvPr/>
        </p:nvCxnSpPr>
        <p:spPr>
          <a:xfrm>
            <a:off x="6334997" y="1628032"/>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9EF0541-07AC-6D43-856F-531DB2576B52}"/>
              </a:ext>
            </a:extLst>
          </p:cNvPr>
          <p:cNvSpPr txBox="1"/>
          <p:nvPr/>
        </p:nvSpPr>
        <p:spPr>
          <a:xfrm>
            <a:off x="5121838" y="3964324"/>
            <a:ext cx="1289135" cy="738664"/>
          </a:xfrm>
          <a:prstGeom prst="rect">
            <a:avLst/>
          </a:prstGeom>
          <a:noFill/>
        </p:spPr>
        <p:txBody>
          <a:bodyPr wrap="none" rtlCol="0">
            <a:spAutoFit/>
          </a:bodyPr>
          <a:lstStyle/>
          <a:p>
            <a:pPr algn="ctr"/>
            <a:r>
              <a:rPr lang="en-US" sz="1400" dirty="0">
                <a:latin typeface="+mj-lt"/>
              </a:rPr>
              <a:t>Barrel </a:t>
            </a:r>
            <a:r>
              <a:rPr lang="en-US" sz="1400" dirty="0" err="1">
                <a:latin typeface="+mj-lt"/>
              </a:rPr>
              <a:t>Ecal</a:t>
            </a:r>
            <a:endParaRPr lang="en-US" sz="1400" dirty="0">
              <a:latin typeface="+mj-lt"/>
            </a:endParaRPr>
          </a:p>
          <a:p>
            <a:pPr algn="ctr"/>
            <a:r>
              <a:rPr lang="en-US" sz="1400" dirty="0">
                <a:latin typeface="+mj-lt"/>
              </a:rPr>
              <a:t>ready</a:t>
            </a:r>
          </a:p>
          <a:p>
            <a:pPr algn="ctr"/>
            <a:r>
              <a:rPr lang="en-US" sz="1400" dirty="0">
                <a:latin typeface="+mj-lt"/>
              </a:rPr>
              <a:t>for installation</a:t>
            </a:r>
          </a:p>
        </p:txBody>
      </p:sp>
      <p:sp>
        <p:nvSpPr>
          <p:cNvPr id="41" name="TextBox 40">
            <a:extLst>
              <a:ext uri="{FF2B5EF4-FFF2-40B4-BE49-F238E27FC236}">
                <a16:creationId xmlns:a16="http://schemas.microsoft.com/office/drawing/2014/main" id="{FA5565D0-7989-C945-96DC-C0FAB310DA6B}"/>
              </a:ext>
            </a:extLst>
          </p:cNvPr>
          <p:cNvSpPr txBox="1"/>
          <p:nvPr/>
        </p:nvSpPr>
        <p:spPr>
          <a:xfrm>
            <a:off x="5828969" y="1335425"/>
            <a:ext cx="899605" cy="276999"/>
          </a:xfrm>
          <a:prstGeom prst="rect">
            <a:avLst/>
          </a:prstGeom>
          <a:noFill/>
        </p:spPr>
        <p:txBody>
          <a:bodyPr wrap="none" rtlCol="0">
            <a:spAutoFit/>
          </a:bodyPr>
          <a:lstStyle/>
          <a:p>
            <a:pPr algn="l"/>
            <a:r>
              <a:rPr lang="en-US" sz="1200" dirty="0">
                <a:latin typeface="+mj-lt"/>
              </a:rPr>
              <a:t>June 2030</a:t>
            </a:r>
          </a:p>
        </p:txBody>
      </p:sp>
      <p:sp>
        <p:nvSpPr>
          <p:cNvPr id="45" name="TextBox 44">
            <a:extLst>
              <a:ext uri="{FF2B5EF4-FFF2-40B4-BE49-F238E27FC236}">
                <a16:creationId xmlns:a16="http://schemas.microsoft.com/office/drawing/2014/main" id="{E2C90A4A-D0F5-1345-9AE5-685022C200BE}"/>
              </a:ext>
            </a:extLst>
          </p:cNvPr>
          <p:cNvSpPr txBox="1"/>
          <p:nvPr/>
        </p:nvSpPr>
        <p:spPr>
          <a:xfrm>
            <a:off x="5621704" y="4858913"/>
            <a:ext cx="1527982" cy="954107"/>
          </a:xfrm>
          <a:prstGeom prst="rect">
            <a:avLst/>
          </a:prstGeom>
          <a:noFill/>
        </p:spPr>
        <p:txBody>
          <a:bodyPr wrap="none" rtlCol="0">
            <a:spAutoFit/>
          </a:bodyPr>
          <a:lstStyle/>
          <a:p>
            <a:pPr algn="ctr"/>
            <a:r>
              <a:rPr lang="en-US" sz="1400" dirty="0">
                <a:latin typeface="+mj-lt"/>
              </a:rPr>
              <a:t>Barrel Detectors </a:t>
            </a:r>
          </a:p>
          <a:p>
            <a:pPr algn="ctr"/>
            <a:r>
              <a:rPr lang="en-US" sz="1400" dirty="0">
                <a:latin typeface="+mj-lt"/>
              </a:rPr>
              <a:t>installed</a:t>
            </a:r>
          </a:p>
          <a:p>
            <a:pPr algn="ctr"/>
            <a:r>
              <a:rPr lang="en-US" sz="1400" dirty="0" err="1">
                <a:latin typeface="+mj-lt"/>
              </a:rPr>
              <a:t>ECal</a:t>
            </a:r>
            <a:r>
              <a:rPr lang="en-US" sz="1400" dirty="0">
                <a:latin typeface="+mj-lt"/>
              </a:rPr>
              <a:t>, DIRC, </a:t>
            </a:r>
          </a:p>
          <a:p>
            <a:pPr algn="ctr"/>
            <a:r>
              <a:rPr lang="en-US" sz="1400" dirty="0" err="1">
                <a:latin typeface="+mj-lt"/>
              </a:rPr>
              <a:t>ToF</a:t>
            </a:r>
            <a:r>
              <a:rPr lang="en-US" sz="1400" dirty="0">
                <a:latin typeface="+mj-lt"/>
              </a:rPr>
              <a:t>, Trackers</a:t>
            </a:r>
          </a:p>
        </p:txBody>
      </p:sp>
      <p:cxnSp>
        <p:nvCxnSpPr>
          <p:cNvPr id="46" name="Straight Arrow Connector 45">
            <a:extLst>
              <a:ext uri="{FF2B5EF4-FFF2-40B4-BE49-F238E27FC236}">
                <a16:creationId xmlns:a16="http://schemas.microsoft.com/office/drawing/2014/main" id="{46D58754-D7AC-6A40-A785-374FCB5C5255}"/>
              </a:ext>
            </a:extLst>
          </p:cNvPr>
          <p:cNvCxnSpPr>
            <a:cxnSpLocks/>
          </p:cNvCxnSpPr>
          <p:nvPr/>
        </p:nvCxnSpPr>
        <p:spPr>
          <a:xfrm>
            <a:off x="6901925" y="1707280"/>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71D2829-9582-B64D-ABC3-A1A8CC1D833C}"/>
              </a:ext>
            </a:extLst>
          </p:cNvPr>
          <p:cNvSpPr txBox="1"/>
          <p:nvPr/>
        </p:nvSpPr>
        <p:spPr>
          <a:xfrm>
            <a:off x="6395897" y="1500017"/>
            <a:ext cx="808235" cy="276999"/>
          </a:xfrm>
          <a:prstGeom prst="rect">
            <a:avLst/>
          </a:prstGeom>
          <a:noFill/>
        </p:spPr>
        <p:txBody>
          <a:bodyPr wrap="none" rtlCol="0">
            <a:spAutoFit/>
          </a:bodyPr>
          <a:lstStyle/>
          <a:p>
            <a:pPr algn="l"/>
            <a:r>
              <a:rPr lang="en-US" sz="1200" dirty="0">
                <a:latin typeface="+mj-lt"/>
              </a:rPr>
              <a:t>Oct 2030</a:t>
            </a:r>
          </a:p>
        </p:txBody>
      </p:sp>
      <p:sp>
        <p:nvSpPr>
          <p:cNvPr id="48" name="TextBox 47">
            <a:extLst>
              <a:ext uri="{FF2B5EF4-FFF2-40B4-BE49-F238E27FC236}">
                <a16:creationId xmlns:a16="http://schemas.microsoft.com/office/drawing/2014/main" id="{6269F3C8-4920-A444-A7D7-29AD22C9BE8D}"/>
              </a:ext>
            </a:extLst>
          </p:cNvPr>
          <p:cNvSpPr txBox="1"/>
          <p:nvPr/>
        </p:nvSpPr>
        <p:spPr>
          <a:xfrm>
            <a:off x="6245544" y="3292241"/>
            <a:ext cx="1511696" cy="1169551"/>
          </a:xfrm>
          <a:prstGeom prst="rect">
            <a:avLst/>
          </a:prstGeom>
          <a:noFill/>
        </p:spPr>
        <p:txBody>
          <a:bodyPr wrap="none" rtlCol="0">
            <a:spAutoFit/>
          </a:bodyPr>
          <a:lstStyle/>
          <a:p>
            <a:pPr algn="ctr"/>
            <a:r>
              <a:rPr lang="en-US" sz="1400" dirty="0">
                <a:latin typeface="+mj-lt"/>
              </a:rPr>
              <a:t>Hadron Endcap</a:t>
            </a:r>
          </a:p>
          <a:p>
            <a:pPr algn="ctr"/>
            <a:r>
              <a:rPr lang="en-US" sz="1400" dirty="0">
                <a:latin typeface="+mj-lt"/>
              </a:rPr>
              <a:t>Detectors </a:t>
            </a:r>
          </a:p>
          <a:p>
            <a:pPr algn="ctr"/>
            <a:r>
              <a:rPr lang="en-US" sz="1400" dirty="0">
                <a:latin typeface="+mj-lt"/>
              </a:rPr>
              <a:t>installed</a:t>
            </a:r>
          </a:p>
          <a:p>
            <a:pPr algn="ctr"/>
            <a:r>
              <a:rPr lang="en-US" sz="1400" dirty="0">
                <a:latin typeface="+mj-lt"/>
              </a:rPr>
              <a:t>Trackers, </a:t>
            </a:r>
            <a:r>
              <a:rPr lang="en-US" sz="1400" dirty="0" err="1">
                <a:latin typeface="+mj-lt"/>
              </a:rPr>
              <a:t>dRICH</a:t>
            </a:r>
            <a:endParaRPr lang="en-US" sz="1400" dirty="0">
              <a:latin typeface="+mj-lt"/>
            </a:endParaRPr>
          </a:p>
          <a:p>
            <a:pPr algn="ctr"/>
            <a:r>
              <a:rPr lang="en-US" sz="1400" dirty="0" err="1">
                <a:latin typeface="+mj-lt"/>
              </a:rPr>
              <a:t>ECal</a:t>
            </a:r>
            <a:endParaRPr lang="en-US" sz="1400" dirty="0">
              <a:latin typeface="+mj-lt"/>
            </a:endParaRPr>
          </a:p>
        </p:txBody>
      </p:sp>
      <p:cxnSp>
        <p:nvCxnSpPr>
          <p:cNvPr id="53" name="Straight Arrow Connector 52">
            <a:extLst>
              <a:ext uri="{FF2B5EF4-FFF2-40B4-BE49-F238E27FC236}">
                <a16:creationId xmlns:a16="http://schemas.microsoft.com/office/drawing/2014/main" id="{D5E134D4-5958-8243-8C86-EC74823C99A3}"/>
              </a:ext>
            </a:extLst>
          </p:cNvPr>
          <p:cNvCxnSpPr>
            <a:cxnSpLocks/>
          </p:cNvCxnSpPr>
          <p:nvPr/>
        </p:nvCxnSpPr>
        <p:spPr>
          <a:xfrm>
            <a:off x="7493237" y="1798720"/>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BBC85EC-D301-D241-ADEA-E7EC1D511209}"/>
              </a:ext>
            </a:extLst>
          </p:cNvPr>
          <p:cNvSpPr txBox="1"/>
          <p:nvPr/>
        </p:nvSpPr>
        <p:spPr>
          <a:xfrm>
            <a:off x="6987209" y="1591457"/>
            <a:ext cx="814647" cy="276999"/>
          </a:xfrm>
          <a:prstGeom prst="rect">
            <a:avLst/>
          </a:prstGeom>
          <a:noFill/>
        </p:spPr>
        <p:txBody>
          <a:bodyPr wrap="none" rtlCol="0">
            <a:spAutoFit/>
          </a:bodyPr>
          <a:lstStyle/>
          <a:p>
            <a:pPr algn="l"/>
            <a:r>
              <a:rPr lang="en-US" sz="1200" dirty="0">
                <a:latin typeface="+mj-lt"/>
              </a:rPr>
              <a:t>Jan 2031</a:t>
            </a:r>
          </a:p>
        </p:txBody>
      </p:sp>
      <p:sp>
        <p:nvSpPr>
          <p:cNvPr id="56" name="TextBox 55">
            <a:extLst>
              <a:ext uri="{FF2B5EF4-FFF2-40B4-BE49-F238E27FC236}">
                <a16:creationId xmlns:a16="http://schemas.microsoft.com/office/drawing/2014/main" id="{96113558-CF23-8843-B8FD-1D847091B806}"/>
              </a:ext>
            </a:extLst>
          </p:cNvPr>
          <p:cNvSpPr txBox="1"/>
          <p:nvPr/>
        </p:nvSpPr>
        <p:spPr>
          <a:xfrm>
            <a:off x="7117273" y="4700417"/>
            <a:ext cx="1511697" cy="1169551"/>
          </a:xfrm>
          <a:prstGeom prst="rect">
            <a:avLst/>
          </a:prstGeom>
          <a:noFill/>
        </p:spPr>
        <p:txBody>
          <a:bodyPr wrap="none" rtlCol="0">
            <a:spAutoFit/>
          </a:bodyPr>
          <a:lstStyle/>
          <a:p>
            <a:pPr algn="ctr"/>
            <a:r>
              <a:rPr lang="en-US" sz="1400" dirty="0">
                <a:latin typeface="+mj-lt"/>
              </a:rPr>
              <a:t>Lepton Endcap</a:t>
            </a:r>
          </a:p>
          <a:p>
            <a:pPr algn="ctr"/>
            <a:r>
              <a:rPr lang="en-US" sz="1400" dirty="0">
                <a:latin typeface="+mj-lt"/>
              </a:rPr>
              <a:t>Detectors </a:t>
            </a:r>
          </a:p>
          <a:p>
            <a:pPr algn="ctr"/>
            <a:r>
              <a:rPr lang="en-US" sz="1400" dirty="0">
                <a:latin typeface="+mj-lt"/>
              </a:rPr>
              <a:t>installed</a:t>
            </a:r>
          </a:p>
          <a:p>
            <a:pPr algn="ctr"/>
            <a:r>
              <a:rPr lang="en-US" sz="1400" dirty="0">
                <a:latin typeface="+mj-lt"/>
              </a:rPr>
              <a:t>Trackers, </a:t>
            </a:r>
            <a:r>
              <a:rPr lang="en-US" sz="1400" dirty="0" err="1">
                <a:latin typeface="+mj-lt"/>
              </a:rPr>
              <a:t>bRICH</a:t>
            </a:r>
            <a:endParaRPr lang="en-US" sz="1400" dirty="0">
              <a:latin typeface="+mj-lt"/>
            </a:endParaRPr>
          </a:p>
          <a:p>
            <a:pPr algn="ctr"/>
            <a:r>
              <a:rPr lang="en-US" sz="1400" dirty="0" err="1">
                <a:latin typeface="+mj-lt"/>
              </a:rPr>
              <a:t>ECal</a:t>
            </a:r>
            <a:endParaRPr lang="en-US" sz="1400" dirty="0">
              <a:latin typeface="+mj-lt"/>
            </a:endParaRPr>
          </a:p>
        </p:txBody>
      </p:sp>
      <p:sp>
        <p:nvSpPr>
          <p:cNvPr id="57" name="Rectangle 56">
            <a:extLst>
              <a:ext uri="{FF2B5EF4-FFF2-40B4-BE49-F238E27FC236}">
                <a16:creationId xmlns:a16="http://schemas.microsoft.com/office/drawing/2014/main" id="{9A60EA40-854D-2D48-A445-C99D9F62FBF8}"/>
              </a:ext>
            </a:extLst>
          </p:cNvPr>
          <p:cNvSpPr/>
          <p:nvPr/>
        </p:nvSpPr>
        <p:spPr>
          <a:xfrm>
            <a:off x="1221408" y="3251002"/>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5291048-C931-4B40-8B2E-ECE2ABA6B84A}"/>
              </a:ext>
            </a:extLst>
          </p:cNvPr>
          <p:cNvSpPr txBox="1"/>
          <p:nvPr/>
        </p:nvSpPr>
        <p:spPr>
          <a:xfrm>
            <a:off x="1610537" y="3177851"/>
            <a:ext cx="1935145" cy="307777"/>
          </a:xfrm>
          <a:prstGeom prst="rect">
            <a:avLst/>
          </a:prstGeom>
          <a:noFill/>
        </p:spPr>
        <p:txBody>
          <a:bodyPr wrap="none" rtlCol="0">
            <a:spAutoFit/>
          </a:bodyPr>
          <a:lstStyle/>
          <a:p>
            <a:pPr algn="l"/>
            <a:r>
              <a:rPr lang="en-US" sz="1400" dirty="0">
                <a:latin typeface="+mj-lt"/>
              </a:rPr>
              <a:t>done in beam position</a:t>
            </a:r>
          </a:p>
        </p:txBody>
      </p:sp>
      <p:sp>
        <p:nvSpPr>
          <p:cNvPr id="59" name="Rectangle 58">
            <a:extLst>
              <a:ext uri="{FF2B5EF4-FFF2-40B4-BE49-F238E27FC236}">
                <a16:creationId xmlns:a16="http://schemas.microsoft.com/office/drawing/2014/main" id="{FD2A3610-0135-7B44-A7B2-1CF8923E8F7C}"/>
              </a:ext>
            </a:extLst>
          </p:cNvPr>
          <p:cNvSpPr/>
          <p:nvPr/>
        </p:nvSpPr>
        <p:spPr>
          <a:xfrm>
            <a:off x="1208454" y="3640384"/>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4C978DD-A283-8347-B266-CED169F81915}"/>
              </a:ext>
            </a:extLst>
          </p:cNvPr>
          <p:cNvSpPr txBox="1"/>
          <p:nvPr/>
        </p:nvSpPr>
        <p:spPr>
          <a:xfrm>
            <a:off x="1616633" y="3586283"/>
            <a:ext cx="2326021" cy="307777"/>
          </a:xfrm>
          <a:prstGeom prst="rect">
            <a:avLst/>
          </a:prstGeom>
          <a:noFill/>
        </p:spPr>
        <p:txBody>
          <a:bodyPr wrap="none" rtlCol="0">
            <a:spAutoFit/>
          </a:bodyPr>
          <a:lstStyle/>
          <a:p>
            <a:pPr algn="l"/>
            <a:r>
              <a:rPr lang="en-US" sz="1400" dirty="0">
                <a:latin typeface="+mj-lt"/>
              </a:rPr>
              <a:t>done in IP-6 Assembly Hall</a:t>
            </a:r>
          </a:p>
        </p:txBody>
      </p:sp>
      <p:sp>
        <p:nvSpPr>
          <p:cNvPr id="16" name="TextBox 15">
            <a:extLst>
              <a:ext uri="{FF2B5EF4-FFF2-40B4-BE49-F238E27FC236}">
                <a16:creationId xmlns:a16="http://schemas.microsoft.com/office/drawing/2014/main" id="{DA590BDB-9576-D745-89D6-D604FBDC6F52}"/>
              </a:ext>
            </a:extLst>
          </p:cNvPr>
          <p:cNvSpPr txBox="1"/>
          <p:nvPr/>
        </p:nvSpPr>
        <p:spPr>
          <a:xfrm>
            <a:off x="556263" y="5718433"/>
            <a:ext cx="11201396" cy="923330"/>
          </a:xfrm>
          <a:prstGeom prst="rect">
            <a:avLst/>
          </a:prstGeom>
          <a:noFill/>
        </p:spPr>
        <p:txBody>
          <a:bodyPr wrap="square" rtlCol="0">
            <a:spAutoFit/>
          </a:bodyPr>
          <a:lstStyle/>
          <a:p>
            <a:pPr algn="l">
              <a:buClr>
                <a:srgbClr val="0000FF"/>
              </a:buClr>
            </a:pPr>
            <a:r>
              <a:rPr lang="en-US" b="1" dirty="0">
                <a:solidFill>
                  <a:srgbClr val="0000FF"/>
                </a:solidFill>
                <a:latin typeface="+mj-lt"/>
              </a:rPr>
              <a:t>Tight Timeline: </a:t>
            </a:r>
          </a:p>
          <a:p>
            <a:pPr marL="285750" indent="-285750">
              <a:buClr>
                <a:srgbClr val="0000FF"/>
              </a:buClr>
              <a:buFont typeface="Wingdings" pitchFamily="2" charset="2"/>
              <a:buChar char="§"/>
            </a:pPr>
            <a:r>
              <a:rPr lang="en-US" dirty="0">
                <a:latin typeface="+mj-lt"/>
              </a:rPr>
              <a:t>Solenoid and Barrel </a:t>
            </a:r>
            <a:r>
              <a:rPr lang="en-US" dirty="0" err="1">
                <a:latin typeface="+mj-lt"/>
              </a:rPr>
              <a:t>HCal</a:t>
            </a:r>
            <a:r>
              <a:rPr lang="en-US" dirty="0">
                <a:latin typeface="+mj-lt"/>
              </a:rPr>
              <a:t> need to be ready by Jan 2029</a:t>
            </a:r>
          </a:p>
          <a:p>
            <a:pPr marL="285750" indent="-285750">
              <a:buClr>
                <a:srgbClr val="0000FF"/>
              </a:buClr>
              <a:buFont typeface="Wingdings" pitchFamily="2" charset="2"/>
              <a:buChar char="§"/>
            </a:pPr>
            <a:r>
              <a:rPr lang="en-US" dirty="0">
                <a:latin typeface="+mj-lt"/>
              </a:rPr>
              <a:t>all other subdetectors need to be ready between 06/29 to 06/30 depending on their location in the detector</a:t>
            </a:r>
          </a:p>
        </p:txBody>
      </p:sp>
      <p:pic>
        <p:nvPicPr>
          <p:cNvPr id="49" name="Picture 48">
            <a:extLst>
              <a:ext uri="{FF2B5EF4-FFF2-40B4-BE49-F238E27FC236}">
                <a16:creationId xmlns:a16="http://schemas.microsoft.com/office/drawing/2014/main" id="{CD4B94E9-A861-1249-B395-2386EF362B17}"/>
              </a:ext>
            </a:extLst>
          </p:cNvPr>
          <p:cNvPicPr/>
          <p:nvPr/>
        </p:nvPicPr>
        <p:blipFill rotWithShape="1">
          <a:blip r:embed="rId2"/>
          <a:srcRect l="12056" t="2021" r="10020"/>
          <a:stretch/>
        </p:blipFill>
        <p:spPr>
          <a:xfrm>
            <a:off x="8633086" y="4759955"/>
            <a:ext cx="1511697" cy="1169551"/>
          </a:xfrm>
          <a:prstGeom prst="rect">
            <a:avLst/>
          </a:prstGeom>
        </p:spPr>
      </p:pic>
      <p:sp>
        <p:nvSpPr>
          <p:cNvPr id="2" name="TextBox 1">
            <a:extLst>
              <a:ext uri="{FF2B5EF4-FFF2-40B4-BE49-F238E27FC236}">
                <a16:creationId xmlns:a16="http://schemas.microsoft.com/office/drawing/2014/main" id="{6588D759-1DA7-3E3E-CD07-E56EA01009F4}"/>
              </a:ext>
            </a:extLst>
          </p:cNvPr>
          <p:cNvSpPr txBox="1"/>
          <p:nvPr/>
        </p:nvSpPr>
        <p:spPr>
          <a:xfrm>
            <a:off x="10870804" y="6639550"/>
            <a:ext cx="1321196" cy="261610"/>
          </a:xfrm>
          <a:prstGeom prst="rect">
            <a:avLst/>
          </a:prstGeom>
          <a:noFill/>
        </p:spPr>
        <p:txBody>
          <a:bodyPr wrap="none" rtlCol="0">
            <a:spAutoFit/>
          </a:bodyPr>
          <a:lstStyle/>
          <a:p>
            <a:r>
              <a:rPr lang="en-US" sz="1100" dirty="0" err="1"/>
              <a:t>Aschenauer</a:t>
            </a:r>
            <a:r>
              <a:rPr lang="en-US" sz="1100" dirty="0"/>
              <a:t> &amp; Ent</a:t>
            </a:r>
          </a:p>
        </p:txBody>
      </p:sp>
      <p:sp>
        <p:nvSpPr>
          <p:cNvPr id="25" name="Date Placeholder 24">
            <a:extLst>
              <a:ext uri="{FF2B5EF4-FFF2-40B4-BE49-F238E27FC236}">
                <a16:creationId xmlns:a16="http://schemas.microsoft.com/office/drawing/2014/main" id="{DA2BACCF-9F67-26C0-EAF3-C79A7F191E1A}"/>
              </a:ext>
            </a:extLst>
          </p:cNvPr>
          <p:cNvSpPr>
            <a:spLocks noGrp="1"/>
          </p:cNvSpPr>
          <p:nvPr>
            <p:ph type="dt" sz="half" idx="10"/>
          </p:nvPr>
        </p:nvSpPr>
        <p:spPr/>
        <p:txBody>
          <a:bodyPr/>
          <a:lstStyle/>
          <a:p>
            <a:fld id="{F8C7079D-1573-144D-AD48-2EEE2C86D5F3}" type="datetime1">
              <a:rPr lang="en-US" smtClean="0"/>
              <a:t>10/15/23</a:t>
            </a:fld>
            <a:endParaRPr lang="en-US" dirty="0"/>
          </a:p>
        </p:txBody>
      </p:sp>
      <p:sp>
        <p:nvSpPr>
          <p:cNvPr id="26" name="Footer Placeholder 25">
            <a:extLst>
              <a:ext uri="{FF2B5EF4-FFF2-40B4-BE49-F238E27FC236}">
                <a16:creationId xmlns:a16="http://schemas.microsoft.com/office/drawing/2014/main" id="{33744006-0240-4681-1512-193C08F18189}"/>
              </a:ext>
            </a:extLst>
          </p:cNvPr>
          <p:cNvSpPr>
            <a:spLocks noGrp="1"/>
          </p:cNvSpPr>
          <p:nvPr>
            <p:ph type="ftr" sz="quarter" idx="11"/>
          </p:nvPr>
        </p:nvSpPr>
        <p:spPr/>
        <p:txBody>
          <a:bodyPr/>
          <a:lstStyle/>
          <a:p>
            <a:pPr algn="r"/>
            <a:r>
              <a:rPr lang="en-US"/>
              <a:t>EIC : Next 10+ years through start up and beyond</a:t>
            </a:r>
            <a:endParaRPr lang="en-US" dirty="0"/>
          </a:p>
        </p:txBody>
      </p:sp>
    </p:spTree>
    <p:extLst>
      <p:ext uri="{BB962C8B-B14F-4D97-AF65-F5344CB8AC3E}">
        <p14:creationId xmlns:p14="http://schemas.microsoft.com/office/powerpoint/2010/main" val="330538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C9EC-7EE5-5112-35D7-41AFBD7577D2}"/>
              </a:ext>
            </a:extLst>
          </p:cNvPr>
          <p:cNvSpPr>
            <a:spLocks noGrp="1"/>
          </p:cNvSpPr>
          <p:nvPr>
            <p:ph type="title"/>
          </p:nvPr>
        </p:nvSpPr>
        <p:spPr/>
        <p:txBody>
          <a:bodyPr/>
          <a:lstStyle/>
          <a:p>
            <a:r>
              <a:rPr lang="en-US" dirty="0"/>
              <a:t>Item 2:</a:t>
            </a:r>
            <a:br>
              <a:rPr lang="en-US" dirty="0"/>
            </a:br>
            <a:r>
              <a:rPr lang="en-US" dirty="0"/>
              <a:t>Transition to operation:</a:t>
            </a:r>
            <a:br>
              <a:rPr lang="en-US" dirty="0"/>
            </a:br>
            <a:r>
              <a:rPr lang="en-US" dirty="0"/>
              <a:t>Operations planning</a:t>
            </a:r>
          </a:p>
        </p:txBody>
      </p:sp>
      <p:sp>
        <p:nvSpPr>
          <p:cNvPr id="3" name="Text Placeholder 2">
            <a:extLst>
              <a:ext uri="{FF2B5EF4-FFF2-40B4-BE49-F238E27FC236}">
                <a16:creationId xmlns:a16="http://schemas.microsoft.com/office/drawing/2014/main" id="{308D0ECC-C3E2-94E8-EA72-B7104D073795}"/>
              </a:ext>
            </a:extLst>
          </p:cNvPr>
          <p:cNvSpPr>
            <a:spLocks noGrp="1"/>
          </p:cNvSpPr>
          <p:nvPr>
            <p:ph type="body" idx="1"/>
          </p:nvPr>
        </p:nvSpPr>
        <p:spPr/>
        <p:txBody>
          <a:bodyPr>
            <a:normAutofit fontScale="92500" lnSpcReduction="10000"/>
          </a:bodyPr>
          <a:lstStyle/>
          <a:p>
            <a:r>
              <a:rPr lang="en-US" dirty="0"/>
              <a:t>Start with lowest possible luminosity to build confidence in the machine in order to avoid accidental damage to the detector components and the machine itself. </a:t>
            </a:r>
            <a:r>
              <a:rPr lang="en-US" dirty="0">
                <a:solidFill>
                  <a:schemeClr val="tx1"/>
                </a:solidFill>
              </a:rPr>
              <a:t>As we go forward and we get some explicit guidance on luminosity rise from EIC/CAD – we should be able to make more concrete proposals for early running – energy, species and physics goals/outcomes.</a:t>
            </a:r>
          </a:p>
        </p:txBody>
      </p:sp>
      <p:sp>
        <p:nvSpPr>
          <p:cNvPr id="4" name="Date Placeholder 3">
            <a:extLst>
              <a:ext uri="{FF2B5EF4-FFF2-40B4-BE49-F238E27FC236}">
                <a16:creationId xmlns:a16="http://schemas.microsoft.com/office/drawing/2014/main" id="{0F04930A-A6CE-1E8B-0805-6D6A3F6945BE}"/>
              </a:ext>
            </a:extLst>
          </p:cNvPr>
          <p:cNvSpPr>
            <a:spLocks noGrp="1"/>
          </p:cNvSpPr>
          <p:nvPr>
            <p:ph type="dt" sz="half" idx="10"/>
          </p:nvPr>
        </p:nvSpPr>
        <p:spPr/>
        <p:txBody>
          <a:bodyPr/>
          <a:lstStyle/>
          <a:p>
            <a:fld id="{45B0C5E3-94AB-DC42-9E0E-A2166DC69787}" type="datetime1">
              <a:rPr lang="en-US" smtClean="0"/>
              <a:t>10/15/23</a:t>
            </a:fld>
            <a:endParaRPr lang="en-US"/>
          </a:p>
        </p:txBody>
      </p:sp>
      <p:sp>
        <p:nvSpPr>
          <p:cNvPr id="5" name="Footer Placeholder 4">
            <a:extLst>
              <a:ext uri="{FF2B5EF4-FFF2-40B4-BE49-F238E27FC236}">
                <a16:creationId xmlns:a16="http://schemas.microsoft.com/office/drawing/2014/main" id="{DE347758-888B-72F3-89AF-2F08F82E3B66}"/>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927B6AFA-D601-C42E-6C1E-DDE065BE121B}"/>
              </a:ext>
            </a:extLst>
          </p:cNvPr>
          <p:cNvSpPr>
            <a:spLocks noGrp="1"/>
          </p:cNvSpPr>
          <p:nvPr>
            <p:ph type="sldNum" sz="quarter" idx="12"/>
          </p:nvPr>
        </p:nvSpPr>
        <p:spPr/>
        <p:txBody>
          <a:bodyPr/>
          <a:lstStyle/>
          <a:p>
            <a:fld id="{9163F5D3-2D05-F441-ACAF-676D5FD5B4BE}" type="slidenum">
              <a:rPr lang="en-US" smtClean="0"/>
              <a:t>17</a:t>
            </a:fld>
            <a:endParaRPr lang="en-US"/>
          </a:p>
        </p:txBody>
      </p:sp>
    </p:spTree>
    <p:extLst>
      <p:ext uri="{BB962C8B-B14F-4D97-AF65-F5344CB8AC3E}">
        <p14:creationId xmlns:p14="http://schemas.microsoft.com/office/powerpoint/2010/main" val="1867744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11BD7C-9442-2948-BDE5-C5661B004D4E}"/>
              </a:ext>
            </a:extLst>
          </p:cNvPr>
          <p:cNvSpPr>
            <a:spLocks noGrp="1"/>
          </p:cNvSpPr>
          <p:nvPr>
            <p:ph type="title"/>
          </p:nvPr>
        </p:nvSpPr>
        <p:spPr>
          <a:xfrm>
            <a:off x="340132" y="280884"/>
            <a:ext cx="11353800" cy="1325563"/>
          </a:xfrm>
        </p:spPr>
        <p:txBody>
          <a:bodyPr anchor="t"/>
          <a:lstStyle/>
          <a:p>
            <a:r>
              <a:rPr lang="en-US" dirty="0"/>
              <a:t>@RHIC Polarized protons harder than nuclei</a:t>
            </a:r>
          </a:p>
        </p:txBody>
      </p:sp>
      <p:sp>
        <p:nvSpPr>
          <p:cNvPr id="4" name="Date Placeholder 3">
            <a:extLst>
              <a:ext uri="{FF2B5EF4-FFF2-40B4-BE49-F238E27FC236}">
                <a16:creationId xmlns:a16="http://schemas.microsoft.com/office/drawing/2014/main" id="{9B240397-6337-8A43-8F8E-A5E2807451F6}"/>
              </a:ext>
            </a:extLst>
          </p:cNvPr>
          <p:cNvSpPr>
            <a:spLocks noGrp="1"/>
          </p:cNvSpPr>
          <p:nvPr>
            <p:ph type="dt" sz="half" idx="10"/>
          </p:nvPr>
        </p:nvSpPr>
        <p:spPr/>
        <p:txBody>
          <a:bodyPr/>
          <a:lstStyle/>
          <a:p>
            <a:fld id="{9E12B483-45C7-3642-A2FF-7DDE013E8A53}" type="datetime1">
              <a:rPr lang="en-US" smtClean="0"/>
              <a:t>10/15/23</a:t>
            </a:fld>
            <a:endParaRPr lang="en-US"/>
          </a:p>
        </p:txBody>
      </p:sp>
      <p:sp>
        <p:nvSpPr>
          <p:cNvPr id="5" name="Footer Placeholder 4">
            <a:extLst>
              <a:ext uri="{FF2B5EF4-FFF2-40B4-BE49-F238E27FC236}">
                <a16:creationId xmlns:a16="http://schemas.microsoft.com/office/drawing/2014/main" id="{8C5CB2FD-C443-EE4C-A7D9-C95AD2160BFA}"/>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77224009-9383-904B-A3F8-E2D5D2EFD78A}"/>
              </a:ext>
            </a:extLst>
          </p:cNvPr>
          <p:cNvSpPr>
            <a:spLocks noGrp="1"/>
          </p:cNvSpPr>
          <p:nvPr>
            <p:ph type="sldNum" sz="quarter" idx="12"/>
          </p:nvPr>
        </p:nvSpPr>
        <p:spPr/>
        <p:txBody>
          <a:bodyPr/>
          <a:lstStyle/>
          <a:p>
            <a:fld id="{B4348B3B-9E38-A24E-B100-116573644FA3}" type="slidenum">
              <a:rPr lang="en-US" smtClean="0"/>
              <a:t>18</a:t>
            </a:fld>
            <a:endParaRPr lang="en-US"/>
          </a:p>
        </p:txBody>
      </p:sp>
      <p:pic>
        <p:nvPicPr>
          <p:cNvPr id="12" name="Content Placeholder 11">
            <a:extLst>
              <a:ext uri="{FF2B5EF4-FFF2-40B4-BE49-F238E27FC236}">
                <a16:creationId xmlns:a16="http://schemas.microsoft.com/office/drawing/2014/main" id="{CD371C5F-2EAC-1549-9176-77F2850AEB78}"/>
              </a:ext>
            </a:extLst>
          </p:cNvPr>
          <p:cNvPicPr>
            <a:picLocks noGrp="1" noChangeAspect="1"/>
          </p:cNvPicPr>
          <p:nvPr>
            <p:ph sz="half" idx="1"/>
          </p:nvPr>
        </p:nvPicPr>
        <p:blipFill>
          <a:blip r:embed="rId3"/>
          <a:srcRect/>
          <a:stretch/>
        </p:blipFill>
        <p:spPr>
          <a:xfrm>
            <a:off x="681925" y="1158948"/>
            <a:ext cx="5335107" cy="5322815"/>
          </a:xfrm>
          <a:prstGeom prst="rect">
            <a:avLst/>
          </a:prstGeom>
        </p:spPr>
      </p:pic>
      <p:pic>
        <p:nvPicPr>
          <p:cNvPr id="13" name="Content Placeholder 12">
            <a:extLst>
              <a:ext uri="{FF2B5EF4-FFF2-40B4-BE49-F238E27FC236}">
                <a16:creationId xmlns:a16="http://schemas.microsoft.com/office/drawing/2014/main" id="{9B364AB1-306C-4746-A4A4-17E2112A0A82}"/>
              </a:ext>
            </a:extLst>
          </p:cNvPr>
          <p:cNvPicPr>
            <a:picLocks noGrp="1" noChangeAspect="1"/>
          </p:cNvPicPr>
          <p:nvPr>
            <p:ph sz="half" idx="2"/>
          </p:nvPr>
        </p:nvPicPr>
        <p:blipFill>
          <a:blip r:embed="rId4"/>
          <a:srcRect/>
          <a:stretch/>
        </p:blipFill>
        <p:spPr>
          <a:xfrm>
            <a:off x="6314069" y="1299242"/>
            <a:ext cx="5104505" cy="5164138"/>
          </a:xfrm>
          <a:prstGeom prst="rect">
            <a:avLst/>
          </a:prstGeom>
        </p:spPr>
      </p:pic>
    </p:spTree>
    <p:extLst>
      <p:ext uri="{BB962C8B-B14F-4D97-AF65-F5344CB8AC3E}">
        <p14:creationId xmlns:p14="http://schemas.microsoft.com/office/powerpoint/2010/main" val="4072074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EE00-3270-0106-CAB8-8111FAAC3D67}"/>
              </a:ext>
            </a:extLst>
          </p:cNvPr>
          <p:cNvSpPr>
            <a:spLocks noGrp="1"/>
          </p:cNvSpPr>
          <p:nvPr>
            <p:ph type="title"/>
          </p:nvPr>
        </p:nvSpPr>
        <p:spPr>
          <a:xfrm>
            <a:off x="423862" y="400931"/>
            <a:ext cx="10515600" cy="1325563"/>
          </a:xfrm>
        </p:spPr>
        <p:txBody>
          <a:bodyPr/>
          <a:lstStyle/>
          <a:p>
            <a:r>
              <a:rPr lang="en-US" dirty="0"/>
              <a:t>Historical Precedence:</a:t>
            </a:r>
          </a:p>
        </p:txBody>
      </p:sp>
      <p:sp>
        <p:nvSpPr>
          <p:cNvPr id="3" name="Content Placeholder 2">
            <a:extLst>
              <a:ext uri="{FF2B5EF4-FFF2-40B4-BE49-F238E27FC236}">
                <a16:creationId xmlns:a16="http://schemas.microsoft.com/office/drawing/2014/main" id="{63DB1221-DCEE-7032-9DEC-CEAC63669157}"/>
              </a:ext>
            </a:extLst>
          </p:cNvPr>
          <p:cNvSpPr>
            <a:spLocks noGrp="1"/>
          </p:cNvSpPr>
          <p:nvPr>
            <p:ph idx="1"/>
          </p:nvPr>
        </p:nvSpPr>
        <p:spPr>
          <a:xfrm>
            <a:off x="423862" y="1555044"/>
            <a:ext cx="6391276" cy="4351338"/>
          </a:xfrm>
        </p:spPr>
        <p:txBody>
          <a:bodyPr/>
          <a:lstStyle/>
          <a:p>
            <a:pPr marL="0" indent="0">
              <a:buNone/>
            </a:pPr>
            <a:r>
              <a:rPr lang="en-US" dirty="0"/>
              <a:t>HERA Experience:</a:t>
            </a:r>
          </a:p>
          <a:p>
            <a:r>
              <a:rPr lang="en-US" dirty="0"/>
              <a:t>HERA highest luminosity ~ 5 x 10</a:t>
            </a:r>
            <a:r>
              <a:rPr lang="en-US" baseline="30000" dirty="0"/>
              <a:t>31 </a:t>
            </a:r>
            <a:r>
              <a:rPr lang="en-US" dirty="0"/>
              <a:t>cm</a:t>
            </a:r>
            <a:r>
              <a:rPr lang="en-US" baseline="30000" dirty="0"/>
              <a:t>-2</a:t>
            </a:r>
            <a:r>
              <a:rPr lang="en-US" dirty="0"/>
              <a:t>sec</a:t>
            </a:r>
            <a:r>
              <a:rPr lang="en-US" baseline="30000" dirty="0"/>
              <a:t>-1</a:t>
            </a:r>
          </a:p>
          <a:p>
            <a:pPr marL="0" indent="0">
              <a:buNone/>
            </a:pPr>
            <a:r>
              <a:rPr lang="en-US" dirty="0"/>
              <a:t>HERA &amp; RHIC lessons:</a:t>
            </a:r>
          </a:p>
          <a:p>
            <a:r>
              <a:rPr lang="en-US" dirty="0"/>
              <a:t>Start of the machine slow and deliberate</a:t>
            </a:r>
          </a:p>
          <a:p>
            <a:r>
              <a:rPr lang="en-US" dirty="0"/>
              <a:t>Development of polarization (both beams along with luminosity) will take time but early investments pay-off </a:t>
            </a:r>
          </a:p>
          <a:p>
            <a:pPr marL="0" indent="0">
              <a:buNone/>
            </a:pPr>
            <a:endParaRPr lang="en-US" dirty="0"/>
          </a:p>
        </p:txBody>
      </p:sp>
      <p:sp>
        <p:nvSpPr>
          <p:cNvPr id="4" name="Date Placeholder 3">
            <a:extLst>
              <a:ext uri="{FF2B5EF4-FFF2-40B4-BE49-F238E27FC236}">
                <a16:creationId xmlns:a16="http://schemas.microsoft.com/office/drawing/2014/main" id="{87DE7E47-6695-E28E-E3C9-DD6761A07DF8}"/>
              </a:ext>
            </a:extLst>
          </p:cNvPr>
          <p:cNvSpPr>
            <a:spLocks noGrp="1"/>
          </p:cNvSpPr>
          <p:nvPr>
            <p:ph type="dt" sz="half" idx="10"/>
          </p:nvPr>
        </p:nvSpPr>
        <p:spPr/>
        <p:txBody>
          <a:bodyPr/>
          <a:lstStyle/>
          <a:p>
            <a:fld id="{A4C570C0-A54E-554D-8929-E5595CE5E64C}" type="datetime1">
              <a:rPr lang="en-US" smtClean="0"/>
              <a:t>10/15/23</a:t>
            </a:fld>
            <a:endParaRPr lang="en-US"/>
          </a:p>
        </p:txBody>
      </p:sp>
      <p:sp>
        <p:nvSpPr>
          <p:cNvPr id="5" name="Footer Placeholder 4">
            <a:extLst>
              <a:ext uri="{FF2B5EF4-FFF2-40B4-BE49-F238E27FC236}">
                <a16:creationId xmlns:a16="http://schemas.microsoft.com/office/drawing/2014/main" id="{0FA77DC9-CB29-96DD-63AB-F68672324448}"/>
              </a:ext>
            </a:extLst>
          </p:cNvPr>
          <p:cNvSpPr>
            <a:spLocks noGrp="1"/>
          </p:cNvSpPr>
          <p:nvPr>
            <p:ph type="ftr" sz="quarter" idx="11"/>
          </p:nvPr>
        </p:nvSpPr>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F08BB62C-7D13-EFE2-1747-623A6321768D}"/>
              </a:ext>
            </a:extLst>
          </p:cNvPr>
          <p:cNvSpPr>
            <a:spLocks noGrp="1"/>
          </p:cNvSpPr>
          <p:nvPr>
            <p:ph type="sldNum" sz="quarter" idx="12"/>
          </p:nvPr>
        </p:nvSpPr>
        <p:spPr/>
        <p:txBody>
          <a:bodyPr/>
          <a:lstStyle/>
          <a:p>
            <a:fld id="{9163F5D3-2D05-F441-ACAF-676D5FD5B4BE}" type="slidenum">
              <a:rPr lang="en-US" smtClean="0"/>
              <a:t>19</a:t>
            </a:fld>
            <a:endParaRPr lang="en-US"/>
          </a:p>
        </p:txBody>
      </p:sp>
      <p:pic>
        <p:nvPicPr>
          <p:cNvPr id="7" name="Picture 6">
            <a:extLst>
              <a:ext uri="{FF2B5EF4-FFF2-40B4-BE49-F238E27FC236}">
                <a16:creationId xmlns:a16="http://schemas.microsoft.com/office/drawing/2014/main" id="{DAEC40F2-CBC5-F3E3-9C89-317F890B7BA9}"/>
              </a:ext>
            </a:extLst>
          </p:cNvPr>
          <p:cNvPicPr>
            <a:picLocks noChangeAspect="1"/>
          </p:cNvPicPr>
          <p:nvPr/>
        </p:nvPicPr>
        <p:blipFill>
          <a:blip r:embed="rId2"/>
          <a:stretch>
            <a:fillRect/>
          </a:stretch>
        </p:blipFill>
        <p:spPr>
          <a:xfrm>
            <a:off x="6815137" y="814764"/>
            <a:ext cx="5301971" cy="4971674"/>
          </a:xfrm>
          <a:prstGeom prst="rect">
            <a:avLst/>
          </a:prstGeom>
        </p:spPr>
      </p:pic>
    </p:spTree>
    <p:extLst>
      <p:ext uri="{BB962C8B-B14F-4D97-AF65-F5344CB8AC3E}">
        <p14:creationId xmlns:p14="http://schemas.microsoft.com/office/powerpoint/2010/main" val="16287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FE9C-719D-DCA8-6BD6-A50B3DBA96FF}"/>
              </a:ext>
            </a:extLst>
          </p:cNvPr>
          <p:cNvSpPr>
            <a:spLocks noGrp="1"/>
          </p:cNvSpPr>
          <p:nvPr>
            <p:ph type="title"/>
          </p:nvPr>
        </p:nvSpPr>
        <p:spPr>
          <a:xfrm>
            <a:off x="838199" y="365125"/>
            <a:ext cx="11037711" cy="1325563"/>
          </a:xfrm>
        </p:spPr>
        <p:txBody>
          <a:bodyPr>
            <a:normAutofit/>
          </a:bodyPr>
          <a:lstStyle/>
          <a:p>
            <a:r>
              <a:rPr lang="en-US" sz="4000" dirty="0"/>
              <a:t>From now until first physics collisions</a:t>
            </a:r>
          </a:p>
        </p:txBody>
      </p:sp>
      <p:sp>
        <p:nvSpPr>
          <p:cNvPr id="3" name="Content Placeholder 2">
            <a:extLst>
              <a:ext uri="{FF2B5EF4-FFF2-40B4-BE49-F238E27FC236}">
                <a16:creationId xmlns:a16="http://schemas.microsoft.com/office/drawing/2014/main" id="{CD8B240C-BFED-E718-0488-157BE9D07E2E}"/>
              </a:ext>
            </a:extLst>
          </p:cNvPr>
          <p:cNvSpPr>
            <a:spLocks noGrp="1"/>
          </p:cNvSpPr>
          <p:nvPr>
            <p:ph idx="1"/>
          </p:nvPr>
        </p:nvSpPr>
        <p:spPr>
          <a:xfrm>
            <a:off x="522110" y="1690688"/>
            <a:ext cx="11895668" cy="4351338"/>
          </a:xfrm>
        </p:spPr>
        <p:txBody>
          <a:bodyPr anchor="ctr">
            <a:normAutofit/>
          </a:bodyPr>
          <a:lstStyle/>
          <a:p>
            <a:pPr marL="514350" indent="-514350">
              <a:lnSpc>
                <a:spcPct val="110000"/>
              </a:lnSpc>
              <a:buFont typeface="+mj-lt"/>
              <a:buAutoNum type="arabicPeriod"/>
            </a:pPr>
            <a:r>
              <a:rPr lang="en-US" dirty="0"/>
              <a:t>EIC Project (1 machine + 1 detector) timeline &amp; criticality of its success</a:t>
            </a:r>
          </a:p>
          <a:p>
            <a:pPr marL="514350" indent="-514350">
              <a:lnSpc>
                <a:spcPct val="110000"/>
              </a:lnSpc>
              <a:buFont typeface="+mj-lt"/>
              <a:buAutoNum type="arabicPeriod"/>
            </a:pPr>
            <a:r>
              <a:rPr lang="en-US" dirty="0"/>
              <a:t>Some thoughts on EIC early operations &amp; planning</a:t>
            </a:r>
          </a:p>
          <a:p>
            <a:pPr marL="457200" lvl="1" indent="0">
              <a:lnSpc>
                <a:spcPct val="110000"/>
              </a:lnSpc>
              <a:buNone/>
            </a:pPr>
            <a:r>
              <a:rPr lang="en-US" dirty="0"/>
              <a:t>How would the EIC Operations evolve? – Historical precedent and experience</a:t>
            </a:r>
          </a:p>
          <a:p>
            <a:pPr marL="514350" indent="-514350">
              <a:lnSpc>
                <a:spcPct val="110000"/>
              </a:lnSpc>
              <a:buFont typeface="+mj-lt"/>
              <a:buAutoNum type="arabicPeriod"/>
            </a:pPr>
            <a:r>
              <a:rPr lang="en-US" dirty="0"/>
              <a:t>Is “theory” ready to meet EIC data?</a:t>
            </a:r>
          </a:p>
          <a:p>
            <a:pPr marL="514350" indent="-514350">
              <a:lnSpc>
                <a:spcPct val="110000"/>
              </a:lnSpc>
              <a:buFont typeface="+mj-lt"/>
              <a:buAutoNum type="arabicPeriod"/>
            </a:pPr>
            <a:r>
              <a:rPr lang="en-US" dirty="0"/>
              <a:t>Ultimate Success of EIC </a:t>
            </a:r>
            <a:r>
              <a:rPr lang="en-US" dirty="0">
                <a:sym typeface="Wingdings" pitchFamily="2" charset="2"/>
              </a:rPr>
              <a:t> </a:t>
            </a:r>
            <a:r>
              <a:rPr lang="en-US" dirty="0"/>
              <a:t>A second detector</a:t>
            </a:r>
          </a:p>
          <a:p>
            <a:pPr marL="457200" lvl="1" indent="0">
              <a:lnSpc>
                <a:spcPct val="110000"/>
              </a:lnSpc>
              <a:buNone/>
            </a:pPr>
            <a:r>
              <a:rPr lang="en-US" i="1" dirty="0"/>
              <a:t>Expansion of EIC Science Scope for </a:t>
            </a:r>
            <a:r>
              <a:rPr lang="en-US" i="1" dirty="0" err="1"/>
              <a:t>ePIC</a:t>
            </a:r>
            <a:r>
              <a:rPr lang="en-US" i="1" dirty="0"/>
              <a:t> </a:t>
            </a:r>
            <a:r>
              <a:rPr lang="en-US" dirty="0"/>
              <a:t>&amp; </a:t>
            </a:r>
            <a:r>
              <a:rPr lang="en-US" dirty="0">
                <a:solidFill>
                  <a:srgbClr val="C00000"/>
                </a:solidFill>
              </a:rPr>
              <a:t>science scope for Detector 2</a:t>
            </a:r>
            <a:endParaRPr lang="en-US" dirty="0"/>
          </a:p>
        </p:txBody>
      </p:sp>
      <p:sp>
        <p:nvSpPr>
          <p:cNvPr id="4" name="Date Placeholder 3">
            <a:extLst>
              <a:ext uri="{FF2B5EF4-FFF2-40B4-BE49-F238E27FC236}">
                <a16:creationId xmlns:a16="http://schemas.microsoft.com/office/drawing/2014/main" id="{FA28EED6-F2CE-8DCB-9E4E-98E938AFC35D}"/>
              </a:ext>
            </a:extLst>
          </p:cNvPr>
          <p:cNvSpPr>
            <a:spLocks noGrp="1"/>
          </p:cNvSpPr>
          <p:nvPr>
            <p:ph type="dt" sz="half" idx="10"/>
          </p:nvPr>
        </p:nvSpPr>
        <p:spPr/>
        <p:txBody>
          <a:bodyPr/>
          <a:lstStyle/>
          <a:p>
            <a:fld id="{1CB2FC70-D754-C345-8771-43235CE152C5}" type="datetime1">
              <a:rPr lang="en-US" smtClean="0"/>
              <a:t>10/15/23</a:t>
            </a:fld>
            <a:endParaRPr lang="en-US"/>
          </a:p>
        </p:txBody>
      </p:sp>
      <p:sp>
        <p:nvSpPr>
          <p:cNvPr id="5" name="Footer Placeholder 4">
            <a:extLst>
              <a:ext uri="{FF2B5EF4-FFF2-40B4-BE49-F238E27FC236}">
                <a16:creationId xmlns:a16="http://schemas.microsoft.com/office/drawing/2014/main" id="{DC14C271-7805-E998-1959-F9B738461B22}"/>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65392D9F-DB02-2D21-3F1B-9B160303E9ED}"/>
              </a:ext>
            </a:extLst>
          </p:cNvPr>
          <p:cNvSpPr>
            <a:spLocks noGrp="1"/>
          </p:cNvSpPr>
          <p:nvPr>
            <p:ph type="sldNum" sz="quarter" idx="12"/>
          </p:nvPr>
        </p:nvSpPr>
        <p:spPr/>
        <p:txBody>
          <a:bodyPr/>
          <a:lstStyle/>
          <a:p>
            <a:fld id="{9163F5D3-2D05-F441-ACAF-676D5FD5B4BE}" type="slidenum">
              <a:rPr lang="en-US" smtClean="0"/>
              <a:t>2</a:t>
            </a:fld>
            <a:endParaRPr lang="en-US"/>
          </a:p>
        </p:txBody>
      </p:sp>
    </p:spTree>
    <p:extLst>
      <p:ext uri="{BB962C8B-B14F-4D97-AF65-F5344CB8AC3E}">
        <p14:creationId xmlns:p14="http://schemas.microsoft.com/office/powerpoint/2010/main" val="2878108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4DA6-CF83-487F-81CE-A6D5A17DD7A7}"/>
              </a:ext>
            </a:extLst>
          </p:cNvPr>
          <p:cNvSpPr>
            <a:spLocks noGrp="1"/>
          </p:cNvSpPr>
          <p:nvPr>
            <p:ph type="title"/>
          </p:nvPr>
        </p:nvSpPr>
        <p:spPr/>
        <p:txBody>
          <a:bodyPr>
            <a:normAutofit/>
          </a:bodyPr>
          <a:lstStyle/>
          <a:p>
            <a:r>
              <a:rPr lang="en-US" dirty="0"/>
              <a:t>Preliminary thoughts &amp; estimates</a:t>
            </a:r>
            <a:br>
              <a:rPr lang="en-US" dirty="0"/>
            </a:br>
            <a:r>
              <a:rPr lang="en-US" sz="2800" dirty="0">
                <a:solidFill>
                  <a:srgbClr val="0432FF"/>
                </a:solidFill>
              </a:rPr>
              <a:t>Time on this slide starts at CD4</a:t>
            </a:r>
          </a:p>
        </p:txBody>
      </p:sp>
      <p:sp>
        <p:nvSpPr>
          <p:cNvPr id="3" name="Content Placeholder 2">
            <a:extLst>
              <a:ext uri="{FF2B5EF4-FFF2-40B4-BE49-F238E27FC236}">
                <a16:creationId xmlns:a16="http://schemas.microsoft.com/office/drawing/2014/main" id="{BF1F403D-DFF8-9ECF-5743-48B7013C4634}"/>
              </a:ext>
            </a:extLst>
          </p:cNvPr>
          <p:cNvSpPr>
            <a:spLocks noGrp="1"/>
          </p:cNvSpPr>
          <p:nvPr>
            <p:ph idx="1"/>
          </p:nvPr>
        </p:nvSpPr>
        <p:spPr/>
        <p:txBody>
          <a:bodyPr anchor="ctr">
            <a:normAutofit fontScale="70000" lnSpcReduction="20000"/>
          </a:bodyPr>
          <a:lstStyle/>
          <a:p>
            <a:pPr marL="0" indent="0">
              <a:lnSpc>
                <a:spcPct val="110000"/>
              </a:lnSpc>
              <a:buNone/>
            </a:pPr>
            <a:r>
              <a:rPr lang="en-US" dirty="0"/>
              <a:t>We should (hope to) see ~</a:t>
            </a:r>
            <a:r>
              <a:rPr lang="en-US" dirty="0">
                <a:solidFill>
                  <a:srgbClr val="0432FF"/>
                </a:solidFill>
              </a:rPr>
              <a:t>1 x 10</a:t>
            </a:r>
            <a:r>
              <a:rPr lang="en-US" baseline="30000" dirty="0">
                <a:solidFill>
                  <a:srgbClr val="0432FF"/>
                </a:solidFill>
              </a:rPr>
              <a:t>32</a:t>
            </a:r>
            <a:r>
              <a:rPr lang="en-US" dirty="0">
                <a:solidFill>
                  <a:srgbClr val="0432FF"/>
                </a:solidFill>
              </a:rPr>
              <a:t>cm</a:t>
            </a:r>
            <a:r>
              <a:rPr lang="en-US" baseline="30000" dirty="0">
                <a:solidFill>
                  <a:srgbClr val="0432FF"/>
                </a:solidFill>
              </a:rPr>
              <a:t>-2</a:t>
            </a:r>
            <a:r>
              <a:rPr lang="en-US" dirty="0">
                <a:solidFill>
                  <a:srgbClr val="0432FF"/>
                </a:solidFill>
              </a:rPr>
              <a:t>sec</a:t>
            </a:r>
            <a:r>
              <a:rPr lang="en-US" baseline="30000" dirty="0">
                <a:solidFill>
                  <a:srgbClr val="0432FF"/>
                </a:solidFill>
              </a:rPr>
              <a:t>-1 </a:t>
            </a:r>
            <a:r>
              <a:rPr lang="en-US" dirty="0">
                <a:solidFill>
                  <a:srgbClr val="0432FF"/>
                </a:solidFill>
              </a:rPr>
              <a:t>in the 1</a:t>
            </a:r>
            <a:r>
              <a:rPr lang="en-US" baseline="30000" dirty="0">
                <a:solidFill>
                  <a:srgbClr val="0432FF"/>
                </a:solidFill>
              </a:rPr>
              <a:t>st</a:t>
            </a:r>
            <a:r>
              <a:rPr lang="en-US" dirty="0">
                <a:solidFill>
                  <a:srgbClr val="0432FF"/>
                </a:solidFill>
              </a:rPr>
              <a:t> year (already twice the maximum reached at HERA)</a:t>
            </a:r>
            <a:r>
              <a:rPr lang="en-US" dirty="0"/>
              <a:t>, and </a:t>
            </a:r>
            <a:r>
              <a:rPr lang="en-US" dirty="0">
                <a:solidFill>
                  <a:srgbClr val="C00000"/>
                </a:solidFill>
              </a:rPr>
              <a:t>reach ~10</a:t>
            </a:r>
            <a:r>
              <a:rPr lang="en-US" baseline="30000" dirty="0">
                <a:solidFill>
                  <a:srgbClr val="C00000"/>
                </a:solidFill>
              </a:rPr>
              <a:t>33</a:t>
            </a:r>
            <a:r>
              <a:rPr lang="en-US" dirty="0">
                <a:solidFill>
                  <a:srgbClr val="C00000"/>
                </a:solidFill>
              </a:rPr>
              <a:t> in ~2-3 years</a:t>
            </a:r>
            <a:r>
              <a:rPr lang="en-US" dirty="0"/>
              <a:t>, and </a:t>
            </a:r>
            <a:r>
              <a:rPr lang="en-US" dirty="0">
                <a:solidFill>
                  <a:srgbClr val="FF0000"/>
                </a:solidFill>
              </a:rPr>
              <a:t>10</a:t>
            </a:r>
            <a:r>
              <a:rPr lang="en-US" baseline="30000" dirty="0">
                <a:solidFill>
                  <a:srgbClr val="FF0000"/>
                </a:solidFill>
              </a:rPr>
              <a:t>34</a:t>
            </a:r>
            <a:r>
              <a:rPr lang="en-US" dirty="0">
                <a:solidFill>
                  <a:srgbClr val="FF0000"/>
                </a:solidFill>
              </a:rPr>
              <a:t> in ~5+ years </a:t>
            </a:r>
            <a:r>
              <a:rPr lang="en-US" dirty="0"/>
              <a:t>at 10 x 250 GeV polarized proton operation.</a:t>
            </a:r>
          </a:p>
          <a:p>
            <a:pPr marL="0" indent="0">
              <a:lnSpc>
                <a:spcPct val="110000"/>
              </a:lnSpc>
              <a:buNone/>
            </a:pPr>
            <a:r>
              <a:rPr lang="en-US" dirty="0"/>
              <a:t>18 GeV e beam will be experimented with before CD4  if RF is ready but not for “physics operation” until about 3-5 years into the program.</a:t>
            </a:r>
          </a:p>
          <a:p>
            <a:pPr marL="0" indent="0">
              <a:lnSpc>
                <a:spcPct val="110000"/>
              </a:lnSpc>
              <a:buNone/>
            </a:pPr>
            <a:r>
              <a:rPr lang="en-US" dirty="0"/>
              <a:t>I expect polarization of electron and proton would be harder to achieve compared to e-A luminosity.</a:t>
            </a:r>
          </a:p>
          <a:p>
            <a:pPr marL="0" indent="0">
              <a:lnSpc>
                <a:spcPct val="110000"/>
              </a:lnSpc>
              <a:buNone/>
            </a:pPr>
            <a:endParaRPr lang="en-US" dirty="0"/>
          </a:p>
          <a:p>
            <a:pPr marL="0" indent="0">
              <a:lnSpc>
                <a:spcPct val="110000"/>
              </a:lnSpc>
              <a:buNone/>
            </a:pPr>
            <a:r>
              <a:rPr lang="en-US" dirty="0"/>
              <a:t>We would like to show fast physics results </a:t>
            </a:r>
            <a:r>
              <a:rPr lang="en-US" dirty="0">
                <a:sym typeface="Wingdings" pitchFamily="2" charset="2"/>
              </a:rPr>
              <a:t></a:t>
            </a:r>
            <a:endParaRPr lang="en-US" dirty="0"/>
          </a:p>
          <a:p>
            <a:pPr>
              <a:lnSpc>
                <a:spcPct val="110000"/>
              </a:lnSpc>
              <a:buFont typeface="Wingdings" pitchFamily="2" charset="2"/>
              <a:buChar char="Ø"/>
            </a:pPr>
            <a:r>
              <a:rPr lang="en-US" dirty="0"/>
              <a:t>e-A physics 10 x 100 GeV beams at the beginning with highest luminosity possible </a:t>
            </a:r>
          </a:p>
          <a:p>
            <a:pPr>
              <a:lnSpc>
                <a:spcPct val="110000"/>
              </a:lnSpc>
              <a:buFont typeface="Wingdings" pitchFamily="2" charset="2"/>
              <a:buChar char="Ø"/>
            </a:pPr>
            <a:r>
              <a:rPr lang="en-US" dirty="0"/>
              <a:t>run at least two nuclei in the first two years </a:t>
            </a:r>
          </a:p>
          <a:p>
            <a:pPr>
              <a:lnSpc>
                <a:spcPct val="110000"/>
              </a:lnSpc>
              <a:buFont typeface="Wingdings" pitchFamily="2" charset="2"/>
              <a:buChar char="Ø"/>
            </a:pPr>
            <a:r>
              <a:rPr lang="en-US" dirty="0"/>
              <a:t>ample time would be given to develop polarization and luminosity for e-p</a:t>
            </a:r>
          </a:p>
        </p:txBody>
      </p:sp>
      <p:sp>
        <p:nvSpPr>
          <p:cNvPr id="4" name="Date Placeholder 3">
            <a:extLst>
              <a:ext uri="{FF2B5EF4-FFF2-40B4-BE49-F238E27FC236}">
                <a16:creationId xmlns:a16="http://schemas.microsoft.com/office/drawing/2014/main" id="{481C5E62-6882-C2F6-4138-ADAB481C4304}"/>
              </a:ext>
            </a:extLst>
          </p:cNvPr>
          <p:cNvSpPr>
            <a:spLocks noGrp="1"/>
          </p:cNvSpPr>
          <p:nvPr>
            <p:ph type="dt" sz="half" idx="10"/>
          </p:nvPr>
        </p:nvSpPr>
        <p:spPr/>
        <p:txBody>
          <a:bodyPr/>
          <a:lstStyle/>
          <a:p>
            <a:fld id="{EE0DBD24-3FA5-3C45-99BC-A01313657FA7}" type="datetime1">
              <a:rPr lang="en-US" smtClean="0"/>
              <a:t>10/15/23</a:t>
            </a:fld>
            <a:endParaRPr lang="en-US"/>
          </a:p>
        </p:txBody>
      </p:sp>
      <p:sp>
        <p:nvSpPr>
          <p:cNvPr id="5" name="Footer Placeholder 4">
            <a:extLst>
              <a:ext uri="{FF2B5EF4-FFF2-40B4-BE49-F238E27FC236}">
                <a16:creationId xmlns:a16="http://schemas.microsoft.com/office/drawing/2014/main" id="{65AFBA52-3C7A-1B8F-29A1-483CA4630AE2}"/>
              </a:ext>
            </a:extLst>
          </p:cNvPr>
          <p:cNvSpPr>
            <a:spLocks noGrp="1"/>
          </p:cNvSpPr>
          <p:nvPr>
            <p:ph type="ftr" sz="quarter" idx="11"/>
          </p:nvPr>
        </p:nvSpPr>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B466C17B-1011-1E27-37D9-3E98F04A2696}"/>
              </a:ext>
            </a:extLst>
          </p:cNvPr>
          <p:cNvSpPr>
            <a:spLocks noGrp="1"/>
          </p:cNvSpPr>
          <p:nvPr>
            <p:ph type="sldNum" sz="quarter" idx="12"/>
          </p:nvPr>
        </p:nvSpPr>
        <p:spPr/>
        <p:txBody>
          <a:bodyPr/>
          <a:lstStyle/>
          <a:p>
            <a:fld id="{9163F5D3-2D05-F441-ACAF-676D5FD5B4BE}" type="slidenum">
              <a:rPr lang="en-US" smtClean="0"/>
              <a:t>20</a:t>
            </a:fld>
            <a:endParaRPr lang="en-US"/>
          </a:p>
        </p:txBody>
      </p:sp>
    </p:spTree>
    <p:extLst>
      <p:ext uri="{BB962C8B-B14F-4D97-AF65-F5344CB8AC3E}">
        <p14:creationId xmlns:p14="http://schemas.microsoft.com/office/powerpoint/2010/main" val="3649080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43E8-7C6E-8FAC-1C23-EE00548B87E5}"/>
              </a:ext>
            </a:extLst>
          </p:cNvPr>
          <p:cNvSpPr>
            <a:spLocks noGrp="1"/>
          </p:cNvSpPr>
          <p:nvPr>
            <p:ph type="title"/>
          </p:nvPr>
        </p:nvSpPr>
        <p:spPr>
          <a:xfrm>
            <a:off x="838200" y="365125"/>
            <a:ext cx="11120438" cy="1325563"/>
          </a:xfrm>
        </p:spPr>
        <p:txBody>
          <a:bodyPr/>
          <a:lstStyle/>
          <a:p>
            <a:r>
              <a:rPr lang="en-US" dirty="0"/>
              <a:t>Start EIC physics program hence </a:t>
            </a:r>
            <a:r>
              <a:rPr lang="en-US" i="1" dirty="0"/>
              <a:t>could</a:t>
            </a:r>
            <a:r>
              <a:rPr lang="en-US" dirty="0"/>
              <a:t> be:</a:t>
            </a:r>
          </a:p>
        </p:txBody>
      </p:sp>
      <p:sp>
        <p:nvSpPr>
          <p:cNvPr id="3" name="Content Placeholder 2">
            <a:extLst>
              <a:ext uri="{FF2B5EF4-FFF2-40B4-BE49-F238E27FC236}">
                <a16:creationId xmlns:a16="http://schemas.microsoft.com/office/drawing/2014/main" id="{49ECB1D0-9972-E1F9-61FA-5A320F355052}"/>
              </a:ext>
            </a:extLst>
          </p:cNvPr>
          <p:cNvSpPr>
            <a:spLocks noGrp="1"/>
          </p:cNvSpPr>
          <p:nvPr>
            <p:ph idx="1"/>
          </p:nvPr>
        </p:nvSpPr>
        <p:spPr/>
        <p:txBody>
          <a:bodyPr anchor="ctr">
            <a:normAutofit fontScale="77500" lnSpcReduction="20000"/>
          </a:bodyPr>
          <a:lstStyle/>
          <a:p>
            <a:pPr marL="0" indent="0">
              <a:lnSpc>
                <a:spcPct val="120000"/>
              </a:lnSpc>
              <a:buNone/>
            </a:pPr>
            <a:r>
              <a:rPr lang="en-US" sz="2400" b="1" dirty="0">
                <a:solidFill>
                  <a:srgbClr val="FF0000"/>
                </a:solidFill>
              </a:rPr>
              <a:t>Begin with </a:t>
            </a:r>
            <a:r>
              <a:rPr lang="en-US" sz="2400" dirty="0"/>
              <a:t>electron-Nucleus/Ion Physics: </a:t>
            </a:r>
          </a:p>
          <a:p>
            <a:pPr marL="0" indent="0">
              <a:lnSpc>
                <a:spcPct val="120000"/>
              </a:lnSpc>
              <a:buNone/>
            </a:pPr>
            <a:r>
              <a:rPr lang="en-US" sz="2400" dirty="0"/>
              <a:t>Intermediate/high energy operations with different nuclei leading to:</a:t>
            </a:r>
          </a:p>
          <a:p>
            <a:pPr>
              <a:lnSpc>
                <a:spcPct val="120000"/>
              </a:lnSpc>
            </a:pPr>
            <a:r>
              <a:rPr lang="en-US" sz="2400" dirty="0">
                <a:solidFill>
                  <a:srgbClr val="0432FF"/>
                </a:solidFill>
              </a:rPr>
              <a:t>Search for saturation </a:t>
            </a:r>
            <a:r>
              <a:rPr lang="en-US" sz="2400" dirty="0"/>
              <a:t>from inclusive to </a:t>
            </a:r>
            <a:r>
              <a:rPr lang="en-US" sz="2400" dirty="0" err="1"/>
              <a:t>sem</a:t>
            </a:r>
            <a:r>
              <a:rPr lang="en-US" sz="2400" dirty="0"/>
              <a:t>-inclusive </a:t>
            </a:r>
            <a:r>
              <a:rPr lang="en-US" sz="2400" dirty="0">
                <a:sym typeface="Wingdings" pitchFamily="2" charset="2"/>
              </a:rPr>
              <a:t> </a:t>
            </a:r>
            <a:r>
              <a:rPr lang="en-US" sz="2400" dirty="0"/>
              <a:t>F</a:t>
            </a:r>
            <a:r>
              <a:rPr lang="en-US" sz="2400" baseline="-25000" dirty="0"/>
              <a:t>2</a:t>
            </a:r>
            <a:r>
              <a:rPr lang="en-US" sz="2400" baseline="30000" dirty="0"/>
              <a:t>A</a:t>
            </a:r>
            <a:r>
              <a:rPr lang="en-US" sz="2400" dirty="0"/>
              <a:t>, disappearance of jet</a:t>
            </a:r>
          </a:p>
          <a:p>
            <a:pPr>
              <a:lnSpc>
                <a:spcPct val="120000"/>
              </a:lnSpc>
            </a:pPr>
            <a:r>
              <a:rPr lang="en-US" sz="2400" dirty="0"/>
              <a:t>Interactions in </a:t>
            </a:r>
            <a:r>
              <a:rPr lang="en-US" sz="2400" dirty="0">
                <a:solidFill>
                  <a:srgbClr val="0432FF"/>
                </a:solidFill>
              </a:rPr>
              <a:t>color with nuclear matter</a:t>
            </a:r>
            <a:r>
              <a:rPr lang="en-US" sz="2400" dirty="0"/>
              <a:t>: with multiple nuclear sized targets; study of jet production and its interaction with nuclear matter,  study jet internal structure, hadronization</a:t>
            </a:r>
          </a:p>
          <a:p>
            <a:pPr>
              <a:lnSpc>
                <a:spcPct val="120000"/>
              </a:lnSpc>
            </a:pPr>
            <a:r>
              <a:rPr lang="en-US" sz="2400" dirty="0"/>
              <a:t>With luminosity increase: exclusive diffraction in e-A to establish </a:t>
            </a:r>
            <a:r>
              <a:rPr lang="en-US" sz="2400" dirty="0">
                <a:solidFill>
                  <a:srgbClr val="0432FF"/>
                </a:solidFill>
              </a:rPr>
              <a:t>saturation</a:t>
            </a:r>
          </a:p>
          <a:p>
            <a:pPr>
              <a:lnSpc>
                <a:spcPct val="120000"/>
              </a:lnSpc>
            </a:pPr>
            <a:r>
              <a:rPr lang="en-US" sz="2400" dirty="0">
                <a:solidFill>
                  <a:srgbClr val="0432FF"/>
                </a:solidFill>
              </a:rPr>
              <a:t>Comparison runs of e-p should be expected at moderate luminosity (not for polarization) but we should be ready to utilize what we get </a:t>
            </a:r>
            <a:r>
              <a:rPr lang="en-US" sz="2400" b="1" dirty="0">
                <a:solidFill>
                  <a:srgbClr val="0432FF"/>
                </a:solidFill>
              </a:rPr>
              <a:t>for inclusive &amp; start semi-inclusive spin physics</a:t>
            </a:r>
            <a:endParaRPr lang="en-US" sz="2400" dirty="0"/>
          </a:p>
          <a:p>
            <a:pPr marL="0" indent="0">
              <a:lnSpc>
                <a:spcPct val="120000"/>
              </a:lnSpc>
              <a:buNone/>
            </a:pPr>
            <a:r>
              <a:rPr lang="en-US" sz="2400" dirty="0"/>
              <a:t>Allow ample </a:t>
            </a:r>
            <a:r>
              <a:rPr lang="en-US" sz="2400" b="1" dirty="0">
                <a:solidFill>
                  <a:srgbClr val="FF0000"/>
                </a:solidFill>
              </a:rPr>
              <a:t>time for luminosity and polarization development. In RHIC era, significant time of </a:t>
            </a:r>
            <a:r>
              <a:rPr lang="en-US" sz="2400" b="1" i="1" dirty="0">
                <a:solidFill>
                  <a:srgbClr val="FF0000"/>
                </a:solidFill>
              </a:rPr>
              <a:t>p-p</a:t>
            </a:r>
            <a:r>
              <a:rPr lang="en-US" sz="2400" b="1" dirty="0">
                <a:solidFill>
                  <a:srgbClr val="FF0000"/>
                </a:solidFill>
              </a:rPr>
              <a:t> was given to R&amp;D. </a:t>
            </a:r>
            <a:r>
              <a:rPr lang="en-US" sz="2400" dirty="0"/>
              <a:t>This philosophy gave high returns later in the program.</a:t>
            </a:r>
          </a:p>
        </p:txBody>
      </p:sp>
      <p:sp>
        <p:nvSpPr>
          <p:cNvPr id="4" name="Date Placeholder 3">
            <a:extLst>
              <a:ext uri="{FF2B5EF4-FFF2-40B4-BE49-F238E27FC236}">
                <a16:creationId xmlns:a16="http://schemas.microsoft.com/office/drawing/2014/main" id="{64C0C964-D9D3-6952-6D38-2EC50671233A}"/>
              </a:ext>
            </a:extLst>
          </p:cNvPr>
          <p:cNvSpPr>
            <a:spLocks noGrp="1"/>
          </p:cNvSpPr>
          <p:nvPr>
            <p:ph type="dt" sz="half" idx="10"/>
          </p:nvPr>
        </p:nvSpPr>
        <p:spPr/>
        <p:txBody>
          <a:bodyPr/>
          <a:lstStyle/>
          <a:p>
            <a:fld id="{7D6B8EA5-EE29-BA44-B576-8012302F95E7}" type="datetime1">
              <a:rPr lang="en-US" smtClean="0"/>
              <a:t>10/15/23</a:t>
            </a:fld>
            <a:endParaRPr lang="en-US"/>
          </a:p>
        </p:txBody>
      </p:sp>
      <p:sp>
        <p:nvSpPr>
          <p:cNvPr id="5" name="Footer Placeholder 4">
            <a:extLst>
              <a:ext uri="{FF2B5EF4-FFF2-40B4-BE49-F238E27FC236}">
                <a16:creationId xmlns:a16="http://schemas.microsoft.com/office/drawing/2014/main" id="{7F85FD8A-F88D-539B-6A07-BA856EAFBA88}"/>
              </a:ext>
            </a:extLst>
          </p:cNvPr>
          <p:cNvSpPr>
            <a:spLocks noGrp="1"/>
          </p:cNvSpPr>
          <p:nvPr>
            <p:ph type="ftr" sz="quarter" idx="11"/>
          </p:nvPr>
        </p:nvSpPr>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EB40F273-F733-E1FB-FFF2-DC7BC3232001}"/>
              </a:ext>
            </a:extLst>
          </p:cNvPr>
          <p:cNvSpPr>
            <a:spLocks noGrp="1"/>
          </p:cNvSpPr>
          <p:nvPr>
            <p:ph type="sldNum" sz="quarter" idx="12"/>
          </p:nvPr>
        </p:nvSpPr>
        <p:spPr/>
        <p:txBody>
          <a:bodyPr/>
          <a:lstStyle/>
          <a:p>
            <a:fld id="{9163F5D3-2D05-F441-ACAF-676D5FD5B4BE}" type="slidenum">
              <a:rPr lang="en-US" smtClean="0"/>
              <a:t>21</a:t>
            </a:fld>
            <a:endParaRPr lang="en-US" dirty="0"/>
          </a:p>
        </p:txBody>
      </p:sp>
    </p:spTree>
    <p:extLst>
      <p:ext uri="{BB962C8B-B14F-4D97-AF65-F5344CB8AC3E}">
        <p14:creationId xmlns:p14="http://schemas.microsoft.com/office/powerpoint/2010/main" val="251960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9D81-1CE3-CE59-292D-4AFE575A0558}"/>
              </a:ext>
            </a:extLst>
          </p:cNvPr>
          <p:cNvSpPr>
            <a:spLocks noGrp="1"/>
          </p:cNvSpPr>
          <p:nvPr>
            <p:ph type="title"/>
          </p:nvPr>
        </p:nvSpPr>
        <p:spPr/>
        <p:txBody>
          <a:bodyPr/>
          <a:lstStyle/>
          <a:p>
            <a:r>
              <a:rPr lang="en-US" dirty="0"/>
              <a:t>Operational thoughts further….</a:t>
            </a:r>
          </a:p>
        </p:txBody>
      </p:sp>
      <p:sp>
        <p:nvSpPr>
          <p:cNvPr id="3" name="Content Placeholder 2">
            <a:extLst>
              <a:ext uri="{FF2B5EF4-FFF2-40B4-BE49-F238E27FC236}">
                <a16:creationId xmlns:a16="http://schemas.microsoft.com/office/drawing/2014/main" id="{948A0FBB-5931-53B3-7873-982089E8DAF4}"/>
              </a:ext>
            </a:extLst>
          </p:cNvPr>
          <p:cNvSpPr>
            <a:spLocks noGrp="1"/>
          </p:cNvSpPr>
          <p:nvPr>
            <p:ph idx="1"/>
          </p:nvPr>
        </p:nvSpPr>
        <p:spPr>
          <a:xfrm>
            <a:off x="838200" y="1825625"/>
            <a:ext cx="11182816" cy="4351338"/>
          </a:xfrm>
        </p:spPr>
        <p:txBody>
          <a:bodyPr>
            <a:normAutofit fontScale="85000" lnSpcReduction="10000"/>
          </a:bodyPr>
          <a:lstStyle/>
          <a:p>
            <a:pPr marL="0" indent="0">
              <a:lnSpc>
                <a:spcPct val="120000"/>
              </a:lnSpc>
              <a:buNone/>
            </a:pPr>
            <a:r>
              <a:rPr lang="en-US" dirty="0"/>
              <a:t>10</a:t>
            </a:r>
            <a:r>
              <a:rPr lang="en-US" baseline="30000" dirty="0"/>
              <a:t>33</a:t>
            </a:r>
            <a:r>
              <a:rPr lang="en-US" dirty="0"/>
              <a:t> luminosity </a:t>
            </a:r>
            <a:r>
              <a:rPr lang="en-US" dirty="0">
                <a:sym typeface="Wingdings" pitchFamily="2" charset="2"/>
              </a:rPr>
              <a:t> 20 fb</a:t>
            </a:r>
            <a:r>
              <a:rPr lang="en-US" baseline="30000" dirty="0">
                <a:sym typeface="Wingdings" pitchFamily="2" charset="2"/>
              </a:rPr>
              <a:t>-1</a:t>
            </a:r>
            <a:r>
              <a:rPr lang="en-US" dirty="0">
                <a:sym typeface="Wingdings" pitchFamily="2" charset="2"/>
              </a:rPr>
              <a:t>/year including 70% accelerator &amp; detector efficiency</a:t>
            </a:r>
          </a:p>
          <a:p>
            <a:pPr marL="0" indent="0">
              <a:lnSpc>
                <a:spcPct val="120000"/>
              </a:lnSpc>
              <a:buNone/>
            </a:pPr>
            <a:r>
              <a:rPr lang="en-US" dirty="0">
                <a:sym typeface="Wingdings" pitchFamily="2" charset="2"/>
              </a:rPr>
              <a:t>White paper and Yellow Report hence assumed those luminosities and hardly any measurement showed more luminosity in e-p-equivalent would be needed.</a:t>
            </a:r>
          </a:p>
          <a:p>
            <a:pPr marL="0" indent="0">
              <a:lnSpc>
                <a:spcPct val="120000"/>
              </a:lnSpc>
              <a:buNone/>
            </a:pPr>
            <a:endParaRPr lang="en-US" dirty="0">
              <a:sym typeface="Wingdings" pitchFamily="2" charset="2"/>
            </a:endParaRPr>
          </a:p>
          <a:p>
            <a:pPr>
              <a:lnSpc>
                <a:spcPct val="120000"/>
              </a:lnSpc>
            </a:pPr>
            <a:r>
              <a:rPr lang="en-US" dirty="0">
                <a:sym typeface="Wingdings" pitchFamily="2" charset="2"/>
              </a:rPr>
              <a:t>It is hence my guess that physics with polarized beams will start happening after the 2</a:t>
            </a:r>
            <a:r>
              <a:rPr lang="en-US" baseline="30000" dirty="0">
                <a:sym typeface="Wingdings" pitchFamily="2" charset="2"/>
              </a:rPr>
              <a:t>nd</a:t>
            </a:r>
            <a:r>
              <a:rPr lang="en-US" dirty="0">
                <a:sym typeface="Wingdings" pitchFamily="2" charset="2"/>
              </a:rPr>
              <a:t> year with.</a:t>
            </a:r>
          </a:p>
          <a:p>
            <a:pPr>
              <a:lnSpc>
                <a:spcPct val="120000"/>
              </a:lnSpc>
            </a:pPr>
            <a:r>
              <a:rPr lang="en-US" dirty="0">
                <a:sym typeface="Wingdings" pitchFamily="2" charset="2"/>
              </a:rPr>
              <a:t>Transverse spin measurements needing only proton beam polarization should be easier to achieve than double longitudinal spin measurements with high e-polarization</a:t>
            </a:r>
            <a:endParaRPr lang="en-US" dirty="0"/>
          </a:p>
        </p:txBody>
      </p:sp>
      <p:sp>
        <p:nvSpPr>
          <p:cNvPr id="4" name="Date Placeholder 3">
            <a:extLst>
              <a:ext uri="{FF2B5EF4-FFF2-40B4-BE49-F238E27FC236}">
                <a16:creationId xmlns:a16="http://schemas.microsoft.com/office/drawing/2014/main" id="{01F2F87C-429E-6584-0631-E817EC699FA0}"/>
              </a:ext>
            </a:extLst>
          </p:cNvPr>
          <p:cNvSpPr>
            <a:spLocks noGrp="1"/>
          </p:cNvSpPr>
          <p:nvPr>
            <p:ph type="dt" sz="half" idx="10"/>
          </p:nvPr>
        </p:nvSpPr>
        <p:spPr/>
        <p:txBody>
          <a:bodyPr/>
          <a:lstStyle/>
          <a:p>
            <a:fld id="{6F4AA741-E384-DA45-A063-2F30049A0295}" type="datetime1">
              <a:rPr lang="en-US" smtClean="0"/>
              <a:t>10/15/23</a:t>
            </a:fld>
            <a:endParaRPr lang="en-US"/>
          </a:p>
        </p:txBody>
      </p:sp>
      <p:sp>
        <p:nvSpPr>
          <p:cNvPr id="5" name="Footer Placeholder 4">
            <a:extLst>
              <a:ext uri="{FF2B5EF4-FFF2-40B4-BE49-F238E27FC236}">
                <a16:creationId xmlns:a16="http://schemas.microsoft.com/office/drawing/2014/main" id="{02A3DF6F-1492-9949-E617-E8EF1E0B9FE5}"/>
              </a:ext>
            </a:extLst>
          </p:cNvPr>
          <p:cNvSpPr>
            <a:spLocks noGrp="1"/>
          </p:cNvSpPr>
          <p:nvPr>
            <p:ph type="ftr" sz="quarter" idx="11"/>
          </p:nvPr>
        </p:nvSpPr>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88973D20-5A30-B331-E4C5-15922DBD6C18}"/>
              </a:ext>
            </a:extLst>
          </p:cNvPr>
          <p:cNvSpPr>
            <a:spLocks noGrp="1"/>
          </p:cNvSpPr>
          <p:nvPr>
            <p:ph type="sldNum" sz="quarter" idx="12"/>
          </p:nvPr>
        </p:nvSpPr>
        <p:spPr/>
        <p:txBody>
          <a:bodyPr/>
          <a:lstStyle/>
          <a:p>
            <a:fld id="{9163F5D3-2D05-F441-ACAF-676D5FD5B4BE}" type="slidenum">
              <a:rPr lang="en-US" smtClean="0"/>
              <a:t>22</a:t>
            </a:fld>
            <a:endParaRPr lang="en-US"/>
          </a:p>
        </p:txBody>
      </p:sp>
    </p:spTree>
    <p:extLst>
      <p:ext uri="{BB962C8B-B14F-4D97-AF65-F5344CB8AC3E}">
        <p14:creationId xmlns:p14="http://schemas.microsoft.com/office/powerpoint/2010/main" val="2109107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1071-235B-E09F-677A-306EFA64487C}"/>
              </a:ext>
            </a:extLst>
          </p:cNvPr>
          <p:cNvSpPr>
            <a:spLocks noGrp="1"/>
          </p:cNvSpPr>
          <p:nvPr>
            <p:ph type="title"/>
          </p:nvPr>
        </p:nvSpPr>
        <p:spPr>
          <a:xfrm>
            <a:off x="831850" y="1709739"/>
            <a:ext cx="11033048" cy="1925284"/>
          </a:xfrm>
        </p:spPr>
        <p:txBody>
          <a:bodyPr anchor="ctr"/>
          <a:lstStyle/>
          <a:p>
            <a:r>
              <a:rPr lang="en-US" dirty="0"/>
              <a:t>Item 3: </a:t>
            </a:r>
            <a:br>
              <a:rPr lang="en-US" dirty="0"/>
            </a:br>
            <a:r>
              <a:rPr lang="en-US" dirty="0"/>
              <a:t>Is theory ready for EIC to start?</a:t>
            </a:r>
          </a:p>
        </p:txBody>
      </p:sp>
      <p:sp>
        <p:nvSpPr>
          <p:cNvPr id="3" name="Text Placeholder 2">
            <a:extLst>
              <a:ext uri="{FF2B5EF4-FFF2-40B4-BE49-F238E27FC236}">
                <a16:creationId xmlns:a16="http://schemas.microsoft.com/office/drawing/2014/main" id="{03DBAC27-7DDC-2460-2DF0-3325B4EF7D1C}"/>
              </a:ext>
            </a:extLst>
          </p:cNvPr>
          <p:cNvSpPr>
            <a:spLocks noGrp="1"/>
          </p:cNvSpPr>
          <p:nvPr>
            <p:ph type="body" idx="1"/>
          </p:nvPr>
        </p:nvSpPr>
        <p:spPr>
          <a:xfrm>
            <a:off x="838200" y="3648073"/>
            <a:ext cx="10515600" cy="2824139"/>
          </a:xfrm>
        </p:spPr>
        <p:txBody>
          <a:bodyPr>
            <a:normAutofit fontScale="77500" lnSpcReduction="20000"/>
          </a:bodyPr>
          <a:lstStyle/>
          <a:p>
            <a:pPr>
              <a:lnSpc>
                <a:spcPct val="120000"/>
              </a:lnSpc>
            </a:pPr>
            <a:r>
              <a:rPr lang="en-US" sz="2900" dirty="0"/>
              <a:t>Greatly benefitted from </a:t>
            </a:r>
            <a:r>
              <a:rPr lang="en-US" sz="2900" dirty="0">
                <a:solidFill>
                  <a:srgbClr val="0432FF"/>
                </a:solidFill>
              </a:rPr>
              <a:t>Daniel </a:t>
            </a:r>
            <a:r>
              <a:rPr lang="en-US" sz="2900" dirty="0" err="1">
                <a:solidFill>
                  <a:srgbClr val="0432FF"/>
                </a:solidFill>
              </a:rPr>
              <a:t>deFlorian’s</a:t>
            </a:r>
            <a:r>
              <a:rPr lang="en-US" sz="2900" dirty="0">
                <a:solidFill>
                  <a:srgbClr val="0432FF"/>
                </a:solidFill>
              </a:rPr>
              <a:t> </a:t>
            </a:r>
            <a:r>
              <a:rPr lang="en-US" sz="2900" dirty="0"/>
              <a:t>recent talk at </a:t>
            </a:r>
            <a:r>
              <a:rPr lang="en-US" sz="2900" dirty="0">
                <a:solidFill>
                  <a:srgbClr val="C00000"/>
                </a:solidFill>
              </a:rPr>
              <a:t>DIS2023</a:t>
            </a:r>
            <a:r>
              <a:rPr lang="en-US" sz="2900" dirty="0"/>
              <a:t> and also input from </a:t>
            </a:r>
            <a:r>
              <a:rPr lang="en-US" sz="2900" dirty="0">
                <a:solidFill>
                  <a:srgbClr val="0432FF"/>
                </a:solidFill>
              </a:rPr>
              <a:t>Werner Vogelsang </a:t>
            </a:r>
            <a:r>
              <a:rPr lang="en-US" sz="2900" dirty="0"/>
              <a:t>and a recent White Paper submitted to the NSAC Long Range Planning process:</a:t>
            </a:r>
          </a:p>
          <a:p>
            <a:pPr>
              <a:lnSpc>
                <a:spcPct val="120000"/>
              </a:lnSpc>
            </a:pPr>
            <a:r>
              <a:rPr lang="en-US" sz="2900" dirty="0">
                <a:solidFill>
                  <a:schemeClr val="tx1"/>
                </a:solidFill>
              </a:rPr>
              <a:t>“A Case for an EIC Theory Alliance: Theoretical Challenges of the EIC”, R. </a:t>
            </a:r>
            <a:r>
              <a:rPr lang="en-US" sz="2900" dirty="0" err="1">
                <a:solidFill>
                  <a:schemeClr val="tx1"/>
                </a:solidFill>
              </a:rPr>
              <a:t>Abir</a:t>
            </a:r>
            <a:r>
              <a:rPr lang="en-US" sz="2900" dirty="0">
                <a:solidFill>
                  <a:schemeClr val="tx1"/>
                </a:solidFill>
              </a:rPr>
              <a:t> et al. </a:t>
            </a:r>
            <a:r>
              <a:rPr lang="en-US" sz="2900" dirty="0" err="1">
                <a:solidFill>
                  <a:schemeClr val="tx1"/>
                </a:solidFill>
              </a:rPr>
              <a:t>arXiv</a:t>
            </a:r>
            <a:r>
              <a:rPr lang="en-US" sz="2900" dirty="0">
                <a:solidFill>
                  <a:schemeClr val="tx1"/>
                </a:solidFill>
              </a:rPr>
              <a:t>: 2305.14572v1  </a:t>
            </a:r>
          </a:p>
          <a:p>
            <a:pPr>
              <a:lnSpc>
                <a:spcPct val="120000"/>
              </a:lnSpc>
            </a:pPr>
            <a:r>
              <a:rPr lang="en-US" sz="2900" dirty="0">
                <a:solidFill>
                  <a:schemeClr val="tx1"/>
                </a:solidFill>
              </a:rPr>
              <a:t>Based on: CFNS/Stony Brook &amp; CFNS/MIT Workshops in 2022: </a:t>
            </a:r>
          </a:p>
          <a:p>
            <a:pPr>
              <a:lnSpc>
                <a:spcPct val="120000"/>
              </a:lnSpc>
            </a:pPr>
            <a:r>
              <a:rPr lang="en-US" sz="2900" dirty="0">
                <a:solidFill>
                  <a:schemeClr val="tx1"/>
                </a:solidFill>
              </a:rPr>
              <a:t>1) </a:t>
            </a:r>
            <a:r>
              <a:rPr lang="en-US" sz="2900" dirty="0">
                <a:solidFill>
                  <a:schemeClr val="tx1"/>
                </a:solidFill>
                <a:hlinkClick r:id="rId2"/>
              </a:rPr>
              <a:t>Precision QCD for e-p at the EIC </a:t>
            </a:r>
            <a:r>
              <a:rPr lang="en-US" sz="2900" dirty="0">
                <a:solidFill>
                  <a:schemeClr val="tx1"/>
                </a:solidFill>
              </a:rPr>
              <a:t> and 2)</a:t>
            </a:r>
            <a:r>
              <a:rPr lang="en-US" sz="2900" dirty="0">
                <a:solidFill>
                  <a:schemeClr val="tx1"/>
                </a:solidFill>
                <a:hlinkClick r:id="rId3"/>
              </a:rPr>
              <a:t>Theory for EIC in the Next Decade</a:t>
            </a:r>
            <a:endParaRPr lang="en-US" sz="2900" dirty="0">
              <a:solidFill>
                <a:schemeClr val="tx1"/>
              </a:solidFill>
            </a:endParaRPr>
          </a:p>
          <a:p>
            <a:endParaRPr lang="en-US" dirty="0"/>
          </a:p>
        </p:txBody>
      </p:sp>
      <p:sp>
        <p:nvSpPr>
          <p:cNvPr id="4" name="Date Placeholder 3">
            <a:extLst>
              <a:ext uri="{FF2B5EF4-FFF2-40B4-BE49-F238E27FC236}">
                <a16:creationId xmlns:a16="http://schemas.microsoft.com/office/drawing/2014/main" id="{953AEB38-1080-4F55-6C14-3747DC3DAB22}"/>
              </a:ext>
            </a:extLst>
          </p:cNvPr>
          <p:cNvSpPr>
            <a:spLocks noGrp="1"/>
          </p:cNvSpPr>
          <p:nvPr>
            <p:ph type="dt" sz="half" idx="10"/>
          </p:nvPr>
        </p:nvSpPr>
        <p:spPr/>
        <p:txBody>
          <a:bodyPr/>
          <a:lstStyle/>
          <a:p>
            <a:fld id="{4A5A815D-C66B-AE4A-BB09-B95DBDD475B6}" type="datetime1">
              <a:rPr lang="en-US" smtClean="0"/>
              <a:t>10/15/23</a:t>
            </a:fld>
            <a:endParaRPr lang="en-US"/>
          </a:p>
        </p:txBody>
      </p:sp>
      <p:sp>
        <p:nvSpPr>
          <p:cNvPr id="5" name="Footer Placeholder 4">
            <a:extLst>
              <a:ext uri="{FF2B5EF4-FFF2-40B4-BE49-F238E27FC236}">
                <a16:creationId xmlns:a16="http://schemas.microsoft.com/office/drawing/2014/main" id="{F2BFCFA2-A45A-2CA1-6984-93889A39B56A}"/>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F9A05EB0-42E0-21AC-9943-2EF2C66D6741}"/>
              </a:ext>
            </a:extLst>
          </p:cNvPr>
          <p:cNvSpPr>
            <a:spLocks noGrp="1"/>
          </p:cNvSpPr>
          <p:nvPr>
            <p:ph type="sldNum" sz="quarter" idx="12"/>
          </p:nvPr>
        </p:nvSpPr>
        <p:spPr/>
        <p:txBody>
          <a:bodyPr/>
          <a:lstStyle/>
          <a:p>
            <a:fld id="{9163F5D3-2D05-F441-ACAF-676D5FD5B4BE}" type="slidenum">
              <a:rPr lang="en-US" smtClean="0"/>
              <a:t>23</a:t>
            </a:fld>
            <a:endParaRPr lang="en-US"/>
          </a:p>
        </p:txBody>
      </p:sp>
    </p:spTree>
    <p:extLst>
      <p:ext uri="{BB962C8B-B14F-4D97-AF65-F5344CB8AC3E}">
        <p14:creationId xmlns:p14="http://schemas.microsoft.com/office/powerpoint/2010/main" val="2508114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4C97-876F-865D-E1A4-C86A295E21D4}"/>
              </a:ext>
            </a:extLst>
          </p:cNvPr>
          <p:cNvSpPr>
            <a:spLocks noGrp="1"/>
          </p:cNvSpPr>
          <p:nvPr>
            <p:ph type="title"/>
          </p:nvPr>
        </p:nvSpPr>
        <p:spPr/>
        <p:txBody>
          <a:bodyPr/>
          <a:lstStyle/>
          <a:p>
            <a:r>
              <a:rPr lang="en-US" dirty="0"/>
              <a:t>Anticipated precision at the LHC drove higher precision calculations in theory</a:t>
            </a:r>
          </a:p>
        </p:txBody>
      </p:sp>
      <p:sp>
        <p:nvSpPr>
          <p:cNvPr id="3" name="Date Placeholder 2">
            <a:extLst>
              <a:ext uri="{FF2B5EF4-FFF2-40B4-BE49-F238E27FC236}">
                <a16:creationId xmlns:a16="http://schemas.microsoft.com/office/drawing/2014/main" id="{1A4C2FC9-6122-F670-1B78-9B2F86F5BDAB}"/>
              </a:ext>
            </a:extLst>
          </p:cNvPr>
          <p:cNvSpPr>
            <a:spLocks noGrp="1"/>
          </p:cNvSpPr>
          <p:nvPr>
            <p:ph type="dt" sz="half" idx="10"/>
          </p:nvPr>
        </p:nvSpPr>
        <p:spPr/>
        <p:txBody>
          <a:bodyPr/>
          <a:lstStyle/>
          <a:p>
            <a:fld id="{E6CEA777-0606-4D43-A2FD-0A7AB71C65D7}" type="datetime1">
              <a:rPr lang="en-US" smtClean="0"/>
              <a:t>10/15/23</a:t>
            </a:fld>
            <a:endParaRPr lang="en-US"/>
          </a:p>
        </p:txBody>
      </p:sp>
      <p:sp>
        <p:nvSpPr>
          <p:cNvPr id="4" name="Footer Placeholder 3">
            <a:extLst>
              <a:ext uri="{FF2B5EF4-FFF2-40B4-BE49-F238E27FC236}">
                <a16:creationId xmlns:a16="http://schemas.microsoft.com/office/drawing/2014/main" id="{F77E895C-C8A0-4C08-0B87-D8A672A891A8}"/>
              </a:ext>
            </a:extLst>
          </p:cNvPr>
          <p:cNvSpPr>
            <a:spLocks noGrp="1"/>
          </p:cNvSpPr>
          <p:nvPr>
            <p:ph type="ftr" sz="quarter" idx="11"/>
          </p:nvPr>
        </p:nvSpPr>
        <p:spPr/>
        <p:txBody>
          <a:bodyPr/>
          <a:lstStyle/>
          <a:p>
            <a:r>
              <a:rPr lang="en-US"/>
              <a:t>EIC : Next 10+ years through start up and beyond</a:t>
            </a:r>
          </a:p>
        </p:txBody>
      </p:sp>
      <p:sp>
        <p:nvSpPr>
          <p:cNvPr id="5" name="Slide Number Placeholder 4">
            <a:extLst>
              <a:ext uri="{FF2B5EF4-FFF2-40B4-BE49-F238E27FC236}">
                <a16:creationId xmlns:a16="http://schemas.microsoft.com/office/drawing/2014/main" id="{AE218053-CA58-9DA2-5B41-C89A578D245C}"/>
              </a:ext>
            </a:extLst>
          </p:cNvPr>
          <p:cNvSpPr>
            <a:spLocks noGrp="1"/>
          </p:cNvSpPr>
          <p:nvPr>
            <p:ph type="sldNum" sz="quarter" idx="12"/>
          </p:nvPr>
        </p:nvSpPr>
        <p:spPr/>
        <p:txBody>
          <a:bodyPr/>
          <a:lstStyle/>
          <a:p>
            <a:fld id="{9163F5D3-2D05-F441-ACAF-676D5FD5B4BE}" type="slidenum">
              <a:rPr lang="en-US" smtClean="0"/>
              <a:t>24</a:t>
            </a:fld>
            <a:endParaRPr lang="en-US" dirty="0"/>
          </a:p>
        </p:txBody>
      </p:sp>
      <p:pic>
        <p:nvPicPr>
          <p:cNvPr id="6" name="Picture 5">
            <a:extLst>
              <a:ext uri="{FF2B5EF4-FFF2-40B4-BE49-F238E27FC236}">
                <a16:creationId xmlns:a16="http://schemas.microsoft.com/office/drawing/2014/main" id="{98A41394-1815-1E62-461E-B30F541B5E6D}"/>
              </a:ext>
            </a:extLst>
          </p:cNvPr>
          <p:cNvPicPr>
            <a:picLocks noChangeAspect="1"/>
          </p:cNvPicPr>
          <p:nvPr/>
        </p:nvPicPr>
        <p:blipFill>
          <a:blip r:embed="rId2"/>
          <a:stretch>
            <a:fillRect/>
          </a:stretch>
        </p:blipFill>
        <p:spPr>
          <a:xfrm>
            <a:off x="1047041" y="1795590"/>
            <a:ext cx="7772400" cy="4886481"/>
          </a:xfrm>
          <a:prstGeom prst="rect">
            <a:avLst/>
          </a:prstGeom>
        </p:spPr>
      </p:pic>
      <p:pic>
        <p:nvPicPr>
          <p:cNvPr id="7" name="Picture 6">
            <a:extLst>
              <a:ext uri="{FF2B5EF4-FFF2-40B4-BE49-F238E27FC236}">
                <a16:creationId xmlns:a16="http://schemas.microsoft.com/office/drawing/2014/main" id="{E96B9BE1-0D09-6B0D-AF04-FFCDE4B06017}"/>
              </a:ext>
            </a:extLst>
          </p:cNvPr>
          <p:cNvPicPr>
            <a:picLocks noChangeAspect="1"/>
          </p:cNvPicPr>
          <p:nvPr/>
        </p:nvPicPr>
        <p:blipFill>
          <a:blip r:embed="rId3"/>
          <a:stretch>
            <a:fillRect/>
          </a:stretch>
        </p:blipFill>
        <p:spPr>
          <a:xfrm>
            <a:off x="1092195" y="4305178"/>
            <a:ext cx="7772400" cy="2349597"/>
          </a:xfrm>
          <a:prstGeom prst="rect">
            <a:avLst/>
          </a:prstGeom>
        </p:spPr>
      </p:pic>
      <p:sp>
        <p:nvSpPr>
          <p:cNvPr id="8" name="TextBox 7">
            <a:extLst>
              <a:ext uri="{FF2B5EF4-FFF2-40B4-BE49-F238E27FC236}">
                <a16:creationId xmlns:a16="http://schemas.microsoft.com/office/drawing/2014/main" id="{D26313A7-7538-E40C-C414-7999FC1F41A5}"/>
              </a:ext>
            </a:extLst>
          </p:cNvPr>
          <p:cNvSpPr txBox="1"/>
          <p:nvPr/>
        </p:nvSpPr>
        <p:spPr>
          <a:xfrm>
            <a:off x="8819441" y="4927031"/>
            <a:ext cx="2040468" cy="923330"/>
          </a:xfrm>
          <a:prstGeom prst="rect">
            <a:avLst/>
          </a:prstGeom>
          <a:noFill/>
        </p:spPr>
        <p:txBody>
          <a:bodyPr wrap="square" rtlCol="0">
            <a:spAutoFit/>
          </a:bodyPr>
          <a:lstStyle/>
          <a:p>
            <a:r>
              <a:rPr lang="en-US" dirty="0"/>
              <a:t>Theory uncertainties HAD to be reduced</a:t>
            </a:r>
          </a:p>
        </p:txBody>
      </p:sp>
      <p:sp>
        <p:nvSpPr>
          <p:cNvPr id="9" name="TextBox 8">
            <a:extLst>
              <a:ext uri="{FF2B5EF4-FFF2-40B4-BE49-F238E27FC236}">
                <a16:creationId xmlns:a16="http://schemas.microsoft.com/office/drawing/2014/main" id="{CC8062B5-A8A9-649C-DA3A-1DA493531BD9}"/>
              </a:ext>
            </a:extLst>
          </p:cNvPr>
          <p:cNvSpPr txBox="1"/>
          <p:nvPr/>
        </p:nvSpPr>
        <p:spPr>
          <a:xfrm>
            <a:off x="10230552" y="-4770"/>
            <a:ext cx="2005164" cy="369332"/>
          </a:xfrm>
          <a:prstGeom prst="rect">
            <a:avLst/>
          </a:prstGeom>
          <a:noFill/>
        </p:spPr>
        <p:txBody>
          <a:bodyPr wrap="none" rtlCol="0">
            <a:spAutoFit/>
          </a:bodyPr>
          <a:lstStyle/>
          <a:p>
            <a:r>
              <a:rPr lang="en-US" dirty="0"/>
              <a:t>Fig. from de Florian</a:t>
            </a:r>
          </a:p>
        </p:txBody>
      </p:sp>
    </p:spTree>
    <p:extLst>
      <p:ext uri="{BB962C8B-B14F-4D97-AF65-F5344CB8AC3E}">
        <p14:creationId xmlns:p14="http://schemas.microsoft.com/office/powerpoint/2010/main" val="398524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5AF4E-40E4-542E-4CEC-AC40711213A7}"/>
              </a:ext>
            </a:extLst>
          </p:cNvPr>
          <p:cNvSpPr>
            <a:spLocks noGrp="1"/>
          </p:cNvSpPr>
          <p:nvPr>
            <p:ph type="dt" sz="half" idx="10"/>
          </p:nvPr>
        </p:nvSpPr>
        <p:spPr/>
        <p:txBody>
          <a:bodyPr/>
          <a:lstStyle/>
          <a:p>
            <a:fld id="{5EC64E48-C94F-3045-BC05-9D97F161A98E}" type="datetime1">
              <a:rPr lang="en-US" smtClean="0"/>
              <a:t>10/15/23</a:t>
            </a:fld>
            <a:endParaRPr lang="en-US"/>
          </a:p>
        </p:txBody>
      </p:sp>
      <p:sp>
        <p:nvSpPr>
          <p:cNvPr id="3" name="Footer Placeholder 2">
            <a:extLst>
              <a:ext uri="{FF2B5EF4-FFF2-40B4-BE49-F238E27FC236}">
                <a16:creationId xmlns:a16="http://schemas.microsoft.com/office/drawing/2014/main" id="{69930C3A-D6EB-E59A-8934-BE2DA87FE2D7}"/>
              </a:ext>
            </a:extLst>
          </p:cNvPr>
          <p:cNvSpPr>
            <a:spLocks noGrp="1"/>
          </p:cNvSpPr>
          <p:nvPr>
            <p:ph type="ftr" sz="quarter" idx="11"/>
          </p:nvPr>
        </p:nvSpPr>
        <p:spPr/>
        <p:txBody>
          <a:bodyPr/>
          <a:lstStyle/>
          <a:p>
            <a:r>
              <a:rPr lang="en-US"/>
              <a:t>EIC : Next 10+ years through start up and beyond</a:t>
            </a:r>
          </a:p>
        </p:txBody>
      </p:sp>
      <p:sp>
        <p:nvSpPr>
          <p:cNvPr id="4" name="Slide Number Placeholder 3">
            <a:extLst>
              <a:ext uri="{FF2B5EF4-FFF2-40B4-BE49-F238E27FC236}">
                <a16:creationId xmlns:a16="http://schemas.microsoft.com/office/drawing/2014/main" id="{B4E4B41B-186B-748F-0D5B-EBF5045FE1AE}"/>
              </a:ext>
            </a:extLst>
          </p:cNvPr>
          <p:cNvSpPr>
            <a:spLocks noGrp="1"/>
          </p:cNvSpPr>
          <p:nvPr>
            <p:ph type="sldNum" sz="quarter" idx="12"/>
          </p:nvPr>
        </p:nvSpPr>
        <p:spPr/>
        <p:txBody>
          <a:bodyPr/>
          <a:lstStyle/>
          <a:p>
            <a:fld id="{9163F5D3-2D05-F441-ACAF-676D5FD5B4BE}" type="slidenum">
              <a:rPr lang="en-US" smtClean="0"/>
              <a:t>25</a:t>
            </a:fld>
            <a:endParaRPr lang="en-US"/>
          </a:p>
        </p:txBody>
      </p:sp>
      <p:pic>
        <p:nvPicPr>
          <p:cNvPr id="5" name="Picture 4">
            <a:extLst>
              <a:ext uri="{FF2B5EF4-FFF2-40B4-BE49-F238E27FC236}">
                <a16:creationId xmlns:a16="http://schemas.microsoft.com/office/drawing/2014/main" id="{5EE003BB-31E7-C1F4-7800-92DDD6D23C2F}"/>
              </a:ext>
            </a:extLst>
          </p:cNvPr>
          <p:cNvPicPr>
            <a:picLocks noChangeAspect="1"/>
          </p:cNvPicPr>
          <p:nvPr/>
        </p:nvPicPr>
        <p:blipFill>
          <a:blip r:embed="rId2"/>
          <a:stretch>
            <a:fillRect/>
          </a:stretch>
        </p:blipFill>
        <p:spPr>
          <a:xfrm>
            <a:off x="475950" y="423331"/>
            <a:ext cx="7772400" cy="6048882"/>
          </a:xfrm>
          <a:prstGeom prst="rect">
            <a:avLst/>
          </a:prstGeom>
        </p:spPr>
      </p:pic>
      <p:sp>
        <p:nvSpPr>
          <p:cNvPr id="6" name="Right Arrow 5">
            <a:extLst>
              <a:ext uri="{FF2B5EF4-FFF2-40B4-BE49-F238E27FC236}">
                <a16:creationId xmlns:a16="http://schemas.microsoft.com/office/drawing/2014/main" id="{E3FDD31C-7D90-8EB4-0317-F6FD24578D28}"/>
              </a:ext>
            </a:extLst>
          </p:cNvPr>
          <p:cNvSpPr/>
          <p:nvPr/>
        </p:nvSpPr>
        <p:spPr>
          <a:xfrm>
            <a:off x="7562596" y="473529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78B292-FA62-6BBF-DF03-5998B6AEEC46}"/>
              </a:ext>
            </a:extLst>
          </p:cNvPr>
          <p:cNvSpPr txBox="1"/>
          <p:nvPr/>
        </p:nvSpPr>
        <p:spPr>
          <a:xfrm>
            <a:off x="8724300" y="4100447"/>
            <a:ext cx="3237899" cy="1754326"/>
          </a:xfrm>
          <a:prstGeom prst="rect">
            <a:avLst/>
          </a:prstGeom>
          <a:noFill/>
        </p:spPr>
        <p:txBody>
          <a:bodyPr wrap="square" rtlCol="0">
            <a:spAutoFit/>
          </a:bodyPr>
          <a:lstStyle/>
          <a:p>
            <a:r>
              <a:rPr lang="en-US" dirty="0"/>
              <a:t>Recall, EIC luminosity will be at </a:t>
            </a:r>
          </a:p>
          <a:p>
            <a:r>
              <a:rPr lang="en-US" dirty="0"/>
              <a:t>least 100 (if not 1000) times larger than HERA </a:t>
            </a:r>
          </a:p>
          <a:p>
            <a:endParaRPr lang="en-US" dirty="0"/>
          </a:p>
          <a:p>
            <a:r>
              <a:rPr lang="en-US" dirty="0"/>
              <a:t>Clearly theory precisions needs to be visited immediately.</a:t>
            </a:r>
          </a:p>
        </p:txBody>
      </p:sp>
    </p:spTree>
    <p:extLst>
      <p:ext uri="{BB962C8B-B14F-4D97-AF65-F5344CB8AC3E}">
        <p14:creationId xmlns:p14="http://schemas.microsoft.com/office/powerpoint/2010/main" val="3427762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F9CC0-43D3-2BD2-249C-705FFDA2C780}"/>
              </a:ext>
            </a:extLst>
          </p:cNvPr>
          <p:cNvSpPr>
            <a:spLocks noGrp="1"/>
          </p:cNvSpPr>
          <p:nvPr>
            <p:ph type="dt" sz="half" idx="10"/>
          </p:nvPr>
        </p:nvSpPr>
        <p:spPr/>
        <p:txBody>
          <a:bodyPr/>
          <a:lstStyle/>
          <a:p>
            <a:fld id="{2441BE4F-9557-9644-AE42-6A412A49E4B0}" type="datetime1">
              <a:rPr lang="en-US" smtClean="0"/>
              <a:t>10/15/23</a:t>
            </a:fld>
            <a:endParaRPr lang="en-US"/>
          </a:p>
        </p:txBody>
      </p:sp>
      <p:sp>
        <p:nvSpPr>
          <p:cNvPr id="3" name="Footer Placeholder 2">
            <a:extLst>
              <a:ext uri="{FF2B5EF4-FFF2-40B4-BE49-F238E27FC236}">
                <a16:creationId xmlns:a16="http://schemas.microsoft.com/office/drawing/2014/main" id="{6014B109-4455-0A4A-7747-D4D850ED9DC1}"/>
              </a:ext>
            </a:extLst>
          </p:cNvPr>
          <p:cNvSpPr>
            <a:spLocks noGrp="1"/>
          </p:cNvSpPr>
          <p:nvPr>
            <p:ph type="ftr" sz="quarter" idx="11"/>
          </p:nvPr>
        </p:nvSpPr>
        <p:spPr/>
        <p:txBody>
          <a:bodyPr/>
          <a:lstStyle/>
          <a:p>
            <a:r>
              <a:rPr lang="en-US"/>
              <a:t>EIC : Next 10+ years through start up and beyond</a:t>
            </a:r>
          </a:p>
        </p:txBody>
      </p:sp>
      <p:sp>
        <p:nvSpPr>
          <p:cNvPr id="4" name="Slide Number Placeholder 3">
            <a:extLst>
              <a:ext uri="{FF2B5EF4-FFF2-40B4-BE49-F238E27FC236}">
                <a16:creationId xmlns:a16="http://schemas.microsoft.com/office/drawing/2014/main" id="{90F21A5C-50BF-F923-5BE4-F7BD40CA166F}"/>
              </a:ext>
            </a:extLst>
          </p:cNvPr>
          <p:cNvSpPr>
            <a:spLocks noGrp="1"/>
          </p:cNvSpPr>
          <p:nvPr>
            <p:ph type="sldNum" sz="quarter" idx="12"/>
          </p:nvPr>
        </p:nvSpPr>
        <p:spPr/>
        <p:txBody>
          <a:bodyPr/>
          <a:lstStyle/>
          <a:p>
            <a:fld id="{9163F5D3-2D05-F441-ACAF-676D5FD5B4BE}" type="slidenum">
              <a:rPr lang="en-US" smtClean="0"/>
              <a:t>26</a:t>
            </a:fld>
            <a:endParaRPr lang="en-US"/>
          </a:p>
        </p:txBody>
      </p:sp>
      <p:pic>
        <p:nvPicPr>
          <p:cNvPr id="5" name="Picture 4">
            <a:extLst>
              <a:ext uri="{FF2B5EF4-FFF2-40B4-BE49-F238E27FC236}">
                <a16:creationId xmlns:a16="http://schemas.microsoft.com/office/drawing/2014/main" id="{4FC6F97F-3C76-2748-AB58-A77E9680D1CE}"/>
              </a:ext>
            </a:extLst>
          </p:cNvPr>
          <p:cNvPicPr>
            <a:picLocks noChangeAspect="1"/>
          </p:cNvPicPr>
          <p:nvPr/>
        </p:nvPicPr>
        <p:blipFill>
          <a:blip r:embed="rId2"/>
          <a:stretch>
            <a:fillRect/>
          </a:stretch>
        </p:blipFill>
        <p:spPr>
          <a:xfrm>
            <a:off x="5983111" y="2005261"/>
            <a:ext cx="6208889" cy="4832077"/>
          </a:xfrm>
          <a:prstGeom prst="rect">
            <a:avLst/>
          </a:prstGeom>
        </p:spPr>
      </p:pic>
      <p:sp>
        <p:nvSpPr>
          <p:cNvPr id="6" name="TextBox 5">
            <a:extLst>
              <a:ext uri="{FF2B5EF4-FFF2-40B4-BE49-F238E27FC236}">
                <a16:creationId xmlns:a16="http://schemas.microsoft.com/office/drawing/2014/main" id="{FA49BF47-2E3C-A0A9-B774-0B5724FE2BF4}"/>
              </a:ext>
            </a:extLst>
          </p:cNvPr>
          <p:cNvSpPr txBox="1"/>
          <p:nvPr/>
        </p:nvSpPr>
        <p:spPr>
          <a:xfrm>
            <a:off x="6812435" y="609600"/>
            <a:ext cx="5077800" cy="1200329"/>
          </a:xfrm>
          <a:prstGeom prst="rect">
            <a:avLst/>
          </a:prstGeom>
          <a:noFill/>
        </p:spPr>
        <p:txBody>
          <a:bodyPr wrap="none" rtlCol="0">
            <a:spAutoFit/>
          </a:bodyPr>
          <a:lstStyle/>
          <a:p>
            <a:r>
              <a:rPr lang="en-US" dirty="0"/>
              <a:t>Automation at NLO already used and demonstrated.</a:t>
            </a:r>
          </a:p>
          <a:p>
            <a:endParaRPr lang="en-US" dirty="0"/>
          </a:p>
          <a:p>
            <a:endParaRPr lang="en-US" dirty="0"/>
          </a:p>
          <a:p>
            <a:r>
              <a:rPr lang="en-US" dirty="0"/>
              <a:t>Modern version: with </a:t>
            </a:r>
            <a:r>
              <a:rPr lang="en-US" dirty="0" err="1"/>
              <a:t>ChatGPT</a:t>
            </a:r>
            <a:r>
              <a:rPr lang="en-US" dirty="0"/>
              <a:t> LO tested(?) (Joke!) </a:t>
            </a:r>
          </a:p>
        </p:txBody>
      </p:sp>
      <p:pic>
        <p:nvPicPr>
          <p:cNvPr id="7" name="Picture 6">
            <a:extLst>
              <a:ext uri="{FF2B5EF4-FFF2-40B4-BE49-F238E27FC236}">
                <a16:creationId xmlns:a16="http://schemas.microsoft.com/office/drawing/2014/main" id="{E290008F-AE1A-0CAE-9B2E-A94BB73169D2}"/>
              </a:ext>
            </a:extLst>
          </p:cNvPr>
          <p:cNvPicPr>
            <a:picLocks noChangeAspect="1"/>
          </p:cNvPicPr>
          <p:nvPr/>
        </p:nvPicPr>
        <p:blipFill>
          <a:blip r:embed="rId3"/>
          <a:stretch>
            <a:fillRect/>
          </a:stretch>
        </p:blipFill>
        <p:spPr>
          <a:xfrm>
            <a:off x="305959" y="102155"/>
            <a:ext cx="5073607" cy="3948542"/>
          </a:xfrm>
          <a:prstGeom prst="rect">
            <a:avLst/>
          </a:prstGeom>
        </p:spPr>
      </p:pic>
    </p:spTree>
    <p:extLst>
      <p:ext uri="{BB962C8B-B14F-4D97-AF65-F5344CB8AC3E}">
        <p14:creationId xmlns:p14="http://schemas.microsoft.com/office/powerpoint/2010/main" val="12122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checkerboard(across)">
                                      <p:cBhvr>
                                        <p:cTn id="7" dur="500"/>
                                        <p:tgtEl>
                                          <p:spTgt spid="6">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936C2-7559-5A84-D65F-63D8EC0CDBE4}"/>
              </a:ext>
            </a:extLst>
          </p:cNvPr>
          <p:cNvSpPr>
            <a:spLocks noGrp="1"/>
          </p:cNvSpPr>
          <p:nvPr>
            <p:ph type="dt" sz="half" idx="10"/>
          </p:nvPr>
        </p:nvSpPr>
        <p:spPr/>
        <p:txBody>
          <a:bodyPr/>
          <a:lstStyle/>
          <a:p>
            <a:fld id="{162D97EA-7D16-3447-9AC9-BEFBABE5B92A}" type="datetime1">
              <a:rPr lang="en-US" smtClean="0"/>
              <a:t>10/15/23</a:t>
            </a:fld>
            <a:endParaRPr lang="en-US"/>
          </a:p>
        </p:txBody>
      </p:sp>
      <p:sp>
        <p:nvSpPr>
          <p:cNvPr id="3" name="Footer Placeholder 2">
            <a:extLst>
              <a:ext uri="{FF2B5EF4-FFF2-40B4-BE49-F238E27FC236}">
                <a16:creationId xmlns:a16="http://schemas.microsoft.com/office/drawing/2014/main" id="{0D3541BE-9ED1-C6DF-6420-41C6E9E592CB}"/>
              </a:ext>
            </a:extLst>
          </p:cNvPr>
          <p:cNvSpPr>
            <a:spLocks noGrp="1"/>
          </p:cNvSpPr>
          <p:nvPr>
            <p:ph type="ftr" sz="quarter" idx="11"/>
          </p:nvPr>
        </p:nvSpPr>
        <p:spPr/>
        <p:txBody>
          <a:bodyPr/>
          <a:lstStyle/>
          <a:p>
            <a:r>
              <a:rPr lang="en-US"/>
              <a:t>EIC : Next 10+ years through start up and beyond</a:t>
            </a:r>
          </a:p>
        </p:txBody>
      </p:sp>
      <p:sp>
        <p:nvSpPr>
          <p:cNvPr id="4" name="Slide Number Placeholder 3">
            <a:extLst>
              <a:ext uri="{FF2B5EF4-FFF2-40B4-BE49-F238E27FC236}">
                <a16:creationId xmlns:a16="http://schemas.microsoft.com/office/drawing/2014/main" id="{6C70AB95-C363-C302-CB3B-76634EE428A2}"/>
              </a:ext>
            </a:extLst>
          </p:cNvPr>
          <p:cNvSpPr>
            <a:spLocks noGrp="1"/>
          </p:cNvSpPr>
          <p:nvPr>
            <p:ph type="sldNum" sz="quarter" idx="12"/>
          </p:nvPr>
        </p:nvSpPr>
        <p:spPr/>
        <p:txBody>
          <a:bodyPr/>
          <a:lstStyle/>
          <a:p>
            <a:fld id="{9163F5D3-2D05-F441-ACAF-676D5FD5B4BE}" type="slidenum">
              <a:rPr lang="en-US" smtClean="0"/>
              <a:t>27</a:t>
            </a:fld>
            <a:endParaRPr lang="en-US"/>
          </a:p>
        </p:txBody>
      </p:sp>
      <p:pic>
        <p:nvPicPr>
          <p:cNvPr id="5" name="Picture 4">
            <a:extLst>
              <a:ext uri="{FF2B5EF4-FFF2-40B4-BE49-F238E27FC236}">
                <a16:creationId xmlns:a16="http://schemas.microsoft.com/office/drawing/2014/main" id="{25A92B7C-A64F-2C2D-1854-232A44C27992}"/>
              </a:ext>
            </a:extLst>
          </p:cNvPr>
          <p:cNvPicPr>
            <a:picLocks noChangeAspect="1"/>
          </p:cNvPicPr>
          <p:nvPr/>
        </p:nvPicPr>
        <p:blipFill>
          <a:blip r:embed="rId2"/>
          <a:stretch>
            <a:fillRect/>
          </a:stretch>
        </p:blipFill>
        <p:spPr>
          <a:xfrm>
            <a:off x="926911" y="450627"/>
            <a:ext cx="7772400" cy="6048882"/>
          </a:xfrm>
          <a:prstGeom prst="rect">
            <a:avLst/>
          </a:prstGeom>
        </p:spPr>
      </p:pic>
      <p:sp>
        <p:nvSpPr>
          <p:cNvPr id="6" name="TextBox 5">
            <a:extLst>
              <a:ext uri="{FF2B5EF4-FFF2-40B4-BE49-F238E27FC236}">
                <a16:creationId xmlns:a16="http://schemas.microsoft.com/office/drawing/2014/main" id="{C6980FF8-390E-B2F6-214B-835EA9BA9277}"/>
              </a:ext>
            </a:extLst>
          </p:cNvPr>
          <p:cNvSpPr txBox="1"/>
          <p:nvPr/>
        </p:nvSpPr>
        <p:spPr>
          <a:xfrm>
            <a:off x="9166072" y="2151727"/>
            <a:ext cx="2529217" cy="2554545"/>
          </a:xfrm>
          <a:prstGeom prst="rect">
            <a:avLst/>
          </a:prstGeom>
          <a:noFill/>
        </p:spPr>
        <p:txBody>
          <a:bodyPr wrap="square" rtlCol="0">
            <a:spAutoFit/>
          </a:bodyPr>
          <a:lstStyle/>
          <a:p>
            <a:r>
              <a:rPr lang="en-US" sz="2000" dirty="0">
                <a:latin typeface="Helvetica" pitchFamily="2" charset="0"/>
              </a:rPr>
              <a:t>New Standard at LHC is NNLO</a:t>
            </a:r>
          </a:p>
          <a:p>
            <a:endParaRPr lang="en-US" sz="2000" dirty="0">
              <a:latin typeface="Helvetica" pitchFamily="2" charset="0"/>
            </a:endParaRPr>
          </a:p>
          <a:p>
            <a:r>
              <a:rPr lang="en-US" sz="2000" dirty="0">
                <a:latin typeface="Helvetica" pitchFamily="2" charset="0"/>
              </a:rPr>
              <a:t>But it took 20 years from 1990’s to 2020’s for all processes to be calculate &amp;  tested</a:t>
            </a:r>
          </a:p>
        </p:txBody>
      </p:sp>
    </p:spTree>
    <p:extLst>
      <p:ext uri="{BB962C8B-B14F-4D97-AF65-F5344CB8AC3E}">
        <p14:creationId xmlns:p14="http://schemas.microsoft.com/office/powerpoint/2010/main" val="163032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571C9D-1F48-97DB-1B2B-4FE492C9E28A}"/>
              </a:ext>
            </a:extLst>
          </p:cNvPr>
          <p:cNvSpPr>
            <a:spLocks noGrp="1"/>
          </p:cNvSpPr>
          <p:nvPr>
            <p:ph type="dt" sz="half" idx="10"/>
          </p:nvPr>
        </p:nvSpPr>
        <p:spPr/>
        <p:txBody>
          <a:bodyPr/>
          <a:lstStyle/>
          <a:p>
            <a:fld id="{A098FB3B-C83E-3C4A-B69B-D42CB7ED491A}" type="datetime1">
              <a:rPr lang="en-US" smtClean="0"/>
              <a:t>10/15/23</a:t>
            </a:fld>
            <a:endParaRPr lang="en-US"/>
          </a:p>
        </p:txBody>
      </p:sp>
      <p:sp>
        <p:nvSpPr>
          <p:cNvPr id="3" name="Footer Placeholder 2">
            <a:extLst>
              <a:ext uri="{FF2B5EF4-FFF2-40B4-BE49-F238E27FC236}">
                <a16:creationId xmlns:a16="http://schemas.microsoft.com/office/drawing/2014/main" id="{6835A1DB-BB1D-A699-21B2-5985056E48F7}"/>
              </a:ext>
            </a:extLst>
          </p:cNvPr>
          <p:cNvSpPr>
            <a:spLocks noGrp="1"/>
          </p:cNvSpPr>
          <p:nvPr>
            <p:ph type="ftr" sz="quarter" idx="11"/>
          </p:nvPr>
        </p:nvSpPr>
        <p:spPr/>
        <p:txBody>
          <a:bodyPr/>
          <a:lstStyle/>
          <a:p>
            <a:r>
              <a:rPr lang="en-US"/>
              <a:t>EIC : Next 10+ years through start up and beyond</a:t>
            </a:r>
          </a:p>
        </p:txBody>
      </p:sp>
      <p:sp>
        <p:nvSpPr>
          <p:cNvPr id="4" name="Slide Number Placeholder 3">
            <a:extLst>
              <a:ext uri="{FF2B5EF4-FFF2-40B4-BE49-F238E27FC236}">
                <a16:creationId xmlns:a16="http://schemas.microsoft.com/office/drawing/2014/main" id="{A5A851E7-08DD-2E9A-5AE5-0E11CD177881}"/>
              </a:ext>
            </a:extLst>
          </p:cNvPr>
          <p:cNvSpPr>
            <a:spLocks noGrp="1"/>
          </p:cNvSpPr>
          <p:nvPr>
            <p:ph type="sldNum" sz="quarter" idx="12"/>
          </p:nvPr>
        </p:nvSpPr>
        <p:spPr/>
        <p:txBody>
          <a:bodyPr/>
          <a:lstStyle/>
          <a:p>
            <a:fld id="{9163F5D3-2D05-F441-ACAF-676D5FD5B4BE}" type="slidenum">
              <a:rPr lang="en-US" smtClean="0"/>
              <a:t>28</a:t>
            </a:fld>
            <a:endParaRPr lang="en-US"/>
          </a:p>
        </p:txBody>
      </p:sp>
      <p:pic>
        <p:nvPicPr>
          <p:cNvPr id="5" name="Picture 4">
            <a:extLst>
              <a:ext uri="{FF2B5EF4-FFF2-40B4-BE49-F238E27FC236}">
                <a16:creationId xmlns:a16="http://schemas.microsoft.com/office/drawing/2014/main" id="{B29BA638-B579-DD44-B659-BE68609E8F2D}"/>
              </a:ext>
            </a:extLst>
          </p:cNvPr>
          <p:cNvPicPr>
            <a:picLocks noChangeAspect="1"/>
          </p:cNvPicPr>
          <p:nvPr/>
        </p:nvPicPr>
        <p:blipFill>
          <a:blip r:embed="rId2"/>
          <a:stretch>
            <a:fillRect/>
          </a:stretch>
        </p:blipFill>
        <p:spPr>
          <a:xfrm>
            <a:off x="381000" y="186265"/>
            <a:ext cx="5156690" cy="4013202"/>
          </a:xfrm>
          <a:prstGeom prst="rect">
            <a:avLst/>
          </a:prstGeom>
        </p:spPr>
      </p:pic>
      <p:pic>
        <p:nvPicPr>
          <p:cNvPr id="6" name="Picture 5">
            <a:extLst>
              <a:ext uri="{FF2B5EF4-FFF2-40B4-BE49-F238E27FC236}">
                <a16:creationId xmlns:a16="http://schemas.microsoft.com/office/drawing/2014/main" id="{8B9D8D1E-74D5-1F8E-4D0B-11E98A81DC10}"/>
              </a:ext>
            </a:extLst>
          </p:cNvPr>
          <p:cNvPicPr>
            <a:picLocks noChangeAspect="1"/>
          </p:cNvPicPr>
          <p:nvPr/>
        </p:nvPicPr>
        <p:blipFill>
          <a:blip r:embed="rId3"/>
          <a:stretch>
            <a:fillRect/>
          </a:stretch>
        </p:blipFill>
        <p:spPr>
          <a:xfrm>
            <a:off x="4419600" y="832740"/>
            <a:ext cx="7772400" cy="5849331"/>
          </a:xfrm>
          <a:prstGeom prst="rect">
            <a:avLst/>
          </a:prstGeom>
        </p:spPr>
      </p:pic>
    </p:spTree>
    <p:extLst>
      <p:ext uri="{BB962C8B-B14F-4D97-AF65-F5344CB8AC3E}">
        <p14:creationId xmlns:p14="http://schemas.microsoft.com/office/powerpoint/2010/main" val="383562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AE69B4B-6169-697A-2C41-111B678F2278}"/>
              </a:ext>
            </a:extLst>
          </p:cNvPr>
          <p:cNvSpPr>
            <a:spLocks noGrp="1"/>
          </p:cNvSpPr>
          <p:nvPr>
            <p:ph type="dt" sz="half" idx="10"/>
          </p:nvPr>
        </p:nvSpPr>
        <p:spPr/>
        <p:txBody>
          <a:bodyPr/>
          <a:lstStyle/>
          <a:p>
            <a:fld id="{F5C66AC5-7CF6-EF44-8B4E-5E2486ED109A}" type="datetime1">
              <a:rPr lang="en-US" smtClean="0"/>
              <a:t>10/15/23</a:t>
            </a:fld>
            <a:endParaRPr lang="en-US"/>
          </a:p>
        </p:txBody>
      </p:sp>
      <p:sp>
        <p:nvSpPr>
          <p:cNvPr id="4" name="Footer Placeholder 3">
            <a:extLst>
              <a:ext uri="{FF2B5EF4-FFF2-40B4-BE49-F238E27FC236}">
                <a16:creationId xmlns:a16="http://schemas.microsoft.com/office/drawing/2014/main" id="{0D996902-0C8D-4FB3-248D-21FD783B630E}"/>
              </a:ext>
            </a:extLst>
          </p:cNvPr>
          <p:cNvSpPr>
            <a:spLocks noGrp="1"/>
          </p:cNvSpPr>
          <p:nvPr>
            <p:ph type="ftr" sz="quarter" idx="11"/>
          </p:nvPr>
        </p:nvSpPr>
        <p:spPr/>
        <p:txBody>
          <a:bodyPr/>
          <a:lstStyle/>
          <a:p>
            <a:r>
              <a:rPr lang="en-US"/>
              <a:t>EIC : Next 10+ years through start up and beyond</a:t>
            </a:r>
          </a:p>
        </p:txBody>
      </p:sp>
      <p:sp>
        <p:nvSpPr>
          <p:cNvPr id="5" name="Slide Number Placeholder 4">
            <a:extLst>
              <a:ext uri="{FF2B5EF4-FFF2-40B4-BE49-F238E27FC236}">
                <a16:creationId xmlns:a16="http://schemas.microsoft.com/office/drawing/2014/main" id="{008A2D98-4546-0C9F-E4F7-F5ED1CFFCF07}"/>
              </a:ext>
            </a:extLst>
          </p:cNvPr>
          <p:cNvSpPr>
            <a:spLocks noGrp="1"/>
          </p:cNvSpPr>
          <p:nvPr>
            <p:ph type="sldNum" sz="quarter" idx="12"/>
          </p:nvPr>
        </p:nvSpPr>
        <p:spPr/>
        <p:txBody>
          <a:bodyPr/>
          <a:lstStyle/>
          <a:p>
            <a:fld id="{9163F5D3-2D05-F441-ACAF-676D5FD5B4BE}" type="slidenum">
              <a:rPr lang="en-US" smtClean="0"/>
              <a:t>29</a:t>
            </a:fld>
            <a:endParaRPr lang="en-US"/>
          </a:p>
        </p:txBody>
      </p:sp>
      <p:pic>
        <p:nvPicPr>
          <p:cNvPr id="6" name="Picture 5">
            <a:extLst>
              <a:ext uri="{FF2B5EF4-FFF2-40B4-BE49-F238E27FC236}">
                <a16:creationId xmlns:a16="http://schemas.microsoft.com/office/drawing/2014/main" id="{3A753138-5CCD-CF07-4BC1-40F82A022CCD}"/>
              </a:ext>
            </a:extLst>
          </p:cNvPr>
          <p:cNvPicPr>
            <a:picLocks noChangeAspect="1"/>
          </p:cNvPicPr>
          <p:nvPr/>
        </p:nvPicPr>
        <p:blipFill>
          <a:blip r:embed="rId2"/>
          <a:stretch>
            <a:fillRect/>
          </a:stretch>
        </p:blipFill>
        <p:spPr>
          <a:xfrm>
            <a:off x="234244" y="354687"/>
            <a:ext cx="6173840" cy="4646291"/>
          </a:xfrm>
          <a:prstGeom prst="rect">
            <a:avLst/>
          </a:prstGeom>
        </p:spPr>
      </p:pic>
      <p:sp>
        <p:nvSpPr>
          <p:cNvPr id="7" name="TextBox 6">
            <a:extLst>
              <a:ext uri="{FF2B5EF4-FFF2-40B4-BE49-F238E27FC236}">
                <a16:creationId xmlns:a16="http://schemas.microsoft.com/office/drawing/2014/main" id="{B7EBEFEB-A745-2C3F-FE9B-666E419A0A1D}"/>
              </a:ext>
            </a:extLst>
          </p:cNvPr>
          <p:cNvSpPr txBox="1"/>
          <p:nvPr/>
        </p:nvSpPr>
        <p:spPr>
          <a:xfrm>
            <a:off x="6874933" y="4030134"/>
            <a:ext cx="5317067" cy="2308324"/>
          </a:xfrm>
          <a:prstGeom prst="rect">
            <a:avLst/>
          </a:prstGeom>
          <a:noFill/>
        </p:spPr>
        <p:txBody>
          <a:bodyPr wrap="square" rtlCol="0">
            <a:spAutoFit/>
          </a:bodyPr>
          <a:lstStyle/>
          <a:p>
            <a:r>
              <a:rPr lang="en-US" sz="2400" dirty="0">
                <a:latin typeface="Helvetica" pitchFamily="2" charset="0"/>
              </a:rPr>
              <a:t>An enormous thrust in precision calculations in Theory including already emerging precision in Lattice QCD is needed in the next ~10 years before or around the same time the EIC data will become available</a:t>
            </a:r>
          </a:p>
        </p:txBody>
      </p:sp>
    </p:spTree>
    <p:extLst>
      <p:ext uri="{BB962C8B-B14F-4D97-AF65-F5344CB8AC3E}">
        <p14:creationId xmlns:p14="http://schemas.microsoft.com/office/powerpoint/2010/main" val="1654061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998F-7396-7A02-FE1E-046CCFE06B85}"/>
              </a:ext>
            </a:extLst>
          </p:cNvPr>
          <p:cNvSpPr>
            <a:spLocks noGrp="1"/>
          </p:cNvSpPr>
          <p:nvPr>
            <p:ph type="title"/>
          </p:nvPr>
        </p:nvSpPr>
        <p:spPr/>
        <p:txBody>
          <a:bodyPr/>
          <a:lstStyle/>
          <a:p>
            <a:r>
              <a:rPr lang="en-US" dirty="0"/>
              <a:t>Item 1:</a:t>
            </a:r>
            <a:br>
              <a:rPr lang="en-US" dirty="0"/>
            </a:br>
            <a:r>
              <a:rPr lang="en-US" dirty="0"/>
              <a:t>EIC project and its timeline</a:t>
            </a:r>
          </a:p>
        </p:txBody>
      </p:sp>
      <p:sp>
        <p:nvSpPr>
          <p:cNvPr id="3" name="Text Placeholder 2">
            <a:extLst>
              <a:ext uri="{FF2B5EF4-FFF2-40B4-BE49-F238E27FC236}">
                <a16:creationId xmlns:a16="http://schemas.microsoft.com/office/drawing/2014/main" id="{990F3C5E-08AA-8C98-2A98-4EA583DB8DA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BAA3B11-A6F3-9BE9-7B1A-526E486B2C92}"/>
              </a:ext>
            </a:extLst>
          </p:cNvPr>
          <p:cNvSpPr>
            <a:spLocks noGrp="1"/>
          </p:cNvSpPr>
          <p:nvPr>
            <p:ph type="dt" sz="half" idx="10"/>
          </p:nvPr>
        </p:nvSpPr>
        <p:spPr/>
        <p:txBody>
          <a:bodyPr/>
          <a:lstStyle/>
          <a:p>
            <a:fld id="{FA0FC7C4-0D0E-5D4A-BC84-AE5F0284DBD8}" type="datetime1">
              <a:rPr lang="en-US" smtClean="0"/>
              <a:t>10/15/23</a:t>
            </a:fld>
            <a:endParaRPr lang="en-US"/>
          </a:p>
        </p:txBody>
      </p:sp>
      <p:sp>
        <p:nvSpPr>
          <p:cNvPr id="5" name="Footer Placeholder 4">
            <a:extLst>
              <a:ext uri="{FF2B5EF4-FFF2-40B4-BE49-F238E27FC236}">
                <a16:creationId xmlns:a16="http://schemas.microsoft.com/office/drawing/2014/main" id="{06F21E2F-DED9-0D65-A71B-C50DBE82A656}"/>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AC828B0F-5106-4C83-2B49-86199136C955}"/>
              </a:ext>
            </a:extLst>
          </p:cNvPr>
          <p:cNvSpPr>
            <a:spLocks noGrp="1"/>
          </p:cNvSpPr>
          <p:nvPr>
            <p:ph type="sldNum" sz="quarter" idx="12"/>
          </p:nvPr>
        </p:nvSpPr>
        <p:spPr/>
        <p:txBody>
          <a:bodyPr/>
          <a:lstStyle/>
          <a:p>
            <a:fld id="{9163F5D3-2D05-F441-ACAF-676D5FD5B4BE}" type="slidenum">
              <a:rPr lang="en-US" smtClean="0"/>
              <a:t>3</a:t>
            </a:fld>
            <a:endParaRPr lang="en-US"/>
          </a:p>
        </p:txBody>
      </p:sp>
    </p:spTree>
    <p:extLst>
      <p:ext uri="{BB962C8B-B14F-4D97-AF65-F5344CB8AC3E}">
        <p14:creationId xmlns:p14="http://schemas.microsoft.com/office/powerpoint/2010/main" val="3999767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53F6-3BD7-2E97-4D65-FA3C76C77A3C}"/>
              </a:ext>
            </a:extLst>
          </p:cNvPr>
          <p:cNvSpPr>
            <a:spLocks noGrp="1"/>
          </p:cNvSpPr>
          <p:nvPr>
            <p:ph type="title"/>
          </p:nvPr>
        </p:nvSpPr>
        <p:spPr/>
        <p:txBody>
          <a:bodyPr>
            <a:normAutofit fontScale="90000"/>
          </a:bodyPr>
          <a:lstStyle/>
          <a:p>
            <a:r>
              <a:rPr lang="en-US" sz="4400" dirty="0"/>
              <a:t>While EIC project (machine and 1</a:t>
            </a:r>
            <a:r>
              <a:rPr lang="en-US" sz="4400" baseline="30000" dirty="0"/>
              <a:t>st</a:t>
            </a:r>
            <a:r>
              <a:rPr lang="en-US" sz="4400" dirty="0"/>
              <a:t> detector) have to succeed….</a:t>
            </a:r>
            <a:br>
              <a:rPr lang="en-US" sz="4400" dirty="0"/>
            </a:br>
            <a:br>
              <a:rPr lang="en-US" sz="4400" dirty="0"/>
            </a:br>
            <a:r>
              <a:rPr lang="en-US" sz="4400" dirty="0"/>
              <a:t>I think we have everything we need to </a:t>
            </a:r>
            <a:r>
              <a:rPr lang="en-US" sz="4400" dirty="0">
                <a:solidFill>
                  <a:srgbClr val="0432FF"/>
                </a:solidFill>
              </a:rPr>
              <a:t>sow the seeds for a 2</a:t>
            </a:r>
            <a:r>
              <a:rPr lang="en-US" sz="4400" baseline="30000" dirty="0">
                <a:solidFill>
                  <a:srgbClr val="0432FF"/>
                </a:solidFill>
              </a:rPr>
              <a:t>nd</a:t>
            </a:r>
            <a:r>
              <a:rPr lang="en-US" sz="4400" dirty="0">
                <a:solidFill>
                  <a:srgbClr val="0432FF"/>
                </a:solidFill>
              </a:rPr>
              <a:t> detector</a:t>
            </a:r>
          </a:p>
        </p:txBody>
      </p:sp>
      <p:sp>
        <p:nvSpPr>
          <p:cNvPr id="3" name="Text Placeholder 2">
            <a:extLst>
              <a:ext uri="{FF2B5EF4-FFF2-40B4-BE49-F238E27FC236}">
                <a16:creationId xmlns:a16="http://schemas.microsoft.com/office/drawing/2014/main" id="{64867034-CC65-D15F-9AEA-FD2EC3209C5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A3972CD-B072-520C-8AAF-66490E798991}"/>
              </a:ext>
            </a:extLst>
          </p:cNvPr>
          <p:cNvSpPr>
            <a:spLocks noGrp="1"/>
          </p:cNvSpPr>
          <p:nvPr>
            <p:ph type="dt" sz="half" idx="10"/>
          </p:nvPr>
        </p:nvSpPr>
        <p:spPr/>
        <p:txBody>
          <a:bodyPr/>
          <a:lstStyle/>
          <a:p>
            <a:fld id="{1962E86D-3B3B-9D4D-9A18-39141865F2B2}" type="datetime1">
              <a:rPr lang="en-US" smtClean="0"/>
              <a:t>10/15/23</a:t>
            </a:fld>
            <a:endParaRPr lang="en-US"/>
          </a:p>
        </p:txBody>
      </p:sp>
      <p:sp>
        <p:nvSpPr>
          <p:cNvPr id="5" name="Footer Placeholder 4">
            <a:extLst>
              <a:ext uri="{FF2B5EF4-FFF2-40B4-BE49-F238E27FC236}">
                <a16:creationId xmlns:a16="http://schemas.microsoft.com/office/drawing/2014/main" id="{D53B78BD-5965-908E-3622-4B36639DEA10}"/>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079063BB-06AB-7F89-10C8-C8D5BF536638}"/>
              </a:ext>
            </a:extLst>
          </p:cNvPr>
          <p:cNvSpPr>
            <a:spLocks noGrp="1"/>
          </p:cNvSpPr>
          <p:nvPr>
            <p:ph type="sldNum" sz="quarter" idx="12"/>
          </p:nvPr>
        </p:nvSpPr>
        <p:spPr/>
        <p:txBody>
          <a:bodyPr/>
          <a:lstStyle/>
          <a:p>
            <a:fld id="{86472FDF-8F19-FD47-9D51-A862EFDD47AC}" type="slidenum">
              <a:rPr lang="en-US" smtClean="0"/>
              <a:t>30</a:t>
            </a:fld>
            <a:endParaRPr lang="en-US"/>
          </a:p>
        </p:txBody>
      </p:sp>
    </p:spTree>
    <p:extLst>
      <p:ext uri="{BB962C8B-B14F-4D97-AF65-F5344CB8AC3E}">
        <p14:creationId xmlns:p14="http://schemas.microsoft.com/office/powerpoint/2010/main" val="4167299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C9A4-A402-D138-32CF-C5F203D908E3}"/>
              </a:ext>
            </a:extLst>
          </p:cNvPr>
          <p:cNvSpPr>
            <a:spLocks noGrp="1"/>
          </p:cNvSpPr>
          <p:nvPr>
            <p:ph type="title"/>
          </p:nvPr>
        </p:nvSpPr>
        <p:spPr>
          <a:xfrm>
            <a:off x="831850" y="732990"/>
            <a:ext cx="10515600" cy="2852737"/>
          </a:xfrm>
        </p:spPr>
        <p:txBody>
          <a:bodyPr anchor="ctr"/>
          <a:lstStyle/>
          <a:p>
            <a:r>
              <a:rPr lang="en-US" dirty="0"/>
              <a:t>The 2</a:t>
            </a:r>
            <a:r>
              <a:rPr lang="en-US" baseline="30000" dirty="0"/>
              <a:t>nd</a:t>
            </a:r>
            <a:r>
              <a:rPr lang="en-US" dirty="0"/>
              <a:t> detector </a:t>
            </a:r>
          </a:p>
        </p:txBody>
      </p:sp>
      <p:sp>
        <p:nvSpPr>
          <p:cNvPr id="3" name="Text Placeholder 2">
            <a:extLst>
              <a:ext uri="{FF2B5EF4-FFF2-40B4-BE49-F238E27FC236}">
                <a16:creationId xmlns:a16="http://schemas.microsoft.com/office/drawing/2014/main" id="{7FA4E87D-37C7-6227-9707-6222EA112FD8}"/>
              </a:ext>
            </a:extLst>
          </p:cNvPr>
          <p:cNvSpPr>
            <a:spLocks noGrp="1"/>
          </p:cNvSpPr>
          <p:nvPr>
            <p:ph type="body" idx="1"/>
          </p:nvPr>
        </p:nvSpPr>
        <p:spPr>
          <a:xfrm>
            <a:off x="831849" y="3778971"/>
            <a:ext cx="11117695" cy="2577379"/>
          </a:xfrm>
        </p:spPr>
        <p:txBody>
          <a:bodyPr>
            <a:normAutofit/>
          </a:bodyPr>
          <a:lstStyle/>
          <a:p>
            <a:r>
              <a:rPr lang="en-US" sz="2800" dirty="0">
                <a:solidFill>
                  <a:schemeClr val="tx1"/>
                </a:solidFill>
              </a:rPr>
              <a:t>NSAC documents talk about possibly ~4 detectors</a:t>
            </a:r>
          </a:p>
          <a:p>
            <a:r>
              <a:rPr lang="en-US" sz="2800" dirty="0">
                <a:solidFill>
                  <a:schemeClr val="tx1"/>
                </a:solidFill>
              </a:rPr>
              <a:t>NAS Report: </a:t>
            </a:r>
            <a:r>
              <a:rPr lang="en-US" sz="2800" dirty="0">
                <a:solidFill>
                  <a:srgbClr val="0432FF"/>
                </a:solidFill>
              </a:rPr>
              <a:t>planning for up to 2 well-integrated detectors</a:t>
            </a:r>
          </a:p>
          <a:p>
            <a:r>
              <a:rPr lang="en-US" sz="2800" dirty="0">
                <a:solidFill>
                  <a:schemeClr val="tx1"/>
                </a:solidFill>
              </a:rPr>
              <a:t>EICUG desires 2 Detectors </a:t>
            </a:r>
            <a:endParaRPr lang="en-US" sz="2800" dirty="0">
              <a:solidFill>
                <a:srgbClr val="0432FF"/>
              </a:solidFill>
            </a:endParaRPr>
          </a:p>
          <a:p>
            <a:r>
              <a:rPr lang="en-US" sz="2800" dirty="0">
                <a:solidFill>
                  <a:schemeClr val="tx1"/>
                </a:solidFill>
              </a:rPr>
              <a:t>EIC Project has 1 Machine, 1 IR and ~1 Detector</a:t>
            </a:r>
          </a:p>
          <a:p>
            <a:pPr lvl="1"/>
            <a:r>
              <a:rPr lang="en-US" sz="2400" dirty="0">
                <a:solidFill>
                  <a:schemeClr val="accent6"/>
                </a:solidFill>
              </a:rPr>
              <a:t>without negating the possibility of the 2</a:t>
            </a:r>
            <a:r>
              <a:rPr lang="en-US" sz="2400" baseline="30000" dirty="0">
                <a:solidFill>
                  <a:schemeClr val="accent6"/>
                </a:solidFill>
              </a:rPr>
              <a:t>nd</a:t>
            </a:r>
            <a:r>
              <a:rPr lang="en-US" sz="2400" dirty="0">
                <a:solidFill>
                  <a:schemeClr val="accent6"/>
                </a:solidFill>
              </a:rPr>
              <a:t> IR/Detector </a:t>
            </a:r>
          </a:p>
        </p:txBody>
      </p:sp>
      <p:sp>
        <p:nvSpPr>
          <p:cNvPr id="4" name="Date Placeholder 3">
            <a:extLst>
              <a:ext uri="{FF2B5EF4-FFF2-40B4-BE49-F238E27FC236}">
                <a16:creationId xmlns:a16="http://schemas.microsoft.com/office/drawing/2014/main" id="{8DA46813-93E0-92F6-C7DE-D4C9D2AAF7E3}"/>
              </a:ext>
            </a:extLst>
          </p:cNvPr>
          <p:cNvSpPr>
            <a:spLocks noGrp="1"/>
          </p:cNvSpPr>
          <p:nvPr>
            <p:ph type="dt" sz="half" idx="10"/>
          </p:nvPr>
        </p:nvSpPr>
        <p:spPr/>
        <p:txBody>
          <a:bodyPr/>
          <a:lstStyle/>
          <a:p>
            <a:fld id="{36EBACE3-F1CA-6648-9727-436CD783B15D}" type="datetime1">
              <a:rPr lang="en-US" smtClean="0"/>
              <a:t>10/15/23</a:t>
            </a:fld>
            <a:endParaRPr lang="en-US"/>
          </a:p>
        </p:txBody>
      </p:sp>
      <p:sp>
        <p:nvSpPr>
          <p:cNvPr id="5" name="Footer Placeholder 4">
            <a:extLst>
              <a:ext uri="{FF2B5EF4-FFF2-40B4-BE49-F238E27FC236}">
                <a16:creationId xmlns:a16="http://schemas.microsoft.com/office/drawing/2014/main" id="{2129C995-01D6-F477-CFF4-35490828E7C6}"/>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7EC95412-08D6-9CBB-F146-753EE83EF033}"/>
              </a:ext>
            </a:extLst>
          </p:cNvPr>
          <p:cNvSpPr>
            <a:spLocks noGrp="1"/>
          </p:cNvSpPr>
          <p:nvPr>
            <p:ph type="sldNum" sz="quarter" idx="12"/>
          </p:nvPr>
        </p:nvSpPr>
        <p:spPr/>
        <p:txBody>
          <a:bodyPr/>
          <a:lstStyle/>
          <a:p>
            <a:fld id="{86472FDF-8F19-FD47-9D51-A862EFDD47AC}" type="slidenum">
              <a:rPr lang="en-US" smtClean="0"/>
              <a:t>31</a:t>
            </a:fld>
            <a:endParaRPr lang="en-US"/>
          </a:p>
        </p:txBody>
      </p:sp>
      <p:pic>
        <p:nvPicPr>
          <p:cNvPr id="7" name="Picture 6">
            <a:extLst>
              <a:ext uri="{FF2B5EF4-FFF2-40B4-BE49-F238E27FC236}">
                <a16:creationId xmlns:a16="http://schemas.microsoft.com/office/drawing/2014/main" id="{08C65302-CE5A-9B7E-A3F7-A4A5D31E2347}"/>
              </a:ext>
            </a:extLst>
          </p:cNvPr>
          <p:cNvPicPr>
            <a:picLocks noChangeAspect="1"/>
          </p:cNvPicPr>
          <p:nvPr/>
        </p:nvPicPr>
        <p:blipFill rotWithShape="1">
          <a:blip r:embed="rId2"/>
          <a:srcRect t="24069" r="45769" b="37735"/>
          <a:stretch/>
        </p:blipFill>
        <p:spPr>
          <a:xfrm>
            <a:off x="8153400" y="329040"/>
            <a:ext cx="3796145" cy="3449931"/>
          </a:xfrm>
          <a:prstGeom prst="rect">
            <a:avLst/>
          </a:prstGeom>
        </p:spPr>
      </p:pic>
      <p:sp>
        <p:nvSpPr>
          <p:cNvPr id="8" name="Striped Right Arrow 7">
            <a:extLst>
              <a:ext uri="{FF2B5EF4-FFF2-40B4-BE49-F238E27FC236}">
                <a16:creationId xmlns:a16="http://schemas.microsoft.com/office/drawing/2014/main" id="{21B660F2-1194-8C7B-9B0A-FF64488EEDE7}"/>
              </a:ext>
            </a:extLst>
          </p:cNvPr>
          <p:cNvSpPr/>
          <p:nvPr/>
        </p:nvSpPr>
        <p:spPr>
          <a:xfrm>
            <a:off x="6691744" y="1917041"/>
            <a:ext cx="1711036" cy="555993"/>
          </a:xfrm>
          <a:prstGeom prst="strip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5310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455B-8F34-8193-6483-5254C1C428BF}"/>
              </a:ext>
            </a:extLst>
          </p:cNvPr>
          <p:cNvSpPr>
            <a:spLocks noGrp="1"/>
          </p:cNvSpPr>
          <p:nvPr>
            <p:ph type="title"/>
          </p:nvPr>
        </p:nvSpPr>
        <p:spPr/>
        <p:txBody>
          <a:bodyPr/>
          <a:lstStyle/>
          <a:p>
            <a:pPr algn="ctr"/>
            <a:r>
              <a:rPr lang="en-US" dirty="0"/>
              <a:t>Two documents: with overlapping arguments</a:t>
            </a:r>
          </a:p>
        </p:txBody>
      </p:sp>
      <p:pic>
        <p:nvPicPr>
          <p:cNvPr id="8" name="Content Placeholder 7">
            <a:extLst>
              <a:ext uri="{FF2B5EF4-FFF2-40B4-BE49-F238E27FC236}">
                <a16:creationId xmlns:a16="http://schemas.microsoft.com/office/drawing/2014/main" id="{CEA26DA7-9DA0-4201-4078-5C135770A3B6}"/>
              </a:ext>
            </a:extLst>
          </p:cNvPr>
          <p:cNvPicPr>
            <a:picLocks noGrp="1" noChangeAspect="1"/>
          </p:cNvPicPr>
          <p:nvPr>
            <p:ph sz="half" idx="1"/>
          </p:nvPr>
        </p:nvPicPr>
        <p:blipFill>
          <a:blip r:embed="rId2"/>
          <a:stretch>
            <a:fillRect/>
          </a:stretch>
        </p:blipFill>
        <p:spPr>
          <a:xfrm>
            <a:off x="172027" y="1543296"/>
            <a:ext cx="4298950" cy="4163336"/>
          </a:xfrm>
          <a:prstGeom prst="rect">
            <a:avLst/>
          </a:prstGeom>
        </p:spPr>
      </p:pic>
      <p:pic>
        <p:nvPicPr>
          <p:cNvPr id="9" name="Content Placeholder 8">
            <a:extLst>
              <a:ext uri="{FF2B5EF4-FFF2-40B4-BE49-F238E27FC236}">
                <a16:creationId xmlns:a16="http://schemas.microsoft.com/office/drawing/2014/main" id="{1DB4AAD0-9B4C-4311-5813-E67B216D0380}"/>
              </a:ext>
            </a:extLst>
          </p:cNvPr>
          <p:cNvPicPr>
            <a:picLocks noGrp="1" noChangeAspect="1"/>
          </p:cNvPicPr>
          <p:nvPr>
            <p:ph sz="half" idx="2"/>
          </p:nvPr>
        </p:nvPicPr>
        <p:blipFill>
          <a:blip r:embed="rId3"/>
          <a:stretch>
            <a:fillRect/>
          </a:stretch>
        </p:blipFill>
        <p:spPr>
          <a:xfrm>
            <a:off x="4864100" y="1690688"/>
            <a:ext cx="7201806" cy="2303608"/>
          </a:xfrm>
          <a:prstGeom prst="rect">
            <a:avLst/>
          </a:prstGeom>
        </p:spPr>
      </p:pic>
      <p:sp>
        <p:nvSpPr>
          <p:cNvPr id="5" name="Date Placeholder 4">
            <a:extLst>
              <a:ext uri="{FF2B5EF4-FFF2-40B4-BE49-F238E27FC236}">
                <a16:creationId xmlns:a16="http://schemas.microsoft.com/office/drawing/2014/main" id="{935AC5B9-A084-B2CC-6BB3-77B4A6E57592}"/>
              </a:ext>
            </a:extLst>
          </p:cNvPr>
          <p:cNvSpPr>
            <a:spLocks noGrp="1"/>
          </p:cNvSpPr>
          <p:nvPr>
            <p:ph type="dt" sz="half" idx="10"/>
          </p:nvPr>
        </p:nvSpPr>
        <p:spPr/>
        <p:txBody>
          <a:bodyPr/>
          <a:lstStyle/>
          <a:p>
            <a:fld id="{DF8B1A9B-93B0-414B-8B47-39CE7DEA3E7F}" type="datetime1">
              <a:rPr lang="en-US" smtClean="0"/>
              <a:t>10/15/23</a:t>
            </a:fld>
            <a:endParaRPr lang="en-US"/>
          </a:p>
        </p:txBody>
      </p:sp>
      <p:sp>
        <p:nvSpPr>
          <p:cNvPr id="6" name="Footer Placeholder 5">
            <a:extLst>
              <a:ext uri="{FF2B5EF4-FFF2-40B4-BE49-F238E27FC236}">
                <a16:creationId xmlns:a16="http://schemas.microsoft.com/office/drawing/2014/main" id="{71405213-C012-4141-BED9-6559A742A59B}"/>
              </a:ext>
            </a:extLst>
          </p:cNvPr>
          <p:cNvSpPr>
            <a:spLocks noGrp="1"/>
          </p:cNvSpPr>
          <p:nvPr>
            <p:ph type="ftr" sz="quarter" idx="11"/>
          </p:nvPr>
        </p:nvSpPr>
        <p:spPr/>
        <p:txBody>
          <a:bodyPr/>
          <a:lstStyle/>
          <a:p>
            <a:r>
              <a:rPr lang="en-US"/>
              <a:t>EIC : Next 10+ years through start up and beyond</a:t>
            </a:r>
          </a:p>
        </p:txBody>
      </p:sp>
      <p:sp>
        <p:nvSpPr>
          <p:cNvPr id="7" name="Slide Number Placeholder 6">
            <a:extLst>
              <a:ext uri="{FF2B5EF4-FFF2-40B4-BE49-F238E27FC236}">
                <a16:creationId xmlns:a16="http://schemas.microsoft.com/office/drawing/2014/main" id="{41172B77-C921-AC3F-2857-CAECFD89575A}"/>
              </a:ext>
            </a:extLst>
          </p:cNvPr>
          <p:cNvSpPr>
            <a:spLocks noGrp="1"/>
          </p:cNvSpPr>
          <p:nvPr>
            <p:ph type="sldNum" sz="quarter" idx="12"/>
          </p:nvPr>
        </p:nvSpPr>
        <p:spPr/>
        <p:txBody>
          <a:bodyPr/>
          <a:lstStyle/>
          <a:p>
            <a:fld id="{86472FDF-8F19-FD47-9D51-A862EFDD47AC}" type="slidenum">
              <a:rPr lang="en-US" smtClean="0"/>
              <a:t>32</a:t>
            </a:fld>
            <a:endParaRPr lang="en-US"/>
          </a:p>
        </p:txBody>
      </p:sp>
      <p:sp>
        <p:nvSpPr>
          <p:cNvPr id="10" name="TextBox 9">
            <a:extLst>
              <a:ext uri="{FF2B5EF4-FFF2-40B4-BE49-F238E27FC236}">
                <a16:creationId xmlns:a16="http://schemas.microsoft.com/office/drawing/2014/main" id="{7C9E3669-A196-B019-1562-CA7A96C3DC03}"/>
              </a:ext>
            </a:extLst>
          </p:cNvPr>
          <p:cNvSpPr txBox="1"/>
          <p:nvPr/>
        </p:nvSpPr>
        <p:spPr>
          <a:xfrm>
            <a:off x="6242265" y="4052742"/>
            <a:ext cx="3739935" cy="369332"/>
          </a:xfrm>
          <a:prstGeom prst="rect">
            <a:avLst/>
          </a:prstGeom>
          <a:noFill/>
        </p:spPr>
        <p:txBody>
          <a:bodyPr wrap="none" rtlCol="0">
            <a:spAutoFit/>
          </a:bodyPr>
          <a:lstStyle/>
          <a:p>
            <a:r>
              <a:rPr lang="en-US" dirty="0" err="1"/>
              <a:t>arXiv</a:t>
            </a:r>
            <a:r>
              <a:rPr lang="en-US" dirty="0"/>
              <a:t>: 2303.08228v2 March 24, 20234</a:t>
            </a:r>
          </a:p>
        </p:txBody>
      </p:sp>
      <p:sp>
        <p:nvSpPr>
          <p:cNvPr id="12" name="TextBox 11">
            <a:extLst>
              <a:ext uri="{FF2B5EF4-FFF2-40B4-BE49-F238E27FC236}">
                <a16:creationId xmlns:a16="http://schemas.microsoft.com/office/drawing/2014/main" id="{91A097A9-09E6-B0FE-15F0-DA9BBA9BAD96}"/>
              </a:ext>
            </a:extLst>
          </p:cNvPr>
          <p:cNvSpPr txBox="1"/>
          <p:nvPr/>
        </p:nvSpPr>
        <p:spPr>
          <a:xfrm>
            <a:off x="394846" y="5846825"/>
            <a:ext cx="3699282" cy="369332"/>
          </a:xfrm>
          <a:prstGeom prst="rect">
            <a:avLst/>
          </a:prstGeom>
          <a:noFill/>
        </p:spPr>
        <p:txBody>
          <a:bodyPr wrap="none" rtlCol="0">
            <a:spAutoFit/>
          </a:bodyPr>
          <a:lstStyle/>
          <a:p>
            <a:r>
              <a:rPr lang="en-US" b="1" dirty="0">
                <a:solidFill>
                  <a:srgbClr val="0432FF"/>
                </a:solidFill>
              </a:rPr>
              <a:t>Ent and Milner et al for the EICUG SC</a:t>
            </a:r>
          </a:p>
        </p:txBody>
      </p:sp>
      <p:sp>
        <p:nvSpPr>
          <p:cNvPr id="13" name="TextBox 12">
            <a:extLst>
              <a:ext uri="{FF2B5EF4-FFF2-40B4-BE49-F238E27FC236}">
                <a16:creationId xmlns:a16="http://schemas.microsoft.com/office/drawing/2014/main" id="{894EEE66-B345-A281-A231-B9A795CD6344}"/>
              </a:ext>
            </a:extLst>
          </p:cNvPr>
          <p:cNvSpPr txBox="1"/>
          <p:nvPr/>
        </p:nvSpPr>
        <p:spPr>
          <a:xfrm>
            <a:off x="4799434" y="4950527"/>
            <a:ext cx="7399590" cy="400110"/>
          </a:xfrm>
          <a:prstGeom prst="rect">
            <a:avLst/>
          </a:prstGeom>
          <a:noFill/>
        </p:spPr>
        <p:txBody>
          <a:bodyPr wrap="none" rtlCol="0">
            <a:spAutoFit/>
          </a:bodyPr>
          <a:lstStyle/>
          <a:p>
            <a:r>
              <a:rPr lang="en-US" sz="2000" dirty="0"/>
              <a:t>Case for two detectors being made from </a:t>
            </a:r>
            <a:r>
              <a:rPr lang="en-US" sz="2000" b="1" dirty="0">
                <a:solidFill>
                  <a:srgbClr val="0432FF"/>
                </a:solidFill>
              </a:rPr>
              <a:t>Nuclear</a:t>
            </a:r>
            <a:r>
              <a:rPr lang="en-US" sz="2000" dirty="0"/>
              <a:t> and </a:t>
            </a:r>
            <a:r>
              <a:rPr lang="en-US" sz="2000" b="1" u="sng" dirty="0">
                <a:solidFill>
                  <a:srgbClr val="C00000"/>
                </a:solidFill>
              </a:rPr>
              <a:t>Particle </a:t>
            </a:r>
            <a:r>
              <a:rPr lang="en-US" sz="2000" dirty="0"/>
              <a:t>Physics </a:t>
            </a:r>
          </a:p>
        </p:txBody>
      </p:sp>
      <p:cxnSp>
        <p:nvCxnSpPr>
          <p:cNvPr id="16" name="Straight Connector 15">
            <a:extLst>
              <a:ext uri="{FF2B5EF4-FFF2-40B4-BE49-F238E27FC236}">
                <a16:creationId xmlns:a16="http://schemas.microsoft.com/office/drawing/2014/main" id="{76DA3931-7441-D5C5-4FEB-3C52D507D752}"/>
              </a:ext>
            </a:extLst>
          </p:cNvPr>
          <p:cNvCxnSpPr/>
          <p:nvPr/>
        </p:nvCxnSpPr>
        <p:spPr>
          <a:xfrm>
            <a:off x="8499229" y="2431473"/>
            <a:ext cx="72789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961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8BC6B-F074-6AE7-6618-381FC5DAF14A}"/>
              </a:ext>
            </a:extLst>
          </p:cNvPr>
          <p:cNvSpPr>
            <a:spLocks noGrp="1"/>
          </p:cNvSpPr>
          <p:nvPr>
            <p:ph type="title"/>
          </p:nvPr>
        </p:nvSpPr>
        <p:spPr/>
        <p:txBody>
          <a:bodyPr>
            <a:normAutofit fontScale="90000"/>
          </a:bodyPr>
          <a:lstStyle/>
          <a:p>
            <a:r>
              <a:rPr lang="en-US" dirty="0"/>
              <a:t>History: Discoveries established with </a:t>
            </a:r>
            <a:r>
              <a:rPr lang="en-US" b="1" dirty="0"/>
              <a:t>more than one </a:t>
            </a:r>
            <a:r>
              <a:rPr lang="en-US" dirty="0"/>
              <a:t>detectors in Nuclear Science</a:t>
            </a:r>
          </a:p>
        </p:txBody>
      </p:sp>
      <p:sp>
        <p:nvSpPr>
          <p:cNvPr id="3" name="Content Placeholder 2">
            <a:extLst>
              <a:ext uri="{FF2B5EF4-FFF2-40B4-BE49-F238E27FC236}">
                <a16:creationId xmlns:a16="http://schemas.microsoft.com/office/drawing/2014/main" id="{CFF80504-4056-891F-7D46-B2A94E73E805}"/>
              </a:ext>
            </a:extLst>
          </p:cNvPr>
          <p:cNvSpPr>
            <a:spLocks noGrp="1"/>
          </p:cNvSpPr>
          <p:nvPr>
            <p:ph idx="1"/>
          </p:nvPr>
        </p:nvSpPr>
        <p:spPr>
          <a:xfrm>
            <a:off x="838199" y="1825624"/>
            <a:ext cx="11173691" cy="4653797"/>
          </a:xfrm>
        </p:spPr>
        <p:txBody>
          <a:bodyPr anchor="ctr">
            <a:normAutofit/>
          </a:bodyPr>
          <a:lstStyle/>
          <a:p>
            <a:r>
              <a:rPr lang="en-US" sz="2200" dirty="0"/>
              <a:t>Discovery of gluon : TASSO, JADE, Mark J, and PLUTO @ DESY</a:t>
            </a:r>
          </a:p>
          <a:p>
            <a:r>
              <a:rPr lang="en-US" sz="2200" dirty="0"/>
              <a:t>H1 and ZEUS at Rise of F</a:t>
            </a:r>
            <a:r>
              <a:rPr lang="en-US" sz="2200" baseline="-25000" dirty="0"/>
              <a:t>2</a:t>
            </a:r>
            <a:r>
              <a:rPr lang="en-US" sz="2200" dirty="0"/>
              <a:t> and hence the gluon dominance at low-x</a:t>
            </a:r>
          </a:p>
          <a:p>
            <a:r>
              <a:rPr lang="en-US" sz="2200" dirty="0"/>
              <a:t>BRAHMS, PHOBOS, PHENIX and STAR Discovery and establishing the existence of Quark Gluon Plasma</a:t>
            </a:r>
          </a:p>
          <a:p>
            <a:r>
              <a:rPr lang="en-US" sz="2200" dirty="0"/>
              <a:t>Measurements at DESY and </a:t>
            </a:r>
            <a:r>
              <a:rPr lang="en-US" sz="2200" dirty="0" err="1"/>
              <a:t>JLab</a:t>
            </a:r>
            <a:r>
              <a:rPr lang="en-US" sz="2200" dirty="0"/>
              <a:t> eventually led to “</a:t>
            </a:r>
            <a:r>
              <a:rPr lang="en-US" sz="2200" dirty="0" err="1"/>
              <a:t>parton</a:t>
            </a:r>
            <a:r>
              <a:rPr lang="en-US" sz="2200" dirty="0"/>
              <a:t> imaging”</a:t>
            </a:r>
          </a:p>
          <a:p>
            <a:pPr marL="0" indent="0">
              <a:buNone/>
            </a:pPr>
            <a:endParaRPr lang="en-US" sz="2200" dirty="0"/>
          </a:p>
          <a:p>
            <a:r>
              <a:rPr lang="en-US" sz="2200" dirty="0">
                <a:solidFill>
                  <a:srgbClr val="0432FF"/>
                </a:solidFill>
              </a:rPr>
              <a:t>EMC/CERN discovered and then SMC/CERN and EXXX/SLAC established nucleon spin crisis (low-x) &amp; EMC discovered and then NMC/CERN &amp; E865/FNAL established nuclear effects on nucleon PDFs (also low-x)</a:t>
            </a:r>
          </a:p>
        </p:txBody>
      </p:sp>
      <p:sp>
        <p:nvSpPr>
          <p:cNvPr id="4" name="Date Placeholder 3">
            <a:extLst>
              <a:ext uri="{FF2B5EF4-FFF2-40B4-BE49-F238E27FC236}">
                <a16:creationId xmlns:a16="http://schemas.microsoft.com/office/drawing/2014/main" id="{6BE9608C-8EFB-8088-DB0C-8126EA93E9D8}"/>
              </a:ext>
            </a:extLst>
          </p:cNvPr>
          <p:cNvSpPr>
            <a:spLocks noGrp="1"/>
          </p:cNvSpPr>
          <p:nvPr>
            <p:ph type="dt" sz="half" idx="10"/>
          </p:nvPr>
        </p:nvSpPr>
        <p:spPr/>
        <p:txBody>
          <a:bodyPr/>
          <a:lstStyle/>
          <a:p>
            <a:fld id="{FCE58EFE-6FBE-624C-9FBE-8FA7604C80A3}" type="datetime1">
              <a:rPr lang="en-US" smtClean="0"/>
              <a:t>10/15/23</a:t>
            </a:fld>
            <a:endParaRPr lang="en-US"/>
          </a:p>
        </p:txBody>
      </p:sp>
      <p:sp>
        <p:nvSpPr>
          <p:cNvPr id="5" name="Footer Placeholder 4">
            <a:extLst>
              <a:ext uri="{FF2B5EF4-FFF2-40B4-BE49-F238E27FC236}">
                <a16:creationId xmlns:a16="http://schemas.microsoft.com/office/drawing/2014/main" id="{1250CEC6-5F09-7DD2-964D-AAC0212F8ECE}"/>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2705F70B-EDFA-A8E4-38C6-50059F391B1F}"/>
              </a:ext>
            </a:extLst>
          </p:cNvPr>
          <p:cNvSpPr>
            <a:spLocks noGrp="1"/>
          </p:cNvSpPr>
          <p:nvPr>
            <p:ph type="sldNum" sz="quarter" idx="12"/>
          </p:nvPr>
        </p:nvSpPr>
        <p:spPr/>
        <p:txBody>
          <a:bodyPr/>
          <a:lstStyle/>
          <a:p>
            <a:fld id="{86472FDF-8F19-FD47-9D51-A862EFDD47AC}" type="slidenum">
              <a:rPr lang="en-US" smtClean="0"/>
              <a:t>33</a:t>
            </a:fld>
            <a:endParaRPr lang="en-US"/>
          </a:p>
        </p:txBody>
      </p:sp>
    </p:spTree>
    <p:extLst>
      <p:ext uri="{BB962C8B-B14F-4D97-AF65-F5344CB8AC3E}">
        <p14:creationId xmlns:p14="http://schemas.microsoft.com/office/powerpoint/2010/main" val="382195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9476-6999-44C1-C466-67FE512A88C6}"/>
              </a:ext>
            </a:extLst>
          </p:cNvPr>
          <p:cNvSpPr>
            <a:spLocks noGrp="1"/>
          </p:cNvSpPr>
          <p:nvPr>
            <p:ph type="title"/>
          </p:nvPr>
        </p:nvSpPr>
        <p:spPr/>
        <p:txBody>
          <a:bodyPr>
            <a:noAutofit/>
          </a:bodyPr>
          <a:lstStyle/>
          <a:p>
            <a:r>
              <a:rPr lang="en-US" sz="3200" dirty="0"/>
              <a:t>Two detectors (independent cross checks) builds trust in novel discoveries and prevents historical mistakes</a:t>
            </a:r>
          </a:p>
        </p:txBody>
      </p:sp>
      <p:sp>
        <p:nvSpPr>
          <p:cNvPr id="3" name="Content Placeholder 2">
            <a:extLst>
              <a:ext uri="{FF2B5EF4-FFF2-40B4-BE49-F238E27FC236}">
                <a16:creationId xmlns:a16="http://schemas.microsoft.com/office/drawing/2014/main" id="{F81EED67-7B4A-612B-D58E-5D3C2D8F09E7}"/>
              </a:ext>
            </a:extLst>
          </p:cNvPr>
          <p:cNvSpPr>
            <a:spLocks noGrp="1"/>
          </p:cNvSpPr>
          <p:nvPr>
            <p:ph sz="half" idx="1"/>
          </p:nvPr>
        </p:nvSpPr>
        <p:spPr>
          <a:xfrm>
            <a:off x="6553200" y="1880320"/>
            <a:ext cx="5638800" cy="4351338"/>
          </a:xfrm>
        </p:spPr>
        <p:txBody>
          <a:bodyPr>
            <a:normAutofit lnSpcReduction="10000"/>
          </a:bodyPr>
          <a:lstStyle/>
          <a:p>
            <a:pPr marL="0" indent="0">
              <a:buNone/>
            </a:pPr>
            <a:r>
              <a:rPr lang="en-US" b="1" dirty="0">
                <a:solidFill>
                  <a:srgbClr val="0432FF"/>
                </a:solidFill>
              </a:rPr>
              <a:t>Mistakes or misinterpretations:</a:t>
            </a:r>
            <a:endParaRPr lang="en-US" dirty="0"/>
          </a:p>
          <a:p>
            <a:r>
              <a:rPr lang="en-US" dirty="0"/>
              <a:t>Cold fusion</a:t>
            </a:r>
          </a:p>
          <a:p>
            <a:r>
              <a:rPr lang="en-US" dirty="0"/>
              <a:t>17 KeV neutrinos in Tritium</a:t>
            </a:r>
          </a:p>
          <a:p>
            <a:r>
              <a:rPr lang="en-US" dirty="0"/>
              <a:t>Superluminal neutrinos</a:t>
            </a:r>
          </a:p>
          <a:p>
            <a:r>
              <a:rPr lang="en-US" dirty="0"/>
              <a:t>Leptoquarks</a:t>
            </a:r>
          </a:p>
          <a:p>
            <a:r>
              <a:rPr lang="en-US" dirty="0"/>
              <a:t>Pentaquarks from 2000’s</a:t>
            </a:r>
          </a:p>
        </p:txBody>
      </p:sp>
      <p:sp>
        <p:nvSpPr>
          <p:cNvPr id="8" name="Content Placeholder 7">
            <a:extLst>
              <a:ext uri="{FF2B5EF4-FFF2-40B4-BE49-F238E27FC236}">
                <a16:creationId xmlns:a16="http://schemas.microsoft.com/office/drawing/2014/main" id="{9EC97D29-E597-D428-38FD-7F93D3E5C5DC}"/>
              </a:ext>
            </a:extLst>
          </p:cNvPr>
          <p:cNvSpPr>
            <a:spLocks noGrp="1"/>
          </p:cNvSpPr>
          <p:nvPr>
            <p:ph sz="half" idx="2"/>
          </p:nvPr>
        </p:nvSpPr>
        <p:spPr>
          <a:xfrm>
            <a:off x="914400" y="1883062"/>
            <a:ext cx="5181600" cy="4473287"/>
          </a:xfrm>
        </p:spPr>
        <p:txBody>
          <a:bodyPr>
            <a:normAutofit lnSpcReduction="10000"/>
          </a:bodyPr>
          <a:lstStyle/>
          <a:p>
            <a:pPr marL="0" indent="0">
              <a:buNone/>
            </a:pPr>
            <a:r>
              <a:rPr lang="en-US" b="1" dirty="0">
                <a:solidFill>
                  <a:srgbClr val="C00000"/>
                </a:solidFill>
              </a:rPr>
              <a:t>Building Trust</a:t>
            </a:r>
            <a:endParaRPr lang="en-US" dirty="0"/>
          </a:p>
          <a:p>
            <a:r>
              <a:rPr lang="en-US" dirty="0"/>
              <a:t>Quark Gluon Plasma: RHIC Experiments</a:t>
            </a:r>
          </a:p>
          <a:p>
            <a:r>
              <a:rPr lang="en-US" dirty="0"/>
              <a:t>Discovery of Top Quark D0/CDF</a:t>
            </a:r>
          </a:p>
          <a:p>
            <a:r>
              <a:rPr lang="en-US" dirty="0"/>
              <a:t>Discovery of Higgs Boson: ATLAS and CMS</a:t>
            </a:r>
          </a:p>
          <a:p>
            <a:r>
              <a:rPr lang="en-US" dirty="0"/>
              <a:t>Gravitational Waves: LIGO and VIRGO </a:t>
            </a:r>
          </a:p>
          <a:p>
            <a:r>
              <a:rPr lang="en-US" dirty="0"/>
              <a:t>Neutrino oscillations</a:t>
            </a:r>
          </a:p>
        </p:txBody>
      </p:sp>
      <p:sp>
        <p:nvSpPr>
          <p:cNvPr id="4" name="Date Placeholder 3">
            <a:extLst>
              <a:ext uri="{FF2B5EF4-FFF2-40B4-BE49-F238E27FC236}">
                <a16:creationId xmlns:a16="http://schemas.microsoft.com/office/drawing/2014/main" id="{4C0B4BCF-2D3A-F36E-EBE6-4202326C3156}"/>
              </a:ext>
            </a:extLst>
          </p:cNvPr>
          <p:cNvSpPr>
            <a:spLocks noGrp="1"/>
          </p:cNvSpPr>
          <p:nvPr>
            <p:ph type="dt" sz="half" idx="10"/>
          </p:nvPr>
        </p:nvSpPr>
        <p:spPr/>
        <p:txBody>
          <a:bodyPr/>
          <a:lstStyle/>
          <a:p>
            <a:fld id="{F96431A1-3411-AB49-84D8-059447DEAE2B}" type="datetime1">
              <a:rPr lang="en-US" smtClean="0"/>
              <a:t>10/15/23</a:t>
            </a:fld>
            <a:endParaRPr lang="en-US"/>
          </a:p>
        </p:txBody>
      </p:sp>
      <p:sp>
        <p:nvSpPr>
          <p:cNvPr id="5" name="Footer Placeholder 4">
            <a:extLst>
              <a:ext uri="{FF2B5EF4-FFF2-40B4-BE49-F238E27FC236}">
                <a16:creationId xmlns:a16="http://schemas.microsoft.com/office/drawing/2014/main" id="{3509510E-18B8-B8CD-27EA-CA3A512C834F}"/>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2A524E91-1C42-19BF-3E07-7E1712E001FE}"/>
              </a:ext>
            </a:extLst>
          </p:cNvPr>
          <p:cNvSpPr>
            <a:spLocks noGrp="1"/>
          </p:cNvSpPr>
          <p:nvPr>
            <p:ph type="sldNum" sz="quarter" idx="12"/>
          </p:nvPr>
        </p:nvSpPr>
        <p:spPr/>
        <p:txBody>
          <a:bodyPr/>
          <a:lstStyle/>
          <a:p>
            <a:fld id="{86472FDF-8F19-FD47-9D51-A862EFDD47AC}" type="slidenum">
              <a:rPr lang="en-US" smtClean="0"/>
              <a:t>34</a:t>
            </a:fld>
            <a:endParaRPr lang="en-US"/>
          </a:p>
        </p:txBody>
      </p:sp>
    </p:spTree>
    <p:extLst>
      <p:ext uri="{BB962C8B-B14F-4D97-AF65-F5344CB8AC3E}">
        <p14:creationId xmlns:p14="http://schemas.microsoft.com/office/powerpoint/2010/main" val="1879580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B1E3-86EB-24AD-1183-32C68D1F5F93}"/>
              </a:ext>
            </a:extLst>
          </p:cNvPr>
          <p:cNvSpPr>
            <a:spLocks noGrp="1"/>
          </p:cNvSpPr>
          <p:nvPr>
            <p:ph type="title"/>
          </p:nvPr>
        </p:nvSpPr>
        <p:spPr/>
        <p:txBody>
          <a:bodyPr>
            <a:normAutofit/>
          </a:bodyPr>
          <a:lstStyle/>
          <a:p>
            <a:r>
              <a:rPr lang="en-US" dirty="0"/>
              <a:t>Vision for the 2</a:t>
            </a:r>
            <a:r>
              <a:rPr lang="en-US" baseline="30000" dirty="0"/>
              <a:t>nd</a:t>
            </a:r>
            <a:r>
              <a:rPr lang="en-US" dirty="0"/>
              <a:t> detector: </a:t>
            </a:r>
            <a:r>
              <a:rPr lang="en-US" sz="7200" dirty="0">
                <a:solidFill>
                  <a:srgbClr val="C00000"/>
                </a:solidFill>
              </a:rPr>
              <a:t>C</a:t>
            </a:r>
            <a:r>
              <a:rPr lang="en-US" sz="7200" baseline="30000" dirty="0">
                <a:solidFill>
                  <a:srgbClr val="C00000"/>
                </a:solidFill>
              </a:rPr>
              <a:t>2</a:t>
            </a:r>
            <a:r>
              <a:rPr lang="en-US" sz="7200" dirty="0">
                <a:solidFill>
                  <a:schemeClr val="accent5">
                    <a:lumMod val="60000"/>
                    <a:lumOff val="40000"/>
                  </a:schemeClr>
                </a:solidFill>
              </a:rPr>
              <a:t>C</a:t>
            </a:r>
            <a:endParaRPr lang="en-US" dirty="0">
              <a:solidFill>
                <a:schemeClr val="accent5">
                  <a:lumMod val="60000"/>
                  <a:lumOff val="40000"/>
                </a:schemeClr>
              </a:solidFill>
            </a:endParaRPr>
          </a:p>
        </p:txBody>
      </p:sp>
      <p:sp>
        <p:nvSpPr>
          <p:cNvPr id="3" name="Content Placeholder 2">
            <a:extLst>
              <a:ext uri="{FF2B5EF4-FFF2-40B4-BE49-F238E27FC236}">
                <a16:creationId xmlns:a16="http://schemas.microsoft.com/office/drawing/2014/main" id="{04205CE8-39E5-8E96-2109-4083CE9C8CF9}"/>
              </a:ext>
            </a:extLst>
          </p:cNvPr>
          <p:cNvSpPr>
            <a:spLocks noGrp="1"/>
          </p:cNvSpPr>
          <p:nvPr>
            <p:ph idx="1"/>
          </p:nvPr>
        </p:nvSpPr>
        <p:spPr>
          <a:xfrm>
            <a:off x="838200" y="1825624"/>
            <a:ext cx="11353800" cy="4530725"/>
          </a:xfrm>
        </p:spPr>
        <p:txBody>
          <a:bodyPr anchor="ctr">
            <a:normAutofit/>
          </a:bodyPr>
          <a:lstStyle/>
          <a:p>
            <a:r>
              <a:rPr lang="en-US" sz="2200" dirty="0">
                <a:solidFill>
                  <a:srgbClr val="C00000"/>
                </a:solidFill>
              </a:rPr>
              <a:t>Complementary</a:t>
            </a:r>
            <a:r>
              <a:rPr lang="en-US" sz="2200" dirty="0"/>
              <a:t> (IR, detector technologies &amp; design) </a:t>
            </a:r>
          </a:p>
          <a:p>
            <a:pPr lvl="1"/>
            <a:r>
              <a:rPr lang="en-US" sz="2200" dirty="0"/>
              <a:t>Continue to explore complementary ready and not-yet-ready technologies</a:t>
            </a:r>
          </a:p>
          <a:p>
            <a:pPr lvl="1"/>
            <a:r>
              <a:rPr lang="en-US" sz="2200" dirty="0"/>
              <a:t>Generic detector R&amp;D program – Run through </a:t>
            </a:r>
            <a:r>
              <a:rPr lang="en-US" sz="2200" dirty="0" err="1"/>
              <a:t>Jlab</a:t>
            </a:r>
            <a:endParaRPr lang="en-US" sz="2200" dirty="0"/>
          </a:p>
          <a:p>
            <a:r>
              <a:rPr lang="en-US" sz="2200" dirty="0">
                <a:solidFill>
                  <a:srgbClr val="C00000"/>
                </a:solidFill>
              </a:rPr>
              <a:t>Complementary </a:t>
            </a:r>
            <a:r>
              <a:rPr lang="en-US" sz="2200" dirty="0"/>
              <a:t>(physics) </a:t>
            </a:r>
          </a:p>
          <a:p>
            <a:pPr lvl="1"/>
            <a:r>
              <a:rPr lang="en-US" sz="2200" dirty="0"/>
              <a:t>A significant list of physics topics exists (some-exclusive to 2</a:t>
            </a:r>
            <a:r>
              <a:rPr lang="en-US" sz="2200" baseline="30000" dirty="0"/>
              <a:t>nd</a:t>
            </a:r>
            <a:r>
              <a:rPr lang="en-US" sz="2200" dirty="0"/>
              <a:t> IR, some-overlapping): drill down and see which of those can </a:t>
            </a:r>
            <a:r>
              <a:rPr lang="en-US" sz="2200" i="1" dirty="0">
                <a:solidFill>
                  <a:srgbClr val="0432FF"/>
                </a:solidFill>
              </a:rPr>
              <a:t>develop into strong pillars of science for the 2</a:t>
            </a:r>
            <a:r>
              <a:rPr lang="en-US" sz="2200" i="1" baseline="30000" dirty="0">
                <a:solidFill>
                  <a:srgbClr val="0432FF"/>
                </a:solidFill>
              </a:rPr>
              <a:t>nd</a:t>
            </a:r>
            <a:r>
              <a:rPr lang="en-US" sz="2200" i="1" dirty="0">
                <a:solidFill>
                  <a:srgbClr val="0432FF"/>
                </a:solidFill>
              </a:rPr>
              <a:t> detector.</a:t>
            </a:r>
          </a:p>
          <a:p>
            <a:pPr lvl="1"/>
            <a:r>
              <a:rPr lang="en-US" sz="2200" dirty="0"/>
              <a:t>New physics developing around the world: we need to monitor constantly</a:t>
            </a:r>
          </a:p>
          <a:p>
            <a:r>
              <a:rPr lang="en-US" sz="2200" dirty="0">
                <a:solidFill>
                  <a:schemeClr val="accent5">
                    <a:lumMod val="60000"/>
                    <a:lumOff val="40000"/>
                  </a:schemeClr>
                </a:solidFill>
              </a:rPr>
              <a:t>Complementary</a:t>
            </a:r>
            <a:r>
              <a:rPr lang="en-US" sz="2200" dirty="0"/>
              <a:t> (</a:t>
            </a:r>
            <a:r>
              <a:rPr lang="en-US" sz="2200" dirty="0">
                <a:solidFill>
                  <a:srgbClr val="0432FF"/>
                </a:solidFill>
              </a:rPr>
              <a:t>people</a:t>
            </a:r>
            <a:r>
              <a:rPr lang="en-US" sz="2200" dirty="0"/>
              <a:t>)</a:t>
            </a:r>
          </a:p>
          <a:p>
            <a:pPr lvl="1"/>
            <a:r>
              <a:rPr lang="en-US" sz="2200" dirty="0"/>
              <a:t>New </a:t>
            </a:r>
            <a:r>
              <a:rPr lang="en-US" sz="2200" dirty="0">
                <a:solidFill>
                  <a:srgbClr val="0432FF"/>
                </a:solidFill>
              </a:rPr>
              <a:t>non-US/outside groups </a:t>
            </a:r>
            <a:r>
              <a:rPr lang="en-US" sz="2200" dirty="0"/>
              <a:t>who may bring new interests &amp; funding in future</a:t>
            </a:r>
          </a:p>
          <a:p>
            <a:pPr lvl="1"/>
            <a:r>
              <a:rPr lang="en-US" sz="2200" dirty="0"/>
              <a:t>New US groups – </a:t>
            </a:r>
            <a:r>
              <a:rPr lang="en-US" sz="2200" dirty="0">
                <a:solidFill>
                  <a:srgbClr val="0432FF"/>
                </a:solidFill>
              </a:rPr>
              <a:t>other than </a:t>
            </a:r>
            <a:r>
              <a:rPr lang="en-US" sz="2200" dirty="0"/>
              <a:t>those with significant responsibilities in </a:t>
            </a:r>
            <a:r>
              <a:rPr lang="en-US" sz="2200" dirty="0" err="1"/>
              <a:t>ePIC</a:t>
            </a:r>
            <a:r>
              <a:rPr lang="en-US" sz="2200" dirty="0"/>
              <a:t> </a:t>
            </a:r>
          </a:p>
        </p:txBody>
      </p:sp>
      <p:sp>
        <p:nvSpPr>
          <p:cNvPr id="4" name="Date Placeholder 3">
            <a:extLst>
              <a:ext uri="{FF2B5EF4-FFF2-40B4-BE49-F238E27FC236}">
                <a16:creationId xmlns:a16="http://schemas.microsoft.com/office/drawing/2014/main" id="{19067B9D-233D-B436-39CF-58B51A4322B1}"/>
              </a:ext>
            </a:extLst>
          </p:cNvPr>
          <p:cNvSpPr>
            <a:spLocks noGrp="1"/>
          </p:cNvSpPr>
          <p:nvPr>
            <p:ph type="dt" sz="half" idx="10"/>
          </p:nvPr>
        </p:nvSpPr>
        <p:spPr/>
        <p:txBody>
          <a:bodyPr/>
          <a:lstStyle/>
          <a:p>
            <a:fld id="{1706F2F9-D333-CA42-814A-2869B5F21865}" type="datetime1">
              <a:rPr lang="en-US" smtClean="0"/>
              <a:t>10/15/23</a:t>
            </a:fld>
            <a:endParaRPr lang="en-US"/>
          </a:p>
        </p:txBody>
      </p:sp>
      <p:sp>
        <p:nvSpPr>
          <p:cNvPr id="5" name="Footer Placeholder 4">
            <a:extLst>
              <a:ext uri="{FF2B5EF4-FFF2-40B4-BE49-F238E27FC236}">
                <a16:creationId xmlns:a16="http://schemas.microsoft.com/office/drawing/2014/main" id="{D9A7B7AA-FA93-58E0-9D6E-150783D62B20}"/>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B70146AA-1D20-A92F-5336-DBA1482D5A89}"/>
              </a:ext>
            </a:extLst>
          </p:cNvPr>
          <p:cNvSpPr>
            <a:spLocks noGrp="1"/>
          </p:cNvSpPr>
          <p:nvPr>
            <p:ph type="sldNum" sz="quarter" idx="12"/>
          </p:nvPr>
        </p:nvSpPr>
        <p:spPr/>
        <p:txBody>
          <a:bodyPr/>
          <a:lstStyle/>
          <a:p>
            <a:fld id="{86472FDF-8F19-FD47-9D51-A862EFDD47AC}" type="slidenum">
              <a:rPr lang="en-US" smtClean="0"/>
              <a:t>35</a:t>
            </a:fld>
            <a:endParaRPr lang="en-US"/>
          </a:p>
        </p:txBody>
      </p:sp>
    </p:spTree>
    <p:extLst>
      <p:ext uri="{BB962C8B-B14F-4D97-AF65-F5344CB8AC3E}">
        <p14:creationId xmlns:p14="http://schemas.microsoft.com/office/powerpoint/2010/main" val="2678750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557463"/>
            <a:ext cx="11265877" cy="990600"/>
          </a:xfrm>
        </p:spPr>
        <p:txBody>
          <a:bodyPr>
            <a:normAutofit/>
          </a:bodyPr>
          <a:lstStyle/>
          <a:p>
            <a:r>
              <a:rPr lang="en-US" sz="3200" dirty="0"/>
              <a:t>Focus first on Physics beyond the EIC’s core (CD0) science </a:t>
            </a:r>
            <a:br>
              <a:rPr lang="en-US" sz="3200" dirty="0"/>
            </a:br>
            <a:r>
              <a:rPr lang="en-US" sz="2000" dirty="0">
                <a:solidFill>
                  <a:srgbClr val="0432FF"/>
                </a:solidFill>
              </a:rPr>
              <a:t>(there will be others: some overlapping, some exclusive due to different IR design)</a:t>
            </a:r>
            <a:endParaRPr lang="en-US" sz="2000" b="1" dirty="0">
              <a:solidFill>
                <a:srgbClr val="0432FF"/>
              </a:solidFill>
            </a:endParaRPr>
          </a:p>
        </p:txBody>
      </p:sp>
      <p:sp>
        <p:nvSpPr>
          <p:cNvPr id="3" name="Content Placeholder 2"/>
          <p:cNvSpPr>
            <a:spLocks noGrp="1"/>
          </p:cNvSpPr>
          <p:nvPr>
            <p:ph idx="1"/>
          </p:nvPr>
        </p:nvSpPr>
        <p:spPr>
          <a:xfrm>
            <a:off x="293076" y="1548063"/>
            <a:ext cx="11898924" cy="4892476"/>
          </a:xfrm>
        </p:spPr>
        <p:txBody>
          <a:bodyPr anchor="ctr">
            <a:noAutofit/>
          </a:bodyPr>
          <a:lstStyle/>
          <a:p>
            <a:pPr marL="0" indent="0">
              <a:buNone/>
            </a:pPr>
            <a:r>
              <a:rPr lang="en-US" sz="2000" b="1" dirty="0"/>
              <a:t>Physics with nucleons and nuclear targets:</a:t>
            </a:r>
          </a:p>
          <a:p>
            <a:r>
              <a:rPr lang="en-US" sz="2000" dirty="0">
                <a:solidFill>
                  <a:srgbClr val="0432FF"/>
                </a:solidFill>
              </a:rPr>
              <a:t>Quark </a:t>
            </a:r>
            <a:r>
              <a:rPr lang="en-US" sz="2000" b="1" dirty="0">
                <a:solidFill>
                  <a:srgbClr val="0432FF"/>
                </a:solidFill>
              </a:rPr>
              <a:t>Exotica</a:t>
            </a:r>
            <a:r>
              <a:rPr lang="en-US" sz="2000" dirty="0">
                <a:solidFill>
                  <a:srgbClr val="0432FF"/>
                </a:solidFill>
              </a:rPr>
              <a:t>: 4,5,6 quark systems</a:t>
            </a:r>
            <a:r>
              <a:rPr lang="mr-IN" sz="2000" dirty="0">
                <a:solidFill>
                  <a:srgbClr val="0432FF"/>
                </a:solidFill>
              </a:rPr>
              <a:t>…</a:t>
            </a:r>
            <a:r>
              <a:rPr lang="en-US" sz="2000" dirty="0">
                <a:solidFill>
                  <a:srgbClr val="0432FF"/>
                </a:solidFill>
              </a:rPr>
              <a:t>? Much interest after recent </a:t>
            </a:r>
            <a:r>
              <a:rPr lang="en-US" sz="2000" b="1" dirty="0" err="1">
                <a:solidFill>
                  <a:srgbClr val="0432FF"/>
                </a:solidFill>
              </a:rPr>
              <a:t>LHCb</a:t>
            </a:r>
            <a:r>
              <a:rPr lang="en-US" sz="2000" dirty="0">
                <a:solidFill>
                  <a:srgbClr val="0432FF"/>
                </a:solidFill>
              </a:rPr>
              <a:t> led results.</a:t>
            </a:r>
          </a:p>
          <a:p>
            <a:r>
              <a:rPr lang="en-US" sz="2000" b="1" dirty="0">
                <a:solidFill>
                  <a:srgbClr val="0432FF"/>
                </a:solidFill>
              </a:rPr>
              <a:t>Nuclear Fragments </a:t>
            </a:r>
            <a:r>
              <a:rPr lang="en-US" sz="2000" dirty="0">
                <a:solidFill>
                  <a:srgbClr val="0432FF"/>
                </a:solidFill>
              </a:rPr>
              <a:t>from light and heavy nuclei : e-A – Connecting to low energy nuclear physics (exotic nuclei),  studying the shapes of nuclei and their </a:t>
            </a:r>
            <a:r>
              <a:rPr lang="en-US" sz="2000" dirty="0" err="1">
                <a:solidFill>
                  <a:srgbClr val="0432FF"/>
                </a:solidFill>
              </a:rPr>
              <a:t>nternal</a:t>
            </a:r>
            <a:r>
              <a:rPr lang="en-US" sz="2000" dirty="0">
                <a:solidFill>
                  <a:srgbClr val="0432FF"/>
                </a:solidFill>
              </a:rPr>
              <a:t> substructure; entanglement, entropy, fragmentation, hadronization and such phenomena</a:t>
            </a:r>
            <a:endParaRPr lang="en-US" sz="2000" b="1" dirty="0">
              <a:solidFill>
                <a:srgbClr val="0432FF"/>
              </a:solidFill>
            </a:endParaRPr>
          </a:p>
          <a:p>
            <a:pPr marL="0" indent="0">
              <a:buNone/>
            </a:pPr>
            <a:r>
              <a:rPr lang="en-US" sz="2000" b="1" dirty="0"/>
              <a:t>New Studies with proton or neutron target: (mostly overlapping?)</a:t>
            </a:r>
          </a:p>
          <a:p>
            <a:r>
              <a:rPr lang="en-US" sz="2000" dirty="0">
                <a:solidFill>
                  <a:schemeClr val="bg1">
                    <a:lumMod val="50000"/>
                  </a:schemeClr>
                </a:solidFill>
              </a:rPr>
              <a:t>Impact of precision measurements of unpolarized PDFs at high x/Q</a:t>
            </a:r>
            <a:r>
              <a:rPr lang="en-US" sz="2000" baseline="30000" dirty="0">
                <a:solidFill>
                  <a:schemeClr val="bg1">
                    <a:lumMod val="50000"/>
                  </a:schemeClr>
                </a:solidFill>
              </a:rPr>
              <a:t>2</a:t>
            </a:r>
            <a:r>
              <a:rPr lang="en-US" sz="2000" dirty="0">
                <a:solidFill>
                  <a:schemeClr val="bg1">
                    <a:lumMod val="50000"/>
                  </a:schemeClr>
                </a:solidFill>
              </a:rPr>
              <a:t>, on LHC-Upgrade results(?)</a:t>
            </a:r>
          </a:p>
          <a:p>
            <a:r>
              <a:rPr lang="en-US" sz="2000" dirty="0">
                <a:solidFill>
                  <a:schemeClr val="bg1">
                    <a:lumMod val="50000"/>
                  </a:schemeClr>
                </a:solidFill>
              </a:rPr>
              <a:t>Precision calculation of </a:t>
            </a:r>
            <a:r>
              <a:rPr lang="en-US" sz="2000" dirty="0" err="1">
                <a:solidFill>
                  <a:schemeClr val="bg1">
                    <a:lumMod val="50000"/>
                  </a:schemeClr>
                </a:solidFill>
                <a:latin typeface="Symbol" pitchFamily="2" charset="2"/>
              </a:rPr>
              <a:t>a</a:t>
            </a:r>
            <a:r>
              <a:rPr lang="en-US" sz="2000" baseline="-25000" dirty="0" err="1">
                <a:solidFill>
                  <a:schemeClr val="bg1">
                    <a:lumMod val="50000"/>
                  </a:schemeClr>
                </a:solidFill>
              </a:rPr>
              <a:t>S</a:t>
            </a:r>
            <a:r>
              <a:rPr lang="en-US" sz="2000" baseline="-25000" dirty="0">
                <a:solidFill>
                  <a:schemeClr val="bg1">
                    <a:lumMod val="50000"/>
                  </a:schemeClr>
                </a:solidFill>
              </a:rPr>
              <a:t> </a:t>
            </a:r>
            <a:r>
              <a:rPr lang="en-US" sz="2000" dirty="0">
                <a:solidFill>
                  <a:schemeClr val="bg1">
                    <a:lumMod val="50000"/>
                  </a:schemeClr>
                </a:solidFill>
              </a:rPr>
              <a:t>: higher order </a:t>
            </a:r>
            <a:r>
              <a:rPr lang="en-US" sz="2000" dirty="0" err="1">
                <a:solidFill>
                  <a:schemeClr val="bg1">
                    <a:lumMod val="50000"/>
                  </a:schemeClr>
                </a:solidFill>
              </a:rPr>
              <a:t>pQCD</a:t>
            </a:r>
            <a:r>
              <a:rPr lang="en-US" sz="2000" dirty="0">
                <a:solidFill>
                  <a:schemeClr val="bg1">
                    <a:lumMod val="50000"/>
                  </a:schemeClr>
                </a:solidFill>
              </a:rPr>
              <a:t> calculations, twist 3</a:t>
            </a:r>
          </a:p>
          <a:p>
            <a:r>
              <a:rPr lang="en-US" sz="2000" dirty="0">
                <a:solidFill>
                  <a:schemeClr val="bg1">
                    <a:lumMod val="50000"/>
                  </a:schemeClr>
                </a:solidFill>
              </a:rPr>
              <a:t>Heavy quark and </a:t>
            </a:r>
            <a:r>
              <a:rPr lang="en-US" sz="2000" dirty="0" err="1">
                <a:solidFill>
                  <a:schemeClr val="bg1">
                    <a:lumMod val="50000"/>
                  </a:schemeClr>
                </a:solidFill>
              </a:rPr>
              <a:t>quarkonia</a:t>
            </a:r>
            <a:r>
              <a:rPr lang="en-US" sz="2000" dirty="0">
                <a:solidFill>
                  <a:schemeClr val="bg1">
                    <a:lumMod val="50000"/>
                  </a:schemeClr>
                </a:solidFill>
              </a:rPr>
              <a:t> (c, b quarks) studies with 1000 times </a:t>
            </a:r>
            <a:r>
              <a:rPr lang="en-US" sz="2000" dirty="0" err="1">
                <a:solidFill>
                  <a:schemeClr val="bg1">
                    <a:lumMod val="50000"/>
                  </a:schemeClr>
                </a:solidFill>
              </a:rPr>
              <a:t>lumi</a:t>
            </a:r>
            <a:r>
              <a:rPr lang="en-US" sz="2000" dirty="0">
                <a:solidFill>
                  <a:schemeClr val="bg1">
                    <a:lumMod val="50000"/>
                  </a:schemeClr>
                </a:solidFill>
              </a:rPr>
              <a:t> of HERA (and polarization)</a:t>
            </a:r>
          </a:p>
          <a:p>
            <a:pPr marL="0" indent="0">
              <a:buNone/>
            </a:pPr>
            <a:r>
              <a:rPr lang="is-IS" sz="2000" b="1" dirty="0"/>
              <a:t>Precision electroweak and BSM physics:</a:t>
            </a:r>
          </a:p>
          <a:p>
            <a:r>
              <a:rPr lang="is-IS" sz="2000" dirty="0"/>
              <a:t>Electroweak physics &amp; searches beyond the SM: Parity, charge symmetry, lepton flavor violation</a:t>
            </a:r>
          </a:p>
          <a:p>
            <a:r>
              <a:rPr lang="is-IS" sz="2000" dirty="0"/>
              <a:t>LHC-EIC Synergies &amp; complementarity: </a:t>
            </a:r>
            <a:r>
              <a:rPr lang="is-IS" sz="2000" dirty="0">
                <a:solidFill>
                  <a:srgbClr val="0432FF"/>
                </a:solidFill>
              </a:rPr>
              <a:t>(</a:t>
            </a:r>
            <a:r>
              <a:rPr lang="is-IS" sz="2000" b="1" dirty="0">
                <a:solidFill>
                  <a:srgbClr val="0432FF"/>
                </a:solidFill>
              </a:rPr>
              <a:t>muon detectors </a:t>
            </a:r>
            <a:r>
              <a:rPr lang="is-IS" sz="2000" dirty="0">
                <a:solidFill>
                  <a:srgbClr val="0432FF"/>
                </a:solidFill>
              </a:rPr>
              <a:t>were of particular interest)</a:t>
            </a:r>
          </a:p>
        </p:txBody>
      </p:sp>
      <p:sp>
        <p:nvSpPr>
          <p:cNvPr id="4" name="Date Placeholder 3">
            <a:extLst>
              <a:ext uri="{FF2B5EF4-FFF2-40B4-BE49-F238E27FC236}">
                <a16:creationId xmlns:a16="http://schemas.microsoft.com/office/drawing/2014/main" id="{80ACE5F0-BCCB-424F-9467-C03AE80BB8BF}"/>
              </a:ext>
            </a:extLst>
          </p:cNvPr>
          <p:cNvSpPr>
            <a:spLocks noGrp="1"/>
          </p:cNvSpPr>
          <p:nvPr>
            <p:ph type="dt" sz="half" idx="10"/>
          </p:nvPr>
        </p:nvSpPr>
        <p:spPr/>
        <p:txBody>
          <a:bodyPr/>
          <a:lstStyle/>
          <a:p>
            <a:fld id="{E434C65A-298F-BC47-B8C9-8E32CEB18E4C}" type="datetime1">
              <a:rPr lang="en-US" smtClean="0"/>
              <a:t>10/15/23</a:t>
            </a:fld>
            <a:endParaRPr lang="en-US"/>
          </a:p>
        </p:txBody>
      </p:sp>
      <p:sp>
        <p:nvSpPr>
          <p:cNvPr id="5" name="Footer Placeholder 4">
            <a:extLst>
              <a:ext uri="{FF2B5EF4-FFF2-40B4-BE49-F238E27FC236}">
                <a16:creationId xmlns:a16="http://schemas.microsoft.com/office/drawing/2014/main" id="{A10BD0CB-A09F-DB40-8FC5-FC978A9D9366}"/>
              </a:ext>
            </a:extLst>
          </p:cNvPr>
          <p:cNvSpPr>
            <a:spLocks noGrp="1"/>
          </p:cNvSpPr>
          <p:nvPr>
            <p:ph type="ftr" sz="quarter" idx="11"/>
          </p:nvPr>
        </p:nvSpPr>
        <p:spPr/>
        <p:txBody>
          <a:bodyPr/>
          <a:lstStyle/>
          <a:p>
            <a:r>
              <a:rPr lang="en-US"/>
              <a:t>EIC : Next 10+ years through start up and beyond</a:t>
            </a:r>
            <a:endParaRPr lang="en-US" dirty="0"/>
          </a:p>
        </p:txBody>
      </p:sp>
      <p:sp>
        <p:nvSpPr>
          <p:cNvPr id="6" name="Slide Number Placeholder 5">
            <a:extLst>
              <a:ext uri="{FF2B5EF4-FFF2-40B4-BE49-F238E27FC236}">
                <a16:creationId xmlns:a16="http://schemas.microsoft.com/office/drawing/2014/main" id="{AA63BCDB-482E-1A41-8618-A650EF538CA9}"/>
              </a:ext>
            </a:extLst>
          </p:cNvPr>
          <p:cNvSpPr>
            <a:spLocks noGrp="1"/>
          </p:cNvSpPr>
          <p:nvPr>
            <p:ph type="sldNum" sz="quarter" idx="12"/>
          </p:nvPr>
        </p:nvSpPr>
        <p:spPr/>
        <p:txBody>
          <a:bodyPr/>
          <a:lstStyle/>
          <a:p>
            <a:fld id="{0CFEC368-1D7A-4F81-ABF6-AE0E36BAF64C}" type="slidenum">
              <a:rPr lang="en-US" smtClean="0"/>
              <a:pPr/>
              <a:t>36</a:t>
            </a:fld>
            <a:endParaRPr lang="en-US"/>
          </a:p>
        </p:txBody>
      </p:sp>
      <p:sp>
        <p:nvSpPr>
          <p:cNvPr id="7" name="TextBox 6">
            <a:extLst>
              <a:ext uri="{FF2B5EF4-FFF2-40B4-BE49-F238E27FC236}">
                <a16:creationId xmlns:a16="http://schemas.microsoft.com/office/drawing/2014/main" id="{64D6290B-8B1D-CD34-F1D1-E17AC9C8F79D}"/>
              </a:ext>
            </a:extLst>
          </p:cNvPr>
          <p:cNvSpPr txBox="1"/>
          <p:nvPr/>
        </p:nvSpPr>
        <p:spPr>
          <a:xfrm>
            <a:off x="2066965" y="64488"/>
            <a:ext cx="8692636" cy="461665"/>
          </a:xfrm>
          <a:prstGeom prst="rect">
            <a:avLst/>
          </a:prstGeom>
          <a:noFill/>
        </p:spPr>
        <p:txBody>
          <a:bodyPr wrap="none" rtlCol="0">
            <a:spAutoFit/>
          </a:bodyPr>
          <a:lstStyle/>
          <a:p>
            <a:r>
              <a:rPr lang="en-US" sz="2400" b="1" dirty="0">
                <a:solidFill>
                  <a:srgbClr val="C00000"/>
                </a:solidFill>
              </a:rPr>
              <a:t>Potential Physics topics beyond Core EPIC detector’s mandate exist</a:t>
            </a:r>
          </a:p>
        </p:txBody>
      </p:sp>
    </p:spTree>
    <p:extLst>
      <p:ext uri="{BB962C8B-B14F-4D97-AF65-F5344CB8AC3E}">
        <p14:creationId xmlns:p14="http://schemas.microsoft.com/office/powerpoint/2010/main" val="9700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blinds(horizontal)">
                                      <p:cBhvr>
                                        <p:cTn id="11" dur="500"/>
                                        <p:tgtEl>
                                          <p:spTgt spid="3">
                                            <p:txEl>
                                              <p:pRg st="5" end="5"/>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linds(horizontal)">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blinds(horizontal)">
                                      <p:cBhvr>
                                        <p:cTn id="20" dur="500"/>
                                        <p:tgtEl>
                                          <p:spTgt spid="3">
                                            <p:txEl>
                                              <p:pRg st="8" end="8"/>
                                            </p:txEl>
                                          </p:spTgt>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blinds(horizontal)">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checkerboard(across)">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10884E-2DBD-E5EF-C8A7-96FDB40B4F0B}"/>
              </a:ext>
            </a:extLst>
          </p:cNvPr>
          <p:cNvPicPr>
            <a:picLocks noChangeAspect="1"/>
          </p:cNvPicPr>
          <p:nvPr/>
        </p:nvPicPr>
        <p:blipFill>
          <a:blip r:embed="rId2"/>
          <a:stretch>
            <a:fillRect/>
          </a:stretch>
        </p:blipFill>
        <p:spPr>
          <a:xfrm>
            <a:off x="643467" y="1103414"/>
            <a:ext cx="10905066" cy="5098117"/>
          </a:xfrm>
          <a:prstGeom prst="rect">
            <a:avLst/>
          </a:prstGeom>
          <a:ln>
            <a:noFill/>
          </a:ln>
        </p:spPr>
      </p:pic>
      <p:sp>
        <p:nvSpPr>
          <p:cNvPr id="3" name="TextBox 2">
            <a:extLst>
              <a:ext uri="{FF2B5EF4-FFF2-40B4-BE49-F238E27FC236}">
                <a16:creationId xmlns:a16="http://schemas.microsoft.com/office/drawing/2014/main" id="{FF5D4D57-0555-62C4-E4FE-131113690D8E}"/>
              </a:ext>
            </a:extLst>
          </p:cNvPr>
          <p:cNvSpPr txBox="1"/>
          <p:nvPr/>
        </p:nvSpPr>
        <p:spPr>
          <a:xfrm>
            <a:off x="3720991" y="536869"/>
            <a:ext cx="475001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arXiv:2203.13199v1 [hep-</a:t>
            </a:r>
            <a:r>
              <a:rPr lang="en-US" dirty="0" err="1">
                <a:latin typeface="Arial" panose="020B0604020202020204" pitchFamily="34" charset="0"/>
                <a:cs typeface="Arial" panose="020B0604020202020204" pitchFamily="34" charset="0"/>
              </a:rPr>
              <a:t>ph</a:t>
            </a:r>
            <a:r>
              <a:rPr lang="en-US" dirty="0">
                <a:latin typeface="Arial" panose="020B0604020202020204" pitchFamily="34" charset="0"/>
                <a:cs typeface="Arial" panose="020B0604020202020204" pitchFamily="34" charset="0"/>
              </a:rPr>
              <a:t>] 24 March 2022</a:t>
            </a:r>
          </a:p>
        </p:txBody>
      </p:sp>
      <p:sp>
        <p:nvSpPr>
          <p:cNvPr id="4" name="TextBox 3">
            <a:extLst>
              <a:ext uri="{FF2B5EF4-FFF2-40B4-BE49-F238E27FC236}">
                <a16:creationId xmlns:a16="http://schemas.microsoft.com/office/drawing/2014/main" id="{01A5EFC4-6D44-C7A9-3A72-47AA0BD99383}"/>
              </a:ext>
            </a:extLst>
          </p:cNvPr>
          <p:cNvSpPr txBox="1"/>
          <p:nvPr/>
        </p:nvSpPr>
        <p:spPr>
          <a:xfrm>
            <a:off x="2613316" y="142443"/>
            <a:ext cx="696536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EIC Science from the perspective of High Energy Physicists</a:t>
            </a:r>
          </a:p>
        </p:txBody>
      </p:sp>
      <p:sp>
        <p:nvSpPr>
          <p:cNvPr id="5" name="Date Placeholder 4">
            <a:extLst>
              <a:ext uri="{FF2B5EF4-FFF2-40B4-BE49-F238E27FC236}">
                <a16:creationId xmlns:a16="http://schemas.microsoft.com/office/drawing/2014/main" id="{60A34A1B-C199-87A4-5B42-DD8DEBDB0416}"/>
              </a:ext>
            </a:extLst>
          </p:cNvPr>
          <p:cNvSpPr>
            <a:spLocks noGrp="1"/>
          </p:cNvSpPr>
          <p:nvPr>
            <p:ph type="dt" sz="half" idx="10"/>
          </p:nvPr>
        </p:nvSpPr>
        <p:spPr/>
        <p:txBody>
          <a:bodyPr/>
          <a:lstStyle/>
          <a:p>
            <a:fld id="{73D3B3E7-8C9F-DC41-BDD1-B1E42A748BDC}" type="datetime1">
              <a:rPr lang="en-US" smtClean="0"/>
              <a:t>10/15/23</a:t>
            </a:fld>
            <a:endParaRPr lang="en-US"/>
          </a:p>
        </p:txBody>
      </p:sp>
      <p:sp>
        <p:nvSpPr>
          <p:cNvPr id="6" name="Footer Placeholder 5">
            <a:extLst>
              <a:ext uri="{FF2B5EF4-FFF2-40B4-BE49-F238E27FC236}">
                <a16:creationId xmlns:a16="http://schemas.microsoft.com/office/drawing/2014/main" id="{EC6B086D-33FF-6FFF-0085-886223ECFFBB}"/>
              </a:ext>
            </a:extLst>
          </p:cNvPr>
          <p:cNvSpPr>
            <a:spLocks noGrp="1"/>
          </p:cNvSpPr>
          <p:nvPr>
            <p:ph type="ftr" sz="quarter" idx="11"/>
          </p:nvPr>
        </p:nvSpPr>
        <p:spPr/>
        <p:txBody>
          <a:bodyPr/>
          <a:lstStyle/>
          <a:p>
            <a:r>
              <a:rPr lang="en-US"/>
              <a:t>EIC : Next 10+ years through start up and beyond</a:t>
            </a:r>
          </a:p>
        </p:txBody>
      </p:sp>
      <p:sp>
        <p:nvSpPr>
          <p:cNvPr id="8" name="Slide Number Placeholder 7">
            <a:extLst>
              <a:ext uri="{FF2B5EF4-FFF2-40B4-BE49-F238E27FC236}">
                <a16:creationId xmlns:a16="http://schemas.microsoft.com/office/drawing/2014/main" id="{102BBACF-96D2-BF7D-6A65-341BAC8C8DDC}"/>
              </a:ext>
            </a:extLst>
          </p:cNvPr>
          <p:cNvSpPr>
            <a:spLocks noGrp="1"/>
          </p:cNvSpPr>
          <p:nvPr>
            <p:ph type="sldNum" sz="quarter" idx="12"/>
          </p:nvPr>
        </p:nvSpPr>
        <p:spPr/>
        <p:txBody>
          <a:bodyPr/>
          <a:lstStyle/>
          <a:p>
            <a:fld id="{877503F0-FFD2-3A4E-AEC1-D7B7C627F744}" type="slidenum">
              <a:rPr lang="en-US" smtClean="0"/>
              <a:t>37</a:t>
            </a:fld>
            <a:endParaRPr lang="en-US"/>
          </a:p>
        </p:txBody>
      </p:sp>
    </p:spTree>
    <p:extLst>
      <p:ext uri="{BB962C8B-B14F-4D97-AF65-F5344CB8AC3E}">
        <p14:creationId xmlns:p14="http://schemas.microsoft.com/office/powerpoint/2010/main" val="805547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2C307-2598-2AF7-C3AF-F9091D03571D}"/>
              </a:ext>
            </a:extLst>
          </p:cNvPr>
          <p:cNvSpPr>
            <a:spLocks noGrp="1"/>
          </p:cNvSpPr>
          <p:nvPr>
            <p:ph idx="1"/>
          </p:nvPr>
        </p:nvSpPr>
        <p:spPr>
          <a:xfrm>
            <a:off x="283028" y="380999"/>
            <a:ext cx="11625943" cy="6158345"/>
          </a:xfrm>
        </p:spPr>
        <p:txBody>
          <a:bodyPr>
            <a:normAutofit fontScale="92500" lnSpcReduction="10000"/>
          </a:bodyPr>
          <a:lstStyle/>
          <a:p>
            <a:pPr marL="0" indent="0">
              <a:buNone/>
            </a:pPr>
            <a:r>
              <a:rPr lang="en-US" dirty="0"/>
              <a:t>EIC’s versatility, resolving power and intensity (luminosity) open new windows of opportunity to address some of the crucial and fundamental scientific questions in particle physics. The paper summarizes the EIC physics from the perspective of the HEP community participating in Snowmass 2021</a:t>
            </a:r>
          </a:p>
          <a:p>
            <a:r>
              <a:rPr lang="en-US" dirty="0"/>
              <a:t>Beyond the Standard Model Physics at the EIC</a:t>
            </a:r>
          </a:p>
          <a:p>
            <a:r>
              <a:rPr lang="en-US" dirty="0"/>
              <a:t>Tomography (1,3,5 d PDFs) of Hadrons and Nuclei at the EIC</a:t>
            </a:r>
          </a:p>
          <a:p>
            <a:r>
              <a:rPr lang="en-US" dirty="0"/>
              <a:t>Jets at EIC</a:t>
            </a:r>
          </a:p>
          <a:p>
            <a:r>
              <a:rPr lang="en-US" dirty="0"/>
              <a:t>Heavy Flavors at EIC</a:t>
            </a:r>
          </a:p>
          <a:p>
            <a:r>
              <a:rPr lang="en-US" dirty="0"/>
              <a:t>Small-x Physics at the EIC</a:t>
            </a:r>
          </a:p>
          <a:p>
            <a:endParaRPr lang="en-US" dirty="0"/>
          </a:p>
          <a:p>
            <a:endParaRPr lang="en-US" dirty="0"/>
          </a:p>
          <a:p>
            <a:r>
              <a:rPr lang="en-US" dirty="0"/>
              <a:t>High luminosity wide CM range</a:t>
            </a:r>
          </a:p>
          <a:p>
            <a:r>
              <a:rPr lang="en-US" dirty="0"/>
              <a:t>Polarized e, p, and ion beams</a:t>
            </a:r>
          </a:p>
          <a:p>
            <a:r>
              <a:rPr lang="en-US" dirty="0"/>
              <a:t>All nuclei</a:t>
            </a:r>
          </a:p>
        </p:txBody>
      </p:sp>
      <p:pic>
        <p:nvPicPr>
          <p:cNvPr id="4" name="Picture 3">
            <a:extLst>
              <a:ext uri="{FF2B5EF4-FFF2-40B4-BE49-F238E27FC236}">
                <a16:creationId xmlns:a16="http://schemas.microsoft.com/office/drawing/2014/main" id="{CAEC4BB1-6E85-21F1-2756-EE651A2F3A9A}"/>
              </a:ext>
            </a:extLst>
          </p:cNvPr>
          <p:cNvPicPr>
            <a:picLocks noChangeAspect="1"/>
          </p:cNvPicPr>
          <p:nvPr/>
        </p:nvPicPr>
        <p:blipFill>
          <a:blip r:embed="rId2"/>
          <a:stretch>
            <a:fillRect/>
          </a:stretch>
        </p:blipFill>
        <p:spPr>
          <a:xfrm>
            <a:off x="4494336" y="2909454"/>
            <a:ext cx="7918230" cy="4073236"/>
          </a:xfrm>
          <a:prstGeom prst="rect">
            <a:avLst/>
          </a:prstGeom>
        </p:spPr>
      </p:pic>
      <p:sp>
        <p:nvSpPr>
          <p:cNvPr id="5" name="Date Placeholder 4">
            <a:extLst>
              <a:ext uri="{FF2B5EF4-FFF2-40B4-BE49-F238E27FC236}">
                <a16:creationId xmlns:a16="http://schemas.microsoft.com/office/drawing/2014/main" id="{B645FA6F-C373-041E-08D2-D36049D319C1}"/>
              </a:ext>
            </a:extLst>
          </p:cNvPr>
          <p:cNvSpPr>
            <a:spLocks noGrp="1"/>
          </p:cNvSpPr>
          <p:nvPr>
            <p:ph type="dt" sz="half" idx="10"/>
          </p:nvPr>
        </p:nvSpPr>
        <p:spPr/>
        <p:txBody>
          <a:bodyPr/>
          <a:lstStyle/>
          <a:p>
            <a:fld id="{5A3E1CE6-F6CD-824E-AEE5-C191B1EC02C3}" type="datetime1">
              <a:rPr lang="en-US" smtClean="0"/>
              <a:t>10/15/23</a:t>
            </a:fld>
            <a:endParaRPr lang="en-US"/>
          </a:p>
        </p:txBody>
      </p:sp>
      <p:sp>
        <p:nvSpPr>
          <p:cNvPr id="6" name="Footer Placeholder 5">
            <a:extLst>
              <a:ext uri="{FF2B5EF4-FFF2-40B4-BE49-F238E27FC236}">
                <a16:creationId xmlns:a16="http://schemas.microsoft.com/office/drawing/2014/main" id="{E52F3101-370B-EBDF-25E9-44626D5B7D89}"/>
              </a:ext>
            </a:extLst>
          </p:cNvPr>
          <p:cNvSpPr>
            <a:spLocks noGrp="1"/>
          </p:cNvSpPr>
          <p:nvPr>
            <p:ph type="ftr" sz="quarter" idx="11"/>
          </p:nvPr>
        </p:nvSpPr>
        <p:spPr/>
        <p:txBody>
          <a:bodyPr/>
          <a:lstStyle/>
          <a:p>
            <a:r>
              <a:rPr lang="en-US"/>
              <a:t>EIC : Next 10+ years through start up and beyond</a:t>
            </a:r>
          </a:p>
        </p:txBody>
      </p:sp>
      <p:sp>
        <p:nvSpPr>
          <p:cNvPr id="7" name="Slide Number Placeholder 6">
            <a:extLst>
              <a:ext uri="{FF2B5EF4-FFF2-40B4-BE49-F238E27FC236}">
                <a16:creationId xmlns:a16="http://schemas.microsoft.com/office/drawing/2014/main" id="{970E2037-424B-EEDA-D787-576C6C319510}"/>
              </a:ext>
            </a:extLst>
          </p:cNvPr>
          <p:cNvSpPr>
            <a:spLocks noGrp="1"/>
          </p:cNvSpPr>
          <p:nvPr>
            <p:ph type="sldNum" sz="quarter" idx="12"/>
          </p:nvPr>
        </p:nvSpPr>
        <p:spPr/>
        <p:txBody>
          <a:bodyPr/>
          <a:lstStyle/>
          <a:p>
            <a:fld id="{877503F0-FFD2-3A4E-AEC1-D7B7C627F744}" type="slidenum">
              <a:rPr lang="en-US" smtClean="0"/>
              <a:t>38</a:t>
            </a:fld>
            <a:endParaRPr lang="en-US"/>
          </a:p>
        </p:txBody>
      </p:sp>
    </p:spTree>
    <p:extLst>
      <p:ext uri="{BB962C8B-B14F-4D97-AF65-F5344CB8AC3E}">
        <p14:creationId xmlns:p14="http://schemas.microsoft.com/office/powerpoint/2010/main" val="217596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1B8F-75D0-48FA-E090-84142B0FD354}"/>
              </a:ext>
            </a:extLst>
          </p:cNvPr>
          <p:cNvSpPr>
            <a:spLocks noGrp="1"/>
          </p:cNvSpPr>
          <p:nvPr>
            <p:ph type="title"/>
          </p:nvPr>
        </p:nvSpPr>
        <p:spPr>
          <a:xfrm>
            <a:off x="609600" y="288072"/>
            <a:ext cx="10972800" cy="1401727"/>
          </a:xfrm>
        </p:spPr>
        <p:txBody>
          <a:bodyPr>
            <a:normAutofit/>
          </a:bodyPr>
          <a:lstStyle/>
          <a:p>
            <a:r>
              <a:rPr lang="en-US" dirty="0"/>
              <a:t>Detector technologies EIC &amp; LHC: </a:t>
            </a:r>
            <a:br>
              <a:rPr lang="en-US" dirty="0"/>
            </a:br>
            <a:r>
              <a:rPr lang="en-US" sz="1800" i="1" dirty="0">
                <a:solidFill>
                  <a:srgbClr val="0432FF"/>
                </a:solidFill>
              </a:rPr>
              <a:t>Potential for overlap and collaboration: Many EIC collaborators already part of RD51 (and family) at CERN &amp; vice-versa.</a:t>
            </a:r>
          </a:p>
        </p:txBody>
      </p:sp>
      <p:sp>
        <p:nvSpPr>
          <p:cNvPr id="3" name="Content Placeholder 2">
            <a:extLst>
              <a:ext uri="{FF2B5EF4-FFF2-40B4-BE49-F238E27FC236}">
                <a16:creationId xmlns:a16="http://schemas.microsoft.com/office/drawing/2014/main" id="{758F023B-8CBF-9783-0AAB-B1FABEFDE5E9}"/>
              </a:ext>
            </a:extLst>
          </p:cNvPr>
          <p:cNvSpPr>
            <a:spLocks noGrp="1"/>
          </p:cNvSpPr>
          <p:nvPr>
            <p:ph idx="1"/>
          </p:nvPr>
        </p:nvSpPr>
        <p:spPr>
          <a:xfrm>
            <a:off x="609600" y="1617567"/>
            <a:ext cx="11625943" cy="4805534"/>
          </a:xfrm>
        </p:spPr>
        <p:txBody>
          <a:bodyPr anchor="ctr">
            <a:normAutofit/>
          </a:bodyPr>
          <a:lstStyle/>
          <a:p>
            <a:pPr>
              <a:lnSpc>
                <a:spcPct val="110000"/>
              </a:lnSpc>
            </a:pPr>
            <a:r>
              <a:rPr lang="en-US" sz="2000" dirty="0"/>
              <a:t>MAPS </a:t>
            </a:r>
            <a:r>
              <a:rPr lang="en-US" sz="2000" dirty="0" err="1">
                <a:latin typeface="Symbol" pitchFamily="2" charset="2"/>
              </a:rPr>
              <a:t>m</a:t>
            </a:r>
            <a:r>
              <a:rPr lang="en-US" sz="2000" dirty="0" err="1"/>
              <a:t>Vertex</a:t>
            </a:r>
            <a:r>
              <a:rPr lang="en-US" sz="2000" dirty="0"/>
              <a:t> for primary/secondary </a:t>
            </a:r>
            <a:r>
              <a:rPr lang="en-US" sz="2000" dirty="0" err="1"/>
              <a:t>vtx</a:t>
            </a:r>
            <a:r>
              <a:rPr lang="en-US" sz="2000" dirty="0"/>
              <a:t>: barrel &amp; end-caps (ALICE ITS3)</a:t>
            </a:r>
          </a:p>
          <a:p>
            <a:pPr>
              <a:lnSpc>
                <a:spcPct val="110000"/>
              </a:lnSpc>
            </a:pPr>
            <a:r>
              <a:rPr lang="en-US" sz="2000" dirty="0"/>
              <a:t>Micro Pattern Gas Detectors: large rapidity, spatial resolution ~100 </a:t>
            </a:r>
            <a:r>
              <a:rPr lang="en-US" sz="2000" dirty="0">
                <a:latin typeface="Symbol" pitchFamily="2" charset="2"/>
              </a:rPr>
              <a:t>m</a:t>
            </a:r>
            <a:r>
              <a:rPr lang="en-US" sz="2000" dirty="0"/>
              <a:t>m</a:t>
            </a:r>
          </a:p>
          <a:p>
            <a:pPr>
              <a:lnSpc>
                <a:spcPct val="110000"/>
              </a:lnSpc>
            </a:pPr>
            <a:r>
              <a:rPr lang="en-US" sz="2000" dirty="0"/>
              <a:t>Electromagnetic Calorimetry for kinematic reconstruction, precise energy measurements e, </a:t>
            </a:r>
            <a:r>
              <a:rPr lang="en-US" sz="2000" dirty="0">
                <a:latin typeface="Symbol" pitchFamily="2" charset="2"/>
              </a:rPr>
              <a:t>g</a:t>
            </a:r>
            <a:r>
              <a:rPr lang="en-US" sz="2000" dirty="0"/>
              <a:t>;  e/</a:t>
            </a:r>
            <a:r>
              <a:rPr lang="en-US" sz="2000" dirty="0">
                <a:latin typeface="Symbol" pitchFamily="2" charset="2"/>
              </a:rPr>
              <a:t>p</a:t>
            </a:r>
            <a:r>
              <a:rPr lang="en-US" sz="2000" dirty="0"/>
              <a:t>  &amp; </a:t>
            </a:r>
            <a:r>
              <a:rPr lang="en-US" sz="2000" dirty="0">
                <a:latin typeface="Symbol" pitchFamily="2" charset="2"/>
              </a:rPr>
              <a:t>p</a:t>
            </a:r>
            <a:r>
              <a:rPr lang="en-US" sz="2000" baseline="30000" dirty="0"/>
              <a:t>0</a:t>
            </a:r>
            <a:r>
              <a:rPr lang="en-US" sz="2000" dirty="0"/>
              <a:t>/</a:t>
            </a:r>
            <a:r>
              <a:rPr lang="en-US" sz="2000" dirty="0">
                <a:latin typeface="Symbol" pitchFamily="2" charset="2"/>
              </a:rPr>
              <a:t>g</a:t>
            </a:r>
            <a:r>
              <a:rPr lang="en-US" sz="2000" dirty="0"/>
              <a:t> separation. Various technologies at various locations: </a:t>
            </a:r>
          </a:p>
          <a:p>
            <a:pPr lvl="1">
              <a:lnSpc>
                <a:spcPct val="110000"/>
              </a:lnSpc>
            </a:pPr>
            <a:r>
              <a:rPr lang="en-US" sz="1600" dirty="0"/>
              <a:t>W/</a:t>
            </a:r>
            <a:r>
              <a:rPr lang="en-US" sz="1600" dirty="0" err="1"/>
              <a:t>SciFi</a:t>
            </a:r>
            <a:r>
              <a:rPr lang="en-US" sz="1600" dirty="0"/>
              <a:t> w/o PMT, PbWO4, </a:t>
            </a:r>
            <a:r>
              <a:rPr lang="en-US" sz="1600" dirty="0" err="1"/>
              <a:t>SiGlass</a:t>
            </a:r>
            <a:r>
              <a:rPr lang="en-US" sz="1600" dirty="0"/>
              <a:t>; </a:t>
            </a:r>
            <a:r>
              <a:rPr lang="en-US" sz="1600" dirty="0" err="1"/>
              <a:t>AstroPix</a:t>
            </a:r>
            <a:r>
              <a:rPr lang="en-US" sz="1600" dirty="0"/>
              <a:t> &amp; Pb/</a:t>
            </a:r>
            <a:r>
              <a:rPr lang="en-US" sz="1600" dirty="0" err="1"/>
              <a:t>SciFi</a:t>
            </a:r>
            <a:endParaRPr lang="en-US" sz="1600" dirty="0"/>
          </a:p>
          <a:p>
            <a:pPr lvl="1">
              <a:lnSpc>
                <a:spcPct val="110000"/>
              </a:lnSpc>
            </a:pPr>
            <a:r>
              <a:rPr lang="en-US" sz="1600" dirty="0"/>
              <a:t>High resolution Crystal Cal for e-endcap</a:t>
            </a:r>
          </a:p>
          <a:p>
            <a:pPr lvl="1">
              <a:lnSpc>
                <a:spcPct val="110000"/>
              </a:lnSpc>
            </a:pPr>
            <a:r>
              <a:rPr lang="en-US" sz="1600" dirty="0"/>
              <a:t>Barrel </a:t>
            </a:r>
            <a:r>
              <a:rPr lang="en-US" sz="1600" dirty="0" err="1"/>
              <a:t>EMCal</a:t>
            </a:r>
            <a:r>
              <a:rPr lang="en-US" sz="1600" dirty="0"/>
              <a:t> 6 layers </a:t>
            </a:r>
            <a:r>
              <a:rPr lang="en-US" sz="1600" dirty="0" err="1"/>
              <a:t>AstroPix</a:t>
            </a:r>
            <a:r>
              <a:rPr lang="en-US" sz="1600" dirty="0"/>
              <a:t> and Pb/</a:t>
            </a:r>
            <a:r>
              <a:rPr lang="en-US" sz="1600" dirty="0" err="1"/>
              <a:t>SciFi</a:t>
            </a:r>
            <a:endParaRPr lang="en-US" sz="1600" dirty="0"/>
          </a:p>
          <a:p>
            <a:pPr>
              <a:lnSpc>
                <a:spcPct val="110000"/>
              </a:lnSpc>
            </a:pPr>
            <a:r>
              <a:rPr lang="en-US" sz="2000" dirty="0"/>
              <a:t>Particle Identification – extremely important for most EIC physics</a:t>
            </a:r>
          </a:p>
          <a:p>
            <a:pPr lvl="1">
              <a:lnSpc>
                <a:spcPct val="110000"/>
              </a:lnSpc>
            </a:pPr>
            <a:r>
              <a:rPr lang="en-US" sz="1600" dirty="0"/>
              <a:t>K/pi separation over a wide range 1-20 GeV/c</a:t>
            </a:r>
          </a:p>
          <a:p>
            <a:pPr lvl="1">
              <a:lnSpc>
                <a:spcPct val="110000"/>
              </a:lnSpc>
            </a:pPr>
            <a:r>
              <a:rPr lang="en-US" sz="1600" dirty="0"/>
              <a:t>Hadron ID: </a:t>
            </a:r>
            <a:r>
              <a:rPr lang="en-US" sz="1600" dirty="0" err="1"/>
              <a:t>hpDIRC</a:t>
            </a:r>
            <a:r>
              <a:rPr lang="en-US" sz="1600" dirty="0"/>
              <a:t> in Barrel, forward </a:t>
            </a:r>
            <a:r>
              <a:rPr lang="en-US" sz="1600" dirty="0" err="1"/>
              <a:t>EndCap</a:t>
            </a:r>
            <a:r>
              <a:rPr lang="en-US" sz="1600" dirty="0"/>
              <a:t>: duel RICH, backward Endcap: modular RICH or pF RICH, also TOF for short lever arm : LGAD, LAPPD </a:t>
            </a:r>
          </a:p>
          <a:p>
            <a:pPr>
              <a:lnSpc>
                <a:spcPct val="110000"/>
              </a:lnSpc>
            </a:pPr>
            <a:r>
              <a:rPr lang="en-US" sz="2000" dirty="0"/>
              <a:t>Streaming Readout </a:t>
            </a:r>
          </a:p>
        </p:txBody>
      </p:sp>
      <p:sp>
        <p:nvSpPr>
          <p:cNvPr id="5" name="Date Placeholder 4">
            <a:extLst>
              <a:ext uri="{FF2B5EF4-FFF2-40B4-BE49-F238E27FC236}">
                <a16:creationId xmlns:a16="http://schemas.microsoft.com/office/drawing/2014/main" id="{B1DE685E-E9C0-BBF6-B64A-2D33A29CEEED}"/>
              </a:ext>
            </a:extLst>
          </p:cNvPr>
          <p:cNvSpPr>
            <a:spLocks noGrp="1"/>
          </p:cNvSpPr>
          <p:nvPr>
            <p:ph type="dt" sz="half" idx="10"/>
          </p:nvPr>
        </p:nvSpPr>
        <p:spPr/>
        <p:txBody>
          <a:bodyPr/>
          <a:lstStyle/>
          <a:p>
            <a:fld id="{8E576B8B-72DB-FD45-8332-E4EF737C0F3E}" type="datetime1">
              <a:rPr lang="en-US" smtClean="0"/>
              <a:t>10/15/23</a:t>
            </a:fld>
            <a:endParaRPr lang="en-US"/>
          </a:p>
        </p:txBody>
      </p:sp>
      <p:sp>
        <p:nvSpPr>
          <p:cNvPr id="6" name="Footer Placeholder 5">
            <a:extLst>
              <a:ext uri="{FF2B5EF4-FFF2-40B4-BE49-F238E27FC236}">
                <a16:creationId xmlns:a16="http://schemas.microsoft.com/office/drawing/2014/main" id="{6A13FDEA-DE37-E727-D762-2EECD5C640F8}"/>
              </a:ext>
            </a:extLst>
          </p:cNvPr>
          <p:cNvSpPr>
            <a:spLocks noGrp="1"/>
          </p:cNvSpPr>
          <p:nvPr>
            <p:ph type="ftr" sz="quarter" idx="11"/>
          </p:nvPr>
        </p:nvSpPr>
        <p:spPr/>
        <p:txBody>
          <a:bodyPr/>
          <a:lstStyle/>
          <a:p>
            <a:r>
              <a:rPr lang="en-US"/>
              <a:t>EIC : Next 10+ years through start up and beyond</a:t>
            </a:r>
          </a:p>
        </p:txBody>
      </p:sp>
      <p:sp>
        <p:nvSpPr>
          <p:cNvPr id="7" name="Slide Number Placeholder 6">
            <a:extLst>
              <a:ext uri="{FF2B5EF4-FFF2-40B4-BE49-F238E27FC236}">
                <a16:creationId xmlns:a16="http://schemas.microsoft.com/office/drawing/2014/main" id="{35131F00-1C52-29E2-2F99-B909B30300B8}"/>
              </a:ext>
            </a:extLst>
          </p:cNvPr>
          <p:cNvSpPr>
            <a:spLocks noGrp="1"/>
          </p:cNvSpPr>
          <p:nvPr>
            <p:ph type="sldNum" sz="quarter" idx="12"/>
          </p:nvPr>
        </p:nvSpPr>
        <p:spPr/>
        <p:txBody>
          <a:bodyPr/>
          <a:lstStyle/>
          <a:p>
            <a:fld id="{877503F0-FFD2-3A4E-AEC1-D7B7C627F744}" type="slidenum">
              <a:rPr lang="en-US" smtClean="0"/>
              <a:t>39</a:t>
            </a:fld>
            <a:endParaRPr lang="en-US"/>
          </a:p>
        </p:txBody>
      </p:sp>
    </p:spTree>
    <p:extLst>
      <p:ext uri="{BB962C8B-B14F-4D97-AF65-F5344CB8AC3E}">
        <p14:creationId xmlns:p14="http://schemas.microsoft.com/office/powerpoint/2010/main" val="99329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F7AA24F-2B63-4941-8C6A-15C61E1C7D31}"/>
              </a:ext>
            </a:extLst>
          </p:cNvPr>
          <p:cNvSpPr>
            <a:spLocks noGrp="1"/>
          </p:cNvSpPr>
          <p:nvPr>
            <p:ph type="dt" sz="half" idx="10"/>
          </p:nvPr>
        </p:nvSpPr>
        <p:spPr>
          <a:xfrm>
            <a:off x="838200" y="6356350"/>
            <a:ext cx="2743200" cy="365125"/>
          </a:xfrm>
        </p:spPr>
        <p:txBody>
          <a:bodyPr>
            <a:normAutofit/>
          </a:bodyPr>
          <a:lstStyle/>
          <a:p>
            <a:pPr>
              <a:spcAft>
                <a:spcPts val="600"/>
              </a:spcAft>
            </a:pPr>
            <a:fld id="{E3A7C695-EB35-0D44-95A7-BE798DA6D36C}" type="datetime1">
              <a:rPr lang="en-US" smtClean="0">
                <a:solidFill>
                  <a:prstClr val="black">
                    <a:tint val="75000"/>
                  </a:prstClr>
                </a:solidFill>
              </a:rPr>
              <a:t>10/15/23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5D6DBC5-F5ED-9944-9F4B-7257C5BB205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prstClr val="black">
                    <a:tint val="75000"/>
                  </a:prstClr>
                </a:solidFill>
              </a:rPr>
              <a:t>EIC : Next 10+ years through start up and beyond</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0B032BA-AD0A-6B4B-AB60-ABBFAF73A2AE}"/>
              </a:ext>
            </a:extLst>
          </p:cNvPr>
          <p:cNvSpPr>
            <a:spLocks noGrp="1"/>
          </p:cNvSpPr>
          <p:nvPr>
            <p:ph type="sldNum" sz="quarter" idx="12"/>
          </p:nvPr>
        </p:nvSpPr>
        <p:spPr>
          <a:xfrm>
            <a:off x="8610600" y="6356350"/>
            <a:ext cx="2743200" cy="365125"/>
          </a:xfrm>
        </p:spPr>
        <p:txBody>
          <a:bodyPr>
            <a:normAutofit/>
          </a:bodyPr>
          <a:lstStyle/>
          <a:p>
            <a:pPr>
              <a:spcAft>
                <a:spcPts val="600"/>
              </a:spcAft>
            </a:pPr>
            <a:fld id="{02624407-28DE-BD41-95A4-C2879D3551F4}" type="slidenum">
              <a:rPr lang="en-US">
                <a:solidFill>
                  <a:prstClr val="black">
                    <a:tint val="75000"/>
                  </a:prstClr>
                </a:solidFill>
              </a:rPr>
              <a:pPr>
                <a:spcAft>
                  <a:spcPts val="600"/>
                </a:spcAft>
              </a:pPr>
              <a:t>4</a:t>
            </a:fld>
            <a:endParaRPr lang="en-US" dirty="0">
              <a:solidFill>
                <a:prstClr val="black">
                  <a:tint val="75000"/>
                </a:prstClr>
              </a:solidFill>
            </a:endParaRPr>
          </a:p>
        </p:txBody>
      </p:sp>
      <p:pic>
        <p:nvPicPr>
          <p:cNvPr id="8" name="Content Placeholder 6" descr="NAS cover.jpeg">
            <a:extLst>
              <a:ext uri="{FF2B5EF4-FFF2-40B4-BE49-F238E27FC236}">
                <a16:creationId xmlns:a16="http://schemas.microsoft.com/office/drawing/2014/main" id="{7FA8C4B3-FC5F-9149-B9E0-265242718CB1}"/>
              </a:ext>
            </a:extLst>
          </p:cNvPr>
          <p:cNvPicPr>
            <a:picLocks noChangeAspect="1"/>
          </p:cNvPicPr>
          <p:nvPr/>
        </p:nvPicPr>
        <p:blipFill rotWithShape="1">
          <a:blip r:embed="rId3">
            <a:extLst>
              <a:ext uri="{28A0092B-C50C-407E-A947-70E740481C1C}">
                <a14:useLocalDpi xmlns:a14="http://schemas.microsoft.com/office/drawing/2010/main" val="0"/>
              </a:ext>
            </a:extLst>
          </a:blip>
          <a:srcRect l="-1023" t="-1964" b="1964"/>
          <a:stretch/>
        </p:blipFill>
        <p:spPr>
          <a:xfrm>
            <a:off x="957172" y="1776987"/>
            <a:ext cx="2983363" cy="4135113"/>
          </a:xfrm>
          <a:prstGeom prst="rect">
            <a:avLst/>
          </a:prstGeom>
        </p:spPr>
      </p:pic>
      <p:pic>
        <p:nvPicPr>
          <p:cNvPr id="9" name="Picture 8">
            <a:extLst>
              <a:ext uri="{FF2B5EF4-FFF2-40B4-BE49-F238E27FC236}">
                <a16:creationId xmlns:a16="http://schemas.microsoft.com/office/drawing/2014/main" id="{1806438B-ED63-E149-AA45-180C5B0FAD19}"/>
              </a:ext>
            </a:extLst>
          </p:cNvPr>
          <p:cNvPicPr>
            <a:picLocks noChangeAspect="1"/>
          </p:cNvPicPr>
          <p:nvPr/>
        </p:nvPicPr>
        <p:blipFill>
          <a:blip r:embed="rId4"/>
          <a:stretch>
            <a:fillRect/>
          </a:stretch>
        </p:blipFill>
        <p:spPr>
          <a:xfrm>
            <a:off x="129360" y="492858"/>
            <a:ext cx="1157635" cy="1157635"/>
          </a:xfrm>
          <a:prstGeom prst="rect">
            <a:avLst/>
          </a:prstGeom>
        </p:spPr>
      </p:pic>
      <p:sp>
        <p:nvSpPr>
          <p:cNvPr id="10" name="TextBox 9">
            <a:extLst>
              <a:ext uri="{FF2B5EF4-FFF2-40B4-BE49-F238E27FC236}">
                <a16:creationId xmlns:a16="http://schemas.microsoft.com/office/drawing/2014/main" id="{9A969734-D74E-E04F-ADF1-12EF8AD66003}"/>
              </a:ext>
            </a:extLst>
          </p:cNvPr>
          <p:cNvSpPr txBox="1"/>
          <p:nvPr/>
        </p:nvSpPr>
        <p:spPr>
          <a:xfrm>
            <a:off x="992221" y="4896437"/>
            <a:ext cx="3046027" cy="1015663"/>
          </a:xfrm>
          <a:prstGeom prst="rect">
            <a:avLst/>
          </a:prstGeom>
          <a:noFill/>
        </p:spPr>
        <p:txBody>
          <a:bodyPr wrap="none" rtlCol="0">
            <a:spAutoFit/>
          </a:bodyPr>
          <a:lstStyle/>
          <a:p>
            <a:pPr algn="ctr"/>
            <a:r>
              <a:rPr lang="en-US" sz="2000" dirty="0">
                <a:solidFill>
                  <a:srgbClr val="FFFF00"/>
                </a:solidFill>
                <a:latin typeface="Arial" panose="020B0604020202020204" pitchFamily="34" charset="0"/>
                <a:cs typeface="Arial" panose="020B0604020202020204" pitchFamily="34" charset="0"/>
              </a:rPr>
              <a:t>EIC science:</a:t>
            </a:r>
          </a:p>
          <a:p>
            <a:pPr algn="ctr"/>
            <a:r>
              <a:rPr lang="en-US" sz="2000" dirty="0">
                <a:solidFill>
                  <a:srgbClr val="FFFF00"/>
                </a:solidFill>
                <a:latin typeface="Arial" panose="020B0604020202020204" pitchFamily="34" charset="0"/>
                <a:cs typeface="Arial" panose="020B0604020202020204" pitchFamily="34" charset="0"/>
              </a:rPr>
              <a:t>compelling, fundamental</a:t>
            </a:r>
          </a:p>
          <a:p>
            <a:pPr algn="ctr"/>
            <a:r>
              <a:rPr lang="en-US" sz="2000" dirty="0">
                <a:solidFill>
                  <a:srgbClr val="FFFF00"/>
                </a:solidFill>
                <a:latin typeface="Arial" panose="020B0604020202020204" pitchFamily="34" charset="0"/>
                <a:cs typeface="Arial" panose="020B0604020202020204" pitchFamily="34" charset="0"/>
              </a:rPr>
              <a:t>and timely</a:t>
            </a:r>
          </a:p>
        </p:txBody>
      </p:sp>
      <p:sp>
        <p:nvSpPr>
          <p:cNvPr id="11" name="Content Placeholder 10">
            <a:extLst>
              <a:ext uri="{FF2B5EF4-FFF2-40B4-BE49-F238E27FC236}">
                <a16:creationId xmlns:a16="http://schemas.microsoft.com/office/drawing/2014/main" id="{ABD3FFE7-12BD-DD40-9905-7700EFBF8BC3}"/>
              </a:ext>
            </a:extLst>
          </p:cNvPr>
          <p:cNvSpPr>
            <a:spLocks noGrp="1"/>
          </p:cNvSpPr>
          <p:nvPr>
            <p:ph idx="1"/>
          </p:nvPr>
        </p:nvSpPr>
        <p:spPr>
          <a:xfrm>
            <a:off x="4442639" y="1801728"/>
            <a:ext cx="7421521" cy="4351338"/>
          </a:xfrm>
        </p:spPr>
        <p:txBody>
          <a:bodyPr anchor="ctr">
            <a:normAutofit fontScale="77500" lnSpcReduction="20000"/>
          </a:bodyPr>
          <a:lstStyle/>
          <a:p>
            <a:pPr marL="0" indent="0">
              <a:buNone/>
            </a:pPr>
            <a:r>
              <a:rPr lang="en-US" sz="2400" b="1" dirty="0">
                <a:latin typeface="Arial" panose="020B0604020202020204" pitchFamily="34" charset="0"/>
                <a:cs typeface="Arial" panose="020B0604020202020204" pitchFamily="34" charset="0"/>
              </a:rPr>
              <a:t>Physics of EIC</a:t>
            </a:r>
          </a:p>
          <a:p>
            <a:r>
              <a:rPr lang="en-US" dirty="0">
                <a:solidFill>
                  <a:schemeClr val="tx1">
                    <a:lumMod val="75000"/>
                    <a:lumOff val="25000"/>
                  </a:schemeClr>
                </a:solidFill>
                <a:latin typeface="Arial" panose="020B0604020202020204" pitchFamily="34" charset="0"/>
                <a:cs typeface="Arial" panose="020B0604020202020204" pitchFamily="34" charset="0"/>
              </a:rPr>
              <a:t>Emergence of Spin </a:t>
            </a:r>
          </a:p>
          <a:p>
            <a:r>
              <a:rPr lang="en-US" dirty="0">
                <a:solidFill>
                  <a:schemeClr val="tx1">
                    <a:lumMod val="75000"/>
                    <a:lumOff val="25000"/>
                  </a:schemeClr>
                </a:solidFill>
                <a:latin typeface="Arial" panose="020B0604020202020204" pitchFamily="34" charset="0"/>
                <a:cs typeface="Arial" panose="020B0604020202020204" pitchFamily="34" charset="0"/>
              </a:rPr>
              <a:t>Emergence of Mass  </a:t>
            </a:r>
          </a:p>
          <a:p>
            <a:r>
              <a:rPr lang="en-US" dirty="0">
                <a:solidFill>
                  <a:schemeClr val="tx1">
                    <a:lumMod val="75000"/>
                    <a:lumOff val="25000"/>
                  </a:schemeClr>
                </a:solidFill>
                <a:latin typeface="Arial" panose="020B0604020202020204" pitchFamily="34" charset="0"/>
                <a:cs typeface="Arial" panose="020B0604020202020204" pitchFamily="34" charset="0"/>
              </a:rPr>
              <a:t>Physics of high-density gluon fields</a:t>
            </a:r>
            <a:endParaRPr lang="en-US" b="1"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Machine Design Parameters:</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High luminosity: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up to 10</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33</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-10</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34</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 cm</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sec</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-1 </a:t>
            </a:r>
          </a:p>
          <a:p>
            <a:pPr lvl="1"/>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a factor ~100-1000 times HERA </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Broad range in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center-of-mass energy: ~20-140 GeV</a:t>
            </a:r>
          </a:p>
          <a:p>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Polarized beams </a:t>
            </a: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e-, p, and light ion beams with flexible spin patterns/orientation</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Broad range in hadron species: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protons…. Uranium</a:t>
            </a:r>
          </a:p>
          <a:p>
            <a:r>
              <a:rPr lang="en-US" sz="2200" u="sng"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Up to two detectors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well-integrated detector(s) into the machine lattice </a:t>
            </a:r>
          </a:p>
        </p:txBody>
      </p:sp>
      <p:sp>
        <p:nvSpPr>
          <p:cNvPr id="13" name="Title 12">
            <a:extLst>
              <a:ext uri="{FF2B5EF4-FFF2-40B4-BE49-F238E27FC236}">
                <a16:creationId xmlns:a16="http://schemas.microsoft.com/office/drawing/2014/main" id="{6CDC6CAB-EE55-CC45-A3E9-BBD5B5712EFD}"/>
              </a:ext>
            </a:extLst>
          </p:cNvPr>
          <p:cNvSpPr>
            <a:spLocks noGrp="1"/>
          </p:cNvSpPr>
          <p:nvPr>
            <p:ph type="title"/>
          </p:nvPr>
        </p:nvSpPr>
        <p:spPr>
          <a:xfrm>
            <a:off x="1286994" y="533400"/>
            <a:ext cx="9272337" cy="990600"/>
          </a:xfrm>
        </p:spPr>
        <p:txBody>
          <a:bodyPr anchor="t">
            <a:normAutofit/>
          </a:bodyPr>
          <a:lstStyle/>
          <a:p>
            <a:pPr algn="ctr"/>
            <a:r>
              <a:rPr lang="en-US" sz="2800" dirty="0"/>
              <a:t>National Academy of Science, Engineering and Medicine </a:t>
            </a:r>
            <a:br>
              <a:rPr lang="en-US" sz="2800" dirty="0"/>
            </a:br>
            <a:r>
              <a:rPr lang="en-US" sz="2000" dirty="0">
                <a:solidFill>
                  <a:srgbClr val="002AF4"/>
                </a:solidFill>
              </a:rPr>
              <a:t>Assessment July 2018 </a:t>
            </a:r>
          </a:p>
        </p:txBody>
      </p:sp>
      <p:pic>
        <p:nvPicPr>
          <p:cNvPr id="14" name="Picture 13">
            <a:extLst>
              <a:ext uri="{FF2B5EF4-FFF2-40B4-BE49-F238E27FC236}">
                <a16:creationId xmlns:a16="http://schemas.microsoft.com/office/drawing/2014/main" id="{175813BB-4E94-3E40-8338-CA4642225D9A}"/>
              </a:ext>
            </a:extLst>
          </p:cNvPr>
          <p:cNvPicPr>
            <a:picLocks noChangeAspect="1"/>
          </p:cNvPicPr>
          <p:nvPr/>
        </p:nvPicPr>
        <p:blipFill>
          <a:blip r:embed="rId5"/>
          <a:stretch>
            <a:fillRect/>
          </a:stretch>
        </p:blipFill>
        <p:spPr>
          <a:xfrm>
            <a:off x="10644162" y="53229"/>
            <a:ext cx="1418478" cy="1804504"/>
          </a:xfrm>
          <a:prstGeom prst="rect">
            <a:avLst/>
          </a:prstGeom>
          <a:effectLst>
            <a:outerShdw blurRad="50800" dist="38100" dir="2700000" algn="tl" rotWithShape="0">
              <a:prstClr val="black">
                <a:alpha val="40000"/>
              </a:prstClr>
            </a:outerShdw>
          </a:effectLst>
        </p:spPr>
      </p:pic>
      <p:pic>
        <p:nvPicPr>
          <p:cNvPr id="15" name="Picture 3">
            <a:extLst>
              <a:ext uri="{FF2B5EF4-FFF2-40B4-BE49-F238E27FC236}">
                <a16:creationId xmlns:a16="http://schemas.microsoft.com/office/drawing/2014/main" id="{B870F728-4940-3B43-89CD-7EA204D25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9332" y="1801728"/>
            <a:ext cx="1588138" cy="2047075"/>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03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7" dur="500"/>
                                        <p:tgtEl>
                                          <p:spTgt spid="11">
                                            <p:txEl>
                                              <p:pRg st="1" end="1"/>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checkerboard(across)">
                                      <p:cBhvr>
                                        <p:cTn id="10" dur="500"/>
                                        <p:tgtEl>
                                          <p:spTgt spid="11">
                                            <p:txEl>
                                              <p:pRg st="2" end="2"/>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checkerboard(across)">
                                      <p:cBhvr>
                                        <p:cTn id="13" dur="500"/>
                                        <p:tgtEl>
                                          <p:spTgt spid="1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1">
                                            <p:txEl>
                                              <p:pRg st="5" end="5"/>
                                            </p:txEl>
                                          </p:spTgt>
                                        </p:tgtEl>
                                        <p:attrNameLst>
                                          <p:attrName>style.visibility</p:attrName>
                                        </p:attrNameLst>
                                      </p:cBhvr>
                                      <p:to>
                                        <p:strVal val="visible"/>
                                      </p:to>
                                    </p:set>
                                    <p:animEffect transition="in" filter="checkerboard(across)">
                                      <p:cBhvr>
                                        <p:cTn id="18" dur="500"/>
                                        <p:tgtEl>
                                          <p:spTgt spid="11">
                                            <p:txEl>
                                              <p:pRg st="5" end="5"/>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checkerboard(across)">
                                      <p:cBhvr>
                                        <p:cTn id="21" dur="500"/>
                                        <p:tgtEl>
                                          <p:spTgt spid="11">
                                            <p:txEl>
                                              <p:pRg st="6" end="6"/>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checkerboard(across)">
                                      <p:cBhvr>
                                        <p:cTn id="24" dur="500"/>
                                        <p:tgtEl>
                                          <p:spTgt spid="11">
                                            <p:txEl>
                                              <p:pRg st="7" end="7"/>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checkerboard(across)">
                                      <p:cBhvr>
                                        <p:cTn id="27" dur="500"/>
                                        <p:tgtEl>
                                          <p:spTgt spid="11">
                                            <p:txEl>
                                              <p:pRg st="8" end="8"/>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xEl>
                                              <p:pRg st="9" end="9"/>
                                            </p:txEl>
                                          </p:spTgt>
                                        </p:tgtEl>
                                        <p:attrNameLst>
                                          <p:attrName>style.visibility</p:attrName>
                                        </p:attrNameLst>
                                      </p:cBhvr>
                                      <p:to>
                                        <p:strVal val="visible"/>
                                      </p:to>
                                    </p:set>
                                    <p:animEffect transition="in" filter="checkerboard(across)">
                                      <p:cBhvr>
                                        <p:cTn id="30" dur="500"/>
                                        <p:tgtEl>
                                          <p:spTgt spid="11">
                                            <p:txEl>
                                              <p:pRg st="9" end="9"/>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1">
                                            <p:txEl>
                                              <p:pRg st="10" end="10"/>
                                            </p:txEl>
                                          </p:spTgt>
                                        </p:tgtEl>
                                        <p:attrNameLst>
                                          <p:attrName>style.visibility</p:attrName>
                                        </p:attrNameLst>
                                      </p:cBhvr>
                                      <p:to>
                                        <p:strVal val="visible"/>
                                      </p:to>
                                    </p:set>
                                    <p:animEffect transition="in" filter="checkerboard(across)">
                                      <p:cBhvr>
                                        <p:cTn id="33" dur="500"/>
                                        <p:tgtEl>
                                          <p:spTgt spid="11">
                                            <p:txEl>
                                              <p:pRg st="10" end="10"/>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1">
                                            <p:txEl>
                                              <p:pRg st="11" end="11"/>
                                            </p:txEl>
                                          </p:spTgt>
                                        </p:tgtEl>
                                        <p:attrNameLst>
                                          <p:attrName>style.visibility</p:attrName>
                                        </p:attrNameLst>
                                      </p:cBhvr>
                                      <p:to>
                                        <p:strVal val="visible"/>
                                      </p:to>
                                    </p:set>
                                    <p:animEffect transition="in" filter="checkerboard(across)">
                                      <p:cBhvr>
                                        <p:cTn id="36" dur="500"/>
                                        <p:tgtEl>
                                          <p:spTgt spid="11">
                                            <p:txEl>
                                              <p:pRg st="11" end="11"/>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heckerboard(across)">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1BD5-4A1B-081E-68C6-5CAF421C6DDA}"/>
              </a:ext>
            </a:extLst>
          </p:cNvPr>
          <p:cNvSpPr>
            <a:spLocks noGrp="1"/>
          </p:cNvSpPr>
          <p:nvPr>
            <p:ph type="title"/>
          </p:nvPr>
        </p:nvSpPr>
        <p:spPr>
          <a:xfrm>
            <a:off x="838199" y="365125"/>
            <a:ext cx="10834991" cy="1325563"/>
          </a:xfrm>
        </p:spPr>
        <p:txBody>
          <a:bodyPr/>
          <a:lstStyle/>
          <a:p>
            <a:r>
              <a:rPr lang="en-US" dirty="0"/>
              <a:t>Complementary </a:t>
            </a:r>
            <a:r>
              <a:rPr lang="en-US"/>
              <a:t>detectors : </a:t>
            </a:r>
            <a:r>
              <a:rPr lang="en-US" dirty="0">
                <a:solidFill>
                  <a:srgbClr val="C00000"/>
                </a:solidFill>
              </a:rPr>
              <a:t>1 + 1 &gt; 2</a:t>
            </a:r>
          </a:p>
        </p:txBody>
      </p:sp>
      <p:sp>
        <p:nvSpPr>
          <p:cNvPr id="3" name="Content Placeholder 2">
            <a:extLst>
              <a:ext uri="{FF2B5EF4-FFF2-40B4-BE49-F238E27FC236}">
                <a16:creationId xmlns:a16="http://schemas.microsoft.com/office/drawing/2014/main" id="{A93ACB59-0944-A778-20DF-9340A120AEEB}"/>
              </a:ext>
            </a:extLst>
          </p:cNvPr>
          <p:cNvSpPr>
            <a:spLocks noGrp="1"/>
          </p:cNvSpPr>
          <p:nvPr>
            <p:ph idx="1"/>
          </p:nvPr>
        </p:nvSpPr>
        <p:spPr>
          <a:xfrm>
            <a:off x="838199" y="999067"/>
            <a:ext cx="11204643" cy="5722407"/>
          </a:xfrm>
        </p:spPr>
        <p:txBody>
          <a:bodyPr anchor="ctr">
            <a:noAutofit/>
          </a:bodyPr>
          <a:lstStyle/>
          <a:p>
            <a:pPr marL="0" indent="0">
              <a:lnSpc>
                <a:spcPct val="100000"/>
              </a:lnSpc>
              <a:buNone/>
            </a:pPr>
            <a:r>
              <a:rPr lang="en-US" sz="2000" dirty="0"/>
              <a:t>More than one detectors with different acceptances, optimizations and technologies: </a:t>
            </a:r>
            <a:r>
              <a:rPr lang="en-US" sz="2000" b="1" dirty="0"/>
              <a:t>Redundancy, cross-calibration and independent validation </a:t>
            </a:r>
            <a:r>
              <a:rPr lang="en-US" sz="2000" dirty="0"/>
              <a:t>of important results</a:t>
            </a:r>
          </a:p>
          <a:p>
            <a:pPr>
              <a:lnSpc>
                <a:spcPct val="100000"/>
              </a:lnSpc>
            </a:pPr>
            <a:r>
              <a:rPr lang="en-US" sz="2000" dirty="0"/>
              <a:t>Complementary </a:t>
            </a:r>
            <a:r>
              <a:rPr lang="en-US" sz="2000" dirty="0">
                <a:solidFill>
                  <a:srgbClr val="0432FF"/>
                </a:solidFill>
              </a:rPr>
              <a:t>acceptance</a:t>
            </a:r>
            <a:r>
              <a:rPr lang="en-US" sz="2000" dirty="0"/>
              <a:t> -- confirming or refuting discoveries – studying from different “point of views” </a:t>
            </a:r>
          </a:p>
          <a:p>
            <a:pPr>
              <a:lnSpc>
                <a:spcPct val="100000"/>
              </a:lnSpc>
            </a:pPr>
            <a:r>
              <a:rPr lang="en-US" sz="2000" dirty="0"/>
              <a:t>Complementary </a:t>
            </a:r>
            <a:r>
              <a:rPr lang="en-US" sz="2000" dirty="0">
                <a:solidFill>
                  <a:srgbClr val="0432FF"/>
                </a:solidFill>
              </a:rPr>
              <a:t>Technologies</a:t>
            </a:r>
            <a:r>
              <a:rPr lang="en-US" sz="2000" dirty="0"/>
              <a:t>  – multiple examples of systematic uncertainties improvement due to different Particle ID, Calorimetry, Tracking, magnetic field strengths and orientations. </a:t>
            </a:r>
          </a:p>
          <a:p>
            <a:pPr lvl="1">
              <a:lnSpc>
                <a:spcPct val="100000"/>
              </a:lnSpc>
            </a:pPr>
            <a:r>
              <a:rPr lang="en-US" sz="2000" dirty="0"/>
              <a:t>H1/ZEUS, PHENIX/STAR, CDF/D0 and ATLAS/CMS vs. </a:t>
            </a:r>
            <a:r>
              <a:rPr lang="en-US" sz="2000" dirty="0" err="1"/>
              <a:t>LHCb</a:t>
            </a:r>
            <a:endParaRPr lang="en-US" sz="2000" dirty="0"/>
          </a:p>
          <a:p>
            <a:pPr lvl="1">
              <a:lnSpc>
                <a:spcPct val="100000"/>
              </a:lnSpc>
            </a:pPr>
            <a:r>
              <a:rPr lang="en-US" sz="2000" dirty="0"/>
              <a:t>Very important because most measurements at the EIC expected to be systematics limited </a:t>
            </a:r>
          </a:p>
          <a:p>
            <a:pPr>
              <a:lnSpc>
                <a:spcPct val="100000"/>
              </a:lnSpc>
            </a:pPr>
            <a:r>
              <a:rPr lang="en-US" sz="2000" dirty="0"/>
              <a:t>Impact of different perspectives that </a:t>
            </a:r>
            <a:r>
              <a:rPr lang="en-US" sz="2000" dirty="0">
                <a:solidFill>
                  <a:srgbClr val="0432FF"/>
                </a:solidFill>
              </a:rPr>
              <a:t>different collaborators</a:t>
            </a:r>
            <a:r>
              <a:rPr lang="en-US" sz="2000" dirty="0"/>
              <a:t> bring to the same problem. </a:t>
            </a:r>
          </a:p>
          <a:p>
            <a:pPr lvl="1">
              <a:lnSpc>
                <a:spcPct val="100000"/>
              </a:lnSpc>
            </a:pPr>
            <a:r>
              <a:rPr lang="en-US" sz="2000" dirty="0">
                <a:solidFill>
                  <a:srgbClr val="0432FF"/>
                </a:solidFill>
              </a:rPr>
              <a:t>Complementary analyses strategies </a:t>
            </a:r>
            <a:r>
              <a:rPr lang="en-US" sz="2000" dirty="0"/>
              <a:t>build confidence in conclusions</a:t>
            </a:r>
          </a:p>
          <a:p>
            <a:pPr>
              <a:lnSpc>
                <a:spcPct val="100000"/>
              </a:lnSpc>
            </a:pPr>
            <a:r>
              <a:rPr lang="en-US" sz="2000" dirty="0">
                <a:solidFill>
                  <a:srgbClr val="C00000"/>
                </a:solidFill>
              </a:rPr>
              <a:t>Complementary Science would add a very significant weight to to the argument for the 2</a:t>
            </a:r>
            <a:r>
              <a:rPr lang="en-US" sz="2000" baseline="30000" dirty="0">
                <a:solidFill>
                  <a:srgbClr val="C00000"/>
                </a:solidFill>
              </a:rPr>
              <a:t>nd</a:t>
            </a:r>
            <a:r>
              <a:rPr lang="en-US" sz="2000" dirty="0">
                <a:solidFill>
                  <a:srgbClr val="C00000"/>
                </a:solidFill>
              </a:rPr>
              <a:t> detector</a:t>
            </a:r>
          </a:p>
        </p:txBody>
      </p:sp>
      <p:sp>
        <p:nvSpPr>
          <p:cNvPr id="4" name="Date Placeholder 3">
            <a:extLst>
              <a:ext uri="{FF2B5EF4-FFF2-40B4-BE49-F238E27FC236}">
                <a16:creationId xmlns:a16="http://schemas.microsoft.com/office/drawing/2014/main" id="{5BFC2110-EB42-2C46-FBDA-223CD4E8F1A2}"/>
              </a:ext>
            </a:extLst>
          </p:cNvPr>
          <p:cNvSpPr>
            <a:spLocks noGrp="1"/>
          </p:cNvSpPr>
          <p:nvPr>
            <p:ph type="dt" sz="half" idx="10"/>
          </p:nvPr>
        </p:nvSpPr>
        <p:spPr/>
        <p:txBody>
          <a:bodyPr/>
          <a:lstStyle/>
          <a:p>
            <a:fld id="{655DDCF1-ECF4-EC42-A292-EBF36BA20B31}" type="datetime1">
              <a:rPr lang="en-US" smtClean="0"/>
              <a:t>10/15/23</a:t>
            </a:fld>
            <a:endParaRPr lang="en-US"/>
          </a:p>
        </p:txBody>
      </p:sp>
      <p:sp>
        <p:nvSpPr>
          <p:cNvPr id="5" name="Footer Placeholder 4">
            <a:extLst>
              <a:ext uri="{FF2B5EF4-FFF2-40B4-BE49-F238E27FC236}">
                <a16:creationId xmlns:a16="http://schemas.microsoft.com/office/drawing/2014/main" id="{286F1C03-A208-8825-1CA1-60D7921A1AEA}"/>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C95A91D0-C27D-B0BC-3417-811A069A0B70}"/>
              </a:ext>
            </a:extLst>
          </p:cNvPr>
          <p:cNvSpPr>
            <a:spLocks noGrp="1"/>
          </p:cNvSpPr>
          <p:nvPr>
            <p:ph type="sldNum" sz="quarter" idx="12"/>
          </p:nvPr>
        </p:nvSpPr>
        <p:spPr/>
        <p:txBody>
          <a:bodyPr/>
          <a:lstStyle/>
          <a:p>
            <a:fld id="{86472FDF-8F19-FD47-9D51-A862EFDD47AC}" type="slidenum">
              <a:rPr lang="en-US" smtClean="0"/>
              <a:t>40</a:t>
            </a:fld>
            <a:endParaRPr lang="en-US"/>
          </a:p>
        </p:txBody>
      </p:sp>
    </p:spTree>
    <p:extLst>
      <p:ext uri="{BB962C8B-B14F-4D97-AF65-F5344CB8AC3E}">
        <p14:creationId xmlns:p14="http://schemas.microsoft.com/office/powerpoint/2010/main" val="8574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checkerboard(across)">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77DD-C629-1715-3A5C-3E719686AFF8}"/>
              </a:ext>
            </a:extLst>
          </p:cNvPr>
          <p:cNvSpPr>
            <a:spLocks noGrp="1"/>
          </p:cNvSpPr>
          <p:nvPr>
            <p:ph type="title"/>
          </p:nvPr>
        </p:nvSpPr>
        <p:spPr>
          <a:xfrm>
            <a:off x="821410" y="575958"/>
            <a:ext cx="11353800" cy="1325563"/>
          </a:xfrm>
        </p:spPr>
        <p:txBody>
          <a:bodyPr>
            <a:normAutofit fontScale="90000"/>
          </a:bodyPr>
          <a:lstStyle/>
          <a:p>
            <a:r>
              <a:rPr lang="en-US" sz="3200" b="1" dirty="0">
                <a:solidFill>
                  <a:srgbClr val="0432FF"/>
                </a:solidFill>
              </a:rPr>
              <a:t>Path forward 2</a:t>
            </a:r>
            <a:r>
              <a:rPr lang="en-US" sz="3200" b="1" baseline="30000" dirty="0">
                <a:solidFill>
                  <a:srgbClr val="0432FF"/>
                </a:solidFill>
              </a:rPr>
              <a:t>nd</a:t>
            </a:r>
            <a:r>
              <a:rPr lang="en-US" sz="3200" b="1" dirty="0">
                <a:solidFill>
                  <a:srgbClr val="0432FF"/>
                </a:solidFill>
              </a:rPr>
              <a:t> Detector</a:t>
            </a:r>
            <a:r>
              <a:rPr lang="en-US" sz="3200" dirty="0"/>
              <a:t>: </a:t>
            </a:r>
            <a:br>
              <a:rPr lang="en-US" sz="3200" dirty="0"/>
            </a:br>
            <a:r>
              <a:rPr lang="en-US" sz="3200" dirty="0"/>
              <a:t>Focused workshops and detector studies on new physics topics:</a:t>
            </a:r>
          </a:p>
        </p:txBody>
      </p:sp>
      <p:sp>
        <p:nvSpPr>
          <p:cNvPr id="3" name="Content Placeholder 2">
            <a:extLst>
              <a:ext uri="{FF2B5EF4-FFF2-40B4-BE49-F238E27FC236}">
                <a16:creationId xmlns:a16="http://schemas.microsoft.com/office/drawing/2014/main" id="{73742277-053C-7DA2-9F58-876107E118BE}"/>
              </a:ext>
            </a:extLst>
          </p:cNvPr>
          <p:cNvSpPr>
            <a:spLocks noGrp="1"/>
          </p:cNvSpPr>
          <p:nvPr>
            <p:ph idx="1"/>
          </p:nvPr>
        </p:nvSpPr>
        <p:spPr>
          <a:xfrm>
            <a:off x="838200" y="1758925"/>
            <a:ext cx="10515600" cy="4895850"/>
          </a:xfrm>
        </p:spPr>
        <p:txBody>
          <a:bodyPr anchor="ctr">
            <a:normAutofit/>
          </a:bodyPr>
          <a:lstStyle/>
          <a:p>
            <a:pPr>
              <a:buFont typeface="Wingdings" pitchFamily="2" charset="2"/>
              <a:buChar char="ü"/>
            </a:pPr>
            <a:r>
              <a:rPr lang="en-US" sz="2200" dirty="0"/>
              <a:t>Look at </a:t>
            </a:r>
            <a:r>
              <a:rPr lang="en-US" sz="2200" b="1" dirty="0"/>
              <a:t>complementary</a:t>
            </a:r>
            <a:r>
              <a:rPr lang="en-US" sz="2200" dirty="0"/>
              <a:t> </a:t>
            </a:r>
            <a:r>
              <a:rPr lang="en-US" sz="2200" b="1" dirty="0"/>
              <a:t>detector technologies </a:t>
            </a:r>
            <a:r>
              <a:rPr lang="en-US" sz="2200" dirty="0"/>
              <a:t>(to </a:t>
            </a:r>
            <a:r>
              <a:rPr lang="en-US" sz="2200" dirty="0" err="1"/>
              <a:t>ePIC</a:t>
            </a:r>
            <a:r>
              <a:rPr lang="en-US" sz="2200" dirty="0"/>
              <a:t>) and attract groups that are experts in them to the EICUG</a:t>
            </a:r>
          </a:p>
          <a:p>
            <a:pPr>
              <a:buFont typeface="Wingdings" pitchFamily="2" charset="2"/>
              <a:buChar char="ü"/>
            </a:pPr>
            <a:r>
              <a:rPr lang="en-US" sz="2200" dirty="0"/>
              <a:t>Focused discussions on </a:t>
            </a:r>
            <a:r>
              <a:rPr lang="en-US" sz="2200" b="1" dirty="0"/>
              <a:t>new physics topics </a:t>
            </a:r>
            <a:r>
              <a:rPr lang="en-US" sz="2200" dirty="0"/>
              <a:t>(not just listed in this talk but also beyond) to try to make a unique case complementary to </a:t>
            </a:r>
            <a:r>
              <a:rPr lang="en-US" sz="2200" dirty="0" err="1"/>
              <a:t>ePIC</a:t>
            </a:r>
            <a:r>
              <a:rPr lang="en-US" sz="2200" dirty="0"/>
              <a:t>/EIC White Paper</a:t>
            </a:r>
          </a:p>
          <a:p>
            <a:pPr>
              <a:buFont typeface="Wingdings" pitchFamily="2" charset="2"/>
              <a:buChar char="ü"/>
            </a:pPr>
            <a:r>
              <a:rPr lang="en-US" sz="2200" b="1" dirty="0"/>
              <a:t>Build community </a:t>
            </a:r>
            <a:r>
              <a:rPr lang="en-US" sz="2200" dirty="0"/>
              <a:t>– new groups/faces/resources needed to contribute and become part of new detector effort</a:t>
            </a:r>
          </a:p>
          <a:p>
            <a:pPr>
              <a:buFont typeface="Wingdings" pitchFamily="2" charset="2"/>
              <a:buChar char="ü"/>
            </a:pPr>
            <a:endParaRPr lang="en-US" sz="2200" dirty="0"/>
          </a:p>
          <a:p>
            <a:pPr marL="0" indent="0">
              <a:buNone/>
            </a:pPr>
            <a:r>
              <a:rPr lang="en-US" sz="2200" b="1" dirty="0"/>
              <a:t>Resources</a:t>
            </a:r>
            <a:r>
              <a:rPr lang="en-US" sz="2200" dirty="0"/>
              <a:t>: </a:t>
            </a:r>
          </a:p>
          <a:p>
            <a:pPr marL="457200" lvl="1" indent="0">
              <a:buNone/>
            </a:pPr>
            <a:r>
              <a:rPr lang="en-US" sz="2200" dirty="0">
                <a:solidFill>
                  <a:srgbClr val="0432FF"/>
                </a:solidFill>
              </a:rPr>
              <a:t>Generic detector R&amp;D </a:t>
            </a:r>
            <a:r>
              <a:rPr lang="en-US" sz="2200" dirty="0"/>
              <a:t>– supported by DOE administered from </a:t>
            </a:r>
            <a:r>
              <a:rPr lang="en-US" sz="2200" dirty="0" err="1"/>
              <a:t>JLab</a:t>
            </a:r>
            <a:endParaRPr lang="en-US" sz="2200" dirty="0"/>
          </a:p>
          <a:p>
            <a:pPr marL="457200" lvl="1" indent="0">
              <a:buNone/>
            </a:pPr>
            <a:r>
              <a:rPr lang="en-US" sz="2200" dirty="0">
                <a:solidFill>
                  <a:srgbClr val="0432FF"/>
                </a:solidFill>
              </a:rPr>
              <a:t>Center for Frontiers in Nuclear Science @ Stony Brook (&amp; EIC – Theory Institute at BNL) </a:t>
            </a:r>
            <a:r>
              <a:rPr lang="en-US" sz="2200" dirty="0"/>
              <a:t>and the </a:t>
            </a:r>
            <a:r>
              <a:rPr lang="en-US" sz="2200" dirty="0">
                <a:solidFill>
                  <a:srgbClr val="0432FF"/>
                </a:solidFill>
              </a:rPr>
              <a:t>EIC</a:t>
            </a:r>
            <a:r>
              <a:rPr lang="en-US" sz="2200" baseline="30000" dirty="0">
                <a:solidFill>
                  <a:srgbClr val="0432FF"/>
                </a:solidFill>
              </a:rPr>
              <a:t>2</a:t>
            </a:r>
            <a:r>
              <a:rPr lang="en-US" sz="2200" dirty="0">
                <a:solidFill>
                  <a:srgbClr val="0432FF"/>
                </a:solidFill>
              </a:rPr>
              <a:t> </a:t>
            </a:r>
            <a:r>
              <a:rPr lang="en-US" sz="2200" dirty="0"/>
              <a:t>at </a:t>
            </a:r>
            <a:r>
              <a:rPr lang="en-US" sz="2200" dirty="0" err="1"/>
              <a:t>JLab</a:t>
            </a:r>
            <a:r>
              <a:rPr lang="en-US" sz="2200" dirty="0"/>
              <a:t> </a:t>
            </a:r>
          </a:p>
        </p:txBody>
      </p:sp>
      <p:sp>
        <p:nvSpPr>
          <p:cNvPr id="4" name="Date Placeholder 3">
            <a:extLst>
              <a:ext uri="{FF2B5EF4-FFF2-40B4-BE49-F238E27FC236}">
                <a16:creationId xmlns:a16="http://schemas.microsoft.com/office/drawing/2014/main" id="{12C8DE13-E645-79D3-35E7-D5EC470A8AF1}"/>
              </a:ext>
            </a:extLst>
          </p:cNvPr>
          <p:cNvSpPr>
            <a:spLocks noGrp="1"/>
          </p:cNvSpPr>
          <p:nvPr>
            <p:ph type="dt" sz="half" idx="10"/>
          </p:nvPr>
        </p:nvSpPr>
        <p:spPr/>
        <p:txBody>
          <a:bodyPr/>
          <a:lstStyle/>
          <a:p>
            <a:fld id="{0F69563E-9418-2346-BC29-237543BFA97B}" type="datetime1">
              <a:rPr lang="en-US" smtClean="0"/>
              <a:t>10/15/23</a:t>
            </a:fld>
            <a:endParaRPr lang="en-US"/>
          </a:p>
        </p:txBody>
      </p:sp>
      <p:sp>
        <p:nvSpPr>
          <p:cNvPr id="5" name="Footer Placeholder 4">
            <a:extLst>
              <a:ext uri="{FF2B5EF4-FFF2-40B4-BE49-F238E27FC236}">
                <a16:creationId xmlns:a16="http://schemas.microsoft.com/office/drawing/2014/main" id="{B215E120-52FF-FEE0-A5E5-289CDADBBB4A}"/>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A7CFFC99-AFDB-5ADA-46B6-827A242B7B80}"/>
              </a:ext>
            </a:extLst>
          </p:cNvPr>
          <p:cNvSpPr>
            <a:spLocks noGrp="1"/>
          </p:cNvSpPr>
          <p:nvPr>
            <p:ph type="sldNum" sz="quarter" idx="12"/>
          </p:nvPr>
        </p:nvSpPr>
        <p:spPr/>
        <p:txBody>
          <a:bodyPr/>
          <a:lstStyle/>
          <a:p>
            <a:fld id="{86472FDF-8F19-FD47-9D51-A862EFDD47AC}" type="slidenum">
              <a:rPr lang="en-US" smtClean="0"/>
              <a:t>41</a:t>
            </a:fld>
            <a:endParaRPr lang="en-US"/>
          </a:p>
        </p:txBody>
      </p:sp>
      <p:pic>
        <p:nvPicPr>
          <p:cNvPr id="7" name="Picture 6">
            <a:hlinkClick r:id="rId2"/>
            <a:extLst>
              <a:ext uri="{FF2B5EF4-FFF2-40B4-BE49-F238E27FC236}">
                <a16:creationId xmlns:a16="http://schemas.microsoft.com/office/drawing/2014/main" id="{63086B4C-9177-36A7-5883-3B0635864F65}"/>
              </a:ext>
            </a:extLst>
          </p:cNvPr>
          <p:cNvPicPr>
            <a:picLocks noChangeAspect="1"/>
          </p:cNvPicPr>
          <p:nvPr/>
        </p:nvPicPr>
        <p:blipFill>
          <a:blip r:embed="rId3"/>
          <a:stretch>
            <a:fillRect/>
          </a:stretch>
        </p:blipFill>
        <p:spPr>
          <a:xfrm>
            <a:off x="16790" y="0"/>
            <a:ext cx="1642820" cy="821410"/>
          </a:xfrm>
          <a:prstGeom prst="rect">
            <a:avLst/>
          </a:prstGeom>
          <a:solidFill>
            <a:schemeClr val="bg1"/>
          </a:solidFill>
          <a:ln w="31750">
            <a:noFill/>
          </a:ln>
        </p:spPr>
      </p:pic>
    </p:spTree>
    <p:extLst>
      <p:ext uri="{BB962C8B-B14F-4D97-AF65-F5344CB8AC3E}">
        <p14:creationId xmlns:p14="http://schemas.microsoft.com/office/powerpoint/2010/main" val="2530436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FE9C-719D-DCA8-6BD6-A50B3DBA96FF}"/>
              </a:ext>
            </a:extLst>
          </p:cNvPr>
          <p:cNvSpPr>
            <a:spLocks noGrp="1"/>
          </p:cNvSpPr>
          <p:nvPr>
            <p:ph type="title"/>
          </p:nvPr>
        </p:nvSpPr>
        <p:spPr>
          <a:xfrm>
            <a:off x="838199" y="365125"/>
            <a:ext cx="11037711" cy="1325563"/>
          </a:xfrm>
        </p:spPr>
        <p:txBody>
          <a:bodyPr>
            <a:normAutofit/>
          </a:bodyPr>
          <a:lstStyle/>
          <a:p>
            <a:r>
              <a:rPr lang="en-US" sz="4000" dirty="0"/>
              <a:t>Summary</a:t>
            </a:r>
          </a:p>
        </p:txBody>
      </p:sp>
      <p:sp>
        <p:nvSpPr>
          <p:cNvPr id="3" name="Content Placeholder 2">
            <a:extLst>
              <a:ext uri="{FF2B5EF4-FFF2-40B4-BE49-F238E27FC236}">
                <a16:creationId xmlns:a16="http://schemas.microsoft.com/office/drawing/2014/main" id="{CD8B240C-BFED-E718-0488-157BE9D07E2E}"/>
              </a:ext>
            </a:extLst>
          </p:cNvPr>
          <p:cNvSpPr>
            <a:spLocks noGrp="1"/>
          </p:cNvSpPr>
          <p:nvPr>
            <p:ph idx="1"/>
          </p:nvPr>
        </p:nvSpPr>
        <p:spPr>
          <a:xfrm>
            <a:off x="838200" y="1825625"/>
            <a:ext cx="11353800" cy="4351338"/>
          </a:xfrm>
        </p:spPr>
        <p:txBody>
          <a:bodyPr>
            <a:normAutofit fontScale="92500"/>
          </a:bodyPr>
          <a:lstStyle/>
          <a:p>
            <a:pPr marL="514350" indent="-514350">
              <a:lnSpc>
                <a:spcPct val="120000"/>
              </a:lnSpc>
              <a:buFont typeface="+mj-lt"/>
              <a:buAutoNum type="arabicPeriod"/>
            </a:pPr>
            <a:r>
              <a:rPr lang="en-US" dirty="0"/>
              <a:t>EIC Project (1 machine + 1 detector) timeline &amp; criticality of its success</a:t>
            </a:r>
          </a:p>
          <a:p>
            <a:pPr marL="457200" lvl="1" indent="0">
              <a:lnSpc>
                <a:spcPct val="120000"/>
              </a:lnSpc>
              <a:buNone/>
            </a:pPr>
            <a:r>
              <a:rPr lang="en-US" dirty="0">
                <a:solidFill>
                  <a:srgbClr val="0432FF"/>
                </a:solidFill>
              </a:rPr>
              <a:t>Consolidate the collaboration, science and detector : </a:t>
            </a:r>
            <a:r>
              <a:rPr lang="en-US" dirty="0">
                <a:solidFill>
                  <a:srgbClr val="FF0000"/>
                </a:solidFill>
              </a:rPr>
              <a:t>Its success is paramount</a:t>
            </a:r>
          </a:p>
          <a:p>
            <a:pPr marL="514350" indent="-514350">
              <a:lnSpc>
                <a:spcPct val="120000"/>
              </a:lnSpc>
              <a:buFont typeface="+mj-lt"/>
              <a:buAutoNum type="arabicPeriod"/>
            </a:pPr>
            <a:r>
              <a:rPr lang="en-US" dirty="0"/>
              <a:t>Some thoughts on EIC early operations &amp; planning</a:t>
            </a:r>
          </a:p>
          <a:p>
            <a:pPr marL="457200" lvl="1" indent="0">
              <a:lnSpc>
                <a:spcPct val="120000"/>
              </a:lnSpc>
              <a:buNone/>
            </a:pPr>
            <a:r>
              <a:rPr lang="en-US" dirty="0"/>
              <a:t>– Historical precedent and </a:t>
            </a:r>
            <a:r>
              <a:rPr lang="en-US" dirty="0">
                <a:solidFill>
                  <a:srgbClr val="FF0000"/>
                </a:solidFill>
              </a:rPr>
              <a:t>early operational experience: inclusive – to – exclusive, </a:t>
            </a:r>
          </a:p>
          <a:p>
            <a:pPr marL="457200" lvl="1" indent="0">
              <a:lnSpc>
                <a:spcPct val="120000"/>
              </a:lnSpc>
              <a:buNone/>
            </a:pPr>
            <a:r>
              <a:rPr lang="en-US" dirty="0">
                <a:solidFill>
                  <a:srgbClr val="FF0000"/>
                </a:solidFill>
              </a:rPr>
              <a:t>e-A to polarized e-p/A</a:t>
            </a:r>
          </a:p>
          <a:p>
            <a:pPr marL="514350" indent="-514350">
              <a:lnSpc>
                <a:spcPct val="120000"/>
              </a:lnSpc>
              <a:buFont typeface="+mj-lt"/>
              <a:buAutoNum type="arabicPeriod"/>
            </a:pPr>
            <a:r>
              <a:rPr lang="en-US" dirty="0"/>
              <a:t>Is “theory” ready to meet EIC data?  </a:t>
            </a:r>
            <a:r>
              <a:rPr lang="en-US" dirty="0">
                <a:solidFill>
                  <a:srgbClr val="FF0000"/>
                </a:solidFill>
              </a:rPr>
              <a:t>NO</a:t>
            </a:r>
          </a:p>
          <a:p>
            <a:pPr marL="514350" indent="-514350">
              <a:lnSpc>
                <a:spcPct val="120000"/>
              </a:lnSpc>
              <a:buFont typeface="+mj-lt"/>
              <a:buAutoNum type="arabicPeriod"/>
            </a:pPr>
            <a:r>
              <a:rPr lang="en-US" dirty="0"/>
              <a:t>Ultimate Success of EIC </a:t>
            </a:r>
            <a:r>
              <a:rPr lang="en-US" dirty="0">
                <a:sym typeface="Wingdings" pitchFamily="2" charset="2"/>
              </a:rPr>
              <a:t> P</a:t>
            </a:r>
            <a:r>
              <a:rPr lang="en-US" dirty="0"/>
              <a:t>hysics with a </a:t>
            </a:r>
            <a:r>
              <a:rPr lang="en-US" dirty="0">
                <a:solidFill>
                  <a:srgbClr val="0432FF"/>
                </a:solidFill>
              </a:rPr>
              <a:t>second</a:t>
            </a:r>
            <a:r>
              <a:rPr lang="en-US" dirty="0"/>
              <a:t> detector : </a:t>
            </a:r>
            <a:r>
              <a:rPr lang="en-US" dirty="0">
                <a:solidFill>
                  <a:srgbClr val="FF0000"/>
                </a:solidFill>
              </a:rPr>
              <a:t>(Complementarity)</a:t>
            </a:r>
            <a:r>
              <a:rPr lang="en-US" baseline="30000" dirty="0">
                <a:solidFill>
                  <a:srgbClr val="FF0000"/>
                </a:solidFill>
              </a:rPr>
              <a:t>3</a:t>
            </a:r>
            <a:r>
              <a:rPr lang="en-US" dirty="0">
                <a:solidFill>
                  <a:srgbClr val="FF0000"/>
                </a:solidFill>
              </a:rPr>
              <a:t> – physics, detector and people</a:t>
            </a:r>
            <a:r>
              <a:rPr lang="en-US" dirty="0"/>
              <a:t>.</a:t>
            </a:r>
          </a:p>
          <a:p>
            <a:endParaRPr lang="en-US" dirty="0">
              <a:solidFill>
                <a:srgbClr val="C00000"/>
              </a:solidFill>
            </a:endParaRPr>
          </a:p>
          <a:p>
            <a:endParaRPr lang="en-US" dirty="0"/>
          </a:p>
          <a:p>
            <a:endParaRPr lang="en-US" dirty="0"/>
          </a:p>
        </p:txBody>
      </p:sp>
      <p:sp>
        <p:nvSpPr>
          <p:cNvPr id="4" name="Date Placeholder 3">
            <a:extLst>
              <a:ext uri="{FF2B5EF4-FFF2-40B4-BE49-F238E27FC236}">
                <a16:creationId xmlns:a16="http://schemas.microsoft.com/office/drawing/2014/main" id="{FA28EED6-F2CE-8DCB-9E4E-98E938AFC35D}"/>
              </a:ext>
            </a:extLst>
          </p:cNvPr>
          <p:cNvSpPr>
            <a:spLocks noGrp="1"/>
          </p:cNvSpPr>
          <p:nvPr>
            <p:ph type="dt" sz="half" idx="10"/>
          </p:nvPr>
        </p:nvSpPr>
        <p:spPr/>
        <p:txBody>
          <a:bodyPr/>
          <a:lstStyle/>
          <a:p>
            <a:fld id="{683EF128-A08E-EF46-AEE0-FD7CD2AF52DE}" type="datetime1">
              <a:rPr lang="en-US" smtClean="0"/>
              <a:t>10/15/23</a:t>
            </a:fld>
            <a:endParaRPr lang="en-US"/>
          </a:p>
        </p:txBody>
      </p:sp>
      <p:sp>
        <p:nvSpPr>
          <p:cNvPr id="5" name="Footer Placeholder 4">
            <a:extLst>
              <a:ext uri="{FF2B5EF4-FFF2-40B4-BE49-F238E27FC236}">
                <a16:creationId xmlns:a16="http://schemas.microsoft.com/office/drawing/2014/main" id="{DC14C271-7805-E998-1959-F9B738461B22}"/>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65392D9F-DB02-2D21-3F1B-9B160303E9ED}"/>
              </a:ext>
            </a:extLst>
          </p:cNvPr>
          <p:cNvSpPr>
            <a:spLocks noGrp="1"/>
          </p:cNvSpPr>
          <p:nvPr>
            <p:ph type="sldNum" sz="quarter" idx="12"/>
          </p:nvPr>
        </p:nvSpPr>
        <p:spPr/>
        <p:txBody>
          <a:bodyPr/>
          <a:lstStyle/>
          <a:p>
            <a:fld id="{9163F5D3-2D05-F441-ACAF-676D5FD5B4BE}" type="slidenum">
              <a:rPr lang="en-US" smtClean="0"/>
              <a:t>42</a:t>
            </a:fld>
            <a:endParaRPr lang="en-US"/>
          </a:p>
        </p:txBody>
      </p:sp>
    </p:spTree>
    <p:extLst>
      <p:ext uri="{BB962C8B-B14F-4D97-AF65-F5344CB8AC3E}">
        <p14:creationId xmlns:p14="http://schemas.microsoft.com/office/powerpoint/2010/main" val="2161201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6AF76-55FF-A427-7D94-EA92017C87E3}"/>
              </a:ext>
            </a:extLst>
          </p:cNvPr>
          <p:cNvSpPr>
            <a:spLocks noGrp="1"/>
          </p:cNvSpPr>
          <p:nvPr>
            <p:ph type="title"/>
          </p:nvPr>
        </p:nvSpPr>
        <p:spPr/>
        <p:txBody>
          <a:bodyPr>
            <a:normAutofit/>
          </a:bodyPr>
          <a:lstStyle/>
          <a:p>
            <a:pPr algn="ctr"/>
            <a:r>
              <a:rPr lang="en-US" sz="3600" dirty="0"/>
              <a:t>Message to CFNS Fellows: </a:t>
            </a:r>
            <a:br>
              <a:rPr lang="en-US" sz="3600" dirty="0"/>
            </a:br>
            <a:r>
              <a:rPr lang="en-US" sz="3600" dirty="0"/>
              <a:t>You can be leaders in all of this!</a:t>
            </a:r>
          </a:p>
        </p:txBody>
      </p:sp>
      <p:sp>
        <p:nvSpPr>
          <p:cNvPr id="3" name="Content Placeholder 2">
            <a:extLst>
              <a:ext uri="{FF2B5EF4-FFF2-40B4-BE49-F238E27FC236}">
                <a16:creationId xmlns:a16="http://schemas.microsoft.com/office/drawing/2014/main" id="{142ED177-61EB-F95B-1CC2-E22345B2E500}"/>
              </a:ext>
            </a:extLst>
          </p:cNvPr>
          <p:cNvSpPr>
            <a:spLocks noGrp="1"/>
          </p:cNvSpPr>
          <p:nvPr>
            <p:ph idx="1"/>
          </p:nvPr>
        </p:nvSpPr>
        <p:spPr>
          <a:xfrm>
            <a:off x="838200" y="1690687"/>
            <a:ext cx="10515600" cy="5001661"/>
          </a:xfrm>
        </p:spPr>
        <p:txBody>
          <a:bodyPr anchor="ctr">
            <a:normAutofit/>
          </a:bodyPr>
          <a:lstStyle/>
          <a:p>
            <a:pPr>
              <a:lnSpc>
                <a:spcPct val="110000"/>
              </a:lnSpc>
            </a:pPr>
            <a:r>
              <a:rPr lang="en-US" dirty="0"/>
              <a:t>EIC project’s path is well understood. </a:t>
            </a:r>
            <a:r>
              <a:rPr lang="en-US" dirty="0">
                <a:solidFill>
                  <a:srgbClr val="0432FF"/>
                </a:solidFill>
              </a:rPr>
              <a:t>Its success is paramount. Your input and leadership will be paramount in EIC’s success and EIC assure a great career for all of you!</a:t>
            </a:r>
          </a:p>
          <a:p>
            <a:pPr>
              <a:lnSpc>
                <a:spcPct val="110000"/>
              </a:lnSpc>
            </a:pPr>
            <a:r>
              <a:rPr lang="en-US" dirty="0">
                <a:solidFill>
                  <a:srgbClr val="0432FF"/>
                </a:solidFill>
              </a:rPr>
              <a:t>Tremendous developments in THOERY are needed in the next 10 years for EIC’s success</a:t>
            </a:r>
            <a:endParaRPr lang="en-US" dirty="0"/>
          </a:p>
          <a:p>
            <a:pPr>
              <a:lnSpc>
                <a:spcPct val="110000"/>
              </a:lnSpc>
            </a:pPr>
            <a:r>
              <a:rPr lang="en-US" dirty="0"/>
              <a:t>2</a:t>
            </a:r>
            <a:r>
              <a:rPr lang="en-US" baseline="30000" dirty="0"/>
              <a:t>nd</a:t>
            </a:r>
            <a:r>
              <a:rPr lang="en-US" dirty="0"/>
              <a:t> detector is essential for completing the Vision of EIC</a:t>
            </a:r>
          </a:p>
          <a:p>
            <a:pPr lvl="1">
              <a:lnSpc>
                <a:spcPct val="110000"/>
              </a:lnSpc>
            </a:pPr>
            <a:r>
              <a:rPr lang="en-US" sz="2800" dirty="0">
                <a:solidFill>
                  <a:srgbClr val="C00000"/>
                </a:solidFill>
              </a:rPr>
              <a:t>C</a:t>
            </a:r>
            <a:r>
              <a:rPr lang="en-US" sz="2800" baseline="30000" dirty="0">
                <a:solidFill>
                  <a:srgbClr val="C00000"/>
                </a:solidFill>
              </a:rPr>
              <a:t>3</a:t>
            </a:r>
            <a:r>
              <a:rPr lang="en-US" sz="2800" dirty="0"/>
              <a:t> : </a:t>
            </a:r>
            <a:r>
              <a:rPr lang="en-US" sz="2800" dirty="0">
                <a:solidFill>
                  <a:srgbClr val="0432FF"/>
                </a:solidFill>
              </a:rPr>
              <a:t>Complementary physics, technology and people</a:t>
            </a:r>
          </a:p>
          <a:p>
            <a:pPr lvl="1">
              <a:lnSpc>
                <a:spcPct val="110000"/>
              </a:lnSpc>
            </a:pPr>
            <a:r>
              <a:rPr lang="en-US" sz="2800" dirty="0"/>
              <a:t>S</a:t>
            </a:r>
            <a:r>
              <a:rPr lang="en-US" sz="2800" dirty="0">
                <a:solidFill>
                  <a:srgbClr val="C00000"/>
                </a:solidFill>
              </a:rPr>
              <a:t>eries of workshops</a:t>
            </a:r>
            <a:r>
              <a:rPr lang="en-US" sz="2800" dirty="0"/>
              <a:t>, </a:t>
            </a:r>
            <a:r>
              <a:rPr lang="en-US" sz="2800" dirty="0">
                <a:solidFill>
                  <a:srgbClr val="C00000"/>
                </a:solidFill>
              </a:rPr>
              <a:t>outreach</a:t>
            </a:r>
            <a:r>
              <a:rPr lang="en-US" sz="2800" dirty="0"/>
              <a:t> and </a:t>
            </a:r>
            <a:r>
              <a:rPr lang="en-US" sz="2800" dirty="0">
                <a:solidFill>
                  <a:srgbClr val="C00000"/>
                </a:solidFill>
              </a:rPr>
              <a:t>critical evaluation</a:t>
            </a:r>
            <a:endParaRPr lang="en-US" sz="2800" dirty="0"/>
          </a:p>
          <a:p>
            <a:pPr marL="0" indent="0" algn="ctr">
              <a:lnSpc>
                <a:spcPct val="110000"/>
              </a:lnSpc>
              <a:buNone/>
            </a:pPr>
            <a:r>
              <a:rPr lang="en-US" sz="3200" dirty="0"/>
              <a:t>I look forward to discussions and ideas….</a:t>
            </a:r>
            <a:endParaRPr lang="en-US" sz="1400" dirty="0">
              <a:solidFill>
                <a:srgbClr val="0432FF"/>
              </a:solidFill>
            </a:endParaRPr>
          </a:p>
        </p:txBody>
      </p:sp>
      <p:sp>
        <p:nvSpPr>
          <p:cNvPr id="4" name="Date Placeholder 3">
            <a:extLst>
              <a:ext uri="{FF2B5EF4-FFF2-40B4-BE49-F238E27FC236}">
                <a16:creationId xmlns:a16="http://schemas.microsoft.com/office/drawing/2014/main" id="{10DE5CA0-4462-7DB8-B16A-F21D180B09A5}"/>
              </a:ext>
            </a:extLst>
          </p:cNvPr>
          <p:cNvSpPr>
            <a:spLocks noGrp="1"/>
          </p:cNvSpPr>
          <p:nvPr>
            <p:ph type="dt" sz="half" idx="10"/>
          </p:nvPr>
        </p:nvSpPr>
        <p:spPr/>
        <p:txBody>
          <a:bodyPr/>
          <a:lstStyle/>
          <a:p>
            <a:fld id="{8C8D0713-6517-C848-8323-43ACF99519E1}" type="datetime1">
              <a:rPr lang="en-US" smtClean="0"/>
              <a:t>10/15/23</a:t>
            </a:fld>
            <a:endParaRPr lang="en-US"/>
          </a:p>
        </p:txBody>
      </p:sp>
      <p:sp>
        <p:nvSpPr>
          <p:cNvPr id="5" name="Footer Placeholder 4">
            <a:extLst>
              <a:ext uri="{FF2B5EF4-FFF2-40B4-BE49-F238E27FC236}">
                <a16:creationId xmlns:a16="http://schemas.microsoft.com/office/drawing/2014/main" id="{D34A6A1E-A50F-066C-3C11-F15A7722B7CD}"/>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C7D11441-0553-5E6F-8511-7D7F5294FADC}"/>
              </a:ext>
            </a:extLst>
          </p:cNvPr>
          <p:cNvSpPr>
            <a:spLocks noGrp="1"/>
          </p:cNvSpPr>
          <p:nvPr>
            <p:ph type="sldNum" sz="quarter" idx="12"/>
          </p:nvPr>
        </p:nvSpPr>
        <p:spPr/>
        <p:txBody>
          <a:bodyPr/>
          <a:lstStyle/>
          <a:p>
            <a:fld id="{86472FDF-8F19-FD47-9D51-A862EFDD47AC}" type="slidenum">
              <a:rPr lang="en-US" smtClean="0"/>
              <a:t>43</a:t>
            </a:fld>
            <a:endParaRPr lang="en-US"/>
          </a:p>
        </p:txBody>
      </p:sp>
    </p:spTree>
    <p:extLst>
      <p:ext uri="{BB962C8B-B14F-4D97-AF65-F5344CB8AC3E}">
        <p14:creationId xmlns:p14="http://schemas.microsoft.com/office/powerpoint/2010/main" val="262183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checkerboard(across)">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checkerboard(across)">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checkerboard(across)">
                                      <p:cBhvr>
                                        <p:cTn id="43" dur="500"/>
                                        <p:tgtEl>
                                          <p:spTgt spid="3">
                                            <p:txEl>
                                              <p:pRg st="2" end="2"/>
                                            </p:txEl>
                                          </p:spTgt>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checkerboard(across)">
                                      <p:cBhvr>
                                        <p:cTn id="46" dur="500"/>
                                        <p:tgtEl>
                                          <p:spTgt spid="3">
                                            <p:txEl>
                                              <p:pRg st="3" end="3"/>
                                            </p:txEl>
                                          </p:spTgt>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checkerboard(across)">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checkerboard(across)">
                                      <p:cBhvr>
                                        <p:cTn id="5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0660-A49E-6B67-62D7-EBE88317A8E4}"/>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AFBC0A8D-98B6-443F-C218-48D0FD4478BB}"/>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F0B0D5B9-46F9-B2FC-6F7C-FC9CD1F19CD4}"/>
              </a:ext>
            </a:extLst>
          </p:cNvPr>
          <p:cNvSpPr>
            <a:spLocks noGrp="1"/>
          </p:cNvSpPr>
          <p:nvPr>
            <p:ph type="dt" sz="half" idx="10"/>
          </p:nvPr>
        </p:nvSpPr>
        <p:spPr/>
        <p:txBody>
          <a:bodyPr/>
          <a:lstStyle/>
          <a:p>
            <a:fld id="{8F5B1C62-2F3D-D94D-B816-8F6BB57616F7}" type="datetime1">
              <a:rPr lang="en-US" smtClean="0"/>
              <a:t>10/15/23</a:t>
            </a:fld>
            <a:endParaRPr lang="en-US"/>
          </a:p>
        </p:txBody>
      </p:sp>
      <p:sp>
        <p:nvSpPr>
          <p:cNvPr id="5" name="Footer Placeholder 4">
            <a:extLst>
              <a:ext uri="{FF2B5EF4-FFF2-40B4-BE49-F238E27FC236}">
                <a16:creationId xmlns:a16="http://schemas.microsoft.com/office/drawing/2014/main" id="{4D0151F5-8828-0DB0-8F64-57CB6C974980}"/>
              </a:ext>
            </a:extLst>
          </p:cNvPr>
          <p:cNvSpPr>
            <a:spLocks noGrp="1"/>
          </p:cNvSpPr>
          <p:nvPr>
            <p:ph type="ftr" sz="quarter" idx="11"/>
          </p:nvPr>
        </p:nvSpPr>
        <p:spPr/>
        <p:txBody>
          <a:bodyPr/>
          <a:lstStyle/>
          <a:p>
            <a:r>
              <a:rPr lang="en-US"/>
              <a:t>EIC : Next 10+ years through start up and beyond</a:t>
            </a:r>
          </a:p>
        </p:txBody>
      </p:sp>
      <p:sp>
        <p:nvSpPr>
          <p:cNvPr id="6" name="Slide Number Placeholder 5">
            <a:extLst>
              <a:ext uri="{FF2B5EF4-FFF2-40B4-BE49-F238E27FC236}">
                <a16:creationId xmlns:a16="http://schemas.microsoft.com/office/drawing/2014/main" id="{02250499-0C4E-CB35-98D2-1C6AAA11DE26}"/>
              </a:ext>
            </a:extLst>
          </p:cNvPr>
          <p:cNvSpPr>
            <a:spLocks noGrp="1"/>
          </p:cNvSpPr>
          <p:nvPr>
            <p:ph type="sldNum" sz="quarter" idx="12"/>
          </p:nvPr>
        </p:nvSpPr>
        <p:spPr/>
        <p:txBody>
          <a:bodyPr/>
          <a:lstStyle/>
          <a:p>
            <a:fld id="{9163F5D3-2D05-F441-ACAF-676D5FD5B4BE}" type="slidenum">
              <a:rPr lang="en-US" smtClean="0"/>
              <a:t>44</a:t>
            </a:fld>
            <a:endParaRPr lang="en-US"/>
          </a:p>
        </p:txBody>
      </p:sp>
    </p:spTree>
    <p:extLst>
      <p:ext uri="{BB962C8B-B14F-4D97-AF65-F5344CB8AC3E}">
        <p14:creationId xmlns:p14="http://schemas.microsoft.com/office/powerpoint/2010/main" val="1967120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DB7F-095D-CF4C-9442-C706DCEBE5AB}"/>
              </a:ext>
            </a:extLst>
          </p:cNvPr>
          <p:cNvSpPr>
            <a:spLocks noGrp="1"/>
          </p:cNvSpPr>
          <p:nvPr>
            <p:ph type="title"/>
          </p:nvPr>
        </p:nvSpPr>
        <p:spPr>
          <a:xfrm>
            <a:off x="2166438" y="613239"/>
            <a:ext cx="9115572" cy="570605"/>
          </a:xfrm>
        </p:spPr>
        <p:txBody>
          <a:bodyPr>
            <a:normAutofit fontScale="90000"/>
          </a:bodyPr>
          <a:lstStyle/>
          <a:p>
            <a:pPr algn="ctr"/>
            <a:r>
              <a:rPr lang="en-US" dirty="0"/>
              <a:t>Complementarity for 1</a:t>
            </a:r>
            <a:r>
              <a:rPr lang="en-US" baseline="30000" dirty="0"/>
              <a:t>st</a:t>
            </a:r>
            <a:r>
              <a:rPr lang="en-US" dirty="0"/>
              <a:t>-IR &amp; 2</a:t>
            </a:r>
            <a:r>
              <a:rPr lang="en-US" baseline="30000" dirty="0"/>
              <a:t>nd</a:t>
            </a:r>
            <a:r>
              <a:rPr lang="en-US" dirty="0"/>
              <a:t>-IR</a:t>
            </a:r>
          </a:p>
        </p:txBody>
      </p:sp>
      <p:sp>
        <p:nvSpPr>
          <p:cNvPr id="3" name="Slide Number Placeholder 2">
            <a:extLst>
              <a:ext uri="{FF2B5EF4-FFF2-40B4-BE49-F238E27FC236}">
                <a16:creationId xmlns:a16="http://schemas.microsoft.com/office/drawing/2014/main" id="{A3DAC166-6516-2245-9A8C-48FA8AFE1E6F}"/>
              </a:ext>
            </a:extLst>
          </p:cNvPr>
          <p:cNvSpPr>
            <a:spLocks noGrp="1"/>
          </p:cNvSpPr>
          <p:nvPr>
            <p:ph type="sldNum" sz="quarter" idx="12"/>
          </p:nvPr>
        </p:nvSpPr>
        <p:spPr/>
        <p:txBody>
          <a:bodyPr/>
          <a:lstStyle/>
          <a:p>
            <a:fld id="{893C5830-40F3-F04E-B2E3-10E6672BA8FF}" type="slidenum">
              <a:rPr lang="en-US" smtClean="0"/>
              <a:t>45</a:t>
            </a:fld>
            <a:endParaRPr lang="en-US" dirty="0"/>
          </a:p>
        </p:txBody>
      </p:sp>
      <p:cxnSp>
        <p:nvCxnSpPr>
          <p:cNvPr id="6" name="Straight Connector 5">
            <a:extLst>
              <a:ext uri="{FF2B5EF4-FFF2-40B4-BE49-F238E27FC236}">
                <a16:creationId xmlns:a16="http://schemas.microsoft.com/office/drawing/2014/main" id="{68BE3EA3-F832-6447-8211-61FC887F85C5}"/>
              </a:ext>
            </a:extLst>
          </p:cNvPr>
          <p:cNvCxnSpPr/>
          <p:nvPr/>
        </p:nvCxnSpPr>
        <p:spPr>
          <a:xfrm>
            <a:off x="1534274" y="1818526"/>
            <a:ext cx="9115572"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1126EA-5205-2247-96DC-63BFB2840E0F}"/>
              </a:ext>
            </a:extLst>
          </p:cNvPr>
          <p:cNvCxnSpPr/>
          <p:nvPr/>
        </p:nvCxnSpPr>
        <p:spPr>
          <a:xfrm>
            <a:off x="7287796" y="1388629"/>
            <a:ext cx="0" cy="5356357"/>
          </a:xfrm>
          <a:prstGeom prst="line">
            <a:avLst/>
          </a:prstGeom>
          <a:ln w="19050">
            <a:solidFill>
              <a:srgbClr val="0432FF"/>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73D047-5999-104D-BB33-0C589E1237B1}"/>
              </a:ext>
            </a:extLst>
          </p:cNvPr>
          <p:cNvCxnSpPr/>
          <p:nvPr/>
        </p:nvCxnSpPr>
        <p:spPr>
          <a:xfrm>
            <a:off x="3813422" y="1388629"/>
            <a:ext cx="0" cy="5356357"/>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169E77-B75D-0A47-8E0E-106B1EE8F7EF}"/>
              </a:ext>
            </a:extLst>
          </p:cNvPr>
          <p:cNvSpPr txBox="1"/>
          <p:nvPr/>
        </p:nvSpPr>
        <p:spPr>
          <a:xfrm>
            <a:off x="8335596" y="1343602"/>
            <a:ext cx="1853392" cy="461665"/>
          </a:xfrm>
          <a:prstGeom prst="rect">
            <a:avLst/>
          </a:prstGeom>
          <a:noFill/>
        </p:spPr>
        <p:txBody>
          <a:bodyPr wrap="none" rtlCol="0">
            <a:spAutoFit/>
          </a:bodyPr>
          <a:lstStyle/>
          <a:p>
            <a:r>
              <a:rPr lang="en-US" sz="2400" b="1" dirty="0">
                <a:solidFill>
                  <a:srgbClr val="0432FF"/>
                </a:solidFill>
                <a:latin typeface="Arial" panose="020B0604020202020204" pitchFamily="34" charset="0"/>
                <a:cs typeface="Arial" panose="020B0604020202020204" pitchFamily="34" charset="0"/>
              </a:rPr>
              <a:t>2</a:t>
            </a:r>
            <a:r>
              <a:rPr lang="en-US" sz="2400" b="1" baseline="30000" dirty="0">
                <a:solidFill>
                  <a:srgbClr val="0432FF"/>
                </a:solidFill>
                <a:latin typeface="Arial" panose="020B0604020202020204" pitchFamily="34" charset="0"/>
                <a:cs typeface="Arial" panose="020B0604020202020204" pitchFamily="34" charset="0"/>
              </a:rPr>
              <a:t>nd</a:t>
            </a:r>
            <a:r>
              <a:rPr lang="en-US" sz="2400" b="1" dirty="0">
                <a:solidFill>
                  <a:srgbClr val="0432FF"/>
                </a:solidFill>
                <a:latin typeface="Arial" panose="020B0604020202020204" pitchFamily="34" charset="0"/>
                <a:cs typeface="Arial" panose="020B0604020202020204" pitchFamily="34" charset="0"/>
              </a:rPr>
              <a:t> IR (IP-8)</a:t>
            </a:r>
          </a:p>
        </p:txBody>
      </p:sp>
      <p:sp>
        <p:nvSpPr>
          <p:cNvPr id="12" name="TextBox 11">
            <a:extLst>
              <a:ext uri="{FF2B5EF4-FFF2-40B4-BE49-F238E27FC236}">
                <a16:creationId xmlns:a16="http://schemas.microsoft.com/office/drawing/2014/main" id="{0616C1A5-90BC-F241-99E2-9E31CAA02815}"/>
              </a:ext>
            </a:extLst>
          </p:cNvPr>
          <p:cNvSpPr txBox="1"/>
          <p:nvPr/>
        </p:nvSpPr>
        <p:spPr>
          <a:xfrm>
            <a:off x="4348194" y="1356861"/>
            <a:ext cx="2555508" cy="461665"/>
          </a:xfrm>
          <a:prstGeom prst="rect">
            <a:avLst/>
          </a:prstGeom>
          <a:noFill/>
        </p:spPr>
        <p:txBody>
          <a:bodyPr wrap="none" rtlCol="0">
            <a:spAutoFit/>
          </a:bodyPr>
          <a:lstStyle/>
          <a:p>
            <a:r>
              <a:rPr lang="en-US" sz="2400" b="1" dirty="0">
                <a:solidFill>
                  <a:srgbClr val="C00000"/>
                </a:solidFill>
                <a:latin typeface="Arial" panose="020B0604020202020204" pitchFamily="34" charset="0"/>
                <a:cs typeface="Arial" panose="020B0604020202020204" pitchFamily="34" charset="0"/>
              </a:rPr>
              <a:t>1</a:t>
            </a:r>
            <a:r>
              <a:rPr lang="en-US" sz="2400" b="1" baseline="30000" dirty="0">
                <a:solidFill>
                  <a:srgbClr val="C00000"/>
                </a:solidFill>
                <a:latin typeface="Arial" panose="020B0604020202020204" pitchFamily="34" charset="0"/>
                <a:cs typeface="Arial" panose="020B0604020202020204" pitchFamily="34" charset="0"/>
              </a:rPr>
              <a:t>st</a:t>
            </a:r>
            <a:r>
              <a:rPr lang="en-US" sz="2400" b="1" dirty="0">
                <a:solidFill>
                  <a:srgbClr val="C00000"/>
                </a:solidFill>
                <a:latin typeface="Arial" panose="020B0604020202020204" pitchFamily="34" charset="0"/>
                <a:cs typeface="Arial" panose="020B0604020202020204" pitchFamily="34" charset="0"/>
              </a:rPr>
              <a:t> IR (IP-6) </a:t>
            </a:r>
            <a:r>
              <a:rPr lang="en-US" sz="2400" b="1" dirty="0" err="1">
                <a:solidFill>
                  <a:srgbClr val="C00000"/>
                </a:solidFill>
                <a:latin typeface="Arial" panose="020B0604020202020204" pitchFamily="34" charset="0"/>
                <a:cs typeface="Arial" panose="020B0604020202020204" pitchFamily="34" charset="0"/>
              </a:rPr>
              <a:t>ePIC</a:t>
            </a:r>
            <a:endParaRPr lang="en-US" sz="2400" b="1" dirty="0">
              <a:solidFill>
                <a:srgbClr val="C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A5F6677-BF51-A941-AD21-E1040E1AAE2D}"/>
              </a:ext>
            </a:extLst>
          </p:cNvPr>
          <p:cNvSpPr txBox="1"/>
          <p:nvPr/>
        </p:nvSpPr>
        <p:spPr>
          <a:xfrm>
            <a:off x="1616467" y="1831654"/>
            <a:ext cx="1305165"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Geometry:</a:t>
            </a:r>
          </a:p>
        </p:txBody>
      </p:sp>
      <p:sp>
        <p:nvSpPr>
          <p:cNvPr id="14" name="TextBox 13">
            <a:extLst>
              <a:ext uri="{FF2B5EF4-FFF2-40B4-BE49-F238E27FC236}">
                <a16:creationId xmlns:a16="http://schemas.microsoft.com/office/drawing/2014/main" id="{99D8F1A3-D1F7-B44A-8929-02E50788B60C}"/>
              </a:ext>
            </a:extLst>
          </p:cNvPr>
          <p:cNvSpPr txBox="1"/>
          <p:nvPr/>
        </p:nvSpPr>
        <p:spPr>
          <a:xfrm>
            <a:off x="3813422" y="1831654"/>
            <a:ext cx="230063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ring </a:t>
            </a:r>
            <a:r>
              <a:rPr lang="en-US" dirty="0">
                <a:solidFill>
                  <a:srgbClr val="C00000"/>
                </a:solidFill>
                <a:latin typeface="Arial" panose="020B0604020202020204" pitchFamily="34" charset="0"/>
                <a:cs typeface="Arial" panose="020B0604020202020204" pitchFamily="34" charset="0"/>
              </a:rPr>
              <a:t>inside to outside</a:t>
            </a:r>
          </a:p>
        </p:txBody>
      </p:sp>
      <p:sp>
        <p:nvSpPr>
          <p:cNvPr id="15" name="TextBox 14">
            <a:extLst>
              <a:ext uri="{FF2B5EF4-FFF2-40B4-BE49-F238E27FC236}">
                <a16:creationId xmlns:a16="http://schemas.microsoft.com/office/drawing/2014/main" id="{9B33A09B-7257-5C43-A2C5-DD5CF49F7550}"/>
              </a:ext>
            </a:extLst>
          </p:cNvPr>
          <p:cNvSpPr txBox="1"/>
          <p:nvPr/>
        </p:nvSpPr>
        <p:spPr>
          <a:xfrm>
            <a:off x="8291235" y="1828667"/>
            <a:ext cx="230063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ring outside to inside</a:t>
            </a:r>
          </a:p>
        </p:txBody>
      </p:sp>
      <p:pic>
        <p:nvPicPr>
          <p:cNvPr id="16" name="Picture 15">
            <a:extLst>
              <a:ext uri="{FF2B5EF4-FFF2-40B4-BE49-F238E27FC236}">
                <a16:creationId xmlns:a16="http://schemas.microsoft.com/office/drawing/2014/main" id="{CE2212C3-C07E-9744-9A94-FA8F565332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4057"/>
          <a:stretch/>
        </p:blipFill>
        <p:spPr>
          <a:xfrm>
            <a:off x="6527439" y="1858953"/>
            <a:ext cx="1499323" cy="1061059"/>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7E05E9B-6809-2A45-8D0F-56DB98555C91}"/>
              </a:ext>
            </a:extLst>
          </p:cNvPr>
          <p:cNvSpPr txBox="1"/>
          <p:nvPr/>
        </p:nvSpPr>
        <p:spPr>
          <a:xfrm>
            <a:off x="3846629" y="2343988"/>
            <a:ext cx="2770310"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tunnel and assembly hall</a:t>
            </a:r>
          </a:p>
          <a:p>
            <a:r>
              <a:rPr lang="en-US" dirty="0">
                <a:latin typeface="Arial" panose="020B0604020202020204" pitchFamily="34" charset="0"/>
                <a:cs typeface="Arial" panose="020B0604020202020204" pitchFamily="34" charset="0"/>
              </a:rPr>
              <a:t>are larger</a:t>
            </a:r>
          </a:p>
          <a:p>
            <a:r>
              <a:rPr lang="en-US" dirty="0">
                <a:solidFill>
                  <a:srgbClr val="C00000"/>
                </a:solidFill>
                <a:latin typeface="Arial" panose="020B0604020202020204" pitchFamily="34" charset="0"/>
                <a:cs typeface="Arial" panose="020B0604020202020204" pitchFamily="34" charset="0"/>
              </a:rPr>
              <a:t>Tunnel: ⦰ 7m +/- 140m</a:t>
            </a:r>
          </a:p>
        </p:txBody>
      </p:sp>
      <p:sp>
        <p:nvSpPr>
          <p:cNvPr id="18" name="TextBox 17">
            <a:extLst>
              <a:ext uri="{FF2B5EF4-FFF2-40B4-BE49-F238E27FC236}">
                <a16:creationId xmlns:a16="http://schemas.microsoft.com/office/drawing/2014/main" id="{6E0739D7-6422-9E40-B3DF-2B88D3B191B3}"/>
              </a:ext>
            </a:extLst>
          </p:cNvPr>
          <p:cNvSpPr txBox="1"/>
          <p:nvPr/>
        </p:nvSpPr>
        <p:spPr>
          <a:xfrm>
            <a:off x="8017995" y="2335026"/>
            <a:ext cx="263185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tunnel and assembly hall are smaller</a:t>
            </a:r>
          </a:p>
          <a:p>
            <a:r>
              <a:rPr lang="en-US" dirty="0">
                <a:solidFill>
                  <a:srgbClr val="0432FF"/>
                </a:solidFill>
                <a:latin typeface="Arial" panose="020B0604020202020204" pitchFamily="34" charset="0"/>
                <a:cs typeface="Arial" panose="020B0604020202020204" pitchFamily="34" charset="0"/>
              </a:rPr>
              <a:t>Tunnel: ⦰ 6.3m to 60m then 5.3m</a:t>
            </a:r>
          </a:p>
        </p:txBody>
      </p:sp>
      <p:sp>
        <p:nvSpPr>
          <p:cNvPr id="19" name="TextBox 18">
            <a:extLst>
              <a:ext uri="{FF2B5EF4-FFF2-40B4-BE49-F238E27FC236}">
                <a16:creationId xmlns:a16="http://schemas.microsoft.com/office/drawing/2014/main" id="{24B343EF-6E4C-7942-9360-421095C31C1D}"/>
              </a:ext>
            </a:extLst>
          </p:cNvPr>
          <p:cNvSpPr txBox="1"/>
          <p:nvPr/>
        </p:nvSpPr>
        <p:spPr>
          <a:xfrm>
            <a:off x="1625953" y="3509682"/>
            <a:ext cx="1824538"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Crossing Angle:</a:t>
            </a:r>
          </a:p>
        </p:txBody>
      </p:sp>
      <p:sp>
        <p:nvSpPr>
          <p:cNvPr id="20" name="TextBox 19">
            <a:extLst>
              <a:ext uri="{FF2B5EF4-FFF2-40B4-BE49-F238E27FC236}">
                <a16:creationId xmlns:a16="http://schemas.microsoft.com/office/drawing/2014/main" id="{0E8F7F6F-50F9-214E-BE09-EE513521A57E}"/>
              </a:ext>
            </a:extLst>
          </p:cNvPr>
          <p:cNvSpPr txBox="1"/>
          <p:nvPr/>
        </p:nvSpPr>
        <p:spPr>
          <a:xfrm>
            <a:off x="5058976" y="3511833"/>
            <a:ext cx="1031051" cy="369332"/>
          </a:xfrm>
          <a:prstGeom prst="rect">
            <a:avLst/>
          </a:prstGeom>
          <a:noFill/>
        </p:spPr>
        <p:txBody>
          <a:bodyPr wrap="none" rtlCol="0">
            <a:spAutoFit/>
          </a:bodyPr>
          <a:lstStyle/>
          <a:p>
            <a:r>
              <a:rPr lang="en-US" dirty="0">
                <a:solidFill>
                  <a:srgbClr val="C00000"/>
                </a:solidFill>
                <a:latin typeface="Arial" panose="020B0604020202020204" pitchFamily="34" charset="0"/>
                <a:cs typeface="Arial" panose="020B0604020202020204" pitchFamily="34" charset="0"/>
              </a:rPr>
              <a:t>25 </a:t>
            </a:r>
            <a:r>
              <a:rPr lang="en-US" dirty="0" err="1">
                <a:solidFill>
                  <a:srgbClr val="C00000"/>
                </a:solidFill>
                <a:latin typeface="Arial" panose="020B0604020202020204" pitchFamily="34" charset="0"/>
                <a:cs typeface="Arial" panose="020B0604020202020204" pitchFamily="34" charset="0"/>
              </a:rPr>
              <a:t>mrad</a:t>
            </a:r>
            <a:endParaRPr lang="en-US" dirty="0">
              <a:solidFill>
                <a:srgbClr val="C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AD8569E-CCC6-BE44-B402-F2A77327FF01}"/>
              </a:ext>
            </a:extLst>
          </p:cNvPr>
          <p:cNvSpPr txBox="1"/>
          <p:nvPr/>
        </p:nvSpPr>
        <p:spPr>
          <a:xfrm>
            <a:off x="8251101" y="3517120"/>
            <a:ext cx="1928733" cy="646331"/>
          </a:xfrm>
          <a:prstGeom prst="rect">
            <a:avLst/>
          </a:prstGeom>
          <a:noFill/>
        </p:spPr>
        <p:txBody>
          <a:bodyPr wrap="none" rtlCol="0">
            <a:spAutoFit/>
          </a:bodyPr>
          <a:lstStyle/>
          <a:p>
            <a:pPr algn="ctr"/>
            <a:r>
              <a:rPr lang="en-US" dirty="0">
                <a:solidFill>
                  <a:srgbClr val="0432FF"/>
                </a:solidFill>
                <a:latin typeface="Arial" panose="020B0604020202020204" pitchFamily="34" charset="0"/>
                <a:cs typeface="Arial" panose="020B0604020202020204" pitchFamily="34" charset="0"/>
              </a:rPr>
              <a:t>35 </a:t>
            </a:r>
            <a:r>
              <a:rPr lang="en-US" dirty="0" err="1">
                <a:solidFill>
                  <a:srgbClr val="0432FF"/>
                </a:solidFill>
                <a:latin typeface="Arial" panose="020B0604020202020204" pitchFamily="34" charset="0"/>
                <a:cs typeface="Arial" panose="020B0604020202020204" pitchFamily="34" charset="0"/>
              </a:rPr>
              <a:t>mrad</a:t>
            </a:r>
            <a:endParaRPr lang="en-US" dirty="0">
              <a:solidFill>
                <a:srgbClr val="0432FF"/>
              </a:solidFill>
              <a:latin typeface="Arial" panose="020B0604020202020204" pitchFamily="34" charset="0"/>
              <a:cs typeface="Arial" panose="020B0604020202020204" pitchFamily="34" charset="0"/>
            </a:endParaRPr>
          </a:p>
          <a:p>
            <a:pPr algn="ctr"/>
            <a:r>
              <a:rPr lang="en-US" dirty="0">
                <a:solidFill>
                  <a:srgbClr val="0432FF"/>
                </a:solidFill>
                <a:latin typeface="Arial" panose="020B0604020202020204" pitchFamily="34" charset="0"/>
                <a:cs typeface="Arial" panose="020B0604020202020204" pitchFamily="34" charset="0"/>
              </a:rPr>
              <a:t>secondary focus</a:t>
            </a:r>
          </a:p>
        </p:txBody>
      </p:sp>
      <p:sp>
        <p:nvSpPr>
          <p:cNvPr id="22" name="TextBox 21">
            <a:extLst>
              <a:ext uri="{FF2B5EF4-FFF2-40B4-BE49-F238E27FC236}">
                <a16:creationId xmlns:a16="http://schemas.microsoft.com/office/drawing/2014/main" id="{A8F8DCF9-B46A-114D-BC47-766866F33BE9}"/>
              </a:ext>
            </a:extLst>
          </p:cNvPr>
          <p:cNvSpPr txBox="1"/>
          <p:nvPr/>
        </p:nvSpPr>
        <p:spPr>
          <a:xfrm>
            <a:off x="4944767" y="4002451"/>
            <a:ext cx="4668906" cy="923330"/>
          </a:xfrm>
          <a:prstGeom prst="rect">
            <a:avLst/>
          </a:prstGeom>
          <a:noFill/>
        </p:spPr>
        <p:txBody>
          <a:bodyPr wrap="none" rtlCol="0">
            <a:spAutoFit/>
          </a:bodyPr>
          <a:lstStyle/>
          <a:p>
            <a:pPr algn="ctr"/>
            <a:r>
              <a:rPr lang="en-US" dirty="0">
                <a:solidFill>
                  <a:srgbClr val="7030A0"/>
                </a:solidFill>
                <a:latin typeface="Arial" panose="020B0604020202020204" pitchFamily="34" charset="0"/>
                <a:cs typeface="Arial" panose="020B0604020202020204" pitchFamily="34" charset="0"/>
              </a:rPr>
              <a:t>different blind spots</a:t>
            </a:r>
          </a:p>
          <a:p>
            <a:pPr algn="ctr"/>
            <a:r>
              <a:rPr lang="en-US" dirty="0">
                <a:solidFill>
                  <a:srgbClr val="7030A0"/>
                </a:solidFill>
                <a:latin typeface="Arial" panose="020B0604020202020204" pitchFamily="34" charset="0"/>
                <a:cs typeface="Arial" panose="020B0604020202020204" pitchFamily="34" charset="0"/>
              </a:rPr>
              <a:t>different forward detectors and acceptances</a:t>
            </a:r>
          </a:p>
          <a:p>
            <a:pPr algn="ctr"/>
            <a:r>
              <a:rPr lang="en-US" dirty="0">
                <a:solidFill>
                  <a:srgbClr val="7030A0"/>
                </a:solidFill>
                <a:latin typeface="Arial" panose="020B0604020202020204" pitchFamily="34" charset="0"/>
                <a:cs typeface="Arial" panose="020B0604020202020204" pitchFamily="34" charset="0"/>
              </a:rPr>
              <a:t>different acceptance of central detector</a:t>
            </a:r>
          </a:p>
        </p:txBody>
      </p:sp>
      <p:sp>
        <p:nvSpPr>
          <p:cNvPr id="23" name="TextBox 22">
            <a:extLst>
              <a:ext uri="{FF2B5EF4-FFF2-40B4-BE49-F238E27FC236}">
                <a16:creationId xmlns:a16="http://schemas.microsoft.com/office/drawing/2014/main" id="{7A990448-A164-284E-BF80-75BE77863C67}"/>
              </a:ext>
            </a:extLst>
          </p:cNvPr>
          <p:cNvSpPr txBox="1"/>
          <p:nvPr/>
        </p:nvSpPr>
        <p:spPr>
          <a:xfrm>
            <a:off x="5149521" y="4950554"/>
            <a:ext cx="4288354" cy="923330"/>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More luminosity at lower E</a:t>
            </a:r>
            <a:r>
              <a:rPr lang="en-US" baseline="-25000" dirty="0">
                <a:solidFill>
                  <a:schemeClr val="bg1">
                    <a:lumMod val="50000"/>
                  </a:schemeClr>
                </a:solidFill>
                <a:latin typeface="Arial" panose="020B0604020202020204" pitchFamily="34" charset="0"/>
                <a:cs typeface="Arial" panose="020B0604020202020204" pitchFamily="34" charset="0"/>
              </a:rPr>
              <a:t>CM </a:t>
            </a:r>
            <a:r>
              <a:rPr lang="en-US" dirty="0">
                <a:solidFill>
                  <a:schemeClr val="bg1">
                    <a:lumMod val="50000"/>
                  </a:schemeClr>
                </a:solidFill>
                <a:latin typeface="Arial" panose="020B0604020202020204" pitchFamily="34" charset="0"/>
                <a:cs typeface="Arial" panose="020B0604020202020204" pitchFamily="34" charset="0"/>
              </a:rPr>
              <a:t>?</a:t>
            </a:r>
          </a:p>
          <a:p>
            <a:pPr algn="ctr"/>
            <a:r>
              <a:rPr lang="en-US" dirty="0">
                <a:solidFill>
                  <a:schemeClr val="bg1">
                    <a:lumMod val="50000"/>
                  </a:schemeClr>
                </a:solidFill>
                <a:latin typeface="Arial" panose="020B0604020202020204" pitchFamily="34" charset="0"/>
                <a:cs typeface="Arial" panose="020B0604020202020204" pitchFamily="34" charset="0"/>
              </a:rPr>
              <a:t>Optimize Doublet focusing FDD vs. FDF</a:t>
            </a:r>
          </a:p>
          <a:p>
            <a:pPr algn="ctr"/>
            <a:r>
              <a:rPr lang="en-US" dirty="0">
                <a:solidFill>
                  <a:schemeClr val="bg1">
                    <a:lumMod val="50000"/>
                  </a:schemeClr>
                </a:solidFill>
                <a:latin typeface="Arial" panose="020B0604020202020204" pitchFamily="34" charset="0"/>
                <a:cs typeface="Arial" panose="020B0604020202020204" pitchFamily="34" charset="0"/>
                <a:sym typeface="Wingdings" pitchFamily="2" charset="2"/>
              </a:rPr>
              <a:t> impact of far forward </a:t>
            </a:r>
            <a:r>
              <a:rPr lang="en-US" dirty="0" err="1">
                <a:solidFill>
                  <a:schemeClr val="bg1">
                    <a:lumMod val="50000"/>
                  </a:schemeClr>
                </a:solidFill>
                <a:latin typeface="Arial" panose="020B0604020202020204" pitchFamily="34" charset="0"/>
                <a:cs typeface="Arial" panose="020B0604020202020204" pitchFamily="34" charset="0"/>
                <a:sym typeface="Wingdings" pitchFamily="2" charset="2"/>
              </a:rPr>
              <a:t>p</a:t>
            </a:r>
            <a:r>
              <a:rPr lang="en-US" baseline="-25000" dirty="0" err="1">
                <a:solidFill>
                  <a:schemeClr val="bg1">
                    <a:lumMod val="50000"/>
                  </a:schemeClr>
                </a:solidFill>
                <a:latin typeface="Arial" panose="020B0604020202020204" pitchFamily="34" charset="0"/>
                <a:cs typeface="Arial" panose="020B0604020202020204" pitchFamily="34" charset="0"/>
                <a:sym typeface="Wingdings" pitchFamily="2" charset="2"/>
              </a:rPr>
              <a:t>T</a:t>
            </a:r>
            <a:r>
              <a:rPr lang="en-US" dirty="0">
                <a:solidFill>
                  <a:schemeClr val="bg1">
                    <a:lumMod val="50000"/>
                  </a:schemeClr>
                </a:solidFill>
                <a:latin typeface="Arial" panose="020B0604020202020204" pitchFamily="34" charset="0"/>
                <a:cs typeface="Arial" panose="020B0604020202020204" pitchFamily="34" charset="0"/>
                <a:sym typeface="Wingdings" pitchFamily="2" charset="2"/>
              </a:rPr>
              <a:t> acceptance</a:t>
            </a:r>
            <a:r>
              <a:rPr lang="en-US" dirty="0">
                <a:solidFill>
                  <a:schemeClr val="bg1">
                    <a:lumMod val="5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7BAFA659-1565-184B-9012-9727C76D2D44}"/>
              </a:ext>
            </a:extLst>
          </p:cNvPr>
          <p:cNvSpPr txBox="1"/>
          <p:nvPr/>
        </p:nvSpPr>
        <p:spPr>
          <a:xfrm>
            <a:off x="1637680" y="5014707"/>
            <a:ext cx="1391728"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Luminosity:</a:t>
            </a:r>
          </a:p>
        </p:txBody>
      </p:sp>
      <p:sp>
        <p:nvSpPr>
          <p:cNvPr id="25" name="TextBox 24">
            <a:extLst>
              <a:ext uri="{FF2B5EF4-FFF2-40B4-BE49-F238E27FC236}">
                <a16:creationId xmlns:a16="http://schemas.microsoft.com/office/drawing/2014/main" id="{B51D4FE0-1C69-F94E-A601-EC4ECF18F142}"/>
              </a:ext>
            </a:extLst>
          </p:cNvPr>
          <p:cNvSpPr txBox="1"/>
          <p:nvPr/>
        </p:nvSpPr>
        <p:spPr>
          <a:xfrm>
            <a:off x="1616466" y="5924366"/>
            <a:ext cx="1415772"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Experiment:</a:t>
            </a:r>
          </a:p>
        </p:txBody>
      </p:sp>
      <p:sp>
        <p:nvSpPr>
          <p:cNvPr id="26" name="TextBox 25">
            <a:extLst>
              <a:ext uri="{FF2B5EF4-FFF2-40B4-BE49-F238E27FC236}">
                <a16:creationId xmlns:a16="http://schemas.microsoft.com/office/drawing/2014/main" id="{EF193F74-334B-F843-AB48-F2965AEAF2EF}"/>
              </a:ext>
            </a:extLst>
          </p:cNvPr>
          <p:cNvSpPr txBox="1"/>
          <p:nvPr/>
        </p:nvSpPr>
        <p:spPr>
          <a:xfrm>
            <a:off x="6205074" y="5862722"/>
            <a:ext cx="2510431" cy="369332"/>
          </a:xfrm>
          <a:prstGeom prst="rect">
            <a:avLst/>
          </a:prstGeom>
          <a:noFill/>
        </p:spPr>
        <p:txBody>
          <a:bodyPr wrap="none" rtlCol="0">
            <a:spAutoFit/>
          </a:bodyPr>
          <a:lstStyle/>
          <a:p>
            <a:r>
              <a:rPr lang="en-US" dirty="0">
                <a:solidFill>
                  <a:srgbClr val="C00000"/>
                </a:solidFill>
                <a:latin typeface="Arial" panose="020B0604020202020204" pitchFamily="34" charset="0"/>
                <a:cs typeface="Arial" panose="020B0604020202020204" pitchFamily="34" charset="0"/>
              </a:rPr>
              <a:t>1.7 Tesla </a:t>
            </a:r>
            <a:r>
              <a:rPr lang="en-US" dirty="0">
                <a:latin typeface="Arial" panose="020B0604020202020204" pitchFamily="34" charset="0"/>
                <a:cs typeface="Arial" panose="020B0604020202020204" pitchFamily="34" charset="0"/>
              </a:rPr>
              <a:t>or </a:t>
            </a:r>
            <a:r>
              <a:rPr lang="en-US" dirty="0">
                <a:solidFill>
                  <a:srgbClr val="0432FF"/>
                </a:solidFill>
                <a:latin typeface="Arial" panose="020B0604020202020204" pitchFamily="34" charset="0"/>
                <a:cs typeface="Arial" panose="020B0604020202020204" pitchFamily="34" charset="0"/>
              </a:rPr>
              <a:t>3 (?) Tesla</a:t>
            </a:r>
          </a:p>
        </p:txBody>
      </p:sp>
      <p:sp>
        <p:nvSpPr>
          <p:cNvPr id="28" name="TextBox 27">
            <a:extLst>
              <a:ext uri="{FF2B5EF4-FFF2-40B4-BE49-F238E27FC236}">
                <a16:creationId xmlns:a16="http://schemas.microsoft.com/office/drawing/2014/main" id="{27F93FA5-56E7-0D47-9F32-A3DE25ED34BB}"/>
              </a:ext>
            </a:extLst>
          </p:cNvPr>
          <p:cNvSpPr txBox="1"/>
          <p:nvPr/>
        </p:nvSpPr>
        <p:spPr>
          <a:xfrm>
            <a:off x="5457052" y="6165785"/>
            <a:ext cx="3642984" cy="369332"/>
          </a:xfrm>
          <a:prstGeom prst="rect">
            <a:avLst/>
          </a:prstGeom>
          <a:noFill/>
        </p:spPr>
        <p:txBody>
          <a:bodyPr wrap="none" rtlCol="0">
            <a:spAutoFit/>
          </a:bodyPr>
          <a:lstStyle/>
          <a:p>
            <a:pPr algn="ctr"/>
            <a:r>
              <a:rPr lang="en-US" dirty="0">
                <a:solidFill>
                  <a:srgbClr val="7030A0"/>
                </a:solidFill>
                <a:latin typeface="Arial" panose="020B0604020202020204" pitchFamily="34" charset="0"/>
                <a:cs typeface="Arial" panose="020B0604020202020204" pitchFamily="34" charset="0"/>
              </a:rPr>
              <a:t>different subdetector technologies</a:t>
            </a:r>
          </a:p>
        </p:txBody>
      </p:sp>
      <p:sp>
        <p:nvSpPr>
          <p:cNvPr id="5" name="Date Placeholder 4">
            <a:extLst>
              <a:ext uri="{FF2B5EF4-FFF2-40B4-BE49-F238E27FC236}">
                <a16:creationId xmlns:a16="http://schemas.microsoft.com/office/drawing/2014/main" id="{8EE790DF-EF60-C64E-9B01-61692DBFA5F0}"/>
              </a:ext>
            </a:extLst>
          </p:cNvPr>
          <p:cNvSpPr>
            <a:spLocks noGrp="1"/>
          </p:cNvSpPr>
          <p:nvPr>
            <p:ph type="dt" sz="half" idx="10"/>
          </p:nvPr>
        </p:nvSpPr>
        <p:spPr/>
        <p:txBody>
          <a:bodyPr/>
          <a:lstStyle/>
          <a:p>
            <a:fld id="{D351F317-9133-A34A-93CA-89F02F113587}" type="datetime1">
              <a:rPr lang="en-US" smtClean="0"/>
              <a:t>10/15/23</a:t>
            </a:fld>
            <a:endParaRPr lang="en-US" dirty="0"/>
          </a:p>
        </p:txBody>
      </p:sp>
      <p:sp>
        <p:nvSpPr>
          <p:cNvPr id="7" name="Footer Placeholder 6">
            <a:extLst>
              <a:ext uri="{FF2B5EF4-FFF2-40B4-BE49-F238E27FC236}">
                <a16:creationId xmlns:a16="http://schemas.microsoft.com/office/drawing/2014/main" id="{9C1B6B96-5CD3-BAEE-0647-FFD78BA65C62}"/>
              </a:ext>
            </a:extLst>
          </p:cNvPr>
          <p:cNvSpPr>
            <a:spLocks noGrp="1"/>
          </p:cNvSpPr>
          <p:nvPr>
            <p:ph type="ftr" sz="quarter" idx="11"/>
          </p:nvPr>
        </p:nvSpPr>
        <p:spPr/>
        <p:txBody>
          <a:bodyPr/>
          <a:lstStyle/>
          <a:p>
            <a:r>
              <a:rPr lang="en-US"/>
              <a:t>EIC : Next 10+ years through start up and beyond</a:t>
            </a:r>
          </a:p>
        </p:txBody>
      </p:sp>
      <p:sp>
        <p:nvSpPr>
          <p:cNvPr id="4" name="TextBox 3">
            <a:extLst>
              <a:ext uri="{FF2B5EF4-FFF2-40B4-BE49-F238E27FC236}">
                <a16:creationId xmlns:a16="http://schemas.microsoft.com/office/drawing/2014/main" id="{71ECCF55-1309-ABE1-5138-B800823E473B}"/>
              </a:ext>
            </a:extLst>
          </p:cNvPr>
          <p:cNvSpPr txBox="1"/>
          <p:nvPr/>
        </p:nvSpPr>
        <p:spPr>
          <a:xfrm>
            <a:off x="10743665" y="6458812"/>
            <a:ext cx="1249125" cy="369332"/>
          </a:xfrm>
          <a:prstGeom prst="rect">
            <a:avLst/>
          </a:prstGeom>
          <a:noFill/>
        </p:spPr>
        <p:txBody>
          <a:bodyPr wrap="none" rtlCol="0">
            <a:spAutoFit/>
          </a:bodyPr>
          <a:lstStyle/>
          <a:p>
            <a:r>
              <a:rPr lang="en-US" dirty="0"/>
              <a:t>ECA &amp; RE</a:t>
            </a:r>
          </a:p>
        </p:txBody>
      </p:sp>
      <p:sp>
        <p:nvSpPr>
          <p:cNvPr id="10" name="TextBox 9">
            <a:extLst>
              <a:ext uri="{FF2B5EF4-FFF2-40B4-BE49-F238E27FC236}">
                <a16:creationId xmlns:a16="http://schemas.microsoft.com/office/drawing/2014/main" id="{05A08095-066A-93F6-C103-E332D17C7E4F}"/>
              </a:ext>
            </a:extLst>
          </p:cNvPr>
          <p:cNvSpPr txBox="1"/>
          <p:nvPr/>
        </p:nvSpPr>
        <p:spPr>
          <a:xfrm>
            <a:off x="1778992" y="79933"/>
            <a:ext cx="9420143" cy="461665"/>
          </a:xfrm>
          <a:prstGeom prst="rect">
            <a:avLst/>
          </a:prstGeom>
          <a:noFill/>
        </p:spPr>
        <p:txBody>
          <a:bodyPr wrap="none" rtlCol="0">
            <a:spAutoFit/>
          </a:bodyPr>
          <a:lstStyle/>
          <a:p>
            <a:r>
              <a:rPr lang="en-US" sz="2400" b="1" dirty="0">
                <a:solidFill>
                  <a:srgbClr val="C00000"/>
                </a:solidFill>
              </a:rPr>
              <a:t>Opportunity for complementary detector designs for different IRs exists!</a:t>
            </a:r>
          </a:p>
        </p:txBody>
      </p:sp>
    </p:spTree>
    <p:extLst>
      <p:ext uri="{BB962C8B-B14F-4D97-AF65-F5344CB8AC3E}">
        <p14:creationId xmlns:p14="http://schemas.microsoft.com/office/powerpoint/2010/main" val="49555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6FF90E-885F-4844-8CB3-E984ED502B55}"/>
              </a:ext>
            </a:extLst>
          </p:cNvPr>
          <p:cNvSpPr>
            <a:spLocks noGrp="1"/>
          </p:cNvSpPr>
          <p:nvPr>
            <p:ph type="sldNum" sz="quarter" idx="12"/>
          </p:nvPr>
        </p:nvSpPr>
        <p:spPr/>
        <p:txBody>
          <a:bodyPr/>
          <a:lstStyle/>
          <a:p>
            <a:fld id="{893C5830-40F3-F04E-B2E3-10E6672BA8FF}" type="slidenum">
              <a:rPr lang="en-US" smtClean="0"/>
              <a:pPr/>
              <a:t>46</a:t>
            </a:fld>
            <a:endParaRPr lang="en-US"/>
          </a:p>
        </p:txBody>
      </p:sp>
      <p:sp>
        <p:nvSpPr>
          <p:cNvPr id="5" name="Title 1">
            <a:extLst>
              <a:ext uri="{FF2B5EF4-FFF2-40B4-BE49-F238E27FC236}">
                <a16:creationId xmlns:a16="http://schemas.microsoft.com/office/drawing/2014/main" id="{BD84B117-4F87-E749-A948-379F9ECF5D56}"/>
              </a:ext>
            </a:extLst>
          </p:cNvPr>
          <p:cNvSpPr txBox="1">
            <a:spLocks/>
          </p:cNvSpPr>
          <p:nvPr/>
        </p:nvSpPr>
        <p:spPr>
          <a:xfrm>
            <a:off x="1674876" y="228601"/>
            <a:ext cx="8842248" cy="48429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3200"/>
              <a:t>EIC Design Parameters</a:t>
            </a:r>
          </a:p>
        </p:txBody>
      </p:sp>
      <p:pic>
        <p:nvPicPr>
          <p:cNvPr id="7" name="Picture 6">
            <a:extLst>
              <a:ext uri="{FF2B5EF4-FFF2-40B4-BE49-F238E27FC236}">
                <a16:creationId xmlns:a16="http://schemas.microsoft.com/office/drawing/2014/main" id="{20F21579-A71D-2F42-864F-9D9E9B0486D1}"/>
              </a:ext>
            </a:extLst>
          </p:cNvPr>
          <p:cNvPicPr>
            <a:picLocks noChangeAspect="1"/>
          </p:cNvPicPr>
          <p:nvPr/>
        </p:nvPicPr>
        <p:blipFill>
          <a:blip r:embed="rId3"/>
          <a:stretch>
            <a:fillRect/>
          </a:stretch>
        </p:blipFill>
        <p:spPr>
          <a:xfrm rot="16200000">
            <a:off x="3244270" y="-958584"/>
            <a:ext cx="5719928" cy="9054251"/>
          </a:xfrm>
          <a:prstGeom prst="rect">
            <a:avLst/>
          </a:prstGeom>
        </p:spPr>
      </p:pic>
      <p:sp>
        <p:nvSpPr>
          <p:cNvPr id="2" name="Rectangle 1">
            <a:extLst>
              <a:ext uri="{FF2B5EF4-FFF2-40B4-BE49-F238E27FC236}">
                <a16:creationId xmlns:a16="http://schemas.microsoft.com/office/drawing/2014/main" id="{22C3EF04-E5E6-F640-ADC2-D24DB333F48A}"/>
              </a:ext>
            </a:extLst>
          </p:cNvPr>
          <p:cNvSpPr/>
          <p:nvPr/>
        </p:nvSpPr>
        <p:spPr>
          <a:xfrm>
            <a:off x="1604815" y="4004888"/>
            <a:ext cx="9017001" cy="25861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C1C14F-0A3E-CF46-BF90-07A7B8DA0227}"/>
              </a:ext>
            </a:extLst>
          </p:cNvPr>
          <p:cNvSpPr/>
          <p:nvPr/>
        </p:nvSpPr>
        <p:spPr>
          <a:xfrm>
            <a:off x="1604815" y="5401424"/>
            <a:ext cx="9017001" cy="454431"/>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853F43-3EE9-9C4C-A665-40A0F3D7C3A1}"/>
              </a:ext>
            </a:extLst>
          </p:cNvPr>
          <p:cNvSpPr/>
          <p:nvPr/>
        </p:nvSpPr>
        <p:spPr>
          <a:xfrm>
            <a:off x="1604815" y="3072015"/>
            <a:ext cx="9017001" cy="25861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C89FA2-A495-884C-943A-22B88714E58E}"/>
              </a:ext>
            </a:extLst>
          </p:cNvPr>
          <p:cNvSpPr/>
          <p:nvPr/>
        </p:nvSpPr>
        <p:spPr>
          <a:xfrm>
            <a:off x="1604815" y="2379287"/>
            <a:ext cx="9017001" cy="258618"/>
          </a:xfrm>
          <a:prstGeom prst="rect">
            <a:avLst/>
          </a:prstGeom>
          <a:solidFill>
            <a:schemeClr val="accent4">
              <a:lumMod val="60000"/>
              <a:lumOff val="40000"/>
              <a:alpha val="2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C974F91-32CF-B5A7-16E3-D26DBC739950}"/>
              </a:ext>
            </a:extLst>
          </p:cNvPr>
          <p:cNvSpPr>
            <a:spLocks noGrp="1"/>
          </p:cNvSpPr>
          <p:nvPr>
            <p:ph type="dt" sz="half" idx="10"/>
          </p:nvPr>
        </p:nvSpPr>
        <p:spPr/>
        <p:txBody>
          <a:bodyPr/>
          <a:lstStyle/>
          <a:p>
            <a:fld id="{027BB667-C9F7-5542-9225-A3417123D74B}" type="datetime1">
              <a:rPr lang="en-US" smtClean="0"/>
              <a:t>10/15/23</a:t>
            </a:fld>
            <a:endParaRPr lang="en-US" dirty="0"/>
          </a:p>
        </p:txBody>
      </p:sp>
      <p:sp>
        <p:nvSpPr>
          <p:cNvPr id="6" name="Footer Placeholder 5">
            <a:extLst>
              <a:ext uri="{FF2B5EF4-FFF2-40B4-BE49-F238E27FC236}">
                <a16:creationId xmlns:a16="http://schemas.microsoft.com/office/drawing/2014/main" id="{E4111B43-16C4-484D-53E2-E9C20FF98727}"/>
              </a:ext>
            </a:extLst>
          </p:cNvPr>
          <p:cNvSpPr>
            <a:spLocks noGrp="1"/>
          </p:cNvSpPr>
          <p:nvPr>
            <p:ph type="ftr" sz="quarter" idx="11"/>
          </p:nvPr>
        </p:nvSpPr>
        <p:spPr/>
        <p:txBody>
          <a:bodyPr/>
          <a:lstStyle/>
          <a:p>
            <a:r>
              <a:rPr lang="en-US"/>
              <a:t>EIC : Next 10+ years through start up and beyond</a:t>
            </a:r>
            <a:endParaRPr lang="en-US" dirty="0"/>
          </a:p>
        </p:txBody>
      </p:sp>
    </p:spTree>
    <p:extLst>
      <p:ext uri="{BB962C8B-B14F-4D97-AF65-F5344CB8AC3E}">
        <p14:creationId xmlns:p14="http://schemas.microsoft.com/office/powerpoint/2010/main" val="2253304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5888F7-A9C5-45B5-AEF5-D0F5A5671CD9}"/>
              </a:ext>
            </a:extLst>
          </p:cNvPr>
          <p:cNvPicPr>
            <a:picLocks noChangeAspect="1"/>
          </p:cNvPicPr>
          <p:nvPr/>
        </p:nvPicPr>
        <p:blipFill>
          <a:blip r:embed="rId3"/>
          <a:stretch>
            <a:fillRect/>
          </a:stretch>
        </p:blipFill>
        <p:spPr>
          <a:xfrm>
            <a:off x="7820003" y="560833"/>
            <a:ext cx="4322148" cy="3253303"/>
          </a:xfrm>
          <a:prstGeom prst="rect">
            <a:avLst/>
          </a:prstGeom>
          <a:ln w="25400">
            <a:solidFill>
              <a:srgbClr val="002AF4"/>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B60F4B8-41C0-46D2-9A1A-06491E5903CA}"/>
              </a:ext>
            </a:extLst>
          </p:cNvPr>
          <p:cNvSpPr>
            <a:spLocks noGrp="1"/>
          </p:cNvSpPr>
          <p:nvPr>
            <p:ph type="title"/>
          </p:nvPr>
        </p:nvSpPr>
        <p:spPr>
          <a:xfrm>
            <a:off x="198783" y="560833"/>
            <a:ext cx="7886700" cy="546278"/>
          </a:xfrm>
        </p:spPr>
        <p:txBody>
          <a:bodyPr>
            <a:noAutofit/>
          </a:bodyPr>
          <a:lstStyle/>
          <a:p>
            <a:r>
              <a:rPr lang="en-US" sz="3600" dirty="0"/>
              <a:t>eRHIC Hadron Polarization</a:t>
            </a:r>
          </a:p>
        </p:txBody>
      </p:sp>
      <p:sp>
        <p:nvSpPr>
          <p:cNvPr id="16" name="TextBox 15">
            <a:extLst>
              <a:ext uri="{FF2B5EF4-FFF2-40B4-BE49-F238E27FC236}">
                <a16:creationId xmlns:a16="http://schemas.microsoft.com/office/drawing/2014/main" id="{48416D32-D036-4005-AB8D-DCA0F2BC74F1}"/>
              </a:ext>
            </a:extLst>
          </p:cNvPr>
          <p:cNvSpPr txBox="1"/>
          <p:nvPr/>
        </p:nvSpPr>
        <p:spPr>
          <a:xfrm>
            <a:off x="137774" y="1107111"/>
            <a:ext cx="8766313" cy="5170646"/>
          </a:xfrm>
          <a:prstGeom prst="rect">
            <a:avLst/>
          </a:prstGeom>
          <a:noFill/>
        </p:spPr>
        <p:txBody>
          <a:bodyPr wrap="square" rtlCol="0">
            <a:spAutoFit/>
          </a:bodyPr>
          <a:lstStyle/>
          <a:p>
            <a:r>
              <a:rPr lang="en-US" b="1" u="sng" dirty="0"/>
              <a:t>Measured RHIC Results: </a:t>
            </a:r>
          </a:p>
          <a:p>
            <a:pPr marL="285750" indent="-285750">
              <a:buFont typeface="Arial" panose="020B0604020202020204" pitchFamily="34" charset="0"/>
              <a:buChar char="•"/>
            </a:pPr>
            <a:r>
              <a:rPr lang="en-US" dirty="0"/>
              <a:t>Proton Source Polarization 83 % </a:t>
            </a:r>
          </a:p>
          <a:p>
            <a:pPr marL="285750" indent="-285750">
              <a:buFont typeface="Arial" panose="020B0604020202020204" pitchFamily="34" charset="0"/>
              <a:buChar char="•"/>
            </a:pPr>
            <a:r>
              <a:rPr lang="en-US" dirty="0"/>
              <a:t>Polarization at extraction from AGS  70% </a:t>
            </a:r>
          </a:p>
          <a:p>
            <a:pPr marL="285750" indent="-285750">
              <a:buFont typeface="Arial" panose="020B0604020202020204" pitchFamily="34" charset="0"/>
              <a:buChar char="•"/>
            </a:pPr>
            <a:r>
              <a:rPr lang="en-US" dirty="0"/>
              <a:t>Polarization at RHIC collision energy  60%</a:t>
            </a:r>
          </a:p>
          <a:p>
            <a:r>
              <a:rPr lang="en-US" sz="800" dirty="0"/>
              <a:t>   </a:t>
            </a:r>
          </a:p>
          <a:p>
            <a:r>
              <a:rPr lang="en-US" b="1" u="sng" dirty="0"/>
              <a:t>Planned near term improvements:</a:t>
            </a:r>
          </a:p>
          <a:p>
            <a:r>
              <a:rPr lang="en-US" b="1" dirty="0"/>
              <a:t>AGS</a:t>
            </a:r>
            <a:r>
              <a:rPr lang="en-US" dirty="0"/>
              <a:t>: </a:t>
            </a:r>
            <a:r>
              <a:rPr lang="en-US" dirty="0">
                <a:sym typeface="Wingdings" panose="05000000000000000000" pitchFamily="2" charset="2"/>
              </a:rPr>
              <a:t>Stronger snake, skew quadrupoles, increased injection energy</a:t>
            </a:r>
          </a:p>
          <a:p>
            <a:r>
              <a:rPr lang="en-US" dirty="0">
                <a:sym typeface="Wingdings" panose="05000000000000000000" pitchFamily="2" charset="2"/>
              </a:rPr>
              <a:t>expect 80% at extraction of AGS</a:t>
            </a:r>
            <a:endParaRPr lang="en-US" dirty="0"/>
          </a:p>
          <a:p>
            <a:r>
              <a:rPr lang="en-US" b="1" dirty="0"/>
              <a:t>RHIC: </a:t>
            </a:r>
            <a:r>
              <a:rPr lang="en-US" dirty="0"/>
              <a:t>Add 2 snakes to 4 existing no/reduce polarization loss  </a:t>
            </a:r>
          </a:p>
          <a:p>
            <a:pPr marL="285750" indent="-285750">
              <a:buFont typeface="Wingdings" panose="05000000000000000000" pitchFamily="2" charset="2"/>
              <a:buChar char="è"/>
            </a:pPr>
            <a:r>
              <a:rPr lang="en-US" dirty="0">
                <a:sym typeface="Wingdings" panose="05000000000000000000" pitchFamily="2" charset="2"/>
              </a:rPr>
              <a:t>expect 80% in Polarization in RHIC and EIC</a:t>
            </a:r>
          </a:p>
          <a:p>
            <a:r>
              <a:rPr lang="en-US" dirty="0">
                <a:sym typeface="Wingdings" panose="05000000000000000000" pitchFamily="2" charset="2"/>
              </a:rPr>
              <a:t>Expected simulations results benchmarked against RHIC operations</a:t>
            </a:r>
          </a:p>
          <a:p>
            <a:r>
              <a:rPr lang="en-US" sz="800" dirty="0">
                <a:sym typeface="Wingdings" panose="05000000000000000000" pitchFamily="2" charset="2"/>
              </a:rPr>
              <a:t>    </a:t>
            </a:r>
          </a:p>
          <a:p>
            <a:r>
              <a:rPr lang="en-US" b="1" u="sng" baseline="30000" dirty="0"/>
              <a:t>3</a:t>
            </a:r>
            <a:r>
              <a:rPr lang="en-US" b="1" u="sng" dirty="0"/>
              <a:t>He in eRHIC  with six snakes</a:t>
            </a:r>
          </a:p>
          <a:p>
            <a:r>
              <a:rPr lang="en-US" dirty="0"/>
              <a:t>Achieved 85% polarization in 3He ion source</a:t>
            </a:r>
          </a:p>
          <a:p>
            <a:r>
              <a:rPr lang="en-US" dirty="0"/>
              <a:t>Polarization preserved with 6 snakes  for up to twice the design emittance</a:t>
            </a:r>
          </a:p>
          <a:p>
            <a:r>
              <a:rPr lang="en-US" sz="800" dirty="0"/>
              <a:t>      </a:t>
            </a:r>
          </a:p>
          <a:p>
            <a:r>
              <a:rPr lang="en-US" b="1" u="sng" dirty="0"/>
              <a:t>Deuterons in eRHIC: </a:t>
            </a:r>
          </a:p>
          <a:p>
            <a:r>
              <a:rPr lang="en-US" dirty="0"/>
              <a:t>Requires tune jumps in the AGS, then</a:t>
            </a:r>
          </a:p>
          <a:p>
            <a:r>
              <a:rPr lang="en-US" dirty="0"/>
              <a:t>benchmarked simulation show 100%  Spin transparency  </a:t>
            </a:r>
          </a:p>
          <a:p>
            <a:r>
              <a:rPr lang="en-US" b="1" dirty="0"/>
              <a:t>No</a:t>
            </a:r>
            <a:r>
              <a:rPr lang="en-US" dirty="0"/>
              <a:t> polarization </a:t>
            </a:r>
            <a:r>
              <a:rPr lang="en-US" b="1" dirty="0"/>
              <a:t>loss</a:t>
            </a:r>
            <a:r>
              <a:rPr lang="en-US" dirty="0"/>
              <a:t> expected in the EIC hadron ring</a:t>
            </a:r>
          </a:p>
        </p:txBody>
      </p:sp>
      <p:sp>
        <p:nvSpPr>
          <p:cNvPr id="24" name="Slide Number Placeholder 23">
            <a:extLst>
              <a:ext uri="{FF2B5EF4-FFF2-40B4-BE49-F238E27FC236}">
                <a16:creationId xmlns:a16="http://schemas.microsoft.com/office/drawing/2014/main" id="{97F2D0B4-0816-4EB7-98CF-59A5B1D787F9}"/>
              </a:ext>
            </a:extLst>
          </p:cNvPr>
          <p:cNvSpPr>
            <a:spLocks noGrp="1"/>
          </p:cNvSpPr>
          <p:nvPr>
            <p:ph type="sldNum" sz="quarter" idx="12"/>
          </p:nvPr>
        </p:nvSpPr>
        <p:spPr/>
        <p:txBody>
          <a:bodyPr/>
          <a:lstStyle/>
          <a:p>
            <a:fld id="{893C5830-40F3-F04E-B2E3-10E6672BA8FF}" type="slidenum">
              <a:rPr lang="en-US" smtClean="0"/>
              <a:pPr/>
              <a:t>47</a:t>
            </a:fld>
            <a:endParaRPr lang="en-US" dirty="0"/>
          </a:p>
        </p:txBody>
      </p:sp>
      <p:pic>
        <p:nvPicPr>
          <p:cNvPr id="27" name="Picture 26">
            <a:extLst>
              <a:ext uri="{FF2B5EF4-FFF2-40B4-BE49-F238E27FC236}">
                <a16:creationId xmlns:a16="http://schemas.microsoft.com/office/drawing/2014/main" id="{54A439F5-44D4-47D3-A571-BE267E30957F}"/>
              </a:ext>
            </a:extLst>
          </p:cNvPr>
          <p:cNvPicPr>
            <a:picLocks noChangeAspect="1"/>
          </p:cNvPicPr>
          <p:nvPr/>
        </p:nvPicPr>
        <p:blipFill>
          <a:blip r:embed="rId4"/>
          <a:stretch>
            <a:fillRect/>
          </a:stretch>
        </p:blipFill>
        <p:spPr>
          <a:xfrm>
            <a:off x="7820002" y="4367349"/>
            <a:ext cx="4234223" cy="1724007"/>
          </a:xfrm>
          <a:prstGeom prst="rect">
            <a:avLst/>
          </a:prstGeom>
          <a:ln w="25400">
            <a:solidFill>
              <a:srgbClr val="002AF4"/>
            </a:solidFill>
          </a:ln>
        </p:spPr>
      </p:pic>
      <p:sp>
        <p:nvSpPr>
          <p:cNvPr id="4" name="Date Placeholder 3">
            <a:extLst>
              <a:ext uri="{FF2B5EF4-FFF2-40B4-BE49-F238E27FC236}">
                <a16:creationId xmlns:a16="http://schemas.microsoft.com/office/drawing/2014/main" id="{8FFC0F0C-C8A3-0643-AE36-DEE9E3C267CF}"/>
              </a:ext>
            </a:extLst>
          </p:cNvPr>
          <p:cNvSpPr>
            <a:spLocks noGrp="1"/>
          </p:cNvSpPr>
          <p:nvPr>
            <p:ph type="dt" sz="half" idx="10"/>
          </p:nvPr>
        </p:nvSpPr>
        <p:spPr/>
        <p:txBody>
          <a:bodyPr/>
          <a:lstStyle/>
          <a:p>
            <a:fld id="{FB5EA587-C7FE-FA45-BE2D-2C31F3D0F9EF}" type="datetime1">
              <a:rPr lang="en-US" smtClean="0"/>
              <a:t>10/15/23</a:t>
            </a:fld>
            <a:endParaRPr lang="en-US"/>
          </a:p>
        </p:txBody>
      </p:sp>
      <p:sp>
        <p:nvSpPr>
          <p:cNvPr id="5" name="Footer Placeholder 4">
            <a:extLst>
              <a:ext uri="{FF2B5EF4-FFF2-40B4-BE49-F238E27FC236}">
                <a16:creationId xmlns:a16="http://schemas.microsoft.com/office/drawing/2014/main" id="{D870782F-B968-1F4E-8F0E-EFAD92EFBD3B}"/>
              </a:ext>
            </a:extLst>
          </p:cNvPr>
          <p:cNvSpPr>
            <a:spLocks noGrp="1"/>
          </p:cNvSpPr>
          <p:nvPr>
            <p:ph type="ftr" sz="quarter" idx="11"/>
          </p:nvPr>
        </p:nvSpPr>
        <p:spPr/>
        <p:txBody>
          <a:bodyPr/>
          <a:lstStyle/>
          <a:p>
            <a:pPr algn="r"/>
            <a:r>
              <a:rPr lang="en-US"/>
              <a:t>EIC : Next 10+ years through start up and beyond</a:t>
            </a:r>
            <a:endParaRPr lang="en-US" dirty="0"/>
          </a:p>
        </p:txBody>
      </p:sp>
    </p:spTree>
    <p:extLst>
      <p:ext uri="{BB962C8B-B14F-4D97-AF65-F5344CB8AC3E}">
        <p14:creationId xmlns:p14="http://schemas.microsoft.com/office/powerpoint/2010/main" val="1991191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1751-BA96-473A-8B29-5302939F8391}"/>
              </a:ext>
            </a:extLst>
          </p:cNvPr>
          <p:cNvSpPr>
            <a:spLocks noGrp="1"/>
          </p:cNvSpPr>
          <p:nvPr>
            <p:ph type="title"/>
          </p:nvPr>
        </p:nvSpPr>
        <p:spPr>
          <a:xfrm>
            <a:off x="623360" y="347472"/>
            <a:ext cx="10186602" cy="1159283"/>
          </a:xfrm>
        </p:spPr>
        <p:txBody>
          <a:bodyPr>
            <a:normAutofit/>
          </a:bodyPr>
          <a:lstStyle/>
          <a:p>
            <a:r>
              <a:rPr lang="en-US" sz="3600" dirty="0"/>
              <a:t>EIC achieves high luminosity  L = 10</a:t>
            </a:r>
            <a:r>
              <a:rPr lang="en-US" sz="3600" baseline="30000" dirty="0"/>
              <a:t>34 </a:t>
            </a:r>
            <a:r>
              <a:rPr lang="en-US" sz="3600" dirty="0"/>
              <a:t>cm</a:t>
            </a:r>
            <a:r>
              <a:rPr lang="en-US" sz="3600" baseline="30000" dirty="0"/>
              <a:t>-2</a:t>
            </a:r>
            <a:r>
              <a:rPr lang="en-US" sz="3600" dirty="0"/>
              <a:t>s</a:t>
            </a:r>
            <a:r>
              <a:rPr lang="en-US" sz="3600" baseline="30000" dirty="0"/>
              <a:t>-1</a:t>
            </a:r>
          </a:p>
        </p:txBody>
      </p:sp>
      <p:sp>
        <p:nvSpPr>
          <p:cNvPr id="3" name="Content Placeholder 2">
            <a:extLst>
              <a:ext uri="{FF2B5EF4-FFF2-40B4-BE49-F238E27FC236}">
                <a16:creationId xmlns:a16="http://schemas.microsoft.com/office/drawing/2014/main" id="{EF2E0304-C40F-4B56-B036-B6E7D3937D2E}"/>
              </a:ext>
            </a:extLst>
          </p:cNvPr>
          <p:cNvSpPr>
            <a:spLocks noGrp="1"/>
          </p:cNvSpPr>
          <p:nvPr>
            <p:ph idx="1"/>
          </p:nvPr>
        </p:nvSpPr>
        <p:spPr>
          <a:xfrm>
            <a:off x="392603" y="1561424"/>
            <a:ext cx="8976865" cy="4711297"/>
          </a:xfrm>
        </p:spPr>
        <p:txBody>
          <a:bodyPr>
            <a:normAutofit fontScale="92500" lnSpcReduction="10000"/>
          </a:bodyPr>
          <a:lstStyle/>
          <a:p>
            <a:r>
              <a:rPr lang="en-US" sz="2000" b="1" dirty="0"/>
              <a:t>Large bunch charges  </a:t>
            </a:r>
            <a:r>
              <a:rPr lang="en-US" sz="2000" dirty="0"/>
              <a:t>N</a:t>
            </a:r>
            <a:r>
              <a:rPr lang="en-US" sz="2000" baseline="-25000" dirty="0"/>
              <a:t>e</a:t>
            </a:r>
            <a:r>
              <a:rPr lang="en-US" sz="2000" dirty="0"/>
              <a:t> ≤ 1.7·10</a:t>
            </a:r>
            <a:r>
              <a:rPr lang="en-US" sz="2000" baseline="30000" dirty="0"/>
              <a:t>11</a:t>
            </a:r>
            <a:r>
              <a:rPr lang="en-US" sz="2000" dirty="0"/>
              <a:t>, N</a:t>
            </a:r>
            <a:r>
              <a:rPr lang="en-US" sz="2000" baseline="-25000" dirty="0"/>
              <a:t>p</a:t>
            </a:r>
            <a:r>
              <a:rPr lang="en-US" sz="2000" dirty="0"/>
              <a:t> ≤ 0.69·10</a:t>
            </a:r>
            <a:r>
              <a:rPr lang="en-US" sz="2000" baseline="30000" dirty="0"/>
              <a:t>11</a:t>
            </a:r>
            <a:endParaRPr lang="en-US" sz="2000" dirty="0"/>
          </a:p>
          <a:p>
            <a:pPr marL="0" indent="0">
              <a:buNone/>
            </a:pPr>
            <a:r>
              <a:rPr lang="en-US" sz="800" dirty="0"/>
              <a:t>   </a:t>
            </a:r>
          </a:p>
          <a:p>
            <a:r>
              <a:rPr lang="en-US" sz="2000" b="1" dirty="0"/>
              <a:t>Many bunches, </a:t>
            </a:r>
            <a:r>
              <a:rPr lang="en-US" sz="2000" dirty="0" err="1"/>
              <a:t>n</a:t>
            </a:r>
            <a:r>
              <a:rPr lang="en-US" sz="2000" baseline="-25000" dirty="0" err="1"/>
              <a:t>b</a:t>
            </a:r>
            <a:r>
              <a:rPr lang="en-US" sz="2000" dirty="0"/>
              <a:t>=1160</a:t>
            </a:r>
          </a:p>
          <a:p>
            <a:pPr lvl="1">
              <a:buFont typeface="Courier New" panose="02070309020205020404" pitchFamily="49" charset="0"/>
              <a:buChar char="o"/>
            </a:pPr>
            <a:r>
              <a:rPr lang="en-US" sz="1800" dirty="0">
                <a:sym typeface="Wingdings" panose="05000000000000000000" pitchFamily="2" charset="2"/>
              </a:rPr>
              <a:t>crossing angle collision geometry</a:t>
            </a:r>
          </a:p>
          <a:p>
            <a:pPr lvl="1">
              <a:buFont typeface="Courier New" panose="02070309020205020404" pitchFamily="49" charset="0"/>
              <a:buChar char="o"/>
            </a:pPr>
            <a:r>
              <a:rPr lang="en-US" sz="1800" dirty="0">
                <a:sym typeface="Wingdings" panose="05000000000000000000" pitchFamily="2" charset="2"/>
              </a:rPr>
              <a:t>large total beam currents </a:t>
            </a:r>
          </a:p>
          <a:p>
            <a:pPr lvl="1">
              <a:buFont typeface="Courier New" panose="02070309020205020404" pitchFamily="49" charset="0"/>
              <a:buChar char="o"/>
            </a:pPr>
            <a:r>
              <a:rPr lang="en-US" sz="1800" dirty="0">
                <a:sym typeface="Wingdings" panose="05000000000000000000" pitchFamily="2" charset="2"/>
              </a:rPr>
              <a:t>limited by installed RF power of 10 MW</a:t>
            </a:r>
          </a:p>
          <a:p>
            <a:pPr lvl="1" indent="0">
              <a:buNone/>
            </a:pPr>
            <a:endParaRPr lang="en-US" sz="1500" dirty="0">
              <a:sym typeface="Wingdings" panose="05000000000000000000" pitchFamily="2" charset="2"/>
            </a:endParaRPr>
          </a:p>
          <a:p>
            <a:r>
              <a:rPr lang="en-US" sz="2000" b="1" dirty="0">
                <a:sym typeface="Wingdings" panose="05000000000000000000" pitchFamily="2" charset="2"/>
              </a:rPr>
              <a:t>Small beam size </a:t>
            </a:r>
            <a:r>
              <a:rPr lang="en-US" sz="2000" dirty="0">
                <a:sym typeface="Wingdings" panose="05000000000000000000" pitchFamily="2" charset="2"/>
              </a:rPr>
              <a:t>at collision point achieved by </a:t>
            </a:r>
          </a:p>
          <a:p>
            <a:pPr lvl="1">
              <a:buFont typeface="Courier New" panose="02070309020205020404" pitchFamily="49" charset="0"/>
              <a:buChar char="o"/>
            </a:pPr>
            <a:r>
              <a:rPr lang="en-US" sz="1800" dirty="0">
                <a:sym typeface="Wingdings" panose="05000000000000000000" pitchFamily="2" charset="2"/>
              </a:rPr>
              <a:t>small emittance,</a:t>
            </a:r>
            <a:r>
              <a:rPr lang="en-US" sz="1800" dirty="0">
                <a:solidFill>
                  <a:srgbClr val="FF0000"/>
                </a:solidFill>
                <a:sym typeface="Wingdings" panose="05000000000000000000" pitchFamily="2" charset="2"/>
              </a:rPr>
              <a:t> </a:t>
            </a:r>
            <a:r>
              <a:rPr lang="en-US" sz="1800" dirty="0">
                <a:sym typeface="Wingdings" panose="05000000000000000000" pitchFamily="2" charset="2"/>
              </a:rPr>
              <a:t>requiring either: </a:t>
            </a:r>
          </a:p>
          <a:p>
            <a:pPr marL="0" indent="0">
              <a:spcBef>
                <a:spcPts val="0"/>
              </a:spcBef>
              <a:buNone/>
            </a:pPr>
            <a:r>
              <a:rPr lang="en-US" sz="1800" dirty="0">
                <a:sym typeface="Wingdings" panose="05000000000000000000" pitchFamily="2" charset="2"/>
              </a:rPr>
              <a:t>           - strong hadron cooling to prevent emittance growth </a:t>
            </a:r>
            <a:br>
              <a:rPr lang="en-US" sz="1800" dirty="0">
                <a:sym typeface="Wingdings" panose="05000000000000000000" pitchFamily="2" charset="2"/>
              </a:rPr>
            </a:br>
            <a:r>
              <a:rPr lang="en-US" sz="1800" dirty="0">
                <a:sym typeface="Wingdings" panose="05000000000000000000" pitchFamily="2" charset="2"/>
              </a:rPr>
              <a:t>             </a:t>
            </a:r>
            <a:r>
              <a:rPr lang="en-US" sz="1800" b="1" dirty="0">
                <a:solidFill>
                  <a:schemeClr val="bg1">
                    <a:lumMod val="65000"/>
                  </a:schemeClr>
                </a:solidFill>
                <a:sym typeface="Wingdings" panose="05000000000000000000" pitchFamily="2" charset="2"/>
              </a:rPr>
              <a:t>or</a:t>
            </a:r>
            <a:r>
              <a:rPr lang="en-US" sz="1800" i="1" dirty="0">
                <a:solidFill>
                  <a:schemeClr val="bg1">
                    <a:lumMod val="65000"/>
                  </a:schemeClr>
                </a:solidFill>
                <a:sym typeface="Wingdings" panose="05000000000000000000" pitchFamily="2" charset="2"/>
              </a:rPr>
              <a:t> </a:t>
            </a:r>
            <a:r>
              <a:rPr lang="en-US" sz="1800" dirty="0">
                <a:solidFill>
                  <a:schemeClr val="bg1">
                    <a:lumMod val="65000"/>
                  </a:schemeClr>
                </a:solidFill>
                <a:sym typeface="Wingdings" panose="05000000000000000000" pitchFamily="2" charset="2"/>
              </a:rPr>
              <a:t>frequent hadron injection </a:t>
            </a:r>
          </a:p>
          <a:p>
            <a:pPr lvl="1">
              <a:spcBef>
                <a:spcPts val="0"/>
              </a:spcBef>
              <a:buFont typeface="Courier New" panose="02070309020205020404" pitchFamily="49" charset="0"/>
              <a:buChar char="o"/>
            </a:pPr>
            <a:r>
              <a:rPr lang="en-US" sz="1800" dirty="0">
                <a:sym typeface="Wingdings" panose="05000000000000000000" pitchFamily="2" charset="2"/>
              </a:rPr>
              <a:t>and strong focusing at interaction point (small </a:t>
            </a:r>
            <a:r>
              <a:rPr lang="en-US" sz="1800" dirty="0">
                <a:latin typeface="Symbol" panose="05050102010706020507" pitchFamily="18" charset="2"/>
                <a:sym typeface="Wingdings" panose="05000000000000000000" pitchFamily="2" charset="2"/>
              </a:rPr>
              <a:t>b</a:t>
            </a:r>
            <a:r>
              <a:rPr lang="en-US" sz="1800" baseline="-25000" dirty="0">
                <a:latin typeface="Arial" panose="020B0604020202020204" pitchFamily="34" charset="0"/>
                <a:cs typeface="Arial" panose="020B0604020202020204" pitchFamily="34" charset="0"/>
                <a:sym typeface="Wingdings" panose="05000000000000000000" pitchFamily="2" charset="2"/>
              </a:rPr>
              <a:t>y</a:t>
            </a:r>
            <a:r>
              <a:rPr lang="en-US" sz="1800" dirty="0">
                <a:sym typeface="Wingdings" panose="05000000000000000000" pitchFamily="2" charset="2"/>
              </a:rPr>
              <a:t>)</a:t>
            </a:r>
          </a:p>
          <a:p>
            <a:pPr lvl="1">
              <a:spcBef>
                <a:spcPts val="0"/>
              </a:spcBef>
              <a:buFont typeface="Courier New" panose="02070309020205020404" pitchFamily="49" charset="0"/>
              <a:buChar char="o"/>
            </a:pPr>
            <a:r>
              <a:rPr lang="en-US" sz="1800" dirty="0">
                <a:sym typeface="Wingdings" panose="05000000000000000000" pitchFamily="2" charset="2"/>
              </a:rPr>
              <a:t>flat beams </a:t>
            </a:r>
            <a:r>
              <a:rPr lang="en-US" sz="1800" dirty="0" err="1">
                <a:latin typeface="Symbol" panose="05050102010706020507" pitchFamily="18" charset="2"/>
                <a:sym typeface="Wingdings" panose="05000000000000000000" pitchFamily="2" charset="2"/>
              </a:rPr>
              <a:t>s</a:t>
            </a:r>
            <a:r>
              <a:rPr lang="en-US" sz="1800" baseline="-25000" dirty="0" err="1">
                <a:sym typeface="Wingdings" panose="05000000000000000000" pitchFamily="2" charset="2"/>
              </a:rPr>
              <a:t>x</a:t>
            </a:r>
            <a:r>
              <a:rPr lang="en-US" sz="1800" dirty="0">
                <a:sym typeface="Wingdings" panose="05000000000000000000" pitchFamily="2" charset="2"/>
              </a:rPr>
              <a:t>/</a:t>
            </a:r>
            <a:r>
              <a:rPr lang="en-US" sz="1800" dirty="0" err="1">
                <a:latin typeface="Symbol" panose="05050102010706020507" pitchFamily="18" charset="2"/>
                <a:sym typeface="Wingdings" panose="05000000000000000000" pitchFamily="2" charset="2"/>
              </a:rPr>
              <a:t>s</a:t>
            </a:r>
            <a:r>
              <a:rPr lang="en-US" sz="1800" baseline="-25000" dirty="0" err="1">
                <a:sym typeface="Wingdings" panose="05000000000000000000" pitchFamily="2" charset="2"/>
              </a:rPr>
              <a:t>y</a:t>
            </a:r>
            <a:r>
              <a:rPr lang="en-US" sz="1800" dirty="0">
                <a:sym typeface="Wingdings" panose="05000000000000000000" pitchFamily="2" charset="2"/>
              </a:rPr>
              <a:t> ≈ 10</a:t>
            </a:r>
          </a:p>
          <a:p>
            <a:pPr lvl="1" indent="0">
              <a:spcBef>
                <a:spcPts val="0"/>
              </a:spcBef>
              <a:buNone/>
            </a:pPr>
            <a:endParaRPr lang="en-US" sz="1500" dirty="0">
              <a:sym typeface="Wingdings" panose="05000000000000000000" pitchFamily="2" charset="2"/>
            </a:endParaRPr>
          </a:p>
          <a:p>
            <a:pPr>
              <a:spcBef>
                <a:spcPts val="0"/>
              </a:spcBef>
            </a:pPr>
            <a:r>
              <a:rPr lang="en-US" sz="2000" b="1" dirty="0">
                <a:sym typeface="Wingdings" panose="05000000000000000000" pitchFamily="2" charset="2"/>
              </a:rPr>
              <a:t>Strong, but previously demonstrated beam-beam interactions</a:t>
            </a:r>
          </a:p>
          <a:p>
            <a:pPr>
              <a:buFont typeface="Symbol" panose="05050102010706020507" pitchFamily="18" charset="2"/>
              <a:buChar char=" "/>
            </a:pPr>
            <a:r>
              <a:rPr lang="en-US" sz="1900" dirty="0" err="1">
                <a:latin typeface="Symbol" panose="05050102010706020507" pitchFamily="18" charset="2"/>
                <a:sym typeface="Wingdings" panose="05000000000000000000" pitchFamily="2" charset="2"/>
              </a:rPr>
              <a:t>Dn</a:t>
            </a:r>
            <a:r>
              <a:rPr lang="en-US" sz="1900" baseline="-25000" dirty="0" err="1">
                <a:latin typeface="Arial" panose="020B0604020202020204" pitchFamily="34" charset="0"/>
                <a:cs typeface="Arial" panose="020B0604020202020204" pitchFamily="34" charset="0"/>
                <a:sym typeface="Wingdings" panose="05000000000000000000" pitchFamily="2" charset="2"/>
              </a:rPr>
              <a:t>p</a:t>
            </a:r>
            <a:r>
              <a:rPr lang="en-US" sz="1900" dirty="0">
                <a:latin typeface="Symbol" panose="05050102010706020507" pitchFamily="18" charset="2"/>
                <a:sym typeface="Wingdings" panose="05000000000000000000" pitchFamily="2" charset="2"/>
              </a:rPr>
              <a:t> </a:t>
            </a:r>
            <a:r>
              <a:rPr lang="en-US" sz="1900" dirty="0">
                <a:sym typeface="Wingdings" panose="05000000000000000000" pitchFamily="2" charset="2"/>
              </a:rPr>
              <a:t>= 0.01 demonstrated in RHIC</a:t>
            </a:r>
          </a:p>
          <a:p>
            <a:pPr>
              <a:buFont typeface="Symbol" panose="05050102010706020507" pitchFamily="18" charset="2"/>
              <a:buChar char=" "/>
            </a:pPr>
            <a:r>
              <a:rPr lang="en-US" sz="1900" dirty="0" err="1">
                <a:latin typeface="Symbol" panose="05050102010706020507" pitchFamily="18" charset="2"/>
                <a:sym typeface="Wingdings" panose="05000000000000000000" pitchFamily="2" charset="2"/>
              </a:rPr>
              <a:t>Dn</a:t>
            </a:r>
            <a:r>
              <a:rPr lang="en-US" sz="1900" baseline="-25000" dirty="0" err="1">
                <a:latin typeface="Arial" panose="020B0604020202020204" pitchFamily="34" charset="0"/>
                <a:cs typeface="Arial" panose="020B0604020202020204" pitchFamily="34" charset="0"/>
                <a:sym typeface="Wingdings" panose="05000000000000000000" pitchFamily="2" charset="2"/>
              </a:rPr>
              <a:t>e</a:t>
            </a:r>
            <a:r>
              <a:rPr lang="en-US" sz="1900" dirty="0">
                <a:latin typeface="Symbol" panose="05050102010706020507" pitchFamily="18" charset="2"/>
                <a:sym typeface="Wingdings" panose="05000000000000000000" pitchFamily="2" charset="2"/>
              </a:rPr>
              <a:t> </a:t>
            </a:r>
            <a:r>
              <a:rPr lang="en-US" sz="1900" dirty="0">
                <a:sym typeface="Wingdings" panose="05000000000000000000" pitchFamily="2" charset="2"/>
              </a:rPr>
              <a:t>= 0.1 demonstrated in HERA, B-factories</a:t>
            </a:r>
          </a:p>
          <a:p>
            <a:pPr>
              <a:buFont typeface="Symbol" panose="05050102010706020507" pitchFamily="18" charset="2"/>
              <a:buChar char=" "/>
            </a:pPr>
            <a:endParaRPr lang="en-US" sz="1900" dirty="0">
              <a:sym typeface="Wingdings" panose="05000000000000000000" pitchFamily="2" charset="2"/>
            </a:endParaRPr>
          </a:p>
          <a:p>
            <a:pPr marL="0" indent="0">
              <a:buNone/>
            </a:pPr>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B2A3D234-EF9F-49A5-881F-BB26A6E6A014}"/>
              </a:ext>
            </a:extLst>
          </p:cNvPr>
          <p:cNvSpPr>
            <a:spLocks noGrp="1"/>
          </p:cNvSpPr>
          <p:nvPr>
            <p:ph type="sldNum" sz="quarter" idx="12"/>
          </p:nvPr>
        </p:nvSpPr>
        <p:spPr/>
        <p:txBody>
          <a:bodyPr/>
          <a:lstStyle/>
          <a:p>
            <a:fld id="{893C5830-40F3-F04E-B2E3-10E6672BA8FF}" type="slidenum">
              <a:rPr lang="en-US" smtClean="0"/>
              <a:pPr/>
              <a:t>48</a:t>
            </a:fld>
            <a:endParaRPr lang="en-US"/>
          </a:p>
        </p:txBody>
      </p:sp>
      <p:sp>
        <p:nvSpPr>
          <p:cNvPr id="7" name="TextBox 6">
            <a:extLst>
              <a:ext uri="{FF2B5EF4-FFF2-40B4-BE49-F238E27FC236}">
                <a16:creationId xmlns:a16="http://schemas.microsoft.com/office/drawing/2014/main" id="{906FA926-F8EA-4B27-82DD-A3057842CE3A}"/>
              </a:ext>
            </a:extLst>
          </p:cNvPr>
          <p:cNvSpPr txBox="1"/>
          <p:nvPr/>
        </p:nvSpPr>
        <p:spPr>
          <a:xfrm>
            <a:off x="7766362" y="2746962"/>
            <a:ext cx="2519997" cy="646331"/>
          </a:xfrm>
          <a:prstGeom prst="rect">
            <a:avLst/>
          </a:prstGeom>
          <a:noFill/>
        </p:spPr>
        <p:txBody>
          <a:bodyPr wrap="square" rtlCol="0">
            <a:spAutoFit/>
          </a:bodyPr>
          <a:lstStyle/>
          <a:p>
            <a:r>
              <a:rPr lang="en-US" dirty="0"/>
              <a:t>Strong focusing </a:t>
            </a:r>
            <a:r>
              <a:rPr lang="en-US" dirty="0">
                <a:latin typeface="Symbol" panose="05050102010706020507" pitchFamily="18" charset="2"/>
              </a:rPr>
              <a:t>b</a:t>
            </a:r>
            <a:r>
              <a:rPr lang="en-US" baseline="-25000" dirty="0">
                <a:latin typeface="Arial" panose="020B0604020202020204" pitchFamily="34" charset="0"/>
                <a:cs typeface="Arial" panose="020B0604020202020204" pitchFamily="34" charset="0"/>
              </a:rPr>
              <a:t>y</a:t>
            </a:r>
            <a:r>
              <a:rPr lang="en-US" dirty="0"/>
              <a:t> =5 cm</a:t>
            </a:r>
          </a:p>
        </p:txBody>
      </p:sp>
      <p:pic>
        <p:nvPicPr>
          <p:cNvPr id="5" name="Picture 4">
            <a:extLst>
              <a:ext uri="{FF2B5EF4-FFF2-40B4-BE49-F238E27FC236}">
                <a16:creationId xmlns:a16="http://schemas.microsoft.com/office/drawing/2014/main" id="{68DEBAE2-57B5-409C-B9AD-C19222AC3C84}"/>
              </a:ext>
            </a:extLst>
          </p:cNvPr>
          <p:cNvPicPr>
            <a:picLocks noChangeAspect="1"/>
          </p:cNvPicPr>
          <p:nvPr/>
        </p:nvPicPr>
        <p:blipFill>
          <a:blip r:embed="rId3"/>
          <a:stretch>
            <a:fillRect/>
          </a:stretch>
        </p:blipFill>
        <p:spPr>
          <a:xfrm>
            <a:off x="7640295" y="3070127"/>
            <a:ext cx="2831630" cy="1853337"/>
          </a:xfrm>
          <a:prstGeom prst="rect">
            <a:avLst/>
          </a:prstGeom>
        </p:spPr>
      </p:pic>
      <p:sp>
        <p:nvSpPr>
          <p:cNvPr id="6" name="Date Placeholder 5">
            <a:extLst>
              <a:ext uri="{FF2B5EF4-FFF2-40B4-BE49-F238E27FC236}">
                <a16:creationId xmlns:a16="http://schemas.microsoft.com/office/drawing/2014/main" id="{D03CD71C-F1D3-A589-FD11-D404A7FA3A8E}"/>
              </a:ext>
            </a:extLst>
          </p:cNvPr>
          <p:cNvSpPr>
            <a:spLocks noGrp="1"/>
          </p:cNvSpPr>
          <p:nvPr>
            <p:ph type="dt" sz="half" idx="10"/>
          </p:nvPr>
        </p:nvSpPr>
        <p:spPr/>
        <p:txBody>
          <a:bodyPr/>
          <a:lstStyle/>
          <a:p>
            <a:fld id="{E47B7FD0-CE66-A242-9ABE-9A6B349359F0}" type="datetime1">
              <a:rPr lang="en-US" smtClean="0"/>
              <a:t>10/15/23</a:t>
            </a:fld>
            <a:endParaRPr lang="en-US" dirty="0"/>
          </a:p>
        </p:txBody>
      </p:sp>
      <p:sp>
        <p:nvSpPr>
          <p:cNvPr id="8" name="Footer Placeholder 7">
            <a:extLst>
              <a:ext uri="{FF2B5EF4-FFF2-40B4-BE49-F238E27FC236}">
                <a16:creationId xmlns:a16="http://schemas.microsoft.com/office/drawing/2014/main" id="{832B6C50-9556-82F0-5C90-20343EC7C813}"/>
              </a:ext>
            </a:extLst>
          </p:cNvPr>
          <p:cNvSpPr>
            <a:spLocks noGrp="1"/>
          </p:cNvSpPr>
          <p:nvPr>
            <p:ph type="ftr" sz="quarter" idx="11"/>
          </p:nvPr>
        </p:nvSpPr>
        <p:spPr/>
        <p:txBody>
          <a:bodyPr/>
          <a:lstStyle/>
          <a:p>
            <a:r>
              <a:rPr lang="en-US"/>
              <a:t>EIC : Next 10+ years through start up and beyond</a:t>
            </a:r>
            <a:endParaRPr lang="en-US" dirty="0"/>
          </a:p>
        </p:txBody>
      </p:sp>
    </p:spTree>
    <p:extLst>
      <p:ext uri="{BB962C8B-B14F-4D97-AF65-F5344CB8AC3E}">
        <p14:creationId xmlns:p14="http://schemas.microsoft.com/office/powerpoint/2010/main" val="407642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2652" y="431711"/>
            <a:ext cx="6824253" cy="892552"/>
          </a:xfrm>
          <a:prstGeom prst="rect">
            <a:avLst/>
          </a:prstGeom>
          <a:noFill/>
          <a:ln w="22225">
            <a:noFill/>
          </a:ln>
        </p:spPr>
        <p:txBody>
          <a:bodyPr wrap="square" rtlCol="0">
            <a:spAutoFit/>
          </a:bodyPr>
          <a:lstStyle/>
          <a:p>
            <a:r>
              <a:rPr lang="en-US" sz="3200" dirty="0">
                <a:solidFill>
                  <a:srgbClr val="C00000"/>
                </a:solidFill>
                <a:cs typeface="Arial" panose="020B0604020202020204" pitchFamily="34" charset="0"/>
              </a:rPr>
              <a:t>EIC Physics at-a-Glance</a:t>
            </a:r>
          </a:p>
          <a:p>
            <a:r>
              <a:rPr lang="en-US" sz="2000" dirty="0">
                <a:cs typeface="Arial" panose="020B0604020202020204" pitchFamily="34" charset="0"/>
              </a:rPr>
              <a:t>Eur. Phys. J. A 52 (2016) 9, 268 arXiv:1212.1701 (</a:t>
            </a:r>
            <a:r>
              <a:rPr lang="en-US" sz="2000" dirty="0" err="1">
                <a:cs typeface="Arial" panose="020B0604020202020204" pitchFamily="34" charset="0"/>
              </a:rPr>
              <a:t>nucl</a:t>
            </a:r>
            <a:r>
              <a:rPr lang="en-US" sz="2000" dirty="0">
                <a:cs typeface="Arial" panose="020B0604020202020204" pitchFamily="34" charset="0"/>
              </a:rPr>
              <a:t>-ex)</a:t>
            </a:r>
          </a:p>
        </p:txBody>
      </p:sp>
      <p:sp>
        <p:nvSpPr>
          <p:cNvPr id="4" name="Content Placeholder 6"/>
          <p:cNvSpPr txBox="1">
            <a:spLocks/>
          </p:cNvSpPr>
          <p:nvPr/>
        </p:nvSpPr>
        <p:spPr>
          <a:xfrm>
            <a:off x="114463" y="1414711"/>
            <a:ext cx="8258930" cy="1198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2200" dirty="0"/>
              <a:t>How are the sea quarks and gluons, and their spins, </a:t>
            </a:r>
            <a:r>
              <a:rPr lang="en-US" sz="2200" dirty="0">
                <a:solidFill>
                  <a:srgbClr val="0000FF"/>
                </a:solidFill>
              </a:rPr>
              <a:t>distributed in space and momentum </a:t>
            </a:r>
            <a:r>
              <a:rPr lang="en-US" sz="2200" dirty="0"/>
              <a:t>inside the nucleon?  How do the </a:t>
            </a:r>
            <a:r>
              <a:rPr lang="en-US" sz="2200" dirty="0">
                <a:solidFill>
                  <a:srgbClr val="0000FF"/>
                </a:solidFill>
              </a:rPr>
              <a:t>nucleon properties (mass &amp; spin) emerge </a:t>
            </a:r>
            <a:r>
              <a:rPr lang="en-US" sz="2200" dirty="0"/>
              <a:t>from their interactions?</a:t>
            </a:r>
          </a:p>
        </p:txBody>
      </p:sp>
      <p:pic>
        <p:nvPicPr>
          <p:cNvPr id="5" name="Picture 2"/>
          <p:cNvPicPr>
            <a:picLocks noChangeAspect="1" noChangeArrowheads="1"/>
          </p:cNvPicPr>
          <p:nvPr/>
        </p:nvPicPr>
        <p:blipFill>
          <a:blip r:embed="rId3" cstate="print">
            <a:alphaModFix/>
          </a:blip>
          <a:srcRect/>
          <a:stretch>
            <a:fillRect/>
          </a:stretch>
        </p:blipFill>
        <p:spPr bwMode="auto">
          <a:xfrm>
            <a:off x="8849277" y="1850262"/>
            <a:ext cx="2496966" cy="1071253"/>
          </a:xfrm>
          <a:prstGeom prst="rect">
            <a:avLst/>
          </a:prstGeom>
          <a:noFill/>
          <a:ln w="9525">
            <a:noFill/>
            <a:miter lim="800000"/>
            <a:headEnd/>
            <a:tailEnd/>
          </a:ln>
        </p:spPr>
      </p:pic>
      <p:grpSp>
        <p:nvGrpSpPr>
          <p:cNvPr id="16" name="Group 15"/>
          <p:cNvGrpSpPr/>
          <p:nvPr/>
        </p:nvGrpSpPr>
        <p:grpSpPr>
          <a:xfrm>
            <a:off x="752852" y="2757068"/>
            <a:ext cx="11343354" cy="1671388"/>
            <a:chOff x="-421817" y="5133259"/>
            <a:chExt cx="11343354" cy="1671388"/>
          </a:xfrm>
        </p:grpSpPr>
        <p:sp>
          <p:nvSpPr>
            <p:cNvPr id="17" name="TextBox 16"/>
            <p:cNvSpPr txBox="1"/>
            <p:nvPr/>
          </p:nvSpPr>
          <p:spPr>
            <a:xfrm>
              <a:off x="2848691" y="5358097"/>
              <a:ext cx="8072846" cy="1446550"/>
            </a:xfrm>
            <a:prstGeom prst="rect">
              <a:avLst/>
            </a:prstGeom>
            <a:noFill/>
          </p:spPr>
          <p:txBody>
            <a:bodyPr wrap="square" rtlCol="0">
              <a:spAutoFit/>
            </a:bodyPr>
            <a:lstStyle/>
            <a:p>
              <a:pPr>
                <a:spcBef>
                  <a:spcPts val="400"/>
                </a:spcBef>
              </a:pPr>
              <a:r>
                <a:rPr lang="en-US" sz="2200" dirty="0">
                  <a:solidFill>
                    <a:srgbClr val="292934"/>
                  </a:solidFill>
                </a:rPr>
                <a:t>How do color-charged quarks and gluons, and colorless jets, </a:t>
              </a:r>
              <a:r>
                <a:rPr lang="en-US" sz="2200" dirty="0">
                  <a:solidFill>
                    <a:srgbClr val="0000FF"/>
                  </a:solidFill>
                </a:rPr>
                <a:t>interact with a nuclear medium</a:t>
              </a:r>
              <a:r>
                <a:rPr lang="en-US" sz="2200" dirty="0">
                  <a:solidFill>
                    <a:srgbClr val="292934"/>
                  </a:solidFill>
                </a:rPr>
                <a:t>? How do the </a:t>
              </a:r>
              <a:r>
                <a:rPr lang="en-US" sz="2200" dirty="0">
                  <a:solidFill>
                    <a:srgbClr val="0000FF"/>
                  </a:solidFill>
                </a:rPr>
                <a:t>confined hadronic states emerge </a:t>
              </a:r>
              <a:r>
                <a:rPr lang="en-US" sz="2200" dirty="0">
                  <a:solidFill>
                    <a:srgbClr val="292934"/>
                  </a:solidFill>
                </a:rPr>
                <a:t>from these quarks and gluons? How do the quark-gluon </a:t>
              </a:r>
              <a:r>
                <a:rPr lang="en-US" sz="2200" dirty="0">
                  <a:solidFill>
                    <a:srgbClr val="0000FF"/>
                  </a:solidFill>
                </a:rPr>
                <a:t>interactions create nuclear binding?</a:t>
              </a:r>
            </a:p>
          </p:txBody>
        </p:sp>
        <p:pic>
          <p:nvPicPr>
            <p:cNvPr id="18" name="Picture 2" descr="hadronization.eps"/>
            <p:cNvPicPr>
              <a:picLocks noChangeAspect="1"/>
            </p:cNvPicPr>
            <p:nvPr/>
          </p:nvPicPr>
          <p:blipFill rotWithShape="1">
            <a:blip r:embed="rId4" cstate="email">
              <a:extLst>
                <a:ext uri="{28A0092B-C50C-407E-A947-70E740481C1C}">
                  <a14:useLocalDpi xmlns:a14="http://schemas.microsoft.com/office/drawing/2010/main"/>
                </a:ext>
              </a:extLst>
            </a:blip>
            <a:srcRect b="47583"/>
            <a:stretch/>
          </p:blipFill>
          <p:spPr bwMode="auto">
            <a:xfrm>
              <a:off x="-421817" y="5133259"/>
              <a:ext cx="2792365" cy="1625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0"/>
          <p:cNvGrpSpPr/>
          <p:nvPr/>
        </p:nvGrpSpPr>
        <p:grpSpPr>
          <a:xfrm>
            <a:off x="196722" y="4376818"/>
            <a:ext cx="11149520" cy="2349491"/>
            <a:chOff x="-1327278" y="3816598"/>
            <a:chExt cx="11149520" cy="2349491"/>
          </a:xfrm>
        </p:grpSpPr>
        <p:pic>
          <p:nvPicPr>
            <p:cNvPr id="11" name="Picture 10"/>
            <p:cNvPicPr>
              <a:picLocks noChangeAspect="1"/>
            </p:cNvPicPr>
            <p:nvPr/>
          </p:nvPicPr>
          <p:blipFill>
            <a:blip r:embed="rId5"/>
            <a:stretch>
              <a:fillRect/>
            </a:stretch>
          </p:blipFill>
          <p:spPr>
            <a:xfrm>
              <a:off x="5876478" y="5359644"/>
              <a:ext cx="1325228" cy="800100"/>
            </a:xfrm>
            <a:prstGeom prst="rect">
              <a:avLst/>
            </a:prstGeom>
          </p:spPr>
        </p:pic>
        <p:pic>
          <p:nvPicPr>
            <p:cNvPr id="12" name="Picture 11"/>
            <p:cNvPicPr>
              <a:picLocks noChangeAspect="1"/>
            </p:cNvPicPr>
            <p:nvPr/>
          </p:nvPicPr>
          <p:blipFill>
            <a:blip r:embed="rId6"/>
            <a:stretch>
              <a:fillRect/>
            </a:stretch>
          </p:blipFill>
          <p:spPr>
            <a:xfrm>
              <a:off x="7819086" y="5359644"/>
              <a:ext cx="1372981" cy="806445"/>
            </a:xfrm>
            <a:prstGeom prst="rect">
              <a:avLst/>
            </a:prstGeom>
          </p:spPr>
        </p:pic>
        <p:sp>
          <p:nvSpPr>
            <p:cNvPr id="13" name="TextBox 12"/>
            <p:cNvSpPr txBox="1"/>
            <p:nvPr/>
          </p:nvSpPr>
          <p:spPr>
            <a:xfrm>
              <a:off x="5827733" y="4884657"/>
              <a:ext cx="1095172" cy="646331"/>
            </a:xfrm>
            <a:prstGeom prst="rect">
              <a:avLst/>
            </a:prstGeom>
            <a:noFill/>
          </p:spPr>
          <p:txBody>
            <a:bodyPr wrap="none" rtlCol="0">
              <a:spAutoFit/>
            </a:bodyPr>
            <a:lstStyle/>
            <a:p>
              <a:r>
                <a:rPr lang="en-US" dirty="0"/>
                <a:t>gluon </a:t>
              </a:r>
            </a:p>
            <a:p>
              <a:r>
                <a:rPr lang="en-US" dirty="0"/>
                <a:t>emission</a:t>
              </a:r>
            </a:p>
          </p:txBody>
        </p:sp>
        <p:sp>
          <p:nvSpPr>
            <p:cNvPr id="14" name="TextBox 13"/>
            <p:cNvSpPr txBox="1"/>
            <p:nvPr/>
          </p:nvSpPr>
          <p:spPr>
            <a:xfrm>
              <a:off x="7819086" y="4883794"/>
              <a:ext cx="2003156" cy="646331"/>
            </a:xfrm>
            <a:prstGeom prst="rect">
              <a:avLst/>
            </a:prstGeom>
            <a:noFill/>
          </p:spPr>
          <p:txBody>
            <a:bodyPr wrap="square" rtlCol="0">
              <a:spAutoFit/>
            </a:bodyPr>
            <a:lstStyle/>
            <a:p>
              <a:pPr algn="ctr"/>
              <a:r>
                <a:rPr lang="en-US" dirty="0"/>
                <a:t>gluon recombination</a:t>
              </a:r>
            </a:p>
          </p:txBody>
        </p:sp>
        <p:sp>
          <p:nvSpPr>
            <p:cNvPr id="15" name="TextBox 14"/>
            <p:cNvSpPr txBox="1"/>
            <p:nvPr/>
          </p:nvSpPr>
          <p:spPr>
            <a:xfrm>
              <a:off x="7311594" y="5397744"/>
              <a:ext cx="372668" cy="461665"/>
            </a:xfrm>
            <a:prstGeom prst="rect">
              <a:avLst/>
            </a:prstGeom>
            <a:noFill/>
          </p:spPr>
          <p:txBody>
            <a:bodyPr wrap="none" rtlCol="0">
              <a:spAutoFit/>
            </a:bodyPr>
            <a:lstStyle/>
            <a:p>
              <a:r>
                <a:rPr lang="en-US" sz="2400" b="1" dirty="0">
                  <a:solidFill>
                    <a:srgbClr val="FF0080"/>
                  </a:solidFill>
                </a:rPr>
                <a:t>?</a:t>
              </a:r>
            </a:p>
          </p:txBody>
        </p:sp>
        <p:sp>
          <p:nvSpPr>
            <p:cNvPr id="7" name="TextBox 6"/>
            <p:cNvSpPr txBox="1"/>
            <p:nvPr/>
          </p:nvSpPr>
          <p:spPr>
            <a:xfrm>
              <a:off x="-1327278" y="4248086"/>
              <a:ext cx="6959227" cy="1785104"/>
            </a:xfrm>
            <a:prstGeom prst="rect">
              <a:avLst/>
            </a:prstGeom>
            <a:noFill/>
          </p:spPr>
          <p:txBody>
            <a:bodyPr wrap="square" rtlCol="0">
              <a:spAutoFit/>
            </a:bodyPr>
            <a:lstStyle/>
            <a:p>
              <a:pPr>
                <a:spcBef>
                  <a:spcPts val="400"/>
                </a:spcBef>
              </a:pPr>
              <a:r>
                <a:rPr lang="en-US" sz="2200" dirty="0">
                  <a:solidFill>
                    <a:srgbClr val="292934"/>
                  </a:solidFill>
                </a:rPr>
                <a:t>How does a </a:t>
              </a:r>
              <a:r>
                <a:rPr lang="en-US" sz="2200" dirty="0">
                  <a:solidFill>
                    <a:srgbClr val="0000FF"/>
                  </a:solidFill>
                </a:rPr>
                <a:t>dense nuclear environment affect </a:t>
              </a:r>
              <a:r>
                <a:rPr lang="en-US" sz="2200" dirty="0">
                  <a:solidFill>
                    <a:srgbClr val="292934"/>
                  </a:solidFill>
                </a:rPr>
                <a:t>the quark- and gluon- distributions? What happens to the </a:t>
              </a:r>
              <a:r>
                <a:rPr lang="en-US" sz="2200" dirty="0">
                  <a:solidFill>
                    <a:srgbClr val="0000FF"/>
                  </a:solidFill>
                </a:rPr>
                <a:t>gluon density in nuclei</a:t>
              </a:r>
              <a:r>
                <a:rPr lang="en-US" sz="2200" dirty="0">
                  <a:solidFill>
                    <a:srgbClr val="292934"/>
                  </a:solidFill>
                </a:rPr>
                <a:t>? Does it </a:t>
              </a:r>
              <a:r>
                <a:rPr lang="en-US" sz="2200" dirty="0">
                  <a:solidFill>
                    <a:srgbClr val="0000FF"/>
                  </a:solidFill>
                </a:rPr>
                <a:t>saturate at high energy</a:t>
              </a:r>
              <a:r>
                <a:rPr lang="en-US" sz="2200" dirty="0">
                  <a:solidFill>
                    <a:srgbClr val="292934"/>
                  </a:solidFill>
                </a:rPr>
                <a:t>, giving rise to a </a:t>
              </a:r>
              <a:r>
                <a:rPr lang="en-US" sz="2200" dirty="0">
                  <a:solidFill>
                    <a:srgbClr val="0000FF"/>
                  </a:solidFill>
                </a:rPr>
                <a:t>gluonic matter with universal properties </a:t>
              </a:r>
              <a:r>
                <a:rPr lang="en-US" sz="2200" dirty="0">
                  <a:solidFill>
                    <a:srgbClr val="292934"/>
                  </a:solidFill>
                </a:rPr>
                <a:t>in all nuclei, even the proton?</a:t>
              </a: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9393" y="3816598"/>
              <a:ext cx="1297069" cy="1316516"/>
            </a:xfrm>
            <a:prstGeom prst="rect">
              <a:avLst/>
            </a:prstGeom>
          </p:spPr>
        </p:pic>
        <p:sp>
          <p:nvSpPr>
            <p:cNvPr id="20" name="TextBox 19"/>
            <p:cNvSpPr txBox="1"/>
            <p:nvPr/>
          </p:nvSpPr>
          <p:spPr>
            <a:xfrm>
              <a:off x="7325276" y="5640869"/>
              <a:ext cx="364403" cy="461665"/>
            </a:xfrm>
            <a:prstGeom prst="rect">
              <a:avLst/>
            </a:prstGeom>
            <a:noFill/>
          </p:spPr>
          <p:txBody>
            <a:bodyPr wrap="none" rtlCol="0">
              <a:spAutoFit/>
            </a:bodyPr>
            <a:lstStyle/>
            <a:p>
              <a:r>
                <a:rPr lang="en-US" sz="2400" b="1" dirty="0">
                  <a:solidFill>
                    <a:srgbClr val="FF0080"/>
                  </a:solidFill>
                </a:rPr>
                <a:t>=</a:t>
              </a:r>
            </a:p>
          </p:txBody>
        </p:sp>
      </p:grpSp>
      <p:sp>
        <p:nvSpPr>
          <p:cNvPr id="2" name="Date Placeholder 1">
            <a:extLst>
              <a:ext uri="{FF2B5EF4-FFF2-40B4-BE49-F238E27FC236}">
                <a16:creationId xmlns:a16="http://schemas.microsoft.com/office/drawing/2014/main" id="{80A3D13D-6E33-C644-AF17-9CCD63AF59F6}"/>
              </a:ext>
            </a:extLst>
          </p:cNvPr>
          <p:cNvSpPr>
            <a:spLocks noGrp="1"/>
          </p:cNvSpPr>
          <p:nvPr>
            <p:ph type="dt" sz="half" idx="10"/>
          </p:nvPr>
        </p:nvSpPr>
        <p:spPr/>
        <p:txBody>
          <a:bodyPr/>
          <a:lstStyle/>
          <a:p>
            <a:fld id="{30CCEBAA-2D8E-7147-876D-BD825FB3EA1F}" type="datetime1">
              <a:rPr lang="en-US" smtClean="0"/>
              <a:t>10/15/23</a:t>
            </a:fld>
            <a:endParaRPr lang="en-US"/>
          </a:p>
        </p:txBody>
      </p:sp>
      <p:sp>
        <p:nvSpPr>
          <p:cNvPr id="6" name="Footer Placeholder 5">
            <a:extLst>
              <a:ext uri="{FF2B5EF4-FFF2-40B4-BE49-F238E27FC236}">
                <a16:creationId xmlns:a16="http://schemas.microsoft.com/office/drawing/2014/main" id="{EDF4E463-21FB-834E-BAF0-F27CCBDDE0CE}"/>
              </a:ext>
            </a:extLst>
          </p:cNvPr>
          <p:cNvSpPr>
            <a:spLocks noGrp="1"/>
          </p:cNvSpPr>
          <p:nvPr>
            <p:ph type="ftr" sz="quarter" idx="11"/>
          </p:nvPr>
        </p:nvSpPr>
        <p:spPr/>
        <p:txBody>
          <a:bodyPr/>
          <a:lstStyle/>
          <a:p>
            <a:pPr algn="r"/>
            <a:r>
              <a:rPr lang="en-US"/>
              <a:t>EIC : Next 10+ years through start up and beyond</a:t>
            </a:r>
            <a:endParaRPr lang="en-US" dirty="0"/>
          </a:p>
        </p:txBody>
      </p:sp>
      <p:sp>
        <p:nvSpPr>
          <p:cNvPr id="8" name="Slide Number Placeholder 7">
            <a:extLst>
              <a:ext uri="{FF2B5EF4-FFF2-40B4-BE49-F238E27FC236}">
                <a16:creationId xmlns:a16="http://schemas.microsoft.com/office/drawing/2014/main" id="{6400C0BA-6A4C-6E48-982D-353E2AF4D0B1}"/>
              </a:ext>
            </a:extLst>
          </p:cNvPr>
          <p:cNvSpPr>
            <a:spLocks noGrp="1"/>
          </p:cNvSpPr>
          <p:nvPr>
            <p:ph type="sldNum" sz="quarter" idx="12"/>
          </p:nvPr>
        </p:nvSpPr>
        <p:spPr/>
        <p:txBody>
          <a:bodyPr/>
          <a:lstStyle/>
          <a:p>
            <a:fld id="{0CFEC368-1D7A-4F81-ABF6-AE0E36BAF64C}" type="slidenum">
              <a:rPr lang="en-US" smtClean="0"/>
              <a:pPr/>
              <a:t>5</a:t>
            </a:fld>
            <a:endParaRPr lang="en-US"/>
          </a:p>
        </p:txBody>
      </p:sp>
      <p:pic>
        <p:nvPicPr>
          <p:cNvPr id="22" name="Picture 21">
            <a:extLst>
              <a:ext uri="{FF2B5EF4-FFF2-40B4-BE49-F238E27FC236}">
                <a16:creationId xmlns:a16="http://schemas.microsoft.com/office/drawing/2014/main" id="{F2B4AD0D-1373-EC46-854B-BED80E9A1884}"/>
              </a:ext>
            </a:extLst>
          </p:cNvPr>
          <p:cNvPicPr>
            <a:picLocks noChangeAspect="1"/>
          </p:cNvPicPr>
          <p:nvPr/>
        </p:nvPicPr>
        <p:blipFill>
          <a:blip r:embed="rId8"/>
          <a:stretch>
            <a:fillRect/>
          </a:stretch>
        </p:blipFill>
        <p:spPr>
          <a:xfrm>
            <a:off x="508637" y="0"/>
            <a:ext cx="1114015" cy="1442742"/>
          </a:xfrm>
          <a:prstGeom prst="rect">
            <a:avLst/>
          </a:prstGeom>
        </p:spPr>
      </p:pic>
      <p:pic>
        <p:nvPicPr>
          <p:cNvPr id="23" name="Picture 22">
            <a:extLst>
              <a:ext uri="{FF2B5EF4-FFF2-40B4-BE49-F238E27FC236}">
                <a16:creationId xmlns:a16="http://schemas.microsoft.com/office/drawing/2014/main" id="{0B138149-3D53-AD4C-8433-F505CB94BE07}"/>
              </a:ext>
            </a:extLst>
          </p:cNvPr>
          <p:cNvPicPr>
            <a:picLocks noChangeAspect="1"/>
          </p:cNvPicPr>
          <p:nvPr/>
        </p:nvPicPr>
        <p:blipFill>
          <a:blip r:embed="rId9"/>
          <a:stretch>
            <a:fillRect/>
          </a:stretch>
        </p:blipFill>
        <p:spPr>
          <a:xfrm>
            <a:off x="8446905" y="355016"/>
            <a:ext cx="3633392" cy="1423943"/>
          </a:xfrm>
          <a:prstGeom prst="rect">
            <a:avLst/>
          </a:prstGeom>
        </p:spPr>
      </p:pic>
    </p:spTree>
    <p:extLst>
      <p:ext uri="{BB962C8B-B14F-4D97-AF65-F5344CB8AC3E}">
        <p14:creationId xmlns:p14="http://schemas.microsoft.com/office/powerpoint/2010/main" val="31968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C1F7-5CFE-974A-B892-66B56828B7FB}"/>
              </a:ext>
            </a:extLst>
          </p:cNvPr>
          <p:cNvSpPr>
            <a:spLocks noGrp="1"/>
          </p:cNvSpPr>
          <p:nvPr>
            <p:ph type="title"/>
          </p:nvPr>
        </p:nvSpPr>
        <p:spPr>
          <a:xfrm>
            <a:off x="4925610" y="967601"/>
            <a:ext cx="3398544" cy="990600"/>
          </a:xfrm>
        </p:spPr>
        <p:txBody>
          <a:bodyPr anchor="t">
            <a:normAutofit fontScale="90000"/>
          </a:bodyPr>
          <a:lstStyle/>
          <a:p>
            <a:r>
              <a:rPr lang="en-US" dirty="0"/>
              <a:t>EIC science highlights</a:t>
            </a:r>
          </a:p>
        </p:txBody>
      </p:sp>
      <p:sp>
        <p:nvSpPr>
          <p:cNvPr id="3" name="Date Placeholder 2">
            <a:extLst>
              <a:ext uri="{FF2B5EF4-FFF2-40B4-BE49-F238E27FC236}">
                <a16:creationId xmlns:a16="http://schemas.microsoft.com/office/drawing/2014/main" id="{03C80F23-6BB8-D24C-9E10-0C5B2DE2DF9D}"/>
              </a:ext>
            </a:extLst>
          </p:cNvPr>
          <p:cNvSpPr>
            <a:spLocks noGrp="1"/>
          </p:cNvSpPr>
          <p:nvPr>
            <p:ph type="dt" sz="half" idx="10"/>
          </p:nvPr>
        </p:nvSpPr>
        <p:spPr/>
        <p:txBody>
          <a:bodyPr/>
          <a:lstStyle/>
          <a:p>
            <a:fld id="{C4F2297E-C080-5549-A097-3E79C15B024F}" type="datetime1">
              <a:rPr lang="en-US" smtClean="0"/>
              <a:t>10/15/23</a:t>
            </a:fld>
            <a:endParaRPr lang="en-US"/>
          </a:p>
        </p:txBody>
      </p:sp>
      <p:sp>
        <p:nvSpPr>
          <p:cNvPr id="4" name="Footer Placeholder 3">
            <a:extLst>
              <a:ext uri="{FF2B5EF4-FFF2-40B4-BE49-F238E27FC236}">
                <a16:creationId xmlns:a16="http://schemas.microsoft.com/office/drawing/2014/main" id="{075C692B-3A03-5B4E-97B3-B92E54556993}"/>
              </a:ext>
            </a:extLst>
          </p:cNvPr>
          <p:cNvSpPr>
            <a:spLocks noGrp="1"/>
          </p:cNvSpPr>
          <p:nvPr>
            <p:ph type="ftr" sz="quarter" idx="11"/>
          </p:nvPr>
        </p:nvSpPr>
        <p:spPr/>
        <p:txBody>
          <a:bodyPr/>
          <a:lstStyle/>
          <a:p>
            <a:pPr algn="r"/>
            <a:r>
              <a:rPr lang="en-US"/>
              <a:t>EIC : Next 10+ years through start up and beyond</a:t>
            </a:r>
            <a:endParaRPr lang="en-US" dirty="0"/>
          </a:p>
        </p:txBody>
      </p:sp>
      <p:sp>
        <p:nvSpPr>
          <p:cNvPr id="5" name="Slide Number Placeholder 4">
            <a:extLst>
              <a:ext uri="{FF2B5EF4-FFF2-40B4-BE49-F238E27FC236}">
                <a16:creationId xmlns:a16="http://schemas.microsoft.com/office/drawing/2014/main" id="{CF400C9F-2152-8E4C-BBCA-59EBE82E6D29}"/>
              </a:ext>
            </a:extLst>
          </p:cNvPr>
          <p:cNvSpPr>
            <a:spLocks noGrp="1"/>
          </p:cNvSpPr>
          <p:nvPr>
            <p:ph type="sldNum" sz="quarter" idx="12"/>
          </p:nvPr>
        </p:nvSpPr>
        <p:spPr/>
        <p:txBody>
          <a:bodyPr/>
          <a:lstStyle/>
          <a:p>
            <a:fld id="{0CFEC368-1D7A-4F81-ABF6-AE0E36BAF64C}" type="slidenum">
              <a:rPr lang="en-US" smtClean="0"/>
              <a:pPr/>
              <a:t>6</a:t>
            </a:fld>
            <a:endParaRPr lang="en-US"/>
          </a:p>
        </p:txBody>
      </p:sp>
      <p:pic>
        <p:nvPicPr>
          <p:cNvPr id="6" name="Picture 5">
            <a:extLst>
              <a:ext uri="{FF2B5EF4-FFF2-40B4-BE49-F238E27FC236}">
                <a16:creationId xmlns:a16="http://schemas.microsoft.com/office/drawing/2014/main" id="{03335F47-A555-B54B-8699-54E30ED68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344" y="2181299"/>
            <a:ext cx="5592181" cy="3830678"/>
          </a:xfrm>
          <a:prstGeom prst="rect">
            <a:avLst/>
          </a:prstGeom>
          <a:solidFill>
            <a:schemeClr val="bg1"/>
          </a:solidFill>
        </p:spPr>
      </p:pic>
      <p:pic>
        <p:nvPicPr>
          <p:cNvPr id="7" name="Picture 2" descr="hadronization.eps">
            <a:extLst>
              <a:ext uri="{FF2B5EF4-FFF2-40B4-BE49-F238E27FC236}">
                <a16:creationId xmlns:a16="http://schemas.microsoft.com/office/drawing/2014/main" id="{55380BA1-1AD0-D943-975E-760554C8B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7583"/>
          <a:stretch/>
        </p:blipFill>
        <p:spPr bwMode="auto">
          <a:xfrm>
            <a:off x="1605248" y="5376396"/>
            <a:ext cx="2240992" cy="1304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4A8ACBE2-4C60-A649-A8A6-3B143A831F5B}"/>
              </a:ext>
            </a:extLst>
          </p:cNvPr>
          <p:cNvGrpSpPr/>
          <p:nvPr/>
        </p:nvGrpSpPr>
        <p:grpSpPr>
          <a:xfrm>
            <a:off x="678250" y="545249"/>
            <a:ext cx="2839343" cy="4602033"/>
            <a:chOff x="678250" y="545249"/>
            <a:chExt cx="2839343" cy="4602033"/>
          </a:xfrm>
        </p:grpSpPr>
        <p:pic>
          <p:nvPicPr>
            <p:cNvPr id="8" name="Picture 7">
              <a:extLst>
                <a:ext uri="{FF2B5EF4-FFF2-40B4-BE49-F238E27FC236}">
                  <a16:creationId xmlns:a16="http://schemas.microsoft.com/office/drawing/2014/main" id="{335B33B5-BC3C-9144-A3C3-753DD63778DD}"/>
                </a:ext>
              </a:extLst>
            </p:cNvPr>
            <p:cNvPicPr>
              <a:picLocks noChangeAspect="1"/>
            </p:cNvPicPr>
            <p:nvPr/>
          </p:nvPicPr>
          <p:blipFill rotWithShape="1">
            <a:blip r:embed="rId4">
              <a:extLst>
                <a:ext uri="{28A0092B-C50C-407E-A947-70E740481C1C}">
                  <a14:useLocalDpi xmlns:a14="http://schemas.microsoft.com/office/drawing/2010/main" val="0"/>
                </a:ext>
              </a:extLst>
            </a:blip>
            <a:srcRect l="2386" t="12545" r="12102" b="3887"/>
            <a:stretch/>
          </p:blipFill>
          <p:spPr>
            <a:xfrm>
              <a:off x="678250" y="3127580"/>
              <a:ext cx="2066686" cy="2019702"/>
            </a:xfrm>
            <a:prstGeom prst="rect">
              <a:avLst/>
            </a:prstGeom>
          </p:spPr>
        </p:pic>
        <p:pic>
          <p:nvPicPr>
            <p:cNvPr id="9" name="Picture 8">
              <a:extLst>
                <a:ext uri="{FF2B5EF4-FFF2-40B4-BE49-F238E27FC236}">
                  <a16:creationId xmlns:a16="http://schemas.microsoft.com/office/drawing/2014/main" id="{4B15F36E-07C3-5C42-ACDC-D7277352CD84}"/>
                </a:ext>
              </a:extLst>
            </p:cNvPr>
            <p:cNvPicPr>
              <a:picLocks noChangeAspect="1"/>
            </p:cNvPicPr>
            <p:nvPr/>
          </p:nvPicPr>
          <p:blipFill>
            <a:blip r:embed="rId5"/>
            <a:stretch>
              <a:fillRect/>
            </a:stretch>
          </p:blipFill>
          <p:spPr>
            <a:xfrm>
              <a:off x="1198880" y="545249"/>
              <a:ext cx="2318713" cy="2141001"/>
            </a:xfrm>
            <a:prstGeom prst="rect">
              <a:avLst/>
            </a:prstGeom>
          </p:spPr>
        </p:pic>
      </p:grpSp>
      <p:grpSp>
        <p:nvGrpSpPr>
          <p:cNvPr id="20" name="Group 19">
            <a:extLst>
              <a:ext uri="{FF2B5EF4-FFF2-40B4-BE49-F238E27FC236}">
                <a16:creationId xmlns:a16="http://schemas.microsoft.com/office/drawing/2014/main" id="{F91E7939-7F66-654C-8CFA-F48E22A04F78}"/>
              </a:ext>
            </a:extLst>
          </p:cNvPr>
          <p:cNvGrpSpPr/>
          <p:nvPr/>
        </p:nvGrpSpPr>
        <p:grpSpPr>
          <a:xfrm>
            <a:off x="7989919" y="536118"/>
            <a:ext cx="3980438" cy="3187262"/>
            <a:chOff x="7989919" y="536118"/>
            <a:chExt cx="3980438" cy="3187262"/>
          </a:xfrm>
        </p:grpSpPr>
        <p:pic>
          <p:nvPicPr>
            <p:cNvPr id="10" name="Picture 9" descr="Screen shot 2013-02-10 at 4.38.26 AM.png">
              <a:extLst>
                <a:ext uri="{FF2B5EF4-FFF2-40B4-BE49-F238E27FC236}">
                  <a16:creationId xmlns:a16="http://schemas.microsoft.com/office/drawing/2014/main" id="{62188A5F-D318-564A-AEEC-C2B674B3C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9919" y="536118"/>
              <a:ext cx="3114416" cy="1347448"/>
            </a:xfrm>
            <a:prstGeom prst="rect">
              <a:avLst/>
            </a:prstGeom>
          </p:spPr>
        </p:pic>
        <p:pic>
          <p:nvPicPr>
            <p:cNvPr id="11" name="Picture 10" descr="plotGPD2D.pdf">
              <a:extLst>
                <a:ext uri="{FF2B5EF4-FFF2-40B4-BE49-F238E27FC236}">
                  <a16:creationId xmlns:a16="http://schemas.microsoft.com/office/drawing/2014/main" id="{80463CAD-6176-9748-AC73-BF258A4682D8}"/>
                </a:ext>
              </a:extLst>
            </p:cNvPr>
            <p:cNvPicPr>
              <a:picLocks noChangeAspect="1"/>
            </p:cNvPicPr>
            <p:nvPr/>
          </p:nvPicPr>
          <p:blipFill rotWithShape="1">
            <a:blip r:embed="rId7">
              <a:extLst>
                <a:ext uri="{28A0092B-C50C-407E-A947-70E740481C1C}">
                  <a14:useLocalDpi xmlns:a14="http://schemas.microsoft.com/office/drawing/2010/main" val="0"/>
                </a:ext>
              </a:extLst>
            </a:blip>
            <a:srcRect t="9302" r="17366"/>
            <a:stretch/>
          </p:blipFill>
          <p:spPr>
            <a:xfrm>
              <a:off x="8913599" y="2032835"/>
              <a:ext cx="3056758" cy="1690545"/>
            </a:xfrm>
            <a:prstGeom prst="rect">
              <a:avLst/>
            </a:prstGeom>
          </p:spPr>
        </p:pic>
      </p:grpSp>
      <p:grpSp>
        <p:nvGrpSpPr>
          <p:cNvPr id="19" name="Group 18">
            <a:extLst>
              <a:ext uri="{FF2B5EF4-FFF2-40B4-BE49-F238E27FC236}">
                <a16:creationId xmlns:a16="http://schemas.microsoft.com/office/drawing/2014/main" id="{A721837E-353A-DE42-8CBA-A8F1092C81FA}"/>
              </a:ext>
            </a:extLst>
          </p:cNvPr>
          <p:cNvGrpSpPr/>
          <p:nvPr/>
        </p:nvGrpSpPr>
        <p:grpSpPr>
          <a:xfrm>
            <a:off x="8873233" y="3754065"/>
            <a:ext cx="2827866" cy="3054126"/>
            <a:chOff x="8873233" y="3754065"/>
            <a:chExt cx="2827866" cy="3054126"/>
          </a:xfrm>
        </p:grpSpPr>
        <p:grpSp>
          <p:nvGrpSpPr>
            <p:cNvPr id="12" name="Group 11">
              <a:extLst>
                <a:ext uri="{FF2B5EF4-FFF2-40B4-BE49-F238E27FC236}">
                  <a16:creationId xmlns:a16="http://schemas.microsoft.com/office/drawing/2014/main" id="{2CCB7E70-E481-1046-A345-B4B84BCB0342}"/>
                </a:ext>
              </a:extLst>
            </p:cNvPr>
            <p:cNvGrpSpPr/>
            <p:nvPr/>
          </p:nvGrpSpPr>
          <p:grpSpPr>
            <a:xfrm>
              <a:off x="8873233" y="3754065"/>
              <a:ext cx="2827866" cy="3054126"/>
              <a:chOff x="186342" y="-98500"/>
              <a:chExt cx="4290373" cy="4540115"/>
            </a:xfrm>
          </p:grpSpPr>
          <p:pic>
            <p:nvPicPr>
              <p:cNvPr id="13" name="Picture 1046">
                <a:extLst>
                  <a:ext uri="{FF2B5EF4-FFF2-40B4-BE49-F238E27FC236}">
                    <a16:creationId xmlns:a16="http://schemas.microsoft.com/office/drawing/2014/main" id="{B32D8933-5B95-E54A-8032-EA8A6D39B7D6}"/>
                  </a:ext>
                </a:extLst>
              </p:cNvPr>
              <p:cNvPicPr>
                <a:picLocks noChangeAspect="1" noChangeArrowheads="1"/>
              </p:cNvPicPr>
              <p:nvPr/>
            </p:nvPicPr>
            <p:blipFill>
              <a:blip r:embed="rId8"/>
              <a:srcRect r="847"/>
              <a:stretch>
                <a:fillRect/>
              </a:stretch>
            </p:blipFill>
            <p:spPr bwMode="auto">
              <a:xfrm>
                <a:off x="186342" y="1050890"/>
                <a:ext cx="4290373" cy="3390725"/>
              </a:xfrm>
              <a:prstGeom prst="rect">
                <a:avLst/>
              </a:prstGeom>
              <a:noFill/>
              <a:ln w="9525">
                <a:noFill/>
                <a:miter lim="800000"/>
                <a:headEnd/>
                <a:tailEnd/>
              </a:ln>
            </p:spPr>
          </p:pic>
          <p:cxnSp>
            <p:nvCxnSpPr>
              <p:cNvPr id="14" name="Straight Arrow Connector 13">
                <a:extLst>
                  <a:ext uri="{FF2B5EF4-FFF2-40B4-BE49-F238E27FC236}">
                    <a16:creationId xmlns:a16="http://schemas.microsoft.com/office/drawing/2014/main" id="{85965FC9-B36A-A141-A552-3B08C2D8FAEB}"/>
                  </a:ext>
                </a:extLst>
              </p:cNvPr>
              <p:cNvCxnSpPr>
                <a:cxnSpLocks/>
              </p:cNvCxnSpPr>
              <p:nvPr/>
            </p:nvCxnSpPr>
            <p:spPr bwMode="auto">
              <a:xfrm flipH="1" flipV="1">
                <a:off x="2451428" y="216856"/>
                <a:ext cx="331161" cy="1081648"/>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15" name="TextBox 14">
                <a:extLst>
                  <a:ext uri="{FF2B5EF4-FFF2-40B4-BE49-F238E27FC236}">
                    <a16:creationId xmlns:a16="http://schemas.microsoft.com/office/drawing/2014/main" id="{F8F1FED8-5FFF-C94A-8195-36A1BC8A1C72}"/>
                  </a:ext>
                </a:extLst>
              </p:cNvPr>
              <p:cNvSpPr txBox="1"/>
              <p:nvPr/>
            </p:nvSpPr>
            <p:spPr>
              <a:xfrm>
                <a:off x="1681916" y="-98500"/>
                <a:ext cx="576563" cy="923330"/>
              </a:xfrm>
              <a:prstGeom prst="rect">
                <a:avLst/>
              </a:prstGeom>
              <a:noFill/>
            </p:spPr>
            <p:txBody>
              <a:bodyPr wrap="none" rtlCol="0">
                <a:spAutoFit/>
              </a:bodyPr>
              <a:lstStyle/>
              <a:p>
                <a:r>
                  <a:rPr lang="en-US" sz="5400" dirty="0">
                    <a:solidFill>
                      <a:srgbClr val="0000FF"/>
                    </a:solidFill>
                  </a:rPr>
                  <a:t>?</a:t>
                </a:r>
              </a:p>
            </p:txBody>
          </p:sp>
          <p:sp>
            <p:nvSpPr>
              <p:cNvPr id="16" name="Freeform 15">
                <a:extLst>
                  <a:ext uri="{FF2B5EF4-FFF2-40B4-BE49-F238E27FC236}">
                    <a16:creationId xmlns:a16="http://schemas.microsoft.com/office/drawing/2014/main" id="{B1F37243-1293-4047-ACE4-E1D7449AEC29}"/>
                  </a:ext>
                </a:extLst>
              </p:cNvPr>
              <p:cNvSpPr/>
              <p:nvPr/>
            </p:nvSpPr>
            <p:spPr>
              <a:xfrm>
                <a:off x="771754" y="504744"/>
                <a:ext cx="1947333" cy="677333"/>
              </a:xfrm>
              <a:custGeom>
                <a:avLst/>
                <a:gdLst>
                  <a:gd name="connsiteX0" fmla="*/ 1830916 w 1830916"/>
                  <a:gd name="connsiteY0" fmla="*/ 1143000 h 1143000"/>
                  <a:gd name="connsiteX1" fmla="*/ 0 w 1830916"/>
                  <a:gd name="connsiteY1" fmla="*/ 0 h 1143000"/>
                  <a:gd name="connsiteX2" fmla="*/ 0 w 1830916"/>
                  <a:gd name="connsiteY2" fmla="*/ 0 h 1143000"/>
                </a:gdLst>
                <a:ahLst/>
                <a:cxnLst>
                  <a:cxn ang="0">
                    <a:pos x="connsiteX0" y="connsiteY0"/>
                  </a:cxn>
                  <a:cxn ang="0">
                    <a:pos x="connsiteX1" y="connsiteY1"/>
                  </a:cxn>
                  <a:cxn ang="0">
                    <a:pos x="connsiteX2" y="connsiteY2"/>
                  </a:cxn>
                </a:cxnLst>
                <a:rect l="l" t="t" r="r" b="b"/>
                <a:pathLst>
                  <a:path w="1830916" h="1143000">
                    <a:moveTo>
                      <a:pt x="1830916" y="1143000"/>
                    </a:moveTo>
                    <a:lnTo>
                      <a:pt x="0" y="0"/>
                    </a:lnTo>
                    <a:lnTo>
                      <a:pt x="0" y="0"/>
                    </a:lnTo>
                  </a:path>
                </a:pathLst>
              </a:custGeom>
              <a:ln w="31750">
                <a:solidFill>
                  <a:srgbClr val="FF0000"/>
                </a:solidFill>
                <a:tailEnd type="stealth" w="lg" len="lg"/>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a:extLst>
                  <a:ext uri="{FF2B5EF4-FFF2-40B4-BE49-F238E27FC236}">
                    <a16:creationId xmlns:a16="http://schemas.microsoft.com/office/drawing/2014/main" id="{0512EDA7-C15A-E240-894B-F779920E31BA}"/>
                  </a:ext>
                </a:extLst>
              </p:cNvPr>
              <p:cNvPicPr>
                <a:picLocks noChangeAspect="1"/>
              </p:cNvPicPr>
              <p:nvPr/>
            </p:nvPicPr>
            <p:blipFill>
              <a:blip r:embed="rId9"/>
              <a:stretch>
                <a:fillRect/>
              </a:stretch>
            </p:blipFill>
            <p:spPr>
              <a:xfrm>
                <a:off x="2123008" y="2344041"/>
                <a:ext cx="886796" cy="505572"/>
              </a:xfrm>
              <a:prstGeom prst="rect">
                <a:avLst/>
              </a:prstGeom>
            </p:spPr>
          </p:pic>
        </p:grpSp>
        <p:pic>
          <p:nvPicPr>
            <p:cNvPr id="18" name="Picture 17">
              <a:extLst>
                <a:ext uri="{FF2B5EF4-FFF2-40B4-BE49-F238E27FC236}">
                  <a16:creationId xmlns:a16="http://schemas.microsoft.com/office/drawing/2014/main" id="{49214A77-6459-F743-99DA-5DBAC71A3335}"/>
                </a:ext>
              </a:extLst>
            </p:cNvPr>
            <p:cNvPicPr>
              <a:picLocks noChangeAspect="1"/>
            </p:cNvPicPr>
            <p:nvPr/>
          </p:nvPicPr>
          <p:blipFill>
            <a:blip r:embed="rId10"/>
            <a:stretch>
              <a:fillRect/>
            </a:stretch>
          </p:blipFill>
          <p:spPr>
            <a:xfrm>
              <a:off x="9404425" y="3829326"/>
              <a:ext cx="644581" cy="357514"/>
            </a:xfrm>
            <a:prstGeom prst="rect">
              <a:avLst/>
            </a:prstGeom>
          </p:spPr>
        </p:pic>
      </p:grpSp>
      <p:pic>
        <p:nvPicPr>
          <p:cNvPr id="22" name="Picture 21">
            <a:extLst>
              <a:ext uri="{FF2B5EF4-FFF2-40B4-BE49-F238E27FC236}">
                <a16:creationId xmlns:a16="http://schemas.microsoft.com/office/drawing/2014/main" id="{F0C6F7DD-CDF2-304F-ADB1-C47F85F8C256}"/>
              </a:ext>
            </a:extLst>
          </p:cNvPr>
          <p:cNvPicPr>
            <a:picLocks noChangeAspect="1"/>
          </p:cNvPicPr>
          <p:nvPr/>
        </p:nvPicPr>
        <p:blipFill>
          <a:blip r:embed="rId11"/>
          <a:stretch>
            <a:fillRect/>
          </a:stretch>
        </p:blipFill>
        <p:spPr>
          <a:xfrm>
            <a:off x="4161222" y="948699"/>
            <a:ext cx="721408" cy="1061361"/>
          </a:xfrm>
          <a:prstGeom prst="rect">
            <a:avLst/>
          </a:prstGeom>
        </p:spPr>
      </p:pic>
      <p:sp>
        <p:nvSpPr>
          <p:cNvPr id="23" name="TextBox 22">
            <a:extLst>
              <a:ext uri="{FF2B5EF4-FFF2-40B4-BE49-F238E27FC236}">
                <a16:creationId xmlns:a16="http://schemas.microsoft.com/office/drawing/2014/main" id="{13BE994A-A34D-E70A-1C97-34CEA34FCD50}"/>
              </a:ext>
            </a:extLst>
          </p:cNvPr>
          <p:cNvSpPr txBox="1"/>
          <p:nvPr/>
        </p:nvSpPr>
        <p:spPr>
          <a:xfrm>
            <a:off x="5606655" y="2576924"/>
            <a:ext cx="926857" cy="338554"/>
          </a:xfrm>
          <a:prstGeom prst="rect">
            <a:avLst/>
          </a:prstGeom>
          <a:noFill/>
        </p:spPr>
        <p:txBody>
          <a:bodyPr wrap="none" rtlCol="0">
            <a:spAutoFit/>
          </a:bodyPr>
          <a:lstStyle/>
          <a:p>
            <a:r>
              <a:rPr lang="en-US" sz="1600" dirty="0"/>
              <a:t>Mass &amp; </a:t>
            </a:r>
          </a:p>
        </p:txBody>
      </p:sp>
    </p:spTree>
    <p:extLst>
      <p:ext uri="{BB962C8B-B14F-4D97-AF65-F5344CB8AC3E}">
        <p14:creationId xmlns:p14="http://schemas.microsoft.com/office/powerpoint/2010/main" val="13262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p:cNvSpPr txBox="1"/>
          <p:nvPr/>
        </p:nvSpPr>
        <p:spPr>
          <a:xfrm>
            <a:off x="10196513" y="0"/>
            <a:ext cx="85090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r>
              <a:t> </a:t>
            </a:r>
          </a:p>
        </p:txBody>
      </p:sp>
      <p:sp>
        <p:nvSpPr>
          <p:cNvPr id="811" name="EIC Accelerator Design"/>
          <p:cNvSpPr txBox="1">
            <a:spLocks noGrp="1"/>
          </p:cNvSpPr>
          <p:nvPr>
            <p:ph type="title"/>
          </p:nvPr>
        </p:nvSpPr>
        <p:spPr>
          <a:xfrm>
            <a:off x="552616" y="290073"/>
            <a:ext cx="5636846" cy="763600"/>
          </a:xfrm>
          <a:prstGeom prst="rect">
            <a:avLst/>
          </a:prstGeom>
        </p:spPr>
        <p:txBody>
          <a:bodyPr/>
          <a:lstStyle/>
          <a:p>
            <a:r>
              <a:rPr dirty="0"/>
              <a:t>EIC Accelerator Design</a:t>
            </a:r>
          </a:p>
        </p:txBody>
      </p:sp>
      <p:sp>
        <p:nvSpPr>
          <p:cNvPr id="812" name="Slide Number"/>
          <p:cNvSpPr txBox="1">
            <a:spLocks noGrp="1"/>
          </p:cNvSpPr>
          <p:nvPr>
            <p:ph type="sldNum" sz="quarter" idx="2"/>
          </p:nvPr>
        </p:nvSpPr>
        <p:spPr>
          <a:xfrm>
            <a:off x="9669462" y="0"/>
            <a:ext cx="241301" cy="235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
                  <a:solidFill>
                    <a:srgbClr val="D5F0FF"/>
                  </a:solidFill>
                </a:uFill>
                <a:latin typeface="Times New Roman"/>
                <a:ea typeface="Times New Roman"/>
                <a:cs typeface="Times New Roman"/>
                <a:sym typeface="Times New Roman"/>
              </a:defRPr>
            </a:lvl1pPr>
            <a:lvl2pPr marL="40639" marR="40639" indent="3429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2pPr>
            <a:lvl3pPr marL="40639" marR="40639"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9pPr>
          </a:lstStyle>
          <a:p>
            <a:fld id="{86CB4B4D-7CA3-9044-876B-883B54F8677D}" type="slidenum">
              <a:rPr lang="en-US" smtClean="0"/>
              <a:pPr/>
              <a:t>7</a:t>
            </a:fld>
            <a:endParaRPr/>
          </a:p>
        </p:txBody>
      </p:sp>
      <p:sp>
        <p:nvSpPr>
          <p:cNvPr id="814" name="Rectangle"/>
          <p:cNvSpPr txBox="1"/>
          <p:nvPr/>
        </p:nvSpPr>
        <p:spPr>
          <a:xfrm>
            <a:off x="3896851" y="837968"/>
            <a:ext cx="271332" cy="384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1200" u="sng">
                <a:solidFill>
                  <a:srgbClr val="000000"/>
                </a:solidFill>
                <a:latin typeface="Helvetica"/>
                <a:ea typeface="Helvetica"/>
                <a:cs typeface="Helvetica"/>
                <a:sym typeface="Helvetica"/>
                <a:hlinkClick r:id=""/>
              </a:defRPr>
            </a:lvl1pPr>
          </a:lstStyle>
          <a:p>
            <a:pPr>
              <a:defRPr u="none"/>
            </a:pPr>
            <a:r>
              <a:t> </a:t>
            </a:r>
          </a:p>
        </p:txBody>
      </p:sp>
      <p:pic>
        <p:nvPicPr>
          <p:cNvPr id="820" name="Picture 10" descr="Picture 10"/>
          <p:cNvPicPr>
            <a:picLocks noChangeAspect="1"/>
          </p:cNvPicPr>
          <p:nvPr/>
        </p:nvPicPr>
        <p:blipFill>
          <a:blip r:embed="rId2"/>
          <a:srcRect l="1535" t="3665"/>
          <a:stretch>
            <a:fillRect/>
          </a:stretch>
        </p:blipFill>
        <p:spPr>
          <a:xfrm>
            <a:off x="6233375" y="3631842"/>
            <a:ext cx="5764003" cy="3237377"/>
          </a:xfrm>
          <a:prstGeom prst="rect">
            <a:avLst/>
          </a:prstGeom>
          <a:ln w="12700">
            <a:miter lim="400000"/>
          </a:ln>
        </p:spPr>
      </p:pic>
      <p:graphicFrame>
        <p:nvGraphicFramePr>
          <p:cNvPr id="821" name="Table"/>
          <p:cNvGraphicFramePr/>
          <p:nvPr/>
        </p:nvGraphicFramePr>
        <p:xfrm>
          <a:off x="6495543" y="837968"/>
          <a:ext cx="5280857" cy="2125305"/>
        </p:xfrm>
        <a:graphic>
          <a:graphicData uri="http://schemas.openxmlformats.org/drawingml/2006/table">
            <a:tbl>
              <a:tblPr/>
              <a:tblGrid>
                <a:gridCol w="2476705">
                  <a:extLst>
                    <a:ext uri="{9D8B030D-6E8A-4147-A177-3AD203B41FA5}">
                      <a16:colId xmlns:a16="http://schemas.microsoft.com/office/drawing/2014/main" val="20000"/>
                    </a:ext>
                  </a:extLst>
                </a:gridCol>
                <a:gridCol w="2804152">
                  <a:extLst>
                    <a:ext uri="{9D8B030D-6E8A-4147-A177-3AD203B41FA5}">
                      <a16:colId xmlns:a16="http://schemas.microsoft.com/office/drawing/2014/main" val="20001"/>
                    </a:ext>
                  </a:extLst>
                </a:gridCol>
              </a:tblGrid>
              <a:tr h="425061">
                <a:tc>
                  <a:txBody>
                    <a:bodyPr/>
                    <a:lstStyle/>
                    <a:p>
                      <a:pPr algn="l" defTabSz="914400">
                        <a:spcBef>
                          <a:spcPts val="1000"/>
                        </a:spcBef>
                        <a:buFont typeface="Arial"/>
                        <a:defRPr sz="1400">
                          <a:uFillTx/>
                          <a:latin typeface="Times New Roman"/>
                          <a:ea typeface="Times New Roman"/>
                          <a:cs typeface="Times New Roman"/>
                        </a:defRPr>
                      </a:pPr>
                      <a:r>
                        <a:t>Center of Mass Energies: </a:t>
                      </a:r>
                    </a:p>
                  </a:txBody>
                  <a:tcPr marL="50800" marR="50800" marT="50800" marB="50800" anchor="ctr" horzOverflow="overflow">
                    <a:lnL w="28575">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20GeV - 140GeV</a:t>
                      </a:r>
                    </a:p>
                  </a:txBody>
                  <a:tcPr marL="50800" marR="50800" marT="50800" marB="50800" anchor="ctr" horzOverflow="overflow">
                    <a:lnL w="28575">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extLst>
                  <a:ext uri="{0D108BD9-81ED-4DB2-BD59-A6C34878D82A}">
                    <a16:rowId xmlns:a16="http://schemas.microsoft.com/office/drawing/2014/main" val="10000"/>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Luminosity:</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400">
                          <a:uFill>
                            <a:solidFill>
                              <a:srgbClr val="000000"/>
                            </a:solidFill>
                          </a:uFill>
                          <a:latin typeface="Times New Roman"/>
                          <a:ea typeface="Times New Roman"/>
                          <a:cs typeface="Times New Roman"/>
                        </a:defRPr>
                      </a:pPr>
                      <a:r>
                        <a:t>10</a:t>
                      </a:r>
                      <a:r>
                        <a:rPr baseline="28285"/>
                        <a:t>33 - </a:t>
                      </a:r>
                      <a:r>
                        <a:t>10</a:t>
                      </a:r>
                      <a:r>
                        <a:rPr baseline="28285"/>
                        <a:t>34 </a:t>
                      </a:r>
                      <a:r>
                        <a:t>cm</a:t>
                      </a:r>
                      <a:r>
                        <a:rPr baseline="28285"/>
                        <a:t>-2</a:t>
                      </a:r>
                      <a:r>
                        <a:t>s</a:t>
                      </a:r>
                      <a:r>
                        <a:rPr baseline="28285"/>
                        <a:t>-1 </a:t>
                      </a:r>
                      <a:r>
                        <a:rPr baseline="-3714"/>
                        <a:t>/ 10-100fb</a:t>
                      </a:r>
                      <a:r>
                        <a:rPr baseline="28285"/>
                        <a:t>-1</a:t>
                      </a:r>
                      <a:r>
                        <a:rPr baseline="-3714"/>
                        <a:t> / year</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Highly Polarized Beams:</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70%</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Large Ion Species Range:</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dirty="0">
                          <a:uFill>
                            <a:solidFill>
                              <a:srgbClr val="000000"/>
                            </a:solidFill>
                          </a:uFill>
                          <a:latin typeface="Times New Roman"/>
                          <a:ea typeface="Times New Roman"/>
                          <a:cs typeface="Times New Roman"/>
                        </a:rPr>
                        <a:t>p to U</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Number of Interaction Regions:</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dirty="0">
                          <a:uFill>
                            <a:solidFill>
                              <a:srgbClr val="000000"/>
                            </a:solidFill>
                          </a:uFill>
                          <a:latin typeface="Times New Roman"/>
                          <a:ea typeface="Times New Roman"/>
                          <a:cs typeface="Times New Roman"/>
                        </a:rPr>
                        <a:t>Up to 2!</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extLst>
                  <a:ext uri="{0D108BD9-81ED-4DB2-BD59-A6C34878D82A}">
                    <a16:rowId xmlns:a16="http://schemas.microsoft.com/office/drawing/2014/main" val="10004"/>
                  </a:ext>
                </a:extLst>
              </a:tr>
            </a:tbl>
          </a:graphicData>
        </a:graphic>
      </p:graphicFrame>
      <p:pic>
        <p:nvPicPr>
          <p:cNvPr id="2" name="Picture 1" descr="A map of an electric circuit&#10;&#10;Description automatically generated">
            <a:extLst>
              <a:ext uri="{FF2B5EF4-FFF2-40B4-BE49-F238E27FC236}">
                <a16:creationId xmlns:a16="http://schemas.microsoft.com/office/drawing/2014/main" id="{477048DB-DDA2-003C-6627-ABDAFEE53C33}"/>
              </a:ext>
            </a:extLst>
          </p:cNvPr>
          <p:cNvPicPr>
            <a:picLocks noChangeAspect="1"/>
          </p:cNvPicPr>
          <p:nvPr/>
        </p:nvPicPr>
        <p:blipFill>
          <a:blip r:embed="rId3"/>
          <a:stretch>
            <a:fillRect/>
          </a:stretch>
        </p:blipFill>
        <p:spPr>
          <a:xfrm>
            <a:off x="915518" y="1018263"/>
            <a:ext cx="4276705" cy="5521701"/>
          </a:xfrm>
          <a:prstGeom prst="rect">
            <a:avLst/>
          </a:prstGeom>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821"/>
                                        </p:tgtEl>
                                        <p:attrNameLst>
                                          <p:attrName>style.visibility</p:attrName>
                                        </p:attrNameLst>
                                      </p:cBhvr>
                                      <p:to>
                                        <p:strVal val="visible"/>
                                      </p:to>
                                    </p:set>
                                    <p:animEffect transition="in" filter="fade">
                                      <p:cBhvr>
                                        <p:cTn id="7" dur="500"/>
                                        <p:tgtEl>
                                          <p:spTgt spid="8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820"/>
                                        </p:tgtEl>
                                        <p:attrNameLst>
                                          <p:attrName>style.visibility</p:attrName>
                                        </p:attrNameLst>
                                      </p:cBhvr>
                                      <p:to>
                                        <p:strVal val="visible"/>
                                      </p:to>
                                    </p:set>
                                    <p:animEffect transition="in" filter="fade">
                                      <p:cBhvr>
                                        <p:cTn id="12" dur="5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advAuto="0"/>
      <p:bldP spid="82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787D4-BF45-DB63-510D-56FC95243403}"/>
              </a:ext>
            </a:extLst>
          </p:cNvPr>
          <p:cNvSpPr>
            <a:spLocks noGrp="1"/>
          </p:cNvSpPr>
          <p:nvPr>
            <p:ph type="dt" sz="half" idx="10"/>
          </p:nvPr>
        </p:nvSpPr>
        <p:spPr/>
        <p:txBody>
          <a:bodyPr/>
          <a:lstStyle/>
          <a:p>
            <a:fld id="{4F3FBAB7-B9A1-7449-871F-55C787F5B7BC}" type="datetime1">
              <a:rPr lang="en-US" smtClean="0"/>
              <a:t>10/15/23</a:t>
            </a:fld>
            <a:endParaRPr lang="en-US"/>
          </a:p>
        </p:txBody>
      </p:sp>
      <p:sp>
        <p:nvSpPr>
          <p:cNvPr id="3" name="Footer Placeholder 2">
            <a:extLst>
              <a:ext uri="{FF2B5EF4-FFF2-40B4-BE49-F238E27FC236}">
                <a16:creationId xmlns:a16="http://schemas.microsoft.com/office/drawing/2014/main" id="{965FFB63-E13F-A9C5-D98A-BF9DE283DECC}"/>
              </a:ext>
            </a:extLst>
          </p:cNvPr>
          <p:cNvSpPr>
            <a:spLocks noGrp="1"/>
          </p:cNvSpPr>
          <p:nvPr>
            <p:ph type="ftr" sz="quarter" idx="11"/>
          </p:nvPr>
        </p:nvSpPr>
        <p:spPr/>
        <p:txBody>
          <a:bodyPr/>
          <a:lstStyle/>
          <a:p>
            <a:pPr algn="r"/>
            <a:r>
              <a:rPr lang="en-US"/>
              <a:t>EIC : Next 10+ years through start up and beyond</a:t>
            </a:r>
            <a:endParaRPr lang="en-US" dirty="0"/>
          </a:p>
        </p:txBody>
      </p:sp>
      <p:sp>
        <p:nvSpPr>
          <p:cNvPr id="4" name="Slide Number Placeholder 3">
            <a:extLst>
              <a:ext uri="{FF2B5EF4-FFF2-40B4-BE49-F238E27FC236}">
                <a16:creationId xmlns:a16="http://schemas.microsoft.com/office/drawing/2014/main" id="{571EF36C-B7B6-F3F0-4331-0D8CDA34348E}"/>
              </a:ext>
            </a:extLst>
          </p:cNvPr>
          <p:cNvSpPr>
            <a:spLocks noGrp="1"/>
          </p:cNvSpPr>
          <p:nvPr>
            <p:ph type="sldNum" sz="quarter" idx="12"/>
          </p:nvPr>
        </p:nvSpPr>
        <p:spPr/>
        <p:txBody>
          <a:bodyPr/>
          <a:lstStyle/>
          <a:p>
            <a:fld id="{0CFEC368-1D7A-4F81-ABF6-AE0E36BAF64C}" type="slidenum">
              <a:rPr lang="en-US" smtClean="0"/>
              <a:pPr/>
              <a:t>8</a:t>
            </a:fld>
            <a:endParaRPr lang="en-US"/>
          </a:p>
        </p:txBody>
      </p:sp>
      <p:pic>
        <p:nvPicPr>
          <p:cNvPr id="5" name="Picture 4">
            <a:extLst>
              <a:ext uri="{FF2B5EF4-FFF2-40B4-BE49-F238E27FC236}">
                <a16:creationId xmlns:a16="http://schemas.microsoft.com/office/drawing/2014/main" id="{B69362F3-C1DF-51DB-CC56-5664E9B2CAB6}"/>
              </a:ext>
            </a:extLst>
          </p:cNvPr>
          <p:cNvPicPr>
            <a:picLocks noChangeAspect="1"/>
          </p:cNvPicPr>
          <p:nvPr/>
        </p:nvPicPr>
        <p:blipFill>
          <a:blip r:embed="rId2"/>
          <a:stretch>
            <a:fillRect/>
          </a:stretch>
        </p:blipFill>
        <p:spPr>
          <a:xfrm>
            <a:off x="1478168" y="402337"/>
            <a:ext cx="9024776" cy="6419088"/>
          </a:xfrm>
          <a:prstGeom prst="rect">
            <a:avLst/>
          </a:prstGeom>
        </p:spPr>
      </p:pic>
      <p:sp>
        <p:nvSpPr>
          <p:cNvPr id="6" name="TextBox 5">
            <a:extLst>
              <a:ext uri="{FF2B5EF4-FFF2-40B4-BE49-F238E27FC236}">
                <a16:creationId xmlns:a16="http://schemas.microsoft.com/office/drawing/2014/main" id="{4D7EF72A-ED03-7B16-20E9-1D7332CF4EAC}"/>
              </a:ext>
            </a:extLst>
          </p:cNvPr>
          <p:cNvSpPr txBox="1"/>
          <p:nvPr/>
        </p:nvSpPr>
        <p:spPr>
          <a:xfrm>
            <a:off x="10713832" y="6548694"/>
            <a:ext cx="1095493" cy="369332"/>
          </a:xfrm>
          <a:prstGeom prst="rect">
            <a:avLst/>
          </a:prstGeom>
          <a:noFill/>
          <a:ln w="38100">
            <a:solidFill>
              <a:srgbClr val="C00000"/>
            </a:solidFill>
          </a:ln>
        </p:spPr>
        <p:txBody>
          <a:bodyPr wrap="none" rtlCol="0">
            <a:spAutoFit/>
          </a:bodyPr>
          <a:lstStyle/>
          <a:p>
            <a:r>
              <a:rPr lang="en-US" dirty="0"/>
              <a:t>Jim </a:t>
            </a:r>
            <a:r>
              <a:rPr lang="en-US" dirty="0" err="1"/>
              <a:t>Yeck</a:t>
            </a:r>
            <a:endParaRPr lang="en-US" dirty="0"/>
          </a:p>
        </p:txBody>
      </p:sp>
      <p:sp>
        <p:nvSpPr>
          <p:cNvPr id="7" name="Rectangle 6">
            <a:extLst>
              <a:ext uri="{FF2B5EF4-FFF2-40B4-BE49-F238E27FC236}">
                <a16:creationId xmlns:a16="http://schemas.microsoft.com/office/drawing/2014/main" id="{D6DC5093-9143-9FBC-4C6B-8B042A9F0AED}"/>
              </a:ext>
            </a:extLst>
          </p:cNvPr>
          <p:cNvSpPr/>
          <p:nvPr/>
        </p:nvSpPr>
        <p:spPr>
          <a:xfrm>
            <a:off x="6867939" y="5148470"/>
            <a:ext cx="1302026" cy="1672954"/>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874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817537C-0988-BF47-A450-F52624028BAC}"/>
              </a:ext>
            </a:extLst>
          </p:cNvPr>
          <p:cNvGrpSpPr/>
          <p:nvPr/>
        </p:nvGrpSpPr>
        <p:grpSpPr>
          <a:xfrm>
            <a:off x="448394" y="720343"/>
            <a:ext cx="4333865" cy="3076623"/>
            <a:chOff x="2353429" y="3038833"/>
            <a:chExt cx="4333865" cy="3076623"/>
          </a:xfrm>
        </p:grpSpPr>
        <p:pic>
          <p:nvPicPr>
            <p:cNvPr id="26" name="Picture 25">
              <a:extLst>
                <a:ext uri="{FF2B5EF4-FFF2-40B4-BE49-F238E27FC236}">
                  <a16:creationId xmlns:a16="http://schemas.microsoft.com/office/drawing/2014/main" id="{5ADE0881-44C9-1845-B169-3FA215835085}"/>
                </a:ext>
              </a:extLst>
            </p:cNvPr>
            <p:cNvPicPr/>
            <p:nvPr/>
          </p:nvPicPr>
          <p:blipFill rotWithShape="1">
            <a:blip r:embed="rId2">
              <a:extLst>
                <a:ext uri="{28A0092B-C50C-407E-A947-70E740481C1C}">
                  <a14:useLocalDpi xmlns:a14="http://schemas.microsoft.com/office/drawing/2010/main"/>
                </a:ext>
              </a:extLst>
            </a:blip>
            <a:srcRect/>
            <a:stretch/>
          </p:blipFill>
          <p:spPr>
            <a:xfrm>
              <a:off x="2353429" y="3038833"/>
              <a:ext cx="4333865" cy="3076623"/>
            </a:xfrm>
            <a:prstGeom prst="rect">
              <a:avLst/>
            </a:prstGeom>
          </p:spPr>
        </p:pic>
        <p:sp>
          <p:nvSpPr>
            <p:cNvPr id="27" name="Rectangle 26">
              <a:extLst>
                <a:ext uri="{FF2B5EF4-FFF2-40B4-BE49-F238E27FC236}">
                  <a16:creationId xmlns:a16="http://schemas.microsoft.com/office/drawing/2014/main" id="{F6FE750E-41B0-0745-A649-DC147287DEEF}"/>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grpSp>
      <p:sp>
        <p:nvSpPr>
          <p:cNvPr id="2" name="Title 1">
            <a:extLst>
              <a:ext uri="{FF2B5EF4-FFF2-40B4-BE49-F238E27FC236}">
                <a16:creationId xmlns:a16="http://schemas.microsoft.com/office/drawing/2014/main" id="{1B3E42BB-FAEF-024B-9CE9-169005667E09}"/>
              </a:ext>
            </a:extLst>
          </p:cNvPr>
          <p:cNvSpPr>
            <a:spLocks noGrp="1"/>
          </p:cNvSpPr>
          <p:nvPr>
            <p:ph type="title"/>
          </p:nvPr>
        </p:nvSpPr>
        <p:spPr>
          <a:xfrm>
            <a:off x="5140481" y="354081"/>
            <a:ext cx="7051520" cy="979192"/>
          </a:xfrm>
        </p:spPr>
        <p:txBody>
          <a:bodyPr>
            <a:normAutofit/>
          </a:bodyPr>
          <a:lstStyle/>
          <a:p>
            <a:pPr algn="ctr"/>
            <a:r>
              <a:rPr lang="en-US" sz="2800" b="1" dirty="0"/>
              <a:t>EIC Management team working with the EICUG to realize EPIC</a:t>
            </a:r>
          </a:p>
        </p:txBody>
      </p:sp>
      <p:sp>
        <p:nvSpPr>
          <p:cNvPr id="3" name="Slide Number Placeholder 2">
            <a:extLst>
              <a:ext uri="{FF2B5EF4-FFF2-40B4-BE49-F238E27FC236}">
                <a16:creationId xmlns:a16="http://schemas.microsoft.com/office/drawing/2014/main" id="{FBC4ABBC-7DEA-2F46-896B-A4E2512D0D9C}"/>
              </a:ext>
            </a:extLst>
          </p:cNvPr>
          <p:cNvSpPr>
            <a:spLocks noGrp="1"/>
          </p:cNvSpPr>
          <p:nvPr>
            <p:ph type="sldNum" sz="quarter" idx="12"/>
          </p:nvPr>
        </p:nvSpPr>
        <p:spPr/>
        <p:txBody>
          <a:bodyPr/>
          <a:lstStyle/>
          <a:p>
            <a:pPr algn="l">
              <a:defRPr/>
            </a:pPr>
            <a:fld id="{893C5830-40F3-F04E-B2E3-10E6672BA8FF}" type="slidenum">
              <a:rPr lang="en-US" sz="1200" b="0">
                <a:solidFill>
                  <a:prstClr val="white"/>
                </a:solidFill>
                <a:latin typeface="Arial" charset="0"/>
                <a:cs typeface="Arial" charset="0"/>
              </a:rPr>
              <a:pPr algn="l">
                <a:defRPr/>
              </a:pPr>
              <a:t>9</a:t>
            </a:fld>
            <a:endParaRPr lang="en-US" sz="1200" b="0" dirty="0">
              <a:solidFill>
                <a:prstClr val="white"/>
              </a:solidFill>
              <a:latin typeface="Arial" charset="0"/>
              <a:cs typeface="Arial" charset="0"/>
            </a:endParaRPr>
          </a:p>
        </p:txBody>
      </p:sp>
      <p:sp>
        <p:nvSpPr>
          <p:cNvPr id="28" name="TextBox 27">
            <a:extLst>
              <a:ext uri="{FF2B5EF4-FFF2-40B4-BE49-F238E27FC236}">
                <a16:creationId xmlns:a16="http://schemas.microsoft.com/office/drawing/2014/main" id="{E98246DD-68EC-4C4F-8BD3-73F5B631E1BB}"/>
              </a:ext>
            </a:extLst>
          </p:cNvPr>
          <p:cNvSpPr txBox="1"/>
          <p:nvPr/>
        </p:nvSpPr>
        <p:spPr>
          <a:xfrm>
            <a:off x="492633" y="486707"/>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defRPr/>
            </a:pPr>
            <a:r>
              <a:rPr lang="en-US" sz="1200" dirty="0">
                <a:solidFill>
                  <a:srgbClr val="FFFFFF"/>
                </a:solidFill>
                <a:latin typeface="Arial" panose="020B0604020202020204" pitchFamily="34" charset="0"/>
                <a:cs typeface="Arial" panose="020B0604020202020204" pitchFamily="34" charset="0"/>
              </a:rPr>
              <a:t>hadronic calorimeters</a:t>
            </a:r>
          </a:p>
        </p:txBody>
      </p:sp>
      <p:sp>
        <p:nvSpPr>
          <p:cNvPr id="32" name="TextBox 31">
            <a:extLst>
              <a:ext uri="{FF2B5EF4-FFF2-40B4-BE49-F238E27FC236}">
                <a16:creationId xmlns:a16="http://schemas.microsoft.com/office/drawing/2014/main" id="{28A328EB-01BD-6A42-B442-615E84803385}"/>
              </a:ext>
            </a:extLst>
          </p:cNvPr>
          <p:cNvSpPr txBox="1"/>
          <p:nvPr/>
        </p:nvSpPr>
        <p:spPr>
          <a:xfrm>
            <a:off x="563586" y="806051"/>
            <a:ext cx="1447800" cy="276999"/>
          </a:xfrm>
          <a:prstGeom prst="rect">
            <a:avLst/>
          </a:prstGeom>
          <a:solidFill>
            <a:srgbClr val="FF0000"/>
          </a:solidFill>
          <a:ln w="9525">
            <a:solidFill>
              <a:srgbClr val="0432FF">
                <a:alpha val="63000"/>
              </a:srgbClr>
            </a:solidFill>
          </a:ln>
        </p:spPr>
        <p:txBody>
          <a:bodyPr wrap="square" rtlCol="0">
            <a:spAutoFit/>
          </a:bodyPr>
          <a:lstStyle/>
          <a:p>
            <a:pPr algn="ctr">
              <a:defRPr/>
            </a:pPr>
            <a:r>
              <a:rPr lang="en-US" sz="1200" dirty="0">
                <a:solidFill>
                  <a:srgbClr val="FFFFFF"/>
                </a:solidFill>
                <a:latin typeface="Arial" panose="020B0604020202020204" pitchFamily="34" charset="0"/>
                <a:cs typeface="Arial" panose="020B0604020202020204" pitchFamily="34" charset="0"/>
              </a:rPr>
              <a:t>e/m calorimeters          </a:t>
            </a:r>
          </a:p>
        </p:txBody>
      </p:sp>
      <p:sp>
        <p:nvSpPr>
          <p:cNvPr id="33" name="TextBox 32">
            <a:extLst>
              <a:ext uri="{FF2B5EF4-FFF2-40B4-BE49-F238E27FC236}">
                <a16:creationId xmlns:a16="http://schemas.microsoft.com/office/drawing/2014/main" id="{C8457BEE-3582-C343-A9E0-F852CFF5362F}"/>
              </a:ext>
            </a:extLst>
          </p:cNvPr>
          <p:cNvSpPr txBox="1"/>
          <p:nvPr/>
        </p:nvSpPr>
        <p:spPr>
          <a:xfrm>
            <a:off x="3864669" y="603462"/>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defRPr/>
            </a:pPr>
            <a:r>
              <a:rPr lang="en-US" sz="1200" dirty="0">
                <a:solidFill>
                  <a:prstClr val="black"/>
                </a:solidFill>
                <a:latin typeface="Arial" panose="020B0604020202020204" pitchFamily="34" charset="0"/>
                <a:cs typeface="Arial" panose="020B0604020202020204" pitchFamily="34" charset="0"/>
              </a:rPr>
              <a:t>ToF, DIRC,  </a:t>
            </a:r>
          </a:p>
          <a:p>
            <a:pPr algn="ctr">
              <a:defRPr/>
            </a:pPr>
            <a:r>
              <a:rPr lang="en-US" sz="1200" dirty="0">
                <a:solidFill>
                  <a:prstClr val="black"/>
                </a:solidFill>
                <a:latin typeface="Arial" panose="020B0604020202020204" pitchFamily="34" charset="0"/>
                <a:cs typeface="Arial" panose="020B0604020202020204" pitchFamily="34" charset="0"/>
              </a:rPr>
              <a:t>RICH detectors</a:t>
            </a:r>
          </a:p>
        </p:txBody>
      </p:sp>
      <p:sp>
        <p:nvSpPr>
          <p:cNvPr id="35" name="TextBox 34">
            <a:extLst>
              <a:ext uri="{FF2B5EF4-FFF2-40B4-BE49-F238E27FC236}">
                <a16:creationId xmlns:a16="http://schemas.microsoft.com/office/drawing/2014/main" id="{97ED38F5-6E20-754F-AA10-60985928E2A8}"/>
              </a:ext>
            </a:extLst>
          </p:cNvPr>
          <p:cNvSpPr txBox="1"/>
          <p:nvPr/>
        </p:nvSpPr>
        <p:spPr>
          <a:xfrm>
            <a:off x="2064251" y="806051"/>
            <a:ext cx="1750800" cy="276999"/>
          </a:xfrm>
          <a:prstGeom prst="rect">
            <a:avLst/>
          </a:prstGeom>
          <a:solidFill>
            <a:srgbClr val="FFFF00"/>
          </a:solidFill>
          <a:ln w="9525">
            <a:solidFill>
              <a:schemeClr val="bg2">
                <a:lumMod val="10000"/>
                <a:alpha val="63000"/>
              </a:schemeClr>
            </a:solidFill>
          </a:ln>
        </p:spPr>
        <p:txBody>
          <a:bodyPr wrap="none" rtlCol="0">
            <a:spAutoFit/>
          </a:bodyPr>
          <a:lstStyle/>
          <a:p>
            <a:pPr>
              <a:defRPr/>
            </a:pPr>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36" name="TextBox 35">
            <a:extLst>
              <a:ext uri="{FF2B5EF4-FFF2-40B4-BE49-F238E27FC236}">
                <a16:creationId xmlns:a16="http://schemas.microsoft.com/office/drawing/2014/main" id="{043EF1D0-5F74-AE45-AF43-5C03650EF399}"/>
              </a:ext>
            </a:extLst>
          </p:cNvPr>
          <p:cNvSpPr txBox="1"/>
          <p:nvPr/>
        </p:nvSpPr>
        <p:spPr>
          <a:xfrm>
            <a:off x="2345651" y="485648"/>
            <a:ext cx="1103187" cy="276999"/>
          </a:xfrm>
          <a:prstGeom prst="rect">
            <a:avLst/>
          </a:prstGeom>
          <a:solidFill>
            <a:srgbClr val="FF40FF"/>
          </a:solidFill>
          <a:ln w="9525">
            <a:solidFill>
              <a:schemeClr val="bg2">
                <a:lumMod val="10000"/>
                <a:alpha val="63000"/>
              </a:schemeClr>
            </a:solidFill>
          </a:ln>
        </p:spPr>
        <p:txBody>
          <a:bodyPr wrap="none" rtlCol="0">
            <a:spAutoFit/>
          </a:bodyPr>
          <a:lstStyle/>
          <a:p>
            <a:pPr>
              <a:defRPr/>
            </a:pPr>
            <a:r>
              <a:rPr lang="en-US" sz="1200" dirty="0">
                <a:solidFill>
                  <a:prstClr val="white"/>
                </a:solidFill>
                <a:latin typeface="Arial" panose="020B0604020202020204" pitchFamily="34" charset="0"/>
                <a:cs typeface="Arial" panose="020B0604020202020204" pitchFamily="34" charset="0"/>
              </a:rPr>
              <a:t>solenoid coils</a:t>
            </a:r>
          </a:p>
        </p:txBody>
      </p:sp>
      <p:pic>
        <p:nvPicPr>
          <p:cNvPr id="5" name="Picture 4">
            <a:extLst>
              <a:ext uri="{FF2B5EF4-FFF2-40B4-BE49-F238E27FC236}">
                <a16:creationId xmlns:a16="http://schemas.microsoft.com/office/drawing/2014/main" id="{19DA1974-DB7C-694A-AD0C-5561DB955F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748" y="4030602"/>
            <a:ext cx="4724268" cy="2562520"/>
          </a:xfrm>
          <a:prstGeom prst="rect">
            <a:avLst/>
          </a:prstGeom>
        </p:spPr>
      </p:pic>
      <p:sp>
        <p:nvSpPr>
          <p:cNvPr id="6" name="Date Placeholder 5">
            <a:extLst>
              <a:ext uri="{FF2B5EF4-FFF2-40B4-BE49-F238E27FC236}">
                <a16:creationId xmlns:a16="http://schemas.microsoft.com/office/drawing/2014/main" id="{920EFD94-BC44-364F-AA0F-CD8C555C9849}"/>
              </a:ext>
            </a:extLst>
          </p:cNvPr>
          <p:cNvSpPr>
            <a:spLocks noGrp="1"/>
          </p:cNvSpPr>
          <p:nvPr>
            <p:ph type="dt" sz="half" idx="10"/>
          </p:nvPr>
        </p:nvSpPr>
        <p:spPr/>
        <p:txBody>
          <a:bodyPr/>
          <a:lstStyle/>
          <a:p>
            <a:fld id="{147DCD80-49AF-3544-9736-156A32CA3F2C}" type="datetime1">
              <a:rPr lang="en-US" smtClean="0"/>
              <a:t>10/15/23</a:t>
            </a:fld>
            <a:endParaRPr lang="en-US" dirty="0"/>
          </a:p>
        </p:txBody>
      </p:sp>
      <p:sp>
        <p:nvSpPr>
          <p:cNvPr id="17" name="TextBox 16">
            <a:extLst>
              <a:ext uri="{FF2B5EF4-FFF2-40B4-BE49-F238E27FC236}">
                <a16:creationId xmlns:a16="http://schemas.microsoft.com/office/drawing/2014/main" id="{29B9674C-BDD8-1846-9E1E-453B23E0A99B}"/>
              </a:ext>
            </a:extLst>
          </p:cNvPr>
          <p:cNvSpPr txBox="1"/>
          <p:nvPr/>
        </p:nvSpPr>
        <p:spPr>
          <a:xfrm>
            <a:off x="5140481" y="1333273"/>
            <a:ext cx="7315200" cy="5170646"/>
          </a:xfrm>
          <a:prstGeom prst="rect">
            <a:avLst/>
          </a:prstGeom>
          <a:noFill/>
        </p:spPr>
        <p:txBody>
          <a:bodyPr wrap="square" rtlCol="0">
            <a:spAutoFit/>
          </a:bodyPr>
          <a:lstStyle/>
          <a:p>
            <a:r>
              <a:rPr lang="en-US" sz="2400" b="1" dirty="0">
                <a:solidFill>
                  <a:srgbClr val="0000FF"/>
                </a:solidFill>
                <a:latin typeface="+mj-lt"/>
                <a:ea typeface="Comic Sans MS" charset="0"/>
                <a:cs typeface="Comic Sans MS" charset="0"/>
              </a:rPr>
              <a:t>Detector requirements:</a:t>
            </a:r>
            <a:endParaRPr lang="en-US" sz="2400" b="1" dirty="0">
              <a:solidFill>
                <a:srgbClr val="322F31"/>
              </a:solidFill>
              <a:latin typeface="+mj-lt"/>
              <a:ea typeface="Comic Sans MS" charset="0"/>
              <a:cs typeface="Comic Sans MS" charset="0"/>
            </a:endParaRP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Large rapidity (-4 &lt; </a:t>
            </a:r>
            <a:r>
              <a:rPr lang="en-US" dirty="0">
                <a:solidFill>
                  <a:srgbClr val="322F31"/>
                </a:solidFill>
                <a:latin typeface="Symbol" pitchFamily="2" charset="2"/>
                <a:ea typeface="Comic Sans MS" charset="0"/>
                <a:cs typeface="Comic Sans MS" charset="0"/>
              </a:rPr>
              <a:t>h</a:t>
            </a:r>
            <a:r>
              <a:rPr lang="en-US" dirty="0">
                <a:solidFill>
                  <a:srgbClr val="322F31"/>
                </a:solidFill>
                <a:latin typeface="+mj-lt"/>
                <a:ea typeface="Comic Sans MS" charset="0"/>
                <a:cs typeface="Comic Sans MS" charset="0"/>
              </a:rPr>
              <a:t> &lt; 4) coverage; and far beyond</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Large acceptance for diffraction, tagging, neutrons from nuclear breakup: critical for physics program</a:t>
            </a:r>
          </a:p>
          <a:p>
            <a:pPr lvl="1">
              <a:buClr>
                <a:srgbClr val="0000FF"/>
              </a:buClr>
            </a:pPr>
            <a:r>
              <a:rPr lang="en-US" dirty="0">
                <a:solidFill>
                  <a:srgbClr val="322F31"/>
                </a:solidFill>
                <a:latin typeface="+mj-lt"/>
                <a:ea typeface="Comic Sans MS" charset="0"/>
                <a:cs typeface="Comic Sans MS" charset="0"/>
                <a:sym typeface="Wingdings" pitchFamily="2" charset="2"/>
              </a:rPr>
              <a:t>       </a:t>
            </a:r>
            <a:r>
              <a:rPr lang="en-US" dirty="0">
                <a:solidFill>
                  <a:srgbClr val="0432FF"/>
                </a:solidFill>
                <a:latin typeface="+mj-lt"/>
                <a:ea typeface="Comic Sans MS" charset="0"/>
                <a:cs typeface="Comic Sans MS" charset="0"/>
                <a:sym typeface="Wingdings" pitchFamily="2" charset="2"/>
              </a:rPr>
              <a:t> Integration into IR from the beginning critical</a:t>
            </a:r>
          </a:p>
          <a:p>
            <a:pPr lvl="1">
              <a:buClr>
                <a:srgbClr val="0000FF"/>
              </a:buClr>
            </a:pPr>
            <a:r>
              <a:rPr lang="en-US" dirty="0">
                <a:solidFill>
                  <a:srgbClr val="0432FF"/>
                </a:solidFill>
                <a:latin typeface="+mj-lt"/>
                <a:ea typeface="Comic Sans MS" charset="0"/>
                <a:cs typeface="Comic Sans MS" charset="0"/>
                <a:sym typeface="Wingdings" pitchFamily="2" charset="2"/>
              </a:rPr>
              <a:t>        </a:t>
            </a:r>
            <a:r>
              <a:rPr lang="en-US" dirty="0">
                <a:solidFill>
                  <a:srgbClr val="322F31"/>
                </a:solidFill>
                <a:latin typeface="+mj-lt"/>
                <a:ea typeface="Comic Sans MS" charset="0"/>
                <a:cs typeface="Comic Sans MS" charset="0"/>
              </a:rPr>
              <a:t>Many ancillary detector along the beam lines: </a:t>
            </a:r>
          </a:p>
          <a:p>
            <a:pPr lvl="1">
              <a:buClr>
                <a:srgbClr val="0000FF"/>
              </a:buClr>
            </a:pPr>
            <a:r>
              <a:rPr lang="en-US" dirty="0">
                <a:solidFill>
                  <a:srgbClr val="322F31"/>
                </a:solidFill>
                <a:latin typeface="+mj-lt"/>
                <a:ea typeface="Comic Sans MS" charset="0"/>
                <a:cs typeface="Comic Sans MS" charset="0"/>
              </a:rPr>
              <a:t>        low-Q</a:t>
            </a:r>
            <a:r>
              <a:rPr lang="en-US" baseline="30000" dirty="0">
                <a:solidFill>
                  <a:srgbClr val="322F31"/>
                </a:solidFill>
                <a:latin typeface="+mj-lt"/>
                <a:ea typeface="Comic Sans MS" charset="0"/>
                <a:cs typeface="Comic Sans MS" charset="0"/>
              </a:rPr>
              <a:t>2</a:t>
            </a:r>
            <a:r>
              <a:rPr lang="en-US" dirty="0">
                <a:solidFill>
                  <a:srgbClr val="322F31"/>
                </a:solidFill>
                <a:latin typeface="+mj-lt"/>
                <a:ea typeface="Comic Sans MS" charset="0"/>
                <a:cs typeface="Comic Sans MS" charset="0"/>
              </a:rPr>
              <a:t> tagger, Roman Pots, Zero-Degree </a:t>
            </a:r>
          </a:p>
          <a:p>
            <a:pPr lvl="1">
              <a:buClr>
                <a:srgbClr val="0000FF"/>
              </a:buClr>
            </a:pPr>
            <a:r>
              <a:rPr lang="en-US" dirty="0">
                <a:solidFill>
                  <a:srgbClr val="322F31"/>
                </a:solidFill>
                <a:latin typeface="+mj-lt"/>
                <a:ea typeface="Comic Sans MS" charset="0"/>
                <a:cs typeface="Comic Sans MS" charset="0"/>
              </a:rPr>
              <a:t>        Calorimeter, ….</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High precision low mass tracking</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small (</a:t>
            </a:r>
            <a:r>
              <a:rPr lang="en-US" dirty="0">
                <a:solidFill>
                  <a:srgbClr val="322F31"/>
                </a:solidFill>
                <a:latin typeface="Symbol" pitchFamily="2" charset="2"/>
                <a:ea typeface="Comic Sans MS" charset="0"/>
                <a:cs typeface="Comic Sans MS" charset="0"/>
              </a:rPr>
              <a:t>m</a:t>
            </a:r>
            <a:r>
              <a:rPr lang="en-US" dirty="0">
                <a:solidFill>
                  <a:srgbClr val="322F31"/>
                </a:solidFill>
                <a:latin typeface="+mj-lt"/>
                <a:ea typeface="Comic Sans MS" charset="0"/>
                <a:cs typeface="Comic Sans MS" charset="0"/>
              </a:rPr>
              <a:t>-vertex Silicon) and large radius (gas-based) tracking </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Electromagnetic and Hadronic Calorimetry</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equal coverage of tracking and EM-calorimetry </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High performance PID to separate e, </a:t>
            </a:r>
            <a:r>
              <a:rPr lang="en-US" dirty="0">
                <a:solidFill>
                  <a:srgbClr val="322F31"/>
                </a:solidFill>
                <a:latin typeface="Symbol" pitchFamily="2" charset="2"/>
                <a:ea typeface="Symbol" charset="2"/>
                <a:cs typeface="Symbol" charset="2"/>
              </a:rPr>
              <a:t>p</a:t>
            </a:r>
            <a:r>
              <a:rPr lang="en-US" dirty="0">
                <a:solidFill>
                  <a:srgbClr val="322F31"/>
                </a:solidFill>
                <a:latin typeface="+mj-lt"/>
                <a:ea typeface="Comic Sans MS" charset="0"/>
                <a:cs typeface="Comic Sans MS" charset="0"/>
              </a:rPr>
              <a:t>, K, p on  track level</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good e/h separation critical for scattered electron ID</a:t>
            </a:r>
          </a:p>
          <a:p>
            <a:pPr marL="342900" indent="-342900">
              <a:buClr>
                <a:srgbClr val="0000FF"/>
              </a:buClr>
              <a:buFont typeface="Wingdings" pitchFamily="2" charset="2"/>
              <a:buChar char="q"/>
            </a:pPr>
            <a:r>
              <a:rPr lang="en-US" dirty="0">
                <a:solidFill>
                  <a:srgbClr val="322F31"/>
                </a:solidFill>
                <a:latin typeface="+mj-lt"/>
                <a:ea typeface="Comic Sans MS" charset="0"/>
                <a:cs typeface="Comic Sans MS" charset="0"/>
              </a:rPr>
              <a:t>Maximum scientific flexibility</a:t>
            </a:r>
          </a:p>
          <a:p>
            <a:pPr marL="742950" lvl="1" indent="-285750">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sym typeface="Wingdings" pitchFamily="2" charset="2"/>
              </a:rPr>
              <a:t>Streaming DAQ  </a:t>
            </a:r>
            <a:r>
              <a:rPr lang="en-US" dirty="0">
                <a:latin typeface="Arial" panose="020B0604020202020204" pitchFamily="34" charset="0"/>
                <a:cs typeface="Arial" panose="020B0604020202020204" pitchFamily="34" charset="0"/>
              </a:rPr>
              <a:t>integrating AI/ML</a:t>
            </a:r>
            <a:endParaRPr lang="en-US" dirty="0">
              <a:solidFill>
                <a:srgbClr val="322F31"/>
              </a:solidFill>
              <a:latin typeface="+mj-lt"/>
              <a:ea typeface="Comic Sans MS" charset="0"/>
              <a:cs typeface="Comic Sans MS" charset="0"/>
            </a:endParaRP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Excellent control of systematics</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luminosity monitor, electron &amp; hadron Polarimetry</a:t>
            </a:r>
            <a:endParaRPr lang="en-US" sz="2000" dirty="0">
              <a:latin typeface="+mj-lt"/>
              <a:ea typeface="Comic Sans MS" charset="0"/>
              <a:cs typeface="Comic Sans MS" charset="0"/>
            </a:endParaRPr>
          </a:p>
        </p:txBody>
      </p:sp>
      <p:sp>
        <p:nvSpPr>
          <p:cNvPr id="4" name="Footer Placeholder 3">
            <a:extLst>
              <a:ext uri="{FF2B5EF4-FFF2-40B4-BE49-F238E27FC236}">
                <a16:creationId xmlns:a16="http://schemas.microsoft.com/office/drawing/2014/main" id="{159676CE-F581-B81E-03A3-6CA4FF1178DE}"/>
              </a:ext>
            </a:extLst>
          </p:cNvPr>
          <p:cNvSpPr>
            <a:spLocks noGrp="1"/>
          </p:cNvSpPr>
          <p:nvPr>
            <p:ph type="ftr" sz="quarter" idx="11"/>
          </p:nvPr>
        </p:nvSpPr>
        <p:spPr/>
        <p:txBody>
          <a:bodyPr/>
          <a:lstStyle/>
          <a:p>
            <a:pPr algn="r"/>
            <a:r>
              <a:rPr lang="en-US"/>
              <a:t>EIC : Next 10+ years through start up and beyond</a:t>
            </a:r>
            <a:endParaRPr lang="en-US" dirty="0"/>
          </a:p>
        </p:txBody>
      </p:sp>
    </p:spTree>
    <p:extLst>
      <p:ext uri="{BB962C8B-B14F-4D97-AF65-F5344CB8AC3E}">
        <p14:creationId xmlns:p14="http://schemas.microsoft.com/office/powerpoint/2010/main" val="865369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5135</TotalTime>
  <Words>4651</Words>
  <Application>Microsoft Macintosh PowerPoint</Application>
  <PresentationFormat>Widescreen</PresentationFormat>
  <Paragraphs>708</Paragraphs>
  <Slides>48</Slides>
  <Notes>7</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 Unicode MS</vt:lpstr>
      <vt:lpstr>Arial</vt:lpstr>
      <vt:lpstr>Calibri</vt:lpstr>
      <vt:lpstr>Calibri Light</vt:lpstr>
      <vt:lpstr>Courier New</vt:lpstr>
      <vt:lpstr>Helvetica</vt:lpstr>
      <vt:lpstr>Symbol</vt:lpstr>
      <vt:lpstr>Times New Roman</vt:lpstr>
      <vt:lpstr>Vrinda</vt:lpstr>
      <vt:lpstr>Wingdings</vt:lpstr>
      <vt:lpstr>Office Theme</vt:lpstr>
      <vt:lpstr>EIC next 10+ years to start of operations</vt:lpstr>
      <vt:lpstr>From now until first physics collisions</vt:lpstr>
      <vt:lpstr>Item 1: EIC project and its timeline</vt:lpstr>
      <vt:lpstr>National Academy of Science, Engineering and Medicine  Assessment July 2018 </vt:lpstr>
      <vt:lpstr>PowerPoint Presentation</vt:lpstr>
      <vt:lpstr>EIC science highlights</vt:lpstr>
      <vt:lpstr>EIC Accelerator Design</vt:lpstr>
      <vt:lpstr>PowerPoint Presentation</vt:lpstr>
      <vt:lpstr>EIC Management team working with the EICUG to realize EPIC</vt:lpstr>
      <vt:lpstr>PowerPoint Presentation</vt:lpstr>
      <vt:lpstr>The Scientific Foundation for an EIC was Built Over Two Decades</vt:lpstr>
      <vt:lpstr>Worldwide Interest in EIC</vt:lpstr>
      <vt:lpstr>Physics @ the US EIC beyond the EIC’s core science Of HEP/LHC-HI interest to Snowmass 2021 (EF 05, 06, and 07 and possibly also EF 04) </vt:lpstr>
      <vt:lpstr>Timeline:</vt:lpstr>
      <vt:lpstr>Project Schedule</vt:lpstr>
      <vt:lpstr>High Level Installation Schedule</vt:lpstr>
      <vt:lpstr>Item 2: Transition to operation: Operations planning</vt:lpstr>
      <vt:lpstr>@RHIC Polarized protons harder than nuclei</vt:lpstr>
      <vt:lpstr>Historical Precedence:</vt:lpstr>
      <vt:lpstr>Preliminary thoughts &amp; estimates Time on this slide starts at CD4</vt:lpstr>
      <vt:lpstr>Start EIC physics program hence could be:</vt:lpstr>
      <vt:lpstr>Operational thoughts further….</vt:lpstr>
      <vt:lpstr>Item 3:  Is theory ready for EIC to start?</vt:lpstr>
      <vt:lpstr>Anticipated precision at the LHC drove higher precision calculations in theory</vt:lpstr>
      <vt:lpstr>PowerPoint Presentation</vt:lpstr>
      <vt:lpstr>PowerPoint Presentation</vt:lpstr>
      <vt:lpstr>PowerPoint Presentation</vt:lpstr>
      <vt:lpstr>PowerPoint Presentation</vt:lpstr>
      <vt:lpstr>PowerPoint Presentation</vt:lpstr>
      <vt:lpstr>While EIC project (machine and 1st detector) have to succeed….  I think we have everything we need to sow the seeds for a 2nd detector</vt:lpstr>
      <vt:lpstr>The 2nd detector </vt:lpstr>
      <vt:lpstr>Two documents: with overlapping arguments</vt:lpstr>
      <vt:lpstr>History: Discoveries established with more than one detectors in Nuclear Science</vt:lpstr>
      <vt:lpstr>Two detectors (independent cross checks) builds trust in novel discoveries and prevents historical mistakes</vt:lpstr>
      <vt:lpstr>Vision for the 2nd detector: C2C</vt:lpstr>
      <vt:lpstr>Focus first on Physics beyond the EIC’s core (CD0) science  (there will be others: some overlapping, some exclusive due to different IR design)</vt:lpstr>
      <vt:lpstr>PowerPoint Presentation</vt:lpstr>
      <vt:lpstr>PowerPoint Presentation</vt:lpstr>
      <vt:lpstr>Detector technologies EIC &amp; LHC:  Potential for overlap and collaboration: Many EIC collaborators already part of RD51 (and family) at CERN &amp; vice-versa.</vt:lpstr>
      <vt:lpstr>Complementary detectors : 1 + 1 &gt; 2</vt:lpstr>
      <vt:lpstr>Path forward 2nd Detector:  Focused workshops and detector studies on new physics topics:</vt:lpstr>
      <vt:lpstr>Summary</vt:lpstr>
      <vt:lpstr>Message to CFNS Fellows:  You can be leaders in all of this!</vt:lpstr>
      <vt:lpstr>Thank you</vt:lpstr>
      <vt:lpstr>Complementarity for 1st-IR &amp; 2nd-IR</vt:lpstr>
      <vt:lpstr>PowerPoint Presentation</vt:lpstr>
      <vt:lpstr>eRHIC Hadron Polarization</vt:lpstr>
      <vt:lpstr>EIC achieves high luminosity  L = 1034 cm-2s-1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next 10+ years to start of operations</dc:title>
  <dc:creator>Abhay Deshpande</dc:creator>
  <cp:lastModifiedBy>Abhay Deshpande</cp:lastModifiedBy>
  <cp:revision>14</cp:revision>
  <dcterms:created xsi:type="dcterms:W3CDTF">2023-06-19T13:17:53Z</dcterms:created>
  <dcterms:modified xsi:type="dcterms:W3CDTF">2023-10-16T12:43:28Z</dcterms:modified>
</cp:coreProperties>
</file>