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842" r:id="rId3"/>
    <p:sldId id="849" r:id="rId4"/>
    <p:sldId id="1484" r:id="rId5"/>
    <p:sldId id="1478" r:id="rId6"/>
    <p:sldId id="1479" r:id="rId7"/>
    <p:sldId id="1475" r:id="rId8"/>
    <p:sldId id="1476" r:id="rId9"/>
    <p:sldId id="1477" r:id="rId10"/>
    <p:sldId id="1485" r:id="rId11"/>
    <p:sldId id="822" r:id="rId12"/>
    <p:sldId id="770" r:id="rId13"/>
    <p:sldId id="831" r:id="rId14"/>
    <p:sldId id="858" r:id="rId15"/>
    <p:sldId id="870" r:id="rId16"/>
    <p:sldId id="1486" r:id="rId17"/>
    <p:sldId id="1480" r:id="rId18"/>
    <p:sldId id="1481" r:id="rId19"/>
    <p:sldId id="1482" r:id="rId20"/>
    <p:sldId id="1483" r:id="rId21"/>
    <p:sldId id="1488" r:id="rId22"/>
    <p:sldId id="848" r:id="rId23"/>
    <p:sldId id="1487" r:id="rId24"/>
    <p:sldId id="482" r:id="rId25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2"/>
    <p:restoredTop sz="96327"/>
  </p:normalViewPr>
  <p:slideViewPr>
    <p:cSldViewPr snapToGrid="0">
      <p:cViewPr varScale="1">
        <p:scale>
          <a:sx n="113" d="100"/>
          <a:sy n="113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12A14-33BA-224D-A2A3-FDED4C36F764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B98F0-CB0A-0A44-A522-61942E51C46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6322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76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29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6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8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14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38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06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38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21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3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3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3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90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98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19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A2309-D420-9D4F-B417-E4350A18D0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52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FAF9-CF7E-C819-4569-C70A38EFE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F5353-9066-8AAB-04E5-827D603B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61853-55C0-3CAF-6F9D-4F7794FE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701DD-5C3E-A54F-AD2D-9AD223F1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35ABE-BD52-CFAB-356F-BA9B8AED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3650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A5EC8-8A1E-9A84-9D5D-5948D3AD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AA414F-EEA7-5479-534B-324E8D9D0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4CD3B-424F-D925-C783-C9D7F207E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437A0-9C72-C153-57C2-0A8A5320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E7235-09BC-61B0-A110-E16DBD96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4326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C2773E-B2D8-D4D2-03BE-2D8BB23208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86D99-6C1B-A81F-DD8D-D5519739F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C6C3B-D630-8FC9-B07D-D7D088A0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62173-D7C0-7EA0-5A78-3B0D6BF4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ACE2C-B076-FBA0-6A7C-499E82D08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80666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E1A01-BF22-D030-4638-7E7DA3966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13326-4DC0-E89A-E661-C2C97A870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A16C6-D8F2-0B55-BBFC-A2D84C694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F4889-61D7-7700-DC14-E9FC928AF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1D761-05A6-20EA-B4B9-E283A051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3082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E64EF-F0DB-4E8F-6F2A-371E1FF3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D025C-0582-16F4-E29F-E08D10F14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CCA2A-98F4-EED8-732C-65B9DACD7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74D73-ABF9-A013-EA3C-3E83AB580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177BC-4AB1-5CB5-92B7-28421151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0824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4F1DD-555E-EEE9-082A-408723DAF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22725-E9BB-69F1-6695-38A5583EE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62DE8-4B30-E7B1-8AA3-BB647AD19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62132-CEF5-6586-E57E-D03ED426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01733-3351-24CB-B11D-5DA97A127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06969-6FB9-EB0B-9D9A-569DA2F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2699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61639-843E-1075-FE3C-FFE61569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49E44-CF01-8BF7-87F4-6A7FE2C43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E6449-BBD2-E416-7004-089F3951C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D554A-31C1-CA12-B0F6-590C39895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C048D-2FE1-C82C-BF8C-5FA4EDF65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65A4DB-1F8D-F74B-BF02-9306F9FC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19A073-02C0-7CEF-5275-BAF956FC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C163C-E9FB-30C0-F24A-FF79E5E3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2828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D5930-CFC0-7BC8-2D40-AC951AD1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0E9260-1E9E-9AB1-CBEC-25E5A97FB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534AB-0B2A-0A2F-20A3-55F5675F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96487-1267-9284-D598-2CE874021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4543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D253C2-F261-45AF-03D3-654880FDC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430F4C-722D-3725-F93C-67F786BEC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33D0E-E222-C417-44DD-9C863CD3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6101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87244-4290-E204-762F-855E05C73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848F6-5E3D-7213-7070-3E67414F7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F264D-5560-851C-FD77-C791FEC66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F550E-5675-E1F6-7291-A5C56A7E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DDD44-040F-4C18-940F-746CC4FE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F1317-8A2D-CC59-8469-70EC6281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27658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EDFF5-3972-F0BD-79BB-59BDF3CC5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0509A0-C0A6-4423-291D-7BE9153FF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73281-03DF-933F-A5F1-F6C5AB825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1334B-DAA7-9715-99F7-C7B8E5B8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BCDBA-1BBB-A7D5-3899-0D1647A15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233BE-E68D-1DDB-EEEA-BF237B5C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2147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6271B-0C91-1459-2B9B-33B8A0AAA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A8A72-BF48-2C69-C693-F9914DF09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4B6DD-0B84-9C4D-1556-DDD67426F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6B8D-2CC6-0D4E-92EA-14B70FCA134E}" type="datetimeFigureOut">
              <a:rPr lang="en-IL" smtClean="0"/>
              <a:t>18/10/2023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12258-0D4A-6FA4-9F9A-4EB550D0C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8EAA5-F54A-B1E3-03EE-68C71F163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290FD-151B-0E48-BF2A-7EDF0B87A0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160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40.png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7.13616v2" TargetMode="External"/><Relationship Id="rId5" Type="http://schemas.openxmlformats.org/officeDocument/2006/relationships/hyperlink" Target="https://ieeexplore.ieee.org/document/9279256" TargetMode="Externa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sciencedirect.com/science/article/pii/S0168900213011364" TargetMode="External"/><Relationship Id="rId4" Type="http://schemas.openxmlformats.org/officeDocument/2006/relationships/hyperlink" Target="https://www.sciencedirect.com/science/article/abs/pii/S016890021501321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75C860-FAF8-78CA-61CB-8658045218AA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3FF6C-8C8E-1343-9DD7-184512241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662" y="786126"/>
            <a:ext cx="11528854" cy="2387600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</a:rPr>
              <a:t>Overview of </a:t>
            </a:r>
            <a:r>
              <a:rPr lang="en-US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</a:rPr>
              <a:t>GridPix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</a:rPr>
              <a:t> projects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A1073-2D7A-094B-91DC-F6AE5B8CA215}"/>
              </a:ext>
            </a:extLst>
          </p:cNvPr>
          <p:cNvSpPr/>
          <p:nvPr/>
        </p:nvSpPr>
        <p:spPr>
          <a:xfrm>
            <a:off x="723899" y="3609966"/>
            <a:ext cx="10564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E. Shulga</a:t>
            </a:r>
          </a:p>
          <a:p>
            <a:pPr lvl="1" algn="just"/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6838A9-1971-C049-B447-94D132F9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285" y="5415077"/>
            <a:ext cx="4958995" cy="8381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1275F5-E086-8343-B5E4-8C4483D07F7F}"/>
              </a:ext>
            </a:extLst>
          </p:cNvPr>
          <p:cNvSpPr/>
          <p:nvPr/>
        </p:nvSpPr>
        <p:spPr>
          <a:xfrm>
            <a:off x="888656" y="162303"/>
            <a:ext cx="10564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1</a:t>
            </a:r>
            <a:r>
              <a:rPr lang="en-US" sz="2400" b="1" baseline="30000" dirty="0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st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 CFNS Postdoc Meet</a:t>
            </a:r>
          </a:p>
          <a:p>
            <a:pPr lvl="1" algn="ctr"/>
            <a:r>
              <a:rPr lang="en-US" sz="2400" dirty="0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Stony Brook University, October 16 - 20, 2023</a:t>
            </a:r>
          </a:p>
        </p:txBody>
      </p:sp>
    </p:spTree>
    <p:extLst>
      <p:ext uri="{BB962C8B-B14F-4D97-AF65-F5344CB8AC3E}">
        <p14:creationId xmlns:p14="http://schemas.microsoft.com/office/powerpoint/2010/main" val="2671484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3719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Bi-polar grid studies with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10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E5C033-1AEE-10E1-8069-405FA976B503}"/>
              </a:ext>
            </a:extLst>
          </p:cNvPr>
          <p:cNvSpPr/>
          <p:nvPr/>
        </p:nvSpPr>
        <p:spPr>
          <a:xfrm>
            <a:off x="723899" y="3609966"/>
            <a:ext cx="10564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</a:rPr>
              <a:t>E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. Shulga</a:t>
            </a:r>
          </a:p>
          <a:p>
            <a:pPr lvl="1" algn="just"/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312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2A533C-DC37-7E4B-B4DB-305ECE16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Space charge effects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FAEEC59-78A5-9640-A0B6-77F847094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3" y="893261"/>
            <a:ext cx="5954435" cy="403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A31B2B-4C04-8346-A531-10E0931291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</a:blip>
          <a:srcRect l="22394" t="6526" r="14733" b="17263"/>
          <a:stretch/>
        </p:blipFill>
        <p:spPr>
          <a:xfrm rot="5400000">
            <a:off x="301857" y="2194209"/>
            <a:ext cx="2365438" cy="1182718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1CCF96-BD2E-0046-AFB3-3B587AE79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754" y="4033093"/>
            <a:ext cx="6438598" cy="24008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77917E-E20B-6041-8439-5ABFF05A7363}"/>
              </a:ext>
            </a:extLst>
          </p:cNvPr>
          <p:cNvSpPr txBox="1"/>
          <p:nvPr/>
        </p:nvSpPr>
        <p:spPr>
          <a:xfrm>
            <a:off x="6702603" y="3789304"/>
            <a:ext cx="433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ALICE </a:t>
            </a:r>
            <a:r>
              <a:rPr lang="en-US" sz="1400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Pb-Pb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𝞅 distortion measurements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3574FA-9C96-3844-83B9-D7A6DDB23C9D}"/>
              </a:ext>
            </a:extLst>
          </p:cNvPr>
          <p:cNvSpPr txBox="1"/>
          <p:nvPr/>
        </p:nvSpPr>
        <p:spPr>
          <a:xfrm>
            <a:off x="6629882" y="1003199"/>
            <a:ext cx="44740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Space charge (SC) is formed in the TPC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Electric fields are distorted due to 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Tracking performance is affected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95 % of SC is Ion Backflow (IBF)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Minimization of IBF is our goal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BA2BDDF-5996-8BE6-E620-6946B958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31B4F90-4184-D9C5-33AD-E370F3E1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22 March 2023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66EC63F-CAC9-2543-8D44-2AB0C329C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11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5345E-17 L 0.2599 -0.00185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3E493C0-CF7F-E34C-B496-8621DE17A8DD}"/>
              </a:ext>
            </a:extLst>
          </p:cNvPr>
          <p:cNvSpPr/>
          <p:nvPr/>
        </p:nvSpPr>
        <p:spPr>
          <a:xfrm>
            <a:off x="0" y="-27588"/>
            <a:ext cx="12203875" cy="68855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29CCB9-0CE0-5946-8B01-B9B6A0EA9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315" y="1131407"/>
            <a:ext cx="5650212" cy="4344531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108E1C-FD6B-9043-B3FD-4DCC6F74709E}"/>
              </a:ext>
            </a:extLst>
          </p:cNvPr>
          <p:cNvGrpSpPr/>
          <p:nvPr/>
        </p:nvGrpSpPr>
        <p:grpSpPr>
          <a:xfrm>
            <a:off x="8592345" y="2926507"/>
            <a:ext cx="248753" cy="293474"/>
            <a:chOff x="457200" y="2695074"/>
            <a:chExt cx="336884" cy="33688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94F915F-26E4-5647-AB0D-C659695A2895}"/>
                </a:ext>
              </a:extLst>
            </p:cNvPr>
            <p:cNvCxnSpPr/>
            <p:nvPr/>
          </p:nvCxnSpPr>
          <p:spPr>
            <a:xfrm>
              <a:off x="625642" y="2695074"/>
              <a:ext cx="0" cy="336884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ECDCBEE-E3C4-5448-B15E-88D46A7385AA}"/>
                </a:ext>
              </a:extLst>
            </p:cNvPr>
            <p:cNvCxnSpPr/>
            <p:nvPr/>
          </p:nvCxnSpPr>
          <p:spPr>
            <a:xfrm rot="5400000">
              <a:off x="625642" y="2702845"/>
              <a:ext cx="0" cy="336884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257058-A541-B640-AADB-67B781AB7AB1}"/>
              </a:ext>
            </a:extLst>
          </p:cNvPr>
          <p:cNvGrpSpPr/>
          <p:nvPr/>
        </p:nvGrpSpPr>
        <p:grpSpPr>
          <a:xfrm>
            <a:off x="10133266" y="2910178"/>
            <a:ext cx="248753" cy="293474"/>
            <a:chOff x="457200" y="2695074"/>
            <a:chExt cx="336884" cy="33688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A29FD3-041E-2D46-A2EB-A478A7B73753}"/>
                </a:ext>
              </a:extLst>
            </p:cNvPr>
            <p:cNvCxnSpPr/>
            <p:nvPr/>
          </p:nvCxnSpPr>
          <p:spPr>
            <a:xfrm>
              <a:off x="625642" y="2695074"/>
              <a:ext cx="0" cy="336884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BBA9219-39DB-2A4F-920A-E7C8FB3C1353}"/>
                </a:ext>
              </a:extLst>
            </p:cNvPr>
            <p:cNvCxnSpPr/>
            <p:nvPr/>
          </p:nvCxnSpPr>
          <p:spPr>
            <a:xfrm rot="5400000">
              <a:off x="625642" y="2702845"/>
              <a:ext cx="0" cy="336884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523DD6-8AB0-6040-B0E7-9A74A201E216}"/>
              </a:ext>
            </a:extLst>
          </p:cNvPr>
          <p:cNvCxnSpPr>
            <a:cxnSpLocks/>
          </p:cNvCxnSpPr>
          <p:nvPr/>
        </p:nvCxnSpPr>
        <p:spPr>
          <a:xfrm>
            <a:off x="7781700" y="3067026"/>
            <a:ext cx="360000" cy="0"/>
          </a:xfrm>
          <a:prstGeom prst="line">
            <a:avLst/>
          </a:prstGeom>
          <a:ln w="38100" cmpd="sng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8BC80B-29F6-D949-B80E-82238D56C6B8}"/>
              </a:ext>
            </a:extLst>
          </p:cNvPr>
          <p:cNvCxnSpPr>
            <a:cxnSpLocks/>
          </p:cNvCxnSpPr>
          <p:nvPr/>
        </p:nvCxnSpPr>
        <p:spPr>
          <a:xfrm>
            <a:off x="9311858" y="3058133"/>
            <a:ext cx="360000" cy="0"/>
          </a:xfrm>
          <a:prstGeom prst="line">
            <a:avLst/>
          </a:prstGeom>
          <a:ln w="38100" cmpd="sng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A0C2B6-DCFC-C34F-B1F5-BFC91490D467}"/>
              </a:ext>
            </a:extLst>
          </p:cNvPr>
          <p:cNvCxnSpPr>
            <a:cxnSpLocks/>
          </p:cNvCxnSpPr>
          <p:nvPr/>
        </p:nvCxnSpPr>
        <p:spPr>
          <a:xfrm>
            <a:off x="10842661" y="3042104"/>
            <a:ext cx="360000" cy="0"/>
          </a:xfrm>
          <a:prstGeom prst="line">
            <a:avLst/>
          </a:prstGeom>
          <a:ln w="38100" cmpd="sng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BF32A2B-889B-6843-A32A-8BF7EB5F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Gating grid: static mode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123767-D934-084D-AD95-6B50323A4B07}"/>
              </a:ext>
            </a:extLst>
          </p:cNvPr>
          <p:cNvSpPr txBox="1"/>
          <p:nvPr/>
        </p:nvSpPr>
        <p:spPr>
          <a:xfrm>
            <a:off x="364530" y="660717"/>
            <a:ext cx="57806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Gating grid can be optimized to collect ions and be transparent to electrons:</a:t>
            </a: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solidFill>
                <a:schemeClr val="bg2">
                  <a:lumMod val="90000"/>
                </a:schemeClr>
              </a:solidFill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n-US" sz="2000" dirty="0">
              <a:latin typeface="Garamond" panose="020204040303010108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A676E-F61B-8E49-AF54-194F8BF0F9C5}"/>
              </a:ext>
            </a:extLst>
          </p:cNvPr>
          <p:cNvSpPr txBox="1"/>
          <p:nvPr/>
        </p:nvSpPr>
        <p:spPr>
          <a:xfrm>
            <a:off x="7659526" y="770563"/>
            <a:ext cx="323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</a:rPr>
              <a:t>GARFIELD++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B23E998-B722-C34F-84BC-E26A995DB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821" t="6267" r="5799" b="16007"/>
          <a:stretch/>
        </p:blipFill>
        <p:spPr>
          <a:xfrm>
            <a:off x="7245351" y="1358900"/>
            <a:ext cx="4499491" cy="339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73D3CD-BE15-8A42-A7FA-BD132F4E21A5}"/>
                  </a:ext>
                </a:extLst>
              </p:cNvPr>
              <p:cNvSpPr txBox="1"/>
              <p:nvPr/>
            </p:nvSpPr>
            <p:spPr>
              <a:xfrm>
                <a:off x="492757" y="1745007"/>
                <a:ext cx="5746510" cy="399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d>
                            </m:den>
                          </m:f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𝜔𝜏</m:t>
                          </m:r>
                          <m:r>
                            <a:rPr lang="en-US" sz="20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𝑬𝑩</m:t>
                                  </m:r>
                                </m:e>
                              </m:d>
                              <m:r>
                                <a:rPr lang="en-US" sz="20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2">
                      <a:lumMod val="90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</a:rPr>
                  <a:t>with</a:t>
                </a:r>
              </a:p>
              <a:p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</a:rPr>
                  <a:t>µ = mobility,</a:t>
                </a:r>
              </a:p>
              <a:p>
                <a:endParaRPr lang="en-US" sz="2000" dirty="0">
                  <a:solidFill>
                    <a:schemeClr val="bg2">
                      <a:lumMod val="90000"/>
                    </a:schemeClr>
                  </a:solidFill>
                  <a:latin typeface="Garamond" panose="02020404030301010803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𝑚𝑐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</a:rPr>
                  <a:t> (cyclotron frequency),</a:t>
                </a:r>
              </a:p>
              <a:p>
                <a:endParaRPr lang="en-US" sz="2000" dirty="0">
                  <a:solidFill>
                    <a:schemeClr val="bg2">
                      <a:lumMod val="90000"/>
                    </a:schemeClr>
                  </a:solidFill>
                  <a:latin typeface="Garamond" panose="02020404030301010803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0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</a:rPr>
                  <a:t> (mean collision time),</a:t>
                </a:r>
              </a:p>
              <a:p>
                <a:endParaRPr lang="en-US" sz="2000" b="1" i="1" dirty="0">
                  <a:solidFill>
                    <a:schemeClr val="bg2">
                      <a:lumMod val="90000"/>
                    </a:schemeClr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000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0,0,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b="1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</a:rPr>
                  <a:t>.</a:t>
                </a:r>
              </a:p>
              <a:p>
                <a:endParaRPr lang="en-US" sz="2000" b="1" dirty="0">
                  <a:solidFill>
                    <a:schemeClr val="bg2">
                      <a:lumMod val="90000"/>
                    </a:schemeClr>
                  </a:solidFill>
                  <a:latin typeface="Garamond" panose="02020404030301010803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&gt;1 T is required (</a:t>
                </a:r>
                <a:r>
                  <a:rPr lang="en-US" sz="2000" dirty="0" err="1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sPHENIX</a:t>
                </a:r>
                <a:r>
                  <a:rPr lang="en-US" sz="2000" dirty="0">
                    <a:solidFill>
                      <a:schemeClr val="bg2">
                        <a:lumMod val="90000"/>
                      </a:schemeClr>
                    </a:solidFill>
                    <a:latin typeface="Garamond" panose="02020404030301010803" pitchFamily="18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future experiments)</a:t>
                </a:r>
                <a:endParaRPr lang="en-US" sz="2000" b="1" dirty="0">
                  <a:solidFill>
                    <a:schemeClr val="bg2">
                      <a:lumMod val="90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73D3CD-BE15-8A42-A7FA-BD132F4E2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57" y="1745007"/>
                <a:ext cx="5746510" cy="3997120"/>
              </a:xfrm>
              <a:prstGeom prst="rect">
                <a:avLst/>
              </a:prstGeom>
              <a:blipFill>
                <a:blip r:embed="rId4"/>
                <a:stretch>
                  <a:fillRect l="-1104" b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CA7A47-187F-0B4C-AD9D-9A4AC36580F3}"/>
                  </a:ext>
                </a:extLst>
              </p:cNvPr>
              <p:cNvSpPr txBox="1"/>
              <p:nvPr/>
            </p:nvSpPr>
            <p:spPr>
              <a:xfrm>
                <a:off x="3821547" y="3281902"/>
                <a:ext cx="2011641" cy="710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C00000"/>
                                  </a:solidFill>
                                  <a:latin typeface="Garamond" panose="02020404030301010803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C00000"/>
                                  </a:solidFill>
                                  <a:latin typeface="Garamond" panose="02020404030301010803" pitchFamily="18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C00000"/>
                                  </a:solidFill>
                                  <a:latin typeface="Garamond" panose="02020404030301010803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C00000"/>
                                  </a:solidFill>
                                  <a:latin typeface="Garamond" panose="02020404030301010803" pitchFamily="18" charset="0"/>
                                </a:rPr>
                                <m:t>ions</m:t>
                              </m:r>
                            </m:e>
                            <m:e>
                              <m:r>
                                <a:rPr lang="en-US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≳</m:t>
                              </m:r>
                              <m:r>
                                <a:rPr lang="en-US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accent2"/>
                                  </a:solidFill>
                                  <a:latin typeface="Garamond" panose="02020404030301010803" pitchFamily="18" charset="0"/>
                                </a:rPr>
                                <m:t>for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accent2"/>
                                  </a:solidFill>
                                  <a:latin typeface="Garamond" panose="02020404030301010803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accent2"/>
                                  </a:solidFill>
                                  <a:latin typeface="Garamond" panose="02020404030301010803" pitchFamily="18" charset="0"/>
                                </a:rPr>
                                <m:t>electrons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accent2"/>
                                  </a:solidFill>
                                  <a:latin typeface="Garamond" panose="02020404030301010803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CA7A47-187F-0B4C-AD9D-9A4AC3658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47" y="3281902"/>
                <a:ext cx="2011641" cy="710194"/>
              </a:xfrm>
              <a:prstGeom prst="rect">
                <a:avLst/>
              </a:prstGeom>
              <a:blipFill>
                <a:blip r:embed="rId5"/>
                <a:stretch>
                  <a:fillRect l="-50314" t="-189474" b="-277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51A11A4-D14A-B74E-8183-DA8D6E75E546}"/>
                  </a:ext>
                </a:extLst>
              </p:cNvPr>
              <p:cNvSpPr txBox="1"/>
              <p:nvPr/>
            </p:nvSpPr>
            <p:spPr>
              <a:xfrm>
                <a:off x="10503664" y="1563784"/>
                <a:ext cx="1223150" cy="31059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51A11A4-D14A-B74E-8183-DA8D6E75E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3664" y="1563784"/>
                <a:ext cx="1223150" cy="3105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A4BE422-5AB8-0446-937D-16298D326F1B}"/>
                  </a:ext>
                </a:extLst>
              </p:cNvPr>
              <p:cNvSpPr txBox="1"/>
              <p:nvPr/>
            </p:nvSpPr>
            <p:spPr>
              <a:xfrm>
                <a:off x="10503664" y="1563784"/>
                <a:ext cx="1223150" cy="310598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A4BE422-5AB8-0446-937D-16298D326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3664" y="1563784"/>
                <a:ext cx="1223150" cy="3105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A8C8CCC-1C72-E0E1-8B47-C0AE2E27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FFFD02-1B75-DE91-44B8-3FA8B5B1EB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22 March 2023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95EAF1A-C769-D97D-2617-8B5AED0F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12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0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4EECD0-30DF-BA48-8922-0160D7ACD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Ion Blocking by the Passive Bipolar Grid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BB033-85CF-C841-BB3E-E6053FE3E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12" b="2565"/>
          <a:stretch/>
        </p:blipFill>
        <p:spPr>
          <a:xfrm>
            <a:off x="70967" y="794317"/>
            <a:ext cx="4869195" cy="46340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DCE536-0519-5040-9B90-5428FCF4F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6977" y="288569"/>
            <a:ext cx="2572999" cy="3584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B609A9-C81C-9743-88EA-C3FBA4B8A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92541" y="288569"/>
            <a:ext cx="2572999" cy="35844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EE36CF-2661-5F4A-A4C0-FC8763D1996B}"/>
              </a:ext>
            </a:extLst>
          </p:cNvPr>
          <p:cNvSpPr/>
          <p:nvPr/>
        </p:nvSpPr>
        <p:spPr>
          <a:xfrm>
            <a:off x="5143255" y="3623349"/>
            <a:ext cx="69803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Results show that IBF can be suppressed down to 0 with a cost of 45% of primary electrons @ B≥1.2 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Comparison to simulations have been performed, better measured gases provide better results, improvement could be obtained in the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Beam test @ the Argon National Laboratory did not show resolution worsening at high magnetic 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Garfield++ simulations have shown good results for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Ar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/CH4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F834D2-2F12-9541-9427-903FFE61F23D}"/>
              </a:ext>
            </a:extLst>
          </p:cNvPr>
          <p:cNvSpPr/>
          <p:nvPr/>
        </p:nvSpPr>
        <p:spPr>
          <a:xfrm>
            <a:off x="237876" y="5067455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  <a:hlinkClick r:id="rId5"/>
              </a:rPr>
              <a:t>IEEE:9279256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4831EC-4246-CB47-BAF5-D9F6A5FD7756}"/>
              </a:ext>
            </a:extLst>
          </p:cNvPr>
          <p:cNvSpPr/>
          <p:nvPr/>
        </p:nvSpPr>
        <p:spPr>
          <a:xfrm>
            <a:off x="237876" y="4672787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arXiv:2007.13616</a:t>
            </a:r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C8984DC-3EDC-95B5-B0C6-41129274D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1EE5F85-9759-E012-C948-8F7B36D6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22 March 2023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03C971A-7B29-A6E3-175E-5517137A4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13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3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4FB9F3-A41A-1836-8AD7-0B63D7070A2F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89186-1CA3-3747-89DB-278F4E4A7A0C}"/>
              </a:ext>
            </a:extLst>
          </p:cNvPr>
          <p:cNvSpPr txBox="1"/>
          <p:nvPr/>
        </p:nvSpPr>
        <p:spPr>
          <a:xfrm>
            <a:off x="0" y="9259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BPG effect on the drift of electrons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89297-AFD7-DA42-8BD4-DA5860A704C5}"/>
              </a:ext>
            </a:extLst>
          </p:cNvPr>
          <p:cNvSpPr txBox="1"/>
          <p:nvPr/>
        </p:nvSpPr>
        <p:spPr>
          <a:xfrm>
            <a:off x="1151762" y="677373"/>
            <a:ext cx="734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My Garfield++ Simulations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Ar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/CH</a:t>
            </a:r>
            <a:r>
              <a:rPr lang="en-US" sz="2000" baseline="-25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4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 (90:10): 55 µm binning</a:t>
            </a:r>
          </a:p>
          <a:p>
            <a:endParaRPr lang="en-US" sz="2000" dirty="0">
              <a:solidFill>
                <a:schemeClr val="bg2">
                  <a:lumMod val="9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8A2A8-425B-0F41-98C4-472D430C8EF3}"/>
              </a:ext>
            </a:extLst>
          </p:cNvPr>
          <p:cNvSpPr txBox="1"/>
          <p:nvPr/>
        </p:nvSpPr>
        <p:spPr>
          <a:xfrm>
            <a:off x="1111809" y="5524836"/>
            <a:ext cx="9956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Linear bias corresponding to Lorentz angle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Designed a setup with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GridPix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 detector (from Bonn group) to measure the bias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8A00C0-5487-AF4E-8E89-61401DEF2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77481"/>
            <a:ext cx="6054952" cy="4351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A9871C-4B61-414A-80C0-00C9238FB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1" y="1077482"/>
            <a:ext cx="6054950" cy="43510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94AECF5-9003-4443-9873-D664029164BD}"/>
              </a:ext>
            </a:extLst>
          </p:cNvPr>
          <p:cNvGrpSpPr/>
          <p:nvPr/>
        </p:nvGrpSpPr>
        <p:grpSpPr>
          <a:xfrm>
            <a:off x="1151761" y="1385259"/>
            <a:ext cx="6936921" cy="369332"/>
            <a:chOff x="2797458" y="956618"/>
            <a:chExt cx="6936921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F30F72-AF9B-5644-98D2-00E503EB540A}"/>
                </a:ext>
              </a:extLst>
            </p:cNvPr>
            <p:cNvSpPr txBox="1"/>
            <p:nvPr/>
          </p:nvSpPr>
          <p:spPr>
            <a:xfrm>
              <a:off x="2797458" y="956618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B=0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106267-8921-FA4B-BEAF-390E109064E5}"/>
                </a:ext>
              </a:extLst>
            </p:cNvPr>
            <p:cNvSpPr txBox="1"/>
            <p:nvPr/>
          </p:nvSpPr>
          <p:spPr>
            <a:xfrm>
              <a:off x="8852406" y="956618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B=1.2 T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594A0C-A360-F822-26C6-16E7F4EA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732ED52-0C5F-D654-DCC5-CD812038C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22 March 2023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7ACBFC0-2505-A59F-7A99-A22B977F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14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09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4FB9F3-A41A-1836-8AD7-0B63D7070A2F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89186-1CA3-3747-89DB-278F4E4A7A0C}"/>
              </a:ext>
            </a:extLst>
          </p:cNvPr>
          <p:cNvSpPr txBox="1"/>
          <p:nvPr/>
        </p:nvSpPr>
        <p:spPr>
          <a:xfrm>
            <a:off x="0" y="9259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BPG effect on the drift of electrons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8A2A8-425B-0F41-98C4-472D430C8EF3}"/>
              </a:ext>
            </a:extLst>
          </p:cNvPr>
          <p:cNvSpPr txBox="1"/>
          <p:nvPr/>
        </p:nvSpPr>
        <p:spPr>
          <a:xfrm>
            <a:off x="1115987" y="5050702"/>
            <a:ext cx="995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Setup is at SBU (designed by Me and J. Kaminsky produced @ Weizmann &amp; Bonn)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Setting up DAQ system (SRS)</a:t>
            </a:r>
          </a:p>
          <a:p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Garamond" panose="02020404030301010803" pitchFamily="18" charset="0"/>
              </a:rPr>
              <a:t>Plan to perform measurements in the magnet @ ANL or BNL</a:t>
            </a: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162271D-0DFC-05B6-F68C-107387189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5" b="13679"/>
          <a:stretch/>
        </p:blipFill>
        <p:spPr>
          <a:xfrm>
            <a:off x="6094240" y="704323"/>
            <a:ext cx="5793536" cy="4195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46A98-A5FB-3C1F-3372-CDE5ADC06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16" y="704324"/>
            <a:ext cx="5593645" cy="4195234"/>
          </a:xfrm>
          <a:prstGeom prst="rect">
            <a:avLst/>
          </a:prstGeom>
        </p:spPr>
      </p:pic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FE463B5-8E40-95D5-3A85-9F9AAC071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417AE82-34D4-F6EF-BD17-3F0C4C7F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22 March 2023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BD85C481-A518-3CF4-2C87-BBF90609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0E515CD-338C-AE45-9F23-DAC133551249}" type="slidenum">
              <a:rPr lang="en-US" smtClean="0">
                <a:latin typeface="Garamond" panose="02020404030301010803" pitchFamily="18" charset="0"/>
              </a:rPr>
              <a:t>15</a:t>
            </a:fld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90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3719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TimePix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for large pads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16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E5C033-1AEE-10E1-8069-405FA976B503}"/>
              </a:ext>
            </a:extLst>
          </p:cNvPr>
          <p:cNvSpPr/>
          <p:nvPr/>
        </p:nvSpPr>
        <p:spPr>
          <a:xfrm>
            <a:off x="723899" y="3609966"/>
            <a:ext cx="10564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J.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Driebeek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, K.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Dehmelt</a:t>
            </a:r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32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Timepix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with Large Pads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17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pic>
        <p:nvPicPr>
          <p:cNvPr id="2" name="Google Shape;57;p13">
            <a:extLst>
              <a:ext uri="{FF2B5EF4-FFF2-40B4-BE49-F238E27FC236}">
                <a16:creationId xmlns:a16="http://schemas.microsoft.com/office/drawing/2014/main" id="{2DDC6EF6-24D8-BBB7-754D-CF0A47182C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66" t="9123" r="3347"/>
          <a:stretch/>
        </p:blipFill>
        <p:spPr>
          <a:xfrm>
            <a:off x="5894363" y="691888"/>
            <a:ext cx="6196971" cy="47663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F47BBC-385C-4A37-526E-DD9D18C81F30}"/>
              </a:ext>
            </a:extLst>
          </p:cNvPr>
          <p:cNvSpPr txBox="1"/>
          <p:nvPr/>
        </p:nvSpPr>
        <p:spPr>
          <a:xfrm>
            <a:off x="100666" y="744023"/>
            <a:ext cx="579369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Current MPGDs have pad sizes of mm</a:t>
            </a:r>
            <a:r>
              <a:rPr lang="en-US" sz="2000" baseline="30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2</a:t>
            </a: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596900" lvl="1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Constrained by existing readout ASICs</a:t>
            </a:r>
          </a:p>
          <a:p>
            <a:pPr marL="596900" lvl="1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Pixel ASICs such as the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Timepix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 have pads on the order of 10s of μm</a:t>
            </a:r>
            <a:r>
              <a:rPr lang="en-US" sz="2000" baseline="30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2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The resolution of pixel ASICs is more than necessary for some measurements resulting in unnecessary heat and material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Our goal is to demonstrate the use of a pixel ASIC as the front-end readout of charge sensitive pads in a GEM module with a resolution in between current pads and pixels</a:t>
            </a:r>
          </a:p>
        </p:txBody>
      </p:sp>
    </p:spTree>
    <p:extLst>
      <p:ext uri="{BB962C8B-B14F-4D97-AF65-F5344CB8AC3E}">
        <p14:creationId xmlns:p14="http://schemas.microsoft.com/office/powerpoint/2010/main" val="3043687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Timepix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with Large Pads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18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47BBC-385C-4A37-526E-DD9D18C81F30}"/>
              </a:ext>
            </a:extLst>
          </p:cNvPr>
          <p:cNvSpPr txBox="1"/>
          <p:nvPr/>
        </p:nvSpPr>
        <p:spPr>
          <a:xfrm>
            <a:off x="100666" y="744023"/>
            <a:ext cx="579369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Front end ASICs are designed with a certain detector capacitance in mind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Higher capacitance leads to worse SNR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We want to physically recreate the measurement shown in this simulation 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We will explore the effects of larger charges and higher capacitance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If SNR depends on capacitance independently from signal size, can large GEM gain overcome SNR?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These results will inform the design of a prototype</a:t>
            </a:r>
          </a:p>
        </p:txBody>
      </p:sp>
      <p:pic>
        <p:nvPicPr>
          <p:cNvPr id="3" name="Google Shape;65;p14">
            <a:extLst>
              <a:ext uri="{FF2B5EF4-FFF2-40B4-BE49-F238E27FC236}">
                <a16:creationId xmlns:a16="http://schemas.microsoft.com/office/drawing/2014/main" id="{808586E3-EEFE-8D30-B860-B9A4338AB2B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1" y="770562"/>
            <a:ext cx="5995334" cy="4912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072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Timepix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with Large Pads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19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2" name="Google Shape;71;p15">
            <a:extLst>
              <a:ext uri="{FF2B5EF4-FFF2-40B4-BE49-F238E27FC236}">
                <a16:creationId xmlns:a16="http://schemas.microsoft.com/office/drawing/2014/main" id="{154E32CF-E87C-A8B7-A653-B3AC1F27D9C8}"/>
              </a:ext>
            </a:extLst>
          </p:cNvPr>
          <p:cNvSpPr txBox="1">
            <a:spLocks/>
          </p:cNvSpPr>
          <p:nvPr/>
        </p:nvSpPr>
        <p:spPr>
          <a:xfrm>
            <a:off x="815389" y="5810538"/>
            <a:ext cx="10561222" cy="1185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Readout PCB for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Timepix</a:t>
            </a: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Google Shape;72;p15">
            <a:extLst>
              <a:ext uri="{FF2B5EF4-FFF2-40B4-BE49-F238E27FC236}">
                <a16:creationId xmlns:a16="http://schemas.microsoft.com/office/drawing/2014/main" id="{691B0F83-7527-2F3C-0FA8-C0CF3E4943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534" y="716501"/>
            <a:ext cx="3854923" cy="502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4;p15">
            <a:extLst>
              <a:ext uri="{FF2B5EF4-FFF2-40B4-BE49-F238E27FC236}">
                <a16:creationId xmlns:a16="http://schemas.microsoft.com/office/drawing/2014/main" id="{12A620A6-6FCB-F5D4-AB0B-BDB16D50FC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6453" y="795083"/>
            <a:ext cx="4292624" cy="431067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BE7E20-9E45-9CBD-46DD-28D527B6E455}"/>
              </a:ext>
            </a:extLst>
          </p:cNvPr>
          <p:cNvSpPr txBox="1"/>
          <p:nvPr/>
        </p:nvSpPr>
        <p:spPr>
          <a:xfrm>
            <a:off x="5807979" y="5298789"/>
            <a:ext cx="6112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PCB for connecting 42 Capacitors to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Timepix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endParaRPr lang="en-IL" sz="2000" dirty="0"/>
          </a:p>
        </p:txBody>
      </p:sp>
    </p:spTree>
    <p:extLst>
      <p:ext uri="{BB962C8B-B14F-4D97-AF65-F5344CB8AC3E}">
        <p14:creationId xmlns:p14="http://schemas.microsoft.com/office/powerpoint/2010/main" val="371264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GridPix</a:t>
            </a:r>
            <a:endParaRPr lang="en-US" sz="3600" b="1" dirty="0">
              <a:solidFill>
                <a:schemeClr val="bg1">
                  <a:lumMod val="8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2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87BF1-A5F0-2548-C302-85A1B4147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21" y="640642"/>
            <a:ext cx="4292601" cy="4292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64FDA2-C69E-C1B2-22A2-6711386223CC}"/>
              </a:ext>
            </a:extLst>
          </p:cNvPr>
          <p:cNvSpPr txBox="1"/>
          <p:nvPr/>
        </p:nvSpPr>
        <p:spPr>
          <a:xfrm>
            <a:off x="175540" y="5386361"/>
            <a:ext cx="51998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A. Boldyrev &amp; others </a:t>
            </a:r>
            <a:r>
              <a:rPr lang="en-US" sz="1600" b="1" i="0" strike="noStrike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  <a:hlinkClick r:id="rId4"/>
              </a:rPr>
              <a:t>Tracking performance of GasPixel detectors in test beam studies</a:t>
            </a:r>
            <a:r>
              <a:rPr lang="en-US" sz="1600" i="0" strike="noStrike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. NIMA 807: 47 - 55. 2016</a:t>
            </a:r>
          </a:p>
          <a:p>
            <a:r>
              <a:rPr lang="en-US" sz="1600" i="0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W. </a:t>
            </a:r>
            <a:r>
              <a:rPr lang="en-US" sz="1600" i="0" dirty="0" err="1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Koppert</a:t>
            </a:r>
            <a:r>
              <a:rPr lang="en-US" sz="1600" i="0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 &amp; others </a:t>
            </a:r>
            <a:r>
              <a:rPr lang="en-US" sz="1600" b="1" i="0" strike="noStrike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  <a:hlinkClick r:id="rId5"/>
              </a:rPr>
              <a:t>GridPix detectors: Production and beam test results</a:t>
            </a:r>
            <a:r>
              <a:rPr lang="en-US" sz="1600" i="0" strike="noStrike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. NIMA 732: 245 - 249. 2013</a:t>
            </a:r>
            <a:endParaRPr lang="en-IL" sz="16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IL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BF8F5-7133-3C06-5652-B3A04E63E96A}"/>
              </a:ext>
            </a:extLst>
          </p:cNvPr>
          <p:cNvSpPr txBox="1"/>
          <p:nvPr/>
        </p:nvSpPr>
        <p:spPr>
          <a:xfrm>
            <a:off x="5554593" y="707178"/>
            <a:ext cx="630436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GridPix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 is a miniature Time Projection Chamber (TPC) with a two-dimensional readout plane. </a:t>
            </a:r>
          </a:p>
          <a:p>
            <a:pPr algn="just"/>
            <a:endParaRPr lang="en-US" dirty="0">
              <a:solidFill>
                <a:schemeClr val="bg2">
                  <a:lumMod val="75000"/>
                </a:schemeClr>
              </a:solidFill>
              <a:effectLst/>
              <a:latin typeface="Times"/>
            </a:endParaRPr>
          </a:p>
          <a:p>
            <a:pPr algn="just"/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It consists of a gas ampli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fi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cation region on top of a signal-readout chip, a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Timepix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 (CERN). </a:t>
            </a:r>
          </a:p>
          <a:p>
            <a:pPr algn="just"/>
            <a:endParaRPr lang="en-US" dirty="0">
              <a:solidFill>
                <a:schemeClr val="bg2">
                  <a:lumMod val="75000"/>
                </a:schemeClr>
              </a:solidFill>
              <a:effectLst/>
              <a:latin typeface="Times"/>
            </a:endParaRPr>
          </a:p>
          <a:p>
            <a:pPr algn="just"/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It records the arrival time and the position of electrons. </a:t>
            </a:r>
          </a:p>
          <a:p>
            <a:pPr algn="just"/>
            <a:endParaRPr lang="en-US" dirty="0">
              <a:solidFill>
                <a:schemeClr val="bg2">
                  <a:lumMod val="75000"/>
                </a:schemeClr>
              </a:solidFill>
              <a:effectLst/>
              <a:latin typeface="Times"/>
            </a:endParaRPr>
          </a:p>
          <a:p>
            <a:pPr algn="just"/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The ampli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fi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cation region consists of a grid supported by ~50 </a:t>
            </a:r>
            <a:r>
              <a:rPr lang="el-GR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μ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m tall spacers. </a:t>
            </a:r>
          </a:p>
          <a:p>
            <a:pPr algn="just"/>
            <a:endParaRPr lang="en-US" dirty="0">
              <a:solidFill>
                <a:schemeClr val="bg2">
                  <a:lumMod val="75000"/>
                </a:schemeClr>
              </a:solidFill>
              <a:latin typeface="Times"/>
            </a:endParaRPr>
          </a:p>
          <a:p>
            <a:pPr algn="just"/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Times"/>
              </a:rPr>
              <a:t>Amplification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fi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eld is large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~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60 kV</a:t>
            </a:r>
            <a:r>
              <a:rPr lang="en-US" i="1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/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cm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to create electron induced avalanches.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966A2F-C20D-724B-0796-5A76D0BF7F4D}"/>
              </a:ext>
            </a:extLst>
          </p:cNvPr>
          <p:cNvGrpSpPr/>
          <p:nvPr/>
        </p:nvGrpSpPr>
        <p:grpSpPr>
          <a:xfrm>
            <a:off x="175540" y="1411108"/>
            <a:ext cx="4696180" cy="3522135"/>
            <a:chOff x="175540" y="1411108"/>
            <a:chExt cx="4696180" cy="35221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F0CA448-D544-55C7-071E-BABE2CCA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540" y="1411108"/>
              <a:ext cx="4696180" cy="3522135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CAED4C0-A6A0-EF15-531E-4B3AF24E4286}"/>
                </a:ext>
              </a:extLst>
            </p:cNvPr>
            <p:cNvCxnSpPr/>
            <p:nvPr/>
          </p:nvCxnSpPr>
          <p:spPr>
            <a:xfrm flipV="1">
              <a:off x="2754718" y="3429000"/>
              <a:ext cx="0" cy="84757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9CEE09-76BE-7B8F-1612-348E39AA83A5}"/>
                </a:ext>
              </a:extLst>
            </p:cNvPr>
            <p:cNvSpPr txBox="1"/>
            <p:nvPr/>
          </p:nvSpPr>
          <p:spPr>
            <a:xfrm>
              <a:off x="2733721" y="3629615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L" dirty="0">
                  <a:solidFill>
                    <a:srgbClr val="FF0000"/>
                  </a:solidFill>
                </a:rPr>
                <a:t>50 μm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3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Timepix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with Large Pads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20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3" name="Google Shape;80;p16">
            <a:extLst>
              <a:ext uri="{FF2B5EF4-FFF2-40B4-BE49-F238E27FC236}">
                <a16:creationId xmlns:a16="http://schemas.microsoft.com/office/drawing/2014/main" id="{CD42EB32-D801-F5FB-A3F3-19CA7B13489A}"/>
              </a:ext>
            </a:extLst>
          </p:cNvPr>
          <p:cNvSpPr txBox="1">
            <a:spLocks/>
          </p:cNvSpPr>
          <p:nvPr/>
        </p:nvSpPr>
        <p:spPr>
          <a:xfrm>
            <a:off x="174600" y="591521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Interconnects</a:t>
            </a:r>
          </a:p>
        </p:txBody>
      </p:sp>
      <p:sp>
        <p:nvSpPr>
          <p:cNvPr id="4" name="Google Shape;81;p16">
            <a:extLst>
              <a:ext uri="{FF2B5EF4-FFF2-40B4-BE49-F238E27FC236}">
                <a16:creationId xmlns:a16="http://schemas.microsoft.com/office/drawing/2014/main" id="{3662C8D1-18CD-D2D0-2202-6A02BFBAC342}"/>
              </a:ext>
            </a:extLst>
          </p:cNvPr>
          <p:cNvSpPr txBox="1">
            <a:spLocks/>
          </p:cNvSpPr>
          <p:nvPr/>
        </p:nvSpPr>
        <p:spPr>
          <a:xfrm>
            <a:off x="372536" y="5253275"/>
            <a:ext cx="6084888" cy="4522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Timepix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 will be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wirebonded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 to readout PCB</a:t>
            </a:r>
          </a:p>
        </p:txBody>
      </p:sp>
      <p:pic>
        <p:nvPicPr>
          <p:cNvPr id="8" name="Google Shape;82;p16">
            <a:extLst>
              <a:ext uri="{FF2B5EF4-FFF2-40B4-BE49-F238E27FC236}">
                <a16:creationId xmlns:a16="http://schemas.microsoft.com/office/drawing/2014/main" id="{40F33E4F-0371-1A83-D916-199315F1841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145070" y="2405555"/>
            <a:ext cx="2236308" cy="337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3;p16">
            <a:extLst>
              <a:ext uri="{FF2B5EF4-FFF2-40B4-BE49-F238E27FC236}">
                <a16:creationId xmlns:a16="http://schemas.microsoft.com/office/drawing/2014/main" id="{EBFC0C78-33CD-9EC5-539A-B659168628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100" y="965494"/>
            <a:ext cx="6084888" cy="19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4;p16">
            <a:extLst>
              <a:ext uri="{FF2B5EF4-FFF2-40B4-BE49-F238E27FC236}">
                <a16:creationId xmlns:a16="http://schemas.microsoft.com/office/drawing/2014/main" id="{BDB636AF-57EB-0406-AFB7-FA30FFC5B48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6908" y="2833428"/>
            <a:ext cx="4007946" cy="2527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5;p16">
            <a:extLst>
              <a:ext uri="{FF2B5EF4-FFF2-40B4-BE49-F238E27FC236}">
                <a16:creationId xmlns:a16="http://schemas.microsoft.com/office/drawing/2014/main" id="{2644B933-60A4-7259-409D-EF21EB09AB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8925"/>
          <a:stretch/>
        </p:blipFill>
        <p:spPr>
          <a:xfrm>
            <a:off x="7687342" y="643344"/>
            <a:ext cx="3447078" cy="216358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7;p16">
            <a:extLst>
              <a:ext uri="{FF2B5EF4-FFF2-40B4-BE49-F238E27FC236}">
                <a16:creationId xmlns:a16="http://schemas.microsoft.com/office/drawing/2014/main" id="{B477FE41-5784-F5F2-E995-2249AB20F8C0}"/>
              </a:ext>
            </a:extLst>
          </p:cNvPr>
          <p:cNvSpPr txBox="1">
            <a:spLocks/>
          </p:cNvSpPr>
          <p:nvPr/>
        </p:nvSpPr>
        <p:spPr>
          <a:xfrm>
            <a:off x="174600" y="5892506"/>
            <a:ext cx="11864278" cy="1144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Wire and bump bonding is being worked on with BNL Instrumentation Division’s High Density Interconnects Lab                                         </a:t>
            </a:r>
          </a:p>
        </p:txBody>
      </p:sp>
      <p:sp>
        <p:nvSpPr>
          <p:cNvPr id="16" name="Google Shape;86;p16">
            <a:extLst>
              <a:ext uri="{FF2B5EF4-FFF2-40B4-BE49-F238E27FC236}">
                <a16:creationId xmlns:a16="http://schemas.microsoft.com/office/drawing/2014/main" id="{CA00E81E-41C2-6041-99FD-806F55BCACC2}"/>
              </a:ext>
            </a:extLst>
          </p:cNvPr>
          <p:cNvSpPr txBox="1">
            <a:spLocks/>
          </p:cNvSpPr>
          <p:nvPr/>
        </p:nvSpPr>
        <p:spPr>
          <a:xfrm>
            <a:off x="6488322" y="5324591"/>
            <a:ext cx="6300888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Pad Plane will be gold stud bump bonded to the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Timepix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08392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21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E55D16-6780-15AD-F35E-13E0E8AD1B8C}"/>
              </a:ext>
            </a:extLst>
          </p:cNvPr>
          <p:cNvSpPr txBox="1"/>
          <p:nvPr/>
        </p:nvSpPr>
        <p:spPr>
          <a:xfrm>
            <a:off x="188855" y="807348"/>
            <a:ext cx="77451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Tree projects are currently ongoing @ SBU related to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GridPix</a:t>
            </a: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All of them could converge in a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GridPix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 TPC for EIC 2</a:t>
            </a:r>
            <a:r>
              <a:rPr lang="en-US" sz="2000" baseline="30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nd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 detector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9E80281-086B-E98E-6B53-0FBC66448822}"/>
              </a:ext>
            </a:extLst>
          </p:cNvPr>
          <p:cNvGrpSpPr/>
          <p:nvPr/>
        </p:nvGrpSpPr>
        <p:grpSpPr>
          <a:xfrm>
            <a:off x="3997505" y="1960695"/>
            <a:ext cx="3694056" cy="3112098"/>
            <a:chOff x="3558590" y="2089395"/>
            <a:chExt cx="5650212" cy="43445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95940C-631F-07B5-E81F-EA843B76F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8590" y="2089395"/>
              <a:ext cx="5650212" cy="4344531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C7467F-354C-4C0D-9A5D-237C935258E4}"/>
                </a:ext>
              </a:extLst>
            </p:cNvPr>
            <p:cNvGrpSpPr/>
            <p:nvPr/>
          </p:nvGrpSpPr>
          <p:grpSpPr>
            <a:xfrm>
              <a:off x="5784620" y="3884495"/>
              <a:ext cx="248753" cy="293474"/>
              <a:chOff x="457200" y="2695074"/>
              <a:chExt cx="336884" cy="336884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06F2336-59EC-EF62-61FA-6E5CB9033B2B}"/>
                  </a:ext>
                </a:extLst>
              </p:cNvPr>
              <p:cNvCxnSpPr/>
              <p:nvPr/>
            </p:nvCxnSpPr>
            <p:spPr>
              <a:xfrm>
                <a:off x="625642" y="2695074"/>
                <a:ext cx="0" cy="336884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2FB6C44-7AB4-BDFE-DB14-AD881C85B81C}"/>
                  </a:ext>
                </a:extLst>
              </p:cNvPr>
              <p:cNvCxnSpPr/>
              <p:nvPr/>
            </p:nvCxnSpPr>
            <p:spPr>
              <a:xfrm rot="5400000">
                <a:off x="625642" y="2702845"/>
                <a:ext cx="0" cy="336884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F50FBC3-00AB-403C-252F-37B77C6DD21C}"/>
                </a:ext>
              </a:extLst>
            </p:cNvPr>
            <p:cNvGrpSpPr/>
            <p:nvPr/>
          </p:nvGrpSpPr>
          <p:grpSpPr>
            <a:xfrm>
              <a:off x="7325541" y="3868166"/>
              <a:ext cx="248753" cy="293474"/>
              <a:chOff x="457200" y="2695074"/>
              <a:chExt cx="336884" cy="33688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BC14DC7-FBD9-6981-4F8B-0EED72EAB5D4}"/>
                  </a:ext>
                </a:extLst>
              </p:cNvPr>
              <p:cNvCxnSpPr/>
              <p:nvPr/>
            </p:nvCxnSpPr>
            <p:spPr>
              <a:xfrm>
                <a:off x="625642" y="2695074"/>
                <a:ext cx="0" cy="336884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C7B290E-7CC9-DAEF-9AEA-A6F3F29EEB06}"/>
                  </a:ext>
                </a:extLst>
              </p:cNvPr>
              <p:cNvCxnSpPr/>
              <p:nvPr/>
            </p:nvCxnSpPr>
            <p:spPr>
              <a:xfrm rot="5400000">
                <a:off x="625642" y="2702845"/>
                <a:ext cx="0" cy="336884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D0A69F-572E-FA12-979A-81CC63AC61BB}"/>
                </a:ext>
              </a:extLst>
            </p:cNvPr>
            <p:cNvCxnSpPr>
              <a:cxnSpLocks/>
            </p:cNvCxnSpPr>
            <p:nvPr/>
          </p:nvCxnSpPr>
          <p:spPr>
            <a:xfrm>
              <a:off x="4973975" y="4025014"/>
              <a:ext cx="360000" cy="0"/>
            </a:xfrm>
            <a:prstGeom prst="line">
              <a:avLst/>
            </a:prstGeom>
            <a:ln w="38100" cmpd="sng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F266E65-CDCA-91D7-1BD9-E510E781EBD8}"/>
                </a:ext>
              </a:extLst>
            </p:cNvPr>
            <p:cNvCxnSpPr>
              <a:cxnSpLocks/>
            </p:cNvCxnSpPr>
            <p:nvPr/>
          </p:nvCxnSpPr>
          <p:spPr>
            <a:xfrm>
              <a:off x="6504133" y="4016121"/>
              <a:ext cx="360000" cy="0"/>
            </a:xfrm>
            <a:prstGeom prst="line">
              <a:avLst/>
            </a:prstGeom>
            <a:ln w="38100" cmpd="sng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24670D-BA1E-A0D3-79CE-695A71178209}"/>
                </a:ext>
              </a:extLst>
            </p:cNvPr>
            <p:cNvCxnSpPr>
              <a:cxnSpLocks/>
            </p:cNvCxnSpPr>
            <p:nvPr/>
          </p:nvCxnSpPr>
          <p:spPr>
            <a:xfrm>
              <a:off x="8034936" y="4000092"/>
              <a:ext cx="360000" cy="0"/>
            </a:xfrm>
            <a:prstGeom prst="line">
              <a:avLst/>
            </a:prstGeom>
            <a:ln w="38100" cmpd="sng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03F1048-0091-F903-6735-3049BA6CA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12821" t="6267" r="5799" b="16007"/>
            <a:stretch/>
          </p:blipFill>
          <p:spPr>
            <a:xfrm>
              <a:off x="4437626" y="2316888"/>
              <a:ext cx="4499491" cy="33912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3BACBB8-1277-FFD5-62FA-95E1EDE6946C}"/>
                    </a:ext>
                  </a:extLst>
                </p:cNvPr>
                <p:cNvSpPr txBox="1"/>
                <p:nvPr/>
              </p:nvSpPr>
              <p:spPr>
                <a:xfrm>
                  <a:off x="7695939" y="2521772"/>
                  <a:ext cx="1223150" cy="310598"/>
                </a:xfrm>
                <a:prstGeom prst="rect">
                  <a:avLst/>
                </a:prstGeom>
                <a:solidFill>
                  <a:schemeClr val="bg1">
                    <a:alpha val="70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b="1" dirty="0">
                    <a:solidFill>
                      <a:srgbClr val="C00000"/>
                    </a:solidFill>
                    <a:latin typeface="Garamond" panose="02020404030301010803" pitchFamily="18" charset="0"/>
                  </a:endParaRPr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3BACBB8-1277-FFD5-62FA-95E1EDE694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5939" y="2521772"/>
                  <a:ext cx="1223150" cy="310598"/>
                </a:xfrm>
                <a:prstGeom prst="rect">
                  <a:avLst/>
                </a:prstGeom>
                <a:blipFill>
                  <a:blip r:embed="rId5"/>
                  <a:stretch>
                    <a:fillRect b="-42105"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3B58A0D-7DFD-8F52-D559-296E46F7D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77" y="1859796"/>
            <a:ext cx="3313896" cy="3313896"/>
          </a:xfrm>
          <a:prstGeom prst="rect">
            <a:avLst/>
          </a:prstGeom>
        </p:spPr>
      </p:pic>
      <p:pic>
        <p:nvPicPr>
          <p:cNvPr id="31" name="Google Shape;57;p13">
            <a:extLst>
              <a:ext uri="{FF2B5EF4-FFF2-40B4-BE49-F238E27FC236}">
                <a16:creationId xmlns:a16="http://schemas.microsoft.com/office/drawing/2014/main" id="{78CD4480-D3DA-D382-4761-43E9372F5C4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366" t="9123" r="3347"/>
          <a:stretch/>
        </p:blipFill>
        <p:spPr>
          <a:xfrm>
            <a:off x="7989693" y="1960695"/>
            <a:ext cx="3689018" cy="311209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218A7A3-F11E-5F74-5F43-7DEA87B6AA01}"/>
              </a:ext>
            </a:extLst>
          </p:cNvPr>
          <p:cNvSpPr txBox="1"/>
          <p:nvPr/>
        </p:nvSpPr>
        <p:spPr>
          <a:xfrm>
            <a:off x="295166" y="5369514"/>
            <a:ext cx="3313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Improved </a:t>
            </a:r>
            <a:r>
              <a:rPr lang="en-US" sz="1800" dirty="0" err="1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dE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/dx→ primary e- counting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D9C908-D29E-C340-D6CA-5DCE2AF870AB}"/>
              </a:ext>
            </a:extLst>
          </p:cNvPr>
          <p:cNvSpPr txBox="1"/>
          <p:nvPr/>
        </p:nvSpPr>
        <p:spPr>
          <a:xfrm>
            <a:off x="4020294" y="5369514"/>
            <a:ext cx="331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IBF suppression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E8A5FD-2231-51F6-DEF5-BD54D366910E}"/>
              </a:ext>
            </a:extLst>
          </p:cNvPr>
          <p:cNvSpPr txBox="1"/>
          <p:nvPr/>
        </p:nvSpPr>
        <p:spPr>
          <a:xfrm>
            <a:off x="7971217" y="5369513"/>
            <a:ext cx="3689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Larger pads → less electronics → lower costs</a:t>
            </a:r>
          </a:p>
        </p:txBody>
      </p:sp>
    </p:spTree>
    <p:extLst>
      <p:ext uri="{BB962C8B-B14F-4D97-AF65-F5344CB8AC3E}">
        <p14:creationId xmlns:p14="http://schemas.microsoft.com/office/powerpoint/2010/main" val="3513783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0" y="827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7190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Backup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22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</p:spTree>
    <p:extLst>
      <p:ext uri="{BB962C8B-B14F-4D97-AF65-F5344CB8AC3E}">
        <p14:creationId xmlns:p14="http://schemas.microsoft.com/office/powerpoint/2010/main" val="1712605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0" y="827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23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pic>
        <p:nvPicPr>
          <p:cNvPr id="5" name="Picture 4" descr="A close-up of a computer&#10;&#10;Description automatically generated">
            <a:extLst>
              <a:ext uri="{FF2B5EF4-FFF2-40B4-BE49-F238E27FC236}">
                <a16:creationId xmlns:a16="http://schemas.microsoft.com/office/drawing/2014/main" id="{53A84550-6D8F-53A5-89F1-4981E6216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450" y="58949"/>
            <a:ext cx="8595100" cy="645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74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88887" y="120226"/>
            <a:ext cx="8596668" cy="1320800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>
                <a:solidFill>
                  <a:srgbClr val="00B0F0"/>
                </a:solidFill>
                <a:latin typeface="Verdana"/>
                <a:cs typeface="Verdana"/>
              </a:rPr>
              <a:t>8-QUAD module with field cage</a:t>
            </a:r>
            <a:endParaRPr lang="en-GB" altLang="en-US" sz="3600" b="0" dirty="0">
              <a:solidFill>
                <a:srgbClr val="00B0F0"/>
              </a:solidFill>
              <a:latin typeface="Verdana"/>
              <a:cs typeface="Verdan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61CA2-F190-F3A0-D5FB-3B8EF5275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312920"/>
            <a:ext cx="8596668" cy="2387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Nikhef will send to Stony Brook a 32-chip module &amp; COMPLETE DAQ.</a:t>
            </a:r>
          </a:p>
          <a:p>
            <a:r>
              <a:rPr lang="en-US" dirty="0"/>
              <a:t>Timing is in the hands of the lawyers:</a:t>
            </a:r>
          </a:p>
          <a:p>
            <a:pPr lvl="1"/>
            <a:r>
              <a:rPr lang="en-US" dirty="0"/>
              <a:t>SBU &amp; J-Lab</a:t>
            </a:r>
          </a:p>
          <a:p>
            <a:pPr lvl="2"/>
            <a:r>
              <a:rPr lang="en-US" dirty="0"/>
              <a:t>Show me the money!</a:t>
            </a:r>
          </a:p>
          <a:p>
            <a:pPr lvl="1"/>
            <a:r>
              <a:rPr lang="en-US" dirty="0"/>
              <a:t>SBU &amp; Nikhef</a:t>
            </a:r>
          </a:p>
          <a:p>
            <a:pPr lvl="2"/>
            <a:r>
              <a:rPr lang="en-US" dirty="0"/>
              <a:t>Loan agreement, shipping payment, insurance, …</a:t>
            </a:r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452120" y="1136367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387221" y="1090506"/>
            <a:ext cx="3676331" cy="29125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CE7BC-3B8B-0C5F-83E9-519915914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60" y="1090506"/>
            <a:ext cx="3802099" cy="28515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GridPix</a:t>
            </a:r>
            <a:endParaRPr lang="en-US" sz="3600" b="1" dirty="0">
              <a:solidFill>
                <a:schemeClr val="bg1">
                  <a:lumMod val="8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3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pic>
        <p:nvPicPr>
          <p:cNvPr id="7" name="Picture 6" descr="A diagram of a beam&#10;&#10;Description automatically generated">
            <a:extLst>
              <a:ext uri="{FF2B5EF4-FFF2-40B4-BE49-F238E27FC236}">
                <a16:creationId xmlns:a16="http://schemas.microsoft.com/office/drawing/2014/main" id="{3800771A-5438-B0C6-F07D-E42808C7F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92" y="695561"/>
            <a:ext cx="5298147" cy="5466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82835E-5AA4-0D6B-0976-4FD794AF5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42" y="636612"/>
            <a:ext cx="6324057" cy="3984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BE39A5-148D-37E0-5F7B-9761B08C5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99252"/>
            <a:ext cx="7772400" cy="319266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6CC49C2-7647-03DB-C3E0-F18F8A625077}"/>
              </a:ext>
            </a:extLst>
          </p:cNvPr>
          <p:cNvGrpSpPr/>
          <p:nvPr/>
        </p:nvGrpSpPr>
        <p:grpSpPr>
          <a:xfrm>
            <a:off x="50601" y="576620"/>
            <a:ext cx="6460353" cy="4842433"/>
            <a:chOff x="50601" y="576620"/>
            <a:chExt cx="6460353" cy="48424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DB3ADB-C981-E185-111B-EF52A8620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01" y="576620"/>
              <a:ext cx="3230176" cy="242263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A01C344-C389-A1B8-A8C9-E51C3F701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76580" y="576620"/>
              <a:ext cx="3230176" cy="24226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0D5FF5-69FC-1555-7729-32655FE6F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494" y="2996421"/>
              <a:ext cx="3230176" cy="24226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0DCF192-6150-87A3-72F3-3D22A9B41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80778" y="2996421"/>
              <a:ext cx="3230176" cy="242263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C1B1463-D36C-BC38-5CAB-C5C7B0801320}"/>
              </a:ext>
            </a:extLst>
          </p:cNvPr>
          <p:cNvSpPr txBox="1"/>
          <p:nvPr/>
        </p:nvSpPr>
        <p:spPr>
          <a:xfrm>
            <a:off x="6475063" y="636612"/>
            <a:ext cx="571693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2">
                    <a:lumMod val="75000"/>
                  </a:schemeClr>
                </a:solidFill>
                <a:effectLst/>
                <a:latin typeface="Times"/>
              </a:rPr>
              <a:t>Concept is simple, production is a complicated process</a:t>
            </a:r>
          </a:p>
          <a:p>
            <a:pPr algn="just"/>
            <a:endParaRPr lang="en-US" sz="2000" dirty="0">
              <a:solidFill>
                <a:schemeClr val="bg2">
                  <a:lumMod val="75000"/>
                </a:schemeClr>
              </a:solidFill>
              <a:latin typeface="Times"/>
            </a:endParaRPr>
          </a:p>
          <a:p>
            <a:pPr algn="just"/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Has been developing and improving over the last decade</a:t>
            </a:r>
          </a:p>
          <a:p>
            <a:pPr algn="just"/>
            <a:endParaRPr lang="en-US" sz="2000" dirty="0">
              <a:solidFill>
                <a:schemeClr val="bg2">
                  <a:lumMod val="75000"/>
                </a:schemeClr>
              </a:solidFill>
              <a:latin typeface="Times"/>
            </a:endParaRPr>
          </a:p>
          <a:p>
            <a:pPr algn="just"/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Coupled with Timepix3 readout: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Number of pixels: 256 × 256 pixels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Pixel pitch: 55 × 55 </a:t>
            </a:r>
            <a:r>
              <a:rPr lang="el-GR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μ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ENC: ~ 60 e-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Charge (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Times"/>
              </a:rPr>
              <a:t>ToT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) and time (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Times"/>
              </a:rPr>
              <a:t>ToA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) available per hit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Timing resolution: 1.56 ns for duration of ~410 </a:t>
            </a:r>
            <a:r>
              <a:rPr lang="el-GR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μ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Zero suppression on chip (sparse readout)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Multi-hit capable (pixels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Times"/>
              </a:rPr>
              <a:t>sens.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 after t</a:t>
            </a:r>
            <a:r>
              <a:rPr lang="en-US" sz="2000" baseline="-25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ToT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+475 ns)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Super-pixels store hits for some time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Output rate up to 5.12 Gbps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Times"/>
              </a:rPr>
              <a:t>Power pulsing possible (800 ns for start up)</a:t>
            </a:r>
          </a:p>
        </p:txBody>
      </p:sp>
    </p:spTree>
    <p:extLst>
      <p:ext uri="{BB962C8B-B14F-4D97-AF65-F5344CB8AC3E}">
        <p14:creationId xmlns:p14="http://schemas.microsoft.com/office/powerpoint/2010/main" val="19460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3719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TPC with </a:t>
            </a: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GridPix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readout for EIC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4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E5C033-1AEE-10E1-8069-405FA976B503}"/>
              </a:ext>
            </a:extLst>
          </p:cNvPr>
          <p:cNvSpPr/>
          <p:nvPr/>
        </p:nvSpPr>
        <p:spPr>
          <a:xfrm>
            <a:off x="723899" y="3609966"/>
            <a:ext cx="10564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P. Garg, T.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Hemmick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ffectLst/>
                <a:latin typeface="Garamond" panose="02020404030301010803" pitchFamily="18" charset="0"/>
              </a:rPr>
              <a:t>, E. Shulga</a:t>
            </a:r>
          </a:p>
        </p:txBody>
      </p:sp>
    </p:spTree>
    <p:extLst>
      <p:ext uri="{BB962C8B-B14F-4D97-AF65-F5344CB8AC3E}">
        <p14:creationId xmlns:p14="http://schemas.microsoft.com/office/powerpoint/2010/main" val="1853883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GridPix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TPC for EIC 2</a:t>
            </a:r>
            <a:r>
              <a:rPr lang="en-US" sz="3600" b="1" baseline="30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nd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detector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5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2B4AC0-83B7-760F-5446-AA70BA675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27" y="770563"/>
            <a:ext cx="11570167" cy="3804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AA34A-41B2-5F59-BC29-5C658D876676}"/>
              </a:ext>
            </a:extLst>
          </p:cNvPr>
          <p:cNvSpPr txBox="1"/>
          <p:nvPr/>
        </p:nvSpPr>
        <p:spPr>
          <a:xfrm>
            <a:off x="333727" y="4644408"/>
            <a:ext cx="115701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Low momentum particles will form tight spirals in a high magnetic field. As a result, there exists a linearly rising ”minimum” transverse momentum required for particles to reach a detector plane at any given radius. PID thereby acquires a minimum momentum due simply to the geometric placement of the first PID layer. </a:t>
            </a:r>
          </a:p>
        </p:txBody>
      </p:sp>
    </p:spTree>
    <p:extLst>
      <p:ext uri="{BB962C8B-B14F-4D97-AF65-F5344CB8AC3E}">
        <p14:creationId xmlns:p14="http://schemas.microsoft.com/office/powerpoint/2010/main" val="2211967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5938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8BE9F2-A102-F14B-9454-A0D7FC752338}"/>
              </a:ext>
            </a:extLst>
          </p:cNvPr>
          <p:cNvGrpSpPr/>
          <p:nvPr/>
        </p:nvGrpSpPr>
        <p:grpSpPr>
          <a:xfrm>
            <a:off x="0" y="612580"/>
            <a:ext cx="8331152" cy="5916490"/>
            <a:chOff x="0" y="612580"/>
            <a:chExt cx="8331152" cy="5916490"/>
          </a:xfrm>
        </p:grpSpPr>
        <p:pic>
          <p:nvPicPr>
            <p:cNvPr id="19" name="Picture 18" descr="A yellow rectangular sign with black text and red dotted line&#10;&#10;Description automatically generated">
              <a:extLst>
                <a:ext uri="{FF2B5EF4-FFF2-40B4-BE49-F238E27FC236}">
                  <a16:creationId xmlns:a16="http://schemas.microsoft.com/office/drawing/2014/main" id="{F1EF9956-2E98-F59D-5BD1-FD3474389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2580"/>
              <a:ext cx="5247980" cy="24239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EA6F03-7CD2-1588-487C-6FAC2B866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036570"/>
              <a:ext cx="4267152" cy="34925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8A243DC-0E83-435B-B7FB-73B5A202E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7152" y="3036570"/>
              <a:ext cx="4064000" cy="34925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8FC14C-B0A6-EE1A-D58A-1FE1A7F57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915" r="4464"/>
            <a:stretch/>
          </p:blipFill>
          <p:spPr>
            <a:xfrm>
              <a:off x="5164318" y="612580"/>
              <a:ext cx="3165804" cy="242399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GridPix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TPC for EIC 2</a:t>
            </a:r>
            <a:r>
              <a:rPr lang="en-US" sz="3600" b="1" baseline="30000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nd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detector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6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F712BE-615A-720D-8D1B-497A49C53E47}"/>
              </a:ext>
            </a:extLst>
          </p:cNvPr>
          <p:cNvCxnSpPr/>
          <p:nvPr/>
        </p:nvCxnSpPr>
        <p:spPr>
          <a:xfrm flipV="1">
            <a:off x="1645920" y="4572000"/>
            <a:ext cx="0" cy="128016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EE8829-1711-FD6A-2E7B-AF393D1CACA1}"/>
              </a:ext>
            </a:extLst>
          </p:cNvPr>
          <p:cNvCxnSpPr/>
          <p:nvPr/>
        </p:nvCxnSpPr>
        <p:spPr>
          <a:xfrm flipV="1">
            <a:off x="5638800" y="4363392"/>
            <a:ext cx="0" cy="144000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86B5790-8DFF-39E4-29B8-05FF1936493F}"/>
              </a:ext>
            </a:extLst>
          </p:cNvPr>
          <p:cNvSpPr txBox="1"/>
          <p:nvPr/>
        </p:nvSpPr>
        <p:spPr>
          <a:xfrm>
            <a:off x="8328171" y="612580"/>
            <a:ext cx="39510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Benefits of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GridPix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 readout:</a:t>
            </a:r>
          </a:p>
          <a:p>
            <a:endParaRPr lang="en-US" sz="2000" dirty="0">
              <a:solidFill>
                <a:schemeClr val="bg2">
                  <a:lumMod val="75000"/>
                </a:schemeClr>
              </a:solidFill>
              <a:effectLst/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Lower occupancy → better track finding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75000"/>
                </a:schemeClr>
              </a:solidFill>
              <a:effectLst/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Identification/removal of </a:t>
            </a:r>
            <a:r>
              <a:rPr lang="el-GR" sz="20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δ-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rays/kinks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75000"/>
                </a:schemeClr>
              </a:solidFill>
              <a:effectLst/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Improved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dE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/dx→ primary e- counting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75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115361-A366-C9C9-3C97-2C254B8A4B92}"/>
                  </a:ext>
                </a:extLst>
              </p:cNvPr>
              <p:cNvSpPr txBox="1"/>
              <p:nvPr/>
            </p:nvSpPr>
            <p:spPr>
              <a:xfrm>
                <a:off x="1201567" y="3556536"/>
                <a:ext cx="8841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en-US" sz="16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IL" sz="1600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115361-A366-C9C9-3C97-2C254B8A4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567" y="3556536"/>
                <a:ext cx="88415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53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LCTPC R&amp;D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7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C9C68A-3AFD-D33D-E22F-E3C20603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12" y="611811"/>
            <a:ext cx="10934700" cy="582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53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-11875" y="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GridPix</a:t>
            </a:r>
            <a:endParaRPr lang="en-US" sz="3600" b="1" dirty="0">
              <a:solidFill>
                <a:schemeClr val="bg1">
                  <a:lumMod val="85000"/>
                </a:scheme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8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6FCCB8-76A8-80A4-5139-D6A39C37FD01}"/>
                  </a:ext>
                </a:extLst>
              </p:cNvPr>
              <p:cNvSpPr txBox="1"/>
              <p:nvPr/>
            </p:nvSpPr>
            <p:spPr>
              <a:xfrm>
                <a:off x="8397253" y="701586"/>
                <a:ext cx="3758348" cy="5034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sz="2000" dirty="0">
                  <a:solidFill>
                    <a:schemeClr val="bg2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Segmentation: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25 </m:t>
                        </m:r>
                        <m: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  <m: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=4500</m:t>
                    </m:r>
                  </m:oMath>
                </a14:m>
                <a:endParaRPr lang="en-US" sz="2400" b="0" dirty="0">
                  <a:solidFill>
                    <a:schemeClr val="bg2">
                      <a:lumMod val="75000"/>
                    </a:schemeClr>
                  </a:solidFill>
                  <a:latin typeface="Garamond" panose="02020404030301010803" pitchFamily="18" charset="0"/>
                  <a:ea typeface="Cambria Math" panose="02040503050406030204" pitchFamily="18" charset="0"/>
                </a:endParaRPr>
              </a:p>
              <a:p>
                <a:endParaRPr lang="en-US" sz="2400" dirty="0">
                  <a:solidFill>
                    <a:schemeClr val="bg2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70% active area ⇒ 3150 “rows”</a:t>
                </a:r>
              </a:p>
              <a:p>
                <a:endParaRPr lang="en-US" sz="2000" dirty="0">
                  <a:solidFill>
                    <a:schemeClr val="bg2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2400 primaries in 25 cm for a MIP</a:t>
                </a:r>
              </a:p>
              <a:p>
                <a:endParaRPr lang="en-US" sz="2000" dirty="0">
                  <a:solidFill>
                    <a:schemeClr val="bg2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Thousands of hits per track</a:t>
                </a:r>
              </a:p>
              <a:p>
                <a:endParaRPr lang="en-US" sz="2000" dirty="0">
                  <a:solidFill>
                    <a:schemeClr val="bg2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  <a:latin typeface="Garamond" panose="02020404030301010803" pitchFamily="18" charset="0"/>
                  </a:rPr>
                  <a:t>Extremely robust patterns</a:t>
                </a:r>
              </a:p>
              <a:p>
                <a:endParaRPr lang="en-US" sz="2000" dirty="0">
                  <a:solidFill>
                    <a:schemeClr val="bg2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  <a:effectLst/>
                    <a:latin typeface="Garamond" panose="02020404030301010803" pitchFamily="18" charset="0"/>
                  </a:rPr>
                  <a:t>Identification/removal of </a:t>
                </a:r>
                <a:r>
                  <a:rPr lang="el-GR" sz="2000" dirty="0">
                    <a:solidFill>
                      <a:schemeClr val="bg2">
                        <a:lumMod val="75000"/>
                      </a:schemeClr>
                    </a:solidFill>
                    <a:effectLst/>
                    <a:latin typeface="Garamond" panose="02020404030301010803" pitchFamily="18" charset="0"/>
                  </a:rPr>
                  <a:t>δ-</a:t>
                </a:r>
                <a:r>
                  <a:rPr lang="en-US" sz="2000" dirty="0">
                    <a:solidFill>
                      <a:schemeClr val="bg2">
                        <a:lumMod val="75000"/>
                      </a:schemeClr>
                    </a:solidFill>
                    <a:effectLst/>
                    <a:latin typeface="Garamond" panose="02020404030301010803" pitchFamily="18" charset="0"/>
                  </a:rPr>
                  <a:t>rays/kinks</a:t>
                </a:r>
              </a:p>
              <a:p>
                <a:endParaRPr lang="en-US" sz="2000" dirty="0">
                  <a:solidFill>
                    <a:schemeClr val="bg2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  <a:p>
                <a:endParaRPr lang="en-IL" sz="2000" dirty="0">
                  <a:solidFill>
                    <a:schemeClr val="bg2">
                      <a:lumMod val="75000"/>
                    </a:schemeClr>
                  </a:solidFill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6FCCB8-76A8-80A4-5139-D6A39C37F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253" y="701586"/>
                <a:ext cx="3758348" cy="5034135"/>
              </a:xfrm>
              <a:prstGeom prst="rect">
                <a:avLst/>
              </a:prstGeom>
              <a:blipFill>
                <a:blip r:embed="rId3"/>
                <a:stretch>
                  <a:fillRect l="-168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7BB42DAE-0CFC-6A5F-0B5D-BECA31C89B94}"/>
              </a:ext>
            </a:extLst>
          </p:cNvPr>
          <p:cNvGrpSpPr/>
          <p:nvPr/>
        </p:nvGrpSpPr>
        <p:grpSpPr>
          <a:xfrm>
            <a:off x="112772" y="636753"/>
            <a:ext cx="8252591" cy="5797173"/>
            <a:chOff x="112772" y="636753"/>
            <a:chExt cx="8252591" cy="57971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655CC52-AE20-A966-C4DA-3826D1063034}"/>
                </a:ext>
              </a:extLst>
            </p:cNvPr>
            <p:cNvGrpSpPr/>
            <p:nvPr/>
          </p:nvGrpSpPr>
          <p:grpSpPr>
            <a:xfrm>
              <a:off x="112772" y="636753"/>
              <a:ext cx="8252591" cy="5797173"/>
              <a:chOff x="-11876" y="561033"/>
              <a:chExt cx="8520639" cy="579717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5C8DC41-7BC4-C983-68FF-CA1A07C3C5C9}"/>
                  </a:ext>
                </a:extLst>
              </p:cNvPr>
              <p:cNvSpPr/>
              <p:nvPr/>
            </p:nvSpPr>
            <p:spPr>
              <a:xfrm>
                <a:off x="-11876" y="561033"/>
                <a:ext cx="8520639" cy="5797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dirty="0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635E140-3AAD-51C7-7F96-5C4405FEAB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4116" r="3898"/>
              <a:stretch/>
            </p:blipFill>
            <p:spPr>
              <a:xfrm>
                <a:off x="1" y="677333"/>
                <a:ext cx="8384344" cy="561963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650C5B0-5DD1-84CB-0F0D-B7F9451000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5725" r="68047" b="29766"/>
              <a:stretch/>
            </p:blipFill>
            <p:spPr>
              <a:xfrm>
                <a:off x="5596598" y="4650316"/>
                <a:ext cx="2787747" cy="1603717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F1E2B3-049F-B2AE-5B22-CED947051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5725" r="68047" b="29766"/>
            <a:stretch/>
          </p:blipFill>
          <p:spPr>
            <a:xfrm>
              <a:off x="5388464" y="886863"/>
              <a:ext cx="2787747" cy="16037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B65C8F-707C-7081-BC0A-7DD4DB26EACB}"/>
                </a:ext>
              </a:extLst>
            </p:cNvPr>
            <p:cNvSpPr txBox="1"/>
            <p:nvPr/>
          </p:nvSpPr>
          <p:spPr>
            <a:xfrm>
              <a:off x="276668" y="2690336"/>
              <a:ext cx="315585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i="0" dirty="0">
                  <a:effectLst/>
                  <a:latin typeface="Garamond" panose="02020404030301010803" pitchFamily="18" charset="0"/>
                </a:rPr>
                <a:t>Gas T2K (</a:t>
              </a:r>
              <a:r>
                <a:rPr lang="en-US" sz="1800" b="1" i="0" dirty="0" err="1">
                  <a:effectLst/>
                  <a:latin typeface="Garamond" panose="02020404030301010803" pitchFamily="18" charset="0"/>
                </a:rPr>
                <a:t>Ar</a:t>
              </a:r>
              <a:r>
                <a:rPr lang="en-US" sz="1800" b="1" i="0" dirty="0">
                  <a:effectLst/>
                  <a:latin typeface="Garamond" panose="02020404030301010803" pitchFamily="18" charset="0"/>
                </a:rPr>
                <a:t>/CF</a:t>
              </a:r>
              <a:r>
                <a:rPr lang="en-US" sz="1800" b="1" i="0" baseline="-25000" dirty="0">
                  <a:effectLst/>
                  <a:latin typeface="Garamond" panose="02020404030301010803" pitchFamily="18" charset="0"/>
                </a:rPr>
                <a:t>4</a:t>
              </a:r>
              <a:r>
                <a:rPr lang="en-US" sz="1800" b="1" i="0" dirty="0">
                  <a:effectLst/>
                  <a:latin typeface="Garamond" panose="02020404030301010803" pitchFamily="18" charset="0"/>
                </a:rPr>
                <a:t>/iC</a:t>
              </a:r>
              <a:r>
                <a:rPr lang="en-US" sz="1800" b="1" i="0" baseline="-25000" dirty="0">
                  <a:effectLst/>
                  <a:latin typeface="Garamond" panose="02020404030301010803" pitchFamily="18" charset="0"/>
                </a:rPr>
                <a:t>4</a:t>
              </a:r>
              <a:r>
                <a:rPr lang="en-US" sz="1800" b="1" i="0" dirty="0">
                  <a:effectLst/>
                  <a:latin typeface="Garamond" panose="02020404030301010803" pitchFamily="18" charset="0"/>
                </a:rPr>
                <a:t>H</a:t>
              </a:r>
              <a:r>
                <a:rPr lang="en-US" sz="1800" b="1" i="0" baseline="-25000" dirty="0">
                  <a:effectLst/>
                  <a:latin typeface="Garamond" panose="02020404030301010803" pitchFamily="18" charset="0"/>
                </a:rPr>
                <a:t>10</a:t>
              </a:r>
              <a:r>
                <a:rPr lang="en-US" sz="1800" b="1" i="0" dirty="0">
                  <a:effectLst/>
                  <a:latin typeface="Garamond" panose="02020404030301010803" pitchFamily="18" charset="0"/>
                </a:rPr>
                <a:t> 95:3:2)</a:t>
              </a:r>
            </a:p>
            <a:p>
              <a:r>
                <a:rPr lang="en-US" sz="1800" b="1" dirty="0">
                  <a:latin typeface="Garamond" panose="02020404030301010803" pitchFamily="18" charset="0"/>
                </a:rPr>
                <a:t>B = 0.5 T</a:t>
              </a:r>
              <a:br>
                <a:rPr lang="en-US" sz="1800" b="1" i="0" dirty="0">
                  <a:effectLst/>
                  <a:latin typeface="Garamond" panose="02020404030301010803" pitchFamily="18" charset="0"/>
                </a:rPr>
              </a:br>
              <a:r>
                <a:rPr lang="en-US" sz="1800" b="1" i="0" dirty="0">
                  <a:effectLst/>
                  <a:latin typeface="Garamond" panose="02020404030301010803" pitchFamily="18" charset="0"/>
                </a:rPr>
                <a:t>Drift d = 0.5-1.5 cm</a:t>
              </a:r>
            </a:p>
            <a:p>
              <a:r>
                <a:rPr lang="en-US" sz="1800" b="1" dirty="0">
                  <a:latin typeface="Garamond" panose="02020404030301010803" pitchFamily="18" charset="0"/>
                </a:rPr>
                <a:t>P = 6 GeV/c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782E92-3F31-F16C-D825-6D980FCE61E3}"/>
                </a:ext>
              </a:extLst>
            </p:cNvPr>
            <p:cNvGrpSpPr/>
            <p:nvPr/>
          </p:nvGrpSpPr>
          <p:grpSpPr>
            <a:xfrm>
              <a:off x="1304409" y="1197638"/>
              <a:ext cx="888705" cy="704314"/>
              <a:chOff x="1304409" y="1197638"/>
              <a:chExt cx="888705" cy="704314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54BD1-3037-6CD7-2F1C-5C157EDA3BED}"/>
                  </a:ext>
                </a:extLst>
              </p:cNvPr>
              <p:cNvCxnSpPr/>
              <p:nvPr/>
            </p:nvCxnSpPr>
            <p:spPr>
              <a:xfrm flipV="1">
                <a:off x="1365504" y="1450848"/>
                <a:ext cx="0" cy="4511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3F6E417-03A3-8B48-46EC-DB35F1B8EAD7}"/>
                  </a:ext>
                </a:extLst>
              </p:cNvPr>
              <p:cNvCxnSpPr/>
              <p:nvPr/>
            </p:nvCxnSpPr>
            <p:spPr>
              <a:xfrm flipV="1">
                <a:off x="2164080" y="1450848"/>
                <a:ext cx="0" cy="4511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9E851DB-BEB2-21D1-1E26-E3B571176996}"/>
                  </a:ext>
                </a:extLst>
              </p:cNvPr>
              <p:cNvCxnSpPr/>
              <p:nvPr/>
            </p:nvCxnSpPr>
            <p:spPr>
              <a:xfrm>
                <a:off x="1365504" y="1536192"/>
                <a:ext cx="798576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4FAFFD2-2D27-5075-7023-331E887AD44C}"/>
                      </a:ext>
                    </a:extLst>
                  </p:cNvPr>
                  <p:cNvSpPr txBox="1"/>
                  <p:nvPr/>
                </p:nvSpPr>
                <p:spPr>
                  <a:xfrm>
                    <a:off x="1304409" y="1197638"/>
                    <a:ext cx="88870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2.75</m:t>
                          </m:r>
                          <m:r>
                            <a:rPr lang="en-US" sz="16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oMath>
                      </m:oMathPara>
                    </a14:m>
                    <a:endParaRPr lang="en-IL" sz="1600" dirty="0">
                      <a:solidFill>
                        <a:schemeClr val="accent1">
                          <a:lumMod val="75000"/>
                        </a:schemeClr>
                      </a:solidFill>
                      <a:latin typeface="Garamond" panose="02020404030301010803" pitchFamily="18" charset="0"/>
                    </a:endParaRPr>
                  </a:p>
                </p:txBody>
              </p:sp>
            </mc:Choice>
            <mc:Fallback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24FAFFD2-2D27-5075-7023-331E887AD4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04409" y="1197638"/>
                    <a:ext cx="888705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042038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FE1863-D1F0-DE41-8011-ABE82880E2C3}"/>
              </a:ext>
            </a:extLst>
          </p:cNvPr>
          <p:cNvSpPr/>
          <p:nvPr/>
        </p:nvSpPr>
        <p:spPr>
          <a:xfrm>
            <a:off x="60127" y="73582"/>
            <a:ext cx="12203875" cy="6857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3D26D2-6133-CD17-77B1-B76FA1975FCA}"/>
              </a:ext>
            </a:extLst>
          </p:cNvPr>
          <p:cNvSpPr/>
          <p:nvPr/>
        </p:nvSpPr>
        <p:spPr>
          <a:xfrm>
            <a:off x="112773" y="636753"/>
            <a:ext cx="7724840" cy="5797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6FCE12-48BF-9449-9BDE-FDB04A3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705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Initial R&amp;D Plan</a:t>
            </a:r>
          </a:p>
        </p:txBody>
      </p:sp>
      <p:sp>
        <p:nvSpPr>
          <p:cNvPr id="61" name="Slide Number Placeholder 23">
            <a:extLst>
              <a:ext uri="{FF2B5EF4-FFF2-40B4-BE49-F238E27FC236}">
                <a16:creationId xmlns:a16="http://schemas.microsoft.com/office/drawing/2014/main" id="{59CA01BF-3C7D-4A46-981E-330FE745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3411" y="6433926"/>
            <a:ext cx="2743200" cy="365125"/>
          </a:xfrm>
        </p:spPr>
        <p:txBody>
          <a:bodyPr/>
          <a:lstStyle/>
          <a:p>
            <a:fld id="{EC738AA5-19E1-EC4E-94EE-8AC1ACADEC7A}" type="slidenum">
              <a:rPr lang="en-US" smtClean="0">
                <a:latin typeface="Garamond" panose="02020404030301010803" pitchFamily="18" charset="0"/>
                <a:cs typeface="Arial" panose="020B0604020202020204" pitchFamily="34" charset="0"/>
              </a:rPr>
              <a:t>9</a:t>
            </a:fld>
            <a:endParaRPr lang="en-US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F60B19B5-5D6D-534F-A943-1A5C142C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411" y="6433926"/>
            <a:ext cx="4114800" cy="365125"/>
          </a:xfrm>
        </p:spPr>
        <p:txBody>
          <a:bodyPr/>
          <a:lstStyle/>
          <a:p>
            <a:r>
              <a:rPr lang="en-US">
                <a:latin typeface="Garamond" panose="02020404030301010803" pitchFamily="18" charset="0"/>
              </a:rPr>
              <a:t>E Shulga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6FCCB8-76A8-80A4-5139-D6A39C37FD01}"/>
              </a:ext>
            </a:extLst>
          </p:cNvPr>
          <p:cNvSpPr txBox="1"/>
          <p:nvPr/>
        </p:nvSpPr>
        <p:spPr>
          <a:xfrm>
            <a:off x="7837613" y="701586"/>
            <a:ext cx="43179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Fermilab Test Beam</a:t>
            </a:r>
          </a:p>
          <a:p>
            <a:pPr lvl="1"/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Mixed beam at low energies</a:t>
            </a:r>
          </a:p>
          <a:p>
            <a:pPr lvl="1"/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Identified by beam line Cherenkov</a:t>
            </a:r>
          </a:p>
          <a:p>
            <a:endParaRPr lang="en-US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Cosmic Rays at Argonne</a:t>
            </a:r>
          </a:p>
          <a:p>
            <a:pPr lvl="1"/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0-4 Tesla Field available.</a:t>
            </a:r>
          </a:p>
          <a:p>
            <a:pPr lvl="1"/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Garamond" panose="02020404030301010803" pitchFamily="18" charset="0"/>
              </a:rPr>
              <a:t>Limits diffusion, maintains “clusters”</a:t>
            </a:r>
          </a:p>
          <a:p>
            <a:endParaRPr lang="en-IL" sz="2000" dirty="0">
              <a:solidFill>
                <a:schemeClr val="bg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DD8B2-E05A-E619-2C37-862A838FF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" y="668671"/>
            <a:ext cx="2453246" cy="21323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6C13D9-CD91-F872-1EE5-66DECDDCF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46" y="3502581"/>
            <a:ext cx="3079991" cy="24578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B9C645-837F-6033-C24F-8FF02E2846FB}"/>
              </a:ext>
            </a:extLst>
          </p:cNvPr>
          <p:cNvSpPr txBox="1"/>
          <p:nvPr/>
        </p:nvSpPr>
        <p:spPr>
          <a:xfrm>
            <a:off x="5794763" y="2904074"/>
            <a:ext cx="20187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Garamond" panose="02020404030301010803" pitchFamily="18" charset="0"/>
              </a:rPr>
              <a:t>Ability to study PID &amp; clusters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EC5960-C38C-6895-8D3E-B1E5C2536664}"/>
              </a:ext>
            </a:extLst>
          </p:cNvPr>
          <p:cNvSpPr txBox="1"/>
          <p:nvPr/>
        </p:nvSpPr>
        <p:spPr>
          <a:xfrm>
            <a:off x="179545" y="2778806"/>
            <a:ext cx="2453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Garamond" panose="02020404030301010803" pitchFamily="18" charset="0"/>
              </a:rPr>
              <a:t>sPHENIX</a:t>
            </a:r>
            <a:r>
              <a:rPr lang="en-US" sz="2000" b="1" dirty="0">
                <a:latin typeface="Garamond" panose="02020404030301010803" pitchFamily="18" charset="0"/>
              </a:rPr>
              <a:t> TPC Prototype Field Cage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48AC35-52F3-388D-0B95-22F37C9D7B50}"/>
              </a:ext>
            </a:extLst>
          </p:cNvPr>
          <p:cNvSpPr txBox="1"/>
          <p:nvPr/>
        </p:nvSpPr>
        <p:spPr>
          <a:xfrm>
            <a:off x="179545" y="5960414"/>
            <a:ext cx="3079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Garamond" panose="02020404030301010803" pitchFamily="18" charset="0"/>
              </a:rPr>
              <a:t>Argonne Magnet Facility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F4C98F-2C4A-54F7-62BC-662B53A1E31A}"/>
              </a:ext>
            </a:extLst>
          </p:cNvPr>
          <p:cNvSpPr txBox="1"/>
          <p:nvPr/>
        </p:nvSpPr>
        <p:spPr>
          <a:xfrm>
            <a:off x="2894870" y="4773869"/>
            <a:ext cx="3079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Garamond" panose="02020404030301010803" pitchFamily="18" charset="0"/>
              </a:rPr>
              <a:t>Nikhef</a:t>
            </a:r>
            <a:br>
              <a:rPr lang="en-US" sz="2000" b="1" dirty="0">
                <a:latin typeface="Garamond" panose="02020404030301010803" pitchFamily="18" charset="0"/>
              </a:rPr>
            </a:br>
            <a:r>
              <a:rPr lang="en-US" sz="2000" b="1" dirty="0">
                <a:latin typeface="Garamond" panose="02020404030301010803" pitchFamily="18" charset="0"/>
              </a:rPr>
              <a:t>32-chip Module</a:t>
            </a:r>
          </a:p>
        </p:txBody>
      </p:sp>
      <p:pic>
        <p:nvPicPr>
          <p:cNvPr id="36" name="Picture 35" descr="A metal rectangular object with brown and silver metal strips&#10;&#10;Description automatically generated with medium confidence">
            <a:extLst>
              <a:ext uri="{FF2B5EF4-FFF2-40B4-BE49-F238E27FC236}">
                <a16:creationId xmlns:a16="http://schemas.microsoft.com/office/drawing/2014/main" id="{716BA2BE-E355-3BB7-5CBE-916F543F8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18732" y="2079938"/>
            <a:ext cx="3232269" cy="2302387"/>
          </a:xfrm>
          <a:prstGeom prst="rect">
            <a:avLst/>
          </a:prstGeom>
        </p:spPr>
      </p:pic>
      <p:sp>
        <p:nvSpPr>
          <p:cNvPr id="37" name="Right Brace 36">
            <a:extLst>
              <a:ext uri="{FF2B5EF4-FFF2-40B4-BE49-F238E27FC236}">
                <a16:creationId xmlns:a16="http://schemas.microsoft.com/office/drawing/2014/main" id="{F267ED96-E96A-682D-740F-983DDBAC6BE9}"/>
              </a:ext>
            </a:extLst>
          </p:cNvPr>
          <p:cNvSpPr/>
          <p:nvPr/>
        </p:nvSpPr>
        <p:spPr>
          <a:xfrm>
            <a:off x="5203855" y="998806"/>
            <a:ext cx="680224" cy="4600136"/>
          </a:xfrm>
          <a:prstGeom prst="rightBrace">
            <a:avLst>
              <a:gd name="adj1" fmla="val 31082"/>
              <a:gd name="adj2" fmla="val 48777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11998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5098</TotalTime>
  <Words>1204</Words>
  <Application>Microsoft Macintosh PowerPoint</Application>
  <PresentationFormat>Widescreen</PresentationFormat>
  <Paragraphs>245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Garamond</vt:lpstr>
      <vt:lpstr>Helvetica</vt:lpstr>
      <vt:lpstr>Times</vt:lpstr>
      <vt:lpstr>Verdana</vt:lpstr>
      <vt:lpstr>Office Theme</vt:lpstr>
      <vt:lpstr>Overview of GridPix projects</vt:lpstr>
      <vt:lpstr>GridPix</vt:lpstr>
      <vt:lpstr>GridPix</vt:lpstr>
      <vt:lpstr>TPC with GridPix readout for EIC</vt:lpstr>
      <vt:lpstr>GridPix TPC for EIC 2nd detector</vt:lpstr>
      <vt:lpstr>GridPix TPC for EIC 2nd detector</vt:lpstr>
      <vt:lpstr>LCTPC R&amp;D</vt:lpstr>
      <vt:lpstr>GridPix</vt:lpstr>
      <vt:lpstr>Initial R&amp;D Plan</vt:lpstr>
      <vt:lpstr>Bi-polar grid studies with</vt:lpstr>
      <vt:lpstr>Space charge effects</vt:lpstr>
      <vt:lpstr>Gating grid: static mode</vt:lpstr>
      <vt:lpstr>Ion Blocking by the Passive Bipolar Grid</vt:lpstr>
      <vt:lpstr>PowerPoint Presentation</vt:lpstr>
      <vt:lpstr>PowerPoint Presentation</vt:lpstr>
      <vt:lpstr>TimePix for large pads</vt:lpstr>
      <vt:lpstr>Timepix with Large Pads</vt:lpstr>
      <vt:lpstr>Timepix with Large Pads</vt:lpstr>
      <vt:lpstr>Timepix with Large Pads</vt:lpstr>
      <vt:lpstr>Timepix with Large Pads</vt:lpstr>
      <vt:lpstr>Conclusions</vt:lpstr>
      <vt:lpstr>Backup</vt:lpstr>
      <vt:lpstr>PowerPoint Presentation</vt:lpstr>
      <vt:lpstr>8-QUAD module with field cage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construction of the sPHENIX TPC</dc:title>
  <dc:creator>Evgeny Shulga</dc:creator>
  <cp:lastModifiedBy>Evgeny Shulga</cp:lastModifiedBy>
  <cp:revision>15</cp:revision>
  <dcterms:created xsi:type="dcterms:W3CDTF">2022-11-23T17:43:08Z</dcterms:created>
  <dcterms:modified xsi:type="dcterms:W3CDTF">2023-10-19T16:43:28Z</dcterms:modified>
</cp:coreProperties>
</file>