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9" r:id="rId1"/>
  </p:sldMasterIdLst>
  <p:notesMasterIdLst>
    <p:notesMasterId r:id="rId54"/>
  </p:notesMasterIdLst>
  <p:sldIdLst>
    <p:sldId id="665" r:id="rId2"/>
    <p:sldId id="802" r:id="rId3"/>
    <p:sldId id="794" r:id="rId4"/>
    <p:sldId id="489" r:id="rId5"/>
    <p:sldId id="796" r:id="rId6"/>
    <p:sldId id="782" r:id="rId7"/>
    <p:sldId id="801" r:id="rId8"/>
    <p:sldId id="805" r:id="rId9"/>
    <p:sldId id="806" r:id="rId10"/>
    <p:sldId id="807" r:id="rId11"/>
    <p:sldId id="803" r:id="rId12"/>
    <p:sldId id="804" r:id="rId13"/>
    <p:sldId id="798" r:id="rId14"/>
    <p:sldId id="799" r:id="rId15"/>
    <p:sldId id="795" r:id="rId16"/>
    <p:sldId id="490" r:id="rId17"/>
    <p:sldId id="491" r:id="rId18"/>
    <p:sldId id="492" r:id="rId19"/>
    <p:sldId id="680" r:id="rId20"/>
    <p:sldId id="681" r:id="rId21"/>
    <p:sldId id="778" r:id="rId22"/>
    <p:sldId id="684" r:id="rId23"/>
    <p:sldId id="685" r:id="rId24"/>
    <p:sldId id="497" r:id="rId25"/>
    <p:sldId id="498" r:id="rId26"/>
    <p:sldId id="499" r:id="rId27"/>
    <p:sldId id="500" r:id="rId28"/>
    <p:sldId id="501" r:id="rId29"/>
    <p:sldId id="789" r:id="rId30"/>
    <p:sldId id="790" r:id="rId31"/>
    <p:sldId id="509" r:id="rId32"/>
    <p:sldId id="792" r:id="rId33"/>
    <p:sldId id="689" r:id="rId34"/>
    <p:sldId id="774" r:id="rId35"/>
    <p:sldId id="775" r:id="rId36"/>
    <p:sldId id="800" r:id="rId37"/>
    <p:sldId id="511" r:id="rId38"/>
    <p:sldId id="512" r:id="rId39"/>
    <p:sldId id="513" r:id="rId40"/>
    <p:sldId id="672" r:id="rId41"/>
    <p:sldId id="673" r:id="rId42"/>
    <p:sldId id="677" r:id="rId43"/>
    <p:sldId id="678" r:id="rId44"/>
    <p:sldId id="679" r:id="rId45"/>
    <p:sldId id="686" r:id="rId46"/>
    <p:sldId id="687" r:id="rId47"/>
    <p:sldId id="793" r:id="rId48"/>
    <p:sldId id="508" r:id="rId49"/>
    <p:sldId id="780" r:id="rId50"/>
    <p:sldId id="781" r:id="rId51"/>
    <p:sldId id="517" r:id="rId52"/>
    <p:sldId id="779" r:id="rId53"/>
  </p:sldIdLst>
  <p:sldSz cx="9144000" cy="6858000" type="screen4x3"/>
  <p:notesSz cx="6858000" cy="9144000"/>
  <p:defaultTextStyle>
    <a:defPPr>
      <a:defRPr lang="en-US"/>
    </a:defPPr>
    <a:lvl1pPr algn="l" defTabSz="457200" rtl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Helvetica" charset="0"/>
        <a:ea typeface="ＭＳ Ｐゴシック" charset="0"/>
        <a:cs typeface="ＭＳ Ｐゴシック" charset="0"/>
        <a:sym typeface="Helvetica" charset="0"/>
      </a:defRPr>
    </a:lvl1pPr>
    <a:lvl2pPr marL="228600" indent="228600" algn="l" defTabSz="457200" rtl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Helvetica" charset="0"/>
        <a:ea typeface="ＭＳ Ｐゴシック" charset="0"/>
        <a:cs typeface="ＭＳ Ｐゴシック" charset="0"/>
        <a:sym typeface="Helvetica" charset="0"/>
      </a:defRPr>
    </a:lvl2pPr>
    <a:lvl3pPr marL="457200" indent="457200" algn="l" defTabSz="457200" rtl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Helvetica" charset="0"/>
        <a:ea typeface="ＭＳ Ｐゴシック" charset="0"/>
        <a:cs typeface="ＭＳ Ｐゴシック" charset="0"/>
        <a:sym typeface="Helvetica" charset="0"/>
      </a:defRPr>
    </a:lvl3pPr>
    <a:lvl4pPr marL="685800" indent="685800" algn="l" defTabSz="457200" rtl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Helvetica" charset="0"/>
        <a:ea typeface="ＭＳ Ｐゴシック" charset="0"/>
        <a:cs typeface="ＭＳ Ｐゴシック" charset="0"/>
        <a:sym typeface="Helvetica" charset="0"/>
      </a:defRPr>
    </a:lvl4pPr>
    <a:lvl5pPr marL="914400" indent="914400" algn="l" defTabSz="457200" rtl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Helvetica" charset="0"/>
        <a:ea typeface="ＭＳ Ｐゴシック" charset="0"/>
        <a:cs typeface="ＭＳ Ｐゴシック" charset="0"/>
        <a:sym typeface="Helvetica" charset="0"/>
      </a:defRPr>
    </a:lvl5pPr>
    <a:lvl6pPr marL="2286000" algn="l" defTabSz="457200" rtl="0" eaLnBrk="1" latinLnBrk="0" hangingPunct="1">
      <a:defRPr sz="1200" kern="1200">
        <a:solidFill>
          <a:srgbClr val="000000"/>
        </a:solidFill>
        <a:latin typeface="Helvetica" charset="0"/>
        <a:ea typeface="ＭＳ Ｐゴシック" charset="0"/>
        <a:cs typeface="ＭＳ Ｐゴシック" charset="0"/>
        <a:sym typeface="Helvetica" charset="0"/>
      </a:defRPr>
    </a:lvl6pPr>
    <a:lvl7pPr marL="2743200" algn="l" defTabSz="457200" rtl="0" eaLnBrk="1" latinLnBrk="0" hangingPunct="1">
      <a:defRPr sz="1200" kern="1200">
        <a:solidFill>
          <a:srgbClr val="000000"/>
        </a:solidFill>
        <a:latin typeface="Helvetica" charset="0"/>
        <a:ea typeface="ＭＳ Ｐゴシック" charset="0"/>
        <a:cs typeface="ＭＳ Ｐゴシック" charset="0"/>
        <a:sym typeface="Helvetica" charset="0"/>
      </a:defRPr>
    </a:lvl7pPr>
    <a:lvl8pPr marL="3200400" algn="l" defTabSz="457200" rtl="0" eaLnBrk="1" latinLnBrk="0" hangingPunct="1">
      <a:defRPr sz="1200" kern="1200">
        <a:solidFill>
          <a:srgbClr val="000000"/>
        </a:solidFill>
        <a:latin typeface="Helvetica" charset="0"/>
        <a:ea typeface="ＭＳ Ｐゴシック" charset="0"/>
        <a:cs typeface="ＭＳ Ｐゴシック" charset="0"/>
        <a:sym typeface="Helvetica" charset="0"/>
      </a:defRPr>
    </a:lvl8pPr>
    <a:lvl9pPr marL="3657600" algn="l" defTabSz="457200" rtl="0" eaLnBrk="1" latinLnBrk="0" hangingPunct="1">
      <a:defRPr sz="1200" kern="1200">
        <a:solidFill>
          <a:srgbClr val="000000"/>
        </a:solidFill>
        <a:latin typeface="Helvetica" charset="0"/>
        <a:ea typeface="ＭＳ Ｐゴシック" charset="0"/>
        <a:cs typeface="ＭＳ Ｐゴシック" charset="0"/>
        <a:sym typeface="Helvetic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454"/>
    <p:restoredTop sz="94014"/>
  </p:normalViewPr>
  <p:slideViewPr>
    <p:cSldViewPr>
      <p:cViewPr varScale="1">
        <p:scale>
          <a:sx n="111" d="100"/>
          <a:sy n="111" d="100"/>
        </p:scale>
        <p:origin x="608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170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>
                <a:sym typeface="Lucida Grande" charset="0"/>
              </a:rPr>
              <a:t>Click to edit Master text styles</a:t>
            </a:r>
          </a:p>
          <a:p>
            <a:pPr lvl="1"/>
            <a:r>
              <a:rPr lang="en-US" noProof="0">
                <a:sym typeface="Lucida Grande" charset="0"/>
              </a:rPr>
              <a:t>Second level</a:t>
            </a:r>
          </a:p>
          <a:p>
            <a:pPr lvl="2"/>
            <a:r>
              <a:rPr lang="en-US" noProof="0">
                <a:sym typeface="Lucida Grande" charset="0"/>
              </a:rPr>
              <a:t>Third level</a:t>
            </a:r>
          </a:p>
          <a:p>
            <a:pPr lvl="3"/>
            <a:r>
              <a:rPr lang="en-US" noProof="0">
                <a:sym typeface="Lucida Grande" charset="0"/>
              </a:rPr>
              <a:t>Fourth level</a:t>
            </a:r>
          </a:p>
          <a:p>
            <a:pPr lvl="4"/>
            <a:r>
              <a:rPr lang="en-US" noProof="0">
                <a:sym typeface="Lucida Grand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95837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Lucida Grande" charset="0"/>
        <a:ea typeface="ＭＳ Ｐゴシック" charset="0"/>
        <a:cs typeface="Lucida Grande" charset="0"/>
        <a:sym typeface="Lucida Grande" charset="0"/>
      </a:defRPr>
    </a:lvl1pPr>
    <a:lvl2pPr marL="228600" algn="l" defTabSz="457200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charset="0"/>
      </a:defRPr>
    </a:lvl2pPr>
    <a:lvl3pPr marL="457200" algn="l" defTabSz="457200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charset="0"/>
      </a:defRPr>
    </a:lvl3pPr>
    <a:lvl4pPr marL="685800" algn="l" defTabSz="457200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charset="0"/>
      </a:defRPr>
    </a:lvl4pPr>
    <a:lvl5pPr marL="914400" algn="l" defTabSz="457200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F66E5-54FC-9246-8EC8-D0F2F96913AF}" type="slidenum">
              <a:rPr lang="en-US"/>
              <a:pPr>
                <a:defRPr/>
              </a:pPr>
              <a:t>‹#›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373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6550F-62FE-0541-B5C8-05B9C77E8755}" type="slidenum">
              <a:rPr lang="en-US"/>
              <a:pPr>
                <a:defRPr/>
              </a:pPr>
              <a:t>‹#›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58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30EC2-F0FD-7143-B476-831CF59C59B3}" type="slidenum">
              <a:rPr lang="en-US"/>
              <a:pPr>
                <a:defRPr/>
              </a:pPr>
              <a:t>‹#›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874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FDAE8-A44A-BA4F-93C2-71D11B833AB9}" type="slidenum">
              <a:rPr lang="en-US"/>
              <a:pPr>
                <a:defRPr/>
              </a:pPr>
              <a:t>‹#›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959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AE363-86F9-404F-A45E-F5454818A0DC}" type="slidenum">
              <a:rPr lang="en-US"/>
              <a:pPr>
                <a:defRPr/>
              </a:pPr>
              <a:t>‹#›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350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98B8F-3C33-0340-8CD6-DAC42EDED522}" type="slidenum">
              <a:rPr lang="en-US"/>
              <a:pPr>
                <a:defRPr/>
              </a:pPr>
              <a:t>‹#›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801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DC69A-B9E1-CF4A-A506-E5C784155BEA}" type="slidenum">
              <a:rPr lang="en-US"/>
              <a:pPr>
                <a:defRPr/>
              </a:pPr>
              <a:t>‹#›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187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CB5D2-E7C5-3044-BF65-AE471FD4E0EE}" type="slidenum">
              <a:rPr lang="en-US"/>
              <a:pPr>
                <a:defRPr/>
              </a:pPr>
              <a:t>‹#›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64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16602F-F0C1-004C-AEBF-4A285AC21B26}" type="slidenum">
              <a:rPr lang="en-US"/>
              <a:pPr>
                <a:defRPr/>
              </a:pPr>
              <a:t>‹#›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655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ADB83-3F94-D749-B396-4B90ACD7B3BA}" type="slidenum">
              <a:rPr lang="en-US"/>
              <a:pPr>
                <a:defRPr/>
              </a:pPr>
              <a:t>‹#›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84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97E37-082B-3D49-9CC8-2946672D3B2A}" type="slidenum">
              <a:rPr lang="en-US"/>
              <a:pPr>
                <a:defRPr/>
              </a:pPr>
              <a:t>‹#›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488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 Roman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7359650" y="6248400"/>
            <a:ext cx="292100" cy="330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Helvetica" charset="0"/>
              </a:defRPr>
            </a:lvl1pPr>
          </a:lstStyle>
          <a:p>
            <a:pPr>
              <a:defRPr/>
            </a:pPr>
            <a:fld id="{9C07647C-F795-AE4A-AF8E-9BBB37E1F0E0}" type="slidenum">
              <a:rPr lang="en-US"/>
              <a:pPr>
                <a:defRPr/>
              </a:pPr>
              <a:t>‹#›</a:t>
            </a:fld>
            <a:endParaRPr lang="en-US" sz="1400">
              <a:latin typeface="+mj-lt"/>
              <a:cs typeface="+mj-cs"/>
              <a:sym typeface="Times Roman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+mj-lt"/>
          <a:ea typeface="+mj-ea"/>
          <a:cs typeface="+mj-cs"/>
          <a:sym typeface="Times Roman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Times Roman" charset="0"/>
          <a:ea typeface="ＭＳ Ｐゴシック" charset="0"/>
          <a:cs typeface="Times Roman" charset="0"/>
          <a:sym typeface="Times Roman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Times Roman" charset="0"/>
          <a:ea typeface="ＭＳ Ｐゴシック" charset="0"/>
          <a:cs typeface="Times Roman" charset="0"/>
          <a:sym typeface="Times Roman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Times Roman" charset="0"/>
          <a:ea typeface="ＭＳ Ｐゴシック" charset="0"/>
          <a:cs typeface="Times Roman" charset="0"/>
          <a:sym typeface="Times Roman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Times Roman" charset="0"/>
          <a:ea typeface="ＭＳ Ｐゴシック" charset="0"/>
          <a:cs typeface="Times Roman" charset="0"/>
          <a:sym typeface="Times Roman" charset="0"/>
        </a:defRPr>
      </a:lvl5pPr>
      <a:lvl6pPr marL="496888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Times Roman" charset="0"/>
          <a:ea typeface="ＭＳ Ｐゴシック" charset="0"/>
          <a:cs typeface="Times Roman" charset="0"/>
          <a:sym typeface="Times Roman" charset="0"/>
        </a:defRPr>
      </a:lvl6pPr>
      <a:lvl7pPr marL="954088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Times Roman" charset="0"/>
          <a:ea typeface="ＭＳ Ｐゴシック" charset="0"/>
          <a:cs typeface="Times Roman" charset="0"/>
          <a:sym typeface="Times Roman" charset="0"/>
        </a:defRPr>
      </a:lvl7pPr>
      <a:lvl8pPr marL="1411288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Times Roman" charset="0"/>
          <a:ea typeface="ＭＳ Ｐゴシック" charset="0"/>
          <a:cs typeface="Times Roman" charset="0"/>
          <a:sym typeface="Times Roman" charset="0"/>
        </a:defRPr>
      </a:lvl8pPr>
      <a:lvl9pPr marL="1868488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Times Roman" charset="0"/>
          <a:ea typeface="ＭＳ Ｐゴシック" charset="0"/>
          <a:cs typeface="Times Roman" charset="0"/>
          <a:sym typeface="Times Roman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+mn-ea"/>
          <a:cs typeface="+mn-cs"/>
          <a:sym typeface="Helvetica" charset="0"/>
        </a:defRPr>
      </a:lvl1pPr>
      <a:lvl2pPr marL="228600" indent="2286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2pPr>
      <a:lvl3pPr marL="457200" indent="4572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3pPr>
      <a:lvl4pPr marL="685800" indent="6858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4pPr>
      <a:lvl5pPr marL="914400" indent="9144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5pPr>
      <a:lvl6pPr marL="13716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6pPr>
      <a:lvl7pPr marL="18288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7pPr>
      <a:lvl8pPr marL="22860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8pPr>
      <a:lvl9pPr marL="27432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tiff"/><Relationship Id="rId4" Type="http://schemas.openxmlformats.org/officeDocument/2006/relationships/image" Target="../media/image5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tiff"/><Relationship Id="rId4" Type="http://schemas.openxmlformats.org/officeDocument/2006/relationships/image" Target="../media/image56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AutoShape 1"/>
          <p:cNvSpPr>
            <a:spLocks/>
          </p:cNvSpPr>
          <p:nvPr/>
        </p:nvSpPr>
        <p:spPr bwMode="auto">
          <a:xfrm>
            <a:off x="7359650" y="6248400"/>
            <a:ext cx="292100" cy="342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>
              <a:defRPr/>
            </a:pPr>
            <a:fld id="{C997D20B-14C0-4F49-B5A0-F14AF1622956}" type="slidenum">
              <a:rPr lang="en-US" sz="1400">
                <a:latin typeface="Times Roman" charset="0"/>
                <a:cs typeface="Times Roman" charset="0"/>
                <a:sym typeface="Times Roman" charset="0"/>
              </a:rPr>
              <a:pPr algn="ctr">
                <a:defRPr/>
              </a:pPr>
              <a:t>1</a:t>
            </a:fld>
            <a:endParaRPr lang="en-US">
              <a:cs typeface="Helvetica" charset="0"/>
            </a:endParaRPr>
          </a:p>
        </p:txBody>
      </p:sp>
      <p:sp>
        <p:nvSpPr>
          <p:cNvPr id="8194" name="AutoShape 2"/>
          <p:cNvSpPr>
            <a:spLocks/>
          </p:cNvSpPr>
          <p:nvPr/>
        </p:nvSpPr>
        <p:spPr bwMode="auto">
          <a:xfrm>
            <a:off x="17721" y="1104900"/>
            <a:ext cx="9144000" cy="1714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9688" defTabSz="914400">
              <a:defRPr/>
            </a:pPr>
            <a:r>
              <a:rPr lang="en-US" sz="3600" b="1" dirty="0">
                <a:solidFill>
                  <a:srgbClr val="001E57"/>
                </a:solidFill>
                <a:latin typeface="Times Roman" charset="0"/>
                <a:cs typeface="Times Roman" charset="0"/>
                <a:sym typeface="Times Roman" charset="0"/>
              </a:rPr>
              <a:t>                   </a:t>
            </a:r>
          </a:p>
          <a:p>
            <a:pPr marL="39688" defTabSz="914400">
              <a:defRPr/>
            </a:pPr>
            <a:r>
              <a:rPr lang="en-US" sz="3600" b="1" dirty="0">
                <a:solidFill>
                  <a:srgbClr val="001E57"/>
                </a:solidFill>
                <a:latin typeface="Times Roman" charset="0"/>
                <a:cs typeface="Times Roman" charset="0"/>
                <a:sym typeface="Times Roman" charset="0"/>
              </a:rPr>
              <a:t>                  Quantum entanglement</a:t>
            </a:r>
          </a:p>
          <a:p>
            <a:pPr marL="39688" defTabSz="914400">
              <a:defRPr/>
            </a:pPr>
            <a:r>
              <a:rPr lang="en-US" sz="3600" b="1" dirty="0">
                <a:solidFill>
                  <a:srgbClr val="001E57"/>
                </a:solidFill>
                <a:latin typeface="Times Roman" charset="0"/>
                <a:cs typeface="Times Roman" charset="0"/>
                <a:sym typeface="Times Roman" charset="0"/>
              </a:rPr>
              <a:t>                         at RHIC and EIC</a:t>
            </a:r>
          </a:p>
          <a:p>
            <a:pPr marL="39688" defTabSz="914400">
              <a:defRPr/>
            </a:pPr>
            <a:endParaRPr lang="en-US" sz="3600" b="1" dirty="0">
              <a:solidFill>
                <a:srgbClr val="001E57"/>
              </a:solidFill>
              <a:latin typeface="Times Roman" charset="0"/>
              <a:cs typeface="Times Roman" charset="0"/>
              <a:sym typeface="Times Roman" charset="0"/>
            </a:endParaRPr>
          </a:p>
          <a:p>
            <a:pPr marL="39688" defTabSz="914400">
              <a:defRPr/>
            </a:pPr>
            <a:r>
              <a:rPr lang="en-US" sz="3600" b="1" dirty="0">
                <a:solidFill>
                  <a:srgbClr val="001E57"/>
                </a:solidFill>
                <a:latin typeface="Times Roman" charset="0"/>
                <a:cs typeface="Times Roman" charset="0"/>
                <a:sym typeface="Times Roman" charset="0"/>
              </a:rPr>
              <a:t>      </a:t>
            </a:r>
            <a:r>
              <a:rPr lang="en-US" sz="2800" b="1" dirty="0">
                <a:solidFill>
                  <a:srgbClr val="001E57"/>
                </a:solidFill>
                <a:latin typeface="Times Roman" charset="0"/>
                <a:cs typeface="Times Roman" charset="0"/>
                <a:sym typeface="Times Roman" charset="0"/>
              </a:rPr>
              <a:t>               </a:t>
            </a:r>
          </a:p>
          <a:p>
            <a:pPr marL="39688" defTabSz="914400">
              <a:defRPr/>
            </a:pPr>
            <a:r>
              <a:rPr lang="en-US" sz="3600" b="1" dirty="0">
                <a:solidFill>
                  <a:srgbClr val="001E57"/>
                </a:solidFill>
                <a:latin typeface="Times Roman" charset="0"/>
                <a:cs typeface="Times Roman" charset="0"/>
                <a:sym typeface="Times Roman" charset="0"/>
              </a:rPr>
              <a:t>                                 </a:t>
            </a:r>
            <a:endParaRPr lang="en-US" dirty="0">
              <a:cs typeface="Helvetica" charset="0"/>
            </a:endParaRPr>
          </a:p>
        </p:txBody>
      </p:sp>
      <p:sp>
        <p:nvSpPr>
          <p:cNvPr id="8195" name="AutoShape 3"/>
          <p:cNvSpPr>
            <a:spLocks/>
          </p:cNvSpPr>
          <p:nvPr/>
        </p:nvSpPr>
        <p:spPr bwMode="auto">
          <a:xfrm>
            <a:off x="3187700" y="3505200"/>
            <a:ext cx="2984500" cy="1206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9688" defTabSz="914400">
              <a:defRPr/>
            </a:pPr>
            <a:r>
              <a:rPr lang="en-US" sz="2800" dirty="0">
                <a:solidFill>
                  <a:srgbClr val="002E7A"/>
                </a:solidFill>
                <a:latin typeface="Times Roman" charset="0"/>
                <a:cs typeface="Times Roman" charset="0"/>
                <a:sym typeface="Times Roman" charset="0"/>
              </a:rPr>
              <a:t>Dmitri Kharzeev</a:t>
            </a:r>
          </a:p>
          <a:p>
            <a:pPr marL="39688" defTabSz="914400">
              <a:defRPr/>
            </a:pPr>
            <a:endParaRPr lang="en-US" sz="2400" dirty="0">
              <a:solidFill>
                <a:srgbClr val="002E7A"/>
              </a:solidFill>
              <a:latin typeface="Times Roman" charset="0"/>
              <a:cs typeface="Times Roman" charset="0"/>
              <a:sym typeface="Times Roman" charset="0"/>
            </a:endParaRPr>
          </a:p>
          <a:p>
            <a:pPr marL="39688" defTabSz="914400">
              <a:defRPr/>
            </a:pPr>
            <a:r>
              <a:rPr lang="en-US" sz="2400" dirty="0">
                <a:solidFill>
                  <a:srgbClr val="002E7A"/>
                </a:solidFill>
                <a:latin typeface="Times Roman" charset="0"/>
                <a:cs typeface="Times Roman" charset="0"/>
                <a:sym typeface="Times Roman" charset="0"/>
              </a:rPr>
              <a:t>     </a:t>
            </a:r>
            <a:endParaRPr lang="en-US" dirty="0">
              <a:cs typeface="Helvetica" charset="0"/>
            </a:endParaRPr>
          </a:p>
        </p:txBody>
      </p:sp>
      <p:sp>
        <p:nvSpPr>
          <p:cNvPr id="8197" name="AutoShape 5"/>
          <p:cNvSpPr>
            <a:spLocks/>
          </p:cNvSpPr>
          <p:nvPr/>
        </p:nvSpPr>
        <p:spPr bwMode="auto">
          <a:xfrm>
            <a:off x="6946900" y="50800"/>
            <a:ext cx="153988" cy="4572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latin typeface="Times Roman" charset="0"/>
              <a:cs typeface="Times Roman" charset="0"/>
              <a:sym typeface="Times Roman" charset="0"/>
            </a:endParaRPr>
          </a:p>
        </p:txBody>
      </p:sp>
      <p:pic>
        <p:nvPicPr>
          <p:cNvPr id="8199" name="Picture 7" descr="dropped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9" y="6096000"/>
            <a:ext cx="3479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307CAF-DD12-204D-8DF4-BCAD96757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900" y="5131021"/>
            <a:ext cx="2133600" cy="690753"/>
          </a:xfrm>
          <a:prstGeom prst="rect">
            <a:avLst/>
          </a:prstGeom>
        </p:spPr>
      </p:pic>
      <p:pic>
        <p:nvPicPr>
          <p:cNvPr id="14" name="Picture 13" descr="Screenshot 2019-02-19 10.21.12.png">
            <a:extLst>
              <a:ext uri="{FF2B5EF4-FFF2-40B4-BE49-F238E27FC236}">
                <a16:creationId xmlns:a16="http://schemas.microsoft.com/office/drawing/2014/main" id="{AF37FA15-6540-434B-BA5C-04B9A84CD5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679744"/>
            <a:ext cx="2368695" cy="12764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9118D9-ADFE-BE47-B4F7-9763A309B5B6}"/>
              </a:ext>
            </a:extLst>
          </p:cNvPr>
          <p:cNvSpPr txBox="1"/>
          <p:nvPr/>
        </p:nvSpPr>
        <p:spPr>
          <a:xfrm>
            <a:off x="1063090" y="80991"/>
            <a:ext cx="7014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                 Inaugural CFNS Postdoc Meeting 2023</a:t>
            </a:r>
          </a:p>
          <a:p>
            <a:endParaRPr lang="en-US" sz="1800" b="1" dirty="0"/>
          </a:p>
          <a:p>
            <a:r>
              <a:rPr lang="en-US" sz="1800" dirty="0"/>
              <a:t>      CFNS, Stony Brook University, October 16-20, 2023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467F144-EDCE-5D4A-AB53-C907B75F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88" y="5329981"/>
            <a:ext cx="3239989" cy="5562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F49BBF-9307-0B41-9C87-C50A0A61D4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200" y="6068131"/>
            <a:ext cx="1698392" cy="721283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742C48A0-50A3-18BA-1B28-9F2E0ECA17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5967" y="6029078"/>
            <a:ext cx="2419465" cy="60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1732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B90A02-AA78-74FB-BA36-4A68A1821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2758887"/>
            <a:ext cx="3971037" cy="134022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5996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327292A-EA53-3C74-129A-3F01AFD4D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362" y="2307182"/>
            <a:ext cx="3971037" cy="224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75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0047CC-0B26-995B-7DDC-3779BC502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037249" cy="4343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8698DA-C71B-15ED-CE3D-4D7DE4501CEE}"/>
              </a:ext>
            </a:extLst>
          </p:cNvPr>
          <p:cNvSpPr txBox="1"/>
          <p:nvPr/>
        </p:nvSpPr>
        <p:spPr>
          <a:xfrm>
            <a:off x="76201" y="5943600"/>
            <a:ext cx="89610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 this at EIC – work in progress with David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Frenklakh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Adrien Florio</a:t>
            </a:r>
          </a:p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and Bill Li </a:t>
            </a:r>
          </a:p>
        </p:txBody>
      </p:sp>
    </p:spTree>
    <p:extLst>
      <p:ext uri="{BB962C8B-B14F-4D97-AF65-F5344CB8AC3E}">
        <p14:creationId xmlns:p14="http://schemas.microsoft.com/office/powerpoint/2010/main" val="2477057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E74A8C-BC47-58FC-6653-4DEA6FD43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950" y="0"/>
            <a:ext cx="4656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86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AutoShape 3"/>
          <p:cNvSpPr>
            <a:spLocks/>
          </p:cNvSpPr>
          <p:nvPr/>
        </p:nvSpPr>
        <p:spPr bwMode="auto">
          <a:xfrm>
            <a:off x="7359650" y="6248400"/>
            <a:ext cx="292100" cy="342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9pPr>
          </a:lstStyle>
          <a:p>
            <a:pPr algn="ctr" eaLnBrk="1"/>
            <a:fld id="{8879FAF4-FA5E-7E40-93C5-CE6D6C30734B}" type="slidenum">
              <a:rPr lang="en-US" altLang="en-US" sz="1400">
                <a:latin typeface="Times" charset="0"/>
                <a:sym typeface="Times" charset="0"/>
              </a:rPr>
              <a:pPr algn="ctr" eaLnBrk="1"/>
              <a:t>13</a:t>
            </a:fld>
            <a:endParaRPr lang="en-US" alt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460786"/>
            <a:ext cx="8458200" cy="1600200"/>
          </a:xfrm>
        </p:spPr>
        <p:txBody>
          <a:bodyPr/>
          <a:lstStyle/>
          <a:p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QCD, QIS and EIC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762000"/>
            <a:ext cx="916860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to describe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partons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presence of strong correlations?</a:t>
            </a:r>
          </a:p>
          <a:p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classical physics, a proper way of dealing with an interacting system</a:t>
            </a:r>
          </a:p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a large number of particles is statistical physics [entropy].</a:t>
            </a:r>
          </a:p>
          <a:p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field theory 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strong coupling (describing a system of a large number</a:t>
            </a:r>
          </a:p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interacting particles), a proper approach is 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quantum statistics</a:t>
            </a:r>
          </a:p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[entanglement entropy].</a:t>
            </a:r>
          </a:p>
          <a:p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53160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AutoShape 3"/>
          <p:cNvSpPr>
            <a:spLocks/>
          </p:cNvSpPr>
          <p:nvPr/>
        </p:nvSpPr>
        <p:spPr bwMode="auto">
          <a:xfrm>
            <a:off x="7359650" y="6248400"/>
            <a:ext cx="292100" cy="342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9pPr>
          </a:lstStyle>
          <a:p>
            <a:pPr algn="ctr" eaLnBrk="1"/>
            <a:fld id="{8879FAF4-FA5E-7E40-93C5-CE6D6C30734B}" type="slidenum">
              <a:rPr lang="en-US" altLang="en-US" sz="1400">
                <a:latin typeface="Times" charset="0"/>
                <a:sym typeface="Times" charset="0"/>
              </a:rPr>
              <a:pPr algn="ctr" eaLnBrk="1"/>
              <a:t>14</a:t>
            </a:fld>
            <a:endParaRPr lang="en-US" alt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460786"/>
            <a:ext cx="8458200" cy="1600200"/>
          </a:xfrm>
        </p:spPr>
        <p:txBody>
          <a:bodyPr/>
          <a:lstStyle/>
          <a:p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QCD, QIS and EIC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762000"/>
            <a:ext cx="9168600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a way out? </a:t>
            </a:r>
          </a:p>
          <a:p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classical physics, a proper way of dealing with an interacting system</a:t>
            </a:r>
          </a:p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a large number of particles is statistical physics [entropy].</a:t>
            </a:r>
          </a:p>
          <a:p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field theory 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strong coupling (describing a system of a large number</a:t>
            </a:r>
          </a:p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interacting particles), a proper approach is 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quantum statistics</a:t>
            </a:r>
          </a:p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[entanglement entropy].</a:t>
            </a:r>
          </a:p>
          <a:p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side historical remark: I </a:t>
            </a:r>
            <a:r>
              <a:rPr lang="en-US" sz="2400" i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graduated from</a:t>
            </a:r>
            <a:endParaRPr lang="en-US" sz="2400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“Division for </a:t>
            </a:r>
            <a:r>
              <a:rPr lang="en-US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Quantum Field Theory and Quantum Statistics</a:t>
            </a:r>
            <a:r>
              <a:rPr lang="en-US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r>
              <a:rPr lang="en-US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Moscow State University </a:t>
            </a:r>
          </a:p>
          <a:p>
            <a:r>
              <a:rPr lang="en-US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[it has been renamed since then]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1C9FD2-12D9-DD75-6EEE-5CC1815DCDA8}"/>
              </a:ext>
            </a:extLst>
          </p:cNvPr>
          <p:cNvSpPr txBox="1"/>
          <p:nvPr/>
        </p:nvSpPr>
        <p:spPr>
          <a:xfrm>
            <a:off x="5334000" y="6360467"/>
            <a:ext cx="1292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N.N.Bogolyubov</a:t>
            </a:r>
            <a:endParaRPr lang="en-US" dirty="0"/>
          </a:p>
          <a:p>
            <a:r>
              <a:rPr lang="en-US" dirty="0"/>
              <a:t>   1909-1992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D707B0-991F-AA81-6162-77D727039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4803626"/>
            <a:ext cx="1340224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2972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AutoShape 3"/>
          <p:cNvSpPr>
            <a:spLocks/>
          </p:cNvSpPr>
          <p:nvPr/>
        </p:nvSpPr>
        <p:spPr bwMode="auto">
          <a:xfrm>
            <a:off x="7359650" y="6248400"/>
            <a:ext cx="292100" cy="342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9pPr>
          </a:lstStyle>
          <a:p>
            <a:pPr algn="ctr" eaLnBrk="1"/>
            <a:fld id="{8879FAF4-FA5E-7E40-93C5-CE6D6C30734B}" type="slidenum">
              <a:rPr lang="en-US" altLang="en-US" sz="1400">
                <a:latin typeface="Times" charset="0"/>
                <a:sym typeface="Times" charset="0"/>
              </a:rPr>
              <a:pPr algn="ctr" eaLnBrk="1"/>
              <a:t>15</a:t>
            </a:fld>
            <a:endParaRPr lang="en-US" alt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460786"/>
            <a:ext cx="8458200" cy="1600200"/>
          </a:xfrm>
        </p:spPr>
        <p:txBody>
          <a:bodyPr/>
          <a:lstStyle/>
          <a:p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parton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model: 50 years of success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85800"/>
            <a:ext cx="4724400" cy="472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731624"/>
            <a:ext cx="1803400" cy="2290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1715" y="886183"/>
            <a:ext cx="2377440" cy="198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9650" y="3182795"/>
            <a:ext cx="1508892" cy="2159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" y="5482350"/>
            <a:ext cx="82341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fifty years that have ensued after the birth of </a:t>
            </a:r>
          </a:p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parton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model, it has become an indispensable building block</a:t>
            </a:r>
          </a:p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high energy physics – so we have to understand 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887215-0DDA-6B4D-9B79-E9D275F4AC15}"/>
              </a:ext>
            </a:extLst>
          </p:cNvPr>
          <p:cNvSpPr txBox="1"/>
          <p:nvPr/>
        </p:nvSpPr>
        <p:spPr>
          <a:xfrm>
            <a:off x="5187280" y="3010385"/>
            <a:ext cx="1182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J.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Bjorken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D23B3B-9FD9-CE4D-9442-E2E064C2AA16}"/>
              </a:ext>
            </a:extLst>
          </p:cNvPr>
          <p:cNvSpPr txBox="1"/>
          <p:nvPr/>
        </p:nvSpPr>
        <p:spPr>
          <a:xfrm>
            <a:off x="7259410" y="2782685"/>
            <a:ext cx="1402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R. Feynman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843E65-9E59-7F4B-9EDE-72467E7ACC8E}"/>
              </a:ext>
            </a:extLst>
          </p:cNvPr>
          <p:cNvSpPr txBox="1"/>
          <p:nvPr/>
        </p:nvSpPr>
        <p:spPr>
          <a:xfrm>
            <a:off x="7651750" y="5327791"/>
            <a:ext cx="1121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V.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Gribov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65215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AutoShape 3"/>
          <p:cNvSpPr>
            <a:spLocks/>
          </p:cNvSpPr>
          <p:nvPr/>
        </p:nvSpPr>
        <p:spPr bwMode="auto">
          <a:xfrm>
            <a:off x="7359650" y="6248400"/>
            <a:ext cx="292100" cy="342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9pPr>
          </a:lstStyle>
          <a:p>
            <a:pPr algn="ctr" eaLnBrk="1"/>
            <a:fld id="{8879FAF4-FA5E-7E40-93C5-CE6D6C30734B}" type="slidenum">
              <a:rPr lang="en-US" altLang="en-US" sz="1400">
                <a:latin typeface="Times" charset="0"/>
                <a:sym typeface="Times" charset="0"/>
              </a:rPr>
              <a:pPr algn="ctr" eaLnBrk="1"/>
              <a:t>16</a:t>
            </a:fld>
            <a:endParaRPr lang="en-US" alt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460786"/>
            <a:ext cx="8458200" cy="1600200"/>
          </a:xfrm>
        </p:spPr>
        <p:txBody>
          <a:bodyPr/>
          <a:lstStyle/>
          <a:p>
            <a:r>
              <a:rPr lang="en-US" sz="3600" dirty="0">
                <a:solidFill>
                  <a:srgbClr val="002060"/>
                </a:solidFill>
                <a:latin typeface="+mn-lt"/>
              </a:rPr>
              <a:t>The puzzle of the </a:t>
            </a:r>
            <a:r>
              <a:rPr lang="en-US" sz="3600" dirty="0" err="1">
                <a:solidFill>
                  <a:srgbClr val="002060"/>
                </a:solidFill>
                <a:latin typeface="+mn-lt"/>
              </a:rPr>
              <a:t>parton</a:t>
            </a:r>
            <a:r>
              <a:rPr lang="en-US" sz="3600" dirty="0">
                <a:solidFill>
                  <a:srgbClr val="002060"/>
                </a:solidFill>
                <a:latin typeface="+mn-lt"/>
              </a:rPr>
              <a:t> model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2438400" cy="2438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" y="3215244"/>
            <a:ext cx="8991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In </a:t>
            </a:r>
            <a:r>
              <a:rPr lang="en-US" sz="2800" dirty="0" err="1">
                <a:solidFill>
                  <a:srgbClr val="002060"/>
                </a:solidFill>
              </a:rPr>
              <a:t>parton</a:t>
            </a:r>
            <a:r>
              <a:rPr lang="en-US" sz="2800" dirty="0">
                <a:solidFill>
                  <a:srgbClr val="002060"/>
                </a:solidFill>
              </a:rPr>
              <a:t> model, the proton is pictured as a collection of point-like </a:t>
            </a:r>
            <a:r>
              <a:rPr lang="en-US" sz="2800" u="sng" dirty="0">
                <a:solidFill>
                  <a:srgbClr val="002060"/>
                </a:solidFill>
              </a:rPr>
              <a:t>quasi-free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partons</a:t>
            </a:r>
            <a:r>
              <a:rPr lang="en-US" sz="2800" dirty="0">
                <a:solidFill>
                  <a:srgbClr val="002060"/>
                </a:solidFill>
              </a:rPr>
              <a:t> that are frozen in</a:t>
            </a:r>
          </a:p>
          <a:p>
            <a:r>
              <a:rPr lang="en-US" sz="2800" dirty="0">
                <a:solidFill>
                  <a:srgbClr val="002060"/>
                </a:solidFill>
              </a:rPr>
              <a:t>the infinite momentum frame due to Lorentz dilation.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</a:rPr>
              <a:t>The DIS cross section is given by the </a:t>
            </a:r>
            <a:r>
              <a:rPr lang="en-US" sz="2800" u="sng" dirty="0">
                <a:solidFill>
                  <a:srgbClr val="002060"/>
                </a:solidFill>
              </a:rPr>
              <a:t>incoherent</a:t>
            </a:r>
            <a:r>
              <a:rPr lang="en-US" sz="2800" dirty="0">
                <a:solidFill>
                  <a:srgbClr val="002060"/>
                </a:solidFill>
              </a:rPr>
              <a:t> sum of cross sections of scattering off individual </a:t>
            </a:r>
            <a:r>
              <a:rPr lang="en-US" sz="2800" dirty="0" err="1">
                <a:solidFill>
                  <a:srgbClr val="002060"/>
                </a:solidFill>
              </a:rPr>
              <a:t>partons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b="1" dirty="0">
                <a:solidFill>
                  <a:srgbClr val="002060"/>
                </a:solidFill>
              </a:rPr>
              <a:t>How to reconcile this with quantum mechanics?</a:t>
            </a:r>
          </a:p>
        </p:txBody>
      </p:sp>
    </p:spTree>
    <p:extLst>
      <p:ext uri="{BB962C8B-B14F-4D97-AF65-F5344CB8AC3E}">
        <p14:creationId xmlns:p14="http://schemas.microsoft.com/office/powerpoint/2010/main" val="172952021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AutoShape 3"/>
          <p:cNvSpPr>
            <a:spLocks/>
          </p:cNvSpPr>
          <p:nvPr/>
        </p:nvSpPr>
        <p:spPr bwMode="auto">
          <a:xfrm>
            <a:off x="7359650" y="6248400"/>
            <a:ext cx="292100" cy="342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9pPr>
          </a:lstStyle>
          <a:p>
            <a:pPr algn="ctr" eaLnBrk="1"/>
            <a:fld id="{8879FAF4-FA5E-7E40-93C5-CE6D6C30734B}" type="slidenum">
              <a:rPr lang="en-US" altLang="en-US" sz="1400">
                <a:latin typeface="Times" charset="0"/>
                <a:sym typeface="Times" charset="0"/>
              </a:rPr>
              <a:pPr algn="ctr" eaLnBrk="1"/>
              <a:t>17</a:t>
            </a:fld>
            <a:endParaRPr lang="en-US" alt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460786"/>
            <a:ext cx="8458200" cy="1600200"/>
          </a:xfrm>
        </p:spPr>
        <p:txBody>
          <a:bodyPr/>
          <a:lstStyle/>
          <a:p>
            <a:r>
              <a:rPr lang="en-US" sz="3600" dirty="0">
                <a:solidFill>
                  <a:srgbClr val="002060"/>
                </a:solidFill>
                <a:latin typeface="+mn-lt"/>
              </a:rPr>
              <a:t>The puzzle of the </a:t>
            </a:r>
            <a:r>
              <a:rPr lang="en-US" sz="3600" dirty="0" err="1">
                <a:solidFill>
                  <a:srgbClr val="002060"/>
                </a:solidFill>
                <a:latin typeface="+mn-lt"/>
              </a:rPr>
              <a:t>parton</a:t>
            </a:r>
            <a:r>
              <a:rPr lang="en-US" sz="3600" dirty="0">
                <a:solidFill>
                  <a:srgbClr val="002060"/>
                </a:solidFill>
                <a:latin typeface="+mn-lt"/>
              </a:rPr>
              <a:t> model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0786" y="762000"/>
            <a:ext cx="87808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In quantum mechanics, the proton is a </a:t>
            </a:r>
            <a:r>
              <a:rPr lang="en-US" sz="2800" u="sng" dirty="0">
                <a:solidFill>
                  <a:srgbClr val="002060"/>
                </a:solidFill>
              </a:rPr>
              <a:t>pure state </a:t>
            </a:r>
            <a:r>
              <a:rPr lang="en-US" sz="2800" dirty="0">
                <a:solidFill>
                  <a:srgbClr val="002060"/>
                </a:solidFill>
              </a:rPr>
              <a:t>with</a:t>
            </a:r>
          </a:p>
          <a:p>
            <a:r>
              <a:rPr lang="en-US" sz="2800" u="sng" dirty="0">
                <a:solidFill>
                  <a:srgbClr val="002060"/>
                </a:solidFill>
              </a:rPr>
              <a:t>zero entropy</a:t>
            </a:r>
            <a:r>
              <a:rPr lang="en-US" sz="2800" dirty="0">
                <a:solidFill>
                  <a:srgbClr val="002060"/>
                </a:solidFill>
              </a:rPr>
              <a:t>. Yet, a collection of free </a:t>
            </a:r>
            <a:r>
              <a:rPr lang="en-US" sz="2800" dirty="0" err="1">
                <a:solidFill>
                  <a:srgbClr val="002060"/>
                </a:solidFill>
              </a:rPr>
              <a:t>partons</a:t>
            </a:r>
            <a:r>
              <a:rPr lang="en-US" sz="2800" dirty="0">
                <a:solidFill>
                  <a:srgbClr val="002060"/>
                </a:solidFill>
              </a:rPr>
              <a:t> does</a:t>
            </a:r>
          </a:p>
          <a:p>
            <a:r>
              <a:rPr lang="en-US" sz="2800" dirty="0">
                <a:solidFill>
                  <a:srgbClr val="002060"/>
                </a:solidFill>
              </a:rPr>
              <a:t>possess entropy</a:t>
            </a:r>
            <a:r>
              <a:rPr lang="mr-IN" sz="2800" dirty="0">
                <a:solidFill>
                  <a:srgbClr val="002060"/>
                </a:solidFill>
              </a:rPr>
              <a:t>…</a:t>
            </a:r>
            <a:r>
              <a:rPr lang="en-US" sz="2800" dirty="0">
                <a:solidFill>
                  <a:srgbClr val="002060"/>
                </a:solidFill>
              </a:rPr>
              <a:t> Boosting to the infinite momentum</a:t>
            </a:r>
          </a:p>
          <a:p>
            <a:r>
              <a:rPr lang="en-US" sz="2800" dirty="0">
                <a:solidFill>
                  <a:srgbClr val="002060"/>
                </a:solidFill>
              </a:rPr>
              <a:t>frame does not help, as a Lorentz boost cannot</a:t>
            </a:r>
          </a:p>
          <a:p>
            <a:r>
              <a:rPr lang="en-US" sz="2800" dirty="0">
                <a:solidFill>
                  <a:srgbClr val="002060"/>
                </a:solidFill>
              </a:rPr>
              <a:t>transform a pure state into a mixed one.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24200"/>
            <a:ext cx="6949835" cy="2133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5412104"/>
            <a:ext cx="876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The crucial importance of entropy in (2+1)D systems:</a:t>
            </a:r>
          </a:p>
          <a:p>
            <a:r>
              <a:rPr lang="en-US" sz="2800" dirty="0">
                <a:solidFill>
                  <a:srgbClr val="002060"/>
                </a:solidFill>
              </a:rPr>
              <a:t>BKT phase transition (Nobel prize 2016)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912" y="4471149"/>
            <a:ext cx="931059" cy="93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6165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AutoShape 3"/>
          <p:cNvSpPr>
            <a:spLocks/>
          </p:cNvSpPr>
          <p:nvPr/>
        </p:nvSpPr>
        <p:spPr bwMode="auto">
          <a:xfrm>
            <a:off x="7359650" y="6248400"/>
            <a:ext cx="292100" cy="342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9pPr>
          </a:lstStyle>
          <a:p>
            <a:pPr algn="ctr" eaLnBrk="1"/>
            <a:fld id="{8879FAF4-FA5E-7E40-93C5-CE6D6C30734B}" type="slidenum">
              <a:rPr lang="en-US" altLang="en-US" sz="1400">
                <a:latin typeface="Times" charset="0"/>
                <a:sym typeface="Times" charset="0"/>
              </a:rPr>
              <a:pPr algn="ctr" eaLnBrk="1"/>
              <a:t>18</a:t>
            </a:fld>
            <a:endParaRPr lang="en-US" alt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1600200"/>
          </a:xfrm>
        </p:spPr>
        <p:txBody>
          <a:bodyPr/>
          <a:lstStyle/>
          <a:p>
            <a:r>
              <a:rPr lang="en-US" sz="3600" dirty="0">
                <a:solidFill>
                  <a:srgbClr val="002060"/>
                </a:solidFill>
                <a:latin typeface="+mn-lt"/>
              </a:rPr>
              <a:t>The quantum mechanics of </a:t>
            </a:r>
            <a:r>
              <a:rPr lang="en-US" sz="3600" dirty="0" err="1">
                <a:solidFill>
                  <a:srgbClr val="002060"/>
                </a:solidFill>
                <a:latin typeface="+mn-lt"/>
              </a:rPr>
              <a:t>partons</a:t>
            </a:r>
            <a:r>
              <a:rPr lang="en-US" sz="3600" dirty="0">
                <a:solidFill>
                  <a:srgbClr val="002060"/>
                </a:solidFill>
                <a:latin typeface="+mn-lt"/>
              </a:rPr>
              <a:t> </a:t>
            </a:r>
            <a:br>
              <a:rPr lang="en-US" sz="3600" dirty="0">
                <a:solidFill>
                  <a:srgbClr val="002060"/>
                </a:solidFill>
                <a:latin typeface="+mn-lt"/>
              </a:rPr>
            </a:br>
            <a:r>
              <a:rPr lang="en-US" sz="3600" dirty="0">
                <a:solidFill>
                  <a:srgbClr val="002060"/>
                </a:solidFill>
                <a:latin typeface="+mn-lt"/>
              </a:rPr>
              <a:t>and entanglement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1447800"/>
            <a:ext cx="878081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Our proposal: the key to solving this apparent paradox</a:t>
            </a:r>
          </a:p>
          <a:p>
            <a:r>
              <a:rPr lang="en-US" sz="2800" dirty="0">
                <a:solidFill>
                  <a:srgbClr val="002060"/>
                </a:solidFill>
              </a:rPr>
              <a:t>is entanglement.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</a:rPr>
              <a:t>DIS probes only a part of the proton’s wave function</a:t>
            </a:r>
          </a:p>
          <a:p>
            <a:r>
              <a:rPr lang="en-US" sz="2800" dirty="0">
                <a:solidFill>
                  <a:srgbClr val="002060"/>
                </a:solidFill>
              </a:rPr>
              <a:t>(region A). We sum over unobserved region B;</a:t>
            </a:r>
          </a:p>
          <a:p>
            <a:r>
              <a:rPr lang="en-US" sz="2800" dirty="0">
                <a:solidFill>
                  <a:srgbClr val="002060"/>
                </a:solidFill>
              </a:rPr>
              <a:t>in quantum mechanics, this corresponds to accessing </a:t>
            </a:r>
          </a:p>
          <a:p>
            <a:r>
              <a:rPr lang="en-US" sz="2800" dirty="0">
                <a:solidFill>
                  <a:srgbClr val="002060"/>
                </a:solidFill>
              </a:rPr>
              <a:t>the density matrix of a </a:t>
            </a:r>
            <a:r>
              <a:rPr lang="en-US" sz="2800" u="sng" dirty="0">
                <a:solidFill>
                  <a:srgbClr val="002060"/>
                </a:solidFill>
              </a:rPr>
              <a:t>mixed state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</a:rPr>
              <a:t>with a non-zero </a:t>
            </a:r>
            <a:r>
              <a:rPr lang="en-US" sz="2800" u="sng" dirty="0">
                <a:solidFill>
                  <a:srgbClr val="002060"/>
                </a:solidFill>
              </a:rPr>
              <a:t>entanglement entropy</a:t>
            </a:r>
          </a:p>
        </p:txBody>
      </p:sp>
      <p:sp>
        <p:nvSpPr>
          <p:cNvPr id="4" name="Rectangle 3"/>
          <p:cNvSpPr/>
          <p:nvPr/>
        </p:nvSpPr>
        <p:spPr>
          <a:xfrm>
            <a:off x="3962400" y="2133600"/>
            <a:ext cx="53014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DK, E. Levin, arXiv:1702.03489; PRD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58" y="4724400"/>
            <a:ext cx="2006600" cy="419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007100"/>
            <a:ext cx="3746500" cy="4699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 bwMode="auto">
          <a:xfrm>
            <a:off x="6508750" y="4114800"/>
            <a:ext cx="2286000" cy="2057400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7370536" y="4394860"/>
            <a:ext cx="793750" cy="7620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55654" y="4514250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73258" y="5325785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0595082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AutoShape 3"/>
          <p:cNvSpPr>
            <a:spLocks/>
          </p:cNvSpPr>
          <p:nvPr/>
        </p:nvSpPr>
        <p:spPr bwMode="auto">
          <a:xfrm>
            <a:off x="7359650" y="6248400"/>
            <a:ext cx="292100" cy="342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9pPr>
          </a:lstStyle>
          <a:p>
            <a:pPr algn="ctr" eaLnBrk="1"/>
            <a:fld id="{8879FAF4-FA5E-7E40-93C5-CE6D6C30734B}" type="slidenum">
              <a:rPr lang="en-US" altLang="en-US" sz="1400">
                <a:latin typeface="Times" charset="0"/>
                <a:sym typeface="Times" charset="0"/>
              </a:rPr>
              <a:pPr algn="ctr" eaLnBrk="1"/>
              <a:t>19</a:t>
            </a:fld>
            <a:endParaRPr lang="en-US" alt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2230" y="-252650"/>
            <a:ext cx="8458200" cy="1600200"/>
          </a:xfrm>
        </p:spPr>
        <p:txBody>
          <a:bodyPr/>
          <a:lstStyle/>
          <a:p>
            <a:r>
              <a:rPr lang="en-US" sz="3600" dirty="0">
                <a:solidFill>
                  <a:srgbClr val="002060"/>
                </a:solidFill>
                <a:latin typeface="+mn-lt"/>
              </a:rPr>
              <a:t>The quantum mechanics of </a:t>
            </a:r>
            <a:r>
              <a:rPr lang="en-US" sz="3600" dirty="0" err="1">
                <a:solidFill>
                  <a:srgbClr val="002060"/>
                </a:solidFill>
                <a:latin typeface="+mn-lt"/>
              </a:rPr>
              <a:t>partons</a:t>
            </a:r>
            <a:r>
              <a:rPr lang="en-US" sz="3600" dirty="0">
                <a:solidFill>
                  <a:srgbClr val="002060"/>
                </a:solidFill>
                <a:latin typeface="+mn-lt"/>
              </a:rPr>
              <a:t> </a:t>
            </a:r>
            <a:br>
              <a:rPr lang="en-US" sz="3600" dirty="0">
                <a:solidFill>
                  <a:srgbClr val="002060"/>
                </a:solidFill>
                <a:latin typeface="+mn-lt"/>
              </a:rPr>
            </a:br>
            <a:r>
              <a:rPr lang="en-US" sz="3600" dirty="0">
                <a:solidFill>
                  <a:srgbClr val="002060"/>
                </a:solidFill>
                <a:latin typeface="+mn-lt"/>
              </a:rPr>
              <a:t>and entanglement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8657" y="1201775"/>
            <a:ext cx="878081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Another (more general?) argument: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</a:rPr>
              <a:t>DIS takes an instant snapshot of the proton’s wave function. This snapshot cannot measure the phase </a:t>
            </a:r>
          </a:p>
          <a:p>
            <a:r>
              <a:rPr lang="en-US" sz="2800" dirty="0">
                <a:solidFill>
                  <a:srgbClr val="002060"/>
                </a:solidFill>
              </a:rPr>
              <a:t>of the wave function.</a:t>
            </a:r>
          </a:p>
          <a:p>
            <a:endParaRPr lang="en-US" sz="2800" u="sng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</a:rPr>
              <a:t>Classical analogy:</a:t>
            </a:r>
            <a:endParaRPr lang="el-GR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</a:rPr>
              <a:t>Instant snapshot can </a:t>
            </a:r>
          </a:p>
          <a:p>
            <a:r>
              <a:rPr lang="en-US" sz="2800" dirty="0">
                <a:solidFill>
                  <a:srgbClr val="002060"/>
                </a:solidFill>
              </a:rPr>
              <a:t>measure the amplitude </a:t>
            </a:r>
            <a:r>
              <a:rPr lang="el-GR" sz="2800" dirty="0">
                <a:solidFill>
                  <a:schemeClr val="tx1"/>
                </a:solidFill>
              </a:rPr>
              <a:t>ρ</a:t>
            </a:r>
            <a:r>
              <a:rPr lang="en-US" sz="2800" dirty="0">
                <a:solidFill>
                  <a:srgbClr val="002060"/>
                </a:solidFill>
              </a:rPr>
              <a:t>,</a:t>
            </a:r>
          </a:p>
          <a:p>
            <a:r>
              <a:rPr lang="en-US" sz="2800" dirty="0">
                <a:solidFill>
                  <a:srgbClr val="002060"/>
                </a:solidFill>
              </a:rPr>
              <a:t>but not the angular </a:t>
            </a:r>
          </a:p>
          <a:p>
            <a:r>
              <a:rPr lang="en-US" sz="2800" dirty="0">
                <a:solidFill>
                  <a:srgbClr val="002060"/>
                </a:solidFill>
              </a:rPr>
              <a:t>velocity </a:t>
            </a:r>
            <a:r>
              <a:rPr lang="el-GR" sz="2800" dirty="0">
                <a:solidFill>
                  <a:schemeClr val="tx1"/>
                </a:solidFill>
              </a:rPr>
              <a:t>ω </a:t>
            </a:r>
            <a:r>
              <a:rPr lang="el-GR" sz="2800" dirty="0">
                <a:solidFill>
                  <a:srgbClr val="FF0000"/>
                </a:solidFill>
              </a:rPr>
              <a:t>!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3168" y="1905000"/>
            <a:ext cx="74584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DK, Phil. Trans. Royal Soc (2022); arXiv:2108.08792</a:t>
            </a:r>
          </a:p>
          <a:p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056E54-1398-BE4A-93DF-410298D5B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687" y="4930805"/>
            <a:ext cx="4851400" cy="1968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3ABD96-E870-A146-B03C-EE94D052B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4454626"/>
            <a:ext cx="2921000" cy="469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7CABDD-09BD-FA40-B6F8-91271EB97202}"/>
              </a:ext>
            </a:extLst>
          </p:cNvPr>
          <p:cNvSpPr txBox="1"/>
          <p:nvPr/>
        </p:nvSpPr>
        <p:spPr>
          <a:xfrm>
            <a:off x="7266708" y="5543949"/>
            <a:ext cx="385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solidFill>
                  <a:schemeClr val="tx1"/>
                </a:solidFill>
              </a:rPr>
              <a:t>ρ</a:t>
            </a:r>
            <a:r>
              <a:rPr lang="el-GR" dirty="0">
                <a:solidFill>
                  <a:schemeClr val="tx1"/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53033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lowchart: Document 1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631" y="0"/>
            <a:ext cx="2436019" cy="3400426"/>
          </a:xfrm>
          <a:prstGeom prst="flowChartDocument">
            <a:avLst/>
          </a:prstGeom>
          <a:solidFill>
            <a:srgbClr val="966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 in a blue shirt&#10;&#10;Description automatically generated">
            <a:extLst>
              <a:ext uri="{FF2B5EF4-FFF2-40B4-BE49-F238E27FC236}">
                <a16:creationId xmlns:a16="http://schemas.microsoft.com/office/drawing/2014/main" id="{B98C8205-F2F6-140C-9945-F1F48213EE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05" r="18081" b="-2"/>
          <a:stretch/>
        </p:blipFill>
        <p:spPr>
          <a:xfrm>
            <a:off x="3160713" y="639763"/>
            <a:ext cx="1244600" cy="2378075"/>
          </a:xfrm>
          <a:prstGeom prst="rect">
            <a:avLst/>
          </a:prstGeom>
        </p:spPr>
      </p:pic>
      <p:pic>
        <p:nvPicPr>
          <p:cNvPr id="6" name="Picture 5" descr="A person wearing glasses and a blue shirt&#10;&#10;Description automatically generated">
            <a:extLst>
              <a:ext uri="{FF2B5EF4-FFF2-40B4-BE49-F238E27FC236}">
                <a16:creationId xmlns:a16="http://schemas.microsoft.com/office/drawing/2014/main" id="{A46E908A-8C68-EE71-506B-C65C61392B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94" r="21192" b="-2"/>
          <a:stretch/>
        </p:blipFill>
        <p:spPr>
          <a:xfrm>
            <a:off x="4471988" y="639763"/>
            <a:ext cx="1244600" cy="2378075"/>
          </a:xfrm>
          <a:prstGeom prst="rect">
            <a:avLst/>
          </a:prstGeom>
        </p:spPr>
      </p:pic>
      <p:pic>
        <p:nvPicPr>
          <p:cNvPr id="12" name="Picture 11" descr="A person wearing glasses and a blue shirt&#10;&#10;Description automatically generated">
            <a:extLst>
              <a:ext uri="{FF2B5EF4-FFF2-40B4-BE49-F238E27FC236}">
                <a16:creationId xmlns:a16="http://schemas.microsoft.com/office/drawing/2014/main" id="{91E3A8D7-30FA-2420-90F9-43EA08A61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4850" y="639763"/>
            <a:ext cx="1560513" cy="2378075"/>
          </a:xfrm>
          <a:prstGeom prst="rect">
            <a:avLst/>
          </a:prstGeom>
        </p:spPr>
      </p:pic>
      <p:pic>
        <p:nvPicPr>
          <p:cNvPr id="10" name="Picture 9" descr="A person wearing glasses and a sweater&#10;&#10;Description automatically generated">
            <a:extLst>
              <a:ext uri="{FF2B5EF4-FFF2-40B4-BE49-F238E27FC236}">
                <a16:creationId xmlns:a16="http://schemas.microsoft.com/office/drawing/2014/main" id="{EF54E966-3469-ECA7-E5CF-D5CA2A67CB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093" r="34318" b="-1"/>
          <a:stretch/>
        </p:blipFill>
        <p:spPr>
          <a:xfrm>
            <a:off x="7415213" y="639763"/>
            <a:ext cx="1244600" cy="2378075"/>
          </a:xfrm>
          <a:prstGeom prst="rect">
            <a:avLst/>
          </a:prstGeom>
        </p:spPr>
      </p:pic>
      <p:pic>
        <p:nvPicPr>
          <p:cNvPr id="7" name="Picture 6" descr="A person taking a selfie&#10;&#10;Description automatically generated">
            <a:extLst>
              <a:ext uri="{FF2B5EF4-FFF2-40B4-BE49-F238E27FC236}">
                <a16:creationId xmlns:a16="http://schemas.microsoft.com/office/drawing/2014/main" id="{0ADC0A2B-D892-AC2E-469E-18794607BD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1384" b="-1"/>
          <a:stretch/>
        </p:blipFill>
        <p:spPr>
          <a:xfrm>
            <a:off x="3160713" y="3086100"/>
            <a:ext cx="1647825" cy="3133725"/>
          </a:xfrm>
          <a:prstGeom prst="rect">
            <a:avLst/>
          </a:prstGeom>
        </p:spPr>
      </p:pic>
      <p:pic>
        <p:nvPicPr>
          <p:cNvPr id="11" name="Picture 10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3076FACC-20EA-C6B4-0CC1-1F24F035B8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800" y="3086100"/>
            <a:ext cx="2060575" cy="3133725"/>
          </a:xfrm>
          <a:prstGeom prst="rect">
            <a:avLst/>
          </a:prstGeom>
        </p:spPr>
      </p:pic>
      <p:pic>
        <p:nvPicPr>
          <p:cNvPr id="8" name="Picture 7" descr="A person standing in front of a body of water&#10;&#10;Description automatically generated">
            <a:extLst>
              <a:ext uri="{FF2B5EF4-FFF2-40B4-BE49-F238E27FC236}">
                <a16:creationId xmlns:a16="http://schemas.microsoft.com/office/drawing/2014/main" id="{4DA384EC-8696-2D1D-94A4-CB5A1EB736E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72" r="41415" b="-2"/>
          <a:stretch/>
        </p:blipFill>
        <p:spPr>
          <a:xfrm>
            <a:off x="7005638" y="3086100"/>
            <a:ext cx="1654175" cy="31337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E6D991-9855-41C4-672E-17BFA741E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1162"/>
            <a:ext cx="2130136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Based on ongoing work with CFNS/CNT </a:t>
            </a:r>
            <a:b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postdocs and students!</a:t>
            </a:r>
          </a:p>
        </p:txBody>
      </p:sp>
    </p:spTree>
    <p:extLst>
      <p:ext uri="{BB962C8B-B14F-4D97-AF65-F5344CB8AC3E}">
        <p14:creationId xmlns:p14="http://schemas.microsoft.com/office/powerpoint/2010/main" val="31427989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AutoShape 3"/>
          <p:cNvSpPr>
            <a:spLocks/>
          </p:cNvSpPr>
          <p:nvPr/>
        </p:nvSpPr>
        <p:spPr bwMode="auto">
          <a:xfrm>
            <a:off x="7359650" y="6248400"/>
            <a:ext cx="292100" cy="342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9pPr>
          </a:lstStyle>
          <a:p>
            <a:pPr algn="ctr" eaLnBrk="1"/>
            <a:fld id="{8879FAF4-FA5E-7E40-93C5-CE6D6C30734B}" type="slidenum">
              <a:rPr lang="en-US" altLang="en-US" sz="1400">
                <a:latin typeface="Times" charset="0"/>
                <a:sym typeface="Times" charset="0"/>
              </a:rPr>
              <a:pPr algn="ctr" eaLnBrk="1"/>
              <a:t>20</a:t>
            </a:fld>
            <a:endParaRPr lang="en-US" alt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2230" y="-252650"/>
            <a:ext cx="8458200" cy="1600200"/>
          </a:xfrm>
        </p:spPr>
        <p:txBody>
          <a:bodyPr/>
          <a:lstStyle/>
          <a:p>
            <a:r>
              <a:rPr lang="en-US" sz="3600" dirty="0">
                <a:solidFill>
                  <a:srgbClr val="002060"/>
                </a:solidFill>
                <a:latin typeface="+mn-lt"/>
              </a:rPr>
              <a:t>The quantum mechanics of </a:t>
            </a:r>
            <a:r>
              <a:rPr lang="en-US" sz="3600" dirty="0" err="1">
                <a:solidFill>
                  <a:srgbClr val="002060"/>
                </a:solidFill>
                <a:latin typeface="+mn-lt"/>
              </a:rPr>
              <a:t>partons</a:t>
            </a:r>
            <a:r>
              <a:rPr lang="en-US" sz="3600" dirty="0">
                <a:solidFill>
                  <a:srgbClr val="002060"/>
                </a:solidFill>
                <a:latin typeface="+mn-lt"/>
              </a:rPr>
              <a:t> </a:t>
            </a:r>
            <a:br>
              <a:rPr lang="en-US" sz="3600" dirty="0">
                <a:solidFill>
                  <a:srgbClr val="002060"/>
                </a:solidFill>
                <a:latin typeface="+mn-lt"/>
              </a:rPr>
            </a:br>
            <a:r>
              <a:rPr lang="en-US" sz="3600" dirty="0">
                <a:solidFill>
                  <a:srgbClr val="002060"/>
                </a:solidFill>
                <a:latin typeface="+mn-lt"/>
              </a:rPr>
              <a:t>and entanglement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8657" y="1201775"/>
            <a:ext cx="87808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A simple quantum mechanical model (proton rest frame):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8657" y="2255925"/>
            <a:ext cx="50306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DK, Phil. Trans. Royal Soc (2022); arXiv:2108.08792</a:t>
            </a:r>
          </a:p>
          <a:p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6A1C62-842E-5B44-ADD5-CD82BD0FF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2635250"/>
            <a:ext cx="2857500" cy="12666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FAC2E1-8D89-C549-9B2F-589AA874FD52}"/>
              </a:ext>
            </a:extLst>
          </p:cNvPr>
          <p:cNvSpPr txBox="1"/>
          <p:nvPr/>
        </p:nvSpPr>
        <p:spPr>
          <a:xfrm>
            <a:off x="455694" y="2852235"/>
            <a:ext cx="7316426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Expand the proton’s w.f.</a:t>
            </a:r>
          </a:p>
          <a:p>
            <a:r>
              <a:rPr lang="en-US" sz="2000" dirty="0">
                <a:solidFill>
                  <a:srgbClr val="002060"/>
                </a:solidFill>
              </a:rPr>
              <a:t>in oscillator </a:t>
            </a:r>
            <a:r>
              <a:rPr lang="en-US" sz="2000" dirty="0" err="1">
                <a:solidFill>
                  <a:srgbClr val="002060"/>
                </a:solidFill>
              </a:rPr>
              <a:t>Fock</a:t>
            </a:r>
            <a:r>
              <a:rPr lang="en-US" sz="2000" dirty="0">
                <a:solidFill>
                  <a:srgbClr val="002060"/>
                </a:solidFill>
              </a:rPr>
              <a:t> states: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The density matrix: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depends on time: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But this time dependence cannot be measured by a light front –</a:t>
            </a:r>
          </a:p>
          <a:p>
            <a:r>
              <a:rPr lang="en-US" sz="2000" dirty="0">
                <a:solidFill>
                  <a:srgbClr val="002060"/>
                </a:solidFill>
              </a:rPr>
              <a:t>it crosses the hadron too fast, at time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44B53D-DE83-2748-BF57-64BF0A53E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263" y="3582155"/>
            <a:ext cx="2133600" cy="8897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2051D8-7862-CD4B-A512-934386A1A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6740" y="4353270"/>
            <a:ext cx="4054419" cy="964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30F73C-9EFA-D140-937F-AEEA07243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038" y="5290374"/>
            <a:ext cx="3598162" cy="9279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2E9766-93B0-D144-8E1A-3C5FE16F47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4383" y="6520208"/>
            <a:ext cx="1320800" cy="41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6155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AutoShape 3"/>
          <p:cNvSpPr>
            <a:spLocks/>
          </p:cNvSpPr>
          <p:nvPr/>
        </p:nvSpPr>
        <p:spPr bwMode="auto">
          <a:xfrm>
            <a:off x="7359650" y="6248400"/>
            <a:ext cx="292100" cy="342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9pPr>
          </a:lstStyle>
          <a:p>
            <a:pPr algn="ctr" eaLnBrk="1"/>
            <a:fld id="{8879FAF4-FA5E-7E40-93C5-CE6D6C30734B}" type="slidenum">
              <a:rPr lang="en-US" altLang="en-US" sz="1400">
                <a:latin typeface="Times" charset="0"/>
                <a:sym typeface="Times" charset="0"/>
              </a:rPr>
              <a:pPr algn="ctr" eaLnBrk="1"/>
              <a:t>21</a:t>
            </a:fld>
            <a:endParaRPr lang="en-US" alt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2230" y="-252650"/>
            <a:ext cx="8458200" cy="1600200"/>
          </a:xfrm>
        </p:spPr>
        <p:txBody>
          <a:bodyPr/>
          <a:lstStyle/>
          <a:p>
            <a:r>
              <a:rPr lang="en-US" sz="3600" dirty="0">
                <a:solidFill>
                  <a:srgbClr val="002060"/>
                </a:solidFill>
                <a:latin typeface="+mn-lt"/>
              </a:rPr>
              <a:t>Decoherence in high energy interactions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5863384" y="1222474"/>
            <a:ext cx="33090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DK, Phil. Trans. Royal Soc (2022)</a:t>
            </a:r>
          </a:p>
          <a:p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FAC2E1-8D89-C549-9B2F-589AA874FD52}"/>
              </a:ext>
            </a:extLst>
          </p:cNvPr>
          <p:cNvSpPr txBox="1"/>
          <p:nvPr/>
        </p:nvSpPr>
        <p:spPr>
          <a:xfrm>
            <a:off x="327061" y="1875302"/>
            <a:ext cx="88537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Therefore, the observed density matrix is a trace over an unobserved phase:</a:t>
            </a:r>
          </a:p>
          <a:p>
            <a:endParaRPr lang="en-US" sz="2000" dirty="0">
              <a:solidFill>
                <a:srgbClr val="002060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7E97A63-0905-0145-AAF3-D7F9D6D69993}"/>
              </a:ext>
            </a:extLst>
          </p:cNvPr>
          <p:cNvCxnSpPr>
            <a:cxnSpLocks/>
          </p:cNvCxnSpPr>
          <p:nvPr/>
        </p:nvCxnSpPr>
        <p:spPr bwMode="auto">
          <a:xfrm flipV="1">
            <a:off x="3505200" y="3563698"/>
            <a:ext cx="0" cy="457200"/>
          </a:xfrm>
          <a:prstGeom prst="straightConnector1">
            <a:avLst/>
          </a:prstGeom>
          <a:solidFill>
            <a:srgbClr val="C6E6E9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5D130D5-EB37-E64D-BE8B-D74D59DA736A}"/>
              </a:ext>
            </a:extLst>
          </p:cNvPr>
          <p:cNvSpPr txBox="1"/>
          <p:nvPr/>
        </p:nvSpPr>
        <p:spPr>
          <a:xfrm>
            <a:off x="2336631" y="4062989"/>
            <a:ext cx="361509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U(1) </a:t>
            </a:r>
            <a:r>
              <a:rPr lang="en-US" sz="1800" dirty="0" err="1">
                <a:solidFill>
                  <a:srgbClr val="002060"/>
                </a:solidFill>
              </a:rPr>
              <a:t>Haar</a:t>
            </a:r>
            <a:r>
              <a:rPr lang="en-US" sz="1800" dirty="0">
                <a:solidFill>
                  <a:srgbClr val="002060"/>
                </a:solidFill>
              </a:rPr>
              <a:t> measure</a:t>
            </a:r>
          </a:p>
          <a:p>
            <a:endParaRPr lang="en-US" sz="1800" dirty="0">
              <a:solidFill>
                <a:srgbClr val="002060"/>
              </a:solidFill>
            </a:endParaRPr>
          </a:p>
          <a:p>
            <a:r>
              <a:rPr lang="en-US" sz="1800" dirty="0">
                <a:solidFill>
                  <a:srgbClr val="002060"/>
                </a:solidFill>
              </a:rPr>
              <a:t>“</a:t>
            </a:r>
            <a:r>
              <a:rPr lang="en-US" sz="1800" dirty="0" err="1">
                <a:solidFill>
                  <a:srgbClr val="002060"/>
                </a:solidFill>
              </a:rPr>
              <a:t>Haar</a:t>
            </a:r>
            <a:r>
              <a:rPr lang="en-US" sz="1800" dirty="0">
                <a:solidFill>
                  <a:srgbClr val="002060"/>
                </a:solidFill>
              </a:rPr>
              <a:t> scrambling” = decoherence</a:t>
            </a:r>
          </a:p>
          <a:p>
            <a:r>
              <a:rPr lang="en-US" sz="1600" dirty="0" err="1">
                <a:solidFill>
                  <a:srgbClr val="002060"/>
                </a:solidFill>
              </a:rPr>
              <a:t>Y.Sekino</a:t>
            </a:r>
            <a:r>
              <a:rPr lang="en-US" sz="1600" dirty="0">
                <a:solidFill>
                  <a:srgbClr val="002060"/>
                </a:solidFill>
              </a:rPr>
              <a:t>, </a:t>
            </a:r>
            <a:r>
              <a:rPr lang="en-US" sz="1600" dirty="0" err="1">
                <a:solidFill>
                  <a:srgbClr val="002060"/>
                </a:solidFill>
              </a:rPr>
              <a:t>L.Susskind</a:t>
            </a:r>
            <a:r>
              <a:rPr lang="en-US" sz="1600" dirty="0">
                <a:solidFill>
                  <a:srgbClr val="002060"/>
                </a:solidFill>
              </a:rPr>
              <a:t> ‘08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D513CEA-A15C-E34C-8D96-78DF5F395190}"/>
              </a:ext>
            </a:extLst>
          </p:cNvPr>
          <p:cNvCxnSpPr>
            <a:cxnSpLocks/>
          </p:cNvCxnSpPr>
          <p:nvPr/>
        </p:nvCxnSpPr>
        <p:spPr bwMode="auto">
          <a:xfrm flipV="1">
            <a:off x="8001000" y="3577728"/>
            <a:ext cx="0" cy="457200"/>
          </a:xfrm>
          <a:prstGeom prst="straightConnector1">
            <a:avLst/>
          </a:prstGeom>
          <a:solidFill>
            <a:srgbClr val="C6E6E9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75F5E30-7594-2449-96CE-139669CF84CF}"/>
              </a:ext>
            </a:extLst>
          </p:cNvPr>
          <p:cNvSpPr txBox="1"/>
          <p:nvPr/>
        </p:nvSpPr>
        <p:spPr>
          <a:xfrm>
            <a:off x="6574066" y="4062989"/>
            <a:ext cx="263405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</a:rPr>
              <a:t>After “</a:t>
            </a:r>
            <a:r>
              <a:rPr lang="en-US" sz="1800" dirty="0" err="1">
                <a:solidFill>
                  <a:srgbClr val="002060"/>
                </a:solidFill>
              </a:rPr>
              <a:t>Haar</a:t>
            </a:r>
            <a:r>
              <a:rPr lang="en-US" sz="1800" dirty="0">
                <a:solidFill>
                  <a:srgbClr val="002060"/>
                </a:solidFill>
              </a:rPr>
              <a:t> scrambling”,</a:t>
            </a:r>
          </a:p>
          <a:p>
            <a:r>
              <a:rPr lang="en-US" sz="1800" dirty="0">
                <a:solidFill>
                  <a:srgbClr val="002060"/>
                </a:solidFill>
              </a:rPr>
              <a:t>the density matrix </a:t>
            </a:r>
          </a:p>
          <a:p>
            <a:r>
              <a:rPr lang="en-US" sz="1800" dirty="0">
                <a:solidFill>
                  <a:srgbClr val="002060"/>
                </a:solidFill>
              </a:rPr>
              <a:t>becomes diagonal</a:t>
            </a:r>
          </a:p>
          <a:p>
            <a:r>
              <a:rPr lang="en-US" sz="1800" dirty="0">
                <a:solidFill>
                  <a:srgbClr val="002060"/>
                </a:solidFill>
              </a:rPr>
              <a:t>in </a:t>
            </a:r>
            <a:r>
              <a:rPr lang="en-US" sz="1800" dirty="0" err="1">
                <a:solidFill>
                  <a:srgbClr val="002060"/>
                </a:solidFill>
              </a:rPr>
              <a:t>parton</a:t>
            </a:r>
            <a:r>
              <a:rPr lang="en-US" sz="1800" dirty="0">
                <a:solidFill>
                  <a:srgbClr val="002060"/>
                </a:solidFill>
              </a:rPr>
              <a:t> basis</a:t>
            </a:r>
          </a:p>
          <a:p>
            <a:r>
              <a:rPr lang="en-US" sz="1800" dirty="0">
                <a:solidFill>
                  <a:srgbClr val="002060"/>
                </a:solidFill>
              </a:rPr>
              <a:t>(Schmidt basis) – </a:t>
            </a:r>
          </a:p>
          <a:p>
            <a:endParaRPr lang="en-US" sz="1800" dirty="0">
              <a:solidFill>
                <a:srgbClr val="002060"/>
              </a:solidFill>
            </a:endParaRPr>
          </a:p>
          <a:p>
            <a:r>
              <a:rPr lang="en-US" sz="1800" dirty="0">
                <a:solidFill>
                  <a:srgbClr val="002060"/>
                </a:solidFill>
              </a:rPr>
              <a:t>Probabilistic </a:t>
            </a:r>
            <a:r>
              <a:rPr lang="en-US" sz="1800" dirty="0" err="1">
                <a:solidFill>
                  <a:srgbClr val="002060"/>
                </a:solidFill>
              </a:rPr>
              <a:t>parton</a:t>
            </a:r>
            <a:endParaRPr lang="en-US" sz="1800" dirty="0">
              <a:solidFill>
                <a:srgbClr val="002060"/>
              </a:solidFill>
            </a:endParaRPr>
          </a:p>
          <a:p>
            <a:r>
              <a:rPr lang="en-US" sz="1800" dirty="0">
                <a:solidFill>
                  <a:srgbClr val="002060"/>
                </a:solidFill>
              </a:rPr>
              <a:t>model!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7FAB7A-7DB9-F04E-A771-C4AB990B7875}"/>
              </a:ext>
            </a:extLst>
          </p:cNvPr>
          <p:cNvSpPr txBox="1"/>
          <p:nvPr/>
        </p:nvSpPr>
        <p:spPr>
          <a:xfrm>
            <a:off x="282230" y="5829908"/>
            <a:ext cx="5091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This is a density matrix of a mixed state,</a:t>
            </a:r>
          </a:p>
          <a:p>
            <a:r>
              <a:rPr lang="en-US" sz="2000" b="1" dirty="0">
                <a:solidFill>
                  <a:srgbClr val="002060"/>
                </a:solidFill>
              </a:rPr>
              <a:t>with non-zero entanglement entropy!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C1C6B4-E9C9-BA4D-812D-07DD7D628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" y="2352674"/>
            <a:ext cx="9144000" cy="121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46382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AutoShape 3"/>
          <p:cNvSpPr>
            <a:spLocks/>
          </p:cNvSpPr>
          <p:nvPr/>
        </p:nvSpPr>
        <p:spPr bwMode="auto">
          <a:xfrm>
            <a:off x="7359650" y="6248400"/>
            <a:ext cx="292100" cy="342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9pPr>
          </a:lstStyle>
          <a:p>
            <a:pPr algn="ctr" eaLnBrk="1"/>
            <a:fld id="{8879FAF4-FA5E-7E40-93C5-CE6D6C30734B}" type="slidenum">
              <a:rPr lang="en-US" altLang="en-US" sz="1400">
                <a:latin typeface="Times" charset="0"/>
                <a:sym typeface="Times" charset="0"/>
              </a:rPr>
              <a:pPr algn="ctr" eaLnBrk="1"/>
              <a:t>22</a:t>
            </a:fld>
            <a:endParaRPr lang="en-US" alt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2230" y="-252650"/>
            <a:ext cx="8458200" cy="1600200"/>
          </a:xfrm>
        </p:spPr>
        <p:txBody>
          <a:bodyPr/>
          <a:lstStyle/>
          <a:p>
            <a:r>
              <a:rPr lang="en-US" sz="3600" dirty="0">
                <a:solidFill>
                  <a:srgbClr val="002060"/>
                </a:solidFill>
                <a:latin typeface="+mn-lt"/>
              </a:rPr>
              <a:t>The quantum mechanics of </a:t>
            </a:r>
            <a:r>
              <a:rPr lang="en-US" sz="3600" dirty="0" err="1">
                <a:solidFill>
                  <a:srgbClr val="002060"/>
                </a:solidFill>
                <a:latin typeface="+mn-lt"/>
              </a:rPr>
              <a:t>partons</a:t>
            </a:r>
            <a:r>
              <a:rPr lang="en-US" sz="3600" dirty="0">
                <a:solidFill>
                  <a:srgbClr val="002060"/>
                </a:solidFill>
                <a:latin typeface="+mn-lt"/>
              </a:rPr>
              <a:t> </a:t>
            </a:r>
            <a:br>
              <a:rPr lang="en-US" sz="3600" dirty="0">
                <a:solidFill>
                  <a:srgbClr val="002060"/>
                </a:solidFill>
                <a:latin typeface="+mn-lt"/>
              </a:rPr>
            </a:br>
            <a:r>
              <a:rPr lang="en-US" sz="3600" dirty="0">
                <a:solidFill>
                  <a:srgbClr val="002060"/>
                </a:solidFill>
                <a:latin typeface="+mn-lt"/>
              </a:rPr>
              <a:t>and entanglement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7474" y="1155182"/>
            <a:ext cx="50306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DK, Phil. Trans. Royal Soc (2022); arXiv:2108.08792</a:t>
            </a:r>
          </a:p>
          <a:p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FAC2E1-8D89-C549-9B2F-589AA874FD52}"/>
              </a:ext>
            </a:extLst>
          </p:cNvPr>
          <p:cNvSpPr txBox="1"/>
          <p:nvPr/>
        </p:nvSpPr>
        <p:spPr>
          <a:xfrm>
            <a:off x="327061" y="1875302"/>
            <a:ext cx="3914854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The </a:t>
            </a:r>
            <a:r>
              <a:rPr lang="en-US" sz="2000" dirty="0" err="1">
                <a:solidFill>
                  <a:srgbClr val="002060"/>
                </a:solidFill>
              </a:rPr>
              <a:t>parton</a:t>
            </a:r>
            <a:r>
              <a:rPr lang="en-US" sz="2000" dirty="0">
                <a:solidFill>
                  <a:srgbClr val="002060"/>
                </a:solidFill>
              </a:rPr>
              <a:t> model density matrix: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is mixed, with purity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entanglement entropy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Parton model expressions</a:t>
            </a:r>
          </a:p>
          <a:p>
            <a:r>
              <a:rPr lang="en-US" sz="2000" dirty="0">
                <a:solidFill>
                  <a:srgbClr val="002060"/>
                </a:solidFill>
              </a:rPr>
              <a:t>for expectation values</a:t>
            </a:r>
          </a:p>
          <a:p>
            <a:r>
              <a:rPr lang="en-US" sz="2000" dirty="0">
                <a:solidFill>
                  <a:srgbClr val="002060"/>
                </a:solidFill>
              </a:rPr>
              <a:t>of operators:</a:t>
            </a:r>
          </a:p>
          <a:p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A4A46C-140D-5C4E-9E83-548DCBE2E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284363"/>
            <a:ext cx="3086100" cy="9782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334A40-A1CD-F94E-8C6D-7F44D1C89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3790389"/>
            <a:ext cx="4675094" cy="9144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044330-3C82-CC44-B524-4B8CB5B8E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982" y="4687982"/>
            <a:ext cx="2590800" cy="8367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BEF723-9EEF-2849-AEEE-958F00B26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5625298"/>
            <a:ext cx="4819650" cy="93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8308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AutoShape 3"/>
          <p:cNvSpPr>
            <a:spLocks/>
          </p:cNvSpPr>
          <p:nvPr/>
        </p:nvSpPr>
        <p:spPr bwMode="auto">
          <a:xfrm>
            <a:off x="7359650" y="6248400"/>
            <a:ext cx="292100" cy="342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9pPr>
          </a:lstStyle>
          <a:p>
            <a:pPr algn="ctr" eaLnBrk="1"/>
            <a:fld id="{8879FAF4-FA5E-7E40-93C5-CE6D6C30734B}" type="slidenum">
              <a:rPr lang="en-US" altLang="en-US" sz="1400">
                <a:latin typeface="Times" charset="0"/>
                <a:sym typeface="Times" charset="0"/>
              </a:rPr>
              <a:pPr algn="ctr" eaLnBrk="1"/>
              <a:t>23</a:t>
            </a:fld>
            <a:endParaRPr lang="en-US" alt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2230" y="-252650"/>
            <a:ext cx="8458200" cy="1600200"/>
          </a:xfrm>
        </p:spPr>
        <p:txBody>
          <a:bodyPr/>
          <a:lstStyle/>
          <a:p>
            <a:r>
              <a:rPr lang="en-US" sz="3600" dirty="0">
                <a:solidFill>
                  <a:srgbClr val="002060"/>
                </a:solidFill>
                <a:latin typeface="+mn-lt"/>
              </a:rPr>
              <a:t>The quantum mechanics of </a:t>
            </a:r>
            <a:r>
              <a:rPr lang="en-US" sz="3600" dirty="0" err="1">
                <a:solidFill>
                  <a:srgbClr val="002060"/>
                </a:solidFill>
                <a:latin typeface="+mn-lt"/>
              </a:rPr>
              <a:t>partons</a:t>
            </a:r>
            <a:r>
              <a:rPr lang="en-US" sz="3600" dirty="0">
                <a:solidFill>
                  <a:srgbClr val="002060"/>
                </a:solidFill>
                <a:latin typeface="+mn-lt"/>
              </a:rPr>
              <a:t> and entanglement on the light cone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FAC2E1-8D89-C549-9B2F-589AA874FD52}"/>
              </a:ext>
            </a:extLst>
          </p:cNvPr>
          <p:cNvSpPr txBox="1"/>
          <p:nvPr/>
        </p:nvSpPr>
        <p:spPr>
          <a:xfrm>
            <a:off x="327061" y="1875302"/>
            <a:ext cx="553228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The density matrix on the light cone: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  <a:p>
            <a:r>
              <a:rPr lang="en-US" sz="2000" dirty="0" err="1">
                <a:solidFill>
                  <a:srgbClr val="002060"/>
                </a:solidFill>
              </a:rPr>
              <a:t>Haar</a:t>
            </a:r>
            <a:r>
              <a:rPr lang="en-US" sz="2000" dirty="0">
                <a:solidFill>
                  <a:srgbClr val="002060"/>
                </a:solidFill>
              </a:rPr>
              <a:t> scrambling: on the light cone,</a:t>
            </a:r>
          </a:p>
          <a:p>
            <a:r>
              <a:rPr lang="en-US" sz="2000" dirty="0">
                <a:solidFill>
                  <a:srgbClr val="002060"/>
                </a:solidFill>
              </a:rPr>
              <a:t>but t, z and x</a:t>
            </a:r>
            <a:r>
              <a:rPr lang="en-US" sz="2000" baseline="30000" dirty="0">
                <a:solidFill>
                  <a:srgbClr val="002060"/>
                </a:solidFill>
              </a:rPr>
              <a:t>+</a:t>
            </a:r>
            <a:r>
              <a:rPr lang="en-US" sz="2000" dirty="0">
                <a:solidFill>
                  <a:srgbClr val="002060"/>
                </a:solidFill>
              </a:rPr>
              <a:t> = z + t   cannot be independently</a:t>
            </a:r>
          </a:p>
          <a:p>
            <a:r>
              <a:rPr lang="en-US" sz="2000" dirty="0">
                <a:solidFill>
                  <a:srgbClr val="002060"/>
                </a:solidFill>
              </a:rPr>
              <a:t>determined: </a:t>
            </a:r>
          </a:p>
          <a:p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74ED82-B5FF-0547-8B39-89132E689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6" y="2229245"/>
            <a:ext cx="9144000" cy="13858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C560F0-5909-6E48-B603-8F6790FEA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9" y="4331911"/>
            <a:ext cx="4299575" cy="9699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6B9B57-44AA-0B4F-8E1B-CEB407FC7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787" y="3581122"/>
            <a:ext cx="2206000" cy="505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A41A3D-032A-B54B-AEE2-C2530EDEC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5573153"/>
            <a:ext cx="7162800" cy="1100143"/>
          </a:xfrm>
          <a:prstGeom prst="rect">
            <a:avLst/>
          </a:prstGeom>
        </p:spPr>
      </p:pic>
      <p:sp>
        <p:nvSpPr>
          <p:cNvPr id="13" name="Down Arrow 12">
            <a:extLst>
              <a:ext uri="{FF2B5EF4-FFF2-40B4-BE49-F238E27FC236}">
                <a16:creationId xmlns:a16="http://schemas.microsoft.com/office/drawing/2014/main" id="{B968E726-BDDA-484D-88D9-2D4478DE58DD}"/>
              </a:ext>
            </a:extLst>
          </p:cNvPr>
          <p:cNvSpPr/>
          <p:nvPr/>
        </p:nvSpPr>
        <p:spPr bwMode="auto">
          <a:xfrm>
            <a:off x="3429000" y="5181600"/>
            <a:ext cx="228600" cy="457200"/>
          </a:xfrm>
          <a:prstGeom prst="downArrow">
            <a:avLst/>
          </a:prstGeom>
          <a:solidFill>
            <a:srgbClr val="C0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7217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AutoShape 3"/>
          <p:cNvSpPr>
            <a:spLocks/>
          </p:cNvSpPr>
          <p:nvPr/>
        </p:nvSpPr>
        <p:spPr bwMode="auto">
          <a:xfrm>
            <a:off x="7359650" y="6248400"/>
            <a:ext cx="292100" cy="342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9pPr>
          </a:lstStyle>
          <a:p>
            <a:pPr algn="ctr" eaLnBrk="1"/>
            <a:fld id="{8879FAF4-FA5E-7E40-93C5-CE6D6C30734B}" type="slidenum">
              <a:rPr lang="en-US" altLang="en-US" sz="1400">
                <a:latin typeface="Times" charset="0"/>
                <a:sym typeface="Times" charset="0"/>
              </a:rPr>
              <a:pPr algn="ctr" eaLnBrk="1"/>
              <a:t>24</a:t>
            </a:fld>
            <a:endParaRPr lang="en-US" alt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886"/>
            <a:ext cx="8458200" cy="1600200"/>
          </a:xfrm>
        </p:spPr>
        <p:txBody>
          <a:bodyPr/>
          <a:lstStyle/>
          <a:p>
            <a:r>
              <a:rPr lang="en-US" sz="3600" dirty="0">
                <a:solidFill>
                  <a:srgbClr val="002060"/>
                </a:solidFill>
                <a:latin typeface="+mn-lt"/>
              </a:rPr>
              <a:t>The entanglement entropy</a:t>
            </a:r>
            <a:br>
              <a:rPr lang="en-US" sz="3600" dirty="0">
                <a:solidFill>
                  <a:srgbClr val="002060"/>
                </a:solidFill>
                <a:latin typeface="+mn-lt"/>
              </a:rPr>
            </a:br>
            <a:r>
              <a:rPr lang="en-US" sz="3600" dirty="0">
                <a:solidFill>
                  <a:srgbClr val="002060"/>
                </a:solidFill>
                <a:latin typeface="+mn-lt"/>
              </a:rPr>
              <a:t>from QCD evolution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700" y="1752600"/>
            <a:ext cx="4425950" cy="26356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2133600"/>
            <a:ext cx="425661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Space-time picture </a:t>
            </a:r>
          </a:p>
          <a:p>
            <a:r>
              <a:rPr lang="en-US" sz="2800" dirty="0">
                <a:solidFill>
                  <a:srgbClr val="002060"/>
                </a:solidFill>
              </a:rPr>
              <a:t>in the proton’s rest frame: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</a:rPr>
              <a:t>The evolution equation: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761369"/>
            <a:ext cx="7809306" cy="83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3944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AutoShape 3"/>
          <p:cNvSpPr>
            <a:spLocks/>
          </p:cNvSpPr>
          <p:nvPr/>
        </p:nvSpPr>
        <p:spPr bwMode="auto">
          <a:xfrm>
            <a:off x="7359650" y="6248400"/>
            <a:ext cx="292100" cy="342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9pPr>
          </a:lstStyle>
          <a:p>
            <a:pPr algn="ctr" eaLnBrk="1"/>
            <a:fld id="{8879FAF4-FA5E-7E40-93C5-CE6D6C30734B}" type="slidenum">
              <a:rPr lang="en-US" altLang="en-US" sz="1400">
                <a:latin typeface="Times" charset="0"/>
                <a:sym typeface="Times" charset="0"/>
              </a:rPr>
              <a:pPr algn="ctr" eaLnBrk="1"/>
              <a:t>25</a:t>
            </a:fld>
            <a:endParaRPr lang="en-US" alt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886"/>
            <a:ext cx="8458200" cy="1600200"/>
          </a:xfrm>
        </p:spPr>
        <p:txBody>
          <a:bodyPr/>
          <a:lstStyle/>
          <a:p>
            <a:r>
              <a:rPr lang="en-US" sz="3600" dirty="0">
                <a:solidFill>
                  <a:srgbClr val="002060"/>
                </a:solidFill>
                <a:latin typeface="+mn-lt"/>
              </a:rPr>
              <a:t>The entanglement entropy</a:t>
            </a:r>
            <a:br>
              <a:rPr lang="en-US" sz="3600" dirty="0">
                <a:solidFill>
                  <a:srgbClr val="002060"/>
                </a:solidFill>
                <a:latin typeface="+mn-lt"/>
              </a:rPr>
            </a:br>
            <a:r>
              <a:rPr lang="en-US" sz="3600" dirty="0">
                <a:solidFill>
                  <a:srgbClr val="002060"/>
                </a:solidFill>
                <a:latin typeface="+mn-lt"/>
              </a:rPr>
              <a:t>from QCD evolution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2444546"/>
            <a:ext cx="7584127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Solve by using the generating function method</a:t>
            </a:r>
          </a:p>
          <a:p>
            <a:r>
              <a:rPr lang="en-US" sz="2000" dirty="0"/>
              <a:t>(A.H. Mueller ‘94; E. Levin, M. </a:t>
            </a:r>
            <a:r>
              <a:rPr lang="en-US" sz="2000" dirty="0" err="1"/>
              <a:t>Lublinsky</a:t>
            </a:r>
            <a:r>
              <a:rPr lang="en-US" sz="2000" dirty="0"/>
              <a:t> ‘04):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>
                <a:solidFill>
                  <a:srgbClr val="002060"/>
                </a:solidFill>
              </a:rPr>
              <a:t>Solution: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</a:rPr>
              <a:t>The resulting von Neumann entropy is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125" y="1569522"/>
            <a:ext cx="7809306" cy="839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4391378"/>
            <a:ext cx="6096000" cy="4854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602" y="5530547"/>
            <a:ext cx="7696200" cy="9109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3200400"/>
            <a:ext cx="3523166" cy="1193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71A90E4-C920-7241-9190-57B0242A055E}"/>
              </a:ext>
            </a:extLst>
          </p:cNvPr>
          <p:cNvSpPr/>
          <p:nvPr/>
        </p:nvSpPr>
        <p:spPr>
          <a:xfrm>
            <a:off x="750125" y="6348981"/>
            <a:ext cx="44454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DK, E. Levin, arXiv:1702.03489; PRD</a:t>
            </a:r>
          </a:p>
        </p:txBody>
      </p:sp>
    </p:spTree>
    <p:extLst>
      <p:ext uri="{BB962C8B-B14F-4D97-AF65-F5344CB8AC3E}">
        <p14:creationId xmlns:p14="http://schemas.microsoft.com/office/powerpoint/2010/main" val="117401845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AutoShape 3"/>
          <p:cNvSpPr>
            <a:spLocks/>
          </p:cNvSpPr>
          <p:nvPr/>
        </p:nvSpPr>
        <p:spPr bwMode="auto">
          <a:xfrm>
            <a:off x="7359650" y="6248400"/>
            <a:ext cx="292100" cy="342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9pPr>
          </a:lstStyle>
          <a:p>
            <a:pPr algn="ctr" eaLnBrk="1"/>
            <a:fld id="{8879FAF4-FA5E-7E40-93C5-CE6D6C30734B}" type="slidenum">
              <a:rPr lang="en-US" altLang="en-US" sz="1400">
                <a:latin typeface="Times" charset="0"/>
                <a:sym typeface="Times" charset="0"/>
              </a:rPr>
              <a:pPr algn="ctr" eaLnBrk="1"/>
              <a:t>26</a:t>
            </a:fld>
            <a:endParaRPr lang="en-US" alt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886"/>
            <a:ext cx="8458200" cy="1600200"/>
          </a:xfrm>
        </p:spPr>
        <p:txBody>
          <a:bodyPr/>
          <a:lstStyle/>
          <a:p>
            <a:r>
              <a:rPr lang="en-US" sz="3600" dirty="0">
                <a:solidFill>
                  <a:srgbClr val="002060"/>
                </a:solidFill>
                <a:latin typeface="+mn-lt"/>
              </a:rPr>
              <a:t>The entanglement entropy</a:t>
            </a:r>
            <a:br>
              <a:rPr lang="en-US" sz="3600" dirty="0">
                <a:solidFill>
                  <a:srgbClr val="002060"/>
                </a:solidFill>
                <a:latin typeface="+mn-lt"/>
              </a:rPr>
            </a:br>
            <a:r>
              <a:rPr lang="en-US" sz="3600" dirty="0">
                <a:solidFill>
                  <a:srgbClr val="002060"/>
                </a:solidFill>
                <a:latin typeface="+mn-lt"/>
              </a:rPr>
              <a:t>from QCD evolution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2558" y="1752600"/>
            <a:ext cx="60757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At large           , the entropy becomes</a:t>
            </a:r>
          </a:p>
          <a:p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061" y="1842760"/>
            <a:ext cx="723900" cy="342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2471757"/>
            <a:ext cx="2603500" cy="469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382" y="3243567"/>
            <a:ext cx="4876436" cy="33457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38800" y="3352800"/>
            <a:ext cx="330411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This “asymptotic”</a:t>
            </a:r>
          </a:p>
          <a:p>
            <a:r>
              <a:rPr lang="en-US" sz="2800" dirty="0">
                <a:solidFill>
                  <a:srgbClr val="002060"/>
                </a:solidFill>
              </a:rPr>
              <a:t>regime starts rather</a:t>
            </a:r>
          </a:p>
          <a:p>
            <a:r>
              <a:rPr lang="en-US" sz="2800" dirty="0">
                <a:solidFill>
                  <a:srgbClr val="002060"/>
                </a:solidFill>
              </a:rPr>
              <a:t>early, at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2350" y="4916444"/>
            <a:ext cx="1549400" cy="3429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A835735-0E80-D041-86D2-8E14F42DFF4A}"/>
              </a:ext>
            </a:extLst>
          </p:cNvPr>
          <p:cNvSpPr/>
          <p:nvPr/>
        </p:nvSpPr>
        <p:spPr>
          <a:xfrm>
            <a:off x="4497462" y="6517944"/>
            <a:ext cx="44454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DK, E. Levin, arXiv:1702.03489; PRD</a:t>
            </a:r>
          </a:p>
        </p:txBody>
      </p:sp>
    </p:spTree>
    <p:extLst>
      <p:ext uri="{BB962C8B-B14F-4D97-AF65-F5344CB8AC3E}">
        <p14:creationId xmlns:p14="http://schemas.microsoft.com/office/powerpoint/2010/main" val="1372009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AutoShape 3"/>
          <p:cNvSpPr>
            <a:spLocks/>
          </p:cNvSpPr>
          <p:nvPr/>
        </p:nvSpPr>
        <p:spPr bwMode="auto">
          <a:xfrm>
            <a:off x="7359650" y="6248400"/>
            <a:ext cx="292100" cy="342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9pPr>
          </a:lstStyle>
          <a:p>
            <a:pPr algn="ctr" eaLnBrk="1"/>
            <a:fld id="{8879FAF4-FA5E-7E40-93C5-CE6D6C30734B}" type="slidenum">
              <a:rPr lang="en-US" altLang="en-US" sz="1400">
                <a:latin typeface="Times" charset="0"/>
                <a:sym typeface="Times" charset="0"/>
              </a:rPr>
              <a:pPr algn="ctr" eaLnBrk="1"/>
              <a:t>27</a:t>
            </a:fld>
            <a:endParaRPr lang="en-US" alt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886"/>
            <a:ext cx="8458200" cy="1600200"/>
          </a:xfrm>
        </p:spPr>
        <p:txBody>
          <a:bodyPr/>
          <a:lstStyle/>
          <a:p>
            <a:r>
              <a:rPr lang="en-US" sz="3600" dirty="0">
                <a:solidFill>
                  <a:srgbClr val="002060"/>
                </a:solidFill>
                <a:latin typeface="+mn-lt"/>
              </a:rPr>
              <a:t>The entanglement entropy</a:t>
            </a:r>
            <a:br>
              <a:rPr lang="en-US" sz="3600" dirty="0">
                <a:solidFill>
                  <a:srgbClr val="002060"/>
                </a:solidFill>
                <a:latin typeface="+mn-lt"/>
              </a:rPr>
            </a:br>
            <a:r>
              <a:rPr lang="en-US" sz="3600" dirty="0">
                <a:solidFill>
                  <a:srgbClr val="002060"/>
                </a:solidFill>
                <a:latin typeface="+mn-lt"/>
              </a:rPr>
              <a:t>from QCD evolution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2558" y="1752600"/>
            <a:ext cx="8424101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At large           (x ~ 10</a:t>
            </a:r>
            <a:r>
              <a:rPr lang="en-US" sz="2800" baseline="30000" dirty="0">
                <a:solidFill>
                  <a:srgbClr val="002060"/>
                </a:solidFill>
              </a:rPr>
              <a:t>-3</a:t>
            </a:r>
            <a:r>
              <a:rPr lang="en-US" sz="2800" dirty="0">
                <a:solidFill>
                  <a:srgbClr val="002060"/>
                </a:solidFill>
              </a:rPr>
              <a:t>) the relation between </a:t>
            </a:r>
          </a:p>
          <a:p>
            <a:r>
              <a:rPr lang="en-US" sz="2800" dirty="0">
                <a:solidFill>
                  <a:srgbClr val="002060"/>
                </a:solidFill>
              </a:rPr>
              <a:t>the entanglement entropy and the structure function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</a:rPr>
              <a:t>becomes very simple:</a:t>
            </a:r>
          </a:p>
          <a:p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061" y="1842760"/>
            <a:ext cx="723900" cy="342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08" y="2895600"/>
            <a:ext cx="7797800" cy="1320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308" y="5423033"/>
            <a:ext cx="3022600" cy="4699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 bwMode="auto">
          <a:xfrm>
            <a:off x="2705100" y="5105400"/>
            <a:ext cx="3505200" cy="1143000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C9A724-7D4B-2A48-BC02-BD01DCEF08E3}"/>
              </a:ext>
            </a:extLst>
          </p:cNvPr>
          <p:cNvSpPr/>
          <p:nvPr/>
        </p:nvSpPr>
        <p:spPr>
          <a:xfrm>
            <a:off x="2221884" y="6401588"/>
            <a:ext cx="56124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DK, E. Levin, arXiv:1702.03489; PRD 95 (2017)</a:t>
            </a:r>
          </a:p>
        </p:txBody>
      </p:sp>
    </p:spTree>
    <p:extLst>
      <p:ext uri="{BB962C8B-B14F-4D97-AF65-F5344CB8AC3E}">
        <p14:creationId xmlns:p14="http://schemas.microsoft.com/office/powerpoint/2010/main" val="45151835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AutoShape 3"/>
          <p:cNvSpPr>
            <a:spLocks/>
          </p:cNvSpPr>
          <p:nvPr/>
        </p:nvSpPr>
        <p:spPr bwMode="auto">
          <a:xfrm>
            <a:off x="7359650" y="6248400"/>
            <a:ext cx="292100" cy="342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9pPr>
          </a:lstStyle>
          <a:p>
            <a:pPr algn="ctr" eaLnBrk="1"/>
            <a:fld id="{8879FAF4-FA5E-7E40-93C5-CE6D6C30734B}" type="slidenum">
              <a:rPr lang="en-US" altLang="en-US" sz="1400">
                <a:latin typeface="Times" charset="0"/>
                <a:sym typeface="Times" charset="0"/>
              </a:rPr>
              <a:pPr algn="ctr" eaLnBrk="1"/>
              <a:t>28</a:t>
            </a:fld>
            <a:endParaRPr lang="en-US" alt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886"/>
            <a:ext cx="8458200" cy="1600200"/>
          </a:xfrm>
        </p:spPr>
        <p:txBody>
          <a:bodyPr/>
          <a:lstStyle/>
          <a:p>
            <a:r>
              <a:rPr lang="en-US" sz="3600" dirty="0">
                <a:solidFill>
                  <a:srgbClr val="002060"/>
                </a:solidFill>
                <a:latin typeface="+mn-lt"/>
              </a:rPr>
              <a:t>The entanglement entropy</a:t>
            </a:r>
            <a:br>
              <a:rPr lang="en-US" sz="3600" dirty="0">
                <a:solidFill>
                  <a:srgbClr val="002060"/>
                </a:solidFill>
                <a:latin typeface="+mn-lt"/>
              </a:rPr>
            </a:br>
            <a:r>
              <a:rPr lang="en-US" sz="3600" dirty="0">
                <a:solidFill>
                  <a:srgbClr val="002060"/>
                </a:solidFill>
                <a:latin typeface="+mn-lt"/>
              </a:rPr>
              <a:t>from QCD evolution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0639" y="1502811"/>
            <a:ext cx="8571577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dirty="0"/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</a:rPr>
              <a:t>What is the physics behind this relation?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</a:rPr>
              <a:t>It signals that all               </a:t>
            </a:r>
            <a:r>
              <a:rPr lang="en-US" sz="2800" dirty="0" err="1">
                <a:solidFill>
                  <a:srgbClr val="002060"/>
                </a:solidFill>
              </a:rPr>
              <a:t>partonic</a:t>
            </a:r>
            <a:r>
              <a:rPr lang="en-US" sz="2800" dirty="0">
                <a:solidFill>
                  <a:srgbClr val="002060"/>
                </a:solidFill>
              </a:rPr>
              <a:t> states have about </a:t>
            </a:r>
          </a:p>
          <a:p>
            <a:r>
              <a:rPr lang="en-US" sz="2800" dirty="0">
                <a:solidFill>
                  <a:srgbClr val="002060"/>
                </a:solidFill>
              </a:rPr>
              <a:t>equal probabilities                     </a:t>
            </a:r>
            <a:r>
              <a:rPr lang="mr-IN" sz="2800" dirty="0">
                <a:solidFill>
                  <a:srgbClr val="002060"/>
                </a:solidFill>
              </a:rPr>
              <a:t>–</a:t>
            </a:r>
            <a:r>
              <a:rPr lang="en-US" sz="2800" dirty="0">
                <a:solidFill>
                  <a:srgbClr val="002060"/>
                </a:solidFill>
              </a:rPr>
              <a:t> in this case </a:t>
            </a:r>
          </a:p>
          <a:p>
            <a:r>
              <a:rPr lang="en-US" sz="2800" dirty="0">
                <a:solidFill>
                  <a:srgbClr val="002060"/>
                </a:solidFill>
              </a:rPr>
              <a:t>the </a:t>
            </a:r>
            <a:r>
              <a:rPr lang="en-US" sz="2800" b="1" dirty="0">
                <a:solidFill>
                  <a:srgbClr val="002060"/>
                </a:solidFill>
              </a:rPr>
              <a:t>entanglement entropy is maximal</a:t>
            </a:r>
            <a:r>
              <a:rPr lang="en-US" sz="2800" dirty="0">
                <a:solidFill>
                  <a:srgbClr val="002060"/>
                </a:solidFill>
              </a:rPr>
              <a:t>, and </a:t>
            </a:r>
          </a:p>
          <a:p>
            <a:r>
              <a:rPr lang="en-US" sz="2800" dirty="0">
                <a:solidFill>
                  <a:srgbClr val="002060"/>
                </a:solidFill>
              </a:rPr>
              <a:t>the proton is a </a:t>
            </a:r>
            <a:r>
              <a:rPr lang="en-US" sz="2800" b="1" dirty="0">
                <a:solidFill>
                  <a:srgbClr val="002060"/>
                </a:solidFill>
              </a:rPr>
              <a:t>maximally entangled state</a:t>
            </a:r>
          </a:p>
          <a:p>
            <a:r>
              <a:rPr lang="en-US" sz="2800" dirty="0">
                <a:solidFill>
                  <a:srgbClr val="002060"/>
                </a:solidFill>
              </a:rPr>
              <a:t>(a new look at the </a:t>
            </a:r>
            <a:r>
              <a:rPr lang="en-US" sz="2800" dirty="0" err="1">
                <a:solidFill>
                  <a:srgbClr val="002060"/>
                </a:solidFill>
              </a:rPr>
              <a:t>parton</a:t>
            </a:r>
            <a:r>
              <a:rPr lang="en-US" sz="2800" dirty="0">
                <a:solidFill>
                  <a:srgbClr val="002060"/>
                </a:solidFill>
              </a:rPr>
              <a:t> saturation and CGC?)</a:t>
            </a:r>
            <a:r>
              <a:rPr lang="en-US" sz="2800" b="1" dirty="0">
                <a:solidFill>
                  <a:srgbClr val="002060"/>
                </a:solidFill>
              </a:rPr>
              <a:t>  </a:t>
            </a:r>
          </a:p>
          <a:p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3070402"/>
            <a:ext cx="3022600" cy="469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163" y="3743567"/>
            <a:ext cx="1295400" cy="3473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4099744"/>
            <a:ext cx="1744384" cy="38880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603E98C-F111-3346-ADDE-5261A8DFE730}"/>
              </a:ext>
            </a:extLst>
          </p:cNvPr>
          <p:cNvSpPr/>
          <p:nvPr/>
        </p:nvSpPr>
        <p:spPr>
          <a:xfrm>
            <a:off x="1671197" y="6343763"/>
            <a:ext cx="56124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DK, E. Levin, arXiv:1702.03489; PRD 95 (2017)</a:t>
            </a:r>
          </a:p>
        </p:txBody>
      </p:sp>
    </p:spTree>
    <p:extLst>
      <p:ext uri="{BB962C8B-B14F-4D97-AF65-F5344CB8AC3E}">
        <p14:creationId xmlns:p14="http://schemas.microsoft.com/office/powerpoint/2010/main" val="25315732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7B5EFD3-D983-4A4C-8495-C7A5DEC1D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76200"/>
            <a:ext cx="7772400" cy="16002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Maximally entangled states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23D2AD-BA5C-D142-8A81-20939AD90099}"/>
              </a:ext>
            </a:extLst>
          </p:cNvPr>
          <p:cNvSpPr txBox="1"/>
          <p:nvPr/>
        </p:nvSpPr>
        <p:spPr>
          <a:xfrm>
            <a:off x="868978" y="1467173"/>
            <a:ext cx="703929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the entanglement entropy</a:t>
            </a:r>
          </a:p>
          <a:p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case of N states with equal probabilities</a:t>
            </a:r>
          </a:p>
          <a:p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</a:t>
            </a:r>
          </a:p>
          <a:p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looks like the Boltzmann formula!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CE81EF-C7D6-7042-AD46-939A47FF3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242" y="2216259"/>
            <a:ext cx="5452772" cy="9127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9394AC-3BD2-114C-9857-1F22928BE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009992"/>
            <a:ext cx="1483502" cy="3587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5D06E2-816B-8640-A7A6-793F51A2C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2164" y="4717188"/>
            <a:ext cx="5022850" cy="88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07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6D991-9855-41C4-672E-17BFA741E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7772400" cy="16002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6E2BF-0122-2A80-830A-BE6CC6371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876800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sz="2800" dirty="0">
                <a:solidFill>
                  <a:srgbClr val="002060"/>
                </a:solidFill>
              </a:rPr>
              <a:t>Introduction: QCD, QIS and EIC</a:t>
            </a:r>
          </a:p>
          <a:p>
            <a:pPr>
              <a:buFont typeface="+mj-lt"/>
              <a:buAutoNum type="arabicPeriod"/>
            </a:pPr>
            <a:endParaRPr lang="en-US" sz="2800" dirty="0">
              <a:solidFill>
                <a:srgbClr val="002060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2800" dirty="0">
                <a:solidFill>
                  <a:srgbClr val="002060"/>
                </a:solidFill>
              </a:rPr>
              <a:t>Entanglement and baryon structure</a:t>
            </a:r>
          </a:p>
          <a:p>
            <a:pPr>
              <a:buFont typeface="+mj-lt"/>
              <a:buAutoNum type="arabicPeriod"/>
            </a:pPr>
            <a:endParaRPr lang="en-US" sz="2800" dirty="0">
              <a:solidFill>
                <a:srgbClr val="002060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2800" dirty="0">
                <a:solidFill>
                  <a:srgbClr val="002060"/>
                </a:solidFill>
              </a:rPr>
              <a:t>The puzzle of the </a:t>
            </a:r>
            <a:r>
              <a:rPr lang="en-US" sz="2800" dirty="0" err="1">
                <a:solidFill>
                  <a:srgbClr val="002060"/>
                </a:solidFill>
              </a:rPr>
              <a:t>parton</a:t>
            </a:r>
            <a:r>
              <a:rPr lang="en-US" sz="2800" dirty="0">
                <a:solidFill>
                  <a:srgbClr val="002060"/>
                </a:solidFill>
              </a:rPr>
              <a:t> model</a:t>
            </a:r>
          </a:p>
          <a:p>
            <a:pPr marL="0" indent="0"/>
            <a:endParaRPr lang="en-US" sz="2800" dirty="0">
              <a:solidFill>
                <a:srgbClr val="002060"/>
              </a:solidFill>
            </a:endParaRPr>
          </a:p>
          <a:p>
            <a:pPr marL="0" indent="0"/>
            <a:r>
              <a:rPr lang="en-US" sz="2800" dirty="0">
                <a:solidFill>
                  <a:srgbClr val="002060"/>
                </a:solidFill>
              </a:rPr>
              <a:t>3. Maximally entangled state at small x</a:t>
            </a:r>
          </a:p>
          <a:p>
            <a:pPr marL="0" indent="0"/>
            <a:endParaRPr lang="en-US" sz="2800" dirty="0">
              <a:solidFill>
                <a:srgbClr val="002060"/>
              </a:solidFill>
            </a:endParaRPr>
          </a:p>
          <a:p>
            <a:pPr marL="0" indent="0"/>
            <a:r>
              <a:rPr lang="en-US" sz="2800" dirty="0">
                <a:solidFill>
                  <a:srgbClr val="002060"/>
                </a:solidFill>
              </a:rPr>
              <a:t>4. Experimental tests</a:t>
            </a:r>
          </a:p>
          <a:p>
            <a:pPr marL="0" indent="0"/>
            <a:endParaRPr lang="en-US" sz="2800" dirty="0">
              <a:solidFill>
                <a:srgbClr val="002060"/>
              </a:solidFill>
            </a:endParaRPr>
          </a:p>
          <a:p>
            <a:pPr marL="0" indent="0"/>
            <a:r>
              <a:rPr lang="en-US" sz="2800" dirty="0">
                <a:solidFill>
                  <a:srgbClr val="002060"/>
                </a:solidFill>
              </a:rPr>
              <a:t>5. Outlook</a:t>
            </a:r>
          </a:p>
          <a:p>
            <a:pPr>
              <a:buFont typeface="+mj-lt"/>
              <a:buAutoNum type="arabicPeriod"/>
            </a:pPr>
            <a:endParaRPr lang="en-US" sz="2800" dirty="0">
              <a:solidFill>
                <a:srgbClr val="002060"/>
              </a:solidFill>
            </a:endParaRPr>
          </a:p>
          <a:p>
            <a:pPr>
              <a:buFont typeface="+mj-lt"/>
              <a:buAutoNum type="arabicPeriod"/>
            </a:pP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9110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2EBA21-1EE8-6C41-870D-FEC4DE5A5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466" y="643466"/>
            <a:ext cx="557106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511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AutoShape 1"/>
          <p:cNvSpPr>
            <a:spLocks/>
          </p:cNvSpPr>
          <p:nvPr/>
        </p:nvSpPr>
        <p:spPr bwMode="auto">
          <a:xfrm>
            <a:off x="250825" y="-228600"/>
            <a:ext cx="8407400" cy="6477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266700" indent="-246063" defTabSz="914400">
              <a:buClr>
                <a:srgbClr val="0433FF"/>
              </a:buClr>
              <a:buSzPct val="125000"/>
              <a:buFontTx/>
              <a:buChar char="•"/>
              <a:defRPr/>
            </a:pPr>
            <a:endParaRPr lang="en-US" sz="2800" dirty="0">
              <a:solidFill>
                <a:srgbClr val="4349AA"/>
              </a:solidFill>
              <a:latin typeface="Times Roman" charset="0"/>
              <a:ea typeface="ＭＳ Ｐゴシック" charset="0"/>
              <a:cs typeface="Times Roman" charset="0"/>
              <a:sym typeface="Times Roman" charset="0"/>
            </a:endParaRPr>
          </a:p>
          <a:p>
            <a:pPr marL="266700" indent="-246063" defTabSz="914400">
              <a:buClr>
                <a:srgbClr val="0433FF"/>
              </a:buClr>
              <a:buSzPct val="125000"/>
              <a:buFontTx/>
              <a:buChar char="•"/>
              <a:defRPr/>
            </a:pPr>
            <a:endParaRPr lang="en-US" sz="2800" dirty="0">
              <a:solidFill>
                <a:srgbClr val="4349AA"/>
              </a:solidFill>
              <a:latin typeface="Times Roman" charset="0"/>
              <a:ea typeface="ＭＳ Ｐゴシック" charset="0"/>
              <a:cs typeface="Times Roman" charset="0"/>
              <a:sym typeface="Times Roman" charset="0"/>
            </a:endParaRPr>
          </a:p>
          <a:p>
            <a:pPr marL="266700" indent="-246063" defTabSz="914400">
              <a:defRPr/>
            </a:pPr>
            <a:endParaRPr lang="en-US" sz="2800" dirty="0">
              <a:solidFill>
                <a:srgbClr val="011993"/>
              </a:solidFill>
              <a:latin typeface="Times Roman" charset="0"/>
              <a:ea typeface="ＭＳ Ｐゴシック" charset="0"/>
              <a:cs typeface="Times Roman" charset="0"/>
              <a:sym typeface="Times Roman" charset="0"/>
            </a:endParaRPr>
          </a:p>
        </p:txBody>
      </p:sp>
      <p:sp>
        <p:nvSpPr>
          <p:cNvPr id="9218" name="AutoShape 2"/>
          <p:cNvSpPr>
            <a:spLocks/>
          </p:cNvSpPr>
          <p:nvPr/>
        </p:nvSpPr>
        <p:spPr bwMode="auto">
          <a:xfrm>
            <a:off x="1524000" y="457200"/>
            <a:ext cx="7391400" cy="736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9688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9pPr>
          </a:lstStyle>
          <a:p>
            <a:pPr defTabSz="914400" eaLnBrk="1">
              <a:buClr>
                <a:srgbClr val="6B7391"/>
              </a:buClr>
              <a:buFont typeface="Times Roman" charset="0"/>
              <a:buNone/>
            </a:pPr>
            <a:r>
              <a:rPr lang="en-US" altLang="x-none" sz="3600" dirty="0">
                <a:solidFill>
                  <a:srgbClr val="000090"/>
                </a:solidFill>
                <a:latin typeface="Times Roman" charset="0"/>
                <a:sym typeface="Times Roman" charset="0"/>
              </a:rPr>
              <a:t> </a:t>
            </a:r>
            <a:r>
              <a:rPr lang="en-US" altLang="x-none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Times Roman" charset="0"/>
              </a:rPr>
              <a:t>L. Boltzmann:</a:t>
            </a:r>
            <a:endParaRPr lang="en-US" altLang="x-none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459" name="Picture 7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735" y="1519274"/>
            <a:ext cx="686911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2"/>
          <p:cNvSpPr>
            <a:spLocks/>
          </p:cNvSpPr>
          <p:nvPr/>
        </p:nvSpPr>
        <p:spPr bwMode="auto">
          <a:xfrm>
            <a:off x="1493875" y="5443868"/>
            <a:ext cx="7391400" cy="736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9688" defTabSz="914400">
              <a:buClr>
                <a:srgbClr val="6B7391"/>
              </a:buClr>
              <a:buFont typeface="Times Roman" charset="0"/>
              <a:buNone/>
              <a:defRPr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Times Roman" charset="0"/>
              </a:rPr>
              <a:t>the system is driven to the most probable state with the largest entropy 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17830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449C2D-B9DC-3E4C-89F0-9915AE4DB4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65" r="41094" b="-1"/>
          <a:stretch/>
        </p:blipFill>
        <p:spPr>
          <a:xfrm>
            <a:off x="510362" y="685795"/>
            <a:ext cx="2198474" cy="548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ED9D8B-015E-B347-BFDC-3E766287BA04}"/>
              </a:ext>
            </a:extLst>
          </p:cNvPr>
          <p:cNvSpPr txBox="1"/>
          <p:nvPr/>
        </p:nvSpPr>
        <p:spPr>
          <a:xfrm>
            <a:off x="2961792" y="381000"/>
            <a:ext cx="2982432" cy="30832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 defTabSz="914400" hangingPunct="1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Why does the entanglement entropy of a maximally entangled quantum state have the same form as a classical entropy of an equilibrated system?</a:t>
            </a:r>
          </a:p>
          <a:p>
            <a:pPr algn="ctr" defTabSz="914400" hangingPunct="1"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algn="ctr" defTabSz="914400" hangingPunct="1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Perhaps, what we perceive as ``classical equilibrium” is a maximally entangled quantum state in which some information has been scrambled?</a:t>
            </a:r>
          </a:p>
        </p:txBody>
      </p:sp>
      <p:pic>
        <p:nvPicPr>
          <p:cNvPr id="6" name="Picture 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B680E027-369D-2B42-A295-B54D82E3CE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27" r="16926" b="-1"/>
          <a:stretch/>
        </p:blipFill>
        <p:spPr>
          <a:xfrm>
            <a:off x="6454587" y="685805"/>
            <a:ext cx="2179050" cy="54863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394931-C0BF-1752-6517-BE139737B231}"/>
              </a:ext>
            </a:extLst>
          </p:cNvPr>
          <p:cNvSpPr txBox="1"/>
          <p:nvPr/>
        </p:nvSpPr>
        <p:spPr>
          <a:xfrm>
            <a:off x="185195" y="266218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DED9FB-18B7-8651-B585-9E30A2CF26B5}"/>
              </a:ext>
            </a:extLst>
          </p:cNvPr>
          <p:cNvSpPr txBox="1"/>
          <p:nvPr/>
        </p:nvSpPr>
        <p:spPr>
          <a:xfrm>
            <a:off x="3114192" y="533400"/>
            <a:ext cx="2982432" cy="30832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 defTabSz="914400" hangingPunct="1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Why does the entanglement entropy of a maximally entangled quantum state have the same form as a classical entropy of an equilibrated system?</a:t>
            </a:r>
          </a:p>
          <a:p>
            <a:pPr algn="ctr" defTabSz="914400" hangingPunct="1"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algn="ctr" defTabSz="914400" hangingPunct="1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Perhaps, what we perceive as ``classical equilibrium” is a maximally entangled quantum state in which some information has been scrambled?</a:t>
            </a:r>
          </a:p>
        </p:txBody>
      </p:sp>
    </p:spTree>
    <p:extLst>
      <p:ext uri="{BB962C8B-B14F-4D97-AF65-F5344CB8AC3E}">
        <p14:creationId xmlns:p14="http://schemas.microsoft.com/office/powerpoint/2010/main" val="18242234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C0F55-23A8-654D-BCF8-339ECD8A3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Maximally entangled state at small 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BA181E-6946-044D-AFAF-FB65D7D6F9DA}"/>
              </a:ext>
            </a:extLst>
          </p:cNvPr>
          <p:cNvSpPr txBox="1"/>
          <p:nvPr/>
        </p:nvSpPr>
        <p:spPr>
          <a:xfrm>
            <a:off x="212323" y="1752600"/>
            <a:ext cx="8845691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In the </a:t>
            </a:r>
            <a:r>
              <a:rPr lang="en-US" sz="2400" u="sng" dirty="0">
                <a:solidFill>
                  <a:srgbClr val="002060"/>
                </a:solidFill>
              </a:rPr>
              <a:t>maximally entangled regime at small x</a:t>
            </a:r>
            <a:r>
              <a:rPr lang="en-US" sz="2400" dirty="0">
                <a:solidFill>
                  <a:srgbClr val="002060"/>
                </a:solidFill>
              </a:rPr>
              <a:t>, it appears that </a:t>
            </a:r>
          </a:p>
          <a:p>
            <a:r>
              <a:rPr lang="en-US" sz="2400" dirty="0">
                <a:solidFill>
                  <a:srgbClr val="002060"/>
                </a:solidFill>
              </a:rPr>
              <a:t>the behavior of the gluon structure function becomes </a:t>
            </a:r>
            <a:r>
              <a:rPr lang="en-US" sz="2400" u="sng" dirty="0">
                <a:solidFill>
                  <a:srgbClr val="002060"/>
                </a:solidFill>
              </a:rPr>
              <a:t>universal</a:t>
            </a:r>
            <a:r>
              <a:rPr lang="en-US" sz="2400" dirty="0">
                <a:solidFill>
                  <a:srgbClr val="002060"/>
                </a:solidFill>
              </a:rPr>
              <a:t>; 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[it is determined by the central charge of the corresponding CFT, </a:t>
            </a:r>
          </a:p>
          <a:p>
            <a:r>
              <a:rPr lang="en-US" sz="2000" dirty="0">
                <a:solidFill>
                  <a:srgbClr val="002060"/>
                </a:solidFill>
              </a:rPr>
              <a:t>and not by its anomalous dimension]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Analogy to statistical mechanics: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in thermal equilibrium (maximal entropy), the equation of state </a:t>
            </a:r>
          </a:p>
          <a:p>
            <a:r>
              <a:rPr lang="en-US" sz="2400" dirty="0">
                <a:solidFill>
                  <a:srgbClr val="002060"/>
                </a:solidFill>
              </a:rPr>
              <a:t>is determined by temperature (1/x) </a:t>
            </a:r>
          </a:p>
          <a:p>
            <a:r>
              <a:rPr lang="en-US" sz="2400" dirty="0">
                <a:solidFill>
                  <a:srgbClr val="002060"/>
                </a:solidFill>
              </a:rPr>
              <a:t>                                  and </a:t>
            </a:r>
          </a:p>
          <a:p>
            <a:r>
              <a:rPr lang="en-US" sz="2400" dirty="0">
                <a:solidFill>
                  <a:srgbClr val="002060"/>
                </a:solidFill>
              </a:rPr>
              <a:t>the effective number of degrees of freedom (central charge).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en-US" sz="1800" dirty="0">
                <a:solidFill>
                  <a:srgbClr val="002060"/>
                </a:solidFill>
              </a:rPr>
              <a:t>[DK, Levin ‘17; Hao, DK, </a:t>
            </a:r>
            <a:r>
              <a:rPr lang="en-US" sz="1800" dirty="0" err="1">
                <a:solidFill>
                  <a:srgbClr val="002060"/>
                </a:solidFill>
              </a:rPr>
              <a:t>Korepin</a:t>
            </a:r>
            <a:r>
              <a:rPr lang="en-US" sz="1800" dirty="0">
                <a:solidFill>
                  <a:srgbClr val="002060"/>
                </a:solidFill>
              </a:rPr>
              <a:t>, ‘19; Zhang, Hao, DK, </a:t>
            </a:r>
            <a:r>
              <a:rPr lang="en-US" sz="1800" dirty="0" err="1">
                <a:solidFill>
                  <a:srgbClr val="002060"/>
                </a:solidFill>
              </a:rPr>
              <a:t>Korepin</a:t>
            </a:r>
            <a:r>
              <a:rPr lang="en-US" sz="1800" dirty="0">
                <a:solidFill>
                  <a:srgbClr val="002060"/>
                </a:solidFill>
              </a:rPr>
              <a:t>, ‘22] </a:t>
            </a:r>
          </a:p>
          <a:p>
            <a:endParaRPr lang="en-US" sz="18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077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2629C2-F022-8047-8AEE-14ADF97624B4}"/>
              </a:ext>
            </a:extLst>
          </p:cNvPr>
          <p:cNvSpPr txBox="1"/>
          <p:nvPr/>
        </p:nvSpPr>
        <p:spPr>
          <a:xfrm>
            <a:off x="242976" y="1807784"/>
            <a:ext cx="66784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Study of real-time evolution of entanglement between</a:t>
            </a:r>
          </a:p>
          <a:p>
            <a:r>
              <a:rPr lang="en-US" sz="2000" dirty="0">
                <a:solidFill>
                  <a:srgbClr val="002060"/>
                </a:solidFill>
              </a:rPr>
              <a:t>the left- and right-movers in Schwinger pair production by</a:t>
            </a:r>
          </a:p>
          <a:p>
            <a:r>
              <a:rPr lang="en-US" sz="2000" dirty="0">
                <a:solidFill>
                  <a:srgbClr val="002060"/>
                </a:solidFill>
              </a:rPr>
              <a:t>electric pulses </a:t>
            </a:r>
            <a:endParaRPr lang="el-GR" sz="20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E43FCE-CCE2-F446-8471-F5C843FB0FDE}"/>
              </a:ext>
            </a:extLst>
          </p:cNvPr>
          <p:cNvSpPr txBox="1"/>
          <p:nvPr/>
        </p:nvSpPr>
        <p:spPr>
          <a:xfrm>
            <a:off x="7394051" y="1324811"/>
            <a:ext cx="17091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A. Florio, DK,</a:t>
            </a:r>
          </a:p>
          <a:p>
            <a:r>
              <a:rPr lang="en-US" sz="2000" dirty="0"/>
              <a:t>PRD (2021)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2ED713-9722-B742-85C6-52B5FC202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76" y="3200400"/>
            <a:ext cx="2271624" cy="1514416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F9BD5D7-2863-374B-A77B-CD8FC3AE19FB}"/>
              </a:ext>
            </a:extLst>
          </p:cNvPr>
          <p:cNvCxnSpPr/>
          <p:nvPr/>
        </p:nvCxnSpPr>
        <p:spPr bwMode="auto">
          <a:xfrm flipV="1">
            <a:off x="1905000" y="3048000"/>
            <a:ext cx="0" cy="609600"/>
          </a:xfrm>
          <a:prstGeom prst="straightConnector1">
            <a:avLst/>
          </a:prstGeom>
          <a:solidFill>
            <a:srgbClr val="C6E6E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AFF4931-78C1-E74A-A6C3-EE0FC934746E}"/>
              </a:ext>
            </a:extLst>
          </p:cNvPr>
          <p:cNvCxnSpPr>
            <a:cxnSpLocks/>
          </p:cNvCxnSpPr>
          <p:nvPr/>
        </p:nvCxnSpPr>
        <p:spPr bwMode="auto">
          <a:xfrm>
            <a:off x="1905000" y="4427737"/>
            <a:ext cx="0" cy="609600"/>
          </a:xfrm>
          <a:prstGeom prst="straightConnector1">
            <a:avLst/>
          </a:prstGeom>
          <a:solidFill>
            <a:srgbClr val="C6E6E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Right Bracket 16">
            <a:extLst>
              <a:ext uri="{FF2B5EF4-FFF2-40B4-BE49-F238E27FC236}">
                <a16:creationId xmlns:a16="http://schemas.microsoft.com/office/drawing/2014/main" id="{994B4450-EE29-484C-9E9D-455FFD002396}"/>
              </a:ext>
            </a:extLst>
          </p:cNvPr>
          <p:cNvSpPr/>
          <p:nvPr/>
        </p:nvSpPr>
        <p:spPr bwMode="auto">
          <a:xfrm>
            <a:off x="2438400" y="3581400"/>
            <a:ext cx="76200" cy="1066800"/>
          </a:xfrm>
          <a:prstGeom prst="rightBracke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0206D0-EB1E-DE43-ACC4-54A132B11B29}"/>
              </a:ext>
            </a:extLst>
          </p:cNvPr>
          <p:cNvSpPr txBox="1"/>
          <p:nvPr/>
        </p:nvSpPr>
        <p:spPr>
          <a:xfrm>
            <a:off x="2590800" y="3914745"/>
            <a:ext cx="1737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entanglement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68F4BD8-F7A4-3241-AFA9-975F12D05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776" y="2558984"/>
            <a:ext cx="4064396" cy="95565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7066494-0430-BE43-B7BB-470D7AEEAB20}"/>
              </a:ext>
            </a:extLst>
          </p:cNvPr>
          <p:cNvSpPr txBox="1"/>
          <p:nvPr/>
        </p:nvSpPr>
        <p:spPr>
          <a:xfrm>
            <a:off x="4953000" y="3535443"/>
            <a:ext cx="1779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Gibbs entropy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4ACFCC-4CC7-4B43-A7F9-9ED0FA52A8D8}"/>
              </a:ext>
            </a:extLst>
          </p:cNvPr>
          <p:cNvSpPr txBox="1"/>
          <p:nvPr/>
        </p:nvSpPr>
        <p:spPr>
          <a:xfrm>
            <a:off x="4953000" y="4427737"/>
            <a:ext cx="2691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Entanglement entropy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BB139E1-E7AE-5E4F-82F3-4BA2411C6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467" y="4920376"/>
            <a:ext cx="3735287" cy="9556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58065A2-D49A-9C47-902E-43C8CF37C3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800" y="3908739"/>
            <a:ext cx="1549400" cy="272906"/>
          </a:xfrm>
          <a:prstGeom prst="rect">
            <a:avLst/>
          </a:prstGeom>
        </p:spPr>
      </p:pic>
      <p:sp>
        <p:nvSpPr>
          <p:cNvPr id="25" name="Up-Down Arrow 24">
            <a:extLst>
              <a:ext uri="{FF2B5EF4-FFF2-40B4-BE49-F238E27FC236}">
                <a16:creationId xmlns:a16="http://schemas.microsoft.com/office/drawing/2014/main" id="{F36E44D6-79D3-8744-886C-174E0D94C88D}"/>
              </a:ext>
            </a:extLst>
          </p:cNvPr>
          <p:cNvSpPr/>
          <p:nvPr/>
        </p:nvSpPr>
        <p:spPr bwMode="auto">
          <a:xfrm>
            <a:off x="5842827" y="3935553"/>
            <a:ext cx="253173" cy="492184"/>
          </a:xfrm>
          <a:prstGeom prst="upDownArrow">
            <a:avLst/>
          </a:prstGeom>
          <a:solidFill>
            <a:srgbClr val="FFC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8419F7F-7C68-5841-9706-81A21E23E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27" y="0"/>
            <a:ext cx="9062346" cy="1600200"/>
          </a:xfrm>
        </p:spPr>
        <p:txBody>
          <a:bodyPr/>
          <a:lstStyle/>
          <a:p>
            <a:r>
              <a:rPr lang="en-US" sz="3200" dirty="0">
                <a:solidFill>
                  <a:srgbClr val="002060"/>
                </a:solidFill>
                <a:latin typeface="+mn-lt"/>
              </a:rPr>
              <a:t>From entanglement entropy to statistical entropy:</a:t>
            </a:r>
            <a:br>
              <a:rPr lang="en-US" sz="3200" dirty="0">
                <a:solidFill>
                  <a:srgbClr val="002060"/>
                </a:solidFill>
                <a:latin typeface="+mn-lt"/>
              </a:rPr>
            </a:br>
            <a:r>
              <a:rPr lang="en-US" sz="3200" dirty="0">
                <a:solidFill>
                  <a:srgbClr val="002060"/>
                </a:solidFill>
                <a:latin typeface="+mn-lt"/>
              </a:rPr>
              <a:t>a simple example</a:t>
            </a:r>
          </a:p>
        </p:txBody>
      </p:sp>
    </p:spTree>
    <p:extLst>
      <p:ext uri="{BB962C8B-B14F-4D97-AF65-F5344CB8AC3E}">
        <p14:creationId xmlns:p14="http://schemas.microsoft.com/office/powerpoint/2010/main" val="4011418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2629C2-F022-8047-8AEE-14ADF97624B4}"/>
              </a:ext>
            </a:extLst>
          </p:cNvPr>
          <p:cNvSpPr txBox="1"/>
          <p:nvPr/>
        </p:nvSpPr>
        <p:spPr>
          <a:xfrm>
            <a:off x="242976" y="1807784"/>
            <a:ext cx="57358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Entanglement entropy can be reconstructed from</a:t>
            </a:r>
          </a:p>
          <a:p>
            <a:r>
              <a:rPr lang="en-US" sz="2000" dirty="0">
                <a:solidFill>
                  <a:srgbClr val="002060"/>
                </a:solidFill>
              </a:rPr>
              <a:t>the moments of multiplicity distribution:</a:t>
            </a:r>
            <a:endParaRPr lang="el-GR" sz="20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E43FCE-CCE2-F446-8471-F5C843FB0FDE}"/>
              </a:ext>
            </a:extLst>
          </p:cNvPr>
          <p:cNvSpPr txBox="1"/>
          <p:nvPr/>
        </p:nvSpPr>
        <p:spPr>
          <a:xfrm>
            <a:off x="7053648" y="1784970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A. Florio, DK,</a:t>
            </a:r>
          </a:p>
          <a:p>
            <a:r>
              <a:rPr lang="en-US" sz="1800" dirty="0"/>
              <a:t>PRD (2021)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81E896-6E77-A549-9473-F30034AF4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552884"/>
            <a:ext cx="2743200" cy="10263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75DF6D-DC47-8C41-BF3E-75002B40815C}"/>
              </a:ext>
            </a:extLst>
          </p:cNvPr>
          <p:cNvSpPr txBox="1"/>
          <p:nvPr/>
        </p:nvSpPr>
        <p:spPr>
          <a:xfrm>
            <a:off x="3733800" y="2738734"/>
            <a:ext cx="3890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Derived first for shot noise in Quantum Point Contacts: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/>
              <a:t>I. </a:t>
            </a:r>
            <a:r>
              <a:rPr lang="en-US" dirty="0" err="1"/>
              <a:t>Klich</a:t>
            </a:r>
            <a:r>
              <a:rPr lang="en-US" dirty="0"/>
              <a:t>, L. </a:t>
            </a:r>
            <a:r>
              <a:rPr lang="en-US" dirty="0" err="1"/>
              <a:t>Levitov</a:t>
            </a:r>
            <a:r>
              <a:rPr lang="en-US" dirty="0"/>
              <a:t>, PRL (2009)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990D066-9FCD-3144-B672-5F000E0F9DC1}"/>
              </a:ext>
            </a:extLst>
          </p:cNvPr>
          <p:cNvCxnSpPr/>
          <p:nvPr/>
        </p:nvCxnSpPr>
        <p:spPr bwMode="auto">
          <a:xfrm flipV="1">
            <a:off x="2819400" y="3276600"/>
            <a:ext cx="0" cy="609600"/>
          </a:xfrm>
          <a:prstGeom prst="straightConnector1">
            <a:avLst/>
          </a:prstGeom>
          <a:solidFill>
            <a:srgbClr val="C6E6E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DF2242B-CE64-BB47-932A-3434B5721272}"/>
              </a:ext>
            </a:extLst>
          </p:cNvPr>
          <p:cNvSpPr txBox="1"/>
          <p:nvPr/>
        </p:nvSpPr>
        <p:spPr>
          <a:xfrm>
            <a:off x="2109911" y="3886200"/>
            <a:ext cx="14189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Bernoulli numbers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99A733-BEC7-DC41-B92E-BBFC2533B498}"/>
              </a:ext>
            </a:extLst>
          </p:cNvPr>
          <p:cNvSpPr txBox="1"/>
          <p:nvPr/>
        </p:nvSpPr>
        <p:spPr>
          <a:xfrm>
            <a:off x="304800" y="4152630"/>
            <a:ext cx="8397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An efficient way to </a:t>
            </a:r>
            <a:r>
              <a:rPr lang="en-US" sz="2000" dirty="0" err="1">
                <a:solidFill>
                  <a:srgbClr val="002060"/>
                </a:solidFill>
              </a:rPr>
              <a:t>resum</a:t>
            </a:r>
            <a:r>
              <a:rPr lang="en-US" sz="2000" dirty="0">
                <a:solidFill>
                  <a:srgbClr val="002060"/>
                </a:solidFill>
              </a:rPr>
              <a:t> this series is found, using </a:t>
            </a:r>
            <a:r>
              <a:rPr lang="en-US" sz="2000" dirty="0" err="1">
                <a:solidFill>
                  <a:srgbClr val="002060"/>
                </a:solidFill>
              </a:rPr>
              <a:t>Pade-Borel</a:t>
            </a:r>
            <a:r>
              <a:rPr lang="en-US" sz="2000" dirty="0">
                <a:solidFill>
                  <a:srgbClr val="002060"/>
                </a:solidFill>
              </a:rPr>
              <a:t> methods:</a:t>
            </a:r>
          </a:p>
        </p:txBody>
      </p:sp>
      <p:pic>
        <p:nvPicPr>
          <p:cNvPr id="13" name="Picture 12" descr="Chart, histogram&#10;&#10;Description automatically generated">
            <a:extLst>
              <a:ext uri="{FF2B5EF4-FFF2-40B4-BE49-F238E27FC236}">
                <a16:creationId xmlns:a16="http://schemas.microsoft.com/office/drawing/2014/main" id="{8A8224BB-5E4F-0544-96CD-00D75F1A5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653765"/>
            <a:ext cx="5181599" cy="2026854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46EB336-5E10-3A4F-AF63-980D62E8D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600200"/>
          </a:xfrm>
        </p:spPr>
        <p:txBody>
          <a:bodyPr/>
          <a:lstStyle/>
          <a:p>
            <a:r>
              <a:rPr lang="en-US" sz="3200" dirty="0">
                <a:solidFill>
                  <a:srgbClr val="002060"/>
                </a:solidFill>
                <a:latin typeface="+mn-lt"/>
              </a:rPr>
              <a:t>Real-time dynamics:</a:t>
            </a:r>
            <a:br>
              <a:rPr lang="en-US" sz="3200" dirty="0">
                <a:solidFill>
                  <a:srgbClr val="002060"/>
                </a:solidFill>
                <a:latin typeface="+mn-lt"/>
              </a:rPr>
            </a:br>
            <a:r>
              <a:rPr lang="en-US" sz="3200" dirty="0">
                <a:solidFill>
                  <a:srgbClr val="002060"/>
                </a:solidFill>
                <a:latin typeface="+mn-lt"/>
              </a:rPr>
              <a:t>from entanglement entropy to</a:t>
            </a:r>
            <a:br>
              <a:rPr lang="en-US" sz="3200" dirty="0">
                <a:solidFill>
                  <a:srgbClr val="002060"/>
                </a:solidFill>
                <a:latin typeface="+mn-lt"/>
              </a:rPr>
            </a:br>
            <a:r>
              <a:rPr lang="en-US" sz="3200" dirty="0">
                <a:solidFill>
                  <a:srgbClr val="002060"/>
                </a:solidFill>
                <a:latin typeface="+mn-lt"/>
              </a:rPr>
              <a:t>Boltzmann entropy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BAE422-96DF-B39D-81D9-6671F4FB4328}"/>
              </a:ext>
            </a:extLst>
          </p:cNvPr>
          <p:cNvSpPr txBox="1"/>
          <p:nvPr/>
        </p:nvSpPr>
        <p:spPr>
          <a:xfrm>
            <a:off x="5962445" y="5022025"/>
            <a:ext cx="32319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The effect of radiation</a:t>
            </a:r>
          </a:p>
          <a:p>
            <a:r>
              <a:rPr lang="en-US" sz="2000" dirty="0">
                <a:solidFill>
                  <a:srgbClr val="002060"/>
                </a:solidFill>
              </a:rPr>
              <a:t>on quantum entanglement: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254801-5C8A-36E3-A5A9-EC3F5D88E6AC}"/>
              </a:ext>
            </a:extLst>
          </p:cNvPr>
          <p:cNvSpPr txBox="1"/>
          <p:nvPr/>
        </p:nvSpPr>
        <p:spPr>
          <a:xfrm>
            <a:off x="6400482" y="5729911"/>
            <a:ext cx="18485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S. </a:t>
            </a:r>
            <a:r>
              <a:rPr lang="en-US" sz="1600" dirty="0" err="1"/>
              <a:t>Grieninger</a:t>
            </a:r>
            <a:r>
              <a:rPr lang="en-US" sz="1600" dirty="0"/>
              <a:t>, DK,</a:t>
            </a:r>
          </a:p>
          <a:p>
            <a:r>
              <a:rPr lang="en-US" sz="1600" dirty="0" err="1"/>
              <a:t>I.Zahed</a:t>
            </a:r>
            <a:r>
              <a:rPr lang="en-US" sz="1600" dirty="0"/>
              <a:t>, </a:t>
            </a:r>
          </a:p>
          <a:p>
            <a:r>
              <a:rPr lang="en-US" sz="1600" dirty="0"/>
              <a:t>arXiv:2305.07121;</a:t>
            </a:r>
          </a:p>
          <a:p>
            <a:r>
              <a:rPr lang="en-US" sz="1600" dirty="0"/>
              <a:t>and to appear</a:t>
            </a:r>
          </a:p>
        </p:txBody>
      </p:sp>
    </p:spTree>
    <p:extLst>
      <p:ext uri="{BB962C8B-B14F-4D97-AF65-F5344CB8AC3E}">
        <p14:creationId xmlns:p14="http://schemas.microsoft.com/office/powerpoint/2010/main" val="32274469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2629C2-F022-8047-8AEE-14ADF97624B4}"/>
              </a:ext>
            </a:extLst>
          </p:cNvPr>
          <p:cNvSpPr txBox="1"/>
          <p:nvPr/>
        </p:nvSpPr>
        <p:spPr>
          <a:xfrm>
            <a:off x="133125" y="1708620"/>
            <a:ext cx="3717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Entanglement in jet production:</a:t>
            </a:r>
            <a:endParaRPr lang="el-GR" sz="20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E43FCE-CCE2-F446-8471-F5C843FB0FDE}"/>
              </a:ext>
            </a:extLst>
          </p:cNvPr>
          <p:cNvSpPr txBox="1"/>
          <p:nvPr/>
        </p:nvSpPr>
        <p:spPr>
          <a:xfrm>
            <a:off x="2590800" y="221715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PRL 131 (2023) 021902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46EB336-5E10-3A4F-AF63-980D62E8D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600200"/>
          </a:xfrm>
        </p:spPr>
        <p:txBody>
          <a:bodyPr/>
          <a:lstStyle/>
          <a:p>
            <a:r>
              <a:rPr lang="en-US" sz="3200" dirty="0">
                <a:solidFill>
                  <a:srgbClr val="002060"/>
                </a:solidFill>
                <a:latin typeface="+mn-lt"/>
              </a:rPr>
              <a:t>Real-time dynamics:</a:t>
            </a:r>
            <a:br>
              <a:rPr lang="en-US" sz="3200" dirty="0">
                <a:solidFill>
                  <a:srgbClr val="002060"/>
                </a:solidFill>
                <a:latin typeface="+mn-lt"/>
              </a:rPr>
            </a:br>
            <a:r>
              <a:rPr lang="en-US" sz="3200" dirty="0">
                <a:solidFill>
                  <a:srgbClr val="002060"/>
                </a:solidFill>
                <a:latin typeface="+mn-lt"/>
              </a:rPr>
              <a:t>from entanglement entropy to</a:t>
            </a:r>
            <a:br>
              <a:rPr lang="en-US" sz="3200" dirty="0">
                <a:solidFill>
                  <a:srgbClr val="002060"/>
                </a:solidFill>
                <a:latin typeface="+mn-lt"/>
              </a:rPr>
            </a:br>
            <a:r>
              <a:rPr lang="en-US" sz="3200" dirty="0">
                <a:solidFill>
                  <a:srgbClr val="002060"/>
                </a:solidFill>
                <a:latin typeface="+mn-lt"/>
              </a:rPr>
              <a:t>Boltzmann entropy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AF1347-7986-FD21-812D-8C5992E90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541795"/>
            <a:ext cx="7772400" cy="12473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855342-E255-202E-B748-3FF632BE7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038600"/>
            <a:ext cx="5353057" cy="25184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CE9D18-8514-FA93-0514-C8F1123B2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422" y="3880462"/>
            <a:ext cx="2907972" cy="283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100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AutoShape 3"/>
          <p:cNvSpPr>
            <a:spLocks/>
          </p:cNvSpPr>
          <p:nvPr/>
        </p:nvSpPr>
        <p:spPr bwMode="auto">
          <a:xfrm>
            <a:off x="7359650" y="6248400"/>
            <a:ext cx="292100" cy="342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9pPr>
          </a:lstStyle>
          <a:p>
            <a:pPr algn="ctr" eaLnBrk="1"/>
            <a:fld id="{8879FAF4-FA5E-7E40-93C5-CE6D6C30734B}" type="slidenum">
              <a:rPr lang="en-US" altLang="en-US" sz="1400">
                <a:latin typeface="Times" charset="0"/>
                <a:sym typeface="Times" charset="0"/>
              </a:rPr>
              <a:pPr algn="ctr" eaLnBrk="1"/>
              <a:t>37</a:t>
            </a:fld>
            <a:endParaRPr lang="en-US" alt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8704" y="511307"/>
            <a:ext cx="8991600" cy="1600200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002060"/>
                </a:solidFill>
                <a:latin typeface="+mn-lt"/>
              </a:rPr>
              <a:t>      Experimental tests</a:t>
            </a:r>
            <a:br>
              <a:rPr lang="en-US" sz="3600" dirty="0">
                <a:solidFill>
                  <a:srgbClr val="002060"/>
                </a:solidFill>
                <a:latin typeface="+mn-lt"/>
              </a:rPr>
            </a:br>
            <a:br>
              <a:rPr lang="en-US" sz="3600" dirty="0">
                <a:solidFill>
                  <a:srgbClr val="002060"/>
                </a:solidFill>
                <a:latin typeface="+mn-lt"/>
              </a:rPr>
            </a:br>
            <a:endParaRPr lang="en-US" sz="2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2856" y="1365294"/>
            <a:ext cx="81632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What is the relation between the </a:t>
            </a:r>
            <a:r>
              <a:rPr lang="en-US" sz="2800" dirty="0" err="1">
                <a:solidFill>
                  <a:srgbClr val="002060"/>
                </a:solidFill>
              </a:rPr>
              <a:t>parton</a:t>
            </a:r>
            <a:r>
              <a:rPr lang="en-US" sz="2800" dirty="0">
                <a:solidFill>
                  <a:srgbClr val="002060"/>
                </a:solidFill>
              </a:rPr>
              <a:t> and hadron multiplicity distributions? 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</a:rPr>
              <a:t>Let us assume they are the same </a:t>
            </a:r>
          </a:p>
          <a:p>
            <a:r>
              <a:rPr lang="en-US" sz="2800" dirty="0">
                <a:solidFill>
                  <a:srgbClr val="002060"/>
                </a:solidFill>
              </a:rPr>
              <a:t>(“</a:t>
            </a:r>
            <a:r>
              <a:rPr lang="en-US" sz="2800" dirty="0" err="1">
                <a:solidFill>
                  <a:srgbClr val="002060"/>
                </a:solidFill>
              </a:rPr>
              <a:t>EbyE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parton</a:t>
            </a:r>
            <a:r>
              <a:rPr lang="en-US" sz="2800" dirty="0">
                <a:solidFill>
                  <a:srgbClr val="002060"/>
                </a:solidFill>
              </a:rPr>
              <a:t>-hadron duality”); then the hadron</a:t>
            </a:r>
          </a:p>
          <a:p>
            <a:r>
              <a:rPr lang="en-US" sz="2800" dirty="0">
                <a:solidFill>
                  <a:srgbClr val="002060"/>
                </a:solidFill>
              </a:rPr>
              <a:t>multiplicity distribution should be given by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</a:rPr>
              <a:t>Consider moments </a:t>
            </a:r>
          </a:p>
          <a:p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180500"/>
            <a:ext cx="6858000" cy="546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722" y="5265898"/>
            <a:ext cx="5226050" cy="100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024851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AutoShape 3"/>
          <p:cNvSpPr>
            <a:spLocks/>
          </p:cNvSpPr>
          <p:nvPr/>
        </p:nvSpPr>
        <p:spPr bwMode="auto">
          <a:xfrm>
            <a:off x="7359650" y="6248400"/>
            <a:ext cx="292100" cy="342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9pPr>
          </a:lstStyle>
          <a:p>
            <a:pPr algn="ctr" eaLnBrk="1"/>
            <a:fld id="{8879FAF4-FA5E-7E40-93C5-CE6D6C30734B}" type="slidenum">
              <a:rPr lang="en-US" altLang="en-US" sz="1400">
                <a:latin typeface="Times" charset="0"/>
                <a:sym typeface="Times" charset="0"/>
              </a:rPr>
              <a:pPr algn="ctr" eaLnBrk="1"/>
              <a:t>38</a:t>
            </a:fld>
            <a:endParaRPr lang="en-US" alt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8704" y="511307"/>
            <a:ext cx="8991600" cy="1600200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002060"/>
                </a:solidFill>
                <a:latin typeface="+mn-lt"/>
              </a:rPr>
              <a:t>      Fluctuations in hadron multiplicity</a:t>
            </a:r>
            <a:br>
              <a:rPr lang="en-US" sz="3600" dirty="0">
                <a:solidFill>
                  <a:srgbClr val="002060"/>
                </a:solidFill>
                <a:latin typeface="+mn-lt"/>
              </a:rPr>
            </a:br>
            <a:br>
              <a:rPr lang="en-US" sz="3600" dirty="0">
                <a:solidFill>
                  <a:srgbClr val="002060"/>
                </a:solidFill>
                <a:latin typeface="+mn-lt"/>
              </a:rPr>
            </a:br>
            <a:endParaRPr lang="en-US" sz="2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2856" y="1365294"/>
            <a:ext cx="81632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The moments can be easily computed by</a:t>
            </a:r>
          </a:p>
          <a:p>
            <a:r>
              <a:rPr lang="en-US" sz="2800" dirty="0">
                <a:solidFill>
                  <a:srgbClr val="002060"/>
                </a:solidFill>
              </a:rPr>
              <a:t>using the generating function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</a:rPr>
              <a:t>We get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274" y="2319401"/>
            <a:ext cx="4845050" cy="16448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8" y="4719383"/>
            <a:ext cx="9144000" cy="133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45658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AutoShape 3"/>
          <p:cNvSpPr>
            <a:spLocks/>
          </p:cNvSpPr>
          <p:nvPr/>
        </p:nvSpPr>
        <p:spPr bwMode="auto">
          <a:xfrm>
            <a:off x="7359650" y="6248400"/>
            <a:ext cx="292100" cy="342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9pPr>
          </a:lstStyle>
          <a:p>
            <a:pPr algn="ctr" eaLnBrk="1"/>
            <a:fld id="{8879FAF4-FA5E-7E40-93C5-CE6D6C30734B}" type="slidenum">
              <a:rPr lang="en-US" altLang="en-US" sz="1400">
                <a:latin typeface="Times" charset="0"/>
                <a:sym typeface="Times" charset="0"/>
              </a:rPr>
              <a:pPr algn="ctr" eaLnBrk="1"/>
              <a:t>39</a:t>
            </a:fld>
            <a:endParaRPr lang="en-US" alt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8704" y="511307"/>
            <a:ext cx="8991600" cy="1600200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002060"/>
                </a:solidFill>
                <a:latin typeface="+mn-lt"/>
              </a:rPr>
              <a:t>      Fluctuations in hadron multiplicity</a:t>
            </a:r>
            <a:br>
              <a:rPr lang="en-US" sz="3600" dirty="0">
                <a:solidFill>
                  <a:srgbClr val="002060"/>
                </a:solidFill>
                <a:latin typeface="+mn-lt"/>
              </a:rPr>
            </a:br>
            <a:br>
              <a:rPr lang="en-US" sz="3600" dirty="0">
                <a:solidFill>
                  <a:srgbClr val="002060"/>
                </a:solidFill>
                <a:latin typeface="+mn-lt"/>
              </a:rPr>
            </a:br>
            <a:endParaRPr lang="en-US" sz="2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168" y="1365294"/>
            <a:ext cx="90938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Numerically, for                            at |</a:t>
            </a:r>
            <a:r>
              <a:rPr lang="el-GR" sz="2800" dirty="0">
                <a:solidFill>
                  <a:srgbClr val="002060"/>
                </a:solidFill>
              </a:rPr>
              <a:t>η</a:t>
            </a:r>
            <a:r>
              <a:rPr lang="en-US" sz="2800" dirty="0">
                <a:solidFill>
                  <a:srgbClr val="002060"/>
                </a:solidFill>
              </a:rPr>
              <a:t>|&lt;0.5, </a:t>
            </a:r>
            <a:r>
              <a:rPr lang="en-US" sz="2800" dirty="0" err="1">
                <a:solidFill>
                  <a:srgbClr val="002060"/>
                </a:solidFill>
              </a:rPr>
              <a:t>E</a:t>
            </a:r>
            <a:r>
              <a:rPr lang="en-US" sz="2800" baseline="-25000" dirty="0" err="1">
                <a:solidFill>
                  <a:srgbClr val="002060"/>
                </a:solidFill>
              </a:rPr>
              <a:t>cm</a:t>
            </a:r>
            <a:r>
              <a:rPr lang="en-US" sz="2800" dirty="0">
                <a:solidFill>
                  <a:srgbClr val="002060"/>
                </a:solidFill>
              </a:rPr>
              <a:t>=7 </a:t>
            </a:r>
            <a:r>
              <a:rPr lang="en-US" sz="2800" dirty="0" err="1">
                <a:solidFill>
                  <a:srgbClr val="002060"/>
                </a:solidFill>
              </a:rPr>
              <a:t>TeV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</a:p>
          <a:p>
            <a:r>
              <a:rPr lang="en-US" sz="2800" dirty="0">
                <a:solidFill>
                  <a:srgbClr val="002060"/>
                </a:solidFill>
              </a:rPr>
              <a:t>we get: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</a:rPr>
              <a:t>     theory         </a:t>
            </a:r>
            <a:r>
              <a:rPr lang="en-US" sz="2800" dirty="0" err="1">
                <a:solidFill>
                  <a:srgbClr val="002060"/>
                </a:solidFill>
              </a:rPr>
              <a:t>exp</a:t>
            </a:r>
            <a:r>
              <a:rPr lang="en-US" sz="2800" dirty="0">
                <a:solidFill>
                  <a:srgbClr val="002060"/>
                </a:solidFill>
              </a:rPr>
              <a:t> (CMS)        theory, high energy limit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445995"/>
            <a:ext cx="2400300" cy="469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3352800"/>
            <a:ext cx="14430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 baseline="-25000" dirty="0"/>
              <a:t>2 </a:t>
            </a:r>
            <a:r>
              <a:rPr lang="en-US" sz="2400" dirty="0"/>
              <a:t>= 1.83</a:t>
            </a:r>
          </a:p>
          <a:p>
            <a:r>
              <a:rPr lang="en-US" sz="2400" dirty="0"/>
              <a:t>C</a:t>
            </a:r>
            <a:r>
              <a:rPr lang="en-US" sz="2400" baseline="-25000" dirty="0"/>
              <a:t>3  </a:t>
            </a:r>
            <a:r>
              <a:rPr lang="en-US" sz="2400" dirty="0"/>
              <a:t>=  5.0</a:t>
            </a:r>
          </a:p>
          <a:p>
            <a:r>
              <a:rPr lang="en-US" sz="2400" dirty="0"/>
              <a:t>C</a:t>
            </a:r>
            <a:r>
              <a:rPr lang="en-US" sz="2400" baseline="-25000" dirty="0"/>
              <a:t>4 </a:t>
            </a:r>
            <a:r>
              <a:rPr lang="en-US" sz="2400" dirty="0"/>
              <a:t>= 18.2</a:t>
            </a:r>
          </a:p>
          <a:p>
            <a:r>
              <a:rPr lang="en-US" sz="2400" dirty="0"/>
              <a:t>C</a:t>
            </a:r>
            <a:r>
              <a:rPr lang="en-US" sz="2400" baseline="-25000" dirty="0"/>
              <a:t>5</a:t>
            </a:r>
            <a:r>
              <a:rPr lang="en-US" sz="2400" dirty="0"/>
              <a:t> = 83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90800" y="3352800"/>
            <a:ext cx="21531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 baseline="-25000" dirty="0"/>
              <a:t>2 </a:t>
            </a:r>
            <a:r>
              <a:rPr lang="en-US" sz="2400" dirty="0"/>
              <a:t>= 2.0+-0.05</a:t>
            </a:r>
          </a:p>
          <a:p>
            <a:r>
              <a:rPr lang="en-US" sz="2400" dirty="0"/>
              <a:t>C</a:t>
            </a:r>
            <a:r>
              <a:rPr lang="en-US" sz="2400" baseline="-25000" dirty="0"/>
              <a:t>3  </a:t>
            </a:r>
            <a:r>
              <a:rPr lang="en-US" sz="2400" dirty="0"/>
              <a:t>=  5.9+-0.6</a:t>
            </a:r>
          </a:p>
          <a:p>
            <a:r>
              <a:rPr lang="en-US" sz="2400" dirty="0"/>
              <a:t>C</a:t>
            </a:r>
            <a:r>
              <a:rPr lang="en-US" sz="2400" baseline="-25000" dirty="0"/>
              <a:t>4 </a:t>
            </a:r>
            <a:r>
              <a:rPr lang="en-US" sz="2400" dirty="0"/>
              <a:t>= 21+-2</a:t>
            </a:r>
          </a:p>
          <a:p>
            <a:r>
              <a:rPr lang="en-US" sz="2400" dirty="0"/>
              <a:t>C</a:t>
            </a:r>
            <a:r>
              <a:rPr lang="en-US" sz="2400" baseline="-25000" dirty="0"/>
              <a:t>5</a:t>
            </a:r>
            <a:r>
              <a:rPr lang="en-US" sz="2400" dirty="0"/>
              <a:t> = 90+-19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10200" y="3352800"/>
            <a:ext cx="14430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 baseline="-25000" dirty="0"/>
              <a:t>2 </a:t>
            </a:r>
            <a:r>
              <a:rPr lang="en-US" sz="2400" dirty="0"/>
              <a:t>= 2.0</a:t>
            </a:r>
          </a:p>
          <a:p>
            <a:r>
              <a:rPr lang="en-US" sz="2400" dirty="0"/>
              <a:t>C</a:t>
            </a:r>
            <a:r>
              <a:rPr lang="en-US" sz="2400" baseline="-25000" dirty="0"/>
              <a:t>3  </a:t>
            </a:r>
            <a:r>
              <a:rPr lang="en-US" sz="2400" dirty="0"/>
              <a:t>=  6.0</a:t>
            </a:r>
          </a:p>
          <a:p>
            <a:r>
              <a:rPr lang="en-US" sz="2400" dirty="0"/>
              <a:t>C</a:t>
            </a:r>
            <a:r>
              <a:rPr lang="en-US" sz="2400" baseline="-25000" dirty="0"/>
              <a:t>4 </a:t>
            </a:r>
            <a:r>
              <a:rPr lang="en-US" sz="2400" dirty="0"/>
              <a:t>= 24.0</a:t>
            </a:r>
          </a:p>
          <a:p>
            <a:r>
              <a:rPr lang="en-US" sz="2400" dirty="0"/>
              <a:t>C</a:t>
            </a:r>
            <a:r>
              <a:rPr lang="en-US" sz="2400" baseline="-25000" dirty="0"/>
              <a:t>5</a:t>
            </a:r>
            <a:r>
              <a:rPr lang="en-US" sz="2400" dirty="0"/>
              <a:t> = 120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5410200"/>
            <a:ext cx="92368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It appears that the multiplicity distributions of final state hadrons</a:t>
            </a:r>
          </a:p>
          <a:p>
            <a:r>
              <a:rPr lang="en-US" sz="2400" dirty="0">
                <a:solidFill>
                  <a:srgbClr val="002060"/>
                </a:solidFill>
              </a:rPr>
              <a:t>are very similar to the </a:t>
            </a:r>
            <a:r>
              <a:rPr lang="en-US" sz="2400" dirty="0" err="1">
                <a:solidFill>
                  <a:srgbClr val="002060"/>
                </a:solidFill>
              </a:rPr>
              <a:t>parton</a:t>
            </a:r>
            <a:r>
              <a:rPr lang="en-US" sz="2400" dirty="0">
                <a:solidFill>
                  <a:srgbClr val="002060"/>
                </a:solidFill>
              </a:rPr>
              <a:t> multiplicity distributions </a:t>
            </a:r>
            <a:r>
              <a:rPr lang="mr-IN" sz="2400" dirty="0">
                <a:solidFill>
                  <a:srgbClr val="002060"/>
                </a:solidFill>
              </a:rPr>
              <a:t>–</a:t>
            </a:r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this suggests that the entropy is close to the entanglement entropy</a:t>
            </a:r>
          </a:p>
        </p:txBody>
      </p:sp>
    </p:spTree>
    <p:extLst>
      <p:ext uri="{BB962C8B-B14F-4D97-AF65-F5344CB8AC3E}">
        <p14:creationId xmlns:p14="http://schemas.microsoft.com/office/powerpoint/2010/main" val="75803507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AutoShape 3"/>
          <p:cNvSpPr>
            <a:spLocks/>
          </p:cNvSpPr>
          <p:nvPr/>
        </p:nvSpPr>
        <p:spPr bwMode="auto">
          <a:xfrm>
            <a:off x="7359650" y="6248400"/>
            <a:ext cx="292100" cy="342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9pPr>
          </a:lstStyle>
          <a:p>
            <a:pPr algn="ctr" eaLnBrk="1"/>
            <a:fld id="{8879FAF4-FA5E-7E40-93C5-CE6D6C30734B}" type="slidenum">
              <a:rPr lang="en-US" altLang="en-US" sz="1400">
                <a:latin typeface="Times" charset="0"/>
                <a:sym typeface="Times" charset="0"/>
              </a:rPr>
              <a:pPr algn="ctr" eaLnBrk="1"/>
              <a:t>4</a:t>
            </a:fld>
            <a:endParaRPr lang="en-US" alt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460786"/>
            <a:ext cx="8458200" cy="1600200"/>
          </a:xfrm>
        </p:spPr>
        <p:txBody>
          <a:bodyPr/>
          <a:lstStyle/>
          <a:p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QCD, QIS and EIC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762000"/>
            <a:ext cx="8619411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have we learned about QCD in fifty years of its existence?</a:t>
            </a:r>
          </a:p>
          <a:p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does not make sense to talk about individual quarks and gluons –</a:t>
            </a:r>
          </a:p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rapidly become dressed by interactions and become part of </a:t>
            </a:r>
          </a:p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complex field configuration.</a:t>
            </a:r>
          </a:p>
          <a:p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can be seen in all existing approaches to QCD:</a:t>
            </a:r>
          </a:p>
          <a:p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pQCD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collinear and infrared logs signal the emission of </a:t>
            </a:r>
          </a:p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large number of soft gluons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models with confinement (strong coupling expansion, …) </a:t>
            </a:r>
          </a:p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strings describe multi-gluon field configurations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Non-perturbative semiclassical solutions (instantons,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calorons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,…)</a:t>
            </a:r>
          </a:p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describe gluon field configurations with non-trivial topology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QCD sum rules introduce interactions with gluon and quark </a:t>
            </a:r>
          </a:p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condensates in the vacuum</a:t>
            </a:r>
          </a:p>
        </p:txBody>
      </p:sp>
    </p:spTree>
    <p:extLst>
      <p:ext uri="{BB962C8B-B14F-4D97-AF65-F5344CB8AC3E}">
        <p14:creationId xmlns:p14="http://schemas.microsoft.com/office/powerpoint/2010/main" val="1119508542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AutoShape 3"/>
          <p:cNvSpPr>
            <a:spLocks/>
          </p:cNvSpPr>
          <p:nvPr/>
        </p:nvSpPr>
        <p:spPr bwMode="auto">
          <a:xfrm>
            <a:off x="7359650" y="6248400"/>
            <a:ext cx="292100" cy="342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9pPr>
          </a:lstStyle>
          <a:p>
            <a:pPr algn="ctr" eaLnBrk="1"/>
            <a:fld id="{8879FAF4-FA5E-7E40-93C5-CE6D6C30734B}" type="slidenum">
              <a:rPr lang="en-US" altLang="en-US" sz="1400">
                <a:latin typeface="Times" charset="0"/>
                <a:sym typeface="Times" charset="0"/>
              </a:rPr>
              <a:pPr algn="ctr" eaLnBrk="1"/>
              <a:t>40</a:t>
            </a:fld>
            <a:endParaRPr lang="en-US" alt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8704" y="511307"/>
            <a:ext cx="8991600" cy="860293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002060"/>
                </a:solidFill>
                <a:latin typeface="+mn-lt"/>
              </a:rPr>
              <a:t>     Test of the entanglement at the LHC</a:t>
            </a:r>
            <a:br>
              <a:rPr lang="en-US" sz="3600" dirty="0">
                <a:solidFill>
                  <a:srgbClr val="002060"/>
                </a:solidFill>
                <a:latin typeface="+mn-lt"/>
              </a:rPr>
            </a:br>
            <a:br>
              <a:rPr lang="en-US" sz="3600" dirty="0">
                <a:solidFill>
                  <a:srgbClr val="002060"/>
                </a:solidFill>
                <a:latin typeface="+mn-lt"/>
              </a:rPr>
            </a:br>
            <a:endParaRPr lang="en-US" sz="28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AAA7129-6420-1C47-BC66-0A46498EC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706" y="2425700"/>
            <a:ext cx="7061200" cy="3822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314105-477D-3144-97DF-933B8672B244}"/>
              </a:ext>
            </a:extLst>
          </p:cNvPr>
          <p:cNvSpPr txBox="1"/>
          <p:nvPr/>
        </p:nvSpPr>
        <p:spPr>
          <a:xfrm>
            <a:off x="3124200" y="838200"/>
            <a:ext cx="61061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MC generator PYTHIA: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is not satisfied at small x (no entanglement)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DED3231-2D98-514F-8C8C-93C8F93C7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1358900"/>
            <a:ext cx="3022600" cy="469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88DE9F-28BF-2F4E-91A5-631C8AFA6540}"/>
              </a:ext>
            </a:extLst>
          </p:cNvPr>
          <p:cNvSpPr txBox="1"/>
          <p:nvPr/>
        </p:nvSpPr>
        <p:spPr>
          <a:xfrm>
            <a:off x="29308" y="2751765"/>
            <a:ext cx="22456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K. Tu, DK, T. Ullrich,</a:t>
            </a:r>
          </a:p>
          <a:p>
            <a:r>
              <a:rPr lang="en-US" sz="1800" dirty="0"/>
              <a:t>arXiv:1904.11974;</a:t>
            </a:r>
          </a:p>
          <a:p>
            <a:r>
              <a:rPr lang="en-US" sz="1800" dirty="0"/>
              <a:t>PRL (2020)</a:t>
            </a:r>
          </a:p>
        </p:txBody>
      </p:sp>
    </p:spTree>
    <p:extLst>
      <p:ext uri="{BB962C8B-B14F-4D97-AF65-F5344CB8AC3E}">
        <p14:creationId xmlns:p14="http://schemas.microsoft.com/office/powerpoint/2010/main" val="484787283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AutoShape 3"/>
          <p:cNvSpPr>
            <a:spLocks/>
          </p:cNvSpPr>
          <p:nvPr/>
        </p:nvSpPr>
        <p:spPr bwMode="auto">
          <a:xfrm>
            <a:off x="7359650" y="6248400"/>
            <a:ext cx="292100" cy="342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9pPr>
          </a:lstStyle>
          <a:p>
            <a:pPr algn="ctr" eaLnBrk="1"/>
            <a:fld id="{8879FAF4-FA5E-7E40-93C5-CE6D6C30734B}" type="slidenum">
              <a:rPr lang="en-US" altLang="en-US" sz="1400">
                <a:latin typeface="Times" charset="0"/>
                <a:sym typeface="Times" charset="0"/>
              </a:rPr>
              <a:pPr algn="ctr" eaLnBrk="1"/>
              <a:t>41</a:t>
            </a:fld>
            <a:endParaRPr lang="en-US" alt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8704" y="511307"/>
            <a:ext cx="8991600" cy="860293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002060"/>
                </a:solidFill>
                <a:latin typeface="+mn-lt"/>
              </a:rPr>
              <a:t>     Test of the entanglement at the LHC</a:t>
            </a:r>
            <a:br>
              <a:rPr lang="en-US" sz="3600" dirty="0">
                <a:solidFill>
                  <a:srgbClr val="002060"/>
                </a:solidFill>
                <a:latin typeface="+mn-lt"/>
              </a:rPr>
            </a:br>
            <a:br>
              <a:rPr lang="en-US" sz="3600" dirty="0">
                <a:solidFill>
                  <a:srgbClr val="002060"/>
                </a:solidFill>
                <a:latin typeface="+mn-lt"/>
              </a:rPr>
            </a:br>
            <a:endParaRPr lang="en-US" sz="2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78E634-82F4-304F-891F-923660FB9C4E}"/>
              </a:ext>
            </a:extLst>
          </p:cNvPr>
          <p:cNvSpPr txBox="1"/>
          <p:nvPr/>
        </p:nvSpPr>
        <p:spPr>
          <a:xfrm>
            <a:off x="6557108" y="838200"/>
            <a:ext cx="1975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arXiv:1904.11974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314105-477D-3144-97DF-933B8672B244}"/>
              </a:ext>
            </a:extLst>
          </p:cNvPr>
          <p:cNvSpPr txBox="1"/>
          <p:nvPr/>
        </p:nvSpPr>
        <p:spPr>
          <a:xfrm>
            <a:off x="3124200" y="838200"/>
            <a:ext cx="56220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LHC data: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is</a:t>
            </a:r>
            <a:r>
              <a:rPr lang="en-US" sz="2400" dirty="0"/>
              <a:t> satisfied at small x (</a:t>
            </a:r>
            <a:r>
              <a:rPr lang="en-US" sz="2400" b="1" dirty="0"/>
              <a:t>entanglement?!</a:t>
            </a:r>
            <a:r>
              <a:rPr lang="en-US" sz="2400" dirty="0"/>
              <a:t>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DED3231-2D98-514F-8C8C-93C8F93C7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358900"/>
            <a:ext cx="3022600" cy="469900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1FE621FE-0820-5E46-A6D4-CC7E10E29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350" y="2422037"/>
            <a:ext cx="4267200" cy="4267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B14C8CC-6F90-D442-AFB2-9555DA47BDF0}"/>
              </a:ext>
            </a:extLst>
          </p:cNvPr>
          <p:cNvSpPr txBox="1"/>
          <p:nvPr/>
        </p:nvSpPr>
        <p:spPr>
          <a:xfrm>
            <a:off x="29308" y="2751765"/>
            <a:ext cx="22456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K. Tu, DK, T. Ullrich,</a:t>
            </a:r>
          </a:p>
          <a:p>
            <a:r>
              <a:rPr lang="en-US" sz="1800" dirty="0"/>
              <a:t>arXiv:1904.11974;</a:t>
            </a:r>
          </a:p>
          <a:p>
            <a:r>
              <a:rPr lang="en-US" sz="1800" dirty="0"/>
              <a:t>PRL (2020)</a:t>
            </a:r>
          </a:p>
        </p:txBody>
      </p:sp>
    </p:spTree>
    <p:extLst>
      <p:ext uri="{BB962C8B-B14F-4D97-AF65-F5344CB8AC3E}">
        <p14:creationId xmlns:p14="http://schemas.microsoft.com/office/powerpoint/2010/main" val="287484846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AutoShape 3"/>
          <p:cNvSpPr>
            <a:spLocks/>
          </p:cNvSpPr>
          <p:nvPr/>
        </p:nvSpPr>
        <p:spPr bwMode="auto">
          <a:xfrm>
            <a:off x="7359650" y="6248400"/>
            <a:ext cx="292100" cy="342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9pPr>
          </a:lstStyle>
          <a:p>
            <a:pPr algn="ctr" eaLnBrk="1"/>
            <a:fld id="{8879FAF4-FA5E-7E40-93C5-CE6D6C30734B}" type="slidenum">
              <a:rPr lang="en-US" altLang="en-US" sz="1400">
                <a:latin typeface="Times" charset="0"/>
                <a:sym typeface="Times" charset="0"/>
              </a:rPr>
              <a:pPr algn="ctr" eaLnBrk="1"/>
              <a:t>42</a:t>
            </a:fld>
            <a:endParaRPr lang="en-US" alt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8704" y="511307"/>
            <a:ext cx="8991600" cy="860293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002060"/>
                </a:solidFill>
                <a:latin typeface="+mn-lt"/>
              </a:rPr>
              <a:t>     Test of the entanglement in DIS</a:t>
            </a:r>
            <a:br>
              <a:rPr lang="en-US" sz="3600" dirty="0">
                <a:solidFill>
                  <a:srgbClr val="002060"/>
                </a:solidFill>
                <a:latin typeface="+mn-lt"/>
              </a:rPr>
            </a:br>
            <a:br>
              <a:rPr lang="en-US" sz="3600" dirty="0">
                <a:solidFill>
                  <a:srgbClr val="002060"/>
                </a:solidFill>
                <a:latin typeface="+mn-lt"/>
              </a:rPr>
            </a:br>
            <a:endParaRPr lang="en-US" sz="28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76F9C8-D1F8-5F4F-909E-75C35ACB7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8" y="762000"/>
            <a:ext cx="1143000" cy="1714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78E634-82F4-304F-891F-923660FB9C4E}"/>
              </a:ext>
            </a:extLst>
          </p:cNvPr>
          <p:cNvSpPr txBox="1"/>
          <p:nvPr/>
        </p:nvSpPr>
        <p:spPr>
          <a:xfrm>
            <a:off x="6577334" y="704809"/>
            <a:ext cx="23391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H1 Coll., </a:t>
            </a:r>
          </a:p>
          <a:p>
            <a:r>
              <a:rPr lang="en-US" sz="1800" dirty="0"/>
              <a:t>arXiv:2011.01812;</a:t>
            </a:r>
          </a:p>
          <a:p>
            <a:r>
              <a:rPr lang="en-US" sz="1800" dirty="0"/>
              <a:t>EPJC81(2021)3, 212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314105-477D-3144-97DF-933B8672B244}"/>
              </a:ext>
            </a:extLst>
          </p:cNvPr>
          <p:cNvSpPr txBox="1"/>
          <p:nvPr/>
        </p:nvSpPr>
        <p:spPr>
          <a:xfrm>
            <a:off x="1731464" y="965850"/>
            <a:ext cx="63642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H1 Coll. test of 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using DIS data (current fragmentation region)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DED3231-2D98-514F-8C8C-93C8F93C7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129" y="1484531"/>
            <a:ext cx="3022600" cy="469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42C8F9-46D2-3844-BD96-E4E4FDF0A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831" y="2490677"/>
            <a:ext cx="3830721" cy="41767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EFC2D6-FC57-AF4D-8301-6E45D850D675}"/>
              </a:ext>
            </a:extLst>
          </p:cNvPr>
          <p:cNvSpPr txBox="1"/>
          <p:nvPr/>
        </p:nvSpPr>
        <p:spPr>
          <a:xfrm>
            <a:off x="5829423" y="3140921"/>
            <a:ext cx="33890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Poor agreement is found!</a:t>
            </a:r>
          </a:p>
          <a:p>
            <a:endParaRPr lang="en-US" sz="2000" dirty="0"/>
          </a:p>
          <a:p>
            <a:r>
              <a:rPr lang="en-US" sz="2000" dirty="0"/>
              <a:t>Failure of the entanglement-</a:t>
            </a:r>
          </a:p>
          <a:p>
            <a:r>
              <a:rPr lang="en-US" sz="2000" dirty="0"/>
              <a:t>based picture?</a:t>
            </a:r>
          </a:p>
        </p:txBody>
      </p:sp>
    </p:spTree>
    <p:extLst>
      <p:ext uri="{BB962C8B-B14F-4D97-AF65-F5344CB8AC3E}">
        <p14:creationId xmlns:p14="http://schemas.microsoft.com/office/powerpoint/2010/main" val="1149178495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6314105-477D-3144-97DF-933B8672B244}"/>
              </a:ext>
            </a:extLst>
          </p:cNvPr>
          <p:cNvSpPr txBox="1"/>
          <p:nvPr/>
        </p:nvSpPr>
        <p:spPr>
          <a:xfrm>
            <a:off x="76200" y="1011723"/>
            <a:ext cx="8830238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appears that in H1 kinematics </a:t>
            </a:r>
          </a:p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(current fragmentation region), </a:t>
            </a:r>
          </a:p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assumptions used to derive the formula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not apply: </a:t>
            </a:r>
          </a:p>
          <a:p>
            <a:endParaRPr lang="en-US" sz="2400" dirty="0"/>
          </a:p>
          <a:p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quark structure function is not proportional to the gluon one,</a:t>
            </a:r>
          </a:p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so need to use the quark distribution explicitly</a:t>
            </a:r>
          </a:p>
          <a:p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 startAt="2"/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Multiplicity N is not large, so need to take into account</a:t>
            </a:r>
          </a:p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1/N corrections</a:t>
            </a:r>
          </a:p>
        </p:txBody>
      </p:sp>
      <p:sp>
        <p:nvSpPr>
          <p:cNvPr id="61443" name="AutoShape 3"/>
          <p:cNvSpPr>
            <a:spLocks/>
          </p:cNvSpPr>
          <p:nvPr/>
        </p:nvSpPr>
        <p:spPr bwMode="auto">
          <a:xfrm>
            <a:off x="7359650" y="6248400"/>
            <a:ext cx="292100" cy="342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9pPr>
          </a:lstStyle>
          <a:p>
            <a:pPr algn="ctr" eaLnBrk="1"/>
            <a:fld id="{8879FAF4-FA5E-7E40-93C5-CE6D6C30734B}" type="slidenum">
              <a:rPr lang="en-US" altLang="en-US" sz="1400">
                <a:latin typeface="Times" charset="0"/>
                <a:sym typeface="Times" charset="0"/>
              </a:rPr>
              <a:pPr algn="ctr" eaLnBrk="1"/>
              <a:t>43</a:t>
            </a:fld>
            <a:endParaRPr lang="en-US" alt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8704" y="511307"/>
            <a:ext cx="8991600" cy="860293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002060"/>
                </a:solidFill>
                <a:latin typeface="+mn-lt"/>
              </a:rPr>
              <a:t>     Test of the entanglement in DIS</a:t>
            </a:r>
            <a:br>
              <a:rPr lang="en-US" sz="3600" dirty="0">
                <a:solidFill>
                  <a:srgbClr val="002060"/>
                </a:solidFill>
                <a:latin typeface="+mn-lt"/>
              </a:rPr>
            </a:br>
            <a:br>
              <a:rPr lang="en-US" sz="3600" dirty="0">
                <a:solidFill>
                  <a:srgbClr val="002060"/>
                </a:solidFill>
                <a:latin typeface="+mn-lt"/>
              </a:rPr>
            </a:br>
            <a:endParaRPr lang="en-US" sz="2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78E634-82F4-304F-891F-923660FB9C4E}"/>
              </a:ext>
            </a:extLst>
          </p:cNvPr>
          <p:cNvSpPr txBox="1"/>
          <p:nvPr/>
        </p:nvSpPr>
        <p:spPr>
          <a:xfrm>
            <a:off x="6440443" y="1011723"/>
            <a:ext cx="2608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DK, E. Levin, </a:t>
            </a:r>
          </a:p>
          <a:p>
            <a:r>
              <a:rPr lang="en-US" sz="1800" dirty="0"/>
              <a:t>arXiv:2102.09773, PRD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DED3231-2D98-514F-8C8C-93C8F93C7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362200"/>
            <a:ext cx="3022600" cy="469900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DCA2E8A5-F3C7-D542-9A2D-BE17A485B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2158470"/>
            <a:ext cx="3362696" cy="20707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C1885A-9615-7541-B679-89E89F732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5216113"/>
            <a:ext cx="9144000" cy="76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499156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AutoShape 3"/>
          <p:cNvSpPr>
            <a:spLocks/>
          </p:cNvSpPr>
          <p:nvPr/>
        </p:nvSpPr>
        <p:spPr bwMode="auto">
          <a:xfrm>
            <a:off x="7359650" y="6248400"/>
            <a:ext cx="292100" cy="342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9pPr>
          </a:lstStyle>
          <a:p>
            <a:pPr algn="ctr" eaLnBrk="1"/>
            <a:fld id="{8879FAF4-FA5E-7E40-93C5-CE6D6C30734B}" type="slidenum">
              <a:rPr lang="en-US" altLang="en-US" sz="1400">
                <a:latin typeface="Times" charset="0"/>
                <a:sym typeface="Times" charset="0"/>
              </a:rPr>
              <a:pPr algn="ctr" eaLnBrk="1"/>
              <a:t>44</a:t>
            </a:fld>
            <a:endParaRPr lang="en-US" alt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8704" y="511307"/>
            <a:ext cx="8991600" cy="860293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002060"/>
                </a:solidFill>
                <a:latin typeface="+mn-lt"/>
              </a:rPr>
              <a:t>     Test of the entanglement in DIS</a:t>
            </a:r>
            <a:br>
              <a:rPr lang="en-US" sz="3600" dirty="0">
                <a:solidFill>
                  <a:srgbClr val="002060"/>
                </a:solidFill>
                <a:latin typeface="+mn-lt"/>
              </a:rPr>
            </a:br>
            <a:br>
              <a:rPr lang="en-US" sz="3600" dirty="0">
                <a:solidFill>
                  <a:srgbClr val="002060"/>
                </a:solidFill>
                <a:latin typeface="+mn-lt"/>
              </a:rPr>
            </a:br>
            <a:endParaRPr lang="en-US" sz="2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78E634-82F4-304F-891F-923660FB9C4E}"/>
              </a:ext>
            </a:extLst>
          </p:cNvPr>
          <p:cNvSpPr txBox="1"/>
          <p:nvPr/>
        </p:nvSpPr>
        <p:spPr>
          <a:xfrm>
            <a:off x="6440443" y="1011723"/>
            <a:ext cx="2608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DK, E. Levin, </a:t>
            </a:r>
          </a:p>
          <a:p>
            <a:r>
              <a:rPr lang="en-US" sz="1800" dirty="0"/>
              <a:t>arXiv:2102.09773; PRD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314105-477D-3144-97DF-933B8672B244}"/>
              </a:ext>
            </a:extLst>
          </p:cNvPr>
          <p:cNvSpPr txBox="1"/>
          <p:nvPr/>
        </p:nvSpPr>
        <p:spPr>
          <a:xfrm>
            <a:off x="76200" y="1011723"/>
            <a:ext cx="5849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result: good agreement with H1 data </a:t>
            </a: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4AD8532-4ABA-114E-A3B1-E2F0C7BD7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658054"/>
            <a:ext cx="6755508" cy="50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53495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6898F2-AB35-8548-BF27-A4F5AE12F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9144000" cy="609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293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A6A88-B537-2D41-BA0B-9BBBF4ED1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31555-B176-A54E-AE92-74D2B24DA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BC5987-9A6D-944F-AD58-44B3F33D9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53" y="0"/>
            <a:ext cx="89064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074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228EA-B4AA-F163-1658-B90311F49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3759"/>
            <a:ext cx="7772400" cy="1600200"/>
          </a:xfrm>
        </p:spPr>
        <p:txBody>
          <a:bodyPr/>
          <a:lstStyle/>
          <a:p>
            <a:r>
              <a:rPr lang="en-US" sz="3600" dirty="0">
                <a:solidFill>
                  <a:srgbClr val="002060"/>
                </a:solidFill>
              </a:rPr>
              <a:t>The onset of maximal entanglement in diffractive DIS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36AFC9-F34D-05DD-90A2-BCC913D1CA4F}"/>
              </a:ext>
            </a:extLst>
          </p:cNvPr>
          <p:cNvSpPr txBox="1"/>
          <p:nvPr/>
        </p:nvSpPr>
        <p:spPr>
          <a:xfrm>
            <a:off x="342900" y="2282158"/>
            <a:ext cx="8458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Main idea: requirement of rapidity gap </a:t>
            </a:r>
            <a:r>
              <a:rPr lang="el-GR" sz="2000" dirty="0">
                <a:solidFill>
                  <a:srgbClr val="002060"/>
                </a:solidFill>
              </a:rPr>
              <a:t>Δ</a:t>
            </a:r>
            <a:r>
              <a:rPr lang="en-US" sz="2000" dirty="0">
                <a:solidFill>
                  <a:srgbClr val="002060"/>
                </a:solidFill>
              </a:rPr>
              <a:t>y “delays” the evolution</a:t>
            </a:r>
          </a:p>
          <a:p>
            <a:r>
              <a:rPr lang="en-US" sz="2000" dirty="0">
                <a:solidFill>
                  <a:srgbClr val="002060"/>
                </a:solidFill>
              </a:rPr>
              <a:t>inside the proton by </a:t>
            </a:r>
            <a:r>
              <a:rPr lang="el-GR" sz="2000" dirty="0">
                <a:solidFill>
                  <a:srgbClr val="002060"/>
                </a:solidFill>
              </a:rPr>
              <a:t>Δ</a:t>
            </a:r>
            <a:r>
              <a:rPr lang="en-US" sz="2000" dirty="0">
                <a:solidFill>
                  <a:srgbClr val="002060"/>
                </a:solidFill>
              </a:rPr>
              <a:t>y, 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so we can study the onset of maximal entanglement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2E3FCC-B30E-6258-32EE-FAEB75EF2A0A}"/>
              </a:ext>
            </a:extLst>
          </p:cNvPr>
          <p:cNvSpPr txBox="1"/>
          <p:nvPr/>
        </p:nvSpPr>
        <p:spPr>
          <a:xfrm>
            <a:off x="4419600" y="1447800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M. </a:t>
            </a:r>
            <a:r>
              <a:rPr lang="en-US" sz="2000" dirty="0" err="1"/>
              <a:t>Hentschinski</a:t>
            </a:r>
            <a:r>
              <a:rPr lang="en-US" sz="2000" dirty="0"/>
              <a:t>, DK, K. Kutak, Z. Tu, arXiv:2305.03069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687844-6205-9C47-6D2E-4BA1FC5C40AC}"/>
              </a:ext>
            </a:extLst>
          </p:cNvPr>
          <p:cNvSpPr txBox="1"/>
          <p:nvPr/>
        </p:nvSpPr>
        <p:spPr>
          <a:xfrm>
            <a:off x="4997560" y="2787547"/>
            <a:ext cx="38266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See e.g. </a:t>
            </a:r>
            <a:r>
              <a:rPr lang="en-US" sz="1600" dirty="0" err="1"/>
              <a:t>A.D.Le</a:t>
            </a:r>
            <a:r>
              <a:rPr lang="en-US" sz="1600" dirty="0"/>
              <a:t>, </a:t>
            </a:r>
            <a:r>
              <a:rPr lang="en-US" sz="1600" dirty="0" err="1"/>
              <a:t>A.H.Mueller</a:t>
            </a:r>
            <a:r>
              <a:rPr lang="en-US" sz="1600" dirty="0"/>
              <a:t>, S. Munier,</a:t>
            </a:r>
          </a:p>
          <a:p>
            <a:r>
              <a:rPr lang="en-US" sz="1600" dirty="0"/>
              <a:t>PRD 104 (2021) 034026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A36265-7D16-AACD-8F02-B8D982EEB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039846"/>
            <a:ext cx="3200400" cy="25839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0B084FB-4D0B-11AE-71C8-4E139B8BA999}"/>
              </a:ext>
            </a:extLst>
          </p:cNvPr>
          <p:cNvSpPr txBox="1"/>
          <p:nvPr/>
        </p:nvSpPr>
        <p:spPr>
          <a:xfrm>
            <a:off x="2286000" y="3293394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09B683-CA12-F467-AA91-5DEBCFEF6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913374"/>
            <a:ext cx="2971800" cy="292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184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AutoShape 3"/>
          <p:cNvSpPr>
            <a:spLocks/>
          </p:cNvSpPr>
          <p:nvPr/>
        </p:nvSpPr>
        <p:spPr bwMode="auto">
          <a:xfrm>
            <a:off x="7359650" y="6248400"/>
            <a:ext cx="292100" cy="342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9pPr>
          </a:lstStyle>
          <a:p>
            <a:pPr algn="ctr" eaLnBrk="1"/>
            <a:fld id="{8879FAF4-FA5E-7E40-93C5-CE6D6C30734B}" type="slidenum">
              <a:rPr lang="en-US" altLang="en-US" sz="1400">
                <a:latin typeface="Times" charset="0"/>
                <a:sym typeface="Times" charset="0"/>
              </a:rPr>
              <a:pPr algn="ctr" eaLnBrk="1"/>
              <a:t>48</a:t>
            </a:fld>
            <a:endParaRPr lang="en-US" alt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1929"/>
            <a:ext cx="8991600" cy="1600200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002060"/>
                </a:solidFill>
                <a:latin typeface="+mn-lt"/>
              </a:rPr>
              <a:t>             Summary</a:t>
            </a:r>
            <a:br>
              <a:rPr lang="en-US" sz="3600" dirty="0">
                <a:solidFill>
                  <a:srgbClr val="002060"/>
                </a:solidFill>
                <a:latin typeface="+mn-lt"/>
              </a:rPr>
            </a:br>
            <a:br>
              <a:rPr lang="en-US" sz="3600" dirty="0">
                <a:solidFill>
                  <a:srgbClr val="002060"/>
                </a:solidFill>
                <a:latin typeface="+mn-lt"/>
              </a:rPr>
            </a:br>
            <a:endParaRPr lang="en-US" sz="2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731361"/>
            <a:ext cx="862049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2060"/>
                </a:solidFill>
              </a:rPr>
              <a:t>Entanglement entropy (EE) provides a viable solution to the apparent contradiction between the </a:t>
            </a:r>
            <a:r>
              <a:rPr lang="en-US" sz="2800" dirty="0" err="1">
                <a:solidFill>
                  <a:srgbClr val="002060"/>
                </a:solidFill>
              </a:rPr>
              <a:t>parton</a:t>
            </a:r>
            <a:r>
              <a:rPr lang="en-US" sz="2800" dirty="0">
                <a:solidFill>
                  <a:srgbClr val="002060"/>
                </a:solidFill>
              </a:rPr>
              <a:t> model and quantum mechanics.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2060"/>
                </a:solidFill>
              </a:rPr>
              <a:t>Indications from experiment that the link between EE and </a:t>
            </a:r>
            <a:r>
              <a:rPr lang="en-US" sz="2800" dirty="0" err="1">
                <a:solidFill>
                  <a:srgbClr val="002060"/>
                </a:solidFill>
              </a:rPr>
              <a:t>parton</a:t>
            </a:r>
            <a:r>
              <a:rPr lang="en-US" sz="2800" dirty="0">
                <a:solidFill>
                  <a:srgbClr val="002060"/>
                </a:solidFill>
              </a:rPr>
              <a:t> distributions is real, and proton at small x is a maximally entangled state. 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</a:rPr>
              <a:t>     Further tests at RHIC and EIC, requirements for   </a:t>
            </a:r>
          </a:p>
          <a:p>
            <a:r>
              <a:rPr lang="en-US" sz="2800" dirty="0">
                <a:solidFill>
                  <a:srgbClr val="002060"/>
                </a:solidFill>
              </a:rPr>
              <a:t>     detector design (target fragmentation region, …)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</a:rPr>
              <a:t>3.   Entanglement may provide a mechanism for  </a:t>
            </a:r>
          </a:p>
          <a:p>
            <a:r>
              <a:rPr lang="en-US" sz="2800" dirty="0">
                <a:solidFill>
                  <a:srgbClr val="002060"/>
                </a:solidFill>
              </a:rPr>
              <a:t>      thermalization in high-energy collisions. Need for   </a:t>
            </a:r>
          </a:p>
          <a:p>
            <a:r>
              <a:rPr lang="en-US" sz="2800" dirty="0">
                <a:solidFill>
                  <a:srgbClr val="002060"/>
                </a:solidFill>
              </a:rPr>
              <a:t>      further study of real-time dynamics.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31455081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C0239D-92E9-DC4A-A59F-3A31716DF7BE}"/>
              </a:ext>
            </a:extLst>
          </p:cNvPr>
          <p:cNvSpPr txBox="1"/>
          <p:nvPr/>
        </p:nvSpPr>
        <p:spPr>
          <a:xfrm>
            <a:off x="685800" y="5787"/>
            <a:ext cx="6994864" cy="6463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Based on:</a:t>
            </a:r>
          </a:p>
          <a:p>
            <a:endParaRPr lang="en-US" sz="2000" dirty="0"/>
          </a:p>
          <a:p>
            <a:r>
              <a:rPr lang="en-US" sz="2000" dirty="0"/>
              <a:t> </a:t>
            </a:r>
          </a:p>
          <a:p>
            <a:endParaRPr lang="en-US" sz="2000" dirty="0"/>
          </a:p>
          <a:p>
            <a:r>
              <a:rPr lang="en-US" sz="1800" dirty="0"/>
              <a:t>DK, E. Levin, </a:t>
            </a:r>
            <a:r>
              <a:rPr lang="en-US" sz="1800" u="sng" dirty="0"/>
              <a:t>Phys Rev D 95 (2017) 114008</a:t>
            </a:r>
            <a:r>
              <a:rPr lang="en-US" sz="1800" dirty="0"/>
              <a:t> + PRD 104 (2021) 3 </a:t>
            </a:r>
          </a:p>
          <a:p>
            <a:endParaRPr lang="en-US" sz="1800" dirty="0"/>
          </a:p>
          <a:p>
            <a:r>
              <a:rPr lang="en-US" sz="1800" dirty="0"/>
              <a:t>DK, Phil. Trans. Royal Soc A 380 (2021) 5</a:t>
            </a:r>
          </a:p>
          <a:p>
            <a:endParaRPr lang="en-US" sz="1800" dirty="0"/>
          </a:p>
          <a:p>
            <a:r>
              <a:rPr lang="en-US" sz="1800" dirty="0"/>
              <a:t>M. </a:t>
            </a:r>
            <a:r>
              <a:rPr lang="en-US" sz="1800" dirty="0" err="1"/>
              <a:t>Hentschinski</a:t>
            </a:r>
            <a:r>
              <a:rPr lang="en-US" sz="1800" dirty="0"/>
              <a:t>, DK, K. Kutak, Z. Tu, arXiv:2305.03069         </a:t>
            </a:r>
            <a:endParaRPr lang="en-US" sz="2000" b="1" dirty="0">
              <a:solidFill>
                <a:srgbClr val="002060"/>
              </a:solidFill>
            </a:endParaRP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>
                <a:solidFill>
                  <a:schemeClr val="tx1"/>
                </a:solidFill>
              </a:rPr>
              <a:t>K. Hao</a:t>
            </a:r>
            <a:r>
              <a:rPr lang="en-US" sz="1800" dirty="0"/>
              <a:t>, DK, V. </a:t>
            </a:r>
            <a:r>
              <a:rPr lang="en-US" sz="1800" dirty="0" err="1"/>
              <a:t>Korepin</a:t>
            </a:r>
            <a:r>
              <a:rPr lang="en-US" sz="1800" dirty="0"/>
              <a:t>, Int J Mod Phys A34 (2019) 1950197</a:t>
            </a:r>
          </a:p>
          <a:p>
            <a:endParaRPr lang="en-US" sz="1800" dirty="0"/>
          </a:p>
          <a:p>
            <a:r>
              <a:rPr lang="en-US" sz="1800" dirty="0">
                <a:solidFill>
                  <a:schemeClr val="tx1"/>
                </a:solidFill>
              </a:rPr>
              <a:t>K. Zhang, K. Hao</a:t>
            </a:r>
            <a:r>
              <a:rPr lang="en-US" sz="1800" dirty="0"/>
              <a:t>, DK, V. </a:t>
            </a:r>
            <a:r>
              <a:rPr lang="en-US" sz="1800" dirty="0" err="1"/>
              <a:t>Korepin</a:t>
            </a:r>
            <a:r>
              <a:rPr lang="en-US" sz="1800" dirty="0"/>
              <a:t>, Phys Rev D 105 (2022) 1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517060-DBD3-DB45-959A-E1A4660929CE}"/>
              </a:ext>
            </a:extLst>
          </p:cNvPr>
          <p:cNvSpPr txBox="1"/>
          <p:nvPr/>
        </p:nvSpPr>
        <p:spPr>
          <a:xfrm>
            <a:off x="2590800" y="533400"/>
            <a:ext cx="509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</a:rPr>
              <a:t>Entanglement in DIS: Maximally entangled state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DCDB1C-D43C-2E4C-9B99-97009C344DD5}"/>
              </a:ext>
            </a:extLst>
          </p:cNvPr>
          <p:cNvSpPr txBox="1"/>
          <p:nvPr/>
        </p:nvSpPr>
        <p:spPr>
          <a:xfrm>
            <a:off x="2819400" y="3657600"/>
            <a:ext cx="398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</a:rPr>
              <a:t>Entanglement and integrability in DIS</a:t>
            </a:r>
          </a:p>
        </p:txBody>
      </p:sp>
    </p:spTree>
    <p:extLst>
      <p:ext uri="{BB962C8B-B14F-4D97-AF65-F5344CB8AC3E}">
        <p14:creationId xmlns:p14="http://schemas.microsoft.com/office/powerpoint/2010/main" val="2433989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AutoShape 3"/>
          <p:cNvSpPr>
            <a:spLocks/>
          </p:cNvSpPr>
          <p:nvPr/>
        </p:nvSpPr>
        <p:spPr bwMode="auto">
          <a:xfrm>
            <a:off x="7359650" y="6248400"/>
            <a:ext cx="292100" cy="342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-128"/>
                <a:sym typeface="Helvetica" charset="0"/>
              </a:defRPr>
            </a:lvl9pPr>
          </a:lstStyle>
          <a:p>
            <a:pPr algn="ctr" eaLnBrk="1"/>
            <a:fld id="{8879FAF4-FA5E-7E40-93C5-CE6D6C30734B}" type="slidenum">
              <a:rPr lang="en-US" altLang="en-US" sz="1400">
                <a:latin typeface="Times" charset="0"/>
                <a:sym typeface="Times" charset="0"/>
              </a:rPr>
              <a:pPr algn="ctr" eaLnBrk="1"/>
              <a:t>5</a:t>
            </a:fld>
            <a:endParaRPr lang="en-US" alt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460786"/>
            <a:ext cx="8458200" cy="1600200"/>
          </a:xfrm>
        </p:spPr>
        <p:txBody>
          <a:bodyPr/>
          <a:lstStyle/>
          <a:p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QCD, QIS and EIC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3934" y="795237"/>
            <a:ext cx="80556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should we then think about (individual) quark and gluon distributions?</a:t>
            </a:r>
          </a:p>
          <a:p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250EC47-63A8-1152-D359-9C8BE853E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00200"/>
            <a:ext cx="8839200" cy="4876800"/>
          </a:xfrm>
        </p:spPr>
        <p:txBody>
          <a:bodyPr/>
          <a:lstStyle/>
          <a:p>
            <a:pPr marL="0" indent="0"/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‘‘...we never experiment with just one electron or atom or (small) molecule. In thought experiments, we sometimes assume that we do; this invariably entails ridiculous consequences ... .’’</a:t>
            </a:r>
          </a:p>
          <a:p>
            <a:pPr marL="0" indent="0"/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</a:t>
            </a:r>
          </a:p>
          <a:p>
            <a:pPr marL="0" indent="0"/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Erwin Schrödinger, 1952</a:t>
            </a:r>
          </a:p>
          <a:p>
            <a:pPr marL="0" indent="0" algn="just"/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F8013A-4FE5-376B-B4FA-70B8E02B9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815783"/>
            <a:ext cx="1752600" cy="24775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4B0692-2CAA-D3A0-D56D-183EAED1868F}"/>
              </a:ext>
            </a:extLst>
          </p:cNvPr>
          <p:cNvSpPr txBox="1"/>
          <p:nvPr/>
        </p:nvSpPr>
        <p:spPr>
          <a:xfrm>
            <a:off x="304800" y="5646003"/>
            <a:ext cx="75648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this is true for electrons, it has to be </a:t>
            </a:r>
            <a:r>
              <a:rPr lang="en-US" sz="2400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extremely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important</a:t>
            </a:r>
          </a:p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quarks and gluons!</a:t>
            </a:r>
          </a:p>
          <a:p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913382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C0239D-92E9-DC4A-A59F-3A31716DF7BE}"/>
              </a:ext>
            </a:extLst>
          </p:cNvPr>
          <p:cNvSpPr txBox="1"/>
          <p:nvPr/>
        </p:nvSpPr>
        <p:spPr>
          <a:xfrm>
            <a:off x="457200" y="750332"/>
            <a:ext cx="8491107" cy="5755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Based on: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DK, </a:t>
            </a:r>
            <a:r>
              <a:rPr lang="en-US" sz="1800" dirty="0">
                <a:solidFill>
                  <a:schemeClr val="tx1"/>
                </a:solidFill>
              </a:rPr>
              <a:t>Y. Kikuchi</a:t>
            </a:r>
            <a:r>
              <a:rPr lang="en-US" sz="1800" dirty="0"/>
              <a:t>, Phys. Rev. Res. 2 (2020) 2, 023342</a:t>
            </a:r>
          </a:p>
          <a:p>
            <a:endParaRPr lang="en-US" sz="1800" dirty="0"/>
          </a:p>
          <a:p>
            <a:r>
              <a:rPr lang="en-US" sz="1800" dirty="0">
                <a:solidFill>
                  <a:schemeClr val="tx1"/>
                </a:solidFill>
              </a:rPr>
              <a:t>A. Florio</a:t>
            </a:r>
            <a:r>
              <a:rPr lang="en-US" sz="1800" dirty="0"/>
              <a:t>, DK, Phys Rev D 104 (2021) 5, 056021</a:t>
            </a:r>
          </a:p>
          <a:p>
            <a:endParaRPr lang="en-US" sz="1800" dirty="0"/>
          </a:p>
          <a:p>
            <a:r>
              <a:rPr lang="en-US" sz="1800" dirty="0">
                <a:solidFill>
                  <a:schemeClr val="tx1"/>
                </a:solidFill>
              </a:rPr>
              <a:t>D. </a:t>
            </a:r>
            <a:r>
              <a:rPr lang="en-US" sz="1800" dirty="0" err="1">
                <a:solidFill>
                  <a:schemeClr val="tx1"/>
                </a:solidFill>
              </a:rPr>
              <a:t>Frenklakh</a:t>
            </a:r>
            <a:r>
              <a:rPr lang="en-US" sz="1800" dirty="0">
                <a:solidFill>
                  <a:schemeClr val="tx1"/>
                </a:solidFill>
              </a:rPr>
              <a:t>, A. Florio</a:t>
            </a:r>
            <a:r>
              <a:rPr lang="en-US" sz="1800" dirty="0"/>
              <a:t>, DK, Phys Rev D 106 (2022) 056021 </a:t>
            </a:r>
          </a:p>
          <a:p>
            <a:endParaRPr lang="en-US" sz="1800" dirty="0"/>
          </a:p>
          <a:p>
            <a:r>
              <a:rPr lang="en-US" sz="1800" dirty="0"/>
              <a:t>A. Florio, D. </a:t>
            </a:r>
            <a:r>
              <a:rPr lang="en-US" sz="1800" dirty="0" err="1"/>
              <a:t>Frenklakh</a:t>
            </a:r>
            <a:r>
              <a:rPr lang="en-US" sz="1800" dirty="0"/>
              <a:t>, K. Ikeda, DK, V. </a:t>
            </a:r>
            <a:r>
              <a:rPr lang="en-US" sz="1800" dirty="0" err="1"/>
              <a:t>Korepin</a:t>
            </a:r>
            <a:r>
              <a:rPr lang="en-US" sz="1800" dirty="0"/>
              <a:t>, S. Shi, K. Yu,  arXiv:2301.11991</a:t>
            </a:r>
          </a:p>
          <a:p>
            <a:r>
              <a:rPr lang="en-US" sz="1800" dirty="0"/>
              <a:t> </a:t>
            </a:r>
          </a:p>
          <a:p>
            <a:r>
              <a:rPr lang="en-US" sz="1800" dirty="0"/>
              <a:t>K. Ikeda, DK, R. Meyer, S. Shi, arXiv:2305.00996</a:t>
            </a:r>
          </a:p>
          <a:p>
            <a:endParaRPr lang="en-US" sz="1800" dirty="0"/>
          </a:p>
          <a:p>
            <a:r>
              <a:rPr lang="en-US" sz="1800" dirty="0"/>
              <a:t>K. Ikeda, DK, S. Shi, arXiv:2305.05685</a:t>
            </a:r>
          </a:p>
          <a:p>
            <a:endParaRPr lang="en-US" sz="2000" dirty="0"/>
          </a:p>
          <a:p>
            <a:r>
              <a:rPr lang="en-US" sz="1800" dirty="0"/>
              <a:t>S. </a:t>
            </a:r>
            <a:r>
              <a:rPr lang="en-US" sz="1800" dirty="0" err="1"/>
              <a:t>Grieninger</a:t>
            </a:r>
            <a:r>
              <a:rPr lang="en-US" sz="1800" dirty="0"/>
              <a:t>, DK, I. </a:t>
            </a:r>
            <a:r>
              <a:rPr lang="en-US" sz="1800" dirty="0" err="1"/>
              <a:t>Zahed</a:t>
            </a:r>
            <a:r>
              <a:rPr lang="en-US" sz="1800" dirty="0"/>
              <a:t>, to appear</a:t>
            </a:r>
          </a:p>
          <a:p>
            <a:endParaRPr lang="en-US" sz="1800" dirty="0"/>
          </a:p>
          <a:p>
            <a:r>
              <a:rPr lang="en-US" sz="1800" dirty="0"/>
              <a:t>S. </a:t>
            </a:r>
            <a:r>
              <a:rPr lang="en-US" sz="1800" dirty="0" err="1"/>
              <a:t>Grieninger</a:t>
            </a:r>
            <a:r>
              <a:rPr lang="en-US" sz="1800" dirty="0"/>
              <a:t>, K. Ikeda, DK, to appear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5C603-86A2-2F40-BC1E-1EFED97C4350}"/>
              </a:ext>
            </a:extLst>
          </p:cNvPr>
          <p:cNvSpPr txBox="1"/>
          <p:nvPr/>
        </p:nvSpPr>
        <p:spPr>
          <a:xfrm>
            <a:off x="1219200" y="1447800"/>
            <a:ext cx="6295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</a:rPr>
              <a:t>Entanglement in real time processes + quantum simulations</a:t>
            </a:r>
          </a:p>
        </p:txBody>
      </p:sp>
    </p:spTree>
    <p:extLst>
      <p:ext uri="{BB962C8B-B14F-4D97-AF65-F5344CB8AC3E}">
        <p14:creationId xmlns:p14="http://schemas.microsoft.com/office/powerpoint/2010/main" val="23796528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C0239D-92E9-DC4A-A59F-3A31716DF7BE}"/>
              </a:ext>
            </a:extLst>
          </p:cNvPr>
          <p:cNvSpPr txBox="1"/>
          <p:nvPr/>
        </p:nvSpPr>
        <p:spPr>
          <a:xfrm>
            <a:off x="685800" y="5787"/>
            <a:ext cx="6003118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Based on:</a:t>
            </a:r>
          </a:p>
          <a:p>
            <a:endParaRPr lang="en-US" sz="2000" dirty="0"/>
          </a:p>
          <a:p>
            <a:r>
              <a:rPr lang="en-US" sz="2000" dirty="0"/>
              <a:t> </a:t>
            </a:r>
          </a:p>
          <a:p>
            <a:endParaRPr lang="en-US" sz="20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O.K. Baker, DK, Phys Rev D 98 (2018) 054007</a:t>
            </a:r>
          </a:p>
          <a:p>
            <a:endParaRPr lang="en-US" sz="1800" dirty="0"/>
          </a:p>
          <a:p>
            <a:r>
              <a:rPr lang="en-US" sz="1800" dirty="0">
                <a:solidFill>
                  <a:schemeClr val="tx1"/>
                </a:solidFill>
              </a:rPr>
              <a:t>Z. Tu</a:t>
            </a:r>
            <a:r>
              <a:rPr lang="en-US" sz="1800" dirty="0"/>
              <a:t>, DK, T. Ullrich, Phys Rev Lett 124 (2020) 6, 062001</a:t>
            </a:r>
          </a:p>
          <a:p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AE54ED-5A36-894B-BD0E-2965D943ABB3}"/>
              </a:ext>
            </a:extLst>
          </p:cNvPr>
          <p:cNvSpPr txBox="1"/>
          <p:nvPr/>
        </p:nvSpPr>
        <p:spPr>
          <a:xfrm>
            <a:off x="1235405" y="1143000"/>
            <a:ext cx="4903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</a:rPr>
              <a:t>Entanglement in high energy hadron collisions</a:t>
            </a:r>
          </a:p>
        </p:txBody>
      </p:sp>
    </p:spTree>
    <p:extLst>
      <p:ext uri="{BB962C8B-B14F-4D97-AF65-F5344CB8AC3E}">
        <p14:creationId xmlns:p14="http://schemas.microsoft.com/office/powerpoint/2010/main" val="1059254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D9436-5CCE-F944-AD84-EC4819C03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7772400" cy="1600200"/>
          </a:xfrm>
        </p:spPr>
        <p:txBody>
          <a:bodyPr/>
          <a:lstStyle/>
          <a:p>
            <a:r>
              <a:rPr lang="en-US" sz="2800" dirty="0">
                <a:solidFill>
                  <a:srgbClr val="002060"/>
                </a:solidFill>
              </a:rPr>
              <a:t>Related work on entanglement in DIS: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826D5-0AD6-5E45-98AF-ADC24DD3D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018" y="4825457"/>
            <a:ext cx="7772400" cy="2565499"/>
          </a:xfrm>
        </p:spPr>
        <p:txBody>
          <a:bodyPr/>
          <a:lstStyle/>
          <a:p>
            <a:pPr>
              <a:buAutoNum type="alphaUcPeriod"/>
            </a:pPr>
            <a:r>
              <a:rPr lang="en-US" sz="1800" dirty="0"/>
              <a:t>Kovner, M. </a:t>
            </a:r>
            <a:r>
              <a:rPr lang="en-US" sz="1800" dirty="0" err="1"/>
              <a:t>Lublinsky</a:t>
            </a:r>
            <a:r>
              <a:rPr lang="en-US" sz="1800" dirty="0"/>
              <a:t> Phys Rev D 92 (2015) 3, 034016;</a:t>
            </a:r>
          </a:p>
          <a:p>
            <a:pPr marL="0" indent="0"/>
            <a:r>
              <a:rPr lang="en-US" sz="1800" dirty="0"/>
              <a:t>A. Kovner, M. </a:t>
            </a:r>
            <a:r>
              <a:rPr lang="en-US" sz="1800" dirty="0" err="1"/>
              <a:t>Lublinsky</a:t>
            </a:r>
            <a:r>
              <a:rPr lang="en-US" sz="1800" dirty="0"/>
              <a:t>, M. </a:t>
            </a:r>
            <a:r>
              <a:rPr lang="en-US" sz="1800" dirty="0" err="1"/>
              <a:t>Serino</a:t>
            </a:r>
            <a:r>
              <a:rPr lang="en-US" sz="1800" dirty="0"/>
              <a:t>, Phys Lett B 792 (2019) 4;</a:t>
            </a:r>
          </a:p>
          <a:p>
            <a:pPr marL="0" indent="0"/>
            <a:r>
              <a:rPr lang="en-US" sz="1800" dirty="0"/>
              <a:t>N. </a:t>
            </a:r>
            <a:r>
              <a:rPr lang="en-US" sz="1800" dirty="0" err="1"/>
              <a:t>Armesto</a:t>
            </a:r>
            <a:r>
              <a:rPr lang="en-US" sz="1800" dirty="0"/>
              <a:t>, F. Dominguez, A. Kovner, M. </a:t>
            </a:r>
            <a:r>
              <a:rPr lang="en-US" sz="1800" dirty="0" err="1"/>
              <a:t>Lublinsky</a:t>
            </a:r>
            <a:r>
              <a:rPr lang="en-US" sz="1800" dirty="0"/>
              <a:t>, V. </a:t>
            </a:r>
            <a:r>
              <a:rPr lang="en-US" sz="1800" dirty="0" err="1"/>
              <a:t>Skokov</a:t>
            </a:r>
            <a:r>
              <a:rPr lang="en-US" sz="1800" dirty="0"/>
              <a:t>, JHEP 05(2019) 025; ….</a:t>
            </a:r>
          </a:p>
          <a:p>
            <a:pPr marL="0" indent="0"/>
            <a:endParaRPr lang="en-US" sz="1800" dirty="0"/>
          </a:p>
          <a:p>
            <a:pPr marL="0" indent="0"/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D939D3-AF5F-563B-C2DD-D623BB68D7AF}"/>
              </a:ext>
            </a:extLst>
          </p:cNvPr>
          <p:cNvSpPr txBox="1"/>
          <p:nvPr/>
        </p:nvSpPr>
        <p:spPr>
          <a:xfrm>
            <a:off x="533400" y="1371600"/>
            <a:ext cx="7772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/>
            <a:r>
              <a:rPr lang="en-US" sz="1800" dirty="0">
                <a:solidFill>
                  <a:srgbClr val="002060"/>
                </a:solidFill>
              </a:rPr>
              <a:t>Maximally entangled state at small x, link to black holes:</a:t>
            </a:r>
          </a:p>
          <a:p>
            <a:pPr marL="0" indent="0"/>
            <a:endParaRPr lang="en-US" sz="1800" dirty="0">
              <a:solidFill>
                <a:srgbClr val="002060"/>
              </a:solidFill>
            </a:endParaRPr>
          </a:p>
          <a:p>
            <a:pPr marL="0" indent="0"/>
            <a:r>
              <a:rPr lang="en-US" sz="1800" dirty="0">
                <a:solidFill>
                  <a:schemeClr val="tx1"/>
                </a:solidFill>
              </a:rPr>
              <a:t>G. </a:t>
            </a:r>
            <a:r>
              <a:rPr lang="en-US" sz="1800" dirty="0" err="1">
                <a:solidFill>
                  <a:schemeClr val="tx1"/>
                </a:solidFill>
              </a:rPr>
              <a:t>Dvali</a:t>
            </a:r>
            <a:r>
              <a:rPr lang="en-US" sz="1800" dirty="0">
                <a:solidFill>
                  <a:schemeClr val="tx1"/>
                </a:solidFill>
              </a:rPr>
              <a:t>, R. </a:t>
            </a:r>
            <a:r>
              <a:rPr lang="en-US" sz="1800" dirty="0" err="1">
                <a:solidFill>
                  <a:schemeClr val="tx1"/>
                </a:solidFill>
              </a:rPr>
              <a:t>Venugopalan</a:t>
            </a:r>
            <a:r>
              <a:rPr lang="en-US" sz="1800" dirty="0">
                <a:solidFill>
                  <a:schemeClr val="tx1"/>
                </a:solidFill>
              </a:rPr>
              <a:t>, Phys Rev D 105 (2022) 5, 056026</a:t>
            </a:r>
          </a:p>
          <a:p>
            <a:pPr marL="0" indent="0"/>
            <a:r>
              <a:rPr lang="en-US" sz="1800" dirty="0">
                <a:solidFill>
                  <a:schemeClr val="tx1"/>
                </a:solidFill>
              </a:rPr>
              <a:t>Y. Liu, M. Nowak, I. </a:t>
            </a:r>
            <a:r>
              <a:rPr lang="en-US" sz="1800" dirty="0" err="1">
                <a:solidFill>
                  <a:schemeClr val="tx1"/>
                </a:solidFill>
              </a:rPr>
              <a:t>Zahed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Phys.Rev.D</a:t>
            </a:r>
            <a:r>
              <a:rPr lang="en-US" sz="1800" dirty="0">
                <a:solidFill>
                  <a:schemeClr val="tx1"/>
                </a:solidFill>
              </a:rPr>
              <a:t> 105 (2022) 11, 114028; …</a:t>
            </a:r>
          </a:p>
          <a:p>
            <a:pPr marL="0" indent="0"/>
            <a:endParaRPr lang="en-US" sz="1800" dirty="0">
              <a:solidFill>
                <a:schemeClr val="tx1"/>
              </a:solidFill>
            </a:endParaRPr>
          </a:p>
          <a:p>
            <a:pPr marL="0" indent="0"/>
            <a:endParaRPr lang="en-US" sz="1800" dirty="0">
              <a:solidFill>
                <a:schemeClr val="tx1"/>
              </a:solidFill>
            </a:endParaRPr>
          </a:p>
          <a:p>
            <a:pPr marL="0" indent="0"/>
            <a:r>
              <a:rPr lang="en-US" sz="1800" dirty="0">
                <a:solidFill>
                  <a:srgbClr val="002060"/>
                </a:solidFill>
              </a:rPr>
              <a:t>Maximally entangled state at small x:</a:t>
            </a:r>
          </a:p>
          <a:p>
            <a:pPr marL="0" indent="0"/>
            <a:endParaRPr lang="en-US" sz="1800" dirty="0">
              <a:solidFill>
                <a:srgbClr val="002060"/>
              </a:solidFill>
            </a:endParaRPr>
          </a:p>
          <a:p>
            <a:pPr marL="0" indent="0"/>
            <a:r>
              <a:rPr lang="en-US" sz="1800" dirty="0">
                <a:solidFill>
                  <a:schemeClr val="tx1"/>
                </a:solidFill>
              </a:rPr>
              <a:t>M. </a:t>
            </a:r>
            <a:r>
              <a:rPr lang="en-US" sz="1800" dirty="0" err="1">
                <a:solidFill>
                  <a:schemeClr val="tx1"/>
                </a:solidFill>
              </a:rPr>
              <a:t>Hentschinski</a:t>
            </a:r>
            <a:r>
              <a:rPr lang="en-US" sz="1800" dirty="0">
                <a:solidFill>
                  <a:schemeClr val="tx1"/>
                </a:solidFill>
              </a:rPr>
              <a:t>, K. Kutak, </a:t>
            </a:r>
            <a:r>
              <a:rPr lang="en-US" sz="1800" dirty="0" err="1">
                <a:solidFill>
                  <a:schemeClr val="tx1"/>
                </a:solidFill>
              </a:rPr>
              <a:t>Eur.Phys.J.C</a:t>
            </a:r>
            <a:r>
              <a:rPr lang="en-US" sz="1800" dirty="0">
                <a:solidFill>
                  <a:schemeClr val="tx1"/>
                </a:solidFill>
              </a:rPr>
              <a:t> 82 (2022) 2, 111; ….</a:t>
            </a:r>
          </a:p>
          <a:p>
            <a:pPr marL="0" indent="0"/>
            <a:endParaRPr lang="en-US" sz="1800" dirty="0">
              <a:solidFill>
                <a:srgbClr val="002060"/>
              </a:solidFill>
            </a:endParaRPr>
          </a:p>
          <a:p>
            <a:pPr marL="0" indent="0"/>
            <a:endParaRPr lang="en-US" sz="1800" dirty="0">
              <a:solidFill>
                <a:srgbClr val="002060"/>
              </a:solidFill>
            </a:endParaRPr>
          </a:p>
          <a:p>
            <a:pPr marL="0" indent="0"/>
            <a:r>
              <a:rPr lang="en-US" sz="1800" dirty="0">
                <a:solidFill>
                  <a:srgbClr val="002060"/>
                </a:solidFill>
              </a:rPr>
              <a:t>Momentum space entanglement and RG evolution:</a:t>
            </a:r>
          </a:p>
          <a:p>
            <a:pPr marL="0" indent="0"/>
            <a:endParaRPr lang="en-US" sz="1800" dirty="0">
              <a:solidFill>
                <a:srgbClr val="002060"/>
              </a:solidFill>
            </a:endParaRPr>
          </a:p>
          <a:p>
            <a:pPr marL="0" indent="0"/>
            <a:endParaRPr lang="en-US" sz="1800" dirty="0">
              <a:solidFill>
                <a:srgbClr val="002060"/>
              </a:solidFill>
            </a:endParaRPr>
          </a:p>
          <a:p>
            <a:pPr marL="0" indent="0"/>
            <a:endParaRPr lang="en-US" sz="1800" dirty="0">
              <a:solidFill>
                <a:srgbClr val="002060"/>
              </a:solidFill>
            </a:endParaRPr>
          </a:p>
          <a:p>
            <a:pPr marL="0" indent="0"/>
            <a:endParaRPr lang="en-US" sz="1800" dirty="0">
              <a:solidFill>
                <a:srgbClr val="002060"/>
              </a:solidFill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21647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8F96C6-823F-D340-A112-09F9D284A04D}"/>
              </a:ext>
            </a:extLst>
          </p:cNvPr>
          <p:cNvSpPr txBox="1"/>
          <p:nvPr/>
        </p:nvSpPr>
        <p:spPr>
          <a:xfrm>
            <a:off x="202691" y="762000"/>
            <a:ext cx="844391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for example  the proton: a pure state</a:t>
            </a:r>
          </a:p>
          <a:p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(eigenstate of the QCD Hamiltonian), with zero entropy</a:t>
            </a:r>
          </a:p>
          <a:p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extremely strong correlations among the quarks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F60C93-1C56-6549-B8E6-3A012F1E8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38400"/>
            <a:ext cx="7390181" cy="28511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D9C573-9100-754A-826B-5C6E611E5DCF}"/>
              </a:ext>
            </a:extLst>
          </p:cNvPr>
          <p:cNvSpPr txBox="1"/>
          <p:nvPr/>
        </p:nvSpPr>
        <p:spPr>
          <a:xfrm>
            <a:off x="4304808" y="5242401"/>
            <a:ext cx="3542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Suganuma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H.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Ichie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T. Takahashi 2004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CCE9D9-B86F-7B4C-9816-72C494939E79}"/>
              </a:ext>
            </a:extLst>
          </p:cNvPr>
          <p:cNvSpPr txBox="1"/>
          <p:nvPr/>
        </p:nvSpPr>
        <p:spPr>
          <a:xfrm>
            <a:off x="565731" y="5618946"/>
            <a:ext cx="85147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correlations are so strong that the quarks </a:t>
            </a:r>
          </a:p>
          <a:p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not even exist as individual particles! (``confinement”)</a:t>
            </a:r>
          </a:p>
        </p:txBody>
      </p:sp>
    </p:spTree>
    <p:extLst>
      <p:ext uri="{BB962C8B-B14F-4D97-AF65-F5344CB8AC3E}">
        <p14:creationId xmlns:p14="http://schemas.microsoft.com/office/powerpoint/2010/main" val="2772466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8F96C6-823F-D340-A112-09F9D284A04D}"/>
              </a:ext>
            </a:extLst>
          </p:cNvPr>
          <p:cNvSpPr txBox="1"/>
          <p:nvPr/>
        </p:nvSpPr>
        <p:spPr>
          <a:xfrm>
            <a:off x="228600" y="228600"/>
            <a:ext cx="876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lattice results show the presence of a “baryon junction” inside proton – a purely gluonic field configuration that represents entanglement among the quarks and carries baryon number (!)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F60C93-1C56-6549-B8E6-3A012F1E8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79109"/>
            <a:ext cx="5561381" cy="21455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D9C573-9100-754A-826B-5C6E611E5DCF}"/>
              </a:ext>
            </a:extLst>
          </p:cNvPr>
          <p:cNvSpPr txBox="1"/>
          <p:nvPr/>
        </p:nvSpPr>
        <p:spPr>
          <a:xfrm>
            <a:off x="5638800" y="1628936"/>
            <a:ext cx="3542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Suganuma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H.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Ichie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T. Takahashi 2004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CCE9D9-B86F-7B4C-9816-72C494939E79}"/>
              </a:ext>
            </a:extLst>
          </p:cNvPr>
          <p:cNvSpPr txBox="1"/>
          <p:nvPr/>
        </p:nvSpPr>
        <p:spPr>
          <a:xfrm>
            <a:off x="14162" y="3774530"/>
            <a:ext cx="919187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has been predicted to exist on the basis of local gauge </a:t>
            </a:r>
          </a:p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invariance of the baryon wave function (Rossi,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Veneziano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1974).</a:t>
            </a:r>
          </a:p>
          <a:p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was also argued to dramatically affect the transport of baryon number</a:t>
            </a:r>
          </a:p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high energy processes  (DK, 1996).</a:t>
            </a:r>
          </a:p>
          <a:p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153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E8B45C-C3FC-0885-E49D-3CBB6959D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2336964"/>
            <a:ext cx="3971037" cy="218407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5996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40AD8A1-E286-2DCE-45F5-AEDF11021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362" y="1397779"/>
            <a:ext cx="3971037" cy="406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97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7A01B-AE78-0CD4-17CD-633AF90D11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1C8FC1-7943-88F6-00A2-3B9401813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093" y="2209800"/>
            <a:ext cx="4851400" cy="34739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7F6558-8FB0-CC09-4C10-796FAF263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93" y="457200"/>
            <a:ext cx="7772400" cy="121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5872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Times Roman"/>
        <a:ea typeface="ＭＳ Ｐゴシック"/>
        <a:cs typeface="Times Roman"/>
      </a:majorFont>
      <a:minorFont>
        <a:latin typeface="Helvetica"/>
        <a:ea typeface="ＭＳ Ｐゴシック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6E6E9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6E6E9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39044</TotalTime>
  <Words>2889</Words>
  <Application>Microsoft Macintosh PowerPoint</Application>
  <PresentationFormat>On-screen Show (4:3)</PresentationFormat>
  <Paragraphs>518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Arial</vt:lpstr>
      <vt:lpstr>Calibri</vt:lpstr>
      <vt:lpstr>Helvetica</vt:lpstr>
      <vt:lpstr>Lucida Grande</vt:lpstr>
      <vt:lpstr>Times</vt:lpstr>
      <vt:lpstr>Times Roman</vt:lpstr>
      <vt:lpstr>1_Office Theme</vt:lpstr>
      <vt:lpstr>PowerPoint Presentation</vt:lpstr>
      <vt:lpstr>Based on ongoing work with CFNS/CNT  postdocs and students!</vt:lpstr>
      <vt:lpstr>Outline</vt:lpstr>
      <vt:lpstr>QCD, QIS and EIC</vt:lpstr>
      <vt:lpstr>QCD, QIS and EIC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QCD, QIS and EIC</vt:lpstr>
      <vt:lpstr>QCD, QIS and EIC</vt:lpstr>
      <vt:lpstr>The parton model: 50 years of success</vt:lpstr>
      <vt:lpstr>The puzzle of the parton model</vt:lpstr>
      <vt:lpstr>The puzzle of the parton model</vt:lpstr>
      <vt:lpstr>The quantum mechanics of partons  and entanglement</vt:lpstr>
      <vt:lpstr>The quantum mechanics of partons  and entanglement</vt:lpstr>
      <vt:lpstr>The quantum mechanics of partons  and entanglement</vt:lpstr>
      <vt:lpstr>Decoherence in high energy interactions</vt:lpstr>
      <vt:lpstr>The quantum mechanics of partons  and entanglement</vt:lpstr>
      <vt:lpstr>The quantum mechanics of partons and entanglement on the light cone</vt:lpstr>
      <vt:lpstr>The entanglement entropy from QCD evolution</vt:lpstr>
      <vt:lpstr>The entanglement entropy from QCD evolution</vt:lpstr>
      <vt:lpstr>The entanglement entropy from QCD evolution</vt:lpstr>
      <vt:lpstr>The entanglement entropy from QCD evolution</vt:lpstr>
      <vt:lpstr>The entanglement entropy from QCD evolution</vt:lpstr>
      <vt:lpstr>Maximally entangled states</vt:lpstr>
      <vt:lpstr>PowerPoint Presentation</vt:lpstr>
      <vt:lpstr>PowerPoint Presentation</vt:lpstr>
      <vt:lpstr>PowerPoint Presentation</vt:lpstr>
      <vt:lpstr>Maximally entangled state at small x</vt:lpstr>
      <vt:lpstr>From entanglement entropy to statistical entropy: a simple example</vt:lpstr>
      <vt:lpstr>Real-time dynamics: from entanglement entropy to Boltzmann entropy</vt:lpstr>
      <vt:lpstr>Real-time dynamics: from entanglement entropy to Boltzmann entropy</vt:lpstr>
      <vt:lpstr>      Experimental tests  </vt:lpstr>
      <vt:lpstr>      Fluctuations in hadron multiplicity  </vt:lpstr>
      <vt:lpstr>      Fluctuations in hadron multiplicity  </vt:lpstr>
      <vt:lpstr>     Test of the entanglement at the LHC  </vt:lpstr>
      <vt:lpstr>     Test of the entanglement at the LHC  </vt:lpstr>
      <vt:lpstr>     Test of the entanglement in DIS  </vt:lpstr>
      <vt:lpstr>     Test of the entanglement in DIS  </vt:lpstr>
      <vt:lpstr>     Test of the entanglement in DIS  </vt:lpstr>
      <vt:lpstr>PowerPoint Presentation</vt:lpstr>
      <vt:lpstr>PowerPoint Presentation</vt:lpstr>
      <vt:lpstr>The onset of maximal entanglement in diffractive DIS</vt:lpstr>
      <vt:lpstr>             Summary  </vt:lpstr>
      <vt:lpstr>PowerPoint Presentation</vt:lpstr>
      <vt:lpstr>PowerPoint Presentation</vt:lpstr>
      <vt:lpstr>PowerPoint Presentation</vt:lpstr>
      <vt:lpstr>Related work on entanglement in DIS: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Dmitri Kharzeev</cp:lastModifiedBy>
  <cp:revision>520</cp:revision>
  <cp:lastPrinted>2023-05-11T15:29:03Z</cp:lastPrinted>
  <dcterms:modified xsi:type="dcterms:W3CDTF">2023-10-17T14:52:45Z</dcterms:modified>
</cp:coreProperties>
</file>