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6" r:id="rId1"/>
  </p:sldMasterIdLst>
  <p:notesMasterIdLst>
    <p:notesMasterId r:id="rId17"/>
  </p:notesMasterIdLst>
  <p:sldIdLst>
    <p:sldId id="277" r:id="rId2"/>
    <p:sldId id="257" r:id="rId3"/>
    <p:sldId id="280" r:id="rId4"/>
    <p:sldId id="270" r:id="rId5"/>
    <p:sldId id="268" r:id="rId6"/>
    <p:sldId id="283" r:id="rId7"/>
    <p:sldId id="284" r:id="rId8"/>
    <p:sldId id="285" r:id="rId9"/>
    <p:sldId id="260" r:id="rId10"/>
    <p:sldId id="261" r:id="rId11"/>
    <p:sldId id="287" r:id="rId12"/>
    <p:sldId id="288" r:id="rId13"/>
    <p:sldId id="294" r:id="rId14"/>
    <p:sldId id="289" r:id="rId15"/>
    <p:sldId id="295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9"/>
    <p:restoredTop sz="94485"/>
  </p:normalViewPr>
  <p:slideViewPr>
    <p:cSldViewPr snapToGrid="0">
      <p:cViewPr varScale="1">
        <p:scale>
          <a:sx n="108" d="100"/>
          <a:sy n="108" d="100"/>
        </p:scale>
        <p:origin x="54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B26CB-DE60-FC4D-847D-5F8C6F09C783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9BCB6-42DA-C040-9A02-24561F70095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89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A9BCB6-42DA-C040-9A02-24561F70095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94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A9BCB6-42DA-C040-9A02-24561F70095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959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A9BCB6-42DA-C040-9A02-24561F70095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40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85EBF8-9621-D8F1-8B64-AB676C063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4AD9D3D-9904-E7B4-C4ED-57FC5479A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77C7E9-BEED-2607-42FF-F86714DF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389E29-BC83-DBF8-E58F-F2E57AA3E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0792C6-D6C0-BD45-469A-E83AB2BF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77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696F68-D694-D793-6ABB-32E5AE4E4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E55B76D-8955-9A44-497F-CB90ACB6F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38D97E-1C1A-CFC2-F53D-2D79CDC8F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9F1BBE-86B2-3EF0-9025-594C17FBE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9DB328-2363-5DE7-7557-777E64E6B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1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F744B7C-6805-9868-1CEB-A8E136373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EB37B7-6605-1CCA-476D-E397AF2D8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20D3F6-D38A-10C4-42D0-CA3AD7EFE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EDCD86-0390-DCDD-D93B-FC6D93926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EE8962-E025-FF56-5F85-010E4CBD0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79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B92463-5D41-3167-DBA0-C91A9832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653D80-33ED-D9DF-E4DD-423CCFEC7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2BADF7-BECF-D0D8-5ECE-856881A2D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2C0FF3-42C4-9FD5-8F49-FEF3D097E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F8418D-8A42-07EF-692F-240EF599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29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EC0F67-A382-447F-EC91-3C7FF644C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C3D12E-AFED-C60C-BB29-198456FCF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69E46B-AA04-3E34-6257-B27871657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EF8065-52EF-7272-FABC-0B8853DEB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D30895-98C0-A95D-7E3B-BF2D72AF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15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1F662E-0D83-F98C-0E4E-604C76C17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80935A-CE81-1233-56DF-844D63015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0D3D667-DCA3-68AE-504A-FD09AD5FC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0988CF-C199-3F55-8FFF-2CD7B5AF9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1CA677-9238-C0EB-A952-E045576F5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37057D-332E-3D25-7FE7-E074BDCA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88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07DFFE-E228-6E26-CCE4-150D0A02B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A24FB8-626C-B3EF-1FB2-787D8AF99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77AE87B-F147-19C9-807A-4B84E4C8B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AD59FEC-1B30-F599-D21A-97B9FA9332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54FBDFC-7F14-D189-54B5-7E2745D13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60F95C2-E754-2CBF-D844-34860D203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12CC993-0D18-22D5-A6BB-9FFEB1CA3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C9C301D-3A48-80BF-5981-F0B3BC62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0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90D98D-649E-85B9-8284-840C126E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7B0ACC-E0F4-8B2A-4AE8-D6173078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FB5C595-0C9C-B06F-1B8B-4A99F7C5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58DE9D5-B3ED-64C4-106D-55FD4829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84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C33B9C6-AD32-D3FA-DA4D-4758809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97892B4-4C7B-E80B-6224-E4919B811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DDBDB3-BB9C-5581-AED6-067987252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82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C02845-A0AA-822C-6421-6BBC3364C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5C93ED-4FA9-E823-4E2D-7894865F2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D38A6EE-007C-6EB3-167C-2CF302F78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65E62A6-EC02-0369-A551-9013A3811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2C785E-13AC-4983-18B5-71D5E5116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B8672A-6CF5-085C-D499-58EF1B59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7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0F5BB5-9D16-D7F2-AE38-CEB1E36A9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B65B4A6-A321-4F07-F847-18C252268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F066876-568B-95B6-732E-3AF035D15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2AF6ED-8ED3-6BEE-5A80-AA4657AF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D5CF7B-DE1E-D180-38AD-AFC5EF3D1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July 23rd , Lehigh University (Bethlehem, PA) 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CA10E0-6B47-D3C4-FC6A-060AD662A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58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FA7A0CC-6649-4F7A-5373-102F25F2C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E210312-1CEF-C283-0B4D-4E544928F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C09FB3-D724-CC46-6D4F-B11AED35E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2024, July 23  EICUG annual meeting </a:t>
            </a: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08645E-7037-9F59-0038-82187E06B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2024 July 23rd , Lehigh University (Bethlehem, PA) 
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1FF5CC-6FF8-2C9D-AE4E-430B96FBEB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BC86-4F53-2C48-BEEB-9C48C488BD3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79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rian.Dumitru@baruch.cuny.edu" TargetMode="External"/><Relationship Id="rId7" Type="http://schemas.openxmlformats.org/officeDocument/2006/relationships/hyperlink" Target="https://www.eicug.org/assets/documents/EICUG_Charter_vote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boer@vt.edu" TargetMode="External"/><Relationship Id="rId5" Type="http://schemas.openxmlformats.org/officeDocument/2006/relationships/hyperlink" Target="mailto:Guillaume.Beuf@ncbj.gov.pl" TargetMode="External"/><Relationship Id="rId4" Type="http://schemas.openxmlformats.org/officeDocument/2006/relationships/hyperlink" Target="mailto:bedanga@niser.ac.i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honebook.sdcc.bnl.gov/eic/client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honebook.sdcc.bnl.gov/eic/client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048BAD-1B47-98BB-EB1D-34C9E4BBD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br>
              <a:rPr lang="it-IT" dirty="0">
                <a:effectLst/>
              </a:rPr>
            </a:br>
            <a:br>
              <a:rPr lang="it-IT" dirty="0">
                <a:solidFill>
                  <a:srgbClr val="0F0202"/>
                </a:solidFill>
                <a:effectLst/>
                <a:highlight>
                  <a:srgbClr val="B9CBCA"/>
                </a:highlight>
              </a:rPr>
            </a:br>
            <a:r>
              <a:rPr lang="en-US" sz="40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Report of the activity carried out of the</a:t>
            </a:r>
            <a:br>
              <a:rPr lang="en-US" sz="40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40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Elections &amp; Nominating Committee</a:t>
            </a:r>
            <a:br>
              <a:rPr lang="en-US" sz="40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40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Results of Elections 2024</a:t>
            </a:r>
            <a:br>
              <a:rPr lang="it-IT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010E639-D043-2FA0-9B75-1833BCF84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22461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Cristina </a:t>
            </a:r>
            <a:r>
              <a:rPr lang="it-IT" dirty="0" err="1"/>
              <a:t>Tuvè</a:t>
            </a:r>
            <a:r>
              <a:rPr lang="it-IT" dirty="0"/>
              <a:t> on </a:t>
            </a:r>
            <a:r>
              <a:rPr lang="en-US" dirty="0"/>
              <a:t>behalf</a:t>
            </a:r>
            <a:r>
              <a:rPr lang="it-IT" dirty="0"/>
              <a:t> of </a:t>
            </a:r>
            <a:r>
              <a:rPr lang="it-IT" b="1" dirty="0" err="1"/>
              <a:t>Elections</a:t>
            </a:r>
            <a:r>
              <a:rPr lang="it-IT" b="1" dirty="0"/>
              <a:t> and </a:t>
            </a:r>
            <a:r>
              <a:rPr lang="it-IT" b="1" dirty="0" err="1"/>
              <a:t>Nominating</a:t>
            </a:r>
            <a:r>
              <a:rPr lang="it-IT" b="1" dirty="0"/>
              <a:t> Committee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B690DB2-6621-181E-3664-004B9E8C22D0}"/>
              </a:ext>
            </a:extLst>
          </p:cNvPr>
          <p:cNvSpPr txBox="1"/>
          <p:nvPr/>
        </p:nvSpPr>
        <p:spPr>
          <a:xfrm>
            <a:off x="92033" y="6101386"/>
            <a:ext cx="76744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400" dirty="0"/>
              <a:t>2024  July 23rd , Lehigh University (Bethlehem, Pennsylvania, USA)</a:t>
            </a:r>
          </a:p>
        </p:txBody>
      </p:sp>
    </p:spTree>
    <p:extLst>
      <p:ext uri="{BB962C8B-B14F-4D97-AF65-F5344CB8AC3E}">
        <p14:creationId xmlns:p14="http://schemas.microsoft.com/office/powerpoint/2010/main" val="3374123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schermata, numero, Carattere&#10;&#10;Descrizione generata automaticamente">
            <a:extLst>
              <a:ext uri="{FF2B5EF4-FFF2-40B4-BE49-F238E27FC236}">
                <a16:creationId xmlns:a16="http://schemas.microsoft.com/office/drawing/2014/main" id="{3AC7BD4E-934D-C68C-3677-13C18E965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8758"/>
            <a:ext cx="12192000" cy="6667500"/>
          </a:xfrm>
          <a:prstGeom prst="rect">
            <a:avLst/>
          </a:prstGeom>
        </p:spPr>
      </p:pic>
      <p:sp>
        <p:nvSpPr>
          <p:cNvPr id="5" name="Freccia giù 4">
            <a:extLst>
              <a:ext uri="{FF2B5EF4-FFF2-40B4-BE49-F238E27FC236}">
                <a16:creationId xmlns:a16="http://schemas.microsoft.com/office/drawing/2014/main" id="{49753D0A-F3EA-DE3B-D5DC-7E033E1BE1C4}"/>
              </a:ext>
            </a:extLst>
          </p:cNvPr>
          <p:cNvSpPr/>
          <p:nvPr/>
        </p:nvSpPr>
        <p:spPr>
          <a:xfrm>
            <a:off x="3016333" y="135378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5A7FDF8-AE4A-B62A-59FB-8CA164843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B317D8-9224-A62C-1CCC-2A1D792B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800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9050E8-0BE3-E6C2-E7CA-08994F37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67" y="301039"/>
            <a:ext cx="10515600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Call for nominations 2024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D6EFDD9-C8BE-42DF-F319-A210CC206E0E}"/>
              </a:ext>
            </a:extLst>
          </p:cNvPr>
          <p:cNvSpPr txBox="1"/>
          <p:nvPr/>
        </p:nvSpPr>
        <p:spPr>
          <a:xfrm>
            <a:off x="346081" y="3041502"/>
            <a:ext cx="1065358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Chair-</a:t>
            </a:r>
            <a:r>
              <a:rPr lang="it-IT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</a:t>
            </a:r>
            <a:r>
              <a:rPr lang="en-US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en-US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sz="2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</a:t>
            </a:r>
            <a:r>
              <a:rPr lang="it-IT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en-US" sz="2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0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sz="20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it-IT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Representatives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92D047-01E2-6E1F-87AB-EBD1A1B43609}"/>
              </a:ext>
            </a:extLst>
          </p:cNvPr>
          <p:cNvSpPr txBox="1"/>
          <p:nvPr/>
        </p:nvSpPr>
        <p:spPr>
          <a:xfrm>
            <a:off x="346080" y="4386629"/>
            <a:ext cx="100567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added :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it-IT" sz="2000" b="1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Early</a:t>
            </a:r>
            <a:r>
              <a:rPr lang="it-IT" sz="2000" b="1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Career </a:t>
            </a:r>
            <a:r>
              <a:rPr lang="it-IT" sz="2000" b="1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</a:t>
            </a:r>
            <a:r>
              <a:rPr lang="it-IT" sz="2000" b="1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  <a:p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Bill Lee,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Early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Career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Representative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on the EICUG Steering Committee, won a tenure-track position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at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Univ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. Mississippi. </a:t>
            </a:r>
          </a:p>
          <a:p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So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starting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next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August 1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will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no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longer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be an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Early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Career and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resigns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from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his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r>
              <a:rPr lang="it-IT" sz="1400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role</a:t>
            </a:r>
            <a:r>
              <a:rPr lang="it-IT" sz="14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.</a:t>
            </a:r>
            <a:r>
              <a:rPr lang="en-US" sz="1400" dirty="0"/>
              <a:t>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2223D67-A2BC-FF18-6F0F-A7B4D23E861E}"/>
              </a:ext>
            </a:extLst>
          </p:cNvPr>
          <p:cNvSpPr txBox="1"/>
          <p:nvPr/>
        </p:nvSpPr>
        <p:spPr>
          <a:xfrm>
            <a:off x="123567" y="2129863"/>
            <a:ext cx="11098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April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ccording 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Marco Radici I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sent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email to Institution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nominations.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elections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open to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EICUG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June 25 to  </a:t>
            </a:r>
            <a:r>
              <a:rPr lang="it-IT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July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10th </a:t>
            </a:r>
            <a:endParaRPr lang="it-IT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BCB6D45-B13D-CA5D-DF71-A79EB07AD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732B235F-8640-77A6-FC56-896ADA1BE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247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09508D6-B8D5-0FA7-DFD3-CAD1835CCFE0}"/>
              </a:ext>
            </a:extLst>
          </p:cNvPr>
          <p:cNvSpPr txBox="1"/>
          <p:nvPr/>
        </p:nvSpPr>
        <p:spPr>
          <a:xfrm>
            <a:off x="407233" y="293777"/>
            <a:ext cx="232409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Nominations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389BFD8-9B31-09FA-FFA4-D7326F269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645782"/>
              </p:ext>
            </p:extLst>
          </p:nvPr>
        </p:nvGraphicFramePr>
        <p:xfrm>
          <a:off x="1744404" y="1596125"/>
          <a:ext cx="744450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64433670"/>
                    </a:ext>
                  </a:extLst>
                </a:gridCol>
                <a:gridCol w="1471627">
                  <a:extLst>
                    <a:ext uri="{9D8B030D-6E8A-4147-A177-3AD203B41FA5}">
                      <a16:colId xmlns:a16="http://schemas.microsoft.com/office/drawing/2014/main" val="2428421246"/>
                    </a:ext>
                  </a:extLst>
                </a:gridCol>
                <a:gridCol w="2031593">
                  <a:extLst>
                    <a:ext uri="{9D8B030D-6E8A-4147-A177-3AD203B41FA5}">
                      <a16:colId xmlns:a16="http://schemas.microsoft.com/office/drawing/2014/main" val="3893061036"/>
                    </a:ext>
                  </a:extLst>
                </a:gridCol>
                <a:gridCol w="2315689">
                  <a:extLst>
                    <a:ext uri="{9D8B030D-6E8A-4147-A177-3AD203B41FA5}">
                      <a16:colId xmlns:a16="http://schemas.microsoft.com/office/drawing/2014/main" val="33159574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Chair-elect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Regular Member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</a:t>
                      </a:r>
                      <a:r>
                        <a:rPr lang="en-US" sz="2000" b="1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Representative</a:t>
                      </a:r>
                    </a:p>
                    <a:p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Early career Representative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99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7 </a:t>
                      </a:r>
                      <a:r>
                        <a:rPr lang="en-US" sz="2400" dirty="0">
                          <a:sym typeface="Wingdings" pitchFamily="2" charset="2"/>
                        </a:rPr>
                        <a:t> </a:t>
                      </a:r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13 </a:t>
                      </a:r>
                      <a:r>
                        <a:rPr lang="en-US" sz="2400" dirty="0">
                          <a:sym typeface="Wingdings" pitchFamily="2" charset="2"/>
                        </a:rPr>
                        <a:t> 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 </a:t>
                      </a:r>
                      <a:r>
                        <a:rPr lang="en-US" sz="2400" dirty="0">
                          <a:sym typeface="Wingdings" pitchFamily="2" charset="2"/>
                        </a:rPr>
                        <a:t>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ym typeface="Wingdings" pitchFamily="2" charset="2"/>
                        </a:rPr>
                        <a:t> 6  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237766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926C6957-AE01-CA8D-0FCE-79E47FEF9846}"/>
              </a:ext>
            </a:extLst>
          </p:cNvPr>
          <p:cNvSpPr txBox="1"/>
          <p:nvPr/>
        </p:nvSpPr>
        <p:spPr>
          <a:xfrm>
            <a:off x="271705" y="4603865"/>
            <a:ext cx="7669627" cy="156966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it-IT" sz="3200" b="0" i="0" u="none" strike="noStrike" dirty="0" err="1">
                <a:solidFill>
                  <a:schemeClr val="bg1"/>
                </a:solidFill>
                <a:effectLst/>
                <a:latin typeface="Helvetica" pitchFamily="2" charset="0"/>
              </a:rPr>
              <a:t>We</a:t>
            </a:r>
            <a:r>
              <a:rPr lang="it-IT" sz="3200" b="0" i="0" u="none" strike="noStrike" dirty="0">
                <a:solidFill>
                  <a:schemeClr val="bg1"/>
                </a:solidFill>
                <a:effectLst/>
                <a:latin typeface="Helvetica" pitchFamily="2" charset="0"/>
              </a:rPr>
              <a:t> </a:t>
            </a:r>
            <a:r>
              <a:rPr lang="it-IT" sz="3200" b="0" i="0" u="none" strike="noStrike" dirty="0" err="1">
                <a:solidFill>
                  <a:schemeClr val="bg1"/>
                </a:solidFill>
                <a:effectLst/>
                <a:latin typeface="Helvetica" pitchFamily="2" charset="0"/>
              </a:rPr>
              <a:t>reached</a:t>
            </a:r>
            <a:r>
              <a:rPr lang="it-IT" sz="3200" b="0" i="0" u="none" strike="noStrike" dirty="0">
                <a:solidFill>
                  <a:schemeClr val="bg1"/>
                </a:solidFill>
                <a:effectLst/>
                <a:latin typeface="Helvetica" pitchFamily="2" charset="0"/>
              </a:rPr>
              <a:t> 674 </a:t>
            </a:r>
            <a:r>
              <a:rPr lang="it-IT" sz="3200" b="0" i="0" u="none" strike="noStrike" dirty="0" err="1">
                <a:solidFill>
                  <a:schemeClr val="bg1"/>
                </a:solidFill>
                <a:effectLst/>
                <a:latin typeface="Helvetica" pitchFamily="2" charset="0"/>
              </a:rPr>
              <a:t>votes</a:t>
            </a:r>
            <a:r>
              <a:rPr lang="it-IT" sz="3200" b="0" i="0" u="none" strike="noStrike" dirty="0">
                <a:solidFill>
                  <a:schemeClr val="bg1"/>
                </a:solidFill>
                <a:effectLst/>
                <a:latin typeface="Helvetica" pitchFamily="2" charset="0"/>
              </a:rPr>
              <a:t> on 1538 </a:t>
            </a:r>
            <a:r>
              <a:rPr lang="it-IT" sz="3200" b="0" i="0" u="none" strike="noStrike" dirty="0" err="1">
                <a:solidFill>
                  <a:schemeClr val="bg1"/>
                </a:solidFill>
                <a:effectLst/>
                <a:latin typeface="Helvetica" pitchFamily="2" charset="0"/>
              </a:rPr>
              <a:t>members</a:t>
            </a:r>
            <a:r>
              <a:rPr lang="it-IT" sz="3200" b="0" i="0" u="none" strike="noStrike" dirty="0">
                <a:solidFill>
                  <a:schemeClr val="bg1"/>
                </a:solidFill>
                <a:effectLst/>
                <a:latin typeface="Helvetica" pitchFamily="2" charset="0"/>
              </a:rPr>
              <a:t> (44%)</a:t>
            </a:r>
          </a:p>
          <a:p>
            <a:r>
              <a:rPr lang="it-IT" sz="3200" b="0" i="0" u="none" strike="noStrike" dirty="0" err="1">
                <a:solidFill>
                  <a:schemeClr val="bg1"/>
                </a:solidFill>
                <a:effectLst/>
                <a:latin typeface="Helvetica" pitchFamily="2" charset="0"/>
              </a:rPr>
              <a:t>Excellent</a:t>
            </a:r>
            <a:r>
              <a:rPr lang="it-IT" sz="3200" b="0" i="0" u="none" strike="noStrike" dirty="0">
                <a:solidFill>
                  <a:schemeClr val="bg1"/>
                </a:solidFill>
                <a:effectLst/>
                <a:latin typeface="Helvetica" pitchFamily="2" charset="0"/>
              </a:rPr>
              <a:t> </a:t>
            </a:r>
            <a:r>
              <a:rPr lang="it-IT" sz="3200" b="0" i="0" u="none" strike="noStrike" dirty="0" err="1">
                <a:solidFill>
                  <a:schemeClr val="bg1"/>
                </a:solidFill>
                <a:effectLst/>
                <a:latin typeface="Helvetica" pitchFamily="2" charset="0"/>
              </a:rPr>
              <a:t>participation</a:t>
            </a:r>
            <a:r>
              <a:rPr lang="it-IT" sz="3200" b="0" i="0" u="none" strike="noStrike" dirty="0">
                <a:solidFill>
                  <a:schemeClr val="bg1"/>
                </a:solidFill>
                <a:effectLst/>
                <a:latin typeface="Helvetica" pitchFamily="2" charset="0"/>
              </a:rPr>
              <a:t>! 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37FC4C2-E967-E000-F416-2616BC14AF93}"/>
              </a:ext>
            </a:extLst>
          </p:cNvPr>
          <p:cNvSpPr txBox="1"/>
          <p:nvPr/>
        </p:nvSpPr>
        <p:spPr>
          <a:xfrm>
            <a:off x="306753" y="3793990"/>
            <a:ext cx="1681871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Elections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2AAED75-FE2F-95B4-91A7-88913E6E74C2}"/>
              </a:ext>
            </a:extLst>
          </p:cNvPr>
          <p:cNvSpPr txBox="1"/>
          <p:nvPr/>
        </p:nvSpPr>
        <p:spPr>
          <a:xfrm>
            <a:off x="8363243" y="4378765"/>
            <a:ext cx="371387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0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would like to thank </a:t>
            </a:r>
            <a:r>
              <a:rPr lang="en-US" sz="2000" b="1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 Hen </a:t>
            </a:r>
            <a:r>
              <a:rPr lang="en-US" sz="2000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who managed the elections with the </a:t>
            </a:r>
            <a:r>
              <a:rPr lang="it-IT" sz="20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Qualtrics</a:t>
            </a:r>
            <a:r>
              <a:rPr lang="it-IT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system </a:t>
            </a:r>
            <a:r>
              <a:rPr lang="it-IT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licensed</a:t>
            </a:r>
            <a:r>
              <a:rPr lang="it-IT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versions</a:t>
            </a:r>
            <a:r>
              <a:rPr lang="it-IT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MIT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61BE294-266B-C414-B467-0CC48F18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2351C3B-6418-00AF-2759-A6ECBB053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20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A4EA1E8-B628-56D6-AA50-BCED8C558838}"/>
              </a:ext>
            </a:extLst>
          </p:cNvPr>
          <p:cNvSpPr txBox="1"/>
          <p:nvPr/>
        </p:nvSpPr>
        <p:spPr>
          <a:xfrm>
            <a:off x="179364" y="392109"/>
            <a:ext cx="6098344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 career Representative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143D8BD-4AD4-140C-52C1-70A79E72244A}"/>
              </a:ext>
            </a:extLst>
          </p:cNvPr>
          <p:cNvSpPr txBox="1"/>
          <p:nvPr/>
        </p:nvSpPr>
        <p:spPr>
          <a:xfrm>
            <a:off x="1684606" y="1350015"/>
            <a:ext cx="921785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Henry </a:t>
            </a:r>
            <a:r>
              <a:rPr lang="en-US" sz="3200" b="1" dirty="0" err="1">
                <a:solidFill>
                  <a:srgbClr val="00B050"/>
                </a:solidFill>
              </a:rPr>
              <a:t>Klest</a:t>
            </a:r>
            <a:r>
              <a:rPr lang="en-US" sz="3200" b="1" dirty="0">
                <a:solidFill>
                  <a:srgbClr val="00B050"/>
                </a:solidFill>
              </a:rPr>
              <a:t> (Argonne National Laboratory )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A439F9D-D698-751E-D1E3-7DA20FDAB5B0}"/>
              </a:ext>
            </a:extLst>
          </p:cNvPr>
          <p:cNvSpPr txBox="1"/>
          <p:nvPr/>
        </p:nvSpPr>
        <p:spPr>
          <a:xfrm>
            <a:off x="179364" y="2279723"/>
            <a:ext cx="6098344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Regular Members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6056102-256E-8DEC-F582-2FA7FBD37E5E}"/>
              </a:ext>
            </a:extLst>
          </p:cNvPr>
          <p:cNvSpPr txBox="1"/>
          <p:nvPr/>
        </p:nvSpPr>
        <p:spPr>
          <a:xfrm>
            <a:off x="1684606" y="3181122"/>
            <a:ext cx="921785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Charlotte Van Hulse (</a:t>
            </a:r>
            <a:r>
              <a:rPr lang="it-IT" sz="3200" b="1" dirty="0">
                <a:solidFill>
                  <a:srgbClr val="00B050"/>
                </a:solidFill>
              </a:rPr>
              <a:t>University of </a:t>
            </a:r>
            <a:r>
              <a:rPr lang="it-IT" sz="3200" b="1" dirty="0" err="1">
                <a:solidFill>
                  <a:srgbClr val="00B050"/>
                </a:solidFill>
              </a:rPr>
              <a:t>Alcalá</a:t>
            </a:r>
            <a:r>
              <a:rPr lang="it-IT" sz="3200" b="1" dirty="0">
                <a:solidFill>
                  <a:srgbClr val="00B050"/>
                </a:solidFill>
              </a:rPr>
              <a:t>, </a:t>
            </a:r>
            <a:r>
              <a:rPr lang="it-IT" sz="3200" b="1" dirty="0" err="1">
                <a:solidFill>
                  <a:srgbClr val="00B050"/>
                </a:solidFill>
              </a:rPr>
              <a:t>Spain</a:t>
            </a:r>
            <a:r>
              <a:rPr lang="it-IT" sz="3200" b="1" dirty="0">
                <a:solidFill>
                  <a:srgbClr val="00B050"/>
                </a:solidFill>
              </a:rPr>
              <a:t>)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E684D-99A9-8CB6-4645-2899E693021D}"/>
              </a:ext>
            </a:extLst>
          </p:cNvPr>
          <p:cNvSpPr txBox="1"/>
          <p:nvPr/>
        </p:nvSpPr>
        <p:spPr>
          <a:xfrm>
            <a:off x="179364" y="4000248"/>
            <a:ext cx="6098344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it-IT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C859C4A-82C4-13F9-DE2D-B334AA5339E9}"/>
              </a:ext>
            </a:extLst>
          </p:cNvPr>
          <p:cNvSpPr txBox="1"/>
          <p:nvPr/>
        </p:nvSpPr>
        <p:spPr>
          <a:xfrm>
            <a:off x="1684607" y="4931732"/>
            <a:ext cx="9217856" cy="584775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Carlos Muñoz Camacho (</a:t>
            </a:r>
            <a:r>
              <a:rPr lang="it-IT" sz="3200" b="1" dirty="0">
                <a:solidFill>
                  <a:srgbClr val="00B050"/>
                </a:solidFill>
              </a:rPr>
              <a:t>CNRS/IN2P3 (Orsay, France</a:t>
            </a:r>
            <a:r>
              <a:rPr lang="it-IT" sz="3200" b="1">
                <a:solidFill>
                  <a:srgbClr val="00B050"/>
                </a:solidFill>
              </a:rPr>
              <a:t>)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26746F0-44FD-BD7E-CB30-94C9EFFA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69A87AC-679D-EF6C-9F6B-3332239E7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427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42E64F7-0CBE-6138-7200-99BEA80E641E}"/>
              </a:ext>
            </a:extLst>
          </p:cNvPr>
          <p:cNvSpPr txBox="1"/>
          <p:nvPr/>
        </p:nvSpPr>
        <p:spPr>
          <a:xfrm>
            <a:off x="2463018" y="951472"/>
            <a:ext cx="6476075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Chair-elect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A652C2C-CEF2-97F1-0B76-0E8568DC22FD}"/>
              </a:ext>
            </a:extLst>
          </p:cNvPr>
          <p:cNvSpPr txBox="1"/>
          <p:nvPr/>
        </p:nvSpPr>
        <p:spPr>
          <a:xfrm>
            <a:off x="2463018" y="2912253"/>
            <a:ext cx="6476075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Douglas </a:t>
            </a:r>
            <a:r>
              <a:rPr lang="en-US" sz="4000" b="1" dirty="0" err="1">
                <a:solidFill>
                  <a:srgbClr val="FF0000"/>
                </a:solidFill>
              </a:rPr>
              <a:t>Higinbotham</a:t>
            </a:r>
            <a:r>
              <a:rPr lang="en-US" sz="4000" b="1" dirty="0">
                <a:solidFill>
                  <a:srgbClr val="FF0000"/>
                </a:solidFill>
              </a:rPr>
              <a:t> (JLAB)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9FB3A4F2-51F8-A000-EEDE-F0C084AF2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3727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1D5538C-7D3E-8756-E477-0E57C882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DDE9617-2015-16F8-0BFB-131CA652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06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ongratulations Images - Free Download on Freepik">
            <a:extLst>
              <a:ext uri="{FF2B5EF4-FFF2-40B4-BE49-F238E27FC236}">
                <a16:creationId xmlns:a16="http://schemas.microsoft.com/office/drawing/2014/main" id="{DDF8AE95-F085-477F-0394-472DB0DD1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258" y="157307"/>
            <a:ext cx="6269280" cy="614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A20C0B7-FD3D-0DB7-BF1B-2277FB023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590AADE-2EC3-C192-763F-CA83CCFB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15</a:t>
            </a:fld>
            <a:endParaRPr lang="en-GB"/>
          </a:p>
        </p:txBody>
      </p:sp>
      <p:pic>
        <p:nvPicPr>
          <p:cNvPr id="2052" name="Picture 4" descr="Congratulations Gif - IceGif">
            <a:extLst>
              <a:ext uri="{FF2B5EF4-FFF2-40B4-BE49-F238E27FC236}">
                <a16:creationId xmlns:a16="http://schemas.microsoft.com/office/drawing/2014/main" id="{A003D982-D744-2232-35D6-E4F8B7B3B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84" y="2120493"/>
            <a:ext cx="3938155" cy="299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49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B6A58AE-8FE1-6116-B66D-FD9FB9CED49B}"/>
              </a:ext>
            </a:extLst>
          </p:cNvPr>
          <p:cNvSpPr txBox="1"/>
          <p:nvPr/>
        </p:nvSpPr>
        <p:spPr>
          <a:xfrm>
            <a:off x="169264" y="975609"/>
            <a:ext cx="705974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Cristina </a:t>
            </a:r>
            <a:r>
              <a:rPr lang="it-IT" sz="2000" b="1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Tuvè</a:t>
            </a:r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     </a:t>
            </a:r>
            <a:r>
              <a:rPr lang="it-IT" sz="2000" b="1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Chair     </a:t>
            </a:r>
            <a:r>
              <a:rPr lang="it-IT" sz="2000" b="1" i="0" u="sng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cristina.tuve@ct.infn.it</a:t>
            </a:r>
            <a:b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Adrian Dumitru                 </a:t>
            </a:r>
            <a:r>
              <a:rPr lang="it-IT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Adrian.Dumitru@baruch.cuny.edu</a:t>
            </a:r>
            <a:b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Bedangadas</a:t>
            </a:r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b="1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Mohanty</a:t>
            </a:r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     </a:t>
            </a:r>
            <a:r>
              <a:rPr lang="it-IT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bedanga@niser.ac.in</a:t>
            </a:r>
            <a:b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Guillaume </a:t>
            </a:r>
            <a:r>
              <a:rPr lang="it-IT" sz="2000" b="1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Beuf</a:t>
            </a:r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           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it-IT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Guillaume.Beuf@ncbj.gov.pl</a:t>
            </a:r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b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Marie Boer                          </a:t>
            </a:r>
            <a:r>
              <a:rPr lang="it-IT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mboer@vt.edu</a:t>
            </a:r>
            <a:r>
              <a:rPr lang="it-IT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             </a:t>
            </a:r>
            <a:r>
              <a:rPr lang="it-IT" sz="2000" dirty="0"/>
              <a:t> 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1C4716D-0A49-7E63-F83A-5F6893326C17}"/>
              </a:ext>
            </a:extLst>
          </p:cNvPr>
          <p:cNvSpPr txBox="1"/>
          <p:nvPr/>
        </p:nvSpPr>
        <p:spPr>
          <a:xfrm>
            <a:off x="155965" y="144697"/>
            <a:ext cx="3794629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br>
              <a:rPr lang="it-IT" dirty="0">
                <a:solidFill>
                  <a:srgbClr val="0F0202"/>
                </a:solidFill>
                <a:effectLst/>
                <a:highlight>
                  <a:srgbClr val="B9CBCA"/>
                </a:highlight>
              </a:rPr>
            </a:br>
            <a:r>
              <a:rPr lang="en-US" sz="18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Election and Nominating Committee</a:t>
            </a:r>
            <a:endParaRPr lang="en-GB" b="1" dirty="0">
              <a:solidFill>
                <a:schemeClr val="bg1"/>
              </a:solidFill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7631DE0B-9419-EC7E-7F4D-DA41BE397689}"/>
              </a:ext>
            </a:extLst>
          </p:cNvPr>
          <p:cNvGrpSpPr/>
          <p:nvPr/>
        </p:nvGrpSpPr>
        <p:grpSpPr>
          <a:xfrm>
            <a:off x="247650" y="3213780"/>
            <a:ext cx="11696700" cy="2506573"/>
            <a:chOff x="155965" y="3513584"/>
            <a:chExt cx="11696700" cy="2506573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6C3D3FE0-325F-B8E6-44CD-5863A5C9ADAA}"/>
                </a:ext>
              </a:extLst>
            </p:cNvPr>
            <p:cNvSpPr txBox="1"/>
            <p:nvPr/>
          </p:nvSpPr>
          <p:spPr>
            <a:xfrm>
              <a:off x="495300" y="3513584"/>
              <a:ext cx="6519291" cy="120032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dirty="0"/>
                <a:t>EICUG Charter</a:t>
              </a:r>
            </a:p>
            <a:p>
              <a:r>
                <a:rPr lang="it-IT" b="1" u="sng" dirty="0">
                  <a:solidFill>
                    <a:srgbClr val="1155CC"/>
                  </a:solidFill>
                  <a:latin typeface="Calibri" panose="020F0502020204030204" pitchFamily="34" charset="0"/>
                  <a:hlinkClick r:id="rId7"/>
                </a:rPr>
                <a:t>https://www.eicug.org/assets/documents/EICUG_Charter_vote.pdf</a:t>
              </a:r>
            </a:p>
            <a:p>
              <a:r>
                <a:rPr lang="it-IT" dirty="0"/>
                <a:t> </a:t>
              </a:r>
              <a:r>
                <a:rPr lang="en-US" dirty="0"/>
                <a:t>was approved in December of 2022</a:t>
              </a:r>
            </a:p>
          </p:txBody>
        </p:sp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9E58044C-2635-9B7B-A401-764305E7E6B1}"/>
                </a:ext>
              </a:extLst>
            </p:cNvPr>
            <p:cNvGrpSpPr/>
            <p:nvPr/>
          </p:nvGrpSpPr>
          <p:grpSpPr>
            <a:xfrm>
              <a:off x="155965" y="4778829"/>
              <a:ext cx="11696700" cy="1241328"/>
              <a:chOff x="276452" y="4323679"/>
              <a:chExt cx="11696699" cy="1241328"/>
            </a:xfrm>
          </p:grpSpPr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5E4494E-3493-FDDC-614B-1BCD11CA182F}"/>
                  </a:ext>
                </a:extLst>
              </p:cNvPr>
              <p:cNvSpPr txBox="1"/>
              <p:nvPr/>
            </p:nvSpPr>
            <p:spPr>
              <a:xfrm>
                <a:off x="1823193" y="4323679"/>
                <a:ext cx="2748253" cy="3693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Institutional</a:t>
                </a:r>
                <a:r>
                  <a:rPr lang="it-IT" b="1" dirty="0"/>
                  <a:t> Board </a:t>
                </a:r>
                <a:r>
                  <a:rPr lang="en-GB" b="1" dirty="0"/>
                  <a:t>is gone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85926A0D-6584-77B1-507E-8FC3DFCE5AE8}"/>
                  </a:ext>
                </a:extLst>
              </p:cNvPr>
              <p:cNvSpPr txBox="1"/>
              <p:nvPr/>
            </p:nvSpPr>
            <p:spPr>
              <a:xfrm>
                <a:off x="276452" y="5195675"/>
                <a:ext cx="11696699" cy="3693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it-IT" dirty="0"/>
                  <a:t>The Steering Committee (SC)  </a:t>
                </a:r>
                <a:r>
                  <a:rPr lang="en-US" dirty="0"/>
                  <a:t>has completed the implementation and the transition to the new structure by June 1st, 2023. </a:t>
                </a:r>
              </a:p>
            </p:txBody>
          </p:sp>
          <p:cxnSp>
            <p:nvCxnSpPr>
              <p:cNvPr id="12" name="Connettore 2 11">
                <a:extLst>
                  <a:ext uri="{FF2B5EF4-FFF2-40B4-BE49-F238E27FC236}">
                    <a16:creationId xmlns:a16="http://schemas.microsoft.com/office/drawing/2014/main" id="{6335EDE1-E6DB-1FE4-037C-9A738D4272C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81155" y="4549893"/>
                <a:ext cx="746560" cy="9785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4AEAEE-7FB6-5B80-2987-F09194F41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  <a:endParaRPr lang="en-GB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8F5B24E-DF57-7805-3962-E200CEC0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2</a:t>
            </a:fld>
            <a:endParaRPr lang="en-GB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4686939-714F-9B70-7A75-671823DE70C8}"/>
              </a:ext>
            </a:extLst>
          </p:cNvPr>
          <p:cNvSpPr txBox="1"/>
          <p:nvPr/>
        </p:nvSpPr>
        <p:spPr>
          <a:xfrm>
            <a:off x="7106276" y="410521"/>
            <a:ext cx="4838074" cy="28623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it-IT" dirty="0"/>
              <a:t>        -Cristina </a:t>
            </a:r>
            <a:r>
              <a:rPr lang="it-IT" dirty="0" err="1"/>
              <a:t>Tuvè</a:t>
            </a:r>
            <a:r>
              <a:rPr lang="it-IT" dirty="0"/>
              <a:t> (</a:t>
            </a:r>
            <a:r>
              <a:rPr lang="it-IT" dirty="0" err="1"/>
              <a:t>Univ</a:t>
            </a:r>
            <a:r>
              <a:rPr lang="it-IT" dirty="0"/>
              <a:t> &amp; INFN-Catania, </a:t>
            </a:r>
            <a:r>
              <a:rPr lang="it-IT" dirty="0" err="1"/>
              <a:t>Italy</a:t>
            </a:r>
            <a:r>
              <a:rPr lang="it-IT" dirty="0"/>
              <a:t>),</a:t>
            </a:r>
          </a:p>
          <a:p>
            <a:r>
              <a:rPr lang="it-IT" dirty="0"/>
              <a:t>              </a:t>
            </a:r>
            <a:r>
              <a:rPr lang="it-IT" dirty="0" err="1"/>
              <a:t>term</a:t>
            </a:r>
            <a:r>
              <a:rPr lang="it-IT" dirty="0"/>
              <a:t> </a:t>
            </a:r>
            <a:r>
              <a:rPr lang="it-IT" dirty="0" err="1"/>
              <a:t>September</a:t>
            </a:r>
            <a:r>
              <a:rPr lang="it-IT" dirty="0"/>
              <a:t> 2021 - August 2024</a:t>
            </a:r>
          </a:p>
          <a:p>
            <a:r>
              <a:rPr lang="it-IT" dirty="0"/>
              <a:t>       - Adrian Dumitru (CUNY, USA)</a:t>
            </a:r>
          </a:p>
          <a:p>
            <a:pPr lvl="1"/>
            <a:r>
              <a:rPr lang="it-IT" dirty="0"/>
              <a:t>      </a:t>
            </a:r>
            <a:r>
              <a:rPr lang="it-IT" dirty="0" err="1"/>
              <a:t>term</a:t>
            </a:r>
            <a:r>
              <a:rPr lang="it-IT" dirty="0"/>
              <a:t> </a:t>
            </a:r>
            <a:r>
              <a:rPr lang="it-IT" dirty="0" err="1"/>
              <a:t>September</a:t>
            </a:r>
            <a:r>
              <a:rPr lang="it-IT" dirty="0"/>
              <a:t> 2021 - August 202</a:t>
            </a:r>
          </a:p>
          <a:p>
            <a:pPr lvl="1"/>
            <a:r>
              <a:rPr lang="it-IT" dirty="0"/>
              <a:t>-</a:t>
            </a:r>
            <a:r>
              <a:rPr lang="it-IT" dirty="0" err="1"/>
              <a:t>Bedangadas</a:t>
            </a:r>
            <a:r>
              <a:rPr lang="it-IT" dirty="0"/>
              <a:t> </a:t>
            </a:r>
            <a:r>
              <a:rPr lang="it-IT" dirty="0" err="1"/>
              <a:t>Mohanty</a:t>
            </a:r>
            <a:r>
              <a:rPr lang="it-IT" dirty="0"/>
              <a:t> (NISER, India)</a:t>
            </a:r>
          </a:p>
          <a:p>
            <a:pPr lvl="1"/>
            <a:r>
              <a:rPr lang="it-IT" dirty="0"/>
              <a:t>     </a:t>
            </a:r>
            <a:r>
              <a:rPr lang="it-IT" dirty="0" err="1"/>
              <a:t>term</a:t>
            </a:r>
            <a:r>
              <a:rPr lang="it-IT" dirty="0"/>
              <a:t> </a:t>
            </a:r>
            <a:r>
              <a:rPr lang="it-IT" dirty="0" err="1"/>
              <a:t>September</a:t>
            </a:r>
            <a:r>
              <a:rPr lang="it-IT" dirty="0"/>
              <a:t> 2021 - August 2024</a:t>
            </a:r>
          </a:p>
          <a:p>
            <a:pPr lvl="1"/>
            <a:r>
              <a:rPr lang="it-IT" dirty="0"/>
              <a:t>-Marie Boer (Virginia Tech. University, USA)</a:t>
            </a:r>
          </a:p>
          <a:p>
            <a:pPr lvl="1"/>
            <a:r>
              <a:rPr lang="it-IT" dirty="0"/>
              <a:t>      </a:t>
            </a:r>
            <a:r>
              <a:rPr lang="it-IT" dirty="0" err="1"/>
              <a:t>term</a:t>
            </a:r>
            <a:r>
              <a:rPr lang="it-IT" dirty="0"/>
              <a:t> August 2023 - August 2026</a:t>
            </a:r>
          </a:p>
          <a:p>
            <a:pPr lvl="1"/>
            <a:r>
              <a:rPr lang="it-IT" dirty="0"/>
              <a:t>-Guillaume </a:t>
            </a:r>
            <a:r>
              <a:rPr lang="it-IT" dirty="0" err="1"/>
              <a:t>Beuf</a:t>
            </a:r>
            <a:r>
              <a:rPr lang="it-IT" dirty="0"/>
              <a:t> (NCBJ, Poland), </a:t>
            </a:r>
          </a:p>
          <a:p>
            <a:pPr lvl="1"/>
            <a:r>
              <a:rPr lang="it-IT" dirty="0"/>
              <a:t>    </a:t>
            </a:r>
            <a:r>
              <a:rPr lang="it-IT" dirty="0" err="1"/>
              <a:t>term</a:t>
            </a:r>
            <a:r>
              <a:rPr lang="it-IT" dirty="0"/>
              <a:t> August 2023 - August 2026</a:t>
            </a:r>
          </a:p>
        </p:txBody>
      </p:sp>
    </p:spTree>
    <p:extLst>
      <p:ext uri="{BB962C8B-B14F-4D97-AF65-F5344CB8AC3E}">
        <p14:creationId xmlns:p14="http://schemas.microsoft.com/office/powerpoint/2010/main" val="405884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7D7A861-3BA9-B055-663F-42734EDF52AB}"/>
              </a:ext>
            </a:extLst>
          </p:cNvPr>
          <p:cNvSpPr txBox="1"/>
          <p:nvPr/>
        </p:nvSpPr>
        <p:spPr>
          <a:xfrm>
            <a:off x="912421" y="1229323"/>
            <a:ext cx="10367158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b="1" dirty="0"/>
              <a:t>The SC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formed</a:t>
            </a:r>
            <a:r>
              <a:rPr lang="it-IT" b="1" dirty="0"/>
              <a:t> by </a:t>
            </a:r>
            <a:r>
              <a:rPr lang="it-IT" b="1" dirty="0" err="1"/>
              <a:t>twelve</a:t>
            </a:r>
            <a:r>
              <a:rPr lang="it-IT" b="1" dirty="0"/>
              <a:t> </a:t>
            </a:r>
            <a:r>
              <a:rPr lang="it-IT" b="1" dirty="0" err="1"/>
              <a:t>members</a:t>
            </a:r>
            <a:r>
              <a:rPr lang="it-IT" b="1" dirty="0"/>
              <a:t>: </a:t>
            </a:r>
          </a:p>
          <a:p>
            <a:endParaRPr lang="it-IT" b="1" dirty="0"/>
          </a:p>
          <a:p>
            <a:r>
              <a:rPr lang="it-IT" dirty="0"/>
              <a:t>the Chair line (Chair, </a:t>
            </a:r>
            <a:r>
              <a:rPr lang="it-IT" dirty="0" err="1"/>
              <a:t>Past</a:t>
            </a:r>
            <a:r>
              <a:rPr lang="it-IT" dirty="0"/>
              <a:t> Chair, Chair-</a:t>
            </a:r>
            <a:r>
              <a:rPr lang="it-IT" dirty="0" err="1"/>
              <a:t>elect</a:t>
            </a:r>
            <a:r>
              <a:rPr lang="it-IT" dirty="0"/>
              <a:t>),</a:t>
            </a:r>
          </a:p>
          <a:p>
            <a:r>
              <a:rPr lang="it-IT" dirty="0" err="1"/>
              <a:t>two</a:t>
            </a:r>
            <a:r>
              <a:rPr lang="it-IT" dirty="0"/>
              <a:t> regular </a:t>
            </a:r>
            <a:r>
              <a:rPr lang="it-IT" dirty="0" err="1"/>
              <a:t>members</a:t>
            </a:r>
            <a:endParaRPr lang="it-IT" dirty="0"/>
          </a:p>
          <a:p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representatives</a:t>
            </a:r>
            <a:r>
              <a:rPr lang="it-IT" dirty="0"/>
              <a:t> from world </a:t>
            </a:r>
            <a:r>
              <a:rPr lang="it-IT" dirty="0" err="1"/>
              <a:t>regions</a:t>
            </a:r>
            <a:r>
              <a:rPr lang="it-IT" dirty="0"/>
              <a:t> </a:t>
            </a:r>
            <a:r>
              <a:rPr lang="it-IT" dirty="0" err="1"/>
              <a:t>outside</a:t>
            </a:r>
            <a:r>
              <a:rPr lang="it-IT" dirty="0"/>
              <a:t> the US</a:t>
            </a:r>
          </a:p>
          <a:p>
            <a:r>
              <a:rPr lang="it-IT" dirty="0"/>
              <a:t>one </a:t>
            </a:r>
            <a:r>
              <a:rPr lang="it-IT" dirty="0" err="1"/>
              <a:t>early</a:t>
            </a:r>
            <a:r>
              <a:rPr lang="it-IT" dirty="0"/>
              <a:t>-career scientist</a:t>
            </a:r>
          </a:p>
          <a:p>
            <a:r>
              <a:rPr lang="it-IT" dirty="0"/>
              <a:t>the Chair of the</a:t>
            </a:r>
            <a:r>
              <a:rPr lang="it-IT" b="1" dirty="0"/>
              <a:t> </a:t>
            </a:r>
            <a:r>
              <a:rPr lang="it-IT" b="1" dirty="0" err="1"/>
              <a:t>Diversity</a:t>
            </a:r>
            <a:r>
              <a:rPr lang="it-IT" b="1" dirty="0"/>
              <a:t>, Equity and </a:t>
            </a:r>
            <a:r>
              <a:rPr lang="it-IT" b="1" dirty="0" err="1"/>
              <a:t>Inclusion</a:t>
            </a:r>
            <a:r>
              <a:rPr lang="it-IT" b="1" dirty="0"/>
              <a:t> Committee DE&amp;I </a:t>
            </a:r>
          </a:p>
          <a:p>
            <a:r>
              <a:rPr lang="it-IT" dirty="0"/>
              <a:t>one </a:t>
            </a:r>
            <a:r>
              <a:rPr lang="it-IT" dirty="0" err="1"/>
              <a:t>representative</a:t>
            </a:r>
            <a:r>
              <a:rPr lang="it-IT" dirty="0"/>
              <a:t> of the </a:t>
            </a:r>
            <a:r>
              <a:rPr lang="it-IT" dirty="0" err="1"/>
              <a:t>ePIC</a:t>
            </a:r>
            <a:r>
              <a:rPr lang="it-IT" dirty="0"/>
              <a:t> Collaboration,</a:t>
            </a:r>
          </a:p>
          <a:p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representatives</a:t>
            </a:r>
            <a:r>
              <a:rPr lang="it-IT" dirty="0"/>
              <a:t> </a:t>
            </a:r>
            <a:r>
              <a:rPr lang="it-IT" dirty="0" err="1"/>
              <a:t>selected</a:t>
            </a:r>
            <a:r>
              <a:rPr lang="it-IT" dirty="0"/>
              <a:t> by the </a:t>
            </a:r>
            <a:r>
              <a:rPr lang="it-IT" dirty="0" err="1"/>
              <a:t>host</a:t>
            </a:r>
            <a:r>
              <a:rPr lang="it-IT" dirty="0"/>
              <a:t> </a:t>
            </a:r>
            <a:r>
              <a:rPr lang="it-IT" dirty="0" err="1"/>
              <a:t>laboratories</a:t>
            </a:r>
            <a:r>
              <a:rPr lang="it-IT" dirty="0"/>
              <a:t> (Jefferson Lab, Brookhaven National Lab) / EIC Project.</a:t>
            </a:r>
            <a:endParaRPr lang="en-GB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302046C-EC14-B929-BFEC-849417FE3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078F8FE-3E8E-AB4D-E600-84B32B325B07}"/>
              </a:ext>
            </a:extLst>
          </p:cNvPr>
          <p:cNvSpPr txBox="1"/>
          <p:nvPr/>
        </p:nvSpPr>
        <p:spPr>
          <a:xfrm>
            <a:off x="572985" y="4619828"/>
            <a:ext cx="105710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Committee DE&amp;I </a:t>
            </a:r>
          </a:p>
          <a:p>
            <a:r>
              <a:rPr lang="en-US" dirty="0"/>
              <a:t>it was necessary to renew 3 ordinary members and 1 "early-career" (max. 5 years from the Ph.D.).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9882DB45-CD4B-58DD-A099-0AB3F2DB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028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4BDDA5E-C99D-DED5-D517-C053DEE3BD43}"/>
              </a:ext>
            </a:extLst>
          </p:cNvPr>
          <p:cNvSpPr txBox="1"/>
          <p:nvPr/>
        </p:nvSpPr>
        <p:spPr>
          <a:xfrm>
            <a:off x="590543" y="1695520"/>
            <a:ext cx="1012857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 panose="030F0902030302020204" pitchFamily="66" charset="0"/>
              </a:rPr>
              <a:t>At end of September 2023, </a:t>
            </a:r>
            <a:r>
              <a:rPr lang="en-US" sz="2000" b="1" dirty="0">
                <a:latin typeface="Comic Sans MS" panose="030F0902030302020204" pitchFamily="66" charset="0"/>
                <a:cs typeface="Times New Roman" panose="02020603050405020304" pitchFamily="18" charset="0"/>
              </a:rPr>
              <a:t>we</a:t>
            </a:r>
            <a:r>
              <a:rPr lang="en-US" sz="2000" b="1" i="0" strike="noStrike" dirty="0">
                <a:effectLst/>
                <a:latin typeface="Comic Sans MS" panose="030F0902030302020204" pitchFamily="66" charset="0"/>
                <a:cs typeface="Times New Roman" panose="02020603050405020304" pitchFamily="18" charset="0"/>
              </a:rPr>
              <a:t> organized  </a:t>
            </a:r>
            <a:r>
              <a:rPr lang="en-US" sz="2000" b="1" i="0" strike="noStrike" dirty="0">
                <a:solidFill>
                  <a:srgbClr val="C00000"/>
                </a:solidFill>
                <a:effectLst/>
                <a:latin typeface="Comic Sans MS" panose="030F0902030302020204" pitchFamily="66" charset="0"/>
                <a:cs typeface="Times New Roman" panose="02020603050405020304" pitchFamily="18" charset="0"/>
              </a:rPr>
              <a:t>two</a:t>
            </a:r>
            <a:r>
              <a:rPr lang="en-US" sz="2000" dirty="0">
                <a:solidFill>
                  <a:srgbClr val="C00000"/>
                </a:solidFill>
                <a:latin typeface="Comic Sans MS" panose="030F0902030302020204" pitchFamily="66" charset="0"/>
              </a:rPr>
              <a:t> call for nominations:</a:t>
            </a:r>
          </a:p>
          <a:p>
            <a:endParaRPr lang="en-GB" dirty="0">
              <a:solidFill>
                <a:srgbClr val="C00000"/>
              </a:solidFill>
            </a:endParaRPr>
          </a:p>
          <a:p>
            <a:pPr marL="457200" indent="-457200">
              <a:buFontTx/>
              <a:buChar char="-"/>
            </a:pPr>
            <a:r>
              <a:rPr lang="it-IT" sz="2000" b="0" i="0" u="none" strike="noStrike" dirty="0" err="1">
                <a:effectLst/>
                <a:latin typeface="Comic Sans MS" panose="030F0902030302020204" pitchFamily="66" charset="0"/>
              </a:rPr>
              <a:t>three</a:t>
            </a:r>
            <a:r>
              <a:rPr lang="it-IT" sz="2000" b="0" i="0" u="none" strike="noStrike" dirty="0">
                <a:effectLst/>
                <a:latin typeface="Comic Sans MS" panose="030F0902030302020204" pitchFamily="66" charset="0"/>
              </a:rPr>
              <a:t> </a:t>
            </a:r>
            <a:r>
              <a:rPr lang="it-IT" sz="2000" b="0" i="0" u="none" strike="noStrike" dirty="0" err="1">
                <a:effectLst/>
                <a:latin typeface="Comic Sans MS" panose="030F0902030302020204" pitchFamily="66" charset="0"/>
              </a:rPr>
              <a:t>ordinary</a:t>
            </a:r>
            <a:r>
              <a:rPr lang="it-IT" sz="2000" b="0" i="0" u="none" strike="noStrike" dirty="0">
                <a:effectLst/>
                <a:latin typeface="Comic Sans MS" panose="030F0902030302020204" pitchFamily="66" charset="0"/>
              </a:rPr>
              <a:t> </a:t>
            </a:r>
            <a:r>
              <a:rPr lang="it-IT" sz="2000" b="0" i="0" u="none" strike="noStrike" dirty="0" err="1">
                <a:effectLst/>
                <a:latin typeface="Comic Sans MS" panose="030F0902030302020204" pitchFamily="66" charset="0"/>
              </a:rPr>
              <a:t>members</a:t>
            </a:r>
            <a:r>
              <a:rPr lang="it-IT" sz="2000" b="0" i="0" u="none" strike="noStrike" dirty="0">
                <a:effectLst/>
                <a:latin typeface="Comic Sans MS" panose="030F0902030302020204" pitchFamily="66" charset="0"/>
              </a:rPr>
              <a:t> and</a:t>
            </a:r>
            <a:r>
              <a:rPr lang="it-IT" sz="2000" dirty="0">
                <a:latin typeface="Comic Sans MS" panose="030F0902030302020204" pitchFamily="66" charset="0"/>
              </a:rPr>
              <a:t> one position </a:t>
            </a:r>
            <a:r>
              <a:rPr lang="it-IT" sz="2000" b="1" i="1" dirty="0" err="1">
                <a:latin typeface="Comic Sans MS" panose="030F0902030302020204" pitchFamily="66" charset="0"/>
                <a:cs typeface="Times New Roman" panose="02020603050405020304" pitchFamily="18" charset="0"/>
              </a:rPr>
              <a:t>early</a:t>
            </a:r>
            <a:r>
              <a:rPr lang="it-IT" sz="2000" b="1" i="1" dirty="0">
                <a:latin typeface="Comic Sans MS" panose="030F0902030302020204" pitchFamily="66" charset="0"/>
                <a:cs typeface="Times New Roman" panose="02020603050405020304" pitchFamily="18" charset="0"/>
              </a:rPr>
              <a:t> career </a:t>
            </a:r>
            <a:r>
              <a:rPr lang="it-IT" sz="2000" dirty="0">
                <a:latin typeface="Comic Sans MS" panose="030F0902030302020204" pitchFamily="66" charset="0"/>
              </a:rPr>
              <a:t>for </a:t>
            </a:r>
            <a:r>
              <a:rPr lang="it-IT" sz="2000" b="1" i="0" u="none" strike="noStrike" dirty="0">
                <a:solidFill>
                  <a:srgbClr val="FF0000"/>
                </a:solidFill>
                <a:effectLst/>
                <a:latin typeface="Comic Sans MS" panose="030F0902030302020204" pitchFamily="66" charset="0"/>
              </a:rPr>
              <a:t>DE&amp;I committee </a:t>
            </a:r>
            <a:endParaRPr lang="en-US" sz="2000" kern="100" dirty="0">
              <a:solidFill>
                <a:srgbClr val="000000"/>
              </a:solidFill>
              <a:effectLst/>
              <a:latin typeface="Helvetica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250656BA-8160-37E4-7BE6-9DBEABE74854}"/>
              </a:ext>
            </a:extLst>
          </p:cNvPr>
          <p:cNvGrpSpPr/>
          <p:nvPr/>
        </p:nvGrpSpPr>
        <p:grpSpPr>
          <a:xfrm>
            <a:off x="590543" y="3325587"/>
            <a:ext cx="9677719" cy="2854209"/>
            <a:chOff x="590543" y="3325587"/>
            <a:chExt cx="9677719" cy="2854209"/>
          </a:xfrm>
        </p:grpSpPr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4ABF0A28-F91B-3DCC-684B-1B09877D60C4}"/>
                </a:ext>
              </a:extLst>
            </p:cNvPr>
            <p:cNvSpPr txBox="1"/>
            <p:nvPr/>
          </p:nvSpPr>
          <p:spPr>
            <a:xfrm>
              <a:off x="590543" y="3325587"/>
              <a:ext cx="967771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0" i="0" u="none" strike="noStrike" dirty="0">
                  <a:effectLst/>
                  <a:latin typeface="Helvetica" pitchFamily="2" charset="0"/>
                </a:rPr>
                <a:t>The members appointed by the Steering Committee </a:t>
              </a:r>
              <a:r>
                <a:rPr lang="en-US" b="0" i="0" u="sng" strike="noStrike" dirty="0">
                  <a:solidFill>
                    <a:srgbClr val="C00000"/>
                  </a:solidFill>
                  <a:effectLst/>
                  <a:latin typeface="Helvetica" pitchFamily="2" charset="0"/>
                </a:rPr>
                <a:t>after a call to the entire Users Group </a:t>
              </a:r>
              <a:r>
                <a:rPr lang="en-US" b="0" i="0" u="sng" strike="noStrike" dirty="0">
                  <a:effectLst/>
                  <a:latin typeface="Helvetica" pitchFamily="2" charset="0"/>
                </a:rPr>
                <a:t>are:</a:t>
              </a:r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F6A0B2B3-5AE7-33EE-D253-63ECF6C78AAF}"/>
                </a:ext>
              </a:extLst>
            </p:cNvPr>
            <p:cNvSpPr txBox="1"/>
            <p:nvPr/>
          </p:nvSpPr>
          <p:spPr>
            <a:xfrm>
              <a:off x="827313" y="3871472"/>
              <a:ext cx="5581402" cy="2308324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sz="1800" b="1" i="0" u="none" strike="noStrike" dirty="0">
                  <a:solidFill>
                    <a:srgbClr val="FF0000"/>
                  </a:solidFill>
                  <a:effectLst/>
                  <a:latin typeface="Comic Sans MS" panose="030F0902030302020204" pitchFamily="66" charset="0"/>
                </a:rPr>
                <a:t>EICUG DE&amp;I committee </a:t>
              </a:r>
              <a:endParaRPr lang="en-US" sz="1800" kern="100" dirty="0">
                <a:solidFill>
                  <a:srgbClr val="000000"/>
                </a:solidFill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r>
                <a:rPr lang="en-US" sz="1800" kern="100" dirty="0">
                  <a:solidFill>
                    <a:srgbClr val="000000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Times New Roman" panose="02020603050405020304" pitchFamily="18" charset="0"/>
                </a:rPr>
                <a:t>Asli </a:t>
              </a:r>
              <a:r>
                <a:rPr lang="en-US" sz="1800" kern="100" dirty="0" err="1">
                  <a:solidFill>
                    <a:srgbClr val="000000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Times New Roman" panose="02020603050405020304" pitchFamily="18" charset="0"/>
                </a:rPr>
                <a:t>Tandogan</a:t>
              </a:r>
              <a:r>
                <a:rPr lang="en-US" sz="1800" kern="100" dirty="0">
                  <a:solidFill>
                    <a:srgbClr val="000000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Times New Roman" panose="02020603050405020304" pitchFamily="18" charset="0"/>
                </a:rPr>
                <a:t>                   next chair-elect</a:t>
              </a:r>
            </a:p>
            <a:p>
              <a:r>
                <a:rPr lang="en-US" sz="1800" kern="100" dirty="0">
                  <a:solidFill>
                    <a:srgbClr val="000000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Times New Roman" panose="02020603050405020304" pitchFamily="18" charset="0"/>
                </a:rPr>
                <a:t>Fernando Flor</a:t>
              </a:r>
              <a:endParaRPr lang="it-IT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r>
                <a:rPr lang="en-US" sz="1800" kern="100" dirty="0">
                  <a:solidFill>
                    <a:srgbClr val="000000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Times New Roman" panose="02020603050405020304" pitchFamily="18" charset="0"/>
                </a:rPr>
                <a:t>Kavita Lalwani</a:t>
              </a:r>
              <a:endParaRPr lang="it-IT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r>
                <a:rPr lang="en-US" sz="1800" kern="100" dirty="0" err="1">
                  <a:solidFill>
                    <a:srgbClr val="000000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Times New Roman" panose="02020603050405020304" pitchFamily="18" charset="0"/>
                </a:rPr>
                <a:t>Taushif</a:t>
              </a:r>
              <a:r>
                <a:rPr lang="en-US" sz="1800" kern="100" dirty="0">
                  <a:solidFill>
                    <a:srgbClr val="000000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Times New Roman" panose="02020603050405020304" pitchFamily="18" charset="0"/>
                </a:rPr>
                <a:t> Ahmed</a:t>
              </a:r>
            </a:p>
            <a:p>
              <a:r>
                <a:rPr lang="it-IT" sz="1800" dirty="0">
                  <a:solidFill>
                    <a:srgbClr val="000000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Times New Roman" panose="02020603050405020304" pitchFamily="18" charset="0"/>
                </a:rPr>
                <a:t>Hu </a:t>
              </a:r>
              <a:r>
                <a:rPr lang="it-IT" sz="1800" dirty="0" err="1">
                  <a:solidFill>
                    <a:srgbClr val="000000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Times New Roman" panose="02020603050405020304" pitchFamily="18" charset="0"/>
                </a:rPr>
                <a:t>Zhi</a:t>
              </a:r>
              <a:r>
                <a:rPr lang="it-IT" sz="1800" dirty="0">
                  <a:solidFill>
                    <a:srgbClr val="000000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Times New Roman" panose="02020603050405020304" pitchFamily="18" charset="0"/>
                </a:rPr>
                <a:t>              </a:t>
              </a:r>
              <a:r>
                <a:rPr lang="it-IT" sz="1400" b="1" i="1" dirty="0">
                  <a:latin typeface="Comic Sans MS" panose="030F0902030302020204" pitchFamily="66" charset="0"/>
                  <a:cs typeface="Times New Roman" panose="02020603050405020304" pitchFamily="18" charset="0"/>
                </a:rPr>
                <a:t>EARLY CAREER</a:t>
              </a:r>
              <a:endParaRPr lang="it-IT" sz="1400" b="1" i="1" dirty="0">
                <a:effectLst/>
                <a:latin typeface="Comic Sans MS" panose="030F0902030302020204" pitchFamily="66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endParaRPr lang="en-GB" dirty="0"/>
            </a:p>
            <a:p>
              <a:endParaRPr lang="it-IT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A87F01-00A9-F62B-9E7B-A7EC1E3A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4F8DB3-007F-589A-D2DD-F957C8EA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4</a:t>
            </a:fld>
            <a:endParaRPr lang="en-GB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3A4C310-C691-A913-C9EC-0E90EE571AD2}"/>
              </a:ext>
            </a:extLst>
          </p:cNvPr>
          <p:cNvSpPr txBox="1"/>
          <p:nvPr/>
        </p:nvSpPr>
        <p:spPr>
          <a:xfrm>
            <a:off x="213756" y="309363"/>
            <a:ext cx="2866362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Nominations DE&amp;I</a:t>
            </a:r>
          </a:p>
        </p:txBody>
      </p:sp>
      <p:pic>
        <p:nvPicPr>
          <p:cNvPr id="1026" name="Picture 2" descr="Free Congratulations Animations - Graphics">
            <a:extLst>
              <a:ext uri="{FF2B5EF4-FFF2-40B4-BE49-F238E27FC236}">
                <a16:creationId xmlns:a16="http://schemas.microsoft.com/office/drawing/2014/main" id="{0A2FACBC-1818-CDCA-F3CA-F43F42FFD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192" y="4202743"/>
            <a:ext cx="2743200" cy="188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15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968A273-CA68-16F0-BA4E-16183E8CB7D5}"/>
              </a:ext>
            </a:extLst>
          </p:cNvPr>
          <p:cNvSpPr txBox="1"/>
          <p:nvPr/>
        </p:nvSpPr>
        <p:spPr>
          <a:xfrm>
            <a:off x="905122" y="2934418"/>
            <a:ext cx="9881177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E5E5E5"/>
                </a:solidFill>
                <a:latin typeface="Roboto" panose="020F0502020204030204" pitchFamily="34" charset="0"/>
              </a:rPr>
              <a:t>We</a:t>
            </a:r>
            <a:r>
              <a:rPr lang="it-IT" dirty="0">
                <a:solidFill>
                  <a:srgbClr val="E5E5E5"/>
                </a:solidFill>
                <a:latin typeface="Roboto" panose="020F0502020204030204" pitchFamily="34" charset="0"/>
              </a:rPr>
              <a:t> </a:t>
            </a:r>
            <a:r>
              <a:rPr lang="it-IT" b="0" i="0" u="none" strike="noStrike" dirty="0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check the 85  "</a:t>
            </a:r>
            <a:r>
              <a:rPr lang="it-IT" b="0" i="0" u="none" strike="noStrike" dirty="0" err="1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undeliverable</a:t>
            </a:r>
            <a:r>
              <a:rPr lang="it-IT" b="0" i="0" u="none" strike="noStrike" dirty="0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" </a:t>
            </a:r>
            <a:r>
              <a:rPr lang="it-IT" b="0" i="0" u="none" strike="noStrike" dirty="0" err="1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messages</a:t>
            </a:r>
            <a:r>
              <a:rPr lang="it-IT" b="0" i="0" u="none" strike="noStrike" dirty="0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it-IT" b="0" i="0" u="none" strike="noStrike" dirty="0" err="1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that</a:t>
            </a:r>
            <a:r>
              <a:rPr lang="it-IT" b="0" i="0" u="none" strike="noStrike" dirty="0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it-IT" b="0" i="0" u="none" strike="noStrike" dirty="0" err="1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have</a:t>
            </a:r>
            <a:r>
              <a:rPr lang="it-IT" b="0" i="0" u="none" strike="noStrike" dirty="0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 come back in </a:t>
            </a:r>
            <a:r>
              <a:rPr lang="it-IT" b="0" i="0" u="none" strike="noStrike" dirty="0" err="1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recent</a:t>
            </a:r>
            <a:r>
              <a:rPr lang="it-IT" b="0" i="0" u="none" strike="noStrike" dirty="0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 post </a:t>
            </a:r>
            <a:r>
              <a:rPr lang="it-IT" b="0" i="0" u="none" strike="noStrike" dirty="0" err="1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attempts</a:t>
            </a:r>
            <a:r>
              <a:rPr lang="it-IT" b="0" i="0" u="none" strike="noStrike" dirty="0">
                <a:solidFill>
                  <a:srgbClr val="E5E5E5"/>
                </a:solidFill>
                <a:effectLst/>
                <a:latin typeface="Roboto" panose="020F0502020204030204" pitchFamily="34" charset="0"/>
              </a:rPr>
              <a:t>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6667E2A-5A2B-B732-5EC5-060EA6F76DCF}"/>
              </a:ext>
            </a:extLst>
          </p:cNvPr>
          <p:cNvSpPr txBox="1"/>
          <p:nvPr/>
        </p:nvSpPr>
        <p:spPr>
          <a:xfrm>
            <a:off x="377585" y="231326"/>
            <a:ext cx="3475631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2800" b="1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clean</a:t>
            </a:r>
            <a:r>
              <a:rPr lang="it-IT" sz="2800" b="1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b="1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2800" b="1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up» mail list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1E83605-4ADE-4F4F-A56A-FF568530C688}"/>
              </a:ext>
            </a:extLst>
          </p:cNvPr>
          <p:cNvSpPr txBox="1"/>
          <p:nvPr/>
        </p:nvSpPr>
        <p:spPr>
          <a:xfrm>
            <a:off x="1013592" y="4725678"/>
            <a:ext cx="8614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</a:t>
            </a:r>
            <a:r>
              <a:rPr lang="it-IT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 (in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Marco and Fatemi) </a:t>
            </a:r>
            <a:endParaRPr lang="it-IT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30 entries </a:t>
            </a:r>
            <a:r>
              <a:rPr lang="it-IT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«BNL </a:t>
            </a:r>
            <a:r>
              <a:rPr lang="it-IT" b="0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bounce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it-IT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EE1BFD5-9B41-85C9-030F-404E37F8F2E9}"/>
              </a:ext>
            </a:extLst>
          </p:cNvPr>
          <p:cNvSpPr txBox="1"/>
          <p:nvPr/>
        </p:nvSpPr>
        <p:spPr>
          <a:xfrm>
            <a:off x="1071376" y="3772116"/>
            <a:ext cx="905081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b="1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it-IT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checked</a:t>
            </a:r>
            <a:r>
              <a:rPr lang="it-IT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 mails…..</a:t>
            </a:r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search in web site, we used also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Linkedln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we wrote to ex Institutional Board contact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</a:t>
            </a:r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 on</a:t>
            </a:r>
            <a:endParaRPr lang="it-IT" sz="1600" i="1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F149E96-892A-BC39-6903-E489EF5CD64D}"/>
              </a:ext>
            </a:extLst>
          </p:cNvPr>
          <p:cNvSpPr txBox="1"/>
          <p:nvPr/>
        </p:nvSpPr>
        <p:spPr>
          <a:xfrm>
            <a:off x="533483" y="1196951"/>
            <a:ext cx="1112503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used the </a:t>
            </a:r>
            <a:r>
              <a:rPr lang="en-US" b="0" i="0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EICUG mailing list </a:t>
            </a:r>
            <a:r>
              <a:rPr lang="en-US" b="0" i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spread </a:t>
            </a:r>
            <a:r>
              <a:rPr lang="en-US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call to everyone to apply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these positions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909B828-9B8D-A97C-7FD1-290DAFEB4549}"/>
              </a:ext>
            </a:extLst>
          </p:cNvPr>
          <p:cNvSpPr txBox="1"/>
          <p:nvPr/>
        </p:nvSpPr>
        <p:spPr>
          <a:xfrm>
            <a:off x="2467034" y="1971230"/>
            <a:ext cx="4952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we obtained a lot of </a:t>
            </a:r>
            <a:r>
              <a:rPr lang="it-IT" sz="1800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1800" b="0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undeliverable</a:t>
            </a:r>
            <a:r>
              <a:rPr lang="it-IT" sz="1800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messages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F67C0A-EA3D-9B60-F59E-BDA4C0D2C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400F59B-EFA6-9643-0057-BBD961B7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30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99B8A3-0260-1C3C-9BE1-AF09C5ED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80" y="356589"/>
            <a:ext cx="10515600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effectLst/>
              </a:rPr>
              <a:t>Update the EICUG members and Institutions in the phonebook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FF5537A-60AB-8B57-408E-0BF02CBCD3CC}"/>
              </a:ext>
            </a:extLst>
          </p:cNvPr>
          <p:cNvSpPr txBox="1"/>
          <p:nvPr/>
        </p:nvSpPr>
        <p:spPr>
          <a:xfrm>
            <a:off x="1654379" y="4363996"/>
            <a:ext cx="7679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sent emails to 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Institution representative on (ex) EIC User Group IB to update the members list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CEE8844-DF77-BB14-93F9-AB518C50E26A}"/>
              </a:ext>
            </a:extLst>
          </p:cNvPr>
          <p:cNvSpPr txBox="1"/>
          <p:nvPr/>
        </p:nvSpPr>
        <p:spPr>
          <a:xfrm>
            <a:off x="1448771" y="2140810"/>
            <a:ext cx="9905029" cy="175432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en-US" b="1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cleaning has shown that the EICUG </a:t>
            </a:r>
            <a:r>
              <a:rPr lang="it-IT" b="1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MAIL LIST </a:t>
            </a:r>
            <a:r>
              <a:rPr lang="it-IT" b="1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it-IT" b="1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b="1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updated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it-IT" b="1" i="0" u="none" strike="noStrike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Thus, the new goal was to </a:t>
            </a:r>
            <a:r>
              <a:rPr lang="en-US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update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EICUG members and Institutions in the phonebook. 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https://phonebook.sdcc.bnl.gov/eic/client/</a:t>
            </a: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did it  </a:t>
            </a:r>
            <a:r>
              <a:rPr lang="en-US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view of the 2024 elections.</a:t>
            </a:r>
            <a:endParaRPr lang="en-US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1FAEEC-CD92-BDCC-6610-020937DFE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ED112E-EF20-EA14-B18B-4549CA7D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52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9E47FBD-F3BC-D8B5-FC53-7AA69BD896E7}"/>
              </a:ext>
            </a:extLst>
          </p:cNvPr>
          <p:cNvSpPr txBox="1"/>
          <p:nvPr/>
        </p:nvSpPr>
        <p:spPr>
          <a:xfrm>
            <a:off x="460008" y="769456"/>
            <a:ext cx="1012074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u="none" strike="noStrike" dirty="0">
                <a:effectLst/>
                <a:latin typeface="Helvetica" pitchFamily="2" charset="0"/>
              </a:rPr>
              <a:t>Adrian Dumitru:                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USA (from A to G) </a:t>
            </a:r>
          </a:p>
          <a:p>
            <a:pPr algn="l"/>
            <a:r>
              <a:rPr lang="en-US" b="0" i="0" u="none" strike="noStrike" dirty="0" err="1">
                <a:solidFill>
                  <a:schemeClr val="accent1"/>
                </a:solidFill>
                <a:effectLst/>
                <a:latin typeface="Helvetica" pitchFamily="2" charset="0"/>
              </a:rPr>
              <a:t>Bedangadas</a:t>
            </a:r>
            <a:r>
              <a:rPr lang="en-US" b="0" i="0" u="none" strike="noStrike" dirty="0">
                <a:solidFill>
                  <a:schemeClr val="accent1"/>
                </a:solidFill>
                <a:effectLst/>
                <a:latin typeface="Helvetica" pitchFamily="2" charset="0"/>
              </a:rPr>
              <a:t> Mohanty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:     ASIA (from A to R)  </a:t>
            </a:r>
          </a:p>
          <a:p>
            <a:pPr algn="l"/>
            <a:r>
              <a:rPr lang="en-US" b="0" i="0" u="none" strike="noStrike" dirty="0">
                <a:solidFill>
                  <a:srgbClr val="7030A0"/>
                </a:solidFill>
                <a:effectLst/>
                <a:latin typeface="Helvetica" pitchFamily="2" charset="0"/>
              </a:rPr>
              <a:t>Guillaume </a:t>
            </a:r>
            <a:r>
              <a:rPr lang="en-US" b="0" i="0" u="none" strike="noStrike" dirty="0" err="1">
                <a:solidFill>
                  <a:srgbClr val="7030A0"/>
                </a:solidFill>
                <a:effectLst/>
                <a:latin typeface="Helvetica" pitchFamily="2" charset="0"/>
              </a:rPr>
              <a:t>Beuf</a:t>
            </a:r>
            <a:r>
              <a:rPr lang="en-US" b="0" i="0" u="none" strike="noStrike" dirty="0">
                <a:solidFill>
                  <a:srgbClr val="7030A0"/>
                </a:solidFill>
                <a:effectLst/>
                <a:latin typeface="Helvetica" pitchFamily="2" charset="0"/>
              </a:rPr>
              <a:t> :              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Europe (64)</a:t>
            </a:r>
          </a:p>
          <a:p>
            <a:pPr algn="l"/>
            <a:r>
              <a:rPr lang="en-US" b="0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Helvetica" pitchFamily="2" charset="0"/>
              </a:rPr>
              <a:t>Marie Boer:</a:t>
            </a:r>
            <a:r>
              <a:rPr lang="en-US" b="0" i="0" u="none" strike="noStrike" dirty="0">
                <a:solidFill>
                  <a:srgbClr val="0070C0"/>
                </a:solidFill>
                <a:effectLst/>
                <a:latin typeface="Helvetica" pitchFamily="2" charset="0"/>
              </a:rPr>
              <a:t>                      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Mexico(6), Canada(8), south America(7), USA( from G to N )</a:t>
            </a:r>
          </a:p>
          <a:p>
            <a:pPr algn="l"/>
            <a:r>
              <a:rPr lang="en-US" i="0" u="none" strike="noStrike" dirty="0">
                <a:solidFill>
                  <a:schemeClr val="accent6">
                    <a:lumMod val="75000"/>
                  </a:schemeClr>
                </a:solidFill>
                <a:effectLst/>
                <a:latin typeface="Helvetica" pitchFamily="2" charset="0"/>
              </a:rPr>
              <a:t>Me:                                   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CEA,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Saclay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, Jyväskylä, Tech-X Incorporation, USM Valparaiso,   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pitchFamily="2" charset="0"/>
              </a:rPr>
              <a:t>                                         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USA (from O to W)+ Asia (from S to end) + Italy +  Russian Institutions </a:t>
            </a:r>
            <a:r>
              <a:rPr lang="en-US" b="1" i="0" u="none" strike="noStrike" dirty="0">
                <a:solidFill>
                  <a:schemeClr val="accent5">
                    <a:lumMod val="75000"/>
                  </a:schemeClr>
                </a:solidFill>
                <a:effectLst/>
                <a:latin typeface="Helvetica" pitchFamily="2" charset="0"/>
              </a:rPr>
              <a:t>Marco </a:t>
            </a:r>
            <a:r>
              <a:rPr lang="en-US" b="1" i="0" u="none" strike="noStrike" dirty="0" err="1">
                <a:solidFill>
                  <a:schemeClr val="accent5">
                    <a:lumMod val="75000"/>
                  </a:schemeClr>
                </a:solidFill>
                <a:effectLst/>
                <a:latin typeface="Helvetica" pitchFamily="2" charset="0"/>
              </a:rPr>
              <a:t>Radici</a:t>
            </a:r>
            <a:r>
              <a:rPr lang="en-US" b="1" i="0" u="none" strike="noStrike" dirty="0">
                <a:solidFill>
                  <a:schemeClr val="accent5">
                    <a:lumMod val="75000"/>
                  </a:schemeClr>
                </a:solidFill>
                <a:effectLst/>
                <a:latin typeface="Helvetica" pitchFamily="2" charset="0"/>
              </a:rPr>
              <a:t>:                 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France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726B3FE-471F-5E83-F285-6331CDD03428}"/>
              </a:ext>
            </a:extLst>
          </p:cNvPr>
          <p:cNvSpPr txBox="1"/>
          <p:nvPr/>
        </p:nvSpPr>
        <p:spPr>
          <a:xfrm>
            <a:off x="184547" y="230089"/>
            <a:ext cx="440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294 Institutions contacted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4AC0060-94B1-DD5D-3469-BFCB61FAB6F4}"/>
              </a:ext>
            </a:extLst>
          </p:cNvPr>
          <p:cNvSpPr txBox="1"/>
          <p:nvPr/>
        </p:nvSpPr>
        <p:spPr>
          <a:xfrm>
            <a:off x="8968838" y="3685684"/>
            <a:ext cx="28707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Radici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0" u="none" strike="noStrike" dirty="0">
                <a:solidFill>
                  <a:srgbClr val="222C3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communicated</a:t>
            </a:r>
            <a:r>
              <a:rPr lang="en-US" sz="2000" i="0" u="none" strike="noStrike" dirty="0">
                <a:solidFill>
                  <a:srgbClr val="222C31"/>
                </a:solidFill>
                <a:effectLst/>
                <a:highlight>
                  <a:srgbClr val="F6FA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the changes </a:t>
            </a:r>
            <a:r>
              <a:rPr lang="en-US" sz="2000" i="0" u="none" strike="noStrike" dirty="0">
                <a:solidFill>
                  <a:srgbClr val="222C3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i="0" u="none" strike="noStrike" dirty="0">
                <a:solidFill>
                  <a:srgbClr val="222C31"/>
                </a:solidFill>
                <a:effectLst/>
                <a:highlight>
                  <a:srgbClr val="F6FA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>
                <a:solidFill>
                  <a:srgbClr val="222C31"/>
                </a:solidFill>
                <a:highlight>
                  <a:srgbClr val="F6FA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Rachel </a:t>
            </a:r>
            <a:r>
              <a:rPr lang="en-US" sz="2000" i="0" u="none" strike="noStrike" dirty="0">
                <a:solidFill>
                  <a:srgbClr val="222C3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2000" i="0" u="none" strike="noStrike" dirty="0">
                <a:solidFill>
                  <a:srgbClr val="222C31"/>
                </a:solidFill>
                <a:effectLst/>
                <a:highlight>
                  <a:srgbClr val="F6FA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i="0" u="none" strike="noStrike" dirty="0">
                <a:solidFill>
                  <a:srgbClr val="222C3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took</a:t>
            </a:r>
            <a:r>
              <a:rPr lang="en-US" sz="2000" i="0" u="none" strike="noStrike" dirty="0">
                <a:solidFill>
                  <a:srgbClr val="222C31"/>
                </a:solidFill>
                <a:effectLst/>
                <a:highlight>
                  <a:srgbClr val="F6FA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i="0" u="none" strike="noStrike" dirty="0">
                <a:solidFill>
                  <a:srgbClr val="222C3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AA99E636-2F08-0657-791E-8CF626344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324600"/>
              </p:ext>
            </p:extLst>
          </p:nvPr>
        </p:nvGraphicFramePr>
        <p:xfrm>
          <a:off x="526293" y="3019497"/>
          <a:ext cx="8128001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447">
                  <a:extLst>
                    <a:ext uri="{9D8B030D-6E8A-4147-A177-3AD203B41FA5}">
                      <a16:colId xmlns:a16="http://schemas.microsoft.com/office/drawing/2014/main" val="3504539516"/>
                    </a:ext>
                  </a:extLst>
                </a:gridCol>
                <a:gridCol w="1030839">
                  <a:extLst>
                    <a:ext uri="{9D8B030D-6E8A-4147-A177-3AD203B41FA5}">
                      <a16:colId xmlns:a16="http://schemas.microsoft.com/office/drawing/2014/main" val="2871609153"/>
                    </a:ext>
                  </a:extLst>
                </a:gridCol>
                <a:gridCol w="1443136">
                  <a:extLst>
                    <a:ext uri="{9D8B030D-6E8A-4147-A177-3AD203B41FA5}">
                      <a16:colId xmlns:a16="http://schemas.microsoft.com/office/drawing/2014/main" val="971184008"/>
                    </a:ext>
                  </a:extLst>
                </a:gridCol>
                <a:gridCol w="1109484">
                  <a:extLst>
                    <a:ext uri="{9D8B030D-6E8A-4147-A177-3AD203B41FA5}">
                      <a16:colId xmlns:a16="http://schemas.microsoft.com/office/drawing/2014/main" val="2903534052"/>
                    </a:ext>
                  </a:extLst>
                </a:gridCol>
                <a:gridCol w="930809">
                  <a:extLst>
                    <a:ext uri="{9D8B030D-6E8A-4147-A177-3AD203B41FA5}">
                      <a16:colId xmlns:a16="http://schemas.microsoft.com/office/drawing/2014/main" val="2036701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33116231"/>
                    </a:ext>
                  </a:extLst>
                </a:gridCol>
                <a:gridCol w="1407886">
                  <a:extLst>
                    <a:ext uri="{9D8B030D-6E8A-4147-A177-3AD203B41FA5}">
                      <a16:colId xmlns:a16="http://schemas.microsoft.com/office/drawing/2014/main" val="19447006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reminders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Never </a:t>
                      </a:r>
                      <a:r>
                        <a:rPr lang="en-US" noProof="0" dirty="0"/>
                        <a:t>answered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negative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Institutions update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531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130 (up to 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173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65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u="none" strike="noStrike" dirty="0">
                          <a:effectLst/>
                          <a:latin typeface="Helvetica" pitchFamily="2" charset="0"/>
                        </a:rPr>
                        <a:t>Guillaume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 (1 or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533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….many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 + 3 news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41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Bedanga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916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392553"/>
                  </a:ext>
                </a:extLst>
              </a:tr>
            </a:tbl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890E1DC-A35C-C3CB-14EE-5FF2DA01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1D6A6A-5EA9-7C87-0561-4F1C0BC01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29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1AE29711-F998-102F-56CD-D962B7D497B3}"/>
              </a:ext>
            </a:extLst>
          </p:cNvPr>
          <p:cNvSpPr txBox="1"/>
          <p:nvPr/>
        </p:nvSpPr>
        <p:spPr>
          <a:xfrm>
            <a:off x="1731718" y="2507394"/>
            <a:ext cx="7369775" cy="14773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update</a:t>
            </a:r>
            <a:br>
              <a:rPr lang="it-IT" dirty="0"/>
            </a:br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institutions 279 - 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members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1405</a:t>
            </a:r>
          </a:p>
          <a:p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update </a:t>
            </a: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institutions 297 - 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members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1538</a:t>
            </a:r>
            <a:br>
              <a:rPr lang="it-IT" dirty="0"/>
            </a:b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PhoneBook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:  </a:t>
            </a:r>
            <a:r>
              <a:rPr lang="it-IT" b="0" i="0" dirty="0">
                <a:effectLst/>
                <a:latin typeface="Helvetica" pitchFamily="2" charset="0"/>
                <a:hlinkClick r:id="rId2"/>
              </a:rPr>
              <a:t>https://phonebook.sdcc.bnl.gov/eic/client/</a:t>
            </a:r>
            <a:endParaRPr lang="en-US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6E5F183-B696-CDDB-C64C-5E2CBCADA258}"/>
              </a:ext>
            </a:extLst>
          </p:cNvPr>
          <p:cNvSpPr txBox="1"/>
          <p:nvPr/>
        </p:nvSpPr>
        <p:spPr>
          <a:xfrm>
            <a:off x="287924" y="4467488"/>
            <a:ext cx="1133114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Please :  </a:t>
            </a:r>
          </a:p>
          <a:p>
            <a:r>
              <a:rPr lang="en-US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even if IB no longer exists, institution representatives are invited to update the list of their members (2 times for year) by sending an email to:        </a:t>
            </a:r>
            <a:r>
              <a:rPr lang="en-US" b="0" i="0" u="none" strike="noStrike" dirty="0" err="1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irachel@bnl.gov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A96C2DC-78D3-833D-0F01-FBA3CE1DEDC6}"/>
              </a:ext>
            </a:extLst>
          </p:cNvPr>
          <p:cNvSpPr txBox="1"/>
          <p:nvPr/>
        </p:nvSpPr>
        <p:spPr>
          <a:xfrm>
            <a:off x="430428" y="1345463"/>
            <a:ext cx="9236086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About 1/3 of the </a:t>
            </a:r>
            <a:r>
              <a:rPr lang="en-US" dirty="0">
                <a:effectLst/>
              </a:rPr>
              <a:t>institution representatives we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contacted responded within the first week, 1/3 after 1 or 2 reminders, 1/3 after many many reminders.</a:t>
            </a:r>
            <a:endParaRPr lang="en-US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A79D317-ED83-B834-4DED-19608E1212DA}"/>
              </a:ext>
            </a:extLst>
          </p:cNvPr>
          <p:cNvSpPr txBox="1"/>
          <p:nvPr/>
        </p:nvSpPr>
        <p:spPr>
          <a:xfrm>
            <a:off x="142504" y="56765"/>
            <a:ext cx="1746376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9559F61-7672-41D7-A4EC-928EEF5CE695}"/>
              </a:ext>
            </a:extLst>
          </p:cNvPr>
          <p:cNvSpPr txBox="1"/>
          <p:nvPr/>
        </p:nvSpPr>
        <p:spPr>
          <a:xfrm>
            <a:off x="451262" y="801140"/>
            <a:ext cx="962584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0" u="none" strike="noStrike" dirty="0">
                <a:solidFill>
                  <a:srgbClr val="222C31"/>
                </a:solidFill>
                <a:effectLst/>
                <a:latin typeface="Roboto" panose="02000000000000000000" pitchFamily="2" charset="0"/>
              </a:rPr>
              <a:t>The</a:t>
            </a:r>
            <a:r>
              <a:rPr lang="en-US" i="0" u="none" strike="noStrike" dirty="0">
                <a:solidFill>
                  <a:srgbClr val="222C31"/>
                </a:solidFill>
                <a:effectLst/>
                <a:highlight>
                  <a:srgbClr val="F6FAFE"/>
                </a:highlight>
                <a:latin typeface="Roboto" panose="02000000000000000000" pitchFamily="2" charset="0"/>
              </a:rPr>
              <a:t> phonebook update work </a:t>
            </a:r>
            <a:r>
              <a:rPr lang="en-US" i="0" u="none" strike="noStrike" dirty="0">
                <a:solidFill>
                  <a:srgbClr val="222C31"/>
                </a:solidFill>
                <a:effectLst/>
                <a:latin typeface="Roboto" panose="02000000000000000000" pitchFamily="2" charset="0"/>
              </a:rPr>
              <a:t>began</a:t>
            </a:r>
            <a:r>
              <a:rPr lang="en-US" i="0" u="none" strike="noStrike" dirty="0">
                <a:solidFill>
                  <a:srgbClr val="222C31"/>
                </a:solidFill>
                <a:effectLst/>
                <a:highlight>
                  <a:srgbClr val="F6FAFE"/>
                </a:highlight>
                <a:latin typeface="Roboto" panose="02000000000000000000" pitchFamily="2" charset="0"/>
              </a:rPr>
              <a:t> in November 2023 and ended in May 2024 </a:t>
            </a:r>
            <a:r>
              <a:rPr lang="en-US" b="0" i="0" u="none" strike="noStrike" dirty="0">
                <a:solidFill>
                  <a:srgbClr val="222C3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(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months</a:t>
            </a:r>
            <a:r>
              <a:rPr lang="en-US" dirty="0"/>
              <a:t>)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311A8CA1-BBBE-56C6-5368-2CB731E0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5D95532-1F55-90C9-8A4F-1915BDD7B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72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schermata, software, Pagina Web&#10;&#10;Descrizione generata automaticamente">
            <a:extLst>
              <a:ext uri="{FF2B5EF4-FFF2-40B4-BE49-F238E27FC236}">
                <a16:creationId xmlns:a16="http://schemas.microsoft.com/office/drawing/2014/main" id="{68941ECD-0C36-F60C-0660-AE1735055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0086"/>
            <a:ext cx="12192000" cy="6858000"/>
          </a:xfrm>
          <a:prstGeom prst="rect">
            <a:avLst/>
          </a:prstGeo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6B6901E-28A2-44A4-0A26-CA65ABEBF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2024 July 23rd , Lehigh University (Bethlehem, PA) 
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2BCE60E-D271-E5FC-4455-7546E78C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BC86-4F53-2C48-BEEB-9C48C488BD3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4447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2558</TotalTime>
  <Words>1254</Words>
  <Application>Microsoft Macintosh PowerPoint</Application>
  <PresentationFormat>Widescreen</PresentationFormat>
  <Paragraphs>185</Paragraphs>
  <Slides>15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5" baseType="lpstr">
      <vt:lpstr>Aptos</vt:lpstr>
      <vt:lpstr>Arial</vt:lpstr>
      <vt:lpstr>Calibri</vt:lpstr>
      <vt:lpstr>Calibri Light</vt:lpstr>
      <vt:lpstr>Comic Sans MS</vt:lpstr>
      <vt:lpstr>Helvetica</vt:lpstr>
      <vt:lpstr>Roboto</vt:lpstr>
      <vt:lpstr>Times New Roman</vt:lpstr>
      <vt:lpstr>Wingdings</vt:lpstr>
      <vt:lpstr>Tema di Office</vt:lpstr>
      <vt:lpstr>  Report of the activity carried out of the Elections &amp; Nominating Committee Results of Elections 2024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Update the EICUG members and Institutions in the phonebook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Call for nominations 2024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Cristina Tuve'</dc:creator>
  <cp:lastModifiedBy>Cristina Natalina Tuvè</cp:lastModifiedBy>
  <cp:revision>66</cp:revision>
  <dcterms:created xsi:type="dcterms:W3CDTF">2023-09-17T09:44:17Z</dcterms:created>
  <dcterms:modified xsi:type="dcterms:W3CDTF">2024-07-23T11:28:52Z</dcterms:modified>
</cp:coreProperties>
</file>