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520" r:id="rId5"/>
    <p:sldId id="540" r:id="rId6"/>
    <p:sldId id="5842" r:id="rId7"/>
    <p:sldId id="5848" r:id="rId8"/>
    <p:sldId id="2147375344" r:id="rId9"/>
    <p:sldId id="5866" r:id="rId10"/>
    <p:sldId id="5867" r:id="rId11"/>
    <p:sldId id="5868" r:id="rId12"/>
    <p:sldId id="5869" r:id="rId13"/>
    <p:sldId id="5870" r:id="rId14"/>
    <p:sldId id="5871" r:id="rId15"/>
    <p:sldId id="5872" r:id="rId16"/>
    <p:sldId id="5873" r:id="rId17"/>
    <p:sldId id="5874" r:id="rId18"/>
    <p:sldId id="5875" r:id="rId19"/>
    <p:sldId id="5862" r:id="rId20"/>
    <p:sldId id="5864" r:id="rId21"/>
    <p:sldId id="5858" r:id="rId22"/>
    <p:sldId id="2147375346" r:id="rId23"/>
    <p:sldId id="5847" r:id="rId24"/>
    <p:sldId id="5853" r:id="rId25"/>
    <p:sldId id="2147375345" r:id="rId26"/>
    <p:sldId id="2147375347" r:id="rId27"/>
    <p:sldId id="2147375348" r:id="rId28"/>
  </p:sldIdLst>
  <p:sldSz cx="12192000" cy="6858000"/>
  <p:notesSz cx="7102475" cy="9388475"/>
  <p:embeddedFontLst>
    <p:embeddedFont>
      <p:font typeface="ＭＳ Ｐゴシック" panose="020B0600070205080204" pitchFamily="34" charset="-128"/>
      <p:regular r:id="rId31"/>
    </p:embeddedFont>
    <p:embeddedFont>
      <p:font typeface="Bookman Old Style" panose="02050604050505020204" pitchFamily="18" charset="0"/>
      <p:regular r:id="rId32"/>
      <p:bold r:id="rId33"/>
      <p:italic r:id="rId34"/>
      <p:boldItalic r:id="rId35"/>
    </p:embeddedFont>
    <p:embeddedFont>
      <p:font typeface="Comic Sans MS" panose="030F0902030302020204" pitchFamily="66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40FF"/>
    <a:srgbClr val="FF7E79"/>
    <a:srgbClr val="0091FF"/>
    <a:srgbClr val="008000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2" autoAdjust="0"/>
    <p:restoredTop sz="94694"/>
  </p:normalViewPr>
  <p:slideViewPr>
    <p:cSldViewPr snapToGrid="0" snapToObjects="1">
      <p:cViewPr varScale="1">
        <p:scale>
          <a:sx n="94" d="100"/>
          <a:sy n="94" d="100"/>
        </p:scale>
        <p:origin x="216" y="7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23:13.2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4435 2 24575,'0'0'0,"-19"0"0,-53 0 0,-48 11 0,-54 1 0,-22-1-2138,-27 4 2749,-10-2-2665,18-3 2554,17-2-750,8-4 1,27-1 320,6-3-106,-2 0 35,0 11 0,1 0 0,10 6-381,9 3 490,15 4-164,14 2 985,-1 7-1195,13-4 2227,6 0-2485,16-7 2081,4 0-1929,11-6 1017,6 1-778,13 1 198,7-2-66,11 1 0,4-3 0,0 3 0,-6 1 0,-2 4 0,-2 2 0,0 2 0,-1-4 0,1 0 0,1 1 0,-1 1 0,-4 1 0,0-4 0,0 1 0,1 0 0,2-4 0,0 1 0,2-4 0,0-4 0,7 8 0,5 2 0,-5-2 0,4 2 0,4 2 0,-2 1 0,-1 2 0,-4 1 0,4 0 0,3 2 0,-1 5 0,-3 6 0,-2 0 0,3-1 0,3 3 0,4 15 0,4 4 0,3 8 0,2 6 0,6 16 0,13 4 0,6-5 0,10 0 0,13 2 0,2-11 0,16-3 0,13-1 0,18 1 0,5-9 0,18-6 0,4 3 0,13-10 0,27 11 0,0-13 0,16 0 0,-3-8-1289,1-5 1657,-8-6-552,-2-9 184,-19-3 0,-11-1 0,-11-5-117,-14 7 150,-4 0-49,8 9 16,-4-4 0,22 0 0,7 5 0,-5 0 0,6-1 0,1 0 0,-6-7 0,-5-2 0,-12-6 0,-6-6 0,-9-4 1283,-1-5-1650,-12 4 674,-4-1-342,1-1 52,11-1-17,16 4 0,17-1 0,14-1 0,17 10 0,7 0-942,5-3 1211,6 15-404,-5-3 135,-14-4 0,-8-4 0,3-6 0,-4 1 0,3-4 0,3-1 0,19 3 0,16 4 0,-10-1 0,9 9 0,-11-3 0,-14 4 0,-6-5 0,-9-5 0,11-3 0,-8-5 0,2-2 0,-5-3 0,3 0 0,-9-6 0,-9-1 0,-9 1 0,-1 1-50,0 1 64,-4 2-21,-2 0 7,2-4 0,-3 0 0,21-5 0,5-5 0,19-4 0,-4-16-797,9-2 1025,-11-7-342,-16 1 114,-18 2 0,-5-2 0,-11 4 908,-10 2-1168,-1 9 441,-5 3-196,-3-4 23,13 6-8,4-1 831,0 1-1069,12-1 357,7 4-119,1-5 0,-8 4 0,-3 4 0,-3 5 0,-8 6 0,-7 3 0,0 2 0,-5 2 0,-8 1 0,-9 0 0,3-5 0,0-1 0,-5 0 0,13-5 0,1-5 0,-4 2 0,4-5 0,6-2 0,-7-9 0,-6-2 0,-9-1 0,5 4 0,-6 2 0,-2-4 0,-5-2 0,-10 6 0,-3 1 0,-7 6 0,-6 0 0,-4 5 0,-5-8 0,-2 4 0,-7-3 0,0 5 0,-6-3 0,0 4 0,-3-1 0,-4-3 0,-3-2 0,-3-9 0,-7-13 0,-7-7 0,3 33 0,-13-27 0,-24-38 0,-10-1 0,-6 1 0,-2 0 0,1-6 0,5 11 0,-8-1 0,-6 7 0,1 10 0,-4-2 0,-4 10 0,-2-5 0,4 6 0,3 5 0,0 7 0,4 4 0,3 4 0,-2-8 0,-14 0 0,-16-4 0,-4 7 0,-11 3 0,1 3 0,5 3 0,-6 6 0,11 0 0,5 1 0,6-2 0,3 5 0,3-8 0,7 0 0,1-3 0,10-1 0,12 6 0,3 1 0,14-1 0,0 0 0,-12-1 0,1 4 0,-10 0 0,-7-1 0,-12 4 0,-12-6 0,-4 3 0,-6-7 0,6 4 0,8 5 0,9 0 0,8 5 0,-10-2 0,2 3 0,4 4 0,-8-3 0,4 3 0,-1 2 0,3 2 0,-5-4 0,-3 2 0,-1-6 0,4 3 0,-11 1 0,5-3 0,5 2 0,12 2 0,-4 2 0,-2 2 0,9-3 0,4 0 0,-3 1 0,2 2 0,-4 1 0,-10 1 0,-5 1 0,-4-5 0,5 0 0,-6 1 0,-6-5 0,5 1 0,6 1 0,-3 2 0,5 3 0,1 1 0,5 1 0,5 0 0,4 2 0,5-1 0,7 0 0,2 1 0,-5-1 0,0 0 0,4 0 0,-1 0 0,1 0 0,-7 6 0,-1-1 0,5 1 0,-5-2 0,-5 0 0,0-2 0,0-1 0,2-1 0,1 0 0,3 0 0,7 0 0,1 0 0,6 0 0,-1-1 0,5 1 0,-8 0 0,-3-5 0,-2-1 0,-2 1 0,-7 0 0,0 2 0,-6 1 0,1 1 0,-10 0 0,2 1 0,-8 0 0,-2 0 0,4 1 0,6 4 0,5 1 0,7 0 0,3 4 0,3-1 0,8 5 0,0-2 0,0-2 0,6 2 0,-3-1 0,-1 2 0,-2-1 0,4-3 0,-2-2 0,-2 3 0,-7-2 0,-2-1 0,-8-8 0,-10-2 0,-6-1 0,2-6 0,-7 1 0,-6 0 0,5-2 0,-4 1 0,0-4 0,8 2 0,13 2 0,7-2 0,6 1 0,4 3 0,7 2 0,6 3 0,5 1 0,5 1 0,2 1 0,-4 1 0,1-1 0,1 0 0,5-5 0,2 0 0,1 0 0,0 0 0,-1 2 0,-1 1 0,29 4 0,-4-2 0,1 1 0,-1-1 0,1 0 0,-1 0 0,1 1 0,0-1 0,-1 0 0,1 1 0,-1-1 0,1 0 0,0 1 0,-1-1 0,1 1 0,0-1 0,0 0 0,-1 1 0,1-1 0,0 1 0,0-1 0,0 1 0,0-1 0,-1 1 0,1-1 0,0 1 0,0-1 0,0 1 0,0-1 0,0 1 0,0-1 0,0 1 0,13 67 0,5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29:15.49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457.57031"/>
      <inkml:brushProperty name="anchorY" value="-3899.02026"/>
      <inkml:brushProperty name="scaleFactor" value="0.5"/>
    </inkml:brush>
  </inkml:definitions>
  <inkml:trace contextRef="#ctx0" brushRef="#br0">8725 1 24575,'0'0'0,"-24"0"0,-77 0 0,-71 11 0,-75 0 0,-63 7-3823,-34-3 2018,-6-2 2087,6-4-696,25-3 414,10-3 0,-10-2 0,-4 0 0,-6-2 0,17 0 0,21 12 0,37 0 0,42 0 0,31 4 0,35-2 1002,8 2-1288,14 4 1571,-5 3-1611,-2 19 489,7 3-163,-7 6 0,3 4 0,3-3 0,-3 0 0,4 7 0,13-5 0,3-4 0,15-7 0,10-5 3468,6-3-4459,1-4 2418,5-2-1693,10 0 576,4-1-361,3 5 76,1-4-25,6-1 0,4-6 0,6 0 0,4-5 0,3 0 0,1 3 0,-15 2 0,-7 8 0,-5 2 0,-2 13 0,-2 0 0,-17 0 0,0-4 0,1-3 0,4-3 0,-1-9 0,10-1 0,8-8 0,10 1 0,7-4 0,5 7 0,4 4 0,-9 2 0,0 2 0,-6 6 0,2-4 0,2-1 0,9-1 0,4-6 0,7 6 0,1-6 0,5 0 0,-6 2 0,2 0 0,-2 2 0,4 1 0,-2-6 0,-2 18 0,-3 18 0,-1 13 0,4-2 0,-2 11 0,5-8 0,5-3 0,-2-5 0,4-2 0,2-9 0,3-7 0,2-7 0,1-4 0,2 1 0,0-1 0,0-1 0,1-1 0,5 10 0,6-1 0,6-1 0,4 3 0,-2-2 0,2 3 0,18 8 0,13 3 0,19 9 0,15 1 0,17 0 0,27 15 0,10-1 0,3-7-669,6-11 860,-10-5-287,-14-9 96,-7-7 0,-11 0 0,-15-9 0,-12-2 0,-6-8 0,-6-1 0,0-6 0,-3 1 0,14 3 670,-2-3-861,15 2 286,8-4-95,0 4 0,11-4 0,13 8 0,-3 3 0,17 9 0,-8 1 0,-7 2 0,5 4 0,-15-1 0,-2-8 0,-15-2 0,-1-2 0,1-1 0,-8 0 0,3-6 0,-2 7 0,-7-6 0,10 2 0,-1-5 0,1 7 0,20 1 0,0-4 0,3 1 0,7 1 0,-7 0 0,0 2 0,-3-5 0,-6 0 0,-12-4 0,11-5 0,2 13 0,-3-3 0,2-3 0,1-5 0,13-4 0,-4-4 0,1-3 0,3-3 0,-6 0 0,-6-1 0,3 0 0,-6 0 0,-11 1 0,6-12 0,-15 0 0,-3-5 0,-3 2 0,5-4 0,7 4 0,1-2 0,-1 3 0,11-2 0,15 3 0,5 3 0,7-2 0,0 2 0,3-9 0,7 2 0,-8 2 0,-5 4 0,-4 3 0,-12 4 0,-7 2 0,3 7 0,-6 7 0,3 0 0,1 5 0,-3 3 0,1 4 0,2-4 0,3 1 0,-5-4 0,3-4 0,-5-5 0,-10-3 0,1-3 0,2-2 0,-6 0 0,-1-1 0,-3 0 0,5 0 0,0-5 0,12-6 0,-1-5 0,-1-5 0,8-9 0,-8-3 0,-4 0 0,-10-6 0,8 8 0,-7 0 0,-1 3 0,-6 6 0,-1 2 0,-6 5 0,-5 0 0,-3 3 0,-10-2 0,-2-3 0,-2 3 0,1-8 0,-4 3 0,1-13 0,6-3 0,2-6 0,3 0 0,0-3 0,-6 2 0,11-3 0,-6-2 0,11 3 0,0 4 0,-6 4 0,2 3 0,-13 2 0,-8 3 0,-1-10 0,-6 5 0,-2 1 0,7 2 0,0 1 0,-2 7 0,-8 1 0,-4 0 0,-1 4 0,-7 0 0,-1 3 0,-4-6 0,0-4 0,4-2 0,7 4 0,-3 0 0,-3-1 0,-5 0 0,0-2 0,-4-1 0,-3 0 0,2-1 0,-1 0 0,-2 0 0,-2-1 0,-2 1 0,-1-1 0,-1 1 0,-1 0 0,-1 0 0,-5-6 0,0-6 0,0 0 0,1 2 0,-10 1 0,-5-3 0,-4 3 0,-3-10 0,-2 8 0,-6-4 0,0-3 0,-1 4 0,-9 2 0,1-2 0,2-3 0,2 3 0,10 2 0,-2-2 0,1 3 0,-10-9 0,0 2 0,-5-3 0,-3 4 0,-4-2 0,-12-2 0,-9-1 0,0-3 0,2 4 0,-2 5 0,-8-7 0,3 5 0,3 3 0,-10-7 0,3 3 0,-7-2 0,-11 4 0,-1 4 0,-5 4 0,4-1 0,3 1 0,11-3 0,-7-4 0,8 1 0,6 3 0,3 3 0,-5 4 0,0 1 0,4 3 0,-18 6 0,1 1 0,-13 0 0,-15 5 0,-3-7 0,-18 4 0,8-8 0,-2 5 0,1-2 0,5 0 0,12 0 0,-1-2 0,10-6 0,2 0 0,2-12 0,-5-5 0,-18-5 0,-7 3 0,-23-6 0,-2 5-946,-6 5 1216,4 11-405,11 7 135,6 8 0,22 3 0,21 6 0,24 4 0,20 4 0,61 20 0,-2-12 0,0 0 0,0 1 0,1-1 0,0 1 0,-1 0 0,1 0 0,1 0 0,-1 0 0,1 0 0,-1 0 0,1 0 0,0 1 0,1-1 0,-2 8 0,-3-3 0,3 8 0,0 1 0,0 25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31:26.1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346.52539"/>
      <inkml:brushProperty name="anchorY" value="-4151.80029"/>
      <inkml:brushProperty name="scaleFactor" value="0.5"/>
    </inkml:brush>
  </inkml:definitions>
  <inkml:trace contextRef="#ctx0" brushRef="#br0">8778 567 24575,'0'0'0,"-9"-5"0,-27-7 0,-27-17 0,-21-4 0,-22-16 0,-33 1 0,-35-11 0,-18 4-1309,-18 11 1683,12 5-561,-11 12 187,25 4 0,18 7 0,8 6 0,10-7 0,-13 3 0,-2 2 0,-22-2 0,-2 2 0,-2 3 0,3 3 0,10 3 0,16 1 0,20 1-216,8 1 278,15-5-93,12 0 31,-3-1 0,7 2 0,-13 1 0,4 1 0,-8 0 0,-12 2 0,0 0 1297,-10 0-1668,3 0 557,3 0-186,1 1 0,10-1 0,10 0 228,10 0-293,8 0 97,12 0-32,-8 0 0,7 0 0,0 0 0,2 0 0,-1 0 0,5 0 0,0 0 0,6 0 0,-8 6 0,5 0 0,-3-1 0,-6 0 0,3 4 0,-1-1 0,-6-1 0,-1 4 0,0-2 0,6 5 0,-10-3 0,6 4 0,5-2 0,57-5 0,-29 11 0,-26 5 0,6 4 0,11-6 0,4 1 0,9-6 0,2 1 0,1-4 0,3-4 0,5 2 0,3 3 0,4-2 0,2 3 0,1-2 0,-10 2 0,5 3 0,-5 3 0,2 3 0,2-5 0,1-3 0,2-6 0,8 1 0,1-3 0,0 3 0,5 5 0,0 2 0,4 4 0,4 14 0,3 2 0,-2 1 0,1-1 0,2-3 0,-4-3 0,1-2 0,2-1 0,-4-2 0,2 0 0,1 0 0,2 0 0,3 5 0,1 1 0,1 5 0,1 0 0,0-2 0,1-1 0,-1-4 0,1-1 0,-1-1 0,0-2 0,0 0 0,0 6 0,0-1 0,0 6 0,0 6 0,0-2 0,0-2 0,5 7 0,1 4 0,5 3 0,0-4 0,4 0 0,9 18 0,3 1 0,4 1 0,-5-7 0,-1 2 0,-5-9 0,-1-2 0,1-1 0,-3-6 0,-5-6 0,2 1 0,2-5 0,-2-1 0,3-4 0,-3-2 0,8-2 0,2 5 0,4-6 0,-5 5 0,1 0 0,0-6 0,6 4 0,2 0 0,6-1 0,0-5 0,5 4 0,-2 6 0,-3 0 0,-2 1 0,-3-7 0,4-3 0,4 0 0,-1-1 0,-2-6 0,-2 2 0,3 0 0,14 18 0,12 3 0,14 1 0,7-1 0,15 2 0,1-4 0,17 10 0,9 2 0,7 3 0,-7-4 0,-14-5 0,-11-11 0,-3-5 0,-12-9 0,-10-2 0,-8-6 0,-1 1 0,-4-3 0,-3 3 0,-2-2 0,-2 2 0,10 4 0,17-3 0,17 15 0,4 2 0,-1-4 0,15-4 0,-6-8 0,2-1 0,10-4 0,-11-3 0,-7-3 0,-3-3 0,-12-1 0,-5-1 0,8-1 0,-8 1 0,0-1 0,-3 0 0,0 1 0,5 0 0,0 0 0,5 0 0,11 0 0,-1-6 0,9 1 0,2-18 0,1 1 0,0-4 0,-6 4 0,-13 4 0,5 1 0,-11 4 0,-9-2 0,-8 3 0,-3-2 0,0 2 0,-2-3 0,-10 3 0,-3 2 0,3-2 0,0 2 0,-1-4 0,0 2 0,5 3 0,-1-3 0,11 2 0,-6-3 0,-8 1 0,7-14 0,-7 2 0,-7 3 0,-7 4 0,-2 0 0,-5 5 0,8-2 0,-2 2 0,2-2 0,3-4 0,3-3 0,6 3 0,3-2 0,0-2 0,-1-13 0,10-2 0,0-1 0,-7 7 0,3 2 0,2 1 0,-7 2 0,-2 0 0,-3 0 0,-1 4 0,0 1 0,-7 4 0,-5 6 0,-5 3 0,-6-7 0,4-4 0,-3-4 0,0 2 0,-3-1 0,0-1 0,-1-2 0,-2-1 0,-5 0 0,5 3 0,-5-16 0,0-1 0,0-1 0,2-15 0,6-9 0,-4 2 0,0 0 0,-6 2 0,0 2 0,-5-5 0,1 7 0,-4 0 0,2 2 0,-3 6 0,-3 5 0,3 1 0,-2 4 0,-2 3 0,-3 2 0,-2-2 0,-1-5 0,-1 1 0,-1-4 0,-1 2 0,1 3 0,0 3 0,-6-2 0,-1 1 0,1 2 0,1-4 0,2 3 0,-5 6 0,1 2 0,1 2 0,2 1 0,0-1 0,3 0 0,-6 5 0,1-1 0,-6 6 0,2-13 0,-10 4 0,1-2 0,-3-1 0,4 1 0,4-2 0,5 1 0,-2 6 0,-3-1 0,1-5 0,-2-1 0,-4-7 0,-3-1 0,3 1 0,-2 7 0,-1 8 0,-2 1 0,-1 1 0,-2-8 0,0 4 0,-1-1 0,-1 4 0,6 0 0,0 5 0,6-2 0,-6 4 0,-2 3 0,4-2 0,-2 3 0,6-4 0,-2 2 0,5-4 0,-2 3 0,3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4T22:33:16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2345 1446 24575,'-9'4'0,"-35"18"0,1 2 0,1 1 0,-39 33 0,10 3 0,3 4 0,-94 113 0,-91 166 0,-12 72 0,38-59 0,122-226 0,62-79 0,1 1 0,-35 62 0,23-23 0,-113 147 0,150-216 0,1 1 0,1 0 0,1 1 0,1 1 0,-10 30 0,-37 137 0,49-153 0,-86 381 0,74-313 0,13-69 0,-22 56 0,-3 10 0,11-21 0,-90 371 0,80-305 0,17-85 0,3 0 0,-8 111 0,24 319 0,31-164 0,26-2 0,-32-187 0,-5-26 0,25 154 0,-38-218 0,26 78 0,-7-29 0,79 246 0,-97-317 0,-4-16 0,0-1 0,0 0 0,1 0 0,1-1 0,0 0 0,1 0 0,0-1 0,1 0 0,0 0 0,12 9 0,16 10 0,68 43 0,-76-54 0,441 321 0,-421-298 0,1-3 0,2-2 0,82 44 0,-110-68 0,57 29 0,157 57 0,305 61 0,-418-125 0,61 20 0,-123-31 0,1-3 0,0-2 0,1-3 0,1-4 0,115 8 0,146-19 0,65 3 0,-326 4 0,0 2 0,124 37 0,-118-27 0,-38-12 0,1-1 0,70 3 0,73-10 0,-86-2 0,436-37 0,-3-42 0,-400 54 0,192-69 0,-249 73 0,-23 10 0,0 2 0,1 1 0,94-5 0,147 14 0,-169 3 0,25-1 0,362 12 0,-206 2 0,308-23 0,245-11 0,-744 24 0,-1 4 0,186 40 0,-83 4 0,78 16 0,-246-62 0,178 36 0,-85-14 0,-83-19 0,-5-3 0,0-2 0,0-3 0,57-4 0,-28 0 0,157 3 0,146-3 0,-309-1 0,0-3 0,0-3 0,-1-3 0,-1-4 0,0-2 0,-1-3 0,71-33 0,153-74 0,-223 103 0,1 2 0,96-18 0,116-26 0,-44 9 0,-177 47 0,122-8 0,-2 21 0,42-2 0,-154-10 0,-56 7 0,0 0 0,0 1 0,1 1 0,-1 0 0,0 0 0,24 4 0,62 26 0,-56-19 0,1-2 0,-1-2 0,1-2 0,0-2 0,1-2 0,-1-2 0,0-1 0,0-3 0,-1-1 0,0-3 0,47-16 0,-43 10 0,0-2 0,69-40 0,-96 46 0,0-1 0,-1 0 0,-1-2 0,0 0 0,-1-2 0,0 1 0,22-31 0,-23 23 0,0 1 0,-1-2 0,-2 0 0,0-1 0,-2 0 0,0-1 0,-2 0 0,-2-1 0,0 1 0,4-40 0,48-317 0,-28 206 0,21-215 0,-37 324 0,-10 47 0,0 1 0,2-38 0,-5-364 0,-4 203 0,2 191 0,-5-418 0,-27 4 0,12 200 0,18 213 0,-10-96 0,-2-28 0,11 115 0,-2 0 0,-13-52 0,-7-47 0,10-40 0,-28-227 0,-3 181 0,-3-16 0,24 57 0,-19-117 0,-23 6 0,-30-36 0,74 265 0,-4 1 0,-66-118 0,29 61 0,37 69 0,-2 0 0,-56-72 0,-137-182 0,184 252 0,-2 2 0,-3 2 0,-2 2 0,-56-47 0,-217-220 0,225 209 0,-77-76 0,-110-75 0,237 219 0,-1 1 0,-2 3 0,-55-32 0,-157-70 0,169 97 0,-173-50 0,-102 1 0,327 79 0,-121-19 0,0 0 0,33-8 0,85 22 0,-1 3 0,-66-12 0,40 16 0,-1 3 0,1 3 0,-1 3 0,1 3 0,-75 15 0,58-5 0,-134 5 0,-84-18 0,278-2 0,-140 12 0,70-3 0,-85 5 0,-145 7 0,-136-2 0,338-7 0,-211 48 0,-77 36 0,-11-8 0,274-61 0,-646 79 0,522-80 0,-427 94 0,596-97 0,1-5 0,-2-5 0,-117 1 0,-5-1 0,8 1 0,-305-15 0,-88 3 0,336 16 0,194-12 0,-49 7 0,-50 3 0,-44 13 0,13-1 0,170-26 0,18-2 0,-33 6 0,47-5 0,0 1 0,1 0 0,-1 1 0,1 0 0,-1 0 0,1 0 0,-12 9 0,-9 7 0,1 2 0,1 2 0,-23 25 0,38-34 0,1 0 0,1 0 0,0 1 0,2 0 0,-1 1 0,2 0 0,-6 17 0,7-16 0,-1-1 0,-1 1 0,0-2 0,-1 1 0,-1-1 0,-19 26 0,10-23 0,-1-1 0,-40 28 0,39-31 0,0 2 0,-27 25 0,41-30-1365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7-04T22:35:18.3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7086 0,'18'0,"232"6,-204-2,0 2,0 2,60 19,-76-16,43 23,13 5,0-8,221 77,9-25,-129-51,79 17,-195-32,119 45,-87-22,2-5,154 32,107-3,68 13,-5 31,-346-82,207 70,-34-17,-150-48,3 8,196 99,-240-105,-48-24,0 1,-1 0,-1 1,0 1,-1 1,22 23,64 93,-93-120,29 50,-1 0,36 90,-40-82,19 66,-36-90,32 66,68 96,-104-187,-1 0,-1 1,-1 0,0 0,-1 1,-1 0,-1 0,1 27,0 24,-7 75,1-67,-1 862,3-510,-4-384,-2 0,-18 78,2-15,-2 4,-59 174,23-92,45-149,-32 77,37-105,-1-1,0 1,-2-2,0 1,0-2,-23 23,-91 80,-168 120,239-199,-133 92,142-102,-2-3,-60 25,-88 41,134-65,15-6,-2-1,-1-2,-60 13,-62 5,2 7,-225 91,-35 26,374-141,-86 42,93-38,-59 19,-28-3,-2-6,-1-6,-1-6,-1-6,-154-3,-1727-15,1877 9,-159 27,-51 5,-391-32,426-9,-1294 2,1503-6,-165-29,195 23,-66-12,-51-8,119 25,53 6,-1-1,0-2,-42-11,24 0,1-2,0-3,1-1,-58-39,-104-52,176 97,-50-19,57 26,1 0,1-2,-1-1,-32-22,20 7,-1 2,-62-32,63 39,1-1,1-1,1-2,-49-43,7 0,-3 3,-96-59,143 99,-46-41,3 1,-108-91,148 126,23 20,0-1,0 1,1-1,0 0,0-1,1 0,0 0,0 0,1-1,-8-16,-47-146,58 166,-10-22,1-1,1-1,1 0,2 0,-5-45,9-8,4-1,4 1,3 0,4 0,28-103,14 0,88-198,-131 355,1 1,1 1,2 0,1 1,29-36,-32 43,-2 0,0 0,-1-1,-1 0,-1 0,0-1,5-27,14-31,4 8,4 3,52-79,-86 145,6-13,0 0,-1 0,-1-1,0 0,-1 0,4-30,-4 20,12-37,52-99,-54 132,-2 5,19-27,-17 30,16-34,-9 5,-16 35,1 1,0 0,1 0,1 0,0 1,0 0,18-19,30-33,9-8,100-98,-111 113,81-112,-33 37,118-123,-146 178,96-78,-17 35,224-133,8 33,-187 110,-178 100,0-1,0 2,1 1,1 1,0 0,37-7,103-12,244-47,308-53,-666 119,63-9,188-33,-212 31,116-41,-171 48,38-14,1 3,98-18,-145 37,484-87,-471 86,51-2,-42 4,-34 2,-1-1,1-1,-1 0,0 0,0-1,-1 0,1-1,-1 0,13-10,-11 9,0 1,-1 0,2 0,-1 1,0 1,1 0,25-3,4 4,46 2,-57 1,-1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04D147-DB2A-FE44-B65D-308F06D4BA71}"/>
              </a:ext>
            </a:extLst>
          </p:cNvPr>
          <p:cNvSpPr txBox="1"/>
          <p:nvPr userDrawn="1"/>
        </p:nvSpPr>
        <p:spPr>
          <a:xfrm>
            <a:off x="360946" y="6490193"/>
            <a:ext cx="5166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Summer 2024 Joint EICUG/ </a:t>
            </a:r>
            <a:r>
              <a:rPr lang="en-US" sz="1400" dirty="0" err="1"/>
              <a:t>ePIC</a:t>
            </a:r>
            <a:r>
              <a:rPr lang="en-US" sz="1400" dirty="0"/>
              <a:t> Collaboration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7EF8A2-B500-2942-B81B-4C536E654E7F}"/>
              </a:ext>
            </a:extLst>
          </p:cNvPr>
          <p:cNvCxnSpPr>
            <a:cxnSpLocks/>
          </p:cNvCxnSpPr>
          <p:nvPr userDrawn="1"/>
        </p:nvCxnSpPr>
        <p:spPr>
          <a:xfrm>
            <a:off x="419561" y="6225469"/>
            <a:ext cx="11499925" cy="0"/>
          </a:xfrm>
          <a:prstGeom prst="line">
            <a:avLst/>
          </a:prstGeom>
          <a:ln w="190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597426"/>
            <a:ext cx="11499925" cy="0"/>
          </a:xfrm>
          <a:prstGeom prst="line">
            <a:avLst/>
          </a:prstGeom>
          <a:ln w="381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444" y="44372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010" y="89778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359672" y="6490193"/>
            <a:ext cx="5736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Summer 2024 Joint EICUG/ </a:t>
            </a:r>
            <a:r>
              <a:rPr lang="en-US" sz="1400" dirty="0" err="1"/>
              <a:t>ePIC</a:t>
            </a:r>
            <a:r>
              <a:rPr lang="en-US" sz="1400" dirty="0"/>
              <a:t> Collaboration Meeting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D02900-8747-A94F-8A05-74226506673D}"/>
              </a:ext>
            </a:extLst>
          </p:cNvPr>
          <p:cNvCxnSpPr>
            <a:cxnSpLocks/>
          </p:cNvCxnSpPr>
          <p:nvPr userDrawn="1"/>
        </p:nvCxnSpPr>
        <p:spPr>
          <a:xfrm>
            <a:off x="428444" y="6272361"/>
            <a:ext cx="11499925" cy="0"/>
          </a:xfrm>
          <a:prstGeom prst="line">
            <a:avLst/>
          </a:prstGeom>
          <a:ln w="1905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emf"/><Relationship Id="rId12" Type="http://schemas.openxmlformats.org/officeDocument/2006/relationships/hyperlink" Target="https://indico.cern.ch/event/1162992/timetable/?view=standard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jpg"/><Relationship Id="rId7" Type="http://schemas.openxmlformats.org/officeDocument/2006/relationships/image" Target="../media/image2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customXml" Target="../ink/ink1.xml"/><Relationship Id="rId12" Type="http://schemas.openxmlformats.org/officeDocument/2006/relationships/customXml" Target="../ink/ink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11" Type="http://schemas.openxmlformats.org/officeDocument/2006/relationships/image" Target="NULL"/><Relationship Id="rId5" Type="http://schemas.openxmlformats.org/officeDocument/2006/relationships/customXml" Target="../ink/ink2.xml"/><Relationship Id="rId15" Type="http://schemas.openxmlformats.org/officeDocument/2006/relationships/image" Target="NULL"/><Relationship Id="rId10" Type="http://schemas.openxmlformats.org/officeDocument/2006/relationships/customXml" Target="../ink/ink3.xm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Planning for Early Physics Phases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113" y="5064645"/>
            <a:ext cx="6627345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Summer 2024 Joint EICUG/ </a:t>
            </a:r>
            <a:r>
              <a:rPr lang="en-US" dirty="0" err="1"/>
              <a:t>ePIC</a:t>
            </a:r>
            <a:r>
              <a:rPr lang="en-US" dirty="0"/>
              <a:t> Collaboration Meeting</a:t>
            </a:r>
          </a:p>
          <a:p>
            <a:r>
              <a:rPr lang="en-US" dirty="0"/>
              <a:t>July 23</a:t>
            </a:r>
            <a:r>
              <a:rPr lang="en-US" baseline="30000" dirty="0"/>
              <a:t>rd</a:t>
            </a:r>
            <a:r>
              <a:rPr lang="en-US" dirty="0"/>
              <a:t> – 27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8" y="2885688"/>
            <a:ext cx="10962105" cy="1240412"/>
          </a:xfrm>
        </p:spPr>
        <p:txBody>
          <a:bodyPr anchor="ctr"/>
          <a:lstStyle/>
          <a:p>
            <a:r>
              <a:rPr lang="en-US" b="0" dirty="0"/>
              <a:t>E.C. </a:t>
            </a:r>
            <a:r>
              <a:rPr lang="en-US" b="0" dirty="0" err="1"/>
              <a:t>Aschenauer</a:t>
            </a:r>
            <a:r>
              <a:rPr lang="en-US" b="0" dirty="0"/>
              <a:t> (BNL), R. Ent (</a:t>
            </a:r>
            <a:r>
              <a:rPr lang="en-US" b="0" dirty="0" err="1"/>
              <a:t>JLab</a:t>
            </a:r>
            <a:r>
              <a:rPr lang="en-US" b="0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7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200" dirty="0"/>
              <a:t>10 GeV electrons on 115 GeV/u heavy ion beams  (Ru or Cu) </a:t>
            </a:r>
            <a:r>
              <a:rPr lang="en-US" sz="12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862458" y="1465905"/>
            <a:ext cx="773961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dirty="0"/>
              <a:t>Commission hadron polarization in parallel</a:t>
            </a:r>
          </a:p>
          <a:p>
            <a:r>
              <a:rPr lang="en-US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dirty="0"/>
              <a:t>10 GeV electrons on 130 GeV/u deuterium</a:t>
            </a:r>
          </a:p>
          <a:p>
            <a:r>
              <a:rPr lang="en-US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gives world-wide new data </a:t>
            </a:r>
            <a:r>
              <a:rPr lang="en-US" dirty="0">
                <a:sym typeface="Wingdings" pitchFamily="2" charset="2"/>
              </a:rPr>
              <a:t> critical baseline for </a:t>
            </a:r>
            <a:r>
              <a:rPr lang="en-US" dirty="0" err="1">
                <a:sym typeface="Wingdings" pitchFamily="2" charset="2"/>
              </a:rPr>
              <a:t>nPDFs</a:t>
            </a:r>
            <a:r>
              <a:rPr lang="en-US" dirty="0">
                <a:sym typeface="Wingdings" pitchFamily="2" charset="2"/>
              </a:rPr>
              <a:t> and saturation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free vs. bound proton structure</a:t>
            </a:r>
          </a:p>
          <a:p>
            <a:r>
              <a:rPr lang="en-US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dirty="0"/>
              <a:t>Last weeks 10 GeV electrons and 130 GeV polarized protons </a:t>
            </a:r>
          </a:p>
          <a:p>
            <a:r>
              <a:rPr lang="en-US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dirty="0"/>
              <a:t>first look to 3d imaging of the proton </a:t>
            </a:r>
          </a:p>
        </p:txBody>
      </p:sp>
    </p:spTree>
    <p:extLst>
      <p:ext uri="{BB962C8B-B14F-4D97-AF65-F5344CB8AC3E}">
        <p14:creationId xmlns:p14="http://schemas.microsoft.com/office/powerpoint/2010/main" val="26605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7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200" dirty="0"/>
              <a:t>10 GeV electrons on 115 GeV/u heavy ion beams  (Ru or Cu) </a:t>
            </a:r>
            <a:r>
              <a:rPr lang="en-US" sz="12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862459" y="1465905"/>
            <a:ext cx="2475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  <a:endParaRPr lang="en-US" sz="1200" b="1" dirty="0"/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200" dirty="0"/>
              <a:t>10 GeV electrons on 130 GeV/u Deuterium </a:t>
            </a:r>
          </a:p>
          <a:p>
            <a:r>
              <a:rPr lang="en-US" sz="12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/>
              <a:t>gives world-wide new data </a:t>
            </a:r>
            <a:r>
              <a:rPr lang="en-US" sz="1200" dirty="0">
                <a:sym typeface="Wingdings" pitchFamily="2" charset="2"/>
              </a:rPr>
              <a:t> critical baseline for </a:t>
            </a:r>
            <a:r>
              <a:rPr lang="en-US" sz="1200" dirty="0" err="1">
                <a:sym typeface="Wingdings" pitchFamily="2" charset="2"/>
              </a:rPr>
              <a:t>nPDFs</a:t>
            </a:r>
            <a:r>
              <a:rPr lang="en-US" sz="12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>
                <a:sym typeface="Wingdings" pitchFamily="2" charset="2"/>
              </a:rPr>
              <a:t>free vs. bound proton structure</a:t>
            </a:r>
          </a:p>
          <a:p>
            <a:r>
              <a:rPr lang="en-US" sz="12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10 GeV electrons and 130 GeV polarized protons </a:t>
            </a:r>
          </a:p>
          <a:p>
            <a:r>
              <a:rPr lang="en-US" sz="12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2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920202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5417470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5461103" y="1465905"/>
            <a:ext cx="63557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dirty="0"/>
              <a:t>Commission hadron polarization in parallel</a:t>
            </a:r>
          </a:p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dirty="0"/>
              <a:t>Commission running with hadron spin rotators</a:t>
            </a:r>
          </a:p>
          <a:p>
            <a:r>
              <a:rPr lang="en-US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dirty="0"/>
              <a:t>10 GeV electrons on 130 GeV transverse polarized protons</a:t>
            </a:r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dirty="0"/>
              <a:t>Last weeks switch to longitudinal proton polarization</a:t>
            </a:r>
          </a:p>
          <a:p>
            <a:r>
              <a:rPr lang="en-US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dirty="0"/>
              <a:t>first look </a:t>
            </a:r>
            <a:r>
              <a:rPr lang="en-US" dirty="0">
                <a:sym typeface="Wingdings" pitchFamily="2" charset="2"/>
              </a:rPr>
              <a:t>helicity structure of the proton</a:t>
            </a:r>
            <a:r>
              <a:rPr lang="en-US" dirty="0"/>
              <a:t> – unravel quark, gluon and orbital angular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73479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5" y="1500963"/>
            <a:ext cx="24754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200" dirty="0"/>
              <a:t>10 GeV electrons and 115 GeV/u heavy ion beams  (Ru or Cu)</a:t>
            </a:r>
          </a:p>
          <a:p>
            <a:r>
              <a:rPr lang="en-US" sz="12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200" dirty="0"/>
              <a:t>gives world-wide new data on </a:t>
            </a:r>
            <a:r>
              <a:rPr lang="en-US" sz="1200" dirty="0" err="1"/>
              <a:t>nPDFs</a:t>
            </a:r>
            <a:r>
              <a:rPr lang="en-US" sz="12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321557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818825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639722" y="1465905"/>
            <a:ext cx="24754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200" dirty="0"/>
              <a:t>10 GeV electrons and 130 GeV/u Deuterium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/>
              <a:t>gives world-wide new data </a:t>
            </a:r>
            <a:r>
              <a:rPr lang="en-US" sz="1200" dirty="0">
                <a:sym typeface="Wingdings" pitchFamily="2" charset="2"/>
              </a:rPr>
              <a:t> critical baseline for </a:t>
            </a:r>
            <a:r>
              <a:rPr lang="en-US" sz="1200" dirty="0" err="1">
                <a:sym typeface="Wingdings" pitchFamily="2" charset="2"/>
              </a:rPr>
              <a:t>nPDFs</a:t>
            </a:r>
            <a:r>
              <a:rPr lang="en-US" sz="12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200" dirty="0">
                <a:sym typeface="Wingdings" pitchFamily="2" charset="2"/>
              </a:rPr>
              <a:t>free vs. bound proton structure</a:t>
            </a:r>
          </a:p>
          <a:p>
            <a:r>
              <a:rPr lang="en-US" sz="12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10 GeV electrons and 100 GeV polarized protons </a:t>
            </a:r>
          </a:p>
          <a:p>
            <a:r>
              <a:rPr lang="en-US" sz="12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2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920202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5417470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5039076" y="1465905"/>
            <a:ext cx="2555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Start with Phase 1 EIC</a:t>
            </a:r>
          </a:p>
          <a:p>
            <a:r>
              <a:rPr lang="en-US" sz="1200" dirty="0"/>
              <a:t>Commission electron polarization in parallel</a:t>
            </a:r>
          </a:p>
          <a:p>
            <a:r>
              <a:rPr lang="en-US" sz="1200" dirty="0"/>
              <a:t>Commission hadron polarization in parallel</a:t>
            </a:r>
          </a:p>
          <a:p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200" dirty="0"/>
              <a:t>Commission running with hadron spin rotators</a:t>
            </a:r>
          </a:p>
          <a:p>
            <a:r>
              <a:rPr lang="en-US" sz="12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200" dirty="0"/>
              <a:t>10 GeV electrons and 130 GeV transverse polarized protons</a:t>
            </a:r>
          </a:p>
          <a:p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2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2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200" dirty="0"/>
              <a:t>Last weeks switch to longitudinal proton polarization</a:t>
            </a:r>
          </a:p>
          <a:p>
            <a:r>
              <a:rPr lang="en-US" sz="12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200" dirty="0"/>
              <a:t>first look </a:t>
            </a:r>
            <a:r>
              <a:rPr lang="en-US" sz="1200" dirty="0">
                <a:sym typeface="Wingdings" pitchFamily="2" charset="2"/>
              </a:rPr>
              <a:t>helicity structure of the proton</a:t>
            </a:r>
            <a:r>
              <a:rPr lang="en-US" sz="12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8518849" y="52724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8016117" y="108994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8059751" y="1453773"/>
            <a:ext cx="41322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10 GeV electrons and 250 GeV transverse and longitudinal polarized protons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proton at low x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proton</a:t>
            </a:r>
            <a:r>
              <a:rPr lang="en-US" sz="1600" dirty="0"/>
              <a:t> – unravel quark, gluon and orbital angular contributions</a:t>
            </a:r>
          </a:p>
        </p:txBody>
      </p:sp>
    </p:spTree>
    <p:extLst>
      <p:ext uri="{BB962C8B-B14F-4D97-AF65-F5344CB8AC3E}">
        <p14:creationId xmlns:p14="http://schemas.microsoft.com/office/powerpoint/2010/main" val="29123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and 115 GeV/u heavy ion beams  (Ru or Cu) 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and 130 GeV/u Deuterium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100 GeV polarized protons 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and 130 GeV transverse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843811" y="1491420"/>
            <a:ext cx="162024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and 250 GeV transverse and longitudinal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at low x 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588286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085554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8543605" y="1400945"/>
            <a:ext cx="36483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10 GeV electrons and 166 GeV transverse and longitudinal polarized He-3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3d imaging of the nucleons </a:t>
            </a:r>
            <a:r>
              <a:rPr lang="en-US" sz="1600" dirty="0">
                <a:sym typeface="Wingdings" pitchFamily="2" charset="2"/>
              </a:rPr>
              <a:t> flavor separation</a:t>
            </a:r>
            <a:endParaRPr lang="en-US" sz="16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helicity structure of the nucleon</a:t>
            </a:r>
            <a:r>
              <a:rPr lang="en-US" sz="1600" dirty="0"/>
              <a:t>– unravel helicities for different quark flavors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>
                <a:sym typeface="Wingdings" pitchFamily="2" charset="2"/>
              </a:rPr>
              <a:t>first look to nuclear binding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344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  <a:r>
              <a:rPr lang="en-US" sz="1100" dirty="0">
                <a:sym typeface="Wingdings" pitchFamily="2" charset="2"/>
              </a:rPr>
              <a:t> </a:t>
            </a:r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gives world-wide new data on </a:t>
            </a:r>
            <a:r>
              <a:rPr lang="en-US" sz="1100" dirty="0" err="1"/>
              <a:t>nPDFs</a:t>
            </a:r>
            <a:r>
              <a:rPr lang="en-US" sz="1100" dirty="0"/>
              <a:t> and a first look on saturation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130 GeV/u Deuterium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gives world-wide new data </a:t>
            </a:r>
            <a:r>
              <a:rPr lang="en-US" sz="1100" dirty="0">
                <a:sym typeface="Wingdings" pitchFamily="2" charset="2"/>
              </a:rPr>
              <a:t> critical baseline for </a:t>
            </a:r>
            <a:r>
              <a:rPr lang="en-US" sz="1100" dirty="0" err="1">
                <a:sym typeface="Wingdings" pitchFamily="2" charset="2"/>
              </a:rPr>
              <a:t>nPDFs</a:t>
            </a:r>
            <a:r>
              <a:rPr lang="en-US" sz="1100" dirty="0">
                <a:sym typeface="Wingdings" pitchFamily="2" charset="2"/>
              </a:rPr>
              <a:t> and saturation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free vs. bound proton structure</a:t>
            </a:r>
          </a:p>
          <a:p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130 GeV polarized protons 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first look to 3d imaging of the proton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130 GeV transverse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3d imaging of the proton / mass of the nucleon </a:t>
            </a:r>
          </a:p>
          <a:p>
            <a:pPr>
              <a:buClr>
                <a:schemeClr val="bg2"/>
              </a:buClr>
            </a:pPr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first look </a:t>
            </a: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843811" y="1491420"/>
            <a:ext cx="222804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250 GeV transverse and longitudinal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proton </a:t>
            </a:r>
          </a:p>
          <a:p>
            <a:pPr>
              <a:buClr>
                <a:schemeClr val="bg2"/>
              </a:buClr>
            </a:pPr>
            <a:r>
              <a:rPr lang="en-US" sz="1100" dirty="0"/>
              <a:t>   at low x 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proton</a:t>
            </a:r>
            <a:r>
              <a:rPr lang="en-US" sz="1100" dirty="0"/>
              <a:t> – unravel quark, gluon and orbital angular contributions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73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4" y="2893660"/>
            <a:ext cx="276858" cy="4840832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549288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</p:spTree>
    <p:extLst>
      <p:ext uri="{BB962C8B-B14F-4D97-AF65-F5344CB8AC3E}">
        <p14:creationId xmlns:p14="http://schemas.microsoft.com/office/powerpoint/2010/main" val="110978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247545" y="1483545"/>
            <a:ext cx="273326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dirty="0"/>
              <a:t>Commission hadron polarization in parallel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/>
              <a:t>3d imaging of the nucleons </a:t>
            </a:r>
            <a:r>
              <a:rPr lang="en-US" sz="1100" dirty="0">
                <a:sym typeface="Wingdings" pitchFamily="2" charset="2"/>
              </a:rPr>
              <a:t> flavor separation</a:t>
            </a:r>
            <a:endParaRPr lang="en-US" sz="1100" dirty="0"/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helicity structure of the nucleon</a:t>
            </a:r>
            <a:r>
              <a:rPr lang="en-US" sz="1100" dirty="0"/>
              <a:t>– unravel helicities for different quark flavors</a:t>
            </a:r>
          </a:p>
          <a:p>
            <a:pPr marL="102870" indent="-10287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100" dirty="0">
                <a:sym typeface="Wingdings" pitchFamily="2" charset="2"/>
              </a:rPr>
              <a:t>first look to nuclear binding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771037" y="1425229"/>
            <a:ext cx="36483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18 GeV polarized electrons on 110 GeV/u Au (Pb)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ultimate x-Q</a:t>
            </a:r>
            <a:r>
              <a:rPr lang="en-US" sz="1600" baseline="30000" dirty="0">
                <a:sym typeface="Wingdings" pitchFamily="2" charset="2"/>
              </a:rPr>
              <a:t>2</a:t>
            </a:r>
            <a:r>
              <a:rPr lang="en-US" sz="1600" dirty="0">
                <a:sym typeface="Wingdings" pitchFamily="2" charset="2"/>
              </a:rPr>
              <a:t> reach for saturation physics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884560" y="1442050"/>
            <a:ext cx="36483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Start with Phase 1 EIC</a:t>
            </a:r>
          </a:p>
          <a:p>
            <a:r>
              <a:rPr lang="en-US" sz="1600" dirty="0"/>
              <a:t>Commission electron polarization in parallel</a:t>
            </a:r>
          </a:p>
          <a:p>
            <a:r>
              <a:rPr lang="en-US" sz="1600" dirty="0"/>
              <a:t>Commission hadron polarization in parallel</a:t>
            </a:r>
          </a:p>
          <a:p>
            <a:r>
              <a:rPr lang="en-US" sz="1600" dirty="0"/>
              <a:t>Commission running with hadron spin rotators</a:t>
            </a:r>
          </a:p>
          <a:p>
            <a:r>
              <a:rPr lang="en-US" sz="1600" dirty="0"/>
              <a:t>Commission hadron accelerator to operate with not centered orbits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5 GeV polarized electrons on 41 GeV transverse polarized proton beams</a:t>
            </a:r>
          </a:p>
          <a:p>
            <a:r>
              <a:rPr lang="en-US" sz="1600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ym typeface="Wingdings" pitchFamily="2" charset="2"/>
              </a:rPr>
              <a:t>first look to moderate-x 3d imaging and Kaon structure/ mass</a:t>
            </a:r>
          </a:p>
        </p:txBody>
      </p:sp>
    </p:spTree>
    <p:extLst>
      <p:ext uri="{BB962C8B-B14F-4D97-AF65-F5344CB8AC3E}">
        <p14:creationId xmlns:p14="http://schemas.microsoft.com/office/powerpoint/2010/main" val="368613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C16FD-0D72-7948-9B17-5A573B9DD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need to think about phasing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58C55-E5B5-904D-9401-720690091674}"/>
              </a:ext>
            </a:extLst>
          </p:cNvPr>
          <p:cNvSpPr txBox="1"/>
          <p:nvPr/>
        </p:nvSpPr>
        <p:spPr>
          <a:xfrm>
            <a:off x="461963" y="715372"/>
            <a:ext cx="115571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Any potential Phasing of Detector Components must be compatible with the EIC science program.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alignment with the ramp up of the accelerator should be considered.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are there subsystem which would benefit from a delay in construction time?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2000" dirty="0"/>
              <a:t>we need to be careful that funding or in-kind contributions are not negatively impacted by any potential phasing.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sz="2000" dirty="0"/>
          </a:p>
          <a:p>
            <a:pPr>
              <a:buClr>
                <a:schemeClr val="bg2"/>
              </a:buClr>
            </a:pPr>
            <a:r>
              <a:rPr lang="en-US" sz="2000" dirty="0">
                <a:solidFill>
                  <a:srgbClr val="00B0F0"/>
                </a:solidFill>
              </a:rPr>
              <a:t>This is a difficult balancing act:</a:t>
            </a:r>
          </a:p>
          <a:p>
            <a:pPr lvl="1">
              <a:buClr>
                <a:schemeClr val="bg2"/>
              </a:buClr>
            </a:pPr>
            <a:r>
              <a:rPr lang="en-US" sz="2000" dirty="0"/>
              <a:t>It is our duty to consider phasing.</a:t>
            </a:r>
          </a:p>
          <a:p>
            <a:pPr lvl="1">
              <a:buClr>
                <a:schemeClr val="bg2"/>
              </a:buClr>
            </a:pPr>
            <a:r>
              <a:rPr lang="en-US" sz="2000" dirty="0"/>
              <a:t>It is critical to maintain a path to the envisioned </a:t>
            </a:r>
            <a:r>
              <a:rPr lang="en-US" sz="2000" dirty="0" err="1"/>
              <a:t>ePIC</a:t>
            </a:r>
            <a:r>
              <a:rPr lang="en-US" sz="2000" dirty="0"/>
              <a:t> detector and to keep the full </a:t>
            </a:r>
            <a:r>
              <a:rPr lang="en-US" sz="2000" dirty="0" err="1"/>
              <a:t>ePIC</a:t>
            </a:r>
            <a:r>
              <a:rPr lang="en-US" sz="2000" dirty="0"/>
              <a:t> collaboration involved and engaged.</a:t>
            </a:r>
          </a:p>
        </p:txBody>
      </p:sp>
    </p:spTree>
    <p:extLst>
      <p:ext uri="{BB962C8B-B14F-4D97-AF65-F5344CB8AC3E}">
        <p14:creationId xmlns:p14="http://schemas.microsoft.com/office/powerpoint/2010/main" val="529404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FF6-91D5-A84F-852A-671F66C8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experience ramping up a high current collider</a:t>
            </a:r>
          </a:p>
        </p:txBody>
      </p:sp>
      <p:pic>
        <p:nvPicPr>
          <p:cNvPr id="1025" name="Picture 1" descr="page3image27232288">
            <a:extLst>
              <a:ext uri="{FF2B5EF4-FFF2-40B4-BE49-F238E27FC236}">
                <a16:creationId xmlns:a16="http://schemas.microsoft.com/office/drawing/2014/main" id="{7E104506-7A49-5C46-81E3-B06258BD8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b="9172"/>
          <a:stretch/>
        </p:blipFill>
        <p:spPr bwMode="auto">
          <a:xfrm>
            <a:off x="1905000" y="698499"/>
            <a:ext cx="8975308" cy="61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26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Scientific Foundation for an EIC was Built Over Two Decades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1DC41-88CB-3BE9-7ECF-42EBE0CC6E63}"/>
              </a:ext>
            </a:extLst>
          </p:cNvPr>
          <p:cNvGrpSpPr/>
          <p:nvPr/>
        </p:nvGrpSpPr>
        <p:grpSpPr>
          <a:xfrm>
            <a:off x="479087" y="860186"/>
            <a:ext cx="1548531" cy="2547921"/>
            <a:chOff x="5715000" y="3312948"/>
            <a:chExt cx="2003425" cy="2859252"/>
          </a:xfrm>
        </p:grpSpPr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3AD9754C-7BEE-0653-00E4-11DDE8A4C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1" y="3312948"/>
              <a:ext cx="654066" cy="30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2002</a:t>
              </a:r>
            </a:p>
          </p:txBody>
        </p:sp>
        <p:pic>
          <p:nvPicPr>
            <p:cNvPr id="13" name="Picture 35" descr="LRP2002_Cover">
              <a:extLst>
                <a:ext uri="{FF2B5EF4-FFF2-40B4-BE49-F238E27FC236}">
                  <a16:creationId xmlns:a16="http://schemas.microsoft.com/office/drawing/2014/main" id="{969F2F09-5F56-DB5D-7ED7-48738FFB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44F29E-446B-2D34-FA7F-C1F1F3E97A54}"/>
              </a:ext>
            </a:extLst>
          </p:cNvPr>
          <p:cNvGrpSpPr/>
          <p:nvPr/>
        </p:nvGrpSpPr>
        <p:grpSpPr>
          <a:xfrm>
            <a:off x="1413486" y="1175682"/>
            <a:ext cx="1659010" cy="2494336"/>
            <a:chOff x="6796088" y="4004048"/>
            <a:chExt cx="2066925" cy="2853952"/>
          </a:xfrm>
        </p:grpSpPr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55890C62-83F5-5B65-890D-2D3B7BC94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04048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2007</a:t>
              </a:r>
            </a:p>
          </p:txBody>
        </p:sp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EC1489B2-9A2A-6FA9-2566-3BACCF585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7CB1C770-3A90-A9DE-9A4E-FE3021B0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2381679" y="1683053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 Box 38">
            <a:extLst>
              <a:ext uri="{FF2B5EF4-FFF2-40B4-BE49-F238E27FC236}">
                <a16:creationId xmlns:a16="http://schemas.microsoft.com/office/drawing/2014/main" id="{FF374C6F-9B0E-CCE9-C4D3-652A776F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63" y="141590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0E49FEB6-DC61-6A0F-3A1C-283B11BE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453" y="234525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5DB4EB5E-DC17-3534-BC95-6100F332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051" y="267459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530DC20C-08EE-AC15-19B7-89CA8B20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194" y="298527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5262A3-71FE-C9B9-3E52-B78E0AE75B8B}"/>
              </a:ext>
            </a:extLst>
          </p:cNvPr>
          <p:cNvGrpSpPr/>
          <p:nvPr/>
        </p:nvGrpSpPr>
        <p:grpSpPr>
          <a:xfrm>
            <a:off x="3393379" y="1841638"/>
            <a:ext cx="1667303" cy="2357675"/>
            <a:chOff x="3231954" y="1960294"/>
            <a:chExt cx="1667303" cy="23576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56D1E6-E44A-D816-E9A7-1A475B34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6B332EE3-6C0D-0174-D96E-69A44F36E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605" y="1960294"/>
              <a:ext cx="591082" cy="26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152FA6-FEB4-CCC5-F3C4-92169FBA8AD2}"/>
                </a:ext>
              </a:extLst>
            </p:cNvPr>
            <p:cNvSpPr txBox="1"/>
            <p:nvPr/>
          </p:nvSpPr>
          <p:spPr>
            <a:xfrm>
              <a:off x="3357006" y="2215876"/>
              <a:ext cx="15422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cs typeface="+mn-cs"/>
                </a:rPr>
                <a:t>Gluons and the Quark Sea at High Energies</a:t>
              </a:r>
            </a:p>
          </p:txBody>
        </p:sp>
      </p:grpSp>
      <p:sp>
        <p:nvSpPr>
          <p:cNvPr id="26" name="Text Box 38">
            <a:extLst>
              <a:ext uri="{FF2B5EF4-FFF2-40B4-BE49-F238E27FC236}">
                <a16:creationId xmlns:a16="http://schemas.microsoft.com/office/drawing/2014/main" id="{72EA7164-D289-A853-6F4E-6AA72942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689" y="209058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806D01-05F8-7018-5BF3-454EE6A001F1}"/>
              </a:ext>
            </a:extLst>
          </p:cNvPr>
          <p:cNvSpPr txBox="1"/>
          <p:nvPr/>
        </p:nvSpPr>
        <p:spPr>
          <a:xfrm>
            <a:off x="440732" y="3677778"/>
            <a:ext cx="1200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“…essential accelerator and detector R&amp;D [for EIC] should be given very high priority</a:t>
            </a:r>
          </a:p>
          <a:p>
            <a:r>
              <a:rPr lang="en-US" sz="1200" dirty="0">
                <a:cs typeface="Arial" panose="020B0604020202020204" pitchFamily="34" charset="0"/>
              </a:rPr>
              <a:t>in the short term.”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E9C765-C727-0F6C-BA00-F77B5091CADE}"/>
              </a:ext>
            </a:extLst>
          </p:cNvPr>
          <p:cNvSpPr txBox="1"/>
          <p:nvPr/>
        </p:nvSpPr>
        <p:spPr>
          <a:xfrm>
            <a:off x="1498419" y="3907136"/>
            <a:ext cx="12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“We recommend the allocation of resources …to lay the foundation for a polarized Electron-Ion Collider…”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55F14-3B52-FB71-FEB4-A7B264B7ED10}"/>
              </a:ext>
            </a:extLst>
          </p:cNvPr>
          <p:cNvSpPr txBox="1"/>
          <p:nvPr/>
        </p:nvSpPr>
        <p:spPr>
          <a:xfrm>
            <a:off x="2607899" y="4186691"/>
            <a:ext cx="1189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“..a new dedicated facility will be essential for answering some of the most central questions.”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0D0D0AD7-A23E-CA4F-C3A1-56EA2C13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027" y="52855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5FE9E4-2299-03EC-CD03-3065C721EB38}"/>
              </a:ext>
            </a:extLst>
          </p:cNvPr>
          <p:cNvSpPr txBox="1"/>
          <p:nvPr/>
        </p:nvSpPr>
        <p:spPr>
          <a:xfrm>
            <a:off x="6164143" y="1011004"/>
            <a:ext cx="158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“a high-energy high-luminosity polarized EIC [is] the highest priority for new facility construction following the completion of FRIB.”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EB4B53-B4D8-0F31-6046-1DE10E4120D6}"/>
              </a:ext>
            </a:extLst>
          </p:cNvPr>
          <p:cNvSpPr txBox="1"/>
          <p:nvPr/>
        </p:nvSpPr>
        <p:spPr>
          <a:xfrm>
            <a:off x="7682689" y="1294352"/>
            <a:ext cx="1628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The science questions that an EIC will answer are central to completing an understanding of atoms as well as being integral to the agenda of nuclear physics today.”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235E6-E7B5-CAF1-E583-CD89727B4793}"/>
              </a:ext>
            </a:extLst>
          </p:cNvPr>
          <p:cNvSpPr txBox="1"/>
          <p:nvPr/>
        </p:nvSpPr>
        <p:spPr>
          <a:xfrm>
            <a:off x="3720824" y="4522074"/>
            <a:ext cx="158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“The quantitative study of matter in this new regime [where abundant gluons dominate] requires a new experimental facility: an Electron Ion Collider..”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B95BE3-724A-E851-E1F0-9E3B1171739B}"/>
              </a:ext>
            </a:extLst>
          </p:cNvPr>
          <p:cNvSpPr txBox="1"/>
          <p:nvPr/>
        </p:nvSpPr>
        <p:spPr>
          <a:xfrm>
            <a:off x="5237472" y="5018082"/>
            <a:ext cx="1501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Electron-Ion </a:t>
            </a:r>
            <a:r>
              <a:rPr lang="en-US" sz="1200" dirty="0" err="1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Collider..</a:t>
            </a:r>
            <a:r>
              <a:rPr lang="en-US" sz="1200" i="1" dirty="0" err="1">
                <a:uFill>
                  <a:solidFill>
                    <a:srgbClr val="E32400"/>
                  </a:solidFill>
                </a:uFill>
                <a:ea typeface="ＭＳ Ｐゴシック" charset="0"/>
                <a:cs typeface="Arial" panose="020B0604020202020204" pitchFamily="34" charset="0"/>
              </a:rPr>
              <a:t>absolutely</a:t>
            </a:r>
            <a:r>
              <a:rPr lang="en-US" sz="1200" i="1" dirty="0">
                <a:uFill>
                  <a:solidFill>
                    <a:srgbClr val="E32400"/>
                  </a:solidFill>
                </a:uFill>
                <a:ea typeface="ＭＳ Ｐゴシック" charset="0"/>
                <a:cs typeface="Arial" panose="020B0604020202020204" pitchFamily="34" charset="0"/>
              </a:rPr>
              <a:t> central</a:t>
            </a:r>
            <a:r>
              <a:rPr lang="en-US" sz="1200" i="1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to the nuclear science program of the  next decade.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40D6D1A-DE01-B328-35F0-BB61598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52" y="2353757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B3E41-B281-E97F-A041-3673CEB9DA8B}"/>
              </a:ext>
            </a:extLst>
          </p:cNvPr>
          <p:cNvGrpSpPr/>
          <p:nvPr/>
        </p:nvGrpSpPr>
        <p:grpSpPr>
          <a:xfrm>
            <a:off x="5086165" y="2636838"/>
            <a:ext cx="1525844" cy="1971852"/>
            <a:chOff x="5134513" y="2818820"/>
            <a:chExt cx="1525844" cy="19718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10FCFBC-658B-AC85-D905-81FAE388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94197C-D237-5F27-2EBF-B997622AB948}"/>
                </a:ext>
              </a:extLst>
            </p:cNvPr>
            <p:cNvSpPr txBox="1"/>
            <p:nvPr/>
          </p:nvSpPr>
          <p:spPr>
            <a:xfrm>
              <a:off x="5279018" y="3067798"/>
              <a:ext cx="120650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+mn-cs"/>
                </a:rPr>
                <a:t>Major Nuclear Physics Facilities for the Next Decade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76D339-604B-F9CF-05EC-9DFECB95C3DB}"/>
                </a:ext>
              </a:extLst>
            </p:cNvPr>
            <p:cNvSpPr txBox="1"/>
            <p:nvPr/>
          </p:nvSpPr>
          <p:spPr>
            <a:xfrm>
              <a:off x="5624519" y="3752531"/>
              <a:ext cx="6543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cs typeface="+mn-cs"/>
                </a:rPr>
                <a:t>NSAC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01534-6E5D-D66F-B644-77C269B62061}"/>
                </a:ext>
              </a:extLst>
            </p:cNvPr>
            <p:cNvSpPr txBox="1"/>
            <p:nvPr/>
          </p:nvSpPr>
          <p:spPr>
            <a:xfrm>
              <a:off x="5414151" y="4259560"/>
              <a:ext cx="1069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+mn-cs"/>
                </a:rPr>
                <a:t>March 14, 2013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300A28D8-05FD-8B60-E130-2728B63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07" y="2930567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11EB44-8260-C075-57EB-619CCA8BF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8" y="3259908"/>
            <a:ext cx="1628454" cy="2326363"/>
          </a:xfrm>
          <a:prstGeom prst="rect">
            <a:avLst/>
          </a:prstGeom>
        </p:spPr>
      </p:pic>
      <p:sp>
        <p:nvSpPr>
          <p:cNvPr id="43" name="Text Box 38">
            <a:extLst>
              <a:ext uri="{FF2B5EF4-FFF2-40B4-BE49-F238E27FC236}">
                <a16:creationId xmlns:a16="http://schemas.microsoft.com/office/drawing/2014/main" id="{9E116AD3-27B3-F0B4-2D49-379A5895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531" y="340249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E6BD3E6-60BC-E0F3-D216-AE578E8909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93" y="3670018"/>
            <a:ext cx="1654810" cy="21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BFC2903-EAD3-A7F3-847D-E53F31583E59}"/>
              </a:ext>
            </a:extLst>
          </p:cNvPr>
          <p:cNvSpPr txBox="1"/>
          <p:nvPr/>
        </p:nvSpPr>
        <p:spPr>
          <a:xfrm>
            <a:off x="9054526" y="2614412"/>
            <a:ext cx="1742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Science Requirements and Detector Concepts for the EIC – Drives the requirements of EIC detectors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F4ABFD-9AB2-B8D6-154A-234EF31BF583}"/>
              </a:ext>
            </a:extLst>
          </p:cNvPr>
          <p:cNvSpPr txBox="1"/>
          <p:nvPr/>
        </p:nvSpPr>
        <p:spPr>
          <a:xfrm>
            <a:off x="7952205" y="5516454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cs typeface="Arial" panose="020B0604020202020204" pitchFamily="34" charset="0"/>
              </a:rPr>
              <a:t>arXiv:2103.05419</a:t>
            </a: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DADF2C76-EF5C-9364-15EB-79031495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734" y="3725596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E32C38-C905-5FDB-BA25-97C6F8CF5B5A}"/>
              </a:ext>
            </a:extLst>
          </p:cNvPr>
          <p:cNvSpPr txBox="1"/>
          <p:nvPr/>
        </p:nvSpPr>
        <p:spPr>
          <a:xfrm>
            <a:off x="10218619" y="3709048"/>
            <a:ext cx="174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recommend the expeditious completion of the EIC as the highest priority for facility construction.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34255E-2F59-122C-9875-BADFABB705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8081" y="3989114"/>
            <a:ext cx="1653307" cy="21740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15F37D1-F8DE-C44B-966F-EA4F794796BA}"/>
              </a:ext>
            </a:extLst>
          </p:cNvPr>
          <p:cNvSpPr txBox="1"/>
          <p:nvPr/>
        </p:nvSpPr>
        <p:spPr>
          <a:xfrm rot="20951242">
            <a:off x="1282502" y="2357267"/>
            <a:ext cx="9057903" cy="1508105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B w="114300" prst="artDeco"/>
          </a:sp3d>
        </p:spPr>
        <p:txBody>
          <a:bodyPr wrap="square" rtlCol="0">
            <a:spAutoFit/>
          </a:bodyPr>
          <a:lstStyle/>
          <a:p>
            <a:pPr algn="l"/>
            <a:endParaRPr lang="en-US" sz="800" b="1" dirty="0">
              <a:solidFill>
                <a:srgbClr val="0432FF"/>
              </a:solidFill>
            </a:endParaRPr>
          </a:p>
          <a:p>
            <a:pPr lvl="1"/>
            <a:endParaRPr lang="en-US" sz="1200" b="1" dirty="0">
              <a:solidFill>
                <a:srgbClr val="0432FF"/>
              </a:solidFill>
            </a:endParaRPr>
          </a:p>
          <a:p>
            <a:pPr lvl="1" algn="ctr"/>
            <a:r>
              <a:rPr lang="en-US" sz="2800" b="1" dirty="0">
                <a:solidFill>
                  <a:srgbClr val="0432FF"/>
                </a:solidFill>
              </a:rPr>
              <a:t>High Level Requirements to Accelerator stable since the 2010 INT Program</a:t>
            </a:r>
          </a:p>
          <a:p>
            <a:pPr lvl="1"/>
            <a:r>
              <a:rPr lang="en-US" sz="1600" dirty="0">
                <a:hlinkClick r:id="rId12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86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-q2-dv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07" y="561775"/>
            <a:ext cx="3190240" cy="2290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Imaging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88125"/>
            <a:ext cx="2057400" cy="282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79744" y="637834"/>
            <a:ext cx="25827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cs typeface="Times New Roman"/>
              </a:rPr>
              <a:t>High precision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cs typeface="Times New Roman"/>
              </a:rPr>
              <a:t>imaging at EIC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cs typeface="Times New Roman"/>
              </a:rPr>
              <a:t>at low and high x</a:t>
            </a:r>
          </a:p>
          <a:p>
            <a:pPr algn="ctr"/>
            <a:r>
              <a:rPr lang="en-US" sz="2400" dirty="0">
                <a:cs typeface="Comic Sans MS"/>
              </a:rPr>
              <a:t>Golden channels: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314"/>
          <a:stretch/>
        </p:blipFill>
        <p:spPr>
          <a:xfrm>
            <a:off x="2188591" y="2721686"/>
            <a:ext cx="2839287" cy="41363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128277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127344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 descr="cloud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73967"/>
            <a:ext cx="1291741" cy="717634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cxnSpLocks/>
          </p:cNvCxnSpPr>
          <p:nvPr/>
        </p:nvCxnSpPr>
        <p:spPr bwMode="auto">
          <a:xfrm>
            <a:off x="2414920" y="4791459"/>
            <a:ext cx="1992854" cy="16264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839266" y="4227865"/>
            <a:ext cx="8435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pion cloud</a:t>
            </a:r>
          </a:p>
          <a:p>
            <a:r>
              <a:rPr lang="en-US" sz="1100" dirty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100" dirty="0">
                <a:latin typeface="Times New Roman"/>
                <a:cs typeface="Times New Roman"/>
              </a:rPr>
              <a:t>at high </a:t>
            </a:r>
            <a:r>
              <a:rPr lang="en-US" sz="1100" dirty="0" err="1">
                <a:latin typeface="Times New Roman"/>
                <a:cs typeface="Times New Roman"/>
              </a:rPr>
              <a:t>b</a:t>
            </a:r>
            <a:r>
              <a:rPr lang="en-US" sz="1100" baseline="-25000" dirty="0" err="1">
                <a:latin typeface="Times New Roman"/>
                <a:cs typeface="Times New Roman"/>
              </a:rPr>
              <a:t>T</a:t>
            </a:r>
            <a:endParaRPr lang="en-US" sz="1100" baseline="-25000" dirty="0">
              <a:latin typeface="Times New Roman"/>
              <a:cs typeface="Times New Roman"/>
            </a:endParaRPr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8828617-73E0-BF40-B14E-6B31B4C2D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706"/>
          <a:stretch/>
        </p:blipFill>
        <p:spPr>
          <a:xfrm>
            <a:off x="1524000" y="3208541"/>
            <a:ext cx="4575658" cy="28532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819C9-0925-564A-A4ED-33A9DB8D6C9A}"/>
              </a:ext>
            </a:extLst>
          </p:cNvPr>
          <p:cNvCxnSpPr/>
          <p:nvPr/>
        </p:nvCxnSpPr>
        <p:spPr>
          <a:xfrm flipH="1">
            <a:off x="5902275" y="1859796"/>
            <a:ext cx="11546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673F3-2D23-C24E-9170-F4B726F4B0EA}"/>
              </a:ext>
            </a:extLst>
          </p:cNvPr>
          <p:cNvCxnSpPr>
            <a:cxnSpLocks/>
          </p:cNvCxnSpPr>
          <p:nvPr/>
        </p:nvCxnSpPr>
        <p:spPr>
          <a:xfrm flipH="1" flipV="1">
            <a:off x="6019801" y="1611824"/>
            <a:ext cx="1" cy="671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C7732E-0B9E-7740-B78B-A9EA0E8BE5A9}"/>
              </a:ext>
            </a:extLst>
          </p:cNvPr>
          <p:cNvGrpSpPr/>
          <p:nvPr/>
        </p:nvGrpSpPr>
        <p:grpSpPr>
          <a:xfrm>
            <a:off x="7906140" y="606492"/>
            <a:ext cx="2642769" cy="1697745"/>
            <a:chOff x="4742296" y="469200"/>
            <a:chExt cx="4659555" cy="28274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B947249-340E-3D41-B1A4-87D7210FBB4A}"/>
                </a:ext>
              </a:extLst>
            </p:cNvPr>
            <p:cNvGrpSpPr/>
            <p:nvPr/>
          </p:nvGrpSpPr>
          <p:grpSpPr>
            <a:xfrm>
              <a:off x="4742296" y="469200"/>
              <a:ext cx="4659555" cy="2484197"/>
              <a:chOff x="125846" y="842468"/>
              <a:chExt cx="4659555" cy="2484197"/>
            </a:xfrm>
          </p:grpSpPr>
          <p:grpSp>
            <p:nvGrpSpPr>
              <p:cNvPr id="21" name="Group 159">
                <a:extLst>
                  <a:ext uri="{FF2B5EF4-FFF2-40B4-BE49-F238E27FC236}">
                    <a16:creationId xmlns:a16="http://schemas.microsoft.com/office/drawing/2014/main" id="{53D2A850-6233-8448-B2FB-A4796BA6B3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67" name="Freeform 160">
                  <a:extLst>
                    <a:ext uri="{FF2B5EF4-FFF2-40B4-BE49-F238E27FC236}">
                      <a16:creationId xmlns:a16="http://schemas.microsoft.com/office/drawing/2014/main" id="{05BE14B9-28F9-8C48-8F81-B4C7D86D8C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161">
                  <a:extLst>
                    <a:ext uri="{FF2B5EF4-FFF2-40B4-BE49-F238E27FC236}">
                      <a16:creationId xmlns:a16="http://schemas.microsoft.com/office/drawing/2014/main" id="{91C82B6A-99C7-464B-A8B6-A624BC3AF6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Freeform 162">
                  <a:extLst>
                    <a:ext uri="{FF2B5EF4-FFF2-40B4-BE49-F238E27FC236}">
                      <a16:creationId xmlns:a16="http://schemas.microsoft.com/office/drawing/2014/main" id="{9C8F95EA-46A5-604C-B7E3-8B7663C308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163">
                  <a:extLst>
                    <a:ext uri="{FF2B5EF4-FFF2-40B4-BE49-F238E27FC236}">
                      <a16:creationId xmlns:a16="http://schemas.microsoft.com/office/drawing/2014/main" id="{6A3FBDB3-23A3-B141-9A87-121FA655A9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164">
                  <a:extLst>
                    <a:ext uri="{FF2B5EF4-FFF2-40B4-BE49-F238E27FC236}">
                      <a16:creationId xmlns:a16="http://schemas.microsoft.com/office/drawing/2014/main" id="{D5ABD928-B752-7641-920E-4129145D7B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Freeform 165">
                  <a:extLst>
                    <a:ext uri="{FF2B5EF4-FFF2-40B4-BE49-F238E27FC236}">
                      <a16:creationId xmlns:a16="http://schemas.microsoft.com/office/drawing/2014/main" id="{14B009F8-EE1D-144F-929A-2FC16E51B0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6">
                  <a:extLst>
                    <a:ext uri="{FF2B5EF4-FFF2-40B4-BE49-F238E27FC236}">
                      <a16:creationId xmlns:a16="http://schemas.microsoft.com/office/drawing/2014/main" id="{DFBFA6DE-FADB-7F46-A19C-D77C7837F9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6" name="Line 168">
                <a:extLst>
                  <a:ext uri="{FF2B5EF4-FFF2-40B4-BE49-F238E27FC236}">
                    <a16:creationId xmlns:a16="http://schemas.microsoft.com/office/drawing/2014/main" id="{DD9D5D90-5037-E441-9ABA-1D5ED7A0A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169">
                <a:extLst>
                  <a:ext uri="{FF2B5EF4-FFF2-40B4-BE49-F238E27FC236}">
                    <a16:creationId xmlns:a16="http://schemas.microsoft.com/office/drawing/2014/main" id="{862B07CD-3E44-6348-8F30-850039191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172">
                <a:extLst>
                  <a:ext uri="{FF2B5EF4-FFF2-40B4-BE49-F238E27FC236}">
                    <a16:creationId xmlns:a16="http://schemas.microsoft.com/office/drawing/2014/main" id="{DF301EF6-D220-9D42-BCCF-8A7221EF8C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77">
                <a:extLst>
                  <a:ext uri="{FF2B5EF4-FFF2-40B4-BE49-F238E27FC236}">
                    <a16:creationId xmlns:a16="http://schemas.microsoft.com/office/drawing/2014/main" id="{791C0F55-07F5-334D-BDBC-5F60D2B3C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179">
                <a:extLst>
                  <a:ext uri="{FF2B5EF4-FFF2-40B4-BE49-F238E27FC236}">
                    <a16:creationId xmlns:a16="http://schemas.microsoft.com/office/drawing/2014/main" id="{3480FC2E-5332-C943-90D6-0889BA7491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11975" y="842468"/>
                <a:ext cx="608221" cy="563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3" name="Line 203">
                <a:extLst>
                  <a:ext uri="{FF2B5EF4-FFF2-40B4-BE49-F238E27FC236}">
                    <a16:creationId xmlns:a16="http://schemas.microsoft.com/office/drawing/2014/main" id="{0F1BD5BC-C5F7-D949-B4E8-F05EA9F80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363" y="2809541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Line 204">
                <a:extLst>
                  <a:ext uri="{FF2B5EF4-FFF2-40B4-BE49-F238E27FC236}">
                    <a16:creationId xmlns:a16="http://schemas.microsoft.com/office/drawing/2014/main" id="{496952FC-4799-D846-8276-C7A755548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777622" flipV="1">
                <a:off x="3496686" y="2723816"/>
                <a:ext cx="685799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5" name="Group 344">
                <a:extLst>
                  <a:ext uri="{FF2B5EF4-FFF2-40B4-BE49-F238E27FC236}">
                    <a16:creationId xmlns:a16="http://schemas.microsoft.com/office/drawing/2014/main" id="{B6F79CB8-380D-6C41-82B5-E9DF8CC918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2263" y="1125541"/>
                <a:ext cx="4021150" cy="1957395"/>
                <a:chOff x="203" y="709"/>
                <a:chExt cx="2533" cy="1233"/>
              </a:xfrm>
            </p:grpSpPr>
            <p:sp>
              <p:nvSpPr>
                <p:cNvPr id="38" name="Line 176">
                  <a:extLst>
                    <a:ext uri="{FF2B5EF4-FFF2-40B4-BE49-F238E27FC236}">
                      <a16:creationId xmlns:a16="http://schemas.microsoft.com/office/drawing/2014/main" id="{C306FA89-64FE-694D-A8E7-D634FCCC0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9" name="Group 184">
                  <a:extLst>
                    <a:ext uri="{FF2B5EF4-FFF2-40B4-BE49-F238E27FC236}">
                      <a16:creationId xmlns:a16="http://schemas.microsoft.com/office/drawing/2014/main" id="{39D0531F-F642-1143-8EDF-0DAE12D76F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3" y="807"/>
                  <a:ext cx="2450" cy="1135"/>
                  <a:chOff x="60" y="749"/>
                  <a:chExt cx="2450" cy="1135"/>
                </a:xfrm>
              </p:grpSpPr>
              <p:sp>
                <p:nvSpPr>
                  <p:cNvPr id="49" name="Text Box 185">
                    <a:extLst>
                      <a:ext uri="{FF2B5EF4-FFF2-40B4-BE49-F238E27FC236}">
                        <a16:creationId xmlns:a16="http://schemas.microsoft.com/office/drawing/2014/main" id="{54CCDBF8-004E-954B-BD01-7FCB5C7E9D4D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9" y="961"/>
                    <a:ext cx="565" cy="2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0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0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0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0" name="Text Box 186">
                    <a:extLst>
                      <a:ext uri="{FF2B5EF4-FFF2-40B4-BE49-F238E27FC236}">
                        <a16:creationId xmlns:a16="http://schemas.microsoft.com/office/drawing/2014/main" id="{DC3B9DE0-2651-954C-8926-F1A7F168D1B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" y="749"/>
                    <a:ext cx="307" cy="3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1" name="Text Box 187">
                    <a:extLst>
                      <a:ext uri="{FF2B5EF4-FFF2-40B4-BE49-F238E27FC236}">
                        <a16:creationId xmlns:a16="http://schemas.microsoft.com/office/drawing/2014/main" id="{D9C35406-7890-CF45-A387-262FA0BAE7E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8" y="780"/>
                    <a:ext cx="438" cy="2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200" b="1" dirty="0" err="1">
                        <a:latin typeface="Symbol" pitchFamily="-112" charset="2"/>
                      </a:rPr>
                      <a:t>g</a:t>
                    </a:r>
                    <a:r>
                      <a:rPr lang="en-US" sz="12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2" name="Group 188">
                    <a:extLst>
                      <a:ext uri="{FF2B5EF4-FFF2-40B4-BE49-F238E27FC236}">
                        <a16:creationId xmlns:a16="http://schemas.microsoft.com/office/drawing/2014/main" id="{791E6D3A-14AA-0E4C-B623-52136B31D4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253"/>
                    <a:ext cx="2351" cy="631"/>
                    <a:chOff x="159" y="1253"/>
                    <a:chExt cx="2351" cy="631"/>
                  </a:xfrm>
                </p:grpSpPr>
                <p:sp>
                  <p:nvSpPr>
                    <p:cNvPr id="53" name="Text Box 189">
                      <a:extLst>
                        <a:ext uri="{FF2B5EF4-FFF2-40B4-BE49-F238E27FC236}">
                          <a16:creationId xmlns:a16="http://schemas.microsoft.com/office/drawing/2014/main" id="{1DEEEE33-56E5-6443-977D-225F22386DC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6" y="1253"/>
                      <a:ext cx="538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4" name="Text Box 190">
                      <a:extLst>
                        <a:ext uri="{FF2B5EF4-FFF2-40B4-BE49-F238E27FC236}">
                          <a16:creationId xmlns:a16="http://schemas.microsoft.com/office/drawing/2014/main" id="{28442D4F-971A-0E43-950E-4C108B8A2843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28" y="1260"/>
                      <a:ext cx="476" cy="2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latin typeface="Times New Roman" pitchFamily="-112" charset="0"/>
                        </a:rPr>
                        <a:t>x-</a:t>
                      </a:r>
                      <a:r>
                        <a:rPr lang="en-US" sz="1200" b="1" dirty="0" err="1">
                          <a:latin typeface="Times New Roman" pitchFamily="-112" charset="0"/>
                        </a:rPr>
                        <a:t>ξ</a:t>
                      </a:r>
                      <a:r>
                        <a:rPr lang="en-US" sz="12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5" name="Line 191">
                      <a:extLst>
                        <a:ext uri="{FF2B5EF4-FFF2-40B4-BE49-F238E27FC236}">
                          <a16:creationId xmlns:a16="http://schemas.microsoft.com/office/drawing/2014/main" id="{F52DF6D8-B698-474B-93FC-95F2322DA2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Line 192">
                      <a:extLst>
                        <a:ext uri="{FF2B5EF4-FFF2-40B4-BE49-F238E27FC236}">
                          <a16:creationId xmlns:a16="http://schemas.microsoft.com/office/drawing/2014/main" id="{9790C90E-5089-5646-BA98-60F969D142C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7" name="Group 193">
                      <a:extLst>
                        <a:ext uri="{FF2B5EF4-FFF2-40B4-BE49-F238E27FC236}">
                          <a16:creationId xmlns:a16="http://schemas.microsoft.com/office/drawing/2014/main" id="{AF65B2A6-1479-E242-95A6-238AB884DE3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" y="1385"/>
                      <a:ext cx="1937" cy="499"/>
                      <a:chOff x="159" y="1385"/>
                      <a:chExt cx="1937" cy="499"/>
                    </a:xfrm>
                  </p:grpSpPr>
                  <p:grpSp>
                    <p:nvGrpSpPr>
                      <p:cNvPr id="58" name="Group 194">
                        <a:extLst>
                          <a:ext uri="{FF2B5EF4-FFF2-40B4-BE49-F238E27FC236}">
                            <a16:creationId xmlns:a16="http://schemas.microsoft.com/office/drawing/2014/main" id="{097C07B5-DBF0-8E4D-A9FD-053253AAFCE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" y="1385"/>
                        <a:ext cx="1937" cy="499"/>
                        <a:chOff x="241" y="631"/>
                        <a:chExt cx="1937" cy="499"/>
                      </a:xfrm>
                    </p:grpSpPr>
                    <p:grpSp>
                      <p:nvGrpSpPr>
                        <p:cNvPr id="60" name="Group 195">
                          <a:extLst>
                            <a:ext uri="{FF2B5EF4-FFF2-40B4-BE49-F238E27FC236}">
                              <a16:creationId xmlns:a16="http://schemas.microsoft.com/office/drawing/2014/main" id="{9458F30E-FEE5-BF4D-9674-0D6F1EF2705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31"/>
                          <a:ext cx="1937" cy="499"/>
                          <a:chOff x="241" y="631"/>
                          <a:chExt cx="1937" cy="499"/>
                        </a:xfrm>
                      </p:grpSpPr>
                      <p:grpSp>
                        <p:nvGrpSpPr>
                          <p:cNvPr id="62" name="Group 196">
                            <a:extLst>
                              <a:ext uri="{FF2B5EF4-FFF2-40B4-BE49-F238E27FC236}">
                                <a16:creationId xmlns:a16="http://schemas.microsoft.com/office/drawing/2014/main" id="{2CD12521-FB0D-2248-9B87-4FB664312E40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42" y="631"/>
                            <a:ext cx="1536" cy="499"/>
                            <a:chOff x="642" y="631"/>
                            <a:chExt cx="1536" cy="499"/>
                          </a:xfrm>
                        </p:grpSpPr>
                        <p:sp>
                          <p:nvSpPr>
                            <p:cNvPr id="64" name="Oval 197">
                              <a:extLst>
                                <a:ext uri="{FF2B5EF4-FFF2-40B4-BE49-F238E27FC236}">
                                  <a16:creationId xmlns:a16="http://schemas.microsoft.com/office/drawing/2014/main" id="{47761BC3-292E-4543-AAA9-8489609A218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65" name="Text Box 198">
                              <a:extLst>
                                <a:ext uri="{FF2B5EF4-FFF2-40B4-BE49-F238E27FC236}">
                                  <a16:creationId xmlns:a16="http://schemas.microsoft.com/office/drawing/2014/main" id="{B9D1E62B-3AF5-4749-A906-EBC7972C7166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42" y="805"/>
                              <a:ext cx="1536" cy="258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0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0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66" name="Text Box 199">
                              <a:extLst>
                                <a:ext uri="{FF2B5EF4-FFF2-40B4-BE49-F238E27FC236}">
                                  <a16:creationId xmlns:a16="http://schemas.microsoft.com/office/drawing/2014/main" id="{4BBFCAA5-9DD9-484D-B9B9-DC486BD9DBA2}"/>
                                </a:ext>
                              </a:extLst>
                            </p:cNvPr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2" y="631"/>
                              <a:ext cx="192" cy="387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3" name="Line 200">
                            <a:extLst>
                              <a:ext uri="{FF2B5EF4-FFF2-40B4-BE49-F238E27FC236}">
                                <a16:creationId xmlns:a16="http://schemas.microsoft.com/office/drawing/2014/main" id="{249C1221-B516-7E49-99A5-D62CCDFAF57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1" name="Line 201">
                          <a:extLst>
                            <a:ext uri="{FF2B5EF4-FFF2-40B4-BE49-F238E27FC236}">
                              <a16:creationId xmlns:a16="http://schemas.microsoft.com/office/drawing/2014/main" id="{212CADC7-6014-8D42-BC64-E7DE95E4A07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5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59" name="Text Box 202">
                        <a:extLst>
                          <a:ext uri="{FF2B5EF4-FFF2-40B4-BE49-F238E27FC236}">
                            <a16:creationId xmlns:a16="http://schemas.microsoft.com/office/drawing/2014/main" id="{F33DB062-E345-674E-9487-090067A2A6E7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41" y="1388"/>
                        <a:ext cx="339" cy="3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0" name="Group 205">
                  <a:extLst>
                    <a:ext uri="{FF2B5EF4-FFF2-40B4-BE49-F238E27FC236}">
                      <a16:creationId xmlns:a16="http://schemas.microsoft.com/office/drawing/2014/main" id="{DBA521A0-F48E-BA46-9B51-C66889E83A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2" name="Freeform 206">
                    <a:extLst>
                      <a:ext uri="{FF2B5EF4-FFF2-40B4-BE49-F238E27FC236}">
                        <a16:creationId xmlns:a16="http://schemas.microsoft.com/office/drawing/2014/main" id="{361F96EC-9935-784B-9B82-9271A51FDA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3" name="Freeform 207">
                    <a:extLst>
                      <a:ext uri="{FF2B5EF4-FFF2-40B4-BE49-F238E27FC236}">
                        <a16:creationId xmlns:a16="http://schemas.microsoft.com/office/drawing/2014/main" id="{9226E8C7-FF87-2947-B8AD-7D053EA6F9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4" name="Freeform 208">
                    <a:extLst>
                      <a:ext uri="{FF2B5EF4-FFF2-40B4-BE49-F238E27FC236}">
                        <a16:creationId xmlns:a16="http://schemas.microsoft.com/office/drawing/2014/main" id="{D10617DB-2EB9-2245-A8C4-6DEA6EB7A7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5" name="Freeform 209">
                    <a:extLst>
                      <a:ext uri="{FF2B5EF4-FFF2-40B4-BE49-F238E27FC236}">
                        <a16:creationId xmlns:a16="http://schemas.microsoft.com/office/drawing/2014/main" id="{99630EF1-A163-4044-9595-1B98A5B6E1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6" name="Freeform 210">
                    <a:extLst>
                      <a:ext uri="{FF2B5EF4-FFF2-40B4-BE49-F238E27FC236}">
                        <a16:creationId xmlns:a16="http://schemas.microsoft.com/office/drawing/2014/main" id="{31E481C3-91E5-6E40-8570-8A6283851D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7" name="Freeform 211">
                    <a:extLst>
                      <a:ext uri="{FF2B5EF4-FFF2-40B4-BE49-F238E27FC236}">
                        <a16:creationId xmlns:a16="http://schemas.microsoft.com/office/drawing/2014/main" id="{F781997E-5FB9-DB4A-8868-9B8E36387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12">
                    <a:extLst>
                      <a:ext uri="{FF2B5EF4-FFF2-40B4-BE49-F238E27FC236}">
                        <a16:creationId xmlns:a16="http://schemas.microsoft.com/office/drawing/2014/main" id="{5975E47E-D88A-E440-BCB6-E4D462F62C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" name="Text Box 213">
                  <a:extLst>
                    <a:ext uri="{FF2B5EF4-FFF2-40B4-BE49-F238E27FC236}">
                      <a16:creationId xmlns:a16="http://schemas.microsoft.com/office/drawing/2014/main" id="{5A107EEF-E0BF-E641-9D9F-4707B1129C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814" cy="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b="1" dirty="0">
                      <a:latin typeface="Symbol" pitchFamily="-112" charset="2"/>
                    </a:rPr>
                    <a:t>g, </a:t>
                  </a:r>
                  <a:r>
                    <a:rPr lang="en-US" sz="1200" dirty="0">
                      <a:latin typeface="+mj-lt"/>
                      <a:cs typeface="Times New Roman"/>
                    </a:rPr>
                    <a:t>J/</a:t>
                  </a:r>
                  <a:r>
                    <a:rPr lang="en-US" sz="1200" dirty="0" err="1">
                      <a:latin typeface="+mj-lt"/>
                    </a:rPr>
                    <a:t>ψ</a:t>
                  </a:r>
                  <a:r>
                    <a:rPr lang="en-US" sz="1200" b="1" dirty="0">
                      <a:latin typeface="+mj-lt"/>
                    </a:rPr>
                    <a:t> </a:t>
                  </a:r>
                </a:p>
              </p:txBody>
            </p:sp>
          </p:grpSp>
          <p:sp>
            <p:nvSpPr>
              <p:cNvPr id="36" name="Text Box 214">
                <a:extLst>
                  <a:ext uri="{FF2B5EF4-FFF2-40B4-BE49-F238E27FC236}">
                    <a16:creationId xmlns:a16="http://schemas.microsoft.com/office/drawing/2014/main" id="{B69AA639-FCE5-2944-866C-B4CCD8C921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46" y="2711568"/>
                <a:ext cx="551695" cy="615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37" name="Text Box 215">
                <a:extLst>
                  <a:ext uri="{FF2B5EF4-FFF2-40B4-BE49-F238E27FC236}">
                    <a16:creationId xmlns:a16="http://schemas.microsoft.com/office/drawing/2014/main" id="{0A36F4FD-DE80-DE42-8392-1305F51BCE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043" y="2612330"/>
                <a:ext cx="687358" cy="615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19" name="Freeform 174">
              <a:extLst>
                <a:ext uri="{FF2B5EF4-FFF2-40B4-BE49-F238E27FC236}">
                  <a16:creationId xmlns:a16="http://schemas.microsoft.com/office/drawing/2014/main" id="{1C9D974B-2530-6F45-953F-B66B515FB9F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75">
              <a:extLst>
                <a:ext uri="{FF2B5EF4-FFF2-40B4-BE49-F238E27FC236}">
                  <a16:creationId xmlns:a16="http://schemas.microsoft.com/office/drawing/2014/main" id="{95078017-89FB-2C4D-A0C8-C9027B084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364" y="2732839"/>
              <a:ext cx="1133915" cy="563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latin typeface="Times New Roman" pitchFamily="-112" charset="0"/>
                </a:rPr>
                <a:t>p</a:t>
              </a:r>
              <a:r>
                <a:rPr lang="en-US" sz="1600" b="1" baseline="-25000" dirty="0">
                  <a:latin typeface="Times New Roman" pitchFamily="-112" charset="0"/>
                </a:rPr>
                <a:t>T</a:t>
              </a:r>
              <a:r>
                <a:rPr lang="en-US" sz="1600" b="1" baseline="30000" dirty="0">
                  <a:latin typeface="Times New Roman" pitchFamily="-112" charset="0"/>
                </a:rPr>
                <a:t>2</a:t>
              </a:r>
            </a:p>
          </p:txBody>
        </p:sp>
      </p:grpSp>
      <p:pic>
        <p:nvPicPr>
          <p:cNvPr id="74" name="Picture 73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08568C4-48C1-574F-B36A-1253FB169A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69"/>
          <a:stretch/>
        </p:blipFill>
        <p:spPr>
          <a:xfrm>
            <a:off x="7039503" y="2737576"/>
            <a:ext cx="2993797" cy="412042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E82057F-2389-C941-B552-04110B907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620" y="3334870"/>
            <a:ext cx="4534381" cy="2730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7E7BB-0955-9644-AABC-4FB071080E6B}"/>
              </a:ext>
            </a:extLst>
          </p:cNvPr>
          <p:cNvSpPr txBox="1"/>
          <p:nvPr/>
        </p:nvSpPr>
        <p:spPr>
          <a:xfrm>
            <a:off x="2866396" y="2261286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2D241-9BE8-E74A-ABD2-BCECDDF4D5D6}"/>
              </a:ext>
            </a:extLst>
          </p:cNvPr>
          <p:cNvSpPr txBox="1"/>
          <p:nvPr/>
        </p:nvSpPr>
        <p:spPr>
          <a:xfrm>
            <a:off x="8599930" y="2273644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Times New Roman"/>
              </a:rPr>
              <a:t>J/</a:t>
            </a:r>
            <a:r>
              <a:rPr lang="en-US" sz="2400" dirty="0" err="1">
                <a:solidFill>
                  <a:srgbClr val="0000FF"/>
                </a:solidFill>
              </a:rPr>
              <a:t>ψ</a:t>
            </a:r>
            <a:endParaRPr lang="en-US" sz="2400" dirty="0">
              <a:solidFill>
                <a:srgbClr val="0000FF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99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D9FD-E21F-8E44-A824-6161ECA1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Impact from phasing Luminosity and SHC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61498-C713-F44A-9522-8446A88706F7}"/>
              </a:ext>
            </a:extLst>
          </p:cNvPr>
          <p:cNvSpPr txBox="1"/>
          <p:nvPr/>
        </p:nvSpPr>
        <p:spPr>
          <a:xfrm>
            <a:off x="461963" y="555172"/>
            <a:ext cx="11511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for 2 scenarios 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/>
              <a:t>phasing SHC, having a precooler and the max beam-currents as planned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/>
              <a:t>phasing SHC, having a precooler and lepton current reduced to 7nC/bunch</a:t>
            </a:r>
          </a:p>
          <a:p>
            <a:pPr>
              <a:buClr>
                <a:schemeClr val="bg2"/>
              </a:buClr>
            </a:pPr>
            <a:r>
              <a:rPr lang="en-US" dirty="0"/>
              <a:t>use an idea from HERMES and STAR to change running condition through the fill </a:t>
            </a:r>
            <a:r>
              <a:rPr lang="en-US" dirty="0">
                <a:sym typeface="Wingdings" pitchFamily="2" charset="2"/>
              </a:rPr>
              <a:t> have HD and LD in one fill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or run 4 fills in HD configuration and 1 fill in LD configuration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54B80-7C14-374F-A818-62FA36679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71" y="2300060"/>
            <a:ext cx="4820007" cy="25935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3F28E-6A63-E84C-A474-0CB67D7DD4C7}"/>
              </a:ext>
            </a:extLst>
          </p:cNvPr>
          <p:cNvSpPr txBox="1"/>
          <p:nvPr/>
        </p:nvSpPr>
        <p:spPr>
          <a:xfrm>
            <a:off x="2907723" y="193072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Case-1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6B602F-D0CB-024A-A36F-43B1DEF651EF}"/>
              </a:ext>
            </a:extLst>
          </p:cNvPr>
          <p:cNvSpPr txBox="1"/>
          <p:nvPr/>
        </p:nvSpPr>
        <p:spPr>
          <a:xfrm>
            <a:off x="2260763" y="5004272"/>
            <a:ext cx="2394505" cy="1015663"/>
          </a:xfrm>
          <a:prstGeom prst="rect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7030A0"/>
                </a:solidFill>
              </a:rPr>
              <a:t>HD: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330 MeV/c – 40 fb-1 for “normal year” (1e7 seconds)</a:t>
            </a:r>
          </a:p>
          <a:p>
            <a:endParaRPr lang="en-US" sz="1200" dirty="0">
              <a:solidFill>
                <a:srgbClr val="7030A0"/>
              </a:solidFill>
            </a:endParaRPr>
          </a:p>
          <a:p>
            <a:r>
              <a:rPr lang="en-US" sz="1200" b="1" u="sng" dirty="0">
                <a:solidFill>
                  <a:srgbClr val="7030A0"/>
                </a:solidFill>
              </a:rPr>
              <a:t>HA: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180 MeV/c – 1.2 fb-1 for “normal year” (1e7 seconds)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93393-675E-4748-92ED-88EAB8ABF814}"/>
              </a:ext>
            </a:extLst>
          </p:cNvPr>
          <p:cNvSpPr txBox="1"/>
          <p:nvPr/>
        </p:nvSpPr>
        <p:spPr>
          <a:xfrm>
            <a:off x="2190845" y="5990726"/>
            <a:ext cx="7610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All luminosities calculated with a </a:t>
            </a:r>
            <a:r>
              <a:rPr lang="en-US" sz="1200" b="1" dirty="0">
                <a:solidFill>
                  <a:srgbClr val="00B050"/>
                </a:solidFill>
              </a:rPr>
              <a:t>10</a:t>
            </a:r>
            <a:r>
              <a:rPr lang="en-US" sz="1200" b="1" baseline="30000" dirty="0">
                <a:solidFill>
                  <a:srgbClr val="00B050"/>
                </a:solidFill>
              </a:rPr>
              <a:t>7</a:t>
            </a:r>
            <a:r>
              <a:rPr lang="en-US" sz="1200" b="1" dirty="0">
                <a:solidFill>
                  <a:srgbClr val="00B050"/>
                </a:solidFill>
              </a:rPr>
              <a:t> second/year </a:t>
            </a:r>
            <a:r>
              <a:rPr lang="en-US" sz="1200" dirty="0"/>
              <a:t>runtime assumption (6 months at 60% machine efficiency).</a:t>
            </a:r>
          </a:p>
          <a:p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C9BDC-B6DD-8C41-9958-84B47C35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22" y="2321398"/>
            <a:ext cx="4806039" cy="2586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8518D3-FEF1-F243-A28A-6EEB727418B1}"/>
              </a:ext>
            </a:extLst>
          </p:cNvPr>
          <p:cNvSpPr txBox="1"/>
          <p:nvPr/>
        </p:nvSpPr>
        <p:spPr>
          <a:xfrm>
            <a:off x="8137099" y="193689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Case-2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2911F-CD43-1B4F-8DF9-27EE3EBA8E94}"/>
              </a:ext>
            </a:extLst>
          </p:cNvPr>
          <p:cNvSpPr txBox="1"/>
          <p:nvPr/>
        </p:nvSpPr>
        <p:spPr>
          <a:xfrm>
            <a:off x="7308025" y="4997930"/>
            <a:ext cx="2496505" cy="1015663"/>
          </a:xfrm>
          <a:prstGeom prst="rect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7030A0"/>
                </a:solidFill>
              </a:rPr>
              <a:t>HD: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550 MeV/c – 12.6 fb-1 for “normal year” (1e7 seconds)</a:t>
            </a:r>
          </a:p>
          <a:p>
            <a:endParaRPr lang="en-US" sz="1200" dirty="0">
              <a:solidFill>
                <a:srgbClr val="7030A0"/>
              </a:solidFill>
            </a:endParaRPr>
          </a:p>
          <a:p>
            <a:r>
              <a:rPr lang="en-US" sz="1200" b="1" u="sng" dirty="0">
                <a:solidFill>
                  <a:srgbClr val="7030A0"/>
                </a:solidFill>
              </a:rPr>
              <a:t>HA:</a:t>
            </a:r>
            <a:r>
              <a:rPr lang="en-US" sz="1200" dirty="0">
                <a:solidFill>
                  <a:srgbClr val="7030A0"/>
                </a:solidFill>
              </a:rPr>
              <a:t> </a:t>
            </a:r>
            <a:r>
              <a:rPr lang="en-US" sz="1200" dirty="0" err="1">
                <a:solidFill>
                  <a:srgbClr val="7030A0"/>
                </a:solidFill>
              </a:rPr>
              <a:t>pT</a:t>
            </a:r>
            <a:r>
              <a:rPr lang="en-US" sz="1200" dirty="0">
                <a:solidFill>
                  <a:srgbClr val="7030A0"/>
                </a:solidFill>
              </a:rPr>
              <a:t> &gt; 180 MeV/c – 0.35 fb-1 for “normal year” (1e7 seconds)</a:t>
            </a:r>
          </a:p>
        </p:txBody>
      </p:sp>
    </p:spTree>
    <p:extLst>
      <p:ext uri="{BB962C8B-B14F-4D97-AF65-F5344CB8AC3E}">
        <p14:creationId xmlns:p14="http://schemas.microsoft.com/office/powerpoint/2010/main" val="1011512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5E1BD7-472B-6D40-9D39-4EC9C9BB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559" y="1164851"/>
            <a:ext cx="3237581" cy="2071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75252-FECD-0746-A4D2-DC5C57B8D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92" y="1187769"/>
            <a:ext cx="3202983" cy="206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E5F64-5156-7C45-A3B5-84D83461D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330" y="1211076"/>
            <a:ext cx="3202983" cy="2071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25863A-FD48-8A45-97A4-5A080A48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5169"/>
            <a:ext cx="11965824" cy="480349"/>
          </a:xfrm>
        </p:spPr>
        <p:txBody>
          <a:bodyPr>
            <a:noAutofit/>
          </a:bodyPr>
          <a:lstStyle/>
          <a:p>
            <a:r>
              <a:rPr lang="en-US" sz="3200" dirty="0"/>
              <a:t>Science Impact from phasing Luminosity and SHC – Case-1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659E4-CEC2-7A4D-90A2-8EB1DE2FD4F5}"/>
              </a:ext>
            </a:extLst>
          </p:cNvPr>
          <p:cNvSpPr txBox="1"/>
          <p:nvPr/>
        </p:nvSpPr>
        <p:spPr>
          <a:xfrm>
            <a:off x="-140370" y="640574"/>
            <a:ext cx="404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1.78 &lt; Q2 &lt;  2.47</a:t>
            </a:r>
          </a:p>
          <a:p>
            <a:pPr algn="ctr"/>
            <a:r>
              <a:rPr lang="en-US" sz="1200" dirty="0"/>
              <a:t>0.00398 &lt; x &lt;  0.00514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A929B4-37DC-FB4F-BAC8-3162F4F9D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" y="1214897"/>
            <a:ext cx="3202983" cy="2063847"/>
          </a:xfrm>
          <a:prstGeom prst="rect">
            <a:avLst/>
          </a:prstGeom>
        </p:spPr>
      </p:pic>
      <p:pic>
        <p:nvPicPr>
          <p:cNvPr id="6" name="Picture 5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3E48F9CA-9E78-D44C-825A-A28454E8D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05" y="3579257"/>
            <a:ext cx="3028304" cy="287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29D62-87AC-3C43-8D06-4C1A1CAD2EAB}"/>
              </a:ext>
            </a:extLst>
          </p:cNvPr>
          <p:cNvSpPr txBox="1"/>
          <p:nvPr/>
        </p:nvSpPr>
        <p:spPr>
          <a:xfrm>
            <a:off x="3215013" y="640574"/>
            <a:ext cx="39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2.47 &lt; Q2 &lt;  3.16</a:t>
            </a:r>
          </a:p>
          <a:p>
            <a:pPr algn="ctr"/>
            <a:r>
              <a:rPr lang="en-US" sz="1200" dirty="0"/>
              <a:t>0.00398 &lt; x &lt;  0.00515</a:t>
            </a:r>
          </a:p>
        </p:txBody>
      </p:sp>
      <p:pic>
        <p:nvPicPr>
          <p:cNvPr id="10" name="Picture 9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ABA5FFCF-E67B-3041-B8FB-0E2B71337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330" y="3634119"/>
            <a:ext cx="2969755" cy="2814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26A079-E2E6-D341-9179-92E5F21DC98D}"/>
              </a:ext>
            </a:extLst>
          </p:cNvPr>
          <p:cNvSpPr txBox="1"/>
          <p:nvPr/>
        </p:nvSpPr>
        <p:spPr>
          <a:xfrm>
            <a:off x="7025950" y="644204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2.47 &lt; Q2 &lt;  3.16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pic>
        <p:nvPicPr>
          <p:cNvPr id="14" name="Picture 13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71FD1CA5-A7A8-2A4C-B7EA-C941E622F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132" y="3583319"/>
            <a:ext cx="2969755" cy="2814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24C9F-2677-8148-9394-CE7B9931E1BA}"/>
              </a:ext>
            </a:extLst>
          </p:cNvPr>
          <p:cNvSpPr txBox="1"/>
          <p:nvPr/>
        </p:nvSpPr>
        <p:spPr>
          <a:xfrm>
            <a:off x="9588948" y="653675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10.00 &lt; Q2 &lt;  13.89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pic>
        <p:nvPicPr>
          <p:cNvPr id="17" name="Picture 16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E36CDE9B-9A2D-8F47-92B2-4703DEAC08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1630" y="3561982"/>
            <a:ext cx="2916157" cy="27639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8B2865-3828-EB49-9514-E6DB5EA1DA6C}"/>
              </a:ext>
            </a:extLst>
          </p:cNvPr>
          <p:cNvSpPr txBox="1"/>
          <p:nvPr/>
        </p:nvSpPr>
        <p:spPr>
          <a:xfrm>
            <a:off x="10614869" y="39580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2641B-F766-1B40-9940-7AD1DFD9F9E0}"/>
              </a:ext>
            </a:extLst>
          </p:cNvPr>
          <p:cNvSpPr txBox="1"/>
          <p:nvPr/>
        </p:nvSpPr>
        <p:spPr>
          <a:xfrm>
            <a:off x="7598678" y="3987140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951A1E-D153-034D-A254-F47C9965F60B}"/>
              </a:ext>
            </a:extLst>
          </p:cNvPr>
          <p:cNvSpPr txBox="1"/>
          <p:nvPr/>
        </p:nvSpPr>
        <p:spPr>
          <a:xfrm>
            <a:off x="4418102" y="39580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1B93B-248B-9941-A14F-4070517A1314}"/>
              </a:ext>
            </a:extLst>
          </p:cNvPr>
          <p:cNvSpPr txBox="1"/>
          <p:nvPr/>
        </p:nvSpPr>
        <p:spPr>
          <a:xfrm>
            <a:off x="1459529" y="3981207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</p:spTree>
    <p:extLst>
      <p:ext uri="{BB962C8B-B14F-4D97-AF65-F5344CB8AC3E}">
        <p14:creationId xmlns:p14="http://schemas.microsoft.com/office/powerpoint/2010/main" val="2351478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863A-FD48-8A45-97A4-5A080A48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3" y="35169"/>
            <a:ext cx="11965824" cy="480349"/>
          </a:xfrm>
        </p:spPr>
        <p:txBody>
          <a:bodyPr>
            <a:noAutofit/>
          </a:bodyPr>
          <a:lstStyle/>
          <a:p>
            <a:r>
              <a:rPr lang="en-US" sz="3200" dirty="0"/>
              <a:t>Science Impact from phasing Luminosity and SHC – Case-2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659E4-CEC2-7A4D-90A2-8EB1DE2FD4F5}"/>
              </a:ext>
            </a:extLst>
          </p:cNvPr>
          <p:cNvSpPr txBox="1"/>
          <p:nvPr/>
        </p:nvSpPr>
        <p:spPr>
          <a:xfrm>
            <a:off x="-140370" y="640574"/>
            <a:ext cx="404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1.78 &lt; Q2 &lt;  2.47</a:t>
            </a:r>
          </a:p>
          <a:p>
            <a:pPr algn="ctr"/>
            <a:r>
              <a:rPr lang="en-US" sz="1200" dirty="0"/>
              <a:t>0.00398 &lt; x &lt;  0.00514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29D62-87AC-3C43-8D06-4C1A1CAD2EAB}"/>
              </a:ext>
            </a:extLst>
          </p:cNvPr>
          <p:cNvSpPr txBox="1"/>
          <p:nvPr/>
        </p:nvSpPr>
        <p:spPr>
          <a:xfrm>
            <a:off x="3215013" y="640574"/>
            <a:ext cx="396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3333FF"/>
                </a:solidFill>
              </a:rPr>
              <a:t>2.47 &lt; Q2 &lt;  3.16</a:t>
            </a:r>
          </a:p>
          <a:p>
            <a:pPr algn="ctr"/>
            <a:r>
              <a:rPr lang="en-US" sz="1200" dirty="0"/>
              <a:t>0.00398 &lt; x &lt;  0.00515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26A079-E2E6-D341-9179-92E5F21DC98D}"/>
              </a:ext>
            </a:extLst>
          </p:cNvPr>
          <p:cNvSpPr txBox="1"/>
          <p:nvPr/>
        </p:nvSpPr>
        <p:spPr>
          <a:xfrm>
            <a:off x="7025950" y="644204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2.47 &lt; Q2 &lt;  3.16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24C9F-2677-8148-9394-CE7B9931E1BA}"/>
              </a:ext>
            </a:extLst>
          </p:cNvPr>
          <p:cNvSpPr txBox="1"/>
          <p:nvPr/>
        </p:nvSpPr>
        <p:spPr>
          <a:xfrm>
            <a:off x="9588948" y="653675"/>
            <a:ext cx="220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10.00 &lt; Q2 &lt;  13.89</a:t>
            </a:r>
          </a:p>
          <a:p>
            <a:pPr algn="ctr"/>
            <a:r>
              <a:rPr lang="en-US" sz="1200" dirty="0">
                <a:solidFill>
                  <a:srgbClr val="3333FF"/>
                </a:solidFill>
              </a:rPr>
              <a:t>0.01 &lt; x &lt; 0.0129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D4DC42-71E0-4F4B-B687-91C66627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748" y="1104395"/>
            <a:ext cx="3202983" cy="2034649"/>
          </a:xfrm>
          <a:prstGeom prst="rect">
            <a:avLst/>
          </a:prstGeom>
        </p:spPr>
      </p:pic>
      <p:pic>
        <p:nvPicPr>
          <p:cNvPr id="19" name="Picture 18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36052297-3476-B641-AA24-3EEAA9922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836" y="3397737"/>
            <a:ext cx="2936651" cy="27833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47E170-63F0-B84D-8947-760E533C5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0160"/>
            <a:ext cx="3204465" cy="2063847"/>
          </a:xfrm>
          <a:prstGeom prst="rect">
            <a:avLst/>
          </a:prstGeom>
        </p:spPr>
      </p:pic>
      <p:pic>
        <p:nvPicPr>
          <p:cNvPr id="21" name="Picture 20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47117522-3362-0D49-A608-6B6E1087F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564" y="3340587"/>
            <a:ext cx="3057247" cy="2897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E17B42-3E55-254B-A864-2AF3C78C1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4853" y="1225940"/>
            <a:ext cx="3189339" cy="2063847"/>
          </a:xfrm>
          <a:prstGeom prst="rect">
            <a:avLst/>
          </a:prstGeom>
        </p:spPr>
      </p:pic>
      <p:pic>
        <p:nvPicPr>
          <p:cNvPr id="23" name="Picture 22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067B253F-866C-B443-9EC0-C84EB6B85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740" y="3340587"/>
            <a:ext cx="2936652" cy="27833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519D9F-D44E-2F4C-9173-EC06F271B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757" y="1291097"/>
            <a:ext cx="3190072" cy="2063847"/>
          </a:xfrm>
          <a:prstGeom prst="rect">
            <a:avLst/>
          </a:prstGeom>
        </p:spPr>
      </p:pic>
      <p:pic>
        <p:nvPicPr>
          <p:cNvPr id="25" name="Picture 24" descr="A blue line on a white background&#10;&#10;Description automatically generated">
            <a:extLst>
              <a:ext uri="{FF2B5EF4-FFF2-40B4-BE49-F238E27FC236}">
                <a16:creationId xmlns:a16="http://schemas.microsoft.com/office/drawing/2014/main" id="{E11FEC4F-79EF-DC44-8A92-FE48C2F87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332" y="3360136"/>
            <a:ext cx="2916025" cy="27637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B1475B-32D4-1A4E-8C1A-B8744D4BB275}"/>
              </a:ext>
            </a:extLst>
          </p:cNvPr>
          <p:cNvSpPr txBox="1"/>
          <p:nvPr/>
        </p:nvSpPr>
        <p:spPr>
          <a:xfrm>
            <a:off x="10614869" y="36913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9CEE39-4EEB-5542-9F58-835242BB5329}"/>
              </a:ext>
            </a:extLst>
          </p:cNvPr>
          <p:cNvSpPr txBox="1"/>
          <p:nvPr/>
        </p:nvSpPr>
        <p:spPr>
          <a:xfrm>
            <a:off x="7598678" y="3720440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5B4E4B-18DF-F44E-A133-53FAE61A2767}"/>
              </a:ext>
            </a:extLst>
          </p:cNvPr>
          <p:cNvSpPr txBox="1"/>
          <p:nvPr/>
        </p:nvSpPr>
        <p:spPr>
          <a:xfrm>
            <a:off x="4418102" y="3691364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3E4DF4-02AB-E94A-BB25-C157F06329CD}"/>
              </a:ext>
            </a:extLst>
          </p:cNvPr>
          <p:cNvSpPr txBox="1"/>
          <p:nvPr/>
        </p:nvSpPr>
        <p:spPr>
          <a:xfrm>
            <a:off x="1459529" y="3714507"/>
            <a:ext cx="2013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Minimum acceptance: </a:t>
            </a:r>
          </a:p>
          <a:p>
            <a:r>
              <a:rPr lang="en-US" sz="1000" dirty="0" err="1">
                <a:solidFill>
                  <a:srgbClr val="FF0000"/>
                </a:solidFill>
              </a:rPr>
              <a:t>pT</a:t>
            </a:r>
            <a:r>
              <a:rPr lang="en-US" sz="1000" dirty="0">
                <a:solidFill>
                  <a:srgbClr val="FF0000"/>
                </a:solidFill>
              </a:rPr>
              <a:t> &gt; 0.18 GeV/c</a:t>
            </a:r>
          </a:p>
        </p:txBody>
      </p:sp>
    </p:spTree>
    <p:extLst>
      <p:ext uri="{BB962C8B-B14F-4D97-AF65-F5344CB8AC3E}">
        <p14:creationId xmlns:p14="http://schemas.microsoft.com/office/powerpoint/2010/main" val="502747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2E89F-506D-584E-AB86-1B466852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Acceptance Impact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CD6F4C-2C48-A941-AC8F-6B25840DC170}"/>
              </a:ext>
            </a:extLst>
          </p:cNvPr>
          <p:cNvGrpSpPr/>
          <p:nvPr/>
        </p:nvGrpSpPr>
        <p:grpSpPr>
          <a:xfrm>
            <a:off x="3295632" y="1798155"/>
            <a:ext cx="1252690" cy="729533"/>
            <a:chOff x="6324599" y="2032718"/>
            <a:chExt cx="1252690" cy="729533"/>
          </a:xfrm>
        </p:grpSpPr>
        <p:sp>
          <p:nvSpPr>
            <p:cNvPr id="4" name="AutoShape 49">
              <a:extLst>
                <a:ext uri="{FF2B5EF4-FFF2-40B4-BE49-F238E27FC236}">
                  <a16:creationId xmlns:a16="http://schemas.microsoft.com/office/drawing/2014/main" id="{7BBB7EF0-3455-6C47-AB4D-7188C0489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5C0646-7C62-B049-8AFD-118E6E690923}"/>
                </a:ext>
              </a:extLst>
            </p:cNvPr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Fourier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256D84-3939-8D49-9777-8085DE01AC19}"/>
                </a:ext>
              </a:extLst>
            </p:cNvPr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cs typeface="Comic Sans MS"/>
                </a:rPr>
                <a:t>Transform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5FBACD-0995-4E48-B35A-211487E9061A}"/>
              </a:ext>
            </a:extLst>
          </p:cNvPr>
          <p:cNvSpPr txBox="1"/>
          <p:nvPr/>
        </p:nvSpPr>
        <p:spPr>
          <a:xfrm>
            <a:off x="3325853" y="1128944"/>
            <a:ext cx="11836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Plots from </a:t>
            </a:r>
          </a:p>
          <a:p>
            <a:pPr algn="ctr"/>
            <a:r>
              <a:rPr lang="en-US" sz="1600" dirty="0">
                <a:cs typeface="Comic Sans MS"/>
              </a:rPr>
              <a:t>EIC WP: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079DC-13AB-D84E-9E4A-EAAF87DAB89F}"/>
              </a:ext>
            </a:extLst>
          </p:cNvPr>
          <p:cNvSpPr txBox="1"/>
          <p:nvPr/>
        </p:nvSpPr>
        <p:spPr>
          <a:xfrm>
            <a:off x="7067596" y="1270209"/>
            <a:ext cx="2751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cs typeface="Comic Sans MS"/>
              </a:rPr>
              <a:t>Re</a:t>
            </a:r>
            <a:r>
              <a:rPr lang="en-US" sz="1600" b="1" dirty="0">
                <a:solidFill>
                  <a:srgbClr val="0000FF"/>
                </a:solidFill>
                <a:cs typeface="Comic Sans MS"/>
              </a:rPr>
              <a:t>quirement:</a:t>
            </a:r>
          </a:p>
          <a:p>
            <a:r>
              <a:rPr lang="en-US" sz="1600" dirty="0">
                <a:cs typeface="Comic Sans MS"/>
              </a:rPr>
              <a:t>∫L</a:t>
            </a:r>
            <a:r>
              <a:rPr lang="en-US" sz="1600" baseline="-25000" dirty="0">
                <a:cs typeface="Comic Sans MS"/>
              </a:rPr>
              <a:t>int</a:t>
            </a:r>
            <a:r>
              <a:rPr lang="en-US" sz="1600" dirty="0">
                <a:cs typeface="Comic Sans MS"/>
              </a:rPr>
              <a:t>=10fb</a:t>
            </a:r>
            <a:r>
              <a:rPr lang="en-US" sz="1600" baseline="30000" dirty="0"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cs typeface="Comic Sans MS"/>
              </a:rPr>
              <a:t>0.18 &lt; 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 (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GeV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) &lt; 1.3</a:t>
            </a:r>
          </a:p>
          <a:p>
            <a:r>
              <a:rPr lang="en-US" sz="1600" dirty="0">
                <a:solidFill>
                  <a:srgbClr val="FF0000"/>
                </a:solidFill>
                <a:cs typeface="Comic Sans MS"/>
              </a:rPr>
              <a:t>0.03 &lt; |t| (GeV</a:t>
            </a:r>
            <a:r>
              <a:rPr lang="en-US" sz="1600" baseline="30000" dirty="0">
                <a:solidFill>
                  <a:srgbClr val="FF0000"/>
                </a:solidFill>
                <a:cs typeface="Comic Sans MS"/>
              </a:rPr>
              <a:t>2</a:t>
            </a:r>
            <a:r>
              <a:rPr lang="en-US" sz="1600" dirty="0">
                <a:solidFill>
                  <a:srgbClr val="FF0000"/>
                </a:solidFill>
                <a:cs typeface="Comic Sans MS"/>
              </a:rPr>
              <a:t>)&lt; 1.6</a:t>
            </a:r>
            <a:endParaRPr lang="en-US" sz="1600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D6D2C4-488B-A040-AFF1-4819072ED71F}"/>
              </a:ext>
            </a:extLst>
          </p:cNvPr>
          <p:cNvSpPr txBox="1"/>
          <p:nvPr/>
        </p:nvSpPr>
        <p:spPr>
          <a:xfrm>
            <a:off x="7068003" y="3016843"/>
            <a:ext cx="4155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∫L</a:t>
            </a:r>
            <a:r>
              <a:rPr lang="en-US" sz="1600" baseline="-25000" dirty="0">
                <a:cs typeface="Comic Sans MS"/>
              </a:rPr>
              <a:t>int</a:t>
            </a:r>
            <a:r>
              <a:rPr lang="en-US" sz="1600" dirty="0">
                <a:cs typeface="Comic Sans MS"/>
              </a:rPr>
              <a:t>=10fb</a:t>
            </a:r>
            <a:r>
              <a:rPr lang="en-US" sz="1600" baseline="30000" dirty="0"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FF0000"/>
                </a:solidFill>
                <a:cs typeface="Comic Sans MS"/>
              </a:rPr>
              <a:t>0.44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 &lt; |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| (GeV) &lt; 1.3</a:t>
            </a:r>
          </a:p>
          <a:p>
            <a:r>
              <a:rPr lang="en-US" sz="1600" dirty="0">
                <a:cs typeface="Comic Sans MS"/>
              </a:rPr>
              <a:t>low </a:t>
            </a:r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 reach driven by beam divergence</a:t>
            </a:r>
          </a:p>
          <a:p>
            <a:r>
              <a:rPr lang="en-US" sz="1600" dirty="0">
                <a:cs typeface="Comic Sans MS"/>
              </a:rPr>
              <a:t>uncertainty explodes as one increases uncertainty on normalization at t = 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7172E-9B76-EF49-B973-F9CA8C9D3AD2}"/>
              </a:ext>
            </a:extLst>
          </p:cNvPr>
          <p:cNvSpPr txBox="1"/>
          <p:nvPr/>
        </p:nvSpPr>
        <p:spPr>
          <a:xfrm>
            <a:off x="3160685" y="2965277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cs typeface="Comic Sans MS"/>
              </a:rPr>
              <a:t>lower </a:t>
            </a:r>
          </a:p>
          <a:p>
            <a:pPr algn="ctr"/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-acceptance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055B00-ADC3-A742-99EE-77D1DEE6E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86" y="4637336"/>
            <a:ext cx="2160270" cy="2053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F20559-7AF9-5E47-A4FF-D3210979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35" y="4637336"/>
            <a:ext cx="2160270" cy="2053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1A37B6-8437-D349-AE05-DCE929EC42F5}"/>
              </a:ext>
            </a:extLst>
          </p:cNvPr>
          <p:cNvSpPr txBox="1"/>
          <p:nvPr/>
        </p:nvSpPr>
        <p:spPr>
          <a:xfrm>
            <a:off x="7082814" y="4919610"/>
            <a:ext cx="4701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∫L</a:t>
            </a:r>
            <a:r>
              <a:rPr lang="en-US" sz="1600" baseline="-25000" dirty="0">
                <a:cs typeface="Comic Sans MS"/>
              </a:rPr>
              <a:t>int</a:t>
            </a:r>
            <a:r>
              <a:rPr lang="en-US" sz="1600" dirty="0">
                <a:cs typeface="Comic Sans MS"/>
              </a:rPr>
              <a:t>=10fb</a:t>
            </a:r>
            <a:r>
              <a:rPr lang="en-US" sz="1600" baseline="30000" dirty="0">
                <a:cs typeface="Comic Sans MS"/>
              </a:rPr>
              <a:t>-1</a:t>
            </a:r>
          </a:p>
          <a:p>
            <a:r>
              <a:rPr lang="en-US" sz="1600" dirty="0">
                <a:solidFill>
                  <a:srgbClr val="0000FF"/>
                </a:solidFill>
                <a:cs typeface="Comic Sans MS"/>
              </a:rPr>
              <a:t>0.18 &lt; |</a:t>
            </a:r>
            <a:r>
              <a:rPr lang="en-US" sz="1600" dirty="0" err="1">
                <a:solidFill>
                  <a:srgbClr val="0000FF"/>
                </a:solidFill>
                <a:cs typeface="Comic Sans MS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cs typeface="Comic Sans MS"/>
              </a:rPr>
              <a:t>| (GeV) &lt; </a:t>
            </a:r>
            <a:r>
              <a:rPr lang="en-US" sz="1600" dirty="0">
                <a:solidFill>
                  <a:srgbClr val="FF0000"/>
                </a:solidFill>
                <a:cs typeface="Comic Sans MS"/>
              </a:rPr>
              <a:t>0.8</a:t>
            </a:r>
          </a:p>
          <a:p>
            <a:r>
              <a:rPr lang="en-US" sz="1600" dirty="0">
                <a:cs typeface="Comic Sans MS"/>
              </a:rPr>
              <a:t>high </a:t>
            </a:r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 reach driven only by magnet bore size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F04206-7A67-B94C-AB7D-A73C73404749}"/>
              </a:ext>
            </a:extLst>
          </p:cNvPr>
          <p:cNvSpPr txBox="1"/>
          <p:nvPr/>
        </p:nvSpPr>
        <p:spPr>
          <a:xfrm>
            <a:off x="3216872" y="5107346"/>
            <a:ext cx="1509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Comic Sans MS"/>
              </a:rPr>
              <a:t>Plots with </a:t>
            </a:r>
          </a:p>
          <a:p>
            <a:pPr algn="ctr"/>
            <a:r>
              <a:rPr lang="en-US" sz="1600" dirty="0">
                <a:cs typeface="Comic Sans MS"/>
              </a:rPr>
              <a:t>reduced </a:t>
            </a:r>
          </a:p>
          <a:p>
            <a:pPr algn="ctr"/>
            <a:r>
              <a:rPr lang="en-US" sz="1600" dirty="0">
                <a:cs typeface="Comic Sans MS"/>
              </a:rPr>
              <a:t>high</a:t>
            </a:r>
          </a:p>
          <a:p>
            <a:pPr algn="ctr"/>
            <a:r>
              <a:rPr lang="en-US" sz="1600" dirty="0" err="1">
                <a:cs typeface="Comic Sans MS"/>
              </a:rPr>
              <a:t>p</a:t>
            </a:r>
            <a:r>
              <a:rPr lang="en-US" sz="1600" baseline="-25000" dirty="0" err="1">
                <a:cs typeface="Comic Sans MS"/>
              </a:rPr>
              <a:t>t</a:t>
            </a:r>
            <a:r>
              <a:rPr lang="en-US" sz="1600" dirty="0">
                <a:cs typeface="Comic Sans MS"/>
              </a:rPr>
              <a:t>-acceptance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638A0F-247A-4145-9721-027FF71DE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2" y="2745973"/>
            <a:ext cx="2160270" cy="2053590"/>
          </a:xfrm>
          <a:prstGeom prst="rect">
            <a:avLst/>
          </a:prstGeom>
        </p:spPr>
      </p:pic>
      <p:pic>
        <p:nvPicPr>
          <p:cNvPr id="16" name="Picture 15" descr="fig_dsdt_20x250_dvcs_10fb.eps">
            <a:extLst>
              <a:ext uri="{FF2B5EF4-FFF2-40B4-BE49-F238E27FC236}">
                <a16:creationId xmlns:a16="http://schemas.microsoft.com/office/drawing/2014/main" id="{82E0FCE9-FEEE-CE40-A502-FD59764A9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21" y="848878"/>
            <a:ext cx="2160270" cy="20535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29C8A7-55EC-A143-AF5C-54474425E091}"/>
              </a:ext>
            </a:extLst>
          </p:cNvPr>
          <p:cNvSpPr txBox="1"/>
          <p:nvPr/>
        </p:nvSpPr>
        <p:spPr>
          <a:xfrm>
            <a:off x="1349018" y="498249"/>
            <a:ext cx="163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Measurement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29D802-B716-7943-AA3A-3CE8F7EC62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14" y="2750732"/>
            <a:ext cx="2160270" cy="2053590"/>
          </a:xfrm>
          <a:prstGeom prst="rect">
            <a:avLst/>
          </a:prstGeom>
        </p:spPr>
      </p:pic>
      <p:pic>
        <p:nvPicPr>
          <p:cNvPr id="19" name="Picture 18" descr="fig_int_20x250_dvcs_10fb.eps">
            <a:extLst>
              <a:ext uri="{FF2B5EF4-FFF2-40B4-BE49-F238E27FC236}">
                <a16:creationId xmlns:a16="http://schemas.microsoft.com/office/drawing/2014/main" id="{ED24F9F7-D354-D34D-9393-89166D816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80" y="854218"/>
            <a:ext cx="2160270" cy="2053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02619E-EF38-7642-9893-600A55F80C77}"/>
              </a:ext>
            </a:extLst>
          </p:cNvPr>
          <p:cNvSpPr txBox="1"/>
          <p:nvPr/>
        </p:nvSpPr>
        <p:spPr>
          <a:xfrm>
            <a:off x="4693168" y="480349"/>
            <a:ext cx="21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Physics </a:t>
            </a:r>
            <a:r>
              <a:rPr lang="en-US" dirty="0" err="1">
                <a:solidFill>
                  <a:srgbClr val="0000FF"/>
                </a:solidFill>
                <a:cs typeface="Comic Sans MS"/>
              </a:rPr>
              <a:t>Obsevable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9091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NSAC/NAS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592823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595275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gluon distributed in space and momentum </a:t>
            </a:r>
            <a:r>
              <a:rPr lang="en-US" sz="1400" dirty="0">
                <a:cs typeface="Comic Sans MS"/>
              </a:rPr>
              <a:t>inside the nucleon &amp; nuclei?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400" dirty="0">
                <a:cs typeface="Comic Sans MS"/>
              </a:rPr>
              <a:t>from them and  their interactions?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What is the relation to Confinement</a:t>
            </a:r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from these quarks and gluons?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quark-gluon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What happens to the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gluon density in nuclei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?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it saturate at high energy?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04037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03910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499469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23782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35237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386400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25736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Ultimate Accelerator Performance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NAS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663967" y="899718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~20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7287310" y="849933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34177" y="1509418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310" y="3378059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918" y="3378059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3053684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41615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65928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3061643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672" y="4178159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891" y="4972763"/>
            <a:ext cx="2823752" cy="1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6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6F2B2-AD7F-764D-BA7F-0F5C36DC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Reach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E878F0-7CE1-E1BB-78ED-2AC7B8AF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8" y="672592"/>
            <a:ext cx="8353044" cy="543153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2D73C6-8546-8E31-F7BA-E7AD17389224}"/>
                  </a:ext>
                </a:extLst>
              </p14:cNvPr>
              <p14:cNvContentPartPr/>
              <p14:nvPr/>
            </p14:nvContentPartPr>
            <p14:xfrm>
              <a:off x="2680880" y="2661360"/>
              <a:ext cx="5549040" cy="1302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2D73C6-8546-8E31-F7BA-E7AD173892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2880" y="2643360"/>
                <a:ext cx="5584680" cy="13381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6ECF098-DEE4-0E4B-C546-54389E9B5E9A}"/>
              </a:ext>
            </a:extLst>
          </p:cNvPr>
          <p:cNvSpPr txBox="1"/>
          <p:nvPr/>
        </p:nvSpPr>
        <p:spPr>
          <a:xfrm>
            <a:off x="9332379" y="1595120"/>
            <a:ext cx="27109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3D Imaging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Quarks, Gluons &amp; Nuclei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Dense gluon systems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D326F27-1C23-3FDE-06EA-E8A810E22C06}"/>
                  </a:ext>
                </a:extLst>
              </p14:cNvPr>
              <p14:cNvContentPartPr/>
              <p14:nvPr/>
            </p14:nvContentPartPr>
            <p14:xfrm>
              <a:off x="2711400" y="1340840"/>
              <a:ext cx="5041440" cy="1749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D326F27-1C23-3FDE-06EA-E8A810E22C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93760" y="1323200"/>
                <a:ext cx="5077080" cy="17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9C2F5F2-E04A-98F9-B909-B55973687295}"/>
                  </a:ext>
                </a:extLst>
              </p14:cNvPr>
              <p14:cNvContentPartPr/>
              <p14:nvPr/>
            </p14:nvContentPartPr>
            <p14:xfrm>
              <a:off x="4896600" y="3504440"/>
              <a:ext cx="3395160" cy="148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9C2F5F2-E04A-98F9-B909-B559736872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78600" y="3486800"/>
                <a:ext cx="3430800" cy="15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B5E039-2FE5-1E18-81A8-656FF5039419}"/>
                  </a:ext>
                </a:extLst>
              </p14:cNvPr>
              <p14:cNvContentPartPr/>
              <p14:nvPr/>
            </p14:nvContentPartPr>
            <p14:xfrm>
              <a:off x="2153200" y="1135640"/>
              <a:ext cx="5650560" cy="3468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B5E039-2FE5-1E18-81A8-656FF503941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4560" y="1126640"/>
                <a:ext cx="5668200" cy="34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6AA18C9-CE9B-2B59-9CA7-7847A62B5DBB}"/>
                  </a:ext>
                </a:extLst>
              </p14:cNvPr>
              <p14:cNvContentPartPr/>
              <p14:nvPr/>
            </p14:nvContentPartPr>
            <p14:xfrm>
              <a:off x="2213880" y="1259840"/>
              <a:ext cx="4615560" cy="2571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6AA18C9-CE9B-2B59-9CA7-7847A62B5DB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59880" y="1151840"/>
                <a:ext cx="4723200" cy="278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700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844-C0C0-2541-A9A0-7050F43A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at Day One and Ultimate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19CB-693D-F740-8121-FF287C24CD4A}"/>
              </a:ext>
            </a:extLst>
          </p:cNvPr>
          <p:cNvSpPr txBox="1"/>
          <p:nvPr/>
        </p:nvSpPr>
        <p:spPr>
          <a:xfrm>
            <a:off x="461964" y="600217"/>
            <a:ext cx="117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	                                     add bunch merging RF cavities, update Power Supplies (PS),</a:t>
            </a:r>
          </a:p>
          <a:p>
            <a:r>
              <a:rPr lang="en-US" dirty="0"/>
              <a:t>5 – 10 GeV polarized e-                            add harmonic kickers  to reach 28 </a:t>
            </a:r>
            <a:r>
              <a:rPr lang="en-US" dirty="0" err="1"/>
              <a:t>nC</a:t>
            </a:r>
            <a:r>
              <a:rPr lang="en-US" dirty="0"/>
              <a:t> / bunch and 18 GeV electrons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60CAE-2FBD-3B4D-AB22-6253B6F8F8F4}"/>
              </a:ext>
            </a:extLst>
          </p:cNvPr>
          <p:cNvSpPr txBox="1"/>
          <p:nvPr/>
        </p:nvSpPr>
        <p:spPr>
          <a:xfrm>
            <a:off x="461963" y="2605410"/>
            <a:ext cx="108799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                      update PS to reach 275 GeV protons and 110 GeV/u nuclei</a:t>
            </a:r>
          </a:p>
          <a:p>
            <a:r>
              <a:rPr lang="en-US" dirty="0"/>
              <a:t>100 GeV/u nuclear beams                       add 41 GeV bypass to get full HSR beam energy capabilities</a:t>
            </a:r>
          </a:p>
          <a:p>
            <a:endParaRPr lang="en-US" dirty="0"/>
          </a:p>
          <a:p>
            <a:r>
              <a:rPr lang="en-US" dirty="0"/>
              <a:t>pre-cooling at injection                            add strong hadron cooling to achieve ultimate beam parameters </a:t>
            </a:r>
          </a:p>
          <a:p>
            <a:r>
              <a:rPr lang="en-US" dirty="0"/>
              <a:t>                                                                and integrated luminosity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20E0E83-F64D-8944-8CF0-5AD76B9F37A5}"/>
              </a:ext>
            </a:extLst>
          </p:cNvPr>
          <p:cNvSpPr/>
          <p:nvPr/>
        </p:nvSpPr>
        <p:spPr>
          <a:xfrm>
            <a:off x="3406692" y="969859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1CBB3A-08BC-0E46-B6F2-987F91051D97}"/>
              </a:ext>
            </a:extLst>
          </p:cNvPr>
          <p:cNvSpPr/>
          <p:nvPr/>
        </p:nvSpPr>
        <p:spPr>
          <a:xfrm>
            <a:off x="3406692" y="2956033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9DC5530-8A3B-2F4E-A786-630C6BFFDF8B}"/>
              </a:ext>
            </a:extLst>
          </p:cNvPr>
          <p:cNvSpPr/>
          <p:nvPr/>
        </p:nvSpPr>
        <p:spPr>
          <a:xfrm>
            <a:off x="3406692" y="3767454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7772-B66F-4B4E-9276-E6527419F526}"/>
              </a:ext>
            </a:extLst>
          </p:cNvPr>
          <p:cNvSpPr txBox="1"/>
          <p:nvPr/>
        </p:nvSpPr>
        <p:spPr>
          <a:xfrm>
            <a:off x="1981475" y="4562330"/>
            <a:ext cx="997972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for the Day-One Physics and the initial years of science is driven by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Start of the promised NSAC/NAS science program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Alignment with expected order of commissioning the collider and ramp up of performance that comes with gain of operational experience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Having access to new physics results early to get high impact publications, i.e. PRLs, 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1B62-35E3-3045-9DA7-6C79A061EA31}"/>
              </a:ext>
            </a:extLst>
          </p:cNvPr>
          <p:cNvSpPr txBox="1"/>
          <p:nvPr/>
        </p:nvSpPr>
        <p:spPr>
          <a:xfrm>
            <a:off x="465414" y="1609113"/>
            <a:ext cx="11462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			</a:t>
            </a:r>
          </a:p>
          <a:p>
            <a:r>
              <a:rPr lang="en-US" dirty="0"/>
              <a:t>5 – 10 GeV polarized e-	                      add more RF cavities to reach 28 </a:t>
            </a:r>
            <a:r>
              <a:rPr lang="en-US" dirty="0" err="1"/>
              <a:t>nC</a:t>
            </a:r>
            <a:r>
              <a:rPr lang="en-US" dirty="0"/>
              <a:t> / bunch and 18 GeV electrons 		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FDC465E-72E0-9F4E-A218-F102E7D874B1}"/>
              </a:ext>
            </a:extLst>
          </p:cNvPr>
          <p:cNvSpPr/>
          <p:nvPr/>
        </p:nvSpPr>
        <p:spPr>
          <a:xfrm>
            <a:off x="3410143" y="1946618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41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D142-65A8-9E47-8C68-4FA88F7D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5EE40-3065-1D4B-A580-3BAFDE00704D}"/>
              </a:ext>
            </a:extLst>
          </p:cNvPr>
          <p:cNvSpPr txBox="1">
            <a:spLocks/>
          </p:cNvSpPr>
          <p:nvPr/>
        </p:nvSpPr>
        <p:spPr>
          <a:xfrm>
            <a:off x="461963" y="642280"/>
            <a:ext cx="11730037" cy="20434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Use the same beams as for Year-1 ‘First Science’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Prefer ~130 GeV/u, which corresponds to a ‘centered’ hadron beam (path length difference </a:t>
            </a:r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dirty="0"/>
              <a:t>R ~ 0, this is achieved for a beam where Z ~ 0.5A).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Do not want to exceed the present RHIC maximum dipole fields (corresponds to 250 GeV protons or 833 T-m)</a:t>
            </a:r>
          </a:p>
          <a:p>
            <a:pPr marL="559594" lvl="1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r>
              <a:rPr lang="en-US" sz="1800" dirty="0"/>
              <a:t>At present, the limit is due to the DX magnets (combining dipoles at the IRs). These will be removed for EIC and the main dipoles are capable of 275 GeV proton field.</a:t>
            </a:r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1800" dirty="0"/>
              <a:t>Unpolarized Electrons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5A583-BF6F-3F43-A700-747457A09B15}"/>
              </a:ext>
            </a:extLst>
          </p:cNvPr>
          <p:cNvSpPr txBox="1"/>
          <p:nvPr/>
        </p:nvSpPr>
        <p:spPr>
          <a:xfrm>
            <a:off x="592402" y="3201829"/>
            <a:ext cx="570025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bg2"/>
              </a:buClr>
            </a:pPr>
            <a:r>
              <a:rPr lang="en-US" dirty="0"/>
              <a:t>Since the electron revolution frequency is fixed, the hadron orbit must be adjusted with energy to keep the collisions synchronized. 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Our proposal for Year-1 ‘First Science’ would be to   </a:t>
            </a:r>
          </a:p>
          <a:p>
            <a:pPr>
              <a:buClr>
                <a:schemeClr val="bg2"/>
              </a:buClr>
            </a:pPr>
            <a:r>
              <a:rPr lang="en-US" dirty="0"/>
              <a:t>    run Ruthenium or Copper ions.  Both already used </a:t>
            </a:r>
          </a:p>
          <a:p>
            <a:pPr>
              <a:buClr>
                <a:schemeClr val="bg2"/>
              </a:buClr>
            </a:pPr>
            <a:r>
              <a:rPr lang="en-US" dirty="0"/>
              <a:t>    in RHIC.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9DF245-9970-0745-91A1-873CBCEB1CF8}"/>
              </a:ext>
            </a:extLst>
          </p:cNvPr>
          <p:cNvGrpSpPr/>
          <p:nvPr/>
        </p:nvGrpSpPr>
        <p:grpSpPr>
          <a:xfrm>
            <a:off x="6326981" y="2802257"/>
            <a:ext cx="5511852" cy="3091922"/>
            <a:chOff x="1577533" y="1454309"/>
            <a:chExt cx="6244792" cy="33376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3BCDA2-25B9-0644-84F1-0D97B4DB2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580735-B582-0944-8A53-1FEABE52B42F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9AB48D-AFBD-DB4D-A685-D3A966FA138F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927064-BE2A-4F48-9021-E0E86ACC493A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C4D223-EA39-8046-A7BC-F4E821566437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A9C14-0749-004F-916A-C418F29B4203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F01A67-863A-B74C-8F4E-9F0639F4D2B6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A41C73-9771-BC4C-B36B-E26E2A557E23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78A0EE-9BF6-8B43-91DC-7CB789B9C976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63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519-0E6F-754E-8AB2-26C99787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134E-2C65-1B43-A510-1DD3978AF0A1}"/>
              </a:ext>
            </a:extLst>
          </p:cNvPr>
          <p:cNvSpPr txBox="1"/>
          <p:nvPr/>
        </p:nvSpPr>
        <p:spPr>
          <a:xfrm>
            <a:off x="346383" y="679722"/>
            <a:ext cx="11499234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2"/>
                </a:solidFill>
              </a:rPr>
              <a:t>Advantage of 5 and 10 GeV?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we want polarization as early as possible, depolarization time due to the Sokolov-</a:t>
            </a:r>
            <a:r>
              <a:rPr lang="en-US" dirty="0" err="1"/>
              <a:t>Ternov</a:t>
            </a:r>
            <a:r>
              <a:rPr lang="en-US" dirty="0"/>
              <a:t> effect is small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max allowable replacement time for 10 GeV 360 mins (85% </a:t>
            </a:r>
            <a:r>
              <a:rPr lang="en-US" dirty="0">
                <a:sym typeface="Wingdings" pitchFamily="2" charset="2"/>
              </a:rPr>
              <a:t> 70%) </a:t>
            </a:r>
            <a:r>
              <a:rPr lang="en-US" dirty="0"/>
              <a:t>for the preferred polarization state and 96 mins for opposite direction</a:t>
            </a:r>
          </a:p>
          <a:p>
            <a:pPr>
              <a:buClr>
                <a:schemeClr val="bg2"/>
              </a:buClr>
            </a:pPr>
            <a:r>
              <a:rPr lang="en-US" dirty="0">
                <a:solidFill>
                  <a:srgbClr val="3333FF"/>
                </a:solidFill>
              </a:rPr>
              <a:t>    </a:t>
            </a:r>
            <a:r>
              <a:rPr lang="en-US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3333FF"/>
                </a:solidFill>
              </a:rPr>
              <a:t>proposal run only the preferred spin state per fill </a:t>
            </a:r>
          </a:p>
          <a:p>
            <a:pPr lvl="1">
              <a:buClr>
                <a:schemeClr val="bg2"/>
              </a:buClr>
            </a:pPr>
            <a:r>
              <a:rPr lang="en-US" dirty="0">
                <a:solidFill>
                  <a:srgbClr val="FF40FF"/>
                </a:solidFill>
              </a:rPr>
              <a:t>Consequence: </a:t>
            </a:r>
            <a:r>
              <a:rPr lang="en-US" dirty="0"/>
              <a:t>need to flip the ESR spin rotators between fills to keep systematics small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possible; optics does not depend on spin rotator polarity and in the shadow of filling the HSR we change spin rotator polarity in ESR</a:t>
            </a:r>
          </a:p>
          <a:p>
            <a:endParaRPr lang="en-US" dirty="0"/>
          </a:p>
        </p:txBody>
      </p:sp>
      <p:pic>
        <p:nvPicPr>
          <p:cNvPr id="4" name="Picture 3" descr="A close-up of a white card&#10;&#10;Description automatically generated">
            <a:extLst>
              <a:ext uri="{FF2B5EF4-FFF2-40B4-BE49-F238E27FC236}">
                <a16:creationId xmlns:a16="http://schemas.microsoft.com/office/drawing/2014/main" id="{E5538E45-359E-7D42-80C1-DFF97F4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75" y="3175472"/>
            <a:ext cx="10192902" cy="20995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72A10-7AED-284B-BB50-CD92D26DECD7}"/>
              </a:ext>
            </a:extLst>
          </p:cNvPr>
          <p:cNvSpPr/>
          <p:nvPr/>
        </p:nvSpPr>
        <p:spPr>
          <a:xfrm>
            <a:off x="934947" y="4225239"/>
            <a:ext cx="10093129" cy="3364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45AEF-E522-5847-8765-2C78CA000DDF}"/>
              </a:ext>
            </a:extLst>
          </p:cNvPr>
          <p:cNvSpPr txBox="1"/>
          <p:nvPr/>
        </p:nvSpPr>
        <p:spPr>
          <a:xfrm>
            <a:off x="835175" y="5421152"/>
            <a:ext cx="1044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406917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91178" y="1500963"/>
            <a:ext cx="69429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Phase 1 EIC</a:t>
            </a:r>
          </a:p>
          <a:p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</a:t>
            </a:r>
          </a:p>
          <a:p>
            <a:r>
              <a:rPr lang="en-US" dirty="0"/>
              <a:t>Commission electron polarization in parallel</a:t>
            </a:r>
          </a:p>
          <a:p>
            <a:r>
              <a:rPr lang="en-US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dirty="0"/>
              <a:t>10 GeV electrons on 115 GeV/u heavy ion beams  (Ru or Cu) </a:t>
            </a:r>
          </a:p>
          <a:p>
            <a:r>
              <a:rPr lang="en-US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dirty="0"/>
              <a:t>gives world-wide new data on </a:t>
            </a:r>
            <a:r>
              <a:rPr lang="en-US" dirty="0" err="1"/>
              <a:t>nPDFs</a:t>
            </a:r>
            <a:r>
              <a:rPr lang="en-US" dirty="0"/>
              <a:t> and a first look on saturation</a:t>
            </a:r>
          </a:p>
        </p:txBody>
      </p:sp>
    </p:spTree>
    <p:extLst>
      <p:ext uri="{BB962C8B-B14F-4D97-AF65-F5344CB8AC3E}">
        <p14:creationId xmlns:p14="http://schemas.microsoft.com/office/powerpoint/2010/main" val="308589779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purl.org/dc/dcmitype/"/>
    <ds:schemaRef ds:uri="3bfd71d5-c7ac-4dca-b865-a609d1eb4074"/>
    <ds:schemaRef ds:uri="http://schemas.microsoft.com/office/2006/metadata/properties"/>
    <ds:schemaRef ds:uri="http://purl.org/dc/elements/1.1/"/>
    <ds:schemaRef ds:uri="http://www.w3.org/XML/1998/namespace"/>
    <ds:schemaRef ds:uri="d767f846-2003-4795-b8a5-c12e60d56749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28611</TotalTime>
  <Words>3469</Words>
  <Application>Microsoft Macintosh PowerPoint</Application>
  <PresentationFormat>Widescreen</PresentationFormat>
  <Paragraphs>533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Symbol</vt:lpstr>
      <vt:lpstr>Arial</vt:lpstr>
      <vt:lpstr>Comic Sans MS</vt:lpstr>
      <vt:lpstr>Times New Roman</vt:lpstr>
      <vt:lpstr>Bookman Old Style</vt:lpstr>
      <vt:lpstr>Calibri</vt:lpstr>
      <vt:lpstr>Wingdings</vt:lpstr>
      <vt:lpstr>BNL</vt:lpstr>
      <vt:lpstr>Planning for Early Physics Phases</vt:lpstr>
      <vt:lpstr>The Scientific Foundation for an EIC was Built Over Two Decades</vt:lpstr>
      <vt:lpstr>EIC NSAC/NAS Science Pillars</vt:lpstr>
      <vt:lpstr>Ultimate Accelerator Performance for NAS Science</vt:lpstr>
      <vt:lpstr>EIC Science Reach</vt:lpstr>
      <vt:lpstr>Accelerator at Day One and Ultimate</vt:lpstr>
      <vt:lpstr>Initial thoughts on the EIC Commissioning Strategy</vt:lpstr>
      <vt:lpstr>Initial thoughts on the EIC Commissioning Strategy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Proposal for EIC Science Program in the First Years </vt:lpstr>
      <vt:lpstr>We need to think about phasing</vt:lpstr>
      <vt:lpstr>PowerPoint Presentation</vt:lpstr>
      <vt:lpstr>PowerPoint Presentation</vt:lpstr>
      <vt:lpstr>Real experience ramping up a high current collider</vt:lpstr>
      <vt:lpstr>Spatial Imaging</vt:lpstr>
      <vt:lpstr>Science Impact from phasing Luminosity and SHC</vt:lpstr>
      <vt:lpstr>Science Impact from phasing Luminosity and SHC – Case-1</vt:lpstr>
      <vt:lpstr>Science Impact from phasing Luminosity and SHC – Case-2</vt:lpstr>
      <vt:lpstr>Forward Acceptance Impact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724</cp:revision>
  <cp:lastPrinted>2024-05-01T13:40:29Z</cp:lastPrinted>
  <dcterms:created xsi:type="dcterms:W3CDTF">2023-09-12T20:43:32Z</dcterms:created>
  <dcterms:modified xsi:type="dcterms:W3CDTF">2024-09-12T18:38:49Z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