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2"/>
  </p:notesMasterIdLst>
  <p:sldIdLst>
    <p:sldId id="256" r:id="rId5"/>
    <p:sldId id="284" r:id="rId6"/>
    <p:sldId id="285" r:id="rId7"/>
    <p:sldId id="5853" r:id="rId8"/>
    <p:sldId id="5896" r:id="rId9"/>
    <p:sldId id="287" r:id="rId10"/>
    <p:sldId id="288" r:id="rId11"/>
    <p:sldId id="311" r:id="rId12"/>
    <p:sldId id="5894" r:id="rId13"/>
    <p:sldId id="310" r:id="rId14"/>
    <p:sldId id="5892" r:id="rId15"/>
    <p:sldId id="299" r:id="rId16"/>
    <p:sldId id="300" r:id="rId17"/>
    <p:sldId id="293" r:id="rId18"/>
    <p:sldId id="305" r:id="rId19"/>
    <p:sldId id="5862" r:id="rId20"/>
    <p:sldId id="2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383C5-8BCF-4F08-9FEB-7E0E765E9718}" v="5" dt="2024-07-24T18:31:11.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5" autoAdjust="0"/>
    <p:restoredTop sz="94638"/>
  </p:normalViewPr>
  <p:slideViewPr>
    <p:cSldViewPr snapToGrid="0">
      <p:cViewPr varScale="1">
        <p:scale>
          <a:sx n="81" d="100"/>
          <a:sy n="81" d="100"/>
        </p:scale>
        <p:origin x="64"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brookhavenlab-my.sharepoint.com/personal/apetrone_bnl_gov/Documents/Desktop/RHIC-EIC%20Funding%20Graph%20for%20OMB%20Visit-Rev06.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'Test Data for Graphics'!$A$10</c:f>
              <c:strCache>
                <c:ptCount val="1"/>
                <c:pt idx="0">
                  <c:v>DOE Actual</c:v>
                </c:pt>
              </c:strCache>
            </c:strRef>
          </c:tx>
          <c:spPr>
            <a:solidFill>
              <a:schemeClr val="bg2">
                <a:lumMod val="25000"/>
              </a:schemeClr>
            </a:solidFill>
            <a:ln>
              <a:noFill/>
            </a:ln>
            <a:effectLst/>
          </c:spPr>
          <c:invertIfNegative val="0"/>
          <c:cat>
            <c:strRef>
              <c:f>'Test Data for Graphics'!$B$9:$Q$9</c:f>
              <c:strCache>
                <c:ptCount val="16"/>
                <c:pt idx="0">
                  <c:v>FY20</c:v>
                </c:pt>
                <c:pt idx="1">
                  <c:v>FY21</c:v>
                </c:pt>
                <c:pt idx="2">
                  <c:v>FY22</c:v>
                </c:pt>
                <c:pt idx="3">
                  <c:v>FY23</c:v>
                </c:pt>
                <c:pt idx="4">
                  <c:v>FY24</c:v>
                </c:pt>
                <c:pt idx="5">
                  <c:v>FY25</c:v>
                </c:pt>
                <c:pt idx="6">
                  <c:v>FY26</c:v>
                </c:pt>
                <c:pt idx="7">
                  <c:v>FY27</c:v>
                </c:pt>
                <c:pt idx="8">
                  <c:v>FY28</c:v>
                </c:pt>
                <c:pt idx="9">
                  <c:v>FY29</c:v>
                </c:pt>
                <c:pt idx="10">
                  <c:v>FY30</c:v>
                </c:pt>
                <c:pt idx="11">
                  <c:v>FY31</c:v>
                </c:pt>
                <c:pt idx="12">
                  <c:v>FY32</c:v>
                </c:pt>
                <c:pt idx="13">
                  <c:v>FY33</c:v>
                </c:pt>
                <c:pt idx="14">
                  <c:v>FY34</c:v>
                </c:pt>
                <c:pt idx="15">
                  <c:v>FY35</c:v>
                </c:pt>
              </c:strCache>
            </c:strRef>
          </c:cat>
          <c:val>
            <c:numRef>
              <c:f>'Test Data for Graphics'!$B$10:$Q$10</c:f>
              <c:numCache>
                <c:formatCode>General</c:formatCode>
                <c:ptCount val="16"/>
                <c:pt idx="0">
                  <c:v>11</c:v>
                </c:pt>
                <c:pt idx="1">
                  <c:v>30</c:v>
                </c:pt>
                <c:pt idx="2">
                  <c:v>45</c:v>
                </c:pt>
                <c:pt idx="3">
                  <c:v>70</c:v>
                </c:pt>
                <c:pt idx="4">
                  <c:v>98</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0-85E7-45D9-B621-92A0DC45ECF1}"/>
            </c:ext>
          </c:extLst>
        </c:ser>
        <c:ser>
          <c:idx val="4"/>
          <c:order val="1"/>
          <c:tx>
            <c:strRef>
              <c:f>'Test Data for Graphics'!$A$12</c:f>
              <c:strCache>
                <c:ptCount val="1"/>
                <c:pt idx="0">
                  <c:v>DOE IRA</c:v>
                </c:pt>
              </c:strCache>
            </c:strRef>
          </c:tx>
          <c:spPr>
            <a:solidFill>
              <a:srgbClr val="CC0099"/>
            </a:solidFill>
            <a:ln>
              <a:noFill/>
            </a:ln>
            <a:effectLst/>
          </c:spPr>
          <c:invertIfNegative val="0"/>
          <c:cat>
            <c:strRef>
              <c:f>'Test Data for Graphics'!$B$9:$Q$9</c:f>
              <c:strCache>
                <c:ptCount val="16"/>
                <c:pt idx="0">
                  <c:v>FY20</c:v>
                </c:pt>
                <c:pt idx="1">
                  <c:v>FY21</c:v>
                </c:pt>
                <c:pt idx="2">
                  <c:v>FY22</c:v>
                </c:pt>
                <c:pt idx="3">
                  <c:v>FY23</c:v>
                </c:pt>
                <c:pt idx="4">
                  <c:v>FY24</c:v>
                </c:pt>
                <c:pt idx="5">
                  <c:v>FY25</c:v>
                </c:pt>
                <c:pt idx="6">
                  <c:v>FY26</c:v>
                </c:pt>
                <c:pt idx="7">
                  <c:v>FY27</c:v>
                </c:pt>
                <c:pt idx="8">
                  <c:v>FY28</c:v>
                </c:pt>
                <c:pt idx="9">
                  <c:v>FY29</c:v>
                </c:pt>
                <c:pt idx="10">
                  <c:v>FY30</c:v>
                </c:pt>
                <c:pt idx="11">
                  <c:v>FY31</c:v>
                </c:pt>
                <c:pt idx="12">
                  <c:v>FY32</c:v>
                </c:pt>
                <c:pt idx="13">
                  <c:v>FY33</c:v>
                </c:pt>
                <c:pt idx="14">
                  <c:v>FY34</c:v>
                </c:pt>
                <c:pt idx="15">
                  <c:v>FY35</c:v>
                </c:pt>
              </c:strCache>
            </c:strRef>
          </c:cat>
          <c:val>
            <c:numRef>
              <c:f>'Test Data for Graphics'!$B$12:$Q$12</c:f>
              <c:numCache>
                <c:formatCode>0</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1-85E7-45D9-B621-92A0DC45ECF1}"/>
            </c:ext>
          </c:extLst>
        </c:ser>
        <c:ser>
          <c:idx val="2"/>
          <c:order val="2"/>
          <c:tx>
            <c:strRef>
              <c:f>'Test Data for Graphics'!$A$11</c:f>
              <c:strCache>
                <c:ptCount val="1"/>
                <c:pt idx="0">
                  <c:v>EIC Request</c:v>
                </c:pt>
              </c:strCache>
            </c:strRef>
          </c:tx>
          <c:spPr>
            <a:solidFill>
              <a:schemeClr val="accent2"/>
            </a:solidFill>
            <a:ln>
              <a:noFill/>
            </a:ln>
            <a:effectLst/>
          </c:spPr>
          <c:invertIfNegative val="0"/>
          <c:cat>
            <c:strRef>
              <c:f>'Test Data for Graphics'!$B$9:$Q$9</c:f>
              <c:strCache>
                <c:ptCount val="16"/>
                <c:pt idx="0">
                  <c:v>FY20</c:v>
                </c:pt>
                <c:pt idx="1">
                  <c:v>FY21</c:v>
                </c:pt>
                <c:pt idx="2">
                  <c:v>FY22</c:v>
                </c:pt>
                <c:pt idx="3">
                  <c:v>FY23</c:v>
                </c:pt>
                <c:pt idx="4">
                  <c:v>FY24</c:v>
                </c:pt>
                <c:pt idx="5">
                  <c:v>FY25</c:v>
                </c:pt>
                <c:pt idx="6">
                  <c:v>FY26</c:v>
                </c:pt>
                <c:pt idx="7">
                  <c:v>FY27</c:v>
                </c:pt>
                <c:pt idx="8">
                  <c:v>FY28</c:v>
                </c:pt>
                <c:pt idx="9">
                  <c:v>FY29</c:v>
                </c:pt>
                <c:pt idx="10">
                  <c:v>FY30</c:v>
                </c:pt>
                <c:pt idx="11">
                  <c:v>FY31</c:v>
                </c:pt>
                <c:pt idx="12">
                  <c:v>FY32</c:v>
                </c:pt>
                <c:pt idx="13">
                  <c:v>FY33</c:v>
                </c:pt>
                <c:pt idx="14">
                  <c:v>FY34</c:v>
                </c:pt>
                <c:pt idx="15">
                  <c:v>FY35</c:v>
                </c:pt>
              </c:strCache>
            </c:strRef>
          </c:cat>
          <c:val>
            <c:numRef>
              <c:f>'Test Data for Graphics'!$B$11:$Q$11</c:f>
              <c:numCache>
                <c:formatCode>0</c:formatCode>
                <c:ptCount val="16"/>
                <c:pt idx="0">
                  <c:v>0</c:v>
                </c:pt>
                <c:pt idx="1">
                  <c:v>0</c:v>
                </c:pt>
                <c:pt idx="2">
                  <c:v>0</c:v>
                </c:pt>
                <c:pt idx="3">
                  <c:v>0</c:v>
                </c:pt>
                <c:pt idx="4">
                  <c:v>0</c:v>
                </c:pt>
                <c:pt idx="5">
                  <c:v>150</c:v>
                </c:pt>
                <c:pt idx="6">
                  <c:v>300</c:v>
                </c:pt>
                <c:pt idx="7">
                  <c:v>300</c:v>
                </c:pt>
                <c:pt idx="8">
                  <c:v>300</c:v>
                </c:pt>
                <c:pt idx="9">
                  <c:v>300</c:v>
                </c:pt>
                <c:pt idx="10">
                  <c:v>300</c:v>
                </c:pt>
                <c:pt idx="11">
                  <c:v>254</c:v>
                </c:pt>
                <c:pt idx="12">
                  <c:v>222</c:v>
                </c:pt>
                <c:pt idx="13">
                  <c:v>165</c:v>
                </c:pt>
                <c:pt idx="14">
                  <c:v>120</c:v>
                </c:pt>
                <c:pt idx="15">
                  <c:v>0</c:v>
                </c:pt>
              </c:numCache>
            </c:numRef>
          </c:val>
          <c:extLst>
            <c:ext xmlns:c16="http://schemas.microsoft.com/office/drawing/2014/chart" uri="{C3380CC4-5D6E-409C-BE32-E72D297353CC}">
              <c16:uniqueId val="{00000002-85E7-45D9-B621-92A0DC45ECF1}"/>
            </c:ext>
          </c:extLst>
        </c:ser>
        <c:ser>
          <c:idx val="7"/>
          <c:order val="3"/>
          <c:tx>
            <c:strRef>
              <c:f>'Test Data for Graphics'!$A$13</c:f>
              <c:strCache>
                <c:ptCount val="1"/>
                <c:pt idx="0">
                  <c:v>New York State</c:v>
                </c:pt>
              </c:strCache>
            </c:strRef>
          </c:tx>
          <c:spPr>
            <a:solidFill>
              <a:srgbClr val="92D050"/>
            </a:solidFill>
            <a:ln>
              <a:solidFill>
                <a:srgbClr val="92D050"/>
              </a:solidFill>
            </a:ln>
            <a:effectLst/>
          </c:spPr>
          <c:invertIfNegative val="0"/>
          <c:cat>
            <c:strRef>
              <c:f>'Test Data for Graphics'!$B$9:$Q$9</c:f>
              <c:strCache>
                <c:ptCount val="16"/>
                <c:pt idx="0">
                  <c:v>FY20</c:v>
                </c:pt>
                <c:pt idx="1">
                  <c:v>FY21</c:v>
                </c:pt>
                <c:pt idx="2">
                  <c:v>FY22</c:v>
                </c:pt>
                <c:pt idx="3">
                  <c:v>FY23</c:v>
                </c:pt>
                <c:pt idx="4">
                  <c:v>FY24</c:v>
                </c:pt>
                <c:pt idx="5">
                  <c:v>FY25</c:v>
                </c:pt>
                <c:pt idx="6">
                  <c:v>FY26</c:v>
                </c:pt>
                <c:pt idx="7">
                  <c:v>FY27</c:v>
                </c:pt>
                <c:pt idx="8">
                  <c:v>FY28</c:v>
                </c:pt>
                <c:pt idx="9">
                  <c:v>FY29</c:v>
                </c:pt>
                <c:pt idx="10">
                  <c:v>FY30</c:v>
                </c:pt>
                <c:pt idx="11">
                  <c:v>FY31</c:v>
                </c:pt>
                <c:pt idx="12">
                  <c:v>FY32</c:v>
                </c:pt>
                <c:pt idx="13">
                  <c:v>FY33</c:v>
                </c:pt>
                <c:pt idx="14">
                  <c:v>FY34</c:v>
                </c:pt>
                <c:pt idx="15">
                  <c:v>FY35</c:v>
                </c:pt>
              </c:strCache>
            </c:strRef>
          </c:cat>
          <c:val>
            <c:numRef>
              <c:f>'Test Data for Graphics'!$B$13:$Q$13</c:f>
              <c:numCache>
                <c:formatCode>0</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3-85E7-45D9-B621-92A0DC45ECF1}"/>
            </c:ext>
          </c:extLst>
        </c:ser>
        <c:dLbls>
          <c:showLegendKey val="0"/>
          <c:showVal val="0"/>
          <c:showCatName val="0"/>
          <c:showSerName val="0"/>
          <c:showPercent val="0"/>
          <c:showBubbleSize val="0"/>
        </c:dLbls>
        <c:gapWidth val="150"/>
        <c:overlap val="100"/>
        <c:axId val="833341711"/>
        <c:axId val="825231231"/>
        <c:extLst>
          <c:ext xmlns:c15="http://schemas.microsoft.com/office/drawing/2012/chart" uri="{02D57815-91ED-43cb-92C2-25804820EDAC}">
            <c15:filteredBarSeries>
              <c15:ser>
                <c:idx val="3"/>
                <c:order val="5"/>
                <c:tx>
                  <c:strRef>
                    <c:extLst>
                      <c:ext uri="{02D57815-91ED-43cb-92C2-25804820EDAC}">
                        <c15:formulaRef>
                          <c15:sqref>'Test Data for Graphics'!$A$14</c15:sqref>
                        </c15:formulaRef>
                      </c:ext>
                    </c:extLst>
                    <c:strCache>
                      <c:ptCount val="1"/>
                      <c:pt idx="0">
                        <c:v>EIC Ops</c:v>
                      </c:pt>
                    </c:strCache>
                  </c:strRef>
                </c:tx>
                <c:spPr>
                  <a:solidFill>
                    <a:schemeClr val="accent4"/>
                  </a:solidFill>
                  <a:ln>
                    <a:noFill/>
                  </a:ln>
                  <a:effectLst/>
                </c:spPr>
                <c:invertIfNegative val="0"/>
                <c:val>
                  <c:numRef>
                    <c:extLst>
                      <c:ext uri="{02D57815-91ED-43cb-92C2-25804820EDAC}">
                        <c15:formulaRef>
                          <c15:sqref>'Test Data for Graphics'!$B$14:$Q$14</c15:sqref>
                        </c15:formulaRef>
                      </c:ext>
                    </c:extLst>
                    <c:numCache>
                      <c:formatCode>0</c:formatCode>
                      <c:ptCount val="16"/>
                      <c:pt idx="0">
                        <c:v>0</c:v>
                      </c:pt>
                      <c:pt idx="1">
                        <c:v>0</c:v>
                      </c:pt>
                      <c:pt idx="2">
                        <c:v>0</c:v>
                      </c:pt>
                      <c:pt idx="3">
                        <c:v>0</c:v>
                      </c:pt>
                      <c:pt idx="4">
                        <c:v>0</c:v>
                      </c:pt>
                      <c:pt idx="5">
                        <c:v>0</c:v>
                      </c:pt>
                      <c:pt idx="6">
                        <c:v>0</c:v>
                      </c:pt>
                      <c:pt idx="7">
                        <c:v>0</c:v>
                      </c:pt>
                      <c:pt idx="8">
                        <c:v>0</c:v>
                      </c:pt>
                      <c:pt idx="9">
                        <c:v>0</c:v>
                      </c:pt>
                      <c:pt idx="10">
                        <c:v>0</c:v>
                      </c:pt>
                      <c:pt idx="11">
                        <c:v>50</c:v>
                      </c:pt>
                      <c:pt idx="12">
                        <c:v>78</c:v>
                      </c:pt>
                      <c:pt idx="13">
                        <c:v>125.48262548262548</c:v>
                      </c:pt>
                      <c:pt idx="14">
                        <c:v>172</c:v>
                      </c:pt>
                      <c:pt idx="15">
                        <c:v>300</c:v>
                      </c:pt>
                    </c:numCache>
                  </c:numRef>
                </c:val>
                <c:extLst>
                  <c:ext xmlns:c16="http://schemas.microsoft.com/office/drawing/2014/chart" uri="{C3380CC4-5D6E-409C-BE32-E72D297353CC}">
                    <c16:uniqueId val="{00000005-85E7-45D9-B621-92A0DC45ECF1}"/>
                  </c:ext>
                </c:extLst>
              </c15:ser>
            </c15:filteredBarSeries>
          </c:ext>
        </c:extLst>
      </c:barChart>
      <c:lineChart>
        <c:grouping val="standard"/>
        <c:varyColors val="0"/>
        <c:dLbls>
          <c:showLegendKey val="0"/>
          <c:showVal val="0"/>
          <c:showCatName val="0"/>
          <c:showSerName val="0"/>
          <c:showPercent val="0"/>
          <c:showBubbleSize val="0"/>
        </c:dLbls>
        <c:marker val="1"/>
        <c:smooth val="0"/>
        <c:axId val="833341711"/>
        <c:axId val="825231231"/>
        <c:extLst>
          <c:ext xmlns:c15="http://schemas.microsoft.com/office/drawing/2012/chart" uri="{02D57815-91ED-43cb-92C2-25804820EDAC}">
            <c15:filteredLineSeries>
              <c15:ser>
                <c:idx val="0"/>
                <c:order val="4"/>
                <c:tx>
                  <c:strRef>
                    <c:extLst>
                      <c:ext uri="{02D57815-91ED-43cb-92C2-25804820EDAC}">
                        <c15:formulaRef>
                          <c15:sqref>'Test Data for Graphics'!$A$15</c15:sqref>
                        </c15:formulaRef>
                      </c:ext>
                    </c:extLst>
                    <c:strCache>
                      <c:ptCount val="1"/>
                      <c:pt idx="0">
                        <c:v>RHIC Ops</c:v>
                      </c:pt>
                    </c:strCache>
                  </c:strRef>
                </c:tx>
                <c:spPr>
                  <a:ln w="28575" cap="rnd">
                    <a:solidFill>
                      <a:srgbClr val="7030A0"/>
                    </a:solidFill>
                    <a:round/>
                  </a:ln>
                  <a:effectLst/>
                </c:spPr>
                <c:marker>
                  <c:symbol val="none"/>
                </c:marker>
                <c:val>
                  <c:numRef>
                    <c:extLst>
                      <c:ext uri="{02D57815-91ED-43cb-92C2-25804820EDAC}">
                        <c15:formulaRef>
                          <c15:sqref>'Test Data for Graphics'!$B$15:$Q$15</c15:sqref>
                        </c15:formulaRef>
                      </c:ext>
                    </c:extLst>
                    <c:numCache>
                      <c:formatCode>0</c:formatCode>
                      <c:ptCount val="16"/>
                      <c:pt idx="0">
                        <c:v>207</c:v>
                      </c:pt>
                      <c:pt idx="1">
                        <c:v>191</c:v>
                      </c:pt>
                      <c:pt idx="2">
                        <c:v>191</c:v>
                      </c:pt>
                      <c:pt idx="3">
                        <c:v>194</c:v>
                      </c:pt>
                      <c:pt idx="4">
                        <c:v>185</c:v>
                      </c:pt>
                      <c:pt idx="5">
                        <c:v>195</c:v>
                      </c:pt>
                      <c:pt idx="6">
                        <c:v>137</c:v>
                      </c:pt>
                      <c:pt idx="7">
                        <c:v>113</c:v>
                      </c:pt>
                      <c:pt idx="8">
                        <c:v>100</c:v>
                      </c:pt>
                      <c:pt idx="9">
                        <c:v>100</c:v>
                      </c:pt>
                      <c:pt idx="10">
                        <c:v>102</c:v>
                      </c:pt>
                      <c:pt idx="11">
                        <c:v>105.06000000000002</c:v>
                      </c:pt>
                      <c:pt idx="12">
                        <c:v>108.21179999999998</c:v>
                      </c:pt>
                      <c:pt idx="13">
                        <c:v>111.45815400000001</c:v>
                      </c:pt>
                      <c:pt idx="14">
                        <c:v>114.80189862</c:v>
                      </c:pt>
                      <c:pt idx="15">
                        <c:v>0</c:v>
                      </c:pt>
                    </c:numCache>
                  </c:numRef>
                </c:val>
                <c:smooth val="0"/>
                <c:extLst>
                  <c:ext xmlns:c16="http://schemas.microsoft.com/office/drawing/2014/chart" uri="{C3380CC4-5D6E-409C-BE32-E72D297353CC}">
                    <c16:uniqueId val="{00000004-85E7-45D9-B621-92A0DC45ECF1}"/>
                  </c:ext>
                </c:extLst>
              </c15:ser>
            </c15:filteredLineSeries>
          </c:ext>
        </c:extLst>
      </c:lineChart>
      <c:catAx>
        <c:axId val="83334171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Fiscal</a:t>
                </a:r>
                <a:r>
                  <a:rPr lang="en-US" baseline="0"/>
                  <a:t> Year</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5231231"/>
        <c:crosses val="autoZero"/>
        <c:auto val="1"/>
        <c:lblAlgn val="ctr"/>
        <c:lblOffset val="100"/>
        <c:noMultiLvlLbl val="0"/>
      </c:catAx>
      <c:valAx>
        <c:axId val="825231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34171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alpha val="99000"/>
        </a:sys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0.33949</cdr:x>
      <cdr:y>0.58615</cdr:y>
    </cdr:from>
    <cdr:to>
      <cdr:x>0.3665</cdr:x>
      <cdr:y>0.80689</cdr:y>
    </cdr:to>
    <cdr:sp macro="" textlink="">
      <cdr:nvSpPr>
        <cdr:cNvPr id="2" name="Rectangle 1">
          <a:extLst xmlns:a="http://schemas.openxmlformats.org/drawingml/2006/main">
            <a:ext uri="{FF2B5EF4-FFF2-40B4-BE49-F238E27FC236}">
              <a16:creationId xmlns:a16="http://schemas.microsoft.com/office/drawing/2014/main" id="{CCC986FF-4330-4A6B-AC8A-C71C2498FB7A}"/>
            </a:ext>
          </a:extLst>
        </cdr:cNvPr>
        <cdr:cNvSpPr/>
      </cdr:nvSpPr>
      <cdr:spPr>
        <a:xfrm xmlns:a="http://schemas.openxmlformats.org/drawingml/2006/main">
          <a:off x="2997087" y="2488181"/>
          <a:ext cx="238416" cy="937049"/>
        </a:xfrm>
        <a:prstGeom xmlns:a="http://schemas.openxmlformats.org/drawingml/2006/main" prst="rect">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7/24/2024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dirty="0"/>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dirty="0"/>
          </a:p>
        </p:txBody>
      </p:sp>
    </p:spTree>
    <p:extLst>
      <p:ext uri="{BB962C8B-B14F-4D97-AF65-F5344CB8AC3E}">
        <p14:creationId xmlns:p14="http://schemas.microsoft.com/office/powerpoint/2010/main" val="90640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CD-2, Project Performance Baseline, requires an annual funding profile. </a:t>
            </a:r>
          </a:p>
          <a:p>
            <a:endParaRPr lang="en-US">
              <a:cs typeface="Calibri"/>
            </a:endParaRPr>
          </a:p>
        </p:txBody>
      </p:sp>
      <p:sp>
        <p:nvSpPr>
          <p:cNvPr id="4" name="Slide Number Placeholder 3"/>
          <p:cNvSpPr>
            <a:spLocks noGrp="1"/>
          </p:cNvSpPr>
          <p:nvPr>
            <p:ph type="sldNum" sz="quarter" idx="5"/>
          </p:nvPr>
        </p:nvSpPr>
        <p:spPr/>
        <p:txBody>
          <a:bodyPr/>
          <a:lstStyle/>
          <a:p>
            <a:fld id="{515839EF-EF2D-A244-8B03-02564FD38722}" type="slidenum">
              <a:rPr lang="en-US" smtClean="0"/>
              <a:t>8</a:t>
            </a:fld>
            <a:endParaRPr lang="en-US"/>
          </a:p>
        </p:txBody>
      </p:sp>
    </p:spTree>
    <p:extLst>
      <p:ext uri="{BB962C8B-B14F-4D97-AF65-F5344CB8AC3E}">
        <p14:creationId xmlns:p14="http://schemas.microsoft.com/office/powerpoint/2010/main" val="147925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10</a:t>
            </a:fld>
            <a:endParaRPr lang="en-US"/>
          </a:p>
        </p:txBody>
      </p:sp>
    </p:spTree>
    <p:extLst>
      <p:ext uri="{BB962C8B-B14F-4D97-AF65-F5344CB8AC3E}">
        <p14:creationId xmlns:p14="http://schemas.microsoft.com/office/powerpoint/2010/main" val="2161274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12</a:t>
            </a:fld>
            <a:endParaRPr lang="en-US" dirty="0"/>
          </a:p>
        </p:txBody>
      </p:sp>
    </p:spTree>
    <p:extLst>
      <p:ext uri="{BB962C8B-B14F-4D97-AF65-F5344CB8AC3E}">
        <p14:creationId xmlns:p14="http://schemas.microsoft.com/office/powerpoint/2010/main" val="196823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14</a:t>
            </a:fld>
            <a:endParaRPr lang="en-US" dirty="0"/>
          </a:p>
        </p:txBody>
      </p:sp>
    </p:spTree>
    <p:extLst>
      <p:ext uri="{BB962C8B-B14F-4D97-AF65-F5344CB8AC3E}">
        <p14:creationId xmlns:p14="http://schemas.microsoft.com/office/powerpoint/2010/main" val="67015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16</a:t>
            </a:fld>
            <a:endParaRPr lang="en-US"/>
          </a:p>
        </p:txBody>
      </p:sp>
    </p:spTree>
    <p:extLst>
      <p:ext uri="{BB962C8B-B14F-4D97-AF65-F5344CB8AC3E}">
        <p14:creationId xmlns:p14="http://schemas.microsoft.com/office/powerpoint/2010/main" val="347252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17</a:t>
            </a:fld>
            <a:endParaRPr lang="en-US" dirty="0"/>
          </a:p>
        </p:txBody>
      </p:sp>
    </p:spTree>
    <p:extLst>
      <p:ext uri="{BB962C8B-B14F-4D97-AF65-F5344CB8AC3E}">
        <p14:creationId xmlns:p14="http://schemas.microsoft.com/office/powerpoint/2010/main" val="493136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3">
            <a:extLst>
              <a:ext uri="{FF2B5EF4-FFF2-40B4-BE49-F238E27FC236}">
                <a16:creationId xmlns:a16="http://schemas.microsoft.com/office/drawing/2014/main" id="{54C6E50E-3840-229D-97E9-6585956B40D4}"/>
              </a:ext>
            </a:extLst>
          </p:cNvPr>
          <p:cNvSpPr>
            <a:spLocks noGrp="1"/>
          </p:cNvSpPr>
          <p:nvPr>
            <p:ph type="body" sz="quarter" idx="10"/>
          </p:nvPr>
        </p:nvSpPr>
        <p:spPr>
          <a:xfrm>
            <a:off x="461963" y="981075"/>
            <a:ext cx="11499850" cy="506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62579" y="975360"/>
            <a:ext cx="5524500"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204923" y="975360"/>
            <a:ext cx="5755084"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dirty="0"/>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dirty="0"/>
          </a:p>
        </p:txBody>
      </p:sp>
    </p:spTree>
    <p:extLst>
      <p:ext uri="{BB962C8B-B14F-4D97-AF65-F5344CB8AC3E}">
        <p14:creationId xmlns:p14="http://schemas.microsoft.com/office/powerpoint/2010/main" val="2391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C6D797AE-17AC-ACEC-5B2C-73DEB94874BC}"/>
              </a:ext>
            </a:extLst>
          </p:cNvPr>
          <p:cNvSpPr>
            <a:spLocks noGrp="1"/>
          </p:cNvSpPr>
          <p:nvPr>
            <p:ph type="sldNum" sz="quarter" idx="12"/>
          </p:nvPr>
        </p:nvSpPr>
        <p:spPr>
          <a:xfrm>
            <a:off x="11247450" y="6488667"/>
            <a:ext cx="369935" cy="344653"/>
          </a:xfrm>
          <a:prstGeom prst="rect">
            <a:avLst/>
          </a:prstGeom>
        </p:spPr>
        <p:txBody>
          <a:bodyPr/>
          <a:lstStyle>
            <a:lvl1pPr>
              <a:defRPr sz="1000">
                <a:solidFill>
                  <a:schemeClr val="bg1"/>
                </a:solidFill>
              </a:defRPr>
            </a:lvl1pPr>
          </a:lstStyle>
          <a:p>
            <a:fld id="{716D9922-87B3-6043-9531-5184EA303DC1}" type="slidenum">
              <a:rPr lang="en-US" smtClean="0"/>
              <a:pPr/>
              <a:t>‹#›</a:t>
            </a:fld>
            <a:endParaRPr lang="en-US" dirty="0"/>
          </a:p>
        </p:txBody>
      </p:sp>
      <p:sp>
        <p:nvSpPr>
          <p:cNvPr id="9" name="Slide Number Placeholder 5">
            <a:extLst>
              <a:ext uri="{FF2B5EF4-FFF2-40B4-BE49-F238E27FC236}">
                <a16:creationId xmlns:a16="http://schemas.microsoft.com/office/drawing/2014/main" id="{55C7A789-E123-45F5-B97D-D4E2A03F3F02}"/>
              </a:ext>
            </a:extLst>
          </p:cNvPr>
          <p:cNvSpPr txBox="1">
            <a:spLocks/>
          </p:cNvSpPr>
          <p:nvPr userDrawn="1"/>
        </p:nvSpPr>
        <p:spPr>
          <a:xfrm>
            <a:off x="11530018" y="6316595"/>
            <a:ext cx="432486" cy="365125"/>
          </a:xfrm>
          <a:prstGeom prst="rect">
            <a:avLst/>
          </a:prstGeom>
        </p:spPr>
        <p:txBody>
          <a:bodyPr lIns="0" tIns="0" rIns="0" bIns="0" anchor="ctr"/>
          <a:lstStyle>
            <a:defPPr>
              <a:defRPr lang="en-US"/>
            </a:defPPr>
            <a:lvl1pPr marL="0" algn="ctr" defTabSz="914400" rtl="0" eaLnBrk="1" latinLnBrk="0" hangingPunct="1">
              <a:defRPr sz="10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a:t>
            </a:fld>
            <a:endParaRPr lang="en-US" dirty="0"/>
          </a:p>
        </p:txBody>
      </p:sp>
    </p:spTree>
    <p:extLst>
      <p:ext uri="{BB962C8B-B14F-4D97-AF65-F5344CB8AC3E}">
        <p14:creationId xmlns:p14="http://schemas.microsoft.com/office/powerpoint/2010/main" val="127220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1 - Bulleted">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615091" y="0"/>
            <a:ext cx="11347413" cy="825178"/>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EBFD237C-9841-DB8A-1F2D-8184DAFB479B}"/>
              </a:ext>
            </a:extLst>
          </p:cNvPr>
          <p:cNvSpPr>
            <a:spLocks noGrp="1"/>
          </p:cNvSpPr>
          <p:nvPr>
            <p:ph type="body" sz="quarter" idx="10" hasCustomPrompt="1"/>
          </p:nvPr>
        </p:nvSpPr>
        <p:spPr>
          <a:xfrm>
            <a:off x="615952" y="930274"/>
            <a:ext cx="11346553" cy="5212080"/>
          </a:xfrm>
        </p:spPr>
        <p:txBody>
          <a:bodyPr/>
          <a:lstStyle>
            <a:lvl1pPr>
              <a:defRPr/>
            </a:lvl1pPr>
            <a:lvl2pPr marL="400050" indent="-169863">
              <a:defRPr/>
            </a:lvl2pPr>
            <a:lvl3pPr marL="630238" indent="-173038">
              <a:defRPr/>
            </a:lvl3pPr>
            <a:lvl4pPr marL="857250" indent="-169863">
              <a:defRPr/>
            </a:lvl4pPr>
            <a:lvl5pPr marL="1087438" indent="-173038">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
        <p:nvSpPr>
          <p:cNvPr id="4" name="Slide Number Placeholder 5">
            <a:extLst>
              <a:ext uri="{FF2B5EF4-FFF2-40B4-BE49-F238E27FC236}">
                <a16:creationId xmlns:a16="http://schemas.microsoft.com/office/drawing/2014/main" id="{F3A344A4-52E5-440E-A989-AC1966200310}"/>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Tree>
    <p:extLst>
      <p:ext uri="{BB962C8B-B14F-4D97-AF65-F5344CB8AC3E}">
        <p14:creationId xmlns:p14="http://schemas.microsoft.com/office/powerpoint/2010/main" val="98125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100" b="1">
                <a:solidFill>
                  <a:schemeClr val="bg2"/>
                </a:solidFill>
              </a:defRPr>
            </a:lvl1pPr>
          </a:lstStyle>
          <a:p>
            <a:fld id="{933A556B-7C63-244D-9B7C-B0EA8042B330}" type="slidenum">
              <a:rPr lang="en-US" smtClean="0"/>
              <a:pPr/>
              <a:t>‹#›</a:t>
            </a:fld>
            <a:endParaRPr lang="en-US" dirty="0"/>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71" r:id="rId5"/>
    <p:sldLayoutId id="2147483672" r:id="rId6"/>
  </p:sldLayoutIdLst>
  <p:hf hdr="0" ftr="0" dt="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nl.gov/newsroom/news.php?a=121605" TargetMode="External"/><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www.bnl.gov/newsroom/news.php?a=12156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zy8GejZsDI&amp;t=1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8BE0BC45-B48C-4C50-8B3E-ACD982EEDB08}"/>
              </a:ext>
            </a:extLst>
          </p:cNvPr>
          <p:cNvSpPr>
            <a:spLocks noGrp="1"/>
          </p:cNvSpPr>
          <p:nvPr>
            <p:ph type="body" sz="quarter" idx="10"/>
          </p:nvPr>
        </p:nvSpPr>
        <p:spPr>
          <a:xfrm>
            <a:off x="502920" y="3642508"/>
            <a:ext cx="9875520" cy="411208"/>
          </a:xfrm>
        </p:spPr>
        <p:txBody>
          <a:bodyPr/>
          <a:lstStyle/>
          <a:p>
            <a:r>
              <a:rPr lang="en-US" b="1" dirty="0"/>
              <a:t>Jim Yeck </a:t>
            </a:r>
          </a:p>
          <a:p>
            <a:r>
              <a:rPr lang="en-US" dirty="0"/>
              <a:t>EIC Project Director</a:t>
            </a:r>
          </a:p>
        </p:txBody>
      </p:sp>
      <p:sp>
        <p:nvSpPr>
          <p:cNvPr id="17" name="Subtitle 2">
            <a:extLst>
              <a:ext uri="{FF2B5EF4-FFF2-40B4-BE49-F238E27FC236}">
                <a16:creationId xmlns:a16="http://schemas.microsoft.com/office/drawing/2014/main" id="{1281EAF9-F0DC-4E4E-AA92-4318548BB172}"/>
              </a:ext>
            </a:extLst>
          </p:cNvPr>
          <p:cNvSpPr>
            <a:spLocks noGrp="1"/>
          </p:cNvSpPr>
          <p:nvPr>
            <p:ph type="subTitle" idx="1"/>
          </p:nvPr>
        </p:nvSpPr>
        <p:spPr>
          <a:xfrm>
            <a:off x="502920" y="5446042"/>
            <a:ext cx="4499386" cy="881898"/>
          </a:xfrm>
        </p:spPr>
        <p:txBody>
          <a:bodyPr vert="horz" lIns="91440" tIns="45720" rIns="91440" bIns="45720" rtlCol="0" anchor="t">
            <a:noAutofit/>
          </a:bodyPr>
          <a:lstStyle/>
          <a:p>
            <a:r>
              <a:rPr lang="en-US" dirty="0"/>
              <a:t>EIC Users Group Meeting</a:t>
            </a:r>
          </a:p>
          <a:p>
            <a:r>
              <a:rPr lang="en-US" dirty="0"/>
              <a:t>July 24, 2024</a:t>
            </a:r>
          </a:p>
          <a:p>
            <a:endParaRPr lang="en-US" dirty="0"/>
          </a:p>
        </p:txBody>
      </p:sp>
      <p:sp>
        <p:nvSpPr>
          <p:cNvPr id="18" name="Title 1">
            <a:extLst>
              <a:ext uri="{FF2B5EF4-FFF2-40B4-BE49-F238E27FC236}">
                <a16:creationId xmlns:a16="http://schemas.microsoft.com/office/drawing/2014/main" id="{CA8E3F9B-E756-4412-8F5C-71F7B4446F3A}"/>
              </a:ext>
            </a:extLst>
          </p:cNvPr>
          <p:cNvSpPr>
            <a:spLocks noGrp="1"/>
          </p:cNvSpPr>
          <p:nvPr>
            <p:ph type="ctrTitle"/>
          </p:nvPr>
        </p:nvSpPr>
        <p:spPr>
          <a:xfrm>
            <a:off x="603504" y="1870836"/>
            <a:ext cx="9562472" cy="1201762"/>
          </a:xfrm>
        </p:spPr>
        <p:txBody>
          <a:bodyPr>
            <a:normAutofit fontScale="90000"/>
          </a:bodyPr>
          <a:lstStyle/>
          <a:p>
            <a:r>
              <a:rPr lang="en-US" dirty="0"/>
              <a:t>Report from the EIC Project</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E7AC4E-7FEB-6FED-5437-1F567B65335E}"/>
              </a:ext>
            </a:extLst>
          </p:cNvPr>
          <p:cNvSpPr>
            <a:spLocks noGrp="1"/>
          </p:cNvSpPr>
          <p:nvPr>
            <p:ph type="sldNum" sz="quarter" idx="4"/>
          </p:nvPr>
        </p:nvSpPr>
        <p:spPr/>
        <p:txBody>
          <a:bodyPr/>
          <a:lstStyle/>
          <a:p>
            <a:pPr algn="ctr"/>
            <a:fld id="{933A556B-7C63-244D-9B7C-B0EA8042B330}" type="slidenum">
              <a:rPr lang="en-US" smtClean="0"/>
              <a:pPr algn="ctr"/>
              <a:t>10</a:t>
            </a:fld>
            <a:endParaRPr lang="en-US"/>
          </a:p>
        </p:txBody>
      </p:sp>
      <p:sp>
        <p:nvSpPr>
          <p:cNvPr id="3" name="Title 2">
            <a:extLst>
              <a:ext uri="{FF2B5EF4-FFF2-40B4-BE49-F238E27FC236}">
                <a16:creationId xmlns:a16="http://schemas.microsoft.com/office/drawing/2014/main" id="{C30DE726-305C-3A6A-CC05-784120C91E67}"/>
              </a:ext>
            </a:extLst>
          </p:cNvPr>
          <p:cNvSpPr>
            <a:spLocks noGrp="1"/>
          </p:cNvSpPr>
          <p:nvPr>
            <p:ph type="title"/>
          </p:nvPr>
        </p:nvSpPr>
        <p:spPr/>
        <p:txBody>
          <a:bodyPr/>
          <a:lstStyle/>
          <a:p>
            <a:r>
              <a:rPr lang="en-US" dirty="0"/>
              <a:t>Project Planning Update</a:t>
            </a:r>
          </a:p>
        </p:txBody>
      </p:sp>
      <p:sp>
        <p:nvSpPr>
          <p:cNvPr id="4" name="Text Placeholder 3">
            <a:extLst>
              <a:ext uri="{FF2B5EF4-FFF2-40B4-BE49-F238E27FC236}">
                <a16:creationId xmlns:a16="http://schemas.microsoft.com/office/drawing/2014/main" id="{D7D2846B-2CD8-F55C-7EF3-6D7AF0FDA063}"/>
              </a:ext>
            </a:extLst>
          </p:cNvPr>
          <p:cNvSpPr>
            <a:spLocks noGrp="1"/>
          </p:cNvSpPr>
          <p:nvPr>
            <p:ph type="body" sz="quarter" idx="10"/>
          </p:nvPr>
        </p:nvSpPr>
        <p:spPr>
          <a:xfrm>
            <a:off x="462579" y="1084615"/>
            <a:ext cx="11499925" cy="5335520"/>
          </a:xfrm>
        </p:spPr>
        <p:txBody>
          <a:bodyPr>
            <a:noAutofit/>
          </a:bodyPr>
          <a:lstStyle/>
          <a:p>
            <a:pPr marL="0" indent="0">
              <a:buNone/>
            </a:pPr>
            <a:r>
              <a:rPr lang="en-US" b="0" i="0" u="none" strike="noStrike" dirty="0">
                <a:solidFill>
                  <a:srgbClr val="212121"/>
                </a:solidFill>
                <a:effectLst/>
              </a:rPr>
              <a:t>The EIC project is preparing plans for completing the design, construction, and commissioning of the EIC facility.  Plans must satisfy the  DOE approved mission need, and be based on realistic assessments of technical readiness, cost, schedule, and risk.</a:t>
            </a:r>
            <a:endParaRPr lang="en-US" dirty="0">
              <a:solidFill>
                <a:srgbClr val="212121"/>
              </a:solidFill>
            </a:endParaRPr>
          </a:p>
          <a:p>
            <a:pPr marL="0" indent="0">
              <a:buNone/>
            </a:pPr>
            <a:r>
              <a:rPr lang="en-US" dirty="0"/>
              <a:t>There are three primary project planning goals/constraints:</a:t>
            </a:r>
          </a:p>
          <a:p>
            <a:pPr marL="457200" indent="-457200">
              <a:spcBef>
                <a:spcPts val="400"/>
              </a:spcBef>
              <a:buFont typeface="+mj-lt"/>
              <a:buAutoNum type="arabicPeriod"/>
            </a:pPr>
            <a:r>
              <a:rPr lang="en-US" dirty="0"/>
              <a:t>Annual EIC project funding requirements should not exceed $300M per year,</a:t>
            </a:r>
          </a:p>
          <a:p>
            <a:pPr marL="457200" indent="-457200">
              <a:spcBef>
                <a:spcPts val="400"/>
              </a:spcBef>
              <a:buFont typeface="+mj-lt"/>
              <a:buAutoNum type="arabicPeriod"/>
            </a:pPr>
            <a:r>
              <a:rPr lang="en-US" dirty="0"/>
              <a:t>Total Project Cost less than $3B, and,</a:t>
            </a:r>
          </a:p>
          <a:p>
            <a:pPr marL="457200" indent="-457200">
              <a:spcBef>
                <a:spcPts val="400"/>
              </a:spcBef>
              <a:buFont typeface="+mj-lt"/>
              <a:buAutoNum type="arabicPeriod"/>
            </a:pPr>
            <a:r>
              <a:rPr lang="en-US" dirty="0"/>
              <a:t>Deliver science within ten years after RHIC shuts down.</a:t>
            </a:r>
          </a:p>
          <a:p>
            <a:pPr marL="0" indent="0">
              <a:buNone/>
            </a:pPr>
            <a:r>
              <a:rPr lang="en-US" b="0" i="0" u="none" strike="noStrike" dirty="0">
                <a:solidFill>
                  <a:srgbClr val="212121"/>
                </a:solidFill>
                <a:effectLst/>
              </a:rPr>
              <a:t>The annual funding limitation may require the phased delivery of the accelerator, which is more than 85% of the DOE funded project scope.  It is possible to start the science program in less than ten years with electron-ion collisions at the conclusion of the first phase.  The second phase would complete the scope required to achieve the DOE approved mission need.  The two phases would overlap. </a:t>
            </a:r>
          </a:p>
        </p:txBody>
      </p:sp>
    </p:spTree>
    <p:extLst>
      <p:ext uri="{BB962C8B-B14F-4D97-AF65-F5344CB8AC3E}">
        <p14:creationId xmlns:p14="http://schemas.microsoft.com/office/powerpoint/2010/main" val="62030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6B4012-1D63-8908-6FDA-E1A2EF9030E4}"/>
              </a:ext>
            </a:extLst>
          </p:cNvPr>
          <p:cNvSpPr>
            <a:spLocks noGrp="1"/>
          </p:cNvSpPr>
          <p:nvPr>
            <p:ph type="sldNum" sz="quarter" idx="4"/>
          </p:nvPr>
        </p:nvSpPr>
        <p:spPr/>
        <p:txBody>
          <a:bodyPr/>
          <a:lstStyle/>
          <a:p>
            <a:pPr algn="ctr"/>
            <a:fld id="{933A556B-7C63-244D-9B7C-B0EA8042B330}" type="slidenum">
              <a:rPr lang="en-US" smtClean="0"/>
              <a:pPr algn="ctr"/>
              <a:t>11</a:t>
            </a:fld>
            <a:endParaRPr lang="en-US"/>
          </a:p>
        </p:txBody>
      </p:sp>
      <p:sp>
        <p:nvSpPr>
          <p:cNvPr id="3" name="Title 2">
            <a:extLst>
              <a:ext uri="{FF2B5EF4-FFF2-40B4-BE49-F238E27FC236}">
                <a16:creationId xmlns:a16="http://schemas.microsoft.com/office/drawing/2014/main" id="{8CBD4232-C601-E3A5-9578-94985BA93A23}"/>
              </a:ext>
            </a:extLst>
          </p:cNvPr>
          <p:cNvSpPr>
            <a:spLocks noGrp="1"/>
          </p:cNvSpPr>
          <p:nvPr>
            <p:ph type="title"/>
          </p:nvPr>
        </p:nvSpPr>
        <p:spPr/>
        <p:txBody>
          <a:bodyPr/>
          <a:lstStyle/>
          <a:p>
            <a:r>
              <a:rPr lang="en-US" dirty="0"/>
              <a:t>Project Planning Update (2)</a:t>
            </a:r>
          </a:p>
        </p:txBody>
      </p:sp>
      <p:sp>
        <p:nvSpPr>
          <p:cNvPr id="4" name="Text Placeholder 3">
            <a:extLst>
              <a:ext uri="{FF2B5EF4-FFF2-40B4-BE49-F238E27FC236}">
                <a16:creationId xmlns:a16="http://schemas.microsoft.com/office/drawing/2014/main" id="{6C72F43F-71D6-CCA9-3A2F-DFA246DA95E9}"/>
              </a:ext>
            </a:extLst>
          </p:cNvPr>
          <p:cNvSpPr>
            <a:spLocks noGrp="1"/>
          </p:cNvSpPr>
          <p:nvPr>
            <p:ph type="body" sz="quarter" idx="10"/>
          </p:nvPr>
        </p:nvSpPr>
        <p:spPr>
          <a:xfrm>
            <a:off x="462579" y="1150408"/>
            <a:ext cx="11379465" cy="5065713"/>
          </a:xfrm>
        </p:spPr>
        <p:txBody>
          <a:bodyPr>
            <a:normAutofit fontScale="92500"/>
          </a:bodyPr>
          <a:lstStyle/>
          <a:p>
            <a:pPr marL="0" indent="0">
              <a:spcBef>
                <a:spcPts val="0"/>
              </a:spcBef>
              <a:buNone/>
            </a:pPr>
            <a:r>
              <a:rPr lang="en-US" b="0" i="0" u="none" strike="noStrike" dirty="0">
                <a:solidFill>
                  <a:srgbClr val="212121"/>
                </a:solidFill>
                <a:effectLst/>
              </a:rPr>
              <a:t>The plan to phase the delivery of the EIC project, i.e., two phases, is consistent with the DOE Order 413.3B, Program and Project Management for the Acquisition of Capital Assets, and the DOE Critical Decision process.  The current implementation of the DOE Order for large, complex projects uses subprojects.  The two EIC project phases would result </a:t>
            </a:r>
            <a:r>
              <a:rPr lang="en-US" dirty="0">
                <a:solidFill>
                  <a:srgbClr val="212121"/>
                </a:solidFill>
              </a:rPr>
              <a:t>t</a:t>
            </a:r>
            <a:r>
              <a:rPr lang="en-US" b="0" i="0" u="none" strike="noStrike" dirty="0">
                <a:solidFill>
                  <a:srgbClr val="212121"/>
                </a:solidFill>
                <a:effectLst/>
              </a:rPr>
              <a:t>he following subprojects:</a:t>
            </a:r>
            <a:endParaRPr lang="en-US" dirty="0">
              <a:solidFill>
                <a:srgbClr val="212121"/>
              </a:solidFill>
            </a:endParaRPr>
          </a:p>
          <a:p>
            <a:pPr marL="457200" lvl="1" indent="0">
              <a:spcBef>
                <a:spcPts val="0"/>
              </a:spcBef>
              <a:buNone/>
            </a:pPr>
            <a:endParaRPr lang="en-US" sz="2400" b="0" i="0" u="none" strike="noStrike" dirty="0">
              <a:solidFill>
                <a:srgbClr val="212121"/>
              </a:solidFill>
              <a:effectLst/>
            </a:endParaRPr>
          </a:p>
          <a:p>
            <a:pPr marL="457200" lvl="1" indent="0">
              <a:spcBef>
                <a:spcPts val="0"/>
              </a:spcBef>
              <a:buNone/>
            </a:pPr>
            <a:r>
              <a:rPr lang="en-US" sz="2400" b="0" i="0" u="none" strike="noStrike" dirty="0">
                <a:solidFill>
                  <a:srgbClr val="212121"/>
                </a:solidFill>
                <a:effectLst/>
              </a:rPr>
              <a:t>EIC Early Science Subproject [Accelerator Phase I and Detector Phase I]; and,</a:t>
            </a:r>
          </a:p>
          <a:p>
            <a:pPr marL="457200" lvl="1" indent="0">
              <a:spcBef>
                <a:spcPts val="0"/>
              </a:spcBef>
              <a:buNone/>
            </a:pPr>
            <a:endParaRPr lang="en-US" sz="2400" dirty="0">
              <a:solidFill>
                <a:srgbClr val="212121"/>
              </a:solidFill>
            </a:endParaRPr>
          </a:p>
          <a:p>
            <a:pPr marL="457200" lvl="1" indent="0">
              <a:spcBef>
                <a:spcPts val="0"/>
              </a:spcBef>
              <a:buNone/>
            </a:pPr>
            <a:r>
              <a:rPr lang="en-US" sz="2400" b="0" i="0" u="none" strike="noStrike" dirty="0">
                <a:solidFill>
                  <a:srgbClr val="212121"/>
                </a:solidFill>
                <a:effectLst/>
              </a:rPr>
              <a:t>EIC Full Capability Subproject [Accelerator Phase II and Detector Phase II].</a:t>
            </a:r>
          </a:p>
          <a:p>
            <a:pPr marL="0" marR="0" indent="0" algn="l">
              <a:spcBef>
                <a:spcPts val="0"/>
              </a:spcBef>
              <a:spcAft>
                <a:spcPts val="0"/>
              </a:spcAft>
              <a:buNone/>
            </a:pPr>
            <a:r>
              <a:rPr lang="en-US" b="0" i="0" u="none" strike="noStrike" dirty="0">
                <a:solidFill>
                  <a:srgbClr val="212121"/>
                </a:solidFill>
                <a:effectLst/>
              </a:rPr>
              <a:t> </a:t>
            </a:r>
          </a:p>
          <a:p>
            <a:pPr marL="0" marR="0" indent="0" algn="l">
              <a:spcBef>
                <a:spcPts val="0"/>
              </a:spcBef>
              <a:spcAft>
                <a:spcPts val="0"/>
              </a:spcAft>
              <a:buNone/>
            </a:pPr>
            <a:r>
              <a:rPr lang="en-US" b="0" i="0" u="none" strike="noStrike" dirty="0">
                <a:solidFill>
                  <a:srgbClr val="212121"/>
                </a:solidFill>
                <a:effectLst/>
              </a:rPr>
              <a:t>The priority would remain to secure DOE approvals of CD-2, Performance Baseline, and CD-3, Construction Start, in the time frame that RHIC operations concludes.  The actual timing is dependent on funding.  A realistic goal is DOE CD-2/3 approval for the EIC Early Science Subproject by the end of 2025.</a:t>
            </a:r>
          </a:p>
          <a:p>
            <a:pPr marL="0" marR="0" indent="0" algn="l">
              <a:spcBef>
                <a:spcPts val="0"/>
              </a:spcBef>
              <a:spcAft>
                <a:spcPts val="0"/>
              </a:spcAft>
              <a:buNone/>
            </a:pPr>
            <a:endParaRPr lang="en-US" dirty="0">
              <a:solidFill>
                <a:srgbClr val="212121"/>
              </a:solidFill>
            </a:endParaRPr>
          </a:p>
          <a:p>
            <a:pPr marL="0" marR="0" indent="0" algn="l">
              <a:spcBef>
                <a:spcPts val="0"/>
              </a:spcBef>
              <a:spcAft>
                <a:spcPts val="0"/>
              </a:spcAft>
              <a:buNone/>
            </a:pPr>
            <a:r>
              <a:rPr lang="en-US" b="0" i="0" u="none" strike="noStrike" dirty="0">
                <a:solidFill>
                  <a:srgbClr val="212121"/>
                </a:solidFill>
                <a:effectLst/>
              </a:rPr>
              <a:t>A Project Strategy Meeting is planned for August 21 to further define construction plans.</a:t>
            </a:r>
          </a:p>
          <a:p>
            <a:pPr marL="0" marR="0" indent="0" algn="l">
              <a:spcBef>
                <a:spcPts val="0"/>
              </a:spcBef>
              <a:spcAft>
                <a:spcPts val="0"/>
              </a:spcAft>
              <a:buNone/>
            </a:pPr>
            <a:endParaRPr lang="en-US" dirty="0">
              <a:solidFill>
                <a:srgbClr val="212121"/>
              </a:solidFill>
              <a:latin typeface="Aptos" panose="020B0004020202020204" pitchFamily="34" charset="0"/>
            </a:endParaRPr>
          </a:p>
          <a:p>
            <a:pPr marL="0" marR="0" indent="0" algn="l">
              <a:spcBef>
                <a:spcPts val="0"/>
              </a:spcBef>
              <a:spcAft>
                <a:spcPts val="0"/>
              </a:spcAft>
              <a:buNone/>
            </a:pPr>
            <a:endParaRPr lang="en-US" b="0" i="0" u="none" strike="noStrike" dirty="0">
              <a:solidFill>
                <a:srgbClr val="212121"/>
              </a:solidFill>
              <a:effectLst/>
              <a:latin typeface="Aptos" panose="020B0004020202020204" pitchFamily="34" charset="0"/>
            </a:endParaRPr>
          </a:p>
          <a:p>
            <a:endParaRPr lang="en-US" b="0" i="0" u="none" strike="noStrike" dirty="0">
              <a:solidFill>
                <a:srgbClr val="212121"/>
              </a:solidFill>
              <a:effectLst/>
              <a:latin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102198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00CA69-C0CC-4F23-B8C8-47EDBD96B13C}"/>
              </a:ext>
            </a:extLst>
          </p:cNvPr>
          <p:cNvSpPr>
            <a:spLocks noGrp="1"/>
          </p:cNvSpPr>
          <p:nvPr>
            <p:ph type="sldNum" sz="quarter" idx="4"/>
          </p:nvPr>
        </p:nvSpPr>
        <p:spPr/>
        <p:txBody>
          <a:bodyPr/>
          <a:lstStyle/>
          <a:p>
            <a:pPr algn="ctr"/>
            <a:fld id="{933A556B-7C63-244D-9B7C-B0EA8042B330}" type="slidenum">
              <a:rPr lang="en-US" smtClean="0"/>
              <a:pPr algn="ctr"/>
              <a:t>12</a:t>
            </a:fld>
            <a:endParaRPr lang="en-US" dirty="0"/>
          </a:p>
        </p:txBody>
      </p:sp>
      <p:sp>
        <p:nvSpPr>
          <p:cNvPr id="3" name="Title 2">
            <a:extLst>
              <a:ext uri="{FF2B5EF4-FFF2-40B4-BE49-F238E27FC236}">
                <a16:creationId xmlns:a16="http://schemas.microsoft.com/office/drawing/2014/main" id="{AE46ACAA-55C2-47F7-A2BC-189EDC996425}"/>
              </a:ext>
            </a:extLst>
          </p:cNvPr>
          <p:cNvSpPr>
            <a:spLocks noGrp="1"/>
          </p:cNvSpPr>
          <p:nvPr>
            <p:ph type="title"/>
          </p:nvPr>
        </p:nvSpPr>
        <p:spPr/>
        <p:txBody>
          <a:bodyPr/>
          <a:lstStyle/>
          <a:p>
            <a:r>
              <a:rPr lang="en-US" dirty="0"/>
              <a:t>Near Term Project Planning Dates</a:t>
            </a:r>
          </a:p>
        </p:txBody>
      </p:sp>
      <p:graphicFrame>
        <p:nvGraphicFramePr>
          <p:cNvPr id="6" name="Table 5">
            <a:extLst>
              <a:ext uri="{FF2B5EF4-FFF2-40B4-BE49-F238E27FC236}">
                <a16:creationId xmlns:a16="http://schemas.microsoft.com/office/drawing/2014/main" id="{1C2FEE58-44ED-4F69-BCAF-641105DDEF7D}"/>
              </a:ext>
            </a:extLst>
          </p:cNvPr>
          <p:cNvGraphicFramePr>
            <a:graphicFrameLocks noGrp="1"/>
          </p:cNvGraphicFramePr>
          <p:nvPr>
            <p:extLst>
              <p:ext uri="{D42A27DB-BD31-4B8C-83A1-F6EECF244321}">
                <p14:modId xmlns:p14="http://schemas.microsoft.com/office/powerpoint/2010/main" val="2365311654"/>
              </p:ext>
            </p:extLst>
          </p:nvPr>
        </p:nvGraphicFramePr>
        <p:xfrm>
          <a:off x="462579" y="1284150"/>
          <a:ext cx="11499925" cy="4358097"/>
        </p:xfrm>
        <a:graphic>
          <a:graphicData uri="http://schemas.openxmlformats.org/drawingml/2006/table">
            <a:tbl>
              <a:tblPr firstRow="1" bandRow="1"/>
              <a:tblGrid>
                <a:gridCol w="4290043">
                  <a:extLst>
                    <a:ext uri="{9D8B030D-6E8A-4147-A177-3AD203B41FA5}">
                      <a16:colId xmlns:a16="http://schemas.microsoft.com/office/drawing/2014/main" val="3898981589"/>
                    </a:ext>
                  </a:extLst>
                </a:gridCol>
                <a:gridCol w="1684037">
                  <a:extLst>
                    <a:ext uri="{9D8B030D-6E8A-4147-A177-3AD203B41FA5}">
                      <a16:colId xmlns:a16="http://schemas.microsoft.com/office/drawing/2014/main" val="1559924210"/>
                    </a:ext>
                  </a:extLst>
                </a:gridCol>
                <a:gridCol w="3915252">
                  <a:extLst>
                    <a:ext uri="{9D8B030D-6E8A-4147-A177-3AD203B41FA5}">
                      <a16:colId xmlns:a16="http://schemas.microsoft.com/office/drawing/2014/main" val="974879860"/>
                    </a:ext>
                  </a:extLst>
                </a:gridCol>
                <a:gridCol w="1610593">
                  <a:extLst>
                    <a:ext uri="{9D8B030D-6E8A-4147-A177-3AD203B41FA5}">
                      <a16:colId xmlns:a16="http://schemas.microsoft.com/office/drawing/2014/main" val="2821486861"/>
                    </a:ext>
                  </a:extLst>
                </a:gridCol>
              </a:tblGrid>
              <a:tr h="283045">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a:cs typeface="Arial"/>
                        </a:rPr>
                        <a:t>Milestone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a:cs typeface="Arial"/>
                        </a:rPr>
                        <a:t>Date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a:cs typeface="Arial"/>
                        </a:rPr>
                        <a:t>Milestone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a:cs typeface="Arial"/>
                        </a:rPr>
                        <a:t>Date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extLst>
                  <a:ext uri="{0D108BD9-81ED-4DB2-BD59-A6C34878D82A}">
                    <a16:rowId xmlns:a16="http://schemas.microsoft.com/office/drawing/2014/main" val="246615833"/>
                  </a:ext>
                </a:extLst>
              </a:tr>
              <a:tr h="342860">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a:cs typeface="Arial"/>
                        </a:rPr>
                        <a:t>Advisory Board Meeting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b="1" dirty="0">
                          <a:latin typeface="Arial"/>
                          <a:cs typeface="Arial"/>
                        </a:rPr>
                        <a:t>Jan 25,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dirty="0">
                          <a:latin typeface="Arial"/>
                          <a:cs typeface="Arial"/>
                        </a:rPr>
                        <a:t>Machine Advisory Committee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0" dirty="0">
                          <a:latin typeface="Arial"/>
                          <a:cs typeface="Arial"/>
                        </a:rPr>
                        <a:t>Sep 16-18,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5676722"/>
                  </a:ext>
                </a:extLst>
              </a:tr>
              <a:tr h="34286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mn-lt"/>
                          <a:cs typeface="Arial"/>
                        </a:rPr>
                        <a:t>Infrastructure Construction Advisory Committee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b="1" dirty="0">
                          <a:latin typeface="Arial"/>
                          <a:cs typeface="Arial"/>
                        </a:rPr>
                        <a:t>Jan 30-31,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mn-lt"/>
                          <a:cs typeface="Arial"/>
                        </a:rPr>
                        <a:t>Infrastructure Construction Advisory Committee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0" dirty="0">
                          <a:latin typeface="Arial"/>
                          <a:cs typeface="Arial"/>
                        </a:rPr>
                        <a:t>Oct 3-4,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376565"/>
                  </a:ext>
                </a:extLst>
              </a:tr>
              <a:tr h="169662">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a:cs typeface="Arial"/>
                        </a:rPr>
                        <a:t>Project Advisory Board Meeting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b="1" dirty="0">
                          <a:latin typeface="Arial"/>
                          <a:cs typeface="Arial"/>
                        </a:rPr>
                        <a:t>Feb 29,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lang="en-US" sz="1400" b="1"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endParaRPr lang="en-US" sz="1400" b="1"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9790264"/>
                  </a:ext>
                </a:extLst>
              </a:tr>
              <a:tr h="32177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spc="25" dirty="0">
                          <a:latin typeface="Arial"/>
                          <a:cs typeface="Arial"/>
                        </a:rPr>
                        <a:t>DOE CD-</a:t>
                      </a:r>
                      <a:r>
                        <a:rPr lang="en-US" sz="1400" b="1" spc="20" dirty="0">
                          <a:latin typeface="Arial"/>
                          <a:cs typeface="Arial"/>
                        </a:rPr>
                        <a:t>3A </a:t>
                      </a:r>
                      <a:r>
                        <a:rPr lang="en-US" sz="1400" b="1" spc="25" dirty="0">
                          <a:latin typeface="Arial"/>
                          <a:cs typeface="Arial"/>
                        </a:rPr>
                        <a:t>ESAAB</a:t>
                      </a:r>
                      <a:r>
                        <a:rPr lang="en-US" sz="1400" b="1" spc="-195" dirty="0">
                          <a:latin typeface="Arial"/>
                          <a:cs typeface="Arial"/>
                        </a:rPr>
                        <a:t> </a:t>
                      </a:r>
                      <a:r>
                        <a:rPr lang="en-US" sz="1400" b="1" spc="20" dirty="0">
                          <a:latin typeface="Arial"/>
                          <a:cs typeface="Arial"/>
                        </a:rPr>
                        <a:t>Approval (A)</a:t>
                      </a:r>
                      <a:endParaRPr lang="en-US" sz="14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1" dirty="0">
                          <a:latin typeface="Arial"/>
                          <a:cs typeface="Arial"/>
                        </a:rPr>
                        <a:t>Mar 25, 2024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b="1" dirty="0">
                          <a:latin typeface="Arial"/>
                          <a:cs typeface="Arial"/>
                        </a:rPr>
                        <a:t>CD-3B and Status Director’s Review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1" dirty="0">
                          <a:latin typeface="Arial"/>
                          <a:cs typeface="Arial"/>
                        </a:rPr>
                        <a:t>Oct 22-24,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565598"/>
                  </a:ext>
                </a:extLst>
              </a:tr>
              <a:tr h="34286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dirty="0">
                          <a:latin typeface="Arial"/>
                          <a:cs typeface="Arial"/>
                        </a:rPr>
                        <a:t>Virtual Machine Advisory Meeting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0" dirty="0">
                          <a:latin typeface="Arial"/>
                          <a:cs typeface="Arial"/>
                        </a:rPr>
                        <a:t>Apr 15 &amp; 17,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dirty="0">
                          <a:latin typeface="Arial"/>
                          <a:cs typeface="Arial"/>
                        </a:rPr>
                        <a:t>EIC Advisory Board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0" dirty="0">
                          <a:latin typeface="Arial"/>
                          <a:cs typeface="Arial"/>
                        </a:rPr>
                        <a:t>Oct TBD,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403402"/>
                  </a:ext>
                </a:extLst>
              </a:tr>
              <a:tr h="34286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dirty="0">
                          <a:latin typeface="Arial"/>
                          <a:cs typeface="Arial"/>
                        </a:rPr>
                        <a:t>Advisory Board Meeting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0" dirty="0">
                          <a:latin typeface="Arial"/>
                          <a:cs typeface="Arial"/>
                        </a:rPr>
                        <a:t>Apr 19,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dirty="0">
                          <a:latin typeface="Arial"/>
                          <a:cs typeface="Arial"/>
                        </a:rPr>
                        <a:t>Resource Review Board Meeting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0" dirty="0">
                          <a:latin typeface="Arial"/>
                          <a:cs typeface="Arial"/>
                        </a:rPr>
                        <a:t>Nov 12-13,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7884929"/>
                  </a:ext>
                </a:extLst>
              </a:tr>
              <a:tr h="34286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dirty="0">
                          <a:latin typeface="Arial"/>
                          <a:cs typeface="Arial"/>
                        </a:rPr>
                        <a:t>Resource Review Board Meeting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0" dirty="0">
                          <a:latin typeface="Arial"/>
                          <a:cs typeface="Arial"/>
                        </a:rPr>
                        <a:t>May 6-7,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b="1" dirty="0">
                          <a:latin typeface="Arial"/>
                          <a:cs typeface="Arial"/>
                        </a:rPr>
                        <a:t>DOE CD-3B and Status OPA Review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1" dirty="0">
                          <a:latin typeface="Arial"/>
                          <a:cs typeface="Arial"/>
                        </a:rPr>
                        <a:t>Jan 7-9,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1685607"/>
                  </a:ext>
                </a:extLst>
              </a:tr>
              <a:tr h="342860">
                <a:tc>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dirty="0">
                          <a:latin typeface="Arial"/>
                          <a:cs typeface="Arial"/>
                        </a:rPr>
                        <a:t>SC Magnet Steering Group Kickoff (bi-weekly mtgs.)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b="0" dirty="0">
                          <a:latin typeface="Arial"/>
                          <a:cs typeface="Arial"/>
                        </a:rPr>
                        <a:t>May 17,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b="1" dirty="0">
                          <a:latin typeface="Arial"/>
                          <a:cs typeface="Arial"/>
                        </a:rPr>
                        <a:t>DOE CD-3B ESAAB Approval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1" dirty="0">
                          <a:latin typeface="Arial"/>
                          <a:cs typeface="Arial"/>
                        </a:rPr>
                        <a:t>Mar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30938530"/>
                  </a:ext>
                </a:extLst>
              </a:tr>
              <a:tr h="34098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dirty="0">
                          <a:latin typeface="Arial"/>
                          <a:cs typeface="Arial"/>
                        </a:rPr>
                        <a:t>Detector Advisory Committee Meeting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0" dirty="0">
                          <a:latin typeface="Arial"/>
                          <a:cs typeface="Arial"/>
                        </a:rPr>
                        <a:t>June 21,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i="1"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endParaRPr lang="en-US" sz="1400" b="1"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39706804"/>
                  </a:ext>
                </a:extLst>
              </a:tr>
              <a:tr h="342860">
                <a:tc>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dirty="0">
                          <a:latin typeface="Arial"/>
                          <a:cs typeface="Arial"/>
                        </a:rPr>
                        <a:t>Advisory Board Meeting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400" b="0" dirty="0">
                          <a:latin typeface="Arial"/>
                          <a:cs typeface="Arial"/>
                        </a:rPr>
                        <a:t>Aug 2,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1" spc="25" dirty="0">
                          <a:latin typeface="Arial"/>
                          <a:cs typeface="Arial"/>
                        </a:rPr>
                        <a:t>DOE CD-</a:t>
                      </a:r>
                      <a:r>
                        <a:rPr lang="en-US" sz="1400" b="1" i="1" spc="15" dirty="0">
                          <a:latin typeface="Arial"/>
                          <a:cs typeface="Arial"/>
                        </a:rPr>
                        <a:t>2/3 </a:t>
                      </a:r>
                      <a:r>
                        <a:rPr lang="en-US" sz="1400" b="1" i="1" spc="-30" dirty="0">
                          <a:latin typeface="Arial"/>
                          <a:cs typeface="Arial"/>
                        </a:rPr>
                        <a:t>OPA </a:t>
                      </a:r>
                      <a:r>
                        <a:rPr lang="en-US" sz="1400" b="1" i="1" spc="20" dirty="0">
                          <a:latin typeface="Arial"/>
                          <a:cs typeface="Arial"/>
                        </a:rPr>
                        <a:t>Review and</a:t>
                      </a:r>
                      <a:r>
                        <a:rPr lang="en-US" sz="1400" b="1" i="1" spc="-180" dirty="0">
                          <a:latin typeface="Arial"/>
                          <a:cs typeface="Arial"/>
                        </a:rPr>
                        <a:t> </a:t>
                      </a:r>
                      <a:r>
                        <a:rPr lang="en-US" sz="1400" b="1" i="1" spc="20" dirty="0">
                          <a:latin typeface="Arial"/>
                          <a:cs typeface="Arial"/>
                        </a:rPr>
                        <a:t>ICR</a:t>
                      </a:r>
                      <a:endParaRPr lang="en-US" sz="1400" b="1" i="1"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1" i="1" dirty="0">
                          <a:latin typeface="Arial"/>
                          <a:cs typeface="Arial"/>
                        </a:rPr>
                        <a:t>TBD 2025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66680182"/>
                  </a:ext>
                </a:extLst>
              </a:tr>
              <a:tr h="34286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400" dirty="0">
                          <a:latin typeface="Arial"/>
                          <a:cs typeface="Arial"/>
                        </a:rPr>
                        <a:t>Project Advisory Committee Meeting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0" dirty="0">
                          <a:latin typeface="Arial"/>
                          <a:cs typeface="Arial"/>
                        </a:rPr>
                        <a:t>Aug 21,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buFont typeface="Arial" panose="020B0604020202020204" pitchFamily="34" charset="0"/>
                        <a:buNone/>
                      </a:pPr>
                      <a:r>
                        <a:rPr lang="en-US" sz="1400" b="1" i="1" dirty="0">
                          <a:latin typeface="Arial"/>
                          <a:cs typeface="Arial"/>
                        </a:rPr>
                        <a:t>RHIC Operations Concludes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1" i="1" dirty="0">
                          <a:latin typeface="Arial"/>
                          <a:cs typeface="Arial"/>
                        </a:rPr>
                        <a:t>Oct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81632960"/>
                  </a:ext>
                </a:extLst>
              </a:tr>
              <a:tr h="34286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mn-lt"/>
                          <a:cs typeface="Arial"/>
                        </a:rPr>
                        <a:t>Detector Advisory Committee Meeting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400" b="0" dirty="0">
                          <a:latin typeface="Arial"/>
                          <a:cs typeface="Arial"/>
                        </a:rPr>
                        <a:t>Sep TBD 2024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1" spc="25" dirty="0">
                          <a:latin typeface="Arial"/>
                          <a:cs typeface="Arial"/>
                        </a:rPr>
                        <a:t>DOE </a:t>
                      </a:r>
                      <a:r>
                        <a:rPr lang="en-US" sz="1400" b="1" i="1" spc="20" dirty="0">
                          <a:latin typeface="Arial"/>
                          <a:cs typeface="Arial"/>
                        </a:rPr>
                        <a:t>CD-</a:t>
                      </a:r>
                      <a:r>
                        <a:rPr lang="en-US" sz="1400" b="1" i="1" spc="15" dirty="0">
                          <a:latin typeface="Arial"/>
                          <a:cs typeface="Arial"/>
                        </a:rPr>
                        <a:t>2/3 </a:t>
                      </a:r>
                      <a:r>
                        <a:rPr lang="en-US" sz="1400" b="1" i="1" spc="25" dirty="0">
                          <a:latin typeface="Arial"/>
                          <a:cs typeface="Arial"/>
                        </a:rPr>
                        <a:t>ESAAB</a:t>
                      </a:r>
                      <a:r>
                        <a:rPr lang="en-US" sz="1400" b="1" i="1" spc="-160" dirty="0">
                          <a:latin typeface="Arial"/>
                          <a:cs typeface="Arial"/>
                        </a:rPr>
                        <a:t> </a:t>
                      </a:r>
                      <a:r>
                        <a:rPr lang="en-US" sz="1400" b="1" i="1" spc="15" dirty="0">
                          <a:latin typeface="Arial"/>
                          <a:cs typeface="Arial"/>
                        </a:rPr>
                        <a:t>Approval</a:t>
                      </a:r>
                      <a:endParaRPr lang="en-US" sz="1400" b="1" i="1"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latin typeface="Arial"/>
                          <a:cs typeface="Arial"/>
                        </a:rPr>
                        <a:t>TBD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8003505"/>
                  </a:ext>
                </a:extLst>
              </a:tr>
            </a:tbl>
          </a:graphicData>
        </a:graphic>
      </p:graphicFrame>
    </p:spTree>
    <p:extLst>
      <p:ext uri="{BB962C8B-B14F-4D97-AF65-F5344CB8AC3E}">
        <p14:creationId xmlns:p14="http://schemas.microsoft.com/office/powerpoint/2010/main" val="94475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37CA0E-63E1-4ECA-A669-085CB4656CD2}"/>
              </a:ext>
            </a:extLst>
          </p:cNvPr>
          <p:cNvSpPr>
            <a:spLocks noGrp="1"/>
          </p:cNvSpPr>
          <p:nvPr>
            <p:ph type="sldNum" sz="quarter" idx="4"/>
          </p:nvPr>
        </p:nvSpPr>
        <p:spPr/>
        <p:txBody>
          <a:bodyPr/>
          <a:lstStyle/>
          <a:p>
            <a:pPr algn="ctr"/>
            <a:fld id="{933A556B-7C63-244D-9B7C-B0EA8042B330}" type="slidenum">
              <a:rPr lang="en-US" smtClean="0"/>
              <a:pPr algn="ctr"/>
              <a:t>13</a:t>
            </a:fld>
            <a:endParaRPr lang="en-US" dirty="0"/>
          </a:p>
        </p:txBody>
      </p:sp>
      <p:sp>
        <p:nvSpPr>
          <p:cNvPr id="3" name="Title 2">
            <a:extLst>
              <a:ext uri="{FF2B5EF4-FFF2-40B4-BE49-F238E27FC236}">
                <a16:creationId xmlns:a16="http://schemas.microsoft.com/office/drawing/2014/main" id="{D2B0114F-0112-48C2-9CD2-6962A603596F}"/>
              </a:ext>
            </a:extLst>
          </p:cNvPr>
          <p:cNvSpPr>
            <a:spLocks noGrp="1"/>
          </p:cNvSpPr>
          <p:nvPr>
            <p:ph type="title"/>
          </p:nvPr>
        </p:nvSpPr>
        <p:spPr/>
        <p:txBody>
          <a:bodyPr/>
          <a:lstStyle/>
          <a:p>
            <a:r>
              <a:rPr lang="en-US" dirty="0"/>
              <a:t>CD-3A, Long-Lead Procurement (LLP)</a:t>
            </a:r>
          </a:p>
        </p:txBody>
      </p:sp>
      <p:sp>
        <p:nvSpPr>
          <p:cNvPr id="7" name="Content Placeholder 2">
            <a:extLst>
              <a:ext uri="{FF2B5EF4-FFF2-40B4-BE49-F238E27FC236}">
                <a16:creationId xmlns:a16="http://schemas.microsoft.com/office/drawing/2014/main" id="{46371837-078E-4551-B400-DA235AFAAB93}"/>
              </a:ext>
            </a:extLst>
          </p:cNvPr>
          <p:cNvSpPr txBox="1">
            <a:spLocks/>
          </p:cNvSpPr>
          <p:nvPr/>
        </p:nvSpPr>
        <p:spPr>
          <a:xfrm>
            <a:off x="2796921" y="1055991"/>
            <a:ext cx="9033618" cy="650736"/>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US" sz="7200" dirty="0">
                <a:solidFill>
                  <a:schemeClr val="tx2">
                    <a:lumMod val="50000"/>
                  </a:schemeClr>
                </a:solidFill>
              </a:rPr>
              <a:t>The EIC project is approved to execute </a:t>
            </a:r>
            <a:r>
              <a:rPr lang="en-US" sz="7200" b="1" dirty="0">
                <a:solidFill>
                  <a:schemeClr val="tx2">
                    <a:lumMod val="50000"/>
                  </a:schemeClr>
                </a:solidFill>
              </a:rPr>
              <a:t>~$90M </a:t>
            </a:r>
            <a:r>
              <a:rPr lang="en-US" sz="7200" dirty="0">
                <a:solidFill>
                  <a:schemeClr val="tx2">
                    <a:lumMod val="50000"/>
                  </a:schemeClr>
                </a:solidFill>
              </a:rPr>
              <a:t>in LLPs.  IRA funds will support ~</a:t>
            </a:r>
            <a:r>
              <a:rPr lang="en-US" sz="7200" b="1" dirty="0">
                <a:solidFill>
                  <a:schemeClr val="tx2">
                    <a:lumMod val="50000"/>
                  </a:schemeClr>
                </a:solidFill>
              </a:rPr>
              <a:t>$60M.</a:t>
            </a:r>
            <a:endParaRPr lang="en-US" sz="2200" b="1" dirty="0">
              <a:solidFill>
                <a:schemeClr val="tx2">
                  <a:lumMod val="50000"/>
                </a:schemeClr>
              </a:solidFill>
            </a:endParaRPr>
          </a:p>
          <a:p>
            <a:pPr marL="0" indent="0">
              <a:lnSpc>
                <a:spcPct val="120000"/>
              </a:lnSpc>
              <a:spcBef>
                <a:spcPts val="0"/>
              </a:spcBef>
              <a:spcAft>
                <a:spcPts val="600"/>
              </a:spcAft>
              <a:buNone/>
            </a:pPr>
            <a:endParaRPr lang="en-US" sz="2200" b="1" dirty="0">
              <a:solidFill>
                <a:schemeClr val="tx2">
                  <a:lumMod val="50000"/>
                </a:schemeClr>
              </a:solidFill>
            </a:endParaRPr>
          </a:p>
          <a:p>
            <a:pPr marL="0" indent="0">
              <a:lnSpc>
                <a:spcPct val="120000"/>
              </a:lnSpc>
              <a:spcBef>
                <a:spcPts val="0"/>
              </a:spcBef>
              <a:spcAft>
                <a:spcPts val="600"/>
              </a:spcAft>
              <a:buNone/>
            </a:pPr>
            <a:endParaRPr lang="en-US" sz="2200" b="1" dirty="0">
              <a:solidFill>
                <a:schemeClr val="tx2">
                  <a:lumMod val="50000"/>
                </a:schemeClr>
              </a:solidFill>
            </a:endParaRPr>
          </a:p>
          <a:p>
            <a:pPr marL="0" indent="0">
              <a:lnSpc>
                <a:spcPct val="120000"/>
              </a:lnSpc>
              <a:spcBef>
                <a:spcPts val="0"/>
              </a:spcBef>
              <a:spcAft>
                <a:spcPts val="600"/>
              </a:spcAft>
              <a:buNone/>
            </a:pPr>
            <a:endParaRPr lang="en-US" sz="2200" dirty="0">
              <a:solidFill>
                <a:schemeClr val="tx2">
                  <a:lumMod val="50000"/>
                </a:schemeClr>
              </a:solidFill>
            </a:endParaRPr>
          </a:p>
          <a:p>
            <a:pPr marL="0" indent="0"/>
            <a:endParaRPr lang="en-US" sz="2200" dirty="0">
              <a:solidFill>
                <a:schemeClr val="tx2">
                  <a:lumMod val="50000"/>
                </a:schemeClr>
              </a:solidFill>
            </a:endParaRPr>
          </a:p>
          <a:p>
            <a:pPr marL="0" indent="0"/>
            <a:endParaRPr lang="en-US" sz="2200" dirty="0">
              <a:solidFill>
                <a:schemeClr val="tx2">
                  <a:lumMod val="50000"/>
                </a:schemeClr>
              </a:solidFill>
            </a:endParaRPr>
          </a:p>
          <a:p>
            <a:pPr marL="0" indent="0"/>
            <a:endParaRPr lang="en-US" sz="2200" dirty="0">
              <a:solidFill>
                <a:schemeClr val="tx2">
                  <a:lumMod val="50000"/>
                </a:schemeClr>
              </a:solidFill>
            </a:endParaRPr>
          </a:p>
          <a:p>
            <a:pPr marL="0" indent="0"/>
            <a:endParaRPr lang="en-US" sz="7200" dirty="0">
              <a:solidFill>
                <a:schemeClr val="tx2">
                  <a:lumMod val="50000"/>
                </a:schemeClr>
              </a:solidFill>
            </a:endParaRPr>
          </a:p>
          <a:p>
            <a:pPr marL="0" indent="0"/>
            <a:endParaRPr lang="en-US" sz="7200" dirty="0">
              <a:solidFill>
                <a:schemeClr val="tx2">
                  <a:lumMod val="50000"/>
                </a:schemeClr>
              </a:solidFill>
            </a:endParaRPr>
          </a:p>
          <a:p>
            <a:pPr marL="0" indent="0"/>
            <a:endParaRPr lang="en-US" sz="7200" dirty="0">
              <a:solidFill>
                <a:schemeClr val="tx2">
                  <a:lumMod val="50000"/>
                </a:schemeClr>
              </a:solidFill>
            </a:endParaRPr>
          </a:p>
          <a:p>
            <a:pPr marL="0" indent="0"/>
            <a:endParaRPr lang="en-US" sz="7200" dirty="0">
              <a:solidFill>
                <a:schemeClr val="tx2">
                  <a:lumMod val="50000"/>
                </a:schemeClr>
              </a:solidFill>
            </a:endParaRPr>
          </a:p>
          <a:p>
            <a:pPr marL="0" indent="0"/>
            <a:endParaRPr lang="en-US" sz="7200" dirty="0">
              <a:solidFill>
                <a:schemeClr val="tx2">
                  <a:lumMod val="50000"/>
                </a:schemeClr>
              </a:solidFill>
            </a:endParaRPr>
          </a:p>
          <a:p>
            <a:pPr marL="0" indent="0"/>
            <a:endParaRPr lang="en-US" sz="7200" dirty="0">
              <a:solidFill>
                <a:schemeClr val="tx2">
                  <a:lumMod val="50000"/>
                </a:schemeClr>
              </a:solidFill>
            </a:endParaRPr>
          </a:p>
          <a:p>
            <a:pPr marL="0" indent="0"/>
            <a:endParaRPr lang="en-US" sz="7200" dirty="0">
              <a:solidFill>
                <a:schemeClr val="tx2">
                  <a:lumMod val="50000"/>
                </a:schemeClr>
              </a:solidFill>
            </a:endParaRPr>
          </a:p>
          <a:p>
            <a:pPr marL="0" indent="0"/>
            <a:endParaRPr lang="en-US" sz="7200" dirty="0">
              <a:solidFill>
                <a:schemeClr val="tx2">
                  <a:lumMod val="50000"/>
                </a:schemeClr>
              </a:solidFill>
            </a:endParaRPr>
          </a:p>
          <a:p>
            <a:pPr marL="0" indent="0">
              <a:spcBef>
                <a:spcPts val="700"/>
              </a:spcBef>
              <a:buNone/>
            </a:pPr>
            <a:endParaRPr lang="en-US" sz="7200" dirty="0">
              <a:solidFill>
                <a:schemeClr val="tx2">
                  <a:lumMod val="50000"/>
                </a:schemeClr>
              </a:solidFill>
            </a:endParaRPr>
          </a:p>
          <a:p>
            <a:pPr marL="0" indent="0">
              <a:spcBef>
                <a:spcPts val="700"/>
              </a:spcBef>
              <a:buNone/>
            </a:pPr>
            <a:r>
              <a:rPr lang="en-US" sz="7200" b="1" dirty="0">
                <a:solidFill>
                  <a:schemeClr val="tx2">
                    <a:lumMod val="50000"/>
                  </a:schemeClr>
                </a:solidFill>
              </a:rPr>
              <a:t>CD-3B</a:t>
            </a:r>
            <a:r>
              <a:rPr lang="en-US" sz="7200" dirty="0">
                <a:solidFill>
                  <a:schemeClr val="tx2">
                    <a:lumMod val="50000"/>
                  </a:schemeClr>
                </a:solidFill>
              </a:rPr>
              <a:t> LLP items are being prepared and prioritized.</a:t>
            </a:r>
            <a:endParaRPr lang="en-US" dirty="0">
              <a:solidFill>
                <a:schemeClr val="tx2">
                  <a:lumMod val="50000"/>
                </a:schemeClr>
              </a:solidFill>
              <a:cs typeface="Arial" panose="020B0604020202020204"/>
            </a:endParaRPr>
          </a:p>
          <a:p>
            <a:pPr marL="283210" indent="-283210">
              <a:spcBef>
                <a:spcPts val="700"/>
              </a:spcBef>
            </a:pPr>
            <a:r>
              <a:rPr lang="en-US" sz="7200" dirty="0">
                <a:solidFill>
                  <a:schemeClr val="tx2">
                    <a:lumMod val="50000"/>
                  </a:schemeClr>
                </a:solidFill>
              </a:rPr>
              <a:t>Prominent items include normal conducting magnets for the Rapid Cycling Synchrotron (RCS) and for the Electron Storage Ring (ESR).</a:t>
            </a:r>
            <a:endParaRPr lang="en-US" dirty="0">
              <a:solidFill>
                <a:schemeClr val="tx2">
                  <a:lumMod val="50000"/>
                </a:schemeClr>
              </a:solidFill>
              <a:cs typeface="Arial"/>
            </a:endParaRPr>
          </a:p>
        </p:txBody>
      </p:sp>
      <p:pic>
        <p:nvPicPr>
          <p:cNvPr id="8" name="Picture 7">
            <a:extLst>
              <a:ext uri="{FF2B5EF4-FFF2-40B4-BE49-F238E27FC236}">
                <a16:creationId xmlns:a16="http://schemas.microsoft.com/office/drawing/2014/main" id="{49FCD396-0B3B-4385-91C1-4211E9493A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6921" y="1631093"/>
            <a:ext cx="8286750" cy="3489755"/>
          </a:xfrm>
          <a:prstGeom prst="rect">
            <a:avLst/>
          </a:prstGeom>
        </p:spPr>
      </p:pic>
      <p:pic>
        <p:nvPicPr>
          <p:cNvPr id="9" name="Picture 8">
            <a:extLst>
              <a:ext uri="{FF2B5EF4-FFF2-40B4-BE49-F238E27FC236}">
                <a16:creationId xmlns:a16="http://schemas.microsoft.com/office/drawing/2014/main" id="{8D48E166-CB99-4743-BF75-7618D93307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461" y="1035190"/>
            <a:ext cx="2318866" cy="1512926"/>
          </a:xfrm>
          <a:prstGeom prst="rect">
            <a:avLst/>
          </a:prstGeom>
        </p:spPr>
      </p:pic>
      <p:pic>
        <p:nvPicPr>
          <p:cNvPr id="10" name="Picture 9">
            <a:extLst>
              <a:ext uri="{FF2B5EF4-FFF2-40B4-BE49-F238E27FC236}">
                <a16:creationId xmlns:a16="http://schemas.microsoft.com/office/drawing/2014/main" id="{85F99425-21A4-4BB4-B84A-4BCC3876CE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507" y="2927031"/>
            <a:ext cx="2276820" cy="1382854"/>
          </a:xfrm>
          <a:prstGeom prst="rect">
            <a:avLst/>
          </a:prstGeom>
        </p:spPr>
      </p:pic>
      <p:grpSp>
        <p:nvGrpSpPr>
          <p:cNvPr id="11" name="Group 10">
            <a:extLst>
              <a:ext uri="{FF2B5EF4-FFF2-40B4-BE49-F238E27FC236}">
                <a16:creationId xmlns:a16="http://schemas.microsoft.com/office/drawing/2014/main" id="{323F0BE1-E818-40C7-B827-6A29B6FF4B90}"/>
              </a:ext>
            </a:extLst>
          </p:cNvPr>
          <p:cNvGrpSpPr/>
          <p:nvPr/>
        </p:nvGrpSpPr>
        <p:grpSpPr>
          <a:xfrm>
            <a:off x="858525" y="4549050"/>
            <a:ext cx="1052571" cy="1595958"/>
            <a:chOff x="4150761" y="3092521"/>
            <a:chExt cx="2045272" cy="3186184"/>
          </a:xfrm>
        </p:grpSpPr>
        <p:pic>
          <p:nvPicPr>
            <p:cNvPr id="12" name="Picture 11">
              <a:extLst>
                <a:ext uri="{FF2B5EF4-FFF2-40B4-BE49-F238E27FC236}">
                  <a16:creationId xmlns:a16="http://schemas.microsoft.com/office/drawing/2014/main" id="{D10FD274-1231-4224-8E96-F12F946964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50761" y="3092521"/>
              <a:ext cx="2045272" cy="3186184"/>
            </a:xfrm>
            <a:prstGeom prst="rect">
              <a:avLst/>
            </a:prstGeom>
          </p:spPr>
        </p:pic>
        <p:sp>
          <p:nvSpPr>
            <p:cNvPr id="13" name="Rectangle 12">
              <a:extLst>
                <a:ext uri="{FF2B5EF4-FFF2-40B4-BE49-F238E27FC236}">
                  <a16:creationId xmlns:a16="http://schemas.microsoft.com/office/drawing/2014/main" id="{610F979C-2437-4C9F-90B1-A2C72A0801DE}"/>
                </a:ext>
              </a:extLst>
            </p:cNvPr>
            <p:cNvSpPr/>
            <p:nvPr/>
          </p:nvSpPr>
          <p:spPr>
            <a:xfrm>
              <a:off x="4161034" y="3309563"/>
              <a:ext cx="287676" cy="238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5795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EAA08D-8245-4D99-A55F-F2D2705B426B}"/>
              </a:ext>
            </a:extLst>
          </p:cNvPr>
          <p:cNvSpPr>
            <a:spLocks noGrp="1"/>
          </p:cNvSpPr>
          <p:nvPr>
            <p:ph type="sldNum" sz="quarter" idx="4"/>
          </p:nvPr>
        </p:nvSpPr>
        <p:spPr/>
        <p:txBody>
          <a:bodyPr/>
          <a:lstStyle/>
          <a:p>
            <a:pPr algn="ctr"/>
            <a:fld id="{933A556B-7C63-244D-9B7C-B0EA8042B330}" type="slidenum">
              <a:rPr lang="en-US" smtClean="0"/>
              <a:pPr algn="ctr"/>
              <a:t>14</a:t>
            </a:fld>
            <a:endParaRPr lang="en-US" dirty="0"/>
          </a:p>
        </p:txBody>
      </p:sp>
      <p:sp>
        <p:nvSpPr>
          <p:cNvPr id="81" name="TextBox 80">
            <a:extLst>
              <a:ext uri="{FF2B5EF4-FFF2-40B4-BE49-F238E27FC236}">
                <a16:creationId xmlns:a16="http://schemas.microsoft.com/office/drawing/2014/main" id="{0E18AE84-62E1-4278-B673-55BFF61890F4}"/>
              </a:ext>
            </a:extLst>
          </p:cNvPr>
          <p:cNvSpPr txBox="1"/>
          <p:nvPr/>
        </p:nvSpPr>
        <p:spPr>
          <a:xfrm>
            <a:off x="411480" y="6199632"/>
            <a:ext cx="2029968" cy="482088"/>
          </a:xfrm>
          <a:prstGeom prst="rect">
            <a:avLst/>
          </a:prstGeom>
          <a:solidFill>
            <a:schemeClr val="bg1"/>
          </a:solidFill>
        </p:spPr>
        <p:txBody>
          <a:bodyPr wrap="square" rtlCol="0">
            <a:spAutoFit/>
          </a:bodyPr>
          <a:lstStyle/>
          <a:p>
            <a:endParaRPr lang="en-US" dirty="0"/>
          </a:p>
        </p:txBody>
      </p:sp>
      <p:sp>
        <p:nvSpPr>
          <p:cNvPr id="160" name="TextBox 159">
            <a:extLst>
              <a:ext uri="{FF2B5EF4-FFF2-40B4-BE49-F238E27FC236}">
                <a16:creationId xmlns:a16="http://schemas.microsoft.com/office/drawing/2014/main" id="{FDF49CE8-7717-42A6-9B54-0452288F76B8}"/>
              </a:ext>
            </a:extLst>
          </p:cNvPr>
          <p:cNvSpPr txBox="1"/>
          <p:nvPr/>
        </p:nvSpPr>
        <p:spPr>
          <a:xfrm>
            <a:off x="11527522" y="6428232"/>
            <a:ext cx="432486" cy="369332"/>
          </a:xfrm>
          <a:prstGeom prst="rect">
            <a:avLst/>
          </a:prstGeom>
          <a:solidFill>
            <a:schemeClr val="bg1"/>
          </a:solidFill>
        </p:spPr>
        <p:txBody>
          <a:bodyPr wrap="square" rtlCol="0">
            <a:spAutoFit/>
          </a:bodyPr>
          <a:lstStyle/>
          <a:p>
            <a:endParaRPr lang="en-US" dirty="0"/>
          </a:p>
        </p:txBody>
      </p:sp>
      <p:sp>
        <p:nvSpPr>
          <p:cNvPr id="200" name="Rectangle 199">
            <a:extLst>
              <a:ext uri="{FF2B5EF4-FFF2-40B4-BE49-F238E27FC236}">
                <a16:creationId xmlns:a16="http://schemas.microsoft.com/office/drawing/2014/main" id="{A6A3563F-D171-4BF7-92B5-1358E5181CBA}"/>
              </a:ext>
            </a:extLst>
          </p:cNvPr>
          <p:cNvSpPr/>
          <p:nvPr/>
        </p:nvSpPr>
        <p:spPr>
          <a:xfrm>
            <a:off x="4229173" y="251427"/>
            <a:ext cx="3763433" cy="1016000"/>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rPr>
              <a:t>BROOKHAVEN NATIONAL LABORATORY</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J. Hewett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baseline="0" noProof="0" dirty="0">
                <a:ln>
                  <a:noFill/>
                </a:ln>
                <a:solidFill>
                  <a:prstClr val="black"/>
                </a:solidFill>
                <a:effectLst/>
                <a:uLnTx/>
                <a:uFillTx/>
                <a:latin typeface="Calibri" panose="020F0502020204030204"/>
                <a:ea typeface="+mn-ea"/>
                <a:cs typeface="+mn-cs"/>
              </a:rPr>
              <a:t>Laboratory Director</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                    J. Hill			                                                 A. Emrick</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baseline="0" noProof="0" dirty="0">
                <a:ln>
                  <a:noFill/>
                </a:ln>
                <a:solidFill>
                  <a:prstClr val="black"/>
                </a:solidFill>
                <a:effectLst/>
                <a:uLnTx/>
                <a:uFillTx/>
                <a:latin typeface="Calibri" panose="020F0502020204030204"/>
                <a:ea typeface="+mn-ea"/>
                <a:cs typeface="+mn-cs"/>
              </a:rPr>
              <a:t>Deputy Director for Science			               Deputy Director for</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baseline="0" noProof="0" dirty="0">
                <a:ln>
                  <a:noFill/>
                </a:ln>
                <a:solidFill>
                  <a:prstClr val="black"/>
                </a:solidFill>
                <a:effectLst/>
                <a:uLnTx/>
                <a:uFillTx/>
                <a:latin typeface="Calibri" panose="020F0502020204030204"/>
                <a:ea typeface="+mn-ea"/>
                <a:cs typeface="+mn-cs"/>
              </a:rPr>
              <a:t>           &amp; Technology	</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0" i="0" u="none" strike="noStrike" kern="0" cap="all" spc="0" normalizeH="0" baseline="0" noProof="0" dirty="0">
                <a:ln>
                  <a:noFill/>
                </a:ln>
                <a:solidFill>
                  <a:prstClr val="black"/>
                </a:solidFill>
                <a:effectLst/>
                <a:uLnTx/>
                <a:uFillTx/>
                <a:latin typeface="Calibri" panose="020F0502020204030204"/>
                <a:ea typeface="+mn-ea"/>
                <a:cs typeface="+mn-cs"/>
              </a:rPr>
              <a:t> Operations </a:t>
            </a:r>
          </a:p>
        </p:txBody>
      </p:sp>
      <p:sp>
        <p:nvSpPr>
          <p:cNvPr id="201" name="Rectangle 200">
            <a:extLst>
              <a:ext uri="{FF2B5EF4-FFF2-40B4-BE49-F238E27FC236}">
                <a16:creationId xmlns:a16="http://schemas.microsoft.com/office/drawing/2014/main" id="{CCFBCE97-FED5-492E-B620-5DDD4354F2D7}"/>
              </a:ext>
            </a:extLst>
          </p:cNvPr>
          <p:cNvSpPr/>
          <p:nvPr/>
        </p:nvSpPr>
        <p:spPr>
          <a:xfrm>
            <a:off x="4396389" y="1750029"/>
            <a:ext cx="3429000" cy="2929455"/>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rPr>
              <a:t>ELECTRON-ION COLLIDER PROJECT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J. Yeck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PROJECT DIRECTOR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A. Petrone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CHIEF OF STAFF</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EIC PROJECT MANAGER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 L. Lari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TECHNICAL DIRECTOR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S. Nagaitsev</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ASSOCIATE PROJECT MANAGER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J. Fast (JLAB)</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CO-ASSOCIATE DIRECTOR EXPERIMENTAL PGM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R. Ent (JLAB)</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CO-ASSOCIATE DIRECTOR EXPERIMENTAL PGM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E. Aschenauer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SENIOR ADVISOR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F. Willeke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baseline="0" noProof="0" dirty="0">
                <a:ln>
                  <a:noFill/>
                </a:ln>
                <a:solidFill>
                  <a:prstClr val="black"/>
                </a:solidFill>
                <a:effectLst/>
                <a:uLnTx/>
                <a:uFillTx/>
                <a:latin typeface="Calibri" panose="020F0502020204030204"/>
                <a:ea typeface="+mn-ea"/>
                <a:cs typeface="+mn-cs"/>
              </a:rPr>
              <a:t>Associate Director for ACC. IntL. Partnerships</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A. Seryi (JLAB)</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endPar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baseline="0" noProof="0" dirty="0">
                <a:ln>
                  <a:noFill/>
                </a:ln>
                <a:solidFill>
                  <a:prstClr val="black"/>
                </a:solidFill>
                <a:effectLst/>
                <a:uLnTx/>
                <a:uFillTx/>
                <a:latin typeface="Calibri" panose="020F0502020204030204"/>
                <a:ea typeface="+mn-ea"/>
                <a:cs typeface="+mn-cs"/>
              </a:rPr>
              <a:t>Environmental, Safety and Health</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C. Schaefer </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					   W. Rainey (JLAB)</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2" name="Rectangle 201">
            <a:extLst>
              <a:ext uri="{FF2B5EF4-FFF2-40B4-BE49-F238E27FC236}">
                <a16:creationId xmlns:a16="http://schemas.microsoft.com/office/drawing/2014/main" id="{0FBBFF29-5A90-4820-B30B-3837DBA5FEDF}"/>
              </a:ext>
            </a:extLst>
          </p:cNvPr>
          <p:cNvSpPr/>
          <p:nvPr/>
        </p:nvSpPr>
        <p:spPr>
          <a:xfrm>
            <a:off x="8259304" y="179458"/>
            <a:ext cx="3547533" cy="1603369"/>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sng" strike="noStrike" kern="0" cap="none" spc="0" normalizeH="0" baseline="0" noProof="0" dirty="0">
                <a:ln>
                  <a:noFill/>
                </a:ln>
                <a:solidFill>
                  <a:prstClr val="black"/>
                </a:solidFill>
                <a:effectLst/>
                <a:uLnTx/>
                <a:uFillTx/>
                <a:latin typeface="Calibri" panose="020F0502020204030204"/>
                <a:ea typeface="+mn-ea"/>
                <a:cs typeface="+mn-cs"/>
              </a:rPr>
              <a:t>BOARDS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sng"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EIC ADVISORY BOARD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S. Henderson (JLAB) 	  </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L. Merminga (FNAL)</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	D. Bettoni (INFN)	    F. Sabatie (IRFU-Saclay)</a:t>
            </a:r>
          </a:p>
          <a:p>
            <a:pPr marL="0" marR="0" lvl="0" indent="0" defTabSz="4572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Calibri" panose="020F0502020204030204"/>
                <a:ea typeface="+mn-ea"/>
                <a:cs typeface="+mn-cs"/>
              </a:rPr>
              <a:t>			M. Grasso (IN2P3)	    N. Smith (TRIUMF)  </a:t>
            </a:r>
          </a:p>
          <a:p>
            <a:pPr marL="0" marR="0" lvl="0" indent="0" defTabSz="4572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Calibri" panose="020F0502020204030204"/>
                <a:ea typeface="+mn-ea"/>
                <a:cs typeface="+mn-cs"/>
              </a:rPr>
              <a:t>			P. Kearns (ANL)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M. Thomson (STFC)</a:t>
            </a:r>
            <a:endParaRPr kumimoji="0" lang="sv-SE" sz="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			M. Lamont (CERN)	     M. Witherell (LBNL)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RESOURCE REVIEW BOARD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A. Deshpande (BNL)       D. Bettoni (INFN)</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D. Dean  (JLAB)	   Funding Agencies</a:t>
            </a:r>
            <a:endParaRPr kumimoji="0" lang="en-US" sz="8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3" name="Rectangle 202">
            <a:extLst>
              <a:ext uri="{FF2B5EF4-FFF2-40B4-BE49-F238E27FC236}">
                <a16:creationId xmlns:a16="http://schemas.microsoft.com/office/drawing/2014/main" id="{578A3170-36AC-4D3B-8FB3-3DDBFC291615}"/>
              </a:ext>
            </a:extLst>
          </p:cNvPr>
          <p:cNvSpPr/>
          <p:nvPr/>
        </p:nvSpPr>
        <p:spPr>
          <a:xfrm>
            <a:off x="8219908" y="1922537"/>
            <a:ext cx="3547533" cy="931332"/>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Calibri" panose="020F0502020204030204"/>
                <a:ea typeface="+mn-ea"/>
                <a:cs typeface="+mn-cs"/>
              </a:rPr>
              <a:t>ADVISORY COMMITTEES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sng"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noProof="0" dirty="0">
                <a:ln>
                  <a:noFill/>
                </a:ln>
                <a:solidFill>
                  <a:prstClr val="black"/>
                </a:solidFill>
                <a:effectLst/>
                <a:uLnTx/>
                <a:uFillTx/>
                <a:latin typeface="Calibri" panose="020F0502020204030204"/>
                <a:ea typeface="+mn-ea"/>
                <a:cs typeface="+mn-cs"/>
              </a:rPr>
              <a:t>Project </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		  T. Glasmacher (MSU), Chair </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de-DE" sz="800" b="0" i="0" u="none" strike="noStrike" kern="0" cap="all" spc="0" normalizeH="0" noProof="0" dirty="0">
                <a:ln>
                  <a:noFill/>
                </a:ln>
                <a:solidFill>
                  <a:prstClr val="black"/>
                </a:solidFill>
                <a:effectLst/>
                <a:uLnTx/>
                <a:uFillTx/>
                <a:latin typeface="Calibri" panose="020F0502020204030204"/>
                <a:ea typeface="+mn-ea"/>
                <a:cs typeface="+mn-cs"/>
              </a:rPr>
              <a:t>Machine 	</a:t>
            </a:r>
            <a:r>
              <a:rPr kumimoji="0" lang="de-DE"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de-DE" sz="800" b="1" i="0" u="none" strike="noStrike" kern="0" cap="none" spc="0" normalizeH="0" baseline="0" noProof="0" dirty="0">
                <a:ln>
                  <a:noFill/>
                </a:ln>
                <a:solidFill>
                  <a:prstClr val="black"/>
                </a:solidFill>
                <a:effectLst/>
                <a:uLnTx/>
                <a:uFillTx/>
                <a:latin typeface="Calibri" panose="020F0502020204030204"/>
                <a:ea typeface="+mn-ea"/>
                <a:cs typeface="+mn-cs"/>
              </a:rPr>
              <a:t>T. Raubenheimer (SLAC), Chair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noProof="0" dirty="0">
                <a:ln>
                  <a:noFill/>
                </a:ln>
                <a:solidFill>
                  <a:prstClr val="black"/>
                </a:solidFill>
                <a:effectLst/>
                <a:uLnTx/>
                <a:uFillTx/>
                <a:latin typeface="Calibri" panose="020F0502020204030204"/>
                <a:ea typeface="+mn-ea"/>
                <a:cs typeface="+mn-cs"/>
              </a:rPr>
              <a:t>Detector 	</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lang="en-US" sz="800" kern="0" dirty="0">
                <a:solidFill>
                  <a:prstClr val="black"/>
                </a:solidFill>
                <a:latin typeface="Calibri" panose="020F0502020204030204"/>
              </a:rPr>
              <a:t>                      </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E. Kinney (UC), Chair</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noProof="0" dirty="0">
                <a:ln>
                  <a:noFill/>
                </a:ln>
                <a:solidFill>
                  <a:prstClr val="black"/>
                </a:solidFill>
                <a:effectLst/>
                <a:uLnTx/>
                <a:uFillTx/>
                <a:latin typeface="Calibri" panose="020F0502020204030204"/>
                <a:ea typeface="+mn-ea"/>
                <a:cs typeface="+mn-cs"/>
              </a:rPr>
              <a:t>Infrastructure Construction          </a:t>
            </a:r>
            <a:r>
              <a:rPr lang="en-US" sz="800" kern="0" dirty="0">
                <a:solidFill>
                  <a:prstClr val="black"/>
                </a:solidFill>
                <a:latin typeface="Calibri" panose="020F0502020204030204"/>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M. Fallier (BNL Retired), Chair</a:t>
            </a:r>
            <a:endParaRPr kumimoji="0" lang="en-US" sz="800" b="0" i="0" u="sng"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4" name="Rectangle 203">
            <a:extLst>
              <a:ext uri="{FF2B5EF4-FFF2-40B4-BE49-F238E27FC236}">
                <a16:creationId xmlns:a16="http://schemas.microsoft.com/office/drawing/2014/main" id="{A11D5DBB-F0DC-4648-B3AE-CF5C0F83E256}"/>
              </a:ext>
            </a:extLst>
          </p:cNvPr>
          <p:cNvSpPr/>
          <p:nvPr/>
        </p:nvSpPr>
        <p:spPr>
          <a:xfrm>
            <a:off x="8237223" y="3574578"/>
            <a:ext cx="3552601" cy="1955800"/>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Calibri" panose="020F0502020204030204"/>
                <a:ea typeface="+mn-ea"/>
                <a:cs typeface="+mn-cs"/>
              </a:rPr>
              <a:t>PROJECT OFFICE &amp; IN-KIND SUPPORT</a:t>
            </a:r>
            <a:endParaRPr kumimoji="0" lang="en-US" sz="800" b="0" i="0" u="sng"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L. Lari</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TJNAF PROJECT SUPPORT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J. Fast (JLAB)</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PROJECT CONTROLS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P. Kessler (JLAB)</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PROCUREMENT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M. Laney (JLAB)</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PROJECT SUPPORT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C. Lavelle</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PROJECT CONTROLS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K. Krug</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BUSINESS OPERATIONS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H. Turbush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PROCUREMENT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K. Kirkendall (Interim)</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RISK MANAGER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I. Sourikova</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ADMIN SUPPORT SERVICES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C. Hoffman</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black"/>
                </a:solidFill>
                <a:effectLst/>
                <a:uLnTx/>
                <a:uFillTx/>
                <a:latin typeface="Calibri" panose="020F0502020204030204"/>
                <a:ea typeface="+mn-ea"/>
                <a:cs typeface="+mn-cs"/>
              </a:rPr>
              <a:t>QUALITY  ASSURANCE &amp; CONFIG. MGMT	                  </a:t>
            </a:r>
            <a:r>
              <a:rPr kumimoji="0" lang="it-IT" sz="800" b="1" i="0" u="none" strike="noStrike" kern="0" cap="none" spc="0" normalizeH="0" baseline="0" noProof="0" dirty="0">
                <a:ln>
                  <a:noFill/>
                </a:ln>
                <a:solidFill>
                  <a:prstClr val="black"/>
                </a:solidFill>
                <a:effectLst/>
                <a:uLnTx/>
                <a:uFillTx/>
                <a:latin typeface="Calibri" panose="020F0502020204030204"/>
                <a:ea typeface="+mn-ea"/>
                <a:cs typeface="+mn-cs"/>
              </a:rPr>
              <a:t>C. Porretto/J. Harris (JLAB)</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baseline="0" noProof="0" dirty="0">
                <a:ln>
                  <a:noFill/>
                </a:ln>
                <a:solidFill>
                  <a:prstClr val="black"/>
                </a:solidFill>
                <a:effectLst/>
                <a:uLnTx/>
                <a:uFillTx/>
                <a:latin typeface="Calibri" panose="020F0502020204030204"/>
                <a:ea typeface="+mn-ea"/>
                <a:cs typeface="+mn-cs"/>
              </a:rPr>
              <a:t>In-Kind Contributions </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SUPPORT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P.  Berrutti/ J. Fast (JLAB)</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endParaRPr kumimoji="0" lang="en-US" sz="8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5" name="Rectangle 204">
            <a:extLst>
              <a:ext uri="{FF2B5EF4-FFF2-40B4-BE49-F238E27FC236}">
                <a16:creationId xmlns:a16="http://schemas.microsoft.com/office/drawing/2014/main" id="{6E4CBB96-F7F1-429B-BAD8-E46CA3A607A9}"/>
              </a:ext>
            </a:extLst>
          </p:cNvPr>
          <p:cNvSpPr/>
          <p:nvPr/>
        </p:nvSpPr>
        <p:spPr>
          <a:xfrm>
            <a:off x="395239" y="1932073"/>
            <a:ext cx="3547533" cy="1189560"/>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a:ln>
                  <a:noFill/>
                </a:ln>
                <a:solidFill>
                  <a:prstClr val="white"/>
                </a:solidFill>
                <a:effectLst/>
                <a:uLnTx/>
                <a:uFillTx/>
                <a:latin typeface="Calibri" panose="020F0502020204030204"/>
                <a:ea typeface="+mn-ea"/>
                <a:cs typeface="+mn-cs"/>
              </a:rPr>
              <a:t>EIC </a:t>
            </a:r>
            <a:r>
              <a:rPr kumimoji="0" lang="en-US" sz="800" b="1" i="0" u="sng" strike="noStrike" kern="0" cap="none" spc="0" normalizeH="0" baseline="0" noProof="0" dirty="0">
                <a:ln>
                  <a:noFill/>
                </a:ln>
                <a:solidFill>
                  <a:prstClr val="black"/>
                </a:solidFill>
                <a:effectLst/>
                <a:uLnTx/>
                <a:uFillTx/>
                <a:latin typeface="Calibri" panose="020F0502020204030204"/>
                <a:ea typeface="+mn-ea"/>
                <a:cs typeface="+mn-cs"/>
              </a:rPr>
              <a:t>SCIENCE &amp; TECHNOLOGY</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baseline="0" noProof="0" dirty="0">
                <a:ln>
                  <a:noFill/>
                </a:ln>
                <a:solidFill>
                  <a:prstClr val="black"/>
                </a:solidFill>
                <a:effectLst/>
                <a:uLnTx/>
                <a:uFillTx/>
                <a:latin typeface="Calibri" panose="020F0502020204030204"/>
                <a:ea typeface="+mn-ea"/>
                <a:cs typeface="+mn-cs"/>
              </a:rPr>
              <a:t>User Group Steering Committee</a:t>
            </a:r>
            <a:r>
              <a:rPr kumimoji="0" lang="en-US" sz="800" b="1" i="0" u="none" strike="noStrike" kern="0" cap="all"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M. Radici (INFN)</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				            O.  Hen (MIT)</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ePIC </a:t>
            </a:r>
            <a:r>
              <a:rPr kumimoji="0" lang="en-US" sz="800" b="0" i="0" u="none" strike="noStrike" kern="0" cap="all" spc="0" normalizeH="0" baseline="0" noProof="0" dirty="0">
                <a:ln>
                  <a:noFill/>
                </a:ln>
                <a:solidFill>
                  <a:prstClr val="black"/>
                </a:solidFill>
                <a:effectLst/>
                <a:uLnTx/>
                <a:uFillTx/>
                <a:latin typeface="Calibri" panose="020F0502020204030204"/>
                <a:ea typeface="+mn-ea"/>
                <a:cs typeface="+mn-cs"/>
              </a:rPr>
              <a:t>Collaboration	</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J. Lajoie (ORNL)</a:t>
            </a:r>
            <a:endParaRPr kumimoji="0" lang="en-US" sz="800" b="1" i="0" u="sng"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				            S. Dalla Torre (INFN)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EIC ACCELERATOR COLLABORATION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C. Welsch (Liverpool)</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A. Seryi (JLAB) </a:t>
            </a:r>
            <a:endParaRPr kumimoji="0" lang="en-US" sz="8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6" name="Rectangle 205">
            <a:extLst>
              <a:ext uri="{FF2B5EF4-FFF2-40B4-BE49-F238E27FC236}">
                <a16:creationId xmlns:a16="http://schemas.microsoft.com/office/drawing/2014/main" id="{8A1EF0F5-417D-4BE2-891E-E9BA8CC8E655}"/>
              </a:ext>
            </a:extLst>
          </p:cNvPr>
          <p:cNvSpPr/>
          <p:nvPr/>
        </p:nvSpPr>
        <p:spPr>
          <a:xfrm>
            <a:off x="411480" y="3515326"/>
            <a:ext cx="3547533" cy="1244599"/>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sng"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sng" strike="noStrike" kern="0" cap="all" spc="0" normalizeH="0" baseline="0" noProof="0" dirty="0">
                <a:ln>
                  <a:noFill/>
                </a:ln>
                <a:solidFill>
                  <a:prstClr val="black"/>
                </a:solidFill>
                <a:effectLst/>
                <a:uLnTx/>
                <a:uFillTx/>
                <a:latin typeface="Calibri" panose="020F0502020204030204"/>
                <a:ea typeface="+mn-ea"/>
                <a:cs typeface="+mn-cs"/>
              </a:rPr>
              <a:t>Technical support &amp;  Integration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K. Smith</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DEPUTY TECHNICAL DIRECTOR</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			               K. Smith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CHIEF  ENGINEER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			               J. Tuozzolo</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baseline="0" noProof="0" dirty="0">
                <a:ln>
                  <a:noFill/>
                </a:ln>
                <a:solidFill>
                  <a:prstClr val="black"/>
                </a:solidFill>
                <a:effectLst/>
                <a:uLnTx/>
                <a:uFillTx/>
                <a:latin typeface="Calibri" panose="020F0502020204030204"/>
                <a:ea typeface="+mn-ea"/>
                <a:cs typeface="+mn-cs"/>
              </a:rPr>
              <a:t>Chief Systems Engineer</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T. Russo</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baseline="0" noProof="0" dirty="0">
                <a:ln>
                  <a:noFill/>
                </a:ln>
                <a:solidFill>
                  <a:prstClr val="black"/>
                </a:solidFill>
                <a:effectLst/>
                <a:uLnTx/>
                <a:uFillTx/>
                <a:latin typeface="Calibri" panose="020F0502020204030204"/>
                <a:ea typeface="+mn-ea"/>
                <a:cs typeface="+mn-cs"/>
              </a:rPr>
              <a:t>Associate PROJECT  Engineer</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K. Wilson (JLAB)</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	</a:t>
            </a:r>
            <a:endParaRPr kumimoji="0" lang="en-US" sz="8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7" name="Rectangle 206">
            <a:extLst>
              <a:ext uri="{FF2B5EF4-FFF2-40B4-BE49-F238E27FC236}">
                <a16:creationId xmlns:a16="http://schemas.microsoft.com/office/drawing/2014/main" id="{5F18B2FE-1143-479D-BD53-D085EC79CB6B}"/>
              </a:ext>
            </a:extLst>
          </p:cNvPr>
          <p:cNvSpPr/>
          <p:nvPr/>
        </p:nvSpPr>
        <p:spPr>
          <a:xfrm>
            <a:off x="6850952" y="5949485"/>
            <a:ext cx="914400" cy="795866"/>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sng" strike="noStrike" kern="0" cap="all" spc="0" normalizeH="0" baseline="0" noProof="0" dirty="0">
                <a:ln>
                  <a:noFill/>
                </a:ln>
                <a:solidFill>
                  <a:srgbClr val="000000"/>
                </a:solidFill>
                <a:effectLst/>
                <a:uLnTx/>
                <a:uFillTx/>
                <a:latin typeface="Calibri" panose="020F0502020204030204" pitchFamily="34" charset="0"/>
                <a:ea typeface="+mn-ea"/>
                <a:cs typeface="+mn-cs"/>
              </a:rPr>
              <a:t>RF Systems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Z. Conway (JLAB)</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L2 Manager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 Berrutti (Interim)</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Deputy L2 Manager</a:t>
            </a:r>
            <a:endParaRPr kumimoji="0" lang="en-US" sz="7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8" name="Rectangle 207">
            <a:extLst>
              <a:ext uri="{FF2B5EF4-FFF2-40B4-BE49-F238E27FC236}">
                <a16:creationId xmlns:a16="http://schemas.microsoft.com/office/drawing/2014/main" id="{83FEC28E-2503-4CB1-9113-B0EF6420911B}"/>
              </a:ext>
            </a:extLst>
          </p:cNvPr>
          <p:cNvSpPr/>
          <p:nvPr/>
        </p:nvSpPr>
        <p:spPr>
          <a:xfrm>
            <a:off x="2529212" y="5949485"/>
            <a:ext cx="914400" cy="795866"/>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sng" strike="noStrike" kern="0" cap="all" spc="0" normalizeH="0" baseline="0" noProof="0" dirty="0">
                <a:ln>
                  <a:noFill/>
                </a:ln>
                <a:solidFill>
                  <a:srgbClr val="000000"/>
                </a:solidFill>
                <a:effectLst/>
                <a:uLnTx/>
                <a:uFillTx/>
                <a:latin typeface="Calibri" panose="020F0502020204030204" pitchFamily="34" charset="0"/>
                <a:ea typeface="+mn-ea"/>
                <a:cs typeface="+mn-cs"/>
              </a:rPr>
              <a:t>Electron Storage Ring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 Montag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L2 Manager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S. Philip (JLAB)</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Deputy L2 Manager</a:t>
            </a:r>
            <a:endParaRPr kumimoji="0" lang="en-US" sz="7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9" name="Rectangle 208">
            <a:extLst>
              <a:ext uri="{FF2B5EF4-FFF2-40B4-BE49-F238E27FC236}">
                <a16:creationId xmlns:a16="http://schemas.microsoft.com/office/drawing/2014/main" id="{871AD060-18E4-484D-9950-18B1A0385897}"/>
              </a:ext>
            </a:extLst>
          </p:cNvPr>
          <p:cNvSpPr/>
          <p:nvPr/>
        </p:nvSpPr>
        <p:spPr>
          <a:xfrm>
            <a:off x="3611885" y="5949485"/>
            <a:ext cx="914400" cy="795866"/>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sng" strike="noStrike" kern="0" cap="all" spc="0" normalizeH="0" baseline="0" noProof="0" dirty="0">
                <a:ln>
                  <a:noFill/>
                </a:ln>
                <a:solidFill>
                  <a:srgbClr val="000000"/>
                </a:solidFill>
                <a:effectLst/>
                <a:uLnTx/>
                <a:uFillTx/>
                <a:latin typeface="Calibri" panose="020F0502020204030204" pitchFamily="34" charset="0"/>
                <a:ea typeface="+mn-ea"/>
                <a:cs typeface="+mn-cs"/>
              </a:rPr>
              <a:t>Hadron Ring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V. Ptitsyn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L2 Manager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 Liu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Deputy L2 Manager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0" name="Rectangle 209">
            <a:extLst>
              <a:ext uri="{FF2B5EF4-FFF2-40B4-BE49-F238E27FC236}">
                <a16:creationId xmlns:a16="http://schemas.microsoft.com/office/drawing/2014/main" id="{6FCDA13B-1D6F-40C2-A291-9DB39B8FC8B0}"/>
              </a:ext>
            </a:extLst>
          </p:cNvPr>
          <p:cNvSpPr/>
          <p:nvPr/>
        </p:nvSpPr>
        <p:spPr>
          <a:xfrm>
            <a:off x="4661630" y="5949485"/>
            <a:ext cx="982660" cy="795866"/>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650" b="0" i="0" u="sng" strike="noStrike" kern="0" cap="all" spc="0" normalizeH="0" baseline="0" noProof="0" dirty="0">
                <a:ln>
                  <a:noFill/>
                </a:ln>
                <a:solidFill>
                  <a:srgbClr val="000000"/>
                </a:solidFill>
                <a:effectLst/>
                <a:uLnTx/>
                <a:uFillTx/>
                <a:latin typeface="Calibri" panose="020F0502020204030204" pitchFamily="34" charset="0"/>
                <a:ea typeface="+mn-ea"/>
                <a:cs typeface="+mn-cs"/>
              </a:rPr>
              <a:t>Interaction Regions &amp; Detector Interface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 Drees </a:t>
            </a:r>
            <a:endPar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L2 Manager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W. Wahl (Interim)</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Deputy L2 Manager</a:t>
            </a:r>
            <a:endParaRPr kumimoji="0" lang="en-US" sz="7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1" name="Rectangle 210">
            <a:extLst>
              <a:ext uri="{FF2B5EF4-FFF2-40B4-BE49-F238E27FC236}">
                <a16:creationId xmlns:a16="http://schemas.microsoft.com/office/drawing/2014/main" id="{33263249-9EA8-4D09-9419-73395E6A0EA0}"/>
              </a:ext>
            </a:extLst>
          </p:cNvPr>
          <p:cNvSpPr/>
          <p:nvPr/>
        </p:nvSpPr>
        <p:spPr>
          <a:xfrm>
            <a:off x="5774090" y="5949485"/>
            <a:ext cx="914400" cy="795866"/>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sng" strike="noStrike" kern="0" cap="all" spc="0" normalizeH="0" baseline="0" noProof="0" dirty="0">
                <a:ln>
                  <a:noFill/>
                </a:ln>
                <a:solidFill>
                  <a:srgbClr val="000000"/>
                </a:solidFill>
                <a:effectLst/>
                <a:uLnTx/>
                <a:uFillTx/>
                <a:latin typeface="Calibri" panose="020F0502020204030204" pitchFamily="34" charset="0"/>
                <a:ea typeface="+mn-ea"/>
                <a:cs typeface="+mn-cs"/>
              </a:rPr>
              <a:t>Accelerator Support Systems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J. Tuozzolo</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L2 Manager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TBD</a:t>
            </a:r>
            <a:endPar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Deputy L2 Manager</a:t>
            </a:r>
          </a:p>
        </p:txBody>
      </p:sp>
      <p:sp>
        <p:nvSpPr>
          <p:cNvPr id="212" name="Rectangle 211">
            <a:extLst>
              <a:ext uri="{FF2B5EF4-FFF2-40B4-BE49-F238E27FC236}">
                <a16:creationId xmlns:a16="http://schemas.microsoft.com/office/drawing/2014/main" id="{AA803161-B187-4CAC-B9B4-9A7CF7626C33}"/>
              </a:ext>
            </a:extLst>
          </p:cNvPr>
          <p:cNvSpPr/>
          <p:nvPr/>
        </p:nvSpPr>
        <p:spPr>
          <a:xfrm>
            <a:off x="1470346" y="5941025"/>
            <a:ext cx="914400" cy="795866"/>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sng" strike="noStrike" kern="0" cap="all" spc="0" normalizeH="0" baseline="0" noProof="0" dirty="0">
                <a:ln>
                  <a:noFill/>
                </a:ln>
                <a:solidFill>
                  <a:srgbClr val="000000"/>
                </a:solidFill>
                <a:effectLst/>
                <a:uLnTx/>
                <a:uFillTx/>
                <a:latin typeface="Calibri" panose="020F0502020204030204" pitchFamily="34" charset="0"/>
                <a:ea typeface="+mn-ea"/>
                <a:cs typeface="+mn-cs"/>
              </a:rPr>
              <a:t>Electron Injector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V. Ranjbar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L2 Manager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TBD</a:t>
            </a:r>
            <a:endPar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Deputy L2 Manager</a:t>
            </a:r>
            <a:endParaRPr kumimoji="0" lang="en-US" sz="7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3" name="Rectangle 212">
            <a:extLst>
              <a:ext uri="{FF2B5EF4-FFF2-40B4-BE49-F238E27FC236}">
                <a16:creationId xmlns:a16="http://schemas.microsoft.com/office/drawing/2014/main" id="{0842A055-377E-446B-A706-77B05DCA1B0E}"/>
              </a:ext>
            </a:extLst>
          </p:cNvPr>
          <p:cNvSpPr/>
          <p:nvPr/>
        </p:nvSpPr>
        <p:spPr>
          <a:xfrm>
            <a:off x="7897139" y="5941025"/>
            <a:ext cx="914400" cy="795866"/>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sng" strike="noStrike" kern="0" cap="all" spc="0" normalizeH="0" baseline="0" noProof="0" dirty="0">
                <a:ln>
                  <a:noFill/>
                </a:ln>
                <a:solidFill>
                  <a:srgbClr val="000000"/>
                </a:solidFill>
                <a:effectLst/>
                <a:uLnTx/>
                <a:uFillTx/>
                <a:latin typeface="Calibri" panose="020F0502020204030204" pitchFamily="34" charset="0"/>
                <a:ea typeface="+mn-ea"/>
                <a:cs typeface="+mn-cs"/>
              </a:rPr>
              <a:t>Cryogenics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B. Shell (JLAB)</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L2 Manager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R. Than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Deputy L2 Manager</a:t>
            </a:r>
            <a:endParaRPr kumimoji="0" lang="en-US" sz="7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4" name="Rectangle 213">
            <a:extLst>
              <a:ext uri="{FF2B5EF4-FFF2-40B4-BE49-F238E27FC236}">
                <a16:creationId xmlns:a16="http://schemas.microsoft.com/office/drawing/2014/main" id="{8ED8832F-6CBB-4B90-AEC6-2EA138C2CEF9}"/>
              </a:ext>
            </a:extLst>
          </p:cNvPr>
          <p:cNvSpPr/>
          <p:nvPr/>
        </p:nvSpPr>
        <p:spPr>
          <a:xfrm>
            <a:off x="8967337" y="5949485"/>
            <a:ext cx="914400" cy="795866"/>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sng" strike="noStrike" kern="0" cap="all" spc="0" normalizeH="0" baseline="0" noProof="0" dirty="0">
                <a:ln>
                  <a:noFill/>
                </a:ln>
                <a:solidFill>
                  <a:srgbClr val="000000"/>
                </a:solidFill>
                <a:effectLst/>
                <a:uLnTx/>
                <a:uFillTx/>
                <a:latin typeface="Calibri" panose="020F0502020204030204" pitchFamily="34" charset="0"/>
                <a:ea typeface="+mn-ea"/>
                <a:cs typeface="+mn-cs"/>
              </a:rPr>
              <a:t>EIC Detector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R. Ent (JLAB)</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L2 Manager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E. Aschenauer</a:t>
            </a:r>
            <a:endPar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Deputy L2 Manager</a:t>
            </a:r>
            <a:endParaRPr kumimoji="0" lang="en-US" sz="7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id="{FABB601A-F42B-46DD-8F31-909ED5ED5740}"/>
              </a:ext>
            </a:extLst>
          </p:cNvPr>
          <p:cNvSpPr/>
          <p:nvPr/>
        </p:nvSpPr>
        <p:spPr>
          <a:xfrm>
            <a:off x="10013524" y="5941025"/>
            <a:ext cx="914400" cy="795866"/>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sng" strike="noStrike" kern="0" cap="all" spc="0" normalizeH="0" baseline="0" noProof="0" dirty="0">
                <a:ln>
                  <a:noFill/>
                </a:ln>
                <a:solidFill>
                  <a:srgbClr val="000000"/>
                </a:solidFill>
                <a:effectLst/>
                <a:uLnTx/>
                <a:uFillTx/>
                <a:latin typeface="Calibri" panose="020F0502020204030204" pitchFamily="34" charset="0"/>
                <a:ea typeface="+mn-ea"/>
                <a:cs typeface="+mn-cs"/>
              </a:rPr>
              <a:t>Infrastructure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 Folz </a:t>
            </a:r>
            <a:endPar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L2 Manager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 Nassar</a:t>
            </a:r>
            <a:endPar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Deputy L2 Manager </a:t>
            </a:r>
            <a:endParaRPr kumimoji="0" lang="en-US" sz="7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6" name="Rectangle 215">
            <a:extLst>
              <a:ext uri="{FF2B5EF4-FFF2-40B4-BE49-F238E27FC236}">
                <a16:creationId xmlns:a16="http://schemas.microsoft.com/office/drawing/2014/main" id="{15F2E5FB-1F3A-4CB0-9833-B494FC6FB8C4}"/>
              </a:ext>
            </a:extLst>
          </p:cNvPr>
          <p:cNvSpPr/>
          <p:nvPr/>
        </p:nvSpPr>
        <p:spPr>
          <a:xfrm>
            <a:off x="11112852" y="5941025"/>
            <a:ext cx="914400" cy="795866"/>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sng" strike="noStrike" kern="0" cap="all" spc="0" normalizeH="0" baseline="0" noProof="0" dirty="0">
                <a:ln>
                  <a:noFill/>
                </a:ln>
                <a:solidFill>
                  <a:srgbClr val="000000"/>
                </a:solidFill>
                <a:effectLst/>
                <a:uLnTx/>
                <a:uFillTx/>
                <a:latin typeface="Calibri" panose="020F0502020204030204" pitchFamily="34" charset="0"/>
                <a:ea typeface="+mn-ea"/>
                <a:cs typeface="+mn-cs"/>
              </a:rPr>
              <a:t>Pre-Operations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 Blednykh </a:t>
            </a:r>
            <a:endPar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L2 Manager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 Satogata (JLAB)</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Deputy L2 Manager</a:t>
            </a:r>
            <a:endParaRPr kumimoji="0" lang="en-US" sz="7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7" name="Rectangle 216">
            <a:extLst>
              <a:ext uri="{FF2B5EF4-FFF2-40B4-BE49-F238E27FC236}">
                <a16:creationId xmlns:a16="http://schemas.microsoft.com/office/drawing/2014/main" id="{D6847223-79B1-4F09-A7CC-55B060BB72FF}"/>
              </a:ext>
            </a:extLst>
          </p:cNvPr>
          <p:cNvSpPr/>
          <p:nvPr/>
        </p:nvSpPr>
        <p:spPr>
          <a:xfrm>
            <a:off x="411480" y="5949485"/>
            <a:ext cx="914400" cy="795866"/>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sng" strike="noStrike" kern="0" cap="all" spc="0" normalizeH="0" baseline="0" noProof="0" dirty="0">
                <a:ln>
                  <a:noFill/>
                </a:ln>
                <a:solidFill>
                  <a:srgbClr val="000000"/>
                </a:solidFill>
                <a:effectLst/>
                <a:uLnTx/>
                <a:uFillTx/>
                <a:latin typeface="Calibri" panose="020F0502020204030204" pitchFamily="34" charset="0"/>
                <a:ea typeface="+mn-ea"/>
                <a:cs typeface="+mn-cs"/>
              </a:rPr>
              <a:t>Accelerator development &amp;  R&amp;D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M. Blaskiewicz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L2 Manager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 Satogata (JLAB)</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Deputy L2 Manager</a:t>
            </a:r>
            <a:endParaRPr kumimoji="0" lang="en-US" sz="7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18" name="Straight Connector 217">
            <a:extLst>
              <a:ext uri="{FF2B5EF4-FFF2-40B4-BE49-F238E27FC236}">
                <a16:creationId xmlns:a16="http://schemas.microsoft.com/office/drawing/2014/main" id="{0D083471-5F6B-4425-BB91-65D03B059668}"/>
              </a:ext>
            </a:extLst>
          </p:cNvPr>
          <p:cNvCxnSpPr>
            <a:cxnSpLocks/>
            <a:stCxn id="200" idx="2"/>
            <a:endCxn id="201" idx="0"/>
          </p:cNvCxnSpPr>
          <p:nvPr/>
        </p:nvCxnSpPr>
        <p:spPr>
          <a:xfrm flipH="1">
            <a:off x="6110889" y="1267427"/>
            <a:ext cx="1" cy="482602"/>
          </a:xfrm>
          <a:prstGeom prst="line">
            <a:avLst/>
          </a:prstGeom>
          <a:noFill/>
          <a:ln w="6350" cap="flat" cmpd="sng" algn="ctr">
            <a:solidFill>
              <a:sysClr val="windowText" lastClr="000000"/>
            </a:solidFill>
            <a:prstDash val="solid"/>
            <a:miter lim="800000"/>
          </a:ln>
          <a:effectLst/>
        </p:spPr>
      </p:cxnSp>
      <p:cxnSp>
        <p:nvCxnSpPr>
          <p:cNvPr id="219" name="Straight Connector 218">
            <a:extLst>
              <a:ext uri="{FF2B5EF4-FFF2-40B4-BE49-F238E27FC236}">
                <a16:creationId xmlns:a16="http://schemas.microsoft.com/office/drawing/2014/main" id="{1AAA25BD-4184-4C58-93AB-01A0A6D44A43}"/>
              </a:ext>
            </a:extLst>
          </p:cNvPr>
          <p:cNvCxnSpPr>
            <a:cxnSpLocks/>
          </p:cNvCxnSpPr>
          <p:nvPr/>
        </p:nvCxnSpPr>
        <p:spPr>
          <a:xfrm>
            <a:off x="3942772" y="2672905"/>
            <a:ext cx="433917" cy="1"/>
          </a:xfrm>
          <a:prstGeom prst="line">
            <a:avLst/>
          </a:prstGeom>
          <a:noFill/>
          <a:ln w="6350" cap="flat" cmpd="sng" algn="ctr">
            <a:solidFill>
              <a:sysClr val="windowText" lastClr="000000"/>
            </a:solidFill>
            <a:prstDash val="solid"/>
            <a:miter lim="800000"/>
          </a:ln>
          <a:effectLst/>
        </p:spPr>
      </p:cxnSp>
      <p:cxnSp>
        <p:nvCxnSpPr>
          <p:cNvPr id="220" name="Straight Connector 219">
            <a:extLst>
              <a:ext uri="{FF2B5EF4-FFF2-40B4-BE49-F238E27FC236}">
                <a16:creationId xmlns:a16="http://schemas.microsoft.com/office/drawing/2014/main" id="{C230163B-9E8B-4298-98B7-9D265B203947}"/>
              </a:ext>
            </a:extLst>
          </p:cNvPr>
          <p:cNvCxnSpPr>
            <a:stCxn id="200" idx="3"/>
          </p:cNvCxnSpPr>
          <p:nvPr/>
        </p:nvCxnSpPr>
        <p:spPr>
          <a:xfrm>
            <a:off x="7992606" y="759427"/>
            <a:ext cx="266697" cy="0"/>
          </a:xfrm>
          <a:prstGeom prst="line">
            <a:avLst/>
          </a:prstGeom>
          <a:noFill/>
          <a:ln w="6350" cap="flat" cmpd="sng" algn="ctr">
            <a:solidFill>
              <a:sysClr val="windowText" lastClr="000000"/>
            </a:solidFill>
            <a:prstDash val="solid"/>
            <a:miter lim="800000"/>
          </a:ln>
          <a:effectLst/>
        </p:spPr>
      </p:cxnSp>
      <p:cxnSp>
        <p:nvCxnSpPr>
          <p:cNvPr id="221" name="Straight Connector 220">
            <a:extLst>
              <a:ext uri="{FF2B5EF4-FFF2-40B4-BE49-F238E27FC236}">
                <a16:creationId xmlns:a16="http://schemas.microsoft.com/office/drawing/2014/main" id="{6320E3B2-BAF6-4956-AFE3-CF558CE4AD60}"/>
              </a:ext>
            </a:extLst>
          </p:cNvPr>
          <p:cNvCxnSpPr>
            <a:endCxn id="203" idx="1"/>
          </p:cNvCxnSpPr>
          <p:nvPr/>
        </p:nvCxnSpPr>
        <p:spPr>
          <a:xfrm>
            <a:off x="7825389" y="2388203"/>
            <a:ext cx="394519" cy="0"/>
          </a:xfrm>
          <a:prstGeom prst="line">
            <a:avLst/>
          </a:prstGeom>
          <a:noFill/>
          <a:ln w="6350" cap="flat" cmpd="sng" algn="ctr">
            <a:solidFill>
              <a:sysClr val="windowText" lastClr="000000"/>
            </a:solidFill>
            <a:prstDash val="solid"/>
            <a:miter lim="800000"/>
          </a:ln>
          <a:effectLst/>
        </p:spPr>
      </p:cxnSp>
      <p:cxnSp>
        <p:nvCxnSpPr>
          <p:cNvPr id="222" name="Straight Connector 221">
            <a:extLst>
              <a:ext uri="{FF2B5EF4-FFF2-40B4-BE49-F238E27FC236}">
                <a16:creationId xmlns:a16="http://schemas.microsoft.com/office/drawing/2014/main" id="{DA9F3BFE-F9B4-4C9D-A5B7-44DD7F34F26B}"/>
              </a:ext>
            </a:extLst>
          </p:cNvPr>
          <p:cNvCxnSpPr>
            <a:cxnSpLocks/>
            <a:endCxn id="204" idx="1"/>
          </p:cNvCxnSpPr>
          <p:nvPr/>
        </p:nvCxnSpPr>
        <p:spPr>
          <a:xfrm>
            <a:off x="7842704" y="4548246"/>
            <a:ext cx="394519" cy="4232"/>
          </a:xfrm>
          <a:prstGeom prst="line">
            <a:avLst/>
          </a:prstGeom>
          <a:noFill/>
          <a:ln w="6350" cap="flat" cmpd="sng" algn="ctr">
            <a:solidFill>
              <a:sysClr val="windowText" lastClr="000000"/>
            </a:solidFill>
            <a:prstDash val="solid"/>
            <a:miter lim="800000"/>
          </a:ln>
          <a:effectLst/>
        </p:spPr>
      </p:cxnSp>
      <p:cxnSp>
        <p:nvCxnSpPr>
          <p:cNvPr id="223" name="Straight Connector 222">
            <a:extLst>
              <a:ext uri="{FF2B5EF4-FFF2-40B4-BE49-F238E27FC236}">
                <a16:creationId xmlns:a16="http://schemas.microsoft.com/office/drawing/2014/main" id="{ECCE43C8-8AE9-4324-902A-7E7D748D9505}"/>
              </a:ext>
            </a:extLst>
          </p:cNvPr>
          <p:cNvCxnSpPr>
            <a:cxnSpLocks/>
          </p:cNvCxnSpPr>
          <p:nvPr/>
        </p:nvCxnSpPr>
        <p:spPr>
          <a:xfrm>
            <a:off x="868680" y="5670080"/>
            <a:ext cx="10701372" cy="0"/>
          </a:xfrm>
          <a:prstGeom prst="line">
            <a:avLst/>
          </a:prstGeom>
          <a:noFill/>
          <a:ln w="6350" cap="flat" cmpd="sng" algn="ctr">
            <a:solidFill>
              <a:sysClr val="windowText" lastClr="000000"/>
            </a:solidFill>
            <a:prstDash val="solid"/>
            <a:miter lim="800000"/>
          </a:ln>
          <a:effectLst/>
        </p:spPr>
      </p:cxnSp>
      <p:cxnSp>
        <p:nvCxnSpPr>
          <p:cNvPr id="224" name="Straight Connector 223">
            <a:extLst>
              <a:ext uri="{FF2B5EF4-FFF2-40B4-BE49-F238E27FC236}">
                <a16:creationId xmlns:a16="http://schemas.microsoft.com/office/drawing/2014/main" id="{3569A729-1692-44E1-B69C-F65C3AA1B3BA}"/>
              </a:ext>
            </a:extLst>
          </p:cNvPr>
          <p:cNvCxnSpPr>
            <a:cxnSpLocks/>
            <a:endCxn id="217" idx="0"/>
          </p:cNvCxnSpPr>
          <p:nvPr/>
        </p:nvCxnSpPr>
        <p:spPr>
          <a:xfrm>
            <a:off x="868680" y="5670080"/>
            <a:ext cx="0" cy="279405"/>
          </a:xfrm>
          <a:prstGeom prst="line">
            <a:avLst/>
          </a:prstGeom>
          <a:noFill/>
          <a:ln w="6350" cap="flat" cmpd="sng" algn="ctr">
            <a:solidFill>
              <a:sysClr val="windowText" lastClr="000000"/>
            </a:solidFill>
            <a:prstDash val="solid"/>
            <a:miter lim="800000"/>
          </a:ln>
          <a:effectLst/>
        </p:spPr>
      </p:cxnSp>
      <p:cxnSp>
        <p:nvCxnSpPr>
          <p:cNvPr id="225" name="Straight Connector 224">
            <a:extLst>
              <a:ext uri="{FF2B5EF4-FFF2-40B4-BE49-F238E27FC236}">
                <a16:creationId xmlns:a16="http://schemas.microsoft.com/office/drawing/2014/main" id="{C2D67ACD-6336-4747-A244-7CAB9F9910C9}"/>
              </a:ext>
            </a:extLst>
          </p:cNvPr>
          <p:cNvCxnSpPr>
            <a:endCxn id="212" idx="0"/>
          </p:cNvCxnSpPr>
          <p:nvPr/>
        </p:nvCxnSpPr>
        <p:spPr>
          <a:xfrm flipH="1">
            <a:off x="1927546" y="5670080"/>
            <a:ext cx="1055" cy="270945"/>
          </a:xfrm>
          <a:prstGeom prst="line">
            <a:avLst/>
          </a:prstGeom>
          <a:noFill/>
          <a:ln w="6350" cap="flat" cmpd="sng" algn="ctr">
            <a:solidFill>
              <a:sysClr val="windowText" lastClr="000000"/>
            </a:solidFill>
            <a:prstDash val="solid"/>
            <a:miter lim="800000"/>
          </a:ln>
          <a:effectLst/>
        </p:spPr>
      </p:cxnSp>
      <p:cxnSp>
        <p:nvCxnSpPr>
          <p:cNvPr id="226" name="Straight Connector 225">
            <a:extLst>
              <a:ext uri="{FF2B5EF4-FFF2-40B4-BE49-F238E27FC236}">
                <a16:creationId xmlns:a16="http://schemas.microsoft.com/office/drawing/2014/main" id="{690AF0A6-BDFB-4BED-BEFE-5C6A164429EF}"/>
              </a:ext>
            </a:extLst>
          </p:cNvPr>
          <p:cNvCxnSpPr>
            <a:cxnSpLocks/>
            <a:endCxn id="208" idx="0"/>
          </p:cNvCxnSpPr>
          <p:nvPr/>
        </p:nvCxnSpPr>
        <p:spPr>
          <a:xfrm>
            <a:off x="2986411" y="5670080"/>
            <a:ext cx="1" cy="279405"/>
          </a:xfrm>
          <a:prstGeom prst="line">
            <a:avLst/>
          </a:prstGeom>
          <a:noFill/>
          <a:ln w="6350" cap="flat" cmpd="sng" algn="ctr">
            <a:solidFill>
              <a:sysClr val="windowText" lastClr="000000"/>
            </a:solidFill>
            <a:prstDash val="solid"/>
            <a:miter lim="800000"/>
          </a:ln>
          <a:effectLst/>
        </p:spPr>
      </p:cxnSp>
      <p:cxnSp>
        <p:nvCxnSpPr>
          <p:cNvPr id="227" name="Straight Connector 226">
            <a:extLst>
              <a:ext uri="{FF2B5EF4-FFF2-40B4-BE49-F238E27FC236}">
                <a16:creationId xmlns:a16="http://schemas.microsoft.com/office/drawing/2014/main" id="{51CDD2F4-A227-4C5F-A5CF-B6DF5394CC97}"/>
              </a:ext>
            </a:extLst>
          </p:cNvPr>
          <p:cNvCxnSpPr>
            <a:cxnSpLocks/>
            <a:endCxn id="209" idx="0"/>
          </p:cNvCxnSpPr>
          <p:nvPr/>
        </p:nvCxnSpPr>
        <p:spPr>
          <a:xfrm flipH="1">
            <a:off x="4069085" y="5670080"/>
            <a:ext cx="1" cy="279405"/>
          </a:xfrm>
          <a:prstGeom prst="line">
            <a:avLst/>
          </a:prstGeom>
          <a:noFill/>
          <a:ln w="6350" cap="flat" cmpd="sng" algn="ctr">
            <a:solidFill>
              <a:sysClr val="windowText" lastClr="000000"/>
            </a:solidFill>
            <a:prstDash val="solid"/>
            <a:miter lim="800000"/>
          </a:ln>
          <a:effectLst/>
        </p:spPr>
      </p:cxnSp>
      <p:cxnSp>
        <p:nvCxnSpPr>
          <p:cNvPr id="228" name="Straight Connector 227">
            <a:extLst>
              <a:ext uri="{FF2B5EF4-FFF2-40B4-BE49-F238E27FC236}">
                <a16:creationId xmlns:a16="http://schemas.microsoft.com/office/drawing/2014/main" id="{0E7D019E-D6C2-4D99-8B7A-93BB867DECFA}"/>
              </a:ext>
            </a:extLst>
          </p:cNvPr>
          <p:cNvCxnSpPr>
            <a:cxnSpLocks/>
            <a:endCxn id="210" idx="0"/>
          </p:cNvCxnSpPr>
          <p:nvPr/>
        </p:nvCxnSpPr>
        <p:spPr>
          <a:xfrm>
            <a:off x="5152960" y="5670080"/>
            <a:ext cx="0" cy="279405"/>
          </a:xfrm>
          <a:prstGeom prst="line">
            <a:avLst/>
          </a:prstGeom>
          <a:noFill/>
          <a:ln w="6350" cap="flat" cmpd="sng" algn="ctr">
            <a:solidFill>
              <a:sysClr val="windowText" lastClr="000000"/>
            </a:solidFill>
            <a:prstDash val="solid"/>
            <a:miter lim="800000"/>
          </a:ln>
          <a:effectLst/>
        </p:spPr>
      </p:cxnSp>
      <p:cxnSp>
        <p:nvCxnSpPr>
          <p:cNvPr id="229" name="Straight Connector 228">
            <a:extLst>
              <a:ext uri="{FF2B5EF4-FFF2-40B4-BE49-F238E27FC236}">
                <a16:creationId xmlns:a16="http://schemas.microsoft.com/office/drawing/2014/main" id="{2755EB7C-BB50-4D78-8144-BBB22132CB92}"/>
              </a:ext>
            </a:extLst>
          </p:cNvPr>
          <p:cNvCxnSpPr>
            <a:cxnSpLocks/>
            <a:endCxn id="211" idx="0"/>
          </p:cNvCxnSpPr>
          <p:nvPr/>
        </p:nvCxnSpPr>
        <p:spPr>
          <a:xfrm>
            <a:off x="6231290" y="5670080"/>
            <a:ext cx="0" cy="279405"/>
          </a:xfrm>
          <a:prstGeom prst="line">
            <a:avLst/>
          </a:prstGeom>
          <a:noFill/>
          <a:ln w="6350" cap="flat" cmpd="sng" algn="ctr">
            <a:solidFill>
              <a:sysClr val="windowText" lastClr="000000"/>
            </a:solidFill>
            <a:prstDash val="solid"/>
            <a:miter lim="800000"/>
          </a:ln>
          <a:effectLst/>
        </p:spPr>
      </p:cxnSp>
      <p:cxnSp>
        <p:nvCxnSpPr>
          <p:cNvPr id="230" name="Straight Connector 229">
            <a:extLst>
              <a:ext uri="{FF2B5EF4-FFF2-40B4-BE49-F238E27FC236}">
                <a16:creationId xmlns:a16="http://schemas.microsoft.com/office/drawing/2014/main" id="{279EC13C-D30C-4B96-B2F4-D22154D8B4DB}"/>
              </a:ext>
            </a:extLst>
          </p:cNvPr>
          <p:cNvCxnSpPr>
            <a:cxnSpLocks/>
            <a:endCxn id="207" idx="0"/>
          </p:cNvCxnSpPr>
          <p:nvPr/>
        </p:nvCxnSpPr>
        <p:spPr>
          <a:xfrm>
            <a:off x="7308152" y="5670080"/>
            <a:ext cx="0" cy="279405"/>
          </a:xfrm>
          <a:prstGeom prst="line">
            <a:avLst/>
          </a:prstGeom>
          <a:noFill/>
          <a:ln w="6350" cap="flat" cmpd="sng" algn="ctr">
            <a:solidFill>
              <a:sysClr val="windowText" lastClr="000000"/>
            </a:solidFill>
            <a:prstDash val="solid"/>
            <a:miter lim="800000"/>
          </a:ln>
          <a:effectLst/>
        </p:spPr>
      </p:cxnSp>
      <p:cxnSp>
        <p:nvCxnSpPr>
          <p:cNvPr id="231" name="Straight Connector 230">
            <a:extLst>
              <a:ext uri="{FF2B5EF4-FFF2-40B4-BE49-F238E27FC236}">
                <a16:creationId xmlns:a16="http://schemas.microsoft.com/office/drawing/2014/main" id="{E040A1AC-06CC-4194-BC04-D2A3EBC88503}"/>
              </a:ext>
            </a:extLst>
          </p:cNvPr>
          <p:cNvCxnSpPr>
            <a:endCxn id="213" idx="0"/>
          </p:cNvCxnSpPr>
          <p:nvPr/>
        </p:nvCxnSpPr>
        <p:spPr>
          <a:xfrm flipH="1">
            <a:off x="8354339" y="5670080"/>
            <a:ext cx="462" cy="270945"/>
          </a:xfrm>
          <a:prstGeom prst="line">
            <a:avLst/>
          </a:prstGeom>
          <a:noFill/>
          <a:ln w="6350" cap="flat" cmpd="sng" algn="ctr">
            <a:solidFill>
              <a:sysClr val="windowText" lastClr="000000"/>
            </a:solidFill>
            <a:prstDash val="solid"/>
            <a:miter lim="800000"/>
          </a:ln>
          <a:effectLst/>
        </p:spPr>
      </p:cxnSp>
      <p:cxnSp>
        <p:nvCxnSpPr>
          <p:cNvPr id="232" name="Straight Connector 231">
            <a:extLst>
              <a:ext uri="{FF2B5EF4-FFF2-40B4-BE49-F238E27FC236}">
                <a16:creationId xmlns:a16="http://schemas.microsoft.com/office/drawing/2014/main" id="{B849AE2F-7D27-4E62-B102-B6900788FB1F}"/>
              </a:ext>
            </a:extLst>
          </p:cNvPr>
          <p:cNvCxnSpPr>
            <a:cxnSpLocks/>
            <a:endCxn id="214" idx="0"/>
          </p:cNvCxnSpPr>
          <p:nvPr/>
        </p:nvCxnSpPr>
        <p:spPr>
          <a:xfrm flipH="1">
            <a:off x="9424537" y="5670080"/>
            <a:ext cx="462" cy="279405"/>
          </a:xfrm>
          <a:prstGeom prst="line">
            <a:avLst/>
          </a:prstGeom>
          <a:noFill/>
          <a:ln w="6350" cap="flat" cmpd="sng" algn="ctr">
            <a:solidFill>
              <a:sysClr val="windowText" lastClr="000000"/>
            </a:solidFill>
            <a:prstDash val="solid"/>
            <a:miter lim="800000"/>
          </a:ln>
          <a:effectLst/>
        </p:spPr>
      </p:cxnSp>
      <p:cxnSp>
        <p:nvCxnSpPr>
          <p:cNvPr id="233" name="Straight Connector 232">
            <a:extLst>
              <a:ext uri="{FF2B5EF4-FFF2-40B4-BE49-F238E27FC236}">
                <a16:creationId xmlns:a16="http://schemas.microsoft.com/office/drawing/2014/main" id="{A5825332-5846-43F5-83E7-AD3B55A9CA49}"/>
              </a:ext>
            </a:extLst>
          </p:cNvPr>
          <p:cNvCxnSpPr>
            <a:cxnSpLocks/>
            <a:endCxn id="215" idx="0"/>
          </p:cNvCxnSpPr>
          <p:nvPr/>
        </p:nvCxnSpPr>
        <p:spPr>
          <a:xfrm>
            <a:off x="10470724" y="5670080"/>
            <a:ext cx="0" cy="270945"/>
          </a:xfrm>
          <a:prstGeom prst="line">
            <a:avLst/>
          </a:prstGeom>
          <a:noFill/>
          <a:ln w="6350" cap="flat" cmpd="sng" algn="ctr">
            <a:solidFill>
              <a:sysClr val="windowText" lastClr="000000"/>
            </a:solidFill>
            <a:prstDash val="solid"/>
            <a:miter lim="800000"/>
          </a:ln>
          <a:effectLst/>
        </p:spPr>
      </p:cxnSp>
      <p:cxnSp>
        <p:nvCxnSpPr>
          <p:cNvPr id="234" name="Straight Connector 233">
            <a:extLst>
              <a:ext uri="{FF2B5EF4-FFF2-40B4-BE49-F238E27FC236}">
                <a16:creationId xmlns:a16="http://schemas.microsoft.com/office/drawing/2014/main" id="{8F2DC1C7-A780-4806-ADB8-0D829B3042A1}"/>
              </a:ext>
            </a:extLst>
          </p:cNvPr>
          <p:cNvCxnSpPr>
            <a:cxnSpLocks/>
            <a:endCxn id="216" idx="0"/>
          </p:cNvCxnSpPr>
          <p:nvPr/>
        </p:nvCxnSpPr>
        <p:spPr>
          <a:xfrm>
            <a:off x="11570052" y="5670080"/>
            <a:ext cx="0" cy="270945"/>
          </a:xfrm>
          <a:prstGeom prst="line">
            <a:avLst/>
          </a:prstGeom>
          <a:noFill/>
          <a:ln w="6350" cap="flat" cmpd="sng" algn="ctr">
            <a:solidFill>
              <a:sysClr val="windowText" lastClr="000000"/>
            </a:solidFill>
            <a:prstDash val="solid"/>
            <a:miter lim="800000"/>
          </a:ln>
          <a:effectLst/>
        </p:spPr>
      </p:cxnSp>
      <p:sp>
        <p:nvSpPr>
          <p:cNvPr id="235" name="Rectangle 234">
            <a:extLst>
              <a:ext uri="{FF2B5EF4-FFF2-40B4-BE49-F238E27FC236}">
                <a16:creationId xmlns:a16="http://schemas.microsoft.com/office/drawing/2014/main" id="{855DF98F-01D0-453C-B2ED-B7BF3965242A}"/>
              </a:ext>
            </a:extLst>
          </p:cNvPr>
          <p:cNvSpPr/>
          <p:nvPr/>
        </p:nvSpPr>
        <p:spPr>
          <a:xfrm>
            <a:off x="8219908" y="2931121"/>
            <a:ext cx="3547533" cy="474132"/>
          </a:xfrm>
          <a:prstGeom prst="rect">
            <a:avLst/>
          </a:prstGeom>
          <a:solidFill>
            <a:sysClr val="window" lastClr="FFFFFF"/>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Calibri" panose="020F0502020204030204"/>
                <a:ea typeface="+mn-ea"/>
                <a:cs typeface="+mn-cs"/>
              </a:rPr>
              <a:t>STEERING GROUP</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sng"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all" spc="0" normalizeH="0" noProof="0" dirty="0">
                <a:ln>
                  <a:noFill/>
                </a:ln>
                <a:solidFill>
                  <a:prstClr val="black"/>
                </a:solidFill>
                <a:effectLst/>
                <a:uLnTx/>
                <a:uFillTx/>
                <a:latin typeface="Calibri" panose="020F0502020204030204"/>
                <a:ea typeface="+mn-ea"/>
                <a:cs typeface="+mn-cs"/>
              </a:rPr>
              <a:t>Superconducting Magnets</a:t>
            </a:r>
            <a:r>
              <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	   G. Apollinari (FNAL), Chair </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sng"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36" name="Straight Connector 235">
            <a:extLst>
              <a:ext uri="{FF2B5EF4-FFF2-40B4-BE49-F238E27FC236}">
                <a16:creationId xmlns:a16="http://schemas.microsoft.com/office/drawing/2014/main" id="{7AF52DEB-ECDF-4081-8924-770DCCDFD715}"/>
              </a:ext>
            </a:extLst>
          </p:cNvPr>
          <p:cNvCxnSpPr/>
          <p:nvPr/>
        </p:nvCxnSpPr>
        <p:spPr>
          <a:xfrm>
            <a:off x="7825389" y="3026376"/>
            <a:ext cx="394519" cy="0"/>
          </a:xfrm>
          <a:prstGeom prst="line">
            <a:avLst/>
          </a:prstGeom>
          <a:noFill/>
          <a:ln w="6350" cap="flat" cmpd="sng" algn="ctr">
            <a:solidFill>
              <a:sysClr val="windowText" lastClr="000000"/>
            </a:solidFill>
            <a:prstDash val="solid"/>
            <a:miter lim="800000"/>
          </a:ln>
          <a:effectLst/>
        </p:spPr>
      </p:cxnSp>
      <p:cxnSp>
        <p:nvCxnSpPr>
          <p:cNvPr id="237" name="Straight Connector 236">
            <a:extLst>
              <a:ext uri="{FF2B5EF4-FFF2-40B4-BE49-F238E27FC236}">
                <a16:creationId xmlns:a16="http://schemas.microsoft.com/office/drawing/2014/main" id="{7D700747-5483-49BD-9E5A-A481286F3D26}"/>
              </a:ext>
            </a:extLst>
          </p:cNvPr>
          <p:cNvCxnSpPr/>
          <p:nvPr/>
        </p:nvCxnSpPr>
        <p:spPr>
          <a:xfrm>
            <a:off x="3982170" y="4112225"/>
            <a:ext cx="394519" cy="0"/>
          </a:xfrm>
          <a:prstGeom prst="line">
            <a:avLst/>
          </a:prstGeom>
          <a:noFill/>
          <a:ln w="6350" cap="flat" cmpd="sng" algn="ctr">
            <a:solidFill>
              <a:sysClr val="windowText" lastClr="000000"/>
            </a:solidFill>
            <a:prstDash val="solid"/>
            <a:miter lim="800000"/>
          </a:ln>
          <a:effectLst/>
        </p:spPr>
      </p:cxnSp>
      <p:cxnSp>
        <p:nvCxnSpPr>
          <p:cNvPr id="238" name="Straight Connector 237">
            <a:extLst>
              <a:ext uri="{FF2B5EF4-FFF2-40B4-BE49-F238E27FC236}">
                <a16:creationId xmlns:a16="http://schemas.microsoft.com/office/drawing/2014/main" id="{1F32DABA-1121-4FC9-90B7-DE6EF9065207}"/>
              </a:ext>
            </a:extLst>
          </p:cNvPr>
          <p:cNvCxnSpPr>
            <a:cxnSpLocks/>
          </p:cNvCxnSpPr>
          <p:nvPr/>
        </p:nvCxnSpPr>
        <p:spPr>
          <a:xfrm flipV="1">
            <a:off x="6035508" y="4679484"/>
            <a:ext cx="0" cy="990596"/>
          </a:xfrm>
          <a:prstGeom prst="line">
            <a:avLst/>
          </a:prstGeom>
          <a:noFill/>
          <a:ln w="6350" cap="flat" cmpd="sng" algn="ctr">
            <a:solidFill>
              <a:sysClr val="windowText" lastClr="000000"/>
            </a:solidFill>
            <a:prstDash val="solid"/>
            <a:miter lim="800000"/>
          </a:ln>
          <a:effectLst/>
        </p:spPr>
      </p:cxnSp>
      <p:sp>
        <p:nvSpPr>
          <p:cNvPr id="239" name="TextBox 238">
            <a:extLst>
              <a:ext uri="{FF2B5EF4-FFF2-40B4-BE49-F238E27FC236}">
                <a16:creationId xmlns:a16="http://schemas.microsoft.com/office/drawing/2014/main" id="{107C761E-9635-4B44-8D4C-861A7AFFF66C}"/>
              </a:ext>
            </a:extLst>
          </p:cNvPr>
          <p:cNvSpPr txBox="1"/>
          <p:nvPr/>
        </p:nvSpPr>
        <p:spPr>
          <a:xfrm>
            <a:off x="395238" y="208362"/>
            <a:ext cx="3673841" cy="1569660"/>
          </a:xfrm>
          <a:prstGeom prst="rect">
            <a:avLst/>
          </a:prstGeom>
          <a:solidFill>
            <a:schemeClr val="tx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b="1">
                <a:solidFill>
                  <a:schemeClr val="bg1"/>
                </a:solidFill>
                <a:cs typeface="Arial"/>
              </a:defRPr>
            </a:lvl1pPr>
          </a:lstStyle>
          <a:p>
            <a:pPr marL="285750" indent="-285750" algn="l">
              <a:buFont typeface="Arial" panose="020B0604020202020204" pitchFamily="34" charset="0"/>
              <a:buChar char="•"/>
            </a:pPr>
            <a:r>
              <a:rPr lang="en-US" dirty="0"/>
              <a:t>BNL/JLab Partnership</a:t>
            </a:r>
          </a:p>
          <a:p>
            <a:pPr marL="285750" indent="-285750" algn="l">
              <a:buFont typeface="Arial" panose="020B0604020202020204" pitchFamily="34" charset="0"/>
              <a:buChar char="•"/>
            </a:pPr>
            <a:r>
              <a:rPr lang="en-US" dirty="0"/>
              <a:t>EICUG, </a:t>
            </a:r>
            <a:r>
              <a:rPr lang="en-US" dirty="0" err="1"/>
              <a:t>ePIC</a:t>
            </a:r>
            <a:r>
              <a:rPr lang="en-US" dirty="0"/>
              <a:t> Collaboration, and Accelerator Collaboration Input and Advice</a:t>
            </a:r>
          </a:p>
          <a:p>
            <a:pPr marL="285750" indent="-285750" algn="l">
              <a:buFont typeface="Arial" panose="020B0604020202020204" pitchFamily="34" charset="0"/>
              <a:buChar char="•"/>
            </a:pPr>
            <a:r>
              <a:rPr lang="en-US" dirty="0"/>
              <a:t>Technical &amp; Management Advice</a:t>
            </a:r>
          </a:p>
          <a:p>
            <a:pPr marL="285750" indent="-285750" algn="l">
              <a:buFont typeface="Arial" panose="020B0604020202020204" pitchFamily="34" charset="0"/>
              <a:buChar char="•"/>
            </a:pPr>
            <a:r>
              <a:rPr lang="en-US" dirty="0"/>
              <a:t>International Governance</a:t>
            </a:r>
          </a:p>
        </p:txBody>
      </p:sp>
    </p:spTree>
    <p:extLst>
      <p:ext uri="{BB962C8B-B14F-4D97-AF65-F5344CB8AC3E}">
        <p14:creationId xmlns:p14="http://schemas.microsoft.com/office/powerpoint/2010/main" val="72433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9FEA33-BDB6-4992-9724-DE699B97983C}"/>
              </a:ext>
            </a:extLst>
          </p:cNvPr>
          <p:cNvSpPr>
            <a:spLocks noGrp="1"/>
          </p:cNvSpPr>
          <p:nvPr>
            <p:ph type="sldNum" sz="quarter" idx="4"/>
          </p:nvPr>
        </p:nvSpPr>
        <p:spPr/>
        <p:txBody>
          <a:bodyPr/>
          <a:lstStyle/>
          <a:p>
            <a:pPr algn="ctr"/>
            <a:fld id="{933A556B-7C63-244D-9B7C-B0EA8042B330}" type="slidenum">
              <a:rPr lang="en-US" smtClean="0"/>
              <a:pPr algn="ctr"/>
              <a:t>15</a:t>
            </a:fld>
            <a:endParaRPr lang="en-US" dirty="0"/>
          </a:p>
        </p:txBody>
      </p:sp>
      <p:sp>
        <p:nvSpPr>
          <p:cNvPr id="3" name="Title 2">
            <a:extLst>
              <a:ext uri="{FF2B5EF4-FFF2-40B4-BE49-F238E27FC236}">
                <a16:creationId xmlns:a16="http://schemas.microsoft.com/office/drawing/2014/main" id="{406C7A67-83C4-4BC6-9D62-EEBA98C8DAD5}"/>
              </a:ext>
            </a:extLst>
          </p:cNvPr>
          <p:cNvSpPr>
            <a:spLocks noGrp="1"/>
          </p:cNvSpPr>
          <p:nvPr>
            <p:ph type="title"/>
          </p:nvPr>
        </p:nvSpPr>
        <p:spPr/>
        <p:txBody>
          <a:bodyPr/>
          <a:lstStyle/>
          <a:p>
            <a:r>
              <a:rPr lang="en-US" dirty="0"/>
              <a:t>EIC Boards, Committees, and Steering Group</a:t>
            </a:r>
          </a:p>
        </p:txBody>
      </p:sp>
      <p:sp>
        <p:nvSpPr>
          <p:cNvPr id="5" name="Content Placeholder 2">
            <a:extLst>
              <a:ext uri="{FF2B5EF4-FFF2-40B4-BE49-F238E27FC236}">
                <a16:creationId xmlns:a16="http://schemas.microsoft.com/office/drawing/2014/main" id="{BAC227A8-8A54-4B86-B611-F4D179DA8347}"/>
              </a:ext>
            </a:extLst>
          </p:cNvPr>
          <p:cNvSpPr txBox="1">
            <a:spLocks/>
          </p:cNvSpPr>
          <p:nvPr/>
        </p:nvSpPr>
        <p:spPr>
          <a:xfrm>
            <a:off x="386694" y="825178"/>
            <a:ext cx="8358148" cy="51590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b="1" dirty="0"/>
          </a:p>
          <a:p>
            <a:r>
              <a:rPr lang="en-US" sz="1600" b="1" dirty="0"/>
              <a:t>Advisory Board (AB) </a:t>
            </a:r>
            <a:r>
              <a:rPr lang="en-US" sz="1600" dirty="0"/>
              <a:t>– Advice to the BNL Director on the construction of the EIC accelerator facility. Meets ~ 3 times per year.  Chaired by </a:t>
            </a:r>
            <a:r>
              <a:rPr lang="en-US" sz="1600" dirty="0" err="1"/>
              <a:t>JLab</a:t>
            </a:r>
            <a:r>
              <a:rPr lang="en-US" sz="1600" dirty="0"/>
              <a:t> Director.</a:t>
            </a:r>
            <a:endParaRPr lang="en-US" sz="1600" b="1" dirty="0"/>
          </a:p>
          <a:p>
            <a:r>
              <a:rPr lang="en-US" sz="1600" b="1" dirty="0"/>
              <a:t>EIC Resource Review Board (RRB) </a:t>
            </a:r>
            <a:r>
              <a:rPr lang="en-US" sz="1600" dirty="0"/>
              <a:t>– Oversight of the EIC Experimental Program. Meets ~ 2 times per year.  Chaired by the BNL/</a:t>
            </a:r>
            <a:r>
              <a:rPr lang="en-US" sz="1600" dirty="0" err="1"/>
              <a:t>JLab</a:t>
            </a:r>
            <a:r>
              <a:rPr lang="en-US" sz="1600" dirty="0"/>
              <a:t> and International Partner.</a:t>
            </a:r>
          </a:p>
          <a:p>
            <a:r>
              <a:rPr lang="en-US" sz="1600" b="1" dirty="0"/>
              <a:t>Project Advisory Committee (PAC)</a:t>
            </a:r>
            <a:r>
              <a:rPr lang="en-US" sz="1600" dirty="0"/>
              <a:t> – Advice to the BNL Director on the delivery of the EIC Project and organized by the Project Director. Meets 2-3 times per year. </a:t>
            </a:r>
          </a:p>
          <a:p>
            <a:endParaRPr lang="en-US" sz="1600" b="1" dirty="0"/>
          </a:p>
          <a:p>
            <a:endParaRPr lang="en-US" sz="1600" dirty="0"/>
          </a:p>
          <a:p>
            <a:pPr marL="0" indent="0">
              <a:buNone/>
            </a:pPr>
            <a:endParaRPr lang="en-US" sz="6400" dirty="0"/>
          </a:p>
          <a:p>
            <a:pPr marL="0" indent="0">
              <a:buNone/>
            </a:pPr>
            <a:endParaRPr lang="en-US" sz="1800" dirty="0"/>
          </a:p>
        </p:txBody>
      </p:sp>
      <p:pic>
        <p:nvPicPr>
          <p:cNvPr id="6" name="Picture 5">
            <a:extLst>
              <a:ext uri="{FF2B5EF4-FFF2-40B4-BE49-F238E27FC236}">
                <a16:creationId xmlns:a16="http://schemas.microsoft.com/office/drawing/2014/main" id="{60D04224-D7FF-4423-B953-788F950D98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44842" y="906566"/>
            <a:ext cx="3217661" cy="1795904"/>
          </a:xfrm>
          <a:prstGeom prst="rect">
            <a:avLst/>
          </a:prstGeom>
          <a:ln>
            <a:noFill/>
          </a:ln>
          <a:effectLst>
            <a:softEdge rad="112500"/>
          </a:effectLst>
        </p:spPr>
      </p:pic>
      <p:sp>
        <p:nvSpPr>
          <p:cNvPr id="7" name="TextBox 6">
            <a:extLst>
              <a:ext uri="{FF2B5EF4-FFF2-40B4-BE49-F238E27FC236}">
                <a16:creationId xmlns:a16="http://schemas.microsoft.com/office/drawing/2014/main" id="{89AE6D3D-32FA-43DB-AC59-3ADBBA9724F7}"/>
              </a:ext>
            </a:extLst>
          </p:cNvPr>
          <p:cNvSpPr txBox="1"/>
          <p:nvPr/>
        </p:nvSpPr>
        <p:spPr>
          <a:xfrm>
            <a:off x="9324921" y="2286972"/>
            <a:ext cx="2205097" cy="415498"/>
          </a:xfrm>
          <a:prstGeom prst="rect">
            <a:avLst/>
          </a:prstGeom>
          <a:solidFill>
            <a:schemeClr val="tx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b="1">
                <a:solidFill>
                  <a:schemeClr val="bg1"/>
                </a:solidFill>
                <a:cs typeface="Arial"/>
              </a:defRPr>
            </a:lvl1pPr>
          </a:lstStyle>
          <a:p>
            <a:r>
              <a:rPr lang="en-US" sz="1050" dirty="0"/>
              <a:t>EIC RRB Meeting</a:t>
            </a:r>
          </a:p>
          <a:p>
            <a:r>
              <a:rPr lang="en-US" sz="1050" dirty="0"/>
              <a:t>May 6-7, 2024</a:t>
            </a:r>
          </a:p>
        </p:txBody>
      </p:sp>
      <p:sp>
        <p:nvSpPr>
          <p:cNvPr id="4" name="TextBox 3">
            <a:extLst>
              <a:ext uri="{FF2B5EF4-FFF2-40B4-BE49-F238E27FC236}">
                <a16:creationId xmlns:a16="http://schemas.microsoft.com/office/drawing/2014/main" id="{1C2E70CF-8264-4ADB-96E6-BE6E8C853D75}"/>
              </a:ext>
            </a:extLst>
          </p:cNvPr>
          <p:cNvSpPr txBox="1"/>
          <p:nvPr/>
        </p:nvSpPr>
        <p:spPr>
          <a:xfrm>
            <a:off x="386694" y="2922951"/>
            <a:ext cx="10901083" cy="2840778"/>
          </a:xfrm>
          <a:prstGeom prst="rect">
            <a:avLst/>
          </a:prstGeom>
          <a:noFill/>
        </p:spPr>
        <p:txBody>
          <a:bodyPr wrap="square" rtlCol="0">
            <a:spAutoFit/>
          </a:bodyPr>
          <a:lstStyle/>
          <a:p>
            <a:pPr marL="230188" indent="-230188">
              <a:lnSpc>
                <a:spcPct val="90000"/>
              </a:lnSpc>
              <a:spcBef>
                <a:spcPts val="1000"/>
              </a:spcBef>
              <a:buFont typeface="Arial" panose="020B0604020202020204" pitchFamily="34" charset="0"/>
              <a:buChar char="•"/>
            </a:pPr>
            <a:r>
              <a:rPr lang="en-US" sz="1600" b="1" dirty="0"/>
              <a:t>Machine Advisory Committee (MAC)</a:t>
            </a:r>
            <a:r>
              <a:rPr lang="en-US" sz="1600" dirty="0"/>
              <a:t> – Provides advice on EIC accelerator science and technology. The MAC reports to the EIC Project Director and is organized by the EIC Technical Director. Meets 2-3 times per year.</a:t>
            </a:r>
            <a:endParaRPr lang="en-US" sz="1600" b="1" dirty="0"/>
          </a:p>
          <a:p>
            <a:pPr marL="230188" indent="-230188">
              <a:lnSpc>
                <a:spcPct val="110000"/>
              </a:lnSpc>
              <a:spcBef>
                <a:spcPts val="1000"/>
              </a:spcBef>
              <a:buFont typeface="Arial" panose="020B0604020202020204" pitchFamily="34" charset="0"/>
              <a:buChar char="•"/>
            </a:pPr>
            <a:r>
              <a:rPr lang="en-US" sz="1600" b="1" dirty="0"/>
              <a:t>Detector Advisory Committee (DAC) </a:t>
            </a:r>
            <a:r>
              <a:rPr lang="en-US" sz="1600" dirty="0"/>
              <a:t>– Provides advice on detector science and technology. The DAC reports to the EIC Project Director and organized by the EIC Co-Associate Directors for the EIC Experimental Program. Meets 2-3 times per year. </a:t>
            </a:r>
            <a:endParaRPr lang="en-US" sz="1600" b="1" dirty="0"/>
          </a:p>
          <a:p>
            <a:pPr marL="176213" indent="-176213">
              <a:lnSpc>
                <a:spcPct val="90000"/>
              </a:lnSpc>
              <a:spcBef>
                <a:spcPts val="1000"/>
              </a:spcBef>
              <a:buFont typeface="Arial" panose="020B0604020202020204" pitchFamily="34" charset="0"/>
              <a:buChar char="•"/>
            </a:pPr>
            <a:r>
              <a:rPr lang="en-US" sz="1600" b="1" dirty="0"/>
              <a:t>Infrastructure Construction Advisory Committee (ICAC) – </a:t>
            </a:r>
            <a:r>
              <a:rPr lang="en-US" sz="1600" dirty="0"/>
              <a:t>Provides advice on infrastructure plans. The ICAC reports to the EIC Project Director and organized by EIC Infrastructure Division Director. Technical experts with rotating terms. Meets 2-3 times per year.</a:t>
            </a:r>
          </a:p>
          <a:p>
            <a:pPr marL="176213" indent="-176213">
              <a:lnSpc>
                <a:spcPct val="90000"/>
              </a:lnSpc>
              <a:spcBef>
                <a:spcPts val="1000"/>
              </a:spcBef>
              <a:buFont typeface="Arial" panose="020B0604020202020204" pitchFamily="34" charset="0"/>
              <a:buChar char="•"/>
            </a:pPr>
            <a:r>
              <a:rPr lang="en-US" sz="1600" b="1" dirty="0"/>
              <a:t>SC Magnet Steering Group (MSG) </a:t>
            </a:r>
            <a:r>
              <a:rPr lang="en-US" sz="1600" dirty="0"/>
              <a:t>– Charged to guide the development of an EIC SC Magnet Design, Production, and Testing Plan. The MSG reports to the EIC Project Director. Meets at least monthly over the next 2 years. </a:t>
            </a:r>
          </a:p>
        </p:txBody>
      </p:sp>
    </p:spTree>
    <p:extLst>
      <p:ext uri="{BB962C8B-B14F-4D97-AF65-F5344CB8AC3E}">
        <p14:creationId xmlns:p14="http://schemas.microsoft.com/office/powerpoint/2010/main" val="204940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710F32-5C7C-4DA7-9D91-3BADBC71130E}"/>
              </a:ext>
            </a:extLst>
          </p:cNvPr>
          <p:cNvPicPr>
            <a:picLocks noChangeAspect="1"/>
          </p:cNvPicPr>
          <p:nvPr/>
        </p:nvPicPr>
        <p:blipFill>
          <a:blip r:embed="rId3"/>
          <a:stretch>
            <a:fillRect/>
          </a:stretch>
        </p:blipFill>
        <p:spPr>
          <a:xfrm>
            <a:off x="8813543" y="977947"/>
            <a:ext cx="2892246" cy="2011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FA44E9B-9FC7-4019-B397-89C77D9C6666}"/>
              </a:ext>
            </a:extLst>
          </p:cNvPr>
          <p:cNvSpPr>
            <a:spLocks noGrp="1"/>
          </p:cNvSpPr>
          <p:nvPr>
            <p:ph type="title"/>
          </p:nvPr>
        </p:nvSpPr>
        <p:spPr/>
        <p:txBody>
          <a:bodyPr>
            <a:normAutofit/>
          </a:bodyPr>
          <a:lstStyle/>
          <a:p>
            <a:r>
              <a:rPr lang="en-US" dirty="0"/>
              <a:t>EIC Accelerator Collaboration</a:t>
            </a:r>
          </a:p>
        </p:txBody>
      </p:sp>
      <p:sp>
        <p:nvSpPr>
          <p:cNvPr id="3" name="Text Placeholder 2">
            <a:extLst>
              <a:ext uri="{FF2B5EF4-FFF2-40B4-BE49-F238E27FC236}">
                <a16:creationId xmlns:a16="http://schemas.microsoft.com/office/drawing/2014/main" id="{6DAF8812-343E-497E-ACFA-E3AC9E7EED32}"/>
              </a:ext>
            </a:extLst>
          </p:cNvPr>
          <p:cNvSpPr>
            <a:spLocks noGrp="1"/>
          </p:cNvSpPr>
          <p:nvPr>
            <p:ph type="body" sz="quarter" idx="10"/>
          </p:nvPr>
        </p:nvSpPr>
        <p:spPr>
          <a:xfrm>
            <a:off x="502489" y="1219585"/>
            <a:ext cx="8247615" cy="4596662"/>
          </a:xfrm>
        </p:spPr>
        <p:txBody>
          <a:bodyPr vert="horz" lIns="91440" tIns="45720" rIns="91440" bIns="45720" rtlCol="0" anchor="t">
            <a:normAutofit fontScale="92500"/>
          </a:bodyPr>
          <a:lstStyle/>
          <a:p>
            <a:pPr>
              <a:lnSpc>
                <a:spcPct val="110000"/>
              </a:lnSpc>
            </a:pPr>
            <a:r>
              <a:rPr lang="en-US" sz="2000" dirty="0"/>
              <a:t>The EIC Accelerator Collaboration will enhance the developments of the evolution, upgrades, and the ultimate performance of the EIC facility.</a:t>
            </a:r>
            <a:endParaRPr lang="en-US" sz="2000" dirty="0">
              <a:cs typeface="Arial"/>
            </a:endParaRPr>
          </a:p>
          <a:p>
            <a:pPr>
              <a:lnSpc>
                <a:spcPct val="110000"/>
              </a:lnSpc>
            </a:pPr>
            <a:r>
              <a:rPr lang="en-US" sz="2000" dirty="0"/>
              <a:t>150 accelerator experts joined the Kick-Off Meeting at the International Particle Accelerator Conference (IPAC) ’24 in May 2024 in Nashville. </a:t>
            </a:r>
            <a:endParaRPr lang="en-US" sz="2000" dirty="0">
              <a:cs typeface="Arial"/>
            </a:endParaRPr>
          </a:p>
          <a:p>
            <a:pPr marL="285750" indent="-285750">
              <a:lnSpc>
                <a:spcPct val="110000"/>
              </a:lnSpc>
              <a:buFont typeface="Arial" panose="020B0604020202020204" pitchFamily="34" charset="0"/>
              <a:buChar char="•"/>
            </a:pPr>
            <a:r>
              <a:rPr lang="en-US" sz="2000" dirty="0"/>
              <a:t>Co-Chairs: Andrei </a:t>
            </a:r>
            <a:r>
              <a:rPr lang="en-US" sz="2000" dirty="0" err="1"/>
              <a:t>Seryi</a:t>
            </a:r>
            <a:r>
              <a:rPr lang="en-US" sz="2000" dirty="0"/>
              <a:t> (Jefferson Lab) and Carsten Welsch (Liverpool, UK)</a:t>
            </a:r>
            <a:endParaRPr lang="en-US" sz="2000" dirty="0">
              <a:cs typeface="Arial"/>
            </a:endParaRPr>
          </a:p>
          <a:p>
            <a:pPr marL="285750" indent="-285750">
              <a:lnSpc>
                <a:spcPct val="110000"/>
              </a:lnSpc>
              <a:buFont typeface="Arial" panose="020B0604020202020204" pitchFamily="34" charset="0"/>
              <a:buChar char="•"/>
            </a:pPr>
            <a:r>
              <a:rPr lang="en-US" sz="2000" dirty="0"/>
              <a:t>Collaborative topical working groups formed</a:t>
            </a:r>
            <a:r>
              <a:rPr lang="en-US" sz="2000" dirty="0">
                <a:cs typeface="Times New Roman"/>
              </a:rPr>
              <a:t>:</a:t>
            </a:r>
            <a:endParaRPr lang="en-US" sz="2000" dirty="0">
              <a:ea typeface="Calibri" panose="020F0502020204030204" pitchFamily="34" charset="0"/>
              <a:cs typeface="Times New Roman"/>
            </a:endParaRPr>
          </a:p>
          <a:p>
            <a:pPr marL="742950" lvl="1" indent="-285750">
              <a:lnSpc>
                <a:spcPct val="110000"/>
              </a:lnSpc>
            </a:pPr>
            <a:r>
              <a:rPr lang="en-US" dirty="0">
                <a:ea typeface="Calibri" panose="020F0502020204030204" pitchFamily="34" charset="0"/>
                <a:cs typeface="Times New Roman"/>
              </a:rPr>
              <a:t>Beam-Beam</a:t>
            </a:r>
          </a:p>
          <a:p>
            <a:pPr marL="742950" lvl="1" indent="-285750">
              <a:lnSpc>
                <a:spcPct val="110000"/>
              </a:lnSpc>
            </a:pPr>
            <a:r>
              <a:rPr lang="en-US" dirty="0">
                <a:ea typeface="Calibri" panose="020F0502020204030204" pitchFamily="34" charset="0"/>
                <a:cs typeface="Times New Roman"/>
              </a:rPr>
              <a:t>Polarization </a:t>
            </a:r>
            <a:endParaRPr lang="en-US" dirty="0"/>
          </a:p>
          <a:p>
            <a:pPr marL="285750" indent="-285750">
              <a:lnSpc>
                <a:spcPct val="110000"/>
              </a:lnSpc>
              <a:buFont typeface="Arial" panose="020B0604020202020204" pitchFamily="34" charset="0"/>
              <a:buChar char="•"/>
            </a:pPr>
            <a:r>
              <a:rPr lang="en-US" sz="2000" dirty="0">
                <a:ea typeface="Calibri" panose="020F0502020204030204" pitchFamily="34" charset="0"/>
                <a:cs typeface="Times New Roman"/>
              </a:rPr>
              <a:t>Working Groups are coordinated by leaders who are appointed by </a:t>
            </a:r>
            <a:br>
              <a:rPr lang="en-US" sz="2000" dirty="0">
                <a:ea typeface="Calibri" panose="020F0502020204030204" pitchFamily="34" charset="0"/>
                <a:cs typeface="Times New Roman" panose="02020603050405020304" pitchFamily="18" charset="0"/>
              </a:rPr>
            </a:br>
            <a:r>
              <a:rPr lang="en-US" sz="2000" dirty="0">
                <a:ea typeface="Calibri" panose="020F0502020204030204" pitchFamily="34" charset="0"/>
                <a:cs typeface="Times New Roman"/>
              </a:rPr>
              <a:t>Co-Chairs of the Accelerator Collaboration in coordination with </a:t>
            </a:r>
            <a:br>
              <a:rPr lang="en-US" sz="2000" dirty="0">
                <a:ea typeface="Calibri" panose="020F0502020204030204" pitchFamily="34" charset="0"/>
                <a:cs typeface="Times New Roman" panose="02020603050405020304" pitchFamily="18" charset="0"/>
              </a:rPr>
            </a:br>
            <a:r>
              <a:rPr lang="en-US" sz="2000" dirty="0">
                <a:ea typeface="Calibri" panose="020F0502020204030204" pitchFamily="34" charset="0"/>
                <a:cs typeface="Times New Roman"/>
              </a:rPr>
              <a:t>EIC Project Technical Director Sergei </a:t>
            </a:r>
            <a:r>
              <a:rPr lang="en-US" sz="2000" dirty="0" err="1">
                <a:ea typeface="Calibri" panose="020F0502020204030204" pitchFamily="34" charset="0"/>
                <a:cs typeface="Times New Roman"/>
              </a:rPr>
              <a:t>Nagaitsev</a:t>
            </a:r>
            <a:r>
              <a:rPr lang="en-US" sz="2000" dirty="0">
                <a:ea typeface="Calibri" panose="020F0502020204030204" pitchFamily="34" charset="0"/>
                <a:cs typeface="Times New Roman"/>
              </a:rPr>
              <a:t>.</a:t>
            </a:r>
            <a:endParaRPr lang="en-US" sz="2000" dirty="0">
              <a:cs typeface="Times New Roman"/>
            </a:endParaRPr>
          </a:p>
          <a:p>
            <a:endParaRPr lang="en-US" sz="1800" dirty="0"/>
          </a:p>
          <a:p>
            <a:endParaRPr lang="en-US" sz="1800" dirty="0"/>
          </a:p>
        </p:txBody>
      </p:sp>
      <p:pic>
        <p:nvPicPr>
          <p:cNvPr id="10" name="Picture 9" descr="A person standing at a podium with a crowd of people in the background&#10;&#10;Description automatically generated">
            <a:extLst>
              <a:ext uri="{FF2B5EF4-FFF2-40B4-BE49-F238E27FC236}">
                <a16:creationId xmlns:a16="http://schemas.microsoft.com/office/drawing/2014/main" id="{971296C9-D208-7B7A-054E-C32A26C231CA}"/>
              </a:ext>
            </a:extLst>
          </p:cNvPr>
          <p:cNvPicPr>
            <a:picLocks noChangeAspect="1"/>
          </p:cNvPicPr>
          <p:nvPr/>
        </p:nvPicPr>
        <p:blipFill>
          <a:blip r:embed="rId4"/>
          <a:stretch>
            <a:fillRect/>
          </a:stretch>
        </p:blipFill>
        <p:spPr>
          <a:xfrm>
            <a:off x="8352617" y="3203352"/>
            <a:ext cx="3609887" cy="2406591"/>
          </a:xfrm>
          <a:prstGeom prst="rect">
            <a:avLst/>
          </a:prstGeom>
        </p:spPr>
      </p:pic>
      <p:sp>
        <p:nvSpPr>
          <p:cNvPr id="11" name="TextBox 10">
            <a:extLst>
              <a:ext uri="{FF2B5EF4-FFF2-40B4-BE49-F238E27FC236}">
                <a16:creationId xmlns:a16="http://schemas.microsoft.com/office/drawing/2014/main" id="{0CFD46BD-F0F4-ACB3-BCEA-DEB8F0269D68}"/>
              </a:ext>
            </a:extLst>
          </p:cNvPr>
          <p:cNvSpPr txBox="1"/>
          <p:nvPr/>
        </p:nvSpPr>
        <p:spPr>
          <a:xfrm>
            <a:off x="8270368" y="5626997"/>
            <a:ext cx="3609887" cy="430887"/>
          </a:xfrm>
          <a:prstGeom prst="rect">
            <a:avLst/>
          </a:prstGeom>
          <a:noFill/>
        </p:spPr>
        <p:txBody>
          <a:bodyPr wrap="square" rtlCol="0">
            <a:spAutoFit/>
          </a:bodyPr>
          <a:lstStyle/>
          <a:p>
            <a:r>
              <a:rPr lang="en-US" sz="1100"/>
              <a:t>EIC Technical Director Sergei Nagaitsev presenting at IPAC’24</a:t>
            </a:r>
          </a:p>
        </p:txBody>
      </p:sp>
      <p:sp>
        <p:nvSpPr>
          <p:cNvPr id="5" name="Slide Number Placeholder 4">
            <a:extLst>
              <a:ext uri="{FF2B5EF4-FFF2-40B4-BE49-F238E27FC236}">
                <a16:creationId xmlns:a16="http://schemas.microsoft.com/office/drawing/2014/main" id="{4CA327B6-AF3A-481E-A76F-F8391164FF8C}"/>
              </a:ext>
            </a:extLst>
          </p:cNvPr>
          <p:cNvSpPr>
            <a:spLocks noGrp="1"/>
          </p:cNvSpPr>
          <p:nvPr>
            <p:ph type="sldNum" sz="quarter" idx="4"/>
          </p:nvPr>
        </p:nvSpPr>
        <p:spPr/>
        <p:txBody>
          <a:bodyPr/>
          <a:lstStyle/>
          <a:p>
            <a:pPr algn="ctr"/>
            <a:fld id="{933A556B-7C63-244D-9B7C-B0EA8042B330}" type="slidenum">
              <a:rPr lang="en-US" smtClean="0"/>
              <a:pPr algn="ctr"/>
              <a:t>16</a:t>
            </a:fld>
            <a:endParaRPr lang="en-US"/>
          </a:p>
        </p:txBody>
      </p:sp>
    </p:spTree>
    <p:extLst>
      <p:ext uri="{BB962C8B-B14F-4D97-AF65-F5344CB8AC3E}">
        <p14:creationId xmlns:p14="http://schemas.microsoft.com/office/powerpoint/2010/main" val="3187949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486537-B4B6-4580-9AEC-4DE04C664D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77670" y="3132826"/>
            <a:ext cx="3415991" cy="2670836"/>
          </a:xfrm>
          <a:prstGeom prst="rect">
            <a:avLst/>
          </a:prstGeom>
        </p:spPr>
      </p:pic>
      <p:sp>
        <p:nvSpPr>
          <p:cNvPr id="2" name="Slide Number Placeholder 1">
            <a:extLst>
              <a:ext uri="{FF2B5EF4-FFF2-40B4-BE49-F238E27FC236}">
                <a16:creationId xmlns:a16="http://schemas.microsoft.com/office/drawing/2014/main" id="{FE1030FF-4EC3-4C32-819B-7C84D28F4D54}"/>
              </a:ext>
            </a:extLst>
          </p:cNvPr>
          <p:cNvSpPr>
            <a:spLocks noGrp="1"/>
          </p:cNvSpPr>
          <p:nvPr>
            <p:ph type="sldNum" sz="quarter" idx="4"/>
          </p:nvPr>
        </p:nvSpPr>
        <p:spPr/>
        <p:txBody>
          <a:bodyPr/>
          <a:lstStyle/>
          <a:p>
            <a:pPr algn="ctr"/>
            <a:fld id="{933A556B-7C63-244D-9B7C-B0EA8042B330}" type="slidenum">
              <a:rPr lang="en-US" smtClean="0"/>
              <a:pPr algn="ctr"/>
              <a:t>17</a:t>
            </a:fld>
            <a:endParaRPr lang="en-US" dirty="0"/>
          </a:p>
        </p:txBody>
      </p:sp>
      <p:sp>
        <p:nvSpPr>
          <p:cNvPr id="3" name="Title 2">
            <a:extLst>
              <a:ext uri="{FF2B5EF4-FFF2-40B4-BE49-F238E27FC236}">
                <a16:creationId xmlns:a16="http://schemas.microsoft.com/office/drawing/2014/main" id="{648C8811-D18B-4038-B0EB-5A6855D9B935}"/>
              </a:ext>
            </a:extLst>
          </p:cNvPr>
          <p:cNvSpPr>
            <a:spLocks noGrp="1"/>
          </p:cNvSpPr>
          <p:nvPr>
            <p:ph type="title"/>
          </p:nvPr>
        </p:nvSpPr>
        <p:spPr/>
        <p:txBody>
          <a:bodyPr/>
          <a:lstStyle/>
          <a:p>
            <a:r>
              <a:rPr lang="en-US" dirty="0"/>
              <a:t>Summary</a:t>
            </a:r>
          </a:p>
        </p:txBody>
      </p:sp>
      <p:sp>
        <p:nvSpPr>
          <p:cNvPr id="5" name="Text Placeholder 2">
            <a:extLst>
              <a:ext uri="{FF2B5EF4-FFF2-40B4-BE49-F238E27FC236}">
                <a16:creationId xmlns:a16="http://schemas.microsoft.com/office/drawing/2014/main" id="{CF8A52D3-31D7-4B42-AB7B-BB0B7F178D18}"/>
              </a:ext>
            </a:extLst>
          </p:cNvPr>
          <p:cNvSpPr>
            <a:spLocks noGrp="1"/>
          </p:cNvSpPr>
          <p:nvPr>
            <p:ph type="body" sz="quarter" idx="10"/>
          </p:nvPr>
        </p:nvSpPr>
        <p:spPr>
          <a:xfrm>
            <a:off x="461317" y="955712"/>
            <a:ext cx="11532343" cy="5360883"/>
          </a:xfrm>
        </p:spPr>
        <p:txBody>
          <a:bodyPr vert="horz" lIns="51435" tIns="25718" rIns="51435" bIns="25718" rtlCol="0" anchor="t">
            <a:normAutofit/>
          </a:bodyPr>
          <a:lstStyle/>
          <a:p>
            <a:pPr>
              <a:lnSpc>
                <a:spcPct val="110000"/>
              </a:lnSpc>
              <a:spcAft>
                <a:spcPts val="506"/>
              </a:spcAft>
              <a:buFont typeface="Arial"/>
              <a:buChar char="•"/>
            </a:pPr>
            <a:r>
              <a:rPr lang="en-US" sz="2000" dirty="0">
                <a:ea typeface="Calibri" panose="020F0502020204030204" pitchFamily="34" charset="0"/>
                <a:cs typeface="Arial"/>
              </a:rPr>
              <a:t>EIC is a unique, high-energy, high-luminosity, polarized beam collider that will be one of the most challenging and exciting accelerator complexes ever built -- </a:t>
            </a:r>
            <a:r>
              <a:rPr lang="en-US" sz="2000" b="1" dirty="0">
                <a:ea typeface="Calibri" panose="020F0502020204030204" pitchFamily="34" charset="0"/>
                <a:cs typeface="Arial"/>
              </a:rPr>
              <a:t>only new collider in the next decades.</a:t>
            </a:r>
            <a:endParaRPr lang="en-US" sz="2000" dirty="0">
              <a:cs typeface="Arial"/>
            </a:endParaRPr>
          </a:p>
          <a:p>
            <a:pPr>
              <a:lnSpc>
                <a:spcPct val="110000"/>
              </a:lnSpc>
              <a:spcAft>
                <a:spcPts val="506"/>
              </a:spcAft>
              <a:buFont typeface="Arial"/>
              <a:buChar char="•"/>
            </a:pPr>
            <a:r>
              <a:rPr lang="en-US" sz="2000" dirty="0">
                <a:ea typeface="Calibri" panose="020F0502020204030204" pitchFamily="34" charset="0"/>
                <a:cs typeface="Arial"/>
              </a:rPr>
              <a:t>DOE approved CD-3A and supports the preparation CD-3B for additional procurements.</a:t>
            </a:r>
            <a:endParaRPr lang="en-US" sz="2000" dirty="0">
              <a:cs typeface="Arial" panose="020B0604020202020204"/>
            </a:endParaRPr>
          </a:p>
          <a:p>
            <a:pPr>
              <a:lnSpc>
                <a:spcPct val="110000"/>
              </a:lnSpc>
              <a:spcAft>
                <a:spcPts val="506"/>
              </a:spcAft>
              <a:buFont typeface="Arial"/>
              <a:buChar char="•"/>
            </a:pPr>
            <a:r>
              <a:rPr lang="en-US" sz="2000" dirty="0"/>
              <a:t>Strong support in the scientific community and increasing international engagement.</a:t>
            </a:r>
            <a:r>
              <a:rPr lang="en-US" sz="2000" dirty="0">
                <a:cs typeface="Arial" panose="020B0604020202020204"/>
              </a:rPr>
              <a:t>  </a:t>
            </a:r>
            <a:r>
              <a:rPr lang="en-US" sz="2000" dirty="0"/>
              <a:t>Partners participated in preparing the EIC governance model and engaging in the project.</a:t>
            </a:r>
            <a:endParaRPr lang="en-US" sz="2000" dirty="0">
              <a:cs typeface="Arial" panose="020B0604020202020204"/>
            </a:endParaRPr>
          </a:p>
          <a:p>
            <a:pPr marL="300038" indent="-257175">
              <a:lnSpc>
                <a:spcPct val="110000"/>
              </a:lnSpc>
              <a:spcAft>
                <a:spcPts val="506"/>
              </a:spcAft>
              <a:buFont typeface="Arial"/>
              <a:buChar char="•"/>
            </a:pPr>
            <a:r>
              <a:rPr lang="en-US" sz="2000" dirty="0">
                <a:latin typeface="Arial"/>
                <a:ea typeface="Calibri" panose="020F0502020204030204" pitchFamily="34" charset="0"/>
                <a:cs typeface="Arial"/>
              </a:rPr>
              <a:t>The 2024 priorities include:</a:t>
            </a:r>
          </a:p>
          <a:p>
            <a:pPr marL="528638" lvl="1" indent="-257175">
              <a:lnSpc>
                <a:spcPct val="110000"/>
              </a:lnSpc>
              <a:spcAft>
                <a:spcPts val="506"/>
              </a:spcAft>
              <a:buFont typeface="Arial"/>
              <a:buChar char="•"/>
            </a:pPr>
            <a:r>
              <a:rPr lang="en-US" dirty="0">
                <a:latin typeface="Arial"/>
                <a:ea typeface="Calibri" panose="020F0502020204030204" pitchFamily="34" charset="0"/>
                <a:cs typeface="Arial"/>
              </a:rPr>
              <a:t>Execution of the CD-3A baseline and contracts;</a:t>
            </a:r>
          </a:p>
          <a:p>
            <a:pPr marL="528638" lvl="1" indent="-257175">
              <a:lnSpc>
                <a:spcPct val="110000"/>
              </a:lnSpc>
              <a:spcAft>
                <a:spcPts val="506"/>
              </a:spcAft>
              <a:buFont typeface="Arial"/>
              <a:buChar char="•"/>
            </a:pPr>
            <a:r>
              <a:rPr lang="en-US" dirty="0">
                <a:latin typeface="Arial"/>
                <a:ea typeface="Calibri" panose="020F0502020204030204" pitchFamily="34" charset="0"/>
                <a:cs typeface="Arial"/>
              </a:rPr>
              <a:t>Preparing the CD-3B procurements and baseline for DOE approval;</a:t>
            </a:r>
          </a:p>
          <a:p>
            <a:pPr marL="528638" lvl="1" indent="-257175">
              <a:lnSpc>
                <a:spcPct val="110000"/>
              </a:lnSpc>
              <a:spcAft>
                <a:spcPts val="506"/>
              </a:spcAft>
              <a:buFont typeface="Arial"/>
              <a:buChar char="•"/>
            </a:pPr>
            <a:r>
              <a:rPr lang="en-US" dirty="0">
                <a:latin typeface="Arial"/>
                <a:ea typeface="Calibri" panose="020F0502020204030204" pitchFamily="34" charset="0"/>
                <a:cs typeface="Arial"/>
              </a:rPr>
              <a:t>Preliminary design, and final design for CD-3B items;</a:t>
            </a:r>
          </a:p>
          <a:p>
            <a:pPr marL="528638" lvl="1" indent="-257175">
              <a:lnSpc>
                <a:spcPct val="110000"/>
              </a:lnSpc>
              <a:spcAft>
                <a:spcPts val="506"/>
              </a:spcAft>
              <a:buFont typeface="Arial"/>
              <a:buChar char="•"/>
            </a:pPr>
            <a:r>
              <a:rPr lang="en-US" dirty="0">
                <a:latin typeface="Arial"/>
                <a:ea typeface="Calibri" panose="020F0502020204030204" pitchFamily="34" charset="0"/>
                <a:cs typeface="Arial"/>
              </a:rPr>
              <a:t>Review of all project dependencies (accelerator, detector, host lab); and,</a:t>
            </a:r>
          </a:p>
          <a:p>
            <a:pPr marL="528638" lvl="1" indent="-257175">
              <a:lnSpc>
                <a:spcPct val="110000"/>
              </a:lnSpc>
              <a:spcAft>
                <a:spcPts val="506"/>
              </a:spcAft>
              <a:buFont typeface="Arial"/>
              <a:buChar char="•"/>
            </a:pPr>
            <a:r>
              <a:rPr lang="en-US" dirty="0">
                <a:latin typeface="Arial"/>
                <a:ea typeface="Calibri" panose="020F0502020204030204" pitchFamily="34" charset="0"/>
                <a:cs typeface="Arial"/>
              </a:rPr>
              <a:t>Preparation of the technical, cost, schedule, and performance baseline (CD-2).</a:t>
            </a:r>
            <a:endParaRPr lang="en-US" sz="1400" dirty="0">
              <a:solidFill>
                <a:srgbClr val="FF0000"/>
              </a:solidFill>
              <a:ea typeface="Calibri" panose="020F0502020204030204" pitchFamily="34" charset="0"/>
              <a:cs typeface="Arial" panose="020B0604020202020204" pitchFamily="34" charset="0"/>
            </a:endParaRPr>
          </a:p>
          <a:p>
            <a:pPr>
              <a:buFont typeface="Arial"/>
            </a:pPr>
            <a:endParaRPr lang="en-US" sz="1800" dirty="0">
              <a:cs typeface="Arial" panose="020B0604020202020204"/>
            </a:endParaRPr>
          </a:p>
        </p:txBody>
      </p:sp>
    </p:spTree>
    <p:extLst>
      <p:ext uri="{BB962C8B-B14F-4D97-AF65-F5344CB8AC3E}">
        <p14:creationId xmlns:p14="http://schemas.microsoft.com/office/powerpoint/2010/main" val="415152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FE63F4-8D58-4F4F-8B77-DC63E291424A}"/>
              </a:ext>
            </a:extLst>
          </p:cNvPr>
          <p:cNvSpPr>
            <a:spLocks noGrp="1"/>
          </p:cNvSpPr>
          <p:nvPr>
            <p:ph type="sldNum" sz="quarter" idx="4"/>
          </p:nvPr>
        </p:nvSpPr>
        <p:spPr/>
        <p:txBody>
          <a:bodyPr/>
          <a:lstStyle/>
          <a:p>
            <a:pPr algn="ctr"/>
            <a:fld id="{933A556B-7C63-244D-9B7C-B0EA8042B330}" type="slidenum">
              <a:rPr lang="en-US" smtClean="0"/>
              <a:pPr algn="ctr"/>
              <a:t>2</a:t>
            </a:fld>
            <a:endParaRPr lang="en-US" dirty="0"/>
          </a:p>
        </p:txBody>
      </p:sp>
      <p:sp>
        <p:nvSpPr>
          <p:cNvPr id="3" name="Title 2">
            <a:extLst>
              <a:ext uri="{FF2B5EF4-FFF2-40B4-BE49-F238E27FC236}">
                <a16:creationId xmlns:a16="http://schemas.microsoft.com/office/drawing/2014/main" id="{2149F1D6-B184-42B4-BAF9-B4978E4289FE}"/>
              </a:ext>
            </a:extLst>
          </p:cNvPr>
          <p:cNvSpPr>
            <a:spLocks noGrp="1"/>
          </p:cNvSpPr>
          <p:nvPr>
            <p:ph type="title"/>
          </p:nvPr>
        </p:nvSpPr>
        <p:spPr/>
        <p:txBody>
          <a:bodyPr/>
          <a:lstStyle/>
          <a:p>
            <a:r>
              <a:rPr lang="en-US" dirty="0"/>
              <a:t>Outline</a:t>
            </a:r>
          </a:p>
        </p:txBody>
      </p:sp>
      <p:sp>
        <p:nvSpPr>
          <p:cNvPr id="6" name="Text Placeholder 5">
            <a:extLst>
              <a:ext uri="{FF2B5EF4-FFF2-40B4-BE49-F238E27FC236}">
                <a16:creationId xmlns:a16="http://schemas.microsoft.com/office/drawing/2014/main" id="{8C8B1C3B-9290-4C5E-B83A-7DE31A00FDC0}"/>
              </a:ext>
            </a:extLst>
          </p:cNvPr>
          <p:cNvSpPr>
            <a:spLocks noGrp="1"/>
          </p:cNvSpPr>
          <p:nvPr>
            <p:ph type="body" sz="quarter" idx="10"/>
          </p:nvPr>
        </p:nvSpPr>
        <p:spPr>
          <a:xfrm>
            <a:off x="462578" y="1104515"/>
            <a:ext cx="6779049" cy="5212080"/>
          </a:xfrm>
        </p:spPr>
        <p:txBody>
          <a:bodyPr/>
          <a:lstStyle/>
          <a:p>
            <a:r>
              <a:rPr lang="en-US" dirty="0"/>
              <a:t>Introduction</a:t>
            </a:r>
          </a:p>
          <a:p>
            <a:r>
              <a:rPr lang="en-US" dirty="0"/>
              <a:t>EIC Requirements</a:t>
            </a:r>
          </a:p>
          <a:p>
            <a:r>
              <a:rPr lang="en-US" dirty="0"/>
              <a:t>Recent Highlights</a:t>
            </a:r>
          </a:p>
          <a:p>
            <a:r>
              <a:rPr lang="en-US" dirty="0"/>
              <a:t>Design Overview</a:t>
            </a:r>
          </a:p>
          <a:p>
            <a:r>
              <a:rPr lang="en-US" dirty="0"/>
              <a:t>Critical Decisions and Milestones</a:t>
            </a:r>
          </a:p>
          <a:p>
            <a:r>
              <a:rPr lang="en-US" dirty="0"/>
              <a:t>Funding and Schedule Update</a:t>
            </a:r>
          </a:p>
          <a:p>
            <a:r>
              <a:rPr lang="en-US" dirty="0"/>
              <a:t>Planning for CD-3B &amp; CD-2</a:t>
            </a:r>
          </a:p>
          <a:p>
            <a:r>
              <a:rPr lang="en-US" dirty="0"/>
              <a:t>Organization</a:t>
            </a:r>
          </a:p>
          <a:p>
            <a:r>
              <a:rPr lang="en-US" dirty="0"/>
              <a:t>Accelerator Collaboration</a:t>
            </a:r>
          </a:p>
          <a:p>
            <a:r>
              <a:rPr lang="en-US" dirty="0"/>
              <a:t>Summary</a:t>
            </a:r>
          </a:p>
        </p:txBody>
      </p:sp>
      <p:pic>
        <p:nvPicPr>
          <p:cNvPr id="8" name="Picture 7">
            <a:extLst>
              <a:ext uri="{FF2B5EF4-FFF2-40B4-BE49-F238E27FC236}">
                <a16:creationId xmlns:a16="http://schemas.microsoft.com/office/drawing/2014/main" id="{19E10832-1E6B-467D-87AD-A21FF8D382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5186" y="1441992"/>
            <a:ext cx="5764320" cy="3500844"/>
          </a:xfrm>
          <a:prstGeom prst="rect">
            <a:avLst/>
          </a:prstGeom>
          <a:ln>
            <a:noFill/>
          </a:ln>
          <a:effectLst>
            <a:softEdge rad="112500"/>
          </a:effectLst>
        </p:spPr>
      </p:pic>
    </p:spTree>
    <p:extLst>
      <p:ext uri="{BB962C8B-B14F-4D97-AF65-F5344CB8AC3E}">
        <p14:creationId xmlns:p14="http://schemas.microsoft.com/office/powerpoint/2010/main" val="287415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082BD2-B86D-42C1-B5C4-0414A9861661}"/>
              </a:ext>
            </a:extLst>
          </p:cNvPr>
          <p:cNvSpPr>
            <a:spLocks noGrp="1"/>
          </p:cNvSpPr>
          <p:nvPr>
            <p:ph type="sldNum" sz="quarter" idx="4"/>
          </p:nvPr>
        </p:nvSpPr>
        <p:spPr/>
        <p:txBody>
          <a:bodyPr/>
          <a:lstStyle/>
          <a:p>
            <a:pPr algn="ctr"/>
            <a:fld id="{933A556B-7C63-244D-9B7C-B0EA8042B330}" type="slidenum">
              <a:rPr lang="en-US" smtClean="0"/>
              <a:pPr algn="ctr"/>
              <a:t>3</a:t>
            </a:fld>
            <a:endParaRPr lang="en-US" dirty="0"/>
          </a:p>
        </p:txBody>
      </p:sp>
      <p:sp>
        <p:nvSpPr>
          <p:cNvPr id="3" name="Title 2">
            <a:extLst>
              <a:ext uri="{FF2B5EF4-FFF2-40B4-BE49-F238E27FC236}">
                <a16:creationId xmlns:a16="http://schemas.microsoft.com/office/drawing/2014/main" id="{5EDCC79A-79F5-45DA-B15C-DC1BA1C07A92}"/>
              </a:ext>
            </a:extLst>
          </p:cNvPr>
          <p:cNvSpPr>
            <a:spLocks noGrp="1"/>
          </p:cNvSpPr>
          <p:nvPr>
            <p:ph type="title"/>
          </p:nvPr>
        </p:nvSpPr>
        <p:spPr/>
        <p:txBody>
          <a:bodyPr/>
          <a:lstStyle/>
          <a:p>
            <a:r>
              <a:rPr lang="en-US" dirty="0"/>
              <a:t>Facility Requirements</a:t>
            </a:r>
          </a:p>
        </p:txBody>
      </p:sp>
      <p:sp>
        <p:nvSpPr>
          <p:cNvPr id="5" name="Text Placeholder 3">
            <a:extLst>
              <a:ext uri="{FF2B5EF4-FFF2-40B4-BE49-F238E27FC236}">
                <a16:creationId xmlns:a16="http://schemas.microsoft.com/office/drawing/2014/main" id="{DD0CFA78-53FE-447E-A8FA-ADBADF378184}"/>
              </a:ext>
            </a:extLst>
          </p:cNvPr>
          <p:cNvSpPr>
            <a:spLocks noGrp="1"/>
          </p:cNvSpPr>
          <p:nvPr>
            <p:ph type="body" sz="quarter" idx="10"/>
          </p:nvPr>
        </p:nvSpPr>
        <p:spPr>
          <a:xfrm>
            <a:off x="593255" y="4776236"/>
            <a:ext cx="10896441" cy="1006429"/>
          </a:xfrm>
          <a:solidFill>
            <a:schemeClr val="tx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defTabSz="914400">
              <a:buNone/>
            </a:pPr>
            <a:r>
              <a:rPr lang="en-US" sz="2200" b="1" dirty="0">
                <a:solidFill>
                  <a:schemeClr val="bg1"/>
                </a:solidFill>
                <a:cs typeface="Arial"/>
              </a:rPr>
              <a:t>Conceptual design scope and expected performance satisfy the U.S. Nuclear Science Advisory Committee (NSAC) Long Range Plan (2015 &amp; 2023) and the requirements endorsed by the  U.S. National Academy of Sciences (2018).</a:t>
            </a:r>
          </a:p>
        </p:txBody>
      </p:sp>
      <p:sp>
        <p:nvSpPr>
          <p:cNvPr id="6" name="Text Placeholder 3">
            <a:extLst>
              <a:ext uri="{FF2B5EF4-FFF2-40B4-BE49-F238E27FC236}">
                <a16:creationId xmlns:a16="http://schemas.microsoft.com/office/drawing/2014/main" id="{377776F1-E7D2-4F9F-A714-6255790F8FF8}"/>
              </a:ext>
            </a:extLst>
          </p:cNvPr>
          <p:cNvSpPr txBox="1">
            <a:spLocks/>
          </p:cNvSpPr>
          <p:nvPr/>
        </p:nvSpPr>
        <p:spPr>
          <a:xfrm>
            <a:off x="593255" y="1213779"/>
            <a:ext cx="8081187" cy="3379242"/>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400050" indent="-1698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630238" indent="-1730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857250" indent="-1698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087438" indent="-173038"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EIC Facility Performance Goals</a:t>
            </a:r>
          </a:p>
          <a:p>
            <a:pPr>
              <a:tabLst>
                <a:tab pos="6454775" algn="r"/>
              </a:tabLst>
            </a:pPr>
            <a:r>
              <a:rPr lang="en-US" dirty="0"/>
              <a:t>High Luminosity: L= 10</a:t>
            </a:r>
            <a:r>
              <a:rPr lang="en-US" baseline="30000" dirty="0"/>
              <a:t>33</a:t>
            </a:r>
            <a:r>
              <a:rPr lang="en-US" dirty="0"/>
              <a:t> – 10</a:t>
            </a:r>
            <a:r>
              <a:rPr lang="en-US" baseline="30000" dirty="0"/>
              <a:t>34</a:t>
            </a:r>
            <a:r>
              <a:rPr lang="en-US" dirty="0"/>
              <a:t>cm</a:t>
            </a:r>
            <a:r>
              <a:rPr lang="en-US" baseline="30000" dirty="0"/>
              <a:t>-2</a:t>
            </a:r>
            <a:r>
              <a:rPr lang="en-US" dirty="0"/>
              <a:t>sec</a:t>
            </a:r>
            <a:r>
              <a:rPr lang="en-US" baseline="30000" dirty="0"/>
              <a:t>-1</a:t>
            </a:r>
            <a:r>
              <a:rPr lang="en-US" dirty="0"/>
              <a:t>, 10 – 100 fb</a:t>
            </a:r>
            <a:r>
              <a:rPr lang="en-US" baseline="30000" dirty="0"/>
              <a:t>-1</a:t>
            </a:r>
            <a:r>
              <a:rPr lang="en-US" dirty="0"/>
              <a:t>/year</a:t>
            </a:r>
          </a:p>
          <a:p>
            <a:pPr>
              <a:tabLst>
                <a:tab pos="6454775" algn="r"/>
              </a:tabLst>
            </a:pPr>
            <a:r>
              <a:rPr lang="en-US" dirty="0"/>
              <a:t>Highly Polarized Beams:  70%</a:t>
            </a:r>
          </a:p>
          <a:p>
            <a:pPr>
              <a:tabLst>
                <a:tab pos="6454775" algn="r"/>
              </a:tabLst>
            </a:pPr>
            <a:r>
              <a:rPr lang="en-US" dirty="0"/>
              <a:t>Large Center of Mass Energy Range: E</a:t>
            </a:r>
            <a:r>
              <a:rPr lang="en-US" baseline="-25000" dirty="0"/>
              <a:t>cm</a:t>
            </a:r>
            <a:r>
              <a:rPr lang="en-US" dirty="0"/>
              <a:t> = 20 – 140 GeV</a:t>
            </a:r>
          </a:p>
          <a:p>
            <a:pPr>
              <a:tabLst>
                <a:tab pos="6454775" algn="r"/>
              </a:tabLst>
            </a:pPr>
            <a:r>
              <a:rPr lang="en-US" dirty="0"/>
              <a:t>Large Ion Species Range:  protons – Uranium</a:t>
            </a:r>
          </a:p>
          <a:p>
            <a:pPr>
              <a:tabLst>
                <a:tab pos="6454775" algn="r"/>
              </a:tabLst>
            </a:pPr>
            <a:r>
              <a:rPr lang="en-US" dirty="0"/>
              <a:t>Large Detector Acceptance and Good Background Conditions</a:t>
            </a:r>
          </a:p>
          <a:p>
            <a:pPr>
              <a:tabLst>
                <a:tab pos="6454775" algn="r"/>
              </a:tabLst>
            </a:pPr>
            <a:r>
              <a:rPr lang="en-US" dirty="0"/>
              <a:t>Accommodate a Second Interaction Region (IR)</a:t>
            </a:r>
          </a:p>
          <a:p>
            <a:pPr>
              <a:tabLst>
                <a:tab pos="6454775" algn="r"/>
              </a:tabLst>
            </a:pPr>
            <a:endParaRPr lang="en-US" sz="2000" dirty="0"/>
          </a:p>
          <a:p>
            <a:pPr marL="0" indent="0">
              <a:buNone/>
              <a:tabLst>
                <a:tab pos="6454775" algn="r"/>
              </a:tabLst>
            </a:pPr>
            <a:endParaRPr lang="en-US" dirty="0"/>
          </a:p>
          <a:p>
            <a:pPr marL="0" indent="0">
              <a:buNone/>
            </a:pPr>
            <a:endParaRPr lang="en-US" dirty="0"/>
          </a:p>
        </p:txBody>
      </p:sp>
      <p:pic>
        <p:nvPicPr>
          <p:cNvPr id="7" name="Picture 6">
            <a:extLst>
              <a:ext uri="{FF2B5EF4-FFF2-40B4-BE49-F238E27FC236}">
                <a16:creationId xmlns:a16="http://schemas.microsoft.com/office/drawing/2014/main" id="{8953B861-FB44-4DB8-8490-8074042BB5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3729" y="1137771"/>
            <a:ext cx="2375968" cy="3124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761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446A-97BF-4F18-85CD-99D8097FAF6D}"/>
              </a:ext>
            </a:extLst>
          </p:cNvPr>
          <p:cNvSpPr>
            <a:spLocks noGrp="1"/>
          </p:cNvSpPr>
          <p:nvPr>
            <p:ph type="title"/>
          </p:nvPr>
        </p:nvSpPr>
        <p:spPr/>
        <p:txBody>
          <a:bodyPr/>
          <a:lstStyle/>
          <a:p>
            <a:r>
              <a:rPr lang="en-US" dirty="0"/>
              <a:t>Progress on In-Kind Contributions</a:t>
            </a:r>
          </a:p>
        </p:txBody>
      </p:sp>
      <p:sp>
        <p:nvSpPr>
          <p:cNvPr id="4" name="Slide Number Placeholder 3">
            <a:extLst>
              <a:ext uri="{FF2B5EF4-FFF2-40B4-BE49-F238E27FC236}">
                <a16:creationId xmlns:a16="http://schemas.microsoft.com/office/drawing/2014/main" id="{DAFFAEA0-9593-4CB5-9112-28F923CF9CE3}"/>
              </a:ext>
            </a:extLst>
          </p:cNvPr>
          <p:cNvSpPr>
            <a:spLocks noGrp="1"/>
          </p:cNvSpPr>
          <p:nvPr>
            <p:ph type="sldNum" sz="quarter" idx="12"/>
          </p:nvPr>
        </p:nvSpPr>
        <p:spPr/>
        <p:txBody>
          <a:bodyPr/>
          <a:lstStyle/>
          <a:p>
            <a:fld id="{716D9922-87B3-6043-9531-5184EA303DC1}" type="slidenum">
              <a:rPr lang="en-US" smtClean="0"/>
              <a:pPr/>
              <a:t>4</a:t>
            </a:fld>
            <a:endParaRPr lang="en-US" dirty="0"/>
          </a:p>
        </p:txBody>
      </p:sp>
      <p:pic>
        <p:nvPicPr>
          <p:cNvPr id="5" name="Picture 2" descr="John Hill and Ruqaiyah Patel shaking hands in agreement">
            <a:extLst>
              <a:ext uri="{FF2B5EF4-FFF2-40B4-BE49-F238E27FC236}">
                <a16:creationId xmlns:a16="http://schemas.microsoft.com/office/drawing/2014/main" id="{5BBEDEEF-6ECF-472E-B3EB-4B91E4A99B2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8277"/>
          <a:stretch/>
        </p:blipFill>
        <p:spPr bwMode="auto">
          <a:xfrm>
            <a:off x="617247" y="1918304"/>
            <a:ext cx="4314069" cy="291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C55320-29B2-4701-B85B-1852DEAAAB1C}"/>
              </a:ext>
            </a:extLst>
          </p:cNvPr>
          <p:cNvSpPr/>
          <p:nvPr/>
        </p:nvSpPr>
        <p:spPr>
          <a:xfrm>
            <a:off x="372931" y="4990836"/>
            <a:ext cx="5373445" cy="1077218"/>
          </a:xfrm>
          <a:prstGeom prst="rect">
            <a:avLst/>
          </a:prstGeom>
        </p:spPr>
        <p:txBody>
          <a:bodyPr wrap="square">
            <a:spAutoFit/>
          </a:bodyPr>
          <a:lstStyle/>
          <a:p>
            <a:r>
              <a:rPr lang="en-US" sz="1600" b="1" dirty="0">
                <a:ea typeface="MS Mincho" panose="02020609040205080304" pitchFamily="49" charset="-128"/>
              </a:rPr>
              <a:t>UK announced £58 million for the EIC project in March</a:t>
            </a:r>
            <a:r>
              <a:rPr lang="en-US" sz="1600" dirty="0">
                <a:ea typeface="MS Mincho" panose="02020609040205080304" pitchFamily="49" charset="-128"/>
              </a:rPr>
              <a:t>.</a:t>
            </a:r>
            <a:r>
              <a:rPr lang="en-US" sz="1600" dirty="0">
                <a:ea typeface="TimesNewRomanPSMT"/>
              </a:rPr>
              <a:t> </a:t>
            </a:r>
            <a:r>
              <a:rPr lang="en-US" sz="1600" dirty="0">
                <a:ea typeface="Calibri" panose="020F0502020204030204" pitchFamily="34" charset="0"/>
              </a:rPr>
              <a:t>IKC also developing with Canada, France, and Italy. Statements of Interest signed by the </a:t>
            </a:r>
            <a:r>
              <a:rPr lang="en-US" sz="1600" u="sng" dirty="0">
                <a:solidFill>
                  <a:schemeClr val="accent1">
                    <a:lumMod val="75000"/>
                  </a:schemeClr>
                </a:solidFill>
                <a:ea typeface="Calibri" panose="020F0502020204030204" pitchFamily="34" charset="0"/>
                <a:hlinkClick r:id="rId3">
                  <a:extLst>
                    <a:ext uri="{A12FA001-AC4F-418D-AE19-62706E023703}">
                      <ahyp:hlinkClr xmlns:ahyp="http://schemas.microsoft.com/office/drawing/2018/hyperlinkcolor" val="tx"/>
                    </a:ext>
                  </a:extLst>
                </a:hlinkClick>
              </a:rPr>
              <a:t>DOE and French</a:t>
            </a:r>
            <a:r>
              <a:rPr lang="en-US" sz="1600" u="sng" dirty="0">
                <a:solidFill>
                  <a:schemeClr val="accent1">
                    <a:lumMod val="75000"/>
                  </a:schemeClr>
                </a:solidFill>
                <a:ea typeface="Calibri" panose="020F0502020204030204" pitchFamily="34" charset="0"/>
              </a:rPr>
              <a:t> </a:t>
            </a:r>
            <a:r>
              <a:rPr lang="en-US" sz="1600" u="sng" dirty="0">
                <a:solidFill>
                  <a:schemeClr val="accent1">
                    <a:lumMod val="75000"/>
                  </a:schemeClr>
                </a:solidFill>
                <a:ea typeface="Calibri" panose="020F0502020204030204" pitchFamily="34" charset="0"/>
                <a:hlinkClick r:id="rId4">
                  <a:extLst>
                    <a:ext uri="{A12FA001-AC4F-418D-AE19-62706E023703}">
                      <ahyp:hlinkClr xmlns:ahyp="http://schemas.microsoft.com/office/drawing/2018/hyperlinkcolor" val="tx"/>
                    </a:ext>
                  </a:extLst>
                </a:hlinkClick>
              </a:rPr>
              <a:t>agencies.</a:t>
            </a:r>
            <a:r>
              <a:rPr lang="en-US" sz="1600" u="sng" dirty="0">
                <a:solidFill>
                  <a:schemeClr val="accent1">
                    <a:lumMod val="75000"/>
                  </a:schemeClr>
                </a:solidFill>
                <a:ea typeface="Calibri" panose="020F0502020204030204" pitchFamily="34" charset="0"/>
              </a:rPr>
              <a:t> </a:t>
            </a:r>
            <a:endParaRPr lang="en-US" sz="1200" dirty="0">
              <a:effectLst/>
              <a:ea typeface="Times New Roman" panose="02020603050405020304" pitchFamily="18" charset="0"/>
            </a:endParaRPr>
          </a:p>
        </p:txBody>
      </p:sp>
      <p:pic>
        <p:nvPicPr>
          <p:cNvPr id="7" name="Picture 6">
            <a:extLst>
              <a:ext uri="{FF2B5EF4-FFF2-40B4-BE49-F238E27FC236}">
                <a16:creationId xmlns:a16="http://schemas.microsoft.com/office/drawing/2014/main" id="{F5F30820-5097-40EF-9ACC-70B2C5618A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206"/>
          <a:stretch/>
        </p:blipFill>
        <p:spPr>
          <a:xfrm>
            <a:off x="5691742" y="1472696"/>
            <a:ext cx="3000452" cy="1903621"/>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C08894E2-1A18-4F8B-88F9-935BE1F76DF4}"/>
              </a:ext>
            </a:extLst>
          </p:cNvPr>
          <p:cNvSpPr/>
          <p:nvPr/>
        </p:nvSpPr>
        <p:spPr>
          <a:xfrm>
            <a:off x="8759854" y="1374594"/>
            <a:ext cx="3328795" cy="2133405"/>
          </a:xfrm>
          <a:prstGeom prst="rect">
            <a:avLst/>
          </a:prstGeom>
        </p:spPr>
        <p:txBody>
          <a:bodyPr wrap="square">
            <a:spAutoFit/>
          </a:bodyPr>
          <a:lstStyle/>
          <a:p>
            <a:pPr>
              <a:lnSpc>
                <a:spcPct val="120000"/>
              </a:lnSpc>
              <a:spcBef>
                <a:spcPts val="0"/>
              </a:spcBef>
            </a:pPr>
            <a:r>
              <a:rPr lang="en-US" sz="1600" b="1" dirty="0"/>
              <a:t>EIC Resource Review Board Meeting Held at INFN in May</a:t>
            </a:r>
          </a:p>
          <a:p>
            <a:pPr>
              <a:lnSpc>
                <a:spcPct val="120000"/>
              </a:lnSpc>
              <a:spcBef>
                <a:spcPts val="0"/>
              </a:spcBef>
            </a:pPr>
            <a:r>
              <a:rPr lang="en-US" sz="1600" dirty="0"/>
              <a:t>Strong international participation including: Canada, Czech Republic, France, India, Israel, Italy, Japan, South Korea, United Kingdom, and Taiwan</a:t>
            </a:r>
            <a:r>
              <a:rPr lang="en-US" sz="1400" dirty="0"/>
              <a:t>. </a:t>
            </a:r>
          </a:p>
        </p:txBody>
      </p:sp>
      <p:pic>
        <p:nvPicPr>
          <p:cNvPr id="9" name="Picture 4" descr="240521 EventiveThinking IPACConference Newsom 113 (1)">
            <a:extLst>
              <a:ext uri="{FF2B5EF4-FFF2-40B4-BE49-F238E27FC236}">
                <a16:creationId xmlns:a16="http://schemas.microsoft.com/office/drawing/2014/main" id="{6200B594-7315-43F3-BD16-54B1750439B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9071"/>
          <a:stretch/>
        </p:blipFill>
        <p:spPr bwMode="auto">
          <a:xfrm>
            <a:off x="5720100" y="3958232"/>
            <a:ext cx="2943735" cy="21098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FCD3E3E-A6C4-47E1-926A-A1BAFC2BBAB4}"/>
              </a:ext>
            </a:extLst>
          </p:cNvPr>
          <p:cNvSpPr/>
          <p:nvPr/>
        </p:nvSpPr>
        <p:spPr>
          <a:xfrm>
            <a:off x="8759854" y="3958232"/>
            <a:ext cx="3091977" cy="1837939"/>
          </a:xfrm>
          <a:prstGeom prst="rect">
            <a:avLst/>
          </a:prstGeom>
        </p:spPr>
        <p:txBody>
          <a:bodyPr wrap="square">
            <a:spAutoFit/>
          </a:bodyPr>
          <a:lstStyle/>
          <a:p>
            <a:pPr>
              <a:lnSpc>
                <a:spcPct val="120000"/>
              </a:lnSpc>
              <a:spcBef>
                <a:spcPts val="0"/>
              </a:spcBef>
            </a:pPr>
            <a:r>
              <a:rPr lang="en-US" sz="1600" b="1" dirty="0"/>
              <a:t>EIC Accelerator Collaboration Kick-Off Meeting at IPAC’24 </a:t>
            </a:r>
            <a:r>
              <a:rPr lang="en-US" sz="1600" dirty="0"/>
              <a:t> </a:t>
            </a:r>
          </a:p>
          <a:p>
            <a:pPr>
              <a:lnSpc>
                <a:spcPct val="120000"/>
              </a:lnSpc>
              <a:spcBef>
                <a:spcPts val="0"/>
              </a:spcBef>
            </a:pPr>
            <a:r>
              <a:rPr lang="en-US" sz="1600" dirty="0"/>
              <a:t>Over 150 participants attended and expressed interest in contributing to the global EIC effort. </a:t>
            </a:r>
          </a:p>
        </p:txBody>
      </p:sp>
      <p:sp>
        <p:nvSpPr>
          <p:cNvPr id="11" name="TextBox 10">
            <a:extLst>
              <a:ext uri="{FF2B5EF4-FFF2-40B4-BE49-F238E27FC236}">
                <a16:creationId xmlns:a16="http://schemas.microsoft.com/office/drawing/2014/main" id="{249365D3-4968-4875-B4BE-117F662CB599}"/>
              </a:ext>
            </a:extLst>
          </p:cNvPr>
          <p:cNvSpPr txBox="1"/>
          <p:nvPr/>
        </p:nvSpPr>
        <p:spPr>
          <a:xfrm>
            <a:off x="555812" y="1000204"/>
            <a:ext cx="5190564" cy="984885"/>
          </a:xfrm>
          <a:prstGeom prst="rect">
            <a:avLst/>
          </a:prstGeom>
          <a:noFill/>
        </p:spPr>
        <p:txBody>
          <a:bodyPr wrap="square" rtlCol="0">
            <a:spAutoFit/>
          </a:bodyPr>
          <a:lstStyle/>
          <a:p>
            <a:r>
              <a:rPr lang="en-US" sz="2000" b="1" dirty="0"/>
              <a:t>In-kind contribution goals are 30% of the Detector and 5% of the Accelerator</a:t>
            </a:r>
          </a:p>
          <a:p>
            <a:endParaRPr lang="en-US" dirty="0"/>
          </a:p>
        </p:txBody>
      </p:sp>
    </p:spTree>
    <p:extLst>
      <p:ext uri="{BB962C8B-B14F-4D97-AF65-F5344CB8AC3E}">
        <p14:creationId xmlns:p14="http://schemas.microsoft.com/office/powerpoint/2010/main" val="282700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E17EEB-595F-4771-B0A1-AB662A6865DF}"/>
              </a:ext>
            </a:extLst>
          </p:cNvPr>
          <p:cNvSpPr>
            <a:spLocks noGrp="1"/>
          </p:cNvSpPr>
          <p:nvPr>
            <p:ph type="sldNum" sz="quarter" idx="4"/>
          </p:nvPr>
        </p:nvSpPr>
        <p:spPr/>
        <p:txBody>
          <a:bodyPr/>
          <a:lstStyle/>
          <a:p>
            <a:pPr algn="ctr"/>
            <a:fld id="{933A556B-7C63-244D-9B7C-B0EA8042B330}" type="slidenum">
              <a:rPr lang="en-US" smtClean="0"/>
              <a:pPr algn="ctr"/>
              <a:t>5</a:t>
            </a:fld>
            <a:endParaRPr lang="en-US" dirty="0"/>
          </a:p>
        </p:txBody>
      </p:sp>
      <p:sp>
        <p:nvSpPr>
          <p:cNvPr id="3" name="Title 2">
            <a:extLst>
              <a:ext uri="{FF2B5EF4-FFF2-40B4-BE49-F238E27FC236}">
                <a16:creationId xmlns:a16="http://schemas.microsoft.com/office/drawing/2014/main" id="{E3712BC6-3308-413B-BB73-6B2051007BB7}"/>
              </a:ext>
            </a:extLst>
          </p:cNvPr>
          <p:cNvSpPr>
            <a:spLocks noGrp="1"/>
          </p:cNvSpPr>
          <p:nvPr>
            <p:ph type="title"/>
          </p:nvPr>
        </p:nvSpPr>
        <p:spPr/>
        <p:txBody>
          <a:bodyPr/>
          <a:lstStyle/>
          <a:p>
            <a:r>
              <a:rPr lang="en-US" dirty="0"/>
              <a:t>NYS $100M Grant</a:t>
            </a:r>
          </a:p>
        </p:txBody>
      </p:sp>
      <p:sp>
        <p:nvSpPr>
          <p:cNvPr id="5" name="Content Placeholder 2">
            <a:extLst>
              <a:ext uri="{FF2B5EF4-FFF2-40B4-BE49-F238E27FC236}">
                <a16:creationId xmlns:a16="http://schemas.microsoft.com/office/drawing/2014/main" id="{4376A7F7-685F-4073-87CE-E5EBDDE907F1}"/>
              </a:ext>
            </a:extLst>
          </p:cNvPr>
          <p:cNvSpPr txBox="1">
            <a:spLocks/>
          </p:cNvSpPr>
          <p:nvPr/>
        </p:nvSpPr>
        <p:spPr>
          <a:xfrm>
            <a:off x="331823" y="1001974"/>
            <a:ext cx="6715978" cy="234622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t>History of NYS Grant Disbursement</a:t>
            </a:r>
            <a:endParaRPr lang="en-US" dirty="0">
              <a:cs typeface="Arial"/>
            </a:endParaRPr>
          </a:p>
          <a:p>
            <a:pPr lvl="1" indent="-342900"/>
            <a:r>
              <a:rPr lang="en-US" dirty="0"/>
              <a:t>NYS agreed to contribute $100M should </a:t>
            </a:r>
          </a:p>
          <a:p>
            <a:pPr marL="342900" lvl="1" indent="0">
              <a:buFont typeface="Arial" panose="020B0604020202020204" pitchFamily="34" charset="0"/>
              <a:buNone/>
            </a:pPr>
            <a:r>
              <a:rPr lang="en-US" dirty="0"/>
              <a:t>      EIC be sited at BNL</a:t>
            </a:r>
            <a:endParaRPr lang="en-US" dirty="0">
              <a:cs typeface="Arial"/>
            </a:endParaRPr>
          </a:p>
          <a:p>
            <a:pPr lvl="1" indent="-342900"/>
            <a:r>
              <a:rPr lang="en-US" dirty="0"/>
              <a:t>ESD Board approval </a:t>
            </a:r>
            <a:r>
              <a:rPr lang="en-US" b="1" dirty="0"/>
              <a:t>July 2021</a:t>
            </a:r>
            <a:endParaRPr lang="en-US" b="1" dirty="0">
              <a:cs typeface="Arial"/>
            </a:endParaRPr>
          </a:p>
          <a:p>
            <a:pPr lvl="1" indent="-342900"/>
            <a:r>
              <a:rPr lang="en-US" dirty="0"/>
              <a:t>SPP proposal submitted to BHSO in </a:t>
            </a:r>
            <a:r>
              <a:rPr lang="en-US" b="1" dirty="0"/>
              <a:t>September 2023</a:t>
            </a:r>
            <a:endParaRPr lang="en-US" dirty="0">
              <a:cs typeface="Arial"/>
            </a:endParaRPr>
          </a:p>
          <a:p>
            <a:pPr lvl="1" indent="-342900"/>
            <a:r>
              <a:rPr lang="en-US" dirty="0"/>
              <a:t>SPP proposal was approved by SC-1in </a:t>
            </a:r>
            <a:r>
              <a:rPr lang="en-US" b="1" dirty="0"/>
              <a:t>January 2024</a:t>
            </a:r>
            <a:endParaRPr lang="en-US" b="1" dirty="0">
              <a:cs typeface="Arial"/>
            </a:endParaRPr>
          </a:p>
          <a:p>
            <a:pPr marL="342900" lvl="1" indent="0">
              <a:buFont typeface="Arial" panose="020B0604020202020204" pitchFamily="34" charset="0"/>
              <a:buNone/>
            </a:pPr>
            <a:endParaRPr lang="en-US" dirty="0">
              <a:cs typeface="Arial" panose="020B0604020202020204"/>
            </a:endParaRPr>
          </a:p>
        </p:txBody>
      </p:sp>
      <p:pic>
        <p:nvPicPr>
          <p:cNvPr id="6" name="Picture 5">
            <a:extLst>
              <a:ext uri="{FF2B5EF4-FFF2-40B4-BE49-F238E27FC236}">
                <a16:creationId xmlns:a16="http://schemas.microsoft.com/office/drawing/2014/main" id="{97DD858C-C187-4D91-812E-25F49ED138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47801" y="1082749"/>
            <a:ext cx="4482217" cy="2979962"/>
          </a:xfrm>
          <a:prstGeom prst="rect">
            <a:avLst/>
          </a:prstGeom>
          <a:ln w="38100">
            <a:solidFill>
              <a:schemeClr val="tx1"/>
            </a:solidFill>
          </a:ln>
        </p:spPr>
      </p:pic>
      <p:sp>
        <p:nvSpPr>
          <p:cNvPr id="7" name="TextBox 6">
            <a:extLst>
              <a:ext uri="{FF2B5EF4-FFF2-40B4-BE49-F238E27FC236}">
                <a16:creationId xmlns:a16="http://schemas.microsoft.com/office/drawing/2014/main" id="{C81DECE7-8C87-4430-A771-D0B51F616C7E}"/>
              </a:ext>
            </a:extLst>
          </p:cNvPr>
          <p:cNvSpPr txBox="1"/>
          <p:nvPr/>
        </p:nvSpPr>
        <p:spPr>
          <a:xfrm>
            <a:off x="331823" y="3137762"/>
            <a:ext cx="6367989" cy="3139321"/>
          </a:xfrm>
          <a:prstGeom prst="rect">
            <a:avLst/>
          </a:prstGeom>
          <a:noFill/>
        </p:spPr>
        <p:txBody>
          <a:bodyPr wrap="square" rtlCol="0">
            <a:spAutoFit/>
          </a:bodyPr>
          <a:lstStyle/>
          <a:p>
            <a:pPr marL="342900" indent="-342900">
              <a:buChar char="•"/>
            </a:pPr>
            <a:r>
              <a:rPr lang="en-US" sz="2000" dirty="0">
                <a:cs typeface="Arial" panose="020B0604020202020204"/>
              </a:rPr>
              <a:t>EIC was assigned NYS ESD Project No. 134,346 and Compliance Manager Jordan Kaplan</a:t>
            </a:r>
          </a:p>
          <a:p>
            <a:pPr marL="342900" indent="-342900">
              <a:buChar char="•"/>
            </a:pPr>
            <a:r>
              <a:rPr lang="en-US" sz="2000" b="1" dirty="0">
                <a:cs typeface="Arial" panose="020B0604020202020204"/>
              </a:rPr>
              <a:t>NYS Grant approved for $100M</a:t>
            </a:r>
          </a:p>
          <a:p>
            <a:pPr marL="342900" indent="-342900">
              <a:buChar char="•"/>
            </a:pPr>
            <a:r>
              <a:rPr lang="en-US" sz="2000" b="1" dirty="0">
                <a:cs typeface="Arial" panose="020B0604020202020204"/>
              </a:rPr>
              <a:t>Received first $100k installment Tuesday, March 26</a:t>
            </a:r>
            <a:r>
              <a:rPr lang="en-US" sz="2000" b="1" baseline="30000" dirty="0">
                <a:cs typeface="Arial" panose="020B0604020202020204"/>
              </a:rPr>
              <a:t>th</a:t>
            </a:r>
            <a:endParaRPr lang="en-US" sz="2000" b="1" dirty="0">
              <a:cs typeface="Arial" panose="020B0604020202020204"/>
            </a:endParaRPr>
          </a:p>
          <a:p>
            <a:pPr marL="342900" indent="-342900">
              <a:buFontTx/>
              <a:buChar char="•"/>
            </a:pPr>
            <a:r>
              <a:rPr lang="en-US" sz="2000" b="1" dirty="0"/>
              <a:t>Began charging labor hours to NYS scope in April</a:t>
            </a:r>
            <a:endParaRPr lang="en-US" sz="2000" b="1" dirty="0">
              <a:cs typeface="Arial" panose="020B0604020202020204"/>
            </a:endParaRPr>
          </a:p>
          <a:p>
            <a:pPr marL="342900" indent="-342900">
              <a:buChar char="•"/>
            </a:pPr>
            <a:r>
              <a:rPr lang="en-US" sz="2000" b="1" dirty="0">
                <a:cs typeface="Arial" panose="020B0604020202020204"/>
              </a:rPr>
              <a:t>NYS DOE Partnership Ceremony held on April 9</a:t>
            </a:r>
            <a:r>
              <a:rPr lang="en-US" sz="2000" b="1" baseline="30000" dirty="0">
                <a:cs typeface="Arial" panose="020B0604020202020204"/>
              </a:rPr>
              <a:t>th . </a:t>
            </a:r>
            <a:r>
              <a:rPr lang="en-US" sz="2000" b="1" dirty="0">
                <a:cs typeface="Arial" panose="020B0604020202020204"/>
              </a:rPr>
              <a:t>View video </a:t>
            </a:r>
            <a:r>
              <a:rPr lang="en-US" sz="2000" b="1" dirty="0">
                <a:cs typeface="Arial" panose="020B0604020202020204"/>
                <a:hlinkClick r:id="rId3"/>
              </a:rPr>
              <a:t>here</a:t>
            </a:r>
            <a:r>
              <a:rPr lang="en-US" sz="2000" b="1" dirty="0">
                <a:cs typeface="Arial" panose="020B0604020202020204"/>
              </a:rPr>
              <a:t>. </a:t>
            </a:r>
            <a:r>
              <a:rPr lang="en-US" sz="2000" b="1" dirty="0"/>
              <a:t> </a:t>
            </a:r>
          </a:p>
          <a:p>
            <a:endParaRPr lang="en-US" dirty="0"/>
          </a:p>
        </p:txBody>
      </p:sp>
      <p:sp>
        <p:nvSpPr>
          <p:cNvPr id="8" name="TextBox 7">
            <a:extLst>
              <a:ext uri="{FF2B5EF4-FFF2-40B4-BE49-F238E27FC236}">
                <a16:creationId xmlns:a16="http://schemas.microsoft.com/office/drawing/2014/main" id="{05C3667C-4B16-4FCF-A2D1-0D3BCFF19BDA}"/>
              </a:ext>
            </a:extLst>
          </p:cNvPr>
          <p:cNvSpPr txBox="1"/>
          <p:nvPr/>
        </p:nvSpPr>
        <p:spPr>
          <a:xfrm>
            <a:off x="6699812" y="4285270"/>
            <a:ext cx="5283836" cy="2031325"/>
          </a:xfrm>
          <a:prstGeom prst="rect">
            <a:avLst/>
          </a:prstGeom>
          <a:solidFill>
            <a:schemeClr val="tx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b="1">
                <a:solidFill>
                  <a:schemeClr val="bg1"/>
                </a:solidFill>
                <a:cs typeface="Arial"/>
              </a:defRPr>
            </a:lvl1pPr>
          </a:lstStyle>
          <a:p>
            <a:r>
              <a:rPr lang="en-US" i="1" dirty="0"/>
              <a:t>“The Electron-Ion Collider is a quintessential lab project, opening new vistas for scientific discovery, and in the process hiring hundreds of Long Island union workers to build the collider. I am grateful to Governor </a:t>
            </a:r>
            <a:r>
              <a:rPr lang="en-US" i="1" dirty="0" err="1"/>
              <a:t>Hochul</a:t>
            </a:r>
            <a:r>
              <a:rPr lang="en-US" i="1" dirty="0"/>
              <a:t> along with Senators Schumer and Gillibrand for their leadership on this game-changing initiative.” </a:t>
            </a:r>
          </a:p>
          <a:p>
            <a:r>
              <a:rPr lang="en-US" sz="1400" dirty="0"/>
              <a:t>-United States Secretary of Energy Jennifer Granholm </a:t>
            </a:r>
            <a:endParaRPr lang="en-US" sz="1400" i="1" dirty="0"/>
          </a:p>
        </p:txBody>
      </p:sp>
    </p:spTree>
    <p:extLst>
      <p:ext uri="{BB962C8B-B14F-4D97-AF65-F5344CB8AC3E}">
        <p14:creationId xmlns:p14="http://schemas.microsoft.com/office/powerpoint/2010/main" val="376136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DF09DF-F8AE-4939-9E03-A9F6314A9182}"/>
              </a:ext>
            </a:extLst>
          </p:cNvPr>
          <p:cNvSpPr>
            <a:spLocks noGrp="1"/>
          </p:cNvSpPr>
          <p:nvPr>
            <p:ph type="sldNum" sz="quarter" idx="4"/>
          </p:nvPr>
        </p:nvSpPr>
        <p:spPr/>
        <p:txBody>
          <a:bodyPr/>
          <a:lstStyle/>
          <a:p>
            <a:pPr algn="ctr"/>
            <a:fld id="{933A556B-7C63-244D-9B7C-B0EA8042B330}" type="slidenum">
              <a:rPr lang="en-US" smtClean="0"/>
              <a:pPr algn="ctr"/>
              <a:t>6</a:t>
            </a:fld>
            <a:endParaRPr lang="en-US" dirty="0"/>
          </a:p>
        </p:txBody>
      </p:sp>
      <p:sp>
        <p:nvSpPr>
          <p:cNvPr id="3" name="Title 2">
            <a:extLst>
              <a:ext uri="{FF2B5EF4-FFF2-40B4-BE49-F238E27FC236}">
                <a16:creationId xmlns:a16="http://schemas.microsoft.com/office/drawing/2014/main" id="{BC516BF6-675F-4900-A99F-3B08D60BAE9C}"/>
              </a:ext>
            </a:extLst>
          </p:cNvPr>
          <p:cNvSpPr>
            <a:spLocks noGrp="1"/>
          </p:cNvSpPr>
          <p:nvPr>
            <p:ph type="title"/>
          </p:nvPr>
        </p:nvSpPr>
        <p:spPr/>
        <p:txBody>
          <a:bodyPr/>
          <a:lstStyle/>
          <a:p>
            <a:r>
              <a:rPr lang="en-US" dirty="0"/>
              <a:t>AGS → RHIC → EIC</a:t>
            </a:r>
          </a:p>
        </p:txBody>
      </p:sp>
      <p:pic>
        <p:nvPicPr>
          <p:cNvPr id="5" name="Picture 4">
            <a:extLst>
              <a:ext uri="{FF2B5EF4-FFF2-40B4-BE49-F238E27FC236}">
                <a16:creationId xmlns:a16="http://schemas.microsoft.com/office/drawing/2014/main" id="{C07C5627-DDB9-4A48-8E6A-5098BC0DE8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9995" y="1524798"/>
            <a:ext cx="4693797" cy="4500901"/>
          </a:xfrm>
          <a:prstGeom prst="rect">
            <a:avLst/>
          </a:prstGeom>
        </p:spPr>
      </p:pic>
      <p:pic>
        <p:nvPicPr>
          <p:cNvPr id="6" name="Picture 5">
            <a:extLst>
              <a:ext uri="{FF2B5EF4-FFF2-40B4-BE49-F238E27FC236}">
                <a16:creationId xmlns:a16="http://schemas.microsoft.com/office/drawing/2014/main" id="{A81B19F2-ED11-4D26-9D82-DA8C17C788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5534" y="1524798"/>
            <a:ext cx="5723305" cy="3934619"/>
          </a:xfrm>
          <a:prstGeom prst="rect">
            <a:avLst/>
          </a:prstGeom>
        </p:spPr>
      </p:pic>
      <p:sp>
        <p:nvSpPr>
          <p:cNvPr id="7" name="TextBox 6">
            <a:extLst>
              <a:ext uri="{FF2B5EF4-FFF2-40B4-BE49-F238E27FC236}">
                <a16:creationId xmlns:a16="http://schemas.microsoft.com/office/drawing/2014/main" id="{A69E6A56-6AD4-46FE-B218-57AD23E625B5}"/>
              </a:ext>
            </a:extLst>
          </p:cNvPr>
          <p:cNvSpPr txBox="1"/>
          <p:nvPr/>
        </p:nvSpPr>
        <p:spPr>
          <a:xfrm>
            <a:off x="499994" y="832301"/>
            <a:ext cx="4693797" cy="707886"/>
          </a:xfrm>
          <a:prstGeom prst="rect">
            <a:avLst/>
          </a:prstGeom>
          <a:noFill/>
        </p:spPr>
        <p:txBody>
          <a:bodyPr wrap="square" rtlCol="0">
            <a:spAutoFit/>
          </a:bodyPr>
          <a:lstStyle/>
          <a:p>
            <a:pPr algn="ctr"/>
            <a:r>
              <a:rPr lang="en-US" sz="2000" b="1" dirty="0"/>
              <a:t>DOE Secretary of Energy Visit February 1991</a:t>
            </a:r>
          </a:p>
        </p:txBody>
      </p:sp>
      <p:sp>
        <p:nvSpPr>
          <p:cNvPr id="8" name="TextBox 7">
            <a:extLst>
              <a:ext uri="{FF2B5EF4-FFF2-40B4-BE49-F238E27FC236}">
                <a16:creationId xmlns:a16="http://schemas.microsoft.com/office/drawing/2014/main" id="{CA2E6E14-E06F-4FA7-A55E-D0095F988AA5}"/>
              </a:ext>
            </a:extLst>
          </p:cNvPr>
          <p:cNvSpPr txBox="1"/>
          <p:nvPr/>
        </p:nvSpPr>
        <p:spPr>
          <a:xfrm>
            <a:off x="6302358" y="825178"/>
            <a:ext cx="4779902" cy="707886"/>
          </a:xfrm>
          <a:prstGeom prst="rect">
            <a:avLst/>
          </a:prstGeom>
          <a:noFill/>
        </p:spPr>
        <p:txBody>
          <a:bodyPr wrap="square" rtlCol="0">
            <a:spAutoFit/>
          </a:bodyPr>
          <a:lstStyle/>
          <a:p>
            <a:pPr algn="ctr"/>
            <a:r>
              <a:rPr lang="en-US" sz="2000" b="1" dirty="0"/>
              <a:t>DOE Secretary of Energy Visit</a:t>
            </a:r>
          </a:p>
          <a:p>
            <a:pPr algn="ctr"/>
            <a:r>
              <a:rPr lang="en-US" sz="2000" b="1" dirty="0"/>
              <a:t>April 2024</a:t>
            </a:r>
          </a:p>
        </p:txBody>
      </p:sp>
      <p:sp>
        <p:nvSpPr>
          <p:cNvPr id="9" name="TextBox 8">
            <a:extLst>
              <a:ext uri="{FF2B5EF4-FFF2-40B4-BE49-F238E27FC236}">
                <a16:creationId xmlns:a16="http://schemas.microsoft.com/office/drawing/2014/main" id="{222F752A-B85D-40B3-80C0-3206D3EDC06D}"/>
              </a:ext>
            </a:extLst>
          </p:cNvPr>
          <p:cNvSpPr txBox="1"/>
          <p:nvPr/>
        </p:nvSpPr>
        <p:spPr>
          <a:xfrm>
            <a:off x="5545534" y="5632584"/>
            <a:ext cx="6089904" cy="1052906"/>
          </a:xfrm>
          <a:prstGeom prst="rect">
            <a:avLst/>
          </a:prstGeom>
          <a:solidFill>
            <a:schemeClr val="tx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lvl="0" algn="ctr">
              <a:defRPr b="1">
                <a:solidFill>
                  <a:schemeClr val="bg1"/>
                </a:solidFill>
              </a:defRPr>
            </a:lvl1pPr>
          </a:lstStyle>
          <a:p>
            <a:pPr marL="342900" indent="-342900" algn="l">
              <a:buFont typeface="Arial" panose="020B0604020202020204" pitchFamily="34" charset="0"/>
              <a:buChar char="•"/>
            </a:pPr>
            <a:r>
              <a:rPr lang="en-US" sz="2000" dirty="0"/>
              <a:t>Leveraging existing infrastructure to deliver a new facility</a:t>
            </a:r>
          </a:p>
          <a:p>
            <a:pPr marL="342900" indent="-342900" algn="l">
              <a:buFont typeface="Arial" panose="020B0604020202020204" pitchFamily="34" charset="0"/>
              <a:buChar char="•"/>
            </a:pPr>
            <a:r>
              <a:rPr lang="en-US" sz="2000" dirty="0"/>
              <a:t>Enabling the next generation of professionals</a:t>
            </a:r>
          </a:p>
        </p:txBody>
      </p:sp>
    </p:spTree>
    <p:extLst>
      <p:ext uri="{BB962C8B-B14F-4D97-AF65-F5344CB8AC3E}">
        <p14:creationId xmlns:p14="http://schemas.microsoft.com/office/powerpoint/2010/main" val="106662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FD6F6E-EFD3-41F8-8FB1-6B0C5092D782}"/>
              </a:ext>
            </a:extLst>
          </p:cNvPr>
          <p:cNvSpPr>
            <a:spLocks noGrp="1"/>
          </p:cNvSpPr>
          <p:nvPr>
            <p:ph type="sldNum" sz="quarter" idx="4"/>
          </p:nvPr>
        </p:nvSpPr>
        <p:spPr/>
        <p:txBody>
          <a:bodyPr/>
          <a:lstStyle/>
          <a:p>
            <a:pPr algn="ctr"/>
            <a:fld id="{933A556B-7C63-244D-9B7C-B0EA8042B330}" type="slidenum">
              <a:rPr lang="en-US" smtClean="0"/>
              <a:pPr algn="ctr"/>
              <a:t>7</a:t>
            </a:fld>
            <a:endParaRPr lang="en-US" dirty="0"/>
          </a:p>
        </p:txBody>
      </p:sp>
      <p:sp>
        <p:nvSpPr>
          <p:cNvPr id="3" name="Title 2">
            <a:extLst>
              <a:ext uri="{FF2B5EF4-FFF2-40B4-BE49-F238E27FC236}">
                <a16:creationId xmlns:a16="http://schemas.microsoft.com/office/drawing/2014/main" id="{3E2C1FCB-8273-4C5D-8F00-AB457F72F745}"/>
              </a:ext>
            </a:extLst>
          </p:cNvPr>
          <p:cNvSpPr>
            <a:spLocks noGrp="1"/>
          </p:cNvSpPr>
          <p:nvPr>
            <p:ph type="title"/>
          </p:nvPr>
        </p:nvSpPr>
        <p:spPr/>
        <p:txBody>
          <a:bodyPr/>
          <a:lstStyle/>
          <a:p>
            <a:r>
              <a:rPr lang="en-US" dirty="0"/>
              <a:t>EIC Design Overview</a:t>
            </a:r>
          </a:p>
        </p:txBody>
      </p:sp>
      <p:sp>
        <p:nvSpPr>
          <p:cNvPr id="6" name="Content Placeholder 2">
            <a:extLst>
              <a:ext uri="{FF2B5EF4-FFF2-40B4-BE49-F238E27FC236}">
                <a16:creationId xmlns:a16="http://schemas.microsoft.com/office/drawing/2014/main" id="{A4EA488D-1A23-4E67-8970-1B037A6CE78C}"/>
              </a:ext>
            </a:extLst>
          </p:cNvPr>
          <p:cNvSpPr txBox="1">
            <a:spLocks/>
          </p:cNvSpPr>
          <p:nvPr/>
        </p:nvSpPr>
        <p:spPr>
          <a:xfrm>
            <a:off x="281424" y="923544"/>
            <a:ext cx="6585720" cy="5412729"/>
          </a:xfrm>
          <a:prstGeom prst="rect">
            <a:avLst/>
          </a:prstGeom>
          <a:no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b="1" dirty="0"/>
              <a:t>Hadron Storage Ring (RHIC Rings)</a:t>
            </a:r>
            <a:r>
              <a:rPr lang="en-US" sz="1800" dirty="0"/>
              <a:t> </a:t>
            </a:r>
            <a:r>
              <a:rPr lang="en-US" sz="1800" b="1" dirty="0"/>
              <a:t>40-275 GeV</a:t>
            </a:r>
            <a:r>
              <a:rPr lang="en-US" sz="1800" dirty="0">
                <a:solidFill>
                  <a:schemeClr val="accent6"/>
                </a:solidFill>
              </a:rPr>
              <a:t> </a:t>
            </a:r>
            <a:endParaRPr lang="en-US" sz="1800" dirty="0">
              <a:solidFill>
                <a:schemeClr val="accent6"/>
              </a:solidFill>
              <a:cs typeface="Arial"/>
            </a:endParaRPr>
          </a:p>
          <a:p>
            <a:pPr lvl="1">
              <a:lnSpc>
                <a:spcPct val="100000"/>
              </a:lnSpc>
              <a:spcBef>
                <a:spcPts val="0"/>
              </a:spcBef>
              <a:buFont typeface="Courier New" panose="02070309020205020404" pitchFamily="49" charset="0"/>
              <a:buChar char="o"/>
            </a:pPr>
            <a:r>
              <a:rPr lang="en-US" sz="1800" dirty="0"/>
              <a:t>Superconducting magnets (existing)</a:t>
            </a:r>
          </a:p>
          <a:p>
            <a:pPr lvl="1">
              <a:lnSpc>
                <a:spcPct val="100000"/>
              </a:lnSpc>
              <a:spcBef>
                <a:spcPts val="0"/>
              </a:spcBef>
              <a:buFont typeface="Courier New" panose="02070309020205020404" pitchFamily="49" charset="0"/>
              <a:buChar char="o"/>
            </a:pPr>
            <a:r>
              <a:rPr lang="en-US" sz="1800" dirty="0"/>
              <a:t>1160 bunches, 1A beam current  (3x RHIC)</a:t>
            </a:r>
          </a:p>
          <a:p>
            <a:pPr lvl="1">
              <a:lnSpc>
                <a:spcPct val="100000"/>
              </a:lnSpc>
              <a:spcBef>
                <a:spcPts val="0"/>
              </a:spcBef>
              <a:buFont typeface="Courier New" panose="02070309020205020404" pitchFamily="49" charset="0"/>
              <a:buChar char="o"/>
            </a:pPr>
            <a:r>
              <a:rPr lang="en-US" sz="1800" dirty="0"/>
              <a:t>Bright vertical beam emittance 1.5 nm (“flat beams”)</a:t>
            </a:r>
          </a:p>
          <a:p>
            <a:pPr lvl="1">
              <a:lnSpc>
                <a:spcPct val="100000"/>
              </a:lnSpc>
              <a:spcBef>
                <a:spcPts val="0"/>
              </a:spcBef>
              <a:buFont typeface="Courier New" panose="02070309020205020404" pitchFamily="49" charset="0"/>
              <a:buChar char="o"/>
            </a:pPr>
            <a:r>
              <a:rPr lang="en-US" sz="1800" dirty="0"/>
              <a:t>Cooling at collisions (coherent electron cooling)</a:t>
            </a:r>
          </a:p>
          <a:p>
            <a:pPr marL="457200" lvl="1" indent="0">
              <a:lnSpc>
                <a:spcPct val="100000"/>
              </a:lnSpc>
              <a:spcBef>
                <a:spcPts val="0"/>
              </a:spcBef>
              <a:buNone/>
            </a:pPr>
            <a:r>
              <a:rPr lang="en-US" sz="1800" dirty="0"/>
              <a:t>    </a:t>
            </a:r>
            <a:endParaRPr lang="en-US" sz="1800" dirty="0">
              <a:cs typeface="Arial"/>
            </a:endParaRPr>
          </a:p>
          <a:p>
            <a:pPr>
              <a:lnSpc>
                <a:spcPct val="100000"/>
              </a:lnSpc>
              <a:spcBef>
                <a:spcPts val="0"/>
              </a:spcBef>
            </a:pPr>
            <a:r>
              <a:rPr lang="en-US" sz="1800" b="1" dirty="0"/>
              <a:t>Electron Storage Ring 5–18 GeV</a:t>
            </a:r>
            <a:r>
              <a:rPr lang="en-US" sz="1800" dirty="0"/>
              <a:t> </a:t>
            </a:r>
            <a:endParaRPr lang="en-US" sz="1800" dirty="0">
              <a:cs typeface="Arial"/>
            </a:endParaRPr>
          </a:p>
          <a:p>
            <a:pPr lvl="1">
              <a:lnSpc>
                <a:spcPct val="100000"/>
              </a:lnSpc>
              <a:spcBef>
                <a:spcPts val="0"/>
              </a:spcBef>
              <a:buFont typeface="Courier New" panose="02070309020205020404" pitchFamily="49" charset="0"/>
              <a:buChar char="o"/>
            </a:pPr>
            <a:r>
              <a:rPr lang="en-US" sz="1800" dirty="0"/>
              <a:t>High beam current, 2.5 A, </a:t>
            </a:r>
            <a:r>
              <a:rPr lang="en-US" sz="1800" dirty="0">
                <a:sym typeface="Wingdings" panose="05000000000000000000" pitchFamily="2" charset="2"/>
              </a:rPr>
              <a:t>9 MW S.R. power, S.C. RF</a:t>
            </a:r>
          </a:p>
          <a:p>
            <a:pPr lvl="1">
              <a:lnSpc>
                <a:spcPct val="100000"/>
              </a:lnSpc>
              <a:spcBef>
                <a:spcPts val="0"/>
              </a:spcBef>
              <a:buFont typeface="Courier New" panose="02070309020205020404" pitchFamily="49" charset="0"/>
              <a:buChar char="o"/>
            </a:pPr>
            <a:r>
              <a:rPr lang="en-US" sz="1800" dirty="0">
                <a:sym typeface="Wingdings" panose="05000000000000000000" pitchFamily="2" charset="2"/>
              </a:rPr>
              <a:t>Swap-out injection of polarized bunches</a:t>
            </a:r>
          </a:p>
          <a:p>
            <a:pPr marL="457200" lvl="1" indent="0">
              <a:lnSpc>
                <a:spcPct val="100000"/>
              </a:lnSpc>
              <a:spcBef>
                <a:spcPts val="0"/>
              </a:spcBef>
              <a:buNone/>
            </a:pPr>
            <a:r>
              <a:rPr lang="en-US" sz="1800" dirty="0">
                <a:sym typeface="Wingdings" panose="05000000000000000000" pitchFamily="2" charset="2"/>
              </a:rPr>
              <a:t>     </a:t>
            </a:r>
            <a:endParaRPr lang="en-US" sz="1800" dirty="0">
              <a:cs typeface="Arial"/>
            </a:endParaRPr>
          </a:p>
          <a:p>
            <a:pPr>
              <a:lnSpc>
                <a:spcPct val="100000"/>
              </a:lnSpc>
              <a:spcBef>
                <a:spcPts val="0"/>
              </a:spcBef>
            </a:pPr>
            <a:r>
              <a:rPr lang="en-US" sz="1800" b="1" dirty="0"/>
              <a:t>Electron rapid cycling synchrotron, 1Hz, 3 -&gt; 18 GeV </a:t>
            </a:r>
            <a:endParaRPr lang="en-US" sz="1800" dirty="0"/>
          </a:p>
          <a:p>
            <a:pPr lvl="1">
              <a:lnSpc>
                <a:spcPct val="100000"/>
              </a:lnSpc>
              <a:spcBef>
                <a:spcPts val="0"/>
              </a:spcBef>
              <a:buFont typeface="Courier New" panose="02070309020205020404" pitchFamily="49" charset="0"/>
              <a:buChar char="o"/>
            </a:pPr>
            <a:r>
              <a:rPr lang="en-US" sz="1800" dirty="0"/>
              <a:t>Spin transparent due to high quasi-periodicity</a:t>
            </a:r>
          </a:p>
          <a:p>
            <a:pPr lvl="1">
              <a:lnSpc>
                <a:spcPct val="100000"/>
              </a:lnSpc>
              <a:spcBef>
                <a:spcPts val="0"/>
              </a:spcBef>
              <a:buFont typeface="Courier New" panose="02070309020205020404" pitchFamily="49" charset="0"/>
              <a:buChar char="o"/>
            </a:pPr>
            <a:r>
              <a:rPr lang="en-US" sz="1800" dirty="0"/>
              <a:t>SCRF injection </a:t>
            </a:r>
            <a:r>
              <a:rPr lang="en-US" sz="1800" dirty="0" err="1"/>
              <a:t>linac</a:t>
            </a:r>
            <a:r>
              <a:rPr lang="en-US" sz="1800" dirty="0"/>
              <a:t> (3 GeV)</a:t>
            </a:r>
          </a:p>
          <a:p>
            <a:pPr marL="457200" lvl="1" indent="0">
              <a:lnSpc>
                <a:spcPct val="100000"/>
              </a:lnSpc>
              <a:spcBef>
                <a:spcPts val="0"/>
              </a:spcBef>
              <a:buNone/>
            </a:pPr>
            <a:r>
              <a:rPr lang="en-US" sz="1800" dirty="0"/>
              <a:t>    </a:t>
            </a:r>
            <a:endParaRPr lang="en-US" sz="1800" dirty="0">
              <a:cs typeface="Arial"/>
            </a:endParaRPr>
          </a:p>
          <a:p>
            <a:pPr>
              <a:lnSpc>
                <a:spcPct val="100000"/>
              </a:lnSpc>
              <a:spcBef>
                <a:spcPts val="0"/>
              </a:spcBef>
            </a:pPr>
            <a:r>
              <a:rPr lang="en-US" sz="1800" b="1" dirty="0"/>
              <a:t>High luminosity Interaction Region(s) </a:t>
            </a:r>
            <a:endParaRPr lang="en-US" sz="1800" dirty="0"/>
          </a:p>
          <a:p>
            <a:pPr lvl="1">
              <a:lnSpc>
                <a:spcPct val="100000"/>
              </a:lnSpc>
              <a:spcBef>
                <a:spcPts val="0"/>
              </a:spcBef>
              <a:buFont typeface="Courier New" panose="02070309020205020404" pitchFamily="49" charset="0"/>
              <a:buChar char="o"/>
            </a:pPr>
            <a:r>
              <a:rPr lang="en-US" sz="1800" dirty="0"/>
              <a:t>Superconducting final focus magnets</a:t>
            </a:r>
          </a:p>
          <a:p>
            <a:pPr lvl="1">
              <a:lnSpc>
                <a:spcPct val="100000"/>
              </a:lnSpc>
              <a:spcBef>
                <a:spcPts val="0"/>
              </a:spcBef>
              <a:buFont typeface="Courier New" panose="02070309020205020404" pitchFamily="49" charset="0"/>
              <a:buChar char="o"/>
            </a:pPr>
            <a:r>
              <a:rPr lang="en-US" sz="1800" dirty="0"/>
              <a:t>25 mrad crossing angle with crab cavities</a:t>
            </a:r>
          </a:p>
          <a:p>
            <a:pPr lvl="1">
              <a:lnSpc>
                <a:spcPct val="100000"/>
              </a:lnSpc>
              <a:spcBef>
                <a:spcPts val="0"/>
              </a:spcBef>
              <a:buFont typeface="Courier New" panose="02070309020205020404" pitchFamily="49" charset="0"/>
              <a:buChar char="o"/>
            </a:pPr>
            <a:r>
              <a:rPr lang="en-US" sz="1800" dirty="0"/>
              <a:t>Spin Rotators (longitudinal spin)</a:t>
            </a:r>
          </a:p>
          <a:p>
            <a:pPr lvl="1">
              <a:lnSpc>
                <a:spcPct val="100000"/>
              </a:lnSpc>
              <a:spcBef>
                <a:spcPts val="0"/>
              </a:spcBef>
              <a:buFont typeface="Courier New" panose="02070309020205020404" pitchFamily="49" charset="0"/>
              <a:buChar char="o"/>
            </a:pPr>
            <a:r>
              <a:rPr lang="en-US" sz="1800" dirty="0"/>
              <a:t>Forward hadron instrumentation</a:t>
            </a:r>
          </a:p>
        </p:txBody>
      </p:sp>
      <p:pic>
        <p:nvPicPr>
          <p:cNvPr id="8" name="Picture 7">
            <a:extLst>
              <a:ext uri="{FF2B5EF4-FFF2-40B4-BE49-F238E27FC236}">
                <a16:creationId xmlns:a16="http://schemas.microsoft.com/office/drawing/2014/main" id="{C1F68FF8-1B80-42D2-8480-23B6170012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1866" y="999034"/>
            <a:ext cx="2655043" cy="3429001"/>
          </a:xfrm>
          <a:prstGeom prst="rect">
            <a:avLst/>
          </a:prstGeom>
          <a:ln>
            <a:solidFill>
              <a:schemeClr val="tx1"/>
            </a:solidFill>
          </a:ln>
        </p:spPr>
      </p:pic>
      <p:pic>
        <p:nvPicPr>
          <p:cNvPr id="10" name="Picture 9">
            <a:extLst>
              <a:ext uri="{FF2B5EF4-FFF2-40B4-BE49-F238E27FC236}">
                <a16:creationId xmlns:a16="http://schemas.microsoft.com/office/drawing/2014/main" id="{E50DD4D3-0754-45BF-91B9-2ECEE0BA79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0840" y="3070156"/>
            <a:ext cx="2655043" cy="3429001"/>
          </a:xfrm>
          <a:prstGeom prst="rect">
            <a:avLst/>
          </a:prstGeom>
          <a:ln>
            <a:solidFill>
              <a:schemeClr val="tx1"/>
            </a:solidFill>
          </a:ln>
        </p:spPr>
      </p:pic>
    </p:spTree>
    <p:extLst>
      <p:ext uri="{BB962C8B-B14F-4D97-AF65-F5344CB8AC3E}">
        <p14:creationId xmlns:p14="http://schemas.microsoft.com/office/powerpoint/2010/main" val="99184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F4C401-5862-4529-91C4-D2A5E5C14103}"/>
              </a:ext>
            </a:extLst>
          </p:cNvPr>
          <p:cNvSpPr>
            <a:spLocks noGrp="1"/>
          </p:cNvSpPr>
          <p:nvPr>
            <p:ph type="sldNum" sz="quarter" idx="4"/>
          </p:nvPr>
        </p:nvSpPr>
        <p:spPr>
          <a:xfrm>
            <a:off x="11530018" y="6190218"/>
            <a:ext cx="432486" cy="365125"/>
          </a:xfrm>
        </p:spPr>
        <p:txBody>
          <a:bodyPr/>
          <a:lstStyle/>
          <a:p>
            <a:pPr algn="ctr"/>
            <a:fld id="{933A556B-7C63-244D-9B7C-B0EA8042B330}" type="slidenum">
              <a:rPr lang="en-US" smtClean="0"/>
              <a:pPr algn="ctr"/>
              <a:t>8</a:t>
            </a:fld>
            <a:endParaRPr lang="en-US"/>
          </a:p>
        </p:txBody>
      </p:sp>
      <p:sp>
        <p:nvSpPr>
          <p:cNvPr id="3" name="Title 2">
            <a:extLst>
              <a:ext uri="{FF2B5EF4-FFF2-40B4-BE49-F238E27FC236}">
                <a16:creationId xmlns:a16="http://schemas.microsoft.com/office/drawing/2014/main" id="{C9F241A3-E2F5-41E5-9817-FFA41C21C625}"/>
              </a:ext>
            </a:extLst>
          </p:cNvPr>
          <p:cNvSpPr>
            <a:spLocks noGrp="1"/>
          </p:cNvSpPr>
          <p:nvPr>
            <p:ph type="title"/>
          </p:nvPr>
        </p:nvSpPr>
        <p:spPr/>
        <p:txBody>
          <a:bodyPr>
            <a:normAutofit/>
          </a:bodyPr>
          <a:lstStyle/>
          <a:p>
            <a:r>
              <a:rPr lang="en-US">
                <a:solidFill>
                  <a:srgbClr val="002060"/>
                </a:solidFill>
              </a:rPr>
              <a:t>DOE EIC Critical Decision Milestones</a:t>
            </a:r>
          </a:p>
        </p:txBody>
      </p:sp>
      <p:pic>
        <p:nvPicPr>
          <p:cNvPr id="4" name="Picture 3">
            <a:extLst>
              <a:ext uri="{FF2B5EF4-FFF2-40B4-BE49-F238E27FC236}">
                <a16:creationId xmlns:a16="http://schemas.microsoft.com/office/drawing/2014/main" id="{94112E9A-108C-9BBA-1470-575807488A56}"/>
              </a:ext>
            </a:extLst>
          </p:cNvPr>
          <p:cNvPicPr>
            <a:picLocks noChangeAspect="1"/>
          </p:cNvPicPr>
          <p:nvPr/>
        </p:nvPicPr>
        <p:blipFill>
          <a:blip r:embed="rId3"/>
          <a:stretch>
            <a:fillRect/>
          </a:stretch>
        </p:blipFill>
        <p:spPr>
          <a:xfrm>
            <a:off x="586251" y="898504"/>
            <a:ext cx="11029518" cy="3903017"/>
          </a:xfrm>
          <a:prstGeom prst="rect">
            <a:avLst/>
          </a:prstGeom>
        </p:spPr>
      </p:pic>
      <p:sp>
        <p:nvSpPr>
          <p:cNvPr id="6" name="TextBox 5">
            <a:extLst>
              <a:ext uri="{FF2B5EF4-FFF2-40B4-BE49-F238E27FC236}">
                <a16:creationId xmlns:a16="http://schemas.microsoft.com/office/drawing/2014/main" id="{55CC8C0D-33DB-D409-640D-567D50EE949D}"/>
              </a:ext>
            </a:extLst>
          </p:cNvPr>
          <p:cNvSpPr txBox="1"/>
          <p:nvPr/>
        </p:nvSpPr>
        <p:spPr>
          <a:xfrm>
            <a:off x="2418167" y="4666530"/>
            <a:ext cx="906413" cy="276999"/>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cs typeface="Arial"/>
              </a:rPr>
              <a:t>2019</a:t>
            </a:r>
            <a:endParaRPr lang="en-US" sz="1200" b="1">
              <a:solidFill>
                <a:srgbClr val="FFFFFF"/>
              </a:solidFill>
              <a:cs typeface="Arial"/>
            </a:endParaRPr>
          </a:p>
        </p:txBody>
      </p:sp>
      <p:sp>
        <p:nvSpPr>
          <p:cNvPr id="8" name="TextBox 7">
            <a:extLst>
              <a:ext uri="{FF2B5EF4-FFF2-40B4-BE49-F238E27FC236}">
                <a16:creationId xmlns:a16="http://schemas.microsoft.com/office/drawing/2014/main" id="{E0AAE578-A677-0292-AFC4-DBE94AEB8998}"/>
              </a:ext>
            </a:extLst>
          </p:cNvPr>
          <p:cNvSpPr txBox="1"/>
          <p:nvPr/>
        </p:nvSpPr>
        <p:spPr>
          <a:xfrm>
            <a:off x="4003247" y="4666531"/>
            <a:ext cx="835559" cy="276999"/>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cs typeface="Arial"/>
              </a:rPr>
              <a:t>2021</a:t>
            </a:r>
            <a:endParaRPr lang="en-US" sz="1600" b="1">
              <a:cs typeface="Arial"/>
            </a:endParaRPr>
          </a:p>
        </p:txBody>
      </p:sp>
      <p:sp>
        <p:nvSpPr>
          <p:cNvPr id="9" name="TextBox 8">
            <a:extLst>
              <a:ext uri="{FF2B5EF4-FFF2-40B4-BE49-F238E27FC236}">
                <a16:creationId xmlns:a16="http://schemas.microsoft.com/office/drawing/2014/main" id="{2B3E6418-107D-BBB2-9D22-827F884E6180}"/>
              </a:ext>
            </a:extLst>
          </p:cNvPr>
          <p:cNvSpPr txBox="1"/>
          <p:nvPr/>
        </p:nvSpPr>
        <p:spPr>
          <a:xfrm>
            <a:off x="586251" y="5128499"/>
            <a:ext cx="863806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600" b="1" dirty="0">
                <a:cs typeface="Arial"/>
              </a:rPr>
              <a:t>CD-3A, Long Lead Procurement, approved March 2024.  Excellent use of IRA funding.</a:t>
            </a:r>
            <a:endParaRPr lang="en-US" sz="1600" dirty="0">
              <a:cs typeface="Arial"/>
            </a:endParaRPr>
          </a:p>
          <a:p>
            <a:pPr marL="171450" indent="-171450">
              <a:buFont typeface="Arial"/>
              <a:buChar char="•"/>
            </a:pPr>
            <a:r>
              <a:rPr lang="en-US" sz="1600" b="1" dirty="0">
                <a:cs typeface="Arial"/>
              </a:rPr>
              <a:t>CD-3B, Long Lead Procurement, approval planned for March 2025.</a:t>
            </a:r>
            <a:endParaRPr lang="en-US" sz="1600" b="1" dirty="0">
              <a:solidFill>
                <a:srgbClr val="444444"/>
              </a:solidFill>
              <a:latin typeface="Arial"/>
              <a:cs typeface="Calibri"/>
            </a:endParaRPr>
          </a:p>
          <a:p>
            <a:pPr marL="171450" indent="-171450">
              <a:buFont typeface="Arial"/>
              <a:buChar char="•"/>
            </a:pPr>
            <a:r>
              <a:rPr lang="en-US" sz="1600" b="1" dirty="0">
                <a:latin typeface="Arial"/>
                <a:cs typeface="Calibri"/>
              </a:rPr>
              <a:t>CD-2, Project Performance Baseline, requires a DOE approved annual funding profile.</a:t>
            </a:r>
            <a:endParaRPr lang="en-US" sz="1600" b="1" dirty="0">
              <a:solidFill>
                <a:srgbClr val="444444"/>
              </a:solidFill>
              <a:latin typeface="Arial"/>
              <a:cs typeface="Calibri"/>
            </a:endParaRPr>
          </a:p>
        </p:txBody>
      </p:sp>
      <p:sp>
        <p:nvSpPr>
          <p:cNvPr id="12" name="TextBox 11">
            <a:extLst>
              <a:ext uri="{FF2B5EF4-FFF2-40B4-BE49-F238E27FC236}">
                <a16:creationId xmlns:a16="http://schemas.microsoft.com/office/drawing/2014/main" id="{CF511958-0A43-3F7F-4348-55C5A4F24A04}"/>
              </a:ext>
            </a:extLst>
          </p:cNvPr>
          <p:cNvSpPr txBox="1"/>
          <p:nvPr/>
        </p:nvSpPr>
        <p:spPr>
          <a:xfrm>
            <a:off x="5118519" y="4574668"/>
            <a:ext cx="3506192" cy="523220"/>
          </a:xfrm>
          <a:prstGeom prst="rect">
            <a:avLst/>
          </a:prstGeom>
          <a:solidFill>
            <a:schemeClr val="bg1"/>
          </a:solid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CD-2, Performance Baseline, and</a:t>
            </a:r>
            <a:endParaRPr lang="en-US" sz="1400" dirty="0">
              <a:cs typeface="Arial"/>
            </a:endParaRPr>
          </a:p>
          <a:p>
            <a:r>
              <a:rPr lang="en-US" sz="1400" b="1" dirty="0">
                <a:cs typeface="Arial"/>
              </a:rPr>
              <a:t>CD-3, Construction Start, End of 2025✽</a:t>
            </a:r>
            <a:endParaRPr lang="en-US" sz="1400" dirty="0">
              <a:cs typeface="Arial"/>
            </a:endParaRPr>
          </a:p>
        </p:txBody>
      </p:sp>
      <p:sp>
        <p:nvSpPr>
          <p:cNvPr id="11" name="TextBox 10">
            <a:extLst>
              <a:ext uri="{FF2B5EF4-FFF2-40B4-BE49-F238E27FC236}">
                <a16:creationId xmlns:a16="http://schemas.microsoft.com/office/drawing/2014/main" id="{45BA02E6-24C0-5610-3F84-2C75B8D0A072}"/>
              </a:ext>
            </a:extLst>
          </p:cNvPr>
          <p:cNvSpPr txBox="1"/>
          <p:nvPr/>
        </p:nvSpPr>
        <p:spPr>
          <a:xfrm>
            <a:off x="8801962" y="4666530"/>
            <a:ext cx="1392711" cy="276999"/>
          </a:xfrm>
          <a:prstGeom prst="rect">
            <a:avLst/>
          </a:prstGeom>
          <a:solidFill>
            <a:schemeClr val="bg1"/>
          </a:solidFill>
          <a:ln w="63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cs typeface="Arial"/>
              </a:rPr>
              <a:t>CD-4 = 2034</a:t>
            </a:r>
            <a:endParaRPr lang="en-US"/>
          </a:p>
        </p:txBody>
      </p:sp>
      <p:sp>
        <p:nvSpPr>
          <p:cNvPr id="10" name="TextBox 9">
            <a:extLst>
              <a:ext uri="{FF2B5EF4-FFF2-40B4-BE49-F238E27FC236}">
                <a16:creationId xmlns:a16="http://schemas.microsoft.com/office/drawing/2014/main" id="{93440E86-C0D5-5E28-CFD9-5197722D9B4A}"/>
              </a:ext>
            </a:extLst>
          </p:cNvPr>
          <p:cNvSpPr txBox="1"/>
          <p:nvPr/>
        </p:nvSpPr>
        <p:spPr>
          <a:xfrm>
            <a:off x="9375594" y="5174665"/>
            <a:ext cx="2460978" cy="738664"/>
          </a:xfrm>
          <a:prstGeom prst="rect">
            <a:avLst/>
          </a:prstGeom>
          <a:solidFill>
            <a:schemeClr val="bg1"/>
          </a:solid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 FY25 and FY26 funding will impact CD-2 and CD-3 milestone dates.</a:t>
            </a:r>
            <a:endParaRPr lang="en-US" sz="1400" dirty="0">
              <a:cs typeface="Arial"/>
            </a:endParaRPr>
          </a:p>
        </p:txBody>
      </p:sp>
    </p:spTree>
    <p:extLst>
      <p:ext uri="{BB962C8B-B14F-4D97-AF65-F5344CB8AC3E}">
        <p14:creationId xmlns:p14="http://schemas.microsoft.com/office/powerpoint/2010/main" val="75272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63238F-4F7B-446A-AADD-8D1625EC11E4}"/>
              </a:ext>
            </a:extLst>
          </p:cNvPr>
          <p:cNvSpPr>
            <a:spLocks noGrp="1"/>
          </p:cNvSpPr>
          <p:nvPr>
            <p:ph type="sldNum" sz="quarter" idx="4"/>
          </p:nvPr>
        </p:nvSpPr>
        <p:spPr/>
        <p:txBody>
          <a:bodyPr/>
          <a:lstStyle/>
          <a:p>
            <a:pPr algn="ctr"/>
            <a:fld id="{933A556B-7C63-244D-9B7C-B0EA8042B330}" type="slidenum">
              <a:rPr lang="en-US" smtClean="0"/>
              <a:pPr algn="ctr"/>
              <a:t>9</a:t>
            </a:fld>
            <a:endParaRPr lang="en-US"/>
          </a:p>
        </p:txBody>
      </p:sp>
      <p:sp>
        <p:nvSpPr>
          <p:cNvPr id="3" name="Title 2">
            <a:extLst>
              <a:ext uri="{FF2B5EF4-FFF2-40B4-BE49-F238E27FC236}">
                <a16:creationId xmlns:a16="http://schemas.microsoft.com/office/drawing/2014/main" id="{7DA2AD45-44AD-45F6-88E4-7B1177FA2260}"/>
              </a:ext>
            </a:extLst>
          </p:cNvPr>
          <p:cNvSpPr>
            <a:spLocks noGrp="1"/>
          </p:cNvSpPr>
          <p:nvPr>
            <p:ph type="title"/>
          </p:nvPr>
        </p:nvSpPr>
        <p:spPr/>
        <p:txBody>
          <a:bodyPr/>
          <a:lstStyle/>
          <a:p>
            <a:r>
              <a:rPr lang="en-US" dirty="0">
                <a:solidFill>
                  <a:srgbClr val="002060"/>
                </a:solidFill>
                <a:cs typeface="Arial"/>
              </a:rPr>
              <a:t>EIC Project Funding Plans</a:t>
            </a:r>
            <a:endParaRPr lang="en-US" dirty="0"/>
          </a:p>
        </p:txBody>
      </p:sp>
      <p:graphicFrame>
        <p:nvGraphicFramePr>
          <p:cNvPr id="7" name="Table 6">
            <a:extLst>
              <a:ext uri="{FF2B5EF4-FFF2-40B4-BE49-F238E27FC236}">
                <a16:creationId xmlns:a16="http://schemas.microsoft.com/office/drawing/2014/main" id="{73CB210E-0CF5-4C5A-830E-C6A8395F0C9B}"/>
              </a:ext>
            </a:extLst>
          </p:cNvPr>
          <p:cNvGraphicFramePr>
            <a:graphicFrameLocks noGrp="1"/>
          </p:cNvGraphicFramePr>
          <p:nvPr/>
        </p:nvGraphicFramePr>
        <p:xfrm>
          <a:off x="812800" y="5852609"/>
          <a:ext cx="10566400" cy="439420"/>
        </p:xfrm>
        <a:graphic>
          <a:graphicData uri="http://schemas.openxmlformats.org/drawingml/2006/table">
            <a:tbl>
              <a:tblPr>
                <a:tableStyleId>{5C22544A-7EE6-4342-B048-85BDC9FD1C3A}</a:tableStyleId>
              </a:tblPr>
              <a:tblGrid>
                <a:gridCol w="660400">
                  <a:extLst>
                    <a:ext uri="{9D8B030D-6E8A-4147-A177-3AD203B41FA5}">
                      <a16:colId xmlns:a16="http://schemas.microsoft.com/office/drawing/2014/main" val="3699907773"/>
                    </a:ext>
                  </a:extLst>
                </a:gridCol>
                <a:gridCol w="660400">
                  <a:extLst>
                    <a:ext uri="{9D8B030D-6E8A-4147-A177-3AD203B41FA5}">
                      <a16:colId xmlns:a16="http://schemas.microsoft.com/office/drawing/2014/main" val="17897822"/>
                    </a:ext>
                  </a:extLst>
                </a:gridCol>
                <a:gridCol w="660400">
                  <a:extLst>
                    <a:ext uri="{9D8B030D-6E8A-4147-A177-3AD203B41FA5}">
                      <a16:colId xmlns:a16="http://schemas.microsoft.com/office/drawing/2014/main" val="680479564"/>
                    </a:ext>
                  </a:extLst>
                </a:gridCol>
                <a:gridCol w="660400">
                  <a:extLst>
                    <a:ext uri="{9D8B030D-6E8A-4147-A177-3AD203B41FA5}">
                      <a16:colId xmlns:a16="http://schemas.microsoft.com/office/drawing/2014/main" val="1024011132"/>
                    </a:ext>
                  </a:extLst>
                </a:gridCol>
                <a:gridCol w="660400">
                  <a:extLst>
                    <a:ext uri="{9D8B030D-6E8A-4147-A177-3AD203B41FA5}">
                      <a16:colId xmlns:a16="http://schemas.microsoft.com/office/drawing/2014/main" val="4243461883"/>
                    </a:ext>
                  </a:extLst>
                </a:gridCol>
                <a:gridCol w="660400">
                  <a:extLst>
                    <a:ext uri="{9D8B030D-6E8A-4147-A177-3AD203B41FA5}">
                      <a16:colId xmlns:a16="http://schemas.microsoft.com/office/drawing/2014/main" val="1313895132"/>
                    </a:ext>
                  </a:extLst>
                </a:gridCol>
                <a:gridCol w="660400">
                  <a:extLst>
                    <a:ext uri="{9D8B030D-6E8A-4147-A177-3AD203B41FA5}">
                      <a16:colId xmlns:a16="http://schemas.microsoft.com/office/drawing/2014/main" val="803886898"/>
                    </a:ext>
                  </a:extLst>
                </a:gridCol>
                <a:gridCol w="660400">
                  <a:extLst>
                    <a:ext uri="{9D8B030D-6E8A-4147-A177-3AD203B41FA5}">
                      <a16:colId xmlns:a16="http://schemas.microsoft.com/office/drawing/2014/main" val="2930488858"/>
                    </a:ext>
                  </a:extLst>
                </a:gridCol>
                <a:gridCol w="660400">
                  <a:extLst>
                    <a:ext uri="{9D8B030D-6E8A-4147-A177-3AD203B41FA5}">
                      <a16:colId xmlns:a16="http://schemas.microsoft.com/office/drawing/2014/main" val="247879980"/>
                    </a:ext>
                  </a:extLst>
                </a:gridCol>
                <a:gridCol w="660400">
                  <a:extLst>
                    <a:ext uri="{9D8B030D-6E8A-4147-A177-3AD203B41FA5}">
                      <a16:colId xmlns:a16="http://schemas.microsoft.com/office/drawing/2014/main" val="184719608"/>
                    </a:ext>
                  </a:extLst>
                </a:gridCol>
                <a:gridCol w="660400">
                  <a:extLst>
                    <a:ext uri="{9D8B030D-6E8A-4147-A177-3AD203B41FA5}">
                      <a16:colId xmlns:a16="http://schemas.microsoft.com/office/drawing/2014/main" val="642362578"/>
                    </a:ext>
                  </a:extLst>
                </a:gridCol>
                <a:gridCol w="660400">
                  <a:extLst>
                    <a:ext uri="{9D8B030D-6E8A-4147-A177-3AD203B41FA5}">
                      <a16:colId xmlns:a16="http://schemas.microsoft.com/office/drawing/2014/main" val="704699988"/>
                    </a:ext>
                  </a:extLst>
                </a:gridCol>
                <a:gridCol w="660400">
                  <a:extLst>
                    <a:ext uri="{9D8B030D-6E8A-4147-A177-3AD203B41FA5}">
                      <a16:colId xmlns:a16="http://schemas.microsoft.com/office/drawing/2014/main" val="1533948926"/>
                    </a:ext>
                  </a:extLst>
                </a:gridCol>
                <a:gridCol w="660400">
                  <a:extLst>
                    <a:ext uri="{9D8B030D-6E8A-4147-A177-3AD203B41FA5}">
                      <a16:colId xmlns:a16="http://schemas.microsoft.com/office/drawing/2014/main" val="1946613697"/>
                    </a:ext>
                  </a:extLst>
                </a:gridCol>
                <a:gridCol w="660400">
                  <a:extLst>
                    <a:ext uri="{9D8B030D-6E8A-4147-A177-3AD203B41FA5}">
                      <a16:colId xmlns:a16="http://schemas.microsoft.com/office/drawing/2014/main" val="3265388881"/>
                    </a:ext>
                  </a:extLst>
                </a:gridCol>
                <a:gridCol w="660400">
                  <a:extLst>
                    <a:ext uri="{9D8B030D-6E8A-4147-A177-3AD203B41FA5}">
                      <a16:colId xmlns:a16="http://schemas.microsoft.com/office/drawing/2014/main" val="494360169"/>
                    </a:ext>
                  </a:extLst>
                </a:gridCol>
              </a:tblGrid>
              <a:tr h="177800">
                <a:tc>
                  <a:txBody>
                    <a:bodyPr/>
                    <a:lstStyle/>
                    <a:p>
                      <a:pPr algn="ctr" fontAlgn="t"/>
                      <a:r>
                        <a:rPr lang="en-US" sz="1400" b="1" u="none" strike="noStrike">
                          <a:effectLst/>
                        </a:rPr>
                        <a:t>FY20</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FY21</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FY22</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FY23</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FY24</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FY25</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FY26</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dirty="0">
                          <a:effectLst/>
                        </a:rPr>
                        <a:t>FY27</a:t>
                      </a:r>
                      <a:endParaRPr lang="en-US" sz="1400" b="1" i="0" u="none" strike="noStrike" dirty="0">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FY28</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FY29</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FY30</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FY31</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FY32</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FY33</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FY34</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400" b="1" u="none" strike="noStrike">
                          <a:effectLst/>
                        </a:rPr>
                        <a:t>Total</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42900356"/>
                  </a:ext>
                </a:extLst>
              </a:tr>
              <a:tr h="177800">
                <a:tc>
                  <a:txBody>
                    <a:bodyPr/>
                    <a:lstStyle/>
                    <a:p>
                      <a:pPr algn="ctr" fontAlgn="t"/>
                      <a:r>
                        <a:rPr lang="en-US" sz="1400" b="1" u="none" strike="noStrike">
                          <a:effectLst/>
                        </a:rPr>
                        <a:t>11</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30</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183</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70</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98</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150</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300</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300</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300</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300</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300</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254</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222</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165</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a:effectLst/>
                        </a:rPr>
                        <a:t>120</a:t>
                      </a:r>
                      <a:endParaRPr lang="en-US" sz="1400" b="1" i="0" u="none" strike="noStrike">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400" b="1" u="none" strike="noStrike" dirty="0">
                          <a:effectLst/>
                        </a:rPr>
                        <a:t>2,803</a:t>
                      </a:r>
                      <a:endParaRPr lang="en-US" sz="1400" b="1" i="0" u="none" strike="noStrike" dirty="0">
                        <a:solidFill>
                          <a:srgbClr val="000000"/>
                        </a:solidFill>
                        <a:effectLst/>
                        <a:latin typeface="Aptos Narrow" panose="02110004020202020204"/>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0021393"/>
                  </a:ext>
                </a:extLst>
              </a:tr>
            </a:tbl>
          </a:graphicData>
        </a:graphic>
      </p:graphicFrame>
      <p:sp>
        <p:nvSpPr>
          <p:cNvPr id="8" name="TextBox 7">
            <a:extLst>
              <a:ext uri="{FF2B5EF4-FFF2-40B4-BE49-F238E27FC236}">
                <a16:creationId xmlns:a16="http://schemas.microsoft.com/office/drawing/2014/main" id="{328AE42F-68BA-4464-8C5F-5AA14C02C71E}"/>
              </a:ext>
            </a:extLst>
          </p:cNvPr>
          <p:cNvSpPr txBox="1"/>
          <p:nvPr/>
        </p:nvSpPr>
        <p:spPr>
          <a:xfrm>
            <a:off x="2244261" y="5486155"/>
            <a:ext cx="7938601" cy="369332"/>
          </a:xfrm>
          <a:prstGeom prst="rect">
            <a:avLst/>
          </a:prstGeom>
          <a:noFill/>
        </p:spPr>
        <p:txBody>
          <a:bodyPr wrap="square" lIns="91440" tIns="45720" rIns="91440" bIns="45720" rtlCol="0" anchor="t">
            <a:spAutoFit/>
          </a:bodyPr>
          <a:lstStyle/>
          <a:p>
            <a:pPr algn="ctr"/>
            <a:r>
              <a:rPr lang="en-US" b="1" dirty="0"/>
              <a:t>Annual Funding Plan Prior to FY25 PBR ($M)  </a:t>
            </a:r>
            <a:endParaRPr lang="en-US" b="1" dirty="0">
              <a:solidFill>
                <a:srgbClr val="FF0000"/>
              </a:solidFill>
              <a:cs typeface="Arial"/>
            </a:endParaRPr>
          </a:p>
        </p:txBody>
      </p:sp>
      <p:graphicFrame>
        <p:nvGraphicFramePr>
          <p:cNvPr id="11" name="Chart 10">
            <a:extLst>
              <a:ext uri="{FF2B5EF4-FFF2-40B4-BE49-F238E27FC236}">
                <a16:creationId xmlns:a16="http://schemas.microsoft.com/office/drawing/2014/main" id="{F8D8D799-04FB-40B6-84EF-53EE6DFE961D}"/>
              </a:ext>
            </a:extLst>
          </p:cNvPr>
          <p:cNvGraphicFramePr>
            <a:graphicFrameLocks/>
          </p:cNvGraphicFramePr>
          <p:nvPr>
            <p:extLst>
              <p:ext uri="{D42A27DB-BD31-4B8C-83A1-F6EECF244321}">
                <p14:modId xmlns:p14="http://schemas.microsoft.com/office/powerpoint/2010/main" val="1172802867"/>
              </p:ext>
            </p:extLst>
          </p:nvPr>
        </p:nvGraphicFramePr>
        <p:xfrm>
          <a:off x="361969" y="1076701"/>
          <a:ext cx="8828214" cy="4244970"/>
        </p:xfrm>
        <a:graphic>
          <a:graphicData uri="http://schemas.openxmlformats.org/drawingml/2006/chart">
            <c:chart xmlns:c="http://schemas.openxmlformats.org/drawingml/2006/chart" xmlns:r="http://schemas.openxmlformats.org/officeDocument/2006/relationships" r:id="rId2"/>
          </a:graphicData>
        </a:graphic>
      </p:graphicFrame>
      <p:sp>
        <p:nvSpPr>
          <p:cNvPr id="12" name="Triangle 2">
            <a:extLst>
              <a:ext uri="{FF2B5EF4-FFF2-40B4-BE49-F238E27FC236}">
                <a16:creationId xmlns:a16="http://schemas.microsoft.com/office/drawing/2014/main" id="{34BA62A9-DA73-4B51-BA55-597FD6ACBEC0}"/>
              </a:ext>
            </a:extLst>
          </p:cNvPr>
          <p:cNvSpPr/>
          <p:nvPr/>
        </p:nvSpPr>
        <p:spPr>
          <a:xfrm>
            <a:off x="3899160" y="2472619"/>
            <a:ext cx="160029" cy="163650"/>
          </a:xfrm>
          <a:prstGeom prst="triangl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TextBox 2">
            <a:extLst>
              <a:ext uri="{FF2B5EF4-FFF2-40B4-BE49-F238E27FC236}">
                <a16:creationId xmlns:a16="http://schemas.microsoft.com/office/drawing/2014/main" id="{63578AC8-456D-4BDC-951B-4E2BCD4EDF3A}"/>
              </a:ext>
            </a:extLst>
          </p:cNvPr>
          <p:cNvSpPr txBox="1"/>
          <p:nvPr/>
        </p:nvSpPr>
        <p:spPr>
          <a:xfrm>
            <a:off x="2244261" y="2455247"/>
            <a:ext cx="1602106" cy="2378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latin typeface="Aptos" panose="020B0004020202020204" pitchFamily="34" charset="0"/>
              </a:rPr>
              <a:t>RHIC Ops Concludes</a:t>
            </a:r>
          </a:p>
        </p:txBody>
      </p:sp>
      <p:sp>
        <p:nvSpPr>
          <p:cNvPr id="16" name="Rectangle 15">
            <a:extLst>
              <a:ext uri="{FF2B5EF4-FFF2-40B4-BE49-F238E27FC236}">
                <a16:creationId xmlns:a16="http://schemas.microsoft.com/office/drawing/2014/main" id="{E1084CE7-41DC-4CFE-B0C0-9882CA3AE20D}"/>
              </a:ext>
            </a:extLst>
          </p:cNvPr>
          <p:cNvSpPr/>
          <p:nvPr/>
        </p:nvSpPr>
        <p:spPr>
          <a:xfrm>
            <a:off x="1556246" y="1697294"/>
            <a:ext cx="2550235" cy="461665"/>
          </a:xfrm>
          <a:prstGeom prst="rect">
            <a:avLst/>
          </a:prstGeom>
          <a:solidFill>
            <a:schemeClr val="bg1"/>
          </a:solidFill>
          <a:ln w="28575">
            <a:solidFill>
              <a:schemeClr val="tx2">
                <a:lumMod val="50000"/>
              </a:schemeClr>
            </a:solidFill>
          </a:ln>
        </p:spPr>
        <p:txBody>
          <a:bodyPr wrap="square" lIns="91440" tIns="45720" rIns="91440" bIns="45720" anchor="t">
            <a:spAutoFit/>
          </a:bodyPr>
          <a:lstStyle/>
          <a:p>
            <a:pPr algn="ctr">
              <a:buSzPts val="1000"/>
              <a:tabLst>
                <a:tab pos="457200" algn="l"/>
              </a:tabLst>
            </a:pPr>
            <a:r>
              <a:rPr lang="en-US" sz="1200" b="1" dirty="0">
                <a:ea typeface="Times New Roman" panose="02020603050405020304" pitchFamily="18" charset="0"/>
              </a:rPr>
              <a:t>Assumed Peak Annual Funding</a:t>
            </a:r>
          </a:p>
          <a:p>
            <a:pPr algn="ctr">
              <a:buSzPts val="1000"/>
              <a:tabLst>
                <a:tab pos="457200" algn="l"/>
              </a:tabLst>
            </a:pPr>
            <a:r>
              <a:rPr lang="en-US" sz="1200" b="1" dirty="0">
                <a:ea typeface="Times New Roman" panose="02020603050405020304" pitchFamily="18" charset="0"/>
              </a:rPr>
              <a:t>$300M per year</a:t>
            </a:r>
            <a:endParaRPr lang="en-US" sz="1200" b="1" dirty="0">
              <a:ea typeface="Calibri" panose="020F0502020204030204" pitchFamily="34" charset="0"/>
              <a:cs typeface="Calibri" panose="020F0502020204030204" pitchFamily="34" charset="0"/>
            </a:endParaRPr>
          </a:p>
        </p:txBody>
      </p:sp>
      <p:sp>
        <p:nvSpPr>
          <p:cNvPr id="17" name="TextBox 9">
            <a:extLst>
              <a:ext uri="{FF2B5EF4-FFF2-40B4-BE49-F238E27FC236}">
                <a16:creationId xmlns:a16="http://schemas.microsoft.com/office/drawing/2014/main" id="{293EF17F-0E74-4500-8F16-18B622874C58}"/>
              </a:ext>
            </a:extLst>
          </p:cNvPr>
          <p:cNvSpPr txBox="1"/>
          <p:nvPr/>
        </p:nvSpPr>
        <p:spPr>
          <a:xfrm>
            <a:off x="1556246" y="939537"/>
            <a:ext cx="4837753" cy="646331"/>
          </a:xfrm>
          <a:prstGeom prst="rect">
            <a:avLst/>
          </a:prstGeom>
          <a:solidFill>
            <a:schemeClr val="bg1"/>
          </a:solidFill>
          <a:ln w="28575">
            <a:solidFill>
              <a:schemeClr val="tx1"/>
            </a:solidFill>
          </a:ln>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Cumulative Project Funding to Date ($490M)</a:t>
            </a:r>
          </a:p>
          <a:p>
            <a:pPr marL="182245" indent="-182245">
              <a:buFont typeface="Arial" panose="020B0604020202020204" pitchFamily="34" charset="0"/>
              <a:buChar char="•"/>
            </a:pPr>
            <a:r>
              <a:rPr lang="en-US" sz="1200" dirty="0"/>
              <a:t>DOE = $390 M, including $138M Inflation Reduction Act.</a:t>
            </a:r>
            <a:endParaRPr lang="en-US" sz="1200" dirty="0">
              <a:cs typeface="Arial"/>
            </a:endParaRPr>
          </a:p>
          <a:p>
            <a:pPr marL="182245" indent="-182245">
              <a:buFont typeface="Arial" panose="020B0604020202020204" pitchFamily="34" charset="0"/>
              <a:buChar char="•"/>
            </a:pPr>
            <a:r>
              <a:rPr lang="en-US" sz="1200" dirty="0"/>
              <a:t>New York State = $100 M.</a:t>
            </a:r>
            <a:endParaRPr lang="en-US" sz="1200" dirty="0">
              <a:cs typeface="Arial"/>
            </a:endParaRPr>
          </a:p>
        </p:txBody>
      </p:sp>
      <p:sp>
        <p:nvSpPr>
          <p:cNvPr id="18" name="Rectangle 17">
            <a:extLst>
              <a:ext uri="{FF2B5EF4-FFF2-40B4-BE49-F238E27FC236}">
                <a16:creationId xmlns:a16="http://schemas.microsoft.com/office/drawing/2014/main" id="{E61888F7-7423-4AC0-A535-25FB7110E509}"/>
              </a:ext>
            </a:extLst>
          </p:cNvPr>
          <p:cNvSpPr/>
          <p:nvPr/>
        </p:nvSpPr>
        <p:spPr>
          <a:xfrm>
            <a:off x="7028534" y="1837816"/>
            <a:ext cx="2113973" cy="461663"/>
          </a:xfrm>
          <a:prstGeom prst="rect">
            <a:avLst/>
          </a:prstGeom>
          <a:solidFill>
            <a:schemeClr val="bg1"/>
          </a:solidFill>
          <a:ln w="28575">
            <a:solidFill>
              <a:schemeClr val="tx2">
                <a:lumMod val="50000"/>
              </a:schemeClr>
            </a:solidFill>
          </a:ln>
        </p:spPr>
        <p:txBody>
          <a:bodyPr wrap="square" lIns="91440" tIns="45720" rIns="91440" bIns="4572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SzPts val="1000"/>
              <a:tabLst>
                <a:tab pos="457200" algn="l"/>
              </a:tabLst>
            </a:pPr>
            <a:r>
              <a:rPr lang="en-US" sz="1200" b="1" dirty="0">
                <a:latin typeface="Aptos"/>
                <a:ea typeface="Times New Roman" panose="02020603050405020304" pitchFamily="18" charset="0"/>
              </a:rPr>
              <a:t>EIC Ops Operations</a:t>
            </a:r>
          </a:p>
          <a:p>
            <a:pPr algn="ctr">
              <a:buSzPts val="1000"/>
              <a:tabLst>
                <a:tab pos="457200" algn="l"/>
              </a:tabLst>
            </a:pPr>
            <a:r>
              <a:rPr lang="en-US" sz="1200" b="1" dirty="0">
                <a:latin typeface="Aptos"/>
                <a:ea typeface="Calibri" panose="020F0502020204030204" pitchFamily="34" charset="0"/>
                <a:cs typeface="Calibri" panose="020F0502020204030204" pitchFamily="34" charset="0"/>
              </a:rPr>
              <a:t>Starting w/Electron Injector </a:t>
            </a:r>
            <a:endParaRPr lang="en-US" sz="1200" b="1" dirty="0">
              <a:latin typeface="Times New Roman"/>
              <a:ea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FB630E5-7000-484A-BCEF-EECF380BCB94}"/>
              </a:ext>
            </a:extLst>
          </p:cNvPr>
          <p:cNvSpPr/>
          <p:nvPr/>
        </p:nvSpPr>
        <p:spPr>
          <a:xfrm>
            <a:off x="9278297" y="1096338"/>
            <a:ext cx="2834530" cy="4278094"/>
          </a:xfrm>
          <a:prstGeom prst="rect">
            <a:avLst/>
          </a:prstGeom>
          <a:noFill/>
          <a:ln w="28575">
            <a:solidFill>
              <a:srgbClr val="4472C4"/>
            </a:solidFill>
          </a:ln>
        </p:spPr>
        <p:txBody>
          <a:bodyPr wrap="square" lIns="91440" tIns="45720" rIns="91440" bIns="45720" anchor="t">
            <a:spAutoFit/>
          </a:bodyPr>
          <a:lstStyle/>
          <a:p>
            <a:pPr marR="0" lvl="0">
              <a:spcBef>
                <a:spcPts val="0"/>
              </a:spcBef>
              <a:spcAft>
                <a:spcPts val="0"/>
              </a:spcAft>
              <a:buSzPts val="1000"/>
              <a:tabLst>
                <a:tab pos="457200" algn="l"/>
              </a:tabLst>
            </a:pPr>
            <a:r>
              <a:rPr lang="en-US" sz="1600" b="1" u="sng" dirty="0">
                <a:ea typeface="Calibri" panose="020F0502020204030204" pitchFamily="34" charset="0"/>
              </a:rPr>
              <a:t>FY2025 Funding TBD</a:t>
            </a:r>
            <a:endParaRPr lang="en-US" sz="1600" b="1" u="sng" dirty="0">
              <a:ea typeface="Calibri" panose="020F0502020204030204" pitchFamily="34" charset="0"/>
              <a:cs typeface="Arial"/>
            </a:endParaRPr>
          </a:p>
          <a:p>
            <a:pPr>
              <a:buSzPts val="1000"/>
              <a:tabLst>
                <a:tab pos="457200" algn="l"/>
              </a:tabLst>
            </a:pPr>
            <a:r>
              <a:rPr lang="en-US" sz="1600" dirty="0">
                <a:ea typeface="Calibri" panose="020F0502020204030204" pitchFamily="34" charset="0"/>
              </a:rPr>
              <a:t>EIC Plan:          	$150M</a:t>
            </a:r>
            <a:endParaRPr lang="en-US" sz="1600" dirty="0">
              <a:ea typeface="Calibri" panose="020F0502020204030204" pitchFamily="34" charset="0"/>
              <a:cs typeface="Arial"/>
            </a:endParaRPr>
          </a:p>
          <a:p>
            <a:pPr>
              <a:buSzPts val="1000"/>
              <a:tabLst>
                <a:tab pos="457200" algn="l"/>
              </a:tabLst>
            </a:pPr>
            <a:r>
              <a:rPr lang="en-US" sz="1600" dirty="0">
                <a:ea typeface="Calibri" panose="020F0502020204030204" pitchFamily="34" charset="0"/>
              </a:rPr>
              <a:t>DOE Request:  	$113M</a:t>
            </a:r>
            <a:endParaRPr lang="en-US" sz="1600" dirty="0">
              <a:ea typeface="Calibri" panose="020F0502020204030204" pitchFamily="34" charset="0"/>
              <a:cs typeface="Arial"/>
            </a:endParaRPr>
          </a:p>
          <a:p>
            <a:pPr>
              <a:buSzPts val="1000"/>
              <a:tabLst>
                <a:tab pos="457200" algn="l"/>
              </a:tabLst>
            </a:pPr>
            <a:r>
              <a:rPr lang="en-US" sz="1600" dirty="0">
                <a:ea typeface="Calibri" panose="020F0502020204030204" pitchFamily="34" charset="0"/>
              </a:rPr>
              <a:t>House:             	$128M</a:t>
            </a:r>
          </a:p>
          <a:p>
            <a:pPr>
              <a:buSzPts val="1000"/>
              <a:tabLst>
                <a:tab pos="457200" algn="l"/>
              </a:tabLst>
            </a:pPr>
            <a:r>
              <a:rPr lang="en-US" sz="1600" dirty="0">
                <a:ea typeface="Calibri" panose="020F0502020204030204" pitchFamily="34" charset="0"/>
                <a:cs typeface="Arial"/>
              </a:rPr>
              <a:t>Senate:		   TBD</a:t>
            </a:r>
          </a:p>
          <a:p>
            <a:pPr>
              <a:buSzPts val="1000"/>
              <a:tabLst>
                <a:tab pos="457200" algn="l"/>
              </a:tabLst>
            </a:pPr>
            <a:endParaRPr lang="en-US" sz="800" u="sng" dirty="0">
              <a:ea typeface="Calibri" panose="020F0502020204030204" pitchFamily="34" charset="0"/>
              <a:cs typeface="Arial"/>
            </a:endParaRPr>
          </a:p>
          <a:p>
            <a:pPr>
              <a:buSzPts val="1000"/>
              <a:tabLst>
                <a:tab pos="457200" algn="l"/>
              </a:tabLst>
            </a:pPr>
            <a:r>
              <a:rPr lang="en-US" sz="1600" b="1" u="sng" dirty="0">
                <a:ea typeface="Calibri" panose="020F0502020204030204" pitchFamily="34" charset="0"/>
                <a:cs typeface="Arial"/>
              </a:rPr>
              <a:t>FY2026 Funding TBD</a:t>
            </a:r>
            <a:endParaRPr lang="en-US" sz="1600" b="1" dirty="0">
              <a:cs typeface="Arial"/>
            </a:endParaRPr>
          </a:p>
          <a:p>
            <a:pPr marL="285750" indent="-285750">
              <a:buFont typeface="Arial"/>
              <a:buChar char="•"/>
              <a:tabLst>
                <a:tab pos="457200" algn="l"/>
              </a:tabLst>
            </a:pPr>
            <a:r>
              <a:rPr lang="en-US" sz="1600" dirty="0">
                <a:ea typeface="Calibri" panose="020F0502020204030204" pitchFamily="34" charset="0"/>
                <a:cs typeface="Arial"/>
              </a:rPr>
              <a:t>RHIC operations concludes end of 2025.</a:t>
            </a:r>
          </a:p>
          <a:p>
            <a:pPr marL="285750" indent="-285750">
              <a:buFont typeface="Arial"/>
              <a:buChar char="•"/>
              <a:tabLst>
                <a:tab pos="457200" algn="l"/>
              </a:tabLst>
            </a:pPr>
            <a:r>
              <a:rPr lang="en-US" sz="1600" dirty="0">
                <a:ea typeface="Calibri" panose="020F0502020204030204" pitchFamily="34" charset="0"/>
                <a:cs typeface="Arial"/>
              </a:rPr>
              <a:t>EIC project transitions to construction.</a:t>
            </a:r>
            <a:endParaRPr lang="en-US" sz="1600" dirty="0">
              <a:cs typeface="Arial"/>
            </a:endParaRPr>
          </a:p>
          <a:p>
            <a:pPr marL="285750" indent="-285750">
              <a:buFont typeface="Arial"/>
              <a:buChar char="•"/>
              <a:tabLst>
                <a:tab pos="457200" algn="l"/>
              </a:tabLst>
            </a:pPr>
            <a:r>
              <a:rPr lang="en-US" sz="1600" dirty="0">
                <a:cs typeface="Arial"/>
              </a:rPr>
              <a:t>Reduced RHIC operations funding maintains the injector complex and the removal/repurposing of equipment.</a:t>
            </a:r>
            <a:endParaRPr lang="en-US" sz="1600" dirty="0"/>
          </a:p>
        </p:txBody>
      </p:sp>
      <p:sp>
        <p:nvSpPr>
          <p:cNvPr id="14" name="Rectangle 13">
            <a:extLst>
              <a:ext uri="{FF2B5EF4-FFF2-40B4-BE49-F238E27FC236}">
                <a16:creationId xmlns:a16="http://schemas.microsoft.com/office/drawing/2014/main" id="{8147BEA0-68FF-4C3C-A175-FC922425C840}"/>
              </a:ext>
            </a:extLst>
          </p:cNvPr>
          <p:cNvSpPr/>
          <p:nvPr/>
        </p:nvSpPr>
        <p:spPr>
          <a:xfrm>
            <a:off x="2855012" y="3375697"/>
            <a:ext cx="238416" cy="1126234"/>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08316"/>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243247e-8d7f-4cff-a9ba-5f4d23375e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8ADECB340160469430AC0F4EA775FA" ma:contentTypeVersion="16" ma:contentTypeDescription="Create a new document." ma:contentTypeScope="" ma:versionID="c85e3d5e809d44ba44323422ea9bf3a8">
  <xsd:schema xmlns:xsd="http://www.w3.org/2001/XMLSchema" xmlns:xs="http://www.w3.org/2001/XMLSchema" xmlns:p="http://schemas.microsoft.com/office/2006/metadata/properties" xmlns:ns3="3243247e-8d7f-4cff-a9ba-5f4d23375e99" xmlns:ns4="50e8a399-bf5a-4ab5-aaed-678af10ca500" targetNamespace="http://schemas.microsoft.com/office/2006/metadata/properties" ma:root="true" ma:fieldsID="9c13c6e67b509a657da624646862ce37" ns3:_="" ns4:_="">
    <xsd:import namespace="3243247e-8d7f-4cff-a9ba-5f4d23375e99"/>
    <xsd:import namespace="50e8a399-bf5a-4ab5-aaed-678af10ca50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3247e-8d7f-4cff-a9ba-5f4d23375e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e8a399-bf5a-4ab5-aaed-678af10ca5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09D19-ECD3-440E-A44C-BD3D2F26689B}">
  <ds:schemaRefs>
    <ds:schemaRef ds:uri="http://schemas.microsoft.com/sharepoint/v3/contenttype/forms"/>
  </ds:schemaRefs>
</ds:datastoreItem>
</file>

<file path=customXml/itemProps2.xml><?xml version="1.0" encoding="utf-8"?>
<ds:datastoreItem xmlns:ds="http://schemas.openxmlformats.org/officeDocument/2006/customXml" ds:itemID="{765637A3-DEB1-4C7D-9F81-D2184D65C3B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243247e-8d7f-4cff-a9ba-5f4d23375e99"/>
    <ds:schemaRef ds:uri="http://purl.org/dc/terms/"/>
    <ds:schemaRef ds:uri="50e8a399-bf5a-4ab5-aaed-678af10ca500"/>
    <ds:schemaRef ds:uri="http://www.w3.org/XML/1998/namespace"/>
    <ds:schemaRef ds:uri="http://purl.org/dc/dcmitype/"/>
  </ds:schemaRefs>
</ds:datastoreItem>
</file>

<file path=customXml/itemProps3.xml><?xml version="1.0" encoding="utf-8"?>
<ds:datastoreItem xmlns:ds="http://schemas.openxmlformats.org/officeDocument/2006/customXml" ds:itemID="{E6D1C877-EEB8-4F4B-89A0-96CB7902E5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43247e-8d7f-4cff-a9ba-5f4d23375e99"/>
    <ds:schemaRef ds:uri="50e8a399-bf5a-4ab5-aaed-678af10ca5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EIC Long Lead Procurement Widescreen PPT Template</Template>
  <TotalTime>9565</TotalTime>
  <Words>2824</Words>
  <Application>Microsoft Office PowerPoint</Application>
  <PresentationFormat>Widescreen</PresentationFormat>
  <Paragraphs>415</Paragraphs>
  <Slides>17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MS Mincho</vt:lpstr>
      <vt:lpstr>Aptos</vt:lpstr>
      <vt:lpstr>Aptos Narrow</vt:lpstr>
      <vt:lpstr>Arial</vt:lpstr>
      <vt:lpstr>Arial,Sans-Serif</vt:lpstr>
      <vt:lpstr>Calibri</vt:lpstr>
      <vt:lpstr>Courier New</vt:lpstr>
      <vt:lpstr>Times New Roman</vt:lpstr>
      <vt:lpstr>TimesNewRomanPSMT</vt:lpstr>
      <vt:lpstr>Wingdings</vt:lpstr>
      <vt:lpstr>BNL</vt:lpstr>
      <vt:lpstr>Report from the EIC Project</vt:lpstr>
      <vt:lpstr>Outline</vt:lpstr>
      <vt:lpstr>Facility Requirements</vt:lpstr>
      <vt:lpstr>Progress on In-Kind Contributions</vt:lpstr>
      <vt:lpstr>NYS $100M Grant</vt:lpstr>
      <vt:lpstr>AGS → RHIC → EIC</vt:lpstr>
      <vt:lpstr>EIC Design Overview</vt:lpstr>
      <vt:lpstr>DOE EIC Critical Decision Milestones</vt:lpstr>
      <vt:lpstr>EIC Project Funding Plans</vt:lpstr>
      <vt:lpstr>Project Planning Update</vt:lpstr>
      <vt:lpstr>Project Planning Update (2)</vt:lpstr>
      <vt:lpstr>Near Term Project Planning Dates</vt:lpstr>
      <vt:lpstr>CD-3A, Long-Lead Procurement (LLP)</vt:lpstr>
      <vt:lpstr>PowerPoint Presentation</vt:lpstr>
      <vt:lpstr>EIC Boards, Committees, and Steering Group</vt:lpstr>
      <vt:lpstr>EIC Accelerator Collaboration</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Houston, Michelle</dc:creator>
  <cp:keywords/>
  <dc:description/>
  <cp:lastModifiedBy>Petrone, Alyssa</cp:lastModifiedBy>
  <cp:revision>107</cp:revision>
  <dcterms:created xsi:type="dcterms:W3CDTF">2023-09-12T20:43:32Z</dcterms:created>
  <dcterms:modified xsi:type="dcterms:W3CDTF">2024-07-24T18:31:14Z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0x0101001B8ADECB340160469430AC0F4EA775FA</vt:lpwstr>
  </property>
  <property fmtid="{D5CDD505-2E9C-101B-9397-08002B2CF9AE}" pid="3" name="MediaServiceImageTags">
    <vt:lpwstr/>
  </property>
</Properties>
</file>