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5762" r:id="rId3"/>
    <p:sldId id="5798" r:id="rId4"/>
    <p:sldId id="5870" r:id="rId5"/>
    <p:sldId id="5852" r:id="rId6"/>
    <p:sldId id="5850" r:id="rId7"/>
    <p:sldId id="4780" r:id="rId8"/>
    <p:sldId id="4820" r:id="rId9"/>
    <p:sldId id="5853" r:id="rId10"/>
    <p:sldId id="5854" r:id="rId11"/>
    <p:sldId id="5843" r:id="rId12"/>
    <p:sldId id="5881" r:id="rId13"/>
    <p:sldId id="5876" r:id="rId14"/>
    <p:sldId id="5868" r:id="rId15"/>
    <p:sldId id="5871" r:id="rId16"/>
    <p:sldId id="5880" r:id="rId17"/>
    <p:sldId id="5874" r:id="rId18"/>
    <p:sldId id="5882" r:id="rId19"/>
    <p:sldId id="5872" r:id="rId20"/>
    <p:sldId id="5869" r:id="rId21"/>
    <p:sldId id="5769" r:id="rId22"/>
    <p:sldId id="4770" r:id="rId23"/>
    <p:sldId id="5792" r:id="rId24"/>
    <p:sldId id="5821" r:id="rId25"/>
    <p:sldId id="5759" r:id="rId26"/>
    <p:sldId id="5860" r:id="rId27"/>
    <p:sldId id="58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32" autoAdjust="0"/>
  </p:normalViewPr>
  <p:slideViewPr>
    <p:cSldViewPr snapToGrid="0">
      <p:cViewPr varScale="1">
        <p:scale>
          <a:sx n="93" d="100"/>
          <a:sy n="93" d="100"/>
        </p:scale>
        <p:origin x="21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ic-eic.org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0727/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874D-5DB9-9CBE-A8C4-555A50D6B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668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Status of the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Collaboration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9A3C8-9C9D-F634-EB04-A0FF3ED0F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0451"/>
            <a:ext cx="9144000" cy="1113282"/>
          </a:xfrm>
        </p:spPr>
        <p:txBody>
          <a:bodyPr/>
          <a:lstStyle/>
          <a:p>
            <a:r>
              <a:rPr lang="en-US" i="1" u="sng" dirty="0"/>
              <a:t>J. Lajoie</a:t>
            </a:r>
            <a:r>
              <a:rPr lang="en-US" i="1" dirty="0"/>
              <a:t>, S. Dalla Torre</a:t>
            </a:r>
          </a:p>
          <a:p>
            <a:r>
              <a:rPr lang="en-US" dirty="0"/>
              <a:t>July 24, 2024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087EBD-E9C1-E830-144E-E69D7556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43" y="4715320"/>
            <a:ext cx="2411128" cy="1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76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71BE1-3F61-269F-FED7-4FB6ACC04A80}"/>
              </a:ext>
            </a:extLst>
          </p:cNvPr>
          <p:cNvGrpSpPr/>
          <p:nvPr/>
        </p:nvGrpSpPr>
        <p:grpSpPr>
          <a:xfrm>
            <a:off x="462456" y="1293233"/>
            <a:ext cx="4722920" cy="2995491"/>
            <a:chOff x="462456" y="1293233"/>
            <a:chExt cx="4722920" cy="29954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0144B-1BE5-6F7E-026A-BB4BCBCE4F7F}"/>
                </a:ext>
              </a:extLst>
            </p:cNvPr>
            <p:cNvSpPr/>
            <p:nvPr/>
          </p:nvSpPr>
          <p:spPr>
            <a:xfrm>
              <a:off x="462456" y="1293233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C11A62-C702-FC3B-D41D-936178E40DF6}"/>
                </a:ext>
              </a:extLst>
            </p:cNvPr>
            <p:cNvSpPr/>
            <p:nvPr/>
          </p:nvSpPr>
          <p:spPr>
            <a:xfrm>
              <a:off x="3112130" y="2768268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F712B4-FCCB-F228-2202-43ED5C16E962}"/>
                </a:ext>
              </a:extLst>
            </p:cNvPr>
            <p:cNvSpPr/>
            <p:nvPr/>
          </p:nvSpPr>
          <p:spPr>
            <a:xfrm>
              <a:off x="462456" y="2768268"/>
              <a:ext cx="2320065" cy="152045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DE&amp;I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701D6CA-C57D-06E6-D3D2-A5DC91C92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2614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62D57E-D372-5966-E075-A3EDB83B6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7116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FBD00E-1DAD-572E-A243-D68BDA8F5E56}"/>
              </a:ext>
            </a:extLst>
          </p:cNvPr>
          <p:cNvGrpSpPr/>
          <p:nvPr/>
        </p:nvGrpSpPr>
        <p:grpSpPr>
          <a:xfrm>
            <a:off x="4802708" y="451461"/>
            <a:ext cx="4534371" cy="2000548"/>
            <a:chOff x="4802708" y="451461"/>
            <a:chExt cx="4534371" cy="20005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283936-38D1-5E3D-A9C4-3378D26CAB89}"/>
                </a:ext>
              </a:extLst>
            </p:cNvPr>
            <p:cNvSpPr txBox="1"/>
            <p:nvPr/>
          </p:nvSpPr>
          <p:spPr>
            <a:xfrm>
              <a:off x="4802708" y="451461"/>
              <a:ext cx="4333264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DE&amp;I Committee: </a:t>
              </a:r>
            </a:p>
            <a:p>
              <a:r>
                <a:rPr lang="en-US" sz="1600" dirty="0"/>
                <a:t>Chair: Megan Connors (GSU)</a:t>
              </a:r>
            </a:p>
            <a:p>
              <a:r>
                <a:rPr lang="en-US" sz="1600" dirty="0"/>
                <a:t>Vice-Chair: Christine </a:t>
              </a:r>
              <a:r>
                <a:rPr lang="en-US" sz="1600" dirty="0" err="1"/>
                <a:t>Nattrass</a:t>
              </a:r>
              <a:r>
                <a:rPr lang="en-US" sz="1600" dirty="0"/>
                <a:t> (UTK)</a:t>
              </a:r>
            </a:p>
            <a:p>
              <a:r>
                <a:rPr lang="en-US" sz="1400" dirty="0"/>
                <a:t>Francesco </a:t>
              </a:r>
              <a:r>
                <a:rPr lang="en-US" sz="1400" dirty="0" err="1"/>
                <a:t>Bossù</a:t>
              </a:r>
              <a:r>
                <a:rPr lang="en-US" sz="1400" dirty="0"/>
                <a:t> (CEA-</a:t>
              </a:r>
              <a:r>
                <a:rPr lang="en-US" sz="1400" dirty="0" err="1"/>
                <a:t>Saclay</a:t>
              </a:r>
              <a:r>
                <a:rPr lang="en-US" sz="1400" dirty="0"/>
                <a:t>), Wouter Deconinck (University of Manitoba), </a:t>
              </a:r>
              <a:r>
                <a:rPr lang="en-US" sz="1400" dirty="0" err="1"/>
                <a:t>Narbe</a:t>
              </a:r>
              <a:r>
                <a:rPr lang="en-US" sz="1400" dirty="0"/>
                <a:t> </a:t>
              </a:r>
              <a:r>
                <a:rPr lang="en-US" sz="1400" dirty="0" err="1"/>
                <a:t>Kalantarians</a:t>
              </a:r>
              <a:r>
                <a:rPr lang="en-US" sz="1400" dirty="0"/>
                <a:t> (Virginia Union University) , Iris Ponce Pinto (Yale University) , Maya Shimomura (Nara Women’s University) , Allison Zec (University of New Hampshire)</a:t>
              </a:r>
            </a:p>
          </p:txBody>
        </p:sp>
        <p:pic>
          <p:nvPicPr>
            <p:cNvPr id="30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A3825491-5C8F-659A-00C4-4967E466C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363383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id="{1EAFD271-A5C2-50BD-48DA-0555387B8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267" y="1043109"/>
              <a:ext cx="383410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lag of Japan - Wikipedia">
              <a:extLst>
                <a:ext uri="{FF2B5EF4-FFF2-40B4-BE49-F238E27FC236}">
                  <a16:creationId xmlns:a16="http://schemas.microsoft.com/office/drawing/2014/main" id="{08C01FFD-4314-9DE1-32FE-00CD7E0F3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689656"/>
              <a:ext cx="399189" cy="266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C8B879-0E49-3A6B-DDFE-FB37046A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994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Committees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99AB53-7A97-8BE0-E3EE-7B37B01F1A0B}"/>
              </a:ext>
            </a:extLst>
          </p:cNvPr>
          <p:cNvGrpSpPr/>
          <p:nvPr/>
        </p:nvGrpSpPr>
        <p:grpSpPr>
          <a:xfrm>
            <a:off x="5313091" y="1771675"/>
            <a:ext cx="4936750" cy="1563686"/>
            <a:chOff x="5881912" y="1003023"/>
            <a:chExt cx="4936750" cy="15636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88510A-9933-7828-1DB2-8CBE1AED6BBA}"/>
                </a:ext>
              </a:extLst>
            </p:cNvPr>
            <p:cNvSpPr txBox="1"/>
            <p:nvPr/>
          </p:nvSpPr>
          <p:spPr>
            <a:xfrm>
              <a:off x="5881912" y="1003023"/>
              <a:ext cx="4786888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Conferences and Talks: </a:t>
              </a:r>
            </a:p>
            <a:p>
              <a:r>
                <a:rPr lang="en-US" sz="1600" dirty="0"/>
                <a:t>Chair: Maria Zurek (ANL)</a:t>
              </a:r>
            </a:p>
            <a:p>
              <a:r>
                <a:rPr lang="en-US" sz="1600" dirty="0"/>
                <a:t>Vice-Chair: Brian Page (BNL)</a:t>
              </a:r>
            </a:p>
            <a:p>
              <a:r>
                <a:rPr lang="en-US" sz="1400" dirty="0"/>
                <a:t>Barbara Jacak (Berkeley), Daniel Brandenburg (OSU), Dmitry </a:t>
              </a:r>
              <a:r>
                <a:rPr lang="en-US" sz="1400" dirty="0" err="1"/>
                <a:t>Kalinkin</a:t>
              </a:r>
              <a:r>
                <a:rPr lang="en-US" sz="1400" dirty="0"/>
                <a:t> (Kentucky), Nick </a:t>
              </a:r>
              <a:r>
                <a:rPr lang="en-US" sz="1400" dirty="0" err="1"/>
                <a:t>Zachariou</a:t>
              </a:r>
              <a:r>
                <a:rPr lang="en-US" sz="1400" dirty="0"/>
                <a:t> (York), Xuan Li (LANL), Nicola Rubini (Bologna), Wouter Deconinck (Manitoba)</a:t>
              </a:r>
            </a:p>
          </p:txBody>
        </p:sp>
        <p:pic>
          <p:nvPicPr>
            <p:cNvPr id="21" name="Picture 10" descr="Flag of the United Kingdom - Wikipedia">
              <a:extLst>
                <a:ext uri="{FF2B5EF4-FFF2-40B4-BE49-F238E27FC236}">
                  <a16:creationId xmlns:a16="http://schemas.microsoft.com/office/drawing/2014/main" id="{E373D4F2-B2DD-E197-27F7-6903EA5C1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676318"/>
              <a:ext cx="365195" cy="2358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Flag of Italy - Wikipedia">
              <a:extLst>
                <a:ext uri="{FF2B5EF4-FFF2-40B4-BE49-F238E27FC236}">
                  <a16:creationId xmlns:a16="http://schemas.microsoft.com/office/drawing/2014/main" id="{82A57529-E1F3-A4A5-05B2-699C6A82E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2298523"/>
              <a:ext cx="401367" cy="2681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B1CE9D2A-4D51-DC3D-0C5B-8825FC3D1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990192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FD8926B-6738-2957-87D5-0B3B66F4DF77}"/>
              </a:ext>
            </a:extLst>
          </p:cNvPr>
          <p:cNvSpPr txBox="1"/>
          <p:nvPr/>
        </p:nvSpPr>
        <p:spPr>
          <a:xfrm>
            <a:off x="751187" y="4418481"/>
            <a:ext cx="5595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</a:t>
            </a:r>
            <a:r>
              <a:rPr lang="en-US" dirty="0" err="1"/>
              <a:t>ePIC</a:t>
            </a:r>
            <a:r>
              <a:rPr lang="en-US" dirty="0"/>
              <a:t> Standing Committees now formed and at work.</a:t>
            </a:r>
          </a:p>
          <a:p>
            <a:endParaRPr lang="en-US" dirty="0"/>
          </a:p>
          <a:p>
            <a:r>
              <a:rPr lang="en-US" dirty="0"/>
              <a:t>Voting underway to ratify </a:t>
            </a:r>
            <a:r>
              <a:rPr lang="en-US" dirty="0" err="1"/>
              <a:t>ePIC</a:t>
            </a:r>
            <a:r>
              <a:rPr lang="en-US" dirty="0"/>
              <a:t> Membership policy.</a:t>
            </a:r>
          </a:p>
          <a:p>
            <a:r>
              <a:rPr lang="en-US" dirty="0"/>
              <a:t>Drafting of Conf. and Talks, Code of Conduct, and Publication Policy underway.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Reports in Thursday’s CC Meeting.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045900-80EA-826A-3B13-E78E77674D9B}"/>
              </a:ext>
            </a:extLst>
          </p:cNvPr>
          <p:cNvGrpSpPr/>
          <p:nvPr/>
        </p:nvGrpSpPr>
        <p:grpSpPr>
          <a:xfrm>
            <a:off x="5811298" y="2654797"/>
            <a:ext cx="4826103" cy="1508105"/>
            <a:chOff x="256626" y="5768983"/>
            <a:chExt cx="4826103" cy="15081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638174-18E3-85AF-859A-9DD332F77E4A}"/>
                </a:ext>
              </a:extLst>
            </p:cNvPr>
            <p:cNvSpPr txBox="1"/>
            <p:nvPr/>
          </p:nvSpPr>
          <p:spPr>
            <a:xfrm>
              <a:off x="256626" y="5768983"/>
              <a:ext cx="4588346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Membership Committee: </a:t>
              </a:r>
            </a:p>
            <a:p>
              <a:r>
                <a:rPr lang="en-US" sz="1600" dirty="0"/>
                <a:t>Chair: Peter Steinberg (BNL)</a:t>
              </a:r>
            </a:p>
            <a:p>
              <a:r>
                <a:rPr lang="en-US" sz="1600" dirty="0"/>
                <a:t>Vice-Chair: Pietro </a:t>
              </a:r>
              <a:r>
                <a:rPr lang="en-US" sz="1600" dirty="0" err="1"/>
                <a:t>Anontioli</a:t>
              </a:r>
              <a:r>
                <a:rPr lang="en-US" sz="1600" dirty="0"/>
                <a:t> (INFN-Bologna)</a:t>
              </a:r>
            </a:p>
            <a:p>
              <a:r>
                <a:rPr lang="en-US" sz="1400" dirty="0"/>
                <a:t>Friederike Bock (ORNL), Helen Caines (Yale), Doug </a:t>
              </a:r>
              <a:r>
                <a:rPr lang="en-US" sz="1400" dirty="0" err="1"/>
                <a:t>Higinbotham</a:t>
              </a:r>
              <a:r>
                <a:rPr lang="en-US" sz="1400" dirty="0"/>
                <a:t>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/>
                <a:t>Bedhangas</a:t>
              </a:r>
              <a:r>
                <a:rPr lang="en-US" sz="1400" dirty="0"/>
                <a:t> </a:t>
              </a:r>
              <a:r>
                <a:rPr lang="en-US" sz="1400" dirty="0" err="1"/>
                <a:t>Moharty</a:t>
              </a:r>
              <a:r>
                <a:rPr lang="en-US" sz="1400" dirty="0"/>
                <a:t> (NISER), Silvia </a:t>
              </a:r>
              <a:r>
                <a:rPr lang="en-US" sz="1400" dirty="0" err="1"/>
                <a:t>Niccolai</a:t>
              </a:r>
              <a:r>
                <a:rPr lang="en-US" sz="1400" dirty="0"/>
                <a:t> (IJCLAB), </a:t>
              </a:r>
              <a:r>
                <a:rPr lang="en-US" sz="1400" dirty="0" err="1"/>
                <a:t>Marzia</a:t>
              </a:r>
              <a:r>
                <a:rPr lang="en-US" sz="1400" dirty="0"/>
                <a:t> Rosati (ISU)</a:t>
              </a: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910FA58D-81A8-8C6E-84FF-76D2C4C6D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417" y="6890393"/>
              <a:ext cx="367508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10480F5-4018-8608-A71A-D2726CD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16" y="6547759"/>
              <a:ext cx="405113" cy="28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Flag of Italy - Wikipedia">
              <a:extLst>
                <a:ext uri="{FF2B5EF4-FFF2-40B4-BE49-F238E27FC236}">
                  <a16:creationId xmlns:a16="http://schemas.microsoft.com/office/drawing/2014/main" id="{A768EC34-9D28-DE77-BF59-5352C7A7E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84" y="6232084"/>
              <a:ext cx="381401" cy="2548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8F2669-9519-4CC0-52E1-D6A4231A3FC0}"/>
              </a:ext>
            </a:extLst>
          </p:cNvPr>
          <p:cNvGrpSpPr/>
          <p:nvPr/>
        </p:nvGrpSpPr>
        <p:grpSpPr>
          <a:xfrm>
            <a:off x="6411675" y="3746465"/>
            <a:ext cx="3960930" cy="1323439"/>
            <a:chOff x="6692527" y="3747811"/>
            <a:chExt cx="3960930" cy="1323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37EC9C-D3F0-B79B-DAAD-E31732000489}"/>
                </a:ext>
              </a:extLst>
            </p:cNvPr>
            <p:cNvSpPr txBox="1"/>
            <p:nvPr/>
          </p:nvSpPr>
          <p:spPr>
            <a:xfrm>
              <a:off x="6692527" y="3747811"/>
              <a:ext cx="3812375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Elections Committee: </a:t>
              </a:r>
            </a:p>
            <a:p>
              <a:r>
                <a:rPr lang="en-US" sz="1600" dirty="0"/>
                <a:t>Chair: Helen Caines (Yale)</a:t>
              </a:r>
            </a:p>
            <a:p>
              <a:r>
                <a:rPr lang="en-US" sz="1600" dirty="0"/>
                <a:t>Vice-Chair: Ken </a:t>
              </a:r>
              <a:r>
                <a:rPr lang="en-US" sz="1600" dirty="0" err="1"/>
                <a:t>Barish</a:t>
              </a:r>
              <a:r>
                <a:rPr lang="en-US" sz="1600" dirty="0"/>
                <a:t> (UCR)</a:t>
              </a:r>
            </a:p>
            <a:p>
              <a:r>
                <a:rPr lang="en-US" sz="1600" dirty="0"/>
                <a:t>Past-Chair: John Arrington (LBNL)</a:t>
              </a:r>
            </a:p>
            <a:p>
              <a:r>
                <a:rPr lang="en-US" sz="1400" dirty="0"/>
                <a:t>Maria </a:t>
              </a:r>
              <a:r>
                <a:rPr lang="en-US" sz="1400" dirty="0" err="1"/>
                <a:t>Stefaniak</a:t>
              </a:r>
              <a:r>
                <a:rPr lang="en-US" sz="1400" dirty="0"/>
                <a:t> (OSU), Domenico Elia (INFN)</a:t>
              </a:r>
            </a:p>
          </p:txBody>
        </p:sp>
        <p:pic>
          <p:nvPicPr>
            <p:cNvPr id="35" name="Picture 34" descr="Flag of Italy - Wikipedia">
              <a:extLst>
                <a:ext uri="{FF2B5EF4-FFF2-40B4-BE49-F238E27FC236}">
                  <a16:creationId xmlns:a16="http://schemas.microsoft.com/office/drawing/2014/main" id="{F9CE648F-4A2B-D895-92D4-C1F2C9DFA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972" y="4728076"/>
              <a:ext cx="403485" cy="2696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785847-769F-ADA2-7BC9-E134AA0ED5C0}"/>
              </a:ext>
            </a:extLst>
          </p:cNvPr>
          <p:cNvGrpSpPr/>
          <p:nvPr/>
        </p:nvGrpSpPr>
        <p:grpSpPr>
          <a:xfrm>
            <a:off x="7016043" y="4381530"/>
            <a:ext cx="4718391" cy="2000548"/>
            <a:chOff x="6071892" y="2915559"/>
            <a:chExt cx="4718391" cy="20005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74601-C283-AFCC-1790-BAED15EF1CEB}"/>
                </a:ext>
              </a:extLst>
            </p:cNvPr>
            <p:cNvSpPr txBox="1"/>
            <p:nvPr/>
          </p:nvSpPr>
          <p:spPr>
            <a:xfrm>
              <a:off x="6071892" y="2915559"/>
              <a:ext cx="4540468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Publications Committee: </a:t>
              </a:r>
            </a:p>
            <a:p>
              <a:r>
                <a:rPr lang="en-US" sz="1600" dirty="0"/>
                <a:t>Chair: Rene </a:t>
              </a:r>
              <a:r>
                <a:rPr lang="en-US" sz="1600" dirty="0" err="1"/>
                <a:t>Bellwied</a:t>
              </a:r>
              <a:r>
                <a:rPr lang="en-US" sz="1600" dirty="0"/>
                <a:t> (U. Houston)</a:t>
              </a:r>
            </a:p>
            <a:p>
              <a:r>
                <a:rPr lang="en-US" sz="1600" dirty="0"/>
                <a:t>Vice –Chair: Annalisa </a:t>
              </a:r>
              <a:r>
                <a:rPr lang="en-US" sz="1600" dirty="0" err="1"/>
                <a:t>Mastroserio</a:t>
              </a:r>
              <a:r>
                <a:rPr lang="en-US" sz="1600" dirty="0"/>
                <a:t> (INFN Bari)</a:t>
              </a:r>
            </a:p>
            <a:p>
              <a:r>
                <a:rPr lang="en-US" sz="1400" dirty="0"/>
                <a:t>Lokesh Kumar (Panjab U.), Michela </a:t>
              </a:r>
              <a:r>
                <a:rPr lang="en-US" sz="1400" dirty="0" err="1"/>
                <a:t>Chiosso</a:t>
              </a:r>
              <a:r>
                <a:rPr lang="en-US" sz="1400" dirty="0"/>
                <a:t> (Torino), </a:t>
              </a:r>
              <a:r>
                <a:rPr lang="en-US" sz="1400" dirty="0" err="1"/>
                <a:t>Prithwish</a:t>
              </a:r>
              <a:r>
                <a:rPr lang="en-US" sz="1400" dirty="0"/>
                <a:t> </a:t>
              </a:r>
              <a:r>
                <a:rPr lang="en-US" sz="1400" dirty="0" err="1"/>
                <a:t>Tribedy</a:t>
              </a:r>
              <a:r>
                <a:rPr lang="en-US" sz="1400" dirty="0"/>
                <a:t> (BNL), Markus Diefenthaler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/>
                <a:t>Sevil</a:t>
              </a:r>
              <a:r>
                <a:rPr lang="en-US" sz="1400" dirty="0"/>
                <a:t> </a:t>
              </a:r>
              <a:r>
                <a:rPr lang="en-US" sz="1400" dirty="0" err="1"/>
                <a:t>Salur</a:t>
              </a:r>
              <a:r>
                <a:rPr lang="en-US" sz="1400" dirty="0"/>
                <a:t> (Rutgers),</a:t>
              </a:r>
            </a:p>
            <a:p>
              <a:r>
                <a:rPr lang="en-US" sz="1400" dirty="0"/>
                <a:t>ex-officio w. Conferences and Talks Committee: </a:t>
              </a:r>
              <a:br>
                <a:rPr lang="en-US" sz="1400" dirty="0"/>
              </a:br>
              <a:r>
                <a:rPr lang="en-US" sz="1400" dirty="0"/>
                <a:t>Daniel Brandenburg (OSU)</a:t>
              </a:r>
            </a:p>
          </p:txBody>
        </p:sp>
        <p:pic>
          <p:nvPicPr>
            <p:cNvPr id="23" name="Picture 22" descr="Flag of Italy - Wikipedia">
              <a:extLst>
                <a:ext uri="{FF2B5EF4-FFF2-40B4-BE49-F238E27FC236}">
                  <a16:creationId xmlns:a16="http://schemas.microsoft.com/office/drawing/2014/main" id="{D820587E-84A9-91F4-373D-109C2A73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5454" y="4245723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 descr="Flag of Italy - Wikipedia">
              <a:extLst>
                <a:ext uri="{FF2B5EF4-FFF2-40B4-BE49-F238E27FC236}">
                  <a16:creationId xmlns:a16="http://schemas.microsoft.com/office/drawing/2014/main" id="{91A7ABB7-9483-7B10-186F-1741EB9CA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7756" y="4316360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48AFEA63-88AA-A1F6-8B35-716D761A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7640" y="4585120"/>
              <a:ext cx="422643" cy="28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A1ACD-390E-E621-B75D-460543B64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3047F-D7C3-1DC4-72E1-0B762CF51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E3127-5A7C-47E3-CD93-A647EE1DF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8C5F8-37FE-D5E8-0262-7CFDD7376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TDR/Publication Timeline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70D71E44-8A66-BA0E-B26D-7A4A92F6EFF0}"/>
              </a:ext>
            </a:extLst>
          </p:cNvPr>
          <p:cNvSpPr/>
          <p:nvPr/>
        </p:nvSpPr>
        <p:spPr>
          <a:xfrm>
            <a:off x="6514021" y="3179596"/>
            <a:ext cx="4484643" cy="899935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E534E5A4-0AD6-BE9B-469F-E2507FC93E26}"/>
              </a:ext>
            </a:extLst>
          </p:cNvPr>
          <p:cNvSpPr/>
          <p:nvPr/>
        </p:nvSpPr>
        <p:spPr>
          <a:xfrm>
            <a:off x="6699308" y="2351225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049BB174-D2B0-8996-F1F0-E9EE5EEA0428}"/>
              </a:ext>
            </a:extLst>
          </p:cNvPr>
          <p:cNvSpPr/>
          <p:nvPr/>
        </p:nvSpPr>
        <p:spPr>
          <a:xfrm>
            <a:off x="522689" y="2374508"/>
            <a:ext cx="1931451" cy="899936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F0B6B331-3383-9706-2D8A-E9CC670FCB48}"/>
              </a:ext>
            </a:extLst>
          </p:cNvPr>
          <p:cNvSpPr/>
          <p:nvPr/>
        </p:nvSpPr>
        <p:spPr>
          <a:xfrm>
            <a:off x="1996310" y="2374508"/>
            <a:ext cx="2050691" cy="899937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C8959A3B-A54C-D692-CECC-C15591DE2CE0}"/>
              </a:ext>
            </a:extLst>
          </p:cNvPr>
          <p:cNvSpPr/>
          <p:nvPr/>
        </p:nvSpPr>
        <p:spPr>
          <a:xfrm>
            <a:off x="3145164" y="3108318"/>
            <a:ext cx="2923266" cy="899935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5C73D2FB-824E-1700-E496-3FA8FE447368}"/>
              </a:ext>
            </a:extLst>
          </p:cNvPr>
          <p:cNvSpPr/>
          <p:nvPr/>
        </p:nvSpPr>
        <p:spPr>
          <a:xfrm>
            <a:off x="4905637" y="2368227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E8F44-FE77-DDCD-00F8-8FDB4FED8301}"/>
              </a:ext>
            </a:extLst>
          </p:cNvPr>
          <p:cNvSpPr txBox="1"/>
          <p:nvPr/>
        </p:nvSpPr>
        <p:spPr>
          <a:xfrm>
            <a:off x="1124047" y="2426361"/>
            <a:ext cx="1323565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design phase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F99E3-C595-F5BA-F24B-54F711B871EC}"/>
              </a:ext>
            </a:extLst>
          </p:cNvPr>
          <p:cNvSpPr txBox="1"/>
          <p:nvPr/>
        </p:nvSpPr>
        <p:spPr>
          <a:xfrm>
            <a:off x="2415735" y="2544321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0638EA-DEEE-CB1A-DEC7-2B5BD67EF79D}"/>
              </a:ext>
            </a:extLst>
          </p:cNvPr>
          <p:cNvSpPr txBox="1"/>
          <p:nvPr/>
        </p:nvSpPr>
        <p:spPr>
          <a:xfrm>
            <a:off x="3716673" y="3221348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(TDR/notes)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2D03B-D638-D8C7-48DF-90CB30B62C2B}"/>
              </a:ext>
            </a:extLst>
          </p:cNvPr>
          <p:cNvSpPr txBox="1"/>
          <p:nvPr/>
        </p:nvSpPr>
        <p:spPr>
          <a:xfrm>
            <a:off x="5421713" y="2551099"/>
            <a:ext cx="120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pre-TDR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BFEB34-095B-BB63-5EF5-53BA3E9C08DB}"/>
              </a:ext>
            </a:extLst>
          </p:cNvPr>
          <p:cNvSpPr txBox="1"/>
          <p:nvPr/>
        </p:nvSpPr>
        <p:spPr>
          <a:xfrm>
            <a:off x="7800593" y="3231449"/>
            <a:ext cx="1607232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Preparing papers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A4504C-EC60-14E8-EA2F-3FC7219AA8CC}"/>
              </a:ext>
            </a:extLst>
          </p:cNvPr>
          <p:cNvGrpSpPr/>
          <p:nvPr/>
        </p:nvGrpSpPr>
        <p:grpSpPr>
          <a:xfrm>
            <a:off x="1332935" y="3367408"/>
            <a:ext cx="1199925" cy="590641"/>
            <a:chOff x="2381475" y="5248468"/>
            <a:chExt cx="1199925" cy="6164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E7A487-98D5-A4CB-417B-C1951DE94156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Jan.24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E2947B0-7F27-5554-BC07-EED10AA3C5E2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C7EF337-B363-520E-F833-2C215AAA5FDC}"/>
              </a:ext>
            </a:extLst>
          </p:cNvPr>
          <p:cNvSpPr txBox="1"/>
          <p:nvPr/>
        </p:nvSpPr>
        <p:spPr>
          <a:xfrm>
            <a:off x="6254408" y="4113077"/>
            <a:ext cx="1206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 2024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850983-E0B3-4B74-274A-DC26A777E35A}"/>
              </a:ext>
            </a:extLst>
          </p:cNvPr>
          <p:cNvGrpSpPr/>
          <p:nvPr/>
        </p:nvGrpSpPr>
        <p:grpSpPr>
          <a:xfrm>
            <a:off x="4643454" y="3712929"/>
            <a:ext cx="1270727" cy="611717"/>
            <a:chOff x="5270332" y="4997622"/>
            <a:chExt cx="1270727" cy="6384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0BFA5F-0BED-F43D-8C23-9C2F1E81FBF3}"/>
                </a:ext>
              </a:extLst>
            </p:cNvPr>
            <p:cNvSpPr txBox="1"/>
            <p:nvPr/>
          </p:nvSpPr>
          <p:spPr>
            <a:xfrm>
              <a:off x="5270332" y="5282714"/>
              <a:ext cx="1270727" cy="353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End </a:t>
              </a:r>
              <a:r>
                <a:rPr lang="en-US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Oct.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1CD225D-7670-459F-1047-34FB3D551F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0960" y="4997622"/>
              <a:ext cx="0" cy="3039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DA7CFA-776C-FF6A-CF2B-047C0F5BC32F}"/>
              </a:ext>
            </a:extLst>
          </p:cNvPr>
          <p:cNvGrpSpPr/>
          <p:nvPr/>
        </p:nvGrpSpPr>
        <p:grpSpPr>
          <a:xfrm>
            <a:off x="2947102" y="3712932"/>
            <a:ext cx="1199925" cy="590641"/>
            <a:chOff x="2381475" y="5248468"/>
            <a:chExt cx="1199925" cy="61643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A0F7FE-F853-85B4-E637-AC23786E5EB2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Mar.24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C517A2B-270F-F44D-B7D9-242CE5761BA0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E6C004F2-A65D-CF6A-4639-B07C677C7EF8}"/>
              </a:ext>
            </a:extLst>
          </p:cNvPr>
          <p:cNvSpPr/>
          <p:nvPr/>
        </p:nvSpPr>
        <p:spPr>
          <a:xfrm>
            <a:off x="8503673" y="2357528"/>
            <a:ext cx="2050691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A9223D-6B8E-4B58-2737-A5A7030B9D4A}"/>
              </a:ext>
            </a:extLst>
          </p:cNvPr>
          <p:cNvGrpSpPr/>
          <p:nvPr/>
        </p:nvGrpSpPr>
        <p:grpSpPr>
          <a:xfrm>
            <a:off x="9039803" y="3874442"/>
            <a:ext cx="1654594" cy="574523"/>
            <a:chOff x="7314830" y="5112567"/>
            <a:chExt cx="1312835" cy="59961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1B57D4-9E16-B824-1F06-C84D7C3D21F3}"/>
                </a:ext>
              </a:extLst>
            </p:cNvPr>
            <p:cNvSpPr txBox="1"/>
            <p:nvPr/>
          </p:nvSpPr>
          <p:spPr>
            <a:xfrm>
              <a:off x="7314830" y="5358840"/>
              <a:ext cx="1312835" cy="353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Early 2025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3D1C662-600E-2E72-2803-AC005D018E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9158" y="5112567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7B42A53-22CC-CF82-4FDC-258FF599162C}"/>
              </a:ext>
            </a:extLst>
          </p:cNvPr>
          <p:cNvSpPr txBox="1"/>
          <p:nvPr/>
        </p:nvSpPr>
        <p:spPr>
          <a:xfrm>
            <a:off x="8945980" y="2486354"/>
            <a:ext cx="1302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pre-TDR (CD-2)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0B463B-E030-3F34-B57E-6CA2EB9278E0}"/>
              </a:ext>
            </a:extLst>
          </p:cNvPr>
          <p:cNvCxnSpPr/>
          <p:nvPr/>
        </p:nvCxnSpPr>
        <p:spPr>
          <a:xfrm>
            <a:off x="7322453" y="2807495"/>
            <a:ext cx="10558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873D396-775E-57CF-AB04-69D2689181B2}"/>
              </a:ext>
            </a:extLst>
          </p:cNvPr>
          <p:cNvCxnSpPr>
            <a:stCxn id="21" idx="0"/>
          </p:cNvCxnSpPr>
          <p:nvPr/>
        </p:nvCxnSpPr>
        <p:spPr>
          <a:xfrm flipV="1">
            <a:off x="6857710" y="3189776"/>
            <a:ext cx="10696" cy="92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8599A098-1421-0D06-C05D-ED4689D0446A}"/>
              </a:ext>
            </a:extLst>
          </p:cNvPr>
          <p:cNvSpPr/>
          <p:nvPr/>
        </p:nvSpPr>
        <p:spPr>
          <a:xfrm>
            <a:off x="5153102" y="2360722"/>
            <a:ext cx="1655887" cy="9275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F85291-D0DD-974A-000D-3543AC3E08F0}"/>
              </a:ext>
            </a:extLst>
          </p:cNvPr>
          <p:cNvGrpSpPr/>
          <p:nvPr/>
        </p:nvGrpSpPr>
        <p:grpSpPr>
          <a:xfrm>
            <a:off x="2877750" y="3898375"/>
            <a:ext cx="5424011" cy="2049287"/>
            <a:chOff x="2726853" y="3887211"/>
            <a:chExt cx="5424011" cy="204928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A52F6F-0473-D120-8A41-E7E9A5F4EB0B}"/>
                </a:ext>
              </a:extLst>
            </p:cNvPr>
            <p:cNvSpPr txBox="1"/>
            <p:nvPr/>
          </p:nvSpPr>
          <p:spPr>
            <a:xfrm>
              <a:off x="2726853" y="5013168"/>
              <a:ext cx="542401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u="sng" dirty="0"/>
                <a:t>Putting the tools in place: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Overleaf/</a:t>
              </a:r>
              <a:r>
                <a:rPr lang="en-US" dirty="0" err="1"/>
                <a:t>Github</a:t>
              </a:r>
              <a:r>
                <a:rPr lang="en-US" dirty="0"/>
                <a:t> for TDR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Zenodo.org selected as document database solution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DC89559-8AFF-F412-E65D-08D3A02B6540}"/>
                </a:ext>
              </a:extLst>
            </p:cNvPr>
            <p:cNvCxnSpPr/>
            <p:nvPr/>
          </p:nvCxnSpPr>
          <p:spPr>
            <a:xfrm flipV="1">
              <a:off x="4261981" y="3887211"/>
              <a:ext cx="0" cy="11099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A blue and white logo&#10;&#10;Description automatically generated">
            <a:extLst>
              <a:ext uri="{FF2B5EF4-FFF2-40B4-BE49-F238E27FC236}">
                <a16:creationId xmlns:a16="http://schemas.microsoft.com/office/drawing/2014/main" id="{5A1EDBF7-82E6-6EE0-0BB6-E19643E2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164" y="5591653"/>
            <a:ext cx="819046" cy="305407"/>
          </a:xfrm>
          <a:prstGeom prst="rect">
            <a:avLst/>
          </a:prstGeom>
        </p:spPr>
      </p:pic>
      <p:pic>
        <p:nvPicPr>
          <p:cNvPr id="2050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E9F4C7E1-D8BF-3F5E-8AF6-73645298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27" y="5284737"/>
            <a:ext cx="286845" cy="2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28800F17-5E2C-E52C-47CC-788BA4BBA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26" y="5583069"/>
            <a:ext cx="286845" cy="2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637A5F7-186B-EA0A-E373-4856218BAD89}"/>
              </a:ext>
            </a:extLst>
          </p:cNvPr>
          <p:cNvSpPr txBox="1"/>
          <p:nvPr/>
        </p:nvSpPr>
        <p:spPr>
          <a:xfrm>
            <a:off x="8677973" y="4647680"/>
            <a:ext cx="2964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Silvia’s talk today/Thurs – many thanks to Doug Higinbotham, Anil Panta, and Rolf!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A6E6F51-6F0D-E510-AA94-979C41249032}"/>
              </a:ext>
            </a:extLst>
          </p:cNvPr>
          <p:cNvCxnSpPr>
            <a:stCxn id="37" idx="1"/>
          </p:cNvCxnSpPr>
          <p:nvPr/>
        </p:nvCxnSpPr>
        <p:spPr>
          <a:xfrm flipH="1">
            <a:off x="5755159" y="5247845"/>
            <a:ext cx="2922814" cy="168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C9341D3-815D-7271-B1A7-9CDAA6018D2B}"/>
              </a:ext>
            </a:extLst>
          </p:cNvPr>
          <p:cNvCxnSpPr>
            <a:cxnSpLocks/>
          </p:cNvCxnSpPr>
          <p:nvPr/>
        </p:nvCxnSpPr>
        <p:spPr>
          <a:xfrm flipH="1" flipV="1">
            <a:off x="7995439" y="5897060"/>
            <a:ext cx="608770" cy="315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E9BA268-3B2C-78F0-E2F2-4B1941817C80}"/>
              </a:ext>
            </a:extLst>
          </p:cNvPr>
          <p:cNvSpPr txBox="1"/>
          <p:nvPr/>
        </p:nvSpPr>
        <p:spPr>
          <a:xfrm>
            <a:off x="8537937" y="6032675"/>
            <a:ext cx="288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Discussed in June 14</a:t>
            </a:r>
            <a:r>
              <a:rPr lang="en-US" baseline="30000" dirty="0"/>
              <a:t>th</a:t>
            </a:r>
            <a:r>
              <a:rPr lang="en-US" dirty="0"/>
              <a:t> GM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28186E-93B8-47AC-9ADE-FB274D25A825}"/>
              </a:ext>
            </a:extLst>
          </p:cNvPr>
          <p:cNvSpPr txBox="1"/>
          <p:nvPr/>
        </p:nvSpPr>
        <p:spPr>
          <a:xfrm>
            <a:off x="2294440" y="2176494"/>
            <a:ext cx="738106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This Collaboration Meeting is an opportunity to take stock of the progress we have made and make plans for the remainder of the year and the Jan 2025 CD-3B review.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9CAE4-3299-50E0-075D-D6337848CC65}"/>
              </a:ext>
            </a:extLst>
          </p:cNvPr>
          <p:cNvSpPr txBox="1"/>
          <p:nvPr/>
        </p:nvSpPr>
        <p:spPr>
          <a:xfrm>
            <a:off x="1935892" y="1482811"/>
            <a:ext cx="696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Executing the plan from the Jan. 2024 Collaboration Meeting: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A3690-19EE-6AA3-E43B-1BF2C0CF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F6D46-7987-D3DD-7A85-AB73504C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8D6652D-4315-C8AB-D112-28DE5382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CCD5-7173-63ED-69FE-D3614755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Three Pillars of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8A565-A0D8-CB5A-FD10-AFAC7D8E4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523" y="1232150"/>
            <a:ext cx="10036277" cy="514585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Technical Coordination</a:t>
            </a:r>
          </a:p>
          <a:p>
            <a:pPr lvl="1"/>
            <a:r>
              <a:rPr lang="en-US" dirty="0"/>
              <a:t>Develop technical design of </a:t>
            </a:r>
            <a:r>
              <a:rPr lang="en-US" dirty="0" err="1"/>
              <a:t>ePIC</a:t>
            </a:r>
            <a:endParaRPr lang="en-US" dirty="0"/>
          </a:p>
          <a:p>
            <a:pPr lvl="1"/>
            <a:r>
              <a:rPr lang="en-US" dirty="0"/>
              <a:t>Support the </a:t>
            </a:r>
            <a:r>
              <a:rPr lang="en-US" dirty="0" err="1"/>
              <a:t>ePIC</a:t>
            </a:r>
            <a:r>
              <a:rPr lang="en-US" dirty="0"/>
              <a:t> TDR contributions</a:t>
            </a:r>
          </a:p>
          <a:p>
            <a:pPr lvl="1"/>
            <a:r>
              <a:rPr lang="en-US" dirty="0"/>
              <a:t>Facilitate technical communication with the EIC project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Software &amp; Computing Coordination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Software and simulation productions for TDR and beyond. 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Onboarding via landing page and targeted tutorials.  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Development of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</a:rPr>
              <a:t>ePIC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Streaming Computing Model. </a:t>
            </a:r>
          </a:p>
          <a:p>
            <a:pPr marL="457200" lvl="1" indent="0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Analysis Coordination</a:t>
            </a:r>
          </a:p>
          <a:p>
            <a:pPr lvl="1"/>
            <a:r>
              <a:rPr lang="en-US" dirty="0"/>
              <a:t>Organizing physics “benchmark” plots for the TDR</a:t>
            </a:r>
          </a:p>
          <a:p>
            <a:pPr lvl="1"/>
            <a:r>
              <a:rPr lang="en-US" dirty="0"/>
              <a:t>Sets priorities for reconstruction development in </a:t>
            </a:r>
            <a:br>
              <a:rPr lang="en-US" dirty="0"/>
            </a:br>
            <a:r>
              <a:rPr lang="en-US" dirty="0"/>
              <a:t>conjunction with Software and Computing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CA909-7EDD-962B-3F8E-4E29A292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E93F5-AC02-9B55-5C14-704A7F17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204C0-EF2A-6313-DD0C-6C4C2AA0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D149AA3-4762-45A2-1CE1-8A3175FCE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160" y="0"/>
            <a:ext cx="1894108" cy="1363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876D6EB-5DDC-9D8E-3CD0-D9AABF613437}"/>
              </a:ext>
            </a:extLst>
          </p:cNvPr>
          <p:cNvGrpSpPr/>
          <p:nvPr/>
        </p:nvGrpSpPr>
        <p:grpSpPr>
          <a:xfrm>
            <a:off x="129748" y="3011893"/>
            <a:ext cx="7360113" cy="1778827"/>
            <a:chOff x="129748" y="3011893"/>
            <a:chExt cx="7360113" cy="1778827"/>
          </a:xfrm>
        </p:grpSpPr>
        <p:pic>
          <p:nvPicPr>
            <p:cNvPr id="8" name="Picture 2" descr="All About Types of Columns">
              <a:extLst>
                <a:ext uri="{FF2B5EF4-FFF2-40B4-BE49-F238E27FC236}">
                  <a16:creationId xmlns:a16="http://schemas.microsoft.com/office/drawing/2014/main" id="{6D960D2A-962E-9805-8F83-567DD5B75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48" y="3011893"/>
              <a:ext cx="988168" cy="1233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C0B1AC-BC9D-82AA-80AF-E7BB80C235AD}"/>
                </a:ext>
              </a:extLst>
            </p:cNvPr>
            <p:cNvSpPr txBox="1"/>
            <p:nvPr/>
          </p:nvSpPr>
          <p:spPr>
            <a:xfrm>
              <a:off x="2074918" y="4421388"/>
              <a:ext cx="541494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See SCC report in Saturday’s plenary session.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B95E2C-E179-F974-CD35-957030755A7E}"/>
              </a:ext>
            </a:extLst>
          </p:cNvPr>
          <p:cNvGrpSpPr/>
          <p:nvPr/>
        </p:nvGrpSpPr>
        <p:grpSpPr>
          <a:xfrm>
            <a:off x="129748" y="1179779"/>
            <a:ext cx="7360113" cy="1675980"/>
            <a:chOff x="129748" y="1179779"/>
            <a:chExt cx="7360113" cy="1675980"/>
          </a:xfrm>
        </p:grpSpPr>
        <p:pic>
          <p:nvPicPr>
            <p:cNvPr id="1026" name="Picture 2" descr="All About Types of Columns">
              <a:extLst>
                <a:ext uri="{FF2B5EF4-FFF2-40B4-BE49-F238E27FC236}">
                  <a16:creationId xmlns:a16="http://schemas.microsoft.com/office/drawing/2014/main" id="{BB72FEDF-8CE4-9E40-F215-48E8B14F4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48" y="1179779"/>
              <a:ext cx="988168" cy="1233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D2EEAE-8478-02B9-2F0F-EE4D12A2124D}"/>
                </a:ext>
              </a:extLst>
            </p:cNvPr>
            <p:cNvSpPr txBox="1"/>
            <p:nvPr/>
          </p:nvSpPr>
          <p:spPr>
            <a:xfrm>
              <a:off x="2074918" y="2486427"/>
              <a:ext cx="541494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See TC report immediately following this talk.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A6D023-782E-E47D-1647-5824298D5C6F}"/>
              </a:ext>
            </a:extLst>
          </p:cNvPr>
          <p:cNvSpPr txBox="1"/>
          <p:nvPr/>
        </p:nvSpPr>
        <p:spPr>
          <a:xfrm>
            <a:off x="8718905" y="4961120"/>
            <a:ext cx="25265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Rosi</a:t>
            </a:r>
            <a:r>
              <a:rPr lang="en-US" b="1" dirty="0"/>
              <a:t> Reed</a:t>
            </a:r>
          </a:p>
          <a:p>
            <a:pPr algn="ctr"/>
            <a:r>
              <a:rPr lang="en-US" b="1" dirty="0"/>
              <a:t>Salvatore Fazio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8BA16-2FCA-8D31-0338-A38C6927FA97}"/>
              </a:ext>
            </a:extLst>
          </p:cNvPr>
          <p:cNvSpPr txBox="1"/>
          <p:nvPr/>
        </p:nvSpPr>
        <p:spPr>
          <a:xfrm>
            <a:off x="8718904" y="3115487"/>
            <a:ext cx="252658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Markus Diefenthaler</a:t>
            </a:r>
          </a:p>
          <a:p>
            <a:pPr algn="ctr"/>
            <a:r>
              <a:rPr lang="en-US" dirty="0" err="1"/>
              <a:t>Wouter</a:t>
            </a:r>
            <a:r>
              <a:rPr lang="en-US" dirty="0"/>
              <a:t> </a:t>
            </a:r>
            <a:r>
              <a:rPr lang="en-US" dirty="0" err="1"/>
              <a:t>Deconinck</a:t>
            </a:r>
            <a:endParaRPr lang="en-US" dirty="0"/>
          </a:p>
          <a:p>
            <a:pPr algn="ctr"/>
            <a:r>
              <a:rPr lang="en-US" dirty="0"/>
              <a:t>Dmitry </a:t>
            </a:r>
            <a:r>
              <a:rPr lang="en-US" dirty="0" err="1"/>
              <a:t>Kalinkin</a:t>
            </a:r>
            <a:endParaRPr lang="en-US" dirty="0"/>
          </a:p>
          <a:p>
            <a:pPr algn="ctr"/>
            <a:r>
              <a:rPr lang="en-US" dirty="0"/>
              <a:t>Torre </a:t>
            </a:r>
            <a:r>
              <a:rPr lang="en-US" dirty="0" err="1"/>
              <a:t>Wenaus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C1DE-8C3A-FA19-0907-A2E15A1ED1C3}"/>
              </a:ext>
            </a:extLst>
          </p:cNvPr>
          <p:cNvSpPr txBox="1"/>
          <p:nvPr/>
        </p:nvSpPr>
        <p:spPr>
          <a:xfrm>
            <a:off x="8718904" y="1264339"/>
            <a:ext cx="252658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Silvia Dalla Torre</a:t>
            </a:r>
          </a:p>
          <a:p>
            <a:pPr algn="ctr"/>
            <a:r>
              <a:rPr lang="en-US" dirty="0"/>
              <a:t>Prakhar Garg</a:t>
            </a:r>
          </a:p>
          <a:p>
            <a:pPr algn="ctr"/>
            <a:r>
              <a:rPr lang="en-US" dirty="0"/>
              <a:t>Oskar </a:t>
            </a:r>
            <a:r>
              <a:rPr lang="en-US" dirty="0" err="1"/>
              <a:t>Hartbrich</a:t>
            </a:r>
            <a:endParaRPr lang="en-US" dirty="0"/>
          </a:p>
          <a:p>
            <a:pPr algn="ctr"/>
            <a:r>
              <a:rPr lang="en-US" dirty="0"/>
              <a:t>Matt </a:t>
            </a:r>
            <a:r>
              <a:rPr lang="en-US" dirty="0" err="1"/>
              <a:t>Posik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4502C9-51DC-21A2-0E08-5EE413B0B3C2}"/>
              </a:ext>
            </a:extLst>
          </p:cNvPr>
          <p:cNvGrpSpPr/>
          <p:nvPr/>
        </p:nvGrpSpPr>
        <p:grpSpPr>
          <a:xfrm>
            <a:off x="129748" y="4790720"/>
            <a:ext cx="7360113" cy="1584289"/>
            <a:chOff x="129748" y="4790720"/>
            <a:chExt cx="7360113" cy="1584289"/>
          </a:xfrm>
        </p:grpSpPr>
        <p:pic>
          <p:nvPicPr>
            <p:cNvPr id="9" name="Picture 2" descr="All About Types of Columns">
              <a:extLst>
                <a:ext uri="{FF2B5EF4-FFF2-40B4-BE49-F238E27FC236}">
                  <a16:creationId xmlns:a16="http://schemas.microsoft.com/office/drawing/2014/main" id="{262F0836-6C4C-FF50-8ADF-E77F3061C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48" y="4790720"/>
              <a:ext cx="988168" cy="1233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C228EC-B267-D012-6780-89BF97FC357E}"/>
                </a:ext>
              </a:extLst>
            </p:cNvPr>
            <p:cNvSpPr txBox="1"/>
            <p:nvPr/>
          </p:nvSpPr>
          <p:spPr>
            <a:xfrm>
              <a:off x="2074918" y="6005677"/>
              <a:ext cx="541494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See AC report in Saturday’s plenary session.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38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929FA-AD52-F32B-951D-90529A16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16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Collaborative Tools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64D62-22A2-B5FE-37CE-945E9987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73" y="1449859"/>
            <a:ext cx="10793627" cy="4727104"/>
          </a:xfrm>
        </p:spPr>
        <p:txBody>
          <a:bodyPr/>
          <a:lstStyle/>
          <a:p>
            <a:r>
              <a:rPr lang="en-US" dirty="0"/>
              <a:t>Ad-Hoc Committee working to put together the tools we will need to support the collaboration: </a:t>
            </a:r>
          </a:p>
          <a:p>
            <a:pPr lvl="1"/>
            <a:r>
              <a:rPr lang="en-US" dirty="0" err="1"/>
              <a:t>Mattermost</a:t>
            </a:r>
            <a:r>
              <a:rPr lang="en-US" dirty="0"/>
              <a:t> and GitHub already in use</a:t>
            </a:r>
          </a:p>
          <a:p>
            <a:pPr lvl="1"/>
            <a:r>
              <a:rPr lang="en-US" dirty="0"/>
              <a:t>Overleaf available for TDR effort</a:t>
            </a:r>
          </a:p>
          <a:p>
            <a:pPr lvl="1"/>
            <a:r>
              <a:rPr lang="en-US" dirty="0"/>
              <a:t>Zenodo.org selected as document database solution</a:t>
            </a:r>
          </a:p>
          <a:p>
            <a:pPr lvl="1"/>
            <a:r>
              <a:rPr lang="en-US" dirty="0"/>
              <a:t>Website under development</a:t>
            </a:r>
          </a:p>
          <a:p>
            <a:pPr lvl="2"/>
            <a:r>
              <a:rPr lang="en-US" dirty="0" err="1"/>
              <a:t>ePIC</a:t>
            </a:r>
            <a:r>
              <a:rPr lang="en-US" dirty="0"/>
              <a:t> has a page under the EIC Project BNL site</a:t>
            </a:r>
          </a:p>
          <a:p>
            <a:pPr lvl="2"/>
            <a:r>
              <a:rPr lang="en-US" dirty="0"/>
              <a:t>Push to develop both public and collaboration sections</a:t>
            </a:r>
          </a:p>
          <a:p>
            <a:pPr lvl="1"/>
            <a:r>
              <a:rPr lang="en-US" dirty="0"/>
              <a:t>Working on collaboration database solution</a:t>
            </a:r>
          </a:p>
          <a:p>
            <a:pPr lvl="2"/>
            <a:r>
              <a:rPr lang="en-US" dirty="0"/>
              <a:t>Based on BNL developed “phone book” for EICUG/</a:t>
            </a:r>
            <a:r>
              <a:rPr lang="en-US" dirty="0" err="1"/>
              <a:t>sPHENIX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Brand Guidelines - Mattermost">
            <a:extLst>
              <a:ext uri="{FF2B5EF4-FFF2-40B4-BE49-F238E27FC236}">
                <a16:creationId xmlns:a16="http://schemas.microsoft.com/office/drawing/2014/main" id="{1DD2C97E-C69B-84BE-79E2-22AB8EC3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13" y="1943632"/>
            <a:ext cx="1118569" cy="66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tHub Logo and symbol, meaning ...">
            <a:extLst>
              <a:ext uri="{FF2B5EF4-FFF2-40B4-BE49-F238E27FC236}">
                <a16:creationId xmlns:a16="http://schemas.microsoft.com/office/drawing/2014/main" id="{42334E6B-4449-4332-A7E1-2E688AAB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476" y="1881992"/>
            <a:ext cx="1118570" cy="64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03EFF2CB-2699-FCF0-CDB7-820E922C0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567" y="2979722"/>
            <a:ext cx="1396051" cy="520562"/>
          </a:xfrm>
          <a:prstGeom prst="rect">
            <a:avLst/>
          </a:prstGeom>
        </p:spPr>
      </p:pic>
      <p:pic>
        <p:nvPicPr>
          <p:cNvPr id="1030" name="Picture 6" descr="Overleaf Official Logos - Overleaf ...">
            <a:extLst>
              <a:ext uri="{FF2B5EF4-FFF2-40B4-BE49-F238E27FC236}">
                <a16:creationId xmlns:a16="http://schemas.microsoft.com/office/drawing/2014/main" id="{2F19EE66-9316-404F-4B39-5AF42DA2F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02" y="2490005"/>
            <a:ext cx="1655239" cy="64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5FA3D-72B3-7167-1361-3388D7B3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D4BF0-3285-CB9E-2088-79844712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21CA7-E2A8-9E8B-0D32-34826F05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0D1CCF-13A0-D685-577F-2ABB48A87909}"/>
              </a:ext>
            </a:extLst>
          </p:cNvPr>
          <p:cNvSpPr/>
          <p:nvPr/>
        </p:nvSpPr>
        <p:spPr>
          <a:xfrm>
            <a:off x="6466703" y="5403588"/>
            <a:ext cx="1139164" cy="643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D44F3D-88F7-60A3-2514-D20703E70BD2}"/>
              </a:ext>
            </a:extLst>
          </p:cNvPr>
          <p:cNvSpPr/>
          <p:nvPr/>
        </p:nvSpPr>
        <p:spPr>
          <a:xfrm>
            <a:off x="8839200" y="4423719"/>
            <a:ext cx="1301578" cy="6483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Federated Login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5F986F-2A41-241E-01F2-40089FC53F5B}"/>
              </a:ext>
            </a:extLst>
          </p:cNvPr>
          <p:cNvSpPr/>
          <p:nvPr/>
        </p:nvSpPr>
        <p:spPr>
          <a:xfrm>
            <a:off x="8443784" y="5659395"/>
            <a:ext cx="1647567" cy="9669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ePIC</a:t>
            </a:r>
            <a:r>
              <a:rPr lang="en-US" dirty="0"/>
              <a:t> Collaboration Database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3F8A22-A8D0-3ACA-69C7-A0012BC7275A}"/>
              </a:ext>
            </a:extLst>
          </p:cNvPr>
          <p:cNvCxnSpPr/>
          <p:nvPr/>
        </p:nvCxnSpPr>
        <p:spPr>
          <a:xfrm flipV="1">
            <a:off x="7605866" y="4909751"/>
            <a:ext cx="1183907" cy="493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BF5BAC-B771-E034-59EA-792ACCBDAD29}"/>
              </a:ext>
            </a:extLst>
          </p:cNvPr>
          <p:cNvCxnSpPr/>
          <p:nvPr/>
        </p:nvCxnSpPr>
        <p:spPr>
          <a:xfrm flipH="1">
            <a:off x="7650609" y="5072110"/>
            <a:ext cx="1094421" cy="455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2CB3329-68A8-962B-49FE-CB8404B53EC2}"/>
              </a:ext>
            </a:extLst>
          </p:cNvPr>
          <p:cNvSpPr txBox="1"/>
          <p:nvPr/>
        </p:nvSpPr>
        <p:spPr>
          <a:xfrm>
            <a:off x="10190205" y="4540419"/>
            <a:ext cx="13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499C69-E853-B4A0-C4F0-B02B71009DCB}"/>
              </a:ext>
            </a:extLst>
          </p:cNvPr>
          <p:cNvSpPr txBox="1"/>
          <p:nvPr/>
        </p:nvSpPr>
        <p:spPr>
          <a:xfrm>
            <a:off x="10190205" y="5879889"/>
            <a:ext cx="154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Authorization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8C93DE-72BC-7127-9AF0-30CB73D3DCC5}"/>
              </a:ext>
            </a:extLst>
          </p:cNvPr>
          <p:cNvCxnSpPr/>
          <p:nvPr/>
        </p:nvCxnSpPr>
        <p:spPr>
          <a:xfrm>
            <a:off x="7727092" y="5873578"/>
            <a:ext cx="634313" cy="173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C95445-1222-948E-EF9F-420F37464A90}"/>
              </a:ext>
            </a:extLst>
          </p:cNvPr>
          <p:cNvCxnSpPr/>
          <p:nvPr/>
        </p:nvCxnSpPr>
        <p:spPr>
          <a:xfrm flipH="1" flipV="1">
            <a:off x="7650609" y="5988908"/>
            <a:ext cx="694321" cy="188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D1EA816-A43F-5911-FCA7-58D262E91D41}"/>
              </a:ext>
            </a:extLst>
          </p:cNvPr>
          <p:cNvSpPr txBox="1"/>
          <p:nvPr/>
        </p:nvSpPr>
        <p:spPr>
          <a:xfrm>
            <a:off x="3812342" y="5474729"/>
            <a:ext cx="146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Request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E62B7F-9185-345A-7369-00F82DE8A830}"/>
              </a:ext>
            </a:extLst>
          </p:cNvPr>
          <p:cNvCxnSpPr/>
          <p:nvPr/>
        </p:nvCxnSpPr>
        <p:spPr>
          <a:xfrm>
            <a:off x="5494638" y="5659395"/>
            <a:ext cx="850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FCC8-6AE5-5C18-1308-B7F0DBC3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Website Progress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E74A427-C5E0-E1DD-5DAF-D2796CE5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6617"/>
            <a:ext cx="7404361" cy="44938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A0EDC9-4048-BF13-6A5A-B18A81B82098}"/>
              </a:ext>
            </a:extLst>
          </p:cNvPr>
          <p:cNvSpPr/>
          <p:nvPr/>
        </p:nvSpPr>
        <p:spPr>
          <a:xfrm>
            <a:off x="476436" y="3429000"/>
            <a:ext cx="6927925" cy="871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86B682E8-14AC-540E-2BAF-2CFD7834672D}"/>
              </a:ext>
            </a:extLst>
          </p:cNvPr>
          <p:cNvSpPr txBox="1"/>
          <p:nvPr/>
        </p:nvSpPr>
        <p:spPr>
          <a:xfrm>
            <a:off x="7404361" y="853695"/>
            <a:ext cx="276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https://www.epic-eic.org/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D635EC-8E82-4C75-72AD-50DFFF07033E}"/>
              </a:ext>
            </a:extLst>
          </p:cNvPr>
          <p:cNvGrpSpPr/>
          <p:nvPr/>
        </p:nvGrpSpPr>
        <p:grpSpPr>
          <a:xfrm>
            <a:off x="4697251" y="1493797"/>
            <a:ext cx="7554214" cy="5746099"/>
            <a:chOff x="4697251" y="1493797"/>
            <a:chExt cx="7554214" cy="5746099"/>
          </a:xfrm>
        </p:grpSpPr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B1F526C-28C5-3EDC-3612-6BEF61F56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7251" y="1493797"/>
              <a:ext cx="6419237" cy="356557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6FCD993-CB7F-4B19-79D1-9A5B7DBD9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4720" y="3167200"/>
              <a:ext cx="5866745" cy="407269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1DB670-85C3-8631-B486-996D4F06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23BE0-2F66-9C2E-00AC-211CC2AE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215EF-7215-976D-67CC-4EEFCAA5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61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1864D-20B3-26F1-BCD0-CA90915A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736" y="192131"/>
            <a:ext cx="615366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This Collaboration Meeting…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!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4AFEA79-AA84-176F-2F6C-37BF895A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89" y="0"/>
            <a:ext cx="4385019" cy="6858000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355F3FD-2ADA-E04C-554D-8F694EE64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19" y="2675893"/>
            <a:ext cx="5244098" cy="3680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691C48-3A63-02B6-F07F-A88CBC070C58}"/>
              </a:ext>
            </a:extLst>
          </p:cNvPr>
          <p:cNvSpPr txBox="1"/>
          <p:nvPr/>
        </p:nvSpPr>
        <p:spPr>
          <a:xfrm>
            <a:off x="7722974" y="2170036"/>
            <a:ext cx="265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Friday, July 26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8470B-D3DC-0419-FCB3-093A18D776F7}"/>
              </a:ext>
            </a:extLst>
          </p:cNvPr>
          <p:cNvSpPr txBox="1"/>
          <p:nvPr/>
        </p:nvSpPr>
        <p:spPr>
          <a:xfrm rot="16200000">
            <a:off x="-560211" y="2834373"/>
            <a:ext cx="265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Thursday, July 25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4F55E8-E700-B51C-739F-F494C6941C5E}"/>
              </a:ext>
            </a:extLst>
          </p:cNvPr>
          <p:cNvSpPr txBox="1"/>
          <p:nvPr/>
        </p:nvSpPr>
        <p:spPr>
          <a:xfrm>
            <a:off x="5899705" y="1551032"/>
            <a:ext cx="570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session with summaries and strategy Sat. July 27th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BBFBB-FA21-183E-96D8-8A985D83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F08E2-0E57-E09F-36C5-A9B7CB3A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5C735-7828-068C-7D16-A6FA6FC6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99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380DF9-B5DA-33D9-56DF-76BCB6F3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97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Saturday Plenary Session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DABB30-FC00-9FDA-6B43-535B33C40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2B8A6-28D5-58AE-0F23-9050708DB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44BF9-9A29-DEBE-86DD-17FB158D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7EEADE6-C7A1-A8D1-FF09-E6A7475CD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24" y="1919178"/>
            <a:ext cx="5321918" cy="3665546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74D21C8-EBDC-0964-A754-887BD6EA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322" y="1382099"/>
            <a:ext cx="5742002" cy="497425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8F3E586-1A0B-40BB-1D72-214B6B75DA77}"/>
              </a:ext>
            </a:extLst>
          </p:cNvPr>
          <p:cNvSpPr/>
          <p:nvPr/>
        </p:nvSpPr>
        <p:spPr>
          <a:xfrm>
            <a:off x="285135" y="4581832"/>
            <a:ext cx="5701187" cy="111104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09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98FFD6E-2D3E-A79A-8406-D1714423F966}"/>
              </a:ext>
            </a:extLst>
          </p:cNvPr>
          <p:cNvGrpSpPr/>
          <p:nvPr/>
        </p:nvGrpSpPr>
        <p:grpSpPr>
          <a:xfrm>
            <a:off x="4272063" y="1528586"/>
            <a:ext cx="1414076" cy="2127785"/>
            <a:chOff x="1902154" y="2496868"/>
            <a:chExt cx="1414076" cy="212778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C311D98-45EC-A194-73B8-5DC6609305DC}"/>
                </a:ext>
              </a:extLst>
            </p:cNvPr>
            <p:cNvCxnSpPr>
              <a:cxnSpLocks/>
            </p:cNvCxnSpPr>
            <p:nvPr/>
          </p:nvCxnSpPr>
          <p:spPr>
            <a:xfrm>
              <a:off x="2910369" y="2862004"/>
              <a:ext cx="0" cy="17626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F09FE3-20AE-74D4-CBCF-9E2B5F005D18}"/>
                </a:ext>
              </a:extLst>
            </p:cNvPr>
            <p:cNvSpPr txBox="1"/>
            <p:nvPr/>
          </p:nvSpPr>
          <p:spPr>
            <a:xfrm>
              <a:off x="1902154" y="2496868"/>
              <a:ext cx="141407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4</a:t>
              </a:r>
              <a:r>
                <a:rPr lang="en-US" sz="1050" baseline="30000" dirty="0"/>
                <a:t>th</a:t>
              </a:r>
              <a:r>
                <a:rPr lang="en-US" sz="1050" dirty="0"/>
                <a:t> EIC-Asia Workshop</a:t>
              </a:r>
              <a:br>
                <a:rPr lang="en-US" sz="1050" dirty="0"/>
              </a:br>
              <a:r>
                <a:rPr lang="en-US" sz="1050" dirty="0"/>
                <a:t>July 1-5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6AF88039-5BA2-33B9-1CDF-D14BABFA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53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From there to here 2024…to 2025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0120367-BEF3-CC04-4F11-D2412E7322A6}"/>
              </a:ext>
            </a:extLst>
          </p:cNvPr>
          <p:cNvSpPr/>
          <p:nvPr/>
        </p:nvSpPr>
        <p:spPr>
          <a:xfrm>
            <a:off x="491613" y="2399071"/>
            <a:ext cx="11493910" cy="25146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006348-6545-F074-E283-1F772F141D6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238568" y="2860736"/>
            <a:ext cx="0" cy="795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41FFB5-F98C-BC16-8EFC-9A2FBC2EEC24}"/>
              </a:ext>
            </a:extLst>
          </p:cNvPr>
          <p:cNvCxnSpPr>
            <a:cxnSpLocks/>
          </p:cNvCxnSpPr>
          <p:nvPr/>
        </p:nvCxnSpPr>
        <p:spPr>
          <a:xfrm>
            <a:off x="688259" y="2874255"/>
            <a:ext cx="0" cy="782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6147E8-7373-86F3-BB7B-15BF42B3FD3A}"/>
              </a:ext>
            </a:extLst>
          </p:cNvPr>
          <p:cNvGrpSpPr/>
          <p:nvPr/>
        </p:nvGrpSpPr>
        <p:grpSpPr>
          <a:xfrm>
            <a:off x="1167049" y="3648275"/>
            <a:ext cx="1799304" cy="2170965"/>
            <a:chOff x="1022555" y="3656371"/>
            <a:chExt cx="1799304" cy="217096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2A0211-0BE4-A6FE-4299-06E4C464A035}"/>
                </a:ext>
              </a:extLst>
            </p:cNvPr>
            <p:cNvSpPr txBox="1"/>
            <p:nvPr/>
          </p:nvSpPr>
          <p:spPr>
            <a:xfrm>
              <a:off x="1022555" y="5411838"/>
              <a:ext cx="179930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PDR1: Tracking Detectors</a:t>
              </a:r>
              <a:br>
                <a:rPr lang="en-US" sz="1050" dirty="0"/>
              </a:br>
              <a:r>
                <a:rPr lang="en-US" sz="1050" dirty="0"/>
                <a:t>March 20-21</a:t>
              </a:r>
              <a:r>
                <a:rPr lang="en-US" sz="1050" baseline="30000" dirty="0"/>
                <a:t>st</a:t>
              </a:r>
              <a:r>
                <a:rPr lang="en-US" sz="1050" dirty="0"/>
                <a:t> 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EE4357-C0DD-1E87-9F1F-B30DC06DEE63}"/>
                </a:ext>
              </a:extLst>
            </p:cNvPr>
            <p:cNvCxnSpPr>
              <a:cxnSpLocks/>
            </p:cNvCxnSpPr>
            <p:nvPr/>
          </p:nvCxnSpPr>
          <p:spPr>
            <a:xfrm>
              <a:off x="1843549" y="3656371"/>
              <a:ext cx="0" cy="1755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EE7CEC-413B-6465-449F-A54C779B1582}"/>
              </a:ext>
            </a:extLst>
          </p:cNvPr>
          <p:cNvCxnSpPr>
            <a:stCxn id="8" idx="1"/>
            <a:endCxn id="8" idx="3"/>
          </p:cNvCxnSpPr>
          <p:nvPr/>
        </p:nvCxnSpPr>
        <p:spPr>
          <a:xfrm>
            <a:off x="491613" y="3656371"/>
            <a:ext cx="11493910" cy="0"/>
          </a:xfrm>
          <a:prstGeom prst="line">
            <a:avLst/>
          </a:prstGeom>
          <a:ln w="158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DC843F-2382-BE82-5480-734B51C5EECF}"/>
              </a:ext>
            </a:extLst>
          </p:cNvPr>
          <p:cNvGrpSpPr/>
          <p:nvPr/>
        </p:nvGrpSpPr>
        <p:grpSpPr>
          <a:xfrm>
            <a:off x="408039" y="3656371"/>
            <a:ext cx="1799304" cy="1554613"/>
            <a:chOff x="408039" y="3656371"/>
            <a:chExt cx="1799304" cy="155461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0A4888-67AC-E755-1FF6-94D8544F009C}"/>
                </a:ext>
              </a:extLst>
            </p:cNvPr>
            <p:cNvCxnSpPr>
              <a:cxnSpLocks/>
            </p:cNvCxnSpPr>
            <p:nvPr/>
          </p:nvCxnSpPr>
          <p:spPr>
            <a:xfrm>
              <a:off x="1307691" y="3656371"/>
              <a:ext cx="0" cy="1181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93438C-4900-FB75-F998-CDAE8E25F018}"/>
                </a:ext>
              </a:extLst>
            </p:cNvPr>
            <p:cNvSpPr txBox="1"/>
            <p:nvPr/>
          </p:nvSpPr>
          <p:spPr>
            <a:xfrm>
              <a:off x="408039" y="4795486"/>
              <a:ext cx="1799304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PDR2: IR Integration and Auxiliary Detectors – Feb 12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650F8F-2B37-845D-1765-32BBAAEEC1CD}"/>
              </a:ext>
            </a:extLst>
          </p:cNvPr>
          <p:cNvGrpSpPr/>
          <p:nvPr/>
        </p:nvGrpSpPr>
        <p:grpSpPr>
          <a:xfrm>
            <a:off x="2108488" y="3650120"/>
            <a:ext cx="1799304" cy="1241877"/>
            <a:chOff x="1922207" y="3656371"/>
            <a:chExt cx="1799304" cy="12418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633CED-3248-613C-3638-E459E29C0699}"/>
                </a:ext>
              </a:extLst>
            </p:cNvPr>
            <p:cNvSpPr txBox="1"/>
            <p:nvPr/>
          </p:nvSpPr>
          <p:spPr>
            <a:xfrm>
              <a:off x="1922207" y="4482750"/>
              <a:ext cx="179930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ePIC</a:t>
              </a:r>
              <a:r>
                <a:rPr lang="en-US" sz="1050" dirty="0"/>
                <a:t>/EIC Det. R&amp;D Day</a:t>
              </a:r>
              <a:br>
                <a:rPr lang="en-US" sz="1050" dirty="0"/>
              </a:br>
              <a:r>
                <a:rPr lang="en-US" sz="1050" dirty="0"/>
                <a:t>March 25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56C3D0-5524-57C5-941C-B064E41AC86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272" y="3656371"/>
              <a:ext cx="0" cy="8263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ED7F110-3914-7760-1430-809A7EF026FF}"/>
              </a:ext>
            </a:extLst>
          </p:cNvPr>
          <p:cNvSpPr txBox="1"/>
          <p:nvPr/>
        </p:nvSpPr>
        <p:spPr>
          <a:xfrm>
            <a:off x="162235" y="3469050"/>
            <a:ext cx="703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2CD9B7-64AC-9063-F4FA-CF44BCC15343}"/>
              </a:ext>
            </a:extLst>
          </p:cNvPr>
          <p:cNvSpPr txBox="1"/>
          <p:nvPr/>
        </p:nvSpPr>
        <p:spPr>
          <a:xfrm>
            <a:off x="11454583" y="3429000"/>
            <a:ext cx="703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FB638C-BA87-1C6D-B4D2-8D0D817EFC32}"/>
              </a:ext>
            </a:extLst>
          </p:cNvPr>
          <p:cNvGrpSpPr/>
          <p:nvPr/>
        </p:nvGrpSpPr>
        <p:grpSpPr>
          <a:xfrm>
            <a:off x="4653846" y="3656371"/>
            <a:ext cx="2035278" cy="2699976"/>
            <a:chOff x="3852514" y="3613652"/>
            <a:chExt cx="2035278" cy="245712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1A515B-76C6-3CEC-0BDF-1796C72F2E85}"/>
                </a:ext>
              </a:extLst>
            </p:cNvPr>
            <p:cNvSpPr txBox="1"/>
            <p:nvPr/>
          </p:nvSpPr>
          <p:spPr>
            <a:xfrm>
              <a:off x="3852514" y="5655283"/>
              <a:ext cx="203527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8</a:t>
              </a:r>
              <a:r>
                <a:rPr lang="en-US" sz="1050" baseline="30000" dirty="0"/>
                <a:t>th</a:t>
              </a:r>
              <a:r>
                <a:rPr lang="en-US" sz="1050" dirty="0"/>
                <a:t> Detector Advisory Committee</a:t>
              </a:r>
              <a:br>
                <a:rPr lang="en-US" sz="1050" dirty="0"/>
              </a:br>
              <a:r>
                <a:rPr lang="en-US" sz="1050" dirty="0"/>
                <a:t>June 21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D279E99-7C31-7793-EBCA-D72E45248EE0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13652"/>
              <a:ext cx="0" cy="19989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09CB565-2E26-E780-E1D3-34E778901D64}"/>
              </a:ext>
            </a:extLst>
          </p:cNvPr>
          <p:cNvGrpSpPr/>
          <p:nvPr/>
        </p:nvGrpSpPr>
        <p:grpSpPr>
          <a:xfrm>
            <a:off x="3932904" y="3656371"/>
            <a:ext cx="1799304" cy="1963844"/>
            <a:chOff x="3932904" y="3656371"/>
            <a:chExt cx="1799304" cy="196384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5DA3A1-3BE3-6B8C-8884-1AE135780ACF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56371"/>
              <a:ext cx="0" cy="11391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CFC77E-1A89-D11F-FC95-998B71109B08}"/>
                </a:ext>
              </a:extLst>
            </p:cNvPr>
            <p:cNvSpPr txBox="1"/>
            <p:nvPr/>
          </p:nvSpPr>
          <p:spPr>
            <a:xfrm>
              <a:off x="3932904" y="4881551"/>
              <a:ext cx="179930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PDR2: Electronics &amp; DAQ</a:t>
              </a:r>
            </a:p>
            <a:p>
              <a:r>
                <a:rPr lang="en-US" sz="1050" dirty="0"/>
                <a:t>FDR for </a:t>
              </a:r>
              <a:r>
                <a:rPr lang="en-US" sz="1050" dirty="0" err="1"/>
                <a:t>VTRx</a:t>
              </a:r>
              <a:r>
                <a:rPr lang="en-US" sz="1050" dirty="0"/>
                <a:t>+/</a:t>
              </a:r>
              <a:r>
                <a:rPr lang="en-US" sz="1050" dirty="0" err="1"/>
                <a:t>lpGBT</a:t>
              </a:r>
              <a:endParaRPr lang="en-US" sz="1050" dirty="0"/>
            </a:p>
            <a:p>
              <a:r>
                <a:rPr lang="en-US" sz="1050" dirty="0">
                  <a:solidFill>
                    <a:srgbClr val="FF0000"/>
                  </a:solidFill>
                </a:rPr>
                <a:t>(poss. CD-3B scope)</a:t>
              </a:r>
              <a:br>
                <a:rPr lang="en-US" sz="1050" dirty="0"/>
              </a:br>
              <a:r>
                <a:rPr lang="en-US" sz="1050" dirty="0"/>
                <a:t>June 10-11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ABB02C7-4F5C-03B4-DB57-27AD36886DEA}"/>
              </a:ext>
            </a:extLst>
          </p:cNvPr>
          <p:cNvSpPr txBox="1"/>
          <p:nvPr/>
        </p:nvSpPr>
        <p:spPr>
          <a:xfrm>
            <a:off x="2097424" y="965887"/>
            <a:ext cx="216357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10 General Meetings</a:t>
            </a:r>
          </a:p>
          <a:p>
            <a:r>
              <a:rPr lang="en-US" sz="1400" dirty="0"/>
              <a:t>22 TIC Meetings</a:t>
            </a:r>
          </a:p>
          <a:p>
            <a:r>
              <a:rPr lang="en-US" sz="1400" dirty="0"/>
              <a:t>100’s of DSC and WG Mtgs</a:t>
            </a:r>
          </a:p>
          <a:p>
            <a:r>
              <a:rPr lang="en-US" sz="1400" dirty="0"/>
              <a:t>Test beams, etc.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0228E0-DBF1-F058-1DCC-340B9DBCAB70}"/>
              </a:ext>
            </a:extLst>
          </p:cNvPr>
          <p:cNvGrpSpPr/>
          <p:nvPr/>
        </p:nvGrpSpPr>
        <p:grpSpPr>
          <a:xfrm>
            <a:off x="7038447" y="2110686"/>
            <a:ext cx="1556681" cy="1531150"/>
            <a:chOff x="1660631" y="2506600"/>
            <a:chExt cx="1556681" cy="153115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C745AB-13D7-D983-AE50-6BC21A7B0C99}"/>
                </a:ext>
              </a:extLst>
            </p:cNvPr>
            <p:cNvSpPr txBox="1"/>
            <p:nvPr/>
          </p:nvSpPr>
          <p:spPr>
            <a:xfrm>
              <a:off x="1660631" y="2506600"/>
              <a:ext cx="155668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PDR2: PID Detectors</a:t>
              </a:r>
            </a:p>
            <a:p>
              <a:r>
                <a:rPr lang="en-US" sz="1050" dirty="0"/>
                <a:t>Summer/Fall 2024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BC773E-AA82-5DA1-F1C8-9808BA2D8B74}"/>
                </a:ext>
              </a:extLst>
            </p:cNvPr>
            <p:cNvCxnSpPr>
              <a:cxnSpLocks/>
            </p:cNvCxnSpPr>
            <p:nvPr/>
          </p:nvCxnSpPr>
          <p:spPr>
            <a:xfrm>
              <a:off x="2046357" y="2899916"/>
              <a:ext cx="0" cy="1137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603BCD-87CA-6482-D053-052164BCD40F}"/>
              </a:ext>
            </a:extLst>
          </p:cNvPr>
          <p:cNvGrpSpPr/>
          <p:nvPr/>
        </p:nvGrpSpPr>
        <p:grpSpPr>
          <a:xfrm>
            <a:off x="8771722" y="2152931"/>
            <a:ext cx="1266104" cy="1488574"/>
            <a:chOff x="1902155" y="2496868"/>
            <a:chExt cx="787682" cy="124863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95FEE1-B197-535E-8CA4-281BA78B06D4}"/>
                </a:ext>
              </a:extLst>
            </p:cNvPr>
            <p:cNvSpPr txBox="1"/>
            <p:nvPr/>
          </p:nvSpPr>
          <p:spPr>
            <a:xfrm>
              <a:off x="1902155" y="2496868"/>
              <a:ext cx="787682" cy="4840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ePIC</a:t>
              </a:r>
              <a:r>
                <a:rPr lang="en-US" sz="1050" dirty="0"/>
                <a:t> Software and </a:t>
              </a:r>
              <a:br>
                <a:rPr lang="en-US" sz="1050" dirty="0"/>
              </a:br>
              <a:r>
                <a:rPr lang="en-US" sz="1050" dirty="0"/>
                <a:t>Computing Review</a:t>
              </a:r>
              <a:br>
                <a:rPr lang="en-US" sz="1050" dirty="0"/>
              </a:br>
              <a:r>
                <a:rPr lang="en-US" sz="1050" dirty="0"/>
                <a:t>Sept. 26-27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AB6381-EE33-B9F3-AD6E-070812DF221A}"/>
                </a:ext>
              </a:extLst>
            </p:cNvPr>
            <p:cNvCxnSpPr>
              <a:cxnSpLocks/>
            </p:cNvCxnSpPr>
            <p:nvPr/>
          </p:nvCxnSpPr>
          <p:spPr>
            <a:xfrm>
              <a:off x="2208242" y="2993309"/>
              <a:ext cx="0" cy="7521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FA1DF33-6060-7E2D-3ECC-B517F96A1605}"/>
              </a:ext>
            </a:extLst>
          </p:cNvPr>
          <p:cNvGrpSpPr/>
          <p:nvPr/>
        </p:nvGrpSpPr>
        <p:grpSpPr>
          <a:xfrm>
            <a:off x="654237" y="1376381"/>
            <a:ext cx="1414076" cy="2208292"/>
            <a:chOff x="654237" y="1376381"/>
            <a:chExt cx="1414076" cy="220829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9CC0B0-6755-AD12-922D-E39744DA99FC}"/>
                </a:ext>
              </a:extLst>
            </p:cNvPr>
            <p:cNvCxnSpPr>
              <a:cxnSpLocks/>
            </p:cNvCxnSpPr>
            <p:nvPr/>
          </p:nvCxnSpPr>
          <p:spPr>
            <a:xfrm>
              <a:off x="865240" y="1822024"/>
              <a:ext cx="0" cy="17626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BC9E91-77F8-8FA4-0271-8A7438A669E9}"/>
                </a:ext>
              </a:extLst>
            </p:cNvPr>
            <p:cNvSpPr txBox="1"/>
            <p:nvPr/>
          </p:nvSpPr>
          <p:spPr>
            <a:xfrm>
              <a:off x="654237" y="1376381"/>
              <a:ext cx="141407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3</a:t>
              </a:r>
              <a:r>
                <a:rPr lang="en-US" sz="1050" baseline="30000" dirty="0"/>
                <a:t>rd</a:t>
              </a:r>
              <a:r>
                <a:rPr lang="en-US" sz="1050" dirty="0"/>
                <a:t>  EIC-Asia Workshop</a:t>
              </a:r>
              <a:br>
                <a:rPr lang="en-US" sz="1050" dirty="0"/>
              </a:br>
              <a:r>
                <a:rPr lang="en-US" sz="1050" dirty="0"/>
                <a:t>Jan 29-31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CC178C9-C9DC-484D-5B66-9B309B6ECBA8}"/>
              </a:ext>
            </a:extLst>
          </p:cNvPr>
          <p:cNvSpPr txBox="1"/>
          <p:nvPr/>
        </p:nvSpPr>
        <p:spPr>
          <a:xfrm>
            <a:off x="117987" y="1950362"/>
            <a:ext cx="13371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Argonne Collab. Mtg. Jan 2024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5F7D4159-33FC-9542-A223-17B2FF27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657" y="140920"/>
            <a:ext cx="1821428" cy="13111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6A5C8F-6AB3-7D2F-8689-CFC0D4A8EA4A}"/>
              </a:ext>
            </a:extLst>
          </p:cNvPr>
          <p:cNvSpPr txBox="1"/>
          <p:nvPr/>
        </p:nvSpPr>
        <p:spPr>
          <a:xfrm>
            <a:off x="10706417" y="2032159"/>
            <a:ext cx="13371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Frascati Collab. Mtg. Jan 2025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8B49E2-7D28-FC6D-3A78-5CA472CC712A}"/>
              </a:ext>
            </a:extLst>
          </p:cNvPr>
          <p:cNvGrpSpPr/>
          <p:nvPr/>
        </p:nvGrpSpPr>
        <p:grpSpPr>
          <a:xfrm>
            <a:off x="6948086" y="3665234"/>
            <a:ext cx="2035278" cy="2199610"/>
            <a:chOff x="3815829" y="3613652"/>
            <a:chExt cx="2035278" cy="201812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69AB6-B208-3BB8-3B39-205E56C2300F}"/>
                </a:ext>
              </a:extLst>
            </p:cNvPr>
            <p:cNvSpPr txBox="1"/>
            <p:nvPr/>
          </p:nvSpPr>
          <p:spPr>
            <a:xfrm>
              <a:off x="3815829" y="5102307"/>
              <a:ext cx="2035278" cy="52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9</a:t>
              </a:r>
              <a:r>
                <a:rPr lang="en-US" sz="1050" baseline="30000" dirty="0"/>
                <a:t>th</a:t>
              </a:r>
              <a:r>
                <a:rPr lang="en-US" sz="1050" dirty="0"/>
                <a:t> Detector Advisory </a:t>
              </a:r>
              <a:br>
                <a:rPr lang="en-US" sz="1050" dirty="0"/>
              </a:br>
              <a:r>
                <a:rPr lang="en-US" sz="1050" dirty="0"/>
                <a:t>Committee</a:t>
              </a:r>
              <a:br>
                <a:rPr lang="en-US" sz="1050" dirty="0"/>
              </a:br>
              <a:r>
                <a:rPr lang="en-US" sz="1050" dirty="0"/>
                <a:t>Sept. (TBD)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EEA6FA0-BEE1-D465-5E6F-DC6340C237E3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13652"/>
              <a:ext cx="0" cy="14886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1860FAD-587A-6091-F026-3DE589EBF4BC}"/>
              </a:ext>
            </a:extLst>
          </p:cNvPr>
          <p:cNvGrpSpPr/>
          <p:nvPr/>
        </p:nvGrpSpPr>
        <p:grpSpPr>
          <a:xfrm>
            <a:off x="5427414" y="3652891"/>
            <a:ext cx="1799304" cy="1500150"/>
            <a:chOff x="3932904" y="3656371"/>
            <a:chExt cx="1799304" cy="150015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41AEB85-645C-B31A-AB8E-A0B604655063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56371"/>
              <a:ext cx="0" cy="8812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270B3-5A04-09CE-2FF4-A534ECDED09A}"/>
                </a:ext>
              </a:extLst>
            </p:cNvPr>
            <p:cNvSpPr txBox="1"/>
            <p:nvPr/>
          </p:nvSpPr>
          <p:spPr>
            <a:xfrm>
              <a:off x="3932904" y="4579440"/>
              <a:ext cx="1799304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PDR: Integration, Installation </a:t>
              </a:r>
            </a:p>
            <a:p>
              <a:r>
                <a:rPr lang="en-US" sz="1050" dirty="0"/>
                <a:t>and Infrastructure</a:t>
              </a:r>
              <a:br>
                <a:rPr lang="en-US" sz="1050" dirty="0"/>
              </a:br>
              <a:r>
                <a:rPr lang="en-US" sz="1050" dirty="0"/>
                <a:t>July 15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F473E6-750E-468C-F199-15D08836DDE9}"/>
              </a:ext>
            </a:extLst>
          </p:cNvPr>
          <p:cNvGrpSpPr/>
          <p:nvPr/>
        </p:nvGrpSpPr>
        <p:grpSpPr>
          <a:xfrm>
            <a:off x="9770807" y="3664468"/>
            <a:ext cx="2035278" cy="2399637"/>
            <a:chOff x="3772039" y="3613652"/>
            <a:chExt cx="2035278" cy="220164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8C20DF0-5F7F-4583-5AB9-00DD2EBB6686}"/>
                </a:ext>
              </a:extLst>
            </p:cNvPr>
            <p:cNvSpPr txBox="1"/>
            <p:nvPr/>
          </p:nvSpPr>
          <p:spPr>
            <a:xfrm>
              <a:off x="3772039" y="5434081"/>
              <a:ext cx="2035278" cy="38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EIC Project CD-3B Review</a:t>
              </a:r>
              <a:br>
                <a:rPr lang="en-US" sz="1050" dirty="0">
                  <a:solidFill>
                    <a:srgbClr val="FF0000"/>
                  </a:solidFill>
                </a:rPr>
              </a:br>
              <a:r>
                <a:rPr lang="en-US" sz="1050" dirty="0">
                  <a:solidFill>
                    <a:srgbClr val="FF0000"/>
                  </a:solidFill>
                </a:rPr>
                <a:t>January 7-9</a:t>
              </a:r>
              <a:r>
                <a:rPr lang="en-US" sz="1050" baseline="30000" dirty="0">
                  <a:solidFill>
                    <a:srgbClr val="FF0000"/>
                  </a:solidFill>
                </a:rPr>
                <a:t>th</a:t>
              </a:r>
              <a:r>
                <a:rPr lang="en-US" sz="1050" dirty="0">
                  <a:solidFill>
                    <a:srgbClr val="FF0000"/>
                  </a:solidFill>
                </a:rPr>
                <a:t>, 2025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FE029AD-0A17-F743-B098-71C5541F39BE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13652"/>
              <a:ext cx="0" cy="17863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B82834-EA9F-5CB9-A1E7-E31F7995750A}"/>
              </a:ext>
            </a:extLst>
          </p:cNvPr>
          <p:cNvGrpSpPr/>
          <p:nvPr/>
        </p:nvGrpSpPr>
        <p:grpSpPr>
          <a:xfrm>
            <a:off x="7677881" y="3663474"/>
            <a:ext cx="2035278" cy="2969169"/>
            <a:chOff x="3352334" y="3613652"/>
            <a:chExt cx="2035278" cy="210462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DFC45A7-56AF-AE37-8B7C-D0DACA8FF0D7}"/>
                </a:ext>
              </a:extLst>
            </p:cNvPr>
            <p:cNvSpPr txBox="1"/>
            <p:nvPr/>
          </p:nvSpPr>
          <p:spPr>
            <a:xfrm>
              <a:off x="3352334" y="5080158"/>
              <a:ext cx="2035278" cy="63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Backward &amp; Forward EM Calorimetry, Barrel &amp; Forward HCAL, Fall 2024</a:t>
              </a:r>
            </a:p>
            <a:p>
              <a:endParaRPr lang="en-US" sz="1050" dirty="0"/>
            </a:p>
            <a:p>
              <a:r>
                <a:rPr lang="en-US" sz="1050" dirty="0"/>
                <a:t>Barrel </a:t>
              </a:r>
              <a:r>
                <a:rPr lang="en-US" sz="1050" dirty="0" err="1"/>
                <a:t>EMCal</a:t>
              </a:r>
              <a:r>
                <a:rPr lang="en-US" sz="1050" dirty="0"/>
                <a:t>, Fall 2024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A954F01-AAB7-A8D1-8819-01026A487CE4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13652"/>
              <a:ext cx="0" cy="14886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5DBB81F-6911-7D1D-88B7-A3AC814C125B}"/>
              </a:ext>
            </a:extLst>
          </p:cNvPr>
          <p:cNvGrpSpPr/>
          <p:nvPr/>
        </p:nvGrpSpPr>
        <p:grpSpPr>
          <a:xfrm>
            <a:off x="7780353" y="3649269"/>
            <a:ext cx="2121303" cy="1621532"/>
            <a:chOff x="3901923" y="3656371"/>
            <a:chExt cx="1799304" cy="162153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63F213-9325-8A8D-09F3-301C5C7E5871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56371"/>
              <a:ext cx="0" cy="876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944892E-D6F9-9FAA-4BC6-00FCC03A4189}"/>
                </a:ext>
              </a:extLst>
            </p:cNvPr>
            <p:cNvSpPr txBox="1"/>
            <p:nvPr/>
          </p:nvSpPr>
          <p:spPr>
            <a:xfrm>
              <a:off x="3901923" y="4539239"/>
              <a:ext cx="179930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FDR: Magnet Flux Return Steel </a:t>
              </a:r>
            </a:p>
            <a:p>
              <a:r>
                <a:rPr lang="en-US" sz="1050" dirty="0">
                  <a:solidFill>
                    <a:srgbClr val="FF0000"/>
                  </a:solidFill>
                </a:rPr>
                <a:t>(poss. CD-3B scope)</a:t>
              </a:r>
              <a:br>
                <a:rPr lang="en-US" sz="1050" dirty="0"/>
              </a:br>
              <a:r>
                <a:rPr lang="en-US" sz="1050" dirty="0"/>
                <a:t>Sept. 2024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7F0498B-E619-A0AE-4AAC-9CE3C40AA591}"/>
              </a:ext>
            </a:extLst>
          </p:cNvPr>
          <p:cNvGrpSpPr/>
          <p:nvPr/>
        </p:nvGrpSpPr>
        <p:grpSpPr>
          <a:xfrm>
            <a:off x="2659710" y="3683319"/>
            <a:ext cx="1799304" cy="2536105"/>
            <a:chOff x="2951269" y="3656371"/>
            <a:chExt cx="1799304" cy="1559078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62FB2E0-8D59-1FEE-F47A-02559BD228FE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56371"/>
              <a:ext cx="0" cy="1185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0E092C9-2F35-EC64-B945-3142E53846C9}"/>
                </a:ext>
              </a:extLst>
            </p:cNvPr>
            <p:cNvSpPr txBox="1"/>
            <p:nvPr/>
          </p:nvSpPr>
          <p:spPr>
            <a:xfrm>
              <a:off x="2951269" y="4860687"/>
              <a:ext cx="1799304" cy="354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FDR: Magnet Power Supply</a:t>
              </a:r>
            </a:p>
            <a:p>
              <a:r>
                <a:rPr lang="en-US" sz="1050" dirty="0">
                  <a:solidFill>
                    <a:srgbClr val="FF0000"/>
                  </a:solidFill>
                </a:rPr>
                <a:t>(poss. CD-3B scope)</a:t>
              </a:r>
              <a:br>
                <a:rPr lang="en-US" sz="1050" dirty="0"/>
              </a:br>
              <a:r>
                <a:rPr lang="en-US" sz="1050" dirty="0"/>
                <a:t>May 28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5C63E21-46AB-F0A3-B340-9062FA5204AF}"/>
              </a:ext>
            </a:extLst>
          </p:cNvPr>
          <p:cNvSpPr txBox="1"/>
          <p:nvPr/>
        </p:nvSpPr>
        <p:spPr>
          <a:xfrm>
            <a:off x="7217296" y="1201054"/>
            <a:ext cx="216357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… and a whole lot more MEETINGS!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C19394-1B7E-7D59-8480-FB03451A241F}"/>
              </a:ext>
            </a:extLst>
          </p:cNvPr>
          <p:cNvGrpSpPr/>
          <p:nvPr/>
        </p:nvGrpSpPr>
        <p:grpSpPr>
          <a:xfrm>
            <a:off x="9713159" y="1447222"/>
            <a:ext cx="1266104" cy="2216252"/>
            <a:chOff x="1902155" y="2496868"/>
            <a:chExt cx="787682" cy="124863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89771D0-2167-D436-8671-DF7BB6120BA6}"/>
                </a:ext>
              </a:extLst>
            </p:cNvPr>
            <p:cNvSpPr txBox="1"/>
            <p:nvPr/>
          </p:nvSpPr>
          <p:spPr>
            <a:xfrm>
              <a:off x="1902155" y="2496868"/>
              <a:ext cx="787682" cy="3251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 err="1">
                  <a:solidFill>
                    <a:schemeClr val="accent1"/>
                  </a:solidFill>
                </a:rPr>
                <a:t>ePIC</a:t>
              </a:r>
              <a:r>
                <a:rPr lang="en-US" sz="1050" b="1" dirty="0">
                  <a:solidFill>
                    <a:schemeClr val="accent1"/>
                  </a:solidFill>
                </a:rPr>
                <a:t> draft pre-TDR sections complete</a:t>
              </a:r>
              <a:br>
                <a:rPr lang="en-US" sz="1050" b="1" dirty="0">
                  <a:solidFill>
                    <a:schemeClr val="accent1"/>
                  </a:solidFill>
                </a:rPr>
              </a:br>
              <a:r>
                <a:rPr lang="en-US" sz="1050" b="1" dirty="0">
                  <a:solidFill>
                    <a:schemeClr val="accent1"/>
                  </a:solidFill>
                </a:rPr>
                <a:t>December 2024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85DC99E-30F7-838F-D33E-7CF8F1910F19}"/>
                </a:ext>
              </a:extLst>
            </p:cNvPr>
            <p:cNvCxnSpPr>
              <a:cxnSpLocks/>
            </p:cNvCxnSpPr>
            <p:nvPr/>
          </p:nvCxnSpPr>
          <p:spPr>
            <a:xfrm>
              <a:off x="2071062" y="2826421"/>
              <a:ext cx="4229" cy="919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FEF91-6927-079E-3AF1-1E1CE1387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D2347-6E2D-7D7F-06CE-0AA62136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6238F-93F7-FD92-F68F-FCCB33DC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6144C77-C1A9-190A-DDF2-98E2F4B59E42}"/>
              </a:ext>
            </a:extLst>
          </p:cNvPr>
          <p:cNvGrpSpPr/>
          <p:nvPr/>
        </p:nvGrpSpPr>
        <p:grpSpPr>
          <a:xfrm>
            <a:off x="1756485" y="2354003"/>
            <a:ext cx="1626323" cy="1294272"/>
            <a:chOff x="1990761" y="2354003"/>
            <a:chExt cx="1626323" cy="129427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8EE3D7-DD9F-D2B1-A202-93283A822D62}"/>
                </a:ext>
              </a:extLst>
            </p:cNvPr>
            <p:cNvSpPr txBox="1"/>
            <p:nvPr/>
          </p:nvSpPr>
          <p:spPr>
            <a:xfrm>
              <a:off x="1990761" y="2354003"/>
              <a:ext cx="1626323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ePIC</a:t>
              </a:r>
              <a:r>
                <a:rPr lang="en-US" sz="1050" dirty="0"/>
                <a:t> Software and Computing Meeting</a:t>
              </a:r>
              <a:br>
                <a:rPr lang="en-US" sz="1050" dirty="0"/>
              </a:br>
              <a:r>
                <a:rPr lang="en-US" sz="1050" dirty="0"/>
                <a:t> @ CERN– Apr 22-26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57F4825-C18D-D7EB-575B-6B3718EE6098}"/>
                </a:ext>
              </a:extLst>
            </p:cNvPr>
            <p:cNvCxnSpPr>
              <a:cxnSpLocks/>
            </p:cNvCxnSpPr>
            <p:nvPr/>
          </p:nvCxnSpPr>
          <p:spPr>
            <a:xfrm>
              <a:off x="2966353" y="2911098"/>
              <a:ext cx="0" cy="7371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C2035C0-0CA2-6649-964C-C4E89BACC285}"/>
              </a:ext>
            </a:extLst>
          </p:cNvPr>
          <p:cNvGrpSpPr/>
          <p:nvPr/>
        </p:nvGrpSpPr>
        <p:grpSpPr>
          <a:xfrm>
            <a:off x="3462116" y="2082770"/>
            <a:ext cx="1556681" cy="1527593"/>
            <a:chOff x="1883493" y="2506854"/>
            <a:chExt cx="1556681" cy="152759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08CDA1D-800C-F5CF-19A4-A61C1521BD19}"/>
                </a:ext>
              </a:extLst>
            </p:cNvPr>
            <p:cNvSpPr txBox="1"/>
            <p:nvPr/>
          </p:nvSpPr>
          <p:spPr>
            <a:xfrm>
              <a:off x="1883493" y="2506854"/>
              <a:ext cx="155668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hpDIRC</a:t>
              </a:r>
              <a:r>
                <a:rPr lang="en-US" sz="1050" dirty="0"/>
                <a:t> Annual Meeting</a:t>
              </a:r>
              <a:br>
                <a:rPr lang="en-US" sz="1050" dirty="0"/>
              </a:br>
              <a:r>
                <a:rPr lang="en-US" sz="1050" dirty="0"/>
                <a:t>May 16-22</a:t>
              </a:r>
              <a:r>
                <a:rPr lang="en-US" sz="1050" baseline="30000" dirty="0"/>
                <a:t>nd</a:t>
              </a:r>
              <a:r>
                <a:rPr lang="en-US" sz="1050" dirty="0"/>
                <a:t>  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6905EFB-D3C5-421F-FB81-23B9DDC9BD46}"/>
                </a:ext>
              </a:extLst>
            </p:cNvPr>
            <p:cNvCxnSpPr>
              <a:cxnSpLocks/>
            </p:cNvCxnSpPr>
            <p:nvPr/>
          </p:nvCxnSpPr>
          <p:spPr>
            <a:xfrm>
              <a:off x="2046357" y="2896613"/>
              <a:ext cx="0" cy="1137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F3BFDEC-04B5-21F8-CB9C-8EC5BAA98B34}"/>
              </a:ext>
            </a:extLst>
          </p:cNvPr>
          <p:cNvGrpSpPr/>
          <p:nvPr/>
        </p:nvGrpSpPr>
        <p:grpSpPr>
          <a:xfrm>
            <a:off x="4155899" y="2495600"/>
            <a:ext cx="1414076" cy="1114763"/>
            <a:chOff x="1902154" y="2496868"/>
            <a:chExt cx="1414076" cy="1114763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23F0118-56D4-BB59-067B-14625BAC3709}"/>
                </a:ext>
              </a:extLst>
            </p:cNvPr>
            <p:cNvCxnSpPr>
              <a:cxnSpLocks/>
            </p:cNvCxnSpPr>
            <p:nvPr/>
          </p:nvCxnSpPr>
          <p:spPr>
            <a:xfrm>
              <a:off x="2910369" y="2862004"/>
              <a:ext cx="0" cy="7496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3DDB3FD-CF31-229E-3BC9-604972CAF9DF}"/>
                </a:ext>
              </a:extLst>
            </p:cNvPr>
            <p:cNvSpPr txBox="1"/>
            <p:nvPr/>
          </p:nvSpPr>
          <p:spPr>
            <a:xfrm>
              <a:off x="1902154" y="2496868"/>
              <a:ext cx="141407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INFN </a:t>
              </a:r>
              <a:r>
                <a:rPr lang="en-US" sz="1050" dirty="0" err="1"/>
                <a:t>ePIC</a:t>
              </a:r>
              <a:r>
                <a:rPr lang="en-US" sz="1050" dirty="0"/>
                <a:t> Meeting</a:t>
              </a:r>
              <a:br>
                <a:rPr lang="en-US" sz="1050" dirty="0"/>
              </a:br>
              <a:r>
                <a:rPr lang="en-US" sz="1050" dirty="0"/>
                <a:t>June 27-28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0801E16-2EA9-1880-2BC4-C27940031FB9}"/>
              </a:ext>
            </a:extLst>
          </p:cNvPr>
          <p:cNvGrpSpPr/>
          <p:nvPr/>
        </p:nvGrpSpPr>
        <p:grpSpPr>
          <a:xfrm>
            <a:off x="2528794" y="1979525"/>
            <a:ext cx="987393" cy="1632063"/>
            <a:chOff x="2528794" y="1979525"/>
            <a:chExt cx="987393" cy="1632063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64A355-B53F-D766-6068-3E911849834A}"/>
                </a:ext>
              </a:extLst>
            </p:cNvPr>
            <p:cNvCxnSpPr>
              <a:cxnSpLocks/>
            </p:cNvCxnSpPr>
            <p:nvPr/>
          </p:nvCxnSpPr>
          <p:spPr>
            <a:xfrm>
              <a:off x="3382808" y="2210608"/>
              <a:ext cx="0" cy="1400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9E063B9-3E92-92C3-D042-FF2C401680F9}"/>
                </a:ext>
              </a:extLst>
            </p:cNvPr>
            <p:cNvSpPr txBox="1"/>
            <p:nvPr/>
          </p:nvSpPr>
          <p:spPr>
            <a:xfrm>
              <a:off x="2528794" y="1979525"/>
              <a:ext cx="987393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BIC Workshop</a:t>
              </a:r>
              <a:br>
                <a:rPr lang="en-US" sz="1050" dirty="0"/>
              </a:br>
              <a:r>
                <a:rPr lang="en-US" sz="1050" dirty="0"/>
                <a:t>May 14-17</a:t>
              </a:r>
              <a:r>
                <a:rPr lang="en-US" sz="1050" baseline="30000" dirty="0"/>
                <a:t>th</a:t>
              </a:r>
              <a:r>
                <a:rPr lang="en-US" sz="1050" dirty="0"/>
                <a:t>  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CD08CB-2555-4F93-506D-06B0F13A55DA}"/>
              </a:ext>
            </a:extLst>
          </p:cNvPr>
          <p:cNvSpPr txBox="1"/>
          <p:nvPr/>
        </p:nvSpPr>
        <p:spPr>
          <a:xfrm>
            <a:off x="5569974" y="1937406"/>
            <a:ext cx="13371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Lehigh Collab. Mtg. July 2024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CE636A-4694-9DA3-54FC-BA56044260F4}"/>
              </a:ext>
            </a:extLst>
          </p:cNvPr>
          <p:cNvGrpSpPr/>
          <p:nvPr/>
        </p:nvGrpSpPr>
        <p:grpSpPr>
          <a:xfrm>
            <a:off x="5792155" y="1196286"/>
            <a:ext cx="1220340" cy="2458401"/>
            <a:chOff x="5792155" y="1196286"/>
            <a:chExt cx="1220340" cy="245840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55B404-5187-9F29-DFB1-1B9A0810813B}"/>
                </a:ext>
              </a:extLst>
            </p:cNvPr>
            <p:cNvCxnSpPr>
              <a:cxnSpLocks/>
            </p:cNvCxnSpPr>
            <p:nvPr/>
          </p:nvCxnSpPr>
          <p:spPr>
            <a:xfrm>
              <a:off x="6560543" y="1584130"/>
              <a:ext cx="0" cy="2070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275540-CAC7-A0C5-C393-03510A64AE4B}"/>
                </a:ext>
              </a:extLst>
            </p:cNvPr>
            <p:cNvSpPr txBox="1"/>
            <p:nvPr/>
          </p:nvSpPr>
          <p:spPr>
            <a:xfrm>
              <a:off x="5792155" y="1196286"/>
              <a:ext cx="122034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EIC Strategy Mtg</a:t>
              </a:r>
              <a:br>
                <a:rPr lang="en-US" sz="1050" dirty="0"/>
              </a:br>
              <a:r>
                <a:rPr lang="en-US" sz="1050" dirty="0"/>
                <a:t>August 21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CB1354D-0971-ED50-7F35-1994804B8DD0}"/>
              </a:ext>
            </a:extLst>
          </p:cNvPr>
          <p:cNvGrpSpPr/>
          <p:nvPr/>
        </p:nvGrpSpPr>
        <p:grpSpPr>
          <a:xfrm>
            <a:off x="2858811" y="1918922"/>
            <a:ext cx="5962650" cy="3971925"/>
            <a:chOff x="3114675" y="1443038"/>
            <a:chExt cx="5962650" cy="3971925"/>
          </a:xfrm>
        </p:grpSpPr>
        <p:pic>
          <p:nvPicPr>
            <p:cNvPr id="1026" name="Picture 2" descr="Premium Photo | Fast train moving forward on line railway transport">
              <a:extLst>
                <a:ext uri="{FF2B5EF4-FFF2-40B4-BE49-F238E27FC236}">
                  <a16:creationId xmlns:a16="http://schemas.microsoft.com/office/drawing/2014/main" id="{666CCF23-D5F7-1689-58B5-F096BD08D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675" y="1443038"/>
              <a:ext cx="5962650" cy="3971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82" descr="A red and blue arrow in a circle&#10;&#10;Description automatically generated">
              <a:extLst>
                <a:ext uri="{FF2B5EF4-FFF2-40B4-BE49-F238E27FC236}">
                  <a16:creationId xmlns:a16="http://schemas.microsoft.com/office/drawing/2014/main" id="{BDCA6B6A-BBD6-54F9-00B1-AB0C637AA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9260" y="2884282"/>
              <a:ext cx="865354" cy="62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E6EF-6FAC-3E18-247E-7279B990D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Challenges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987565-495D-00CE-4B14-4374E6544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440"/>
            <a:ext cx="10515600" cy="456152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Collaboration needs to continue to engage more of its membership in </a:t>
            </a:r>
            <a:r>
              <a:rPr lang="en-US" dirty="0" err="1"/>
              <a:t>ePIC</a:t>
            </a:r>
            <a:r>
              <a:rPr lang="en-US" dirty="0"/>
              <a:t> activities.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Collaboration needs to engage more of the NP community both in the US </a:t>
            </a:r>
            <a:r>
              <a:rPr lang="en-US"/>
              <a:t>and internationally. 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availability of EIC research support for university and lab groups is a major concern</a:t>
            </a:r>
          </a:p>
          <a:p>
            <a:pPr lvl="1"/>
            <a:r>
              <a:rPr lang="en-US" dirty="0"/>
              <a:t>Will continue to work with the EICUG to communicate this to funding agencies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E7FF6-6545-0A68-82A0-59352B02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D737A-FE6A-E617-CAE6-484F0660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A8F93-C97A-C943-67EC-98A6CB06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85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5B2F-E18B-3162-9094-26478FF7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49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Jan 2025 Collaboration Meeting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5F6B7-0966-C576-A7AC-151BCE4C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335"/>
            <a:ext cx="10515600" cy="4430542"/>
          </a:xfrm>
        </p:spPr>
        <p:txBody>
          <a:bodyPr>
            <a:normAutofit/>
          </a:bodyPr>
          <a:lstStyle/>
          <a:p>
            <a:r>
              <a:rPr lang="en-US" dirty="0"/>
              <a:t>University of Rome Tor </a:t>
            </a:r>
            <a:r>
              <a:rPr lang="en-US" dirty="0" err="1"/>
              <a:t>Vergata</a:t>
            </a:r>
            <a:r>
              <a:rPr lang="en-US" dirty="0"/>
              <a:t> &amp; INFN</a:t>
            </a:r>
          </a:p>
          <a:p>
            <a:pPr lvl="1"/>
            <a:r>
              <a:rPr lang="en-US" dirty="0"/>
              <a:t>January 20-24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pPr lvl="1"/>
            <a:r>
              <a:rPr lang="en-US" dirty="0"/>
              <a:t>Via Frascati (Roman Hills)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Photo of chapel">
            <a:extLst>
              <a:ext uri="{FF2B5EF4-FFF2-40B4-BE49-F238E27FC236}">
                <a16:creationId xmlns:a16="http://schemas.microsoft.com/office/drawing/2014/main" id="{C215103F-BE4A-2A6D-AFAF-76CEA847A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096" y="2840198"/>
            <a:ext cx="4688202" cy="35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D9ED5-310C-A8AF-9292-8C2D0C9B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17408"/>
            <a:ext cx="5645950" cy="3161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34F836-A097-0D21-6072-BD2ACE2885FE}"/>
              </a:ext>
            </a:extLst>
          </p:cNvPr>
          <p:cNvSpPr txBox="1"/>
          <p:nvPr/>
        </p:nvSpPr>
        <p:spPr>
          <a:xfrm>
            <a:off x="4767847" y="1327115"/>
            <a:ext cx="2372497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0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3B702-23A4-7AA9-3973-713D561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03EEC-48C1-6697-3D68-94B4C105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E568D-8769-D8B1-D790-EEDACF31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549E7-E9A9-0338-1D03-C30C550D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77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Welcome to Argonne!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DF439-CDB4-5F98-31AC-AF5A334BBB7E}"/>
              </a:ext>
            </a:extLst>
          </p:cNvPr>
          <p:cNvSpPr txBox="1"/>
          <p:nvPr/>
        </p:nvSpPr>
        <p:spPr>
          <a:xfrm>
            <a:off x="719818" y="5871028"/>
            <a:ext cx="572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Thanks to our hosts for this wonderful venue and support!</a:t>
            </a:r>
          </a:p>
        </p:txBody>
      </p:sp>
      <p:pic>
        <p:nvPicPr>
          <p:cNvPr id="1026" name="Picture 2" descr="Argonne National Laboratory celebrates 75 years of scientific discovery |  University of Chicago News">
            <a:extLst>
              <a:ext uri="{FF2B5EF4-FFF2-40B4-BE49-F238E27FC236}">
                <a16:creationId xmlns:a16="http://schemas.microsoft.com/office/drawing/2014/main" id="{478D8E72-D0E3-0B0E-879C-49F3C5440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6" y="1437894"/>
            <a:ext cx="7448034" cy="418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gonne National Laboratory | U.S. Fish &amp; Wildlife Service">
            <a:extLst>
              <a:ext uri="{FF2B5EF4-FFF2-40B4-BE49-F238E27FC236}">
                <a16:creationId xmlns:a16="http://schemas.microsoft.com/office/drawing/2014/main" id="{780CA955-28F7-23C7-FA12-3FC9A9B6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28" y="449563"/>
            <a:ext cx="2907344" cy="25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B7CD29F-1DEC-DCD1-4DCA-EF2A0E76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06" y="3385752"/>
            <a:ext cx="3854860" cy="32587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DA4692-B0E7-20C6-0667-5A5DEECE9AA9}"/>
              </a:ext>
            </a:extLst>
          </p:cNvPr>
          <p:cNvGrpSpPr/>
          <p:nvPr/>
        </p:nvGrpSpPr>
        <p:grpSpPr>
          <a:xfrm>
            <a:off x="415191" y="1437893"/>
            <a:ext cx="8853353" cy="5040852"/>
            <a:chOff x="415191" y="1437893"/>
            <a:chExt cx="8853353" cy="5040852"/>
          </a:xfrm>
        </p:grpSpPr>
        <p:pic>
          <p:nvPicPr>
            <p:cNvPr id="1030" name="Picture 6" descr="Winter Weather Safety">
              <a:extLst>
                <a:ext uri="{FF2B5EF4-FFF2-40B4-BE49-F238E27FC236}">
                  <a16:creationId xmlns:a16="http://schemas.microsoft.com/office/drawing/2014/main" id="{A12E5768-66B3-9446-47CC-A4FDBD6FA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812" y="1437893"/>
              <a:ext cx="5584732" cy="4188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outdoor, sky, nature, snow&#10;&#10;Description automatically generated">
              <a:extLst>
                <a:ext uri="{FF2B5EF4-FFF2-40B4-BE49-F238E27FC236}">
                  <a16:creationId xmlns:a16="http://schemas.microsoft.com/office/drawing/2014/main" id="{2962B5EE-71BA-8D40-21AA-44DC5E79A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91" y="1813425"/>
              <a:ext cx="3512712" cy="4665320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6591C-213B-D77F-3BEC-73DD35A3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CCEB-E8B1-3E0B-30A8-4DB567C7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02E2-23FC-575E-5FC8-4BC735D7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F9F0-4BB8-76F7-E5F1-BCADD6174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Stickers!</a:t>
            </a:r>
          </a:p>
        </p:txBody>
      </p:sp>
      <p:pic>
        <p:nvPicPr>
          <p:cNvPr id="7" name="Picture 6" descr="A logo with text and a red arrow&#10;&#10;Description automatically generated">
            <a:extLst>
              <a:ext uri="{FF2B5EF4-FFF2-40B4-BE49-F238E27FC236}">
                <a16:creationId xmlns:a16="http://schemas.microsoft.com/office/drawing/2014/main" id="{84C627BC-4D61-0D80-0077-D51744B6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461" y="699857"/>
            <a:ext cx="5608019" cy="4206015"/>
          </a:xfrm>
          <a:prstGeom prst="rect">
            <a:avLst/>
          </a:prstGeom>
        </p:spPr>
      </p:pic>
      <p:pic>
        <p:nvPicPr>
          <p:cNvPr id="9" name="Picture 8" descr="A rainbow colored text on a black background&#10;&#10;Description automatically generated">
            <a:extLst>
              <a:ext uri="{FF2B5EF4-FFF2-40B4-BE49-F238E27FC236}">
                <a16:creationId xmlns:a16="http://schemas.microsoft.com/office/drawing/2014/main" id="{5F4CA056-6155-C614-F47B-08E98CEF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751" y="1567954"/>
            <a:ext cx="2934934" cy="2113153"/>
          </a:xfrm>
          <a:prstGeom prst="rect">
            <a:avLst/>
          </a:prstGeom>
        </p:spPr>
      </p:pic>
      <p:pic>
        <p:nvPicPr>
          <p:cNvPr id="11" name="Picture 10" descr="A logo with a red arrow and blue circle&#10;&#10;Description automatically generated">
            <a:extLst>
              <a:ext uri="{FF2B5EF4-FFF2-40B4-BE49-F238E27FC236}">
                <a16:creationId xmlns:a16="http://schemas.microsoft.com/office/drawing/2014/main" id="{05CAB290-FE91-6F96-3EBA-0974E4AC5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377" y="3915041"/>
            <a:ext cx="2934934" cy="21131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71EF23-573B-CC64-28D5-4DC9CB8ADEEC}"/>
              </a:ext>
            </a:extLst>
          </p:cNvPr>
          <p:cNvSpPr txBox="1"/>
          <p:nvPr/>
        </p:nvSpPr>
        <p:spPr>
          <a:xfrm>
            <a:off x="6216449" y="5446445"/>
            <a:ext cx="450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again, many thanks to Oskar Hartbrich!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DAEB7-5B47-0CC4-44EA-E23CA94B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B6D84-E559-B636-468A-03E5D30F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74545-B297-B21C-31CC-30DC4C01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56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C17AE-5A41-8169-C795-5131878E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B58AE-DD63-7159-A6C7-7EFAE4E93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351"/>
            <a:ext cx="10515600" cy="47186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Collaboration is strong and growing!</a:t>
            </a:r>
          </a:p>
          <a:p>
            <a:pPr lvl="1"/>
            <a:r>
              <a:rPr lang="en-US" dirty="0"/>
              <a:t>Mechanisms of collaboration are in place and being exercised</a:t>
            </a:r>
          </a:p>
          <a:p>
            <a:pPr lvl="1"/>
            <a:r>
              <a:rPr lang="en-US" dirty="0"/>
              <a:t>Establishing policies and procedures</a:t>
            </a:r>
          </a:p>
          <a:p>
            <a:pPr lvl="1"/>
            <a:r>
              <a:rPr lang="en-US" dirty="0"/>
              <a:t>Building the tools to support the collaboration</a:t>
            </a:r>
          </a:p>
          <a:p>
            <a:pPr lvl="1"/>
            <a:r>
              <a:rPr lang="en-US" dirty="0"/>
              <a:t>Working with the EIC Project to realize </a:t>
            </a:r>
            <a:r>
              <a:rPr lang="en-US" dirty="0" err="1"/>
              <a:t>ePIC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ePIC</a:t>
            </a:r>
            <a:r>
              <a:rPr lang="en-US" dirty="0"/>
              <a:t> is up to the challenges ahead: </a:t>
            </a:r>
          </a:p>
          <a:p>
            <a:pPr lvl="1"/>
            <a:r>
              <a:rPr lang="en-US" dirty="0"/>
              <a:t>Completing the technical design and TDR</a:t>
            </a:r>
          </a:p>
          <a:p>
            <a:pPr lvl="1"/>
            <a:r>
              <a:rPr lang="en-US" dirty="0"/>
              <a:t>Publishing first papers: </a:t>
            </a:r>
          </a:p>
          <a:p>
            <a:pPr lvl="2"/>
            <a:r>
              <a:rPr lang="en-US" dirty="0" err="1"/>
              <a:t>ePIC</a:t>
            </a:r>
            <a:r>
              <a:rPr lang="en-US" dirty="0"/>
              <a:t> Design </a:t>
            </a:r>
          </a:p>
          <a:p>
            <a:pPr lvl="2"/>
            <a:r>
              <a:rPr lang="en-US" dirty="0"/>
              <a:t>Physics Performance</a:t>
            </a:r>
          </a:p>
          <a:p>
            <a:pPr lvl="2"/>
            <a:r>
              <a:rPr lang="en-US" dirty="0"/>
              <a:t>Software and Computing Model </a:t>
            </a:r>
          </a:p>
          <a:p>
            <a:pPr lvl="1"/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99A4514-4849-DB57-66A8-701208B37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A logo with text and a red arrow&#10;&#10;Description automatically generated">
            <a:extLst>
              <a:ext uri="{FF2B5EF4-FFF2-40B4-BE49-F238E27FC236}">
                <a16:creationId xmlns:a16="http://schemas.microsoft.com/office/drawing/2014/main" id="{AD9133FD-C57B-50C8-307C-B7506E1E3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683" y="3210242"/>
            <a:ext cx="3657607" cy="274320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A507A-24CE-7417-FEF0-6A62083D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AFE95-3875-117E-B70B-F028A9FD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F251B-1E2B-FB2E-D58C-44DF4A0A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5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C33DF-489F-9552-6B8F-49D4E8AE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62B1D-66BA-C8CB-7753-3B2C96E2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D7785-4A91-3BAA-293F-82152C59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DE4C7-7C1E-A314-55B9-7FF96033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64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D681D-16AA-972F-7B0E-4499DCFFF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76" y="1396372"/>
            <a:ext cx="6202359" cy="495997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ePIC</a:t>
            </a:r>
            <a:r>
              <a:rPr lang="en-US" dirty="0"/>
              <a:t> Application for CERN Recognized Experiment: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leadership has submitted an application to become a CERN Recognized Experiment </a:t>
            </a:r>
          </a:p>
          <a:p>
            <a:pPr lvl="1"/>
            <a:r>
              <a:rPr lang="en-US" dirty="0"/>
              <a:t>Strong synergies between CERN and EIC </a:t>
            </a:r>
          </a:p>
          <a:p>
            <a:pPr lvl="1"/>
            <a:r>
              <a:rPr lang="en-US" dirty="0"/>
              <a:t>Important for access to CERN resources (test beams, …)</a:t>
            </a:r>
          </a:p>
          <a:p>
            <a:pPr lvl="1"/>
            <a:r>
              <a:rPr lang="en-US" dirty="0"/>
              <a:t>Increase visibility in the European community</a:t>
            </a:r>
          </a:p>
          <a:p>
            <a:r>
              <a:rPr lang="en-US" dirty="0" err="1"/>
              <a:t>ePIC</a:t>
            </a:r>
            <a:r>
              <a:rPr lang="en-US" dirty="0"/>
              <a:t> presentation to CERN Recognized Experiments Committee (REC) Feb 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accent1"/>
                </a:solidFill>
              </a:rPr>
              <a:t>Research Board confirmed the positive REC recommendation at CERN Council Meeting March 21-22</a:t>
            </a:r>
            <a:r>
              <a:rPr lang="en-US" baseline="30000" dirty="0">
                <a:solidFill>
                  <a:schemeClr val="accent1"/>
                </a:solidFill>
              </a:rPr>
              <a:t>nd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r>
              <a:rPr lang="en-US" dirty="0"/>
              <a:t>Working with Helge Meinhard on next steps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4303495E-A3E5-D297-7DF7-4493C3A8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586" y="1148803"/>
            <a:ext cx="4209806" cy="5953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1A0110B-CB46-2038-AD6F-7FFCEDC9B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875" y="36164"/>
            <a:ext cx="1894108" cy="136344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585CA-DF19-2E9D-F200-F410917A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F331A-214C-8195-6A1C-59D0240E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51BF2-4133-594C-1D0E-E680CD23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2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4C367-8DE7-F0D2-34A9-72900BBA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CADEA-66C4-E6C9-25A2-449FBB60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EAD87-1871-64FD-30E3-718E3686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83405-AFE0-F128-B37F-8B871F52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99BE2-0542-5838-654C-B901A081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A7D88-C7A0-E921-C3C4-AE183272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A29766-7559-E621-C7EE-8D19C2B4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101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Workfest</a:t>
            </a:r>
            <a:r>
              <a:rPr lang="en-US" b="1" dirty="0">
                <a:solidFill>
                  <a:schemeClr val="accent1"/>
                </a:solidFill>
              </a:rPr>
              <a:t>/Parallel Session Organizers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846083-D59C-C2E1-FBB8-6F503A416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52" y="1580575"/>
            <a:ext cx="4984531" cy="435133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MPGD DSC: </a:t>
            </a:r>
          </a:p>
          <a:p>
            <a:pPr lvl="1"/>
            <a:r>
              <a:rPr lang="pt-BR" sz="1800" dirty="0"/>
              <a:t>K. Gnanvo, F. Bossu, A. D’Angelo, M. Posik</a:t>
            </a:r>
          </a:p>
          <a:p>
            <a:r>
              <a:rPr lang="pt-BR" sz="2200" dirty="0"/>
              <a:t>TOF and AC-LGAD: </a:t>
            </a:r>
          </a:p>
          <a:p>
            <a:pPr lvl="1"/>
            <a:r>
              <a:rPr lang="en-US" sz="1800" dirty="0"/>
              <a:t>Zhangbu Xu, Satoshi Yano and Alex Jentsch</a:t>
            </a:r>
          </a:p>
          <a:p>
            <a:r>
              <a:rPr lang="en-US" sz="2200" dirty="0"/>
              <a:t>SRO + DAQ</a:t>
            </a:r>
          </a:p>
          <a:p>
            <a:pPr lvl="1"/>
            <a:r>
              <a:rPr lang="pt-BR" sz="1800" dirty="0"/>
              <a:t>Jeff, Marco, David, Fernando, Jin</a:t>
            </a:r>
          </a:p>
          <a:p>
            <a:r>
              <a:rPr lang="pt-BR" sz="2200" dirty="0"/>
              <a:t>Integration and Installation: </a:t>
            </a:r>
          </a:p>
          <a:p>
            <a:pPr lvl="1"/>
            <a:r>
              <a:rPr lang="pt-BR" sz="1800" dirty="0"/>
              <a:t>TC Office (Prakhar Garg)</a:t>
            </a:r>
          </a:p>
          <a:p>
            <a:r>
              <a:rPr lang="en-US" sz="2200" dirty="0"/>
              <a:t>Electron ID &amp; Reconstruction + </a:t>
            </a:r>
            <a:br>
              <a:rPr lang="en-US" sz="2200" dirty="0"/>
            </a:br>
            <a:r>
              <a:rPr lang="en-US" sz="2200" dirty="0"/>
              <a:t>Path Towards Holistic </a:t>
            </a:r>
            <a:r>
              <a:rPr lang="en-US" sz="2200" dirty="0" err="1"/>
              <a:t>Reco</a:t>
            </a:r>
            <a:r>
              <a:rPr lang="en-US" sz="2200" dirty="0"/>
              <a:t>.</a:t>
            </a:r>
          </a:p>
          <a:p>
            <a:pPr lvl="1"/>
            <a:r>
              <a:rPr lang="en-US" sz="1800" dirty="0"/>
              <a:t>Daniel Brandenburg, Tyler Kutz, Derek Anderson, Dmitry Kalinkin, Shujie Li</a:t>
            </a:r>
            <a:r>
              <a:rPr lang="en-US" sz="1800"/>
              <a:t>, Umberto </a:t>
            </a:r>
            <a:r>
              <a:rPr lang="en-US" sz="1800" dirty="0"/>
              <a:t>Tamponi</a:t>
            </a:r>
          </a:p>
          <a:p>
            <a:endParaRPr lang="en-US" sz="22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BBABA34-4B70-D054-DD13-6473716EA015}"/>
              </a:ext>
            </a:extLst>
          </p:cNvPr>
          <p:cNvSpPr txBox="1">
            <a:spLocks/>
          </p:cNvSpPr>
          <p:nvPr/>
        </p:nvSpPr>
        <p:spPr>
          <a:xfrm>
            <a:off x="5772807" y="1580575"/>
            <a:ext cx="4984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B8D6D0B-401D-7C98-263D-66256EEF80F0}"/>
              </a:ext>
            </a:extLst>
          </p:cNvPr>
          <p:cNvSpPr txBox="1">
            <a:spLocks/>
          </p:cNvSpPr>
          <p:nvPr/>
        </p:nvSpPr>
        <p:spPr>
          <a:xfrm>
            <a:off x="5838497" y="1580575"/>
            <a:ext cx="4984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Vertex Finding and HF </a:t>
            </a:r>
            <a:r>
              <a:rPr lang="en-US" sz="2200" dirty="0" err="1"/>
              <a:t>Reco</a:t>
            </a:r>
            <a:r>
              <a:rPr lang="en-US" sz="2200" dirty="0"/>
              <a:t>.+ TDR Plots for Vertex and </a:t>
            </a:r>
            <a:r>
              <a:rPr lang="en-US" sz="2200" dirty="0" err="1"/>
              <a:t>Reco</a:t>
            </a:r>
            <a:r>
              <a:rPr lang="en-US" sz="2200" dirty="0"/>
              <a:t>. 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Xin Dong, Olga Evdokimov, Brian Page,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S. Li,  B. Schmookler, E. Sichtermann</a:t>
            </a:r>
          </a:p>
          <a:p>
            <a:r>
              <a:rPr lang="de-DE" sz="2200" dirty="0">
                <a:latin typeface="Calibri" panose="020F0502020204030204" pitchFamily="34" charset="0"/>
              </a:rPr>
              <a:t>SVT DSC: </a:t>
            </a:r>
          </a:p>
          <a:p>
            <a:pPr lvl="1"/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E. Sichtermann</a:t>
            </a:r>
          </a:p>
          <a:p>
            <a:r>
              <a:rPr lang="de-DE" sz="2200" dirty="0">
                <a:latin typeface="Calibri" panose="020F0502020204030204" pitchFamily="34" charset="0"/>
              </a:rPr>
              <a:t>PID CC WG: </a:t>
            </a:r>
          </a:p>
          <a:p>
            <a:pPr lvl="1"/>
            <a:r>
              <a:rPr lang="en-US" sz="1800" dirty="0"/>
              <a:t>Thomas Ullrich, Umberto Tamponi</a:t>
            </a:r>
          </a:p>
          <a:p>
            <a:r>
              <a:rPr lang="en-US" sz="2200" dirty="0"/>
              <a:t>LFHCAL + Backwards HCAL/Hackathon</a:t>
            </a:r>
          </a:p>
          <a:p>
            <a:pPr lvl="1"/>
            <a:r>
              <a:rPr lang="en-US" sz="1800" dirty="0"/>
              <a:t>F. Bock, L. </a:t>
            </a:r>
            <a:r>
              <a:rPr lang="pl-PL" sz="1800" dirty="0"/>
              <a:t>Kosarzewski</a:t>
            </a:r>
            <a:endParaRPr lang="en-US" sz="1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C35D6-74B9-C573-9981-265BC611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D1679-61F3-0CD2-5301-55CFB9F8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4020E-9283-223D-012F-E620E756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21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77E4-D1D2-CB17-EBBD-41EB15E9A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9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Analysis Coordination in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FD7CE-556F-0CF7-EF2C-FB04BAECF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086"/>
            <a:ext cx="10515600" cy="4946877"/>
          </a:xfrm>
        </p:spPr>
        <p:txBody>
          <a:bodyPr/>
          <a:lstStyle/>
          <a:p>
            <a:r>
              <a:rPr lang="en-US" dirty="0"/>
              <a:t>Analysis Coordination is responsible for the simulations that demonstrate the ability of </a:t>
            </a:r>
            <a:r>
              <a:rPr lang="en-US" dirty="0" err="1"/>
              <a:t>ePIC</a:t>
            </a:r>
            <a:r>
              <a:rPr lang="en-US" dirty="0"/>
              <a:t> to do EIC science</a:t>
            </a:r>
          </a:p>
          <a:p>
            <a:pPr lvl="1"/>
            <a:r>
              <a:rPr lang="en-US" dirty="0"/>
              <a:t>A critical part of the TDR development process</a:t>
            </a:r>
          </a:p>
          <a:p>
            <a:pPr lvl="1"/>
            <a:r>
              <a:rPr lang="en-US" dirty="0"/>
              <a:t>Organizing physics “benchmark” plots for the TDR</a:t>
            </a:r>
          </a:p>
          <a:p>
            <a:pPr lvl="1"/>
            <a:r>
              <a:rPr lang="en-US" dirty="0"/>
              <a:t>Sets priorities for reconstruction development in conjunction with Software and Computing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79A6DFE-9651-945A-2FF3-ABB0FBB86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160" y="0"/>
            <a:ext cx="1894108" cy="1363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80C8AE-5987-A0D5-8587-3DB03F463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89" y="3949890"/>
            <a:ext cx="2953144" cy="2542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E7362C-2968-1C40-C92C-8FC5D9D21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409" y="3757953"/>
            <a:ext cx="2764381" cy="26795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A5942-8874-D6B6-3576-D3447BF78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015" y="3633978"/>
            <a:ext cx="2622680" cy="2542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7FA1D2-11C0-4785-091A-985E3BC18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50" y="3476001"/>
            <a:ext cx="3845454" cy="2754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C0D5A3-FB3B-28B0-CA66-9715576FC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6828" y="3966218"/>
            <a:ext cx="3503720" cy="25103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583424-24B3-0940-BB7B-C95FCAB6D0D2}"/>
              </a:ext>
            </a:extLst>
          </p:cNvPr>
          <p:cNvSpPr txBox="1"/>
          <p:nvPr/>
        </p:nvSpPr>
        <p:spPr>
          <a:xfrm>
            <a:off x="2101923" y="4642505"/>
            <a:ext cx="790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DRAFT pre-TDR Plots In Development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6482C-D3C3-1730-402C-B97BF194C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D1F61B-6255-077F-16B6-651A7743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8C55C-3457-4BD6-4CBE-12C71AFB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6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AC64FF-AFFA-17E6-817F-925A74A3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634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Welcome to Lehigh!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208015-9C87-8DCD-4CC6-4B01F8479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207" y="1968503"/>
            <a:ext cx="3969772" cy="4685514"/>
          </a:xfrm>
        </p:spPr>
        <p:txBody>
          <a:bodyPr>
            <a:normAutofit/>
          </a:bodyPr>
          <a:lstStyle/>
          <a:p>
            <a:r>
              <a:rPr lang="en-US" dirty="0"/>
              <a:t>Lehigh University </a:t>
            </a:r>
            <a:br>
              <a:rPr lang="en-US" dirty="0"/>
            </a:br>
            <a:r>
              <a:rPr lang="en-US" dirty="0"/>
              <a:t>Bethlehem, PA</a:t>
            </a:r>
          </a:p>
          <a:p>
            <a:r>
              <a:rPr lang="en-US" dirty="0"/>
              <a:t>July 22-27</a:t>
            </a:r>
          </a:p>
          <a:p>
            <a:r>
              <a:rPr lang="en-US" dirty="0"/>
              <a:t>Jointly organized with the EICUG</a:t>
            </a:r>
          </a:p>
          <a:p>
            <a:r>
              <a:rPr lang="en-US" dirty="0" err="1"/>
              <a:t>ePIC</a:t>
            </a:r>
            <a:r>
              <a:rPr lang="en-US" dirty="0"/>
              <a:t> Meeting </a:t>
            </a:r>
            <a:br>
              <a:rPr lang="en-US" dirty="0"/>
            </a:br>
            <a:r>
              <a:rPr lang="en-US" dirty="0"/>
              <a:t> July 24-27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428D1-E739-0546-11AC-E4654915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1" y="1290856"/>
            <a:ext cx="7118131" cy="3975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151089-D234-5113-8B51-BD02251CC9EF}"/>
              </a:ext>
            </a:extLst>
          </p:cNvPr>
          <p:cNvSpPr txBox="1"/>
          <p:nvPr/>
        </p:nvSpPr>
        <p:spPr>
          <a:xfrm>
            <a:off x="3051941" y="5699910"/>
            <a:ext cx="608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3"/>
              </a:rPr>
              <a:t>https://indico.bnl.gov/event/20727/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0CDD87E-736F-6963-97A6-A3CDC33E7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168" y="136525"/>
            <a:ext cx="2435003" cy="17528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E42A67-92BD-AD72-EA20-20223B9AE43A}"/>
              </a:ext>
            </a:extLst>
          </p:cNvPr>
          <p:cNvGrpSpPr/>
          <p:nvPr/>
        </p:nvGrpSpPr>
        <p:grpSpPr>
          <a:xfrm>
            <a:off x="307540" y="1185254"/>
            <a:ext cx="11271152" cy="5114159"/>
            <a:chOff x="307540" y="1185254"/>
            <a:chExt cx="11271152" cy="5114159"/>
          </a:xfrm>
        </p:grpSpPr>
        <p:pic>
          <p:nvPicPr>
            <p:cNvPr id="1028" name="Picture 4" descr="Commercial airlines are still feeling the pinch days after the global Crowdstrike outage   ">
              <a:extLst>
                <a:ext uri="{FF2B5EF4-FFF2-40B4-BE49-F238E27FC236}">
                  <a16:creationId xmlns:a16="http://schemas.microsoft.com/office/drawing/2014/main" id="{0ABB2F25-C9CF-CBFA-83D8-96CF74ECD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40" y="1185254"/>
              <a:ext cx="6161255" cy="4103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-78 backup">
              <a:extLst>
                <a:ext uri="{FF2B5EF4-FFF2-40B4-BE49-F238E27FC236}">
                  <a16:creationId xmlns:a16="http://schemas.microsoft.com/office/drawing/2014/main" id="{184685A0-9CF4-A795-2CAF-5E0FD63A1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507" y="1799785"/>
              <a:ext cx="5936185" cy="449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9CCB7-8A44-F75C-93C4-546992DC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DFF9-7DBC-39F0-44D4-F715EC2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CB4DD4-31A0-48E5-9610-D15386CD5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98FFD6E-2D3E-A79A-8406-D1714423F966}"/>
              </a:ext>
            </a:extLst>
          </p:cNvPr>
          <p:cNvGrpSpPr/>
          <p:nvPr/>
        </p:nvGrpSpPr>
        <p:grpSpPr>
          <a:xfrm>
            <a:off x="4272063" y="1528586"/>
            <a:ext cx="1414076" cy="2127785"/>
            <a:chOff x="1902154" y="2496868"/>
            <a:chExt cx="1414076" cy="212778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C311D98-45EC-A194-73B8-5DC6609305DC}"/>
                </a:ext>
              </a:extLst>
            </p:cNvPr>
            <p:cNvCxnSpPr>
              <a:cxnSpLocks/>
            </p:cNvCxnSpPr>
            <p:nvPr/>
          </p:nvCxnSpPr>
          <p:spPr>
            <a:xfrm>
              <a:off x="2910369" y="2862004"/>
              <a:ext cx="0" cy="17626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F09FE3-20AE-74D4-CBCF-9E2B5F005D18}"/>
                </a:ext>
              </a:extLst>
            </p:cNvPr>
            <p:cNvSpPr txBox="1"/>
            <p:nvPr/>
          </p:nvSpPr>
          <p:spPr>
            <a:xfrm>
              <a:off x="1902154" y="2496868"/>
              <a:ext cx="141407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4</a:t>
              </a:r>
              <a:r>
                <a:rPr lang="en-US" sz="1050" baseline="30000" dirty="0"/>
                <a:t>th</a:t>
              </a:r>
              <a:r>
                <a:rPr lang="en-US" sz="1050" dirty="0"/>
                <a:t> EIC-Asia Workshop</a:t>
              </a:r>
              <a:br>
                <a:rPr lang="en-US" sz="1050" dirty="0"/>
              </a:br>
              <a:r>
                <a:rPr lang="en-US" sz="1050" dirty="0"/>
                <a:t>July 1-5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6AF88039-5BA2-33B9-1CDF-D14BABFA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53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From there to here 2024…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0120367-BEF3-CC04-4F11-D2412E7322A6}"/>
              </a:ext>
            </a:extLst>
          </p:cNvPr>
          <p:cNvSpPr/>
          <p:nvPr/>
        </p:nvSpPr>
        <p:spPr>
          <a:xfrm>
            <a:off x="491613" y="2399071"/>
            <a:ext cx="11493910" cy="25146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D08CB-2555-4F93-506D-06B0F13A55DA}"/>
              </a:ext>
            </a:extLst>
          </p:cNvPr>
          <p:cNvSpPr txBox="1"/>
          <p:nvPr/>
        </p:nvSpPr>
        <p:spPr>
          <a:xfrm>
            <a:off x="5569974" y="1937406"/>
            <a:ext cx="1337187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Lehigh Collab. Mtg. July 2024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006348-6545-F074-E283-1F772F141D6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238568" y="2860736"/>
            <a:ext cx="0" cy="795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41FFB5-F98C-BC16-8EFC-9A2FBC2EEC24}"/>
              </a:ext>
            </a:extLst>
          </p:cNvPr>
          <p:cNvCxnSpPr>
            <a:cxnSpLocks/>
          </p:cNvCxnSpPr>
          <p:nvPr/>
        </p:nvCxnSpPr>
        <p:spPr>
          <a:xfrm>
            <a:off x="688259" y="2874255"/>
            <a:ext cx="0" cy="782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6147E8-7373-86F3-BB7B-15BF42B3FD3A}"/>
              </a:ext>
            </a:extLst>
          </p:cNvPr>
          <p:cNvGrpSpPr/>
          <p:nvPr/>
        </p:nvGrpSpPr>
        <p:grpSpPr>
          <a:xfrm>
            <a:off x="1167049" y="3648275"/>
            <a:ext cx="1799304" cy="2170965"/>
            <a:chOff x="1022555" y="3656371"/>
            <a:chExt cx="1799304" cy="217096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2A0211-0BE4-A6FE-4299-06E4C464A035}"/>
                </a:ext>
              </a:extLst>
            </p:cNvPr>
            <p:cNvSpPr txBox="1"/>
            <p:nvPr/>
          </p:nvSpPr>
          <p:spPr>
            <a:xfrm>
              <a:off x="1022555" y="5411838"/>
              <a:ext cx="179930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PDR1: Tracking Detectors</a:t>
              </a:r>
              <a:br>
                <a:rPr lang="en-US" sz="1050" dirty="0"/>
              </a:br>
              <a:r>
                <a:rPr lang="en-US" sz="1050" dirty="0"/>
                <a:t>March 20-21</a:t>
              </a:r>
              <a:r>
                <a:rPr lang="en-US" sz="1050" baseline="30000" dirty="0"/>
                <a:t>st</a:t>
              </a:r>
              <a:r>
                <a:rPr lang="en-US" sz="1050" dirty="0"/>
                <a:t> 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EE4357-C0DD-1E87-9F1F-B30DC06DEE63}"/>
                </a:ext>
              </a:extLst>
            </p:cNvPr>
            <p:cNvCxnSpPr>
              <a:cxnSpLocks/>
            </p:cNvCxnSpPr>
            <p:nvPr/>
          </p:nvCxnSpPr>
          <p:spPr>
            <a:xfrm>
              <a:off x="1843549" y="3656371"/>
              <a:ext cx="0" cy="1755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EE7CEC-413B-6465-449F-A54C779B1582}"/>
              </a:ext>
            </a:extLst>
          </p:cNvPr>
          <p:cNvCxnSpPr>
            <a:stCxn id="8" idx="1"/>
            <a:endCxn id="8" idx="3"/>
          </p:cNvCxnSpPr>
          <p:nvPr/>
        </p:nvCxnSpPr>
        <p:spPr>
          <a:xfrm>
            <a:off x="491613" y="3656371"/>
            <a:ext cx="11493910" cy="0"/>
          </a:xfrm>
          <a:prstGeom prst="line">
            <a:avLst/>
          </a:prstGeom>
          <a:ln w="158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DC843F-2382-BE82-5480-734B51C5EECF}"/>
              </a:ext>
            </a:extLst>
          </p:cNvPr>
          <p:cNvGrpSpPr/>
          <p:nvPr/>
        </p:nvGrpSpPr>
        <p:grpSpPr>
          <a:xfrm>
            <a:off x="408039" y="3656371"/>
            <a:ext cx="1799304" cy="1554613"/>
            <a:chOff x="408039" y="3656371"/>
            <a:chExt cx="1799304" cy="155461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0A4888-67AC-E755-1FF6-94D8544F009C}"/>
                </a:ext>
              </a:extLst>
            </p:cNvPr>
            <p:cNvCxnSpPr>
              <a:cxnSpLocks/>
            </p:cNvCxnSpPr>
            <p:nvPr/>
          </p:nvCxnSpPr>
          <p:spPr>
            <a:xfrm>
              <a:off x="1307691" y="3656371"/>
              <a:ext cx="0" cy="1181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93438C-4900-FB75-F998-CDAE8E25F018}"/>
                </a:ext>
              </a:extLst>
            </p:cNvPr>
            <p:cNvSpPr txBox="1"/>
            <p:nvPr/>
          </p:nvSpPr>
          <p:spPr>
            <a:xfrm>
              <a:off x="408039" y="4795486"/>
              <a:ext cx="1799304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PDR2: IR Integration and Auxiliary Detectors – Feb 12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650F8F-2B37-845D-1765-32BBAAEEC1CD}"/>
              </a:ext>
            </a:extLst>
          </p:cNvPr>
          <p:cNvGrpSpPr/>
          <p:nvPr/>
        </p:nvGrpSpPr>
        <p:grpSpPr>
          <a:xfrm>
            <a:off x="2108488" y="3650120"/>
            <a:ext cx="1799304" cy="1241877"/>
            <a:chOff x="1922207" y="3656371"/>
            <a:chExt cx="1799304" cy="12418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633CED-3248-613C-3638-E459E29C0699}"/>
                </a:ext>
              </a:extLst>
            </p:cNvPr>
            <p:cNvSpPr txBox="1"/>
            <p:nvPr/>
          </p:nvSpPr>
          <p:spPr>
            <a:xfrm>
              <a:off x="1922207" y="4482750"/>
              <a:ext cx="179930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ePIC</a:t>
              </a:r>
              <a:r>
                <a:rPr lang="en-US" sz="1050" dirty="0"/>
                <a:t>/EIC Det. R&amp;D Day</a:t>
              </a:r>
              <a:br>
                <a:rPr lang="en-US" sz="1050" dirty="0"/>
              </a:br>
              <a:r>
                <a:rPr lang="en-US" sz="1050" dirty="0"/>
                <a:t>March 25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56C3D0-5524-57C5-941C-B064E41AC86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272" y="3656371"/>
              <a:ext cx="0" cy="8263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ED7F110-3914-7760-1430-809A7EF026FF}"/>
              </a:ext>
            </a:extLst>
          </p:cNvPr>
          <p:cNvSpPr txBox="1"/>
          <p:nvPr/>
        </p:nvSpPr>
        <p:spPr>
          <a:xfrm>
            <a:off x="162235" y="3469050"/>
            <a:ext cx="703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2CD9B7-64AC-9063-F4FA-CF44BCC15343}"/>
              </a:ext>
            </a:extLst>
          </p:cNvPr>
          <p:cNvSpPr txBox="1"/>
          <p:nvPr/>
        </p:nvSpPr>
        <p:spPr>
          <a:xfrm>
            <a:off x="11454583" y="3429000"/>
            <a:ext cx="703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FB638C-BA87-1C6D-B4D2-8D0D817EFC32}"/>
              </a:ext>
            </a:extLst>
          </p:cNvPr>
          <p:cNvGrpSpPr/>
          <p:nvPr/>
        </p:nvGrpSpPr>
        <p:grpSpPr>
          <a:xfrm>
            <a:off x="4653846" y="3656371"/>
            <a:ext cx="2035278" cy="2457129"/>
            <a:chOff x="3852514" y="3613652"/>
            <a:chExt cx="2035278" cy="245712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1A515B-76C6-3CEC-0BDF-1796C72F2E85}"/>
                </a:ext>
              </a:extLst>
            </p:cNvPr>
            <p:cNvSpPr txBox="1"/>
            <p:nvPr/>
          </p:nvSpPr>
          <p:spPr>
            <a:xfrm>
              <a:off x="3852514" y="5655283"/>
              <a:ext cx="203527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8</a:t>
              </a:r>
              <a:r>
                <a:rPr lang="en-US" sz="1050" baseline="30000" dirty="0"/>
                <a:t>th</a:t>
              </a:r>
              <a:r>
                <a:rPr lang="en-US" sz="1050" dirty="0"/>
                <a:t> Detector Advisory Committee</a:t>
              </a:r>
              <a:br>
                <a:rPr lang="en-US" sz="1050" dirty="0"/>
              </a:br>
              <a:r>
                <a:rPr lang="en-US" sz="1050" dirty="0"/>
                <a:t>June 21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D279E99-7C31-7793-EBCA-D72E45248EE0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13652"/>
              <a:ext cx="0" cy="19989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09CB565-2E26-E780-E1D3-34E778901D64}"/>
              </a:ext>
            </a:extLst>
          </p:cNvPr>
          <p:cNvGrpSpPr/>
          <p:nvPr/>
        </p:nvGrpSpPr>
        <p:grpSpPr>
          <a:xfrm>
            <a:off x="3932904" y="3656371"/>
            <a:ext cx="1799304" cy="1963844"/>
            <a:chOff x="3932904" y="3656371"/>
            <a:chExt cx="1799304" cy="196384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5DA3A1-3BE3-6B8C-8884-1AE135780ACF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56371"/>
              <a:ext cx="0" cy="11391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CFC77E-1A89-D11F-FC95-998B71109B08}"/>
                </a:ext>
              </a:extLst>
            </p:cNvPr>
            <p:cNvSpPr txBox="1"/>
            <p:nvPr/>
          </p:nvSpPr>
          <p:spPr>
            <a:xfrm>
              <a:off x="3932904" y="4881551"/>
              <a:ext cx="179930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PDR2: Electronics &amp; DAQ</a:t>
              </a:r>
            </a:p>
            <a:p>
              <a:r>
                <a:rPr lang="en-US" sz="1050" dirty="0"/>
                <a:t>FDR for </a:t>
              </a:r>
              <a:r>
                <a:rPr lang="en-US" sz="1050" dirty="0" err="1"/>
                <a:t>VTRx</a:t>
              </a:r>
              <a:r>
                <a:rPr lang="en-US" sz="1050" dirty="0"/>
                <a:t>+/</a:t>
              </a:r>
              <a:r>
                <a:rPr lang="en-US" sz="1050" dirty="0" err="1"/>
                <a:t>lpGBT</a:t>
              </a:r>
              <a:br>
                <a:rPr lang="en-US" sz="1050" dirty="0"/>
              </a:br>
              <a:r>
                <a:rPr lang="en-US" sz="1050" dirty="0">
                  <a:solidFill>
                    <a:srgbClr val="FF0000"/>
                  </a:solidFill>
                </a:rPr>
                <a:t>(poss. CD-3B scope)</a:t>
              </a:r>
              <a:br>
                <a:rPr lang="en-US" sz="1050" dirty="0"/>
              </a:br>
              <a:r>
                <a:rPr lang="en-US" sz="1050" dirty="0"/>
                <a:t>June 10-11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1860FAD-587A-6091-F026-3DE589EBF4BC}"/>
              </a:ext>
            </a:extLst>
          </p:cNvPr>
          <p:cNvGrpSpPr/>
          <p:nvPr/>
        </p:nvGrpSpPr>
        <p:grpSpPr>
          <a:xfrm>
            <a:off x="5427414" y="3652891"/>
            <a:ext cx="1799304" cy="1500150"/>
            <a:chOff x="3932904" y="3656371"/>
            <a:chExt cx="1799304" cy="150015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41AEB85-645C-B31A-AB8E-A0B604655063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56371"/>
              <a:ext cx="0" cy="8812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270B3-5A04-09CE-2FF4-A534ECDED09A}"/>
                </a:ext>
              </a:extLst>
            </p:cNvPr>
            <p:cNvSpPr txBox="1"/>
            <p:nvPr/>
          </p:nvSpPr>
          <p:spPr>
            <a:xfrm>
              <a:off x="3932904" y="4579440"/>
              <a:ext cx="1799304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PDR: Integration, Installation </a:t>
              </a:r>
            </a:p>
            <a:p>
              <a:r>
                <a:rPr lang="en-US" sz="1050" dirty="0"/>
                <a:t>and Infrastructure</a:t>
              </a:r>
              <a:br>
                <a:rPr lang="en-US" sz="1050" dirty="0"/>
              </a:br>
              <a:r>
                <a:rPr lang="en-US" sz="1050" dirty="0"/>
                <a:t>July 15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ABB02C7-4F5C-03B4-DB57-27AD36886DEA}"/>
              </a:ext>
            </a:extLst>
          </p:cNvPr>
          <p:cNvSpPr txBox="1"/>
          <p:nvPr/>
        </p:nvSpPr>
        <p:spPr>
          <a:xfrm>
            <a:off x="2066701" y="979376"/>
            <a:ext cx="216357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10 General Meetings</a:t>
            </a:r>
          </a:p>
          <a:p>
            <a:r>
              <a:rPr lang="en-US" sz="1400" dirty="0"/>
              <a:t>22 TIC Meetings</a:t>
            </a:r>
          </a:p>
          <a:p>
            <a:r>
              <a:rPr lang="en-US" sz="1400" dirty="0"/>
              <a:t>100’s of DSC and WG Mtgs</a:t>
            </a:r>
          </a:p>
          <a:p>
            <a:r>
              <a:rPr lang="en-US" sz="1400" dirty="0"/>
              <a:t>Test beams, etc.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179486-189B-A37D-A782-351E656273A1}"/>
              </a:ext>
            </a:extLst>
          </p:cNvPr>
          <p:cNvGrpSpPr/>
          <p:nvPr/>
        </p:nvGrpSpPr>
        <p:grpSpPr>
          <a:xfrm>
            <a:off x="1756485" y="2354003"/>
            <a:ext cx="1626323" cy="1294272"/>
            <a:chOff x="1990761" y="2354003"/>
            <a:chExt cx="1626323" cy="12942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5DBB04-08FC-517C-4FFD-3E608C019861}"/>
                </a:ext>
              </a:extLst>
            </p:cNvPr>
            <p:cNvSpPr txBox="1"/>
            <p:nvPr/>
          </p:nvSpPr>
          <p:spPr>
            <a:xfrm>
              <a:off x="1990761" y="2354003"/>
              <a:ext cx="1626323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ePIC</a:t>
              </a:r>
              <a:r>
                <a:rPr lang="en-US" sz="1050" dirty="0"/>
                <a:t> Software and Computing Meeting</a:t>
              </a:r>
              <a:br>
                <a:rPr lang="en-US" sz="1050" dirty="0"/>
              </a:br>
              <a:r>
                <a:rPr lang="en-US" sz="1050" dirty="0"/>
                <a:t> @ CERN– Apr 22-26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1F1AEAF-3A89-EF7A-31B0-19D776CEAC80}"/>
                </a:ext>
              </a:extLst>
            </p:cNvPr>
            <p:cNvCxnSpPr>
              <a:cxnSpLocks/>
            </p:cNvCxnSpPr>
            <p:nvPr/>
          </p:nvCxnSpPr>
          <p:spPr>
            <a:xfrm>
              <a:off x="2966353" y="2911098"/>
              <a:ext cx="0" cy="7371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0228E0-DBF1-F058-1DCC-340B9DBCAB70}"/>
              </a:ext>
            </a:extLst>
          </p:cNvPr>
          <p:cNvGrpSpPr/>
          <p:nvPr/>
        </p:nvGrpSpPr>
        <p:grpSpPr>
          <a:xfrm>
            <a:off x="3462116" y="2082770"/>
            <a:ext cx="1556681" cy="1527593"/>
            <a:chOff x="1883493" y="2506854"/>
            <a:chExt cx="1556681" cy="15275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C745AB-13D7-D983-AE50-6BC21A7B0C99}"/>
                </a:ext>
              </a:extLst>
            </p:cNvPr>
            <p:cNvSpPr txBox="1"/>
            <p:nvPr/>
          </p:nvSpPr>
          <p:spPr>
            <a:xfrm>
              <a:off x="1883493" y="2506854"/>
              <a:ext cx="155668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hpDIRC</a:t>
              </a:r>
              <a:r>
                <a:rPr lang="en-US" sz="1050" dirty="0"/>
                <a:t> Annual Meeting</a:t>
              </a:r>
              <a:br>
                <a:rPr lang="en-US" sz="1050" dirty="0"/>
              </a:br>
              <a:r>
                <a:rPr lang="en-US" sz="1050" dirty="0"/>
                <a:t>May 16-22</a:t>
              </a:r>
              <a:r>
                <a:rPr lang="en-US" sz="1050" baseline="30000" dirty="0"/>
                <a:t>nd</a:t>
              </a:r>
              <a:r>
                <a:rPr lang="en-US" sz="1050" dirty="0"/>
                <a:t>  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BC773E-AA82-5DA1-F1C8-9808BA2D8B74}"/>
                </a:ext>
              </a:extLst>
            </p:cNvPr>
            <p:cNvCxnSpPr>
              <a:cxnSpLocks/>
            </p:cNvCxnSpPr>
            <p:nvPr/>
          </p:nvCxnSpPr>
          <p:spPr>
            <a:xfrm>
              <a:off x="2046357" y="2896613"/>
              <a:ext cx="0" cy="1137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603BCD-87CA-6482-D053-052164BCD40F}"/>
              </a:ext>
            </a:extLst>
          </p:cNvPr>
          <p:cNvGrpSpPr/>
          <p:nvPr/>
        </p:nvGrpSpPr>
        <p:grpSpPr>
          <a:xfrm>
            <a:off x="4155899" y="2495600"/>
            <a:ext cx="1414076" cy="1114763"/>
            <a:chOff x="1902154" y="2496868"/>
            <a:chExt cx="1414076" cy="1114763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AB6381-EE33-B9F3-AD6E-070812DF221A}"/>
                </a:ext>
              </a:extLst>
            </p:cNvPr>
            <p:cNvCxnSpPr>
              <a:cxnSpLocks/>
            </p:cNvCxnSpPr>
            <p:nvPr/>
          </p:nvCxnSpPr>
          <p:spPr>
            <a:xfrm>
              <a:off x="2910369" y="2862004"/>
              <a:ext cx="0" cy="7496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95FEE1-B197-535E-8CA4-281BA78B06D4}"/>
                </a:ext>
              </a:extLst>
            </p:cNvPr>
            <p:cNvSpPr txBox="1"/>
            <p:nvPr/>
          </p:nvSpPr>
          <p:spPr>
            <a:xfrm>
              <a:off x="1902154" y="2496868"/>
              <a:ext cx="141407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INFN </a:t>
              </a:r>
              <a:r>
                <a:rPr lang="en-US" sz="1050" dirty="0" err="1"/>
                <a:t>ePIC</a:t>
              </a:r>
              <a:r>
                <a:rPr lang="en-US" sz="1050" dirty="0"/>
                <a:t> Meeting</a:t>
              </a:r>
              <a:br>
                <a:rPr lang="en-US" sz="1050" dirty="0"/>
              </a:br>
              <a:r>
                <a:rPr lang="en-US" sz="1050" dirty="0"/>
                <a:t>June 27-28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FA1DF33-6060-7E2D-3ECC-B517F96A1605}"/>
              </a:ext>
            </a:extLst>
          </p:cNvPr>
          <p:cNvGrpSpPr/>
          <p:nvPr/>
        </p:nvGrpSpPr>
        <p:grpSpPr>
          <a:xfrm>
            <a:off x="654237" y="1376381"/>
            <a:ext cx="1414076" cy="2208292"/>
            <a:chOff x="654237" y="1376381"/>
            <a:chExt cx="1414076" cy="220829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9CC0B0-6755-AD12-922D-E39744DA99FC}"/>
                </a:ext>
              </a:extLst>
            </p:cNvPr>
            <p:cNvCxnSpPr>
              <a:cxnSpLocks/>
            </p:cNvCxnSpPr>
            <p:nvPr/>
          </p:nvCxnSpPr>
          <p:spPr>
            <a:xfrm>
              <a:off x="865240" y="1822024"/>
              <a:ext cx="0" cy="17626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BC9E91-77F8-8FA4-0271-8A7438A669E9}"/>
                </a:ext>
              </a:extLst>
            </p:cNvPr>
            <p:cNvSpPr txBox="1"/>
            <p:nvPr/>
          </p:nvSpPr>
          <p:spPr>
            <a:xfrm>
              <a:off x="654237" y="1376381"/>
              <a:ext cx="141407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3</a:t>
              </a:r>
              <a:r>
                <a:rPr lang="en-US" sz="1050" baseline="30000" dirty="0"/>
                <a:t>rd</a:t>
              </a:r>
              <a:r>
                <a:rPr lang="en-US" sz="1050" dirty="0"/>
                <a:t>  EIC-Asia Workshop</a:t>
              </a:r>
              <a:br>
                <a:rPr lang="en-US" sz="1050" dirty="0"/>
              </a:br>
              <a:r>
                <a:rPr lang="en-US" sz="1050" dirty="0"/>
                <a:t>Jan 29-31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CC178C9-C9DC-484D-5B66-9B309B6ECBA8}"/>
              </a:ext>
            </a:extLst>
          </p:cNvPr>
          <p:cNvSpPr txBox="1"/>
          <p:nvPr/>
        </p:nvSpPr>
        <p:spPr>
          <a:xfrm>
            <a:off x="117987" y="1950362"/>
            <a:ext cx="13371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Argonne Collab. Mtg. Jan 2024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5F7D4159-33FC-9542-A223-17B2FF27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657" y="140920"/>
            <a:ext cx="1821428" cy="13111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5695255-AF03-2EC8-2EF9-950F01D39013}"/>
              </a:ext>
            </a:extLst>
          </p:cNvPr>
          <p:cNvGrpSpPr/>
          <p:nvPr/>
        </p:nvGrpSpPr>
        <p:grpSpPr>
          <a:xfrm>
            <a:off x="2659710" y="3683319"/>
            <a:ext cx="1799304" cy="2536105"/>
            <a:chOff x="2951269" y="3656371"/>
            <a:chExt cx="1799304" cy="155907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24674A2-DC35-050A-C4A0-4F7E0A5D47AD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656371"/>
              <a:ext cx="0" cy="1185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0FAB63A-21AB-EF23-24ED-C6AB190C948B}"/>
                </a:ext>
              </a:extLst>
            </p:cNvPr>
            <p:cNvSpPr txBox="1"/>
            <p:nvPr/>
          </p:nvSpPr>
          <p:spPr>
            <a:xfrm>
              <a:off x="2951269" y="4860687"/>
              <a:ext cx="1799304" cy="354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FDR: Magnet Power Supply</a:t>
              </a:r>
            </a:p>
            <a:p>
              <a:r>
                <a:rPr lang="en-US" sz="1050" dirty="0">
                  <a:solidFill>
                    <a:srgbClr val="FF0000"/>
                  </a:solidFill>
                </a:rPr>
                <a:t>(poss. CD-3B scope)</a:t>
              </a:r>
              <a:br>
                <a:rPr lang="en-US" sz="1050" dirty="0"/>
              </a:br>
              <a:r>
                <a:rPr lang="en-US" sz="1050" dirty="0"/>
                <a:t>May 28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BDF45-9131-3620-1FAC-1844752D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74ED7-6206-FC9B-DF52-840E1C25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04888-1FFD-2A3A-4523-37AE527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0D7DAB-0F00-5B31-0DC9-4FFD31DBA024}"/>
              </a:ext>
            </a:extLst>
          </p:cNvPr>
          <p:cNvGrpSpPr/>
          <p:nvPr/>
        </p:nvGrpSpPr>
        <p:grpSpPr>
          <a:xfrm>
            <a:off x="2528794" y="1979525"/>
            <a:ext cx="987393" cy="1632063"/>
            <a:chOff x="2528794" y="1979525"/>
            <a:chExt cx="987393" cy="163206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5EEA35D-57FD-B67F-B1DE-1165D50E3192}"/>
                </a:ext>
              </a:extLst>
            </p:cNvPr>
            <p:cNvCxnSpPr>
              <a:cxnSpLocks/>
            </p:cNvCxnSpPr>
            <p:nvPr/>
          </p:nvCxnSpPr>
          <p:spPr>
            <a:xfrm>
              <a:off x="3382808" y="2210608"/>
              <a:ext cx="0" cy="1400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23BF91-7A9E-063B-2095-C496A1431C56}"/>
                </a:ext>
              </a:extLst>
            </p:cNvPr>
            <p:cNvSpPr txBox="1"/>
            <p:nvPr/>
          </p:nvSpPr>
          <p:spPr>
            <a:xfrm>
              <a:off x="2528794" y="1979525"/>
              <a:ext cx="987393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BIC Workshop</a:t>
              </a:r>
              <a:br>
                <a:rPr lang="en-US" sz="1050" dirty="0"/>
              </a:br>
              <a:r>
                <a:rPr lang="en-US" sz="1050" dirty="0"/>
                <a:t>May 14-17</a:t>
              </a:r>
              <a:r>
                <a:rPr lang="en-US" sz="1050" baseline="30000" dirty="0"/>
                <a:t>th</a:t>
              </a:r>
              <a:r>
                <a:rPr lang="en-US" sz="1050" dirty="0"/>
                <a:t>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7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96C0C-C80B-786F-71CF-6F1D4469B1EA}"/>
              </a:ext>
            </a:extLst>
          </p:cNvPr>
          <p:cNvGrpSpPr/>
          <p:nvPr/>
        </p:nvGrpSpPr>
        <p:grpSpPr>
          <a:xfrm>
            <a:off x="4604495" y="654618"/>
            <a:ext cx="7508076" cy="3528610"/>
            <a:chOff x="4604495" y="654618"/>
            <a:chExt cx="7508076" cy="3528610"/>
          </a:xfrm>
        </p:grpSpPr>
        <p:pic>
          <p:nvPicPr>
            <p:cNvPr id="13" name="Picture 12" descr="A large group of people walking&#10;&#10;Description automatically generated with medium confidence">
              <a:extLst>
                <a:ext uri="{FF2B5EF4-FFF2-40B4-BE49-F238E27FC236}">
                  <a16:creationId xmlns:a16="http://schemas.microsoft.com/office/drawing/2014/main" id="{765A675B-27A9-37C1-872A-BBDF3D9D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495" y="1023950"/>
              <a:ext cx="7508076" cy="31592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B0574A-0FC6-F94B-625A-F570A0C372E9}"/>
                </a:ext>
              </a:extLst>
            </p:cNvPr>
            <p:cNvSpPr txBox="1"/>
            <p:nvPr/>
          </p:nvSpPr>
          <p:spPr>
            <a:xfrm>
              <a:off x="9646023" y="654618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Warsaw, July 2023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037ACF-CCFD-EEA1-23B0-B6CCDFF4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70" y="343289"/>
            <a:ext cx="10515600" cy="8529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            Collaboration</a:t>
            </a:r>
          </a:p>
        </p:txBody>
      </p:sp>
      <p:pic>
        <p:nvPicPr>
          <p:cNvPr id="9" name="Content Placeholder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495F920-2BAE-7BD7-045B-F123841E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345" y="3669675"/>
            <a:ext cx="9197788" cy="305180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27A7C1-9DA2-D60E-B490-5B8E64A69DD1}"/>
              </a:ext>
            </a:extLst>
          </p:cNvPr>
          <p:cNvGrpSpPr/>
          <p:nvPr/>
        </p:nvGrpSpPr>
        <p:grpSpPr>
          <a:xfrm>
            <a:off x="552230" y="1180661"/>
            <a:ext cx="4239353" cy="3090292"/>
            <a:chOff x="560410" y="1180662"/>
            <a:chExt cx="4239353" cy="3090292"/>
          </a:xfrm>
        </p:grpSpPr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F11FFA9-CF24-A601-B346-BE0BA99C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410" y="1531272"/>
              <a:ext cx="4239353" cy="27396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C41EEE-2600-6DBA-D586-3A72256914BD}"/>
                </a:ext>
              </a:extLst>
            </p:cNvPr>
            <p:cNvSpPr txBox="1"/>
            <p:nvPr/>
          </p:nvSpPr>
          <p:spPr>
            <a:xfrm>
              <a:off x="2650189" y="1180662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JLab</a:t>
              </a:r>
              <a:r>
                <a:rPr lang="en-US" dirty="0"/>
                <a:t>, Jan. 2023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444A36C-69AA-8F2F-8DB6-0F3A2EB715BB}"/>
              </a:ext>
            </a:extLst>
          </p:cNvPr>
          <p:cNvSpPr txBox="1"/>
          <p:nvPr/>
        </p:nvSpPr>
        <p:spPr>
          <a:xfrm>
            <a:off x="10863170" y="3947788"/>
            <a:ext cx="132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ANL, </a:t>
            </a:r>
            <a:br>
              <a:rPr lang="en-US" dirty="0"/>
            </a:br>
            <a:r>
              <a:rPr lang="en-US" dirty="0"/>
              <a:t>Jan. 2024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1F23E86-2ACC-81AC-BC99-B3E7A91F0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770" y="208670"/>
            <a:ext cx="1314575" cy="946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9FF67A-AC92-8886-F863-48142E6051D2}"/>
              </a:ext>
            </a:extLst>
          </p:cNvPr>
          <p:cNvSpPr txBox="1"/>
          <p:nvPr/>
        </p:nvSpPr>
        <p:spPr>
          <a:xfrm>
            <a:off x="94114" y="4413151"/>
            <a:ext cx="258046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is a community of scientists dedicated to realizing the EIC science mission.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Collaboration is as unique as the </a:t>
            </a:r>
            <a:r>
              <a:rPr lang="en-US" dirty="0" err="1"/>
              <a:t>ePIC</a:t>
            </a:r>
            <a:r>
              <a:rPr lang="en-US" dirty="0"/>
              <a:t> detector.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95558-ECF1-44A0-00A7-B10E2EDD9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CF6C5C-B93D-A700-0E76-05800513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BC10A-0B09-F822-CE73-9020826B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62BB5-A789-9D56-D1AB-7BB35283EFBA}"/>
              </a:ext>
            </a:extLst>
          </p:cNvPr>
          <p:cNvGrpSpPr/>
          <p:nvPr/>
        </p:nvGrpSpPr>
        <p:grpSpPr>
          <a:xfrm>
            <a:off x="535963" y="1720234"/>
            <a:ext cx="11353800" cy="4005762"/>
            <a:chOff x="419100" y="1615440"/>
            <a:chExt cx="11353800" cy="4005762"/>
          </a:xfrm>
        </p:grpSpPr>
        <p:pic>
          <p:nvPicPr>
            <p:cNvPr id="7" name="Picture 6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9B6016D1-C9E8-A898-6F24-2AEE310F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" y="1615440"/>
              <a:ext cx="11353800" cy="4005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CD9EE6-C4D8-BC0F-F3DE-1CBF2C4D63AF}"/>
                </a:ext>
              </a:extLst>
            </p:cNvPr>
            <p:cNvSpPr txBox="1"/>
            <p:nvPr/>
          </p:nvSpPr>
          <p:spPr>
            <a:xfrm>
              <a:off x="7573423" y="5206241"/>
              <a:ext cx="395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EICUG/</a:t>
              </a:r>
              <a:r>
                <a:rPr lang="en-US" dirty="0" err="1">
                  <a:solidFill>
                    <a:schemeClr val="bg1"/>
                  </a:solidFill>
                </a:rPr>
                <a:t>ePIC</a:t>
              </a:r>
              <a:r>
                <a:rPr lang="en-US" dirty="0">
                  <a:solidFill>
                    <a:schemeClr val="bg1"/>
                  </a:solidFill>
                </a:rPr>
                <a:t> Meeting – Lehigh, July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89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4CF0BE5-E4C0-3A4D-2BD1-3BD6C301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76" y="0"/>
            <a:ext cx="1037642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5FD0F76-7E02-E9F6-B68D-2CF6CF161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6" y="939284"/>
            <a:ext cx="3021419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By the numbers…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E5FA54-1B2F-49A0-EA26-D89AE0920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01" y="136525"/>
            <a:ext cx="1721204" cy="12389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AA95BF-203F-101F-F8E7-39AE53E0C52A}"/>
              </a:ext>
            </a:extLst>
          </p:cNvPr>
          <p:cNvSpPr txBox="1"/>
          <p:nvPr/>
        </p:nvSpPr>
        <p:spPr>
          <a:xfrm>
            <a:off x="161278" y="2159533"/>
            <a:ext cx="19325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Initiated in </a:t>
            </a:r>
            <a:b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July 2022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850 collaborators (from 2024 Institutional Survey)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650 members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activities</a:t>
            </a:r>
          </a:p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5664081-AF83-63A5-D76B-DCED3535C9E3}"/>
              </a:ext>
            </a:extLst>
          </p:cNvPr>
          <p:cNvGrpSpPr/>
          <p:nvPr/>
        </p:nvGrpSpPr>
        <p:grpSpPr>
          <a:xfrm>
            <a:off x="348988" y="590499"/>
            <a:ext cx="11494024" cy="5765851"/>
            <a:chOff x="477041" y="619752"/>
            <a:chExt cx="11494024" cy="57658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94FCC0-E6E1-21FA-056C-FEFE1D79D93E}"/>
                </a:ext>
              </a:extLst>
            </p:cNvPr>
            <p:cNvGrpSpPr/>
            <p:nvPr/>
          </p:nvGrpSpPr>
          <p:grpSpPr>
            <a:xfrm>
              <a:off x="477041" y="619752"/>
              <a:ext cx="11494024" cy="5765851"/>
              <a:chOff x="1804486" y="2178554"/>
              <a:chExt cx="10205725" cy="454072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CB0EB43-DB63-BFDA-6FAE-46A72FA68E63}"/>
                  </a:ext>
                </a:extLst>
              </p:cNvPr>
              <p:cNvSpPr/>
              <p:nvPr/>
            </p:nvSpPr>
            <p:spPr>
              <a:xfrm>
                <a:off x="1804486" y="2178554"/>
                <a:ext cx="10205725" cy="4540722"/>
              </a:xfrm>
              <a:prstGeom prst="rect">
                <a:avLst/>
              </a:prstGeom>
              <a:solidFill>
                <a:schemeClr val="bg1"/>
              </a:solidFill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BB1B159-763B-9946-10FD-3995ACCF70B3}"/>
                  </a:ext>
                </a:extLst>
              </p:cNvPr>
              <p:cNvGrpSpPr/>
              <p:nvPr/>
            </p:nvGrpSpPr>
            <p:grpSpPr>
              <a:xfrm>
                <a:off x="2112112" y="2948781"/>
                <a:ext cx="5282091" cy="3523104"/>
                <a:chOff x="2112112" y="2948781"/>
                <a:chExt cx="5282091" cy="3523104"/>
              </a:xfrm>
            </p:grpSpPr>
            <p:sp>
              <p:nvSpPr>
                <p:cNvPr id="18" name="Content Placeholder 5">
                  <a:extLst>
                    <a:ext uri="{FF2B5EF4-FFF2-40B4-BE49-F238E27FC236}">
                      <a16:creationId xmlns:a16="http://schemas.microsoft.com/office/drawing/2014/main" id="{DB4B622F-4B70-00C2-BAAF-AB24CF375FB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12112" y="3125360"/>
                  <a:ext cx="5282091" cy="334652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>
                    <a:spcBef>
                      <a:spcPts val="0"/>
                    </a:spcBef>
                    <a:spcAft>
                      <a:spcPts val="2400"/>
                    </a:spcAft>
                  </a:pPr>
                  <a:r>
                    <a:rPr lang="en-US" dirty="0"/>
                    <a:t>Univ. of Texas at Austin</a:t>
                  </a:r>
                </a:p>
                <a:p>
                  <a:pPr marL="0" marR="0">
                    <a:spcBef>
                      <a:spcPts val="0"/>
                    </a:spcBef>
                    <a:spcAft>
                      <a:spcPts val="2400"/>
                    </a:spcAft>
                  </a:pP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Univ. Mohammed V in Rabat </a:t>
                  </a:r>
                </a:p>
                <a:p>
                  <a:pPr marL="0" marR="0">
                    <a:spcBef>
                      <a:spcPts val="0"/>
                    </a:spcBef>
                    <a:spcAft>
                      <a:spcPts val="2400"/>
                    </a:spcAft>
                  </a:pP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Univ. Ibn </a:t>
                  </a:r>
                  <a:r>
                    <a:rPr lang="en-US" dirty="0" err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Tofail</a:t>
                  </a: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 in </a:t>
                  </a:r>
                  <a:r>
                    <a:rPr lang="en-US" dirty="0" err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Kénitra</a:t>
                  </a: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 </a:t>
                  </a:r>
                </a:p>
                <a:p>
                  <a:pPr marL="0" marR="0">
                    <a:spcBef>
                      <a:spcPts val="0"/>
                    </a:spcBef>
                    <a:spcAft>
                      <a:spcPts val="2400"/>
                    </a:spcAft>
                  </a:pP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Univ. Mohammed </a:t>
                  </a:r>
                  <a:b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</a:b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   Premier in Oujda </a:t>
                  </a:r>
                </a:p>
                <a:p>
                  <a:pPr marL="0" marR="0">
                    <a:spcBef>
                      <a:spcPts val="0"/>
                    </a:spcBef>
                    <a:spcAft>
                      <a:spcPts val="2400"/>
                    </a:spcAft>
                  </a:pP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Univ. Mohammed VI </a:t>
                  </a:r>
                  <a:b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</a:b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   in </a:t>
                  </a:r>
                  <a:r>
                    <a:rPr lang="en-US" dirty="0" err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Bengurir</a:t>
                  </a:r>
                  <a:endParaRPr lang="en-US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  <p:pic>
              <p:nvPicPr>
                <p:cNvPr id="19" name="Picture 2" descr="University of Texas at Austin - Wikipedia">
                  <a:extLst>
                    <a:ext uri="{FF2B5EF4-FFF2-40B4-BE49-F238E27FC236}">
                      <a16:creationId xmlns:a16="http://schemas.microsoft.com/office/drawing/2014/main" id="{E9B255A2-1B6D-97CF-7365-FE73C57362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2807" y="2948781"/>
                  <a:ext cx="795185" cy="713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6" descr="Ibn tofaïl university - Kénitra Employees, Location, Alumni | LinkedIn">
                  <a:extLst>
                    <a:ext uri="{FF2B5EF4-FFF2-40B4-BE49-F238E27FC236}">
                      <a16:creationId xmlns:a16="http://schemas.microsoft.com/office/drawing/2014/main" id="{2AED6BF9-FF7B-00C9-A693-963E9B1459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453" y="3971105"/>
                  <a:ext cx="823319" cy="8233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8" descr="Université Mohammed Premier UMP : Rankings, Fees &amp; Courses Details | Top  Universities">
                  <a:extLst>
                    <a:ext uri="{FF2B5EF4-FFF2-40B4-BE49-F238E27FC236}">
                      <a16:creationId xmlns:a16="http://schemas.microsoft.com/office/drawing/2014/main" id="{EFCA11D7-E745-6739-CA73-528C88AAEB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3530" y="4645778"/>
                  <a:ext cx="733217" cy="7332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10">
                  <a:extLst>
                    <a:ext uri="{FF2B5EF4-FFF2-40B4-BE49-F238E27FC236}">
                      <a16:creationId xmlns:a16="http://schemas.microsoft.com/office/drawing/2014/main" id="{DC57A8CA-48EC-52D7-3C33-0CB8239F60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45945" y="5640168"/>
                  <a:ext cx="954644" cy="6352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4" descr="Université Mohamed V - Rabat - Maroc Logo PNG Vector (AI) Free Download">
                  <a:extLst>
                    <a:ext uri="{FF2B5EF4-FFF2-40B4-BE49-F238E27FC236}">
                      <a16:creationId xmlns:a16="http://schemas.microsoft.com/office/drawing/2014/main" id="{7F798340-306F-F46B-F3FC-6040DD0B0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0411" y="3460440"/>
                  <a:ext cx="1067788" cy="7558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FEC4C7-3A80-E0C2-35E2-005C1A2BE8F0}"/>
                  </a:ext>
                </a:extLst>
              </p:cNvPr>
              <p:cNvSpPr txBox="1"/>
              <p:nvPr/>
            </p:nvSpPr>
            <p:spPr>
              <a:xfrm>
                <a:off x="1950665" y="2331324"/>
                <a:ext cx="71946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New Institutions Joining </a:t>
                </a:r>
                <a:r>
                  <a:rPr lang="en-US" sz="2800" u="sng" dirty="0" err="1"/>
                  <a:t>ePIC</a:t>
                </a:r>
                <a:r>
                  <a:rPr lang="en-US" sz="2800" u="sng" dirty="0"/>
                  <a:t> in 2024: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EAE8B9-D366-F2AA-B241-300DC0C76B6D}"/>
                </a:ext>
              </a:extLst>
            </p:cNvPr>
            <p:cNvGrpSpPr/>
            <p:nvPr/>
          </p:nvGrpSpPr>
          <p:grpSpPr>
            <a:xfrm>
              <a:off x="6844389" y="1518553"/>
              <a:ext cx="4847012" cy="4400987"/>
              <a:chOff x="6867947" y="1673087"/>
              <a:chExt cx="4847012" cy="4400987"/>
            </a:xfrm>
          </p:grpSpPr>
          <p:sp>
            <p:nvSpPr>
              <p:cNvPr id="27" name="Content Placeholder 5">
                <a:extLst>
                  <a:ext uri="{FF2B5EF4-FFF2-40B4-BE49-F238E27FC236}">
                    <a16:creationId xmlns:a16="http://schemas.microsoft.com/office/drawing/2014/main" id="{C4B6F609-BE6A-5504-54B8-CDB9193C11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7947" y="1866241"/>
                <a:ext cx="4754766" cy="42078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Kent State Univ.</a:t>
                </a:r>
              </a:p>
              <a:p>
                <a:r>
                  <a:rPr lang="en-US" dirty="0" err="1"/>
                  <a:t>Laboratoire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 err="1"/>
                  <a:t>Leprince-Ringuet</a:t>
                </a:r>
                <a:r>
                  <a:rPr lang="en-US" dirty="0"/>
                  <a:t> (LLR)</a:t>
                </a:r>
              </a:p>
              <a:p>
                <a:r>
                  <a:rPr lang="en-US" dirty="0"/>
                  <a:t>American University </a:t>
                </a:r>
                <a:br>
                  <a:rPr lang="en-US" dirty="0"/>
                </a:br>
                <a:r>
                  <a:rPr lang="en-US" dirty="0"/>
                  <a:t>in Cairo</a:t>
                </a:r>
              </a:p>
              <a:p>
                <a:r>
                  <a:rPr lang="en-US" dirty="0"/>
                  <a:t>Central University </a:t>
                </a:r>
                <a:br>
                  <a:rPr lang="en-US" dirty="0"/>
                </a:br>
                <a:r>
                  <a:rPr lang="en-US" dirty="0"/>
                  <a:t>of Haryana</a:t>
                </a:r>
              </a:p>
              <a:p>
                <a:r>
                  <a:rPr lang="en-US" dirty="0"/>
                  <a:t>Indian Institute of </a:t>
                </a:r>
                <a:br>
                  <a:rPr lang="en-US" dirty="0"/>
                </a:br>
                <a:r>
                  <a:rPr lang="en-US" dirty="0"/>
                  <a:t>Technology Mandi</a:t>
                </a:r>
              </a:p>
              <a:p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000" dirty="0"/>
              </a:p>
            </p:txBody>
          </p:sp>
          <p:pic>
            <p:nvPicPr>
              <p:cNvPr id="30" name="Picture 2" descr="EFOMP :: Researcher in Instrumentation and Beam diagnostics for FLASH  modalities">
                <a:extLst>
                  <a:ext uri="{FF2B5EF4-FFF2-40B4-BE49-F238E27FC236}">
                    <a16:creationId xmlns:a16="http://schemas.microsoft.com/office/drawing/2014/main" id="{3AF18F82-C5A3-01EA-7C77-B06331CCB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115" y="2581565"/>
                <a:ext cx="1026622" cy="70609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7" name="Picture 6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3B510AD7-C6CD-4C82-E3D7-78867396D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5586" y="3529278"/>
                <a:ext cx="1539373" cy="434378"/>
              </a:xfrm>
              <a:prstGeom prst="rect">
                <a:avLst/>
              </a:prstGeom>
            </p:spPr>
          </p:pic>
          <p:pic>
            <p:nvPicPr>
              <p:cNvPr id="33" name="Picture 8" descr="Central University of Haryana - Wikipedia">
                <a:extLst>
                  <a:ext uri="{FF2B5EF4-FFF2-40B4-BE49-F238E27FC236}">
                    <a16:creationId xmlns:a16="http://schemas.microsoft.com/office/drawing/2014/main" id="{EB1E4520-9A4F-ACA1-37A1-D17B68265D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4530" y="4082339"/>
                <a:ext cx="876609" cy="999334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1" name="Picture 4" descr="IIT Mandi - Wikipedia">
                <a:extLst>
                  <a:ext uri="{FF2B5EF4-FFF2-40B4-BE49-F238E27FC236}">
                    <a16:creationId xmlns:a16="http://schemas.microsoft.com/office/drawing/2014/main" id="{052446E2-ABA0-44D6-5DF6-F38BBD59B6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2137" y="5089330"/>
                <a:ext cx="1111957" cy="89207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4" name="Picture 13" descr="Kent State Golden Flashes - Wikipedia">
                <a:extLst>
                  <a:ext uri="{FF2B5EF4-FFF2-40B4-BE49-F238E27FC236}">
                    <a16:creationId xmlns:a16="http://schemas.microsoft.com/office/drawing/2014/main" id="{73FA2A2A-524A-5FF0-23A3-EB2CA5742F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8801" y="1673087"/>
                <a:ext cx="1083865" cy="730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841CEF-93EC-5D6E-BD13-B9A1F04B8BCB}"/>
              </a:ext>
            </a:extLst>
          </p:cNvPr>
          <p:cNvGrpSpPr/>
          <p:nvPr/>
        </p:nvGrpSpPr>
        <p:grpSpPr>
          <a:xfrm>
            <a:off x="1138524" y="2256880"/>
            <a:ext cx="10035495" cy="2677656"/>
            <a:chOff x="1138524" y="2256880"/>
            <a:chExt cx="10035495" cy="26776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2E9F3C-328D-F045-E8EF-BD86D4DB8B5E}"/>
                </a:ext>
              </a:extLst>
            </p:cNvPr>
            <p:cNvSpPr txBox="1"/>
            <p:nvPr/>
          </p:nvSpPr>
          <p:spPr>
            <a:xfrm>
              <a:off x="1138524" y="2256880"/>
              <a:ext cx="10035495" cy="26776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u="sng" dirty="0"/>
                <a:t>Two new petitions to join </a:t>
              </a:r>
              <a:r>
                <a:rPr lang="en-US" sz="2800" u="sng" dirty="0" err="1"/>
                <a:t>ePIC</a:t>
              </a:r>
              <a:r>
                <a:rPr lang="en-US" sz="2800" u="sng" dirty="0"/>
                <a:t> at Thursday’s CC Meeting:</a:t>
              </a:r>
            </a:p>
            <a:p>
              <a:endParaRPr lang="en-US" sz="2800" u="sng" dirty="0"/>
            </a:p>
            <a:p>
              <a:r>
                <a:rPr lang="en-US" sz="2800" dirty="0"/>
                <a:t>University of Petroleum and Energy Studies (India)</a:t>
              </a:r>
            </a:p>
            <a:p>
              <a:endParaRPr lang="en-US" sz="2800" dirty="0"/>
            </a:p>
            <a:p>
              <a:r>
                <a:rPr lang="en-US" sz="2800" dirty="0"/>
                <a:t>Tohoku University (Japan)</a:t>
              </a:r>
            </a:p>
            <a:p>
              <a:endParaRPr lang="en-US" sz="2800" dirty="0"/>
            </a:p>
          </p:txBody>
        </p:sp>
        <p:pic>
          <p:nvPicPr>
            <p:cNvPr id="12" name="Picture 11" descr="A black and white logo&#10;&#10;Description automatically generated">
              <a:extLst>
                <a:ext uri="{FF2B5EF4-FFF2-40B4-BE49-F238E27FC236}">
                  <a16:creationId xmlns:a16="http://schemas.microsoft.com/office/drawing/2014/main" id="{AF64E905-B5C9-C1CD-4294-B05B05CAA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24258" y="2942801"/>
              <a:ext cx="2148507" cy="779360"/>
            </a:xfrm>
            <a:prstGeom prst="rect">
              <a:avLst/>
            </a:prstGeom>
          </p:spPr>
        </p:pic>
        <p:pic>
          <p:nvPicPr>
            <p:cNvPr id="1028" name="Picture 4" descr="Tohoku University | Poster">
              <a:extLst>
                <a:ext uri="{FF2B5EF4-FFF2-40B4-BE49-F238E27FC236}">
                  <a16:creationId xmlns:a16="http://schemas.microsoft.com/office/drawing/2014/main" id="{FB0E8B0A-E04C-702D-C2A0-65FE04D75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483" y="3609869"/>
              <a:ext cx="1232850" cy="123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5D669-52CD-B63F-3E17-144F21220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3E71D-016B-F21D-66B9-EB51EDC4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74510-FD60-ECAA-9A31-E0CA4087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E7A976-62F2-D69E-3995-512CD4A2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27" y="355971"/>
            <a:ext cx="10515600" cy="6145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ePIC Collaboration Structure </a:t>
            </a:r>
          </a:p>
        </p:txBody>
      </p:sp>
      <p:pic>
        <p:nvPicPr>
          <p:cNvPr id="2" name="Google Shape;389;p41" descr="Logo&#10;&#10;Description automatically generated">
            <a:extLst>
              <a:ext uri="{FF2B5EF4-FFF2-40B4-BE49-F238E27FC236}">
                <a16:creationId xmlns:a16="http://schemas.microsoft.com/office/drawing/2014/main" id="{F013533C-D746-830B-2FEC-4D56E768AD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05672" y="74877"/>
            <a:ext cx="1384185" cy="1054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51B7224-A23A-1621-75B3-F3B407949003}"/>
              </a:ext>
            </a:extLst>
          </p:cNvPr>
          <p:cNvGrpSpPr/>
          <p:nvPr/>
        </p:nvGrpSpPr>
        <p:grpSpPr>
          <a:xfrm>
            <a:off x="613322" y="1251654"/>
            <a:ext cx="10965355" cy="2909119"/>
            <a:chOff x="685305" y="279869"/>
            <a:chExt cx="10965355" cy="290911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0BF6E0-85DF-B318-B792-7696D9A0117F}"/>
                </a:ext>
              </a:extLst>
            </p:cNvPr>
            <p:cNvSpPr/>
            <p:nvPr/>
          </p:nvSpPr>
          <p:spPr>
            <a:xfrm>
              <a:off x="685305" y="279869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86244D-5EE7-F3C8-AA24-74C48E99A8B1}"/>
                </a:ext>
              </a:extLst>
            </p:cNvPr>
            <p:cNvSpPr/>
            <p:nvPr/>
          </p:nvSpPr>
          <p:spPr>
            <a:xfrm>
              <a:off x="3334979" y="1754904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5B33C2F-8863-AF48-4A6D-C0397F0EA651}"/>
                </a:ext>
              </a:extLst>
            </p:cNvPr>
            <p:cNvSpPr/>
            <p:nvPr/>
          </p:nvSpPr>
          <p:spPr>
            <a:xfrm>
              <a:off x="685305" y="1754904"/>
              <a:ext cx="2320065" cy="143036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DE&amp;I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F354BF-DF0E-1221-6701-AEFD80A21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463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F0067BD-FAB7-D58A-7AE7-74A08CEA8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9965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282DE0-0BE5-4849-A129-3AC09DE52C60}"/>
                </a:ext>
              </a:extLst>
            </p:cNvPr>
            <p:cNvSpPr/>
            <p:nvPr/>
          </p:nvSpPr>
          <p:spPr>
            <a:xfrm>
              <a:off x="6396667" y="279869"/>
              <a:ext cx="2030819" cy="14444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Spokesperson’s Office</a:t>
              </a:r>
            </a:p>
            <a:p>
              <a:pPr algn="ctr"/>
              <a:r>
                <a:rPr lang="en-US" sz="1600" dirty="0"/>
                <a:t>Spokesperson (SP)</a:t>
              </a:r>
            </a:p>
            <a:p>
              <a:pPr algn="ctr"/>
              <a:r>
                <a:rPr lang="en-US" sz="1600" dirty="0"/>
                <a:t>Deputies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D58520-2D96-203B-A495-EE21B543F361}"/>
                </a:ext>
              </a:extLst>
            </p:cNvPr>
            <p:cNvSpPr/>
            <p:nvPr/>
          </p:nvSpPr>
          <p:spPr>
            <a:xfrm>
              <a:off x="8804837" y="1160722"/>
              <a:ext cx="1646638" cy="448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Executive Board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6CC22A-179E-D245-3D41-00479499A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0656" y="1345189"/>
              <a:ext cx="3915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A4AD32-0676-3EB0-6EB4-2A62829BFF4F}"/>
                </a:ext>
              </a:extLst>
            </p:cNvPr>
            <p:cNvSpPr/>
            <p:nvPr/>
          </p:nvSpPr>
          <p:spPr>
            <a:xfrm>
              <a:off x="3117665" y="2543945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Technical Coordinator (TC)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9CCE86-6492-CA12-757A-A5CE587BDAC7}"/>
                </a:ext>
              </a:extLst>
            </p:cNvPr>
            <p:cNvSpPr/>
            <p:nvPr/>
          </p:nvSpPr>
          <p:spPr>
            <a:xfrm>
              <a:off x="6088322" y="2540223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Software and Computing Coordinator (SCC)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20A2EE-3066-9E68-8BAD-4CD9A02613E2}"/>
                </a:ext>
              </a:extLst>
            </p:cNvPr>
            <p:cNvSpPr/>
            <p:nvPr/>
          </p:nvSpPr>
          <p:spPr>
            <a:xfrm>
              <a:off x="9003153" y="2543945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Analysis Coordinator </a:t>
              </a:r>
              <a:br>
                <a:rPr lang="en-US" b="1" dirty="0">
                  <a:solidFill>
                    <a:schemeClr val="tx1"/>
                  </a:solidFill>
                </a:rPr>
              </a:br>
              <a:r>
                <a:rPr lang="en-US" b="1" dirty="0">
                  <a:solidFill>
                    <a:schemeClr val="tx1"/>
                  </a:solidFill>
                </a:rPr>
                <a:t>(AC)</a:t>
              </a:r>
            </a:p>
          </p:txBody>
        </p: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560CA00E-8FA4-03A7-E217-7D60ED2B8DD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66097" y="775981"/>
              <a:ext cx="180148" cy="3311810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4FEFFB0-4DF6-013C-04B0-2EB5B464CD0B}"/>
                </a:ext>
              </a:extLst>
            </p:cNvPr>
            <p:cNvCxnSpPr>
              <a:cxnSpLocks/>
              <a:stCxn id="37" idx="2"/>
              <a:endCxn id="41" idx="0"/>
            </p:cNvCxnSpPr>
            <p:nvPr/>
          </p:nvCxnSpPr>
          <p:spPr>
            <a:xfrm flipH="1">
              <a:off x="7412076" y="1724343"/>
              <a:ext cx="1" cy="81588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1D0A2C-9ACB-15C4-1A67-4956967F1C3E}"/>
                </a:ext>
              </a:extLst>
            </p:cNvPr>
            <p:cNvSpPr/>
            <p:nvPr/>
          </p:nvSpPr>
          <p:spPr>
            <a:xfrm>
              <a:off x="9492471" y="342211"/>
              <a:ext cx="1646638" cy="60798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EIC Project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D5F587-1087-2876-0830-5A289FE780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223" y="640426"/>
              <a:ext cx="10649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48C6661-CE54-F889-6990-E8462C48C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8225" y="886738"/>
              <a:ext cx="9884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35CE50A6-CE01-B924-9B9F-1CDAE89D3AD4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rot="16200000" flipV="1">
              <a:off x="8767941" y="984978"/>
              <a:ext cx="203104" cy="2914829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0252892-F078-4507-7258-52CA7AD37ECF}"/>
              </a:ext>
            </a:extLst>
          </p:cNvPr>
          <p:cNvGrpSpPr/>
          <p:nvPr/>
        </p:nvGrpSpPr>
        <p:grpSpPr>
          <a:xfrm>
            <a:off x="2495592" y="3355459"/>
            <a:ext cx="3334871" cy="2603631"/>
            <a:chOff x="2495592" y="3355459"/>
            <a:chExt cx="3334871" cy="260363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E980E5-BA92-9558-5ADD-BCD7D0A7FCD6}"/>
                </a:ext>
              </a:extLst>
            </p:cNvPr>
            <p:cNvSpPr txBox="1"/>
            <p:nvPr/>
          </p:nvSpPr>
          <p:spPr>
            <a:xfrm>
              <a:off x="2495592" y="4450985"/>
              <a:ext cx="3334871" cy="15081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u="sng" dirty="0">
                  <a:latin typeface="Calibri" panose="020F0502020204030204" pitchFamily="34" charset="0"/>
                  <a:ea typeface="Calibri" panose="020F0502020204030204" pitchFamily="34" charset="0"/>
                </a:rPr>
                <a:t>Technical </a:t>
              </a:r>
              <a:r>
                <a:rPr lang="en-US" sz="18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Coordinator (Acting)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•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Silvia Dalla Torre (INFN)</a:t>
              </a:r>
            </a:p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Deputy TC’s: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Prakhar Garg (Yale)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Oskar 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Hartbrich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 (ORNL)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Matt 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Posik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 (Temple)</a:t>
              </a:r>
            </a:p>
          </p:txBody>
        </p:sp>
        <p:pic>
          <p:nvPicPr>
            <p:cNvPr id="50" name="Picture 49" descr="A person wearing glasses and a blue shirt&#10;&#10;Description automatically generated">
              <a:extLst>
                <a:ext uri="{FF2B5EF4-FFF2-40B4-BE49-F238E27FC236}">
                  <a16:creationId xmlns:a16="http://schemas.microsoft.com/office/drawing/2014/main" id="{0DCC1FDE-0FBD-4BF5-AB5E-A3E9105B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774" y="3355459"/>
              <a:ext cx="1054432" cy="99393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9E3CEAF-CE1E-B758-55A3-E39397C730CD}"/>
              </a:ext>
            </a:extLst>
          </p:cNvPr>
          <p:cNvGrpSpPr/>
          <p:nvPr/>
        </p:nvGrpSpPr>
        <p:grpSpPr>
          <a:xfrm>
            <a:off x="5693189" y="3356750"/>
            <a:ext cx="3334871" cy="3036105"/>
            <a:chOff x="5693189" y="3356750"/>
            <a:chExt cx="3334871" cy="303610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C89405-F95D-9AC3-ACC0-F1E6BF0C6B59}"/>
                </a:ext>
              </a:extLst>
            </p:cNvPr>
            <p:cNvSpPr txBox="1"/>
            <p:nvPr/>
          </p:nvSpPr>
          <p:spPr>
            <a:xfrm>
              <a:off x="5693189" y="4453863"/>
              <a:ext cx="3334871" cy="193899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u="sng" dirty="0">
                  <a:latin typeface="Calibri" panose="020F0502020204030204" pitchFamily="34" charset="0"/>
                  <a:ea typeface="Calibri" panose="020F0502020204030204" pitchFamily="34" charset="0"/>
                </a:rPr>
                <a:t>SCC </a:t>
              </a:r>
              <a:r>
                <a:rPr lang="en-US" sz="18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Coordinator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• Markus Diefenthaler (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JLab</a:t>
              </a: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accent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Dmitry </a:t>
              </a:r>
              <a:r>
                <a:rPr lang="en-US" sz="1400" dirty="0" err="1">
                  <a:solidFill>
                    <a:schemeClr val="accent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Kalinkin</a:t>
              </a:r>
              <a:r>
                <a:rPr lang="en-US" sz="1400" dirty="0">
                  <a:solidFill>
                    <a:schemeClr val="accent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accent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</a:t>
              </a: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Kentucky</a:t>
              </a:r>
              <a:r>
                <a:rPr lang="en-US" sz="1400" dirty="0">
                  <a:solidFill>
                    <a:schemeClr val="accent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Deputy SCC for </a:t>
              </a: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Development</a:t>
              </a:r>
              <a:r>
                <a:rPr lang="en-US" sz="1400" dirty="0">
                  <a:solidFill>
                    <a:schemeClr val="accent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Torre Wenaus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(BNL, Deputy SCC for Infrastructure)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Wouter Deconinck 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(U. Manitoba, Deputy SCC for Operations)</a:t>
              </a:r>
            </a:p>
          </p:txBody>
        </p:sp>
        <p:pic>
          <p:nvPicPr>
            <p:cNvPr id="52" name="Picture 4" descr="About Us">
              <a:extLst>
                <a:ext uri="{FF2B5EF4-FFF2-40B4-BE49-F238E27FC236}">
                  <a16:creationId xmlns:a16="http://schemas.microsoft.com/office/drawing/2014/main" id="{D2C21F26-4314-3E96-23BE-12CEE8682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086" y="3356750"/>
              <a:ext cx="1018516" cy="1018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EDBDB6-3072-1083-7B29-C6F6E042CB64}"/>
              </a:ext>
            </a:extLst>
          </p:cNvPr>
          <p:cNvGrpSpPr/>
          <p:nvPr/>
        </p:nvGrpSpPr>
        <p:grpSpPr>
          <a:xfrm>
            <a:off x="8769624" y="3380188"/>
            <a:ext cx="3334871" cy="1986354"/>
            <a:chOff x="8769624" y="3380188"/>
            <a:chExt cx="3334871" cy="1986354"/>
          </a:xfrm>
        </p:grpSpPr>
        <p:pic>
          <p:nvPicPr>
            <p:cNvPr id="53" name="Picture 6" descr="Meet the User Facility Team: Berndt Mueller and Rosi Reed, RHIC | BNL  Newsroom">
              <a:extLst>
                <a:ext uri="{FF2B5EF4-FFF2-40B4-BE49-F238E27FC236}">
                  <a16:creationId xmlns:a16="http://schemas.microsoft.com/office/drawing/2014/main" id="{7705DFDA-4D9C-06EB-1BEF-617349696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853" y="3392547"/>
              <a:ext cx="791800" cy="88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 descr="A person in a red shirt&#10;&#10;Description automatically generated with medium confidence">
              <a:extLst>
                <a:ext uri="{FF2B5EF4-FFF2-40B4-BE49-F238E27FC236}">
                  <a16:creationId xmlns:a16="http://schemas.microsoft.com/office/drawing/2014/main" id="{E1A37EF6-7927-518B-75C0-672F3A949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6889" y="3380188"/>
              <a:ext cx="710591" cy="8885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C4039A-F47C-53A9-8C9F-280D5D79BE34}"/>
                </a:ext>
              </a:extLst>
            </p:cNvPr>
            <p:cNvSpPr txBox="1"/>
            <p:nvPr/>
          </p:nvSpPr>
          <p:spPr>
            <a:xfrm>
              <a:off x="8769624" y="4443212"/>
              <a:ext cx="3334871" cy="9233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Analysis Co-Coordinators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• Rosi Reed (Lehigh Univ.)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• Salvatore Fazio (Univ. Calabria)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61B9E65-77E9-E8D7-EEF6-CF8D9750EC00}"/>
              </a:ext>
            </a:extLst>
          </p:cNvPr>
          <p:cNvSpPr txBox="1"/>
          <p:nvPr/>
        </p:nvSpPr>
        <p:spPr>
          <a:xfrm>
            <a:off x="222495" y="5135709"/>
            <a:ext cx="2531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Blue: </a:t>
            </a:r>
            <a:r>
              <a:rPr lang="en-US" sz="1200" dirty="0"/>
              <a:t>New since last year</a:t>
            </a:r>
          </a:p>
        </p:txBody>
      </p:sp>
      <p:pic>
        <p:nvPicPr>
          <p:cNvPr id="2050" name="Picture 2" descr="Ernst Sichtermann - Senior Scientist - Lawrence Berkeley National  Laboratory | LinkedIn">
            <a:extLst>
              <a:ext uri="{FF2B5EF4-FFF2-40B4-BE49-F238E27FC236}">
                <a16:creationId xmlns:a16="http://schemas.microsoft.com/office/drawing/2014/main" id="{23D97508-3800-9AF1-BFB6-60C637625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900" y="1748570"/>
            <a:ext cx="917367" cy="91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culty Profile: Bernd Surrow">
            <a:extLst>
              <a:ext uri="{FF2B5EF4-FFF2-40B4-BE49-F238E27FC236}">
                <a16:creationId xmlns:a16="http://schemas.microsoft.com/office/drawing/2014/main" id="{C10F219F-B657-292B-6E54-E368EFE6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85" y="1739242"/>
            <a:ext cx="674979" cy="9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llrich-bnl (Thomas Ullrich) · GitHub">
            <a:extLst>
              <a:ext uri="{FF2B5EF4-FFF2-40B4-BE49-F238E27FC236}">
                <a16:creationId xmlns:a16="http://schemas.microsoft.com/office/drawing/2014/main" id="{1EF26467-76FA-F87C-3804-525CAAC29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46" y="1763044"/>
            <a:ext cx="871235" cy="87123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434888-4FDA-AD15-F2D8-30F081FE76BA}"/>
              </a:ext>
            </a:extLst>
          </p:cNvPr>
          <p:cNvSpPr txBox="1"/>
          <p:nvPr/>
        </p:nvSpPr>
        <p:spPr>
          <a:xfrm>
            <a:off x="3078760" y="2538799"/>
            <a:ext cx="2762357" cy="83099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Ernst Sichtermann: Past Chair</a:t>
            </a:r>
          </a:p>
          <a:p>
            <a:r>
              <a:rPr lang="en-US" sz="1600" dirty="0"/>
              <a:t>Bernd Surrow: Chair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Thomas Ullrich: </a:t>
            </a:r>
            <a:r>
              <a:rPr lang="en-US" sz="1600" dirty="0"/>
              <a:t>Vice-Chair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4FDE0-F979-E948-9FE3-AD20C3C3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131E6-1E62-D4A5-ECAB-B1290E82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A965-9968-5D3E-9A19-E7695FEC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8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DDE2A0C-E3E0-53D2-363D-CCB28D784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56069"/>
            <a:ext cx="10315832" cy="5801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1F4AA-6969-4BAF-DE1B-DD1CA654BFF4}"/>
              </a:ext>
            </a:extLst>
          </p:cNvPr>
          <p:cNvSpPr txBox="1"/>
          <p:nvPr/>
        </p:nvSpPr>
        <p:spPr>
          <a:xfrm>
            <a:off x="9186865" y="1123646"/>
            <a:ext cx="253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Red: </a:t>
            </a:r>
            <a:r>
              <a:rPr lang="en-US" sz="1200" dirty="0"/>
              <a:t>International </a:t>
            </a:r>
          </a:p>
          <a:p>
            <a:r>
              <a:rPr lang="en-US" sz="1200" b="1" dirty="0">
                <a:solidFill>
                  <a:schemeClr val="accent1"/>
                </a:solidFill>
              </a:rPr>
              <a:t>Blue: </a:t>
            </a:r>
            <a:r>
              <a:rPr lang="en-US" sz="1200" dirty="0"/>
              <a:t>New since last year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040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Working Group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E9601-A825-8189-F221-6064F7D00BD8}"/>
              </a:ext>
            </a:extLst>
          </p:cNvPr>
          <p:cNvSpPr txBox="1"/>
          <p:nvPr/>
        </p:nvSpPr>
        <p:spPr>
          <a:xfrm>
            <a:off x="6418696" y="3478031"/>
            <a:ext cx="5168615" cy="156966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New PWG and SCC Conveners will be recommended to the CC in Thursday’s meeting.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A5D57-122D-1E43-F715-8221BE1D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133DA-EDCA-612D-3C79-B2A066243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56F7D-4A8F-4AD4-77E5-C13B7877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9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company&#10;&#10;Description automatically generated">
            <a:extLst>
              <a:ext uri="{FF2B5EF4-FFF2-40B4-BE49-F238E27FC236}">
                <a16:creationId xmlns:a16="http://schemas.microsoft.com/office/drawing/2014/main" id="{274F6D84-513D-1B66-86BD-FB9AA19C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55132"/>
            <a:ext cx="10178617" cy="6180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5A3E3-D41A-C33A-F5A6-2C1082245F3A}"/>
              </a:ext>
            </a:extLst>
          </p:cNvPr>
          <p:cNvSpPr txBox="1"/>
          <p:nvPr/>
        </p:nvSpPr>
        <p:spPr>
          <a:xfrm>
            <a:off x="9347731" y="594039"/>
            <a:ext cx="253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Red: </a:t>
            </a:r>
            <a:r>
              <a:rPr lang="en-US" sz="1200" dirty="0"/>
              <a:t>International </a:t>
            </a:r>
          </a:p>
          <a:p>
            <a:r>
              <a:rPr lang="en-US" sz="1200" b="1" dirty="0">
                <a:solidFill>
                  <a:schemeClr val="accent1"/>
                </a:solidFill>
              </a:rPr>
              <a:t>Blue: </a:t>
            </a:r>
            <a:r>
              <a:rPr lang="en-US" sz="1200" dirty="0"/>
              <a:t>New since last year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23612"/>
            <a:ext cx="10515600" cy="863040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DSC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684642-C4F8-4967-7540-6BE5C6D6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5F0B6-E6F5-F7AE-D977-CFFE52B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EICUG/ePIC Joint Session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B2A22-5152-E9DA-7B9F-87F68A12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03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4124</TotalTime>
  <Words>2363</Words>
  <Application>Microsoft Office PowerPoint</Application>
  <PresentationFormat>Widescreen</PresentationFormat>
  <Paragraphs>423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Status of the ePIC Collaboration</vt:lpstr>
      <vt:lpstr>Welcome to Argonne!</vt:lpstr>
      <vt:lpstr>Welcome to Lehigh!</vt:lpstr>
      <vt:lpstr>From there to here 2024…</vt:lpstr>
      <vt:lpstr>The             Collaboration</vt:lpstr>
      <vt:lpstr>By the numbers…</vt:lpstr>
      <vt:lpstr>ePIC Collaboration Structure </vt:lpstr>
      <vt:lpstr>ePIC Working Group Structure</vt:lpstr>
      <vt:lpstr>ePIC DSC Structure</vt:lpstr>
      <vt:lpstr>ePIC Committees </vt:lpstr>
      <vt:lpstr>TDR/Publication Timeline</vt:lpstr>
      <vt:lpstr>The Three Pillars of ePIC</vt:lpstr>
      <vt:lpstr>Collaborative Tools Development</vt:lpstr>
      <vt:lpstr>ePIC Website Progress</vt:lpstr>
      <vt:lpstr>This Collaboration Meeting…  Workfests!</vt:lpstr>
      <vt:lpstr>Saturday Plenary Session</vt:lpstr>
      <vt:lpstr>From there to here 2024…to 2025</vt:lpstr>
      <vt:lpstr>Challenges</vt:lpstr>
      <vt:lpstr>Jan 2025 Collaboration Meeting </vt:lpstr>
      <vt:lpstr>Stickers!</vt:lpstr>
      <vt:lpstr>Summary</vt:lpstr>
      <vt:lpstr>PowerPoint Presentation</vt:lpstr>
      <vt:lpstr>CERN Recognized Experiment</vt:lpstr>
      <vt:lpstr>ePIC Resources</vt:lpstr>
      <vt:lpstr>EICUG Membership</vt:lpstr>
      <vt:lpstr>Workfest/Parallel Session Organizers</vt:lpstr>
      <vt:lpstr>Analysis Coordination in ePIC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1466</cp:revision>
  <dcterms:created xsi:type="dcterms:W3CDTF">2023-04-13T13:35:08Z</dcterms:created>
  <dcterms:modified xsi:type="dcterms:W3CDTF">2024-07-24T18:24:12Z</dcterms:modified>
</cp:coreProperties>
</file>